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media/image139.jpg" ContentType="image/jpg"/>
  <Override PartName="/ppt/media/image1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92" r:id="rId2"/>
    <p:sldId id="381" r:id="rId3"/>
    <p:sldId id="320" r:id="rId4"/>
    <p:sldId id="296" r:id="rId5"/>
    <p:sldId id="382" r:id="rId6"/>
    <p:sldId id="394" r:id="rId7"/>
    <p:sldId id="295" r:id="rId8"/>
    <p:sldId id="383" r:id="rId9"/>
    <p:sldId id="298" r:id="rId10"/>
    <p:sldId id="321" r:id="rId11"/>
    <p:sldId id="308" r:id="rId12"/>
    <p:sldId id="297" r:id="rId13"/>
    <p:sldId id="307" r:id="rId14"/>
    <p:sldId id="309" r:id="rId15"/>
    <p:sldId id="361" r:id="rId16"/>
    <p:sldId id="310" r:id="rId17"/>
    <p:sldId id="315" r:id="rId18"/>
    <p:sldId id="287" r:id="rId19"/>
    <p:sldId id="323" r:id="rId20"/>
    <p:sldId id="279" r:id="rId21"/>
    <p:sldId id="282" r:id="rId22"/>
    <p:sldId id="395" r:id="rId23"/>
    <p:sldId id="350" r:id="rId24"/>
    <p:sldId id="332" r:id="rId25"/>
    <p:sldId id="334" r:id="rId26"/>
    <p:sldId id="328" r:id="rId27"/>
    <p:sldId id="333" r:id="rId28"/>
    <p:sldId id="335" r:id="rId29"/>
    <p:sldId id="396" r:id="rId30"/>
    <p:sldId id="330" r:id="rId31"/>
    <p:sldId id="331" r:id="rId32"/>
    <p:sldId id="342" r:id="rId33"/>
    <p:sldId id="362" r:id="rId34"/>
    <p:sldId id="351" r:id="rId35"/>
    <p:sldId id="343" r:id="rId36"/>
    <p:sldId id="344" r:id="rId37"/>
    <p:sldId id="345" r:id="rId38"/>
    <p:sldId id="353" r:id="rId39"/>
    <p:sldId id="346" r:id="rId40"/>
    <p:sldId id="347" r:id="rId41"/>
    <p:sldId id="325" r:id="rId42"/>
    <p:sldId id="358" r:id="rId43"/>
    <p:sldId id="303" r:id="rId44"/>
    <p:sldId id="256" r:id="rId45"/>
    <p:sldId id="257" r:id="rId46"/>
    <p:sldId id="258" r:id="rId47"/>
    <p:sldId id="269" r:id="rId48"/>
    <p:sldId id="302" r:id="rId49"/>
    <p:sldId id="366" r:id="rId50"/>
    <p:sldId id="355" r:id="rId51"/>
    <p:sldId id="349" r:id="rId52"/>
    <p:sldId id="378" r:id="rId53"/>
    <p:sldId id="318" r:id="rId54"/>
    <p:sldId id="365" r:id="rId55"/>
    <p:sldId id="371" r:id="rId56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99455" autoAdjust="0"/>
  </p:normalViewPr>
  <p:slideViewPr>
    <p:cSldViewPr>
      <p:cViewPr>
        <p:scale>
          <a:sx n="100" d="100"/>
          <a:sy n="100" d="100"/>
        </p:scale>
        <p:origin x="-9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Nagaoka\LowerEmittanceLatticeStudies\Discussions_Amor_29sep14\EmittanceReduction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</c:marker>
          <c:yVal>
            <c:numRef>
              <c:f>Feuil1!$C$4:$C$8</c:f>
              <c:numCache>
                <c:formatCode>General</c:formatCode>
                <c:ptCount val="5"/>
                <c:pt idx="0">
                  <c:v>4000</c:v>
                </c:pt>
                <c:pt idx="1">
                  <c:v>840</c:v>
                </c:pt>
                <c:pt idx="2">
                  <c:v>600</c:v>
                </c:pt>
                <c:pt idx="3">
                  <c:v>520</c:v>
                </c:pt>
                <c:pt idx="4">
                  <c:v>160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6720"/>
        <c:axId val="104688256"/>
      </c:scatterChart>
      <c:valAx>
        <c:axId val="104686720"/>
        <c:scaling>
          <c:orientation val="minMax"/>
        </c:scaling>
        <c:delete val="1"/>
        <c:axPos val="b"/>
        <c:majorGridlines/>
        <c:minorGridlines/>
        <c:majorTickMark val="out"/>
        <c:minorTickMark val="none"/>
        <c:tickLblPos val="nextTo"/>
        <c:crossAx val="104688256"/>
        <c:crosses val="autoZero"/>
        <c:crossBetween val="midCat"/>
        <c:majorUnit val="6"/>
        <c:minorUnit val="6"/>
      </c:valAx>
      <c:valAx>
        <c:axId val="104688256"/>
        <c:scaling>
          <c:logBase val="10"/>
          <c:orientation val="minMax"/>
          <c:min val="1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Emittance Horizontale [pm*rad]</a:t>
                </a:r>
              </a:p>
            </c:rich>
          </c:tx>
          <c:layout>
            <c:manualLayout>
              <c:xMode val="edge"/>
              <c:yMode val="edge"/>
              <c:x val="9.6408765879738342E-3"/>
              <c:y val="0.16889532943451752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104686720"/>
        <c:crosses val="autoZero"/>
        <c:crossBetween val="midCat"/>
        <c:majorUnit val="10"/>
        <c:minorUnit val="10"/>
      </c:valAx>
      <c:spPr>
        <a:ln w="3175">
          <a:solidFill>
            <a:schemeClr val="tx1">
              <a:alpha val="61000"/>
            </a:schemeClr>
          </a:solidFill>
          <a:prstDash val="solid"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10" Type="http://schemas.openxmlformats.org/officeDocument/2006/relationships/image" Target="../media/image58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0.41249</cdr:x>
      <cdr:y>0.40049</cdr:y>
    </cdr:from>
    <cdr:to>
      <cdr:x>0.50849</cdr:x>
      <cdr:y>0.46528</cdr:y>
    </cdr:to>
    <cdr:sp macro="" textlink="">
      <cdr:nvSpPr>
        <cdr:cNvPr id="2" name="ZoneTexte 2"/>
        <cdr:cNvSpPr txBox="1"/>
      </cdr:nvSpPr>
      <cdr:spPr>
        <a:xfrm xmlns:a="http://schemas.openxmlformats.org/drawingml/2006/main">
          <a:off x="2716897" y="1974094"/>
          <a:ext cx="632293" cy="3193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600" b="1" i="1"/>
            <a:t>(4, 4)</a:t>
          </a:r>
          <a:endParaRPr lang="fr-FR" sz="1600" b="1" i="0"/>
        </a:p>
      </cdr:txBody>
    </cdr:sp>
  </cdr:relSizeAnchor>
  <cdr:relSizeAnchor xmlns:cdr="http://schemas.openxmlformats.org/drawingml/2006/chartDrawing">
    <cdr:from>
      <cdr:x>0.57622</cdr:x>
      <cdr:y>0.43231</cdr:y>
    </cdr:from>
    <cdr:to>
      <cdr:x>0.67222</cdr:x>
      <cdr:y>0.4971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3795309" y="2130943"/>
          <a:ext cx="632292" cy="3193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600" b="1" i="1"/>
            <a:t>(5, 4)</a:t>
          </a:r>
          <a:endParaRPr lang="fr-FR" sz="1600" b="1" i="0"/>
        </a:p>
      </cdr:txBody>
    </cdr:sp>
  </cdr:relSizeAnchor>
  <cdr:relSizeAnchor xmlns:cdr="http://schemas.openxmlformats.org/drawingml/2006/chartDrawing">
    <cdr:from>
      <cdr:x>0.72451</cdr:x>
      <cdr:y>0.43822</cdr:y>
    </cdr:from>
    <cdr:to>
      <cdr:x>0.82051</cdr:x>
      <cdr:y>0.50301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4772017" y="2160085"/>
          <a:ext cx="632292" cy="31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600" b="1" i="1"/>
            <a:t>(6, 4)</a:t>
          </a:r>
          <a:endParaRPr lang="fr-FR" sz="1600" b="1" i="0"/>
        </a:p>
      </cdr:txBody>
    </cdr:sp>
  </cdr:relSizeAnchor>
  <cdr:relSizeAnchor xmlns:cdr="http://schemas.openxmlformats.org/drawingml/2006/chartDrawing">
    <cdr:from>
      <cdr:x>0.85349</cdr:x>
      <cdr:y>0.60896</cdr:y>
    </cdr:from>
    <cdr:to>
      <cdr:x>0.94948</cdr:x>
      <cdr:y>0.67375</cdr:y>
    </cdr:to>
    <cdr:sp macro="" textlink="">
      <cdr:nvSpPr>
        <cdr:cNvPr id="5" name="ZoneTexte 1"/>
        <cdr:cNvSpPr txBox="1"/>
      </cdr:nvSpPr>
      <cdr:spPr>
        <a:xfrm xmlns:a="http://schemas.openxmlformats.org/drawingml/2006/main">
          <a:off x="5621517" y="3001689"/>
          <a:ext cx="632293" cy="319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600" b="1" i="1"/>
            <a:t>(7, 6)</a:t>
          </a:r>
          <a:endParaRPr lang="fr-FR" sz="1600" b="1" i="0"/>
        </a:p>
      </cdr:txBody>
    </cdr:sp>
  </cdr:relSizeAnchor>
  <cdr:relSizeAnchor xmlns:cdr="http://schemas.openxmlformats.org/drawingml/2006/chartDrawing">
    <cdr:from>
      <cdr:x>0.20804</cdr:x>
      <cdr:y>0.78936</cdr:y>
    </cdr:from>
    <cdr:to>
      <cdr:x>0.87419</cdr:x>
      <cdr:y>0.94396</cdr:y>
    </cdr:to>
    <cdr:sp macro="" textlink="">
      <cdr:nvSpPr>
        <cdr:cNvPr id="6" name="ZoneTexte 2"/>
        <cdr:cNvSpPr txBox="1"/>
      </cdr:nvSpPr>
      <cdr:spPr>
        <a:xfrm xmlns:a="http://schemas.openxmlformats.org/drawingml/2006/main">
          <a:off x="1370272" y="3890917"/>
          <a:ext cx="4387591" cy="762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 i="1"/>
            <a:t>(M</a:t>
          </a:r>
          <a:r>
            <a:rPr lang="fr-FR" sz="1600" b="1" i="1" baseline="-25000"/>
            <a:t>1</a:t>
          </a:r>
          <a:r>
            <a:rPr lang="fr-FR" sz="1400" b="1" i="1"/>
            <a:t>, M</a:t>
          </a:r>
          <a:r>
            <a:rPr lang="fr-FR" sz="1600" b="1" i="1" baseline="-25000"/>
            <a:t>2</a:t>
          </a:r>
          <a:r>
            <a:rPr lang="fr-FR" sz="1400" b="1" i="1"/>
            <a:t>)  </a:t>
          </a:r>
        </a:p>
        <a:p xmlns:a="http://schemas.openxmlformats.org/drawingml/2006/main">
          <a:r>
            <a:rPr lang="fr-FR" sz="1400" b="1" i="1"/>
            <a:t>M</a:t>
          </a:r>
          <a:r>
            <a:rPr lang="fr-FR" sz="1600" b="1" i="1" baseline="-25000"/>
            <a:t>1</a:t>
          </a:r>
          <a:r>
            <a:rPr lang="fr-FR" sz="1400" b="1" i="1"/>
            <a:t>: Nombre de dipôles dans</a:t>
          </a:r>
          <a:r>
            <a:rPr lang="fr-FR" sz="1400" b="1" i="1" baseline="0"/>
            <a:t> une cellule SDL-SDM</a:t>
          </a:r>
        </a:p>
        <a:p xmlns:a="http://schemas.openxmlformats.org/drawingml/2006/main">
          <a:r>
            <a:rPr lang="fr-FR" sz="1400" b="1" i="1" baseline="0"/>
            <a:t>M</a:t>
          </a:r>
          <a:r>
            <a:rPr lang="fr-FR" sz="1600" b="1" i="1" baseline="-25000"/>
            <a:t>2</a:t>
          </a:r>
          <a:r>
            <a:rPr lang="fr-FR" sz="1400" b="1" i="1" baseline="0"/>
            <a:t>: Nombre de dip</a:t>
          </a:r>
          <a:r>
            <a:rPr lang="fr-FR" sz="1400" b="1" i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ô</a:t>
          </a:r>
          <a:r>
            <a:rPr lang="fr-FR" sz="1400" b="1" i="1" baseline="0"/>
            <a:t>les dans une cellule SDM-SDC-SDM</a:t>
          </a:r>
          <a:endParaRPr lang="fr-FR" sz="1400" b="1" i="0"/>
        </a:p>
      </cdr:txBody>
    </cdr:sp>
  </cdr:relSizeAnchor>
  <cdr:relSizeAnchor xmlns:cdr="http://schemas.openxmlformats.org/drawingml/2006/chartDrawing">
    <cdr:from>
      <cdr:x>0.33697</cdr:x>
      <cdr:y>0.14103</cdr:y>
    </cdr:from>
    <cdr:to>
      <cdr:x>0.74052</cdr:x>
      <cdr:y>0.20582</cdr:y>
    </cdr:to>
    <cdr:sp macro="" textlink="">
      <cdr:nvSpPr>
        <cdr:cNvPr id="7" name="ZoneTexte 2"/>
        <cdr:cNvSpPr txBox="1"/>
      </cdr:nvSpPr>
      <cdr:spPr>
        <a:xfrm xmlns:a="http://schemas.openxmlformats.org/drawingml/2006/main">
          <a:off x="2219465" y="695164"/>
          <a:ext cx="2657979" cy="3193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600" b="1" i="1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(2,2)  SOLEIL actuel </a:t>
          </a:r>
          <a:r>
            <a:rPr lang="fr-FR" sz="1600" b="1" i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(4 </a:t>
          </a:r>
          <a:r>
            <a:rPr lang="fr-FR" sz="1600" b="1" i="0" dirty="0" err="1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nm.rad</a:t>
          </a:r>
          <a:r>
            <a:rPr lang="fr-FR" sz="1600" b="1" i="0" dirty="0" smtClean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)</a:t>
          </a:r>
          <a:endParaRPr lang="fr-FR" sz="1600" dirty="0"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47" cy="511486"/>
          </a:xfrm>
          <a:prstGeom prst="rect">
            <a:avLst/>
          </a:prstGeom>
        </p:spPr>
        <p:txBody>
          <a:bodyPr vert="horz" lIns="94595" tIns="47297" rIns="94595" bIns="4729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999" y="0"/>
            <a:ext cx="3075646" cy="511486"/>
          </a:xfrm>
          <a:prstGeom prst="rect">
            <a:avLst/>
          </a:prstGeom>
        </p:spPr>
        <p:txBody>
          <a:bodyPr vert="horz" lIns="94595" tIns="47297" rIns="94595" bIns="47297" rtlCol="0"/>
          <a:lstStyle>
            <a:lvl1pPr algn="r">
              <a:defRPr sz="1200"/>
            </a:lvl1pPr>
          </a:lstStyle>
          <a:p>
            <a:fld id="{5C5BD535-91E6-40E9-A421-4EDB26F55E54}" type="datetimeFigureOut">
              <a:rPr lang="fr-FR" smtClean="0"/>
              <a:t>04/10/2015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95" tIns="47297" rIns="94595" bIns="4729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766" y="4861564"/>
            <a:ext cx="5679770" cy="4605004"/>
          </a:xfrm>
          <a:prstGeom prst="rect">
            <a:avLst/>
          </a:prstGeom>
        </p:spPr>
        <p:txBody>
          <a:bodyPr vert="horz" lIns="94595" tIns="47297" rIns="94595" bIns="47297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494"/>
            <a:ext cx="3075647" cy="511485"/>
          </a:xfrm>
          <a:prstGeom prst="rect">
            <a:avLst/>
          </a:prstGeom>
        </p:spPr>
        <p:txBody>
          <a:bodyPr vert="horz" lIns="94595" tIns="47297" rIns="94595" bIns="4729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999" y="9721494"/>
            <a:ext cx="3075646" cy="511485"/>
          </a:xfrm>
          <a:prstGeom prst="rect">
            <a:avLst/>
          </a:prstGeom>
        </p:spPr>
        <p:txBody>
          <a:bodyPr vert="horz" lIns="94595" tIns="47297" rIns="94595" bIns="47297" rtlCol="0" anchor="b"/>
          <a:lstStyle>
            <a:lvl1pPr algn="r">
              <a:defRPr sz="1200"/>
            </a:lvl1pPr>
          </a:lstStyle>
          <a:p>
            <a:fld id="{9384F0DC-FB02-4D5C-80A8-650AFF6BA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572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6487" indent="-236487">
              <a:buAutoNum type="arabicParenR"/>
            </a:pPr>
            <a:r>
              <a:rPr lang="en-US" dirty="0" smtClean="0"/>
              <a:t>How about skew </a:t>
            </a:r>
            <a:r>
              <a:rPr lang="en-US" dirty="0" err="1" smtClean="0"/>
              <a:t>sextupoles</a:t>
            </a:r>
            <a:r>
              <a:rPr lang="en-US" dirty="0" smtClean="0"/>
              <a:t>? Any</a:t>
            </a:r>
            <a:r>
              <a:rPr lang="en-US" baseline="0" dirty="0" smtClean="0"/>
              <a:t> cancellation?</a:t>
            </a:r>
          </a:p>
          <a:p>
            <a:pPr marL="236487" indent="-236487">
              <a:buAutoNum type="arabicParenR"/>
            </a:pPr>
            <a:r>
              <a:rPr lang="en-US" baseline="0" dirty="0" smtClean="0"/>
              <a:t>Talk about speed compare to the tune scan.</a:t>
            </a:r>
          </a:p>
          <a:p>
            <a:pPr marL="236487" indent="-236487">
              <a:buAutoNum type="arabicParenR"/>
            </a:pPr>
            <a:r>
              <a:rPr lang="en-US" baseline="0" dirty="0" smtClean="0"/>
              <a:t>General, does not depends where are the </a:t>
            </a:r>
            <a:r>
              <a:rPr lang="en-US" baseline="0" dirty="0" err="1" smtClean="0"/>
              <a:t>sextupole</a:t>
            </a:r>
            <a:r>
              <a:rPr lang="en-US" baseline="0" dirty="0" smtClean="0"/>
              <a:t>, how many families of </a:t>
            </a:r>
            <a:r>
              <a:rPr lang="en-US" baseline="0" dirty="0" err="1" smtClean="0"/>
              <a:t>sextupole</a:t>
            </a:r>
            <a:r>
              <a:rPr lang="en-US" baseline="0" dirty="0" smtClean="0"/>
              <a:t>. Work for thick </a:t>
            </a:r>
            <a:r>
              <a:rPr lang="en-US" baseline="0" dirty="0" err="1" smtClean="0"/>
              <a:t>sextupoles</a:t>
            </a:r>
            <a:r>
              <a:rPr lang="en-US" baseline="0" dirty="0" smtClean="0"/>
              <a:t>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F6086-1F15-4A96-8799-43B9EEF341C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 txBox="1">
            <a:spLocks noGrp="1" noChangeArrowheads="1"/>
          </p:cNvSpPr>
          <p:nvPr/>
        </p:nvSpPr>
        <p:spPr bwMode="auto">
          <a:xfrm>
            <a:off x="3983497" y="10557997"/>
            <a:ext cx="3048427" cy="55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0" tIns="47375" rIns="94750" bIns="47375" anchor="b"/>
          <a:lstStyle/>
          <a:p>
            <a:pPr algn="r"/>
            <a:fld id="{2CD2945B-6437-48A1-BAA4-F2CD1F7372DC}" type="slidenum">
              <a:rPr lang="en-US" sz="1200"/>
              <a:pPr algn="r"/>
              <a:t>36</a:t>
            </a:fld>
            <a:endParaRPr lang="en-US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12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7AB30-DEE2-4236-81A0-6A564976ABF5}" type="slidenum">
              <a:rPr lang="en-GB"/>
              <a:pPr/>
              <a:t>41</a:t>
            </a:fld>
            <a:endParaRPr lang="en-GB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C9D4-A3D7-4783-9A3E-B8DACC2D0660}" type="datetime1">
              <a:rPr lang="fr-FR" smtClean="0"/>
              <a:t>04/10/2015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00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2EED-99BD-4247-93B4-CF188ABA2866}" type="datetime1">
              <a:rPr lang="fr-FR" smtClean="0"/>
              <a:t>04/10/2015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2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7991-1860-44F2-812C-5865F6EF27BA}" type="datetime1">
              <a:rPr lang="fr-FR" smtClean="0"/>
              <a:t>04/10/2015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350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5163"/>
            <a:ext cx="8229600" cy="847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38500" y="6613525"/>
            <a:ext cx="887413" cy="2270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03700" y="6613525"/>
            <a:ext cx="4170363" cy="22701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G. Le Bec et al.  -- Low Emittance Rings workshop, Frascati,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34388" y="6613525"/>
            <a:ext cx="663575" cy="227013"/>
          </a:xfrm>
        </p:spPr>
        <p:txBody>
          <a:bodyPr/>
          <a:lstStyle>
            <a:lvl1pPr>
              <a:defRPr/>
            </a:lvl1pPr>
          </a:lstStyle>
          <a:p>
            <a:fld id="{27D45F7A-C263-441A-997A-4F5A318106E2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568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20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smtClean="0"/>
              <a:t>LER2014 workshop - 17/19 September 2014 - Revol JL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5733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2AD5-7D09-4510-A104-8A1161217361}" type="datetime1">
              <a:rPr lang="fr-FR" smtClean="0"/>
              <a:t>04/10/2015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52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F039-B2EA-4DB9-8D83-AFC47E498CE2}" type="datetime1">
              <a:rPr lang="fr-FR" smtClean="0"/>
              <a:t>04/10/2015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96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038D-6290-40E6-9BDE-FC8328A6DC56}" type="datetime1">
              <a:rPr lang="fr-FR" smtClean="0"/>
              <a:t>04/10/2015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34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35A01-F9C0-4F58-85A2-4C05456D1029}" type="datetime1">
              <a:rPr lang="fr-FR" smtClean="0"/>
              <a:t>04/10/2015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88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DA4D-2C6F-4A0B-8975-01B056093E8C}" type="datetime1">
              <a:rPr lang="fr-FR" smtClean="0"/>
              <a:t>04/10/2015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94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BF56-6869-4E43-AC40-BD5566F67EF3}" type="datetime1">
              <a:rPr lang="fr-FR" smtClean="0"/>
              <a:t>04/10/2015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049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6205-37AC-49BE-ABD3-342E4A6BB6E0}" type="datetime1">
              <a:rPr lang="fr-FR" smtClean="0"/>
              <a:t>04/10/2015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91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6B27-F681-40EA-9BC4-E823659B14E0}" type="datetime1">
              <a:rPr lang="fr-FR" smtClean="0"/>
              <a:t>04/10/2015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30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DB4AA-C40E-4E10-AD36-F6EA3077BF6D}" type="datetime1">
              <a:rPr lang="fr-FR" smtClean="0"/>
              <a:t>04/10/2015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Amor Nadji     Séminaire SOLEIL    06/10/2014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0AAB0-B344-471D-B626-410B16B92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0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image" Target="../media/image61.png"/><Relationship Id="rId4" Type="http://schemas.openxmlformats.org/officeDocument/2006/relationships/image" Target="../media/image6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4.bin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.emf"/><Relationship Id="rId4" Type="http://schemas.openxmlformats.org/officeDocument/2006/relationships/image" Target="../media/image63.wmf"/><Relationship Id="rId9" Type="http://schemas.openxmlformats.org/officeDocument/2006/relationships/image" Target="../media/image6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oleObject" Target="../embeddings/oleObject27.bin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9.wmf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66.wmf"/><Relationship Id="rId9" Type="http://schemas.openxmlformats.org/officeDocument/2006/relationships/image" Target="../media/image6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emf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83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10.pn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1.emf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3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wmf"/><Relationship Id="rId20" Type="http://schemas.openxmlformats.org/officeDocument/2006/relationships/image" Target="../media/image16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9.wmf"/><Relationship Id="rId19" Type="http://schemas.openxmlformats.org/officeDocument/2006/relationships/image" Target="../media/image15.png"/><Relationship Id="rId4" Type="http://schemas.openxmlformats.org/officeDocument/2006/relationships/image" Target="../media/image1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1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png"/><Relationship Id="rId7" Type="http://schemas.microsoft.com/office/2007/relationships/hdphoto" Target="../media/hdphoto1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microsoft.com/office/2007/relationships/hdphoto" Target="../media/hdphoto2.wdp"/><Relationship Id="rId4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126.jpe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17.jpeg"/><Relationship Id="rId16" Type="http://schemas.openxmlformats.org/officeDocument/2006/relationships/image" Target="../media/image31.png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19" Type="http://schemas.openxmlformats.org/officeDocument/2006/relationships/image" Target="../media/image34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4" Type="http://schemas.openxmlformats.org/officeDocument/2006/relationships/image" Target="../media/image46.wmf"/><Relationship Id="rId9" Type="http://schemas.openxmlformats.org/officeDocument/2006/relationships/image" Target="../media/image4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18.bin"/><Relationship Id="rId18" Type="http://schemas.openxmlformats.org/officeDocument/2006/relationships/oleObject" Target="../embeddings/oleObject20.bin"/><Relationship Id="rId3" Type="http://schemas.openxmlformats.org/officeDocument/2006/relationships/oleObject" Target="../embeddings/oleObject13.bin"/><Relationship Id="rId21" Type="http://schemas.openxmlformats.org/officeDocument/2006/relationships/image" Target="../media/image57.wmf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53.wmf"/><Relationship Id="rId17" Type="http://schemas.openxmlformats.org/officeDocument/2006/relationships/image" Target="../media/image5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9.bin"/><Relationship Id="rId20" Type="http://schemas.openxmlformats.org/officeDocument/2006/relationships/oleObject" Target="../embeddings/oleObject21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59.png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.emf"/><Relationship Id="rId23" Type="http://schemas.openxmlformats.org/officeDocument/2006/relationships/image" Target="../media/image58.wmf"/><Relationship Id="rId10" Type="http://schemas.openxmlformats.org/officeDocument/2006/relationships/image" Target="../media/image52.wmf"/><Relationship Id="rId19" Type="http://schemas.openxmlformats.org/officeDocument/2006/relationships/image" Target="../media/image56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54.wmf"/><Relationship Id="rId22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3574662"/>
          </a:xfr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/>
            </a:r>
            <a:br>
              <a:rPr lang="fr-FR" dirty="0" smtClean="0">
                <a:solidFill>
                  <a:srgbClr val="C00000"/>
                </a:solidFill>
              </a:rPr>
            </a:br>
            <a:r>
              <a:rPr lang="fr-FR" b="1" dirty="0" smtClean="0">
                <a:solidFill>
                  <a:srgbClr val="0000FF"/>
                </a:solidFill>
              </a:rPr>
              <a:t>DLSR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>
                <a:solidFill>
                  <a:srgbClr val="0000FF"/>
                </a:solidFill>
              </a:rPr>
              <a:t>: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>
                <a:solidFill>
                  <a:srgbClr val="0000FF"/>
                </a:solidFill>
              </a:rPr>
              <a:t>Diffraction Limited Storage Ring </a:t>
            </a:r>
            <a:r>
              <a:rPr lang="fr-FR" sz="4800" b="1" dirty="0">
                <a:solidFill>
                  <a:srgbClr val="FF0000"/>
                </a:solidFill>
              </a:rPr>
              <a:t>→</a:t>
            </a:r>
            <a:r>
              <a:rPr lang="fr-FR" sz="4800" b="1" dirty="0">
                <a:solidFill>
                  <a:srgbClr val="C00000"/>
                </a:solidFill>
              </a:rPr>
              <a:t/>
            </a:r>
            <a:br>
              <a:rPr lang="fr-FR" sz="4800" b="1" dirty="0">
                <a:solidFill>
                  <a:srgbClr val="C00000"/>
                </a:solidFill>
              </a:rPr>
            </a:b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0000FF"/>
                </a:solidFill>
              </a:rPr>
              <a:t>4</a:t>
            </a:r>
            <a:r>
              <a:rPr lang="fr-FR" b="1" baseline="30000" dirty="0">
                <a:solidFill>
                  <a:srgbClr val="0000FF"/>
                </a:solidFill>
              </a:rPr>
              <a:t>ème</a:t>
            </a:r>
            <a:r>
              <a:rPr lang="fr-FR" b="1" dirty="0">
                <a:solidFill>
                  <a:srgbClr val="0000FF"/>
                </a:solidFill>
              </a:rPr>
              <a:t> génération des sources </a:t>
            </a:r>
            <a:br>
              <a:rPr lang="fr-FR" b="1" dirty="0">
                <a:solidFill>
                  <a:srgbClr val="0000FF"/>
                </a:solidFill>
              </a:rPr>
            </a:br>
            <a:r>
              <a:rPr lang="fr-FR" b="1" dirty="0">
                <a:solidFill>
                  <a:srgbClr val="0000FF"/>
                </a:solidFill>
              </a:rPr>
              <a:t>de rayonnement synchrotron sur anneaux de stockage</a:t>
            </a:r>
            <a:r>
              <a:rPr lang="fr-FR" dirty="0">
                <a:solidFill>
                  <a:srgbClr val="C00000"/>
                </a:solidFill>
              </a:rPr>
              <a:t/>
            </a:r>
            <a:br>
              <a:rPr lang="fr-FR" dirty="0">
                <a:solidFill>
                  <a:srgbClr val="C00000"/>
                </a:solidFill>
              </a:rPr>
            </a:b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01966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1</a:t>
            </a:fld>
            <a:endParaRPr lang="fr-FR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03271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698538" y="5415607"/>
            <a:ext cx="1726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Amor NADJI</a:t>
            </a:r>
            <a:endParaRPr lang="fr-FR" sz="2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 descr="http://journees.accelerateurs.fr/journees_2015/affiche_Roscoff_2015_petite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71" y="0"/>
            <a:ext cx="1575529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541296" y="6021288"/>
            <a:ext cx="20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Synchrotron SOLEIL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53985"/>
              </p:ext>
            </p:extLst>
          </p:nvPr>
        </p:nvGraphicFramePr>
        <p:xfrm>
          <a:off x="3749675" y="4581525"/>
          <a:ext cx="370363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" name="Equation" r:id="rId3" imgW="2019240" imgH="482400" progId="Equation.3">
                  <p:embed/>
                </p:oleObj>
              </mc:Choice>
              <mc:Fallback>
                <p:oleObj name="Equation" r:id="rId3" imgW="20192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675" y="4581525"/>
                        <a:ext cx="3703638" cy="885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177478" y="-22199"/>
            <a:ext cx="6966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Cohérence transverse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un autre facteur de qualité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48066" y="6492875"/>
            <a:ext cx="464258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253" y="450893"/>
            <a:ext cx="8992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La 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Cohérence</a:t>
            </a:r>
            <a:r>
              <a:rPr lang="fr-FR" dirty="0" smtClean="0">
                <a:solidFill>
                  <a:srgbClr val="0000FF"/>
                </a:solidFill>
              </a:rPr>
              <a:t> est ce qui rend une onde capable de produire des effets d’</a:t>
            </a:r>
            <a:r>
              <a:rPr lang="fr-FR" dirty="0" smtClean="0">
                <a:solidFill>
                  <a:srgbClr val="FFC000"/>
                </a:solidFill>
              </a:rPr>
              <a:t>interférence </a:t>
            </a:r>
            <a:r>
              <a:rPr lang="fr-FR" dirty="0" smtClean="0">
                <a:solidFill>
                  <a:srgbClr val="0000FF"/>
                </a:solidFill>
              </a:rPr>
              <a:t>et de </a:t>
            </a:r>
          </a:p>
          <a:p>
            <a:r>
              <a:rPr lang="fr-FR" dirty="0">
                <a:solidFill>
                  <a:srgbClr val="00B050"/>
                </a:solidFill>
              </a:rPr>
              <a:t>d</a:t>
            </a:r>
            <a:r>
              <a:rPr lang="fr-FR" dirty="0" smtClean="0">
                <a:solidFill>
                  <a:srgbClr val="00B050"/>
                </a:solidFill>
              </a:rPr>
              <a:t>iffraction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2060"/>
                </a:solidFill>
              </a:rPr>
              <a:t>observables</a:t>
            </a:r>
            <a:r>
              <a:rPr lang="fr-FR" b="1" dirty="0" smtClean="0">
                <a:solidFill>
                  <a:srgbClr val="0000FF"/>
                </a:solidFill>
              </a:rPr>
              <a:t>.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16168" y="1139422"/>
            <a:ext cx="5393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Une source (quasi-) ponctuelle et monochromatique</a:t>
            </a:r>
          </a:p>
          <a:p>
            <a:r>
              <a:rPr lang="fr-FR" dirty="0">
                <a:solidFill>
                  <a:srgbClr val="0000FF"/>
                </a:solidFill>
              </a:rPr>
              <a:t>p</a:t>
            </a:r>
            <a:r>
              <a:rPr lang="fr-FR" dirty="0" smtClean="0">
                <a:solidFill>
                  <a:srgbClr val="0000FF"/>
                </a:solidFill>
              </a:rPr>
              <a:t>roduit des effets de diffraction qui se traduisent par</a:t>
            </a:r>
          </a:p>
          <a:p>
            <a:r>
              <a:rPr lang="fr-FR" dirty="0">
                <a:solidFill>
                  <a:srgbClr val="0000FF"/>
                </a:solidFill>
              </a:rPr>
              <a:t>u</a:t>
            </a:r>
            <a:r>
              <a:rPr lang="fr-FR" dirty="0" smtClean="0">
                <a:solidFill>
                  <a:srgbClr val="0000FF"/>
                </a:solidFill>
              </a:rPr>
              <a:t>ne série de franges circulaires sur le détecteur.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 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" y="2587993"/>
            <a:ext cx="4562880" cy="176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45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-34374" y="4741113"/>
            <a:ext cx="3202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Fraction de flux cohérent:</a:t>
            </a:r>
            <a:endParaRPr lang="fr-F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904184" y="2587993"/>
            <a:ext cx="3572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Refocaliser pour diminuer la taille de la source</a:t>
            </a:r>
          </a:p>
          <a:p>
            <a:r>
              <a:rPr lang="fr-FR" dirty="0" smtClean="0"/>
              <a:t>Mais au dépend de la divergence → optique de grande taille (cher, complexe, perte de flux,…)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-47060" y="2108914"/>
            <a:ext cx="2568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0000FF"/>
                </a:solidFill>
              </a:rPr>
              <a:t>Source incohérente:</a:t>
            </a:r>
            <a:endParaRPr lang="fr-FR" sz="2000" dirty="0">
              <a:solidFill>
                <a:srgbClr val="0000FF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37778" y="5664297"/>
            <a:ext cx="9070726" cy="369332"/>
            <a:chOff x="37778" y="5664297"/>
            <a:chExt cx="9070726" cy="369332"/>
          </a:xfrm>
        </p:grpSpPr>
        <p:sp>
          <p:nvSpPr>
            <p:cNvPr id="10" name="ZoneTexte 9"/>
            <p:cNvSpPr txBox="1"/>
            <p:nvPr/>
          </p:nvSpPr>
          <p:spPr>
            <a:xfrm>
              <a:off x="37778" y="5664297"/>
              <a:ext cx="9070726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Maximiser la brillance et la fraction de flux cohérent           diminuer davantage l’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émittance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lèche droite 11"/>
            <p:cNvSpPr/>
            <p:nvPr/>
          </p:nvSpPr>
          <p:spPr>
            <a:xfrm>
              <a:off x="5201963" y="5784827"/>
              <a:ext cx="390155" cy="18466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</p:grpSp>
      <p:sp>
        <p:nvSpPr>
          <p:cNvPr id="19" name="Flèche droite 18"/>
          <p:cNvSpPr/>
          <p:nvPr/>
        </p:nvSpPr>
        <p:spPr>
          <a:xfrm>
            <a:off x="955204" y="6196662"/>
            <a:ext cx="390155" cy="18466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502097" y="6104329"/>
            <a:ext cx="699845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 les DLSR: Diffraction 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imited Storage Ring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88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56" y="896745"/>
            <a:ext cx="3789946" cy="145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58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7" grpId="0"/>
      <p:bldP spid="4" grpId="0"/>
      <p:bldP spid="19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11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417768" y="44624"/>
            <a:ext cx="3598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Qu’est-ce qu’un DLSR ?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836712"/>
            <a:ext cx="90164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b="1" u="sng" dirty="0" smtClean="0">
                <a:solidFill>
                  <a:srgbClr val="0000FF"/>
                </a:solidFill>
              </a:rPr>
              <a:t>Définition “stricte”: </a:t>
            </a:r>
            <a:r>
              <a:rPr lang="fr-FR" dirty="0" smtClean="0">
                <a:solidFill>
                  <a:srgbClr val="0000FF"/>
                </a:solidFill>
              </a:rPr>
              <a:t>Un anneau est limité par la diffraction pour la longueur d’onde </a:t>
            </a:r>
            <a:r>
              <a:rPr lang="fr-FR" dirty="0" smtClean="0">
                <a:solidFill>
                  <a:srgbClr val="0000FF"/>
                </a:solidFill>
                <a:latin typeface="Symbol" panose="05050102010706020507" pitchFamily="18" charset="2"/>
              </a:rPr>
              <a:t>l</a:t>
            </a:r>
            <a:r>
              <a:rPr lang="fr-FR" dirty="0" smtClean="0">
                <a:solidFill>
                  <a:srgbClr val="0000FF"/>
                </a:solidFill>
              </a:rPr>
              <a:t>, lorsque l’</a:t>
            </a:r>
            <a:r>
              <a:rPr lang="fr-FR" dirty="0" err="1" smtClean="0">
                <a:solidFill>
                  <a:srgbClr val="0000FF"/>
                </a:solidFill>
              </a:rPr>
              <a:t>émittance</a:t>
            </a:r>
            <a:r>
              <a:rPr lang="fr-FR" dirty="0" smtClean="0">
                <a:solidFill>
                  <a:srgbClr val="0000FF"/>
                </a:solidFill>
              </a:rPr>
              <a:t> des électrons est négligeable devant celle des photons à cette longueur d’onde: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885928"/>
              </p:ext>
            </p:extLst>
          </p:nvPr>
        </p:nvGraphicFramePr>
        <p:xfrm>
          <a:off x="3419872" y="1907846"/>
          <a:ext cx="2354501" cy="960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0" name="Equation" r:id="rId3" imgW="965160" imgH="393480" progId="Equation.3">
                  <p:embed/>
                </p:oleObj>
              </mc:Choice>
              <mc:Fallback>
                <p:oleObj name="Equation" r:id="rId3" imgW="9651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2" y="1907846"/>
                        <a:ext cx="2354501" cy="96019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45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608831"/>
              </p:ext>
            </p:extLst>
          </p:nvPr>
        </p:nvGraphicFramePr>
        <p:xfrm>
          <a:off x="2724760" y="4291955"/>
          <a:ext cx="3643124" cy="480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" name="Equation" r:id="rId6" imgW="1828800" imgH="241200" progId="Equation.3">
                  <p:embed/>
                </p:oleObj>
              </mc:Choice>
              <mc:Fallback>
                <p:oleObj name="Equation" r:id="rId6" imgW="18288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24760" y="4291955"/>
                        <a:ext cx="3643124" cy="48069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696202"/>
              </p:ext>
            </p:extLst>
          </p:nvPr>
        </p:nvGraphicFramePr>
        <p:xfrm>
          <a:off x="2744026" y="5370934"/>
          <a:ext cx="3528392" cy="465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" name="Equation" r:id="rId8" imgW="1828800" imgH="241200" progId="Equation.3">
                  <p:embed/>
                </p:oleObj>
              </mc:Choice>
              <mc:Fallback>
                <p:oleObj name="Equation" r:id="rId8" imgW="18288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44026" y="5370934"/>
                        <a:ext cx="3528392" cy="46555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31018" y="3140968"/>
            <a:ext cx="9207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u="sng" dirty="0">
                <a:solidFill>
                  <a:srgbClr val="0000FF"/>
                </a:solidFill>
              </a:rPr>
              <a:t>Définition “usuelle”: </a:t>
            </a:r>
            <a:r>
              <a:rPr lang="fr-FR" dirty="0">
                <a:solidFill>
                  <a:srgbClr val="0000FF"/>
                </a:solidFill>
              </a:rPr>
              <a:t>lorsque l’</a:t>
            </a:r>
            <a:r>
              <a:rPr lang="fr-FR" dirty="0" err="1">
                <a:solidFill>
                  <a:srgbClr val="0000FF"/>
                </a:solidFill>
              </a:rPr>
              <a:t>émittance</a:t>
            </a:r>
            <a:r>
              <a:rPr lang="fr-FR" dirty="0">
                <a:solidFill>
                  <a:srgbClr val="0000FF"/>
                </a:solidFill>
              </a:rPr>
              <a:t> des électrons est (très) proche de celle des photons.</a:t>
            </a:r>
            <a:br>
              <a:rPr lang="fr-FR" dirty="0">
                <a:solidFill>
                  <a:srgbClr val="0000FF"/>
                </a:solidFill>
              </a:rPr>
            </a:b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535902"/>
              </p:ext>
            </p:extLst>
          </p:nvPr>
        </p:nvGraphicFramePr>
        <p:xfrm>
          <a:off x="425574" y="2332"/>
          <a:ext cx="4024110" cy="24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0" name="Drawing" r:id="rId3" imgW="5276880" imgH="3209760" progId="WPDraw30.Drawing">
                  <p:embed/>
                </p:oleObj>
              </mc:Choice>
              <mc:Fallback>
                <p:oleObj name="Drawing" r:id="rId3" imgW="5276880" imgH="320976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574" y="2332"/>
                        <a:ext cx="4024110" cy="24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304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041001"/>
              </p:ext>
            </p:extLst>
          </p:nvPr>
        </p:nvGraphicFramePr>
        <p:xfrm>
          <a:off x="5374170" y="2033609"/>
          <a:ext cx="3048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1" name="Equation" r:id="rId6" imgW="2323800" imgH="393480" progId="Equation.COEE2">
                  <p:embed/>
                </p:oleObj>
              </mc:Choice>
              <mc:Fallback>
                <p:oleObj name="Equation" r:id="rId6" imgW="2323800" imgH="393480" progId="Equation.COEE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4170" y="2033609"/>
                        <a:ext cx="3048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5" name="Rectangle 65"/>
          <p:cNvSpPr>
            <a:spLocks noChangeArrowheads="1"/>
          </p:cNvSpPr>
          <p:nvPr/>
        </p:nvSpPr>
        <p:spPr bwMode="auto">
          <a:xfrm>
            <a:off x="4552120" y="2604145"/>
            <a:ext cx="457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cs typeface="Arial" pitchFamily="34" charset="0"/>
              </a:rPr>
              <a:t>Oscillations </a:t>
            </a:r>
            <a:r>
              <a:rPr lang="fr-FR" dirty="0" err="1" smtClean="0">
                <a:cs typeface="Arial" pitchFamily="34" charset="0"/>
              </a:rPr>
              <a:t>bétatrons</a:t>
            </a:r>
            <a:r>
              <a:rPr lang="fr-FR" dirty="0" smtClean="0">
                <a:cs typeface="Arial" pitchFamily="34" charset="0"/>
              </a:rPr>
              <a:t> autour de l’orbite de </a:t>
            </a:r>
            <a:r>
              <a:rPr lang="fr-FR" dirty="0">
                <a:cs typeface="Arial" pitchFamily="34" charset="0"/>
              </a:rPr>
              <a:t>r</a:t>
            </a:r>
            <a:r>
              <a:rPr lang="fr-FR" dirty="0" smtClean="0">
                <a:cs typeface="Arial" pitchFamily="34" charset="0"/>
              </a:rPr>
              <a:t>éférence.</a:t>
            </a:r>
            <a:endParaRPr lang="fr-FR" dirty="0">
              <a:cs typeface="Arial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84214" y="6512644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12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851920" y="-14560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Génération de l’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émittance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horizontale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par le rayonnement 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54319" y="805950"/>
            <a:ext cx="4487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0000FF"/>
                </a:solidFill>
              </a:rPr>
              <a:t>Émission quantique et aléatoire </a:t>
            </a:r>
            <a:r>
              <a:rPr lang="fr-FR" dirty="0" smtClean="0"/>
              <a:t>= les deux</a:t>
            </a:r>
          </a:p>
          <a:p>
            <a:r>
              <a:rPr lang="fr-FR" dirty="0" smtClean="0"/>
              <a:t>électrons sont bien séparés à la sortie du</a:t>
            </a:r>
          </a:p>
          <a:p>
            <a:r>
              <a:rPr lang="fr-FR" dirty="0" smtClean="0"/>
              <a:t>dipôle: le rayonnement crée un bruit</a:t>
            </a:r>
          </a:p>
          <a:p>
            <a:r>
              <a:rPr lang="fr-FR" dirty="0" smtClean="0"/>
              <a:t>(« chauffage ») sur les électrons :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-23191" y="1935416"/>
            <a:ext cx="2171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Deux électrons indiscernables à l’entrée d’un dipôle.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-19049" y="3590838"/>
            <a:ext cx="5527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Amortissement</a:t>
            </a:r>
            <a:r>
              <a:rPr lang="fr-FR" dirty="0" smtClean="0"/>
              <a:t> : Au passage de la RF, seule</a:t>
            </a:r>
          </a:p>
          <a:p>
            <a:r>
              <a:rPr lang="fr-FR" dirty="0"/>
              <a:t>l</a:t>
            </a:r>
            <a:r>
              <a:rPr lang="fr-FR" dirty="0" smtClean="0"/>
              <a:t>a composante longitudinale de la quantité de mouvement  perdue est restituée,  la partie transverse devenant plus faible, contribue à la réduction des amplitudes d’oscillation (« refroidissement »). </a:t>
            </a:r>
            <a:endParaRPr lang="fr-FR" dirty="0"/>
          </a:p>
        </p:txBody>
      </p:sp>
      <p:graphicFrame>
        <p:nvGraphicFramePr>
          <p:cNvPr id="10307" name="Objet 103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26442"/>
              </p:ext>
            </p:extLst>
          </p:nvPr>
        </p:nvGraphicFramePr>
        <p:xfrm>
          <a:off x="323528" y="5325341"/>
          <a:ext cx="2926634" cy="765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" name="Equation" r:id="rId8" imgW="1942920" imgH="507960" progId="Equation.3">
                  <p:embed/>
                </p:oleObj>
              </mc:Choice>
              <mc:Fallback>
                <p:oleObj name="Equation" r:id="rId8" imgW="1942920" imgH="507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3528" y="5325341"/>
                        <a:ext cx="2926634" cy="765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5884883" y="3313526"/>
            <a:ext cx="2664296" cy="2064779"/>
            <a:chOff x="5884883" y="3313526"/>
            <a:chExt cx="2664296" cy="2064779"/>
          </a:xfrm>
        </p:grpSpPr>
        <p:grpSp>
          <p:nvGrpSpPr>
            <p:cNvPr id="31" name="Groupe 30"/>
            <p:cNvGrpSpPr/>
            <p:nvPr/>
          </p:nvGrpSpPr>
          <p:grpSpPr>
            <a:xfrm>
              <a:off x="5884883" y="3313526"/>
              <a:ext cx="2664296" cy="2064779"/>
              <a:chOff x="5292080" y="3359095"/>
              <a:chExt cx="2664296" cy="2064779"/>
            </a:xfrm>
          </p:grpSpPr>
          <p:sp>
            <p:nvSpPr>
              <p:cNvPr id="27" name="Forme libre 26"/>
              <p:cNvSpPr/>
              <p:nvPr/>
            </p:nvSpPr>
            <p:spPr>
              <a:xfrm>
                <a:off x="6468966" y="3727279"/>
                <a:ext cx="792984" cy="542156"/>
              </a:xfrm>
              <a:custGeom>
                <a:avLst/>
                <a:gdLst>
                  <a:gd name="connsiteX0" fmla="*/ 0 w 904927"/>
                  <a:gd name="connsiteY0" fmla="*/ 723900 h 723900"/>
                  <a:gd name="connsiteX1" fmla="*/ 9525 w 904927"/>
                  <a:gd name="connsiteY1" fmla="*/ 657225 h 723900"/>
                  <a:gd name="connsiteX2" fmla="*/ 38100 w 904927"/>
                  <a:gd name="connsiteY2" fmla="*/ 619125 h 723900"/>
                  <a:gd name="connsiteX3" fmla="*/ 123825 w 904927"/>
                  <a:gd name="connsiteY3" fmla="*/ 561975 h 723900"/>
                  <a:gd name="connsiteX4" fmla="*/ 200025 w 904927"/>
                  <a:gd name="connsiteY4" fmla="*/ 600075 h 723900"/>
                  <a:gd name="connsiteX5" fmla="*/ 247650 w 904927"/>
                  <a:gd name="connsiteY5" fmla="*/ 647700 h 723900"/>
                  <a:gd name="connsiteX6" fmla="*/ 304800 w 904927"/>
                  <a:gd name="connsiteY6" fmla="*/ 600075 h 723900"/>
                  <a:gd name="connsiteX7" fmla="*/ 333375 w 904927"/>
                  <a:gd name="connsiteY7" fmla="*/ 581025 h 723900"/>
                  <a:gd name="connsiteX8" fmla="*/ 352425 w 904927"/>
                  <a:gd name="connsiteY8" fmla="*/ 552450 h 723900"/>
                  <a:gd name="connsiteX9" fmla="*/ 361950 w 904927"/>
                  <a:gd name="connsiteY9" fmla="*/ 514350 h 723900"/>
                  <a:gd name="connsiteX10" fmla="*/ 323850 w 904927"/>
                  <a:gd name="connsiteY10" fmla="*/ 447675 h 723900"/>
                  <a:gd name="connsiteX11" fmla="*/ 304800 w 904927"/>
                  <a:gd name="connsiteY11" fmla="*/ 419100 h 723900"/>
                  <a:gd name="connsiteX12" fmla="*/ 314325 w 904927"/>
                  <a:gd name="connsiteY12" fmla="*/ 361950 h 723900"/>
                  <a:gd name="connsiteX13" fmla="*/ 342900 w 904927"/>
                  <a:gd name="connsiteY13" fmla="*/ 333375 h 723900"/>
                  <a:gd name="connsiteX14" fmla="*/ 390525 w 904927"/>
                  <a:gd name="connsiteY14" fmla="*/ 285750 h 723900"/>
                  <a:gd name="connsiteX15" fmla="*/ 476250 w 904927"/>
                  <a:gd name="connsiteY15" fmla="*/ 323850 h 723900"/>
                  <a:gd name="connsiteX16" fmla="*/ 533400 w 904927"/>
                  <a:gd name="connsiteY16" fmla="*/ 371475 h 723900"/>
                  <a:gd name="connsiteX17" fmla="*/ 542925 w 904927"/>
                  <a:gd name="connsiteY17" fmla="*/ 400050 h 723900"/>
                  <a:gd name="connsiteX18" fmla="*/ 590550 w 904927"/>
                  <a:gd name="connsiteY18" fmla="*/ 419100 h 723900"/>
                  <a:gd name="connsiteX19" fmla="*/ 628650 w 904927"/>
                  <a:gd name="connsiteY19" fmla="*/ 438150 h 723900"/>
                  <a:gd name="connsiteX20" fmla="*/ 723900 w 904927"/>
                  <a:gd name="connsiteY20" fmla="*/ 428625 h 723900"/>
                  <a:gd name="connsiteX21" fmla="*/ 752475 w 904927"/>
                  <a:gd name="connsiteY21" fmla="*/ 409575 h 723900"/>
                  <a:gd name="connsiteX22" fmla="*/ 742950 w 904927"/>
                  <a:gd name="connsiteY22" fmla="*/ 361950 h 723900"/>
                  <a:gd name="connsiteX23" fmla="*/ 714375 w 904927"/>
                  <a:gd name="connsiteY23" fmla="*/ 295275 h 723900"/>
                  <a:gd name="connsiteX24" fmla="*/ 685800 w 904927"/>
                  <a:gd name="connsiteY24" fmla="*/ 266700 h 723900"/>
                  <a:gd name="connsiteX25" fmla="*/ 647700 w 904927"/>
                  <a:gd name="connsiteY25" fmla="*/ 190500 h 723900"/>
                  <a:gd name="connsiteX26" fmla="*/ 666750 w 904927"/>
                  <a:gd name="connsiteY26" fmla="*/ 104775 h 723900"/>
                  <a:gd name="connsiteX27" fmla="*/ 676275 w 904927"/>
                  <a:gd name="connsiteY27" fmla="*/ 76200 h 723900"/>
                  <a:gd name="connsiteX28" fmla="*/ 695325 w 904927"/>
                  <a:gd name="connsiteY28" fmla="*/ 47625 h 723900"/>
                  <a:gd name="connsiteX29" fmla="*/ 752475 w 904927"/>
                  <a:gd name="connsiteY29" fmla="*/ 9525 h 723900"/>
                  <a:gd name="connsiteX30" fmla="*/ 781050 w 904927"/>
                  <a:gd name="connsiteY30" fmla="*/ 0 h 723900"/>
                  <a:gd name="connsiteX31" fmla="*/ 819150 w 904927"/>
                  <a:gd name="connsiteY31" fmla="*/ 133350 h 723900"/>
                  <a:gd name="connsiteX32" fmla="*/ 904875 w 904927"/>
                  <a:gd name="connsiteY32" fmla="*/ 171450 h 723900"/>
                  <a:gd name="connsiteX33" fmla="*/ 885825 w 904927"/>
                  <a:gd name="connsiteY33" fmla="*/ 180975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04927" h="723900">
                    <a:moveTo>
                      <a:pt x="0" y="723900"/>
                    </a:moveTo>
                    <a:cubicBezTo>
                      <a:pt x="3175" y="701675"/>
                      <a:pt x="1853" y="678324"/>
                      <a:pt x="9525" y="657225"/>
                    </a:cubicBezTo>
                    <a:cubicBezTo>
                      <a:pt x="14950" y="642306"/>
                      <a:pt x="26875" y="630350"/>
                      <a:pt x="38100" y="619125"/>
                    </a:cubicBezTo>
                    <a:cubicBezTo>
                      <a:pt x="73328" y="583897"/>
                      <a:pt x="83944" y="581915"/>
                      <a:pt x="123825" y="561975"/>
                    </a:cubicBezTo>
                    <a:cubicBezTo>
                      <a:pt x="139461" y="568229"/>
                      <a:pt x="185758" y="582954"/>
                      <a:pt x="200025" y="600075"/>
                    </a:cubicBezTo>
                    <a:cubicBezTo>
                      <a:pt x="245294" y="654398"/>
                      <a:pt x="190240" y="628563"/>
                      <a:pt x="247650" y="647700"/>
                    </a:cubicBezTo>
                    <a:cubicBezTo>
                      <a:pt x="266700" y="631825"/>
                      <a:pt x="285226" y="615299"/>
                      <a:pt x="304800" y="600075"/>
                    </a:cubicBezTo>
                    <a:cubicBezTo>
                      <a:pt x="313836" y="593047"/>
                      <a:pt x="325280" y="589120"/>
                      <a:pt x="333375" y="581025"/>
                    </a:cubicBezTo>
                    <a:cubicBezTo>
                      <a:pt x="341470" y="572930"/>
                      <a:pt x="346075" y="561975"/>
                      <a:pt x="352425" y="552450"/>
                    </a:cubicBezTo>
                    <a:cubicBezTo>
                      <a:pt x="355600" y="539750"/>
                      <a:pt x="361950" y="527441"/>
                      <a:pt x="361950" y="514350"/>
                    </a:cubicBezTo>
                    <a:cubicBezTo>
                      <a:pt x="361950" y="489619"/>
                      <a:pt x="335451" y="463917"/>
                      <a:pt x="323850" y="447675"/>
                    </a:cubicBezTo>
                    <a:cubicBezTo>
                      <a:pt x="317196" y="438360"/>
                      <a:pt x="311150" y="428625"/>
                      <a:pt x="304800" y="419100"/>
                    </a:cubicBezTo>
                    <a:cubicBezTo>
                      <a:pt x="307975" y="400050"/>
                      <a:pt x="306481" y="379598"/>
                      <a:pt x="314325" y="361950"/>
                    </a:cubicBezTo>
                    <a:cubicBezTo>
                      <a:pt x="319796" y="349641"/>
                      <a:pt x="334276" y="343723"/>
                      <a:pt x="342900" y="333375"/>
                    </a:cubicBezTo>
                    <a:cubicBezTo>
                      <a:pt x="382587" y="285750"/>
                      <a:pt x="338138" y="320675"/>
                      <a:pt x="390525" y="285750"/>
                    </a:cubicBezTo>
                    <a:cubicBezTo>
                      <a:pt x="418819" y="295181"/>
                      <a:pt x="453609" y="301209"/>
                      <a:pt x="476250" y="323850"/>
                    </a:cubicBezTo>
                    <a:cubicBezTo>
                      <a:pt x="528149" y="375749"/>
                      <a:pt x="478823" y="353283"/>
                      <a:pt x="533400" y="371475"/>
                    </a:cubicBezTo>
                    <a:cubicBezTo>
                      <a:pt x="536575" y="381000"/>
                      <a:pt x="535212" y="393622"/>
                      <a:pt x="542925" y="400050"/>
                    </a:cubicBezTo>
                    <a:cubicBezTo>
                      <a:pt x="556060" y="410996"/>
                      <a:pt x="574926" y="412156"/>
                      <a:pt x="590550" y="419100"/>
                    </a:cubicBezTo>
                    <a:cubicBezTo>
                      <a:pt x="603525" y="424867"/>
                      <a:pt x="615950" y="431800"/>
                      <a:pt x="628650" y="438150"/>
                    </a:cubicBezTo>
                    <a:cubicBezTo>
                      <a:pt x="660400" y="434975"/>
                      <a:pt x="692809" y="435800"/>
                      <a:pt x="723900" y="428625"/>
                    </a:cubicBezTo>
                    <a:cubicBezTo>
                      <a:pt x="735054" y="426051"/>
                      <a:pt x="749330" y="420582"/>
                      <a:pt x="752475" y="409575"/>
                    </a:cubicBezTo>
                    <a:cubicBezTo>
                      <a:pt x="756923" y="394009"/>
                      <a:pt x="746462" y="377754"/>
                      <a:pt x="742950" y="361950"/>
                    </a:cubicBezTo>
                    <a:cubicBezTo>
                      <a:pt x="735248" y="327290"/>
                      <a:pt x="736665" y="322023"/>
                      <a:pt x="714375" y="295275"/>
                    </a:cubicBezTo>
                    <a:cubicBezTo>
                      <a:pt x="705751" y="284927"/>
                      <a:pt x="693032" y="278064"/>
                      <a:pt x="685800" y="266700"/>
                    </a:cubicBezTo>
                    <a:cubicBezTo>
                      <a:pt x="670554" y="242742"/>
                      <a:pt x="647700" y="190500"/>
                      <a:pt x="647700" y="190500"/>
                    </a:cubicBezTo>
                    <a:cubicBezTo>
                      <a:pt x="654050" y="161925"/>
                      <a:pt x="659650" y="133173"/>
                      <a:pt x="666750" y="104775"/>
                    </a:cubicBezTo>
                    <a:cubicBezTo>
                      <a:pt x="669185" y="95035"/>
                      <a:pt x="671785" y="85180"/>
                      <a:pt x="676275" y="76200"/>
                    </a:cubicBezTo>
                    <a:cubicBezTo>
                      <a:pt x="681395" y="65961"/>
                      <a:pt x="686710" y="55163"/>
                      <a:pt x="695325" y="47625"/>
                    </a:cubicBezTo>
                    <a:cubicBezTo>
                      <a:pt x="712555" y="32548"/>
                      <a:pt x="730755" y="16765"/>
                      <a:pt x="752475" y="9525"/>
                    </a:cubicBezTo>
                    <a:lnTo>
                      <a:pt x="781050" y="0"/>
                    </a:lnTo>
                    <a:cubicBezTo>
                      <a:pt x="850846" y="46531"/>
                      <a:pt x="777247" y="-13309"/>
                      <a:pt x="819150" y="133350"/>
                    </a:cubicBezTo>
                    <a:cubicBezTo>
                      <a:pt x="824280" y="151305"/>
                      <a:pt x="907298" y="170239"/>
                      <a:pt x="904875" y="171450"/>
                    </a:cubicBezTo>
                    <a:lnTo>
                      <a:pt x="885825" y="18097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0" name="Groupe 29"/>
              <p:cNvGrpSpPr/>
              <p:nvPr/>
            </p:nvGrpSpPr>
            <p:grpSpPr>
              <a:xfrm>
                <a:off x="5292080" y="3359095"/>
                <a:ext cx="2664296" cy="2064779"/>
                <a:chOff x="5292080" y="3159070"/>
                <a:chExt cx="2664296" cy="2064779"/>
              </a:xfrm>
            </p:grpSpPr>
            <p:cxnSp>
              <p:nvCxnSpPr>
                <p:cNvPr id="9" name="Connecteur droit avec flèche 8"/>
                <p:cNvCxnSpPr/>
                <p:nvPr/>
              </p:nvCxnSpPr>
              <p:spPr>
                <a:xfrm>
                  <a:off x="5292080" y="4941168"/>
                  <a:ext cx="2664296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/>
                <p:cNvCxnSpPr/>
                <p:nvPr/>
              </p:nvCxnSpPr>
              <p:spPr>
                <a:xfrm flipV="1">
                  <a:off x="5292080" y="4106689"/>
                  <a:ext cx="2088232" cy="83447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4"/>
                <p:cNvCxnSpPr/>
                <p:nvPr/>
              </p:nvCxnSpPr>
              <p:spPr>
                <a:xfrm flipV="1">
                  <a:off x="5292080" y="3388975"/>
                  <a:ext cx="2088232" cy="1552193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avec flèche 16"/>
                <p:cNvCxnSpPr/>
                <p:nvPr/>
              </p:nvCxnSpPr>
              <p:spPr>
                <a:xfrm flipV="1">
                  <a:off x="5292080" y="4106689"/>
                  <a:ext cx="1152128" cy="83447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avec flèche 18"/>
                <p:cNvCxnSpPr/>
                <p:nvPr/>
              </p:nvCxnSpPr>
              <p:spPr>
                <a:xfrm>
                  <a:off x="6391411" y="4106689"/>
                  <a:ext cx="988901" cy="12787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ZoneTexte 21"/>
                <p:cNvSpPr txBox="1"/>
                <p:nvPr/>
              </p:nvSpPr>
              <p:spPr>
                <a:xfrm>
                  <a:off x="7681942" y="4854517"/>
                  <a:ext cx="2744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s</a:t>
                  </a:r>
                  <a:endParaRPr lang="fr-FR" dirty="0"/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6998476" y="3159070"/>
                  <a:ext cx="3818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P</a:t>
                  </a:r>
                  <a:r>
                    <a:rPr lang="fr-FR" baseline="-25000" dirty="0" smtClean="0"/>
                    <a:t>0</a:t>
                  </a:r>
                  <a:endParaRPr lang="fr-FR" baseline="-25000" dirty="0"/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5319596" y="4144026"/>
                  <a:ext cx="6655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>
                      <a:solidFill>
                        <a:srgbClr val="FF0000"/>
                      </a:solidFill>
                    </a:rPr>
                    <a:t>P</a:t>
                  </a:r>
                  <a:r>
                    <a:rPr lang="fr-FR" baseline="-25000" dirty="0" smtClean="0">
                      <a:solidFill>
                        <a:srgbClr val="FF0000"/>
                      </a:solidFill>
                    </a:rPr>
                    <a:t>0</a:t>
                  </a:r>
                  <a:r>
                    <a:rPr lang="fr-FR" dirty="0" smtClean="0">
                      <a:solidFill>
                        <a:srgbClr val="FF0000"/>
                      </a:solidFill>
                    </a:rPr>
                    <a:t>-P</a:t>
                  </a:r>
                  <a:r>
                    <a:rPr lang="fr-FR" dirty="0" smtClean="0">
                      <a:solidFill>
                        <a:srgbClr val="FF0000"/>
                      </a:solidFill>
                      <a:latin typeface="Symbol" pitchFamily="18" charset="2"/>
                    </a:rPr>
                    <a:t>g</a:t>
                  </a:r>
                  <a:endParaRPr lang="fr-FR" dirty="0">
                    <a:solidFill>
                      <a:srgbClr val="FF0000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487995" y="3429000"/>
                  <a:ext cx="397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err="1">
                      <a:solidFill>
                        <a:srgbClr val="0070C0"/>
                      </a:solidFill>
                    </a:rPr>
                    <a:t>P</a:t>
                  </a:r>
                  <a:r>
                    <a:rPr lang="fr-FR" dirty="0" err="1">
                      <a:solidFill>
                        <a:srgbClr val="0070C0"/>
                      </a:solidFill>
                      <a:latin typeface="Symbol" pitchFamily="18" charset="2"/>
                    </a:rPr>
                    <a:t>g</a:t>
                  </a:r>
                  <a:endParaRPr lang="fr-FR" dirty="0">
                    <a:solidFill>
                      <a:srgbClr val="0070C0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28" name="ZoneTexte 27"/>
                <p:cNvSpPr txBox="1"/>
                <p:nvPr/>
              </p:nvSpPr>
              <p:spPr>
                <a:xfrm>
                  <a:off x="6428457" y="4002735"/>
                  <a:ext cx="70611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err="1" smtClean="0">
                      <a:solidFill>
                        <a:srgbClr val="00B050"/>
                      </a:solidFill>
                      <a:latin typeface="Symbol" pitchFamily="18" charset="2"/>
                    </a:rPr>
                    <a:t>d</a:t>
                  </a:r>
                  <a:r>
                    <a:rPr lang="fr-FR" dirty="0" err="1" smtClean="0">
                      <a:solidFill>
                        <a:srgbClr val="00B050"/>
                      </a:solidFill>
                    </a:rPr>
                    <a:t>P</a:t>
                  </a:r>
                  <a:r>
                    <a:rPr lang="fr-FR" baseline="-25000" dirty="0" err="1" smtClean="0">
                      <a:solidFill>
                        <a:srgbClr val="00B050"/>
                      </a:solidFill>
                    </a:rPr>
                    <a:t>RF</a:t>
                  </a:r>
                  <a:endParaRPr lang="fr-FR" baseline="-250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37" name="ZoneTexte 36"/>
                <p:cNvSpPr txBox="1"/>
                <p:nvPr/>
              </p:nvSpPr>
              <p:spPr>
                <a:xfrm>
                  <a:off x="7306494" y="3884744"/>
                  <a:ext cx="3385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P</a:t>
                  </a:r>
                  <a:r>
                    <a:rPr lang="fr-FR" baseline="-25000" dirty="0"/>
                    <a:t>i</a:t>
                  </a:r>
                </a:p>
              </p:txBody>
            </p:sp>
          </p:grpSp>
        </p:grpSp>
        <p:graphicFrame>
          <p:nvGraphicFramePr>
            <p:cNvPr id="10308" name="Objet 1030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2799412"/>
                </p:ext>
              </p:extLst>
            </p:nvPr>
          </p:nvGraphicFramePr>
          <p:xfrm>
            <a:off x="8076104" y="4445048"/>
            <a:ext cx="293310" cy="424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3" name="Equation" r:id="rId10" imgW="215640" imgH="279360" progId="Equation.3">
                    <p:embed/>
                  </p:oleObj>
                </mc:Choice>
                <mc:Fallback>
                  <p:oleObj name="Equation" r:id="rId10" imgW="215640" imgH="27936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076104" y="4445048"/>
                          <a:ext cx="293310" cy="4245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09" name="Accolade fermante 10308"/>
            <p:cNvSpPr/>
            <p:nvPr/>
          </p:nvSpPr>
          <p:spPr>
            <a:xfrm>
              <a:off x="7887390" y="4308007"/>
              <a:ext cx="190918" cy="79714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131788" y="5378126"/>
            <a:ext cx="4966046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L’</a:t>
            </a:r>
            <a:r>
              <a:rPr lang="fr-FR" dirty="0" err="1" smtClean="0">
                <a:solidFill>
                  <a:srgbClr val="0000FF"/>
                </a:solidFill>
              </a:rPr>
              <a:t>émittance</a:t>
            </a:r>
            <a:r>
              <a:rPr lang="fr-FR" dirty="0" smtClean="0">
                <a:solidFill>
                  <a:srgbClr val="0000FF"/>
                </a:solidFill>
              </a:rPr>
              <a:t> horizontale (naturelle) est déterminée par l’équilibre entre l’amortissement du rayonnement et l’excitation quantique due</a:t>
            </a:r>
          </a:p>
          <a:p>
            <a:r>
              <a:rPr lang="fr-FR" dirty="0">
                <a:solidFill>
                  <a:srgbClr val="0000FF"/>
                </a:solidFill>
              </a:rPr>
              <a:t>a</a:t>
            </a:r>
            <a:r>
              <a:rPr lang="fr-FR" dirty="0" smtClean="0">
                <a:solidFill>
                  <a:srgbClr val="0000FF"/>
                </a:solidFill>
              </a:rPr>
              <a:t>u rayonnement synchrotron dans tous les dipôles.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5" grpId="0"/>
      <p:bldP spid="5" grpId="0"/>
      <p:bldP spid="6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7221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13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14279" y="5373216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Toutes les solutions pour diminuer l’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émittance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horizontale sont basées sur </a:t>
            </a:r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ette formule.</a:t>
            </a:r>
          </a:p>
          <a:p>
            <a:endParaRPr lang="fr-FR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06320" y="1256358"/>
                <a:ext cx="2849856" cy="744884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fr-FR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b="0" i="1" smtClean="0">
                                  <a:latin typeface="Cambria Math"/>
                                </a:rPr>
                                <m:t>𝐵𝑀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320" y="1256358"/>
                <a:ext cx="2849856" cy="7448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59833" y="2751815"/>
                <a:ext cx="3267618" cy="994183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7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7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2700" i="1">
                          <a:latin typeface="Cambria Math"/>
                        </a:rPr>
                        <m:t>≈</m:t>
                      </m:r>
                      <m:r>
                        <a:rPr lang="fr-FR" sz="2700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fr-FR" sz="27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700" b="0" i="1" smtClean="0">
                              <a:latin typeface="Cambria Math"/>
                            </a:rPr>
                            <m:t>𝑚𝑎𝑖𝑙𝑙𝑒</m:t>
                          </m:r>
                        </m:e>
                      </m:d>
                      <m:f>
                        <m:fPr>
                          <m:ctrlPr>
                            <a:rPr lang="fr-FR" sz="27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7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27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fr-FR" sz="27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fr-FR" sz="27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sz="27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/>
                            <m:sup>
                              <m:r>
                                <a:rPr lang="fr-FR" sz="27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sz="27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3" y="2751815"/>
                <a:ext cx="3267618" cy="9941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/>
          <p:cNvCxnSpPr/>
          <p:nvPr/>
        </p:nvCxnSpPr>
        <p:spPr>
          <a:xfrm flipV="1">
            <a:off x="2555776" y="3444396"/>
            <a:ext cx="1713396" cy="5231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11555" y="3695969"/>
            <a:ext cx="2187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Structure de la maille</a:t>
            </a:r>
          </a:p>
          <a:p>
            <a:r>
              <a:rPr lang="fr-FR" dirty="0"/>
              <a:t>(</a:t>
            </a:r>
            <a:r>
              <a:rPr lang="fr-FR" dirty="0" smtClean="0"/>
              <a:t>Notre intelligence!)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6065841" y="2471735"/>
            <a:ext cx="913768" cy="381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917185" y="2188616"/>
            <a:ext cx="218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Énergie des électrons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H="1" flipV="1">
            <a:off x="5978136" y="3541860"/>
            <a:ext cx="1107171" cy="328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969775" y="3485914"/>
            <a:ext cx="1973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Nombre de dipôles</a:t>
            </a:r>
          </a:p>
          <a:p>
            <a:r>
              <a:rPr lang="fr-FR" dirty="0" smtClean="0"/>
              <a:t> identiques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5495718" y="0"/>
            <a:ext cx="365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L’</a:t>
            </a:r>
            <a:r>
              <a:rPr lang="fr-F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émittance</a:t>
            </a: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horizontale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6134" y="692696"/>
            <a:ext cx="821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L’</a:t>
            </a:r>
            <a:r>
              <a:rPr lang="fr-FR" dirty="0" err="1" smtClean="0">
                <a:solidFill>
                  <a:srgbClr val="0000FF"/>
                </a:solidFill>
              </a:rPr>
              <a:t>émittance</a:t>
            </a:r>
            <a:r>
              <a:rPr lang="fr-FR" dirty="0" smtClean="0">
                <a:solidFill>
                  <a:srgbClr val="0000FF"/>
                </a:solidFill>
              </a:rPr>
              <a:t> horizontale naturelle à l’équilibre est approximativement donnée par : 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0" y="2545799"/>
            <a:ext cx="227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Formule simplifiée:</a:t>
            </a:r>
            <a:endParaRPr lang="fr-FR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802264" y="4272708"/>
                <a:ext cx="3456384" cy="89402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sz="24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fr-FR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i="1" smtClean="0">
                          <a:latin typeface="Cambria Math"/>
                          <a:sym typeface="Symbol"/>
                        </a:rPr>
                        <m:t></m:t>
                      </m:r>
                      <m:f>
                        <m:fPr>
                          <m:ctrlPr>
                            <a:rPr lang="fr-FR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b="0" i="1" smtClean="0">
                              <a:latin typeface="Cambria Math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fr-FR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sz="24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/>
                            <m:sup>
                              <m:r>
                                <a:rPr lang="fr-FR" sz="2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264" y="4272708"/>
                <a:ext cx="3456384" cy="89402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6065841" y="4633340"/>
            <a:ext cx="189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(C : circonférence)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4729644" y="3736212"/>
            <a:ext cx="1604" cy="78414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-17721" y="2932764"/>
                <a:ext cx="2141449" cy="773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latin typeface="Symbol" panose="05050102010706020507" pitchFamily="18" charset="2"/>
                    <a:sym typeface="Symbol"/>
                  </a:rPr>
                  <a:t>Q </a:t>
                </a:r>
                <a:r>
                  <a:rPr lang="fr-FR" sz="1600" dirty="0" smtClean="0">
                    <a:sym typeface="Symbol"/>
                  </a:rPr>
                  <a:t>(angle de déviation du dipôle)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sym typeface="Symbol"/>
                      </a:rPr>
                      <m:t></m:t>
                    </m:r>
                  </m:oMath>
                </a14:m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/>
                          </a:rPr>
                          <m:t> </m:t>
                        </m:r>
                        <m:r>
                          <a:rPr lang="fr-FR" sz="2000" b="0" i="1" smtClean="0">
                            <a:latin typeface="Cambria Math"/>
                          </a:rPr>
                          <m:t>𝑁</m:t>
                        </m:r>
                      </m:den>
                    </m:f>
                  </m:oMath>
                </a14:m>
                <a:r>
                  <a:rPr lang="fr-FR" sz="1600" dirty="0" smtClean="0"/>
                  <a:t> </a:t>
                </a:r>
                <a:endParaRPr lang="fr-FR" sz="16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721" y="2932764"/>
                <a:ext cx="2141449" cy="773225"/>
              </a:xfrm>
              <a:prstGeom prst="rect">
                <a:avLst/>
              </a:prstGeom>
              <a:blipFill rotWithShape="1">
                <a:blip r:embed="rId6"/>
                <a:stretch>
                  <a:fillRect l="-1425" t="-3150" b="-15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45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3" grpId="0"/>
      <p:bldP spid="16" grpId="0"/>
      <p:bldP spid="21" grpId="0"/>
      <p:bldP spid="23" grpId="0"/>
      <p:bldP spid="24" grpId="0"/>
      <p:bldP spid="17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01254" y="6492875"/>
            <a:ext cx="742746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14</a:t>
            </a:fld>
            <a:endParaRPr lang="fr-FR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898" y="1674558"/>
            <a:ext cx="5634652" cy="18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31528" y="2593479"/>
            <a:ext cx="7312880" cy="137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308304" y="404664"/>
            <a:ext cx="9361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596336" y="692696"/>
            <a:ext cx="1800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30208" y="548680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Les anneaux de 3</a:t>
            </a:r>
            <a:r>
              <a:rPr lang="fr-FR" baseline="30000" dirty="0" smtClean="0">
                <a:solidFill>
                  <a:srgbClr val="0000FF"/>
                </a:solidFill>
              </a:rPr>
              <a:t>ème</a:t>
            </a:r>
            <a:r>
              <a:rPr lang="fr-FR" dirty="0" smtClean="0">
                <a:solidFill>
                  <a:srgbClr val="0000FF"/>
                </a:solidFill>
              </a:rPr>
              <a:t> génération sont basés sur des structures magnétiques (mailles) avec </a:t>
            </a:r>
            <a:r>
              <a:rPr lang="fr-FR" sz="2400" b="1" dirty="0" smtClean="0">
                <a:solidFill>
                  <a:srgbClr val="FF0000"/>
                </a:solidFill>
              </a:rPr>
              <a:t>2</a:t>
            </a:r>
            <a:r>
              <a:rPr lang="fr-FR" dirty="0" smtClean="0">
                <a:solidFill>
                  <a:srgbClr val="0000FF"/>
                </a:solidFill>
              </a:rPr>
              <a:t> ou </a:t>
            </a:r>
            <a:r>
              <a:rPr lang="fr-FR" sz="2400" b="1" dirty="0" smtClean="0">
                <a:solidFill>
                  <a:srgbClr val="FF0000"/>
                </a:solidFill>
              </a:rPr>
              <a:t>3</a:t>
            </a:r>
            <a:r>
              <a:rPr lang="fr-FR" dirty="0" smtClean="0">
                <a:solidFill>
                  <a:srgbClr val="0000FF"/>
                </a:solidFill>
              </a:rPr>
              <a:t> dipôles (plus rares) par cellule. 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28739" y="156541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6013577" y="156541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</a:t>
            </a:r>
            <a:endParaRPr lang="fr-FR" dirty="0"/>
          </a:p>
        </p:txBody>
      </p:sp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3684404" y="2912005"/>
            <a:ext cx="3848973" cy="2880000"/>
            <a:chOff x="2722771" y="3806780"/>
            <a:chExt cx="4086225" cy="305752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771" y="3806780"/>
              <a:ext cx="4086225" cy="305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ZoneTexte 22"/>
            <p:cNvSpPr txBox="1"/>
            <p:nvPr/>
          </p:nvSpPr>
          <p:spPr>
            <a:xfrm>
              <a:off x="5261173" y="5328671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</a:t>
              </a:r>
              <a:endParaRPr lang="fr-FR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618825" y="5357206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</a:t>
              </a:r>
              <a:endParaRPr lang="fr-FR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008991" y="5328671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</a:t>
              </a:r>
              <a:endParaRPr lang="fr-FR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4776298" y="-18723"/>
            <a:ext cx="435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Anneaux de 3</a:t>
            </a:r>
            <a:r>
              <a:rPr lang="fr-FR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éme</a:t>
            </a: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génération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75408" y="1588154"/>
            <a:ext cx="855373" cy="347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-15230" y="5805264"/>
            <a:ext cx="9019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Les anneaux de 3</a:t>
            </a:r>
            <a:r>
              <a:rPr lang="fr-FR" baseline="30000" dirty="0" smtClean="0">
                <a:solidFill>
                  <a:srgbClr val="0000FF"/>
                </a:solidFill>
              </a:rPr>
              <a:t>ème</a:t>
            </a:r>
            <a:r>
              <a:rPr lang="fr-FR" dirty="0" smtClean="0">
                <a:solidFill>
                  <a:srgbClr val="0000FF"/>
                </a:solidFill>
              </a:rPr>
              <a:t> génération (de première classe) ont des </a:t>
            </a:r>
            <a:r>
              <a:rPr lang="fr-FR" dirty="0" err="1" smtClean="0">
                <a:solidFill>
                  <a:srgbClr val="0000FF"/>
                </a:solidFill>
              </a:rPr>
              <a:t>émittances</a:t>
            </a:r>
            <a:r>
              <a:rPr lang="fr-FR" dirty="0" smtClean="0">
                <a:solidFill>
                  <a:srgbClr val="0000FF"/>
                </a:solidFill>
              </a:rPr>
              <a:t>:</a:t>
            </a:r>
          </a:p>
          <a:p>
            <a:r>
              <a:rPr lang="fr-FR" sz="2400" dirty="0" smtClean="0">
                <a:solidFill>
                  <a:srgbClr val="0000FF"/>
                </a:solidFill>
                <a:latin typeface="Symbol" pitchFamily="18" charset="2"/>
              </a:rPr>
              <a:t>                     </a:t>
            </a:r>
            <a:r>
              <a:rPr lang="fr-FR" sz="2400" b="1" dirty="0" smtClean="0">
                <a:solidFill>
                  <a:srgbClr val="C00000"/>
                </a:solidFill>
                <a:latin typeface="Symbol" pitchFamily="18" charset="2"/>
              </a:rPr>
              <a:t>e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x</a:t>
            </a:r>
            <a:r>
              <a:rPr lang="fr-FR" sz="2400" b="1" dirty="0" smtClean="0">
                <a:solidFill>
                  <a:srgbClr val="C00000"/>
                </a:solidFill>
              </a:rPr>
              <a:t> [1 à 5] </a:t>
            </a:r>
            <a:r>
              <a:rPr lang="fr-FR" sz="2400" b="1" dirty="0" err="1" smtClean="0">
                <a:solidFill>
                  <a:srgbClr val="C00000"/>
                </a:solidFill>
              </a:rPr>
              <a:t>nm.rad</a:t>
            </a:r>
            <a:r>
              <a:rPr lang="fr-FR" sz="2400" b="1" dirty="0" smtClean="0">
                <a:solidFill>
                  <a:srgbClr val="C00000"/>
                </a:solidFill>
              </a:rPr>
              <a:t> et </a:t>
            </a:r>
            <a:r>
              <a:rPr lang="fr-FR" sz="2400" b="1" dirty="0" err="1" smtClean="0">
                <a:solidFill>
                  <a:srgbClr val="C00000"/>
                </a:solidFill>
                <a:latin typeface="Symbol" pitchFamily="18" charset="2"/>
              </a:rPr>
              <a:t>e</a:t>
            </a:r>
            <a:r>
              <a:rPr lang="fr-FR" sz="2400" b="1" baseline="-25000" dirty="0" err="1" smtClean="0">
                <a:solidFill>
                  <a:srgbClr val="C00000"/>
                </a:solidFill>
              </a:rPr>
              <a:t>z</a:t>
            </a:r>
            <a:r>
              <a:rPr lang="fr-FR" sz="2400" b="1" dirty="0" smtClean="0">
                <a:solidFill>
                  <a:srgbClr val="C00000"/>
                </a:solidFill>
              </a:rPr>
              <a:t> [ 1 à 50] </a:t>
            </a:r>
            <a:r>
              <a:rPr lang="fr-FR" sz="2400" b="1" dirty="0" err="1" smtClean="0">
                <a:solidFill>
                  <a:srgbClr val="C00000"/>
                </a:solidFill>
              </a:rPr>
              <a:t>pm.rad</a:t>
            </a:r>
            <a:r>
              <a:rPr lang="fr-FR" sz="2400" b="1" dirty="0" smtClean="0">
                <a:solidFill>
                  <a:srgbClr val="C00000"/>
                </a:solidFill>
              </a:rPr>
              <a:t>   </a:t>
            </a:r>
            <a:r>
              <a:rPr lang="fr-FR" sz="1400" b="1" dirty="0" smtClean="0">
                <a:solidFill>
                  <a:srgbClr val="C00000"/>
                </a:solidFill>
              </a:rPr>
              <a:t>(couplage 10</a:t>
            </a:r>
            <a:r>
              <a:rPr lang="fr-FR" sz="1400" b="1" baseline="30000" dirty="0" smtClean="0">
                <a:solidFill>
                  <a:srgbClr val="C00000"/>
                </a:solidFill>
              </a:rPr>
              <a:t>-3</a:t>
            </a:r>
            <a:r>
              <a:rPr lang="fr-FR" sz="1400" b="1" dirty="0" smtClean="0">
                <a:solidFill>
                  <a:srgbClr val="C00000"/>
                </a:solidFill>
              </a:rPr>
              <a:t> à 10</a:t>
            </a:r>
            <a:r>
              <a:rPr lang="fr-FR" sz="1400" b="1" baseline="30000" dirty="0" smtClean="0">
                <a:solidFill>
                  <a:srgbClr val="C00000"/>
                </a:solidFill>
              </a:rPr>
              <a:t>-2</a:t>
            </a:r>
            <a:r>
              <a:rPr lang="fr-FR" sz="1400" b="1" dirty="0" smtClean="0">
                <a:solidFill>
                  <a:srgbClr val="C00000"/>
                </a:solidFill>
              </a:rPr>
              <a:t>)</a:t>
            </a:r>
            <a:endParaRPr lang="fr-FR" sz="1400" b="1" dirty="0">
              <a:solidFill>
                <a:srgbClr val="C00000"/>
              </a:solidFill>
            </a:endParaRPr>
          </a:p>
        </p:txBody>
      </p:sp>
      <p:grpSp>
        <p:nvGrpSpPr>
          <p:cNvPr id="26" name="Group 7"/>
          <p:cNvGrpSpPr/>
          <p:nvPr/>
        </p:nvGrpSpPr>
        <p:grpSpPr>
          <a:xfrm>
            <a:off x="53600" y="1403488"/>
            <a:ext cx="2689594" cy="2150743"/>
            <a:chOff x="6266655" y="3936157"/>
            <a:chExt cx="2689594" cy="2150743"/>
          </a:xfrm>
        </p:grpSpPr>
        <p:pic>
          <p:nvPicPr>
            <p:cNvPr id="27" name="Picture 5" descr="Fig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655" y="3972879"/>
              <a:ext cx="2689594" cy="2114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361896" y="3936157"/>
              <a:ext cx="25657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dirty="0" err="1" smtClean="0"/>
                <a:t>Maille</a:t>
              </a:r>
              <a:r>
                <a:rPr lang="en-US" dirty="0" smtClean="0"/>
                <a:t> DBA </a:t>
              </a:r>
              <a:r>
                <a:rPr lang="en-US" dirty="0" err="1" smtClean="0"/>
                <a:t>nominale</a:t>
              </a:r>
              <a:endParaRPr lang="en-US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400493" y="1184535"/>
            <a:ext cx="213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Pour 3</a:t>
            </a:r>
            <a:r>
              <a:rPr lang="fr-FR" baseline="30000" dirty="0" smtClean="0"/>
              <a:t>ème</a:t>
            </a:r>
            <a:r>
              <a:rPr lang="fr-FR" dirty="0" smtClean="0"/>
              <a:t> génération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4519476"/>
            <a:ext cx="307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(DBA : Double Bend Achromat)</a:t>
            </a:r>
          </a:p>
          <a:p>
            <a:r>
              <a:rPr lang="fr-FR" dirty="0" smtClean="0"/>
              <a:t>(TBA: Triple Bend Achromat)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98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8"/>
          <a:stretch/>
        </p:blipFill>
        <p:spPr>
          <a:xfrm>
            <a:off x="528556" y="404664"/>
            <a:ext cx="8326729" cy="566331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09736" y="6492875"/>
            <a:ext cx="2133600" cy="365125"/>
          </a:xfrm>
        </p:spPr>
        <p:txBody>
          <a:bodyPr/>
          <a:lstStyle/>
          <a:p>
            <a:fld id="{4A9D917C-A4EF-5C49-82A9-07D14B5F7C68}" type="slidenum">
              <a:rPr lang="fr-FR" smtClean="0"/>
              <a:t>15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751320" y="0"/>
            <a:ext cx="641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L’</a:t>
            </a:r>
            <a:r>
              <a:rPr lang="fr-FR" sz="2400" b="1" dirty="0" err="1" smtClean="0">
                <a:solidFill>
                  <a:srgbClr val="C00000"/>
                </a:solidFill>
              </a:rPr>
              <a:t>émittance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u="sng" dirty="0" smtClean="0">
                <a:solidFill>
                  <a:srgbClr val="C00000"/>
                </a:solidFill>
              </a:rPr>
              <a:t>verticale</a:t>
            </a:r>
            <a:r>
              <a:rPr lang="fr-FR" sz="2400" b="1" dirty="0" smtClean="0">
                <a:solidFill>
                  <a:srgbClr val="C00000"/>
                </a:solidFill>
              </a:rPr>
              <a:t> est limitée par la diffraction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2529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 err="1" smtClean="0"/>
              <a:t>Courtesy</a:t>
            </a:r>
            <a:r>
              <a:rPr lang="fr-FR" sz="1200" dirty="0" smtClean="0"/>
              <a:t> </a:t>
            </a:r>
            <a:r>
              <a:rPr lang="fr-FR" sz="1200" dirty="0"/>
              <a:t>R. </a:t>
            </a:r>
            <a:r>
              <a:rPr lang="fr-FR" sz="1200" dirty="0" smtClean="0"/>
              <a:t>Bartolini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425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5177">
        <p14:ripple/>
      </p:transition>
    </mc:Choice>
    <mc:Fallback xmlns="">
      <p:transition xmlns:p14="http://schemas.microsoft.com/office/powerpoint/2010/main" spd="slow" advTm="951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/>
          <p:cNvSpPr/>
          <p:nvPr/>
        </p:nvSpPr>
        <p:spPr>
          <a:xfrm>
            <a:off x="205675" y="1164977"/>
            <a:ext cx="1368152" cy="4903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16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18" y="522003"/>
            <a:ext cx="91431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sz="2000" b="1" dirty="0" smtClean="0">
                <a:solidFill>
                  <a:srgbClr val="002060"/>
                </a:solidFill>
              </a:rPr>
              <a:t>Fait incontournable:  </a:t>
            </a:r>
            <a:r>
              <a:rPr lang="fr-FR" dirty="0" smtClean="0">
                <a:solidFill>
                  <a:srgbClr val="0000FF"/>
                </a:solidFill>
              </a:rPr>
              <a:t>pour réduire l’amplitude des orbites dispersives, on doit focaliser plus souvent et plus fort! 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9472" y="3162930"/>
            <a:ext cx="7102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Nécessite des </a:t>
            </a:r>
            <a:r>
              <a:rPr lang="fr-FR" dirty="0" err="1" smtClean="0">
                <a:solidFill>
                  <a:srgbClr val="0000FF"/>
                </a:solidFill>
              </a:rPr>
              <a:t>quadrupôles</a:t>
            </a:r>
            <a:r>
              <a:rPr lang="fr-FR" dirty="0" smtClean="0">
                <a:solidFill>
                  <a:srgbClr val="0000FF"/>
                </a:solidFill>
              </a:rPr>
              <a:t> de </a:t>
            </a:r>
            <a:r>
              <a:rPr lang="fr-FR" b="1" dirty="0" smtClean="0">
                <a:solidFill>
                  <a:srgbClr val="0000FF"/>
                </a:solidFill>
              </a:rPr>
              <a:t>très fort gradient </a:t>
            </a:r>
            <a:r>
              <a:rPr lang="fr-FR" sz="2000" b="1" dirty="0" smtClean="0">
                <a:solidFill>
                  <a:srgbClr val="0000FF"/>
                </a:solidFill>
              </a:rPr>
              <a:t>(50 T/m à 100 T/m)</a:t>
            </a:r>
            <a:r>
              <a:rPr lang="fr-FR" sz="2000" dirty="0" smtClean="0">
                <a:solidFill>
                  <a:srgbClr val="0000FF"/>
                </a:solidFill>
              </a:rPr>
              <a:t>: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4711" y="3518917"/>
            <a:ext cx="9057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err="1" smtClean="0">
                <a:solidFill>
                  <a:srgbClr val="0000FF"/>
                </a:solidFill>
              </a:rPr>
              <a:t>Sextupôles</a:t>
            </a:r>
            <a:r>
              <a:rPr lang="fr-FR" dirty="0" smtClean="0">
                <a:solidFill>
                  <a:srgbClr val="0000FF"/>
                </a:solidFill>
              </a:rPr>
              <a:t> pour corriger les aberrations chromatiques  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rgbClr val="0000FF"/>
                </a:solidFill>
              </a:rPr>
              <a:t>Les </a:t>
            </a:r>
            <a:r>
              <a:rPr lang="fr-FR" dirty="0" err="1" smtClean="0">
                <a:solidFill>
                  <a:srgbClr val="0000FF"/>
                </a:solidFill>
              </a:rPr>
              <a:t>sextupôles</a:t>
            </a:r>
            <a:r>
              <a:rPr lang="fr-FR" dirty="0" smtClean="0">
                <a:solidFill>
                  <a:srgbClr val="0000FF"/>
                </a:solidFill>
              </a:rPr>
              <a:t> à leur tour introduisent des aberrations chromatiques et géométriques </a:t>
            </a:r>
          </a:p>
          <a:p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    d’ordre supérieur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-    Autres </a:t>
            </a:r>
            <a:r>
              <a:rPr lang="fr-FR" dirty="0" err="1" smtClean="0">
                <a:solidFill>
                  <a:srgbClr val="0000FF"/>
                </a:solidFill>
              </a:rPr>
              <a:t>sextupôles</a:t>
            </a:r>
            <a:r>
              <a:rPr lang="fr-FR" dirty="0" smtClean="0">
                <a:solidFill>
                  <a:srgbClr val="0000FF"/>
                </a:solidFill>
              </a:rPr>
              <a:t> et </a:t>
            </a:r>
            <a:r>
              <a:rPr lang="fr-FR" dirty="0" err="1" smtClean="0">
                <a:solidFill>
                  <a:srgbClr val="0000FF"/>
                </a:solidFill>
              </a:rPr>
              <a:t>octupôles</a:t>
            </a:r>
            <a:r>
              <a:rPr lang="fr-FR" dirty="0" smtClean="0">
                <a:solidFill>
                  <a:srgbClr val="0000FF"/>
                </a:solidFill>
              </a:rPr>
              <a:t> pour les corriger…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6297" y="5047727"/>
            <a:ext cx="1816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Arial" pitchFamily="18"/>
                <a:ea typeface="DejaVu LGC Sans" pitchFamily="2"/>
                <a:cs typeface="DejaVu LGC Sans" pitchFamily="2"/>
              </a:rPr>
              <a:t>Scaling from M</a:t>
            </a:r>
            <a:r>
              <a:rPr lang="en-US" sz="1400" dirty="0">
                <a:solidFill>
                  <a:srgbClr val="000000"/>
                </a:solidFill>
                <a:latin typeface="Arial" pitchFamily="18"/>
                <a:ea typeface="DejaVu LGC Sans" pitchFamily="2"/>
                <a:cs typeface="DejaVu LGC Sans" pitchFamily="2"/>
              </a:rPr>
              <a:t>. Borland, </a:t>
            </a:r>
            <a:r>
              <a:rPr lang="en-US" sz="1400" dirty="0" smtClean="0">
                <a:solidFill>
                  <a:srgbClr val="000000"/>
                </a:solidFill>
                <a:latin typeface="Arial" pitchFamily="18"/>
                <a:ea typeface="DejaVu LGC Sans" pitchFamily="2"/>
                <a:cs typeface="DejaVu LGC Sans" pitchFamily="2"/>
              </a:rPr>
              <a:t>GRC 8/13</a:t>
            </a:r>
            <a:endParaRPr lang="en-US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1237877" y="4763"/>
            <a:ext cx="781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DÉFIS FONDAMENTAUX pour réduire davantage l’</a:t>
            </a:r>
            <a:r>
              <a:rPr 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émittance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horizontale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8624" y="4770729"/>
            <a:ext cx="7207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Comme </a:t>
            </a:r>
            <a:r>
              <a:rPr lang="fr-FR" b="1" dirty="0" smtClean="0">
                <a:solidFill>
                  <a:srgbClr val="0000FF"/>
                </a:solidFill>
              </a:rPr>
              <a:t>N</a:t>
            </a:r>
            <a:r>
              <a:rPr lang="fr-FR" dirty="0" smtClean="0">
                <a:solidFill>
                  <a:srgbClr val="0000FF"/>
                </a:solidFill>
              </a:rPr>
              <a:t> (nombre de dipôles) est augmenté pour réduire l’</a:t>
            </a:r>
            <a:r>
              <a:rPr lang="fr-FR" dirty="0" err="1" smtClean="0">
                <a:solidFill>
                  <a:srgbClr val="0000FF"/>
                </a:solidFill>
              </a:rPr>
              <a:t>émittance</a:t>
            </a:r>
            <a:r>
              <a:rPr lang="fr-FR" dirty="0" smtClean="0">
                <a:solidFill>
                  <a:srgbClr val="0000FF"/>
                </a:solidFill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err="1" smtClean="0">
                <a:solidFill>
                  <a:srgbClr val="0000FF"/>
                </a:solidFill>
              </a:rPr>
              <a:t>Sextupôles</a:t>
            </a:r>
            <a:r>
              <a:rPr lang="fr-FR" dirty="0" smtClean="0">
                <a:solidFill>
                  <a:srgbClr val="0000FF"/>
                </a:solidFill>
              </a:rPr>
              <a:t> plus forts (</a:t>
            </a:r>
            <a:r>
              <a:rPr lang="fr-FR" b="1" dirty="0" smtClean="0">
                <a:solidFill>
                  <a:srgbClr val="0000FF"/>
                </a:solidFill>
                <a:sym typeface="Symbol"/>
              </a:rPr>
              <a:t> </a:t>
            </a:r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b="1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Acceptance </a:t>
            </a:r>
            <a:r>
              <a:rPr lang="en-US" dirty="0" err="1">
                <a:solidFill>
                  <a:srgbClr val="0000FF"/>
                </a:solidFill>
              </a:rPr>
              <a:t>d</a:t>
            </a:r>
            <a:r>
              <a:rPr lang="en-US" dirty="0" err="1" smtClean="0">
                <a:solidFill>
                  <a:srgbClr val="0000FF"/>
                </a:solidFill>
              </a:rPr>
              <a:t>ynamique</a:t>
            </a:r>
            <a:r>
              <a:rPr lang="en-US" dirty="0" smtClean="0">
                <a:solidFill>
                  <a:srgbClr val="0000FF"/>
                </a:solidFill>
              </a:rPr>
              <a:t> plus </a:t>
            </a:r>
            <a:r>
              <a:rPr lang="en-US" dirty="0" err="1" smtClean="0">
                <a:solidFill>
                  <a:srgbClr val="0000FF"/>
                </a:solidFill>
              </a:rPr>
              <a:t>réduite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fr-FR" b="1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b="1" dirty="0" smtClean="0">
                <a:solidFill>
                  <a:srgbClr val="0000FF"/>
                </a:solidFill>
              </a:rPr>
              <a:t>1/N</a:t>
            </a:r>
            <a:r>
              <a:rPr lang="en-US" b="1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FF"/>
                </a:solidFill>
              </a:rPr>
              <a:t>Chromaticité</a:t>
            </a:r>
            <a:r>
              <a:rPr lang="en-US" dirty="0" smtClean="0">
                <a:solidFill>
                  <a:srgbClr val="0000FF"/>
                </a:solidFill>
              </a:rPr>
              <a:t> au second </a:t>
            </a:r>
            <a:r>
              <a:rPr lang="en-US" dirty="0" err="1" smtClean="0">
                <a:solidFill>
                  <a:srgbClr val="0000FF"/>
                </a:solidFill>
              </a:rPr>
              <a:t>ordre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augmente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fr-FR" b="1" dirty="0" smtClean="0">
                <a:solidFill>
                  <a:srgbClr val="0000FF"/>
                </a:solidFill>
                <a:sym typeface="Symbol"/>
              </a:rPr>
              <a:t> </a:t>
            </a:r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b="1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endParaRPr lang="fr-FR" dirty="0" smtClean="0">
              <a:solidFill>
                <a:srgbClr val="0000FF"/>
              </a:solidFill>
            </a:endParaRPr>
          </a:p>
        </p:txBody>
      </p:sp>
      <p:pic>
        <p:nvPicPr>
          <p:cNvPr id="13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34730" y="1124744"/>
            <a:ext cx="2952000" cy="195366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-9472" y="1913215"/>
            <a:ext cx="3388914" cy="12003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 </a:t>
            </a:r>
            <a:r>
              <a:rPr lang="fr-FR" dirty="0" smtClean="0">
                <a:solidFill>
                  <a:srgbClr val="FF0000"/>
                </a:solidFill>
              </a:rPr>
              <a:t>Plus grand nombre de dipôles, </a:t>
            </a:r>
            <a:r>
              <a:rPr lang="fr-FR" dirty="0" err="1" smtClean="0">
                <a:solidFill>
                  <a:srgbClr val="FF0000"/>
                </a:solidFill>
              </a:rPr>
              <a:t>quadrupôles</a:t>
            </a:r>
            <a:r>
              <a:rPr lang="fr-FR" dirty="0" smtClean="0">
                <a:solidFill>
                  <a:srgbClr val="FF0000"/>
                </a:solidFill>
              </a:rPr>
              <a:t> et </a:t>
            </a:r>
            <a:r>
              <a:rPr lang="fr-FR" dirty="0" err="1" smtClean="0">
                <a:solidFill>
                  <a:srgbClr val="FF0000"/>
                </a:solidFill>
              </a:rPr>
              <a:t>sextupôles</a:t>
            </a:r>
            <a:r>
              <a:rPr lang="fr-FR" dirty="0" smtClean="0">
                <a:solidFill>
                  <a:srgbClr val="FF0000"/>
                </a:solidFill>
              </a:rPr>
              <a:t>!!!</a:t>
            </a:r>
          </a:p>
          <a:p>
            <a:pPr marL="285750" indent="-285750">
              <a:buFont typeface="Symbol"/>
              <a:buChar char="Þ"/>
            </a:pPr>
            <a:r>
              <a:rPr lang="fr-FR" dirty="0" smtClean="0">
                <a:solidFill>
                  <a:srgbClr val="FF0000"/>
                </a:solidFill>
                <a:sym typeface="Symbol"/>
              </a:rPr>
              <a:t>Taille de la machine, coût,</a:t>
            </a:r>
          </a:p>
          <a:p>
            <a:r>
              <a:rPr lang="fr-FR" dirty="0">
                <a:solidFill>
                  <a:srgbClr val="FF0000"/>
                </a:solidFill>
                <a:sym typeface="Symbol"/>
              </a:rPr>
              <a:t>n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ombre 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de sections droites,…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386730" y="1285990"/>
            <a:ext cx="28398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smtClean="0"/>
              <a:t>L’idée existe depuis 1993!!</a:t>
            </a:r>
            <a:endParaRPr lang="fr-FR" sz="1500" dirty="0"/>
          </a:p>
          <a:p>
            <a:r>
              <a:rPr lang="fr-FR" sz="1500" dirty="0" smtClean="0"/>
              <a:t>(</a:t>
            </a:r>
            <a:r>
              <a:rPr lang="en-US" sz="1500" dirty="0"/>
              <a:t>D. Einfeld at al. NIMA </a:t>
            </a:r>
            <a:r>
              <a:rPr lang="en-US" sz="1500" dirty="0" smtClean="0"/>
              <a:t>335(3)1993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683568" y="6066225"/>
            <a:ext cx="7164209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Injection très compromise et durée de vie très réduite.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36954" y="1195976"/>
            <a:ext cx="1162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  <a:sym typeface="Symbol"/>
              </a:rPr>
              <a:t> </a:t>
            </a:r>
            <a:r>
              <a:rPr lang="fr-FR" sz="2400" b="1" dirty="0">
                <a:solidFill>
                  <a:srgbClr val="0000FF"/>
                </a:solidFill>
                <a:sym typeface="Symbol"/>
              </a:rPr>
              <a:t></a:t>
            </a:r>
            <a:r>
              <a:rPr lang="fr-FR" sz="2400" dirty="0" smtClean="0">
                <a:solidFill>
                  <a:srgbClr val="FF0000"/>
                </a:solidFill>
              </a:rPr>
              <a:t>MBA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79710" y="1257531"/>
            <a:ext cx="792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M &gt; 3</a:t>
            </a:r>
            <a:endParaRPr lang="fr-FR" sz="20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71" y="1886392"/>
            <a:ext cx="146098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6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5" grpId="0"/>
      <p:bldP spid="6" grpId="0"/>
      <p:bldP spid="9" grpId="0"/>
      <p:bldP spid="10" grpId="0"/>
      <p:bldP spid="14" grpId="0" animBg="1"/>
      <p:bldP spid="11" grpId="0"/>
      <p:bldP spid="7" grpId="0" animBg="1"/>
      <p:bldP spid="1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62770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17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15949" y="476672"/>
            <a:ext cx="2973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Intra-beam scattering (IBS)</a:t>
            </a:r>
          </a:p>
          <a:p>
            <a:endParaRPr lang="fr-FR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35916" y="584807"/>
            <a:ext cx="3656564" cy="24301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2498" y="908720"/>
            <a:ext cx="4572000" cy="18312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9900" lvl="1" indent="-285750" fontAlgn="auto">
              <a:spcBef>
                <a:spcPts val="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fr-FR" dirty="0" smtClean="0">
                <a:solidFill>
                  <a:srgbClr val="0000FF"/>
                </a:solidFill>
              </a:rPr>
              <a:t>diffusion multiple électron-électron dans un paquet</a:t>
            </a:r>
          </a:p>
          <a:p>
            <a:pPr marL="469900" lvl="1" indent="-285750" fontAlgn="auto">
              <a:spcBef>
                <a:spcPts val="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fr-FR" dirty="0" smtClean="0">
                <a:solidFill>
                  <a:srgbClr val="0000FF"/>
                </a:solidFill>
              </a:rPr>
              <a:t>Conduit à une augmentation de l’</a:t>
            </a:r>
            <a:r>
              <a:rPr lang="fr-FR" dirty="0" err="1" smtClean="0">
                <a:solidFill>
                  <a:srgbClr val="0000FF"/>
                </a:solidFill>
              </a:rPr>
              <a:t>émittance</a:t>
            </a:r>
            <a:r>
              <a:rPr lang="fr-FR" dirty="0" smtClean="0">
                <a:solidFill>
                  <a:srgbClr val="0000FF"/>
                </a:solidFill>
              </a:rPr>
              <a:t> horizontale et de la dispersion en énergie</a:t>
            </a:r>
          </a:p>
          <a:p>
            <a:pPr marL="469900" lvl="1" indent="-285750" fontAlgn="auto">
              <a:spcBef>
                <a:spcPts val="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fr-FR" dirty="0" smtClean="0">
                <a:solidFill>
                  <a:srgbClr val="0000FF"/>
                </a:solidFill>
              </a:rPr>
              <a:t>Compromis sur le courant par paquet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37877" y="4763"/>
            <a:ext cx="781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DÉFIS FONDAMENTAUX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pour réduire davantage l’</a:t>
            </a:r>
            <a:r>
              <a:rPr 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émittance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horizontale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740352" y="198884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APS 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-15949" y="4073274"/>
            <a:ext cx="678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 Diminution des </a:t>
            </a:r>
            <a:r>
              <a:rPr lang="fr-FR" dirty="0">
                <a:solidFill>
                  <a:srgbClr val="0000FF"/>
                </a:solidFill>
              </a:rPr>
              <a:t>s</a:t>
            </a:r>
            <a:r>
              <a:rPr lang="fr-FR" dirty="0" smtClean="0">
                <a:solidFill>
                  <a:srgbClr val="0000FF"/>
                </a:solidFill>
              </a:rPr>
              <a:t>euils des instabilités </a:t>
            </a:r>
            <a:r>
              <a:rPr lang="fr-FR" dirty="0" err="1" smtClean="0">
                <a:solidFill>
                  <a:srgbClr val="0000FF"/>
                </a:solidFill>
              </a:rPr>
              <a:t>monopaquet</a:t>
            </a:r>
            <a:r>
              <a:rPr lang="fr-FR" dirty="0" smtClean="0">
                <a:solidFill>
                  <a:srgbClr val="0000FF"/>
                </a:solidFill>
              </a:rPr>
              <a:t> et </a:t>
            </a:r>
            <a:r>
              <a:rPr lang="fr-FR" dirty="0" err="1" smtClean="0">
                <a:solidFill>
                  <a:srgbClr val="0000FF"/>
                </a:solidFill>
              </a:rPr>
              <a:t>multipaquets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-8662" y="3253626"/>
            <a:ext cx="187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Effet </a:t>
            </a:r>
            <a:r>
              <a:rPr lang="fr-FR" dirty="0" err="1" smtClean="0">
                <a:solidFill>
                  <a:srgbClr val="0000FF"/>
                </a:solidFill>
              </a:rPr>
              <a:t>Touschek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498" y="4869160"/>
            <a:ext cx="8516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 Echauffement plus important  des équipements du vide par les champs induits par le </a:t>
            </a:r>
          </a:p>
          <a:p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     passage du faisceau 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130047" y="5631118"/>
            <a:ext cx="258301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Limitation en courant?</a:t>
            </a:r>
            <a:endParaRPr lang="fr-FR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37905"/>
              </p:ext>
            </p:extLst>
          </p:nvPr>
        </p:nvGraphicFramePr>
        <p:xfrm>
          <a:off x="2039149" y="3090834"/>
          <a:ext cx="470535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4" name="Equation" r:id="rId5" imgW="2933700" imgH="495300" progId="Equation.DSMT4">
                  <p:embed/>
                </p:oleObj>
              </mc:Choice>
              <mc:Fallback>
                <p:oleObj name="Equation" r:id="rId5" imgW="2933700" imgH="495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149" y="3090834"/>
                        <a:ext cx="470535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5828877" y="3062848"/>
            <a:ext cx="339725" cy="750888"/>
          </a:xfrm>
          <a:prstGeom prst="ellipse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Osaka"/>
                <a:cs typeface="Osaka"/>
              </a:defRPr>
            </a:lvl9pPr>
          </a:lstStyle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232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63"/>
            <a:ext cx="8916980" cy="53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18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861254" y="7665"/>
            <a:ext cx="6282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Pourquoi on pense pouvoir le faire aujourd’hui?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24740" y="520703"/>
            <a:ext cx="79818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norme progrès des outils pour la physique des accélérateurs</a:t>
            </a:r>
            <a:endParaRPr lang="fr-FR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31072" y="4009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Annulation de toutes les résonances  géométriques de 3</a:t>
            </a:r>
            <a:r>
              <a:rPr lang="fr-FR" sz="2800" b="1" baseline="30000" dirty="0" smtClean="0">
                <a:solidFill>
                  <a:srgbClr val="C00000"/>
                </a:solidFill>
              </a:rPr>
              <a:t>ème</a:t>
            </a:r>
            <a:r>
              <a:rPr lang="fr-FR" sz="2800" b="1" dirty="0" smtClean="0">
                <a:solidFill>
                  <a:srgbClr val="C00000"/>
                </a:solidFill>
              </a:rPr>
              <a:t> </a:t>
            </a:r>
            <a:r>
              <a:rPr lang="fr-FR" sz="2800" b="1" dirty="0" smtClean="0">
                <a:solidFill>
                  <a:srgbClr val="C00000"/>
                </a:solidFill>
              </a:rPr>
              <a:t>et </a:t>
            </a:r>
            <a:r>
              <a:rPr lang="fr-FR" sz="2800" b="1" dirty="0" smtClean="0">
                <a:solidFill>
                  <a:srgbClr val="C00000"/>
                </a:solidFill>
              </a:rPr>
              <a:t>4</a:t>
            </a:r>
            <a:r>
              <a:rPr lang="fr-FR" sz="2800" b="1" baseline="30000" dirty="0" smtClean="0">
                <a:solidFill>
                  <a:srgbClr val="C00000"/>
                </a:solidFill>
              </a:rPr>
              <a:t>ème </a:t>
            </a:r>
            <a:r>
              <a:rPr lang="fr-FR" sz="2800" b="1" dirty="0" smtClean="0">
                <a:solidFill>
                  <a:srgbClr val="C00000"/>
                </a:solidFill>
              </a:rPr>
              <a:t>ordre excitées par les </a:t>
            </a:r>
            <a:r>
              <a:rPr lang="fr-FR" sz="2800" b="1" dirty="0" err="1" smtClean="0">
                <a:solidFill>
                  <a:srgbClr val="C00000"/>
                </a:solidFill>
              </a:rPr>
              <a:t>sextupôles</a:t>
            </a:r>
            <a:r>
              <a:rPr lang="fr-FR" sz="2800" b="1" dirty="0" smtClean="0">
                <a:solidFill>
                  <a:srgbClr val="C00000"/>
                </a:solidFill>
              </a:rPr>
              <a:t/>
            </a:r>
            <a:br>
              <a:rPr lang="fr-FR" sz="2800" b="1" dirty="0" smtClean="0">
                <a:solidFill>
                  <a:srgbClr val="C00000"/>
                </a:solidFill>
              </a:rPr>
            </a:br>
            <a:r>
              <a:rPr lang="fr-FR" sz="2400" b="1" dirty="0" smtClean="0">
                <a:solidFill>
                  <a:srgbClr val="C00000"/>
                </a:solidFill>
              </a:rPr>
              <a:t>sauf 2</a:t>
            </a:r>
            <a:r>
              <a:rPr lang="fr-FR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x</a:t>
            </a:r>
            <a:r>
              <a:rPr lang="fr-FR" sz="2400" b="1" dirty="0" smtClean="0">
                <a:solidFill>
                  <a:srgbClr val="C00000"/>
                </a:solidFill>
              </a:rPr>
              <a:t>-2</a:t>
            </a:r>
            <a:r>
              <a:rPr lang="fr-FR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y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D22F7-DA3A-414F-93BF-20BE948CA04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198" name="TextBox 11"/>
          <p:cNvSpPr txBox="1">
            <a:spLocks noChangeArrowheads="1"/>
          </p:cNvSpPr>
          <p:nvPr/>
        </p:nvSpPr>
        <p:spPr bwMode="auto">
          <a:xfrm>
            <a:off x="914400" y="5867400"/>
            <a:ext cx="4332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There are still three tune shift terms.</a:t>
            </a:r>
          </a:p>
        </p:txBody>
      </p:sp>
      <p:pic>
        <p:nvPicPr>
          <p:cNvPr id="8199" name="Picture 2" descr="C:\Publication\Utimate Storage Ring\Yunhai Talk\Resonance_3.tif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057400"/>
            <a:ext cx="4038600" cy="3049588"/>
          </a:xfrm>
          <a:noFill/>
        </p:spPr>
      </p:pic>
      <p:pic>
        <p:nvPicPr>
          <p:cNvPr id="8200" name="Picture 3" descr="C:\Publication\Utimate Storage Ring\Yunhai Talk\Resonance_4.tiff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905000"/>
            <a:ext cx="4038600" cy="3300413"/>
          </a:xfrm>
          <a:noFill/>
        </p:spPr>
      </p:pic>
      <p:sp>
        <p:nvSpPr>
          <p:cNvPr id="8201" name="TextBox 16"/>
          <p:cNvSpPr txBox="1">
            <a:spLocks noChangeArrowheads="1"/>
          </p:cNvSpPr>
          <p:nvPr/>
        </p:nvSpPr>
        <p:spPr bwMode="auto">
          <a:xfrm>
            <a:off x="1295400" y="1600200"/>
            <a:ext cx="5848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       </a:t>
            </a:r>
            <a:r>
              <a:rPr lang="en-US" dirty="0" smtClean="0"/>
              <a:t>    </a:t>
            </a:r>
            <a:r>
              <a:rPr lang="en-US" dirty="0"/>
              <a:t>Third Order	                            </a:t>
            </a:r>
            <a:r>
              <a:rPr lang="en-US" dirty="0" smtClean="0"/>
              <a:t>                      Fourth </a:t>
            </a:r>
            <a:r>
              <a:rPr lang="en-US" dirty="0"/>
              <a:t>Order</a:t>
            </a:r>
          </a:p>
        </p:txBody>
      </p:sp>
      <p:sp>
        <p:nvSpPr>
          <p:cNvPr id="8202" name="TextBox 17"/>
          <p:cNvSpPr txBox="1">
            <a:spLocks noChangeArrowheads="1"/>
          </p:cNvSpPr>
          <p:nvPr/>
        </p:nvSpPr>
        <p:spPr bwMode="auto">
          <a:xfrm>
            <a:off x="914400" y="5257800"/>
            <a:ext cx="7846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K.L. </a:t>
            </a:r>
            <a:r>
              <a:rPr lang="en-US" dirty="0">
                <a:solidFill>
                  <a:srgbClr val="FF0000"/>
                </a:solidFill>
              </a:rPr>
              <a:t>Brown </a:t>
            </a:r>
            <a:r>
              <a:rPr lang="en-US" dirty="0" smtClean="0">
                <a:solidFill>
                  <a:srgbClr val="FF0000"/>
                </a:solidFill>
              </a:rPr>
              <a:t>&amp; R.V. </a:t>
            </a:r>
            <a:r>
              <a:rPr lang="en-US" dirty="0" err="1" smtClean="0">
                <a:solidFill>
                  <a:srgbClr val="FF0000"/>
                </a:solidFill>
              </a:rPr>
              <a:t>Servranckx</a:t>
            </a:r>
            <a:r>
              <a:rPr lang="en-US" dirty="0" smtClean="0">
                <a:solidFill>
                  <a:srgbClr val="FF0000"/>
                </a:solidFill>
              </a:rPr>
              <a:t>                           Yunhai Cai</a:t>
            </a:r>
          </a:p>
          <a:p>
            <a:r>
              <a:rPr lang="en-US" i="1" dirty="0" err="1" smtClean="0"/>
              <a:t>Nucl</a:t>
            </a:r>
            <a:r>
              <a:rPr lang="en-US" i="1" dirty="0" smtClean="0"/>
              <a:t>. Inst. Meth., A258:480–502, 1987</a:t>
            </a:r>
            <a:r>
              <a:rPr lang="en-US" i="1" dirty="0" smtClean="0">
                <a:solidFill>
                  <a:srgbClr val="FF0000"/>
                </a:solidFill>
              </a:rPr>
              <a:t>         </a:t>
            </a:r>
            <a:r>
              <a:rPr lang="en-US" i="1" dirty="0" err="1" smtClean="0"/>
              <a:t>Nucl</a:t>
            </a:r>
            <a:r>
              <a:rPr lang="en-US" i="1" dirty="0" smtClean="0"/>
              <a:t>. Inst. Meth., A645:168–174, 2011.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4982" y="6318924"/>
            <a:ext cx="1114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Y. Cai LER 2014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740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00" y="6475823"/>
            <a:ext cx="2133600" cy="365125"/>
          </a:xfrm>
        </p:spPr>
        <p:txBody>
          <a:bodyPr/>
          <a:lstStyle/>
          <a:p>
            <a:fld id="{3512D67F-F567-426B-91A3-4564FD986844}" type="slidenum">
              <a:rPr lang="fr-FR" altLang="fr-FR"/>
              <a:pPr/>
              <a:t>2</a:t>
            </a:fld>
            <a:endParaRPr lang="fr-FR" altLang="fr-FR" dirty="0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087948"/>
              </p:ext>
            </p:extLst>
          </p:nvPr>
        </p:nvGraphicFramePr>
        <p:xfrm>
          <a:off x="179512" y="450096"/>
          <a:ext cx="8839200" cy="607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4" name="Drawing" r:id="rId3" imgW="9801360" imgH="5943600" progId="WPDraw30.Drawing">
                  <p:embed/>
                </p:oleObj>
              </mc:Choice>
              <mc:Fallback>
                <p:oleObj name="Drawing" r:id="rId3" imgW="9801360" imgH="594360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50096"/>
                        <a:ext cx="8839200" cy="607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667000" y="3276600"/>
            <a:ext cx="38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360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</a:t>
            </a:r>
            <a:endParaRPr lang="fr-FR" altLang="fr-FR" sz="36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134090" y="3244850"/>
            <a:ext cx="3577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638650" y="2514600"/>
            <a:ext cx="297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2400" dirty="0" err="1">
                <a:solidFill>
                  <a:srgbClr val="0000FF"/>
                </a:solidFill>
                <a:latin typeface="Times New Roman" pitchFamily="18" charset="0"/>
              </a:rPr>
              <a:t>E</a:t>
            </a:r>
            <a:r>
              <a:rPr lang="fr-FR" altLang="fr-FR" sz="2400" baseline="-25000" dirty="0" err="1">
                <a:solidFill>
                  <a:srgbClr val="0000FF"/>
                </a:solidFill>
                <a:latin typeface="Times New Roman" pitchFamily="18" charset="0"/>
              </a:rPr>
              <a:t>e</a:t>
            </a:r>
            <a:r>
              <a:rPr lang="fr-FR" altLang="fr-FR" sz="2400" baseline="-25000" dirty="0">
                <a:solidFill>
                  <a:srgbClr val="0000FF"/>
                </a:solidFill>
                <a:latin typeface="Times New Roman" pitchFamily="18" charset="0"/>
              </a:rPr>
              <a:t>-,après</a:t>
            </a:r>
            <a:r>
              <a:rPr lang="fr-FR" altLang="fr-FR" sz="2400" dirty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fr-FR" altLang="fr-FR" sz="2400" dirty="0" err="1">
                <a:solidFill>
                  <a:srgbClr val="0000FF"/>
                </a:solidFill>
                <a:latin typeface="Times New Roman" pitchFamily="18" charset="0"/>
              </a:rPr>
              <a:t>E</a:t>
            </a:r>
            <a:r>
              <a:rPr lang="fr-FR" altLang="fr-FR" sz="2400" baseline="-25000" dirty="0" err="1">
                <a:solidFill>
                  <a:srgbClr val="0000FF"/>
                </a:solidFill>
                <a:latin typeface="Times New Roman" pitchFamily="18" charset="0"/>
              </a:rPr>
              <a:t>e</a:t>
            </a:r>
            <a:r>
              <a:rPr lang="fr-FR" altLang="fr-FR" sz="2400" baseline="-25000" dirty="0">
                <a:solidFill>
                  <a:srgbClr val="0000FF"/>
                </a:solidFill>
                <a:latin typeface="Times New Roman" pitchFamily="18" charset="0"/>
              </a:rPr>
              <a:t>-, avant</a:t>
            </a:r>
            <a:r>
              <a:rPr lang="fr-FR" altLang="fr-FR" sz="2400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fr-FR" altLang="fr-FR" sz="2400" dirty="0" err="1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fr-FR" altLang="fr-FR" sz="2400" dirty="0" err="1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fr-FR" altLang="fr-FR" sz="24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90403" y="3878990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5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60432" y="6474022"/>
            <a:ext cx="66014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20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9770" y="4684300"/>
            <a:ext cx="667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Aimants conventionnels et non saturés: champs max sur le pôle : 1 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662382" y="5053632"/>
                <a:ext cx="906467" cy="484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fr-FR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/>
                          </a:rPr>
                          <m:t>𝐵</m:t>
                        </m:r>
                      </m:num>
                      <m:den>
                        <m:r>
                          <a:rPr lang="fr-FR" b="0" i="1" dirty="0" smtClean="0">
                            <a:latin typeface="Cambria Math"/>
                          </a:rPr>
                          <m:t>𝐵</m:t>
                        </m:r>
                        <m:r>
                          <a:rPr lang="fr-FR" b="0" i="1" dirty="0" smtClean="0">
                            <a:latin typeface="Cambria Math"/>
                          </a:rPr>
                          <m:t>′</m:t>
                        </m:r>
                      </m:den>
                    </m:f>
                  </m:oMath>
                </a14:m>
                <a:r>
                  <a:rPr lang="fr-FR" dirty="0" smtClean="0"/>
                  <a:t>  </a:t>
                </a:r>
                <a:endParaRPr lang="fr-FR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82" y="5053632"/>
                <a:ext cx="906467" cy="484172"/>
              </a:xfrm>
              <a:prstGeom prst="rect">
                <a:avLst/>
              </a:prstGeom>
              <a:blipFill rotWithShape="1">
                <a:blip r:embed="rId2"/>
                <a:stretch>
                  <a:fillRect b="-88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9770" y="5512747"/>
                <a:ext cx="4577150" cy="3903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- Pour </a:t>
                </a:r>
                <a:r>
                  <a:rPr lang="fr-FR" b="1" dirty="0" smtClean="0"/>
                  <a:t>B’= 50 - 100 T/m </a:t>
                </a:r>
                <a:r>
                  <a:rPr lang="fr-FR" dirty="0" smtClean="0"/>
                  <a:t>alors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fr-FR" b="1" i="1">
                            <a:latin typeface="Cambria Math"/>
                          </a:rPr>
                          <m:t>𝑸</m:t>
                        </m:r>
                      </m:sub>
                    </m:sSub>
                  </m:oMath>
                </a14:m>
                <a:r>
                  <a:rPr lang="fr-FR" b="1" dirty="0" smtClean="0"/>
                  <a:t>= 20 - 10 mm! </a:t>
                </a:r>
                <a:endParaRPr lang="fr-FR" b="1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" y="5512747"/>
                <a:ext cx="4577150" cy="390363"/>
              </a:xfrm>
              <a:prstGeom prst="rect">
                <a:avLst/>
              </a:prstGeom>
              <a:blipFill rotWithShape="1">
                <a:blip r:embed="rId3"/>
                <a:stretch>
                  <a:fillRect l="-1200" t="-6250" r="-267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2861254" y="7665"/>
            <a:ext cx="6282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Pourquoi on pense pouvoir le faire aujourd’hui?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5394" y="3844463"/>
            <a:ext cx="91221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</a:rPr>
              <a:t>Possibilité d’utiliser des </a:t>
            </a:r>
            <a:r>
              <a:rPr lang="fr-FR" sz="2400" b="1" dirty="0" smtClean="0">
                <a:solidFill>
                  <a:srgbClr val="0000FF"/>
                </a:solidFill>
              </a:rPr>
              <a:t>aimants compacts </a:t>
            </a:r>
            <a:r>
              <a:rPr lang="fr-FR" sz="2000" dirty="0" smtClean="0">
                <a:solidFill>
                  <a:srgbClr val="0000FF"/>
                </a:solidFill>
              </a:rPr>
              <a:t>avec des cercles de gorges 2 à 4 fois plus faibles.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987" y="620688"/>
            <a:ext cx="908568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</a:rPr>
              <a:t>Technologie du vide basée sur un pompage « linéaire »: le </a:t>
            </a:r>
            <a:r>
              <a:rPr lang="fr-FR" sz="2800" b="1" dirty="0" smtClean="0">
                <a:solidFill>
                  <a:srgbClr val="FF0000"/>
                </a:solidFill>
              </a:rPr>
              <a:t>NEG</a:t>
            </a:r>
            <a:r>
              <a:rPr lang="fr-FR" sz="2800" b="1" dirty="0" smtClean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</a:rPr>
              <a:t>« </a:t>
            </a:r>
            <a:r>
              <a:rPr lang="fr-FR" sz="2000" dirty="0" err="1" smtClean="0">
                <a:solidFill>
                  <a:srgbClr val="0000FF"/>
                </a:solidFill>
              </a:rPr>
              <a:t>coating</a:t>
            </a:r>
            <a:r>
              <a:rPr lang="fr-FR" sz="2000" dirty="0" smtClean="0">
                <a:solidFill>
                  <a:srgbClr val="0000FF"/>
                </a:solidFill>
              </a:rPr>
              <a:t> » des chambres à vide.</a:t>
            </a:r>
            <a:endParaRPr lang="fr-FR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27037" y="5945433"/>
                <a:ext cx="3091424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(Aujourd’hui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fr-FR" dirty="0" smtClean="0"/>
                  <a:t>= 35 – 40 mm) </a:t>
                </a:r>
                <a:endParaRPr lang="fr-FR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7" y="5945433"/>
                <a:ext cx="3091424" cy="388889"/>
              </a:xfrm>
              <a:prstGeom prst="rect">
                <a:avLst/>
              </a:prstGeom>
              <a:blipFill rotWithShape="1">
                <a:blip r:embed="rId5"/>
                <a:stretch>
                  <a:fillRect l="-1575" t="-6250" r="-787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2225" y="1836207"/>
            <a:ext cx="9090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>
              <a:spcAft>
                <a:spcPts val="600"/>
              </a:spcAft>
            </a:pPr>
            <a:r>
              <a:rPr lang="fr-FR" b="1" dirty="0" smtClean="0">
                <a:solidFill>
                  <a:srgbClr val="000066"/>
                </a:solidFill>
                <a:latin typeface="Arial"/>
              </a:rPr>
              <a:t>- </a:t>
            </a:r>
            <a:r>
              <a:rPr lang="fr-FR" b="1" dirty="0" smtClean="0">
                <a:solidFill>
                  <a:srgbClr val="000066"/>
                </a:solidFill>
              </a:rPr>
              <a:t>Grâce au NEG, des chambres à vide </a:t>
            </a:r>
            <a:r>
              <a:rPr lang="fr-FR" dirty="0" smtClean="0">
                <a:solidFill>
                  <a:srgbClr val="000000"/>
                </a:solidFill>
              </a:rPr>
              <a:t>avec des ouvertures très petites deviennent  possibles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29" y="2314030"/>
            <a:ext cx="5508000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266377" y="1544241"/>
            <a:ext cx="384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b="1" dirty="0" smtClean="0"/>
              <a:t>NEG</a:t>
            </a:r>
            <a:r>
              <a:rPr lang="fr-FR" dirty="0" smtClean="0"/>
              <a:t>: Non Evaporable  Getter (Ti-Zr-V)</a:t>
            </a:r>
            <a:endParaRPr lang="fr-FR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642" y="4730737"/>
            <a:ext cx="1666868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2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5" grpId="0" animBg="1"/>
      <p:bldP spid="13" grpId="0" animBg="1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21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639346"/>
            <a:ext cx="896448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Maturité du </a:t>
            </a:r>
            <a:r>
              <a:rPr lang="fr-FR" sz="2000" b="1" dirty="0" smtClean="0">
                <a:solidFill>
                  <a:srgbClr val="002060"/>
                </a:solidFill>
              </a:rPr>
              <a:t>TOP-UP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(même avec des durées de vie courtes (2-3h!).</a:t>
            </a:r>
          </a:p>
          <a:p>
            <a:endParaRPr lang="fr-FR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Démonstration d’une </a:t>
            </a:r>
            <a:r>
              <a:rPr lang="fr-FR" sz="2000" b="1" dirty="0" err="1" smtClean="0">
                <a:solidFill>
                  <a:srgbClr val="002060"/>
                </a:solidFill>
              </a:rPr>
              <a:t>émittance</a:t>
            </a:r>
            <a:r>
              <a:rPr lang="fr-FR" sz="2000" b="1" dirty="0" smtClean="0">
                <a:solidFill>
                  <a:srgbClr val="002060"/>
                </a:solidFill>
              </a:rPr>
              <a:t> verticale proche du pm</a:t>
            </a:r>
            <a:r>
              <a:rPr lang="fr-FR" dirty="0" smtClean="0">
                <a:solidFill>
                  <a:srgbClr val="0000FF"/>
                </a:solidFill>
              </a:rPr>
              <a:t>! (SLS, ESRF, ASP, </a:t>
            </a:r>
            <a:r>
              <a:rPr lang="fr-FR" dirty="0" err="1" smtClean="0">
                <a:solidFill>
                  <a:srgbClr val="0000FF"/>
                </a:solidFill>
              </a:rPr>
              <a:t>Diamond</a:t>
            </a:r>
            <a:r>
              <a:rPr lang="fr-FR" dirty="0" smtClean="0">
                <a:solidFill>
                  <a:srgbClr val="0000FF"/>
                </a:solidFill>
              </a:rPr>
              <a:t>,…).</a:t>
            </a:r>
            <a:endParaRPr lang="fr-FR" dirty="0" smtClean="0">
              <a:solidFill>
                <a:srgbClr val="0000FF"/>
              </a:solidFill>
            </a:endParaRPr>
          </a:p>
          <a:p>
            <a:endParaRPr lang="fr-FR" sz="12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Développement de méthode </a:t>
            </a:r>
            <a:r>
              <a:rPr lang="fr-FR" sz="2000" b="1" dirty="0" smtClean="0">
                <a:solidFill>
                  <a:srgbClr val="002060"/>
                </a:solidFill>
              </a:rPr>
              <a:t>d’alignement ultra-précise </a:t>
            </a:r>
            <a:r>
              <a:rPr lang="fr-FR" dirty="0" smtClean="0">
                <a:solidFill>
                  <a:srgbClr val="0000FF"/>
                </a:solidFill>
              </a:rPr>
              <a:t>(NSLSII</a:t>
            </a:r>
            <a:r>
              <a:rPr lang="fr-FR" dirty="0" smtClean="0">
                <a:solidFill>
                  <a:srgbClr val="0000FF"/>
                </a:solidFill>
              </a:rPr>
              <a:t>).</a:t>
            </a:r>
            <a:endParaRPr lang="fr-FR" dirty="0" smtClean="0">
              <a:solidFill>
                <a:srgbClr val="0000FF"/>
              </a:solidFill>
            </a:endParaRPr>
          </a:p>
          <a:p>
            <a:endParaRPr lang="fr-FR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Démonstration d’une </a:t>
            </a:r>
            <a:r>
              <a:rPr lang="fr-FR" sz="2000" b="1" dirty="0" smtClean="0">
                <a:solidFill>
                  <a:srgbClr val="002060"/>
                </a:solidFill>
              </a:rPr>
              <a:t>stabilité </a:t>
            </a:r>
            <a:r>
              <a:rPr lang="fr-FR" sz="2000" b="1" dirty="0" err="1" smtClean="0">
                <a:solidFill>
                  <a:srgbClr val="002060"/>
                </a:solidFill>
              </a:rPr>
              <a:t>sub</a:t>
            </a:r>
            <a:r>
              <a:rPr lang="fr-FR" sz="2000" b="1" dirty="0" smtClean="0">
                <a:solidFill>
                  <a:srgbClr val="002060"/>
                </a:solidFill>
              </a:rPr>
              <a:t>-micrométrique </a:t>
            </a:r>
            <a:r>
              <a:rPr lang="fr-FR" dirty="0" smtClean="0">
                <a:solidFill>
                  <a:srgbClr val="0000FF"/>
                </a:solidFill>
              </a:rPr>
              <a:t>du faisceau (SOLEIL, </a:t>
            </a:r>
            <a:r>
              <a:rPr lang="fr-FR" dirty="0" err="1" smtClean="0">
                <a:solidFill>
                  <a:srgbClr val="0000FF"/>
                </a:solidFill>
              </a:rPr>
              <a:t>Diamond</a:t>
            </a:r>
            <a:r>
              <a:rPr lang="fr-FR" dirty="0" smtClean="0">
                <a:solidFill>
                  <a:srgbClr val="0000FF"/>
                </a:solidFill>
              </a:rPr>
              <a:t>,…).</a:t>
            </a:r>
            <a:endParaRPr lang="fr-FR" dirty="0" smtClean="0">
              <a:solidFill>
                <a:srgbClr val="0000FF"/>
              </a:solidFill>
            </a:endParaRPr>
          </a:p>
          <a:p>
            <a:endParaRPr lang="fr-FR" sz="12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Démonstration d’une </a:t>
            </a:r>
            <a:r>
              <a:rPr lang="fr-FR" sz="2000" b="1" dirty="0" err="1" smtClean="0">
                <a:solidFill>
                  <a:srgbClr val="002060"/>
                </a:solidFill>
              </a:rPr>
              <a:t>émittance</a:t>
            </a:r>
            <a:r>
              <a:rPr lang="fr-FR" sz="2000" b="1" dirty="0" smtClean="0">
                <a:solidFill>
                  <a:srgbClr val="002060"/>
                </a:solidFill>
              </a:rPr>
              <a:t> horizontale de 160 </a:t>
            </a:r>
            <a:r>
              <a:rPr lang="fr-FR" sz="2000" b="1" dirty="0" err="1" smtClean="0">
                <a:solidFill>
                  <a:srgbClr val="002060"/>
                </a:solidFill>
              </a:rPr>
              <a:t>pm.rad</a:t>
            </a:r>
            <a:r>
              <a:rPr lang="fr-FR" sz="2000" b="1" dirty="0" smtClean="0">
                <a:solidFill>
                  <a:srgbClr val="002060"/>
                </a:solidFill>
              </a:rPr>
              <a:t> @ 3 </a:t>
            </a:r>
            <a:r>
              <a:rPr lang="fr-FR" sz="2000" b="1" dirty="0" err="1" smtClean="0">
                <a:solidFill>
                  <a:srgbClr val="002060"/>
                </a:solidFill>
              </a:rPr>
              <a:t>GeV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(PETRAIII)</a:t>
            </a:r>
          </a:p>
          <a:p>
            <a:endParaRPr lang="fr-FR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Proposition de </a:t>
            </a:r>
            <a:r>
              <a:rPr lang="fr-FR" sz="2000" b="1" dirty="0" smtClean="0">
                <a:solidFill>
                  <a:srgbClr val="002060"/>
                </a:solidFill>
              </a:rPr>
              <a:t>l’injection sur l’axe</a:t>
            </a:r>
            <a:r>
              <a:rPr lang="fr-FR" dirty="0" smtClean="0">
                <a:solidFill>
                  <a:srgbClr val="0000FF"/>
                </a:solidFill>
              </a:rPr>
              <a:t> (« swap-out injection) : plus besoin de « grande » 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      </a:t>
            </a:r>
            <a:r>
              <a:rPr lang="fr-FR" dirty="0" err="1" smtClean="0">
                <a:solidFill>
                  <a:srgbClr val="0000FF"/>
                </a:solidFill>
              </a:rPr>
              <a:t>acceptance</a:t>
            </a:r>
            <a:r>
              <a:rPr lang="fr-FR" dirty="0" smtClean="0">
                <a:solidFill>
                  <a:srgbClr val="0000FF"/>
                </a:solidFill>
              </a:rPr>
              <a:t> dynamique .</a:t>
            </a:r>
          </a:p>
          <a:p>
            <a:endParaRPr lang="fr-FR" sz="1200" strike="sngStrike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Cavités RF sans HOM (SOLEIL, ESRF, ALBA,…)</a:t>
            </a:r>
          </a:p>
          <a:p>
            <a:endParaRPr lang="fr-FR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Sources de puissance RF hautement fiables (SOLEIL, …)</a:t>
            </a:r>
          </a:p>
          <a:p>
            <a:endParaRPr lang="fr-FR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Contrôle commande</a:t>
            </a:r>
          </a:p>
          <a:p>
            <a:endParaRPr lang="fr-FR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Grand progrès sur les insertions</a:t>
            </a:r>
          </a:p>
          <a:p>
            <a:endParaRPr lang="fr-FR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00FF"/>
                </a:solidFill>
              </a:rPr>
              <a:t>Grand progrès dans l’optique des photons et les détecteurs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61254" y="7665"/>
            <a:ext cx="6282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Pourquoi on pense pouvoir le faire aujourd’hui?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04664"/>
            <a:ext cx="9144000" cy="597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22</a:t>
            </a:fld>
            <a:endParaRPr lang="fr-F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8167"/>
            <a:ext cx="8936431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7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422" y="1484784"/>
            <a:ext cx="9116578" cy="4525963"/>
          </a:xfrm>
        </p:spPr>
        <p:txBody>
          <a:bodyPr>
            <a:normAutofit fontScale="92500"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Deux </a:t>
            </a:r>
            <a:r>
              <a:rPr lang="fr-FR" b="1" u="sng" dirty="0" smtClean="0">
                <a:solidFill>
                  <a:srgbClr val="00B050"/>
                </a:solidFill>
              </a:rPr>
              <a:t>nouveaux</a:t>
            </a:r>
            <a:r>
              <a:rPr lang="fr-FR" dirty="0" smtClean="0">
                <a:solidFill>
                  <a:srgbClr val="0000FF"/>
                </a:solidFill>
              </a:rPr>
              <a:t> projets,  l’un en </a:t>
            </a:r>
            <a:r>
              <a:rPr lang="fr-FR" dirty="0" err="1" smtClean="0">
                <a:solidFill>
                  <a:srgbClr val="0000FF"/>
                </a:solidFill>
              </a:rPr>
              <a:t>commissioning</a:t>
            </a:r>
            <a:r>
              <a:rPr lang="fr-FR" dirty="0" smtClean="0">
                <a:solidFill>
                  <a:srgbClr val="0000FF"/>
                </a:solidFill>
              </a:rPr>
              <a:t> et l’autre  en construction sont basés sur la structure </a:t>
            </a:r>
            <a:r>
              <a:rPr lang="fr-FR" b="1" dirty="0" smtClean="0">
                <a:solidFill>
                  <a:srgbClr val="0000FF"/>
                </a:solidFill>
              </a:rPr>
              <a:t>MBA</a:t>
            </a:r>
            <a:r>
              <a:rPr lang="fr-FR" dirty="0" smtClean="0">
                <a:solidFill>
                  <a:srgbClr val="0000FF"/>
                </a:solidFill>
              </a:rPr>
              <a:t> pour atteindre la limite de diffraction dans les X-mous:</a:t>
            </a:r>
          </a:p>
          <a:p>
            <a:pPr marL="0" indent="0">
              <a:buNone/>
            </a:pPr>
            <a:endParaRPr lang="fr-FR" dirty="0" smtClean="0">
              <a:solidFill>
                <a:srgbClr val="0000FF"/>
              </a:solidFill>
            </a:endParaRPr>
          </a:p>
          <a:p>
            <a:pPr lvl="1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 MAX IV (Suède)</a:t>
            </a:r>
          </a:p>
          <a:p>
            <a:pPr lvl="2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Ouverture utilisateurs ~2016</a:t>
            </a:r>
          </a:p>
          <a:p>
            <a:pPr marL="914400" lvl="2" indent="0">
              <a:buNone/>
            </a:pPr>
            <a:endParaRPr lang="fr-FR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 SIRIUS (Brésil)</a:t>
            </a:r>
          </a:p>
          <a:p>
            <a:pPr lvl="2"/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Ouverture utilisateurs ~2018 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8645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23</a:t>
            </a:fld>
            <a:endParaRPr lang="fr-FR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619672" y="9600"/>
            <a:ext cx="695241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</a:rPr>
              <a:t>DLSR : Diffraction Limited Storage Ring </a:t>
            </a:r>
            <a:r>
              <a:rPr lang="fr-FR" sz="2800" b="1" dirty="0" smtClean="0">
                <a:solidFill>
                  <a:srgbClr val="C00000"/>
                </a:solidFill>
              </a:rPr>
              <a:t>→</a:t>
            </a:r>
          </a:p>
          <a:p>
            <a:r>
              <a:rPr lang="fr-FR" sz="2400" dirty="0" smtClean="0">
                <a:solidFill>
                  <a:srgbClr val="C00000"/>
                </a:solidFill>
              </a:rPr>
              <a:t> 4</a:t>
            </a:r>
            <a:r>
              <a:rPr lang="fr-FR" sz="2400" baseline="30000" dirty="0" smtClean="0">
                <a:solidFill>
                  <a:srgbClr val="C00000"/>
                </a:solidFill>
              </a:rPr>
              <a:t>ème</a:t>
            </a:r>
            <a:r>
              <a:rPr lang="fr-FR" sz="2400" dirty="0" smtClean="0">
                <a:solidFill>
                  <a:srgbClr val="C00000"/>
                </a:solidFill>
              </a:rPr>
              <a:t> génération des sources </a:t>
            </a:r>
          </a:p>
          <a:p>
            <a:r>
              <a:rPr lang="fr-FR" sz="2400" dirty="0">
                <a:solidFill>
                  <a:srgbClr val="C00000"/>
                </a:solidFill>
              </a:rPr>
              <a:t>d</a:t>
            </a:r>
            <a:r>
              <a:rPr lang="fr-FR" sz="2400" dirty="0" smtClean="0">
                <a:solidFill>
                  <a:srgbClr val="C00000"/>
                </a:solidFill>
              </a:rPr>
              <a:t>e rayonnement synchrotron sur anneaux de stockage</a:t>
            </a:r>
            <a:endParaRPr lang="fr-F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24</a:t>
            </a:fld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" y="979246"/>
            <a:ext cx="745807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447120" y="0"/>
            <a:ext cx="270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 MAX IV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3377" y="586163"/>
            <a:ext cx="784304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</a:rPr>
              <a:t> Différentes Machines pour servir (au mieux) des utilisateurs « différents »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45572" y="1183639"/>
            <a:ext cx="2174406" cy="544764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Grande Brillance:</a:t>
            </a:r>
          </a:p>
          <a:p>
            <a:endParaRPr lang="fr-FR" b="1" dirty="0" smtClean="0"/>
          </a:p>
          <a:p>
            <a:r>
              <a:rPr lang="fr-FR" sz="2000" b="1" dirty="0" smtClean="0">
                <a:solidFill>
                  <a:srgbClr val="FF0000"/>
                </a:solidFill>
              </a:rPr>
              <a:t> 3 </a:t>
            </a:r>
            <a:r>
              <a:rPr lang="fr-FR" sz="2000" b="1" dirty="0" err="1" smtClean="0">
                <a:solidFill>
                  <a:srgbClr val="FF0000"/>
                </a:solidFill>
              </a:rPr>
              <a:t>GeV</a:t>
            </a:r>
            <a:endParaRPr lang="fr-FR" sz="2000" dirty="0" smtClean="0"/>
          </a:p>
          <a:p>
            <a:r>
              <a:rPr lang="fr-FR" sz="2000" b="1" dirty="0" smtClean="0">
                <a:solidFill>
                  <a:srgbClr val="FF0000"/>
                </a:solidFill>
              </a:rPr>
              <a:t> MBA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 330 </a:t>
            </a:r>
            <a:r>
              <a:rPr lang="fr-FR" sz="2000" b="1" dirty="0" err="1" smtClean="0">
                <a:solidFill>
                  <a:srgbClr val="FF0000"/>
                </a:solidFill>
              </a:rPr>
              <a:t>pm.rad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dirty="0" smtClean="0"/>
              <a:t>X-mous &amp; X-durs</a:t>
            </a:r>
          </a:p>
          <a:p>
            <a:endParaRPr lang="fr-FR" dirty="0"/>
          </a:p>
          <a:p>
            <a:r>
              <a:rPr lang="fr-FR" b="1" dirty="0" smtClean="0">
                <a:solidFill>
                  <a:srgbClr val="0000FF"/>
                </a:solidFill>
              </a:rPr>
              <a:t>1.5 </a:t>
            </a:r>
            <a:r>
              <a:rPr lang="fr-FR" b="1" dirty="0" err="1" smtClean="0">
                <a:solidFill>
                  <a:srgbClr val="0000FF"/>
                </a:solidFill>
              </a:rPr>
              <a:t>GeV</a:t>
            </a:r>
            <a:endParaRPr lang="fr-FR" b="1" dirty="0" smtClean="0">
              <a:solidFill>
                <a:srgbClr val="0000FF"/>
              </a:solidFill>
            </a:endParaRPr>
          </a:p>
          <a:p>
            <a:r>
              <a:rPr lang="fr-FR" dirty="0" smtClean="0"/>
              <a:t>DBA</a:t>
            </a:r>
          </a:p>
          <a:p>
            <a:r>
              <a:rPr lang="fr-FR" dirty="0" smtClean="0"/>
              <a:t>6 </a:t>
            </a:r>
            <a:r>
              <a:rPr lang="fr-FR" dirty="0" err="1" smtClean="0"/>
              <a:t>nm.rad</a:t>
            </a:r>
            <a:endParaRPr lang="fr-FR" dirty="0" smtClean="0"/>
          </a:p>
          <a:p>
            <a:r>
              <a:rPr lang="fr-FR" dirty="0" smtClean="0"/>
              <a:t>IR &amp; UV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Pulses courts:</a:t>
            </a:r>
          </a:p>
          <a:p>
            <a:r>
              <a:rPr lang="fr-FR" dirty="0" err="1" smtClean="0"/>
              <a:t>Linac</a:t>
            </a:r>
            <a:r>
              <a:rPr lang="fr-FR" dirty="0" smtClean="0"/>
              <a:t> &amp; SPF </a:t>
            </a:r>
            <a:r>
              <a:rPr lang="fr-FR" b="1" dirty="0" smtClean="0">
                <a:solidFill>
                  <a:srgbClr val="00B050"/>
                </a:solidFill>
              </a:rPr>
              <a:t>3.5 </a:t>
            </a:r>
            <a:r>
              <a:rPr lang="fr-FR" b="1" dirty="0" err="1" smtClean="0">
                <a:solidFill>
                  <a:srgbClr val="00B050"/>
                </a:solidFill>
              </a:rPr>
              <a:t>GeV</a:t>
            </a:r>
            <a:endParaRPr lang="fr-FR" b="1" dirty="0" smtClean="0">
              <a:solidFill>
                <a:srgbClr val="00B050"/>
              </a:solidFill>
            </a:endParaRPr>
          </a:p>
          <a:p>
            <a:r>
              <a:rPr lang="fr-FR" dirty="0" smtClean="0"/>
              <a:t>100 Hz, ~30 </a:t>
            </a:r>
            <a:r>
              <a:rPr lang="fr-FR" dirty="0" err="1" smtClean="0"/>
              <a:t>fs</a:t>
            </a:r>
            <a:endParaRPr lang="fr-FR" dirty="0" smtClean="0"/>
          </a:p>
          <a:p>
            <a:r>
              <a:rPr lang="fr-FR" dirty="0" smtClean="0"/>
              <a:t>Injecteur pour les 2 anneaux</a:t>
            </a:r>
          </a:p>
          <a:p>
            <a:r>
              <a:rPr lang="fr-FR" dirty="0" smtClean="0"/>
              <a:t>Option upgrade FEL</a:t>
            </a:r>
            <a:endParaRPr lang="fr-FR" dirty="0"/>
          </a:p>
          <a:p>
            <a:endParaRPr lang="fr-FR" dirty="0" smtClean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6372201" y="1632752"/>
            <a:ext cx="2653310" cy="1508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9" y="4086000"/>
            <a:ext cx="3658515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41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346368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25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30375" y="2420888"/>
            <a:ext cx="451362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3 </a:t>
            </a:r>
            <a:r>
              <a:rPr lang="fr-FR" sz="2000" dirty="0" err="1" smtClean="0">
                <a:solidFill>
                  <a:srgbClr val="0000FF"/>
                </a:solidFill>
              </a:rPr>
              <a:t>GeV</a:t>
            </a:r>
            <a:r>
              <a:rPr lang="fr-FR" sz="2000" dirty="0" smtClean="0">
                <a:solidFill>
                  <a:srgbClr val="0000FF"/>
                </a:solidFill>
              </a:rPr>
              <a:t> - 528 m - 500 mA (</a:t>
            </a:r>
            <a:r>
              <a:rPr lang="fr-FR" sz="2000" dirty="0" err="1" smtClean="0">
                <a:solidFill>
                  <a:srgbClr val="0000FF"/>
                </a:solidFill>
              </a:rPr>
              <a:t>Top-up</a:t>
            </a:r>
            <a:r>
              <a:rPr lang="fr-FR" sz="2000" dirty="0" smtClean="0">
                <a:solidFill>
                  <a:srgbClr val="0000FF"/>
                </a:solidFill>
              </a:rPr>
              <a:t>)</a:t>
            </a:r>
          </a:p>
          <a:p>
            <a:endParaRPr lang="fr-FR" sz="2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20 achromats : 19 sections droites </a:t>
            </a:r>
          </a:p>
          <a:p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</a:rPr>
              <a:t>   (4.6 m) pour insertions (</a:t>
            </a:r>
            <a:r>
              <a:rPr lang="fr-FR" sz="2000" dirty="0" smtClean="0">
                <a:solidFill>
                  <a:srgbClr val="002060"/>
                </a:solidFill>
              </a:rPr>
              <a:t>15% de la</a:t>
            </a:r>
          </a:p>
          <a:p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smtClean="0">
                <a:solidFill>
                  <a:srgbClr val="002060"/>
                </a:solidFill>
              </a:rPr>
              <a:t>     circonférence</a:t>
            </a:r>
            <a:r>
              <a:rPr lang="fr-FR" sz="2000" dirty="0" smtClean="0">
                <a:solidFill>
                  <a:srgbClr val="0000FF"/>
                </a:solidFill>
              </a:rPr>
              <a:t>).</a:t>
            </a:r>
          </a:p>
          <a:p>
            <a:endParaRPr lang="fr-FR" sz="2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/>
              <a:t>7</a:t>
            </a:r>
            <a:r>
              <a:rPr lang="fr-FR" sz="2400" dirty="0" smtClean="0"/>
              <a:t>BA</a:t>
            </a:r>
            <a:r>
              <a:rPr lang="fr-FR" sz="2000" dirty="0" smtClean="0">
                <a:solidFill>
                  <a:srgbClr val="0000FF"/>
                </a:solidFill>
              </a:rPr>
              <a:t>: 5 cellules identiques &amp; 2 cellules d’adaptation</a:t>
            </a:r>
          </a:p>
          <a:p>
            <a:endParaRPr lang="fr-FR" sz="2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fr-FR" sz="20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330 </a:t>
            </a:r>
            <a:r>
              <a:rPr lang="fr-FR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pm.rad</a:t>
            </a:r>
            <a:endParaRPr lang="fr-FR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s*</a:t>
            </a:r>
            <a:r>
              <a:rPr lang="fr-FR" sz="20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54 </a:t>
            </a: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s</a:t>
            </a: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*</a:t>
            </a:r>
            <a:r>
              <a:rPr lang="fr-FR" sz="20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fr-F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2-4 </a:t>
            </a:r>
            <a:r>
              <a:rPr lang="fr-F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fr-F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 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104775" y="715966"/>
            <a:ext cx="9039225" cy="1368000"/>
            <a:chOff x="69279" y="1724871"/>
            <a:chExt cx="9039225" cy="1368000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93" b="11390"/>
            <a:stretch/>
          </p:blipFill>
          <p:spPr bwMode="auto">
            <a:xfrm>
              <a:off x="69279" y="1724871"/>
              <a:ext cx="9039225" cy="13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2627784" y="2051556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</a:t>
              </a:r>
              <a:endParaRPr lang="fr-FR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491880" y="1979548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</a:t>
              </a:r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7380312" y="2195572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D1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156176" y="2051556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</a:t>
              </a:r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292080" y="1979548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</a:t>
              </a:r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425224" y="1907540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403648" y="2195572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D1</a:t>
              </a:r>
              <a:endParaRPr lang="fr-FR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119758" y="0"/>
            <a:ext cx="270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 MAX IV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82682" y="18703"/>
            <a:ext cx="373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La Maille de l’Anneau 3 </a:t>
            </a:r>
            <a:r>
              <a:rPr lang="fr-FR" sz="2400" b="1" dirty="0" err="1" smtClean="0">
                <a:solidFill>
                  <a:srgbClr val="C00000"/>
                </a:solidFill>
              </a:rPr>
              <a:t>GeV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" b="12252"/>
          <a:stretch/>
        </p:blipFill>
        <p:spPr bwMode="auto">
          <a:xfrm>
            <a:off x="39123" y="2204864"/>
            <a:ext cx="4587260" cy="34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8530008" y="71551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8820472" y="683738"/>
            <a:ext cx="72008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950056" y="601311"/>
            <a:ext cx="72008" cy="369332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416282" y="1094169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QF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610973" y="575301"/>
            <a:ext cx="3369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O</a:t>
            </a:r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8834643" y="1123229"/>
            <a:ext cx="72008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5579318"/>
            <a:ext cx="2143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59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26</a:t>
            </a:fld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9" y="1342250"/>
            <a:ext cx="4566792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244551" y="0"/>
            <a:ext cx="270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 MAX IV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64" y="1342250"/>
            <a:ext cx="42195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7208" y="523220"/>
            <a:ext cx="947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</a:rPr>
              <a:t>Plusieurs petits aimants usinés à partir d’un seul « bloc » (2.3 à 3.4 m de long) installé </a:t>
            </a:r>
          </a:p>
          <a:p>
            <a:r>
              <a:rPr lang="fr-FR" sz="2000" dirty="0" smtClean="0">
                <a:solidFill>
                  <a:srgbClr val="0000FF"/>
                </a:solidFill>
              </a:rPr>
              <a:t>sur un support en béton </a:t>
            </a:r>
            <a:r>
              <a:rPr lang="fr-FR" sz="2000" b="1" dirty="0" smtClean="0">
                <a:solidFill>
                  <a:srgbClr val="0000FF"/>
                </a:solidFill>
              </a:rPr>
              <a:t>→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compacité, alignement et </a:t>
            </a:r>
            <a:r>
              <a:rPr lang="fr-F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stabilité.</a:t>
            </a:r>
            <a:endParaRPr lang="fr-FR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9" descr="P1050955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6336" y="3232298"/>
            <a:ext cx="2779776" cy="3566160"/>
          </a:xfrm>
          <a:prstGeom prst="rect">
            <a:avLst/>
          </a:prstGeom>
        </p:spPr>
      </p:pic>
      <p:pic>
        <p:nvPicPr>
          <p:cNvPr id="12290" name="Picture 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" y="3232298"/>
            <a:ext cx="1979128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220598" y="0"/>
            <a:ext cx="1975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Aimants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86112" y="3870235"/>
            <a:ext cx="4154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140 « blocs » d’aimants intégrés au lieu de</a:t>
            </a:r>
          </a:p>
          <a:p>
            <a:r>
              <a:rPr lang="fr-FR" dirty="0" smtClean="0"/>
              <a:t>1320 aimants individuels.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39171" y="4797152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Diamètre  </a:t>
            </a:r>
            <a:r>
              <a:rPr lang="fr-FR" dirty="0" err="1" smtClean="0"/>
              <a:t>Quadrupôle</a:t>
            </a:r>
            <a:r>
              <a:rPr lang="fr-FR" dirty="0" smtClean="0"/>
              <a:t> / </a:t>
            </a:r>
            <a:r>
              <a:rPr lang="fr-FR" dirty="0" err="1" smtClean="0"/>
              <a:t>Sextupôle</a:t>
            </a:r>
            <a:endParaRPr lang="fr-FR" dirty="0" smtClean="0"/>
          </a:p>
          <a:p>
            <a:r>
              <a:rPr lang="fr-FR" dirty="0" smtClean="0"/>
              <a:t> = </a:t>
            </a:r>
            <a:r>
              <a:rPr lang="fr-FR" b="1" dirty="0" smtClean="0">
                <a:solidFill>
                  <a:srgbClr val="0000FF"/>
                </a:solidFill>
              </a:rPr>
              <a:t>25 mm 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/>
          <a:srcRect t="9489" b="6750"/>
          <a:stretch>
            <a:fillRect/>
          </a:stretch>
        </p:blipFill>
        <p:spPr bwMode="auto">
          <a:xfrm>
            <a:off x="6724915" y="4638458"/>
            <a:ext cx="23912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817836" y="638132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Octupôle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7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27</a:t>
            </a:fld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3" y="1275914"/>
            <a:ext cx="8591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76" y="2484268"/>
            <a:ext cx="7806091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8368"/>
            <a:ext cx="37719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244551" y="0"/>
            <a:ext cx="270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 MAX IV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612666" y="0"/>
            <a:ext cx="253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système vide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38"/>
          <p:cNvGrpSpPr/>
          <p:nvPr/>
        </p:nvGrpSpPr>
        <p:grpSpPr>
          <a:xfrm>
            <a:off x="3780770" y="4702446"/>
            <a:ext cx="1909678" cy="1627889"/>
            <a:chOff x="1907704" y="3165651"/>
            <a:chExt cx="1776882" cy="1463040"/>
          </a:xfrm>
        </p:grpSpPr>
        <p:pic>
          <p:nvPicPr>
            <p:cNvPr id="11" name="Picture 7" descr="C:\Users\Marek\Desktop\VC2 and VC1\Pics\5. VC2 assembly 28-30 August\DSC04407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2" t="12267" r="17054" b="16513"/>
            <a:stretch/>
          </p:blipFill>
          <p:spPr bwMode="auto">
            <a:xfrm>
              <a:off x="1907704" y="3165651"/>
              <a:ext cx="1776882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40"/>
            <p:cNvCxnSpPr/>
            <p:nvPr/>
          </p:nvCxnSpPr>
          <p:spPr bwMode="auto">
            <a:xfrm flipV="1">
              <a:off x="2987824" y="4020839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41"/>
            <p:cNvCxnSpPr/>
            <p:nvPr/>
          </p:nvCxnSpPr>
          <p:spPr bwMode="auto">
            <a:xfrm>
              <a:off x="2987824" y="3576434"/>
              <a:ext cx="0" cy="3406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Rectangle 13"/>
            <p:cNvSpPr/>
            <p:nvPr/>
          </p:nvSpPr>
          <p:spPr>
            <a:xfrm>
              <a:off x="2871384" y="3344040"/>
              <a:ext cx="263214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7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43"/>
            <p:cNvCxnSpPr/>
            <p:nvPr/>
          </p:nvCxnSpPr>
          <p:spPr bwMode="auto">
            <a:xfrm flipV="1">
              <a:off x="2555776" y="4103820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44"/>
            <p:cNvCxnSpPr/>
            <p:nvPr/>
          </p:nvCxnSpPr>
          <p:spPr bwMode="auto">
            <a:xfrm>
              <a:off x="2555776" y="3356559"/>
              <a:ext cx="0" cy="43743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Rectangle 16"/>
            <p:cNvSpPr/>
            <p:nvPr/>
          </p:nvSpPr>
          <p:spPr>
            <a:xfrm>
              <a:off x="2363816" y="3185581"/>
              <a:ext cx="44916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d22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46"/>
            <p:cNvCxnSpPr/>
            <p:nvPr/>
          </p:nvCxnSpPr>
          <p:spPr bwMode="auto">
            <a:xfrm flipV="1">
              <a:off x="2718400" y="3988207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47"/>
            <p:cNvCxnSpPr/>
            <p:nvPr/>
          </p:nvCxnSpPr>
          <p:spPr bwMode="auto">
            <a:xfrm>
              <a:off x="2724903" y="3587679"/>
              <a:ext cx="0" cy="3406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Rectangle 19"/>
            <p:cNvSpPr/>
            <p:nvPr/>
          </p:nvSpPr>
          <p:spPr>
            <a:xfrm>
              <a:off x="2622441" y="4284095"/>
              <a:ext cx="263214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3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30"/>
          <p:cNvGrpSpPr>
            <a:grpSpLocks noChangeAspect="1"/>
          </p:cNvGrpSpPr>
          <p:nvPr/>
        </p:nvGrpSpPr>
        <p:grpSpPr>
          <a:xfrm>
            <a:off x="5693480" y="4723078"/>
            <a:ext cx="1838372" cy="1656000"/>
            <a:chOff x="167539" y="3185581"/>
            <a:chExt cx="1636481" cy="1463040"/>
          </a:xfrm>
        </p:grpSpPr>
        <p:pic>
          <p:nvPicPr>
            <p:cNvPr id="22" name="Picture 6" descr="C:\Users\Marek\Desktop\VC2 and VC1\Pics\5. VC2 assembly 28-30 August\DSC0440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" r="14567"/>
            <a:stretch/>
          </p:blipFill>
          <p:spPr bwMode="auto">
            <a:xfrm>
              <a:off x="167539" y="3185581"/>
              <a:ext cx="163648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Arrow Connector 32"/>
            <p:cNvCxnSpPr/>
            <p:nvPr/>
          </p:nvCxnSpPr>
          <p:spPr bwMode="auto">
            <a:xfrm flipV="1">
              <a:off x="1010419" y="3970784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33"/>
            <p:cNvCxnSpPr/>
            <p:nvPr/>
          </p:nvCxnSpPr>
          <p:spPr bwMode="auto">
            <a:xfrm>
              <a:off x="1010419" y="3526379"/>
              <a:ext cx="0" cy="3406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34"/>
            <p:cNvCxnSpPr/>
            <p:nvPr/>
          </p:nvCxnSpPr>
          <p:spPr bwMode="auto">
            <a:xfrm flipV="1">
              <a:off x="1289279" y="4067034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35"/>
            <p:cNvCxnSpPr/>
            <p:nvPr/>
          </p:nvCxnSpPr>
          <p:spPr bwMode="auto">
            <a:xfrm>
              <a:off x="1289279" y="3385432"/>
              <a:ext cx="0" cy="3406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Rectangle 26"/>
            <p:cNvSpPr/>
            <p:nvPr/>
          </p:nvSpPr>
          <p:spPr>
            <a:xfrm>
              <a:off x="1055267" y="3232705"/>
              <a:ext cx="44916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d25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70671" y="4267275"/>
              <a:ext cx="263214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5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0" y="523220"/>
            <a:ext cx="8238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Chambre à vide en </a:t>
            </a:r>
            <a:r>
              <a:rPr lang="fr-FR" sz="2000" b="1" dirty="0" smtClean="0">
                <a:solidFill>
                  <a:srgbClr val="0000FF"/>
                </a:solidFill>
              </a:rPr>
              <a:t>Cuivre</a:t>
            </a:r>
            <a:r>
              <a:rPr lang="fr-FR" sz="2000" dirty="0" smtClean="0">
                <a:solidFill>
                  <a:srgbClr val="0000FF"/>
                </a:solidFill>
              </a:rPr>
              <a:t> (diamètre intérieur = 22 mm) et épaisseur 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Pompage distribué le long de la chambre  utilisant le </a:t>
            </a:r>
            <a:r>
              <a:rPr lang="fr-FR" sz="2000" b="1" dirty="0" smtClean="0">
                <a:solidFill>
                  <a:srgbClr val="0000FF"/>
                </a:solidFill>
              </a:rPr>
              <a:t>NEG</a:t>
            </a:r>
            <a:r>
              <a:rPr lang="fr-FR" sz="2000" dirty="0" smtClean="0">
                <a:solidFill>
                  <a:srgbClr val="0000FF"/>
                </a:solidFill>
              </a:rPr>
              <a:t>.</a:t>
            </a:r>
            <a:endParaRPr lang="fr-F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0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28</a:t>
            </a:fld>
            <a:endParaRPr lang="fr-FR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340495" y="-39359"/>
            <a:ext cx="270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 MAX IV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30934" y="4435027"/>
            <a:ext cx="90309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Le choix d’un système </a:t>
            </a:r>
            <a:r>
              <a:rPr lang="fr-FR" sz="2000" b="1" dirty="0" smtClean="0">
                <a:solidFill>
                  <a:srgbClr val="0000FF"/>
                </a:solidFill>
              </a:rPr>
              <a:t>RF de 100 MHz </a:t>
            </a:r>
            <a:r>
              <a:rPr lang="fr-FR" sz="2000" dirty="0" smtClean="0">
                <a:solidFill>
                  <a:srgbClr val="0000FF"/>
                </a:solidFill>
              </a:rPr>
              <a:t>contribue à assurer une bonne durée de vie.</a:t>
            </a:r>
          </a:p>
          <a:p>
            <a:endParaRPr lang="fr-FR" sz="2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FF0000"/>
                </a:solidFill>
              </a:rPr>
              <a:t>Mais</a:t>
            </a:r>
            <a:r>
              <a:rPr lang="fr-FR" sz="2000" dirty="0" smtClean="0">
                <a:solidFill>
                  <a:srgbClr val="0000FF"/>
                </a:solidFill>
              </a:rPr>
              <a:t>: longueur du paquet 11.3 mm au lieu de 2.7 mm (500 MHz) et prévoit </a:t>
            </a:r>
          </a:p>
          <a:p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</a:rPr>
              <a:t>    d’allonger le paquet avec une cavité harmonique → 50 mm </a:t>
            </a:r>
            <a:r>
              <a:rPr lang="fr-FR" sz="2000" b="1" dirty="0" smtClean="0">
                <a:solidFill>
                  <a:srgbClr val="0000FF"/>
                </a:solidFill>
              </a:rPr>
              <a:t>(170 </a:t>
            </a:r>
            <a:r>
              <a:rPr lang="fr-FR" sz="2000" b="1" dirty="0" err="1" smtClean="0">
                <a:solidFill>
                  <a:srgbClr val="0000FF"/>
                </a:solidFill>
              </a:rPr>
              <a:t>ps</a:t>
            </a:r>
            <a:r>
              <a:rPr lang="fr-FR" sz="2000" b="1" dirty="0" smtClean="0">
                <a:solidFill>
                  <a:srgbClr val="0000FF"/>
                </a:solidFill>
              </a:rPr>
              <a:t> RMS)</a:t>
            </a:r>
          </a:p>
          <a:p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</a:rPr>
              <a:t>    pour avoir durée de vie totale  </a:t>
            </a:r>
            <a:r>
              <a:rPr lang="fr-FR" sz="2000" b="1" dirty="0" smtClean="0">
                <a:solidFill>
                  <a:srgbClr val="0000FF"/>
                </a:solidFill>
              </a:rPr>
              <a:t>&gt; 10 heures</a:t>
            </a:r>
            <a:r>
              <a:rPr lang="fr-FR" sz="2000" dirty="0" smtClean="0">
                <a:solidFill>
                  <a:srgbClr val="0000FF"/>
                </a:solidFill>
              </a:rPr>
              <a:t>.</a:t>
            </a:r>
            <a:endParaRPr lang="fr-FR" sz="2000" dirty="0">
              <a:solidFill>
                <a:srgbClr val="0000FF"/>
              </a:solidFill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" y="3424263"/>
            <a:ext cx="17621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709" y="3356623"/>
            <a:ext cx="1626101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08397" y="528616"/>
            <a:ext cx="237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Acceptance</a:t>
            </a:r>
            <a:r>
              <a:rPr lang="fr-FR" dirty="0" smtClean="0">
                <a:solidFill>
                  <a:srgbClr val="0000FF"/>
                </a:solidFill>
              </a:rPr>
              <a:t> dynamique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37124" y="611396"/>
            <a:ext cx="231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Acceptance</a:t>
            </a:r>
            <a:r>
              <a:rPr lang="fr-FR" dirty="0" smtClean="0">
                <a:solidFill>
                  <a:srgbClr val="0000FF"/>
                </a:solidFill>
              </a:rPr>
              <a:t> en énergie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56" y="980728"/>
            <a:ext cx="7930999" cy="239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-30934" y="4001897"/>
            <a:ext cx="302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FF"/>
                </a:solidFill>
              </a:rPr>
              <a:t>Injection hors axe possible!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68070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29</a:t>
            </a:fld>
            <a:endParaRPr lang="fr-F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3" y="477072"/>
            <a:ext cx="901253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12450"/>
            <a:ext cx="4935970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815649" y="2332"/>
            <a:ext cx="7308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Premiers résultats du </a:t>
            </a:r>
            <a:r>
              <a:rPr lang="fr-F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commissioning</a:t>
            </a: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MAX IV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3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92" y="4149080"/>
            <a:ext cx="5029200" cy="2047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467100" cy="22002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112407" y="-18129"/>
            <a:ext cx="603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Emission du Rayonnement </a:t>
            </a:r>
            <a:r>
              <a: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ynchrotron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534988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</a:rPr>
              <a:t>La relativité d’Einstein </a:t>
            </a:r>
            <a:r>
              <a:rPr lang="fr-FR" dirty="0" smtClean="0">
                <a:solidFill>
                  <a:srgbClr val="0000FF"/>
                </a:solidFill>
              </a:rPr>
              <a:t>transforme la </a:t>
            </a:r>
            <a:r>
              <a:rPr lang="fr-FR" b="1" dirty="0" smtClean="0">
                <a:solidFill>
                  <a:srgbClr val="FFC000"/>
                </a:solidFill>
              </a:rPr>
              <a:t>période macroscopique </a:t>
            </a:r>
            <a:r>
              <a:rPr lang="fr-FR" dirty="0">
                <a:solidFill>
                  <a:srgbClr val="0000FF"/>
                </a:solidFill>
              </a:rPr>
              <a:t>d’un onduleur </a:t>
            </a:r>
            <a:r>
              <a:rPr lang="fr-FR" sz="1600" dirty="0" smtClean="0">
                <a:solidFill>
                  <a:srgbClr val="0000FF"/>
                </a:solidFill>
              </a:rPr>
              <a:t>(ex (U20): 20 mm) </a:t>
            </a:r>
            <a:r>
              <a:rPr lang="fr-FR" dirty="0" smtClean="0">
                <a:solidFill>
                  <a:srgbClr val="0000FF"/>
                </a:solidFill>
              </a:rPr>
              <a:t>en une </a:t>
            </a:r>
            <a:r>
              <a:rPr lang="fr-FR" b="1" dirty="0" smtClean="0">
                <a:solidFill>
                  <a:srgbClr val="00B050"/>
                </a:solidFill>
              </a:rPr>
              <a:t>longueur d’onde microscopique </a:t>
            </a:r>
            <a:r>
              <a:rPr lang="fr-FR" dirty="0" smtClean="0">
                <a:solidFill>
                  <a:srgbClr val="0000FF"/>
                </a:solidFill>
              </a:rPr>
              <a:t>(quelques Å ) d’un rayon X.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9" name="Text Box 1028"/>
          <p:cNvSpPr txBox="1">
            <a:spLocks noChangeArrowheads="1"/>
          </p:cNvSpPr>
          <p:nvPr/>
        </p:nvSpPr>
        <p:spPr bwMode="auto">
          <a:xfrm>
            <a:off x="203430" y="4869160"/>
            <a:ext cx="3288449" cy="8309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FF"/>
                </a:solidFill>
              </a:rPr>
              <a:t>Exemple: </a:t>
            </a:r>
            <a:r>
              <a:rPr lang="fr-FR" sz="1800" dirty="0" smtClean="0">
                <a:solidFill>
                  <a:srgbClr val="0000FF"/>
                </a:solidFill>
              </a:rPr>
              <a:t>L/n = 20 mm</a:t>
            </a:r>
            <a:r>
              <a:rPr lang="fr-FR" sz="1800" dirty="0">
                <a:solidFill>
                  <a:srgbClr val="0000FF"/>
                </a:solidFill>
              </a:rPr>
              <a:t>,  </a:t>
            </a:r>
            <a:r>
              <a:rPr lang="fr-FR" sz="2400" dirty="0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fr-FR" sz="1800" dirty="0">
                <a:solidFill>
                  <a:srgbClr val="0000FF"/>
                </a:solidFill>
              </a:rPr>
              <a:t> </a:t>
            </a:r>
            <a:r>
              <a:rPr lang="fr-FR" sz="1800" dirty="0">
                <a:solidFill>
                  <a:srgbClr val="0000FF"/>
                </a:solidFill>
                <a:cs typeface="Times New Roman" pitchFamily="18" charset="0"/>
              </a:rPr>
              <a:t>~</a:t>
            </a:r>
            <a:r>
              <a:rPr lang="fr-FR" sz="1800" dirty="0">
                <a:solidFill>
                  <a:srgbClr val="0000FF"/>
                </a:solidFill>
              </a:rPr>
              <a:t> </a:t>
            </a:r>
            <a:r>
              <a:rPr lang="fr-FR" sz="1800" dirty="0" smtClean="0">
                <a:solidFill>
                  <a:srgbClr val="0000FF"/>
                </a:solidFill>
              </a:rPr>
              <a:t>5382  </a:t>
            </a:r>
            <a:r>
              <a:rPr lang="fr-FR" sz="1800" dirty="0">
                <a:solidFill>
                  <a:srgbClr val="0000FF"/>
                </a:solidFill>
              </a:rPr>
              <a:t>alors </a:t>
            </a:r>
            <a:r>
              <a:rPr lang="fr-FR" sz="1800" dirty="0" smtClean="0">
                <a:solidFill>
                  <a:srgbClr val="0000FF"/>
                </a:solidFill>
              </a:rPr>
              <a:t>        </a:t>
            </a:r>
            <a:r>
              <a:rPr lang="fr-FR" sz="24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fr-FR" sz="1800" dirty="0" smtClean="0">
                <a:solidFill>
                  <a:srgbClr val="0000FF"/>
                </a:solidFill>
              </a:rPr>
              <a:t> </a:t>
            </a:r>
            <a:r>
              <a:rPr lang="fr-FR" sz="1800" dirty="0">
                <a:solidFill>
                  <a:srgbClr val="0000FF"/>
                </a:solidFill>
              </a:rPr>
              <a:t>~ </a:t>
            </a:r>
            <a:r>
              <a:rPr lang="fr-FR" sz="1800" dirty="0" smtClean="0">
                <a:solidFill>
                  <a:srgbClr val="0000FF"/>
                </a:solidFill>
              </a:rPr>
              <a:t>3 </a:t>
            </a:r>
            <a:r>
              <a:rPr lang="fr-FR" dirty="0">
                <a:solidFill>
                  <a:srgbClr val="0000FF"/>
                </a:solidFill>
              </a:rPr>
              <a:t>Å</a:t>
            </a:r>
            <a:r>
              <a:rPr lang="fr-FR" sz="1800" dirty="0" smtClean="0">
                <a:solidFill>
                  <a:srgbClr val="0000FF"/>
                </a:solidFill>
              </a:rPr>
              <a:t> !</a:t>
            </a:r>
            <a:endParaRPr lang="fr-FR" sz="1800" dirty="0">
              <a:solidFill>
                <a:srgbClr val="0000FF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441398"/>
              </p:ext>
            </p:extLst>
          </p:nvPr>
        </p:nvGraphicFramePr>
        <p:xfrm>
          <a:off x="4027380" y="1988840"/>
          <a:ext cx="2776868" cy="73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9" name="Equation" r:id="rId6" imgW="1917360" imgH="507960" progId="Equation.3">
                  <p:embed/>
                </p:oleObj>
              </mc:Choice>
              <mc:Fallback>
                <p:oleObj name="Equation" r:id="rId6" imgW="1917360" imgH="507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7380" y="1988840"/>
                        <a:ext cx="2776868" cy="735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381844" y="1568541"/>
            <a:ext cx="13367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Contraction </a:t>
            </a:r>
          </a:p>
          <a:p>
            <a:r>
              <a:rPr lang="fr-FR" dirty="0" smtClean="0"/>
              <a:t>de Lorentz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874303" y="4149080"/>
            <a:ext cx="23941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Effet Doppler relativiste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724262" y="3694624"/>
            <a:ext cx="338554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+</a:t>
            </a:r>
            <a:endParaRPr lang="fr-FR" sz="2400" dirty="0"/>
          </a:p>
        </p:txBody>
      </p:sp>
      <p:sp>
        <p:nvSpPr>
          <p:cNvPr id="16" name="Ellipse 15"/>
          <p:cNvSpPr/>
          <p:nvPr/>
        </p:nvSpPr>
        <p:spPr>
          <a:xfrm>
            <a:off x="5868143" y="5301208"/>
            <a:ext cx="520759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3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7071114" y="2183003"/>
            <a:ext cx="203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(facteur de Lorentz)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3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2120" y="0"/>
            <a:ext cx="3553974" cy="63054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SIRIUS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8966" y="548679"/>
            <a:ext cx="9143052" cy="3528393"/>
          </a:xfrm>
        </p:spPr>
        <p:txBody>
          <a:bodyPr>
            <a:noAutofit/>
          </a:bodyPr>
          <a:lstStyle/>
          <a:p>
            <a:pPr>
              <a:buClr>
                <a:srgbClr val="008000"/>
              </a:buClr>
              <a:buSzPct val="110000"/>
            </a:pPr>
            <a:r>
              <a:rPr lang="en-US" sz="2000" b="1" dirty="0" smtClean="0">
                <a:solidFill>
                  <a:srgbClr val="0000FF"/>
                </a:solidFill>
              </a:rPr>
              <a:t>3 </a:t>
            </a:r>
            <a:r>
              <a:rPr lang="en-US" sz="2000" b="1" dirty="0" err="1" smtClean="0">
                <a:solidFill>
                  <a:srgbClr val="0000FF"/>
                </a:solidFill>
              </a:rPr>
              <a:t>GeV</a:t>
            </a:r>
            <a:r>
              <a:rPr lang="en-US" sz="2000" b="1" dirty="0" smtClean="0">
                <a:solidFill>
                  <a:srgbClr val="0000FF"/>
                </a:solidFill>
              </a:rPr>
              <a:t>           </a:t>
            </a:r>
            <a:r>
              <a:rPr lang="fr-FR" sz="2400" b="1" dirty="0" smtClean="0"/>
              <a:t>5BA</a:t>
            </a:r>
            <a:r>
              <a:rPr lang="fr-FR" sz="2000" b="1" dirty="0" smtClean="0">
                <a:solidFill>
                  <a:srgbClr val="0000FF"/>
                </a:solidFill>
              </a:rPr>
              <a:t>       </a:t>
            </a:r>
            <a:r>
              <a:rPr lang="fr-FR" sz="2000" b="1" dirty="0">
                <a:solidFill>
                  <a:srgbClr val="0000FF"/>
                </a:solidFill>
              </a:rPr>
              <a:t>518 </a:t>
            </a:r>
            <a:r>
              <a:rPr lang="fr-FR" sz="2000" b="1" dirty="0" smtClean="0">
                <a:solidFill>
                  <a:srgbClr val="0000FF"/>
                </a:solidFill>
              </a:rPr>
              <a:t>m</a:t>
            </a:r>
          </a:p>
          <a:p>
            <a:pPr>
              <a:buClr>
                <a:srgbClr val="008000"/>
              </a:buClr>
              <a:buSzPct val="110000"/>
            </a:pPr>
            <a:r>
              <a:rPr lang="fr-FR" sz="2000" b="1" dirty="0" smtClean="0">
                <a:solidFill>
                  <a:srgbClr val="0000FF"/>
                </a:solidFill>
              </a:rPr>
              <a:t>20 achromats</a:t>
            </a:r>
            <a:endParaRPr lang="fr-FR" sz="800" dirty="0">
              <a:solidFill>
                <a:srgbClr val="0000FF"/>
              </a:solidFill>
            </a:endParaRPr>
          </a:p>
          <a:p>
            <a:pPr fontAlgn="ctr"/>
            <a:r>
              <a:rPr lang="fr-FR" sz="2400" b="1" dirty="0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fr-FR" sz="2400" b="1" baseline="-25000" dirty="0" smtClean="0">
                <a:solidFill>
                  <a:srgbClr val="0000FF"/>
                </a:solidFill>
              </a:rPr>
              <a:t>x</a:t>
            </a:r>
            <a:r>
              <a:rPr lang="fr-FR" sz="2400" b="1" dirty="0" smtClean="0">
                <a:solidFill>
                  <a:srgbClr val="0000FF"/>
                </a:solidFill>
              </a:rPr>
              <a:t> = 280 </a:t>
            </a:r>
            <a:r>
              <a:rPr lang="fr-FR" sz="2400" b="1" dirty="0" err="1" smtClean="0">
                <a:solidFill>
                  <a:srgbClr val="0000FF"/>
                </a:solidFill>
              </a:rPr>
              <a:t>pm.rad</a:t>
            </a:r>
            <a:endParaRPr lang="fr-FR" sz="2400" b="1" dirty="0" smtClean="0">
              <a:solidFill>
                <a:srgbClr val="0000FF"/>
              </a:solidFill>
            </a:endParaRPr>
          </a:p>
          <a:p>
            <a:pPr marL="0" indent="0" fontAlgn="ctr">
              <a:buNone/>
            </a:pPr>
            <a:endParaRPr lang="fr-FR" sz="800" dirty="0" smtClean="0">
              <a:solidFill>
                <a:srgbClr val="0000FF"/>
              </a:solidFill>
            </a:endParaRPr>
          </a:p>
          <a:p>
            <a:pPr fontAlgn="ctr"/>
            <a:r>
              <a:rPr lang="fr-FR" sz="1800" dirty="0" smtClean="0">
                <a:solidFill>
                  <a:srgbClr val="0000FF"/>
                </a:solidFill>
              </a:rPr>
              <a:t>100 dipôles à bas champ = 0.58 T</a:t>
            </a:r>
          </a:p>
          <a:p>
            <a:pPr fontAlgn="ctr"/>
            <a:r>
              <a:rPr lang="fr-FR" sz="1800" dirty="0" smtClean="0">
                <a:solidFill>
                  <a:srgbClr val="0000FF"/>
                </a:solidFill>
              </a:rPr>
              <a:t>Le dipôle central est coupé en deux pour insérer un </a:t>
            </a:r>
            <a:r>
              <a:rPr lang="fr-FR" sz="1800" b="1" dirty="0" err="1" smtClean="0">
                <a:solidFill>
                  <a:srgbClr val="0000FF"/>
                </a:solidFill>
              </a:rPr>
              <a:t>superbend</a:t>
            </a:r>
            <a:r>
              <a:rPr lang="fr-FR" sz="1800" b="1" dirty="0" smtClean="0">
                <a:solidFill>
                  <a:srgbClr val="0000FF"/>
                </a:solidFill>
              </a:rPr>
              <a:t>  de 2 T ( énergie critique = 12 </a:t>
            </a:r>
            <a:r>
              <a:rPr lang="fr-FR" sz="1800" b="1" dirty="0" err="1" smtClean="0">
                <a:solidFill>
                  <a:srgbClr val="0000FF"/>
                </a:solidFill>
              </a:rPr>
              <a:t>keV</a:t>
            </a:r>
            <a:r>
              <a:rPr lang="fr-FR" sz="1800" b="1" dirty="0" smtClean="0">
                <a:solidFill>
                  <a:srgbClr val="0000FF"/>
                </a:solidFill>
              </a:rPr>
              <a:t>) </a:t>
            </a:r>
            <a:r>
              <a:rPr lang="en-US" sz="1800" b="1" dirty="0" smtClean="0">
                <a:solidFill>
                  <a:srgbClr val="009900"/>
                </a:solidFill>
                <a:sym typeface="Wingdings"/>
              </a:rPr>
              <a:t></a:t>
            </a:r>
            <a:r>
              <a:rPr lang="en-US" sz="1800" dirty="0" smtClean="0">
                <a:solidFill>
                  <a:srgbClr val="009900"/>
                </a:solidFill>
                <a:sym typeface="Wingdings"/>
              </a:rPr>
              <a:t> gradient de champ longitudinal  (</a:t>
            </a:r>
            <a:r>
              <a:rPr lang="fr-FR" sz="1800" dirty="0" smtClean="0">
                <a:solidFill>
                  <a:srgbClr val="009900"/>
                </a:solidFill>
                <a:sym typeface="Wingdings"/>
              </a:rPr>
              <a:t>contribue </a:t>
            </a:r>
            <a:r>
              <a:rPr lang="en-US" sz="1800" dirty="0" smtClean="0">
                <a:solidFill>
                  <a:srgbClr val="009900"/>
                </a:solidFill>
                <a:sym typeface="Wingdings"/>
              </a:rPr>
              <a:t>à la diminution de </a:t>
            </a:r>
            <a:r>
              <a:rPr lang="en-US" sz="1800" dirty="0" err="1" smtClean="0">
                <a:solidFill>
                  <a:srgbClr val="009900"/>
                </a:solidFill>
                <a:sym typeface="Wingdings"/>
              </a:rPr>
              <a:t>l’émittance</a:t>
            </a:r>
            <a:r>
              <a:rPr lang="en-US" sz="1800" dirty="0" smtClean="0">
                <a:solidFill>
                  <a:srgbClr val="009900"/>
                </a:solidFill>
                <a:sym typeface="Wingdings"/>
              </a:rPr>
              <a:t>)</a:t>
            </a:r>
            <a:endParaRPr lang="fr-FR" sz="1800" b="1" dirty="0">
              <a:solidFill>
                <a:srgbClr val="0000FF"/>
              </a:solidFill>
            </a:endParaRPr>
          </a:p>
          <a:p>
            <a:pPr lvl="0">
              <a:buSzPct val="110000"/>
              <a:defRPr/>
            </a:pPr>
            <a:r>
              <a:rPr lang="fr-FR" sz="1800" dirty="0" smtClean="0">
                <a:solidFill>
                  <a:srgbClr val="0000FF"/>
                </a:solidFill>
              </a:rPr>
              <a:t>Les dipôles ont un gradient transverse </a:t>
            </a:r>
            <a:r>
              <a:rPr lang="en-US" sz="1800" dirty="0" smtClean="0">
                <a:solidFill>
                  <a:srgbClr val="0000FF"/>
                </a:solidFill>
              </a:rPr>
              <a:t>pour augmenter </a:t>
            </a:r>
            <a:r>
              <a:rPr lang="en-US" sz="2400" i="1" dirty="0" err="1" smtClean="0">
                <a:solidFill>
                  <a:srgbClr val="0000FF"/>
                </a:solidFill>
              </a:rPr>
              <a:t>J</a:t>
            </a:r>
            <a:r>
              <a:rPr lang="en-US" sz="2400" i="1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buSzPct val="110000"/>
              <a:defRPr/>
            </a:pPr>
            <a:r>
              <a:rPr lang="fr-FR" sz="1800" dirty="0" smtClean="0">
                <a:solidFill>
                  <a:srgbClr val="0000FF"/>
                </a:solidFill>
                <a:sym typeface="Wingdings"/>
              </a:rPr>
              <a:t>Sections  droites =  10 x 7 m, 10 x 6 m  (24% de la circonférence)</a:t>
            </a:r>
            <a:endParaRPr lang="fr-FR" sz="1800" dirty="0">
              <a:solidFill>
                <a:srgbClr val="0000FF"/>
              </a:solidFill>
              <a:sym typeface="Wingdings"/>
            </a:endParaRPr>
          </a:p>
        </p:txBody>
      </p:sp>
      <p:cxnSp>
        <p:nvCxnSpPr>
          <p:cNvPr id="44" name="Conector de seta reta 43"/>
          <p:cNvCxnSpPr>
            <a:stCxn id="43" idx="2"/>
          </p:cNvCxnSpPr>
          <p:nvPr/>
        </p:nvCxnSpPr>
        <p:spPr>
          <a:xfrm>
            <a:off x="4615129" y="4572473"/>
            <a:ext cx="917115" cy="42207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072914" y="4117915"/>
            <a:ext cx="7249170" cy="2268000"/>
            <a:chOff x="0" y="3918066"/>
            <a:chExt cx="9144000" cy="2860824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2" cstate="print"/>
            <a:srcRect l="7980" r="5590" b="-11841"/>
            <a:stretch>
              <a:fillRect/>
            </a:stretch>
          </p:blipFill>
          <p:spPr bwMode="auto">
            <a:xfrm>
              <a:off x="0" y="4377078"/>
              <a:ext cx="9144000" cy="1492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CaixaDeTexto 24"/>
            <p:cNvSpPr txBox="1"/>
            <p:nvPr/>
          </p:nvSpPr>
          <p:spPr>
            <a:xfrm>
              <a:off x="528778" y="6065031"/>
              <a:ext cx="1126867" cy="573373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lIns="80147" tIns="40074" rIns="80147" bIns="40074" rtlCol="0">
              <a:spAutoFit/>
            </a:bodyPr>
            <a:lstStyle/>
            <a:p>
              <a:r>
                <a:rPr lang="en-US" sz="1600" dirty="0"/>
                <a:t>quadrupole</a:t>
              </a:r>
            </a:p>
            <a:p>
              <a:pPr algn="ctr"/>
              <a:r>
                <a:rPr lang="en-US" sz="1600" dirty="0"/>
                <a:t>doublet</a:t>
              </a:r>
            </a:p>
          </p:txBody>
        </p:sp>
        <p:cxnSp>
          <p:nvCxnSpPr>
            <p:cNvPr id="29" name="Conector de seta reta 28"/>
            <p:cNvCxnSpPr>
              <a:stCxn id="25" idx="0"/>
            </p:cNvCxnSpPr>
            <p:nvPr/>
          </p:nvCxnSpPr>
          <p:spPr>
            <a:xfrm flipH="1" flipV="1">
              <a:off x="1046620" y="5377836"/>
              <a:ext cx="45592" cy="68719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/>
            <p:cNvCxnSpPr>
              <a:stCxn id="25" idx="0"/>
            </p:cNvCxnSpPr>
            <p:nvPr/>
          </p:nvCxnSpPr>
          <p:spPr>
            <a:xfrm flipH="1" flipV="1">
              <a:off x="855214" y="5416711"/>
              <a:ext cx="236998" cy="64832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36"/>
            <p:cNvSpPr txBox="1"/>
            <p:nvPr/>
          </p:nvSpPr>
          <p:spPr>
            <a:xfrm>
              <a:off x="3930612" y="6205517"/>
              <a:ext cx="1237475" cy="573373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lIns="80147" tIns="40074" rIns="80147" bIns="40074" rtlCol="0">
              <a:spAutoFit/>
            </a:bodyPr>
            <a:lstStyle/>
            <a:p>
              <a:r>
                <a:rPr lang="en-US" sz="1600" dirty="0"/>
                <a:t>0.58 T dipole</a:t>
              </a:r>
            </a:p>
            <a:p>
              <a:pPr algn="ctr"/>
              <a:r>
                <a:rPr lang="en-US" sz="1600" dirty="0">
                  <a:latin typeface="Symbol" pitchFamily="18" charset="2"/>
                </a:rPr>
                <a:t>q</a:t>
              </a:r>
              <a:r>
                <a:rPr lang="en-US" sz="1600" dirty="0"/>
                <a:t>=16.6°</a:t>
              </a:r>
            </a:p>
          </p:txBody>
        </p:sp>
        <p:cxnSp>
          <p:nvCxnSpPr>
            <p:cNvPr id="39" name="Conector de seta reta 38"/>
            <p:cNvCxnSpPr>
              <a:stCxn id="37" idx="0"/>
            </p:cNvCxnSpPr>
            <p:nvPr/>
          </p:nvCxnSpPr>
          <p:spPr>
            <a:xfrm flipH="1" flipV="1">
              <a:off x="4300503" y="5111831"/>
              <a:ext cx="248847" cy="1093686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de seta reta 40"/>
            <p:cNvCxnSpPr>
              <a:stCxn id="37" idx="0"/>
            </p:cNvCxnSpPr>
            <p:nvPr/>
          </p:nvCxnSpPr>
          <p:spPr>
            <a:xfrm flipH="1" flipV="1">
              <a:off x="2949933" y="5149529"/>
              <a:ext cx="1599417" cy="1055988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de seta reta 41"/>
            <p:cNvCxnSpPr>
              <a:stCxn id="37" idx="0"/>
            </p:cNvCxnSpPr>
            <p:nvPr/>
          </p:nvCxnSpPr>
          <p:spPr>
            <a:xfrm flipH="1" flipV="1">
              <a:off x="1471414" y="5322937"/>
              <a:ext cx="3077936" cy="882580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ixaDeTexto 42"/>
            <p:cNvSpPr txBox="1"/>
            <p:nvPr/>
          </p:nvSpPr>
          <p:spPr>
            <a:xfrm>
              <a:off x="3661010" y="3918066"/>
              <a:ext cx="1614180" cy="573373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lIns="80147" tIns="40074" rIns="80147" bIns="40074" rtlCol="0">
              <a:spAutoFit/>
            </a:bodyPr>
            <a:lstStyle/>
            <a:p>
              <a:pPr algn="ctr"/>
              <a:r>
                <a:rPr lang="en-US" sz="1600" dirty="0"/>
                <a:t>2 T dipole, </a:t>
              </a:r>
              <a:r>
                <a:rPr lang="en-US" sz="1600" dirty="0">
                  <a:latin typeface="Symbol" pitchFamily="18" charset="2"/>
                </a:rPr>
                <a:t>q</a:t>
              </a:r>
              <a:r>
                <a:rPr lang="en-US" sz="1600" dirty="0"/>
                <a:t>=1.4°</a:t>
              </a:r>
            </a:p>
            <a:p>
              <a:pPr algn="ctr"/>
              <a:r>
                <a:rPr lang="en-US" sz="1600" b="1" dirty="0" err="1">
                  <a:solidFill>
                    <a:srgbClr val="006600"/>
                  </a:solidFill>
                </a:rPr>
                <a:t>superbend</a:t>
              </a:r>
              <a:endParaRPr lang="en-US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7552013" y="6108315"/>
              <a:ext cx="1126867" cy="573373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lIns="80147" tIns="40074" rIns="80147" bIns="40074" rtlCol="0">
              <a:spAutoFit/>
            </a:bodyPr>
            <a:lstStyle/>
            <a:p>
              <a:r>
                <a:rPr lang="en-US" sz="1600" dirty="0"/>
                <a:t>quadrupole</a:t>
              </a:r>
            </a:p>
            <a:p>
              <a:pPr algn="ctr"/>
              <a:r>
                <a:rPr lang="en-US" sz="1600" dirty="0"/>
                <a:t>triplet</a:t>
              </a:r>
            </a:p>
          </p:txBody>
        </p:sp>
        <p:cxnSp>
          <p:nvCxnSpPr>
            <p:cNvPr id="22" name="Conector de seta reta 21"/>
            <p:cNvCxnSpPr>
              <a:stCxn id="21" idx="0"/>
            </p:cNvCxnSpPr>
            <p:nvPr/>
          </p:nvCxnSpPr>
          <p:spPr>
            <a:xfrm flipV="1">
              <a:off x="8115447" y="5468547"/>
              <a:ext cx="326736" cy="63976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/>
            <p:cNvCxnSpPr>
              <a:stCxn id="21" idx="0"/>
            </p:cNvCxnSpPr>
            <p:nvPr/>
          </p:nvCxnSpPr>
          <p:spPr>
            <a:xfrm flipH="1" flipV="1">
              <a:off x="8043083" y="5395115"/>
              <a:ext cx="72364" cy="7132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>
              <a:stCxn id="21" idx="0"/>
            </p:cNvCxnSpPr>
            <p:nvPr/>
          </p:nvCxnSpPr>
          <p:spPr>
            <a:xfrm flipH="1" flipV="1">
              <a:off x="7867967" y="5386475"/>
              <a:ext cx="247480" cy="7218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 flipV="1">
              <a:off x="4535077" y="5105705"/>
              <a:ext cx="83078" cy="1099363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de seta reta 50"/>
            <p:cNvCxnSpPr/>
            <p:nvPr/>
          </p:nvCxnSpPr>
          <p:spPr>
            <a:xfrm flipV="1">
              <a:off x="4527968" y="5153220"/>
              <a:ext cx="1442239" cy="1066927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de seta reta 51"/>
            <p:cNvCxnSpPr/>
            <p:nvPr/>
          </p:nvCxnSpPr>
          <p:spPr>
            <a:xfrm flipV="1">
              <a:off x="4527968" y="5343279"/>
              <a:ext cx="2936827" cy="861789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/>
            <p:cNvSpPr txBox="1"/>
            <p:nvPr/>
          </p:nvSpPr>
          <p:spPr>
            <a:xfrm>
              <a:off x="74798" y="4636122"/>
              <a:ext cx="727720" cy="32715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lIns="80147" tIns="40074" rIns="80147" bIns="40074" rtlCol="0">
              <a:spAutoFit/>
            </a:bodyPr>
            <a:lstStyle/>
            <a:p>
              <a:r>
                <a:rPr lang="en-US" sz="1600" dirty="0"/>
                <a:t>7-m SS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8406366" y="4744485"/>
              <a:ext cx="727720" cy="32715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lIns="80147" tIns="40074" rIns="80147" bIns="40074" rtlCol="0">
              <a:spAutoFit/>
            </a:bodyPr>
            <a:lstStyle/>
            <a:p>
              <a:r>
                <a:rPr lang="en-US" sz="1600" dirty="0"/>
                <a:t>6-m SS</a:t>
              </a:r>
            </a:p>
          </p:txBody>
        </p:sp>
      </p:grp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35841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30</a:t>
            </a:fld>
            <a:endParaRPr lang="fr-FR"/>
          </a:p>
        </p:txBody>
      </p:sp>
      <p:sp>
        <p:nvSpPr>
          <p:cNvPr id="32" name="TextBox 41"/>
          <p:cNvSpPr txBox="1"/>
          <p:nvPr/>
        </p:nvSpPr>
        <p:spPr>
          <a:xfrm>
            <a:off x="6520774" y="764704"/>
            <a:ext cx="2566658" cy="923297"/>
          </a:xfrm>
          <a:prstGeom prst="rect">
            <a:avLst/>
          </a:prstGeom>
          <a:noFill/>
        </p:spPr>
        <p:txBody>
          <a:bodyPr wrap="none" lIns="91405" tIns="45704" rIns="91405" bIns="45704" rtlCol="0">
            <a:spAutoFit/>
          </a:bodyPr>
          <a:lstStyle/>
          <a:p>
            <a:pPr marL="285646" indent="-285646" defTabSz="45703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120 dipoles EM (0.6 T)</a:t>
            </a:r>
          </a:p>
          <a:p>
            <a:pPr marL="285646" indent="-285646" defTabSz="45703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260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quadrupoles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646" indent="-285646" defTabSz="45703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280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sextupoles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15" y="2911479"/>
            <a:ext cx="1585650" cy="185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ixaDeTexto 42"/>
          <p:cNvSpPr txBox="1"/>
          <p:nvPr/>
        </p:nvSpPr>
        <p:spPr>
          <a:xfrm>
            <a:off x="6651071" y="3376753"/>
            <a:ext cx="1075571" cy="573373"/>
          </a:xfrm>
          <a:prstGeom prst="rect">
            <a:avLst/>
          </a:prstGeom>
          <a:solidFill>
            <a:srgbClr val="FFFF99"/>
          </a:solidFill>
        </p:spPr>
        <p:txBody>
          <a:bodyPr wrap="none" lIns="80147" tIns="40074" rIns="80147" bIns="40074" rtlCol="0">
            <a:spAutoFit/>
          </a:bodyPr>
          <a:lstStyle/>
          <a:p>
            <a:pPr algn="ctr"/>
            <a:r>
              <a:rPr lang="en-US" sz="1600" dirty="0"/>
              <a:t>2 T </a:t>
            </a:r>
            <a:r>
              <a:rPr lang="en-US" sz="1600" dirty="0" smtClean="0"/>
              <a:t>dipole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006600"/>
                </a:solidFill>
              </a:rPr>
              <a:t>superbend</a:t>
            </a:r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20774" y="764704"/>
            <a:ext cx="2566658" cy="9232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0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 descr="Graph_twiss_ac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025021"/>
            <a:ext cx="7525881" cy="4826013"/>
          </a:xfr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07704" y="-326"/>
            <a:ext cx="3553974" cy="6305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SIRIUS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41074" y="21612"/>
            <a:ext cx="3226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Optique de l’Anneau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4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E7110B70-E23B-4243-9E66-DBC281BD081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742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E7110B70-E23B-4243-9E66-DBC281BD0813}" type="slidenum">
              <a:rPr lang="fr-FR" smtClean="0"/>
              <a:t>32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503780"/>
            <a:ext cx="9000000" cy="585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029381" y="-21591"/>
            <a:ext cx="2114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Implantation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907704" y="-326"/>
            <a:ext cx="3553974" cy="6305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SIRIUS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909046" y="5680718"/>
            <a:ext cx="226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00FF"/>
                </a:solidFill>
              </a:rPr>
              <a:t>Chambre en Cuivre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00FF"/>
                </a:solidFill>
              </a:rPr>
              <a:t>NEG partout</a:t>
            </a:r>
            <a:endParaRPr lang="fr-F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066800"/>
            <a:ext cx="84105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094038" y="0"/>
            <a:ext cx="5028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latin typeface="+mj-lt"/>
              </a:rPr>
              <a:t>Brillance de MAX IV et de SIRIUS</a:t>
            </a:r>
            <a:endParaRPr lang="fr-FR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259632" y="934385"/>
            <a:ext cx="936104" cy="694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636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05410" y="6492875"/>
            <a:ext cx="2133600" cy="365125"/>
          </a:xfrm>
        </p:spPr>
        <p:txBody>
          <a:bodyPr/>
          <a:lstStyle/>
          <a:p>
            <a:pPr>
              <a:defRPr/>
            </a:pPr>
            <a:fld id="{6C60EC1D-916C-B842-A8A9-82DE1DA8538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382591" y="6858"/>
            <a:ext cx="7756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+mj-lt"/>
              </a:rPr>
              <a:t>Plusieurs  sources de 3</a:t>
            </a:r>
            <a:r>
              <a:rPr lang="fr-FR" sz="2400" b="1" baseline="30000" dirty="0" smtClean="0">
                <a:solidFill>
                  <a:srgbClr val="C00000"/>
                </a:solidFill>
                <a:latin typeface="+mj-lt"/>
              </a:rPr>
              <a:t>ème</a:t>
            </a:r>
            <a:r>
              <a:rPr lang="fr-FR" sz="2400" b="1" dirty="0" smtClean="0">
                <a:solidFill>
                  <a:srgbClr val="C00000"/>
                </a:solidFill>
                <a:latin typeface="+mj-lt"/>
              </a:rPr>
              <a:t> génération  </a:t>
            </a:r>
            <a:r>
              <a:rPr lang="fr-FR" sz="2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existantes</a:t>
            </a:r>
            <a:r>
              <a:rPr lang="fr-FR" sz="2400" b="1" dirty="0" smtClean="0">
                <a:solidFill>
                  <a:srgbClr val="C00000"/>
                </a:solidFill>
                <a:latin typeface="+mj-lt"/>
              </a:rPr>
              <a:t>  proposent</a:t>
            </a:r>
          </a:p>
          <a:p>
            <a:r>
              <a:rPr lang="fr-FR" sz="2400" b="1" dirty="0" smtClean="0">
                <a:solidFill>
                  <a:srgbClr val="C00000"/>
                </a:solidFill>
                <a:latin typeface="+mj-lt"/>
              </a:rPr>
              <a:t> un </a:t>
            </a:r>
            <a:r>
              <a:rPr lang="fr-FR" sz="2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UPGRADE</a:t>
            </a:r>
            <a:r>
              <a:rPr lang="fr-FR" sz="2400" b="1" dirty="0" smtClean="0">
                <a:solidFill>
                  <a:srgbClr val="C00000"/>
                </a:solidFill>
                <a:latin typeface="+mj-lt"/>
              </a:rPr>
              <a:t> vers un DLSR </a:t>
            </a:r>
            <a:endParaRPr lang="fr-FR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515" y="856357"/>
            <a:ext cx="27363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 dirty="0" smtClean="0">
                <a:solidFill>
                  <a:srgbClr val="002060"/>
                </a:solidFill>
              </a:rPr>
              <a:t>ESRF*</a:t>
            </a:r>
          </a:p>
          <a:p>
            <a:endParaRPr lang="fr-FR" sz="32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 dirty="0" smtClean="0">
                <a:solidFill>
                  <a:srgbClr val="0000FF"/>
                </a:solidFill>
              </a:rPr>
              <a:t>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 dirty="0" smtClean="0">
                <a:solidFill>
                  <a:srgbClr val="0000FF"/>
                </a:solidFill>
              </a:rPr>
              <a:t>Spring-8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 dirty="0" err="1" smtClean="0">
                <a:solidFill>
                  <a:srgbClr val="0000FF"/>
                </a:solidFill>
              </a:rPr>
              <a:t>Diamond</a:t>
            </a:r>
            <a:endParaRPr lang="fr-FR" sz="3200" b="1" dirty="0" smtClean="0">
              <a:solidFill>
                <a:srgbClr val="0000FF"/>
              </a:solidFill>
            </a:endParaRPr>
          </a:p>
          <a:p>
            <a:endParaRPr lang="fr-FR" sz="32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SLS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ELETTRA</a:t>
            </a:r>
          </a:p>
          <a:p>
            <a:endParaRPr lang="fr-FR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rgbClr val="FF0000"/>
                </a:solidFill>
              </a:rPr>
              <a:t>SOLEIL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5004048" y="6453336"/>
            <a:ext cx="314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*: voir présentation de S. White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88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268761"/>
            <a:ext cx="2520280" cy="495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944" y="0"/>
            <a:ext cx="4716016" cy="507595"/>
          </a:xfrm>
        </p:spPr>
        <p:txBody>
          <a:bodyPr>
            <a:normAutofit fontScale="90000"/>
          </a:bodyPr>
          <a:lstStyle/>
          <a:p>
            <a:pPr algn="r"/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de </a:t>
            </a:r>
            <a:r>
              <a:rPr lang="en-GB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l’ESRF</a:t>
            </a:r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ESRF II</a:t>
            </a:r>
            <a:endParaRPr lang="en-GB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520" y="502429"/>
            <a:ext cx="8964488" cy="600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9314" tIns="64657" rIns="129314" bIns="64657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461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9925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86038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432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004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576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148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975" indent="1588">
              <a:tabLst>
                <a:tab pos="247650" algn="l"/>
              </a:tabLst>
            </a:pPr>
            <a:r>
              <a:rPr lang="fr-FR" sz="2400" b="1" dirty="0" smtClean="0">
                <a:solidFill>
                  <a:srgbClr val="C00000"/>
                </a:solidFill>
                <a:latin typeface="+mn-lt"/>
                <a:ea typeface="Times New Roman" pitchFamily="18" charset="0"/>
                <a:cs typeface="Arial" charset="0"/>
              </a:rPr>
              <a:t>Objectif</a:t>
            </a:r>
            <a:r>
              <a:rPr lang="fr-FR" sz="2400" dirty="0" smtClean="0">
                <a:solidFill>
                  <a:srgbClr val="132577"/>
                </a:solidFill>
                <a:latin typeface="+mn-lt"/>
                <a:ea typeface="Times New Roman" pitchFamily="18" charset="0"/>
                <a:cs typeface="Arial" charset="0"/>
              </a:rPr>
              <a:t>:</a:t>
            </a:r>
            <a:r>
              <a:rPr lang="fr-FR" sz="2000" dirty="0" smtClean="0">
                <a:solidFill>
                  <a:srgbClr val="132577"/>
                </a:solidFill>
                <a:ea typeface="Times New Roman" pitchFamily="18" charset="0"/>
                <a:cs typeface="Arial" charset="0"/>
              </a:rPr>
              <a:t> réduire l’</a:t>
            </a:r>
            <a:r>
              <a:rPr lang="fr-FR" sz="2000" dirty="0" err="1" smtClean="0">
                <a:solidFill>
                  <a:srgbClr val="132577"/>
                </a:solidFill>
                <a:ea typeface="Times New Roman" pitchFamily="18" charset="0"/>
                <a:cs typeface="Arial" charset="0"/>
              </a:rPr>
              <a:t>émittance</a:t>
            </a:r>
            <a:r>
              <a:rPr lang="fr-FR" sz="2000" dirty="0" smtClean="0">
                <a:solidFill>
                  <a:srgbClr val="132577"/>
                </a:solidFill>
                <a:ea typeface="Times New Roman" pitchFamily="18" charset="0"/>
                <a:cs typeface="Arial" charset="0"/>
              </a:rPr>
              <a:t> horizontale de : </a:t>
            </a:r>
            <a:r>
              <a:rPr lang="fr-FR" sz="2400" b="1" u="sng" dirty="0" smtClean="0">
                <a:solidFill>
                  <a:srgbClr val="00B050"/>
                </a:solidFill>
                <a:ea typeface="Times New Roman" pitchFamily="18" charset="0"/>
                <a:cs typeface="Arial" charset="0"/>
              </a:rPr>
              <a:t>4 </a:t>
            </a:r>
            <a:r>
              <a:rPr lang="fr-FR" sz="2400" b="1" u="sng" dirty="0" err="1" smtClean="0">
                <a:solidFill>
                  <a:srgbClr val="00B050"/>
                </a:solidFill>
                <a:ea typeface="Times New Roman" pitchFamily="18" charset="0"/>
                <a:cs typeface="Arial" charset="0"/>
              </a:rPr>
              <a:t>nm.rad</a:t>
            </a:r>
            <a:r>
              <a:rPr lang="fr-FR" sz="2400" b="1" u="sng" dirty="0" smtClean="0">
                <a:solidFill>
                  <a:srgbClr val="00B050"/>
                </a:solidFill>
                <a:ea typeface="Times New Roman" pitchFamily="18" charset="0"/>
                <a:cs typeface="Arial" charset="0"/>
              </a:rPr>
              <a:t> à 150 </a:t>
            </a:r>
            <a:r>
              <a:rPr lang="fr-FR" sz="2400" b="1" u="sng" dirty="0" err="1" smtClean="0">
                <a:solidFill>
                  <a:srgbClr val="00B050"/>
                </a:solidFill>
                <a:ea typeface="Times New Roman" pitchFamily="18" charset="0"/>
                <a:cs typeface="Arial" charset="0"/>
              </a:rPr>
              <a:t>pm.rad</a:t>
            </a:r>
            <a:endParaRPr lang="fr-FR" sz="2400" b="1" u="sng" dirty="0" smtClean="0">
              <a:solidFill>
                <a:srgbClr val="00B050"/>
              </a:solidFill>
              <a:ea typeface="Times New Roman" pitchFamily="18" charset="0"/>
              <a:cs typeface="Arial" charset="0"/>
            </a:endParaRPr>
          </a:p>
          <a:p>
            <a:pPr marL="180975" indent="-180975">
              <a:buFontTx/>
              <a:buChar char="•"/>
              <a:tabLst>
                <a:tab pos="247650" algn="l"/>
              </a:tabLst>
            </a:pPr>
            <a:endParaRPr lang="fr-FR" sz="1400" dirty="0" smtClean="0">
              <a:solidFill>
                <a:srgbClr val="132577"/>
              </a:solidFill>
              <a:ea typeface="Times New Roman" pitchFamily="18" charset="0"/>
              <a:cs typeface="Arial" charset="0"/>
            </a:endParaRPr>
          </a:p>
          <a:p>
            <a:pPr marL="180975" indent="-180975" eaLnBrk="0" hangingPunct="0">
              <a:buFontTx/>
              <a:buChar char="•"/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Réutiliser le même tunnel et même infrastructure</a:t>
            </a:r>
          </a:p>
          <a:p>
            <a:pPr marL="180975" indent="-180975" eaLnBrk="0" hangingPunct="0">
              <a:buFontTx/>
              <a:buChar char="•"/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Maintenir les lignes de lumière existantes sur Insertions </a:t>
            </a:r>
          </a:p>
          <a:p>
            <a:pPr eaLnBrk="0" hangingPunct="0">
              <a:tabLst>
                <a:tab pos="247650" algn="l"/>
              </a:tabLst>
            </a:pPr>
            <a:r>
              <a:rPr lang="fr-FR" sz="2200" dirty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 </a:t>
            </a: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 et sur dipôles</a:t>
            </a:r>
          </a:p>
          <a:p>
            <a:pPr marL="180975" indent="-180975" eaLnBrk="0" hangingPunct="0">
              <a:buFontTx/>
              <a:buChar char="•"/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Préserver le mode structure temporelle </a:t>
            </a:r>
          </a:p>
          <a:p>
            <a:pPr marL="180975" indent="-180975" eaLnBrk="0" hangingPunct="0">
              <a:buFontTx/>
              <a:buChar char="•"/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Préserver un courant de 200 mA pour le mode</a:t>
            </a:r>
          </a:p>
          <a:p>
            <a:pPr eaLnBrk="0" hangingPunct="0">
              <a:tabLst>
                <a:tab pos="247650" algn="l"/>
              </a:tabLst>
            </a:pPr>
            <a:r>
              <a:rPr lang="fr-FR" sz="2200" dirty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 </a:t>
            </a: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  </a:t>
            </a:r>
            <a:r>
              <a:rPr lang="fr-FR" sz="2200" dirty="0" err="1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multibunch</a:t>
            </a:r>
            <a:endParaRPr lang="fr-FR" sz="2200" dirty="0" smtClean="0">
              <a:solidFill>
                <a:srgbClr val="0000FF"/>
              </a:solidFill>
              <a:latin typeface="+mn-lt"/>
              <a:ea typeface="Times New Roman" pitchFamily="18" charset="0"/>
              <a:cs typeface="Arial" charset="0"/>
            </a:endParaRPr>
          </a:p>
          <a:p>
            <a:pPr marL="180975" indent="-180975" eaLnBrk="0" hangingPunct="0">
              <a:buFontTx/>
              <a:buChar char="•"/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Garder l’injecteur actuel (</a:t>
            </a:r>
            <a:r>
              <a:rPr lang="fr-FR" sz="2200" dirty="0" err="1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Linac</a:t>
            </a: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 + Booster)</a:t>
            </a:r>
          </a:p>
          <a:p>
            <a:pPr marL="180975" indent="-180975" eaLnBrk="0" hangingPunct="0">
              <a:buFontTx/>
              <a:buChar char="•"/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Réutiliser, autant que possible, le hardware existant</a:t>
            </a:r>
          </a:p>
          <a:p>
            <a:pPr marL="180975" indent="-180975" eaLnBrk="0" hangingPunct="0">
              <a:buFontTx/>
              <a:buChar char="•"/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Minimiser l’énergie perdue par rayonnement </a:t>
            </a:r>
          </a:p>
          <a:p>
            <a:pPr eaLnBrk="0" hangingPunct="0">
              <a:tabLst>
                <a:tab pos="247650" algn="l"/>
              </a:tabLst>
            </a:pPr>
            <a:r>
              <a:rPr lang="fr-FR" sz="2200" dirty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 </a:t>
            </a: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  synchrotron</a:t>
            </a:r>
          </a:p>
          <a:p>
            <a:pPr marL="180975" indent="-180975" eaLnBrk="0" hangingPunct="0">
              <a:buFontTx/>
              <a:buChar char="•"/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Minimiser les coûts de l’opération et maintenir </a:t>
            </a:r>
          </a:p>
          <a:p>
            <a:pPr eaLnBrk="0" hangingPunct="0">
              <a:tabLst>
                <a:tab pos="247650" algn="l"/>
              </a:tabLst>
            </a:pPr>
            <a:r>
              <a:rPr lang="fr-FR" sz="2200" dirty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 </a:t>
            </a:r>
            <a:r>
              <a:rPr lang="fr-FR" sz="2200" dirty="0" smtClean="0">
                <a:solidFill>
                  <a:srgbClr val="0000FF"/>
                </a:solidFill>
                <a:latin typeface="+mn-lt"/>
                <a:ea typeface="Times New Roman" pitchFamily="18" charset="0"/>
                <a:cs typeface="Arial" charset="0"/>
              </a:rPr>
              <a:t> la fiabilité de l’opération</a:t>
            </a:r>
          </a:p>
          <a:p>
            <a:pPr marL="180975" indent="-180975" eaLnBrk="0" hangingPunct="0">
              <a:buFontTx/>
              <a:buChar char="•"/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</a:rPr>
              <a:t>Minimiser l’impact sur le temps de faisceau des utilisateurs </a:t>
            </a:r>
          </a:p>
          <a:p>
            <a:pPr eaLnBrk="0" hangingPunct="0">
              <a:tabLst>
                <a:tab pos="247650" algn="l"/>
              </a:tabLst>
            </a:pPr>
            <a:r>
              <a:rPr lang="fr-FR" sz="2200" dirty="0" smtClean="0">
                <a:solidFill>
                  <a:srgbClr val="0000FF"/>
                </a:solidFill>
                <a:latin typeface="+mn-lt"/>
              </a:rPr>
              <a:t>   du fait de l’arrêt pour l’installation et le </a:t>
            </a:r>
            <a:r>
              <a:rPr lang="fr-FR" sz="2200" dirty="0" err="1" smtClean="0">
                <a:solidFill>
                  <a:srgbClr val="0000FF"/>
                </a:solidFill>
                <a:latin typeface="+mn-lt"/>
              </a:rPr>
              <a:t>commissioning</a:t>
            </a:r>
            <a:r>
              <a:rPr lang="fr-FR" sz="2200" dirty="0" smtClean="0">
                <a:solidFill>
                  <a:srgbClr val="132577"/>
                </a:solidFill>
                <a:latin typeface="+mn-lt"/>
              </a:rPr>
              <a:t>.</a:t>
            </a:r>
            <a:endParaRPr lang="fr-FR" sz="2200" dirty="0" smtClean="0">
              <a:solidFill>
                <a:srgbClr val="132577"/>
              </a:solidFill>
              <a:latin typeface="+mn-lt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endParaRPr lang="fr-FR" sz="2400" dirty="0">
              <a:solidFill>
                <a:srgbClr val="132577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6172984"/>
            <a:ext cx="4421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(adapté de la présentation de J.-L </a:t>
            </a:r>
            <a:r>
              <a:rPr lang="fr-FR" sz="1600" dirty="0" err="1" smtClean="0"/>
              <a:t>Revol</a:t>
            </a:r>
            <a:r>
              <a:rPr lang="fr-FR" sz="1600" dirty="0" smtClean="0"/>
              <a:t> à LER2014)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624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195" b="2701"/>
          <a:stretch>
            <a:fillRect/>
          </a:stretch>
        </p:blipFill>
        <p:spPr bwMode="auto">
          <a:xfrm>
            <a:off x="155270" y="670458"/>
            <a:ext cx="8850705" cy="552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341315" y="138114"/>
            <a:ext cx="5749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79500" lvl="1" indent="-503238" algn="ctr" defTabSz="1079500">
              <a:spcBef>
                <a:spcPct val="50000"/>
              </a:spcBef>
              <a:defRPr/>
            </a:pPr>
            <a:r>
              <a:rPr lang="en-US" b="0" smtClean="0">
                <a:solidFill>
                  <a:schemeClr val="bg1"/>
                </a:solidFill>
                <a:latin typeface="+mn-lt"/>
              </a:rPr>
              <a:t>Operation 2013: </a:t>
            </a:r>
            <a:r>
              <a:rPr lang="en-US" b="0">
                <a:solidFill>
                  <a:schemeClr val="bg1"/>
                </a:solidFill>
                <a:latin typeface="+mn-lt"/>
              </a:rPr>
              <a:t>Accelerator and Source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4588" y="153366"/>
            <a:ext cx="3816424" cy="49680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scale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194108"/>
            <a:ext cx="2133600" cy="365125"/>
          </a:xfrm>
        </p:spPr>
        <p:txBody>
          <a:bodyPr/>
          <a:lstStyle/>
          <a:p>
            <a:r>
              <a:rPr lang="en-GB" dirty="0" smtClean="0"/>
              <a:t>LER2014 workshop </a:t>
            </a:r>
            <a:endParaRPr lang="en-GB" dirty="0"/>
          </a:p>
          <a:p>
            <a:r>
              <a:rPr lang="en-GB" dirty="0" smtClean="0"/>
              <a:t>September 2014 - </a:t>
            </a:r>
            <a:r>
              <a:rPr lang="en-GB" dirty="0" err="1" smtClean="0"/>
              <a:t>Revol</a:t>
            </a:r>
            <a:r>
              <a:rPr lang="en-GB" dirty="0" smtClean="0"/>
              <a:t> JL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275856" y="723075"/>
            <a:ext cx="0" cy="478853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15500" y="1509857"/>
            <a:ext cx="0" cy="367546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45676" y="5176607"/>
            <a:ext cx="2268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Start shutdown:</a:t>
            </a:r>
          </a:p>
          <a:p>
            <a:pPr algn="ctr"/>
            <a:r>
              <a:rPr lang="en-GB" sz="1600" dirty="0" smtClean="0"/>
              <a:t>October 2018</a:t>
            </a:r>
            <a:endParaRPr lang="en-GB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5856" y="1598767"/>
            <a:ext cx="3503640" cy="137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22311" y="3362069"/>
            <a:ext cx="5580979" cy="259278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461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9925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86038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432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004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576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148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  <a:tabLst>
                <a:tab pos="2151063" algn="l"/>
                <a:tab pos="2959100" algn="l"/>
              </a:tabLst>
            </a:pPr>
            <a:r>
              <a:rPr lang="en-GB" sz="1400" dirty="0" smtClean="0">
                <a:solidFill>
                  <a:srgbClr val="132577"/>
                </a:solidFill>
                <a:cs typeface="Arial" panose="020B0604020202020204" pitchFamily="34" charset="0"/>
              </a:rPr>
              <a:t> Nov 2012 </a:t>
            </a: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	White paper (conceptual design)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tabLst>
                <a:tab pos="2151063" algn="l"/>
                <a:tab pos="2959100" algn="l"/>
              </a:tabLst>
            </a:pP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rgbClr val="132577"/>
                </a:solidFill>
                <a:cs typeface="Arial" panose="020B0604020202020204" pitchFamily="34" charset="0"/>
              </a:rPr>
              <a:t>Nov 2012- Dec 2014</a:t>
            </a: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	Technical Design Study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tabLst>
                <a:tab pos="2151063" algn="l"/>
                <a:tab pos="2959100" algn="l"/>
              </a:tabLst>
            </a:pP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rgbClr val="132577"/>
                </a:solidFill>
                <a:cs typeface="Arial" panose="020B0604020202020204" pitchFamily="34" charset="0"/>
              </a:rPr>
              <a:t>June 2014</a:t>
            </a: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	Project approved by the Council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tabLst>
                <a:tab pos="2151063" algn="l"/>
                <a:tab pos="2959100" algn="l"/>
              </a:tabLst>
            </a:pP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rgbClr val="132577"/>
                </a:solidFill>
                <a:cs typeface="Arial" panose="020B0604020202020204" pitchFamily="34" charset="0"/>
              </a:rPr>
              <a:t>Jan 2015 – Oct 2018</a:t>
            </a: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	Detailed design and procurement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tabLst>
                <a:tab pos="2151063" algn="l"/>
                <a:tab pos="2959100" algn="l"/>
              </a:tabLst>
            </a:pP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rgbClr val="132577"/>
                </a:solidFill>
                <a:cs typeface="Arial" panose="020B0604020202020204" pitchFamily="34" charset="0"/>
              </a:rPr>
              <a:t>Oct 2018 – Sep 2019</a:t>
            </a: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	Shutdown for installation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tabLst>
                <a:tab pos="2151063" algn="l"/>
                <a:tab pos="2959100" algn="l"/>
              </a:tabLst>
            </a:pP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rgbClr val="132577"/>
                </a:solidFill>
                <a:cs typeface="Arial" panose="020B0604020202020204" pitchFamily="34" charset="0"/>
              </a:rPr>
              <a:t>Sep 2019 – Jun 2020</a:t>
            </a: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	Commissioning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tabLst>
                <a:tab pos="2151063" algn="l"/>
                <a:tab pos="2959100" algn="l"/>
              </a:tabLst>
            </a:pP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rgbClr val="132577"/>
                </a:solidFill>
                <a:cs typeface="Arial" panose="020B0604020202020204" pitchFamily="34" charset="0"/>
              </a:rPr>
              <a:t>June 2020</a:t>
            </a:r>
            <a:r>
              <a:rPr lang="en-GB" sz="1600" dirty="0" smtClean="0">
                <a:solidFill>
                  <a:srgbClr val="132577"/>
                </a:solidFill>
                <a:cs typeface="Arial" panose="020B0604020202020204" pitchFamily="34" charset="0"/>
              </a:rPr>
              <a:t>	User Mode Operation</a:t>
            </a:r>
            <a:endParaRPr lang="en-GB" sz="1400" dirty="0">
              <a:solidFill>
                <a:srgbClr val="132577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4958" y="1343078"/>
            <a:ext cx="98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4 years</a:t>
            </a:r>
            <a:endParaRPr lang="en-GB" sz="1200" i="1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gray">
          <a:xfrm>
            <a:off x="4427984" y="-5166"/>
            <a:ext cx="4716016" cy="697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de </a:t>
            </a:r>
            <a:r>
              <a:rPr lang="en-GB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l’ESRF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ESRF II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71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1-figure-1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505743"/>
            <a:ext cx="8245424" cy="3629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164113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19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Espace entre dipôles 1&amp;2 and 6&amp;7 </a:t>
            </a: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  <a:sym typeface="Wingdings" pitchFamily="2" charset="2"/>
              </a:rPr>
              <a:t> fonctions-</a:t>
            </a: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</a:rPr>
              <a:t>beta et dispersion augmentent </a:t>
            </a: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fr-FR" sz="1900" dirty="0" err="1" smtClean="0">
                <a:solidFill>
                  <a:srgbClr val="132577"/>
                </a:solidFill>
                <a:cs typeface="Arial" panose="020B0604020202020204" pitchFamily="34" charset="0"/>
              </a:rPr>
              <a:t>sextupoles</a:t>
            </a: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</a:rPr>
              <a:t> plus efficace.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</a:rPr>
              <a:t>Partie centrale, quatre </a:t>
            </a:r>
            <a:r>
              <a:rPr lang="fr-FR" sz="1900" dirty="0" err="1" smtClean="0">
                <a:solidFill>
                  <a:srgbClr val="132577"/>
                </a:solidFill>
                <a:cs typeface="Arial" panose="020B0604020202020204" pitchFamily="34" charset="0"/>
              </a:rPr>
              <a:t>quadrupoles</a:t>
            </a: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</a:rPr>
              <a:t> de fort gradient focalisant en horizontal et trois dipôles avec fort gradient transverse pour assurer la focalisation verticale.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</a:rPr>
              <a:t>Les deux premiers dipôles (deux derniers) de chaque cellule ont un champ </a:t>
            </a:r>
            <a:r>
              <a:rPr lang="fr-FR" sz="19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longitudinalement variable </a:t>
            </a: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fr-FR" sz="1900" dirty="0" err="1" smtClean="0">
                <a:solidFill>
                  <a:srgbClr val="132577"/>
                </a:solidFill>
                <a:cs typeface="Arial" panose="020B0604020202020204" pitchFamily="34" charset="0"/>
              </a:rPr>
              <a:t>reduire</a:t>
            </a: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</a:rPr>
              <a:t> l’</a:t>
            </a:r>
            <a:r>
              <a:rPr lang="fr-FR" sz="1900" dirty="0" err="1" smtClean="0">
                <a:solidFill>
                  <a:srgbClr val="132577"/>
                </a:solidFill>
                <a:cs typeface="Arial" panose="020B0604020202020204" pitchFamily="34" charset="0"/>
              </a:rPr>
              <a:t>émittance</a:t>
            </a:r>
            <a: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</a:rPr>
              <a:t/>
            </a:r>
            <a:br>
              <a:rPr lang="fr-FR" sz="1900" dirty="0" smtClean="0">
                <a:solidFill>
                  <a:srgbClr val="132577"/>
                </a:solidFill>
                <a:cs typeface="Arial" panose="020B0604020202020204" pitchFamily="34" charset="0"/>
              </a:rPr>
            </a:br>
            <a:endParaRPr lang="fr-FR" sz="1900" dirty="0">
              <a:solidFill>
                <a:srgbClr val="132577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7012" y="921983"/>
            <a:ext cx="1808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B050"/>
                </a:solidFill>
              </a:rPr>
              <a:t>7 BA </a:t>
            </a:r>
            <a:r>
              <a:rPr lang="en-GB" dirty="0" smtClean="0"/>
              <a:t>Hybrid pour </a:t>
            </a:r>
            <a:r>
              <a:rPr lang="en-GB" dirty="0" err="1" smtClean="0"/>
              <a:t>remplacer</a:t>
            </a:r>
            <a:r>
              <a:rPr lang="en-GB" dirty="0" smtClean="0"/>
              <a:t> le DBA </a:t>
            </a:r>
            <a:r>
              <a:rPr lang="en-GB" dirty="0" err="1" smtClean="0"/>
              <a:t>actuel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3995936" y="4361"/>
            <a:ext cx="5075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Optique d’une cellule de l’ESRF II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692696"/>
            <a:ext cx="9144000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gray">
          <a:xfrm>
            <a:off x="4427984" y="-5166"/>
            <a:ext cx="4716016" cy="697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de </a:t>
            </a:r>
            <a:r>
              <a:rPr lang="en-GB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l’ESRF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ESRF II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79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19" y="460602"/>
            <a:ext cx="4290788" cy="620688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Paramètres principaux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645857"/>
              </p:ext>
            </p:extLst>
          </p:nvPr>
        </p:nvGraphicFramePr>
        <p:xfrm>
          <a:off x="1331640" y="1052736"/>
          <a:ext cx="6552728" cy="5443800"/>
        </p:xfrm>
        <a:graphic>
          <a:graphicData uri="http://schemas.openxmlformats.org/drawingml/2006/table">
            <a:tbl>
              <a:tblPr/>
              <a:tblGrid>
                <a:gridCol w="3387047"/>
                <a:gridCol w="1617472"/>
                <a:gridCol w="1548209"/>
              </a:tblGrid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Lattice parameters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Present 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New 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Lattice type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DBA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HMBA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Circumference [m]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844.390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843.979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Beam energy [</a:t>
                      </a:r>
                      <a:r>
                        <a:rPr lang="en-GB" sz="1700" b="1" kern="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GeV</a:t>
                      </a: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]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6.04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6.00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Natural emittance [pm•rad]</a:t>
                      </a:r>
                      <a:endParaRPr lang="en-GB" sz="1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4000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147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Vertical </a:t>
                      </a:r>
                      <a:r>
                        <a:rPr lang="en-GB" sz="1700" b="1" kern="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emittance</a:t>
                      </a: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[</a:t>
                      </a:r>
                      <a:r>
                        <a:rPr lang="en-GB" sz="1700" b="1" kern="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pm•rad</a:t>
                      </a: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]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GB" sz="1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Energy spread [%]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0.106</a:t>
                      </a:r>
                      <a:endParaRPr lang="en-GB" sz="1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0.095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Damping times H/V/L[ms]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7/7/3.5</a:t>
                      </a:r>
                      <a:endParaRPr lang="en-GB" sz="1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8.5/13/8.8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Energy loss /turn [MeV]</a:t>
                      </a:r>
                      <a:endParaRPr lang="en-GB" sz="1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4.88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2.60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Tunes (H/V)</a:t>
                      </a:r>
                      <a:endParaRPr lang="en-GB" sz="1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36.44/13.39</a:t>
                      </a:r>
                      <a:endParaRPr lang="en-GB" sz="1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75.58/27.62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Chromaticity (H/V)</a:t>
                      </a:r>
                      <a:endParaRPr lang="en-GB" sz="1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-130/-58</a:t>
                      </a:r>
                      <a:endParaRPr lang="en-GB" sz="1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-100/-84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65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Momentum compaction </a:t>
                      </a:r>
                      <a:endParaRPr lang="en-GB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1.78 10</a:t>
                      </a:r>
                      <a:r>
                        <a:rPr lang="en-GB" sz="1700" b="1" kern="8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-4</a:t>
                      </a:r>
                      <a:endParaRPr lang="en-GB" sz="1700" b="1" baseline="30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0.87 10</a:t>
                      </a:r>
                      <a:r>
                        <a:rPr lang="en-GB" sz="1700" b="1" kern="8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-4</a:t>
                      </a:r>
                      <a:endParaRPr lang="en-GB" sz="1700" b="1" baseline="30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gray">
          <a:xfrm>
            <a:off x="4932040" y="-5166"/>
            <a:ext cx="4211960" cy="55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de </a:t>
            </a:r>
            <a:r>
              <a:rPr lang="en-GB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l’ESRF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ESRF II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004048" y="2862461"/>
            <a:ext cx="2592288" cy="43204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013573" y="4681711"/>
            <a:ext cx="2592288" cy="43204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8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nadji\Mes documents\SemRhod\Wille\ViewGr01\Copie de ViewGr01_45_00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7051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6420066" y="839632"/>
            <a:ext cx="2649958" cy="1231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b="1" dirty="0">
                <a:latin typeface="Arial Unicode MS" pitchFamily="34" charset="-128"/>
              </a:rPr>
              <a:t>SOLEIL :</a:t>
            </a:r>
          </a:p>
          <a:p>
            <a:r>
              <a:rPr lang="fr-FR" dirty="0">
                <a:latin typeface="Comic Sans MS" pitchFamily="66" charset="0"/>
              </a:rPr>
              <a:t>E = 2.75 </a:t>
            </a:r>
            <a:r>
              <a:rPr lang="fr-FR" dirty="0" err="1" smtClean="0">
                <a:latin typeface="Comic Sans MS" pitchFamily="66" charset="0"/>
              </a:rPr>
              <a:t>GeV</a:t>
            </a:r>
            <a:r>
              <a:rPr lang="fr-FR" dirty="0" smtClean="0">
                <a:latin typeface="Comic Sans MS" pitchFamily="66" charset="0"/>
              </a:rPr>
              <a:t>              </a:t>
            </a:r>
          </a:p>
          <a:p>
            <a:pPr>
              <a:buFont typeface="Symbol" pitchFamily="18" charset="2"/>
              <a:buChar char="g"/>
            </a:pPr>
            <a:r>
              <a:rPr lang="fr-FR" dirty="0" smtClean="0">
                <a:latin typeface="Comic Sans MS" pitchFamily="66" charset="0"/>
              </a:rPr>
              <a:t> = 5382</a:t>
            </a:r>
          </a:p>
          <a:p>
            <a:r>
              <a:rPr lang="fr-FR" sz="2000" dirty="0">
                <a:latin typeface="Symbol" pitchFamily="18" charset="2"/>
              </a:rPr>
              <a:t>Y</a:t>
            </a:r>
            <a:r>
              <a:rPr lang="fr-FR" dirty="0" smtClean="0">
                <a:latin typeface="Comic Sans MS" pitchFamily="66" charset="0"/>
              </a:rPr>
              <a:t> </a:t>
            </a:r>
            <a:r>
              <a:rPr lang="fr-FR" sz="1600" dirty="0">
                <a:latin typeface="Comic Sans MS" pitchFamily="66" charset="0"/>
              </a:rPr>
              <a:t>= 0.186 </a:t>
            </a:r>
            <a:r>
              <a:rPr lang="fr-FR" sz="1600" dirty="0" err="1">
                <a:latin typeface="Comic Sans MS" pitchFamily="66" charset="0"/>
              </a:rPr>
              <a:t>mrad</a:t>
            </a:r>
            <a:r>
              <a:rPr lang="fr-FR" sz="1600" dirty="0">
                <a:latin typeface="Comic Sans MS" pitchFamily="66" charset="0"/>
              </a:rPr>
              <a:t> </a:t>
            </a:r>
            <a:r>
              <a:rPr lang="fr-FR" sz="1600" dirty="0">
                <a:solidFill>
                  <a:srgbClr val="FF33CC"/>
                </a:solidFill>
                <a:latin typeface="Comic Sans MS" pitchFamily="66" charset="0"/>
              </a:rPr>
              <a:t>(0.01°)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691680" y="27517"/>
            <a:ext cx="74523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     Quelques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Propriétés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du Rayonnement 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ynchrotron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35" name="Group 19"/>
          <p:cNvGrpSpPr>
            <a:grpSpLocks/>
          </p:cNvGrpSpPr>
          <p:nvPr/>
        </p:nvGrpSpPr>
        <p:grpSpPr bwMode="auto">
          <a:xfrm>
            <a:off x="2566874" y="2014934"/>
            <a:ext cx="3733800" cy="2667000"/>
            <a:chOff x="1539" y="874"/>
            <a:chExt cx="2496" cy="1920"/>
          </a:xfrm>
        </p:grpSpPr>
        <p:grpSp>
          <p:nvGrpSpPr>
            <p:cNvPr id="86025" name="Group 9"/>
            <p:cNvGrpSpPr>
              <a:grpSpLocks/>
            </p:cNvGrpSpPr>
            <p:nvPr/>
          </p:nvGrpSpPr>
          <p:grpSpPr bwMode="auto">
            <a:xfrm>
              <a:off x="1539" y="874"/>
              <a:ext cx="2496" cy="1920"/>
              <a:chOff x="4272" y="661"/>
              <a:chExt cx="2736" cy="2260"/>
            </a:xfrm>
          </p:grpSpPr>
          <p:graphicFrame>
            <p:nvGraphicFramePr>
              <p:cNvPr id="86026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9430484"/>
                  </p:ext>
                </p:extLst>
              </p:nvPr>
            </p:nvGraphicFramePr>
            <p:xfrm>
              <a:off x="4272" y="661"/>
              <a:ext cx="2736" cy="22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16" name="Drawing" r:id="rId5" imgW="4657680" imgH="4362480" progId="WPDraw30.Drawing">
                      <p:embed/>
                    </p:oleObj>
                  </mc:Choice>
                  <mc:Fallback>
                    <p:oleObj name="Drawing" r:id="rId5" imgW="4657680" imgH="4362480" progId="WPDraw30.Drawing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2" y="661"/>
                            <a:ext cx="2736" cy="22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6027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3599734"/>
                  </p:ext>
                </p:extLst>
              </p:nvPr>
            </p:nvGraphicFramePr>
            <p:xfrm>
              <a:off x="4746" y="845"/>
              <a:ext cx="846" cy="2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17" name="Drawing" r:id="rId7" imgW="1438200" imgH="542880" progId="WPDraw30.Drawing">
                      <p:embed/>
                    </p:oleObj>
                  </mc:Choice>
                  <mc:Fallback>
                    <p:oleObj name="Drawing" r:id="rId7" imgW="1438200" imgH="542880" progId="WPDraw30.Drawing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46" y="845"/>
                            <a:ext cx="846" cy="2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602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5489222"/>
                  </p:ext>
                </p:extLst>
              </p:nvPr>
            </p:nvGraphicFramePr>
            <p:xfrm>
              <a:off x="6305" y="845"/>
              <a:ext cx="33" cy="14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18" name="Drawing" r:id="rId9" imgW="57240" imgH="2895480" progId="WPDraw30.Drawing">
                      <p:embed/>
                    </p:oleObj>
                  </mc:Choice>
                  <mc:Fallback>
                    <p:oleObj name="Drawing" r:id="rId9" imgW="57240" imgH="2895480" progId="WPDraw30.Drawing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05" y="845"/>
                            <a:ext cx="33" cy="14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6029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6328201"/>
                </p:ext>
              </p:extLst>
            </p:nvPr>
          </p:nvGraphicFramePr>
          <p:xfrm>
            <a:off x="3443" y="1731"/>
            <a:ext cx="164" cy="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19" name="Equation" r:id="rId11" imgW="342720" imgH="723600" progId="Equation.COEE2">
                    <p:embed/>
                  </p:oleObj>
                </mc:Choice>
                <mc:Fallback>
                  <p:oleObj name="Equation" r:id="rId11" imgW="342720" imgH="723600" progId="Equation.COEE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3" y="1731"/>
                          <a:ext cx="164" cy="3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030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5186081"/>
                </p:ext>
              </p:extLst>
            </p:nvPr>
          </p:nvGraphicFramePr>
          <p:xfrm>
            <a:off x="3174" y="2482"/>
            <a:ext cx="433" cy="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0" name="Drawing" r:id="rId13" imgW="752400" imgH="361800" progId="WPDraw30.Drawing">
                    <p:embed/>
                  </p:oleObj>
                </mc:Choice>
                <mc:Fallback>
                  <p:oleObj name="Drawing" r:id="rId13" imgW="752400" imgH="361800" progId="WPDraw30.Drawing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4" y="2482"/>
                          <a:ext cx="433" cy="1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2996456" y="182646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002060"/>
                </a:solidFill>
                <a:latin typeface="Arial Unicode MS" pitchFamily="34" charset="-128"/>
              </a:rPr>
              <a:t> </a:t>
            </a:r>
            <a:r>
              <a:rPr lang="fr-FR" b="1" dirty="0" smtClean="0">
                <a:solidFill>
                  <a:srgbClr val="00B050"/>
                </a:solidFill>
              </a:rPr>
              <a:t>Spectre</a:t>
            </a:r>
            <a:r>
              <a:rPr lang="fr-FR" b="1" dirty="0" smtClean="0">
                <a:solidFill>
                  <a:srgbClr val="00B050"/>
                </a:solidFill>
                <a:latin typeface="Arial Unicode MS" pitchFamily="34" charset="-128"/>
              </a:rPr>
              <a:t> très large</a:t>
            </a:r>
            <a:endParaRPr lang="fr-FR" b="1" dirty="0">
              <a:solidFill>
                <a:srgbClr val="00B050"/>
              </a:solidFill>
              <a:latin typeface="Arial Unicode MS" pitchFamily="34" charset="-128"/>
            </a:endParaRP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2964036" y="534988"/>
            <a:ext cx="29844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b="1" dirty="0">
                <a:solidFill>
                  <a:srgbClr val="00B050"/>
                </a:solidFill>
              </a:rPr>
              <a:t>H</a:t>
            </a:r>
            <a:r>
              <a:rPr lang="fr-FR" b="1" dirty="0" smtClean="0">
                <a:solidFill>
                  <a:srgbClr val="00B050"/>
                </a:solidFill>
              </a:rPr>
              <a:t>aut flux de photons dans </a:t>
            </a:r>
          </a:p>
          <a:p>
            <a:pPr>
              <a:buClr>
                <a:srgbClr val="FF0000"/>
              </a:buClr>
            </a:pPr>
            <a:r>
              <a:rPr lang="fr-FR" b="1" dirty="0" smtClean="0">
                <a:solidFill>
                  <a:srgbClr val="00B050"/>
                </a:solidFill>
              </a:rPr>
              <a:t>un cône très </a:t>
            </a:r>
            <a:r>
              <a:rPr lang="fr-FR" b="1" dirty="0" err="1" smtClean="0">
                <a:solidFill>
                  <a:srgbClr val="00B050"/>
                </a:solidFill>
              </a:rPr>
              <a:t>collimaté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6276951" y="3584319"/>
            <a:ext cx="2936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fr-FR" b="1" u="sng" dirty="0">
                <a:solidFill>
                  <a:schemeClr val="accent2"/>
                </a:solidFill>
              </a:rPr>
              <a:t> </a:t>
            </a:r>
            <a:r>
              <a:rPr lang="fr-FR" b="1" dirty="0" smtClean="0">
                <a:solidFill>
                  <a:srgbClr val="00B050"/>
                </a:solidFill>
              </a:rPr>
              <a:t>Différentes 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b="1" dirty="0" smtClean="0">
                <a:solidFill>
                  <a:srgbClr val="00B050"/>
                </a:solidFill>
              </a:rPr>
              <a:t>polarisations </a:t>
            </a:r>
            <a:endParaRPr lang="fr-FR" b="1" dirty="0">
              <a:solidFill>
                <a:srgbClr val="00B050"/>
              </a:solidFill>
            </a:endParaRPr>
          </a:p>
        </p:txBody>
      </p:sp>
      <p:graphicFrame>
        <p:nvGraphicFramePr>
          <p:cNvPr id="8603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459100"/>
              </p:ext>
            </p:extLst>
          </p:nvPr>
        </p:nvGraphicFramePr>
        <p:xfrm>
          <a:off x="6390002" y="4057853"/>
          <a:ext cx="2627120" cy="237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1" name="Drawing" r:id="rId15" imgW="4676760" imgH="4229280" progId="WPDraw30.Drawing">
                  <p:embed/>
                </p:oleObj>
              </mc:Choice>
              <mc:Fallback>
                <p:oleObj name="Drawing" r:id="rId15" imgW="4676760" imgH="422928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002" y="4057853"/>
                        <a:ext cx="2627120" cy="237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45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958154"/>
              </p:ext>
            </p:extLst>
          </p:nvPr>
        </p:nvGraphicFramePr>
        <p:xfrm>
          <a:off x="3892597" y="4581128"/>
          <a:ext cx="1752600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2" name="Equation" r:id="rId17" imgW="1549080" imgH="228600" progId="Equation.COEE2">
                  <p:embed/>
                </p:oleObj>
              </mc:Choice>
              <mc:Fallback>
                <p:oleObj name="Equation" r:id="rId17" imgW="1549080" imgH="228600" progId="Equation.COEE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597" y="4581128"/>
                        <a:ext cx="1752600" cy="258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17374" y="6453336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4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105150" y="1235905"/>
            <a:ext cx="224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(Flux &gt; 10</a:t>
            </a:r>
            <a:r>
              <a:rPr lang="fr-FR" baseline="30000" dirty="0" smtClean="0"/>
              <a:t>9</a:t>
            </a:r>
            <a:r>
              <a:rPr lang="fr-FR" dirty="0" smtClean="0"/>
              <a:t> photons/s)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19125" y="3777955"/>
            <a:ext cx="172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fr-FR" b="1" dirty="0" err="1" smtClean="0">
                <a:solidFill>
                  <a:srgbClr val="00B050"/>
                </a:solidFill>
              </a:rPr>
              <a:t>Accordabilité</a:t>
            </a:r>
            <a:endParaRPr lang="fr-FR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5469062" y="1162488"/>
                <a:ext cx="879946" cy="516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Symbol" pitchFamily="18" charset="2"/>
                  </a:rPr>
                  <a:t>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𝛾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062" y="1162488"/>
                <a:ext cx="879946" cy="516167"/>
              </a:xfrm>
              <a:prstGeom prst="rect">
                <a:avLst/>
              </a:prstGeom>
              <a:blipFill rotWithShape="1">
                <a:blip r:embed="rId19"/>
                <a:stretch>
                  <a:fillRect l="-5517" b="-23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5600991" y="5003495"/>
            <a:ext cx="1651734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fr-FR" sz="1400" dirty="0" smtClean="0"/>
              <a:t>Taux de polarisation</a:t>
            </a:r>
            <a:endParaRPr lang="fr-FR" sz="1400" dirty="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" y="4260048"/>
            <a:ext cx="3744000" cy="260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2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3217" y="6326952"/>
            <a:ext cx="2895600" cy="474898"/>
          </a:xfrm>
        </p:spPr>
        <p:txBody>
          <a:bodyPr/>
          <a:lstStyle/>
          <a:p>
            <a:r>
              <a:rPr lang="en-GB" noProof="0" dirty="0" smtClean="0"/>
              <a:t>LER2014 workshop 2014 - </a:t>
            </a:r>
            <a:r>
              <a:rPr lang="en-GB" noProof="0" dirty="0" err="1" smtClean="0"/>
              <a:t>Revol</a:t>
            </a:r>
            <a:r>
              <a:rPr lang="en-GB" noProof="0" dirty="0" smtClean="0"/>
              <a:t> JL</a:t>
            </a:r>
            <a:endParaRPr lang="en-US" noProof="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8569" y="1794174"/>
            <a:ext cx="8831131" cy="4331564"/>
            <a:chOff x="188132" y="1199869"/>
            <a:chExt cx="8831131" cy="3609637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8132" y="1270660"/>
              <a:ext cx="8669242" cy="3538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 rot="813935">
              <a:off x="367190" y="2160440"/>
              <a:ext cx="2079917" cy="460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rot="1137504">
              <a:off x="6575431" y="3997919"/>
              <a:ext cx="2193183" cy="471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 rot="875059">
              <a:off x="2345105" y="2626716"/>
              <a:ext cx="1853498" cy="460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 rot="1033552">
              <a:off x="4614873" y="3306488"/>
              <a:ext cx="2079917" cy="460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 rot="989922">
              <a:off x="4179362" y="2929618"/>
              <a:ext cx="491884" cy="460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 rot="810842">
              <a:off x="501100" y="1199869"/>
              <a:ext cx="2322939" cy="599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 rot="949884">
              <a:off x="2536233" y="1342929"/>
              <a:ext cx="1853498" cy="926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 rot="989922">
              <a:off x="4220801" y="1860638"/>
              <a:ext cx="731690" cy="6613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 rot="1033552">
              <a:off x="4787572" y="2247198"/>
              <a:ext cx="2079917" cy="668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 rot="1137504">
              <a:off x="6587141" y="3059188"/>
              <a:ext cx="2432122" cy="5463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2" descr="C:\Users\lebec\Documents\Communication\Presentations\APAC\2014-05\Figures\88120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6879" y="948690"/>
            <a:ext cx="1390378" cy="1760587"/>
          </a:xfrm>
          <a:prstGeom prst="rect">
            <a:avLst/>
          </a:prstGeom>
          <a:noFill/>
        </p:spPr>
      </p:pic>
      <p:pic>
        <p:nvPicPr>
          <p:cNvPr id="17" name="Picture 2" descr="C:\Users\lebec\Documents\Communication\Presentations\APAC\2014-05\Figures\79130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447" y="925830"/>
            <a:ext cx="1092962" cy="1281396"/>
          </a:xfrm>
          <a:prstGeom prst="rect">
            <a:avLst/>
          </a:prstGeom>
          <a:noFill/>
        </p:spPr>
      </p:pic>
      <p:pic>
        <p:nvPicPr>
          <p:cNvPr id="18" name="Picture 17" descr="C:\Users\lebec\Documents\Communication\Presentations\APAC\Figures\Octupo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8666" y="4962217"/>
            <a:ext cx="986010" cy="1447176"/>
          </a:xfrm>
          <a:prstGeom prst="rect">
            <a:avLst/>
          </a:prstGeom>
          <a:noFill/>
        </p:spPr>
      </p:pic>
      <p:pic>
        <p:nvPicPr>
          <p:cNvPr id="19" name="Picture 18" descr="dl+pm_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2897740"/>
            <a:ext cx="1752600" cy="1914290"/>
          </a:xfrm>
          <a:prstGeom prst="rect">
            <a:avLst/>
          </a:prstGeom>
        </p:spPr>
      </p:pic>
      <p:pic>
        <p:nvPicPr>
          <p:cNvPr id="20" name="Picture 19" descr="C:\Users\lebec\Documents\Projets\WP1.2\TDS\Figures\DQ1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52243" y="3954779"/>
            <a:ext cx="1338833" cy="153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9050" y="4609921"/>
            <a:ext cx="34563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128 Permanent magnet dipoles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longitudinal gradient 0.16 </a:t>
            </a:r>
            <a:r>
              <a:rPr lang="en-US" sz="1400" dirty="0" smtClean="0">
                <a:solidFill>
                  <a:srgbClr val="000000"/>
                </a:solidFill>
                <a:sym typeface="Symbol"/>
              </a:rPr>
              <a:t></a:t>
            </a:r>
            <a:r>
              <a:rPr lang="en-US" sz="1400" dirty="0" smtClean="0">
                <a:solidFill>
                  <a:srgbClr val="000000"/>
                </a:solidFill>
              </a:rPr>
              <a:t> 0.65 T, magnetic gap 26 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1.8 meters long, 5 modules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Hybrid Sm2Co17 / Strontium Ferrite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66170" y="5311289"/>
            <a:ext cx="211073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96 Combined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Dipole-</a:t>
            </a:r>
            <a:r>
              <a:rPr lang="en-US" sz="1600" dirty="0" err="1" smtClean="0">
                <a:solidFill>
                  <a:srgbClr val="000000"/>
                </a:solidFill>
              </a:rPr>
              <a:t>Quadrupoles</a:t>
            </a:r>
            <a:endParaRPr lang="en-US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</a:rPr>
              <a:t>0.54 T / 34 Tm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-1 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br>
              <a:rPr lang="en-US" sz="1400" i="1" dirty="0" smtClean="0">
                <a:solidFill>
                  <a:srgbClr val="000000"/>
                </a:solidFill>
              </a:rPr>
            </a:br>
            <a:r>
              <a:rPr lang="en-US" sz="1400" i="1" dirty="0" smtClean="0">
                <a:solidFill>
                  <a:srgbClr val="000000"/>
                </a:solidFill>
              </a:rPr>
              <a:t>&amp; 0.43 T / 34 Tm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-1</a:t>
            </a:r>
            <a:endParaRPr lang="en-GB" sz="1400" i="1" baseline="300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18971" y="5578025"/>
            <a:ext cx="159592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64 </a:t>
            </a:r>
            <a:r>
              <a:rPr lang="en-US" sz="1600" dirty="0" err="1" smtClean="0">
                <a:solidFill>
                  <a:srgbClr val="000000"/>
                </a:solidFill>
              </a:rPr>
              <a:t>Octupoles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kern="800" dirty="0" smtClean="0">
                <a:latin typeface="Arial" pitchFamily="34" charset="0"/>
                <a:ea typeface="Times New Roman"/>
                <a:cs typeface="Arial" pitchFamily="34" charset="0"/>
              </a:rPr>
              <a:t>51.2 10</a:t>
            </a:r>
            <a:r>
              <a:rPr lang="en-GB" sz="1400" kern="800" baseline="30000" dirty="0" smtClean="0"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en-GB" sz="1400" kern="800" dirty="0" smtClean="0">
                <a:latin typeface="Arial" pitchFamily="34" charset="0"/>
                <a:ea typeface="Times New Roman"/>
                <a:cs typeface="Arial" pitchFamily="34" charset="0"/>
              </a:rPr>
              <a:t> T/m</a:t>
            </a:r>
            <a:r>
              <a:rPr lang="en-GB" sz="1400" kern="800" baseline="30000" dirty="0" smtClean="0"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endParaRPr lang="en-GB" sz="1400" dirty="0" smtClean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7400" y="891540"/>
            <a:ext cx="1885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192 </a:t>
            </a:r>
            <a:r>
              <a:rPr lang="en-US" dirty="0" err="1" smtClean="0">
                <a:solidFill>
                  <a:srgbClr val="000000"/>
                </a:solidFill>
              </a:rPr>
              <a:t>Sextupoles</a:t>
            </a: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sym typeface="Symbol"/>
              </a:rPr>
              <a:t>Length 200mm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sym typeface="Symbol"/>
              </a:rPr>
              <a:t>900-2200 Tm</a:t>
            </a:r>
            <a:r>
              <a:rPr lang="en-US" sz="1200" baseline="30000" dirty="0" smtClean="0">
                <a:solidFill>
                  <a:srgbClr val="000000"/>
                </a:solidFill>
                <a:sym typeface="Symbol"/>
              </a:rPr>
              <a:t>-2</a:t>
            </a:r>
            <a:endParaRPr lang="en-GB" sz="1200" baseline="30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sym typeface="Symbol"/>
              </a:rPr>
              <a:t>Also used as dipole and skew quad correctors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71931" y="856804"/>
            <a:ext cx="3167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128 High gradient </a:t>
            </a:r>
            <a:r>
              <a:rPr lang="en-US" sz="1600" dirty="0" err="1" smtClean="0">
                <a:solidFill>
                  <a:srgbClr val="000000"/>
                </a:solidFill>
              </a:rPr>
              <a:t>Quadrupoles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71930" y="2376994"/>
            <a:ext cx="344347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384 Moderate gradient </a:t>
            </a:r>
            <a:r>
              <a:rPr lang="en-US" sz="1600" dirty="0" err="1" smtClean="0">
                <a:solidFill>
                  <a:srgbClr val="000000"/>
                </a:solidFill>
              </a:rPr>
              <a:t>quadrupoles</a:t>
            </a:r>
            <a:endParaRPr lang="en-US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30" name="Rectangle 4"/>
          <p:cNvSpPr txBox="1">
            <a:spLocks noChangeArrowheads="1"/>
          </p:cNvSpPr>
          <p:nvPr/>
        </p:nvSpPr>
        <p:spPr bwMode="auto">
          <a:xfrm>
            <a:off x="6059021" y="1245819"/>
            <a:ext cx="2618254" cy="125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Gradient</a:t>
            </a:r>
            <a:r>
              <a:rPr lang="en-US" sz="1200" b="1" kern="0" dirty="0" smtClean="0">
                <a:solidFill>
                  <a:srgbClr val="000000"/>
                </a:solidFill>
              </a:rPr>
              <a:t>: </a:t>
            </a:r>
            <a:r>
              <a:rPr lang="en-US" sz="1400" b="1" kern="0" dirty="0" smtClean="0">
                <a:solidFill>
                  <a:srgbClr val="000000"/>
                </a:solidFill>
              </a:rPr>
              <a:t>85 T/m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Bore radius: 12.5 mm 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rgbClr val="000000"/>
                </a:solidFill>
              </a:rPr>
              <a:t>L</a:t>
            </a:r>
            <a:r>
              <a:rPr lang="en-US" sz="1200" kern="0" dirty="0" smtClean="0">
                <a:solidFill>
                  <a:srgbClr val="000000"/>
                </a:solidFill>
              </a:rPr>
              <a:t>ength: 390/490 mm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Power: 1-2 kW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kern="0" dirty="0" smtClean="0">
              <a:solidFill>
                <a:srgbClr val="1B5092"/>
              </a:solidFill>
            </a:endParaRP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kern="0" dirty="0">
              <a:solidFill>
                <a:srgbClr val="1B5092"/>
              </a:solidFill>
            </a:endParaRPr>
          </a:p>
        </p:txBody>
      </p:sp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6059021" y="2697429"/>
            <a:ext cx="2618254" cy="125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Gradient: </a:t>
            </a:r>
            <a:r>
              <a:rPr lang="en-US" sz="1200" b="1" kern="0" dirty="0" smtClean="0">
                <a:solidFill>
                  <a:srgbClr val="000000"/>
                </a:solidFill>
              </a:rPr>
              <a:t>51 T/m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Bore radius: 15.5 mm 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rgbClr val="000000"/>
                </a:solidFill>
              </a:rPr>
              <a:t>L</a:t>
            </a:r>
            <a:r>
              <a:rPr lang="en-US" sz="1200" kern="0" dirty="0" smtClean="0">
                <a:solidFill>
                  <a:srgbClr val="000000"/>
                </a:solidFill>
              </a:rPr>
              <a:t>ength: 160/300 mm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Power: 0.7-1 kW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kern="0" dirty="0" smtClean="0">
              <a:solidFill>
                <a:srgbClr val="1B5092"/>
              </a:solidFill>
            </a:endParaRP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kern="0" dirty="0">
              <a:solidFill>
                <a:srgbClr val="1B509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05000" y="2217420"/>
            <a:ext cx="2276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96 Correctors (H/V)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sym typeface="Symbol"/>
              </a:rPr>
              <a:t>Length 120mm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sym typeface="Symbol"/>
              </a:rPr>
              <a:t>0.08 T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6444656" y="3657478"/>
            <a:ext cx="2546945" cy="105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9314" tIns="64657" rIns="129314" bIns="64657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461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9925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86038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432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004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576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148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2000" i="1" dirty="0" smtClean="0">
                <a:solidFill>
                  <a:srgbClr val="132577"/>
                </a:solidFill>
                <a:cs typeface="Arial" panose="020B0604020202020204" pitchFamily="34" charset="0"/>
              </a:rPr>
              <a:t>All magnets individually powered</a:t>
            </a:r>
            <a:endParaRPr lang="en-GB" i="1" dirty="0">
              <a:solidFill>
                <a:srgbClr val="132577"/>
              </a:solidFill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gray">
          <a:xfrm>
            <a:off x="4932040" y="-5166"/>
            <a:ext cx="4211960" cy="55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de </a:t>
            </a:r>
            <a:r>
              <a:rPr lang="en-GB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l’ESRF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ESRF II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1772363" y="-20631"/>
            <a:ext cx="2227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Aimants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Espace réservé du numéro de diapositive 1"/>
          <p:cNvSpPr txBox="1">
            <a:spLocks/>
          </p:cNvSpPr>
          <p:nvPr/>
        </p:nvSpPr>
        <p:spPr>
          <a:xfrm>
            <a:off x="8357303" y="6499225"/>
            <a:ext cx="786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9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bec\Documents\Communication\Presentations\APAC\2014-01\Figures\del_res_multico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40" y="751684"/>
            <a:ext cx="3816530" cy="3397416"/>
          </a:xfrm>
          <a:prstGeom prst="rect">
            <a:avLst/>
          </a:prstGeom>
          <a:noFill/>
        </p:spPr>
      </p:pic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6583363" y="7553325"/>
            <a:ext cx="27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  <a:buFontTx/>
              <a:buChar char="•"/>
            </a:pPr>
            <a:endParaRPr lang="en-US" sz="20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575"/>
            <a:ext cx="8229600" cy="8477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Dipoles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0" y="5949280"/>
            <a:ext cx="2339752" cy="299779"/>
          </a:xfrm>
        </p:spPr>
        <p:txBody>
          <a:bodyPr/>
          <a:lstStyle/>
          <a:p>
            <a:r>
              <a:rPr lang="en-US" dirty="0" smtClean="0"/>
              <a:t>G. Le </a:t>
            </a:r>
            <a:r>
              <a:rPr lang="en-US" dirty="0" err="1" smtClean="0"/>
              <a:t>Bec</a:t>
            </a:r>
            <a:r>
              <a:rPr lang="en-US" dirty="0" smtClean="0"/>
              <a:t> et al.  -- Low </a:t>
            </a:r>
            <a:r>
              <a:rPr lang="en-US" dirty="0" err="1" smtClean="0"/>
              <a:t>Emittance</a:t>
            </a:r>
            <a:r>
              <a:rPr lang="en-US" dirty="0" smtClean="0"/>
              <a:t> Rings workshop, </a:t>
            </a:r>
            <a:r>
              <a:rPr lang="en-US" dirty="0" err="1" smtClean="0"/>
              <a:t>Frascati</a:t>
            </a:r>
            <a:r>
              <a:rPr lang="en-US" dirty="0" smtClean="0"/>
              <a:t>, 2014</a:t>
            </a:r>
            <a:endParaRPr lang="en-GB" dirty="0"/>
          </a:p>
        </p:txBody>
      </p:sp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3115023" y="4088753"/>
            <a:ext cx="6003675" cy="237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lang="en-US" sz="2400" b="1" kern="0" dirty="0" smtClean="0">
              <a:solidFill>
                <a:schemeClr val="accent2"/>
              </a:solidFill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Champ </a:t>
            </a:r>
            <a:r>
              <a:rPr lang="en-US" sz="2000" kern="0" dirty="0" err="1" smtClean="0">
                <a:latin typeface="+mn-lt"/>
              </a:rPr>
              <a:t>magnétique</a:t>
            </a:r>
            <a:r>
              <a:rPr lang="en-US" sz="2000" kern="0" dirty="0" smtClean="0">
                <a:latin typeface="+mn-lt"/>
              </a:rPr>
              <a:t>  </a:t>
            </a:r>
            <a:r>
              <a:rPr lang="en-US" sz="2000" kern="0" dirty="0" err="1" smtClean="0">
                <a:latin typeface="+mn-lt"/>
              </a:rPr>
              <a:t>allant</a:t>
            </a:r>
            <a:r>
              <a:rPr lang="en-US" sz="2000" kern="0" dirty="0" smtClean="0">
                <a:latin typeface="+mn-lt"/>
              </a:rPr>
              <a:t> de 0.17 T à 0.55 T </a:t>
            </a:r>
            <a:r>
              <a:rPr lang="en-US" sz="2000" kern="0" dirty="0" err="1" smtClean="0">
                <a:latin typeface="+mn-lt"/>
              </a:rPr>
              <a:t>ou</a:t>
            </a:r>
            <a:r>
              <a:rPr lang="en-US" sz="2000" kern="0" dirty="0" smtClean="0">
                <a:latin typeface="+mn-lt"/>
              </a:rPr>
              <a:t> 0.67 T 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err="1" smtClean="0">
                <a:latin typeface="+mn-lt"/>
              </a:rPr>
              <a:t>Longueur</a:t>
            </a:r>
            <a:r>
              <a:rPr lang="en-US" sz="2000" kern="0" dirty="0" smtClean="0">
                <a:latin typeface="+mn-lt"/>
              </a:rPr>
              <a:t> </a:t>
            </a:r>
            <a:r>
              <a:rPr lang="en-US" sz="2000" kern="0" dirty="0" err="1" smtClean="0">
                <a:latin typeface="+mn-lt"/>
              </a:rPr>
              <a:t>totale</a:t>
            </a:r>
            <a:r>
              <a:rPr lang="en-US" sz="2000" kern="0" dirty="0" smtClean="0">
                <a:latin typeface="+mn-lt"/>
              </a:rPr>
              <a:t> : 1.85 m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baseline="0" dirty="0" smtClean="0">
                <a:latin typeface="+mn-lt"/>
              </a:rPr>
              <a:t>Gap:</a:t>
            </a:r>
            <a:r>
              <a:rPr lang="en-US" sz="2000" kern="0" dirty="0" smtClean="0">
                <a:latin typeface="+mn-lt"/>
              </a:rPr>
              <a:t> 25 mm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baseline="0" dirty="0" smtClean="0">
                <a:latin typeface="+mn-lt"/>
              </a:rPr>
              <a:t>Masse de </a:t>
            </a:r>
            <a:r>
              <a:rPr lang="en-US" sz="2000" kern="0" baseline="0" dirty="0" err="1" smtClean="0">
                <a:latin typeface="+mn-lt"/>
              </a:rPr>
              <a:t>l’aimant</a:t>
            </a:r>
            <a:r>
              <a:rPr lang="en-US" sz="2000" kern="0" baseline="0" dirty="0" smtClean="0">
                <a:latin typeface="+mn-lt"/>
              </a:rPr>
              <a:t> :</a:t>
            </a:r>
            <a:r>
              <a:rPr lang="en-US" sz="2000" kern="0" dirty="0" smtClean="0">
                <a:latin typeface="+mn-lt"/>
              </a:rPr>
              <a:t> 400 kg</a:t>
            </a:r>
            <a:endParaRPr lang="en-US" sz="2000" kern="0" baseline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1" descr="dl+pm_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960" y="188550"/>
            <a:ext cx="7380312" cy="34728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349196" y="13679"/>
            <a:ext cx="42204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Dipôle à champ </a:t>
            </a:r>
          </a:p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longitudinalement variable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gray">
          <a:xfrm>
            <a:off x="4932040" y="-5166"/>
            <a:ext cx="4211960" cy="55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de </a:t>
            </a:r>
            <a:r>
              <a:rPr lang="en-GB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l’ESRF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ESRF II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C:\Users\lebec\Documents\Communication\Conferences\2014 -- Lowering\Figures\dipole.jpg"/>
          <p:cNvPicPr>
            <a:picLocks noChangeAspect="1" noChangeArrowheads="1"/>
          </p:cNvPicPr>
          <p:nvPr/>
        </p:nvPicPr>
        <p:blipFill rotWithShape="1">
          <a:blip r:embed="rId7" cstate="print"/>
          <a:srcRect l="6176" r="2096"/>
          <a:stretch/>
        </p:blipFill>
        <p:spPr bwMode="auto">
          <a:xfrm>
            <a:off x="0" y="3573015"/>
            <a:ext cx="3024000" cy="218921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02971" y="3172326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Prototype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/>
          <p:cNvGrpSpPr/>
          <p:nvPr/>
        </p:nvGrpSpPr>
        <p:grpSpPr>
          <a:xfrm>
            <a:off x="10709" y="908720"/>
            <a:ext cx="4768870" cy="1709313"/>
            <a:chOff x="204450" y="4983779"/>
            <a:chExt cx="4768870" cy="1709313"/>
          </a:xfrm>
        </p:grpSpPr>
        <p:sp>
          <p:nvSpPr>
            <p:cNvPr id="6" name="Rectangle 5"/>
            <p:cNvSpPr/>
            <p:nvPr/>
          </p:nvSpPr>
          <p:spPr>
            <a:xfrm>
              <a:off x="204450" y="4983779"/>
              <a:ext cx="4768870" cy="754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4488" indent="-342900" defTabSz="9144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solidFill>
                    <a:srgbClr val="0000FF"/>
                  </a:solidFill>
                  <a:cs typeface="Arial" pitchFamily="34" charset="0"/>
                </a:rPr>
                <a:t>APS</a:t>
              </a:r>
              <a:r>
                <a:rPr lang="en-US" dirty="0" smtClean="0">
                  <a:solidFill>
                    <a:srgbClr val="0000FF"/>
                  </a:solidFill>
                  <a:cs typeface="Arial" pitchFamily="34" charset="0"/>
                </a:rPr>
                <a:t> </a:t>
              </a:r>
            </a:p>
            <a:p>
              <a:pPr marL="230188" defTabSz="914400">
                <a:spcAft>
                  <a:spcPts val="600"/>
                </a:spcAft>
              </a:pPr>
              <a:r>
                <a:rPr lang="en-US" b="1" dirty="0" smtClean="0">
                  <a:solidFill>
                    <a:srgbClr val="000066"/>
                  </a:solidFill>
                  <a:cs typeface="Arial" pitchFamily="34" charset="0"/>
                </a:rPr>
                <a:t>7 </a:t>
              </a:r>
              <a:r>
                <a:rPr lang="en-US" b="1" dirty="0">
                  <a:solidFill>
                    <a:srgbClr val="000066"/>
                  </a:solidFill>
                  <a:cs typeface="Arial" pitchFamily="34" charset="0"/>
                </a:rPr>
                <a:t>→ 6 </a:t>
              </a:r>
              <a:r>
                <a:rPr lang="en-US" b="1" dirty="0" err="1">
                  <a:solidFill>
                    <a:srgbClr val="000066"/>
                  </a:solidFill>
                  <a:cs typeface="Arial" pitchFamily="34" charset="0"/>
                </a:rPr>
                <a:t>GeV</a:t>
              </a:r>
              <a:r>
                <a:rPr lang="en-US" b="1" dirty="0">
                  <a:solidFill>
                    <a:srgbClr val="000066"/>
                  </a:solidFill>
                  <a:cs typeface="Arial" pitchFamily="34" charset="0"/>
                </a:rPr>
                <a:t>, </a:t>
              </a:r>
              <a:r>
                <a:rPr lang="en-US" b="1" dirty="0" smtClean="0">
                  <a:solidFill>
                    <a:srgbClr val="000066"/>
                  </a:solidFill>
                  <a:cs typeface="Arial" pitchFamily="34" charset="0"/>
                </a:rPr>
                <a:t>1104 </a:t>
              </a:r>
              <a:r>
                <a:rPr lang="en-US" b="1" dirty="0">
                  <a:solidFill>
                    <a:srgbClr val="000066"/>
                  </a:solidFill>
                  <a:cs typeface="Arial" pitchFamily="34" charset="0"/>
                </a:rPr>
                <a:t>m</a:t>
              </a:r>
              <a:r>
                <a:rPr lang="en-US" b="1" dirty="0" smtClean="0">
                  <a:solidFill>
                    <a:srgbClr val="000066"/>
                  </a:solidFill>
                  <a:cs typeface="Arial" pitchFamily="34" charset="0"/>
                </a:rPr>
                <a:t>, </a:t>
              </a:r>
              <a:r>
                <a:rPr lang="en-US" b="1" dirty="0">
                  <a:solidFill>
                    <a:srgbClr val="000066"/>
                  </a:solidFill>
                  <a:cs typeface="Arial" pitchFamily="34" charset="0"/>
                </a:rPr>
                <a:t>3.1 </a:t>
              </a:r>
              <a:r>
                <a:rPr lang="en-US" b="1" dirty="0" err="1" smtClean="0">
                  <a:solidFill>
                    <a:srgbClr val="000066"/>
                  </a:solidFill>
                  <a:cs typeface="Arial" pitchFamily="34" charset="0"/>
                </a:rPr>
                <a:t>nm.rad</a:t>
              </a:r>
              <a:r>
                <a:rPr lang="en-US" b="1" dirty="0" smtClean="0">
                  <a:solidFill>
                    <a:srgbClr val="000066"/>
                  </a:solidFill>
                  <a:cs typeface="Arial" pitchFamily="34" charset="0"/>
                </a:rPr>
                <a:t> </a:t>
              </a:r>
              <a:r>
                <a:rPr lang="en-US" b="1" dirty="0">
                  <a:solidFill>
                    <a:srgbClr val="000066"/>
                  </a:solidFill>
                  <a:cs typeface="Arial" pitchFamily="34" charset="0"/>
                </a:rPr>
                <a:t>→</a:t>
              </a:r>
              <a:r>
                <a:rPr lang="en-US" b="1" dirty="0" smtClean="0">
                  <a:solidFill>
                    <a:srgbClr val="000066"/>
                  </a:solidFill>
                  <a:cs typeface="Arial" pitchFamily="34" charset="0"/>
                </a:rPr>
                <a:t> ~65 </a:t>
              </a:r>
              <a:r>
                <a:rPr lang="en-US" b="1" dirty="0" err="1" smtClean="0">
                  <a:solidFill>
                    <a:srgbClr val="000066"/>
                  </a:solidFill>
                  <a:cs typeface="Arial" pitchFamily="34" charset="0"/>
                </a:rPr>
                <a:t>pm.rad</a:t>
              </a:r>
              <a:endParaRPr lang="en-US" b="1" dirty="0">
                <a:solidFill>
                  <a:srgbClr val="000066"/>
                </a:solidFill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470" y="5708207"/>
              <a:ext cx="4312263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6688" lvl="0" indent="-166688">
                <a:spcBef>
                  <a:spcPts val="0"/>
                </a:spcBef>
                <a:spcAft>
                  <a:spcPts val="600"/>
                </a:spcAft>
                <a:buSzPct val="100000"/>
                <a:buFont typeface="Arial" pitchFamily="34" charset="0"/>
                <a:buChar char="•"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600" b="1" dirty="0" err="1" smtClean="0">
                  <a:solidFill>
                    <a:srgbClr val="002060"/>
                  </a:solidFill>
                  <a:latin typeface="Arial" pitchFamily="34"/>
                  <a:ea typeface="ＭＳ Ｐゴシック" pitchFamily="2"/>
                  <a:cs typeface="Arial" pitchFamily="34"/>
                </a:rPr>
                <a:t>Maille</a:t>
              </a:r>
              <a:r>
                <a:rPr lang="en-US" sz="1600" b="1" dirty="0" smtClean="0">
                  <a:solidFill>
                    <a:srgbClr val="002060"/>
                  </a:solidFill>
                  <a:latin typeface="Arial" pitchFamily="34"/>
                  <a:ea typeface="ＭＳ Ｐゴシック" pitchFamily="2"/>
                  <a:cs typeface="Arial" pitchFamily="34"/>
                </a:rPr>
                <a:t> type ESRF, wiggler 3-pole wiggler</a:t>
              </a:r>
            </a:p>
            <a:p>
              <a:pPr marL="166688" lvl="0" indent="-166688">
                <a:spcBef>
                  <a:spcPts val="0"/>
                </a:spcBef>
                <a:spcAft>
                  <a:spcPts val="600"/>
                </a:spcAft>
                <a:buSzPct val="100000"/>
                <a:buFont typeface="Arial" pitchFamily="34" charset="0"/>
                <a:buChar char="•"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600" b="1" dirty="0" smtClean="0">
                  <a:solidFill>
                    <a:srgbClr val="000066"/>
                  </a:solidFill>
                  <a:latin typeface="Arial" pitchFamily="18"/>
                  <a:ea typeface="ＭＳ Ｐゴシック" pitchFamily="2"/>
                  <a:cs typeface="Arial" pitchFamily="34"/>
                </a:rPr>
                <a:t>Injection </a:t>
              </a:r>
              <a:r>
                <a:rPr lang="en-US" sz="1600" b="1" dirty="0" err="1" smtClean="0">
                  <a:solidFill>
                    <a:srgbClr val="000066"/>
                  </a:solidFill>
                  <a:latin typeface="Arial" pitchFamily="18"/>
                  <a:ea typeface="ＭＳ Ｐゴシック" pitchFamily="2"/>
                  <a:cs typeface="Arial" pitchFamily="34"/>
                </a:rPr>
                <a:t>sur</a:t>
              </a:r>
              <a:r>
                <a:rPr lang="en-US" sz="1600" b="1" dirty="0" smtClean="0">
                  <a:solidFill>
                    <a:srgbClr val="000066"/>
                  </a:solidFill>
                  <a:latin typeface="Arial" pitchFamily="18"/>
                  <a:ea typeface="ＭＳ Ｐゴシック" pitchFamily="2"/>
                  <a:cs typeface="Arial" pitchFamily="34"/>
                </a:rPr>
                <a:t> </a:t>
              </a:r>
              <a:r>
                <a:rPr lang="en-US" sz="1600" b="1" dirty="0" err="1" smtClean="0">
                  <a:solidFill>
                    <a:srgbClr val="000066"/>
                  </a:solidFill>
                  <a:latin typeface="Arial" pitchFamily="18"/>
                  <a:ea typeface="ＭＳ Ｐゴシック" pitchFamily="2"/>
                  <a:cs typeface="Arial" pitchFamily="34"/>
                </a:rPr>
                <a:t>l’axe</a:t>
              </a:r>
              <a:r>
                <a:rPr lang="en-US" sz="1600" b="1" dirty="0" smtClean="0">
                  <a:solidFill>
                    <a:srgbClr val="000066"/>
                  </a:solidFill>
                  <a:latin typeface="Arial" pitchFamily="18"/>
                  <a:ea typeface="ＭＳ Ｐゴシック" pitchFamily="2"/>
                  <a:cs typeface="Arial" pitchFamily="34"/>
                </a:rPr>
                <a:t> (Swap-out)</a:t>
              </a:r>
            </a:p>
            <a:p>
              <a:pPr marL="166688" lvl="0" indent="-166688">
                <a:spcBef>
                  <a:spcPts val="0"/>
                </a:spcBef>
                <a:spcAft>
                  <a:spcPts val="600"/>
                </a:spcAft>
                <a:buSzPct val="100000"/>
                <a:buFont typeface="Arial" pitchFamily="34" charset="0"/>
                <a:buChar char="•"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600" b="1" dirty="0" err="1" smtClean="0">
                  <a:solidFill>
                    <a:srgbClr val="000066"/>
                  </a:solidFill>
                  <a:latin typeface="Arial" pitchFamily="18"/>
                  <a:ea typeface="ＭＳ Ｐゴシック" pitchFamily="2"/>
                  <a:cs typeface="Arial" pitchFamily="34"/>
                </a:rPr>
                <a:t>Onduleurs</a:t>
              </a:r>
              <a:r>
                <a:rPr lang="en-US" sz="1600" b="1" dirty="0" smtClean="0">
                  <a:solidFill>
                    <a:srgbClr val="000066"/>
                  </a:solidFill>
                  <a:latin typeface="Arial" pitchFamily="18"/>
                  <a:ea typeface="ＭＳ Ｐゴシック" pitchFamily="2"/>
                  <a:cs typeface="Arial" pitchFamily="34"/>
                </a:rPr>
                <a:t> </a:t>
              </a:r>
              <a:r>
                <a:rPr lang="en-US" sz="1600" b="1" dirty="0" err="1" smtClean="0">
                  <a:solidFill>
                    <a:srgbClr val="000066"/>
                  </a:solidFill>
                  <a:latin typeface="Arial" pitchFamily="34"/>
                  <a:ea typeface="ＭＳ Ｐゴシック" pitchFamily="2"/>
                  <a:cs typeface="Arial" pitchFamily="34"/>
                </a:rPr>
                <a:t>supraconduteurs</a:t>
              </a:r>
              <a:endParaRPr lang="en-US" sz="1600" b="1" dirty="0" smtClean="0">
                <a:solidFill>
                  <a:srgbClr val="000066"/>
                </a:solidFill>
                <a:latin typeface="Arial" pitchFamily="34"/>
                <a:ea typeface="ＭＳ Ｐゴシック" pitchFamily="2"/>
                <a:cs typeface="Arial" pitchFamily="34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24049" y="5013176"/>
            <a:ext cx="49724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cs typeface="Arial" pitchFamily="34" charset="0"/>
              </a:rPr>
              <a:t>SPring-8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marL="1588" defTabSz="914400">
              <a:spcAft>
                <a:spcPts val="600"/>
              </a:spcAft>
            </a:pPr>
            <a:r>
              <a:rPr lang="en-US" b="1" dirty="0" smtClean="0">
                <a:solidFill>
                  <a:srgbClr val="000066"/>
                </a:solidFill>
                <a:cs typeface="Arial" pitchFamily="34" charset="0"/>
              </a:rPr>
              <a:t>     8 </a:t>
            </a:r>
            <a:r>
              <a:rPr lang="en-US" b="1" dirty="0">
                <a:solidFill>
                  <a:srgbClr val="000066"/>
                </a:solidFill>
                <a:cs typeface="Arial" pitchFamily="34" charset="0"/>
              </a:rPr>
              <a:t>→ </a:t>
            </a:r>
            <a:r>
              <a:rPr lang="en-US" b="1" dirty="0" smtClean="0">
                <a:solidFill>
                  <a:srgbClr val="000066"/>
                </a:solidFill>
                <a:cs typeface="Arial" pitchFamily="34" charset="0"/>
              </a:rPr>
              <a:t>6 </a:t>
            </a:r>
            <a:r>
              <a:rPr lang="en-US" b="1" dirty="0" err="1" smtClean="0">
                <a:solidFill>
                  <a:srgbClr val="000066"/>
                </a:solidFill>
                <a:cs typeface="Arial" pitchFamily="34" charset="0"/>
              </a:rPr>
              <a:t>GeV</a:t>
            </a:r>
            <a:r>
              <a:rPr lang="en-US" b="1" dirty="0" smtClean="0">
                <a:solidFill>
                  <a:srgbClr val="000066"/>
                </a:solidFill>
                <a:cs typeface="Arial" pitchFamily="34" charset="0"/>
              </a:rPr>
              <a:t>, 1436 m, 2.8 </a:t>
            </a:r>
            <a:r>
              <a:rPr lang="en-US" b="1" dirty="0" err="1" smtClean="0">
                <a:solidFill>
                  <a:srgbClr val="000066"/>
                </a:solidFill>
                <a:cs typeface="Arial" pitchFamily="34" charset="0"/>
              </a:rPr>
              <a:t>nm.rad</a:t>
            </a:r>
            <a:r>
              <a:rPr lang="en-US" b="1" dirty="0" smtClean="0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rgbClr val="000066"/>
                </a:solidFill>
                <a:cs typeface="Arial" pitchFamily="34" charset="0"/>
              </a:rPr>
              <a:t>→ </a:t>
            </a:r>
            <a:r>
              <a:rPr lang="en-US" b="1" dirty="0" smtClean="0">
                <a:solidFill>
                  <a:srgbClr val="000066"/>
                </a:solidFill>
                <a:cs typeface="Arial" pitchFamily="34" charset="0"/>
              </a:rPr>
              <a:t>&lt; 100 </a:t>
            </a:r>
            <a:r>
              <a:rPr lang="en-US" b="1" dirty="0" err="1" smtClean="0">
                <a:solidFill>
                  <a:srgbClr val="000066"/>
                </a:solidFill>
                <a:cs typeface="Arial" pitchFamily="34" charset="0"/>
              </a:rPr>
              <a:t>pm.rad</a:t>
            </a:r>
            <a:endParaRPr lang="en-US" b="1" dirty="0" smtClean="0">
              <a:solidFill>
                <a:srgbClr val="000066"/>
              </a:solidFill>
              <a:cs typeface="Arial" pitchFamily="34" charset="0"/>
            </a:endParaRPr>
          </a:p>
          <a:p>
            <a:pPr marL="395288" indent="-1651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2060"/>
                </a:solidFill>
                <a:cs typeface="Arial" pitchFamily="34" charset="0"/>
              </a:rPr>
              <a:t>En cours de développement</a:t>
            </a:r>
            <a:endParaRPr lang="fr-FR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0709" y="2954201"/>
            <a:ext cx="551497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ALS-U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1.9 GeV, 200 m, 2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nm.rad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0066"/>
                </a:solidFill>
                <a:cs typeface="Arial" pitchFamily="34" charset="0"/>
              </a:rPr>
              <a:t>→ </a:t>
            </a:r>
            <a:r>
              <a:rPr lang="en-US" b="1" dirty="0" smtClean="0">
                <a:solidFill>
                  <a:srgbClr val="000066"/>
                </a:solidFill>
                <a:cs typeface="Arial" pitchFamily="34" charset="0"/>
              </a:rPr>
              <a:t>  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52 x 52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pm.rad</a:t>
            </a:r>
            <a:endParaRPr lang="en-US" b="1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marL="9525" indent="-2349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66"/>
                </a:solidFill>
                <a:cs typeface="Arial" pitchFamily="34" charset="0"/>
              </a:rPr>
              <a:t>   </a:t>
            </a:r>
            <a:r>
              <a:rPr lang="en-US" sz="2000" b="1" dirty="0" smtClean="0">
                <a:solidFill>
                  <a:srgbClr val="000066"/>
                </a:solidFill>
                <a:cs typeface="Arial" pitchFamily="34" charset="0"/>
              </a:rPr>
              <a:t>9BA</a:t>
            </a:r>
          </a:p>
          <a:p>
            <a:pPr marL="166688" lvl="0" indent="-166688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 smtClean="0">
                <a:solidFill>
                  <a:srgbClr val="000066"/>
                </a:solidFill>
                <a:latin typeface="Arial" pitchFamily="18"/>
                <a:ea typeface="ＭＳ Ｐゴシック" pitchFamily="2"/>
                <a:cs typeface="Arial" pitchFamily="34"/>
              </a:rPr>
              <a:t>   Injection </a:t>
            </a:r>
            <a:r>
              <a:rPr lang="en-US" sz="1600" b="1" dirty="0" err="1">
                <a:solidFill>
                  <a:srgbClr val="000066"/>
                </a:solidFill>
                <a:latin typeface="Arial" pitchFamily="18"/>
                <a:ea typeface="ＭＳ Ｐゴシック" pitchFamily="2"/>
                <a:cs typeface="Arial" pitchFamily="34"/>
              </a:rPr>
              <a:t>sur</a:t>
            </a:r>
            <a:r>
              <a:rPr lang="en-US" sz="1600" b="1" dirty="0">
                <a:solidFill>
                  <a:srgbClr val="000066"/>
                </a:solidFill>
                <a:latin typeface="Arial" pitchFamily="18"/>
                <a:ea typeface="ＭＳ Ｐゴシック" pitchFamily="2"/>
                <a:cs typeface="Arial" pitchFamily="34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itchFamily="18"/>
                <a:ea typeface="ＭＳ Ｐゴシック" pitchFamily="2"/>
                <a:cs typeface="Arial" pitchFamily="34"/>
              </a:rPr>
              <a:t>l’axe</a:t>
            </a:r>
            <a:r>
              <a:rPr lang="en-US" sz="1600" b="1" dirty="0">
                <a:solidFill>
                  <a:srgbClr val="000066"/>
                </a:solidFill>
                <a:latin typeface="Arial" pitchFamily="18"/>
                <a:ea typeface="ＭＳ Ｐゴシック" pitchFamily="2"/>
                <a:cs typeface="Arial" pitchFamily="34"/>
              </a:rPr>
              <a:t> (Swap-out</a:t>
            </a:r>
            <a:r>
              <a:rPr lang="en-US" sz="1600" b="1" dirty="0" smtClean="0">
                <a:solidFill>
                  <a:srgbClr val="000066"/>
                </a:solidFill>
                <a:latin typeface="Arial" pitchFamily="18"/>
                <a:ea typeface="ＭＳ Ｐゴシック" pitchFamily="2"/>
                <a:cs typeface="Arial" pitchFamily="34"/>
              </a:rPr>
              <a:t>)</a:t>
            </a:r>
            <a:endParaRPr lang="en-US" sz="1600" b="1" dirty="0">
              <a:solidFill>
                <a:srgbClr val="000066"/>
              </a:solidFill>
              <a:latin typeface="Arial" pitchFamily="18"/>
              <a:ea typeface="ＭＳ Ｐゴシック" pitchFamily="2"/>
              <a:cs typeface="Arial" pitchFamily="34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22" y="2618033"/>
            <a:ext cx="3449302" cy="226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260436" y="0"/>
            <a:ext cx="3883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Autres projets d’upgrade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3396258" y="3166560"/>
            <a:ext cx="184056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323528" y="3685170"/>
            <a:ext cx="792088" cy="3919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29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4650" y="537469"/>
            <a:ext cx="8445500" cy="635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b="1" dirty="0" smtClean="0">
                <a:solidFill>
                  <a:srgbClr val="3223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One DDBA cell in the existing lattice</a:t>
            </a:r>
            <a:endParaRPr lang="en-GB" sz="2800" b="1" dirty="0">
              <a:solidFill>
                <a:srgbClr val="3223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Line 10"/>
          <p:cNvSpPr>
            <a:spLocks noChangeShapeType="1"/>
          </p:cNvSpPr>
          <p:nvPr/>
        </p:nvSpPr>
        <p:spPr bwMode="auto">
          <a:xfrm>
            <a:off x="684213" y="1108671"/>
            <a:ext cx="77724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897" name="TextBox 17"/>
          <p:cNvSpPr txBox="1">
            <a:spLocks noChangeArrowheads="1"/>
          </p:cNvSpPr>
          <p:nvPr/>
        </p:nvSpPr>
        <p:spPr bwMode="auto">
          <a:xfrm>
            <a:off x="1292225" y="1251546"/>
            <a:ext cx="6426200" cy="3968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2000" b="0" i="0" dirty="0"/>
              <a:t>One more </a:t>
            </a:r>
            <a:r>
              <a:rPr lang="en-GB" sz="2000" b="0" i="0" dirty="0" err="1"/>
              <a:t>beamline</a:t>
            </a:r>
            <a:r>
              <a:rPr lang="en-GB" sz="2000" b="0" i="0" dirty="0"/>
              <a:t> (no significant gain in </a:t>
            </a:r>
            <a:r>
              <a:rPr lang="en-GB" sz="2000" b="0" i="0" dirty="0" err="1"/>
              <a:t>emittance</a:t>
            </a:r>
            <a:r>
              <a:rPr lang="en-GB" sz="2000" b="0" i="0" dirty="0"/>
              <a:t>)</a:t>
            </a:r>
          </a:p>
        </p:txBody>
      </p:sp>
      <p:pic>
        <p:nvPicPr>
          <p:cNvPr id="37900" name="Picture 7" descr="JAI-logo-on-white-2-li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892800"/>
            <a:ext cx="3022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9" descr="diamond logo approv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5943600"/>
            <a:ext cx="2590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Line 10"/>
          <p:cNvSpPr>
            <a:spLocks noChangeShapeType="1"/>
          </p:cNvSpPr>
          <p:nvPr/>
        </p:nvSpPr>
        <p:spPr bwMode="auto">
          <a:xfrm>
            <a:off x="685800" y="5867400"/>
            <a:ext cx="77724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903" name="TextBox 7"/>
          <p:cNvSpPr txBox="1">
            <a:spLocks noChangeArrowheads="1"/>
          </p:cNvSpPr>
          <p:nvPr/>
        </p:nvSpPr>
        <p:spPr bwMode="auto">
          <a:xfrm>
            <a:off x="2265363" y="6059488"/>
            <a:ext cx="360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/>
              <a:t>LER 2014 Workshop Frascati, </a:t>
            </a:r>
          </a:p>
          <a:p>
            <a:pPr algn="ctr" eaLnBrk="1" hangingPunct="1"/>
            <a:r>
              <a:rPr lang="en-GB"/>
              <a:t>17 September 2014</a:t>
            </a:r>
          </a:p>
        </p:txBody>
      </p:sp>
      <p:grpSp>
        <p:nvGrpSpPr>
          <p:cNvPr id="37904" name="Group 5"/>
          <p:cNvGrpSpPr>
            <a:grpSpLocks/>
          </p:cNvGrpSpPr>
          <p:nvPr/>
        </p:nvGrpSpPr>
        <p:grpSpPr bwMode="auto">
          <a:xfrm>
            <a:off x="684213" y="1766888"/>
            <a:ext cx="8074025" cy="2382837"/>
            <a:chOff x="971600" y="1883634"/>
            <a:chExt cx="8074149" cy="2381875"/>
          </a:xfrm>
        </p:grpSpPr>
        <p:pic>
          <p:nvPicPr>
            <p:cNvPr id="3790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883634"/>
              <a:ext cx="7312992" cy="238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214912" y="3203901"/>
              <a:ext cx="863613" cy="14440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b="0" i="0"/>
            </a:p>
          </p:txBody>
        </p:sp>
        <p:sp>
          <p:nvSpPr>
            <p:cNvPr id="37907" name="TextBox 4"/>
            <p:cNvSpPr txBox="1">
              <a:spLocks noChangeArrowheads="1"/>
            </p:cNvSpPr>
            <p:nvPr/>
          </p:nvSpPr>
          <p:spPr bwMode="auto">
            <a:xfrm>
              <a:off x="4139952" y="2780928"/>
              <a:ext cx="936104" cy="402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ts val="1200"/>
                </a:lnSpc>
              </a:pPr>
              <a:r>
                <a:rPr lang="en-GB" sz="1200" i="0">
                  <a:latin typeface="BarmenoBQ-Regular"/>
                </a:rPr>
                <a:t>Insertion Device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91506" y="1988367"/>
              <a:ext cx="936639" cy="504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b="0" i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07368" y="3595854"/>
              <a:ext cx="935051" cy="504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b="0" i="0"/>
            </a:p>
          </p:txBody>
        </p:sp>
        <p:sp>
          <p:nvSpPr>
            <p:cNvPr id="37910" name="TextBox 7"/>
            <p:cNvSpPr txBox="1">
              <a:spLocks noChangeArrowheads="1"/>
            </p:cNvSpPr>
            <p:nvPr/>
          </p:nvSpPr>
          <p:spPr bwMode="auto">
            <a:xfrm>
              <a:off x="2123728" y="1916832"/>
              <a:ext cx="1008112" cy="45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ts val="1400"/>
                </a:lnSpc>
              </a:pPr>
              <a:r>
                <a:rPr lang="en-GB" sz="1400" i="0" dirty="0">
                  <a:latin typeface="BarmenoBQ-Regular"/>
                </a:rPr>
                <a:t>existing DBA cell</a:t>
              </a:r>
            </a:p>
          </p:txBody>
        </p:sp>
        <p:sp>
          <p:nvSpPr>
            <p:cNvPr id="37911" name="TextBox 8"/>
            <p:cNvSpPr txBox="1">
              <a:spLocks noChangeArrowheads="1"/>
            </p:cNvSpPr>
            <p:nvPr/>
          </p:nvSpPr>
          <p:spPr bwMode="auto">
            <a:xfrm>
              <a:off x="2123728" y="2780928"/>
              <a:ext cx="1008112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ts val="1400"/>
                </a:lnSpc>
              </a:pPr>
              <a:r>
                <a:rPr lang="en-GB" sz="1400" i="0" dirty="0">
                  <a:latin typeface="BarmenoBQ-Regular"/>
                </a:rPr>
                <a:t>modified DDBA cell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436096" y="2179541"/>
              <a:ext cx="259228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  <a:effectLst>
              <a:glow rad="63500">
                <a:srgbClr val="29D2E9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13" name="TextBox 11"/>
            <p:cNvSpPr txBox="1">
              <a:spLocks noChangeArrowheads="1"/>
            </p:cNvSpPr>
            <p:nvPr/>
          </p:nvSpPr>
          <p:spPr bwMode="auto">
            <a:xfrm>
              <a:off x="8028384" y="2108473"/>
              <a:ext cx="1008112" cy="45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</a:pPr>
              <a:r>
                <a:rPr lang="en-GB" sz="1400" i="0">
                  <a:latin typeface="BarmenoBQ-Regular"/>
                </a:rPr>
                <a:t>BM beamline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4613176" y="3275459"/>
              <a:ext cx="3464024" cy="114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  <a:effectLst>
              <a:glow rad="63500">
                <a:srgbClr val="29D2E9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15" name="TextBox 14"/>
            <p:cNvSpPr txBox="1">
              <a:spLocks noChangeArrowheads="1"/>
            </p:cNvSpPr>
            <p:nvPr/>
          </p:nvSpPr>
          <p:spPr bwMode="auto">
            <a:xfrm>
              <a:off x="8037637" y="3040757"/>
              <a:ext cx="1008112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</a:pPr>
              <a:r>
                <a:rPr lang="en-GB" sz="1400" i="0">
                  <a:latin typeface="BarmenoBQ-Regular"/>
                </a:rPr>
                <a:t>ID beamline</a:t>
              </a:r>
            </a:p>
          </p:txBody>
        </p:sp>
      </p:grpSp>
      <p:pic>
        <p:nvPicPr>
          <p:cNvPr id="37916" name="Picture 3" descr="C:\Documents and Settings\rpw22\Desktop\1094890-01-03-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31683" r="11705" b="32484"/>
          <a:stretch>
            <a:fillRect/>
          </a:stretch>
        </p:blipFill>
        <p:spPr bwMode="auto">
          <a:xfrm>
            <a:off x="395288" y="4149725"/>
            <a:ext cx="87312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5813" y="6059488"/>
            <a:ext cx="306301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i="0" dirty="0" smtClean="0">
                <a:solidFill>
                  <a:srgbClr val="FF0000"/>
                </a:solidFill>
              </a:rPr>
              <a:t>Commissioning October 2016</a:t>
            </a:r>
            <a:endParaRPr lang="en-GB" b="1" i="0" dirty="0">
              <a:solidFill>
                <a:srgbClr val="FF0000"/>
              </a:solidFill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28126" y="0"/>
            <a:ext cx="3798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Upgrade de </a:t>
            </a:r>
            <a:r>
              <a:rPr lang="fr-FR" sz="3200" b="1" dirty="0" err="1" smtClean="0">
                <a:solidFill>
                  <a:srgbClr val="C00000"/>
                </a:solidFill>
              </a:rPr>
              <a:t>Diamond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34368" y="6477334"/>
            <a:ext cx="212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R. Bartolini LER 2014</a:t>
            </a:r>
            <a:endParaRPr lang="fr-FR" dirty="0"/>
          </a:p>
        </p:txBody>
      </p:sp>
      <p:sp>
        <p:nvSpPr>
          <p:cNvPr id="26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90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8534"/>
            <a:ext cx="8788113" cy="49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44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354915" y="11647"/>
            <a:ext cx="5789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Pas de dipôle standard dans les DLSR!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9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" y="451079"/>
            <a:ext cx="9120351" cy="49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733256"/>
            <a:ext cx="3668044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45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242139" y="0"/>
            <a:ext cx="5917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+mj-lt"/>
              </a:rPr>
              <a:t>Les gradients des </a:t>
            </a:r>
            <a:r>
              <a:rPr lang="fr-FR" sz="2400" b="1" dirty="0" err="1">
                <a:solidFill>
                  <a:srgbClr val="C00000"/>
                </a:solidFill>
                <a:latin typeface="+mj-lt"/>
              </a:rPr>
              <a:t>q</a:t>
            </a:r>
            <a:r>
              <a:rPr lang="fr-FR" sz="2400" b="1" dirty="0" err="1" smtClean="0">
                <a:solidFill>
                  <a:srgbClr val="C00000"/>
                </a:solidFill>
                <a:latin typeface="+mj-lt"/>
              </a:rPr>
              <a:t>uadrupôles</a:t>
            </a:r>
            <a:r>
              <a:rPr lang="fr-FR" sz="2400" b="1" dirty="0" smtClean="0">
                <a:solidFill>
                  <a:srgbClr val="C00000"/>
                </a:solidFill>
                <a:latin typeface="+mj-lt"/>
              </a:rPr>
              <a:t> pour les DLSR </a:t>
            </a:r>
            <a:endParaRPr lang="fr-FR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0992" y="5363924"/>
            <a:ext cx="216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J. </a:t>
            </a:r>
            <a:r>
              <a:rPr lang="fr-FR" dirty="0" err="1" smtClean="0"/>
              <a:t>Chavanne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27784" y="5548590"/>
            <a:ext cx="3816424" cy="688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1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7" y="836712"/>
            <a:ext cx="9022873" cy="48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99103" y="6484036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46</a:t>
            </a:fld>
            <a:endParaRPr lang="fr-FR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242139" y="0"/>
            <a:ext cx="5682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+mj-lt"/>
              </a:rPr>
              <a:t>Les gradients des </a:t>
            </a:r>
            <a:r>
              <a:rPr lang="fr-FR" sz="2400" b="1" dirty="0" err="1" smtClean="0">
                <a:solidFill>
                  <a:srgbClr val="C00000"/>
                </a:solidFill>
                <a:latin typeface="+mj-lt"/>
              </a:rPr>
              <a:t>sextupôles</a:t>
            </a:r>
            <a:r>
              <a:rPr lang="fr-FR" sz="2400" b="1" dirty="0" smtClean="0">
                <a:solidFill>
                  <a:srgbClr val="C00000"/>
                </a:solidFill>
                <a:latin typeface="+mj-lt"/>
              </a:rPr>
              <a:t> pour les DLSR </a:t>
            </a:r>
            <a:endParaRPr lang="fr-FR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992" y="5363924"/>
            <a:ext cx="216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J. </a:t>
            </a:r>
            <a:r>
              <a:rPr lang="fr-FR" dirty="0" err="1" smtClean="0"/>
              <a:t>Chavanne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16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37623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475823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47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489278" y="-31898"/>
            <a:ext cx="3670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Les onduleurs des DLSR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033" y="836712"/>
            <a:ext cx="7949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On pourra fermer davantage le gap des </a:t>
            </a:r>
            <a:r>
              <a:rPr lang="fr-FR" sz="2400" dirty="0" err="1" smtClean="0">
                <a:solidFill>
                  <a:srgbClr val="0000FF"/>
                </a:solidFill>
              </a:rPr>
              <a:t>sous-vide</a:t>
            </a:r>
            <a:r>
              <a:rPr lang="fr-FR" sz="2400" dirty="0" smtClean="0">
                <a:solidFill>
                  <a:srgbClr val="0000FF"/>
                </a:solidFill>
              </a:rPr>
              <a:t> (~3mm)?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Utilisation des onduleurs de type Delta deviendrait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Onduleurs supraconducteurs?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8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3414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678191" y="4768458"/>
            <a:ext cx="2362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Onduleur Delta</a:t>
            </a:r>
          </a:p>
          <a:p>
            <a:r>
              <a:rPr lang="fr-FR" dirty="0" smtClean="0"/>
              <a:t>Prototype – A </a:t>
            </a:r>
            <a:r>
              <a:rPr lang="fr-FR" dirty="0" err="1" smtClean="0"/>
              <a:t>Temnykh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84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 descr="3G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09663"/>
            <a:ext cx="71437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684213" y="981075"/>
            <a:ext cx="77724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611188" y="231775"/>
            <a:ext cx="7848600" cy="6842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Survey of low emittance lattices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395538" y="1450975"/>
            <a:ext cx="3959225" cy="1511300"/>
          </a:xfrm>
          <a:prstGeom prst="line">
            <a:avLst/>
          </a:prstGeom>
          <a:ln w="25400">
            <a:solidFill>
              <a:srgbClr val="0C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2825" y="1844675"/>
            <a:ext cx="5130800" cy="27574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Line 10"/>
          <p:cNvSpPr>
            <a:spLocks noChangeShapeType="1"/>
          </p:cNvSpPr>
          <p:nvPr/>
        </p:nvSpPr>
        <p:spPr bwMode="auto">
          <a:xfrm>
            <a:off x="685800" y="5867400"/>
            <a:ext cx="77724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1020" y="5867400"/>
            <a:ext cx="212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R. Bartolini LER 2014</a:t>
            </a:r>
            <a:endParaRPr lang="fr-FR" dirty="0"/>
          </a:p>
        </p:txBody>
      </p:sp>
      <p:sp>
        <p:nvSpPr>
          <p:cNvPr id="1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99103" y="6484036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29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1350948"/>
            <a:ext cx="8275637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5"/>
          <p:cNvSpPr txBox="1">
            <a:spLocks noChangeArrowheads="1"/>
          </p:cNvSpPr>
          <p:nvPr/>
        </p:nvSpPr>
        <p:spPr bwMode="auto">
          <a:xfrm rot="-5400000">
            <a:off x="-596900" y="3238500"/>
            <a:ext cx="2033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Photon Flux density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67075" y="1752600"/>
            <a:ext cx="0" cy="13906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010275" y="2324100"/>
            <a:ext cx="0" cy="15049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 txBox="1">
            <a:spLocks noChangeArrowheads="1"/>
          </p:cNvSpPr>
          <p:nvPr/>
        </p:nvSpPr>
        <p:spPr>
          <a:xfrm>
            <a:off x="2147247" y="1793875"/>
            <a:ext cx="1166404" cy="45437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2800" kern="0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x 40</a:t>
            </a:r>
            <a:endParaRPr lang="en-GB" sz="2800" kern="0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5000202" y="2066692"/>
            <a:ext cx="1148927" cy="500339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2800" kern="0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x 70</a:t>
            </a:r>
            <a:endParaRPr lang="en-GB" sz="2800" kern="0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327377" y="4198289"/>
            <a:ext cx="286243" cy="214683"/>
          </a:xfrm>
          <a:prstGeom prst="rightArrow">
            <a:avLst/>
          </a:prstGeom>
          <a:solidFill>
            <a:srgbClr val="0096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" y="654341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+mn-lt"/>
              </a:rPr>
              <a:t>2 m </a:t>
            </a:r>
            <a:r>
              <a:rPr lang="en-US" sz="2400" dirty="0" err="1">
                <a:solidFill>
                  <a:srgbClr val="0070C0"/>
                </a:solidFill>
                <a:latin typeface="+mn-lt"/>
              </a:rPr>
              <a:t>IVUs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 &amp; </a:t>
            </a:r>
            <a:r>
              <a:rPr lang="en-US" sz="2400" dirty="0" err="1" smtClean="0">
                <a:solidFill>
                  <a:srgbClr val="0070C0"/>
                </a:solidFill>
                <a:latin typeface="+mn-lt"/>
              </a:rPr>
              <a:t>CPMUs</a:t>
            </a:r>
            <a:r>
              <a:rPr lang="en-US" sz="2400" dirty="0" smtClean="0">
                <a:solidFill>
                  <a:srgbClr val="0070C0"/>
                </a:solidFill>
                <a:latin typeface="+mn-lt"/>
              </a:rPr>
              <a:t>:  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U22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    	Min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Gap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6 mm,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K</a:t>
            </a:r>
            <a:r>
              <a:rPr lang="en-US" sz="2000" baseline="-25000" dirty="0" err="1" smtClean="0">
                <a:solidFill>
                  <a:srgbClr val="FF0000"/>
                </a:solidFill>
                <a:latin typeface="+mn-lt"/>
              </a:rPr>
              <a:t>max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=1.7</a:t>
            </a:r>
          </a:p>
          <a:p>
            <a:pPr algn="l">
              <a:spcAft>
                <a:spcPts val="1200"/>
              </a:spcAft>
            </a:pP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			     </a:t>
            </a:r>
            <a:r>
              <a:rPr lang="en-US" sz="2000" dirty="0" err="1" smtClean="0">
                <a:solidFill>
                  <a:srgbClr val="000099"/>
                </a:solidFill>
                <a:latin typeface="+mn-lt"/>
              </a:rPr>
              <a:t>U14.5</a:t>
            </a:r>
            <a:r>
              <a:rPr lang="en-US" sz="2000" dirty="0">
                <a:solidFill>
                  <a:srgbClr val="000099"/>
                </a:solidFill>
                <a:latin typeface="+mn-lt"/>
              </a:rPr>
              <a:t>	</a:t>
            </a:r>
            <a:r>
              <a:rPr lang="en-US" sz="2000" dirty="0" smtClean="0">
                <a:solidFill>
                  <a:srgbClr val="000099"/>
                </a:solidFill>
                <a:latin typeface="+mn-lt"/>
              </a:rPr>
              <a:t>Min</a:t>
            </a:r>
            <a:r>
              <a:rPr lang="en-US" sz="2000" dirty="0">
                <a:solidFill>
                  <a:srgbClr val="000099"/>
                </a:solidFill>
                <a:latin typeface="+mn-lt"/>
              </a:rPr>
              <a:t>. </a:t>
            </a:r>
            <a:r>
              <a:rPr lang="en-US" sz="2000" dirty="0" smtClean="0">
                <a:solidFill>
                  <a:srgbClr val="000099"/>
                </a:solidFill>
                <a:latin typeface="+mn-lt"/>
              </a:rPr>
              <a:t>Gap </a:t>
            </a:r>
            <a:r>
              <a:rPr lang="en-US" sz="2000" dirty="0">
                <a:solidFill>
                  <a:srgbClr val="000099"/>
                </a:solidFill>
                <a:latin typeface="+mn-lt"/>
              </a:rPr>
              <a:t>4 mm, </a:t>
            </a:r>
            <a:r>
              <a:rPr lang="en-US" sz="2000" dirty="0" err="1">
                <a:solidFill>
                  <a:srgbClr val="000099"/>
                </a:solidFill>
                <a:latin typeface="+mn-lt"/>
              </a:rPr>
              <a:t>K</a:t>
            </a:r>
            <a:r>
              <a:rPr lang="en-US" sz="2000" baseline="-25000" dirty="0" err="1">
                <a:solidFill>
                  <a:srgbClr val="000099"/>
                </a:solidFill>
                <a:latin typeface="+mn-lt"/>
              </a:rPr>
              <a:t>max</a:t>
            </a:r>
            <a:r>
              <a:rPr lang="en-US" sz="2000" dirty="0">
                <a:solidFill>
                  <a:srgbClr val="000099"/>
                </a:solidFill>
                <a:latin typeface="+mn-lt"/>
              </a:rPr>
              <a:t>=1.7 (</a:t>
            </a:r>
            <a:r>
              <a:rPr lang="en-US" sz="2000" dirty="0" err="1">
                <a:solidFill>
                  <a:srgbClr val="000099"/>
                </a:solidFill>
                <a:latin typeface="+mn-lt"/>
              </a:rPr>
              <a:t>CPMU</a:t>
            </a:r>
            <a:r>
              <a:rPr lang="en-US" sz="2000" dirty="0">
                <a:solidFill>
                  <a:srgbClr val="000099"/>
                </a:solidFill>
                <a:latin typeface="+mn-lt"/>
              </a:rPr>
              <a:t>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" y="6139500"/>
            <a:ext cx="204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of F. </a:t>
            </a:r>
            <a:r>
              <a:rPr lang="fr-FR" dirty="0" err="1" smtClean="0"/>
              <a:t>Sette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84145" y="6490669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49</a:t>
            </a:fld>
            <a:endParaRPr lang="fr-FR" dirty="0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824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00" y="6475823"/>
            <a:ext cx="2133600" cy="365125"/>
          </a:xfrm>
        </p:spPr>
        <p:txBody>
          <a:bodyPr/>
          <a:lstStyle/>
          <a:p>
            <a:fld id="{96BC8C57-DF94-4817-AE04-D35D836AD25C}" type="slidenum">
              <a:rPr lang="fr-FR" altLang="fr-FR"/>
              <a:pPr/>
              <a:t>5</a:t>
            </a:fld>
            <a:endParaRPr lang="fr-FR" altLang="fr-FR" dirty="0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41425" y="44624"/>
            <a:ext cx="7845425" cy="531813"/>
          </a:xfrm>
          <a:noFill/>
          <a:ln w="38100" cmpd="dbl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FR" alt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Plus de </a:t>
            </a:r>
            <a:r>
              <a:rPr lang="fr-FR" altLang="fr-FR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70</a:t>
            </a:r>
            <a:r>
              <a:rPr lang="fr-FR" alt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Sources de Rayonnement Synchrotron dans le monde</a:t>
            </a:r>
            <a:endParaRPr lang="fr-FR" alt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6739" name="Picture 3" descr="synchrotrons-monde-nov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4813"/>
            <a:ext cx="9144000" cy="4497387"/>
          </a:xfrm>
          <a:noFill/>
          <a:ln/>
        </p:spPr>
      </p:pic>
      <p:pic>
        <p:nvPicPr>
          <p:cNvPr id="116740" name="Picture 4" descr="Bess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79475"/>
            <a:ext cx="633413" cy="650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 descr="home2_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30350"/>
            <a:ext cx="609600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742" name="Group 6"/>
          <p:cNvGrpSpPr>
            <a:grpSpLocks/>
          </p:cNvGrpSpPr>
          <p:nvPr/>
        </p:nvGrpSpPr>
        <p:grpSpPr bwMode="auto">
          <a:xfrm>
            <a:off x="3779838" y="4194175"/>
            <a:ext cx="868362" cy="571500"/>
            <a:chOff x="2744" y="2069"/>
            <a:chExt cx="407" cy="210"/>
          </a:xfrm>
        </p:grpSpPr>
        <p:pic>
          <p:nvPicPr>
            <p:cNvPr id="116743" name="Picture 7" descr="SL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069"/>
              <a:ext cx="407" cy="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44" name="Picture 8" descr="slsh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05"/>
              <a:ext cx="387" cy="74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16745" name="Group 9"/>
          <p:cNvGrpSpPr>
            <a:grpSpLocks/>
          </p:cNvGrpSpPr>
          <p:nvPr/>
        </p:nvGrpSpPr>
        <p:grpSpPr bwMode="auto">
          <a:xfrm>
            <a:off x="3429000" y="1870075"/>
            <a:ext cx="725488" cy="557213"/>
            <a:chOff x="1648" y="1877"/>
            <a:chExt cx="417" cy="293"/>
          </a:xfrm>
        </p:grpSpPr>
        <p:pic>
          <p:nvPicPr>
            <p:cNvPr id="11674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" y="1877"/>
              <a:ext cx="417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747" name="Picture 11" descr="Diamond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" y="2088"/>
              <a:ext cx="390" cy="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6748" name="Picture 12" descr="Elett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65575"/>
            <a:ext cx="647700" cy="373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9" name="Picture 13" descr="menusx_logo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38638"/>
            <a:ext cx="647700" cy="427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750" name="Group 14"/>
          <p:cNvGrpSpPr>
            <a:grpSpLocks/>
          </p:cNvGrpSpPr>
          <p:nvPr/>
        </p:nvGrpSpPr>
        <p:grpSpPr bwMode="auto">
          <a:xfrm>
            <a:off x="2895600" y="3690938"/>
            <a:ext cx="812800" cy="922337"/>
            <a:chOff x="1791" y="2251"/>
            <a:chExt cx="454" cy="499"/>
          </a:xfrm>
        </p:grpSpPr>
        <p:pic>
          <p:nvPicPr>
            <p:cNvPr id="116751" name="Picture 15" descr="image de nuit septembre 200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251"/>
              <a:ext cx="45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752" name="Picture 1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523"/>
              <a:ext cx="45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6753" name="Picture 17" descr="hpal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66975"/>
            <a:ext cx="720725" cy="219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4" name="Picture 18" descr="AL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62150"/>
            <a:ext cx="720725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755" name="Group 19"/>
          <p:cNvGrpSpPr>
            <a:grpSpLocks/>
          </p:cNvGrpSpPr>
          <p:nvPr/>
        </p:nvGrpSpPr>
        <p:grpSpPr bwMode="auto">
          <a:xfrm>
            <a:off x="533400" y="3690938"/>
            <a:ext cx="871538" cy="922337"/>
            <a:chOff x="249" y="2205"/>
            <a:chExt cx="454" cy="529"/>
          </a:xfrm>
        </p:grpSpPr>
        <p:pic>
          <p:nvPicPr>
            <p:cNvPr id="116756" name="Picture 20" descr="APS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205"/>
              <a:ext cx="445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57" name="Picture 21" descr="apslogo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568"/>
              <a:ext cx="454" cy="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6758" name="Picture 22" descr="top_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943100"/>
            <a:ext cx="742950" cy="4032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6759" name="Picture 23" descr="vue aérienne ESR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74875"/>
            <a:ext cx="990600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60" name="Text Box 24"/>
          <p:cNvSpPr txBox="1">
            <a:spLocks noChangeArrowheads="1"/>
          </p:cNvSpPr>
          <p:nvPr/>
        </p:nvSpPr>
        <p:spPr bwMode="auto">
          <a:xfrm>
            <a:off x="2286000" y="2174875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900" b="1">
                <a:solidFill>
                  <a:schemeClr val="bg1"/>
                </a:solidFill>
                <a:latin typeface="Arial" pitchFamily="34" charset="0"/>
              </a:rPr>
              <a:t>ESRF</a:t>
            </a:r>
          </a:p>
        </p:txBody>
      </p:sp>
      <p:pic>
        <p:nvPicPr>
          <p:cNvPr id="116761" name="Picture 25" descr="2005 12 22 au full 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5589588"/>
            <a:ext cx="947737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62" name="Picture 26" descr="2005 12 22 au full 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557338"/>
            <a:ext cx="881062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63" name="Picture 2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1424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9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0" y="-15799"/>
            <a:ext cx="5292080" cy="780503"/>
          </a:xfrm>
        </p:spPr>
        <p:txBody>
          <a:bodyPr/>
          <a:lstStyle/>
          <a:p>
            <a:r>
              <a:rPr lang="fr-FR" b="1" dirty="0" smtClean="0">
                <a:solidFill>
                  <a:srgbClr val="C00000"/>
                </a:solidFill>
              </a:rPr>
              <a:t>Brillance de ESRF II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5" name="Picture 4" descr="ch1-figure-04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536" y="764704"/>
            <a:ext cx="7488832" cy="5530214"/>
          </a:xfrm>
          <a:prstGeom prst="rect">
            <a:avLst/>
          </a:prstGeom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7633247" y="1222417"/>
            <a:ext cx="130401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132577"/>
                </a:solidFill>
              </a:rPr>
              <a:t>I  </a:t>
            </a:r>
            <a:r>
              <a:rPr lang="en-US" sz="1600" i="1" dirty="0">
                <a:solidFill>
                  <a:srgbClr val="132577"/>
                </a:solidFill>
              </a:rPr>
              <a:t>= 200 </a:t>
            </a:r>
            <a:r>
              <a:rPr lang="en-US" sz="1600" i="1" dirty="0" err="1">
                <a:solidFill>
                  <a:srgbClr val="132577"/>
                </a:solidFill>
              </a:rPr>
              <a:t>mA</a:t>
            </a:r>
            <a:endParaRPr lang="en-US" sz="1600" i="1" dirty="0">
              <a:solidFill>
                <a:srgbClr val="132577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611560" y="1222417"/>
            <a:ext cx="936104" cy="694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0" y="6453336"/>
            <a:ext cx="2895600" cy="365125"/>
          </a:xfrm>
        </p:spPr>
        <p:txBody>
          <a:bodyPr/>
          <a:lstStyle/>
          <a:p>
            <a:r>
              <a:rPr lang="en-GB" noProof="0" dirty="0" smtClean="0"/>
              <a:t>LER2014 workshop - 2014 - </a:t>
            </a:r>
            <a:r>
              <a:rPr lang="en-GB" noProof="0" dirty="0" err="1" smtClean="0"/>
              <a:t>Revol</a:t>
            </a:r>
            <a:r>
              <a:rPr lang="en-GB" noProof="0" dirty="0" smtClean="0"/>
              <a:t> JL</a:t>
            </a:r>
            <a:endParaRPr lang="en-US" noProof="0" dirty="0"/>
          </a:p>
        </p:txBody>
      </p:sp>
      <p:sp>
        <p:nvSpPr>
          <p:cNvPr id="10" name="Espace réservé du numéro de diapositive 1"/>
          <p:cNvSpPr txBox="1">
            <a:spLocks/>
          </p:cNvSpPr>
          <p:nvPr/>
        </p:nvSpPr>
        <p:spPr>
          <a:xfrm>
            <a:off x="8002574" y="6492875"/>
            <a:ext cx="1116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110B70-E23B-4243-9E66-DBC281BD0813}" type="slidenum">
              <a:rPr lang="fr-FR" smtClean="0"/>
              <a:pPr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18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9" y="475570"/>
            <a:ext cx="7794487" cy="6264000"/>
          </a:xfrm>
          <a:prstGeom prst="rect">
            <a:avLst/>
          </a:prstGeom>
          <a:noFill/>
        </p:spPr>
      </p:pic>
      <p:cxnSp>
        <p:nvCxnSpPr>
          <p:cNvPr id="9" name="Connecteur droit avec flèche 8"/>
          <p:cNvCxnSpPr/>
          <p:nvPr/>
        </p:nvCxnSpPr>
        <p:spPr>
          <a:xfrm flipV="1">
            <a:off x="7812360" y="5928879"/>
            <a:ext cx="0" cy="820944"/>
          </a:xfrm>
          <a:prstGeom prst="straightConnector1">
            <a:avLst/>
          </a:prstGeom>
          <a:ln w="28575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6228184" y="5918626"/>
            <a:ext cx="0" cy="820944"/>
          </a:xfrm>
          <a:prstGeom prst="straightConnector1">
            <a:avLst/>
          </a:prstGeom>
          <a:ln w="28575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860032" y="0"/>
            <a:ext cx="428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Fraction de flux cohérent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8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3414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Rectangle 1028"/>
          <p:cNvSpPr>
            <a:spLocks noChangeArrowheads="1"/>
          </p:cNvSpPr>
          <p:nvPr/>
        </p:nvSpPr>
        <p:spPr bwMode="auto">
          <a:xfrm>
            <a:off x="5994646" y="-2"/>
            <a:ext cx="2994731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Maille de 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SOLEIL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34820" name="Picture 1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885825"/>
            <a:ext cx="8694400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1032"/>
          <p:cNvSpPr>
            <a:spLocks noChangeArrowheads="1"/>
          </p:cNvSpPr>
          <p:nvPr/>
        </p:nvSpPr>
        <p:spPr bwMode="auto">
          <a:xfrm>
            <a:off x="3154877" y="680484"/>
            <a:ext cx="3114675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latin typeface="Symbol" pitchFamily="18" charset="2"/>
              </a:rPr>
              <a:t>e</a:t>
            </a:r>
            <a:r>
              <a:rPr lang="fr-FR" sz="2000" baseline="-25000" dirty="0"/>
              <a:t>x0</a:t>
            </a:r>
            <a:r>
              <a:rPr lang="fr-FR" dirty="0"/>
              <a:t> =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3.7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nm.rad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/>
              <a:t>@ 2.75GeV</a:t>
            </a:r>
          </a:p>
        </p:txBody>
      </p:sp>
      <p:sp>
        <p:nvSpPr>
          <p:cNvPr id="34824" name="Rectangle 1035"/>
          <p:cNvSpPr>
            <a:spLocks noChangeArrowheads="1"/>
          </p:cNvSpPr>
          <p:nvPr/>
        </p:nvSpPr>
        <p:spPr bwMode="auto">
          <a:xfrm>
            <a:off x="76200" y="35337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>
              <a:solidFill>
                <a:schemeClr val="accent2"/>
              </a:solidFill>
            </a:endParaRPr>
          </a:p>
        </p:txBody>
      </p:sp>
      <p:sp>
        <p:nvSpPr>
          <p:cNvPr id="1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84145" y="6490669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52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187624" y="4797152"/>
            <a:ext cx="1440160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059832" y="4869160"/>
            <a:ext cx="1547718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874902"/>
              </p:ext>
            </p:extLst>
          </p:nvPr>
        </p:nvGraphicFramePr>
        <p:xfrm>
          <a:off x="1278731" y="964405"/>
          <a:ext cx="6586538" cy="492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835696" y="28575"/>
            <a:ext cx="6554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 réduction d’</a:t>
            </a:r>
            <a:r>
              <a:rPr lang="fr-F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émittance</a:t>
            </a: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SOLEIL?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3414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84145" y="6490669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175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595"/>
            <a:ext cx="9144000" cy="2980146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154382" y="116632"/>
            <a:ext cx="6989618" cy="810634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Etude très préliminaire d’un DLSR pour  SOLEIL: 400 </a:t>
            </a:r>
            <a:r>
              <a:rPr lang="fr-FR" sz="3600" b="1" dirty="0" err="1" smtClean="0">
                <a:solidFill>
                  <a:srgbClr val="C00000"/>
                </a:solidFill>
              </a:rPr>
              <a:t>pm.rad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5" y="4269373"/>
            <a:ext cx="5611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Même circonférence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Mêmes points sources 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fr-FR" sz="2400" dirty="0" smtClean="0">
                <a:solidFill>
                  <a:srgbClr val="0000FF"/>
                </a:solidFill>
              </a:rPr>
              <a:t>x = 400 </a:t>
            </a:r>
            <a:r>
              <a:rPr lang="fr-FR" sz="2400" dirty="0" err="1" smtClean="0">
                <a:solidFill>
                  <a:srgbClr val="0000FF"/>
                </a:solidFill>
              </a:rPr>
              <a:t>pm.rad</a:t>
            </a:r>
            <a:endParaRPr lang="fr-F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Champ des dipôles (0.87 and 1.18 T)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Gradient maximum </a:t>
            </a:r>
            <a:r>
              <a:rPr lang="fr-FR" sz="2400" b="1" dirty="0" smtClean="0">
                <a:solidFill>
                  <a:srgbClr val="0000FF"/>
                </a:solidFill>
              </a:rPr>
              <a:t>50 T/m</a:t>
            </a:r>
          </a:p>
          <a:p>
            <a:endParaRPr lang="fr-FR" sz="2400" dirty="0" smtClean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45650" y="1652007"/>
            <a:ext cx="56078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5BA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6546122" y="1652007"/>
            <a:ext cx="56078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BA</a:t>
            </a:r>
            <a:endParaRPr lang="en-US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4A9D917C-A4EF-5C49-82A9-07D14B5F7C68}" type="slidenum">
              <a:rPr lang="fr-FR" smtClean="0"/>
              <a:t>54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67544" y="3397821"/>
            <a:ext cx="530915" cy="719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SDL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546122" y="366180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SDC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197296" y="347314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SDM</a:t>
            </a:r>
            <a:endParaRPr lang="fr-FR" dirty="0"/>
          </a:p>
        </p:txBody>
      </p:sp>
      <p:pic>
        <p:nvPicPr>
          <p:cNvPr id="11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3414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73741"/>
            <a:ext cx="3708000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62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AAB0-B344-471D-B626-410B16B92B8E}" type="slidenum">
              <a:rPr lang="fr-FR" smtClean="0"/>
              <a:t>55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321728" y="22097"/>
            <a:ext cx="7652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DLSR: pour une meilleure (nouvelle) science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0" y="2476166"/>
            <a:ext cx="91306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Améliorer les expériences qui ont besoin de plus de brillance et de cohérence transverse.</a:t>
            </a:r>
          </a:p>
          <a:p>
            <a:endParaRPr lang="fr-FR" sz="2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Investigation des structures de matériaux à l’échelle nanométrique, résolution spatiale la plus grande possible, structure biomoléculaire des </a:t>
            </a:r>
            <a:r>
              <a:rPr lang="fr-FR" sz="2000" dirty="0" err="1" smtClean="0">
                <a:solidFill>
                  <a:srgbClr val="0000FF"/>
                </a:solidFill>
              </a:rPr>
              <a:t>nanocristaux</a:t>
            </a:r>
            <a:r>
              <a:rPr lang="fr-FR" sz="2000" dirty="0" smtClean="0">
                <a:solidFill>
                  <a:srgbClr val="0000FF"/>
                </a:solidFill>
              </a:rPr>
              <a:t>, haute </a:t>
            </a:r>
            <a:r>
              <a:rPr lang="fr-FR" sz="2000" dirty="0" smtClean="0">
                <a:solidFill>
                  <a:srgbClr val="0000FF"/>
                </a:solidFill>
              </a:rPr>
              <a:t>pression,… </a:t>
            </a:r>
            <a:endParaRPr lang="fr-FR" sz="2000" dirty="0" smtClean="0">
              <a:solidFill>
                <a:srgbClr val="0000FF"/>
              </a:solidFill>
            </a:endParaRPr>
          </a:p>
          <a:p>
            <a:endParaRPr lang="fr-FR" sz="2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Faisceau plus cohérent est nécessaire pour l’étude des matériaux hétérogènes (amorphes), structures non périodiques.</a:t>
            </a:r>
          </a:p>
          <a:p>
            <a:endParaRPr lang="fr-FR" sz="2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Un « </a:t>
            </a:r>
            <a:r>
              <a:rPr lang="fr-FR" sz="2000" dirty="0" err="1" smtClean="0">
                <a:solidFill>
                  <a:srgbClr val="0000FF"/>
                </a:solidFill>
              </a:rPr>
              <a:t>boost</a:t>
            </a:r>
            <a:r>
              <a:rPr lang="fr-FR" sz="2000" dirty="0" smtClean="0">
                <a:solidFill>
                  <a:srgbClr val="0000FF"/>
                </a:solidFill>
              </a:rPr>
              <a:t> » pour les techniques d’imagerie utilisant la cohérence et notamment la </a:t>
            </a:r>
            <a:r>
              <a:rPr lang="fr-FR" sz="2000" dirty="0" err="1" smtClean="0">
                <a:solidFill>
                  <a:srgbClr val="0000FF"/>
                </a:solidFill>
              </a:rPr>
              <a:t>ptychographie</a:t>
            </a:r>
            <a:r>
              <a:rPr lang="fr-FR" sz="2000" dirty="0" smtClean="0">
                <a:solidFill>
                  <a:srgbClr val="0000FF"/>
                </a:solidFill>
              </a:rPr>
              <a:t>.</a:t>
            </a:r>
          </a:p>
          <a:p>
            <a:endParaRPr lang="fr-FR" sz="2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FF"/>
                </a:solidFill>
              </a:rPr>
              <a:t>Ouvrir la possibilité de faire une nouvelle science</a:t>
            </a:r>
            <a:r>
              <a:rPr lang="fr-FR" sz="2000" dirty="0" smtClean="0">
                <a:solidFill>
                  <a:srgbClr val="0000FF"/>
                </a:solidFill>
              </a:rPr>
              <a:t>.</a:t>
            </a:r>
            <a:endParaRPr lang="fr-FR" sz="2000" dirty="0" smtClean="0">
              <a:solidFill>
                <a:srgbClr val="0000FF"/>
              </a:solidFill>
            </a:endParaRPr>
          </a:p>
          <a:p>
            <a:endParaRPr lang="fr-FR" sz="2000" dirty="0" smtClean="0">
              <a:solidFill>
                <a:srgbClr val="0000FF"/>
              </a:solidFill>
            </a:endParaRPr>
          </a:p>
        </p:txBody>
      </p:sp>
      <p:sp>
        <p:nvSpPr>
          <p:cNvPr id="8" name="object 6"/>
          <p:cNvSpPr/>
          <p:nvPr/>
        </p:nvSpPr>
        <p:spPr>
          <a:xfrm>
            <a:off x="1170666" y="622258"/>
            <a:ext cx="2174747" cy="1827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7"/>
          <p:cNvSpPr/>
          <p:nvPr/>
        </p:nvSpPr>
        <p:spPr>
          <a:xfrm>
            <a:off x="5148064" y="609242"/>
            <a:ext cx="2121407" cy="1808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55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78DF-222B-477C-95A6-C8A5EA2F658D}" type="slidenum">
              <a:rPr lang="fr-FR" altLang="fr-FR"/>
              <a:pPr/>
              <a:t>6</a:t>
            </a:fld>
            <a:endParaRPr lang="fr-FR" altLang="fr-FR"/>
          </a:p>
        </p:txBody>
      </p:sp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1452563" y="1196975"/>
            <a:ext cx="33845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altLang="fr-FR" sz="1400" b="1">
                <a:latin typeface="Arial" pitchFamily="34" charset="0"/>
              </a:rPr>
              <a:t>Détection de substances polluantes, optimisation de pôts catalytiques, nouveaux matériaux…</a:t>
            </a: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68263" y="4797425"/>
            <a:ext cx="34210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sz="1400" b="1">
                <a:latin typeface="Arial" pitchFamily="34" charset="0"/>
              </a:rPr>
              <a:t>Élaboration de nouveaux matériaux, </a:t>
            </a:r>
            <a:r>
              <a:rPr lang="fr-FR" altLang="fr-FR" sz="1400">
                <a:latin typeface="Arial" pitchFamily="34" charset="0"/>
              </a:rPr>
              <a:t>(ex : semi et supra conducteurs, disque durs et mémoire magnétique,batteries, étude de la prise rapide de ciment)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4316413" y="1628775"/>
            <a:ext cx="24495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fr-FR" altLang="fr-FR" sz="1400" b="1">
                <a:latin typeface="Arial" pitchFamily="34" charset="0"/>
              </a:rPr>
              <a:t>Connaissance de la structure des matériaux du manteau terrestre…</a:t>
            </a: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4964113" y="3284538"/>
            <a:ext cx="24384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fr-FR" altLang="fr-FR" sz="1400" b="1">
                <a:latin typeface="Arial" pitchFamily="34" charset="0"/>
              </a:rPr>
              <a:t>Recherche de nouveaux médicaments, </a:t>
            </a:r>
            <a:r>
              <a:rPr lang="fr-FR" altLang="fr-FR" sz="1400" b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imagerie des tissus osseux, vaisseaux sanguins,</a:t>
            </a:r>
            <a:r>
              <a:rPr lang="fr-FR" altLang="fr-FR" sz="1400" b="1">
                <a:latin typeface="Arial" pitchFamily="34" charset="0"/>
              </a:rPr>
              <a:t> étude de l’ADN...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1508125" y="3429000"/>
            <a:ext cx="34559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altLang="fr-FR" sz="1400" b="1">
                <a:latin typeface="Arial" pitchFamily="34" charset="0"/>
              </a:rPr>
              <a:t>Procédés catalytiques, exploration de la matière et connaissance de ses propriétés électroniques, magnétiques </a:t>
            </a:r>
          </a:p>
          <a:p>
            <a:pPr eaLnBrk="0" hangingPunct="0"/>
            <a:r>
              <a:rPr lang="fr-FR" altLang="fr-FR" sz="1400">
                <a:latin typeface="Arial" pitchFamily="34" charset="0"/>
              </a:rPr>
              <a:t>(ex: stockage magnétique haute densité)</a:t>
            </a:r>
          </a:p>
        </p:txBody>
      </p:sp>
      <p:grpSp>
        <p:nvGrpSpPr>
          <p:cNvPr id="182279" name="Group 7"/>
          <p:cNvGrpSpPr>
            <a:grpSpLocks/>
          </p:cNvGrpSpPr>
          <p:nvPr/>
        </p:nvGrpSpPr>
        <p:grpSpPr bwMode="auto">
          <a:xfrm>
            <a:off x="96838" y="1052513"/>
            <a:ext cx="8828088" cy="4887912"/>
            <a:chOff x="86" y="436"/>
            <a:chExt cx="5561" cy="3079"/>
          </a:xfrm>
        </p:grpSpPr>
        <p:pic>
          <p:nvPicPr>
            <p:cNvPr id="182280" name="Picture 8" descr="Science de l'environnement copi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" y="482"/>
              <a:ext cx="874" cy="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81" name="Picture 9" descr="Chimie copi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" y="1752"/>
              <a:ext cx="922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82" name="Picture 10" descr="biologie copi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" y="2563"/>
              <a:ext cx="907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83" name="Picture 11" descr="diamant copi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" y="997"/>
              <a:ext cx="888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84" name="Picture 12" descr="géophysique copi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436"/>
              <a:ext cx="908" cy="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285" name="Picture 13" descr="Médecine copi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1434"/>
              <a:ext cx="907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286" name="Picture 14" descr="siences des matériaux copi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2537"/>
              <a:ext cx="978" cy="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2287" name="Text Box 15"/>
          <p:cNvSpPr txBox="1">
            <a:spLocks noChangeArrowheads="1"/>
          </p:cNvSpPr>
          <p:nvPr/>
        </p:nvSpPr>
        <p:spPr bwMode="auto">
          <a:xfrm>
            <a:off x="42863" y="5995988"/>
            <a:ext cx="8882062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2000" b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Dans tous les domaines, un large accueil est prévu pour </a:t>
            </a:r>
            <a:r>
              <a:rPr lang="fr-FR" altLang="fr-FR" sz="2000" b="1">
                <a:solidFill>
                  <a:srgbClr val="135A17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les industriels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14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Archéologie, patrimoine, aéronautique, pharmacologie, microélectronique…</a:t>
            </a:r>
            <a:endParaRPr lang="fr-FR" altLang="fr-FR" sz="1400">
              <a:latin typeface="Arial" pitchFamily="34" charset="0"/>
            </a:endParaRPr>
          </a:p>
        </p:txBody>
      </p:sp>
      <p:sp>
        <p:nvSpPr>
          <p:cNvPr id="182288" name="Text Box 16"/>
          <p:cNvSpPr txBox="1">
            <a:spLocks noChangeArrowheads="1"/>
          </p:cNvSpPr>
          <p:nvPr/>
        </p:nvSpPr>
        <p:spPr bwMode="auto">
          <a:xfrm>
            <a:off x="4474369" y="0"/>
            <a:ext cx="4687373" cy="646331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Domaines d’application</a:t>
            </a:r>
            <a:endParaRPr lang="fr-FR" alt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18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4977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41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64213"/>
            <a:ext cx="3429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" y="4445000"/>
            <a:ext cx="346551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988" y="4885138"/>
            <a:ext cx="3733800" cy="1104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8248" name="Group 8"/>
          <p:cNvGrpSpPr>
            <a:grpSpLocks/>
          </p:cNvGrpSpPr>
          <p:nvPr/>
        </p:nvGrpSpPr>
        <p:grpSpPr bwMode="auto">
          <a:xfrm>
            <a:off x="4944550" y="1564213"/>
            <a:ext cx="3454400" cy="2057400"/>
            <a:chOff x="2784" y="288"/>
            <a:chExt cx="2352" cy="1440"/>
          </a:xfrm>
        </p:grpSpPr>
        <p:pic>
          <p:nvPicPr>
            <p:cNvPr id="138243" name="Picture 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88"/>
              <a:ext cx="2352" cy="1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246" name="Rectangle 6"/>
            <p:cNvSpPr>
              <a:spLocks noChangeArrowheads="1"/>
            </p:cNvSpPr>
            <p:nvPr/>
          </p:nvSpPr>
          <p:spPr bwMode="auto">
            <a:xfrm>
              <a:off x="2784" y="288"/>
              <a:ext cx="1056" cy="19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0" y="646696"/>
            <a:ext cx="41805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700" dirty="0">
                <a:solidFill>
                  <a:srgbClr val="0000FF"/>
                </a:solidFill>
              </a:rPr>
              <a:t>Les utilisateurs veulent </a:t>
            </a:r>
            <a:r>
              <a:rPr lang="fr-FR" sz="1700" dirty="0" smtClean="0">
                <a:solidFill>
                  <a:srgbClr val="0000FF"/>
                </a:solidFill>
              </a:rPr>
              <a:t>le plus grand </a:t>
            </a:r>
            <a:r>
              <a:rPr lang="fr-FR" sz="1700" dirty="0">
                <a:solidFill>
                  <a:srgbClr val="0000FF"/>
                </a:solidFill>
              </a:rPr>
              <a:t>nombre </a:t>
            </a:r>
          </a:p>
          <a:p>
            <a:r>
              <a:rPr lang="fr-FR" sz="1700" dirty="0">
                <a:solidFill>
                  <a:srgbClr val="0000FF"/>
                </a:solidFill>
              </a:rPr>
              <a:t>p</a:t>
            </a:r>
            <a:r>
              <a:rPr lang="fr-FR" sz="1700" dirty="0" smtClean="0">
                <a:solidFill>
                  <a:srgbClr val="0000FF"/>
                </a:solidFill>
              </a:rPr>
              <a:t>ossible de </a:t>
            </a:r>
            <a:r>
              <a:rPr lang="fr-FR" sz="1700" dirty="0">
                <a:solidFill>
                  <a:srgbClr val="0000FF"/>
                </a:solidFill>
              </a:rPr>
              <a:t>photons sur </a:t>
            </a:r>
            <a:r>
              <a:rPr lang="fr-FR" sz="1700" dirty="0" smtClean="0">
                <a:solidFill>
                  <a:srgbClr val="0000FF"/>
                </a:solidFill>
              </a:rPr>
              <a:t>leur échantillon</a:t>
            </a:r>
            <a:r>
              <a:rPr lang="fr-FR" sz="17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4647787" y="635052"/>
            <a:ext cx="4552657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700" dirty="0">
                <a:solidFill>
                  <a:srgbClr val="0000FF"/>
                </a:solidFill>
              </a:rPr>
              <a:t>Pour les petits échantillons, la </a:t>
            </a:r>
            <a:r>
              <a:rPr lang="fr-FR" sz="1700" dirty="0" smtClean="0">
                <a:solidFill>
                  <a:srgbClr val="0000FF"/>
                </a:solidFill>
              </a:rPr>
              <a:t>plupart </a:t>
            </a:r>
            <a:endParaRPr lang="fr-FR" sz="1700" dirty="0">
              <a:solidFill>
                <a:srgbClr val="0000FF"/>
              </a:solidFill>
            </a:endParaRPr>
          </a:p>
          <a:p>
            <a:r>
              <a:rPr lang="fr-FR" sz="1700" dirty="0">
                <a:solidFill>
                  <a:srgbClr val="0000FF"/>
                </a:solidFill>
              </a:rPr>
              <a:t>des photons sont </a:t>
            </a:r>
            <a:r>
              <a:rPr lang="fr-FR" sz="1700" dirty="0" smtClean="0">
                <a:solidFill>
                  <a:srgbClr val="0000FF"/>
                </a:solidFill>
              </a:rPr>
              <a:t>perdus et </a:t>
            </a:r>
            <a:r>
              <a:rPr lang="fr-FR" sz="1700" dirty="0">
                <a:solidFill>
                  <a:srgbClr val="0000FF"/>
                </a:solidFill>
              </a:rPr>
              <a:t>génèrent un</a:t>
            </a:r>
          </a:p>
          <a:p>
            <a:r>
              <a:rPr lang="fr-FR" sz="1700" dirty="0">
                <a:solidFill>
                  <a:srgbClr val="0000FF"/>
                </a:solidFill>
              </a:rPr>
              <a:t>échauffement indésirable </a:t>
            </a:r>
            <a:r>
              <a:rPr lang="fr-FR" sz="1700" dirty="0" smtClean="0">
                <a:solidFill>
                  <a:srgbClr val="0000FF"/>
                </a:solidFill>
              </a:rPr>
              <a:t>des systèmes optiques!</a:t>
            </a:r>
            <a:endParaRPr lang="fr-FR" sz="1700" dirty="0">
              <a:solidFill>
                <a:srgbClr val="0000FF"/>
              </a:solidFill>
            </a:endParaRP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0" y="3721100"/>
            <a:ext cx="350044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700" dirty="0">
                <a:solidFill>
                  <a:srgbClr val="0000FF"/>
                </a:solidFill>
              </a:rPr>
              <a:t>Pour résoudre ce problème, diminuer</a:t>
            </a:r>
          </a:p>
          <a:p>
            <a:r>
              <a:rPr lang="fr-FR" sz="1700" dirty="0" smtClean="0">
                <a:solidFill>
                  <a:srgbClr val="0000FF"/>
                </a:solidFill>
              </a:rPr>
              <a:t>la </a:t>
            </a:r>
            <a:r>
              <a:rPr lang="fr-FR" sz="1700" dirty="0">
                <a:solidFill>
                  <a:srgbClr val="0000FF"/>
                </a:solidFill>
              </a:rPr>
              <a:t>taille et la divergence de la source</a:t>
            </a:r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5984032" y="4365023"/>
            <a:ext cx="3074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Augmenter la 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BRILLANCE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4336358" y="0"/>
            <a:ext cx="4126050" cy="646331"/>
          </a:xfrm>
          <a:prstGeom prst="rect">
            <a:avLst/>
          </a:prstGeom>
          <a:solidFill>
            <a:schemeClr val="bg1"/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Besoins des utilisateurs…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4" name="Connecteur en angle 3"/>
          <p:cNvCxnSpPr/>
          <p:nvPr/>
        </p:nvCxnSpPr>
        <p:spPr>
          <a:xfrm>
            <a:off x="3779912" y="3861048"/>
            <a:ext cx="2088232" cy="785539"/>
          </a:xfrm>
          <a:prstGeom prst="bentConnector3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7834433" y="5507901"/>
            <a:ext cx="1021579" cy="4388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6804248" y="5877272"/>
            <a:ext cx="1030185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360144" y="6124654"/>
            <a:ext cx="1395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Émittance</a:t>
            </a:r>
            <a:r>
              <a:rPr lang="fr-FR" dirty="0" smtClean="0">
                <a:solidFill>
                  <a:srgbClr val="0000FF"/>
                </a:solidFill>
              </a:rPr>
              <a:t>, </a:t>
            </a:r>
            <a:r>
              <a:rPr lang="fr-FR" sz="2800" dirty="0" smtClean="0">
                <a:solidFill>
                  <a:srgbClr val="0000FF"/>
                </a:solidFill>
                <a:latin typeface="Symbol" pitchFamily="18" charset="2"/>
              </a:rPr>
              <a:t>e</a:t>
            </a:r>
            <a:endParaRPr lang="fr-FR" sz="28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6991341" y="6525964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9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8188BCA-97A3-4790-A023-6607B2C3BD50}" type="slidenum">
              <a:rPr lang="fr-FR" altLang="fr-FR"/>
              <a:pPr/>
              <a:t>8</a:t>
            </a:fld>
            <a:endParaRPr lang="fr-FR" altLang="fr-FR" dirty="0"/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090613" y="152400"/>
          <a:ext cx="8153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6" name="Drawing" r:id="rId3" imgW="8153280" imgH="304920" progId="WPDraw30.Drawing">
                  <p:embed/>
                </p:oleObj>
              </mc:Choice>
              <mc:Fallback>
                <p:oleObj name="Drawing" r:id="rId3" imgW="8153280" imgH="30492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613" y="152400"/>
                        <a:ext cx="81534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032397"/>
              </p:ext>
            </p:extLst>
          </p:nvPr>
        </p:nvGraphicFramePr>
        <p:xfrm>
          <a:off x="107504" y="908720"/>
          <a:ext cx="4456113" cy="542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7" name="Drawing" r:id="rId6" imgW="4600440" imgH="5429160" progId="WPDraw30.Drawing">
                  <p:embed/>
                </p:oleObj>
              </mc:Choice>
              <mc:Fallback>
                <p:oleObj name="Drawing" r:id="rId6" imgW="4600440" imgH="5429160" progId="WPDraw30.Drawing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908720"/>
                        <a:ext cx="4456113" cy="542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847456"/>
              </p:ext>
            </p:extLst>
          </p:nvPr>
        </p:nvGraphicFramePr>
        <p:xfrm>
          <a:off x="4355976" y="692696"/>
          <a:ext cx="4736401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8" name="Drawing" r:id="rId8" imgW="4429080" imgH="5486400" progId="WPDraw30.Drawing">
                  <p:embed/>
                </p:oleObj>
              </mc:Choice>
              <mc:Fallback>
                <p:oleObj name="Drawing" r:id="rId8" imgW="4429080" imgH="5486400" progId="WPDraw30.Drawing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692696"/>
                        <a:ext cx="4736401" cy="5688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Connecteur droit 4"/>
          <p:cNvCxnSpPr/>
          <p:nvPr/>
        </p:nvCxnSpPr>
        <p:spPr>
          <a:xfrm flipV="1">
            <a:off x="3851920" y="1650066"/>
            <a:ext cx="216024" cy="57606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281425" y="1478052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4th </a:t>
            </a:r>
            <a:r>
              <a:rPr lang="fr-FR" dirty="0" err="1" smtClean="0"/>
              <a:t>generation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540607" y="1847384"/>
            <a:ext cx="39604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4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00212" y="0"/>
            <a:ext cx="704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BRILLANCE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= Figure de mérite </a:t>
            </a:r>
            <a:r>
              <a:rPr lang="fr-F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pour la majorité des expériences</a:t>
            </a:r>
            <a:endParaRPr lang="fr-F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859316"/>
              </p:ext>
            </p:extLst>
          </p:nvPr>
        </p:nvGraphicFramePr>
        <p:xfrm>
          <a:off x="1716088" y="1509713"/>
          <a:ext cx="2016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7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6088" y="1509713"/>
                        <a:ext cx="201612" cy="37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647826"/>
              </p:ext>
            </p:extLst>
          </p:nvPr>
        </p:nvGraphicFramePr>
        <p:xfrm>
          <a:off x="3846937" y="621829"/>
          <a:ext cx="2837504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8" name="Equation" r:id="rId5" imgW="2057400" imgH="469800" progId="Equation.3">
                  <p:embed/>
                </p:oleObj>
              </mc:Choice>
              <mc:Fallback>
                <p:oleObj name="Equation" r:id="rId5" imgW="205740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46937" y="621829"/>
                        <a:ext cx="2837504" cy="648072"/>
                      </a:xfrm>
                      <a:prstGeom prst="rect">
                        <a:avLst/>
                      </a:prstGeom>
                      <a:ln w="190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745444"/>
              </p:ext>
            </p:extLst>
          </p:nvPr>
        </p:nvGraphicFramePr>
        <p:xfrm>
          <a:off x="3852019" y="1530338"/>
          <a:ext cx="201612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9" name="Equation" r:id="rId7" imgW="1320480" imgH="317160" progId="Equation.3">
                  <p:embed/>
                </p:oleObj>
              </mc:Choice>
              <mc:Fallback>
                <p:oleObj name="Equation" r:id="rId7" imgW="1320480" imgH="317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2019" y="1530338"/>
                        <a:ext cx="2016125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420482"/>
              </p:ext>
            </p:extLst>
          </p:nvPr>
        </p:nvGraphicFramePr>
        <p:xfrm>
          <a:off x="50354" y="2529855"/>
          <a:ext cx="228441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0" name="Equation" r:id="rId9" imgW="1663560" imgH="393480" progId="Equation.3">
                  <p:embed/>
                </p:oleObj>
              </mc:Choice>
              <mc:Fallback>
                <p:oleObj name="Equation" r:id="rId9" imgW="166356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4" y="2529855"/>
                        <a:ext cx="2284412" cy="5397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601031"/>
              </p:ext>
            </p:extLst>
          </p:nvPr>
        </p:nvGraphicFramePr>
        <p:xfrm>
          <a:off x="185234" y="5229200"/>
          <a:ext cx="4470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1" name="Equation" r:id="rId11" imgW="2501640" imgH="457200" progId="Equation.3">
                  <p:embed/>
                </p:oleObj>
              </mc:Choice>
              <mc:Fallback>
                <p:oleObj name="Equation" r:id="rId11" imgW="250164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34" y="5229200"/>
                        <a:ext cx="4470400" cy="812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406313"/>
              </p:ext>
            </p:extLst>
          </p:nvPr>
        </p:nvGraphicFramePr>
        <p:xfrm>
          <a:off x="293284" y="692696"/>
          <a:ext cx="288131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2" name="Equation" r:id="rId13" imgW="1930320" imgH="482400" progId="Equation.3">
                  <p:embed/>
                </p:oleObj>
              </mc:Choice>
              <mc:Fallback>
                <p:oleObj name="Equation" r:id="rId13" imgW="193032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3284" y="692696"/>
                        <a:ext cx="2881313" cy="7191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7360" y="4365104"/>
            <a:ext cx="84341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smtClean="0"/>
              <a:t>Si les ellipses des faisceaux d’électrons et de photons sont adaptées  dans les deux plans</a:t>
            </a:r>
          </a:p>
          <a:p>
            <a:r>
              <a:rPr lang="fr-FR" dirty="0" smtClean="0"/>
              <a:t>(choix de la valeur de </a:t>
            </a:r>
            <a:r>
              <a:rPr lang="fr-FR" dirty="0" smtClean="0">
                <a:latin typeface="Symbol" pitchFamily="18" charset="2"/>
              </a:rPr>
              <a:t>b!</a:t>
            </a:r>
            <a:r>
              <a:rPr lang="fr-FR" dirty="0" smtClean="0"/>
              <a:t>) alors, l’optimum de la </a:t>
            </a:r>
            <a:r>
              <a:rPr lang="fr-FR" sz="2000" b="1" dirty="0" smtClean="0">
                <a:solidFill>
                  <a:srgbClr val="C00000"/>
                </a:solidFill>
              </a:rPr>
              <a:t>BRILLANCE</a:t>
            </a:r>
            <a:r>
              <a:rPr lang="fr-FR" dirty="0" smtClean="0"/>
              <a:t> peut s’écrire: 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0712" y="3815596"/>
            <a:ext cx="260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(approximation Gaussienne)</a:t>
            </a:r>
            <a:endParaRPr lang="fr-FR" sz="1600" dirty="0"/>
          </a:p>
        </p:txBody>
      </p:sp>
      <p:sp>
        <p:nvSpPr>
          <p:cNvPr id="25" name="Accolade ouvrante 24"/>
          <p:cNvSpPr/>
          <p:nvPr/>
        </p:nvSpPr>
        <p:spPr>
          <a:xfrm>
            <a:off x="3491880" y="764704"/>
            <a:ext cx="288032" cy="151216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6516216" y="656333"/>
            <a:ext cx="14401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4655634" y="733967"/>
            <a:ext cx="360040" cy="4404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0" y="3187452"/>
            <a:ext cx="292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Emittance</a:t>
            </a:r>
            <a:r>
              <a:rPr lang="fr-FR" dirty="0" smtClean="0"/>
              <a:t> d’un seul électron:</a:t>
            </a:r>
          </a:p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 de diffraction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Espace réservé du numéro de diapositive 31"/>
          <p:cNvSpPr>
            <a:spLocks noGrp="1"/>
          </p:cNvSpPr>
          <p:nvPr>
            <p:ph type="sldNum" sz="quarter" idx="12"/>
          </p:nvPr>
        </p:nvSpPr>
        <p:spPr>
          <a:xfrm>
            <a:off x="6988862" y="6365455"/>
            <a:ext cx="2133600" cy="365125"/>
          </a:xfrm>
        </p:spPr>
        <p:txBody>
          <a:bodyPr/>
          <a:lstStyle/>
          <a:p>
            <a:fld id="{CF00AAB0-B344-471D-B626-410B16B92B8E}" type="slidenum">
              <a:rPr lang="fr-FR" smtClean="0"/>
              <a:t>9</a:t>
            </a:fld>
            <a:endParaRPr lang="fr-FR"/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48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7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2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5670603" y="2476897"/>
            <a:ext cx="3091206" cy="1161966"/>
            <a:chOff x="5889678" y="2276872"/>
            <a:chExt cx="3091206" cy="1161966"/>
          </a:xfrm>
        </p:grpSpPr>
        <p:graphicFrame>
          <p:nvGraphicFramePr>
            <p:cNvPr id="5" name="Obje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1750994"/>
                </p:ext>
              </p:extLst>
            </p:nvPr>
          </p:nvGraphicFramePr>
          <p:xfrm>
            <a:off x="5995399" y="2276872"/>
            <a:ext cx="2873119" cy="4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83" name="Équation" r:id="rId16" imgW="1688760" imgH="253800" progId="Equation.3">
                    <p:embed/>
                  </p:oleObj>
                </mc:Choice>
                <mc:Fallback>
                  <p:oleObj name="Équation" r:id="rId16" imgW="1688760" imgH="253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995399" y="2276872"/>
                          <a:ext cx="2873119" cy="4320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6742090"/>
                </p:ext>
              </p:extLst>
            </p:nvPr>
          </p:nvGraphicFramePr>
          <p:xfrm>
            <a:off x="5889678" y="2907873"/>
            <a:ext cx="1541107" cy="4469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84" name="Equation" r:id="rId18" imgW="1269720" imgH="368280" progId="Equation.3">
                    <p:embed/>
                  </p:oleObj>
                </mc:Choice>
                <mc:Fallback>
                  <p:oleObj name="Equation" r:id="rId18" imgW="1269720" imgH="3682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889678" y="2907873"/>
                          <a:ext cx="1541107" cy="4469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6147421"/>
                </p:ext>
              </p:extLst>
            </p:nvPr>
          </p:nvGraphicFramePr>
          <p:xfrm>
            <a:off x="7884368" y="2780928"/>
            <a:ext cx="1096516" cy="6579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85" name="Equation" r:id="rId20" imgW="952200" imgH="571320" progId="Equation.3">
                    <p:embed/>
                  </p:oleObj>
                </mc:Choice>
                <mc:Fallback>
                  <p:oleObj name="Equation" r:id="rId20" imgW="952200" imgH="5713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7884368" y="2780928"/>
                          <a:ext cx="1096516" cy="6579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ZoneTexte 12"/>
          <p:cNvSpPr txBox="1"/>
          <p:nvPr/>
        </p:nvSpPr>
        <p:spPr>
          <a:xfrm>
            <a:off x="7092280" y="3774995"/>
            <a:ext cx="180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(cas le plus simple.)</a:t>
            </a:r>
            <a:endParaRPr lang="fr-FR" sz="1600" dirty="0"/>
          </a:p>
        </p:txBody>
      </p:sp>
      <p:sp>
        <p:nvSpPr>
          <p:cNvPr id="15" name="Rectangle 14"/>
          <p:cNvSpPr/>
          <p:nvPr/>
        </p:nvSpPr>
        <p:spPr>
          <a:xfrm>
            <a:off x="5508104" y="2448322"/>
            <a:ext cx="3528392" cy="129178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620961"/>
              </p:ext>
            </p:extLst>
          </p:nvPr>
        </p:nvGraphicFramePr>
        <p:xfrm>
          <a:off x="6799003" y="1536415"/>
          <a:ext cx="20732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6" name="Equation" r:id="rId22" imgW="1358640" imgH="317160" progId="Equation.3">
                  <p:embed/>
                </p:oleObj>
              </mc:Choice>
              <mc:Fallback>
                <p:oleObj name="Equation" r:id="rId22" imgW="1358640" imgH="317160" progId="Equation.3">
                  <p:embed/>
                  <p:pic>
                    <p:nvPicPr>
                      <p:cNvPr id="0" name="Obje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9003" y="1536415"/>
                        <a:ext cx="20732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e 42"/>
          <p:cNvGrpSpPr/>
          <p:nvPr/>
        </p:nvGrpSpPr>
        <p:grpSpPr>
          <a:xfrm>
            <a:off x="5013686" y="4933436"/>
            <a:ext cx="4114973" cy="1614582"/>
            <a:chOff x="2684030" y="2636912"/>
            <a:chExt cx="4114973" cy="1614582"/>
          </a:xfrm>
        </p:grpSpPr>
        <p:grpSp>
          <p:nvGrpSpPr>
            <p:cNvPr id="44" name="Groupe 43"/>
            <p:cNvGrpSpPr/>
            <p:nvPr/>
          </p:nvGrpSpPr>
          <p:grpSpPr>
            <a:xfrm>
              <a:off x="2684030" y="2636912"/>
              <a:ext cx="4114973" cy="1614582"/>
              <a:chOff x="4953145" y="4770115"/>
              <a:chExt cx="4114973" cy="1614582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6588224" y="4786218"/>
                <a:ext cx="958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photons</a:t>
                </a:r>
                <a:endParaRPr lang="fr-FR" dirty="0"/>
              </a:p>
            </p:txBody>
          </p:sp>
          <p:grpSp>
            <p:nvGrpSpPr>
              <p:cNvPr id="49" name="Groupe 48"/>
              <p:cNvGrpSpPr/>
              <p:nvPr/>
            </p:nvGrpSpPr>
            <p:grpSpPr>
              <a:xfrm>
                <a:off x="4953145" y="4770115"/>
                <a:ext cx="4114973" cy="1614582"/>
                <a:chOff x="4953145" y="4770115"/>
                <a:chExt cx="4114973" cy="1614582"/>
              </a:xfrm>
            </p:grpSpPr>
            <p:grpSp>
              <p:nvGrpSpPr>
                <p:cNvPr id="50" name="Group 2"/>
                <p:cNvGrpSpPr/>
                <p:nvPr/>
              </p:nvGrpSpPr>
              <p:grpSpPr>
                <a:xfrm>
                  <a:off x="4953145" y="4935072"/>
                  <a:ext cx="4114973" cy="1449625"/>
                  <a:chOff x="4343400" y="5179775"/>
                  <a:chExt cx="4114973" cy="1449625"/>
                </a:xfrm>
              </p:grpSpPr>
              <p:pic>
                <p:nvPicPr>
                  <p:cNvPr id="5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34718" y="5179775"/>
                    <a:ext cx="2709081" cy="122556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56" name="Rectangle 55"/>
                  <p:cNvSpPr/>
                  <p:nvPr/>
                </p:nvSpPr>
                <p:spPr>
                  <a:xfrm>
                    <a:off x="4343400" y="6260068"/>
                    <a:ext cx="41149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>
                        <a:latin typeface="Calibri" pitchFamily="34" charset="0"/>
                        <a:cs typeface="Calibri" pitchFamily="34" charset="0"/>
                      </a:rPr>
                      <a:t>Adaptation des ellipses </a:t>
                    </a:r>
                    <a:r>
                      <a:rPr lang="en-US" dirty="0" err="1" smtClean="0">
                        <a:latin typeface="Calibri" pitchFamily="34" charset="0"/>
                        <a:cs typeface="Calibri" pitchFamily="34" charset="0"/>
                      </a:rPr>
                      <a:t>électrons</a:t>
                    </a:r>
                    <a:r>
                      <a:rPr lang="en-US" dirty="0" smtClean="0">
                        <a:latin typeface="Calibri" pitchFamily="34" charset="0"/>
                        <a:cs typeface="Calibri" pitchFamily="34" charset="0"/>
                      </a:rPr>
                      <a:t>-photons</a:t>
                    </a:r>
                    <a:endParaRPr lang="en-US" dirty="0"/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6422688" y="5650468"/>
                    <a:ext cx="44525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>
                        <a:latin typeface="Calibri" pitchFamily="34" charset="0"/>
                        <a:cs typeface="Calibri" pitchFamily="34" charset="0"/>
                      </a:rPr>
                      <a:t>vs.</a:t>
                    </a:r>
                    <a:endParaRPr lang="en-US" b="1" dirty="0"/>
                  </a:p>
                </p:txBody>
              </p:sp>
            </p:grpSp>
            <p:cxnSp>
              <p:nvCxnSpPr>
                <p:cNvPr id="51" name="Connecteur droit 50"/>
                <p:cNvCxnSpPr/>
                <p:nvPr/>
              </p:nvCxnSpPr>
              <p:spPr>
                <a:xfrm>
                  <a:off x="7850460" y="4970884"/>
                  <a:ext cx="0" cy="1153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51"/>
                <p:cNvCxnSpPr/>
                <p:nvPr/>
              </p:nvCxnSpPr>
              <p:spPr>
                <a:xfrm>
                  <a:off x="7477683" y="5590431"/>
                  <a:ext cx="91074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ZoneTexte 52"/>
                <p:cNvSpPr txBox="1"/>
                <p:nvPr/>
              </p:nvSpPr>
              <p:spPr>
                <a:xfrm>
                  <a:off x="8274124" y="5489347"/>
                  <a:ext cx="2840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x</a:t>
                  </a:r>
                  <a:endParaRPr lang="fr-FR" dirty="0"/>
                </a:p>
              </p:txBody>
            </p:sp>
            <p:sp>
              <p:nvSpPr>
                <p:cNvPr id="54" name="ZoneTexte 53"/>
                <p:cNvSpPr txBox="1"/>
                <p:nvPr/>
              </p:nvSpPr>
              <p:spPr>
                <a:xfrm>
                  <a:off x="7795669" y="4770115"/>
                  <a:ext cx="347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x’</a:t>
                  </a:r>
                  <a:endParaRPr lang="fr-FR" dirty="0"/>
                </a:p>
              </p:txBody>
            </p:sp>
          </p:grpSp>
        </p:grpSp>
        <p:cxnSp>
          <p:nvCxnSpPr>
            <p:cNvPr id="45" name="Connecteur droit avec flèche 44"/>
            <p:cNvCxnSpPr/>
            <p:nvPr/>
          </p:nvCxnSpPr>
          <p:spPr>
            <a:xfrm>
              <a:off x="3275856" y="3022347"/>
              <a:ext cx="288032" cy="2502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3478824" y="2937283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</a:t>
              </a:r>
              <a:r>
                <a:rPr lang="fr-FR" dirty="0" smtClean="0"/>
                <a:t>-</a:t>
              </a:r>
              <a:endParaRPr lang="fr-FR" dirty="0"/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 flipH="1">
              <a:off x="3995936" y="3006244"/>
              <a:ext cx="533952" cy="3499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952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 animBg="1"/>
      <p:bldP spid="27" grpId="0" animBg="1"/>
      <p:bldP spid="28" grpId="0" animBg="1"/>
      <p:bldP spid="29" grpId="0"/>
      <p:bldP spid="13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13351</TotalTime>
  <Words>2908</Words>
  <Application>Microsoft Office PowerPoint</Application>
  <PresentationFormat>Affichage à l'écran (4:3)</PresentationFormat>
  <Paragraphs>587</Paragraphs>
  <Slides>55</Slides>
  <Notes>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55</vt:i4>
      </vt:variant>
    </vt:vector>
  </HeadingPairs>
  <TitlesOfParts>
    <vt:vector size="59" baseType="lpstr">
      <vt:lpstr>Thème Office</vt:lpstr>
      <vt:lpstr>Drawing</vt:lpstr>
      <vt:lpstr>Equation</vt:lpstr>
      <vt:lpstr>Équation</vt:lpstr>
      <vt:lpstr> DLSR : Diffraction Limited Storage Ring →  4ème génération des sources  de rayonnement synchrotron sur anneaux de stockage </vt:lpstr>
      <vt:lpstr>Présentation PowerPoint</vt:lpstr>
      <vt:lpstr>Présentation PowerPoint</vt:lpstr>
      <vt:lpstr>Présentation PowerPoint</vt:lpstr>
      <vt:lpstr>Plus de 70  Sources de Rayonnement Synchrotron dans le monde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Annulation de toutes les résonances  géométriques de 3ème et 4ème ordre excitées par les sextupôles sauf 2nx-2ny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projet SIRIUS</vt:lpstr>
      <vt:lpstr>Présentation PowerPoint</vt:lpstr>
      <vt:lpstr>Présentation PowerPoint</vt:lpstr>
      <vt:lpstr>Présentation PowerPoint</vt:lpstr>
      <vt:lpstr>Présentation PowerPoint</vt:lpstr>
      <vt:lpstr>Upgrade de l’ESRF : ESRF II</vt:lpstr>
      <vt:lpstr>Time scale</vt:lpstr>
      <vt:lpstr>Présentation PowerPoint</vt:lpstr>
      <vt:lpstr>Présentation PowerPoint</vt:lpstr>
      <vt:lpstr>Paramètres principaux</vt:lpstr>
      <vt:lpstr>Présentation PowerPoint</vt:lpstr>
      <vt:lpstr>Dipoles</vt:lpstr>
      <vt:lpstr>Présentation PowerPoint</vt:lpstr>
      <vt:lpstr>One DDBA cell in the existing lattice</vt:lpstr>
      <vt:lpstr>Présentation PowerPoint</vt:lpstr>
      <vt:lpstr>Présentation PowerPoint</vt:lpstr>
      <vt:lpstr>Présentation PowerPoint</vt:lpstr>
      <vt:lpstr>Présentation PowerPoint</vt:lpstr>
      <vt:lpstr>Survey of low emittance lattices</vt:lpstr>
      <vt:lpstr>Présentation PowerPoint</vt:lpstr>
      <vt:lpstr>Brillance de ESRF II</vt:lpstr>
      <vt:lpstr>Présentation PowerPoint</vt:lpstr>
      <vt:lpstr>Présentation PowerPoint</vt:lpstr>
      <vt:lpstr>Présentation PowerPoint</vt:lpstr>
      <vt:lpstr>Etude très préliminaire d’un DLSR pour  SOLEIL: 400 pm.rad</vt:lpstr>
      <vt:lpstr>Présentation PowerPoint</vt:lpstr>
    </vt:vector>
  </TitlesOfParts>
  <Company>Synchrotron SOLEIL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NADJI</dc:creator>
  <cp:lastModifiedBy>A. Nadji</cp:lastModifiedBy>
  <cp:revision>276</cp:revision>
  <cp:lastPrinted>2014-11-19T16:13:43Z</cp:lastPrinted>
  <dcterms:created xsi:type="dcterms:W3CDTF">2014-09-22T16:35:56Z</dcterms:created>
  <dcterms:modified xsi:type="dcterms:W3CDTF">2015-10-05T05:26:28Z</dcterms:modified>
</cp:coreProperties>
</file>