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8"/>
  </p:notesMasterIdLst>
  <p:sldIdLst>
    <p:sldId id="261" r:id="rId2"/>
    <p:sldId id="539" r:id="rId3"/>
    <p:sldId id="500" r:id="rId4"/>
    <p:sldId id="537" r:id="rId5"/>
    <p:sldId id="480" r:id="rId6"/>
    <p:sldId id="546" r:id="rId7"/>
    <p:sldId id="548" r:id="rId8"/>
    <p:sldId id="549" r:id="rId9"/>
    <p:sldId id="541" r:id="rId10"/>
    <p:sldId id="547" r:id="rId11"/>
    <p:sldId id="545" r:id="rId12"/>
    <p:sldId id="542" r:id="rId13"/>
    <p:sldId id="550" r:id="rId14"/>
    <p:sldId id="543" r:id="rId15"/>
    <p:sldId id="544" r:id="rId16"/>
    <p:sldId id="551" r:id="rId17"/>
  </p:sldIdLst>
  <p:sldSz cx="9144000" cy="6858000" type="screen4x3"/>
  <p:notesSz cx="6811963" cy="99425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FFFF"/>
    <a:srgbClr val="F08728"/>
    <a:srgbClr val="FEF0DF"/>
    <a:srgbClr val="808080"/>
    <a:srgbClr val="B2B2B2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86" autoAdjust="0"/>
    <p:restoredTop sz="94640" autoAdjust="0"/>
  </p:normalViewPr>
  <p:slideViewPr>
    <p:cSldViewPr snapToGrid="0">
      <p:cViewPr>
        <p:scale>
          <a:sx n="66" d="100"/>
          <a:sy n="66" d="100"/>
        </p:scale>
        <p:origin x="88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5924" tIns="47962" rIns="95924" bIns="47962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5924" tIns="47962" rIns="95924" bIns="47962" rtlCol="0"/>
          <a:lstStyle>
            <a:lvl1pPr algn="r">
              <a:defRPr sz="1300"/>
            </a:lvl1pPr>
          </a:lstStyle>
          <a:p>
            <a:fld id="{4F3AFE2C-5007-4057-8DFB-EC24DF7E4136}" type="datetimeFigureOut">
              <a:rPr lang="fr-FR" smtClean="0"/>
              <a:pPr/>
              <a:t>03/10/2015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24" tIns="47962" rIns="95924" bIns="47962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5924" tIns="47962" rIns="95924" bIns="47962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5924" tIns="47962" rIns="95924" bIns="47962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5924" tIns="47962" rIns="95924" bIns="47962" rtlCol="0" anchor="b"/>
          <a:lstStyle>
            <a:lvl1pPr algn="r">
              <a:defRPr sz="1300"/>
            </a:lvl1pPr>
          </a:lstStyle>
          <a:p>
            <a:fld id="{C625FE0B-B3A6-4AF6-B265-A109385ED2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32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3960000" y="6305192"/>
            <a:ext cx="1450504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  <p:sp>
        <p:nvSpPr>
          <p:cNvPr id="14" name="ZoneTexte 13"/>
          <p:cNvSpPr txBox="1"/>
          <p:nvPr userDrawn="1"/>
        </p:nvSpPr>
        <p:spPr>
          <a:xfrm>
            <a:off x="1259632" y="6093296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bg1"/>
                </a:solidFill>
                <a:latin typeface="+mj-lt"/>
              </a:rPr>
              <a:t>www.cea.fr</a:t>
            </a:r>
            <a:endParaRPr lang="fr-FR" sz="11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9" name="Groupe 18"/>
          <p:cNvGrpSpPr/>
          <p:nvPr userDrawn="1"/>
        </p:nvGrpSpPr>
        <p:grpSpPr>
          <a:xfrm>
            <a:off x="1" y="-12700"/>
            <a:ext cx="3347864" cy="6870700"/>
            <a:chOff x="1" y="-12700"/>
            <a:chExt cx="3347864" cy="6870700"/>
          </a:xfrm>
        </p:grpSpPr>
        <p:grpSp>
          <p:nvGrpSpPr>
            <p:cNvPr id="17" name="Groupe 16"/>
            <p:cNvGrpSpPr/>
            <p:nvPr userDrawn="1"/>
          </p:nvGrpSpPr>
          <p:grpSpPr>
            <a:xfrm>
              <a:off x="1" y="-12700"/>
              <a:ext cx="3347864" cy="6870700"/>
              <a:chOff x="1" y="-12700"/>
              <a:chExt cx="3347864" cy="6870700"/>
            </a:xfrm>
          </p:grpSpPr>
          <p:pic>
            <p:nvPicPr>
              <p:cNvPr id="1026" name="Picture 2" descr="S:\CHARTE - LOGOS 2012\Fond dégradé Logo CEA 2012.jpg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" y="-12700"/>
                <a:ext cx="3347864" cy="6870700"/>
              </a:xfrm>
              <a:prstGeom prst="rect">
                <a:avLst/>
              </a:prstGeom>
              <a:noFill/>
            </p:spPr>
          </p:pic>
          <p:pic>
            <p:nvPicPr>
              <p:cNvPr id="16" name="Picture 3" descr="S:\CHARTE - LOGOS 2012\Logo\Logo anglais\CEA_GB_logotype_4c_defonce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008" y="548680"/>
                <a:ext cx="3203848" cy="2608045"/>
              </a:xfrm>
              <a:prstGeom prst="rect">
                <a:avLst/>
              </a:prstGeom>
              <a:noFill/>
            </p:spPr>
          </p:pic>
        </p:grpSp>
        <p:sp>
          <p:nvSpPr>
            <p:cNvPr id="18" name="ZoneTexte 17"/>
            <p:cNvSpPr txBox="1"/>
            <p:nvPr userDrawn="1"/>
          </p:nvSpPr>
          <p:spPr>
            <a:xfrm>
              <a:off x="1412032" y="6245696"/>
              <a:ext cx="9361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bg1"/>
                  </a:solidFill>
                  <a:latin typeface="+mj-lt"/>
                </a:rPr>
                <a:t>www.cea.fr</a:t>
              </a:r>
              <a:endParaRPr lang="fr-FR" sz="11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print"/>
          <a:srcRect b="15350"/>
          <a:stretch>
            <a:fillRect/>
          </a:stretch>
        </p:blipFill>
        <p:spPr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576000" y="5445224"/>
            <a:ext cx="11186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576000" y="5877272"/>
            <a:ext cx="26642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29904" y="6192577"/>
            <a:ext cx="2133600" cy="365125"/>
          </a:xfrm>
          <a:prstGeom prst="rect">
            <a:avLst/>
          </a:prstGeom>
        </p:spPr>
        <p:txBody>
          <a:bodyPr/>
          <a:lstStyle/>
          <a:p>
            <a:fld id="{B62DF15E-E2F1-4C8D-A870-7DF690C8C068}" type="datetimeFigureOut">
              <a:rPr lang="fr-FR" smtClean="0"/>
              <a:pPr/>
              <a:t>03/10/2015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83257" y="612433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66848" y="6137986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Page </a:t>
            </a:r>
            <a:fld id="{A80C4D62-D52F-4DC4-B033-4E00C3C07DF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 hasCustomPrompt="1"/>
          </p:nvPr>
        </p:nvSpPr>
        <p:spPr>
          <a:xfrm>
            <a:off x="3311999" y="3311999"/>
            <a:ext cx="5832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 Visuel</a:t>
            </a:r>
            <a:endParaRPr lang="fr-FR" dirty="0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5"/>
          </p:nvPr>
        </p:nvSpPr>
        <p:spPr>
          <a:xfrm>
            <a:off x="3960000" y="6305192"/>
            <a:ext cx="1450504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7"/>
          </p:nvPr>
        </p:nvSpPr>
        <p:spPr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  <p:grpSp>
        <p:nvGrpSpPr>
          <p:cNvPr id="24" name="Groupe 23"/>
          <p:cNvGrpSpPr/>
          <p:nvPr userDrawn="1"/>
        </p:nvGrpSpPr>
        <p:grpSpPr>
          <a:xfrm>
            <a:off x="1" y="-12700"/>
            <a:ext cx="3347864" cy="6870700"/>
            <a:chOff x="1" y="-12700"/>
            <a:chExt cx="3347864" cy="6870700"/>
          </a:xfrm>
        </p:grpSpPr>
        <p:grpSp>
          <p:nvGrpSpPr>
            <p:cNvPr id="25" name="Groupe 16"/>
            <p:cNvGrpSpPr/>
            <p:nvPr userDrawn="1"/>
          </p:nvGrpSpPr>
          <p:grpSpPr>
            <a:xfrm>
              <a:off x="1" y="-12700"/>
              <a:ext cx="3347864" cy="6870700"/>
              <a:chOff x="1" y="-12700"/>
              <a:chExt cx="3347864" cy="6870700"/>
            </a:xfrm>
          </p:grpSpPr>
          <p:pic>
            <p:nvPicPr>
              <p:cNvPr id="27" name="Picture 2" descr="S:\CHARTE - LOGOS 2012\Fond dégradé Logo CEA 2012.jpg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" y="-12700"/>
                <a:ext cx="3347864" cy="6870700"/>
              </a:xfrm>
              <a:prstGeom prst="rect">
                <a:avLst/>
              </a:prstGeom>
              <a:noFill/>
            </p:spPr>
          </p:pic>
          <p:pic>
            <p:nvPicPr>
              <p:cNvPr id="28" name="Picture 3" descr="S:\CHARTE - LOGOS 2012\Logo\Logo anglais\CEA_GB_logotype_4c_defonce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008" y="548680"/>
                <a:ext cx="3203848" cy="2608045"/>
              </a:xfrm>
              <a:prstGeom prst="rect">
                <a:avLst/>
              </a:prstGeom>
              <a:noFill/>
            </p:spPr>
          </p:pic>
        </p:grpSp>
        <p:sp>
          <p:nvSpPr>
            <p:cNvPr id="26" name="ZoneTexte 25"/>
            <p:cNvSpPr txBox="1"/>
            <p:nvPr userDrawn="1"/>
          </p:nvSpPr>
          <p:spPr>
            <a:xfrm>
              <a:off x="1412032" y="6245696"/>
              <a:ext cx="9361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bg1"/>
                  </a:solidFill>
                  <a:latin typeface="+mj-lt"/>
                </a:rPr>
                <a:t>www.cea.fr</a:t>
              </a:r>
              <a:endParaRPr lang="fr-FR" sz="11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7"/>
          </p:nvPr>
        </p:nvSpPr>
        <p:spPr>
          <a:xfrm>
            <a:off x="3960000" y="6305192"/>
            <a:ext cx="1450504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9"/>
          </p:nvPr>
        </p:nvSpPr>
        <p:spPr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grpSp>
        <p:nvGrpSpPr>
          <p:cNvPr id="19" name="Groupe 18"/>
          <p:cNvGrpSpPr/>
          <p:nvPr userDrawn="1"/>
        </p:nvGrpSpPr>
        <p:grpSpPr>
          <a:xfrm>
            <a:off x="1" y="-12700"/>
            <a:ext cx="3347864" cy="6870700"/>
            <a:chOff x="1" y="-12700"/>
            <a:chExt cx="3347864" cy="6870700"/>
          </a:xfrm>
        </p:grpSpPr>
        <p:grpSp>
          <p:nvGrpSpPr>
            <p:cNvPr id="20" name="Groupe 16"/>
            <p:cNvGrpSpPr/>
            <p:nvPr userDrawn="1"/>
          </p:nvGrpSpPr>
          <p:grpSpPr>
            <a:xfrm>
              <a:off x="1" y="-12700"/>
              <a:ext cx="3347864" cy="6870700"/>
              <a:chOff x="1" y="-12700"/>
              <a:chExt cx="3347864" cy="6870700"/>
            </a:xfrm>
          </p:grpSpPr>
          <p:pic>
            <p:nvPicPr>
              <p:cNvPr id="25" name="Picture 2" descr="S:\CHARTE - LOGOS 2012\Fond dégradé Logo CEA 2012.jpg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" y="-12700"/>
                <a:ext cx="3347864" cy="6870700"/>
              </a:xfrm>
              <a:prstGeom prst="rect">
                <a:avLst/>
              </a:prstGeom>
              <a:noFill/>
            </p:spPr>
          </p:pic>
          <p:pic>
            <p:nvPicPr>
              <p:cNvPr id="26" name="Picture 3" descr="S:\CHARTE - LOGOS 2012\Logo\Logo anglais\CEA_GB_logotype_4c_defonce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008" y="548680"/>
                <a:ext cx="3203848" cy="2608045"/>
              </a:xfrm>
              <a:prstGeom prst="rect">
                <a:avLst/>
              </a:prstGeom>
              <a:noFill/>
            </p:spPr>
          </p:pic>
        </p:grpSp>
        <p:sp>
          <p:nvSpPr>
            <p:cNvPr id="24" name="ZoneTexte 23"/>
            <p:cNvSpPr txBox="1"/>
            <p:nvPr userDrawn="1"/>
          </p:nvSpPr>
          <p:spPr>
            <a:xfrm>
              <a:off x="1412032" y="6245696"/>
              <a:ext cx="9361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bg1"/>
                  </a:solidFill>
                  <a:latin typeface="+mj-lt"/>
                </a:rPr>
                <a:t>www.cea.fr</a:t>
              </a:r>
              <a:endParaRPr lang="fr-FR" sz="11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000" y="5877272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000" y="5445224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fr-FR" dirty="0" smtClean="0"/>
              <a:t>CEA | 10 AVRIL 2012</a:t>
            </a:r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-361950" algn="l" rtl="0" eaLnBrk="1" latinLnBrk="0" hangingPunct="1">
              <a:lnSpc>
                <a:spcPts val="2800"/>
              </a:lnSpc>
              <a:spcBef>
                <a:spcPct val="20000"/>
              </a:spcBef>
              <a:buFontTx/>
              <a:buBlip>
                <a:blip r:embed="rId2"/>
              </a:buBlip>
              <a:tabLst>
                <a:tab pos="8077200" algn="r"/>
              </a:tabLst>
              <a:defRPr lang="fr-FR" sz="2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550" indent="-273050" algn="l" rtl="0" eaLnBrk="1" latinLnBrk="0" hangingPunct="1">
              <a:lnSpc>
                <a:spcPts val="2800"/>
              </a:lnSpc>
              <a:spcBef>
                <a:spcPct val="20000"/>
              </a:spcBef>
              <a:buSzPct val="80000"/>
              <a:buFontTx/>
              <a:buBlip>
                <a:blip r:embed="rId3"/>
              </a:buBlip>
              <a:tabLst>
                <a:tab pos="8077200" algn="r"/>
              </a:tabLst>
              <a:defRPr lang="fr-FR" sz="2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-260350" algn="l" rtl="0" eaLnBrk="1" latinLnBrk="0" hangingPunct="1">
              <a:lnSpc>
                <a:spcPts val="2800"/>
              </a:lnSpc>
              <a:spcBef>
                <a:spcPct val="20000"/>
              </a:spcBef>
              <a:buSzPct val="100000"/>
              <a:buFontTx/>
              <a:buBlip>
                <a:blip r:embed="rId4"/>
              </a:buBlip>
              <a:tabLst>
                <a:tab pos="8077200" algn="r"/>
              </a:tabLst>
              <a:defRPr lang="fr-FR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1950" indent="0" algn="l" rtl="0" eaLnBrk="1" latinLnBrk="0" hangingPunct="1">
              <a:lnSpc>
                <a:spcPts val="2800"/>
              </a:lnSpc>
              <a:spcBef>
                <a:spcPct val="20000"/>
              </a:spcBef>
              <a:buFontTx/>
              <a:buNone/>
              <a:tabLst>
                <a:tab pos="8077200" algn="r"/>
              </a:tabLst>
              <a:defRPr lang="fr-FR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 hasCustomPrompt="1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CHARTE - LOGOS 2012\Fond dégradé Logo CEA 2012.jpg"/>
          <p:cNvPicPr preferRelativeResize="0"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954000"/>
          </a:xfrm>
          <a:prstGeom prst="rect">
            <a:avLst/>
          </a:prstGeom>
          <a:noFill/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2000" y="44624"/>
            <a:ext cx="723646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6000" y="1268760"/>
            <a:ext cx="8172464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76000" y="6305192"/>
            <a:ext cx="14505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cap="all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dirty="0" smtClean="0"/>
              <a:t>CEA-SOREQ discussions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720" y="6305192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Jan. 15, 2015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5304" y="6303598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Picture 3" descr="S:\CHARTE - LOGOS 2012\Logo\Logo anglais\CEA_GB_logotype_4c_defonce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309" y="44624"/>
            <a:ext cx="1045006" cy="85067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5" r:id="rId4"/>
    <p:sldLayoutId id="2147483666" r:id="rId5"/>
    <p:sldLayoutId id="2147483650" r:id="rId6"/>
    <p:sldLayoutId id="2147483662" r:id="rId7"/>
    <p:sldLayoutId id="2147483663" r:id="rId8"/>
    <p:sldLayoutId id="2147483664" r:id="rId9"/>
    <p:sldLayoutId id="2147483667" r:id="rId10"/>
    <p:sldLayoutId id="2147483668" r:id="rId11"/>
    <p:sldLayoutId id="2147483671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239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0" algn="l" defTabSz="914400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emf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5" Type="http://schemas.openxmlformats.org/officeDocument/2006/relationships/image" Target="../media/image67.jpeg"/><Relationship Id="rId10" Type="http://schemas.openxmlformats.org/officeDocument/2006/relationships/image" Target="../media/image63.jpeg"/><Relationship Id="rId4" Type="http://schemas.openxmlformats.org/officeDocument/2006/relationships/image" Target="../media/image4.png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emf"/><Relationship Id="rId5" Type="http://schemas.openxmlformats.org/officeDocument/2006/relationships/image" Target="../media/image6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3.jpeg"/><Relationship Id="rId3" Type="http://schemas.openxmlformats.org/officeDocument/2006/relationships/image" Target="../media/image13.png"/><Relationship Id="rId7" Type="http://schemas.openxmlformats.org/officeDocument/2006/relationships/image" Target="../media/image73.emf"/><Relationship Id="rId12" Type="http://schemas.openxmlformats.org/officeDocument/2006/relationships/image" Target="../media/image77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76.png"/><Relationship Id="rId4" Type="http://schemas.openxmlformats.org/officeDocument/2006/relationships/image" Target="../media/image3.png"/><Relationship Id="rId9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png"/><Relationship Id="rId18" Type="http://schemas.openxmlformats.org/officeDocument/2006/relationships/image" Target="../media/image66.png"/><Relationship Id="rId3" Type="http://schemas.openxmlformats.org/officeDocument/2006/relationships/image" Target="../media/image3.png"/><Relationship Id="rId21" Type="http://schemas.openxmlformats.org/officeDocument/2006/relationships/image" Target="../media/image92.jpe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13.png"/><Relationship Id="rId16" Type="http://schemas.openxmlformats.org/officeDocument/2006/relationships/image" Target="../media/image89.jpeg"/><Relationship Id="rId20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91.jpeg"/><Relationship Id="rId4" Type="http://schemas.openxmlformats.org/officeDocument/2006/relationships/image" Target="../media/image4.png"/><Relationship Id="rId9" Type="http://schemas.openxmlformats.org/officeDocument/2006/relationships/image" Target="../media/image82.emf"/><Relationship Id="rId1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3.png"/><Relationship Id="rId7" Type="http://schemas.openxmlformats.org/officeDocument/2006/relationships/image" Target="../media/image22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jpeg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4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45.jpeg"/><Relationship Id="rId5" Type="http://schemas.openxmlformats.org/officeDocument/2006/relationships/image" Target="../media/image4.pn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3862759" y="890911"/>
            <a:ext cx="5054818" cy="1042392"/>
          </a:xfrm>
        </p:spPr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Projet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SARAF-LINAC</a:t>
            </a:r>
            <a:endParaRPr lang="en-US" dirty="0"/>
          </a:p>
        </p:txBody>
      </p:sp>
      <p:sp>
        <p:nvSpPr>
          <p:cNvPr id="10" name="Sous-titre 9"/>
          <p:cNvSpPr>
            <a:spLocks noGrp="1"/>
          </p:cNvSpPr>
          <p:nvPr>
            <p:ph type="subTitle" idx="1"/>
          </p:nvPr>
        </p:nvSpPr>
        <p:spPr>
          <a:xfrm>
            <a:off x="3960000" y="6249401"/>
            <a:ext cx="4788464" cy="504056"/>
          </a:xfrm>
        </p:spPr>
        <p:txBody>
          <a:bodyPr/>
          <a:lstStyle/>
          <a:p>
            <a:r>
              <a:rPr lang="en-US" dirty="0" smtClean="0"/>
              <a:t>6 </a:t>
            </a:r>
            <a:r>
              <a:rPr lang="en-US" dirty="0" err="1" smtClean="0"/>
              <a:t>Octobre</a:t>
            </a:r>
            <a:r>
              <a:rPr lang="en-US" dirty="0" smtClean="0"/>
              <a:t> 2015</a:t>
            </a:r>
            <a:endParaRPr lang="en-US" dirty="0" smtClean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smtClean="0"/>
              <a:t>|  PAGE </a:t>
            </a:r>
            <a:fld id="{AEFB9B6D-867A-40B8-ACB0-35CC9F272C9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CEA | 10 AVRIL 2012</a:t>
            </a:r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04603"/>
            <a:ext cx="1959739" cy="884647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3960000" y="5651863"/>
            <a:ext cx="934217" cy="307816"/>
          </a:xfrm>
        </p:spPr>
        <p:txBody>
          <a:bodyPr/>
          <a:lstStyle/>
          <a:p>
            <a:r>
              <a:rPr lang="fr-FR" sz="1200" dirty="0" smtClean="0"/>
              <a:t>N. </a:t>
            </a:r>
            <a:r>
              <a:rPr lang="fr-FR" sz="1200" dirty="0" err="1" smtClean="0"/>
              <a:t>Pichoff</a:t>
            </a:r>
            <a:endParaRPr lang="fr-FR" sz="1200" dirty="0"/>
          </a:p>
        </p:txBody>
      </p:sp>
      <p:pic>
        <p:nvPicPr>
          <p:cNvPr id="11" name="Image 10" descr="logo_GANIL_30c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800" y="5321557"/>
            <a:ext cx="1961859" cy="70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re 8"/>
          <p:cNvSpPr txBox="1">
            <a:spLocks/>
          </p:cNvSpPr>
          <p:nvPr/>
        </p:nvSpPr>
        <p:spPr>
          <a:xfrm>
            <a:off x="3862759" y="2750191"/>
            <a:ext cx="5054818" cy="10423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2800" b="0" kern="1200" cap="all" baseline="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cap="none" dirty="0" err="1" smtClean="0"/>
              <a:t>Journées</a:t>
            </a:r>
            <a:r>
              <a:rPr lang="en-US" sz="2000" cap="none" dirty="0" smtClean="0"/>
              <a:t> </a:t>
            </a:r>
            <a:r>
              <a:rPr lang="en-US" sz="2000" cap="none" dirty="0" err="1" smtClean="0"/>
              <a:t>Accélérateurs</a:t>
            </a:r>
            <a:r>
              <a:rPr lang="en-US" sz="2000" cap="none" dirty="0" smtClean="0"/>
              <a:t> de la SFP</a:t>
            </a:r>
          </a:p>
          <a:p>
            <a:r>
              <a:rPr lang="fr-FR" sz="2000" cap="none" dirty="0" smtClean="0"/>
              <a:t>Roscoff 2015</a:t>
            </a:r>
            <a:endParaRPr lang="en-US" sz="2000" cap="non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464" y="6105572"/>
            <a:ext cx="1487113" cy="5631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044000" y="44624"/>
            <a:ext cx="7236464" cy="936104"/>
          </a:xfrm>
        </p:spPr>
        <p:txBody>
          <a:bodyPr/>
          <a:lstStyle/>
          <a:p>
            <a:pPr algn="l"/>
            <a:r>
              <a:rPr lang="fr-FR" sz="2400" dirty="0" smtClean="0"/>
              <a:t>MEBT</a:t>
            </a:r>
            <a:endParaRPr lang="fr-FR" sz="2400" dirty="0"/>
          </a:p>
        </p:txBody>
      </p:sp>
      <p:sp>
        <p:nvSpPr>
          <p:cNvPr id="20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487153"/>
            <a:ext cx="1118696" cy="365125"/>
          </a:xfrm>
        </p:spPr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46" name="Image 1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5066" r="1"/>
          <a:stretch/>
        </p:blipFill>
        <p:spPr>
          <a:xfrm>
            <a:off x="7543800" y="171450"/>
            <a:ext cx="1383302" cy="534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r>
              <a:rPr lang="fr-FR" dirty="0" smtClean="0"/>
              <a:t>SARAF-LINAC </a:t>
            </a:r>
            <a:r>
              <a:rPr lang="fr-FR" dirty="0" smtClean="0"/>
              <a:t>Présentation @ Roscoff </a:t>
            </a:r>
            <a:r>
              <a:rPr lang="fr-FR" dirty="0" smtClean="0"/>
              <a:t>| </a:t>
            </a:r>
            <a:r>
              <a:rPr lang="fr-FR" dirty="0" smtClean="0"/>
              <a:t>6 octobre 2015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852489" y="336741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- </a:t>
            </a:r>
            <a:r>
              <a:rPr lang="fr-FR" dirty="0" err="1" smtClean="0">
                <a:solidFill>
                  <a:schemeClr val="bg1"/>
                </a:solidFill>
              </a:rPr>
              <a:t>Specific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Beam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dynamics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159573" y="4253290"/>
            <a:ext cx="8767529" cy="2279060"/>
            <a:chOff x="159573" y="4426540"/>
            <a:chExt cx="8767529" cy="2279060"/>
          </a:xfrm>
        </p:grpSpPr>
        <p:pic>
          <p:nvPicPr>
            <p:cNvPr id="38" name="Image 3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73" y="4866840"/>
              <a:ext cx="4442610" cy="1838760"/>
            </a:xfrm>
            <a:prstGeom prst="rect">
              <a:avLst/>
            </a:prstGeom>
            <a:noFill/>
          </p:spPr>
        </p:pic>
        <p:sp>
          <p:nvSpPr>
            <p:cNvPr id="5" name="ZoneTexte 4"/>
            <p:cNvSpPr txBox="1"/>
            <p:nvPr/>
          </p:nvSpPr>
          <p:spPr>
            <a:xfrm>
              <a:off x="159573" y="4426540"/>
              <a:ext cx="8379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Option : laisser de la place pour un sélecteur de paquet (type SPIRAL2/LINAC 4)</a:t>
              </a:r>
              <a:endParaRPr lang="en-US" dirty="0"/>
            </a:p>
          </p:txBody>
        </p:sp>
        <p:pic>
          <p:nvPicPr>
            <p:cNvPr id="43" name="Image 42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1728" y="4740444"/>
              <a:ext cx="4235374" cy="1796415"/>
            </a:xfrm>
            <a:prstGeom prst="rect">
              <a:avLst/>
            </a:prstGeom>
            <a:noFill/>
          </p:spPr>
        </p:pic>
      </p:grpSp>
      <p:grpSp>
        <p:nvGrpSpPr>
          <p:cNvPr id="11" name="Groupe 10"/>
          <p:cNvGrpSpPr/>
          <p:nvPr/>
        </p:nvGrpSpPr>
        <p:grpSpPr>
          <a:xfrm>
            <a:off x="159573" y="978056"/>
            <a:ext cx="8885651" cy="3058184"/>
            <a:chOff x="159573" y="978056"/>
            <a:chExt cx="8885651" cy="3058184"/>
          </a:xfrm>
        </p:grpSpPr>
        <p:pic>
          <p:nvPicPr>
            <p:cNvPr id="37" name="Image 36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812" y="1334866"/>
              <a:ext cx="5610592" cy="2701374"/>
            </a:xfrm>
            <a:prstGeom prst="rect">
              <a:avLst/>
            </a:prstGeom>
            <a:noFill/>
          </p:spPr>
        </p:pic>
        <p:sp>
          <p:nvSpPr>
            <p:cNvPr id="44" name="ZoneTexte 43"/>
            <p:cNvSpPr txBox="1"/>
            <p:nvPr/>
          </p:nvSpPr>
          <p:spPr>
            <a:xfrm>
              <a:off x="159573" y="978056"/>
              <a:ext cx="5391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Nettoyer le faisceau avec 3 boites à fentes (SB1-3)</a:t>
              </a:r>
              <a:endParaRPr lang="en-US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6042376" y="3138894"/>
              <a:ext cx="30028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Acceptance</a:t>
              </a:r>
              <a:r>
                <a:rPr lang="fr-FR" dirty="0" smtClean="0"/>
                <a:t> des fentes vue de la sortie du RFQ</a:t>
              </a:r>
              <a:endParaRPr lang="en-US" dirty="0"/>
            </a:p>
          </p:txBody>
        </p:sp>
      </p:grpSp>
      <p:pic>
        <p:nvPicPr>
          <p:cNvPr id="46" name="Imag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568" y="1329957"/>
            <a:ext cx="2934001" cy="1276806"/>
          </a:xfrm>
          <a:prstGeom prst="rect">
            <a:avLst/>
          </a:prstGeom>
        </p:spPr>
      </p:pic>
      <p:sp>
        <p:nvSpPr>
          <p:cNvPr id="13" name="Arc 12"/>
          <p:cNvSpPr/>
          <p:nvPr/>
        </p:nvSpPr>
        <p:spPr>
          <a:xfrm>
            <a:off x="6120068" y="1622043"/>
            <a:ext cx="761995" cy="668770"/>
          </a:xfrm>
          <a:prstGeom prst="arc">
            <a:avLst>
              <a:gd name="adj1" fmla="val 10924205"/>
              <a:gd name="adj2" fmla="val 0"/>
            </a:avLst>
          </a:prstGeom>
          <a:ln w="190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c 48"/>
          <p:cNvSpPr/>
          <p:nvPr/>
        </p:nvSpPr>
        <p:spPr>
          <a:xfrm>
            <a:off x="6107879" y="1532109"/>
            <a:ext cx="1619818" cy="739453"/>
          </a:xfrm>
          <a:prstGeom prst="arc">
            <a:avLst>
              <a:gd name="adj1" fmla="val 10924205"/>
              <a:gd name="adj2" fmla="val 0"/>
            </a:avLst>
          </a:prstGeom>
          <a:ln w="1905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/>
          <p:cNvSpPr/>
          <p:nvPr/>
        </p:nvSpPr>
        <p:spPr>
          <a:xfrm>
            <a:off x="6120068" y="1329957"/>
            <a:ext cx="2243297" cy="1067397"/>
          </a:xfrm>
          <a:prstGeom prst="arc">
            <a:avLst>
              <a:gd name="adj1" fmla="val 10924205"/>
              <a:gd name="adj2" fmla="val 0"/>
            </a:avLst>
          </a:prstGeom>
          <a:ln w="1905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8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044000" y="44624"/>
            <a:ext cx="7236464" cy="936104"/>
          </a:xfrm>
        </p:spPr>
        <p:txBody>
          <a:bodyPr/>
          <a:lstStyle/>
          <a:p>
            <a:pPr algn="l"/>
            <a:r>
              <a:rPr lang="fr-FR" sz="2400" dirty="0" smtClean="0"/>
              <a:t>MEBT - </a:t>
            </a:r>
            <a:r>
              <a:rPr lang="fr-FR" sz="2400" dirty="0" err="1" smtClean="0"/>
              <a:t>Regroupeur</a:t>
            </a:r>
            <a:endParaRPr lang="fr-FR" sz="2400" dirty="0"/>
          </a:p>
        </p:txBody>
      </p:sp>
      <p:sp>
        <p:nvSpPr>
          <p:cNvPr id="20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487153"/>
            <a:ext cx="1118696" cy="365125"/>
          </a:xfrm>
        </p:spPr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46" name="Image 1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5066" r="1"/>
          <a:stretch/>
        </p:blipFill>
        <p:spPr>
          <a:xfrm>
            <a:off x="7543800" y="171450"/>
            <a:ext cx="1383302" cy="534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r>
              <a:rPr lang="fr-FR" dirty="0" smtClean="0"/>
              <a:t>SARAF-LINAC </a:t>
            </a:r>
            <a:r>
              <a:rPr lang="fr-FR" dirty="0" smtClean="0"/>
              <a:t>Présentation @ Roscoff </a:t>
            </a:r>
            <a:r>
              <a:rPr lang="fr-FR" dirty="0" smtClean="0"/>
              <a:t>| </a:t>
            </a:r>
            <a:r>
              <a:rPr lang="fr-FR" dirty="0" smtClean="0"/>
              <a:t>6 octobre 2015</a:t>
            </a:r>
            <a:endParaRPr lang="fr-FR" dirty="0"/>
          </a:p>
        </p:txBody>
      </p:sp>
      <p:grpSp>
        <p:nvGrpSpPr>
          <p:cNvPr id="17" name="Groupe 16"/>
          <p:cNvGrpSpPr/>
          <p:nvPr/>
        </p:nvGrpSpPr>
        <p:grpSpPr>
          <a:xfrm>
            <a:off x="127445" y="1067877"/>
            <a:ext cx="2517432" cy="5693931"/>
            <a:chOff x="127445" y="1067877"/>
            <a:chExt cx="2517432" cy="5693931"/>
          </a:xfrm>
        </p:grpSpPr>
        <p:pic>
          <p:nvPicPr>
            <p:cNvPr id="37" name="Image 36" descr="vue12r_cotes.jp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-460116" y="2204927"/>
              <a:ext cx="3008232" cy="1750296"/>
            </a:xfrm>
            <a:prstGeom prst="rect">
              <a:avLst/>
            </a:prstGeom>
          </p:spPr>
        </p:pic>
        <p:pic>
          <p:nvPicPr>
            <p:cNvPr id="38" name="Image 37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1578" y="4535358"/>
              <a:ext cx="2128062" cy="1069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Image 41" descr="vue18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578" y="5673781"/>
              <a:ext cx="2128062" cy="87596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68852" y="1067877"/>
              <a:ext cx="2476025" cy="56939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127445" y="1121506"/>
              <a:ext cx="2005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Structure de base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0" name="Groupe 59"/>
          <p:cNvGrpSpPr/>
          <p:nvPr/>
        </p:nvGrpSpPr>
        <p:grpSpPr>
          <a:xfrm>
            <a:off x="5811717" y="1067877"/>
            <a:ext cx="2929160" cy="3127974"/>
            <a:chOff x="5811717" y="1067877"/>
            <a:chExt cx="2929160" cy="3127974"/>
          </a:xfrm>
        </p:grpSpPr>
        <p:pic>
          <p:nvPicPr>
            <p:cNvPr id="50" name="Image 49"/>
            <p:cNvPicPr/>
            <p:nvPr/>
          </p:nvPicPr>
          <p:blipFill>
            <a:blip r:embed="rId6" cstate="print"/>
            <a:srcRect t="4571"/>
            <a:stretch>
              <a:fillRect/>
            </a:stretch>
          </p:blipFill>
          <p:spPr bwMode="auto">
            <a:xfrm>
              <a:off x="5910882" y="1119147"/>
              <a:ext cx="2732762" cy="2812294"/>
            </a:xfrm>
            <a:prstGeom prst="rect">
              <a:avLst/>
            </a:prstGeom>
            <a:noFill/>
            <a:ln w="38100" cmpd="sng">
              <a:noFill/>
              <a:miter lim="800000"/>
              <a:headEnd/>
              <a:tailEnd/>
            </a:ln>
          </p:spPr>
        </p:pic>
        <p:sp>
          <p:nvSpPr>
            <p:cNvPr id="54" name="Rectangle 53"/>
            <p:cNvSpPr/>
            <p:nvPr/>
          </p:nvSpPr>
          <p:spPr>
            <a:xfrm>
              <a:off x="5811717" y="1067877"/>
              <a:ext cx="2929160" cy="30595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6069602" y="3826519"/>
              <a:ext cx="2210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Etudes mécaniques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6" name="Groupe 65"/>
          <p:cNvGrpSpPr/>
          <p:nvPr/>
        </p:nvGrpSpPr>
        <p:grpSpPr>
          <a:xfrm>
            <a:off x="4159045" y="4218039"/>
            <a:ext cx="4591665" cy="2373360"/>
            <a:chOff x="4159045" y="4218039"/>
            <a:chExt cx="4591665" cy="2373360"/>
          </a:xfrm>
        </p:grpSpPr>
        <p:grpSp>
          <p:nvGrpSpPr>
            <p:cNvPr id="65" name="Groupe 64"/>
            <p:cNvGrpSpPr/>
            <p:nvPr/>
          </p:nvGrpSpPr>
          <p:grpSpPr>
            <a:xfrm>
              <a:off x="4562651" y="4274185"/>
              <a:ext cx="4090825" cy="2295223"/>
              <a:chOff x="4562651" y="4274185"/>
              <a:chExt cx="4090825" cy="2295223"/>
            </a:xfrm>
          </p:grpSpPr>
          <p:pic>
            <p:nvPicPr>
              <p:cNvPr id="51" name="Image 50"/>
              <p:cNvPicPr/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920714" y="4274185"/>
                <a:ext cx="2732762" cy="1925069"/>
              </a:xfrm>
              <a:prstGeom prst="rect">
                <a:avLst/>
              </a:prstGeom>
              <a:noFill/>
              <a:ln w="38100" cmpd="sng">
                <a:noFill/>
                <a:miter lim="800000"/>
                <a:headEnd/>
                <a:tailEnd/>
              </a:ln>
            </p:spPr>
          </p:pic>
          <p:pic>
            <p:nvPicPr>
              <p:cNvPr id="52" name="Image 51"/>
              <p:cNvPicPr/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2651" y="5383502"/>
                <a:ext cx="1856654" cy="1185906"/>
              </a:xfrm>
              <a:prstGeom prst="rect">
                <a:avLst/>
              </a:prstGeom>
              <a:noFill/>
              <a:ln w="12700" cmpd="sng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6" name="ZoneTexte 55"/>
              <p:cNvSpPr txBox="1"/>
              <p:nvPr/>
            </p:nvSpPr>
            <p:spPr>
              <a:xfrm>
                <a:off x="6453065" y="6180412"/>
                <a:ext cx="2181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rgbClr val="FF0000"/>
                    </a:solidFill>
                  </a:rPr>
                  <a:t>Etudes thermiques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6" name="Forme libre 15"/>
            <p:cNvSpPr/>
            <p:nvPr/>
          </p:nvSpPr>
          <p:spPr>
            <a:xfrm>
              <a:off x="4159045" y="4218039"/>
              <a:ext cx="4591665" cy="2373360"/>
            </a:xfrm>
            <a:custGeom>
              <a:avLst/>
              <a:gdLst>
                <a:gd name="connsiteX0" fmla="*/ 0 w 4591665"/>
                <a:gd name="connsiteY0" fmla="*/ 1130710 h 2340077"/>
                <a:gd name="connsiteX1" fmla="*/ 1661652 w 4591665"/>
                <a:gd name="connsiteY1" fmla="*/ 1130710 h 2340077"/>
                <a:gd name="connsiteX2" fmla="*/ 1661652 w 4591665"/>
                <a:gd name="connsiteY2" fmla="*/ 0 h 2340077"/>
                <a:gd name="connsiteX3" fmla="*/ 4591665 w 4591665"/>
                <a:gd name="connsiteY3" fmla="*/ 0 h 2340077"/>
                <a:gd name="connsiteX4" fmla="*/ 4591665 w 4591665"/>
                <a:gd name="connsiteY4" fmla="*/ 2340077 h 2340077"/>
                <a:gd name="connsiteX5" fmla="*/ 0 w 4591665"/>
                <a:gd name="connsiteY5" fmla="*/ 2340077 h 2340077"/>
                <a:gd name="connsiteX6" fmla="*/ 0 w 4591665"/>
                <a:gd name="connsiteY6" fmla="*/ 1130710 h 2340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1665" h="2340077">
                  <a:moveTo>
                    <a:pt x="0" y="1130710"/>
                  </a:moveTo>
                  <a:lnTo>
                    <a:pt x="1661652" y="1130710"/>
                  </a:lnTo>
                  <a:lnTo>
                    <a:pt x="1661652" y="0"/>
                  </a:lnTo>
                  <a:lnTo>
                    <a:pt x="4591665" y="0"/>
                  </a:lnTo>
                  <a:lnTo>
                    <a:pt x="4591665" y="2340077"/>
                  </a:lnTo>
                  <a:lnTo>
                    <a:pt x="0" y="2340077"/>
                  </a:lnTo>
                  <a:lnTo>
                    <a:pt x="0" y="113071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2713703" y="1071923"/>
            <a:ext cx="3028336" cy="5692878"/>
            <a:chOff x="2713703" y="1071923"/>
            <a:chExt cx="3028336" cy="5692878"/>
          </a:xfrm>
        </p:grpSpPr>
        <p:pic>
          <p:nvPicPr>
            <p:cNvPr id="43" name="Image 42" descr="vue06e.jpg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52326" y="1119147"/>
              <a:ext cx="2805852" cy="1309421"/>
            </a:xfrm>
            <a:prstGeom prst="rect">
              <a:avLst/>
            </a:prstGeom>
          </p:spPr>
        </p:pic>
        <p:sp>
          <p:nvSpPr>
            <p:cNvPr id="44" name="ZoneTexte 43"/>
            <p:cNvSpPr txBox="1"/>
            <p:nvPr/>
          </p:nvSpPr>
          <p:spPr>
            <a:xfrm>
              <a:off x="2808304" y="5651979"/>
              <a:ext cx="1225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~11 MV/m</a:t>
              </a:r>
              <a:endParaRPr lang="en-US" dirty="0"/>
            </a:p>
          </p:txBody>
        </p:sp>
        <p:pic>
          <p:nvPicPr>
            <p:cNvPr id="45" name="Image 44" descr="vue07h.jpg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52326" y="2498541"/>
              <a:ext cx="2805851" cy="1355904"/>
            </a:xfrm>
            <a:prstGeom prst="rect">
              <a:avLst/>
            </a:prstGeom>
          </p:spPr>
        </p:pic>
        <p:sp>
          <p:nvSpPr>
            <p:cNvPr id="46" name="ZoneTexte 45"/>
            <p:cNvSpPr txBox="1"/>
            <p:nvPr/>
          </p:nvSpPr>
          <p:spPr>
            <a:xfrm>
              <a:off x="2808304" y="5971191"/>
              <a:ext cx="1165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~12 kA/m</a:t>
              </a:r>
              <a:endParaRPr lang="en-US" dirty="0"/>
            </a:p>
          </p:txBody>
        </p:sp>
        <p:pic>
          <p:nvPicPr>
            <p:cNvPr id="47" name="Image 46" descr="vue25_stem_base.jpg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52326" y="3916115"/>
              <a:ext cx="2778417" cy="1281776"/>
            </a:xfrm>
            <a:prstGeom prst="rect">
              <a:avLst/>
            </a:prstGeom>
          </p:spPr>
        </p:pic>
        <p:sp>
          <p:nvSpPr>
            <p:cNvPr id="13" name="Forme libre 12"/>
            <p:cNvSpPr/>
            <p:nvPr/>
          </p:nvSpPr>
          <p:spPr>
            <a:xfrm>
              <a:off x="2713703" y="1071923"/>
              <a:ext cx="3028336" cy="5692878"/>
            </a:xfrm>
            <a:custGeom>
              <a:avLst/>
              <a:gdLst>
                <a:gd name="connsiteX0" fmla="*/ 0 w 3028336"/>
                <a:gd name="connsiteY0" fmla="*/ 0 h 5692878"/>
                <a:gd name="connsiteX1" fmla="*/ 3028336 w 3028336"/>
                <a:gd name="connsiteY1" fmla="*/ 0 h 5692878"/>
                <a:gd name="connsiteX2" fmla="*/ 3028336 w 3028336"/>
                <a:gd name="connsiteY2" fmla="*/ 4198375 h 5692878"/>
                <a:gd name="connsiteX3" fmla="*/ 1356852 w 3028336"/>
                <a:gd name="connsiteY3" fmla="*/ 4198375 h 5692878"/>
                <a:gd name="connsiteX4" fmla="*/ 1356852 w 3028336"/>
                <a:gd name="connsiteY4" fmla="*/ 5692878 h 5692878"/>
                <a:gd name="connsiteX5" fmla="*/ 9832 w 3028336"/>
                <a:gd name="connsiteY5" fmla="*/ 5692878 h 5692878"/>
                <a:gd name="connsiteX6" fmla="*/ 0 w 3028336"/>
                <a:gd name="connsiteY6" fmla="*/ 0 h 569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28336" h="5692878">
                  <a:moveTo>
                    <a:pt x="0" y="0"/>
                  </a:moveTo>
                  <a:lnTo>
                    <a:pt x="3028336" y="0"/>
                  </a:lnTo>
                  <a:lnTo>
                    <a:pt x="3028336" y="4198375"/>
                  </a:lnTo>
                  <a:lnTo>
                    <a:pt x="1356852" y="4198375"/>
                  </a:lnTo>
                  <a:lnTo>
                    <a:pt x="1356852" y="5692878"/>
                  </a:lnTo>
                  <a:lnTo>
                    <a:pt x="9832" y="5692878"/>
                  </a:lnTo>
                  <a:cubicBezTo>
                    <a:pt x="6555" y="3795252"/>
                    <a:pt x="3277" y="1897626"/>
                    <a:pt x="0" y="0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2759124" y="5211647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Etudes RF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2808304" y="6266588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~3,5 kW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25247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044000" y="83634"/>
            <a:ext cx="7236464" cy="936104"/>
          </a:xfrm>
        </p:spPr>
        <p:txBody>
          <a:bodyPr/>
          <a:lstStyle/>
          <a:p>
            <a:pPr algn="ctr"/>
            <a:r>
              <a:rPr lang="fr-FR" sz="2400" dirty="0" smtClean="0"/>
              <a:t>Les cavités supraconductrices</a:t>
            </a:r>
            <a:endParaRPr lang="fr-FR" sz="2400" dirty="0"/>
          </a:p>
        </p:txBody>
      </p:sp>
      <p:sp>
        <p:nvSpPr>
          <p:cNvPr id="20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487153"/>
            <a:ext cx="1118696" cy="365125"/>
          </a:xfrm>
        </p:spPr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46" name="Image 1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5066" r="1"/>
          <a:stretch/>
        </p:blipFill>
        <p:spPr>
          <a:xfrm>
            <a:off x="7543800" y="171450"/>
            <a:ext cx="1383302" cy="534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Espace réservé du contenu 9"/>
          <p:cNvSpPr txBox="1">
            <a:spLocks/>
          </p:cNvSpPr>
          <p:nvPr/>
        </p:nvSpPr>
        <p:spPr>
          <a:xfrm>
            <a:off x="368921" y="1094497"/>
            <a:ext cx="8747590" cy="415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400" kern="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Low</a:t>
            </a:r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-</a:t>
            </a:r>
            <a:r>
              <a:rPr lang="fr-FR" sz="2400" kern="0" dirty="0" smtClean="0">
                <a:solidFill>
                  <a:schemeClr val="tx1"/>
                </a:solidFill>
                <a:latin typeface="Symbol" panose="05050102010706020507" pitchFamily="18" charset="2"/>
                <a:ea typeface="Times New Roman"/>
                <a:cs typeface="Calibri"/>
              </a:rPr>
              <a:t>b</a:t>
            </a:r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 (0,091) : 12 cavités; 6,5 MV/m </a:t>
            </a:r>
            <a:endParaRPr lang="fr-FR" sz="2400" kern="0" dirty="0" smtClean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</p:txBody>
      </p:sp>
      <p:sp>
        <p:nvSpPr>
          <p:cNvPr id="19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4591251" y="6492875"/>
            <a:ext cx="3400293" cy="396743"/>
          </a:xfrm>
        </p:spPr>
        <p:txBody>
          <a:bodyPr/>
          <a:lstStyle/>
          <a:p>
            <a:r>
              <a:rPr lang="fr-FR" dirty="0" smtClean="0"/>
              <a:t>SARAF-LINAC </a:t>
            </a:r>
            <a:r>
              <a:rPr lang="fr-FR" dirty="0" smtClean="0"/>
              <a:t>Présentation @ Roscoff </a:t>
            </a:r>
            <a:r>
              <a:rPr lang="fr-FR" dirty="0" smtClean="0"/>
              <a:t>| </a:t>
            </a:r>
            <a:r>
              <a:rPr lang="fr-FR" dirty="0" smtClean="0"/>
              <a:t>6 octobre 2015</a:t>
            </a:r>
            <a:endParaRPr lang="fr-FR" dirty="0"/>
          </a:p>
        </p:txBody>
      </p:sp>
      <p:sp>
        <p:nvSpPr>
          <p:cNvPr id="23" name="Espace réservé du contenu 9"/>
          <p:cNvSpPr txBox="1">
            <a:spLocks/>
          </p:cNvSpPr>
          <p:nvPr/>
        </p:nvSpPr>
        <p:spPr>
          <a:xfrm>
            <a:off x="368921" y="1496962"/>
            <a:ext cx="8747590" cy="415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High-</a:t>
            </a:r>
            <a:r>
              <a:rPr lang="fr-FR" sz="2400" kern="0" dirty="0" smtClean="0">
                <a:solidFill>
                  <a:schemeClr val="tx1"/>
                </a:solidFill>
                <a:latin typeface="Symbol" panose="05050102010706020507" pitchFamily="18" charset="2"/>
                <a:ea typeface="Times New Roman"/>
                <a:cs typeface="Calibri"/>
              </a:rPr>
              <a:t>b</a:t>
            </a:r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 (0,181) : 14 cavités; 7,5 MV/m </a:t>
            </a:r>
            <a:endParaRPr lang="fr-FR" sz="2400" kern="0" dirty="0" smtClean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-82826" y="1912625"/>
            <a:ext cx="3826541" cy="4727889"/>
            <a:chOff x="-82826" y="1912625"/>
            <a:chExt cx="3826541" cy="4727889"/>
          </a:xfrm>
        </p:grpSpPr>
        <p:pic>
          <p:nvPicPr>
            <p:cNvPr id="36" name="Image 35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44578" y="2086709"/>
              <a:ext cx="1382677" cy="4168141"/>
            </a:xfrm>
            <a:prstGeom prst="rect">
              <a:avLst/>
            </a:prstGeom>
          </p:spPr>
        </p:pic>
        <p:cxnSp>
          <p:nvCxnSpPr>
            <p:cNvPr id="10" name="Connecteur droit avec flèche 9"/>
            <p:cNvCxnSpPr/>
            <p:nvPr/>
          </p:nvCxnSpPr>
          <p:spPr>
            <a:xfrm flipH="1" flipV="1">
              <a:off x="74374" y="3959528"/>
              <a:ext cx="1818896" cy="42250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-82826" y="3491890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Axe faisceau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43" name="Image 42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945611" y="2128859"/>
              <a:ext cx="1774506" cy="4095992"/>
            </a:xfrm>
            <a:prstGeom prst="rect">
              <a:avLst/>
            </a:prstGeom>
          </p:spPr>
        </p:pic>
        <p:sp>
          <p:nvSpPr>
            <p:cNvPr id="44" name="Espace réservé du contenu 9"/>
            <p:cNvSpPr txBox="1">
              <a:spLocks/>
            </p:cNvSpPr>
            <p:nvPr/>
          </p:nvSpPr>
          <p:spPr>
            <a:xfrm>
              <a:off x="227546" y="6224851"/>
              <a:ext cx="1575727" cy="4156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/>
              <a:r>
                <a:rPr lang="fr-FR" sz="1800" kern="0" dirty="0" err="1">
                  <a:solidFill>
                    <a:schemeClr val="tx1"/>
                  </a:solidFill>
                  <a:latin typeface="Calibri"/>
                  <a:ea typeface="Times New Roman"/>
                  <a:cs typeface="Calibri"/>
                </a:rPr>
                <a:t>Low</a:t>
              </a:r>
              <a:r>
                <a:rPr lang="fr-FR" sz="1800" kern="0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rPr>
                <a:t>-</a:t>
              </a:r>
              <a:r>
                <a:rPr lang="fr-FR" sz="1800" kern="0" dirty="0">
                  <a:solidFill>
                    <a:schemeClr val="tx1"/>
                  </a:solidFill>
                  <a:latin typeface="Symbol" panose="05050102010706020507" pitchFamily="18" charset="2"/>
                  <a:ea typeface="Times New Roman"/>
                  <a:cs typeface="Calibri"/>
                </a:rPr>
                <a:t>b</a:t>
              </a:r>
              <a:endParaRPr lang="fr-FR" sz="18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46" name="Espace réservé du contenu 9"/>
            <p:cNvSpPr txBox="1">
              <a:spLocks/>
            </p:cNvSpPr>
            <p:nvPr/>
          </p:nvSpPr>
          <p:spPr>
            <a:xfrm>
              <a:off x="2045000" y="6224851"/>
              <a:ext cx="1575727" cy="4156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/>
              <a:r>
                <a:rPr lang="fr-FR" sz="1800" kern="0" dirty="0" smtClean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rPr>
                <a:t>High-</a:t>
              </a:r>
              <a:r>
                <a:rPr lang="fr-FR" sz="1800" kern="0" dirty="0" smtClean="0">
                  <a:solidFill>
                    <a:schemeClr val="tx1"/>
                  </a:solidFill>
                  <a:latin typeface="Symbol" panose="05050102010706020507" pitchFamily="18" charset="2"/>
                  <a:ea typeface="Times New Roman"/>
                  <a:cs typeface="Calibri"/>
                </a:rPr>
                <a:t>b</a:t>
              </a:r>
              <a:endParaRPr lang="fr-FR" sz="18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953" y="1972818"/>
              <a:ext cx="3725762" cy="45143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-13552" y="1912625"/>
              <a:ext cx="9278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Cavités</a:t>
              </a:r>
              <a:endParaRPr lang="en-US" sz="20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3750535" y="1912625"/>
            <a:ext cx="2171870" cy="4574528"/>
            <a:chOff x="3750535" y="1912625"/>
            <a:chExt cx="2171870" cy="4574528"/>
          </a:xfrm>
        </p:grpSpPr>
        <p:pic>
          <p:nvPicPr>
            <p:cNvPr id="47" name="Image 46"/>
            <p:cNvPicPr/>
            <p:nvPr/>
          </p:nvPicPr>
          <p:blipFill rotWithShape="1">
            <a:blip r:embed="rId7"/>
            <a:srcRect l="55270" b="2675"/>
            <a:stretch/>
          </p:blipFill>
          <p:spPr>
            <a:xfrm>
              <a:off x="3777475" y="2212751"/>
              <a:ext cx="2144930" cy="421993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3796056" y="1972818"/>
              <a:ext cx="2014809" cy="45143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3750535" y="1912625"/>
              <a:ext cx="10109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Tank He</a:t>
              </a:r>
              <a:endParaRPr lang="en-US" sz="20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5840361" y="1007181"/>
            <a:ext cx="3244645" cy="5626238"/>
            <a:chOff x="5840361" y="1007181"/>
            <a:chExt cx="3244645" cy="5626238"/>
          </a:xfrm>
        </p:grpSpPr>
        <p:pic>
          <p:nvPicPr>
            <p:cNvPr id="24" name="Picture 14288"/>
            <p:cNvPicPr/>
            <p:nvPr/>
          </p:nvPicPr>
          <p:blipFill rotWithShape="1">
            <a:blip r:embed="rId8"/>
            <a:srcRect r="1845"/>
            <a:stretch/>
          </p:blipFill>
          <p:spPr>
            <a:xfrm>
              <a:off x="5840361" y="1064366"/>
              <a:ext cx="3244645" cy="1534120"/>
            </a:xfrm>
            <a:prstGeom prst="rect">
              <a:avLst/>
            </a:prstGeom>
          </p:spPr>
        </p:pic>
        <p:pic>
          <p:nvPicPr>
            <p:cNvPr id="25" name="Image 24"/>
            <p:cNvPicPr/>
            <p:nvPr/>
          </p:nvPicPr>
          <p:blipFill rotWithShape="1">
            <a:blip r:embed="rId9"/>
            <a:srcRect t="6195"/>
            <a:stretch/>
          </p:blipFill>
          <p:spPr>
            <a:xfrm rot="16200000">
              <a:off x="5357042" y="3752151"/>
              <a:ext cx="3832676" cy="1929860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7124454" y="1007181"/>
              <a:ext cx="8064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Stress</a:t>
              </a:r>
              <a:endParaRPr lang="en-US" sz="20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654487" y="2566744"/>
              <a:ext cx="15067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Déformation</a:t>
              </a:r>
              <a:endParaRPr lang="en-US" sz="20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863206" y="1040921"/>
              <a:ext cx="3172639" cy="54462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0" name="Picture 10" descr="http://irfu-i.cea.fr/Images/Trombinoscope/cmade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39" y="27796"/>
            <a:ext cx="297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irfu-i.cea.fr/Images/Trombinoscope/ferrandgui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16" y="33437"/>
            <a:ext cx="300762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t="1" r="9794" b="24999"/>
          <a:stretch/>
        </p:blipFill>
        <p:spPr bwMode="auto">
          <a:xfrm>
            <a:off x="1960410" y="33136"/>
            <a:ext cx="29695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9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r="7192" b="26301"/>
          <a:stretch/>
        </p:blipFill>
        <p:spPr bwMode="auto">
          <a:xfrm>
            <a:off x="2272138" y="31273"/>
            <a:ext cx="326447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r="7334" b="15926"/>
          <a:stretch/>
        </p:blipFill>
        <p:spPr bwMode="auto">
          <a:xfrm>
            <a:off x="2590704" y="25555"/>
            <a:ext cx="300828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20" y="38500"/>
            <a:ext cx="297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74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044000" y="44624"/>
            <a:ext cx="7236464" cy="936104"/>
          </a:xfrm>
        </p:spPr>
        <p:txBody>
          <a:bodyPr/>
          <a:lstStyle/>
          <a:p>
            <a:pPr algn="ctr"/>
            <a:r>
              <a:rPr lang="fr-FR" sz="2400" dirty="0" smtClean="0"/>
              <a:t>Les coupleurs RF</a:t>
            </a:r>
            <a:endParaRPr lang="fr-FR" sz="2400" dirty="0"/>
          </a:p>
        </p:txBody>
      </p:sp>
      <p:sp>
        <p:nvSpPr>
          <p:cNvPr id="20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487153"/>
            <a:ext cx="1118696" cy="365125"/>
          </a:xfrm>
        </p:spPr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46" name="Image 1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5066" r="1"/>
          <a:stretch/>
        </p:blipFill>
        <p:spPr>
          <a:xfrm>
            <a:off x="7543800" y="171450"/>
            <a:ext cx="1383302" cy="534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r>
              <a:rPr lang="fr-FR" dirty="0" smtClean="0"/>
              <a:t>SARAF-LINAC </a:t>
            </a:r>
            <a:r>
              <a:rPr lang="fr-FR" dirty="0" smtClean="0"/>
              <a:t>Présentation @ Roscoff </a:t>
            </a:r>
            <a:r>
              <a:rPr lang="fr-FR" dirty="0" smtClean="0"/>
              <a:t>| </a:t>
            </a:r>
            <a:r>
              <a:rPr lang="fr-FR" dirty="0" smtClean="0"/>
              <a:t>6 octobre 2015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188838" y="3235591"/>
            <a:ext cx="4461819" cy="3332136"/>
            <a:chOff x="188838" y="928881"/>
            <a:chExt cx="4461819" cy="3332136"/>
          </a:xfrm>
        </p:grpSpPr>
        <p:sp>
          <p:nvSpPr>
            <p:cNvPr id="41" name="Espace réservé du contenu 9"/>
            <p:cNvSpPr txBox="1">
              <a:spLocks/>
            </p:cNvSpPr>
            <p:nvPr/>
          </p:nvSpPr>
          <p:spPr>
            <a:xfrm>
              <a:off x="368921" y="928881"/>
              <a:ext cx="2698744" cy="4156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/>
              <a:r>
                <a:rPr lang="fr-FR" sz="2000" kern="0" dirty="0" smtClean="0">
                  <a:solidFill>
                    <a:srgbClr val="FF0000"/>
                  </a:solidFill>
                  <a:latin typeface="Calibri" panose="020F0502020204030204" pitchFamily="34" charset="0"/>
                  <a:ea typeface="Times New Roman"/>
                  <a:cs typeface="Calibri"/>
                </a:rPr>
                <a:t>Dimensionnement</a:t>
              </a:r>
              <a:endParaRPr lang="fr-FR" sz="2000" kern="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/>
                <a:cs typeface="Calibri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313" y="1275720"/>
              <a:ext cx="4211700" cy="291648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188838" y="980729"/>
              <a:ext cx="4461819" cy="32802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2676638" y="933822"/>
            <a:ext cx="6279339" cy="2400523"/>
            <a:chOff x="188838" y="933822"/>
            <a:chExt cx="6279339" cy="240052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327" y="1198750"/>
              <a:ext cx="6076758" cy="2135595"/>
            </a:xfrm>
            <a:prstGeom prst="rect">
              <a:avLst/>
            </a:prstGeom>
          </p:spPr>
        </p:pic>
        <p:sp>
          <p:nvSpPr>
            <p:cNvPr id="29" name="Espace réservé du contenu 9"/>
            <p:cNvSpPr txBox="1">
              <a:spLocks/>
            </p:cNvSpPr>
            <p:nvPr/>
          </p:nvSpPr>
          <p:spPr>
            <a:xfrm>
              <a:off x="368921" y="933822"/>
              <a:ext cx="5926002" cy="4156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/>
              <a:r>
                <a:rPr lang="fr-FR" sz="2000" kern="0" dirty="0" smtClean="0">
                  <a:solidFill>
                    <a:srgbClr val="FF0000"/>
                  </a:solidFill>
                  <a:latin typeface="Calibri" panose="020F0502020204030204" pitchFamily="34" charset="0"/>
                  <a:ea typeface="Times New Roman"/>
                  <a:cs typeface="Calibri"/>
                </a:rPr>
                <a:t>Calculs thermiques </a:t>
              </a:r>
              <a:r>
                <a:rPr lang="fr-FR" sz="1600" kern="0" dirty="0" smtClean="0">
                  <a:solidFill>
                    <a:schemeClr val="tx1"/>
                  </a:solidFill>
                  <a:latin typeface="Calibri" panose="020F0502020204030204" pitchFamily="34" charset="0"/>
                  <a:ea typeface="Times New Roman"/>
                  <a:cs typeface="Calibri"/>
                </a:rPr>
                <a:t>(différentes compositions envisagées)</a:t>
              </a:r>
              <a:endParaRPr lang="fr-FR" sz="1600" kern="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8838" y="985671"/>
              <a:ext cx="6279339" cy="225486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4804663" y="3235591"/>
            <a:ext cx="4150880" cy="3332136"/>
            <a:chOff x="4804663" y="928881"/>
            <a:chExt cx="4150880" cy="3332136"/>
          </a:xfrm>
        </p:grpSpPr>
        <p:pic>
          <p:nvPicPr>
            <p:cNvPr id="27" name="Image 26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3310" y="1541868"/>
              <a:ext cx="3856896" cy="2562110"/>
            </a:xfrm>
            <a:prstGeom prst="rect">
              <a:avLst/>
            </a:prstGeom>
            <a:noFill/>
          </p:spPr>
        </p:pic>
        <p:sp>
          <p:nvSpPr>
            <p:cNvPr id="28" name="Espace réservé du contenu 9"/>
            <p:cNvSpPr txBox="1">
              <a:spLocks/>
            </p:cNvSpPr>
            <p:nvPr/>
          </p:nvSpPr>
          <p:spPr>
            <a:xfrm>
              <a:off x="4923310" y="928881"/>
              <a:ext cx="2698744" cy="4156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/>
              <a:r>
                <a:rPr lang="fr-FR" sz="2000" kern="0" dirty="0" smtClean="0">
                  <a:solidFill>
                    <a:srgbClr val="FF0000"/>
                  </a:solidFill>
                  <a:latin typeface="Calibri" panose="020F0502020204030204" pitchFamily="34" charset="0"/>
                  <a:ea typeface="Times New Roman"/>
                  <a:cs typeface="Calibri"/>
                </a:rPr>
                <a:t>Couplage EM</a:t>
              </a:r>
              <a:endParaRPr lang="fr-FR" sz="2000" kern="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/>
                <a:cs typeface="Calibri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804663" y="980729"/>
              <a:ext cx="4150880" cy="32802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Espace réservé du contenu 9"/>
          <p:cNvSpPr txBox="1">
            <a:spLocks/>
          </p:cNvSpPr>
          <p:nvPr/>
        </p:nvSpPr>
        <p:spPr>
          <a:xfrm>
            <a:off x="368921" y="1094497"/>
            <a:ext cx="2307717" cy="415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&lt; 20 kW-</a:t>
            </a:r>
            <a:r>
              <a:rPr lang="fr-FR" sz="2400" kern="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cw</a:t>
            </a:r>
            <a:endParaRPr lang="fr-FR" sz="2400" kern="0" dirty="0" smtClean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7181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4312254" y="2831015"/>
            <a:ext cx="4860286" cy="3743040"/>
            <a:chOff x="4312254" y="2831015"/>
            <a:chExt cx="4860286" cy="3743040"/>
          </a:xfrm>
        </p:grpSpPr>
        <p:pic>
          <p:nvPicPr>
            <p:cNvPr id="19" name="Picture 2" descr="P:\SARAF176_AP\Solenoide\CAO\images\double tube\transparence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3366"/>
            <a:stretch/>
          </p:blipFill>
          <p:spPr bwMode="auto">
            <a:xfrm>
              <a:off x="4312254" y="2831015"/>
              <a:ext cx="4860286" cy="374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448933" y="2981227"/>
              <a:ext cx="4587094" cy="358649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4447348" y="2956848"/>
              <a:ext cx="14328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Assemblage</a:t>
              </a:r>
              <a:endParaRPr lang="en-US" sz="20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044000" y="92749"/>
            <a:ext cx="7236464" cy="936104"/>
          </a:xfrm>
        </p:spPr>
        <p:txBody>
          <a:bodyPr/>
          <a:lstStyle/>
          <a:p>
            <a:pPr algn="ctr"/>
            <a:r>
              <a:rPr lang="fr-FR" sz="2400" dirty="0" smtClean="0"/>
              <a:t>Les aimants supraconducteurs</a:t>
            </a:r>
            <a:endParaRPr lang="fr-FR" sz="2400" dirty="0"/>
          </a:p>
        </p:txBody>
      </p:sp>
      <p:sp>
        <p:nvSpPr>
          <p:cNvPr id="20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487153"/>
            <a:ext cx="1118696" cy="365125"/>
          </a:xfrm>
        </p:spPr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46" name="Image 1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5066" r="1"/>
          <a:stretch/>
        </p:blipFill>
        <p:spPr>
          <a:xfrm>
            <a:off x="7543800" y="171450"/>
            <a:ext cx="1383302" cy="534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r>
              <a:rPr lang="fr-FR" dirty="0" smtClean="0"/>
              <a:t>SARAF-LINAC </a:t>
            </a:r>
            <a:r>
              <a:rPr lang="fr-FR" dirty="0" smtClean="0"/>
              <a:t>Présentation @ Roscoff </a:t>
            </a:r>
            <a:r>
              <a:rPr lang="fr-FR" dirty="0" smtClean="0"/>
              <a:t>| </a:t>
            </a:r>
            <a:r>
              <a:rPr lang="fr-FR" dirty="0" smtClean="0"/>
              <a:t>6 octobre 2015</a:t>
            </a:r>
            <a:endParaRPr lang="fr-FR" dirty="0"/>
          </a:p>
        </p:txBody>
      </p:sp>
      <p:sp>
        <p:nvSpPr>
          <p:cNvPr id="26" name="Espace réservé du contenu 9"/>
          <p:cNvSpPr txBox="1">
            <a:spLocks/>
          </p:cNvSpPr>
          <p:nvPr/>
        </p:nvSpPr>
        <p:spPr>
          <a:xfrm>
            <a:off x="179512" y="995426"/>
            <a:ext cx="8747590" cy="415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400" kern="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B</a:t>
            </a:r>
            <a:r>
              <a:rPr lang="fr-FR" sz="2400" kern="0" baseline="-2500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des</a:t>
            </a:r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 : 6.4 T – (~3.5 T</a:t>
            </a:r>
            <a:r>
              <a:rPr lang="fr-FR" sz="2400" kern="0" baseline="3000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2</a:t>
            </a:r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.m)</a:t>
            </a:r>
            <a:endParaRPr lang="fr-FR" sz="2400" kern="0" dirty="0" smtClean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</p:txBody>
      </p:sp>
      <p:sp>
        <p:nvSpPr>
          <p:cNvPr id="27" name="Espace réservé du contenu 9"/>
          <p:cNvSpPr txBox="1">
            <a:spLocks/>
          </p:cNvSpPr>
          <p:nvPr/>
        </p:nvSpPr>
        <p:spPr>
          <a:xfrm>
            <a:off x="179512" y="1441729"/>
            <a:ext cx="8747590" cy="415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400" kern="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B</a:t>
            </a:r>
            <a:r>
              <a:rPr lang="fr-FR" sz="2400" kern="0" baseline="-2500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fuite</a:t>
            </a:r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 &lt; 20 </a:t>
            </a:r>
            <a:r>
              <a:rPr lang="fr-FR" sz="2400" kern="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mT</a:t>
            </a:r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 </a:t>
            </a:r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  <a:sym typeface="Wingdings" panose="05000000000000000000" pitchFamily="2" charset="2"/>
              </a:rPr>
              <a:t> 2 Bobines de blindage actif</a:t>
            </a:r>
            <a:endParaRPr lang="fr-FR" sz="2400" kern="0" dirty="0" smtClean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</p:txBody>
      </p:sp>
      <p:sp>
        <p:nvSpPr>
          <p:cNvPr id="28" name="Espace réservé du contenu 9"/>
          <p:cNvSpPr txBox="1">
            <a:spLocks/>
          </p:cNvSpPr>
          <p:nvPr/>
        </p:nvSpPr>
        <p:spPr>
          <a:xfrm>
            <a:off x="179512" y="1881772"/>
            <a:ext cx="8747590" cy="415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Déviation : 8 </a:t>
            </a:r>
            <a:r>
              <a:rPr lang="fr-FR" sz="2400" kern="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mT.m</a:t>
            </a:r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 </a:t>
            </a:r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  <a:sym typeface="Wingdings" panose="05000000000000000000" pitchFamily="2" charset="2"/>
              </a:rPr>
              <a:t> 4 Bobines de déviation</a:t>
            </a:r>
            <a:endParaRPr lang="fr-FR" sz="2400" kern="0" dirty="0" smtClean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-317762" y="2169159"/>
            <a:ext cx="4663777" cy="4632567"/>
            <a:chOff x="-317762" y="2169159"/>
            <a:chExt cx="4663777" cy="4632567"/>
          </a:xfrm>
        </p:grpSpPr>
        <p:grpSp>
          <p:nvGrpSpPr>
            <p:cNvPr id="25" name="Groupe 24"/>
            <p:cNvGrpSpPr/>
            <p:nvPr/>
          </p:nvGrpSpPr>
          <p:grpSpPr>
            <a:xfrm>
              <a:off x="179512" y="3341514"/>
              <a:ext cx="4135918" cy="3460212"/>
              <a:chOff x="179512" y="2617000"/>
              <a:chExt cx="4135918" cy="3460212"/>
            </a:xfrm>
          </p:grpSpPr>
          <p:pic>
            <p:nvPicPr>
              <p:cNvPr id="21" name="Image 20"/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360"/>
              <a:stretch/>
            </p:blipFill>
            <p:spPr>
              <a:xfrm>
                <a:off x="179512" y="2617000"/>
                <a:ext cx="4132742" cy="3460212"/>
              </a:xfrm>
              <a:prstGeom prst="rect">
                <a:avLst/>
              </a:prstGeom>
            </p:spPr>
          </p:pic>
          <p:cxnSp>
            <p:nvCxnSpPr>
              <p:cNvPr id="22" name="Connecteur droit avec flèche 21"/>
              <p:cNvCxnSpPr/>
              <p:nvPr/>
            </p:nvCxnSpPr>
            <p:spPr>
              <a:xfrm flipV="1">
                <a:off x="1131278" y="3824653"/>
                <a:ext cx="3001107" cy="10023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ZoneTexte 22"/>
              <p:cNvSpPr txBox="1"/>
              <p:nvPr/>
            </p:nvSpPr>
            <p:spPr>
              <a:xfrm>
                <a:off x="2809890" y="3534380"/>
                <a:ext cx="15055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FF0000"/>
                    </a:solidFill>
                  </a:rPr>
                  <a:t>Axe faisceau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17762" y="2169159"/>
              <a:ext cx="4169385" cy="222270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88839" y="2297435"/>
              <a:ext cx="4157176" cy="42702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177171" y="2239856"/>
              <a:ext cx="15538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Magnétiques</a:t>
              </a:r>
              <a:endParaRPr lang="en-US" sz="20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6110644" y="922888"/>
            <a:ext cx="2925383" cy="2022443"/>
            <a:chOff x="6110644" y="922888"/>
            <a:chExt cx="2925383" cy="2022443"/>
          </a:xfrm>
        </p:grpSpPr>
        <p:pic>
          <p:nvPicPr>
            <p:cNvPr id="31" name="Image 30"/>
            <p:cNvPicPr/>
            <p:nvPr/>
          </p:nvPicPr>
          <p:blipFill rotWithShape="1">
            <a:blip r:embed="rId8"/>
            <a:srcRect l="55072" t="21472" r="10119" b="40307"/>
            <a:stretch/>
          </p:blipFill>
          <p:spPr bwMode="auto">
            <a:xfrm>
              <a:off x="6156302" y="980728"/>
              <a:ext cx="2879725" cy="196460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6112157" y="962668"/>
              <a:ext cx="2923870" cy="19826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6110644" y="922888"/>
              <a:ext cx="16077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Déformations</a:t>
              </a:r>
              <a:endParaRPr lang="en-US" sz="20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42" name="Picture 2" descr="http://irfu-i.cea.fr/Images/Trombinoscope/gastine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70" y="26943"/>
            <a:ext cx="313665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5" t="3324" r="14003" b="31485"/>
          <a:stretch/>
        </p:blipFill>
        <p:spPr bwMode="auto">
          <a:xfrm>
            <a:off x="2309372" y="26866"/>
            <a:ext cx="31180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r="7192" b="26301"/>
          <a:stretch/>
        </p:blipFill>
        <p:spPr bwMode="auto">
          <a:xfrm>
            <a:off x="1971483" y="26866"/>
            <a:ext cx="326447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2" r="3303" b="7341"/>
          <a:stretch/>
        </p:blipFill>
        <p:spPr bwMode="auto">
          <a:xfrm>
            <a:off x="1653799" y="33136"/>
            <a:ext cx="309034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0" descr="http://irfu-i.cea.fr/Images/Trombinoscope/cmadec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39" y="27796"/>
            <a:ext cx="297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900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044000" y="44624"/>
            <a:ext cx="7236464" cy="936104"/>
          </a:xfrm>
        </p:spPr>
        <p:txBody>
          <a:bodyPr/>
          <a:lstStyle/>
          <a:p>
            <a:pPr algn="ctr"/>
            <a:r>
              <a:rPr lang="fr-FR" sz="2400" dirty="0" smtClean="0"/>
              <a:t>Les </a:t>
            </a:r>
            <a:r>
              <a:rPr lang="fr-FR" sz="2400" dirty="0" err="1" smtClean="0"/>
              <a:t>Cryomodules</a:t>
            </a:r>
            <a:endParaRPr lang="fr-FR" sz="2400" dirty="0"/>
          </a:p>
        </p:txBody>
      </p:sp>
      <p:sp>
        <p:nvSpPr>
          <p:cNvPr id="20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487153"/>
            <a:ext cx="1118696" cy="365125"/>
          </a:xfrm>
        </p:spPr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46" name="Image 1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5066" r="1"/>
          <a:stretch/>
        </p:blipFill>
        <p:spPr>
          <a:xfrm>
            <a:off x="7543800" y="171450"/>
            <a:ext cx="1383302" cy="534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5" name="Espace réservé du contenu 9"/>
          <p:cNvSpPr txBox="1">
            <a:spLocks/>
          </p:cNvSpPr>
          <p:nvPr/>
        </p:nvSpPr>
        <p:spPr>
          <a:xfrm>
            <a:off x="179512" y="951853"/>
            <a:ext cx="8747590" cy="415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Longueur &lt; 5 m</a:t>
            </a:r>
            <a:endParaRPr lang="fr-FR" sz="2400" kern="0" dirty="0" smtClean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</p:txBody>
      </p:sp>
      <p:sp>
        <p:nvSpPr>
          <p:cNvPr id="11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r>
              <a:rPr lang="fr-FR" dirty="0" smtClean="0"/>
              <a:t>SARAF-LINAC </a:t>
            </a:r>
            <a:r>
              <a:rPr lang="fr-FR" dirty="0" smtClean="0"/>
              <a:t>Présentation @ Roscoff </a:t>
            </a:r>
            <a:r>
              <a:rPr lang="fr-FR" dirty="0" smtClean="0"/>
              <a:t>| </a:t>
            </a:r>
            <a:r>
              <a:rPr lang="fr-FR" dirty="0" smtClean="0"/>
              <a:t>6 octobre 2015</a:t>
            </a:r>
            <a:endParaRPr lang="fr-FR" dirty="0"/>
          </a:p>
        </p:txBody>
      </p:sp>
      <p:sp>
        <p:nvSpPr>
          <p:cNvPr id="13" name="Espace réservé du contenu 9"/>
          <p:cNvSpPr txBox="1">
            <a:spLocks/>
          </p:cNvSpPr>
          <p:nvPr/>
        </p:nvSpPr>
        <p:spPr>
          <a:xfrm>
            <a:off x="179512" y="1283078"/>
            <a:ext cx="8747590" cy="415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Chargement par le haut</a:t>
            </a:r>
            <a:endParaRPr lang="fr-FR" sz="2400" kern="0" dirty="0" smtClean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-190924" y="1640790"/>
            <a:ext cx="3285921" cy="1416526"/>
            <a:chOff x="-190924" y="1698540"/>
            <a:chExt cx="3285921" cy="1416526"/>
          </a:xfrm>
        </p:grpSpPr>
        <p:pic>
          <p:nvPicPr>
            <p:cNvPr id="19" name="Image 18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924" y="2138889"/>
              <a:ext cx="3285921" cy="894964"/>
            </a:xfrm>
            <a:prstGeom prst="rect">
              <a:avLst/>
            </a:prstGeom>
          </p:spPr>
        </p:pic>
        <p:sp>
          <p:nvSpPr>
            <p:cNvPr id="21" name="Espace réservé du contenu 9"/>
            <p:cNvSpPr txBox="1">
              <a:spLocks/>
            </p:cNvSpPr>
            <p:nvPr/>
          </p:nvSpPr>
          <p:spPr>
            <a:xfrm>
              <a:off x="129822" y="1698540"/>
              <a:ext cx="2903566" cy="4156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/>
              <a:r>
                <a:rPr lang="fr-FR" sz="2000" kern="0" dirty="0" smtClean="0">
                  <a:solidFill>
                    <a:srgbClr val="FF0000"/>
                  </a:solidFill>
                  <a:latin typeface="Calibri"/>
                  <a:ea typeface="Times New Roman"/>
                  <a:cs typeface="Calibri"/>
                </a:rPr>
                <a:t>Etudes magnétiques</a:t>
              </a:r>
              <a:endParaRPr lang="fr-FR" sz="2000" kern="0" dirty="0" smtClean="0">
                <a:solidFill>
                  <a:srgbClr val="FF0000"/>
                </a:solidFill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9496" y="1727616"/>
              <a:ext cx="3053582" cy="13874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29496" y="3109138"/>
            <a:ext cx="3123252" cy="3860829"/>
            <a:chOff x="29496" y="3109138"/>
            <a:chExt cx="3123252" cy="3860829"/>
          </a:xfrm>
        </p:grpSpPr>
        <p:pic>
          <p:nvPicPr>
            <p:cNvPr id="14" name="Image 13" descr="Results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319218"/>
              <a:ext cx="2903566" cy="1728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age 14" descr="Results_Al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59" y="5063794"/>
              <a:ext cx="2819119" cy="16556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Espace réservé du contenu 9"/>
            <p:cNvSpPr txBox="1">
              <a:spLocks/>
            </p:cNvSpPr>
            <p:nvPr/>
          </p:nvSpPr>
          <p:spPr>
            <a:xfrm>
              <a:off x="91021" y="3109138"/>
              <a:ext cx="2903566" cy="4156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/>
              <a:r>
                <a:rPr lang="fr-FR" sz="2000" kern="0" dirty="0" smtClean="0">
                  <a:solidFill>
                    <a:srgbClr val="FF0000"/>
                  </a:solidFill>
                  <a:latin typeface="Calibri"/>
                  <a:ea typeface="Times New Roman"/>
                  <a:cs typeface="Calibri"/>
                </a:rPr>
                <a:t>Etudes thermiques</a:t>
              </a:r>
              <a:endParaRPr lang="fr-FR" sz="2000" kern="0" dirty="0" smtClean="0">
                <a:solidFill>
                  <a:srgbClr val="FF0000"/>
                </a:solidFill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17" name="Espace réservé du contenu 9"/>
            <p:cNvSpPr txBox="1">
              <a:spLocks/>
            </p:cNvSpPr>
            <p:nvPr/>
          </p:nvSpPr>
          <p:spPr>
            <a:xfrm>
              <a:off x="191431" y="4816568"/>
              <a:ext cx="2903566" cy="4156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/>
              <a:r>
                <a:rPr lang="fr-FR" sz="2000" kern="0" dirty="0" smtClean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rPr>
                <a:t>Ecran en cuivre :70-72 K</a:t>
              </a:r>
              <a:endPara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18" name="Espace réservé du contenu 9"/>
            <p:cNvSpPr txBox="1">
              <a:spLocks/>
            </p:cNvSpPr>
            <p:nvPr/>
          </p:nvSpPr>
          <p:spPr>
            <a:xfrm>
              <a:off x="249182" y="6554304"/>
              <a:ext cx="2903566" cy="4156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/>
              <a:r>
                <a:rPr lang="fr-FR" sz="2000" kern="0" dirty="0" smtClean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rPr>
                <a:t>Ecran en Alu :70-81 K</a:t>
              </a:r>
              <a:endPara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9496" y="3124158"/>
              <a:ext cx="3053582" cy="368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3119183" y="952088"/>
            <a:ext cx="6015266" cy="2341872"/>
            <a:chOff x="3119183" y="952088"/>
            <a:chExt cx="6015266" cy="2341872"/>
          </a:xfrm>
        </p:grpSpPr>
        <p:pic>
          <p:nvPicPr>
            <p:cNvPr id="7" name="Image 6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9183" y="1294358"/>
              <a:ext cx="3357308" cy="1913100"/>
            </a:xfrm>
            <a:prstGeom prst="rect">
              <a:avLst/>
            </a:prstGeom>
            <a:noFill/>
          </p:spPr>
        </p:pic>
        <p:pic>
          <p:nvPicPr>
            <p:cNvPr id="8" name="Image 7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1496" y="952088"/>
              <a:ext cx="3002953" cy="22553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146514" y="973775"/>
              <a:ext cx="5888547" cy="232018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Espace réservé du contenu 9"/>
            <p:cNvSpPr txBox="1">
              <a:spLocks/>
            </p:cNvSpPr>
            <p:nvPr/>
          </p:nvSpPr>
          <p:spPr>
            <a:xfrm>
              <a:off x="3227930" y="958586"/>
              <a:ext cx="2903566" cy="4156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/>
              <a:r>
                <a:rPr lang="fr-FR" sz="2000" kern="0" dirty="0" smtClean="0">
                  <a:solidFill>
                    <a:srgbClr val="FF0000"/>
                  </a:solidFill>
                  <a:latin typeface="Calibri"/>
                  <a:ea typeface="Times New Roman"/>
                  <a:cs typeface="Calibri"/>
                </a:rPr>
                <a:t>Design</a:t>
              </a:r>
              <a:endParaRPr lang="fr-FR" sz="2000" kern="0" dirty="0" smtClean="0">
                <a:solidFill>
                  <a:srgbClr val="FF0000"/>
                </a:solidFill>
                <a:latin typeface="Calibri"/>
                <a:ea typeface="Times New Roman"/>
                <a:cs typeface="Calibri"/>
              </a:endParaRPr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3122406" y="3327672"/>
            <a:ext cx="3009090" cy="3263625"/>
            <a:chOff x="3122406" y="3327672"/>
            <a:chExt cx="3009090" cy="3263625"/>
          </a:xfrm>
        </p:grpSpPr>
        <p:pic>
          <p:nvPicPr>
            <p:cNvPr id="23" name="Image 22" descr="assembly2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956"/>
            <a:stretch/>
          </p:blipFill>
          <p:spPr bwMode="auto">
            <a:xfrm>
              <a:off x="3758036" y="3456988"/>
              <a:ext cx="1108355" cy="639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Image 23" descr="assembly3"/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81"/>
            <a:stretch/>
          </p:blipFill>
          <p:spPr bwMode="auto">
            <a:xfrm flipV="1">
              <a:off x="3360079" y="4704168"/>
              <a:ext cx="1480276" cy="667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Image 24" descr="assembly4"/>
            <p:cNvPicPr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73" t="12984" b="7953"/>
            <a:stretch/>
          </p:blipFill>
          <p:spPr bwMode="auto">
            <a:xfrm>
              <a:off x="3430074" y="5197013"/>
              <a:ext cx="1421283" cy="67817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Image 25" descr="assembly5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406" y="5933211"/>
              <a:ext cx="2507082" cy="6580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Image 26" descr="assembly2"/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34"/>
            <a:stretch/>
          </p:blipFill>
          <p:spPr bwMode="auto">
            <a:xfrm>
              <a:off x="3451118" y="4010038"/>
              <a:ext cx="1398313" cy="6396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Rectangle 30"/>
            <p:cNvSpPr/>
            <p:nvPr/>
          </p:nvSpPr>
          <p:spPr>
            <a:xfrm>
              <a:off x="3140855" y="3342445"/>
              <a:ext cx="2488634" cy="32488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Espace réservé du contenu 9"/>
            <p:cNvSpPr txBox="1">
              <a:spLocks/>
            </p:cNvSpPr>
            <p:nvPr/>
          </p:nvSpPr>
          <p:spPr>
            <a:xfrm>
              <a:off x="3227930" y="3327672"/>
              <a:ext cx="2903566" cy="4156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/>
              <a:r>
                <a:rPr lang="fr-FR" sz="2000" kern="0" dirty="0" smtClean="0">
                  <a:solidFill>
                    <a:srgbClr val="FF0000"/>
                  </a:solidFill>
                  <a:latin typeface="Calibri"/>
                  <a:ea typeface="Times New Roman"/>
                  <a:cs typeface="Calibri"/>
                </a:rPr>
                <a:t>Montage</a:t>
              </a:r>
              <a:endParaRPr lang="fr-FR" sz="2000" kern="0" dirty="0" smtClean="0">
                <a:solidFill>
                  <a:srgbClr val="FF0000"/>
                </a:solidFill>
                <a:latin typeface="Calibri"/>
                <a:ea typeface="Times New Roman"/>
                <a:cs typeface="Calibri"/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5675345" y="3327672"/>
            <a:ext cx="3434734" cy="3290643"/>
            <a:chOff x="5675345" y="3327672"/>
            <a:chExt cx="3434734" cy="3290643"/>
          </a:xfrm>
        </p:grpSpPr>
        <p:pic>
          <p:nvPicPr>
            <p:cNvPr id="22" name="Image 21" descr="C:\Users\pb123309\Documents\3- Projets\SARAF\PDR\Low_beta_instru_v3.png"/>
            <p:cNvPicPr/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5" b="14641"/>
            <a:stretch/>
          </p:blipFill>
          <p:spPr bwMode="auto">
            <a:xfrm>
              <a:off x="5675345" y="3455088"/>
              <a:ext cx="3434734" cy="316322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5687265" y="3342445"/>
              <a:ext cx="3347796" cy="32488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Espace réservé du contenu 9"/>
            <p:cNvSpPr txBox="1">
              <a:spLocks/>
            </p:cNvSpPr>
            <p:nvPr/>
          </p:nvSpPr>
          <p:spPr>
            <a:xfrm>
              <a:off x="5774341" y="3327672"/>
              <a:ext cx="2903566" cy="4156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/>
              <a:r>
                <a:rPr lang="fr-FR" sz="2000" kern="0" dirty="0" smtClean="0">
                  <a:solidFill>
                    <a:srgbClr val="FF0000"/>
                  </a:solidFill>
                  <a:latin typeface="Calibri"/>
                  <a:ea typeface="Times New Roman"/>
                  <a:cs typeface="Calibri"/>
                </a:rPr>
                <a:t>Cryogénie</a:t>
              </a:r>
              <a:endParaRPr lang="fr-FR" sz="2000" kern="0" dirty="0" smtClean="0">
                <a:solidFill>
                  <a:srgbClr val="FF0000"/>
                </a:solidFill>
                <a:latin typeface="Calibri"/>
                <a:ea typeface="Times New Roman"/>
                <a:cs typeface="Calibri"/>
              </a:endParaRPr>
            </a:p>
          </p:txBody>
        </p:sp>
      </p:grpSp>
      <p:pic>
        <p:nvPicPr>
          <p:cNvPr id="40" name="Picture 4" descr="http://irfu-i.cea.fr/Images/Trombinoscope/nbazin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8"/>
          <a:stretch/>
        </p:blipFill>
        <p:spPr bwMode="auto">
          <a:xfrm>
            <a:off x="1034375" y="28042"/>
            <a:ext cx="302577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9"/>
          <a:stretch/>
        </p:blipFill>
        <p:spPr bwMode="auto">
          <a:xfrm>
            <a:off x="1945198" y="31248"/>
            <a:ext cx="297748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4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r="7334" b="15926"/>
          <a:stretch/>
        </p:blipFill>
        <p:spPr bwMode="auto">
          <a:xfrm>
            <a:off x="2532877" y="31248"/>
            <a:ext cx="300828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r="5736" b="12534"/>
          <a:stretch/>
        </p:blipFill>
        <p:spPr>
          <a:xfrm>
            <a:off x="2241619" y="30522"/>
            <a:ext cx="281633" cy="396000"/>
          </a:xfrm>
          <a:prstGeom prst="rect">
            <a:avLst/>
          </a:prstGeom>
        </p:spPr>
      </p:pic>
      <p:pic>
        <p:nvPicPr>
          <p:cNvPr id="44" name="Picture 10" descr="http://irfu-i.cea.fr/Images/Trombinoscope/cmadec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39" y="27796"/>
            <a:ext cx="297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33" y="35437"/>
            <a:ext cx="29665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178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044000" y="44624"/>
            <a:ext cx="7236464" cy="936104"/>
          </a:xfrm>
        </p:spPr>
        <p:txBody>
          <a:bodyPr/>
          <a:lstStyle/>
          <a:p>
            <a:pPr algn="ctr"/>
            <a:r>
              <a:rPr lang="fr-FR" sz="2400" dirty="0" smtClean="0"/>
              <a:t>Conclusion</a:t>
            </a:r>
            <a:endParaRPr lang="fr-FR" sz="2400" dirty="0"/>
          </a:p>
        </p:txBody>
      </p:sp>
      <p:sp>
        <p:nvSpPr>
          <p:cNvPr id="20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487153"/>
            <a:ext cx="1118696" cy="365125"/>
          </a:xfrm>
        </p:spPr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46" name="Image 1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5066" r="1"/>
          <a:stretch/>
        </p:blipFill>
        <p:spPr>
          <a:xfrm>
            <a:off x="7543800" y="171450"/>
            <a:ext cx="1383302" cy="534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5" name="Espace réservé du contenu 9"/>
          <p:cNvSpPr txBox="1">
            <a:spLocks/>
          </p:cNvSpPr>
          <p:nvPr/>
        </p:nvSpPr>
        <p:spPr>
          <a:xfrm>
            <a:off x="179512" y="1962639"/>
            <a:ext cx="8747590" cy="12315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- Nous sommes </a:t>
            </a:r>
            <a:r>
              <a:rPr lang="fr-FR" sz="2000" u="sng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au milieu des études détaillées</a:t>
            </a:r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 (18 mois) des éléments nécessitant un prototype (</a:t>
            </a:r>
            <a:r>
              <a:rPr lang="fr-FR" sz="2000" kern="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regroupeur</a:t>
            </a:r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, cavités HWR, coupleur, aimants supra).</a:t>
            </a:r>
          </a:p>
          <a:p>
            <a:pPr marL="0"/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  <a:sym typeface="Wingdings" panose="05000000000000000000" pitchFamily="2" charset="2"/>
              </a:rPr>
              <a:t> PDR mi-octobre 2015 devant comité d’experts mandaté par SNRC.</a:t>
            </a:r>
            <a:endParaRPr lang="fr-FR" sz="2000" kern="0" dirty="0" smtClean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</p:txBody>
      </p:sp>
      <p:sp>
        <p:nvSpPr>
          <p:cNvPr id="11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r>
              <a:rPr lang="fr-FR" dirty="0" smtClean="0"/>
              <a:t>SARAF-LINAC </a:t>
            </a:r>
            <a:r>
              <a:rPr lang="fr-FR" dirty="0" smtClean="0"/>
              <a:t>Présentation @ Roscoff </a:t>
            </a:r>
            <a:r>
              <a:rPr lang="fr-FR" dirty="0" smtClean="0"/>
              <a:t>| </a:t>
            </a:r>
            <a:r>
              <a:rPr lang="fr-FR" dirty="0" smtClean="0"/>
              <a:t>6 octobre 2015</a:t>
            </a:r>
            <a:endParaRPr lang="fr-FR" dirty="0"/>
          </a:p>
        </p:txBody>
      </p:sp>
      <p:sp>
        <p:nvSpPr>
          <p:cNvPr id="36" name="Espace réservé du contenu 9"/>
          <p:cNvSpPr txBox="1">
            <a:spLocks/>
          </p:cNvSpPr>
          <p:nvPr/>
        </p:nvSpPr>
        <p:spPr>
          <a:xfrm>
            <a:off x="179512" y="3817552"/>
            <a:ext cx="8747590" cy="5183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- Les CDR des prototypes sont prévus pour mi-2016.</a:t>
            </a:r>
            <a:endParaRPr lang="fr-FR" sz="2000" kern="0" dirty="0" smtClean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</p:txBody>
      </p:sp>
      <p:sp>
        <p:nvSpPr>
          <p:cNvPr id="37" name="Espace réservé du contenu 9"/>
          <p:cNvSpPr txBox="1">
            <a:spLocks/>
          </p:cNvSpPr>
          <p:nvPr/>
        </p:nvSpPr>
        <p:spPr>
          <a:xfrm>
            <a:off x="179512" y="4448743"/>
            <a:ext cx="8747590" cy="5183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- Les CDR des </a:t>
            </a:r>
            <a:r>
              <a:rPr lang="fr-FR" sz="2000" kern="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cryomodules</a:t>
            </a:r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 et PRR pour les séries sont prévues pour début 2018.</a:t>
            </a:r>
            <a:endParaRPr lang="fr-FR" sz="2000" kern="0" dirty="0" smtClean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</p:txBody>
      </p:sp>
      <p:sp>
        <p:nvSpPr>
          <p:cNvPr id="38" name="Espace réservé du contenu 9"/>
          <p:cNvSpPr txBox="1">
            <a:spLocks/>
          </p:cNvSpPr>
          <p:nvPr/>
        </p:nvSpPr>
        <p:spPr>
          <a:xfrm>
            <a:off x="179512" y="3186447"/>
            <a:ext cx="8747590" cy="5183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- L’AO du Nb pour les prototypes est prévu d’ici 2-3 mois.</a:t>
            </a:r>
            <a:endParaRPr lang="fr-FR" sz="2000" kern="0" dirty="0" smtClean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</p:txBody>
      </p:sp>
      <p:sp>
        <p:nvSpPr>
          <p:cNvPr id="40" name="Espace réservé du contenu 9"/>
          <p:cNvSpPr txBox="1">
            <a:spLocks/>
          </p:cNvSpPr>
          <p:nvPr/>
        </p:nvSpPr>
        <p:spPr>
          <a:xfrm>
            <a:off x="179512" y="5097126"/>
            <a:ext cx="8747590" cy="12377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- Le projet est suivi par la procédure du « </a:t>
            </a:r>
            <a:r>
              <a:rPr lang="fr-FR" sz="2000" kern="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Earned</a:t>
            </a:r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 Value Management ».</a:t>
            </a:r>
          </a:p>
          <a:p>
            <a:pPr marL="0" lvl="1" indent="0">
              <a:buNone/>
            </a:pPr>
            <a:r>
              <a:rPr lang="fr-FR" sz="18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	o Trimestriellement par SNRC</a:t>
            </a:r>
          </a:p>
          <a:p>
            <a:pPr marL="0" lvl="1" indent="0">
              <a:buNone/>
            </a:pPr>
            <a:r>
              <a:rPr lang="fr-FR" sz="18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	o Mensuellement en interne</a:t>
            </a:r>
            <a:endParaRPr lang="fr-FR" sz="1800" kern="0" dirty="0" smtClean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</p:txBody>
      </p:sp>
      <p:sp>
        <p:nvSpPr>
          <p:cNvPr id="41" name="Espace réservé du contenu 9"/>
          <p:cNvSpPr txBox="1">
            <a:spLocks/>
          </p:cNvSpPr>
          <p:nvPr/>
        </p:nvSpPr>
        <p:spPr>
          <a:xfrm>
            <a:off x="179512" y="1136760"/>
            <a:ext cx="8747590" cy="12315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- SARAF-LINAC implique des équipes de l’</a:t>
            </a:r>
            <a:r>
              <a:rPr lang="fr-FR" sz="2000" kern="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Irfu</a:t>
            </a:r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 et du </a:t>
            </a:r>
            <a:r>
              <a:rPr lang="fr-FR" sz="2000" kern="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Ganil</a:t>
            </a:r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 en très étroite collaboration avec SNRC.</a:t>
            </a:r>
            <a:endParaRPr lang="fr-FR" sz="2000" kern="0" dirty="0" smtClean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0759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044000" y="44624"/>
            <a:ext cx="7236464" cy="936104"/>
          </a:xfrm>
        </p:spPr>
        <p:txBody>
          <a:bodyPr/>
          <a:lstStyle/>
          <a:p>
            <a:pPr algn="ctr"/>
            <a:r>
              <a:rPr lang="fr-FR" sz="2400" dirty="0" smtClean="0"/>
              <a:t>Contexte</a:t>
            </a:r>
            <a:endParaRPr lang="fr-FR" sz="2400" dirty="0"/>
          </a:p>
        </p:txBody>
      </p:sp>
      <p:sp>
        <p:nvSpPr>
          <p:cNvPr id="11" name="Espace réservé du contenu 9"/>
          <p:cNvSpPr txBox="1">
            <a:spLocks/>
          </p:cNvSpPr>
          <p:nvPr/>
        </p:nvSpPr>
        <p:spPr>
          <a:xfrm>
            <a:off x="179512" y="1070680"/>
            <a:ext cx="8747590" cy="12028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~ 2002 </a:t>
            </a:r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: le SNRC (</a:t>
            </a:r>
            <a:r>
              <a:rPr lang="fr-FR" sz="2000" kern="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Soreq</a:t>
            </a:r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 </a:t>
            </a:r>
            <a:r>
              <a:rPr lang="fr-FR" sz="2000" kern="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Nuclear</a:t>
            </a:r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 </a:t>
            </a:r>
            <a:r>
              <a:rPr lang="fr-FR" sz="2000" kern="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Research</a:t>
            </a:r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 Center) israélien lance la première phase d’un accélérateur </a:t>
            </a:r>
            <a:r>
              <a:rPr lang="fr-FR" sz="2000" kern="0" dirty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de Deutons/Protons de 5 mA jusqu’à une énergie de </a:t>
            </a:r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40/35 MeV. </a:t>
            </a:r>
          </a:p>
        </p:txBody>
      </p:sp>
      <p:sp>
        <p:nvSpPr>
          <p:cNvPr id="20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487153"/>
            <a:ext cx="1118696" cy="365125"/>
          </a:xfrm>
        </p:spPr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8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r>
              <a:rPr lang="fr-FR" dirty="0" smtClean="0"/>
              <a:t>SARAF-LINAC </a:t>
            </a:r>
            <a:r>
              <a:rPr lang="fr-FR" dirty="0" smtClean="0"/>
              <a:t>Présentation @ Roscoff </a:t>
            </a:r>
            <a:r>
              <a:rPr lang="fr-FR" dirty="0" smtClean="0"/>
              <a:t>| </a:t>
            </a:r>
            <a:r>
              <a:rPr lang="fr-FR" dirty="0" smtClean="0"/>
              <a:t>6 octobre 2015</a:t>
            </a:r>
            <a:endParaRPr lang="fr-FR" dirty="0"/>
          </a:p>
        </p:txBody>
      </p:sp>
      <p:pic>
        <p:nvPicPr>
          <p:cNvPr id="125" name="Image 1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5066" r="1"/>
          <a:stretch/>
        </p:blipFill>
        <p:spPr>
          <a:xfrm>
            <a:off x="7543800" y="171450"/>
            <a:ext cx="1383302" cy="5346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2" descr="C:\Documents and Settings\user\My Documents\danu\עבודה\SARAF\literature\conferences\linac\linac12\saraf papers\status\background material\DSC_1328 s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670"/>
          <a:stretch/>
        </p:blipFill>
        <p:spPr bwMode="auto">
          <a:xfrm>
            <a:off x="1418144" y="1737278"/>
            <a:ext cx="6125656" cy="346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e 21"/>
          <p:cNvGrpSpPr/>
          <p:nvPr/>
        </p:nvGrpSpPr>
        <p:grpSpPr>
          <a:xfrm>
            <a:off x="179512" y="5286566"/>
            <a:ext cx="8747590" cy="1565712"/>
            <a:chOff x="179512" y="5286566"/>
            <a:chExt cx="8747590" cy="1565712"/>
          </a:xfrm>
        </p:grpSpPr>
        <p:sp>
          <p:nvSpPr>
            <p:cNvPr id="10" name="Espace réservé du contenu 9"/>
            <p:cNvSpPr txBox="1">
              <a:spLocks/>
            </p:cNvSpPr>
            <p:nvPr/>
          </p:nvSpPr>
          <p:spPr>
            <a:xfrm>
              <a:off x="179512" y="5286566"/>
              <a:ext cx="8747590" cy="51318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2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725" indent="-720725"/>
              <a:r>
                <a:rPr lang="fr-FR" sz="2000" kern="0" dirty="0" smtClean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rPr>
                <a:t>2012 : Après quelques déboires sur la phase 1, le SNRC s’adresse au CEA pour qu’il lui fournisse le </a:t>
              </a:r>
              <a:r>
                <a:rPr lang="fr-FR" sz="2000" kern="0" dirty="0" err="1" smtClean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rPr>
                <a:t>linac</a:t>
              </a:r>
              <a:r>
                <a:rPr lang="fr-FR" sz="2000" kern="0" dirty="0" smtClean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rPr>
                <a:t> @ 176 MHz </a:t>
              </a:r>
              <a:r>
                <a:rPr lang="fr-FR" sz="2000" kern="0" dirty="0" smtClean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rPr>
                <a:t>montant l’énergie de </a:t>
              </a:r>
              <a:r>
                <a:rPr lang="fr-FR" sz="2000" kern="0" dirty="0" smtClean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rPr>
                <a:t>1,3 MeV/u </a:t>
              </a:r>
              <a:r>
                <a:rPr lang="fr-FR" sz="2000" kern="0" dirty="0" smtClean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rPr>
                <a:t>à 40 MeV. </a:t>
              </a:r>
            </a:p>
          </p:txBody>
        </p:sp>
        <p:sp>
          <p:nvSpPr>
            <p:cNvPr id="14" name="Espace réservé du contenu 9"/>
            <p:cNvSpPr txBox="1">
              <a:spLocks/>
            </p:cNvSpPr>
            <p:nvPr/>
          </p:nvSpPr>
          <p:spPr>
            <a:xfrm>
              <a:off x="179512" y="5962286"/>
              <a:ext cx="8747590" cy="51318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2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/>
              <a:r>
                <a:rPr lang="fr-FR" sz="2000" kern="0" dirty="0" smtClean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rPr>
                <a:t>2014 : Signature d’un « </a:t>
              </a:r>
              <a:r>
                <a:rPr lang="fr-FR" sz="2000" kern="0" dirty="0" err="1" smtClean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rPr>
                <a:t>specific</a:t>
              </a:r>
              <a:r>
                <a:rPr lang="fr-FR" sz="2000" kern="0" dirty="0" smtClean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rPr>
                <a:t> agreement ». </a:t>
              </a:r>
            </a:p>
          </p:txBody>
        </p:sp>
        <p:sp>
          <p:nvSpPr>
            <p:cNvPr id="15" name="Espace réservé du contenu 9"/>
            <p:cNvSpPr txBox="1">
              <a:spLocks/>
            </p:cNvSpPr>
            <p:nvPr/>
          </p:nvSpPr>
          <p:spPr>
            <a:xfrm>
              <a:off x="179512" y="6339093"/>
              <a:ext cx="8747590" cy="51318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2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/>
              <a:r>
                <a:rPr lang="fr-FR" sz="2000" kern="0" dirty="0" smtClean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rPr>
                <a:t>2015 : Démarrage du projet SARAF-LINAC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4235051" y="2941027"/>
            <a:ext cx="1900278" cy="874796"/>
            <a:chOff x="4235051" y="2941027"/>
            <a:chExt cx="1900278" cy="874796"/>
          </a:xfrm>
        </p:grpSpPr>
        <p:sp>
          <p:nvSpPr>
            <p:cNvPr id="13" name="ZoneTexte 12"/>
            <p:cNvSpPr txBox="1"/>
            <p:nvPr/>
          </p:nvSpPr>
          <p:spPr>
            <a:xfrm>
              <a:off x="4851756" y="2941027"/>
              <a:ext cx="761747" cy="36933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LEBT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4235051" y="3273816"/>
              <a:ext cx="1900278" cy="54200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3183496" y="2979345"/>
            <a:ext cx="1051555" cy="755972"/>
            <a:chOff x="3183496" y="2979345"/>
            <a:chExt cx="1051555" cy="755972"/>
          </a:xfrm>
        </p:grpSpPr>
        <p:sp>
          <p:nvSpPr>
            <p:cNvPr id="17" name="ZoneTexte 16"/>
            <p:cNvSpPr txBox="1"/>
            <p:nvPr/>
          </p:nvSpPr>
          <p:spPr>
            <a:xfrm>
              <a:off x="3382722" y="2979345"/>
              <a:ext cx="671979" cy="36933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RFQ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3183496" y="3261557"/>
              <a:ext cx="1051555" cy="4737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889524" y="2979345"/>
            <a:ext cx="877163" cy="868177"/>
            <a:chOff x="5889524" y="2979345"/>
            <a:chExt cx="877163" cy="868177"/>
          </a:xfrm>
        </p:grpSpPr>
        <p:sp>
          <p:nvSpPr>
            <p:cNvPr id="3" name="ZoneTexte 2"/>
            <p:cNvSpPr txBox="1"/>
            <p:nvPr/>
          </p:nvSpPr>
          <p:spPr>
            <a:xfrm>
              <a:off x="5889524" y="2979345"/>
              <a:ext cx="877163" cy="36933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source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" name="Ellipse 1"/>
            <p:cNvSpPr/>
            <p:nvPr/>
          </p:nvSpPr>
          <p:spPr>
            <a:xfrm>
              <a:off x="5948516" y="3305515"/>
              <a:ext cx="786581" cy="54200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2745707" y="2696283"/>
            <a:ext cx="798994" cy="1151239"/>
            <a:chOff x="2745707" y="2696283"/>
            <a:chExt cx="798994" cy="1151239"/>
          </a:xfrm>
        </p:grpSpPr>
        <p:sp>
          <p:nvSpPr>
            <p:cNvPr id="21" name="ZoneTexte 20"/>
            <p:cNvSpPr txBox="1"/>
            <p:nvPr/>
          </p:nvSpPr>
          <p:spPr>
            <a:xfrm>
              <a:off x="2800579" y="2696283"/>
              <a:ext cx="684803" cy="36933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PSM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2745707" y="3024677"/>
              <a:ext cx="798994" cy="8228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7102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044000" y="44624"/>
            <a:ext cx="7236464" cy="936104"/>
          </a:xfrm>
        </p:spPr>
        <p:txBody>
          <a:bodyPr/>
          <a:lstStyle/>
          <a:p>
            <a:pPr algn="ctr"/>
            <a:r>
              <a:rPr lang="fr-FR" sz="2400" dirty="0" smtClean="0"/>
              <a:t>Cahier des charges</a:t>
            </a:r>
            <a:endParaRPr lang="fr-FR" sz="2400" dirty="0"/>
          </a:p>
        </p:txBody>
      </p:sp>
      <p:sp>
        <p:nvSpPr>
          <p:cNvPr id="11" name="Espace réservé du contenu 9"/>
          <p:cNvSpPr txBox="1">
            <a:spLocks/>
          </p:cNvSpPr>
          <p:nvPr/>
        </p:nvSpPr>
        <p:spPr>
          <a:xfrm>
            <a:off x="179512" y="1198452"/>
            <a:ext cx="7135688" cy="1972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Cahier des charges (Top </a:t>
            </a:r>
            <a:r>
              <a:rPr lang="fr-FR" sz="2400" kern="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Level</a:t>
            </a:r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 </a:t>
            </a:r>
            <a:r>
              <a:rPr lang="fr-FR" sz="2400" kern="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Requirements</a:t>
            </a:r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) :</a:t>
            </a:r>
          </a:p>
          <a:p>
            <a:pPr marL="0"/>
            <a:endParaRPr lang="fr-FR" sz="1600" kern="0" dirty="0" smtClean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Faisceau:</a:t>
            </a:r>
          </a:p>
          <a:p>
            <a:pPr marL="717550" lvl="1">
              <a:buFont typeface="Arial" panose="020B0604020202020204" pitchFamily="34" charset="0"/>
              <a:buChar char="•"/>
            </a:pPr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Deutons/protons,</a:t>
            </a:r>
          </a:p>
          <a:p>
            <a:pPr marL="717550" lvl="1">
              <a:buFont typeface="Arial" panose="020B0604020202020204" pitchFamily="34" charset="0"/>
              <a:buChar char="•"/>
            </a:pPr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Impulsionnel ou continu,</a:t>
            </a:r>
          </a:p>
          <a:p>
            <a:pPr marL="717550" lvl="1">
              <a:buFont typeface="Arial" panose="020B0604020202020204" pitchFamily="34" charset="0"/>
              <a:buChar char="•"/>
            </a:pPr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0.04 - 5 mA,</a:t>
            </a:r>
          </a:p>
          <a:p>
            <a:pPr marL="717550" lvl="1">
              <a:buFont typeface="Arial" panose="020B0604020202020204" pitchFamily="34" charset="0"/>
              <a:buChar char="•"/>
            </a:pPr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2.6-40 MeV (protons 1.3-35 MeV).</a:t>
            </a:r>
            <a:endParaRPr lang="fr-FR" sz="2400" kern="0" dirty="0" smtClean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</p:txBody>
      </p:sp>
      <p:sp>
        <p:nvSpPr>
          <p:cNvPr id="18" name="Espace réservé du contenu 9"/>
          <p:cNvSpPr txBox="1">
            <a:spLocks/>
          </p:cNvSpPr>
          <p:nvPr/>
        </p:nvSpPr>
        <p:spPr>
          <a:xfrm>
            <a:off x="156573" y="3605553"/>
            <a:ext cx="7135688" cy="24522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fr-FR" sz="2400" kern="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Pertes de faisceau:</a:t>
            </a:r>
          </a:p>
          <a:p>
            <a:pPr marL="717550" lvl="1">
              <a:buFont typeface="Arial" panose="020B0604020202020204" pitchFamily="34" charset="0"/>
              <a:buChar char="•"/>
            </a:pPr>
            <a:r>
              <a:rPr lang="fr-FR" sz="2000" kern="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&lt;150 </a:t>
            </a:r>
            <a:r>
              <a:rPr lang="fr-FR" sz="2000" kern="0" dirty="0" err="1" smtClean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nA</a:t>
            </a:r>
            <a:r>
              <a:rPr lang="fr-FR" sz="2000" kern="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/m @ &lt;5 MeV,</a:t>
            </a:r>
          </a:p>
          <a:p>
            <a:pPr marL="717550" lvl="1">
              <a:buFont typeface="Arial" panose="020B0604020202020204" pitchFamily="34" charset="0"/>
              <a:buChar char="•"/>
            </a:pPr>
            <a:r>
              <a:rPr lang="fr-FR" sz="2000" kern="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&lt;</a:t>
            </a:r>
            <a:r>
              <a:rPr lang="fr-FR" sz="2000" kern="0" dirty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40 </a:t>
            </a:r>
            <a:r>
              <a:rPr lang="fr-FR" sz="2000" kern="0" dirty="0" err="1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nA</a:t>
            </a:r>
            <a:r>
              <a:rPr lang="fr-FR" sz="2000" kern="0" dirty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/m </a:t>
            </a:r>
            <a:r>
              <a:rPr lang="fr-FR" sz="2000" kern="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  @ &lt;10 MeV,</a:t>
            </a:r>
          </a:p>
          <a:p>
            <a:pPr marL="717550" lvl="1">
              <a:buFont typeface="Arial" panose="020B0604020202020204" pitchFamily="34" charset="0"/>
              <a:buChar char="•"/>
            </a:pPr>
            <a:r>
              <a:rPr lang="fr-FR" sz="2000" kern="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&lt;5 </a:t>
            </a:r>
            <a:r>
              <a:rPr lang="fr-FR" sz="2000" kern="0" dirty="0" err="1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nA</a:t>
            </a:r>
            <a:r>
              <a:rPr lang="fr-FR" sz="2000" kern="0" dirty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/m </a:t>
            </a:r>
            <a:r>
              <a:rPr lang="fr-FR" sz="2000" kern="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    @ &lt;20 MeV,</a:t>
            </a:r>
          </a:p>
          <a:p>
            <a:pPr marL="717550" lvl="1">
              <a:buFont typeface="Arial" panose="020B0604020202020204" pitchFamily="34" charset="0"/>
              <a:buChar char="•"/>
            </a:pPr>
            <a:r>
              <a:rPr lang="fr-FR" sz="2000" kern="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&lt;1 </a:t>
            </a:r>
            <a:r>
              <a:rPr lang="fr-FR" sz="2000" kern="0" dirty="0" err="1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nA</a:t>
            </a:r>
            <a:r>
              <a:rPr lang="fr-FR" sz="2000" kern="0" dirty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/m </a:t>
            </a:r>
            <a:r>
              <a:rPr lang="fr-FR" sz="2000" kern="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    @ &lt;40 MeV.</a:t>
            </a:r>
          </a:p>
          <a:p>
            <a:pPr marL="717550" lvl="1">
              <a:buFont typeface="Arial" panose="020B0604020202020204" pitchFamily="34" charset="0"/>
              <a:buChar char="•"/>
            </a:pPr>
            <a:endParaRPr lang="fr-FR" sz="2000" kern="0" dirty="0">
              <a:solidFill>
                <a:schemeClr val="tx1"/>
              </a:solidFill>
              <a:latin typeface="Calibri" panose="020F0502020204030204" pitchFamily="34" charset="0"/>
              <a:ea typeface="Times New Roman"/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fr-FR" sz="2400" kern="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6000 h/</a:t>
            </a:r>
            <a:r>
              <a:rPr lang="fr-FR" sz="2400" kern="0" dirty="0" err="1" smtClean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yr</a:t>
            </a:r>
            <a:r>
              <a:rPr lang="fr-FR" sz="2400" kern="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/>
                <a:cs typeface="Calibri"/>
              </a:rPr>
              <a:t>, 90% disponibilité.</a:t>
            </a:r>
          </a:p>
        </p:txBody>
      </p:sp>
      <p:sp>
        <p:nvSpPr>
          <p:cNvPr id="20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487153"/>
            <a:ext cx="1118696" cy="365125"/>
          </a:xfrm>
        </p:spPr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25" name="Image 1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5066" r="1"/>
          <a:stretch/>
        </p:blipFill>
        <p:spPr>
          <a:xfrm>
            <a:off x="7543800" y="171450"/>
            <a:ext cx="1383302" cy="534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r>
              <a:rPr lang="fr-FR" dirty="0" smtClean="0"/>
              <a:t>SARAF-LINAC </a:t>
            </a:r>
            <a:r>
              <a:rPr lang="fr-FR" dirty="0" smtClean="0"/>
              <a:t>Présentation @ Roscoff </a:t>
            </a:r>
            <a:r>
              <a:rPr lang="fr-FR" dirty="0" smtClean="0"/>
              <a:t>| </a:t>
            </a:r>
            <a:r>
              <a:rPr lang="fr-FR" dirty="0" smtClean="0"/>
              <a:t>6 octobre 2015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9862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044000" y="44624"/>
            <a:ext cx="7236464" cy="936104"/>
          </a:xfrm>
        </p:spPr>
        <p:txBody>
          <a:bodyPr/>
          <a:lstStyle/>
          <a:p>
            <a:pPr algn="ctr"/>
            <a:r>
              <a:rPr lang="fr-FR" sz="2400" dirty="0" smtClean="0"/>
              <a:t>Livrables</a:t>
            </a:r>
            <a:endParaRPr lang="fr-FR" sz="2400" dirty="0"/>
          </a:p>
        </p:txBody>
      </p:sp>
      <p:sp>
        <p:nvSpPr>
          <p:cNvPr id="20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487153"/>
            <a:ext cx="1118696" cy="365125"/>
          </a:xfrm>
        </p:spPr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46" name="Image 1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5066" r="1"/>
          <a:stretch/>
        </p:blipFill>
        <p:spPr>
          <a:xfrm>
            <a:off x="7543800" y="171450"/>
            <a:ext cx="1383302" cy="53462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4" name="Groupe 103"/>
          <p:cNvGrpSpPr/>
          <p:nvPr/>
        </p:nvGrpSpPr>
        <p:grpSpPr>
          <a:xfrm>
            <a:off x="77365" y="1276126"/>
            <a:ext cx="8990435" cy="3414576"/>
            <a:chOff x="77365" y="1050744"/>
            <a:chExt cx="8990435" cy="3414576"/>
          </a:xfrm>
        </p:grpSpPr>
        <p:grpSp>
          <p:nvGrpSpPr>
            <p:cNvPr id="126" name="Groupe 125"/>
            <p:cNvGrpSpPr/>
            <p:nvPr/>
          </p:nvGrpSpPr>
          <p:grpSpPr>
            <a:xfrm>
              <a:off x="77365" y="1050744"/>
              <a:ext cx="8990435" cy="3414576"/>
              <a:chOff x="77365" y="1050744"/>
              <a:chExt cx="8990435" cy="3414576"/>
            </a:xfrm>
          </p:grpSpPr>
          <p:sp>
            <p:nvSpPr>
              <p:cNvPr id="136" name="ZoneTexte 135"/>
              <p:cNvSpPr txBox="1"/>
              <p:nvPr/>
            </p:nvSpPr>
            <p:spPr>
              <a:xfrm>
                <a:off x="77365" y="1050744"/>
                <a:ext cx="124157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chemeClr val="accent1"/>
                    </a:solidFill>
                  </a:rPr>
                  <a:t>SARAF</a:t>
                </a:r>
                <a:endParaRPr lang="fr-FR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2431418" y="2122415"/>
                <a:ext cx="5319379" cy="168618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91440" y="1337555"/>
                <a:ext cx="8976360" cy="312776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3" name="ZoneTexte 142"/>
              <p:cNvSpPr txBox="1"/>
              <p:nvPr/>
            </p:nvSpPr>
            <p:spPr>
              <a:xfrm>
                <a:off x="6147162" y="1843224"/>
                <a:ext cx="174381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chemeClr val="accent1"/>
                    </a:solidFill>
                  </a:rPr>
                  <a:t>SARAF-LINAC</a:t>
                </a:r>
                <a:endParaRPr lang="fr-FR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27" name="ZoneTexte 126"/>
            <p:cNvSpPr txBox="1"/>
            <p:nvPr/>
          </p:nvSpPr>
          <p:spPr>
            <a:xfrm>
              <a:off x="1119499" y="1408884"/>
              <a:ext cx="1692956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accent1"/>
                  </a:solidFill>
                </a:rPr>
                <a:t>Puissance RF</a:t>
              </a:r>
              <a:endParaRPr lang="fr-FR" dirty="0">
                <a:solidFill>
                  <a:schemeClr val="accent1"/>
                </a:solidFill>
              </a:endParaRPr>
            </a:p>
          </p:txBody>
        </p:sp>
        <p:sp>
          <p:nvSpPr>
            <p:cNvPr id="128" name="ZoneTexte 127"/>
            <p:cNvSpPr txBox="1"/>
            <p:nvPr/>
          </p:nvSpPr>
          <p:spPr>
            <a:xfrm>
              <a:off x="3340019" y="1412694"/>
              <a:ext cx="124157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accent1"/>
                  </a:solidFill>
                </a:rPr>
                <a:t>Electricité</a:t>
              </a:r>
              <a:endParaRPr lang="fr-FR" dirty="0">
                <a:solidFill>
                  <a:schemeClr val="accent1"/>
                </a:solidFill>
              </a:endParaRPr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158762" y="2493825"/>
              <a:ext cx="1031846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accent1"/>
                  </a:solidFill>
                </a:rPr>
                <a:t>Source </a:t>
              </a:r>
            </a:p>
            <a:p>
              <a:r>
                <a:rPr lang="fr-FR" dirty="0" smtClean="0">
                  <a:solidFill>
                    <a:schemeClr val="accent1"/>
                  </a:solidFill>
                </a:rPr>
                <a:t>+ LEBT</a:t>
              </a:r>
              <a:endParaRPr lang="fr-FR" dirty="0">
                <a:solidFill>
                  <a:schemeClr val="accent1"/>
                </a:solidFill>
              </a:endParaRPr>
            </a:p>
          </p:txBody>
        </p:sp>
        <p:sp>
          <p:nvSpPr>
            <p:cNvPr id="130" name="ZoneTexte 129"/>
            <p:cNvSpPr txBox="1"/>
            <p:nvPr/>
          </p:nvSpPr>
          <p:spPr>
            <a:xfrm>
              <a:off x="7875864" y="2490015"/>
              <a:ext cx="1115736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accent1"/>
                  </a:solidFill>
                </a:rPr>
                <a:t>HEBT </a:t>
              </a:r>
            </a:p>
            <a:p>
              <a:r>
                <a:rPr lang="fr-FR" dirty="0" smtClean="0">
                  <a:solidFill>
                    <a:schemeClr val="accent1"/>
                  </a:solidFill>
                </a:rPr>
                <a:t>+ cibles</a:t>
              </a:r>
              <a:endParaRPr lang="fr-FR" dirty="0">
                <a:solidFill>
                  <a:schemeClr val="accent1"/>
                </a:solidFill>
              </a:endParaRPr>
            </a:p>
          </p:txBody>
        </p:sp>
        <p:sp>
          <p:nvSpPr>
            <p:cNvPr id="131" name="ZoneTexte 130"/>
            <p:cNvSpPr txBox="1"/>
            <p:nvPr/>
          </p:nvSpPr>
          <p:spPr>
            <a:xfrm>
              <a:off x="1670319" y="4060610"/>
              <a:ext cx="2375902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accent1"/>
                  </a:solidFill>
                </a:rPr>
                <a:t>Eau refroidissement</a:t>
              </a:r>
              <a:endParaRPr lang="fr-FR" dirty="0">
                <a:solidFill>
                  <a:schemeClr val="accent1"/>
                </a:solidFill>
              </a:endParaRPr>
            </a:p>
          </p:txBody>
        </p:sp>
        <p:sp>
          <p:nvSpPr>
            <p:cNvPr id="132" name="ZoneTexte 131"/>
            <p:cNvSpPr txBox="1"/>
            <p:nvPr/>
          </p:nvSpPr>
          <p:spPr>
            <a:xfrm>
              <a:off x="4758923" y="4060610"/>
              <a:ext cx="171520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accent1"/>
                  </a:solidFill>
                </a:rPr>
                <a:t>Hélium liquide</a:t>
              </a:r>
              <a:endParaRPr lang="fr-FR" dirty="0">
                <a:solidFill>
                  <a:schemeClr val="accent1"/>
                </a:solidFill>
              </a:endParaRPr>
            </a:p>
          </p:txBody>
        </p:sp>
        <p:sp>
          <p:nvSpPr>
            <p:cNvPr id="133" name="ZoneTexte 132"/>
            <p:cNvSpPr txBox="1"/>
            <p:nvPr/>
          </p:nvSpPr>
          <p:spPr>
            <a:xfrm>
              <a:off x="223282" y="4039054"/>
              <a:ext cx="1130538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accent1"/>
                  </a:solidFill>
                </a:rPr>
                <a:t>Bâtiment</a:t>
              </a:r>
              <a:endParaRPr lang="fr-FR" dirty="0">
                <a:solidFill>
                  <a:schemeClr val="accent1"/>
                </a:solidFill>
              </a:endParaRPr>
            </a:p>
          </p:txBody>
        </p:sp>
        <p:sp>
          <p:nvSpPr>
            <p:cNvPr id="134" name="ZoneTexte 133"/>
            <p:cNvSpPr txBox="1"/>
            <p:nvPr/>
          </p:nvSpPr>
          <p:spPr>
            <a:xfrm>
              <a:off x="5767876" y="1412694"/>
              <a:ext cx="3153934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accent1"/>
                  </a:solidFill>
                </a:rPr>
                <a:t>Contrôle-commande général</a:t>
              </a:r>
              <a:endParaRPr lang="fr-FR" dirty="0">
                <a:solidFill>
                  <a:schemeClr val="accent1"/>
                </a:solidFill>
              </a:endParaRPr>
            </a:p>
          </p:txBody>
        </p:sp>
        <p:sp>
          <p:nvSpPr>
            <p:cNvPr id="135" name="ZoneTexte 134"/>
            <p:cNvSpPr txBox="1"/>
            <p:nvPr/>
          </p:nvSpPr>
          <p:spPr>
            <a:xfrm>
              <a:off x="1353820" y="2648264"/>
              <a:ext cx="946880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accent1"/>
                  </a:solidFill>
                </a:rPr>
                <a:t>RFQ</a:t>
              </a:r>
              <a:endParaRPr lang="fr-FR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44" name="Groupe 143"/>
          <p:cNvGrpSpPr/>
          <p:nvPr/>
        </p:nvGrpSpPr>
        <p:grpSpPr>
          <a:xfrm>
            <a:off x="2437512" y="2068601"/>
            <a:ext cx="5571736" cy="2209392"/>
            <a:chOff x="2437512" y="1843219"/>
            <a:chExt cx="5571736" cy="2209392"/>
          </a:xfrm>
        </p:grpSpPr>
        <p:sp>
          <p:nvSpPr>
            <p:cNvPr id="145" name="Rectangle 144"/>
            <p:cNvSpPr/>
            <p:nvPr/>
          </p:nvSpPr>
          <p:spPr>
            <a:xfrm>
              <a:off x="2437512" y="2122415"/>
              <a:ext cx="5313285" cy="1686187"/>
            </a:xfrm>
            <a:prstGeom prst="rect">
              <a:avLst/>
            </a:prstGeom>
            <a:solidFill>
              <a:srgbClr val="AEFFD8">
                <a:alpha val="30196"/>
              </a:srgb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7" name="ZoneTexte 146"/>
            <p:cNvSpPr txBox="1"/>
            <p:nvPr/>
          </p:nvSpPr>
          <p:spPr>
            <a:xfrm>
              <a:off x="6147162" y="1843219"/>
              <a:ext cx="17438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accent5"/>
                  </a:solidFill>
                </a:rPr>
                <a:t>SARAF-LINAC</a:t>
              </a:r>
              <a:endParaRPr lang="fr-FR" dirty="0">
                <a:solidFill>
                  <a:schemeClr val="accent5"/>
                </a:solidFill>
              </a:endParaRPr>
            </a:p>
          </p:txBody>
        </p:sp>
        <p:sp>
          <p:nvSpPr>
            <p:cNvPr id="148" name="ZoneTexte 147"/>
            <p:cNvSpPr txBox="1"/>
            <p:nvPr/>
          </p:nvSpPr>
          <p:spPr>
            <a:xfrm>
              <a:off x="5525559" y="3744834"/>
              <a:ext cx="248368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accent5"/>
                  </a:solidFill>
                </a:rPr>
                <a:t>Interfaces </a:t>
              </a:r>
              <a:r>
                <a:rPr lang="fr-FR" sz="1400" dirty="0" smtClean="0">
                  <a:solidFill>
                    <a:schemeClr val="accent5"/>
                  </a:solidFill>
                  <a:sym typeface="Symbol"/>
                </a:rPr>
                <a:t> </a:t>
              </a:r>
              <a:r>
                <a:rPr lang="fr-FR" sz="1400" dirty="0" smtClean="0">
                  <a:solidFill>
                    <a:schemeClr val="accent5"/>
                  </a:solidFill>
                </a:rPr>
                <a:t>CEA périmètre </a:t>
              </a:r>
              <a:endParaRPr lang="fr-FR" sz="1400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149" name="Rectangle 148"/>
          <p:cNvSpPr/>
          <p:nvPr/>
        </p:nvSpPr>
        <p:spPr>
          <a:xfrm>
            <a:off x="5293653" y="2360817"/>
            <a:ext cx="75501" cy="477167"/>
          </a:xfrm>
          <a:prstGeom prst="rect">
            <a:avLst/>
          </a:prstGeom>
          <a:solidFill>
            <a:schemeClr val="tx2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50" name="Groupe 149"/>
          <p:cNvGrpSpPr/>
          <p:nvPr/>
        </p:nvGrpSpPr>
        <p:grpSpPr>
          <a:xfrm>
            <a:off x="3925419" y="3275353"/>
            <a:ext cx="3263317" cy="745194"/>
            <a:chOff x="3986379" y="3049971"/>
            <a:chExt cx="3263317" cy="745194"/>
          </a:xfrm>
        </p:grpSpPr>
        <p:sp>
          <p:nvSpPr>
            <p:cNvPr id="151" name="Rectangle 150"/>
            <p:cNvSpPr/>
            <p:nvPr/>
          </p:nvSpPr>
          <p:spPr>
            <a:xfrm>
              <a:off x="4868993" y="3203678"/>
              <a:ext cx="1113966" cy="32808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2" name="ZoneTexte 151"/>
            <p:cNvSpPr txBox="1"/>
            <p:nvPr/>
          </p:nvSpPr>
          <p:spPr>
            <a:xfrm>
              <a:off x="4850444" y="3143597"/>
              <a:ext cx="12394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92D050"/>
                  </a:solidFill>
                </a:rPr>
                <a:t>cryogénie</a:t>
              </a:r>
              <a:endParaRPr lang="fr-FR" dirty="0">
                <a:solidFill>
                  <a:srgbClr val="92D050"/>
                </a:solidFill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85765" y="3531764"/>
              <a:ext cx="63924" cy="26340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54" name="Connecteur droit 153"/>
            <p:cNvCxnSpPr/>
            <p:nvPr/>
          </p:nvCxnSpPr>
          <p:spPr>
            <a:xfrm flipV="1">
              <a:off x="3994768" y="3049971"/>
              <a:ext cx="0" cy="75496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cteur droit 154"/>
            <p:cNvCxnSpPr/>
            <p:nvPr/>
          </p:nvCxnSpPr>
          <p:spPr>
            <a:xfrm flipV="1">
              <a:off x="5009836" y="3049971"/>
              <a:ext cx="0" cy="75496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cteur droit 155"/>
            <p:cNvCxnSpPr/>
            <p:nvPr/>
          </p:nvCxnSpPr>
          <p:spPr>
            <a:xfrm flipV="1">
              <a:off x="6092016" y="3049971"/>
              <a:ext cx="0" cy="75496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cteur droit 156"/>
            <p:cNvCxnSpPr/>
            <p:nvPr/>
          </p:nvCxnSpPr>
          <p:spPr>
            <a:xfrm flipV="1">
              <a:off x="7241308" y="3049971"/>
              <a:ext cx="0" cy="75496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cteur droit 157"/>
            <p:cNvCxnSpPr/>
            <p:nvPr/>
          </p:nvCxnSpPr>
          <p:spPr>
            <a:xfrm flipV="1">
              <a:off x="5420897" y="3121845"/>
              <a:ext cx="0" cy="75496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cteur droit 158"/>
            <p:cNvCxnSpPr/>
            <p:nvPr/>
          </p:nvCxnSpPr>
          <p:spPr>
            <a:xfrm flipH="1" flipV="1">
              <a:off x="3986379" y="3121846"/>
              <a:ext cx="3263317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e 159"/>
          <p:cNvGrpSpPr/>
          <p:nvPr/>
        </p:nvGrpSpPr>
        <p:grpSpPr>
          <a:xfrm>
            <a:off x="3581039" y="2365580"/>
            <a:ext cx="755777" cy="473867"/>
            <a:chOff x="3488174" y="2140198"/>
            <a:chExt cx="1067172" cy="473867"/>
          </a:xfrm>
        </p:grpSpPr>
        <p:sp>
          <p:nvSpPr>
            <p:cNvPr id="161" name="Rectangle 160"/>
            <p:cNvSpPr/>
            <p:nvPr/>
          </p:nvSpPr>
          <p:spPr>
            <a:xfrm>
              <a:off x="3576761" y="2323554"/>
              <a:ext cx="778668" cy="2119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62" name="Connecteur droit 161"/>
            <p:cNvCxnSpPr/>
            <p:nvPr/>
          </p:nvCxnSpPr>
          <p:spPr>
            <a:xfrm flipV="1">
              <a:off x="3959552" y="2140198"/>
              <a:ext cx="0" cy="18811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ZoneTexte 162"/>
            <p:cNvSpPr txBox="1"/>
            <p:nvPr/>
          </p:nvSpPr>
          <p:spPr>
            <a:xfrm>
              <a:off x="3488174" y="2239857"/>
              <a:ext cx="10671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accent6"/>
                  </a:solidFill>
                </a:rPr>
                <a:t>Alim.</a:t>
              </a:r>
              <a:endParaRPr lang="fr-FR" sz="1600" dirty="0">
                <a:solidFill>
                  <a:schemeClr val="accent6"/>
                </a:solidFill>
              </a:endParaRPr>
            </a:p>
          </p:txBody>
        </p:sp>
        <p:cxnSp>
          <p:nvCxnSpPr>
            <p:cNvPr id="164" name="Connecteur droit 163"/>
            <p:cNvCxnSpPr/>
            <p:nvPr/>
          </p:nvCxnSpPr>
          <p:spPr>
            <a:xfrm flipV="1">
              <a:off x="4058428" y="2540247"/>
              <a:ext cx="1" cy="73818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e 164"/>
          <p:cNvGrpSpPr/>
          <p:nvPr/>
        </p:nvGrpSpPr>
        <p:grpSpPr>
          <a:xfrm>
            <a:off x="3422079" y="2356189"/>
            <a:ext cx="4236440" cy="1519103"/>
            <a:chOff x="3483039" y="2130807"/>
            <a:chExt cx="4236440" cy="1519103"/>
          </a:xfrm>
        </p:grpSpPr>
        <p:cxnSp>
          <p:nvCxnSpPr>
            <p:cNvPr id="166" name="Connecteur droit 165"/>
            <p:cNvCxnSpPr/>
            <p:nvPr/>
          </p:nvCxnSpPr>
          <p:spPr>
            <a:xfrm flipV="1">
              <a:off x="6620523" y="2130807"/>
              <a:ext cx="0" cy="117442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ectangle 166"/>
            <p:cNvSpPr/>
            <p:nvPr/>
          </p:nvSpPr>
          <p:spPr>
            <a:xfrm>
              <a:off x="3483039" y="2248249"/>
              <a:ext cx="4236440" cy="1401661"/>
            </a:xfrm>
            <a:prstGeom prst="rect">
              <a:avLst/>
            </a:prstGeom>
            <a:noFill/>
            <a:ln w="19050">
              <a:solidFill>
                <a:schemeClr val="accent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68" name="Groupe 167"/>
            <p:cNvGrpSpPr/>
            <p:nvPr/>
          </p:nvGrpSpPr>
          <p:grpSpPr>
            <a:xfrm>
              <a:off x="5958796" y="2155161"/>
              <a:ext cx="654340" cy="338554"/>
              <a:chOff x="6057856" y="2239051"/>
              <a:chExt cx="654340" cy="338554"/>
            </a:xfrm>
          </p:grpSpPr>
          <p:sp>
            <p:nvSpPr>
              <p:cNvPr id="169" name="Rectangle 168"/>
              <p:cNvSpPr/>
              <p:nvPr/>
            </p:nvSpPr>
            <p:spPr>
              <a:xfrm>
                <a:off x="6109959" y="2280997"/>
                <a:ext cx="451236" cy="25167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0" name="ZoneTexte 169"/>
              <p:cNvSpPr txBox="1"/>
              <p:nvPr/>
            </p:nvSpPr>
            <p:spPr>
              <a:xfrm>
                <a:off x="6057856" y="2239051"/>
                <a:ext cx="6543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solidFill>
                      <a:schemeClr val="accent5"/>
                    </a:solidFill>
                  </a:rPr>
                  <a:t>LCS</a:t>
                </a:r>
                <a:endParaRPr lang="fr-FR" sz="1600" dirty="0">
                  <a:solidFill>
                    <a:schemeClr val="accent5"/>
                  </a:solidFill>
                </a:endParaRPr>
              </a:p>
            </p:txBody>
          </p:sp>
        </p:grpSp>
      </p:grpSp>
      <p:grpSp>
        <p:nvGrpSpPr>
          <p:cNvPr id="171" name="Groupe 170"/>
          <p:cNvGrpSpPr/>
          <p:nvPr/>
        </p:nvGrpSpPr>
        <p:grpSpPr>
          <a:xfrm>
            <a:off x="3410442" y="2832319"/>
            <a:ext cx="4361958" cy="451986"/>
            <a:chOff x="3410442" y="2606937"/>
            <a:chExt cx="4361958" cy="451986"/>
          </a:xfrm>
        </p:grpSpPr>
        <p:grpSp>
          <p:nvGrpSpPr>
            <p:cNvPr id="172" name="Groupe 171"/>
            <p:cNvGrpSpPr/>
            <p:nvPr/>
          </p:nvGrpSpPr>
          <p:grpSpPr>
            <a:xfrm>
              <a:off x="3410442" y="2606937"/>
              <a:ext cx="4249737" cy="451986"/>
              <a:chOff x="3410442" y="3254637"/>
              <a:chExt cx="4249737" cy="451986"/>
            </a:xfrm>
          </p:grpSpPr>
          <p:sp>
            <p:nvSpPr>
              <p:cNvPr id="174" name="Rectangle 173"/>
              <p:cNvSpPr/>
              <p:nvPr/>
            </p:nvSpPr>
            <p:spPr>
              <a:xfrm>
                <a:off x="3423849" y="3255760"/>
                <a:ext cx="4234670" cy="43714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75" name="Picture 4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0442" y="3254637"/>
                <a:ext cx="4249737" cy="451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173" name="Connecteur droit 172"/>
            <p:cNvCxnSpPr/>
            <p:nvPr/>
          </p:nvCxnSpPr>
          <p:spPr>
            <a:xfrm flipV="1">
              <a:off x="7652368" y="2826950"/>
              <a:ext cx="120032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e 175"/>
          <p:cNvGrpSpPr/>
          <p:nvPr/>
        </p:nvGrpSpPr>
        <p:grpSpPr>
          <a:xfrm>
            <a:off x="2672522" y="2365580"/>
            <a:ext cx="763906" cy="473867"/>
            <a:chOff x="2598941" y="2140198"/>
            <a:chExt cx="1067172" cy="473867"/>
          </a:xfrm>
        </p:grpSpPr>
        <p:sp>
          <p:nvSpPr>
            <p:cNvPr id="177" name="Rectangle 176"/>
            <p:cNvSpPr/>
            <p:nvPr/>
          </p:nvSpPr>
          <p:spPr>
            <a:xfrm>
              <a:off x="2670750" y="2323554"/>
              <a:ext cx="778668" cy="2119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8" name="ZoneTexte 177"/>
            <p:cNvSpPr txBox="1"/>
            <p:nvPr/>
          </p:nvSpPr>
          <p:spPr>
            <a:xfrm>
              <a:off x="2598941" y="2239857"/>
              <a:ext cx="10671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chemeClr val="accent6"/>
                  </a:solidFill>
                </a:rPr>
                <a:t>Alim.</a:t>
              </a:r>
              <a:endParaRPr lang="fr-FR" sz="1600" dirty="0">
                <a:solidFill>
                  <a:schemeClr val="accent6"/>
                </a:solidFill>
              </a:endParaRPr>
            </a:p>
          </p:txBody>
        </p:sp>
        <p:cxnSp>
          <p:nvCxnSpPr>
            <p:cNvPr id="179" name="Connecteur droit 178"/>
            <p:cNvCxnSpPr/>
            <p:nvPr/>
          </p:nvCxnSpPr>
          <p:spPr>
            <a:xfrm flipV="1">
              <a:off x="3053541" y="2140198"/>
              <a:ext cx="0" cy="18811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cteur droit 179"/>
            <p:cNvCxnSpPr/>
            <p:nvPr/>
          </p:nvCxnSpPr>
          <p:spPr>
            <a:xfrm flipV="1">
              <a:off x="3148791" y="2540247"/>
              <a:ext cx="1" cy="73818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e 180"/>
          <p:cNvGrpSpPr/>
          <p:nvPr/>
        </p:nvGrpSpPr>
        <p:grpSpPr>
          <a:xfrm>
            <a:off x="2428203" y="2365580"/>
            <a:ext cx="985487" cy="945597"/>
            <a:chOff x="2489163" y="2140198"/>
            <a:chExt cx="985487" cy="945597"/>
          </a:xfrm>
        </p:grpSpPr>
        <p:sp>
          <p:nvSpPr>
            <p:cNvPr id="182" name="Rectangle 181"/>
            <p:cNvSpPr/>
            <p:nvPr/>
          </p:nvSpPr>
          <p:spPr>
            <a:xfrm>
              <a:off x="2501526" y="2608976"/>
              <a:ext cx="973124" cy="43622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2577857" y="2140198"/>
              <a:ext cx="75501" cy="477167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8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9163" y="2585732"/>
              <a:ext cx="981075" cy="500063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185" name="Groupe 184"/>
          <p:cNvGrpSpPr/>
          <p:nvPr/>
        </p:nvGrpSpPr>
        <p:grpSpPr>
          <a:xfrm>
            <a:off x="4039741" y="2413364"/>
            <a:ext cx="423119" cy="1620620"/>
            <a:chOff x="4100701" y="2187982"/>
            <a:chExt cx="423119" cy="1620620"/>
          </a:xfrm>
        </p:grpSpPr>
        <p:cxnSp>
          <p:nvCxnSpPr>
            <p:cNvPr id="186" name="Connecteur droit 185"/>
            <p:cNvCxnSpPr/>
            <p:nvPr/>
          </p:nvCxnSpPr>
          <p:spPr>
            <a:xfrm flipH="1" flipV="1">
              <a:off x="4330326" y="3045204"/>
              <a:ext cx="1159" cy="21719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Rectangle 186"/>
            <p:cNvSpPr/>
            <p:nvPr/>
          </p:nvSpPr>
          <p:spPr>
            <a:xfrm>
              <a:off x="4100701" y="2187982"/>
              <a:ext cx="257939" cy="12080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155928" y="3262402"/>
              <a:ext cx="367892" cy="17039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89" name="Connecteur droit 188"/>
            <p:cNvCxnSpPr/>
            <p:nvPr/>
          </p:nvCxnSpPr>
          <p:spPr>
            <a:xfrm flipV="1">
              <a:off x="4325293" y="3432425"/>
              <a:ext cx="0" cy="376177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" name="Groupe 189"/>
          <p:cNvGrpSpPr/>
          <p:nvPr/>
        </p:nvGrpSpPr>
        <p:grpSpPr>
          <a:xfrm>
            <a:off x="815340" y="1991614"/>
            <a:ext cx="7068144" cy="2301311"/>
            <a:chOff x="815340" y="1766232"/>
            <a:chExt cx="7068144" cy="2301311"/>
          </a:xfrm>
        </p:grpSpPr>
        <p:cxnSp>
          <p:nvCxnSpPr>
            <p:cNvPr id="191" name="Connecteur droit 190"/>
            <p:cNvCxnSpPr/>
            <p:nvPr/>
          </p:nvCxnSpPr>
          <p:spPr>
            <a:xfrm flipV="1">
              <a:off x="2559551" y="1925623"/>
              <a:ext cx="0" cy="20518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2" name="Groupe 191"/>
            <p:cNvGrpSpPr/>
            <p:nvPr/>
          </p:nvGrpSpPr>
          <p:grpSpPr>
            <a:xfrm>
              <a:off x="815340" y="1766232"/>
              <a:ext cx="7068144" cy="2301311"/>
              <a:chOff x="815340" y="1766232"/>
              <a:chExt cx="7068144" cy="2301311"/>
            </a:xfrm>
          </p:grpSpPr>
          <p:cxnSp>
            <p:nvCxnSpPr>
              <p:cNvPr id="193" name="Connecteur droit 192"/>
              <p:cNvCxnSpPr/>
              <p:nvPr/>
            </p:nvCxnSpPr>
            <p:spPr>
              <a:xfrm flipV="1">
                <a:off x="7743808" y="2829190"/>
                <a:ext cx="139676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 flipV="1">
                <a:off x="2288527" y="2828421"/>
                <a:ext cx="139676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>
                <a:off x="815340" y="3727581"/>
                <a:ext cx="1612863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 flipV="1">
                <a:off x="830580" y="3726110"/>
                <a:ext cx="0" cy="313892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 flipV="1">
                <a:off x="5360085" y="3811943"/>
                <a:ext cx="0" cy="25560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 flipV="1">
                <a:off x="2559551" y="1766232"/>
                <a:ext cx="0" cy="205181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 flipV="1">
                <a:off x="3901440" y="1783010"/>
                <a:ext cx="0" cy="33528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 flipV="1">
                <a:off x="6560820" y="1783010"/>
                <a:ext cx="0" cy="33528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 flipV="1">
                <a:off x="5327918" y="1925623"/>
                <a:ext cx="0" cy="205181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 flipH="1">
                <a:off x="2559551" y="1925625"/>
                <a:ext cx="2781999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202"/>
              <p:cNvCxnSpPr/>
              <p:nvPr/>
            </p:nvCxnSpPr>
            <p:spPr>
              <a:xfrm flipH="1">
                <a:off x="2987391" y="2009515"/>
                <a:ext cx="911253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cteur droit 203"/>
              <p:cNvCxnSpPr/>
              <p:nvPr/>
            </p:nvCxnSpPr>
            <p:spPr>
              <a:xfrm flipV="1">
                <a:off x="2995429" y="2017902"/>
                <a:ext cx="0" cy="96124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cteur droit 204"/>
              <p:cNvCxnSpPr/>
              <p:nvPr/>
            </p:nvCxnSpPr>
            <p:spPr>
              <a:xfrm flipV="1">
                <a:off x="4264333" y="3818319"/>
                <a:ext cx="0" cy="116118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necteur droit 205"/>
              <p:cNvCxnSpPr/>
              <p:nvPr/>
            </p:nvCxnSpPr>
            <p:spPr>
              <a:xfrm flipV="1">
                <a:off x="2930484" y="3944153"/>
                <a:ext cx="0" cy="116118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onnecteur droit 206"/>
              <p:cNvCxnSpPr/>
              <p:nvPr/>
            </p:nvCxnSpPr>
            <p:spPr>
              <a:xfrm flipH="1">
                <a:off x="2930484" y="3935765"/>
                <a:ext cx="1345665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necteur droit 207"/>
              <p:cNvCxnSpPr/>
              <p:nvPr/>
            </p:nvCxnSpPr>
            <p:spPr>
              <a:xfrm flipV="1">
                <a:off x="2930484" y="3809930"/>
                <a:ext cx="0" cy="116118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necteur droit 208"/>
              <p:cNvCxnSpPr/>
              <p:nvPr/>
            </p:nvCxnSpPr>
            <p:spPr>
              <a:xfrm flipV="1">
                <a:off x="1198228" y="2828421"/>
                <a:ext cx="139676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0" name="Groupe 209"/>
          <p:cNvGrpSpPr/>
          <p:nvPr/>
        </p:nvGrpSpPr>
        <p:grpSpPr>
          <a:xfrm>
            <a:off x="2744341" y="2413364"/>
            <a:ext cx="638939" cy="1607184"/>
            <a:chOff x="2805301" y="2187982"/>
            <a:chExt cx="638939" cy="1607184"/>
          </a:xfrm>
        </p:grpSpPr>
        <p:sp>
          <p:nvSpPr>
            <p:cNvPr id="211" name="Rectangle 210"/>
            <p:cNvSpPr/>
            <p:nvPr/>
          </p:nvSpPr>
          <p:spPr>
            <a:xfrm>
              <a:off x="2805301" y="3262402"/>
              <a:ext cx="367892" cy="17039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2949331" y="3436514"/>
              <a:ext cx="75501" cy="358652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3186301" y="2187982"/>
              <a:ext cx="257939" cy="12080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14" name="Connecteur droit 213"/>
            <p:cNvCxnSpPr/>
            <p:nvPr/>
          </p:nvCxnSpPr>
          <p:spPr>
            <a:xfrm flipH="1" flipV="1">
              <a:off x="2996826" y="3045204"/>
              <a:ext cx="1159" cy="21719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e 214"/>
          <p:cNvGrpSpPr/>
          <p:nvPr/>
        </p:nvGrpSpPr>
        <p:grpSpPr>
          <a:xfrm>
            <a:off x="2440567" y="2341520"/>
            <a:ext cx="964734" cy="1533772"/>
            <a:chOff x="2501527" y="2116138"/>
            <a:chExt cx="964734" cy="1533772"/>
          </a:xfrm>
        </p:grpSpPr>
        <p:sp>
          <p:nvSpPr>
            <p:cNvPr id="216" name="Rectangle 215"/>
            <p:cNvSpPr/>
            <p:nvPr/>
          </p:nvSpPr>
          <p:spPr>
            <a:xfrm>
              <a:off x="2501527" y="2248249"/>
              <a:ext cx="964734" cy="1401661"/>
            </a:xfrm>
            <a:prstGeom prst="rect">
              <a:avLst/>
            </a:prstGeom>
            <a:noFill/>
            <a:ln w="19050">
              <a:solidFill>
                <a:schemeClr val="accent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17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2237" y="2116138"/>
              <a:ext cx="423863" cy="2666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0" name="ZoneTexte 219"/>
          <p:cNvSpPr txBox="1"/>
          <p:nvPr/>
        </p:nvSpPr>
        <p:spPr>
          <a:xfrm>
            <a:off x="354481" y="4952228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 </a:t>
            </a:r>
            <a:r>
              <a:rPr lang="fr-FR" dirty="0" smtClean="0"/>
              <a:t>Management du projet SARAF-LINAC</a:t>
            </a:r>
            <a:endParaRPr lang="fr-FR" dirty="0"/>
          </a:p>
        </p:txBody>
      </p:sp>
      <p:sp>
        <p:nvSpPr>
          <p:cNvPr id="221" name="ZoneTexte 220"/>
          <p:cNvSpPr txBox="1"/>
          <p:nvPr/>
        </p:nvSpPr>
        <p:spPr>
          <a:xfrm>
            <a:off x="354481" y="5407533"/>
            <a:ext cx="25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 Etudes </a:t>
            </a:r>
            <a:r>
              <a:rPr lang="fr-FR" dirty="0" smtClean="0">
                <a:sym typeface="Wingdings" panose="05000000000000000000" pitchFamily="2" charset="2"/>
              </a:rPr>
              <a:t> démarrage</a:t>
            </a:r>
            <a:endParaRPr lang="fr-FR" dirty="0"/>
          </a:p>
        </p:txBody>
      </p:sp>
      <p:grpSp>
        <p:nvGrpSpPr>
          <p:cNvPr id="222" name="Groupe 221"/>
          <p:cNvGrpSpPr/>
          <p:nvPr/>
        </p:nvGrpSpPr>
        <p:grpSpPr>
          <a:xfrm>
            <a:off x="1212238" y="2713583"/>
            <a:ext cx="1223614" cy="1051049"/>
            <a:chOff x="1212238" y="2713583"/>
            <a:chExt cx="1223614" cy="1051049"/>
          </a:xfrm>
        </p:grpSpPr>
        <p:sp>
          <p:nvSpPr>
            <p:cNvPr id="223" name="Ellipse 222"/>
            <p:cNvSpPr/>
            <p:nvPr/>
          </p:nvSpPr>
          <p:spPr>
            <a:xfrm>
              <a:off x="1212238" y="2713583"/>
              <a:ext cx="1223614" cy="6869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ZoneTexte 223"/>
            <p:cNvSpPr txBox="1"/>
            <p:nvPr/>
          </p:nvSpPr>
          <p:spPr>
            <a:xfrm>
              <a:off x="1232300" y="3395300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Optionnel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5" name="Groupe 224"/>
          <p:cNvGrpSpPr/>
          <p:nvPr/>
        </p:nvGrpSpPr>
        <p:grpSpPr>
          <a:xfrm>
            <a:off x="2319848" y="2713583"/>
            <a:ext cx="1223614" cy="1051049"/>
            <a:chOff x="2319848" y="2713583"/>
            <a:chExt cx="1223614" cy="1051049"/>
          </a:xfrm>
        </p:grpSpPr>
        <p:sp>
          <p:nvSpPr>
            <p:cNvPr id="226" name="Ellipse 225"/>
            <p:cNvSpPr/>
            <p:nvPr/>
          </p:nvSpPr>
          <p:spPr>
            <a:xfrm>
              <a:off x="2319848" y="2713583"/>
              <a:ext cx="1223614" cy="6869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ZoneTexte 226"/>
            <p:cNvSpPr txBox="1"/>
            <p:nvPr/>
          </p:nvSpPr>
          <p:spPr>
            <a:xfrm>
              <a:off x="2498222" y="3395300"/>
              <a:ext cx="825867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MEBT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8" name="Groupe 227"/>
          <p:cNvGrpSpPr/>
          <p:nvPr/>
        </p:nvGrpSpPr>
        <p:grpSpPr>
          <a:xfrm>
            <a:off x="3295022" y="2713583"/>
            <a:ext cx="4580842" cy="1051049"/>
            <a:chOff x="3295022" y="2713583"/>
            <a:chExt cx="3469758" cy="1051049"/>
          </a:xfrm>
        </p:grpSpPr>
        <p:sp>
          <p:nvSpPr>
            <p:cNvPr id="229" name="Ellipse 228"/>
            <p:cNvSpPr/>
            <p:nvPr/>
          </p:nvSpPr>
          <p:spPr>
            <a:xfrm>
              <a:off x="3295022" y="2713583"/>
              <a:ext cx="3469758" cy="6869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ZoneTexte 229"/>
            <p:cNvSpPr txBox="1"/>
            <p:nvPr/>
          </p:nvSpPr>
          <p:spPr>
            <a:xfrm>
              <a:off x="4723223" y="3395300"/>
              <a:ext cx="645931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SCL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sp>
        <p:nvSpPr>
          <p:cNvPr id="231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r>
              <a:rPr lang="fr-FR" dirty="0" smtClean="0"/>
              <a:t>SARAF-LINAC </a:t>
            </a:r>
            <a:r>
              <a:rPr lang="fr-FR" dirty="0" smtClean="0"/>
              <a:t>Présentation @ Roscoff </a:t>
            </a:r>
            <a:r>
              <a:rPr lang="fr-FR" dirty="0" smtClean="0"/>
              <a:t>| </a:t>
            </a:r>
            <a:r>
              <a:rPr lang="fr-FR" dirty="0" smtClean="0"/>
              <a:t>6 octobre 2015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5487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220" grpId="0"/>
      <p:bldP spid="2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044000" y="44624"/>
            <a:ext cx="7236464" cy="936104"/>
          </a:xfrm>
        </p:spPr>
        <p:txBody>
          <a:bodyPr/>
          <a:lstStyle/>
          <a:p>
            <a:pPr algn="ctr"/>
            <a:r>
              <a:rPr lang="en-US" sz="2400" dirty="0" smtClean="0"/>
              <a:t>Phases</a:t>
            </a:r>
            <a:endParaRPr lang="en-US" sz="2400" dirty="0"/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487153"/>
            <a:ext cx="1118696" cy="365125"/>
          </a:xfrm>
        </p:spPr>
        <p:txBody>
          <a:bodyPr/>
          <a:lstStyle/>
          <a:p>
            <a:r>
              <a:rPr lang="en-US" dirty="0" smtClean="0"/>
              <a:t>|  PAGE </a:t>
            </a:r>
            <a:fld id="{AEFB9B6D-867A-40B8-ACB0-35CC9F272C9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50"/>
          <a:stretch/>
        </p:blipFill>
        <p:spPr bwMode="auto">
          <a:xfrm>
            <a:off x="15077" y="1374376"/>
            <a:ext cx="9026100" cy="199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084395" y="1382396"/>
            <a:ext cx="1119116" cy="1883391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3070751" y="1382396"/>
            <a:ext cx="2240389" cy="2361905"/>
            <a:chOff x="3070751" y="1382396"/>
            <a:chExt cx="2240389" cy="2361905"/>
          </a:xfrm>
        </p:grpSpPr>
        <p:sp>
          <p:nvSpPr>
            <p:cNvPr id="14" name="Rectangle 13"/>
            <p:cNvSpPr/>
            <p:nvPr/>
          </p:nvSpPr>
          <p:spPr>
            <a:xfrm>
              <a:off x="3111690" y="1382396"/>
              <a:ext cx="2199450" cy="2340000"/>
            </a:xfrm>
            <a:prstGeom prst="rect">
              <a:avLst/>
            </a:prstGeom>
            <a:solidFill>
              <a:schemeClr val="accent2">
                <a:alpha val="25098"/>
              </a:schemeClr>
            </a:solidFill>
            <a:ln>
              <a:solidFill>
                <a:schemeClr val="accent2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buNone/>
              </a:pPr>
              <a:endParaRPr lang="en-US" dirty="0" smtClean="0">
                <a:solidFill>
                  <a:srgbClr val="FF0000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070751" y="3374969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solidFill>
                    <a:schemeClr val="accent2"/>
                  </a:solidFill>
                </a:rPr>
                <a:t>Etudes </a:t>
              </a:r>
              <a:r>
                <a:rPr lang="en-US" dirty="0" err="1" smtClean="0">
                  <a:solidFill>
                    <a:schemeClr val="accent2"/>
                  </a:solidFill>
                </a:rPr>
                <a:t>détaillées</a:t>
              </a:r>
              <a:endParaRPr lang="en-US" dirty="0" smtClean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4230806" y="1355101"/>
            <a:ext cx="1287537" cy="2715938"/>
            <a:chOff x="4230806" y="1355101"/>
            <a:chExt cx="1287537" cy="2715938"/>
          </a:xfrm>
        </p:grpSpPr>
        <p:sp>
          <p:nvSpPr>
            <p:cNvPr id="15" name="Rectangle 14"/>
            <p:cNvSpPr/>
            <p:nvPr/>
          </p:nvSpPr>
          <p:spPr>
            <a:xfrm>
              <a:off x="4230806" y="1355101"/>
              <a:ext cx="1282890" cy="2700000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  <a:ln>
              <a:solidFill>
                <a:srgbClr val="00B05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buNone/>
              </a:pPr>
              <a:endParaRPr lang="en-US" dirty="0" smtClean="0">
                <a:solidFill>
                  <a:srgbClr val="FF0000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4230811" y="3757107"/>
              <a:ext cx="1287532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solidFill>
                    <a:srgbClr val="00B050"/>
                  </a:solidFill>
                </a:rPr>
                <a:t>Prototypes</a:t>
              </a: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5431816" y="1355101"/>
            <a:ext cx="2941831" cy="3403178"/>
            <a:chOff x="5431816" y="1355101"/>
            <a:chExt cx="2941831" cy="3403178"/>
          </a:xfrm>
        </p:grpSpPr>
        <p:sp>
          <p:nvSpPr>
            <p:cNvPr id="20" name="Rectangle 19"/>
            <p:cNvSpPr/>
            <p:nvPr/>
          </p:nvSpPr>
          <p:spPr>
            <a:xfrm>
              <a:off x="5513696" y="1355101"/>
              <a:ext cx="2702256" cy="3060000"/>
            </a:xfrm>
            <a:prstGeom prst="rect">
              <a:avLst/>
            </a:prstGeom>
            <a:solidFill>
              <a:srgbClr val="FF0000">
                <a:alpha val="25098"/>
              </a:srgbClr>
            </a:solidFill>
            <a:ln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buNone/>
              </a:pPr>
              <a:endParaRPr lang="en-US" dirty="0" smtClean="0">
                <a:solidFill>
                  <a:srgbClr val="FF0000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5431816" y="4111948"/>
              <a:ext cx="2941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 smtClean="0">
                  <a:solidFill>
                    <a:srgbClr val="FF0000"/>
                  </a:solidFill>
                </a:rPr>
                <a:t>Séries</a:t>
              </a:r>
              <a:r>
                <a:rPr lang="en-US" dirty="0" smtClean="0">
                  <a:solidFill>
                    <a:srgbClr val="FF0000"/>
                  </a:solidFill>
                </a:rPr>
                <a:t> (</a:t>
              </a:r>
              <a:r>
                <a:rPr lang="en-US" dirty="0" err="1" smtClean="0">
                  <a:solidFill>
                    <a:srgbClr val="FF0000"/>
                  </a:solidFill>
                </a:rPr>
                <a:t>construction&amp;tests</a:t>
              </a:r>
              <a:r>
                <a:rPr lang="en-US" dirty="0" smtClean="0">
                  <a:solidFill>
                    <a:srgbClr val="FF0000"/>
                  </a:solidFill>
                </a:rPr>
                <a:t>)</a:t>
              </a:r>
            </a:p>
            <a:p>
              <a:pPr>
                <a:buNone/>
              </a:pPr>
              <a:r>
                <a:rPr lang="en-US" dirty="0" smtClean="0">
                  <a:solidFill>
                    <a:srgbClr val="FF0000"/>
                  </a:solidFill>
                </a:rPr>
                <a:t>@ </a:t>
              </a:r>
              <a:r>
                <a:rPr lang="en-US" dirty="0" err="1" smtClean="0">
                  <a:solidFill>
                    <a:srgbClr val="FF0000"/>
                  </a:solidFill>
                </a:rPr>
                <a:t>Saclay</a:t>
              </a:r>
              <a:endParaRPr lang="en-US" dirty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7233321" y="1355101"/>
            <a:ext cx="1774201" cy="4076338"/>
            <a:chOff x="7233321" y="1355101"/>
            <a:chExt cx="1774201" cy="4076338"/>
          </a:xfrm>
        </p:grpSpPr>
        <p:sp>
          <p:nvSpPr>
            <p:cNvPr id="21" name="Rectangle 20"/>
            <p:cNvSpPr/>
            <p:nvPr/>
          </p:nvSpPr>
          <p:spPr>
            <a:xfrm>
              <a:off x="7272829" y="1355101"/>
              <a:ext cx="1734693" cy="3780921"/>
            </a:xfrm>
            <a:prstGeom prst="rect">
              <a:avLst/>
            </a:prstGeom>
            <a:solidFill>
              <a:srgbClr val="FFFF00">
                <a:alpha val="24706"/>
              </a:srgbClr>
            </a:solidFill>
            <a:ln>
              <a:solidFill>
                <a:srgbClr val="FFFF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buNone/>
              </a:pPr>
              <a:endParaRPr lang="en-US" dirty="0" smtClean="0">
                <a:solidFill>
                  <a:srgbClr val="FF0000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233321" y="4508109"/>
              <a:ext cx="133882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solidFill>
                    <a:srgbClr val="FF9900"/>
                  </a:solidFill>
                </a:rPr>
                <a:t>Installation</a:t>
              </a:r>
            </a:p>
            <a:p>
              <a:pPr>
                <a:buNone/>
              </a:pPr>
              <a:r>
                <a:rPr lang="en-US" dirty="0" err="1" smtClean="0">
                  <a:solidFill>
                    <a:srgbClr val="FF9900"/>
                  </a:solidFill>
                </a:rPr>
                <a:t>Démarrage</a:t>
              </a:r>
              <a:endParaRPr lang="en-US" dirty="0" smtClean="0">
                <a:solidFill>
                  <a:srgbClr val="FF9900"/>
                </a:solidFill>
              </a:endParaRPr>
            </a:p>
            <a:p>
              <a:pPr>
                <a:buNone/>
              </a:pPr>
              <a:r>
                <a:rPr lang="en-US" dirty="0" smtClean="0">
                  <a:solidFill>
                    <a:srgbClr val="FF9900"/>
                  </a:solidFill>
                </a:rPr>
                <a:t>@ </a:t>
              </a:r>
              <a:r>
                <a:rPr lang="en-US" dirty="0" err="1" smtClean="0">
                  <a:solidFill>
                    <a:srgbClr val="FF9900"/>
                  </a:solidFill>
                </a:rPr>
                <a:t>Soreq</a:t>
              </a:r>
              <a:endParaRPr lang="en-US" dirty="0" smtClean="0">
                <a:solidFill>
                  <a:srgbClr val="FF9900"/>
                </a:solidFill>
              </a:endParaRPr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5066" r="1"/>
          <a:stretch/>
        </p:blipFill>
        <p:spPr>
          <a:xfrm>
            <a:off x="7543800" y="171450"/>
            <a:ext cx="1383302" cy="534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r>
              <a:rPr lang="fr-FR" dirty="0" smtClean="0"/>
              <a:t>SARAF-LINAC </a:t>
            </a:r>
            <a:r>
              <a:rPr lang="fr-FR" dirty="0" smtClean="0"/>
              <a:t>Présentation @ Roscoff </a:t>
            </a:r>
            <a:r>
              <a:rPr lang="fr-FR" dirty="0" smtClean="0"/>
              <a:t>| </a:t>
            </a:r>
            <a:r>
              <a:rPr lang="fr-FR" dirty="0" smtClean="0"/>
              <a:t>6 octobre 2015</a:t>
            </a:r>
            <a:endParaRPr lang="fr-FR" dirty="0"/>
          </a:p>
        </p:txBody>
      </p:sp>
      <p:grpSp>
        <p:nvGrpSpPr>
          <p:cNvPr id="31" name="Groupe 30"/>
          <p:cNvGrpSpPr/>
          <p:nvPr/>
        </p:nvGrpSpPr>
        <p:grpSpPr>
          <a:xfrm>
            <a:off x="2656555" y="2135090"/>
            <a:ext cx="2435347" cy="4044333"/>
            <a:chOff x="2656555" y="2135090"/>
            <a:chExt cx="2435347" cy="4044333"/>
          </a:xfrm>
        </p:grpSpPr>
        <p:cxnSp>
          <p:nvCxnSpPr>
            <p:cNvPr id="5" name="Connecteur droit avec flèche 4"/>
            <p:cNvCxnSpPr/>
            <p:nvPr/>
          </p:nvCxnSpPr>
          <p:spPr>
            <a:xfrm flipV="1">
              <a:off x="3647768" y="2135090"/>
              <a:ext cx="0" cy="23000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flipV="1">
              <a:off x="3647768" y="2331735"/>
              <a:ext cx="0" cy="21033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2656555" y="4425097"/>
              <a:ext cx="2435347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accent1"/>
                  </a:solidFill>
                </a:rPr>
                <a:t>Aujourd’hui : </a:t>
              </a:r>
              <a:r>
                <a:rPr lang="fr-FR" dirty="0" err="1" smtClean="0">
                  <a:solidFill>
                    <a:schemeClr val="accent1"/>
                  </a:solidFill>
                </a:rPr>
                <a:t>PDRs</a:t>
              </a:r>
              <a:endParaRPr lang="fr-FR" dirty="0" smtClean="0">
                <a:solidFill>
                  <a:schemeClr val="accent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fr-FR" dirty="0" err="1" smtClean="0">
                  <a:solidFill>
                    <a:schemeClr val="accent1"/>
                  </a:solidFill>
                </a:rPr>
                <a:t>Regroupeur</a:t>
              </a:r>
              <a:r>
                <a:rPr lang="fr-FR" dirty="0" smtClean="0">
                  <a:solidFill>
                    <a:schemeClr val="accent1"/>
                  </a:solidFill>
                </a:rPr>
                <a:t> MEBT,</a:t>
              </a:r>
            </a:p>
            <a:p>
              <a:pPr marL="285750" indent="-285750">
                <a:buFontTx/>
                <a:buChar char="-"/>
              </a:pPr>
              <a:r>
                <a:rPr lang="fr-FR" dirty="0" smtClean="0">
                  <a:solidFill>
                    <a:schemeClr val="accent1"/>
                  </a:solidFill>
                </a:rPr>
                <a:t>Cavités HWR,</a:t>
              </a:r>
            </a:p>
            <a:p>
              <a:pPr marL="285750" indent="-285750">
                <a:buFontTx/>
                <a:buChar char="-"/>
              </a:pPr>
              <a:r>
                <a:rPr lang="fr-FR" dirty="0" smtClean="0">
                  <a:solidFill>
                    <a:schemeClr val="accent1"/>
                  </a:solidFill>
                </a:rPr>
                <a:t>Coupleurs,</a:t>
              </a:r>
            </a:p>
            <a:p>
              <a:pPr marL="285750" indent="-285750">
                <a:buFontTx/>
                <a:buChar char="-"/>
              </a:pPr>
              <a:r>
                <a:rPr lang="fr-FR" dirty="0" smtClean="0">
                  <a:solidFill>
                    <a:schemeClr val="accent1"/>
                  </a:solidFill>
                </a:rPr>
                <a:t>Solénoïde,</a:t>
              </a:r>
            </a:p>
            <a:p>
              <a:pPr marL="285750" indent="-285750">
                <a:buFontTx/>
                <a:buChar char="-"/>
              </a:pPr>
              <a:r>
                <a:rPr lang="fr-FR" dirty="0" err="1" smtClean="0">
                  <a:solidFill>
                    <a:schemeClr val="accent1"/>
                  </a:solidFill>
                </a:rPr>
                <a:t>Cryomodules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50" y="34999"/>
            <a:ext cx="29607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7" t="-1" r="-867" b="1906"/>
          <a:stretch/>
        </p:blipFill>
        <p:spPr>
          <a:xfrm>
            <a:off x="1320826" y="44624"/>
            <a:ext cx="308462" cy="396000"/>
          </a:xfrm>
          <a:prstGeom prst="rect">
            <a:avLst/>
          </a:prstGeom>
        </p:spPr>
      </p:pic>
      <p:pic>
        <p:nvPicPr>
          <p:cNvPr id="34" name="Picture 2" descr="http://irfu-i.cea.fr/Images/Trombinoscope/desaill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26" y="37420"/>
            <a:ext cx="297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irfu-i.cea.fr/Images/Trombinoscope/pgastin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19" y="48125"/>
            <a:ext cx="296076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irfu-i.cea.fr/Images/Trombinoscope/lecour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788" y="49027"/>
            <a:ext cx="297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http://www.ganil-spiral2.eu/ganillab/directors/marcel-jacquemet/image_preview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5"/>
          <a:stretch/>
        </p:blipFill>
        <p:spPr bwMode="auto">
          <a:xfrm>
            <a:off x="1635684" y="44797"/>
            <a:ext cx="298514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232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044000" y="44624"/>
            <a:ext cx="7236464" cy="936104"/>
          </a:xfrm>
        </p:spPr>
        <p:txBody>
          <a:bodyPr/>
          <a:lstStyle/>
          <a:p>
            <a:pPr algn="ctr"/>
            <a:r>
              <a:rPr lang="en-US" sz="2400" dirty="0" smtClean="0"/>
              <a:t>Beam dynamics (</a:t>
            </a:r>
            <a:r>
              <a:rPr lang="en-US" sz="2400" dirty="0" err="1" smtClean="0"/>
              <a:t>deutons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487153"/>
            <a:ext cx="1118696" cy="365125"/>
          </a:xfrm>
        </p:spPr>
        <p:txBody>
          <a:bodyPr/>
          <a:lstStyle/>
          <a:p>
            <a:r>
              <a:rPr lang="en-US" dirty="0" smtClean="0"/>
              <a:t>|  PAGE </a:t>
            </a:r>
            <a:fld id="{AEFB9B6D-867A-40B8-ACB0-35CC9F272C9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5066" r="1"/>
          <a:stretch/>
        </p:blipFill>
        <p:spPr>
          <a:xfrm>
            <a:off x="7543800" y="171450"/>
            <a:ext cx="1383302" cy="534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r>
              <a:rPr lang="fr-FR" dirty="0" smtClean="0"/>
              <a:t>SARAF-LINAC </a:t>
            </a:r>
            <a:r>
              <a:rPr lang="fr-FR" dirty="0" smtClean="0"/>
              <a:t>Présentation @ Roscoff </a:t>
            </a:r>
            <a:r>
              <a:rPr lang="fr-FR" dirty="0" smtClean="0"/>
              <a:t>| </a:t>
            </a:r>
            <a:r>
              <a:rPr lang="fr-FR" dirty="0" smtClean="0"/>
              <a:t>6 octobre 2015</a:t>
            </a:r>
            <a:endParaRPr lang="fr-FR" dirty="0"/>
          </a:p>
        </p:txBody>
      </p:sp>
      <p:pic>
        <p:nvPicPr>
          <p:cNvPr id="27" name="Image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183" y="980728"/>
            <a:ext cx="3540473" cy="2041015"/>
          </a:xfrm>
          <a:prstGeom prst="rect">
            <a:avLst/>
          </a:prstGeom>
        </p:spPr>
      </p:pic>
      <p:pic>
        <p:nvPicPr>
          <p:cNvPr id="28" name="Image 27"/>
          <p:cNvPicPr/>
          <p:nvPr/>
        </p:nvPicPr>
        <p:blipFill rotWithShape="1">
          <a:blip r:embed="rId4" cstate="print"/>
          <a:srcRect t="3215"/>
          <a:stretch/>
        </p:blipFill>
        <p:spPr>
          <a:xfrm>
            <a:off x="282785" y="2910349"/>
            <a:ext cx="3537871" cy="1973933"/>
          </a:xfrm>
          <a:prstGeom prst="rect">
            <a:avLst/>
          </a:prstGeom>
        </p:spPr>
      </p:pic>
      <p:pic>
        <p:nvPicPr>
          <p:cNvPr id="30" name="Image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9025" y="4756460"/>
            <a:ext cx="3442151" cy="1984335"/>
          </a:xfrm>
          <a:prstGeom prst="rect">
            <a:avLst/>
          </a:prstGeom>
        </p:spPr>
      </p:pic>
      <p:pic>
        <p:nvPicPr>
          <p:cNvPr id="31" name="Image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90283" y="2980633"/>
            <a:ext cx="4475976" cy="332829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109883" y="1560658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 Gaussienne à l’entrée du RFQ</a:t>
            </a:r>
            <a:endParaRPr lang="en-US" dirty="0"/>
          </a:p>
        </p:txBody>
      </p:sp>
      <p:sp>
        <p:nvSpPr>
          <p:cNvPr id="32" name="ZoneTexte 31"/>
          <p:cNvSpPr txBox="1"/>
          <p:nvPr/>
        </p:nvSpPr>
        <p:spPr>
          <a:xfrm>
            <a:off x="4109883" y="1960630"/>
            <a:ext cx="4219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 Pas de pertes observées en nominal</a:t>
            </a:r>
            <a:endParaRPr lang="en-US" dirty="0"/>
          </a:p>
        </p:txBody>
      </p:sp>
      <p:sp>
        <p:nvSpPr>
          <p:cNvPr id="33" name="ZoneTexte 32"/>
          <p:cNvSpPr txBox="1"/>
          <p:nvPr/>
        </p:nvSpPr>
        <p:spPr>
          <a:xfrm>
            <a:off x="4109883" y="2360602"/>
            <a:ext cx="4245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 Augmentation d’</a:t>
            </a:r>
            <a:r>
              <a:rPr lang="fr-FR" dirty="0" err="1" smtClean="0">
                <a:sym typeface="Wingdings" panose="05000000000000000000" pitchFamily="2" charset="2"/>
              </a:rPr>
              <a:t>émittance</a:t>
            </a:r>
            <a:r>
              <a:rPr lang="fr-FR" dirty="0" smtClean="0">
                <a:sym typeface="Wingdings" panose="05000000000000000000" pitchFamily="2" charset="2"/>
              </a:rPr>
              <a:t> « limitée »</a:t>
            </a:r>
            <a:endParaRPr lang="en-US" dirty="0"/>
          </a:p>
        </p:txBody>
      </p:sp>
      <p:sp>
        <p:nvSpPr>
          <p:cNvPr id="34" name="ZoneTexte 33"/>
          <p:cNvSpPr txBox="1"/>
          <p:nvPr/>
        </p:nvSpPr>
        <p:spPr>
          <a:xfrm>
            <a:off x="4109883" y="1127821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Cas nominal (sans erreurs)</a:t>
            </a:r>
            <a:endParaRPr lang="en-US" b="1" dirty="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688" y="47037"/>
            <a:ext cx="294914" cy="39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5" y="43777"/>
            <a:ext cx="297000" cy="396000"/>
          </a:xfrm>
          <a:prstGeom prst="rect">
            <a:avLst/>
          </a:prstGeom>
        </p:spPr>
      </p:pic>
      <p:pic>
        <p:nvPicPr>
          <p:cNvPr id="39" name="Picture 8" descr="http://irfu-i.cea.fr/Images/Trombinoscope/urio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514" y="51694"/>
            <a:ext cx="297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C:\Users\npichoff\AppData\Local\Microsoft\Windows\Temporary Internet Files\Content.Outlook\5QKAU0JA\JMichel ID Photo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2" r="11422" b="17542"/>
          <a:stretch/>
        </p:blipFill>
        <p:spPr bwMode="auto">
          <a:xfrm>
            <a:off x="1348289" y="42069"/>
            <a:ext cx="296779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797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044000" y="44624"/>
            <a:ext cx="7236464" cy="936104"/>
          </a:xfrm>
        </p:spPr>
        <p:txBody>
          <a:bodyPr/>
          <a:lstStyle/>
          <a:p>
            <a:pPr algn="ctr"/>
            <a:r>
              <a:rPr lang="en-US" sz="2400" dirty="0" smtClean="0"/>
              <a:t>Etudes </a:t>
            </a:r>
            <a:r>
              <a:rPr lang="en-US" sz="2400" dirty="0" err="1" smtClean="0"/>
              <a:t>d’erreurs</a:t>
            </a:r>
            <a:r>
              <a:rPr lang="en-US" sz="2400" dirty="0" smtClean="0"/>
              <a:t> - conditions</a:t>
            </a:r>
            <a:endParaRPr lang="en-US" sz="2400" dirty="0"/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487153"/>
            <a:ext cx="1118696" cy="365125"/>
          </a:xfrm>
        </p:spPr>
        <p:txBody>
          <a:bodyPr/>
          <a:lstStyle/>
          <a:p>
            <a:r>
              <a:rPr lang="en-US" dirty="0" smtClean="0"/>
              <a:t>|  PAGE </a:t>
            </a:r>
            <a:fld id="{AEFB9B6D-867A-40B8-ACB0-35CC9F272C9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5066" r="1"/>
          <a:stretch/>
        </p:blipFill>
        <p:spPr>
          <a:xfrm>
            <a:off x="7543800" y="171450"/>
            <a:ext cx="1383302" cy="534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r>
              <a:rPr lang="fr-FR" dirty="0" smtClean="0"/>
              <a:t>SARAF-LINAC </a:t>
            </a:r>
            <a:r>
              <a:rPr lang="fr-FR" dirty="0" smtClean="0"/>
              <a:t>Présentation @ Roscoff </a:t>
            </a:r>
            <a:r>
              <a:rPr lang="fr-FR" dirty="0" smtClean="0"/>
              <a:t>| </a:t>
            </a:r>
            <a:r>
              <a:rPr lang="fr-FR" dirty="0" smtClean="0"/>
              <a:t>6 octobre 2015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29582" r="29469" b="11709"/>
          <a:stretch/>
        </p:blipFill>
        <p:spPr>
          <a:xfrm>
            <a:off x="226302" y="1182979"/>
            <a:ext cx="3401640" cy="237702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8154" y="87856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Quadripoles</a:t>
            </a:r>
            <a:endParaRPr lang="en-US" dirty="0"/>
          </a:p>
        </p:txBody>
      </p:sp>
      <p:sp>
        <p:nvSpPr>
          <p:cNvPr id="6" name="Ellipse 5"/>
          <p:cNvSpPr/>
          <p:nvPr/>
        </p:nvSpPr>
        <p:spPr>
          <a:xfrm>
            <a:off x="1687925" y="1464185"/>
            <a:ext cx="727590" cy="748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oneTexte 22"/>
          <p:cNvSpPr txBox="1"/>
          <p:nvPr/>
        </p:nvSpPr>
        <p:spPr>
          <a:xfrm>
            <a:off x="3667431" y="878569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Regroupeurs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29014" r="29526" b="10912"/>
          <a:stretch/>
        </p:blipFill>
        <p:spPr>
          <a:xfrm>
            <a:off x="3784671" y="1182979"/>
            <a:ext cx="3413282" cy="237702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27649" t="-933" r="29184" b="11437"/>
          <a:stretch/>
        </p:blipFill>
        <p:spPr>
          <a:xfrm>
            <a:off x="108154" y="3825551"/>
            <a:ext cx="3529782" cy="2371790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108154" y="355932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Solénoïdes</a:t>
            </a:r>
            <a:endParaRPr lang="en-US" dirty="0"/>
          </a:p>
        </p:txBody>
      </p:sp>
      <p:sp>
        <p:nvSpPr>
          <p:cNvPr id="38" name="ZoneTexte 37"/>
          <p:cNvSpPr txBox="1"/>
          <p:nvPr/>
        </p:nvSpPr>
        <p:spPr>
          <a:xfrm>
            <a:off x="3698708" y="355932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Cavités HWR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/>
          <a:srcRect l="28891" t="-549" r="29478" b="11579"/>
          <a:stretch/>
        </p:blipFill>
        <p:spPr>
          <a:xfrm>
            <a:off x="3784671" y="3831489"/>
            <a:ext cx="3413282" cy="236411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08154" y="6251693"/>
            <a:ext cx="90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Schéma de correction : BPM (</a:t>
            </a:r>
            <a:r>
              <a:rPr lang="fr-FR" dirty="0" smtClean="0">
                <a:latin typeface="Symbol" panose="05050102010706020507" pitchFamily="18" charset="2"/>
              </a:rPr>
              <a:t>e</a:t>
            </a:r>
            <a:r>
              <a:rPr lang="fr-FR" dirty="0" smtClean="0"/>
              <a:t>=250µm) + Déviateurs dans MEBT et chaque solénoïde</a:t>
            </a:r>
            <a:endParaRPr lang="en-US" dirty="0"/>
          </a:p>
        </p:txBody>
      </p:sp>
      <p:sp>
        <p:nvSpPr>
          <p:cNvPr id="46" name="Ellipse 45"/>
          <p:cNvSpPr/>
          <p:nvPr/>
        </p:nvSpPr>
        <p:spPr>
          <a:xfrm>
            <a:off x="5276701" y="1464185"/>
            <a:ext cx="727590" cy="748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lipse 46"/>
          <p:cNvSpPr/>
          <p:nvPr/>
        </p:nvSpPr>
        <p:spPr>
          <a:xfrm>
            <a:off x="1678093" y="4091720"/>
            <a:ext cx="727590" cy="748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Ellipse 47"/>
          <p:cNvSpPr/>
          <p:nvPr/>
        </p:nvSpPr>
        <p:spPr>
          <a:xfrm>
            <a:off x="5266869" y="4091720"/>
            <a:ext cx="727590" cy="748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llipse 48"/>
          <p:cNvSpPr/>
          <p:nvPr/>
        </p:nvSpPr>
        <p:spPr>
          <a:xfrm>
            <a:off x="5237373" y="2813184"/>
            <a:ext cx="727590" cy="748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Ellipse 49"/>
          <p:cNvSpPr/>
          <p:nvPr/>
        </p:nvSpPr>
        <p:spPr>
          <a:xfrm>
            <a:off x="5237373" y="5458250"/>
            <a:ext cx="727590" cy="748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Ellipse 50"/>
          <p:cNvSpPr/>
          <p:nvPr/>
        </p:nvSpPr>
        <p:spPr>
          <a:xfrm>
            <a:off x="1698815" y="3156286"/>
            <a:ext cx="483945" cy="359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Ellipse 51"/>
          <p:cNvSpPr/>
          <p:nvPr/>
        </p:nvSpPr>
        <p:spPr>
          <a:xfrm>
            <a:off x="1698815" y="5804708"/>
            <a:ext cx="483945" cy="359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/>
          <p:cNvSpPr txBox="1"/>
          <p:nvPr/>
        </p:nvSpPr>
        <p:spPr>
          <a:xfrm>
            <a:off x="7325032" y="146418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1000 </a:t>
            </a:r>
            <a:r>
              <a:rPr lang="fr-FR" dirty="0" err="1" smtClean="0"/>
              <a:t>linacs</a:t>
            </a:r>
            <a:endParaRPr lang="en-US" dirty="0"/>
          </a:p>
        </p:txBody>
      </p:sp>
      <p:sp>
        <p:nvSpPr>
          <p:cNvPr id="53" name="ZoneTexte 52"/>
          <p:cNvSpPr txBox="1"/>
          <p:nvPr/>
        </p:nvSpPr>
        <p:spPr>
          <a:xfrm>
            <a:off x="7443016" y="1843803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510 </a:t>
            </a:r>
            <a:r>
              <a:rPr lang="fr-FR" dirty="0" err="1" smtClean="0"/>
              <a:t>kParticles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495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044000" y="44624"/>
            <a:ext cx="7236464" cy="936104"/>
          </a:xfrm>
        </p:spPr>
        <p:txBody>
          <a:bodyPr/>
          <a:lstStyle/>
          <a:p>
            <a:pPr algn="ctr"/>
            <a:r>
              <a:rPr lang="en-US" sz="2400" dirty="0" smtClean="0"/>
              <a:t>Etudes </a:t>
            </a:r>
            <a:r>
              <a:rPr lang="en-US" sz="2400" dirty="0" err="1" smtClean="0"/>
              <a:t>d’erreurs</a:t>
            </a:r>
            <a:r>
              <a:rPr lang="en-US" sz="2400" dirty="0" smtClean="0"/>
              <a:t> - </a:t>
            </a:r>
            <a:r>
              <a:rPr lang="en-US" sz="2400" dirty="0" err="1" smtClean="0"/>
              <a:t>résultats</a:t>
            </a:r>
            <a:endParaRPr lang="en-US" sz="2400" dirty="0"/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487153"/>
            <a:ext cx="1118696" cy="365125"/>
          </a:xfrm>
        </p:spPr>
        <p:txBody>
          <a:bodyPr/>
          <a:lstStyle/>
          <a:p>
            <a:r>
              <a:rPr lang="en-US" dirty="0" smtClean="0"/>
              <a:t>|  PAGE </a:t>
            </a:r>
            <a:fld id="{AEFB9B6D-867A-40B8-ACB0-35CC9F272C9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5066" r="1"/>
          <a:stretch/>
        </p:blipFill>
        <p:spPr>
          <a:xfrm>
            <a:off x="7543800" y="171450"/>
            <a:ext cx="1383302" cy="534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r>
              <a:rPr lang="fr-FR" dirty="0" smtClean="0"/>
              <a:t>SARAF-LINAC </a:t>
            </a:r>
            <a:r>
              <a:rPr lang="fr-FR" dirty="0" smtClean="0"/>
              <a:t>Présentation @ Roscoff </a:t>
            </a:r>
            <a:r>
              <a:rPr lang="fr-FR" dirty="0" smtClean="0"/>
              <a:t>| </a:t>
            </a:r>
            <a:r>
              <a:rPr lang="fr-FR" dirty="0" smtClean="0"/>
              <a:t>6 octobre 2015</a:t>
            </a:r>
            <a:endParaRPr lang="fr-FR" dirty="0"/>
          </a:p>
        </p:txBody>
      </p:sp>
      <p:grpSp>
        <p:nvGrpSpPr>
          <p:cNvPr id="41" name="Groupe 40"/>
          <p:cNvGrpSpPr/>
          <p:nvPr/>
        </p:nvGrpSpPr>
        <p:grpSpPr>
          <a:xfrm>
            <a:off x="29498" y="1058394"/>
            <a:ext cx="5102942" cy="5123991"/>
            <a:chOff x="29498" y="1058394"/>
            <a:chExt cx="5102942" cy="5123991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3"/>
            <a:srcRect l="3212" r="6466"/>
            <a:stretch/>
          </p:blipFill>
          <p:spPr>
            <a:xfrm>
              <a:off x="117986" y="1058394"/>
              <a:ext cx="4906297" cy="2424428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4"/>
            <a:srcRect l="4104" r="7345"/>
            <a:stretch/>
          </p:blipFill>
          <p:spPr>
            <a:xfrm>
              <a:off x="29498" y="3354011"/>
              <a:ext cx="5102942" cy="2572032"/>
            </a:xfrm>
            <a:prstGeom prst="rect">
              <a:avLst/>
            </a:prstGeom>
          </p:spPr>
        </p:pic>
        <p:sp>
          <p:nvSpPr>
            <p:cNvPr id="39" name="ZoneTexte 38"/>
            <p:cNvSpPr txBox="1"/>
            <p:nvPr/>
          </p:nvSpPr>
          <p:spPr>
            <a:xfrm>
              <a:off x="117986" y="5813053"/>
              <a:ext cx="35253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ym typeface="Wingdings" panose="05000000000000000000" pitchFamily="2" charset="2"/>
                </a:rPr>
                <a:t> </a:t>
              </a:r>
              <a:r>
                <a:rPr lang="fr-FR" dirty="0" smtClean="0"/>
                <a:t>Les pertes sont longitudinales</a:t>
              </a:r>
              <a:endParaRPr lang="en-US" dirty="0"/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4756733" y="935480"/>
            <a:ext cx="4170369" cy="2687604"/>
            <a:chOff x="4756733" y="935480"/>
            <a:chExt cx="4170369" cy="2687604"/>
          </a:xfrm>
        </p:grpSpPr>
        <p:pic>
          <p:nvPicPr>
            <p:cNvPr id="24" name="Image 23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49"/>
            <a:stretch/>
          </p:blipFill>
          <p:spPr bwMode="auto">
            <a:xfrm>
              <a:off x="4756733" y="935480"/>
              <a:ext cx="4170369" cy="23408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ZoneTexte 61"/>
            <p:cNvSpPr txBox="1"/>
            <p:nvPr/>
          </p:nvSpPr>
          <p:spPr>
            <a:xfrm>
              <a:off x="5059328" y="3253752"/>
              <a:ext cx="3648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ym typeface="Wingdings" panose="05000000000000000000" pitchFamily="2" charset="2"/>
                </a:rPr>
                <a:t> </a:t>
              </a:r>
              <a:r>
                <a:rPr lang="fr-FR" dirty="0" smtClean="0"/>
                <a:t>90% des </a:t>
              </a:r>
              <a:r>
                <a:rPr lang="fr-FR" dirty="0" err="1" smtClean="0"/>
                <a:t>linacs</a:t>
              </a:r>
              <a:r>
                <a:rPr lang="fr-FR" dirty="0" smtClean="0"/>
                <a:t> avec </a:t>
              </a:r>
              <a:r>
                <a:rPr lang="fr-FR" dirty="0" smtClean="0">
                  <a:latin typeface="Symbol" panose="05050102010706020507" pitchFamily="18" charset="2"/>
                </a:rPr>
                <a:t>e</a:t>
              </a:r>
              <a:r>
                <a:rPr lang="fr-FR" dirty="0" smtClean="0">
                  <a:latin typeface="Symbol" panose="05050102010706020507" pitchFamily="18" charset="2"/>
                  <a:sym typeface="Wingdings" panose="05000000000000000000" pitchFamily="2" charset="2"/>
                </a:rPr>
                <a:t></a:t>
              </a:r>
              <a:r>
                <a:rPr lang="fr-FR" dirty="0" smtClean="0"/>
                <a:t> &lt; 30%</a:t>
              </a:r>
              <a:endParaRPr lang="en-US" dirty="0"/>
            </a:p>
          </p:txBody>
        </p:sp>
      </p:grpSp>
      <p:grpSp>
        <p:nvGrpSpPr>
          <p:cNvPr id="2048" name="Groupe 2047"/>
          <p:cNvGrpSpPr/>
          <p:nvPr/>
        </p:nvGrpSpPr>
        <p:grpSpPr>
          <a:xfrm>
            <a:off x="4756734" y="3573079"/>
            <a:ext cx="4368123" cy="2756698"/>
            <a:chOff x="4756734" y="3573079"/>
            <a:chExt cx="4368123" cy="2756698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6"/>
            <a:srcRect r="8808" b="2210"/>
            <a:stretch/>
          </p:blipFill>
          <p:spPr>
            <a:xfrm>
              <a:off x="4756734" y="3573079"/>
              <a:ext cx="4154400" cy="2432560"/>
            </a:xfrm>
            <a:prstGeom prst="rect">
              <a:avLst/>
            </a:prstGeom>
          </p:spPr>
        </p:pic>
        <p:sp>
          <p:nvSpPr>
            <p:cNvPr id="63" name="ZoneTexte 62"/>
            <p:cNvSpPr txBox="1"/>
            <p:nvPr/>
          </p:nvSpPr>
          <p:spPr>
            <a:xfrm>
              <a:off x="4911844" y="5960445"/>
              <a:ext cx="4213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ym typeface="Wingdings" panose="05000000000000000000" pitchFamily="2" charset="2"/>
                </a:rPr>
                <a:t> </a:t>
              </a:r>
              <a:r>
                <a:rPr lang="fr-FR" dirty="0" smtClean="0"/>
                <a:t>Pertes: 10 fois + faibles que tolérées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58677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044000" y="44624"/>
            <a:ext cx="7236464" cy="936104"/>
          </a:xfrm>
        </p:spPr>
        <p:txBody>
          <a:bodyPr/>
          <a:lstStyle/>
          <a:p>
            <a:pPr algn="l"/>
            <a:r>
              <a:rPr lang="fr-FR" sz="2400" dirty="0" smtClean="0"/>
              <a:t>MEBT</a:t>
            </a:r>
            <a:endParaRPr lang="fr-FR" sz="2400" dirty="0"/>
          </a:p>
        </p:txBody>
      </p:sp>
      <p:sp>
        <p:nvSpPr>
          <p:cNvPr id="20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487153"/>
            <a:ext cx="1118696" cy="365125"/>
          </a:xfrm>
        </p:spPr>
        <p:txBody>
          <a:bodyPr/>
          <a:lstStyle/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46" name="Image 1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5066" r="1"/>
          <a:stretch/>
        </p:blipFill>
        <p:spPr>
          <a:xfrm>
            <a:off x="7543800" y="171450"/>
            <a:ext cx="1383302" cy="5346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88" y="1442640"/>
            <a:ext cx="7839697" cy="3411647"/>
          </a:xfrm>
          <a:prstGeom prst="rect">
            <a:avLst/>
          </a:prstGeom>
        </p:spPr>
      </p:pic>
      <p:sp>
        <p:nvSpPr>
          <p:cNvPr id="14" name="Espace réservé du contenu 9"/>
          <p:cNvSpPr txBox="1">
            <a:spLocks/>
          </p:cNvSpPr>
          <p:nvPr/>
        </p:nvSpPr>
        <p:spPr>
          <a:xfrm rot="16200000">
            <a:off x="23135" y="2712482"/>
            <a:ext cx="570290" cy="415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RFQ</a:t>
            </a:r>
          </a:p>
        </p:txBody>
      </p:sp>
      <p:sp>
        <p:nvSpPr>
          <p:cNvPr id="15" name="Espace réservé du contenu 9"/>
          <p:cNvSpPr txBox="1">
            <a:spLocks/>
          </p:cNvSpPr>
          <p:nvPr/>
        </p:nvSpPr>
        <p:spPr>
          <a:xfrm rot="16200000">
            <a:off x="7610277" y="2712483"/>
            <a:ext cx="2217990" cy="415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4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Linac Supra (SCL)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179512" y="2588445"/>
            <a:ext cx="8331928" cy="3073319"/>
            <a:chOff x="179512" y="2588445"/>
            <a:chExt cx="8331928" cy="3073319"/>
          </a:xfrm>
        </p:grpSpPr>
        <p:sp>
          <p:nvSpPr>
            <p:cNvPr id="129" name="Espace réservé du contenu 9"/>
            <p:cNvSpPr txBox="1">
              <a:spLocks/>
            </p:cNvSpPr>
            <p:nvPr/>
          </p:nvSpPr>
          <p:spPr>
            <a:xfrm>
              <a:off x="179512" y="5246101"/>
              <a:ext cx="8331928" cy="4156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5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/>
              <a:r>
                <a:rPr lang="fr-FR" sz="2000" kern="0" dirty="0" smtClean="0">
                  <a:solidFill>
                    <a:schemeClr val="accent4"/>
                  </a:solidFill>
                  <a:latin typeface="Calibri"/>
                  <a:ea typeface="Times New Roman"/>
                  <a:cs typeface="Calibri"/>
                </a:rPr>
                <a:t>Maintenir le faisceau focalisé </a:t>
              </a:r>
              <a:r>
                <a:rPr lang="fr-FR" sz="2000" kern="0" dirty="0" smtClean="0">
                  <a:solidFill>
                    <a:schemeClr val="accent4"/>
                  </a:solidFill>
                  <a:latin typeface="Calibri"/>
                  <a:ea typeface="Times New Roman"/>
                  <a:cs typeface="Calibri"/>
                </a:rPr>
                <a:t>sur l’axe : 9 quadripôles - </a:t>
              </a:r>
              <a:r>
                <a:rPr lang="fr-FR" sz="2000" kern="0" dirty="0" err="1" smtClean="0">
                  <a:solidFill>
                    <a:schemeClr val="accent4"/>
                  </a:solidFill>
                  <a:latin typeface="Calibri"/>
                  <a:ea typeface="Times New Roman"/>
                  <a:cs typeface="Calibri"/>
                </a:rPr>
                <a:t>Ganil</a:t>
              </a:r>
              <a:endParaRPr lang="fr-FR" sz="2000" kern="0" dirty="0" smtClean="0">
                <a:solidFill>
                  <a:schemeClr val="accent4"/>
                </a:solidFill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4" name="Ellipse 3"/>
            <p:cNvSpPr/>
            <p:nvPr/>
          </p:nvSpPr>
          <p:spPr>
            <a:xfrm>
              <a:off x="995321" y="2588445"/>
              <a:ext cx="598809" cy="7037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llipse 17"/>
            <p:cNvSpPr/>
            <p:nvPr/>
          </p:nvSpPr>
          <p:spPr>
            <a:xfrm>
              <a:off x="2051720" y="2588445"/>
              <a:ext cx="598809" cy="7037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/>
            <p:cNvSpPr/>
            <p:nvPr/>
          </p:nvSpPr>
          <p:spPr>
            <a:xfrm>
              <a:off x="3940820" y="2588445"/>
              <a:ext cx="357517" cy="7037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e 24"/>
            <p:cNvSpPr/>
            <p:nvPr/>
          </p:nvSpPr>
          <p:spPr>
            <a:xfrm>
              <a:off x="2899103" y="2588445"/>
              <a:ext cx="357517" cy="7037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5"/>
            <p:cNvSpPr/>
            <p:nvPr/>
          </p:nvSpPr>
          <p:spPr>
            <a:xfrm>
              <a:off x="6722626" y="2588445"/>
              <a:ext cx="598809" cy="7037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lipse 26"/>
            <p:cNvSpPr/>
            <p:nvPr/>
          </p:nvSpPr>
          <p:spPr>
            <a:xfrm>
              <a:off x="5099454" y="2588445"/>
              <a:ext cx="357517" cy="7037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Espace réservé du contenu 9"/>
          <p:cNvSpPr txBox="1">
            <a:spLocks/>
          </p:cNvSpPr>
          <p:nvPr/>
        </p:nvSpPr>
        <p:spPr>
          <a:xfrm>
            <a:off x="179512" y="4893072"/>
            <a:ext cx="8331928" cy="415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000" kern="0" dirty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I</a:t>
            </a:r>
            <a:r>
              <a:rPr lang="fr-FR" sz="2000" kern="0" dirty="0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mplantation générale – vide - </a:t>
            </a:r>
            <a:r>
              <a:rPr lang="fr-FR" sz="2000" kern="0" dirty="0" err="1" smtClean="0">
                <a:solidFill>
                  <a:schemeClr val="tx1"/>
                </a:solidFill>
                <a:latin typeface="Calibri"/>
                <a:ea typeface="Times New Roman"/>
                <a:cs typeface="Calibri"/>
              </a:rPr>
              <a:t>Irfu</a:t>
            </a:r>
            <a:endParaRPr lang="fr-FR" sz="2000" kern="0" dirty="0" smtClean="0">
              <a:solidFill>
                <a:schemeClr val="tx1"/>
              </a:solidFill>
              <a:latin typeface="Calibri"/>
              <a:ea typeface="Times New Roman"/>
              <a:cs typeface="Calibri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79512" y="2191170"/>
            <a:ext cx="8964488" cy="3802750"/>
            <a:chOff x="179512" y="2363080"/>
            <a:chExt cx="8964488" cy="3802750"/>
          </a:xfrm>
        </p:grpSpPr>
        <p:sp>
          <p:nvSpPr>
            <p:cNvPr id="19" name="Ellipse 18"/>
            <p:cNvSpPr/>
            <p:nvPr/>
          </p:nvSpPr>
          <p:spPr>
            <a:xfrm>
              <a:off x="1594130" y="2363080"/>
              <a:ext cx="457590" cy="15275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llipse 20"/>
            <p:cNvSpPr/>
            <p:nvPr/>
          </p:nvSpPr>
          <p:spPr>
            <a:xfrm>
              <a:off x="4314522" y="2363080"/>
              <a:ext cx="457590" cy="15275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llipse 21"/>
            <p:cNvSpPr/>
            <p:nvPr/>
          </p:nvSpPr>
          <p:spPr>
            <a:xfrm>
              <a:off x="7347373" y="2363080"/>
              <a:ext cx="457590" cy="15275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Espace réservé du contenu 9"/>
            <p:cNvSpPr txBox="1">
              <a:spLocks/>
            </p:cNvSpPr>
            <p:nvPr/>
          </p:nvSpPr>
          <p:spPr>
            <a:xfrm>
              <a:off x="179512" y="5750167"/>
              <a:ext cx="8964488" cy="4156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5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/>
              <a:r>
                <a:rPr lang="fr-FR" sz="2000" kern="0" dirty="0" smtClean="0">
                  <a:solidFill>
                    <a:srgbClr val="FF0000"/>
                  </a:solidFill>
                  <a:latin typeface="Calibri"/>
                  <a:ea typeface="Times New Roman"/>
                  <a:cs typeface="Calibri"/>
                </a:rPr>
                <a:t>Maintenir le faisceau groupé : </a:t>
              </a:r>
              <a:r>
                <a:rPr lang="fr-FR" sz="2000" kern="0" dirty="0" smtClean="0">
                  <a:solidFill>
                    <a:srgbClr val="FF0000"/>
                  </a:solidFill>
                  <a:latin typeface="Calibri"/>
                  <a:ea typeface="Times New Roman"/>
                  <a:cs typeface="Calibri"/>
                </a:rPr>
                <a:t>3 </a:t>
              </a:r>
              <a:r>
                <a:rPr lang="fr-FR" sz="2000" kern="0" dirty="0" err="1" smtClean="0">
                  <a:solidFill>
                    <a:srgbClr val="FF0000"/>
                  </a:solidFill>
                  <a:latin typeface="Calibri"/>
                  <a:ea typeface="Times New Roman"/>
                  <a:cs typeface="Calibri"/>
                </a:rPr>
                <a:t>regroupeurs</a:t>
              </a:r>
              <a:r>
                <a:rPr lang="fr-FR" sz="2000" kern="0" dirty="0" smtClean="0">
                  <a:solidFill>
                    <a:srgbClr val="FF0000"/>
                  </a:solidFill>
                  <a:latin typeface="Calibri"/>
                  <a:ea typeface="Times New Roman"/>
                  <a:cs typeface="Calibri"/>
                </a:rPr>
                <a:t> RF - </a:t>
              </a:r>
              <a:r>
                <a:rPr lang="fr-FR" sz="2000" kern="0" dirty="0" err="1" smtClean="0">
                  <a:solidFill>
                    <a:srgbClr val="FF0000"/>
                  </a:solidFill>
                  <a:latin typeface="Calibri"/>
                  <a:ea typeface="Times New Roman"/>
                  <a:cs typeface="Calibri"/>
                </a:rPr>
                <a:t>Ganil</a:t>
              </a:r>
              <a:endParaRPr lang="fr-FR" sz="2000" kern="0" dirty="0" smtClean="0">
                <a:solidFill>
                  <a:srgbClr val="FF0000"/>
                </a:solidFill>
                <a:latin typeface="Calibri"/>
                <a:ea typeface="Times New Roman"/>
                <a:cs typeface="Calibri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175221" y="1851498"/>
            <a:ext cx="8875999" cy="4484313"/>
            <a:chOff x="175221" y="2023408"/>
            <a:chExt cx="8875999" cy="4484313"/>
          </a:xfrm>
        </p:grpSpPr>
        <p:sp>
          <p:nvSpPr>
            <p:cNvPr id="31" name="Ellipse 30"/>
            <p:cNvSpPr/>
            <p:nvPr/>
          </p:nvSpPr>
          <p:spPr>
            <a:xfrm>
              <a:off x="3145174" y="2023408"/>
              <a:ext cx="910319" cy="1328842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Ellipse 31"/>
            <p:cNvSpPr/>
            <p:nvPr/>
          </p:nvSpPr>
          <p:spPr>
            <a:xfrm>
              <a:off x="7797183" y="2023408"/>
              <a:ext cx="492143" cy="1328842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Espace réservé du contenu 9"/>
            <p:cNvSpPr txBox="1">
              <a:spLocks/>
            </p:cNvSpPr>
            <p:nvPr/>
          </p:nvSpPr>
          <p:spPr>
            <a:xfrm>
              <a:off x="175221" y="6092058"/>
              <a:ext cx="8875999" cy="4156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5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/>
              <a:r>
                <a:rPr lang="fr-FR" sz="2000" kern="0" dirty="0" smtClean="0">
                  <a:solidFill>
                    <a:srgbClr val="00B050"/>
                  </a:solidFill>
                  <a:latin typeface="Calibri"/>
                  <a:ea typeface="Times New Roman"/>
                  <a:cs typeface="Calibri"/>
                </a:rPr>
                <a:t>Mesurer les caractéristiques du faisceau : </a:t>
              </a:r>
              <a:r>
                <a:rPr lang="fr-FR" sz="2000" kern="0" dirty="0" smtClean="0">
                  <a:solidFill>
                    <a:srgbClr val="00B050"/>
                  </a:solidFill>
                  <a:latin typeface="Calibri"/>
                  <a:ea typeface="Times New Roman"/>
                  <a:cs typeface="Calibri"/>
                </a:rPr>
                <a:t>diagnostics - </a:t>
              </a:r>
              <a:r>
                <a:rPr lang="fr-FR" sz="2000" kern="0" dirty="0" err="1" smtClean="0">
                  <a:solidFill>
                    <a:srgbClr val="00B050"/>
                  </a:solidFill>
                  <a:latin typeface="Calibri"/>
                  <a:ea typeface="Times New Roman"/>
                  <a:cs typeface="Calibri"/>
                </a:rPr>
                <a:t>Ganil</a:t>
              </a:r>
              <a:endParaRPr lang="fr-FR" sz="2000" kern="0" dirty="0" smtClean="0">
                <a:solidFill>
                  <a:srgbClr val="00B050"/>
                </a:solidFill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39" name="Ellipse 38"/>
            <p:cNvSpPr/>
            <p:nvPr/>
          </p:nvSpPr>
          <p:spPr>
            <a:xfrm>
              <a:off x="781855" y="2807078"/>
              <a:ext cx="321506" cy="589564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179512" y="1851498"/>
            <a:ext cx="7135688" cy="4818217"/>
            <a:chOff x="179512" y="2023408"/>
            <a:chExt cx="7135688" cy="4818217"/>
          </a:xfrm>
        </p:grpSpPr>
        <p:sp>
          <p:nvSpPr>
            <p:cNvPr id="28" name="Ellipse 27"/>
            <p:cNvSpPr/>
            <p:nvPr/>
          </p:nvSpPr>
          <p:spPr>
            <a:xfrm>
              <a:off x="2571761" y="2023408"/>
              <a:ext cx="492143" cy="1328842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8"/>
            <p:cNvSpPr/>
            <p:nvPr/>
          </p:nvSpPr>
          <p:spPr>
            <a:xfrm>
              <a:off x="4764332" y="2023408"/>
              <a:ext cx="492143" cy="1328842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llipse 29"/>
            <p:cNvSpPr/>
            <p:nvPr/>
          </p:nvSpPr>
          <p:spPr>
            <a:xfrm>
              <a:off x="6370867" y="2023408"/>
              <a:ext cx="492143" cy="1328842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Espace réservé du contenu 9"/>
            <p:cNvSpPr txBox="1">
              <a:spLocks/>
            </p:cNvSpPr>
            <p:nvPr/>
          </p:nvSpPr>
          <p:spPr>
            <a:xfrm>
              <a:off x="179512" y="6425962"/>
              <a:ext cx="7135688" cy="41566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5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/>
              <a:r>
                <a:rPr lang="fr-FR" sz="2000" kern="0" dirty="0" smtClean="0">
                  <a:solidFill>
                    <a:srgbClr val="7030A0"/>
                  </a:solidFill>
                  <a:latin typeface="Calibri"/>
                  <a:ea typeface="Times New Roman"/>
                  <a:cs typeface="Calibri"/>
                </a:rPr>
                <a:t>Mettre en forme le faisceau : les fentes </a:t>
              </a:r>
              <a:r>
                <a:rPr lang="fr-FR" sz="2000" kern="0" dirty="0" smtClean="0">
                  <a:solidFill>
                    <a:srgbClr val="7030A0"/>
                  </a:solidFill>
                  <a:latin typeface="Calibri"/>
                  <a:ea typeface="Times New Roman"/>
                  <a:cs typeface="Calibri"/>
                </a:rPr>
                <a:t>ajustables - </a:t>
              </a:r>
              <a:r>
                <a:rPr lang="fr-FR" sz="2000" kern="0" dirty="0" err="1" smtClean="0">
                  <a:solidFill>
                    <a:srgbClr val="7030A0"/>
                  </a:solidFill>
                  <a:latin typeface="Calibri"/>
                  <a:ea typeface="Times New Roman"/>
                  <a:cs typeface="Calibri"/>
                </a:rPr>
                <a:t>Ganil</a:t>
              </a:r>
              <a:endParaRPr lang="fr-FR" sz="2000" kern="0" dirty="0" smtClean="0">
                <a:solidFill>
                  <a:srgbClr val="7030A0"/>
                </a:solidFill>
                <a:latin typeface="Calibri"/>
                <a:ea typeface="Times New Roman"/>
                <a:cs typeface="Calibri"/>
              </a:endParaRPr>
            </a:p>
          </p:txBody>
        </p:sp>
      </p:grpSp>
      <p:sp>
        <p:nvSpPr>
          <p:cNvPr id="40" name="Espace réservé du contenu 9"/>
          <p:cNvSpPr txBox="1">
            <a:spLocks/>
          </p:cNvSpPr>
          <p:nvPr/>
        </p:nvSpPr>
        <p:spPr>
          <a:xfrm>
            <a:off x="3756497" y="988192"/>
            <a:ext cx="1811470" cy="415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8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/>
                <a:cs typeface="Calibri"/>
              </a:rPr>
              <a:t>~ 4,6 mètres</a:t>
            </a:r>
          </a:p>
        </p:txBody>
      </p:sp>
      <p:sp>
        <p:nvSpPr>
          <p:cNvPr id="36" name="Espace réservé du pied de page 9"/>
          <p:cNvSpPr>
            <a:spLocks noGrp="1"/>
          </p:cNvSpPr>
          <p:nvPr>
            <p:ph type="ftr" sz="quarter" idx="12"/>
          </p:nvPr>
        </p:nvSpPr>
        <p:spPr>
          <a:xfrm>
            <a:off x="2051720" y="6492875"/>
            <a:ext cx="5939824" cy="365125"/>
          </a:xfrm>
        </p:spPr>
        <p:txBody>
          <a:bodyPr/>
          <a:lstStyle/>
          <a:p>
            <a:r>
              <a:rPr lang="fr-FR" dirty="0" smtClean="0"/>
              <a:t>SARAF-LINAC </a:t>
            </a:r>
            <a:r>
              <a:rPr lang="fr-FR" dirty="0" smtClean="0"/>
              <a:t>Présentation @ Roscoff </a:t>
            </a:r>
            <a:r>
              <a:rPr lang="fr-FR" dirty="0" smtClean="0"/>
              <a:t>| </a:t>
            </a:r>
            <a:r>
              <a:rPr lang="fr-FR" dirty="0" smtClean="0"/>
              <a:t>6 octobre 2015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-21759" y="-4028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WPL: Didier </a:t>
            </a:r>
            <a:r>
              <a:rPr lang="fr-FR" dirty="0" err="1" smtClean="0">
                <a:solidFill>
                  <a:schemeClr val="bg1"/>
                </a:solidFill>
              </a:rPr>
              <a:t>uriot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Espace réservé du contenu 9"/>
          <p:cNvSpPr txBox="1">
            <a:spLocks/>
          </p:cNvSpPr>
          <p:nvPr/>
        </p:nvSpPr>
        <p:spPr>
          <a:xfrm>
            <a:off x="567988" y="988192"/>
            <a:ext cx="1811470" cy="415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fr-FR" sz="28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/>
                <a:cs typeface="Calibri"/>
              </a:rPr>
              <a:t>1,3 MeV/u</a:t>
            </a:r>
            <a:endParaRPr lang="fr-FR" sz="2800" kern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Times New Roman"/>
              <a:cs typeface="Calibri"/>
            </a:endParaRPr>
          </a:p>
        </p:txBody>
      </p:sp>
      <p:pic>
        <p:nvPicPr>
          <p:cNvPr id="43" name="Picture 8" descr="http://irfu-i.cea.fr/Images/Trombinoscope/urio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514" y="61319"/>
            <a:ext cx="29700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irfu-i.cea.fr/Images/Trombinoscope/girard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 bwMode="auto">
          <a:xfrm>
            <a:off x="2261804" y="64542"/>
            <a:ext cx="304135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0" b="7799"/>
          <a:stretch/>
        </p:blipFill>
        <p:spPr bwMode="auto">
          <a:xfrm>
            <a:off x="2925559" y="73302"/>
            <a:ext cx="311811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r="7192" b="26301"/>
          <a:stretch/>
        </p:blipFill>
        <p:spPr bwMode="auto">
          <a:xfrm>
            <a:off x="2579921" y="64435"/>
            <a:ext cx="326450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 47" descr="JL Vignet.png"/>
          <p:cNvPicPr>
            <a:picLocks noChangeAspect="1"/>
          </p:cNvPicPr>
          <p:nvPr/>
        </p:nvPicPr>
        <p:blipFill>
          <a:blip r:embed="rId10" cstate="print"/>
          <a:srcRect l="7640" r="9096"/>
          <a:stretch>
            <a:fillRect/>
          </a:stretch>
        </p:blipFill>
        <p:spPr>
          <a:xfrm>
            <a:off x="3255002" y="72214"/>
            <a:ext cx="344545" cy="396000"/>
          </a:xfrm>
          <a:prstGeom prst="rect">
            <a:avLst/>
          </a:prstGeom>
        </p:spPr>
      </p:pic>
      <p:pic>
        <p:nvPicPr>
          <p:cNvPr id="49" name="Image 48" descr="Ch Jamet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21875" y="81320"/>
            <a:ext cx="308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60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EA VA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CEA VA</Template>
  <TotalTime>108613</TotalTime>
  <Words>842</Words>
  <Application>Microsoft Office PowerPoint</Application>
  <PresentationFormat>Affichage à l'écran (4:3)</PresentationFormat>
  <Paragraphs>184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Symbol</vt:lpstr>
      <vt:lpstr>Times New Roman</vt:lpstr>
      <vt:lpstr>Wingdings</vt:lpstr>
      <vt:lpstr>CEA VA</vt:lpstr>
      <vt:lpstr>Le Projet SARAF-LINAC</vt:lpstr>
      <vt:lpstr>Contexte</vt:lpstr>
      <vt:lpstr>Cahier des charges</vt:lpstr>
      <vt:lpstr>Livrables</vt:lpstr>
      <vt:lpstr>Phases</vt:lpstr>
      <vt:lpstr>Beam dynamics (deutons)</vt:lpstr>
      <vt:lpstr>Etudes d’erreurs - conditions</vt:lpstr>
      <vt:lpstr>Etudes d’erreurs - résultats</vt:lpstr>
      <vt:lpstr>MEBT</vt:lpstr>
      <vt:lpstr>MEBT</vt:lpstr>
      <vt:lpstr>MEBT - Regroupeur</vt:lpstr>
      <vt:lpstr>Les cavités supraconductrices</vt:lpstr>
      <vt:lpstr>Les coupleurs RF</vt:lpstr>
      <vt:lpstr>Les aimants supraconducteurs</vt:lpstr>
      <vt:lpstr>Les Cryomodules</vt:lpstr>
      <vt:lpstr>Conclusion</vt:lpstr>
    </vt:vector>
  </TitlesOfParts>
  <Company>CEA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aliquando tempo tatum commentum</dc:title>
  <dc:creator>BM205129</dc:creator>
  <cp:lastModifiedBy>PICHOFF Nicolas IRFU-SACM</cp:lastModifiedBy>
  <cp:revision>686</cp:revision>
  <cp:lastPrinted>2015-05-27T12:15:32Z</cp:lastPrinted>
  <dcterms:created xsi:type="dcterms:W3CDTF">2012-10-30T13:30:24Z</dcterms:created>
  <dcterms:modified xsi:type="dcterms:W3CDTF">2015-10-05T05:26:38Z</dcterms:modified>
</cp:coreProperties>
</file>