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85" r:id="rId5"/>
    <p:sldId id="284" r:id="rId6"/>
    <p:sldId id="273" r:id="rId7"/>
    <p:sldId id="259" r:id="rId8"/>
    <p:sldId id="292" r:id="rId9"/>
    <p:sldId id="269" r:id="rId10"/>
    <p:sldId id="260" r:id="rId11"/>
    <p:sldId id="274" r:id="rId12"/>
    <p:sldId id="288" r:id="rId13"/>
    <p:sldId id="279" r:id="rId14"/>
    <p:sldId id="283" r:id="rId15"/>
    <p:sldId id="270" r:id="rId16"/>
    <p:sldId id="272" r:id="rId17"/>
    <p:sldId id="277" r:id="rId18"/>
    <p:sldId id="276" r:id="rId19"/>
    <p:sldId id="275" r:id="rId20"/>
    <p:sldId id="291" r:id="rId21"/>
    <p:sldId id="278" r:id="rId22"/>
    <p:sldId id="282" r:id="rId23"/>
    <p:sldId id="264" r:id="rId24"/>
    <p:sldId id="290" r:id="rId25"/>
    <p:sldId id="29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4921" autoAdjust="0"/>
  </p:normalViewPr>
  <p:slideViewPr>
    <p:cSldViewPr>
      <p:cViewPr varScale="1">
        <p:scale>
          <a:sx n="79" d="100"/>
          <a:sy n="79" d="100"/>
        </p:scale>
        <p:origin x="-171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JFDavid_klys2D_demander-champ-sur-axe\calcul_comparatif-Ez0_klys2D-Comso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JFDavid_klys2D_demander-champ-sur-axe\calcul_comparatif-Ez0_klys2D-Comso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JFDavid_klys2D_demander-champ-sur-axe\calcul_comparatif-Ez0_klys2D-Coms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Cavité type 1</a:t>
            </a:r>
          </a:p>
        </c:rich>
      </c:tx>
      <c:layout>
        <c:manualLayout>
          <c:xMode val="edge"/>
          <c:yMode val="edge"/>
          <c:x val="0.35183841344931321"/>
          <c:y val="1.471580819624167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4263779527559058E-2"/>
          <c:y val="0.13861885767090468"/>
          <c:w val="0.61594444444444441"/>
          <c:h val="0.76173020825186044"/>
        </c:manualLayout>
      </c:layout>
      <c:scatterChart>
        <c:scatterStyle val="smoothMarker"/>
        <c:varyColors val="0"/>
        <c:ser>
          <c:idx val="0"/>
          <c:order val="0"/>
          <c:tx>
            <c:v>Klys2D</c:v>
          </c:tx>
          <c:marker>
            <c:symbol val="none"/>
          </c:marker>
          <c:xVal>
            <c:numRef>
              <c:f>Klys2D!$B$2:$B$32</c:f>
              <c:numCache>
                <c:formatCode>0.000E+00</c:formatCode>
                <c:ptCount val="31"/>
                <c:pt idx="0">
                  <c:v>-10</c:v>
                </c:pt>
                <c:pt idx="1">
                  <c:v>-8.5350000000000001</c:v>
                </c:pt>
                <c:pt idx="2">
                  <c:v>-7.2780000000000005</c:v>
                </c:pt>
                <c:pt idx="3">
                  <c:v>-6.1980000000000004</c:v>
                </c:pt>
                <c:pt idx="4">
                  <c:v>-5.2720000000000002</c:v>
                </c:pt>
                <c:pt idx="5">
                  <c:v>-4.476</c:v>
                </c:pt>
                <c:pt idx="6">
                  <c:v>-3.7930000000000001</c:v>
                </c:pt>
                <c:pt idx="7">
                  <c:v>-3.2069999999999999</c:v>
                </c:pt>
                <c:pt idx="8">
                  <c:v>-2.7030000000000003</c:v>
                </c:pt>
                <c:pt idx="9">
                  <c:v>-2.2709999999999999</c:v>
                </c:pt>
                <c:pt idx="10">
                  <c:v>-1.9000000000000004</c:v>
                </c:pt>
                <c:pt idx="11">
                  <c:v>-1.5199999999999996</c:v>
                </c:pt>
                <c:pt idx="12">
                  <c:v>-1.1400000000000006</c:v>
                </c:pt>
                <c:pt idx="13">
                  <c:v>-0.75999999999999979</c:v>
                </c:pt>
                <c:pt idx="14">
                  <c:v>-0.38000000000000078</c:v>
                </c:pt>
                <c:pt idx="15">
                  <c:v>0</c:v>
                </c:pt>
                <c:pt idx="16">
                  <c:v>0.38000000000000078</c:v>
                </c:pt>
                <c:pt idx="17">
                  <c:v>0.75999999999999979</c:v>
                </c:pt>
                <c:pt idx="18">
                  <c:v>1.1400000000000006</c:v>
                </c:pt>
                <c:pt idx="19">
                  <c:v>1.5199999999999996</c:v>
                </c:pt>
                <c:pt idx="20">
                  <c:v>1.9000000000000004</c:v>
                </c:pt>
                <c:pt idx="21">
                  <c:v>2.16</c:v>
                </c:pt>
                <c:pt idx="22">
                  <c:v>2.4600000000000009</c:v>
                </c:pt>
                <c:pt idx="23">
                  <c:v>2.8000000000000007</c:v>
                </c:pt>
                <c:pt idx="24">
                  <c:v>3.2100000000000009</c:v>
                </c:pt>
                <c:pt idx="25">
                  <c:v>3.6799999999999997</c:v>
                </c:pt>
                <c:pt idx="26">
                  <c:v>4.2300000000000004</c:v>
                </c:pt>
                <c:pt idx="27">
                  <c:v>4.8699999999999992</c:v>
                </c:pt>
                <c:pt idx="28">
                  <c:v>5.6199999999999992</c:v>
                </c:pt>
                <c:pt idx="29">
                  <c:v>6.4899999999999984</c:v>
                </c:pt>
                <c:pt idx="30">
                  <c:v>7.5</c:v>
                </c:pt>
              </c:numCache>
            </c:numRef>
          </c:xVal>
          <c:yVal>
            <c:numRef>
              <c:f>Klys2D!$C$2:$C$32</c:f>
              <c:numCache>
                <c:formatCode>0.000E+00</c:formatCode>
                <c:ptCount val="31"/>
                <c:pt idx="0">
                  <c:v>4.0200000000000001E-4</c:v>
                </c:pt>
                <c:pt idx="1">
                  <c:v>1.093E-3</c:v>
                </c:pt>
                <c:pt idx="2">
                  <c:v>3.1879999999999999E-3</c:v>
                </c:pt>
                <c:pt idx="3">
                  <c:v>7.4780000000000003E-3</c:v>
                </c:pt>
                <c:pt idx="4">
                  <c:v>1.5270000000000001E-2</c:v>
                </c:pt>
                <c:pt idx="5">
                  <c:v>2.758E-2</c:v>
                </c:pt>
                <c:pt idx="6">
                  <c:v>4.4470000000000003E-2</c:v>
                </c:pt>
                <c:pt idx="7">
                  <c:v>6.4630000000000007E-2</c:v>
                </c:pt>
                <c:pt idx="8">
                  <c:v>8.5739999999999997E-2</c:v>
                </c:pt>
                <c:pt idx="9">
                  <c:v>0.1055</c:v>
                </c:pt>
                <c:pt idx="10">
                  <c:v>0.12230000000000001</c:v>
                </c:pt>
                <c:pt idx="11">
                  <c:v>0.13789999999999999</c:v>
                </c:pt>
                <c:pt idx="12">
                  <c:v>0.15090000000000001</c:v>
                </c:pt>
                <c:pt idx="13">
                  <c:v>0.16059999999999999</c:v>
                </c:pt>
                <c:pt idx="14">
                  <c:v>0.16639999999999999</c:v>
                </c:pt>
                <c:pt idx="15">
                  <c:v>0.16839999999999999</c:v>
                </c:pt>
                <c:pt idx="16">
                  <c:v>0.16650000000000001</c:v>
                </c:pt>
                <c:pt idx="17">
                  <c:v>0.16059999999999999</c:v>
                </c:pt>
                <c:pt idx="18">
                  <c:v>0.151</c:v>
                </c:pt>
                <c:pt idx="19">
                  <c:v>0.13800000000000001</c:v>
                </c:pt>
                <c:pt idx="20">
                  <c:v>0.12239999999999999</c:v>
                </c:pt>
                <c:pt idx="21">
                  <c:v>0.1109</c:v>
                </c:pt>
                <c:pt idx="22">
                  <c:v>9.7000000000000003E-2</c:v>
                </c:pt>
                <c:pt idx="23">
                  <c:v>8.1199999999999994E-2</c:v>
                </c:pt>
                <c:pt idx="24">
                  <c:v>6.4310000000000006E-2</c:v>
                </c:pt>
                <c:pt idx="25">
                  <c:v>4.761E-2</c:v>
                </c:pt>
                <c:pt idx="26">
                  <c:v>3.2579999999999998E-2</c:v>
                </c:pt>
                <c:pt idx="27">
                  <c:v>2.0410000000000001E-2</c:v>
                </c:pt>
                <c:pt idx="28">
                  <c:v>1.158E-2</c:v>
                </c:pt>
                <c:pt idx="29">
                  <c:v>5.8869999999999999E-3</c:v>
                </c:pt>
                <c:pt idx="30">
                  <c:v>2.5200000000000001E-3</c:v>
                </c:pt>
              </c:numCache>
            </c:numRef>
          </c:yVal>
          <c:smooth val="1"/>
        </c:ser>
        <c:ser>
          <c:idx val="1"/>
          <c:order val="1"/>
          <c:tx>
            <c:v>COMSOL</c:v>
          </c:tx>
          <c:marker>
            <c:symbol val="none"/>
          </c:marker>
          <c:xVal>
            <c:numRef>
              <c:f>COMSOL!$A$242:$A$419</c:f>
              <c:numCache>
                <c:formatCode>General</c:formatCode>
                <c:ptCount val="178"/>
                <c:pt idx="0">
                  <c:v>-7.42560138404796</c:v>
                </c:pt>
                <c:pt idx="1">
                  <c:v>-7.3261546941098397</c:v>
                </c:pt>
                <c:pt idx="2">
                  <c:v>-7.22670800417173</c:v>
                </c:pt>
                <c:pt idx="3">
                  <c:v>-7.1272613142336096</c:v>
                </c:pt>
                <c:pt idx="4">
                  <c:v>-7.0278146242955</c:v>
                </c:pt>
                <c:pt idx="5">
                  <c:v>-6.9283679343573796</c:v>
                </c:pt>
                <c:pt idx="6">
                  <c:v>-6.82892124441927</c:v>
                </c:pt>
                <c:pt idx="7">
                  <c:v>-6.7294745544811496</c:v>
                </c:pt>
                <c:pt idx="8">
                  <c:v>-6.6300278645430399</c:v>
                </c:pt>
                <c:pt idx="9">
                  <c:v>-6.5305811746049196</c:v>
                </c:pt>
                <c:pt idx="10">
                  <c:v>-6.4311344846668099</c:v>
                </c:pt>
                <c:pt idx="11">
                  <c:v>-6.3316877947286896</c:v>
                </c:pt>
                <c:pt idx="12">
                  <c:v>-6.2322411047905799</c:v>
                </c:pt>
                <c:pt idx="13">
                  <c:v>-6.1327944148524596</c:v>
                </c:pt>
                <c:pt idx="14">
                  <c:v>-6.0333477249143499</c:v>
                </c:pt>
                <c:pt idx="15">
                  <c:v>-5.9339010349762296</c:v>
                </c:pt>
                <c:pt idx="16">
                  <c:v>-5.8344543450381199</c:v>
                </c:pt>
                <c:pt idx="17">
                  <c:v>-5.7350076551000102</c:v>
                </c:pt>
                <c:pt idx="18">
                  <c:v>-5.6355609651618899</c:v>
                </c:pt>
                <c:pt idx="19">
                  <c:v>-5.5361142752237802</c:v>
                </c:pt>
                <c:pt idx="20">
                  <c:v>-5.4366675852856599</c:v>
                </c:pt>
                <c:pt idx="21">
                  <c:v>-5.3372208953475404</c:v>
                </c:pt>
                <c:pt idx="22">
                  <c:v>-5.2377742054094298</c:v>
                </c:pt>
                <c:pt idx="23">
                  <c:v>-5.1383275154713202</c:v>
                </c:pt>
                <c:pt idx="24">
                  <c:v>-5.0388808255331998</c:v>
                </c:pt>
                <c:pt idx="25">
                  <c:v>-4.9394341355950804</c:v>
                </c:pt>
                <c:pt idx="26">
                  <c:v>-4.8399874456569698</c:v>
                </c:pt>
                <c:pt idx="27">
                  <c:v>-4.7405407557188601</c:v>
                </c:pt>
                <c:pt idx="28">
                  <c:v>-4.6410940657807398</c:v>
                </c:pt>
                <c:pt idx="29">
                  <c:v>-4.5416473758426301</c:v>
                </c:pt>
                <c:pt idx="30">
                  <c:v>-4.4422006859045098</c:v>
                </c:pt>
                <c:pt idx="31">
                  <c:v>-4.3427539959664001</c:v>
                </c:pt>
                <c:pt idx="32">
                  <c:v>-4.2433073060282798</c:v>
                </c:pt>
                <c:pt idx="33">
                  <c:v>-4.1438606160901701</c:v>
                </c:pt>
                <c:pt idx="34">
                  <c:v>-4.0445357852542996</c:v>
                </c:pt>
                <c:pt idx="35">
                  <c:v>-3.9452109544184202</c:v>
                </c:pt>
                <c:pt idx="36">
                  <c:v>-3.8458861235825501</c:v>
                </c:pt>
                <c:pt idx="37">
                  <c:v>-3.74656129274668</c:v>
                </c:pt>
                <c:pt idx="38">
                  <c:v>-3.64723646191081</c:v>
                </c:pt>
                <c:pt idx="39">
                  <c:v>-3.55063331843292</c:v>
                </c:pt>
                <c:pt idx="40">
                  <c:v>-3.45403017495503</c:v>
                </c:pt>
                <c:pt idx="41">
                  <c:v>-3.3574270314771399</c:v>
                </c:pt>
                <c:pt idx="42">
                  <c:v>-3.2608238879992499</c:v>
                </c:pt>
                <c:pt idx="43">
                  <c:v>-3.1642207445213599</c:v>
                </c:pt>
                <c:pt idx="44">
                  <c:v>-3.0761391721478102</c:v>
                </c:pt>
                <c:pt idx="45">
                  <c:v>-2.98805759977426</c:v>
                </c:pt>
                <c:pt idx="46">
                  <c:v>-2.89997602740072</c:v>
                </c:pt>
                <c:pt idx="47">
                  <c:v>-2.8118944550271698</c:v>
                </c:pt>
                <c:pt idx="48">
                  <c:v>-2.7238128826536201</c:v>
                </c:pt>
                <c:pt idx="49">
                  <c:v>-2.6431537953511102</c:v>
                </c:pt>
                <c:pt idx="50">
                  <c:v>-2.5624947080485998</c:v>
                </c:pt>
                <c:pt idx="51">
                  <c:v>-2.4818356207460899</c:v>
                </c:pt>
                <c:pt idx="52">
                  <c:v>-2.40117653344358</c:v>
                </c:pt>
                <c:pt idx="53">
                  <c:v>-2.3205174461410798</c:v>
                </c:pt>
                <c:pt idx="54">
                  <c:v>-2.24730718477102</c:v>
                </c:pt>
                <c:pt idx="55">
                  <c:v>-2.1740969234009699</c:v>
                </c:pt>
                <c:pt idx="56">
                  <c:v>-2.1008866620309199</c:v>
                </c:pt>
                <c:pt idx="57">
                  <c:v>-2.0276764006608698</c:v>
                </c:pt>
                <c:pt idx="58">
                  <c:v>-1.95446613929081</c:v>
                </c:pt>
                <c:pt idx="59">
                  <c:v>-1.88638230425125</c:v>
                </c:pt>
                <c:pt idx="60">
                  <c:v>-1.8182984692116799</c:v>
                </c:pt>
                <c:pt idx="61">
                  <c:v>-1.7502146341721101</c:v>
                </c:pt>
                <c:pt idx="62">
                  <c:v>-1.68213079913255</c:v>
                </c:pt>
                <c:pt idx="63">
                  <c:v>-1.61404696409298</c:v>
                </c:pt>
                <c:pt idx="64">
                  <c:v>-1.54901083255477</c:v>
                </c:pt>
                <c:pt idx="65">
                  <c:v>-1.48397470101655</c:v>
                </c:pt>
                <c:pt idx="66">
                  <c:v>-1.4189385694783301</c:v>
                </c:pt>
                <c:pt idx="67">
                  <c:v>-1.3539024379401201</c:v>
                </c:pt>
                <c:pt idx="68">
                  <c:v>-1.2888663064018999</c:v>
                </c:pt>
                <c:pt idx="69">
                  <c:v>-1.2246168518784</c:v>
                </c:pt>
                <c:pt idx="70">
                  <c:v>-1.16036739735489</c:v>
                </c:pt>
                <c:pt idx="71">
                  <c:v>-1.0961179428313801</c:v>
                </c:pt>
                <c:pt idx="72">
                  <c:v>-1.0318684883078699</c:v>
                </c:pt>
                <c:pt idx="73">
                  <c:v>-0.96761903378436598</c:v>
                </c:pt>
                <c:pt idx="74">
                  <c:v>-0.90351659465107104</c:v>
                </c:pt>
                <c:pt idx="75">
                  <c:v>-0.83941415551777598</c:v>
                </c:pt>
                <c:pt idx="76">
                  <c:v>-0.77531171638448104</c:v>
                </c:pt>
                <c:pt idx="77">
                  <c:v>-0.71120927725118599</c:v>
                </c:pt>
                <c:pt idx="78">
                  <c:v>-0.64710683811789105</c:v>
                </c:pt>
                <c:pt idx="79">
                  <c:v>-0.58275099036232303</c:v>
                </c:pt>
                <c:pt idx="80">
                  <c:v>-0.51839514260675501</c:v>
                </c:pt>
                <c:pt idx="81">
                  <c:v>-0.45403929485118799</c:v>
                </c:pt>
                <c:pt idx="82">
                  <c:v>-0.38968344709561997</c:v>
                </c:pt>
                <c:pt idx="83">
                  <c:v>-0.32532759934005201</c:v>
                </c:pt>
                <c:pt idx="84">
                  <c:v>-0.260262079472042</c:v>
                </c:pt>
                <c:pt idx="85">
                  <c:v>-0.19519655960403101</c:v>
                </c:pt>
                <c:pt idx="86">
                  <c:v>-0.130131039736021</c:v>
                </c:pt>
                <c:pt idx="87">
                  <c:v>-6.5065519868010596E-2</c:v>
                </c:pt>
                <c:pt idx="88">
                  <c:v>0</c:v>
                </c:pt>
                <c:pt idx="89">
                  <c:v>0</c:v>
                </c:pt>
                <c:pt idx="90">
                  <c:v>6.5079296373412504E-2</c:v>
                </c:pt>
                <c:pt idx="91">
                  <c:v>0.13015859274682501</c:v>
                </c:pt>
                <c:pt idx="92">
                  <c:v>0.19523788912023701</c:v>
                </c:pt>
                <c:pt idx="93">
                  <c:v>0.26031718549365002</c:v>
                </c:pt>
                <c:pt idx="94">
                  <c:v>0.32539648186706199</c:v>
                </c:pt>
                <c:pt idx="95">
                  <c:v>0.389765591688993</c:v>
                </c:pt>
                <c:pt idx="96">
                  <c:v>0.454134701510925</c:v>
                </c:pt>
                <c:pt idx="97">
                  <c:v>0.51850381133285595</c:v>
                </c:pt>
                <c:pt idx="98">
                  <c:v>0.58287292115478695</c:v>
                </c:pt>
                <c:pt idx="99">
                  <c:v>0.64724203097671795</c:v>
                </c:pt>
                <c:pt idx="100">
                  <c:v>0.71135782996013397</c:v>
                </c:pt>
                <c:pt idx="101">
                  <c:v>0.77547362894354999</c:v>
                </c:pt>
                <c:pt idx="102">
                  <c:v>0.839589427926966</c:v>
                </c:pt>
                <c:pt idx="103">
                  <c:v>0.90370522691038202</c:v>
                </c:pt>
                <c:pt idx="104">
                  <c:v>0.96782102589379704</c:v>
                </c:pt>
                <c:pt idx="105">
                  <c:v>1.03193349423029</c:v>
                </c:pt>
                <c:pt idx="106">
                  <c:v>1.09604596256678</c:v>
                </c:pt>
                <c:pt idx="107">
                  <c:v>1.16015843090327</c:v>
                </c:pt>
                <c:pt idx="108">
                  <c:v>1.2242708992397699</c:v>
                </c:pt>
                <c:pt idx="109">
                  <c:v>1.2883833675762599</c:v>
                </c:pt>
                <c:pt idx="110">
                  <c:v>1.3529477023230501</c:v>
                </c:pt>
                <c:pt idx="111">
                  <c:v>1.41751203706985</c:v>
                </c:pt>
                <c:pt idx="112">
                  <c:v>1.4820763718166401</c:v>
                </c:pt>
                <c:pt idx="113">
                  <c:v>1.54664070656343</c:v>
                </c:pt>
                <c:pt idx="114">
                  <c:v>1.6112050413102299</c:v>
                </c:pt>
                <c:pt idx="115">
                  <c:v>1.67900664664664</c:v>
                </c:pt>
                <c:pt idx="116">
                  <c:v>1.7468082519830499</c:v>
                </c:pt>
                <c:pt idx="117">
                  <c:v>1.81460985731946</c:v>
                </c:pt>
                <c:pt idx="118">
                  <c:v>1.8824114626558699</c:v>
                </c:pt>
                <c:pt idx="119">
                  <c:v>1.95021306799228</c:v>
                </c:pt>
                <c:pt idx="120">
                  <c:v>2.02335140053495</c:v>
                </c:pt>
                <c:pt idx="121">
                  <c:v>2.09648973307762</c:v>
                </c:pt>
                <c:pt idx="122">
                  <c:v>2.16962806562029</c:v>
                </c:pt>
                <c:pt idx="123">
                  <c:v>2.24276639816296</c:v>
                </c:pt>
                <c:pt idx="124">
                  <c:v>2.31590473070563</c:v>
                </c:pt>
                <c:pt idx="125">
                  <c:v>2.39649286549687</c:v>
                </c:pt>
                <c:pt idx="126">
                  <c:v>2.4770810002880999</c:v>
                </c:pt>
                <c:pt idx="127">
                  <c:v>2.5576691350793399</c:v>
                </c:pt>
                <c:pt idx="128">
                  <c:v>2.63825726987058</c:v>
                </c:pt>
                <c:pt idx="129">
                  <c:v>2.7188454046618098</c:v>
                </c:pt>
                <c:pt idx="130">
                  <c:v>2.8068524929107701</c:v>
                </c:pt>
                <c:pt idx="131">
                  <c:v>2.8948595811597202</c:v>
                </c:pt>
                <c:pt idx="132">
                  <c:v>2.9828666694086801</c:v>
                </c:pt>
                <c:pt idx="133">
                  <c:v>3.0708737576576399</c:v>
                </c:pt>
                <c:pt idx="134">
                  <c:v>3.15888084590659</c:v>
                </c:pt>
                <c:pt idx="135">
                  <c:v>3.2554260213738999</c:v>
                </c:pt>
                <c:pt idx="136">
                  <c:v>3.3519711968412098</c:v>
                </c:pt>
                <c:pt idx="137">
                  <c:v>3.4485163723085202</c:v>
                </c:pt>
                <c:pt idx="138">
                  <c:v>3.54506154777583</c:v>
                </c:pt>
                <c:pt idx="139">
                  <c:v>3.6416067232431399</c:v>
                </c:pt>
                <c:pt idx="140">
                  <c:v>3.7409489729252301</c:v>
                </c:pt>
                <c:pt idx="141">
                  <c:v>3.84029122260733</c:v>
                </c:pt>
                <c:pt idx="142">
                  <c:v>3.9396334722894202</c:v>
                </c:pt>
                <c:pt idx="143">
                  <c:v>4.0389757219715197</c:v>
                </c:pt>
                <c:pt idx="144">
                  <c:v>4.1383179716536196</c:v>
                </c:pt>
                <c:pt idx="145">
                  <c:v>4.2377859794549497</c:v>
                </c:pt>
                <c:pt idx="146">
                  <c:v>4.3372539872562799</c:v>
                </c:pt>
                <c:pt idx="147">
                  <c:v>4.43672199505761</c:v>
                </c:pt>
                <c:pt idx="148">
                  <c:v>4.5361900028589499</c:v>
                </c:pt>
                <c:pt idx="149">
                  <c:v>4.63565801066028</c:v>
                </c:pt>
                <c:pt idx="150">
                  <c:v>4.7351260184616102</c:v>
                </c:pt>
                <c:pt idx="151">
                  <c:v>4.8345940262629403</c:v>
                </c:pt>
                <c:pt idx="152">
                  <c:v>4.9340620340642696</c:v>
                </c:pt>
                <c:pt idx="153">
                  <c:v>5.0335300418656104</c:v>
                </c:pt>
                <c:pt idx="154">
                  <c:v>5.1329980496669396</c:v>
                </c:pt>
                <c:pt idx="155">
                  <c:v>5.2324660574682698</c:v>
                </c:pt>
                <c:pt idx="156">
                  <c:v>5.3319340652695999</c:v>
                </c:pt>
                <c:pt idx="157">
                  <c:v>5.4314020730709398</c:v>
                </c:pt>
                <c:pt idx="158">
                  <c:v>5.5308700808722699</c:v>
                </c:pt>
                <c:pt idx="159">
                  <c:v>5.6303380886736001</c:v>
                </c:pt>
                <c:pt idx="160">
                  <c:v>5.7298060964749302</c:v>
                </c:pt>
                <c:pt idx="161">
                  <c:v>5.8292741042762604</c:v>
                </c:pt>
                <c:pt idx="162">
                  <c:v>5.9287421120776003</c:v>
                </c:pt>
                <c:pt idx="163">
                  <c:v>6.0282101198789304</c:v>
                </c:pt>
                <c:pt idx="164">
                  <c:v>6.1276781276802597</c:v>
                </c:pt>
                <c:pt idx="165">
                  <c:v>6.2271461354815996</c:v>
                </c:pt>
                <c:pt idx="166">
                  <c:v>6.3266141432829297</c:v>
                </c:pt>
                <c:pt idx="167">
                  <c:v>6.4260821510842598</c:v>
                </c:pt>
                <c:pt idx="168">
                  <c:v>6.52555015888559</c:v>
                </c:pt>
                <c:pt idx="169">
                  <c:v>6.6250181666869201</c:v>
                </c:pt>
                <c:pt idx="170">
                  <c:v>6.72448617448826</c:v>
                </c:pt>
                <c:pt idx="171">
                  <c:v>6.8239541822895902</c:v>
                </c:pt>
                <c:pt idx="172">
                  <c:v>6.9234221900909203</c:v>
                </c:pt>
                <c:pt idx="173">
                  <c:v>7.0228901978922504</c:v>
                </c:pt>
                <c:pt idx="174">
                  <c:v>7.1223582056935797</c:v>
                </c:pt>
                <c:pt idx="175">
                  <c:v>7.2218262134949196</c:v>
                </c:pt>
                <c:pt idx="176">
                  <c:v>7.3212942212962497</c:v>
                </c:pt>
                <c:pt idx="177">
                  <c:v>7.4207622290975799</c:v>
                </c:pt>
              </c:numCache>
            </c:numRef>
          </c:xVal>
          <c:yVal>
            <c:numRef>
              <c:f>COMSOL!$D$242:$D$419</c:f>
              <c:numCache>
                <c:formatCode>0.00E+00</c:formatCode>
                <c:ptCount val="178"/>
                <c:pt idx="0">
                  <c:v>2.1986378097050884E-3</c:v>
                </c:pt>
                <c:pt idx="1">
                  <c:v>2.3782442885900146E-3</c:v>
                </c:pt>
                <c:pt idx="2">
                  <c:v>2.5579325345927079E-3</c:v>
                </c:pt>
                <c:pt idx="3">
                  <c:v>2.7336578748077284E-3</c:v>
                </c:pt>
                <c:pt idx="4">
                  <c:v>2.9953240936090317E-3</c:v>
                </c:pt>
                <c:pt idx="5">
                  <c:v>3.261216742786881E-3</c:v>
                </c:pt>
                <c:pt idx="6">
                  <c:v>3.5272623855875213E-3</c:v>
                </c:pt>
                <c:pt idx="7">
                  <c:v>3.7934286279925527E-3</c:v>
                </c:pt>
                <c:pt idx="8">
                  <c:v>4.0537305727951327E-3</c:v>
                </c:pt>
                <c:pt idx="9">
                  <c:v>4.4406648043999915E-3</c:v>
                </c:pt>
                <c:pt idx="10">
                  <c:v>4.8338491913718735E-3</c:v>
                </c:pt>
                <c:pt idx="11">
                  <c:v>5.2272571749110083E-3</c:v>
                </c:pt>
                <c:pt idx="12">
                  <c:v>5.6208415075937644E-3</c:v>
                </c:pt>
                <c:pt idx="13">
                  <c:v>6.0058834416695309E-3</c:v>
                </c:pt>
                <c:pt idx="14">
                  <c:v>6.5765980142378196E-3</c:v>
                </c:pt>
                <c:pt idx="15">
                  <c:v>7.1564095918387185E-3</c:v>
                </c:pt>
                <c:pt idx="16">
                  <c:v>7.7365409719554537E-3</c:v>
                </c:pt>
                <c:pt idx="17">
                  <c:v>8.3169248030450626E-3</c:v>
                </c:pt>
                <c:pt idx="18">
                  <c:v>8.8852989097614118E-3</c:v>
                </c:pt>
                <c:pt idx="19">
                  <c:v>9.7229052332891749E-3</c:v>
                </c:pt>
                <c:pt idx="20">
                  <c:v>1.0573274569154223E-2</c:v>
                </c:pt>
                <c:pt idx="21">
                  <c:v>1.1424070950620356E-2</c:v>
                </c:pt>
                <c:pt idx="22">
                  <c:v>1.2275204994061614E-2</c:v>
                </c:pt>
                <c:pt idx="23">
                  <c:v>1.3112420487193086E-2</c:v>
                </c:pt>
                <c:pt idx="24">
                  <c:v>1.4333651708490682E-2</c:v>
                </c:pt>
                <c:pt idx="25">
                  <c:v>1.5569756142895986E-2</c:v>
                </c:pt>
                <c:pt idx="26">
                  <c:v>1.6806392221975941E-2</c:v>
                </c:pt>
                <c:pt idx="27">
                  <c:v>1.8043449858238452E-2</c:v>
                </c:pt>
                <c:pt idx="28">
                  <c:v>1.9272606669678206E-2</c:v>
                </c:pt>
                <c:pt idx="29">
                  <c:v>2.103690985242045E-2</c:v>
                </c:pt>
                <c:pt idx="30">
                  <c:v>2.2810280201602019E-2</c:v>
                </c:pt>
                <c:pt idx="31">
                  <c:v>2.4584297113628417E-2</c:v>
                </c:pt>
                <c:pt idx="32">
                  <c:v>2.6358828924449136E-2</c:v>
                </c:pt>
                <c:pt idx="33">
                  <c:v>2.8131377170914226E-2</c:v>
                </c:pt>
                <c:pt idx="34">
                  <c:v>3.0608835537563779E-2</c:v>
                </c:pt>
                <c:pt idx="35">
                  <c:v>3.3089214769849558E-2</c:v>
                </c:pt>
                <c:pt idx="36">
                  <c:v>3.5570005011101628E-2</c:v>
                </c:pt>
                <c:pt idx="37">
                  <c:v>3.8051125026942523E-2</c:v>
                </c:pt>
                <c:pt idx="38">
                  <c:v>4.0582150080599545E-2</c:v>
                </c:pt>
                <c:pt idx="39">
                  <c:v>4.3900630524392199E-2</c:v>
                </c:pt>
                <c:pt idx="40">
                  <c:v>4.7170134282731577E-2</c:v>
                </c:pt>
                <c:pt idx="41">
                  <c:v>5.0440168492367647E-2</c:v>
                </c:pt>
                <c:pt idx="42">
                  <c:v>5.371063518815921E-2</c:v>
                </c:pt>
                <c:pt idx="43">
                  <c:v>5.7047840820671207E-2</c:v>
                </c:pt>
                <c:pt idx="44">
                  <c:v>6.0917335228137262E-2</c:v>
                </c:pt>
                <c:pt idx="45">
                  <c:v>6.4720819416184155E-2</c:v>
                </c:pt>
                <c:pt idx="46">
                  <c:v>6.8524612681267735E-2</c:v>
                </c:pt>
                <c:pt idx="47">
                  <c:v>7.2328665557201438E-2</c:v>
                </c:pt>
                <c:pt idx="48">
                  <c:v>7.6191609995046441E-2</c:v>
                </c:pt>
                <c:pt idx="49">
                  <c:v>8.0378912627886406E-2</c:v>
                </c:pt>
                <c:pt idx="50">
                  <c:v>8.4507739858273562E-2</c:v>
                </c:pt>
                <c:pt idx="51">
                  <c:v>8.863673525363025E-2</c:v>
                </c:pt>
                <c:pt idx="52">
                  <c:v>9.2765875826837124E-2</c:v>
                </c:pt>
                <c:pt idx="53">
                  <c:v>9.6916902285582349E-2</c:v>
                </c:pt>
                <c:pt idx="54">
                  <c:v>0.10102577920547963</c:v>
                </c:pt>
                <c:pt idx="55">
                  <c:v>0.10511292077157215</c:v>
                </c:pt>
                <c:pt idx="56">
                  <c:v>0.10920008388193926</c:v>
                </c:pt>
                <c:pt idx="57">
                  <c:v>0.11328726607382435</c:v>
                </c:pt>
                <c:pt idx="58">
                  <c:v>0.11740279304856707</c:v>
                </c:pt>
                <c:pt idx="59">
                  <c:v>0.1212841313390689</c:v>
                </c:pt>
                <c:pt idx="60">
                  <c:v>0.12513714383331459</c:v>
                </c:pt>
                <c:pt idx="61">
                  <c:v>0.1289901582039307</c:v>
                </c:pt>
                <c:pt idx="62">
                  <c:v>0.13284317432013393</c:v>
                </c:pt>
                <c:pt idx="63">
                  <c:v>0.13672353559846823</c:v>
                </c:pt>
                <c:pt idx="64">
                  <c:v>0.14021863120602504</c:v>
                </c:pt>
                <c:pt idx="65">
                  <c:v>0.14368641806413662</c:v>
                </c:pt>
                <c:pt idx="66">
                  <c:v>0.14715423734559752</c:v>
                </c:pt>
                <c:pt idx="67">
                  <c:v>0.15062208690817078</c:v>
                </c:pt>
                <c:pt idx="68">
                  <c:v>0.15411548259651198</c:v>
                </c:pt>
                <c:pt idx="69">
                  <c:v>0.15711035048840089</c:v>
                </c:pt>
                <c:pt idx="70">
                  <c:v>0.16007979411709974</c:v>
                </c:pt>
                <c:pt idx="71">
                  <c:v>0.16304932629568661</c:v>
                </c:pt>
                <c:pt idx="72">
                  <c:v>0.16601894239955239</c:v>
                </c:pt>
                <c:pt idx="73">
                  <c:v>0.16901033438537447</c:v>
                </c:pt>
                <c:pt idx="74">
                  <c:v>0.17132117145998521</c:v>
                </c:pt>
                <c:pt idx="75">
                  <c:v>0.17361046558771259</c:v>
                </c:pt>
                <c:pt idx="76">
                  <c:v>0.17589990716022019</c:v>
                </c:pt>
                <c:pt idx="77">
                  <c:v>0.17818949061394584</c:v>
                </c:pt>
                <c:pt idx="78">
                  <c:v>0.18049249555958408</c:v>
                </c:pt>
                <c:pt idx="79">
                  <c:v>0.18196013121506727</c:v>
                </c:pt>
                <c:pt idx="80">
                  <c:v>0.18341468292550495</c:v>
                </c:pt>
                <c:pt idx="81">
                  <c:v>0.18486943092806674</c:v>
                </c:pt>
                <c:pt idx="82">
                  <c:v>0.18632437071244073</c:v>
                </c:pt>
                <c:pt idx="83">
                  <c:v>0.18778333229250493</c:v>
                </c:pt>
                <c:pt idx="84">
                  <c:v>0.1882931476930581</c:v>
                </c:pt>
                <c:pt idx="85">
                  <c:v>0.18879936396799898</c:v>
                </c:pt>
                <c:pt idx="86">
                  <c:v>0.18930581365055169</c:v>
                </c:pt>
                <c:pt idx="87">
                  <c:v>0.18981249490785018</c:v>
                </c:pt>
                <c:pt idx="88">
                  <c:v>0.19031940592570243</c:v>
                </c:pt>
                <c:pt idx="89">
                  <c:v>0.19030314760099507</c:v>
                </c:pt>
                <c:pt idx="90">
                  <c:v>0.18980292895086148</c:v>
                </c:pt>
                <c:pt idx="91">
                  <c:v>0.18930294138946521</c:v>
                </c:pt>
                <c:pt idx="92">
                  <c:v>0.1888031867190455</c:v>
                </c:pt>
                <c:pt idx="93">
                  <c:v>0.1883036667601137</c:v>
                </c:pt>
                <c:pt idx="94">
                  <c:v>0.18778497823503701</c:v>
                </c:pt>
                <c:pt idx="95">
                  <c:v>0.18631472482612035</c:v>
                </c:pt>
                <c:pt idx="96">
                  <c:v>0.18486406892199408</c:v>
                </c:pt>
                <c:pt idx="97">
                  <c:v>0.18341360987874708</c:v>
                </c:pt>
                <c:pt idx="98">
                  <c:v>0.1819633523111108</c:v>
                </c:pt>
                <c:pt idx="99">
                  <c:v>0.18049076182340373</c:v>
                </c:pt>
                <c:pt idx="100">
                  <c:v>0.17818049102884817</c:v>
                </c:pt>
                <c:pt idx="101">
                  <c:v>0.17589289928759166</c:v>
                </c:pt>
                <c:pt idx="102">
                  <c:v>0.17360545284488557</c:v>
                </c:pt>
                <c:pt idx="103">
                  <c:v>0.17131815739229656</c:v>
                </c:pt>
                <c:pt idx="104">
                  <c:v>0.16900328462245232</c:v>
                </c:pt>
                <c:pt idx="105">
                  <c:v>0.16601484296998534</c:v>
                </c:pt>
                <c:pt idx="106">
                  <c:v>0.16305421697185332</c:v>
                </c:pt>
                <c:pt idx="107">
                  <c:v>0.1600936767040384</c:v>
                </c:pt>
                <c:pt idx="108">
                  <c:v>0.15713322687939354</c:v>
                </c:pt>
                <c:pt idx="109">
                  <c:v>0.1541421483800573</c:v>
                </c:pt>
                <c:pt idx="110">
                  <c:v>0.15067162690920163</c:v>
                </c:pt>
                <c:pt idx="111">
                  <c:v>0.14723185957818949</c:v>
                </c:pt>
                <c:pt idx="112">
                  <c:v>0.14379212424460366</c:v>
                </c:pt>
                <c:pt idx="113">
                  <c:v>0.14035242315970442</c:v>
                </c:pt>
                <c:pt idx="114">
                  <c:v>0.13688272804193399</c:v>
                </c:pt>
                <c:pt idx="115">
                  <c:v>0.13301811363641511</c:v>
                </c:pt>
                <c:pt idx="116">
                  <c:v>0.12918353198058169</c:v>
                </c:pt>
                <c:pt idx="117">
                  <c:v>0.1253489524627959</c:v>
                </c:pt>
                <c:pt idx="118">
                  <c:v>0.12151437524932622</c:v>
                </c:pt>
                <c:pt idx="119">
                  <c:v>0.11765646205163895</c:v>
                </c:pt>
                <c:pt idx="120">
                  <c:v>0.11354271896799999</c:v>
                </c:pt>
                <c:pt idx="121">
                  <c:v>0.10945233170659324</c:v>
                </c:pt>
                <c:pt idx="122">
                  <c:v>0.10536196396313939</c:v>
                </c:pt>
                <c:pt idx="123">
                  <c:v>0.10127161826140622</c:v>
                </c:pt>
                <c:pt idx="124">
                  <c:v>9.7167843819387256E-2</c:v>
                </c:pt>
                <c:pt idx="125">
                  <c:v>9.3015632261973916E-2</c:v>
                </c:pt>
                <c:pt idx="126">
                  <c:v>8.8877003736673399E-2</c:v>
                </c:pt>
                <c:pt idx="127">
                  <c:v>8.4738524053225781E-2</c:v>
                </c:pt>
                <c:pt idx="128">
                  <c:v>8.0600216765934124E-2</c:v>
                </c:pt>
                <c:pt idx="129">
                  <c:v>7.6468475635577113E-2</c:v>
                </c:pt>
                <c:pt idx="130">
                  <c:v>7.2630335245611299E-2</c:v>
                </c:pt>
                <c:pt idx="131">
                  <c:v>6.8786202953684331E-2</c:v>
                </c:pt>
                <c:pt idx="132">
                  <c:v>6.4942511462725547E-2</c:v>
                </c:pt>
                <c:pt idx="133">
                  <c:v>6.1099345370474713E-2</c:v>
                </c:pt>
                <c:pt idx="134">
                  <c:v>5.7267756449083135E-2</c:v>
                </c:pt>
                <c:pt idx="135">
                  <c:v>5.3964162243621314E-2</c:v>
                </c:pt>
                <c:pt idx="136">
                  <c:v>5.0650289275592869E-2</c:v>
                </c:pt>
                <c:pt idx="137">
                  <c:v>4.7337224011073369E-2</c:v>
                </c:pt>
                <c:pt idx="138">
                  <c:v>4.4025151148135183E-2</c:v>
                </c:pt>
                <c:pt idx="139">
                  <c:v>4.0738636651614361E-2</c:v>
                </c:pt>
                <c:pt idx="140">
                  <c:v>3.8249624315270639E-2</c:v>
                </c:pt>
                <c:pt idx="141">
                  <c:v>3.5737016234109728E-2</c:v>
                </c:pt>
                <c:pt idx="142">
                  <c:v>3.3225300368143182E-2</c:v>
                </c:pt>
                <c:pt idx="143">
                  <c:v>3.0714697919603583E-2</c:v>
                </c:pt>
                <c:pt idx="144">
                  <c:v>2.8219387968942643E-2</c:v>
                </c:pt>
                <c:pt idx="145">
                  <c:v>2.6449992123488173E-2</c:v>
                </c:pt>
                <c:pt idx="146">
                  <c:v>2.4667250311150316E-2</c:v>
                </c:pt>
                <c:pt idx="147">
                  <c:v>2.2885167779160474E-2</c:v>
                </c:pt>
                <c:pt idx="148">
                  <c:v>2.1103913050164718E-2</c:v>
                </c:pt>
                <c:pt idx="149">
                  <c:v>1.9344132754469914E-2</c:v>
                </c:pt>
                <c:pt idx="150">
                  <c:v>1.8119842200012306E-2</c:v>
                </c:pt>
                <c:pt idx="151">
                  <c:v>1.6875552430870907E-2</c:v>
                </c:pt>
                <c:pt idx="152">
                  <c:v>1.5631780100654118E-2</c:v>
                </c:pt>
                <c:pt idx="153">
                  <c:v>1.4388660532718808E-2</c:v>
                </c:pt>
                <c:pt idx="154">
                  <c:v>1.3162946445730402E-2</c:v>
                </c:pt>
                <c:pt idx="155">
                  <c:v>1.232447130345703E-2</c:v>
                </c:pt>
                <c:pt idx="156">
                  <c:v>1.1469729405170243E-2</c:v>
                </c:pt>
                <c:pt idx="157">
                  <c:v>1.061536013052807E-2</c:v>
                </c:pt>
                <c:pt idx="158">
                  <c:v>9.7614621137790073E-3</c:v>
                </c:pt>
                <c:pt idx="159">
                  <c:v>8.9204606271324222E-3</c:v>
                </c:pt>
                <c:pt idx="160">
                  <c:v>8.3498325034029076E-3</c:v>
                </c:pt>
                <c:pt idx="161">
                  <c:v>7.7671255254764988E-3</c:v>
                </c:pt>
                <c:pt idx="162">
                  <c:v>7.1846801836059019E-3</c:v>
                </c:pt>
                <c:pt idx="163">
                  <c:v>6.6025662663434011E-3</c:v>
                </c:pt>
                <c:pt idx="164">
                  <c:v>6.0297535263343291E-3</c:v>
                </c:pt>
                <c:pt idx="165">
                  <c:v>5.6431720595708501E-3</c:v>
                </c:pt>
                <c:pt idx="166">
                  <c:v>5.2478623369728271E-3</c:v>
                </c:pt>
                <c:pt idx="167">
                  <c:v>4.8527331043510249E-3</c:v>
                </c:pt>
                <c:pt idx="168">
                  <c:v>4.4578327319076605E-3</c:v>
                </c:pt>
                <c:pt idx="169">
                  <c:v>4.069459608267407E-3</c:v>
                </c:pt>
                <c:pt idx="170">
                  <c:v>3.8083092643703617E-3</c:v>
                </c:pt>
                <c:pt idx="171">
                  <c:v>3.5410251479584972E-3</c:v>
                </c:pt>
                <c:pt idx="172">
                  <c:v>3.2738626160851566E-3</c:v>
                </c:pt>
                <c:pt idx="173">
                  <c:v>3.0068543337117039E-3</c:v>
                </c:pt>
                <c:pt idx="174">
                  <c:v>2.7441635373009489E-3</c:v>
                </c:pt>
                <c:pt idx="175">
                  <c:v>2.5677996895116643E-3</c:v>
                </c:pt>
                <c:pt idx="176">
                  <c:v>2.3873833197271817E-3</c:v>
                </c:pt>
                <c:pt idx="177">
                  <c:v>2.2070484717580116E-3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883200"/>
        <c:axId val="127267200"/>
      </c:scatterChart>
      <c:valAx>
        <c:axId val="178883200"/>
        <c:scaling>
          <c:orientation val="minMax"/>
          <c:min val="-10"/>
        </c:scaling>
        <c:delete val="0"/>
        <c:axPos val="b"/>
        <c:numFmt formatCode="General" sourceLinked="0"/>
        <c:majorTickMark val="out"/>
        <c:minorTickMark val="none"/>
        <c:tickLblPos val="nextTo"/>
        <c:crossAx val="127267200"/>
        <c:crosses val="autoZero"/>
        <c:crossBetween val="midCat"/>
      </c:valAx>
      <c:valAx>
        <c:axId val="127267200"/>
        <c:scaling>
          <c:orientation val="minMax"/>
          <c:max val="0.25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8883200"/>
        <c:crosses val="autoZero"/>
        <c:crossBetween val="midCat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7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Cavité type 3</a:t>
            </a:r>
          </a:p>
        </c:rich>
      </c:tx>
      <c:layout>
        <c:manualLayout>
          <c:xMode val="edge"/>
          <c:yMode val="edge"/>
          <c:x val="0.37685462704258743"/>
          <c:y val="2.41392618472100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002794005588"/>
          <c:y val="0.14815951069325745"/>
          <c:w val="0.69225806451612903"/>
          <c:h val="0.74286427667117849"/>
        </c:manualLayout>
      </c:layout>
      <c:scatterChart>
        <c:scatterStyle val="smoothMarker"/>
        <c:varyColors val="0"/>
        <c:ser>
          <c:idx val="0"/>
          <c:order val="0"/>
          <c:tx>
            <c:v>Klys2D</c:v>
          </c:tx>
          <c:marker>
            <c:symbol val="none"/>
          </c:marker>
          <c:xVal>
            <c:numRef>
              <c:f>Klys2D!$J$2:$J$32</c:f>
              <c:numCache>
                <c:formatCode>0.000E+00</c:formatCode>
                <c:ptCount val="31"/>
                <c:pt idx="0">
                  <c:v>-7.95</c:v>
                </c:pt>
                <c:pt idx="1">
                  <c:v>-7.1258999999999997</c:v>
                </c:pt>
                <c:pt idx="2">
                  <c:v>-6.3890000000000002</c:v>
                </c:pt>
                <c:pt idx="3">
                  <c:v>-5.7290000000000001</c:v>
                </c:pt>
                <c:pt idx="4">
                  <c:v>-5.1390000000000002</c:v>
                </c:pt>
                <c:pt idx="5">
                  <c:v>-4.6120000000000001</c:v>
                </c:pt>
                <c:pt idx="6">
                  <c:v>-4.1400000000000006</c:v>
                </c:pt>
                <c:pt idx="7">
                  <c:v>-3.718</c:v>
                </c:pt>
                <c:pt idx="8">
                  <c:v>-3.34</c:v>
                </c:pt>
                <c:pt idx="9">
                  <c:v>-3.0019999999999998</c:v>
                </c:pt>
                <c:pt idx="10">
                  <c:v>-2.7</c:v>
                </c:pt>
                <c:pt idx="11">
                  <c:v>-2.1500000000000004</c:v>
                </c:pt>
                <c:pt idx="12">
                  <c:v>-1.6000000000000005</c:v>
                </c:pt>
                <c:pt idx="13">
                  <c:v>-1.0499999999999998</c:v>
                </c:pt>
                <c:pt idx="14">
                  <c:v>-0.5</c:v>
                </c:pt>
                <c:pt idx="15">
                  <c:v>4.9999999999999822E-2</c:v>
                </c:pt>
                <c:pt idx="16">
                  <c:v>0.60000000000000053</c:v>
                </c:pt>
                <c:pt idx="17">
                  <c:v>1.1499999999999995</c:v>
                </c:pt>
                <c:pt idx="18">
                  <c:v>1.7000000000000002</c:v>
                </c:pt>
                <c:pt idx="19">
                  <c:v>2.2499999999999991</c:v>
                </c:pt>
                <c:pt idx="20">
                  <c:v>2.8</c:v>
                </c:pt>
                <c:pt idx="21">
                  <c:v>3.1000000000000005</c:v>
                </c:pt>
                <c:pt idx="22">
                  <c:v>3.4300000000000006</c:v>
                </c:pt>
                <c:pt idx="23">
                  <c:v>3.8</c:v>
                </c:pt>
                <c:pt idx="24">
                  <c:v>4.21</c:v>
                </c:pt>
                <c:pt idx="25">
                  <c:v>4.6800000000000006</c:v>
                </c:pt>
                <c:pt idx="26">
                  <c:v>5.19</c:v>
                </c:pt>
                <c:pt idx="27">
                  <c:v>5.7700000000000005</c:v>
                </c:pt>
                <c:pt idx="28">
                  <c:v>6.419999999999999</c:v>
                </c:pt>
                <c:pt idx="29">
                  <c:v>7.14</c:v>
                </c:pt>
                <c:pt idx="30">
                  <c:v>7.95</c:v>
                </c:pt>
              </c:numCache>
            </c:numRef>
          </c:xVal>
          <c:yVal>
            <c:numRef>
              <c:f>Klys2D!$K$2:$K$32</c:f>
              <c:numCache>
                <c:formatCode>0.000E+00</c:formatCode>
                <c:ptCount val="31"/>
                <c:pt idx="0">
                  <c:v>1.645E-3</c:v>
                </c:pt>
                <c:pt idx="1">
                  <c:v>3.6189999999999998E-3</c:v>
                </c:pt>
                <c:pt idx="2">
                  <c:v>8.0359999999999997E-3</c:v>
                </c:pt>
                <c:pt idx="3">
                  <c:v>1.4080000000000001E-2</c:v>
                </c:pt>
                <c:pt idx="4">
                  <c:v>2.2200000000000001E-2</c:v>
                </c:pt>
                <c:pt idx="5">
                  <c:v>3.2439999999999997E-2</c:v>
                </c:pt>
                <c:pt idx="6">
                  <c:v>4.4400000000000002E-2</c:v>
                </c:pt>
                <c:pt idx="7">
                  <c:v>5.7290000000000001E-2</c:v>
                </c:pt>
                <c:pt idx="8">
                  <c:v>7.0169999999999996E-2</c:v>
                </c:pt>
                <c:pt idx="9">
                  <c:v>8.2220000000000001E-2</c:v>
                </c:pt>
                <c:pt idx="10">
                  <c:v>9.2749999999999999E-2</c:v>
                </c:pt>
                <c:pt idx="11">
                  <c:v>0.10979999999999999</c:v>
                </c:pt>
                <c:pt idx="12">
                  <c:v>0.1232</c:v>
                </c:pt>
                <c:pt idx="13">
                  <c:v>0.13220000000000001</c:v>
                </c:pt>
                <c:pt idx="14">
                  <c:v>0.1371</c:v>
                </c:pt>
                <c:pt idx="15">
                  <c:v>0.13869999999999999</c:v>
                </c:pt>
                <c:pt idx="16">
                  <c:v>0.1371</c:v>
                </c:pt>
                <c:pt idx="17">
                  <c:v>0.13220000000000001</c:v>
                </c:pt>
                <c:pt idx="18">
                  <c:v>0.12330000000000001</c:v>
                </c:pt>
                <c:pt idx="19">
                  <c:v>0.1099</c:v>
                </c:pt>
                <c:pt idx="20">
                  <c:v>9.2780000000000001E-2</c:v>
                </c:pt>
                <c:pt idx="21">
                  <c:v>8.2470000000000002E-2</c:v>
                </c:pt>
                <c:pt idx="22">
                  <c:v>7.0650000000000004E-2</c:v>
                </c:pt>
                <c:pt idx="23">
                  <c:v>5.799E-2</c:v>
                </c:pt>
                <c:pt idx="24">
                  <c:v>4.5269999999999998E-2</c:v>
                </c:pt>
                <c:pt idx="25">
                  <c:v>3.3410000000000002E-2</c:v>
                </c:pt>
                <c:pt idx="26">
                  <c:v>2.3210000000000001E-2</c:v>
                </c:pt>
                <c:pt idx="27">
                  <c:v>1.512E-2</c:v>
                </c:pt>
                <c:pt idx="28">
                  <c:v>9.2180000000000005E-3</c:v>
                </c:pt>
                <c:pt idx="29">
                  <c:v>5.2449999999999997E-3</c:v>
                </c:pt>
                <c:pt idx="30">
                  <c:v>2.8E-3</c:v>
                </c:pt>
              </c:numCache>
            </c:numRef>
          </c:yVal>
          <c:smooth val="1"/>
        </c:ser>
        <c:ser>
          <c:idx val="1"/>
          <c:order val="1"/>
          <c:tx>
            <c:v>COMSOL</c:v>
          </c:tx>
          <c:marker>
            <c:symbol val="none"/>
          </c:marker>
          <c:xVal>
            <c:numRef>
              <c:f>COMSOL!$M$129:$M$474</c:f>
              <c:numCache>
                <c:formatCode>General</c:formatCode>
                <c:ptCount val="346"/>
                <c:pt idx="0">
                  <c:v>-7.9382083345713799</c:v>
                </c:pt>
                <c:pt idx="1">
                  <c:v>-7.8358111051667096</c:v>
                </c:pt>
                <c:pt idx="2">
                  <c:v>-7.7334138757620501</c:v>
                </c:pt>
                <c:pt idx="3">
                  <c:v>-7.6310166463573896</c:v>
                </c:pt>
                <c:pt idx="4">
                  <c:v>-7.5286194169527301</c:v>
                </c:pt>
                <c:pt idx="5">
                  <c:v>-7.4262221875480696</c:v>
                </c:pt>
                <c:pt idx="6">
                  <c:v>-7.3238249581434101</c:v>
                </c:pt>
                <c:pt idx="7">
                  <c:v>-7.2400931368130701</c:v>
                </c:pt>
                <c:pt idx="8">
                  <c:v>-7.1563613154827301</c:v>
                </c:pt>
                <c:pt idx="9">
                  <c:v>-7.0726294941523902</c:v>
                </c:pt>
                <c:pt idx="10">
                  <c:v>-6.98889767282206</c:v>
                </c:pt>
                <c:pt idx="11">
                  <c:v>-6.90516585149172</c:v>
                </c:pt>
                <c:pt idx="12">
                  <c:v>-6.8214340301613801</c:v>
                </c:pt>
                <c:pt idx="13">
                  <c:v>-6.7529652071960999</c:v>
                </c:pt>
                <c:pt idx="14">
                  <c:v>-6.6844963842308198</c:v>
                </c:pt>
                <c:pt idx="15">
                  <c:v>-6.6160275612655397</c:v>
                </c:pt>
                <c:pt idx="16">
                  <c:v>-6.5475587383002498</c:v>
                </c:pt>
                <c:pt idx="17">
                  <c:v>-6.4790899153349697</c:v>
                </c:pt>
                <c:pt idx="18">
                  <c:v>-6.4106210923696896</c:v>
                </c:pt>
                <c:pt idx="19">
                  <c:v>-6.3546331147156998</c:v>
                </c:pt>
                <c:pt idx="20">
                  <c:v>-6.29864513706171</c:v>
                </c:pt>
                <c:pt idx="21">
                  <c:v>-6.2426571594077203</c:v>
                </c:pt>
                <c:pt idx="22">
                  <c:v>-6.1866691817537296</c:v>
                </c:pt>
                <c:pt idx="23">
                  <c:v>-6.1306812040997496</c:v>
                </c:pt>
                <c:pt idx="24">
                  <c:v>-6.0746932264457598</c:v>
                </c:pt>
                <c:pt idx="25">
                  <c:v>-6.0289110220381303</c:v>
                </c:pt>
                <c:pt idx="26">
                  <c:v>-5.9831288176305</c:v>
                </c:pt>
                <c:pt idx="27">
                  <c:v>-5.9373466132228803</c:v>
                </c:pt>
                <c:pt idx="28">
                  <c:v>-5.8915644088152499</c:v>
                </c:pt>
                <c:pt idx="29">
                  <c:v>-5.8457822044076204</c:v>
                </c:pt>
                <c:pt idx="30">
                  <c:v>-5.8</c:v>
                </c:pt>
                <c:pt idx="31">
                  <c:v>-5.8</c:v>
                </c:pt>
                <c:pt idx="32">
                  <c:v>-5.7597222222222202</c:v>
                </c:pt>
                <c:pt idx="33">
                  <c:v>-5.7194444444444397</c:v>
                </c:pt>
                <c:pt idx="34">
                  <c:v>-5.67916666666666</c:v>
                </c:pt>
                <c:pt idx="35">
                  <c:v>-5.6388888888888804</c:v>
                </c:pt>
                <c:pt idx="36">
                  <c:v>-5.5986111111111097</c:v>
                </c:pt>
                <c:pt idx="37">
                  <c:v>-5.55833333333333</c:v>
                </c:pt>
                <c:pt idx="38">
                  <c:v>-5.5180555555555504</c:v>
                </c:pt>
                <c:pt idx="39">
                  <c:v>-5.4777777777777796</c:v>
                </c:pt>
                <c:pt idx="40">
                  <c:v>-5.4375</c:v>
                </c:pt>
                <c:pt idx="41">
                  <c:v>-5.3972222222222204</c:v>
                </c:pt>
                <c:pt idx="42">
                  <c:v>-5.3569444444444398</c:v>
                </c:pt>
                <c:pt idx="43">
                  <c:v>-5.3166666666666602</c:v>
                </c:pt>
                <c:pt idx="44">
                  <c:v>-5.2763888888888797</c:v>
                </c:pt>
                <c:pt idx="45">
                  <c:v>-5.2361111111111098</c:v>
                </c:pt>
                <c:pt idx="46">
                  <c:v>-5.1958333333333302</c:v>
                </c:pt>
                <c:pt idx="47">
                  <c:v>-5.1555555555555497</c:v>
                </c:pt>
                <c:pt idx="48">
                  <c:v>-5.11527777777777</c:v>
                </c:pt>
                <c:pt idx="49">
                  <c:v>-5.0749999999999904</c:v>
                </c:pt>
                <c:pt idx="50">
                  <c:v>-5.0347222222222197</c:v>
                </c:pt>
                <c:pt idx="51">
                  <c:v>-4.99444444444444</c:v>
                </c:pt>
                <c:pt idx="52">
                  <c:v>-4.9541666666666604</c:v>
                </c:pt>
                <c:pt idx="53">
                  <c:v>-4.9138888888888799</c:v>
                </c:pt>
                <c:pt idx="54">
                  <c:v>-4.87361111111111</c:v>
                </c:pt>
                <c:pt idx="55">
                  <c:v>-4.8333333333333304</c:v>
                </c:pt>
                <c:pt idx="56">
                  <c:v>-4.7930555555555499</c:v>
                </c:pt>
                <c:pt idx="57">
                  <c:v>-4.7527777777777702</c:v>
                </c:pt>
                <c:pt idx="58">
                  <c:v>-4.7124999999999897</c:v>
                </c:pt>
                <c:pt idx="59">
                  <c:v>-4.6722222222222198</c:v>
                </c:pt>
                <c:pt idx="60">
                  <c:v>-4.6319444444444402</c:v>
                </c:pt>
                <c:pt idx="61">
                  <c:v>-4.5916666666666597</c:v>
                </c:pt>
                <c:pt idx="62">
                  <c:v>-4.55138888888888</c:v>
                </c:pt>
                <c:pt idx="63">
                  <c:v>-4.5111111111111102</c:v>
                </c:pt>
                <c:pt idx="64">
                  <c:v>-4.4708333333333297</c:v>
                </c:pt>
                <c:pt idx="65">
                  <c:v>-4.43055555555555</c:v>
                </c:pt>
                <c:pt idx="66">
                  <c:v>-4.3902777777777704</c:v>
                </c:pt>
                <c:pt idx="67">
                  <c:v>-4.3499999999999899</c:v>
                </c:pt>
                <c:pt idx="68">
                  <c:v>-4.30972222222222</c:v>
                </c:pt>
                <c:pt idx="69">
                  <c:v>-4.2694444444444404</c:v>
                </c:pt>
                <c:pt idx="70">
                  <c:v>-4.2291666666666599</c:v>
                </c:pt>
                <c:pt idx="71">
                  <c:v>-4.1888888888888802</c:v>
                </c:pt>
                <c:pt idx="72">
                  <c:v>-4.1486111111110997</c:v>
                </c:pt>
                <c:pt idx="73">
                  <c:v>-4.1083333333333298</c:v>
                </c:pt>
                <c:pt idx="74">
                  <c:v>-4.0680555555555502</c:v>
                </c:pt>
                <c:pt idx="75">
                  <c:v>-4.0277777777777697</c:v>
                </c:pt>
                <c:pt idx="76">
                  <c:v>-3.9874999999999901</c:v>
                </c:pt>
                <c:pt idx="77">
                  <c:v>-3.94722222222221</c:v>
                </c:pt>
                <c:pt idx="78">
                  <c:v>-3.9069444444444401</c:v>
                </c:pt>
                <c:pt idx="79">
                  <c:v>-3.86666666666666</c:v>
                </c:pt>
                <c:pt idx="80">
                  <c:v>-3.82638888888888</c:v>
                </c:pt>
                <c:pt idx="81">
                  <c:v>-3.7861111111110999</c:v>
                </c:pt>
                <c:pt idx="82">
                  <c:v>-3.74583333333333</c:v>
                </c:pt>
                <c:pt idx="83">
                  <c:v>-3.7055555555555499</c:v>
                </c:pt>
                <c:pt idx="84">
                  <c:v>-3.6652777777777699</c:v>
                </c:pt>
                <c:pt idx="85">
                  <c:v>-3.6249999999999898</c:v>
                </c:pt>
                <c:pt idx="86">
                  <c:v>-3.5847222222222102</c:v>
                </c:pt>
                <c:pt idx="87">
                  <c:v>-3.5444444444444398</c:v>
                </c:pt>
                <c:pt idx="88">
                  <c:v>-3.5041666666666602</c:v>
                </c:pt>
                <c:pt idx="89">
                  <c:v>-3.4638888888888801</c:v>
                </c:pt>
                <c:pt idx="90">
                  <c:v>-3.4236111111111001</c:v>
                </c:pt>
                <c:pt idx="91">
                  <c:v>-3.38333333333332</c:v>
                </c:pt>
                <c:pt idx="92">
                  <c:v>-3.3430555555555501</c:v>
                </c:pt>
                <c:pt idx="93">
                  <c:v>-3.30277777777777</c:v>
                </c:pt>
                <c:pt idx="94">
                  <c:v>-3.26249999999999</c:v>
                </c:pt>
                <c:pt idx="95">
                  <c:v>-3.2222222222222099</c:v>
                </c:pt>
                <c:pt idx="96">
                  <c:v>-3.18194444444444</c:v>
                </c:pt>
                <c:pt idx="97">
                  <c:v>-3.1416666666666599</c:v>
                </c:pt>
                <c:pt idx="98">
                  <c:v>-3.1013888888888799</c:v>
                </c:pt>
                <c:pt idx="99">
                  <c:v>-3.0611111111110998</c:v>
                </c:pt>
                <c:pt idx="100">
                  <c:v>-3.0208333333333202</c:v>
                </c:pt>
                <c:pt idx="101">
                  <c:v>-2.9805555555555499</c:v>
                </c:pt>
                <c:pt idx="102">
                  <c:v>-2.9402777777777702</c:v>
                </c:pt>
                <c:pt idx="103">
                  <c:v>-2.8999999999999901</c:v>
                </c:pt>
                <c:pt idx="104">
                  <c:v>-2.8597222222222101</c:v>
                </c:pt>
                <c:pt idx="105">
                  <c:v>-2.81944444444443</c:v>
                </c:pt>
                <c:pt idx="106">
                  <c:v>-2.7791666666666601</c:v>
                </c:pt>
                <c:pt idx="107">
                  <c:v>-2.73888888888888</c:v>
                </c:pt>
                <c:pt idx="108">
                  <c:v>-2.6986111111111</c:v>
                </c:pt>
                <c:pt idx="109">
                  <c:v>-2.6583333333333199</c:v>
                </c:pt>
                <c:pt idx="110">
                  <c:v>-2.61805555555555</c:v>
                </c:pt>
                <c:pt idx="111">
                  <c:v>-2.57777777777777</c:v>
                </c:pt>
                <c:pt idx="112">
                  <c:v>-2.5374999999999899</c:v>
                </c:pt>
                <c:pt idx="113">
                  <c:v>-2.4972222222222098</c:v>
                </c:pt>
                <c:pt idx="114">
                  <c:v>-2.4569444444444302</c:v>
                </c:pt>
                <c:pt idx="115">
                  <c:v>-2.4166666666666599</c:v>
                </c:pt>
                <c:pt idx="116">
                  <c:v>-2.3763888888888798</c:v>
                </c:pt>
                <c:pt idx="117">
                  <c:v>-2.3361111111111001</c:v>
                </c:pt>
                <c:pt idx="118">
                  <c:v>-2.2958333333333201</c:v>
                </c:pt>
                <c:pt idx="119">
                  <c:v>-2.25555555555554</c:v>
                </c:pt>
                <c:pt idx="120">
                  <c:v>-2.2152777777777701</c:v>
                </c:pt>
                <c:pt idx="121">
                  <c:v>-2.1749999999999901</c:v>
                </c:pt>
                <c:pt idx="122">
                  <c:v>-2.13472222222221</c:v>
                </c:pt>
                <c:pt idx="123">
                  <c:v>-2.0944444444444299</c:v>
                </c:pt>
                <c:pt idx="124">
                  <c:v>-2.05416666666666</c:v>
                </c:pt>
                <c:pt idx="125">
                  <c:v>-2.01388888888888</c:v>
                </c:pt>
                <c:pt idx="126">
                  <c:v>-1.9736111111111001</c:v>
                </c:pt>
                <c:pt idx="127">
                  <c:v>-1.93333333333332</c:v>
                </c:pt>
                <c:pt idx="128">
                  <c:v>-1.8930555555555399</c:v>
                </c:pt>
                <c:pt idx="129">
                  <c:v>-1.8527777777777701</c:v>
                </c:pt>
                <c:pt idx="130">
                  <c:v>-1.81249999999999</c:v>
                </c:pt>
                <c:pt idx="131">
                  <c:v>-1.7722222222222099</c:v>
                </c:pt>
                <c:pt idx="132">
                  <c:v>-1.7319444444444301</c:v>
                </c:pt>
                <c:pt idx="133">
                  <c:v>-1.69166666666665</c:v>
                </c:pt>
                <c:pt idx="134">
                  <c:v>-1.6513888888888799</c:v>
                </c:pt>
                <c:pt idx="135">
                  <c:v>-1.6111111111111001</c:v>
                </c:pt>
                <c:pt idx="136">
                  <c:v>-1.57083333333332</c:v>
                </c:pt>
                <c:pt idx="137">
                  <c:v>-1.5305555555555399</c:v>
                </c:pt>
                <c:pt idx="138">
                  <c:v>-1.49027777777777</c:v>
                </c:pt>
                <c:pt idx="139">
                  <c:v>-1.44999999999999</c:v>
                </c:pt>
                <c:pt idx="140">
                  <c:v>-1.4097222222222101</c:v>
                </c:pt>
                <c:pt idx="141">
                  <c:v>-1.36944444444443</c:v>
                </c:pt>
                <c:pt idx="142">
                  <c:v>-1.32916666666665</c:v>
                </c:pt>
                <c:pt idx="143">
                  <c:v>-1.2888888888888801</c:v>
                </c:pt>
                <c:pt idx="144">
                  <c:v>-1.2486111111111</c:v>
                </c:pt>
                <c:pt idx="145">
                  <c:v>-1.2083333333333199</c:v>
                </c:pt>
                <c:pt idx="146">
                  <c:v>-1.1680555555555401</c:v>
                </c:pt>
                <c:pt idx="147">
                  <c:v>-1.12777777777776</c:v>
                </c:pt>
                <c:pt idx="148">
                  <c:v>-1.0874999999999899</c:v>
                </c:pt>
                <c:pt idx="149">
                  <c:v>-1.0472222222222101</c:v>
                </c:pt>
                <c:pt idx="150">
                  <c:v>-1.00694444444443</c:v>
                </c:pt>
                <c:pt idx="151">
                  <c:v>-0.96666666666665801</c:v>
                </c:pt>
                <c:pt idx="152">
                  <c:v>-0.92638888888888005</c:v>
                </c:pt>
                <c:pt idx="153">
                  <c:v>-0.88611111111110197</c:v>
                </c:pt>
                <c:pt idx="154">
                  <c:v>-0.845833333333324</c:v>
                </c:pt>
                <c:pt idx="155">
                  <c:v>-0.80555555555554603</c:v>
                </c:pt>
                <c:pt idx="156">
                  <c:v>-0.76527777777776795</c:v>
                </c:pt>
                <c:pt idx="157">
                  <c:v>-0.72499999999999098</c:v>
                </c:pt>
                <c:pt idx="158">
                  <c:v>-0.68472222222221302</c:v>
                </c:pt>
                <c:pt idx="159">
                  <c:v>-0.64444444444443505</c:v>
                </c:pt>
                <c:pt idx="160">
                  <c:v>-0.60416666666665697</c:v>
                </c:pt>
                <c:pt idx="161">
                  <c:v>-0.563888888888879</c:v>
                </c:pt>
                <c:pt idx="162">
                  <c:v>-0.52361111111110104</c:v>
                </c:pt>
                <c:pt idx="163">
                  <c:v>-0.48333333333332301</c:v>
                </c:pt>
                <c:pt idx="164">
                  <c:v>-0.44305555555554599</c:v>
                </c:pt>
                <c:pt idx="165">
                  <c:v>-0.40277777777776802</c:v>
                </c:pt>
                <c:pt idx="166">
                  <c:v>-0.36249999999999</c:v>
                </c:pt>
                <c:pt idx="167">
                  <c:v>-0.32222222222221197</c:v>
                </c:pt>
                <c:pt idx="168">
                  <c:v>-0.28194444444443401</c:v>
                </c:pt>
                <c:pt idx="169">
                  <c:v>-0.24166666666665601</c:v>
                </c:pt>
                <c:pt idx="170">
                  <c:v>-0.20138888888888001</c:v>
                </c:pt>
                <c:pt idx="171">
                  <c:v>-0.16111111111110399</c:v>
                </c:pt>
                <c:pt idx="172">
                  <c:v>-0.12083333333332801</c:v>
                </c:pt>
                <c:pt idx="173">
                  <c:v>-8.0555555555552202E-2</c:v>
                </c:pt>
                <c:pt idx="174">
                  <c:v>-4.0277777777776101E-2</c:v>
                </c:pt>
                <c:pt idx="175">
                  <c:v>0</c:v>
                </c:pt>
                <c:pt idx="176">
                  <c:v>0</c:v>
                </c:pt>
                <c:pt idx="177">
                  <c:v>4.1175697770276402E-2</c:v>
                </c:pt>
                <c:pt idx="178">
                  <c:v>8.2351395540552902E-2</c:v>
                </c:pt>
                <c:pt idx="179">
                  <c:v>0.12352709331082901</c:v>
                </c:pt>
                <c:pt idx="180">
                  <c:v>0.164702791081105</c:v>
                </c:pt>
                <c:pt idx="181">
                  <c:v>0.20587848885138199</c:v>
                </c:pt>
                <c:pt idx="182">
                  <c:v>0.24705418662165801</c:v>
                </c:pt>
                <c:pt idx="183">
                  <c:v>0.289129914295021</c:v>
                </c:pt>
                <c:pt idx="184">
                  <c:v>0.33120564196838398</c:v>
                </c:pt>
                <c:pt idx="185">
                  <c:v>0.37328136964174602</c:v>
                </c:pt>
                <c:pt idx="186">
                  <c:v>0.415357097315109</c:v>
                </c:pt>
                <c:pt idx="187">
                  <c:v>0.45743282498847199</c:v>
                </c:pt>
                <c:pt idx="188">
                  <c:v>0.49950855266183403</c:v>
                </c:pt>
                <c:pt idx="189">
                  <c:v>0.54158462164124999</c:v>
                </c:pt>
                <c:pt idx="190">
                  <c:v>0.58366069062066495</c:v>
                </c:pt>
                <c:pt idx="191">
                  <c:v>0.62573675960008102</c:v>
                </c:pt>
                <c:pt idx="192">
                  <c:v>0.66781282857949598</c:v>
                </c:pt>
                <c:pt idx="193">
                  <c:v>0.70988889755891105</c:v>
                </c:pt>
                <c:pt idx="194">
                  <c:v>0.75196496653832701</c:v>
                </c:pt>
                <c:pt idx="195">
                  <c:v>0.79404103551774197</c:v>
                </c:pt>
                <c:pt idx="196">
                  <c:v>0.83611710449715704</c:v>
                </c:pt>
                <c:pt idx="197">
                  <c:v>0.878193173476573</c:v>
                </c:pt>
                <c:pt idx="198">
                  <c:v>0.92026924245598796</c:v>
                </c:pt>
                <c:pt idx="199">
                  <c:v>0.96234531143540303</c:v>
                </c:pt>
                <c:pt idx="200">
                  <c:v>1.0044213804148101</c:v>
                </c:pt>
                <c:pt idx="201">
                  <c:v>1.0464974493942301</c:v>
                </c:pt>
                <c:pt idx="202">
                  <c:v>1.08857351837365</c:v>
                </c:pt>
                <c:pt idx="203">
                  <c:v>1.13064958735306</c:v>
                </c:pt>
                <c:pt idx="204">
                  <c:v>1.1727256563324799</c:v>
                </c:pt>
                <c:pt idx="205">
                  <c:v>1.2148017253118899</c:v>
                </c:pt>
                <c:pt idx="206">
                  <c:v>1.2568777942913101</c:v>
                </c:pt>
                <c:pt idx="207">
                  <c:v>1.29895386327072</c:v>
                </c:pt>
                <c:pt idx="208">
                  <c:v>1.34102993225014</c:v>
                </c:pt>
                <c:pt idx="209">
                  <c:v>1.38310600122955</c:v>
                </c:pt>
                <c:pt idx="210">
                  <c:v>1.4251820702089699</c:v>
                </c:pt>
                <c:pt idx="211">
                  <c:v>1.4672581391883801</c:v>
                </c:pt>
                <c:pt idx="212">
                  <c:v>1.5093342081678001</c:v>
                </c:pt>
                <c:pt idx="213">
                  <c:v>1.55141027714721</c:v>
                </c:pt>
                <c:pt idx="214">
                  <c:v>1.59348634612663</c:v>
                </c:pt>
                <c:pt idx="215">
                  <c:v>1.6355624151060399</c:v>
                </c:pt>
                <c:pt idx="216">
                  <c:v>1.6776384840854599</c:v>
                </c:pt>
                <c:pt idx="217">
                  <c:v>1.7197145530648801</c:v>
                </c:pt>
                <c:pt idx="218">
                  <c:v>1.76179062204429</c:v>
                </c:pt>
                <c:pt idx="219">
                  <c:v>1.80386669102371</c:v>
                </c:pt>
                <c:pt idx="220">
                  <c:v>1.84594276000312</c:v>
                </c:pt>
                <c:pt idx="221">
                  <c:v>1.8880188289825399</c:v>
                </c:pt>
                <c:pt idx="222">
                  <c:v>1.9300948979619501</c:v>
                </c:pt>
                <c:pt idx="223">
                  <c:v>1.9721709669413701</c:v>
                </c:pt>
                <c:pt idx="224">
                  <c:v>2.0142470359207798</c:v>
                </c:pt>
                <c:pt idx="225">
                  <c:v>2.0563231049002</c:v>
                </c:pt>
                <c:pt idx="226">
                  <c:v>2.0983991738796099</c:v>
                </c:pt>
                <c:pt idx="227">
                  <c:v>2.1404752428590301</c:v>
                </c:pt>
                <c:pt idx="228">
                  <c:v>2.1825513118384401</c:v>
                </c:pt>
                <c:pt idx="229">
                  <c:v>2.2246273808178598</c:v>
                </c:pt>
                <c:pt idx="230">
                  <c:v>2.26670344979728</c:v>
                </c:pt>
                <c:pt idx="231">
                  <c:v>2.30877951877669</c:v>
                </c:pt>
                <c:pt idx="232">
                  <c:v>2.3508555877561101</c:v>
                </c:pt>
                <c:pt idx="233">
                  <c:v>2.3929316567355201</c:v>
                </c:pt>
                <c:pt idx="234">
                  <c:v>2.4350077257149398</c:v>
                </c:pt>
                <c:pt idx="235">
                  <c:v>2.4770837946943498</c:v>
                </c:pt>
                <c:pt idx="236">
                  <c:v>2.51915986367377</c:v>
                </c:pt>
                <c:pt idx="237">
                  <c:v>2.5612359326531799</c:v>
                </c:pt>
                <c:pt idx="238">
                  <c:v>2.6033120016326001</c:v>
                </c:pt>
                <c:pt idx="239">
                  <c:v>2.6453880706120101</c:v>
                </c:pt>
                <c:pt idx="240">
                  <c:v>2.6874641395914298</c:v>
                </c:pt>
                <c:pt idx="241">
                  <c:v>2.7295402085708398</c:v>
                </c:pt>
                <c:pt idx="242">
                  <c:v>2.77161627755026</c:v>
                </c:pt>
                <c:pt idx="243">
                  <c:v>2.8136923465296801</c:v>
                </c:pt>
                <c:pt idx="244">
                  <c:v>2.8557684155090901</c:v>
                </c:pt>
                <c:pt idx="245">
                  <c:v>2.8978444844885098</c:v>
                </c:pt>
                <c:pt idx="246">
                  <c:v>2.9399205534679198</c:v>
                </c:pt>
                <c:pt idx="247">
                  <c:v>2.98199662244734</c:v>
                </c:pt>
                <c:pt idx="248">
                  <c:v>3.0240726914267499</c:v>
                </c:pt>
                <c:pt idx="249">
                  <c:v>3.0661487604061701</c:v>
                </c:pt>
                <c:pt idx="250">
                  <c:v>3.1082248293855801</c:v>
                </c:pt>
                <c:pt idx="251">
                  <c:v>3.1503008983649998</c:v>
                </c:pt>
                <c:pt idx="252">
                  <c:v>3.1923769673444098</c:v>
                </c:pt>
                <c:pt idx="253">
                  <c:v>3.23445303632383</c:v>
                </c:pt>
                <c:pt idx="254">
                  <c:v>3.2765291053032399</c:v>
                </c:pt>
                <c:pt idx="255">
                  <c:v>3.3186051742826601</c:v>
                </c:pt>
                <c:pt idx="256">
                  <c:v>3.3606812432620798</c:v>
                </c:pt>
                <c:pt idx="257">
                  <c:v>3.4027573122414898</c:v>
                </c:pt>
                <c:pt idx="258">
                  <c:v>3.44483338122091</c:v>
                </c:pt>
                <c:pt idx="259">
                  <c:v>3.4869094502003199</c:v>
                </c:pt>
                <c:pt idx="260">
                  <c:v>3.5289855191797401</c:v>
                </c:pt>
                <c:pt idx="261">
                  <c:v>3.5710615881591501</c:v>
                </c:pt>
                <c:pt idx="262">
                  <c:v>3.6131376571385698</c:v>
                </c:pt>
                <c:pt idx="263">
                  <c:v>3.6552137261179798</c:v>
                </c:pt>
                <c:pt idx="264">
                  <c:v>3.6972897950974</c:v>
                </c:pt>
                <c:pt idx="265">
                  <c:v>3.7393658640768099</c:v>
                </c:pt>
                <c:pt idx="266">
                  <c:v>3.7814419330562301</c:v>
                </c:pt>
                <c:pt idx="267">
                  <c:v>3.8235180020356498</c:v>
                </c:pt>
                <c:pt idx="268">
                  <c:v>3.8655940710150598</c:v>
                </c:pt>
                <c:pt idx="269">
                  <c:v>3.90767013999448</c:v>
                </c:pt>
                <c:pt idx="270">
                  <c:v>3.9497462089738899</c:v>
                </c:pt>
                <c:pt idx="271">
                  <c:v>3.9918222779533101</c:v>
                </c:pt>
                <c:pt idx="272">
                  <c:v>4.0338983469327196</c:v>
                </c:pt>
                <c:pt idx="273">
                  <c:v>4.0759744159121398</c:v>
                </c:pt>
                <c:pt idx="274">
                  <c:v>4.1180504848915502</c:v>
                </c:pt>
                <c:pt idx="275">
                  <c:v>4.1601265538709704</c:v>
                </c:pt>
                <c:pt idx="276">
                  <c:v>4.2022026228503799</c:v>
                </c:pt>
                <c:pt idx="277">
                  <c:v>4.2442786918298001</c:v>
                </c:pt>
                <c:pt idx="278">
                  <c:v>4.2863547608092096</c:v>
                </c:pt>
                <c:pt idx="279">
                  <c:v>4.3284308297886298</c:v>
                </c:pt>
                <c:pt idx="280">
                  <c:v>4.37050689876805</c:v>
                </c:pt>
                <c:pt idx="281">
                  <c:v>4.4125829677474604</c:v>
                </c:pt>
                <c:pt idx="282">
                  <c:v>4.4546590367268797</c:v>
                </c:pt>
                <c:pt idx="283">
                  <c:v>4.4967351057062901</c:v>
                </c:pt>
                <c:pt idx="284">
                  <c:v>4.5388111746857103</c:v>
                </c:pt>
                <c:pt idx="285">
                  <c:v>4.5808872436651198</c:v>
                </c:pt>
                <c:pt idx="286">
                  <c:v>4.62296331264454</c:v>
                </c:pt>
                <c:pt idx="287">
                  <c:v>4.6650393816239504</c:v>
                </c:pt>
                <c:pt idx="288">
                  <c:v>4.7071154506033697</c:v>
                </c:pt>
                <c:pt idx="289">
                  <c:v>4.7491915195827898</c:v>
                </c:pt>
                <c:pt idx="290">
                  <c:v>4.7912675885622003</c:v>
                </c:pt>
                <c:pt idx="291">
                  <c:v>4.8333436575416204</c:v>
                </c:pt>
                <c:pt idx="292">
                  <c:v>4.87541972652103</c:v>
                </c:pt>
                <c:pt idx="293">
                  <c:v>4.9174957955004501</c:v>
                </c:pt>
                <c:pt idx="294">
                  <c:v>4.9595718644798596</c:v>
                </c:pt>
                <c:pt idx="295">
                  <c:v>5.0016479334592798</c:v>
                </c:pt>
                <c:pt idx="296">
                  <c:v>5.0437240024386902</c:v>
                </c:pt>
                <c:pt idx="297">
                  <c:v>5.0858000714181104</c:v>
                </c:pt>
                <c:pt idx="298">
                  <c:v>5.1278761403975199</c:v>
                </c:pt>
                <c:pt idx="299">
                  <c:v>5.1699522093769401</c:v>
                </c:pt>
                <c:pt idx="300">
                  <c:v>5.2120282783563496</c:v>
                </c:pt>
                <c:pt idx="301">
                  <c:v>5.2541043473357698</c:v>
                </c:pt>
                <c:pt idx="302">
                  <c:v>5.29618041631519</c:v>
                </c:pt>
                <c:pt idx="303">
                  <c:v>5.3382564840743498</c:v>
                </c:pt>
                <c:pt idx="304">
                  <c:v>5.3803325518335097</c:v>
                </c:pt>
                <c:pt idx="305">
                  <c:v>5.4224086195926704</c:v>
                </c:pt>
                <c:pt idx="306">
                  <c:v>5.4644846873518302</c:v>
                </c:pt>
                <c:pt idx="307">
                  <c:v>5.5065607551109901</c:v>
                </c:pt>
                <c:pt idx="308">
                  <c:v>5.5486368228701499</c:v>
                </c:pt>
                <c:pt idx="309">
                  <c:v>5.5905306857251196</c:v>
                </c:pt>
                <c:pt idx="310">
                  <c:v>5.6324245485800999</c:v>
                </c:pt>
                <c:pt idx="311">
                  <c:v>5.6743184114350704</c:v>
                </c:pt>
                <c:pt idx="312">
                  <c:v>5.7162122742900499</c:v>
                </c:pt>
                <c:pt idx="313">
                  <c:v>5.7581061371450204</c:v>
                </c:pt>
                <c:pt idx="314">
                  <c:v>5.8</c:v>
                </c:pt>
                <c:pt idx="315">
                  <c:v>5.8</c:v>
                </c:pt>
                <c:pt idx="316">
                  <c:v>5.8464568057437001</c:v>
                </c:pt>
                <c:pt idx="317">
                  <c:v>5.8929136114874101</c:v>
                </c:pt>
                <c:pt idx="318">
                  <c:v>5.9393704172311104</c:v>
                </c:pt>
                <c:pt idx="319">
                  <c:v>5.9858272229748204</c:v>
                </c:pt>
                <c:pt idx="320">
                  <c:v>6.0322840287185198</c:v>
                </c:pt>
                <c:pt idx="321">
                  <c:v>6.0787408344622298</c:v>
                </c:pt>
                <c:pt idx="322">
                  <c:v>6.1355424182479004</c:v>
                </c:pt>
                <c:pt idx="323">
                  <c:v>6.19234400203357</c:v>
                </c:pt>
                <c:pt idx="324">
                  <c:v>6.2491455858192397</c:v>
                </c:pt>
                <c:pt idx="325">
                  <c:v>6.3059471696049201</c:v>
                </c:pt>
                <c:pt idx="326">
                  <c:v>6.3627487533905898</c:v>
                </c:pt>
                <c:pt idx="327">
                  <c:v>6.4195503371762603</c:v>
                </c:pt>
                <c:pt idx="328">
                  <c:v>6.4890002244622398</c:v>
                </c:pt>
                <c:pt idx="329">
                  <c:v>6.5584501117482201</c:v>
                </c:pt>
                <c:pt idx="330">
                  <c:v>6.6278999990341996</c:v>
                </c:pt>
                <c:pt idx="331">
                  <c:v>6.6973498863201701</c:v>
                </c:pt>
                <c:pt idx="332">
                  <c:v>6.7667997736061496</c:v>
                </c:pt>
                <c:pt idx="333">
                  <c:v>6.8362496608921299</c:v>
                </c:pt>
                <c:pt idx="334">
                  <c:v>6.9211642780047304</c:v>
                </c:pt>
                <c:pt idx="335">
                  <c:v>7.0060788951173301</c:v>
                </c:pt>
                <c:pt idx="336">
                  <c:v>7.0909935122299199</c:v>
                </c:pt>
                <c:pt idx="337">
                  <c:v>7.1759081293425204</c:v>
                </c:pt>
                <c:pt idx="338">
                  <c:v>7.26082274645512</c:v>
                </c:pt>
                <c:pt idx="339">
                  <c:v>7.3457373635677099</c:v>
                </c:pt>
                <c:pt idx="340">
                  <c:v>7.4495603184797696</c:v>
                </c:pt>
                <c:pt idx="341">
                  <c:v>7.5533832733918196</c:v>
                </c:pt>
                <c:pt idx="342">
                  <c:v>7.6572062283038802</c:v>
                </c:pt>
                <c:pt idx="343">
                  <c:v>7.7610291832159302</c:v>
                </c:pt>
                <c:pt idx="344">
                  <c:v>7.8648521381279899</c:v>
                </c:pt>
                <c:pt idx="345">
                  <c:v>7.9686750930400398</c:v>
                </c:pt>
              </c:numCache>
            </c:numRef>
          </c:xVal>
          <c:yVal>
            <c:numRef>
              <c:f>COMSOL!$P$129:$P$474</c:f>
              <c:numCache>
                <c:formatCode>General</c:formatCode>
                <c:ptCount val="346"/>
                <c:pt idx="0">
                  <c:v>1.3059640936239406E-3</c:v>
                </c:pt>
                <c:pt idx="1">
                  <c:v>1.444696345035778E-3</c:v>
                </c:pt>
                <c:pt idx="2">
                  <c:v>1.5842924124989488E-3</c:v>
                </c:pt>
                <c:pt idx="3">
                  <c:v>1.7240336230763312E-3</c:v>
                </c:pt>
                <c:pt idx="4">
                  <c:v>1.8638871513507152E-3</c:v>
                </c:pt>
                <c:pt idx="5">
                  <c:v>2.0038293128681116E-3</c:v>
                </c:pt>
                <c:pt idx="6">
                  <c:v>2.1439982039298607E-3</c:v>
                </c:pt>
                <c:pt idx="7">
                  <c:v>2.3215166376811588E-3</c:v>
                </c:pt>
                <c:pt idx="8">
                  <c:v>2.4989974220880375E-3</c:v>
                </c:pt>
                <c:pt idx="9">
                  <c:v>2.6765725932124378E-3</c:v>
                </c:pt>
                <c:pt idx="10">
                  <c:v>2.8542244328444571E-3</c:v>
                </c:pt>
                <c:pt idx="11">
                  <c:v>3.0319393686897796E-3</c:v>
                </c:pt>
                <c:pt idx="12">
                  <c:v>3.2120134234561049E-3</c:v>
                </c:pt>
                <c:pt idx="13">
                  <c:v>3.421576706019263E-3</c:v>
                </c:pt>
                <c:pt idx="14">
                  <c:v>3.6288994094476699E-3</c:v>
                </c:pt>
                <c:pt idx="15">
                  <c:v>3.8362773665949379E-3</c:v>
                </c:pt>
                <c:pt idx="16">
                  <c:v>4.0437020217390617E-3</c:v>
                </c:pt>
                <c:pt idx="17">
                  <c:v>4.2511664872510232E-3</c:v>
                </c:pt>
                <c:pt idx="18">
                  <c:v>4.4601249546335174E-3</c:v>
                </c:pt>
                <c:pt idx="19">
                  <c:v>4.6898529743638713E-3</c:v>
                </c:pt>
                <c:pt idx="20">
                  <c:v>4.9181591760331734E-3</c:v>
                </c:pt>
                <c:pt idx="21">
                  <c:v>5.1464982769116692E-3</c:v>
                </c:pt>
                <c:pt idx="22">
                  <c:v>5.3748660586722882E-3</c:v>
                </c:pt>
                <c:pt idx="23">
                  <c:v>5.6032589902012698E-3</c:v>
                </c:pt>
                <c:pt idx="24">
                  <c:v>5.8338108193696121E-3</c:v>
                </c:pt>
                <c:pt idx="25">
                  <c:v>6.0720714455238375E-3</c:v>
                </c:pt>
                <c:pt idx="26">
                  <c:v>6.3082107860117972E-3</c:v>
                </c:pt>
                <c:pt idx="27">
                  <c:v>6.5443638861013573E-3</c:v>
                </c:pt>
                <c:pt idx="28">
                  <c:v>6.7805292989784934E-3</c:v>
                </c:pt>
                <c:pt idx="29">
                  <c:v>7.0167057725460114E-3</c:v>
                </c:pt>
                <c:pt idx="30">
                  <c:v>7.2528922177429855E-3</c:v>
                </c:pt>
                <c:pt idx="31">
                  <c:v>7.2553891477767953E-3</c:v>
                </c:pt>
                <c:pt idx="32">
                  <c:v>7.5101495277367517E-3</c:v>
                </c:pt>
                <c:pt idx="33">
                  <c:v>7.7649232733049594E-3</c:v>
                </c:pt>
                <c:pt idx="34">
                  <c:v>8.0197091043377744E-3</c:v>
                </c:pt>
                <c:pt idx="35">
                  <c:v>8.2745058983070101E-3</c:v>
                </c:pt>
                <c:pt idx="36">
                  <c:v>8.5293126667736474E-3</c:v>
                </c:pt>
                <c:pt idx="37">
                  <c:v>8.7823473773306349E-3</c:v>
                </c:pt>
                <c:pt idx="38">
                  <c:v>9.0866259924800522E-3</c:v>
                </c:pt>
                <c:pt idx="39">
                  <c:v>9.3927037414530193E-3</c:v>
                </c:pt>
                <c:pt idx="40">
                  <c:v>9.6987977546893773E-3</c:v>
                </c:pt>
                <c:pt idx="41">
                  <c:v>1.0004906530548379E-2</c:v>
                </c:pt>
                <c:pt idx="42">
                  <c:v>1.0311028745643011E-2</c:v>
                </c:pt>
                <c:pt idx="43">
                  <c:v>1.0616111519557842E-2</c:v>
                </c:pt>
                <c:pt idx="44">
                  <c:v>1.0983836876237172E-2</c:v>
                </c:pt>
                <c:pt idx="45">
                  <c:v>1.1352635012814921E-2</c:v>
                </c:pt>
                <c:pt idx="46">
                  <c:v>1.1721452219639814E-2</c:v>
                </c:pt>
                <c:pt idx="47">
                  <c:v>1.2090286740617051E-2</c:v>
                </c:pt>
                <c:pt idx="48">
                  <c:v>1.2459137027523388E-2</c:v>
                </c:pt>
                <c:pt idx="49">
                  <c:v>1.2826806413072774E-2</c:v>
                </c:pt>
                <c:pt idx="50">
                  <c:v>1.3268880785100998E-2</c:v>
                </c:pt>
                <c:pt idx="51">
                  <c:v>1.3712175263649711E-2</c:v>
                </c:pt>
                <c:pt idx="52">
                  <c:v>1.4155492206844781E-2</c:v>
                </c:pt>
                <c:pt idx="53">
                  <c:v>1.4598829554588785E-2</c:v>
                </c:pt>
                <c:pt idx="54">
                  <c:v>1.5042185489566796E-2</c:v>
                </c:pt>
                <c:pt idx="55">
                  <c:v>1.548394752703122E-2</c:v>
                </c:pt>
                <c:pt idx="56">
                  <c:v>1.6014125863172326E-2</c:v>
                </c:pt>
                <c:pt idx="57">
                  <c:v>1.6545944044717712E-2</c:v>
                </c:pt>
                <c:pt idx="58">
                  <c:v>1.7077788472853215E-2</c:v>
                </c:pt>
                <c:pt idx="59">
                  <c:v>1.7609656753126215E-2</c:v>
                </c:pt>
                <c:pt idx="60">
                  <c:v>1.814154677178639E-2</c:v>
                </c:pt>
                <c:pt idx="61">
                  <c:v>1.8671434893464119E-2</c:v>
                </c:pt>
                <c:pt idx="62">
                  <c:v>1.9305503789380247E-2</c:v>
                </c:pt>
                <c:pt idx="63">
                  <c:v>1.9941627648965086E-2</c:v>
                </c:pt>
                <c:pt idx="64">
                  <c:v>2.0577781611017098E-2</c:v>
                </c:pt>
                <c:pt idx="65">
                  <c:v>2.1213962948278202E-2</c:v>
                </c:pt>
                <c:pt idx="66">
                  <c:v>2.1850169251008102E-2</c:v>
                </c:pt>
                <c:pt idx="67">
                  <c:v>2.248403767740512E-2</c:v>
                </c:pt>
                <c:pt idx="68">
                  <c:v>2.3239716887760189E-2</c:v>
                </c:pt>
                <c:pt idx="69">
                  <c:v>2.3997794347543493E-2</c:v>
                </c:pt>
                <c:pt idx="70">
                  <c:v>2.4755905880072662E-2</c:v>
                </c:pt>
                <c:pt idx="71">
                  <c:v>2.5514048425876002E-2</c:v>
                </c:pt>
                <c:pt idx="72">
                  <c:v>2.6272219278520716E-2</c:v>
                </c:pt>
                <c:pt idx="73">
                  <c:v>2.7027796041636524E-2</c:v>
                </c:pt>
                <c:pt idx="74">
                  <c:v>2.79243420631042E-2</c:v>
                </c:pt>
                <c:pt idx="75">
                  <c:v>2.882354954779236E-2</c:v>
                </c:pt>
                <c:pt idx="76">
                  <c:v>2.9722794712310732E-2</c:v>
                </c:pt>
                <c:pt idx="77">
                  <c:v>3.0622074211797721E-2</c:v>
                </c:pt>
                <c:pt idx="78">
                  <c:v>3.1521385082982592E-2</c:v>
                </c:pt>
                <c:pt idx="79">
                  <c:v>3.2417979281658141E-2</c:v>
                </c:pt>
                <c:pt idx="80">
                  <c:v>3.3475600365582718E-2</c:v>
                </c:pt>
                <c:pt idx="81">
                  <c:v>3.4536011351941835E-2</c:v>
                </c:pt>
                <c:pt idx="82">
                  <c:v>3.5596462825578913E-2</c:v>
                </c:pt>
                <c:pt idx="83">
                  <c:v>3.6656951244341145E-2</c:v>
                </c:pt>
                <c:pt idx="84">
                  <c:v>3.7717473464340789E-2</c:v>
                </c:pt>
                <c:pt idx="85">
                  <c:v>3.8775363009545587E-2</c:v>
                </c:pt>
                <c:pt idx="86">
                  <c:v>4.0014069983108462E-2</c:v>
                </c:pt>
                <c:pt idx="87">
                  <c:v>4.1255486640039876E-2</c:v>
                </c:pt>
                <c:pt idx="88">
                  <c:v>4.2496945240573757E-2</c:v>
                </c:pt>
                <c:pt idx="89">
                  <c:v>4.3738442182185415E-2</c:v>
                </c:pt>
                <c:pt idx="90">
                  <c:v>4.4979974259988037E-2</c:v>
                </c:pt>
                <c:pt idx="91">
                  <c:v>4.6219292170666094E-2</c:v>
                </c:pt>
                <c:pt idx="92">
                  <c:v>4.7657174251962905E-2</c:v>
                </c:pt>
                <c:pt idx="93">
                  <c:v>4.9097348128196543E-2</c:v>
                </c:pt>
                <c:pt idx="94">
                  <c:v>5.0537563445715222E-2</c:v>
                </c:pt>
                <c:pt idx="95">
                  <c:v>5.1977816726925155E-2</c:v>
                </c:pt>
                <c:pt idx="96">
                  <c:v>5.3418104869205583E-2</c:v>
                </c:pt>
                <c:pt idx="97">
                  <c:v>5.4857022123850172E-2</c:v>
                </c:pt>
                <c:pt idx="98">
                  <c:v>5.6507683629298089E-2</c:v>
                </c:pt>
                <c:pt idx="99">
                  <c:v>5.8159790064821609E-2</c:v>
                </c:pt>
                <c:pt idx="100">
                  <c:v>5.9811934947426412E-2</c:v>
                </c:pt>
                <c:pt idx="101">
                  <c:v>6.146411514342686E-2</c:v>
                </c:pt>
                <c:pt idx="102">
                  <c:v>6.3116327847202641E-2</c:v>
                </c:pt>
                <c:pt idx="103">
                  <c:v>6.4768568794191558E-2</c:v>
                </c:pt>
                <c:pt idx="104">
                  <c:v>6.6637880231381286E-2</c:v>
                </c:pt>
                <c:pt idx="105">
                  <c:v>6.8507229038616682E-2</c:v>
                </c:pt>
                <c:pt idx="106">
                  <c:v>7.0376610598881881E-2</c:v>
                </c:pt>
                <c:pt idx="107">
                  <c:v>7.2246022337543528E-2</c:v>
                </c:pt>
                <c:pt idx="108">
                  <c:v>7.4115461939700214E-2</c:v>
                </c:pt>
                <c:pt idx="109">
                  <c:v>7.5986904929378707E-2</c:v>
                </c:pt>
                <c:pt idx="110">
                  <c:v>7.8068971043074725E-2</c:v>
                </c:pt>
                <c:pt idx="111">
                  <c:v>8.0149086254858212E-2</c:v>
                </c:pt>
                <c:pt idx="112">
                  <c:v>8.2229226119372903E-2</c:v>
                </c:pt>
                <c:pt idx="113">
                  <c:v>8.4309388783071051E-2</c:v>
                </c:pt>
                <c:pt idx="114">
                  <c:v>8.6389572570924861E-2</c:v>
                </c:pt>
                <c:pt idx="115">
                  <c:v>8.8474290361329685E-2</c:v>
                </c:pt>
                <c:pt idx="116">
                  <c:v>9.0747295909043055E-2</c:v>
                </c:pt>
                <c:pt idx="117">
                  <c:v>9.3015803520001369E-2</c:v>
                </c:pt>
                <c:pt idx="118">
                  <c:v>9.5284326390949844E-2</c:v>
                </c:pt>
                <c:pt idx="119">
                  <c:v>9.7552863434290399E-2</c:v>
                </c:pt>
                <c:pt idx="120">
                  <c:v>9.9821413661297598E-2</c:v>
                </c:pt>
                <c:pt idx="121">
                  <c:v>0.1020974349505127</c:v>
                </c:pt>
                <c:pt idx="122">
                  <c:v>0.10451989391904352</c:v>
                </c:pt>
                <c:pt idx="123">
                  <c:v>0.10693490109596245</c:v>
                </c:pt>
                <c:pt idx="124">
                  <c:v>0.10934991478238293</c:v>
                </c:pt>
                <c:pt idx="125">
                  <c:v>0.11176493454138962</c:v>
                </c:pt>
                <c:pt idx="126">
                  <c:v>0.11417995997304392</c:v>
                </c:pt>
                <c:pt idx="127">
                  <c:v>0.11660554898473947</c:v>
                </c:pt>
                <c:pt idx="128">
                  <c:v>0.11911406198901993</c:v>
                </c:pt>
                <c:pt idx="129">
                  <c:v>0.12161201766587766</c:v>
                </c:pt>
                <c:pt idx="130">
                  <c:v>0.12410997422696222</c:v>
                </c:pt>
                <c:pt idx="131">
                  <c:v>0.12660793161468703</c:v>
                </c:pt>
                <c:pt idx="132">
                  <c:v>0.12910588977593326</c:v>
                </c:pt>
                <c:pt idx="133">
                  <c:v>0.13161726393288262</c:v>
                </c:pt>
                <c:pt idx="134">
                  <c:v>0.13412670778884667</c:v>
                </c:pt>
                <c:pt idx="135">
                  <c:v>0.13662273714145762</c:v>
                </c:pt>
                <c:pt idx="136">
                  <c:v>0.13911876722557068</c:v>
                </c:pt>
                <c:pt idx="137">
                  <c:v>0.14161479800736296</c:v>
                </c:pt>
                <c:pt idx="138">
                  <c:v>0.14411082945536516</c:v>
                </c:pt>
                <c:pt idx="139">
                  <c:v>0.14662240506248209</c:v>
                </c:pt>
                <c:pt idx="140">
                  <c:v>0.14902935831652483</c:v>
                </c:pt>
                <c:pt idx="141">
                  <c:v>0.15142077579118862</c:v>
                </c:pt>
                <c:pt idx="142">
                  <c:v>0.15381220066157886</c:v>
                </c:pt>
                <c:pt idx="143">
                  <c:v>0.15620363260184555</c:v>
                </c:pt>
                <c:pt idx="144">
                  <c:v>0.15859507130580053</c:v>
                </c:pt>
                <c:pt idx="145">
                  <c:v>0.16100300068061088</c:v>
                </c:pt>
                <c:pt idx="146">
                  <c:v>0.16319260503412691</c:v>
                </c:pt>
                <c:pt idx="147">
                  <c:v>0.16536574653488814</c:v>
                </c:pt>
                <c:pt idx="148">
                  <c:v>0.1675389085678988</c:v>
                </c:pt>
                <c:pt idx="149">
                  <c:v>0.16971209036450419</c:v>
                </c:pt>
                <c:pt idx="150">
                  <c:v>0.17188529119492224</c:v>
                </c:pt>
                <c:pt idx="151">
                  <c:v>0.17407444033790018</c:v>
                </c:pt>
                <c:pt idx="152">
                  <c:v>0.17593010006598123</c:v>
                </c:pt>
                <c:pt idx="153">
                  <c:v>0.17776986893629745</c:v>
                </c:pt>
                <c:pt idx="154">
                  <c:v>0.17960967574162184</c:v>
                </c:pt>
                <c:pt idx="155">
                  <c:v>0.18144951935046136</c:v>
                </c:pt>
                <c:pt idx="156">
                  <c:v>0.18328939867673055</c:v>
                </c:pt>
                <c:pt idx="157">
                  <c:v>0.18514312784735013</c:v>
                </c:pt>
                <c:pt idx="158">
                  <c:v>0.18655787529215348</c:v>
                </c:pt>
                <c:pt idx="159">
                  <c:v>0.18795886477221327</c:v>
                </c:pt>
                <c:pt idx="160">
                  <c:v>0.1893599102081284</c:v>
                </c:pt>
                <c:pt idx="161">
                  <c:v>0.19076101038729801</c:v>
                </c:pt>
                <c:pt idx="162">
                  <c:v>0.19216216413244694</c:v>
                </c:pt>
                <c:pt idx="163">
                  <c:v>0.19357343265188501</c:v>
                </c:pt>
                <c:pt idx="164">
                  <c:v>0.19446084375473707</c:v>
                </c:pt>
                <c:pt idx="165">
                  <c:v>0.19533826408869281</c:v>
                </c:pt>
                <c:pt idx="166">
                  <c:v>0.19621575505921812</c:v>
                </c:pt>
                <c:pt idx="167">
                  <c:v>0.19709331573701441</c:v>
                </c:pt>
                <c:pt idx="168">
                  <c:v>0.19797094520918887</c:v>
                </c:pt>
                <c:pt idx="169">
                  <c:v>0.19885390417167459</c:v>
                </c:pt>
                <c:pt idx="170">
                  <c:v>0.19915782682767702</c:v>
                </c:pt>
                <c:pt idx="171">
                  <c:v>0.19945656698602313</c:v>
                </c:pt>
                <c:pt idx="172">
                  <c:v>0.19975538588972697</c:v>
                </c:pt>
                <c:pt idx="173">
                  <c:v>0.20005428319101151</c:v>
                </c:pt>
                <c:pt idx="174">
                  <c:v>0.20035325854409161</c:v>
                </c:pt>
                <c:pt idx="175">
                  <c:v>0.20065231160514604</c:v>
                </c:pt>
                <c:pt idx="176">
                  <c:v>0.20066530174694602</c:v>
                </c:pt>
                <c:pt idx="177">
                  <c:v>0.20035278449636257</c:v>
                </c:pt>
                <c:pt idx="178">
                  <c:v>0.20004035160756117</c:v>
                </c:pt>
                <c:pt idx="179">
                  <c:v>0.19972800347066921</c:v>
                </c:pt>
                <c:pt idx="180">
                  <c:v>0.19941574047815452</c:v>
                </c:pt>
                <c:pt idx="181">
                  <c:v>0.19910356302483939</c:v>
                </c:pt>
                <c:pt idx="182">
                  <c:v>0.19879169142711722</c:v>
                </c:pt>
                <c:pt idx="183">
                  <c:v>0.19784941873786355</c:v>
                </c:pt>
                <c:pt idx="184">
                  <c:v>0.19690700574092077</c:v>
                </c:pt>
                <c:pt idx="185">
                  <c:v>0.19596467348644883</c:v>
                </c:pt>
                <c:pt idx="186">
                  <c:v>0.19502242312716286</c:v>
                </c:pt>
                <c:pt idx="187">
                  <c:v>0.19408025583806177</c:v>
                </c:pt>
                <c:pt idx="188">
                  <c:v>0.19312591613696198</c:v>
                </c:pt>
                <c:pt idx="189">
                  <c:v>0.19160524547728994</c:v>
                </c:pt>
                <c:pt idx="190">
                  <c:v>0.19009689180482003</c:v>
                </c:pt>
                <c:pt idx="191">
                  <c:v>0.18858859986127446</c:v>
                </c:pt>
                <c:pt idx="192">
                  <c:v>0.18708037111418263</c:v>
                </c:pt>
                <c:pt idx="193">
                  <c:v>0.18557220707871785</c:v>
                </c:pt>
                <c:pt idx="194">
                  <c:v>0.18404750079091739</c:v>
                </c:pt>
                <c:pt idx="195">
                  <c:v>0.18205574293134649</c:v>
                </c:pt>
                <c:pt idx="196">
                  <c:v>0.18008063188243009</c:v>
                </c:pt>
                <c:pt idx="197">
                  <c:v>0.17810556036156891</c:v>
                </c:pt>
                <c:pt idx="198">
                  <c:v>0.17613052967078036</c:v>
                </c:pt>
                <c:pt idx="199">
                  <c:v>0.17415554117111906</c:v>
                </c:pt>
                <c:pt idx="200">
                  <c:v>0.17216160410103895</c:v>
                </c:pt>
                <c:pt idx="201">
                  <c:v>0.16982299032554071</c:v>
                </c:pt>
                <c:pt idx="202">
                  <c:v>0.16750338747685461</c:v>
                </c:pt>
                <c:pt idx="203">
                  <c:v>0.16518380413581463</c:v>
                </c:pt>
                <c:pt idx="204">
                  <c:v>0.16286424111191219</c:v>
                </c:pt>
                <c:pt idx="205">
                  <c:v>0.16054469926142276</c:v>
                </c:pt>
                <c:pt idx="206">
                  <c:v>0.15820591636692344</c:v>
                </c:pt>
                <c:pt idx="207">
                  <c:v>0.15565424470745212</c:v>
                </c:pt>
                <c:pt idx="208">
                  <c:v>0.15312184164855852</c:v>
                </c:pt>
                <c:pt idx="209">
                  <c:v>0.15058944432777324</c:v>
                </c:pt>
                <c:pt idx="210">
                  <c:v>0.14805705302443714</c:v>
                </c:pt>
                <c:pt idx="211">
                  <c:v>0.14552466803734662</c:v>
                </c:pt>
                <c:pt idx="212">
                  <c:v>0.14297460865538988</c:v>
                </c:pt>
                <c:pt idx="213">
                  <c:v>0.14033925831192107</c:v>
                </c:pt>
                <c:pt idx="214">
                  <c:v>0.13772158914104715</c:v>
                </c:pt>
                <c:pt idx="215">
                  <c:v>0.13510392011714739</c:v>
                </c:pt>
                <c:pt idx="216">
                  <c:v>0.1324862512461368</c:v>
                </c:pt>
                <c:pt idx="217">
                  <c:v>0.12986858253442102</c:v>
                </c:pt>
                <c:pt idx="218">
                  <c:v>0.12723617133197926</c:v>
                </c:pt>
                <c:pt idx="219">
                  <c:v>0.12463063618715869</c:v>
                </c:pt>
                <c:pt idx="220">
                  <c:v>0.12203984578436268</c:v>
                </c:pt>
                <c:pt idx="221">
                  <c:v>0.11944905761265827</c:v>
                </c:pt>
                <c:pt idx="222">
                  <c:v>0.11685827183104899</c:v>
                </c:pt>
                <c:pt idx="223">
                  <c:v>0.11426748861297414</c:v>
                </c:pt>
                <c:pt idx="224">
                  <c:v>0.11166564183128512</c:v>
                </c:pt>
                <c:pt idx="225">
                  <c:v>0.10918001633661302</c:v>
                </c:pt>
                <c:pt idx="226">
                  <c:v>0.10670546617453636</c:v>
                </c:pt>
                <c:pt idx="227">
                  <c:v>0.10423092569293751</c:v>
                </c:pt>
                <c:pt idx="228">
                  <c:v>0.10175639562105677</c:v>
                </c:pt>
                <c:pt idx="229">
                  <c:v>9.9281876760852289E-2</c:v>
                </c:pt>
                <c:pt idx="230">
                  <c:v>9.6800100599991182E-2</c:v>
                </c:pt>
                <c:pt idx="231">
                  <c:v>9.4498016379068225E-2</c:v>
                </c:pt>
                <c:pt idx="232">
                  <c:v>9.2203219601029784E-2</c:v>
                </c:pt>
                <c:pt idx="233">
                  <c:v>8.9908442283418169E-2</c:v>
                </c:pt>
                <c:pt idx="234">
                  <c:v>8.7613685988206638E-2</c:v>
                </c:pt>
                <c:pt idx="235">
                  <c:v>8.5318952445416429E-2</c:v>
                </c:pt>
                <c:pt idx="236">
                  <c:v>8.302040329676845E-2</c:v>
                </c:pt>
                <c:pt idx="237">
                  <c:v>8.0939948064490869E-2</c:v>
                </c:pt>
                <c:pt idx="238">
                  <c:v>7.8863359760163232E-2</c:v>
                </c:pt>
                <c:pt idx="239">
                  <c:v>7.6786800304550179E-2</c:v>
                </c:pt>
                <c:pt idx="240">
                  <c:v>7.4710272142596693E-2</c:v>
                </c:pt>
                <c:pt idx="241">
                  <c:v>7.263377799881994E-2</c:v>
                </c:pt>
                <c:pt idx="242">
                  <c:v>7.0556252787609589E-2</c:v>
                </c:pt>
                <c:pt idx="243">
                  <c:v>6.8713682360891065E-2</c:v>
                </c:pt>
                <c:pt idx="244">
                  <c:v>6.68722132564568E-2</c:v>
                </c:pt>
                <c:pt idx="245">
                  <c:v>6.5030780204544628E-2</c:v>
                </c:pt>
                <c:pt idx="246">
                  <c:v>6.3189386399677708E-2</c:v>
                </c:pt>
                <c:pt idx="247">
                  <c:v>6.1348035419865027E-2</c:v>
                </c:pt>
                <c:pt idx="248">
                  <c:v>5.9507684768054799E-2</c:v>
                </c:pt>
                <c:pt idx="249">
                  <c:v>5.7902497962056133E-2</c:v>
                </c:pt>
                <c:pt idx="250">
                  <c:v>5.6296394693201447E-2</c:v>
                </c:pt>
                <c:pt idx="251">
                  <c:v>5.469033174686494E-2</c:v>
                </c:pt>
                <c:pt idx="252">
                  <c:v>5.3084312825961162E-2</c:v>
                </c:pt>
                <c:pt idx="253">
                  <c:v>5.1478342095403952E-2</c:v>
                </c:pt>
                <c:pt idx="254">
                  <c:v>4.9874698078129914E-2</c:v>
                </c:pt>
                <c:pt idx="255">
                  <c:v>4.8494854493618164E-2</c:v>
                </c:pt>
                <c:pt idx="256">
                  <c:v>4.7112775311151898E-2</c:v>
                </c:pt>
                <c:pt idx="257">
                  <c:v>4.5730737858063815E-2</c:v>
                </c:pt>
                <c:pt idx="258">
                  <c:v>4.4348746076899898E-2</c:v>
                </c:pt>
                <c:pt idx="259">
                  <c:v>4.2966804417315707E-2</c:v>
                </c:pt>
                <c:pt idx="260">
                  <c:v>4.1587929341994359E-2</c:v>
                </c:pt>
                <c:pt idx="261">
                  <c:v>4.0414423778116826E-2</c:v>
                </c:pt>
                <c:pt idx="262">
                  <c:v>3.9237944104067043E-2</c:v>
                </c:pt>
                <c:pt idx="263">
                  <c:v>3.8061505238450359E-2</c:v>
                </c:pt>
                <c:pt idx="264">
                  <c:v>3.6885111124179193E-2</c:v>
                </c:pt>
                <c:pt idx="265">
                  <c:v>3.5708766223601564E-2</c:v>
                </c:pt>
                <c:pt idx="266">
                  <c:v>3.4535785453738928E-2</c:v>
                </c:pt>
                <c:pt idx="267">
                  <c:v>3.3546215400853202E-2</c:v>
                </c:pt>
                <c:pt idx="268">
                  <c:v>3.2553370424912777E-2</c:v>
                </c:pt>
                <c:pt idx="269">
                  <c:v>3.1560563701909981E-2</c:v>
                </c:pt>
                <c:pt idx="270">
                  <c:v>3.0567798993396973E-2</c:v>
                </c:pt>
                <c:pt idx="271">
                  <c:v>2.9575080565832253E-2</c:v>
                </c:pt>
                <c:pt idx="272">
                  <c:v>2.8585728553903969E-2</c:v>
                </c:pt>
                <c:pt idx="273">
                  <c:v>2.7756855235220673E-2</c:v>
                </c:pt>
                <c:pt idx="274">
                  <c:v>2.6924698317870289E-2</c:v>
                </c:pt>
                <c:pt idx="275">
                  <c:v>2.6092576137545356E-2</c:v>
                </c:pt>
                <c:pt idx="276">
                  <c:v>2.5260492157310025E-2</c:v>
                </c:pt>
                <c:pt idx="277">
                  <c:v>2.4428450311903809E-2</c:v>
                </c:pt>
                <c:pt idx="278">
                  <c:v>2.3599613339238944E-2</c:v>
                </c:pt>
                <c:pt idx="279">
                  <c:v>2.2909016858448022E-2</c:v>
                </c:pt>
                <c:pt idx="280">
                  <c:v>2.2215290203277425E-2</c:v>
                </c:pt>
                <c:pt idx="281">
                  <c:v>2.152159436222504E-2</c:v>
                </c:pt>
                <c:pt idx="282">
                  <c:v>2.0827932440312988E-2</c:v>
                </c:pt>
                <c:pt idx="283">
                  <c:v>2.0134307970302728E-2</c:v>
                </c:pt>
                <c:pt idx="284">
                  <c:v>1.9443651685617607E-2</c:v>
                </c:pt>
                <c:pt idx="285">
                  <c:v>1.8870668997231412E-2</c:v>
                </c:pt>
                <c:pt idx="286">
                  <c:v>1.8294784036385792E-2</c:v>
                </c:pt>
                <c:pt idx="287">
                  <c:v>1.7718925902846704E-2</c:v>
                </c:pt>
                <c:pt idx="288">
                  <c:v>1.7143097322478873E-2</c:v>
                </c:pt>
                <c:pt idx="289">
                  <c:v>1.65673013999749E-2</c:v>
                </c:pt>
                <c:pt idx="290">
                  <c:v>1.5994246499314687E-2</c:v>
                </c:pt>
                <c:pt idx="291">
                  <c:v>1.5520405113998315E-2</c:v>
                </c:pt>
                <c:pt idx="292">
                  <c:v>1.5043879927311389E-2</c:v>
                </c:pt>
                <c:pt idx="293">
                  <c:v>1.4567377831931554E-2</c:v>
                </c:pt>
                <c:pt idx="294">
                  <c:v>1.4090901189519264E-2</c:v>
                </c:pt>
                <c:pt idx="295">
                  <c:v>1.3614452692217657E-2</c:v>
                </c:pt>
                <c:pt idx="296">
                  <c:v>1.3140709246146045E-2</c:v>
                </c:pt>
                <c:pt idx="297">
                  <c:v>1.2749657775231456E-2</c:v>
                </c:pt>
                <c:pt idx="298">
                  <c:v>1.235595042291132E-2</c:v>
                </c:pt>
                <c:pt idx="299">
                  <c:v>1.1962262799761893E-2</c:v>
                </c:pt>
                <c:pt idx="300">
                  <c:v>1.1568596935892553E-2</c:v>
                </c:pt>
                <c:pt idx="301">
                  <c:v>1.1174955147359883E-2</c:v>
                </c:pt>
                <c:pt idx="302">
                  <c:v>1.07844011586116E-2</c:v>
                </c:pt>
                <c:pt idx="303">
                  <c:v>1.0464000162991063E-2</c:v>
                </c:pt>
                <c:pt idx="304">
                  <c:v>1.0140554640997028E-2</c:v>
                </c:pt>
                <c:pt idx="305">
                  <c:v>9.8171273129943545E-3</c:v>
                </c:pt>
                <c:pt idx="306">
                  <c:v>9.493720053820617E-3</c:v>
                </c:pt>
                <c:pt idx="307">
                  <c:v>9.1703350026706171E-3</c:v>
                </c:pt>
                <c:pt idx="308">
                  <c:v>8.8471959662206247E-3</c:v>
                </c:pt>
                <c:pt idx="309">
                  <c:v>8.5816683266924081E-3</c:v>
                </c:pt>
                <c:pt idx="310">
                  <c:v>8.3159296708502379E-3</c:v>
                </c:pt>
                <c:pt idx="311">
                  <c:v>8.0502023853284751E-3</c:v>
                </c:pt>
                <c:pt idx="312">
                  <c:v>7.7844876427401351E-3</c:v>
                </c:pt>
                <c:pt idx="313">
                  <c:v>7.5187867814022966E-3</c:v>
                </c:pt>
                <c:pt idx="314">
                  <c:v>7.2531013356638184E-3</c:v>
                </c:pt>
                <c:pt idx="315">
                  <c:v>7.2523263192479674E-3</c:v>
                </c:pt>
                <c:pt idx="316">
                  <c:v>7.012861324771546E-3</c:v>
                </c:pt>
                <c:pt idx="317">
                  <c:v>6.7734072715128022E-3</c:v>
                </c:pt>
                <c:pt idx="318">
                  <c:v>6.5339653727509777E-3</c:v>
                </c:pt>
                <c:pt idx="319">
                  <c:v>6.2945370263123371E-3</c:v>
                </c:pt>
                <c:pt idx="320">
                  <c:v>6.0551238510293242E-3</c:v>
                </c:pt>
                <c:pt idx="321">
                  <c:v>5.8143025763612187E-3</c:v>
                </c:pt>
                <c:pt idx="322">
                  <c:v>5.5823995838385635E-3</c:v>
                </c:pt>
                <c:pt idx="323">
                  <c:v>5.3519471264706535E-3</c:v>
                </c:pt>
                <c:pt idx="324">
                  <c:v>5.1215235051697153E-3</c:v>
                </c:pt>
                <c:pt idx="325">
                  <c:v>4.8911328276134113E-3</c:v>
                </c:pt>
                <c:pt idx="326">
                  <c:v>4.6607800130452287E-3</c:v>
                </c:pt>
                <c:pt idx="327">
                  <c:v>4.4288071973851654E-3</c:v>
                </c:pt>
                <c:pt idx="328">
                  <c:v>4.2181748393142048E-3</c:v>
                </c:pt>
                <c:pt idx="329">
                  <c:v>4.0092435215675782E-3</c:v>
                </c:pt>
                <c:pt idx="330">
                  <c:v>3.8003556390234657E-3</c:v>
                </c:pt>
                <c:pt idx="331">
                  <c:v>3.5915188331434311E-3</c:v>
                </c:pt>
                <c:pt idx="332">
                  <c:v>3.3827426303253E-3</c:v>
                </c:pt>
                <c:pt idx="333">
                  <c:v>3.1725547932715697E-3</c:v>
                </c:pt>
                <c:pt idx="334">
                  <c:v>2.9935403509228149E-3</c:v>
                </c:pt>
                <c:pt idx="335">
                  <c:v>2.8160655292144513E-3</c:v>
                </c:pt>
                <c:pt idx="336">
                  <c:v>2.6386573418254182E-3</c:v>
                </c:pt>
                <c:pt idx="337">
                  <c:v>2.4613303170340044E-3</c:v>
                </c:pt>
                <c:pt idx="338">
                  <c:v>2.2841034870956941E-3</c:v>
                </c:pt>
                <c:pt idx="339">
                  <c:v>2.1064570415199923E-3</c:v>
                </c:pt>
                <c:pt idx="340">
                  <c:v>1.9668650796847236E-3</c:v>
                </c:pt>
                <c:pt idx="341">
                  <c:v>1.8278923185707631E-3</c:v>
                </c:pt>
                <c:pt idx="342">
                  <c:v>1.6890119723287382E-3</c:v>
                </c:pt>
                <c:pt idx="343">
                  <c:v>1.5502490849411998E-3</c:v>
                </c:pt>
                <c:pt idx="344">
                  <c:v>1.4116385221563338E-3</c:v>
                </c:pt>
                <c:pt idx="345">
                  <c:v>1.2743214001758772E-3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419328"/>
        <c:axId val="128420864"/>
      </c:scatterChart>
      <c:valAx>
        <c:axId val="12841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420864"/>
        <c:crosses val="autoZero"/>
        <c:crossBetween val="midCat"/>
      </c:valAx>
      <c:valAx>
        <c:axId val="12842086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284193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7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Cavité type 2</a:t>
            </a:r>
          </a:p>
        </c:rich>
      </c:tx>
      <c:layout>
        <c:manualLayout>
          <c:xMode val="edge"/>
          <c:yMode val="edge"/>
          <c:x val="0.27567265757315507"/>
          <c:y val="2.19362765559930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21159926497047"/>
          <c:y val="0.14375573236360789"/>
          <c:w val="0.52937119471085803"/>
          <c:h val="0.74258959759887011"/>
        </c:manualLayout>
      </c:layout>
      <c:scatterChart>
        <c:scatterStyle val="smoothMarker"/>
        <c:varyColors val="0"/>
        <c:ser>
          <c:idx val="0"/>
          <c:order val="0"/>
          <c:tx>
            <c:v>Klys2D</c:v>
          </c:tx>
          <c:marker>
            <c:symbol val="none"/>
          </c:marker>
          <c:xVal>
            <c:numRef>
              <c:f>Klys2D!$F$2:$F$32</c:f>
              <c:numCache>
                <c:formatCode>0.000E+00</c:formatCode>
                <c:ptCount val="31"/>
                <c:pt idx="0">
                  <c:v>-7.5</c:v>
                </c:pt>
                <c:pt idx="1">
                  <c:v>-6.7544000000000004</c:v>
                </c:pt>
                <c:pt idx="2">
                  <c:v>-6.0869999999999997</c:v>
                </c:pt>
                <c:pt idx="3">
                  <c:v>-5.4909999999999997</c:v>
                </c:pt>
                <c:pt idx="4">
                  <c:v>-4.9569999999999999</c:v>
                </c:pt>
                <c:pt idx="5">
                  <c:v>-4.4800000000000004</c:v>
                </c:pt>
                <c:pt idx="6">
                  <c:v>-4.0529999999999999</c:v>
                </c:pt>
                <c:pt idx="7">
                  <c:v>-3.6709999999999998</c:v>
                </c:pt>
                <c:pt idx="8">
                  <c:v>-3.3289999999999997</c:v>
                </c:pt>
                <c:pt idx="9">
                  <c:v>-3.0229999999999997</c:v>
                </c:pt>
                <c:pt idx="10">
                  <c:v>-2.75</c:v>
                </c:pt>
                <c:pt idx="11">
                  <c:v>-2.2000000000000002</c:v>
                </c:pt>
                <c:pt idx="12">
                  <c:v>-1.6500000000000004</c:v>
                </c:pt>
                <c:pt idx="13">
                  <c:v>-1.0999999999999996</c:v>
                </c:pt>
                <c:pt idx="14">
                  <c:v>-0.54999999999999982</c:v>
                </c:pt>
                <c:pt idx="15">
                  <c:v>0</c:v>
                </c:pt>
                <c:pt idx="16">
                  <c:v>0.55000000000000071</c:v>
                </c:pt>
                <c:pt idx="17">
                  <c:v>1.0999999999999996</c:v>
                </c:pt>
                <c:pt idx="18">
                  <c:v>1.6500000000000004</c:v>
                </c:pt>
                <c:pt idx="19">
                  <c:v>2.1999999999999993</c:v>
                </c:pt>
                <c:pt idx="20">
                  <c:v>2.75</c:v>
                </c:pt>
                <c:pt idx="21">
                  <c:v>3.0199999999999996</c:v>
                </c:pt>
                <c:pt idx="22">
                  <c:v>3.33</c:v>
                </c:pt>
                <c:pt idx="23">
                  <c:v>3.67</c:v>
                </c:pt>
                <c:pt idx="24">
                  <c:v>4.0500000000000007</c:v>
                </c:pt>
                <c:pt idx="25">
                  <c:v>4.4800000000000004</c:v>
                </c:pt>
                <c:pt idx="26">
                  <c:v>4.9600000000000009</c:v>
                </c:pt>
                <c:pt idx="27">
                  <c:v>5.49</c:v>
                </c:pt>
                <c:pt idx="28">
                  <c:v>6.09</c:v>
                </c:pt>
                <c:pt idx="29">
                  <c:v>6.75</c:v>
                </c:pt>
                <c:pt idx="30">
                  <c:v>7.5</c:v>
                </c:pt>
              </c:numCache>
            </c:numRef>
          </c:xVal>
          <c:yVal>
            <c:numRef>
              <c:f>Klys2D!$G$2:$G$32</c:f>
              <c:numCache>
                <c:formatCode>0.000E+00</c:formatCode>
                <c:ptCount val="31"/>
                <c:pt idx="0">
                  <c:v>2.2079999999999999E-3</c:v>
                </c:pt>
                <c:pt idx="1">
                  <c:v>4.7650000000000001E-3</c:v>
                </c:pt>
                <c:pt idx="2">
                  <c:v>1.0240000000000001E-2</c:v>
                </c:pt>
                <c:pt idx="3">
                  <c:v>1.7219999999999999E-2</c:v>
                </c:pt>
                <c:pt idx="4">
                  <c:v>2.6009999999999998E-2</c:v>
                </c:pt>
                <c:pt idx="5">
                  <c:v>3.6510000000000001E-2</c:v>
                </c:pt>
                <c:pt idx="6">
                  <c:v>4.82E-2</c:v>
                </c:pt>
                <c:pt idx="7">
                  <c:v>6.037E-2</c:v>
                </c:pt>
                <c:pt idx="8">
                  <c:v>7.2239999999999999E-2</c:v>
                </c:pt>
                <c:pt idx="9">
                  <c:v>8.3210000000000006E-2</c:v>
                </c:pt>
                <c:pt idx="10">
                  <c:v>9.2730000000000007E-2</c:v>
                </c:pt>
                <c:pt idx="11">
                  <c:v>0.10979999999999999</c:v>
                </c:pt>
                <c:pt idx="12">
                  <c:v>0.1232</c:v>
                </c:pt>
                <c:pt idx="13">
                  <c:v>0.13220000000000001</c:v>
                </c:pt>
                <c:pt idx="14">
                  <c:v>0.1371</c:v>
                </c:pt>
                <c:pt idx="15">
                  <c:v>0.1386</c:v>
                </c:pt>
                <c:pt idx="16">
                  <c:v>0.1371</c:v>
                </c:pt>
                <c:pt idx="17">
                  <c:v>0.13220000000000001</c:v>
                </c:pt>
                <c:pt idx="18">
                  <c:v>0.1232</c:v>
                </c:pt>
                <c:pt idx="19">
                  <c:v>0.1099</c:v>
                </c:pt>
                <c:pt idx="20">
                  <c:v>9.2789999999999997E-2</c:v>
                </c:pt>
                <c:pt idx="21">
                  <c:v>8.3290000000000003E-2</c:v>
                </c:pt>
                <c:pt idx="22">
                  <c:v>7.2359999999999994E-2</c:v>
                </c:pt>
                <c:pt idx="23">
                  <c:v>6.0519999999999997E-2</c:v>
                </c:pt>
                <c:pt idx="24">
                  <c:v>4.8410000000000002E-2</c:v>
                </c:pt>
                <c:pt idx="25">
                  <c:v>3.6810000000000002E-2</c:v>
                </c:pt>
                <c:pt idx="26">
                  <c:v>2.647E-2</c:v>
                </c:pt>
                <c:pt idx="27">
                  <c:v>1.7930000000000001E-2</c:v>
                </c:pt>
                <c:pt idx="28">
                  <c:v>1.14E-2</c:v>
                </c:pt>
                <c:pt idx="29">
                  <c:v>6.7759999999999999E-3</c:v>
                </c:pt>
                <c:pt idx="30">
                  <c:v>3.705E-3</c:v>
                </c:pt>
              </c:numCache>
            </c:numRef>
          </c:yVal>
          <c:smooth val="1"/>
        </c:ser>
        <c:ser>
          <c:idx val="1"/>
          <c:order val="1"/>
          <c:tx>
            <c:v>COMSOL</c:v>
          </c:tx>
          <c:marker>
            <c:symbol val="none"/>
          </c:marker>
          <c:xVal>
            <c:numRef>
              <c:f>COMSOL!$F$136:$F$461</c:f>
              <c:numCache>
                <c:formatCode>General</c:formatCode>
                <c:ptCount val="326"/>
                <c:pt idx="0">
                  <c:v>-7.4763621047959203</c:v>
                </c:pt>
                <c:pt idx="1">
                  <c:v>-7.3779412265310498</c:v>
                </c:pt>
                <c:pt idx="2">
                  <c:v>-7.2795203482661801</c:v>
                </c:pt>
                <c:pt idx="3">
                  <c:v>-7.1810994700013202</c:v>
                </c:pt>
                <c:pt idx="4">
                  <c:v>-7.0826785917364496</c:v>
                </c:pt>
                <c:pt idx="5">
                  <c:v>-6.9842577134715897</c:v>
                </c:pt>
                <c:pt idx="6">
                  <c:v>-6.9033015138755003</c:v>
                </c:pt>
                <c:pt idx="7">
                  <c:v>-6.8223453142794197</c:v>
                </c:pt>
                <c:pt idx="8">
                  <c:v>-6.74138911468334</c:v>
                </c:pt>
                <c:pt idx="9">
                  <c:v>-6.6604329150872603</c:v>
                </c:pt>
                <c:pt idx="10">
                  <c:v>-6.5794767154911797</c:v>
                </c:pt>
                <c:pt idx="11">
                  <c:v>-6.4985205158951</c:v>
                </c:pt>
                <c:pt idx="12">
                  <c:v>-6.4319298007432204</c:v>
                </c:pt>
                <c:pt idx="13">
                  <c:v>-6.3653390855913399</c:v>
                </c:pt>
                <c:pt idx="14">
                  <c:v>-6.2987483704394602</c:v>
                </c:pt>
                <c:pt idx="15">
                  <c:v>-6.2321576552875797</c:v>
                </c:pt>
                <c:pt idx="16">
                  <c:v>-6.1655669401357001</c:v>
                </c:pt>
                <c:pt idx="17">
                  <c:v>-6.0989762249838204</c:v>
                </c:pt>
                <c:pt idx="18">
                  <c:v>-6.0442016701389596</c:v>
                </c:pt>
                <c:pt idx="19">
                  <c:v>-5.9894271152940997</c:v>
                </c:pt>
                <c:pt idx="20">
                  <c:v>-5.93465256044923</c:v>
                </c:pt>
                <c:pt idx="21">
                  <c:v>-5.87987800560437</c:v>
                </c:pt>
                <c:pt idx="22">
                  <c:v>-5.8251034507595003</c:v>
                </c:pt>
                <c:pt idx="23">
                  <c:v>-5.7703288959146404</c:v>
                </c:pt>
                <c:pt idx="24">
                  <c:v>-5.7252740799288704</c:v>
                </c:pt>
                <c:pt idx="25">
                  <c:v>-5.6802192639430897</c:v>
                </c:pt>
                <c:pt idx="26">
                  <c:v>-5.6351644479573197</c:v>
                </c:pt>
                <c:pt idx="27">
                  <c:v>-5.59010963197154</c:v>
                </c:pt>
                <c:pt idx="28">
                  <c:v>-5.54505481598577</c:v>
                </c:pt>
                <c:pt idx="29">
                  <c:v>-5.5</c:v>
                </c:pt>
                <c:pt idx="30">
                  <c:v>-5.5</c:v>
                </c:pt>
                <c:pt idx="31">
                  <c:v>-5.4583333333333304</c:v>
                </c:pt>
                <c:pt idx="32">
                  <c:v>-5.4166666666666599</c:v>
                </c:pt>
                <c:pt idx="33">
                  <c:v>-5.375</c:v>
                </c:pt>
                <c:pt idx="34">
                  <c:v>-5.3333333333333304</c:v>
                </c:pt>
                <c:pt idx="35">
                  <c:v>-5.2916666666666599</c:v>
                </c:pt>
                <c:pt idx="36">
                  <c:v>-5.2499999999999902</c:v>
                </c:pt>
                <c:pt idx="37">
                  <c:v>-5.2083333333333304</c:v>
                </c:pt>
                <c:pt idx="38">
                  <c:v>-5.1666666666666599</c:v>
                </c:pt>
                <c:pt idx="39">
                  <c:v>-5.1249999999999902</c:v>
                </c:pt>
                <c:pt idx="40">
                  <c:v>-5.0833333333333304</c:v>
                </c:pt>
                <c:pt idx="41">
                  <c:v>-5.0416666666666599</c:v>
                </c:pt>
                <c:pt idx="42">
                  <c:v>-4.9999999999999902</c:v>
                </c:pt>
                <c:pt idx="43">
                  <c:v>-4.9583333333333304</c:v>
                </c:pt>
                <c:pt idx="44">
                  <c:v>-4.9166666666666599</c:v>
                </c:pt>
                <c:pt idx="45">
                  <c:v>-4.8749999999999902</c:v>
                </c:pt>
                <c:pt idx="46">
                  <c:v>-4.8333333333333304</c:v>
                </c:pt>
                <c:pt idx="47">
                  <c:v>-4.7916666666666599</c:v>
                </c:pt>
                <c:pt idx="48">
                  <c:v>-4.7499999999999902</c:v>
                </c:pt>
                <c:pt idx="49">
                  <c:v>-4.7083333333333304</c:v>
                </c:pt>
                <c:pt idx="50">
                  <c:v>-4.6666666666666599</c:v>
                </c:pt>
                <c:pt idx="51">
                  <c:v>-4.6249999999999902</c:v>
                </c:pt>
                <c:pt idx="52">
                  <c:v>-4.5833333333333197</c:v>
                </c:pt>
                <c:pt idx="53">
                  <c:v>-4.5416666666666599</c:v>
                </c:pt>
                <c:pt idx="54">
                  <c:v>-4.4999999999999902</c:v>
                </c:pt>
                <c:pt idx="55">
                  <c:v>-4.4583333333333197</c:v>
                </c:pt>
                <c:pt idx="56">
                  <c:v>-4.4166666666666599</c:v>
                </c:pt>
                <c:pt idx="57">
                  <c:v>-4.3749999999999902</c:v>
                </c:pt>
                <c:pt idx="58">
                  <c:v>-4.3333333333333197</c:v>
                </c:pt>
                <c:pt idx="59">
                  <c:v>-4.2916666666666599</c:v>
                </c:pt>
                <c:pt idx="60">
                  <c:v>-4.2499999999999902</c:v>
                </c:pt>
                <c:pt idx="61">
                  <c:v>-4.2083333333333197</c:v>
                </c:pt>
                <c:pt idx="62">
                  <c:v>-4.1666666666666599</c:v>
                </c:pt>
                <c:pt idx="63">
                  <c:v>-4.1249999999999902</c:v>
                </c:pt>
                <c:pt idx="64">
                  <c:v>-4.0833333333333197</c:v>
                </c:pt>
                <c:pt idx="65">
                  <c:v>-4.0416666666666599</c:v>
                </c:pt>
                <c:pt idx="66">
                  <c:v>-3.9999999999999898</c:v>
                </c:pt>
                <c:pt idx="67">
                  <c:v>-3.9583333333333202</c:v>
                </c:pt>
                <c:pt idx="68">
                  <c:v>-3.9166666666666599</c:v>
                </c:pt>
                <c:pt idx="69">
                  <c:v>-3.8749999999999898</c:v>
                </c:pt>
                <c:pt idx="70">
                  <c:v>-3.8333333333333202</c:v>
                </c:pt>
                <c:pt idx="71">
                  <c:v>-3.7916666666666599</c:v>
                </c:pt>
                <c:pt idx="72">
                  <c:v>-3.7499999999999898</c:v>
                </c:pt>
                <c:pt idx="73">
                  <c:v>-3.7083333333333202</c:v>
                </c:pt>
                <c:pt idx="74">
                  <c:v>-3.6666666666666501</c:v>
                </c:pt>
                <c:pt idx="75">
                  <c:v>-3.6249999999999898</c:v>
                </c:pt>
                <c:pt idx="76">
                  <c:v>-3.5833333333333202</c:v>
                </c:pt>
                <c:pt idx="77">
                  <c:v>-3.5416666666666501</c:v>
                </c:pt>
                <c:pt idx="78">
                  <c:v>-3.4999999999999898</c:v>
                </c:pt>
                <c:pt idx="79">
                  <c:v>-3.4583333333333202</c:v>
                </c:pt>
                <c:pt idx="80">
                  <c:v>-3.4166666666666501</c:v>
                </c:pt>
                <c:pt idx="81">
                  <c:v>-3.3749999999999898</c:v>
                </c:pt>
                <c:pt idx="82">
                  <c:v>-3.3333333333333202</c:v>
                </c:pt>
                <c:pt idx="83">
                  <c:v>-3.2916666666666501</c:v>
                </c:pt>
                <c:pt idx="84">
                  <c:v>-3.2499999999999898</c:v>
                </c:pt>
                <c:pt idx="85">
                  <c:v>-3.2083333333333202</c:v>
                </c:pt>
                <c:pt idx="86">
                  <c:v>-3.1666666666666501</c:v>
                </c:pt>
                <c:pt idx="87">
                  <c:v>-3.1249999999999898</c:v>
                </c:pt>
                <c:pt idx="88">
                  <c:v>-3.0833333333333202</c:v>
                </c:pt>
                <c:pt idx="89">
                  <c:v>-3.0416666666666501</c:v>
                </c:pt>
                <c:pt idx="90">
                  <c:v>-2.9999999999999898</c:v>
                </c:pt>
                <c:pt idx="91">
                  <c:v>-2.9583333333333202</c:v>
                </c:pt>
                <c:pt idx="92">
                  <c:v>-2.9166666666666501</c:v>
                </c:pt>
                <c:pt idx="93">
                  <c:v>-2.87499999999998</c:v>
                </c:pt>
                <c:pt idx="94">
                  <c:v>-2.8333333333333202</c:v>
                </c:pt>
                <c:pt idx="95">
                  <c:v>-2.7916666666666501</c:v>
                </c:pt>
                <c:pt idx="96">
                  <c:v>-2.74999999999998</c:v>
                </c:pt>
                <c:pt idx="97">
                  <c:v>-2.7083333333333202</c:v>
                </c:pt>
                <c:pt idx="98">
                  <c:v>-2.6666666666666501</c:v>
                </c:pt>
                <c:pt idx="99">
                  <c:v>-2.62499999999998</c:v>
                </c:pt>
                <c:pt idx="100">
                  <c:v>-2.5833333333333202</c:v>
                </c:pt>
                <c:pt idx="101">
                  <c:v>-2.5416666666666501</c:v>
                </c:pt>
                <c:pt idx="102">
                  <c:v>-2.49999999999998</c:v>
                </c:pt>
                <c:pt idx="103">
                  <c:v>-2.4583333333333202</c:v>
                </c:pt>
                <c:pt idx="104">
                  <c:v>-2.4166666666666501</c:v>
                </c:pt>
                <c:pt idx="105">
                  <c:v>-2.37499999999998</c:v>
                </c:pt>
                <c:pt idx="106">
                  <c:v>-2.3333333333333202</c:v>
                </c:pt>
                <c:pt idx="107">
                  <c:v>-2.2916666666666501</c:v>
                </c:pt>
                <c:pt idx="108">
                  <c:v>-2.24999999999998</c:v>
                </c:pt>
                <c:pt idx="109">
                  <c:v>-2.2083333333333202</c:v>
                </c:pt>
                <c:pt idx="110">
                  <c:v>-2.1666666666666501</c:v>
                </c:pt>
                <c:pt idx="111">
                  <c:v>-2.12499999999998</c:v>
                </c:pt>
                <c:pt idx="112">
                  <c:v>-2.0833333333333099</c:v>
                </c:pt>
                <c:pt idx="113">
                  <c:v>-2.0416666666666501</c:v>
                </c:pt>
                <c:pt idx="114">
                  <c:v>-1.99999999999998</c:v>
                </c:pt>
                <c:pt idx="115">
                  <c:v>-1.9583333333333099</c:v>
                </c:pt>
                <c:pt idx="116">
                  <c:v>-1.9166666666666501</c:v>
                </c:pt>
                <c:pt idx="117">
                  <c:v>-1.87499999999998</c:v>
                </c:pt>
                <c:pt idx="118">
                  <c:v>-1.8333333333333099</c:v>
                </c:pt>
                <c:pt idx="119">
                  <c:v>-1.7916666666666501</c:v>
                </c:pt>
                <c:pt idx="120">
                  <c:v>-1.74999999999998</c:v>
                </c:pt>
                <c:pt idx="121">
                  <c:v>-1.7083333333333099</c:v>
                </c:pt>
                <c:pt idx="122">
                  <c:v>-1.6666666666666501</c:v>
                </c:pt>
                <c:pt idx="123">
                  <c:v>-1.62499999999998</c:v>
                </c:pt>
                <c:pt idx="124">
                  <c:v>-1.5833333333333099</c:v>
                </c:pt>
                <c:pt idx="125">
                  <c:v>-1.5416666666666501</c:v>
                </c:pt>
                <c:pt idx="126">
                  <c:v>-1.49999999999998</c:v>
                </c:pt>
                <c:pt idx="127">
                  <c:v>-1.4583333333333099</c:v>
                </c:pt>
                <c:pt idx="128">
                  <c:v>-1.4166666666666501</c:v>
                </c:pt>
                <c:pt idx="129">
                  <c:v>-1.37499999999998</c:v>
                </c:pt>
                <c:pt idx="130">
                  <c:v>-1.3333333333333099</c:v>
                </c:pt>
                <c:pt idx="131">
                  <c:v>-1.2916666666666401</c:v>
                </c:pt>
                <c:pt idx="132">
                  <c:v>-1.24999999999998</c:v>
                </c:pt>
                <c:pt idx="133">
                  <c:v>-1.2083333333333099</c:v>
                </c:pt>
                <c:pt idx="134">
                  <c:v>-1.1666666666666401</c:v>
                </c:pt>
                <c:pt idx="135">
                  <c:v>-1.12499999999998</c:v>
                </c:pt>
                <c:pt idx="136">
                  <c:v>-1.0833333333333099</c:v>
                </c:pt>
                <c:pt idx="137">
                  <c:v>-1.0416666666666401</c:v>
                </c:pt>
                <c:pt idx="138">
                  <c:v>-0.99999999999998201</c:v>
                </c:pt>
                <c:pt idx="139">
                  <c:v>-0.95833333333331505</c:v>
                </c:pt>
                <c:pt idx="140">
                  <c:v>-0.91666666666664798</c:v>
                </c:pt>
                <c:pt idx="141">
                  <c:v>-0.87499999999998102</c:v>
                </c:pt>
                <c:pt idx="142">
                  <c:v>-0.83333333333331405</c:v>
                </c:pt>
                <c:pt idx="143">
                  <c:v>-0.79166666666664698</c:v>
                </c:pt>
                <c:pt idx="144">
                  <c:v>-0.74999999999998102</c:v>
                </c:pt>
                <c:pt idx="145">
                  <c:v>-0.70833333333331405</c:v>
                </c:pt>
                <c:pt idx="146">
                  <c:v>-0.66666666666664698</c:v>
                </c:pt>
                <c:pt idx="147">
                  <c:v>-0.62499999999998002</c:v>
                </c:pt>
                <c:pt idx="148">
                  <c:v>-0.58333333333331305</c:v>
                </c:pt>
                <c:pt idx="149">
                  <c:v>-0.54166666666664598</c:v>
                </c:pt>
                <c:pt idx="150">
                  <c:v>-0.49999999999998002</c:v>
                </c:pt>
                <c:pt idx="151">
                  <c:v>-0.458333333333313</c:v>
                </c:pt>
                <c:pt idx="152">
                  <c:v>-0.41666666666664598</c:v>
                </c:pt>
                <c:pt idx="153">
                  <c:v>-0.37499999999997902</c:v>
                </c:pt>
                <c:pt idx="154">
                  <c:v>-0.333333333333312</c:v>
                </c:pt>
                <c:pt idx="155">
                  <c:v>-0.29166666666664498</c:v>
                </c:pt>
                <c:pt idx="156">
                  <c:v>-0.24999999999997899</c:v>
                </c:pt>
                <c:pt idx="157">
                  <c:v>-0.208333333333315</c:v>
                </c:pt>
                <c:pt idx="158">
                  <c:v>-0.166666666666652</c:v>
                </c:pt>
                <c:pt idx="159">
                  <c:v>-0.12499999999998899</c:v>
                </c:pt>
                <c:pt idx="160">
                  <c:v>-8.3333333333326307E-2</c:v>
                </c:pt>
                <c:pt idx="161">
                  <c:v>-4.1666666666663098E-2</c:v>
                </c:pt>
                <c:pt idx="162">
                  <c:v>0</c:v>
                </c:pt>
                <c:pt idx="163">
                  <c:v>0</c:v>
                </c:pt>
                <c:pt idx="164">
                  <c:v>4.1666666666666602E-2</c:v>
                </c:pt>
                <c:pt idx="165">
                  <c:v>8.3333333333333301E-2</c:v>
                </c:pt>
                <c:pt idx="166">
                  <c:v>0.124999999999999</c:v>
                </c:pt>
                <c:pt idx="167">
                  <c:v>0.16666666666666599</c:v>
                </c:pt>
                <c:pt idx="168">
                  <c:v>0.20833333333333301</c:v>
                </c:pt>
                <c:pt idx="169">
                  <c:v>0.249999999999999</c:v>
                </c:pt>
                <c:pt idx="170">
                  <c:v>0.29166666666666602</c:v>
                </c:pt>
                <c:pt idx="171">
                  <c:v>0.33333333333333298</c:v>
                </c:pt>
                <c:pt idx="172">
                  <c:v>0.374999999999999</c:v>
                </c:pt>
                <c:pt idx="173">
                  <c:v>0.41666666666666602</c:v>
                </c:pt>
                <c:pt idx="174">
                  <c:v>0.45833333333333298</c:v>
                </c:pt>
                <c:pt idx="175">
                  <c:v>0.499999999999999</c:v>
                </c:pt>
                <c:pt idx="176">
                  <c:v>0.54166666666666596</c:v>
                </c:pt>
                <c:pt idx="177">
                  <c:v>0.58333333333333304</c:v>
                </c:pt>
                <c:pt idx="178">
                  <c:v>0.625</c:v>
                </c:pt>
                <c:pt idx="179">
                  <c:v>0.66666666666666596</c:v>
                </c:pt>
                <c:pt idx="180">
                  <c:v>0.70833333333333304</c:v>
                </c:pt>
                <c:pt idx="181">
                  <c:v>0.75</c:v>
                </c:pt>
                <c:pt idx="182">
                  <c:v>0.79166666666666596</c:v>
                </c:pt>
                <c:pt idx="183">
                  <c:v>0.83333333333333304</c:v>
                </c:pt>
                <c:pt idx="184">
                  <c:v>0.875</c:v>
                </c:pt>
                <c:pt idx="185">
                  <c:v>0.91666666666666596</c:v>
                </c:pt>
                <c:pt idx="186">
                  <c:v>0.95833333333333304</c:v>
                </c:pt>
                <c:pt idx="187">
                  <c:v>1</c:v>
                </c:pt>
                <c:pt idx="188">
                  <c:v>1.0416666666666601</c:v>
                </c:pt>
                <c:pt idx="189">
                  <c:v>1.0833333333333299</c:v>
                </c:pt>
                <c:pt idx="190">
                  <c:v>1.125</c:v>
                </c:pt>
                <c:pt idx="191">
                  <c:v>1.1666666666666601</c:v>
                </c:pt>
                <c:pt idx="192">
                  <c:v>1.2083333333333299</c:v>
                </c:pt>
                <c:pt idx="193">
                  <c:v>1.25</c:v>
                </c:pt>
                <c:pt idx="194">
                  <c:v>1.2916666666666601</c:v>
                </c:pt>
                <c:pt idx="195">
                  <c:v>1.3333333333333299</c:v>
                </c:pt>
                <c:pt idx="196">
                  <c:v>1.375</c:v>
                </c:pt>
                <c:pt idx="197">
                  <c:v>1.4166666666666601</c:v>
                </c:pt>
                <c:pt idx="198">
                  <c:v>1.4583333333333299</c:v>
                </c:pt>
                <c:pt idx="199">
                  <c:v>1.5</c:v>
                </c:pt>
                <c:pt idx="200">
                  <c:v>1.5416666666666601</c:v>
                </c:pt>
                <c:pt idx="201">
                  <c:v>1.5833333333333299</c:v>
                </c:pt>
                <c:pt idx="202">
                  <c:v>1.625</c:v>
                </c:pt>
                <c:pt idx="203">
                  <c:v>1.6666666666666601</c:v>
                </c:pt>
                <c:pt idx="204">
                  <c:v>1.7083333333333299</c:v>
                </c:pt>
                <c:pt idx="205">
                  <c:v>1.75</c:v>
                </c:pt>
                <c:pt idx="206">
                  <c:v>1.7916666666666601</c:v>
                </c:pt>
                <c:pt idx="207">
                  <c:v>1.8333333333333299</c:v>
                </c:pt>
                <c:pt idx="208">
                  <c:v>1.875</c:v>
                </c:pt>
                <c:pt idx="209">
                  <c:v>1.9166666666666601</c:v>
                </c:pt>
                <c:pt idx="210">
                  <c:v>1.9583333333333299</c:v>
                </c:pt>
                <c:pt idx="211">
                  <c:v>2</c:v>
                </c:pt>
                <c:pt idx="212">
                  <c:v>2.0416666666666599</c:v>
                </c:pt>
                <c:pt idx="213">
                  <c:v>2.0833333333333299</c:v>
                </c:pt>
                <c:pt idx="214">
                  <c:v>2.125</c:v>
                </c:pt>
                <c:pt idx="215">
                  <c:v>2.1666666666666599</c:v>
                </c:pt>
                <c:pt idx="216">
                  <c:v>2.2083333333333299</c:v>
                </c:pt>
                <c:pt idx="217">
                  <c:v>2.25</c:v>
                </c:pt>
                <c:pt idx="218">
                  <c:v>2.2916666666666599</c:v>
                </c:pt>
                <c:pt idx="219">
                  <c:v>2.3333333333333299</c:v>
                </c:pt>
                <c:pt idx="220">
                  <c:v>2.375</c:v>
                </c:pt>
                <c:pt idx="221">
                  <c:v>2.4166666666666599</c:v>
                </c:pt>
                <c:pt idx="222">
                  <c:v>2.4583333333333299</c:v>
                </c:pt>
                <c:pt idx="223">
                  <c:v>2.5</c:v>
                </c:pt>
                <c:pt idx="224">
                  <c:v>2.5416666666666599</c:v>
                </c:pt>
                <c:pt idx="225">
                  <c:v>2.5833333333333299</c:v>
                </c:pt>
                <c:pt idx="226">
                  <c:v>2.625</c:v>
                </c:pt>
                <c:pt idx="227">
                  <c:v>2.6666666666666599</c:v>
                </c:pt>
                <c:pt idx="228">
                  <c:v>2.7083333333333299</c:v>
                </c:pt>
                <c:pt idx="229">
                  <c:v>2.75</c:v>
                </c:pt>
                <c:pt idx="230">
                  <c:v>2.7916666666666599</c:v>
                </c:pt>
                <c:pt idx="231">
                  <c:v>2.8333333333333299</c:v>
                </c:pt>
                <c:pt idx="232">
                  <c:v>2.875</c:v>
                </c:pt>
                <c:pt idx="233">
                  <c:v>2.9166666666666599</c:v>
                </c:pt>
                <c:pt idx="234">
                  <c:v>2.9583333333333299</c:v>
                </c:pt>
                <c:pt idx="235">
                  <c:v>3</c:v>
                </c:pt>
                <c:pt idx="236">
                  <c:v>3.0416666666666599</c:v>
                </c:pt>
                <c:pt idx="237">
                  <c:v>3.0833333333333299</c:v>
                </c:pt>
                <c:pt idx="238">
                  <c:v>3.125</c:v>
                </c:pt>
                <c:pt idx="239">
                  <c:v>3.1666666666666599</c:v>
                </c:pt>
                <c:pt idx="240">
                  <c:v>3.2083333333333299</c:v>
                </c:pt>
                <c:pt idx="241">
                  <c:v>3.25</c:v>
                </c:pt>
                <c:pt idx="242">
                  <c:v>3.2916666666666599</c:v>
                </c:pt>
                <c:pt idx="243">
                  <c:v>3.3333333333333299</c:v>
                </c:pt>
                <c:pt idx="244">
                  <c:v>3.375</c:v>
                </c:pt>
                <c:pt idx="245">
                  <c:v>3.4166666666666599</c:v>
                </c:pt>
                <c:pt idx="246">
                  <c:v>3.4583333333333299</c:v>
                </c:pt>
                <c:pt idx="247">
                  <c:v>3.5</c:v>
                </c:pt>
                <c:pt idx="248">
                  <c:v>3.5416666666666599</c:v>
                </c:pt>
                <c:pt idx="249">
                  <c:v>3.5833333333333299</c:v>
                </c:pt>
                <c:pt idx="250">
                  <c:v>3.625</c:v>
                </c:pt>
                <c:pt idx="251">
                  <c:v>3.6666666666666599</c:v>
                </c:pt>
                <c:pt idx="252">
                  <c:v>3.7083333333333299</c:v>
                </c:pt>
                <c:pt idx="253">
                  <c:v>3.75</c:v>
                </c:pt>
                <c:pt idx="254">
                  <c:v>3.7916666666666599</c:v>
                </c:pt>
                <c:pt idx="255">
                  <c:v>3.8333333333333299</c:v>
                </c:pt>
                <c:pt idx="256">
                  <c:v>3.875</c:v>
                </c:pt>
                <c:pt idx="257">
                  <c:v>3.9166666666666599</c:v>
                </c:pt>
                <c:pt idx="258">
                  <c:v>3.9583333333333299</c:v>
                </c:pt>
                <c:pt idx="259">
                  <c:v>4</c:v>
                </c:pt>
                <c:pt idx="260">
                  <c:v>4.0416666666666599</c:v>
                </c:pt>
                <c:pt idx="261">
                  <c:v>4.0833333333333304</c:v>
                </c:pt>
                <c:pt idx="262">
                  <c:v>4.125</c:v>
                </c:pt>
                <c:pt idx="263">
                  <c:v>4.1666666666666696</c:v>
                </c:pt>
                <c:pt idx="264">
                  <c:v>4.2083333333333304</c:v>
                </c:pt>
                <c:pt idx="265">
                  <c:v>4.25</c:v>
                </c:pt>
                <c:pt idx="266">
                  <c:v>4.2916666666666696</c:v>
                </c:pt>
                <c:pt idx="267">
                  <c:v>4.3333333333333304</c:v>
                </c:pt>
                <c:pt idx="268">
                  <c:v>4.375</c:v>
                </c:pt>
                <c:pt idx="269">
                  <c:v>4.4166666666666696</c:v>
                </c:pt>
                <c:pt idx="270">
                  <c:v>4.4583333333333304</c:v>
                </c:pt>
                <c:pt idx="271">
                  <c:v>4.5</c:v>
                </c:pt>
                <c:pt idx="272">
                  <c:v>4.5416666666666696</c:v>
                </c:pt>
                <c:pt idx="273">
                  <c:v>4.5833333333333304</c:v>
                </c:pt>
                <c:pt idx="274">
                  <c:v>4.625</c:v>
                </c:pt>
                <c:pt idx="275">
                  <c:v>4.6666666666666696</c:v>
                </c:pt>
                <c:pt idx="276">
                  <c:v>4.7083333333333304</c:v>
                </c:pt>
                <c:pt idx="277">
                  <c:v>4.75</c:v>
                </c:pt>
                <c:pt idx="278">
                  <c:v>4.7916666666666696</c:v>
                </c:pt>
                <c:pt idx="279">
                  <c:v>4.8333333333333304</c:v>
                </c:pt>
                <c:pt idx="280">
                  <c:v>4.875</c:v>
                </c:pt>
                <c:pt idx="281">
                  <c:v>4.9166666666666696</c:v>
                </c:pt>
                <c:pt idx="282">
                  <c:v>4.9583333333333304</c:v>
                </c:pt>
                <c:pt idx="283">
                  <c:v>5</c:v>
                </c:pt>
                <c:pt idx="284">
                  <c:v>5.0416666666666696</c:v>
                </c:pt>
                <c:pt idx="285">
                  <c:v>5.0833333333333304</c:v>
                </c:pt>
                <c:pt idx="286">
                  <c:v>5.125</c:v>
                </c:pt>
                <c:pt idx="287">
                  <c:v>5.1666666666666696</c:v>
                </c:pt>
                <c:pt idx="288">
                  <c:v>5.2083333333333304</c:v>
                </c:pt>
                <c:pt idx="289">
                  <c:v>5.25</c:v>
                </c:pt>
                <c:pt idx="290">
                  <c:v>5.2916666666666696</c:v>
                </c:pt>
                <c:pt idx="291">
                  <c:v>5.3333333333333304</c:v>
                </c:pt>
                <c:pt idx="292">
                  <c:v>5.375</c:v>
                </c:pt>
                <c:pt idx="293">
                  <c:v>5.4166666666666599</c:v>
                </c:pt>
                <c:pt idx="294">
                  <c:v>5.4583333333333304</c:v>
                </c:pt>
                <c:pt idx="295">
                  <c:v>5.5</c:v>
                </c:pt>
                <c:pt idx="296">
                  <c:v>5.5</c:v>
                </c:pt>
                <c:pt idx="297">
                  <c:v>5.54505481598577</c:v>
                </c:pt>
                <c:pt idx="298">
                  <c:v>5.59010963197154</c:v>
                </c:pt>
                <c:pt idx="299">
                  <c:v>5.6351644479573197</c:v>
                </c:pt>
                <c:pt idx="300">
                  <c:v>5.6802192639430897</c:v>
                </c:pt>
                <c:pt idx="301">
                  <c:v>5.7252740799288597</c:v>
                </c:pt>
                <c:pt idx="302">
                  <c:v>5.7703288959146404</c:v>
                </c:pt>
                <c:pt idx="303">
                  <c:v>5.8251034507595003</c:v>
                </c:pt>
                <c:pt idx="304">
                  <c:v>5.8798780056043602</c:v>
                </c:pt>
                <c:pt idx="305">
                  <c:v>5.9346525604492202</c:v>
                </c:pt>
                <c:pt idx="306">
                  <c:v>5.9894271152940801</c:v>
                </c:pt>
                <c:pt idx="307">
                  <c:v>6.0442016701389498</c:v>
                </c:pt>
                <c:pt idx="308">
                  <c:v>6.0989762249838098</c:v>
                </c:pt>
                <c:pt idx="309">
                  <c:v>6.1655669401356796</c:v>
                </c:pt>
                <c:pt idx="310">
                  <c:v>6.2321576552875602</c:v>
                </c:pt>
                <c:pt idx="311">
                  <c:v>6.2987483704394398</c:v>
                </c:pt>
                <c:pt idx="312">
                  <c:v>6.3653390855913097</c:v>
                </c:pt>
                <c:pt idx="313">
                  <c:v>6.4319298007431902</c:v>
                </c:pt>
                <c:pt idx="314">
                  <c:v>6.4985205158950698</c:v>
                </c:pt>
                <c:pt idx="315">
                  <c:v>6.5794767154911504</c:v>
                </c:pt>
                <c:pt idx="316">
                  <c:v>6.6604329150872301</c:v>
                </c:pt>
                <c:pt idx="317">
                  <c:v>6.7413891146833098</c:v>
                </c:pt>
                <c:pt idx="318">
                  <c:v>6.8223453142793797</c:v>
                </c:pt>
                <c:pt idx="319">
                  <c:v>6.9033015138754603</c:v>
                </c:pt>
                <c:pt idx="320">
                  <c:v>6.98425771347154</c:v>
                </c:pt>
                <c:pt idx="321">
                  <c:v>7.0826785917364097</c:v>
                </c:pt>
                <c:pt idx="322">
                  <c:v>7.1810994700012696</c:v>
                </c:pt>
                <c:pt idx="323">
                  <c:v>7.2795203482661401</c:v>
                </c:pt>
                <c:pt idx="324">
                  <c:v>7.377941226531</c:v>
                </c:pt>
                <c:pt idx="325">
                  <c:v>7.4763621047958697</c:v>
                </c:pt>
              </c:numCache>
            </c:numRef>
          </c:xVal>
          <c:yVal>
            <c:numRef>
              <c:f>COMSOL!$I$136:$I$461</c:f>
              <c:numCache>
                <c:formatCode>0.00E+00</c:formatCode>
                <c:ptCount val="326"/>
                <c:pt idx="0">
                  <c:v>2.0487490410531994E-3</c:v>
                </c:pt>
                <c:pt idx="1">
                  <c:v>2.2373594883910524E-3</c:v>
                </c:pt>
                <c:pt idx="2">
                  <c:v>2.4261377058677081E-3</c:v>
                </c:pt>
                <c:pt idx="3">
                  <c:v>2.6150471666922617E-3</c:v>
                </c:pt>
                <c:pt idx="4">
                  <c:v>2.8040611650905368E-3</c:v>
                </c:pt>
                <c:pt idx="5">
                  <c:v>2.9940549058957121E-3</c:v>
                </c:pt>
                <c:pt idx="6">
                  <c:v>3.2315736269010421E-3</c:v>
                </c:pt>
                <c:pt idx="7">
                  <c:v>3.4683313542086644E-3</c:v>
                </c:pt>
                <c:pt idx="8">
                  <c:v>3.7051974207328933E-3</c:v>
                </c:pt>
                <c:pt idx="9">
                  <c:v>3.9421521827005925E-3</c:v>
                </c:pt>
                <c:pt idx="10">
                  <c:v>4.1791804449326821E-3</c:v>
                </c:pt>
                <c:pt idx="11">
                  <c:v>4.4190876760620175E-3</c:v>
                </c:pt>
                <c:pt idx="12">
                  <c:v>4.6967390406029317E-3</c:v>
                </c:pt>
                <c:pt idx="13">
                  <c:v>4.9716491457383882E-3</c:v>
                </c:pt>
                <c:pt idx="14">
                  <c:v>5.2466233618191031E-3</c:v>
                </c:pt>
                <c:pt idx="15">
                  <c:v>5.5216520483094434E-3</c:v>
                </c:pt>
                <c:pt idx="16">
                  <c:v>5.7967273925639299E-3</c:v>
                </c:pt>
                <c:pt idx="17">
                  <c:v>6.0749749224300242E-3</c:v>
                </c:pt>
                <c:pt idx="18">
                  <c:v>6.3787652378607994E-3</c:v>
                </c:pt>
                <c:pt idx="19">
                  <c:v>6.6794686129336301E-3</c:v>
                </c:pt>
                <c:pt idx="20">
                  <c:v>6.9802111254031775E-3</c:v>
                </c:pt>
                <c:pt idx="21">
                  <c:v>7.2809878926549665E-3</c:v>
                </c:pt>
                <c:pt idx="22">
                  <c:v>7.5817948063641033E-3</c:v>
                </c:pt>
                <c:pt idx="23">
                  <c:v>7.8846684120967361E-3</c:v>
                </c:pt>
                <c:pt idx="24">
                  <c:v>8.1978981065498075E-3</c:v>
                </c:pt>
                <c:pt idx="25">
                  <c:v>8.5091067926966572E-3</c:v>
                </c:pt>
                <c:pt idx="26">
                  <c:v>8.8203324723304024E-3</c:v>
                </c:pt>
                <c:pt idx="27">
                  <c:v>9.1315733961066965E-3</c:v>
                </c:pt>
                <c:pt idx="28">
                  <c:v>9.4428280452418367E-3</c:v>
                </c:pt>
                <c:pt idx="29">
                  <c:v>9.7540950947508677E-3</c:v>
                </c:pt>
                <c:pt idx="30">
                  <c:v>9.7539856070165756E-3</c:v>
                </c:pt>
                <c:pt idx="31">
                  <c:v>1.0105688521088105E-2</c:v>
                </c:pt>
                <c:pt idx="32">
                  <c:v>1.0457410927849251E-2</c:v>
                </c:pt>
                <c:pt idx="33">
                  <c:v>1.0809150914785954E-2</c:v>
                </c:pt>
                <c:pt idx="34">
                  <c:v>1.1160906810390701E-2</c:v>
                </c:pt>
                <c:pt idx="35">
                  <c:v>1.1512677147370625E-2</c:v>
                </c:pt>
                <c:pt idx="36">
                  <c:v>1.186237074892121E-2</c:v>
                </c:pt>
                <c:pt idx="37">
                  <c:v>1.2283505084426194E-2</c:v>
                </c:pt>
                <c:pt idx="38">
                  <c:v>1.2706755219837716E-2</c:v>
                </c:pt>
                <c:pt idx="39">
                  <c:v>1.3130028751179244E-2</c:v>
                </c:pt>
                <c:pt idx="40">
                  <c:v>1.3553323472683572E-2</c:v>
                </c:pt>
                <c:pt idx="41">
                  <c:v>1.3976637445697696E-2</c:v>
                </c:pt>
                <c:pt idx="42">
                  <c:v>1.4398557336577909E-2</c:v>
                </c:pt>
                <c:pt idx="43">
                  <c:v>1.4907389982701602E-2</c:v>
                </c:pt>
                <c:pt idx="44">
                  <c:v>1.5417664574747652E-2</c:v>
                </c:pt>
                <c:pt idx="45">
                  <c:v>1.5927966557812402E-2</c:v>
                </c:pt>
                <c:pt idx="46">
                  <c:v>1.643829336380314E-2</c:v>
                </c:pt>
                <c:pt idx="47">
                  <c:v>1.6948642733816771E-2</c:v>
                </c:pt>
                <c:pt idx="48">
                  <c:v>1.7456943839991301E-2</c:v>
                </c:pt>
                <c:pt idx="49">
                  <c:v>1.8067390909425489E-2</c:v>
                </c:pt>
                <c:pt idx="50">
                  <c:v>1.8679941461018677E-2</c:v>
                </c:pt>
                <c:pt idx="51">
                  <c:v>1.9292523340113731E-2</c:v>
                </c:pt>
                <c:pt idx="52">
                  <c:v>1.9905133633789245E-2</c:v>
                </c:pt>
                <c:pt idx="53">
                  <c:v>2.0517769776893312E-2</c:v>
                </c:pt>
                <c:pt idx="54">
                  <c:v>2.1127952571330752E-2</c:v>
                </c:pt>
                <c:pt idx="55">
                  <c:v>2.1857679502887355E-2</c:v>
                </c:pt>
                <c:pt idx="56">
                  <c:v>2.2589922014020845E-2</c:v>
                </c:pt>
                <c:pt idx="57">
                  <c:v>2.3322199509501478E-2</c:v>
                </c:pt>
                <c:pt idx="58">
                  <c:v>2.4054508770546816E-2</c:v>
                </c:pt>
                <c:pt idx="59">
                  <c:v>2.478684695863656E-2</c:v>
                </c:pt>
                <c:pt idx="60">
                  <c:v>2.5516461052854822E-2</c:v>
                </c:pt>
                <c:pt idx="61">
                  <c:v>2.6384204107252607E-2</c:v>
                </c:pt>
                <c:pt idx="62">
                  <c:v>2.7254739880397151E-2</c:v>
                </c:pt>
                <c:pt idx="63">
                  <c:v>2.81253139169097E-2</c:v>
                </c:pt>
                <c:pt idx="64">
                  <c:v>2.8995922743435796E-2</c:v>
                </c:pt>
                <c:pt idx="65">
                  <c:v>2.9866563291489717E-2</c:v>
                </c:pt>
                <c:pt idx="66">
                  <c:v>3.0734478667766765E-2</c:v>
                </c:pt>
                <c:pt idx="67">
                  <c:v>3.1759808745052374E-2</c:v>
                </c:pt>
                <c:pt idx="68">
                  <c:v>3.2787937775605271E-2</c:v>
                </c:pt>
                <c:pt idx="69">
                  <c:v>3.381610747173578E-2</c:v>
                </c:pt>
                <c:pt idx="70">
                  <c:v>3.4844314203724004E-2</c:v>
                </c:pt>
                <c:pt idx="71">
                  <c:v>3.587255475788674E-2</c:v>
                </c:pt>
                <c:pt idx="72">
                  <c:v>3.6898270555898054E-2</c:v>
                </c:pt>
                <c:pt idx="73">
                  <c:v>3.8100335753234633E-2</c:v>
                </c:pt>
                <c:pt idx="74">
                  <c:v>3.9305002570254405E-2</c:v>
                </c:pt>
                <c:pt idx="75">
                  <c:v>4.0509711156099436E-2</c:v>
                </c:pt>
                <c:pt idx="76">
                  <c:v>4.171445785941183E-2</c:v>
                </c:pt>
                <c:pt idx="77">
                  <c:v>4.2919239438709837E-2</c:v>
                </c:pt>
                <c:pt idx="78">
                  <c:v>4.4121917223860108E-2</c:v>
                </c:pt>
                <c:pt idx="79">
                  <c:v>4.5517835246411065E-2</c:v>
                </c:pt>
                <c:pt idx="80">
                  <c:v>4.6915933989179794E-2</c:v>
                </c:pt>
                <c:pt idx="81">
                  <c:v>4.8314073733063879E-2</c:v>
                </c:pt>
                <c:pt idx="82">
                  <c:v>4.9712250984314338E-2</c:v>
                </c:pt>
                <c:pt idx="83">
                  <c:v>5.1110462631404896E-2</c:v>
                </c:pt>
                <c:pt idx="84">
                  <c:v>5.2507335156731928E-2</c:v>
                </c:pt>
                <c:pt idx="85">
                  <c:v>5.4110072503195626E-2</c:v>
                </c:pt>
                <c:pt idx="86">
                  <c:v>5.5714222058714583E-2</c:v>
                </c:pt>
                <c:pt idx="87">
                  <c:v>5.7318409568073179E-2</c:v>
                </c:pt>
                <c:pt idx="88">
                  <c:v>5.8922631896513797E-2</c:v>
                </c:pt>
                <c:pt idx="89">
                  <c:v>6.0526886241565631E-2</c:v>
                </c:pt>
                <c:pt idx="90">
                  <c:v>6.2131034690434302E-2</c:v>
                </c:pt>
                <c:pt idx="91">
                  <c:v>6.394662321538544E-2</c:v>
                </c:pt>
                <c:pt idx="92">
                  <c:v>6.5762382526150437E-2</c:v>
                </c:pt>
                <c:pt idx="93">
                  <c:v>6.7578174336066277E-2</c:v>
                </c:pt>
                <c:pt idx="94">
                  <c:v>6.9393996060322538E-2</c:v>
                </c:pt>
                <c:pt idx="95">
                  <c:v>7.1209845377728481E-2</c:v>
                </c:pt>
                <c:pt idx="96">
                  <c:v>7.3027357695108555E-2</c:v>
                </c:pt>
                <c:pt idx="97">
                  <c:v>7.5051471640000283E-2</c:v>
                </c:pt>
                <c:pt idx="98">
                  <c:v>7.7073975117839602E-2</c:v>
                </c:pt>
                <c:pt idx="99">
                  <c:v>7.9096503521125752E-2</c:v>
                </c:pt>
                <c:pt idx="100">
                  <c:v>8.1119054955086367E-2</c:v>
                </c:pt>
                <c:pt idx="101">
                  <c:v>8.314162770931563E-2</c:v>
                </c:pt>
                <c:pt idx="102">
                  <c:v>8.516818826236551E-2</c:v>
                </c:pt>
                <c:pt idx="103">
                  <c:v>8.7382385957860437E-2</c:v>
                </c:pt>
                <c:pt idx="104">
                  <c:v>8.9592633008067593E-2</c:v>
                </c:pt>
                <c:pt idx="105">
                  <c:v>9.1802896158630964E-2</c:v>
                </c:pt>
                <c:pt idx="106">
                  <c:v>9.4013174249172535E-2</c:v>
                </c:pt>
                <c:pt idx="107">
                  <c:v>9.6223466225936444E-2</c:v>
                </c:pt>
                <c:pt idx="108">
                  <c:v>9.8440549407606923E-2</c:v>
                </c:pt>
                <c:pt idx="109">
                  <c:v>0.10080853357459547</c:v>
                </c:pt>
                <c:pt idx="110">
                  <c:v>0.10316974759974459</c:v>
                </c:pt>
                <c:pt idx="111">
                  <c:v>0.10553096919736325</c:v>
                </c:pt>
                <c:pt idx="112">
                  <c:v>0.10789219785331518</c:v>
                </c:pt>
                <c:pt idx="113">
                  <c:v>0.11025343309751982</c:v>
                </c:pt>
                <c:pt idx="114">
                  <c:v>0.11262455712518449</c:v>
                </c:pt>
                <c:pt idx="115">
                  <c:v>0.115089147551741</c:v>
                </c:pt>
                <c:pt idx="116">
                  <c:v>0.1175438569583199</c:v>
                </c:pt>
                <c:pt idx="117">
                  <c:v>0.11999856786477166</c:v>
                </c:pt>
                <c:pt idx="118">
                  <c:v>0.12245328017360892</c:v>
                </c:pt>
                <c:pt idx="119">
                  <c:v>0.12490799379502056</c:v>
                </c:pt>
                <c:pt idx="120">
                  <c:v>0.12737568392185331</c:v>
                </c:pt>
                <c:pt idx="121">
                  <c:v>0.12985752498409872</c:v>
                </c:pt>
                <c:pt idx="122">
                  <c:v>0.13232639106202079</c:v>
                </c:pt>
                <c:pt idx="123">
                  <c:v>0.13479525741861501</c:v>
                </c:pt>
                <c:pt idx="124">
                  <c:v>0.13726412404208393</c:v>
                </c:pt>
                <c:pt idx="125">
                  <c:v>0.13973299092147634</c:v>
                </c:pt>
                <c:pt idx="126">
                  <c:v>0.14221745850033307</c:v>
                </c:pt>
                <c:pt idx="127">
                  <c:v>0.14461648496997317</c:v>
                </c:pt>
                <c:pt idx="128">
                  <c:v>0.14699991707443175</c:v>
                </c:pt>
                <c:pt idx="129">
                  <c:v>0.14938335498931704</c:v>
                </c:pt>
                <c:pt idx="130">
                  <c:v>0.15176679845399671</c:v>
                </c:pt>
                <c:pt idx="131">
                  <c:v>0.15415024722396767</c:v>
                </c:pt>
                <c:pt idx="132">
                  <c:v>0.15655091326030859</c:v>
                </c:pt>
                <c:pt idx="133">
                  <c:v>0.15875150071141467</c:v>
                </c:pt>
                <c:pt idx="134">
                  <c:v>0.1609348953183124</c:v>
                </c:pt>
                <c:pt idx="135">
                  <c:v>0.16311830851565456</c:v>
                </c:pt>
                <c:pt idx="136">
                  <c:v>0.16530173958735883</c:v>
                </c:pt>
                <c:pt idx="137">
                  <c:v>0.16748518785468505</c:v>
                </c:pt>
                <c:pt idx="138">
                  <c:v>0.16968588800281212</c:v>
                </c:pt>
                <c:pt idx="139">
                  <c:v>0.17156594265394345</c:v>
                </c:pt>
                <c:pt idx="140">
                  <c:v>0.1734288001778144</c:v>
                </c:pt>
                <c:pt idx="141">
                  <c:v>0.1752916947097275</c:v>
                </c:pt>
                <c:pt idx="142">
                  <c:v>0.17715462510620023</c:v>
                </c:pt>
                <c:pt idx="143">
                  <c:v>0.17901759027133032</c:v>
                </c:pt>
                <c:pt idx="144">
                  <c:v>0.18089593250756159</c:v>
                </c:pt>
                <c:pt idx="145">
                  <c:v>0.18233926390642402</c:v>
                </c:pt>
                <c:pt idx="146">
                  <c:v>0.18376731062661633</c:v>
                </c:pt>
                <c:pt idx="147">
                  <c:v>0.1851954146866219</c:v>
                </c:pt>
                <c:pt idx="148">
                  <c:v>0.18662357479251565</c:v>
                </c:pt>
                <c:pt idx="149">
                  <c:v>0.18805178968963185</c:v>
                </c:pt>
                <c:pt idx="150">
                  <c:v>0.18949160656862923</c:v>
                </c:pt>
                <c:pt idx="151">
                  <c:v>0.19040174660729781</c:v>
                </c:pt>
                <c:pt idx="152">
                  <c:v>0.19130041389280664</c:v>
                </c:pt>
                <c:pt idx="153">
                  <c:v>0.19219915578746904</c:v>
                </c:pt>
                <c:pt idx="154">
                  <c:v>0.19309797126543105</c:v>
                </c:pt>
                <c:pt idx="155">
                  <c:v>0.19399685931976626</c:v>
                </c:pt>
                <c:pt idx="156">
                  <c:v>0.19490203787582991</c:v>
                </c:pt>
                <c:pt idx="157">
                  <c:v>0.1952149311765059</c:v>
                </c:pt>
                <c:pt idx="158">
                  <c:v>0.19552169012469217</c:v>
                </c:pt>
                <c:pt idx="159">
                  <c:v>0.1958285332425555</c:v>
                </c:pt>
                <c:pt idx="160">
                  <c:v>0.19613546014081806</c:v>
                </c:pt>
                <c:pt idx="161">
                  <c:v>0.1964424704325318</c:v>
                </c:pt>
                <c:pt idx="162">
                  <c:v>0.19674956373305524</c:v>
                </c:pt>
                <c:pt idx="163">
                  <c:v>0.1967494891565881</c:v>
                </c:pt>
                <c:pt idx="164">
                  <c:v>0.19644242666121112</c:v>
                </c:pt>
                <c:pt idx="165">
                  <c:v>0.19613544718017834</c:v>
                </c:pt>
                <c:pt idx="166">
                  <c:v>0.19582855109811853</c:v>
                </c:pt>
                <c:pt idx="167">
                  <c:v>0.19552173880196638</c:v>
                </c:pt>
                <c:pt idx="168">
                  <c:v>0.19521501068098462</c:v>
                </c:pt>
                <c:pt idx="169">
                  <c:v>0.19490207884542687</c:v>
                </c:pt>
                <c:pt idx="170">
                  <c:v>0.19399686410143585</c:v>
                </c:pt>
                <c:pt idx="171">
                  <c:v>0.1930980092415186</c:v>
                </c:pt>
                <c:pt idx="172">
                  <c:v>0.19219922697291641</c:v>
                </c:pt>
                <c:pt idx="173">
                  <c:v>0.19130051830271802</c:v>
                </c:pt>
                <c:pt idx="174">
                  <c:v>0.19040188425694271</c:v>
                </c:pt>
                <c:pt idx="175">
                  <c:v>0.18949170190773829</c:v>
                </c:pt>
                <c:pt idx="176">
                  <c:v>0.18805183163774489</c:v>
                </c:pt>
                <c:pt idx="177">
                  <c:v>0.1866236389349735</c:v>
                </c:pt>
                <c:pt idx="178">
                  <c:v>0.1851955010434802</c:v>
                </c:pt>
                <c:pt idx="179">
                  <c:v>0.18376741921836454</c:v>
                </c:pt>
                <c:pt idx="180">
                  <c:v>0.18233939475399755</c:v>
                </c:pt>
                <c:pt idx="181">
                  <c:v>0.1808960332154938</c:v>
                </c:pt>
                <c:pt idx="182">
                  <c:v>0.17901766118346224</c:v>
                </c:pt>
                <c:pt idx="183">
                  <c:v>0.17715471865182941</c:v>
                </c:pt>
                <c:pt idx="184">
                  <c:v>0.17529181090167983</c:v>
                </c:pt>
                <c:pt idx="185">
                  <c:v>0.17342893902932191</c:v>
                </c:pt>
                <c:pt idx="186">
                  <c:v>0.17156610417866291</c:v>
                </c:pt>
                <c:pt idx="187">
                  <c:v>0.16968601121360311</c:v>
                </c:pt>
                <c:pt idx="188">
                  <c:v>0.16748526101260844</c:v>
                </c:pt>
                <c:pt idx="189">
                  <c:v>0.16530182370028082</c:v>
                </c:pt>
                <c:pt idx="190">
                  <c:v>0.16311840359049429</c:v>
                </c:pt>
                <c:pt idx="191">
                  <c:v>0.16093500136229488</c:v>
                </c:pt>
                <c:pt idx="192">
                  <c:v>0.15875161773208868</c:v>
                </c:pt>
                <c:pt idx="193">
                  <c:v>0.15655098021948069</c:v>
                </c:pt>
                <c:pt idx="194">
                  <c:v>0.15415027106659743</c:v>
                </c:pt>
                <c:pt idx="195">
                  <c:v>0.15176684023021497</c:v>
                </c:pt>
                <c:pt idx="196">
                  <c:v>0.14938341470338992</c:v>
                </c:pt>
                <c:pt idx="197">
                  <c:v>0.14699999473085953</c:v>
                </c:pt>
                <c:pt idx="198">
                  <c:v>0.14461658057350424</c:v>
                </c:pt>
                <c:pt idx="199">
                  <c:v>0.14221750805607239</c:v>
                </c:pt>
                <c:pt idx="200">
                  <c:v>0.13973298294629627</c:v>
                </c:pt>
                <c:pt idx="201">
                  <c:v>0.13726412253674716</c:v>
                </c:pt>
                <c:pt idx="202">
                  <c:v>0.13479526238402481</c:v>
                </c:pt>
                <c:pt idx="203">
                  <c:v>0.13232640249913494</c:v>
                </c:pt>
                <c:pt idx="204">
                  <c:v>0.12985754289393278</c:v>
                </c:pt>
                <c:pt idx="205">
                  <c:v>0.1273756873460638</c:v>
                </c:pt>
                <c:pt idx="206">
                  <c:v>0.12490797327273614</c:v>
                </c:pt>
                <c:pt idx="207">
                  <c:v>0.12245325666282658</c:v>
                </c:pt>
                <c:pt idx="208">
                  <c:v>0.11999854136395664</c:v>
                </c:pt>
                <c:pt idx="209">
                  <c:v>0.11754382746581876</c:v>
                </c:pt>
                <c:pt idx="210">
                  <c:v>0.11508911506577123</c:v>
                </c:pt>
                <c:pt idx="211">
                  <c:v>0.11262455600783758</c:v>
                </c:pt>
                <c:pt idx="212">
                  <c:v>0.11025345237041644</c:v>
                </c:pt>
                <c:pt idx="213">
                  <c:v>0.10789220315368654</c:v>
                </c:pt>
                <c:pt idx="214">
                  <c:v>0.10553096052651814</c:v>
                </c:pt>
                <c:pt idx="215">
                  <c:v>0.10316972495906195</c:v>
                </c:pt>
                <c:pt idx="216">
                  <c:v>0.10080849696553122</c:v>
                </c:pt>
                <c:pt idx="217">
                  <c:v>9.8440567059977849E-2</c:v>
                </c:pt>
                <c:pt idx="218">
                  <c:v>9.6223527066120654E-2</c:v>
                </c:pt>
                <c:pt idx="219">
                  <c:v>9.4013210057187394E-2</c:v>
                </c:pt>
                <c:pt idx="220">
                  <c:v>9.1802906943354023E-2</c:v>
                </c:pt>
                <c:pt idx="221">
                  <c:v>8.9592618779016836E-2</c:v>
                </c:pt>
                <c:pt idx="222">
                  <c:v>8.7382346725262142E-2</c:v>
                </c:pt>
                <c:pt idx="223">
                  <c:v>8.516820873852915E-2</c:v>
                </c:pt>
                <c:pt idx="224">
                  <c:v>8.314169607642323E-2</c:v>
                </c:pt>
                <c:pt idx="225">
                  <c:v>8.1119086527919229E-2</c:v>
                </c:pt>
                <c:pt idx="226">
                  <c:v>7.9096498316977237E-2</c:v>
                </c:pt>
                <c:pt idx="227">
                  <c:v>7.7073933155342958E-2</c:v>
                </c:pt>
                <c:pt idx="228">
                  <c:v>7.5051392939276665E-2</c:v>
                </c:pt>
                <c:pt idx="229">
                  <c:v>7.3027360702342461E-2</c:v>
                </c:pt>
                <c:pt idx="230">
                  <c:v>7.1209925902072868E-2</c:v>
                </c:pt>
                <c:pt idx="231">
                  <c:v>6.9394035706469362E-2</c:v>
                </c:pt>
                <c:pt idx="232">
                  <c:v>6.7578173135469266E-2</c:v>
                </c:pt>
                <c:pt idx="233">
                  <c:v>6.5762340512883211E-2</c:v>
                </c:pt>
                <c:pt idx="234">
                  <c:v>6.3946540426443876E-2</c:v>
                </c:pt>
                <c:pt idx="235">
                  <c:v>6.213103758763007E-2</c:v>
                </c:pt>
                <c:pt idx="236">
                  <c:v>6.0526975263757173E-2</c:v>
                </c:pt>
                <c:pt idx="237">
                  <c:v>5.8922680654959522E-2</c:v>
                </c:pt>
                <c:pt idx="238">
                  <c:v>5.7318418098381431E-2</c:v>
                </c:pt>
                <c:pt idx="239">
                  <c:v>5.5714190399632914E-2</c:v>
                </c:pt>
                <c:pt idx="240">
                  <c:v>5.4110000696989062E-2</c:v>
                </c:pt>
                <c:pt idx="241">
                  <c:v>5.2507359384850648E-2</c:v>
                </c:pt>
                <c:pt idx="242">
                  <c:v>5.1110576249657369E-2</c:v>
                </c:pt>
                <c:pt idx="243">
                  <c:v>4.9712317897058787E-2</c:v>
                </c:pt>
                <c:pt idx="244">
                  <c:v>4.8314093983460399E-2</c:v>
                </c:pt>
                <c:pt idx="245">
                  <c:v>4.6915907624401731E-2</c:v>
                </c:pt>
                <c:pt idx="246">
                  <c:v>4.5517762318151495E-2</c:v>
                </c:pt>
                <c:pt idx="247">
                  <c:v>4.4121979451045353E-2</c:v>
                </c:pt>
                <c:pt idx="248">
                  <c:v>4.2919409027683063E-2</c:v>
                </c:pt>
                <c:pt idx="249">
                  <c:v>4.1714553219975102E-2</c:v>
                </c:pt>
                <c:pt idx="250">
                  <c:v>4.0509732366928883E-2</c:v>
                </c:pt>
                <c:pt idx="251">
                  <c:v>3.9304949717621933E-2</c:v>
                </c:pt>
                <c:pt idx="252">
                  <c:v>3.8100208931996143E-2</c:v>
                </c:pt>
                <c:pt idx="253">
                  <c:v>3.6898317501397881E-2</c:v>
                </c:pt>
                <c:pt idx="254">
                  <c:v>3.5872752192318454E-2</c:v>
                </c:pt>
                <c:pt idx="255">
                  <c:v>3.4844414638697092E-2</c:v>
                </c:pt>
                <c:pt idx="256">
                  <c:v>3.3816111063169244E-2</c:v>
                </c:pt>
                <c:pt idx="257">
                  <c:v>3.2787844694712645E-2</c:v>
                </c:pt>
                <c:pt idx="258">
                  <c:v>3.1759619180362283E-2</c:v>
                </c:pt>
                <c:pt idx="259">
                  <c:v>3.0734474865312143E-2</c:v>
                </c:pt>
                <c:pt idx="260">
                  <c:v>2.9866767562522427E-2</c:v>
                </c:pt>
                <c:pt idx="261">
                  <c:v>2.899605325523132E-2</c:v>
                </c:pt>
                <c:pt idx="262">
                  <c:v>2.81253708942584E-2</c:v>
                </c:pt>
                <c:pt idx="263">
                  <c:v>2.725472357032618E-2</c:v>
                </c:pt>
                <c:pt idx="264">
                  <c:v>2.6384114781995566E-2</c:v>
                </c:pt>
                <c:pt idx="265">
                  <c:v>2.5516582381968841E-2</c:v>
                </c:pt>
                <c:pt idx="266">
                  <c:v>2.4787168290484652E-2</c:v>
                </c:pt>
                <c:pt idx="267">
                  <c:v>2.4054746993482937E-2</c:v>
                </c:pt>
                <c:pt idx="268">
                  <c:v>2.3322354905423635E-2</c:v>
                </c:pt>
                <c:pt idx="269">
                  <c:v>2.2589994892998105E-2</c:v>
                </c:pt>
                <c:pt idx="270">
                  <c:v>2.1857670206975984E-2</c:v>
                </c:pt>
                <c:pt idx="271">
                  <c:v>2.1128236758812036E-2</c:v>
                </c:pt>
                <c:pt idx="272">
                  <c:v>2.0518226327291257E-2</c:v>
                </c:pt>
                <c:pt idx="273">
                  <c:v>1.990538734811044E-2</c:v>
                </c:pt>
                <c:pt idx="274">
                  <c:v>1.9292574307846384E-2</c:v>
                </c:pt>
                <c:pt idx="275">
                  <c:v>1.8679789781627647E-2</c:v>
                </c:pt>
                <c:pt idx="276">
                  <c:v>1.806703669382629E-2</c:v>
                </c:pt>
                <c:pt idx="277">
                  <c:v>1.7457469918676836E-2</c:v>
                </c:pt>
                <c:pt idx="278">
                  <c:v>1.6949458785904474E-2</c:v>
                </c:pt>
                <c:pt idx="279">
                  <c:v>1.6438317003844346E-2</c:v>
                </c:pt>
                <c:pt idx="280">
                  <c:v>1.592719814149959E-2</c:v>
                </c:pt>
                <c:pt idx="281">
                  <c:v>1.5416104497588247E-2</c:v>
                </c:pt>
                <c:pt idx="282">
                  <c:v>1.4905038686004726E-2</c:v>
                </c:pt>
                <c:pt idx="283">
                  <c:v>1.4397815597523888E-2</c:v>
                </c:pt>
                <c:pt idx="284">
                  <c:v>1.3978281798543877E-2</c:v>
                </c:pt>
                <c:pt idx="285">
                  <c:v>1.3554955938431583E-2</c:v>
                </c:pt>
                <c:pt idx="286">
                  <c:v>1.3131651860373765E-2</c:v>
                </c:pt>
                <c:pt idx="287">
                  <c:v>1.2708371759790527E-2</c:v>
                </c:pt>
                <c:pt idx="288">
                  <c:v>1.2285118134544987E-2</c:v>
                </c:pt>
                <c:pt idx="289">
                  <c:v>1.1862052257267717E-2</c:v>
                </c:pt>
                <c:pt idx="290">
                  <c:v>1.1510748733206684E-2</c:v>
                </c:pt>
                <c:pt idx="291">
                  <c:v>1.1159299587455174E-2</c:v>
                </c:pt>
                <c:pt idx="292">
                  <c:v>1.0807864496861375E-2</c:v>
                </c:pt>
                <c:pt idx="293">
                  <c:v>1.0456444888986475E-2</c:v>
                </c:pt>
                <c:pt idx="294">
                  <c:v>1.0105042389910343E-2</c:v>
                </c:pt>
                <c:pt idx="295">
                  <c:v>9.7536588599669675E-3</c:v>
                </c:pt>
                <c:pt idx="296">
                  <c:v>9.7537460520467148E-3</c:v>
                </c:pt>
                <c:pt idx="297">
                  <c:v>9.4427758663158199E-3</c:v>
                </c:pt>
                <c:pt idx="298">
                  <c:v>9.1318179850493168E-3</c:v>
                </c:pt>
                <c:pt idx="299">
                  <c:v>8.8208737215276795E-3</c:v>
                </c:pt>
                <c:pt idx="300">
                  <c:v>8.5099445809165737E-3</c:v>
                </c:pt>
                <c:pt idx="301">
                  <c:v>8.1990322966260642E-3</c:v>
                </c:pt>
                <c:pt idx="302">
                  <c:v>7.8861852153435941E-3</c:v>
                </c:pt>
                <c:pt idx="303">
                  <c:v>7.5826036570583403E-3</c:v>
                </c:pt>
                <c:pt idx="304">
                  <c:v>7.2810046287157268E-3</c:v>
                </c:pt>
                <c:pt idx="305">
                  <c:v>6.9794382473037228E-3</c:v>
                </c:pt>
                <c:pt idx="306">
                  <c:v>6.6779089715340509E-3</c:v>
                </c:pt>
                <c:pt idx="307">
                  <c:v>6.3764221029081235E-3</c:v>
                </c:pt>
                <c:pt idx="308">
                  <c:v>6.0736733738675861E-3</c:v>
                </c:pt>
                <c:pt idx="309">
                  <c:v>5.7972992189675443E-3</c:v>
                </c:pt>
                <c:pt idx="310">
                  <c:v>5.5222787240696144E-3</c:v>
                </c:pt>
                <c:pt idx="311">
                  <c:v>5.2473081072509347E-3</c:v>
                </c:pt>
                <c:pt idx="312">
                  <c:v>4.972395718612895E-3</c:v>
                </c:pt>
                <c:pt idx="313">
                  <c:v>4.697551860988909E-3</c:v>
                </c:pt>
                <c:pt idx="314">
                  <c:v>4.4198264042612963E-3</c:v>
                </c:pt>
                <c:pt idx="315">
                  <c:v>4.1795722894705893E-3</c:v>
                </c:pt>
                <c:pt idx="316">
                  <c:v>3.9423470603855461E-3</c:v>
                </c:pt>
                <c:pt idx="317">
                  <c:v>3.7052005102224035E-3</c:v>
                </c:pt>
                <c:pt idx="318">
                  <c:v>3.4681489151912699E-3</c:v>
                </c:pt>
                <c:pt idx="319">
                  <c:v>3.2312133203616926E-3</c:v>
                </c:pt>
                <c:pt idx="320">
                  <c:v>2.9938509824696097E-3</c:v>
                </c:pt>
                <c:pt idx="321">
                  <c:v>2.8041561494151612E-3</c:v>
                </c:pt>
                <c:pt idx="322">
                  <c:v>2.6151209796789077E-3</c:v>
                </c:pt>
                <c:pt idx="323">
                  <c:v>2.4261961057335476E-3</c:v>
                </c:pt>
                <c:pt idx="324">
                  <c:v>2.2374096994082324E-3</c:v>
                </c:pt>
                <c:pt idx="325">
                  <c:v>2.0488002915878935E-3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429440"/>
        <c:axId val="129905792"/>
      </c:scatterChart>
      <c:valAx>
        <c:axId val="12842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905792"/>
        <c:crosses val="autoZero"/>
        <c:crossBetween val="midCat"/>
      </c:valAx>
      <c:valAx>
        <c:axId val="129905792"/>
        <c:scaling>
          <c:orientation val="minMax"/>
          <c:max val="0.25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28429440"/>
        <c:crosses val="autoZero"/>
        <c:crossBetween val="midCat"/>
        <c:majorUnit val="5.000000000000001E-2"/>
      </c:valAx>
    </c:plotArea>
    <c:legend>
      <c:legendPos val="r"/>
      <c:layout>
        <c:manualLayout>
          <c:xMode val="edge"/>
          <c:yMode val="edge"/>
          <c:x val="0.60145533044580668"/>
          <c:y val="0.40275455068020694"/>
          <c:w val="0.22979268520873017"/>
          <c:h val="0.200962777996244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7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A7F4-D37C-4EE0-B5B1-63C86C7DC3A5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B1EF-717F-47B1-B69D-1FA6F6A7C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2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548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3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320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334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93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621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Trop de gain : amplification</a:t>
            </a:r>
            <a:r>
              <a:rPr lang="fr-FR" baseline="0" dirty="0" smtClean="0"/>
              <a:t> du bruit, instabilités ; phénomène </a:t>
            </a:r>
            <a:r>
              <a:rPr lang="fr-FR" baseline="0" dirty="0" err="1" smtClean="0"/>
              <a:t>ampl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341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15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2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25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0" i="0" u="none" smtClean="0">
                <a:solidFill>
                  <a:srgbClr val="FF0000"/>
                </a:solidFill>
              </a:rPr>
              <a:t>Electric</a:t>
            </a:r>
            <a:r>
              <a:rPr lang="en-US" sz="3200" b="0" i="0" u="none" baseline="0" smtClean="0">
                <a:solidFill>
                  <a:srgbClr val="FF0000"/>
                </a:solidFill>
              </a:rPr>
              <a:t> field </a:t>
            </a:r>
          </a:p>
          <a:p>
            <a:r>
              <a:rPr lang="en-US" sz="3200" b="0" i="0" u="none" baseline="0" smtClean="0">
                <a:solidFill>
                  <a:srgbClr val="FF0000"/>
                </a:solidFill>
              </a:rPr>
              <a:t>Parameters computed with HFSS</a:t>
            </a:r>
            <a:endParaRPr lang="en-US" sz="3200" b="0" i="0" u="none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7E90B-FC1D-426B-902B-8FBC754D92F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42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48.3km de long…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34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The first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demonstrate</a:t>
            </a:r>
            <a:r>
              <a:rPr lang="fr-FR" baseline="0" dirty="0" smtClean="0"/>
              <a:t> on a 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cavities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efficiency</a:t>
            </a:r>
            <a:r>
              <a:rPr lang="fr-FR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The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R/Q,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lower</a:t>
            </a:r>
            <a:r>
              <a:rPr lang="fr-FR" baseline="0" dirty="0" smtClean="0"/>
              <a:t> are the interactions (</a:t>
            </a:r>
            <a:r>
              <a:rPr lang="fr-FR" baseline="0" dirty="0" err="1" smtClean="0"/>
              <a:t>coupling</a:t>
            </a:r>
            <a:r>
              <a:rPr lang="fr-FR" baseline="0" dirty="0" smtClean="0"/>
              <a:t>)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cavities</a:t>
            </a:r>
            <a:r>
              <a:rPr lang="fr-FR" baseline="0" dirty="0" smtClean="0"/>
              <a:t> and the </a:t>
            </a:r>
            <a:r>
              <a:rPr lang="fr-FR" baseline="0" dirty="0" err="1" smtClean="0"/>
              <a:t>beam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Adiabatic interactions 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7E90B-FC1D-426B-902B-8FBC754D92F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20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simulations with promising results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7E90B-FC1D-426B-902B-8FBC754D92F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58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Such a klystron doesn’t exist. Yet.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Technological breakthrough</a:t>
            </a:r>
            <a:r>
              <a:rPr lang="en-US" baseline="0" noProof="0" dirty="0" smtClean="0"/>
              <a:t> !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7E90B-FC1D-426B-902B-8FBC754D92F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39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7E90B-FC1D-426B-902B-8FBC754D92FA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05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623C38AA-08B8-4178-A14C-E49D5515308C}" type="datetime1">
              <a:rPr lang="fr-FR" smtClean="0"/>
              <a:t>06/10/2015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0C8D-0986-4130-99FB-9C86C0EE0D2B}" type="datetime1">
              <a:rPr lang="fr-FR" smtClean="0"/>
              <a:t>06/10/2015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B370-664F-40FB-BF84-F788FD71C9F9}" type="datetime1">
              <a:rPr lang="fr-FR" smtClean="0"/>
              <a:t>06/10/2015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28A-80DB-47E8-A196-9F3435397134}" type="datetime1">
              <a:rPr lang="fr-FR" smtClean="0"/>
              <a:t>06/10/2015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AFC-8639-437A-9E4D-E50B29EE6C89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50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CB5-6B30-4868-9CEE-31FEE4219E9F}" type="datetime1">
              <a:rPr lang="fr-FR" smtClean="0"/>
              <a:t>06/10/2015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03EE-2008-4175-B760-65258EFAA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42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3B4A6F4E-6D59-4C4C-BB6C-F7BCF009B972}" type="datetime1">
              <a:rPr lang="fr-FR" smtClean="0"/>
              <a:t>06/10/2015</a:t>
            </a:fld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3AFCA3E3-19FD-444E-B515-93927A0C88FD}" type="datetime1">
              <a:rPr lang="fr-FR" smtClean="0"/>
              <a:t>06/10/2015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381A-FB39-4B0C-8017-D38D79CD1ABE}" type="datetime1">
              <a:rPr lang="fr-FR" smtClean="0"/>
              <a:t>06/10/2015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ADEF-5375-4BF7-9338-800321CDD4B4}" type="datetime1">
              <a:rPr lang="fr-FR" smtClean="0"/>
              <a:t>06/10/2015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FE23-4359-48A9-8D2E-CB09C654BF00}" type="datetime1">
              <a:rPr lang="fr-FR" smtClean="0"/>
              <a:t>06/10/2015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CD2B504-91D0-4537-8F0E-24C206C371E6}" type="datetime1">
              <a:rPr lang="fr-FR" smtClean="0"/>
              <a:t>06/10/2015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788A680-8DDD-41E7-8A0E-AD1B8E2B8C6D}" type="datetime1">
              <a:rPr lang="fr-FR" smtClean="0"/>
              <a:t>06/10/2015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7C3A-C40C-4E13-B08D-FEE68A475AEF}" type="datetime1">
              <a:rPr lang="fr-FR" smtClean="0"/>
              <a:t>06/10/2015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1D00D93A-6668-4D6E-A7E3-83E8E85C48F1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toine.mollard@cea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9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r-FR" sz="2400" dirty="0"/>
              <a:t>Etude théorique, numérique et expérimentale d’un klystron 12 GHz </a:t>
            </a:r>
            <a:r>
              <a:rPr lang="fr-FR" sz="2400" dirty="0" smtClean="0"/>
              <a:t>haut rendement</a:t>
            </a:r>
            <a:endParaRPr lang="fr-FR" sz="2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 smtClean="0"/>
              <a:t>Journées Accélérateurs de Roscoff</a:t>
            </a:r>
            <a:r>
              <a:rPr lang="fr-FR" dirty="0" smtClean="0"/>
              <a:t> | </a:t>
            </a:r>
            <a:r>
              <a:rPr lang="fr-FR" i="1" dirty="0" smtClean="0"/>
              <a:t>Mollard </a:t>
            </a:r>
            <a:r>
              <a:rPr lang="fr-FR" i="1" dirty="0" smtClean="0"/>
              <a:t>Antoine </a:t>
            </a:r>
            <a:r>
              <a:rPr lang="fr-FR" dirty="0">
                <a:hlinkClick r:id="rId2"/>
              </a:rPr>
              <a:t>antoine.mollard@cea.fr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4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r-FR" dirty="0" smtClean="0"/>
              <a:t>Le principe du kladistron ou klystron haut rendement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5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30" y="1123608"/>
            <a:ext cx="4790383" cy="1780208"/>
            <a:chOff x="35496" y="1165123"/>
            <a:chExt cx="4790383" cy="1780208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39"/>
            <a:stretch/>
          </p:blipFill>
          <p:spPr bwMode="auto">
            <a:xfrm>
              <a:off x="35496" y="1165123"/>
              <a:ext cx="4790383" cy="178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10046" y="1212783"/>
              <a:ext cx="1224136" cy="4352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10046" y="2420888"/>
              <a:ext cx="1224136" cy="4352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44069" y="4244052"/>
            <a:ext cx="4536504" cy="1756276"/>
            <a:chOff x="117130" y="2988253"/>
            <a:chExt cx="4536504" cy="1756276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30" y="2988253"/>
              <a:ext cx="4536504" cy="175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612950" y="3018181"/>
              <a:ext cx="1224136" cy="4352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11345" y="4258236"/>
              <a:ext cx="1224136" cy="4352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Kladistron</a:t>
            </a:r>
            <a:endParaRPr lang="en-US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26D9-4F5E-491D-9673-DD1C20B2378B}" type="slidenum">
              <a:rPr lang="fr-FR" smtClean="0"/>
              <a:t>11</a:t>
            </a:fld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457200" y="3020073"/>
            <a:ext cx="452927" cy="91440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143000" y="2939818"/>
                <a:ext cx="6324600" cy="10749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FR" sz="20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FR" sz="2000" b="1">
                                    <a:solidFill>
                                      <a:schemeClr val="tx2"/>
                                    </a:solidFill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fr-FR" sz="2000" b="1">
                                    <a:solidFill>
                                      <a:schemeClr val="tx2"/>
                                    </a:solidFill>
                                  </a:rPr>
                                  <m:t>cavit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i="0" smtClean="0">
                                    <a:solidFill>
                                      <a:schemeClr val="tx2"/>
                                    </a:solidFill>
                                  </a:rPr>
                                  <m:t>é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>
                                    <a:solidFill>
                                      <a:schemeClr val="tx2"/>
                                    </a:solidFill>
                                  </a:rPr>
                                  <m:t>s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fr-FR" sz="2000" b="1">
                                <a:solidFill>
                                  <a:schemeClr val="tx2"/>
                                </a:solidFill>
                              </a:rPr>
                              <m:t>↗</m:t>
                            </m:r>
                          </m:e>
                          <m:e>
                            <m:f>
                              <m:fPr>
                                <m:ctrlPr>
                                  <a:rPr lang="fr-FR" sz="20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num>
                              <m:den>
                                <m:r>
                                  <a:rPr lang="fr-FR" sz="20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𝑸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fr-FR" sz="2000" b="1">
                                <a:solidFill>
                                  <a:schemeClr val="tx2"/>
                                </a:solidFill>
                              </a:rPr>
                              <m:t>↘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l-GR" sz="2000" b="1" dirty="0" smtClean="0">
                    <a:solidFill>
                      <a:schemeClr val="tx2"/>
                    </a:solidFill>
                  </a:rPr>
                  <a:t>=&gt;</a:t>
                </a:r>
                <a:r>
                  <a:rPr lang="fr-FR" sz="2000" b="1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chemeClr val="tx2"/>
                    </a:solidFill>
                  </a:rPr>
                  <a:t>Rendement</a:t>
                </a:r>
                <a:r>
                  <a:rPr lang="fr-FR" sz="2000" b="1" dirty="0" smtClean="0">
                    <a:solidFill>
                      <a:schemeClr val="tx2"/>
                    </a:solidFill>
                  </a:rPr>
                  <a:t> (</a:t>
                </a:r>
                <a:r>
                  <a:rPr lang="el-GR" sz="2000" b="1" dirty="0" smtClean="0">
                    <a:solidFill>
                      <a:schemeClr val="tx2"/>
                    </a:solidFill>
                  </a:rPr>
                  <a:t>η</a:t>
                </a:r>
                <a:r>
                  <a:rPr lang="fr-FR" sz="2000" b="1" dirty="0" smtClean="0">
                    <a:solidFill>
                      <a:schemeClr val="tx2"/>
                    </a:solidFill>
                  </a:rPr>
                  <a:t>)</a:t>
                </a:r>
                <a:r>
                  <a:rPr lang="fr-FR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000" b="1">
                        <a:solidFill>
                          <a:schemeClr val="tx2"/>
                        </a:solidFill>
                      </a:rPr>
                      <m:t>↗</m:t>
                    </m:r>
                  </m:oMath>
                </a14:m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39818"/>
                <a:ext cx="6324600" cy="10749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5334000" y="1606536"/>
            <a:ext cx="342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tx2"/>
                </a:solidFill>
              </a:rPr>
              <a:t>Un Kladistron (Kl-</a:t>
            </a:r>
            <a:r>
              <a:rPr lang="fr-FR" sz="1600" dirty="0" err="1">
                <a:solidFill>
                  <a:schemeClr val="tx2"/>
                </a:solidFill>
              </a:rPr>
              <a:t>adi</a:t>
            </a:r>
            <a:r>
              <a:rPr lang="fr-FR" sz="1600" dirty="0">
                <a:solidFill>
                  <a:schemeClr val="tx2"/>
                </a:solidFill>
              </a:rPr>
              <a:t>(adiabatique)-</a:t>
            </a:r>
            <a:r>
              <a:rPr lang="fr-FR" sz="1600" dirty="0" err="1">
                <a:solidFill>
                  <a:schemeClr val="tx2"/>
                </a:solidFill>
              </a:rPr>
              <a:t>stron</a:t>
            </a:r>
            <a:r>
              <a:rPr lang="fr-FR" sz="1600" dirty="0">
                <a:solidFill>
                  <a:schemeClr val="tx2"/>
                </a:solidFill>
              </a:rPr>
              <a:t>) est </a:t>
            </a:r>
            <a:r>
              <a:rPr lang="fr-FR" sz="1600" dirty="0" smtClean="0">
                <a:solidFill>
                  <a:schemeClr val="tx2"/>
                </a:solidFill>
              </a:rPr>
              <a:t>un </a:t>
            </a:r>
            <a:r>
              <a:rPr lang="fr-FR" sz="1600" dirty="0">
                <a:solidFill>
                  <a:schemeClr val="tx2"/>
                </a:solidFill>
              </a:rPr>
              <a:t>klystron haut-rendement pourvu d’un nombre important de cavités (au moins deux fois plus que dans un klystron conventionnel).</a:t>
            </a:r>
          </a:p>
          <a:p>
            <a:pPr algn="just"/>
            <a:endParaRPr lang="fr-FR" sz="1600" dirty="0">
              <a:solidFill>
                <a:schemeClr val="tx2"/>
              </a:solidFill>
            </a:endParaRPr>
          </a:p>
          <a:p>
            <a:pPr algn="just"/>
            <a:r>
              <a:rPr lang="fr-FR" sz="1600" dirty="0">
                <a:solidFill>
                  <a:schemeClr val="tx2"/>
                </a:solidFill>
              </a:rPr>
              <a:t>L’idée est ici de moduler de façon progressive le faisceau d’électrons au moyen d’un nombre important de cavités. </a:t>
            </a:r>
          </a:p>
        </p:txBody>
      </p:sp>
    </p:spTree>
    <p:extLst>
      <p:ext uri="{BB962C8B-B14F-4D97-AF65-F5344CB8AC3E}">
        <p14:creationId xmlns:p14="http://schemas.microsoft.com/office/powerpoint/2010/main" val="22492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26D9-4F5E-491D-9673-DD1C20B2378B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1D </a:t>
            </a:r>
            <a:r>
              <a:rPr lang="en-US" dirty="0"/>
              <a:t>AJDisk d’un Kladistron 12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9" t="15542" r="35733" b="27899"/>
          <a:stretch/>
        </p:blipFill>
        <p:spPr bwMode="auto">
          <a:xfrm>
            <a:off x="4894647" y="1176801"/>
            <a:ext cx="3816424" cy="372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2" t="11966" r="54275" b="47515"/>
          <a:stretch/>
        </p:blipFill>
        <p:spPr bwMode="auto">
          <a:xfrm>
            <a:off x="205921" y="1202912"/>
            <a:ext cx="3714265" cy="37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66437" y="4938731"/>
            <a:ext cx="35327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10 </a:t>
            </a:r>
            <a:r>
              <a:rPr lang="en-US" b="1" dirty="0" err="1" smtClean="0"/>
              <a:t>cavités</a:t>
            </a:r>
            <a:r>
              <a:rPr lang="en-US" b="1" dirty="0" smtClean="0"/>
              <a:t>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Rendement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supérieur</a:t>
            </a:r>
            <a:r>
              <a:rPr lang="en-US" b="1" dirty="0" smtClean="0">
                <a:solidFill>
                  <a:srgbClr val="FF0000"/>
                </a:solidFill>
              </a:rPr>
              <a:t> à 60%</a:t>
            </a:r>
          </a:p>
          <a:p>
            <a:r>
              <a:rPr lang="en-US" dirty="0" err="1" smtClean="0"/>
              <a:t>Longueur</a:t>
            </a:r>
            <a:r>
              <a:rPr lang="en-US" dirty="0" smtClean="0"/>
              <a:t> 197 mm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238568" y="4936793"/>
            <a:ext cx="375303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20 </a:t>
            </a:r>
            <a:r>
              <a:rPr lang="en-US" b="1" dirty="0" err="1" smtClean="0"/>
              <a:t>cavités</a:t>
            </a:r>
            <a:endParaRPr lang="en-US" b="1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Rendement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supérieur</a:t>
            </a:r>
            <a:r>
              <a:rPr lang="en-US" b="1" dirty="0" smtClean="0">
                <a:solidFill>
                  <a:srgbClr val="FF0000"/>
                </a:solidFill>
              </a:rPr>
              <a:t> à 70%</a:t>
            </a:r>
          </a:p>
          <a:p>
            <a:r>
              <a:rPr lang="en-US" dirty="0" err="1" smtClean="0"/>
              <a:t>Longueur</a:t>
            </a:r>
            <a:r>
              <a:rPr lang="en-US" dirty="0" smtClean="0"/>
              <a:t> 285 mm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32996" y="6245423"/>
            <a:ext cx="8803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Les </a:t>
            </a:r>
            <a:r>
              <a:rPr lang="en-US" sz="1400" dirty="0" err="1" smtClean="0"/>
              <a:t>cavités</a:t>
            </a:r>
            <a:r>
              <a:rPr lang="en-US" sz="1400" dirty="0" smtClean="0"/>
              <a:t> de </a:t>
            </a:r>
            <a:r>
              <a:rPr lang="en-US" sz="1400" dirty="0" err="1" smtClean="0"/>
              <a:t>ce</a:t>
            </a:r>
            <a:r>
              <a:rPr lang="en-US" sz="1400" dirty="0" smtClean="0"/>
              <a:t> design </a:t>
            </a:r>
            <a:r>
              <a:rPr lang="en-US" sz="1400" dirty="0" err="1" smtClean="0"/>
              <a:t>sont</a:t>
            </a:r>
            <a:r>
              <a:rPr lang="en-US" sz="1400" dirty="0" smtClean="0"/>
              <a:t> </a:t>
            </a:r>
            <a:r>
              <a:rPr lang="en-US" sz="1400" dirty="0" err="1" smtClean="0"/>
              <a:t>faiblement</a:t>
            </a:r>
            <a:r>
              <a:rPr lang="en-US" sz="1400" dirty="0" smtClean="0"/>
              <a:t> </a:t>
            </a:r>
            <a:r>
              <a:rPr lang="en-US" sz="1400" dirty="0" err="1" smtClean="0"/>
              <a:t>couplées</a:t>
            </a:r>
            <a:r>
              <a:rPr lang="en-US" sz="1400" dirty="0" smtClean="0"/>
              <a:t> au </a:t>
            </a:r>
            <a:r>
              <a:rPr lang="en-US" sz="1400" dirty="0" err="1" smtClean="0"/>
              <a:t>faisceau</a:t>
            </a:r>
            <a:r>
              <a:rPr lang="en-US" sz="1400" dirty="0" smtClean="0"/>
              <a:t> (R/Q </a:t>
            </a:r>
            <a:r>
              <a:rPr lang="en-US" sz="1400" dirty="0" err="1" smtClean="0"/>
              <a:t>faible</a:t>
            </a:r>
            <a:r>
              <a:rPr lang="en-US" sz="1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88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26D9-4F5E-491D-9673-DD1C20B2378B}" type="slidenum">
              <a:rPr lang="fr-FR" smtClean="0"/>
              <a:t>13</a:t>
            </a:fld>
            <a:endParaRPr lang="fr-FR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t="20688" r="26329" b="9484"/>
          <a:stretch/>
        </p:blipFill>
        <p:spPr bwMode="auto">
          <a:xfrm>
            <a:off x="1805573" y="1000275"/>
            <a:ext cx="5884697" cy="492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Étoile à 5 branches 9"/>
          <p:cNvSpPr/>
          <p:nvPr/>
        </p:nvSpPr>
        <p:spPr>
          <a:xfrm>
            <a:off x="4287646" y="1981200"/>
            <a:ext cx="131954" cy="129754"/>
          </a:xfrm>
          <a:prstGeom prst="star5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52399" y="1336434"/>
            <a:ext cx="2010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C00000"/>
                </a:solidFill>
              </a:rPr>
              <a:t>«</a:t>
            </a:r>
            <a:r>
              <a:rPr lang="fr-FR" sz="1600" dirty="0">
                <a:solidFill>
                  <a:srgbClr val="C00000"/>
                </a:solidFill>
              </a:rPr>
              <a:t> KLADISTRON » 12GHz </a:t>
            </a:r>
          </a:p>
        </p:txBody>
      </p:sp>
      <p:cxnSp>
        <p:nvCxnSpPr>
          <p:cNvPr id="16" name="Straight Arrow Connector 9"/>
          <p:cNvCxnSpPr>
            <a:stCxn id="15" idx="3"/>
            <a:endCxn id="14" idx="1"/>
          </p:cNvCxnSpPr>
          <p:nvPr/>
        </p:nvCxnSpPr>
        <p:spPr>
          <a:xfrm>
            <a:off x="2163274" y="1628822"/>
            <a:ext cx="2124372" cy="401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Étoile à 5 branches 9"/>
          <p:cNvSpPr/>
          <p:nvPr/>
        </p:nvSpPr>
        <p:spPr>
          <a:xfrm>
            <a:off x="3657600" y="2082850"/>
            <a:ext cx="131954" cy="129754"/>
          </a:xfrm>
          <a:prstGeom prst="star5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398" y="3135339"/>
            <a:ext cx="2010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5"/>
                </a:solidFill>
              </a:rPr>
              <a:t> «</a:t>
            </a:r>
            <a:r>
              <a:rPr lang="fr-FR" sz="1600" dirty="0">
                <a:solidFill>
                  <a:schemeClr val="accent5"/>
                </a:solidFill>
              </a:rPr>
              <a:t> KLADISTRON </a:t>
            </a:r>
            <a:r>
              <a:rPr lang="fr-FR" sz="1600" dirty="0" smtClean="0">
                <a:solidFill>
                  <a:schemeClr val="accent5"/>
                </a:solidFill>
              </a:rPr>
              <a:t>»</a:t>
            </a:r>
            <a:br>
              <a:rPr lang="fr-FR" sz="1600" dirty="0" smtClean="0">
                <a:solidFill>
                  <a:schemeClr val="accent5"/>
                </a:solidFill>
              </a:rPr>
            </a:br>
            <a:r>
              <a:rPr lang="fr-FR" sz="1600" dirty="0" smtClean="0">
                <a:solidFill>
                  <a:schemeClr val="accent5"/>
                </a:solidFill>
              </a:rPr>
              <a:t>4.9GHz pour démonstration technique</a:t>
            </a:r>
            <a:endParaRPr lang="en-US" sz="1600" dirty="0">
              <a:solidFill>
                <a:schemeClr val="accent5"/>
              </a:solidFill>
            </a:endParaRPr>
          </a:p>
        </p:txBody>
      </p:sp>
      <p:cxnSp>
        <p:nvCxnSpPr>
          <p:cNvPr id="11" name="Straight Arrow Connector 9"/>
          <p:cNvCxnSpPr>
            <a:stCxn id="10" idx="3"/>
            <a:endCxn id="9" idx="2"/>
          </p:cNvCxnSpPr>
          <p:nvPr/>
        </p:nvCxnSpPr>
        <p:spPr>
          <a:xfrm flipV="1">
            <a:off x="2163273" y="2212604"/>
            <a:ext cx="1519528" cy="1461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fr-FR" dirty="0" smtClean="0"/>
              <a:t>Etat de l’art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3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fr-FR" dirty="0"/>
              <a:t>Le klystron TH2166 et le kladistron de démonstration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0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5028242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Le klystron TH2166</a:t>
            </a:r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67" y="990600"/>
            <a:ext cx="3865054" cy="5281256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5526D9-4F5E-491D-9673-DD1C20B2378B}" type="slidenum">
              <a:rPr lang="fr-FR" smtClean="0"/>
              <a:t>15</a:t>
            </a:fld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177322"/>
              </p:ext>
            </p:extLst>
          </p:nvPr>
        </p:nvGraphicFramePr>
        <p:xfrm>
          <a:off x="161607" y="2206558"/>
          <a:ext cx="5001260" cy="37084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916680"/>
                <a:gridCol w="108458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Caractéristiques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noProof="0" dirty="0" smtClean="0"/>
                        <a:t>Fréquence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4.9</a:t>
                      </a:r>
                      <a:r>
                        <a:rPr lang="fr-FR" baseline="0" dirty="0" smtClean="0"/>
                        <a:t> GHz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Puissance</a:t>
                      </a:r>
                      <a:r>
                        <a:rPr lang="en-US" b="1" baseline="0" noProof="0" dirty="0" smtClean="0"/>
                        <a:t> de sortie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56 kW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noProof="0" dirty="0" smtClean="0"/>
                        <a:t>Rendement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50%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err="1" smtClean="0"/>
                        <a:t>Vk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 kV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µP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1.066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Champs</a:t>
                      </a:r>
                      <a:r>
                        <a:rPr lang="en-US" b="1" baseline="0" noProof="0" dirty="0" smtClean="0"/>
                        <a:t> </a:t>
                      </a:r>
                      <a:r>
                        <a:rPr lang="fr-FR" b="1" baseline="0" noProof="0" dirty="0" smtClean="0"/>
                        <a:t>magnétique</a:t>
                      </a:r>
                      <a:r>
                        <a:rPr lang="en-US" b="1" baseline="0" noProof="0" dirty="0" smtClean="0"/>
                        <a:t> maximal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0.27 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Gain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&gt;40 dB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noProof="0" dirty="0" smtClean="0"/>
                        <a:t>Nombre</a:t>
                      </a:r>
                      <a:r>
                        <a:rPr lang="en-US" b="1" baseline="0" noProof="0" dirty="0" smtClean="0"/>
                        <a:t> de </a:t>
                      </a:r>
                      <a:r>
                        <a:rPr lang="fr-FR" b="1" baseline="0" noProof="0" dirty="0" smtClean="0"/>
                        <a:t>cavités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6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noProof="0" dirty="0" smtClean="0"/>
                        <a:t>Longueur</a:t>
                      </a:r>
                      <a:r>
                        <a:rPr lang="en-US" b="1" noProof="0" dirty="0" smtClean="0"/>
                        <a:t> de la </a:t>
                      </a:r>
                      <a:r>
                        <a:rPr lang="fr-FR" b="1" noProof="0" dirty="0" smtClean="0"/>
                        <a:t>ligne</a:t>
                      </a:r>
                      <a:r>
                        <a:rPr lang="en-US" b="1" noProof="0" dirty="0" smtClean="0"/>
                        <a:t> </a:t>
                      </a:r>
                      <a:r>
                        <a:rPr lang="fr-FR" b="1" noProof="0" dirty="0" smtClean="0"/>
                        <a:t>d’interaction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243mm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219200" y="122936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klystron TH2166 a </a:t>
            </a:r>
            <a:r>
              <a:rPr lang="fr-FR" dirty="0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conçu</a:t>
            </a:r>
            <a:r>
              <a:rPr lang="en-US" dirty="0" smtClean="0"/>
              <a:t> par Thales pour le </a:t>
            </a:r>
            <a:r>
              <a:rPr lang="en-US" dirty="0" err="1" smtClean="0"/>
              <a:t>microtron</a:t>
            </a:r>
            <a:r>
              <a:rPr lang="en-US" dirty="0" smtClean="0"/>
              <a:t> de </a:t>
            </a:r>
            <a:r>
              <a:rPr lang="en-US" dirty="0" err="1" smtClean="0"/>
              <a:t>Mayence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9" descr="http://www.carrieres-juridiques.com/uploads/employeurs/logos/501_20130916_thale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42" y="188640"/>
            <a:ext cx="2569936" cy="6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ph.uni-mainz.de/Bilder_allgemein/mami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" y="995739"/>
            <a:ext cx="1149354" cy="11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>
            <a:off x="6519554" y="3075711"/>
            <a:ext cx="11875" cy="866899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664530" y="3313216"/>
            <a:ext cx="1092530" cy="34214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fr-FR" sz="1600" dirty="0"/>
              <a:t>243 mm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735783" y="974255"/>
            <a:ext cx="2503929" cy="41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pPr algn="ctr">
              <a:spcAft>
                <a:spcPct val="30000"/>
              </a:spcAft>
              <a:tabLst>
                <a:tab pos="806342" algn="l"/>
              </a:tabLs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Vue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 face du klystron TH2166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1000" y="6019800"/>
            <a:ext cx="535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klystron sera modifié pour démontrer expérimentalement le principe du </a:t>
            </a:r>
            <a:r>
              <a:rPr lang="fr-FR" dirty="0" err="1" smtClean="0"/>
              <a:t>kladistron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5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Trajectoires des électrons dans le Klystron TH2166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b="18333"/>
          <a:stretch/>
        </p:blipFill>
        <p:spPr>
          <a:xfrm>
            <a:off x="685800" y="3733800"/>
            <a:ext cx="6091852" cy="2667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72399" y="2159000"/>
            <a:ext cx="110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Klys2D</a:t>
            </a:r>
          </a:p>
          <a:p>
            <a:r>
              <a:rPr lang="fr-FR" dirty="0" smtClean="0"/>
              <a:t>(Thales)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646895" y="4909806"/>
            <a:ext cx="1227074" cy="65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MAGIC2D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273178" y="980728"/>
            <a:ext cx="6917096" cy="2459355"/>
            <a:chOff x="273178" y="980728"/>
            <a:chExt cx="6917096" cy="245935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17" b="25661"/>
            <a:stretch/>
          </p:blipFill>
          <p:spPr bwMode="auto">
            <a:xfrm>
              <a:off x="273178" y="1249045"/>
              <a:ext cx="6917096" cy="219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905000" y="980728"/>
              <a:ext cx="4038600" cy="619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90600" y="990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Validation par comparaison des codes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3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dispersions des vitesses des électrons dans le Klystron TH2166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32104" r="5101" b="23156"/>
          <a:stretch/>
        </p:blipFill>
        <p:spPr bwMode="auto">
          <a:xfrm>
            <a:off x="1056644" y="1828800"/>
            <a:ext cx="619873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2"/>
          <a:stretch/>
        </p:blipFill>
        <p:spPr>
          <a:xfrm>
            <a:off x="381000" y="4114800"/>
            <a:ext cx="6874380" cy="1828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46895" y="4909806"/>
            <a:ext cx="1227074" cy="65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MAGIC2D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17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90600" y="990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Validation par comparaison des codes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772399" y="2159000"/>
            <a:ext cx="110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Klys2D</a:t>
            </a:r>
          </a:p>
          <a:p>
            <a:r>
              <a:rPr lang="fr-FR" dirty="0" smtClean="0"/>
              <a:t>(Thales)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9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de tests et de simulations du klystron TH2166 - Validation des codes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829872"/>
              </p:ext>
            </p:extLst>
          </p:nvPr>
        </p:nvGraphicFramePr>
        <p:xfrm>
          <a:off x="533400" y="1295400"/>
          <a:ext cx="8172452" cy="376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3815"/>
                <a:gridCol w="1600200"/>
                <a:gridCol w="3276600"/>
                <a:gridCol w="104183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Code/Tests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Rendement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Puissance</a:t>
                      </a:r>
                      <a:r>
                        <a:rPr lang="fr-FR" baseline="0" dirty="0" smtClean="0"/>
                        <a:t> d’entrée à saturation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Gain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AJDisk</a:t>
                      </a:r>
                      <a:endParaRPr lang="fr-FR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55.0%</a:t>
                      </a:r>
                      <a:endParaRPr lang="fr-FR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2.5W</a:t>
                      </a:r>
                      <a:endParaRPr lang="fr-FR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43.8dB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fr-FR" dirty="0" smtClean="0"/>
                        <a:t>Klys2D</a:t>
                      </a:r>
                      <a:br>
                        <a:rPr lang="fr-FR" dirty="0" smtClean="0"/>
                      </a:br>
                      <a:r>
                        <a:rPr lang="fr-FR" sz="1400" dirty="0" err="1" smtClean="0"/>
                        <a:t>Chp</a:t>
                      </a:r>
                      <a:r>
                        <a:rPr lang="fr-FR" sz="1400" dirty="0" smtClean="0"/>
                        <a:t> B</a:t>
                      </a:r>
                      <a:r>
                        <a:rPr lang="fr-FR" sz="1400" baseline="0" dirty="0" smtClean="0"/>
                        <a:t> constant, faisceau initial uniforme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48.2%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49.5dB</a:t>
                      </a:r>
                      <a:endParaRPr lang="fr-FR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Klys2D</a:t>
                      </a:r>
                      <a:br>
                        <a:rPr lang="fr-FR" dirty="0" smtClean="0"/>
                      </a:br>
                      <a:r>
                        <a:rPr lang="fr-FR" sz="1400" dirty="0" err="1" smtClean="0"/>
                        <a:t>Chp</a:t>
                      </a:r>
                      <a:r>
                        <a:rPr lang="fr-FR" sz="1400" dirty="0" smtClean="0"/>
                        <a:t> B</a:t>
                      </a:r>
                      <a:r>
                        <a:rPr lang="fr-FR" sz="1400" baseline="0" dirty="0" smtClean="0"/>
                        <a:t> variable, faisceau simulé par Optic2D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49.0%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0.5W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50.6dB</a:t>
                      </a:r>
                      <a:endParaRPr lang="fr-FR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fr-FR" dirty="0" smtClean="0"/>
                        <a:t>Tests (Thales)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46.1%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0.5W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53.5dB</a:t>
                      </a:r>
                      <a:endParaRPr lang="fr-FR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fr-FR" dirty="0" smtClean="0"/>
                        <a:t>MAGIC2D</a:t>
                      </a:r>
                    </a:p>
                    <a:p>
                      <a:r>
                        <a:rPr kumimoji="0" lang="fr-F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Chp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 constant, faisceau initial uniforme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53.3%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0.5W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50.8dB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Amélioration du klystron TH2166</a:t>
            </a:r>
            <a:br>
              <a:rPr lang="fr-FR" dirty="0" smtClean="0"/>
            </a:br>
            <a:r>
              <a:rPr lang="fr-FR" dirty="0" smtClean="0"/>
              <a:t>choix des cavités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664" y="1066755"/>
            <a:ext cx="5351181" cy="5399670"/>
          </a:xfrm>
        </p:spPr>
        <p:txBody>
          <a:bodyPr>
            <a:normAutofit/>
          </a:bodyPr>
          <a:lstStyle/>
          <a:p>
            <a:r>
              <a:rPr lang="fr-FR" sz="1600" dirty="0" smtClean="0"/>
              <a:t>Le design des cavités intermédiaires doit :</a:t>
            </a:r>
          </a:p>
          <a:p>
            <a:endParaRPr lang="fr-FR" sz="1600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Permettre l’utilisation des bobines de focalisation du klystron TH2166.</a:t>
            </a:r>
            <a:br>
              <a:rPr lang="fr-FR" sz="1600" dirty="0" smtClean="0"/>
            </a:br>
            <a:r>
              <a:rPr lang="fr-FR" sz="1600" i="1" dirty="0" smtClean="0">
                <a:sym typeface="Wingdings" panose="05000000000000000000" pitchFamily="2" charset="2"/>
              </a:rPr>
              <a:t> </a:t>
            </a:r>
            <a:r>
              <a:rPr lang="fr-FR" sz="1600" i="1" dirty="0" smtClean="0"/>
              <a:t>Longueur totale inférieure à </a:t>
            </a:r>
            <a:r>
              <a:rPr lang="fr-FR" sz="1600" b="1" i="1" dirty="0" smtClean="0"/>
              <a:t>243mm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fr-FR" sz="1600" b="1" i="1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Permettre de mettre en œuvre le concept de kladistron.</a:t>
            </a:r>
            <a:br>
              <a:rPr lang="fr-FR" sz="1600" dirty="0" smtClean="0"/>
            </a:br>
            <a:r>
              <a:rPr lang="fr-FR" sz="1600" i="1" dirty="0">
                <a:sym typeface="Wingdings" panose="05000000000000000000" pitchFamily="2" charset="2"/>
              </a:rPr>
              <a:t> </a:t>
            </a:r>
            <a:r>
              <a:rPr lang="fr-FR" sz="1600" i="1" dirty="0" smtClean="0">
                <a:sym typeface="Wingdings" panose="05000000000000000000" pitchFamily="2" charset="2"/>
              </a:rPr>
              <a:t>N</a:t>
            </a:r>
            <a:r>
              <a:rPr lang="fr-FR" sz="1600" i="1" dirty="0" smtClean="0"/>
              <a:t>ombre total de cavités supérieur à </a:t>
            </a:r>
            <a:r>
              <a:rPr lang="fr-FR" sz="1600" b="1" i="1" dirty="0" smtClean="0"/>
              <a:t>6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Eviter le couplage des cavités.</a:t>
            </a:r>
            <a:br>
              <a:rPr lang="fr-FR" sz="1600" dirty="0" smtClean="0"/>
            </a:br>
            <a:r>
              <a:rPr lang="fr-FR" sz="1600" i="1" dirty="0" smtClean="0">
                <a:sym typeface="Wingdings" panose="05000000000000000000" pitchFamily="2" charset="2"/>
              </a:rPr>
              <a:t> Espace entre les cavités supérieur à </a:t>
            </a:r>
            <a:r>
              <a:rPr lang="fr-FR" sz="1600" b="1" i="1" dirty="0" smtClean="0">
                <a:sym typeface="Wingdings" panose="05000000000000000000" pitchFamily="2" charset="2"/>
              </a:rPr>
              <a:t>9mm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fr-FR" sz="1600" dirty="0" smtClean="0">
              <a:sym typeface="Wingdings" panose="05000000000000000000" pitchFamily="2" charset="2"/>
            </a:endParaRP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ym typeface="Wingdings" panose="05000000000000000000" pitchFamily="2" charset="2"/>
              </a:rPr>
              <a:t>Eviter les pics de gain hors bande.</a:t>
            </a:r>
            <a:br>
              <a:rPr lang="fr-FR" sz="1600" dirty="0" smtClean="0">
                <a:sym typeface="Wingdings" panose="05000000000000000000" pitchFamily="2" charset="2"/>
              </a:rPr>
            </a:br>
            <a:r>
              <a:rPr lang="fr-FR" sz="1600" i="1" dirty="0" smtClean="0">
                <a:sym typeface="Wingdings" panose="05000000000000000000" pitchFamily="2" charset="2"/>
              </a:rPr>
              <a:t> Valeurs de R/Q et Q0 </a:t>
            </a:r>
            <a:r>
              <a:rPr lang="fr-FR" sz="1600" b="1" i="1" dirty="0" smtClean="0">
                <a:sym typeface="Wingdings" panose="05000000000000000000" pitchFamily="2" charset="2"/>
              </a:rPr>
              <a:t>faibles</a:t>
            </a:r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19</a:t>
            </a:fld>
            <a:endParaRPr lang="fr-FR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0617" y="2885823"/>
            <a:ext cx="4660753" cy="17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colade fermante 7"/>
          <p:cNvSpPr/>
          <p:nvPr/>
        </p:nvSpPr>
        <p:spPr>
          <a:xfrm>
            <a:off x="7355468" y="3346979"/>
            <a:ext cx="163223" cy="838185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7437079" y="3473683"/>
            <a:ext cx="15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2060"/>
                </a:solidFill>
              </a:rPr>
              <a:t>Cavités intermédiaires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119207" y="3413655"/>
            <a:ext cx="1340727" cy="4570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5895697" y="3413656"/>
            <a:ext cx="1340726" cy="4570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7814" y="3473683"/>
            <a:ext cx="15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n w="3175">
                  <a:noFill/>
                </a:ln>
                <a:solidFill>
                  <a:schemeClr val="accent1"/>
                </a:solidFill>
              </a:rPr>
              <a:t>Bobines de focalisation</a:t>
            </a:r>
            <a:endParaRPr lang="fr-FR" sz="1400" b="1" dirty="0">
              <a:ln w="3175"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6527099" y="5106925"/>
            <a:ext cx="1342547" cy="33855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</a:rPr>
              <a:t>C</a:t>
            </a:r>
            <a:r>
              <a:rPr lang="fr-FR" sz="1600" b="1" dirty="0" smtClean="0">
                <a:solidFill>
                  <a:srgbClr val="002060"/>
                </a:solidFill>
              </a:rPr>
              <a:t>ollecteur</a:t>
            </a:r>
            <a:endParaRPr lang="fr-FR" sz="1600" b="1" dirty="0">
              <a:solidFill>
                <a:srgbClr val="00206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 rot="5400000">
            <a:off x="6527507" y="3605555"/>
            <a:ext cx="1341729" cy="379018"/>
            <a:chOff x="2001724" y="1785594"/>
            <a:chExt cx="1539576" cy="379018"/>
          </a:xfrm>
        </p:grpSpPr>
        <p:sp>
          <p:nvSpPr>
            <p:cNvPr id="14" name="Rectangle 13"/>
            <p:cNvSpPr/>
            <p:nvPr/>
          </p:nvSpPr>
          <p:spPr>
            <a:xfrm>
              <a:off x="2001724" y="1785594"/>
              <a:ext cx="185728" cy="379018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46838" y="1785594"/>
              <a:ext cx="185728" cy="379018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88467" y="1785594"/>
              <a:ext cx="185728" cy="379018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30459" y="1785594"/>
              <a:ext cx="185728" cy="379018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5572" y="1785594"/>
              <a:ext cx="185728" cy="379018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lèche vers le bas 19"/>
          <p:cNvSpPr/>
          <p:nvPr/>
        </p:nvSpPr>
        <p:spPr>
          <a:xfrm rot="5400000" flipV="1">
            <a:off x="7458662" y="4223769"/>
            <a:ext cx="218893" cy="32245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èche vers le bas 20"/>
          <p:cNvSpPr/>
          <p:nvPr/>
        </p:nvSpPr>
        <p:spPr>
          <a:xfrm rot="5400000">
            <a:off x="7479547" y="3123879"/>
            <a:ext cx="92864" cy="16122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7640090" y="5401236"/>
            <a:ext cx="1526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Cavité de sortie 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018077" y="1983256"/>
            <a:ext cx="90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Cavité d’entrée</a:t>
            </a:r>
            <a:endParaRPr lang="fr-FR" sz="1400" b="1" dirty="0">
              <a:solidFill>
                <a:srgbClr val="002060"/>
              </a:solidFill>
            </a:endParaRPr>
          </a:p>
        </p:txBody>
      </p:sp>
      <p:cxnSp>
        <p:nvCxnSpPr>
          <p:cNvPr id="25" name="Connecteur droit avec flèche 24"/>
          <p:cNvCxnSpPr>
            <a:stCxn id="24" idx="2"/>
          </p:cNvCxnSpPr>
          <p:nvPr/>
        </p:nvCxnSpPr>
        <p:spPr>
          <a:xfrm flipH="1">
            <a:off x="7525979" y="2506476"/>
            <a:ext cx="945684" cy="84050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3" idx="0"/>
          </p:cNvCxnSpPr>
          <p:nvPr/>
        </p:nvCxnSpPr>
        <p:spPr>
          <a:xfrm flipH="1" flipV="1">
            <a:off x="7825416" y="4439229"/>
            <a:ext cx="577870" cy="96200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5400000">
            <a:off x="6457609" y="1873685"/>
            <a:ext cx="1459288" cy="6432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Canon à </a:t>
            </a:r>
            <a:r>
              <a:rPr lang="fr-FR" sz="1600" b="1" dirty="0" smtClean="0">
                <a:solidFill>
                  <a:srgbClr val="002060"/>
                </a:solidFill>
              </a:rPr>
              <a:t>électrons</a:t>
            </a:r>
            <a:endParaRPr lang="fr-F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Etude théorique, numérique et expérimentale d’un klystron 12 GHz </a:t>
            </a:r>
            <a:r>
              <a:rPr lang="fr-FR" sz="2000" dirty="0" smtClean="0"/>
              <a:t>haut rendement</a:t>
            </a:r>
            <a:endParaRPr lang="fr-FR" sz="20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81125" indent="-457200">
              <a:buFont typeface="+mj-lt"/>
              <a:buAutoNum type="arabicPeriod"/>
            </a:pPr>
            <a:endParaRPr lang="fr-FR" dirty="0" smtClean="0"/>
          </a:p>
          <a:p>
            <a:pPr marL="1381125" indent="-457200">
              <a:buFont typeface="+mj-lt"/>
              <a:buAutoNum type="arabicPeriod"/>
            </a:pPr>
            <a:r>
              <a:rPr lang="fr-FR" dirty="0" smtClean="0"/>
              <a:t>Le principe du klystron</a:t>
            </a:r>
            <a:endParaRPr lang="fr-FR" dirty="0"/>
          </a:p>
          <a:p>
            <a:pPr marL="1381125" indent="-457200">
              <a:buFont typeface="+mj-lt"/>
              <a:buAutoNum type="arabicPeriod"/>
            </a:pPr>
            <a:r>
              <a:rPr lang="fr-FR" dirty="0" smtClean="0"/>
              <a:t>L’accélérateur CLIC et le développement d’une source radiofréquence à haut rendement</a:t>
            </a:r>
          </a:p>
          <a:p>
            <a:pPr marL="1381125" indent="-457200">
              <a:buFont typeface="+mj-lt"/>
              <a:buAutoNum type="arabicPeriod"/>
            </a:pPr>
            <a:r>
              <a:rPr lang="fr-FR" dirty="0" smtClean="0"/>
              <a:t>Le principe du kladistron ou klystron haut rendement</a:t>
            </a:r>
          </a:p>
          <a:p>
            <a:pPr marL="1381125" indent="-457200">
              <a:buFont typeface="+mj-lt"/>
              <a:buAutoNum type="arabicPeriod"/>
            </a:pPr>
            <a:r>
              <a:rPr lang="fr-FR" dirty="0" smtClean="0"/>
              <a:t>Le klystron TH2166 et le kladistron de démonstration</a:t>
            </a:r>
          </a:p>
          <a:p>
            <a:pPr marL="1381125" indent="-457200">
              <a:buFont typeface="+mj-lt"/>
              <a:buAutoNum type="arabicPeriod"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5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Amélioration du klystron TH2166</a:t>
            </a:r>
            <a:br>
              <a:rPr lang="fr-FR" dirty="0" smtClean="0"/>
            </a:br>
            <a:r>
              <a:rPr lang="fr-FR" dirty="0" smtClean="0"/>
              <a:t>choix des cavités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20</a:t>
            </a:fld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981200" y="1524000"/>
            <a:ext cx="5538500" cy="1946477"/>
            <a:chOff x="914400" y="1143000"/>
            <a:chExt cx="6207094" cy="23622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8" t="9375" r="6057" b="39289"/>
            <a:stretch/>
          </p:blipFill>
          <p:spPr>
            <a:xfrm>
              <a:off x="914400" y="1600200"/>
              <a:ext cx="6019800" cy="1905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14401" y="1143000"/>
              <a:ext cx="721744" cy="284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Type 1</a:t>
              </a:r>
              <a:endParaRPr lang="fr-FR" sz="105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294515" y="1143001"/>
              <a:ext cx="826979" cy="284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Type 1</a:t>
              </a:r>
              <a:endParaRPr lang="fr-FR" sz="105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337552" y="1143000"/>
              <a:ext cx="723096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Type 2</a:t>
              </a:r>
              <a:endParaRPr lang="fr-FR" sz="105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833858" y="1143000"/>
              <a:ext cx="795406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Type 3</a:t>
              </a:r>
              <a:endParaRPr lang="fr-FR" sz="1050" dirty="0"/>
            </a:p>
          </p:txBody>
        </p:sp>
        <p:sp>
          <p:nvSpPr>
            <p:cNvPr id="22" name="Accolade ouvrante 21"/>
            <p:cNvSpPr/>
            <p:nvPr/>
          </p:nvSpPr>
          <p:spPr>
            <a:xfrm rot="5400000">
              <a:off x="2587800" y="389121"/>
              <a:ext cx="222600" cy="2221799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Accolade ouvrante 22"/>
            <p:cNvSpPr/>
            <p:nvPr/>
          </p:nvSpPr>
          <p:spPr>
            <a:xfrm rot="5400000">
              <a:off x="5125847" y="260168"/>
              <a:ext cx="222600" cy="247970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r="18883"/>
          <a:stretch/>
        </p:blipFill>
        <p:spPr>
          <a:xfrm rot="16200000">
            <a:off x="1345829" y="3802049"/>
            <a:ext cx="1371927" cy="223478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/>
          <a:srcRect t="12130" r="9873" b="18954"/>
          <a:stretch/>
        </p:blipFill>
        <p:spPr>
          <a:xfrm rot="16200000">
            <a:off x="3961127" y="4096201"/>
            <a:ext cx="1719205" cy="129920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/>
          <a:srcRect l="38124" t="34948" r="34450" b="24839"/>
          <a:stretch/>
        </p:blipFill>
        <p:spPr>
          <a:xfrm rot="16200000">
            <a:off x="6636531" y="4105691"/>
            <a:ext cx="1748593" cy="128022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613349" y="5708686"/>
            <a:ext cx="117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Type 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382049" y="5708686"/>
            <a:ext cx="117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Type 2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150749" y="5711327"/>
            <a:ext cx="117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Type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Kladistron TH2166 – Simulations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3"/>
          <a:stretch/>
        </p:blipFill>
        <p:spPr>
          <a:xfrm>
            <a:off x="136023" y="2904503"/>
            <a:ext cx="6110884" cy="26055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8" r="5559" b="26990"/>
          <a:stretch/>
        </p:blipFill>
        <p:spPr bwMode="auto">
          <a:xfrm>
            <a:off x="28575" y="1066800"/>
            <a:ext cx="6677025" cy="151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928131" y="5341001"/>
            <a:ext cx="105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2000" y="5638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solidFill>
                  <a:schemeClr val="tx2"/>
                </a:solidFill>
              </a:rPr>
              <a:t>Les simulations MAGIC2D nécessitent d’autres optimisations (collecteur, faisceau, champ magnétique)</a:t>
            </a:r>
            <a:endParaRPr lang="fr-FR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57726"/>
              </p:ext>
            </p:extLst>
          </p:nvPr>
        </p:nvGraphicFramePr>
        <p:xfrm>
          <a:off x="7010400" y="1050303"/>
          <a:ext cx="2076651" cy="194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665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Klys2D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Chp</a:t>
                      </a:r>
                      <a:r>
                        <a:rPr lang="fr-FR" sz="1200" dirty="0" smtClean="0"/>
                        <a:t> B</a:t>
                      </a:r>
                      <a:r>
                        <a:rPr lang="fr-FR" sz="1200" baseline="0" dirty="0" smtClean="0"/>
                        <a:t> variable, faisceau simulé par Optic2D</a:t>
                      </a:r>
                      <a:endParaRPr lang="fr-FR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Gain</a:t>
                      </a:r>
                      <a:r>
                        <a:rPr lang="fr-FR" sz="1600" baseline="0" dirty="0" smtClean="0"/>
                        <a:t> = 32dB </a:t>
                      </a:r>
                      <a:endParaRPr lang="fr-FR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Pe,sat</a:t>
                      </a:r>
                      <a:r>
                        <a:rPr lang="fr-FR" sz="1600" dirty="0" smtClean="0"/>
                        <a:t> = 40W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η</a:t>
                      </a:r>
                      <a:r>
                        <a:rPr lang="fr-FR" sz="1600" dirty="0" smtClean="0"/>
                        <a:t>=53%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08947"/>
              </p:ext>
            </p:extLst>
          </p:nvPr>
        </p:nvGraphicFramePr>
        <p:xfrm>
          <a:off x="7010401" y="3304206"/>
          <a:ext cx="2057400" cy="194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MAGIC2D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Chp</a:t>
                      </a:r>
                      <a:r>
                        <a:rPr lang="fr-FR" sz="1200" baseline="0" dirty="0" smtClean="0"/>
                        <a:t> B constant, faisceau initial uniforme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Gain</a:t>
                      </a:r>
                      <a:r>
                        <a:rPr lang="fr-FR" sz="1600" baseline="0" dirty="0" smtClean="0"/>
                        <a:t> = 44,2dB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Pe,sat</a:t>
                      </a:r>
                      <a:r>
                        <a:rPr lang="fr-FR" sz="1600" baseline="0" dirty="0" smtClean="0"/>
                        <a:t> = 2,5W</a:t>
                      </a:r>
                      <a:endParaRPr lang="fr-FR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η</a:t>
                      </a:r>
                      <a:r>
                        <a:rPr lang="fr-FR" sz="1600" dirty="0" smtClean="0"/>
                        <a:t> = 59,2%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3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Champ électrique sur l’axe au passage des cavités du kladistron</a:t>
            </a:r>
            <a:br>
              <a:rPr lang="fr-FR" dirty="0" smtClean="0"/>
            </a:br>
            <a:r>
              <a:rPr lang="fr-FR" dirty="0" smtClean="0"/>
              <a:t>Comparaison </a:t>
            </a:r>
            <a:r>
              <a:rPr lang="fr-FR" dirty="0" err="1" smtClean="0"/>
              <a:t>Comsol</a:t>
            </a:r>
            <a:r>
              <a:rPr lang="fr-FR" dirty="0" smtClean="0"/>
              <a:t>/Klys2D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22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r="18883"/>
          <a:stretch/>
        </p:blipFill>
        <p:spPr>
          <a:xfrm rot="16200000">
            <a:off x="1278053" y="873463"/>
            <a:ext cx="1641027" cy="26731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t="12130" r="9873" b="18954"/>
          <a:stretch/>
        </p:blipFill>
        <p:spPr>
          <a:xfrm rot="16200000">
            <a:off x="3859291" y="1259371"/>
            <a:ext cx="2056424" cy="155403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38124" t="34948" r="34450" b="24839"/>
          <a:stretch/>
        </p:blipFill>
        <p:spPr>
          <a:xfrm rot="16200000">
            <a:off x="6531812" y="1270722"/>
            <a:ext cx="2091578" cy="1531335"/>
          </a:xfrm>
          <a:prstGeom prst="rect">
            <a:avLst/>
          </a:prstGeom>
        </p:spPr>
      </p:pic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854165"/>
              </p:ext>
            </p:extLst>
          </p:nvPr>
        </p:nvGraphicFramePr>
        <p:xfrm>
          <a:off x="533400" y="3329372"/>
          <a:ext cx="3757772" cy="19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291034"/>
              </p:ext>
            </p:extLst>
          </p:nvPr>
        </p:nvGraphicFramePr>
        <p:xfrm>
          <a:off x="6281977" y="3336747"/>
          <a:ext cx="2661785" cy="194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591708"/>
              </p:ext>
            </p:extLst>
          </p:nvPr>
        </p:nvGraphicFramePr>
        <p:xfrm>
          <a:off x="3450374" y="3329372"/>
          <a:ext cx="3757772" cy="195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98205" y="5429071"/>
            <a:ext cx="772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tx2"/>
                </a:solidFill>
              </a:rPr>
              <a:t>Le champ électrique sur l’axe au passage de la cavité de type 1 est le même dans Klys2D et dans COMSOL. En revanche, il est bien différent au passage des cavités de type 2 et 3, la forme des cavités n’étant pas </a:t>
            </a:r>
            <a:r>
              <a:rPr lang="fr-FR" sz="1600" dirty="0" smtClean="0">
                <a:solidFill>
                  <a:schemeClr val="tx2"/>
                </a:solidFill>
              </a:rPr>
              <a:t>conventionnelle pour klys2D.</a:t>
            </a:r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66825" indent="-342900">
              <a:buFont typeface="Wingdings" panose="05000000000000000000" pitchFamily="2" charset="2"/>
              <a:buChar char="ü"/>
            </a:pPr>
            <a:r>
              <a:rPr lang="fr-FR" dirty="0" smtClean="0"/>
              <a:t>Etude du Klystron TH2166 </a:t>
            </a:r>
          </a:p>
          <a:p>
            <a:pPr marL="1266825" indent="-342900">
              <a:buFont typeface="Wingdings" panose="05000000000000000000" pitchFamily="2" charset="2"/>
              <a:buChar char="ü"/>
            </a:pPr>
            <a:r>
              <a:rPr lang="fr-FR" dirty="0"/>
              <a:t>V</a:t>
            </a:r>
            <a:r>
              <a:rPr lang="fr-FR" dirty="0" smtClean="0"/>
              <a:t>alidation des codes de calcul</a:t>
            </a:r>
          </a:p>
          <a:p>
            <a:pPr marL="1266825" indent="-342900">
              <a:buFont typeface="Wingdings" panose="05000000000000000000" pitchFamily="2" charset="2"/>
              <a:buChar char="ü"/>
            </a:pPr>
            <a:r>
              <a:rPr lang="fr-FR" dirty="0" smtClean="0"/>
              <a:t>Design du Kladistron TH2166</a:t>
            </a:r>
          </a:p>
          <a:p>
            <a:pPr marL="1266825" indent="-342900">
              <a:buFont typeface="Wingdings" panose="05000000000000000000" pitchFamily="2" charset="2"/>
              <a:buChar char="q"/>
            </a:pPr>
            <a:r>
              <a:rPr lang="fr-FR" dirty="0" smtClean="0"/>
              <a:t>Amélioration des simulations</a:t>
            </a:r>
            <a:br>
              <a:rPr lang="fr-FR" dirty="0" smtClean="0"/>
            </a:br>
            <a:r>
              <a:rPr lang="fr-FR" dirty="0" smtClean="0"/>
              <a:t>Intégration du champ magnétique variable et du faisceau issu du canon à électrons dans MAGIC2D</a:t>
            </a:r>
          </a:p>
          <a:p>
            <a:pPr marL="1266825" indent="-342900">
              <a:buFont typeface="Wingdings" panose="05000000000000000000" pitchFamily="2" charset="2"/>
              <a:buChar char="q"/>
            </a:pPr>
            <a:r>
              <a:rPr lang="fr-FR" dirty="0" smtClean="0"/>
              <a:t>Lancement de la phase de conception des cavités du kladistron</a:t>
            </a:r>
          </a:p>
          <a:p>
            <a:pPr marL="1266825" indent="-342900">
              <a:buFont typeface="Wingdings" panose="05000000000000000000" pitchFamily="2" charset="2"/>
              <a:buChar char="q"/>
            </a:pPr>
            <a:r>
              <a:rPr lang="fr-FR" dirty="0" smtClean="0"/>
              <a:t>Etude des cas d’instabilités dus à l’excès de gain des cavités</a:t>
            </a:r>
          </a:p>
          <a:p>
            <a:pPr marL="1266825" indent="-342900">
              <a:buFont typeface="Wingdings" panose="05000000000000000000" pitchFamily="2" charset="2"/>
              <a:buChar char="q"/>
            </a:pPr>
            <a:r>
              <a:rPr lang="fr-FR" dirty="0" smtClean="0"/>
              <a:t>Optimisation de la mise en paquets des électrons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39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/>
        <p:txBody>
          <a:bodyPr anchor="ctr"/>
          <a:lstStyle/>
          <a:p>
            <a:r>
              <a:rPr lang="fr-FR" sz="5400" dirty="0" smtClean="0"/>
              <a:t>Merci de votre attention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0212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CLIC : le banc CTF3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139441"/>
            <a:ext cx="5334432" cy="231499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CTF3 : CLIC Test Facility 3</a:t>
            </a:r>
          </a:p>
          <a:p>
            <a:r>
              <a:rPr lang="fr-FR" dirty="0" smtClean="0"/>
              <a:t>XBOX3 : banc de test et de conditionnement des structures RF de CLIC pourvu d’un klystron Toshiba de 6MW. </a:t>
            </a:r>
          </a:p>
          <a:p>
            <a:r>
              <a:rPr lang="fr-FR" dirty="0" smtClean="0"/>
              <a:t>Objectif : doubler la capacité du banc de test</a:t>
            </a:r>
          </a:p>
          <a:p>
            <a:r>
              <a:rPr lang="fr-FR" i="1" dirty="0">
                <a:sym typeface="Wingdings" panose="05000000000000000000" pitchFamily="2" charset="2"/>
              </a:rPr>
              <a:t> </a:t>
            </a:r>
            <a:r>
              <a:rPr lang="fr-FR" i="1" dirty="0" smtClean="0"/>
              <a:t>Besoin d’une source RF pulsée d’une puissance de 12MW en crête compatible avec le modulateur </a:t>
            </a:r>
            <a:r>
              <a:rPr lang="fr-FR" i="1" dirty="0" err="1" smtClean="0"/>
              <a:t>Scandinova</a:t>
            </a:r>
            <a:r>
              <a:rPr lang="fr-FR" i="1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25</a:t>
            </a:fld>
            <a:endParaRPr lang="fr-FR" dirty="0"/>
          </a:p>
        </p:txBody>
      </p:sp>
      <p:pic>
        <p:nvPicPr>
          <p:cNvPr id="2052" name="Picture 4" descr="http://ctf3-tbts.web.cern.ch/ctf3-tbts/images/ctf3-facility.jpg"/>
          <p:cNvPicPr>
            <a:picLocks noGrp="1" noChangeAspect="1" noChangeArrowheads="1"/>
          </p:cNvPicPr>
          <p:nvPr>
            <p:ph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8" b="20632"/>
          <a:stretch/>
        </p:blipFill>
        <p:spPr bwMode="auto">
          <a:xfrm>
            <a:off x="1133267" y="994431"/>
            <a:ext cx="6950491" cy="31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lic-study.web.cern.ch/sites/clic-study.web.cern.ch/themes/cliccern/img/logos/CLIC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63" y="-205980"/>
            <a:ext cx="1377824" cy="13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lic-study.web.cern.ch/sites/clic-study.web.cern.ch/themes/cliccern/img/logos/CTF3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92" y="-207427"/>
            <a:ext cx="1379271" cy="137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131" y="3648106"/>
            <a:ext cx="1794627" cy="243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4793" y="6229371"/>
            <a:ext cx="1343302" cy="26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4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Le principe du klystron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4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principe du Klystron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1500" dirty="0" smtClean="0"/>
              <a:t>Tube électronique de faible bande passante amplifiant ou générant des micro-ondes (100MHz-100GHz), pour des puissances allant jusqu’à 100MW.</a:t>
            </a:r>
          </a:p>
          <a:p>
            <a:pPr marL="1381125" indent="-457200">
              <a:buFont typeface="+mj-lt"/>
              <a:buAutoNum type="arabicPeriod"/>
            </a:pPr>
            <a:r>
              <a:rPr lang="fr-FR" sz="1500" dirty="0" smtClean="0"/>
              <a:t>Création d’un faisceau d’électron (émission thermoïonique</a:t>
            </a:r>
            <a:r>
              <a:rPr lang="fr-FR" sz="1500" dirty="0"/>
              <a:t>) par le canon électronique (tension cathode </a:t>
            </a:r>
            <a:r>
              <a:rPr lang="fr-FR" sz="1500" dirty="0" err="1"/>
              <a:t>Vk</a:t>
            </a:r>
            <a:r>
              <a:rPr lang="fr-FR" sz="1500" dirty="0"/>
              <a:t>, courant faisceau </a:t>
            </a:r>
            <a:r>
              <a:rPr lang="fr-FR" sz="1500" dirty="0" err="1"/>
              <a:t>Ib</a:t>
            </a:r>
            <a:r>
              <a:rPr lang="fr-FR" sz="1500" dirty="0"/>
              <a:t>)</a:t>
            </a:r>
            <a:endParaRPr lang="fr-FR" sz="1500" dirty="0" smtClean="0"/>
          </a:p>
          <a:p>
            <a:pPr marL="1381125" indent="-457200">
              <a:buFont typeface="+mj-lt"/>
              <a:buAutoNum type="arabicPeriod"/>
            </a:pPr>
            <a:r>
              <a:rPr lang="fr-FR" sz="1500" dirty="0" smtClean="0"/>
              <a:t>Focalisation du faisceau par </a:t>
            </a:r>
            <a:r>
              <a:rPr lang="fr-FR" sz="1500" dirty="0" smtClean="0"/>
              <a:t>le champ magnétique généré par le </a:t>
            </a:r>
            <a:r>
              <a:rPr lang="fr-FR" sz="1500" dirty="0" smtClean="0"/>
              <a:t>solénoïde</a:t>
            </a:r>
          </a:p>
          <a:p>
            <a:pPr marL="1381125" indent="-457200">
              <a:buFont typeface="+mj-lt"/>
              <a:buAutoNum type="arabicPeriod"/>
            </a:pPr>
            <a:r>
              <a:rPr lang="fr-FR" sz="1500" dirty="0" smtClean="0"/>
              <a:t>Modulation du faisceau par le signal HF dans la première cavité</a:t>
            </a:r>
          </a:p>
          <a:p>
            <a:pPr marL="1381125" indent="-457200">
              <a:buFont typeface="+mj-lt"/>
              <a:buAutoNum type="arabicPeriod"/>
            </a:pPr>
            <a:r>
              <a:rPr lang="fr-FR" sz="1500" dirty="0" smtClean="0"/>
              <a:t>Formation des paquets d’électrons par les cavités intermédiaires</a:t>
            </a:r>
          </a:p>
          <a:p>
            <a:pPr marL="1381125" indent="-457200">
              <a:buFont typeface="+mj-lt"/>
              <a:buAutoNum type="arabicPeriod"/>
            </a:pPr>
            <a:r>
              <a:rPr lang="fr-FR" sz="1500" dirty="0" smtClean="0"/>
              <a:t>Glissement des paquets d’électrons entre les cavités.</a:t>
            </a:r>
          </a:p>
          <a:p>
            <a:pPr marL="1381125" indent="-457200">
              <a:buFont typeface="+mj-lt"/>
              <a:buAutoNum type="arabicPeriod"/>
            </a:pPr>
            <a:r>
              <a:rPr lang="fr-FR" sz="1500" dirty="0" smtClean="0"/>
              <a:t>Transfert d’énergie électromagnétique entre le faisceau et l’antenne de la cavité de sortie</a:t>
            </a:r>
          </a:p>
          <a:p>
            <a:pPr marL="1381125" indent="-457200">
              <a:buFont typeface="+mj-lt"/>
              <a:buAutoNum type="arabicPeriod"/>
            </a:pPr>
            <a:r>
              <a:rPr lang="fr-FR" sz="1500" dirty="0" smtClean="0"/>
              <a:t>Absorption des électrons par le collecteur</a:t>
            </a:r>
          </a:p>
          <a:p>
            <a:r>
              <a:rPr lang="fr-FR" sz="1500" dirty="0"/>
              <a:t>Le rendement du klystron est le rapport de la puissance RF en sortie (Ps) sur la puissance fournie par le canon</a:t>
            </a:r>
            <a:r>
              <a:rPr lang="fr-FR" sz="1500" dirty="0" smtClean="0"/>
              <a:t>.</a:t>
            </a:r>
            <a:endParaRPr lang="fr-FR" sz="1500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990600"/>
            <a:ext cx="3492500" cy="3480587"/>
          </a:xfr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42037" y="1985071"/>
            <a:ext cx="3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tx2"/>
                </a:solidFill>
              </a:rPr>
              <a:t>6</a:t>
            </a:r>
            <a:endParaRPr lang="fr-FR" sz="17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16750" y="2730893"/>
            <a:ext cx="3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tx2"/>
                </a:solidFill>
              </a:rPr>
              <a:t>5</a:t>
            </a:r>
            <a:endParaRPr lang="fr-FR" sz="1700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16465" y="2870066"/>
            <a:ext cx="3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tx2"/>
                </a:solidFill>
              </a:rPr>
              <a:t>4</a:t>
            </a:r>
            <a:endParaRPr lang="fr-FR" sz="1700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17530" y="3169252"/>
            <a:ext cx="3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tx2"/>
                </a:solidFill>
              </a:rPr>
              <a:t>3</a:t>
            </a:r>
            <a:endParaRPr lang="fr-FR" sz="1700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94437" y="2832494"/>
            <a:ext cx="3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tx2"/>
                </a:solidFill>
              </a:rPr>
              <a:t>2</a:t>
            </a:r>
            <a:endParaRPr lang="fr-FR" sz="1700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66037" y="3670694"/>
            <a:ext cx="3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13637" y="1622888"/>
            <a:ext cx="3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tx2"/>
                </a:solidFill>
              </a:rPr>
              <a:t>7</a:t>
            </a:r>
            <a:endParaRPr lang="fr-FR" sz="1700" dirty="0">
              <a:solidFill>
                <a:schemeClr val="tx2"/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5830808" y="4606084"/>
            <a:ext cx="2913142" cy="1358137"/>
            <a:chOff x="5830808" y="4606084"/>
            <a:chExt cx="2913142" cy="1358137"/>
          </a:xfrm>
        </p:grpSpPr>
        <p:grpSp>
          <p:nvGrpSpPr>
            <p:cNvPr id="39" name="Groupe 38"/>
            <p:cNvGrpSpPr/>
            <p:nvPr/>
          </p:nvGrpSpPr>
          <p:grpSpPr>
            <a:xfrm>
              <a:off x="5850177" y="4606084"/>
              <a:ext cx="2876240" cy="1082664"/>
              <a:chOff x="5850177" y="4606084"/>
              <a:chExt cx="2876240" cy="1082664"/>
            </a:xfrm>
          </p:grpSpPr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850177" y="4606084"/>
                <a:ext cx="1440252" cy="1081263"/>
                <a:chOff x="97835528" y="117555517"/>
                <a:chExt cx="4637111" cy="2376069"/>
              </a:xfrm>
            </p:grpSpPr>
            <p:cxnSp>
              <p:nvCxnSpPr>
                <p:cNvPr id="34" name="AutoShape 23"/>
                <p:cNvCxnSpPr>
                  <a:cxnSpLocks noChangeShapeType="1"/>
                </p:cNvCxnSpPr>
                <p:nvPr/>
              </p:nvCxnSpPr>
              <p:spPr bwMode="auto">
                <a:xfrm>
                  <a:off x="97835528" y="119931585"/>
                  <a:ext cx="3829050" cy="1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7992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AutoShape 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1663054" y="119362371"/>
                  <a:ext cx="1" cy="563270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7992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AutoShape 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0352658" y="118601591"/>
                  <a:ext cx="1309633" cy="751087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7992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AutoShape 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0353633" y="117555517"/>
                  <a:ext cx="1" cy="1046074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7992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100343589" y="117559548"/>
                  <a:ext cx="2129050" cy="0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7992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 flipH="1">
                <a:off x="7286165" y="4606938"/>
                <a:ext cx="1440252" cy="1081810"/>
                <a:chOff x="100471666" y="117642351"/>
                <a:chExt cx="4637111" cy="2377271"/>
              </a:xfrm>
            </p:grpSpPr>
            <p:cxnSp>
              <p:nvCxnSpPr>
                <p:cNvPr id="29" name="AutoShape 29"/>
                <p:cNvCxnSpPr>
                  <a:cxnSpLocks noChangeShapeType="1"/>
                </p:cNvCxnSpPr>
                <p:nvPr/>
              </p:nvCxnSpPr>
              <p:spPr bwMode="auto">
                <a:xfrm>
                  <a:off x="100471666" y="120019621"/>
                  <a:ext cx="3829050" cy="1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7992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AutoShape 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4299192" y="119450406"/>
                  <a:ext cx="1" cy="563270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7992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AutoShape 3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2988796" y="118689626"/>
                  <a:ext cx="1309634" cy="751087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7992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AutoShape 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2989771" y="117643552"/>
                  <a:ext cx="1" cy="1046074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7992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AutoShape 33"/>
                <p:cNvCxnSpPr>
                  <a:cxnSpLocks noChangeShapeType="1"/>
                </p:cNvCxnSpPr>
                <p:nvPr/>
              </p:nvCxnSpPr>
              <p:spPr bwMode="auto">
                <a:xfrm>
                  <a:off x="102979727" y="117642351"/>
                  <a:ext cx="2129050" cy="1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7992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17" name="AutoShape 34"/>
            <p:cNvCxnSpPr>
              <a:cxnSpLocks noChangeShapeType="1"/>
            </p:cNvCxnSpPr>
            <p:nvPr/>
          </p:nvCxnSpPr>
          <p:spPr bwMode="auto">
            <a:xfrm flipV="1">
              <a:off x="5830808" y="5958011"/>
              <a:ext cx="2913142" cy="6210"/>
            </a:xfrm>
            <a:prstGeom prst="straightConnector1">
              <a:avLst/>
            </a:prstGeom>
            <a:noFill/>
            <a:ln w="12700" algn="ctr">
              <a:solidFill>
                <a:srgbClr val="7992B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oupe 49"/>
          <p:cNvGrpSpPr/>
          <p:nvPr/>
        </p:nvGrpSpPr>
        <p:grpSpPr>
          <a:xfrm>
            <a:off x="7016894" y="5265466"/>
            <a:ext cx="539762" cy="585979"/>
            <a:chOff x="7016894" y="5265466"/>
            <a:chExt cx="539762" cy="585979"/>
          </a:xfrm>
        </p:grpSpPr>
        <p:pic>
          <p:nvPicPr>
            <p:cNvPr id="18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894" y="5265466"/>
              <a:ext cx="539762" cy="585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9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201" y="5528076"/>
              <a:ext cx="364658" cy="306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47" name="Oval 37"/>
          <p:cNvSpPr>
            <a:spLocks noChangeArrowheads="1"/>
          </p:cNvSpPr>
          <p:nvPr/>
        </p:nvSpPr>
        <p:spPr bwMode="auto">
          <a:xfrm>
            <a:off x="5928125" y="5888587"/>
            <a:ext cx="138828" cy="138845"/>
          </a:xfrm>
          <a:prstGeom prst="ellipse">
            <a:avLst/>
          </a:prstGeom>
          <a:solidFill>
            <a:srgbClr val="DA9694"/>
          </a:solidFill>
          <a:ln w="28575" algn="in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Oval 37"/>
          <p:cNvSpPr>
            <a:spLocks noChangeArrowheads="1"/>
          </p:cNvSpPr>
          <p:nvPr/>
        </p:nvSpPr>
        <p:spPr bwMode="auto">
          <a:xfrm>
            <a:off x="6225023" y="5888588"/>
            <a:ext cx="138828" cy="138845"/>
          </a:xfrm>
          <a:prstGeom prst="ellipse">
            <a:avLst/>
          </a:prstGeom>
          <a:solidFill>
            <a:srgbClr val="DA9694"/>
          </a:solidFill>
          <a:ln w="28575" algn="in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Oval 37"/>
          <p:cNvSpPr>
            <a:spLocks noChangeArrowheads="1"/>
          </p:cNvSpPr>
          <p:nvPr/>
        </p:nvSpPr>
        <p:spPr bwMode="auto">
          <a:xfrm>
            <a:off x="6522238" y="5888588"/>
            <a:ext cx="138828" cy="138845"/>
          </a:xfrm>
          <a:prstGeom prst="ellipse">
            <a:avLst/>
          </a:prstGeom>
          <a:solidFill>
            <a:srgbClr val="DA9694"/>
          </a:solidFill>
          <a:ln w="28575" algn="in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lèche droite 50"/>
          <p:cNvSpPr/>
          <p:nvPr/>
        </p:nvSpPr>
        <p:spPr>
          <a:xfrm flipH="1">
            <a:off x="5562600" y="2189715"/>
            <a:ext cx="594360" cy="45806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Ps</a:t>
            </a:r>
            <a:endParaRPr lang="fr-FR" sz="1000" dirty="0"/>
          </a:p>
        </p:txBody>
      </p:sp>
      <p:grpSp>
        <p:nvGrpSpPr>
          <p:cNvPr id="52" name="Groupe 51"/>
          <p:cNvGrpSpPr/>
          <p:nvPr/>
        </p:nvGrpSpPr>
        <p:grpSpPr>
          <a:xfrm>
            <a:off x="6501777" y="3146330"/>
            <a:ext cx="584823" cy="253916"/>
            <a:chOff x="6501777" y="3146330"/>
            <a:chExt cx="584823" cy="253916"/>
          </a:xfrm>
        </p:grpSpPr>
        <p:sp>
          <p:nvSpPr>
            <p:cNvPr id="53" name="Flèche droite 52"/>
            <p:cNvSpPr/>
            <p:nvPr/>
          </p:nvSpPr>
          <p:spPr>
            <a:xfrm>
              <a:off x="6867795" y="3216637"/>
              <a:ext cx="218805" cy="113303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501777" y="3146330"/>
              <a:ext cx="5070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 smtClean="0">
                  <a:ln w="9525">
                    <a:solidFill>
                      <a:schemeClr val="tx1"/>
                    </a:solidFill>
                  </a:ln>
                  <a:solidFill>
                    <a:schemeClr val="tx2"/>
                  </a:solidFill>
                </a:rPr>
                <a:t>Pe</a:t>
              </a:r>
              <a:endParaRPr lang="fr-FR" sz="800" b="1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</a:endParaRPr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7098421" y="3804424"/>
            <a:ext cx="44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Vk</a:t>
            </a:r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1400" b="1" dirty="0" err="1" smtClean="0"/>
              <a:t>Ib</a:t>
            </a:r>
            <a:endParaRPr lang="fr-FR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ZoneTexte 55"/>
              <p:cNvSpPr txBox="1"/>
              <p:nvPr/>
            </p:nvSpPr>
            <p:spPr>
              <a:xfrm>
                <a:off x="4312217" y="5638800"/>
                <a:ext cx="1299843" cy="987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600" dirty="0" smtClean="0"/>
                  <a:t> </a:t>
                </a:r>
                <a:br>
                  <a:rPr lang="fr-FR" sz="1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>
                          <a:latin typeface="Cambria Math"/>
                        </a:rPr>
                        <m:t>µ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FR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FR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217" y="5638800"/>
                <a:ext cx="1299843" cy="987450"/>
              </a:xfrm>
              <a:prstGeom prst="rect">
                <a:avLst/>
              </a:prstGeom>
              <a:blipFill rotWithShape="1">
                <a:blip r:embed="rId6"/>
                <a:stretch>
                  <a:fillRect l="-5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3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repeatCount="indefinite" accel="7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93 L 0.26077 0.00093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repeatCount="indefinite" accel="75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1.11022E-16 L 0.24496 0.00093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accel="75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22917 1.11022E-1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47" grpId="0" animBg="1"/>
      <p:bldP spid="48" grpId="0" animBg="1"/>
      <p:bldP spid="49" grpId="0" animBg="1"/>
      <p:bldP spid="51" grpId="0" animBg="1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Modélisation de la cavité avec un circuit RLC équivalent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dirty="0" smtClean="0"/>
              <a:t>L’interaction faisceau/cavité peut être modélisée par un circuit RLC équivalent. 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dirty="0" smtClean="0"/>
              <a:t>Les paramètres de ce circuit dépendent des champs électriques et magnétiques et donc des dimensions et des matériaux des cavités.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dirty="0" smtClean="0"/>
              <a:t>Ce modèle est utilisé dans certains codes tels que </a:t>
            </a:r>
            <a:r>
              <a:rPr lang="fr-FR" dirty="0" err="1" smtClean="0"/>
              <a:t>AJDisk</a:t>
            </a:r>
            <a:r>
              <a:rPr lang="fr-FR" dirty="0" smtClean="0"/>
              <a:t> et Klys2D.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5</a:t>
            </a:fld>
            <a:endParaRPr lang="fr-FR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688210" y="1524553"/>
            <a:ext cx="2654416" cy="1520684"/>
            <a:chOff x="99516986" y="120638477"/>
            <a:chExt cx="8370313" cy="4220391"/>
          </a:xfrm>
        </p:grpSpPr>
        <p:pic>
          <p:nvPicPr>
            <p:cNvPr id="1027" name="Picture 3" descr="https://www.dlsweb.rmit.edu.au/toolbox/electrotech/toolbox1204/resources/04diagrams/03electrical/images/symbol_resisto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1" t="27701" r="4776" b="21014"/>
            <a:stretch>
              <a:fillRect/>
            </a:stretch>
          </p:blipFill>
          <p:spPr bwMode="auto">
            <a:xfrm>
              <a:off x="102830861" y="121779809"/>
              <a:ext cx="1695532" cy="95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" name="il_fi" descr="RTddjXbT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3" t="1334" r="29210"/>
            <a:stretch>
              <a:fillRect/>
            </a:stretch>
          </p:blipFill>
          <p:spPr bwMode="auto">
            <a:xfrm>
              <a:off x="103272370" y="122915051"/>
              <a:ext cx="882567" cy="914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9" name="il_fi" descr="RSA_IEC_Inductor_Symbol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93" b="34782"/>
            <a:stretch>
              <a:fillRect/>
            </a:stretch>
          </p:blipFill>
          <p:spPr bwMode="auto">
            <a:xfrm>
              <a:off x="102435684" y="120923313"/>
              <a:ext cx="2469041" cy="78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V="1">
              <a:off x="99516986" y="124425523"/>
              <a:ext cx="8370313" cy="17718"/>
            </a:xfrm>
            <a:prstGeom prst="straightConnector1">
              <a:avLst/>
            </a:prstGeom>
            <a:noFill/>
            <a:ln w="12700">
              <a:solidFill>
                <a:srgbClr val="7992B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99584202" y="120638477"/>
              <a:ext cx="4138267" cy="3084951"/>
              <a:chOff x="97707450" y="117467482"/>
              <a:chExt cx="4637111" cy="2376068"/>
            </a:xfrm>
          </p:grpSpPr>
          <p:cxnSp>
            <p:nvCxnSpPr>
              <p:cNvPr id="1032" name="AutoShape 8"/>
              <p:cNvCxnSpPr>
                <a:cxnSpLocks noChangeShapeType="1"/>
              </p:cNvCxnSpPr>
              <p:nvPr/>
            </p:nvCxnSpPr>
            <p:spPr bwMode="auto">
              <a:xfrm>
                <a:off x="97707450" y="119843550"/>
                <a:ext cx="3829050" cy="0"/>
              </a:xfrm>
              <a:prstGeom prst="straightConnector1">
                <a:avLst/>
              </a:prstGeom>
              <a:noFill/>
              <a:ln w="12700">
                <a:solidFill>
                  <a:srgbClr val="7992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101534976" y="119274336"/>
                <a:ext cx="0" cy="563270"/>
              </a:xfrm>
              <a:prstGeom prst="straightConnector1">
                <a:avLst/>
              </a:prstGeom>
              <a:noFill/>
              <a:ln w="12700">
                <a:solidFill>
                  <a:srgbClr val="7992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100224580" y="118513555"/>
                <a:ext cx="1309633" cy="751088"/>
              </a:xfrm>
              <a:prstGeom prst="straightConnector1">
                <a:avLst/>
              </a:prstGeom>
              <a:noFill/>
              <a:ln w="12700">
                <a:solidFill>
                  <a:srgbClr val="7992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100225555" y="117467482"/>
                <a:ext cx="0" cy="1046073"/>
              </a:xfrm>
              <a:prstGeom prst="straightConnector1">
                <a:avLst/>
              </a:prstGeom>
              <a:noFill/>
              <a:ln w="12700">
                <a:solidFill>
                  <a:srgbClr val="7992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>
                <a:off x="100215509" y="117473068"/>
                <a:ext cx="2129052" cy="0"/>
              </a:xfrm>
              <a:prstGeom prst="straightConnector1">
                <a:avLst/>
              </a:prstGeom>
              <a:noFill/>
              <a:ln w="12700">
                <a:solidFill>
                  <a:srgbClr val="7992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 flipH="1">
              <a:off x="103681109" y="120643547"/>
              <a:ext cx="4138267" cy="3086512"/>
              <a:chOff x="97821750" y="117580581"/>
              <a:chExt cx="4637111" cy="2377270"/>
            </a:xfrm>
          </p:grpSpPr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>
                <a:off x="97821750" y="119957850"/>
                <a:ext cx="3829050" cy="1"/>
              </a:xfrm>
              <a:prstGeom prst="straightConnector1">
                <a:avLst/>
              </a:prstGeom>
              <a:noFill/>
              <a:ln w="12700" algn="ctr">
                <a:solidFill>
                  <a:srgbClr val="7992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9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101649276" y="119388636"/>
                <a:ext cx="1" cy="563270"/>
              </a:xfrm>
              <a:prstGeom prst="straightConnector1">
                <a:avLst/>
              </a:prstGeom>
              <a:noFill/>
              <a:ln w="12700" algn="ctr">
                <a:solidFill>
                  <a:srgbClr val="7992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 flipH="1" flipV="1">
                <a:off x="100338880" y="118627855"/>
                <a:ext cx="1309633" cy="751088"/>
              </a:xfrm>
              <a:prstGeom prst="straightConnector1">
                <a:avLst/>
              </a:prstGeom>
              <a:noFill/>
              <a:ln w="12700" algn="ctr">
                <a:solidFill>
                  <a:srgbClr val="7992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100339855" y="117581782"/>
                <a:ext cx="1" cy="1046073"/>
              </a:xfrm>
              <a:prstGeom prst="straightConnector1">
                <a:avLst/>
              </a:prstGeom>
              <a:noFill/>
              <a:ln w="12700" algn="ctr">
                <a:solidFill>
                  <a:srgbClr val="7992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2" name="AutoShape 18"/>
              <p:cNvCxnSpPr>
                <a:cxnSpLocks noChangeShapeType="1"/>
              </p:cNvCxnSpPr>
              <p:nvPr/>
            </p:nvCxnSpPr>
            <p:spPr bwMode="auto">
              <a:xfrm>
                <a:off x="100329810" y="117580581"/>
                <a:ext cx="2129051" cy="1"/>
              </a:xfrm>
              <a:prstGeom prst="straightConnector1">
                <a:avLst/>
              </a:prstGeom>
              <a:noFill/>
              <a:ln w="12700" algn="ctr">
                <a:solidFill>
                  <a:srgbClr val="7992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100952740" y="123946700"/>
              <a:ext cx="5517931" cy="912168"/>
            </a:xfrm>
            <a:prstGeom prst="rightArrow">
              <a:avLst>
                <a:gd name="adj1" fmla="val 50000"/>
                <a:gd name="adj2" fmla="val 151231"/>
              </a:avLst>
            </a:prstGeom>
            <a:solidFill>
              <a:srgbClr val="F3DCDC"/>
            </a:solidFill>
            <a:ln w="3175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Faisceau d’électrons</a:t>
              </a:r>
              <a:endPara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06121"/>
              </p:ext>
            </p:extLst>
          </p:nvPr>
        </p:nvGraphicFramePr>
        <p:xfrm>
          <a:off x="5955389" y="3483232"/>
          <a:ext cx="2375136" cy="228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Équation" r:id="rId7" imgW="1726920" imgH="1663560" progId="Equation.3">
                  <p:embed/>
                </p:oleObj>
              </mc:Choice>
              <mc:Fallback>
                <p:oleObj name="Équation" r:id="rId7" imgW="1726920" imgH="16635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389" y="3483232"/>
                        <a:ext cx="2375136" cy="228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1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Codes d’interaction faisceau/</a:t>
            </a:r>
            <a:r>
              <a:rPr lang="fr-FR" dirty="0" err="1" smtClean="0"/>
              <a:t>Rf</a:t>
            </a:r>
            <a:r>
              <a:rPr lang="fr-FR" dirty="0" smtClean="0"/>
              <a:t> utilisés pour calculer le rendement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76000" y="1268760"/>
            <a:ext cx="5327245" cy="4968552"/>
          </a:xfrm>
        </p:spPr>
        <p:txBody>
          <a:bodyPr>
            <a:normAutofit/>
          </a:bodyPr>
          <a:lstStyle/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AJDisk</a:t>
            </a:r>
            <a:endParaRPr lang="en-US" dirty="0" smtClean="0"/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Code 1D (SLAC)</a:t>
            </a:r>
            <a:endParaRPr lang="fr-FR" dirty="0" smtClean="0"/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Pas de valeurs de champ magnétique nécessaire</a:t>
            </a:r>
            <a:endParaRPr lang="en-US" dirty="0" smtClean="0"/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Cavités ramenées à des circuits RLC équivalents (f, R/Q, Q0, </a:t>
            </a:r>
            <a:r>
              <a:rPr lang="fr-FR" dirty="0" err="1" smtClean="0"/>
              <a:t>Qext</a:t>
            </a:r>
            <a:r>
              <a:rPr lang="fr-FR" dirty="0" smtClean="0"/>
              <a:t>)</a:t>
            </a:r>
          </a:p>
          <a:p>
            <a:pPr marL="703263" lvl="1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dirty="0" smtClean="0"/>
              <a:t>KLYS2D</a:t>
            </a:r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Code 2D (Thales Electron </a:t>
            </a:r>
            <a:r>
              <a:rPr lang="en-US" dirty="0" smtClean="0"/>
              <a:t>Devices</a:t>
            </a:r>
            <a:r>
              <a:rPr lang="fr-FR" dirty="0" smtClean="0"/>
              <a:t>)</a:t>
            </a:r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Valeurs de champ magnétique nécessaires</a:t>
            </a:r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Cavités ramenées à des circuits RLC équivalents</a:t>
            </a:r>
            <a:r>
              <a:rPr lang="en-GB" dirty="0" smtClean="0"/>
              <a:t> </a:t>
            </a:r>
            <a:r>
              <a:rPr lang="en-GB" dirty="0"/>
              <a:t>(f, R/Q, Q0, </a:t>
            </a:r>
            <a:r>
              <a:rPr lang="en-GB" dirty="0" err="1"/>
              <a:t>Qext</a:t>
            </a:r>
            <a:r>
              <a:rPr lang="en-GB" dirty="0"/>
              <a:t>)</a:t>
            </a:r>
            <a:endParaRPr lang="en-US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smtClean="0"/>
              <a:t>Magic2D</a:t>
            </a:r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Code temporel 2D (ATK)</a:t>
            </a:r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Code à différences finies</a:t>
            </a:r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Valeurs de champ magnétique nécessaires</a:t>
            </a:r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Cavités des klystrons entièrement modélisées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03263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703263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26D9-4F5E-491D-9673-DD1C20B2378B}" type="slidenum">
              <a:rPr lang="fr-FR" smtClean="0"/>
              <a:t>6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6324600" y="2133600"/>
            <a:ext cx="2153402" cy="1593308"/>
            <a:chOff x="5903245" y="1041340"/>
            <a:chExt cx="3012155" cy="2365813"/>
          </a:xfrm>
        </p:grpSpPr>
        <p:grpSp>
          <p:nvGrpSpPr>
            <p:cNvPr id="29" name="Groupe 28"/>
            <p:cNvGrpSpPr/>
            <p:nvPr/>
          </p:nvGrpSpPr>
          <p:grpSpPr>
            <a:xfrm>
              <a:off x="5903245" y="1041340"/>
              <a:ext cx="3012155" cy="2365813"/>
              <a:chOff x="5423689" y="1005496"/>
              <a:chExt cx="3497020" cy="2437500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5423689" y="1005496"/>
                <a:ext cx="3497020" cy="1822929"/>
                <a:chOff x="6134100" y="1524000"/>
                <a:chExt cx="2190750" cy="1524000"/>
              </a:xfrm>
            </p:grpSpPr>
            <p:grpSp>
              <p:nvGrpSpPr>
                <p:cNvPr id="39" name="Groupe 38"/>
                <p:cNvGrpSpPr/>
                <p:nvPr/>
              </p:nvGrpSpPr>
              <p:grpSpPr>
                <a:xfrm>
                  <a:off x="6134100" y="1524000"/>
                  <a:ext cx="800100" cy="1524000"/>
                  <a:chOff x="6134100" y="1524000"/>
                  <a:chExt cx="800100" cy="1524000"/>
                </a:xfrm>
              </p:grpSpPr>
              <p:cxnSp>
                <p:nvCxnSpPr>
                  <p:cNvPr id="48" name="Connecteur droit 47"/>
                  <p:cNvCxnSpPr/>
                  <p:nvPr/>
                </p:nvCxnSpPr>
                <p:spPr>
                  <a:xfrm>
                    <a:off x="6400800" y="1524000"/>
                    <a:ext cx="0" cy="6858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eur droit 48"/>
                  <p:cNvCxnSpPr/>
                  <p:nvPr/>
                </p:nvCxnSpPr>
                <p:spPr>
                  <a:xfrm>
                    <a:off x="6400800" y="2209800"/>
                    <a:ext cx="533400" cy="5334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cteur droit 53"/>
                  <p:cNvCxnSpPr/>
                  <p:nvPr/>
                </p:nvCxnSpPr>
                <p:spPr>
                  <a:xfrm>
                    <a:off x="6934200" y="2743200"/>
                    <a:ext cx="0" cy="3048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54"/>
                  <p:cNvCxnSpPr/>
                  <p:nvPr/>
                </p:nvCxnSpPr>
                <p:spPr>
                  <a:xfrm flipH="1">
                    <a:off x="6134100" y="3048000"/>
                    <a:ext cx="8001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e 41"/>
                <p:cNvGrpSpPr/>
                <p:nvPr/>
              </p:nvGrpSpPr>
              <p:grpSpPr>
                <a:xfrm flipH="1">
                  <a:off x="7524750" y="1524000"/>
                  <a:ext cx="800100" cy="1524000"/>
                  <a:chOff x="6134100" y="1524000"/>
                  <a:chExt cx="800100" cy="1524000"/>
                </a:xfrm>
              </p:grpSpPr>
              <p:cxnSp>
                <p:nvCxnSpPr>
                  <p:cNvPr id="44" name="Connecteur droit 43"/>
                  <p:cNvCxnSpPr/>
                  <p:nvPr/>
                </p:nvCxnSpPr>
                <p:spPr>
                  <a:xfrm>
                    <a:off x="6400800" y="1524000"/>
                    <a:ext cx="0" cy="6858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eur droit 44"/>
                  <p:cNvCxnSpPr/>
                  <p:nvPr/>
                </p:nvCxnSpPr>
                <p:spPr>
                  <a:xfrm>
                    <a:off x="6400800" y="2209800"/>
                    <a:ext cx="533400" cy="5334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eur droit 45"/>
                  <p:cNvCxnSpPr/>
                  <p:nvPr/>
                </p:nvCxnSpPr>
                <p:spPr>
                  <a:xfrm>
                    <a:off x="6934200" y="2743200"/>
                    <a:ext cx="0" cy="3048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eur droit 46"/>
                  <p:cNvCxnSpPr/>
                  <p:nvPr/>
                </p:nvCxnSpPr>
                <p:spPr>
                  <a:xfrm flipH="1">
                    <a:off x="6134100" y="3048000"/>
                    <a:ext cx="8001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Connecteur droit 42"/>
                <p:cNvCxnSpPr/>
                <p:nvPr/>
              </p:nvCxnSpPr>
              <p:spPr>
                <a:xfrm>
                  <a:off x="6400800" y="1524000"/>
                  <a:ext cx="16573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necteur droit 31"/>
              <p:cNvCxnSpPr/>
              <p:nvPr/>
            </p:nvCxnSpPr>
            <p:spPr>
              <a:xfrm>
                <a:off x="6172200" y="3429000"/>
                <a:ext cx="2156412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Forme libre 33"/>
              <p:cNvSpPr/>
              <p:nvPr/>
            </p:nvSpPr>
            <p:spPr>
              <a:xfrm>
                <a:off x="6504993" y="2667000"/>
                <a:ext cx="1287624" cy="775996"/>
              </a:xfrm>
              <a:custGeom>
                <a:avLst/>
                <a:gdLst>
                  <a:gd name="connsiteX0" fmla="*/ 0 w 1287624"/>
                  <a:gd name="connsiteY0" fmla="*/ 550506 h 550506"/>
                  <a:gd name="connsiteX1" fmla="*/ 671804 w 1287624"/>
                  <a:gd name="connsiteY1" fmla="*/ 0 h 550506"/>
                  <a:gd name="connsiteX2" fmla="*/ 1287624 w 1287624"/>
                  <a:gd name="connsiteY2" fmla="*/ 550506 h 55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7624" h="550506">
                    <a:moveTo>
                      <a:pt x="0" y="550506"/>
                    </a:moveTo>
                    <a:cubicBezTo>
                      <a:pt x="228600" y="275253"/>
                      <a:pt x="457200" y="0"/>
                      <a:pt x="671804" y="0"/>
                    </a:cubicBezTo>
                    <a:cubicBezTo>
                      <a:pt x="886408" y="0"/>
                      <a:pt x="1087016" y="275253"/>
                      <a:pt x="1287624" y="550506"/>
                    </a:cubicBezTo>
                  </a:path>
                </a:pathLst>
              </a:cu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343524" y="1077624"/>
                <a:ext cx="1657350" cy="1077032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/>
                  <a:t>Circuit équivalent (RLC)</a:t>
                </a:r>
                <a:endParaRPr lang="fr-FR" sz="1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ZoneTexte 36"/>
                  <p:cNvSpPr txBox="1"/>
                  <p:nvPr/>
                </p:nvSpPr>
                <p:spPr>
                  <a:xfrm>
                    <a:off x="6930338" y="2971800"/>
                    <a:ext cx="483722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/>
                  </a:p>
                </p:txBody>
              </p:sp>
            </mc:Choice>
            <mc:Fallback xmlns="">
              <p:sp>
                <p:nvSpPr>
                  <p:cNvPr id="46" name="ZoneTexte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0338" y="2971800"/>
                    <a:ext cx="483722" cy="40293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" name="Connecteur droit 7"/>
            <p:cNvCxnSpPr/>
            <p:nvPr/>
          </p:nvCxnSpPr>
          <p:spPr>
            <a:xfrm flipV="1">
              <a:off x="7003336" y="2153687"/>
              <a:ext cx="0" cy="3061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7815942" y="2152356"/>
              <a:ext cx="0" cy="3061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Connecteur droit 32"/>
          <p:cNvCxnSpPr/>
          <p:nvPr/>
        </p:nvCxnSpPr>
        <p:spPr>
          <a:xfrm>
            <a:off x="-14162" y="4571200"/>
            <a:ext cx="9171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r-FR" dirty="0"/>
              <a:t>L’accélérateur CLIC et le développement d’une source radiofréquence </a:t>
            </a:r>
            <a:r>
              <a:rPr lang="fr-FR" dirty="0" smtClean="0"/>
              <a:t>haut rendement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6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12001" y="52752"/>
            <a:ext cx="4368099" cy="908720"/>
          </a:xfrm>
        </p:spPr>
        <p:txBody>
          <a:bodyPr/>
          <a:lstStyle/>
          <a:p>
            <a:r>
              <a:rPr lang="fr-FR" dirty="0" smtClean="0"/>
              <a:t>Le projet CLIC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8</a:t>
            </a:fld>
            <a:endParaRPr lang="fr-FR"/>
          </a:p>
        </p:txBody>
      </p:sp>
      <p:pic>
        <p:nvPicPr>
          <p:cNvPr id="1026" name="Picture 2" descr="http://clic-study.web.cern.ch/sites/clic-study.web.cern.ch/themes/cliccern/img/logos/CLIC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63" y="-207330"/>
            <a:ext cx="1377824" cy="13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-ese.fnal.gov/FPix/CERNlogo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14" y="0"/>
            <a:ext cx="950692" cy="9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23750" y="1453613"/>
            <a:ext cx="5058887" cy="3578309"/>
            <a:chOff x="1205" y="673"/>
            <a:chExt cx="3410" cy="2412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auto">
            <a:xfrm>
              <a:off x="1205" y="673"/>
              <a:ext cx="3410" cy="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0" name="Group 210"/>
            <p:cNvGrpSpPr>
              <a:grpSpLocks/>
            </p:cNvGrpSpPr>
            <p:nvPr/>
          </p:nvGrpSpPr>
          <p:grpSpPr bwMode="auto">
            <a:xfrm>
              <a:off x="1208" y="678"/>
              <a:ext cx="3406" cy="2362"/>
              <a:chOff x="1208" y="678"/>
              <a:chExt cx="3406" cy="2362"/>
            </a:xfrm>
          </p:grpSpPr>
          <p:pic>
            <p:nvPicPr>
              <p:cNvPr id="1354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8" y="678"/>
                <a:ext cx="3406" cy="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5" name="Rectangle 11"/>
              <p:cNvSpPr>
                <a:spLocks noChangeArrowheads="1"/>
              </p:cNvSpPr>
              <p:nvPr/>
            </p:nvSpPr>
            <p:spPr bwMode="auto">
              <a:xfrm>
                <a:off x="1241" y="1652"/>
                <a:ext cx="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D</a:t>
                </a:r>
                <a:endParaRPr lang="fr-FR" altLang="fr-FR"/>
              </a:p>
            </p:txBody>
          </p:sp>
          <p:sp>
            <p:nvSpPr>
              <p:cNvPr id="1356" name="Rectangle 12"/>
              <p:cNvSpPr>
                <a:spLocks noChangeArrowheads="1"/>
              </p:cNvSpPr>
              <p:nvPr/>
            </p:nvSpPr>
            <p:spPr bwMode="auto">
              <a:xfrm>
                <a:off x="1274" y="1652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357" name="Rectangle 13"/>
              <p:cNvSpPr>
                <a:spLocks noChangeArrowheads="1"/>
              </p:cNvSpPr>
              <p:nvPr/>
            </p:nvSpPr>
            <p:spPr bwMode="auto">
              <a:xfrm>
                <a:off x="1305" y="1652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358" name="Rectangle 14"/>
              <p:cNvSpPr>
                <a:spLocks noChangeArrowheads="1"/>
              </p:cNvSpPr>
              <p:nvPr/>
            </p:nvSpPr>
            <p:spPr bwMode="auto">
              <a:xfrm>
                <a:off x="1317" y="1652"/>
                <a:ext cx="2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V</a:t>
                </a:r>
                <a:endParaRPr lang="fr-FR" altLang="fr-FR"/>
              </a:p>
            </p:txBody>
          </p:sp>
          <p:sp>
            <p:nvSpPr>
              <p:cNvPr id="1359" name="Rectangle 15"/>
              <p:cNvSpPr>
                <a:spLocks noChangeArrowheads="1"/>
              </p:cNvSpPr>
              <p:nvPr/>
            </p:nvSpPr>
            <p:spPr bwMode="auto">
              <a:xfrm>
                <a:off x="1345" y="1652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360" name="Rectangle 16"/>
              <p:cNvSpPr>
                <a:spLocks noChangeArrowheads="1"/>
              </p:cNvSpPr>
              <p:nvPr/>
            </p:nvSpPr>
            <p:spPr bwMode="auto">
              <a:xfrm>
                <a:off x="1374" y="165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361" name="Rectangle 17"/>
              <p:cNvSpPr>
                <a:spLocks noChangeArrowheads="1"/>
              </p:cNvSpPr>
              <p:nvPr/>
            </p:nvSpPr>
            <p:spPr bwMode="auto">
              <a:xfrm>
                <a:off x="1389" y="1652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B</a:t>
                </a:r>
                <a:endParaRPr lang="fr-FR" altLang="fr-FR"/>
              </a:p>
            </p:txBody>
          </p:sp>
          <p:sp>
            <p:nvSpPr>
              <p:cNvPr id="1362" name="Rectangle 18"/>
              <p:cNvSpPr>
                <a:spLocks noChangeArrowheads="1"/>
              </p:cNvSpPr>
              <p:nvPr/>
            </p:nvSpPr>
            <p:spPr bwMode="auto">
              <a:xfrm>
                <a:off x="1420" y="1652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363" name="Rectangle 19"/>
              <p:cNvSpPr>
                <a:spLocks noChangeArrowheads="1"/>
              </p:cNvSpPr>
              <p:nvPr/>
            </p:nvSpPr>
            <p:spPr bwMode="auto">
              <a:xfrm>
                <a:off x="1449" y="1652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A</a:t>
                </a:r>
                <a:endParaRPr lang="fr-FR" altLang="fr-FR"/>
              </a:p>
            </p:txBody>
          </p:sp>
          <p:sp>
            <p:nvSpPr>
              <p:cNvPr id="1364" name="Rectangle 20"/>
              <p:cNvSpPr>
                <a:spLocks noChangeArrowheads="1"/>
              </p:cNvSpPr>
              <p:nvPr/>
            </p:nvSpPr>
            <p:spPr bwMode="auto">
              <a:xfrm>
                <a:off x="1478" y="1652"/>
                <a:ext cx="3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M</a:t>
                </a:r>
                <a:endParaRPr lang="fr-FR" altLang="fr-FR"/>
              </a:p>
            </p:txBody>
          </p:sp>
          <p:sp>
            <p:nvSpPr>
              <p:cNvPr id="1365" name="Rectangle 21"/>
              <p:cNvSpPr>
                <a:spLocks noChangeArrowheads="1"/>
              </p:cNvSpPr>
              <p:nvPr/>
            </p:nvSpPr>
            <p:spPr bwMode="auto">
              <a:xfrm>
                <a:off x="1516" y="165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366" name="Rectangle 22"/>
              <p:cNvSpPr>
                <a:spLocks noChangeArrowheads="1"/>
              </p:cNvSpPr>
              <p:nvPr/>
            </p:nvSpPr>
            <p:spPr bwMode="auto">
              <a:xfrm>
                <a:off x="1531" y="1652"/>
                <a:ext cx="2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L</a:t>
                </a:r>
                <a:endParaRPr lang="fr-FR" altLang="fr-FR"/>
              </a:p>
            </p:txBody>
          </p:sp>
          <p:sp>
            <p:nvSpPr>
              <p:cNvPr id="1367" name="Rectangle 23"/>
              <p:cNvSpPr>
                <a:spLocks noChangeArrowheads="1"/>
              </p:cNvSpPr>
              <p:nvPr/>
            </p:nvSpPr>
            <p:spPr bwMode="auto">
              <a:xfrm>
                <a:off x="1556" y="1652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O</a:t>
                </a:r>
                <a:endParaRPr lang="fr-FR" altLang="fr-FR"/>
              </a:p>
            </p:txBody>
          </p:sp>
          <p:sp>
            <p:nvSpPr>
              <p:cNvPr id="1368" name="Rectangle 24"/>
              <p:cNvSpPr>
                <a:spLocks noChangeArrowheads="1"/>
              </p:cNvSpPr>
              <p:nvPr/>
            </p:nvSpPr>
            <p:spPr bwMode="auto">
              <a:xfrm>
                <a:off x="1591" y="1652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O</a:t>
                </a:r>
                <a:endParaRPr lang="fr-FR" altLang="fr-FR"/>
              </a:p>
            </p:txBody>
          </p:sp>
          <p:sp>
            <p:nvSpPr>
              <p:cNvPr id="1369" name="Rectangle 25"/>
              <p:cNvSpPr>
                <a:spLocks noChangeArrowheads="1"/>
              </p:cNvSpPr>
              <p:nvPr/>
            </p:nvSpPr>
            <p:spPr bwMode="auto">
              <a:xfrm>
                <a:off x="1626" y="1652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P</a:t>
                </a:r>
                <a:endParaRPr lang="fr-FR" altLang="fr-FR"/>
              </a:p>
            </p:txBody>
          </p:sp>
          <p:sp>
            <p:nvSpPr>
              <p:cNvPr id="1370" name="Rectangle 26"/>
              <p:cNvSpPr>
                <a:spLocks noChangeArrowheads="1"/>
              </p:cNvSpPr>
              <p:nvPr/>
            </p:nvSpPr>
            <p:spPr bwMode="auto">
              <a:xfrm>
                <a:off x="1656" y="1652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S</a:t>
                </a:r>
                <a:endParaRPr lang="fr-FR" altLang="fr-FR"/>
              </a:p>
            </p:txBody>
          </p:sp>
          <p:sp>
            <p:nvSpPr>
              <p:cNvPr id="1371" name="Rectangle 27"/>
              <p:cNvSpPr>
                <a:spLocks noChangeArrowheads="1"/>
              </p:cNvSpPr>
              <p:nvPr/>
            </p:nvSpPr>
            <p:spPr bwMode="auto">
              <a:xfrm>
                <a:off x="1888" y="1138"/>
                <a:ext cx="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D</a:t>
                </a:r>
                <a:endParaRPr lang="fr-FR" altLang="fr-FR"/>
              </a:p>
            </p:txBody>
          </p:sp>
          <p:sp>
            <p:nvSpPr>
              <p:cNvPr id="1372" name="Rectangle 28"/>
              <p:cNvSpPr>
                <a:spLocks noChangeArrowheads="1"/>
              </p:cNvSpPr>
              <p:nvPr/>
            </p:nvSpPr>
            <p:spPr bwMode="auto">
              <a:xfrm>
                <a:off x="1921" y="1138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373" name="Rectangle 29"/>
              <p:cNvSpPr>
                <a:spLocks noChangeArrowheads="1"/>
              </p:cNvSpPr>
              <p:nvPr/>
            </p:nvSpPr>
            <p:spPr bwMode="auto">
              <a:xfrm>
                <a:off x="1952" y="1138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374" name="Rectangle 30"/>
              <p:cNvSpPr>
                <a:spLocks noChangeArrowheads="1"/>
              </p:cNvSpPr>
              <p:nvPr/>
            </p:nvSpPr>
            <p:spPr bwMode="auto">
              <a:xfrm>
                <a:off x="1964" y="1138"/>
                <a:ext cx="2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V</a:t>
                </a:r>
                <a:endParaRPr lang="fr-FR" altLang="fr-FR"/>
              </a:p>
            </p:txBody>
          </p:sp>
          <p:sp>
            <p:nvSpPr>
              <p:cNvPr id="1375" name="Rectangle 31"/>
              <p:cNvSpPr>
                <a:spLocks noChangeArrowheads="1"/>
              </p:cNvSpPr>
              <p:nvPr/>
            </p:nvSpPr>
            <p:spPr bwMode="auto">
              <a:xfrm>
                <a:off x="1992" y="1138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376" name="Rectangle 32"/>
              <p:cNvSpPr>
                <a:spLocks noChangeArrowheads="1"/>
              </p:cNvSpPr>
              <p:nvPr/>
            </p:nvSpPr>
            <p:spPr bwMode="auto">
              <a:xfrm>
                <a:off x="2020" y="1138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377" name="Rectangle 33"/>
              <p:cNvSpPr>
                <a:spLocks noChangeArrowheads="1"/>
              </p:cNvSpPr>
              <p:nvPr/>
            </p:nvSpPr>
            <p:spPr bwMode="auto">
              <a:xfrm>
                <a:off x="2036" y="1138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B</a:t>
                </a:r>
                <a:endParaRPr lang="fr-FR" altLang="fr-FR"/>
              </a:p>
            </p:txBody>
          </p:sp>
          <p:sp>
            <p:nvSpPr>
              <p:cNvPr id="1378" name="Rectangle 34"/>
              <p:cNvSpPr>
                <a:spLocks noChangeArrowheads="1"/>
              </p:cNvSpPr>
              <p:nvPr/>
            </p:nvSpPr>
            <p:spPr bwMode="auto">
              <a:xfrm>
                <a:off x="2067" y="1138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379" name="Rectangle 35"/>
              <p:cNvSpPr>
                <a:spLocks noChangeArrowheads="1"/>
              </p:cNvSpPr>
              <p:nvPr/>
            </p:nvSpPr>
            <p:spPr bwMode="auto">
              <a:xfrm>
                <a:off x="2095" y="1138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A</a:t>
                </a:r>
                <a:endParaRPr lang="fr-FR" altLang="fr-FR"/>
              </a:p>
            </p:txBody>
          </p:sp>
          <p:sp>
            <p:nvSpPr>
              <p:cNvPr id="1380" name="Rectangle 36"/>
              <p:cNvSpPr>
                <a:spLocks noChangeArrowheads="1"/>
              </p:cNvSpPr>
              <p:nvPr/>
            </p:nvSpPr>
            <p:spPr bwMode="auto">
              <a:xfrm>
                <a:off x="2125" y="1138"/>
                <a:ext cx="3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M</a:t>
                </a:r>
                <a:endParaRPr lang="fr-FR" altLang="fr-FR"/>
              </a:p>
            </p:txBody>
          </p:sp>
          <p:sp>
            <p:nvSpPr>
              <p:cNvPr id="1381" name="Rectangle 37"/>
              <p:cNvSpPr>
                <a:spLocks noChangeArrowheads="1"/>
              </p:cNvSpPr>
              <p:nvPr/>
            </p:nvSpPr>
            <p:spPr bwMode="auto">
              <a:xfrm>
                <a:off x="2162" y="1138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382" name="Rectangle 38"/>
              <p:cNvSpPr>
                <a:spLocks noChangeArrowheads="1"/>
              </p:cNvSpPr>
              <p:nvPr/>
            </p:nvSpPr>
            <p:spPr bwMode="auto">
              <a:xfrm>
                <a:off x="2178" y="1138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383" name="Rectangle 39"/>
              <p:cNvSpPr>
                <a:spLocks noChangeArrowheads="1"/>
              </p:cNvSpPr>
              <p:nvPr/>
            </p:nvSpPr>
            <p:spPr bwMode="auto">
              <a:xfrm>
                <a:off x="2190" y="1138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384" name="Rectangle 40"/>
              <p:cNvSpPr>
                <a:spLocks noChangeArrowheads="1"/>
              </p:cNvSpPr>
              <p:nvPr/>
            </p:nvSpPr>
            <p:spPr bwMode="auto">
              <a:xfrm>
                <a:off x="2222" y="1138"/>
                <a:ext cx="2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J</a:t>
                </a:r>
                <a:endParaRPr lang="fr-FR" altLang="fr-FR"/>
              </a:p>
            </p:txBody>
          </p:sp>
          <p:sp>
            <p:nvSpPr>
              <p:cNvPr id="1385" name="Rectangle 41"/>
              <p:cNvSpPr>
                <a:spLocks noChangeArrowheads="1"/>
              </p:cNvSpPr>
              <p:nvPr/>
            </p:nvSpPr>
            <p:spPr bwMode="auto">
              <a:xfrm>
                <a:off x="2245" y="1138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386" name="Rectangle 42"/>
              <p:cNvSpPr>
                <a:spLocks noChangeArrowheads="1"/>
              </p:cNvSpPr>
              <p:nvPr/>
            </p:nvSpPr>
            <p:spPr bwMode="auto">
              <a:xfrm>
                <a:off x="2274" y="1138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C</a:t>
                </a:r>
                <a:endParaRPr lang="fr-FR" altLang="fr-FR"/>
              </a:p>
            </p:txBody>
          </p:sp>
          <p:sp>
            <p:nvSpPr>
              <p:cNvPr id="1387" name="Rectangle 43"/>
              <p:cNvSpPr>
                <a:spLocks noChangeArrowheads="1"/>
              </p:cNvSpPr>
              <p:nvPr/>
            </p:nvSpPr>
            <p:spPr bwMode="auto">
              <a:xfrm>
                <a:off x="2307" y="1138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388" name="Rectangle 44"/>
              <p:cNvSpPr>
                <a:spLocks noChangeArrowheads="1"/>
              </p:cNvSpPr>
              <p:nvPr/>
            </p:nvSpPr>
            <p:spPr bwMode="auto">
              <a:xfrm>
                <a:off x="2333" y="1138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O</a:t>
                </a:r>
                <a:endParaRPr lang="fr-FR" altLang="fr-FR"/>
              </a:p>
            </p:txBody>
          </p:sp>
          <p:sp>
            <p:nvSpPr>
              <p:cNvPr id="1389" name="Rectangle 45"/>
              <p:cNvSpPr>
                <a:spLocks noChangeArrowheads="1"/>
              </p:cNvSpPr>
              <p:nvPr/>
            </p:nvSpPr>
            <p:spPr bwMode="auto">
              <a:xfrm>
                <a:off x="2369" y="1138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390" name="Rectangle 46"/>
              <p:cNvSpPr>
                <a:spLocks noChangeArrowheads="1"/>
              </p:cNvSpPr>
              <p:nvPr/>
            </p:nvSpPr>
            <p:spPr bwMode="auto">
              <a:xfrm>
                <a:off x="3761" y="1503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B</a:t>
                </a:r>
                <a:endParaRPr lang="fr-FR" altLang="fr-FR"/>
              </a:p>
            </p:txBody>
          </p:sp>
          <p:sp>
            <p:nvSpPr>
              <p:cNvPr id="1391" name="Rectangle 47"/>
              <p:cNvSpPr>
                <a:spLocks noChangeArrowheads="1"/>
              </p:cNvSpPr>
              <p:nvPr/>
            </p:nvSpPr>
            <p:spPr bwMode="auto">
              <a:xfrm>
                <a:off x="3792" y="1503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Y</a:t>
                </a:r>
                <a:endParaRPr lang="fr-FR" altLang="fr-FR"/>
              </a:p>
            </p:txBody>
          </p:sp>
          <p:sp>
            <p:nvSpPr>
              <p:cNvPr id="1392" name="Rectangle 48"/>
              <p:cNvSpPr>
                <a:spLocks noChangeArrowheads="1"/>
              </p:cNvSpPr>
              <p:nvPr/>
            </p:nvSpPr>
            <p:spPr bwMode="auto">
              <a:xfrm>
                <a:off x="3821" y="1503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P</a:t>
                </a:r>
                <a:endParaRPr lang="fr-FR" altLang="fr-FR"/>
              </a:p>
            </p:txBody>
          </p:sp>
          <p:sp>
            <p:nvSpPr>
              <p:cNvPr id="1393" name="Rectangle 49"/>
              <p:cNvSpPr>
                <a:spLocks noChangeArrowheads="1"/>
              </p:cNvSpPr>
              <p:nvPr/>
            </p:nvSpPr>
            <p:spPr bwMode="auto">
              <a:xfrm>
                <a:off x="3850" y="1503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A</a:t>
                </a:r>
                <a:endParaRPr lang="fr-FR" altLang="fr-FR"/>
              </a:p>
            </p:txBody>
          </p:sp>
          <p:sp>
            <p:nvSpPr>
              <p:cNvPr id="1394" name="Rectangle 50"/>
              <p:cNvSpPr>
                <a:spLocks noChangeArrowheads="1"/>
              </p:cNvSpPr>
              <p:nvPr/>
            </p:nvSpPr>
            <p:spPr bwMode="auto">
              <a:xfrm>
                <a:off x="3880" y="1503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S</a:t>
                </a:r>
                <a:endParaRPr lang="fr-FR" altLang="fr-FR"/>
              </a:p>
            </p:txBody>
          </p:sp>
          <p:sp>
            <p:nvSpPr>
              <p:cNvPr id="1395" name="Rectangle 51"/>
              <p:cNvSpPr>
                <a:spLocks noChangeArrowheads="1"/>
              </p:cNvSpPr>
              <p:nvPr/>
            </p:nvSpPr>
            <p:spPr bwMode="auto">
              <a:xfrm>
                <a:off x="3909" y="1503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S</a:t>
                </a:r>
                <a:endParaRPr lang="fr-FR" altLang="fr-FR"/>
              </a:p>
            </p:txBody>
          </p:sp>
          <p:sp>
            <p:nvSpPr>
              <p:cNvPr id="1396" name="Rectangle 52"/>
              <p:cNvSpPr>
                <a:spLocks noChangeArrowheads="1"/>
              </p:cNvSpPr>
              <p:nvPr/>
            </p:nvSpPr>
            <p:spPr bwMode="auto">
              <a:xfrm>
                <a:off x="3938" y="1503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397" name="Rectangle 53"/>
              <p:cNvSpPr>
                <a:spLocks noChangeArrowheads="1"/>
              </p:cNvSpPr>
              <p:nvPr/>
            </p:nvSpPr>
            <p:spPr bwMode="auto">
              <a:xfrm>
                <a:off x="3953" y="1503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398" name="Rectangle 54"/>
              <p:cNvSpPr>
                <a:spLocks noChangeArrowheads="1"/>
              </p:cNvSpPr>
              <p:nvPr/>
            </p:nvSpPr>
            <p:spPr bwMode="auto">
              <a:xfrm>
                <a:off x="3980" y="1503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U</a:t>
                </a:r>
                <a:endParaRPr lang="fr-FR" altLang="fr-FR"/>
              </a:p>
            </p:txBody>
          </p:sp>
          <p:sp>
            <p:nvSpPr>
              <p:cNvPr id="1399" name="Rectangle 55"/>
              <p:cNvSpPr>
                <a:spLocks noChangeArrowheads="1"/>
              </p:cNvSpPr>
              <p:nvPr/>
            </p:nvSpPr>
            <p:spPr bwMode="auto">
              <a:xfrm>
                <a:off x="4012" y="1503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00" name="Rectangle 56"/>
              <p:cNvSpPr>
                <a:spLocks noChangeArrowheads="1"/>
              </p:cNvSpPr>
              <p:nvPr/>
            </p:nvSpPr>
            <p:spPr bwMode="auto">
              <a:xfrm>
                <a:off x="4044" y="1503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01" name="Rectangle 57"/>
              <p:cNvSpPr>
                <a:spLocks noChangeArrowheads="1"/>
              </p:cNvSpPr>
              <p:nvPr/>
            </p:nvSpPr>
            <p:spPr bwMode="auto">
              <a:xfrm>
                <a:off x="4076" y="1503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02" name="Rectangle 58"/>
              <p:cNvSpPr>
                <a:spLocks noChangeArrowheads="1"/>
              </p:cNvSpPr>
              <p:nvPr/>
            </p:nvSpPr>
            <p:spPr bwMode="auto">
              <a:xfrm>
                <a:off x="4105" y="1503"/>
                <a:ext cx="2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L</a:t>
                </a:r>
                <a:endParaRPr lang="fr-FR" altLang="fr-FR"/>
              </a:p>
            </p:txBody>
          </p:sp>
          <p:sp>
            <p:nvSpPr>
              <p:cNvPr id="1403" name="Rectangle 59"/>
              <p:cNvSpPr>
                <a:spLocks noChangeArrowheads="1"/>
              </p:cNvSpPr>
              <p:nvPr/>
            </p:nvSpPr>
            <p:spPr bwMode="auto">
              <a:xfrm>
                <a:off x="2408" y="905"/>
                <a:ext cx="4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9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04" name="Rectangle 60"/>
              <p:cNvSpPr>
                <a:spLocks noChangeArrowheads="1"/>
              </p:cNvSpPr>
              <p:nvPr/>
            </p:nvSpPr>
            <p:spPr bwMode="auto">
              <a:xfrm>
                <a:off x="2447" y="905"/>
                <a:ext cx="4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9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-</a:t>
                </a:r>
                <a:endParaRPr lang="fr-FR" altLang="fr-FR"/>
              </a:p>
            </p:txBody>
          </p:sp>
          <p:sp>
            <p:nvSpPr>
              <p:cNvPr id="1405" name="Rectangle 61"/>
              <p:cNvSpPr>
                <a:spLocks noChangeArrowheads="1"/>
              </p:cNvSpPr>
              <p:nvPr/>
            </p:nvSpPr>
            <p:spPr bwMode="auto">
              <a:xfrm>
                <a:off x="2490" y="905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9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406" name="Rectangle 62"/>
              <p:cNvSpPr>
                <a:spLocks noChangeArrowheads="1"/>
              </p:cNvSpPr>
              <p:nvPr/>
            </p:nvSpPr>
            <p:spPr bwMode="auto">
              <a:xfrm>
                <a:off x="2513" y="925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407" name="Rectangle 63"/>
              <p:cNvSpPr>
                <a:spLocks noChangeArrowheads="1"/>
              </p:cNvSpPr>
              <p:nvPr/>
            </p:nvSpPr>
            <p:spPr bwMode="auto">
              <a:xfrm>
                <a:off x="2525" y="925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08" name="Rectangle 64"/>
              <p:cNvSpPr>
                <a:spLocks noChangeArrowheads="1"/>
              </p:cNvSpPr>
              <p:nvPr/>
            </p:nvSpPr>
            <p:spPr bwMode="auto">
              <a:xfrm>
                <a:off x="2557" y="925"/>
                <a:ext cx="2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J</a:t>
                </a:r>
                <a:endParaRPr lang="fr-FR" altLang="fr-FR"/>
              </a:p>
            </p:txBody>
          </p:sp>
          <p:sp>
            <p:nvSpPr>
              <p:cNvPr id="1409" name="Rectangle 65"/>
              <p:cNvSpPr>
                <a:spLocks noChangeArrowheads="1"/>
              </p:cNvSpPr>
              <p:nvPr/>
            </p:nvSpPr>
            <p:spPr bwMode="auto">
              <a:xfrm>
                <a:off x="2580" y="925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10" name="Rectangle 66"/>
              <p:cNvSpPr>
                <a:spLocks noChangeArrowheads="1"/>
              </p:cNvSpPr>
              <p:nvPr/>
            </p:nvSpPr>
            <p:spPr bwMode="auto">
              <a:xfrm>
                <a:off x="2609" y="925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C</a:t>
                </a:r>
                <a:endParaRPr lang="fr-FR" altLang="fr-FR"/>
              </a:p>
            </p:txBody>
          </p:sp>
          <p:sp>
            <p:nvSpPr>
              <p:cNvPr id="1411" name="Rectangle 67"/>
              <p:cNvSpPr>
                <a:spLocks noChangeArrowheads="1"/>
              </p:cNvSpPr>
              <p:nvPr/>
            </p:nvSpPr>
            <p:spPr bwMode="auto">
              <a:xfrm>
                <a:off x="2642" y="925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412" name="Rectangle 68"/>
              <p:cNvSpPr>
                <a:spLocks noChangeArrowheads="1"/>
              </p:cNvSpPr>
              <p:nvPr/>
            </p:nvSpPr>
            <p:spPr bwMode="auto">
              <a:xfrm>
                <a:off x="2668" y="925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413" name="Rectangle 69"/>
              <p:cNvSpPr>
                <a:spLocks noChangeArrowheads="1"/>
              </p:cNvSpPr>
              <p:nvPr/>
            </p:nvSpPr>
            <p:spPr bwMode="auto">
              <a:xfrm>
                <a:off x="2681" y="925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O</a:t>
                </a:r>
                <a:endParaRPr lang="fr-FR" altLang="fr-FR"/>
              </a:p>
            </p:txBody>
          </p:sp>
          <p:sp>
            <p:nvSpPr>
              <p:cNvPr id="1414" name="Rectangle 70"/>
              <p:cNvSpPr>
                <a:spLocks noChangeArrowheads="1"/>
              </p:cNvSpPr>
              <p:nvPr/>
            </p:nvSpPr>
            <p:spPr bwMode="auto">
              <a:xfrm>
                <a:off x="2716" y="925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15" name="Rectangle 71"/>
              <p:cNvSpPr>
                <a:spLocks noChangeArrowheads="1"/>
              </p:cNvSpPr>
              <p:nvPr/>
            </p:nvSpPr>
            <p:spPr bwMode="auto">
              <a:xfrm>
                <a:off x="2748" y="925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416" name="Rectangle 72"/>
              <p:cNvSpPr>
                <a:spLocks noChangeArrowheads="1"/>
              </p:cNvSpPr>
              <p:nvPr/>
            </p:nvSpPr>
            <p:spPr bwMode="auto">
              <a:xfrm>
                <a:off x="2764" y="925"/>
                <a:ext cx="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D</a:t>
                </a:r>
                <a:endParaRPr lang="fr-FR" altLang="fr-FR"/>
              </a:p>
            </p:txBody>
          </p:sp>
          <p:sp>
            <p:nvSpPr>
              <p:cNvPr id="1417" name="Rectangle 73"/>
              <p:cNvSpPr>
                <a:spLocks noChangeArrowheads="1"/>
              </p:cNvSpPr>
              <p:nvPr/>
            </p:nvSpPr>
            <p:spPr bwMode="auto">
              <a:xfrm>
                <a:off x="2797" y="925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18" name="Rectangle 74"/>
              <p:cNvSpPr>
                <a:spLocks noChangeArrowheads="1"/>
              </p:cNvSpPr>
              <p:nvPr/>
            </p:nvSpPr>
            <p:spPr bwMode="auto">
              <a:xfrm>
                <a:off x="2825" y="925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S</a:t>
                </a:r>
                <a:endParaRPr lang="fr-FR" altLang="fr-FR"/>
              </a:p>
            </p:txBody>
          </p:sp>
          <p:sp>
            <p:nvSpPr>
              <p:cNvPr id="1419" name="Rectangle 75"/>
              <p:cNvSpPr>
                <a:spLocks noChangeArrowheads="1"/>
              </p:cNvSpPr>
              <p:nvPr/>
            </p:nvSpPr>
            <p:spPr bwMode="auto">
              <a:xfrm>
                <a:off x="2854" y="925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C</a:t>
                </a:r>
                <a:endParaRPr lang="fr-FR" altLang="fr-FR"/>
              </a:p>
            </p:txBody>
          </p:sp>
          <p:sp>
            <p:nvSpPr>
              <p:cNvPr id="1420" name="Rectangle 76"/>
              <p:cNvSpPr>
                <a:spLocks noChangeArrowheads="1"/>
              </p:cNvSpPr>
              <p:nvPr/>
            </p:nvSpPr>
            <p:spPr bwMode="auto">
              <a:xfrm>
                <a:off x="2887" y="925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21" name="Rectangle 77"/>
              <p:cNvSpPr>
                <a:spLocks noChangeArrowheads="1"/>
              </p:cNvSpPr>
              <p:nvPr/>
            </p:nvSpPr>
            <p:spPr bwMode="auto">
              <a:xfrm>
                <a:off x="2916" y="925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22" name="Rectangle 78"/>
              <p:cNvSpPr>
                <a:spLocks noChangeArrowheads="1"/>
              </p:cNvSpPr>
              <p:nvPr/>
            </p:nvSpPr>
            <p:spPr bwMode="auto">
              <a:xfrm>
                <a:off x="2948" y="925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423" name="Rectangle 79"/>
              <p:cNvSpPr>
                <a:spLocks noChangeArrowheads="1"/>
              </p:cNvSpPr>
              <p:nvPr/>
            </p:nvSpPr>
            <p:spPr bwMode="auto">
              <a:xfrm>
                <a:off x="2975" y="925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424" name="Rectangle 80"/>
              <p:cNvSpPr>
                <a:spLocks noChangeArrowheads="1"/>
              </p:cNvSpPr>
              <p:nvPr/>
            </p:nvSpPr>
            <p:spPr bwMode="auto">
              <a:xfrm>
                <a:off x="2990" y="925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425" name="Rectangle 81"/>
              <p:cNvSpPr>
                <a:spLocks noChangeArrowheads="1"/>
              </p:cNvSpPr>
              <p:nvPr/>
            </p:nvSpPr>
            <p:spPr bwMode="auto">
              <a:xfrm>
                <a:off x="3017" y="925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U</a:t>
                </a:r>
                <a:endParaRPr lang="fr-FR" altLang="fr-FR"/>
              </a:p>
            </p:txBody>
          </p:sp>
          <p:sp>
            <p:nvSpPr>
              <p:cNvPr id="1426" name="Rectangle 82"/>
              <p:cNvSpPr>
                <a:spLocks noChangeArrowheads="1"/>
              </p:cNvSpPr>
              <p:nvPr/>
            </p:nvSpPr>
            <p:spPr bwMode="auto">
              <a:xfrm>
                <a:off x="3049" y="925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27" name="Rectangle 83"/>
              <p:cNvSpPr>
                <a:spLocks noChangeArrowheads="1"/>
              </p:cNvSpPr>
              <p:nvPr/>
            </p:nvSpPr>
            <p:spPr bwMode="auto">
              <a:xfrm>
                <a:off x="3082" y="925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28" name="Rectangle 84"/>
              <p:cNvSpPr>
                <a:spLocks noChangeArrowheads="1"/>
              </p:cNvSpPr>
              <p:nvPr/>
            </p:nvSpPr>
            <p:spPr bwMode="auto">
              <a:xfrm>
                <a:off x="3114" y="925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29" name="Rectangle 85"/>
              <p:cNvSpPr>
                <a:spLocks noChangeArrowheads="1"/>
              </p:cNvSpPr>
              <p:nvPr/>
            </p:nvSpPr>
            <p:spPr bwMode="auto">
              <a:xfrm>
                <a:off x="3142" y="925"/>
                <a:ext cx="2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L</a:t>
                </a:r>
                <a:endParaRPr lang="fr-FR" altLang="fr-FR"/>
              </a:p>
            </p:txBody>
          </p:sp>
          <p:sp>
            <p:nvSpPr>
              <p:cNvPr id="1430" name="Rectangle 86"/>
              <p:cNvSpPr>
                <a:spLocks noChangeArrowheads="1"/>
              </p:cNvSpPr>
              <p:nvPr/>
            </p:nvSpPr>
            <p:spPr bwMode="auto">
              <a:xfrm>
                <a:off x="3127" y="1826"/>
                <a:ext cx="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D</a:t>
                </a:r>
                <a:endParaRPr lang="fr-FR" altLang="fr-FR"/>
              </a:p>
            </p:txBody>
          </p:sp>
          <p:sp>
            <p:nvSpPr>
              <p:cNvPr id="1431" name="Rectangle 87"/>
              <p:cNvSpPr>
                <a:spLocks noChangeArrowheads="1"/>
              </p:cNvSpPr>
              <p:nvPr/>
            </p:nvSpPr>
            <p:spPr bwMode="auto">
              <a:xfrm>
                <a:off x="3160" y="1826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A</a:t>
                </a:r>
                <a:endParaRPr lang="fr-FR" altLang="fr-FR"/>
              </a:p>
            </p:txBody>
          </p:sp>
          <p:sp>
            <p:nvSpPr>
              <p:cNvPr id="1432" name="Rectangle 88"/>
              <p:cNvSpPr>
                <a:spLocks noChangeArrowheads="1"/>
              </p:cNvSpPr>
              <p:nvPr/>
            </p:nvSpPr>
            <p:spPr bwMode="auto">
              <a:xfrm>
                <a:off x="3189" y="1826"/>
                <a:ext cx="3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M</a:t>
                </a:r>
                <a:endParaRPr lang="fr-FR" altLang="fr-FR"/>
              </a:p>
            </p:txBody>
          </p:sp>
          <p:sp>
            <p:nvSpPr>
              <p:cNvPr id="1433" name="Rectangle 89"/>
              <p:cNvSpPr>
                <a:spLocks noChangeArrowheads="1"/>
              </p:cNvSpPr>
              <p:nvPr/>
            </p:nvSpPr>
            <p:spPr bwMode="auto">
              <a:xfrm>
                <a:off x="3227" y="1826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P</a:t>
                </a:r>
                <a:endParaRPr lang="fr-FR" altLang="fr-FR"/>
              </a:p>
            </p:txBody>
          </p:sp>
          <p:sp>
            <p:nvSpPr>
              <p:cNvPr id="1434" name="Rectangle 90"/>
              <p:cNvSpPr>
                <a:spLocks noChangeArrowheads="1"/>
              </p:cNvSpPr>
              <p:nvPr/>
            </p:nvSpPr>
            <p:spPr bwMode="auto">
              <a:xfrm>
                <a:off x="3256" y="1826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435" name="Rectangle 91"/>
              <p:cNvSpPr>
                <a:spLocks noChangeArrowheads="1"/>
              </p:cNvSpPr>
              <p:nvPr/>
            </p:nvSpPr>
            <p:spPr bwMode="auto">
              <a:xfrm>
                <a:off x="3268" y="1826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36" name="Rectangle 92"/>
              <p:cNvSpPr>
                <a:spLocks noChangeArrowheads="1"/>
              </p:cNvSpPr>
              <p:nvPr/>
            </p:nvSpPr>
            <p:spPr bwMode="auto">
              <a:xfrm>
                <a:off x="3300" y="1826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G</a:t>
                </a:r>
                <a:endParaRPr lang="fr-FR" altLang="fr-FR"/>
              </a:p>
            </p:txBody>
          </p:sp>
          <p:sp>
            <p:nvSpPr>
              <p:cNvPr id="1437" name="Rectangle 93"/>
              <p:cNvSpPr>
                <a:spLocks noChangeArrowheads="1"/>
              </p:cNvSpPr>
              <p:nvPr/>
            </p:nvSpPr>
            <p:spPr bwMode="auto">
              <a:xfrm>
                <a:off x="3336" y="1826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438" name="Rectangle 94"/>
              <p:cNvSpPr>
                <a:spLocks noChangeArrowheads="1"/>
              </p:cNvSpPr>
              <p:nvPr/>
            </p:nvSpPr>
            <p:spPr bwMode="auto">
              <a:xfrm>
                <a:off x="3351" y="1826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439" name="Rectangle 95"/>
              <p:cNvSpPr>
                <a:spLocks noChangeArrowheads="1"/>
              </p:cNvSpPr>
              <p:nvPr/>
            </p:nvSpPr>
            <p:spPr bwMode="auto">
              <a:xfrm>
                <a:off x="3381" y="1826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440" name="Rectangle 96"/>
              <p:cNvSpPr>
                <a:spLocks noChangeArrowheads="1"/>
              </p:cNvSpPr>
              <p:nvPr/>
            </p:nvSpPr>
            <p:spPr bwMode="auto">
              <a:xfrm>
                <a:off x="3394" y="1826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41" name="Rectangle 97"/>
              <p:cNvSpPr>
                <a:spLocks noChangeArrowheads="1"/>
              </p:cNvSpPr>
              <p:nvPr/>
            </p:nvSpPr>
            <p:spPr bwMode="auto">
              <a:xfrm>
                <a:off x="3426" y="1826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G</a:t>
                </a:r>
                <a:endParaRPr lang="fr-FR" altLang="fr-FR"/>
              </a:p>
            </p:txBody>
          </p:sp>
          <p:sp>
            <p:nvSpPr>
              <p:cNvPr id="1442" name="Rectangle 98"/>
              <p:cNvSpPr>
                <a:spLocks noChangeArrowheads="1"/>
              </p:cNvSpPr>
              <p:nvPr/>
            </p:nvSpPr>
            <p:spPr bwMode="auto">
              <a:xfrm>
                <a:off x="3461" y="1826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S</a:t>
                </a:r>
                <a:endParaRPr lang="fr-FR" altLang="fr-FR"/>
              </a:p>
            </p:txBody>
          </p:sp>
          <p:sp>
            <p:nvSpPr>
              <p:cNvPr id="1443" name="Rectangle 99"/>
              <p:cNvSpPr>
                <a:spLocks noChangeArrowheads="1"/>
              </p:cNvSpPr>
              <p:nvPr/>
            </p:nvSpPr>
            <p:spPr bwMode="auto">
              <a:xfrm>
                <a:off x="3330" y="1712"/>
                <a:ext cx="3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M</a:t>
                </a:r>
                <a:endParaRPr lang="fr-FR" altLang="fr-FR"/>
              </a:p>
            </p:txBody>
          </p:sp>
          <p:sp>
            <p:nvSpPr>
              <p:cNvPr id="1444" name="Rectangle 100"/>
              <p:cNvSpPr>
                <a:spLocks noChangeArrowheads="1"/>
              </p:cNvSpPr>
              <p:nvPr/>
            </p:nvSpPr>
            <p:spPr bwMode="auto">
              <a:xfrm>
                <a:off x="3367" y="1712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A</a:t>
                </a:r>
                <a:endParaRPr lang="fr-FR" altLang="fr-FR"/>
              </a:p>
            </p:txBody>
          </p:sp>
          <p:sp>
            <p:nvSpPr>
              <p:cNvPr id="1445" name="Rectangle 101"/>
              <p:cNvSpPr>
                <a:spLocks noChangeArrowheads="1"/>
              </p:cNvSpPr>
              <p:nvPr/>
            </p:nvSpPr>
            <p:spPr bwMode="auto">
              <a:xfrm>
                <a:off x="3397" y="1712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446" name="Rectangle 102"/>
              <p:cNvSpPr>
                <a:spLocks noChangeArrowheads="1"/>
              </p:cNvSpPr>
              <p:nvPr/>
            </p:nvSpPr>
            <p:spPr bwMode="auto">
              <a:xfrm>
                <a:off x="3409" y="1712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47" name="Rectangle 103"/>
              <p:cNvSpPr>
                <a:spLocks noChangeArrowheads="1"/>
              </p:cNvSpPr>
              <p:nvPr/>
            </p:nvSpPr>
            <p:spPr bwMode="auto">
              <a:xfrm>
                <a:off x="3441" y="171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448" name="Rectangle 104"/>
              <p:cNvSpPr>
                <a:spLocks noChangeArrowheads="1"/>
              </p:cNvSpPr>
              <p:nvPr/>
            </p:nvSpPr>
            <p:spPr bwMode="auto">
              <a:xfrm>
                <a:off x="3456" y="1712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B</a:t>
                </a:r>
                <a:endParaRPr lang="fr-FR" altLang="fr-FR"/>
              </a:p>
            </p:txBody>
          </p:sp>
          <p:sp>
            <p:nvSpPr>
              <p:cNvPr id="1449" name="Rectangle 105"/>
              <p:cNvSpPr>
                <a:spLocks noChangeArrowheads="1"/>
              </p:cNvSpPr>
              <p:nvPr/>
            </p:nvSpPr>
            <p:spPr bwMode="auto">
              <a:xfrm>
                <a:off x="3488" y="1712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50" name="Rectangle 106"/>
              <p:cNvSpPr>
                <a:spLocks noChangeArrowheads="1"/>
              </p:cNvSpPr>
              <p:nvPr/>
            </p:nvSpPr>
            <p:spPr bwMode="auto">
              <a:xfrm>
                <a:off x="3516" y="1712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A</a:t>
                </a:r>
                <a:endParaRPr lang="fr-FR" altLang="fr-FR"/>
              </a:p>
            </p:txBody>
          </p:sp>
          <p:sp>
            <p:nvSpPr>
              <p:cNvPr id="1451" name="Rectangle 107"/>
              <p:cNvSpPr>
                <a:spLocks noChangeArrowheads="1"/>
              </p:cNvSpPr>
              <p:nvPr/>
            </p:nvSpPr>
            <p:spPr bwMode="auto">
              <a:xfrm>
                <a:off x="3546" y="1712"/>
                <a:ext cx="3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M</a:t>
                </a:r>
                <a:endParaRPr lang="fr-FR" altLang="fr-FR"/>
              </a:p>
            </p:txBody>
          </p:sp>
          <p:sp>
            <p:nvSpPr>
              <p:cNvPr id="1452" name="Rectangle 108"/>
              <p:cNvSpPr>
                <a:spLocks noChangeArrowheads="1"/>
              </p:cNvSpPr>
              <p:nvPr/>
            </p:nvSpPr>
            <p:spPr bwMode="auto">
              <a:xfrm>
                <a:off x="3583" y="171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453" name="Rectangle 109"/>
              <p:cNvSpPr>
                <a:spLocks noChangeArrowheads="1"/>
              </p:cNvSpPr>
              <p:nvPr/>
            </p:nvSpPr>
            <p:spPr bwMode="auto">
              <a:xfrm>
                <a:off x="3598" y="1712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454" name="Rectangle 110"/>
              <p:cNvSpPr>
                <a:spLocks noChangeArrowheads="1"/>
              </p:cNvSpPr>
              <p:nvPr/>
            </p:nvSpPr>
            <p:spPr bwMode="auto">
              <a:xfrm>
                <a:off x="3611" y="1712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55" name="Rectangle 111"/>
              <p:cNvSpPr>
                <a:spLocks noChangeArrowheads="1"/>
              </p:cNvSpPr>
              <p:nvPr/>
            </p:nvSpPr>
            <p:spPr bwMode="auto">
              <a:xfrm>
                <a:off x="3643" y="1712"/>
                <a:ext cx="2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J</a:t>
                </a:r>
                <a:endParaRPr lang="fr-FR" altLang="fr-FR"/>
              </a:p>
            </p:txBody>
          </p:sp>
          <p:sp>
            <p:nvSpPr>
              <p:cNvPr id="1456" name="Rectangle 112"/>
              <p:cNvSpPr>
                <a:spLocks noChangeArrowheads="1"/>
              </p:cNvSpPr>
              <p:nvPr/>
            </p:nvSpPr>
            <p:spPr bwMode="auto">
              <a:xfrm>
                <a:off x="3666" y="1712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57" name="Rectangle 113"/>
              <p:cNvSpPr>
                <a:spLocks noChangeArrowheads="1"/>
              </p:cNvSpPr>
              <p:nvPr/>
            </p:nvSpPr>
            <p:spPr bwMode="auto">
              <a:xfrm>
                <a:off x="3695" y="1712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C</a:t>
                </a:r>
                <a:endParaRPr lang="fr-FR" altLang="fr-FR"/>
              </a:p>
            </p:txBody>
          </p:sp>
          <p:sp>
            <p:nvSpPr>
              <p:cNvPr id="1458" name="Rectangle 114"/>
              <p:cNvSpPr>
                <a:spLocks noChangeArrowheads="1"/>
              </p:cNvSpPr>
              <p:nvPr/>
            </p:nvSpPr>
            <p:spPr bwMode="auto">
              <a:xfrm>
                <a:off x="3727" y="1712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459" name="Rectangle 115"/>
              <p:cNvSpPr>
                <a:spLocks noChangeArrowheads="1"/>
              </p:cNvSpPr>
              <p:nvPr/>
            </p:nvSpPr>
            <p:spPr bwMode="auto">
              <a:xfrm>
                <a:off x="3754" y="1712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O</a:t>
                </a:r>
                <a:endParaRPr lang="fr-FR" altLang="fr-FR"/>
              </a:p>
            </p:txBody>
          </p:sp>
          <p:sp>
            <p:nvSpPr>
              <p:cNvPr id="1460" name="Rectangle 116"/>
              <p:cNvSpPr>
                <a:spLocks noChangeArrowheads="1"/>
              </p:cNvSpPr>
              <p:nvPr/>
            </p:nvSpPr>
            <p:spPr bwMode="auto">
              <a:xfrm>
                <a:off x="3790" y="1712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461" name="Rectangle 117"/>
              <p:cNvSpPr>
                <a:spLocks noChangeArrowheads="1"/>
              </p:cNvSpPr>
              <p:nvPr/>
            </p:nvSpPr>
            <p:spPr bwMode="auto">
              <a:xfrm>
                <a:off x="3517" y="1613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462" name="Rectangle 118"/>
              <p:cNvSpPr>
                <a:spLocks noChangeArrowheads="1"/>
              </p:cNvSpPr>
              <p:nvPr/>
            </p:nvSpPr>
            <p:spPr bwMode="auto">
              <a:xfrm>
                <a:off x="3530" y="1613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63" name="Rectangle 119"/>
              <p:cNvSpPr>
                <a:spLocks noChangeArrowheads="1"/>
              </p:cNvSpPr>
              <p:nvPr/>
            </p:nvSpPr>
            <p:spPr bwMode="auto">
              <a:xfrm>
                <a:off x="3562" y="1613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464" name="Rectangle 120"/>
              <p:cNvSpPr>
                <a:spLocks noChangeArrowheads="1"/>
              </p:cNvSpPr>
              <p:nvPr/>
            </p:nvSpPr>
            <p:spPr bwMode="auto">
              <a:xfrm>
                <a:off x="3588" y="1613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65" name="Rectangle 121"/>
              <p:cNvSpPr>
                <a:spLocks noChangeArrowheads="1"/>
              </p:cNvSpPr>
              <p:nvPr/>
            </p:nvSpPr>
            <p:spPr bwMode="auto">
              <a:xfrm>
                <a:off x="3617" y="1613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466" name="Rectangle 122"/>
              <p:cNvSpPr>
                <a:spLocks noChangeArrowheads="1"/>
              </p:cNvSpPr>
              <p:nvPr/>
            </p:nvSpPr>
            <p:spPr bwMode="auto">
              <a:xfrm>
                <a:off x="3647" y="1613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A</a:t>
                </a:r>
                <a:endParaRPr lang="fr-FR" altLang="fr-FR"/>
              </a:p>
            </p:txBody>
          </p:sp>
          <p:sp>
            <p:nvSpPr>
              <p:cNvPr id="1467" name="Rectangle 123"/>
              <p:cNvSpPr>
                <a:spLocks noChangeArrowheads="1"/>
              </p:cNvSpPr>
              <p:nvPr/>
            </p:nvSpPr>
            <p:spPr bwMode="auto">
              <a:xfrm>
                <a:off x="3677" y="1613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C</a:t>
                </a:r>
                <a:endParaRPr lang="fr-FR" altLang="fr-FR"/>
              </a:p>
            </p:txBody>
          </p:sp>
          <p:sp>
            <p:nvSpPr>
              <p:cNvPr id="1468" name="Rectangle 124"/>
              <p:cNvSpPr>
                <a:spLocks noChangeArrowheads="1"/>
              </p:cNvSpPr>
              <p:nvPr/>
            </p:nvSpPr>
            <p:spPr bwMode="auto">
              <a:xfrm>
                <a:off x="3710" y="1613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469" name="Rectangle 125"/>
              <p:cNvSpPr>
                <a:spLocks noChangeArrowheads="1"/>
              </p:cNvSpPr>
              <p:nvPr/>
            </p:nvSpPr>
            <p:spPr bwMode="auto">
              <a:xfrm>
                <a:off x="3737" y="1613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470" name="Rectangle 126"/>
              <p:cNvSpPr>
                <a:spLocks noChangeArrowheads="1"/>
              </p:cNvSpPr>
              <p:nvPr/>
            </p:nvSpPr>
            <p:spPr bwMode="auto">
              <a:xfrm>
                <a:off x="3749" y="1613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O</a:t>
                </a:r>
                <a:endParaRPr lang="fr-FR" altLang="fr-FR"/>
              </a:p>
            </p:txBody>
          </p:sp>
          <p:sp>
            <p:nvSpPr>
              <p:cNvPr id="1471" name="Rectangle 127"/>
              <p:cNvSpPr>
                <a:spLocks noChangeArrowheads="1"/>
              </p:cNvSpPr>
              <p:nvPr/>
            </p:nvSpPr>
            <p:spPr bwMode="auto">
              <a:xfrm>
                <a:off x="3784" y="1613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72" name="Rectangle 128"/>
              <p:cNvSpPr>
                <a:spLocks noChangeArrowheads="1"/>
              </p:cNvSpPr>
              <p:nvPr/>
            </p:nvSpPr>
            <p:spPr bwMode="auto">
              <a:xfrm>
                <a:off x="3817" y="1613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473" name="Rectangle 129"/>
              <p:cNvSpPr>
                <a:spLocks noChangeArrowheads="1"/>
              </p:cNvSpPr>
              <p:nvPr/>
            </p:nvSpPr>
            <p:spPr bwMode="auto">
              <a:xfrm>
                <a:off x="3832" y="1613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474" name="Rectangle 130"/>
              <p:cNvSpPr>
                <a:spLocks noChangeArrowheads="1"/>
              </p:cNvSpPr>
              <p:nvPr/>
            </p:nvSpPr>
            <p:spPr bwMode="auto">
              <a:xfrm>
                <a:off x="3862" y="1613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75" name="Rectangle 131"/>
              <p:cNvSpPr>
                <a:spLocks noChangeArrowheads="1"/>
              </p:cNvSpPr>
              <p:nvPr/>
            </p:nvSpPr>
            <p:spPr bwMode="auto">
              <a:xfrm>
                <a:off x="3891" y="1613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G</a:t>
                </a:r>
                <a:endParaRPr lang="fr-FR" altLang="fr-FR"/>
              </a:p>
            </p:txBody>
          </p:sp>
          <p:sp>
            <p:nvSpPr>
              <p:cNvPr id="1476" name="Rectangle 132"/>
              <p:cNvSpPr>
                <a:spLocks noChangeArrowheads="1"/>
              </p:cNvSpPr>
              <p:nvPr/>
            </p:nvSpPr>
            <p:spPr bwMode="auto">
              <a:xfrm>
                <a:off x="3926" y="1613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477" name="Rectangle 133"/>
              <p:cNvSpPr>
                <a:spLocks noChangeArrowheads="1"/>
              </p:cNvSpPr>
              <p:nvPr/>
            </p:nvSpPr>
            <p:spPr bwMode="auto">
              <a:xfrm>
                <a:off x="3939" y="1613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O</a:t>
                </a:r>
                <a:endParaRPr lang="fr-FR" altLang="fr-FR"/>
              </a:p>
            </p:txBody>
          </p:sp>
          <p:sp>
            <p:nvSpPr>
              <p:cNvPr id="1478" name="Rectangle 134"/>
              <p:cNvSpPr>
                <a:spLocks noChangeArrowheads="1"/>
              </p:cNvSpPr>
              <p:nvPr/>
            </p:nvSpPr>
            <p:spPr bwMode="auto">
              <a:xfrm>
                <a:off x="3974" y="1613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479" name="Rectangle 135"/>
              <p:cNvSpPr>
                <a:spLocks noChangeArrowheads="1"/>
              </p:cNvSpPr>
              <p:nvPr/>
            </p:nvSpPr>
            <p:spPr bwMode="auto">
              <a:xfrm>
                <a:off x="4006" y="1613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480" name="Rectangle 136"/>
              <p:cNvSpPr>
                <a:spLocks noChangeArrowheads="1"/>
              </p:cNvSpPr>
              <p:nvPr/>
            </p:nvSpPr>
            <p:spPr bwMode="auto">
              <a:xfrm>
                <a:off x="2165" y="2189"/>
                <a:ext cx="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D</a:t>
                </a:r>
                <a:endParaRPr lang="fr-FR" altLang="fr-FR"/>
              </a:p>
            </p:txBody>
          </p:sp>
          <p:sp>
            <p:nvSpPr>
              <p:cNvPr id="1481" name="Rectangle 137"/>
              <p:cNvSpPr>
                <a:spLocks noChangeArrowheads="1"/>
              </p:cNvSpPr>
              <p:nvPr/>
            </p:nvSpPr>
            <p:spPr bwMode="auto">
              <a:xfrm>
                <a:off x="2198" y="2189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482" name="Rectangle 138"/>
              <p:cNvSpPr>
                <a:spLocks noChangeArrowheads="1"/>
              </p:cNvSpPr>
              <p:nvPr/>
            </p:nvSpPr>
            <p:spPr bwMode="auto">
              <a:xfrm>
                <a:off x="2229" y="2189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483" name="Rectangle 139"/>
              <p:cNvSpPr>
                <a:spLocks noChangeArrowheads="1"/>
              </p:cNvSpPr>
              <p:nvPr/>
            </p:nvSpPr>
            <p:spPr bwMode="auto">
              <a:xfrm>
                <a:off x="2241" y="2189"/>
                <a:ext cx="2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V</a:t>
                </a:r>
                <a:endParaRPr lang="fr-FR" altLang="fr-FR"/>
              </a:p>
            </p:txBody>
          </p:sp>
          <p:sp>
            <p:nvSpPr>
              <p:cNvPr id="1484" name="Rectangle 140"/>
              <p:cNvSpPr>
                <a:spLocks noChangeArrowheads="1"/>
              </p:cNvSpPr>
              <p:nvPr/>
            </p:nvSpPr>
            <p:spPr bwMode="auto">
              <a:xfrm>
                <a:off x="2269" y="2189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85" name="Rectangle 141"/>
              <p:cNvSpPr>
                <a:spLocks noChangeArrowheads="1"/>
              </p:cNvSpPr>
              <p:nvPr/>
            </p:nvSpPr>
            <p:spPr bwMode="auto">
              <a:xfrm>
                <a:off x="2297" y="2189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486" name="Rectangle 142"/>
              <p:cNvSpPr>
                <a:spLocks noChangeArrowheads="1"/>
              </p:cNvSpPr>
              <p:nvPr/>
            </p:nvSpPr>
            <p:spPr bwMode="auto">
              <a:xfrm>
                <a:off x="2313" y="2189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B</a:t>
                </a:r>
                <a:endParaRPr lang="fr-FR" altLang="fr-FR"/>
              </a:p>
            </p:txBody>
          </p:sp>
          <p:sp>
            <p:nvSpPr>
              <p:cNvPr id="1487" name="Rectangle 143"/>
              <p:cNvSpPr>
                <a:spLocks noChangeArrowheads="1"/>
              </p:cNvSpPr>
              <p:nvPr/>
            </p:nvSpPr>
            <p:spPr bwMode="auto">
              <a:xfrm>
                <a:off x="2344" y="2189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488" name="Rectangle 144"/>
              <p:cNvSpPr>
                <a:spLocks noChangeArrowheads="1"/>
              </p:cNvSpPr>
              <p:nvPr/>
            </p:nvSpPr>
            <p:spPr bwMode="auto">
              <a:xfrm>
                <a:off x="2372" y="2189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A</a:t>
                </a:r>
                <a:endParaRPr lang="fr-FR" altLang="fr-FR"/>
              </a:p>
            </p:txBody>
          </p:sp>
          <p:sp>
            <p:nvSpPr>
              <p:cNvPr id="1489" name="Rectangle 145"/>
              <p:cNvSpPr>
                <a:spLocks noChangeArrowheads="1"/>
              </p:cNvSpPr>
              <p:nvPr/>
            </p:nvSpPr>
            <p:spPr bwMode="auto">
              <a:xfrm>
                <a:off x="2402" y="2189"/>
                <a:ext cx="3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M</a:t>
                </a:r>
                <a:endParaRPr lang="fr-FR" altLang="fr-FR"/>
              </a:p>
            </p:txBody>
          </p:sp>
          <p:sp>
            <p:nvSpPr>
              <p:cNvPr id="1490" name="Rectangle 146"/>
              <p:cNvSpPr>
                <a:spLocks noChangeArrowheads="1"/>
              </p:cNvSpPr>
              <p:nvPr/>
            </p:nvSpPr>
            <p:spPr bwMode="auto">
              <a:xfrm>
                <a:off x="2439" y="2189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491" name="Rectangle 147"/>
              <p:cNvSpPr>
                <a:spLocks noChangeArrowheads="1"/>
              </p:cNvSpPr>
              <p:nvPr/>
            </p:nvSpPr>
            <p:spPr bwMode="auto">
              <a:xfrm>
                <a:off x="2455" y="2189"/>
                <a:ext cx="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D</a:t>
                </a:r>
                <a:endParaRPr lang="fr-FR" altLang="fr-FR"/>
              </a:p>
            </p:txBody>
          </p:sp>
          <p:sp>
            <p:nvSpPr>
              <p:cNvPr id="1492" name="Rectangle 148"/>
              <p:cNvSpPr>
                <a:spLocks noChangeArrowheads="1"/>
              </p:cNvSpPr>
              <p:nvPr/>
            </p:nvSpPr>
            <p:spPr bwMode="auto">
              <a:xfrm>
                <a:off x="2488" y="2189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U</a:t>
                </a:r>
                <a:endParaRPr lang="fr-FR" altLang="fr-FR"/>
              </a:p>
            </p:txBody>
          </p:sp>
          <p:sp>
            <p:nvSpPr>
              <p:cNvPr id="1493" name="Rectangle 149"/>
              <p:cNvSpPr>
                <a:spLocks noChangeArrowheads="1"/>
              </p:cNvSpPr>
              <p:nvPr/>
            </p:nvSpPr>
            <p:spPr bwMode="auto">
              <a:xfrm>
                <a:off x="2520" y="2189"/>
                <a:ext cx="3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M</a:t>
                </a:r>
                <a:endParaRPr lang="fr-FR" altLang="fr-FR"/>
              </a:p>
            </p:txBody>
          </p:sp>
          <p:sp>
            <p:nvSpPr>
              <p:cNvPr id="1494" name="Rectangle 150"/>
              <p:cNvSpPr>
                <a:spLocks noChangeArrowheads="1"/>
              </p:cNvSpPr>
              <p:nvPr/>
            </p:nvSpPr>
            <p:spPr bwMode="auto">
              <a:xfrm>
                <a:off x="2558" y="2189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P</a:t>
                </a:r>
                <a:endParaRPr lang="fr-FR" altLang="fr-FR"/>
              </a:p>
            </p:txBody>
          </p:sp>
          <p:sp>
            <p:nvSpPr>
              <p:cNvPr id="1495" name="Rectangle 151"/>
              <p:cNvSpPr>
                <a:spLocks noChangeArrowheads="1"/>
              </p:cNvSpPr>
              <p:nvPr/>
            </p:nvSpPr>
            <p:spPr bwMode="auto">
              <a:xfrm>
                <a:off x="2587" y="2189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S</a:t>
                </a:r>
                <a:endParaRPr lang="fr-FR" altLang="fr-FR"/>
              </a:p>
            </p:txBody>
          </p:sp>
          <p:sp>
            <p:nvSpPr>
              <p:cNvPr id="1496" name="Rectangle 152"/>
              <p:cNvSpPr>
                <a:spLocks noChangeArrowheads="1"/>
              </p:cNvSpPr>
              <p:nvPr/>
            </p:nvSpPr>
            <p:spPr bwMode="auto">
              <a:xfrm>
                <a:off x="2641" y="1031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C</a:t>
                </a:r>
                <a:endParaRPr lang="fr-FR" altLang="fr-FR"/>
              </a:p>
            </p:txBody>
          </p:sp>
          <p:sp>
            <p:nvSpPr>
              <p:cNvPr id="1497" name="Rectangle 153"/>
              <p:cNvSpPr>
                <a:spLocks noChangeArrowheads="1"/>
              </p:cNvSpPr>
              <p:nvPr/>
            </p:nvSpPr>
            <p:spPr bwMode="auto">
              <a:xfrm>
                <a:off x="2674" y="1031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O</a:t>
                </a:r>
                <a:endParaRPr lang="fr-FR" altLang="fr-FR"/>
              </a:p>
            </p:txBody>
          </p:sp>
          <p:sp>
            <p:nvSpPr>
              <p:cNvPr id="1498" name="Rectangle 154"/>
              <p:cNvSpPr>
                <a:spLocks noChangeArrowheads="1"/>
              </p:cNvSpPr>
              <p:nvPr/>
            </p:nvSpPr>
            <p:spPr bwMode="auto">
              <a:xfrm>
                <a:off x="2709" y="1031"/>
                <a:ext cx="3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M</a:t>
                </a:r>
                <a:endParaRPr lang="fr-FR" altLang="fr-FR"/>
              </a:p>
            </p:txBody>
          </p:sp>
          <p:sp>
            <p:nvSpPr>
              <p:cNvPr id="1499" name="Rectangle 155"/>
              <p:cNvSpPr>
                <a:spLocks noChangeArrowheads="1"/>
              </p:cNvSpPr>
              <p:nvPr/>
            </p:nvSpPr>
            <p:spPr bwMode="auto">
              <a:xfrm>
                <a:off x="2747" y="1031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B</a:t>
                </a:r>
                <a:endParaRPr lang="fr-FR" altLang="fr-FR"/>
              </a:p>
            </p:txBody>
          </p:sp>
          <p:sp>
            <p:nvSpPr>
              <p:cNvPr id="1500" name="Rectangle 156"/>
              <p:cNvSpPr>
                <a:spLocks noChangeArrowheads="1"/>
              </p:cNvSpPr>
              <p:nvPr/>
            </p:nvSpPr>
            <p:spPr bwMode="auto">
              <a:xfrm>
                <a:off x="2778" y="1031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501" name="Rectangle 157"/>
              <p:cNvSpPr>
                <a:spLocks noChangeArrowheads="1"/>
              </p:cNvSpPr>
              <p:nvPr/>
            </p:nvSpPr>
            <p:spPr bwMode="auto">
              <a:xfrm>
                <a:off x="2790" y="1031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502" name="Rectangle 158"/>
              <p:cNvSpPr>
                <a:spLocks noChangeArrowheads="1"/>
              </p:cNvSpPr>
              <p:nvPr/>
            </p:nvSpPr>
            <p:spPr bwMode="auto">
              <a:xfrm>
                <a:off x="2822" y="1031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503" name="Rectangle 159"/>
              <p:cNvSpPr>
                <a:spLocks noChangeArrowheads="1"/>
              </p:cNvSpPr>
              <p:nvPr/>
            </p:nvSpPr>
            <p:spPr bwMode="auto">
              <a:xfrm>
                <a:off x="2851" y="1031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504" name="Rectangle 160"/>
              <p:cNvSpPr>
                <a:spLocks noChangeArrowheads="1"/>
              </p:cNvSpPr>
              <p:nvPr/>
            </p:nvSpPr>
            <p:spPr bwMode="auto">
              <a:xfrm>
                <a:off x="2881" y="1031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505" name="Rectangle 161"/>
              <p:cNvSpPr>
                <a:spLocks noChangeArrowheads="1"/>
              </p:cNvSpPr>
              <p:nvPr/>
            </p:nvSpPr>
            <p:spPr bwMode="auto">
              <a:xfrm>
                <a:off x="2897" y="1031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506" name="Rectangle 162"/>
              <p:cNvSpPr>
                <a:spLocks noChangeArrowheads="1"/>
              </p:cNvSpPr>
              <p:nvPr/>
            </p:nvSpPr>
            <p:spPr bwMode="auto">
              <a:xfrm>
                <a:off x="2927" y="1031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507" name="Rectangle 163"/>
              <p:cNvSpPr>
                <a:spLocks noChangeArrowheads="1"/>
              </p:cNvSpPr>
              <p:nvPr/>
            </p:nvSpPr>
            <p:spPr bwMode="auto">
              <a:xfrm>
                <a:off x="2939" y="1031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508" name="Rectangle 164"/>
              <p:cNvSpPr>
                <a:spLocks noChangeArrowheads="1"/>
              </p:cNvSpPr>
              <p:nvPr/>
            </p:nvSpPr>
            <p:spPr bwMode="auto">
              <a:xfrm>
                <a:off x="2971" y="1031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G</a:t>
                </a:r>
                <a:endParaRPr lang="fr-FR" altLang="fr-FR"/>
              </a:p>
            </p:txBody>
          </p:sp>
          <p:sp>
            <p:nvSpPr>
              <p:cNvPr id="1509" name="Rectangle 165"/>
              <p:cNvSpPr>
                <a:spLocks noChangeArrowheads="1"/>
              </p:cNvSpPr>
              <p:nvPr/>
            </p:nvSpPr>
            <p:spPr bwMode="auto">
              <a:xfrm>
                <a:off x="3007" y="1031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S</a:t>
                </a:r>
                <a:endParaRPr lang="fr-FR" altLang="fr-FR"/>
              </a:p>
            </p:txBody>
          </p:sp>
          <p:sp>
            <p:nvSpPr>
              <p:cNvPr id="1510" name="Rectangle 166"/>
              <p:cNvSpPr>
                <a:spLocks noChangeArrowheads="1"/>
              </p:cNvSpPr>
              <p:nvPr/>
            </p:nvSpPr>
            <p:spPr bwMode="auto">
              <a:xfrm>
                <a:off x="1761" y="2449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511" name="Rectangle 167"/>
              <p:cNvSpPr>
                <a:spLocks noChangeArrowheads="1"/>
              </p:cNvSpPr>
              <p:nvPr/>
            </p:nvSpPr>
            <p:spPr bwMode="auto">
              <a:xfrm>
                <a:off x="1787" y="2449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U</a:t>
                </a:r>
                <a:endParaRPr lang="fr-FR" altLang="fr-FR"/>
              </a:p>
            </p:txBody>
          </p:sp>
          <p:sp>
            <p:nvSpPr>
              <p:cNvPr id="1512" name="Rectangle 168"/>
              <p:cNvSpPr>
                <a:spLocks noChangeArrowheads="1"/>
              </p:cNvSpPr>
              <p:nvPr/>
            </p:nvSpPr>
            <p:spPr bwMode="auto">
              <a:xfrm>
                <a:off x="1820" y="2449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513" name="Rectangle 169"/>
              <p:cNvSpPr>
                <a:spLocks noChangeArrowheads="1"/>
              </p:cNvSpPr>
              <p:nvPr/>
            </p:nvSpPr>
            <p:spPr bwMode="auto">
              <a:xfrm>
                <a:off x="1851" y="2449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514" name="Rectangle 170"/>
              <p:cNvSpPr>
                <a:spLocks noChangeArrowheads="1"/>
              </p:cNvSpPr>
              <p:nvPr/>
            </p:nvSpPr>
            <p:spPr bwMode="auto">
              <a:xfrm>
                <a:off x="1883" y="2449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515" name="Rectangle 171"/>
              <p:cNvSpPr>
                <a:spLocks noChangeArrowheads="1"/>
              </p:cNvSpPr>
              <p:nvPr/>
            </p:nvSpPr>
            <p:spPr bwMode="auto">
              <a:xfrm>
                <a:off x="1898" y="2449"/>
                <a:ext cx="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A</a:t>
                </a:r>
                <a:endParaRPr lang="fr-FR" altLang="fr-FR"/>
              </a:p>
            </p:txBody>
          </p:sp>
          <p:sp>
            <p:nvSpPr>
              <p:cNvPr id="1516" name="Rectangle 172"/>
              <p:cNvSpPr>
                <a:spLocks noChangeArrowheads="1"/>
              </p:cNvSpPr>
              <p:nvPr/>
            </p:nvSpPr>
            <p:spPr bwMode="auto">
              <a:xfrm>
                <a:off x="1928" y="2449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517" name="Rectangle 173"/>
              <p:cNvSpPr>
                <a:spLocks noChangeArrowheads="1"/>
              </p:cNvSpPr>
              <p:nvPr/>
            </p:nvSpPr>
            <p:spPr bwMode="auto">
              <a:xfrm>
                <a:off x="1958" y="2449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O</a:t>
                </a:r>
                <a:endParaRPr lang="fr-FR" altLang="fr-FR"/>
              </a:p>
            </p:txBody>
          </p:sp>
          <p:sp>
            <p:nvSpPr>
              <p:cNvPr id="1518" name="Rectangle 174"/>
              <p:cNvSpPr>
                <a:spLocks noChangeArrowheads="1"/>
              </p:cNvSpPr>
              <p:nvPr/>
            </p:nvSpPr>
            <p:spPr bwMode="auto">
              <a:xfrm>
                <a:off x="1993" y="2449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U</a:t>
                </a:r>
                <a:endParaRPr lang="fr-FR" altLang="fr-FR"/>
              </a:p>
            </p:txBody>
          </p:sp>
          <p:sp>
            <p:nvSpPr>
              <p:cNvPr id="1519" name="Rectangle 175"/>
              <p:cNvSpPr>
                <a:spLocks noChangeArrowheads="1"/>
              </p:cNvSpPr>
              <p:nvPr/>
            </p:nvSpPr>
            <p:spPr bwMode="auto">
              <a:xfrm>
                <a:off x="2026" y="2449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520" name="Rectangle 176"/>
              <p:cNvSpPr>
                <a:spLocks noChangeArrowheads="1"/>
              </p:cNvSpPr>
              <p:nvPr/>
            </p:nvSpPr>
            <p:spPr bwMode="auto">
              <a:xfrm>
                <a:off x="2058" y="2449"/>
                <a:ext cx="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D</a:t>
                </a:r>
                <a:endParaRPr lang="fr-FR" altLang="fr-FR"/>
              </a:p>
            </p:txBody>
          </p:sp>
          <p:sp>
            <p:nvSpPr>
              <p:cNvPr id="1521" name="Rectangle 177"/>
              <p:cNvSpPr>
                <a:spLocks noChangeArrowheads="1"/>
              </p:cNvSpPr>
              <p:nvPr/>
            </p:nvSpPr>
            <p:spPr bwMode="auto">
              <a:xfrm>
                <a:off x="2776" y="816"/>
                <a:ext cx="4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9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522" name="Rectangle 178"/>
              <p:cNvSpPr>
                <a:spLocks noChangeArrowheads="1"/>
              </p:cNvSpPr>
              <p:nvPr/>
            </p:nvSpPr>
            <p:spPr bwMode="auto">
              <a:xfrm>
                <a:off x="2815" y="816"/>
                <a:ext cx="4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9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+</a:t>
                </a:r>
                <a:endParaRPr lang="fr-FR" altLang="fr-FR"/>
              </a:p>
            </p:txBody>
          </p:sp>
          <p:sp>
            <p:nvSpPr>
              <p:cNvPr id="1523" name="Rectangle 179"/>
              <p:cNvSpPr>
                <a:spLocks noChangeArrowheads="1"/>
              </p:cNvSpPr>
              <p:nvPr/>
            </p:nvSpPr>
            <p:spPr bwMode="auto">
              <a:xfrm>
                <a:off x="2858" y="816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9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524" name="Rectangle 180"/>
              <p:cNvSpPr>
                <a:spLocks noChangeArrowheads="1"/>
              </p:cNvSpPr>
              <p:nvPr/>
            </p:nvSpPr>
            <p:spPr bwMode="auto">
              <a:xfrm>
                <a:off x="3535" y="816"/>
                <a:ext cx="2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9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525" name="Rectangle 181"/>
              <p:cNvSpPr>
                <a:spLocks noChangeArrowheads="1"/>
              </p:cNvSpPr>
              <p:nvPr/>
            </p:nvSpPr>
            <p:spPr bwMode="auto">
              <a:xfrm>
                <a:off x="2881" y="836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526" name="Rectangle 182"/>
              <p:cNvSpPr>
                <a:spLocks noChangeArrowheads="1"/>
              </p:cNvSpPr>
              <p:nvPr/>
            </p:nvSpPr>
            <p:spPr bwMode="auto">
              <a:xfrm>
                <a:off x="2893" y="836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527" name="Rectangle 183"/>
              <p:cNvSpPr>
                <a:spLocks noChangeArrowheads="1"/>
              </p:cNvSpPr>
              <p:nvPr/>
            </p:nvSpPr>
            <p:spPr bwMode="auto">
              <a:xfrm>
                <a:off x="2925" y="836"/>
                <a:ext cx="2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J</a:t>
                </a:r>
                <a:endParaRPr lang="fr-FR" altLang="fr-FR"/>
              </a:p>
            </p:txBody>
          </p:sp>
          <p:sp>
            <p:nvSpPr>
              <p:cNvPr id="1528" name="Rectangle 184"/>
              <p:cNvSpPr>
                <a:spLocks noChangeArrowheads="1"/>
              </p:cNvSpPr>
              <p:nvPr/>
            </p:nvSpPr>
            <p:spPr bwMode="auto">
              <a:xfrm>
                <a:off x="2948" y="836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529" name="Rectangle 185"/>
              <p:cNvSpPr>
                <a:spLocks noChangeArrowheads="1"/>
              </p:cNvSpPr>
              <p:nvPr/>
            </p:nvSpPr>
            <p:spPr bwMode="auto">
              <a:xfrm>
                <a:off x="2977" y="836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C</a:t>
                </a:r>
                <a:endParaRPr lang="fr-FR" altLang="fr-FR"/>
              </a:p>
            </p:txBody>
          </p:sp>
          <p:sp>
            <p:nvSpPr>
              <p:cNvPr id="1530" name="Rectangle 186"/>
              <p:cNvSpPr>
                <a:spLocks noChangeArrowheads="1"/>
              </p:cNvSpPr>
              <p:nvPr/>
            </p:nvSpPr>
            <p:spPr bwMode="auto">
              <a:xfrm>
                <a:off x="3010" y="836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531" name="Rectangle 187"/>
              <p:cNvSpPr>
                <a:spLocks noChangeArrowheads="1"/>
              </p:cNvSpPr>
              <p:nvPr/>
            </p:nvSpPr>
            <p:spPr bwMode="auto">
              <a:xfrm>
                <a:off x="3037" y="836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I</a:t>
                </a:r>
                <a:endParaRPr lang="fr-FR" altLang="fr-FR"/>
              </a:p>
            </p:txBody>
          </p:sp>
          <p:sp>
            <p:nvSpPr>
              <p:cNvPr id="1532" name="Rectangle 188"/>
              <p:cNvSpPr>
                <a:spLocks noChangeArrowheads="1"/>
              </p:cNvSpPr>
              <p:nvPr/>
            </p:nvSpPr>
            <p:spPr bwMode="auto">
              <a:xfrm>
                <a:off x="3049" y="836"/>
                <a:ext cx="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O</a:t>
                </a:r>
                <a:endParaRPr lang="fr-FR" altLang="fr-FR"/>
              </a:p>
            </p:txBody>
          </p:sp>
          <p:sp>
            <p:nvSpPr>
              <p:cNvPr id="1533" name="Rectangle 189"/>
              <p:cNvSpPr>
                <a:spLocks noChangeArrowheads="1"/>
              </p:cNvSpPr>
              <p:nvPr/>
            </p:nvSpPr>
            <p:spPr bwMode="auto">
              <a:xfrm>
                <a:off x="3084" y="836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534" name="Rectangle 190"/>
              <p:cNvSpPr>
                <a:spLocks noChangeArrowheads="1"/>
              </p:cNvSpPr>
              <p:nvPr/>
            </p:nvSpPr>
            <p:spPr bwMode="auto">
              <a:xfrm>
                <a:off x="3116" y="836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535" name="Rectangle 191"/>
              <p:cNvSpPr>
                <a:spLocks noChangeArrowheads="1"/>
              </p:cNvSpPr>
              <p:nvPr/>
            </p:nvSpPr>
            <p:spPr bwMode="auto">
              <a:xfrm>
                <a:off x="3132" y="836"/>
                <a:ext cx="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D</a:t>
                </a:r>
                <a:endParaRPr lang="fr-FR" altLang="fr-FR"/>
              </a:p>
            </p:txBody>
          </p:sp>
          <p:sp>
            <p:nvSpPr>
              <p:cNvPr id="1536" name="Rectangle 192"/>
              <p:cNvSpPr>
                <a:spLocks noChangeArrowheads="1"/>
              </p:cNvSpPr>
              <p:nvPr/>
            </p:nvSpPr>
            <p:spPr bwMode="auto">
              <a:xfrm>
                <a:off x="3165" y="836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537" name="Rectangle 193"/>
              <p:cNvSpPr>
                <a:spLocks noChangeArrowheads="1"/>
              </p:cNvSpPr>
              <p:nvPr/>
            </p:nvSpPr>
            <p:spPr bwMode="auto">
              <a:xfrm>
                <a:off x="3194" y="836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S</a:t>
                </a:r>
                <a:endParaRPr lang="fr-FR" altLang="fr-FR"/>
              </a:p>
            </p:txBody>
          </p:sp>
          <p:sp>
            <p:nvSpPr>
              <p:cNvPr id="1538" name="Rectangle 194"/>
              <p:cNvSpPr>
                <a:spLocks noChangeArrowheads="1"/>
              </p:cNvSpPr>
              <p:nvPr/>
            </p:nvSpPr>
            <p:spPr bwMode="auto">
              <a:xfrm>
                <a:off x="3223" y="836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C</a:t>
                </a:r>
                <a:endParaRPr lang="fr-FR" altLang="fr-FR"/>
              </a:p>
            </p:txBody>
          </p:sp>
          <p:sp>
            <p:nvSpPr>
              <p:cNvPr id="1539" name="Rectangle 195"/>
              <p:cNvSpPr>
                <a:spLocks noChangeArrowheads="1"/>
              </p:cNvSpPr>
              <p:nvPr/>
            </p:nvSpPr>
            <p:spPr bwMode="auto">
              <a:xfrm>
                <a:off x="3256" y="836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540" name="Rectangle 196"/>
              <p:cNvSpPr>
                <a:spLocks noChangeArrowheads="1"/>
              </p:cNvSpPr>
              <p:nvPr/>
            </p:nvSpPr>
            <p:spPr bwMode="auto">
              <a:xfrm>
                <a:off x="3284" y="836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541" name="Rectangle 197"/>
              <p:cNvSpPr>
                <a:spLocks noChangeArrowheads="1"/>
              </p:cNvSpPr>
              <p:nvPr/>
            </p:nvSpPr>
            <p:spPr bwMode="auto">
              <a:xfrm>
                <a:off x="3316" y="836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542" name="Rectangle 198"/>
              <p:cNvSpPr>
                <a:spLocks noChangeArrowheads="1"/>
              </p:cNvSpPr>
              <p:nvPr/>
            </p:nvSpPr>
            <p:spPr bwMode="auto">
              <a:xfrm>
                <a:off x="3343" y="836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 </a:t>
                </a:r>
                <a:endParaRPr lang="fr-FR" altLang="fr-FR"/>
              </a:p>
            </p:txBody>
          </p:sp>
          <p:sp>
            <p:nvSpPr>
              <p:cNvPr id="1543" name="Rectangle 199"/>
              <p:cNvSpPr>
                <a:spLocks noChangeArrowheads="1"/>
              </p:cNvSpPr>
              <p:nvPr/>
            </p:nvSpPr>
            <p:spPr bwMode="auto">
              <a:xfrm>
                <a:off x="3358" y="836"/>
                <a:ext cx="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T</a:t>
                </a:r>
                <a:endParaRPr lang="fr-FR" altLang="fr-FR"/>
              </a:p>
            </p:txBody>
          </p:sp>
          <p:sp>
            <p:nvSpPr>
              <p:cNvPr id="1544" name="Rectangle 200"/>
              <p:cNvSpPr>
                <a:spLocks noChangeArrowheads="1"/>
              </p:cNvSpPr>
              <p:nvPr/>
            </p:nvSpPr>
            <p:spPr bwMode="auto">
              <a:xfrm>
                <a:off x="3385" y="836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U</a:t>
                </a:r>
                <a:endParaRPr lang="fr-FR" altLang="fr-FR"/>
              </a:p>
            </p:txBody>
          </p:sp>
          <p:sp>
            <p:nvSpPr>
              <p:cNvPr id="1545" name="Rectangle 201"/>
              <p:cNvSpPr>
                <a:spLocks noChangeArrowheads="1"/>
              </p:cNvSpPr>
              <p:nvPr/>
            </p:nvSpPr>
            <p:spPr bwMode="auto">
              <a:xfrm>
                <a:off x="3418" y="836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546" name="Rectangle 202"/>
              <p:cNvSpPr>
                <a:spLocks noChangeArrowheads="1"/>
              </p:cNvSpPr>
              <p:nvPr/>
            </p:nvSpPr>
            <p:spPr bwMode="auto">
              <a:xfrm>
                <a:off x="3450" y="836"/>
                <a:ext cx="3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547" name="Rectangle 203"/>
              <p:cNvSpPr>
                <a:spLocks noChangeArrowheads="1"/>
              </p:cNvSpPr>
              <p:nvPr/>
            </p:nvSpPr>
            <p:spPr bwMode="auto">
              <a:xfrm>
                <a:off x="3482" y="836"/>
                <a:ext cx="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E</a:t>
                </a:r>
                <a:endParaRPr lang="fr-FR" altLang="fr-FR"/>
              </a:p>
            </p:txBody>
          </p:sp>
          <p:sp>
            <p:nvSpPr>
              <p:cNvPr id="1548" name="Rectangle 204"/>
              <p:cNvSpPr>
                <a:spLocks noChangeArrowheads="1"/>
              </p:cNvSpPr>
              <p:nvPr/>
            </p:nvSpPr>
            <p:spPr bwMode="auto">
              <a:xfrm>
                <a:off x="3510" y="836"/>
                <a:ext cx="2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6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L</a:t>
                </a:r>
                <a:endParaRPr lang="fr-FR" altLang="fr-FR"/>
              </a:p>
            </p:txBody>
          </p:sp>
          <p:sp>
            <p:nvSpPr>
              <p:cNvPr id="1549" name="Rectangle 205"/>
              <p:cNvSpPr>
                <a:spLocks noChangeArrowheads="1"/>
              </p:cNvSpPr>
              <p:nvPr/>
            </p:nvSpPr>
            <p:spPr bwMode="auto">
              <a:xfrm>
                <a:off x="2876" y="3001"/>
                <a:ext cx="19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4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F</a:t>
                </a:r>
                <a:endParaRPr lang="fr-FR" altLang="fr-FR"/>
              </a:p>
            </p:txBody>
          </p:sp>
          <p:sp>
            <p:nvSpPr>
              <p:cNvPr id="1550" name="Rectangle 206"/>
              <p:cNvSpPr>
                <a:spLocks noChangeArrowheads="1"/>
              </p:cNvSpPr>
              <p:nvPr/>
            </p:nvSpPr>
            <p:spPr bwMode="auto">
              <a:xfrm>
                <a:off x="2895" y="3001"/>
                <a:ext cx="21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4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R</a:t>
                </a:r>
                <a:endParaRPr lang="fr-FR" altLang="fr-FR"/>
              </a:p>
            </p:txBody>
          </p:sp>
          <p:sp>
            <p:nvSpPr>
              <p:cNvPr id="1551" name="Rectangle 207"/>
              <p:cNvSpPr>
                <a:spLocks noChangeArrowheads="1"/>
              </p:cNvSpPr>
              <p:nvPr/>
            </p:nvSpPr>
            <p:spPr bwMode="auto">
              <a:xfrm>
                <a:off x="2916" y="3001"/>
                <a:ext cx="21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4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A</a:t>
                </a:r>
                <a:endParaRPr lang="fr-FR" altLang="fr-FR"/>
              </a:p>
            </p:txBody>
          </p:sp>
          <p:sp>
            <p:nvSpPr>
              <p:cNvPr id="1552" name="Rectangle 208"/>
              <p:cNvSpPr>
                <a:spLocks noChangeArrowheads="1"/>
              </p:cNvSpPr>
              <p:nvPr/>
            </p:nvSpPr>
            <p:spPr bwMode="auto">
              <a:xfrm>
                <a:off x="2936" y="3001"/>
                <a:ext cx="2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4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N</a:t>
                </a:r>
                <a:endParaRPr lang="fr-FR" altLang="fr-FR"/>
              </a:p>
            </p:txBody>
          </p:sp>
          <p:sp>
            <p:nvSpPr>
              <p:cNvPr id="1553" name="Rectangle 209"/>
              <p:cNvSpPr>
                <a:spLocks noChangeArrowheads="1"/>
              </p:cNvSpPr>
              <p:nvPr/>
            </p:nvSpPr>
            <p:spPr bwMode="auto">
              <a:xfrm>
                <a:off x="2958" y="3001"/>
                <a:ext cx="23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400">
                    <a:solidFill>
                      <a:srgbClr val="000000"/>
                    </a:solidFill>
                    <a:latin typeface="Gulim" panose="020B0600000101010101" pitchFamily="34" charset="-127"/>
                  </a:rPr>
                  <a:t>C</a:t>
                </a:r>
                <a:endParaRPr lang="fr-FR" altLang="fr-FR"/>
              </a:p>
            </p:txBody>
          </p:sp>
        </p:grpSp>
        <p:sp>
          <p:nvSpPr>
            <p:cNvPr id="12" name="Rectangle 211"/>
            <p:cNvSpPr>
              <a:spLocks noChangeArrowheads="1"/>
            </p:cNvSpPr>
            <p:nvPr/>
          </p:nvSpPr>
          <p:spPr bwMode="auto">
            <a:xfrm>
              <a:off x="2981" y="3001"/>
              <a:ext cx="2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E</a:t>
              </a:r>
              <a:endParaRPr lang="fr-FR" altLang="fr-FR"/>
            </a:p>
          </p:txBody>
        </p:sp>
        <p:sp>
          <p:nvSpPr>
            <p:cNvPr id="13" name="Rectangle 212"/>
            <p:cNvSpPr>
              <a:spLocks noChangeArrowheads="1"/>
            </p:cNvSpPr>
            <p:nvPr/>
          </p:nvSpPr>
          <p:spPr bwMode="auto">
            <a:xfrm>
              <a:off x="4260" y="2992"/>
              <a:ext cx="2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S</a:t>
              </a:r>
              <a:endParaRPr lang="fr-FR" altLang="fr-FR"/>
            </a:p>
          </p:txBody>
        </p:sp>
        <p:sp>
          <p:nvSpPr>
            <p:cNvPr id="14" name="Rectangle 213"/>
            <p:cNvSpPr>
              <a:spLocks noChangeArrowheads="1"/>
            </p:cNvSpPr>
            <p:nvPr/>
          </p:nvSpPr>
          <p:spPr bwMode="auto">
            <a:xfrm>
              <a:off x="4280" y="2992"/>
              <a:ext cx="2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W</a:t>
              </a:r>
              <a:endParaRPr lang="fr-FR" altLang="fr-FR"/>
            </a:p>
          </p:txBody>
        </p:sp>
        <p:sp>
          <p:nvSpPr>
            <p:cNvPr id="15" name="Rectangle 214"/>
            <p:cNvSpPr>
              <a:spLocks noChangeArrowheads="1"/>
            </p:cNvSpPr>
            <p:nvPr/>
          </p:nvSpPr>
          <p:spPr bwMode="auto">
            <a:xfrm>
              <a:off x="4308" y="2992"/>
              <a:ext cx="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I</a:t>
              </a:r>
              <a:endParaRPr lang="fr-FR" altLang="fr-FR"/>
            </a:p>
          </p:txBody>
        </p:sp>
        <p:sp>
          <p:nvSpPr>
            <p:cNvPr id="16" name="Rectangle 215"/>
            <p:cNvSpPr>
              <a:spLocks noChangeArrowheads="1"/>
            </p:cNvSpPr>
            <p:nvPr/>
          </p:nvSpPr>
          <p:spPr bwMode="auto">
            <a:xfrm>
              <a:off x="4316" y="2992"/>
              <a:ext cx="1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T</a:t>
              </a:r>
              <a:endParaRPr lang="fr-FR" altLang="fr-FR"/>
            </a:p>
          </p:txBody>
        </p:sp>
        <p:sp>
          <p:nvSpPr>
            <p:cNvPr id="17" name="Rectangle 216"/>
            <p:cNvSpPr>
              <a:spLocks noChangeArrowheads="1"/>
            </p:cNvSpPr>
            <p:nvPr/>
          </p:nvSpPr>
          <p:spPr bwMode="auto">
            <a:xfrm>
              <a:off x="4335" y="2992"/>
              <a:ext cx="2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Z</a:t>
              </a:r>
              <a:endParaRPr lang="fr-FR" altLang="fr-FR"/>
            </a:p>
          </p:txBody>
        </p:sp>
        <p:sp>
          <p:nvSpPr>
            <p:cNvPr id="18" name="Rectangle 217"/>
            <p:cNvSpPr>
              <a:spLocks noChangeArrowheads="1"/>
            </p:cNvSpPr>
            <p:nvPr/>
          </p:nvSpPr>
          <p:spPr bwMode="auto">
            <a:xfrm>
              <a:off x="4355" y="2992"/>
              <a:ext cx="2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E</a:t>
              </a:r>
              <a:endParaRPr lang="fr-FR" altLang="fr-FR"/>
            </a:p>
          </p:txBody>
        </p:sp>
        <p:sp>
          <p:nvSpPr>
            <p:cNvPr id="19" name="Rectangle 218"/>
            <p:cNvSpPr>
              <a:spLocks noChangeArrowheads="1"/>
            </p:cNvSpPr>
            <p:nvPr/>
          </p:nvSpPr>
          <p:spPr bwMode="auto">
            <a:xfrm>
              <a:off x="4374" y="2992"/>
              <a:ext cx="2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R</a:t>
              </a:r>
              <a:endParaRPr lang="fr-FR" altLang="fr-FR"/>
            </a:p>
          </p:txBody>
        </p:sp>
        <p:sp>
          <p:nvSpPr>
            <p:cNvPr id="20" name="Rectangle 219"/>
            <p:cNvSpPr>
              <a:spLocks noChangeArrowheads="1"/>
            </p:cNvSpPr>
            <p:nvPr/>
          </p:nvSpPr>
          <p:spPr bwMode="auto">
            <a:xfrm>
              <a:off x="4395" y="2992"/>
              <a:ext cx="1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L</a:t>
              </a:r>
              <a:endParaRPr lang="fr-FR" altLang="fr-FR"/>
            </a:p>
          </p:txBody>
        </p:sp>
        <p:sp>
          <p:nvSpPr>
            <p:cNvPr id="21" name="Rectangle 220"/>
            <p:cNvSpPr>
              <a:spLocks noChangeArrowheads="1"/>
            </p:cNvSpPr>
            <p:nvPr/>
          </p:nvSpPr>
          <p:spPr bwMode="auto">
            <a:xfrm>
              <a:off x="4412" y="2992"/>
              <a:ext cx="2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A</a:t>
              </a:r>
              <a:endParaRPr lang="fr-FR" altLang="fr-FR"/>
            </a:p>
          </p:txBody>
        </p:sp>
        <p:sp>
          <p:nvSpPr>
            <p:cNvPr id="22" name="Rectangle 221"/>
            <p:cNvSpPr>
              <a:spLocks noChangeArrowheads="1"/>
            </p:cNvSpPr>
            <p:nvPr/>
          </p:nvSpPr>
          <p:spPr bwMode="auto">
            <a:xfrm>
              <a:off x="4433" y="2992"/>
              <a:ext cx="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N</a:t>
              </a:r>
              <a:endParaRPr lang="fr-FR" altLang="fr-FR"/>
            </a:p>
          </p:txBody>
        </p:sp>
        <p:sp>
          <p:nvSpPr>
            <p:cNvPr id="23" name="Rectangle 222"/>
            <p:cNvSpPr>
              <a:spLocks noChangeArrowheads="1"/>
            </p:cNvSpPr>
            <p:nvPr/>
          </p:nvSpPr>
          <p:spPr bwMode="auto">
            <a:xfrm>
              <a:off x="4455" y="2992"/>
              <a:ext cx="2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D</a:t>
              </a:r>
              <a:endParaRPr lang="fr-FR" altLang="fr-FR"/>
            </a:p>
          </p:txBody>
        </p:sp>
        <p:pic>
          <p:nvPicPr>
            <p:cNvPr id="1247" name="Picture 2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2977"/>
              <a:ext cx="8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8" name="Picture 2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2983"/>
              <a:ext cx="8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26"/>
            <p:cNvSpPr>
              <a:spLocks noChangeArrowheads="1"/>
            </p:cNvSpPr>
            <p:nvPr/>
          </p:nvSpPr>
          <p:spPr bwMode="auto">
            <a:xfrm>
              <a:off x="1394" y="2717"/>
              <a:ext cx="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C</a:t>
              </a:r>
              <a:endParaRPr lang="fr-FR" altLang="fr-FR"/>
            </a:p>
          </p:txBody>
        </p:sp>
        <p:sp>
          <p:nvSpPr>
            <p:cNvPr id="25" name="Rectangle 227"/>
            <p:cNvSpPr>
              <a:spLocks noChangeArrowheads="1"/>
            </p:cNvSpPr>
            <p:nvPr/>
          </p:nvSpPr>
          <p:spPr bwMode="auto">
            <a:xfrm>
              <a:off x="1493" y="2717"/>
              <a:ext cx="7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L</a:t>
              </a:r>
              <a:endParaRPr lang="fr-FR" altLang="fr-FR"/>
            </a:p>
          </p:txBody>
        </p:sp>
        <p:sp>
          <p:nvSpPr>
            <p:cNvPr id="26" name="Rectangle 228"/>
            <p:cNvSpPr>
              <a:spLocks noChangeArrowheads="1"/>
            </p:cNvSpPr>
            <p:nvPr/>
          </p:nvSpPr>
          <p:spPr bwMode="auto">
            <a:xfrm>
              <a:off x="1567" y="2717"/>
              <a:ext cx="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I</a:t>
              </a:r>
              <a:endParaRPr lang="fr-FR" altLang="fr-FR"/>
            </a:p>
          </p:txBody>
        </p:sp>
        <p:sp>
          <p:nvSpPr>
            <p:cNvPr id="27" name="Rectangle 229"/>
            <p:cNvSpPr>
              <a:spLocks noChangeArrowheads="1"/>
            </p:cNvSpPr>
            <p:nvPr/>
          </p:nvSpPr>
          <p:spPr bwMode="auto">
            <a:xfrm>
              <a:off x="1605" y="2717"/>
              <a:ext cx="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C</a:t>
              </a:r>
              <a:endParaRPr lang="fr-FR" altLang="fr-FR"/>
            </a:p>
          </p:txBody>
        </p:sp>
        <p:sp>
          <p:nvSpPr>
            <p:cNvPr id="28" name="Rectangle 230"/>
            <p:cNvSpPr>
              <a:spLocks noChangeArrowheads="1"/>
            </p:cNvSpPr>
            <p:nvPr/>
          </p:nvSpPr>
          <p:spPr bwMode="auto">
            <a:xfrm>
              <a:off x="1704" y="2717"/>
              <a:ext cx="4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 </a:t>
              </a:r>
              <a:endParaRPr lang="fr-FR" altLang="fr-FR"/>
            </a:p>
          </p:txBody>
        </p:sp>
        <p:sp>
          <p:nvSpPr>
            <p:cNvPr id="29" name="Rectangle 231"/>
            <p:cNvSpPr>
              <a:spLocks noChangeArrowheads="1"/>
            </p:cNvSpPr>
            <p:nvPr/>
          </p:nvSpPr>
          <p:spPr bwMode="auto">
            <a:xfrm>
              <a:off x="1749" y="2717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S</a:t>
              </a:r>
              <a:endParaRPr lang="fr-FR" altLang="fr-FR"/>
            </a:p>
          </p:txBody>
        </p:sp>
        <p:sp>
          <p:nvSpPr>
            <p:cNvPr id="30" name="Rectangle 232"/>
            <p:cNvSpPr>
              <a:spLocks noChangeArrowheads="1"/>
            </p:cNvSpPr>
            <p:nvPr/>
          </p:nvSpPr>
          <p:spPr bwMode="auto">
            <a:xfrm>
              <a:off x="1836" y="2717"/>
              <a:ext cx="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C</a:t>
              </a:r>
              <a:endParaRPr lang="fr-FR" altLang="fr-FR"/>
            </a:p>
          </p:txBody>
        </p:sp>
        <p:sp>
          <p:nvSpPr>
            <p:cNvPr id="31" name="Rectangle 233"/>
            <p:cNvSpPr>
              <a:spLocks noChangeArrowheads="1"/>
            </p:cNvSpPr>
            <p:nvPr/>
          </p:nvSpPr>
          <p:spPr bwMode="auto">
            <a:xfrm>
              <a:off x="1935" y="2717"/>
              <a:ext cx="10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H</a:t>
              </a:r>
              <a:endParaRPr lang="fr-FR" altLang="fr-FR"/>
            </a:p>
          </p:txBody>
        </p:sp>
        <p:sp>
          <p:nvSpPr>
            <p:cNvPr id="1216" name="Rectangle 234"/>
            <p:cNvSpPr>
              <a:spLocks noChangeArrowheads="1"/>
            </p:cNvSpPr>
            <p:nvPr/>
          </p:nvSpPr>
          <p:spPr bwMode="auto">
            <a:xfrm>
              <a:off x="2036" y="2717"/>
              <a:ext cx="8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E</a:t>
              </a:r>
              <a:endParaRPr lang="fr-FR" altLang="fr-FR"/>
            </a:p>
          </p:txBody>
        </p:sp>
        <p:sp>
          <p:nvSpPr>
            <p:cNvPr id="1217" name="Rectangle 235"/>
            <p:cNvSpPr>
              <a:spLocks noChangeArrowheads="1"/>
            </p:cNvSpPr>
            <p:nvPr/>
          </p:nvSpPr>
          <p:spPr bwMode="auto">
            <a:xfrm>
              <a:off x="2122" y="2717"/>
              <a:ext cx="11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M</a:t>
              </a:r>
              <a:endParaRPr lang="fr-FR" altLang="fr-FR"/>
            </a:p>
          </p:txBody>
        </p:sp>
        <p:sp>
          <p:nvSpPr>
            <p:cNvPr id="1218" name="Rectangle 236"/>
            <p:cNvSpPr>
              <a:spLocks noChangeArrowheads="1"/>
            </p:cNvSpPr>
            <p:nvPr/>
          </p:nvSpPr>
          <p:spPr bwMode="auto">
            <a:xfrm>
              <a:off x="2234" y="2717"/>
              <a:ext cx="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A</a:t>
              </a:r>
              <a:endParaRPr lang="fr-FR" altLang="fr-FR"/>
            </a:p>
          </p:txBody>
        </p:sp>
        <p:sp>
          <p:nvSpPr>
            <p:cNvPr id="1219" name="Rectangle 237"/>
            <p:cNvSpPr>
              <a:spLocks noChangeArrowheads="1"/>
            </p:cNvSpPr>
            <p:nvPr/>
          </p:nvSpPr>
          <p:spPr bwMode="auto">
            <a:xfrm>
              <a:off x="2323" y="2717"/>
              <a:ext cx="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T</a:t>
              </a:r>
              <a:endParaRPr lang="fr-FR" altLang="fr-FR"/>
            </a:p>
          </p:txBody>
        </p:sp>
        <p:sp>
          <p:nvSpPr>
            <p:cNvPr id="1220" name="Rectangle 238"/>
            <p:cNvSpPr>
              <a:spLocks noChangeArrowheads="1"/>
            </p:cNvSpPr>
            <p:nvPr/>
          </p:nvSpPr>
          <p:spPr bwMode="auto">
            <a:xfrm>
              <a:off x="2403" y="2717"/>
              <a:ext cx="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I</a:t>
              </a:r>
              <a:endParaRPr lang="fr-FR" altLang="fr-FR"/>
            </a:p>
          </p:txBody>
        </p:sp>
        <p:sp>
          <p:nvSpPr>
            <p:cNvPr id="1221" name="Rectangle 239"/>
            <p:cNvSpPr>
              <a:spLocks noChangeArrowheads="1"/>
            </p:cNvSpPr>
            <p:nvPr/>
          </p:nvSpPr>
          <p:spPr bwMode="auto">
            <a:xfrm>
              <a:off x="2440" y="2717"/>
              <a:ext cx="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>
                  <a:solidFill>
                    <a:srgbClr val="000000"/>
                  </a:solidFill>
                  <a:latin typeface="Gulim" panose="020B0600000101010101" pitchFamily="34" charset="-127"/>
                </a:rPr>
                <a:t>C</a:t>
              </a:r>
              <a:endParaRPr lang="fr-FR" altLang="fr-FR"/>
            </a:p>
          </p:txBody>
        </p:sp>
        <p:sp>
          <p:nvSpPr>
            <p:cNvPr id="1222" name="Rectangle 240"/>
            <p:cNvSpPr>
              <a:spLocks noChangeArrowheads="1"/>
            </p:cNvSpPr>
            <p:nvPr/>
          </p:nvSpPr>
          <p:spPr bwMode="auto">
            <a:xfrm>
              <a:off x="1868" y="2855"/>
              <a:ext cx="1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</a:rPr>
                <a:t>(</a:t>
              </a:r>
              <a:endParaRPr lang="fr-FR" altLang="fr-FR"/>
            </a:p>
          </p:txBody>
        </p:sp>
        <p:sp>
          <p:nvSpPr>
            <p:cNvPr id="1223" name="Rectangle 241"/>
            <p:cNvSpPr>
              <a:spLocks noChangeArrowheads="1"/>
            </p:cNvSpPr>
            <p:nvPr/>
          </p:nvSpPr>
          <p:spPr bwMode="auto">
            <a:xfrm>
              <a:off x="1879" y="2856"/>
              <a:ext cx="1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n</a:t>
              </a:r>
              <a:endParaRPr lang="fr-FR" altLang="fr-FR"/>
            </a:p>
          </p:txBody>
        </p:sp>
        <p:sp>
          <p:nvSpPr>
            <p:cNvPr id="1224" name="Rectangle 242"/>
            <p:cNvSpPr>
              <a:spLocks noChangeArrowheads="1"/>
            </p:cNvSpPr>
            <p:nvPr/>
          </p:nvSpPr>
          <p:spPr bwMode="auto">
            <a:xfrm>
              <a:off x="1897" y="2856"/>
              <a:ext cx="1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o</a:t>
              </a:r>
              <a:endParaRPr lang="fr-FR" altLang="fr-FR"/>
            </a:p>
          </p:txBody>
        </p:sp>
        <p:sp>
          <p:nvSpPr>
            <p:cNvPr id="1225" name="Rectangle 243"/>
            <p:cNvSpPr>
              <a:spLocks noChangeArrowheads="1"/>
            </p:cNvSpPr>
            <p:nvPr/>
          </p:nvSpPr>
          <p:spPr bwMode="auto">
            <a:xfrm>
              <a:off x="1916" y="2856"/>
              <a:ext cx="1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t</a:t>
              </a:r>
              <a:endParaRPr lang="fr-FR" altLang="fr-FR"/>
            </a:p>
          </p:txBody>
        </p:sp>
        <p:sp>
          <p:nvSpPr>
            <p:cNvPr id="1226" name="Rectangle 244"/>
            <p:cNvSpPr>
              <a:spLocks noChangeArrowheads="1"/>
            </p:cNvSpPr>
            <p:nvPr/>
          </p:nvSpPr>
          <p:spPr bwMode="auto">
            <a:xfrm>
              <a:off x="1926" y="2856"/>
              <a:ext cx="1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 </a:t>
              </a:r>
              <a:endParaRPr lang="fr-FR" altLang="fr-FR"/>
            </a:p>
          </p:txBody>
        </p:sp>
        <p:sp>
          <p:nvSpPr>
            <p:cNvPr id="1227" name="Rectangle 245"/>
            <p:cNvSpPr>
              <a:spLocks noChangeArrowheads="1"/>
            </p:cNvSpPr>
            <p:nvPr/>
          </p:nvSpPr>
          <p:spPr bwMode="auto">
            <a:xfrm>
              <a:off x="1936" y="2856"/>
              <a:ext cx="1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t</a:t>
              </a:r>
              <a:endParaRPr lang="fr-FR" altLang="fr-FR"/>
            </a:p>
          </p:txBody>
        </p:sp>
        <p:sp>
          <p:nvSpPr>
            <p:cNvPr id="1228" name="Rectangle 246"/>
            <p:cNvSpPr>
              <a:spLocks noChangeArrowheads="1"/>
            </p:cNvSpPr>
            <p:nvPr/>
          </p:nvSpPr>
          <p:spPr bwMode="auto">
            <a:xfrm>
              <a:off x="1946" y="2856"/>
              <a:ext cx="1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o</a:t>
              </a:r>
              <a:endParaRPr lang="fr-FR" altLang="fr-FR"/>
            </a:p>
          </p:txBody>
        </p:sp>
        <p:sp>
          <p:nvSpPr>
            <p:cNvPr id="1229" name="Rectangle 247"/>
            <p:cNvSpPr>
              <a:spLocks noChangeArrowheads="1"/>
            </p:cNvSpPr>
            <p:nvPr/>
          </p:nvSpPr>
          <p:spPr bwMode="auto">
            <a:xfrm>
              <a:off x="1965" y="2856"/>
              <a:ext cx="1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 </a:t>
              </a:r>
              <a:endParaRPr lang="fr-FR" altLang="fr-FR"/>
            </a:p>
          </p:txBody>
        </p:sp>
        <p:sp>
          <p:nvSpPr>
            <p:cNvPr id="1230" name="Rectangle 248"/>
            <p:cNvSpPr>
              <a:spLocks noChangeArrowheads="1"/>
            </p:cNvSpPr>
            <p:nvPr/>
          </p:nvSpPr>
          <p:spPr bwMode="auto">
            <a:xfrm>
              <a:off x="1976" y="2856"/>
              <a:ext cx="1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s</a:t>
              </a:r>
              <a:endParaRPr lang="fr-FR" altLang="fr-FR"/>
            </a:p>
          </p:txBody>
        </p:sp>
        <p:sp>
          <p:nvSpPr>
            <p:cNvPr id="1231" name="Rectangle 249"/>
            <p:cNvSpPr>
              <a:spLocks noChangeArrowheads="1"/>
            </p:cNvSpPr>
            <p:nvPr/>
          </p:nvSpPr>
          <p:spPr bwMode="auto">
            <a:xfrm>
              <a:off x="1993" y="2856"/>
              <a:ext cx="18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c</a:t>
              </a:r>
              <a:endParaRPr lang="fr-FR" altLang="fr-FR"/>
            </a:p>
          </p:txBody>
        </p:sp>
        <p:sp>
          <p:nvSpPr>
            <p:cNvPr id="1232" name="Rectangle 250"/>
            <p:cNvSpPr>
              <a:spLocks noChangeArrowheads="1"/>
            </p:cNvSpPr>
            <p:nvPr/>
          </p:nvSpPr>
          <p:spPr bwMode="auto">
            <a:xfrm>
              <a:off x="2011" y="2856"/>
              <a:ext cx="18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a</a:t>
              </a:r>
              <a:endParaRPr lang="fr-FR" altLang="fr-FR"/>
            </a:p>
          </p:txBody>
        </p:sp>
        <p:sp>
          <p:nvSpPr>
            <p:cNvPr id="1233" name="Rectangle 251"/>
            <p:cNvSpPr>
              <a:spLocks noChangeArrowheads="1"/>
            </p:cNvSpPr>
            <p:nvPr/>
          </p:nvSpPr>
          <p:spPr bwMode="auto">
            <a:xfrm>
              <a:off x="2028" y="2856"/>
              <a:ext cx="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l</a:t>
              </a:r>
              <a:endParaRPr lang="fr-FR" altLang="fr-FR"/>
            </a:p>
          </p:txBody>
        </p:sp>
        <p:sp>
          <p:nvSpPr>
            <p:cNvPr id="1234" name="Rectangle 252"/>
            <p:cNvSpPr>
              <a:spLocks noChangeArrowheads="1"/>
            </p:cNvSpPr>
            <p:nvPr/>
          </p:nvSpPr>
          <p:spPr bwMode="auto">
            <a:xfrm>
              <a:off x="2036" y="2856"/>
              <a:ext cx="18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  <a:latin typeface="Gulim" panose="020B0600000101010101" pitchFamily="34" charset="-127"/>
                </a:rPr>
                <a:t>e</a:t>
              </a:r>
              <a:endParaRPr lang="fr-FR" altLang="fr-FR"/>
            </a:p>
          </p:txBody>
        </p:sp>
        <p:sp>
          <p:nvSpPr>
            <p:cNvPr id="1235" name="Rectangle 253"/>
            <p:cNvSpPr>
              <a:spLocks noChangeArrowheads="1"/>
            </p:cNvSpPr>
            <p:nvPr/>
          </p:nvSpPr>
          <p:spPr bwMode="auto">
            <a:xfrm>
              <a:off x="2054" y="2855"/>
              <a:ext cx="1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</a:rPr>
                <a:t>)</a:t>
              </a:r>
              <a:endParaRPr lang="fr-FR" altLang="fr-FR"/>
            </a:p>
          </p:txBody>
        </p:sp>
        <p:sp>
          <p:nvSpPr>
            <p:cNvPr id="1236" name="Freeform 254"/>
            <p:cNvSpPr>
              <a:spLocks/>
            </p:cNvSpPr>
            <p:nvPr/>
          </p:nvSpPr>
          <p:spPr bwMode="auto">
            <a:xfrm>
              <a:off x="1345" y="2654"/>
              <a:ext cx="1237" cy="283"/>
            </a:xfrm>
            <a:custGeom>
              <a:avLst/>
              <a:gdLst>
                <a:gd name="T0" fmla="*/ 0 w 5754"/>
                <a:gd name="T1" fmla="*/ 0 h 1319"/>
                <a:gd name="T2" fmla="*/ 0 w 5754"/>
                <a:gd name="T3" fmla="*/ 0 h 1319"/>
                <a:gd name="T4" fmla="*/ 5754 w 5754"/>
                <a:gd name="T5" fmla="*/ 0 h 1319"/>
                <a:gd name="T6" fmla="*/ 5754 w 5754"/>
                <a:gd name="T7" fmla="*/ 1319 h 1319"/>
                <a:gd name="T8" fmla="*/ 0 w 5754"/>
                <a:gd name="T9" fmla="*/ 1319 h 1319"/>
                <a:gd name="T10" fmla="*/ 0 w 5754"/>
                <a:gd name="T11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54" h="1319">
                  <a:moveTo>
                    <a:pt x="0" y="0"/>
                  </a:moveTo>
                  <a:lnTo>
                    <a:pt x="0" y="0"/>
                  </a:lnTo>
                  <a:lnTo>
                    <a:pt x="5754" y="0"/>
                  </a:lnTo>
                  <a:lnTo>
                    <a:pt x="5754" y="1319"/>
                  </a:lnTo>
                  <a:lnTo>
                    <a:pt x="0" y="13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279" name="Picture 25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2252"/>
              <a:ext cx="183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7" name="Freeform 256"/>
            <p:cNvSpPr>
              <a:spLocks/>
            </p:cNvSpPr>
            <p:nvPr/>
          </p:nvSpPr>
          <p:spPr bwMode="auto">
            <a:xfrm>
              <a:off x="2967" y="2560"/>
              <a:ext cx="66" cy="67"/>
            </a:xfrm>
            <a:custGeom>
              <a:avLst/>
              <a:gdLst>
                <a:gd name="T0" fmla="*/ 304 w 304"/>
                <a:gd name="T1" fmla="*/ 309 h 309"/>
                <a:gd name="T2" fmla="*/ 304 w 304"/>
                <a:gd name="T3" fmla="*/ 309 h 309"/>
                <a:gd name="T4" fmla="*/ 263 w 304"/>
                <a:gd name="T5" fmla="*/ 245 h 309"/>
                <a:gd name="T6" fmla="*/ 124 w 304"/>
                <a:gd name="T7" fmla="*/ 244 h 309"/>
                <a:gd name="T8" fmla="*/ 82 w 304"/>
                <a:gd name="T9" fmla="*/ 179 h 309"/>
                <a:gd name="T10" fmla="*/ 38 w 304"/>
                <a:gd name="T11" fmla="*/ 66 h 309"/>
                <a:gd name="T12" fmla="*/ 3 w 304"/>
                <a:gd name="T13" fmla="*/ 5 h 309"/>
                <a:gd name="T14" fmla="*/ 3 w 304"/>
                <a:gd name="T15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" h="309">
                  <a:moveTo>
                    <a:pt x="304" y="309"/>
                  </a:moveTo>
                  <a:lnTo>
                    <a:pt x="304" y="309"/>
                  </a:lnTo>
                  <a:cubicBezTo>
                    <a:pt x="291" y="289"/>
                    <a:pt x="288" y="250"/>
                    <a:pt x="263" y="245"/>
                  </a:cubicBezTo>
                  <a:cubicBezTo>
                    <a:pt x="231" y="239"/>
                    <a:pt x="145" y="249"/>
                    <a:pt x="124" y="244"/>
                  </a:cubicBezTo>
                  <a:cubicBezTo>
                    <a:pt x="117" y="222"/>
                    <a:pt x="86" y="187"/>
                    <a:pt x="82" y="179"/>
                  </a:cubicBezTo>
                  <a:cubicBezTo>
                    <a:pt x="67" y="148"/>
                    <a:pt x="60" y="100"/>
                    <a:pt x="38" y="66"/>
                  </a:cubicBezTo>
                  <a:cubicBezTo>
                    <a:pt x="28" y="52"/>
                    <a:pt x="30" y="29"/>
                    <a:pt x="3" y="5"/>
                  </a:cubicBezTo>
                  <a:cubicBezTo>
                    <a:pt x="3" y="5"/>
                    <a:pt x="0" y="0"/>
                    <a:pt x="3" y="2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8" name="Freeform 257"/>
            <p:cNvSpPr>
              <a:spLocks/>
            </p:cNvSpPr>
            <p:nvPr/>
          </p:nvSpPr>
          <p:spPr bwMode="auto">
            <a:xfrm>
              <a:off x="3105" y="2591"/>
              <a:ext cx="46" cy="24"/>
            </a:xfrm>
            <a:custGeom>
              <a:avLst/>
              <a:gdLst>
                <a:gd name="T0" fmla="*/ 212 w 212"/>
                <a:gd name="T1" fmla="*/ 99 h 115"/>
                <a:gd name="T2" fmla="*/ 212 w 212"/>
                <a:gd name="T3" fmla="*/ 99 h 115"/>
                <a:gd name="T4" fmla="*/ 62 w 212"/>
                <a:gd name="T5" fmla="*/ 86 h 115"/>
                <a:gd name="T6" fmla="*/ 27 w 212"/>
                <a:gd name="T7" fmla="*/ 35 h 115"/>
                <a:gd name="T8" fmla="*/ 17 w 212"/>
                <a:gd name="T9" fmla="*/ 21 h 115"/>
                <a:gd name="T10" fmla="*/ 0 w 212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15">
                  <a:moveTo>
                    <a:pt x="212" y="99"/>
                  </a:moveTo>
                  <a:lnTo>
                    <a:pt x="212" y="99"/>
                  </a:lnTo>
                  <a:cubicBezTo>
                    <a:pt x="173" y="99"/>
                    <a:pt x="89" y="115"/>
                    <a:pt x="62" y="86"/>
                  </a:cubicBezTo>
                  <a:cubicBezTo>
                    <a:pt x="36" y="60"/>
                    <a:pt x="36" y="43"/>
                    <a:pt x="27" y="35"/>
                  </a:cubicBezTo>
                  <a:cubicBezTo>
                    <a:pt x="22" y="32"/>
                    <a:pt x="18" y="26"/>
                    <a:pt x="17" y="21"/>
                  </a:cubicBezTo>
                  <a:cubicBezTo>
                    <a:pt x="12" y="20"/>
                    <a:pt x="5" y="4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9" name="Freeform 258"/>
            <p:cNvSpPr>
              <a:spLocks/>
            </p:cNvSpPr>
            <p:nvPr/>
          </p:nvSpPr>
          <p:spPr bwMode="auto">
            <a:xfrm>
              <a:off x="3438" y="2611"/>
              <a:ext cx="90" cy="15"/>
            </a:xfrm>
            <a:custGeom>
              <a:avLst/>
              <a:gdLst>
                <a:gd name="T0" fmla="*/ 0 w 420"/>
                <a:gd name="T1" fmla="*/ 71 h 71"/>
                <a:gd name="T2" fmla="*/ 0 w 420"/>
                <a:gd name="T3" fmla="*/ 71 h 71"/>
                <a:gd name="T4" fmla="*/ 42 w 420"/>
                <a:gd name="T5" fmla="*/ 50 h 71"/>
                <a:gd name="T6" fmla="*/ 127 w 420"/>
                <a:gd name="T7" fmla="*/ 13 h 71"/>
                <a:gd name="T8" fmla="*/ 420 w 420"/>
                <a:gd name="T9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71">
                  <a:moveTo>
                    <a:pt x="0" y="71"/>
                  </a:moveTo>
                  <a:lnTo>
                    <a:pt x="0" y="71"/>
                  </a:lnTo>
                  <a:cubicBezTo>
                    <a:pt x="22" y="71"/>
                    <a:pt x="5" y="58"/>
                    <a:pt x="42" y="50"/>
                  </a:cubicBezTo>
                  <a:cubicBezTo>
                    <a:pt x="67" y="44"/>
                    <a:pt x="86" y="22"/>
                    <a:pt x="127" y="13"/>
                  </a:cubicBezTo>
                  <a:cubicBezTo>
                    <a:pt x="188" y="0"/>
                    <a:pt x="350" y="11"/>
                    <a:pt x="420" y="11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0" name="Freeform 259"/>
            <p:cNvSpPr>
              <a:spLocks/>
            </p:cNvSpPr>
            <p:nvPr/>
          </p:nvSpPr>
          <p:spPr bwMode="auto">
            <a:xfrm>
              <a:off x="3611" y="2573"/>
              <a:ext cx="146" cy="40"/>
            </a:xfrm>
            <a:custGeom>
              <a:avLst/>
              <a:gdLst>
                <a:gd name="T0" fmla="*/ 676 w 676"/>
                <a:gd name="T1" fmla="*/ 0 h 187"/>
                <a:gd name="T2" fmla="*/ 676 w 676"/>
                <a:gd name="T3" fmla="*/ 0 h 187"/>
                <a:gd name="T4" fmla="*/ 588 w 676"/>
                <a:gd name="T5" fmla="*/ 44 h 187"/>
                <a:gd name="T6" fmla="*/ 524 w 676"/>
                <a:gd name="T7" fmla="*/ 115 h 187"/>
                <a:gd name="T8" fmla="*/ 491 w 676"/>
                <a:gd name="T9" fmla="*/ 168 h 187"/>
                <a:gd name="T10" fmla="*/ 418 w 676"/>
                <a:gd name="T11" fmla="*/ 183 h 187"/>
                <a:gd name="T12" fmla="*/ 272 w 676"/>
                <a:gd name="T13" fmla="*/ 187 h 187"/>
                <a:gd name="T14" fmla="*/ 146 w 676"/>
                <a:gd name="T15" fmla="*/ 177 h 187"/>
                <a:gd name="T16" fmla="*/ 131 w 676"/>
                <a:gd name="T17" fmla="*/ 148 h 187"/>
                <a:gd name="T18" fmla="*/ 80 w 676"/>
                <a:gd name="T19" fmla="*/ 86 h 187"/>
                <a:gd name="T20" fmla="*/ 35 w 676"/>
                <a:gd name="T21" fmla="*/ 21 h 187"/>
                <a:gd name="T22" fmla="*/ 0 w 676"/>
                <a:gd name="T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" h="187">
                  <a:moveTo>
                    <a:pt x="676" y="0"/>
                  </a:moveTo>
                  <a:lnTo>
                    <a:pt x="676" y="0"/>
                  </a:lnTo>
                  <a:cubicBezTo>
                    <a:pt x="646" y="10"/>
                    <a:pt x="612" y="25"/>
                    <a:pt x="588" y="44"/>
                  </a:cubicBezTo>
                  <a:cubicBezTo>
                    <a:pt x="550" y="74"/>
                    <a:pt x="543" y="97"/>
                    <a:pt x="524" y="115"/>
                  </a:cubicBezTo>
                  <a:cubicBezTo>
                    <a:pt x="523" y="117"/>
                    <a:pt x="492" y="167"/>
                    <a:pt x="491" y="168"/>
                  </a:cubicBezTo>
                  <a:cubicBezTo>
                    <a:pt x="468" y="173"/>
                    <a:pt x="493" y="183"/>
                    <a:pt x="418" y="183"/>
                  </a:cubicBezTo>
                  <a:cubicBezTo>
                    <a:pt x="374" y="183"/>
                    <a:pt x="322" y="187"/>
                    <a:pt x="272" y="187"/>
                  </a:cubicBezTo>
                  <a:cubicBezTo>
                    <a:pt x="252" y="187"/>
                    <a:pt x="152" y="186"/>
                    <a:pt x="146" y="177"/>
                  </a:cubicBezTo>
                  <a:cubicBezTo>
                    <a:pt x="143" y="172"/>
                    <a:pt x="142" y="155"/>
                    <a:pt x="131" y="148"/>
                  </a:cubicBezTo>
                  <a:cubicBezTo>
                    <a:pt x="107" y="133"/>
                    <a:pt x="93" y="110"/>
                    <a:pt x="80" y="86"/>
                  </a:cubicBezTo>
                  <a:cubicBezTo>
                    <a:pt x="64" y="55"/>
                    <a:pt x="61" y="44"/>
                    <a:pt x="35" y="21"/>
                  </a:cubicBezTo>
                  <a:cubicBezTo>
                    <a:pt x="30" y="15"/>
                    <a:pt x="3" y="9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1" name="Freeform 260"/>
            <p:cNvSpPr>
              <a:spLocks/>
            </p:cNvSpPr>
            <p:nvPr/>
          </p:nvSpPr>
          <p:spPr bwMode="auto">
            <a:xfrm>
              <a:off x="4446" y="2610"/>
              <a:ext cx="83" cy="17"/>
            </a:xfrm>
            <a:custGeom>
              <a:avLst/>
              <a:gdLst>
                <a:gd name="T0" fmla="*/ 382 w 382"/>
                <a:gd name="T1" fmla="*/ 4 h 77"/>
                <a:gd name="T2" fmla="*/ 382 w 382"/>
                <a:gd name="T3" fmla="*/ 4 h 77"/>
                <a:gd name="T4" fmla="*/ 209 w 382"/>
                <a:gd name="T5" fmla="*/ 7 h 77"/>
                <a:gd name="T6" fmla="*/ 67 w 382"/>
                <a:gd name="T7" fmla="*/ 18 h 77"/>
                <a:gd name="T8" fmla="*/ 52 w 382"/>
                <a:gd name="T9" fmla="*/ 29 h 77"/>
                <a:gd name="T10" fmla="*/ 11 w 382"/>
                <a:gd name="T11" fmla="*/ 73 h 77"/>
                <a:gd name="T12" fmla="*/ 0 w 382"/>
                <a:gd name="T13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77">
                  <a:moveTo>
                    <a:pt x="382" y="4"/>
                  </a:moveTo>
                  <a:lnTo>
                    <a:pt x="382" y="4"/>
                  </a:lnTo>
                  <a:cubicBezTo>
                    <a:pt x="325" y="4"/>
                    <a:pt x="265" y="0"/>
                    <a:pt x="209" y="7"/>
                  </a:cubicBezTo>
                  <a:cubicBezTo>
                    <a:pt x="183" y="11"/>
                    <a:pt x="82" y="8"/>
                    <a:pt x="67" y="18"/>
                  </a:cubicBezTo>
                  <a:cubicBezTo>
                    <a:pt x="65" y="19"/>
                    <a:pt x="54" y="21"/>
                    <a:pt x="52" y="29"/>
                  </a:cubicBezTo>
                  <a:cubicBezTo>
                    <a:pt x="50" y="29"/>
                    <a:pt x="25" y="62"/>
                    <a:pt x="11" y="73"/>
                  </a:cubicBezTo>
                  <a:cubicBezTo>
                    <a:pt x="5" y="77"/>
                    <a:pt x="1" y="72"/>
                    <a:pt x="0" y="76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2" name="Freeform 261"/>
            <p:cNvSpPr>
              <a:spLocks/>
            </p:cNvSpPr>
            <p:nvPr/>
          </p:nvSpPr>
          <p:spPr bwMode="auto">
            <a:xfrm>
              <a:off x="4185" y="2611"/>
              <a:ext cx="63" cy="15"/>
            </a:xfrm>
            <a:custGeom>
              <a:avLst/>
              <a:gdLst>
                <a:gd name="T0" fmla="*/ 293 w 293"/>
                <a:gd name="T1" fmla="*/ 9 h 71"/>
                <a:gd name="T2" fmla="*/ 293 w 293"/>
                <a:gd name="T3" fmla="*/ 9 h 71"/>
                <a:gd name="T4" fmla="*/ 83 w 293"/>
                <a:gd name="T5" fmla="*/ 14 h 71"/>
                <a:gd name="T6" fmla="*/ 45 w 293"/>
                <a:gd name="T7" fmla="*/ 40 h 71"/>
                <a:gd name="T8" fmla="*/ 29 w 293"/>
                <a:gd name="T9" fmla="*/ 49 h 71"/>
                <a:gd name="T10" fmla="*/ 0 w 29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71">
                  <a:moveTo>
                    <a:pt x="293" y="9"/>
                  </a:moveTo>
                  <a:lnTo>
                    <a:pt x="293" y="9"/>
                  </a:lnTo>
                  <a:cubicBezTo>
                    <a:pt x="255" y="9"/>
                    <a:pt x="104" y="0"/>
                    <a:pt x="83" y="14"/>
                  </a:cubicBezTo>
                  <a:cubicBezTo>
                    <a:pt x="68" y="24"/>
                    <a:pt x="69" y="26"/>
                    <a:pt x="45" y="40"/>
                  </a:cubicBezTo>
                  <a:cubicBezTo>
                    <a:pt x="40" y="43"/>
                    <a:pt x="35" y="46"/>
                    <a:pt x="29" y="49"/>
                  </a:cubicBezTo>
                  <a:cubicBezTo>
                    <a:pt x="24" y="51"/>
                    <a:pt x="7" y="71"/>
                    <a:pt x="0" y="71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3" name="Freeform 262"/>
            <p:cNvSpPr>
              <a:spLocks/>
            </p:cNvSpPr>
            <p:nvPr/>
          </p:nvSpPr>
          <p:spPr bwMode="auto">
            <a:xfrm>
              <a:off x="4331" y="2601"/>
              <a:ext cx="40" cy="40"/>
            </a:xfrm>
            <a:custGeom>
              <a:avLst/>
              <a:gdLst>
                <a:gd name="T0" fmla="*/ 0 w 188"/>
                <a:gd name="T1" fmla="*/ 0 h 185"/>
                <a:gd name="T2" fmla="*/ 0 w 188"/>
                <a:gd name="T3" fmla="*/ 0 h 185"/>
                <a:gd name="T4" fmla="*/ 23 w 188"/>
                <a:gd name="T5" fmla="*/ 46 h 185"/>
                <a:gd name="T6" fmla="*/ 139 w 188"/>
                <a:gd name="T7" fmla="*/ 52 h 185"/>
                <a:gd name="T8" fmla="*/ 151 w 188"/>
                <a:gd name="T9" fmla="*/ 90 h 185"/>
                <a:gd name="T10" fmla="*/ 157 w 188"/>
                <a:gd name="T11" fmla="*/ 110 h 185"/>
                <a:gd name="T12" fmla="*/ 188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0" y="0"/>
                  </a:moveTo>
                  <a:lnTo>
                    <a:pt x="0" y="0"/>
                  </a:lnTo>
                  <a:cubicBezTo>
                    <a:pt x="8" y="17"/>
                    <a:pt x="13" y="31"/>
                    <a:pt x="23" y="46"/>
                  </a:cubicBezTo>
                  <a:cubicBezTo>
                    <a:pt x="37" y="48"/>
                    <a:pt x="136" y="49"/>
                    <a:pt x="139" y="52"/>
                  </a:cubicBezTo>
                  <a:cubicBezTo>
                    <a:pt x="139" y="52"/>
                    <a:pt x="149" y="85"/>
                    <a:pt x="151" y="90"/>
                  </a:cubicBezTo>
                  <a:cubicBezTo>
                    <a:pt x="152" y="91"/>
                    <a:pt x="157" y="110"/>
                    <a:pt x="157" y="110"/>
                  </a:cubicBezTo>
                  <a:cubicBezTo>
                    <a:pt x="164" y="131"/>
                    <a:pt x="183" y="164"/>
                    <a:pt x="188" y="185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4" name="Freeform 263"/>
            <p:cNvSpPr>
              <a:spLocks/>
            </p:cNvSpPr>
            <p:nvPr/>
          </p:nvSpPr>
          <p:spPr bwMode="auto">
            <a:xfrm>
              <a:off x="2885" y="2797"/>
              <a:ext cx="124" cy="77"/>
            </a:xfrm>
            <a:custGeom>
              <a:avLst/>
              <a:gdLst>
                <a:gd name="T0" fmla="*/ 0 w 577"/>
                <a:gd name="T1" fmla="*/ 0 h 358"/>
                <a:gd name="T2" fmla="*/ 0 w 577"/>
                <a:gd name="T3" fmla="*/ 0 h 358"/>
                <a:gd name="T4" fmla="*/ 181 w 577"/>
                <a:gd name="T5" fmla="*/ 113 h 358"/>
                <a:gd name="T6" fmla="*/ 310 w 577"/>
                <a:gd name="T7" fmla="*/ 192 h 358"/>
                <a:gd name="T8" fmla="*/ 577 w 577"/>
                <a:gd name="T9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358">
                  <a:moveTo>
                    <a:pt x="0" y="0"/>
                  </a:moveTo>
                  <a:lnTo>
                    <a:pt x="0" y="0"/>
                  </a:lnTo>
                  <a:lnTo>
                    <a:pt x="181" y="113"/>
                  </a:lnTo>
                  <a:lnTo>
                    <a:pt x="310" y="192"/>
                  </a:lnTo>
                  <a:lnTo>
                    <a:pt x="577" y="358"/>
                  </a:lnTo>
                </a:path>
              </a:pathLst>
            </a:custGeom>
            <a:noFill/>
            <a:ln w="19050" cap="flat">
              <a:solidFill>
                <a:srgbClr val="9900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5" name="Freeform 264"/>
            <p:cNvSpPr>
              <a:spLocks/>
            </p:cNvSpPr>
            <p:nvPr/>
          </p:nvSpPr>
          <p:spPr bwMode="auto">
            <a:xfrm>
              <a:off x="3022" y="2616"/>
              <a:ext cx="4" cy="8"/>
            </a:xfrm>
            <a:custGeom>
              <a:avLst/>
              <a:gdLst>
                <a:gd name="T0" fmla="*/ 0 w 19"/>
                <a:gd name="T1" fmla="*/ 31 h 37"/>
                <a:gd name="T2" fmla="*/ 0 w 19"/>
                <a:gd name="T3" fmla="*/ 31 h 37"/>
                <a:gd name="T4" fmla="*/ 11 w 19"/>
                <a:gd name="T5" fmla="*/ 36 h 37"/>
                <a:gd name="T6" fmla="*/ 10 w 19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7">
                  <a:moveTo>
                    <a:pt x="0" y="31"/>
                  </a:moveTo>
                  <a:lnTo>
                    <a:pt x="0" y="31"/>
                  </a:lnTo>
                  <a:cubicBezTo>
                    <a:pt x="1" y="0"/>
                    <a:pt x="19" y="31"/>
                    <a:pt x="11" y="36"/>
                  </a:cubicBezTo>
                  <a:cubicBezTo>
                    <a:pt x="10" y="37"/>
                    <a:pt x="11" y="36"/>
                    <a:pt x="10" y="37"/>
                  </a:cubicBezTo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" name="Freeform 265"/>
            <p:cNvSpPr>
              <a:spLocks/>
            </p:cNvSpPr>
            <p:nvPr/>
          </p:nvSpPr>
          <p:spPr bwMode="auto">
            <a:xfrm>
              <a:off x="3016" y="2615"/>
              <a:ext cx="15" cy="18"/>
            </a:xfrm>
            <a:custGeom>
              <a:avLst/>
              <a:gdLst>
                <a:gd name="T0" fmla="*/ 4 w 68"/>
                <a:gd name="T1" fmla="*/ 0 h 86"/>
                <a:gd name="T2" fmla="*/ 4 w 68"/>
                <a:gd name="T3" fmla="*/ 0 h 86"/>
                <a:gd name="T4" fmla="*/ 5 w 68"/>
                <a:gd name="T5" fmla="*/ 2 h 86"/>
                <a:gd name="T6" fmla="*/ 3 w 68"/>
                <a:gd name="T7" fmla="*/ 4 h 86"/>
                <a:gd name="T8" fmla="*/ 10 w 68"/>
                <a:gd name="T9" fmla="*/ 24 h 86"/>
                <a:gd name="T10" fmla="*/ 13 w 68"/>
                <a:gd name="T11" fmla="*/ 33 h 86"/>
                <a:gd name="T12" fmla="*/ 24 w 68"/>
                <a:gd name="T13" fmla="*/ 49 h 86"/>
                <a:gd name="T14" fmla="*/ 48 w 68"/>
                <a:gd name="T15" fmla="*/ 67 h 86"/>
                <a:gd name="T16" fmla="*/ 65 w 68"/>
                <a:gd name="T17" fmla="*/ 75 h 86"/>
                <a:gd name="T18" fmla="*/ 64 w 68"/>
                <a:gd name="T19" fmla="*/ 54 h 86"/>
                <a:gd name="T20" fmla="*/ 57 w 68"/>
                <a:gd name="T21" fmla="*/ 42 h 86"/>
                <a:gd name="T22" fmla="*/ 55 w 68"/>
                <a:gd name="T23" fmla="*/ 39 h 86"/>
                <a:gd name="T24" fmla="*/ 42 w 68"/>
                <a:gd name="T25" fmla="*/ 11 h 86"/>
                <a:gd name="T26" fmla="*/ 40 w 68"/>
                <a:gd name="T27" fmla="*/ 8 h 86"/>
                <a:gd name="T28" fmla="*/ 12 w 68"/>
                <a:gd name="T29" fmla="*/ 2 h 86"/>
                <a:gd name="T30" fmla="*/ 4 w 68"/>
                <a:gd name="T31" fmla="*/ 0 h 86"/>
                <a:gd name="T32" fmla="*/ 4 w 68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86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5" y="1"/>
                    <a:pt x="5" y="2"/>
                  </a:cubicBezTo>
                  <a:cubicBezTo>
                    <a:pt x="3" y="2"/>
                    <a:pt x="4" y="3"/>
                    <a:pt x="3" y="4"/>
                  </a:cubicBezTo>
                  <a:cubicBezTo>
                    <a:pt x="0" y="17"/>
                    <a:pt x="5" y="14"/>
                    <a:pt x="10" y="24"/>
                  </a:cubicBezTo>
                  <a:cubicBezTo>
                    <a:pt x="13" y="31"/>
                    <a:pt x="11" y="26"/>
                    <a:pt x="13" y="33"/>
                  </a:cubicBezTo>
                  <a:cubicBezTo>
                    <a:pt x="15" y="40"/>
                    <a:pt x="20" y="38"/>
                    <a:pt x="24" y="49"/>
                  </a:cubicBezTo>
                  <a:cubicBezTo>
                    <a:pt x="30" y="68"/>
                    <a:pt x="30" y="61"/>
                    <a:pt x="48" y="67"/>
                  </a:cubicBezTo>
                  <a:cubicBezTo>
                    <a:pt x="54" y="69"/>
                    <a:pt x="63" y="86"/>
                    <a:pt x="65" y="75"/>
                  </a:cubicBezTo>
                  <a:cubicBezTo>
                    <a:pt x="68" y="56"/>
                    <a:pt x="66" y="65"/>
                    <a:pt x="64" y="54"/>
                  </a:cubicBezTo>
                  <a:cubicBezTo>
                    <a:pt x="63" y="53"/>
                    <a:pt x="58" y="43"/>
                    <a:pt x="57" y="42"/>
                  </a:cubicBezTo>
                  <a:cubicBezTo>
                    <a:pt x="57" y="41"/>
                    <a:pt x="56" y="40"/>
                    <a:pt x="55" y="39"/>
                  </a:cubicBezTo>
                  <a:cubicBezTo>
                    <a:pt x="51" y="38"/>
                    <a:pt x="50" y="18"/>
                    <a:pt x="42" y="11"/>
                  </a:cubicBezTo>
                  <a:cubicBezTo>
                    <a:pt x="42" y="11"/>
                    <a:pt x="40" y="9"/>
                    <a:pt x="40" y="8"/>
                  </a:cubicBezTo>
                  <a:cubicBezTo>
                    <a:pt x="32" y="7"/>
                    <a:pt x="37" y="1"/>
                    <a:pt x="12" y="2"/>
                  </a:cubicBezTo>
                  <a:cubicBezTo>
                    <a:pt x="12" y="2"/>
                    <a:pt x="4" y="0"/>
                    <a:pt x="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" name="Freeform 266"/>
            <p:cNvSpPr>
              <a:spLocks/>
            </p:cNvSpPr>
            <p:nvPr/>
          </p:nvSpPr>
          <p:spPr bwMode="auto">
            <a:xfrm>
              <a:off x="3016" y="2615"/>
              <a:ext cx="15" cy="18"/>
            </a:xfrm>
            <a:custGeom>
              <a:avLst/>
              <a:gdLst>
                <a:gd name="T0" fmla="*/ 4 w 68"/>
                <a:gd name="T1" fmla="*/ 0 h 86"/>
                <a:gd name="T2" fmla="*/ 4 w 68"/>
                <a:gd name="T3" fmla="*/ 0 h 86"/>
                <a:gd name="T4" fmla="*/ 5 w 68"/>
                <a:gd name="T5" fmla="*/ 2 h 86"/>
                <a:gd name="T6" fmla="*/ 3 w 68"/>
                <a:gd name="T7" fmla="*/ 4 h 86"/>
                <a:gd name="T8" fmla="*/ 10 w 68"/>
                <a:gd name="T9" fmla="*/ 24 h 86"/>
                <a:gd name="T10" fmla="*/ 13 w 68"/>
                <a:gd name="T11" fmla="*/ 33 h 86"/>
                <a:gd name="T12" fmla="*/ 24 w 68"/>
                <a:gd name="T13" fmla="*/ 49 h 86"/>
                <a:gd name="T14" fmla="*/ 48 w 68"/>
                <a:gd name="T15" fmla="*/ 67 h 86"/>
                <a:gd name="T16" fmla="*/ 65 w 68"/>
                <a:gd name="T17" fmla="*/ 75 h 86"/>
                <a:gd name="T18" fmla="*/ 64 w 68"/>
                <a:gd name="T19" fmla="*/ 54 h 86"/>
                <a:gd name="T20" fmla="*/ 57 w 68"/>
                <a:gd name="T21" fmla="*/ 42 h 86"/>
                <a:gd name="T22" fmla="*/ 55 w 68"/>
                <a:gd name="T23" fmla="*/ 39 h 86"/>
                <a:gd name="T24" fmla="*/ 42 w 68"/>
                <a:gd name="T25" fmla="*/ 11 h 86"/>
                <a:gd name="T26" fmla="*/ 40 w 68"/>
                <a:gd name="T27" fmla="*/ 8 h 86"/>
                <a:gd name="T28" fmla="*/ 12 w 68"/>
                <a:gd name="T29" fmla="*/ 2 h 86"/>
                <a:gd name="T30" fmla="*/ 4 w 68"/>
                <a:gd name="T31" fmla="*/ 0 h 86"/>
                <a:gd name="T32" fmla="*/ 4 w 68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86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5" y="1"/>
                    <a:pt x="5" y="2"/>
                  </a:cubicBezTo>
                  <a:cubicBezTo>
                    <a:pt x="3" y="2"/>
                    <a:pt x="4" y="3"/>
                    <a:pt x="3" y="4"/>
                  </a:cubicBezTo>
                  <a:cubicBezTo>
                    <a:pt x="0" y="17"/>
                    <a:pt x="5" y="14"/>
                    <a:pt x="10" y="24"/>
                  </a:cubicBezTo>
                  <a:cubicBezTo>
                    <a:pt x="13" y="31"/>
                    <a:pt x="11" y="26"/>
                    <a:pt x="13" y="33"/>
                  </a:cubicBezTo>
                  <a:cubicBezTo>
                    <a:pt x="15" y="40"/>
                    <a:pt x="20" y="38"/>
                    <a:pt x="24" y="49"/>
                  </a:cubicBezTo>
                  <a:cubicBezTo>
                    <a:pt x="30" y="68"/>
                    <a:pt x="30" y="61"/>
                    <a:pt x="48" y="67"/>
                  </a:cubicBezTo>
                  <a:cubicBezTo>
                    <a:pt x="54" y="69"/>
                    <a:pt x="63" y="86"/>
                    <a:pt x="65" y="75"/>
                  </a:cubicBezTo>
                  <a:cubicBezTo>
                    <a:pt x="68" y="56"/>
                    <a:pt x="66" y="65"/>
                    <a:pt x="64" y="54"/>
                  </a:cubicBezTo>
                  <a:cubicBezTo>
                    <a:pt x="63" y="53"/>
                    <a:pt x="58" y="43"/>
                    <a:pt x="57" y="42"/>
                  </a:cubicBezTo>
                  <a:cubicBezTo>
                    <a:pt x="57" y="41"/>
                    <a:pt x="56" y="40"/>
                    <a:pt x="55" y="39"/>
                  </a:cubicBezTo>
                  <a:cubicBezTo>
                    <a:pt x="51" y="38"/>
                    <a:pt x="50" y="18"/>
                    <a:pt x="42" y="11"/>
                  </a:cubicBezTo>
                  <a:cubicBezTo>
                    <a:pt x="42" y="11"/>
                    <a:pt x="40" y="9"/>
                    <a:pt x="40" y="8"/>
                  </a:cubicBezTo>
                  <a:cubicBezTo>
                    <a:pt x="32" y="7"/>
                    <a:pt x="37" y="1"/>
                    <a:pt x="12" y="2"/>
                  </a:cubicBezTo>
                  <a:cubicBezTo>
                    <a:pt x="12" y="2"/>
                    <a:pt x="4" y="0"/>
                    <a:pt x="4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5" name="Freeform 267"/>
            <p:cNvSpPr>
              <a:spLocks/>
            </p:cNvSpPr>
            <p:nvPr/>
          </p:nvSpPr>
          <p:spPr bwMode="auto">
            <a:xfrm>
              <a:off x="3019" y="2614"/>
              <a:ext cx="10" cy="9"/>
            </a:xfrm>
            <a:custGeom>
              <a:avLst/>
              <a:gdLst>
                <a:gd name="T0" fmla="*/ 0 w 46"/>
                <a:gd name="T1" fmla="*/ 5 h 43"/>
                <a:gd name="T2" fmla="*/ 0 w 46"/>
                <a:gd name="T3" fmla="*/ 5 h 43"/>
                <a:gd name="T4" fmla="*/ 1 w 46"/>
                <a:gd name="T5" fmla="*/ 2 h 43"/>
                <a:gd name="T6" fmla="*/ 25 w 46"/>
                <a:gd name="T7" fmla="*/ 6 h 43"/>
                <a:gd name="T8" fmla="*/ 32 w 46"/>
                <a:gd name="T9" fmla="*/ 14 h 43"/>
                <a:gd name="T10" fmla="*/ 34 w 46"/>
                <a:gd name="T11" fmla="*/ 18 h 43"/>
                <a:gd name="T12" fmla="*/ 44 w 46"/>
                <a:gd name="T13" fmla="*/ 39 h 43"/>
                <a:gd name="T14" fmla="*/ 46 w 46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3">
                  <a:moveTo>
                    <a:pt x="0" y="5"/>
                  </a:moveTo>
                  <a:lnTo>
                    <a:pt x="0" y="5"/>
                  </a:lnTo>
                  <a:cubicBezTo>
                    <a:pt x="2" y="0"/>
                    <a:pt x="1" y="3"/>
                    <a:pt x="1" y="2"/>
                  </a:cubicBezTo>
                  <a:cubicBezTo>
                    <a:pt x="7" y="4"/>
                    <a:pt x="20" y="0"/>
                    <a:pt x="25" y="6"/>
                  </a:cubicBezTo>
                  <a:cubicBezTo>
                    <a:pt x="30" y="11"/>
                    <a:pt x="28" y="5"/>
                    <a:pt x="32" y="14"/>
                  </a:cubicBezTo>
                  <a:cubicBezTo>
                    <a:pt x="34" y="17"/>
                    <a:pt x="33" y="15"/>
                    <a:pt x="34" y="18"/>
                  </a:cubicBezTo>
                  <a:cubicBezTo>
                    <a:pt x="36" y="23"/>
                    <a:pt x="42" y="30"/>
                    <a:pt x="44" y="39"/>
                  </a:cubicBezTo>
                  <a:cubicBezTo>
                    <a:pt x="44" y="39"/>
                    <a:pt x="46" y="42"/>
                    <a:pt x="46" y="43"/>
                  </a:cubicBezTo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7" name="Freeform 268"/>
            <p:cNvSpPr>
              <a:spLocks/>
            </p:cNvSpPr>
            <p:nvPr/>
          </p:nvSpPr>
          <p:spPr bwMode="auto">
            <a:xfrm>
              <a:off x="3018" y="2621"/>
              <a:ext cx="13" cy="12"/>
            </a:xfrm>
            <a:custGeom>
              <a:avLst/>
              <a:gdLst>
                <a:gd name="T0" fmla="*/ 5 w 63"/>
                <a:gd name="T1" fmla="*/ 0 h 57"/>
                <a:gd name="T2" fmla="*/ 5 w 63"/>
                <a:gd name="T3" fmla="*/ 0 h 57"/>
                <a:gd name="T4" fmla="*/ 13 w 63"/>
                <a:gd name="T5" fmla="*/ 21 h 57"/>
                <a:gd name="T6" fmla="*/ 16 w 63"/>
                <a:gd name="T7" fmla="*/ 26 h 57"/>
                <a:gd name="T8" fmla="*/ 27 w 63"/>
                <a:gd name="T9" fmla="*/ 39 h 57"/>
                <a:gd name="T10" fmla="*/ 45 w 63"/>
                <a:gd name="T11" fmla="*/ 49 h 57"/>
                <a:gd name="T12" fmla="*/ 61 w 63"/>
                <a:gd name="T13" fmla="*/ 45 h 57"/>
                <a:gd name="T14" fmla="*/ 63 w 63"/>
                <a:gd name="T1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7">
                  <a:moveTo>
                    <a:pt x="5" y="0"/>
                  </a:moveTo>
                  <a:lnTo>
                    <a:pt x="5" y="0"/>
                  </a:lnTo>
                  <a:cubicBezTo>
                    <a:pt x="0" y="2"/>
                    <a:pt x="10" y="14"/>
                    <a:pt x="13" y="21"/>
                  </a:cubicBezTo>
                  <a:cubicBezTo>
                    <a:pt x="14" y="21"/>
                    <a:pt x="15" y="25"/>
                    <a:pt x="16" y="26"/>
                  </a:cubicBezTo>
                  <a:cubicBezTo>
                    <a:pt x="16" y="27"/>
                    <a:pt x="22" y="39"/>
                    <a:pt x="27" y="39"/>
                  </a:cubicBezTo>
                  <a:cubicBezTo>
                    <a:pt x="29" y="39"/>
                    <a:pt x="43" y="44"/>
                    <a:pt x="45" y="49"/>
                  </a:cubicBezTo>
                  <a:cubicBezTo>
                    <a:pt x="55" y="57"/>
                    <a:pt x="56" y="48"/>
                    <a:pt x="61" y="45"/>
                  </a:cubicBezTo>
                  <a:cubicBezTo>
                    <a:pt x="61" y="44"/>
                    <a:pt x="63" y="43"/>
                    <a:pt x="63" y="43"/>
                  </a:cubicBezTo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269"/>
            <p:cNvSpPr>
              <a:spLocks/>
            </p:cNvSpPr>
            <p:nvPr/>
          </p:nvSpPr>
          <p:spPr bwMode="auto">
            <a:xfrm>
              <a:off x="3442" y="2613"/>
              <a:ext cx="89" cy="18"/>
            </a:xfrm>
            <a:custGeom>
              <a:avLst/>
              <a:gdLst>
                <a:gd name="T0" fmla="*/ 409 w 414"/>
                <a:gd name="T1" fmla="*/ 9 h 84"/>
                <a:gd name="T2" fmla="*/ 409 w 414"/>
                <a:gd name="T3" fmla="*/ 9 h 84"/>
                <a:gd name="T4" fmla="*/ 408 w 414"/>
                <a:gd name="T5" fmla="*/ 30 h 84"/>
                <a:gd name="T6" fmla="*/ 384 w 414"/>
                <a:gd name="T7" fmla="*/ 32 h 84"/>
                <a:gd name="T8" fmla="*/ 292 w 414"/>
                <a:gd name="T9" fmla="*/ 36 h 84"/>
                <a:gd name="T10" fmla="*/ 236 w 414"/>
                <a:gd name="T11" fmla="*/ 40 h 84"/>
                <a:gd name="T12" fmla="*/ 224 w 414"/>
                <a:gd name="T13" fmla="*/ 42 h 84"/>
                <a:gd name="T14" fmla="*/ 213 w 414"/>
                <a:gd name="T15" fmla="*/ 45 h 84"/>
                <a:gd name="T16" fmla="*/ 182 w 414"/>
                <a:gd name="T17" fmla="*/ 52 h 84"/>
                <a:gd name="T18" fmla="*/ 141 w 414"/>
                <a:gd name="T19" fmla="*/ 65 h 84"/>
                <a:gd name="T20" fmla="*/ 102 w 414"/>
                <a:gd name="T21" fmla="*/ 72 h 84"/>
                <a:gd name="T22" fmla="*/ 60 w 414"/>
                <a:gd name="T23" fmla="*/ 75 h 84"/>
                <a:gd name="T24" fmla="*/ 40 w 414"/>
                <a:gd name="T25" fmla="*/ 77 h 84"/>
                <a:gd name="T26" fmla="*/ 14 w 414"/>
                <a:gd name="T27" fmla="*/ 83 h 84"/>
                <a:gd name="T28" fmla="*/ 2 w 414"/>
                <a:gd name="T29" fmla="*/ 80 h 84"/>
                <a:gd name="T30" fmla="*/ 0 w 414"/>
                <a:gd name="T31" fmla="*/ 72 h 84"/>
                <a:gd name="T32" fmla="*/ 16 w 414"/>
                <a:gd name="T33" fmla="*/ 51 h 84"/>
                <a:gd name="T34" fmla="*/ 89 w 414"/>
                <a:gd name="T35" fmla="*/ 18 h 84"/>
                <a:gd name="T36" fmla="*/ 160 w 414"/>
                <a:gd name="T37" fmla="*/ 4 h 84"/>
                <a:gd name="T38" fmla="*/ 225 w 414"/>
                <a:gd name="T39" fmla="*/ 3 h 84"/>
                <a:gd name="T40" fmla="*/ 319 w 414"/>
                <a:gd name="T41" fmla="*/ 4 h 84"/>
                <a:gd name="T42" fmla="*/ 389 w 414"/>
                <a:gd name="T43" fmla="*/ 8 h 84"/>
                <a:gd name="T44" fmla="*/ 409 w 414"/>
                <a:gd name="T45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84">
                  <a:moveTo>
                    <a:pt x="409" y="9"/>
                  </a:moveTo>
                  <a:lnTo>
                    <a:pt x="409" y="9"/>
                  </a:lnTo>
                  <a:cubicBezTo>
                    <a:pt x="414" y="12"/>
                    <a:pt x="413" y="28"/>
                    <a:pt x="408" y="30"/>
                  </a:cubicBezTo>
                  <a:cubicBezTo>
                    <a:pt x="408" y="30"/>
                    <a:pt x="387" y="32"/>
                    <a:pt x="384" y="32"/>
                  </a:cubicBezTo>
                  <a:cubicBezTo>
                    <a:pt x="353" y="32"/>
                    <a:pt x="324" y="35"/>
                    <a:pt x="292" y="36"/>
                  </a:cubicBezTo>
                  <a:cubicBezTo>
                    <a:pt x="273" y="37"/>
                    <a:pt x="257" y="37"/>
                    <a:pt x="236" y="40"/>
                  </a:cubicBezTo>
                  <a:cubicBezTo>
                    <a:pt x="233" y="40"/>
                    <a:pt x="226" y="38"/>
                    <a:pt x="224" y="42"/>
                  </a:cubicBezTo>
                  <a:cubicBezTo>
                    <a:pt x="220" y="44"/>
                    <a:pt x="225" y="43"/>
                    <a:pt x="213" y="45"/>
                  </a:cubicBezTo>
                  <a:cubicBezTo>
                    <a:pt x="194" y="49"/>
                    <a:pt x="206" y="53"/>
                    <a:pt x="182" y="52"/>
                  </a:cubicBezTo>
                  <a:cubicBezTo>
                    <a:pt x="174" y="52"/>
                    <a:pt x="156" y="64"/>
                    <a:pt x="141" y="65"/>
                  </a:cubicBezTo>
                  <a:cubicBezTo>
                    <a:pt x="134" y="65"/>
                    <a:pt x="114" y="72"/>
                    <a:pt x="102" y="72"/>
                  </a:cubicBezTo>
                  <a:cubicBezTo>
                    <a:pt x="99" y="72"/>
                    <a:pt x="71" y="75"/>
                    <a:pt x="60" y="75"/>
                  </a:cubicBezTo>
                  <a:cubicBezTo>
                    <a:pt x="53" y="76"/>
                    <a:pt x="51" y="77"/>
                    <a:pt x="40" y="77"/>
                  </a:cubicBezTo>
                  <a:cubicBezTo>
                    <a:pt x="33" y="77"/>
                    <a:pt x="19" y="81"/>
                    <a:pt x="14" y="83"/>
                  </a:cubicBezTo>
                  <a:cubicBezTo>
                    <a:pt x="11" y="84"/>
                    <a:pt x="4" y="81"/>
                    <a:pt x="2" y="80"/>
                  </a:cubicBezTo>
                  <a:cubicBezTo>
                    <a:pt x="2" y="79"/>
                    <a:pt x="1" y="72"/>
                    <a:pt x="0" y="72"/>
                  </a:cubicBezTo>
                  <a:cubicBezTo>
                    <a:pt x="0" y="65"/>
                    <a:pt x="8" y="53"/>
                    <a:pt x="16" y="51"/>
                  </a:cubicBezTo>
                  <a:cubicBezTo>
                    <a:pt x="22" y="50"/>
                    <a:pt x="85" y="19"/>
                    <a:pt x="89" y="18"/>
                  </a:cubicBezTo>
                  <a:cubicBezTo>
                    <a:pt x="126" y="0"/>
                    <a:pt x="135" y="5"/>
                    <a:pt x="160" y="4"/>
                  </a:cubicBezTo>
                  <a:cubicBezTo>
                    <a:pt x="176" y="4"/>
                    <a:pt x="216" y="3"/>
                    <a:pt x="225" y="3"/>
                  </a:cubicBezTo>
                  <a:cubicBezTo>
                    <a:pt x="233" y="4"/>
                    <a:pt x="306" y="3"/>
                    <a:pt x="319" y="4"/>
                  </a:cubicBezTo>
                  <a:cubicBezTo>
                    <a:pt x="333" y="5"/>
                    <a:pt x="380" y="6"/>
                    <a:pt x="389" y="8"/>
                  </a:cubicBezTo>
                  <a:lnTo>
                    <a:pt x="409" y="9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270"/>
            <p:cNvSpPr>
              <a:spLocks/>
            </p:cNvSpPr>
            <p:nvPr/>
          </p:nvSpPr>
          <p:spPr bwMode="auto">
            <a:xfrm>
              <a:off x="3442" y="2613"/>
              <a:ext cx="89" cy="18"/>
            </a:xfrm>
            <a:custGeom>
              <a:avLst/>
              <a:gdLst>
                <a:gd name="T0" fmla="*/ 409 w 414"/>
                <a:gd name="T1" fmla="*/ 9 h 84"/>
                <a:gd name="T2" fmla="*/ 409 w 414"/>
                <a:gd name="T3" fmla="*/ 9 h 84"/>
                <a:gd name="T4" fmla="*/ 408 w 414"/>
                <a:gd name="T5" fmla="*/ 30 h 84"/>
                <a:gd name="T6" fmla="*/ 384 w 414"/>
                <a:gd name="T7" fmla="*/ 32 h 84"/>
                <a:gd name="T8" fmla="*/ 292 w 414"/>
                <a:gd name="T9" fmla="*/ 36 h 84"/>
                <a:gd name="T10" fmla="*/ 236 w 414"/>
                <a:gd name="T11" fmla="*/ 40 h 84"/>
                <a:gd name="T12" fmla="*/ 224 w 414"/>
                <a:gd name="T13" fmla="*/ 42 h 84"/>
                <a:gd name="T14" fmla="*/ 213 w 414"/>
                <a:gd name="T15" fmla="*/ 45 h 84"/>
                <a:gd name="T16" fmla="*/ 182 w 414"/>
                <a:gd name="T17" fmla="*/ 52 h 84"/>
                <a:gd name="T18" fmla="*/ 141 w 414"/>
                <a:gd name="T19" fmla="*/ 65 h 84"/>
                <a:gd name="T20" fmla="*/ 102 w 414"/>
                <a:gd name="T21" fmla="*/ 72 h 84"/>
                <a:gd name="T22" fmla="*/ 60 w 414"/>
                <a:gd name="T23" fmla="*/ 75 h 84"/>
                <a:gd name="T24" fmla="*/ 40 w 414"/>
                <a:gd name="T25" fmla="*/ 77 h 84"/>
                <a:gd name="T26" fmla="*/ 14 w 414"/>
                <a:gd name="T27" fmla="*/ 83 h 84"/>
                <a:gd name="T28" fmla="*/ 2 w 414"/>
                <a:gd name="T29" fmla="*/ 80 h 84"/>
                <a:gd name="T30" fmla="*/ 0 w 414"/>
                <a:gd name="T31" fmla="*/ 72 h 84"/>
                <a:gd name="T32" fmla="*/ 16 w 414"/>
                <a:gd name="T33" fmla="*/ 51 h 84"/>
                <a:gd name="T34" fmla="*/ 89 w 414"/>
                <a:gd name="T35" fmla="*/ 18 h 84"/>
                <a:gd name="T36" fmla="*/ 160 w 414"/>
                <a:gd name="T37" fmla="*/ 4 h 84"/>
                <a:gd name="T38" fmla="*/ 225 w 414"/>
                <a:gd name="T39" fmla="*/ 3 h 84"/>
                <a:gd name="T40" fmla="*/ 319 w 414"/>
                <a:gd name="T41" fmla="*/ 4 h 84"/>
                <a:gd name="T42" fmla="*/ 389 w 414"/>
                <a:gd name="T43" fmla="*/ 8 h 84"/>
                <a:gd name="T44" fmla="*/ 409 w 414"/>
                <a:gd name="T45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84">
                  <a:moveTo>
                    <a:pt x="409" y="9"/>
                  </a:moveTo>
                  <a:lnTo>
                    <a:pt x="409" y="9"/>
                  </a:lnTo>
                  <a:cubicBezTo>
                    <a:pt x="414" y="12"/>
                    <a:pt x="413" y="28"/>
                    <a:pt x="408" y="30"/>
                  </a:cubicBezTo>
                  <a:cubicBezTo>
                    <a:pt x="408" y="30"/>
                    <a:pt x="387" y="32"/>
                    <a:pt x="384" y="32"/>
                  </a:cubicBezTo>
                  <a:cubicBezTo>
                    <a:pt x="353" y="32"/>
                    <a:pt x="324" y="35"/>
                    <a:pt x="292" y="36"/>
                  </a:cubicBezTo>
                  <a:cubicBezTo>
                    <a:pt x="273" y="37"/>
                    <a:pt x="257" y="37"/>
                    <a:pt x="236" y="40"/>
                  </a:cubicBezTo>
                  <a:cubicBezTo>
                    <a:pt x="233" y="40"/>
                    <a:pt x="226" y="38"/>
                    <a:pt x="224" y="42"/>
                  </a:cubicBezTo>
                  <a:cubicBezTo>
                    <a:pt x="220" y="44"/>
                    <a:pt x="225" y="43"/>
                    <a:pt x="213" y="45"/>
                  </a:cubicBezTo>
                  <a:cubicBezTo>
                    <a:pt x="194" y="49"/>
                    <a:pt x="206" y="53"/>
                    <a:pt x="182" y="52"/>
                  </a:cubicBezTo>
                  <a:cubicBezTo>
                    <a:pt x="174" y="52"/>
                    <a:pt x="156" y="64"/>
                    <a:pt x="141" y="65"/>
                  </a:cubicBezTo>
                  <a:cubicBezTo>
                    <a:pt x="134" y="65"/>
                    <a:pt x="114" y="72"/>
                    <a:pt x="102" y="72"/>
                  </a:cubicBezTo>
                  <a:cubicBezTo>
                    <a:pt x="99" y="72"/>
                    <a:pt x="71" y="75"/>
                    <a:pt x="60" y="75"/>
                  </a:cubicBezTo>
                  <a:cubicBezTo>
                    <a:pt x="53" y="76"/>
                    <a:pt x="51" y="77"/>
                    <a:pt x="40" y="77"/>
                  </a:cubicBezTo>
                  <a:cubicBezTo>
                    <a:pt x="33" y="77"/>
                    <a:pt x="19" y="81"/>
                    <a:pt x="14" y="83"/>
                  </a:cubicBezTo>
                  <a:cubicBezTo>
                    <a:pt x="11" y="84"/>
                    <a:pt x="4" y="81"/>
                    <a:pt x="2" y="80"/>
                  </a:cubicBezTo>
                  <a:cubicBezTo>
                    <a:pt x="2" y="79"/>
                    <a:pt x="1" y="72"/>
                    <a:pt x="0" y="72"/>
                  </a:cubicBezTo>
                  <a:cubicBezTo>
                    <a:pt x="0" y="65"/>
                    <a:pt x="8" y="53"/>
                    <a:pt x="16" y="51"/>
                  </a:cubicBezTo>
                  <a:cubicBezTo>
                    <a:pt x="22" y="50"/>
                    <a:pt x="85" y="19"/>
                    <a:pt x="89" y="18"/>
                  </a:cubicBezTo>
                  <a:cubicBezTo>
                    <a:pt x="126" y="0"/>
                    <a:pt x="135" y="5"/>
                    <a:pt x="160" y="4"/>
                  </a:cubicBezTo>
                  <a:cubicBezTo>
                    <a:pt x="176" y="4"/>
                    <a:pt x="216" y="3"/>
                    <a:pt x="225" y="3"/>
                  </a:cubicBezTo>
                  <a:cubicBezTo>
                    <a:pt x="233" y="4"/>
                    <a:pt x="306" y="3"/>
                    <a:pt x="319" y="4"/>
                  </a:cubicBezTo>
                  <a:cubicBezTo>
                    <a:pt x="333" y="5"/>
                    <a:pt x="380" y="6"/>
                    <a:pt x="389" y="8"/>
                  </a:cubicBezTo>
                  <a:lnTo>
                    <a:pt x="409" y="9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271"/>
            <p:cNvSpPr>
              <a:spLocks/>
            </p:cNvSpPr>
            <p:nvPr/>
          </p:nvSpPr>
          <p:spPr bwMode="auto">
            <a:xfrm>
              <a:off x="4187" y="2613"/>
              <a:ext cx="62" cy="19"/>
            </a:xfrm>
            <a:custGeom>
              <a:avLst/>
              <a:gdLst>
                <a:gd name="T0" fmla="*/ 11 w 289"/>
                <a:gd name="T1" fmla="*/ 59 h 86"/>
                <a:gd name="T2" fmla="*/ 11 w 289"/>
                <a:gd name="T3" fmla="*/ 59 h 86"/>
                <a:gd name="T4" fmla="*/ 21 w 289"/>
                <a:gd name="T5" fmla="*/ 49 h 86"/>
                <a:gd name="T6" fmla="*/ 34 w 289"/>
                <a:gd name="T7" fmla="*/ 41 h 86"/>
                <a:gd name="T8" fmla="*/ 53 w 289"/>
                <a:gd name="T9" fmla="*/ 29 h 86"/>
                <a:gd name="T10" fmla="*/ 68 w 289"/>
                <a:gd name="T11" fmla="*/ 19 h 86"/>
                <a:gd name="T12" fmla="*/ 87 w 289"/>
                <a:gd name="T13" fmla="*/ 7 h 86"/>
                <a:gd name="T14" fmla="*/ 133 w 289"/>
                <a:gd name="T15" fmla="*/ 4 h 86"/>
                <a:gd name="T16" fmla="*/ 173 w 289"/>
                <a:gd name="T17" fmla="*/ 5 h 86"/>
                <a:gd name="T18" fmla="*/ 228 w 289"/>
                <a:gd name="T19" fmla="*/ 5 h 86"/>
                <a:gd name="T20" fmla="*/ 264 w 289"/>
                <a:gd name="T21" fmla="*/ 6 h 86"/>
                <a:gd name="T22" fmla="*/ 282 w 289"/>
                <a:gd name="T23" fmla="*/ 7 h 86"/>
                <a:gd name="T24" fmla="*/ 285 w 289"/>
                <a:gd name="T25" fmla="*/ 20 h 86"/>
                <a:gd name="T26" fmla="*/ 265 w 289"/>
                <a:gd name="T27" fmla="*/ 37 h 86"/>
                <a:gd name="T28" fmla="*/ 252 w 289"/>
                <a:gd name="T29" fmla="*/ 48 h 86"/>
                <a:gd name="T30" fmla="*/ 242 w 289"/>
                <a:gd name="T31" fmla="*/ 57 h 86"/>
                <a:gd name="T32" fmla="*/ 228 w 289"/>
                <a:gd name="T33" fmla="*/ 70 h 86"/>
                <a:gd name="T34" fmla="*/ 227 w 289"/>
                <a:gd name="T35" fmla="*/ 70 h 86"/>
                <a:gd name="T36" fmla="*/ 212 w 289"/>
                <a:gd name="T37" fmla="*/ 78 h 86"/>
                <a:gd name="T38" fmla="*/ 166 w 289"/>
                <a:gd name="T39" fmla="*/ 73 h 86"/>
                <a:gd name="T40" fmla="*/ 126 w 289"/>
                <a:gd name="T41" fmla="*/ 76 h 86"/>
                <a:gd name="T42" fmla="*/ 102 w 289"/>
                <a:gd name="T43" fmla="*/ 73 h 86"/>
                <a:gd name="T44" fmla="*/ 69 w 289"/>
                <a:gd name="T45" fmla="*/ 74 h 86"/>
                <a:gd name="T46" fmla="*/ 47 w 289"/>
                <a:gd name="T47" fmla="*/ 72 h 86"/>
                <a:gd name="T48" fmla="*/ 25 w 289"/>
                <a:gd name="T49" fmla="*/ 79 h 86"/>
                <a:gd name="T50" fmla="*/ 6 w 289"/>
                <a:gd name="T51" fmla="*/ 79 h 86"/>
                <a:gd name="T52" fmla="*/ 5 w 289"/>
                <a:gd name="T53" fmla="*/ 66 h 86"/>
                <a:gd name="T54" fmla="*/ 18 w 289"/>
                <a:gd name="T55" fmla="*/ 65 h 86"/>
                <a:gd name="T56" fmla="*/ 16 w 289"/>
                <a:gd name="T57" fmla="*/ 66 h 86"/>
                <a:gd name="T58" fmla="*/ 21 w 289"/>
                <a:gd name="T59" fmla="*/ 66 h 86"/>
                <a:gd name="T60" fmla="*/ 6 w 289"/>
                <a:gd name="T61" fmla="*/ 62 h 86"/>
                <a:gd name="T62" fmla="*/ 11 w 289"/>
                <a:gd name="T63" fmla="*/ 59 h 86"/>
                <a:gd name="T64" fmla="*/ 11 w 289"/>
                <a:gd name="T65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9" h="86">
                  <a:moveTo>
                    <a:pt x="11" y="59"/>
                  </a:moveTo>
                  <a:lnTo>
                    <a:pt x="11" y="59"/>
                  </a:lnTo>
                  <a:cubicBezTo>
                    <a:pt x="16" y="54"/>
                    <a:pt x="16" y="52"/>
                    <a:pt x="21" y="49"/>
                  </a:cubicBezTo>
                  <a:cubicBezTo>
                    <a:pt x="24" y="47"/>
                    <a:pt x="31" y="41"/>
                    <a:pt x="34" y="41"/>
                  </a:cubicBezTo>
                  <a:cubicBezTo>
                    <a:pt x="36" y="40"/>
                    <a:pt x="48" y="31"/>
                    <a:pt x="53" y="29"/>
                  </a:cubicBezTo>
                  <a:cubicBezTo>
                    <a:pt x="59" y="26"/>
                    <a:pt x="59" y="22"/>
                    <a:pt x="68" y="19"/>
                  </a:cubicBezTo>
                  <a:cubicBezTo>
                    <a:pt x="75" y="17"/>
                    <a:pt x="80" y="10"/>
                    <a:pt x="87" y="7"/>
                  </a:cubicBezTo>
                  <a:cubicBezTo>
                    <a:pt x="87" y="7"/>
                    <a:pt x="129" y="5"/>
                    <a:pt x="133" y="4"/>
                  </a:cubicBezTo>
                  <a:cubicBezTo>
                    <a:pt x="142" y="4"/>
                    <a:pt x="164" y="8"/>
                    <a:pt x="173" y="5"/>
                  </a:cubicBezTo>
                  <a:cubicBezTo>
                    <a:pt x="190" y="0"/>
                    <a:pt x="209" y="5"/>
                    <a:pt x="228" y="5"/>
                  </a:cubicBezTo>
                  <a:cubicBezTo>
                    <a:pt x="235" y="5"/>
                    <a:pt x="256" y="5"/>
                    <a:pt x="264" y="6"/>
                  </a:cubicBezTo>
                  <a:cubicBezTo>
                    <a:pt x="270" y="6"/>
                    <a:pt x="276" y="5"/>
                    <a:pt x="282" y="7"/>
                  </a:cubicBezTo>
                  <a:cubicBezTo>
                    <a:pt x="283" y="7"/>
                    <a:pt x="289" y="16"/>
                    <a:pt x="285" y="20"/>
                  </a:cubicBezTo>
                  <a:cubicBezTo>
                    <a:pt x="281" y="24"/>
                    <a:pt x="272" y="31"/>
                    <a:pt x="265" y="37"/>
                  </a:cubicBezTo>
                  <a:cubicBezTo>
                    <a:pt x="265" y="37"/>
                    <a:pt x="254" y="46"/>
                    <a:pt x="252" y="48"/>
                  </a:cubicBezTo>
                  <a:cubicBezTo>
                    <a:pt x="250" y="49"/>
                    <a:pt x="242" y="57"/>
                    <a:pt x="242" y="57"/>
                  </a:cubicBezTo>
                  <a:cubicBezTo>
                    <a:pt x="240" y="61"/>
                    <a:pt x="232" y="70"/>
                    <a:pt x="228" y="70"/>
                  </a:cubicBezTo>
                  <a:lnTo>
                    <a:pt x="227" y="70"/>
                  </a:lnTo>
                  <a:cubicBezTo>
                    <a:pt x="225" y="70"/>
                    <a:pt x="218" y="78"/>
                    <a:pt x="212" y="78"/>
                  </a:cubicBezTo>
                  <a:cubicBezTo>
                    <a:pt x="198" y="79"/>
                    <a:pt x="179" y="75"/>
                    <a:pt x="166" y="73"/>
                  </a:cubicBezTo>
                  <a:cubicBezTo>
                    <a:pt x="153" y="72"/>
                    <a:pt x="140" y="76"/>
                    <a:pt x="126" y="76"/>
                  </a:cubicBezTo>
                  <a:cubicBezTo>
                    <a:pt x="123" y="76"/>
                    <a:pt x="109" y="73"/>
                    <a:pt x="102" y="73"/>
                  </a:cubicBezTo>
                  <a:cubicBezTo>
                    <a:pt x="93" y="74"/>
                    <a:pt x="79" y="74"/>
                    <a:pt x="69" y="74"/>
                  </a:cubicBezTo>
                  <a:cubicBezTo>
                    <a:pt x="59" y="74"/>
                    <a:pt x="57" y="70"/>
                    <a:pt x="47" y="72"/>
                  </a:cubicBezTo>
                  <a:cubicBezTo>
                    <a:pt x="39" y="74"/>
                    <a:pt x="32" y="76"/>
                    <a:pt x="25" y="79"/>
                  </a:cubicBezTo>
                  <a:cubicBezTo>
                    <a:pt x="19" y="81"/>
                    <a:pt x="11" y="86"/>
                    <a:pt x="6" y="79"/>
                  </a:cubicBezTo>
                  <a:cubicBezTo>
                    <a:pt x="4" y="76"/>
                    <a:pt x="0" y="67"/>
                    <a:pt x="5" y="66"/>
                  </a:cubicBezTo>
                  <a:cubicBezTo>
                    <a:pt x="7" y="65"/>
                    <a:pt x="17" y="66"/>
                    <a:pt x="18" y="65"/>
                  </a:cubicBezTo>
                  <a:cubicBezTo>
                    <a:pt x="19" y="66"/>
                    <a:pt x="16" y="66"/>
                    <a:pt x="16" y="66"/>
                  </a:cubicBezTo>
                  <a:cubicBezTo>
                    <a:pt x="17" y="66"/>
                    <a:pt x="21" y="66"/>
                    <a:pt x="21" y="66"/>
                  </a:cubicBezTo>
                  <a:cubicBezTo>
                    <a:pt x="21" y="66"/>
                    <a:pt x="6" y="62"/>
                    <a:pt x="6" y="62"/>
                  </a:cubicBezTo>
                  <a:cubicBezTo>
                    <a:pt x="6" y="62"/>
                    <a:pt x="11" y="59"/>
                    <a:pt x="11" y="59"/>
                  </a:cubicBezTo>
                  <a:lnTo>
                    <a:pt x="11" y="59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272"/>
            <p:cNvSpPr>
              <a:spLocks/>
            </p:cNvSpPr>
            <p:nvPr/>
          </p:nvSpPr>
          <p:spPr bwMode="auto">
            <a:xfrm>
              <a:off x="4187" y="2613"/>
              <a:ext cx="62" cy="19"/>
            </a:xfrm>
            <a:custGeom>
              <a:avLst/>
              <a:gdLst>
                <a:gd name="T0" fmla="*/ 11 w 289"/>
                <a:gd name="T1" fmla="*/ 59 h 86"/>
                <a:gd name="T2" fmla="*/ 11 w 289"/>
                <a:gd name="T3" fmla="*/ 59 h 86"/>
                <a:gd name="T4" fmla="*/ 21 w 289"/>
                <a:gd name="T5" fmla="*/ 49 h 86"/>
                <a:gd name="T6" fmla="*/ 34 w 289"/>
                <a:gd name="T7" fmla="*/ 41 h 86"/>
                <a:gd name="T8" fmla="*/ 53 w 289"/>
                <a:gd name="T9" fmla="*/ 29 h 86"/>
                <a:gd name="T10" fmla="*/ 68 w 289"/>
                <a:gd name="T11" fmla="*/ 19 h 86"/>
                <a:gd name="T12" fmla="*/ 87 w 289"/>
                <a:gd name="T13" fmla="*/ 7 h 86"/>
                <a:gd name="T14" fmla="*/ 133 w 289"/>
                <a:gd name="T15" fmla="*/ 4 h 86"/>
                <a:gd name="T16" fmla="*/ 173 w 289"/>
                <a:gd name="T17" fmla="*/ 5 h 86"/>
                <a:gd name="T18" fmla="*/ 228 w 289"/>
                <a:gd name="T19" fmla="*/ 5 h 86"/>
                <a:gd name="T20" fmla="*/ 264 w 289"/>
                <a:gd name="T21" fmla="*/ 6 h 86"/>
                <a:gd name="T22" fmla="*/ 282 w 289"/>
                <a:gd name="T23" fmla="*/ 7 h 86"/>
                <a:gd name="T24" fmla="*/ 285 w 289"/>
                <a:gd name="T25" fmla="*/ 20 h 86"/>
                <a:gd name="T26" fmla="*/ 265 w 289"/>
                <a:gd name="T27" fmla="*/ 37 h 86"/>
                <a:gd name="T28" fmla="*/ 252 w 289"/>
                <a:gd name="T29" fmla="*/ 48 h 86"/>
                <a:gd name="T30" fmla="*/ 242 w 289"/>
                <a:gd name="T31" fmla="*/ 57 h 86"/>
                <a:gd name="T32" fmla="*/ 228 w 289"/>
                <a:gd name="T33" fmla="*/ 70 h 86"/>
                <a:gd name="T34" fmla="*/ 227 w 289"/>
                <a:gd name="T35" fmla="*/ 70 h 86"/>
                <a:gd name="T36" fmla="*/ 212 w 289"/>
                <a:gd name="T37" fmla="*/ 78 h 86"/>
                <a:gd name="T38" fmla="*/ 166 w 289"/>
                <a:gd name="T39" fmla="*/ 73 h 86"/>
                <a:gd name="T40" fmla="*/ 126 w 289"/>
                <a:gd name="T41" fmla="*/ 76 h 86"/>
                <a:gd name="T42" fmla="*/ 102 w 289"/>
                <a:gd name="T43" fmla="*/ 73 h 86"/>
                <a:gd name="T44" fmla="*/ 69 w 289"/>
                <a:gd name="T45" fmla="*/ 74 h 86"/>
                <a:gd name="T46" fmla="*/ 47 w 289"/>
                <a:gd name="T47" fmla="*/ 72 h 86"/>
                <a:gd name="T48" fmla="*/ 25 w 289"/>
                <a:gd name="T49" fmla="*/ 79 h 86"/>
                <a:gd name="T50" fmla="*/ 6 w 289"/>
                <a:gd name="T51" fmla="*/ 79 h 86"/>
                <a:gd name="T52" fmla="*/ 5 w 289"/>
                <a:gd name="T53" fmla="*/ 66 h 86"/>
                <a:gd name="T54" fmla="*/ 18 w 289"/>
                <a:gd name="T55" fmla="*/ 65 h 86"/>
                <a:gd name="T56" fmla="*/ 16 w 289"/>
                <a:gd name="T57" fmla="*/ 66 h 86"/>
                <a:gd name="T58" fmla="*/ 21 w 289"/>
                <a:gd name="T59" fmla="*/ 66 h 86"/>
                <a:gd name="T60" fmla="*/ 6 w 289"/>
                <a:gd name="T61" fmla="*/ 62 h 86"/>
                <a:gd name="T62" fmla="*/ 11 w 289"/>
                <a:gd name="T63" fmla="*/ 59 h 86"/>
                <a:gd name="T64" fmla="*/ 11 w 289"/>
                <a:gd name="T65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9" h="86">
                  <a:moveTo>
                    <a:pt x="11" y="59"/>
                  </a:moveTo>
                  <a:lnTo>
                    <a:pt x="11" y="59"/>
                  </a:lnTo>
                  <a:cubicBezTo>
                    <a:pt x="16" y="54"/>
                    <a:pt x="16" y="52"/>
                    <a:pt x="21" y="49"/>
                  </a:cubicBezTo>
                  <a:cubicBezTo>
                    <a:pt x="24" y="47"/>
                    <a:pt x="31" y="41"/>
                    <a:pt x="34" y="41"/>
                  </a:cubicBezTo>
                  <a:cubicBezTo>
                    <a:pt x="36" y="40"/>
                    <a:pt x="48" y="31"/>
                    <a:pt x="53" y="29"/>
                  </a:cubicBezTo>
                  <a:cubicBezTo>
                    <a:pt x="59" y="26"/>
                    <a:pt x="59" y="22"/>
                    <a:pt x="68" y="19"/>
                  </a:cubicBezTo>
                  <a:cubicBezTo>
                    <a:pt x="75" y="17"/>
                    <a:pt x="80" y="10"/>
                    <a:pt x="87" y="7"/>
                  </a:cubicBezTo>
                  <a:cubicBezTo>
                    <a:pt x="87" y="7"/>
                    <a:pt x="129" y="5"/>
                    <a:pt x="133" y="4"/>
                  </a:cubicBezTo>
                  <a:cubicBezTo>
                    <a:pt x="142" y="4"/>
                    <a:pt x="164" y="8"/>
                    <a:pt x="173" y="5"/>
                  </a:cubicBezTo>
                  <a:cubicBezTo>
                    <a:pt x="190" y="0"/>
                    <a:pt x="209" y="5"/>
                    <a:pt x="228" y="5"/>
                  </a:cubicBezTo>
                  <a:cubicBezTo>
                    <a:pt x="235" y="5"/>
                    <a:pt x="256" y="5"/>
                    <a:pt x="264" y="6"/>
                  </a:cubicBezTo>
                  <a:cubicBezTo>
                    <a:pt x="270" y="6"/>
                    <a:pt x="276" y="5"/>
                    <a:pt x="282" y="7"/>
                  </a:cubicBezTo>
                  <a:cubicBezTo>
                    <a:pt x="283" y="7"/>
                    <a:pt x="289" y="16"/>
                    <a:pt x="285" y="20"/>
                  </a:cubicBezTo>
                  <a:cubicBezTo>
                    <a:pt x="281" y="24"/>
                    <a:pt x="272" y="31"/>
                    <a:pt x="265" y="37"/>
                  </a:cubicBezTo>
                  <a:cubicBezTo>
                    <a:pt x="265" y="37"/>
                    <a:pt x="254" y="46"/>
                    <a:pt x="252" y="48"/>
                  </a:cubicBezTo>
                  <a:cubicBezTo>
                    <a:pt x="250" y="49"/>
                    <a:pt x="242" y="57"/>
                    <a:pt x="242" y="57"/>
                  </a:cubicBezTo>
                  <a:cubicBezTo>
                    <a:pt x="240" y="61"/>
                    <a:pt x="232" y="70"/>
                    <a:pt x="228" y="70"/>
                  </a:cubicBezTo>
                  <a:lnTo>
                    <a:pt x="227" y="70"/>
                  </a:lnTo>
                  <a:cubicBezTo>
                    <a:pt x="225" y="70"/>
                    <a:pt x="218" y="78"/>
                    <a:pt x="212" y="78"/>
                  </a:cubicBezTo>
                  <a:cubicBezTo>
                    <a:pt x="198" y="79"/>
                    <a:pt x="179" y="75"/>
                    <a:pt x="166" y="73"/>
                  </a:cubicBezTo>
                  <a:cubicBezTo>
                    <a:pt x="153" y="72"/>
                    <a:pt x="140" y="76"/>
                    <a:pt x="126" y="76"/>
                  </a:cubicBezTo>
                  <a:cubicBezTo>
                    <a:pt x="123" y="76"/>
                    <a:pt x="109" y="73"/>
                    <a:pt x="102" y="73"/>
                  </a:cubicBezTo>
                  <a:cubicBezTo>
                    <a:pt x="93" y="74"/>
                    <a:pt x="79" y="74"/>
                    <a:pt x="69" y="74"/>
                  </a:cubicBezTo>
                  <a:cubicBezTo>
                    <a:pt x="59" y="74"/>
                    <a:pt x="57" y="70"/>
                    <a:pt x="47" y="72"/>
                  </a:cubicBezTo>
                  <a:cubicBezTo>
                    <a:pt x="39" y="74"/>
                    <a:pt x="32" y="76"/>
                    <a:pt x="25" y="79"/>
                  </a:cubicBezTo>
                  <a:cubicBezTo>
                    <a:pt x="19" y="81"/>
                    <a:pt x="11" y="86"/>
                    <a:pt x="6" y="79"/>
                  </a:cubicBezTo>
                  <a:cubicBezTo>
                    <a:pt x="4" y="76"/>
                    <a:pt x="0" y="67"/>
                    <a:pt x="5" y="66"/>
                  </a:cubicBezTo>
                  <a:cubicBezTo>
                    <a:pt x="7" y="65"/>
                    <a:pt x="17" y="66"/>
                    <a:pt x="18" y="65"/>
                  </a:cubicBezTo>
                  <a:cubicBezTo>
                    <a:pt x="19" y="66"/>
                    <a:pt x="16" y="66"/>
                    <a:pt x="16" y="66"/>
                  </a:cubicBezTo>
                  <a:cubicBezTo>
                    <a:pt x="17" y="66"/>
                    <a:pt x="21" y="66"/>
                    <a:pt x="21" y="66"/>
                  </a:cubicBezTo>
                  <a:cubicBezTo>
                    <a:pt x="21" y="66"/>
                    <a:pt x="6" y="62"/>
                    <a:pt x="6" y="62"/>
                  </a:cubicBezTo>
                  <a:cubicBezTo>
                    <a:pt x="6" y="62"/>
                    <a:pt x="11" y="59"/>
                    <a:pt x="11" y="59"/>
                  </a:cubicBezTo>
                  <a:lnTo>
                    <a:pt x="11" y="59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273"/>
            <p:cNvSpPr>
              <a:spLocks/>
            </p:cNvSpPr>
            <p:nvPr/>
          </p:nvSpPr>
          <p:spPr bwMode="auto">
            <a:xfrm>
              <a:off x="4337" y="2612"/>
              <a:ext cx="35" cy="31"/>
            </a:xfrm>
            <a:custGeom>
              <a:avLst/>
              <a:gdLst>
                <a:gd name="T0" fmla="*/ 1 w 165"/>
                <a:gd name="T1" fmla="*/ 5 h 143"/>
                <a:gd name="T2" fmla="*/ 1 w 165"/>
                <a:gd name="T3" fmla="*/ 5 h 143"/>
                <a:gd name="T4" fmla="*/ 6 w 165"/>
                <a:gd name="T5" fmla="*/ 20 h 143"/>
                <a:gd name="T6" fmla="*/ 17 w 165"/>
                <a:gd name="T7" fmla="*/ 33 h 143"/>
                <a:gd name="T8" fmla="*/ 22 w 165"/>
                <a:gd name="T9" fmla="*/ 51 h 143"/>
                <a:gd name="T10" fmla="*/ 31 w 165"/>
                <a:gd name="T11" fmla="*/ 81 h 143"/>
                <a:gd name="T12" fmla="*/ 45 w 165"/>
                <a:gd name="T13" fmla="*/ 110 h 143"/>
                <a:gd name="T14" fmla="*/ 69 w 165"/>
                <a:gd name="T15" fmla="*/ 134 h 143"/>
                <a:gd name="T16" fmla="*/ 115 w 165"/>
                <a:gd name="T17" fmla="*/ 136 h 143"/>
                <a:gd name="T18" fmla="*/ 158 w 165"/>
                <a:gd name="T19" fmla="*/ 137 h 143"/>
                <a:gd name="T20" fmla="*/ 138 w 165"/>
                <a:gd name="T21" fmla="*/ 95 h 143"/>
                <a:gd name="T22" fmla="*/ 134 w 165"/>
                <a:gd name="T23" fmla="*/ 89 h 143"/>
                <a:gd name="T24" fmla="*/ 110 w 165"/>
                <a:gd name="T25" fmla="*/ 20 h 143"/>
                <a:gd name="T26" fmla="*/ 105 w 165"/>
                <a:gd name="T27" fmla="*/ 7 h 143"/>
                <a:gd name="T28" fmla="*/ 1 w 165"/>
                <a:gd name="T29" fmla="*/ 5 h 143"/>
                <a:gd name="T30" fmla="*/ 1 w 165"/>
                <a:gd name="T3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43">
                  <a:moveTo>
                    <a:pt x="1" y="5"/>
                  </a:moveTo>
                  <a:lnTo>
                    <a:pt x="1" y="5"/>
                  </a:lnTo>
                  <a:cubicBezTo>
                    <a:pt x="0" y="8"/>
                    <a:pt x="3" y="19"/>
                    <a:pt x="6" y="20"/>
                  </a:cubicBezTo>
                  <a:cubicBezTo>
                    <a:pt x="6" y="22"/>
                    <a:pt x="16" y="28"/>
                    <a:pt x="17" y="33"/>
                  </a:cubicBezTo>
                  <a:cubicBezTo>
                    <a:pt x="17" y="33"/>
                    <a:pt x="21" y="46"/>
                    <a:pt x="22" y="51"/>
                  </a:cubicBezTo>
                  <a:cubicBezTo>
                    <a:pt x="23" y="57"/>
                    <a:pt x="28" y="76"/>
                    <a:pt x="31" y="81"/>
                  </a:cubicBezTo>
                  <a:cubicBezTo>
                    <a:pt x="36" y="92"/>
                    <a:pt x="37" y="99"/>
                    <a:pt x="45" y="110"/>
                  </a:cubicBezTo>
                  <a:cubicBezTo>
                    <a:pt x="47" y="118"/>
                    <a:pt x="62" y="129"/>
                    <a:pt x="69" y="134"/>
                  </a:cubicBezTo>
                  <a:cubicBezTo>
                    <a:pt x="83" y="143"/>
                    <a:pt x="99" y="131"/>
                    <a:pt x="115" y="136"/>
                  </a:cubicBezTo>
                  <a:cubicBezTo>
                    <a:pt x="119" y="136"/>
                    <a:pt x="157" y="141"/>
                    <a:pt x="158" y="137"/>
                  </a:cubicBezTo>
                  <a:cubicBezTo>
                    <a:pt x="165" y="134"/>
                    <a:pt x="138" y="97"/>
                    <a:pt x="138" y="95"/>
                  </a:cubicBezTo>
                  <a:cubicBezTo>
                    <a:pt x="135" y="95"/>
                    <a:pt x="135" y="90"/>
                    <a:pt x="134" y="89"/>
                  </a:cubicBezTo>
                  <a:cubicBezTo>
                    <a:pt x="130" y="80"/>
                    <a:pt x="113" y="24"/>
                    <a:pt x="110" y="20"/>
                  </a:cubicBezTo>
                  <a:cubicBezTo>
                    <a:pt x="110" y="20"/>
                    <a:pt x="105" y="7"/>
                    <a:pt x="105" y="7"/>
                  </a:cubicBezTo>
                  <a:cubicBezTo>
                    <a:pt x="100" y="4"/>
                    <a:pt x="3" y="0"/>
                    <a:pt x="1" y="5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274"/>
            <p:cNvSpPr>
              <a:spLocks/>
            </p:cNvSpPr>
            <p:nvPr/>
          </p:nvSpPr>
          <p:spPr bwMode="auto">
            <a:xfrm>
              <a:off x="4337" y="2612"/>
              <a:ext cx="35" cy="31"/>
            </a:xfrm>
            <a:custGeom>
              <a:avLst/>
              <a:gdLst>
                <a:gd name="T0" fmla="*/ 1 w 165"/>
                <a:gd name="T1" fmla="*/ 5 h 143"/>
                <a:gd name="T2" fmla="*/ 1 w 165"/>
                <a:gd name="T3" fmla="*/ 5 h 143"/>
                <a:gd name="T4" fmla="*/ 6 w 165"/>
                <a:gd name="T5" fmla="*/ 20 h 143"/>
                <a:gd name="T6" fmla="*/ 17 w 165"/>
                <a:gd name="T7" fmla="*/ 33 h 143"/>
                <a:gd name="T8" fmla="*/ 22 w 165"/>
                <a:gd name="T9" fmla="*/ 51 h 143"/>
                <a:gd name="T10" fmla="*/ 31 w 165"/>
                <a:gd name="T11" fmla="*/ 81 h 143"/>
                <a:gd name="T12" fmla="*/ 45 w 165"/>
                <a:gd name="T13" fmla="*/ 110 h 143"/>
                <a:gd name="T14" fmla="*/ 69 w 165"/>
                <a:gd name="T15" fmla="*/ 134 h 143"/>
                <a:gd name="T16" fmla="*/ 115 w 165"/>
                <a:gd name="T17" fmla="*/ 136 h 143"/>
                <a:gd name="T18" fmla="*/ 158 w 165"/>
                <a:gd name="T19" fmla="*/ 137 h 143"/>
                <a:gd name="T20" fmla="*/ 138 w 165"/>
                <a:gd name="T21" fmla="*/ 95 h 143"/>
                <a:gd name="T22" fmla="*/ 134 w 165"/>
                <a:gd name="T23" fmla="*/ 89 h 143"/>
                <a:gd name="T24" fmla="*/ 110 w 165"/>
                <a:gd name="T25" fmla="*/ 20 h 143"/>
                <a:gd name="T26" fmla="*/ 105 w 165"/>
                <a:gd name="T27" fmla="*/ 7 h 143"/>
                <a:gd name="T28" fmla="*/ 1 w 165"/>
                <a:gd name="T29" fmla="*/ 5 h 143"/>
                <a:gd name="T30" fmla="*/ 1 w 165"/>
                <a:gd name="T3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43">
                  <a:moveTo>
                    <a:pt x="1" y="5"/>
                  </a:moveTo>
                  <a:lnTo>
                    <a:pt x="1" y="5"/>
                  </a:lnTo>
                  <a:cubicBezTo>
                    <a:pt x="0" y="8"/>
                    <a:pt x="3" y="19"/>
                    <a:pt x="6" y="20"/>
                  </a:cubicBezTo>
                  <a:cubicBezTo>
                    <a:pt x="6" y="22"/>
                    <a:pt x="16" y="28"/>
                    <a:pt x="17" y="33"/>
                  </a:cubicBezTo>
                  <a:cubicBezTo>
                    <a:pt x="17" y="33"/>
                    <a:pt x="21" y="46"/>
                    <a:pt x="22" y="51"/>
                  </a:cubicBezTo>
                  <a:cubicBezTo>
                    <a:pt x="23" y="57"/>
                    <a:pt x="28" y="76"/>
                    <a:pt x="31" y="81"/>
                  </a:cubicBezTo>
                  <a:cubicBezTo>
                    <a:pt x="36" y="92"/>
                    <a:pt x="37" y="99"/>
                    <a:pt x="45" y="110"/>
                  </a:cubicBezTo>
                  <a:cubicBezTo>
                    <a:pt x="47" y="118"/>
                    <a:pt x="62" y="129"/>
                    <a:pt x="69" y="134"/>
                  </a:cubicBezTo>
                  <a:cubicBezTo>
                    <a:pt x="83" y="143"/>
                    <a:pt x="99" y="131"/>
                    <a:pt x="115" y="136"/>
                  </a:cubicBezTo>
                  <a:cubicBezTo>
                    <a:pt x="119" y="136"/>
                    <a:pt x="157" y="141"/>
                    <a:pt x="158" y="137"/>
                  </a:cubicBezTo>
                  <a:cubicBezTo>
                    <a:pt x="165" y="134"/>
                    <a:pt x="138" y="97"/>
                    <a:pt x="138" y="95"/>
                  </a:cubicBezTo>
                  <a:cubicBezTo>
                    <a:pt x="135" y="95"/>
                    <a:pt x="135" y="90"/>
                    <a:pt x="134" y="89"/>
                  </a:cubicBezTo>
                  <a:cubicBezTo>
                    <a:pt x="130" y="80"/>
                    <a:pt x="113" y="24"/>
                    <a:pt x="110" y="20"/>
                  </a:cubicBezTo>
                  <a:cubicBezTo>
                    <a:pt x="110" y="20"/>
                    <a:pt x="105" y="7"/>
                    <a:pt x="105" y="7"/>
                  </a:cubicBezTo>
                  <a:cubicBezTo>
                    <a:pt x="100" y="4"/>
                    <a:pt x="3" y="0"/>
                    <a:pt x="1" y="5"/>
                  </a:cubicBezTo>
                  <a:lnTo>
                    <a:pt x="1" y="5"/>
                  </a:lnTo>
                  <a:close/>
                </a:path>
              </a:pathLst>
            </a:custGeom>
            <a:noFill/>
            <a:ln w="3175" cap="flat">
              <a:solidFill>
                <a:srgbClr val="FF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Freeform 275"/>
            <p:cNvSpPr>
              <a:spLocks/>
            </p:cNvSpPr>
            <p:nvPr/>
          </p:nvSpPr>
          <p:spPr bwMode="auto">
            <a:xfrm>
              <a:off x="4453" y="2613"/>
              <a:ext cx="73" cy="36"/>
            </a:xfrm>
            <a:custGeom>
              <a:avLst/>
              <a:gdLst>
                <a:gd name="T0" fmla="*/ 331 w 340"/>
                <a:gd name="T1" fmla="*/ 4 h 168"/>
                <a:gd name="T2" fmla="*/ 331 w 340"/>
                <a:gd name="T3" fmla="*/ 4 h 168"/>
                <a:gd name="T4" fmla="*/ 323 w 340"/>
                <a:gd name="T5" fmla="*/ 1 h 168"/>
                <a:gd name="T6" fmla="*/ 174 w 340"/>
                <a:gd name="T7" fmla="*/ 3 h 168"/>
                <a:gd name="T8" fmla="*/ 120 w 340"/>
                <a:gd name="T9" fmla="*/ 6 h 168"/>
                <a:gd name="T10" fmla="*/ 68 w 340"/>
                <a:gd name="T11" fmla="*/ 11 h 168"/>
                <a:gd name="T12" fmla="*/ 28 w 340"/>
                <a:gd name="T13" fmla="*/ 21 h 168"/>
                <a:gd name="T14" fmla="*/ 5 w 340"/>
                <a:gd name="T15" fmla="*/ 64 h 168"/>
                <a:gd name="T16" fmla="*/ 47 w 340"/>
                <a:gd name="T17" fmla="*/ 89 h 168"/>
                <a:gd name="T18" fmla="*/ 78 w 340"/>
                <a:gd name="T19" fmla="*/ 101 h 168"/>
                <a:gd name="T20" fmla="*/ 113 w 340"/>
                <a:gd name="T21" fmla="*/ 144 h 168"/>
                <a:gd name="T22" fmla="*/ 114 w 340"/>
                <a:gd name="T23" fmla="*/ 147 h 168"/>
                <a:gd name="T24" fmla="*/ 180 w 340"/>
                <a:gd name="T25" fmla="*/ 168 h 168"/>
                <a:gd name="T26" fmla="*/ 237 w 340"/>
                <a:gd name="T27" fmla="*/ 152 h 168"/>
                <a:gd name="T28" fmla="*/ 249 w 340"/>
                <a:gd name="T29" fmla="*/ 137 h 168"/>
                <a:gd name="T30" fmla="*/ 264 w 340"/>
                <a:gd name="T31" fmla="*/ 119 h 168"/>
                <a:gd name="T32" fmla="*/ 279 w 340"/>
                <a:gd name="T33" fmla="*/ 96 h 168"/>
                <a:gd name="T34" fmla="*/ 282 w 340"/>
                <a:gd name="T35" fmla="*/ 92 h 168"/>
                <a:gd name="T36" fmla="*/ 291 w 340"/>
                <a:gd name="T37" fmla="*/ 85 h 168"/>
                <a:gd name="T38" fmla="*/ 317 w 340"/>
                <a:gd name="T39" fmla="*/ 45 h 168"/>
                <a:gd name="T40" fmla="*/ 331 w 340"/>
                <a:gd name="T41" fmla="*/ 3 h 168"/>
                <a:gd name="T42" fmla="*/ 331 w 340"/>
                <a:gd name="T43" fmla="*/ 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0" h="168">
                  <a:moveTo>
                    <a:pt x="331" y="4"/>
                  </a:moveTo>
                  <a:lnTo>
                    <a:pt x="331" y="4"/>
                  </a:lnTo>
                  <a:lnTo>
                    <a:pt x="323" y="1"/>
                  </a:lnTo>
                  <a:cubicBezTo>
                    <a:pt x="320" y="3"/>
                    <a:pt x="193" y="0"/>
                    <a:pt x="174" y="3"/>
                  </a:cubicBezTo>
                  <a:cubicBezTo>
                    <a:pt x="151" y="6"/>
                    <a:pt x="145" y="4"/>
                    <a:pt x="120" y="6"/>
                  </a:cubicBezTo>
                  <a:cubicBezTo>
                    <a:pt x="111" y="6"/>
                    <a:pt x="75" y="11"/>
                    <a:pt x="68" y="11"/>
                  </a:cubicBezTo>
                  <a:cubicBezTo>
                    <a:pt x="60" y="11"/>
                    <a:pt x="33" y="16"/>
                    <a:pt x="28" y="21"/>
                  </a:cubicBezTo>
                  <a:cubicBezTo>
                    <a:pt x="19" y="32"/>
                    <a:pt x="0" y="46"/>
                    <a:pt x="5" y="64"/>
                  </a:cubicBezTo>
                  <a:cubicBezTo>
                    <a:pt x="8" y="76"/>
                    <a:pt x="38" y="84"/>
                    <a:pt x="47" y="89"/>
                  </a:cubicBezTo>
                  <a:cubicBezTo>
                    <a:pt x="65" y="96"/>
                    <a:pt x="61" y="90"/>
                    <a:pt x="78" y="101"/>
                  </a:cubicBezTo>
                  <a:cubicBezTo>
                    <a:pt x="97" y="114"/>
                    <a:pt x="100" y="128"/>
                    <a:pt x="113" y="144"/>
                  </a:cubicBezTo>
                  <a:lnTo>
                    <a:pt x="114" y="147"/>
                  </a:lnTo>
                  <a:cubicBezTo>
                    <a:pt x="126" y="164"/>
                    <a:pt x="160" y="168"/>
                    <a:pt x="180" y="168"/>
                  </a:cubicBezTo>
                  <a:cubicBezTo>
                    <a:pt x="193" y="168"/>
                    <a:pt x="230" y="163"/>
                    <a:pt x="237" y="152"/>
                  </a:cubicBezTo>
                  <a:cubicBezTo>
                    <a:pt x="243" y="147"/>
                    <a:pt x="238" y="145"/>
                    <a:pt x="249" y="137"/>
                  </a:cubicBezTo>
                  <a:cubicBezTo>
                    <a:pt x="252" y="134"/>
                    <a:pt x="262" y="120"/>
                    <a:pt x="264" y="119"/>
                  </a:cubicBezTo>
                  <a:cubicBezTo>
                    <a:pt x="264" y="119"/>
                    <a:pt x="276" y="100"/>
                    <a:pt x="279" y="96"/>
                  </a:cubicBezTo>
                  <a:lnTo>
                    <a:pt x="282" y="92"/>
                  </a:lnTo>
                  <a:cubicBezTo>
                    <a:pt x="284" y="89"/>
                    <a:pt x="290" y="86"/>
                    <a:pt x="291" y="85"/>
                  </a:cubicBezTo>
                  <a:cubicBezTo>
                    <a:pt x="302" y="79"/>
                    <a:pt x="308" y="53"/>
                    <a:pt x="317" y="45"/>
                  </a:cubicBezTo>
                  <a:cubicBezTo>
                    <a:pt x="325" y="33"/>
                    <a:pt x="340" y="13"/>
                    <a:pt x="331" y="3"/>
                  </a:cubicBezTo>
                  <a:lnTo>
                    <a:pt x="331" y="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7" name="Freeform 276"/>
            <p:cNvSpPr>
              <a:spLocks/>
            </p:cNvSpPr>
            <p:nvPr/>
          </p:nvSpPr>
          <p:spPr bwMode="auto">
            <a:xfrm>
              <a:off x="4453" y="2613"/>
              <a:ext cx="73" cy="36"/>
            </a:xfrm>
            <a:custGeom>
              <a:avLst/>
              <a:gdLst>
                <a:gd name="T0" fmla="*/ 331 w 340"/>
                <a:gd name="T1" fmla="*/ 4 h 168"/>
                <a:gd name="T2" fmla="*/ 331 w 340"/>
                <a:gd name="T3" fmla="*/ 4 h 168"/>
                <a:gd name="T4" fmla="*/ 323 w 340"/>
                <a:gd name="T5" fmla="*/ 1 h 168"/>
                <a:gd name="T6" fmla="*/ 174 w 340"/>
                <a:gd name="T7" fmla="*/ 3 h 168"/>
                <a:gd name="T8" fmla="*/ 120 w 340"/>
                <a:gd name="T9" fmla="*/ 6 h 168"/>
                <a:gd name="T10" fmla="*/ 68 w 340"/>
                <a:gd name="T11" fmla="*/ 11 h 168"/>
                <a:gd name="T12" fmla="*/ 28 w 340"/>
                <a:gd name="T13" fmla="*/ 21 h 168"/>
                <a:gd name="T14" fmla="*/ 5 w 340"/>
                <a:gd name="T15" fmla="*/ 64 h 168"/>
                <a:gd name="T16" fmla="*/ 47 w 340"/>
                <a:gd name="T17" fmla="*/ 89 h 168"/>
                <a:gd name="T18" fmla="*/ 78 w 340"/>
                <a:gd name="T19" fmla="*/ 101 h 168"/>
                <a:gd name="T20" fmla="*/ 113 w 340"/>
                <a:gd name="T21" fmla="*/ 144 h 168"/>
                <a:gd name="T22" fmla="*/ 114 w 340"/>
                <a:gd name="T23" fmla="*/ 147 h 168"/>
                <a:gd name="T24" fmla="*/ 180 w 340"/>
                <a:gd name="T25" fmla="*/ 168 h 168"/>
                <a:gd name="T26" fmla="*/ 237 w 340"/>
                <a:gd name="T27" fmla="*/ 152 h 168"/>
                <a:gd name="T28" fmla="*/ 249 w 340"/>
                <a:gd name="T29" fmla="*/ 137 h 168"/>
                <a:gd name="T30" fmla="*/ 264 w 340"/>
                <a:gd name="T31" fmla="*/ 119 h 168"/>
                <a:gd name="T32" fmla="*/ 279 w 340"/>
                <a:gd name="T33" fmla="*/ 96 h 168"/>
                <a:gd name="T34" fmla="*/ 282 w 340"/>
                <a:gd name="T35" fmla="*/ 92 h 168"/>
                <a:gd name="T36" fmla="*/ 291 w 340"/>
                <a:gd name="T37" fmla="*/ 85 h 168"/>
                <a:gd name="T38" fmla="*/ 317 w 340"/>
                <a:gd name="T39" fmla="*/ 45 h 168"/>
                <a:gd name="T40" fmla="*/ 331 w 340"/>
                <a:gd name="T41" fmla="*/ 3 h 168"/>
                <a:gd name="T42" fmla="*/ 331 w 340"/>
                <a:gd name="T43" fmla="*/ 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0" h="168">
                  <a:moveTo>
                    <a:pt x="331" y="4"/>
                  </a:moveTo>
                  <a:lnTo>
                    <a:pt x="331" y="4"/>
                  </a:lnTo>
                  <a:lnTo>
                    <a:pt x="323" y="1"/>
                  </a:lnTo>
                  <a:cubicBezTo>
                    <a:pt x="320" y="3"/>
                    <a:pt x="193" y="0"/>
                    <a:pt x="174" y="3"/>
                  </a:cubicBezTo>
                  <a:cubicBezTo>
                    <a:pt x="151" y="6"/>
                    <a:pt x="145" y="4"/>
                    <a:pt x="120" y="6"/>
                  </a:cubicBezTo>
                  <a:cubicBezTo>
                    <a:pt x="111" y="6"/>
                    <a:pt x="75" y="11"/>
                    <a:pt x="68" y="11"/>
                  </a:cubicBezTo>
                  <a:cubicBezTo>
                    <a:pt x="60" y="11"/>
                    <a:pt x="33" y="16"/>
                    <a:pt x="28" y="21"/>
                  </a:cubicBezTo>
                  <a:cubicBezTo>
                    <a:pt x="19" y="32"/>
                    <a:pt x="0" y="46"/>
                    <a:pt x="5" y="64"/>
                  </a:cubicBezTo>
                  <a:cubicBezTo>
                    <a:pt x="8" y="76"/>
                    <a:pt x="38" y="84"/>
                    <a:pt x="47" y="89"/>
                  </a:cubicBezTo>
                  <a:cubicBezTo>
                    <a:pt x="65" y="96"/>
                    <a:pt x="61" y="90"/>
                    <a:pt x="78" y="101"/>
                  </a:cubicBezTo>
                  <a:cubicBezTo>
                    <a:pt x="97" y="114"/>
                    <a:pt x="100" y="128"/>
                    <a:pt x="113" y="144"/>
                  </a:cubicBezTo>
                  <a:lnTo>
                    <a:pt x="114" y="147"/>
                  </a:lnTo>
                  <a:cubicBezTo>
                    <a:pt x="126" y="164"/>
                    <a:pt x="160" y="168"/>
                    <a:pt x="180" y="168"/>
                  </a:cubicBezTo>
                  <a:cubicBezTo>
                    <a:pt x="193" y="168"/>
                    <a:pt x="230" y="163"/>
                    <a:pt x="237" y="152"/>
                  </a:cubicBezTo>
                  <a:cubicBezTo>
                    <a:pt x="243" y="147"/>
                    <a:pt x="238" y="145"/>
                    <a:pt x="249" y="137"/>
                  </a:cubicBezTo>
                  <a:cubicBezTo>
                    <a:pt x="252" y="134"/>
                    <a:pt x="262" y="120"/>
                    <a:pt x="264" y="119"/>
                  </a:cubicBezTo>
                  <a:cubicBezTo>
                    <a:pt x="264" y="119"/>
                    <a:pt x="276" y="100"/>
                    <a:pt x="279" y="96"/>
                  </a:cubicBezTo>
                  <a:lnTo>
                    <a:pt x="282" y="92"/>
                  </a:lnTo>
                  <a:cubicBezTo>
                    <a:pt x="284" y="89"/>
                    <a:pt x="290" y="86"/>
                    <a:pt x="291" y="85"/>
                  </a:cubicBezTo>
                  <a:cubicBezTo>
                    <a:pt x="302" y="79"/>
                    <a:pt x="308" y="53"/>
                    <a:pt x="317" y="45"/>
                  </a:cubicBezTo>
                  <a:cubicBezTo>
                    <a:pt x="325" y="33"/>
                    <a:pt x="340" y="13"/>
                    <a:pt x="331" y="3"/>
                  </a:cubicBezTo>
                  <a:lnTo>
                    <a:pt x="331" y="4"/>
                  </a:lnTo>
                  <a:close/>
                </a:path>
              </a:pathLst>
            </a:custGeom>
            <a:noFill/>
            <a:ln w="317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Rectangle 277"/>
            <p:cNvSpPr>
              <a:spLocks noChangeArrowheads="1"/>
            </p:cNvSpPr>
            <p:nvPr/>
          </p:nvSpPr>
          <p:spPr bwMode="auto">
            <a:xfrm>
              <a:off x="4239" y="281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039" name="Rectangle 278"/>
            <p:cNvSpPr>
              <a:spLocks noChangeArrowheads="1"/>
            </p:cNvSpPr>
            <p:nvPr/>
          </p:nvSpPr>
          <p:spPr bwMode="auto">
            <a:xfrm>
              <a:off x="4264" y="2817"/>
              <a:ext cx="2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</a:rPr>
                <a:t>+</a:t>
              </a:r>
              <a:endParaRPr lang="fr-FR" altLang="fr-FR"/>
            </a:p>
          </p:txBody>
        </p:sp>
        <p:sp>
          <p:nvSpPr>
            <p:cNvPr id="1040" name="Rectangle 279"/>
            <p:cNvSpPr>
              <a:spLocks noChangeArrowheads="1"/>
            </p:cNvSpPr>
            <p:nvPr/>
          </p:nvSpPr>
          <p:spPr bwMode="auto">
            <a:xfrm>
              <a:off x="4291" y="279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900">
                  <a:solidFill>
                    <a:srgbClr val="000000"/>
                  </a:solidFill>
                </a:rPr>
                <a:t> </a:t>
              </a:r>
              <a:endParaRPr lang="fr-FR" altLang="fr-FR"/>
            </a:p>
          </p:txBody>
        </p:sp>
        <p:sp>
          <p:nvSpPr>
            <p:cNvPr id="1041" name="Rectangle 280"/>
            <p:cNvSpPr>
              <a:spLocks noChangeArrowheads="1"/>
            </p:cNvSpPr>
            <p:nvPr/>
          </p:nvSpPr>
          <p:spPr bwMode="auto">
            <a:xfrm>
              <a:off x="4377" y="279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900">
                  <a:solidFill>
                    <a:srgbClr val="000000"/>
                  </a:solidFill>
                </a:rPr>
                <a:t> </a:t>
              </a:r>
              <a:endParaRPr lang="fr-FR" altLang="fr-FR"/>
            </a:p>
          </p:txBody>
        </p:sp>
        <p:sp>
          <p:nvSpPr>
            <p:cNvPr id="1042" name="Rectangle 281"/>
            <p:cNvSpPr>
              <a:spLocks noChangeArrowheads="1"/>
            </p:cNvSpPr>
            <p:nvPr/>
          </p:nvSpPr>
          <p:spPr bwMode="auto">
            <a:xfrm>
              <a:off x="4310" y="2832"/>
              <a:ext cx="2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</a:rPr>
                <a:t>S</a:t>
              </a:r>
              <a:endParaRPr lang="fr-FR" altLang="fr-FR"/>
            </a:p>
          </p:txBody>
        </p:sp>
        <p:sp>
          <p:nvSpPr>
            <p:cNvPr id="1043" name="Rectangle 282"/>
            <p:cNvSpPr>
              <a:spLocks noChangeArrowheads="1"/>
            </p:cNvSpPr>
            <p:nvPr/>
          </p:nvSpPr>
          <p:spPr bwMode="auto">
            <a:xfrm>
              <a:off x="4329" y="2832"/>
              <a:ext cx="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</a:rPr>
                <a:t>I</a:t>
              </a:r>
              <a:endParaRPr lang="fr-FR" altLang="fr-FR"/>
            </a:p>
          </p:txBody>
        </p:sp>
        <p:sp>
          <p:nvSpPr>
            <p:cNvPr id="1044" name="Rectangle 283"/>
            <p:cNvSpPr>
              <a:spLocks noChangeArrowheads="1"/>
            </p:cNvSpPr>
            <p:nvPr/>
          </p:nvSpPr>
          <p:spPr bwMode="auto">
            <a:xfrm>
              <a:off x="4338" y="2832"/>
              <a:ext cx="2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</a:rPr>
                <a:t>D</a:t>
              </a:r>
              <a:endParaRPr lang="fr-FR" altLang="fr-FR"/>
            </a:p>
          </p:txBody>
        </p:sp>
        <p:sp>
          <p:nvSpPr>
            <p:cNvPr id="1045" name="Rectangle 284"/>
            <p:cNvSpPr>
              <a:spLocks noChangeArrowheads="1"/>
            </p:cNvSpPr>
            <p:nvPr/>
          </p:nvSpPr>
          <p:spPr bwMode="auto">
            <a:xfrm>
              <a:off x="4358" y="2832"/>
              <a:ext cx="2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046" name="Rectangle 285"/>
            <p:cNvSpPr>
              <a:spLocks noChangeArrowheads="1"/>
            </p:cNvSpPr>
            <p:nvPr/>
          </p:nvSpPr>
          <p:spPr bwMode="auto">
            <a:xfrm>
              <a:off x="3004" y="2813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047" name="Rectangle 286"/>
            <p:cNvSpPr>
              <a:spLocks noChangeArrowheads="1"/>
            </p:cNvSpPr>
            <p:nvPr/>
          </p:nvSpPr>
          <p:spPr bwMode="auto">
            <a:xfrm>
              <a:off x="3029" y="2813"/>
              <a:ext cx="1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</a:rPr>
                <a:t>-</a:t>
              </a:r>
              <a:endParaRPr lang="fr-FR" altLang="fr-FR"/>
            </a:p>
          </p:txBody>
        </p:sp>
        <p:sp>
          <p:nvSpPr>
            <p:cNvPr id="1048" name="Rectangle 287"/>
            <p:cNvSpPr>
              <a:spLocks noChangeArrowheads="1"/>
            </p:cNvSpPr>
            <p:nvPr/>
          </p:nvSpPr>
          <p:spPr bwMode="auto">
            <a:xfrm>
              <a:off x="3045" y="2793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900">
                  <a:solidFill>
                    <a:srgbClr val="000000"/>
                  </a:solidFill>
                </a:rPr>
                <a:t> </a:t>
              </a:r>
              <a:endParaRPr lang="fr-FR" altLang="fr-FR"/>
            </a:p>
          </p:txBody>
        </p:sp>
        <p:sp>
          <p:nvSpPr>
            <p:cNvPr id="1049" name="Rectangle 288"/>
            <p:cNvSpPr>
              <a:spLocks noChangeArrowheads="1"/>
            </p:cNvSpPr>
            <p:nvPr/>
          </p:nvSpPr>
          <p:spPr bwMode="auto">
            <a:xfrm>
              <a:off x="3064" y="2828"/>
              <a:ext cx="2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</a:rPr>
                <a:t>S</a:t>
              </a:r>
              <a:endParaRPr lang="fr-FR" altLang="fr-FR"/>
            </a:p>
          </p:txBody>
        </p:sp>
        <p:sp>
          <p:nvSpPr>
            <p:cNvPr id="1050" name="Rectangle 289"/>
            <p:cNvSpPr>
              <a:spLocks noChangeArrowheads="1"/>
            </p:cNvSpPr>
            <p:nvPr/>
          </p:nvSpPr>
          <p:spPr bwMode="auto">
            <a:xfrm>
              <a:off x="3083" y="2828"/>
              <a:ext cx="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</a:rPr>
                <a:t>I</a:t>
              </a:r>
              <a:endParaRPr lang="fr-FR" altLang="fr-FR"/>
            </a:p>
          </p:txBody>
        </p:sp>
        <p:sp>
          <p:nvSpPr>
            <p:cNvPr id="1051" name="Rectangle 290"/>
            <p:cNvSpPr>
              <a:spLocks noChangeArrowheads="1"/>
            </p:cNvSpPr>
            <p:nvPr/>
          </p:nvSpPr>
          <p:spPr bwMode="auto">
            <a:xfrm>
              <a:off x="3091" y="2828"/>
              <a:ext cx="2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</a:rPr>
                <a:t>D</a:t>
              </a:r>
              <a:endParaRPr lang="fr-FR" altLang="fr-FR"/>
            </a:p>
          </p:txBody>
        </p:sp>
        <p:sp>
          <p:nvSpPr>
            <p:cNvPr id="1052" name="Rectangle 291"/>
            <p:cNvSpPr>
              <a:spLocks noChangeArrowheads="1"/>
            </p:cNvSpPr>
            <p:nvPr/>
          </p:nvSpPr>
          <p:spPr bwMode="auto">
            <a:xfrm>
              <a:off x="3111" y="2828"/>
              <a:ext cx="2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4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053" name="Freeform 292"/>
            <p:cNvSpPr>
              <a:spLocks/>
            </p:cNvSpPr>
            <p:nvPr/>
          </p:nvSpPr>
          <p:spPr bwMode="auto">
            <a:xfrm>
              <a:off x="3522" y="2735"/>
              <a:ext cx="224" cy="7"/>
            </a:xfrm>
            <a:custGeom>
              <a:avLst/>
              <a:gdLst>
                <a:gd name="T0" fmla="*/ 0 w 1043"/>
                <a:gd name="T1" fmla="*/ 0 h 32"/>
                <a:gd name="T2" fmla="*/ 0 w 1043"/>
                <a:gd name="T3" fmla="*/ 0 h 32"/>
                <a:gd name="T4" fmla="*/ 1043 w 1043"/>
                <a:gd name="T5" fmla="*/ 0 h 32"/>
                <a:gd name="T6" fmla="*/ 1043 w 1043"/>
                <a:gd name="T7" fmla="*/ 32 h 32"/>
                <a:gd name="T8" fmla="*/ 0 w 1043"/>
                <a:gd name="T9" fmla="*/ 32 h 32"/>
                <a:gd name="T10" fmla="*/ 0 w 1043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32">
                  <a:moveTo>
                    <a:pt x="0" y="0"/>
                  </a:moveTo>
                  <a:lnTo>
                    <a:pt x="0" y="0"/>
                  </a:lnTo>
                  <a:lnTo>
                    <a:pt x="1043" y="0"/>
                  </a:lnTo>
                  <a:lnTo>
                    <a:pt x="104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0E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4" name="Freeform 293"/>
            <p:cNvSpPr>
              <a:spLocks/>
            </p:cNvSpPr>
            <p:nvPr/>
          </p:nvSpPr>
          <p:spPr bwMode="auto">
            <a:xfrm>
              <a:off x="3522" y="2735"/>
              <a:ext cx="224" cy="7"/>
            </a:xfrm>
            <a:custGeom>
              <a:avLst/>
              <a:gdLst>
                <a:gd name="T0" fmla="*/ 0 w 1043"/>
                <a:gd name="T1" fmla="*/ 0 h 32"/>
                <a:gd name="T2" fmla="*/ 0 w 1043"/>
                <a:gd name="T3" fmla="*/ 0 h 32"/>
                <a:gd name="T4" fmla="*/ 1043 w 1043"/>
                <a:gd name="T5" fmla="*/ 0 h 32"/>
                <a:gd name="T6" fmla="*/ 1043 w 1043"/>
                <a:gd name="T7" fmla="*/ 32 h 32"/>
                <a:gd name="T8" fmla="*/ 0 w 1043"/>
                <a:gd name="T9" fmla="*/ 32 h 32"/>
                <a:gd name="T10" fmla="*/ 0 w 1043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32">
                  <a:moveTo>
                    <a:pt x="0" y="0"/>
                  </a:moveTo>
                  <a:lnTo>
                    <a:pt x="0" y="0"/>
                  </a:lnTo>
                  <a:lnTo>
                    <a:pt x="1043" y="0"/>
                  </a:lnTo>
                  <a:lnTo>
                    <a:pt x="104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Rectangle 294"/>
            <p:cNvSpPr>
              <a:spLocks noChangeArrowheads="1"/>
            </p:cNvSpPr>
            <p:nvPr/>
          </p:nvSpPr>
          <p:spPr bwMode="auto">
            <a:xfrm>
              <a:off x="3571" y="2710"/>
              <a:ext cx="9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L</a:t>
              </a:r>
              <a:endParaRPr lang="fr-FR" altLang="fr-FR"/>
            </a:p>
          </p:txBody>
        </p:sp>
        <p:sp>
          <p:nvSpPr>
            <p:cNvPr id="1250" name="Rectangle 295"/>
            <p:cNvSpPr>
              <a:spLocks noChangeArrowheads="1"/>
            </p:cNvSpPr>
            <p:nvPr/>
          </p:nvSpPr>
          <p:spPr bwMode="auto">
            <a:xfrm>
              <a:off x="3582" y="2710"/>
              <a:ext cx="12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H</a:t>
              </a:r>
              <a:endParaRPr lang="fr-FR" altLang="fr-FR"/>
            </a:p>
          </p:txBody>
        </p:sp>
        <p:sp>
          <p:nvSpPr>
            <p:cNvPr id="1251" name="Rectangle 296"/>
            <p:cNvSpPr>
              <a:spLocks noChangeArrowheads="1"/>
            </p:cNvSpPr>
            <p:nvPr/>
          </p:nvSpPr>
          <p:spPr bwMode="auto">
            <a:xfrm>
              <a:off x="3595" y="2710"/>
              <a:ext cx="12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C</a:t>
              </a:r>
              <a:endParaRPr lang="fr-FR" altLang="fr-FR"/>
            </a:p>
          </p:txBody>
        </p:sp>
        <p:sp>
          <p:nvSpPr>
            <p:cNvPr id="1252" name="Rectangle 297"/>
            <p:cNvSpPr>
              <a:spLocks noChangeArrowheads="1"/>
            </p:cNvSpPr>
            <p:nvPr/>
          </p:nvSpPr>
          <p:spPr bwMode="auto">
            <a:xfrm>
              <a:off x="3608" y="2701"/>
              <a:ext cx="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 </a:t>
              </a:r>
              <a:endParaRPr lang="fr-FR" altLang="fr-FR"/>
            </a:p>
          </p:txBody>
        </p:sp>
        <p:sp>
          <p:nvSpPr>
            <p:cNvPr id="1253" name="Rectangle 298"/>
            <p:cNvSpPr>
              <a:spLocks noChangeArrowheads="1"/>
            </p:cNvSpPr>
            <p:nvPr/>
          </p:nvSpPr>
          <p:spPr bwMode="auto">
            <a:xfrm>
              <a:off x="3344" y="2637"/>
              <a:ext cx="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I</a:t>
              </a:r>
              <a:endParaRPr lang="fr-FR" altLang="fr-FR"/>
            </a:p>
          </p:txBody>
        </p:sp>
        <p:sp>
          <p:nvSpPr>
            <p:cNvPr id="1254" name="Rectangle 299"/>
            <p:cNvSpPr>
              <a:spLocks noChangeArrowheads="1"/>
            </p:cNvSpPr>
            <p:nvPr/>
          </p:nvSpPr>
          <p:spPr bwMode="auto">
            <a:xfrm>
              <a:off x="3349" y="2637"/>
              <a:ext cx="12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N</a:t>
              </a:r>
              <a:endParaRPr lang="fr-FR" altLang="fr-FR"/>
            </a:p>
          </p:txBody>
        </p:sp>
        <p:sp>
          <p:nvSpPr>
            <p:cNvPr id="1255" name="Rectangle 300"/>
            <p:cNvSpPr>
              <a:spLocks noChangeArrowheads="1"/>
            </p:cNvSpPr>
            <p:nvPr/>
          </p:nvSpPr>
          <p:spPr bwMode="auto">
            <a:xfrm>
              <a:off x="3361" y="2637"/>
              <a:ext cx="8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J</a:t>
              </a:r>
              <a:endParaRPr lang="fr-FR" altLang="fr-FR"/>
            </a:p>
          </p:txBody>
        </p:sp>
        <p:sp>
          <p:nvSpPr>
            <p:cNvPr id="1256" name="Rectangle 301"/>
            <p:cNvSpPr>
              <a:spLocks noChangeArrowheads="1"/>
            </p:cNvSpPr>
            <p:nvPr/>
          </p:nvSpPr>
          <p:spPr bwMode="auto">
            <a:xfrm>
              <a:off x="3370" y="2637"/>
              <a:ext cx="11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257" name="Rectangle 302"/>
            <p:cNvSpPr>
              <a:spLocks noChangeArrowheads="1"/>
            </p:cNvSpPr>
            <p:nvPr/>
          </p:nvSpPr>
          <p:spPr bwMode="auto">
            <a:xfrm>
              <a:off x="3381" y="2637"/>
              <a:ext cx="12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C</a:t>
              </a:r>
              <a:endParaRPr lang="fr-FR" altLang="fr-FR"/>
            </a:p>
          </p:txBody>
        </p:sp>
        <p:sp>
          <p:nvSpPr>
            <p:cNvPr id="1258" name="Rectangle 303"/>
            <p:cNvSpPr>
              <a:spLocks noChangeArrowheads="1"/>
            </p:cNvSpPr>
            <p:nvPr/>
          </p:nvSpPr>
          <p:spPr bwMode="auto">
            <a:xfrm>
              <a:off x="3394" y="2637"/>
              <a:ext cx="1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T</a:t>
              </a:r>
              <a:endParaRPr lang="fr-FR" altLang="fr-FR"/>
            </a:p>
          </p:txBody>
        </p:sp>
        <p:sp>
          <p:nvSpPr>
            <p:cNvPr id="1259" name="Rectangle 304"/>
            <p:cNvSpPr>
              <a:spLocks noChangeArrowheads="1"/>
            </p:cNvSpPr>
            <p:nvPr/>
          </p:nvSpPr>
          <p:spPr bwMode="auto">
            <a:xfrm>
              <a:off x="3404" y="2637"/>
              <a:ext cx="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I</a:t>
              </a:r>
              <a:endParaRPr lang="fr-FR" altLang="fr-FR"/>
            </a:p>
          </p:txBody>
        </p:sp>
        <p:sp>
          <p:nvSpPr>
            <p:cNvPr id="1260" name="Rectangle 305"/>
            <p:cNvSpPr>
              <a:spLocks noChangeArrowheads="1"/>
            </p:cNvSpPr>
            <p:nvPr/>
          </p:nvSpPr>
          <p:spPr bwMode="auto">
            <a:xfrm>
              <a:off x="3409" y="2637"/>
              <a:ext cx="12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O</a:t>
              </a:r>
              <a:endParaRPr lang="fr-FR" altLang="fr-FR"/>
            </a:p>
          </p:txBody>
        </p:sp>
        <p:sp>
          <p:nvSpPr>
            <p:cNvPr id="1261" name="Rectangle 306"/>
            <p:cNvSpPr>
              <a:spLocks noChangeArrowheads="1"/>
            </p:cNvSpPr>
            <p:nvPr/>
          </p:nvSpPr>
          <p:spPr bwMode="auto">
            <a:xfrm>
              <a:off x="3422" y="2637"/>
              <a:ext cx="12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N</a:t>
              </a:r>
              <a:endParaRPr lang="fr-FR" altLang="fr-FR"/>
            </a:p>
          </p:txBody>
        </p:sp>
        <p:sp>
          <p:nvSpPr>
            <p:cNvPr id="1262" name="Rectangle 307"/>
            <p:cNvSpPr>
              <a:spLocks noChangeArrowheads="1"/>
            </p:cNvSpPr>
            <p:nvPr/>
          </p:nvSpPr>
          <p:spPr bwMode="auto">
            <a:xfrm>
              <a:off x="3435" y="2637"/>
              <a:ext cx="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 </a:t>
              </a:r>
              <a:endParaRPr lang="fr-FR" altLang="fr-FR"/>
            </a:p>
          </p:txBody>
        </p:sp>
        <p:sp>
          <p:nvSpPr>
            <p:cNvPr id="1263" name="Rectangle 308"/>
            <p:cNvSpPr>
              <a:spLocks noChangeArrowheads="1"/>
            </p:cNvSpPr>
            <p:nvPr/>
          </p:nvSpPr>
          <p:spPr bwMode="auto">
            <a:xfrm>
              <a:off x="3439" y="2637"/>
              <a:ext cx="1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T</a:t>
              </a:r>
              <a:endParaRPr lang="fr-FR" altLang="fr-FR"/>
            </a:p>
          </p:txBody>
        </p:sp>
        <p:sp>
          <p:nvSpPr>
            <p:cNvPr id="1264" name="Rectangle 309"/>
            <p:cNvSpPr>
              <a:spLocks noChangeArrowheads="1"/>
            </p:cNvSpPr>
            <p:nvPr/>
          </p:nvSpPr>
          <p:spPr bwMode="auto">
            <a:xfrm>
              <a:off x="3450" y="2637"/>
              <a:ext cx="12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U</a:t>
              </a:r>
              <a:endParaRPr lang="fr-FR" altLang="fr-FR"/>
            </a:p>
          </p:txBody>
        </p:sp>
        <p:sp>
          <p:nvSpPr>
            <p:cNvPr id="1265" name="Rectangle 310"/>
            <p:cNvSpPr>
              <a:spLocks noChangeArrowheads="1"/>
            </p:cNvSpPr>
            <p:nvPr/>
          </p:nvSpPr>
          <p:spPr bwMode="auto">
            <a:xfrm>
              <a:off x="3462" y="2637"/>
              <a:ext cx="12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N</a:t>
              </a:r>
              <a:endParaRPr lang="fr-FR" altLang="fr-FR"/>
            </a:p>
          </p:txBody>
        </p:sp>
        <p:sp>
          <p:nvSpPr>
            <p:cNvPr id="1266" name="Rectangle 311"/>
            <p:cNvSpPr>
              <a:spLocks noChangeArrowheads="1"/>
            </p:cNvSpPr>
            <p:nvPr/>
          </p:nvSpPr>
          <p:spPr bwMode="auto">
            <a:xfrm>
              <a:off x="3475" y="2637"/>
              <a:ext cx="12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N</a:t>
              </a:r>
              <a:endParaRPr lang="fr-FR" altLang="fr-FR"/>
            </a:p>
          </p:txBody>
        </p:sp>
        <p:sp>
          <p:nvSpPr>
            <p:cNvPr id="1267" name="Rectangle 312"/>
            <p:cNvSpPr>
              <a:spLocks noChangeArrowheads="1"/>
            </p:cNvSpPr>
            <p:nvPr/>
          </p:nvSpPr>
          <p:spPr bwMode="auto">
            <a:xfrm>
              <a:off x="3487" y="2637"/>
              <a:ext cx="11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268" name="Rectangle 313"/>
            <p:cNvSpPr>
              <a:spLocks noChangeArrowheads="1"/>
            </p:cNvSpPr>
            <p:nvPr/>
          </p:nvSpPr>
          <p:spPr bwMode="auto">
            <a:xfrm>
              <a:off x="3499" y="2637"/>
              <a:ext cx="9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L</a:t>
              </a:r>
              <a:endParaRPr lang="fr-FR" altLang="fr-FR"/>
            </a:p>
          </p:txBody>
        </p:sp>
        <p:sp>
          <p:nvSpPr>
            <p:cNvPr id="1269" name="Rectangle 314"/>
            <p:cNvSpPr>
              <a:spLocks noChangeArrowheads="1"/>
            </p:cNvSpPr>
            <p:nvPr/>
          </p:nvSpPr>
          <p:spPr bwMode="auto">
            <a:xfrm>
              <a:off x="3507" y="2637"/>
              <a:ext cx="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00">
                  <a:solidFill>
                    <a:srgbClr val="000000"/>
                  </a:solidFill>
                </a:rPr>
                <a:t> </a:t>
              </a:r>
              <a:endParaRPr lang="fr-FR" altLang="fr-FR"/>
            </a:p>
          </p:txBody>
        </p:sp>
        <p:sp>
          <p:nvSpPr>
            <p:cNvPr id="1270" name="Freeform 315"/>
            <p:cNvSpPr>
              <a:spLocks/>
            </p:cNvSpPr>
            <p:nvPr/>
          </p:nvSpPr>
          <p:spPr bwMode="auto">
            <a:xfrm>
              <a:off x="4366" y="2713"/>
              <a:ext cx="73" cy="5"/>
            </a:xfrm>
            <a:custGeom>
              <a:avLst/>
              <a:gdLst>
                <a:gd name="T0" fmla="*/ 0 w 342"/>
                <a:gd name="T1" fmla="*/ 0 h 20"/>
                <a:gd name="T2" fmla="*/ 0 w 342"/>
                <a:gd name="T3" fmla="*/ 0 h 20"/>
                <a:gd name="T4" fmla="*/ 342 w 342"/>
                <a:gd name="T5" fmla="*/ 0 h 20"/>
                <a:gd name="T6" fmla="*/ 342 w 342"/>
                <a:gd name="T7" fmla="*/ 20 h 20"/>
                <a:gd name="T8" fmla="*/ 0 w 342"/>
                <a:gd name="T9" fmla="*/ 20 h 20"/>
                <a:gd name="T10" fmla="*/ 0 w 342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20">
                  <a:moveTo>
                    <a:pt x="0" y="0"/>
                  </a:moveTo>
                  <a:lnTo>
                    <a:pt x="0" y="0"/>
                  </a:lnTo>
                  <a:lnTo>
                    <a:pt x="342" y="0"/>
                  </a:lnTo>
                  <a:lnTo>
                    <a:pt x="342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1" name="Freeform 316"/>
            <p:cNvSpPr>
              <a:spLocks/>
            </p:cNvSpPr>
            <p:nvPr/>
          </p:nvSpPr>
          <p:spPr bwMode="auto">
            <a:xfrm>
              <a:off x="4366" y="2713"/>
              <a:ext cx="73" cy="5"/>
            </a:xfrm>
            <a:custGeom>
              <a:avLst/>
              <a:gdLst>
                <a:gd name="T0" fmla="*/ 0 w 342"/>
                <a:gd name="T1" fmla="*/ 0 h 20"/>
                <a:gd name="T2" fmla="*/ 0 w 342"/>
                <a:gd name="T3" fmla="*/ 0 h 20"/>
                <a:gd name="T4" fmla="*/ 342 w 342"/>
                <a:gd name="T5" fmla="*/ 0 h 20"/>
                <a:gd name="T6" fmla="*/ 342 w 342"/>
                <a:gd name="T7" fmla="*/ 20 h 20"/>
                <a:gd name="T8" fmla="*/ 0 w 342"/>
                <a:gd name="T9" fmla="*/ 20 h 20"/>
                <a:gd name="T10" fmla="*/ 0 w 342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20">
                  <a:moveTo>
                    <a:pt x="0" y="0"/>
                  </a:moveTo>
                  <a:lnTo>
                    <a:pt x="0" y="0"/>
                  </a:lnTo>
                  <a:lnTo>
                    <a:pt x="342" y="0"/>
                  </a:lnTo>
                  <a:lnTo>
                    <a:pt x="342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2" name="Rectangle 317"/>
            <p:cNvSpPr>
              <a:spLocks noChangeArrowheads="1"/>
            </p:cNvSpPr>
            <p:nvPr/>
          </p:nvSpPr>
          <p:spPr bwMode="auto">
            <a:xfrm>
              <a:off x="4190" y="2456"/>
              <a:ext cx="16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S</a:t>
              </a:r>
              <a:endParaRPr lang="fr-FR" altLang="fr-FR"/>
            </a:p>
          </p:txBody>
        </p:sp>
        <p:sp>
          <p:nvSpPr>
            <p:cNvPr id="1273" name="Rectangle 318"/>
            <p:cNvSpPr>
              <a:spLocks noChangeArrowheads="1"/>
            </p:cNvSpPr>
            <p:nvPr/>
          </p:nvSpPr>
          <p:spPr bwMode="auto">
            <a:xfrm>
              <a:off x="4205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a</a:t>
              </a:r>
              <a:endParaRPr lang="fr-FR" altLang="fr-FR"/>
            </a:p>
          </p:txBody>
        </p:sp>
        <p:sp>
          <p:nvSpPr>
            <p:cNvPr id="1274" name="Rectangle 319"/>
            <p:cNvSpPr>
              <a:spLocks noChangeArrowheads="1"/>
            </p:cNvSpPr>
            <p:nvPr/>
          </p:nvSpPr>
          <p:spPr bwMode="auto">
            <a:xfrm>
              <a:off x="4218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n</a:t>
              </a:r>
              <a:endParaRPr lang="fr-FR" altLang="fr-FR"/>
            </a:p>
          </p:txBody>
        </p:sp>
        <p:sp>
          <p:nvSpPr>
            <p:cNvPr id="1275" name="Rectangle 320"/>
            <p:cNvSpPr>
              <a:spLocks noChangeArrowheads="1"/>
            </p:cNvSpPr>
            <p:nvPr/>
          </p:nvSpPr>
          <p:spPr bwMode="auto">
            <a:xfrm>
              <a:off x="4231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d</a:t>
              </a:r>
              <a:endParaRPr lang="fr-FR" altLang="fr-FR"/>
            </a:p>
          </p:txBody>
        </p:sp>
        <p:sp>
          <p:nvSpPr>
            <p:cNvPr id="1276" name="Rectangle 321"/>
            <p:cNvSpPr>
              <a:spLocks noChangeArrowheads="1"/>
            </p:cNvSpPr>
            <p:nvPr/>
          </p:nvSpPr>
          <p:spPr bwMode="auto">
            <a:xfrm>
              <a:off x="4243" y="2456"/>
              <a:ext cx="1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s</a:t>
              </a:r>
              <a:endParaRPr lang="fr-FR" altLang="fr-FR"/>
            </a:p>
          </p:txBody>
        </p:sp>
        <p:sp>
          <p:nvSpPr>
            <p:cNvPr id="1277" name="Rectangle 322"/>
            <p:cNvSpPr>
              <a:spLocks noChangeArrowheads="1"/>
            </p:cNvSpPr>
            <p:nvPr/>
          </p:nvSpPr>
          <p:spPr bwMode="auto">
            <a:xfrm>
              <a:off x="4255" y="2456"/>
              <a:ext cx="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 </a:t>
              </a:r>
              <a:endParaRPr lang="fr-FR" altLang="fr-FR"/>
            </a:p>
          </p:txBody>
        </p:sp>
        <p:sp>
          <p:nvSpPr>
            <p:cNvPr id="1278" name="Rectangle 323"/>
            <p:cNvSpPr>
              <a:spLocks noChangeArrowheads="1"/>
            </p:cNvSpPr>
            <p:nvPr/>
          </p:nvSpPr>
          <p:spPr bwMode="auto">
            <a:xfrm>
              <a:off x="4261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a</a:t>
              </a:r>
              <a:endParaRPr lang="fr-FR" altLang="fr-FR"/>
            </a:p>
          </p:txBody>
        </p:sp>
        <p:sp>
          <p:nvSpPr>
            <p:cNvPr id="1280" name="Rectangle 324"/>
            <p:cNvSpPr>
              <a:spLocks noChangeArrowheads="1"/>
            </p:cNvSpPr>
            <p:nvPr/>
          </p:nvSpPr>
          <p:spPr bwMode="auto">
            <a:xfrm>
              <a:off x="4274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n</a:t>
              </a:r>
              <a:endParaRPr lang="fr-FR" altLang="fr-FR"/>
            </a:p>
          </p:txBody>
        </p:sp>
        <p:sp>
          <p:nvSpPr>
            <p:cNvPr id="1281" name="Rectangle 325"/>
            <p:cNvSpPr>
              <a:spLocks noChangeArrowheads="1"/>
            </p:cNvSpPr>
            <p:nvPr/>
          </p:nvSpPr>
          <p:spPr bwMode="auto">
            <a:xfrm>
              <a:off x="4287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d</a:t>
              </a:r>
              <a:endParaRPr lang="fr-FR" altLang="fr-FR"/>
            </a:p>
          </p:txBody>
        </p:sp>
        <p:sp>
          <p:nvSpPr>
            <p:cNvPr id="1282" name="Rectangle 326"/>
            <p:cNvSpPr>
              <a:spLocks noChangeArrowheads="1"/>
            </p:cNvSpPr>
            <p:nvPr/>
          </p:nvSpPr>
          <p:spPr bwMode="auto">
            <a:xfrm>
              <a:off x="4299" y="2456"/>
              <a:ext cx="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 </a:t>
              </a:r>
              <a:endParaRPr lang="fr-FR" altLang="fr-FR"/>
            </a:p>
          </p:txBody>
        </p:sp>
        <p:sp>
          <p:nvSpPr>
            <p:cNvPr id="1283" name="Rectangle 327"/>
            <p:cNvSpPr>
              <a:spLocks noChangeArrowheads="1"/>
            </p:cNvSpPr>
            <p:nvPr/>
          </p:nvSpPr>
          <p:spPr bwMode="auto">
            <a:xfrm>
              <a:off x="4306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g</a:t>
              </a:r>
              <a:endParaRPr lang="fr-FR" altLang="fr-FR"/>
            </a:p>
          </p:txBody>
        </p:sp>
        <p:sp>
          <p:nvSpPr>
            <p:cNvPr id="1284" name="Rectangle 328"/>
            <p:cNvSpPr>
              <a:spLocks noChangeArrowheads="1"/>
            </p:cNvSpPr>
            <p:nvPr/>
          </p:nvSpPr>
          <p:spPr bwMode="auto">
            <a:xfrm>
              <a:off x="4319" y="2456"/>
              <a:ext cx="8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r</a:t>
              </a:r>
              <a:endParaRPr lang="fr-FR" altLang="fr-FR"/>
            </a:p>
          </p:txBody>
        </p:sp>
        <p:sp>
          <p:nvSpPr>
            <p:cNvPr id="1285" name="Rectangle 329"/>
            <p:cNvSpPr>
              <a:spLocks noChangeArrowheads="1"/>
            </p:cNvSpPr>
            <p:nvPr/>
          </p:nvSpPr>
          <p:spPr bwMode="auto">
            <a:xfrm>
              <a:off x="4326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a</a:t>
              </a:r>
              <a:endParaRPr lang="fr-FR" altLang="fr-FR"/>
            </a:p>
          </p:txBody>
        </p:sp>
        <p:sp>
          <p:nvSpPr>
            <p:cNvPr id="1286" name="Rectangle 330"/>
            <p:cNvSpPr>
              <a:spLocks noChangeArrowheads="1"/>
            </p:cNvSpPr>
            <p:nvPr/>
          </p:nvSpPr>
          <p:spPr bwMode="auto">
            <a:xfrm>
              <a:off x="4339" y="2456"/>
              <a:ext cx="1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v</a:t>
              </a:r>
              <a:endParaRPr lang="fr-FR" altLang="fr-FR"/>
            </a:p>
          </p:txBody>
        </p:sp>
        <p:sp>
          <p:nvSpPr>
            <p:cNvPr id="1287" name="Rectangle 331"/>
            <p:cNvSpPr>
              <a:spLocks noChangeArrowheads="1"/>
            </p:cNvSpPr>
            <p:nvPr/>
          </p:nvSpPr>
          <p:spPr bwMode="auto">
            <a:xfrm>
              <a:off x="4350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288" name="Rectangle 332"/>
            <p:cNvSpPr>
              <a:spLocks noChangeArrowheads="1"/>
            </p:cNvSpPr>
            <p:nvPr/>
          </p:nvSpPr>
          <p:spPr bwMode="auto">
            <a:xfrm>
              <a:off x="4363" y="2456"/>
              <a:ext cx="5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l</a:t>
              </a:r>
              <a:endParaRPr lang="fr-FR" altLang="fr-FR"/>
            </a:p>
          </p:txBody>
        </p:sp>
        <p:sp>
          <p:nvSpPr>
            <p:cNvPr id="1289" name="Rectangle 333"/>
            <p:cNvSpPr>
              <a:spLocks noChangeArrowheads="1"/>
            </p:cNvSpPr>
            <p:nvPr/>
          </p:nvSpPr>
          <p:spPr bwMode="auto">
            <a:xfrm>
              <a:off x="4368" y="2456"/>
              <a:ext cx="1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s</a:t>
              </a:r>
              <a:endParaRPr lang="fr-FR" altLang="fr-FR"/>
            </a:p>
          </p:txBody>
        </p:sp>
        <p:sp>
          <p:nvSpPr>
            <p:cNvPr id="1290" name="Rectangle 334"/>
            <p:cNvSpPr>
              <a:spLocks noChangeArrowheads="1"/>
            </p:cNvSpPr>
            <p:nvPr/>
          </p:nvSpPr>
          <p:spPr bwMode="auto">
            <a:xfrm>
              <a:off x="3122" y="2454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M</a:t>
              </a:r>
              <a:endParaRPr lang="fr-FR" altLang="fr-FR"/>
            </a:p>
          </p:txBody>
        </p:sp>
        <p:sp>
          <p:nvSpPr>
            <p:cNvPr id="1291" name="Rectangle 335"/>
            <p:cNvSpPr>
              <a:spLocks noChangeArrowheads="1"/>
            </p:cNvSpPr>
            <p:nvPr/>
          </p:nvSpPr>
          <p:spPr bwMode="auto">
            <a:xfrm>
              <a:off x="3141" y="2454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o</a:t>
              </a:r>
              <a:endParaRPr lang="fr-FR" altLang="fr-FR"/>
            </a:p>
          </p:txBody>
        </p:sp>
        <p:sp>
          <p:nvSpPr>
            <p:cNvPr id="1292" name="Rectangle 336"/>
            <p:cNvSpPr>
              <a:spLocks noChangeArrowheads="1"/>
            </p:cNvSpPr>
            <p:nvPr/>
          </p:nvSpPr>
          <p:spPr bwMode="auto">
            <a:xfrm>
              <a:off x="3153" y="2454"/>
              <a:ext cx="5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l</a:t>
              </a:r>
              <a:endParaRPr lang="fr-FR" altLang="fr-FR"/>
            </a:p>
          </p:txBody>
        </p:sp>
        <p:sp>
          <p:nvSpPr>
            <p:cNvPr id="1293" name="Rectangle 337"/>
            <p:cNvSpPr>
              <a:spLocks noChangeArrowheads="1"/>
            </p:cNvSpPr>
            <p:nvPr/>
          </p:nvSpPr>
          <p:spPr bwMode="auto">
            <a:xfrm>
              <a:off x="3159" y="2454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a</a:t>
              </a:r>
              <a:endParaRPr lang="fr-FR" altLang="fr-FR"/>
            </a:p>
          </p:txBody>
        </p:sp>
        <p:sp>
          <p:nvSpPr>
            <p:cNvPr id="1294" name="Rectangle 338"/>
            <p:cNvSpPr>
              <a:spLocks noChangeArrowheads="1"/>
            </p:cNvSpPr>
            <p:nvPr/>
          </p:nvSpPr>
          <p:spPr bwMode="auto">
            <a:xfrm>
              <a:off x="3171" y="2454"/>
              <a:ext cx="1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s</a:t>
              </a:r>
              <a:endParaRPr lang="fr-FR" altLang="fr-FR"/>
            </a:p>
          </p:txBody>
        </p:sp>
        <p:sp>
          <p:nvSpPr>
            <p:cNvPr id="1295" name="Rectangle 339"/>
            <p:cNvSpPr>
              <a:spLocks noChangeArrowheads="1"/>
            </p:cNvSpPr>
            <p:nvPr/>
          </p:nvSpPr>
          <p:spPr bwMode="auto">
            <a:xfrm>
              <a:off x="3183" y="2454"/>
              <a:ext cx="1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s</a:t>
              </a:r>
              <a:endParaRPr lang="fr-FR" altLang="fr-FR"/>
            </a:p>
          </p:txBody>
        </p:sp>
        <p:sp>
          <p:nvSpPr>
            <p:cNvPr id="1296" name="Rectangle 340"/>
            <p:cNvSpPr>
              <a:spLocks noChangeArrowheads="1"/>
            </p:cNvSpPr>
            <p:nvPr/>
          </p:nvSpPr>
          <p:spPr bwMode="auto">
            <a:xfrm>
              <a:off x="3194" y="2454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297" name="Rectangle 341"/>
            <p:cNvSpPr>
              <a:spLocks noChangeArrowheads="1"/>
            </p:cNvSpPr>
            <p:nvPr/>
          </p:nvSpPr>
          <p:spPr bwMode="auto">
            <a:xfrm>
              <a:off x="2979" y="2456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M</a:t>
              </a:r>
              <a:endParaRPr lang="fr-FR" altLang="fr-FR"/>
            </a:p>
          </p:txBody>
        </p:sp>
        <p:sp>
          <p:nvSpPr>
            <p:cNvPr id="1298" name="Rectangle 342"/>
            <p:cNvSpPr>
              <a:spLocks noChangeArrowheads="1"/>
            </p:cNvSpPr>
            <p:nvPr/>
          </p:nvSpPr>
          <p:spPr bwMode="auto">
            <a:xfrm>
              <a:off x="2999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o</a:t>
              </a:r>
              <a:endParaRPr lang="fr-FR" altLang="fr-FR"/>
            </a:p>
          </p:txBody>
        </p:sp>
        <p:sp>
          <p:nvSpPr>
            <p:cNvPr id="1299" name="Rectangle 343"/>
            <p:cNvSpPr>
              <a:spLocks noChangeArrowheads="1"/>
            </p:cNvSpPr>
            <p:nvPr/>
          </p:nvSpPr>
          <p:spPr bwMode="auto">
            <a:xfrm>
              <a:off x="3011" y="2456"/>
              <a:ext cx="8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r</a:t>
              </a:r>
              <a:endParaRPr lang="fr-FR" altLang="fr-FR"/>
            </a:p>
          </p:txBody>
        </p:sp>
        <p:sp>
          <p:nvSpPr>
            <p:cNvPr id="1300" name="Rectangle 344"/>
            <p:cNvSpPr>
              <a:spLocks noChangeArrowheads="1"/>
            </p:cNvSpPr>
            <p:nvPr/>
          </p:nvSpPr>
          <p:spPr bwMode="auto">
            <a:xfrm>
              <a:off x="3019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a</a:t>
              </a:r>
              <a:endParaRPr lang="fr-FR" altLang="fr-FR"/>
            </a:p>
          </p:txBody>
        </p:sp>
        <p:sp>
          <p:nvSpPr>
            <p:cNvPr id="1301" name="Rectangle 345"/>
            <p:cNvSpPr>
              <a:spLocks noChangeArrowheads="1"/>
            </p:cNvSpPr>
            <p:nvPr/>
          </p:nvSpPr>
          <p:spPr bwMode="auto">
            <a:xfrm>
              <a:off x="3032" y="2456"/>
              <a:ext cx="5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i</a:t>
              </a:r>
              <a:endParaRPr lang="fr-FR" altLang="fr-FR"/>
            </a:p>
          </p:txBody>
        </p:sp>
        <p:sp>
          <p:nvSpPr>
            <p:cNvPr id="1302" name="Rectangle 346"/>
            <p:cNvSpPr>
              <a:spLocks noChangeArrowheads="1"/>
            </p:cNvSpPr>
            <p:nvPr/>
          </p:nvSpPr>
          <p:spPr bwMode="auto">
            <a:xfrm>
              <a:off x="3037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n</a:t>
              </a:r>
              <a:endParaRPr lang="fr-FR" altLang="fr-FR"/>
            </a:p>
          </p:txBody>
        </p:sp>
        <p:sp>
          <p:nvSpPr>
            <p:cNvPr id="1303" name="Rectangle 347"/>
            <p:cNvSpPr>
              <a:spLocks noChangeArrowheads="1"/>
            </p:cNvSpPr>
            <p:nvPr/>
          </p:nvSpPr>
          <p:spPr bwMode="auto">
            <a:xfrm>
              <a:off x="3050" y="2456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304" name="Rectangle 348"/>
            <p:cNvSpPr>
              <a:spLocks noChangeArrowheads="1"/>
            </p:cNvSpPr>
            <p:nvPr/>
          </p:nvSpPr>
          <p:spPr bwMode="auto">
            <a:xfrm>
              <a:off x="3062" y="2456"/>
              <a:ext cx="1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s</a:t>
              </a:r>
              <a:endParaRPr lang="fr-FR" altLang="fr-FR"/>
            </a:p>
          </p:txBody>
        </p:sp>
        <p:sp>
          <p:nvSpPr>
            <p:cNvPr id="1305" name="Rectangle 349"/>
            <p:cNvSpPr>
              <a:spLocks noChangeArrowheads="1"/>
            </p:cNvSpPr>
            <p:nvPr/>
          </p:nvSpPr>
          <p:spPr bwMode="auto">
            <a:xfrm>
              <a:off x="2977" y="2405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L</a:t>
              </a:r>
              <a:endParaRPr lang="fr-FR" altLang="fr-FR"/>
            </a:p>
          </p:txBody>
        </p:sp>
        <p:sp>
          <p:nvSpPr>
            <p:cNvPr id="1306" name="Rectangle 350"/>
            <p:cNvSpPr>
              <a:spLocks noChangeArrowheads="1"/>
            </p:cNvSpPr>
            <p:nvPr/>
          </p:nvSpPr>
          <p:spPr bwMode="auto">
            <a:xfrm>
              <a:off x="2989" y="2405"/>
              <a:ext cx="5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i</a:t>
              </a:r>
              <a:endParaRPr lang="fr-FR" altLang="fr-FR"/>
            </a:p>
          </p:txBody>
        </p:sp>
        <p:sp>
          <p:nvSpPr>
            <p:cNvPr id="1307" name="Rectangle 351"/>
            <p:cNvSpPr>
              <a:spLocks noChangeArrowheads="1"/>
            </p:cNvSpPr>
            <p:nvPr/>
          </p:nvSpPr>
          <p:spPr bwMode="auto">
            <a:xfrm>
              <a:off x="2994" y="2405"/>
              <a:ext cx="2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m</a:t>
              </a:r>
              <a:endParaRPr lang="fr-FR" altLang="fr-FR"/>
            </a:p>
          </p:txBody>
        </p:sp>
        <p:sp>
          <p:nvSpPr>
            <p:cNvPr id="1308" name="Rectangle 352"/>
            <p:cNvSpPr>
              <a:spLocks noChangeArrowheads="1"/>
            </p:cNvSpPr>
            <p:nvPr/>
          </p:nvSpPr>
          <p:spPr bwMode="auto">
            <a:xfrm>
              <a:off x="3014" y="2405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309" name="Rectangle 353"/>
            <p:cNvSpPr>
              <a:spLocks noChangeArrowheads="1"/>
            </p:cNvSpPr>
            <p:nvPr/>
          </p:nvSpPr>
          <p:spPr bwMode="auto">
            <a:xfrm>
              <a:off x="3026" y="2405"/>
              <a:ext cx="1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s</a:t>
              </a:r>
              <a:endParaRPr lang="fr-FR" altLang="fr-FR"/>
            </a:p>
          </p:txBody>
        </p:sp>
        <p:sp>
          <p:nvSpPr>
            <p:cNvPr id="1310" name="Rectangle 354"/>
            <p:cNvSpPr>
              <a:spLocks noChangeArrowheads="1"/>
            </p:cNvSpPr>
            <p:nvPr/>
          </p:nvSpPr>
          <p:spPr bwMode="auto">
            <a:xfrm>
              <a:off x="3038" y="2405"/>
              <a:ext cx="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t</a:t>
              </a:r>
              <a:endParaRPr lang="fr-FR" altLang="fr-FR"/>
            </a:p>
          </p:txBody>
        </p:sp>
        <p:sp>
          <p:nvSpPr>
            <p:cNvPr id="1311" name="Rectangle 355"/>
            <p:cNvSpPr>
              <a:spLocks noChangeArrowheads="1"/>
            </p:cNvSpPr>
            <p:nvPr/>
          </p:nvSpPr>
          <p:spPr bwMode="auto">
            <a:xfrm>
              <a:off x="3044" y="2405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o</a:t>
              </a:r>
              <a:endParaRPr lang="fr-FR" altLang="fr-FR"/>
            </a:p>
          </p:txBody>
        </p:sp>
        <p:sp>
          <p:nvSpPr>
            <p:cNvPr id="1312" name="Rectangle 356"/>
            <p:cNvSpPr>
              <a:spLocks noChangeArrowheads="1"/>
            </p:cNvSpPr>
            <p:nvPr/>
          </p:nvSpPr>
          <p:spPr bwMode="auto">
            <a:xfrm>
              <a:off x="3057" y="2405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n</a:t>
              </a:r>
              <a:endParaRPr lang="fr-FR" altLang="fr-FR"/>
            </a:p>
          </p:txBody>
        </p:sp>
        <p:sp>
          <p:nvSpPr>
            <p:cNvPr id="1313" name="Rectangle 357"/>
            <p:cNvSpPr>
              <a:spLocks noChangeArrowheads="1"/>
            </p:cNvSpPr>
            <p:nvPr/>
          </p:nvSpPr>
          <p:spPr bwMode="auto">
            <a:xfrm>
              <a:off x="3070" y="2405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e</a:t>
              </a:r>
              <a:endParaRPr lang="fr-FR" altLang="fr-FR"/>
            </a:p>
          </p:txBody>
        </p:sp>
        <p:sp>
          <p:nvSpPr>
            <p:cNvPr id="1314" name="Rectangle 358"/>
            <p:cNvSpPr>
              <a:spLocks noChangeArrowheads="1"/>
            </p:cNvSpPr>
            <p:nvPr/>
          </p:nvSpPr>
          <p:spPr bwMode="auto">
            <a:xfrm>
              <a:off x="3082" y="2405"/>
              <a:ext cx="1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300">
                  <a:solidFill>
                    <a:srgbClr val="000000"/>
                  </a:solidFill>
                </a:rPr>
                <a:t>s</a:t>
              </a:r>
              <a:endParaRPr lang="fr-FR" altLang="fr-FR"/>
            </a:p>
          </p:txBody>
        </p:sp>
        <p:sp>
          <p:nvSpPr>
            <p:cNvPr id="1315" name="Freeform 359"/>
            <p:cNvSpPr>
              <a:spLocks noEditPoints="1"/>
            </p:cNvSpPr>
            <p:nvPr/>
          </p:nvSpPr>
          <p:spPr bwMode="auto">
            <a:xfrm>
              <a:off x="2903" y="2425"/>
              <a:ext cx="191" cy="70"/>
            </a:xfrm>
            <a:custGeom>
              <a:avLst/>
              <a:gdLst>
                <a:gd name="T0" fmla="*/ 10 w 887"/>
                <a:gd name="T1" fmla="*/ 281 h 328"/>
                <a:gd name="T2" fmla="*/ 13 w 887"/>
                <a:gd name="T3" fmla="*/ 279 h 328"/>
                <a:gd name="T4" fmla="*/ 16 w 887"/>
                <a:gd name="T5" fmla="*/ 277 h 328"/>
                <a:gd name="T6" fmla="*/ 20 w 887"/>
                <a:gd name="T7" fmla="*/ 276 h 328"/>
                <a:gd name="T8" fmla="*/ 24 w 887"/>
                <a:gd name="T9" fmla="*/ 275 h 328"/>
                <a:gd name="T10" fmla="*/ 28 w 887"/>
                <a:gd name="T11" fmla="*/ 275 h 328"/>
                <a:gd name="T12" fmla="*/ 32 w 887"/>
                <a:gd name="T13" fmla="*/ 275 h 328"/>
                <a:gd name="T14" fmla="*/ 35 w 887"/>
                <a:gd name="T15" fmla="*/ 276 h 328"/>
                <a:gd name="T16" fmla="*/ 39 w 887"/>
                <a:gd name="T17" fmla="*/ 277 h 328"/>
                <a:gd name="T18" fmla="*/ 42 w 887"/>
                <a:gd name="T19" fmla="*/ 280 h 328"/>
                <a:gd name="T20" fmla="*/ 46 w 887"/>
                <a:gd name="T21" fmla="*/ 282 h 328"/>
                <a:gd name="T22" fmla="*/ 48 w 887"/>
                <a:gd name="T23" fmla="*/ 284 h 328"/>
                <a:gd name="T24" fmla="*/ 50 w 887"/>
                <a:gd name="T25" fmla="*/ 287 h 328"/>
                <a:gd name="T26" fmla="*/ 52 w 887"/>
                <a:gd name="T27" fmla="*/ 291 h 328"/>
                <a:gd name="T28" fmla="*/ 53 w 887"/>
                <a:gd name="T29" fmla="*/ 295 h 328"/>
                <a:gd name="T30" fmla="*/ 54 w 887"/>
                <a:gd name="T31" fmla="*/ 298 h 328"/>
                <a:gd name="T32" fmla="*/ 54 w 887"/>
                <a:gd name="T33" fmla="*/ 302 h 328"/>
                <a:gd name="T34" fmla="*/ 54 w 887"/>
                <a:gd name="T35" fmla="*/ 306 h 328"/>
                <a:gd name="T36" fmla="*/ 53 w 887"/>
                <a:gd name="T37" fmla="*/ 310 h 328"/>
                <a:gd name="T38" fmla="*/ 51 w 887"/>
                <a:gd name="T39" fmla="*/ 314 h 328"/>
                <a:gd name="T40" fmla="*/ 49 w 887"/>
                <a:gd name="T41" fmla="*/ 317 h 328"/>
                <a:gd name="T42" fmla="*/ 47 w 887"/>
                <a:gd name="T43" fmla="*/ 320 h 328"/>
                <a:gd name="T44" fmla="*/ 45 w 887"/>
                <a:gd name="T45" fmla="*/ 322 h 328"/>
                <a:gd name="T46" fmla="*/ 41 w 887"/>
                <a:gd name="T47" fmla="*/ 324 h 328"/>
                <a:gd name="T48" fmla="*/ 38 w 887"/>
                <a:gd name="T49" fmla="*/ 326 h 328"/>
                <a:gd name="T50" fmla="*/ 34 w 887"/>
                <a:gd name="T51" fmla="*/ 327 h 328"/>
                <a:gd name="T52" fmla="*/ 30 w 887"/>
                <a:gd name="T53" fmla="*/ 328 h 328"/>
                <a:gd name="T54" fmla="*/ 26 w 887"/>
                <a:gd name="T55" fmla="*/ 328 h 328"/>
                <a:gd name="T56" fmla="*/ 22 w 887"/>
                <a:gd name="T57" fmla="*/ 328 h 328"/>
                <a:gd name="T58" fmla="*/ 19 w 887"/>
                <a:gd name="T59" fmla="*/ 327 h 328"/>
                <a:gd name="T60" fmla="*/ 15 w 887"/>
                <a:gd name="T61" fmla="*/ 326 h 328"/>
                <a:gd name="T62" fmla="*/ 12 w 887"/>
                <a:gd name="T63" fmla="*/ 324 h 328"/>
                <a:gd name="T64" fmla="*/ 9 w 887"/>
                <a:gd name="T65" fmla="*/ 321 h 328"/>
                <a:gd name="T66" fmla="*/ 7 w 887"/>
                <a:gd name="T67" fmla="*/ 319 h 328"/>
                <a:gd name="T68" fmla="*/ 4 w 887"/>
                <a:gd name="T69" fmla="*/ 316 h 328"/>
                <a:gd name="T70" fmla="*/ 2 w 887"/>
                <a:gd name="T71" fmla="*/ 312 h 328"/>
                <a:gd name="T72" fmla="*/ 1 w 887"/>
                <a:gd name="T73" fmla="*/ 308 h 328"/>
                <a:gd name="T74" fmla="*/ 0 w 887"/>
                <a:gd name="T75" fmla="*/ 305 h 328"/>
                <a:gd name="T76" fmla="*/ 0 w 887"/>
                <a:gd name="T77" fmla="*/ 301 h 328"/>
                <a:gd name="T78" fmla="*/ 1 w 887"/>
                <a:gd name="T79" fmla="*/ 297 h 328"/>
                <a:gd name="T80" fmla="*/ 2 w 887"/>
                <a:gd name="T81" fmla="*/ 293 h 328"/>
                <a:gd name="T82" fmla="*/ 3 w 887"/>
                <a:gd name="T83" fmla="*/ 290 h 328"/>
                <a:gd name="T84" fmla="*/ 5 w 887"/>
                <a:gd name="T85" fmla="*/ 286 h 328"/>
                <a:gd name="T86" fmla="*/ 8 w 887"/>
                <a:gd name="T87" fmla="*/ 283 h 328"/>
                <a:gd name="T88" fmla="*/ 344 w 887"/>
                <a:gd name="T89" fmla="*/ 7 h 328"/>
                <a:gd name="T90" fmla="*/ 24 w 887"/>
                <a:gd name="T91" fmla="*/ 299 h 328"/>
                <a:gd name="T92" fmla="*/ 344 w 887"/>
                <a:gd name="T93" fmla="*/ 7 h 328"/>
                <a:gd name="T94" fmla="*/ 340 w 887"/>
                <a:gd name="T95" fmla="*/ 0 h 328"/>
                <a:gd name="T96" fmla="*/ 887 w 887"/>
                <a:gd name="T97" fmla="*/ 8 h 328"/>
                <a:gd name="T98" fmla="*/ 341 w 887"/>
                <a:gd name="T9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7" h="328">
                  <a:moveTo>
                    <a:pt x="9" y="282"/>
                  </a:moveTo>
                  <a:lnTo>
                    <a:pt x="9" y="282"/>
                  </a:lnTo>
                  <a:lnTo>
                    <a:pt x="10" y="281"/>
                  </a:lnTo>
                  <a:lnTo>
                    <a:pt x="11" y="280"/>
                  </a:lnTo>
                  <a:lnTo>
                    <a:pt x="12" y="279"/>
                  </a:lnTo>
                  <a:lnTo>
                    <a:pt x="13" y="279"/>
                  </a:lnTo>
                  <a:lnTo>
                    <a:pt x="14" y="278"/>
                  </a:lnTo>
                  <a:lnTo>
                    <a:pt x="15" y="277"/>
                  </a:lnTo>
                  <a:lnTo>
                    <a:pt x="16" y="277"/>
                  </a:lnTo>
                  <a:lnTo>
                    <a:pt x="18" y="276"/>
                  </a:lnTo>
                  <a:lnTo>
                    <a:pt x="19" y="276"/>
                  </a:lnTo>
                  <a:lnTo>
                    <a:pt x="20" y="276"/>
                  </a:lnTo>
                  <a:lnTo>
                    <a:pt x="21" y="275"/>
                  </a:lnTo>
                  <a:lnTo>
                    <a:pt x="23" y="275"/>
                  </a:lnTo>
                  <a:lnTo>
                    <a:pt x="24" y="275"/>
                  </a:lnTo>
                  <a:lnTo>
                    <a:pt x="25" y="275"/>
                  </a:lnTo>
                  <a:lnTo>
                    <a:pt x="27" y="275"/>
                  </a:lnTo>
                  <a:lnTo>
                    <a:pt x="28" y="275"/>
                  </a:lnTo>
                  <a:lnTo>
                    <a:pt x="29" y="275"/>
                  </a:lnTo>
                  <a:lnTo>
                    <a:pt x="30" y="275"/>
                  </a:lnTo>
                  <a:lnTo>
                    <a:pt x="32" y="275"/>
                  </a:lnTo>
                  <a:lnTo>
                    <a:pt x="33" y="275"/>
                  </a:lnTo>
                  <a:lnTo>
                    <a:pt x="34" y="276"/>
                  </a:lnTo>
                  <a:lnTo>
                    <a:pt x="35" y="276"/>
                  </a:lnTo>
                  <a:lnTo>
                    <a:pt x="37" y="276"/>
                  </a:lnTo>
                  <a:lnTo>
                    <a:pt x="38" y="277"/>
                  </a:lnTo>
                  <a:lnTo>
                    <a:pt x="39" y="277"/>
                  </a:lnTo>
                  <a:lnTo>
                    <a:pt x="40" y="278"/>
                  </a:lnTo>
                  <a:lnTo>
                    <a:pt x="41" y="279"/>
                  </a:lnTo>
                  <a:lnTo>
                    <a:pt x="42" y="280"/>
                  </a:lnTo>
                  <a:lnTo>
                    <a:pt x="44" y="280"/>
                  </a:lnTo>
                  <a:lnTo>
                    <a:pt x="45" y="281"/>
                  </a:lnTo>
                  <a:lnTo>
                    <a:pt x="46" y="282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8" y="284"/>
                  </a:lnTo>
                  <a:lnTo>
                    <a:pt x="48" y="285"/>
                  </a:lnTo>
                  <a:lnTo>
                    <a:pt x="49" y="286"/>
                  </a:lnTo>
                  <a:lnTo>
                    <a:pt x="50" y="287"/>
                  </a:lnTo>
                  <a:lnTo>
                    <a:pt x="51" y="289"/>
                  </a:lnTo>
                  <a:lnTo>
                    <a:pt x="51" y="290"/>
                  </a:lnTo>
                  <a:lnTo>
                    <a:pt x="52" y="291"/>
                  </a:lnTo>
                  <a:lnTo>
                    <a:pt x="52" y="292"/>
                  </a:lnTo>
                  <a:lnTo>
                    <a:pt x="53" y="293"/>
                  </a:lnTo>
                  <a:lnTo>
                    <a:pt x="53" y="295"/>
                  </a:lnTo>
                  <a:lnTo>
                    <a:pt x="53" y="296"/>
                  </a:lnTo>
                  <a:lnTo>
                    <a:pt x="54" y="297"/>
                  </a:lnTo>
                  <a:lnTo>
                    <a:pt x="54" y="298"/>
                  </a:lnTo>
                  <a:lnTo>
                    <a:pt x="54" y="300"/>
                  </a:lnTo>
                  <a:lnTo>
                    <a:pt x="54" y="301"/>
                  </a:lnTo>
                  <a:lnTo>
                    <a:pt x="54" y="302"/>
                  </a:lnTo>
                  <a:lnTo>
                    <a:pt x="54" y="304"/>
                  </a:lnTo>
                  <a:lnTo>
                    <a:pt x="54" y="305"/>
                  </a:lnTo>
                  <a:lnTo>
                    <a:pt x="54" y="306"/>
                  </a:lnTo>
                  <a:lnTo>
                    <a:pt x="53" y="307"/>
                  </a:lnTo>
                  <a:lnTo>
                    <a:pt x="53" y="309"/>
                  </a:lnTo>
                  <a:lnTo>
                    <a:pt x="53" y="310"/>
                  </a:lnTo>
                  <a:lnTo>
                    <a:pt x="52" y="311"/>
                  </a:lnTo>
                  <a:lnTo>
                    <a:pt x="52" y="312"/>
                  </a:lnTo>
                  <a:lnTo>
                    <a:pt x="51" y="314"/>
                  </a:lnTo>
                  <a:lnTo>
                    <a:pt x="51" y="315"/>
                  </a:lnTo>
                  <a:lnTo>
                    <a:pt x="50" y="316"/>
                  </a:lnTo>
                  <a:lnTo>
                    <a:pt x="49" y="317"/>
                  </a:lnTo>
                  <a:lnTo>
                    <a:pt x="48" y="318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46" y="321"/>
                  </a:lnTo>
                  <a:lnTo>
                    <a:pt x="46" y="321"/>
                  </a:lnTo>
                  <a:lnTo>
                    <a:pt x="45" y="322"/>
                  </a:lnTo>
                  <a:lnTo>
                    <a:pt x="43" y="323"/>
                  </a:lnTo>
                  <a:lnTo>
                    <a:pt x="42" y="324"/>
                  </a:lnTo>
                  <a:lnTo>
                    <a:pt x="41" y="324"/>
                  </a:lnTo>
                  <a:lnTo>
                    <a:pt x="40" y="325"/>
                  </a:lnTo>
                  <a:lnTo>
                    <a:pt x="39" y="326"/>
                  </a:lnTo>
                  <a:lnTo>
                    <a:pt x="38" y="326"/>
                  </a:lnTo>
                  <a:lnTo>
                    <a:pt x="37" y="327"/>
                  </a:lnTo>
                  <a:lnTo>
                    <a:pt x="35" y="327"/>
                  </a:lnTo>
                  <a:lnTo>
                    <a:pt x="34" y="327"/>
                  </a:lnTo>
                  <a:lnTo>
                    <a:pt x="33" y="328"/>
                  </a:lnTo>
                  <a:lnTo>
                    <a:pt x="32" y="328"/>
                  </a:lnTo>
                  <a:lnTo>
                    <a:pt x="30" y="328"/>
                  </a:lnTo>
                  <a:lnTo>
                    <a:pt x="29" y="328"/>
                  </a:lnTo>
                  <a:lnTo>
                    <a:pt x="28" y="328"/>
                  </a:lnTo>
                  <a:lnTo>
                    <a:pt x="26" y="328"/>
                  </a:lnTo>
                  <a:lnTo>
                    <a:pt x="25" y="328"/>
                  </a:lnTo>
                  <a:lnTo>
                    <a:pt x="24" y="328"/>
                  </a:lnTo>
                  <a:lnTo>
                    <a:pt x="22" y="328"/>
                  </a:lnTo>
                  <a:lnTo>
                    <a:pt x="21" y="328"/>
                  </a:lnTo>
                  <a:lnTo>
                    <a:pt x="20" y="327"/>
                  </a:lnTo>
                  <a:lnTo>
                    <a:pt x="19" y="327"/>
                  </a:lnTo>
                  <a:lnTo>
                    <a:pt x="17" y="327"/>
                  </a:lnTo>
                  <a:lnTo>
                    <a:pt x="16" y="326"/>
                  </a:lnTo>
                  <a:lnTo>
                    <a:pt x="15" y="326"/>
                  </a:lnTo>
                  <a:lnTo>
                    <a:pt x="14" y="325"/>
                  </a:lnTo>
                  <a:lnTo>
                    <a:pt x="13" y="324"/>
                  </a:lnTo>
                  <a:lnTo>
                    <a:pt x="12" y="324"/>
                  </a:lnTo>
                  <a:lnTo>
                    <a:pt x="11" y="323"/>
                  </a:lnTo>
                  <a:lnTo>
                    <a:pt x="10" y="322"/>
                  </a:lnTo>
                  <a:lnTo>
                    <a:pt x="9" y="321"/>
                  </a:lnTo>
                  <a:lnTo>
                    <a:pt x="8" y="320"/>
                  </a:lnTo>
                  <a:lnTo>
                    <a:pt x="8" y="320"/>
                  </a:lnTo>
                  <a:lnTo>
                    <a:pt x="7" y="319"/>
                  </a:lnTo>
                  <a:lnTo>
                    <a:pt x="6" y="318"/>
                  </a:lnTo>
                  <a:lnTo>
                    <a:pt x="5" y="317"/>
                  </a:lnTo>
                  <a:lnTo>
                    <a:pt x="4" y="316"/>
                  </a:lnTo>
                  <a:lnTo>
                    <a:pt x="4" y="315"/>
                  </a:lnTo>
                  <a:lnTo>
                    <a:pt x="3" y="313"/>
                  </a:lnTo>
                  <a:lnTo>
                    <a:pt x="2" y="312"/>
                  </a:lnTo>
                  <a:lnTo>
                    <a:pt x="2" y="311"/>
                  </a:lnTo>
                  <a:lnTo>
                    <a:pt x="1" y="310"/>
                  </a:lnTo>
                  <a:lnTo>
                    <a:pt x="1" y="308"/>
                  </a:lnTo>
                  <a:lnTo>
                    <a:pt x="1" y="307"/>
                  </a:lnTo>
                  <a:lnTo>
                    <a:pt x="1" y="306"/>
                  </a:lnTo>
                  <a:lnTo>
                    <a:pt x="0" y="305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1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1" y="297"/>
                  </a:lnTo>
                  <a:lnTo>
                    <a:pt x="1" y="296"/>
                  </a:lnTo>
                  <a:lnTo>
                    <a:pt x="1" y="294"/>
                  </a:lnTo>
                  <a:lnTo>
                    <a:pt x="2" y="293"/>
                  </a:lnTo>
                  <a:lnTo>
                    <a:pt x="2" y="292"/>
                  </a:lnTo>
                  <a:lnTo>
                    <a:pt x="2" y="291"/>
                  </a:lnTo>
                  <a:lnTo>
                    <a:pt x="3" y="290"/>
                  </a:lnTo>
                  <a:lnTo>
                    <a:pt x="4" y="288"/>
                  </a:lnTo>
                  <a:lnTo>
                    <a:pt x="4" y="287"/>
                  </a:lnTo>
                  <a:lnTo>
                    <a:pt x="5" y="286"/>
                  </a:lnTo>
                  <a:lnTo>
                    <a:pt x="6" y="285"/>
                  </a:lnTo>
                  <a:lnTo>
                    <a:pt x="7" y="284"/>
                  </a:lnTo>
                  <a:lnTo>
                    <a:pt x="8" y="283"/>
                  </a:lnTo>
                  <a:lnTo>
                    <a:pt x="9" y="282"/>
                  </a:lnTo>
                  <a:lnTo>
                    <a:pt x="9" y="282"/>
                  </a:lnTo>
                  <a:close/>
                  <a:moveTo>
                    <a:pt x="344" y="7"/>
                  </a:moveTo>
                  <a:lnTo>
                    <a:pt x="344" y="7"/>
                  </a:lnTo>
                  <a:lnTo>
                    <a:pt x="30" y="304"/>
                  </a:lnTo>
                  <a:lnTo>
                    <a:pt x="24" y="299"/>
                  </a:lnTo>
                  <a:lnTo>
                    <a:pt x="339" y="1"/>
                  </a:lnTo>
                  <a:lnTo>
                    <a:pt x="341" y="0"/>
                  </a:lnTo>
                  <a:lnTo>
                    <a:pt x="344" y="7"/>
                  </a:lnTo>
                  <a:close/>
                  <a:moveTo>
                    <a:pt x="339" y="1"/>
                  </a:moveTo>
                  <a:lnTo>
                    <a:pt x="339" y="1"/>
                  </a:lnTo>
                  <a:lnTo>
                    <a:pt x="340" y="0"/>
                  </a:lnTo>
                  <a:lnTo>
                    <a:pt x="341" y="0"/>
                  </a:lnTo>
                  <a:lnTo>
                    <a:pt x="339" y="1"/>
                  </a:lnTo>
                  <a:close/>
                  <a:moveTo>
                    <a:pt x="887" y="8"/>
                  </a:moveTo>
                  <a:lnTo>
                    <a:pt x="887" y="8"/>
                  </a:lnTo>
                  <a:lnTo>
                    <a:pt x="341" y="8"/>
                  </a:lnTo>
                  <a:lnTo>
                    <a:pt x="341" y="0"/>
                  </a:lnTo>
                  <a:lnTo>
                    <a:pt x="887" y="0"/>
                  </a:lnTo>
                  <a:lnTo>
                    <a:pt x="887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6" name="Freeform 360"/>
            <p:cNvSpPr>
              <a:spLocks noEditPoints="1"/>
            </p:cNvSpPr>
            <p:nvPr/>
          </p:nvSpPr>
          <p:spPr bwMode="auto">
            <a:xfrm>
              <a:off x="2945" y="2476"/>
              <a:ext cx="129" cy="105"/>
            </a:xfrm>
            <a:custGeom>
              <a:avLst/>
              <a:gdLst>
                <a:gd name="T0" fmla="*/ 2 w 598"/>
                <a:gd name="T1" fmla="*/ 453 h 488"/>
                <a:gd name="T2" fmla="*/ 3 w 598"/>
                <a:gd name="T3" fmla="*/ 449 h 488"/>
                <a:gd name="T4" fmla="*/ 5 w 598"/>
                <a:gd name="T5" fmla="*/ 446 h 488"/>
                <a:gd name="T6" fmla="*/ 8 w 598"/>
                <a:gd name="T7" fmla="*/ 443 h 488"/>
                <a:gd name="T8" fmla="*/ 11 w 598"/>
                <a:gd name="T9" fmla="*/ 440 h 488"/>
                <a:gd name="T10" fmla="*/ 14 w 598"/>
                <a:gd name="T11" fmla="*/ 438 h 488"/>
                <a:gd name="T12" fmla="*/ 18 w 598"/>
                <a:gd name="T13" fmla="*/ 436 h 488"/>
                <a:gd name="T14" fmla="*/ 21 w 598"/>
                <a:gd name="T15" fmla="*/ 435 h 488"/>
                <a:gd name="T16" fmla="*/ 25 w 598"/>
                <a:gd name="T17" fmla="*/ 435 h 488"/>
                <a:gd name="T18" fmla="*/ 29 w 598"/>
                <a:gd name="T19" fmla="*/ 435 h 488"/>
                <a:gd name="T20" fmla="*/ 33 w 598"/>
                <a:gd name="T21" fmla="*/ 435 h 488"/>
                <a:gd name="T22" fmla="*/ 36 w 598"/>
                <a:gd name="T23" fmla="*/ 436 h 488"/>
                <a:gd name="T24" fmla="*/ 40 w 598"/>
                <a:gd name="T25" fmla="*/ 438 h 488"/>
                <a:gd name="T26" fmla="*/ 43 w 598"/>
                <a:gd name="T27" fmla="*/ 440 h 488"/>
                <a:gd name="T28" fmla="*/ 46 w 598"/>
                <a:gd name="T29" fmla="*/ 442 h 488"/>
                <a:gd name="T30" fmla="*/ 49 w 598"/>
                <a:gd name="T31" fmla="*/ 445 h 488"/>
                <a:gd name="T32" fmla="*/ 51 w 598"/>
                <a:gd name="T33" fmla="*/ 449 h 488"/>
                <a:gd name="T34" fmla="*/ 52 w 598"/>
                <a:gd name="T35" fmla="*/ 452 h 488"/>
                <a:gd name="T36" fmla="*/ 53 w 598"/>
                <a:gd name="T37" fmla="*/ 456 h 488"/>
                <a:gd name="T38" fmla="*/ 54 w 598"/>
                <a:gd name="T39" fmla="*/ 460 h 488"/>
                <a:gd name="T40" fmla="*/ 54 w 598"/>
                <a:gd name="T41" fmla="*/ 464 h 488"/>
                <a:gd name="T42" fmla="*/ 53 w 598"/>
                <a:gd name="T43" fmla="*/ 468 h 488"/>
                <a:gd name="T44" fmla="*/ 52 w 598"/>
                <a:gd name="T45" fmla="*/ 470 h 488"/>
                <a:gd name="T46" fmla="*/ 51 w 598"/>
                <a:gd name="T47" fmla="*/ 474 h 488"/>
                <a:gd name="T48" fmla="*/ 49 w 598"/>
                <a:gd name="T49" fmla="*/ 477 h 488"/>
                <a:gd name="T50" fmla="*/ 46 w 598"/>
                <a:gd name="T51" fmla="*/ 480 h 488"/>
                <a:gd name="T52" fmla="*/ 43 w 598"/>
                <a:gd name="T53" fmla="*/ 483 h 488"/>
                <a:gd name="T54" fmla="*/ 40 w 598"/>
                <a:gd name="T55" fmla="*/ 485 h 488"/>
                <a:gd name="T56" fmla="*/ 37 w 598"/>
                <a:gd name="T57" fmla="*/ 487 h 488"/>
                <a:gd name="T58" fmla="*/ 33 w 598"/>
                <a:gd name="T59" fmla="*/ 488 h 488"/>
                <a:gd name="T60" fmla="*/ 29 w 598"/>
                <a:gd name="T61" fmla="*/ 488 h 488"/>
                <a:gd name="T62" fmla="*/ 25 w 598"/>
                <a:gd name="T63" fmla="*/ 488 h 488"/>
                <a:gd name="T64" fmla="*/ 21 w 598"/>
                <a:gd name="T65" fmla="*/ 488 h 488"/>
                <a:gd name="T66" fmla="*/ 18 w 598"/>
                <a:gd name="T67" fmla="*/ 487 h 488"/>
                <a:gd name="T68" fmla="*/ 15 w 598"/>
                <a:gd name="T69" fmla="*/ 485 h 488"/>
                <a:gd name="T70" fmla="*/ 11 w 598"/>
                <a:gd name="T71" fmla="*/ 483 h 488"/>
                <a:gd name="T72" fmla="*/ 8 w 598"/>
                <a:gd name="T73" fmla="*/ 481 h 488"/>
                <a:gd name="T74" fmla="*/ 6 w 598"/>
                <a:gd name="T75" fmla="*/ 478 h 488"/>
                <a:gd name="T76" fmla="*/ 4 w 598"/>
                <a:gd name="T77" fmla="*/ 474 h 488"/>
                <a:gd name="T78" fmla="*/ 2 w 598"/>
                <a:gd name="T79" fmla="*/ 471 h 488"/>
                <a:gd name="T80" fmla="*/ 1 w 598"/>
                <a:gd name="T81" fmla="*/ 467 h 488"/>
                <a:gd name="T82" fmla="*/ 0 w 598"/>
                <a:gd name="T83" fmla="*/ 463 h 488"/>
                <a:gd name="T84" fmla="*/ 0 w 598"/>
                <a:gd name="T85" fmla="*/ 459 h 488"/>
                <a:gd name="T86" fmla="*/ 1 w 598"/>
                <a:gd name="T87" fmla="*/ 455 h 488"/>
                <a:gd name="T88" fmla="*/ 163 w 598"/>
                <a:gd name="T89" fmla="*/ 5 h 488"/>
                <a:gd name="T90" fmla="*/ 23 w 598"/>
                <a:gd name="T91" fmla="*/ 460 h 488"/>
                <a:gd name="T92" fmla="*/ 163 w 598"/>
                <a:gd name="T93" fmla="*/ 5 h 488"/>
                <a:gd name="T94" fmla="*/ 157 w 598"/>
                <a:gd name="T95" fmla="*/ 0 h 488"/>
                <a:gd name="T96" fmla="*/ 598 w 598"/>
                <a:gd name="T97" fmla="*/ 8 h 488"/>
                <a:gd name="T98" fmla="*/ 160 w 598"/>
                <a:gd name="T99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8" h="488">
                  <a:moveTo>
                    <a:pt x="1" y="454"/>
                  </a:moveTo>
                  <a:lnTo>
                    <a:pt x="1" y="454"/>
                  </a:lnTo>
                  <a:lnTo>
                    <a:pt x="2" y="453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3" y="449"/>
                  </a:lnTo>
                  <a:lnTo>
                    <a:pt x="4" y="448"/>
                  </a:lnTo>
                  <a:lnTo>
                    <a:pt x="5" y="447"/>
                  </a:lnTo>
                  <a:lnTo>
                    <a:pt x="5" y="446"/>
                  </a:lnTo>
                  <a:lnTo>
                    <a:pt x="6" y="445"/>
                  </a:lnTo>
                  <a:lnTo>
                    <a:pt x="7" y="444"/>
                  </a:lnTo>
                  <a:lnTo>
                    <a:pt x="8" y="443"/>
                  </a:lnTo>
                  <a:lnTo>
                    <a:pt x="9" y="442"/>
                  </a:lnTo>
                  <a:lnTo>
                    <a:pt x="10" y="441"/>
                  </a:lnTo>
                  <a:lnTo>
                    <a:pt x="11" y="440"/>
                  </a:lnTo>
                  <a:lnTo>
                    <a:pt x="12" y="439"/>
                  </a:lnTo>
                  <a:lnTo>
                    <a:pt x="13" y="439"/>
                  </a:lnTo>
                  <a:lnTo>
                    <a:pt x="14" y="438"/>
                  </a:lnTo>
                  <a:lnTo>
                    <a:pt x="15" y="437"/>
                  </a:lnTo>
                  <a:lnTo>
                    <a:pt x="16" y="437"/>
                  </a:lnTo>
                  <a:lnTo>
                    <a:pt x="18" y="436"/>
                  </a:lnTo>
                  <a:lnTo>
                    <a:pt x="19" y="436"/>
                  </a:lnTo>
                  <a:lnTo>
                    <a:pt x="20" y="436"/>
                  </a:lnTo>
                  <a:lnTo>
                    <a:pt x="21" y="435"/>
                  </a:lnTo>
                  <a:lnTo>
                    <a:pt x="23" y="435"/>
                  </a:lnTo>
                  <a:lnTo>
                    <a:pt x="24" y="435"/>
                  </a:lnTo>
                  <a:lnTo>
                    <a:pt x="25" y="435"/>
                  </a:lnTo>
                  <a:lnTo>
                    <a:pt x="27" y="435"/>
                  </a:lnTo>
                  <a:lnTo>
                    <a:pt x="28" y="435"/>
                  </a:lnTo>
                  <a:lnTo>
                    <a:pt x="29" y="435"/>
                  </a:lnTo>
                  <a:lnTo>
                    <a:pt x="31" y="435"/>
                  </a:lnTo>
                  <a:lnTo>
                    <a:pt x="32" y="435"/>
                  </a:lnTo>
                  <a:lnTo>
                    <a:pt x="33" y="435"/>
                  </a:lnTo>
                  <a:lnTo>
                    <a:pt x="35" y="436"/>
                  </a:lnTo>
                  <a:lnTo>
                    <a:pt x="35" y="436"/>
                  </a:lnTo>
                  <a:lnTo>
                    <a:pt x="36" y="436"/>
                  </a:lnTo>
                  <a:lnTo>
                    <a:pt x="37" y="437"/>
                  </a:lnTo>
                  <a:lnTo>
                    <a:pt x="38" y="437"/>
                  </a:lnTo>
                  <a:lnTo>
                    <a:pt x="40" y="438"/>
                  </a:lnTo>
                  <a:lnTo>
                    <a:pt x="41" y="438"/>
                  </a:lnTo>
                  <a:lnTo>
                    <a:pt x="42" y="439"/>
                  </a:lnTo>
                  <a:lnTo>
                    <a:pt x="43" y="440"/>
                  </a:lnTo>
                  <a:lnTo>
                    <a:pt x="44" y="441"/>
                  </a:lnTo>
                  <a:lnTo>
                    <a:pt x="45" y="442"/>
                  </a:lnTo>
                  <a:lnTo>
                    <a:pt x="46" y="442"/>
                  </a:lnTo>
                  <a:lnTo>
                    <a:pt x="47" y="443"/>
                  </a:lnTo>
                  <a:lnTo>
                    <a:pt x="48" y="444"/>
                  </a:lnTo>
                  <a:lnTo>
                    <a:pt x="49" y="445"/>
                  </a:lnTo>
                  <a:lnTo>
                    <a:pt x="49" y="446"/>
                  </a:lnTo>
                  <a:lnTo>
                    <a:pt x="50" y="447"/>
                  </a:lnTo>
                  <a:lnTo>
                    <a:pt x="51" y="449"/>
                  </a:lnTo>
                  <a:lnTo>
                    <a:pt x="51" y="450"/>
                  </a:lnTo>
                  <a:lnTo>
                    <a:pt x="52" y="451"/>
                  </a:lnTo>
                  <a:lnTo>
                    <a:pt x="52" y="452"/>
                  </a:lnTo>
                  <a:lnTo>
                    <a:pt x="53" y="453"/>
                  </a:lnTo>
                  <a:lnTo>
                    <a:pt x="53" y="455"/>
                  </a:lnTo>
                  <a:lnTo>
                    <a:pt x="53" y="456"/>
                  </a:lnTo>
                  <a:lnTo>
                    <a:pt x="54" y="457"/>
                  </a:lnTo>
                  <a:lnTo>
                    <a:pt x="54" y="458"/>
                  </a:lnTo>
                  <a:lnTo>
                    <a:pt x="54" y="460"/>
                  </a:lnTo>
                  <a:lnTo>
                    <a:pt x="54" y="461"/>
                  </a:lnTo>
                  <a:lnTo>
                    <a:pt x="54" y="462"/>
                  </a:lnTo>
                  <a:lnTo>
                    <a:pt x="54" y="464"/>
                  </a:lnTo>
                  <a:lnTo>
                    <a:pt x="54" y="465"/>
                  </a:lnTo>
                  <a:lnTo>
                    <a:pt x="54" y="466"/>
                  </a:lnTo>
                  <a:lnTo>
                    <a:pt x="53" y="468"/>
                  </a:lnTo>
                  <a:lnTo>
                    <a:pt x="53" y="469"/>
                  </a:lnTo>
                  <a:lnTo>
                    <a:pt x="53" y="469"/>
                  </a:lnTo>
                  <a:lnTo>
                    <a:pt x="52" y="470"/>
                  </a:lnTo>
                  <a:lnTo>
                    <a:pt x="52" y="472"/>
                  </a:lnTo>
                  <a:lnTo>
                    <a:pt x="51" y="473"/>
                  </a:lnTo>
                  <a:lnTo>
                    <a:pt x="51" y="474"/>
                  </a:lnTo>
                  <a:lnTo>
                    <a:pt x="50" y="475"/>
                  </a:lnTo>
                  <a:lnTo>
                    <a:pt x="50" y="476"/>
                  </a:lnTo>
                  <a:lnTo>
                    <a:pt x="49" y="477"/>
                  </a:lnTo>
                  <a:lnTo>
                    <a:pt x="48" y="478"/>
                  </a:lnTo>
                  <a:lnTo>
                    <a:pt x="47" y="479"/>
                  </a:lnTo>
                  <a:lnTo>
                    <a:pt x="46" y="480"/>
                  </a:lnTo>
                  <a:lnTo>
                    <a:pt x="45" y="481"/>
                  </a:lnTo>
                  <a:lnTo>
                    <a:pt x="44" y="482"/>
                  </a:lnTo>
                  <a:lnTo>
                    <a:pt x="43" y="483"/>
                  </a:lnTo>
                  <a:lnTo>
                    <a:pt x="42" y="484"/>
                  </a:lnTo>
                  <a:lnTo>
                    <a:pt x="41" y="484"/>
                  </a:lnTo>
                  <a:lnTo>
                    <a:pt x="40" y="485"/>
                  </a:lnTo>
                  <a:lnTo>
                    <a:pt x="39" y="486"/>
                  </a:lnTo>
                  <a:lnTo>
                    <a:pt x="38" y="486"/>
                  </a:lnTo>
                  <a:lnTo>
                    <a:pt x="37" y="487"/>
                  </a:lnTo>
                  <a:lnTo>
                    <a:pt x="35" y="487"/>
                  </a:lnTo>
                  <a:lnTo>
                    <a:pt x="34" y="487"/>
                  </a:lnTo>
                  <a:lnTo>
                    <a:pt x="33" y="488"/>
                  </a:lnTo>
                  <a:lnTo>
                    <a:pt x="32" y="488"/>
                  </a:lnTo>
                  <a:lnTo>
                    <a:pt x="30" y="488"/>
                  </a:lnTo>
                  <a:lnTo>
                    <a:pt x="29" y="488"/>
                  </a:lnTo>
                  <a:lnTo>
                    <a:pt x="28" y="488"/>
                  </a:lnTo>
                  <a:lnTo>
                    <a:pt x="26" y="488"/>
                  </a:lnTo>
                  <a:lnTo>
                    <a:pt x="25" y="488"/>
                  </a:lnTo>
                  <a:lnTo>
                    <a:pt x="24" y="488"/>
                  </a:lnTo>
                  <a:lnTo>
                    <a:pt x="22" y="488"/>
                  </a:lnTo>
                  <a:lnTo>
                    <a:pt x="21" y="488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18" y="487"/>
                  </a:lnTo>
                  <a:lnTo>
                    <a:pt x="17" y="486"/>
                  </a:lnTo>
                  <a:lnTo>
                    <a:pt x="16" y="486"/>
                  </a:lnTo>
                  <a:lnTo>
                    <a:pt x="15" y="485"/>
                  </a:lnTo>
                  <a:lnTo>
                    <a:pt x="13" y="485"/>
                  </a:lnTo>
                  <a:lnTo>
                    <a:pt x="12" y="484"/>
                  </a:lnTo>
                  <a:lnTo>
                    <a:pt x="11" y="483"/>
                  </a:lnTo>
                  <a:lnTo>
                    <a:pt x="10" y="482"/>
                  </a:lnTo>
                  <a:lnTo>
                    <a:pt x="9" y="482"/>
                  </a:lnTo>
                  <a:lnTo>
                    <a:pt x="8" y="481"/>
                  </a:lnTo>
                  <a:lnTo>
                    <a:pt x="7" y="480"/>
                  </a:lnTo>
                  <a:lnTo>
                    <a:pt x="6" y="479"/>
                  </a:lnTo>
                  <a:lnTo>
                    <a:pt x="6" y="478"/>
                  </a:lnTo>
                  <a:lnTo>
                    <a:pt x="5" y="477"/>
                  </a:lnTo>
                  <a:lnTo>
                    <a:pt x="4" y="476"/>
                  </a:lnTo>
                  <a:lnTo>
                    <a:pt x="4" y="474"/>
                  </a:lnTo>
                  <a:lnTo>
                    <a:pt x="3" y="473"/>
                  </a:lnTo>
                  <a:lnTo>
                    <a:pt x="2" y="472"/>
                  </a:lnTo>
                  <a:lnTo>
                    <a:pt x="2" y="471"/>
                  </a:lnTo>
                  <a:lnTo>
                    <a:pt x="2" y="470"/>
                  </a:lnTo>
                  <a:lnTo>
                    <a:pt x="1" y="469"/>
                  </a:lnTo>
                  <a:lnTo>
                    <a:pt x="1" y="467"/>
                  </a:lnTo>
                  <a:lnTo>
                    <a:pt x="1" y="466"/>
                  </a:lnTo>
                  <a:lnTo>
                    <a:pt x="0" y="465"/>
                  </a:lnTo>
                  <a:lnTo>
                    <a:pt x="0" y="463"/>
                  </a:lnTo>
                  <a:lnTo>
                    <a:pt x="0" y="462"/>
                  </a:lnTo>
                  <a:lnTo>
                    <a:pt x="0" y="461"/>
                  </a:lnTo>
                  <a:lnTo>
                    <a:pt x="0" y="459"/>
                  </a:lnTo>
                  <a:lnTo>
                    <a:pt x="0" y="458"/>
                  </a:lnTo>
                  <a:lnTo>
                    <a:pt x="1" y="457"/>
                  </a:lnTo>
                  <a:lnTo>
                    <a:pt x="1" y="455"/>
                  </a:lnTo>
                  <a:lnTo>
                    <a:pt x="1" y="454"/>
                  </a:lnTo>
                  <a:lnTo>
                    <a:pt x="1" y="454"/>
                  </a:lnTo>
                  <a:close/>
                  <a:moveTo>
                    <a:pt x="163" y="5"/>
                  </a:moveTo>
                  <a:lnTo>
                    <a:pt x="163" y="5"/>
                  </a:lnTo>
                  <a:lnTo>
                    <a:pt x="31" y="463"/>
                  </a:lnTo>
                  <a:lnTo>
                    <a:pt x="23" y="460"/>
                  </a:lnTo>
                  <a:lnTo>
                    <a:pt x="156" y="3"/>
                  </a:lnTo>
                  <a:lnTo>
                    <a:pt x="160" y="0"/>
                  </a:lnTo>
                  <a:lnTo>
                    <a:pt x="163" y="5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7" y="0"/>
                  </a:lnTo>
                  <a:lnTo>
                    <a:pt x="160" y="0"/>
                  </a:lnTo>
                  <a:lnTo>
                    <a:pt x="156" y="3"/>
                  </a:lnTo>
                  <a:close/>
                  <a:moveTo>
                    <a:pt x="598" y="8"/>
                  </a:moveTo>
                  <a:lnTo>
                    <a:pt x="598" y="8"/>
                  </a:lnTo>
                  <a:lnTo>
                    <a:pt x="160" y="8"/>
                  </a:lnTo>
                  <a:lnTo>
                    <a:pt x="160" y="0"/>
                  </a:lnTo>
                  <a:lnTo>
                    <a:pt x="598" y="0"/>
                  </a:lnTo>
                  <a:lnTo>
                    <a:pt x="598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7" name="Freeform 361"/>
            <p:cNvSpPr>
              <a:spLocks noEditPoints="1"/>
            </p:cNvSpPr>
            <p:nvPr/>
          </p:nvSpPr>
          <p:spPr bwMode="auto">
            <a:xfrm>
              <a:off x="3122" y="2474"/>
              <a:ext cx="115" cy="103"/>
            </a:xfrm>
            <a:custGeom>
              <a:avLst/>
              <a:gdLst>
                <a:gd name="T0" fmla="*/ 485 w 538"/>
                <a:gd name="T1" fmla="*/ 457 h 478"/>
                <a:gd name="T2" fmla="*/ 484 w 538"/>
                <a:gd name="T3" fmla="*/ 453 h 478"/>
                <a:gd name="T4" fmla="*/ 484 w 538"/>
                <a:gd name="T5" fmla="*/ 449 h 478"/>
                <a:gd name="T6" fmla="*/ 485 w 538"/>
                <a:gd name="T7" fmla="*/ 445 h 478"/>
                <a:gd name="T8" fmla="*/ 486 w 538"/>
                <a:gd name="T9" fmla="*/ 441 h 478"/>
                <a:gd name="T10" fmla="*/ 488 w 538"/>
                <a:gd name="T11" fmla="*/ 438 h 478"/>
                <a:gd name="T12" fmla="*/ 490 w 538"/>
                <a:gd name="T13" fmla="*/ 435 h 478"/>
                <a:gd name="T14" fmla="*/ 493 w 538"/>
                <a:gd name="T15" fmla="*/ 432 h 478"/>
                <a:gd name="T16" fmla="*/ 496 w 538"/>
                <a:gd name="T17" fmla="*/ 429 h 478"/>
                <a:gd name="T18" fmla="*/ 499 w 538"/>
                <a:gd name="T19" fmla="*/ 427 h 478"/>
                <a:gd name="T20" fmla="*/ 503 w 538"/>
                <a:gd name="T21" fmla="*/ 426 h 478"/>
                <a:gd name="T22" fmla="*/ 506 w 538"/>
                <a:gd name="T23" fmla="*/ 425 h 478"/>
                <a:gd name="T24" fmla="*/ 510 w 538"/>
                <a:gd name="T25" fmla="*/ 425 h 478"/>
                <a:gd name="T26" fmla="*/ 514 w 538"/>
                <a:gd name="T27" fmla="*/ 425 h 478"/>
                <a:gd name="T28" fmla="*/ 518 w 538"/>
                <a:gd name="T29" fmla="*/ 425 h 478"/>
                <a:gd name="T30" fmla="*/ 521 w 538"/>
                <a:gd name="T31" fmla="*/ 427 h 478"/>
                <a:gd name="T32" fmla="*/ 525 w 538"/>
                <a:gd name="T33" fmla="*/ 428 h 478"/>
                <a:gd name="T34" fmla="*/ 528 w 538"/>
                <a:gd name="T35" fmla="*/ 431 h 478"/>
                <a:gd name="T36" fmla="*/ 531 w 538"/>
                <a:gd name="T37" fmla="*/ 433 h 478"/>
                <a:gd name="T38" fmla="*/ 533 w 538"/>
                <a:gd name="T39" fmla="*/ 436 h 478"/>
                <a:gd name="T40" fmla="*/ 535 w 538"/>
                <a:gd name="T41" fmla="*/ 440 h 478"/>
                <a:gd name="T42" fmla="*/ 537 w 538"/>
                <a:gd name="T43" fmla="*/ 444 h 478"/>
                <a:gd name="T44" fmla="*/ 537 w 538"/>
                <a:gd name="T45" fmla="*/ 446 h 478"/>
                <a:gd name="T46" fmla="*/ 538 w 538"/>
                <a:gd name="T47" fmla="*/ 450 h 478"/>
                <a:gd name="T48" fmla="*/ 538 w 538"/>
                <a:gd name="T49" fmla="*/ 454 h 478"/>
                <a:gd name="T50" fmla="*/ 537 w 538"/>
                <a:gd name="T51" fmla="*/ 458 h 478"/>
                <a:gd name="T52" fmla="*/ 536 w 538"/>
                <a:gd name="T53" fmla="*/ 462 h 478"/>
                <a:gd name="T54" fmla="*/ 534 w 538"/>
                <a:gd name="T55" fmla="*/ 465 h 478"/>
                <a:gd name="T56" fmla="*/ 532 w 538"/>
                <a:gd name="T57" fmla="*/ 468 h 478"/>
                <a:gd name="T58" fmla="*/ 529 w 538"/>
                <a:gd name="T59" fmla="*/ 471 h 478"/>
                <a:gd name="T60" fmla="*/ 526 w 538"/>
                <a:gd name="T61" fmla="*/ 474 h 478"/>
                <a:gd name="T62" fmla="*/ 523 w 538"/>
                <a:gd name="T63" fmla="*/ 476 h 478"/>
                <a:gd name="T64" fmla="*/ 519 w 538"/>
                <a:gd name="T65" fmla="*/ 477 h 478"/>
                <a:gd name="T66" fmla="*/ 516 w 538"/>
                <a:gd name="T67" fmla="*/ 478 h 478"/>
                <a:gd name="T68" fmla="*/ 512 w 538"/>
                <a:gd name="T69" fmla="*/ 478 h 478"/>
                <a:gd name="T70" fmla="*/ 508 w 538"/>
                <a:gd name="T71" fmla="*/ 478 h 478"/>
                <a:gd name="T72" fmla="*/ 505 w 538"/>
                <a:gd name="T73" fmla="*/ 478 h 478"/>
                <a:gd name="T74" fmla="*/ 501 w 538"/>
                <a:gd name="T75" fmla="*/ 476 h 478"/>
                <a:gd name="T76" fmla="*/ 497 w 538"/>
                <a:gd name="T77" fmla="*/ 475 h 478"/>
                <a:gd name="T78" fmla="*/ 494 w 538"/>
                <a:gd name="T79" fmla="*/ 472 h 478"/>
                <a:gd name="T80" fmla="*/ 491 w 538"/>
                <a:gd name="T81" fmla="*/ 470 h 478"/>
                <a:gd name="T82" fmla="*/ 489 w 538"/>
                <a:gd name="T83" fmla="*/ 467 h 478"/>
                <a:gd name="T84" fmla="*/ 487 w 538"/>
                <a:gd name="T85" fmla="*/ 463 h 478"/>
                <a:gd name="T86" fmla="*/ 485 w 538"/>
                <a:gd name="T87" fmla="*/ 460 h 478"/>
                <a:gd name="T88" fmla="*/ 401 w 538"/>
                <a:gd name="T89" fmla="*/ 3 h 478"/>
                <a:gd name="T90" fmla="*/ 507 w 538"/>
                <a:gd name="T91" fmla="*/ 452 h 478"/>
                <a:gd name="T92" fmla="*/ 401 w 538"/>
                <a:gd name="T93" fmla="*/ 3 h 478"/>
                <a:gd name="T94" fmla="*/ 400 w 538"/>
                <a:gd name="T95" fmla="*/ 0 h 478"/>
                <a:gd name="T96" fmla="*/ 0 w 538"/>
                <a:gd name="T97" fmla="*/ 0 h 478"/>
                <a:gd name="T98" fmla="*/ 397 w 538"/>
                <a:gd name="T99" fmla="*/ 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8" h="478">
                  <a:moveTo>
                    <a:pt x="485" y="458"/>
                  </a:moveTo>
                  <a:lnTo>
                    <a:pt x="485" y="458"/>
                  </a:lnTo>
                  <a:lnTo>
                    <a:pt x="485" y="457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4" y="453"/>
                  </a:lnTo>
                  <a:lnTo>
                    <a:pt x="484" y="451"/>
                  </a:lnTo>
                  <a:lnTo>
                    <a:pt x="484" y="450"/>
                  </a:lnTo>
                  <a:lnTo>
                    <a:pt x="484" y="449"/>
                  </a:lnTo>
                  <a:lnTo>
                    <a:pt x="485" y="448"/>
                  </a:lnTo>
                  <a:lnTo>
                    <a:pt x="485" y="446"/>
                  </a:lnTo>
                  <a:lnTo>
                    <a:pt x="485" y="445"/>
                  </a:lnTo>
                  <a:lnTo>
                    <a:pt x="485" y="444"/>
                  </a:lnTo>
                  <a:lnTo>
                    <a:pt x="486" y="443"/>
                  </a:lnTo>
                  <a:lnTo>
                    <a:pt x="486" y="441"/>
                  </a:lnTo>
                  <a:lnTo>
                    <a:pt x="487" y="440"/>
                  </a:lnTo>
                  <a:lnTo>
                    <a:pt x="487" y="439"/>
                  </a:lnTo>
                  <a:lnTo>
                    <a:pt x="488" y="438"/>
                  </a:lnTo>
                  <a:lnTo>
                    <a:pt x="489" y="437"/>
                  </a:lnTo>
                  <a:lnTo>
                    <a:pt x="489" y="436"/>
                  </a:lnTo>
                  <a:lnTo>
                    <a:pt x="490" y="435"/>
                  </a:lnTo>
                  <a:lnTo>
                    <a:pt x="491" y="434"/>
                  </a:lnTo>
                  <a:lnTo>
                    <a:pt x="492" y="433"/>
                  </a:lnTo>
                  <a:lnTo>
                    <a:pt x="493" y="432"/>
                  </a:lnTo>
                  <a:lnTo>
                    <a:pt x="494" y="431"/>
                  </a:lnTo>
                  <a:lnTo>
                    <a:pt x="495" y="430"/>
                  </a:lnTo>
                  <a:lnTo>
                    <a:pt x="496" y="429"/>
                  </a:lnTo>
                  <a:lnTo>
                    <a:pt x="497" y="429"/>
                  </a:lnTo>
                  <a:lnTo>
                    <a:pt x="498" y="428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2" y="426"/>
                  </a:lnTo>
                  <a:lnTo>
                    <a:pt x="503" y="426"/>
                  </a:lnTo>
                  <a:lnTo>
                    <a:pt x="504" y="425"/>
                  </a:lnTo>
                  <a:lnTo>
                    <a:pt x="504" y="425"/>
                  </a:lnTo>
                  <a:lnTo>
                    <a:pt x="506" y="425"/>
                  </a:lnTo>
                  <a:lnTo>
                    <a:pt x="507" y="425"/>
                  </a:lnTo>
                  <a:lnTo>
                    <a:pt x="508" y="425"/>
                  </a:lnTo>
                  <a:lnTo>
                    <a:pt x="510" y="425"/>
                  </a:lnTo>
                  <a:lnTo>
                    <a:pt x="511" y="425"/>
                  </a:lnTo>
                  <a:lnTo>
                    <a:pt x="512" y="425"/>
                  </a:lnTo>
                  <a:lnTo>
                    <a:pt x="514" y="425"/>
                  </a:lnTo>
                  <a:lnTo>
                    <a:pt x="515" y="425"/>
                  </a:lnTo>
                  <a:lnTo>
                    <a:pt x="516" y="425"/>
                  </a:lnTo>
                  <a:lnTo>
                    <a:pt x="518" y="425"/>
                  </a:lnTo>
                  <a:lnTo>
                    <a:pt x="519" y="426"/>
                  </a:lnTo>
                  <a:lnTo>
                    <a:pt x="520" y="426"/>
                  </a:lnTo>
                  <a:lnTo>
                    <a:pt x="521" y="427"/>
                  </a:lnTo>
                  <a:lnTo>
                    <a:pt x="523" y="427"/>
                  </a:lnTo>
                  <a:lnTo>
                    <a:pt x="524" y="428"/>
                  </a:lnTo>
                  <a:lnTo>
                    <a:pt x="525" y="428"/>
                  </a:lnTo>
                  <a:lnTo>
                    <a:pt x="526" y="429"/>
                  </a:lnTo>
                  <a:lnTo>
                    <a:pt x="527" y="430"/>
                  </a:lnTo>
                  <a:lnTo>
                    <a:pt x="528" y="431"/>
                  </a:lnTo>
                  <a:lnTo>
                    <a:pt x="529" y="431"/>
                  </a:lnTo>
                  <a:lnTo>
                    <a:pt x="530" y="432"/>
                  </a:lnTo>
                  <a:lnTo>
                    <a:pt x="531" y="433"/>
                  </a:lnTo>
                  <a:lnTo>
                    <a:pt x="532" y="434"/>
                  </a:lnTo>
                  <a:lnTo>
                    <a:pt x="532" y="435"/>
                  </a:lnTo>
                  <a:lnTo>
                    <a:pt x="533" y="436"/>
                  </a:lnTo>
                  <a:lnTo>
                    <a:pt x="534" y="437"/>
                  </a:lnTo>
                  <a:lnTo>
                    <a:pt x="535" y="439"/>
                  </a:lnTo>
                  <a:lnTo>
                    <a:pt x="535" y="440"/>
                  </a:lnTo>
                  <a:lnTo>
                    <a:pt x="536" y="441"/>
                  </a:lnTo>
                  <a:lnTo>
                    <a:pt x="536" y="442"/>
                  </a:lnTo>
                  <a:lnTo>
                    <a:pt x="537" y="444"/>
                  </a:lnTo>
                  <a:lnTo>
                    <a:pt x="537" y="445"/>
                  </a:lnTo>
                  <a:lnTo>
                    <a:pt x="537" y="445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38" y="449"/>
                  </a:lnTo>
                  <a:lnTo>
                    <a:pt x="538" y="450"/>
                  </a:lnTo>
                  <a:lnTo>
                    <a:pt x="538" y="452"/>
                  </a:lnTo>
                  <a:lnTo>
                    <a:pt x="538" y="453"/>
                  </a:lnTo>
                  <a:lnTo>
                    <a:pt x="538" y="454"/>
                  </a:lnTo>
                  <a:lnTo>
                    <a:pt x="538" y="456"/>
                  </a:lnTo>
                  <a:lnTo>
                    <a:pt x="537" y="457"/>
                  </a:lnTo>
                  <a:lnTo>
                    <a:pt x="537" y="458"/>
                  </a:lnTo>
                  <a:lnTo>
                    <a:pt x="537" y="459"/>
                  </a:lnTo>
                  <a:lnTo>
                    <a:pt x="536" y="461"/>
                  </a:lnTo>
                  <a:lnTo>
                    <a:pt x="536" y="462"/>
                  </a:lnTo>
                  <a:lnTo>
                    <a:pt x="535" y="463"/>
                  </a:lnTo>
                  <a:lnTo>
                    <a:pt x="535" y="464"/>
                  </a:lnTo>
                  <a:lnTo>
                    <a:pt x="534" y="465"/>
                  </a:lnTo>
                  <a:lnTo>
                    <a:pt x="533" y="466"/>
                  </a:lnTo>
                  <a:lnTo>
                    <a:pt x="533" y="467"/>
                  </a:lnTo>
                  <a:lnTo>
                    <a:pt x="532" y="468"/>
                  </a:lnTo>
                  <a:lnTo>
                    <a:pt x="531" y="469"/>
                  </a:lnTo>
                  <a:lnTo>
                    <a:pt x="530" y="470"/>
                  </a:lnTo>
                  <a:lnTo>
                    <a:pt x="529" y="471"/>
                  </a:lnTo>
                  <a:lnTo>
                    <a:pt x="528" y="472"/>
                  </a:lnTo>
                  <a:lnTo>
                    <a:pt x="527" y="473"/>
                  </a:lnTo>
                  <a:lnTo>
                    <a:pt x="526" y="474"/>
                  </a:lnTo>
                  <a:lnTo>
                    <a:pt x="525" y="474"/>
                  </a:lnTo>
                  <a:lnTo>
                    <a:pt x="524" y="475"/>
                  </a:lnTo>
                  <a:lnTo>
                    <a:pt x="523" y="476"/>
                  </a:lnTo>
                  <a:lnTo>
                    <a:pt x="522" y="476"/>
                  </a:lnTo>
                  <a:lnTo>
                    <a:pt x="520" y="477"/>
                  </a:lnTo>
                  <a:lnTo>
                    <a:pt x="519" y="477"/>
                  </a:lnTo>
                  <a:lnTo>
                    <a:pt x="518" y="478"/>
                  </a:lnTo>
                  <a:lnTo>
                    <a:pt x="518" y="478"/>
                  </a:lnTo>
                  <a:lnTo>
                    <a:pt x="516" y="478"/>
                  </a:lnTo>
                  <a:lnTo>
                    <a:pt x="515" y="478"/>
                  </a:lnTo>
                  <a:lnTo>
                    <a:pt x="514" y="478"/>
                  </a:lnTo>
                  <a:lnTo>
                    <a:pt x="512" y="478"/>
                  </a:lnTo>
                  <a:lnTo>
                    <a:pt x="511" y="478"/>
                  </a:lnTo>
                  <a:lnTo>
                    <a:pt x="510" y="478"/>
                  </a:lnTo>
                  <a:lnTo>
                    <a:pt x="508" y="478"/>
                  </a:lnTo>
                  <a:lnTo>
                    <a:pt x="507" y="478"/>
                  </a:lnTo>
                  <a:lnTo>
                    <a:pt x="506" y="478"/>
                  </a:lnTo>
                  <a:lnTo>
                    <a:pt x="505" y="478"/>
                  </a:lnTo>
                  <a:lnTo>
                    <a:pt x="503" y="477"/>
                  </a:lnTo>
                  <a:lnTo>
                    <a:pt x="502" y="477"/>
                  </a:lnTo>
                  <a:lnTo>
                    <a:pt x="501" y="476"/>
                  </a:lnTo>
                  <a:lnTo>
                    <a:pt x="500" y="476"/>
                  </a:lnTo>
                  <a:lnTo>
                    <a:pt x="498" y="475"/>
                  </a:lnTo>
                  <a:lnTo>
                    <a:pt x="497" y="475"/>
                  </a:lnTo>
                  <a:lnTo>
                    <a:pt x="496" y="474"/>
                  </a:lnTo>
                  <a:lnTo>
                    <a:pt x="495" y="473"/>
                  </a:lnTo>
                  <a:lnTo>
                    <a:pt x="494" y="472"/>
                  </a:lnTo>
                  <a:lnTo>
                    <a:pt x="493" y="472"/>
                  </a:lnTo>
                  <a:lnTo>
                    <a:pt x="492" y="471"/>
                  </a:lnTo>
                  <a:lnTo>
                    <a:pt x="491" y="470"/>
                  </a:lnTo>
                  <a:lnTo>
                    <a:pt x="490" y="469"/>
                  </a:lnTo>
                  <a:lnTo>
                    <a:pt x="490" y="468"/>
                  </a:lnTo>
                  <a:lnTo>
                    <a:pt x="489" y="467"/>
                  </a:lnTo>
                  <a:lnTo>
                    <a:pt x="488" y="466"/>
                  </a:lnTo>
                  <a:lnTo>
                    <a:pt x="488" y="464"/>
                  </a:lnTo>
                  <a:lnTo>
                    <a:pt x="487" y="463"/>
                  </a:lnTo>
                  <a:lnTo>
                    <a:pt x="486" y="462"/>
                  </a:lnTo>
                  <a:lnTo>
                    <a:pt x="486" y="461"/>
                  </a:lnTo>
                  <a:lnTo>
                    <a:pt x="485" y="460"/>
                  </a:lnTo>
                  <a:lnTo>
                    <a:pt x="485" y="458"/>
                  </a:lnTo>
                  <a:lnTo>
                    <a:pt x="485" y="458"/>
                  </a:lnTo>
                  <a:close/>
                  <a:moveTo>
                    <a:pt x="401" y="3"/>
                  </a:moveTo>
                  <a:lnTo>
                    <a:pt x="401" y="3"/>
                  </a:lnTo>
                  <a:lnTo>
                    <a:pt x="515" y="451"/>
                  </a:lnTo>
                  <a:lnTo>
                    <a:pt x="507" y="452"/>
                  </a:lnTo>
                  <a:lnTo>
                    <a:pt x="393" y="5"/>
                  </a:lnTo>
                  <a:lnTo>
                    <a:pt x="397" y="0"/>
                  </a:lnTo>
                  <a:lnTo>
                    <a:pt x="401" y="3"/>
                  </a:lnTo>
                  <a:close/>
                  <a:moveTo>
                    <a:pt x="397" y="0"/>
                  </a:moveTo>
                  <a:lnTo>
                    <a:pt x="397" y="0"/>
                  </a:lnTo>
                  <a:lnTo>
                    <a:pt x="400" y="0"/>
                  </a:lnTo>
                  <a:lnTo>
                    <a:pt x="401" y="3"/>
                  </a:lnTo>
                  <a:lnTo>
                    <a:pt x="397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397" y="0"/>
                  </a:lnTo>
                  <a:lnTo>
                    <a:pt x="39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8" name="Freeform 362"/>
            <p:cNvSpPr>
              <a:spLocks noEditPoints="1"/>
            </p:cNvSpPr>
            <p:nvPr/>
          </p:nvSpPr>
          <p:spPr bwMode="auto">
            <a:xfrm>
              <a:off x="4190" y="2476"/>
              <a:ext cx="247" cy="182"/>
            </a:xfrm>
            <a:custGeom>
              <a:avLst/>
              <a:gdLst>
                <a:gd name="T0" fmla="*/ 1099 w 1152"/>
                <a:gd name="T1" fmla="*/ 823 h 843"/>
                <a:gd name="T2" fmla="*/ 1098 w 1152"/>
                <a:gd name="T3" fmla="*/ 819 h 843"/>
                <a:gd name="T4" fmla="*/ 1098 w 1152"/>
                <a:gd name="T5" fmla="*/ 815 h 843"/>
                <a:gd name="T6" fmla="*/ 1099 w 1152"/>
                <a:gd name="T7" fmla="*/ 811 h 843"/>
                <a:gd name="T8" fmla="*/ 1100 w 1152"/>
                <a:gd name="T9" fmla="*/ 808 h 843"/>
                <a:gd name="T10" fmla="*/ 1101 w 1152"/>
                <a:gd name="T11" fmla="*/ 804 h 843"/>
                <a:gd name="T12" fmla="*/ 1103 w 1152"/>
                <a:gd name="T13" fmla="*/ 801 h 843"/>
                <a:gd name="T14" fmla="*/ 1106 w 1152"/>
                <a:gd name="T15" fmla="*/ 798 h 843"/>
                <a:gd name="T16" fmla="*/ 1109 w 1152"/>
                <a:gd name="T17" fmla="*/ 795 h 843"/>
                <a:gd name="T18" fmla="*/ 1112 w 1152"/>
                <a:gd name="T19" fmla="*/ 793 h 843"/>
                <a:gd name="T20" fmla="*/ 1116 w 1152"/>
                <a:gd name="T21" fmla="*/ 791 h 843"/>
                <a:gd name="T22" fmla="*/ 1118 w 1152"/>
                <a:gd name="T23" fmla="*/ 791 h 843"/>
                <a:gd name="T24" fmla="*/ 1122 w 1152"/>
                <a:gd name="T25" fmla="*/ 790 h 843"/>
                <a:gd name="T26" fmla="*/ 1126 w 1152"/>
                <a:gd name="T27" fmla="*/ 790 h 843"/>
                <a:gd name="T28" fmla="*/ 1130 w 1152"/>
                <a:gd name="T29" fmla="*/ 790 h 843"/>
                <a:gd name="T30" fmla="*/ 1134 w 1152"/>
                <a:gd name="T31" fmla="*/ 791 h 843"/>
                <a:gd name="T32" fmla="*/ 1138 w 1152"/>
                <a:gd name="T33" fmla="*/ 793 h 843"/>
                <a:gd name="T34" fmla="*/ 1141 w 1152"/>
                <a:gd name="T35" fmla="*/ 795 h 843"/>
                <a:gd name="T36" fmla="*/ 1144 w 1152"/>
                <a:gd name="T37" fmla="*/ 797 h 843"/>
                <a:gd name="T38" fmla="*/ 1146 w 1152"/>
                <a:gd name="T39" fmla="*/ 800 h 843"/>
                <a:gd name="T40" fmla="*/ 1149 w 1152"/>
                <a:gd name="T41" fmla="*/ 804 h 843"/>
                <a:gd name="T42" fmla="*/ 1150 w 1152"/>
                <a:gd name="T43" fmla="*/ 807 h 843"/>
                <a:gd name="T44" fmla="*/ 1151 w 1152"/>
                <a:gd name="T45" fmla="*/ 810 h 843"/>
                <a:gd name="T46" fmla="*/ 1152 w 1152"/>
                <a:gd name="T47" fmla="*/ 814 h 843"/>
                <a:gd name="T48" fmla="*/ 1152 w 1152"/>
                <a:gd name="T49" fmla="*/ 818 h 843"/>
                <a:gd name="T50" fmla="*/ 1151 w 1152"/>
                <a:gd name="T51" fmla="*/ 822 h 843"/>
                <a:gd name="T52" fmla="*/ 1150 w 1152"/>
                <a:gd name="T53" fmla="*/ 825 h 843"/>
                <a:gd name="T54" fmla="*/ 1149 w 1152"/>
                <a:gd name="T55" fmla="*/ 829 h 843"/>
                <a:gd name="T56" fmla="*/ 1147 w 1152"/>
                <a:gd name="T57" fmla="*/ 832 h 843"/>
                <a:gd name="T58" fmla="*/ 1144 w 1152"/>
                <a:gd name="T59" fmla="*/ 835 h 843"/>
                <a:gd name="T60" fmla="*/ 1141 w 1152"/>
                <a:gd name="T61" fmla="*/ 838 h 843"/>
                <a:gd name="T62" fmla="*/ 1138 w 1152"/>
                <a:gd name="T63" fmla="*/ 840 h 843"/>
                <a:gd name="T64" fmla="*/ 1134 w 1152"/>
                <a:gd name="T65" fmla="*/ 842 h 843"/>
                <a:gd name="T66" fmla="*/ 1132 w 1152"/>
                <a:gd name="T67" fmla="*/ 843 h 843"/>
                <a:gd name="T68" fmla="*/ 1128 w 1152"/>
                <a:gd name="T69" fmla="*/ 843 h 843"/>
                <a:gd name="T70" fmla="*/ 1124 w 1152"/>
                <a:gd name="T71" fmla="*/ 843 h 843"/>
                <a:gd name="T72" fmla="*/ 1120 w 1152"/>
                <a:gd name="T73" fmla="*/ 843 h 843"/>
                <a:gd name="T74" fmla="*/ 1116 w 1152"/>
                <a:gd name="T75" fmla="*/ 842 h 843"/>
                <a:gd name="T76" fmla="*/ 1113 w 1152"/>
                <a:gd name="T77" fmla="*/ 840 h 843"/>
                <a:gd name="T78" fmla="*/ 1109 w 1152"/>
                <a:gd name="T79" fmla="*/ 838 h 843"/>
                <a:gd name="T80" fmla="*/ 1106 w 1152"/>
                <a:gd name="T81" fmla="*/ 836 h 843"/>
                <a:gd name="T82" fmla="*/ 1104 w 1152"/>
                <a:gd name="T83" fmla="*/ 833 h 843"/>
                <a:gd name="T84" fmla="*/ 1102 w 1152"/>
                <a:gd name="T85" fmla="*/ 830 h 843"/>
                <a:gd name="T86" fmla="*/ 1100 w 1152"/>
                <a:gd name="T87" fmla="*/ 826 h 843"/>
                <a:gd name="T88" fmla="*/ 874 w 1152"/>
                <a:gd name="T89" fmla="*/ 3 h 843"/>
                <a:gd name="T90" fmla="*/ 1121 w 1152"/>
                <a:gd name="T91" fmla="*/ 818 h 843"/>
                <a:gd name="T92" fmla="*/ 874 w 1152"/>
                <a:gd name="T93" fmla="*/ 3 h 843"/>
                <a:gd name="T94" fmla="*/ 873 w 1152"/>
                <a:gd name="T95" fmla="*/ 0 h 843"/>
                <a:gd name="T96" fmla="*/ 0 w 1152"/>
                <a:gd name="T97" fmla="*/ 0 h 843"/>
                <a:gd name="T98" fmla="*/ 870 w 1152"/>
                <a:gd name="T99" fmla="*/ 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2" h="843">
                  <a:moveTo>
                    <a:pt x="1099" y="825"/>
                  </a:moveTo>
                  <a:lnTo>
                    <a:pt x="1099" y="825"/>
                  </a:lnTo>
                  <a:lnTo>
                    <a:pt x="1099" y="823"/>
                  </a:lnTo>
                  <a:lnTo>
                    <a:pt x="1099" y="822"/>
                  </a:lnTo>
                  <a:lnTo>
                    <a:pt x="1099" y="821"/>
                  </a:lnTo>
                  <a:lnTo>
                    <a:pt x="1098" y="819"/>
                  </a:lnTo>
                  <a:lnTo>
                    <a:pt x="1098" y="818"/>
                  </a:lnTo>
                  <a:lnTo>
                    <a:pt x="1098" y="817"/>
                  </a:lnTo>
                  <a:lnTo>
                    <a:pt x="1098" y="815"/>
                  </a:lnTo>
                  <a:lnTo>
                    <a:pt x="1098" y="814"/>
                  </a:lnTo>
                  <a:lnTo>
                    <a:pt x="1098" y="813"/>
                  </a:lnTo>
                  <a:lnTo>
                    <a:pt x="1099" y="811"/>
                  </a:lnTo>
                  <a:lnTo>
                    <a:pt x="1099" y="810"/>
                  </a:lnTo>
                  <a:lnTo>
                    <a:pt x="1099" y="809"/>
                  </a:lnTo>
                  <a:lnTo>
                    <a:pt x="1100" y="808"/>
                  </a:lnTo>
                  <a:lnTo>
                    <a:pt x="1100" y="806"/>
                  </a:lnTo>
                  <a:lnTo>
                    <a:pt x="1101" y="805"/>
                  </a:lnTo>
                  <a:lnTo>
                    <a:pt x="1101" y="804"/>
                  </a:lnTo>
                  <a:lnTo>
                    <a:pt x="1102" y="803"/>
                  </a:lnTo>
                  <a:lnTo>
                    <a:pt x="1103" y="802"/>
                  </a:lnTo>
                  <a:lnTo>
                    <a:pt x="1103" y="801"/>
                  </a:lnTo>
                  <a:lnTo>
                    <a:pt x="1104" y="800"/>
                  </a:lnTo>
                  <a:lnTo>
                    <a:pt x="1105" y="799"/>
                  </a:lnTo>
                  <a:lnTo>
                    <a:pt x="1106" y="798"/>
                  </a:lnTo>
                  <a:lnTo>
                    <a:pt x="1107" y="797"/>
                  </a:lnTo>
                  <a:lnTo>
                    <a:pt x="1108" y="796"/>
                  </a:lnTo>
                  <a:lnTo>
                    <a:pt x="1109" y="795"/>
                  </a:lnTo>
                  <a:lnTo>
                    <a:pt x="1110" y="794"/>
                  </a:lnTo>
                  <a:lnTo>
                    <a:pt x="1111" y="794"/>
                  </a:lnTo>
                  <a:lnTo>
                    <a:pt x="1112" y="793"/>
                  </a:lnTo>
                  <a:lnTo>
                    <a:pt x="1113" y="792"/>
                  </a:lnTo>
                  <a:lnTo>
                    <a:pt x="1114" y="792"/>
                  </a:lnTo>
                  <a:lnTo>
                    <a:pt x="1116" y="791"/>
                  </a:lnTo>
                  <a:lnTo>
                    <a:pt x="1117" y="791"/>
                  </a:lnTo>
                  <a:lnTo>
                    <a:pt x="1117" y="791"/>
                  </a:lnTo>
                  <a:lnTo>
                    <a:pt x="1118" y="791"/>
                  </a:lnTo>
                  <a:lnTo>
                    <a:pt x="1120" y="790"/>
                  </a:lnTo>
                  <a:lnTo>
                    <a:pt x="1121" y="790"/>
                  </a:lnTo>
                  <a:lnTo>
                    <a:pt x="1122" y="790"/>
                  </a:lnTo>
                  <a:lnTo>
                    <a:pt x="1124" y="790"/>
                  </a:lnTo>
                  <a:lnTo>
                    <a:pt x="1125" y="790"/>
                  </a:lnTo>
                  <a:lnTo>
                    <a:pt x="1126" y="790"/>
                  </a:lnTo>
                  <a:lnTo>
                    <a:pt x="1128" y="790"/>
                  </a:lnTo>
                  <a:lnTo>
                    <a:pt x="1129" y="790"/>
                  </a:lnTo>
                  <a:lnTo>
                    <a:pt x="1130" y="790"/>
                  </a:lnTo>
                  <a:lnTo>
                    <a:pt x="1131" y="790"/>
                  </a:lnTo>
                  <a:lnTo>
                    <a:pt x="1133" y="791"/>
                  </a:lnTo>
                  <a:lnTo>
                    <a:pt x="1134" y="791"/>
                  </a:lnTo>
                  <a:lnTo>
                    <a:pt x="1135" y="792"/>
                  </a:lnTo>
                  <a:lnTo>
                    <a:pt x="1136" y="792"/>
                  </a:lnTo>
                  <a:lnTo>
                    <a:pt x="1138" y="793"/>
                  </a:lnTo>
                  <a:lnTo>
                    <a:pt x="1139" y="793"/>
                  </a:lnTo>
                  <a:lnTo>
                    <a:pt x="1140" y="794"/>
                  </a:lnTo>
                  <a:lnTo>
                    <a:pt x="1141" y="795"/>
                  </a:lnTo>
                  <a:lnTo>
                    <a:pt x="1142" y="796"/>
                  </a:lnTo>
                  <a:lnTo>
                    <a:pt x="1143" y="796"/>
                  </a:lnTo>
                  <a:lnTo>
                    <a:pt x="1144" y="797"/>
                  </a:lnTo>
                  <a:lnTo>
                    <a:pt x="1145" y="798"/>
                  </a:lnTo>
                  <a:lnTo>
                    <a:pt x="1146" y="799"/>
                  </a:lnTo>
                  <a:lnTo>
                    <a:pt x="1146" y="800"/>
                  </a:lnTo>
                  <a:lnTo>
                    <a:pt x="1147" y="801"/>
                  </a:lnTo>
                  <a:lnTo>
                    <a:pt x="1148" y="802"/>
                  </a:lnTo>
                  <a:lnTo>
                    <a:pt x="1149" y="804"/>
                  </a:lnTo>
                  <a:lnTo>
                    <a:pt x="1149" y="805"/>
                  </a:lnTo>
                  <a:lnTo>
                    <a:pt x="1150" y="806"/>
                  </a:lnTo>
                  <a:lnTo>
                    <a:pt x="1150" y="807"/>
                  </a:lnTo>
                  <a:lnTo>
                    <a:pt x="1151" y="808"/>
                  </a:lnTo>
                  <a:lnTo>
                    <a:pt x="1151" y="808"/>
                  </a:lnTo>
                  <a:lnTo>
                    <a:pt x="1151" y="810"/>
                  </a:lnTo>
                  <a:lnTo>
                    <a:pt x="1151" y="811"/>
                  </a:lnTo>
                  <a:lnTo>
                    <a:pt x="1152" y="812"/>
                  </a:lnTo>
                  <a:lnTo>
                    <a:pt x="1152" y="814"/>
                  </a:lnTo>
                  <a:lnTo>
                    <a:pt x="1152" y="815"/>
                  </a:lnTo>
                  <a:lnTo>
                    <a:pt x="1152" y="816"/>
                  </a:lnTo>
                  <a:lnTo>
                    <a:pt x="1152" y="818"/>
                  </a:lnTo>
                  <a:lnTo>
                    <a:pt x="1152" y="819"/>
                  </a:lnTo>
                  <a:lnTo>
                    <a:pt x="1152" y="820"/>
                  </a:lnTo>
                  <a:lnTo>
                    <a:pt x="1151" y="822"/>
                  </a:lnTo>
                  <a:lnTo>
                    <a:pt x="1151" y="823"/>
                  </a:lnTo>
                  <a:lnTo>
                    <a:pt x="1151" y="824"/>
                  </a:lnTo>
                  <a:lnTo>
                    <a:pt x="1150" y="825"/>
                  </a:lnTo>
                  <a:lnTo>
                    <a:pt x="1150" y="827"/>
                  </a:lnTo>
                  <a:lnTo>
                    <a:pt x="1149" y="828"/>
                  </a:lnTo>
                  <a:lnTo>
                    <a:pt x="1149" y="829"/>
                  </a:lnTo>
                  <a:lnTo>
                    <a:pt x="1148" y="830"/>
                  </a:lnTo>
                  <a:lnTo>
                    <a:pt x="1148" y="831"/>
                  </a:lnTo>
                  <a:lnTo>
                    <a:pt x="1147" y="832"/>
                  </a:lnTo>
                  <a:lnTo>
                    <a:pt x="1146" y="833"/>
                  </a:lnTo>
                  <a:lnTo>
                    <a:pt x="1145" y="834"/>
                  </a:lnTo>
                  <a:lnTo>
                    <a:pt x="1144" y="835"/>
                  </a:lnTo>
                  <a:lnTo>
                    <a:pt x="1143" y="836"/>
                  </a:lnTo>
                  <a:lnTo>
                    <a:pt x="1142" y="837"/>
                  </a:lnTo>
                  <a:lnTo>
                    <a:pt x="1141" y="838"/>
                  </a:lnTo>
                  <a:lnTo>
                    <a:pt x="1140" y="839"/>
                  </a:lnTo>
                  <a:lnTo>
                    <a:pt x="1139" y="839"/>
                  </a:lnTo>
                  <a:lnTo>
                    <a:pt x="1138" y="840"/>
                  </a:lnTo>
                  <a:lnTo>
                    <a:pt x="1137" y="841"/>
                  </a:lnTo>
                  <a:lnTo>
                    <a:pt x="1136" y="841"/>
                  </a:lnTo>
                  <a:lnTo>
                    <a:pt x="1134" y="842"/>
                  </a:lnTo>
                  <a:lnTo>
                    <a:pt x="1133" y="842"/>
                  </a:lnTo>
                  <a:lnTo>
                    <a:pt x="1133" y="842"/>
                  </a:lnTo>
                  <a:lnTo>
                    <a:pt x="1132" y="843"/>
                  </a:lnTo>
                  <a:lnTo>
                    <a:pt x="1130" y="843"/>
                  </a:lnTo>
                  <a:lnTo>
                    <a:pt x="1129" y="843"/>
                  </a:lnTo>
                  <a:lnTo>
                    <a:pt x="1128" y="843"/>
                  </a:lnTo>
                  <a:lnTo>
                    <a:pt x="1126" y="843"/>
                  </a:lnTo>
                  <a:lnTo>
                    <a:pt x="1125" y="843"/>
                  </a:lnTo>
                  <a:lnTo>
                    <a:pt x="1124" y="843"/>
                  </a:lnTo>
                  <a:lnTo>
                    <a:pt x="1123" y="843"/>
                  </a:lnTo>
                  <a:lnTo>
                    <a:pt x="1121" y="843"/>
                  </a:lnTo>
                  <a:lnTo>
                    <a:pt x="1120" y="843"/>
                  </a:lnTo>
                  <a:lnTo>
                    <a:pt x="1119" y="843"/>
                  </a:lnTo>
                  <a:lnTo>
                    <a:pt x="1117" y="842"/>
                  </a:lnTo>
                  <a:lnTo>
                    <a:pt x="1116" y="842"/>
                  </a:lnTo>
                  <a:lnTo>
                    <a:pt x="1115" y="841"/>
                  </a:lnTo>
                  <a:lnTo>
                    <a:pt x="1114" y="841"/>
                  </a:lnTo>
                  <a:lnTo>
                    <a:pt x="1113" y="840"/>
                  </a:lnTo>
                  <a:lnTo>
                    <a:pt x="1112" y="840"/>
                  </a:lnTo>
                  <a:lnTo>
                    <a:pt x="1110" y="839"/>
                  </a:lnTo>
                  <a:lnTo>
                    <a:pt x="1109" y="838"/>
                  </a:lnTo>
                  <a:lnTo>
                    <a:pt x="1108" y="838"/>
                  </a:lnTo>
                  <a:lnTo>
                    <a:pt x="1107" y="837"/>
                  </a:lnTo>
                  <a:lnTo>
                    <a:pt x="1106" y="836"/>
                  </a:lnTo>
                  <a:lnTo>
                    <a:pt x="1105" y="835"/>
                  </a:lnTo>
                  <a:lnTo>
                    <a:pt x="1105" y="834"/>
                  </a:lnTo>
                  <a:lnTo>
                    <a:pt x="1104" y="833"/>
                  </a:lnTo>
                  <a:lnTo>
                    <a:pt x="1103" y="832"/>
                  </a:lnTo>
                  <a:lnTo>
                    <a:pt x="1102" y="831"/>
                  </a:lnTo>
                  <a:lnTo>
                    <a:pt x="1102" y="830"/>
                  </a:lnTo>
                  <a:lnTo>
                    <a:pt x="1101" y="828"/>
                  </a:lnTo>
                  <a:lnTo>
                    <a:pt x="1100" y="827"/>
                  </a:lnTo>
                  <a:lnTo>
                    <a:pt x="1100" y="826"/>
                  </a:lnTo>
                  <a:lnTo>
                    <a:pt x="1099" y="825"/>
                  </a:lnTo>
                  <a:lnTo>
                    <a:pt x="1099" y="825"/>
                  </a:lnTo>
                  <a:close/>
                  <a:moveTo>
                    <a:pt x="874" y="3"/>
                  </a:moveTo>
                  <a:lnTo>
                    <a:pt x="874" y="3"/>
                  </a:lnTo>
                  <a:lnTo>
                    <a:pt x="1129" y="815"/>
                  </a:lnTo>
                  <a:lnTo>
                    <a:pt x="1121" y="818"/>
                  </a:lnTo>
                  <a:lnTo>
                    <a:pt x="866" y="5"/>
                  </a:lnTo>
                  <a:lnTo>
                    <a:pt x="870" y="0"/>
                  </a:lnTo>
                  <a:lnTo>
                    <a:pt x="874" y="3"/>
                  </a:lnTo>
                  <a:close/>
                  <a:moveTo>
                    <a:pt x="870" y="0"/>
                  </a:moveTo>
                  <a:lnTo>
                    <a:pt x="870" y="0"/>
                  </a:lnTo>
                  <a:lnTo>
                    <a:pt x="873" y="0"/>
                  </a:lnTo>
                  <a:lnTo>
                    <a:pt x="874" y="3"/>
                  </a:lnTo>
                  <a:lnTo>
                    <a:pt x="87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870" y="0"/>
                  </a:lnTo>
                  <a:lnTo>
                    <a:pt x="87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9" name="Freeform 363"/>
            <p:cNvSpPr>
              <a:spLocks noEditPoints="1"/>
            </p:cNvSpPr>
            <p:nvPr/>
          </p:nvSpPr>
          <p:spPr bwMode="auto">
            <a:xfrm>
              <a:off x="1613" y="2406"/>
              <a:ext cx="178" cy="99"/>
            </a:xfrm>
            <a:custGeom>
              <a:avLst/>
              <a:gdLst>
                <a:gd name="T0" fmla="*/ 43 w 826"/>
                <a:gd name="T1" fmla="*/ 6 h 460"/>
                <a:gd name="T2" fmla="*/ 46 w 826"/>
                <a:gd name="T3" fmla="*/ 8 h 460"/>
                <a:gd name="T4" fmla="*/ 49 w 826"/>
                <a:gd name="T5" fmla="*/ 11 h 460"/>
                <a:gd name="T6" fmla="*/ 51 w 826"/>
                <a:gd name="T7" fmla="*/ 15 h 460"/>
                <a:gd name="T8" fmla="*/ 53 w 826"/>
                <a:gd name="T9" fmla="*/ 18 h 460"/>
                <a:gd name="T10" fmla="*/ 54 w 826"/>
                <a:gd name="T11" fmla="*/ 22 h 460"/>
                <a:gd name="T12" fmla="*/ 54 w 826"/>
                <a:gd name="T13" fmla="*/ 26 h 460"/>
                <a:gd name="T14" fmla="*/ 54 w 826"/>
                <a:gd name="T15" fmla="*/ 30 h 460"/>
                <a:gd name="T16" fmla="*/ 53 w 826"/>
                <a:gd name="T17" fmla="*/ 34 h 460"/>
                <a:gd name="T18" fmla="*/ 52 w 826"/>
                <a:gd name="T19" fmla="*/ 37 h 460"/>
                <a:gd name="T20" fmla="*/ 50 w 826"/>
                <a:gd name="T21" fmla="*/ 41 h 460"/>
                <a:gd name="T22" fmla="*/ 49 w 826"/>
                <a:gd name="T23" fmla="*/ 43 h 460"/>
                <a:gd name="T24" fmla="*/ 46 w 826"/>
                <a:gd name="T25" fmla="*/ 46 h 460"/>
                <a:gd name="T26" fmla="*/ 43 w 826"/>
                <a:gd name="T27" fmla="*/ 49 h 460"/>
                <a:gd name="T28" fmla="*/ 40 w 826"/>
                <a:gd name="T29" fmla="*/ 51 h 460"/>
                <a:gd name="T30" fmla="*/ 36 w 826"/>
                <a:gd name="T31" fmla="*/ 53 h 460"/>
                <a:gd name="T32" fmla="*/ 33 w 826"/>
                <a:gd name="T33" fmla="*/ 54 h 460"/>
                <a:gd name="T34" fmla="*/ 29 w 826"/>
                <a:gd name="T35" fmla="*/ 54 h 460"/>
                <a:gd name="T36" fmla="*/ 25 w 826"/>
                <a:gd name="T37" fmla="*/ 54 h 460"/>
                <a:gd name="T38" fmla="*/ 21 w 826"/>
                <a:gd name="T39" fmla="*/ 53 h 460"/>
                <a:gd name="T40" fmla="*/ 17 w 826"/>
                <a:gd name="T41" fmla="*/ 52 h 460"/>
                <a:gd name="T42" fmla="*/ 14 w 826"/>
                <a:gd name="T43" fmla="*/ 50 h 460"/>
                <a:gd name="T44" fmla="*/ 11 w 826"/>
                <a:gd name="T45" fmla="*/ 49 h 460"/>
                <a:gd name="T46" fmla="*/ 8 w 826"/>
                <a:gd name="T47" fmla="*/ 46 h 460"/>
                <a:gd name="T48" fmla="*/ 6 w 826"/>
                <a:gd name="T49" fmla="*/ 43 h 460"/>
                <a:gd name="T50" fmla="*/ 4 w 826"/>
                <a:gd name="T51" fmla="*/ 40 h 460"/>
                <a:gd name="T52" fmla="*/ 2 w 826"/>
                <a:gd name="T53" fmla="*/ 36 h 460"/>
                <a:gd name="T54" fmla="*/ 1 w 826"/>
                <a:gd name="T55" fmla="*/ 32 h 460"/>
                <a:gd name="T56" fmla="*/ 1 w 826"/>
                <a:gd name="T57" fmla="*/ 29 h 460"/>
                <a:gd name="T58" fmla="*/ 1 w 826"/>
                <a:gd name="T59" fmla="*/ 25 h 460"/>
                <a:gd name="T60" fmla="*/ 1 w 826"/>
                <a:gd name="T61" fmla="*/ 21 h 460"/>
                <a:gd name="T62" fmla="*/ 2 w 826"/>
                <a:gd name="T63" fmla="*/ 17 h 460"/>
                <a:gd name="T64" fmla="*/ 4 w 826"/>
                <a:gd name="T65" fmla="*/ 13 h 460"/>
                <a:gd name="T66" fmla="*/ 6 w 826"/>
                <a:gd name="T67" fmla="*/ 11 h 460"/>
                <a:gd name="T68" fmla="*/ 8 w 826"/>
                <a:gd name="T69" fmla="*/ 8 h 460"/>
                <a:gd name="T70" fmla="*/ 11 w 826"/>
                <a:gd name="T71" fmla="*/ 6 h 460"/>
                <a:gd name="T72" fmla="*/ 15 w 826"/>
                <a:gd name="T73" fmla="*/ 3 h 460"/>
                <a:gd name="T74" fmla="*/ 18 w 826"/>
                <a:gd name="T75" fmla="*/ 2 h 460"/>
                <a:gd name="T76" fmla="*/ 22 w 826"/>
                <a:gd name="T77" fmla="*/ 1 h 460"/>
                <a:gd name="T78" fmla="*/ 26 w 826"/>
                <a:gd name="T79" fmla="*/ 0 h 460"/>
                <a:gd name="T80" fmla="*/ 30 w 826"/>
                <a:gd name="T81" fmla="*/ 0 h 460"/>
                <a:gd name="T82" fmla="*/ 34 w 826"/>
                <a:gd name="T83" fmla="*/ 1 h 460"/>
                <a:gd name="T84" fmla="*/ 37 w 826"/>
                <a:gd name="T85" fmla="*/ 2 h 460"/>
                <a:gd name="T86" fmla="*/ 41 w 826"/>
                <a:gd name="T87" fmla="*/ 4 h 460"/>
                <a:gd name="T88" fmla="*/ 669 w 826"/>
                <a:gd name="T89" fmla="*/ 460 h 460"/>
                <a:gd name="T90" fmla="*/ 29 w 826"/>
                <a:gd name="T91" fmla="*/ 24 h 460"/>
                <a:gd name="T92" fmla="*/ 669 w 826"/>
                <a:gd name="T93" fmla="*/ 460 h 460"/>
                <a:gd name="T94" fmla="*/ 670 w 826"/>
                <a:gd name="T95" fmla="*/ 460 h 460"/>
                <a:gd name="T96" fmla="*/ 826 w 826"/>
                <a:gd name="T97" fmla="*/ 460 h 460"/>
                <a:gd name="T98" fmla="*/ 672 w 826"/>
                <a:gd name="T99" fmla="*/ 45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6" h="460">
                  <a:moveTo>
                    <a:pt x="42" y="5"/>
                  </a:moveTo>
                  <a:lnTo>
                    <a:pt x="42" y="5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9"/>
                  </a:lnTo>
                  <a:lnTo>
                    <a:pt x="48" y="10"/>
                  </a:lnTo>
                  <a:lnTo>
                    <a:pt x="49" y="11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2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3" y="34"/>
                  </a:lnTo>
                  <a:lnTo>
                    <a:pt x="53" y="35"/>
                  </a:lnTo>
                  <a:lnTo>
                    <a:pt x="53" y="36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7" y="45"/>
                  </a:lnTo>
                  <a:lnTo>
                    <a:pt x="46" y="46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9"/>
                  </a:lnTo>
                  <a:lnTo>
                    <a:pt x="42" y="50"/>
                  </a:lnTo>
                  <a:lnTo>
                    <a:pt x="41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6" y="53"/>
                  </a:lnTo>
                  <a:lnTo>
                    <a:pt x="35" y="53"/>
                  </a:lnTo>
                  <a:lnTo>
                    <a:pt x="34" y="53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1" y="53"/>
                  </a:lnTo>
                  <a:lnTo>
                    <a:pt x="20" y="53"/>
                  </a:lnTo>
                  <a:lnTo>
                    <a:pt x="18" y="53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5" y="51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2" y="5"/>
                  </a:lnTo>
                  <a:close/>
                  <a:moveTo>
                    <a:pt x="669" y="460"/>
                  </a:moveTo>
                  <a:lnTo>
                    <a:pt x="669" y="460"/>
                  </a:lnTo>
                  <a:lnTo>
                    <a:pt x="25" y="30"/>
                  </a:lnTo>
                  <a:lnTo>
                    <a:pt x="29" y="24"/>
                  </a:lnTo>
                  <a:lnTo>
                    <a:pt x="674" y="454"/>
                  </a:lnTo>
                  <a:lnTo>
                    <a:pt x="672" y="460"/>
                  </a:lnTo>
                  <a:lnTo>
                    <a:pt x="669" y="460"/>
                  </a:lnTo>
                  <a:close/>
                  <a:moveTo>
                    <a:pt x="672" y="460"/>
                  </a:moveTo>
                  <a:lnTo>
                    <a:pt x="672" y="460"/>
                  </a:lnTo>
                  <a:lnTo>
                    <a:pt x="670" y="460"/>
                  </a:lnTo>
                  <a:lnTo>
                    <a:pt x="669" y="460"/>
                  </a:lnTo>
                  <a:lnTo>
                    <a:pt x="672" y="460"/>
                  </a:lnTo>
                  <a:close/>
                  <a:moveTo>
                    <a:pt x="826" y="460"/>
                  </a:moveTo>
                  <a:lnTo>
                    <a:pt x="826" y="460"/>
                  </a:lnTo>
                  <a:lnTo>
                    <a:pt x="672" y="460"/>
                  </a:lnTo>
                  <a:lnTo>
                    <a:pt x="672" y="453"/>
                  </a:lnTo>
                  <a:lnTo>
                    <a:pt x="826" y="453"/>
                  </a:lnTo>
                  <a:lnTo>
                    <a:pt x="826" y="4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0" name="Freeform 364"/>
            <p:cNvSpPr>
              <a:spLocks noEditPoints="1"/>
            </p:cNvSpPr>
            <p:nvPr/>
          </p:nvSpPr>
          <p:spPr bwMode="auto">
            <a:xfrm>
              <a:off x="1968" y="2115"/>
              <a:ext cx="242" cy="133"/>
            </a:xfrm>
            <a:custGeom>
              <a:avLst/>
              <a:gdLst>
                <a:gd name="T0" fmla="*/ 43 w 1125"/>
                <a:gd name="T1" fmla="*/ 6 h 621"/>
                <a:gd name="T2" fmla="*/ 46 w 1125"/>
                <a:gd name="T3" fmla="*/ 8 h 621"/>
                <a:gd name="T4" fmla="*/ 49 w 1125"/>
                <a:gd name="T5" fmla="*/ 11 h 621"/>
                <a:gd name="T6" fmla="*/ 51 w 1125"/>
                <a:gd name="T7" fmla="*/ 15 h 621"/>
                <a:gd name="T8" fmla="*/ 53 w 1125"/>
                <a:gd name="T9" fmla="*/ 18 h 621"/>
                <a:gd name="T10" fmla="*/ 54 w 1125"/>
                <a:gd name="T11" fmla="*/ 22 h 621"/>
                <a:gd name="T12" fmla="*/ 54 w 1125"/>
                <a:gd name="T13" fmla="*/ 26 h 621"/>
                <a:gd name="T14" fmla="*/ 54 w 1125"/>
                <a:gd name="T15" fmla="*/ 30 h 621"/>
                <a:gd name="T16" fmla="*/ 53 w 1125"/>
                <a:gd name="T17" fmla="*/ 34 h 621"/>
                <a:gd name="T18" fmla="*/ 52 w 1125"/>
                <a:gd name="T19" fmla="*/ 37 h 621"/>
                <a:gd name="T20" fmla="*/ 50 w 1125"/>
                <a:gd name="T21" fmla="*/ 41 h 621"/>
                <a:gd name="T22" fmla="*/ 49 w 1125"/>
                <a:gd name="T23" fmla="*/ 43 h 621"/>
                <a:gd name="T24" fmla="*/ 46 w 1125"/>
                <a:gd name="T25" fmla="*/ 46 h 621"/>
                <a:gd name="T26" fmla="*/ 43 w 1125"/>
                <a:gd name="T27" fmla="*/ 49 h 621"/>
                <a:gd name="T28" fmla="*/ 40 w 1125"/>
                <a:gd name="T29" fmla="*/ 51 h 621"/>
                <a:gd name="T30" fmla="*/ 36 w 1125"/>
                <a:gd name="T31" fmla="*/ 53 h 621"/>
                <a:gd name="T32" fmla="*/ 33 w 1125"/>
                <a:gd name="T33" fmla="*/ 54 h 621"/>
                <a:gd name="T34" fmla="*/ 29 w 1125"/>
                <a:gd name="T35" fmla="*/ 54 h 621"/>
                <a:gd name="T36" fmla="*/ 25 w 1125"/>
                <a:gd name="T37" fmla="*/ 54 h 621"/>
                <a:gd name="T38" fmla="*/ 21 w 1125"/>
                <a:gd name="T39" fmla="*/ 53 h 621"/>
                <a:gd name="T40" fmla="*/ 17 w 1125"/>
                <a:gd name="T41" fmla="*/ 52 h 621"/>
                <a:gd name="T42" fmla="*/ 14 w 1125"/>
                <a:gd name="T43" fmla="*/ 50 h 621"/>
                <a:gd name="T44" fmla="*/ 11 w 1125"/>
                <a:gd name="T45" fmla="*/ 49 h 621"/>
                <a:gd name="T46" fmla="*/ 8 w 1125"/>
                <a:gd name="T47" fmla="*/ 46 h 621"/>
                <a:gd name="T48" fmla="*/ 6 w 1125"/>
                <a:gd name="T49" fmla="*/ 43 h 621"/>
                <a:gd name="T50" fmla="*/ 4 w 1125"/>
                <a:gd name="T51" fmla="*/ 40 h 621"/>
                <a:gd name="T52" fmla="*/ 2 w 1125"/>
                <a:gd name="T53" fmla="*/ 36 h 621"/>
                <a:gd name="T54" fmla="*/ 1 w 1125"/>
                <a:gd name="T55" fmla="*/ 32 h 621"/>
                <a:gd name="T56" fmla="*/ 1 w 1125"/>
                <a:gd name="T57" fmla="*/ 29 h 621"/>
                <a:gd name="T58" fmla="*/ 1 w 1125"/>
                <a:gd name="T59" fmla="*/ 25 h 621"/>
                <a:gd name="T60" fmla="*/ 1 w 1125"/>
                <a:gd name="T61" fmla="*/ 21 h 621"/>
                <a:gd name="T62" fmla="*/ 2 w 1125"/>
                <a:gd name="T63" fmla="*/ 17 h 621"/>
                <a:gd name="T64" fmla="*/ 4 w 1125"/>
                <a:gd name="T65" fmla="*/ 13 h 621"/>
                <a:gd name="T66" fmla="*/ 6 w 1125"/>
                <a:gd name="T67" fmla="*/ 11 h 621"/>
                <a:gd name="T68" fmla="*/ 8 w 1125"/>
                <a:gd name="T69" fmla="*/ 8 h 621"/>
                <a:gd name="T70" fmla="*/ 11 w 1125"/>
                <a:gd name="T71" fmla="*/ 6 h 621"/>
                <a:gd name="T72" fmla="*/ 15 w 1125"/>
                <a:gd name="T73" fmla="*/ 3 h 621"/>
                <a:gd name="T74" fmla="*/ 18 w 1125"/>
                <a:gd name="T75" fmla="*/ 2 h 621"/>
                <a:gd name="T76" fmla="*/ 22 w 1125"/>
                <a:gd name="T77" fmla="*/ 1 h 621"/>
                <a:gd name="T78" fmla="*/ 26 w 1125"/>
                <a:gd name="T79" fmla="*/ 0 h 621"/>
                <a:gd name="T80" fmla="*/ 30 w 1125"/>
                <a:gd name="T81" fmla="*/ 0 h 621"/>
                <a:gd name="T82" fmla="*/ 34 w 1125"/>
                <a:gd name="T83" fmla="*/ 1 h 621"/>
                <a:gd name="T84" fmla="*/ 37 w 1125"/>
                <a:gd name="T85" fmla="*/ 2 h 621"/>
                <a:gd name="T86" fmla="*/ 41 w 1125"/>
                <a:gd name="T87" fmla="*/ 4 h 621"/>
                <a:gd name="T88" fmla="*/ 910 w 1125"/>
                <a:gd name="T89" fmla="*/ 620 h 621"/>
                <a:gd name="T90" fmla="*/ 29 w 1125"/>
                <a:gd name="T91" fmla="*/ 24 h 621"/>
                <a:gd name="T92" fmla="*/ 910 w 1125"/>
                <a:gd name="T93" fmla="*/ 620 h 621"/>
                <a:gd name="T94" fmla="*/ 911 w 1125"/>
                <a:gd name="T95" fmla="*/ 621 h 621"/>
                <a:gd name="T96" fmla="*/ 1125 w 1125"/>
                <a:gd name="T97" fmla="*/ 621 h 621"/>
                <a:gd name="T98" fmla="*/ 912 w 1125"/>
                <a:gd name="T99" fmla="*/ 61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5" h="621">
                  <a:moveTo>
                    <a:pt x="42" y="5"/>
                  </a:moveTo>
                  <a:lnTo>
                    <a:pt x="42" y="5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9"/>
                  </a:lnTo>
                  <a:lnTo>
                    <a:pt x="48" y="10"/>
                  </a:lnTo>
                  <a:lnTo>
                    <a:pt x="49" y="11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2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3" y="34"/>
                  </a:lnTo>
                  <a:lnTo>
                    <a:pt x="53" y="35"/>
                  </a:lnTo>
                  <a:lnTo>
                    <a:pt x="53" y="36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7" y="45"/>
                  </a:lnTo>
                  <a:lnTo>
                    <a:pt x="46" y="46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9"/>
                  </a:lnTo>
                  <a:lnTo>
                    <a:pt x="42" y="50"/>
                  </a:lnTo>
                  <a:lnTo>
                    <a:pt x="41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6" y="53"/>
                  </a:lnTo>
                  <a:lnTo>
                    <a:pt x="35" y="53"/>
                  </a:lnTo>
                  <a:lnTo>
                    <a:pt x="34" y="53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1" y="53"/>
                  </a:lnTo>
                  <a:lnTo>
                    <a:pt x="20" y="53"/>
                  </a:lnTo>
                  <a:lnTo>
                    <a:pt x="18" y="53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5" y="51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2" y="5"/>
                  </a:lnTo>
                  <a:close/>
                  <a:moveTo>
                    <a:pt x="910" y="620"/>
                  </a:moveTo>
                  <a:lnTo>
                    <a:pt x="910" y="620"/>
                  </a:lnTo>
                  <a:lnTo>
                    <a:pt x="25" y="30"/>
                  </a:lnTo>
                  <a:lnTo>
                    <a:pt x="29" y="24"/>
                  </a:lnTo>
                  <a:lnTo>
                    <a:pt x="914" y="614"/>
                  </a:lnTo>
                  <a:lnTo>
                    <a:pt x="912" y="621"/>
                  </a:lnTo>
                  <a:lnTo>
                    <a:pt x="910" y="620"/>
                  </a:lnTo>
                  <a:close/>
                  <a:moveTo>
                    <a:pt x="912" y="621"/>
                  </a:moveTo>
                  <a:lnTo>
                    <a:pt x="912" y="621"/>
                  </a:lnTo>
                  <a:lnTo>
                    <a:pt x="911" y="621"/>
                  </a:lnTo>
                  <a:lnTo>
                    <a:pt x="910" y="620"/>
                  </a:lnTo>
                  <a:lnTo>
                    <a:pt x="912" y="621"/>
                  </a:lnTo>
                  <a:close/>
                  <a:moveTo>
                    <a:pt x="1125" y="621"/>
                  </a:moveTo>
                  <a:lnTo>
                    <a:pt x="1125" y="621"/>
                  </a:lnTo>
                  <a:lnTo>
                    <a:pt x="912" y="621"/>
                  </a:lnTo>
                  <a:lnTo>
                    <a:pt x="912" y="613"/>
                  </a:lnTo>
                  <a:lnTo>
                    <a:pt x="1125" y="613"/>
                  </a:lnTo>
                  <a:lnTo>
                    <a:pt x="1125" y="6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1" name="Freeform 365"/>
            <p:cNvSpPr>
              <a:spLocks noEditPoints="1"/>
            </p:cNvSpPr>
            <p:nvPr/>
          </p:nvSpPr>
          <p:spPr bwMode="auto">
            <a:xfrm>
              <a:off x="2849" y="1468"/>
              <a:ext cx="570" cy="310"/>
            </a:xfrm>
            <a:custGeom>
              <a:avLst/>
              <a:gdLst>
                <a:gd name="T0" fmla="*/ 43 w 2649"/>
                <a:gd name="T1" fmla="*/ 5 h 1440"/>
                <a:gd name="T2" fmla="*/ 46 w 2649"/>
                <a:gd name="T3" fmla="*/ 8 h 1440"/>
                <a:gd name="T4" fmla="*/ 49 w 2649"/>
                <a:gd name="T5" fmla="*/ 11 h 1440"/>
                <a:gd name="T6" fmla="*/ 51 w 2649"/>
                <a:gd name="T7" fmla="*/ 14 h 1440"/>
                <a:gd name="T8" fmla="*/ 52 w 2649"/>
                <a:gd name="T9" fmla="*/ 18 h 1440"/>
                <a:gd name="T10" fmla="*/ 53 w 2649"/>
                <a:gd name="T11" fmla="*/ 22 h 1440"/>
                <a:gd name="T12" fmla="*/ 54 w 2649"/>
                <a:gd name="T13" fmla="*/ 25 h 1440"/>
                <a:gd name="T14" fmla="*/ 54 w 2649"/>
                <a:gd name="T15" fmla="*/ 29 h 1440"/>
                <a:gd name="T16" fmla="*/ 53 w 2649"/>
                <a:gd name="T17" fmla="*/ 33 h 1440"/>
                <a:gd name="T18" fmla="*/ 52 w 2649"/>
                <a:gd name="T19" fmla="*/ 37 h 1440"/>
                <a:gd name="T20" fmla="*/ 50 w 2649"/>
                <a:gd name="T21" fmla="*/ 41 h 1440"/>
                <a:gd name="T22" fmla="*/ 49 w 2649"/>
                <a:gd name="T23" fmla="*/ 43 h 1440"/>
                <a:gd name="T24" fmla="*/ 46 w 2649"/>
                <a:gd name="T25" fmla="*/ 46 h 1440"/>
                <a:gd name="T26" fmla="*/ 43 w 2649"/>
                <a:gd name="T27" fmla="*/ 49 h 1440"/>
                <a:gd name="T28" fmla="*/ 40 w 2649"/>
                <a:gd name="T29" fmla="*/ 51 h 1440"/>
                <a:gd name="T30" fmla="*/ 36 w 2649"/>
                <a:gd name="T31" fmla="*/ 52 h 1440"/>
                <a:gd name="T32" fmla="*/ 32 w 2649"/>
                <a:gd name="T33" fmla="*/ 53 h 1440"/>
                <a:gd name="T34" fmla="*/ 28 w 2649"/>
                <a:gd name="T35" fmla="*/ 54 h 1440"/>
                <a:gd name="T36" fmla="*/ 25 w 2649"/>
                <a:gd name="T37" fmla="*/ 54 h 1440"/>
                <a:gd name="T38" fmla="*/ 21 w 2649"/>
                <a:gd name="T39" fmla="*/ 53 h 1440"/>
                <a:gd name="T40" fmla="*/ 17 w 2649"/>
                <a:gd name="T41" fmla="*/ 52 h 1440"/>
                <a:gd name="T42" fmla="*/ 13 w 2649"/>
                <a:gd name="T43" fmla="*/ 50 h 1440"/>
                <a:gd name="T44" fmla="*/ 11 w 2649"/>
                <a:gd name="T45" fmla="*/ 48 h 1440"/>
                <a:gd name="T46" fmla="*/ 8 w 2649"/>
                <a:gd name="T47" fmla="*/ 46 h 1440"/>
                <a:gd name="T48" fmla="*/ 5 w 2649"/>
                <a:gd name="T49" fmla="*/ 43 h 1440"/>
                <a:gd name="T50" fmla="*/ 3 w 2649"/>
                <a:gd name="T51" fmla="*/ 39 h 1440"/>
                <a:gd name="T52" fmla="*/ 2 w 2649"/>
                <a:gd name="T53" fmla="*/ 36 h 1440"/>
                <a:gd name="T54" fmla="*/ 1 w 2649"/>
                <a:gd name="T55" fmla="*/ 32 h 1440"/>
                <a:gd name="T56" fmla="*/ 0 w 2649"/>
                <a:gd name="T57" fmla="*/ 28 h 1440"/>
                <a:gd name="T58" fmla="*/ 0 w 2649"/>
                <a:gd name="T59" fmla="*/ 24 h 1440"/>
                <a:gd name="T60" fmla="*/ 1 w 2649"/>
                <a:gd name="T61" fmla="*/ 21 h 1440"/>
                <a:gd name="T62" fmla="*/ 2 w 2649"/>
                <a:gd name="T63" fmla="*/ 17 h 1440"/>
                <a:gd name="T64" fmla="*/ 4 w 2649"/>
                <a:gd name="T65" fmla="*/ 13 h 1440"/>
                <a:gd name="T66" fmla="*/ 5 w 2649"/>
                <a:gd name="T67" fmla="*/ 11 h 1440"/>
                <a:gd name="T68" fmla="*/ 8 w 2649"/>
                <a:gd name="T69" fmla="*/ 8 h 1440"/>
                <a:gd name="T70" fmla="*/ 11 w 2649"/>
                <a:gd name="T71" fmla="*/ 5 h 1440"/>
                <a:gd name="T72" fmla="*/ 14 w 2649"/>
                <a:gd name="T73" fmla="*/ 3 h 1440"/>
                <a:gd name="T74" fmla="*/ 18 w 2649"/>
                <a:gd name="T75" fmla="*/ 2 h 1440"/>
                <a:gd name="T76" fmla="*/ 22 w 2649"/>
                <a:gd name="T77" fmla="*/ 1 h 1440"/>
                <a:gd name="T78" fmla="*/ 26 w 2649"/>
                <a:gd name="T79" fmla="*/ 0 h 1440"/>
                <a:gd name="T80" fmla="*/ 29 w 2649"/>
                <a:gd name="T81" fmla="*/ 0 h 1440"/>
                <a:gd name="T82" fmla="*/ 33 w 2649"/>
                <a:gd name="T83" fmla="*/ 1 h 1440"/>
                <a:gd name="T84" fmla="*/ 37 w 2649"/>
                <a:gd name="T85" fmla="*/ 2 h 1440"/>
                <a:gd name="T86" fmla="*/ 41 w 2649"/>
                <a:gd name="T87" fmla="*/ 4 h 1440"/>
                <a:gd name="T88" fmla="*/ 2139 w 2649"/>
                <a:gd name="T89" fmla="*/ 1440 h 1440"/>
                <a:gd name="T90" fmla="*/ 29 w 2649"/>
                <a:gd name="T91" fmla="*/ 24 h 1440"/>
                <a:gd name="T92" fmla="*/ 2139 w 2649"/>
                <a:gd name="T93" fmla="*/ 1440 h 1440"/>
                <a:gd name="T94" fmla="*/ 2140 w 2649"/>
                <a:gd name="T95" fmla="*/ 1440 h 1440"/>
                <a:gd name="T96" fmla="*/ 2649 w 2649"/>
                <a:gd name="T97" fmla="*/ 1440 h 1440"/>
                <a:gd name="T98" fmla="*/ 2141 w 2649"/>
                <a:gd name="T99" fmla="*/ 1433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49" h="1440">
                  <a:moveTo>
                    <a:pt x="42" y="5"/>
                  </a:moveTo>
                  <a:lnTo>
                    <a:pt x="42" y="5"/>
                  </a:lnTo>
                  <a:lnTo>
                    <a:pt x="43" y="5"/>
                  </a:lnTo>
                  <a:lnTo>
                    <a:pt x="44" y="6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9"/>
                  </a:lnTo>
                  <a:lnTo>
                    <a:pt x="48" y="10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50" y="13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3" y="19"/>
                  </a:lnTo>
                  <a:lnTo>
                    <a:pt x="53" y="20"/>
                  </a:lnTo>
                  <a:lnTo>
                    <a:pt x="53" y="22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3" y="33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1" y="38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7" y="45"/>
                  </a:lnTo>
                  <a:lnTo>
                    <a:pt x="46" y="46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9"/>
                  </a:lnTo>
                  <a:lnTo>
                    <a:pt x="42" y="49"/>
                  </a:lnTo>
                  <a:lnTo>
                    <a:pt x="41" y="50"/>
                  </a:lnTo>
                  <a:lnTo>
                    <a:pt x="40" y="51"/>
                  </a:lnTo>
                  <a:lnTo>
                    <a:pt x="38" y="51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5" y="53"/>
                  </a:lnTo>
                  <a:lnTo>
                    <a:pt x="34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19" y="53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6" y="51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4" y="41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2" y="5"/>
                  </a:lnTo>
                  <a:close/>
                  <a:moveTo>
                    <a:pt x="2139" y="1440"/>
                  </a:moveTo>
                  <a:lnTo>
                    <a:pt x="2139" y="1440"/>
                  </a:lnTo>
                  <a:lnTo>
                    <a:pt x="25" y="30"/>
                  </a:lnTo>
                  <a:lnTo>
                    <a:pt x="29" y="24"/>
                  </a:lnTo>
                  <a:lnTo>
                    <a:pt x="2143" y="1433"/>
                  </a:lnTo>
                  <a:lnTo>
                    <a:pt x="2141" y="1440"/>
                  </a:lnTo>
                  <a:lnTo>
                    <a:pt x="2139" y="1440"/>
                  </a:lnTo>
                  <a:close/>
                  <a:moveTo>
                    <a:pt x="2141" y="1440"/>
                  </a:moveTo>
                  <a:lnTo>
                    <a:pt x="2141" y="1440"/>
                  </a:lnTo>
                  <a:lnTo>
                    <a:pt x="2140" y="1440"/>
                  </a:lnTo>
                  <a:lnTo>
                    <a:pt x="2139" y="1440"/>
                  </a:lnTo>
                  <a:lnTo>
                    <a:pt x="2141" y="1440"/>
                  </a:lnTo>
                  <a:close/>
                  <a:moveTo>
                    <a:pt x="2649" y="1440"/>
                  </a:moveTo>
                  <a:lnTo>
                    <a:pt x="2649" y="1440"/>
                  </a:lnTo>
                  <a:lnTo>
                    <a:pt x="2141" y="1440"/>
                  </a:lnTo>
                  <a:lnTo>
                    <a:pt x="2141" y="1433"/>
                  </a:lnTo>
                  <a:lnTo>
                    <a:pt x="2649" y="1433"/>
                  </a:lnTo>
                  <a:lnTo>
                    <a:pt x="2649" y="14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2" name="Freeform 366"/>
            <p:cNvSpPr>
              <a:spLocks noEditPoints="1"/>
            </p:cNvSpPr>
            <p:nvPr/>
          </p:nvSpPr>
          <p:spPr bwMode="auto">
            <a:xfrm>
              <a:off x="2672" y="1597"/>
              <a:ext cx="522" cy="284"/>
            </a:xfrm>
            <a:custGeom>
              <a:avLst/>
              <a:gdLst>
                <a:gd name="T0" fmla="*/ 43 w 2426"/>
                <a:gd name="T1" fmla="*/ 6 h 1321"/>
                <a:gd name="T2" fmla="*/ 46 w 2426"/>
                <a:gd name="T3" fmla="*/ 8 h 1321"/>
                <a:gd name="T4" fmla="*/ 48 w 2426"/>
                <a:gd name="T5" fmla="*/ 11 h 1321"/>
                <a:gd name="T6" fmla="*/ 50 w 2426"/>
                <a:gd name="T7" fmla="*/ 15 h 1321"/>
                <a:gd name="T8" fmla="*/ 52 w 2426"/>
                <a:gd name="T9" fmla="*/ 18 h 1321"/>
                <a:gd name="T10" fmla="*/ 53 w 2426"/>
                <a:gd name="T11" fmla="*/ 22 h 1321"/>
                <a:gd name="T12" fmla="*/ 53 w 2426"/>
                <a:gd name="T13" fmla="*/ 26 h 1321"/>
                <a:gd name="T14" fmla="*/ 53 w 2426"/>
                <a:gd name="T15" fmla="*/ 30 h 1321"/>
                <a:gd name="T16" fmla="*/ 53 w 2426"/>
                <a:gd name="T17" fmla="*/ 34 h 1321"/>
                <a:gd name="T18" fmla="*/ 52 w 2426"/>
                <a:gd name="T19" fmla="*/ 37 h 1321"/>
                <a:gd name="T20" fmla="*/ 50 w 2426"/>
                <a:gd name="T21" fmla="*/ 41 h 1321"/>
                <a:gd name="T22" fmla="*/ 48 w 2426"/>
                <a:gd name="T23" fmla="*/ 43 h 1321"/>
                <a:gd name="T24" fmla="*/ 46 w 2426"/>
                <a:gd name="T25" fmla="*/ 46 h 1321"/>
                <a:gd name="T26" fmla="*/ 43 w 2426"/>
                <a:gd name="T27" fmla="*/ 49 h 1321"/>
                <a:gd name="T28" fmla="*/ 39 w 2426"/>
                <a:gd name="T29" fmla="*/ 51 h 1321"/>
                <a:gd name="T30" fmla="*/ 36 w 2426"/>
                <a:gd name="T31" fmla="*/ 53 h 1321"/>
                <a:gd name="T32" fmla="*/ 32 w 2426"/>
                <a:gd name="T33" fmla="*/ 54 h 1321"/>
                <a:gd name="T34" fmla="*/ 28 w 2426"/>
                <a:gd name="T35" fmla="*/ 54 h 1321"/>
                <a:gd name="T36" fmla="*/ 24 w 2426"/>
                <a:gd name="T37" fmla="*/ 54 h 1321"/>
                <a:gd name="T38" fmla="*/ 20 w 2426"/>
                <a:gd name="T39" fmla="*/ 53 h 1321"/>
                <a:gd name="T40" fmla="*/ 17 w 2426"/>
                <a:gd name="T41" fmla="*/ 52 h 1321"/>
                <a:gd name="T42" fmla="*/ 13 w 2426"/>
                <a:gd name="T43" fmla="*/ 50 h 1321"/>
                <a:gd name="T44" fmla="*/ 11 w 2426"/>
                <a:gd name="T45" fmla="*/ 49 h 1321"/>
                <a:gd name="T46" fmla="*/ 8 w 2426"/>
                <a:gd name="T47" fmla="*/ 46 h 1321"/>
                <a:gd name="T48" fmla="*/ 5 w 2426"/>
                <a:gd name="T49" fmla="*/ 43 h 1321"/>
                <a:gd name="T50" fmla="*/ 3 w 2426"/>
                <a:gd name="T51" fmla="*/ 40 h 1321"/>
                <a:gd name="T52" fmla="*/ 1 w 2426"/>
                <a:gd name="T53" fmla="*/ 36 h 1321"/>
                <a:gd name="T54" fmla="*/ 0 w 2426"/>
                <a:gd name="T55" fmla="*/ 33 h 1321"/>
                <a:gd name="T56" fmla="*/ 0 w 2426"/>
                <a:gd name="T57" fmla="*/ 29 h 1321"/>
                <a:gd name="T58" fmla="*/ 0 w 2426"/>
                <a:gd name="T59" fmla="*/ 25 h 1321"/>
                <a:gd name="T60" fmla="*/ 1 w 2426"/>
                <a:gd name="T61" fmla="*/ 21 h 1321"/>
                <a:gd name="T62" fmla="*/ 2 w 2426"/>
                <a:gd name="T63" fmla="*/ 17 h 1321"/>
                <a:gd name="T64" fmla="*/ 4 w 2426"/>
                <a:gd name="T65" fmla="*/ 14 h 1321"/>
                <a:gd name="T66" fmla="*/ 5 w 2426"/>
                <a:gd name="T67" fmla="*/ 11 h 1321"/>
                <a:gd name="T68" fmla="*/ 8 w 2426"/>
                <a:gd name="T69" fmla="*/ 8 h 1321"/>
                <a:gd name="T70" fmla="*/ 11 w 2426"/>
                <a:gd name="T71" fmla="*/ 6 h 1321"/>
                <a:gd name="T72" fmla="*/ 14 w 2426"/>
                <a:gd name="T73" fmla="*/ 4 h 1321"/>
                <a:gd name="T74" fmla="*/ 18 w 2426"/>
                <a:gd name="T75" fmla="*/ 2 h 1321"/>
                <a:gd name="T76" fmla="*/ 21 w 2426"/>
                <a:gd name="T77" fmla="*/ 1 h 1321"/>
                <a:gd name="T78" fmla="*/ 25 w 2426"/>
                <a:gd name="T79" fmla="*/ 1 h 1321"/>
                <a:gd name="T80" fmla="*/ 29 w 2426"/>
                <a:gd name="T81" fmla="*/ 1 h 1321"/>
                <a:gd name="T82" fmla="*/ 33 w 2426"/>
                <a:gd name="T83" fmla="*/ 1 h 1321"/>
                <a:gd name="T84" fmla="*/ 37 w 2426"/>
                <a:gd name="T85" fmla="*/ 2 h 1321"/>
                <a:gd name="T86" fmla="*/ 40 w 2426"/>
                <a:gd name="T87" fmla="*/ 4 h 1321"/>
                <a:gd name="T88" fmla="*/ 1959 w 2426"/>
                <a:gd name="T89" fmla="*/ 1320 h 1321"/>
                <a:gd name="T90" fmla="*/ 29 w 2426"/>
                <a:gd name="T91" fmla="*/ 24 h 1321"/>
                <a:gd name="T92" fmla="*/ 1959 w 2426"/>
                <a:gd name="T93" fmla="*/ 1320 h 1321"/>
                <a:gd name="T94" fmla="*/ 1960 w 2426"/>
                <a:gd name="T95" fmla="*/ 1321 h 1321"/>
                <a:gd name="T96" fmla="*/ 2426 w 2426"/>
                <a:gd name="T97" fmla="*/ 1321 h 1321"/>
                <a:gd name="T98" fmla="*/ 1961 w 2426"/>
                <a:gd name="T99" fmla="*/ 1313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6" h="1321">
                  <a:moveTo>
                    <a:pt x="42" y="5"/>
                  </a:moveTo>
                  <a:lnTo>
                    <a:pt x="42" y="5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8" y="11"/>
                  </a:lnTo>
                  <a:lnTo>
                    <a:pt x="49" y="13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3" y="26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5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9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3" y="53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8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2" y="54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3" y="40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2" y="5"/>
                  </a:lnTo>
                  <a:lnTo>
                    <a:pt x="42" y="5"/>
                  </a:lnTo>
                  <a:close/>
                  <a:moveTo>
                    <a:pt x="1959" y="1320"/>
                  </a:moveTo>
                  <a:lnTo>
                    <a:pt x="1959" y="1320"/>
                  </a:lnTo>
                  <a:lnTo>
                    <a:pt x="25" y="30"/>
                  </a:lnTo>
                  <a:lnTo>
                    <a:pt x="29" y="24"/>
                  </a:lnTo>
                  <a:lnTo>
                    <a:pt x="1963" y="1314"/>
                  </a:lnTo>
                  <a:lnTo>
                    <a:pt x="1961" y="1321"/>
                  </a:lnTo>
                  <a:lnTo>
                    <a:pt x="1959" y="1320"/>
                  </a:lnTo>
                  <a:close/>
                  <a:moveTo>
                    <a:pt x="1961" y="1321"/>
                  </a:moveTo>
                  <a:lnTo>
                    <a:pt x="1961" y="1321"/>
                  </a:lnTo>
                  <a:lnTo>
                    <a:pt x="1960" y="1321"/>
                  </a:lnTo>
                  <a:lnTo>
                    <a:pt x="1959" y="1320"/>
                  </a:lnTo>
                  <a:lnTo>
                    <a:pt x="1961" y="1321"/>
                  </a:lnTo>
                  <a:close/>
                  <a:moveTo>
                    <a:pt x="2426" y="1321"/>
                  </a:moveTo>
                  <a:lnTo>
                    <a:pt x="2426" y="1321"/>
                  </a:lnTo>
                  <a:lnTo>
                    <a:pt x="1961" y="1321"/>
                  </a:lnTo>
                  <a:lnTo>
                    <a:pt x="1961" y="1313"/>
                  </a:lnTo>
                  <a:lnTo>
                    <a:pt x="2426" y="1313"/>
                  </a:lnTo>
                  <a:lnTo>
                    <a:pt x="2426" y="13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3" name="Freeform 367"/>
            <p:cNvSpPr>
              <a:spLocks noEditPoints="1"/>
            </p:cNvSpPr>
            <p:nvPr/>
          </p:nvSpPr>
          <p:spPr bwMode="auto">
            <a:xfrm>
              <a:off x="3355" y="1561"/>
              <a:ext cx="188" cy="105"/>
            </a:xfrm>
            <a:custGeom>
              <a:avLst/>
              <a:gdLst>
                <a:gd name="T0" fmla="*/ 42 w 873"/>
                <a:gd name="T1" fmla="*/ 6 h 486"/>
                <a:gd name="T2" fmla="*/ 45 w 873"/>
                <a:gd name="T3" fmla="*/ 8 h 486"/>
                <a:gd name="T4" fmla="*/ 48 w 873"/>
                <a:gd name="T5" fmla="*/ 11 h 486"/>
                <a:gd name="T6" fmla="*/ 50 w 873"/>
                <a:gd name="T7" fmla="*/ 15 h 486"/>
                <a:gd name="T8" fmla="*/ 52 w 873"/>
                <a:gd name="T9" fmla="*/ 18 h 486"/>
                <a:gd name="T10" fmla="*/ 53 w 873"/>
                <a:gd name="T11" fmla="*/ 22 h 486"/>
                <a:gd name="T12" fmla="*/ 53 w 873"/>
                <a:gd name="T13" fmla="*/ 26 h 486"/>
                <a:gd name="T14" fmla="*/ 53 w 873"/>
                <a:gd name="T15" fmla="*/ 30 h 486"/>
                <a:gd name="T16" fmla="*/ 53 w 873"/>
                <a:gd name="T17" fmla="*/ 33 h 486"/>
                <a:gd name="T18" fmla="*/ 51 w 873"/>
                <a:gd name="T19" fmla="*/ 37 h 486"/>
                <a:gd name="T20" fmla="*/ 50 w 873"/>
                <a:gd name="T21" fmla="*/ 41 h 486"/>
                <a:gd name="T22" fmla="*/ 48 w 873"/>
                <a:gd name="T23" fmla="*/ 43 h 486"/>
                <a:gd name="T24" fmla="*/ 45 w 873"/>
                <a:gd name="T25" fmla="*/ 46 h 486"/>
                <a:gd name="T26" fmla="*/ 42 w 873"/>
                <a:gd name="T27" fmla="*/ 49 h 486"/>
                <a:gd name="T28" fmla="*/ 39 w 873"/>
                <a:gd name="T29" fmla="*/ 51 h 486"/>
                <a:gd name="T30" fmla="*/ 35 w 873"/>
                <a:gd name="T31" fmla="*/ 52 h 486"/>
                <a:gd name="T32" fmla="*/ 32 w 873"/>
                <a:gd name="T33" fmla="*/ 54 h 486"/>
                <a:gd name="T34" fmla="*/ 28 w 873"/>
                <a:gd name="T35" fmla="*/ 54 h 486"/>
                <a:gd name="T36" fmla="*/ 24 w 873"/>
                <a:gd name="T37" fmla="*/ 54 h 486"/>
                <a:gd name="T38" fmla="*/ 20 w 873"/>
                <a:gd name="T39" fmla="*/ 53 h 486"/>
                <a:gd name="T40" fmla="*/ 16 w 873"/>
                <a:gd name="T41" fmla="*/ 52 h 486"/>
                <a:gd name="T42" fmla="*/ 13 w 873"/>
                <a:gd name="T43" fmla="*/ 50 h 486"/>
                <a:gd name="T44" fmla="*/ 10 w 873"/>
                <a:gd name="T45" fmla="*/ 49 h 486"/>
                <a:gd name="T46" fmla="*/ 7 w 873"/>
                <a:gd name="T47" fmla="*/ 46 h 486"/>
                <a:gd name="T48" fmla="*/ 5 w 873"/>
                <a:gd name="T49" fmla="*/ 43 h 486"/>
                <a:gd name="T50" fmla="*/ 3 w 873"/>
                <a:gd name="T51" fmla="*/ 40 h 486"/>
                <a:gd name="T52" fmla="*/ 1 w 873"/>
                <a:gd name="T53" fmla="*/ 36 h 486"/>
                <a:gd name="T54" fmla="*/ 0 w 873"/>
                <a:gd name="T55" fmla="*/ 32 h 486"/>
                <a:gd name="T56" fmla="*/ 0 w 873"/>
                <a:gd name="T57" fmla="*/ 29 h 486"/>
                <a:gd name="T58" fmla="*/ 0 w 873"/>
                <a:gd name="T59" fmla="*/ 25 h 486"/>
                <a:gd name="T60" fmla="*/ 0 w 873"/>
                <a:gd name="T61" fmla="*/ 21 h 486"/>
                <a:gd name="T62" fmla="*/ 1 w 873"/>
                <a:gd name="T63" fmla="*/ 17 h 486"/>
                <a:gd name="T64" fmla="*/ 3 w 873"/>
                <a:gd name="T65" fmla="*/ 13 h 486"/>
                <a:gd name="T66" fmla="*/ 5 w 873"/>
                <a:gd name="T67" fmla="*/ 11 h 486"/>
                <a:gd name="T68" fmla="*/ 7 w 873"/>
                <a:gd name="T69" fmla="*/ 8 h 486"/>
                <a:gd name="T70" fmla="*/ 11 w 873"/>
                <a:gd name="T71" fmla="*/ 5 h 486"/>
                <a:gd name="T72" fmla="*/ 14 w 873"/>
                <a:gd name="T73" fmla="*/ 3 h 486"/>
                <a:gd name="T74" fmla="*/ 17 w 873"/>
                <a:gd name="T75" fmla="*/ 2 h 486"/>
                <a:gd name="T76" fmla="*/ 21 w 873"/>
                <a:gd name="T77" fmla="*/ 1 h 486"/>
                <a:gd name="T78" fmla="*/ 25 w 873"/>
                <a:gd name="T79" fmla="*/ 0 h 486"/>
                <a:gd name="T80" fmla="*/ 29 w 873"/>
                <a:gd name="T81" fmla="*/ 0 h 486"/>
                <a:gd name="T82" fmla="*/ 33 w 873"/>
                <a:gd name="T83" fmla="*/ 1 h 486"/>
                <a:gd name="T84" fmla="*/ 37 w 873"/>
                <a:gd name="T85" fmla="*/ 2 h 486"/>
                <a:gd name="T86" fmla="*/ 40 w 873"/>
                <a:gd name="T87" fmla="*/ 4 h 486"/>
                <a:gd name="T88" fmla="*/ 707 w 873"/>
                <a:gd name="T89" fmla="*/ 485 h 486"/>
                <a:gd name="T90" fmla="*/ 28 w 873"/>
                <a:gd name="T91" fmla="*/ 24 h 486"/>
                <a:gd name="T92" fmla="*/ 707 w 873"/>
                <a:gd name="T93" fmla="*/ 485 h 486"/>
                <a:gd name="T94" fmla="*/ 708 w 873"/>
                <a:gd name="T95" fmla="*/ 486 h 486"/>
                <a:gd name="T96" fmla="*/ 873 w 873"/>
                <a:gd name="T97" fmla="*/ 486 h 486"/>
                <a:gd name="T98" fmla="*/ 709 w 873"/>
                <a:gd name="T99" fmla="*/ 47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3" h="486">
                  <a:moveTo>
                    <a:pt x="41" y="5"/>
                  </a:moveTo>
                  <a:lnTo>
                    <a:pt x="41" y="5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9"/>
                  </a:lnTo>
                  <a:lnTo>
                    <a:pt x="47" y="10"/>
                  </a:lnTo>
                  <a:lnTo>
                    <a:pt x="48" y="11"/>
                  </a:lnTo>
                  <a:lnTo>
                    <a:pt x="49" y="12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3" y="22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33"/>
                  </a:lnTo>
                  <a:lnTo>
                    <a:pt x="52" y="35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3" y="48"/>
                  </a:lnTo>
                  <a:lnTo>
                    <a:pt x="42" y="49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4" y="53"/>
                  </a:lnTo>
                  <a:lnTo>
                    <a:pt x="33" y="53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8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1" y="54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49"/>
                  </a:lnTo>
                  <a:lnTo>
                    <a:pt x="9" y="48"/>
                  </a:lnTo>
                  <a:lnTo>
                    <a:pt x="8" y="47"/>
                  </a:lnTo>
                  <a:lnTo>
                    <a:pt x="7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1" y="5"/>
                  </a:lnTo>
                  <a:lnTo>
                    <a:pt x="41" y="5"/>
                  </a:lnTo>
                  <a:close/>
                  <a:moveTo>
                    <a:pt x="707" y="485"/>
                  </a:moveTo>
                  <a:lnTo>
                    <a:pt x="707" y="485"/>
                  </a:lnTo>
                  <a:lnTo>
                    <a:pt x="24" y="30"/>
                  </a:lnTo>
                  <a:lnTo>
                    <a:pt x="28" y="24"/>
                  </a:lnTo>
                  <a:lnTo>
                    <a:pt x="711" y="479"/>
                  </a:lnTo>
                  <a:lnTo>
                    <a:pt x="709" y="486"/>
                  </a:lnTo>
                  <a:lnTo>
                    <a:pt x="707" y="485"/>
                  </a:lnTo>
                  <a:close/>
                  <a:moveTo>
                    <a:pt x="709" y="486"/>
                  </a:moveTo>
                  <a:lnTo>
                    <a:pt x="709" y="486"/>
                  </a:lnTo>
                  <a:lnTo>
                    <a:pt x="708" y="486"/>
                  </a:lnTo>
                  <a:lnTo>
                    <a:pt x="707" y="485"/>
                  </a:lnTo>
                  <a:lnTo>
                    <a:pt x="709" y="486"/>
                  </a:lnTo>
                  <a:close/>
                  <a:moveTo>
                    <a:pt x="873" y="486"/>
                  </a:moveTo>
                  <a:lnTo>
                    <a:pt x="873" y="486"/>
                  </a:lnTo>
                  <a:lnTo>
                    <a:pt x="709" y="486"/>
                  </a:lnTo>
                  <a:lnTo>
                    <a:pt x="709" y="478"/>
                  </a:lnTo>
                  <a:lnTo>
                    <a:pt x="873" y="478"/>
                  </a:lnTo>
                  <a:lnTo>
                    <a:pt x="873" y="4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4" name="Freeform 368"/>
            <p:cNvSpPr>
              <a:spLocks noEditPoints="1"/>
            </p:cNvSpPr>
            <p:nvPr/>
          </p:nvSpPr>
          <p:spPr bwMode="auto">
            <a:xfrm>
              <a:off x="3441" y="1355"/>
              <a:ext cx="373" cy="204"/>
            </a:xfrm>
            <a:custGeom>
              <a:avLst/>
              <a:gdLst>
                <a:gd name="T0" fmla="*/ 43 w 1734"/>
                <a:gd name="T1" fmla="*/ 5 h 948"/>
                <a:gd name="T2" fmla="*/ 46 w 1734"/>
                <a:gd name="T3" fmla="*/ 8 h 948"/>
                <a:gd name="T4" fmla="*/ 49 w 1734"/>
                <a:gd name="T5" fmla="*/ 11 h 948"/>
                <a:gd name="T6" fmla="*/ 51 w 1734"/>
                <a:gd name="T7" fmla="*/ 14 h 948"/>
                <a:gd name="T8" fmla="*/ 53 w 1734"/>
                <a:gd name="T9" fmla="*/ 18 h 948"/>
                <a:gd name="T10" fmla="*/ 54 w 1734"/>
                <a:gd name="T11" fmla="*/ 21 h 948"/>
                <a:gd name="T12" fmla="*/ 54 w 1734"/>
                <a:gd name="T13" fmla="*/ 25 h 948"/>
                <a:gd name="T14" fmla="*/ 54 w 1734"/>
                <a:gd name="T15" fmla="*/ 29 h 948"/>
                <a:gd name="T16" fmla="*/ 53 w 1734"/>
                <a:gd name="T17" fmla="*/ 33 h 948"/>
                <a:gd name="T18" fmla="*/ 52 w 1734"/>
                <a:gd name="T19" fmla="*/ 37 h 948"/>
                <a:gd name="T20" fmla="*/ 50 w 1734"/>
                <a:gd name="T21" fmla="*/ 40 h 948"/>
                <a:gd name="T22" fmla="*/ 49 w 1734"/>
                <a:gd name="T23" fmla="*/ 43 h 948"/>
                <a:gd name="T24" fmla="*/ 46 w 1734"/>
                <a:gd name="T25" fmla="*/ 46 h 948"/>
                <a:gd name="T26" fmla="*/ 43 w 1734"/>
                <a:gd name="T27" fmla="*/ 48 h 948"/>
                <a:gd name="T28" fmla="*/ 40 w 1734"/>
                <a:gd name="T29" fmla="*/ 50 h 948"/>
                <a:gd name="T30" fmla="*/ 36 w 1734"/>
                <a:gd name="T31" fmla="*/ 52 h 948"/>
                <a:gd name="T32" fmla="*/ 33 w 1734"/>
                <a:gd name="T33" fmla="*/ 53 h 948"/>
                <a:gd name="T34" fmla="*/ 29 w 1734"/>
                <a:gd name="T35" fmla="*/ 54 h 948"/>
                <a:gd name="T36" fmla="*/ 25 w 1734"/>
                <a:gd name="T37" fmla="*/ 53 h 948"/>
                <a:gd name="T38" fmla="*/ 21 w 1734"/>
                <a:gd name="T39" fmla="*/ 53 h 948"/>
                <a:gd name="T40" fmla="*/ 17 w 1734"/>
                <a:gd name="T41" fmla="*/ 52 h 948"/>
                <a:gd name="T42" fmla="*/ 14 w 1734"/>
                <a:gd name="T43" fmla="*/ 50 h 948"/>
                <a:gd name="T44" fmla="*/ 11 w 1734"/>
                <a:gd name="T45" fmla="*/ 48 h 948"/>
                <a:gd name="T46" fmla="*/ 8 w 1734"/>
                <a:gd name="T47" fmla="*/ 46 h 948"/>
                <a:gd name="T48" fmla="*/ 6 w 1734"/>
                <a:gd name="T49" fmla="*/ 43 h 948"/>
                <a:gd name="T50" fmla="*/ 4 w 1734"/>
                <a:gd name="T51" fmla="*/ 39 h 948"/>
                <a:gd name="T52" fmla="*/ 2 w 1734"/>
                <a:gd name="T53" fmla="*/ 36 h 948"/>
                <a:gd name="T54" fmla="*/ 1 w 1734"/>
                <a:gd name="T55" fmla="*/ 32 h 948"/>
                <a:gd name="T56" fmla="*/ 1 w 1734"/>
                <a:gd name="T57" fmla="*/ 28 h 948"/>
                <a:gd name="T58" fmla="*/ 1 w 1734"/>
                <a:gd name="T59" fmla="*/ 24 h 948"/>
                <a:gd name="T60" fmla="*/ 1 w 1734"/>
                <a:gd name="T61" fmla="*/ 20 h 948"/>
                <a:gd name="T62" fmla="*/ 2 w 1734"/>
                <a:gd name="T63" fmla="*/ 17 h 948"/>
                <a:gd name="T64" fmla="*/ 4 w 1734"/>
                <a:gd name="T65" fmla="*/ 13 h 948"/>
                <a:gd name="T66" fmla="*/ 6 w 1734"/>
                <a:gd name="T67" fmla="*/ 11 h 948"/>
                <a:gd name="T68" fmla="*/ 8 w 1734"/>
                <a:gd name="T69" fmla="*/ 8 h 948"/>
                <a:gd name="T70" fmla="*/ 11 w 1734"/>
                <a:gd name="T71" fmla="*/ 5 h 948"/>
                <a:gd name="T72" fmla="*/ 15 w 1734"/>
                <a:gd name="T73" fmla="*/ 3 h 948"/>
                <a:gd name="T74" fmla="*/ 18 w 1734"/>
                <a:gd name="T75" fmla="*/ 1 h 948"/>
                <a:gd name="T76" fmla="*/ 22 w 1734"/>
                <a:gd name="T77" fmla="*/ 0 h 948"/>
                <a:gd name="T78" fmla="*/ 26 w 1734"/>
                <a:gd name="T79" fmla="*/ 0 h 948"/>
                <a:gd name="T80" fmla="*/ 30 w 1734"/>
                <a:gd name="T81" fmla="*/ 0 h 948"/>
                <a:gd name="T82" fmla="*/ 34 w 1734"/>
                <a:gd name="T83" fmla="*/ 1 h 948"/>
                <a:gd name="T84" fmla="*/ 37 w 1734"/>
                <a:gd name="T85" fmla="*/ 2 h 948"/>
                <a:gd name="T86" fmla="*/ 41 w 1734"/>
                <a:gd name="T87" fmla="*/ 4 h 948"/>
                <a:gd name="T88" fmla="*/ 1401 w 1734"/>
                <a:gd name="T89" fmla="*/ 947 h 948"/>
                <a:gd name="T90" fmla="*/ 29 w 1734"/>
                <a:gd name="T91" fmla="*/ 24 h 948"/>
                <a:gd name="T92" fmla="*/ 1401 w 1734"/>
                <a:gd name="T93" fmla="*/ 947 h 948"/>
                <a:gd name="T94" fmla="*/ 1402 w 1734"/>
                <a:gd name="T95" fmla="*/ 948 h 948"/>
                <a:gd name="T96" fmla="*/ 1734 w 1734"/>
                <a:gd name="T97" fmla="*/ 948 h 948"/>
                <a:gd name="T98" fmla="*/ 1403 w 1734"/>
                <a:gd name="T99" fmla="*/ 94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4" h="948">
                  <a:moveTo>
                    <a:pt x="42" y="4"/>
                  </a:moveTo>
                  <a:lnTo>
                    <a:pt x="42" y="4"/>
                  </a:lnTo>
                  <a:lnTo>
                    <a:pt x="43" y="5"/>
                  </a:lnTo>
                  <a:lnTo>
                    <a:pt x="44" y="6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9"/>
                  </a:lnTo>
                  <a:lnTo>
                    <a:pt x="48" y="10"/>
                  </a:lnTo>
                  <a:lnTo>
                    <a:pt x="49" y="11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3" y="20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3" y="36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7" y="45"/>
                  </a:lnTo>
                  <a:lnTo>
                    <a:pt x="46" y="46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2" y="49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4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0" y="53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6" y="51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4"/>
                  </a:lnTo>
                  <a:close/>
                  <a:moveTo>
                    <a:pt x="1401" y="947"/>
                  </a:moveTo>
                  <a:lnTo>
                    <a:pt x="1401" y="947"/>
                  </a:lnTo>
                  <a:lnTo>
                    <a:pt x="25" y="30"/>
                  </a:lnTo>
                  <a:lnTo>
                    <a:pt x="29" y="24"/>
                  </a:lnTo>
                  <a:lnTo>
                    <a:pt x="1405" y="941"/>
                  </a:lnTo>
                  <a:lnTo>
                    <a:pt x="1403" y="948"/>
                  </a:lnTo>
                  <a:lnTo>
                    <a:pt x="1401" y="947"/>
                  </a:lnTo>
                  <a:close/>
                  <a:moveTo>
                    <a:pt x="1403" y="948"/>
                  </a:moveTo>
                  <a:lnTo>
                    <a:pt x="1403" y="948"/>
                  </a:lnTo>
                  <a:lnTo>
                    <a:pt x="1402" y="948"/>
                  </a:lnTo>
                  <a:lnTo>
                    <a:pt x="1401" y="947"/>
                  </a:lnTo>
                  <a:lnTo>
                    <a:pt x="1403" y="948"/>
                  </a:lnTo>
                  <a:close/>
                  <a:moveTo>
                    <a:pt x="1734" y="948"/>
                  </a:moveTo>
                  <a:lnTo>
                    <a:pt x="1734" y="948"/>
                  </a:lnTo>
                  <a:lnTo>
                    <a:pt x="1403" y="948"/>
                  </a:lnTo>
                  <a:lnTo>
                    <a:pt x="1403" y="940"/>
                  </a:lnTo>
                  <a:lnTo>
                    <a:pt x="1734" y="940"/>
                  </a:lnTo>
                  <a:lnTo>
                    <a:pt x="1734" y="9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5" name="Freeform 369"/>
            <p:cNvSpPr>
              <a:spLocks noEditPoints="1"/>
            </p:cNvSpPr>
            <p:nvPr/>
          </p:nvSpPr>
          <p:spPr bwMode="auto">
            <a:xfrm>
              <a:off x="3486" y="896"/>
              <a:ext cx="208" cy="418"/>
            </a:xfrm>
            <a:custGeom>
              <a:avLst/>
              <a:gdLst>
                <a:gd name="T0" fmla="*/ 915 w 967"/>
                <a:gd name="T1" fmla="*/ 1924 h 1943"/>
                <a:gd name="T2" fmla="*/ 914 w 967"/>
                <a:gd name="T3" fmla="*/ 1920 h 1943"/>
                <a:gd name="T4" fmla="*/ 914 w 967"/>
                <a:gd name="T5" fmla="*/ 1916 h 1943"/>
                <a:gd name="T6" fmla="*/ 914 w 967"/>
                <a:gd name="T7" fmla="*/ 1912 h 1943"/>
                <a:gd name="T8" fmla="*/ 915 w 967"/>
                <a:gd name="T9" fmla="*/ 1908 h 1943"/>
                <a:gd name="T10" fmla="*/ 916 w 967"/>
                <a:gd name="T11" fmla="*/ 1905 h 1943"/>
                <a:gd name="T12" fmla="*/ 918 w 967"/>
                <a:gd name="T13" fmla="*/ 1901 h 1943"/>
                <a:gd name="T14" fmla="*/ 920 w 967"/>
                <a:gd name="T15" fmla="*/ 1898 h 1943"/>
                <a:gd name="T16" fmla="*/ 923 w 967"/>
                <a:gd name="T17" fmla="*/ 1896 h 1943"/>
                <a:gd name="T18" fmla="*/ 926 w 967"/>
                <a:gd name="T19" fmla="*/ 1893 h 1943"/>
                <a:gd name="T20" fmla="*/ 930 w 967"/>
                <a:gd name="T21" fmla="*/ 1891 h 1943"/>
                <a:gd name="T22" fmla="*/ 933 w 967"/>
                <a:gd name="T23" fmla="*/ 1890 h 1943"/>
                <a:gd name="T24" fmla="*/ 937 w 967"/>
                <a:gd name="T25" fmla="*/ 1890 h 1943"/>
                <a:gd name="T26" fmla="*/ 941 w 967"/>
                <a:gd name="T27" fmla="*/ 1889 h 1943"/>
                <a:gd name="T28" fmla="*/ 944 w 967"/>
                <a:gd name="T29" fmla="*/ 1890 h 1943"/>
                <a:gd name="T30" fmla="*/ 948 w 967"/>
                <a:gd name="T31" fmla="*/ 1890 h 1943"/>
                <a:gd name="T32" fmla="*/ 952 w 967"/>
                <a:gd name="T33" fmla="*/ 1892 h 1943"/>
                <a:gd name="T34" fmla="*/ 955 w 967"/>
                <a:gd name="T35" fmla="*/ 1894 h 1943"/>
                <a:gd name="T36" fmla="*/ 958 w 967"/>
                <a:gd name="T37" fmla="*/ 1896 h 1943"/>
                <a:gd name="T38" fmla="*/ 961 w 967"/>
                <a:gd name="T39" fmla="*/ 1899 h 1943"/>
                <a:gd name="T40" fmla="*/ 963 w 967"/>
                <a:gd name="T41" fmla="*/ 1902 h 1943"/>
                <a:gd name="T42" fmla="*/ 965 w 967"/>
                <a:gd name="T43" fmla="*/ 1906 h 1943"/>
                <a:gd name="T44" fmla="*/ 966 w 967"/>
                <a:gd name="T45" fmla="*/ 1908 h 1943"/>
                <a:gd name="T46" fmla="*/ 967 w 967"/>
                <a:gd name="T47" fmla="*/ 1912 h 1943"/>
                <a:gd name="T48" fmla="*/ 967 w 967"/>
                <a:gd name="T49" fmla="*/ 1916 h 1943"/>
                <a:gd name="T50" fmla="*/ 967 w 967"/>
                <a:gd name="T51" fmla="*/ 1920 h 1943"/>
                <a:gd name="T52" fmla="*/ 966 w 967"/>
                <a:gd name="T53" fmla="*/ 1924 h 1943"/>
                <a:gd name="T54" fmla="*/ 965 w 967"/>
                <a:gd name="T55" fmla="*/ 1928 h 1943"/>
                <a:gd name="T56" fmla="*/ 963 w 967"/>
                <a:gd name="T57" fmla="*/ 1931 h 1943"/>
                <a:gd name="T58" fmla="*/ 960 w 967"/>
                <a:gd name="T59" fmla="*/ 1934 h 1943"/>
                <a:gd name="T60" fmla="*/ 958 w 967"/>
                <a:gd name="T61" fmla="*/ 1937 h 1943"/>
                <a:gd name="T62" fmla="*/ 954 w 967"/>
                <a:gd name="T63" fmla="*/ 1939 h 1943"/>
                <a:gd name="T64" fmla="*/ 951 w 967"/>
                <a:gd name="T65" fmla="*/ 1941 h 1943"/>
                <a:gd name="T66" fmla="*/ 948 w 967"/>
                <a:gd name="T67" fmla="*/ 1942 h 1943"/>
                <a:gd name="T68" fmla="*/ 944 w 967"/>
                <a:gd name="T69" fmla="*/ 1943 h 1943"/>
                <a:gd name="T70" fmla="*/ 940 w 967"/>
                <a:gd name="T71" fmla="*/ 1943 h 1943"/>
                <a:gd name="T72" fmla="*/ 936 w 967"/>
                <a:gd name="T73" fmla="*/ 1943 h 1943"/>
                <a:gd name="T74" fmla="*/ 933 w 967"/>
                <a:gd name="T75" fmla="*/ 1942 h 1943"/>
                <a:gd name="T76" fmla="*/ 929 w 967"/>
                <a:gd name="T77" fmla="*/ 1940 h 1943"/>
                <a:gd name="T78" fmla="*/ 926 w 967"/>
                <a:gd name="T79" fmla="*/ 1939 h 1943"/>
                <a:gd name="T80" fmla="*/ 923 w 967"/>
                <a:gd name="T81" fmla="*/ 1936 h 1943"/>
                <a:gd name="T82" fmla="*/ 920 w 967"/>
                <a:gd name="T83" fmla="*/ 1933 h 1943"/>
                <a:gd name="T84" fmla="*/ 917 w 967"/>
                <a:gd name="T85" fmla="*/ 1930 h 1943"/>
                <a:gd name="T86" fmla="*/ 916 w 967"/>
                <a:gd name="T87" fmla="*/ 1927 h 1943"/>
                <a:gd name="T88" fmla="*/ 256 w 967"/>
                <a:gd name="T89" fmla="*/ 3 h 1943"/>
                <a:gd name="T90" fmla="*/ 937 w 967"/>
                <a:gd name="T91" fmla="*/ 1917 h 1943"/>
                <a:gd name="T92" fmla="*/ 256 w 967"/>
                <a:gd name="T93" fmla="*/ 3 h 1943"/>
                <a:gd name="T94" fmla="*/ 255 w 967"/>
                <a:gd name="T95" fmla="*/ 0 h 1943"/>
                <a:gd name="T96" fmla="*/ 0 w 967"/>
                <a:gd name="T97" fmla="*/ 0 h 1943"/>
                <a:gd name="T98" fmla="*/ 252 w 967"/>
                <a:gd name="T99" fmla="*/ 8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7" h="1943">
                  <a:moveTo>
                    <a:pt x="915" y="1925"/>
                  </a:moveTo>
                  <a:lnTo>
                    <a:pt x="915" y="1925"/>
                  </a:lnTo>
                  <a:lnTo>
                    <a:pt x="915" y="1924"/>
                  </a:lnTo>
                  <a:lnTo>
                    <a:pt x="914" y="1923"/>
                  </a:lnTo>
                  <a:lnTo>
                    <a:pt x="914" y="1921"/>
                  </a:lnTo>
                  <a:lnTo>
                    <a:pt x="914" y="1920"/>
                  </a:lnTo>
                  <a:lnTo>
                    <a:pt x="914" y="1919"/>
                  </a:lnTo>
                  <a:lnTo>
                    <a:pt x="914" y="1917"/>
                  </a:lnTo>
                  <a:lnTo>
                    <a:pt x="914" y="1916"/>
                  </a:lnTo>
                  <a:lnTo>
                    <a:pt x="914" y="1915"/>
                  </a:lnTo>
                  <a:lnTo>
                    <a:pt x="914" y="1913"/>
                  </a:lnTo>
                  <a:lnTo>
                    <a:pt x="914" y="1912"/>
                  </a:lnTo>
                  <a:lnTo>
                    <a:pt x="914" y="1911"/>
                  </a:lnTo>
                  <a:lnTo>
                    <a:pt x="914" y="1910"/>
                  </a:lnTo>
                  <a:lnTo>
                    <a:pt x="915" y="1908"/>
                  </a:lnTo>
                  <a:lnTo>
                    <a:pt x="915" y="1907"/>
                  </a:lnTo>
                  <a:lnTo>
                    <a:pt x="916" y="1906"/>
                  </a:lnTo>
                  <a:lnTo>
                    <a:pt x="916" y="1905"/>
                  </a:lnTo>
                  <a:lnTo>
                    <a:pt x="917" y="1904"/>
                  </a:lnTo>
                  <a:lnTo>
                    <a:pt x="917" y="1902"/>
                  </a:lnTo>
                  <a:lnTo>
                    <a:pt x="918" y="1901"/>
                  </a:lnTo>
                  <a:lnTo>
                    <a:pt x="919" y="1900"/>
                  </a:lnTo>
                  <a:lnTo>
                    <a:pt x="920" y="1899"/>
                  </a:lnTo>
                  <a:lnTo>
                    <a:pt x="920" y="1898"/>
                  </a:lnTo>
                  <a:lnTo>
                    <a:pt x="921" y="1897"/>
                  </a:lnTo>
                  <a:lnTo>
                    <a:pt x="922" y="1896"/>
                  </a:lnTo>
                  <a:lnTo>
                    <a:pt x="923" y="1896"/>
                  </a:lnTo>
                  <a:lnTo>
                    <a:pt x="924" y="1895"/>
                  </a:lnTo>
                  <a:lnTo>
                    <a:pt x="925" y="1894"/>
                  </a:lnTo>
                  <a:lnTo>
                    <a:pt x="926" y="1893"/>
                  </a:lnTo>
                  <a:lnTo>
                    <a:pt x="928" y="1893"/>
                  </a:lnTo>
                  <a:lnTo>
                    <a:pt x="929" y="1892"/>
                  </a:lnTo>
                  <a:lnTo>
                    <a:pt x="930" y="1891"/>
                  </a:lnTo>
                  <a:lnTo>
                    <a:pt x="931" y="1891"/>
                  </a:lnTo>
                  <a:lnTo>
                    <a:pt x="931" y="1891"/>
                  </a:lnTo>
                  <a:lnTo>
                    <a:pt x="933" y="1890"/>
                  </a:lnTo>
                  <a:lnTo>
                    <a:pt x="934" y="1890"/>
                  </a:lnTo>
                  <a:lnTo>
                    <a:pt x="935" y="1890"/>
                  </a:lnTo>
                  <a:lnTo>
                    <a:pt x="937" y="1890"/>
                  </a:lnTo>
                  <a:lnTo>
                    <a:pt x="938" y="1889"/>
                  </a:lnTo>
                  <a:lnTo>
                    <a:pt x="939" y="1889"/>
                  </a:lnTo>
                  <a:lnTo>
                    <a:pt x="941" y="1889"/>
                  </a:lnTo>
                  <a:lnTo>
                    <a:pt x="942" y="1889"/>
                  </a:lnTo>
                  <a:lnTo>
                    <a:pt x="943" y="1889"/>
                  </a:lnTo>
                  <a:lnTo>
                    <a:pt x="944" y="1890"/>
                  </a:lnTo>
                  <a:lnTo>
                    <a:pt x="946" y="1890"/>
                  </a:lnTo>
                  <a:lnTo>
                    <a:pt x="947" y="1890"/>
                  </a:lnTo>
                  <a:lnTo>
                    <a:pt x="948" y="1890"/>
                  </a:lnTo>
                  <a:lnTo>
                    <a:pt x="949" y="1891"/>
                  </a:lnTo>
                  <a:lnTo>
                    <a:pt x="951" y="1891"/>
                  </a:lnTo>
                  <a:lnTo>
                    <a:pt x="952" y="1892"/>
                  </a:lnTo>
                  <a:lnTo>
                    <a:pt x="953" y="1892"/>
                  </a:lnTo>
                  <a:lnTo>
                    <a:pt x="954" y="1893"/>
                  </a:lnTo>
                  <a:lnTo>
                    <a:pt x="955" y="1894"/>
                  </a:lnTo>
                  <a:lnTo>
                    <a:pt x="956" y="1895"/>
                  </a:lnTo>
                  <a:lnTo>
                    <a:pt x="957" y="1895"/>
                  </a:lnTo>
                  <a:lnTo>
                    <a:pt x="958" y="1896"/>
                  </a:lnTo>
                  <a:lnTo>
                    <a:pt x="959" y="1897"/>
                  </a:lnTo>
                  <a:lnTo>
                    <a:pt x="960" y="1898"/>
                  </a:lnTo>
                  <a:lnTo>
                    <a:pt x="961" y="1899"/>
                  </a:lnTo>
                  <a:lnTo>
                    <a:pt x="962" y="1900"/>
                  </a:lnTo>
                  <a:lnTo>
                    <a:pt x="963" y="1901"/>
                  </a:lnTo>
                  <a:lnTo>
                    <a:pt x="963" y="1902"/>
                  </a:lnTo>
                  <a:lnTo>
                    <a:pt x="964" y="1903"/>
                  </a:lnTo>
                  <a:lnTo>
                    <a:pt x="965" y="1905"/>
                  </a:lnTo>
                  <a:lnTo>
                    <a:pt x="965" y="1906"/>
                  </a:lnTo>
                  <a:lnTo>
                    <a:pt x="966" y="1907"/>
                  </a:lnTo>
                  <a:lnTo>
                    <a:pt x="966" y="1907"/>
                  </a:lnTo>
                  <a:lnTo>
                    <a:pt x="966" y="1908"/>
                  </a:lnTo>
                  <a:lnTo>
                    <a:pt x="967" y="1910"/>
                  </a:lnTo>
                  <a:lnTo>
                    <a:pt x="967" y="1911"/>
                  </a:lnTo>
                  <a:lnTo>
                    <a:pt x="967" y="1912"/>
                  </a:lnTo>
                  <a:lnTo>
                    <a:pt x="967" y="1914"/>
                  </a:lnTo>
                  <a:lnTo>
                    <a:pt x="967" y="1915"/>
                  </a:lnTo>
                  <a:lnTo>
                    <a:pt x="967" y="1916"/>
                  </a:lnTo>
                  <a:lnTo>
                    <a:pt x="967" y="1918"/>
                  </a:lnTo>
                  <a:lnTo>
                    <a:pt x="967" y="1919"/>
                  </a:lnTo>
                  <a:lnTo>
                    <a:pt x="967" y="1920"/>
                  </a:lnTo>
                  <a:lnTo>
                    <a:pt x="967" y="1921"/>
                  </a:lnTo>
                  <a:lnTo>
                    <a:pt x="966" y="1923"/>
                  </a:lnTo>
                  <a:lnTo>
                    <a:pt x="966" y="1924"/>
                  </a:lnTo>
                  <a:lnTo>
                    <a:pt x="966" y="1925"/>
                  </a:lnTo>
                  <a:lnTo>
                    <a:pt x="965" y="1926"/>
                  </a:lnTo>
                  <a:lnTo>
                    <a:pt x="965" y="1928"/>
                  </a:lnTo>
                  <a:lnTo>
                    <a:pt x="964" y="1929"/>
                  </a:lnTo>
                  <a:lnTo>
                    <a:pt x="964" y="1930"/>
                  </a:lnTo>
                  <a:lnTo>
                    <a:pt x="963" y="1931"/>
                  </a:lnTo>
                  <a:lnTo>
                    <a:pt x="962" y="1932"/>
                  </a:lnTo>
                  <a:lnTo>
                    <a:pt x="961" y="1933"/>
                  </a:lnTo>
                  <a:lnTo>
                    <a:pt x="960" y="1934"/>
                  </a:lnTo>
                  <a:lnTo>
                    <a:pt x="960" y="1935"/>
                  </a:lnTo>
                  <a:lnTo>
                    <a:pt x="959" y="1936"/>
                  </a:lnTo>
                  <a:lnTo>
                    <a:pt x="958" y="1937"/>
                  </a:lnTo>
                  <a:lnTo>
                    <a:pt x="957" y="1938"/>
                  </a:lnTo>
                  <a:lnTo>
                    <a:pt x="956" y="1938"/>
                  </a:lnTo>
                  <a:lnTo>
                    <a:pt x="954" y="1939"/>
                  </a:lnTo>
                  <a:lnTo>
                    <a:pt x="953" y="1940"/>
                  </a:lnTo>
                  <a:lnTo>
                    <a:pt x="952" y="1940"/>
                  </a:lnTo>
                  <a:lnTo>
                    <a:pt x="951" y="1941"/>
                  </a:lnTo>
                  <a:lnTo>
                    <a:pt x="950" y="1941"/>
                  </a:lnTo>
                  <a:lnTo>
                    <a:pt x="950" y="1941"/>
                  </a:lnTo>
                  <a:lnTo>
                    <a:pt x="948" y="1942"/>
                  </a:lnTo>
                  <a:lnTo>
                    <a:pt x="947" y="1942"/>
                  </a:lnTo>
                  <a:lnTo>
                    <a:pt x="946" y="1943"/>
                  </a:lnTo>
                  <a:lnTo>
                    <a:pt x="944" y="1943"/>
                  </a:lnTo>
                  <a:lnTo>
                    <a:pt x="943" y="1943"/>
                  </a:lnTo>
                  <a:lnTo>
                    <a:pt x="942" y="1943"/>
                  </a:lnTo>
                  <a:lnTo>
                    <a:pt x="940" y="1943"/>
                  </a:lnTo>
                  <a:lnTo>
                    <a:pt x="939" y="1943"/>
                  </a:lnTo>
                  <a:lnTo>
                    <a:pt x="938" y="1943"/>
                  </a:lnTo>
                  <a:lnTo>
                    <a:pt x="936" y="1943"/>
                  </a:lnTo>
                  <a:lnTo>
                    <a:pt x="935" y="1943"/>
                  </a:lnTo>
                  <a:lnTo>
                    <a:pt x="934" y="1942"/>
                  </a:lnTo>
                  <a:lnTo>
                    <a:pt x="933" y="1942"/>
                  </a:lnTo>
                  <a:lnTo>
                    <a:pt x="931" y="1941"/>
                  </a:lnTo>
                  <a:lnTo>
                    <a:pt x="930" y="1941"/>
                  </a:lnTo>
                  <a:lnTo>
                    <a:pt x="929" y="1940"/>
                  </a:lnTo>
                  <a:lnTo>
                    <a:pt x="928" y="1940"/>
                  </a:lnTo>
                  <a:lnTo>
                    <a:pt x="927" y="1939"/>
                  </a:lnTo>
                  <a:lnTo>
                    <a:pt x="926" y="1939"/>
                  </a:lnTo>
                  <a:lnTo>
                    <a:pt x="925" y="1938"/>
                  </a:lnTo>
                  <a:lnTo>
                    <a:pt x="924" y="1937"/>
                  </a:lnTo>
                  <a:lnTo>
                    <a:pt x="923" y="1936"/>
                  </a:lnTo>
                  <a:lnTo>
                    <a:pt x="922" y="1935"/>
                  </a:lnTo>
                  <a:lnTo>
                    <a:pt x="921" y="1934"/>
                  </a:lnTo>
                  <a:lnTo>
                    <a:pt x="920" y="1933"/>
                  </a:lnTo>
                  <a:lnTo>
                    <a:pt x="919" y="1932"/>
                  </a:lnTo>
                  <a:lnTo>
                    <a:pt x="918" y="1931"/>
                  </a:lnTo>
                  <a:lnTo>
                    <a:pt x="917" y="1930"/>
                  </a:lnTo>
                  <a:lnTo>
                    <a:pt x="917" y="1929"/>
                  </a:lnTo>
                  <a:lnTo>
                    <a:pt x="916" y="1928"/>
                  </a:lnTo>
                  <a:lnTo>
                    <a:pt x="916" y="1927"/>
                  </a:lnTo>
                  <a:lnTo>
                    <a:pt x="915" y="1925"/>
                  </a:lnTo>
                  <a:lnTo>
                    <a:pt x="915" y="1925"/>
                  </a:lnTo>
                  <a:close/>
                  <a:moveTo>
                    <a:pt x="256" y="3"/>
                  </a:moveTo>
                  <a:lnTo>
                    <a:pt x="256" y="3"/>
                  </a:lnTo>
                  <a:lnTo>
                    <a:pt x="944" y="1915"/>
                  </a:lnTo>
                  <a:lnTo>
                    <a:pt x="937" y="1917"/>
                  </a:lnTo>
                  <a:lnTo>
                    <a:pt x="249" y="5"/>
                  </a:lnTo>
                  <a:lnTo>
                    <a:pt x="252" y="0"/>
                  </a:lnTo>
                  <a:lnTo>
                    <a:pt x="256" y="3"/>
                  </a:lnTo>
                  <a:close/>
                  <a:moveTo>
                    <a:pt x="252" y="0"/>
                  </a:moveTo>
                  <a:lnTo>
                    <a:pt x="252" y="0"/>
                  </a:lnTo>
                  <a:lnTo>
                    <a:pt x="255" y="0"/>
                  </a:lnTo>
                  <a:lnTo>
                    <a:pt x="256" y="3"/>
                  </a:lnTo>
                  <a:lnTo>
                    <a:pt x="252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252" y="0"/>
                  </a:lnTo>
                  <a:lnTo>
                    <a:pt x="25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6" name="Freeform 370"/>
            <p:cNvSpPr>
              <a:spLocks noEditPoints="1"/>
            </p:cNvSpPr>
            <p:nvPr/>
          </p:nvSpPr>
          <p:spPr bwMode="auto">
            <a:xfrm>
              <a:off x="1627" y="1702"/>
              <a:ext cx="208" cy="418"/>
            </a:xfrm>
            <a:custGeom>
              <a:avLst/>
              <a:gdLst>
                <a:gd name="T0" fmla="*/ 915 w 967"/>
                <a:gd name="T1" fmla="*/ 1924 h 1943"/>
                <a:gd name="T2" fmla="*/ 914 w 967"/>
                <a:gd name="T3" fmla="*/ 1920 h 1943"/>
                <a:gd name="T4" fmla="*/ 914 w 967"/>
                <a:gd name="T5" fmla="*/ 1916 h 1943"/>
                <a:gd name="T6" fmla="*/ 914 w 967"/>
                <a:gd name="T7" fmla="*/ 1912 h 1943"/>
                <a:gd name="T8" fmla="*/ 915 w 967"/>
                <a:gd name="T9" fmla="*/ 1908 h 1943"/>
                <a:gd name="T10" fmla="*/ 916 w 967"/>
                <a:gd name="T11" fmla="*/ 1905 h 1943"/>
                <a:gd name="T12" fmla="*/ 918 w 967"/>
                <a:gd name="T13" fmla="*/ 1901 h 1943"/>
                <a:gd name="T14" fmla="*/ 920 w 967"/>
                <a:gd name="T15" fmla="*/ 1898 h 1943"/>
                <a:gd name="T16" fmla="*/ 923 w 967"/>
                <a:gd name="T17" fmla="*/ 1896 h 1943"/>
                <a:gd name="T18" fmla="*/ 926 w 967"/>
                <a:gd name="T19" fmla="*/ 1893 h 1943"/>
                <a:gd name="T20" fmla="*/ 930 w 967"/>
                <a:gd name="T21" fmla="*/ 1891 h 1943"/>
                <a:gd name="T22" fmla="*/ 933 w 967"/>
                <a:gd name="T23" fmla="*/ 1890 h 1943"/>
                <a:gd name="T24" fmla="*/ 937 w 967"/>
                <a:gd name="T25" fmla="*/ 1890 h 1943"/>
                <a:gd name="T26" fmla="*/ 941 w 967"/>
                <a:gd name="T27" fmla="*/ 1889 h 1943"/>
                <a:gd name="T28" fmla="*/ 944 w 967"/>
                <a:gd name="T29" fmla="*/ 1890 h 1943"/>
                <a:gd name="T30" fmla="*/ 948 w 967"/>
                <a:gd name="T31" fmla="*/ 1890 h 1943"/>
                <a:gd name="T32" fmla="*/ 952 w 967"/>
                <a:gd name="T33" fmla="*/ 1892 h 1943"/>
                <a:gd name="T34" fmla="*/ 955 w 967"/>
                <a:gd name="T35" fmla="*/ 1894 h 1943"/>
                <a:gd name="T36" fmla="*/ 958 w 967"/>
                <a:gd name="T37" fmla="*/ 1896 h 1943"/>
                <a:gd name="T38" fmla="*/ 961 w 967"/>
                <a:gd name="T39" fmla="*/ 1899 h 1943"/>
                <a:gd name="T40" fmla="*/ 963 w 967"/>
                <a:gd name="T41" fmla="*/ 1902 h 1943"/>
                <a:gd name="T42" fmla="*/ 965 w 967"/>
                <a:gd name="T43" fmla="*/ 1906 h 1943"/>
                <a:gd name="T44" fmla="*/ 966 w 967"/>
                <a:gd name="T45" fmla="*/ 1908 h 1943"/>
                <a:gd name="T46" fmla="*/ 967 w 967"/>
                <a:gd name="T47" fmla="*/ 1912 h 1943"/>
                <a:gd name="T48" fmla="*/ 967 w 967"/>
                <a:gd name="T49" fmla="*/ 1916 h 1943"/>
                <a:gd name="T50" fmla="*/ 967 w 967"/>
                <a:gd name="T51" fmla="*/ 1920 h 1943"/>
                <a:gd name="T52" fmla="*/ 966 w 967"/>
                <a:gd name="T53" fmla="*/ 1924 h 1943"/>
                <a:gd name="T54" fmla="*/ 965 w 967"/>
                <a:gd name="T55" fmla="*/ 1928 h 1943"/>
                <a:gd name="T56" fmla="*/ 963 w 967"/>
                <a:gd name="T57" fmla="*/ 1931 h 1943"/>
                <a:gd name="T58" fmla="*/ 960 w 967"/>
                <a:gd name="T59" fmla="*/ 1934 h 1943"/>
                <a:gd name="T60" fmla="*/ 958 w 967"/>
                <a:gd name="T61" fmla="*/ 1937 h 1943"/>
                <a:gd name="T62" fmla="*/ 954 w 967"/>
                <a:gd name="T63" fmla="*/ 1939 h 1943"/>
                <a:gd name="T64" fmla="*/ 951 w 967"/>
                <a:gd name="T65" fmla="*/ 1941 h 1943"/>
                <a:gd name="T66" fmla="*/ 948 w 967"/>
                <a:gd name="T67" fmla="*/ 1942 h 1943"/>
                <a:gd name="T68" fmla="*/ 944 w 967"/>
                <a:gd name="T69" fmla="*/ 1943 h 1943"/>
                <a:gd name="T70" fmla="*/ 940 w 967"/>
                <a:gd name="T71" fmla="*/ 1943 h 1943"/>
                <a:gd name="T72" fmla="*/ 936 w 967"/>
                <a:gd name="T73" fmla="*/ 1943 h 1943"/>
                <a:gd name="T74" fmla="*/ 933 w 967"/>
                <a:gd name="T75" fmla="*/ 1942 h 1943"/>
                <a:gd name="T76" fmla="*/ 929 w 967"/>
                <a:gd name="T77" fmla="*/ 1940 h 1943"/>
                <a:gd name="T78" fmla="*/ 926 w 967"/>
                <a:gd name="T79" fmla="*/ 1939 h 1943"/>
                <a:gd name="T80" fmla="*/ 923 w 967"/>
                <a:gd name="T81" fmla="*/ 1936 h 1943"/>
                <a:gd name="T82" fmla="*/ 920 w 967"/>
                <a:gd name="T83" fmla="*/ 1933 h 1943"/>
                <a:gd name="T84" fmla="*/ 917 w 967"/>
                <a:gd name="T85" fmla="*/ 1930 h 1943"/>
                <a:gd name="T86" fmla="*/ 916 w 967"/>
                <a:gd name="T87" fmla="*/ 1927 h 1943"/>
                <a:gd name="T88" fmla="*/ 256 w 967"/>
                <a:gd name="T89" fmla="*/ 3 h 1943"/>
                <a:gd name="T90" fmla="*/ 937 w 967"/>
                <a:gd name="T91" fmla="*/ 1917 h 1943"/>
                <a:gd name="T92" fmla="*/ 256 w 967"/>
                <a:gd name="T93" fmla="*/ 3 h 1943"/>
                <a:gd name="T94" fmla="*/ 255 w 967"/>
                <a:gd name="T95" fmla="*/ 0 h 1943"/>
                <a:gd name="T96" fmla="*/ 0 w 967"/>
                <a:gd name="T97" fmla="*/ 0 h 1943"/>
                <a:gd name="T98" fmla="*/ 252 w 967"/>
                <a:gd name="T99" fmla="*/ 8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7" h="1943">
                  <a:moveTo>
                    <a:pt x="915" y="1925"/>
                  </a:moveTo>
                  <a:lnTo>
                    <a:pt x="915" y="1925"/>
                  </a:lnTo>
                  <a:lnTo>
                    <a:pt x="915" y="1924"/>
                  </a:lnTo>
                  <a:lnTo>
                    <a:pt x="914" y="1923"/>
                  </a:lnTo>
                  <a:lnTo>
                    <a:pt x="914" y="1921"/>
                  </a:lnTo>
                  <a:lnTo>
                    <a:pt x="914" y="1920"/>
                  </a:lnTo>
                  <a:lnTo>
                    <a:pt x="914" y="1919"/>
                  </a:lnTo>
                  <a:lnTo>
                    <a:pt x="914" y="1917"/>
                  </a:lnTo>
                  <a:lnTo>
                    <a:pt x="914" y="1916"/>
                  </a:lnTo>
                  <a:lnTo>
                    <a:pt x="914" y="1915"/>
                  </a:lnTo>
                  <a:lnTo>
                    <a:pt x="914" y="1913"/>
                  </a:lnTo>
                  <a:lnTo>
                    <a:pt x="914" y="1912"/>
                  </a:lnTo>
                  <a:lnTo>
                    <a:pt x="914" y="1911"/>
                  </a:lnTo>
                  <a:lnTo>
                    <a:pt x="914" y="1910"/>
                  </a:lnTo>
                  <a:lnTo>
                    <a:pt x="915" y="1908"/>
                  </a:lnTo>
                  <a:lnTo>
                    <a:pt x="915" y="1907"/>
                  </a:lnTo>
                  <a:lnTo>
                    <a:pt x="916" y="1906"/>
                  </a:lnTo>
                  <a:lnTo>
                    <a:pt x="916" y="1905"/>
                  </a:lnTo>
                  <a:lnTo>
                    <a:pt x="917" y="1904"/>
                  </a:lnTo>
                  <a:lnTo>
                    <a:pt x="917" y="1902"/>
                  </a:lnTo>
                  <a:lnTo>
                    <a:pt x="918" y="1901"/>
                  </a:lnTo>
                  <a:lnTo>
                    <a:pt x="919" y="1900"/>
                  </a:lnTo>
                  <a:lnTo>
                    <a:pt x="920" y="1899"/>
                  </a:lnTo>
                  <a:lnTo>
                    <a:pt x="920" y="1898"/>
                  </a:lnTo>
                  <a:lnTo>
                    <a:pt x="921" y="1897"/>
                  </a:lnTo>
                  <a:lnTo>
                    <a:pt x="922" y="1896"/>
                  </a:lnTo>
                  <a:lnTo>
                    <a:pt x="923" y="1896"/>
                  </a:lnTo>
                  <a:lnTo>
                    <a:pt x="924" y="1895"/>
                  </a:lnTo>
                  <a:lnTo>
                    <a:pt x="925" y="1894"/>
                  </a:lnTo>
                  <a:lnTo>
                    <a:pt x="926" y="1893"/>
                  </a:lnTo>
                  <a:lnTo>
                    <a:pt x="928" y="1893"/>
                  </a:lnTo>
                  <a:lnTo>
                    <a:pt x="929" y="1892"/>
                  </a:lnTo>
                  <a:lnTo>
                    <a:pt x="930" y="1891"/>
                  </a:lnTo>
                  <a:lnTo>
                    <a:pt x="931" y="1891"/>
                  </a:lnTo>
                  <a:lnTo>
                    <a:pt x="931" y="1891"/>
                  </a:lnTo>
                  <a:lnTo>
                    <a:pt x="933" y="1890"/>
                  </a:lnTo>
                  <a:lnTo>
                    <a:pt x="934" y="1890"/>
                  </a:lnTo>
                  <a:lnTo>
                    <a:pt x="935" y="1890"/>
                  </a:lnTo>
                  <a:lnTo>
                    <a:pt x="937" y="1890"/>
                  </a:lnTo>
                  <a:lnTo>
                    <a:pt x="938" y="1889"/>
                  </a:lnTo>
                  <a:lnTo>
                    <a:pt x="939" y="1889"/>
                  </a:lnTo>
                  <a:lnTo>
                    <a:pt x="941" y="1889"/>
                  </a:lnTo>
                  <a:lnTo>
                    <a:pt x="942" y="1889"/>
                  </a:lnTo>
                  <a:lnTo>
                    <a:pt x="943" y="1889"/>
                  </a:lnTo>
                  <a:lnTo>
                    <a:pt x="944" y="1890"/>
                  </a:lnTo>
                  <a:lnTo>
                    <a:pt x="946" y="1890"/>
                  </a:lnTo>
                  <a:lnTo>
                    <a:pt x="947" y="1890"/>
                  </a:lnTo>
                  <a:lnTo>
                    <a:pt x="948" y="1890"/>
                  </a:lnTo>
                  <a:lnTo>
                    <a:pt x="949" y="1891"/>
                  </a:lnTo>
                  <a:lnTo>
                    <a:pt x="951" y="1891"/>
                  </a:lnTo>
                  <a:lnTo>
                    <a:pt x="952" y="1892"/>
                  </a:lnTo>
                  <a:lnTo>
                    <a:pt x="953" y="1892"/>
                  </a:lnTo>
                  <a:lnTo>
                    <a:pt x="954" y="1893"/>
                  </a:lnTo>
                  <a:lnTo>
                    <a:pt x="955" y="1894"/>
                  </a:lnTo>
                  <a:lnTo>
                    <a:pt x="956" y="1895"/>
                  </a:lnTo>
                  <a:lnTo>
                    <a:pt x="957" y="1895"/>
                  </a:lnTo>
                  <a:lnTo>
                    <a:pt x="958" y="1896"/>
                  </a:lnTo>
                  <a:lnTo>
                    <a:pt x="959" y="1897"/>
                  </a:lnTo>
                  <a:lnTo>
                    <a:pt x="960" y="1898"/>
                  </a:lnTo>
                  <a:lnTo>
                    <a:pt x="961" y="1899"/>
                  </a:lnTo>
                  <a:lnTo>
                    <a:pt x="962" y="1900"/>
                  </a:lnTo>
                  <a:lnTo>
                    <a:pt x="963" y="1901"/>
                  </a:lnTo>
                  <a:lnTo>
                    <a:pt x="963" y="1902"/>
                  </a:lnTo>
                  <a:lnTo>
                    <a:pt x="964" y="1903"/>
                  </a:lnTo>
                  <a:lnTo>
                    <a:pt x="965" y="1905"/>
                  </a:lnTo>
                  <a:lnTo>
                    <a:pt x="965" y="1906"/>
                  </a:lnTo>
                  <a:lnTo>
                    <a:pt x="966" y="1907"/>
                  </a:lnTo>
                  <a:lnTo>
                    <a:pt x="966" y="1907"/>
                  </a:lnTo>
                  <a:lnTo>
                    <a:pt x="966" y="1908"/>
                  </a:lnTo>
                  <a:lnTo>
                    <a:pt x="967" y="1910"/>
                  </a:lnTo>
                  <a:lnTo>
                    <a:pt x="967" y="1911"/>
                  </a:lnTo>
                  <a:lnTo>
                    <a:pt x="967" y="1912"/>
                  </a:lnTo>
                  <a:lnTo>
                    <a:pt x="967" y="1914"/>
                  </a:lnTo>
                  <a:lnTo>
                    <a:pt x="967" y="1915"/>
                  </a:lnTo>
                  <a:lnTo>
                    <a:pt x="967" y="1916"/>
                  </a:lnTo>
                  <a:lnTo>
                    <a:pt x="967" y="1918"/>
                  </a:lnTo>
                  <a:lnTo>
                    <a:pt x="967" y="1919"/>
                  </a:lnTo>
                  <a:lnTo>
                    <a:pt x="967" y="1920"/>
                  </a:lnTo>
                  <a:lnTo>
                    <a:pt x="967" y="1921"/>
                  </a:lnTo>
                  <a:lnTo>
                    <a:pt x="966" y="1923"/>
                  </a:lnTo>
                  <a:lnTo>
                    <a:pt x="966" y="1924"/>
                  </a:lnTo>
                  <a:lnTo>
                    <a:pt x="966" y="1925"/>
                  </a:lnTo>
                  <a:lnTo>
                    <a:pt x="965" y="1926"/>
                  </a:lnTo>
                  <a:lnTo>
                    <a:pt x="965" y="1928"/>
                  </a:lnTo>
                  <a:lnTo>
                    <a:pt x="964" y="1929"/>
                  </a:lnTo>
                  <a:lnTo>
                    <a:pt x="963" y="1930"/>
                  </a:lnTo>
                  <a:lnTo>
                    <a:pt x="963" y="1931"/>
                  </a:lnTo>
                  <a:lnTo>
                    <a:pt x="962" y="1932"/>
                  </a:lnTo>
                  <a:lnTo>
                    <a:pt x="961" y="1933"/>
                  </a:lnTo>
                  <a:lnTo>
                    <a:pt x="960" y="1934"/>
                  </a:lnTo>
                  <a:lnTo>
                    <a:pt x="960" y="1935"/>
                  </a:lnTo>
                  <a:lnTo>
                    <a:pt x="959" y="1936"/>
                  </a:lnTo>
                  <a:lnTo>
                    <a:pt x="958" y="1937"/>
                  </a:lnTo>
                  <a:lnTo>
                    <a:pt x="957" y="1938"/>
                  </a:lnTo>
                  <a:lnTo>
                    <a:pt x="956" y="1938"/>
                  </a:lnTo>
                  <a:lnTo>
                    <a:pt x="954" y="1939"/>
                  </a:lnTo>
                  <a:lnTo>
                    <a:pt x="953" y="1940"/>
                  </a:lnTo>
                  <a:lnTo>
                    <a:pt x="952" y="1940"/>
                  </a:lnTo>
                  <a:lnTo>
                    <a:pt x="951" y="1941"/>
                  </a:lnTo>
                  <a:lnTo>
                    <a:pt x="950" y="1941"/>
                  </a:lnTo>
                  <a:lnTo>
                    <a:pt x="950" y="1941"/>
                  </a:lnTo>
                  <a:lnTo>
                    <a:pt x="948" y="1942"/>
                  </a:lnTo>
                  <a:lnTo>
                    <a:pt x="947" y="1942"/>
                  </a:lnTo>
                  <a:lnTo>
                    <a:pt x="946" y="1943"/>
                  </a:lnTo>
                  <a:lnTo>
                    <a:pt x="944" y="1943"/>
                  </a:lnTo>
                  <a:lnTo>
                    <a:pt x="943" y="1943"/>
                  </a:lnTo>
                  <a:lnTo>
                    <a:pt x="942" y="1943"/>
                  </a:lnTo>
                  <a:lnTo>
                    <a:pt x="940" y="1943"/>
                  </a:lnTo>
                  <a:lnTo>
                    <a:pt x="939" y="1943"/>
                  </a:lnTo>
                  <a:lnTo>
                    <a:pt x="938" y="1943"/>
                  </a:lnTo>
                  <a:lnTo>
                    <a:pt x="936" y="1943"/>
                  </a:lnTo>
                  <a:lnTo>
                    <a:pt x="935" y="1943"/>
                  </a:lnTo>
                  <a:lnTo>
                    <a:pt x="934" y="1942"/>
                  </a:lnTo>
                  <a:lnTo>
                    <a:pt x="933" y="1942"/>
                  </a:lnTo>
                  <a:lnTo>
                    <a:pt x="931" y="1941"/>
                  </a:lnTo>
                  <a:lnTo>
                    <a:pt x="930" y="1941"/>
                  </a:lnTo>
                  <a:lnTo>
                    <a:pt x="929" y="1940"/>
                  </a:lnTo>
                  <a:lnTo>
                    <a:pt x="928" y="1940"/>
                  </a:lnTo>
                  <a:lnTo>
                    <a:pt x="927" y="1939"/>
                  </a:lnTo>
                  <a:lnTo>
                    <a:pt x="926" y="1939"/>
                  </a:lnTo>
                  <a:lnTo>
                    <a:pt x="925" y="1938"/>
                  </a:lnTo>
                  <a:lnTo>
                    <a:pt x="923" y="1937"/>
                  </a:lnTo>
                  <a:lnTo>
                    <a:pt x="923" y="1936"/>
                  </a:lnTo>
                  <a:lnTo>
                    <a:pt x="922" y="1935"/>
                  </a:lnTo>
                  <a:lnTo>
                    <a:pt x="921" y="1934"/>
                  </a:lnTo>
                  <a:lnTo>
                    <a:pt x="920" y="1933"/>
                  </a:lnTo>
                  <a:lnTo>
                    <a:pt x="919" y="1932"/>
                  </a:lnTo>
                  <a:lnTo>
                    <a:pt x="918" y="1931"/>
                  </a:lnTo>
                  <a:lnTo>
                    <a:pt x="917" y="1930"/>
                  </a:lnTo>
                  <a:lnTo>
                    <a:pt x="917" y="1929"/>
                  </a:lnTo>
                  <a:lnTo>
                    <a:pt x="916" y="1928"/>
                  </a:lnTo>
                  <a:lnTo>
                    <a:pt x="916" y="1927"/>
                  </a:lnTo>
                  <a:lnTo>
                    <a:pt x="915" y="1925"/>
                  </a:lnTo>
                  <a:lnTo>
                    <a:pt x="915" y="1925"/>
                  </a:lnTo>
                  <a:close/>
                  <a:moveTo>
                    <a:pt x="256" y="3"/>
                  </a:moveTo>
                  <a:lnTo>
                    <a:pt x="256" y="3"/>
                  </a:lnTo>
                  <a:lnTo>
                    <a:pt x="944" y="1915"/>
                  </a:lnTo>
                  <a:lnTo>
                    <a:pt x="937" y="1917"/>
                  </a:lnTo>
                  <a:lnTo>
                    <a:pt x="249" y="5"/>
                  </a:lnTo>
                  <a:lnTo>
                    <a:pt x="252" y="0"/>
                  </a:lnTo>
                  <a:lnTo>
                    <a:pt x="256" y="3"/>
                  </a:lnTo>
                  <a:close/>
                  <a:moveTo>
                    <a:pt x="252" y="0"/>
                  </a:moveTo>
                  <a:lnTo>
                    <a:pt x="252" y="0"/>
                  </a:lnTo>
                  <a:lnTo>
                    <a:pt x="255" y="0"/>
                  </a:lnTo>
                  <a:lnTo>
                    <a:pt x="256" y="3"/>
                  </a:lnTo>
                  <a:lnTo>
                    <a:pt x="252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252" y="0"/>
                  </a:lnTo>
                  <a:lnTo>
                    <a:pt x="25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7" name="Freeform 371"/>
            <p:cNvSpPr>
              <a:spLocks noEditPoints="1"/>
            </p:cNvSpPr>
            <p:nvPr/>
          </p:nvSpPr>
          <p:spPr bwMode="auto">
            <a:xfrm>
              <a:off x="2366" y="1187"/>
              <a:ext cx="139" cy="278"/>
            </a:xfrm>
            <a:custGeom>
              <a:avLst/>
              <a:gdLst>
                <a:gd name="T0" fmla="*/ 595 w 647"/>
                <a:gd name="T1" fmla="*/ 1274 h 1293"/>
                <a:gd name="T2" fmla="*/ 594 w 647"/>
                <a:gd name="T3" fmla="*/ 1270 h 1293"/>
                <a:gd name="T4" fmla="*/ 594 w 647"/>
                <a:gd name="T5" fmla="*/ 1266 h 1293"/>
                <a:gd name="T6" fmla="*/ 594 w 647"/>
                <a:gd name="T7" fmla="*/ 1262 h 1293"/>
                <a:gd name="T8" fmla="*/ 595 w 647"/>
                <a:gd name="T9" fmla="*/ 1258 h 1293"/>
                <a:gd name="T10" fmla="*/ 596 w 647"/>
                <a:gd name="T11" fmla="*/ 1255 h 1293"/>
                <a:gd name="T12" fmla="*/ 598 w 647"/>
                <a:gd name="T13" fmla="*/ 1251 h 1293"/>
                <a:gd name="T14" fmla="*/ 600 w 647"/>
                <a:gd name="T15" fmla="*/ 1248 h 1293"/>
                <a:gd name="T16" fmla="*/ 603 w 647"/>
                <a:gd name="T17" fmla="*/ 1246 h 1293"/>
                <a:gd name="T18" fmla="*/ 606 w 647"/>
                <a:gd name="T19" fmla="*/ 1243 h 1293"/>
                <a:gd name="T20" fmla="*/ 610 w 647"/>
                <a:gd name="T21" fmla="*/ 1241 h 1293"/>
                <a:gd name="T22" fmla="*/ 613 w 647"/>
                <a:gd name="T23" fmla="*/ 1240 h 1293"/>
                <a:gd name="T24" fmla="*/ 617 w 647"/>
                <a:gd name="T25" fmla="*/ 1240 h 1293"/>
                <a:gd name="T26" fmla="*/ 621 w 647"/>
                <a:gd name="T27" fmla="*/ 1239 h 1293"/>
                <a:gd name="T28" fmla="*/ 624 w 647"/>
                <a:gd name="T29" fmla="*/ 1240 h 1293"/>
                <a:gd name="T30" fmla="*/ 628 w 647"/>
                <a:gd name="T31" fmla="*/ 1240 h 1293"/>
                <a:gd name="T32" fmla="*/ 632 w 647"/>
                <a:gd name="T33" fmla="*/ 1242 h 1293"/>
                <a:gd name="T34" fmla="*/ 635 w 647"/>
                <a:gd name="T35" fmla="*/ 1244 h 1293"/>
                <a:gd name="T36" fmla="*/ 638 w 647"/>
                <a:gd name="T37" fmla="*/ 1246 h 1293"/>
                <a:gd name="T38" fmla="*/ 641 w 647"/>
                <a:gd name="T39" fmla="*/ 1249 h 1293"/>
                <a:gd name="T40" fmla="*/ 643 w 647"/>
                <a:gd name="T41" fmla="*/ 1252 h 1293"/>
                <a:gd name="T42" fmla="*/ 645 w 647"/>
                <a:gd name="T43" fmla="*/ 1256 h 1293"/>
                <a:gd name="T44" fmla="*/ 646 w 647"/>
                <a:gd name="T45" fmla="*/ 1258 h 1293"/>
                <a:gd name="T46" fmla="*/ 647 w 647"/>
                <a:gd name="T47" fmla="*/ 1262 h 1293"/>
                <a:gd name="T48" fmla="*/ 647 w 647"/>
                <a:gd name="T49" fmla="*/ 1266 h 1293"/>
                <a:gd name="T50" fmla="*/ 647 w 647"/>
                <a:gd name="T51" fmla="*/ 1270 h 1293"/>
                <a:gd name="T52" fmla="*/ 646 w 647"/>
                <a:gd name="T53" fmla="*/ 1274 h 1293"/>
                <a:gd name="T54" fmla="*/ 645 w 647"/>
                <a:gd name="T55" fmla="*/ 1278 h 1293"/>
                <a:gd name="T56" fmla="*/ 643 w 647"/>
                <a:gd name="T57" fmla="*/ 1281 h 1293"/>
                <a:gd name="T58" fmla="*/ 640 w 647"/>
                <a:gd name="T59" fmla="*/ 1284 h 1293"/>
                <a:gd name="T60" fmla="*/ 638 w 647"/>
                <a:gd name="T61" fmla="*/ 1287 h 1293"/>
                <a:gd name="T62" fmla="*/ 634 w 647"/>
                <a:gd name="T63" fmla="*/ 1289 h 1293"/>
                <a:gd name="T64" fmla="*/ 631 w 647"/>
                <a:gd name="T65" fmla="*/ 1291 h 1293"/>
                <a:gd name="T66" fmla="*/ 628 w 647"/>
                <a:gd name="T67" fmla="*/ 1292 h 1293"/>
                <a:gd name="T68" fmla="*/ 624 w 647"/>
                <a:gd name="T69" fmla="*/ 1293 h 1293"/>
                <a:gd name="T70" fmla="*/ 620 w 647"/>
                <a:gd name="T71" fmla="*/ 1293 h 1293"/>
                <a:gd name="T72" fmla="*/ 616 w 647"/>
                <a:gd name="T73" fmla="*/ 1293 h 1293"/>
                <a:gd name="T74" fmla="*/ 613 w 647"/>
                <a:gd name="T75" fmla="*/ 1292 h 1293"/>
                <a:gd name="T76" fmla="*/ 609 w 647"/>
                <a:gd name="T77" fmla="*/ 1290 h 1293"/>
                <a:gd name="T78" fmla="*/ 606 w 647"/>
                <a:gd name="T79" fmla="*/ 1289 h 1293"/>
                <a:gd name="T80" fmla="*/ 603 w 647"/>
                <a:gd name="T81" fmla="*/ 1286 h 1293"/>
                <a:gd name="T82" fmla="*/ 600 w 647"/>
                <a:gd name="T83" fmla="*/ 1283 h 1293"/>
                <a:gd name="T84" fmla="*/ 597 w 647"/>
                <a:gd name="T85" fmla="*/ 1280 h 1293"/>
                <a:gd name="T86" fmla="*/ 596 w 647"/>
                <a:gd name="T87" fmla="*/ 1277 h 1293"/>
                <a:gd name="T88" fmla="*/ 170 w 647"/>
                <a:gd name="T89" fmla="*/ 3 h 1293"/>
                <a:gd name="T90" fmla="*/ 617 w 647"/>
                <a:gd name="T91" fmla="*/ 1267 h 1293"/>
                <a:gd name="T92" fmla="*/ 170 w 647"/>
                <a:gd name="T93" fmla="*/ 3 h 1293"/>
                <a:gd name="T94" fmla="*/ 169 w 647"/>
                <a:gd name="T95" fmla="*/ 0 h 1293"/>
                <a:gd name="T96" fmla="*/ 0 w 647"/>
                <a:gd name="T97" fmla="*/ 0 h 1293"/>
                <a:gd name="T98" fmla="*/ 166 w 647"/>
                <a:gd name="T99" fmla="*/ 8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7" h="1293">
                  <a:moveTo>
                    <a:pt x="595" y="1275"/>
                  </a:moveTo>
                  <a:lnTo>
                    <a:pt x="595" y="1275"/>
                  </a:lnTo>
                  <a:lnTo>
                    <a:pt x="595" y="1274"/>
                  </a:lnTo>
                  <a:lnTo>
                    <a:pt x="594" y="1273"/>
                  </a:lnTo>
                  <a:lnTo>
                    <a:pt x="594" y="1271"/>
                  </a:lnTo>
                  <a:lnTo>
                    <a:pt x="594" y="1270"/>
                  </a:lnTo>
                  <a:lnTo>
                    <a:pt x="594" y="1269"/>
                  </a:lnTo>
                  <a:lnTo>
                    <a:pt x="594" y="1267"/>
                  </a:lnTo>
                  <a:lnTo>
                    <a:pt x="594" y="1266"/>
                  </a:lnTo>
                  <a:lnTo>
                    <a:pt x="594" y="1265"/>
                  </a:lnTo>
                  <a:lnTo>
                    <a:pt x="594" y="1263"/>
                  </a:lnTo>
                  <a:lnTo>
                    <a:pt x="594" y="1262"/>
                  </a:lnTo>
                  <a:lnTo>
                    <a:pt x="594" y="1261"/>
                  </a:lnTo>
                  <a:lnTo>
                    <a:pt x="594" y="1260"/>
                  </a:lnTo>
                  <a:lnTo>
                    <a:pt x="595" y="1258"/>
                  </a:lnTo>
                  <a:lnTo>
                    <a:pt x="595" y="1257"/>
                  </a:lnTo>
                  <a:lnTo>
                    <a:pt x="596" y="1256"/>
                  </a:lnTo>
                  <a:lnTo>
                    <a:pt x="596" y="1255"/>
                  </a:lnTo>
                  <a:lnTo>
                    <a:pt x="597" y="1254"/>
                  </a:lnTo>
                  <a:lnTo>
                    <a:pt x="597" y="1252"/>
                  </a:lnTo>
                  <a:lnTo>
                    <a:pt x="598" y="1251"/>
                  </a:lnTo>
                  <a:lnTo>
                    <a:pt x="599" y="1250"/>
                  </a:lnTo>
                  <a:lnTo>
                    <a:pt x="600" y="1249"/>
                  </a:lnTo>
                  <a:lnTo>
                    <a:pt x="600" y="1248"/>
                  </a:lnTo>
                  <a:lnTo>
                    <a:pt x="601" y="1247"/>
                  </a:lnTo>
                  <a:lnTo>
                    <a:pt x="602" y="1246"/>
                  </a:lnTo>
                  <a:lnTo>
                    <a:pt x="603" y="1246"/>
                  </a:lnTo>
                  <a:lnTo>
                    <a:pt x="604" y="1245"/>
                  </a:lnTo>
                  <a:lnTo>
                    <a:pt x="605" y="1244"/>
                  </a:lnTo>
                  <a:lnTo>
                    <a:pt x="606" y="1243"/>
                  </a:lnTo>
                  <a:lnTo>
                    <a:pt x="608" y="1243"/>
                  </a:lnTo>
                  <a:lnTo>
                    <a:pt x="609" y="1242"/>
                  </a:lnTo>
                  <a:lnTo>
                    <a:pt x="610" y="1241"/>
                  </a:lnTo>
                  <a:lnTo>
                    <a:pt x="611" y="1241"/>
                  </a:lnTo>
                  <a:lnTo>
                    <a:pt x="611" y="1241"/>
                  </a:lnTo>
                  <a:lnTo>
                    <a:pt x="613" y="1240"/>
                  </a:lnTo>
                  <a:lnTo>
                    <a:pt x="614" y="1240"/>
                  </a:lnTo>
                  <a:lnTo>
                    <a:pt x="615" y="1240"/>
                  </a:lnTo>
                  <a:lnTo>
                    <a:pt x="617" y="1240"/>
                  </a:lnTo>
                  <a:lnTo>
                    <a:pt x="618" y="1239"/>
                  </a:lnTo>
                  <a:lnTo>
                    <a:pt x="619" y="1239"/>
                  </a:lnTo>
                  <a:lnTo>
                    <a:pt x="621" y="1239"/>
                  </a:lnTo>
                  <a:lnTo>
                    <a:pt x="622" y="1239"/>
                  </a:lnTo>
                  <a:lnTo>
                    <a:pt x="623" y="1239"/>
                  </a:lnTo>
                  <a:lnTo>
                    <a:pt x="624" y="1240"/>
                  </a:lnTo>
                  <a:lnTo>
                    <a:pt x="626" y="1240"/>
                  </a:lnTo>
                  <a:lnTo>
                    <a:pt x="627" y="1240"/>
                  </a:lnTo>
                  <a:lnTo>
                    <a:pt x="628" y="1240"/>
                  </a:lnTo>
                  <a:lnTo>
                    <a:pt x="629" y="1241"/>
                  </a:lnTo>
                  <a:lnTo>
                    <a:pt x="631" y="1241"/>
                  </a:lnTo>
                  <a:lnTo>
                    <a:pt x="632" y="1242"/>
                  </a:lnTo>
                  <a:lnTo>
                    <a:pt x="633" y="1242"/>
                  </a:lnTo>
                  <a:lnTo>
                    <a:pt x="634" y="1243"/>
                  </a:lnTo>
                  <a:lnTo>
                    <a:pt x="635" y="1244"/>
                  </a:lnTo>
                  <a:lnTo>
                    <a:pt x="636" y="1245"/>
                  </a:lnTo>
                  <a:lnTo>
                    <a:pt x="637" y="1245"/>
                  </a:lnTo>
                  <a:lnTo>
                    <a:pt x="638" y="1246"/>
                  </a:lnTo>
                  <a:lnTo>
                    <a:pt x="639" y="1247"/>
                  </a:lnTo>
                  <a:lnTo>
                    <a:pt x="640" y="1248"/>
                  </a:lnTo>
                  <a:lnTo>
                    <a:pt x="641" y="1249"/>
                  </a:lnTo>
                  <a:lnTo>
                    <a:pt x="642" y="1250"/>
                  </a:lnTo>
                  <a:lnTo>
                    <a:pt x="643" y="1251"/>
                  </a:lnTo>
                  <a:lnTo>
                    <a:pt x="643" y="1252"/>
                  </a:lnTo>
                  <a:lnTo>
                    <a:pt x="644" y="1253"/>
                  </a:lnTo>
                  <a:lnTo>
                    <a:pt x="645" y="1255"/>
                  </a:lnTo>
                  <a:lnTo>
                    <a:pt x="645" y="1256"/>
                  </a:lnTo>
                  <a:lnTo>
                    <a:pt x="646" y="1257"/>
                  </a:lnTo>
                  <a:lnTo>
                    <a:pt x="646" y="1257"/>
                  </a:lnTo>
                  <a:lnTo>
                    <a:pt x="646" y="1258"/>
                  </a:lnTo>
                  <a:lnTo>
                    <a:pt x="647" y="1260"/>
                  </a:lnTo>
                  <a:lnTo>
                    <a:pt x="647" y="1261"/>
                  </a:lnTo>
                  <a:lnTo>
                    <a:pt x="647" y="1262"/>
                  </a:lnTo>
                  <a:lnTo>
                    <a:pt x="647" y="1264"/>
                  </a:lnTo>
                  <a:lnTo>
                    <a:pt x="647" y="1265"/>
                  </a:lnTo>
                  <a:lnTo>
                    <a:pt x="647" y="1266"/>
                  </a:lnTo>
                  <a:lnTo>
                    <a:pt x="647" y="1268"/>
                  </a:lnTo>
                  <a:lnTo>
                    <a:pt x="647" y="1269"/>
                  </a:lnTo>
                  <a:lnTo>
                    <a:pt x="647" y="1270"/>
                  </a:lnTo>
                  <a:lnTo>
                    <a:pt x="647" y="1271"/>
                  </a:lnTo>
                  <a:lnTo>
                    <a:pt x="646" y="1273"/>
                  </a:lnTo>
                  <a:lnTo>
                    <a:pt x="646" y="1274"/>
                  </a:lnTo>
                  <a:lnTo>
                    <a:pt x="646" y="1275"/>
                  </a:lnTo>
                  <a:lnTo>
                    <a:pt x="645" y="1276"/>
                  </a:lnTo>
                  <a:lnTo>
                    <a:pt x="645" y="1278"/>
                  </a:lnTo>
                  <a:lnTo>
                    <a:pt x="644" y="1279"/>
                  </a:lnTo>
                  <a:lnTo>
                    <a:pt x="644" y="1280"/>
                  </a:lnTo>
                  <a:lnTo>
                    <a:pt x="643" y="1281"/>
                  </a:lnTo>
                  <a:lnTo>
                    <a:pt x="642" y="1282"/>
                  </a:lnTo>
                  <a:lnTo>
                    <a:pt x="641" y="1283"/>
                  </a:lnTo>
                  <a:lnTo>
                    <a:pt x="640" y="1284"/>
                  </a:lnTo>
                  <a:lnTo>
                    <a:pt x="640" y="1285"/>
                  </a:lnTo>
                  <a:lnTo>
                    <a:pt x="639" y="1286"/>
                  </a:lnTo>
                  <a:lnTo>
                    <a:pt x="638" y="1287"/>
                  </a:lnTo>
                  <a:lnTo>
                    <a:pt x="637" y="1288"/>
                  </a:lnTo>
                  <a:lnTo>
                    <a:pt x="636" y="1288"/>
                  </a:lnTo>
                  <a:lnTo>
                    <a:pt x="634" y="1289"/>
                  </a:lnTo>
                  <a:lnTo>
                    <a:pt x="633" y="1290"/>
                  </a:lnTo>
                  <a:lnTo>
                    <a:pt x="632" y="1290"/>
                  </a:lnTo>
                  <a:lnTo>
                    <a:pt x="631" y="1291"/>
                  </a:lnTo>
                  <a:lnTo>
                    <a:pt x="630" y="1291"/>
                  </a:lnTo>
                  <a:lnTo>
                    <a:pt x="630" y="1291"/>
                  </a:lnTo>
                  <a:lnTo>
                    <a:pt x="628" y="1292"/>
                  </a:lnTo>
                  <a:lnTo>
                    <a:pt x="627" y="1292"/>
                  </a:lnTo>
                  <a:lnTo>
                    <a:pt x="626" y="1293"/>
                  </a:lnTo>
                  <a:lnTo>
                    <a:pt x="624" y="1293"/>
                  </a:lnTo>
                  <a:lnTo>
                    <a:pt x="623" y="1293"/>
                  </a:lnTo>
                  <a:lnTo>
                    <a:pt x="622" y="1293"/>
                  </a:lnTo>
                  <a:lnTo>
                    <a:pt x="620" y="1293"/>
                  </a:lnTo>
                  <a:lnTo>
                    <a:pt x="619" y="1293"/>
                  </a:lnTo>
                  <a:lnTo>
                    <a:pt x="618" y="1293"/>
                  </a:lnTo>
                  <a:lnTo>
                    <a:pt x="616" y="1293"/>
                  </a:lnTo>
                  <a:lnTo>
                    <a:pt x="615" y="1293"/>
                  </a:lnTo>
                  <a:lnTo>
                    <a:pt x="614" y="1292"/>
                  </a:lnTo>
                  <a:lnTo>
                    <a:pt x="613" y="1292"/>
                  </a:lnTo>
                  <a:lnTo>
                    <a:pt x="611" y="1291"/>
                  </a:lnTo>
                  <a:lnTo>
                    <a:pt x="610" y="1291"/>
                  </a:lnTo>
                  <a:lnTo>
                    <a:pt x="609" y="1290"/>
                  </a:lnTo>
                  <a:lnTo>
                    <a:pt x="608" y="1290"/>
                  </a:lnTo>
                  <a:lnTo>
                    <a:pt x="607" y="1289"/>
                  </a:lnTo>
                  <a:lnTo>
                    <a:pt x="606" y="1289"/>
                  </a:lnTo>
                  <a:lnTo>
                    <a:pt x="605" y="1288"/>
                  </a:lnTo>
                  <a:lnTo>
                    <a:pt x="604" y="1287"/>
                  </a:lnTo>
                  <a:lnTo>
                    <a:pt x="603" y="1286"/>
                  </a:lnTo>
                  <a:lnTo>
                    <a:pt x="602" y="1285"/>
                  </a:lnTo>
                  <a:lnTo>
                    <a:pt x="601" y="1284"/>
                  </a:lnTo>
                  <a:lnTo>
                    <a:pt x="600" y="1283"/>
                  </a:lnTo>
                  <a:lnTo>
                    <a:pt x="599" y="1282"/>
                  </a:lnTo>
                  <a:lnTo>
                    <a:pt x="598" y="1281"/>
                  </a:lnTo>
                  <a:lnTo>
                    <a:pt x="597" y="1280"/>
                  </a:lnTo>
                  <a:lnTo>
                    <a:pt x="597" y="1279"/>
                  </a:lnTo>
                  <a:lnTo>
                    <a:pt x="596" y="1278"/>
                  </a:lnTo>
                  <a:lnTo>
                    <a:pt x="596" y="1277"/>
                  </a:lnTo>
                  <a:lnTo>
                    <a:pt x="595" y="1275"/>
                  </a:lnTo>
                  <a:lnTo>
                    <a:pt x="595" y="1275"/>
                  </a:lnTo>
                  <a:close/>
                  <a:moveTo>
                    <a:pt x="170" y="3"/>
                  </a:moveTo>
                  <a:lnTo>
                    <a:pt x="170" y="3"/>
                  </a:lnTo>
                  <a:lnTo>
                    <a:pt x="624" y="1265"/>
                  </a:lnTo>
                  <a:lnTo>
                    <a:pt x="617" y="1267"/>
                  </a:lnTo>
                  <a:lnTo>
                    <a:pt x="163" y="5"/>
                  </a:lnTo>
                  <a:lnTo>
                    <a:pt x="166" y="0"/>
                  </a:lnTo>
                  <a:lnTo>
                    <a:pt x="170" y="3"/>
                  </a:lnTo>
                  <a:close/>
                  <a:moveTo>
                    <a:pt x="166" y="0"/>
                  </a:moveTo>
                  <a:lnTo>
                    <a:pt x="166" y="0"/>
                  </a:lnTo>
                  <a:lnTo>
                    <a:pt x="169" y="0"/>
                  </a:lnTo>
                  <a:lnTo>
                    <a:pt x="170" y="3"/>
                  </a:lnTo>
                  <a:lnTo>
                    <a:pt x="166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6" y="0"/>
                  </a:lnTo>
                  <a:lnTo>
                    <a:pt x="16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8" name="Freeform 372"/>
            <p:cNvSpPr>
              <a:spLocks noEditPoints="1"/>
            </p:cNvSpPr>
            <p:nvPr/>
          </p:nvSpPr>
          <p:spPr bwMode="auto">
            <a:xfrm>
              <a:off x="3012" y="1083"/>
              <a:ext cx="103" cy="205"/>
            </a:xfrm>
            <a:custGeom>
              <a:avLst/>
              <a:gdLst>
                <a:gd name="T0" fmla="*/ 427 w 479"/>
                <a:gd name="T1" fmla="*/ 931 h 950"/>
                <a:gd name="T2" fmla="*/ 426 w 479"/>
                <a:gd name="T3" fmla="*/ 927 h 950"/>
                <a:gd name="T4" fmla="*/ 425 w 479"/>
                <a:gd name="T5" fmla="*/ 923 h 950"/>
                <a:gd name="T6" fmla="*/ 426 w 479"/>
                <a:gd name="T7" fmla="*/ 919 h 950"/>
                <a:gd name="T8" fmla="*/ 427 w 479"/>
                <a:gd name="T9" fmla="*/ 915 h 950"/>
                <a:gd name="T10" fmla="*/ 428 w 479"/>
                <a:gd name="T11" fmla="*/ 911 h 950"/>
                <a:gd name="T12" fmla="*/ 430 w 479"/>
                <a:gd name="T13" fmla="*/ 908 h 950"/>
                <a:gd name="T14" fmla="*/ 432 w 479"/>
                <a:gd name="T15" fmla="*/ 905 h 950"/>
                <a:gd name="T16" fmla="*/ 435 w 479"/>
                <a:gd name="T17" fmla="*/ 902 h 950"/>
                <a:gd name="T18" fmla="*/ 438 w 479"/>
                <a:gd name="T19" fmla="*/ 900 h 950"/>
                <a:gd name="T20" fmla="*/ 442 w 479"/>
                <a:gd name="T21" fmla="*/ 898 h 950"/>
                <a:gd name="T22" fmla="*/ 445 w 479"/>
                <a:gd name="T23" fmla="*/ 897 h 950"/>
                <a:gd name="T24" fmla="*/ 449 w 479"/>
                <a:gd name="T25" fmla="*/ 896 h 950"/>
                <a:gd name="T26" fmla="*/ 452 w 479"/>
                <a:gd name="T27" fmla="*/ 896 h 950"/>
                <a:gd name="T28" fmla="*/ 456 w 479"/>
                <a:gd name="T29" fmla="*/ 896 h 950"/>
                <a:gd name="T30" fmla="*/ 460 w 479"/>
                <a:gd name="T31" fmla="*/ 897 h 950"/>
                <a:gd name="T32" fmla="*/ 464 w 479"/>
                <a:gd name="T33" fmla="*/ 898 h 950"/>
                <a:gd name="T34" fmla="*/ 467 w 479"/>
                <a:gd name="T35" fmla="*/ 900 h 950"/>
                <a:gd name="T36" fmla="*/ 470 w 479"/>
                <a:gd name="T37" fmla="*/ 903 h 950"/>
                <a:gd name="T38" fmla="*/ 473 w 479"/>
                <a:gd name="T39" fmla="*/ 905 h 950"/>
                <a:gd name="T40" fmla="*/ 475 w 479"/>
                <a:gd name="T41" fmla="*/ 909 h 950"/>
                <a:gd name="T42" fmla="*/ 477 w 479"/>
                <a:gd name="T43" fmla="*/ 912 h 950"/>
                <a:gd name="T44" fmla="*/ 478 w 479"/>
                <a:gd name="T45" fmla="*/ 915 h 950"/>
                <a:gd name="T46" fmla="*/ 479 w 479"/>
                <a:gd name="T47" fmla="*/ 919 h 950"/>
                <a:gd name="T48" fmla="*/ 479 w 479"/>
                <a:gd name="T49" fmla="*/ 923 h 950"/>
                <a:gd name="T50" fmla="*/ 479 w 479"/>
                <a:gd name="T51" fmla="*/ 927 h 950"/>
                <a:gd name="T52" fmla="*/ 478 w 479"/>
                <a:gd name="T53" fmla="*/ 931 h 950"/>
                <a:gd name="T54" fmla="*/ 477 w 479"/>
                <a:gd name="T55" fmla="*/ 934 h 950"/>
                <a:gd name="T56" fmla="*/ 475 w 479"/>
                <a:gd name="T57" fmla="*/ 938 h 950"/>
                <a:gd name="T58" fmla="*/ 472 w 479"/>
                <a:gd name="T59" fmla="*/ 941 h 950"/>
                <a:gd name="T60" fmla="*/ 470 w 479"/>
                <a:gd name="T61" fmla="*/ 943 h 950"/>
                <a:gd name="T62" fmla="*/ 466 w 479"/>
                <a:gd name="T63" fmla="*/ 946 h 950"/>
                <a:gd name="T64" fmla="*/ 463 w 479"/>
                <a:gd name="T65" fmla="*/ 948 h 950"/>
                <a:gd name="T66" fmla="*/ 460 w 479"/>
                <a:gd name="T67" fmla="*/ 948 h 950"/>
                <a:gd name="T68" fmla="*/ 456 w 479"/>
                <a:gd name="T69" fmla="*/ 949 h 950"/>
                <a:gd name="T70" fmla="*/ 452 w 479"/>
                <a:gd name="T71" fmla="*/ 950 h 950"/>
                <a:gd name="T72" fmla="*/ 448 w 479"/>
                <a:gd name="T73" fmla="*/ 949 h 950"/>
                <a:gd name="T74" fmla="*/ 445 w 479"/>
                <a:gd name="T75" fmla="*/ 948 h 950"/>
                <a:gd name="T76" fmla="*/ 441 w 479"/>
                <a:gd name="T77" fmla="*/ 947 h 950"/>
                <a:gd name="T78" fmla="*/ 438 w 479"/>
                <a:gd name="T79" fmla="*/ 945 h 950"/>
                <a:gd name="T80" fmla="*/ 434 w 479"/>
                <a:gd name="T81" fmla="*/ 943 h 950"/>
                <a:gd name="T82" fmla="*/ 432 w 479"/>
                <a:gd name="T83" fmla="*/ 940 h 950"/>
                <a:gd name="T84" fmla="*/ 429 w 479"/>
                <a:gd name="T85" fmla="*/ 937 h 950"/>
                <a:gd name="T86" fmla="*/ 428 w 479"/>
                <a:gd name="T87" fmla="*/ 933 h 950"/>
                <a:gd name="T88" fmla="*/ 125 w 479"/>
                <a:gd name="T89" fmla="*/ 2 h 950"/>
                <a:gd name="T90" fmla="*/ 449 w 479"/>
                <a:gd name="T91" fmla="*/ 924 h 950"/>
                <a:gd name="T92" fmla="*/ 125 w 479"/>
                <a:gd name="T93" fmla="*/ 2 h 950"/>
                <a:gd name="T94" fmla="*/ 124 w 479"/>
                <a:gd name="T95" fmla="*/ 0 h 950"/>
                <a:gd name="T96" fmla="*/ 0 w 479"/>
                <a:gd name="T97" fmla="*/ 0 h 950"/>
                <a:gd name="T98" fmla="*/ 122 w 479"/>
                <a:gd name="T99" fmla="*/ 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950">
                  <a:moveTo>
                    <a:pt x="427" y="932"/>
                  </a:moveTo>
                  <a:lnTo>
                    <a:pt x="427" y="932"/>
                  </a:lnTo>
                  <a:lnTo>
                    <a:pt x="427" y="931"/>
                  </a:lnTo>
                  <a:lnTo>
                    <a:pt x="426" y="929"/>
                  </a:lnTo>
                  <a:lnTo>
                    <a:pt x="426" y="928"/>
                  </a:lnTo>
                  <a:lnTo>
                    <a:pt x="426" y="927"/>
                  </a:lnTo>
                  <a:lnTo>
                    <a:pt x="426" y="925"/>
                  </a:lnTo>
                  <a:lnTo>
                    <a:pt x="425" y="924"/>
                  </a:lnTo>
                  <a:lnTo>
                    <a:pt x="425" y="923"/>
                  </a:lnTo>
                  <a:lnTo>
                    <a:pt x="426" y="921"/>
                  </a:lnTo>
                  <a:lnTo>
                    <a:pt x="426" y="920"/>
                  </a:lnTo>
                  <a:lnTo>
                    <a:pt x="426" y="919"/>
                  </a:lnTo>
                  <a:lnTo>
                    <a:pt x="426" y="917"/>
                  </a:lnTo>
                  <a:lnTo>
                    <a:pt x="426" y="916"/>
                  </a:lnTo>
                  <a:lnTo>
                    <a:pt x="427" y="915"/>
                  </a:lnTo>
                  <a:lnTo>
                    <a:pt x="427" y="914"/>
                  </a:lnTo>
                  <a:lnTo>
                    <a:pt x="428" y="912"/>
                  </a:lnTo>
                  <a:lnTo>
                    <a:pt x="428" y="911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30" y="908"/>
                  </a:lnTo>
                  <a:lnTo>
                    <a:pt x="431" y="907"/>
                  </a:lnTo>
                  <a:lnTo>
                    <a:pt x="431" y="906"/>
                  </a:lnTo>
                  <a:lnTo>
                    <a:pt x="432" y="905"/>
                  </a:lnTo>
                  <a:lnTo>
                    <a:pt x="433" y="904"/>
                  </a:lnTo>
                  <a:lnTo>
                    <a:pt x="434" y="903"/>
                  </a:lnTo>
                  <a:lnTo>
                    <a:pt x="435" y="902"/>
                  </a:lnTo>
                  <a:lnTo>
                    <a:pt x="436" y="901"/>
                  </a:lnTo>
                  <a:lnTo>
                    <a:pt x="437" y="900"/>
                  </a:lnTo>
                  <a:lnTo>
                    <a:pt x="438" y="900"/>
                  </a:lnTo>
                  <a:lnTo>
                    <a:pt x="440" y="899"/>
                  </a:lnTo>
                  <a:lnTo>
                    <a:pt x="441" y="898"/>
                  </a:lnTo>
                  <a:lnTo>
                    <a:pt x="442" y="898"/>
                  </a:lnTo>
                  <a:lnTo>
                    <a:pt x="443" y="897"/>
                  </a:lnTo>
                  <a:lnTo>
                    <a:pt x="443" y="897"/>
                  </a:lnTo>
                  <a:lnTo>
                    <a:pt x="445" y="897"/>
                  </a:lnTo>
                  <a:lnTo>
                    <a:pt x="446" y="897"/>
                  </a:lnTo>
                  <a:lnTo>
                    <a:pt x="447" y="896"/>
                  </a:lnTo>
                  <a:lnTo>
                    <a:pt x="449" y="896"/>
                  </a:lnTo>
                  <a:lnTo>
                    <a:pt x="450" y="896"/>
                  </a:lnTo>
                  <a:lnTo>
                    <a:pt x="451" y="896"/>
                  </a:lnTo>
                  <a:lnTo>
                    <a:pt x="452" y="896"/>
                  </a:lnTo>
                  <a:lnTo>
                    <a:pt x="454" y="896"/>
                  </a:lnTo>
                  <a:lnTo>
                    <a:pt x="455" y="896"/>
                  </a:lnTo>
                  <a:lnTo>
                    <a:pt x="456" y="896"/>
                  </a:lnTo>
                  <a:lnTo>
                    <a:pt x="458" y="896"/>
                  </a:lnTo>
                  <a:lnTo>
                    <a:pt x="459" y="897"/>
                  </a:lnTo>
                  <a:lnTo>
                    <a:pt x="460" y="897"/>
                  </a:lnTo>
                  <a:lnTo>
                    <a:pt x="461" y="897"/>
                  </a:lnTo>
                  <a:lnTo>
                    <a:pt x="463" y="898"/>
                  </a:lnTo>
                  <a:lnTo>
                    <a:pt x="464" y="898"/>
                  </a:lnTo>
                  <a:lnTo>
                    <a:pt x="465" y="899"/>
                  </a:lnTo>
                  <a:lnTo>
                    <a:pt x="466" y="900"/>
                  </a:lnTo>
                  <a:lnTo>
                    <a:pt x="467" y="900"/>
                  </a:lnTo>
                  <a:lnTo>
                    <a:pt x="468" y="901"/>
                  </a:lnTo>
                  <a:lnTo>
                    <a:pt x="469" y="902"/>
                  </a:lnTo>
                  <a:lnTo>
                    <a:pt x="470" y="903"/>
                  </a:lnTo>
                  <a:lnTo>
                    <a:pt x="471" y="904"/>
                  </a:lnTo>
                  <a:lnTo>
                    <a:pt x="472" y="905"/>
                  </a:lnTo>
                  <a:lnTo>
                    <a:pt x="473" y="905"/>
                  </a:lnTo>
                  <a:lnTo>
                    <a:pt x="474" y="907"/>
                  </a:lnTo>
                  <a:lnTo>
                    <a:pt x="475" y="908"/>
                  </a:lnTo>
                  <a:lnTo>
                    <a:pt x="475" y="909"/>
                  </a:lnTo>
                  <a:lnTo>
                    <a:pt x="476" y="910"/>
                  </a:lnTo>
                  <a:lnTo>
                    <a:pt x="477" y="911"/>
                  </a:lnTo>
                  <a:lnTo>
                    <a:pt x="477" y="912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78" y="915"/>
                  </a:lnTo>
                  <a:lnTo>
                    <a:pt x="478" y="916"/>
                  </a:lnTo>
                  <a:lnTo>
                    <a:pt x="479" y="918"/>
                  </a:lnTo>
                  <a:lnTo>
                    <a:pt x="479" y="919"/>
                  </a:lnTo>
                  <a:lnTo>
                    <a:pt x="479" y="920"/>
                  </a:lnTo>
                  <a:lnTo>
                    <a:pt x="479" y="922"/>
                  </a:lnTo>
                  <a:lnTo>
                    <a:pt x="479" y="923"/>
                  </a:lnTo>
                  <a:lnTo>
                    <a:pt x="479" y="924"/>
                  </a:lnTo>
                  <a:lnTo>
                    <a:pt x="479" y="925"/>
                  </a:lnTo>
                  <a:lnTo>
                    <a:pt x="479" y="927"/>
                  </a:lnTo>
                  <a:lnTo>
                    <a:pt x="479" y="928"/>
                  </a:lnTo>
                  <a:lnTo>
                    <a:pt x="478" y="929"/>
                  </a:lnTo>
                  <a:lnTo>
                    <a:pt x="478" y="931"/>
                  </a:lnTo>
                  <a:lnTo>
                    <a:pt x="478" y="932"/>
                  </a:lnTo>
                  <a:lnTo>
                    <a:pt x="477" y="933"/>
                  </a:lnTo>
                  <a:lnTo>
                    <a:pt x="477" y="934"/>
                  </a:lnTo>
                  <a:lnTo>
                    <a:pt x="476" y="935"/>
                  </a:lnTo>
                  <a:lnTo>
                    <a:pt x="475" y="936"/>
                  </a:lnTo>
                  <a:lnTo>
                    <a:pt x="475" y="938"/>
                  </a:lnTo>
                  <a:lnTo>
                    <a:pt x="474" y="939"/>
                  </a:lnTo>
                  <a:lnTo>
                    <a:pt x="473" y="940"/>
                  </a:lnTo>
                  <a:lnTo>
                    <a:pt x="472" y="941"/>
                  </a:lnTo>
                  <a:lnTo>
                    <a:pt x="471" y="942"/>
                  </a:lnTo>
                  <a:lnTo>
                    <a:pt x="471" y="942"/>
                  </a:lnTo>
                  <a:lnTo>
                    <a:pt x="470" y="943"/>
                  </a:lnTo>
                  <a:lnTo>
                    <a:pt x="469" y="944"/>
                  </a:lnTo>
                  <a:lnTo>
                    <a:pt x="467" y="945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4" y="947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8"/>
                  </a:lnTo>
                  <a:lnTo>
                    <a:pt x="460" y="948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6" y="949"/>
                  </a:lnTo>
                  <a:lnTo>
                    <a:pt x="455" y="949"/>
                  </a:lnTo>
                  <a:lnTo>
                    <a:pt x="454" y="950"/>
                  </a:lnTo>
                  <a:lnTo>
                    <a:pt x="452" y="950"/>
                  </a:lnTo>
                  <a:lnTo>
                    <a:pt x="451" y="950"/>
                  </a:lnTo>
                  <a:lnTo>
                    <a:pt x="450" y="949"/>
                  </a:lnTo>
                  <a:lnTo>
                    <a:pt x="448" y="949"/>
                  </a:lnTo>
                  <a:lnTo>
                    <a:pt x="447" y="949"/>
                  </a:lnTo>
                  <a:lnTo>
                    <a:pt x="446" y="949"/>
                  </a:lnTo>
                  <a:lnTo>
                    <a:pt x="445" y="948"/>
                  </a:lnTo>
                  <a:lnTo>
                    <a:pt x="443" y="948"/>
                  </a:lnTo>
                  <a:lnTo>
                    <a:pt x="442" y="948"/>
                  </a:lnTo>
                  <a:lnTo>
                    <a:pt x="441" y="947"/>
                  </a:lnTo>
                  <a:lnTo>
                    <a:pt x="440" y="946"/>
                  </a:lnTo>
                  <a:lnTo>
                    <a:pt x="439" y="946"/>
                  </a:lnTo>
                  <a:lnTo>
                    <a:pt x="438" y="945"/>
                  </a:lnTo>
                  <a:lnTo>
                    <a:pt x="436" y="944"/>
                  </a:lnTo>
                  <a:lnTo>
                    <a:pt x="435" y="944"/>
                  </a:lnTo>
                  <a:lnTo>
                    <a:pt x="434" y="943"/>
                  </a:lnTo>
                  <a:lnTo>
                    <a:pt x="433" y="942"/>
                  </a:lnTo>
                  <a:lnTo>
                    <a:pt x="433" y="941"/>
                  </a:lnTo>
                  <a:lnTo>
                    <a:pt x="432" y="940"/>
                  </a:lnTo>
                  <a:lnTo>
                    <a:pt x="431" y="939"/>
                  </a:lnTo>
                  <a:lnTo>
                    <a:pt x="430" y="938"/>
                  </a:lnTo>
                  <a:lnTo>
                    <a:pt x="429" y="937"/>
                  </a:lnTo>
                  <a:lnTo>
                    <a:pt x="429" y="936"/>
                  </a:lnTo>
                  <a:lnTo>
                    <a:pt x="428" y="934"/>
                  </a:lnTo>
                  <a:lnTo>
                    <a:pt x="428" y="933"/>
                  </a:lnTo>
                  <a:lnTo>
                    <a:pt x="427" y="932"/>
                  </a:lnTo>
                  <a:lnTo>
                    <a:pt x="427" y="932"/>
                  </a:lnTo>
                  <a:close/>
                  <a:moveTo>
                    <a:pt x="125" y="2"/>
                  </a:moveTo>
                  <a:lnTo>
                    <a:pt x="125" y="2"/>
                  </a:lnTo>
                  <a:lnTo>
                    <a:pt x="456" y="921"/>
                  </a:lnTo>
                  <a:lnTo>
                    <a:pt x="449" y="924"/>
                  </a:lnTo>
                  <a:lnTo>
                    <a:pt x="118" y="5"/>
                  </a:lnTo>
                  <a:lnTo>
                    <a:pt x="122" y="0"/>
                  </a:lnTo>
                  <a:lnTo>
                    <a:pt x="125" y="2"/>
                  </a:lnTo>
                  <a:close/>
                  <a:moveTo>
                    <a:pt x="122" y="0"/>
                  </a:moveTo>
                  <a:lnTo>
                    <a:pt x="122" y="0"/>
                  </a:lnTo>
                  <a:lnTo>
                    <a:pt x="124" y="0"/>
                  </a:lnTo>
                  <a:lnTo>
                    <a:pt x="125" y="2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22" y="0"/>
                  </a:lnTo>
                  <a:lnTo>
                    <a:pt x="122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9" name="Freeform 373"/>
            <p:cNvSpPr>
              <a:spLocks noEditPoints="1"/>
            </p:cNvSpPr>
            <p:nvPr/>
          </p:nvSpPr>
          <p:spPr bwMode="auto">
            <a:xfrm>
              <a:off x="3145" y="982"/>
              <a:ext cx="106" cy="211"/>
            </a:xfrm>
            <a:custGeom>
              <a:avLst/>
              <a:gdLst>
                <a:gd name="T0" fmla="*/ 442 w 495"/>
                <a:gd name="T1" fmla="*/ 963 h 982"/>
                <a:gd name="T2" fmla="*/ 441 w 495"/>
                <a:gd name="T3" fmla="*/ 959 h 982"/>
                <a:gd name="T4" fmla="*/ 441 w 495"/>
                <a:gd name="T5" fmla="*/ 955 h 982"/>
                <a:gd name="T6" fmla="*/ 441 w 495"/>
                <a:gd name="T7" fmla="*/ 951 h 982"/>
                <a:gd name="T8" fmla="*/ 442 w 495"/>
                <a:gd name="T9" fmla="*/ 948 h 982"/>
                <a:gd name="T10" fmla="*/ 444 w 495"/>
                <a:gd name="T11" fmla="*/ 944 h 982"/>
                <a:gd name="T12" fmla="*/ 445 w 495"/>
                <a:gd name="T13" fmla="*/ 941 h 982"/>
                <a:gd name="T14" fmla="*/ 448 w 495"/>
                <a:gd name="T15" fmla="*/ 938 h 982"/>
                <a:gd name="T16" fmla="*/ 451 w 495"/>
                <a:gd name="T17" fmla="*/ 935 h 982"/>
                <a:gd name="T18" fmla="*/ 454 w 495"/>
                <a:gd name="T19" fmla="*/ 933 h 982"/>
                <a:gd name="T20" fmla="*/ 457 w 495"/>
                <a:gd name="T21" fmla="*/ 931 h 982"/>
                <a:gd name="T22" fmla="*/ 460 w 495"/>
                <a:gd name="T23" fmla="*/ 930 h 982"/>
                <a:gd name="T24" fmla="*/ 464 w 495"/>
                <a:gd name="T25" fmla="*/ 929 h 982"/>
                <a:gd name="T26" fmla="*/ 468 w 495"/>
                <a:gd name="T27" fmla="*/ 929 h 982"/>
                <a:gd name="T28" fmla="*/ 472 w 495"/>
                <a:gd name="T29" fmla="*/ 929 h 982"/>
                <a:gd name="T30" fmla="*/ 476 w 495"/>
                <a:gd name="T31" fmla="*/ 930 h 982"/>
                <a:gd name="T32" fmla="*/ 479 w 495"/>
                <a:gd name="T33" fmla="*/ 931 h 982"/>
                <a:gd name="T34" fmla="*/ 483 w 495"/>
                <a:gd name="T35" fmla="*/ 933 h 982"/>
                <a:gd name="T36" fmla="*/ 486 w 495"/>
                <a:gd name="T37" fmla="*/ 935 h 982"/>
                <a:gd name="T38" fmla="*/ 488 w 495"/>
                <a:gd name="T39" fmla="*/ 938 h 982"/>
                <a:gd name="T40" fmla="*/ 491 w 495"/>
                <a:gd name="T41" fmla="*/ 941 h 982"/>
                <a:gd name="T42" fmla="*/ 493 w 495"/>
                <a:gd name="T43" fmla="*/ 945 h 982"/>
                <a:gd name="T44" fmla="*/ 494 w 495"/>
                <a:gd name="T45" fmla="*/ 948 h 982"/>
                <a:gd name="T46" fmla="*/ 494 w 495"/>
                <a:gd name="T47" fmla="*/ 952 h 982"/>
                <a:gd name="T48" fmla="*/ 495 w 495"/>
                <a:gd name="T49" fmla="*/ 956 h 982"/>
                <a:gd name="T50" fmla="*/ 494 w 495"/>
                <a:gd name="T51" fmla="*/ 960 h 982"/>
                <a:gd name="T52" fmla="*/ 494 w 495"/>
                <a:gd name="T53" fmla="*/ 963 h 982"/>
                <a:gd name="T54" fmla="*/ 492 w 495"/>
                <a:gd name="T55" fmla="*/ 967 h 982"/>
                <a:gd name="T56" fmla="*/ 490 w 495"/>
                <a:gd name="T57" fmla="*/ 970 h 982"/>
                <a:gd name="T58" fmla="*/ 488 w 495"/>
                <a:gd name="T59" fmla="*/ 973 h 982"/>
                <a:gd name="T60" fmla="*/ 485 w 495"/>
                <a:gd name="T61" fmla="*/ 976 h 982"/>
                <a:gd name="T62" fmla="*/ 482 w 495"/>
                <a:gd name="T63" fmla="*/ 978 h 982"/>
                <a:gd name="T64" fmla="*/ 478 w 495"/>
                <a:gd name="T65" fmla="*/ 980 h 982"/>
                <a:gd name="T66" fmla="*/ 476 w 495"/>
                <a:gd name="T67" fmla="*/ 981 h 982"/>
                <a:gd name="T68" fmla="*/ 472 w 495"/>
                <a:gd name="T69" fmla="*/ 982 h 982"/>
                <a:gd name="T70" fmla="*/ 468 w 495"/>
                <a:gd name="T71" fmla="*/ 982 h 982"/>
                <a:gd name="T72" fmla="*/ 464 w 495"/>
                <a:gd name="T73" fmla="*/ 982 h 982"/>
                <a:gd name="T74" fmla="*/ 460 w 495"/>
                <a:gd name="T75" fmla="*/ 981 h 982"/>
                <a:gd name="T76" fmla="*/ 456 w 495"/>
                <a:gd name="T77" fmla="*/ 980 h 982"/>
                <a:gd name="T78" fmla="*/ 453 w 495"/>
                <a:gd name="T79" fmla="*/ 978 h 982"/>
                <a:gd name="T80" fmla="*/ 450 w 495"/>
                <a:gd name="T81" fmla="*/ 976 h 982"/>
                <a:gd name="T82" fmla="*/ 447 w 495"/>
                <a:gd name="T83" fmla="*/ 973 h 982"/>
                <a:gd name="T84" fmla="*/ 445 w 495"/>
                <a:gd name="T85" fmla="*/ 969 h 982"/>
                <a:gd name="T86" fmla="*/ 443 w 495"/>
                <a:gd name="T87" fmla="*/ 966 h 982"/>
                <a:gd name="T88" fmla="*/ 129 w 495"/>
                <a:gd name="T89" fmla="*/ 3 h 982"/>
                <a:gd name="T90" fmla="*/ 464 w 495"/>
                <a:gd name="T91" fmla="*/ 957 h 982"/>
                <a:gd name="T92" fmla="*/ 129 w 495"/>
                <a:gd name="T93" fmla="*/ 3 h 982"/>
                <a:gd name="T94" fmla="*/ 128 w 495"/>
                <a:gd name="T95" fmla="*/ 0 h 982"/>
                <a:gd name="T96" fmla="*/ 0 w 495"/>
                <a:gd name="T97" fmla="*/ 0 h 982"/>
                <a:gd name="T98" fmla="*/ 126 w 495"/>
                <a:gd name="T99" fmla="*/ 8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5" h="982">
                  <a:moveTo>
                    <a:pt x="443" y="965"/>
                  </a:moveTo>
                  <a:lnTo>
                    <a:pt x="443" y="965"/>
                  </a:lnTo>
                  <a:lnTo>
                    <a:pt x="442" y="963"/>
                  </a:lnTo>
                  <a:lnTo>
                    <a:pt x="442" y="962"/>
                  </a:lnTo>
                  <a:lnTo>
                    <a:pt x="441" y="961"/>
                  </a:lnTo>
                  <a:lnTo>
                    <a:pt x="441" y="959"/>
                  </a:lnTo>
                  <a:lnTo>
                    <a:pt x="441" y="958"/>
                  </a:lnTo>
                  <a:lnTo>
                    <a:pt x="441" y="957"/>
                  </a:lnTo>
                  <a:lnTo>
                    <a:pt x="441" y="955"/>
                  </a:lnTo>
                  <a:lnTo>
                    <a:pt x="441" y="954"/>
                  </a:lnTo>
                  <a:lnTo>
                    <a:pt x="441" y="953"/>
                  </a:lnTo>
                  <a:lnTo>
                    <a:pt x="441" y="951"/>
                  </a:lnTo>
                  <a:lnTo>
                    <a:pt x="442" y="950"/>
                  </a:lnTo>
                  <a:lnTo>
                    <a:pt x="442" y="949"/>
                  </a:lnTo>
                  <a:lnTo>
                    <a:pt x="442" y="948"/>
                  </a:lnTo>
                  <a:lnTo>
                    <a:pt x="443" y="946"/>
                  </a:lnTo>
                  <a:lnTo>
                    <a:pt x="443" y="945"/>
                  </a:lnTo>
                  <a:lnTo>
                    <a:pt x="444" y="944"/>
                  </a:lnTo>
                  <a:lnTo>
                    <a:pt x="444" y="943"/>
                  </a:lnTo>
                  <a:lnTo>
                    <a:pt x="445" y="942"/>
                  </a:lnTo>
                  <a:lnTo>
                    <a:pt x="445" y="941"/>
                  </a:lnTo>
                  <a:lnTo>
                    <a:pt x="446" y="940"/>
                  </a:lnTo>
                  <a:lnTo>
                    <a:pt x="447" y="939"/>
                  </a:lnTo>
                  <a:lnTo>
                    <a:pt x="448" y="938"/>
                  </a:lnTo>
                  <a:lnTo>
                    <a:pt x="449" y="937"/>
                  </a:lnTo>
                  <a:lnTo>
                    <a:pt x="450" y="936"/>
                  </a:lnTo>
                  <a:lnTo>
                    <a:pt x="451" y="935"/>
                  </a:lnTo>
                  <a:lnTo>
                    <a:pt x="452" y="934"/>
                  </a:lnTo>
                  <a:lnTo>
                    <a:pt x="453" y="933"/>
                  </a:lnTo>
                  <a:lnTo>
                    <a:pt x="454" y="933"/>
                  </a:lnTo>
                  <a:lnTo>
                    <a:pt x="455" y="932"/>
                  </a:lnTo>
                  <a:lnTo>
                    <a:pt x="456" y="931"/>
                  </a:lnTo>
                  <a:lnTo>
                    <a:pt x="457" y="931"/>
                  </a:lnTo>
                  <a:lnTo>
                    <a:pt x="459" y="930"/>
                  </a:lnTo>
                  <a:lnTo>
                    <a:pt x="459" y="930"/>
                  </a:lnTo>
                  <a:lnTo>
                    <a:pt x="460" y="930"/>
                  </a:lnTo>
                  <a:lnTo>
                    <a:pt x="461" y="929"/>
                  </a:lnTo>
                  <a:lnTo>
                    <a:pt x="463" y="929"/>
                  </a:lnTo>
                  <a:lnTo>
                    <a:pt x="464" y="929"/>
                  </a:lnTo>
                  <a:lnTo>
                    <a:pt x="465" y="929"/>
                  </a:lnTo>
                  <a:lnTo>
                    <a:pt x="467" y="929"/>
                  </a:lnTo>
                  <a:lnTo>
                    <a:pt x="468" y="929"/>
                  </a:lnTo>
                  <a:lnTo>
                    <a:pt x="469" y="929"/>
                  </a:lnTo>
                  <a:lnTo>
                    <a:pt x="471" y="929"/>
                  </a:lnTo>
                  <a:lnTo>
                    <a:pt x="472" y="929"/>
                  </a:lnTo>
                  <a:lnTo>
                    <a:pt x="473" y="929"/>
                  </a:lnTo>
                  <a:lnTo>
                    <a:pt x="474" y="929"/>
                  </a:lnTo>
                  <a:lnTo>
                    <a:pt x="476" y="930"/>
                  </a:lnTo>
                  <a:lnTo>
                    <a:pt x="477" y="930"/>
                  </a:lnTo>
                  <a:lnTo>
                    <a:pt x="478" y="931"/>
                  </a:lnTo>
                  <a:lnTo>
                    <a:pt x="479" y="931"/>
                  </a:lnTo>
                  <a:lnTo>
                    <a:pt x="480" y="932"/>
                  </a:lnTo>
                  <a:lnTo>
                    <a:pt x="482" y="932"/>
                  </a:lnTo>
                  <a:lnTo>
                    <a:pt x="483" y="933"/>
                  </a:lnTo>
                  <a:lnTo>
                    <a:pt x="484" y="934"/>
                  </a:lnTo>
                  <a:lnTo>
                    <a:pt x="485" y="935"/>
                  </a:lnTo>
                  <a:lnTo>
                    <a:pt x="486" y="935"/>
                  </a:lnTo>
                  <a:lnTo>
                    <a:pt x="487" y="936"/>
                  </a:lnTo>
                  <a:lnTo>
                    <a:pt x="488" y="937"/>
                  </a:lnTo>
                  <a:lnTo>
                    <a:pt x="488" y="938"/>
                  </a:lnTo>
                  <a:lnTo>
                    <a:pt x="489" y="939"/>
                  </a:lnTo>
                  <a:lnTo>
                    <a:pt x="490" y="940"/>
                  </a:lnTo>
                  <a:lnTo>
                    <a:pt x="491" y="941"/>
                  </a:lnTo>
                  <a:lnTo>
                    <a:pt x="491" y="943"/>
                  </a:lnTo>
                  <a:lnTo>
                    <a:pt x="492" y="944"/>
                  </a:lnTo>
                  <a:lnTo>
                    <a:pt x="493" y="945"/>
                  </a:lnTo>
                  <a:lnTo>
                    <a:pt x="493" y="946"/>
                  </a:lnTo>
                  <a:lnTo>
                    <a:pt x="493" y="946"/>
                  </a:lnTo>
                  <a:lnTo>
                    <a:pt x="494" y="948"/>
                  </a:lnTo>
                  <a:lnTo>
                    <a:pt x="494" y="949"/>
                  </a:lnTo>
                  <a:lnTo>
                    <a:pt x="494" y="950"/>
                  </a:lnTo>
                  <a:lnTo>
                    <a:pt x="494" y="952"/>
                  </a:lnTo>
                  <a:lnTo>
                    <a:pt x="495" y="953"/>
                  </a:lnTo>
                  <a:lnTo>
                    <a:pt x="495" y="954"/>
                  </a:lnTo>
                  <a:lnTo>
                    <a:pt x="495" y="956"/>
                  </a:lnTo>
                  <a:lnTo>
                    <a:pt x="495" y="957"/>
                  </a:lnTo>
                  <a:lnTo>
                    <a:pt x="495" y="958"/>
                  </a:lnTo>
                  <a:lnTo>
                    <a:pt x="494" y="960"/>
                  </a:lnTo>
                  <a:lnTo>
                    <a:pt x="494" y="961"/>
                  </a:lnTo>
                  <a:lnTo>
                    <a:pt x="494" y="962"/>
                  </a:lnTo>
                  <a:lnTo>
                    <a:pt x="494" y="963"/>
                  </a:lnTo>
                  <a:lnTo>
                    <a:pt x="493" y="965"/>
                  </a:lnTo>
                  <a:lnTo>
                    <a:pt x="493" y="966"/>
                  </a:lnTo>
                  <a:lnTo>
                    <a:pt x="492" y="967"/>
                  </a:lnTo>
                  <a:lnTo>
                    <a:pt x="492" y="968"/>
                  </a:lnTo>
                  <a:lnTo>
                    <a:pt x="491" y="969"/>
                  </a:lnTo>
                  <a:lnTo>
                    <a:pt x="490" y="970"/>
                  </a:lnTo>
                  <a:lnTo>
                    <a:pt x="490" y="971"/>
                  </a:lnTo>
                  <a:lnTo>
                    <a:pt x="489" y="972"/>
                  </a:lnTo>
                  <a:lnTo>
                    <a:pt x="488" y="973"/>
                  </a:lnTo>
                  <a:lnTo>
                    <a:pt x="487" y="974"/>
                  </a:lnTo>
                  <a:lnTo>
                    <a:pt x="486" y="975"/>
                  </a:lnTo>
                  <a:lnTo>
                    <a:pt x="485" y="976"/>
                  </a:lnTo>
                  <a:lnTo>
                    <a:pt x="484" y="977"/>
                  </a:lnTo>
                  <a:lnTo>
                    <a:pt x="483" y="978"/>
                  </a:lnTo>
                  <a:lnTo>
                    <a:pt x="482" y="978"/>
                  </a:lnTo>
                  <a:lnTo>
                    <a:pt x="481" y="979"/>
                  </a:lnTo>
                  <a:lnTo>
                    <a:pt x="479" y="980"/>
                  </a:lnTo>
                  <a:lnTo>
                    <a:pt x="478" y="980"/>
                  </a:lnTo>
                  <a:lnTo>
                    <a:pt x="477" y="981"/>
                  </a:lnTo>
                  <a:lnTo>
                    <a:pt x="477" y="981"/>
                  </a:lnTo>
                  <a:lnTo>
                    <a:pt x="476" y="981"/>
                  </a:lnTo>
                  <a:lnTo>
                    <a:pt x="474" y="982"/>
                  </a:lnTo>
                  <a:lnTo>
                    <a:pt x="473" y="982"/>
                  </a:lnTo>
                  <a:lnTo>
                    <a:pt x="472" y="982"/>
                  </a:lnTo>
                  <a:lnTo>
                    <a:pt x="470" y="982"/>
                  </a:lnTo>
                  <a:lnTo>
                    <a:pt x="469" y="982"/>
                  </a:lnTo>
                  <a:lnTo>
                    <a:pt x="468" y="982"/>
                  </a:lnTo>
                  <a:lnTo>
                    <a:pt x="466" y="982"/>
                  </a:lnTo>
                  <a:lnTo>
                    <a:pt x="465" y="982"/>
                  </a:lnTo>
                  <a:lnTo>
                    <a:pt x="464" y="982"/>
                  </a:lnTo>
                  <a:lnTo>
                    <a:pt x="463" y="982"/>
                  </a:lnTo>
                  <a:lnTo>
                    <a:pt x="461" y="982"/>
                  </a:lnTo>
                  <a:lnTo>
                    <a:pt x="460" y="981"/>
                  </a:lnTo>
                  <a:lnTo>
                    <a:pt x="459" y="981"/>
                  </a:lnTo>
                  <a:lnTo>
                    <a:pt x="458" y="980"/>
                  </a:lnTo>
                  <a:lnTo>
                    <a:pt x="456" y="980"/>
                  </a:lnTo>
                  <a:lnTo>
                    <a:pt x="455" y="979"/>
                  </a:lnTo>
                  <a:lnTo>
                    <a:pt x="454" y="979"/>
                  </a:lnTo>
                  <a:lnTo>
                    <a:pt x="453" y="978"/>
                  </a:lnTo>
                  <a:lnTo>
                    <a:pt x="452" y="977"/>
                  </a:lnTo>
                  <a:lnTo>
                    <a:pt x="451" y="976"/>
                  </a:lnTo>
                  <a:lnTo>
                    <a:pt x="450" y="976"/>
                  </a:lnTo>
                  <a:lnTo>
                    <a:pt x="449" y="975"/>
                  </a:lnTo>
                  <a:lnTo>
                    <a:pt x="448" y="974"/>
                  </a:lnTo>
                  <a:lnTo>
                    <a:pt x="447" y="973"/>
                  </a:lnTo>
                  <a:lnTo>
                    <a:pt x="446" y="972"/>
                  </a:lnTo>
                  <a:lnTo>
                    <a:pt x="446" y="971"/>
                  </a:lnTo>
                  <a:lnTo>
                    <a:pt x="445" y="969"/>
                  </a:lnTo>
                  <a:lnTo>
                    <a:pt x="444" y="968"/>
                  </a:lnTo>
                  <a:lnTo>
                    <a:pt x="444" y="967"/>
                  </a:lnTo>
                  <a:lnTo>
                    <a:pt x="443" y="966"/>
                  </a:lnTo>
                  <a:lnTo>
                    <a:pt x="443" y="965"/>
                  </a:lnTo>
                  <a:lnTo>
                    <a:pt x="443" y="965"/>
                  </a:lnTo>
                  <a:close/>
                  <a:moveTo>
                    <a:pt x="129" y="3"/>
                  </a:moveTo>
                  <a:lnTo>
                    <a:pt x="129" y="3"/>
                  </a:lnTo>
                  <a:lnTo>
                    <a:pt x="471" y="954"/>
                  </a:lnTo>
                  <a:lnTo>
                    <a:pt x="464" y="957"/>
                  </a:lnTo>
                  <a:lnTo>
                    <a:pt x="122" y="5"/>
                  </a:lnTo>
                  <a:lnTo>
                    <a:pt x="126" y="0"/>
                  </a:lnTo>
                  <a:lnTo>
                    <a:pt x="129" y="3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28" y="0"/>
                  </a:lnTo>
                  <a:lnTo>
                    <a:pt x="129" y="3"/>
                  </a:lnTo>
                  <a:lnTo>
                    <a:pt x="126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12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0" name="Rectangle 374"/>
            <p:cNvSpPr>
              <a:spLocks noChangeArrowheads="1"/>
            </p:cNvSpPr>
            <p:nvPr/>
          </p:nvSpPr>
          <p:spPr bwMode="auto">
            <a:xfrm rot="20040000">
              <a:off x="2396" y="1962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  <a:latin typeface="Adobe Fangsong Std" charset="2"/>
                </a:rPr>
                <a:t>H</a:t>
              </a:r>
              <a:endParaRPr lang="fr-FR" altLang="fr-FR"/>
            </a:p>
          </p:txBody>
        </p:sp>
        <p:sp>
          <p:nvSpPr>
            <p:cNvPr id="1331" name="Rectangle 375"/>
            <p:cNvSpPr>
              <a:spLocks noChangeArrowheads="1"/>
            </p:cNvSpPr>
            <p:nvPr/>
          </p:nvSpPr>
          <p:spPr bwMode="auto">
            <a:xfrm rot="20040000">
              <a:off x="2429" y="1944"/>
              <a:ext cx="2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  <a:latin typeface="Gulim" panose="020B0600000101010101" pitchFamily="34" charset="-127"/>
                </a:rPr>
                <a:t>1</a:t>
              </a:r>
              <a:endParaRPr lang="fr-FR" altLang="fr-FR"/>
            </a:p>
          </p:txBody>
        </p:sp>
        <p:sp>
          <p:nvSpPr>
            <p:cNvPr id="1332" name="Rectangle 376"/>
            <p:cNvSpPr>
              <a:spLocks noChangeArrowheads="1"/>
            </p:cNvSpPr>
            <p:nvPr/>
          </p:nvSpPr>
          <p:spPr bwMode="auto">
            <a:xfrm rot="20040000">
              <a:off x="2453" y="1933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  <a:latin typeface="Gulim" panose="020B0600000101010101" pitchFamily="34" charset="-127"/>
                </a:rPr>
                <a:t>k</a:t>
              </a:r>
              <a:endParaRPr lang="fr-FR" altLang="fr-FR"/>
            </a:p>
          </p:txBody>
        </p:sp>
        <p:sp>
          <p:nvSpPr>
            <p:cNvPr id="1333" name="Rectangle 377"/>
            <p:cNvSpPr>
              <a:spLocks noChangeArrowheads="1"/>
            </p:cNvSpPr>
            <p:nvPr/>
          </p:nvSpPr>
          <p:spPr bwMode="auto">
            <a:xfrm rot="20040000">
              <a:off x="2473" y="1919"/>
              <a:ext cx="4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  <a:latin typeface="Gulim" panose="020B0600000101010101" pitchFamily="34" charset="-127"/>
                </a:rPr>
                <a:t>m</a:t>
              </a:r>
              <a:endParaRPr lang="fr-FR" altLang="fr-FR"/>
            </a:p>
          </p:txBody>
        </p:sp>
        <p:sp>
          <p:nvSpPr>
            <p:cNvPr id="1334" name="Rectangle 378"/>
            <p:cNvSpPr>
              <a:spLocks noChangeArrowheads="1"/>
            </p:cNvSpPr>
            <p:nvPr/>
          </p:nvSpPr>
          <p:spPr bwMode="auto">
            <a:xfrm rot="16080000">
              <a:off x="2477" y="1713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  <a:latin typeface="Adobe Fangsong Std" charset="2"/>
                </a:rPr>
                <a:t>H</a:t>
              </a:r>
              <a:endParaRPr lang="fr-FR" altLang="fr-FR"/>
            </a:p>
          </p:txBody>
        </p:sp>
        <p:sp>
          <p:nvSpPr>
            <p:cNvPr id="1335" name="Rectangle 379"/>
            <p:cNvSpPr>
              <a:spLocks noChangeArrowheads="1"/>
            </p:cNvSpPr>
            <p:nvPr/>
          </p:nvSpPr>
          <p:spPr bwMode="auto">
            <a:xfrm rot="16080000">
              <a:off x="2475" y="1673"/>
              <a:ext cx="2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  <a:latin typeface="Gulim" panose="020B0600000101010101" pitchFamily="34" charset="-127"/>
                </a:rPr>
                <a:t>1</a:t>
              </a:r>
              <a:endParaRPr lang="fr-FR" altLang="fr-FR"/>
            </a:p>
          </p:txBody>
        </p:sp>
        <p:sp>
          <p:nvSpPr>
            <p:cNvPr id="1336" name="Rectangle 380"/>
            <p:cNvSpPr>
              <a:spLocks noChangeArrowheads="1"/>
            </p:cNvSpPr>
            <p:nvPr/>
          </p:nvSpPr>
          <p:spPr bwMode="auto">
            <a:xfrm rot="16080000">
              <a:off x="2474" y="1647"/>
              <a:ext cx="2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  <a:latin typeface="Gulim" panose="020B0600000101010101" pitchFamily="34" charset="-127"/>
                </a:rPr>
                <a:t>0</a:t>
              </a:r>
              <a:endParaRPr lang="fr-FR" altLang="fr-FR"/>
            </a:p>
          </p:txBody>
        </p:sp>
        <p:sp>
          <p:nvSpPr>
            <p:cNvPr id="1337" name="Rectangle 381"/>
            <p:cNvSpPr>
              <a:spLocks noChangeArrowheads="1"/>
            </p:cNvSpPr>
            <p:nvPr/>
          </p:nvSpPr>
          <p:spPr bwMode="auto">
            <a:xfrm rot="16080000">
              <a:off x="2474" y="1621"/>
              <a:ext cx="2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  <a:latin typeface="Gulim" panose="020B0600000101010101" pitchFamily="34" charset="-127"/>
                </a:rPr>
                <a:t>0</a:t>
              </a:r>
              <a:endParaRPr lang="fr-FR" altLang="fr-FR"/>
            </a:p>
          </p:txBody>
        </p:sp>
        <p:sp>
          <p:nvSpPr>
            <p:cNvPr id="1338" name="Rectangle 382"/>
            <p:cNvSpPr>
              <a:spLocks noChangeArrowheads="1"/>
            </p:cNvSpPr>
            <p:nvPr/>
          </p:nvSpPr>
          <p:spPr bwMode="auto">
            <a:xfrm rot="16080000">
              <a:off x="2465" y="1587"/>
              <a:ext cx="4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600">
                  <a:solidFill>
                    <a:srgbClr val="000000"/>
                  </a:solidFill>
                  <a:latin typeface="Gulim" panose="020B0600000101010101" pitchFamily="34" charset="-127"/>
                </a:rPr>
                <a:t>m</a:t>
              </a:r>
              <a:endParaRPr lang="fr-FR" altLang="fr-FR"/>
            </a:p>
          </p:txBody>
        </p:sp>
        <p:sp>
          <p:nvSpPr>
            <p:cNvPr id="1339" name="Freeform 383"/>
            <p:cNvSpPr>
              <a:spLocks noEditPoints="1"/>
            </p:cNvSpPr>
            <p:nvPr/>
          </p:nvSpPr>
          <p:spPr bwMode="auto">
            <a:xfrm>
              <a:off x="2333" y="1933"/>
              <a:ext cx="266" cy="122"/>
            </a:xfrm>
            <a:custGeom>
              <a:avLst/>
              <a:gdLst>
                <a:gd name="T0" fmla="*/ 0 w 1240"/>
                <a:gd name="T1" fmla="*/ 568 h 568"/>
                <a:gd name="T2" fmla="*/ 69 w 1240"/>
                <a:gd name="T3" fmla="*/ 492 h 568"/>
                <a:gd name="T4" fmla="*/ 69 w 1240"/>
                <a:gd name="T5" fmla="*/ 498 h 568"/>
                <a:gd name="T6" fmla="*/ 69 w 1240"/>
                <a:gd name="T7" fmla="*/ 503 h 568"/>
                <a:gd name="T8" fmla="*/ 70 w 1240"/>
                <a:gd name="T9" fmla="*/ 509 h 568"/>
                <a:gd name="T10" fmla="*/ 71 w 1240"/>
                <a:gd name="T11" fmla="*/ 514 h 568"/>
                <a:gd name="T12" fmla="*/ 72 w 1240"/>
                <a:gd name="T13" fmla="*/ 519 h 568"/>
                <a:gd name="T14" fmla="*/ 73 w 1240"/>
                <a:gd name="T15" fmla="*/ 524 h 568"/>
                <a:gd name="T16" fmla="*/ 75 w 1240"/>
                <a:gd name="T17" fmla="*/ 529 h 568"/>
                <a:gd name="T18" fmla="*/ 77 w 1240"/>
                <a:gd name="T19" fmla="*/ 533 h 568"/>
                <a:gd name="T20" fmla="*/ 79 w 1240"/>
                <a:gd name="T21" fmla="*/ 538 h 568"/>
                <a:gd name="T22" fmla="*/ 82 w 1240"/>
                <a:gd name="T23" fmla="*/ 542 h 568"/>
                <a:gd name="T24" fmla="*/ 84 w 1240"/>
                <a:gd name="T25" fmla="*/ 546 h 568"/>
                <a:gd name="T26" fmla="*/ 87 w 1240"/>
                <a:gd name="T27" fmla="*/ 551 h 568"/>
                <a:gd name="T28" fmla="*/ 91 w 1240"/>
                <a:gd name="T29" fmla="*/ 555 h 568"/>
                <a:gd name="T30" fmla="*/ 95 w 1240"/>
                <a:gd name="T31" fmla="*/ 558 h 568"/>
                <a:gd name="T32" fmla="*/ 98 w 1240"/>
                <a:gd name="T33" fmla="*/ 562 h 568"/>
                <a:gd name="T34" fmla="*/ 103 w 1240"/>
                <a:gd name="T35" fmla="*/ 566 h 568"/>
                <a:gd name="T36" fmla="*/ 1199 w 1240"/>
                <a:gd name="T37" fmla="*/ 23 h 568"/>
                <a:gd name="T38" fmla="*/ 45 w 1240"/>
                <a:gd name="T39" fmla="*/ 552 h 568"/>
                <a:gd name="T40" fmla="*/ 1196 w 1240"/>
                <a:gd name="T41" fmla="*/ 16 h 568"/>
                <a:gd name="T42" fmla="*/ 1240 w 1240"/>
                <a:gd name="T43" fmla="*/ 0 h 568"/>
                <a:gd name="T44" fmla="*/ 1172 w 1240"/>
                <a:gd name="T45" fmla="*/ 76 h 568"/>
                <a:gd name="T46" fmla="*/ 1172 w 1240"/>
                <a:gd name="T47" fmla="*/ 70 h 568"/>
                <a:gd name="T48" fmla="*/ 1171 w 1240"/>
                <a:gd name="T49" fmla="*/ 65 h 568"/>
                <a:gd name="T50" fmla="*/ 1171 w 1240"/>
                <a:gd name="T51" fmla="*/ 60 h 568"/>
                <a:gd name="T52" fmla="*/ 1170 w 1240"/>
                <a:gd name="T53" fmla="*/ 55 h 568"/>
                <a:gd name="T54" fmla="*/ 1169 w 1240"/>
                <a:gd name="T55" fmla="*/ 50 h 568"/>
                <a:gd name="T56" fmla="*/ 1168 w 1240"/>
                <a:gd name="T57" fmla="*/ 45 h 568"/>
                <a:gd name="T58" fmla="*/ 1166 w 1240"/>
                <a:gd name="T59" fmla="*/ 40 h 568"/>
                <a:gd name="T60" fmla="*/ 1164 w 1240"/>
                <a:gd name="T61" fmla="*/ 35 h 568"/>
                <a:gd name="T62" fmla="*/ 1162 w 1240"/>
                <a:gd name="T63" fmla="*/ 31 h 568"/>
                <a:gd name="T64" fmla="*/ 1159 w 1240"/>
                <a:gd name="T65" fmla="*/ 26 h 568"/>
                <a:gd name="T66" fmla="*/ 1156 w 1240"/>
                <a:gd name="T67" fmla="*/ 22 h 568"/>
                <a:gd name="T68" fmla="*/ 1153 w 1240"/>
                <a:gd name="T69" fmla="*/ 18 h 568"/>
                <a:gd name="T70" fmla="*/ 1150 w 1240"/>
                <a:gd name="T71" fmla="*/ 14 h 568"/>
                <a:gd name="T72" fmla="*/ 1146 w 1240"/>
                <a:gd name="T73" fmla="*/ 10 h 568"/>
                <a:gd name="T74" fmla="*/ 1142 w 1240"/>
                <a:gd name="T75" fmla="*/ 6 h 568"/>
                <a:gd name="T76" fmla="*/ 1138 w 1240"/>
                <a:gd name="T77" fmla="*/ 3 h 568"/>
                <a:gd name="T78" fmla="*/ 1240 w 1240"/>
                <a:gd name="T7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0" h="568">
                  <a:moveTo>
                    <a:pt x="0" y="568"/>
                  </a:moveTo>
                  <a:lnTo>
                    <a:pt x="0" y="568"/>
                  </a:lnTo>
                  <a:lnTo>
                    <a:pt x="69" y="492"/>
                  </a:lnTo>
                  <a:lnTo>
                    <a:pt x="69" y="492"/>
                  </a:lnTo>
                  <a:lnTo>
                    <a:pt x="69" y="495"/>
                  </a:lnTo>
                  <a:lnTo>
                    <a:pt x="69" y="498"/>
                  </a:lnTo>
                  <a:lnTo>
                    <a:pt x="69" y="501"/>
                  </a:lnTo>
                  <a:lnTo>
                    <a:pt x="69" y="503"/>
                  </a:lnTo>
                  <a:lnTo>
                    <a:pt x="70" y="506"/>
                  </a:lnTo>
                  <a:lnTo>
                    <a:pt x="70" y="509"/>
                  </a:lnTo>
                  <a:lnTo>
                    <a:pt x="70" y="511"/>
                  </a:lnTo>
                  <a:lnTo>
                    <a:pt x="71" y="514"/>
                  </a:lnTo>
                  <a:lnTo>
                    <a:pt x="71" y="516"/>
                  </a:lnTo>
                  <a:lnTo>
                    <a:pt x="72" y="519"/>
                  </a:lnTo>
                  <a:lnTo>
                    <a:pt x="72" y="521"/>
                  </a:lnTo>
                  <a:lnTo>
                    <a:pt x="73" y="524"/>
                  </a:lnTo>
                  <a:lnTo>
                    <a:pt x="74" y="526"/>
                  </a:lnTo>
                  <a:lnTo>
                    <a:pt x="75" y="529"/>
                  </a:lnTo>
                  <a:lnTo>
                    <a:pt x="76" y="531"/>
                  </a:lnTo>
                  <a:lnTo>
                    <a:pt x="77" y="533"/>
                  </a:lnTo>
                  <a:lnTo>
                    <a:pt x="78" y="536"/>
                  </a:lnTo>
                  <a:lnTo>
                    <a:pt x="79" y="538"/>
                  </a:lnTo>
                  <a:lnTo>
                    <a:pt x="80" y="540"/>
                  </a:lnTo>
                  <a:lnTo>
                    <a:pt x="82" y="542"/>
                  </a:lnTo>
                  <a:lnTo>
                    <a:pt x="83" y="544"/>
                  </a:lnTo>
                  <a:lnTo>
                    <a:pt x="84" y="546"/>
                  </a:lnTo>
                  <a:lnTo>
                    <a:pt x="86" y="548"/>
                  </a:lnTo>
                  <a:lnTo>
                    <a:pt x="87" y="551"/>
                  </a:lnTo>
                  <a:lnTo>
                    <a:pt x="89" y="553"/>
                  </a:lnTo>
                  <a:lnTo>
                    <a:pt x="91" y="555"/>
                  </a:lnTo>
                  <a:lnTo>
                    <a:pt x="93" y="556"/>
                  </a:lnTo>
                  <a:lnTo>
                    <a:pt x="95" y="558"/>
                  </a:lnTo>
                  <a:lnTo>
                    <a:pt x="96" y="560"/>
                  </a:lnTo>
                  <a:lnTo>
                    <a:pt x="98" y="562"/>
                  </a:lnTo>
                  <a:lnTo>
                    <a:pt x="101" y="564"/>
                  </a:lnTo>
                  <a:lnTo>
                    <a:pt x="103" y="566"/>
                  </a:lnTo>
                  <a:lnTo>
                    <a:pt x="0" y="568"/>
                  </a:lnTo>
                  <a:close/>
                  <a:moveTo>
                    <a:pt x="1199" y="23"/>
                  </a:moveTo>
                  <a:lnTo>
                    <a:pt x="1199" y="23"/>
                  </a:lnTo>
                  <a:lnTo>
                    <a:pt x="45" y="552"/>
                  </a:lnTo>
                  <a:lnTo>
                    <a:pt x="42" y="545"/>
                  </a:lnTo>
                  <a:lnTo>
                    <a:pt x="1196" y="16"/>
                  </a:lnTo>
                  <a:lnTo>
                    <a:pt x="1199" y="23"/>
                  </a:lnTo>
                  <a:close/>
                  <a:moveTo>
                    <a:pt x="1240" y="0"/>
                  </a:moveTo>
                  <a:lnTo>
                    <a:pt x="1240" y="0"/>
                  </a:lnTo>
                  <a:lnTo>
                    <a:pt x="1172" y="76"/>
                  </a:lnTo>
                  <a:lnTo>
                    <a:pt x="1172" y="73"/>
                  </a:lnTo>
                  <a:lnTo>
                    <a:pt x="1172" y="70"/>
                  </a:lnTo>
                  <a:lnTo>
                    <a:pt x="1172" y="68"/>
                  </a:lnTo>
                  <a:lnTo>
                    <a:pt x="1171" y="65"/>
                  </a:lnTo>
                  <a:lnTo>
                    <a:pt x="1171" y="62"/>
                  </a:lnTo>
                  <a:lnTo>
                    <a:pt x="1171" y="60"/>
                  </a:lnTo>
                  <a:lnTo>
                    <a:pt x="1171" y="57"/>
                  </a:lnTo>
                  <a:lnTo>
                    <a:pt x="1170" y="55"/>
                  </a:lnTo>
                  <a:lnTo>
                    <a:pt x="1170" y="52"/>
                  </a:lnTo>
                  <a:lnTo>
                    <a:pt x="1169" y="50"/>
                  </a:lnTo>
                  <a:lnTo>
                    <a:pt x="1168" y="47"/>
                  </a:lnTo>
                  <a:lnTo>
                    <a:pt x="1168" y="45"/>
                  </a:lnTo>
                  <a:lnTo>
                    <a:pt x="1167" y="42"/>
                  </a:lnTo>
                  <a:lnTo>
                    <a:pt x="1166" y="40"/>
                  </a:lnTo>
                  <a:lnTo>
                    <a:pt x="1165" y="38"/>
                  </a:lnTo>
                  <a:lnTo>
                    <a:pt x="1164" y="35"/>
                  </a:lnTo>
                  <a:lnTo>
                    <a:pt x="1163" y="33"/>
                  </a:lnTo>
                  <a:lnTo>
                    <a:pt x="1162" y="31"/>
                  </a:lnTo>
                  <a:lnTo>
                    <a:pt x="1161" y="28"/>
                  </a:lnTo>
                  <a:lnTo>
                    <a:pt x="1159" y="26"/>
                  </a:lnTo>
                  <a:lnTo>
                    <a:pt x="1158" y="24"/>
                  </a:lnTo>
                  <a:lnTo>
                    <a:pt x="1156" y="22"/>
                  </a:lnTo>
                  <a:lnTo>
                    <a:pt x="1155" y="20"/>
                  </a:lnTo>
                  <a:lnTo>
                    <a:pt x="1153" y="18"/>
                  </a:lnTo>
                  <a:lnTo>
                    <a:pt x="1152" y="16"/>
                  </a:lnTo>
                  <a:lnTo>
                    <a:pt x="1150" y="14"/>
                  </a:lnTo>
                  <a:lnTo>
                    <a:pt x="1148" y="12"/>
                  </a:lnTo>
                  <a:lnTo>
                    <a:pt x="1146" y="10"/>
                  </a:lnTo>
                  <a:lnTo>
                    <a:pt x="1144" y="8"/>
                  </a:lnTo>
                  <a:lnTo>
                    <a:pt x="1142" y="6"/>
                  </a:lnTo>
                  <a:lnTo>
                    <a:pt x="1140" y="5"/>
                  </a:lnTo>
                  <a:lnTo>
                    <a:pt x="1138" y="3"/>
                  </a:lnTo>
                  <a:lnTo>
                    <a:pt x="1138" y="3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" name="Freeform 384"/>
            <p:cNvSpPr>
              <a:spLocks noEditPoints="1"/>
            </p:cNvSpPr>
            <p:nvPr/>
          </p:nvSpPr>
          <p:spPr bwMode="auto">
            <a:xfrm>
              <a:off x="2506" y="1546"/>
              <a:ext cx="22" cy="291"/>
            </a:xfrm>
            <a:custGeom>
              <a:avLst/>
              <a:gdLst>
                <a:gd name="T0" fmla="*/ 67 w 105"/>
                <a:gd name="T1" fmla="*/ 1352 h 1352"/>
                <a:gd name="T2" fmla="*/ 25 w 105"/>
                <a:gd name="T3" fmla="*/ 1258 h 1352"/>
                <a:gd name="T4" fmla="*/ 30 w 105"/>
                <a:gd name="T5" fmla="*/ 1261 h 1352"/>
                <a:gd name="T6" fmla="*/ 35 w 105"/>
                <a:gd name="T7" fmla="*/ 1263 h 1352"/>
                <a:gd name="T8" fmla="*/ 40 w 105"/>
                <a:gd name="T9" fmla="*/ 1264 h 1352"/>
                <a:gd name="T10" fmla="*/ 45 w 105"/>
                <a:gd name="T11" fmla="*/ 1266 h 1352"/>
                <a:gd name="T12" fmla="*/ 50 w 105"/>
                <a:gd name="T13" fmla="*/ 1267 h 1352"/>
                <a:gd name="T14" fmla="*/ 55 w 105"/>
                <a:gd name="T15" fmla="*/ 1267 h 1352"/>
                <a:gd name="T16" fmla="*/ 60 w 105"/>
                <a:gd name="T17" fmla="*/ 1268 h 1352"/>
                <a:gd name="T18" fmla="*/ 65 w 105"/>
                <a:gd name="T19" fmla="*/ 1268 h 1352"/>
                <a:gd name="T20" fmla="*/ 70 w 105"/>
                <a:gd name="T21" fmla="*/ 1267 h 1352"/>
                <a:gd name="T22" fmla="*/ 75 w 105"/>
                <a:gd name="T23" fmla="*/ 1267 h 1352"/>
                <a:gd name="T24" fmla="*/ 80 w 105"/>
                <a:gd name="T25" fmla="*/ 1266 h 1352"/>
                <a:gd name="T26" fmla="*/ 85 w 105"/>
                <a:gd name="T27" fmla="*/ 1265 h 1352"/>
                <a:gd name="T28" fmla="*/ 90 w 105"/>
                <a:gd name="T29" fmla="*/ 1263 h 1352"/>
                <a:gd name="T30" fmla="*/ 95 w 105"/>
                <a:gd name="T31" fmla="*/ 1261 h 1352"/>
                <a:gd name="T32" fmla="*/ 100 w 105"/>
                <a:gd name="T33" fmla="*/ 1259 h 1352"/>
                <a:gd name="T34" fmla="*/ 105 w 105"/>
                <a:gd name="T35" fmla="*/ 1257 h 1352"/>
                <a:gd name="T36" fmla="*/ 43 w 105"/>
                <a:gd name="T37" fmla="*/ 47 h 1352"/>
                <a:gd name="T38" fmla="*/ 70 w 105"/>
                <a:gd name="T39" fmla="*/ 1304 h 1352"/>
                <a:gd name="T40" fmla="*/ 35 w 105"/>
                <a:gd name="T41" fmla="*/ 47 h 1352"/>
                <a:gd name="T42" fmla="*/ 38 w 105"/>
                <a:gd name="T43" fmla="*/ 0 h 1352"/>
                <a:gd name="T44" fmla="*/ 80 w 105"/>
                <a:gd name="T45" fmla="*/ 93 h 1352"/>
                <a:gd name="T46" fmla="*/ 75 w 105"/>
                <a:gd name="T47" fmla="*/ 91 h 1352"/>
                <a:gd name="T48" fmla="*/ 70 w 105"/>
                <a:gd name="T49" fmla="*/ 89 h 1352"/>
                <a:gd name="T50" fmla="*/ 65 w 105"/>
                <a:gd name="T51" fmla="*/ 87 h 1352"/>
                <a:gd name="T52" fmla="*/ 60 w 105"/>
                <a:gd name="T53" fmla="*/ 86 h 1352"/>
                <a:gd name="T54" fmla="*/ 55 w 105"/>
                <a:gd name="T55" fmla="*/ 85 h 1352"/>
                <a:gd name="T56" fmla="*/ 50 w 105"/>
                <a:gd name="T57" fmla="*/ 84 h 1352"/>
                <a:gd name="T58" fmla="*/ 45 w 105"/>
                <a:gd name="T59" fmla="*/ 84 h 1352"/>
                <a:gd name="T60" fmla="*/ 40 w 105"/>
                <a:gd name="T61" fmla="*/ 84 h 1352"/>
                <a:gd name="T62" fmla="*/ 35 w 105"/>
                <a:gd name="T63" fmla="*/ 84 h 1352"/>
                <a:gd name="T64" fmla="*/ 30 w 105"/>
                <a:gd name="T65" fmla="*/ 84 h 1352"/>
                <a:gd name="T66" fmla="*/ 25 w 105"/>
                <a:gd name="T67" fmla="*/ 85 h 1352"/>
                <a:gd name="T68" fmla="*/ 20 w 105"/>
                <a:gd name="T69" fmla="*/ 87 h 1352"/>
                <a:gd name="T70" fmla="*/ 15 w 105"/>
                <a:gd name="T71" fmla="*/ 88 h 1352"/>
                <a:gd name="T72" fmla="*/ 10 w 105"/>
                <a:gd name="T73" fmla="*/ 90 h 1352"/>
                <a:gd name="T74" fmla="*/ 5 w 105"/>
                <a:gd name="T75" fmla="*/ 92 h 1352"/>
                <a:gd name="T76" fmla="*/ 0 w 105"/>
                <a:gd name="T77" fmla="*/ 95 h 1352"/>
                <a:gd name="T78" fmla="*/ 38 w 105"/>
                <a:gd name="T7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1352">
                  <a:moveTo>
                    <a:pt x="67" y="1352"/>
                  </a:moveTo>
                  <a:lnTo>
                    <a:pt x="67" y="1352"/>
                  </a:lnTo>
                  <a:lnTo>
                    <a:pt x="25" y="1258"/>
                  </a:lnTo>
                  <a:lnTo>
                    <a:pt x="25" y="1258"/>
                  </a:lnTo>
                  <a:lnTo>
                    <a:pt x="27" y="1260"/>
                  </a:lnTo>
                  <a:lnTo>
                    <a:pt x="30" y="1261"/>
                  </a:lnTo>
                  <a:lnTo>
                    <a:pt x="32" y="1262"/>
                  </a:lnTo>
                  <a:lnTo>
                    <a:pt x="35" y="1263"/>
                  </a:lnTo>
                  <a:lnTo>
                    <a:pt x="38" y="1264"/>
                  </a:lnTo>
                  <a:lnTo>
                    <a:pt x="40" y="1264"/>
                  </a:lnTo>
                  <a:lnTo>
                    <a:pt x="43" y="1265"/>
                  </a:lnTo>
                  <a:lnTo>
                    <a:pt x="45" y="1266"/>
                  </a:lnTo>
                  <a:lnTo>
                    <a:pt x="48" y="1266"/>
                  </a:lnTo>
                  <a:lnTo>
                    <a:pt x="50" y="1267"/>
                  </a:lnTo>
                  <a:lnTo>
                    <a:pt x="53" y="1267"/>
                  </a:lnTo>
                  <a:lnTo>
                    <a:pt x="55" y="1267"/>
                  </a:lnTo>
                  <a:lnTo>
                    <a:pt x="58" y="1268"/>
                  </a:lnTo>
                  <a:lnTo>
                    <a:pt x="60" y="1268"/>
                  </a:lnTo>
                  <a:lnTo>
                    <a:pt x="63" y="1268"/>
                  </a:lnTo>
                  <a:lnTo>
                    <a:pt x="65" y="1268"/>
                  </a:lnTo>
                  <a:lnTo>
                    <a:pt x="68" y="1268"/>
                  </a:lnTo>
                  <a:lnTo>
                    <a:pt x="70" y="1267"/>
                  </a:lnTo>
                  <a:lnTo>
                    <a:pt x="73" y="1267"/>
                  </a:lnTo>
                  <a:lnTo>
                    <a:pt x="75" y="1267"/>
                  </a:lnTo>
                  <a:lnTo>
                    <a:pt x="78" y="1266"/>
                  </a:lnTo>
                  <a:lnTo>
                    <a:pt x="80" y="1266"/>
                  </a:lnTo>
                  <a:lnTo>
                    <a:pt x="83" y="1265"/>
                  </a:lnTo>
                  <a:lnTo>
                    <a:pt x="85" y="1265"/>
                  </a:lnTo>
                  <a:lnTo>
                    <a:pt x="88" y="1264"/>
                  </a:lnTo>
                  <a:lnTo>
                    <a:pt x="90" y="1263"/>
                  </a:lnTo>
                  <a:lnTo>
                    <a:pt x="93" y="1262"/>
                  </a:lnTo>
                  <a:lnTo>
                    <a:pt x="95" y="1261"/>
                  </a:lnTo>
                  <a:lnTo>
                    <a:pt x="98" y="1260"/>
                  </a:lnTo>
                  <a:lnTo>
                    <a:pt x="100" y="1259"/>
                  </a:lnTo>
                  <a:lnTo>
                    <a:pt x="103" y="1258"/>
                  </a:lnTo>
                  <a:lnTo>
                    <a:pt x="105" y="1257"/>
                  </a:lnTo>
                  <a:lnTo>
                    <a:pt x="67" y="1352"/>
                  </a:lnTo>
                  <a:close/>
                  <a:moveTo>
                    <a:pt x="43" y="47"/>
                  </a:moveTo>
                  <a:lnTo>
                    <a:pt x="43" y="47"/>
                  </a:lnTo>
                  <a:lnTo>
                    <a:pt x="70" y="1304"/>
                  </a:lnTo>
                  <a:lnTo>
                    <a:pt x="62" y="1304"/>
                  </a:lnTo>
                  <a:lnTo>
                    <a:pt x="35" y="47"/>
                  </a:lnTo>
                  <a:lnTo>
                    <a:pt x="43" y="47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80" y="93"/>
                  </a:lnTo>
                  <a:lnTo>
                    <a:pt x="78" y="92"/>
                  </a:lnTo>
                  <a:lnTo>
                    <a:pt x="75" y="91"/>
                  </a:lnTo>
                  <a:lnTo>
                    <a:pt x="73" y="90"/>
                  </a:lnTo>
                  <a:lnTo>
                    <a:pt x="70" y="89"/>
                  </a:lnTo>
                  <a:lnTo>
                    <a:pt x="68" y="88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60" y="86"/>
                  </a:lnTo>
                  <a:lnTo>
                    <a:pt x="57" y="85"/>
                  </a:lnTo>
                  <a:lnTo>
                    <a:pt x="55" y="85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7" y="84"/>
                  </a:lnTo>
                  <a:lnTo>
                    <a:pt x="45" y="84"/>
                  </a:lnTo>
                  <a:lnTo>
                    <a:pt x="42" y="84"/>
                  </a:lnTo>
                  <a:lnTo>
                    <a:pt x="40" y="84"/>
                  </a:lnTo>
                  <a:lnTo>
                    <a:pt x="37" y="84"/>
                  </a:lnTo>
                  <a:lnTo>
                    <a:pt x="35" y="84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7" y="85"/>
                  </a:lnTo>
                  <a:lnTo>
                    <a:pt x="25" y="85"/>
                  </a:lnTo>
                  <a:lnTo>
                    <a:pt x="22" y="86"/>
                  </a:lnTo>
                  <a:lnTo>
                    <a:pt x="20" y="87"/>
                  </a:lnTo>
                  <a:lnTo>
                    <a:pt x="17" y="87"/>
                  </a:lnTo>
                  <a:lnTo>
                    <a:pt x="15" y="88"/>
                  </a:lnTo>
                  <a:lnTo>
                    <a:pt x="12" y="89"/>
                  </a:lnTo>
                  <a:lnTo>
                    <a:pt x="10" y="90"/>
                  </a:lnTo>
                  <a:lnTo>
                    <a:pt x="7" y="91"/>
                  </a:lnTo>
                  <a:lnTo>
                    <a:pt x="5" y="92"/>
                  </a:lnTo>
                  <a:lnTo>
                    <a:pt x="2" y="93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1" name="Freeform 385"/>
            <p:cNvSpPr>
              <a:spLocks/>
            </p:cNvSpPr>
            <p:nvPr/>
          </p:nvSpPr>
          <p:spPr bwMode="auto">
            <a:xfrm>
              <a:off x="4303" y="2788"/>
              <a:ext cx="3" cy="19"/>
            </a:xfrm>
            <a:custGeom>
              <a:avLst/>
              <a:gdLst>
                <a:gd name="T0" fmla="*/ 15 w 15"/>
                <a:gd name="T1" fmla="*/ 0 h 88"/>
                <a:gd name="T2" fmla="*/ 15 w 15"/>
                <a:gd name="T3" fmla="*/ 0 h 88"/>
                <a:gd name="T4" fmla="*/ 0 w 15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88">
                  <a:moveTo>
                    <a:pt x="15" y="0"/>
                  </a:moveTo>
                  <a:lnTo>
                    <a:pt x="15" y="0"/>
                  </a:lnTo>
                  <a:lnTo>
                    <a:pt x="0" y="88"/>
                  </a:lnTo>
                </a:path>
              </a:pathLst>
            </a:custGeom>
            <a:noFill/>
            <a:ln w="19050" cap="flat">
              <a:solidFill>
                <a:srgbClr val="F269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2" name="Freeform 386"/>
            <p:cNvSpPr>
              <a:spLocks/>
            </p:cNvSpPr>
            <p:nvPr/>
          </p:nvSpPr>
          <p:spPr bwMode="auto">
            <a:xfrm>
              <a:off x="4294" y="2773"/>
              <a:ext cx="8" cy="46"/>
            </a:xfrm>
            <a:custGeom>
              <a:avLst/>
              <a:gdLst>
                <a:gd name="T0" fmla="*/ 40 w 40"/>
                <a:gd name="T1" fmla="*/ 0 h 212"/>
                <a:gd name="T2" fmla="*/ 40 w 40"/>
                <a:gd name="T3" fmla="*/ 0 h 212"/>
                <a:gd name="T4" fmla="*/ 0 w 40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12">
                  <a:moveTo>
                    <a:pt x="40" y="0"/>
                  </a:moveTo>
                  <a:lnTo>
                    <a:pt x="40" y="0"/>
                  </a:lnTo>
                  <a:lnTo>
                    <a:pt x="0" y="212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3" name="Freeform 387"/>
            <p:cNvSpPr>
              <a:spLocks/>
            </p:cNvSpPr>
            <p:nvPr/>
          </p:nvSpPr>
          <p:spPr bwMode="auto">
            <a:xfrm>
              <a:off x="4307" y="2774"/>
              <a:ext cx="9" cy="46"/>
            </a:xfrm>
            <a:custGeom>
              <a:avLst/>
              <a:gdLst>
                <a:gd name="T0" fmla="*/ 40 w 40"/>
                <a:gd name="T1" fmla="*/ 0 h 213"/>
                <a:gd name="T2" fmla="*/ 40 w 40"/>
                <a:gd name="T3" fmla="*/ 0 h 213"/>
                <a:gd name="T4" fmla="*/ 0 w 40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13">
                  <a:moveTo>
                    <a:pt x="40" y="0"/>
                  </a:moveTo>
                  <a:lnTo>
                    <a:pt x="40" y="0"/>
                  </a:lnTo>
                  <a:lnTo>
                    <a:pt x="0" y="213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4" name="Freeform 388"/>
            <p:cNvSpPr>
              <a:spLocks/>
            </p:cNvSpPr>
            <p:nvPr/>
          </p:nvSpPr>
          <p:spPr bwMode="auto">
            <a:xfrm>
              <a:off x="3069" y="2788"/>
              <a:ext cx="3" cy="19"/>
            </a:xfrm>
            <a:custGeom>
              <a:avLst/>
              <a:gdLst>
                <a:gd name="T0" fmla="*/ 15 w 15"/>
                <a:gd name="T1" fmla="*/ 0 h 88"/>
                <a:gd name="T2" fmla="*/ 15 w 15"/>
                <a:gd name="T3" fmla="*/ 0 h 88"/>
                <a:gd name="T4" fmla="*/ 0 w 15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88">
                  <a:moveTo>
                    <a:pt x="15" y="0"/>
                  </a:moveTo>
                  <a:lnTo>
                    <a:pt x="15" y="0"/>
                  </a:lnTo>
                  <a:lnTo>
                    <a:pt x="0" y="88"/>
                  </a:lnTo>
                </a:path>
              </a:pathLst>
            </a:custGeom>
            <a:noFill/>
            <a:ln w="19050" cap="flat">
              <a:solidFill>
                <a:srgbClr val="F269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5" name="Freeform 389"/>
            <p:cNvSpPr>
              <a:spLocks/>
            </p:cNvSpPr>
            <p:nvPr/>
          </p:nvSpPr>
          <p:spPr bwMode="auto">
            <a:xfrm>
              <a:off x="3073" y="2774"/>
              <a:ext cx="8" cy="45"/>
            </a:xfrm>
            <a:custGeom>
              <a:avLst/>
              <a:gdLst>
                <a:gd name="T0" fmla="*/ 40 w 40"/>
                <a:gd name="T1" fmla="*/ 0 h 212"/>
                <a:gd name="T2" fmla="*/ 40 w 40"/>
                <a:gd name="T3" fmla="*/ 0 h 212"/>
                <a:gd name="T4" fmla="*/ 0 w 40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12">
                  <a:moveTo>
                    <a:pt x="40" y="0"/>
                  </a:moveTo>
                  <a:lnTo>
                    <a:pt x="40" y="0"/>
                  </a:lnTo>
                  <a:lnTo>
                    <a:pt x="0" y="212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6" name="Freeform 390"/>
            <p:cNvSpPr>
              <a:spLocks/>
            </p:cNvSpPr>
            <p:nvPr/>
          </p:nvSpPr>
          <p:spPr bwMode="auto">
            <a:xfrm>
              <a:off x="3060" y="2773"/>
              <a:ext cx="8" cy="46"/>
            </a:xfrm>
            <a:custGeom>
              <a:avLst/>
              <a:gdLst>
                <a:gd name="T0" fmla="*/ 40 w 40"/>
                <a:gd name="T1" fmla="*/ 0 h 212"/>
                <a:gd name="T2" fmla="*/ 40 w 40"/>
                <a:gd name="T3" fmla="*/ 0 h 212"/>
                <a:gd name="T4" fmla="*/ 0 w 40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12">
                  <a:moveTo>
                    <a:pt x="40" y="0"/>
                  </a:moveTo>
                  <a:lnTo>
                    <a:pt x="40" y="0"/>
                  </a:lnTo>
                  <a:lnTo>
                    <a:pt x="0" y="212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7" name="Freeform 391"/>
            <p:cNvSpPr>
              <a:spLocks/>
            </p:cNvSpPr>
            <p:nvPr/>
          </p:nvSpPr>
          <p:spPr bwMode="auto">
            <a:xfrm>
              <a:off x="4097" y="1196"/>
              <a:ext cx="0" cy="79"/>
            </a:xfrm>
            <a:custGeom>
              <a:avLst/>
              <a:gdLst>
                <a:gd name="T0" fmla="*/ 0 w 2"/>
                <a:gd name="T1" fmla="*/ 0 h 364"/>
                <a:gd name="T2" fmla="*/ 0 w 2"/>
                <a:gd name="T3" fmla="*/ 0 h 364"/>
                <a:gd name="T4" fmla="*/ 2 w 2"/>
                <a:gd name="T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64">
                  <a:moveTo>
                    <a:pt x="0" y="0"/>
                  </a:moveTo>
                  <a:lnTo>
                    <a:pt x="0" y="0"/>
                  </a:lnTo>
                  <a:lnTo>
                    <a:pt x="2" y="364"/>
                  </a:lnTo>
                </a:path>
              </a:pathLst>
            </a:custGeom>
            <a:noFill/>
            <a:ln w="38100" cap="flat">
              <a:solidFill>
                <a:srgbClr val="D1D1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8" name="Freeform 392"/>
            <p:cNvSpPr>
              <a:spLocks/>
            </p:cNvSpPr>
            <p:nvPr/>
          </p:nvSpPr>
          <p:spPr bwMode="auto">
            <a:xfrm>
              <a:off x="2169" y="1921"/>
              <a:ext cx="45" cy="118"/>
            </a:xfrm>
            <a:custGeom>
              <a:avLst/>
              <a:gdLst>
                <a:gd name="T0" fmla="*/ 0 w 209"/>
                <a:gd name="T1" fmla="*/ 0 h 551"/>
                <a:gd name="T2" fmla="*/ 0 w 209"/>
                <a:gd name="T3" fmla="*/ 0 h 551"/>
                <a:gd name="T4" fmla="*/ 209 w 209"/>
                <a:gd name="T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" h="551">
                  <a:moveTo>
                    <a:pt x="0" y="0"/>
                  </a:moveTo>
                  <a:lnTo>
                    <a:pt x="0" y="0"/>
                  </a:lnTo>
                  <a:lnTo>
                    <a:pt x="209" y="551"/>
                  </a:lnTo>
                </a:path>
              </a:pathLst>
            </a:custGeom>
            <a:noFill/>
            <a:ln w="50800" cap="flat">
              <a:solidFill>
                <a:srgbClr val="FAF5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9" name="Freeform 393"/>
            <p:cNvSpPr>
              <a:spLocks/>
            </p:cNvSpPr>
            <p:nvPr/>
          </p:nvSpPr>
          <p:spPr bwMode="auto">
            <a:xfrm>
              <a:off x="2152" y="1926"/>
              <a:ext cx="86" cy="177"/>
            </a:xfrm>
            <a:custGeom>
              <a:avLst/>
              <a:gdLst>
                <a:gd name="T0" fmla="*/ 0 w 402"/>
                <a:gd name="T1" fmla="*/ 0 h 823"/>
                <a:gd name="T2" fmla="*/ 0 w 402"/>
                <a:gd name="T3" fmla="*/ 0 h 823"/>
                <a:gd name="T4" fmla="*/ 212 w 402"/>
                <a:gd name="T5" fmla="*/ 517 h 823"/>
                <a:gd name="T6" fmla="*/ 244 w 402"/>
                <a:gd name="T7" fmla="*/ 421 h 823"/>
                <a:gd name="T8" fmla="*/ 402 w 402"/>
                <a:gd name="T9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823">
                  <a:moveTo>
                    <a:pt x="0" y="0"/>
                  </a:moveTo>
                  <a:lnTo>
                    <a:pt x="0" y="0"/>
                  </a:lnTo>
                  <a:lnTo>
                    <a:pt x="212" y="517"/>
                  </a:lnTo>
                  <a:lnTo>
                    <a:pt x="244" y="421"/>
                  </a:lnTo>
                  <a:lnTo>
                    <a:pt x="402" y="82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0" name="Freeform 394"/>
            <p:cNvSpPr>
              <a:spLocks/>
            </p:cNvSpPr>
            <p:nvPr/>
          </p:nvSpPr>
          <p:spPr bwMode="auto">
            <a:xfrm>
              <a:off x="2186" y="1914"/>
              <a:ext cx="78" cy="178"/>
            </a:xfrm>
            <a:custGeom>
              <a:avLst/>
              <a:gdLst>
                <a:gd name="T0" fmla="*/ 0 w 359"/>
                <a:gd name="T1" fmla="*/ 0 h 831"/>
                <a:gd name="T2" fmla="*/ 0 w 359"/>
                <a:gd name="T3" fmla="*/ 0 h 831"/>
                <a:gd name="T4" fmla="*/ 223 w 359"/>
                <a:gd name="T5" fmla="*/ 592 h 831"/>
                <a:gd name="T6" fmla="*/ 242 w 359"/>
                <a:gd name="T7" fmla="*/ 488 h 831"/>
                <a:gd name="T8" fmla="*/ 359 w 359"/>
                <a:gd name="T9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31">
                  <a:moveTo>
                    <a:pt x="0" y="0"/>
                  </a:moveTo>
                  <a:lnTo>
                    <a:pt x="0" y="0"/>
                  </a:lnTo>
                  <a:lnTo>
                    <a:pt x="223" y="592"/>
                  </a:lnTo>
                  <a:lnTo>
                    <a:pt x="242" y="488"/>
                  </a:lnTo>
                  <a:lnTo>
                    <a:pt x="359" y="83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1" name="Freeform 395"/>
            <p:cNvSpPr>
              <a:spLocks/>
            </p:cNvSpPr>
            <p:nvPr/>
          </p:nvSpPr>
          <p:spPr bwMode="auto">
            <a:xfrm>
              <a:off x="4090" y="1106"/>
              <a:ext cx="1" cy="101"/>
            </a:xfrm>
            <a:custGeom>
              <a:avLst/>
              <a:gdLst>
                <a:gd name="T0" fmla="*/ 0 w 6"/>
                <a:gd name="T1" fmla="*/ 0 h 468"/>
                <a:gd name="T2" fmla="*/ 0 w 6"/>
                <a:gd name="T3" fmla="*/ 0 h 468"/>
                <a:gd name="T4" fmla="*/ 6 w 6"/>
                <a:gd name="T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68">
                  <a:moveTo>
                    <a:pt x="0" y="0"/>
                  </a:moveTo>
                  <a:lnTo>
                    <a:pt x="0" y="0"/>
                  </a:lnTo>
                  <a:lnTo>
                    <a:pt x="6" y="468"/>
                  </a:lnTo>
                </a:path>
              </a:pathLst>
            </a:custGeom>
            <a:noFill/>
            <a:ln w="63500" cap="flat">
              <a:solidFill>
                <a:srgbClr val="C7C4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2" name="Freeform 396"/>
            <p:cNvSpPr>
              <a:spLocks/>
            </p:cNvSpPr>
            <p:nvPr/>
          </p:nvSpPr>
          <p:spPr bwMode="auto">
            <a:xfrm>
              <a:off x="4071" y="1102"/>
              <a:ext cx="15" cy="172"/>
            </a:xfrm>
            <a:custGeom>
              <a:avLst/>
              <a:gdLst>
                <a:gd name="T0" fmla="*/ 70 w 70"/>
                <a:gd name="T1" fmla="*/ 803 h 803"/>
                <a:gd name="T2" fmla="*/ 70 w 70"/>
                <a:gd name="T3" fmla="*/ 803 h 803"/>
                <a:gd name="T4" fmla="*/ 63 w 70"/>
                <a:gd name="T5" fmla="*/ 459 h 803"/>
                <a:gd name="T6" fmla="*/ 17 w 70"/>
                <a:gd name="T7" fmla="*/ 548 h 803"/>
                <a:gd name="T8" fmla="*/ 1 w 70"/>
                <a:gd name="T9" fmla="*/ 80 h 803"/>
                <a:gd name="T10" fmla="*/ 0 w 70"/>
                <a:gd name="T11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03">
                  <a:moveTo>
                    <a:pt x="70" y="803"/>
                  </a:moveTo>
                  <a:lnTo>
                    <a:pt x="70" y="803"/>
                  </a:lnTo>
                  <a:lnTo>
                    <a:pt x="63" y="459"/>
                  </a:lnTo>
                  <a:lnTo>
                    <a:pt x="17" y="548"/>
                  </a:lnTo>
                  <a:lnTo>
                    <a:pt x="1" y="8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3" name="Freeform 397"/>
            <p:cNvSpPr>
              <a:spLocks/>
            </p:cNvSpPr>
            <p:nvPr/>
          </p:nvSpPr>
          <p:spPr bwMode="auto">
            <a:xfrm>
              <a:off x="4109" y="1104"/>
              <a:ext cx="15" cy="173"/>
            </a:xfrm>
            <a:custGeom>
              <a:avLst/>
              <a:gdLst>
                <a:gd name="T0" fmla="*/ 71 w 71"/>
                <a:gd name="T1" fmla="*/ 803 h 803"/>
                <a:gd name="T2" fmla="*/ 71 w 71"/>
                <a:gd name="T3" fmla="*/ 803 h 803"/>
                <a:gd name="T4" fmla="*/ 63 w 71"/>
                <a:gd name="T5" fmla="*/ 459 h 803"/>
                <a:gd name="T6" fmla="*/ 18 w 71"/>
                <a:gd name="T7" fmla="*/ 547 h 803"/>
                <a:gd name="T8" fmla="*/ 2 w 71"/>
                <a:gd name="T9" fmla="*/ 79 h 803"/>
                <a:gd name="T10" fmla="*/ 0 w 71"/>
                <a:gd name="T11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803">
                  <a:moveTo>
                    <a:pt x="71" y="803"/>
                  </a:moveTo>
                  <a:lnTo>
                    <a:pt x="71" y="803"/>
                  </a:lnTo>
                  <a:lnTo>
                    <a:pt x="63" y="459"/>
                  </a:lnTo>
                  <a:lnTo>
                    <a:pt x="18" y="547"/>
                  </a:lnTo>
                  <a:lnTo>
                    <a:pt x="2" y="7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96" name="Picture 2" descr="http://clic-study.web.cern.ch/sites/clic-study.web.cern.ch/themes/cliccern/img/logos/CTF3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69" y="-208777"/>
            <a:ext cx="1379271" cy="137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23262" y="973778"/>
            <a:ext cx="4120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L’accélérateur CLIC est composé de cavités </a:t>
            </a:r>
            <a:r>
              <a:rPr lang="fr-FR" sz="1400" dirty="0" err="1" smtClean="0">
                <a:solidFill>
                  <a:schemeClr val="tx2"/>
                </a:solidFill>
              </a:rPr>
              <a:t>décélératrices</a:t>
            </a:r>
            <a:r>
              <a:rPr lang="fr-FR" sz="1400" dirty="0" smtClean="0">
                <a:solidFill>
                  <a:schemeClr val="tx2"/>
                </a:solidFill>
              </a:rPr>
              <a:t> et </a:t>
            </a:r>
            <a:r>
              <a:rPr lang="fr-FR" sz="1400" dirty="0" smtClean="0">
                <a:solidFill>
                  <a:schemeClr val="tx2"/>
                </a:solidFill>
              </a:rPr>
              <a:t>accélératrices.</a:t>
            </a:r>
            <a:endParaRPr lang="fr-FR" sz="14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On compte </a:t>
            </a:r>
            <a:r>
              <a:rPr lang="fr-FR" sz="1400" b="1" dirty="0" smtClean="0">
                <a:solidFill>
                  <a:schemeClr val="tx2"/>
                </a:solidFill>
              </a:rPr>
              <a:t>120000 </a:t>
            </a:r>
            <a:r>
              <a:rPr lang="fr-FR" sz="1400" b="1" dirty="0">
                <a:solidFill>
                  <a:schemeClr val="tx2"/>
                </a:solidFill>
              </a:rPr>
              <a:t>cavités accélératrices</a:t>
            </a:r>
            <a:r>
              <a:rPr lang="fr-FR" sz="1400" dirty="0">
                <a:solidFill>
                  <a:schemeClr val="tx2"/>
                </a:solidFill>
              </a:rPr>
              <a:t> pour la version 3 </a:t>
            </a:r>
            <a:r>
              <a:rPr lang="fr-FR" sz="1400" dirty="0" err="1" smtClean="0">
                <a:solidFill>
                  <a:schemeClr val="tx2"/>
                </a:solidFill>
              </a:rPr>
              <a:t>TeV</a:t>
            </a:r>
            <a:r>
              <a:rPr lang="fr-FR" sz="1400" dirty="0">
                <a:solidFill>
                  <a:schemeClr val="tx2"/>
                </a:solidFill>
              </a:rPr>
              <a:t>.</a:t>
            </a:r>
            <a:endParaRPr lang="fr-FR" sz="14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Ces nombreuses cavités seront conditionnées sur plusieurs bancs spécifiques nécessitant une source RF de forte puissance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dirty="0" smtClean="0">
                <a:solidFill>
                  <a:schemeClr val="tx2"/>
                </a:solidFill>
              </a:rPr>
              <a:t>de </a:t>
            </a:r>
            <a:r>
              <a:rPr lang="fr-FR" sz="1400" u="sng" dirty="0" smtClean="0">
                <a:solidFill>
                  <a:schemeClr val="tx2"/>
                </a:solidFill>
              </a:rPr>
              <a:t>type klystron</a:t>
            </a:r>
            <a:r>
              <a:rPr lang="fr-FR" sz="1400" dirty="0" smtClean="0">
                <a:solidFill>
                  <a:schemeClr val="tx2"/>
                </a:solidFill>
              </a:rPr>
              <a:t>.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973776"/>
            <a:ext cx="532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CLIC : Compact </a:t>
            </a:r>
            <a:r>
              <a:rPr lang="fr-FR" sz="1400" dirty="0" err="1"/>
              <a:t>LInear</a:t>
            </a:r>
            <a:r>
              <a:rPr lang="fr-FR" sz="1400" dirty="0"/>
              <a:t> </a:t>
            </a:r>
            <a:r>
              <a:rPr lang="fr-FR" sz="1400" dirty="0" err="1" smtClean="0"/>
              <a:t>Collider</a:t>
            </a:r>
            <a:r>
              <a:rPr lang="fr-FR" sz="1400" dirty="0" smtClean="0"/>
              <a:t>: Accélérateur </a:t>
            </a:r>
            <a:r>
              <a:rPr lang="fr-FR" sz="1400" dirty="0"/>
              <a:t>linéaire (3TeV) pour la collision </a:t>
            </a:r>
            <a:r>
              <a:rPr lang="fr-FR" sz="1400" dirty="0" smtClean="0"/>
              <a:t>électrons-positrons </a:t>
            </a:r>
            <a:r>
              <a:rPr lang="fr-FR" sz="1400" b="1" dirty="0" smtClean="0"/>
              <a:t>sur 50 </a:t>
            </a:r>
            <a:r>
              <a:rPr lang="fr-FR" sz="1400" b="1" dirty="0" smtClean="0"/>
              <a:t>km.</a:t>
            </a:r>
            <a:endParaRPr lang="fr-FR" sz="1400" b="1" dirty="0"/>
          </a:p>
        </p:txBody>
      </p:sp>
      <p:pic>
        <p:nvPicPr>
          <p:cNvPr id="4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51" y="3420094"/>
            <a:ext cx="4809194" cy="319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5003" y="4975761"/>
            <a:ext cx="38713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500" dirty="0" smtClean="0">
                <a:solidFill>
                  <a:schemeClr val="tx2"/>
                </a:solidFill>
              </a:rPr>
              <a:t>Afin de </a:t>
            </a:r>
            <a:r>
              <a:rPr lang="fr-FR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limiter</a:t>
            </a:r>
            <a:r>
              <a:rPr lang="fr-FR" sz="1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500" dirty="0" smtClean="0">
                <a:solidFill>
                  <a:schemeClr val="tx2"/>
                </a:solidFill>
              </a:rPr>
              <a:t>le nombre de stations de puissance (très </a:t>
            </a:r>
            <a:r>
              <a:rPr lang="fr-FR" sz="1500" dirty="0" smtClean="0">
                <a:solidFill>
                  <a:schemeClr val="tx2"/>
                </a:solidFill>
              </a:rPr>
              <a:t>coûteuses </a:t>
            </a:r>
            <a:r>
              <a:rPr lang="fr-FR" sz="1500" dirty="0" smtClean="0">
                <a:solidFill>
                  <a:schemeClr val="tx2"/>
                </a:solidFill>
              </a:rPr>
              <a:t>en investissement et en opération), le </a:t>
            </a:r>
            <a:r>
              <a:rPr lang="fr-FR" sz="1500" dirty="0">
                <a:solidFill>
                  <a:schemeClr val="tx2"/>
                </a:solidFill>
              </a:rPr>
              <a:t>développement d’un </a:t>
            </a:r>
            <a:r>
              <a:rPr lang="fr-FR" sz="1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klystron </a:t>
            </a:r>
            <a:r>
              <a:rPr lang="fr-FR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haut </a:t>
            </a:r>
            <a:r>
              <a:rPr lang="fr-FR" sz="1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rendement </a:t>
            </a:r>
            <a:r>
              <a:rPr lang="fr-FR" sz="1500" dirty="0" smtClean="0">
                <a:solidFill>
                  <a:schemeClr val="tx2"/>
                </a:solidFill>
              </a:rPr>
              <a:t>et donc à faible consommation d’énergie est nécessaire</a:t>
            </a:r>
            <a:r>
              <a:rPr lang="fr-FR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02" name="ZoneTexte 401"/>
          <p:cNvSpPr txBox="1"/>
          <p:nvPr/>
        </p:nvSpPr>
        <p:spPr>
          <a:xfrm>
            <a:off x="4325346" y="5531761"/>
            <a:ext cx="1647941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Drive Beam 100 A </a:t>
            </a:r>
            <a:r>
              <a:rPr lang="en-US" sz="1200" b="1" dirty="0" err="1" smtClean="0">
                <a:solidFill>
                  <a:schemeClr val="bg1"/>
                </a:solidFill>
              </a:rPr>
              <a:t>décéléré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03" name="ZoneTexte 402"/>
          <p:cNvSpPr txBox="1"/>
          <p:nvPr/>
        </p:nvSpPr>
        <p:spPr>
          <a:xfrm>
            <a:off x="7217809" y="5807907"/>
            <a:ext cx="1427427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Main Beam 1 A</a:t>
            </a:r>
          </a:p>
          <a:p>
            <a:pPr>
              <a:defRPr/>
            </a:pPr>
            <a:r>
              <a:rPr lang="en-US" sz="1200" b="1" dirty="0" err="1" smtClean="0">
                <a:solidFill>
                  <a:schemeClr val="bg1"/>
                </a:solidFill>
              </a:rPr>
              <a:t>accéleré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04" name="Flèche droite 403"/>
          <p:cNvSpPr/>
          <p:nvPr/>
        </p:nvSpPr>
        <p:spPr>
          <a:xfrm rot="19630577">
            <a:off x="7087615" y="5407649"/>
            <a:ext cx="521926" cy="34965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405" name="Flèche droite 404"/>
          <p:cNvSpPr/>
          <p:nvPr/>
        </p:nvSpPr>
        <p:spPr>
          <a:xfrm rot="20184760">
            <a:off x="4486780" y="5068507"/>
            <a:ext cx="521926" cy="34226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406" name="Flèche droite 405"/>
          <p:cNvSpPr/>
          <p:nvPr/>
        </p:nvSpPr>
        <p:spPr>
          <a:xfrm rot="1327327">
            <a:off x="5407839" y="3956422"/>
            <a:ext cx="319600" cy="291681"/>
          </a:xfrm>
          <a:prstGeom prst="rightArrow">
            <a:avLst/>
          </a:prstGeom>
          <a:solidFill>
            <a:srgbClr val="007E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407" name="ZoneTexte 406"/>
          <p:cNvSpPr txBox="1"/>
          <p:nvPr/>
        </p:nvSpPr>
        <p:spPr>
          <a:xfrm>
            <a:off x="5275946" y="3429874"/>
            <a:ext cx="1231731" cy="461665"/>
          </a:xfrm>
          <a:prstGeom prst="rect">
            <a:avLst/>
          </a:prstGeom>
          <a:solidFill>
            <a:srgbClr val="007E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Puissance RF (120 MW)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08" name="Rectangle à coins arrondis 407"/>
          <p:cNvSpPr/>
          <p:nvPr/>
        </p:nvSpPr>
        <p:spPr>
          <a:xfrm>
            <a:off x="4132613" y="3063834"/>
            <a:ext cx="4833257" cy="3610098"/>
          </a:xfrm>
          <a:prstGeom prst="roundRect">
            <a:avLst>
              <a:gd name="adj" fmla="val 91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" name="Rectangle 408"/>
          <p:cNvSpPr/>
          <p:nvPr/>
        </p:nvSpPr>
        <p:spPr>
          <a:xfrm>
            <a:off x="7023809" y="3257245"/>
            <a:ext cx="1277044" cy="49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0" name="Rectangle 409"/>
          <p:cNvSpPr/>
          <p:nvPr/>
        </p:nvSpPr>
        <p:spPr>
          <a:xfrm>
            <a:off x="5406786" y="4264669"/>
            <a:ext cx="744632" cy="49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1" name="Rectangle 410"/>
          <p:cNvSpPr/>
          <p:nvPr/>
        </p:nvSpPr>
        <p:spPr>
          <a:xfrm>
            <a:off x="7508718" y="3598223"/>
            <a:ext cx="1124643" cy="734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2" name="Text Box 18"/>
          <p:cNvSpPr txBox="1">
            <a:spLocks noChangeArrowheads="1"/>
          </p:cNvSpPr>
          <p:nvPr/>
        </p:nvSpPr>
        <p:spPr bwMode="auto">
          <a:xfrm>
            <a:off x="4868884" y="3040561"/>
            <a:ext cx="3829050" cy="40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Vue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d’une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cellule RF de </a:t>
            </a:r>
            <a:r>
              <a:rPr lang="en-U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l’accélérateur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CLIC</a:t>
            </a:r>
          </a:p>
        </p:txBody>
      </p:sp>
    </p:spTree>
    <p:extLst>
      <p:ext uri="{BB962C8B-B14F-4D97-AF65-F5344CB8AC3E}">
        <p14:creationId xmlns:p14="http://schemas.microsoft.com/office/powerpoint/2010/main" val="23699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Le projet de Klystron haut rendement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713" y="1279848"/>
            <a:ext cx="8172464" cy="4968552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Le travail de thèse consiste à développer une source de puissance RF haut-rendement.</a:t>
            </a:r>
          </a:p>
          <a:p>
            <a:pPr algn="just"/>
            <a:r>
              <a:rPr lang="fr-FR" sz="2400" dirty="0" smtClean="0"/>
              <a:t>Ce klystron mono-faisceau doit pouvoir fournir un signal RF à une fréquence 12GHz. </a:t>
            </a:r>
            <a:r>
              <a:rPr lang="fr-FR" sz="2400" dirty="0" smtClean="0"/>
              <a:t>Ce </a:t>
            </a:r>
            <a:r>
              <a:rPr lang="fr-FR" sz="2400" dirty="0" smtClean="0"/>
              <a:t>signal soit être pulsé avec </a:t>
            </a:r>
            <a:r>
              <a:rPr lang="fr-FR" sz="2400" dirty="0"/>
              <a:t>une période de </a:t>
            </a:r>
            <a:r>
              <a:rPr lang="fr-FR" sz="2400" dirty="0" smtClean="0"/>
              <a:t>4.5µs et </a:t>
            </a:r>
            <a:r>
              <a:rPr lang="fr-FR" sz="2400" dirty="0" smtClean="0"/>
              <a:t>une </a:t>
            </a:r>
            <a:r>
              <a:rPr lang="fr-FR" sz="2400" dirty="0" smtClean="0"/>
              <a:t>puissance </a:t>
            </a:r>
            <a:r>
              <a:rPr lang="fr-FR" sz="2400" dirty="0"/>
              <a:t>crête de 10 à </a:t>
            </a:r>
            <a:r>
              <a:rPr lang="fr-FR" sz="2400" dirty="0" smtClean="0"/>
              <a:t>12MW.</a:t>
            </a:r>
            <a:endParaRPr lang="fr-FR" sz="2400" dirty="0" smtClean="0"/>
          </a:p>
          <a:p>
            <a:pPr algn="just"/>
            <a:r>
              <a:rPr lang="fr-FR" sz="2400" dirty="0" smtClean="0"/>
              <a:t>L’objectif est </a:t>
            </a:r>
            <a:r>
              <a:rPr lang="fr-FR" sz="2400" dirty="0" smtClean="0"/>
              <a:t>d’atteindre avec ce klystron </a:t>
            </a:r>
            <a:r>
              <a:rPr lang="fr-FR" sz="2400" dirty="0" smtClean="0"/>
              <a:t>un rendement supérieur à 70%.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8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Thème_cea</Template>
  <TotalTime>2444</TotalTime>
  <Words>1574</Words>
  <Application>Microsoft Office PowerPoint</Application>
  <PresentationFormat>Affichage à l'écran (4:3)</PresentationFormat>
  <Paragraphs>583</Paragraphs>
  <Slides>25</Slides>
  <Notes>16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Thème_cea</vt:lpstr>
      <vt:lpstr>Équation</vt:lpstr>
      <vt:lpstr>Etude théorique, numérique et expérimentale d’un klystron 12 GHz haut rendement</vt:lpstr>
      <vt:lpstr>Etude théorique, numérique et expérimentale d’un klystron 12 GHz haut rendement</vt:lpstr>
      <vt:lpstr>Le principe du klystron</vt:lpstr>
      <vt:lpstr>Le principe du Klystron</vt:lpstr>
      <vt:lpstr>Modélisation de la cavité avec un circuit RLC équivalent</vt:lpstr>
      <vt:lpstr>Les Codes d’interaction faisceau/Rf utilisés pour calculer le rendement</vt:lpstr>
      <vt:lpstr>L’accélérateur CLIC et le développement d’une source radiofréquence haut rendement</vt:lpstr>
      <vt:lpstr>Le projet CLIC</vt:lpstr>
      <vt:lpstr>Le projet de Klystron haut rendement</vt:lpstr>
      <vt:lpstr>Le principe du kladistron ou klystron haut rendement</vt:lpstr>
      <vt:lpstr>Le Kladistron</vt:lpstr>
      <vt:lpstr>Simulations 1D AJDisk d’un Kladistron 12 GHz</vt:lpstr>
      <vt:lpstr>Etat de l’art</vt:lpstr>
      <vt:lpstr>Le klystron TH2166 et le kladistron de démonstration</vt:lpstr>
      <vt:lpstr>Le klystron TH2166</vt:lpstr>
      <vt:lpstr>Trajectoires des électrons dans le Klystron TH2166</vt:lpstr>
      <vt:lpstr>dispersions des vitesses des électrons dans le Klystron TH2166</vt:lpstr>
      <vt:lpstr>Résultats de tests et de simulations du klystron TH2166 - Validation des codes</vt:lpstr>
      <vt:lpstr>Amélioration du klystron TH2166 choix des cavités</vt:lpstr>
      <vt:lpstr>Amélioration du klystron TH2166 choix des cavités</vt:lpstr>
      <vt:lpstr>Le Kladistron TH2166 – Simulations</vt:lpstr>
      <vt:lpstr>Champ électrique sur l’axe au passage des cavités du kladistron Comparaison Comsol/Klys2D</vt:lpstr>
      <vt:lpstr>Conclusion et perspectives</vt:lpstr>
      <vt:lpstr>Présentation PowerPoint</vt:lpstr>
      <vt:lpstr>Le projet CLIC : le banc CTF3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MOLLARD Antoine</dc:creator>
  <cp:lastModifiedBy>flibidou7 cl210</cp:lastModifiedBy>
  <cp:revision>159</cp:revision>
  <dcterms:created xsi:type="dcterms:W3CDTF">2015-08-25T07:43:51Z</dcterms:created>
  <dcterms:modified xsi:type="dcterms:W3CDTF">2015-10-06T08:21:58Z</dcterms:modified>
</cp:coreProperties>
</file>