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382" r:id="rId3"/>
    <p:sldId id="384" r:id="rId4"/>
    <p:sldId id="366" r:id="rId5"/>
    <p:sldId id="367" r:id="rId6"/>
    <p:sldId id="368" r:id="rId7"/>
    <p:sldId id="369" r:id="rId8"/>
    <p:sldId id="370" r:id="rId9"/>
    <p:sldId id="396" r:id="rId10"/>
    <p:sldId id="397" r:id="rId11"/>
    <p:sldId id="398" r:id="rId12"/>
    <p:sldId id="374" r:id="rId13"/>
    <p:sldId id="377" r:id="rId14"/>
    <p:sldId id="359" r:id="rId15"/>
    <p:sldId id="361" r:id="rId16"/>
    <p:sldId id="388" r:id="rId17"/>
    <p:sldId id="363" r:id="rId18"/>
    <p:sldId id="385" r:id="rId19"/>
    <p:sldId id="364" r:id="rId20"/>
    <p:sldId id="393" r:id="rId21"/>
    <p:sldId id="389" r:id="rId22"/>
    <p:sldId id="386" r:id="rId23"/>
    <p:sldId id="383" r:id="rId24"/>
    <p:sldId id="365" r:id="rId25"/>
    <p:sldId id="358" r:id="rId26"/>
    <p:sldId id="394" r:id="rId27"/>
    <p:sldId id="395" r:id="rId28"/>
    <p:sldId id="387" r:id="rId29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00"/>
    <a:srgbClr val="0086EA"/>
    <a:srgbClr val="DBD600"/>
    <a:srgbClr val="FF3300"/>
    <a:srgbClr val="6666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7" autoAdjust="0"/>
    <p:restoredTop sz="94660"/>
  </p:normalViewPr>
  <p:slideViewPr>
    <p:cSldViewPr snapToGrid="0">
      <p:cViewPr>
        <p:scale>
          <a:sx n="70" d="100"/>
          <a:sy n="70" d="100"/>
        </p:scale>
        <p:origin x="-15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8" y="32420"/>
            <a:ext cx="1009994" cy="1092324"/>
          </a:xfrm>
          <a:prstGeom prst="rect">
            <a:avLst/>
          </a:prstGeom>
          <a:noFill/>
        </p:spPr>
      </p:pic>
      <p:pic>
        <p:nvPicPr>
          <p:cNvPr id="16" name="Image 15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7773" y="0"/>
            <a:ext cx="1057672" cy="108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logoipn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5436" y="54518"/>
            <a:ext cx="1645172" cy="9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2CF4-5274-451A-B5B2-DDFF816FA3BB}" type="slidenum">
              <a:rPr lang="fr-FR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41166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73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59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COORD ESS ECCTD-Irfu | 11.12.2014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2420"/>
            <a:ext cx="1008112" cy="109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599" y="56783"/>
            <a:ext cx="500301" cy="420162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5237" y="492274"/>
            <a:ext cx="407508" cy="413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logoipn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8990" y="100687"/>
            <a:ext cx="623749" cy="37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jpeg"/><Relationship Id="rId5" Type="http://schemas.openxmlformats.org/officeDocument/2006/relationships/image" Target="../media/image102.emf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7223" y="1436458"/>
            <a:ext cx="6073254" cy="3844867"/>
          </a:xfrm>
        </p:spPr>
        <p:txBody>
          <a:bodyPr/>
          <a:lstStyle/>
          <a:p>
            <a:pPr algn="ctr"/>
            <a:r>
              <a:rPr lang="fr-FR" sz="2000" b="1" dirty="0" err="1"/>
              <a:t>Cryomodules</a:t>
            </a:r>
            <a:r>
              <a:rPr lang="fr-FR" sz="2000" b="1" dirty="0"/>
              <a:t> prototypes à Cavités </a:t>
            </a:r>
            <a:r>
              <a:rPr lang="fr-FR" sz="2000" b="1" dirty="0" smtClean="0"/>
              <a:t>SPOKE et Elliptiques </a:t>
            </a:r>
            <a:r>
              <a:rPr lang="fr-FR" sz="2000" b="1" dirty="0"/>
              <a:t>pour </a:t>
            </a:r>
            <a:r>
              <a:rPr lang="fr-FR" sz="2000" b="1" dirty="0" smtClean="0"/>
              <a:t>ESS</a:t>
            </a:r>
            <a:br>
              <a:rPr lang="fr-FR" sz="2000" b="1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Journées </a:t>
            </a:r>
            <a:r>
              <a:rPr lang="fr-FR" sz="2000" dirty="0"/>
              <a:t>accélérateurs 2015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4-7 octobre </a:t>
            </a:r>
            <a:r>
              <a:rPr lang="fr-FR" sz="2000" dirty="0" smtClean="0"/>
              <a:t>2015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Roscoff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681351" y="5672115"/>
            <a:ext cx="5023262" cy="437192"/>
          </a:xfrm>
        </p:spPr>
        <p:txBody>
          <a:bodyPr/>
          <a:lstStyle/>
          <a:p>
            <a:pPr algn="ctr"/>
            <a:r>
              <a:rPr lang="fr-FR" sz="1600" dirty="0" smtClean="0"/>
              <a:t>Franck PEAUGER (CEA) pour l’ensemble des équipes IPN Orsay, CEA Saclay et 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79532"/>
            <a:ext cx="6444000" cy="30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385392" y="127077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Systèmes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d’accord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à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froid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69320" y="5143214"/>
            <a:ext cx="1368152" cy="384718"/>
          </a:xfrm>
          <a:prstGeom prst="roundRect">
            <a:avLst/>
          </a:prstGeom>
          <a:noFill/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417840" y="5143214"/>
            <a:ext cx="936104" cy="3847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7" y="3648811"/>
            <a:ext cx="26400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907" y="1144499"/>
            <a:ext cx="2351895" cy="2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2"/>
          <p:cNvSpPr txBox="1"/>
          <p:nvPr/>
        </p:nvSpPr>
        <p:spPr>
          <a:xfrm>
            <a:off x="7066887" y="34811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Plage de réglage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85324" y="5335572"/>
            <a:ext cx="607644" cy="190519"/>
          </a:xfrm>
          <a:prstGeom prst="roundRect">
            <a:avLst/>
          </a:prstGeom>
          <a:noFill/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0135" y="1024449"/>
            <a:ext cx="6797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Tuner de type double levier (“Saclay-type”).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Actionneurs : un moteur pas à pas et 2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piezos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(un pour la redondance).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4 prototypes de tuner fabriqués par ESIM (Fr) et testés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Avec une longueur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piézo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de 50 mm 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chemeClr val="bg2"/>
                </a:solidFill>
                <a:latin typeface="Calibri"/>
                <a:sym typeface="Wingdings" panose="05000000000000000000" pitchFamily="2" charset="2"/>
              </a:rPr>
              <a:t>Performances dans les </a:t>
            </a:r>
            <a:r>
              <a:rPr lang="fr-FR" dirty="0" err="1" smtClean="0">
                <a:solidFill>
                  <a:schemeClr val="bg2"/>
                </a:solidFill>
                <a:latin typeface="Calibri"/>
                <a:sym typeface="Wingdings" panose="05000000000000000000" pitchFamily="2" charset="2"/>
              </a:rPr>
              <a:t>specs</a:t>
            </a:r>
            <a:r>
              <a:rPr lang="fr-FR" dirty="0" smtClean="0">
                <a:solidFill>
                  <a:schemeClr val="bg2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>
                <a:latin typeface="Calibri"/>
                <a:sym typeface="Wingdings" panose="05000000000000000000" pitchFamily="2" charset="2"/>
              </a:rPr>
              <a:t>Avec une longueur </a:t>
            </a:r>
            <a:r>
              <a:rPr lang="fr-FR" dirty="0" err="1" smtClean="0">
                <a:latin typeface="Calibri"/>
                <a:sym typeface="Wingdings" panose="05000000000000000000" pitchFamily="2" charset="2"/>
              </a:rPr>
              <a:t>piézo</a:t>
            </a:r>
            <a:r>
              <a:rPr lang="fr-FR" dirty="0" smtClean="0">
                <a:latin typeface="Calibri"/>
                <a:sym typeface="Wingdings" panose="05000000000000000000" pitchFamily="2" charset="2"/>
              </a:rPr>
              <a:t> de </a:t>
            </a:r>
            <a:r>
              <a:rPr lang="fr-FR" dirty="0" smtClean="0">
                <a:latin typeface="Calibri"/>
              </a:rPr>
              <a:t>90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mm 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Performances en deçà des </a:t>
            </a:r>
            <a:r>
              <a:rPr lang="fr-FR" dirty="0" err="1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specs</a:t>
            </a:r>
            <a:r>
              <a:rPr lang="fr-FR" dirty="0" smtClean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. </a:t>
            </a:r>
            <a:r>
              <a:rPr lang="fr-FR" dirty="0" smtClean="0">
                <a:latin typeface="Calibri"/>
                <a:sym typeface="Wingdings" panose="05000000000000000000" pitchFamily="2" charset="2"/>
              </a:rPr>
              <a:t>Analyse en cours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pre-contrainte</a:t>
            </a:r>
            <a:r>
              <a:rPr lang="fr-FR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? Contrainte résiduelle (dilatation thermique différentielle)?...</a:t>
            </a:r>
          </a:p>
        </p:txBody>
      </p:sp>
    </p:spTree>
    <p:extLst>
      <p:ext uri="{BB962C8B-B14F-4D97-AF65-F5344CB8AC3E}">
        <p14:creationId xmlns:p14="http://schemas.microsoft.com/office/powerpoint/2010/main" val="2438397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178238" y="1365362"/>
            <a:ext cx="3879013" cy="2160000"/>
            <a:chOff x="2072665" y="2276872"/>
            <a:chExt cx="3879013" cy="2160000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665" y="2276872"/>
              <a:ext cx="929232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792" y="2276872"/>
              <a:ext cx="2870886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e 85"/>
          <p:cNvGrpSpPr/>
          <p:nvPr/>
        </p:nvGrpSpPr>
        <p:grpSpPr>
          <a:xfrm>
            <a:off x="4842562" y="1365362"/>
            <a:ext cx="3906507" cy="2160001"/>
            <a:chOff x="6219686" y="2403539"/>
            <a:chExt cx="3906507" cy="2160001"/>
          </a:xfrm>
        </p:grpSpPr>
        <p:pic>
          <p:nvPicPr>
            <p:cNvPr id="87" name="Picture 4" descr="F:\Sauvegarde PC903 IPNO\Disque D du PC903\00_IPNO_WORKS\00_PROJETS\ESS\03_Coupleur HF 352MHz\09_Suivi_de_fabrication\PMB Alcen\Photos\2015_06_12_Recette_PMB\DSCN025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11548" y="3011678"/>
              <a:ext cx="2160000" cy="943723"/>
            </a:xfrm>
            <a:prstGeom prst="rect">
              <a:avLst/>
            </a:prstGeom>
            <a:noFill/>
          </p:spPr>
        </p:pic>
        <p:pic>
          <p:nvPicPr>
            <p:cNvPr id="88" name="Picture 5" descr="F:\Sauvegarde PC903 IPNO\Disque D du PC903\00_IPNO_WORKS\00_PROJETS\ESS\03_Coupleur HF 352MHz\09_Suivi_de_fabrication\PMB Alcen\Photos\2015_06_12_Recette_PMB\DSCN0255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519" y="2403539"/>
              <a:ext cx="2879674" cy="2160000"/>
            </a:xfrm>
            <a:prstGeom prst="rect">
              <a:avLst/>
            </a:prstGeom>
            <a:noFill/>
          </p:spPr>
        </p:pic>
      </p:grpSp>
      <p:sp>
        <p:nvSpPr>
          <p:cNvPr id="89" name="ZoneTexte 88"/>
          <p:cNvSpPr txBox="1"/>
          <p:nvPr/>
        </p:nvSpPr>
        <p:spPr>
          <a:xfrm>
            <a:off x="3952677" y="2568988"/>
            <a:ext cx="1087414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 smtClean="0"/>
              <a:t>Dépôt de </a:t>
            </a:r>
            <a:r>
              <a:rPr lang="fr-FR" sz="1200" i="1" dirty="0" err="1" smtClean="0"/>
              <a:t>TiN</a:t>
            </a:r>
            <a:endParaRPr lang="fr-FR" sz="1200" i="1" dirty="0"/>
          </a:p>
        </p:txBody>
      </p:sp>
      <p:cxnSp>
        <p:nvCxnSpPr>
          <p:cNvPr id="90" name="Connecteur droit avec flèche 89"/>
          <p:cNvCxnSpPr>
            <a:stCxn id="89" idx="1"/>
          </p:cNvCxnSpPr>
          <p:nvPr/>
        </p:nvCxnSpPr>
        <p:spPr>
          <a:xfrm flipH="1" flipV="1">
            <a:off x="3131855" y="2321970"/>
            <a:ext cx="820822" cy="3855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89" idx="3"/>
          </p:cNvCxnSpPr>
          <p:nvPr/>
        </p:nvCxnSpPr>
        <p:spPr>
          <a:xfrm>
            <a:off x="5040091" y="2707488"/>
            <a:ext cx="1836165" cy="289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3473425" y="1263129"/>
            <a:ext cx="1580882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 smtClean="0"/>
              <a:t>Antenne </a:t>
            </a:r>
            <a:r>
              <a:rPr lang="fr-FR" sz="1200" i="1" dirty="0" err="1" smtClean="0"/>
              <a:t>électropolie</a:t>
            </a:r>
            <a:endParaRPr lang="fr-FR" sz="1200" i="1" dirty="0"/>
          </a:p>
        </p:txBody>
      </p:sp>
      <p:cxnSp>
        <p:nvCxnSpPr>
          <p:cNvPr id="93" name="Connecteur droit avec flèche 92"/>
          <p:cNvCxnSpPr>
            <a:stCxn id="92" idx="1"/>
          </p:cNvCxnSpPr>
          <p:nvPr/>
        </p:nvCxnSpPr>
        <p:spPr>
          <a:xfrm flipH="1">
            <a:off x="2034757" y="1401629"/>
            <a:ext cx="1438668" cy="1027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92" idx="3"/>
          </p:cNvCxnSpPr>
          <p:nvPr/>
        </p:nvCxnSpPr>
        <p:spPr>
          <a:xfrm>
            <a:off x="5054307" y="1401629"/>
            <a:ext cx="81882" cy="229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046" y="1293750"/>
            <a:ext cx="3317886" cy="460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buSzPct val="70000"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Banc de conditionnement RF: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912902"/>
            <a:ext cx="898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Coupleurs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de puissance RF:</a:t>
            </a:r>
            <a:r>
              <a:rPr lang="fr-FR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4 proto. réalisés et livrés par 2 entreprises françaises (SCT &amp; PMB)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403648" y="166255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Coupleurs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RF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18129" y="1786422"/>
            <a:ext cx="4881629" cy="3786938"/>
            <a:chOff x="9144000" y="2625031"/>
            <a:chExt cx="4881629" cy="3786938"/>
          </a:xfrm>
        </p:grpSpPr>
        <p:sp>
          <p:nvSpPr>
            <p:cNvPr id="74" name="ZoneTexte 73"/>
            <p:cNvSpPr txBox="1"/>
            <p:nvPr/>
          </p:nvSpPr>
          <p:spPr>
            <a:xfrm>
              <a:off x="11568757" y="4914486"/>
              <a:ext cx="2456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Conducteur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ext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fr-FR" sz="1600" b="1" dirty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ouble paroi refroidie à </a:t>
              </a:r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SHe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1656330" y="5585549"/>
              <a:ext cx="22604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Cavité de couplage avec refroidissement à eau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25031"/>
              <a:ext cx="2399311" cy="3786938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11568757" y="4475905"/>
              <a:ext cx="2188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Fenêtre coupleur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1" name="Connecteur droit avec flèche 70"/>
            <p:cNvCxnSpPr>
              <a:stCxn id="70" idx="1"/>
            </p:cNvCxnSpPr>
            <p:nvPr/>
          </p:nvCxnSpPr>
          <p:spPr>
            <a:xfrm flipH="1">
              <a:off x="10768006" y="4645182"/>
              <a:ext cx="800751" cy="689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>
              <a:stCxn id="74" idx="1"/>
            </p:cNvCxnSpPr>
            <p:nvPr/>
          </p:nvCxnSpPr>
          <p:spPr>
            <a:xfrm flipH="1" flipV="1">
              <a:off x="10695999" y="5172322"/>
              <a:ext cx="872758" cy="345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>
              <a:stCxn id="76" idx="1"/>
            </p:cNvCxnSpPr>
            <p:nvPr/>
          </p:nvCxnSpPr>
          <p:spPr>
            <a:xfrm flipH="1" flipV="1">
              <a:off x="10322662" y="5714664"/>
              <a:ext cx="1333668" cy="1632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11611845" y="3546097"/>
              <a:ext cx="1979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latin typeface="Calibri" pitchFamily="34" charset="0"/>
                  <a:cs typeface="Calibri" pitchFamily="34" charset="0"/>
                </a:rPr>
                <a:t>Doorknob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necteur droit avec flèche 36"/>
            <p:cNvCxnSpPr>
              <a:stCxn id="36" idx="1"/>
            </p:cNvCxnSpPr>
            <p:nvPr/>
          </p:nvCxnSpPr>
          <p:spPr>
            <a:xfrm flipH="1" flipV="1">
              <a:off x="9739638" y="3692291"/>
              <a:ext cx="1872207" cy="23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1615969" y="2822024"/>
              <a:ext cx="2141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alibri" pitchFamily="34" charset="0"/>
                  <a:cs typeface="Calibri" pitchFamily="34" charset="0"/>
                </a:rPr>
                <a:t>WG 2300 1/2 hauteur </a:t>
              </a:r>
              <a:endParaRPr lang="fr-FR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10488638" y="2960523"/>
              <a:ext cx="1167692" cy="76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>
              <a:off x="10027977" y="2978531"/>
              <a:ext cx="1628353" cy="589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5041262" y="3679891"/>
            <a:ext cx="4387526" cy="2873662"/>
            <a:chOff x="5041262" y="3679891"/>
            <a:chExt cx="4387526" cy="2873662"/>
          </a:xfrm>
        </p:grpSpPr>
        <p:grpSp>
          <p:nvGrpSpPr>
            <p:cNvPr id="9" name="Groupe 8"/>
            <p:cNvGrpSpPr/>
            <p:nvPr/>
          </p:nvGrpSpPr>
          <p:grpSpPr>
            <a:xfrm>
              <a:off x="5041262" y="3679891"/>
              <a:ext cx="2406460" cy="2873662"/>
              <a:chOff x="6459272" y="3844933"/>
              <a:chExt cx="2406460" cy="2873662"/>
            </a:xfrm>
          </p:grpSpPr>
          <p:pic>
            <p:nvPicPr>
              <p:cNvPr id="62" name="Picture 3" descr="F:\Sauvegarde PC903 IPNO\Disque D du PC903\00_IPNO_WORKS\00_PROJETS\ESS\98_Manip Conditionnement Cpls\01_Etuvage_CdC\03_Photos\2015_08_Cpls_SCT\DSCN0339.JP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59272" y="4270563"/>
                <a:ext cx="1653499" cy="2448032"/>
              </a:xfrm>
              <a:prstGeom prst="rect">
                <a:avLst/>
              </a:prstGeom>
              <a:noFill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484821" y="3844933"/>
                <a:ext cx="2380911" cy="42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buSzPct val="70000"/>
                </a:pPr>
                <a:r>
                  <a:rPr lang="fr-FR" sz="1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Banc d’étuvage</a:t>
                </a:r>
                <a:endParaRPr lang="fr-FR" sz="19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>
              <a:off x="6620476" y="4509120"/>
              <a:ext cx="2808312" cy="121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buSzPct val="75000"/>
                <a:buFont typeface="Wingdings" pitchFamily="2" charset="2"/>
                <a:buChar char="Ø"/>
              </a:pP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 Montée à 155°C en 24 h</a:t>
              </a:r>
            </a:p>
            <a:p>
              <a:pPr>
                <a:lnSpc>
                  <a:spcPct val="114000"/>
                </a:lnSpc>
                <a:buSzPct val="75000"/>
                <a:buFont typeface="Wingdings" pitchFamily="2" charset="2"/>
                <a:buChar char="Ø"/>
              </a:pP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 Plateau 155°C pendant 24h</a:t>
              </a:r>
            </a:p>
            <a:p>
              <a:pPr>
                <a:lnSpc>
                  <a:spcPct val="114000"/>
                </a:lnSpc>
                <a:buSzPct val="75000"/>
                <a:buFont typeface="Wingdings" pitchFamily="2" charset="2"/>
                <a:buChar char="Ø"/>
              </a:pPr>
              <a:r>
                <a:rPr lang="fr-FR" sz="16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Pression de 10</a:t>
              </a:r>
              <a:r>
                <a:rPr lang="fr-FR" sz="1600" baseline="30000" dirty="0" smtClean="0">
                  <a:latin typeface="Calibri" pitchFamily="34" charset="0"/>
                  <a:cs typeface="Calibri" pitchFamily="34" charset="0"/>
                </a:rPr>
                <a:t>-9</a:t>
              </a:r>
              <a:r>
                <a:rPr lang="fr-FR" sz="1600" dirty="0" smtClean="0">
                  <a:latin typeface="Calibri" pitchFamily="34" charset="0"/>
                  <a:cs typeface="Calibri" pitchFamily="34" charset="0"/>
                </a:rPr>
                <a:t> mbar atteinte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98562" y="5724324"/>
            <a:ext cx="4778237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SzPct val="70000"/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Accord en fréquence de la cavité de couplage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buSzPct val="70000"/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Assemblage en salle blanche ISO4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buSzPct val="70000"/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Etuvage (24h@155°C</a:t>
            </a:r>
            <a:r>
              <a:rPr lang="fr-FR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70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950173"/>
            <a:ext cx="6336704" cy="51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Cavité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Lancement de l’appel d’offre de série Niobium et cavités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 Etuvage (@120°C) &amp; traitement thermique (@600 °C,  dégazage Hydrogène) : </a:t>
            </a:r>
            <a:r>
              <a:rPr lang="fr-FR" b="1" dirty="0" err="1" smtClean="0">
                <a:latin typeface="Calibri" pitchFamily="34" charset="0"/>
              </a:rPr>
              <a:t>etudes</a:t>
            </a:r>
            <a:endParaRPr lang="fr-FR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 Test d’une cavité équipée avec son coupleur de puissance dans le cryostat horizontal à Uppsala (HNOOS)</a:t>
            </a:r>
          </a:p>
          <a:p>
            <a:pPr marL="0"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Coupler RF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Conditionnement RF (@CEA/Saclay): mode pulsé, TW </a:t>
            </a: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Paire de coupleurs #1: jusqu’à 400 kW</a:t>
            </a: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Paire de coupleurs #2: jusqu’à 400 kW puis jusqu’à 1MW</a:t>
            </a:r>
          </a:p>
          <a:p>
            <a:pPr marL="0"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Tuner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Nouveaux tests des 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</a:rPr>
              <a:t>piezos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de 90mm de long 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 Campagne de test longue durée@ température 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</a:rPr>
              <a:t>cryo</a:t>
            </a:r>
            <a:endParaRPr lang="fr-FR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fr-FR" sz="2400" b="1" dirty="0" smtClean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15524" y="154380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Travail à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venir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796171"/>
            <a:ext cx="77048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Cryomodule</a:t>
            </a:r>
            <a:endParaRPr lang="en-US" sz="2200" b="1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Première </a:t>
            </a:r>
            <a:r>
              <a:rPr lang="en-US" b="1" dirty="0" err="1" smtClean="0">
                <a:latin typeface="Calibri" pitchFamily="34" charset="0"/>
              </a:rPr>
              <a:t>mise</a:t>
            </a:r>
            <a:r>
              <a:rPr lang="en-US" b="1" dirty="0" smtClean="0">
                <a:latin typeface="Calibri" pitchFamily="34" charset="0"/>
              </a:rPr>
              <a:t> en </a:t>
            </a:r>
            <a:r>
              <a:rPr lang="en-US" b="1" dirty="0" err="1" smtClean="0">
                <a:latin typeface="Calibri" pitchFamily="34" charset="0"/>
              </a:rPr>
              <a:t>froid</a:t>
            </a:r>
            <a:r>
              <a:rPr lang="en-US" b="1" dirty="0" smtClean="0">
                <a:latin typeface="Calibri" pitchFamily="34" charset="0"/>
              </a:rPr>
              <a:t> @ </a:t>
            </a:r>
            <a:r>
              <a:rPr lang="en-US" b="1" dirty="0">
                <a:latin typeface="Calibri" pitchFamily="34" charset="0"/>
              </a:rPr>
              <a:t>IPN Orsay </a:t>
            </a:r>
            <a:r>
              <a:rPr lang="en-US" b="1" dirty="0" smtClean="0">
                <a:latin typeface="Calibri" pitchFamily="34" charset="0"/>
              </a:rPr>
              <a:t>(à 2K, pas de puissance RF) </a:t>
            </a:r>
            <a:r>
              <a:rPr lang="en-US" b="1" dirty="0" err="1" smtClean="0">
                <a:latin typeface="Calibri" pitchFamily="34" charset="0"/>
              </a:rPr>
              <a:t>avant</a:t>
            </a:r>
            <a:r>
              <a:rPr lang="en-US" b="1" dirty="0" smtClean="0">
                <a:latin typeface="Calibri" pitchFamily="34" charset="0"/>
              </a:rPr>
              <a:t> transport à l’Université </a:t>
            </a:r>
            <a:r>
              <a:rPr lang="en-US" b="1" dirty="0" err="1" smtClean="0">
                <a:latin typeface="Calibri" pitchFamily="34" charset="0"/>
              </a:rPr>
              <a:t>d’Uppsala</a:t>
            </a:r>
            <a:r>
              <a:rPr lang="en-US" b="1" dirty="0" smtClean="0">
                <a:latin typeface="Calibri" pitchFamily="34" charset="0"/>
              </a:rPr>
              <a:t> pour les tests en puissance (</a:t>
            </a:r>
            <a:r>
              <a:rPr lang="en-US" b="1" dirty="0" err="1" smtClean="0">
                <a:latin typeface="Calibri" pitchFamily="34" charset="0"/>
              </a:rPr>
              <a:t>Avril</a:t>
            </a:r>
            <a:r>
              <a:rPr lang="en-US" b="1" dirty="0" smtClean="0">
                <a:latin typeface="Calibri" pitchFamily="34" charset="0"/>
              </a:rPr>
              <a:t> 2016)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7" name="Picture 2" descr="D:\0_PROJETS\1_ESS\13_FOUR\IMG_15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04971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16216" y="2431921"/>
            <a:ext cx="223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Four sous vide livré le 11/9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45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57863" y="1475552"/>
            <a:ext cx="77048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Cryomodule à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cavités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elliptiques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 5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8323" y="2896026"/>
            <a:ext cx="1576165" cy="922058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903592"/>
            <a:ext cx="1512168" cy="9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000" y="2852936"/>
            <a:ext cx="1599170" cy="9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logo CE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8" y="3846662"/>
            <a:ext cx="1159181" cy="944866"/>
          </a:xfrm>
          <a:prstGeom prst="rect">
            <a:avLst/>
          </a:prstGeom>
          <a:noFill/>
        </p:spPr>
      </p:pic>
      <p:pic>
        <p:nvPicPr>
          <p:cNvPr id="15" name="Picture 2" descr="D:\Documentation\Conférences\SRF\2015 Whistler\Spoke&amp;Elliptique\Cryomodule ESS 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883" y="2409412"/>
            <a:ext cx="5664083" cy="33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1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998138"/>
            <a:ext cx="4743451" cy="3457670"/>
          </a:xfrm>
          <a:prstGeom prst="rect">
            <a:avLst/>
          </a:prstGeom>
        </p:spPr>
      </p:pic>
      <p:pic>
        <p:nvPicPr>
          <p:cNvPr id="21" name="Image 20" descr="D:\#01_ESS\µ01_CRYOMODULE M-ECCTD\14_Images BE\saf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2060" y="4996543"/>
            <a:ext cx="2291398" cy="1861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631262" y="114300"/>
            <a:ext cx="5820009" cy="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3000" dirty="0" smtClean="0">
                <a:solidFill>
                  <a:schemeClr val="bg1"/>
                </a:solidFill>
              </a:rPr>
              <a:t>Les composants du cryomodule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121388" y="1862514"/>
            <a:ext cx="1682121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pPr algn="ctr"/>
            <a:r>
              <a:rPr lang="en-GB" dirty="0" smtClean="0">
                <a:latin typeface="Calibri" pitchFamily="34" charset="0"/>
                <a:cs typeface="Calibri" pitchFamily="34" charset="0"/>
              </a:rPr>
              <a:t>Haut beta 5 cellules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96441" y="1893098"/>
            <a:ext cx="185699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medium beta 6 cellules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28586"/>
              </p:ext>
            </p:extLst>
          </p:nvPr>
        </p:nvGraphicFramePr>
        <p:xfrm>
          <a:off x="4914900" y="2620737"/>
          <a:ext cx="4111571" cy="19605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10375"/>
                <a:gridCol w="853523"/>
                <a:gridCol w="847673"/>
              </a:tblGrid>
              <a:tr h="276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Medium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High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Geometrical</a:t>
                      </a:r>
                      <a:r>
                        <a:rPr lang="en-GB" sz="900" b="1" baseline="0" dirty="0" smtClean="0">
                          <a:effectLst/>
                        </a:rPr>
                        <a:t> beta</a:t>
                      </a:r>
                      <a:endParaRPr lang="en-US" sz="900" b="1" dirty="0"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0.67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0.86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Frequency (MHz)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704.42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Maximum surface field in operation (MV/m)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40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44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Nominal Accelerating gradient (MV/m)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FF0000"/>
                          </a:solidFill>
                          <a:effectLst/>
                        </a:rPr>
                        <a:t>16.7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FF0000"/>
                          </a:solidFill>
                          <a:effectLst/>
                        </a:rPr>
                        <a:t>19.9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Nominal Accelerating Voltage (MV)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Q</a:t>
                      </a:r>
                      <a:r>
                        <a:rPr lang="en-GB" sz="900" b="1" baseline="-25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 at nominal gradient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&gt; 5e9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dynamic heat load (W)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5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751" y="4336858"/>
            <a:ext cx="1296667" cy="2418249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0" y="4380621"/>
            <a:ext cx="26971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sz="2000" dirty="0" err="1" smtClean="0">
                <a:cs typeface="Calibri" pitchFamily="34" charset="0"/>
              </a:rPr>
              <a:t>Coupleur</a:t>
            </a:r>
            <a:r>
              <a:rPr lang="en-US" sz="2000" dirty="0" smtClean="0">
                <a:cs typeface="Calibri" pitchFamily="34" charset="0"/>
              </a:rPr>
              <a:t> de puissance</a:t>
            </a:r>
          </a:p>
          <a:p>
            <a:r>
              <a:rPr lang="en-US" sz="1300" b="0" dirty="0">
                <a:solidFill>
                  <a:schemeClr val="tx1"/>
                </a:solidFill>
                <a:effectLst/>
                <a:cs typeface="Calibri" pitchFamily="34" charset="0"/>
              </a:rPr>
              <a:t>(</a:t>
            </a:r>
            <a:r>
              <a:rPr lang="en-US" sz="1300" b="0" dirty="0" smtClean="0">
                <a:solidFill>
                  <a:schemeClr val="tx1"/>
                </a:solidFill>
                <a:effectLst/>
                <a:cs typeface="Calibri" pitchFamily="34" charset="0"/>
              </a:rPr>
              <a:t>type HIPPI</a:t>
            </a:r>
            <a:r>
              <a:rPr lang="en-US" sz="1300" b="0" dirty="0">
                <a:solidFill>
                  <a:schemeClr val="tx1"/>
                </a:solidFill>
                <a:effectLst/>
                <a:cs typeface="Calibri" pitchFamily="34" charset="0"/>
              </a:rPr>
              <a:t>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0" y="5012364"/>
            <a:ext cx="279118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Diamètre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100 </a:t>
            </a:r>
            <a:r>
              <a:rPr lang="en-US" sz="1100" b="1" dirty="0">
                <a:latin typeface="Calibri" pitchFamily="34" charset="0"/>
                <a:cs typeface="Calibri" pitchFamily="34" charset="0"/>
              </a:rPr>
              <a:t>mm 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Puissance </a:t>
            </a:r>
            <a:r>
              <a:rPr lang="en-US" sz="11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crête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1.1 MW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Antenne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fenêtre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refroidi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à eau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Conducteur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extérieur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refroidi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à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l’He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supercritique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Transition </a:t>
            </a:r>
            <a:r>
              <a:rPr lang="en-US" sz="1100" b="1" dirty="0">
                <a:latin typeface="Calibri" pitchFamily="34" charset="0"/>
                <a:cs typeface="Calibri" pitchFamily="34" charset="0"/>
              </a:rPr>
              <a:t>Doorknob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équipée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d’un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système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polarisation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multipactor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61900" y="4704397"/>
            <a:ext cx="40824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Système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d’accord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froid</a:t>
            </a:r>
            <a:endParaRPr lang="en-US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300" dirty="0">
                <a:latin typeface="Calibri" pitchFamily="34" charset="0"/>
                <a:cs typeface="Calibri" pitchFamily="34" charset="0"/>
              </a:rPr>
              <a:t>(type Saclay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V5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modifié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pour les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cavités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ESS)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444208" y="5400150"/>
            <a:ext cx="2699792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spcAft>
                <a:spcPts val="300"/>
              </a:spcAft>
              <a:buFont typeface="Arial" pitchFamily="34" charset="0"/>
              <a:buChar char="•"/>
              <a:defRPr sz="1100" b="1">
                <a:latin typeface="+mn-lt"/>
                <a:cs typeface="Calibri" pitchFamily="34" charset="0"/>
              </a:defRPr>
            </a:lvl1pPr>
          </a:lstStyle>
          <a:p>
            <a:pPr marL="171450" indent="-171450"/>
            <a:r>
              <a:rPr lang="en-US" dirty="0" err="1" smtClean="0">
                <a:latin typeface="Calibri" pitchFamily="34" charset="0"/>
              </a:rPr>
              <a:t>Moteur</a:t>
            </a:r>
            <a:r>
              <a:rPr lang="en-US" dirty="0" smtClean="0">
                <a:latin typeface="Calibri" pitchFamily="34" charset="0"/>
              </a:rPr>
              <a:t> pas à pas + </a:t>
            </a:r>
            <a:r>
              <a:rPr lang="en-US" dirty="0" err="1" smtClean="0">
                <a:latin typeface="Calibri" pitchFamily="34" charset="0"/>
              </a:rPr>
              <a:t>réducteur</a:t>
            </a:r>
            <a:r>
              <a:rPr lang="en-US" dirty="0" smtClean="0">
                <a:latin typeface="Calibri" pitchFamily="34" charset="0"/>
              </a:rPr>
              <a:t> (accord lent) </a:t>
            </a:r>
            <a:r>
              <a:rPr lang="en-US" dirty="0" err="1" smtClean="0">
                <a:latin typeface="Calibri" pitchFamily="34" charset="0"/>
              </a:rPr>
              <a:t>fonctionnant</a:t>
            </a:r>
            <a:r>
              <a:rPr lang="en-US" dirty="0" smtClean="0">
                <a:latin typeface="Calibri" pitchFamily="34" charset="0"/>
              </a:rPr>
              <a:t> à </a:t>
            </a:r>
            <a:r>
              <a:rPr lang="en-US" dirty="0" err="1" smtClean="0">
                <a:latin typeface="Calibri" pitchFamily="34" charset="0"/>
              </a:rPr>
              <a:t>froid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Course max : </a:t>
            </a:r>
            <a:r>
              <a:rPr lang="en-US" dirty="0">
                <a:latin typeface="Calibri" pitchFamily="34" charset="0"/>
              </a:rPr>
              <a:t>± 3 </a:t>
            </a:r>
            <a:r>
              <a:rPr lang="en-US" dirty="0" smtClean="0">
                <a:latin typeface="Calibri" pitchFamily="34" charset="0"/>
              </a:rPr>
              <a:t>mm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Plage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d’accord</a:t>
            </a:r>
            <a:r>
              <a:rPr lang="en-US" dirty="0" smtClean="0">
                <a:latin typeface="Calibri" pitchFamily="34" charset="0"/>
              </a:rPr>
              <a:t> : </a:t>
            </a:r>
            <a:r>
              <a:rPr lang="en-US" dirty="0">
                <a:latin typeface="Calibri" pitchFamily="34" charset="0"/>
              </a:rPr>
              <a:t>~ 600 </a:t>
            </a:r>
            <a:r>
              <a:rPr lang="en-US" dirty="0" smtClean="0">
                <a:latin typeface="Calibri" pitchFamily="34" charset="0"/>
              </a:rPr>
              <a:t>kHz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Résolution</a:t>
            </a:r>
            <a:r>
              <a:rPr lang="en-US" dirty="0">
                <a:latin typeface="Calibri" pitchFamily="34" charset="0"/>
              </a:rPr>
              <a:t>: ~1 </a:t>
            </a:r>
            <a:r>
              <a:rPr lang="en-US" dirty="0" smtClean="0">
                <a:latin typeface="Calibri" pitchFamily="34" charset="0"/>
              </a:rPr>
              <a:t>Hz</a:t>
            </a:r>
          </a:p>
          <a:p>
            <a:pPr marL="171450" indent="-171450"/>
            <a:r>
              <a:rPr lang="en-US" dirty="0" smtClean="0">
                <a:latin typeface="Calibri" pitchFamily="34" charset="0"/>
              </a:rPr>
              <a:t>2 </a:t>
            </a:r>
            <a:r>
              <a:rPr lang="en-US" dirty="0" err="1" smtClean="0">
                <a:latin typeface="Calibri" pitchFamily="34" charset="0"/>
              </a:rPr>
              <a:t>actuateurs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piezo</a:t>
            </a:r>
            <a:r>
              <a:rPr lang="en-US" dirty="0" smtClean="0">
                <a:latin typeface="Calibri" pitchFamily="34" charset="0"/>
              </a:rPr>
              <a:t> (accord </a:t>
            </a:r>
            <a:r>
              <a:rPr lang="en-US" dirty="0" err="1" smtClean="0">
                <a:latin typeface="Calibri" pitchFamily="34" charset="0"/>
              </a:rPr>
              <a:t>rapide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</a:t>
            </a:r>
            <a:r>
              <a:rPr lang="en-US" dirty="0" err="1" smtClean="0">
                <a:latin typeface="Calibri" pitchFamily="34" charset="0"/>
              </a:rPr>
              <a:t>Plage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d’accord</a:t>
            </a:r>
            <a:r>
              <a:rPr lang="en-US" dirty="0" smtClean="0">
                <a:latin typeface="Calibri" pitchFamily="34" charset="0"/>
              </a:rPr>
              <a:t> à 2K: 400 Hz (2 µm)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55821" y="2212522"/>
            <a:ext cx="2606816" cy="308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 de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coupleurs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HOM !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421" y="966789"/>
            <a:ext cx="1698171" cy="831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583" y="971550"/>
            <a:ext cx="1948244" cy="944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5"/>
          <p:cNvSpPr txBox="1"/>
          <p:nvPr/>
        </p:nvSpPr>
        <p:spPr>
          <a:xfrm>
            <a:off x="0" y="955069"/>
            <a:ext cx="3486150" cy="5675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Basé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le concept de cryomodule CEBAF/SNS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Design </a:t>
            </a: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commun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pour medium et haut beta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/>
      <p:bldP spid="47" grpId="0"/>
      <p:bldP spid="50" grpId="0"/>
      <p:bldP spid="51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89039" y="232226"/>
            <a:ext cx="7610272" cy="8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  <a:cs typeface="Calibri" pitchFamily="34" charset="0"/>
              </a:rPr>
              <a:t>Test des deux cavités haut beta prototypes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6550" y="5031283"/>
            <a:ext cx="60121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indent="-285750" eaLnBrk="0" fontAlgn="base" hangingPunct="0">
              <a:spcAft>
                <a:spcPct val="0"/>
              </a:spcAft>
              <a:buClr>
                <a:srgbClr val="000000"/>
              </a:buClr>
              <a:buSzPct val="171000"/>
              <a:buFont typeface="Arial" panose="020B0604020202020204" pitchFamily="34" charset="0"/>
              <a:buChar char="•"/>
            </a:pPr>
            <a:r>
              <a:rPr lang="fr-FR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Les deux cavités sont conformes aux spécifications ESS</a:t>
            </a:r>
            <a:endParaRPr lang="fr-FR" sz="1600" b="1" dirty="0" bmk="">
              <a:latin typeface="Calibri" pitchFamily="34" charset="0"/>
              <a:ea typeface="ヒラギノ角ゴ ProN W3" charset="0"/>
              <a:cs typeface="Calibri" pitchFamily="34" charset="0"/>
            </a:endParaRPr>
          </a:p>
          <a:p>
            <a:pPr marL="290513" indent="-285750" eaLnBrk="0" hangingPunct="0">
              <a:buClr>
                <a:srgbClr val="000000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Légère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dégradation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</a:t>
            </a:r>
            <a:r>
              <a:rPr lang="en-US" sz="1600" b="1" dirty="0" bmk="">
                <a:latin typeface="Calibri" pitchFamily="34" charset="0"/>
                <a:ea typeface="ヒラギノ角ゴ ProN W3" charset="0"/>
                <a:cs typeface="Calibri" pitchFamily="34" charset="0"/>
              </a:rPr>
              <a:t>(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pollution) des performances après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traitement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thermique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à 600°C (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suppression 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de </a:t>
            </a:r>
            <a:r>
              <a:rPr lang="en-US" sz="1600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l’hydrogène</a:t>
            </a:r>
            <a:r>
              <a:rPr lang="en-US" sz="1600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)</a:t>
            </a:r>
            <a:endParaRPr lang="en-US" sz="1600" b="1" dirty="0" bmk="">
              <a:latin typeface="Calibri" pitchFamily="34" charset="0"/>
              <a:ea typeface="ヒラギノ角ゴ ProN W3" charset="0"/>
              <a:cs typeface="Calibri" pitchFamily="34" charset="0"/>
            </a:endParaRPr>
          </a:p>
        </p:txBody>
      </p:sp>
      <p:pic>
        <p:nvPicPr>
          <p:cNvPr id="8" name="Picture 2" descr="C:\D\Projets\ESS\CALHI\Project3&amp;8\cavités-hors tests\cavités proto HB\ZANON\photos\recette_beta086_ZANON_1309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02" y="1556792"/>
            <a:ext cx="2500254" cy="10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44" y="3118563"/>
            <a:ext cx="2500254" cy="103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5602" y="1162384"/>
            <a:ext cx="2498896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P01 -  E. ZANON 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602" y="2711079"/>
            <a:ext cx="2498896" cy="307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400"/>
            </a:lvl1pPr>
          </a:lstStyle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P02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5335" y="5934670"/>
            <a:ext cx="56886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r>
              <a:rPr lang="fr-FR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Tank </a:t>
            </a:r>
            <a:r>
              <a:rPr lang="fr-FR" b="1" dirty="0" err="1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helium</a:t>
            </a:r>
            <a:r>
              <a:rPr lang="fr-FR" b="1" dirty="0" smtClean="0" bmk="">
                <a:latin typeface="Calibri" pitchFamily="34" charset="0"/>
                <a:ea typeface="ヒラギノ角ゴ ProN W3" charset="0"/>
                <a:cs typeface="Calibri" pitchFamily="34" charset="0"/>
              </a:rPr>
              <a:t> soudé sur la première cavité: pas de décalage en fréquence significatif ni de dégradation du plat de champ observé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04" y="4365104"/>
            <a:ext cx="2430852" cy="18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20982" y="6236362"/>
            <a:ext cx="2498896" cy="52322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P01 avec enceinte helium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soudée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286" y="1068156"/>
            <a:ext cx="6356713" cy="40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2609850"/>
            <a:ext cx="160536" cy="1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3289" y="4457700"/>
            <a:ext cx="160536" cy="1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90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41" y="3759958"/>
            <a:ext cx="1978927" cy="3070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77" y="996286"/>
            <a:ext cx="2026694" cy="27022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582" y="996283"/>
            <a:ext cx="3598460" cy="26988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6" y="3756544"/>
            <a:ext cx="2254441" cy="30059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5396" y="4228627"/>
            <a:ext cx="2955691" cy="204375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93756" y="0"/>
            <a:ext cx="7067355" cy="8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2800" dirty="0" smtClean="0">
                <a:solidFill>
                  <a:schemeClr val="bg1"/>
                </a:solidFill>
                <a:cs typeface="Calibri" pitchFamily="34" charset="0"/>
              </a:rPr>
              <a:t>Préparation de la cavité P01 </a:t>
            </a:r>
          </a:p>
          <a:p>
            <a:r>
              <a:rPr lang="fr-FR" sz="2800" dirty="0" smtClean="0">
                <a:solidFill>
                  <a:schemeClr val="bg1"/>
                </a:solidFill>
                <a:cs typeface="Calibri" pitchFamily="34" charset="0"/>
              </a:rPr>
              <a:t>(effectuée la semaine dernière!)</a:t>
            </a:r>
            <a:endParaRPr lang="en-US" sz="28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080" y="2934268"/>
            <a:ext cx="158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Nettoyage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ultra-sons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16" y="5800299"/>
            <a:ext cx="215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Décapage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chimique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interne  de 80 µm environ (BCP)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0806" y="1010104"/>
            <a:ext cx="33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Transfert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salle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blanche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(ISO7-&gt;ISO5) avec nouveau robot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2328" y="6075192"/>
            <a:ext cx="2345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Montage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nouveau banc HPR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6041" y="6268535"/>
            <a:ext cx="2345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Rinçage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HPR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9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43836" y="0"/>
            <a:ext cx="6638034" cy="92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3000" dirty="0" smtClean="0">
                <a:solidFill>
                  <a:schemeClr val="bg1"/>
                </a:solidFill>
              </a:rPr>
              <a:t>Fabrication de six cavités prototypes medium beta  (@ZANON)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34113" y="3499103"/>
            <a:ext cx="53400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Tous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diabolos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fabriqués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mesurés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fréquence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Les Enceintes Helium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prêtes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La première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cavité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 point d’être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soudée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et sera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livrée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sans enceinte He au CEA 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fin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Octobre</a:t>
            </a:r>
            <a:endParaRPr lang="en-US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1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cavité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validée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test à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froid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Zanon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pourra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produire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cavité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(sans enceinte)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toutes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les 2-3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semaines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70930" y="1944404"/>
            <a:ext cx="4760934" cy="338368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522" y="1255674"/>
            <a:ext cx="2628167" cy="19630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87850" y="570166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Diabolos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9408" y="3140968"/>
            <a:ext cx="140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Helium tank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231" y="2821069"/>
            <a:ext cx="183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Enceintes Helium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776"/>
            <a:ext cx="2912364" cy="1941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456" y="2608985"/>
            <a:ext cx="26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Diabolos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et tubes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faiceaux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our la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cavité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#1)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9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43836" y="0"/>
            <a:ext cx="6638034" cy="92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3000" dirty="0" smtClean="0">
                <a:solidFill>
                  <a:schemeClr val="bg1"/>
                </a:solidFill>
              </a:rPr>
              <a:t>Fabrication de six coupleurs de puissance (@ Toshiba, </a:t>
            </a:r>
            <a:r>
              <a:rPr lang="fr-FR" sz="3000" dirty="0" err="1" smtClean="0">
                <a:solidFill>
                  <a:schemeClr val="bg1"/>
                </a:solidFill>
              </a:rPr>
              <a:t>Sominex</a:t>
            </a:r>
            <a:r>
              <a:rPr lang="fr-FR" sz="3000" dirty="0" smtClean="0">
                <a:solidFill>
                  <a:schemeClr val="bg1"/>
                </a:solidFill>
              </a:rPr>
              <a:t>, PMB)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34111" y="3289110"/>
            <a:ext cx="6416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 première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paire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fenêtres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coaxiale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équipée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l’antenne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sera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livrée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novembre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L’analyse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dépôts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cours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à Saclay (composition 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épaisseur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 fabrication des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conducteurs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externes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double </a:t>
            </a:r>
            <a:r>
              <a:rPr lang="en-US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paroi</a:t>
            </a:r>
            <a:r>
              <a:rPr lang="en-US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cours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Le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dépôt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cuivre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phase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d’amélioration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contrats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réalisation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transitions doorknob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et des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cavités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conditionnement</a:t>
            </a:r>
            <a:r>
              <a:rPr lang="en-US" sz="20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été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lancés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livraison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à Saclay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prévue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janvier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9408" y="3140968"/>
            <a:ext cx="140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Helium tank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233" y="977884"/>
            <a:ext cx="2047164" cy="1942737"/>
          </a:xfrm>
          <a:prstGeom prst="rect">
            <a:avLst/>
          </a:prstGeom>
          <a:noFill/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995" y="2964193"/>
            <a:ext cx="2197289" cy="1730638"/>
          </a:xfrm>
          <a:prstGeom prst="rect">
            <a:avLst/>
          </a:prstGeom>
          <a:noFill/>
        </p:spPr>
      </p:pic>
      <p:pic>
        <p:nvPicPr>
          <p:cNvPr id="20" name="Imag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7169"/>
            <a:ext cx="4267187" cy="1621439"/>
          </a:xfrm>
          <a:prstGeom prst="rect">
            <a:avLst/>
          </a:prstGeom>
        </p:spPr>
      </p:pic>
      <p:pic>
        <p:nvPicPr>
          <p:cNvPr id="21" name="Image 20" descr="D:\#01_ESS\µ01_CRYOMODULE M-ECCTD\04_Coupleurs\10_Conducteur double paroie\IMG_466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102" y="987467"/>
            <a:ext cx="2292824" cy="2083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27336" y="2425283"/>
            <a:ext cx="2291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Conducteurs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externes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après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frettage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3080" y="953599"/>
            <a:ext cx="34665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Electropolissage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soudure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par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faisceau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d’électrons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63773" y="2263784"/>
            <a:ext cx="454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Conducteur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interne /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antenne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(pièce test)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8524" y="967247"/>
            <a:ext cx="2073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Bride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4698" y="2921151"/>
            <a:ext cx="240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Piège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RF du doorknob (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maquette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8" name="Image 27" descr="C:\Users\fpeauger\AppData\Local\Microsoft\Windows\Temporary Internet Files\Content.Word\100_869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769" y="4749421"/>
            <a:ext cx="1451761" cy="2006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704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922731" y="1014279"/>
            <a:ext cx="30963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sz="2000" dirty="0" smtClean="0">
                <a:solidFill>
                  <a:schemeClr val="tx1"/>
                </a:solidFill>
                <a:effectLst/>
              </a:rPr>
              <a:t>La fabrication des principaux composants a été lancée</a:t>
            </a:r>
          </a:p>
          <a:p>
            <a:endParaRPr lang="fr-FR" sz="2000" dirty="0">
              <a:solidFill>
                <a:schemeClr val="tx1"/>
              </a:solidFill>
              <a:effectLst/>
            </a:endParaRPr>
          </a:p>
          <a:p>
            <a:r>
              <a:rPr lang="fr-FR" sz="2000" dirty="0" smtClean="0">
                <a:solidFill>
                  <a:schemeClr val="tx1"/>
                </a:solidFill>
                <a:effectLst/>
              </a:rPr>
              <a:t>Le </a:t>
            </a:r>
            <a:r>
              <a:rPr lang="fr-FR" sz="2000" dirty="0" err="1" smtClean="0">
                <a:solidFill>
                  <a:schemeClr val="tx1"/>
                </a:solidFill>
                <a:effectLst/>
              </a:rPr>
              <a:t>space</a:t>
            </a:r>
            <a:r>
              <a:rPr lang="fr-FR" sz="2000" dirty="0" smtClean="0">
                <a:solidFill>
                  <a:schemeClr val="tx1"/>
                </a:solidFill>
                <a:effectLst/>
              </a:rPr>
              <a:t> frame a été livré au CEA et l’enceinte à vide sera terminée en novembre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1" y="1172775"/>
            <a:ext cx="2560215" cy="19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70" y="1172775"/>
            <a:ext cx="2667594" cy="20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55093" y="-68240"/>
            <a:ext cx="7219667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abrication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des composants du cryomodule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95" y="4640238"/>
            <a:ext cx="1885106" cy="17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356" y="4299045"/>
            <a:ext cx="1904894" cy="255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0" y="3623276"/>
            <a:ext cx="43672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just"/>
            <a:r>
              <a:rPr lang="fr-FR" sz="1400" dirty="0" smtClean="0">
                <a:solidFill>
                  <a:schemeClr val="tx1"/>
                </a:solidFill>
                <a:effectLst/>
              </a:rPr>
              <a:t>La fabrication des soufflets </a:t>
            </a:r>
            <a:r>
              <a:rPr lang="fr-FR" sz="1400" dirty="0" err="1" smtClean="0">
                <a:solidFill>
                  <a:schemeClr val="tx1"/>
                </a:solidFill>
                <a:effectLst/>
              </a:rPr>
              <a:t>intercavités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 et des transitions chaud-froid pourra être lancée après validation 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expérimentale 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du design des brides 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801" y="4428700"/>
            <a:ext cx="3944200" cy="19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4956412" y="3611903"/>
            <a:ext cx="41875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just"/>
            <a:r>
              <a:rPr lang="fr-FR" sz="1400" dirty="0" smtClean="0">
                <a:solidFill>
                  <a:schemeClr val="tx1"/>
                </a:solidFill>
                <a:effectLst/>
              </a:rPr>
              <a:t>La cloche coupleur et son système de compensation barométrique 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ont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 dû 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être </a:t>
            </a:r>
            <a:r>
              <a:rPr lang="fr-FR" sz="1400" dirty="0" err="1" smtClean="0">
                <a:solidFill>
                  <a:schemeClr val="tx1"/>
                </a:solidFill>
                <a:effectLst/>
              </a:rPr>
              <a:t>re-designés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effectLst/>
              </a:rPr>
              <a:t>suite aux essais sur une maquette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18" y="4376666"/>
            <a:ext cx="3116238" cy="24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66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839" y="1695630"/>
            <a:ext cx="3621219" cy="2500725"/>
          </a:xfrm>
          <a:prstGeom prst="rect">
            <a:avLst/>
          </a:prstGeom>
        </p:spPr>
      </p:pic>
      <p:pic>
        <p:nvPicPr>
          <p:cNvPr id="6146" name="Picture 2" descr="Fig. 1. Schematic diagram of the ESS facility. Red is accelerator buildings, yellow is the target station, orange and violet are experimental halls, green is offices and laboratories, blue is auxiliary building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6" y="1024031"/>
            <a:ext cx="4325257" cy="31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73763" y="21639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La source de neutrons ESS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457371" y="875748"/>
            <a:ext cx="27432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Linac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à protons de haute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intensité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743199" y="1886858"/>
            <a:ext cx="1335315" cy="5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Accélérateur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091543" y="2220686"/>
            <a:ext cx="130628" cy="595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705427" y="3364946"/>
            <a:ext cx="791030" cy="40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Cible</a:t>
            </a: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474685" y="1865086"/>
            <a:ext cx="21772" cy="4136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002971" y="1553030"/>
            <a:ext cx="1335315" cy="5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Auxiliaires</a:t>
            </a:r>
            <a:endParaRPr lang="en-US" sz="1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988457" y="2975429"/>
            <a:ext cx="0" cy="406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7714" y="1732087"/>
            <a:ext cx="1741715" cy="3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Halls </a:t>
            </a:r>
            <a:r>
              <a:rPr lang="en-US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d’expérience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451430" y="2119086"/>
            <a:ext cx="130628" cy="3628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553029" y="2133600"/>
            <a:ext cx="537028" cy="66765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1884" y="3488317"/>
            <a:ext cx="1248230" cy="6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Bureaux</a:t>
            </a:r>
            <a:r>
              <a:rPr lang="en-US" sz="1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et </a:t>
            </a:r>
            <a:r>
              <a:rPr lang="en-US" sz="1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laboratoires</a:t>
            </a:r>
            <a:endParaRPr lang="en-US" sz="1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5" name="Connecteur droit avec flèche 34"/>
          <p:cNvCxnSpPr>
            <a:stCxn id="34" idx="0"/>
          </p:cNvCxnSpPr>
          <p:nvPr/>
        </p:nvCxnSpPr>
        <p:spPr>
          <a:xfrm flipV="1">
            <a:off x="1015999" y="3222172"/>
            <a:ext cx="174172" cy="266145"/>
          </a:xfrm>
          <a:prstGeom prst="straightConnector1">
            <a:avLst/>
          </a:prstGeom>
          <a:ln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218364" y="5308979"/>
            <a:ext cx="8830101" cy="1549021"/>
            <a:chOff x="105658" y="3573016"/>
            <a:chExt cx="8930838" cy="1482139"/>
          </a:xfrm>
        </p:grpSpPr>
        <p:pic>
          <p:nvPicPr>
            <p:cNvPr id="40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184" y="4475580"/>
            <a:ext cx="2185456" cy="10701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621" y="4465120"/>
            <a:ext cx="2252959" cy="1092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4" name="Connecteur droit avec flèche 43"/>
          <p:cNvCxnSpPr/>
          <p:nvPr/>
        </p:nvCxnSpPr>
        <p:spPr>
          <a:xfrm flipH="1">
            <a:off x="6619164" y="5377218"/>
            <a:ext cx="354842" cy="559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213445" y="5295331"/>
            <a:ext cx="71074" cy="53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 descr="vue4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947" y="4453246"/>
            <a:ext cx="1663275" cy="110961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7" name="Connecteur droit avec flèche 46"/>
          <p:cNvCxnSpPr/>
          <p:nvPr/>
        </p:nvCxnSpPr>
        <p:spPr>
          <a:xfrm>
            <a:off x="4130811" y="5328978"/>
            <a:ext cx="227433" cy="525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605028" y="5308269"/>
            <a:ext cx="990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X 26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443724" y="5294415"/>
            <a:ext cx="990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X 36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913792" y="5318165"/>
            <a:ext cx="7076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X 84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67782" y="5043054"/>
            <a:ext cx="250284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Linac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 ESS</a:t>
            </a:r>
          </a:p>
          <a:p>
            <a:pPr>
              <a:spcAft>
                <a:spcPts val="300"/>
              </a:spcAft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(version « 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Optimus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+ »)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759121" y="3131079"/>
            <a:ext cx="1335315" cy="5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0645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(Tunnel)</a:t>
            </a:r>
          </a:p>
        </p:txBody>
      </p:sp>
      <p:cxnSp>
        <p:nvCxnSpPr>
          <p:cNvPr id="53" name="Connecteur droit avec flèche 52"/>
          <p:cNvCxnSpPr/>
          <p:nvPr/>
        </p:nvCxnSpPr>
        <p:spPr>
          <a:xfrm flipH="1" flipV="1">
            <a:off x="3125336" y="2975211"/>
            <a:ext cx="95535" cy="204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3207224" y="2429301"/>
            <a:ext cx="27295" cy="204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4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Assemblage du train de cavité en salle blanche à Saclay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1" y="946546"/>
            <a:ext cx="8128000" cy="575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92370" y="6069725"/>
            <a:ext cx="195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Remorque de transport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7866991" y="5738653"/>
            <a:ext cx="94593" cy="23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34760" y="1098331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HPR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878317" y="1308538"/>
            <a:ext cx="961697" cy="409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67409" y="2732689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ISO7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277007" y="2979683"/>
            <a:ext cx="1024759" cy="50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529258" y="1970689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ISO5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138856" y="2217683"/>
            <a:ext cx="935420" cy="651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37535" y="1960414"/>
            <a:ext cx="198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Assemblage cavité / coupleur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412854" y="2266156"/>
            <a:ext cx="961697" cy="409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24681" y="4569411"/>
            <a:ext cx="198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Assemblage du train de cavités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333767" y="3739487"/>
            <a:ext cx="709684" cy="764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9"/>
          <p:cNvSpPr txBox="1">
            <a:spLocks/>
          </p:cNvSpPr>
          <p:nvPr/>
        </p:nvSpPr>
        <p:spPr>
          <a:xfrm>
            <a:off x="128092" y="5745472"/>
            <a:ext cx="5017114" cy="1030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just"/>
            <a:r>
              <a:rPr lang="fr-FR" sz="2000" b="1" dirty="0" smtClean="0">
                <a:solidFill>
                  <a:srgbClr val="C00000"/>
                </a:solidFill>
              </a:rPr>
              <a:t>Assemblage du train de cavité en salle blanche avec balayage </a:t>
            </a:r>
            <a:r>
              <a:rPr lang="fr-FR" sz="2000" b="1" dirty="0" smtClean="0">
                <a:solidFill>
                  <a:srgbClr val="C00000"/>
                </a:solidFill>
              </a:rPr>
              <a:t>à </a:t>
            </a:r>
            <a:r>
              <a:rPr lang="fr-FR" sz="2000" b="1" dirty="0" smtClean="0">
                <a:solidFill>
                  <a:srgbClr val="C00000"/>
                </a:solidFill>
              </a:rPr>
              <a:t>l’azote pour éviter l’introduction de particules (idem XFEL)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 txBox="1">
            <a:spLocks/>
          </p:cNvSpPr>
          <p:nvPr/>
        </p:nvSpPr>
        <p:spPr>
          <a:xfrm>
            <a:off x="322531" y="3548061"/>
            <a:ext cx="83674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7030A0"/>
                </a:solidFill>
              </a:rPr>
              <a:t>L’étude détaillée des procédures d’assemblage </a:t>
            </a:r>
            <a:r>
              <a:rPr lang="fr-FR" sz="2400" dirty="0" smtClean="0">
                <a:solidFill>
                  <a:srgbClr val="7030A0"/>
                </a:solidFill>
              </a:rPr>
              <a:t>est en </a:t>
            </a:r>
            <a:r>
              <a:rPr lang="fr-FR" sz="2400" dirty="0" smtClean="0">
                <a:solidFill>
                  <a:srgbClr val="7030A0"/>
                </a:solidFill>
              </a:rPr>
              <a:t>cours.</a:t>
            </a:r>
          </a:p>
          <a:p>
            <a:pPr>
              <a:lnSpc>
                <a:spcPct val="150000"/>
              </a:lnSpc>
            </a:pPr>
            <a:r>
              <a:rPr lang="fr-FR" sz="1800" b="0" dirty="0" smtClean="0">
                <a:solidFill>
                  <a:srgbClr val="7030A0"/>
                </a:solidFill>
              </a:rPr>
              <a:t>Avec le retour d’expérience de l’assemblage des </a:t>
            </a:r>
            <a:r>
              <a:rPr lang="fr-FR" sz="1800" b="0" dirty="0" err="1" smtClean="0">
                <a:solidFill>
                  <a:srgbClr val="7030A0"/>
                </a:solidFill>
              </a:rPr>
              <a:t>cryomodules</a:t>
            </a:r>
            <a:r>
              <a:rPr lang="fr-FR" sz="1800" b="0" dirty="0" smtClean="0">
                <a:solidFill>
                  <a:srgbClr val="7030A0"/>
                </a:solidFill>
              </a:rPr>
              <a:t> XFEL</a:t>
            </a:r>
            <a:endParaRPr lang="fr-FR" sz="1800" b="0" dirty="0">
              <a:solidFill>
                <a:srgbClr val="7030A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1" y="4689025"/>
            <a:ext cx="2398392" cy="13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pied de page 9"/>
          <p:cNvSpPr txBox="1">
            <a:spLocks/>
          </p:cNvSpPr>
          <p:nvPr/>
        </p:nvSpPr>
        <p:spPr>
          <a:xfrm>
            <a:off x="483656" y="6017518"/>
            <a:ext cx="1928305" cy="7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rPr lang="fr-FR" sz="1200" dirty="0" smtClean="0"/>
              <a:t>Soudures des tubes diphasiques</a:t>
            </a:r>
            <a:endParaRPr lang="fr-FR" sz="12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204" y="4661733"/>
            <a:ext cx="3041361" cy="1411522"/>
          </a:xfrm>
          <a:prstGeom prst="rect">
            <a:avLst/>
          </a:prstGeom>
        </p:spPr>
      </p:pic>
      <p:sp>
        <p:nvSpPr>
          <p:cNvPr id="23" name="Espace réservé du pied de page 9"/>
          <p:cNvSpPr txBox="1">
            <a:spLocks/>
          </p:cNvSpPr>
          <p:nvPr/>
        </p:nvSpPr>
        <p:spPr>
          <a:xfrm>
            <a:off x="3503254" y="6167253"/>
            <a:ext cx="2327652" cy="6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rPr lang="fr-FR" sz="1200" dirty="0" smtClean="0"/>
              <a:t>Insertion du train de cavité dans le </a:t>
            </a:r>
            <a:r>
              <a:rPr lang="fr-FR" sz="1200" dirty="0" err="1" smtClean="0"/>
              <a:t>spaceframe</a:t>
            </a:r>
            <a:r>
              <a:rPr lang="fr-FR" sz="1200" dirty="0" smtClean="0"/>
              <a:t> équipé de l’écran thermique</a:t>
            </a:r>
            <a:endParaRPr lang="fr-FR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025" y="4702675"/>
            <a:ext cx="1979712" cy="1436314"/>
          </a:xfrm>
          <a:prstGeom prst="rect">
            <a:avLst/>
          </a:prstGeom>
        </p:spPr>
      </p:pic>
      <p:sp>
        <p:nvSpPr>
          <p:cNvPr id="26" name="Espace réservé du pied de page 9"/>
          <p:cNvSpPr txBox="1">
            <a:spLocks/>
          </p:cNvSpPr>
          <p:nvPr/>
        </p:nvSpPr>
        <p:spPr>
          <a:xfrm>
            <a:off x="6891333" y="6167253"/>
            <a:ext cx="1512168" cy="6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>
              <a:spcAft>
                <a:spcPts val="0"/>
              </a:spcAft>
              <a:tabLst>
                <a:tab pos="806450" algn="l"/>
              </a:tabLst>
              <a:defRPr sz="1800" b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rPr lang="fr-FR" sz="1200" dirty="0" smtClean="0"/>
              <a:t>Fermeture de l’enceinte à vide</a:t>
            </a:r>
            <a:endParaRPr lang="fr-FR" sz="1200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Assemblage et </a:t>
            </a:r>
            <a:r>
              <a:rPr lang="fr-FR" dirty="0" err="1" smtClean="0"/>
              <a:t>integration</a:t>
            </a:r>
            <a:r>
              <a:rPr lang="fr-FR" dirty="0" smtClean="0"/>
              <a:t> du cryostat (hors salle blanche)</a:t>
            </a:r>
            <a:endParaRPr lang="fr-FR" dirty="0"/>
          </a:p>
        </p:txBody>
      </p:sp>
      <p:pic>
        <p:nvPicPr>
          <p:cNvPr id="7170" name="Picture 2" descr="D:\#01_ESS\µ01_CRYOMODULE M-ECCTD\03_Cryostat\Zone Cryostating BOTH\Böth Vue Iso sans poteaux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069" y="1123324"/>
            <a:ext cx="4343329" cy="24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re 10"/>
          <p:cNvSpPr txBox="1">
            <a:spLocks/>
          </p:cNvSpPr>
          <p:nvPr/>
        </p:nvSpPr>
        <p:spPr>
          <a:xfrm>
            <a:off x="0" y="1148329"/>
            <a:ext cx="4462818" cy="18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7030A0"/>
                </a:solidFill>
              </a:rPr>
              <a:t>Construction d’un hall d’assemblage dédié pour les </a:t>
            </a:r>
            <a:r>
              <a:rPr lang="fr-FR" sz="2400" dirty="0" err="1" smtClean="0">
                <a:solidFill>
                  <a:srgbClr val="7030A0"/>
                </a:solidFill>
              </a:rPr>
              <a:t>cryomodules</a:t>
            </a:r>
            <a:r>
              <a:rPr lang="fr-FR" sz="2400" dirty="0" smtClean="0">
                <a:solidFill>
                  <a:srgbClr val="7030A0"/>
                </a:solidFill>
              </a:rPr>
              <a:t> prototypes à Saclay</a:t>
            </a:r>
          </a:p>
          <a:p>
            <a:pPr>
              <a:lnSpc>
                <a:spcPct val="150000"/>
              </a:lnSpc>
            </a:pPr>
            <a:r>
              <a:rPr lang="fr-FR" sz="2000" b="0" dirty="0" smtClean="0">
                <a:solidFill>
                  <a:srgbClr val="7030A0"/>
                </a:solidFill>
              </a:rPr>
              <a:t>Prévu pour fin 2015</a:t>
            </a:r>
            <a:endParaRPr lang="fr-FR" sz="16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3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306112" y="134113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Station d’essai à Saclay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109" descr="EPICS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4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1" descr="http://irfu.cea.fr/Images/astImg/302_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686" y="5922335"/>
            <a:ext cx="1769600" cy="5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3" descr="muscad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138" y="6018663"/>
            <a:ext cx="923542" cy="8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169" y="6142902"/>
            <a:ext cx="977373" cy="6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08"/>
          <p:cNvSpPr>
            <a:spLocks noChangeArrowheads="1"/>
          </p:cNvSpPr>
          <p:nvPr/>
        </p:nvSpPr>
        <p:spPr bwMode="auto">
          <a:xfrm>
            <a:off x="6583798" y="6550025"/>
            <a:ext cx="166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400" b="1" dirty="0" err="1">
                <a:latin typeface="Calibri" panose="020F0502020204030204" pitchFamily="34" charset="0"/>
              </a:rPr>
              <a:t>BoraNet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sp>
        <p:nvSpPr>
          <p:cNvPr id="16" name="Rectangle 209"/>
          <p:cNvSpPr>
            <a:spLocks noChangeArrowheads="1"/>
          </p:cNvSpPr>
          <p:nvPr/>
        </p:nvSpPr>
        <p:spPr bwMode="auto">
          <a:xfrm>
            <a:off x="-191069" y="5408495"/>
            <a:ext cx="3094585" cy="39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2000" b="1" dirty="0" err="1" smtClean="0">
                <a:latin typeface="Calibri" panose="020F0502020204030204" pitchFamily="34" charset="0"/>
              </a:rPr>
              <a:t>Système</a:t>
            </a:r>
            <a:r>
              <a:rPr lang="en-GB" altLang="fr-FR" sz="2000" b="1" dirty="0" smtClean="0">
                <a:latin typeface="Calibri" panose="020F0502020204030204" pitchFamily="34" charset="0"/>
              </a:rPr>
              <a:t> de </a:t>
            </a:r>
            <a:r>
              <a:rPr lang="en-GB" altLang="fr-FR" sz="2000" b="1" dirty="0" err="1" smtClean="0">
                <a:latin typeface="Calibri" panose="020F0502020204030204" pitchFamily="34" charset="0"/>
              </a:rPr>
              <a:t>contrôle</a:t>
            </a:r>
            <a:endParaRPr lang="fr-FR" altLang="fr-FR" sz="2000" b="1" dirty="0">
              <a:latin typeface="Calibri" panose="020F0502020204030204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886821" y="6091481"/>
            <a:ext cx="1830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Cartes d’acquisition </a:t>
            </a:r>
          </a:p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16-bit </a:t>
            </a:r>
            <a:r>
              <a:rPr lang="fr-FR" altLang="fr-FR" sz="1400" b="1" dirty="0">
                <a:latin typeface="Calibri" panose="020F0502020204030204" pitchFamily="34" charset="0"/>
              </a:rPr>
              <a:t>250 </a:t>
            </a:r>
            <a:r>
              <a:rPr lang="fr-FR" altLang="fr-FR" sz="1400" b="1" dirty="0" err="1" smtClean="0">
                <a:latin typeface="Calibri" panose="020F0502020204030204" pitchFamily="34" charset="0"/>
              </a:rPr>
              <a:t>MSample</a:t>
            </a:r>
            <a:r>
              <a:rPr lang="fr-FR" altLang="fr-FR" sz="1400" b="1" dirty="0" smtClean="0">
                <a:latin typeface="Calibri" panose="020F0502020204030204" pitchFamily="34" charset="0"/>
              </a:rPr>
              <a:t>/s</a:t>
            </a:r>
          </a:p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 </a:t>
            </a:r>
            <a:r>
              <a:rPr lang="en-GB" altLang="fr-FR" sz="1400" b="1" dirty="0" err="1">
                <a:latin typeface="Calibri" panose="020F0502020204030204" pitchFamily="34" charset="0"/>
              </a:rPr>
              <a:t>IOxOS</a:t>
            </a:r>
            <a:r>
              <a:rPr lang="en-GB" altLang="fr-FR" sz="1400" b="1" dirty="0">
                <a:latin typeface="Calibri" panose="020F0502020204030204" pitchFamily="34" charset="0"/>
              </a:rPr>
              <a:t> ADC_3111 </a:t>
            </a:r>
            <a:endParaRPr lang="fr-FR" altLang="fr-FR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400" b="1" dirty="0" smtClean="0">
                <a:latin typeface="Calibri" panose="020F0502020204030204" pitchFamily="34" charset="0"/>
              </a:rPr>
              <a:t>  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029" y="967464"/>
            <a:ext cx="6196786" cy="4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9"/>
          <p:cNvSpPr>
            <a:spLocks noChangeArrowheads="1"/>
          </p:cNvSpPr>
          <p:nvPr/>
        </p:nvSpPr>
        <p:spPr bwMode="auto">
          <a:xfrm>
            <a:off x="4915469" y="5547246"/>
            <a:ext cx="4351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2000" b="1" dirty="0" err="1" smtClean="0">
                <a:latin typeface="Calibri" panose="020F0502020204030204" pitchFamily="34" charset="0"/>
              </a:rPr>
              <a:t>Contrôle</a:t>
            </a:r>
            <a:r>
              <a:rPr lang="en-GB" altLang="fr-FR" sz="2000" b="1" dirty="0" smtClean="0">
                <a:latin typeface="Calibri" panose="020F0502020204030204" pitchFamily="34" charset="0"/>
              </a:rPr>
              <a:t> </a:t>
            </a:r>
            <a:r>
              <a:rPr lang="en-GB" altLang="fr-FR" sz="2000" b="1" dirty="0" err="1" smtClean="0">
                <a:latin typeface="Calibri" panose="020F0502020204030204" pitchFamily="34" charset="0"/>
              </a:rPr>
              <a:t>commande</a:t>
            </a:r>
            <a:r>
              <a:rPr lang="en-GB" altLang="fr-FR" sz="2000" b="1" dirty="0" smtClean="0">
                <a:latin typeface="Calibri" panose="020F0502020204030204" pitchFamily="34" charset="0"/>
              </a:rPr>
              <a:t> de la </a:t>
            </a:r>
            <a:r>
              <a:rPr lang="en-GB" altLang="fr-FR" sz="2000" b="1" dirty="0" err="1" smtClean="0">
                <a:latin typeface="Calibri" panose="020F0502020204030204" pitchFamily="34" charset="0"/>
              </a:rPr>
              <a:t>cryogénie</a:t>
            </a:r>
            <a:endParaRPr lang="fr-FR" altLang="fr-F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78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687" y="1076552"/>
            <a:ext cx="2366799" cy="333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694" y="4963886"/>
            <a:ext cx="3967925" cy="18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04" y="1006021"/>
            <a:ext cx="5599339" cy="40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306112" y="134113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Station d’essai à Saclay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1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422"/>
          <a:stretch>
            <a:fillRect/>
          </a:stretch>
        </p:blipFill>
        <p:spPr bwMode="auto">
          <a:xfrm>
            <a:off x="519953" y="5120415"/>
            <a:ext cx="3110753" cy="17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1089"/>
            <a:ext cx="9144000" cy="24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391456" y="12192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Travail à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venir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24831" y="955890"/>
            <a:ext cx="8855396" cy="54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Fabrication et test du 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cryomodule prototype à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cavités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elliptiques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medium beta pour fin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2016/début 2017</a:t>
            </a:r>
            <a:endParaRPr lang="en-US" sz="2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Réception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&amp; test des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r>
              <a:rPr lang="en-US" b="1" dirty="0" smtClean="0">
                <a:latin typeface="Calibri" pitchFamily="34" charset="0"/>
              </a:rPr>
              <a:t> &amp; </a:t>
            </a:r>
            <a:r>
              <a:rPr lang="en-US" b="1" dirty="0" err="1" smtClean="0">
                <a:latin typeface="Calibri" pitchFamily="34" charset="0"/>
              </a:rPr>
              <a:t>coupleurs</a:t>
            </a:r>
            <a:endParaRPr lang="en-US" b="1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Assemblage </a:t>
            </a:r>
            <a:r>
              <a:rPr lang="en-US" b="1" dirty="0" err="1" smtClean="0">
                <a:latin typeface="Calibri" pitchFamily="34" charset="0"/>
              </a:rPr>
              <a:t>dans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une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nouvelle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salle</a:t>
            </a:r>
            <a:r>
              <a:rPr lang="en-US" b="1" dirty="0" smtClean="0">
                <a:latin typeface="Calibri" pitchFamily="34" charset="0"/>
              </a:rPr>
              <a:t> blanche, avec de </a:t>
            </a:r>
            <a:r>
              <a:rPr lang="en-US" b="1" u="sng" dirty="0" smtClean="0">
                <a:latin typeface="Calibri" pitchFamily="34" charset="0"/>
              </a:rPr>
              <a:t>nouveaux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outillages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Station </a:t>
            </a:r>
            <a:r>
              <a:rPr lang="en-US" b="1" dirty="0" err="1" smtClean="0">
                <a:latin typeface="Calibri" pitchFamily="34" charset="0"/>
              </a:rPr>
              <a:t>d’essais</a:t>
            </a:r>
            <a:r>
              <a:rPr lang="en-US" b="1" dirty="0" smtClean="0">
                <a:latin typeface="Calibri" pitchFamily="34" charset="0"/>
              </a:rPr>
              <a:t> en puissance à </a:t>
            </a:r>
            <a:r>
              <a:rPr lang="en-US" b="1" dirty="0" err="1" smtClean="0">
                <a:latin typeface="Calibri" pitchFamily="34" charset="0"/>
              </a:rPr>
              <a:t>finaliser</a:t>
            </a:r>
            <a:r>
              <a:rPr lang="en-US" b="1" dirty="0" smtClean="0">
                <a:latin typeface="Calibri" pitchFamily="34" charset="0"/>
              </a:rPr>
              <a:t> </a:t>
            </a:r>
            <a:endParaRPr lang="en-US" sz="2200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endParaRPr lang="en-US" sz="2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Fabrication et test d’un 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cryomodule prototype à </a:t>
            </a:r>
            <a:r>
              <a:rPr lang="en-US" sz="2200" b="1" dirty="0" err="1">
                <a:solidFill>
                  <a:srgbClr val="7030A0"/>
                </a:solidFill>
                <a:latin typeface="Calibri" pitchFamily="34" charset="0"/>
              </a:rPr>
              <a:t>cavités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alibri" pitchFamily="34" charset="0"/>
              </a:rPr>
              <a:t>elliptiques</a:t>
            </a:r>
            <a:r>
              <a:rPr lang="en-US" sz="22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haut beta en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2018</a:t>
            </a:r>
            <a:endParaRPr lang="en-US" sz="2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endParaRPr lang="en-US" sz="2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Préparation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de la fabrication des 30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cryomodules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de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série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(2018 →2021)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Collaboration pour la fabrication </a:t>
            </a:r>
            <a:r>
              <a:rPr lang="en-US" b="1" dirty="0" smtClean="0">
                <a:latin typeface="Calibri" pitchFamily="34" charset="0"/>
              </a:rPr>
              <a:t>des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endParaRPr lang="en-US" b="1" dirty="0" smtClean="0">
              <a:latin typeface="Calibri" pitchFamily="34" charset="0"/>
            </a:endParaRP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INFN Milan: 36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r>
              <a:rPr lang="en-US" b="1" dirty="0" smtClean="0">
                <a:latin typeface="Calibri" pitchFamily="34" charset="0"/>
              </a:rPr>
              <a:t> medium beta </a:t>
            </a:r>
          </a:p>
          <a:p>
            <a:pPr marL="1200150" lvl="2" indent="-285750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STFC Daresbury: 84 </a:t>
            </a:r>
            <a:r>
              <a:rPr lang="en-US" b="1" dirty="0" err="1" smtClean="0">
                <a:latin typeface="Calibri" pitchFamily="34" charset="0"/>
              </a:rPr>
              <a:t>cavités</a:t>
            </a:r>
            <a:r>
              <a:rPr lang="en-US" b="1" dirty="0" smtClean="0">
                <a:latin typeface="Calibri" pitchFamily="34" charset="0"/>
              </a:rPr>
              <a:t> haut beta</a:t>
            </a:r>
          </a:p>
          <a:p>
            <a:pPr marL="742950" lvl="1" indent="-285750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Fabrication des </a:t>
            </a:r>
            <a:r>
              <a:rPr lang="en-US" b="1" dirty="0" err="1" smtClean="0">
                <a:latin typeface="Calibri" pitchFamily="34" charset="0"/>
              </a:rPr>
              <a:t>composants</a:t>
            </a:r>
            <a:r>
              <a:rPr lang="en-US" b="1" dirty="0" smtClean="0">
                <a:latin typeface="Calibri" pitchFamily="34" charset="0"/>
              </a:rPr>
              <a:t> du cryostats</a:t>
            </a:r>
          </a:p>
          <a:p>
            <a:pPr marL="742950" lvl="1" indent="-285750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err="1" smtClean="0">
                <a:latin typeface="Calibri" pitchFamily="34" charset="0"/>
              </a:rPr>
              <a:t>Préparation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des infrastructures </a:t>
            </a:r>
            <a:r>
              <a:rPr lang="en-US" b="1" dirty="0" err="1" smtClean="0">
                <a:latin typeface="Calibri" pitchFamily="34" charset="0"/>
              </a:rPr>
              <a:t>d’assemblage</a:t>
            </a:r>
            <a:r>
              <a:rPr lang="en-US" b="1" dirty="0" smtClean="0">
                <a:latin typeface="Calibri" pitchFamily="34" charset="0"/>
              </a:rPr>
              <a:t> et de test des </a:t>
            </a:r>
            <a:r>
              <a:rPr lang="en-US" b="1" dirty="0" err="1" smtClean="0">
                <a:latin typeface="Calibri" pitchFamily="34" charset="0"/>
              </a:rPr>
              <a:t>cryomodules</a:t>
            </a:r>
            <a:r>
              <a:rPr lang="en-US" b="1" dirty="0" smtClean="0">
                <a:latin typeface="Calibri" pitchFamily="34" charset="0"/>
              </a:rPr>
              <a:t> à Saclay après </a:t>
            </a:r>
            <a:r>
              <a:rPr lang="en-US" b="1" dirty="0" err="1" smtClean="0">
                <a:latin typeface="Calibri" pitchFamily="34" charset="0"/>
              </a:rPr>
              <a:t>l’assemblage</a:t>
            </a:r>
            <a:r>
              <a:rPr lang="en-US" b="1" dirty="0" smtClean="0">
                <a:latin typeface="Calibri" pitchFamily="34" charset="0"/>
              </a:rPr>
              <a:t> des modules XFEL</a:t>
            </a:r>
            <a:endParaRPr lang="en-US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23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2840736"/>
            <a:ext cx="3324398" cy="15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550" kern="1200" cap="all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MERCI !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992" y="1365504"/>
            <a:ext cx="3706368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2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CRYOMODULE SPOKE</a:t>
            </a:r>
          </a:p>
          <a:p>
            <a:endParaRPr lang="en-GB" sz="12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Sébastien 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BOUSSON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Sylvain BRAULT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Frédéric CHATELET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Patricia 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DUCHESNE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Patxi DUTHIL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Nicolas GANDOLFO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Virginie LAURENCIER</a:t>
            </a:r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David LONGUEVERGNE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Richard MARTRET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 MICHEL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Guillaume OLRY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Thierry PEPIN-DONAT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Matthieu PIERENS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Véronique POUX 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Fetra RABEHASY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Emmanuel 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RAMPNOUX</a:t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Ludovic RENARD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Denis REYNET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Philippe SZOTT</a:t>
            </a:r>
          </a:p>
          <a:p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7086" y="1341121"/>
            <a:ext cx="3976914" cy="39420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en-GB" sz="12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CRYOMODULE ELLIPTIQUE </a:t>
            </a:r>
          </a:p>
          <a:p>
            <a:endParaRPr lang="en-GB" sz="12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Christian ARCAMBAL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Florence ARDELLIER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Nicolas BERTON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Stephane BERRY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Adrien BOUYGUES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Pierre BOSLAND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Anais BRUNIQUEL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Pol CARBONNIER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Enrico CENNI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Jean Pierre CHARRIER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Guillaume DEVANZ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Antoine DAEL</a:t>
            </a:r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Fabien EOZENOU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Françoise GOUGNAUD</a:t>
            </a:r>
          </a:p>
          <a:p>
            <a:r>
              <a:rPr lang="en-GB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Abdallah</a:t>
            </a: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HAMDI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Xavier HANUS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Philippe HARDY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Vincent HENNION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Eric JACQUES</a:t>
            </a:r>
          </a:p>
          <a:p>
            <a:endParaRPr lang="en-GB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Tom JOANNEM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Denis LOISEAU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Fabien LESEIGNEUR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Catherine MADEC</a:t>
            </a:r>
          </a:p>
          <a:p>
            <a:r>
              <a:rPr lang="en-GB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Luc MAURICE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Gilles OLIVIER (IPNO)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Franck PEAUGER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Alain PEROLAT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Jean Pierre POUPEAU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Olivier PIQUET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Juliette PLOUIN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Bertrand RENARD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Dominique ROUDIER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Patrick SAHUQUET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Christophe SERVOUIN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Jean Pierre THERMEAU (IPNO)</a:t>
            </a:r>
          </a:p>
          <a:p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6004" y="5473005"/>
            <a:ext cx="5261139" cy="13849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GB" sz="12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ESS</a:t>
            </a:r>
          </a:p>
          <a:p>
            <a:endParaRPr lang="en-GB" sz="1200" u="sng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Gabriele CONSTANZA (Univ. de Lund)</a:t>
            </a:r>
          </a:p>
          <a:p>
            <a:r>
              <a:rPr lang="en-GB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Hakan</a:t>
            </a:r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DANARED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Christine DARVE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Nuno ELIAS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Steve MOLLOY</a:t>
            </a:r>
          </a:p>
          <a:p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60196" y="137389"/>
            <a:ext cx="7098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Les modes </a:t>
            </a:r>
            <a:r>
              <a:rPr lang="fr-FR" dirty="0">
                <a:solidFill>
                  <a:schemeClr val="bg1"/>
                </a:solidFill>
              </a:rPr>
              <a:t>s</a:t>
            </a:r>
            <a:r>
              <a:rPr lang="fr-FR" dirty="0" smtClean="0">
                <a:solidFill>
                  <a:schemeClr val="bg1"/>
                </a:solidFill>
              </a:rPr>
              <a:t>upérieurs (HOM)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"/>
          <a:stretch/>
        </p:blipFill>
        <p:spPr bwMode="auto">
          <a:xfrm>
            <a:off x="-33149" y="3207906"/>
            <a:ext cx="3589361" cy="256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ZoneTexte 3"/>
          <p:cNvSpPr txBox="1"/>
          <p:nvPr/>
        </p:nvSpPr>
        <p:spPr>
          <a:xfrm>
            <a:off x="2532158" y="3423932"/>
            <a:ext cx="91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704 MHz</a:t>
            </a:r>
            <a:endParaRPr lang="fr-FR" sz="14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6000" y="4273351"/>
            <a:ext cx="164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1421,32 MHz (@2K)</a:t>
            </a:r>
            <a:endParaRPr lang="fr-FR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79163"/>
            <a:ext cx="3726827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Coefficient de Slater qui représente la sensibilité de fréquence du mode en fonction des variations de volume de la cavité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" y="1069506"/>
            <a:ext cx="9017391" cy="10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l"/>
            <a:r>
              <a:rPr lang="fr-FR" sz="1800" dirty="0" smtClean="0">
                <a:solidFill>
                  <a:schemeClr val="tx1"/>
                </a:solidFill>
                <a:effectLst/>
                <a:cs typeface="Calibri" pitchFamily="34" charset="0"/>
              </a:rPr>
              <a:t>Les deux cavités prototype se sont révélées </a:t>
            </a:r>
            <a:r>
              <a:rPr lang="fr-FR" sz="1800" u="sng" dirty="0" smtClean="0">
                <a:solidFill>
                  <a:schemeClr val="tx1"/>
                </a:solidFill>
                <a:effectLst/>
                <a:cs typeface="Calibri" pitchFamily="34" charset="0"/>
              </a:rPr>
              <a:t>non conformes </a:t>
            </a:r>
            <a:r>
              <a:rPr lang="fr-FR" sz="1800" dirty="0" smtClean="0">
                <a:solidFill>
                  <a:schemeClr val="tx1"/>
                </a:solidFill>
                <a:effectLst/>
                <a:cs typeface="Calibri" pitchFamily="34" charset="0"/>
              </a:rPr>
              <a:t>à la spécification ESS qui stipule que tous les modes supérieurs de la cavité doivent être à plus de 5 MHz des fréquences harmoniques du faisceau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(352.21 x 3 = 1056.63 MHz</a:t>
            </a:r>
            <a:r>
              <a:rPr lang="fr-FR" sz="1600" dirty="0">
                <a:solidFill>
                  <a:schemeClr val="tx1"/>
                </a:solidFill>
                <a:effectLst/>
                <a:cs typeface="Calibri" pitchFamily="34" charset="0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… </a:t>
            </a:r>
            <a:r>
              <a:rPr lang="fr-FR" sz="1600" dirty="0">
                <a:solidFill>
                  <a:schemeClr val="tx1"/>
                </a:solidFill>
                <a:effectLst/>
                <a:cs typeface="Calibri" pitchFamily="34" charset="0"/>
              </a:rPr>
              <a:t>x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4 </a:t>
            </a:r>
            <a:r>
              <a:rPr lang="fr-FR" sz="1600" dirty="0">
                <a:solidFill>
                  <a:schemeClr val="tx1"/>
                </a:solidFill>
                <a:effectLst/>
                <a:cs typeface="Calibri" pitchFamily="34" charset="0"/>
              </a:rPr>
              <a:t>= </a:t>
            </a:r>
            <a:r>
              <a:rPr lang="fr-FR" sz="1600" dirty="0" smtClean="0">
                <a:solidFill>
                  <a:schemeClr val="tx1"/>
                </a:solidFill>
                <a:effectLst/>
                <a:cs typeface="Calibri" pitchFamily="34" charset="0"/>
              </a:rPr>
              <a:t>1408.84 MHz, … x 5 = 1761.05 MHz) </a:t>
            </a:r>
            <a:endParaRPr lang="fr-FR" sz="1600" dirty="0"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0181" y="4115836"/>
            <a:ext cx="55877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  <a:sym typeface="Symbol"/>
              </a:rPr>
              <a:t>Un contrôle 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  <a:sym typeface="Symbol"/>
              </a:rPr>
              <a:t>tridim</a:t>
            </a:r>
            <a:r>
              <a:rPr lang="fr-FR" sz="1600" b="1" dirty="0" smtClean="0">
                <a:latin typeface="Calibri" pitchFamily="34" charset="0"/>
                <a:cs typeface="Calibri" pitchFamily="34" charset="0"/>
                <a:sym typeface="Symbol"/>
              </a:rPr>
              <a:t>. de la géométrie de la cavité a été fait à Saclay, permettant de: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Noter un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écart de forme important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au niveau des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flancs de la cavité (&gt; 1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mm)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  <a:sym typeface="Symbol"/>
              </a:rPr>
              <a:t>reconstruire la géométrie réelle dans le code de simulation RF (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HFSS)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Retrouver par le calcul les fréquences mesurées !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41729"/>
            <a:ext cx="9144000" cy="7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</a:pP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Accentuation des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contrôles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dimensionnels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et remises en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forme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systématiques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des cellules entre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chaque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étape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fabrication </a:t>
            </a:r>
            <a:endParaRPr lang="en-US" sz="2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26699"/>
              </p:ext>
            </p:extLst>
          </p:nvPr>
        </p:nvGraphicFramePr>
        <p:xfrm>
          <a:off x="3853794" y="2079140"/>
          <a:ext cx="3351428" cy="19778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6163"/>
                <a:gridCol w="1395265"/>
              </a:tblGrid>
              <a:tr h="24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Fréquence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modes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dangeureux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Cavité</a:t>
                      </a: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ESS086-P01</a:t>
                      </a:r>
                      <a:endParaRPr lang="en-US" sz="16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36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Design</a:t>
                      </a:r>
                      <a:r>
                        <a:rPr lang="en-US" sz="1400" b="1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(à 300K</a:t>
                      </a:r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Mesure</a:t>
                      </a:r>
                      <a:endParaRPr lang="en-US" sz="1400" b="1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(à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300 K)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1418.178 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1402.254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(-6.5 MHz)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1418.674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1404.666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(-4.17 MHz)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42854"/>
              </p:ext>
            </p:extLst>
          </p:nvPr>
        </p:nvGraphicFramePr>
        <p:xfrm>
          <a:off x="3792734" y="2011350"/>
          <a:ext cx="5115339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08369"/>
                <a:gridCol w="1843059"/>
                <a:gridCol w="1763911"/>
              </a:tblGrid>
              <a:tr h="24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Fréquence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modes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dangeureux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Cavité</a:t>
                      </a: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ESS086-P01</a:t>
                      </a:r>
                      <a:endParaRPr lang="en-US" sz="16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36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Design</a:t>
                      </a:r>
                      <a:r>
                        <a:rPr lang="en-US" sz="1400" b="1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(à 300K</a:t>
                      </a:r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Mesure</a:t>
                      </a:r>
                      <a:endParaRPr lang="en-US" sz="1400" b="1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(à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300 K)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Calcul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à partir de la géométrie mesurée en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tridim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1418.178 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1402.254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(-6.5 MHz)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1403.8 MHz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1418.674 MHz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1404.666 MHz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(-4.17 MHz)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1406.8 MHz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893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98" y="2254143"/>
            <a:ext cx="3899663" cy="306034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" name="Rectangle 2"/>
          <p:cNvSpPr/>
          <p:nvPr/>
        </p:nvSpPr>
        <p:spPr>
          <a:xfrm>
            <a:off x="0" y="5461625"/>
            <a:ext cx="4969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Volumes des circuits d’hélium et enceintes &lt; 48 litres</a:t>
            </a: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30 mbar &lt; Pression de fonctionnement &lt; 1.431 </a:t>
            </a:r>
            <a:r>
              <a:rPr lang="fr-FR" sz="1600" b="1" dirty="0" err="1">
                <a:latin typeface="Calibri" pitchFamily="34" charset="0"/>
                <a:cs typeface="Calibri" pitchFamily="34" charset="0"/>
              </a:rPr>
              <a:t>bara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 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PS = 1.04 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barg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5148430" y="5553311"/>
            <a:ext cx="72008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94309"/>
            <a:ext cx="4139952" cy="407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 flipV="1">
            <a:off x="5234609" y="5157193"/>
            <a:ext cx="1569639" cy="70026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153811" y="1276829"/>
            <a:ext cx="3640254" cy="861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2" algn="ctr">
              <a:lnSpc>
                <a:spcPts val="2000"/>
              </a:lnSpc>
              <a:buSzPct val="90000"/>
            </a:pP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Rapport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d’analyse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du TUV Nord:</a:t>
            </a:r>
          </a:p>
          <a:p>
            <a:pPr marL="0" lvl="2" algn="ctr">
              <a:lnSpc>
                <a:spcPts val="2000"/>
              </a:lnSpc>
              <a:buSzPct val="90000"/>
            </a:pP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cryomodules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Spoke et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elliptiques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sont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err="1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classées</a:t>
            </a:r>
            <a:r>
              <a:rPr lang="en-GB" sz="1600" b="1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en “article 3.3” de la PED</a:t>
            </a:r>
            <a:endParaRPr lang="fr-FR" sz="1600" b="1" dirty="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147" y="274750"/>
            <a:ext cx="5933504" cy="10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endParaRPr lang="en-GB" dirty="0">
              <a:sym typeface="Lucida Grande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268760"/>
            <a:ext cx="38996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mk="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Circuits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cryogéniques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conçus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pour limiter les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surpressions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d’entrée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d’air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le vide </a:t>
            </a:r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faisceau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8541" y="4572547"/>
            <a:ext cx="198022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Tube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diphasique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diamètre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Ø=100 mm</a:t>
            </a:r>
            <a:endParaRPr lang="en-US" sz="1400" dirty="0" bmk="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54" y="2458605"/>
            <a:ext cx="277718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disques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rupture de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diamètre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Ø=100 mm à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chaque</a:t>
            </a:r>
            <a:r>
              <a:rPr lang="en-GB" sz="1400" dirty="0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err="1" smtClean="0" bmk="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extrémité</a:t>
            </a:r>
            <a:endParaRPr lang="en-US" sz="1400" dirty="0" bmk="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38892" y="0"/>
            <a:ext cx="6882493" cy="93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Conformité</a:t>
            </a:r>
            <a:r>
              <a:rPr lang="en-US" dirty="0" smtClean="0">
                <a:solidFill>
                  <a:schemeClr val="bg1"/>
                </a:solidFill>
              </a:rPr>
              <a:t> avec la directive des </a:t>
            </a:r>
            <a:r>
              <a:rPr lang="en-US" dirty="0" err="1" smtClean="0">
                <a:solidFill>
                  <a:schemeClr val="bg1"/>
                </a:solidFill>
              </a:rPr>
              <a:t>appareils</a:t>
            </a:r>
            <a:r>
              <a:rPr lang="en-US" dirty="0" smtClean="0">
                <a:solidFill>
                  <a:schemeClr val="bg1"/>
                </a:solidFill>
              </a:rPr>
              <a:t> sous </a:t>
            </a:r>
            <a:r>
              <a:rPr lang="en-US" dirty="0" err="1" smtClean="0">
                <a:solidFill>
                  <a:schemeClr val="bg1"/>
                </a:solidFill>
              </a:rPr>
              <a:t>pression</a:t>
            </a:r>
            <a:r>
              <a:rPr lang="en-US" dirty="0" smtClean="0">
                <a:solidFill>
                  <a:schemeClr val="bg1"/>
                </a:solidFill>
              </a:rPr>
              <a:t> (PED) </a:t>
            </a:r>
            <a:r>
              <a:rPr lang="en-US" dirty="0">
                <a:solidFill>
                  <a:schemeClr val="bg1"/>
                </a:solidFill>
              </a:rPr>
              <a:t>97/23/EC </a:t>
            </a:r>
          </a:p>
        </p:txBody>
      </p:sp>
      <p:sp>
        <p:nvSpPr>
          <p:cNvPr id="17" name="Étoile à 4 branches 16"/>
          <p:cNvSpPr/>
          <p:nvPr/>
        </p:nvSpPr>
        <p:spPr>
          <a:xfrm>
            <a:off x="6804248" y="4941879"/>
            <a:ext cx="197768" cy="2153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/>
          <p:cNvSpPr/>
          <p:nvPr/>
        </p:nvSpPr>
        <p:spPr>
          <a:xfrm>
            <a:off x="4916557" y="5406887"/>
            <a:ext cx="304800" cy="9276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53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3148"/>
            <a:ext cx="5149003" cy="47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40"/>
          <a:stretch>
            <a:fillRect/>
          </a:stretch>
        </p:blipFill>
        <p:spPr bwMode="auto">
          <a:xfrm>
            <a:off x="5617872" y="2033466"/>
            <a:ext cx="3526128" cy="32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796" y="3282042"/>
            <a:ext cx="5413833" cy="329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3763" y="21639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Vues 3D du tunnel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337" y="5809385"/>
            <a:ext cx="256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Cryomodules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cavités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spoke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6288850">
            <a:off x="4330808" y="5429215"/>
            <a:ext cx="296095" cy="77178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63338" y="5947271"/>
            <a:ext cx="135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Faisceau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Picture 3" descr="D:\#01_ESS\µ01_CRYOMODULE M-ECCTD\15_Manutention installation tunnel\05_Images tunnels\RE__Cryomodule_3D_view\20150916_MBL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886" y="1027191"/>
            <a:ext cx="8163538" cy="3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4480" y="2333214"/>
            <a:ext cx="256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Cryomodules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cavités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elliptiques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6077443">
            <a:off x="7317244" y="2035496"/>
            <a:ext cx="283807" cy="839273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75051" y="2587214"/>
            <a:ext cx="135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Faisceau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49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71600" y="1412776"/>
            <a:ext cx="74168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 Spoke</a:t>
            </a:r>
          </a:p>
        </p:txBody>
      </p:sp>
      <p:pic>
        <p:nvPicPr>
          <p:cNvPr id="4" name="Picture 4" descr="D:\AAA\hd6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0"/>
          <a:stretch>
            <a:fillRect/>
          </a:stretch>
        </p:blipFill>
        <p:spPr bwMode="auto">
          <a:xfrm>
            <a:off x="2339752" y="2492895"/>
            <a:ext cx="4104456" cy="4256949"/>
          </a:xfrm>
          <a:prstGeom prst="rect">
            <a:avLst/>
          </a:prstGeom>
          <a:noFill/>
        </p:spPr>
      </p:pic>
      <p:pic>
        <p:nvPicPr>
          <p:cNvPr id="6" name="Image 5" descr="IPN_gif64trans_L2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1576165" cy="922058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512168" cy="9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613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0336" y="4971463"/>
            <a:ext cx="270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Coupleurs RF de puissance</a:t>
            </a:r>
            <a:endParaRPr lang="fr-FR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398" y="4599594"/>
            <a:ext cx="2351895" cy="2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16297" y="4094653"/>
            <a:ext cx="282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Système d’accord à froid</a:t>
            </a:r>
            <a:endParaRPr lang="fr-FR" b="1" u="sng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1036" y="5333492"/>
            <a:ext cx="3626955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Disque céramique, 100 mm de diamètre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400 kW puissance crête (335 kW nominal)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Antenne &amp; fenêtre refroidie par eau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Conducteur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ext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. refroidi en hélium supercritique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Transition du type « 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Doorknob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» avec guide</a:t>
            </a:r>
          </a:p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d’onde  ½ hauteur WR2300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88225" y="4685164"/>
            <a:ext cx="26387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« lent » (moteur pas à pas)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Course max: ~ 1.3 mm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Plage d’accord: ~ 170 kHz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Résolution: 1.1 Hz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rapide (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piezo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Tension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jusqu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’à +/- 120V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Plage d’accord à 2K: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675 Hz (minimum)</a:t>
            </a:r>
          </a:p>
        </p:txBody>
      </p:sp>
      <p:sp>
        <p:nvSpPr>
          <p:cNvPr id="9" name="Flèche vers le bas 8"/>
          <p:cNvSpPr/>
          <p:nvPr/>
        </p:nvSpPr>
        <p:spPr>
          <a:xfrm rot="523150">
            <a:off x="2272299" y="4397846"/>
            <a:ext cx="432048" cy="53799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F53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7919382">
            <a:off x="4318145" y="3759709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5447371">
            <a:off x="4235157" y="1580343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57252" y="1307362"/>
            <a:ext cx="16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Cavité double </a:t>
            </a:r>
            <a:r>
              <a:rPr lang="fr-FR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spoke</a:t>
            </a:r>
            <a:endParaRPr lang="fr-FR" b="1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2348880"/>
            <a:ext cx="388843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Cavité double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spoke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(3-gaps), 352.2 MHz, </a:t>
            </a:r>
            <a:r>
              <a:rPr lang="fr-FR" sz="1300" b="1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=0.50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Objectif: </a:t>
            </a:r>
            <a:r>
              <a:rPr lang="fr-FR" sz="1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Eacc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9 MV/m 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62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mT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;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39 MV/m]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4.2 mm (nominal)  d’épaisseur en Niobium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Tank hélium et renforts mécaniques en Titane</a:t>
            </a: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Coeff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de Lorentz 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~-5.5 Hz/(MV/m)</a:t>
            </a:r>
            <a:r>
              <a:rPr lang="fr-FR" sz="1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Sensibilité à l’accord: </a:t>
            </a:r>
            <a:r>
              <a:rPr lang="fr-FR" sz="1400" dirty="0" err="1" smtClean="0">
                <a:latin typeface="Symbol" pitchFamily="18" charset="2"/>
              </a:rPr>
              <a:t>D</a:t>
            </a:r>
            <a:r>
              <a:rPr lang="fr-FR" sz="1400" dirty="0" err="1" smtClean="0"/>
              <a:t>f</a:t>
            </a:r>
            <a:r>
              <a:rPr lang="fr-FR" sz="1400" dirty="0" smtClean="0"/>
              <a:t>/</a:t>
            </a:r>
            <a:r>
              <a:rPr lang="fr-FR" sz="1400" dirty="0" smtClean="0">
                <a:latin typeface="Symbol" pitchFamily="18" charset="2"/>
              </a:rPr>
              <a:t>D</a:t>
            </a:r>
            <a:r>
              <a:rPr lang="fr-FR" sz="1400" dirty="0" smtClean="0"/>
              <a:t>z =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130 kHz/mm</a:t>
            </a:r>
            <a:endParaRPr lang="fr-FR" sz="13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D:\cav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938151"/>
            <a:ext cx="1905234" cy="1357422"/>
          </a:xfrm>
          <a:prstGeom prst="rect">
            <a:avLst/>
          </a:prstGeom>
          <a:noFill/>
        </p:spPr>
      </p:pic>
      <p:pic>
        <p:nvPicPr>
          <p:cNvPr id="15" name="Image 7" descr="Coupleur3 11-09-1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217037"/>
            <a:ext cx="1185534" cy="25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91426"/>
            <a:ext cx="3356311" cy="367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99592" y="201881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Les composants du cryomodule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spoke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645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827584" y="166255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Fabrication du cryomodule prototype [1]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1387" y="94207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La quasi totalité des composants sont fabriqués et  livrés à l’IPNO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755874" y="2351674"/>
            <a:ext cx="2172519" cy="1823667"/>
            <a:chOff x="4127069" y="4760145"/>
            <a:chExt cx="2172519" cy="1823667"/>
          </a:xfrm>
        </p:grpSpPr>
        <p:pic>
          <p:nvPicPr>
            <p:cNvPr id="15" name="Picture 5" descr="D:\ESS\Photo-montage-103\P1000285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16644" y="4760145"/>
              <a:ext cx="1719814" cy="1477085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4127069" y="6245258"/>
              <a:ext cx="2172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Transitions chaud/froid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085743" y="1680836"/>
            <a:ext cx="844445" cy="2457013"/>
            <a:chOff x="3022503" y="3911565"/>
            <a:chExt cx="844445" cy="2457013"/>
          </a:xfrm>
        </p:grpSpPr>
        <p:pic>
          <p:nvPicPr>
            <p:cNvPr id="19" name="Picture 7" descr="D:\ESS\Photo-montage-103\P100025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85496" y="4887126"/>
              <a:ext cx="2118459" cy="844445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3037832" y="3911565"/>
              <a:ext cx="801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Vannes</a:t>
              </a:r>
            </a:p>
          </p:txBody>
        </p:sp>
      </p:grpSp>
      <p:grpSp>
        <p:nvGrpSpPr>
          <p:cNvPr id="2048" name="Groupe 2047"/>
          <p:cNvGrpSpPr/>
          <p:nvPr/>
        </p:nvGrpSpPr>
        <p:grpSpPr>
          <a:xfrm>
            <a:off x="179291" y="1583857"/>
            <a:ext cx="2592509" cy="4494371"/>
            <a:chOff x="179291" y="1429477"/>
            <a:chExt cx="2592509" cy="4494371"/>
          </a:xfrm>
        </p:grpSpPr>
        <p:grpSp>
          <p:nvGrpSpPr>
            <p:cNvPr id="8" name="Groupe 7"/>
            <p:cNvGrpSpPr/>
            <p:nvPr/>
          </p:nvGrpSpPr>
          <p:grpSpPr>
            <a:xfrm>
              <a:off x="490871" y="4006064"/>
              <a:ext cx="1969349" cy="1917784"/>
              <a:chOff x="226387" y="4216009"/>
              <a:chExt cx="1969349" cy="1917784"/>
            </a:xfrm>
          </p:grpSpPr>
          <p:pic>
            <p:nvPicPr>
              <p:cNvPr id="17" name="Picture 4" descr="D:\ESS\Photo-montage-103\P1000289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9232" y="4216009"/>
                <a:ext cx="1741914" cy="1579230"/>
              </a:xfrm>
              <a:prstGeom prst="rect">
                <a:avLst/>
              </a:prstGeom>
              <a:noFill/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226387" y="5795239"/>
                <a:ext cx="1969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Soufflet inter-cavité</a:t>
                </a: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179291" y="1429477"/>
              <a:ext cx="2592509" cy="2346966"/>
              <a:chOff x="179291" y="1429477"/>
              <a:chExt cx="2592509" cy="2346966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678984" y="1429477"/>
                <a:ext cx="15931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Ecran thermique</a:t>
                </a:r>
              </a:p>
            </p:txBody>
          </p:sp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9291" y="1773876"/>
                <a:ext cx="2592509" cy="2002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" name="Groupe 6"/>
          <p:cNvGrpSpPr/>
          <p:nvPr/>
        </p:nvGrpSpPr>
        <p:grpSpPr>
          <a:xfrm>
            <a:off x="2955239" y="1368391"/>
            <a:ext cx="2835790" cy="3280569"/>
            <a:chOff x="3758656" y="1078222"/>
            <a:chExt cx="2835790" cy="3280569"/>
          </a:xfrm>
        </p:grpSpPr>
        <p:sp>
          <p:nvSpPr>
            <p:cNvPr id="12" name="ZoneTexte 11"/>
            <p:cNvSpPr txBox="1"/>
            <p:nvPr/>
          </p:nvSpPr>
          <p:spPr>
            <a:xfrm>
              <a:off x="3758656" y="1078222"/>
              <a:ext cx="2835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Enceinte à vide et châssis support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928" y="1670555"/>
              <a:ext cx="2369246" cy="2688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Plus 30"/>
          <p:cNvSpPr/>
          <p:nvPr/>
        </p:nvSpPr>
        <p:spPr>
          <a:xfrm>
            <a:off x="7694995" y="3068960"/>
            <a:ext cx="287844" cy="287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Plus 48"/>
          <p:cNvSpPr/>
          <p:nvPr/>
        </p:nvSpPr>
        <p:spPr>
          <a:xfrm>
            <a:off x="5580112" y="3068960"/>
            <a:ext cx="287844" cy="287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9" name="Flèche vers le bas 2048"/>
          <p:cNvSpPr/>
          <p:nvPr/>
        </p:nvSpPr>
        <p:spPr>
          <a:xfrm>
            <a:off x="6554096" y="4221088"/>
            <a:ext cx="576064" cy="590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965" y="5137400"/>
            <a:ext cx="3600000" cy="167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4889361" y="4773432"/>
            <a:ext cx="390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Premier test d’assemblage</a:t>
            </a:r>
          </a:p>
        </p:txBody>
      </p:sp>
    </p:spTree>
    <p:extLst>
      <p:ext uri="{BB962C8B-B14F-4D97-AF65-F5344CB8AC3E}">
        <p14:creationId xmlns:p14="http://schemas.microsoft.com/office/powerpoint/2010/main" val="89281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2049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18309" y="3511371"/>
            <a:ext cx="845241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b="1" smtClean="0">
                <a:latin typeface="Calibri" pitchFamily="34" charset="0"/>
                <a:cs typeface="Calibri" pitchFamily="34" charset="0"/>
              </a:rPr>
              <a:t>Fabrications encore en cours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smtClean="0">
                <a:latin typeface="Calibri" pitchFamily="34" charset="0"/>
                <a:cs typeface="Calibri" pitchFamily="34" charset="0"/>
              </a:rPr>
              <a:t>Circuits cryogéniques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smtClean="0">
                <a:latin typeface="Calibri" pitchFamily="34" charset="0"/>
                <a:cs typeface="Calibri" pitchFamily="34" charset="0"/>
              </a:rPr>
              <a:t>MLI pour l’écran thermique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smtClean="0">
                <a:latin typeface="Calibri" pitchFamily="34" charset="0"/>
                <a:cs typeface="Calibri" pitchFamily="34" charset="0"/>
              </a:rPr>
              <a:t>Boite à vanne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719" y="1495530"/>
            <a:ext cx="2068698" cy="19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211257" y="1134280"/>
            <a:ext cx="186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MLI pour les cavités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128" y="1512711"/>
            <a:ext cx="4320480" cy="199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3882128" y="880497"/>
            <a:ext cx="42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Blindage magnétique</a:t>
            </a:r>
          </a:p>
          <a:p>
            <a:pPr algn="ctr"/>
            <a:r>
              <a:rPr lang="fr-FR" sz="1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(2 couches, Cryophy, refroidissement actif)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4975062"/>
            <a:ext cx="9305997" cy="1706084"/>
            <a:chOff x="-36512" y="4820683"/>
            <a:chExt cx="9305997" cy="1706084"/>
          </a:xfrm>
        </p:grpSpPr>
        <p:grpSp>
          <p:nvGrpSpPr>
            <p:cNvPr id="6" name="Groupe 5"/>
            <p:cNvGrpSpPr/>
            <p:nvPr/>
          </p:nvGrpSpPr>
          <p:grpSpPr>
            <a:xfrm>
              <a:off x="-36512" y="5509825"/>
              <a:ext cx="9305997" cy="1016942"/>
              <a:chOff x="-36512" y="5509825"/>
              <a:chExt cx="9305997" cy="1016942"/>
            </a:xfrm>
          </p:grpSpPr>
          <p:pic>
            <p:nvPicPr>
              <p:cNvPr id="31" name="Image 30" descr="Habillage_train_cavites.jpg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3688" y="5517251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32" name="Image 31" descr="Assemblage_outil_2.jp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5509825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37" name="Image 36" descr="Fin_cryostating.jp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5517618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38" name="Image 37" descr="Retrait_escabeaux.jpg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2120" y="5517618"/>
                <a:ext cx="1800000" cy="1009149"/>
              </a:xfrm>
              <a:prstGeom prst="rect">
                <a:avLst/>
              </a:prstGeom>
            </p:spPr>
          </p:pic>
          <p:pic>
            <p:nvPicPr>
              <p:cNvPr id="39" name="Image 38" descr="Approche_fond_bombés_V2.jpg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9485" y="5509825"/>
                <a:ext cx="1800000" cy="1009149"/>
              </a:xfrm>
              <a:prstGeom prst="rect">
                <a:avLst/>
              </a:prstGeom>
            </p:spPr>
          </p:pic>
          <p:sp>
            <p:nvSpPr>
              <p:cNvPr id="5" name="Flèche droite 4"/>
              <p:cNvSpPr/>
              <p:nvPr/>
            </p:nvSpPr>
            <p:spPr>
              <a:xfrm>
                <a:off x="1763688" y="6014072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lèche droite 45"/>
              <p:cNvSpPr/>
              <p:nvPr/>
            </p:nvSpPr>
            <p:spPr>
              <a:xfrm>
                <a:off x="3491880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lèche droite 46"/>
              <p:cNvSpPr/>
              <p:nvPr/>
            </p:nvSpPr>
            <p:spPr>
              <a:xfrm>
                <a:off x="5508104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>
                <a:off x="7516323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81796" y="4820683"/>
              <a:ext cx="8582692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En cours de finalisation d’étude</a:t>
              </a:r>
            </a:p>
            <a:p>
              <a:pPr marL="800100" lvl="1" indent="-3429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fr-FR" sz="2000" dirty="0" smtClean="0">
                  <a:latin typeface="Calibri" pitchFamily="34" charset="0"/>
                  <a:cs typeface="Calibri" pitchFamily="34" charset="0"/>
                </a:rPr>
                <a:t>Outillages d’assemblage pour l’insertion du train de cavité dans l’enceinte</a:t>
              </a:r>
              <a:endParaRPr lang="fr-FR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27584" y="166255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Fabrication du cryomodule prototype [2]</a:t>
            </a:r>
          </a:p>
        </p:txBody>
      </p:sp>
    </p:spTree>
    <p:extLst>
      <p:ext uri="{BB962C8B-B14F-4D97-AF65-F5344CB8AC3E}">
        <p14:creationId xmlns:p14="http://schemas.microsoft.com/office/powerpoint/2010/main" val="354738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95859" y="1701049"/>
            <a:ext cx="8352605" cy="2160000"/>
            <a:chOff x="395859" y="2247846"/>
            <a:chExt cx="8352605" cy="21600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5859" y="2247846"/>
              <a:ext cx="4480437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 de texte 6"/>
            <p:cNvSpPr txBox="1"/>
            <p:nvPr/>
          </p:nvSpPr>
          <p:spPr>
            <a:xfrm>
              <a:off x="3276565" y="3717032"/>
              <a:ext cx="1187863" cy="63719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libri"/>
                  <a:cs typeface="Times New Roman"/>
                </a:rPr>
                <a:t>ZA 02</a:t>
              </a:r>
            </a:p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Giulietta</a:t>
              </a:r>
              <a:endParaRPr lang="fr-FR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Zone de texte 6"/>
            <p:cNvSpPr txBox="1"/>
            <p:nvPr/>
          </p:nvSpPr>
          <p:spPr>
            <a:xfrm>
              <a:off x="1026061" y="3727911"/>
              <a:ext cx="1187864" cy="63719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libri"/>
                  <a:cs typeface="Times New Roman"/>
                </a:rPr>
                <a:t>ZA 01</a:t>
              </a:r>
            </a:p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Romea</a:t>
              </a:r>
              <a:endParaRPr lang="fr-FR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  <p:pic>
          <p:nvPicPr>
            <p:cNvPr id="12" name="Picture 2" descr="C:\Users\bousson\AppData\Local\Microsoft\Windows\Temporary Internet Files\Content.Outlook\5YZ7TAU1\IMG_0006 (2)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64" y="2247846"/>
              <a:ext cx="2880000" cy="2160000"/>
            </a:xfrm>
            <a:prstGeom prst="rect">
              <a:avLst/>
            </a:prstGeom>
            <a:noFill/>
          </p:spPr>
        </p:pic>
        <p:sp>
          <p:nvSpPr>
            <p:cNvPr id="14" name="Zone de texte 6"/>
            <p:cNvSpPr txBox="1"/>
            <p:nvPr/>
          </p:nvSpPr>
          <p:spPr>
            <a:xfrm>
              <a:off x="6656324" y="3706293"/>
              <a:ext cx="1323322" cy="63719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libri"/>
                  <a:cs typeface="Times New Roman"/>
                </a:rPr>
                <a:t>SD 01</a:t>
              </a:r>
            </a:p>
            <a:p>
              <a:pPr algn="ctr">
                <a:spcAft>
                  <a:spcPts val="0"/>
                </a:spcAft>
              </a:pPr>
              <a:r>
                <a:rPr lang="fr-FR" b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Calibri"/>
                  <a:cs typeface="Times New Roman"/>
                </a:rPr>
                <a:t>Germaine</a:t>
              </a:r>
              <a:endParaRPr lang="fr-FR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03648" y="190006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Cavités double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8352" y="916832"/>
            <a:ext cx="7596016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 prototypes fabriqués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2 par ZANON (It) &amp; 1 par SDMS (Fr), livrés en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Oct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Nov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2014</a:t>
            </a:r>
          </a:p>
          <a:p>
            <a:pPr>
              <a:spcAft>
                <a:spcPts val="300"/>
              </a:spcAft>
            </a:pP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Traitement de surface</a:t>
            </a:r>
            <a:endParaRPr lang="fr-FR" sz="2400" b="1" dirty="0" smtClean="0">
              <a:latin typeface="Calibri" pitchFamily="34" charset="0"/>
              <a:cs typeface="Calibri" pitchFamily="34" charset="0"/>
            </a:endParaRP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b="1" dirty="0" err="1" smtClean="0">
                <a:latin typeface="Calibri" pitchFamily="34" charset="0"/>
                <a:cs typeface="Calibri" pitchFamily="34" charset="0"/>
              </a:rPr>
              <a:t>Degraissage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ultra-son</a:t>
            </a: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Décapage chimique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 marL="360363"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Objectif : 200 µm (min)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Phase 1: Horizontal, 120 minutes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Phase 2: Horizontal (rotation 180°), 120 minutes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Phase 3: Vertical, 240 minutes</a:t>
            </a:r>
          </a:p>
          <a:p>
            <a:pPr marL="360363"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Pourquoi un traitement en position H &amp; V ? 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Meilleure homogénéité</a:t>
            </a:r>
          </a:p>
          <a:p>
            <a:pPr marL="1160463" lvl="1" indent="-342900">
              <a:spcAft>
                <a:spcPts val="300"/>
              </a:spcAft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Compensation du shift en fréquence: ∆f</a:t>
            </a:r>
            <a:r>
              <a:rPr lang="fr-FR" sz="2000" baseline="-25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200µm 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&lt; -20 kHz</a:t>
            </a:r>
          </a:p>
          <a:p>
            <a:pPr marL="817563" lvl="1">
              <a:spcAft>
                <a:spcPts val="300"/>
              </a:spcAft>
            </a:pP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703263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HPR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4 passes à travers chaque port (6000 litres &amp; 12h /cavité)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950666" y="1839557"/>
            <a:ext cx="4026903" cy="2520280"/>
            <a:chOff x="4950666" y="1839557"/>
            <a:chExt cx="4026903" cy="2520280"/>
          </a:xfrm>
        </p:grpSpPr>
        <p:grpSp>
          <p:nvGrpSpPr>
            <p:cNvPr id="24" name="Groupe 23"/>
            <p:cNvGrpSpPr/>
            <p:nvPr/>
          </p:nvGrpSpPr>
          <p:grpSpPr>
            <a:xfrm>
              <a:off x="4950666" y="1845519"/>
              <a:ext cx="2376264" cy="1668051"/>
              <a:chOff x="4950666" y="1845519"/>
              <a:chExt cx="2376264" cy="1668051"/>
            </a:xfrm>
          </p:grpSpPr>
          <p:pic>
            <p:nvPicPr>
              <p:cNvPr id="5" name="Image 4" descr="F:\DCIM\100_FUJI\DSCF0003.JPG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0666" y="1845519"/>
                <a:ext cx="2376264" cy="1668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008901" y="3216482"/>
                <a:ext cx="21602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100" b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Phase 1&amp;2: Horizontal position</a:t>
                </a:r>
                <a:endParaRPr lang="fr-FR" sz="11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7308464" y="1839557"/>
              <a:ext cx="1669105" cy="2520280"/>
              <a:chOff x="7308464" y="1839557"/>
              <a:chExt cx="1669105" cy="2520280"/>
            </a:xfrm>
          </p:grpSpPr>
          <p:pic>
            <p:nvPicPr>
              <p:cNvPr id="6" name="Image 5" descr="E:\DCIM\100_FUJI\DSCF0003.JPG"/>
              <p:cNvPicPr/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26930" y="1839557"/>
                <a:ext cx="1650639" cy="2520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7308464" y="4098227"/>
                <a:ext cx="166910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100" b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Phase 3: Vertical position</a:t>
                </a:r>
                <a:endParaRPr lang="fr-FR" sz="11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388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" y="708465"/>
            <a:ext cx="9180000" cy="617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379898" y="95003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Résultats des tests en CV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419871" y="5173161"/>
            <a:ext cx="54006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Tous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protos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les specs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39952" y="5573271"/>
            <a:ext cx="3888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 D’ETUVAGE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 DE TRAITEMENT THERMIQUE</a:t>
            </a:r>
            <a:endParaRPr lang="fr-F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16200000">
            <a:off x="2182165" y="3010523"/>
            <a:ext cx="745951" cy="2867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31330" y="3736676"/>
            <a:ext cx="2954867" cy="1284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Amélioration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abaissant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la</a:t>
            </a: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b="1" baseline="-250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bain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d’acide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400" b="1" baseline="-25000" dirty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30°C (Test #1)</a:t>
            </a: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25°C (Tests #2 &amp; #3)</a:t>
            </a: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18°C (Test #4)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328" y="660838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chemeClr val="bg1"/>
                </a:solidFill>
              </a:rPr>
              <a:t>Lacc</a:t>
            </a:r>
            <a:r>
              <a:rPr lang="fr-FR" sz="1200" b="1" i="1" dirty="0" smtClean="0">
                <a:solidFill>
                  <a:schemeClr val="bg1"/>
                </a:solidFill>
              </a:rPr>
              <a:t>=3/2*</a:t>
            </a:r>
            <a:r>
              <a:rPr lang="el-GR" sz="1200" b="1" i="1" dirty="0" smtClean="0">
                <a:solidFill>
                  <a:schemeClr val="bg1"/>
                </a:solidFill>
              </a:rPr>
              <a:t>βλ</a:t>
            </a:r>
            <a:r>
              <a:rPr lang="fr-FR" sz="1200" b="1" i="1" dirty="0" smtClean="0">
                <a:solidFill>
                  <a:schemeClr val="bg1"/>
                </a:solidFill>
              </a:rPr>
              <a:t>=0.639 m</a:t>
            </a:r>
            <a:endParaRPr 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26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 (1)</Template>
  <TotalTime>16856</TotalTime>
  <Words>1977</Words>
  <Application>Microsoft Office PowerPoint</Application>
  <PresentationFormat>Affichage à l'écran (4:3)</PresentationFormat>
  <Paragraphs>375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Mod_powerpoint_CEA_Irfu (1)</vt:lpstr>
      <vt:lpstr>Cryomodules prototypes à Cavités SPOKE et Elliptiques pour ESS  Journées accélérateurs 2015   4-7 octobre 2015  Roscoff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Assemblage du train de cavité en salle blanche à Saclay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BRUNIQUEL Anais</dc:creator>
  <cp:lastModifiedBy>PEAUGER  Franck</cp:lastModifiedBy>
  <cp:revision>496</cp:revision>
  <cp:lastPrinted>2015-10-02T14:23:08Z</cp:lastPrinted>
  <dcterms:created xsi:type="dcterms:W3CDTF">2014-11-05T13:53:23Z</dcterms:created>
  <dcterms:modified xsi:type="dcterms:W3CDTF">2015-10-05T21:53:48Z</dcterms:modified>
</cp:coreProperties>
</file>