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794500" cy="99187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3252" y="-24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334442210793"/>
          <c:y val="0.13280069420800683"/>
          <c:w val="0.75076642017764772"/>
          <c:h val="0.8216660504383676"/>
        </c:manualLayout>
      </c:layout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485306465155332"/>
                  <c:y val="-8.19947384710614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185831044891834E-2"/>
                  <c:y val="-3.11283983111414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8860901203470476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924060080231365E-3"/>
                  <c:y val="1.96533580934695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84812016046273E-2"/>
                  <c:y val="1.96533580934695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65827036104115E-2"/>
                  <c:y val="-2.2928917775714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0929155224459207E-2"/>
                  <c:y val="1.03761327703804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2650408657121455E-2"/>
                  <c:y val="-7.782099577785365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5.2805267861197984E-2"/>
                  <c:y val="-2.59403319259511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0720216438100516E-2"/>
                  <c:y val="-3.76795109873104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5.7369157570668794E-2"/>
                  <c:y val="-6.14221603218817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'table 1 et 2 graphique'!$L$5:$L$27</c:f>
              <c:strCache>
                <c:ptCount val="23"/>
                <c:pt idx="0">
                  <c:v>AT</c:v>
                </c:pt>
                <c:pt idx="1">
                  <c:v>BE</c:v>
                </c:pt>
                <c:pt idx="2">
                  <c:v>BG</c:v>
                </c:pt>
                <c:pt idx="3">
                  <c:v>CH</c:v>
                </c:pt>
                <c:pt idx="4">
                  <c:v>CZ</c:v>
                </c:pt>
                <c:pt idx="5">
                  <c:v>DE</c:v>
                </c:pt>
                <c:pt idx="6">
                  <c:v>DK</c:v>
                </c:pt>
                <c:pt idx="7">
                  <c:v>ES</c:v>
                </c:pt>
                <c:pt idx="8">
                  <c:v>FI</c:v>
                </c:pt>
                <c:pt idx="9">
                  <c:v>FR</c:v>
                </c:pt>
                <c:pt idx="10">
                  <c:v>GB</c:v>
                </c:pt>
                <c:pt idx="11">
                  <c:v>GR</c:v>
                </c:pt>
                <c:pt idx="12">
                  <c:v>HU</c:v>
                </c:pt>
                <c:pt idx="13">
                  <c:v>IL</c:v>
                </c:pt>
                <c:pt idx="14">
                  <c:v>IT</c:v>
                </c:pt>
                <c:pt idx="15">
                  <c:v>NL</c:v>
                </c:pt>
                <c:pt idx="16">
                  <c:v>NO</c:v>
                </c:pt>
                <c:pt idx="17">
                  <c:v>PL</c:v>
                </c:pt>
                <c:pt idx="18">
                  <c:v>PT</c:v>
                </c:pt>
                <c:pt idx="19">
                  <c:v>RO</c:v>
                </c:pt>
                <c:pt idx="20">
                  <c:v>RS</c:v>
                </c:pt>
                <c:pt idx="21">
                  <c:v>SE</c:v>
                </c:pt>
                <c:pt idx="22">
                  <c:v>SK</c:v>
                </c:pt>
              </c:strCache>
            </c:strRef>
          </c:cat>
          <c:val>
            <c:numRef>
              <c:f>'table 1 et 2 graphique'!$M$5:$M$27</c:f>
              <c:numCache>
                <c:formatCode>\ #\ ###\ ###\ ###\ ;\ \-\ #\ ###\ ###\ ###\ ;</c:formatCode>
                <c:ptCount val="23"/>
                <c:pt idx="0">
                  <c:v>1531.3209999999999</c:v>
                </c:pt>
                <c:pt idx="1">
                  <c:v>0</c:v>
                </c:pt>
                <c:pt idx="2">
                  <c:v>0</c:v>
                </c:pt>
                <c:pt idx="3">
                  <c:v>40257.177000000003</c:v>
                </c:pt>
                <c:pt idx="4">
                  <c:v>0</c:v>
                </c:pt>
                <c:pt idx="5">
                  <c:v>3334.0439999999999</c:v>
                </c:pt>
                <c:pt idx="6">
                  <c:v>7797.366</c:v>
                </c:pt>
                <c:pt idx="7">
                  <c:v>15274.102000000001</c:v>
                </c:pt>
                <c:pt idx="8">
                  <c:v>0</c:v>
                </c:pt>
                <c:pt idx="9">
                  <c:v>69493.812000000005</c:v>
                </c:pt>
                <c:pt idx="10">
                  <c:v>11395.448</c:v>
                </c:pt>
                <c:pt idx="11">
                  <c:v>400.44200000000001</c:v>
                </c:pt>
                <c:pt idx="12">
                  <c:v>0</c:v>
                </c:pt>
                <c:pt idx="13">
                  <c:v>0</c:v>
                </c:pt>
                <c:pt idx="14">
                  <c:v>7616.6210000000001</c:v>
                </c:pt>
                <c:pt idx="15">
                  <c:v>1984.575</c:v>
                </c:pt>
                <c:pt idx="16">
                  <c:v>0</c:v>
                </c:pt>
                <c:pt idx="17">
                  <c:v>0</c:v>
                </c:pt>
                <c:pt idx="18">
                  <c:v>324.017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410025020838916E-2"/>
          <c:w val="0.85367488875248765"/>
          <c:h val="0.81747130852312855"/>
        </c:manualLayout>
      </c:layout>
      <c:pieChart>
        <c:varyColors val="1"/>
        <c:ser>
          <c:idx val="0"/>
          <c:order val="0"/>
          <c:spPr>
            <a:ln w="6350"/>
          </c:spPr>
          <c:explosion val="22"/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1153465983465645E-2"/>
                  <c:y val="-3.81090223110321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672031454530523E-2"/>
                  <c:y val="-3.81090223110321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037130942129759E-2"/>
                  <c:y val="-9.52725557775803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211225548062134E-2"/>
                  <c:y val="-3.26651818856718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072030056543687E-2"/>
                  <c:y val="-2.67260579064588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164827050889316E-2"/>
                  <c:y val="-4.75129918337045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153465983465441E-2"/>
                  <c:y val="1.2703007437010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2703007437010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1.9054511155515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5767329917327203E-3"/>
                  <c:y val="9.52725557775803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5767329917328226E-3"/>
                  <c:y val="2.8581766733274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9037130942129759E-2"/>
                  <c:y val="6.351503718505356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3460397950396938E-2"/>
                  <c:y val="-1.58787592962635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5.5767329917328226E-3"/>
                  <c:y val="-2.22302630147688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6248764446263348E-2"/>
                  <c:y val="1.90545111555160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5.2978963421461807E-2"/>
                  <c:y val="2.2230263014768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7.5285895388393101E-2"/>
                  <c:y val="1.5878759296263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5.5767329917328225E-2"/>
                  <c:y val="9.52725557775803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4.4613863933862581E-2"/>
                  <c:y val="-9.52725557775803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2.3701115214864524E-2"/>
                  <c:y val="-3.810889728143136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5968548982378"/>
                      <c:h val="3.2789762976384661E-2"/>
                    </c:manualLayout>
                  </c15:layout>
                </c:ext>
              </c:extLst>
            </c:dLbl>
            <c:dLbl>
              <c:idx val="21"/>
              <c:layout>
                <c:manualLayout>
                  <c:x val="-2.7883664958664369E-3"/>
                  <c:y val="-4.76362778887901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2.5559730943915811E-17"/>
                  <c:y val="-6.98665409035589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2.7883664958664113E-3"/>
                  <c:y val="-5.39877816072955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2.5095298462797701E-2"/>
                  <c:y val="-2.54060148740214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'table 1 et 2 graphique'!$B$5:$B$29</c:f>
              <c:strCache>
                <c:ptCount val="25"/>
                <c:pt idx="0">
                  <c:v>AT</c:v>
                </c:pt>
                <c:pt idx="1">
                  <c:v>BE</c:v>
                </c:pt>
                <c:pt idx="2">
                  <c:v>BG</c:v>
                </c:pt>
                <c:pt idx="3">
                  <c:v>CH</c:v>
                </c:pt>
                <c:pt idx="4">
                  <c:v>CZ</c:v>
                </c:pt>
                <c:pt idx="5">
                  <c:v>DE</c:v>
                </c:pt>
                <c:pt idx="6">
                  <c:v>DK</c:v>
                </c:pt>
                <c:pt idx="7">
                  <c:v>ES</c:v>
                </c:pt>
                <c:pt idx="8">
                  <c:v>FI</c:v>
                </c:pt>
                <c:pt idx="9">
                  <c:v>FR</c:v>
                </c:pt>
                <c:pt idx="10">
                  <c:v>GB</c:v>
                </c:pt>
                <c:pt idx="11">
                  <c:v>GR</c:v>
                </c:pt>
                <c:pt idx="12">
                  <c:v>HU</c:v>
                </c:pt>
                <c:pt idx="13">
                  <c:v>IL</c:v>
                </c:pt>
                <c:pt idx="14">
                  <c:v>IT</c:v>
                </c:pt>
                <c:pt idx="15">
                  <c:v>NL</c:v>
                </c:pt>
                <c:pt idx="16">
                  <c:v>NO</c:v>
                </c:pt>
                <c:pt idx="17">
                  <c:v>PL</c:v>
                </c:pt>
                <c:pt idx="18">
                  <c:v>PT</c:v>
                </c:pt>
                <c:pt idx="19">
                  <c:v>RO</c:v>
                </c:pt>
                <c:pt idx="20">
                  <c:v>RS</c:v>
                </c:pt>
                <c:pt idx="21">
                  <c:v>SE</c:v>
                </c:pt>
                <c:pt idx="22">
                  <c:v>SK</c:v>
                </c:pt>
                <c:pt idx="23">
                  <c:v>USA</c:v>
                </c:pt>
                <c:pt idx="24">
                  <c:v>OC</c:v>
                </c:pt>
              </c:strCache>
            </c:strRef>
          </c:cat>
          <c:val>
            <c:numRef>
              <c:f>'table 1 et 2 graphique'!$C$5:$C$29</c:f>
              <c:numCache>
                <c:formatCode>_(* #,##0.00_);_(* \(#,##0.00\);_(* "-"??_);_(@_)</c:formatCode>
                <c:ptCount val="25"/>
                <c:pt idx="0">
                  <c:v>2979.8758057399996</c:v>
                </c:pt>
                <c:pt idx="1">
                  <c:v>4466.5523437594993</c:v>
                </c:pt>
                <c:pt idx="2">
                  <c:v>1079.2277346827</c:v>
                </c:pt>
                <c:pt idx="3">
                  <c:v>44394.623579015395</c:v>
                </c:pt>
                <c:pt idx="4">
                  <c:v>2011.2091263500004</c:v>
                </c:pt>
                <c:pt idx="5">
                  <c:v>38845.245878366608</c:v>
                </c:pt>
                <c:pt idx="6">
                  <c:v>3151.3558830781008</c:v>
                </c:pt>
                <c:pt idx="7">
                  <c:v>24843.798025616601</c:v>
                </c:pt>
                <c:pt idx="8">
                  <c:v>1606.513209401</c:v>
                </c:pt>
                <c:pt idx="9">
                  <c:v>78758.178234694904</c:v>
                </c:pt>
                <c:pt idx="10">
                  <c:v>20147.399697664699</c:v>
                </c:pt>
                <c:pt idx="11">
                  <c:v>1030.1706063805</c:v>
                </c:pt>
                <c:pt idx="12">
                  <c:v>3514.8855154037001</c:v>
                </c:pt>
                <c:pt idx="13">
                  <c:v>1131.3692515991002</c:v>
                </c:pt>
                <c:pt idx="14">
                  <c:v>40158.066243710389</c:v>
                </c:pt>
                <c:pt idx="15">
                  <c:v>8197.7155626095991</c:v>
                </c:pt>
                <c:pt idx="16">
                  <c:v>1866.1969365851999</c:v>
                </c:pt>
                <c:pt idx="17">
                  <c:v>6856.8979328380992</c:v>
                </c:pt>
                <c:pt idx="18">
                  <c:v>1881.7952315604002</c:v>
                </c:pt>
                <c:pt idx="19">
                  <c:v>668.23816714589998</c:v>
                </c:pt>
                <c:pt idx="20">
                  <c:v>236.49215000000001</c:v>
                </c:pt>
                <c:pt idx="21">
                  <c:v>4582.2610045288002</c:v>
                </c:pt>
                <c:pt idx="22">
                  <c:v>630.87297837100004</c:v>
                </c:pt>
                <c:pt idx="23">
                  <c:v>21533.854967190098</c:v>
                </c:pt>
                <c:pt idx="24">
                  <c:v>14669.907093158803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FE088-FE08-4F5A-B337-A746E0982E2E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9D46-B2A0-4D28-A9F7-0C45CFA6B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52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24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6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84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9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46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94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94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8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2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2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61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1F01-A39F-4B3B-A148-B11D11A35FBB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B96D-FA28-47D6-9DB6-B7D25DAFB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43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8078" y="9146934"/>
            <a:ext cx="28375728" cy="33661591"/>
          </a:xfrm>
          <a:prstGeom prst="rect">
            <a:avLst/>
          </a:prstGeom>
        </p:spPr>
        <p:txBody>
          <a:bodyPr wrap="square" lIns="417643" tIns="208822" rIns="417643" bIns="208822">
            <a:spAutoFit/>
          </a:bodyPr>
          <a:lstStyle/>
          <a:p>
            <a:pPr marL="857250" indent="-85725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La </a:t>
            </a:r>
            <a:r>
              <a:rPr lang="fr-FR" sz="5400" dirty="0"/>
              <a:t>plupart des TGIR ont créé un réseau de « </a:t>
            </a:r>
            <a:r>
              <a:rPr lang="fr-FR" sz="5400" dirty="0" err="1"/>
              <a:t>Industrial</a:t>
            </a:r>
            <a:r>
              <a:rPr lang="fr-FR" sz="5400" dirty="0"/>
              <a:t> Liaison </a:t>
            </a:r>
            <a:r>
              <a:rPr lang="fr-FR" sz="5400" dirty="0" err="1"/>
              <a:t>Officers</a:t>
            </a:r>
            <a:r>
              <a:rPr lang="fr-FR" sz="5400" dirty="0"/>
              <a:t> » qui représentent leur pays dans les instances d’Achats industriels</a:t>
            </a:r>
            <a:r>
              <a:rPr lang="fr-FR" sz="5400" dirty="0" smtClean="0"/>
              <a:t>. Il existe des </a:t>
            </a:r>
            <a:r>
              <a:rPr lang="fr-FR" sz="5400" dirty="0" err="1" smtClean="0"/>
              <a:t>ILOs</a:t>
            </a:r>
            <a:r>
              <a:rPr lang="fr-FR" sz="5400" dirty="0" smtClean="0"/>
              <a:t> pour ITER , pour l’ILL , pour l’ESO etc.. L’auteur exerce  cette fonction depuis deux ans auprès du CERN à Genève et auprès d’ESS à Lund.</a:t>
            </a:r>
          </a:p>
          <a:p>
            <a:pPr marL="857250" indent="-857250">
              <a:buSzPct val="200000"/>
              <a:buFont typeface="Arial" panose="020B0604020202020204" pitchFamily="34" charset="0"/>
              <a:buChar char="•"/>
            </a:pPr>
            <a:endParaRPr lang="fr-FR" sz="5400" dirty="0"/>
          </a:p>
          <a:p>
            <a:pPr marL="857250" indent="-85725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La  </a:t>
            </a:r>
            <a:r>
              <a:rPr lang="fr-FR" sz="5400" dirty="0"/>
              <a:t>fonction  principale </a:t>
            </a:r>
            <a:r>
              <a:rPr lang="fr-FR" sz="5400" dirty="0" smtClean="0"/>
              <a:t>de l’ILO est </a:t>
            </a:r>
            <a:r>
              <a:rPr lang="fr-FR" sz="5400" dirty="0"/>
              <a:t>d'identifier et de proposer  des entreprises compétentes pour </a:t>
            </a:r>
            <a:r>
              <a:rPr lang="fr-FR" sz="5400" dirty="0" smtClean="0"/>
              <a:t>garantir la bonne réalisation des équipements et des services nécessaires aux TGIR et pour assurer des retours </a:t>
            </a:r>
            <a:r>
              <a:rPr lang="fr-FR" sz="5400" dirty="0"/>
              <a:t>industriels </a:t>
            </a:r>
            <a:r>
              <a:rPr lang="fr-FR" sz="5400" dirty="0" smtClean="0"/>
              <a:t>équilibrés </a:t>
            </a:r>
          </a:p>
          <a:p>
            <a:pPr marL="857250" indent="-857250">
              <a:buSzPct val="200000"/>
              <a:buFont typeface="Arial" panose="020B0604020202020204" pitchFamily="34" charset="0"/>
              <a:buChar char="•"/>
            </a:pPr>
            <a:endParaRPr lang="fr-FR" sz="5400" dirty="0"/>
          </a:p>
          <a:p>
            <a:pPr marL="857250" indent="-85725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 </a:t>
            </a:r>
            <a:r>
              <a:rPr lang="fr-FR" sz="5400" dirty="0"/>
              <a:t>Membre officiel des délégations, l’ILO  doit travailler dans l'intérêt des TGIR  mais également se préoccuper des intérêts des firmes </a:t>
            </a:r>
            <a:r>
              <a:rPr lang="fr-FR" sz="5400" dirty="0" smtClean="0"/>
              <a:t>nationales.</a:t>
            </a:r>
          </a:p>
          <a:p>
            <a:pPr>
              <a:buSzPct val="200000"/>
            </a:pPr>
            <a:endParaRPr lang="fr-FR" sz="5400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Le site ESS permet aux entreprises de de référencer</a:t>
            </a:r>
            <a:r>
              <a:rPr lang="fr-FR" sz="5400" dirty="0" smtClean="0"/>
              <a:t>:</a:t>
            </a:r>
            <a:endParaRPr lang="fr-FR" sz="5400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Le CERN a créé une vidéo didactique expliquant ses règles d’achat : </a:t>
            </a:r>
            <a:endParaRPr lang="fr-FR" sz="5400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Le retour industriel de la France au CERN  fait de la France un « pays favorisé »</a:t>
            </a:r>
          </a:p>
          <a:p>
            <a:pPr algn="ctr" defTabSz="3322168" eaLnBrk="0" hangingPunct="0"/>
            <a:endParaRPr lang="fr-FR" sz="5400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en-GB" sz="5400" b="1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en-GB" sz="5400" b="1" dirty="0" smtClean="0"/>
              <a:t>The </a:t>
            </a:r>
            <a:r>
              <a:rPr lang="en-GB" sz="5400" b="1" dirty="0"/>
              <a:t>European Spallation Source </a:t>
            </a:r>
            <a:r>
              <a:rPr lang="en-GB" sz="5400" b="1" dirty="0" smtClean="0"/>
              <a:t>ESS</a:t>
            </a:r>
            <a:r>
              <a:rPr lang="fr-FR" sz="5400" dirty="0" smtClean="0"/>
              <a:t> : </a:t>
            </a:r>
            <a:r>
              <a:rPr lang="en-GB" sz="5400" b="1" dirty="0" smtClean="0"/>
              <a:t>Second </a:t>
            </a:r>
            <a:r>
              <a:rPr lang="en-GB" sz="5400" b="1" dirty="0"/>
              <a:t>Industry and Partner Day in </a:t>
            </a:r>
            <a:r>
              <a:rPr lang="en-GB" sz="5400" b="1" dirty="0" smtClean="0"/>
              <a:t>France: </a:t>
            </a:r>
            <a:r>
              <a:rPr lang="de-DE" sz="5400" dirty="0" smtClean="0"/>
              <a:t>4th &amp; 5th </a:t>
            </a:r>
            <a:r>
              <a:rPr lang="de-DE" sz="5400" dirty="0" err="1" smtClean="0"/>
              <a:t>February</a:t>
            </a:r>
            <a:r>
              <a:rPr lang="de-DE" sz="5400" dirty="0" smtClean="0"/>
              <a:t> 2016 (</a:t>
            </a:r>
            <a:r>
              <a:rPr lang="de-DE" sz="5400" dirty="0" err="1" smtClean="0"/>
              <a:t>Tous</a:t>
            </a:r>
            <a:r>
              <a:rPr lang="de-DE" sz="5400" dirty="0" smtClean="0"/>
              <a:t> les </a:t>
            </a:r>
            <a:r>
              <a:rPr lang="de-DE" sz="5400" dirty="0" err="1" smtClean="0"/>
              <a:t>renseignements</a:t>
            </a:r>
            <a:r>
              <a:rPr lang="de-DE" sz="5400" dirty="0" smtClean="0"/>
              <a:t> </a:t>
            </a:r>
            <a:r>
              <a:rPr lang="de-DE" sz="5400" dirty="0" err="1" smtClean="0"/>
              <a:t>sur</a:t>
            </a:r>
            <a:r>
              <a:rPr lang="de-DE" sz="5400" dirty="0" smtClean="0"/>
              <a:t> le </a:t>
            </a:r>
            <a:r>
              <a:rPr lang="de-DE" sz="5400" dirty="0" err="1" smtClean="0"/>
              <a:t>site</a:t>
            </a:r>
            <a:r>
              <a:rPr lang="de-DE" sz="5400" dirty="0" smtClean="0"/>
              <a:t> INDICO ESS)</a:t>
            </a:r>
            <a:endParaRPr lang="fr-FR" sz="5400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dirty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fr-FR" sz="5400" dirty="0" smtClean="0"/>
              <a:t>La </a:t>
            </a:r>
            <a:r>
              <a:rPr lang="fr-FR" sz="5400" dirty="0" smtClean="0"/>
              <a:t>France au CERN en novembre </a:t>
            </a:r>
            <a:r>
              <a:rPr lang="fr-FR" sz="5400" dirty="0"/>
              <a:t> </a:t>
            </a:r>
            <a:r>
              <a:rPr lang="fr-FR" sz="5400" dirty="0" smtClean="0"/>
              <a:t>2016 à Genève : une opportunité pour une trentaine d’exposants</a:t>
            </a:r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dirty="0" smtClean="0"/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r>
              <a:rPr lang="fr-FR" sz="5400" b="1" dirty="0" smtClean="0"/>
              <a:t>Les ingénieurs des laboratoires  jouent un rôle important car ils peuvent créer  des liens techniques essentiels entre les TGIR et les partenaires industriels.</a:t>
            </a:r>
          </a:p>
          <a:p>
            <a:pPr marL="571500" indent="-571500">
              <a:buSzPct val="200000"/>
              <a:buFont typeface="Arial" panose="020B0604020202020204" pitchFamily="34" charset="0"/>
              <a:buChar char="•"/>
            </a:pPr>
            <a:endParaRPr lang="fr-FR" sz="5400" b="1" dirty="0"/>
          </a:p>
        </p:txBody>
      </p:sp>
      <p:pic>
        <p:nvPicPr>
          <p:cNvPr id="1026" name="Picture 2" descr="C:\Users\AD076958\Pictures\2015-09-30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5" y="4572842"/>
            <a:ext cx="6458210" cy="448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7" y="3997323"/>
            <a:ext cx="4704859" cy="468666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32905" y="311098"/>
            <a:ext cx="2962355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/>
              <a:t>Le rôle de l’ILO dans les Très Grands Instruments de Recherche.</a:t>
            </a:r>
            <a:endParaRPr lang="fr-FR" sz="8800" dirty="0" smtClean="0"/>
          </a:p>
          <a:p>
            <a:pPr algn="ctr"/>
            <a:r>
              <a:rPr lang="fr-FR" sz="8800" dirty="0" smtClean="0"/>
              <a:t>Antoine </a:t>
            </a:r>
            <a:r>
              <a:rPr lang="fr-FR" sz="8800" dirty="0" err="1" smtClean="0"/>
              <a:t>Daël</a:t>
            </a:r>
            <a:r>
              <a:rPr lang="fr-FR" sz="8800" dirty="0" smtClean="0"/>
              <a:t> , MENESR –DGRI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108045" y="4895622"/>
            <a:ext cx="3073277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9600" b="1" dirty="0" smtClean="0"/>
              <a:t>Allo , </a:t>
            </a:r>
          </a:p>
          <a:p>
            <a:r>
              <a:rPr lang="fr-FR" sz="9600" b="1" dirty="0" smtClean="0"/>
              <a:t>l’ILO</a:t>
            </a:r>
            <a:endParaRPr lang="fr-FR" sz="9600" b="1" dirty="0"/>
          </a:p>
        </p:txBody>
      </p:sp>
      <p:pic>
        <p:nvPicPr>
          <p:cNvPr id="11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403" y="4373749"/>
            <a:ext cx="6120680" cy="356886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482" y="4572842"/>
            <a:ext cx="3158390" cy="3158385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16563"/>
              </p:ext>
            </p:extLst>
          </p:nvPr>
        </p:nvGraphicFramePr>
        <p:xfrm>
          <a:off x="18826397" y="26287882"/>
          <a:ext cx="7714085" cy="793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921635" y="24438602"/>
            <a:ext cx="13789514" cy="369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1429" tIns="200716" rIns="401429" bIns="200716">
            <a:spAutoFit/>
          </a:bodyPr>
          <a:lstStyle/>
          <a:p>
            <a:pPr algn="ctr" defTabSz="3322168" eaLnBrk="0" hangingPunct="0"/>
            <a:r>
              <a:rPr lang="fr-FR" sz="6600" dirty="0"/>
              <a:t>France Fournitures : </a:t>
            </a:r>
            <a:r>
              <a:rPr lang="en-US" sz="6600" dirty="0"/>
              <a:t> </a:t>
            </a:r>
            <a:r>
              <a:rPr lang="en-US" sz="6600" dirty="0" smtClean="0"/>
              <a:t>78'758'178</a:t>
            </a:r>
            <a:r>
              <a:rPr lang="en-US" sz="6600" dirty="0"/>
              <a:t> CHF</a:t>
            </a:r>
            <a:r>
              <a:rPr lang="en-US" sz="6600" dirty="0" smtClean="0"/>
              <a:t> </a:t>
            </a:r>
            <a:r>
              <a:rPr lang="fr-FR" sz="6600" dirty="0" smtClean="0"/>
              <a:t>(R=1,57)</a:t>
            </a:r>
          </a:p>
          <a:p>
            <a:pPr algn="ctr" defTabSz="3322168" eaLnBrk="0" hangingPunct="0"/>
            <a:endParaRPr lang="fr-FR" dirty="0"/>
          </a:p>
        </p:txBody>
      </p:sp>
      <p:graphicFrame>
        <p:nvGraphicFramePr>
          <p:cNvPr id="1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009583"/>
              </p:ext>
            </p:extLst>
          </p:nvPr>
        </p:nvGraphicFramePr>
        <p:xfrm>
          <a:off x="4496024" y="27004360"/>
          <a:ext cx="8136806" cy="785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882912" y="24438602"/>
            <a:ext cx="13363030" cy="243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1429" tIns="200716" rIns="401429" bIns="200716">
            <a:spAutoFit/>
          </a:bodyPr>
          <a:lstStyle/>
          <a:p>
            <a:pPr algn="ctr" defTabSz="3322168" eaLnBrk="0" hangingPunct="0"/>
            <a:r>
              <a:rPr lang="fr-FR" sz="6600" dirty="0"/>
              <a:t>France Services : </a:t>
            </a:r>
            <a:r>
              <a:rPr lang="en-US" sz="6600" dirty="0"/>
              <a:t> 69'493'812 </a:t>
            </a:r>
            <a:r>
              <a:rPr lang="en-US" sz="6600" dirty="0"/>
              <a:t>CHF</a:t>
            </a:r>
          </a:p>
          <a:p>
            <a:pPr algn="ctr" defTabSz="3322168" eaLnBrk="0" hangingPunct="0"/>
            <a:r>
              <a:rPr lang="fr-FR" sz="6600" dirty="0" smtClean="0"/>
              <a:t>(R=2,86)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201879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187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DAEL Antoine</dc:creator>
  <cp:lastModifiedBy>DAEL Antoine</cp:lastModifiedBy>
  <cp:revision>11</cp:revision>
  <cp:lastPrinted>2015-10-01T12:43:49Z</cp:lastPrinted>
  <dcterms:created xsi:type="dcterms:W3CDTF">2015-09-30T17:16:52Z</dcterms:created>
  <dcterms:modified xsi:type="dcterms:W3CDTF">2015-10-01T12:45:06Z</dcterms:modified>
</cp:coreProperties>
</file>