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sldIdLst>
    <p:sldId id="298" r:id="rId2"/>
    <p:sldId id="299" r:id="rId3"/>
    <p:sldId id="323" r:id="rId4"/>
    <p:sldId id="324" r:id="rId5"/>
    <p:sldId id="300" r:id="rId6"/>
    <p:sldId id="302" r:id="rId7"/>
    <p:sldId id="303" r:id="rId8"/>
    <p:sldId id="297" r:id="rId9"/>
    <p:sldId id="322" r:id="rId10"/>
    <p:sldId id="301" r:id="rId1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70C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454" autoAdjust="0"/>
  </p:normalViewPr>
  <p:slideViewPr>
    <p:cSldViewPr>
      <p:cViewPr varScale="1">
        <p:scale>
          <a:sx n="101" d="100"/>
          <a:sy n="101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5B8A8F7-ED27-4799-AB12-10CF535CAE14}" type="datetimeFigureOut">
              <a:rPr lang="fr-FR"/>
              <a:pPr>
                <a:defRPr/>
              </a:pPr>
              <a:t>05/10/2015</a:t>
            </a:fld>
            <a:endParaRPr lang="fr-FR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E1D1823-3632-454B-9CE1-35598FD75B0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320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1041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7824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113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61973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3943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07125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756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C22E8-C2BF-484E-8E26-ED09469D118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37A54-8A34-4F39-9CE1-7DF41A111D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24E2E-DE46-40A0-B54C-D1E288F3DE0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0A732-BC91-43BB-A5A6-D067EB23DF3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1BF53-1C50-4624-8538-CE5BE8D4637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1284E-CB5E-4F53-963E-284CFB0B1B2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06D5C-401A-48A1-84CC-C41F217BFE2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7FD0C-F10B-4473-8538-5CD35F98FC3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E59FB-6202-4A50-8150-3190EC0E44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460EE-0C47-4017-B17C-253A68FF540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0D2D8-5A4B-4946-94E4-60D1C9AAC4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107005C-B87C-4E59-81F1-68AEAA60DA8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http://journees.accelerateurs.fr/journees_2015/affiche_Roscoff_2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8" y="0"/>
            <a:ext cx="9120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cs typeface="Arial" charset="0"/>
            </a:endParaRPr>
          </a:p>
        </p:txBody>
      </p:sp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4357" y="576178"/>
            <a:ext cx="1301578" cy="130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6" name="Picture 10" descr="http://journees.accelerateurs.fr/journees_2015/partenaires/labs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09" y="5322693"/>
            <a:ext cx="5451454" cy="110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88" name="Picture 12" descr="http://journees.accelerateurs.fr/journees_2015/partenaires/mewa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245" y="4929660"/>
            <a:ext cx="1972158" cy="47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90" name="Picture 14" descr="http://journees.accelerateurs.fr/journees_2015/partenaires/pantechnik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805264"/>
            <a:ext cx="2232248" cy="45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92" name="Picture 16" descr="http://journees.accelerateurs.fr/journees_2015/partenaires/pige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56" y="3793004"/>
            <a:ext cx="2760241" cy="84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journees.accelerateurs.fr/journees_2015/affiche_Roscoff_201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388"/>
            <a:ext cx="4417249" cy="332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9572" y="332146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Avec le soutien de:</a:t>
            </a:r>
            <a:endParaRPr lang="fr-FR" dirty="0"/>
          </a:p>
        </p:txBody>
      </p:sp>
      <p:sp>
        <p:nvSpPr>
          <p:cNvPr id="4" name="AutoShape 18" descr="Résultat de recherche d'images pour &quot;logo sfp&quot;"/>
          <p:cNvSpPr>
            <a:spLocks noChangeAspect="1" noChangeArrowheads="1"/>
          </p:cNvSpPr>
          <p:nvPr/>
        </p:nvSpPr>
        <p:spPr bwMode="auto">
          <a:xfrm>
            <a:off x="6372200" y="1520789"/>
            <a:ext cx="1324314" cy="132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2596" name="Picture 20" descr="http://rjp.sfp-paris.fr/resources/images2014/partenaires/SFP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027" y="311348"/>
            <a:ext cx="1816965" cy="149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journees.accelerateurs.fr/journees_2015/partenaires/labs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33" y="3988197"/>
            <a:ext cx="31623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journees.accelerateurs.fr/journees_2015/partenaires/CNRSfilaire-gran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80" y="3927269"/>
            <a:ext cx="864806" cy="86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290589" y="2079111"/>
            <a:ext cx="684076" cy="413191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838374" y="2159317"/>
            <a:ext cx="1568747" cy="68153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journees.accelerateurs.fr/journees_2015/affiche_Roscoff_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" y="0"/>
            <a:ext cx="4015561" cy="301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698" name="Picture 2" descr="Résultat de recherche d'images pour &quot;homard roscoff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5" y="3413792"/>
            <a:ext cx="4365549" cy="26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40052" y="1196752"/>
            <a:ext cx="19802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La météo et la logistique seront typiquement bretonnes !!</a:t>
            </a:r>
            <a:endParaRPr lang="fr-FR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3" y="3140968"/>
            <a:ext cx="4279705" cy="344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6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wifi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980728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3897052"/>
            <a:ext cx="4356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ID:		</a:t>
            </a:r>
            <a:r>
              <a:rPr lang="en-US" sz="3200" b="1" dirty="0" err="1" smtClean="0"/>
              <a:t>septoctnov</a:t>
            </a:r>
            <a:endParaRPr lang="en-US" sz="3200" b="1" dirty="0" smtClean="0"/>
          </a:p>
          <a:p>
            <a:r>
              <a:rPr lang="en-US" sz="3200" b="1" dirty="0" err="1" smtClean="0"/>
              <a:t>Mdp</a:t>
            </a:r>
            <a:r>
              <a:rPr lang="en-US" sz="3200" b="1" dirty="0" smtClean="0"/>
              <a:t>:	automne15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462363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77008"/>
              </p:ext>
            </p:extLst>
          </p:nvPr>
        </p:nvGraphicFramePr>
        <p:xfrm>
          <a:off x="215516" y="512676"/>
          <a:ext cx="8229600" cy="2994660"/>
        </p:xfrm>
        <a:graphic>
          <a:graphicData uri="http://schemas.openxmlformats.org/drawingml/2006/table">
            <a:tbl>
              <a:tblPr/>
              <a:tblGrid>
                <a:gridCol w="411480"/>
                <a:gridCol w="7818120"/>
              </a:tblGrid>
              <a:tr h="0">
                <a:tc>
                  <a:txBody>
                    <a:bodyPr/>
                    <a:lstStyle/>
                    <a:p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08:30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E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r>
                        <a:rPr lang="fr-FR" sz="800" b="1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Bienvenue</a:t>
                      </a: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-</a:t>
                      </a:r>
                      <a:r>
                        <a:rPr lang="fr-FR" sz="800" dirty="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 Jean-Luc REVOL (ESRF) </a:t>
                      </a: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(</a:t>
                      </a:r>
                      <a:r>
                        <a:rPr lang="fr-FR" sz="800" dirty="0" err="1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until</a:t>
                      </a: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 09:00)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C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09:00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E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Session : Sources de lumière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-</a:t>
                      </a:r>
                      <a:r>
                        <a:rPr lang="fr-FR" sz="80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 Jean-Luc REVOL(ESRF) , Assistante: Dima EL KHECHEN 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(until 10:30)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C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09:00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DLSR : une nouvelle génération d’anneaux à faible émittance - </a:t>
                      </a:r>
                      <a:r>
                        <a:rPr lang="fr-FR" sz="80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Amor NADJI (Synchrotron SOLEIL)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 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2D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09:30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Un nouvel anneau de stockage basse </a:t>
                      </a:r>
                      <a:r>
                        <a:rPr lang="fr-FR" sz="800" dirty="0" err="1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emittance</a:t>
                      </a: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 pour l'ESRF - </a:t>
                      </a:r>
                      <a:r>
                        <a:rPr lang="fr-FR" sz="800" dirty="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Simon WHITE (ESRF)</a:t>
                      </a: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 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09:50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Optimisation de la source X Compton ELSA par augmentation de l’énergie de l’accélérateur et par adjonction d’un système optique d’empilement de photons - </a:t>
                      </a:r>
                      <a:r>
                        <a:rPr lang="fr-FR" sz="800" dirty="0" err="1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Annaig</a:t>
                      </a:r>
                      <a:r>
                        <a:rPr lang="fr-FR" sz="800" dirty="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 CHALEIL (CEA/DAM/DIF)</a:t>
                      </a: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 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2D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10:10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Le projet FEMTO-SLICING @ SOLEIL : Génération d'impulsions </a:t>
                      </a:r>
                      <a:r>
                        <a:rPr lang="fr-FR" sz="800" dirty="0" err="1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fs</a:t>
                      </a: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 de rayons X sur anneau de stockage -</a:t>
                      </a:r>
                      <a:r>
                        <a:rPr lang="fr-FR" sz="800" dirty="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Marie LABAT (Synchrotron SOLEIL)</a:t>
                      </a: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 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10:30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--- Pause café ---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11:00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E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Session : </a:t>
                      </a:r>
                      <a:r>
                        <a:rPr lang="en-GB" sz="800" b="1" dirty="0" err="1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Accélérateurs</a:t>
                      </a: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 laser plasma</a:t>
                      </a: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-</a:t>
                      </a:r>
                      <a:r>
                        <a:rPr lang="en-GB" sz="800" dirty="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 </a:t>
                      </a:r>
                      <a:r>
                        <a:rPr lang="en-GB" sz="800" dirty="0" err="1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BrigitteCROS</a:t>
                      </a:r>
                      <a:r>
                        <a:rPr lang="en-GB" sz="800" dirty="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 (LPGP-CNRS-</a:t>
                      </a:r>
                      <a:r>
                        <a:rPr lang="en-GB" sz="800" dirty="0" err="1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Université</a:t>
                      </a:r>
                      <a:r>
                        <a:rPr lang="en-GB" sz="800" dirty="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 Paris </a:t>
                      </a:r>
                      <a:r>
                        <a:rPr lang="en-GB" sz="800" dirty="0" err="1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Sud</a:t>
                      </a:r>
                      <a:r>
                        <a:rPr lang="en-GB" sz="800" dirty="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) , Assistant: Florian GESLIN </a:t>
                      </a: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(until 12:50)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C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11:00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Sources de rayonnement X </a:t>
                      </a:r>
                      <a:r>
                        <a:rPr lang="fr-FR" sz="800" dirty="0" err="1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femtoseconde</a:t>
                      </a: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 basées sur les accélérateurs laser plasma - </a:t>
                      </a:r>
                      <a:r>
                        <a:rPr lang="fr-FR" sz="800" dirty="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Kim TA PHUOC(LOA)</a:t>
                      </a: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 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2D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11:30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Accélération d'électrons auprès de CILEX/APOLLON - </a:t>
                      </a:r>
                      <a:r>
                        <a:rPr lang="fr-FR" sz="80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Arnd SPECKA (LLR Ecole Polytechnique-CNRS/IN2P3)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 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11:50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Développement d’un injecteur pour l’accélération laser-plasma multi-étages - </a:t>
                      </a:r>
                      <a:r>
                        <a:rPr lang="fr-FR" sz="80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Thomas AUDET (LPGP)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 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2D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12:10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Couplage injecteur- ligne de transport magnétique dans le cadre de CILEX - </a:t>
                      </a:r>
                      <a:r>
                        <a:rPr lang="fr-FR" sz="80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Sandrine DOBOSZ DUFRÉNOY (LIDyL)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 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12:30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Etude et conception de l'accélérateur d'électrons par sillage laser dans le cadre du projet CILEX avec le code WARP - </a:t>
                      </a:r>
                      <a:r>
                        <a:rPr lang="fr-FR" sz="80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Patrick LEE (LPGP)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 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2D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12:50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--- </a:t>
                      </a:r>
                      <a:r>
                        <a:rPr lang="en-GB" sz="800" dirty="0" err="1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Déjeuner</a:t>
                      </a: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---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57982"/>
              </p:ext>
            </p:extLst>
          </p:nvPr>
        </p:nvGraphicFramePr>
        <p:xfrm>
          <a:off x="251520" y="4257092"/>
          <a:ext cx="8208912" cy="1958200"/>
        </p:xfrm>
        <a:graphic>
          <a:graphicData uri="http://schemas.openxmlformats.org/drawingml/2006/table">
            <a:tbl>
              <a:tblPr/>
              <a:tblGrid>
                <a:gridCol w="410445"/>
                <a:gridCol w="7798467"/>
              </a:tblGrid>
              <a:tr h="244730"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14:15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23234" marR="23234" marT="23234" marB="232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E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r>
                        <a:rPr lang="en-GB" sz="700" b="1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Photo</a:t>
                      </a: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(until 14:30) (</a:t>
                      </a:r>
                      <a:r>
                        <a:rPr lang="en-GB" sz="700" dirty="0" err="1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Bord</a:t>
                      </a: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 de </a:t>
                      </a:r>
                      <a:r>
                        <a:rPr lang="en-GB" sz="700" dirty="0" err="1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mer</a:t>
                      </a: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</a:p>
                  </a:txBody>
                  <a:tcPr marL="23234" marR="23234" marT="23234" marB="23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C0F0"/>
                    </a:solidFill>
                  </a:tcPr>
                </a:tc>
              </a:tr>
              <a:tr h="244730"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14:30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23234" marR="23234" marT="23234" marB="232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E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700"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r>
                        <a:rPr lang="fr-FR" sz="700" b="1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Session : Posters 1 et vote bureau SFP</a:t>
                      </a: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(until 16:00)</a:t>
                      </a:r>
                    </a:p>
                  </a:txBody>
                  <a:tcPr marL="23234" marR="23234" marT="23234" marB="23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C0F0"/>
                    </a:solidFill>
                  </a:tcPr>
                </a:tc>
              </a:tr>
              <a:tr h="145599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16:00</a:t>
                      </a:r>
                    </a:p>
                  </a:txBody>
                  <a:tcPr marL="23234" marR="23234" marT="23234" marB="232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--- Pause café ---</a:t>
                      </a:r>
                    </a:p>
                  </a:txBody>
                  <a:tcPr marL="23234" marR="23234" marT="23234" marB="232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</a:tr>
              <a:tr h="244730"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16:30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23234" marR="23234" marT="23234" marB="232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E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Session : Accélérateurs d'électrons</a:t>
                      </a: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-</a:t>
                      </a:r>
                      <a:r>
                        <a:rPr lang="en-GB" sz="70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 PascalBALLEYGUIER (cea dam idf) , Assistant: AntoineMOLLARD </a:t>
                      </a: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(until 17:30)</a:t>
                      </a:r>
                    </a:p>
                  </a:txBody>
                  <a:tcPr marL="23234" marR="23234" marT="23234" marB="23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C0F0"/>
                    </a:solidFill>
                  </a:tcPr>
                </a:tc>
              </a:tr>
              <a:tr h="145599">
                <a:tc>
                  <a:txBody>
                    <a:bodyPr/>
                    <a:lstStyle/>
                    <a:p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16:30</a:t>
                      </a:r>
                    </a:p>
                  </a:txBody>
                  <a:tcPr marL="23234" marR="23234" marT="23234" marB="232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Thomx status - </a:t>
                      </a:r>
                      <a:r>
                        <a:rPr lang="en-GB" sz="70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Hugues MONARD (CNRS)</a:t>
                      </a: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 </a:t>
                      </a:r>
                    </a:p>
                  </a:txBody>
                  <a:tcPr marL="23234" marR="23234" marT="23234" marB="232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2D2"/>
                    </a:solidFill>
                  </a:tcPr>
                </a:tc>
              </a:tr>
              <a:tr h="145599">
                <a:tc>
                  <a:txBody>
                    <a:bodyPr/>
                    <a:lstStyle/>
                    <a:p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16:50</a:t>
                      </a:r>
                    </a:p>
                  </a:txBody>
                  <a:tcPr marL="23234" marR="23234" marT="23234" marB="232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Accélérateur Linéaire d’électrons à fort gradient en bande S pour ThomX - </a:t>
                      </a:r>
                      <a:r>
                        <a:rPr lang="fr-FR" sz="70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Luca GAROLFI (Laboratoire de l'Accélérateur Linéaire (LAL))</a:t>
                      </a: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 </a:t>
                      </a:r>
                    </a:p>
                  </a:txBody>
                  <a:tcPr marL="23234" marR="23234" marT="23234" marB="232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45599">
                <a:tc>
                  <a:txBody>
                    <a:bodyPr/>
                    <a:lstStyle/>
                    <a:p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17:10</a:t>
                      </a:r>
                    </a:p>
                  </a:txBody>
                  <a:tcPr marL="23234" marR="23234" marT="23234" marB="232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Etude d’une diode Self-Magnetic-Pinch comme source de radiographie éclair auprès du générateur ASTERIX - </a:t>
                      </a:r>
                      <a:r>
                        <a:rPr lang="fr-FR" sz="70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Rémi MAISONNY (CEA DAM CEG)</a:t>
                      </a: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 </a:t>
                      </a:r>
                    </a:p>
                  </a:txBody>
                  <a:tcPr marL="23234" marR="23234" marT="23234" marB="232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2D2"/>
                    </a:solidFill>
                  </a:tcPr>
                </a:tc>
              </a:tr>
              <a:tr h="244730"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17:30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23234" marR="23234" marT="23234" marB="232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E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AG membres SFP</a:t>
                      </a: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(until 19:00) (Amphi)</a:t>
                      </a:r>
                    </a:p>
                  </a:txBody>
                  <a:tcPr marL="23234" marR="23234" marT="23234" marB="23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C0F0"/>
                    </a:solidFill>
                  </a:tcPr>
                </a:tc>
              </a:tr>
              <a:tr h="145599">
                <a:tc>
                  <a:txBody>
                    <a:bodyPr/>
                    <a:lstStyle/>
                    <a:p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19:15</a:t>
                      </a:r>
                    </a:p>
                  </a:txBody>
                  <a:tcPr marL="23234" marR="23234" marT="23234" marB="232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--- Cocktail ---</a:t>
                      </a:r>
                    </a:p>
                  </a:txBody>
                  <a:tcPr marL="23234" marR="23234" marT="23234" marB="232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</a:tr>
              <a:tr h="145599">
                <a:tc>
                  <a:txBody>
                    <a:bodyPr/>
                    <a:lstStyle/>
                    <a:p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19:45</a:t>
                      </a:r>
                    </a:p>
                  </a:txBody>
                  <a:tcPr marL="23234" marR="23234" marT="23234" marB="232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--- </a:t>
                      </a:r>
                      <a:r>
                        <a:rPr lang="en-GB" sz="700" dirty="0" err="1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Dîner</a:t>
                      </a: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---</a:t>
                      </a:r>
                    </a:p>
                  </a:txBody>
                  <a:tcPr marL="23234" marR="23234" marT="23234" marB="232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879812" y="116632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chemeClr val="accent2"/>
                </a:solidFill>
                <a:latin typeface="helvetica" pitchFamily="34" charset="0"/>
              </a:rPr>
              <a:t>lundi</a:t>
            </a:r>
            <a:r>
              <a:rPr lang="en-GB" b="1" dirty="0">
                <a:solidFill>
                  <a:schemeClr val="accent2"/>
                </a:solidFill>
                <a:latin typeface="helvetica" pitchFamily="34" charset="0"/>
              </a:rPr>
              <a:t> 5 </a:t>
            </a:r>
            <a:r>
              <a:rPr lang="en-GB" b="1" dirty="0" err="1">
                <a:solidFill>
                  <a:schemeClr val="accent2"/>
                </a:solidFill>
                <a:latin typeface="helvetica" pitchFamily="34" charset="0"/>
              </a:rPr>
              <a:t>octobre</a:t>
            </a:r>
            <a:r>
              <a:rPr lang="en-GB" b="1" dirty="0">
                <a:solidFill>
                  <a:schemeClr val="accent2"/>
                </a:solidFill>
                <a:latin typeface="helvetica" pitchFamily="34" charset="0"/>
              </a:rPr>
              <a:t> 2015</a:t>
            </a:r>
            <a:endParaRPr lang="en-GB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193548"/>
              </p:ext>
            </p:extLst>
          </p:nvPr>
        </p:nvGraphicFramePr>
        <p:xfrm>
          <a:off x="251520" y="692696"/>
          <a:ext cx="8676964" cy="2571750"/>
        </p:xfrm>
        <a:graphic>
          <a:graphicData uri="http://schemas.openxmlformats.org/drawingml/2006/table">
            <a:tbl>
              <a:tblPr/>
              <a:tblGrid>
                <a:gridCol w="433848"/>
                <a:gridCol w="8243116"/>
              </a:tblGrid>
              <a:tr h="0">
                <a:tc>
                  <a:txBody>
                    <a:bodyPr/>
                    <a:lstStyle/>
                    <a:p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09:00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E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Session : Accélérateurs de hadrons (I)</a:t>
                      </a: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-</a:t>
                      </a:r>
                      <a:r>
                        <a:rPr lang="en-GB" sz="80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Stéphane CHEL (CEA-Saclay) , Assistante: Annaig CHALEIL </a:t>
                      </a: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(until 10:30)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C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09:00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L’European Spallation Source, un enjeu et une nécessité - </a:t>
                      </a:r>
                      <a:r>
                        <a:rPr lang="fr-FR" sz="80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Christian VETTIER (ESS, Lund, Suède)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 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2D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09:30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Contribution de la France au projet ESS -</a:t>
                      </a:r>
                      <a:r>
                        <a:rPr lang="fr-FR" sz="80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Pierre BOSLAND (CEA/DSM/SIRFU/SACM)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09:50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Cryomodules prototypes à Cavités Elliptiques pour ESS - </a:t>
                      </a:r>
                      <a:r>
                        <a:rPr lang="fr-FR" sz="80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Franck PEAUGER(CEA/DSM/IRFU/SACM)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 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2D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10:10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Monitorage Rapide de la Luminosité au Moyen de Capteurs Diamant Pour SuperKEKB - </a:t>
                      </a:r>
                      <a:r>
                        <a:rPr lang="fr-FR" sz="80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Dima EL KHECHEN(Laboratoire de l'Accélérateur Linéaire LAL)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10:30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--- Pause café ---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11:00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E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Session : Accélérateurs de hadrons (II)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-</a:t>
                      </a:r>
                      <a:r>
                        <a:rPr lang="fr-FR" sz="80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Pascal JARDIN (CNRS/GANIL) , Assistant: Thomas AUDET 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(until 12:50)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C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11:00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Installation et commissioning de l'accélérateur SPIRAL2 au GANIL - </a:t>
                      </a:r>
                      <a:r>
                        <a:rPr lang="fr-FR" sz="80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PatrickBERTRAND (GANIL)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 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2D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11:30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Installation et commissioning du RFQ SPIRAL2 - </a:t>
                      </a:r>
                      <a:r>
                        <a:rPr lang="fr-FR" sz="80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Olivier PIQUET(CEA/DSM/IRFU/SACM)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 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11:50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Les lignes de transfert des faisceaux radioactifs du projet DESIR à GANIL-SPIRAL2 - </a:t>
                      </a:r>
                      <a:r>
                        <a:rPr lang="fr-FR" sz="80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Luc PERROT (IPNO)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 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2D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12:10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Calcul massif : vers des simulations plus réalistes des accélérateurs linéaires de haute intensité - </a:t>
                      </a:r>
                      <a:r>
                        <a:rPr lang="fr-FR" sz="80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Didier URIOT(CEA/DSM/IRFU/SACM)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 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12:30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Compensation de la charge d’espace dans les lignes de basse énergie des accélérateurs d’ions légers de haute intensité - </a:t>
                      </a:r>
                      <a:r>
                        <a:rPr lang="fr-FR" sz="80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Frédéric GÉRARDIN(CEA/DSM/IRFU/SACM)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 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2D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12:50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--- </a:t>
                      </a:r>
                      <a:r>
                        <a:rPr lang="en-GB" sz="800" dirty="0" err="1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Déjeuner</a:t>
                      </a: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---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110340"/>
              </p:ext>
            </p:extLst>
          </p:nvPr>
        </p:nvGraphicFramePr>
        <p:xfrm>
          <a:off x="287524" y="4257092"/>
          <a:ext cx="8640960" cy="1717524"/>
        </p:xfrm>
        <a:graphic>
          <a:graphicData uri="http://schemas.openxmlformats.org/drawingml/2006/table">
            <a:tbl>
              <a:tblPr/>
              <a:tblGrid>
                <a:gridCol w="432047"/>
                <a:gridCol w="8208913"/>
              </a:tblGrid>
              <a:tr h="255942"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14:30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24298" marR="24298" marT="24298" marB="242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E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Session : Posters 2</a:t>
                      </a: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(until 16:00)</a:t>
                      </a:r>
                    </a:p>
                  </a:txBody>
                  <a:tcPr marL="24298" marR="24298" marT="24298" marB="2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C0F0"/>
                    </a:solidFill>
                  </a:tcPr>
                </a:tc>
              </a:tr>
              <a:tr h="255942"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16:30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24298" marR="24298" marT="24298" marB="242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E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Session : Accélérateurs de hadrons (III)</a:t>
                      </a: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-</a:t>
                      </a:r>
                      <a:r>
                        <a:rPr lang="en-GB" sz="70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Patrick AUSSET (CNRS _ IN2P3 _ IPNO) , Assistant: Patrick LEE </a:t>
                      </a: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(until 18:10)</a:t>
                      </a:r>
                    </a:p>
                  </a:txBody>
                  <a:tcPr marL="24298" marR="24298" marT="24298" marB="2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C0F0"/>
                    </a:solidFill>
                  </a:tcPr>
                </a:tc>
              </a:tr>
              <a:tr h="152269">
                <a:tc>
                  <a:txBody>
                    <a:bodyPr/>
                    <a:lstStyle/>
                    <a:p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16:30</a:t>
                      </a:r>
                    </a:p>
                  </a:txBody>
                  <a:tcPr marL="24298" marR="24298" marT="24298" marB="242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Conditionnement et caractérisation du faisceau de l’injecteur IFMIF à Rokkasho au Japon - </a:t>
                      </a:r>
                      <a:r>
                        <a:rPr lang="fr-FR" sz="70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Raphaël GOBIN(CEA/DSM/IRFU/SACM)</a:t>
                      </a: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 </a:t>
                      </a:r>
                    </a:p>
                  </a:txBody>
                  <a:tcPr marL="24298" marR="24298" marT="24298" marB="242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2D2"/>
                    </a:solidFill>
                  </a:tcPr>
                </a:tc>
              </a:tr>
              <a:tr h="152269">
                <a:tc>
                  <a:txBody>
                    <a:bodyPr/>
                    <a:lstStyle/>
                    <a:p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16:50</a:t>
                      </a:r>
                    </a:p>
                  </a:txBody>
                  <a:tcPr marL="24298" marR="24298" marT="24298" marB="242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Le projet SARAF-LINAC - </a:t>
                      </a:r>
                      <a:r>
                        <a:rPr lang="fr-FR" sz="70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NicolasPICHOFF (CEA/DSM/IRFU/SACM)</a:t>
                      </a: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 </a:t>
                      </a:r>
                    </a:p>
                  </a:txBody>
                  <a:tcPr marL="24298" marR="24298" marT="24298" marB="242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52269">
                <a:tc>
                  <a:txBody>
                    <a:bodyPr/>
                    <a:lstStyle/>
                    <a:p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17:10</a:t>
                      </a:r>
                    </a:p>
                  </a:txBody>
                  <a:tcPr marL="24298" marR="24298" marT="24298" marB="242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Mesure de l’impédance longitudinale du CERN SPS avec le faisceau - </a:t>
                      </a:r>
                      <a:r>
                        <a:rPr lang="fr-FR" sz="70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AlexandreLASHEEN (CERN)</a:t>
                      </a: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 </a:t>
                      </a:r>
                    </a:p>
                  </a:txBody>
                  <a:tcPr marL="24298" marR="24298" marT="24298" marB="242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2D2"/>
                    </a:solidFill>
                  </a:tcPr>
                </a:tc>
              </a:tr>
              <a:tr h="152269">
                <a:tc>
                  <a:txBody>
                    <a:bodyPr/>
                    <a:lstStyle/>
                    <a:p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17:30</a:t>
                      </a:r>
                    </a:p>
                  </a:txBody>
                  <a:tcPr marL="24298" marR="24298" marT="24298" marB="242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Mesures d'optiques dans le PS du CERN -</a:t>
                      </a:r>
                      <a:r>
                        <a:rPr lang="fr-FR" sz="70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Antoine LACHAIZE (CNRS - IPNO)</a:t>
                      </a: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 </a:t>
                      </a:r>
                    </a:p>
                  </a:txBody>
                  <a:tcPr marL="24298" marR="24298" marT="24298" marB="242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52269">
                <a:tc>
                  <a:txBody>
                    <a:bodyPr/>
                    <a:lstStyle/>
                    <a:p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17:50</a:t>
                      </a:r>
                    </a:p>
                  </a:txBody>
                  <a:tcPr marL="24298" marR="24298" marT="24298" marB="242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Premières considérations sur l’optique et le design du futur collisionneur à hadrons FCC-hh - </a:t>
                      </a:r>
                      <a:r>
                        <a:rPr lang="fr-FR" sz="70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Antoine CHANCÉ(CEA/DSM/IRFU/SACM)</a:t>
                      </a: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 </a:t>
                      </a:r>
                    </a:p>
                  </a:txBody>
                  <a:tcPr marL="24298" marR="24298" marT="24298" marB="242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2D2"/>
                    </a:solidFill>
                  </a:tcPr>
                </a:tc>
              </a:tr>
              <a:tr h="255942"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18:10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24298" marR="24298" marT="24298" marB="242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E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700"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r>
                        <a:rPr lang="fr-FR" sz="700" b="1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Prix LACLARE</a:t>
                      </a: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(until 19:00) (Amphi)</a:t>
                      </a:r>
                    </a:p>
                  </a:txBody>
                  <a:tcPr marL="24298" marR="24298" marT="24298" marB="2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C0F0"/>
                    </a:solidFill>
                  </a:tcPr>
                </a:tc>
              </a:tr>
              <a:tr h="152269">
                <a:tc>
                  <a:txBody>
                    <a:bodyPr/>
                    <a:lstStyle/>
                    <a:p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19:30</a:t>
                      </a:r>
                    </a:p>
                  </a:txBody>
                  <a:tcPr marL="24298" marR="24298" marT="24298" marB="242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--- </a:t>
                      </a:r>
                      <a:r>
                        <a:rPr lang="en-GB" sz="700" dirty="0" err="1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Dîner</a:t>
                      </a: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 de gala ---</a:t>
                      </a:r>
                    </a:p>
                  </a:txBody>
                  <a:tcPr marL="24298" marR="24298" marT="24298" marB="242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167844" y="260648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chemeClr val="accent2"/>
                </a:solidFill>
                <a:latin typeface="helvetica" pitchFamily="34" charset="0"/>
              </a:rPr>
              <a:t>mardi</a:t>
            </a:r>
            <a:r>
              <a:rPr lang="en-GB" b="1" dirty="0">
                <a:solidFill>
                  <a:schemeClr val="accent2"/>
                </a:solidFill>
                <a:latin typeface="helvetica" pitchFamily="34" charset="0"/>
              </a:rPr>
              <a:t> 6 </a:t>
            </a:r>
            <a:r>
              <a:rPr lang="en-GB" b="1" dirty="0" err="1">
                <a:solidFill>
                  <a:schemeClr val="accent2"/>
                </a:solidFill>
                <a:latin typeface="helvetica" pitchFamily="34" charset="0"/>
              </a:rPr>
              <a:t>octobre</a:t>
            </a:r>
            <a:r>
              <a:rPr lang="en-GB" b="1" dirty="0">
                <a:solidFill>
                  <a:schemeClr val="accent2"/>
                </a:solidFill>
                <a:latin typeface="helvetica" pitchFamily="34" charset="0"/>
              </a:rPr>
              <a:t> 2015</a:t>
            </a:r>
            <a:endParaRPr lang="en-GB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251792"/>
              </p:ext>
            </p:extLst>
          </p:nvPr>
        </p:nvGraphicFramePr>
        <p:xfrm>
          <a:off x="323528" y="836712"/>
          <a:ext cx="8229600" cy="2815590"/>
        </p:xfrm>
        <a:graphic>
          <a:graphicData uri="http://schemas.openxmlformats.org/drawingml/2006/table">
            <a:tbl>
              <a:tblPr/>
              <a:tblGrid>
                <a:gridCol w="411480"/>
                <a:gridCol w="7818120"/>
              </a:tblGrid>
              <a:tr h="0">
                <a:tc>
                  <a:txBody>
                    <a:bodyPr/>
                    <a:lstStyle/>
                    <a:p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09:00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E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Session : Collisionneurs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-</a:t>
                      </a:r>
                      <a:r>
                        <a:rPr lang="fr-FR" sz="80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Nicolas Delerue (LAL) , Assistant: Luca GAROLFI 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(until 09:30)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C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09:00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Futurs accélérateurs de haute énergie au CERN : études et projets - </a:t>
                      </a:r>
                      <a:r>
                        <a:rPr lang="fr-FR" sz="80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Philippe LEBRUN(CERN)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 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2D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09:30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E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Session : Développements transverses et aspects industriels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-</a:t>
                      </a:r>
                      <a:r>
                        <a:rPr lang="fr-FR" sz="80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 Nicolas DELERUE(LAL) , Assistant: LucaGAROLFI 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(until 10:50)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C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09:30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Coupleurs de puissance pour le XFEL européen - </a:t>
                      </a:r>
                      <a:r>
                        <a:rPr lang="fr-FR" sz="80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Walid KAABI(LAL)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 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2D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09:50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INTEGRATION DES CRYOMODULES DE L’ACCELERATEUR LINEAIRE DU PROJET XFEL - </a:t>
                      </a:r>
                      <a:r>
                        <a:rPr lang="fr-FR" sz="800" dirty="0" err="1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PhilippePluvy</a:t>
                      </a:r>
                      <a:r>
                        <a:rPr lang="fr-FR" sz="800" dirty="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 (ALSYOM)</a:t>
                      </a: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 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10:10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Etude théorique, numérique et expérimentale d’un klystron 12 GHz de forte puissance -</a:t>
                      </a:r>
                      <a:r>
                        <a:rPr lang="en-GB" sz="80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Antoine MOLLARD(CEA/DSM/IRFU/SACM)</a:t>
                      </a: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 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2D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10:30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Etude de coupleurs de puissance pour accélérateurs de protons de forte puissance. -</a:t>
                      </a:r>
                      <a:r>
                        <a:rPr lang="fr-FR" sz="80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Florian GESLIN (IPNO)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 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10:50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--- Pause café ---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11:20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E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Session : Applications des accélérateurs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-</a:t>
                      </a:r>
                      <a:r>
                        <a:rPr lang="fr-FR" sz="80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 Thierry LAMY(LPSC-CNRS-UGA) , Assistant: Frédéric GERARDIN 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(until 12:10)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C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11:20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Thérapie par Capture Neutronique basée sur Accélérateurs (AB-NCT) - </a:t>
                      </a:r>
                      <a:r>
                        <a:rPr lang="en-GB" sz="80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DanielSANTOS (LPSC - UGA -CNRS/IN2P3, Grenoble)</a:t>
                      </a: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 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2D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11:50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Protonthérapie: peut-on réaliser des traitements et de la recherche sur une même installation ? - </a:t>
                      </a:r>
                      <a:r>
                        <a:rPr lang="fr-FR" sz="80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SamuelMEYRONEINC (Institut Curie)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 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12:10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E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Mot de la fin et bilan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-</a:t>
                      </a:r>
                      <a:r>
                        <a:rPr lang="fr-FR" sz="800">
                          <a:solidFill>
                            <a:srgbClr val="008000"/>
                          </a:solidFill>
                          <a:effectLst/>
                          <a:latin typeface="helvetica" pitchFamily="34" charset="0"/>
                        </a:rPr>
                        <a:t> Jean-LucREVOL (ESRF) 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(until 12:40)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C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12:40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--- </a:t>
                      </a:r>
                      <a:r>
                        <a:rPr lang="en-GB" sz="800" dirty="0" err="1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Déjeuner</a:t>
                      </a: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 ---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016428"/>
              </p:ext>
            </p:extLst>
          </p:nvPr>
        </p:nvGraphicFramePr>
        <p:xfrm>
          <a:off x="251520" y="4797152"/>
          <a:ext cx="8229600" cy="17907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14:15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--- Départ: Bus, puis train, avion, </a:t>
                      </a:r>
                      <a:r>
                        <a:rPr lang="fr-FR" sz="800" dirty="0" err="1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autopartage</a:t>
                      </a: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, stop... ---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807804" y="188640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chemeClr val="accent2"/>
                </a:solidFill>
                <a:latin typeface="helvetica" pitchFamily="34" charset="0"/>
              </a:rPr>
              <a:t>mercredi</a:t>
            </a:r>
            <a:r>
              <a:rPr lang="en-GB" b="1" dirty="0">
                <a:solidFill>
                  <a:schemeClr val="accent2"/>
                </a:solidFill>
                <a:latin typeface="helvetica" pitchFamily="34" charset="0"/>
              </a:rPr>
              <a:t> 7 </a:t>
            </a:r>
            <a:r>
              <a:rPr lang="en-GB" b="1" dirty="0" err="1">
                <a:solidFill>
                  <a:schemeClr val="accent2"/>
                </a:solidFill>
                <a:latin typeface="helvetica" pitchFamily="34" charset="0"/>
              </a:rPr>
              <a:t>octobre</a:t>
            </a:r>
            <a:r>
              <a:rPr lang="en-GB" b="1" dirty="0">
                <a:solidFill>
                  <a:schemeClr val="accent2"/>
                </a:solidFill>
                <a:latin typeface="helvetica" pitchFamily="34" charset="0"/>
              </a:rPr>
              <a:t> 2015</a:t>
            </a:r>
            <a:endParaRPr lang="en-GB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6"/>
          <p:cNvSpPr txBox="1">
            <a:spLocks noChangeArrowheads="1"/>
          </p:cNvSpPr>
          <p:nvPr/>
        </p:nvSpPr>
        <p:spPr bwMode="auto">
          <a:xfrm>
            <a:off x="5653572" y="446186"/>
            <a:ext cx="2735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113 </a:t>
            </a:r>
            <a:r>
              <a:rPr lang="en-GB" sz="2400" b="1" dirty="0">
                <a:solidFill>
                  <a:srgbClr val="0070C0"/>
                </a:solidFill>
              </a:rPr>
              <a:t>Participants</a:t>
            </a:r>
          </a:p>
        </p:txBody>
      </p:sp>
      <p:sp>
        <p:nvSpPr>
          <p:cNvPr id="30723" name="TextBox 7"/>
          <p:cNvSpPr txBox="1">
            <a:spLocks noChangeArrowheads="1"/>
          </p:cNvSpPr>
          <p:nvPr/>
        </p:nvSpPr>
        <p:spPr bwMode="auto">
          <a:xfrm>
            <a:off x="5544854" y="965670"/>
            <a:ext cx="284398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Dont 7 Doctorants</a:t>
            </a:r>
          </a:p>
          <a:p>
            <a:pPr algn="ctr"/>
            <a:r>
              <a:rPr lang="fr-FR" i="1" dirty="0" smtClean="0"/>
              <a:t>(7 en 2013)</a:t>
            </a:r>
          </a:p>
          <a:p>
            <a:pPr algn="ctr"/>
            <a:r>
              <a:rPr lang="fr-FR" i="1" dirty="0" smtClean="0"/>
              <a:t>Frais de séjours des étudiants financé !</a:t>
            </a:r>
          </a:p>
          <a:p>
            <a:pPr algn="ctr"/>
            <a:endParaRPr lang="fr-FR" dirty="0"/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359532" y="3102963"/>
            <a:ext cx="26654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</a:rPr>
              <a:t>43 membres SFP</a:t>
            </a:r>
          </a:p>
          <a:p>
            <a:r>
              <a:rPr lang="fr-FR" sz="2400" b="1" dirty="0" smtClean="0">
                <a:solidFill>
                  <a:srgbClr val="002060"/>
                </a:solidFill>
              </a:rPr>
              <a:t>70 Non SFP</a:t>
            </a:r>
          </a:p>
          <a:p>
            <a:endParaRPr lang="fr-FR" sz="2400" b="1" dirty="0" smtClean="0">
              <a:solidFill>
                <a:srgbClr val="92D050"/>
              </a:solidFill>
            </a:endParaRPr>
          </a:p>
          <a:p>
            <a:pPr algn="ctr"/>
            <a:r>
              <a:rPr lang="fr-FR" sz="2400" b="1" dirty="0" smtClean="0">
                <a:solidFill>
                  <a:srgbClr val="C00000"/>
                </a:solidFill>
              </a:rPr>
              <a:t>2015/2013 </a:t>
            </a:r>
            <a:br>
              <a:rPr lang="fr-FR" sz="2400" b="1" dirty="0" smtClean="0">
                <a:solidFill>
                  <a:srgbClr val="C00000"/>
                </a:solidFill>
              </a:rPr>
            </a:br>
            <a:r>
              <a:rPr lang="fr-FR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 +9 SFP</a:t>
            </a:r>
            <a:endParaRPr lang="fr-FR" sz="2400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876" y="2409017"/>
            <a:ext cx="5538662" cy="33268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32" y="17280"/>
            <a:ext cx="4579620" cy="27508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283" y="5899799"/>
            <a:ext cx="7344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Objectif mercredi  7 octobre:</a:t>
            </a:r>
          </a:p>
          <a:p>
            <a:r>
              <a:rPr lang="fr-FR" b="1" dirty="0" smtClean="0"/>
              <a:t>+ 10 nouvelles inscriptions  ?? !!</a:t>
            </a:r>
            <a:endParaRPr lang="fr-FR" b="1" dirty="0"/>
          </a:p>
        </p:txBody>
      </p:sp>
      <p:sp>
        <p:nvSpPr>
          <p:cNvPr id="5" name="AutoShape 2" descr="Résultat de recherche d'images pour &quot;smiley clin d'oei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image3.spreadshirtmedia.net/image-server/v1/compositions/127218456/views/1,width=235,height=235,appearanceId=1,backgroundColor=f9f9f9,version=1438933369/Smiley-avec-un-clin-d-oeil-Tee-shir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629" y="5880926"/>
            <a:ext cx="684076" cy="68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image3.spreadshirtmedia.net/image-server/v1/compositions/127218456/views/1,width=235,height=235,appearanceId=1,backgroundColor=f9f9f9,version=1438933369/Smiley-avec-un-clin-d-oeil-Tee-shirt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08820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8515"/>
            <a:ext cx="4248472" cy="66954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58515"/>
            <a:ext cx="4713762" cy="656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9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3070</TotalTime>
  <Words>212</Words>
  <Application>Microsoft Office PowerPoint</Application>
  <PresentationFormat>On-screen Show (4:3)</PresentationFormat>
  <Paragraphs>153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helvetica</vt:lpstr>
      <vt:lpstr>Wingdings</vt:lpstr>
      <vt:lpstr>Modèle par défaut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Brigitte Crob</dc:creator>
  <cp:lastModifiedBy>REVOL Jean-Luc</cp:lastModifiedBy>
  <cp:revision>173</cp:revision>
  <dcterms:created xsi:type="dcterms:W3CDTF">2011-12-02T12:09:38Z</dcterms:created>
  <dcterms:modified xsi:type="dcterms:W3CDTF">2015-10-05T05:01:27Z</dcterms:modified>
</cp:coreProperties>
</file>