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56" r:id="rId2"/>
    <p:sldId id="382" r:id="rId3"/>
    <p:sldId id="399" r:id="rId4"/>
    <p:sldId id="386" r:id="rId5"/>
    <p:sldId id="402" r:id="rId6"/>
    <p:sldId id="404" r:id="rId7"/>
    <p:sldId id="405" r:id="rId8"/>
    <p:sldId id="406" r:id="rId9"/>
    <p:sldId id="403" r:id="rId10"/>
    <p:sldId id="400" r:id="rId11"/>
    <p:sldId id="409" r:id="rId12"/>
    <p:sldId id="407" r:id="rId13"/>
    <p:sldId id="408" r:id="rId14"/>
    <p:sldId id="411" r:id="rId15"/>
    <p:sldId id="410" r:id="rId16"/>
    <p:sldId id="412" r:id="rId17"/>
    <p:sldId id="414" r:id="rId18"/>
    <p:sldId id="413" r:id="rId19"/>
    <p:sldId id="415" r:id="rId20"/>
    <p:sldId id="416" r:id="rId21"/>
    <p:sldId id="417" r:id="rId22"/>
    <p:sldId id="401" r:id="rId23"/>
    <p:sldId id="387" r:id="rId24"/>
    <p:sldId id="331" r:id="rId25"/>
    <p:sldId id="398" r:id="rId26"/>
    <p:sldId id="329" r:id="rId27"/>
    <p:sldId id="337" r:id="rId28"/>
    <p:sldId id="388" r:id="rId29"/>
    <p:sldId id="335" r:id="rId30"/>
    <p:sldId id="364" r:id="rId31"/>
    <p:sldId id="378" r:id="rId32"/>
    <p:sldId id="419" r:id="rId33"/>
    <p:sldId id="375" r:id="rId34"/>
    <p:sldId id="420" r:id="rId35"/>
    <p:sldId id="366" r:id="rId36"/>
    <p:sldId id="422" r:id="rId37"/>
    <p:sldId id="421" r:id="rId38"/>
    <p:sldId id="342" r:id="rId39"/>
    <p:sldId id="393" r:id="rId40"/>
    <p:sldId id="418" r:id="rId41"/>
    <p:sldId id="373" r:id="rId42"/>
    <p:sldId id="349" r:id="rId43"/>
    <p:sldId id="348" r:id="rId44"/>
    <p:sldId id="379" r:id="rId45"/>
    <p:sldId id="380" r:id="rId46"/>
    <p:sldId id="344" r:id="rId47"/>
    <p:sldId id="345" r:id="rId48"/>
    <p:sldId id="333" r:id="rId49"/>
    <p:sldId id="328" r:id="rId5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FF"/>
    <a:srgbClr val="FFCC99"/>
    <a:srgbClr val="FFFFCC"/>
    <a:srgbClr val="FFFF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34" autoAdjust="0"/>
    <p:restoredTop sz="94660"/>
  </p:normalViewPr>
  <p:slideViewPr>
    <p:cSldViewPr>
      <p:cViewPr varScale="1">
        <p:scale>
          <a:sx n="70" d="100"/>
          <a:sy n="70" d="100"/>
        </p:scale>
        <p:origin x="11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D1D26-EC9B-4193-A26D-633AC659FF21}" type="datetimeFigureOut">
              <a:rPr lang="fr-FR" smtClean="0"/>
              <a:t>03/03/2015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F226D-6CDC-447B-843A-797455DCC0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350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4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48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17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28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18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47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19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90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20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10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21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11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23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66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24</a:t>
            </a:fld>
            <a:endParaRPr lang="fr-FR" dirty="0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624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25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09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26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67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27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74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5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5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34</a:t>
            </a:fld>
            <a:endParaRPr lang="fr-FR" dirty="0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7" y="4715153"/>
            <a:ext cx="5433420" cy="45634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8823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36</a:t>
            </a:fld>
            <a:endParaRPr lang="fr-FR" dirty="0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998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40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7" y="4715153"/>
            <a:ext cx="5433420" cy="45634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22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6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7415"/>
            <a:ext cx="5430882" cy="4565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74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7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7415"/>
            <a:ext cx="5430882" cy="4565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01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8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7415"/>
            <a:ext cx="5430882" cy="4565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18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9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7415"/>
            <a:ext cx="5430882" cy="4565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49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11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18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15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46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16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82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BCE-CD43-4BEC-9F6E-FB9D7F3C8895}" type="datetime1">
              <a:rPr lang="fr-FR" smtClean="0"/>
              <a:t>03/03/2015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241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47D53-07A3-405F-9807-11AF3E2DEB63}" type="datetime1">
              <a:rPr lang="fr-FR" smtClean="0"/>
              <a:t>03/03/2015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464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80DE8-441A-4C65-8599-95E8C474FDEE}" type="datetime1">
              <a:rPr lang="fr-FR" smtClean="0"/>
              <a:t>03/03/2015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1134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33507-5953-4AA3-9D8D-BF140ED7634A}" type="datetime1">
              <a:rPr lang="fr-FR" smtClean="0"/>
              <a:t>03/03/2015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420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B293-FF81-4630-B20F-085BF946CDD6}" type="datetime1">
              <a:rPr lang="fr-FR" smtClean="0"/>
              <a:t>03/03/2015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759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F9E73-4060-46E6-837E-D2B191546E0F}" type="datetime1">
              <a:rPr lang="fr-FR" smtClean="0"/>
              <a:t>03/03/2015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3566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C3B9A-A45C-4753-8D27-1D6B81A720D8}" type="datetime1">
              <a:rPr lang="fr-FR" smtClean="0"/>
              <a:t>03/03/2015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044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A7B68-D078-4F53-ACDE-BFE6B806F4E3}" type="datetime1">
              <a:rPr lang="fr-FR" smtClean="0"/>
              <a:t>03/03/2015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15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2255-C4FA-4106-89E9-AB20B81FD644}" type="datetime1">
              <a:rPr lang="fr-FR" smtClean="0"/>
              <a:t>03/03/2015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023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CD13-A512-4C9B-8ACC-CBEDBCF43471}" type="datetime1">
              <a:rPr lang="fr-FR" smtClean="0"/>
              <a:t>03/03/2015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5269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E1E2D-9E28-4698-9A08-2FD2030707C5}" type="datetime1">
              <a:rPr lang="fr-FR" smtClean="0"/>
              <a:t>03/03/2015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1793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6406A-3261-4DD0-97EB-6CA6B6661796}" type="datetime1">
              <a:rPr lang="fr-FR" smtClean="0"/>
              <a:t>03/03/2015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7934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microsoft.com/office/2007/relationships/hdphoto" Target="../media/hdphoto6.wdp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13" Type="http://schemas.openxmlformats.org/officeDocument/2006/relationships/image" Target="../media/image54.png"/><Relationship Id="rId18" Type="http://schemas.openxmlformats.org/officeDocument/2006/relationships/image" Target="../media/image61.pn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3.png"/><Relationship Id="rId17" Type="http://schemas.openxmlformats.org/officeDocument/2006/relationships/image" Target="../media/image60.png"/><Relationship Id="rId2" Type="http://schemas.openxmlformats.org/officeDocument/2006/relationships/audio" Target="../media/media1.wav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52.png"/><Relationship Id="rId5" Type="http://schemas.microsoft.com/office/2007/relationships/media" Target="../media/media3.wav"/><Relationship Id="rId15" Type="http://schemas.openxmlformats.org/officeDocument/2006/relationships/image" Target="../media/image58.png"/><Relationship Id="rId10" Type="http://schemas.microsoft.com/office/2007/relationships/hdphoto" Target="../media/hdphoto6.wdp"/><Relationship Id="rId19" Type="http://schemas.openxmlformats.org/officeDocument/2006/relationships/image" Target="../media/image62.png"/><Relationship Id="rId4" Type="http://schemas.openxmlformats.org/officeDocument/2006/relationships/audio" Target="../media/media2.wav"/><Relationship Id="rId9" Type="http://schemas.openxmlformats.org/officeDocument/2006/relationships/image" Target="../media/image46.png"/><Relationship Id="rId1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8.wdp"/><Relationship Id="rId3" Type="http://schemas.openxmlformats.org/officeDocument/2006/relationships/image" Target="../media/image64.png"/><Relationship Id="rId7" Type="http://schemas.openxmlformats.org/officeDocument/2006/relationships/image" Target="../media/image60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63.png"/><Relationship Id="rId4" Type="http://schemas.openxmlformats.org/officeDocument/2006/relationships/image" Target="../media/image65.png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71.png"/><Relationship Id="rId4" Type="http://schemas.openxmlformats.org/officeDocument/2006/relationships/image" Target="../media/image60.png"/><Relationship Id="rId9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9.wdp"/><Relationship Id="rId7" Type="http://schemas.openxmlformats.org/officeDocument/2006/relationships/image" Target="../media/image6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microsoft.com/office/2007/relationships/hdphoto" Target="../media/hdphoto10.wdp"/><Relationship Id="rId10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84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emf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microsoft.com/office/2007/relationships/hdphoto" Target="../media/hdphoto10.wdp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microsoft.com/office/2007/relationships/hdphoto" Target="../media/hdphoto1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microsoft.com/office/2007/relationships/hdphoto" Target="../media/hdphoto10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13.wdp"/><Relationship Id="rId7" Type="http://schemas.openxmlformats.org/officeDocument/2006/relationships/image" Target="../media/image7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microsoft.com/office/2007/relationships/hdphoto" Target="../media/hdphoto14.wdp"/><Relationship Id="rId4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118.png"/><Relationship Id="rId7" Type="http://schemas.openxmlformats.org/officeDocument/2006/relationships/image" Target="../media/image12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119.png"/><Relationship Id="rId4" Type="http://schemas.microsoft.com/office/2007/relationships/hdphoto" Target="../media/hdphoto15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microsoft.com/office/2007/relationships/hdphoto" Target="../media/hdphoto10.wdp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microsoft.com/office/2007/relationships/hdphoto" Target="../media/hdphoto18.wdp"/><Relationship Id="rId7" Type="http://schemas.microsoft.com/office/2007/relationships/hdphoto" Target="../media/hdphoto10.wdp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0.png"/><Relationship Id="rId4" Type="http://schemas.openxmlformats.org/officeDocument/2006/relationships/image" Target="../media/image124.png"/><Relationship Id="rId9" Type="http://schemas.openxmlformats.org/officeDocument/2006/relationships/image" Target="../media/image12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3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12" Type="http://schemas.microsoft.com/office/2007/relationships/hdphoto" Target="../media/hdphoto10.wdp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1" Type="http://schemas.openxmlformats.org/officeDocument/2006/relationships/image" Target="../media/image125.png"/><Relationship Id="rId5" Type="http://schemas.microsoft.com/office/2007/relationships/hdphoto" Target="../media/hdphoto20.wdp"/><Relationship Id="rId10" Type="http://schemas.openxmlformats.org/officeDocument/2006/relationships/image" Target="../media/image132.png"/><Relationship Id="rId4" Type="http://schemas.openxmlformats.org/officeDocument/2006/relationships/image" Target="../media/image129.jpeg"/><Relationship Id="rId9" Type="http://schemas.microsoft.com/office/2007/relationships/hdphoto" Target="../media/hdphoto22.wdp"/><Relationship Id="rId14" Type="http://schemas.openxmlformats.org/officeDocument/2006/relationships/image" Target="../media/image1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0" descr="Vue-site.jpg"/>
          <p:cNvPicPr>
            <a:picLocks noChangeAspect="1"/>
          </p:cNvPicPr>
          <p:nvPr/>
        </p:nvPicPr>
        <p:blipFill rotWithShape="1">
          <a:blip r:embed="rId2"/>
          <a:srcRect r="8981"/>
          <a:stretch/>
        </p:blipFill>
        <p:spPr bwMode="auto">
          <a:xfrm>
            <a:off x="0" y="-171327"/>
            <a:ext cx="9180512" cy="718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" y="476672"/>
            <a:ext cx="9144000" cy="2160240"/>
          </a:xfrm>
        </p:spPr>
        <p:txBody>
          <a:bodyPr>
            <a:noAutofit/>
          </a:bodyPr>
          <a:lstStyle/>
          <a:p>
            <a:r>
              <a:rPr lang="en-US" sz="4500" b="1" dirty="0" smtClean="0">
                <a:solidFill>
                  <a:schemeClr val="bg1"/>
                </a:solidFill>
                <a:effectLst>
                  <a:outerShdw blurRad="139700" dist="38100" dir="16200000" rotWithShape="0">
                    <a:prstClr val="black">
                      <a:alpha val="58000"/>
                    </a:prstClr>
                  </a:outerShdw>
                </a:effectLst>
                <a:latin typeface="Arial Rounded MT Bold" pitchFamily="34" charset="0"/>
              </a:rPr>
              <a:t>Addressing cosmological questions with </a:t>
            </a:r>
            <a:br>
              <a:rPr lang="en-US" sz="4500" b="1" dirty="0" smtClean="0">
                <a:solidFill>
                  <a:schemeClr val="bg1"/>
                </a:solidFill>
                <a:effectLst>
                  <a:outerShdw blurRad="139700" dist="38100" dir="16200000" rotWithShape="0">
                    <a:prstClr val="black">
                      <a:alpha val="58000"/>
                    </a:prstClr>
                  </a:outerShdw>
                </a:effectLst>
                <a:latin typeface="Arial Rounded MT Bold" pitchFamily="34" charset="0"/>
              </a:rPr>
            </a:br>
            <a:r>
              <a:rPr lang="en-US" sz="4500" b="1" dirty="0" smtClean="0">
                <a:solidFill>
                  <a:schemeClr val="bg1"/>
                </a:solidFill>
                <a:effectLst>
                  <a:outerShdw blurRad="139700" dist="38100" dir="16200000" rotWithShape="0">
                    <a:prstClr val="black">
                      <a:alpha val="58000"/>
                    </a:prstClr>
                  </a:outerShdw>
                </a:effectLst>
                <a:latin typeface="Arial Rounded MT Bold" pitchFamily="34" charset="0"/>
              </a:rPr>
              <a:t>neutron experiments</a:t>
            </a:r>
            <a:br>
              <a:rPr lang="en-US" sz="4500" b="1" dirty="0" smtClean="0">
                <a:solidFill>
                  <a:schemeClr val="bg1"/>
                </a:solidFill>
                <a:effectLst>
                  <a:outerShdw blurRad="139700" dist="38100" dir="16200000" rotWithShape="0">
                    <a:prstClr val="black">
                      <a:alpha val="58000"/>
                    </a:prstClr>
                  </a:outerShdw>
                </a:effectLst>
                <a:latin typeface="Arial Rounded MT Bold" pitchFamily="34" charset="0"/>
              </a:rPr>
            </a:br>
            <a:endParaRPr lang="en-US" sz="4500" b="1" dirty="0">
              <a:solidFill>
                <a:schemeClr val="bg1"/>
              </a:solidFill>
              <a:effectLst>
                <a:outerShdw blurRad="139700" dist="38100" dir="16200000" rotWithShape="0">
                  <a:prstClr val="black">
                    <a:alpha val="58000"/>
                  </a:prst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147464" y="5589240"/>
            <a:ext cx="8996536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  <a:effectLst>
                  <a:outerShdw blurRad="215900" dist="38100" dir="16200000" rotWithShape="0">
                    <a:prstClr val="black">
                      <a:alpha val="80000"/>
                    </a:prstClr>
                  </a:outerShdw>
                </a:effectLst>
                <a:latin typeface="Arial Rounded MT Bold" pitchFamily="34" charset="0"/>
                <a:cs typeface="Arial" pitchFamily="34" charset="0"/>
              </a:rPr>
              <a:t>Guillaume Pignol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  <a:effectLst>
                  <a:outerShdw blurRad="215900" dist="38100" dir="16200000" rotWithShape="0">
                    <a:prstClr val="black">
                      <a:alpha val="80000"/>
                    </a:prstClr>
                  </a:outerShdw>
                </a:effectLst>
                <a:latin typeface="Arial Rounded MT Bold" pitchFamily="34" charset="0"/>
                <a:cs typeface="Arial" pitchFamily="34" charset="0"/>
              </a:rPr>
              <a:t>LAL seminar,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215900" dist="38100" dir="16200000" rotWithShape="0">
                    <a:prstClr val="black">
                      <a:alpha val="80000"/>
                    </a:prstClr>
                  </a:outerShdw>
                </a:effectLst>
                <a:latin typeface="Arial Rounded MT Bold" pitchFamily="34" charset="0"/>
                <a:cs typeface="Arial" pitchFamily="34" charset="0"/>
              </a:rPr>
              <a:t>Orsay</a:t>
            </a:r>
            <a:r>
              <a:rPr lang="en-US" dirty="0" smtClean="0">
                <a:solidFill>
                  <a:schemeClr val="bg1"/>
                </a:solidFill>
                <a:effectLst>
                  <a:outerShdw blurRad="215900" dist="38100" dir="16200000" rotWithShape="0">
                    <a:prstClr val="black">
                      <a:alpha val="80000"/>
                    </a:prstClr>
                  </a:outerShdw>
                </a:effectLst>
                <a:latin typeface="Arial Rounded MT Bold" pitchFamily="34" charset="0"/>
                <a:cs typeface="Arial" pitchFamily="34" charset="0"/>
              </a:rPr>
              <a:t>, 3 March 2015</a:t>
            </a:r>
          </a:p>
        </p:txBody>
      </p:sp>
      <p:pic>
        <p:nvPicPr>
          <p:cNvPr id="9" name="Picture 2" descr="Y:\Events\2011\Oufs_d_astro\Logos\LPS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0" y="5949280"/>
            <a:ext cx="1703392" cy="86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68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4" descr="Reacteur-JL-Baudet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-37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8"/>
          <a:stretch/>
        </p:blipFill>
        <p:spPr bwMode="auto">
          <a:xfrm>
            <a:off x="-73025" y="-29002"/>
            <a:ext cx="9217025" cy="688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76256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51520" y="1700808"/>
            <a:ext cx="784887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200" i="1" dirty="0">
                <a:solidFill>
                  <a:srgbClr val="FFFFFF"/>
                </a:solidFill>
                <a:latin typeface="Arial Rounded MT Bold" pitchFamily="34" charset="0"/>
              </a:rPr>
              <a:t>1 </a:t>
            </a:r>
            <a:r>
              <a:rPr lang="en-US" sz="3200" i="1" dirty="0" err="1">
                <a:solidFill>
                  <a:srgbClr val="FFFFFF"/>
                </a:solidFill>
                <a:latin typeface="Arial Rounded MT Bold" pitchFamily="34" charset="0"/>
              </a:rPr>
              <a:t>Ultracold</a:t>
            </a:r>
            <a:r>
              <a:rPr lang="en-US" sz="3200" i="1" dirty="0">
                <a:solidFill>
                  <a:srgbClr val="FFFFFF"/>
                </a:solidFill>
                <a:latin typeface="Arial Rounded MT Bold" pitchFamily="34" charset="0"/>
              </a:rPr>
              <a:t> neutrons, neutron lifetime 			and Big Bang nucleosynthesis</a:t>
            </a:r>
          </a:p>
          <a:p>
            <a:endParaRPr lang="en-US" sz="2000" i="1" dirty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r>
              <a:rPr lang="en-US" sz="3200" i="1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2</a:t>
            </a:r>
            <a:r>
              <a:rPr lang="en-US" sz="3200" i="1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The neutron Electric Dipole Moment 			and baryogenesis</a:t>
            </a:r>
          </a:p>
          <a:p>
            <a:endParaRPr lang="en-US" sz="2000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r>
              <a:rPr lang="en-US" sz="3200" i="1" dirty="0">
                <a:solidFill>
                  <a:srgbClr val="FFFFFF"/>
                </a:solidFill>
                <a:latin typeface="Arial Rounded MT Bold" pitchFamily="34" charset="0"/>
              </a:rPr>
              <a:t>3 Bouncing neutrons, GRANIT 		</a:t>
            </a:r>
          </a:p>
          <a:p>
            <a:r>
              <a:rPr lang="en-US" sz="3200" i="1" dirty="0">
                <a:solidFill>
                  <a:srgbClr val="FFFFFF"/>
                </a:solidFill>
                <a:latin typeface="Arial Rounded MT Bold" pitchFamily="34" charset="0"/>
              </a:rPr>
              <a:t>			and Dark Energy</a:t>
            </a:r>
          </a:p>
        </p:txBody>
      </p:sp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0" y="404664"/>
            <a:ext cx="8244408" cy="853333"/>
          </a:xfrm>
        </p:spPr>
        <p:txBody>
          <a:bodyPr>
            <a:norm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latin typeface="Arial Rounded MT Bold" pitchFamily="34" charset="0"/>
              </a:rPr>
              <a:t>Outline</a:t>
            </a:r>
            <a:endParaRPr lang="en-US" sz="36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8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9144000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 Rounded MT Bold" pitchFamily="34" charset="0"/>
              </a:rPr>
              <a:t>Principle of the nEDM measurement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11</a:t>
            </a:fld>
            <a:endParaRPr lang="en-US">
              <a:latin typeface="Arial Rounded MT Bold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55" y="1146372"/>
            <a:ext cx="7920177" cy="422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AutoShape 1"/>
          <p:cNvSpPr>
            <a:spLocks noChangeArrowheads="1"/>
          </p:cNvSpPr>
          <p:nvPr/>
        </p:nvSpPr>
        <p:spPr bwMode="auto">
          <a:xfrm>
            <a:off x="2555776" y="5682599"/>
            <a:ext cx="4824536" cy="948341"/>
          </a:xfrm>
          <a:prstGeom prst="roundRect">
            <a:avLst>
              <a:gd name="adj" fmla="val 16440"/>
            </a:avLst>
          </a:prstGeom>
          <a:solidFill>
            <a:srgbClr val="7030A0">
              <a:alpha val="4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Arial Rounded MT Bold" pitchFamily="34" charset="0"/>
              </a:rPr>
              <a:t>A non-zero EDM violates T reversal </a:t>
            </a:r>
            <a:endParaRPr lang="en-US" dirty="0" smtClean="0">
              <a:latin typeface="Arial Rounded MT Bold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dirty="0" smtClean="0">
                <a:latin typeface="Arial Rounded MT Bold" pitchFamily="34" charset="0"/>
              </a:rPr>
              <a:t>(</a:t>
            </a:r>
            <a:r>
              <a:rPr lang="en-US" dirty="0">
                <a:latin typeface="Arial Rounded MT Bold" pitchFamily="34" charset="0"/>
              </a:rPr>
              <a:t>thus violates CP symmetry)</a:t>
            </a:r>
          </a:p>
        </p:txBody>
      </p:sp>
    </p:spTree>
    <p:extLst>
      <p:ext uri="{BB962C8B-B14F-4D97-AF65-F5344CB8AC3E}">
        <p14:creationId xmlns:p14="http://schemas.microsoft.com/office/powerpoint/2010/main" val="24372447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7504" y="44624"/>
            <a:ext cx="9036496" cy="997349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latin typeface="Arial Rounded MT Bold" pitchFamily="34" charset="0"/>
              </a:rPr>
              <a:t>Electroweak baryogenesis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12</a:t>
            </a:fld>
            <a:endParaRPr lang="fr-FR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896" y="908720"/>
            <a:ext cx="327660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51520" y="1268760"/>
            <a:ext cx="856895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200" dirty="0" smtClean="0">
                <a:latin typeface="Arial Rounded MT Bold" pitchFamily="34" charset="0"/>
              </a:rPr>
              <a:t>Sakharov conditions </a:t>
            </a:r>
          </a:p>
          <a:p>
            <a:r>
              <a:rPr lang="en-US" sz="2200" dirty="0">
                <a:latin typeface="Arial Rounded MT Bold" pitchFamily="34" charset="0"/>
              </a:rPr>
              <a:t>a</a:t>
            </a:r>
            <a:r>
              <a:rPr lang="en-US" sz="2200" dirty="0" smtClean="0">
                <a:latin typeface="Arial Rounded MT Bold" pitchFamily="34" charset="0"/>
              </a:rPr>
              <a:t>t electroweak phase transition</a:t>
            </a:r>
          </a:p>
          <a:p>
            <a:endParaRPr lang="en-US" sz="2200" dirty="0" smtClean="0">
              <a:latin typeface="Arial Rounded MT Bold" pitchFamily="34" charset="0"/>
            </a:endParaRPr>
          </a:p>
          <a:p>
            <a:endParaRPr lang="en-US" sz="2200" dirty="0">
              <a:latin typeface="Arial Rounded MT Bold" pitchFamily="34" charset="0"/>
            </a:endParaRPr>
          </a:p>
          <a:p>
            <a:r>
              <a:rPr lang="en-US" sz="2200" i="1" dirty="0" smtClean="0">
                <a:solidFill>
                  <a:srgbClr val="0000FF"/>
                </a:solidFill>
                <a:latin typeface="Arial Rounded MT Bold" pitchFamily="34" charset="0"/>
              </a:rPr>
              <a:t>1 Departure </a:t>
            </a:r>
            <a:r>
              <a:rPr lang="en-US" sz="2200" i="1" dirty="0">
                <a:solidFill>
                  <a:srgbClr val="0000FF"/>
                </a:solidFill>
                <a:latin typeface="Arial Rounded MT Bold" pitchFamily="34" charset="0"/>
              </a:rPr>
              <a:t>from thermal </a:t>
            </a:r>
            <a:r>
              <a:rPr lang="en-US" sz="2200" i="1" dirty="0" smtClean="0">
                <a:solidFill>
                  <a:srgbClr val="0000FF"/>
                </a:solidFill>
                <a:latin typeface="Arial Rounded MT Bold" pitchFamily="34" charset="0"/>
              </a:rPr>
              <a:t>equilibrium</a:t>
            </a:r>
          </a:p>
          <a:p>
            <a:r>
              <a:rPr lang="en-US" sz="2200" dirty="0">
                <a:solidFill>
                  <a:srgbClr val="0000FF"/>
                </a:solidFill>
                <a:latin typeface="Arial Rounded MT Bold" pitchFamily="34" charset="0"/>
              </a:rPr>
              <a:t>	</a:t>
            </a:r>
            <a:r>
              <a:rPr lang="en-US" sz="2200" dirty="0" smtClean="0">
                <a:solidFill>
                  <a:srgbClr val="0000FF"/>
                </a:solidFill>
                <a:latin typeface="Arial Rounded MT Bold" pitchFamily="34" charset="0"/>
              </a:rPr>
              <a:t>	requires BSM scalar sector </a:t>
            </a:r>
          </a:p>
          <a:p>
            <a:r>
              <a:rPr lang="en-US" sz="2200" dirty="0">
                <a:solidFill>
                  <a:srgbClr val="0000FF"/>
                </a:solidFill>
                <a:latin typeface="Arial Rounded MT Bold" pitchFamily="34" charset="0"/>
              </a:rPr>
              <a:t> </a:t>
            </a:r>
            <a:r>
              <a:rPr lang="en-US" sz="2200" dirty="0" smtClean="0">
                <a:solidFill>
                  <a:srgbClr val="0000FF"/>
                </a:solidFill>
                <a:latin typeface="Arial Rounded MT Bold" pitchFamily="34" charset="0"/>
              </a:rPr>
              <a:t>      to get a strong first order transition.</a:t>
            </a:r>
          </a:p>
          <a:p>
            <a:r>
              <a:rPr lang="en-US" sz="2200" dirty="0" smtClean="0">
                <a:solidFill>
                  <a:srgbClr val="0000FF"/>
                </a:solidFill>
                <a:latin typeface="Arial Rounded MT Bold" pitchFamily="34" charset="0"/>
              </a:rPr>
              <a:t>       May or may not be accessible at the LHC</a:t>
            </a:r>
            <a:endParaRPr lang="en-US" sz="2200" dirty="0">
              <a:solidFill>
                <a:srgbClr val="0000FF"/>
              </a:solidFill>
              <a:latin typeface="Arial Rounded MT Bold" pitchFamily="34" charset="0"/>
            </a:endParaRPr>
          </a:p>
          <a:p>
            <a:endParaRPr lang="en-US" sz="2200" dirty="0" smtClean="0">
              <a:latin typeface="Arial Rounded MT Bold" pitchFamily="34" charset="0"/>
            </a:endParaRPr>
          </a:p>
          <a:p>
            <a:r>
              <a:rPr lang="en-US" sz="2200" i="1" dirty="0" smtClean="0">
                <a:solidFill>
                  <a:srgbClr val="FF0000"/>
                </a:solidFill>
                <a:latin typeface="Arial Rounded MT Bold" pitchFamily="34" charset="0"/>
              </a:rPr>
              <a:t>2 </a:t>
            </a:r>
            <a:r>
              <a:rPr lang="en-US" sz="2200" i="1" dirty="0">
                <a:solidFill>
                  <a:srgbClr val="FF0000"/>
                </a:solidFill>
                <a:latin typeface="Arial Rounded MT Bold" pitchFamily="34" charset="0"/>
              </a:rPr>
              <a:t>CP violation</a:t>
            </a:r>
          </a:p>
          <a:p>
            <a:r>
              <a:rPr lang="en-US" sz="2200" dirty="0" smtClean="0">
                <a:solidFill>
                  <a:srgbClr val="FF0000"/>
                </a:solidFill>
                <a:latin typeface="Arial Rounded MT Bold" pitchFamily="34" charset="0"/>
              </a:rPr>
              <a:t>		requires BSM physics, </a:t>
            </a:r>
          </a:p>
          <a:p>
            <a:r>
              <a:rPr lang="en-US" sz="2200" dirty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Arial Rounded MT Bold" pitchFamily="34" charset="0"/>
              </a:rPr>
              <a:t>      accessible by the next generation of EDM experiments</a:t>
            </a:r>
          </a:p>
          <a:p>
            <a:endParaRPr lang="en-US" sz="2200" dirty="0" smtClean="0">
              <a:latin typeface="Arial Rounded MT Bold" pitchFamily="34" charset="0"/>
            </a:endParaRPr>
          </a:p>
          <a:p>
            <a:pPr>
              <a:buSzPct val="45000"/>
            </a:pPr>
            <a:r>
              <a:rPr lang="en-US" sz="2200" i="1" dirty="0" smtClean="0">
                <a:latin typeface="Arial Rounded MT Bold" pitchFamily="34" charset="0"/>
              </a:rPr>
              <a:t>3 Violation of B conservation</a:t>
            </a:r>
          </a:p>
          <a:p>
            <a:pPr>
              <a:buSzPct val="45000"/>
            </a:pPr>
            <a:r>
              <a:rPr lang="en-US" sz="2200" dirty="0" smtClean="0">
                <a:solidFill>
                  <a:schemeClr val="tx1"/>
                </a:solidFill>
                <a:latin typeface="Arial Rounded MT Bold" pitchFamily="34" charset="0"/>
              </a:rPr>
              <a:t>		SM </a:t>
            </a:r>
            <a:r>
              <a:rPr lang="en-US" sz="2200" dirty="0" err="1" smtClean="0">
                <a:solidFill>
                  <a:schemeClr val="tx1"/>
                </a:solidFill>
                <a:latin typeface="Arial Rounded MT Bold" pitchFamily="34" charset="0"/>
              </a:rPr>
              <a:t>sphaleron</a:t>
            </a:r>
            <a:r>
              <a:rPr lang="en-US" sz="2200" dirty="0" smtClean="0">
                <a:solidFill>
                  <a:schemeClr val="tx1"/>
                </a:solidFill>
                <a:latin typeface="Arial Rounded MT Bold" pitchFamily="34" charset="0"/>
              </a:rPr>
              <a:t> transitions in the symmetric phase</a:t>
            </a:r>
          </a:p>
        </p:txBody>
      </p:sp>
    </p:spTree>
    <p:extLst>
      <p:ext uri="{BB962C8B-B14F-4D97-AF65-F5344CB8AC3E}">
        <p14:creationId xmlns:p14="http://schemas.microsoft.com/office/powerpoint/2010/main" val="167615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7504" y="44624"/>
            <a:ext cx="9036496" cy="997349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latin typeface="Arial Rounded MT Bold" pitchFamily="34" charset="0"/>
              </a:rPr>
              <a:t>The electroweak phase transition (EWPT)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13</a:t>
            </a:fld>
            <a:endParaRPr lang="fr-FR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3906388"/>
              </p:ext>
            </p:extLst>
          </p:nvPr>
        </p:nvGraphicFramePr>
        <p:xfrm>
          <a:off x="107504" y="764704"/>
          <a:ext cx="4258040" cy="3672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4" name="Acrobat Document" r:id="rId3" imgW="7202160" imgH="6211800" progId="Acrobat.Document.11">
                  <p:embed/>
                </p:oleObj>
              </mc:Choice>
              <mc:Fallback>
                <p:oleObj name="Acrobat Document" r:id="rId3" imgW="7202160" imgH="6211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764704"/>
                        <a:ext cx="4258040" cy="3672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3175309"/>
              </p:ext>
            </p:extLst>
          </p:nvPr>
        </p:nvGraphicFramePr>
        <p:xfrm>
          <a:off x="4644008" y="764704"/>
          <a:ext cx="4258040" cy="3672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5" name="Acrobat Document" r:id="rId5" imgW="7202160" imgH="6211800" progId="Acrobat.Document.11">
                  <p:embed/>
                </p:oleObj>
              </mc:Choice>
              <mc:Fallback>
                <p:oleObj name="Acrobat Document" r:id="rId5" imgW="7202160" imgH="6211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4008" y="764704"/>
                        <a:ext cx="4258040" cy="36724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4950460"/>
            <a:ext cx="3744416" cy="678951"/>
          </a:xfrm>
          <a:prstGeom prst="rect">
            <a:avLst/>
          </a:prstGeom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51520" y="4581128"/>
            <a:ext cx="27363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latin typeface="Arial Rounded MT Bold" pitchFamily="34" charset="0"/>
              </a:rPr>
              <a:t>Standard Model: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51520" y="5661248"/>
            <a:ext cx="3240360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latin typeface="Arial Rounded MT Bold" pitchFamily="34" charset="0"/>
              </a:rPr>
              <a:t>The phase transition is second order: 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latin typeface="Arial Rounded MT Bold" pitchFamily="34" charset="0"/>
              </a:rPr>
              <a:t>no baryogenesis at EWPT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716016" y="4581128"/>
            <a:ext cx="38884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latin typeface="Arial Rounded MT Bold" pitchFamily="34" charset="0"/>
              </a:rPr>
              <a:t>Non-standard scalar sector, e.g.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788024" y="5807005"/>
            <a:ext cx="33123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latin typeface="Arial Rounded MT Bold" pitchFamily="34" charset="0"/>
              </a:rPr>
              <a:t>EWPT could be first order to make baryogenesis viable</a:t>
            </a:r>
            <a:endParaRPr lang="en-US" dirty="0">
              <a:latin typeface="Arial Rounded MT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4988242" y="5013176"/>
                <a:ext cx="210403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𝐵𝑆𝑀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𝑆𝑀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242" y="5013176"/>
                <a:ext cx="2104038" cy="52039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620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7504" y="44624"/>
            <a:ext cx="9036496" cy="997349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latin typeface="Arial Rounded MT Bold" pitchFamily="34" charset="0"/>
              </a:rPr>
              <a:t>New CP violation at the TeV scale</a:t>
            </a:r>
            <a:endParaRPr lang="en-US" sz="2800" dirty="0">
              <a:latin typeface="Arial Rounded MT Bold" pitchFamily="34" charset="0"/>
            </a:endParaRPr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831096"/>
              </p:ext>
            </p:extLst>
          </p:nvPr>
        </p:nvGraphicFramePr>
        <p:xfrm>
          <a:off x="251520" y="980728"/>
          <a:ext cx="4482690" cy="2917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name="Acrobat Document" r:id="rId3" imgW="7202160" imgH="4687200" progId="Acrobat.Document.11">
                  <p:embed/>
                </p:oleObj>
              </mc:Choice>
              <mc:Fallback>
                <p:oleObj name="Acrobat Document" r:id="rId3" imgW="7202160" imgH="46872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980728"/>
                        <a:ext cx="4482690" cy="2917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4577873"/>
            <a:ext cx="4166513" cy="444609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716016" y="4077072"/>
            <a:ext cx="45198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latin typeface="Arial Rounded MT Bold" pitchFamily="34" charset="0"/>
              </a:rPr>
              <a:t>Present limit (RAL-Sussex-ILL, 2006)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63778"/>
            <a:ext cx="4562078" cy="785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"/>
          <p:cNvSpPr>
            <a:spLocks noChangeArrowheads="1"/>
          </p:cNvSpPr>
          <p:nvPr/>
        </p:nvSpPr>
        <p:spPr bwMode="auto">
          <a:xfrm>
            <a:off x="755576" y="5432987"/>
            <a:ext cx="4824536" cy="948341"/>
          </a:xfrm>
          <a:prstGeom prst="roundRect">
            <a:avLst>
              <a:gd name="adj" fmla="val 16440"/>
            </a:avLst>
          </a:prstGeom>
          <a:solidFill>
            <a:srgbClr val="7030A0">
              <a:alpha val="4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dirty="0" smtClean="0">
                <a:latin typeface="Arial Rounded MT Bold" pitchFamily="34" charset="0"/>
              </a:rPr>
              <a:t>nEDM is sensitive to BSM CP violation </a:t>
            </a:r>
          </a:p>
          <a:p>
            <a:pPr algn="ctr"/>
            <a:r>
              <a:rPr lang="en-US" dirty="0" smtClean="0">
                <a:latin typeface="Arial Rounded MT Bold" pitchFamily="34" charset="0"/>
              </a:rPr>
              <a:t>at the multi TeV scale</a:t>
            </a:r>
            <a:endParaRPr 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25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4" b="5286"/>
          <a:stretch>
            <a:fillRect/>
          </a:stretch>
        </p:blipFill>
        <p:spPr bwMode="auto">
          <a:xfrm>
            <a:off x="4733676" y="-16620"/>
            <a:ext cx="4315487" cy="312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7504" b="52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4932040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 Rounded MT Bold" pitchFamily="34" charset="0"/>
              </a:rPr>
              <a:t>The Ramsey method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15</a:t>
            </a:fld>
            <a:endParaRPr lang="en-US">
              <a:latin typeface="Arial Rounded MT Bold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00012" y="908720"/>
            <a:ext cx="3547101" cy="4911725"/>
            <a:chOff x="100012" y="908720"/>
            <a:chExt cx="3656013" cy="5062537"/>
          </a:xfrm>
        </p:grpSpPr>
        <p:sp>
          <p:nvSpPr>
            <p:cNvPr id="5" name="Oval 2"/>
            <p:cNvSpPr>
              <a:spLocks noChangeArrowheads="1"/>
            </p:cNvSpPr>
            <p:nvPr/>
          </p:nvSpPr>
          <p:spPr bwMode="auto">
            <a:xfrm>
              <a:off x="149225" y="2816895"/>
              <a:ext cx="1579562" cy="309562"/>
            </a:xfrm>
            <a:prstGeom prst="ellipse">
              <a:avLst/>
            </a:prstGeom>
            <a:noFill/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3"/>
            <p:cNvSpPr>
              <a:spLocks noChangeArrowheads="1"/>
            </p:cNvSpPr>
            <p:nvPr/>
          </p:nvSpPr>
          <p:spPr bwMode="auto">
            <a:xfrm flipH="1">
              <a:off x="547687" y="2351757"/>
              <a:ext cx="777875" cy="1333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 flipH="1" flipV="1">
              <a:off x="547687" y="2331120"/>
              <a:ext cx="781050" cy="1651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 flipV="1">
              <a:off x="458787" y="2432720"/>
              <a:ext cx="958850" cy="635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452437" y="2399382"/>
              <a:ext cx="965200" cy="1206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 flipH="1">
              <a:off x="369887" y="2399382"/>
              <a:ext cx="1136650" cy="2698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 flipH="1" flipV="1">
              <a:off x="373062" y="2418432"/>
              <a:ext cx="1117600" cy="2317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auto">
            <a:xfrm flipV="1">
              <a:off x="306387" y="2502570"/>
              <a:ext cx="1250950" cy="1460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296862" y="2529557"/>
              <a:ext cx="1263650" cy="88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1"/>
            <p:cNvSpPr>
              <a:spLocks noChangeArrowheads="1"/>
            </p:cNvSpPr>
            <p:nvPr/>
          </p:nvSpPr>
          <p:spPr bwMode="auto">
            <a:xfrm flipH="1">
              <a:off x="268287" y="2526382"/>
              <a:ext cx="1333500" cy="212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2"/>
            <p:cNvSpPr>
              <a:spLocks noChangeArrowheads="1"/>
            </p:cNvSpPr>
            <p:nvPr/>
          </p:nvSpPr>
          <p:spPr bwMode="auto">
            <a:xfrm flipH="1" flipV="1">
              <a:off x="268287" y="2467645"/>
              <a:ext cx="1333500" cy="3206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V="1">
              <a:off x="938212" y="2720057"/>
              <a:ext cx="658813" cy="239713"/>
            </a:xfrm>
            <a:prstGeom prst="line">
              <a:avLst/>
            </a:prstGeom>
            <a:noFill/>
            <a:ln w="50760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AutoShape 14"/>
            <p:cNvSpPr>
              <a:spLocks noChangeArrowheads="1"/>
            </p:cNvSpPr>
            <p:nvPr/>
          </p:nvSpPr>
          <p:spPr bwMode="auto">
            <a:xfrm>
              <a:off x="620712" y="2351757"/>
              <a:ext cx="644525" cy="571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15"/>
            <p:cNvSpPr>
              <a:spLocks noChangeArrowheads="1"/>
            </p:cNvSpPr>
            <p:nvPr/>
          </p:nvSpPr>
          <p:spPr bwMode="auto">
            <a:xfrm flipV="1">
              <a:off x="636587" y="2354932"/>
              <a:ext cx="628650" cy="476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utoShape 16"/>
            <p:cNvSpPr>
              <a:spLocks noChangeArrowheads="1"/>
            </p:cNvSpPr>
            <p:nvPr/>
          </p:nvSpPr>
          <p:spPr bwMode="auto">
            <a:xfrm flipH="1" flipV="1">
              <a:off x="690562" y="2308895"/>
              <a:ext cx="517525" cy="984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17"/>
            <p:cNvSpPr>
              <a:spLocks noChangeArrowheads="1"/>
            </p:cNvSpPr>
            <p:nvPr/>
          </p:nvSpPr>
          <p:spPr bwMode="auto">
            <a:xfrm flipH="1">
              <a:off x="684212" y="2329532"/>
              <a:ext cx="523875" cy="635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 flipV="1">
              <a:off x="971550" y="908720"/>
              <a:ext cx="1587" cy="728662"/>
            </a:xfrm>
            <a:prstGeom prst="line">
              <a:avLst/>
            </a:prstGeom>
            <a:noFill/>
            <a:ln w="50760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19"/>
            <p:cNvGrpSpPr>
              <a:grpSpLocks/>
            </p:cNvGrpSpPr>
            <p:nvPr/>
          </p:nvGrpSpPr>
          <p:grpSpPr bwMode="auto">
            <a:xfrm>
              <a:off x="131762" y="3818607"/>
              <a:ext cx="1563688" cy="355600"/>
              <a:chOff x="1551" y="2616"/>
              <a:chExt cx="985" cy="224"/>
            </a:xfrm>
          </p:grpSpPr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>
                <a:off x="2064" y="2711"/>
                <a:ext cx="473" cy="22"/>
              </a:xfrm>
              <a:prstGeom prst="line">
                <a:avLst/>
              </a:prstGeom>
              <a:noFill/>
              <a:ln w="50760">
                <a:solidFill>
                  <a:srgbClr val="0000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AutoShape 21"/>
              <p:cNvSpPr>
                <a:spLocks noChangeArrowheads="1"/>
              </p:cNvSpPr>
              <p:nvPr/>
            </p:nvSpPr>
            <p:spPr bwMode="auto">
              <a:xfrm flipH="1" flipV="1">
                <a:off x="1551" y="2616"/>
                <a:ext cx="976" cy="2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10800 w 21600"/>
                  <a:gd name="T19" fmla="*/ 0 h 21600"/>
                  <a:gd name="T20" fmla="*/ 21600 w 21600"/>
                  <a:gd name="T21" fmla="*/ 10752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 stroke="0">
                    <a:moveTo>
                      <a:pt x="10799" y="0"/>
                    </a:moveTo>
                    <a:cubicBezTo>
                      <a:pt x="10799" y="0"/>
                      <a:pt x="10799" y="-1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lnTo>
                      <a:pt x="10800" y="10800"/>
                    </a:lnTo>
                    <a:lnTo>
                      <a:pt x="10799" y="0"/>
                    </a:lnTo>
                    <a:close/>
                  </a:path>
                  <a:path w="21600" h="21600" fill="none">
                    <a:moveTo>
                      <a:pt x="10799" y="0"/>
                    </a:moveTo>
                    <a:cubicBezTo>
                      <a:pt x="10799" y="0"/>
                      <a:pt x="10799" y="-1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</a:path>
                </a:pathLst>
              </a:custGeom>
              <a:noFill/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AutoShape 22"/>
              <p:cNvSpPr>
                <a:spLocks noChangeArrowheads="1"/>
              </p:cNvSpPr>
              <p:nvPr/>
            </p:nvSpPr>
            <p:spPr bwMode="auto">
              <a:xfrm flipV="1">
                <a:off x="1561" y="2616"/>
                <a:ext cx="976" cy="2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10800 w 21600"/>
                  <a:gd name="T19" fmla="*/ 0 h 21600"/>
                  <a:gd name="T20" fmla="*/ 21600 w 21600"/>
                  <a:gd name="T21" fmla="*/ 10752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 stroke="0">
                    <a:moveTo>
                      <a:pt x="10799" y="0"/>
                    </a:moveTo>
                    <a:cubicBezTo>
                      <a:pt x="10799" y="0"/>
                      <a:pt x="10799" y="-1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lnTo>
                      <a:pt x="10800" y="10800"/>
                    </a:lnTo>
                    <a:lnTo>
                      <a:pt x="10799" y="0"/>
                    </a:lnTo>
                    <a:close/>
                  </a:path>
                  <a:path w="21600" h="21600" fill="none">
                    <a:moveTo>
                      <a:pt x="10799" y="0"/>
                    </a:moveTo>
                    <a:cubicBezTo>
                      <a:pt x="10799" y="0"/>
                      <a:pt x="10799" y="-1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</a:path>
                </a:pathLst>
              </a:custGeom>
              <a:noFill/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AutoShape 23"/>
              <p:cNvSpPr>
                <a:spLocks noChangeArrowheads="1"/>
              </p:cNvSpPr>
              <p:nvPr/>
            </p:nvSpPr>
            <p:spPr bwMode="auto">
              <a:xfrm flipH="1">
                <a:off x="1551" y="2633"/>
                <a:ext cx="814" cy="19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10800 w 21600"/>
                  <a:gd name="T19" fmla="*/ 0 h 21600"/>
                  <a:gd name="T20" fmla="*/ 21600 w 21600"/>
                  <a:gd name="T21" fmla="*/ 10743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 stroke="0">
                    <a:moveTo>
                      <a:pt x="10799" y="0"/>
                    </a:moveTo>
                    <a:cubicBezTo>
                      <a:pt x="10799" y="0"/>
                      <a:pt x="10799" y="-1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lnTo>
                      <a:pt x="10800" y="10800"/>
                    </a:lnTo>
                    <a:lnTo>
                      <a:pt x="10799" y="0"/>
                    </a:lnTo>
                    <a:close/>
                  </a:path>
                  <a:path w="21600" h="21600" fill="none">
                    <a:moveTo>
                      <a:pt x="10799" y="0"/>
                    </a:moveTo>
                    <a:cubicBezTo>
                      <a:pt x="10799" y="0"/>
                      <a:pt x="10799" y="-1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</a:path>
                </a:pathLst>
              </a:custGeom>
              <a:noFill/>
              <a:ln w="12600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24"/>
              <p:cNvSpPr>
                <a:spLocks noChangeShapeType="1"/>
              </p:cNvSpPr>
              <p:nvPr/>
            </p:nvSpPr>
            <p:spPr bwMode="auto">
              <a:xfrm flipV="1">
                <a:off x="2476" y="2719"/>
                <a:ext cx="61" cy="105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100012" y="5156870"/>
              <a:ext cx="1581150" cy="307975"/>
            </a:xfrm>
            <a:prstGeom prst="ellipse">
              <a:avLst/>
            </a:prstGeom>
            <a:noFill/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6"/>
            <p:cNvSpPr>
              <a:spLocks noChangeArrowheads="1"/>
            </p:cNvSpPr>
            <p:nvPr/>
          </p:nvSpPr>
          <p:spPr bwMode="auto">
            <a:xfrm flipH="1" flipV="1">
              <a:off x="501650" y="5795045"/>
              <a:ext cx="774700" cy="1333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flipH="1">
              <a:off x="498475" y="5785520"/>
              <a:ext cx="781050" cy="1651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8"/>
            <p:cNvSpPr>
              <a:spLocks noChangeArrowheads="1"/>
            </p:cNvSpPr>
            <p:nvPr/>
          </p:nvSpPr>
          <p:spPr bwMode="auto">
            <a:xfrm>
              <a:off x="407987" y="5785520"/>
              <a:ext cx="962025" cy="635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utoShape 29"/>
            <p:cNvSpPr>
              <a:spLocks noChangeArrowheads="1"/>
            </p:cNvSpPr>
            <p:nvPr/>
          </p:nvSpPr>
          <p:spPr bwMode="auto">
            <a:xfrm flipV="1">
              <a:off x="401637" y="5760120"/>
              <a:ext cx="968375" cy="1206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AutoShape 30"/>
            <p:cNvSpPr>
              <a:spLocks noChangeArrowheads="1"/>
            </p:cNvSpPr>
            <p:nvPr/>
          </p:nvSpPr>
          <p:spPr bwMode="auto">
            <a:xfrm flipH="1" flipV="1">
              <a:off x="322262" y="5612482"/>
              <a:ext cx="1133475" cy="2698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AutoShape 31"/>
            <p:cNvSpPr>
              <a:spLocks noChangeArrowheads="1"/>
            </p:cNvSpPr>
            <p:nvPr/>
          </p:nvSpPr>
          <p:spPr bwMode="auto">
            <a:xfrm flipH="1">
              <a:off x="323850" y="5631532"/>
              <a:ext cx="1117600" cy="2317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AutoShape 32"/>
            <p:cNvSpPr>
              <a:spLocks noChangeArrowheads="1"/>
            </p:cNvSpPr>
            <p:nvPr/>
          </p:nvSpPr>
          <p:spPr bwMode="auto">
            <a:xfrm>
              <a:off x="258762" y="5633120"/>
              <a:ext cx="1250950" cy="1460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AutoShape 33"/>
            <p:cNvSpPr>
              <a:spLocks noChangeArrowheads="1"/>
            </p:cNvSpPr>
            <p:nvPr/>
          </p:nvSpPr>
          <p:spPr bwMode="auto">
            <a:xfrm flipV="1">
              <a:off x="250825" y="5666457"/>
              <a:ext cx="1260475" cy="85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AutoShape 34"/>
            <p:cNvSpPr>
              <a:spLocks noChangeArrowheads="1"/>
            </p:cNvSpPr>
            <p:nvPr/>
          </p:nvSpPr>
          <p:spPr bwMode="auto">
            <a:xfrm flipH="1" flipV="1">
              <a:off x="220662" y="5542632"/>
              <a:ext cx="1330325" cy="212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AutoShape 35"/>
            <p:cNvSpPr>
              <a:spLocks noChangeArrowheads="1"/>
            </p:cNvSpPr>
            <p:nvPr/>
          </p:nvSpPr>
          <p:spPr bwMode="auto">
            <a:xfrm flipH="1">
              <a:off x="220662" y="5493420"/>
              <a:ext cx="1330325" cy="3206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AutoShape 36"/>
            <p:cNvSpPr>
              <a:spLocks noChangeArrowheads="1"/>
            </p:cNvSpPr>
            <p:nvPr/>
          </p:nvSpPr>
          <p:spPr bwMode="auto">
            <a:xfrm>
              <a:off x="157162" y="5493420"/>
              <a:ext cx="1463675" cy="1714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37"/>
            <p:cNvSpPr>
              <a:spLocks noChangeShapeType="1"/>
            </p:cNvSpPr>
            <p:nvPr/>
          </p:nvSpPr>
          <p:spPr bwMode="auto">
            <a:xfrm>
              <a:off x="889000" y="5329907"/>
              <a:ext cx="17462" cy="627063"/>
            </a:xfrm>
            <a:prstGeom prst="line">
              <a:avLst/>
            </a:prstGeom>
            <a:noFill/>
            <a:ln w="50760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AutoShape 38"/>
            <p:cNvSpPr>
              <a:spLocks noChangeArrowheads="1"/>
            </p:cNvSpPr>
            <p:nvPr/>
          </p:nvSpPr>
          <p:spPr bwMode="auto">
            <a:xfrm flipV="1">
              <a:off x="569912" y="5872832"/>
              <a:ext cx="647700" cy="571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AutoShape 39"/>
            <p:cNvSpPr>
              <a:spLocks noChangeArrowheads="1"/>
            </p:cNvSpPr>
            <p:nvPr/>
          </p:nvSpPr>
          <p:spPr bwMode="auto">
            <a:xfrm>
              <a:off x="588962" y="5877595"/>
              <a:ext cx="628650" cy="476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AutoShape 40"/>
            <p:cNvSpPr>
              <a:spLocks noChangeArrowheads="1"/>
            </p:cNvSpPr>
            <p:nvPr/>
          </p:nvSpPr>
          <p:spPr bwMode="auto">
            <a:xfrm flipH="1">
              <a:off x="641350" y="5876007"/>
              <a:ext cx="517525" cy="952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AutoShape 41"/>
            <p:cNvSpPr>
              <a:spLocks noChangeArrowheads="1"/>
            </p:cNvSpPr>
            <p:nvPr/>
          </p:nvSpPr>
          <p:spPr bwMode="auto">
            <a:xfrm flipH="1" flipV="1">
              <a:off x="636587" y="5888707"/>
              <a:ext cx="520700" cy="635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222"/>
            <p:cNvSpPr>
              <a:spLocks noChangeArrowheads="1"/>
            </p:cNvSpPr>
            <p:nvPr/>
          </p:nvSpPr>
          <p:spPr bwMode="auto">
            <a:xfrm>
              <a:off x="817562" y="1542132"/>
              <a:ext cx="282575" cy="236538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223"/>
            <p:cNvSpPr>
              <a:spLocks noChangeArrowheads="1"/>
            </p:cNvSpPr>
            <p:nvPr/>
          </p:nvSpPr>
          <p:spPr bwMode="auto">
            <a:xfrm>
              <a:off x="844550" y="2835945"/>
              <a:ext cx="282575" cy="238125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224"/>
            <p:cNvSpPr>
              <a:spLocks noChangeArrowheads="1"/>
            </p:cNvSpPr>
            <p:nvPr/>
          </p:nvSpPr>
          <p:spPr bwMode="auto">
            <a:xfrm>
              <a:off x="820737" y="3859882"/>
              <a:ext cx="282575" cy="238125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AutoShape 225"/>
            <p:cNvSpPr>
              <a:spLocks noChangeArrowheads="1"/>
            </p:cNvSpPr>
            <p:nvPr/>
          </p:nvSpPr>
          <p:spPr bwMode="auto">
            <a:xfrm flipV="1">
              <a:off x="279400" y="2651795"/>
              <a:ext cx="1317625" cy="1365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226"/>
            <p:cNvSpPr>
              <a:spLocks noChangeArrowheads="1"/>
            </p:cNvSpPr>
            <p:nvPr/>
          </p:nvSpPr>
          <p:spPr bwMode="auto">
            <a:xfrm>
              <a:off x="752475" y="5244182"/>
              <a:ext cx="282575" cy="238125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AutoShape 227"/>
            <p:cNvSpPr>
              <a:spLocks noChangeArrowheads="1"/>
            </p:cNvSpPr>
            <p:nvPr/>
          </p:nvSpPr>
          <p:spPr bwMode="auto">
            <a:xfrm flipV="1">
              <a:off x="312737" y="5510882"/>
              <a:ext cx="1308100" cy="1365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AutoShape 228"/>
            <p:cNvSpPr>
              <a:spLocks noChangeArrowheads="1"/>
            </p:cNvSpPr>
            <p:nvPr/>
          </p:nvSpPr>
          <p:spPr bwMode="auto">
            <a:xfrm flipH="1" flipV="1">
              <a:off x="149225" y="5317207"/>
              <a:ext cx="1628775" cy="3302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99 w 21600"/>
                <a:gd name="T19" fmla="*/ 0 h 21600"/>
                <a:gd name="T20" fmla="*/ 21599 w 21600"/>
                <a:gd name="T21" fmla="*/ 1079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Rectangle 229"/>
            <p:cNvSpPr>
              <a:spLocks noChangeArrowheads="1"/>
            </p:cNvSpPr>
            <p:nvPr/>
          </p:nvSpPr>
          <p:spPr bwMode="auto">
            <a:xfrm>
              <a:off x="1852612" y="3864645"/>
              <a:ext cx="1543050" cy="522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00" tIns="12600" rIns="12600" bIns="12600"/>
            <a:lstStyle/>
            <a:p>
              <a: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600" i="1">
                  <a:solidFill>
                    <a:srgbClr val="000000"/>
                  </a:solidFill>
                  <a:latin typeface="Arial Unicode MS" pitchFamily="34" charset="-128"/>
                </a:rPr>
                <a:t>Free precession...</a:t>
              </a:r>
            </a:p>
          </p:txBody>
        </p:sp>
        <p:sp>
          <p:nvSpPr>
            <p:cNvPr id="56" name="Rectangle 230"/>
            <p:cNvSpPr>
              <a:spLocks noChangeArrowheads="1"/>
            </p:cNvSpPr>
            <p:nvPr/>
          </p:nvSpPr>
          <p:spPr bwMode="auto">
            <a:xfrm>
              <a:off x="1857375" y="2478757"/>
              <a:ext cx="1898650" cy="481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00" tIns="12600" rIns="12600" bIns="12600"/>
            <a:lstStyle/>
            <a:p>
              <a: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600" i="1" dirty="0">
                  <a:solidFill>
                    <a:srgbClr val="000000"/>
                  </a:solidFill>
                  <a:latin typeface="Arial Unicode MS" pitchFamily="34" charset="-128"/>
                </a:rPr>
                <a:t>Apply </a:t>
              </a:r>
              <a:r>
                <a:rPr lang="en-US" sz="1600" i="1" dirty="0">
                  <a:solidFill>
                    <a:srgbClr val="000000"/>
                  </a:solidFill>
                  <a:latin typeface="Symbol" pitchFamily="18" charset="2"/>
                </a:rPr>
                <a:t></a:t>
              </a:r>
              <a:r>
                <a:rPr lang="en-US" sz="1600" i="1" dirty="0">
                  <a:solidFill>
                    <a:srgbClr val="000000"/>
                  </a:solidFill>
                  <a:latin typeface="Arial Unicode MS" pitchFamily="34" charset="-128"/>
                </a:rPr>
                <a:t>/2 spin-flip pulse...</a:t>
              </a:r>
            </a:p>
          </p:txBody>
        </p:sp>
        <p:sp>
          <p:nvSpPr>
            <p:cNvPr id="57" name="Rectangle 231"/>
            <p:cNvSpPr>
              <a:spLocks noChangeArrowheads="1"/>
            </p:cNvSpPr>
            <p:nvPr/>
          </p:nvSpPr>
          <p:spPr bwMode="auto">
            <a:xfrm>
              <a:off x="1852612" y="1134145"/>
              <a:ext cx="1543050" cy="522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00" tIns="12600" rIns="12600" bIns="12600"/>
            <a:lstStyle/>
            <a:p>
              <a: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600" i="1">
                  <a:solidFill>
                    <a:srgbClr val="000000"/>
                  </a:solidFill>
                  <a:latin typeface="Arial Unicode MS" pitchFamily="34" charset="-128"/>
                </a:rPr>
                <a:t>“Spin up” neutron...</a:t>
              </a:r>
            </a:p>
          </p:txBody>
        </p:sp>
        <p:sp>
          <p:nvSpPr>
            <p:cNvPr id="58" name="Rectangle 232"/>
            <p:cNvSpPr>
              <a:spLocks noChangeArrowheads="1"/>
            </p:cNvSpPr>
            <p:nvPr/>
          </p:nvSpPr>
          <p:spPr bwMode="auto">
            <a:xfrm>
              <a:off x="1852612" y="5374357"/>
              <a:ext cx="1722438" cy="481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00" tIns="12600" rIns="12600" bIns="12600"/>
            <a:lstStyle/>
            <a:p>
              <a: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600" i="1">
                  <a:solidFill>
                    <a:srgbClr val="000000"/>
                  </a:solidFill>
                  <a:latin typeface="Arial Unicode MS" pitchFamily="34" charset="-128"/>
                </a:rPr>
                <a:t>Second </a:t>
              </a:r>
              <a:r>
                <a:rPr lang="en-US" sz="1600" i="1">
                  <a:solidFill>
                    <a:srgbClr val="000000"/>
                  </a:solidFill>
                  <a:latin typeface="Symbol" pitchFamily="18" charset="2"/>
                </a:rPr>
                <a:t></a:t>
              </a:r>
              <a:r>
                <a:rPr lang="en-US" sz="1600" i="1">
                  <a:solidFill>
                    <a:srgbClr val="000000"/>
                  </a:solidFill>
                  <a:latin typeface="Arial Unicode MS" pitchFamily="34" charset="-128"/>
                </a:rPr>
                <a:t>/2 spin-flip pulse</a:t>
              </a:r>
            </a:p>
          </p:txBody>
        </p:sp>
      </p:grpSp>
      <p:sp>
        <p:nvSpPr>
          <p:cNvPr id="60" name="Text Box 3"/>
          <p:cNvSpPr txBox="1">
            <a:spLocks noChangeArrowheads="1"/>
          </p:cNvSpPr>
          <p:nvPr/>
        </p:nvSpPr>
        <p:spPr bwMode="auto">
          <a:xfrm>
            <a:off x="5021709" y="3140968"/>
            <a:ext cx="4014787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0000"/>
                </a:solidFill>
                <a:latin typeface="Arial Rounded MT Bold" pitchFamily="34" charset="0"/>
              </a:rPr>
              <a:t>Applied pulse frequency [Hz]</a:t>
            </a:r>
          </a:p>
        </p:txBody>
      </p:sp>
      <p:pic>
        <p:nvPicPr>
          <p:cNvPr id="15362" name="Picture 2" descr="http://latex.codecogs.com/gif.latex?%5Cdpi%7B300%7D%20%5Cbg_white%20%5Cfn_cs%20%5Csigma%20d_n%20=%20%5Cfrac%7B%5Chbar%7D%7B2%20%5C%20%5Calpha%20%5C%20E%20%5C%20T%20%5C%20%5Csqrt%7BN%7D%7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24130"/>
            <a:ext cx="3312368" cy="93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11"/>
          <p:cNvSpPr txBox="1">
            <a:spLocks noChangeArrowheads="1"/>
          </p:cNvSpPr>
          <p:nvPr/>
        </p:nvSpPr>
        <p:spPr bwMode="auto">
          <a:xfrm>
            <a:off x="4355976" y="5373216"/>
            <a:ext cx="15475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polarization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13" b="97581" l="8451" r="95775"/>
                    </a14:imgEffect>
                    <a14:imgEffect>
                      <a14:artisticPhotocopy trans="6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1048">
            <a:off x="5932094" y="5174172"/>
            <a:ext cx="192935" cy="35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Text Box 11"/>
          <p:cNvSpPr txBox="1">
            <a:spLocks noChangeArrowheads="1"/>
          </p:cNvSpPr>
          <p:nvPr/>
        </p:nvSpPr>
        <p:spPr bwMode="auto">
          <a:xfrm>
            <a:off x="5129747" y="5867980"/>
            <a:ext cx="17465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Arial Rounded MT Bold" pitchFamily="34" charset="0"/>
              </a:rPr>
              <a:t>e</a:t>
            </a:r>
            <a:r>
              <a:rPr lang="en-US" dirty="0" smtClean="0">
                <a:latin typeface="Arial Rounded MT Bold" pitchFamily="34" charset="0"/>
              </a:rPr>
              <a:t>lectric field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13" b="97581" l="8451" r="95775"/>
                    </a14:imgEffect>
                    <a14:imgEffect>
                      <a14:artisticPhotocopy trans="6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714">
            <a:off x="6292202" y="5265387"/>
            <a:ext cx="304862" cy="56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13" b="97581" l="8451" r="95775"/>
                    </a14:imgEffect>
                    <a14:imgEffect>
                      <a14:artisticPhotocopy trans="6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202" y="5445672"/>
            <a:ext cx="390133" cy="71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13" b="97581" l="8451" r="95775"/>
                    </a14:imgEffect>
                    <a14:imgEffect>
                      <a14:artisticPhotocopy trans="6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3333">
            <a:off x="7937051" y="5191379"/>
            <a:ext cx="294389" cy="54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Text Box 11"/>
          <p:cNvSpPr txBox="1">
            <a:spLocks noChangeArrowheads="1"/>
          </p:cNvSpPr>
          <p:nvPr/>
        </p:nvSpPr>
        <p:spPr bwMode="auto">
          <a:xfrm>
            <a:off x="6012160" y="6237312"/>
            <a:ext cx="22322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Arial Rounded MT Bold" pitchFamily="34" charset="0"/>
              </a:rPr>
              <a:t>p</a:t>
            </a:r>
            <a:r>
              <a:rPr lang="en-US" dirty="0" smtClean="0">
                <a:latin typeface="Arial Rounded MT Bold" pitchFamily="34" charset="0"/>
              </a:rPr>
              <a:t>recession time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68" name="Text Box 11"/>
          <p:cNvSpPr txBox="1">
            <a:spLocks noChangeArrowheads="1"/>
          </p:cNvSpPr>
          <p:nvPr/>
        </p:nvSpPr>
        <p:spPr bwMode="auto">
          <a:xfrm>
            <a:off x="7884368" y="5733256"/>
            <a:ext cx="11521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counts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69" name="Text Box 11"/>
          <p:cNvSpPr txBox="1">
            <a:spLocks noChangeArrowheads="1"/>
          </p:cNvSpPr>
          <p:nvPr/>
        </p:nvSpPr>
        <p:spPr bwMode="auto">
          <a:xfrm>
            <a:off x="1800402" y="4283317"/>
            <a:ext cx="12594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T ~ 200 s</a:t>
            </a:r>
            <a:endParaRPr 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1138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8100392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 Rounded MT Bold" pitchFamily="34" charset="0"/>
              </a:rPr>
              <a:t>RAL-Sussex apparatus, moved from ILL to PSI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16</a:t>
            </a:fld>
            <a:endParaRPr lang="en-US">
              <a:latin typeface="Arial Rounded MT Bold" pitchFamily="34" charset="0"/>
            </a:endParaRPr>
          </a:p>
        </p:txBody>
      </p:sp>
      <p:pic>
        <p:nvPicPr>
          <p:cNvPr id="70" name="Picture 2" descr="http://www.kernenergie.ch/upload/cms/user/PSI_Luftaufnahme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3" t="14278" r="14177" b="18781"/>
          <a:stretch/>
        </p:blipFill>
        <p:spPr bwMode="auto">
          <a:xfrm>
            <a:off x="107504" y="3645024"/>
            <a:ext cx="4419477" cy="294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 Box 7"/>
          <p:cNvSpPr txBox="1">
            <a:spLocks noChangeArrowheads="1"/>
          </p:cNvSpPr>
          <p:nvPr/>
        </p:nvSpPr>
        <p:spPr bwMode="auto">
          <a:xfrm>
            <a:off x="395536" y="3645024"/>
            <a:ext cx="4143554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fr-FR" sz="2400" dirty="0" smtClean="0">
                <a:solidFill>
                  <a:schemeClr val="bg1"/>
                </a:solidFill>
                <a:latin typeface="Arial Rounded MT Bold" pitchFamily="34" charset="0"/>
              </a:rPr>
              <a:t>Paul Scherrer Institute, Zurich</a:t>
            </a:r>
            <a:endParaRPr lang="fr-FR" sz="2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72" name="Text Box 11"/>
          <p:cNvSpPr txBox="1">
            <a:spLocks noChangeArrowheads="1"/>
          </p:cNvSpPr>
          <p:nvPr/>
        </p:nvSpPr>
        <p:spPr bwMode="auto">
          <a:xfrm>
            <a:off x="4572000" y="4225151"/>
            <a:ext cx="432048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Arial Rounded MT Bold" pitchFamily="34" charset="0"/>
              </a:rPr>
              <a:t>PSI 600 MeV, 2.5 mA proton beam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lead spallation target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solid deuterium UCN convertor started in 2011</a:t>
            </a:r>
          </a:p>
        </p:txBody>
      </p:sp>
      <p:sp>
        <p:nvSpPr>
          <p:cNvPr id="73" name="Text Box 11"/>
          <p:cNvSpPr txBox="1">
            <a:spLocks noChangeArrowheads="1"/>
          </p:cNvSpPr>
          <p:nvPr/>
        </p:nvSpPr>
        <p:spPr bwMode="auto">
          <a:xfrm>
            <a:off x="153407" y="1344831"/>
            <a:ext cx="4536504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latin typeface="Arial Rounded MT Bold" pitchFamily="34" charset="0"/>
              </a:rPr>
              <a:t>ILL 58 MW high flux reactor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PF2 instrument, since 1985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UCNs extracted from 20K moderator           2 UCN/cm</a:t>
            </a:r>
            <a:r>
              <a:rPr lang="en-US" baseline="30000" dirty="0" smtClean="0">
                <a:latin typeface="Arial Rounded MT Bold" pitchFamily="34" charset="0"/>
              </a:rPr>
              <a:t>3 </a:t>
            </a:r>
            <a:r>
              <a:rPr lang="en-US" baseline="30000" dirty="0">
                <a:latin typeface="Arial Rounded MT Bold" pitchFamily="34" charset="0"/>
              </a:rPr>
              <a:t> </a:t>
            </a:r>
            <a:r>
              <a:rPr lang="en-US" dirty="0" smtClean="0">
                <a:latin typeface="Arial Rounded MT Bold" pitchFamily="34" charset="0"/>
              </a:rPr>
              <a:t>in EDM experiment</a:t>
            </a:r>
            <a:endParaRPr lang="en-US" baseline="30000" dirty="0">
              <a:latin typeface="Arial Rounded MT Bold" pitchFamily="34" charset="0"/>
            </a:endParaRPr>
          </a:p>
        </p:txBody>
      </p:sp>
      <p:pic>
        <p:nvPicPr>
          <p:cNvPr id="7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7" b="18679"/>
          <a:stretch/>
        </p:blipFill>
        <p:spPr bwMode="auto">
          <a:xfrm>
            <a:off x="4716016" y="898753"/>
            <a:ext cx="4538821" cy="258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5" name="Text Box 7"/>
          <p:cNvSpPr txBox="1">
            <a:spLocks noChangeArrowheads="1"/>
          </p:cNvSpPr>
          <p:nvPr/>
        </p:nvSpPr>
        <p:spPr bwMode="auto">
          <a:xfrm>
            <a:off x="5076056" y="980728"/>
            <a:ext cx="4071545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fr-FR" sz="2400" dirty="0" smtClean="0">
                <a:solidFill>
                  <a:schemeClr val="bg1"/>
                </a:solidFill>
                <a:latin typeface="Arial Rounded MT Bold" pitchFamily="34" charset="0"/>
              </a:rPr>
              <a:t>Institut Laue Langevin, Grenoble</a:t>
            </a:r>
            <a:endParaRPr lang="fr-FR" sz="2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3888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5724128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 Rounded MT Bold" pitchFamily="34" charset="0"/>
              </a:rPr>
              <a:t>Current nEDM apparatus at PSI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17</a:t>
            </a:fld>
            <a:endParaRPr lang="en-US">
              <a:latin typeface="Arial Rounded MT Bold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0" r="10362"/>
          <a:stretch>
            <a:fillRect/>
          </a:stretch>
        </p:blipFill>
        <p:spPr bwMode="auto">
          <a:xfrm>
            <a:off x="35496" y="1196752"/>
            <a:ext cx="4469998" cy="4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0840" r="103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51520" y="5877272"/>
            <a:ext cx="401478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rgbClr val="000000"/>
                </a:solidFill>
                <a:latin typeface="Arial Rounded MT Bold" pitchFamily="34" charset="0"/>
              </a:rPr>
              <a:t>Installation in the wooden house</a:t>
            </a:r>
          </a:p>
          <a:p>
            <a:pPr algn="ctr" eaLnBrk="1" hangingPunct="1"/>
            <a:r>
              <a:rPr lang="en-US" sz="2000" dirty="0" smtClean="0">
                <a:solidFill>
                  <a:srgbClr val="000000"/>
                </a:solidFill>
                <a:latin typeface="Arial Rounded MT Bold" pitchFamily="34" charset="0"/>
              </a:rPr>
              <a:t>With B-field compensation</a:t>
            </a:r>
            <a:endParaRPr lang="en-US" sz="20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860032" y="1268760"/>
            <a:ext cx="4014787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600" dirty="0" smtClean="0">
                <a:solidFill>
                  <a:srgbClr val="000000"/>
                </a:solidFill>
                <a:latin typeface="Arial Rounded MT Bold" pitchFamily="34" charset="0"/>
              </a:rPr>
              <a:t>Shielded magnetic environment</a:t>
            </a:r>
          </a:p>
          <a:p>
            <a:pPr algn="r" eaLnBrk="1" hangingPunct="1"/>
            <a:r>
              <a:rPr lang="en-US" sz="1600" dirty="0" smtClean="0">
                <a:solidFill>
                  <a:srgbClr val="000000"/>
                </a:solidFill>
                <a:latin typeface="Arial Rounded MT Bold" pitchFamily="34" charset="0"/>
              </a:rPr>
              <a:t>Homogeneity &lt; 10</a:t>
            </a:r>
            <a:r>
              <a:rPr lang="en-US" sz="2000" baseline="30000" dirty="0" smtClean="0">
                <a:solidFill>
                  <a:srgbClr val="000000"/>
                </a:solidFill>
                <a:latin typeface="Arial Rounded MT Bold" pitchFamily="34" charset="0"/>
              </a:rPr>
              <a:t>-3</a:t>
            </a:r>
            <a:endParaRPr lang="en-US" sz="1600" baseline="30000" dirty="0" smtClean="0">
              <a:solidFill>
                <a:srgbClr val="000000"/>
              </a:solidFill>
              <a:latin typeface="Arial Rounded MT Bold" pitchFamily="34" charset="0"/>
            </a:endParaRPr>
          </a:p>
          <a:p>
            <a:pPr algn="r" eaLnBrk="1" hangingPunct="1"/>
            <a:r>
              <a:rPr lang="en-US" sz="1600" dirty="0" smtClean="0">
                <a:solidFill>
                  <a:srgbClr val="000000"/>
                </a:solidFill>
                <a:latin typeface="Arial Rounded MT Bold" pitchFamily="34" charset="0"/>
              </a:rPr>
              <a:t>Time stability &lt; 10</a:t>
            </a:r>
            <a:r>
              <a:rPr lang="en-US" sz="2000" baseline="30000" dirty="0" smtClean="0">
                <a:solidFill>
                  <a:srgbClr val="000000"/>
                </a:solidFill>
                <a:latin typeface="Arial Rounded MT Bold" pitchFamily="34" charset="0"/>
              </a:rPr>
              <a:t>-6</a:t>
            </a:r>
            <a:endParaRPr lang="en-US" sz="1600" baseline="300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148064" y="1617340"/>
            <a:ext cx="177362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rgbClr val="000000"/>
                </a:solidFill>
                <a:latin typeface="Arial Rounded MT Bold" pitchFamily="34" charset="0"/>
              </a:rPr>
              <a:t>B</a:t>
            </a:r>
            <a:r>
              <a:rPr lang="en-US" sz="1600" baseline="-25000" dirty="0" smtClean="0">
                <a:solidFill>
                  <a:srgbClr val="000000"/>
                </a:solidFill>
                <a:latin typeface="Arial Rounded MT Bold" pitchFamily="34" charset="0"/>
              </a:rPr>
              <a:t>0</a:t>
            </a:r>
            <a:r>
              <a:rPr lang="en-US" sz="1600" dirty="0" smtClean="0">
                <a:solidFill>
                  <a:srgbClr val="000000"/>
                </a:solidFill>
                <a:latin typeface="Arial Rounded MT Bold" pitchFamily="34" charset="0"/>
              </a:rPr>
              <a:t> = 1 µT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501714" y="5301208"/>
            <a:ext cx="2839944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600" dirty="0" smtClean="0">
                <a:solidFill>
                  <a:srgbClr val="000000"/>
                </a:solidFill>
                <a:latin typeface="Arial Rounded MT Bold" pitchFamily="34" charset="0"/>
              </a:rPr>
              <a:t>Electric field 150 kV / 12 cm</a:t>
            </a:r>
            <a:endParaRPr lang="en-US" sz="1600" baseline="300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2132856"/>
            <a:ext cx="4104455" cy="306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695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8100392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 Rounded MT Bold" pitchFamily="34" charset="0"/>
              </a:rPr>
              <a:t>The mercury co-magnetometer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18</a:t>
            </a:fld>
            <a:endParaRPr lang="en-US">
              <a:latin typeface="Arial Rounded MT Bold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83938"/>
            <a:ext cx="5544616" cy="332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35" y="868982"/>
            <a:ext cx="5502761" cy="277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15008" y="1115159"/>
            <a:ext cx="3564904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Mercury spins (polarized with optical pumping) </a:t>
            </a:r>
            <a:r>
              <a:rPr lang="en-US" dirty="0" err="1" smtClean="0">
                <a:latin typeface="Arial Rounded MT Bold" pitchFamily="34" charset="0"/>
              </a:rPr>
              <a:t>precess</a:t>
            </a:r>
            <a:r>
              <a:rPr lang="en-US" dirty="0" smtClean="0">
                <a:latin typeface="Arial Rounded MT Bold" pitchFamily="34" charset="0"/>
              </a:rPr>
              <a:t>, measuring the B-field 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 Rounded MT Bold" pitchFamily="34" charset="0"/>
              </a:rPr>
              <a:t>Same time average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 Rounded MT Bold" pitchFamily="34" charset="0"/>
              </a:rPr>
              <a:t>Same volume average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smtClean="0">
                <a:latin typeface="Arial Rounded MT Bold" pitchFamily="34" charset="0"/>
              </a:rPr>
              <a:t>     As UCNs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796136" y="4261445"/>
            <a:ext cx="309634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The Hg </a:t>
            </a:r>
            <a:r>
              <a:rPr lang="en-US" dirty="0" err="1" smtClean="0">
                <a:latin typeface="Arial Rounded MT Bold" pitchFamily="34" charset="0"/>
              </a:rPr>
              <a:t>comagnetometer</a:t>
            </a:r>
            <a:r>
              <a:rPr lang="en-US" dirty="0" smtClean="0">
                <a:latin typeface="Arial Rounded MT Bold" pitchFamily="34" charset="0"/>
              </a:rPr>
              <a:t> compensates for the fluctuations of the B-field. 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dirty="0" smtClean="0">
                <a:latin typeface="Arial Rounded MT Bold" pitchFamily="34" charset="0"/>
              </a:rPr>
              <a:t> Fluctuations limited by UCN counting statistics</a:t>
            </a:r>
          </a:p>
        </p:txBody>
      </p:sp>
    </p:spTree>
    <p:extLst>
      <p:ext uri="{BB962C8B-B14F-4D97-AF65-F5344CB8AC3E}">
        <p14:creationId xmlns:p14="http://schemas.microsoft.com/office/powerpoint/2010/main" val="17664250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9252520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 Rounded MT Bold" pitchFamily="34" charset="0"/>
              </a:rPr>
              <a:t>New measurement of the neutron magnetic moment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19</a:t>
            </a:fld>
            <a:endParaRPr lang="en-US">
              <a:latin typeface="Arial Rounded MT Bold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69160"/>
            <a:ext cx="7921154" cy="193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3"/>
          <p:cNvSpPr txBox="1"/>
          <p:nvPr/>
        </p:nvSpPr>
        <p:spPr>
          <a:xfrm>
            <a:off x="5508104" y="4242574"/>
            <a:ext cx="3178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/>
              <a:t>S. </a:t>
            </a:r>
            <a:r>
              <a:rPr lang="en-US" sz="1600" i="1" dirty="0" err="1" smtClean="0"/>
              <a:t>Afach</a:t>
            </a:r>
            <a:r>
              <a:rPr lang="en-US" sz="1600" i="1" dirty="0" smtClean="0"/>
              <a:t> et al., PLB </a:t>
            </a:r>
            <a:r>
              <a:rPr lang="fr-FR" sz="1600" b="1" i="1" dirty="0" smtClean="0"/>
              <a:t>739</a:t>
            </a:r>
            <a:r>
              <a:rPr lang="fr-FR" sz="1600" i="1" dirty="0"/>
              <a:t>, </a:t>
            </a:r>
            <a:r>
              <a:rPr lang="fr-FR" sz="1600" i="1" dirty="0" smtClean="0"/>
              <a:t>128 (2014)</a:t>
            </a:r>
            <a:endParaRPr lang="fr-FR" sz="1600" i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80280"/>
            <a:ext cx="4882269" cy="437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359" y="980728"/>
            <a:ext cx="2216033" cy="27334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03718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5000"/>
                    </a14:imgEffect>
                    <a14:imgEffect>
                      <a14:brightnessContrast bright="5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974" y="5146088"/>
            <a:ext cx="2443212" cy="89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AutoShape 1"/>
          <p:cNvSpPr>
            <a:spLocks noChangeArrowheads="1"/>
          </p:cNvSpPr>
          <p:nvPr/>
        </p:nvSpPr>
        <p:spPr bwMode="auto">
          <a:xfrm>
            <a:off x="2915816" y="4389120"/>
            <a:ext cx="6065401" cy="1992208"/>
          </a:xfrm>
          <a:prstGeom prst="roundRect">
            <a:avLst>
              <a:gd name="adj" fmla="val 16440"/>
            </a:avLst>
          </a:prstGeom>
          <a:solidFill>
            <a:srgbClr val="0000FF">
              <a:alpha val="4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latin typeface="Arial Rounded MT Bold" pitchFamily="34" charset="0"/>
            </a:endParaRPr>
          </a:p>
        </p:txBody>
      </p:sp>
      <p:sp>
        <p:nvSpPr>
          <p:cNvPr id="21" name="AutoShape 1"/>
          <p:cNvSpPr>
            <a:spLocks noChangeArrowheads="1"/>
          </p:cNvSpPr>
          <p:nvPr/>
        </p:nvSpPr>
        <p:spPr bwMode="auto">
          <a:xfrm>
            <a:off x="2915816" y="2924944"/>
            <a:ext cx="6065401" cy="1321795"/>
          </a:xfrm>
          <a:prstGeom prst="roundRect">
            <a:avLst>
              <a:gd name="adj" fmla="val 16440"/>
            </a:avLst>
          </a:prstGeom>
          <a:solidFill>
            <a:srgbClr val="00B050">
              <a:alpha val="18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latin typeface="Arial Rounded MT Bold" pitchFamily="34" charset="0"/>
            </a:endParaRPr>
          </a:p>
        </p:txBody>
      </p:sp>
      <p:sp>
        <p:nvSpPr>
          <p:cNvPr id="20" name="AutoShape 1"/>
          <p:cNvSpPr>
            <a:spLocks noChangeArrowheads="1"/>
          </p:cNvSpPr>
          <p:nvPr/>
        </p:nvSpPr>
        <p:spPr bwMode="auto">
          <a:xfrm>
            <a:off x="2899087" y="980728"/>
            <a:ext cx="6065401" cy="1800200"/>
          </a:xfrm>
          <a:prstGeom prst="roundRect">
            <a:avLst>
              <a:gd name="adj" fmla="val 16440"/>
            </a:avLst>
          </a:prstGeom>
          <a:solidFill>
            <a:srgbClr val="FF0000">
              <a:alpha val="4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latin typeface="Arial Rounded MT Bold" pitchFamily="34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1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148" y="1218486"/>
            <a:ext cx="1290660" cy="559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8748464" cy="997349"/>
          </a:xfrm>
        </p:spPr>
        <p:txBody>
          <a:bodyPr>
            <a:normAutofit/>
          </a:bodyPr>
          <a:lstStyle/>
          <a:p>
            <a:pPr algn="r"/>
            <a:r>
              <a:rPr lang="en-US" sz="2800" dirty="0" smtClean="0">
                <a:latin typeface="Arial Rounded MT Bold" pitchFamily="34" charset="0"/>
              </a:rPr>
              <a:t>neutrons and the Universe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2</a:t>
            </a:fld>
            <a:endParaRPr lang="en-US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-247052" y="1412745"/>
            <a:ext cx="1775319" cy="334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10</a:t>
            </a:r>
            <a:r>
              <a:rPr lang="en-US" sz="2200" i="1" baseline="30000" dirty="0" smtClean="0">
                <a:solidFill>
                  <a:schemeClr val="accent1"/>
                </a:solidFill>
                <a:latin typeface="Arial Rounded MT Bold" pitchFamily="34" charset="0"/>
              </a:rPr>
              <a:t>15</a:t>
            </a:r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 </a:t>
            </a:r>
            <a:r>
              <a:rPr lang="en-US" sz="2200" i="1" dirty="0" err="1" smtClean="0">
                <a:solidFill>
                  <a:schemeClr val="accent1"/>
                </a:solidFill>
                <a:latin typeface="Arial Rounded MT Bold" pitchFamily="34" charset="0"/>
              </a:rPr>
              <a:t>GeV</a:t>
            </a:r>
            <a:endParaRPr lang="en-US" sz="2200" i="1" dirty="0">
              <a:solidFill>
                <a:schemeClr val="accent1"/>
              </a:solidFill>
              <a:latin typeface="Arial Rounded MT Bold" pitchFamily="34" charset="0"/>
            </a:endParaRPr>
          </a:p>
          <a:p>
            <a:pPr algn="r"/>
            <a:r>
              <a:rPr lang="en-US" sz="1200" dirty="0" smtClean="0">
                <a:solidFill>
                  <a:schemeClr val="accent1"/>
                </a:solidFill>
                <a:latin typeface="Arial Rounded MT Bold" pitchFamily="34" charset="0"/>
              </a:rPr>
              <a:t>Inflation ends?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6660232" y="1484784"/>
            <a:ext cx="2160240" cy="912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 smtClean="0">
                <a:latin typeface="Arial Rounded MT Bold" pitchFamily="34" charset="0"/>
              </a:rPr>
              <a:t>Search for the neutron electric dipole moment to explain the matter-antimatter asymmetry</a:t>
            </a:r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2924200" y="4933479"/>
            <a:ext cx="1431776" cy="57606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latin typeface="Arial Rounded MT Bold" pitchFamily="34" charset="0"/>
              </a:rPr>
              <a:t>Dark energy</a:t>
            </a:r>
            <a:endParaRPr lang="en-US" sz="1600" dirty="0" smtClean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2" t="22712" r="35948" b="34840"/>
          <a:stretch/>
        </p:blipFill>
        <p:spPr bwMode="auto">
          <a:xfrm>
            <a:off x="1619672" y="196641"/>
            <a:ext cx="1152128" cy="92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7110" r="10667"/>
          <a:stretch/>
        </p:blipFill>
        <p:spPr bwMode="auto">
          <a:xfrm>
            <a:off x="4644008" y="1052736"/>
            <a:ext cx="1857397" cy="1648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re 1"/>
          <p:cNvSpPr txBox="1">
            <a:spLocks/>
          </p:cNvSpPr>
          <p:nvPr/>
        </p:nvSpPr>
        <p:spPr>
          <a:xfrm>
            <a:off x="-570580" y="2348880"/>
            <a:ext cx="2123728" cy="334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100 </a:t>
            </a:r>
            <a:r>
              <a:rPr lang="en-US" sz="2200" i="1" dirty="0" err="1" smtClean="0">
                <a:solidFill>
                  <a:schemeClr val="accent1"/>
                </a:solidFill>
                <a:latin typeface="Arial Rounded MT Bold" pitchFamily="34" charset="0"/>
              </a:rPr>
              <a:t>GeV</a:t>
            </a:r>
            <a:endParaRPr lang="en-US" sz="2200" i="1" dirty="0" smtClean="0">
              <a:solidFill>
                <a:schemeClr val="accent1"/>
              </a:solidFill>
              <a:latin typeface="Arial Rounded MT Bold" pitchFamily="34" charset="0"/>
            </a:endParaRPr>
          </a:p>
          <a:p>
            <a:pPr algn="r"/>
            <a:r>
              <a:rPr lang="en-US" sz="1200" dirty="0" smtClean="0">
                <a:solidFill>
                  <a:schemeClr val="accent1"/>
                </a:solidFill>
                <a:latin typeface="Arial Rounded MT Bold" pitchFamily="34" charset="0"/>
              </a:rPr>
              <a:t>Electroweak </a:t>
            </a:r>
          </a:p>
          <a:p>
            <a:pPr algn="r"/>
            <a:r>
              <a:rPr lang="en-US" sz="1200" dirty="0" smtClean="0">
                <a:solidFill>
                  <a:schemeClr val="accent1"/>
                </a:solidFill>
                <a:latin typeface="Arial Rounded MT Bold" pitchFamily="34" charset="0"/>
              </a:rPr>
              <a:t>transition</a:t>
            </a:r>
          </a:p>
        </p:txBody>
      </p:sp>
      <p:sp>
        <p:nvSpPr>
          <p:cNvPr id="29" name="Titre 1"/>
          <p:cNvSpPr txBox="1">
            <a:spLocks/>
          </p:cNvSpPr>
          <p:nvPr/>
        </p:nvSpPr>
        <p:spPr>
          <a:xfrm>
            <a:off x="-31028" y="3284984"/>
            <a:ext cx="1584176" cy="334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1 MeV</a:t>
            </a:r>
          </a:p>
        </p:txBody>
      </p:sp>
      <p:sp>
        <p:nvSpPr>
          <p:cNvPr id="30" name="Titre 1"/>
          <p:cNvSpPr txBox="1">
            <a:spLocks/>
          </p:cNvSpPr>
          <p:nvPr/>
        </p:nvSpPr>
        <p:spPr>
          <a:xfrm>
            <a:off x="-354556" y="4246739"/>
            <a:ext cx="1907704" cy="334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1 </a:t>
            </a:r>
            <a:r>
              <a:rPr lang="en-US" sz="2200" i="1" dirty="0" err="1" smtClean="0">
                <a:solidFill>
                  <a:schemeClr val="accent1"/>
                </a:solidFill>
                <a:latin typeface="Arial Rounded MT Bold" pitchFamily="34" charset="0"/>
              </a:rPr>
              <a:t>eV</a:t>
            </a:r>
            <a:endParaRPr lang="en-US" sz="2200" i="1" dirty="0" smtClean="0">
              <a:solidFill>
                <a:schemeClr val="accent1"/>
              </a:solidFill>
              <a:latin typeface="Arial Rounded MT Bold" pitchFamily="34" charset="0"/>
            </a:endParaRPr>
          </a:p>
          <a:p>
            <a:pPr algn="r"/>
            <a:r>
              <a:rPr lang="en-US" sz="1200" dirty="0" smtClean="0">
                <a:solidFill>
                  <a:schemeClr val="accent1"/>
                </a:solidFill>
                <a:latin typeface="Arial Rounded MT Bold" pitchFamily="34" charset="0"/>
              </a:rPr>
              <a:t>Decoupling of CMB</a:t>
            </a:r>
          </a:p>
        </p:txBody>
      </p:sp>
      <p:sp>
        <p:nvSpPr>
          <p:cNvPr id="31" name="Titre 1"/>
          <p:cNvSpPr txBox="1">
            <a:spLocks/>
          </p:cNvSpPr>
          <p:nvPr/>
        </p:nvSpPr>
        <p:spPr>
          <a:xfrm>
            <a:off x="-103036" y="5182843"/>
            <a:ext cx="1584176" cy="334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1 </a:t>
            </a:r>
            <a:r>
              <a:rPr lang="en-US" sz="2200" i="1" dirty="0" err="1" smtClean="0">
                <a:solidFill>
                  <a:schemeClr val="accent1"/>
                </a:solidFill>
                <a:latin typeface="Arial Rounded MT Bold" pitchFamily="34" charset="0"/>
              </a:rPr>
              <a:t>meV</a:t>
            </a:r>
            <a:endParaRPr lang="en-US" sz="2200" i="1" dirty="0" smtClean="0">
              <a:solidFill>
                <a:schemeClr val="accent1"/>
              </a:solidFill>
              <a:latin typeface="Arial Rounded MT Bold" pitchFamily="34" charset="0"/>
            </a:endParaRPr>
          </a:p>
          <a:p>
            <a:pPr algn="r"/>
            <a:r>
              <a:rPr lang="en-US" sz="1600" dirty="0" smtClean="0">
                <a:solidFill>
                  <a:schemeClr val="accent1"/>
                </a:solidFill>
                <a:latin typeface="Arial Rounded MT Bold" pitchFamily="34" charset="0"/>
              </a:rPr>
              <a:t>Today</a:t>
            </a:r>
          </a:p>
        </p:txBody>
      </p:sp>
      <p:sp>
        <p:nvSpPr>
          <p:cNvPr id="32" name="Titre 1"/>
          <p:cNvSpPr txBox="1">
            <a:spLocks/>
          </p:cNvSpPr>
          <p:nvPr/>
        </p:nvSpPr>
        <p:spPr>
          <a:xfrm>
            <a:off x="2913074" y="1772816"/>
            <a:ext cx="1730934" cy="578568"/>
          </a:xfrm>
          <a:prstGeom prst="rect">
            <a:avLst/>
          </a:prstGeom>
          <a:noFill/>
          <a:effectLst/>
          <a:scene3d>
            <a:camera prst="isometricOffAxis1Right"/>
            <a:lightRig rig="threePt" dir="t"/>
          </a:scene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latin typeface="Arial Rounded MT Bold" pitchFamily="34" charset="0"/>
              </a:rPr>
              <a:t>Baryogenesis</a:t>
            </a:r>
          </a:p>
        </p:txBody>
      </p:sp>
      <p:sp>
        <p:nvSpPr>
          <p:cNvPr id="34" name="Titre 1"/>
          <p:cNvSpPr txBox="1">
            <a:spLocks/>
          </p:cNvSpPr>
          <p:nvPr/>
        </p:nvSpPr>
        <p:spPr>
          <a:xfrm>
            <a:off x="2453756" y="1966755"/>
            <a:ext cx="263318" cy="382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latin typeface="Arial Rounded MT Bold" pitchFamily="34" charset="0"/>
              </a:rPr>
              <a:t>?</a:t>
            </a:r>
            <a:endParaRPr lang="en-US" sz="1600" dirty="0" smtClean="0">
              <a:latin typeface="Arial Rounded MT Bold" pitchFamily="34" charset="0"/>
            </a:endParaRPr>
          </a:p>
        </p:txBody>
      </p:sp>
      <p:sp>
        <p:nvSpPr>
          <p:cNvPr id="35" name="Titre 1"/>
          <p:cNvSpPr txBox="1">
            <a:spLocks/>
          </p:cNvSpPr>
          <p:nvPr/>
        </p:nvSpPr>
        <p:spPr>
          <a:xfrm>
            <a:off x="2915816" y="3210472"/>
            <a:ext cx="1935832" cy="578568"/>
          </a:xfrm>
          <a:prstGeom prst="rect">
            <a:avLst/>
          </a:prstGeom>
          <a:scene3d>
            <a:camera prst="isometricOffAxis1Right"/>
            <a:lightRig rig="threePt" dir="t"/>
          </a:scene3d>
          <a:sp3d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err="1" smtClean="0">
                <a:latin typeface="Arial Rounded MT Bold" pitchFamily="34" charset="0"/>
              </a:rPr>
              <a:t>Nucleosynthesis</a:t>
            </a:r>
            <a:endParaRPr lang="en-US" sz="1600" dirty="0" smtClean="0">
              <a:latin typeface="Arial Rounded MT Bold" pitchFamily="34" charset="0"/>
            </a:endParaRPr>
          </a:p>
        </p:txBody>
      </p:sp>
      <p:sp>
        <p:nvSpPr>
          <p:cNvPr id="36" name="Titre 1"/>
          <p:cNvSpPr txBox="1">
            <a:spLocks/>
          </p:cNvSpPr>
          <p:nvPr/>
        </p:nvSpPr>
        <p:spPr>
          <a:xfrm>
            <a:off x="4788024" y="3284984"/>
            <a:ext cx="2160240" cy="578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 smtClean="0">
                <a:latin typeface="Arial Rounded MT Bold" pitchFamily="34" charset="0"/>
              </a:rPr>
              <a:t>Measuring the neutron lifetime to predict the primordial production of light elements</a:t>
            </a: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6876256" y="4892307"/>
            <a:ext cx="2088232" cy="912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 smtClean="0">
                <a:latin typeface="Arial Rounded MT Bold" pitchFamily="34" charset="0"/>
              </a:rPr>
              <a:t>Bouncing neutrons could probe </a:t>
            </a:r>
          </a:p>
          <a:p>
            <a:pPr algn="l"/>
            <a:r>
              <a:rPr lang="en-US" sz="1400" dirty="0" smtClean="0">
                <a:latin typeface="Arial Rounded MT Bold" pitchFamily="34" charset="0"/>
              </a:rPr>
              <a:t>Dark </a:t>
            </a:r>
            <a:r>
              <a:rPr lang="en-US" sz="1400" dirty="0">
                <a:latin typeface="Arial Rounded MT Bold" pitchFamily="34" charset="0"/>
              </a:rPr>
              <a:t>E</a:t>
            </a:r>
            <a:r>
              <a:rPr lang="en-US" sz="1400" dirty="0" smtClean="0">
                <a:latin typeface="Arial Rounded MT Bold" pitchFamily="34" charset="0"/>
              </a:rPr>
              <a:t>nergy models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06681"/>
            <a:ext cx="1728192" cy="98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69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9252520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 Rounded MT Bold" pitchFamily="34" charset="0"/>
              </a:rPr>
              <a:t>nEDM data taking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20</a:t>
            </a:fld>
            <a:endParaRPr lang="en-US">
              <a:latin typeface="Arial Rounded MT Bold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87" y="1124744"/>
            <a:ext cx="4454137" cy="386677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67" y="1124744"/>
            <a:ext cx="4454137" cy="3866778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83568" y="1023119"/>
            <a:ext cx="38164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Arial Rounded MT Bold" pitchFamily="34" charset="0"/>
              </a:rPr>
              <a:t>2013 data (13 runs, 30 days)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004048" y="1052736"/>
            <a:ext cx="40443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Arial Rounded MT Bold" pitchFamily="34" charset="0"/>
              </a:rPr>
              <a:t>2014 data (4 datasets, 30 days)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1"/>
              <p:cNvSpPr txBox="1">
                <a:spLocks noChangeArrowheads="1"/>
              </p:cNvSpPr>
              <p:nvPr/>
            </p:nvSpPr>
            <p:spPr bwMode="auto">
              <a:xfrm>
                <a:off x="979984" y="5140349"/>
                <a:ext cx="6832376" cy="1384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solidFill>
                      <a:srgbClr val="0000FF"/>
                    </a:solidFill>
                    <a:latin typeface="Arial Rounded MT Bold" pitchFamily="34" charset="0"/>
                  </a:rPr>
                  <a:t>Now: </a:t>
                </a:r>
                <a:r>
                  <a:rPr lang="en-US" sz="2400" dirty="0" smtClean="0">
                    <a:latin typeface="Arial Rounded MT Bold" pitchFamily="34" charset="0"/>
                  </a:rPr>
                  <a:t>accumulated sensitivity =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6×</m:t>
                    </m:r>
                    <m:sSup>
                      <m:sSup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−26</m:t>
                        </m:r>
                      </m:sup>
                    </m:sSup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2400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fr-FR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2400" b="0" i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endParaRPr lang="fr-FR" sz="2400" b="0" dirty="0" smtClean="0">
                  <a:latin typeface="Arial Rounded MT Bold" pitchFamily="34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solidFill>
                      <a:srgbClr val="0000FF"/>
                    </a:solidFill>
                    <a:latin typeface="Arial Rounded MT Bold" pitchFamily="34" charset="0"/>
                  </a:rPr>
                  <a:t>Prospects for 2015: </a:t>
                </a:r>
                <a:r>
                  <a:rPr lang="en-US" sz="2400" dirty="0" smtClean="0">
                    <a:latin typeface="Arial Rounded MT Bold" pitchFamily="34" charset="0"/>
                  </a:rPr>
                  <a:t>200 days blinded data  potential sensitivity = </a:t>
                </a:r>
                <a14:m>
                  <m:oMath xmlns:m="http://schemas.openxmlformats.org/officeDocument/2006/math">
                    <m:r>
                      <a:rPr lang="fr-FR" sz="2400">
                        <a:latin typeface="Cambria Math" panose="02040503050406030204" pitchFamily="18" charset="0"/>
                      </a:rPr>
                      <m:t>2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−26</m:t>
                        </m:r>
                      </m:sup>
                    </m:sSup>
                    <m:r>
                      <a:rPr lang="fr-FR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2400">
                        <a:latin typeface="Cambria Math" panose="02040503050406030204" pitchFamily="18" charset="0"/>
                      </a:rPr>
                      <m:t>e</m:t>
                    </m:r>
                    <m:r>
                      <a:rPr lang="fr-FR" sz="24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240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endParaRPr lang="fr-FR" sz="2400" dirty="0">
                  <a:latin typeface="Arial Rounded MT Bold" pitchFamily="34" charset="0"/>
                </a:endParaRPr>
              </a:p>
            </p:txBody>
          </p:sp>
        </mc:Choice>
        <mc:Fallback xmlns="">
          <p:sp>
            <p:nvSpPr>
              <p:cNvPr id="8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9984" y="5140349"/>
                <a:ext cx="6832376" cy="1384995"/>
              </a:xfrm>
              <a:prstGeom prst="rect">
                <a:avLst/>
              </a:prstGeom>
              <a:blipFill rotWithShape="0">
                <a:blip r:embed="rId5"/>
                <a:stretch>
                  <a:fillRect l="-1427" t="-3524" b="-925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45819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9144000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 Rounded MT Bold" pitchFamily="34" charset="0"/>
              </a:rPr>
              <a:t>Next, n2EDM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21</a:t>
            </a:fld>
            <a:endParaRPr lang="en-US">
              <a:latin typeface="Arial Rounded MT Bold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860032" y="1450519"/>
            <a:ext cx="382676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Rounded MT Bold" pitchFamily="34" charset="0"/>
              </a:rPr>
              <a:t>Two large chambers with opposite E-field</a:t>
            </a:r>
            <a:endParaRPr lang="en-US" sz="2000" b="0" dirty="0" smtClean="0">
              <a:latin typeface="Arial Rounded MT Bold" pitchFamily="34" charset="0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Rounded MT Bold" pitchFamily="34" charset="0"/>
              </a:rPr>
              <a:t>Hg </a:t>
            </a:r>
            <a:r>
              <a:rPr lang="en-US" sz="2000" dirty="0" err="1" smtClean="0">
                <a:latin typeface="Arial Rounded MT Bold" pitchFamily="34" charset="0"/>
              </a:rPr>
              <a:t>comagnetometry</a:t>
            </a:r>
            <a:r>
              <a:rPr lang="en-US" sz="2000" dirty="0" smtClean="0">
                <a:latin typeface="Arial Rounded MT Bold" pitchFamily="34" charset="0"/>
              </a:rPr>
              <a:t> + external magnetometers (Cs + 3He)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Rounded MT Bold" pitchFamily="34" charset="0"/>
              </a:rPr>
              <a:t>Bigger and better </a:t>
            </a:r>
            <a:r>
              <a:rPr lang="en-US" sz="2000" dirty="0" err="1" smtClean="0">
                <a:latin typeface="Arial Rounded MT Bold" pitchFamily="34" charset="0"/>
              </a:rPr>
              <a:t>mumetal</a:t>
            </a:r>
            <a:r>
              <a:rPr lang="en-US" sz="2000" dirty="0" smtClean="0">
                <a:latin typeface="Arial Rounded MT Bold" pitchFamily="34" charset="0"/>
              </a:rPr>
              <a:t> magnetic shield</a:t>
            </a:r>
            <a:endParaRPr lang="en-US" sz="2000" dirty="0">
              <a:latin typeface="Arial Rounded MT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11"/>
              <p:cNvSpPr txBox="1">
                <a:spLocks noChangeArrowheads="1"/>
              </p:cNvSpPr>
              <p:nvPr/>
            </p:nvSpPr>
            <p:spPr bwMode="auto">
              <a:xfrm>
                <a:off x="1907704" y="5201905"/>
                <a:ext cx="5184576" cy="13234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Arial Rounded MT Bold" pitchFamily="34" charset="0"/>
                  </a:rPr>
                  <a:t>Assembly of the new apparatus in 2018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Arial Rounded MT Bold" pitchFamily="34" charset="0"/>
                  </a:rPr>
                  <a:t>data taking starts 2020?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Arial Rounded MT Bold" pitchFamily="34" charset="0"/>
                  </a:rPr>
                  <a:t>Target sensitivity </a:t>
                </a:r>
                <a14:m>
                  <m:oMath xmlns:m="http://schemas.openxmlformats.org/officeDocument/2006/math">
                    <m:r>
                      <a:rPr lang="en-US" sz="2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endParaRPr lang="en-US" sz="2000" dirty="0">
                  <a:latin typeface="Arial Rounded MT Bold" pitchFamily="34" charset="0"/>
                </a:endParaRPr>
              </a:p>
            </p:txBody>
          </p:sp>
        </mc:Choice>
        <mc:Fallback xmlns="">
          <p:sp>
            <p:nvSpPr>
              <p:cNvPr id="6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7704" y="5201905"/>
                <a:ext cx="5184576" cy="1323439"/>
              </a:xfrm>
              <a:prstGeom prst="rect">
                <a:avLst/>
              </a:prstGeom>
              <a:blipFill rotWithShape="0">
                <a:blip r:embed="rId3"/>
                <a:stretch>
                  <a:fillRect l="-1294" t="-2304" b="-737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7344" r="31889" b="2423"/>
          <a:stretch/>
        </p:blipFill>
        <p:spPr>
          <a:xfrm>
            <a:off x="462739" y="1003238"/>
            <a:ext cx="3821229" cy="356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945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4" descr="Reacteur-JL-Baudet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-37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8"/>
          <a:stretch/>
        </p:blipFill>
        <p:spPr bwMode="auto">
          <a:xfrm>
            <a:off x="-73025" y="-29002"/>
            <a:ext cx="9217025" cy="688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76256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/>
              <a:t>22</a:t>
            </a:fld>
            <a:endParaRPr lang="en-US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51520" y="1700808"/>
            <a:ext cx="784887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200" i="1" dirty="0">
                <a:solidFill>
                  <a:srgbClr val="FFFFFF"/>
                </a:solidFill>
                <a:latin typeface="Arial Rounded MT Bold" pitchFamily="34" charset="0"/>
              </a:rPr>
              <a:t>1 </a:t>
            </a:r>
            <a:r>
              <a:rPr lang="en-US" sz="3200" i="1" dirty="0" err="1">
                <a:solidFill>
                  <a:srgbClr val="FFFFFF"/>
                </a:solidFill>
                <a:latin typeface="Arial Rounded MT Bold" pitchFamily="34" charset="0"/>
              </a:rPr>
              <a:t>Ultracold</a:t>
            </a:r>
            <a:r>
              <a:rPr lang="en-US" sz="3200" i="1" dirty="0">
                <a:solidFill>
                  <a:srgbClr val="FFFFFF"/>
                </a:solidFill>
                <a:latin typeface="Arial Rounded MT Bold" pitchFamily="34" charset="0"/>
              </a:rPr>
              <a:t> neutrons, neutron lifetime 			and Big Bang nucleosynthesis</a:t>
            </a:r>
          </a:p>
          <a:p>
            <a:endParaRPr lang="en-US" sz="2000" i="1" dirty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r>
              <a:rPr lang="en-US" sz="3200" i="1" dirty="0">
                <a:solidFill>
                  <a:srgbClr val="FFFFFF"/>
                </a:solidFill>
                <a:latin typeface="Arial Rounded MT Bold" pitchFamily="34" charset="0"/>
              </a:rPr>
              <a:t>2 The neutron Electric Dipole Moment 			and baryogenesis</a:t>
            </a:r>
          </a:p>
          <a:p>
            <a:endParaRPr lang="en-US" sz="2000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r>
              <a:rPr lang="en-US" sz="3200" i="1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3 Bouncing neutrons, GRANIT 		</a:t>
            </a:r>
          </a:p>
          <a:p>
            <a:r>
              <a:rPr lang="en-US" sz="3200" i="1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	</a:t>
            </a:r>
            <a:r>
              <a:rPr lang="en-US" sz="3200" i="1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		and Dark Energy</a:t>
            </a:r>
          </a:p>
        </p:txBody>
      </p:sp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0" y="404664"/>
            <a:ext cx="8244408" cy="853333"/>
          </a:xfrm>
        </p:spPr>
        <p:txBody>
          <a:bodyPr>
            <a:norm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latin typeface="Arial Rounded MT Bold" pitchFamily="34" charset="0"/>
              </a:rPr>
              <a:t>Outline</a:t>
            </a:r>
            <a:endParaRPr lang="en-US" sz="36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5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9144000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 Rounded MT Bold" pitchFamily="34" charset="0"/>
              </a:rPr>
              <a:t>Bouncing neutrons: quantum states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23</a:t>
            </a:fld>
            <a:endParaRPr lang="en-US">
              <a:latin typeface="Arial Rounded MT Bol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5000"/>
                    </a14:imgEffect>
                    <a14:imgEffect>
                      <a14:brightnessContrast bright="5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3707904" cy="135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07504" y="1124744"/>
            <a:ext cx="396044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Neutrons with energy &lt; 100 neV 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Arial Rounded MT Bold" pitchFamily="34" charset="0"/>
              </a:rPr>
              <a:t>c</a:t>
            </a:r>
            <a:r>
              <a:rPr lang="en-US" dirty="0" smtClean="0">
                <a:latin typeface="Arial Rounded MT Bold" pitchFamily="34" charset="0"/>
              </a:rPr>
              <a:t>an bounce above a glass mirror.  </a:t>
            </a:r>
            <a:endParaRPr lang="en-US" dirty="0">
              <a:latin typeface="Arial Rounded MT Bold" pitchFamily="34" charset="0"/>
            </a:endParaRPr>
          </a:p>
        </p:txBody>
      </p:sp>
      <p:graphicFrame>
        <p:nvGraphicFramePr>
          <p:cNvPr id="16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4053336"/>
              </p:ext>
            </p:extLst>
          </p:nvPr>
        </p:nvGraphicFramePr>
        <p:xfrm>
          <a:off x="4732163" y="2251249"/>
          <a:ext cx="4287838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Acrobat Document" r:id="rId6" imgW="5103000" imgH="4851000" progId="AcroExch.Document.7">
                  <p:embed/>
                </p:oleObj>
              </mc:Choice>
              <mc:Fallback>
                <p:oleObj name="Acrobat Document" r:id="rId6" imgW="5103000" imgH="48510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376" t="7539" b="5655"/>
                      <a:stretch>
                        <a:fillRect/>
                      </a:stretch>
                    </p:blipFill>
                    <p:spPr bwMode="auto">
                      <a:xfrm>
                        <a:off x="4732163" y="2251249"/>
                        <a:ext cx="4287838" cy="374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Line 6"/>
          <p:cNvSpPr>
            <a:spLocks noChangeShapeType="1"/>
          </p:cNvSpPr>
          <p:nvPr/>
        </p:nvSpPr>
        <p:spPr bwMode="auto">
          <a:xfrm flipV="1">
            <a:off x="4944888" y="1970261"/>
            <a:ext cx="0" cy="3810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4944888" y="5780261"/>
            <a:ext cx="398680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V="1">
            <a:off x="4944888" y="2122661"/>
            <a:ext cx="3733800" cy="3657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 rot="16200000">
            <a:off x="2954913" y="3137621"/>
            <a:ext cx="30088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mtClean="0">
                <a:latin typeface="Arial Rounded MT Bold" pitchFamily="34" charset="0"/>
              </a:rPr>
              <a:t>Vertical energy </a:t>
            </a:r>
            <a:r>
              <a:rPr lang="en-US" sz="1800" smtClean="0">
                <a:latin typeface="Arial Rounded MT Bold" pitchFamily="34" charset="0"/>
              </a:rPr>
              <a:t>(peV)</a:t>
            </a:r>
            <a:endParaRPr lang="en-US" sz="1800">
              <a:latin typeface="Arial Rounded MT Bold" pitchFamily="34" charset="0"/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 rot="18991272">
            <a:off x="7978062" y="1877586"/>
            <a:ext cx="7681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mtClean="0">
                <a:latin typeface="Arial Rounded MT Bold" pitchFamily="34" charset="0"/>
              </a:rPr>
              <a:t>m g z</a:t>
            </a:r>
            <a:endParaRPr lang="en-US">
              <a:latin typeface="Arial Rounded MT Bold" pitchFamily="34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7131496" y="5984453"/>
            <a:ext cx="1905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smtClean="0">
                <a:latin typeface="Arial Rounded MT Bold" pitchFamily="34" charset="0"/>
              </a:rPr>
              <a:t>Height (µm)</a:t>
            </a:r>
            <a:endParaRPr lang="en-US" sz="2000">
              <a:latin typeface="Arial Rounded MT Bold" pitchFamily="34" charset="0"/>
            </a:endParaRP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81" y="5157192"/>
            <a:ext cx="3737955" cy="89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79512" y="4438853"/>
            <a:ext cx="38884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The vertical motion is a simple quantum well problem</a:t>
            </a:r>
            <a:endParaRPr 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0963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9144000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latin typeface="Arial Rounded MT Bold" pitchFamily="34" charset="0"/>
              </a:rPr>
              <a:t>Discovery of the quantum levels for the neutron bouncer</a:t>
            </a:r>
            <a:endParaRPr lang="en-US" sz="240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24</a:t>
            </a:fld>
            <a:endParaRPr lang="en-US">
              <a:latin typeface="Arial Rounded MT Bold" pitchFamily="34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6000"/>
                    </a14:imgEffect>
                    <a14:imgEffect>
                      <a14:brightnessContrast bright="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57590"/>
            <a:ext cx="4176464" cy="167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6560"/>
            <a:ext cx="4038600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 rot="18660000">
            <a:off x="6151053" y="2528987"/>
            <a:ext cx="1219734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400" dirty="0" smtClean="0">
                <a:solidFill>
                  <a:srgbClr val="A50021"/>
                </a:solidFill>
                <a:latin typeface="Arial Rounded MT Bold" pitchFamily="34" charset="0"/>
              </a:rPr>
              <a:t>CLASSICAL</a:t>
            </a:r>
            <a:endParaRPr lang="en-US" sz="1400" dirty="0">
              <a:solidFill>
                <a:srgbClr val="A50021"/>
              </a:solidFill>
              <a:latin typeface="Arial Rounded MT Bold" pitchFamily="34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 rot="18060000">
            <a:off x="6939815" y="2805212"/>
            <a:ext cx="1115411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400" dirty="0" smtClean="0">
                <a:solidFill>
                  <a:srgbClr val="A50021"/>
                </a:solidFill>
                <a:latin typeface="Arial Rounded MT Bold" pitchFamily="34" charset="0"/>
              </a:rPr>
              <a:t>QUANTUM</a:t>
            </a:r>
            <a:endParaRPr lang="en-US" sz="1400" dirty="0">
              <a:solidFill>
                <a:srgbClr val="A50021"/>
              </a:solidFill>
              <a:latin typeface="Arial Rounded MT Bold" pitchFamily="34" charset="0"/>
            </a:endParaRPr>
          </a:p>
        </p:txBody>
      </p:sp>
      <p:sp>
        <p:nvSpPr>
          <p:cNvPr id="25" name="AutoShape 2"/>
          <p:cNvSpPr>
            <a:spLocks noChangeArrowheads="1"/>
          </p:cNvSpPr>
          <p:nvPr/>
        </p:nvSpPr>
        <p:spPr bwMode="auto">
          <a:xfrm>
            <a:off x="13097" y="836712"/>
            <a:ext cx="4302125" cy="72008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600" smtClean="0">
              <a:solidFill>
                <a:srgbClr val="333399"/>
              </a:solidFill>
              <a:latin typeface="Arial Rounded MT Bold" pitchFamily="34" charset="0"/>
              <a:ea typeface="Gulim" pitchFamily="32" charset="-127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[Nesvizhevsky </a:t>
            </a:r>
            <a:r>
              <a:rPr lang="en-US" sz="1600" i="1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et al  </a:t>
            </a:r>
            <a:r>
              <a:rPr lang="en-US" sz="160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Nature 415 (2002)]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[Nesvizhevsky </a:t>
            </a:r>
            <a:r>
              <a:rPr lang="en-US" sz="1600" i="1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et al  </a:t>
            </a:r>
            <a:r>
              <a:rPr lang="en-US" sz="160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EPJC 40 (2005)]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600">
              <a:solidFill>
                <a:srgbClr val="333399"/>
              </a:solidFill>
              <a:latin typeface="Arial Rounded MT Bold" pitchFamily="34" charset="0"/>
              <a:ea typeface="Gulim" pitchFamily="32" charset="-127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272" y="5013176"/>
            <a:ext cx="3356168" cy="75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395536" y="2041101"/>
            <a:ext cx="32403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Neutron absorber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763960" y="4953362"/>
            <a:ext cx="3303984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Mirror (glass),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Length 10 cm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13" b="97581" l="8451" r="95775"/>
                    </a14:imgEffect>
                    <a14:imgEffect>
                      <a14:artisticPhotocopy trans="6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59997">
            <a:off x="1968941" y="2342708"/>
            <a:ext cx="252571" cy="46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13" b="97581" l="8451" r="95775"/>
                    </a14:imgEffect>
                    <a14:imgEffect>
                      <a14:artisticPhotocopy trans="6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7282">
            <a:off x="1883095" y="4413093"/>
            <a:ext cx="252571" cy="46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6804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9144000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>
                <a:latin typeface="Arial Rounded MT Bold" pitchFamily="34" charset="0"/>
              </a:rPr>
              <a:t>Musique </a:t>
            </a:r>
            <a:r>
              <a:rPr lang="fr-FR" sz="2800" dirty="0" smtClean="0">
                <a:solidFill>
                  <a:srgbClr val="FFC000"/>
                </a:solidFill>
                <a:latin typeface="Arial Rounded MT Bold" pitchFamily="34" charset="0"/>
              </a:rPr>
              <a:t>quantique </a:t>
            </a:r>
            <a:r>
              <a:rPr lang="fr-FR" sz="2800" dirty="0" smtClean="0">
                <a:latin typeface="Arial Rounded MT Bold" pitchFamily="34" charset="0"/>
              </a:rPr>
              <a:t>d’un neutron bondissant</a:t>
            </a:r>
            <a:endParaRPr lang="fr-FR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fr-FR" smtClean="0">
                <a:latin typeface="Arial Rounded MT Bold" pitchFamily="34" charset="0"/>
              </a:rPr>
              <a:t>25</a:t>
            </a:fld>
            <a:endParaRPr lang="fr-FR">
              <a:latin typeface="Arial Rounded MT Bol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65000"/>
                    </a14:imgEffect>
                    <a14:imgEffect>
                      <a14:brightnessContrast bright="5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7" y="1535642"/>
            <a:ext cx="2808312" cy="102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424" y="3350881"/>
            <a:ext cx="5077072" cy="2348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334786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46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852140"/>
            <a:ext cx="792088" cy="304465"/>
          </a:xfrm>
          <a:prstGeom prst="rect">
            <a:avLst/>
          </a:prstGeom>
        </p:spPr>
      </p:pic>
      <p:pic>
        <p:nvPicPr>
          <p:cNvPr id="9" name="25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850100"/>
            <a:ext cx="792088" cy="308545"/>
          </a:xfrm>
          <a:prstGeom prst="rect">
            <a:avLst/>
          </a:prstGeom>
        </p:spPr>
      </p:pic>
      <p:pic>
        <p:nvPicPr>
          <p:cNvPr id="3" name="645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5843440"/>
            <a:ext cx="792088" cy="321864"/>
          </a:xfrm>
          <a:prstGeom prst="rect">
            <a:avLst/>
          </a:prstGeom>
        </p:spPr>
      </p:pic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5354896" y="3259857"/>
            <a:ext cx="3142048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5354896" y="2497472"/>
            <a:ext cx="3142047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>
            <a:off x="5354896" y="1934077"/>
            <a:ext cx="3142047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5354897" y="1454010"/>
            <a:ext cx="3142048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5354897" y="1031154"/>
            <a:ext cx="3142048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" name="Picture 3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43645"/>
          <a:stretch>
            <a:fillRect/>
          </a:stretch>
        </p:blipFill>
        <p:spPr bwMode="auto">
          <a:xfrm>
            <a:off x="4932040" y="1313473"/>
            <a:ext cx="365647" cy="32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43645"/>
          <a:stretch>
            <a:fillRect/>
          </a:stretch>
        </p:blipFill>
        <p:spPr bwMode="auto">
          <a:xfrm>
            <a:off x="4932040" y="1763691"/>
            <a:ext cx="365647" cy="32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2" r="43645"/>
          <a:stretch>
            <a:fillRect/>
          </a:stretch>
        </p:blipFill>
        <p:spPr bwMode="auto">
          <a:xfrm>
            <a:off x="4932040" y="2328329"/>
            <a:ext cx="365647" cy="32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43645"/>
          <a:stretch>
            <a:fillRect/>
          </a:stretch>
        </p:blipFill>
        <p:spPr bwMode="auto">
          <a:xfrm>
            <a:off x="4932040" y="3108126"/>
            <a:ext cx="365647" cy="32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43645"/>
          <a:stretch>
            <a:fillRect/>
          </a:stretch>
        </p:blipFill>
        <p:spPr bwMode="auto">
          <a:xfrm>
            <a:off x="4932040" y="862011"/>
            <a:ext cx="365647" cy="32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Line 36"/>
          <p:cNvSpPr>
            <a:spLocks noChangeShapeType="1"/>
          </p:cNvSpPr>
          <p:nvPr/>
        </p:nvSpPr>
        <p:spPr bwMode="auto">
          <a:xfrm>
            <a:off x="5724128" y="2497472"/>
            <a:ext cx="0" cy="762385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 type="none" w="med" len="med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36"/>
          <p:cNvSpPr>
            <a:spLocks noChangeShapeType="1"/>
          </p:cNvSpPr>
          <p:nvPr/>
        </p:nvSpPr>
        <p:spPr bwMode="auto">
          <a:xfrm>
            <a:off x="6984777" y="1934078"/>
            <a:ext cx="0" cy="1321204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 type="none" w="med" len="med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36"/>
          <p:cNvSpPr>
            <a:spLocks noChangeShapeType="1"/>
          </p:cNvSpPr>
          <p:nvPr/>
        </p:nvSpPr>
        <p:spPr bwMode="auto">
          <a:xfrm>
            <a:off x="8280921" y="1473910"/>
            <a:ext cx="0" cy="1789425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 type="none" w="med" len="med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440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528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9144000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latin typeface="Arial Rounded MT Bold" pitchFamily="34" charset="0"/>
              </a:rPr>
              <a:t>Excitation of resonant transitions</a:t>
            </a:r>
            <a:endParaRPr lang="en-US" sz="280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26</a:t>
            </a:fld>
            <a:endParaRPr lang="en-US">
              <a:latin typeface="Arial Rounded MT Bold" pitchFamily="34" charset="0"/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1755775"/>
            <a:ext cx="3743325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1917700"/>
            <a:ext cx="212566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AutoShape 12"/>
          <p:cNvSpPr>
            <a:spLocks noChangeArrowheads="1"/>
          </p:cNvSpPr>
          <p:nvPr/>
        </p:nvSpPr>
        <p:spPr bwMode="auto">
          <a:xfrm>
            <a:off x="395536" y="6082159"/>
            <a:ext cx="3192214" cy="29916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176713"/>
            <a:r>
              <a:rPr lang="en-US" b="0" smtClean="0">
                <a:latin typeface="Arial Rounded MT Bold" pitchFamily="34" charset="0"/>
                <a:ea typeface="Gulim" pitchFamily="32" charset="-127"/>
                <a:cs typeface="Lucida Sans Unicode" pitchFamily="32" charset="0"/>
              </a:rPr>
              <a:t>Rabi resonances</a:t>
            </a:r>
            <a:endParaRPr lang="en-US">
              <a:solidFill>
                <a:srgbClr val="A50021"/>
              </a:solidFill>
              <a:latin typeface="Arial Rounded MT Bold" pitchFamily="34" charset="0"/>
              <a:ea typeface="Gulim" pitchFamily="32" charset="-127"/>
              <a:cs typeface="Lucida Sans Unicode" pitchFamily="32" charset="0"/>
            </a:endParaRPr>
          </a:p>
        </p:txBody>
      </p:sp>
      <p:sp>
        <p:nvSpPr>
          <p:cNvPr id="39" name="AutoShape 13"/>
          <p:cNvSpPr>
            <a:spLocks noChangeArrowheads="1"/>
          </p:cNvSpPr>
          <p:nvPr/>
        </p:nvSpPr>
        <p:spPr bwMode="auto">
          <a:xfrm>
            <a:off x="4354513" y="6093296"/>
            <a:ext cx="4394200" cy="26208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176713"/>
            <a:r>
              <a:rPr lang="en-US" b="0" smtClean="0">
                <a:latin typeface="Arial Rounded MT Bold" pitchFamily="34" charset="0"/>
                <a:ea typeface="Gulim" pitchFamily="32" charset="-127"/>
                <a:cs typeface="Lucida Sans Unicode" pitchFamily="32" charset="0"/>
              </a:rPr>
              <a:t>One measures </a:t>
            </a:r>
            <a:r>
              <a:rPr lang="en-US" smtClean="0">
                <a:latin typeface="Arial Rounded MT Bold" pitchFamily="34" charset="0"/>
                <a:ea typeface="Gulim" pitchFamily="32" charset="-127"/>
                <a:cs typeface="Lucida Sans Unicode" pitchFamily="32" charset="0"/>
              </a:rPr>
              <a:t>e</a:t>
            </a:r>
            <a:r>
              <a:rPr lang="en-US" b="0" smtClean="0">
                <a:latin typeface="Arial Rounded MT Bold" pitchFamily="34" charset="0"/>
                <a:ea typeface="Gulim" pitchFamily="32" charset="-127"/>
                <a:cs typeface="Lucida Sans Unicode" pitchFamily="32" charset="0"/>
              </a:rPr>
              <a:t>nergy</a:t>
            </a:r>
            <a:r>
              <a:rPr lang="en-US" smtClean="0">
                <a:latin typeface="Arial Rounded MT Bold" pitchFamily="34" charset="0"/>
                <a:ea typeface="Gulim" pitchFamily="32" charset="-127"/>
                <a:cs typeface="Lucida Sans Unicode" pitchFamily="32" charset="0"/>
              </a:rPr>
              <a:t> differences</a:t>
            </a:r>
            <a:endParaRPr lang="en-US" b="0">
              <a:latin typeface="Arial Rounded MT Bold" pitchFamily="34" charset="0"/>
              <a:ea typeface="Gulim" pitchFamily="32" charset="-127"/>
              <a:cs typeface="Lucida Sans Unicode" pitchFamily="32" charset="0"/>
            </a:endParaRPr>
          </a:p>
        </p:txBody>
      </p:sp>
      <p:pic>
        <p:nvPicPr>
          <p:cNvPr id="40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4"/>
          <a:stretch>
            <a:fillRect/>
          </a:stretch>
        </p:blipFill>
        <p:spPr>
          <a:xfrm>
            <a:off x="2754313" y="2943225"/>
            <a:ext cx="6389687" cy="2786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" name="Line 15"/>
          <p:cNvSpPr>
            <a:spLocks noChangeShapeType="1"/>
          </p:cNvSpPr>
          <p:nvPr/>
        </p:nvSpPr>
        <p:spPr bwMode="auto">
          <a:xfrm>
            <a:off x="755650" y="3968750"/>
            <a:ext cx="1692275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16"/>
          <p:cNvSpPr>
            <a:spLocks noChangeShapeType="1"/>
          </p:cNvSpPr>
          <p:nvPr/>
        </p:nvSpPr>
        <p:spPr bwMode="auto">
          <a:xfrm>
            <a:off x="755650" y="2995613"/>
            <a:ext cx="1692275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17"/>
          <p:cNvSpPr>
            <a:spLocks noChangeShapeType="1"/>
          </p:cNvSpPr>
          <p:nvPr/>
        </p:nvSpPr>
        <p:spPr bwMode="auto">
          <a:xfrm>
            <a:off x="755650" y="2276475"/>
            <a:ext cx="1692275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18"/>
          <p:cNvSpPr>
            <a:spLocks noChangeShapeType="1"/>
          </p:cNvSpPr>
          <p:nvPr/>
        </p:nvSpPr>
        <p:spPr bwMode="auto">
          <a:xfrm>
            <a:off x="755650" y="1663700"/>
            <a:ext cx="1692275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19"/>
          <p:cNvSpPr>
            <a:spLocks noChangeShapeType="1"/>
          </p:cNvSpPr>
          <p:nvPr/>
        </p:nvSpPr>
        <p:spPr bwMode="auto">
          <a:xfrm>
            <a:off x="755650" y="1123950"/>
            <a:ext cx="1692275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6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43645"/>
          <a:stretch>
            <a:fillRect/>
          </a:stretch>
        </p:blipFill>
        <p:spPr bwMode="auto">
          <a:xfrm>
            <a:off x="215900" y="1484313"/>
            <a:ext cx="4667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43645"/>
          <a:stretch>
            <a:fillRect/>
          </a:stretch>
        </p:blipFill>
        <p:spPr bwMode="auto">
          <a:xfrm>
            <a:off x="215900" y="2058988"/>
            <a:ext cx="4667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2" r="43645"/>
          <a:stretch>
            <a:fillRect/>
          </a:stretch>
        </p:blipFill>
        <p:spPr bwMode="auto">
          <a:xfrm>
            <a:off x="215900" y="2779713"/>
            <a:ext cx="4667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43645"/>
          <a:stretch>
            <a:fillRect/>
          </a:stretch>
        </p:blipFill>
        <p:spPr bwMode="auto">
          <a:xfrm>
            <a:off x="215900" y="3775075"/>
            <a:ext cx="4667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43645"/>
          <a:stretch>
            <a:fillRect/>
          </a:stretch>
        </p:blipFill>
        <p:spPr bwMode="auto">
          <a:xfrm>
            <a:off x="215900" y="908050"/>
            <a:ext cx="4667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AutoShape 35"/>
          <p:cNvSpPr>
            <a:spLocks noChangeArrowheads="1"/>
          </p:cNvSpPr>
          <p:nvPr/>
        </p:nvSpPr>
        <p:spPr bwMode="auto">
          <a:xfrm>
            <a:off x="2843213" y="1016000"/>
            <a:ext cx="5473203" cy="4683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176713"/>
            <a:r>
              <a:rPr lang="en-US" dirty="0" smtClean="0">
                <a:latin typeface="Arial Rounded MT Bold" pitchFamily="34" charset="0"/>
                <a:ea typeface="Gulim" pitchFamily="32" charset="-127"/>
                <a:cs typeface="Lucida Sans Unicode" pitchFamily="32" charset="0"/>
              </a:rPr>
              <a:t>One applies an harmonic excitation V(t)</a:t>
            </a:r>
          </a:p>
          <a:p>
            <a:pPr defTabSz="4176713"/>
            <a:r>
              <a:rPr lang="en-US" dirty="0" smtClean="0">
                <a:latin typeface="Arial Rounded MT Bold" pitchFamily="34" charset="0"/>
                <a:ea typeface="Gulim" pitchFamily="32" charset="-127"/>
                <a:cs typeface="Lucida Sans Unicode" pitchFamily="32" charset="0"/>
              </a:rPr>
              <a:t>Of frequency  </a:t>
            </a:r>
            <a:r>
              <a:rPr lang="en-US" dirty="0" smtClean="0">
                <a:latin typeface="Comic Sans MS" pitchFamily="66" charset="0"/>
                <a:ea typeface="Gulim" pitchFamily="32" charset="-127"/>
                <a:cs typeface="Arial"/>
              </a:rPr>
              <a:t>ω/2π</a:t>
            </a:r>
            <a:r>
              <a:rPr lang="en-US" dirty="0" smtClean="0">
                <a:latin typeface="Arial Rounded MT Bold" pitchFamily="34" charset="0"/>
                <a:ea typeface="Gulim" pitchFamily="32" charset="-127"/>
                <a:cs typeface="Lucida Sans Unicode" pitchFamily="32" charset="0"/>
              </a:rPr>
              <a:t> and duration t</a:t>
            </a:r>
            <a:endParaRPr lang="en-US" dirty="0">
              <a:latin typeface="Lucida Sans Unicode" pitchFamily="32" charset="0"/>
              <a:ea typeface="Gulim" pitchFamily="32" charset="-127"/>
              <a:cs typeface="Lucida Sans Unicode" pitchFamily="32" charset="0"/>
            </a:endParaRPr>
          </a:p>
        </p:txBody>
      </p:sp>
      <p:sp>
        <p:nvSpPr>
          <p:cNvPr id="52" name="Line 36"/>
          <p:cNvSpPr>
            <a:spLocks noChangeShapeType="1"/>
          </p:cNvSpPr>
          <p:nvPr/>
        </p:nvSpPr>
        <p:spPr bwMode="auto">
          <a:xfrm>
            <a:off x="1475656" y="1665288"/>
            <a:ext cx="0" cy="2303462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 type="triangle" w="med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Text Box 37"/>
          <p:cNvSpPr txBox="1">
            <a:spLocks noChangeArrowheads="1"/>
          </p:cNvSpPr>
          <p:nvPr/>
        </p:nvSpPr>
        <p:spPr bwMode="auto">
          <a:xfrm>
            <a:off x="4887913" y="5664200"/>
            <a:ext cx="26876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smtClean="0">
                <a:latin typeface="Lucida Sans Unicode" pitchFamily="32" charset="0"/>
              </a:rPr>
              <a:t>Excitation frequency [Hz]</a:t>
            </a:r>
            <a:endParaRPr lang="en-US" sz="1600">
              <a:latin typeface="Lucida Sans Unicode" pitchFamily="32" charset="0"/>
            </a:endParaRPr>
          </a:p>
        </p:txBody>
      </p:sp>
      <p:pic>
        <p:nvPicPr>
          <p:cNvPr id="54" name="Picture 3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625975"/>
            <a:ext cx="2138363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13" b="97581" l="8451" r="95775"/>
                    </a14:imgEffect>
                    <a14:imgEffect>
                      <a14:artisticPhotocopy trans="6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78037" y="5747099"/>
            <a:ext cx="478774" cy="88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838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9144000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latin typeface="Arial Rounded MT Bold" pitchFamily="34" charset="0"/>
              </a:rPr>
              <a:t>How to excite resonant transitions?</a:t>
            </a:r>
            <a:endParaRPr lang="en-US" sz="280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27</a:t>
            </a:fld>
            <a:endParaRPr lang="en-US">
              <a:latin typeface="Arial Rounded MT Bold" pitchFamily="34" charset="0"/>
            </a:endParaRPr>
          </a:p>
        </p:txBody>
      </p:sp>
      <p:sp>
        <p:nvSpPr>
          <p:cNvPr id="41" name="Line 15"/>
          <p:cNvSpPr>
            <a:spLocks noChangeShapeType="1"/>
          </p:cNvSpPr>
          <p:nvPr/>
        </p:nvSpPr>
        <p:spPr bwMode="auto">
          <a:xfrm>
            <a:off x="755650" y="3968750"/>
            <a:ext cx="1692275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16"/>
          <p:cNvSpPr>
            <a:spLocks noChangeShapeType="1"/>
          </p:cNvSpPr>
          <p:nvPr/>
        </p:nvSpPr>
        <p:spPr bwMode="auto">
          <a:xfrm>
            <a:off x="755650" y="2995613"/>
            <a:ext cx="1692275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17"/>
          <p:cNvSpPr>
            <a:spLocks noChangeShapeType="1"/>
          </p:cNvSpPr>
          <p:nvPr/>
        </p:nvSpPr>
        <p:spPr bwMode="auto">
          <a:xfrm>
            <a:off x="755650" y="2276475"/>
            <a:ext cx="1692275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18"/>
          <p:cNvSpPr>
            <a:spLocks noChangeShapeType="1"/>
          </p:cNvSpPr>
          <p:nvPr/>
        </p:nvSpPr>
        <p:spPr bwMode="auto">
          <a:xfrm>
            <a:off x="755650" y="1663700"/>
            <a:ext cx="1692275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19"/>
          <p:cNvSpPr>
            <a:spLocks noChangeShapeType="1"/>
          </p:cNvSpPr>
          <p:nvPr/>
        </p:nvSpPr>
        <p:spPr bwMode="auto">
          <a:xfrm>
            <a:off x="755650" y="1123950"/>
            <a:ext cx="1692275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6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43645"/>
          <a:stretch>
            <a:fillRect/>
          </a:stretch>
        </p:blipFill>
        <p:spPr bwMode="auto">
          <a:xfrm>
            <a:off x="215900" y="1484313"/>
            <a:ext cx="4667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43645"/>
          <a:stretch>
            <a:fillRect/>
          </a:stretch>
        </p:blipFill>
        <p:spPr bwMode="auto">
          <a:xfrm>
            <a:off x="215900" y="2058988"/>
            <a:ext cx="4667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2" r="43645"/>
          <a:stretch>
            <a:fillRect/>
          </a:stretch>
        </p:blipFill>
        <p:spPr bwMode="auto">
          <a:xfrm>
            <a:off x="215900" y="2779713"/>
            <a:ext cx="4667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43645"/>
          <a:stretch>
            <a:fillRect/>
          </a:stretch>
        </p:blipFill>
        <p:spPr bwMode="auto">
          <a:xfrm>
            <a:off x="215900" y="3775075"/>
            <a:ext cx="4667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43645"/>
          <a:stretch>
            <a:fillRect/>
          </a:stretch>
        </p:blipFill>
        <p:spPr bwMode="auto">
          <a:xfrm>
            <a:off x="215900" y="908050"/>
            <a:ext cx="4667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Line 36"/>
          <p:cNvSpPr>
            <a:spLocks noChangeShapeType="1"/>
          </p:cNvSpPr>
          <p:nvPr/>
        </p:nvSpPr>
        <p:spPr bwMode="auto">
          <a:xfrm>
            <a:off x="1475656" y="1665288"/>
            <a:ext cx="0" cy="2303462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 type="triangle" w="med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AutoShape 35"/>
          <p:cNvSpPr>
            <a:spLocks noChangeArrowheads="1"/>
          </p:cNvSpPr>
          <p:nvPr/>
        </p:nvSpPr>
        <p:spPr bwMode="auto">
          <a:xfrm>
            <a:off x="3275856" y="1052736"/>
            <a:ext cx="2304256" cy="4683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176713"/>
            <a:r>
              <a:rPr lang="en-US" smtClean="0">
                <a:latin typeface="Arial Rounded MT Bold" pitchFamily="34" charset="0"/>
                <a:ea typeface="Gulim" pitchFamily="32" charset="-127"/>
                <a:cs typeface="Lucida Sans Unicode" pitchFamily="32" charset="0"/>
              </a:rPr>
              <a:t>1) Mirror vibrations</a:t>
            </a:r>
            <a:endParaRPr lang="en-US">
              <a:latin typeface="Lucida Sans Unicode" pitchFamily="32" charset="0"/>
              <a:ea typeface="Gulim" pitchFamily="32" charset="-127"/>
              <a:cs typeface="Lucida Sans Unicode" pitchFamily="32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1123950"/>
            <a:ext cx="1502714" cy="36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AutoShape 35"/>
          <p:cNvSpPr>
            <a:spLocks noChangeArrowheads="1"/>
          </p:cNvSpPr>
          <p:nvPr/>
        </p:nvSpPr>
        <p:spPr bwMode="auto">
          <a:xfrm>
            <a:off x="844639" y="5194273"/>
            <a:ext cx="3079290" cy="89902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176713"/>
            <a:r>
              <a:rPr lang="en-US" smtClean="0">
                <a:latin typeface="Arial Rounded MT Bold" pitchFamily="34" charset="0"/>
                <a:ea typeface="Gulim" pitchFamily="32" charset="-127"/>
                <a:cs typeface="Lucida Sans Unicode" pitchFamily="32" charset="0"/>
              </a:rPr>
              <a:t>2) Magnetic excitation</a:t>
            </a:r>
          </a:p>
          <a:p>
            <a:pPr defTabSz="4176713"/>
            <a:endParaRPr lang="en-US" b="1" smtClean="0">
              <a:latin typeface="Comic Sans MS" pitchFamily="66" charset="0"/>
              <a:ea typeface="Gulim" pitchFamily="32" charset="-127"/>
              <a:cs typeface="Lucida Sans Unicode" pitchFamily="32" charset="0"/>
            </a:endParaRPr>
          </a:p>
          <a:p>
            <a:pPr algn="ctr" defTabSz="4176713"/>
            <a:r>
              <a:rPr lang="en-US" sz="2800" b="1" smtClean="0">
                <a:latin typeface="Comic Sans MS" pitchFamily="66" charset="0"/>
                <a:ea typeface="Gulim" pitchFamily="32" charset="-127"/>
                <a:cs typeface="Lucida Sans Unicode" pitchFamily="32" charset="0"/>
              </a:rPr>
              <a:t>V = ± µ B</a:t>
            </a:r>
            <a:endParaRPr lang="en-US" sz="2800" b="1">
              <a:latin typeface="Comic Sans MS" pitchFamily="66" charset="0"/>
              <a:ea typeface="Gulim" pitchFamily="32" charset="-127"/>
              <a:cs typeface="Lucida Sans Unicode" pitchFamily="32" charset="0"/>
            </a:endParaRPr>
          </a:p>
        </p:txBody>
      </p:sp>
      <p:pic>
        <p:nvPicPr>
          <p:cNvPr id="28" name="Picture 4" descr="granit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4941168"/>
            <a:ext cx="3841307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75147"/>
            <a:ext cx="3720910" cy="241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AutoShape 2"/>
          <p:cNvSpPr>
            <a:spLocks noChangeArrowheads="1"/>
          </p:cNvSpPr>
          <p:nvPr/>
        </p:nvSpPr>
        <p:spPr bwMode="auto">
          <a:xfrm>
            <a:off x="5292080" y="1543100"/>
            <a:ext cx="3888432" cy="43204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[Jenke </a:t>
            </a:r>
            <a:r>
              <a:rPr lang="en-US" sz="1600" i="1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et al  </a:t>
            </a:r>
            <a:r>
              <a:rPr lang="en-US" sz="160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Nature physics 7 (2011)]</a:t>
            </a:r>
          </a:p>
        </p:txBody>
      </p:sp>
    </p:spTree>
    <p:extLst>
      <p:ext uri="{BB962C8B-B14F-4D97-AF65-F5344CB8AC3E}">
        <p14:creationId xmlns:p14="http://schemas.microsoft.com/office/powerpoint/2010/main" val="22077450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5652120" cy="99734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Resonant</a:t>
            </a:r>
            <a:r>
              <a:rPr lang="fr-FR" sz="2800" dirty="0" smtClean="0">
                <a:latin typeface="Arial Rounded MT Bold" pitchFamily="34" charset="0"/>
              </a:rPr>
              <a:t> transitions in GRANIT</a:t>
            </a:r>
            <a:endParaRPr lang="fr-FR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28</a:t>
            </a:fld>
            <a:endParaRPr lang="fr-FR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890" b="28552"/>
          <a:stretch/>
        </p:blipFill>
        <p:spPr bwMode="auto">
          <a:xfrm>
            <a:off x="113557" y="1700809"/>
            <a:ext cx="6735962" cy="20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11560" y="1084674"/>
            <a:ext cx="13660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2000" dirty="0" err="1" smtClean="0">
                <a:latin typeface="Arial Rounded MT Bold" pitchFamily="34" charset="0"/>
              </a:rPr>
              <a:t>step</a:t>
            </a:r>
            <a:endParaRPr lang="fr-FR" b="0" dirty="0">
              <a:latin typeface="Arial Rounded MT Bold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390825" y="1916832"/>
            <a:ext cx="11973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latin typeface="Arial Rounded MT Bold" pitchFamily="34" charset="0"/>
              </a:rPr>
              <a:t>FILTER</a:t>
            </a:r>
            <a:endParaRPr lang="fr-FR" sz="1600" b="1" dirty="0">
              <a:latin typeface="Arial Rounded MT Bold" pitchFamily="34" charset="0"/>
            </a:endParaRPr>
          </a:p>
        </p:txBody>
      </p:sp>
      <p:sp>
        <p:nvSpPr>
          <p:cNvPr id="22" name="Text Box 63"/>
          <p:cNvSpPr txBox="1">
            <a:spLocks noChangeArrowheads="1"/>
          </p:cNvSpPr>
          <p:nvPr/>
        </p:nvSpPr>
        <p:spPr bwMode="auto">
          <a:xfrm>
            <a:off x="1835696" y="1196752"/>
            <a:ext cx="3600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2400" b="0" dirty="0" err="1" smtClean="0">
                <a:solidFill>
                  <a:srgbClr val="7030A0"/>
                </a:solidFill>
                <a:latin typeface="Arial Rounded MT Bold" pitchFamily="34" charset="0"/>
              </a:rPr>
              <a:t>Magnetic</a:t>
            </a:r>
            <a:r>
              <a:rPr lang="fr-FR" sz="2400" b="0" dirty="0" smtClean="0">
                <a:solidFill>
                  <a:srgbClr val="7030A0"/>
                </a:solidFill>
                <a:latin typeface="Arial Rounded MT Bold" pitchFamily="34" charset="0"/>
              </a:rPr>
              <a:t> excitation</a:t>
            </a:r>
            <a:endParaRPr lang="fr-FR" sz="2400" b="0" dirty="0">
              <a:solidFill>
                <a:srgbClr val="7030A0"/>
              </a:solidFill>
              <a:latin typeface="Arial Rounded MT Bold" pitchFamily="34" charset="0"/>
            </a:endParaRPr>
          </a:p>
        </p:txBody>
      </p:sp>
      <p:sp>
        <p:nvSpPr>
          <p:cNvPr id="24" name="Text Box 67"/>
          <p:cNvSpPr txBox="1">
            <a:spLocks noChangeArrowheads="1"/>
          </p:cNvSpPr>
          <p:nvPr/>
        </p:nvSpPr>
        <p:spPr bwMode="auto">
          <a:xfrm>
            <a:off x="6948264" y="2348880"/>
            <a:ext cx="17104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latin typeface="Arial Rounded MT Bold" pitchFamily="34" charset="0"/>
              </a:rPr>
              <a:t>Detector</a:t>
            </a:r>
            <a:endParaRPr lang="fr-FR" dirty="0">
              <a:latin typeface="Arial Rounded MT Bold" pitchFamily="34" charset="0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3" b="97581" l="8451" r="95775"/>
                    </a14:imgEffect>
                    <a14:imgEffect>
                      <a14:artisticPhotocopy trans="6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59633" y="1529223"/>
            <a:ext cx="327246" cy="60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611560" y="4437112"/>
            <a:ext cx="1454859" cy="1998240"/>
            <a:chOff x="215900" y="1484313"/>
            <a:chExt cx="2232025" cy="2700337"/>
          </a:xfrm>
        </p:grpSpPr>
        <p:sp>
          <p:nvSpPr>
            <p:cNvPr id="12" name="Line 15"/>
            <p:cNvSpPr>
              <a:spLocks noChangeShapeType="1"/>
            </p:cNvSpPr>
            <p:nvPr/>
          </p:nvSpPr>
          <p:spPr bwMode="auto">
            <a:xfrm>
              <a:off x="755650" y="3968750"/>
              <a:ext cx="1692275" cy="0"/>
            </a:xfrm>
            <a:prstGeom prst="line">
              <a:avLst/>
            </a:prstGeom>
            <a:noFill/>
            <a:ln w="50800">
              <a:solidFill>
                <a:srgbClr val="A5002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755650" y="2995613"/>
              <a:ext cx="1692275" cy="0"/>
            </a:xfrm>
            <a:prstGeom prst="line">
              <a:avLst/>
            </a:prstGeom>
            <a:noFill/>
            <a:ln w="50800">
              <a:solidFill>
                <a:srgbClr val="A5002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755650" y="2276475"/>
              <a:ext cx="1692275" cy="0"/>
            </a:xfrm>
            <a:prstGeom prst="line">
              <a:avLst/>
            </a:prstGeom>
            <a:noFill/>
            <a:ln w="50800">
              <a:solidFill>
                <a:srgbClr val="A5002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755650" y="1663700"/>
              <a:ext cx="1692275" cy="0"/>
            </a:xfrm>
            <a:prstGeom prst="line">
              <a:avLst/>
            </a:prstGeom>
            <a:noFill/>
            <a:ln w="50800">
              <a:solidFill>
                <a:srgbClr val="A5002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pic>
          <p:nvPicPr>
            <p:cNvPr id="16" name="Picture 3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 r="43645"/>
            <a:stretch>
              <a:fillRect/>
            </a:stretch>
          </p:blipFill>
          <p:spPr bwMode="auto">
            <a:xfrm>
              <a:off x="215900" y="1484313"/>
              <a:ext cx="466725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 r="43645"/>
            <a:stretch>
              <a:fillRect/>
            </a:stretch>
          </p:blipFill>
          <p:spPr bwMode="auto">
            <a:xfrm>
              <a:off x="215900" y="2058988"/>
              <a:ext cx="466725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2" r="43645"/>
            <a:stretch>
              <a:fillRect/>
            </a:stretch>
          </p:blipFill>
          <p:spPr bwMode="auto">
            <a:xfrm>
              <a:off x="215900" y="2779713"/>
              <a:ext cx="466725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3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 r="43645"/>
            <a:stretch>
              <a:fillRect/>
            </a:stretch>
          </p:blipFill>
          <p:spPr bwMode="auto">
            <a:xfrm>
              <a:off x="215900" y="3775075"/>
              <a:ext cx="466725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Line 36"/>
            <p:cNvSpPr>
              <a:spLocks noChangeShapeType="1"/>
            </p:cNvSpPr>
            <p:nvPr/>
          </p:nvSpPr>
          <p:spPr bwMode="auto">
            <a:xfrm flipH="1" flipV="1">
              <a:off x="1187624" y="2984500"/>
              <a:ext cx="0" cy="995362"/>
            </a:xfrm>
            <a:prstGeom prst="line">
              <a:avLst/>
            </a:prstGeom>
            <a:noFill/>
            <a:ln w="50800">
              <a:solidFill>
                <a:srgbClr val="000080"/>
              </a:solidFill>
              <a:round/>
              <a:headEnd type="triangle" w="lg" len="lg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36"/>
            <p:cNvSpPr>
              <a:spLocks noChangeShapeType="1"/>
            </p:cNvSpPr>
            <p:nvPr/>
          </p:nvSpPr>
          <p:spPr bwMode="auto">
            <a:xfrm flipH="1" flipV="1">
              <a:off x="1763688" y="2276872"/>
              <a:ext cx="18238" cy="1691878"/>
            </a:xfrm>
            <a:prstGeom prst="line">
              <a:avLst/>
            </a:prstGeom>
            <a:noFill/>
            <a:ln w="50800">
              <a:solidFill>
                <a:srgbClr val="000080"/>
              </a:solidFill>
              <a:round/>
              <a:headEnd type="triangle" w="lg" len="lg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2051720" y="2924944"/>
            <a:ext cx="39604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Mirror    25 cm x 30 cm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345" y="3789040"/>
            <a:ext cx="5473055" cy="288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3275856" y="4437112"/>
            <a:ext cx="17524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3399"/>
                </a:solidFill>
                <a:latin typeface="Arial Rounded MT Bold" pitchFamily="34" charset="0"/>
              </a:rPr>
              <a:t>simulation</a:t>
            </a:r>
            <a:endParaRPr lang="en-US" sz="1600" dirty="0">
              <a:solidFill>
                <a:srgbClr val="003399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27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5119688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AutoShape 1"/>
          <p:cNvSpPr>
            <a:spLocks noChangeArrowheads="1"/>
          </p:cNvSpPr>
          <p:nvPr/>
        </p:nvSpPr>
        <p:spPr bwMode="auto">
          <a:xfrm>
            <a:off x="2771800" y="1124744"/>
            <a:ext cx="2108317" cy="576064"/>
          </a:xfrm>
          <a:prstGeom prst="roundRect">
            <a:avLst>
              <a:gd name="adj" fmla="val 34668"/>
            </a:avLst>
          </a:prstGeom>
          <a:solidFill>
            <a:srgbClr val="00B0F0">
              <a:alpha val="55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>
              <a:latin typeface="Arial Rounded MT Bold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7504" y="44624"/>
            <a:ext cx="9036496" cy="997349"/>
          </a:xfrm>
        </p:spPr>
        <p:txBody>
          <a:bodyPr>
            <a:normAutofit/>
          </a:bodyPr>
          <a:lstStyle/>
          <a:p>
            <a:pPr algn="l"/>
            <a:r>
              <a:rPr lang="fr-FR" sz="2800" dirty="0" smtClean="0">
                <a:latin typeface="Arial Rounded MT Bold" pitchFamily="34" charset="0"/>
              </a:rPr>
              <a:t>The GRANIT instrument</a:t>
            </a:r>
            <a:br>
              <a:rPr lang="fr-FR" sz="2800" dirty="0" smtClean="0">
                <a:latin typeface="Arial Rounded MT Bold" pitchFamily="34" charset="0"/>
              </a:rPr>
            </a:br>
            <a:r>
              <a:rPr lang="fr-FR" sz="2400" dirty="0" err="1" smtClean="0">
                <a:latin typeface="Arial Rounded MT Bold" pitchFamily="34" charset="0"/>
              </a:rPr>
              <a:t>at</a:t>
            </a:r>
            <a:r>
              <a:rPr lang="fr-FR" sz="2400" dirty="0" smtClean="0">
                <a:latin typeface="Arial Rounded MT Bold" pitchFamily="34" charset="0"/>
              </a:rPr>
              <a:t> ILL </a:t>
            </a:r>
            <a:r>
              <a:rPr lang="fr-FR" sz="2400" dirty="0" err="1" smtClean="0">
                <a:latin typeface="Arial Rounded MT Bold" pitchFamily="34" charset="0"/>
              </a:rPr>
              <a:t>level</a:t>
            </a:r>
            <a:r>
              <a:rPr lang="fr-FR" sz="2400" dirty="0" smtClean="0">
                <a:latin typeface="Arial Rounded MT Bold" pitchFamily="34" charset="0"/>
              </a:rPr>
              <a:t> C</a:t>
            </a:r>
            <a:endParaRPr lang="fr-FR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29</a:t>
            </a:fld>
            <a:endParaRPr lang="fr-FR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771800" y="1227020"/>
            <a:ext cx="2108317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dirty="0" smtClean="0">
                <a:latin typeface="Arial Rounded MT Bold" pitchFamily="34" charset="0"/>
              </a:rPr>
              <a:t>Clean room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14" name="Picture 17" descr="ill-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84984"/>
            <a:ext cx="4634585" cy="308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548680"/>
            <a:ext cx="3657600" cy="2743200"/>
          </a:xfrm>
          <a:prstGeom prst="rect">
            <a:avLst/>
          </a:prstGeom>
          <a:noFill/>
          <a:ln/>
        </p:spPr>
      </p:pic>
      <p:sp>
        <p:nvSpPr>
          <p:cNvPr id="18" name="AutoShape 1"/>
          <p:cNvSpPr>
            <a:spLocks noChangeArrowheads="1"/>
          </p:cNvSpPr>
          <p:nvPr/>
        </p:nvSpPr>
        <p:spPr bwMode="auto">
          <a:xfrm>
            <a:off x="5580112" y="3356992"/>
            <a:ext cx="2376264" cy="576064"/>
          </a:xfrm>
          <a:prstGeom prst="roundRect">
            <a:avLst>
              <a:gd name="adj" fmla="val 34668"/>
            </a:avLst>
          </a:prstGeom>
          <a:solidFill>
            <a:srgbClr val="00B0F0">
              <a:alpha val="55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>
              <a:latin typeface="Arial Rounded MT Bold" pitchFamily="34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580112" y="3459268"/>
            <a:ext cx="237626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fr-FR" dirty="0" smtClean="0">
                <a:latin typeface="Arial Rounded MT Bold" pitchFamily="34" charset="0"/>
              </a:rPr>
              <a:t>Vacuum </a:t>
            </a:r>
            <a:r>
              <a:rPr lang="fr-FR" dirty="0" err="1" smtClean="0">
                <a:latin typeface="Arial Rounded MT Bold" pitchFamily="34" charset="0"/>
              </a:rPr>
              <a:t>chamber</a:t>
            </a:r>
            <a:endParaRPr lang="fr-FR" dirty="0">
              <a:latin typeface="Arial Rounded MT Bold" pitchFamily="34" charset="0"/>
            </a:endParaRPr>
          </a:p>
        </p:txBody>
      </p:sp>
      <p:sp>
        <p:nvSpPr>
          <p:cNvPr id="20" name="AutoShape 1"/>
          <p:cNvSpPr>
            <a:spLocks noChangeArrowheads="1"/>
          </p:cNvSpPr>
          <p:nvPr/>
        </p:nvSpPr>
        <p:spPr bwMode="auto">
          <a:xfrm>
            <a:off x="6084168" y="548680"/>
            <a:ext cx="2108317" cy="576064"/>
          </a:xfrm>
          <a:prstGeom prst="roundRect">
            <a:avLst>
              <a:gd name="adj" fmla="val 34668"/>
            </a:avLst>
          </a:prstGeom>
          <a:solidFill>
            <a:srgbClr val="00B0F0">
              <a:alpha val="55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>
              <a:latin typeface="Arial Rounded MT Bold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6084168" y="650956"/>
            <a:ext cx="2108317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dirty="0" smtClean="0">
                <a:latin typeface="Arial Rounded MT Bold" pitchFamily="34" charset="0"/>
              </a:rPr>
              <a:t>UCN source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13" name="Image 12" descr="DSC_0045.JPG"/>
          <p:cNvPicPr/>
          <p:nvPr/>
        </p:nvPicPr>
        <p:blipFill rotWithShape="1">
          <a:blip r:embed="rId5" cstate="print"/>
          <a:srcRect t="22238" b="17889"/>
          <a:stretch/>
        </p:blipFill>
        <p:spPr>
          <a:xfrm>
            <a:off x="827584" y="5445224"/>
            <a:ext cx="3168352" cy="1256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AutoShape 1"/>
          <p:cNvSpPr>
            <a:spLocks noChangeArrowheads="1"/>
          </p:cNvSpPr>
          <p:nvPr/>
        </p:nvSpPr>
        <p:spPr bwMode="auto">
          <a:xfrm>
            <a:off x="2224977" y="6237312"/>
            <a:ext cx="2108317" cy="576064"/>
          </a:xfrm>
          <a:prstGeom prst="roundRect">
            <a:avLst>
              <a:gd name="adj" fmla="val 34668"/>
            </a:avLst>
          </a:prstGeom>
          <a:solidFill>
            <a:srgbClr val="00B0F0">
              <a:alpha val="55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dirty="0" smtClean="0">
                <a:latin typeface="Arial Rounded MT Bold" pitchFamily="34" charset="0"/>
              </a:rPr>
              <a:t>Mirrors</a:t>
            </a:r>
            <a:endParaRPr 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00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4" descr="Reacteur-JL-Baudet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-37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8"/>
          <a:stretch/>
        </p:blipFill>
        <p:spPr bwMode="auto">
          <a:xfrm>
            <a:off x="-73025" y="-29002"/>
            <a:ext cx="9217025" cy="688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76256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51520" y="1700808"/>
            <a:ext cx="784887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200" i="1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1 </a:t>
            </a:r>
            <a:r>
              <a:rPr lang="en-US" sz="3200" i="1" dirty="0" err="1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Ultracold</a:t>
            </a:r>
            <a:r>
              <a:rPr lang="en-US" sz="3200" i="1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neutrons, neutron lifetime 			and Big Bang nucleosynthesis</a:t>
            </a:r>
          </a:p>
          <a:p>
            <a:endParaRPr lang="en-US" sz="2000" i="1" dirty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r>
              <a:rPr lang="en-US" sz="3200" i="1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2</a:t>
            </a:r>
            <a:r>
              <a:rPr lang="en-US" sz="3200" i="1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The neutron Electric Dipole Moment 			and baryogenesis</a:t>
            </a:r>
          </a:p>
          <a:p>
            <a:endParaRPr lang="en-US" sz="2000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r>
              <a:rPr lang="en-US" sz="3200" i="1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3 Bouncing neutrons, GRANIT 		</a:t>
            </a:r>
          </a:p>
          <a:p>
            <a:r>
              <a:rPr lang="en-US" sz="3200" i="1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	</a:t>
            </a:r>
            <a:r>
              <a:rPr lang="en-US" sz="3200" i="1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		and Dark Energy</a:t>
            </a:r>
          </a:p>
        </p:txBody>
      </p:sp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0" y="404664"/>
            <a:ext cx="8244408" cy="853333"/>
          </a:xfrm>
        </p:spPr>
        <p:txBody>
          <a:bodyPr>
            <a:norm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latin typeface="Arial Rounded MT Bold" pitchFamily="34" charset="0"/>
              </a:rPr>
              <a:t>Outline</a:t>
            </a:r>
            <a:endParaRPr lang="en-US" sz="36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57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1"/>
          <p:cNvSpPr>
            <a:spLocks noChangeArrowheads="1"/>
          </p:cNvSpPr>
          <p:nvPr/>
        </p:nvSpPr>
        <p:spPr bwMode="auto">
          <a:xfrm>
            <a:off x="5786961" y="1556792"/>
            <a:ext cx="3105519" cy="3096344"/>
          </a:xfrm>
          <a:prstGeom prst="roundRect">
            <a:avLst>
              <a:gd name="adj" fmla="val 16440"/>
            </a:avLst>
          </a:prstGeom>
          <a:solidFill>
            <a:srgbClr val="00B0F0">
              <a:alpha val="55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latin typeface="Arial Rounded MT Bold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Searching for a fifth force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30</a:t>
            </a:fld>
            <a:endParaRPr lang="en-US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3721111" y="4253026"/>
            <a:ext cx="1859002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smtClean="0">
                <a:latin typeface="Arial Rounded MT Bold" pitchFamily="34" charset="0"/>
              </a:rPr>
              <a:t>Heigth</a:t>
            </a:r>
            <a:endParaRPr lang="en-US" sz="2000">
              <a:latin typeface="Arial Rounded MT Bold" pitchFamily="34" charset="0"/>
            </a:endParaRPr>
          </a:p>
        </p:txBody>
      </p:sp>
      <p:sp>
        <p:nvSpPr>
          <p:cNvPr id="10" name="Rectangle 10" descr="blanc)"/>
          <p:cNvSpPr>
            <a:spLocks noChangeArrowheads="1"/>
          </p:cNvSpPr>
          <p:nvPr/>
        </p:nvSpPr>
        <p:spPr bwMode="auto">
          <a:xfrm>
            <a:off x="395536" y="1161768"/>
            <a:ext cx="885768" cy="4067432"/>
          </a:xfrm>
          <a:prstGeom prst="rect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 rot="19498325">
            <a:off x="3377002" y="1580080"/>
            <a:ext cx="14476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mtClean="0">
                <a:latin typeface="Arial Rounded MT Bold" pitchFamily="34" charset="0"/>
              </a:rPr>
              <a:t>m g z + ?</a:t>
            </a:r>
            <a:endParaRPr lang="en-US">
              <a:latin typeface="Arial Rounded MT Bold" pitchFamily="34" charset="0"/>
            </a:endParaRP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 rot="16200000">
            <a:off x="-242322" y="1998180"/>
            <a:ext cx="24042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smtClean="0">
                <a:latin typeface="Arial Rounded MT Bold" pitchFamily="34" charset="0"/>
              </a:rPr>
              <a:t>Vertical energy</a:t>
            </a:r>
            <a:endParaRPr lang="en-US" sz="1800">
              <a:latin typeface="Arial Rounded MT Bold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88" y="2524100"/>
            <a:ext cx="228600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Line 9"/>
          <p:cNvSpPr>
            <a:spLocks noChangeShapeType="1"/>
          </p:cNvSpPr>
          <p:nvPr/>
        </p:nvSpPr>
        <p:spPr bwMode="auto">
          <a:xfrm flipV="1">
            <a:off x="1290743" y="4221088"/>
            <a:ext cx="3987806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1290743" y="1475990"/>
            <a:ext cx="0" cy="375321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V="1">
            <a:off x="1290742" y="2524100"/>
            <a:ext cx="2273146" cy="1696988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5943282" y="1844824"/>
            <a:ext cx="2949198" cy="252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latin typeface="Arial Rounded MT Bold" pitchFamily="34" charset="0"/>
              </a:rPr>
              <a:t>Consequences for </a:t>
            </a:r>
          </a:p>
          <a:p>
            <a:r>
              <a:rPr lang="en-US" sz="2000" dirty="0" smtClean="0">
                <a:latin typeface="Arial Rounded MT Bold" pitchFamily="34" charset="0"/>
              </a:rPr>
              <a:t>the quantum states</a:t>
            </a:r>
          </a:p>
          <a:p>
            <a:endParaRPr lang="en-US" dirty="0" smtClean="0">
              <a:latin typeface="Arial Rounded MT Bold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Arial Rounded MT Bold" pitchFamily="34" charset="0"/>
              </a:rPr>
              <a:t>Squeezing of the wave functions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latin typeface="Arial Rounded MT Bold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Arial Rounded MT Bold" pitchFamily="34" charset="0"/>
              </a:rPr>
              <a:t>Dilatation of the energy spectrum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 flipV="1">
            <a:off x="3318287" y="1426712"/>
            <a:ext cx="1721340" cy="1282208"/>
          </a:xfrm>
          <a:prstGeom prst="line">
            <a:avLst/>
          </a:prstGeom>
          <a:noFill/>
          <a:ln w="57150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455762" y="5780072"/>
            <a:ext cx="5645574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latin typeface="Arial Rounded MT Bold" pitchFamily="34" charset="0"/>
              </a:rPr>
              <a:t>There is a new force if there is a new field….</a:t>
            </a:r>
            <a:endParaRPr 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71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14924"/>
            <a:ext cx="3767079" cy="347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AutoShape 1"/>
          <p:cNvSpPr>
            <a:spLocks noChangeArrowheads="1"/>
          </p:cNvSpPr>
          <p:nvPr/>
        </p:nvSpPr>
        <p:spPr bwMode="auto">
          <a:xfrm>
            <a:off x="4623923" y="3501008"/>
            <a:ext cx="3908517" cy="1008112"/>
          </a:xfrm>
          <a:prstGeom prst="roundRect">
            <a:avLst>
              <a:gd name="adj" fmla="val 26302"/>
            </a:avLst>
          </a:prstGeom>
          <a:solidFill>
            <a:srgbClr val="00B0F0">
              <a:alpha val="55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latin typeface="Arial Rounded MT Bold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Quintessence as Dark Energy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31</a:t>
            </a:fld>
            <a:endParaRPr lang="en-US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623923" y="3645023"/>
            <a:ext cx="3908517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dirty="0" smtClean="0">
                <a:latin typeface="Arial Rounded MT Bold" pitchFamily="34" charset="0"/>
              </a:rPr>
              <a:t>Dark Energy is (maybe) due to a cosmological scalar field </a:t>
            </a:r>
            <a:r>
              <a:rPr lang="en-US" sz="2000" b="1" dirty="0" smtClean="0">
                <a:latin typeface="Arial"/>
                <a:cs typeface="Arial"/>
              </a:rPr>
              <a:t>φ</a:t>
            </a:r>
            <a:endParaRPr lang="en-US" b="1" dirty="0">
              <a:latin typeface="Arial Rounded MT Bold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033087" y="3384122"/>
            <a:ext cx="3240359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err="1" smtClean="0">
                <a:latin typeface="Arial Rounded MT Bold" pitchFamily="34" charset="0"/>
              </a:rPr>
              <a:t>Ratra</a:t>
            </a:r>
            <a:r>
              <a:rPr lang="en-US" sz="2000" dirty="0" smtClean="0">
                <a:latin typeface="Arial Rounded MT Bold" pitchFamily="34" charset="0"/>
              </a:rPr>
              <a:t>-Peebles potential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4064765"/>
            <a:ext cx="1872208" cy="95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2"/>
          <a:stretch/>
        </p:blipFill>
        <p:spPr bwMode="auto">
          <a:xfrm>
            <a:off x="2657935" y="913762"/>
            <a:ext cx="3231022" cy="202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1" y="4700674"/>
            <a:ext cx="3293851" cy="72466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008" y="5542012"/>
            <a:ext cx="3293851" cy="91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3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1353546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The chameleon scalar field: </a:t>
            </a:r>
            <a:br>
              <a:rPr lang="en-US" sz="2800" dirty="0" smtClean="0">
                <a:latin typeface="Arial Rounded MT Bold" pitchFamily="34" charset="0"/>
              </a:rPr>
            </a:br>
            <a:r>
              <a:rPr lang="en-US" sz="2800" dirty="0" smtClean="0">
                <a:latin typeface="Arial Rounded MT Bold" pitchFamily="34" charset="0"/>
              </a:rPr>
              <a:t>quintessence coupled with matter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32</a:t>
            </a:fld>
            <a:endParaRPr lang="en-US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856"/>
            <a:ext cx="5256584" cy="125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0" y="4941168"/>
            <a:ext cx="2219816" cy="33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79512" y="1628800"/>
            <a:ext cx="473244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latin typeface="Arial Rounded MT Bold" pitchFamily="34" charset="0"/>
              </a:rPr>
              <a:t>Field equations (nonlinear):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3" b="97581" l="8451" r="95775"/>
                    </a14:imgEffect>
                    <a14:imgEffect>
                      <a14:artisticPhotocopy trans="6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3011">
            <a:off x="2643496" y="3404907"/>
            <a:ext cx="477931" cy="88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23528" y="4149080"/>
            <a:ext cx="4896544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latin typeface="Arial Rounded MT Bold" pitchFamily="34" charset="0"/>
              </a:rPr>
              <a:t>Term responsible for the cosmic acceleration, with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4499992" y="4879173"/>
            <a:ext cx="4644007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i="1" dirty="0" smtClean="0">
                <a:latin typeface="Arial Rounded MT Bold" pitchFamily="34" charset="0"/>
              </a:rPr>
              <a:t>Possible</a:t>
            </a:r>
            <a:r>
              <a:rPr lang="en-US" sz="2000" dirty="0" smtClean="0">
                <a:latin typeface="Arial Rounded MT Bold" pitchFamily="34" charset="0"/>
              </a:rPr>
              <a:t> coupling with matter. Chameleon effect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3" b="97581" l="8451" r="95775"/>
                    </a14:imgEffect>
                    <a14:imgEffect>
                      <a14:artisticPhotocopy trans="6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7051">
            <a:off x="6372774" y="3828342"/>
            <a:ext cx="415695" cy="76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67"/>
          <a:stretch/>
        </p:blipFill>
        <p:spPr bwMode="auto">
          <a:xfrm>
            <a:off x="1056040" y="5396273"/>
            <a:ext cx="1355720" cy="79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2339752" y="5475361"/>
            <a:ext cx="8181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smtClean="0">
                <a:latin typeface="Comic Sans MS" pitchFamily="66" charset="0"/>
              </a:rPr>
              <a:t>µ</a:t>
            </a:r>
            <a:r>
              <a:rPr lang="en-US" sz="2800" b="1" i="1" smtClean="0">
                <a:latin typeface="Comic Sans MS" pitchFamily="66" charset="0"/>
              </a:rPr>
              <a:t>m</a:t>
            </a:r>
            <a:endParaRPr lang="en-US" sz="2000" b="1" i="1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7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The chameleon mechanism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33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662264"/>
            <a:ext cx="2195736" cy="219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5148064" y="892147"/>
            <a:ext cx="3620485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latin typeface="Arial Rounded MT Bold" pitchFamily="34" charset="0"/>
              </a:rPr>
              <a:t>A way to reconcile </a:t>
            </a:r>
          </a:p>
          <a:p>
            <a:pPr algn="ctr"/>
            <a:r>
              <a:rPr lang="en-US" sz="1600" dirty="0" smtClean="0">
                <a:latin typeface="Arial Rounded MT Bold" pitchFamily="34" charset="0"/>
              </a:rPr>
              <a:t>gravity tests and cosmology</a:t>
            </a:r>
            <a:endParaRPr lang="en-US" sz="1400" dirty="0">
              <a:latin typeface="Arial Rounded MT Bold" pitchFamily="34" charset="0"/>
            </a:endParaRPr>
          </a:p>
        </p:txBody>
      </p:sp>
      <p:sp>
        <p:nvSpPr>
          <p:cNvPr id="25" name="AutoShape 2"/>
          <p:cNvSpPr>
            <a:spLocks noChangeArrowheads="1"/>
          </p:cNvSpPr>
          <p:nvPr/>
        </p:nvSpPr>
        <p:spPr bwMode="auto">
          <a:xfrm>
            <a:off x="4841875" y="1484784"/>
            <a:ext cx="3618557" cy="36004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[</a:t>
            </a:r>
            <a:r>
              <a:rPr lang="en-US" dirty="0" err="1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Khoury</a:t>
            </a:r>
            <a:r>
              <a:rPr lang="en-US" dirty="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 &amp; </a:t>
            </a:r>
            <a:r>
              <a:rPr lang="en-US" dirty="0" err="1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Weltman</a:t>
            </a:r>
            <a:r>
              <a:rPr lang="en-US" i="1" dirty="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  </a:t>
            </a:r>
            <a:r>
              <a:rPr lang="en-US" dirty="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PRD 69 (2004)]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521" y="2525191"/>
            <a:ext cx="3510773" cy="400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7092280" y="3933056"/>
            <a:ext cx="216024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 Rounded MT Bold" pitchFamily="34" charset="0"/>
              </a:rPr>
              <a:t>Low density environment,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 Rounded MT Bold" pitchFamily="34" charset="0"/>
              </a:rPr>
              <a:t>low effective mass</a:t>
            </a:r>
            <a:endParaRPr lang="en-US" sz="1400" dirty="0">
              <a:solidFill>
                <a:srgbClr val="0000FF"/>
              </a:solidFill>
              <a:latin typeface="Arial Rounded MT Bold" pitchFamily="34" charset="0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6352115" y="2785494"/>
            <a:ext cx="2108317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Rounded MT Bold" pitchFamily="34" charset="0"/>
              </a:rPr>
              <a:t>High density environment,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Rounded MT Bold" pitchFamily="34" charset="0"/>
              </a:rPr>
              <a:t>high effective mass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2109614" cy="42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86357"/>
            <a:ext cx="3371592" cy="84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179512" y="1545899"/>
            <a:ext cx="396044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dirty="0" smtClean="0">
                <a:latin typeface="Arial Rounded MT Bold" pitchFamily="34" charset="0"/>
              </a:rPr>
              <a:t>Standard massive Klein-Gordon field, </a:t>
            </a:r>
          </a:p>
          <a:p>
            <a:r>
              <a:rPr lang="en-US" sz="1600" dirty="0" smtClean="0">
                <a:latin typeface="Arial Rounded MT Bold" pitchFamily="34" charset="0"/>
              </a:rPr>
              <a:t>Mediating a force with finite range</a:t>
            </a:r>
            <a:endParaRPr lang="en-US" sz="1400" dirty="0">
              <a:latin typeface="Arial Rounded MT Bold" pitchFamily="34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79512" y="3448305"/>
            <a:ext cx="4176464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latin typeface="Arial Rounded MT Bold" pitchFamily="34" charset="0"/>
              </a:rPr>
              <a:t>Quintessence field coupled with matter: </a:t>
            </a:r>
            <a:endParaRPr lang="en-US" sz="1400" dirty="0">
              <a:latin typeface="Arial Rounded MT Bold" pitchFamily="34" charset="0"/>
            </a:endParaRPr>
          </a:p>
        </p:txBody>
      </p: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65705"/>
            <a:ext cx="576064" cy="18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67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955" y="1438906"/>
            <a:ext cx="5105905" cy="4654389"/>
          </a:xfrm>
          <a:prstGeom prst="rect">
            <a:avLst/>
          </a:prstGeom>
        </p:spPr>
      </p:pic>
      <p:sp>
        <p:nvSpPr>
          <p:cNvPr id="33" name="Titre 1"/>
          <p:cNvSpPr txBox="1">
            <a:spLocks/>
          </p:cNvSpPr>
          <p:nvPr/>
        </p:nvSpPr>
        <p:spPr>
          <a:xfrm>
            <a:off x="251520" y="-16621"/>
            <a:ext cx="8892480" cy="781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latin typeface="Arial Rounded MT Bold" pitchFamily="34" charset="0"/>
              </a:rPr>
              <a:t>Probing the chameleon in the lab</a:t>
            </a:r>
            <a:endParaRPr lang="en-US" sz="24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34</a:t>
            </a:fld>
            <a:endParaRPr lang="en-US">
              <a:latin typeface="Arial Rounded MT Bold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484784"/>
            <a:ext cx="2860273" cy="34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5436814" y="1124744"/>
            <a:ext cx="3239642" cy="36004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[</a:t>
            </a:r>
            <a:r>
              <a:rPr lang="en-US" sz="1400" dirty="0" err="1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Brax</a:t>
            </a:r>
            <a:r>
              <a:rPr lang="en-US" sz="1400" dirty="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 Pignol</a:t>
            </a:r>
            <a:r>
              <a:rPr lang="en-US" sz="1400" i="1" dirty="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 </a:t>
            </a:r>
            <a:r>
              <a:rPr lang="en-US" sz="1400" dirty="0" err="1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Roulier</a:t>
            </a:r>
            <a:r>
              <a:rPr lang="en-US" sz="1400" i="1" dirty="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 </a:t>
            </a:r>
            <a:r>
              <a:rPr lang="en-US" sz="1400" dirty="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PRD 88 (2013)]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04935" y="980728"/>
            <a:ext cx="41044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Arial Rounded MT Bold" pitchFamily="34" charset="0"/>
              </a:rPr>
              <a:t>Above the mirror</a:t>
            </a:r>
            <a:endParaRPr lang="en-US" sz="1600" dirty="0">
              <a:latin typeface="Arial Rounded MT Bold" pitchFamily="34" charset="0"/>
            </a:endParaRP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67"/>
          <a:stretch/>
        </p:blipFill>
        <p:spPr bwMode="auto">
          <a:xfrm>
            <a:off x="845929" y="2019372"/>
            <a:ext cx="917759" cy="54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695456" y="2060849"/>
            <a:ext cx="6442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omic Sans MS" pitchFamily="66" charset="0"/>
              </a:rPr>
              <a:t>µ</a:t>
            </a:r>
            <a:r>
              <a:rPr lang="en-US" sz="2000" b="1" i="1" dirty="0" smtClean="0">
                <a:latin typeface="Comic Sans MS" pitchFamily="66" charset="0"/>
              </a:rPr>
              <a:t>m</a:t>
            </a:r>
            <a:endParaRPr lang="en-US" sz="1600" b="1" i="1" dirty="0">
              <a:latin typeface="Comic Sans MS" pitchFamily="66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21546" y="2852936"/>
            <a:ext cx="31263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Arial Rounded MT Bold" pitchFamily="34" charset="0"/>
              </a:rPr>
              <a:t>Consequences for the bouncing neutron</a:t>
            </a:r>
            <a:endParaRPr lang="en-US" sz="1600" dirty="0">
              <a:latin typeface="Arial Rounded MT Bold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6" y="3573016"/>
            <a:ext cx="3113388" cy="64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AutoShape 61"/>
          <p:cNvSpPr>
            <a:spLocks noChangeArrowheads="1"/>
          </p:cNvSpPr>
          <p:nvPr/>
        </p:nvSpPr>
        <p:spPr bwMode="auto">
          <a:xfrm>
            <a:off x="323528" y="4509120"/>
            <a:ext cx="3600400" cy="1761291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FR" dirty="0">
              <a:latin typeface="Arial Rounded MT Bold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601450" y="4591657"/>
            <a:ext cx="2949198" cy="154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Squeezing of the wave functions</a:t>
            </a:r>
          </a:p>
          <a:p>
            <a:pPr marL="457200" indent="-457200">
              <a:buFont typeface="+mj-lt"/>
              <a:buAutoNum type="arabicPeriod"/>
            </a:pPr>
            <a:endParaRPr lang="en-US" sz="12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Dilatation of the energy spectrum</a:t>
            </a:r>
            <a:endParaRPr lang="en-US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4699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3275856" cy="997349"/>
          </a:xfrm>
        </p:spPr>
        <p:txBody>
          <a:bodyPr>
            <a:normAutofit/>
          </a:bodyPr>
          <a:lstStyle/>
          <a:p>
            <a:r>
              <a:rPr lang="fr-FR" sz="2800" dirty="0" smtClean="0">
                <a:latin typeface="Arial Rounded MT Bold" pitchFamily="34" charset="0"/>
              </a:rPr>
              <a:t>The end</a:t>
            </a:r>
            <a:endParaRPr lang="fr-FR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35</a:t>
            </a:fld>
            <a:endParaRPr lang="fr-FR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086200"/>
            <a:ext cx="2771800" cy="27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5000"/>
                    </a14:imgEffect>
                    <a14:imgEffect>
                      <a14:brightnessContrast bright="5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182843"/>
            <a:ext cx="2852705" cy="1041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1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332" y="1218486"/>
            <a:ext cx="1290660" cy="559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re 1"/>
          <p:cNvSpPr txBox="1">
            <a:spLocks/>
          </p:cNvSpPr>
          <p:nvPr/>
        </p:nvSpPr>
        <p:spPr>
          <a:xfrm>
            <a:off x="1409132" y="1412745"/>
            <a:ext cx="1775319" cy="334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10</a:t>
            </a:r>
            <a:r>
              <a:rPr lang="en-US" sz="2200" i="1" baseline="30000" dirty="0" smtClean="0">
                <a:solidFill>
                  <a:schemeClr val="accent1"/>
                </a:solidFill>
                <a:latin typeface="Arial Rounded MT Bold" pitchFamily="34" charset="0"/>
              </a:rPr>
              <a:t>15</a:t>
            </a:r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 </a:t>
            </a:r>
            <a:r>
              <a:rPr lang="en-US" sz="2200" i="1" dirty="0" err="1" smtClean="0">
                <a:solidFill>
                  <a:schemeClr val="accent1"/>
                </a:solidFill>
                <a:latin typeface="Arial Rounded MT Bold" pitchFamily="34" charset="0"/>
              </a:rPr>
              <a:t>GeV</a:t>
            </a:r>
            <a:endParaRPr lang="en-US" sz="2200" i="1" dirty="0">
              <a:solidFill>
                <a:schemeClr val="accent1"/>
              </a:solidFill>
              <a:latin typeface="Arial Rounded MT Bold" pitchFamily="34" charset="0"/>
            </a:endParaRPr>
          </a:p>
          <a:p>
            <a:pPr algn="r"/>
            <a:r>
              <a:rPr lang="en-US" sz="1200" dirty="0" smtClean="0">
                <a:solidFill>
                  <a:schemeClr val="accent1"/>
                </a:solidFill>
                <a:latin typeface="Arial Rounded MT Bold" pitchFamily="34" charset="0"/>
              </a:rPr>
              <a:t>GUT epoch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2" t="22712" r="35948" b="34840"/>
          <a:stretch/>
        </p:blipFill>
        <p:spPr bwMode="auto">
          <a:xfrm>
            <a:off x="3275856" y="196641"/>
            <a:ext cx="1152128" cy="92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re 1"/>
          <p:cNvSpPr txBox="1">
            <a:spLocks/>
          </p:cNvSpPr>
          <p:nvPr/>
        </p:nvSpPr>
        <p:spPr>
          <a:xfrm>
            <a:off x="1085604" y="2348880"/>
            <a:ext cx="2123728" cy="334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100 </a:t>
            </a:r>
            <a:r>
              <a:rPr lang="en-US" sz="2200" i="1" dirty="0" err="1" smtClean="0">
                <a:solidFill>
                  <a:schemeClr val="accent1"/>
                </a:solidFill>
                <a:latin typeface="Arial Rounded MT Bold" pitchFamily="34" charset="0"/>
              </a:rPr>
              <a:t>GeV</a:t>
            </a:r>
            <a:endParaRPr lang="en-US" sz="2200" i="1" dirty="0" smtClean="0">
              <a:solidFill>
                <a:schemeClr val="accent1"/>
              </a:solidFill>
              <a:latin typeface="Arial Rounded MT Bold" pitchFamily="34" charset="0"/>
            </a:endParaRPr>
          </a:p>
          <a:p>
            <a:pPr algn="r"/>
            <a:r>
              <a:rPr lang="en-US" sz="1200" dirty="0" smtClean="0">
                <a:solidFill>
                  <a:schemeClr val="accent1"/>
                </a:solidFill>
                <a:latin typeface="Arial Rounded MT Bold" pitchFamily="34" charset="0"/>
              </a:rPr>
              <a:t>Electroweak </a:t>
            </a:r>
          </a:p>
          <a:p>
            <a:pPr algn="r"/>
            <a:r>
              <a:rPr lang="en-US" sz="1200" dirty="0" smtClean="0">
                <a:solidFill>
                  <a:schemeClr val="accent1"/>
                </a:solidFill>
                <a:latin typeface="Arial Rounded MT Bold" pitchFamily="34" charset="0"/>
              </a:rPr>
              <a:t>transition</a:t>
            </a:r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1625156" y="3284984"/>
            <a:ext cx="1584176" cy="334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1 MeV</a:t>
            </a:r>
          </a:p>
          <a:p>
            <a:pPr algn="r"/>
            <a:r>
              <a:rPr lang="en-US" sz="1400" i="1" dirty="0" err="1" smtClean="0">
                <a:solidFill>
                  <a:schemeClr val="accent1"/>
                </a:solidFill>
                <a:latin typeface="Arial Rounded MT Bold" pitchFamily="34" charset="0"/>
              </a:rPr>
              <a:t>nucleosythesis</a:t>
            </a:r>
            <a:endParaRPr lang="en-US" sz="1400" i="1" dirty="0" smtClean="0">
              <a:solidFill>
                <a:schemeClr val="accent1"/>
              </a:solidFill>
              <a:latin typeface="Arial Rounded MT Bold" pitchFamily="34" charset="0"/>
            </a:endParaRPr>
          </a:p>
        </p:txBody>
      </p:sp>
      <p:sp>
        <p:nvSpPr>
          <p:cNvPr id="21" name="Titre 1"/>
          <p:cNvSpPr txBox="1">
            <a:spLocks/>
          </p:cNvSpPr>
          <p:nvPr/>
        </p:nvSpPr>
        <p:spPr>
          <a:xfrm>
            <a:off x="1301628" y="4246739"/>
            <a:ext cx="1907704" cy="334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1 </a:t>
            </a:r>
            <a:r>
              <a:rPr lang="en-US" sz="2200" i="1" dirty="0" err="1" smtClean="0">
                <a:solidFill>
                  <a:schemeClr val="accent1"/>
                </a:solidFill>
                <a:latin typeface="Arial Rounded MT Bold" pitchFamily="34" charset="0"/>
              </a:rPr>
              <a:t>eV</a:t>
            </a:r>
            <a:endParaRPr lang="en-US" sz="2200" i="1" dirty="0" smtClean="0">
              <a:solidFill>
                <a:schemeClr val="accent1"/>
              </a:solidFill>
              <a:latin typeface="Arial Rounded MT Bold" pitchFamily="34" charset="0"/>
            </a:endParaRPr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553148" y="5182843"/>
            <a:ext cx="1584176" cy="334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1 </a:t>
            </a:r>
            <a:r>
              <a:rPr lang="en-US" sz="2200" i="1" dirty="0" err="1" smtClean="0">
                <a:solidFill>
                  <a:schemeClr val="accent1"/>
                </a:solidFill>
                <a:latin typeface="Arial Rounded MT Bold" pitchFamily="34" charset="0"/>
              </a:rPr>
              <a:t>meV</a:t>
            </a:r>
            <a:endParaRPr lang="en-US" sz="2200" i="1" dirty="0" smtClean="0">
              <a:solidFill>
                <a:schemeClr val="accent1"/>
              </a:solidFill>
              <a:latin typeface="Arial Rounded MT Bold" pitchFamily="34" charset="0"/>
            </a:endParaRPr>
          </a:p>
          <a:p>
            <a:pPr algn="r"/>
            <a:r>
              <a:rPr lang="en-US" sz="1600" dirty="0" smtClean="0">
                <a:solidFill>
                  <a:schemeClr val="accent1"/>
                </a:solidFill>
                <a:latin typeface="Arial Rounded MT Bold" pitchFamily="34" charset="0"/>
              </a:rPr>
              <a:t>Today</a:t>
            </a:r>
          </a:p>
        </p:txBody>
      </p:sp>
      <p:sp>
        <p:nvSpPr>
          <p:cNvPr id="24" name="Titre 1"/>
          <p:cNvSpPr txBox="1">
            <a:spLocks/>
          </p:cNvSpPr>
          <p:nvPr/>
        </p:nvSpPr>
        <p:spPr>
          <a:xfrm>
            <a:off x="3005665" y="4701601"/>
            <a:ext cx="263318" cy="382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Arial Rounded MT Bold" pitchFamily="34" charset="0"/>
              </a:rPr>
              <a:t>?</a:t>
            </a:r>
            <a:endParaRPr lang="en-US" sz="2400" dirty="0" smtClean="0">
              <a:latin typeface="Arial Rounded MT Bold" pitchFamily="34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7110" r="10667"/>
          <a:stretch/>
        </p:blipFill>
        <p:spPr bwMode="auto">
          <a:xfrm>
            <a:off x="5921209" y="922763"/>
            <a:ext cx="1857397" cy="1648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796" y="3250104"/>
            <a:ext cx="2088232" cy="116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re 1"/>
          <p:cNvSpPr txBox="1">
            <a:spLocks/>
          </p:cNvSpPr>
          <p:nvPr/>
        </p:nvSpPr>
        <p:spPr>
          <a:xfrm>
            <a:off x="5422779" y="1566735"/>
            <a:ext cx="263318" cy="360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Arial Rounded MT Bold" pitchFamily="34" charset="0"/>
              </a:rPr>
              <a:t>?</a:t>
            </a:r>
            <a:endParaRPr lang="en-US" sz="2400" dirty="0" smtClean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31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"/>
          <p:cNvSpPr txBox="1">
            <a:spLocks/>
          </p:cNvSpPr>
          <p:nvPr/>
        </p:nvSpPr>
        <p:spPr>
          <a:xfrm>
            <a:off x="0" y="-16621"/>
            <a:ext cx="9144000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 Rounded MT Bold" pitchFamily="34" charset="0"/>
              </a:rPr>
              <a:t>gravitational </a:t>
            </a:r>
            <a:r>
              <a:rPr lang="en-US" sz="2800" dirty="0" smtClean="0">
                <a:latin typeface="Arial Rounded MT Bold" pitchFamily="34" charset="0"/>
              </a:rPr>
              <a:t>effect</a:t>
            </a:r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36</a:t>
            </a:fld>
            <a:endParaRPr lang="en-US" dirty="0">
              <a:latin typeface="Arial Rounded MT Bold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4778375"/>
            <a:ext cx="4500563" cy="145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92163" y="5157788"/>
            <a:ext cx="2771774" cy="148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125"/>
              </a:spcBef>
            </a:pPr>
            <a:r>
              <a:rPr lang="en-US" dirty="0">
                <a:solidFill>
                  <a:srgbClr val="000000"/>
                </a:solidFill>
                <a:latin typeface="Arial Rounded MT Bold" pitchFamily="34" charset="0"/>
              </a:rPr>
              <a:t>R = </a:t>
            </a:r>
            <a:r>
              <a:rPr lang="en-US" dirty="0" err="1">
                <a:solidFill>
                  <a:srgbClr val="000000"/>
                </a:solidFill>
                <a:latin typeface="Arial Rounded MT Bold" pitchFamily="34" charset="0"/>
              </a:rPr>
              <a:t>fn</a:t>
            </a:r>
            <a:r>
              <a:rPr lang="en-US" dirty="0">
                <a:solidFill>
                  <a:srgbClr val="000000"/>
                </a:solidFill>
                <a:latin typeface="Arial Rounded MT Bold" pitchFamily="34" charset="0"/>
              </a:rPr>
              <a:t> / </a:t>
            </a:r>
            <a:r>
              <a:rPr lang="en-US" dirty="0" err="1">
                <a:solidFill>
                  <a:srgbClr val="000000"/>
                </a:solidFill>
                <a:latin typeface="Arial Rounded MT Bold" pitchFamily="34" charset="0"/>
              </a:rPr>
              <a:t>fHg</a:t>
            </a:r>
            <a:r>
              <a:rPr lang="en-US" dirty="0">
                <a:solidFill>
                  <a:srgbClr val="000000"/>
                </a:solidFill>
                <a:latin typeface="Arial Rounded MT Bold" pitchFamily="34" charset="0"/>
              </a:rPr>
              <a:t> depends on vertical gradients</a:t>
            </a:r>
          </a:p>
          <a:p>
            <a:pPr eaLnBrk="1" hangingPunct="1">
              <a:spcBef>
                <a:spcPts val="1125"/>
              </a:spcBef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>
              <a:spcBef>
                <a:spcPts val="1125"/>
              </a:spcBef>
            </a:pPr>
            <a:r>
              <a:rPr lang="en-US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042988" y="1809750"/>
            <a:ext cx="2447925" cy="165576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333399">
                  <a:alpha val="50000"/>
                </a:srgbClr>
              </a:gs>
            </a:gsLst>
            <a:lin ang="5400000" scaled="1"/>
          </a:gradFill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4284663" y="2168525"/>
            <a:ext cx="1587" cy="828675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286250" y="2420938"/>
            <a:ext cx="3063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308264" y="4140200"/>
            <a:ext cx="4347835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dirty="0">
                <a:solidFill>
                  <a:srgbClr val="000000"/>
                </a:solidFill>
                <a:latin typeface="Arial Rounded MT Bold" pitchFamily="34" charset="0"/>
              </a:rPr>
              <a:t>Center of </a:t>
            </a:r>
            <a:r>
              <a:rPr lang="fr-FR" dirty="0" err="1">
                <a:solidFill>
                  <a:srgbClr val="000000"/>
                </a:solidFill>
                <a:latin typeface="Arial Rounded MT Bold" pitchFamily="34" charset="0"/>
              </a:rPr>
              <a:t>gravity</a:t>
            </a:r>
            <a:r>
              <a:rPr lang="fr-FR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Arial Rounded MT Bold" pitchFamily="34" charset="0"/>
              </a:rPr>
              <a:t>height</a:t>
            </a:r>
            <a:r>
              <a:rPr lang="fr-FR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Arial Rounded MT Bold" pitchFamily="34" charset="0"/>
              </a:rPr>
              <a:t>difference</a:t>
            </a:r>
            <a:r>
              <a:rPr lang="fr-FR" dirty="0">
                <a:solidFill>
                  <a:srgbClr val="000000"/>
                </a:solidFill>
                <a:latin typeface="Arial Rounded MT Bold" pitchFamily="34" charset="0"/>
              </a:rPr>
              <a:t>  </a:t>
            </a:r>
            <a:r>
              <a:rPr lang="fr-FR" dirty="0" err="1">
                <a:solidFill>
                  <a:srgbClr val="000000"/>
                </a:solidFill>
                <a:latin typeface="Arial Rounded MT Bold" pitchFamily="34" charset="0"/>
              </a:rPr>
              <a:t>is</a:t>
            </a:r>
            <a:endParaRPr lang="fr-FR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524131" y="1304925"/>
            <a:ext cx="1157026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dirty="0">
                <a:solidFill>
                  <a:srgbClr val="0033CC"/>
                </a:solidFill>
                <a:latin typeface="Arial Rounded MT Bold" pitchFamily="34" charset="0"/>
              </a:rPr>
              <a:t>UCN gaz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327650" y="1809750"/>
            <a:ext cx="2447925" cy="1655763"/>
          </a:xfrm>
          <a:prstGeom prst="rect">
            <a:avLst/>
          </a:prstGeom>
          <a:solidFill>
            <a:srgbClr val="FF0000">
              <a:alpha val="5294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841526" y="1304925"/>
            <a:ext cx="1564637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dirty="0" err="1">
                <a:solidFill>
                  <a:srgbClr val="FF0000"/>
                </a:solidFill>
                <a:latin typeface="Arial Rounded MT Bold" pitchFamily="34" charset="0"/>
              </a:rPr>
              <a:t>Mercury</a:t>
            </a:r>
            <a:r>
              <a:rPr lang="fr-FR" dirty="0">
                <a:solidFill>
                  <a:srgbClr val="FF0000"/>
                </a:solidFill>
                <a:latin typeface="Arial Rounded MT Bold" pitchFamily="34" charset="0"/>
              </a:rPr>
              <a:t> gaz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970029" y="1133475"/>
            <a:ext cx="2830881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1600" dirty="0" err="1">
                <a:solidFill>
                  <a:srgbClr val="000000"/>
                </a:solidFill>
                <a:latin typeface="Arial Rounded MT Bold" pitchFamily="34" charset="0"/>
              </a:rPr>
              <a:t>Same</a:t>
            </a:r>
            <a:r>
              <a:rPr lang="fr-FR" sz="1600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Arial Rounded MT Bold" pitchFamily="34" charset="0"/>
              </a:rPr>
              <a:t>precession</a:t>
            </a:r>
            <a:r>
              <a:rPr lang="fr-FR" sz="1600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Arial Rounded MT Bold" pitchFamily="34" charset="0"/>
              </a:rPr>
              <a:t>chamber</a:t>
            </a:r>
            <a:endParaRPr lang="fr-FR" sz="16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 flipH="1">
            <a:off x="3359150" y="1520825"/>
            <a:ext cx="409575" cy="252413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>
            <a:off x="5003800" y="1484313"/>
            <a:ext cx="431800" cy="288925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2" t="-22316" r="3069" b="-7683"/>
          <a:stretch>
            <a:fillRect/>
          </a:stretch>
        </p:blipFill>
        <p:spPr bwMode="auto">
          <a:xfrm>
            <a:off x="5650954" y="4092575"/>
            <a:ext cx="16573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802" t="-22316" r="3069" b="-768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2952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Magnetic moment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37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340768"/>
            <a:ext cx="6168250" cy="501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en-US" sz="2800" smtClean="0">
                <a:latin typeface="Arial Rounded MT Bold" pitchFamily="34" charset="0"/>
              </a:rPr>
              <a:t>Superthermal source of UCNs</a:t>
            </a:r>
            <a:endParaRPr lang="en-US" sz="280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38</a:t>
            </a:fld>
            <a:endParaRPr lang="en-US"/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7272" r="12981" b="4112"/>
          <a:stretch/>
        </p:blipFill>
        <p:spPr>
          <a:xfrm>
            <a:off x="381000" y="1036204"/>
            <a:ext cx="3199536" cy="2608820"/>
          </a:xfrm>
          <a:prstGeom prst="rect">
            <a:avLst/>
          </a:prstGeom>
          <a:noFill/>
          <a:ln/>
        </p:spPr>
      </p:pic>
      <p:sp>
        <p:nvSpPr>
          <p:cNvPr id="20" name="AutoShape 1"/>
          <p:cNvSpPr>
            <a:spLocks noChangeArrowheads="1"/>
          </p:cNvSpPr>
          <p:nvPr/>
        </p:nvSpPr>
        <p:spPr bwMode="auto">
          <a:xfrm>
            <a:off x="755576" y="961114"/>
            <a:ext cx="2108317" cy="576064"/>
          </a:xfrm>
          <a:prstGeom prst="roundRect">
            <a:avLst>
              <a:gd name="adj" fmla="val 34668"/>
            </a:avLst>
          </a:prstGeom>
          <a:solidFill>
            <a:srgbClr val="00B0F0">
              <a:alpha val="55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latin typeface="Arial Rounded MT Bold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748308" y="1063389"/>
            <a:ext cx="2108317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mtClean="0">
                <a:latin typeface="Arial Rounded MT Bold" pitchFamily="34" charset="0"/>
              </a:rPr>
              <a:t>UCN Source</a:t>
            </a:r>
            <a:endParaRPr lang="en-US">
              <a:latin typeface="Arial Rounded MT Bold" pitchFamily="34" charset="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4337819" y="1844824"/>
            <a:ext cx="3618557" cy="36004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[Zimmer </a:t>
            </a:r>
            <a:r>
              <a:rPr lang="en-US" sz="1600" i="1" dirty="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et al  </a:t>
            </a:r>
            <a:r>
              <a:rPr lang="en-US" sz="1600" dirty="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PRL 107 (2011)]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068960"/>
            <a:ext cx="3214260" cy="315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4211960" y="1052736"/>
            <a:ext cx="30243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0" dirty="0" smtClean="0">
                <a:latin typeface="Arial Rounded MT Bold" pitchFamily="34" charset="0"/>
              </a:rPr>
              <a:t>UCN production in superfluid Helium</a:t>
            </a:r>
            <a:endParaRPr lang="en-US" b="0" dirty="0">
              <a:latin typeface="Arial Rounded MT Bold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37" y="3717032"/>
            <a:ext cx="5126376" cy="28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10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en-US" sz="2800" smtClean="0">
                <a:latin typeface="Arial Rounded MT Bold" pitchFamily="34" charset="0"/>
              </a:rPr>
              <a:t>Superthermal source of UCNs</a:t>
            </a:r>
            <a:endParaRPr lang="en-US" sz="280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39</a:t>
            </a:fld>
            <a:endParaRPr lang="en-US"/>
          </a:p>
        </p:txBody>
      </p:sp>
      <p:pic>
        <p:nvPicPr>
          <p:cNvPr id="11" name="Picture 3" descr="C:\Users\pouille\Desktop\convivial\photos\Agarder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t="10004" r="3646" b="5975"/>
          <a:stretch/>
        </p:blipFill>
        <p:spPr bwMode="auto">
          <a:xfrm>
            <a:off x="251520" y="764704"/>
            <a:ext cx="3240360" cy="220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368" y="692696"/>
            <a:ext cx="4739104" cy="232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228184" y="1203952"/>
            <a:ext cx="25140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err="1" smtClean="0">
                <a:latin typeface="Arial Rounded MT Bold" pitchFamily="34" charset="0"/>
              </a:rPr>
              <a:t>December</a:t>
            </a:r>
            <a:r>
              <a:rPr lang="fr-FR" sz="2000" dirty="0" smtClean="0">
                <a:latin typeface="Arial Rounded MT Bold" pitchFamily="34" charset="0"/>
              </a:rPr>
              <a:t> 7 2012</a:t>
            </a:r>
            <a:endParaRPr lang="fr-FR" sz="2000" b="1" dirty="0">
              <a:latin typeface="Arial Rounded MT Bold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3854503" cy="325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699792" y="3501008"/>
            <a:ext cx="13681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latin typeface="Arial Rounded MT Bold" pitchFamily="34" charset="0"/>
              </a:rPr>
              <a:t>July 2012</a:t>
            </a:r>
            <a:endParaRPr lang="fr-FR" b="1" dirty="0">
              <a:latin typeface="Arial Rounded MT Bold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927" y="3292908"/>
            <a:ext cx="3731497" cy="332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6156176" y="3645024"/>
            <a:ext cx="20882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latin typeface="Arial Rounded MT Bold" pitchFamily="34" charset="0"/>
              </a:rPr>
              <a:t>March 2013</a:t>
            </a:r>
            <a:endParaRPr lang="fr-FR" b="1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09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"/>
          <p:cNvSpPr>
            <a:spLocks noChangeArrowheads="1"/>
          </p:cNvSpPr>
          <p:nvPr/>
        </p:nvSpPr>
        <p:spPr bwMode="auto">
          <a:xfrm>
            <a:off x="4716016" y="1052736"/>
            <a:ext cx="4248472" cy="2698561"/>
          </a:xfrm>
          <a:prstGeom prst="roundRect">
            <a:avLst>
              <a:gd name="adj" fmla="val 16440"/>
            </a:avLst>
          </a:prstGeom>
          <a:solidFill>
            <a:srgbClr val="7030A0">
              <a:alpha val="4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latin typeface="Arial Rounded MT Bold" pitchFamily="34" charset="0"/>
            </a:endParaRPr>
          </a:p>
        </p:txBody>
      </p:sp>
      <p:sp>
        <p:nvSpPr>
          <p:cNvPr id="11" name="AutoShape 1"/>
          <p:cNvSpPr>
            <a:spLocks noChangeArrowheads="1"/>
          </p:cNvSpPr>
          <p:nvPr/>
        </p:nvSpPr>
        <p:spPr bwMode="auto">
          <a:xfrm>
            <a:off x="4716016" y="4077072"/>
            <a:ext cx="4248472" cy="1944216"/>
          </a:xfrm>
          <a:prstGeom prst="roundRect">
            <a:avLst>
              <a:gd name="adj" fmla="val 16440"/>
            </a:avLst>
          </a:prstGeom>
          <a:solidFill>
            <a:srgbClr val="7030A0">
              <a:alpha val="4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latin typeface="Arial Rounded MT Bold" pitchFamily="34" charset="0"/>
            </a:endParaRPr>
          </a:p>
        </p:txBody>
      </p:sp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9144000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latin typeface="Arial Rounded MT Bold" pitchFamily="34" charset="0"/>
              </a:rPr>
              <a:t>Ultracold</a:t>
            </a:r>
            <a:r>
              <a:rPr lang="en-US" sz="2800" dirty="0" smtClean="0">
                <a:latin typeface="Arial Rounded MT Bold" pitchFamily="34" charset="0"/>
              </a:rPr>
              <a:t> neutrons (UCN)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4</a:t>
            </a:fld>
            <a:endParaRPr lang="en-US">
              <a:latin typeface="Arial Rounded MT Bold" pitchFamily="34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95536" y="5535523"/>
            <a:ext cx="3816424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Neutrons with energy &lt; 100 neV, or velocity &lt;  </a:t>
            </a:r>
            <a:r>
              <a:rPr lang="en-US" dirty="0">
                <a:latin typeface="Arial Rounded MT Bold" pitchFamily="34" charset="0"/>
              </a:rPr>
              <a:t>5</a:t>
            </a:r>
            <a:r>
              <a:rPr lang="en-US" dirty="0" smtClean="0">
                <a:latin typeface="Arial Rounded MT Bold" pitchFamily="34" charset="0"/>
              </a:rPr>
              <a:t> m/s  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are reflected by material walls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4932040" y="4221088"/>
            <a:ext cx="388843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latin typeface="Arial Rounded MT Bold" pitchFamily="34" charset="0"/>
              </a:rPr>
              <a:t>UCNs feel gravity</a:t>
            </a:r>
          </a:p>
          <a:p>
            <a:pPr algn="ctr">
              <a:spcBef>
                <a:spcPct val="50000"/>
              </a:spcBef>
            </a:pPr>
            <a:endParaRPr lang="en-US" sz="2000" dirty="0">
              <a:latin typeface="Arial Rounded MT Bold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7030A0"/>
                </a:solidFill>
                <a:latin typeface="Arial Rounded MT Bold" pitchFamily="34" charset="0"/>
              </a:rPr>
              <a:t>GRANIT to measure the bouncing  quantum states</a:t>
            </a:r>
            <a:endParaRPr lang="en-US" sz="2000" dirty="0">
              <a:solidFill>
                <a:srgbClr val="7030A0"/>
              </a:solidFill>
              <a:latin typeface="Arial Rounded MT Bold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3" y="1052735"/>
            <a:ext cx="4126212" cy="441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267744" y="1052736"/>
            <a:ext cx="19442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  <a:latin typeface="Arial Rounded MT Bold" pitchFamily="34" charset="0"/>
              </a:rPr>
              <a:t>Thermal neutrons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123728" y="2401143"/>
            <a:ext cx="17281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  <a:latin typeface="Arial Rounded MT Bold" pitchFamily="34" charset="0"/>
              </a:rPr>
              <a:t>Cold neutrons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339752" y="3933056"/>
            <a:ext cx="22322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 smtClean="0">
                <a:solidFill>
                  <a:srgbClr val="7030A0"/>
                </a:solidFill>
                <a:latin typeface="Arial Rounded MT Bold" pitchFamily="34" charset="0"/>
              </a:rPr>
              <a:t>Ultracold</a:t>
            </a:r>
            <a:r>
              <a:rPr lang="en-US" sz="1600" dirty="0" smtClean="0">
                <a:solidFill>
                  <a:srgbClr val="7030A0"/>
                </a:solidFill>
                <a:latin typeface="Arial Rounded MT Bold" pitchFamily="34" charset="0"/>
              </a:rPr>
              <a:t> neutrons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868416" y="1196753"/>
            <a:ext cx="388843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latin typeface="Arial Rounded MT Bold" pitchFamily="34" charset="0"/>
              </a:rPr>
              <a:t>UCNs can be stored in bottles for very long times (1000 s)</a:t>
            </a:r>
          </a:p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7030A0"/>
                </a:solidFill>
                <a:latin typeface="Arial Rounded MT Bold" pitchFamily="34" charset="0"/>
              </a:rPr>
              <a:t>Measurement of the neutron lifetime</a:t>
            </a:r>
          </a:p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7030A0"/>
                </a:solidFill>
                <a:latin typeface="Arial Rounded MT Bold" pitchFamily="34" charset="0"/>
              </a:rPr>
              <a:t>precision measurement of the neutron electric dipole moment (nEDM)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697497"/>
            <a:ext cx="3368030" cy="38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4992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40</a:t>
            </a:fld>
            <a:endParaRPr lang="en-US">
              <a:latin typeface="Arial Rounded MT Bold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96752"/>
            <a:ext cx="7852770" cy="5594438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1360215" y="3678362"/>
            <a:ext cx="69847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1331640" y="2564904"/>
            <a:ext cx="69847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1331640" y="1460401"/>
            <a:ext cx="69847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6372200" y="548680"/>
            <a:ext cx="0" cy="5328592"/>
          </a:xfrm>
          <a:prstGeom prst="line">
            <a:avLst/>
          </a:prstGeom>
          <a:ln w="2222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Étoile à 5 branches 11"/>
          <p:cNvSpPr/>
          <p:nvPr/>
        </p:nvSpPr>
        <p:spPr>
          <a:xfrm>
            <a:off x="6156176" y="3465005"/>
            <a:ext cx="360040" cy="396043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6568817" y="3212975"/>
            <a:ext cx="1288991" cy="86409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en-US" dirty="0" smtClean="0">
                <a:solidFill>
                  <a:schemeClr val="tx1"/>
                </a:solidFill>
              </a:rPr>
              <a:t>GRANIT 2013</a:t>
            </a:r>
          </a:p>
          <a:p>
            <a:pPr algn="ctr"/>
            <a:r>
              <a:rPr lang="en-US" altLang="en-US" dirty="0" smtClean="0">
                <a:solidFill>
                  <a:schemeClr val="tx1"/>
                </a:solidFill>
              </a:rPr>
              <a:t>10 </a:t>
            </a:r>
            <a:r>
              <a:rPr lang="en-US" altLang="en-US" dirty="0" err="1" smtClean="0">
                <a:solidFill>
                  <a:schemeClr val="tx1"/>
                </a:solidFill>
              </a:rPr>
              <a:t>mHz</a:t>
            </a:r>
            <a:endParaRPr lang="en-US" alt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altLang="en-US" dirty="0" smtClean="0">
                <a:solidFill>
                  <a:schemeClr val="tx1"/>
                </a:solidFill>
              </a:rPr>
              <a:t>@1.4 K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16" name="Étoile à 5 branches 15"/>
          <p:cNvSpPr/>
          <p:nvPr/>
        </p:nvSpPr>
        <p:spPr>
          <a:xfrm>
            <a:off x="6163524" y="2209119"/>
            <a:ext cx="360040" cy="396043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6549533" y="1916833"/>
            <a:ext cx="1288991" cy="86409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en-US" dirty="0" smtClean="0">
                <a:solidFill>
                  <a:schemeClr val="tx1"/>
                </a:solidFill>
              </a:rPr>
              <a:t>GRANIT 2014</a:t>
            </a:r>
          </a:p>
          <a:p>
            <a:pPr algn="ctr"/>
            <a:r>
              <a:rPr lang="en-US" altLang="en-US" dirty="0" smtClean="0">
                <a:solidFill>
                  <a:schemeClr val="tx1"/>
                </a:solidFill>
              </a:rPr>
              <a:t>130 </a:t>
            </a:r>
            <a:r>
              <a:rPr lang="en-US" altLang="en-US" dirty="0" err="1" smtClean="0">
                <a:solidFill>
                  <a:schemeClr val="tx1"/>
                </a:solidFill>
              </a:rPr>
              <a:t>mHz</a:t>
            </a:r>
            <a:endParaRPr lang="en-US" alt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altLang="en-US" dirty="0" smtClean="0">
                <a:solidFill>
                  <a:schemeClr val="tx1"/>
                </a:solidFill>
              </a:rPr>
              <a:t>@1.3 K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19" name="AutoShape 70"/>
          <p:cNvSpPr>
            <a:spLocks noChangeArrowheads="1"/>
          </p:cNvSpPr>
          <p:nvPr/>
        </p:nvSpPr>
        <p:spPr bwMode="auto">
          <a:xfrm>
            <a:off x="1835696" y="2096510"/>
            <a:ext cx="1091109" cy="324378"/>
          </a:xfrm>
          <a:prstGeom prst="wedgeRectCallout">
            <a:avLst>
              <a:gd name="adj1" fmla="val 55164"/>
              <a:gd name="adj2" fmla="val 129597"/>
            </a:avLst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en-US" sz="1600" dirty="0" smtClean="0">
                <a:solidFill>
                  <a:schemeClr val="tx1"/>
                </a:solidFill>
              </a:rPr>
              <a:t>PF2 (2000)</a:t>
            </a:r>
            <a:endParaRPr lang="en-US" altLang="en-US" sz="1600" dirty="0">
              <a:solidFill>
                <a:schemeClr val="tx1"/>
              </a:solidFill>
            </a:endParaRPr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0" y="-16621"/>
            <a:ext cx="2843808" cy="56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 Rounded MT Bold" pitchFamily="34" charset="0"/>
              </a:rPr>
              <a:t>UCN output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18" name="Étoile à 5 branches 17"/>
          <p:cNvSpPr/>
          <p:nvPr/>
        </p:nvSpPr>
        <p:spPr>
          <a:xfrm>
            <a:off x="6172926" y="717674"/>
            <a:ext cx="360040" cy="396043"/>
          </a:xfrm>
          <a:prstGeom prst="star5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6561664" y="548680"/>
            <a:ext cx="1234152" cy="776174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en-US" sz="1600" dirty="0" err="1" smtClean="0">
                <a:solidFill>
                  <a:schemeClr val="tx1"/>
                </a:solidFill>
              </a:rPr>
              <a:t>STARucn</a:t>
            </a:r>
            <a:endParaRPr lang="en-US" altLang="en-US" sz="1600" dirty="0">
              <a:solidFill>
                <a:schemeClr val="tx1"/>
              </a:solidFill>
            </a:endParaRPr>
          </a:p>
          <a:p>
            <a:pPr algn="ctr"/>
            <a:r>
              <a:rPr lang="en-US" altLang="en-US" sz="1600" dirty="0" smtClean="0">
                <a:solidFill>
                  <a:schemeClr val="tx1"/>
                </a:solidFill>
              </a:rPr>
              <a:t>Simulation</a:t>
            </a:r>
          </a:p>
          <a:p>
            <a:pPr algn="ctr"/>
            <a:r>
              <a:rPr lang="en-US" altLang="en-US" sz="1600" dirty="0" smtClean="0">
                <a:solidFill>
                  <a:schemeClr val="tx1"/>
                </a:solidFill>
              </a:rPr>
              <a:t>2.5 Hz</a:t>
            </a:r>
          </a:p>
        </p:txBody>
      </p:sp>
      <p:sp>
        <p:nvSpPr>
          <p:cNvPr id="22" name="AutoShape 68"/>
          <p:cNvSpPr>
            <a:spLocks noChangeArrowheads="1"/>
          </p:cNvSpPr>
          <p:nvPr/>
        </p:nvSpPr>
        <p:spPr bwMode="auto">
          <a:xfrm>
            <a:off x="3347864" y="371614"/>
            <a:ext cx="2156343" cy="577081"/>
          </a:xfrm>
          <a:prstGeom prst="wedgeRectCallout">
            <a:avLst>
              <a:gd name="adj1" fmla="val 98194"/>
              <a:gd name="adj2" fmla="val -4127"/>
            </a:avLst>
          </a:prstGeom>
          <a:solidFill>
            <a:srgbClr val="FF66FF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altLang="en-US" sz="1050" dirty="0" smtClean="0">
                <a:solidFill>
                  <a:schemeClr val="tx1"/>
                </a:solidFill>
              </a:rPr>
              <a:t>With MEASURED properties of the Be UCN production volume + measured 9 A cold neutron flux</a:t>
            </a:r>
            <a:endParaRPr lang="en-US" alt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434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"/>
          <p:cNvSpPr>
            <a:spLocks noChangeArrowheads="1"/>
          </p:cNvSpPr>
          <p:nvPr/>
        </p:nvSpPr>
        <p:spPr bwMode="auto">
          <a:xfrm>
            <a:off x="5179480" y="836712"/>
            <a:ext cx="3352960" cy="1116124"/>
          </a:xfrm>
          <a:prstGeom prst="roundRect">
            <a:avLst>
              <a:gd name="adj" fmla="val 16440"/>
            </a:avLst>
          </a:prstGeom>
          <a:solidFill>
            <a:srgbClr val="00B0F0">
              <a:alpha val="55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41</a:t>
            </a:fld>
            <a:endParaRPr lang="en-US"/>
          </a:p>
        </p:txBody>
      </p:sp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en-US" sz="2800" smtClean="0">
                <a:latin typeface="Arial Rounded MT Bold" pitchFamily="34" charset="0"/>
              </a:rPr>
              <a:t>The expansion of the Universe</a:t>
            </a:r>
            <a:endParaRPr lang="en-US" sz="2800">
              <a:latin typeface="Arial Rounded MT Bold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768977" y="4900973"/>
            <a:ext cx="1456572" cy="28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336631"/>
            <a:ext cx="4752528" cy="290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8" r="8326" b="24999"/>
          <a:stretch/>
        </p:blipFill>
        <p:spPr bwMode="auto">
          <a:xfrm>
            <a:off x="1607839" y="980729"/>
            <a:ext cx="1524001" cy="19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179480" y="980727"/>
            <a:ext cx="335296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dirty="0" smtClean="0">
                <a:latin typeface="Arial Rounded MT Bold" pitchFamily="34" charset="0"/>
              </a:rPr>
              <a:t>Hubble law: </a:t>
            </a:r>
          </a:p>
          <a:p>
            <a:pPr algn="ctr"/>
            <a:endParaRPr lang="en-US" sz="800" dirty="0" smtClean="0">
              <a:latin typeface="Arial Rounded MT Bold" pitchFamily="34" charset="0"/>
            </a:endParaRPr>
          </a:p>
          <a:p>
            <a:pPr algn="ctr"/>
            <a:r>
              <a:rPr lang="en-US" sz="2000" dirty="0" smtClean="0">
                <a:latin typeface="Arial Rounded MT Bold" pitchFamily="34" charset="0"/>
              </a:rPr>
              <a:t>velocity = H</a:t>
            </a:r>
            <a:r>
              <a:rPr lang="en-US" sz="2000" baseline="-25000" dirty="0" smtClean="0">
                <a:latin typeface="Arial Rounded MT Bold" pitchFamily="34" charset="0"/>
              </a:rPr>
              <a:t>0</a:t>
            </a:r>
            <a:r>
              <a:rPr lang="en-US" sz="2000" dirty="0" smtClean="0">
                <a:latin typeface="Arial Rounded MT Bold" pitchFamily="34" charset="0"/>
              </a:rPr>
              <a:t> x distance</a:t>
            </a:r>
            <a:endParaRPr lang="en-US" sz="2000" dirty="0">
              <a:latin typeface="Arial Rounded MT Bold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220072" y="2430901"/>
            <a:ext cx="335296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dirty="0" smtClean="0">
                <a:latin typeface="Arial Rounded MT Bold" pitchFamily="34" charset="0"/>
              </a:rPr>
              <a:t>E. Hubble 1929</a:t>
            </a:r>
            <a:endParaRPr lang="en-US" sz="2000" dirty="0">
              <a:latin typeface="Arial Rounded MT Bold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418" y="2996952"/>
            <a:ext cx="3486044" cy="35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4940002" y="4813091"/>
            <a:ext cx="3907582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dirty="0" smtClean="0">
                <a:latin typeface="Arial Rounded MT Bold" pitchFamily="34" charset="0"/>
              </a:rPr>
              <a:t>More accurate value</a:t>
            </a:r>
            <a:endParaRPr lang="en-US" sz="2000" dirty="0">
              <a:latin typeface="Arial Rounded MT Bold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363198"/>
            <a:ext cx="4123983" cy="37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13" b="97581" l="8451" r="95775"/>
                    </a14:imgEffect>
                    <a14:imgEffect>
                      <a14:artisticPhotocopy trans="6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39508">
            <a:off x="4635414" y="3159079"/>
            <a:ext cx="305218" cy="56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94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2"/>
          <a:stretch/>
        </p:blipFill>
        <p:spPr bwMode="auto">
          <a:xfrm>
            <a:off x="5436096" y="4691528"/>
            <a:ext cx="3231022" cy="202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en-US" sz="2800" smtClean="0">
                <a:latin typeface="Arial Rounded MT Bold" pitchFamily="34" charset="0"/>
              </a:rPr>
              <a:t>Accelerated expansion of the universe</a:t>
            </a:r>
            <a:endParaRPr lang="en-US" sz="280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42</a:t>
            </a:fld>
            <a:endParaRPr lang="en-US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71704" y="5349312"/>
            <a:ext cx="3868347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latin typeface="Arial Rounded MT Bold" pitchFamily="34" charset="0"/>
              </a:rPr>
              <a:t>Dark Energy? </a:t>
            </a:r>
          </a:p>
          <a:p>
            <a:r>
              <a:rPr lang="en-US" sz="2000" dirty="0" smtClean="0">
                <a:latin typeface="Arial Rounded MT Bold" pitchFamily="34" charset="0"/>
              </a:rPr>
              <a:t>Cosmological constant?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7" y="1053133"/>
            <a:ext cx="4345143" cy="3383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25112"/>
            <a:ext cx="3626522" cy="3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50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Field profile above an infinite mirror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43</a:t>
            </a:fld>
            <a:endParaRPr lang="en-US"/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4956398" y="1208634"/>
            <a:ext cx="3618557" cy="36004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[</a:t>
            </a:r>
            <a:r>
              <a:rPr lang="en-US" dirty="0" err="1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Brax</a:t>
            </a:r>
            <a:r>
              <a:rPr lang="en-US" dirty="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 &amp; </a:t>
            </a:r>
            <a:r>
              <a:rPr lang="en-US" dirty="0" err="1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Pignol</a:t>
            </a:r>
            <a:r>
              <a:rPr lang="en-US" i="1" dirty="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  </a:t>
            </a:r>
            <a:r>
              <a:rPr lang="en-US" dirty="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PRL 107 (2011)]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5089"/>
            <a:ext cx="4104456" cy="345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7504" y="1216224"/>
            <a:ext cx="4176464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latin typeface="Arial Rounded MT Bold" pitchFamily="34" charset="0"/>
              </a:rPr>
              <a:t>In the strong coupling regime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10" name="AutoShape 1"/>
          <p:cNvSpPr>
            <a:spLocks noChangeArrowheads="1"/>
          </p:cNvSpPr>
          <p:nvPr/>
        </p:nvSpPr>
        <p:spPr bwMode="auto">
          <a:xfrm>
            <a:off x="5292080" y="2492896"/>
            <a:ext cx="3312368" cy="1152128"/>
          </a:xfrm>
          <a:prstGeom prst="roundRect">
            <a:avLst>
              <a:gd name="adj" fmla="val 26302"/>
            </a:avLst>
          </a:prstGeom>
          <a:solidFill>
            <a:srgbClr val="00B0F0">
              <a:alpha val="55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latin typeface="Arial Rounded MT Bold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292080" y="2564904"/>
            <a:ext cx="3312368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dirty="0" smtClean="0">
                <a:latin typeface="Arial Rounded MT Bold" pitchFamily="34" charset="0"/>
              </a:rPr>
              <a:t>Independent of the </a:t>
            </a:r>
          </a:p>
          <a:p>
            <a:pPr algn="ctr"/>
            <a:r>
              <a:rPr lang="en-US" sz="2000" dirty="0" smtClean="0">
                <a:latin typeface="Arial Rounded MT Bold" pitchFamily="34" charset="0"/>
              </a:rPr>
              <a:t>mirror’s density, independent of </a:t>
            </a:r>
            <a:r>
              <a:rPr lang="el-GR" sz="2000" b="1" dirty="0" smtClean="0">
                <a:latin typeface="Arial"/>
                <a:cs typeface="Arial"/>
              </a:rPr>
              <a:t>β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 Rounded MT Bold" pitchFamily="34" charset="0"/>
              </a:rPr>
              <a:t>!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67"/>
          <a:stretch/>
        </p:blipFill>
        <p:spPr bwMode="auto">
          <a:xfrm>
            <a:off x="5808568" y="5085184"/>
            <a:ext cx="1355720" cy="79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092280" y="5206143"/>
            <a:ext cx="8181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atin typeface="Comic Sans MS" pitchFamily="66" charset="0"/>
              </a:rPr>
              <a:t>µ</a:t>
            </a:r>
            <a:r>
              <a:rPr lang="en-US" sz="2800" b="1" i="1" dirty="0" smtClean="0">
                <a:latin typeface="Comic Sans MS" pitchFamily="66" charset="0"/>
              </a:rPr>
              <a:t>m</a:t>
            </a:r>
            <a:endParaRPr lang="en-US" sz="2000" b="1" i="1" dirty="0">
              <a:latin typeface="Comic Sans MS" pitchFamily="66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5711938" y="4508223"/>
            <a:ext cx="2088232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latin typeface="Arial Rounded MT Bold" pitchFamily="34" charset="0"/>
              </a:rPr>
              <a:t>Distance scale: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72" y="1844824"/>
            <a:ext cx="4583926" cy="54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09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Understanding the chameleon mechanism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44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3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982" y="3140968"/>
            <a:ext cx="3828434" cy="235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 trans="40000" numberOfShades="4"/>
                    </a14:imgEffect>
                    <a14:imgEffect>
                      <a14:sharpenSoften amount="86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2808312" cy="323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79512" y="1523394"/>
            <a:ext cx="3260445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latin typeface="Arial Rounded MT Bold" pitchFamily="34" charset="0"/>
              </a:rPr>
              <a:t>Plate with charge density </a:t>
            </a:r>
            <a:r>
              <a:rPr lang="el-GR" sz="1600" b="1" dirty="0" smtClean="0">
                <a:solidFill>
                  <a:srgbClr val="FF0000"/>
                </a:solidFill>
                <a:latin typeface="Arial"/>
                <a:cs typeface="Arial"/>
              </a:rPr>
              <a:t>ρ</a:t>
            </a:r>
            <a:endParaRPr lang="en-US" sz="14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58" y="1916833"/>
            <a:ext cx="1545771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4195663" y="1340768"/>
            <a:ext cx="457200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latin typeface="Arial Rounded MT Bold" pitchFamily="34" charset="0"/>
              </a:rPr>
              <a:t>Poisson equation for the electric potential</a:t>
            </a:r>
            <a:endParaRPr lang="en-US" sz="14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3903077" y="5748303"/>
            <a:ext cx="457200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latin typeface="Arial Rounded MT Bold" pitchFamily="34" charset="0"/>
              </a:rPr>
              <a:t>Electric field d</a:t>
            </a:r>
            <a:r>
              <a:rPr lang="el-GR" sz="1600" dirty="0" smtClean="0">
                <a:latin typeface="Arial"/>
                <a:cs typeface="Arial"/>
              </a:rPr>
              <a:t>φ</a:t>
            </a:r>
            <a:r>
              <a:rPr lang="en-US" sz="1600" dirty="0" smtClean="0">
                <a:latin typeface="Arial Rounded MT Bold" pitchFamily="34" charset="0"/>
              </a:rPr>
              <a:t>/dx proportional to </a:t>
            </a:r>
            <a:r>
              <a:rPr lang="el-GR" sz="1600" b="1" dirty="0">
                <a:solidFill>
                  <a:srgbClr val="FF0000"/>
                </a:solidFill>
                <a:latin typeface="Arial"/>
                <a:cs typeface="Arial"/>
              </a:rPr>
              <a:t>ρ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endParaRPr lang="en-US" sz="14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6481663" y="2996952"/>
            <a:ext cx="68262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l-GR" sz="2400" dirty="0" smtClean="0">
                <a:solidFill>
                  <a:srgbClr val="0000FF"/>
                </a:solidFill>
                <a:latin typeface="Arial"/>
                <a:cs typeface="Arial"/>
              </a:rPr>
              <a:t>φ</a:t>
            </a:r>
            <a:endParaRPr lang="en-US" sz="2000" b="1" dirty="0">
              <a:solidFill>
                <a:srgbClr val="0000FF"/>
              </a:solidFill>
              <a:latin typeface="Arial Rounded MT Bold" pitchFamily="34" charset="0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 flipV="1">
            <a:off x="6588224" y="2996952"/>
            <a:ext cx="0" cy="864096"/>
          </a:xfrm>
          <a:prstGeom prst="straightConnector1">
            <a:avLst/>
          </a:prstGeom>
          <a:ln w="28575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13" b="97581" l="8451" r="95775"/>
                    </a14:imgEffect>
                    <a14:imgEffect>
                      <a14:artisticPhotocopy trans="6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33263">
            <a:off x="1799775" y="1848188"/>
            <a:ext cx="305218" cy="56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 Box 2"/>
          <p:cNvSpPr txBox="1">
            <a:spLocks noChangeArrowheads="1"/>
          </p:cNvSpPr>
          <p:nvPr/>
        </p:nvSpPr>
        <p:spPr bwMode="auto">
          <a:xfrm rot="1245079">
            <a:off x="5184513" y="3971767"/>
            <a:ext cx="1101964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l-GR" sz="1200" dirty="0" smtClean="0">
                <a:solidFill>
                  <a:srgbClr val="00B0F0"/>
                </a:solidFill>
                <a:latin typeface="Arial"/>
                <a:cs typeface="Arial"/>
              </a:rPr>
              <a:t>ρ</a:t>
            </a:r>
            <a:r>
              <a:rPr lang="en-US" sz="1200" dirty="0" smtClean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srgbClr val="00B0F0"/>
                </a:solidFill>
                <a:latin typeface="Arial Rounded MT Bold" pitchFamily="34" charset="0"/>
                <a:cs typeface="Arial"/>
              </a:rPr>
              <a:t>small </a:t>
            </a:r>
            <a:endParaRPr lang="en-US" sz="1100" dirty="0">
              <a:solidFill>
                <a:srgbClr val="00B0F0"/>
              </a:solidFill>
              <a:latin typeface="Arial Rounded MT Bold" pitchFamily="34" charset="0"/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 rot="2704570">
            <a:off x="4945755" y="4619839"/>
            <a:ext cx="1101964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l-GR" sz="1200" dirty="0" smtClean="0">
                <a:solidFill>
                  <a:srgbClr val="00B0F0"/>
                </a:solidFill>
                <a:latin typeface="Arial"/>
                <a:cs typeface="Arial"/>
              </a:rPr>
              <a:t>ρ</a:t>
            </a:r>
            <a:r>
              <a:rPr lang="en-US" sz="1200" dirty="0" smtClean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srgbClr val="00B0F0"/>
                </a:solidFill>
                <a:latin typeface="Arial Rounded MT Bold" pitchFamily="34" charset="0"/>
                <a:cs typeface="Arial"/>
              </a:rPr>
              <a:t>large</a:t>
            </a:r>
            <a:endParaRPr lang="en-US" sz="1100" dirty="0">
              <a:solidFill>
                <a:srgbClr val="00B0F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38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098" y="1177668"/>
            <a:ext cx="4399731" cy="104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9000"/>
                    </a14:imgEffect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268" y="2996952"/>
            <a:ext cx="404812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Understanding the chameleon mechanism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45</a:t>
            </a:fld>
            <a:endParaRPr lang="en-US"/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06971" y="3429000"/>
            <a:ext cx="3024336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latin typeface="Arial Rounded MT Bold" pitchFamily="34" charset="0"/>
              </a:rPr>
              <a:t>Plate with mass density </a:t>
            </a:r>
            <a:r>
              <a:rPr lang="el-GR" sz="1600" b="1" dirty="0" smtClean="0">
                <a:solidFill>
                  <a:srgbClr val="FF0000"/>
                </a:solidFill>
                <a:latin typeface="Arial"/>
                <a:cs typeface="Arial"/>
              </a:rPr>
              <a:t>ρ</a:t>
            </a:r>
            <a:endParaRPr lang="en-US" sz="14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70731" y="1007301"/>
            <a:ext cx="457200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latin typeface="Arial Rounded MT Bold" pitchFamily="34" charset="0"/>
              </a:rPr>
              <a:t>Nonlinear equation for the chameleon field </a:t>
            </a:r>
            <a:endParaRPr lang="en-US" sz="14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3661330" y="5517232"/>
            <a:ext cx="457200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latin typeface="Arial Rounded MT Bold" pitchFamily="34" charset="0"/>
              </a:rPr>
              <a:t>Saturation effect and screening mechanism.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 Rounded MT Bold" pitchFamily="34" charset="0"/>
              </a:rPr>
              <a:t>For large </a:t>
            </a:r>
            <a:r>
              <a:rPr lang="el-GR" sz="1600" dirty="0" smtClean="0">
                <a:solidFill>
                  <a:schemeClr val="tx1"/>
                </a:solidFill>
                <a:latin typeface="Arial"/>
                <a:cs typeface="Arial"/>
              </a:rPr>
              <a:t>β</a:t>
            </a:r>
            <a:r>
              <a:rPr lang="en-US" sz="1600" dirty="0" smtClean="0">
                <a:solidFill>
                  <a:schemeClr val="tx1"/>
                </a:solidFill>
                <a:latin typeface="Arial Rounded MT Bold" pitchFamily="34" charset="0"/>
              </a:rPr>
              <a:t> the force between macroscopic bodies is independent of </a:t>
            </a:r>
            <a:r>
              <a:rPr lang="el-GR" sz="1600" dirty="0" smtClean="0">
                <a:solidFill>
                  <a:schemeClr val="tx1"/>
                </a:solidFill>
                <a:latin typeface="Arial"/>
                <a:cs typeface="Arial"/>
              </a:rPr>
              <a:t>β</a:t>
            </a:r>
            <a:endParaRPr lang="en-US" sz="14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6481662" y="2742556"/>
            <a:ext cx="68262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l-GR" sz="2400" dirty="0" smtClean="0">
                <a:solidFill>
                  <a:srgbClr val="0000FF"/>
                </a:solidFill>
                <a:latin typeface="Arial"/>
                <a:cs typeface="Arial"/>
              </a:rPr>
              <a:t>φ</a:t>
            </a:r>
            <a:endParaRPr lang="en-US" sz="2000" b="1" dirty="0">
              <a:solidFill>
                <a:srgbClr val="0000FF"/>
              </a:solidFill>
              <a:latin typeface="Arial Rounded MT Bold" pitchFamily="34" charset="0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 flipV="1">
            <a:off x="6556573" y="2631579"/>
            <a:ext cx="0" cy="864096"/>
          </a:xfrm>
          <a:prstGeom prst="straightConnector1">
            <a:avLst/>
          </a:prstGeom>
          <a:ln w="28575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2"/>
          <p:cNvSpPr txBox="1">
            <a:spLocks noChangeArrowheads="1"/>
          </p:cNvSpPr>
          <p:nvPr/>
        </p:nvSpPr>
        <p:spPr bwMode="auto">
          <a:xfrm rot="19145125">
            <a:off x="4507005" y="3481258"/>
            <a:ext cx="792177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l-GR" sz="1600" dirty="0" smtClean="0">
                <a:solidFill>
                  <a:schemeClr val="tx1"/>
                </a:solidFill>
                <a:latin typeface="Arial"/>
                <a:cs typeface="Arial"/>
              </a:rPr>
              <a:t>ρ</a:t>
            </a:r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Rounded MT Bold" pitchFamily="34" charset="0"/>
                <a:cs typeface="Arial"/>
              </a:rPr>
              <a:t>= 0</a:t>
            </a:r>
            <a:r>
              <a:rPr lang="en-US" sz="1600" dirty="0" smtClean="0">
                <a:solidFill>
                  <a:srgbClr val="FF0000"/>
                </a:solidFill>
                <a:latin typeface="Arial Rounded MT Bold" pitchFamily="34" charset="0"/>
                <a:cs typeface="Arial"/>
              </a:rPr>
              <a:t> 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 rot="21155788">
            <a:off x="4376426" y="4477416"/>
            <a:ext cx="1114533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Large </a:t>
            </a:r>
            <a:r>
              <a:rPr lang="el-GR" sz="1600" dirty="0" smtClean="0">
                <a:solidFill>
                  <a:schemeClr val="tx1"/>
                </a:solidFill>
                <a:latin typeface="Arial"/>
                <a:cs typeface="Arial"/>
              </a:rPr>
              <a:t>ρ</a:t>
            </a:r>
            <a:r>
              <a:rPr lang="en-US" sz="1600" dirty="0" smtClean="0">
                <a:solidFill>
                  <a:srgbClr val="FF0000"/>
                </a:solidFill>
                <a:latin typeface="Arial Rounded MT Bold" pitchFamily="34" charset="0"/>
                <a:cs typeface="Arial"/>
              </a:rPr>
              <a:t> 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 trans="40000" numberOfShades="4"/>
                    </a14:imgEffect>
                    <a14:imgEffect>
                      <a14:sharpenSoften amount="86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35189"/>
            <a:ext cx="2142070" cy="246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13" b="97581" l="8451" r="95775"/>
                    </a14:imgEffect>
                    <a14:imgEffect>
                      <a14:artisticPhotocopy trans="6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33263">
            <a:off x="1651196" y="3723892"/>
            <a:ext cx="215849" cy="39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27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Searching for a fifth force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46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362" y="908720"/>
            <a:ext cx="4845110" cy="556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61933"/>
            <a:ext cx="3490714" cy="78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61206" y="2348880"/>
            <a:ext cx="3275335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latin typeface="Arial Rounded MT Bold" pitchFamily="34" charset="0"/>
              </a:rPr>
              <a:t>Modification of the Newton’s law?</a:t>
            </a:r>
            <a:endParaRPr 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66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1"/>
          <p:cNvSpPr>
            <a:spLocks noChangeArrowheads="1"/>
          </p:cNvSpPr>
          <p:nvPr/>
        </p:nvSpPr>
        <p:spPr bwMode="auto">
          <a:xfrm>
            <a:off x="5055971" y="836713"/>
            <a:ext cx="3620485" cy="1008112"/>
          </a:xfrm>
          <a:prstGeom prst="roundRect">
            <a:avLst>
              <a:gd name="adj" fmla="val 26302"/>
            </a:avLst>
          </a:prstGeom>
          <a:solidFill>
            <a:srgbClr val="00B0F0">
              <a:alpha val="55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latin typeface="Arial Rounded MT Bold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en-US" sz="2800" smtClean="0">
                <a:latin typeface="Arial Rounded MT Bold" pitchFamily="34" charset="0"/>
              </a:rPr>
              <a:t>The quintessence hypothesis</a:t>
            </a:r>
            <a:endParaRPr lang="en-US" sz="280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47</a:t>
            </a:fld>
            <a:endParaRPr lang="en-US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36912"/>
            <a:ext cx="5256584" cy="125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0" y="5445224"/>
            <a:ext cx="2219816" cy="33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5055971" y="980728"/>
            <a:ext cx="3620485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dirty="0" smtClean="0">
                <a:latin typeface="Arial Rounded MT Bold" pitchFamily="34" charset="0"/>
              </a:rPr>
              <a:t>Dark Energy is due to a cosmological scalar field </a:t>
            </a:r>
            <a:r>
              <a:rPr lang="en-US" sz="2000" dirty="0" smtClean="0">
                <a:latin typeface="Arial"/>
                <a:cs typeface="Arial"/>
              </a:rPr>
              <a:t>φ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79512" y="2132856"/>
            <a:ext cx="473244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latin typeface="Arial Rounded MT Bold" pitchFamily="34" charset="0"/>
              </a:rPr>
              <a:t>Field equations (nonlinear):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3" b="97581" l="8451" r="95775"/>
                    </a14:imgEffect>
                    <a14:imgEffect>
                      <a14:artisticPhotocopy trans="6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3011">
            <a:off x="2643496" y="3908963"/>
            <a:ext cx="477931" cy="88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23528" y="4653136"/>
            <a:ext cx="4896544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latin typeface="Arial Rounded MT Bold" pitchFamily="34" charset="0"/>
              </a:rPr>
              <a:t>Term responsible for the cosmic acceleration, with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4499992" y="5383229"/>
            <a:ext cx="4644007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i="1" dirty="0" smtClean="0">
                <a:latin typeface="Arial Rounded MT Bold" pitchFamily="34" charset="0"/>
              </a:rPr>
              <a:t>Possible</a:t>
            </a:r>
            <a:r>
              <a:rPr lang="en-US" sz="2000" dirty="0" smtClean="0">
                <a:latin typeface="Arial Rounded MT Bold" pitchFamily="34" charset="0"/>
              </a:rPr>
              <a:t> coupling with matter. Chameleon effect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3" b="97581" l="8451" r="95775"/>
                    </a14:imgEffect>
                    <a14:imgEffect>
                      <a14:artisticPhotocopy trans="6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7051">
            <a:off x="6372774" y="4332398"/>
            <a:ext cx="415695" cy="76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67"/>
          <a:stretch/>
        </p:blipFill>
        <p:spPr bwMode="auto">
          <a:xfrm>
            <a:off x="1056040" y="5900329"/>
            <a:ext cx="1355720" cy="79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2339752" y="6021288"/>
            <a:ext cx="8181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smtClean="0">
                <a:latin typeface="Comic Sans MS" pitchFamily="66" charset="0"/>
              </a:rPr>
              <a:t>µ</a:t>
            </a:r>
            <a:r>
              <a:rPr lang="en-US" sz="2800" b="1" i="1" smtClean="0">
                <a:latin typeface="Comic Sans MS" pitchFamily="66" charset="0"/>
              </a:rPr>
              <a:t>m</a:t>
            </a:r>
            <a:endParaRPr lang="en-US" sz="2000" b="1" i="1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54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1"/>
          <p:cNvSpPr>
            <a:spLocks noChangeArrowheads="1"/>
          </p:cNvSpPr>
          <p:nvPr/>
        </p:nvSpPr>
        <p:spPr bwMode="auto">
          <a:xfrm>
            <a:off x="4932040" y="4736547"/>
            <a:ext cx="3816424" cy="1284741"/>
          </a:xfrm>
          <a:prstGeom prst="roundRect">
            <a:avLst>
              <a:gd name="adj" fmla="val 19726"/>
            </a:avLst>
          </a:prstGeom>
          <a:solidFill>
            <a:schemeClr val="bg1">
              <a:alpha val="13000"/>
            </a:scheme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>
              <a:latin typeface="Arial Rounded MT Bold" pitchFamily="34" charset="0"/>
            </a:endParaRPr>
          </a:p>
        </p:txBody>
      </p:sp>
      <p:sp>
        <p:nvSpPr>
          <p:cNvPr id="16" name="AutoShape 1"/>
          <p:cNvSpPr>
            <a:spLocks noChangeArrowheads="1"/>
          </p:cNvSpPr>
          <p:nvPr/>
        </p:nvSpPr>
        <p:spPr bwMode="auto">
          <a:xfrm>
            <a:off x="4932040" y="3081313"/>
            <a:ext cx="3816424" cy="1283791"/>
          </a:xfrm>
          <a:prstGeom prst="roundRect">
            <a:avLst>
              <a:gd name="adj" fmla="val 19726"/>
            </a:avLst>
          </a:prstGeom>
          <a:solidFill>
            <a:schemeClr val="bg1">
              <a:alpha val="13000"/>
            </a:scheme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48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fr-FR" sz="2800" dirty="0" err="1" smtClean="0">
                <a:latin typeface="Arial Rounded MT Bold" pitchFamily="34" charset="0"/>
              </a:rPr>
              <a:t>Ultracold</a:t>
            </a:r>
            <a:r>
              <a:rPr lang="fr-FR" sz="2800" dirty="0" smtClean="0">
                <a:latin typeface="Arial Rounded MT Bold" pitchFamily="34" charset="0"/>
              </a:rPr>
              <a:t> neutrons (UCN)</a:t>
            </a:r>
            <a:endParaRPr lang="fr-FR" sz="2800" dirty="0">
              <a:latin typeface="Arial Rounded MT Bold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932040" y="3153388"/>
            <a:ext cx="3816424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latin typeface="Arial Rounded MT Bold" pitchFamily="34" charset="0"/>
              </a:rPr>
              <a:t>Storage time limited by neutron beta decay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0"/>
                    </a14:imgEffect>
                    <a14:imgEffect>
                      <a14:colorTemperature colorTemp="7200"/>
                    </a14:imgEffect>
                    <a14:imgEffect>
                      <a14:brightnessContrast bright="6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57375"/>
            <a:ext cx="3517908" cy="389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467544" y="908720"/>
            <a:ext cx="2736304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fr-FR" sz="1600" dirty="0" smtClean="0">
                <a:latin typeface="Arial Rounded MT Bold" pitchFamily="34" charset="0"/>
              </a:rPr>
              <a:t>UCN = </a:t>
            </a:r>
          </a:p>
          <a:p>
            <a:pPr algn="ctr"/>
            <a:r>
              <a:rPr lang="en-US" sz="1600" dirty="0" smtClean="0">
                <a:latin typeface="Arial Rounded MT Bold" pitchFamily="34" charset="0"/>
              </a:rPr>
              <a:t>Total </a:t>
            </a:r>
            <a:r>
              <a:rPr lang="en-US" sz="1600" dirty="0" err="1" smtClean="0">
                <a:latin typeface="Arial Rounded MT Bold" pitchFamily="34" charset="0"/>
              </a:rPr>
              <a:t>reflexion</a:t>
            </a:r>
            <a:r>
              <a:rPr lang="en-US" sz="1600" dirty="0" smtClean="0">
                <a:latin typeface="Arial Rounded MT Bold" pitchFamily="34" charset="0"/>
              </a:rPr>
              <a:t> at any angle</a:t>
            </a: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40768"/>
            <a:ext cx="1832942" cy="30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373216"/>
            <a:ext cx="3368030" cy="38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AutoShape 1"/>
          <p:cNvSpPr>
            <a:spLocks noChangeArrowheads="1"/>
          </p:cNvSpPr>
          <p:nvPr/>
        </p:nvSpPr>
        <p:spPr bwMode="auto">
          <a:xfrm>
            <a:off x="2627784" y="1987345"/>
            <a:ext cx="2736304" cy="786457"/>
          </a:xfrm>
          <a:prstGeom prst="roundRect">
            <a:avLst>
              <a:gd name="adj" fmla="val 34668"/>
            </a:avLst>
          </a:prstGeom>
          <a:solidFill>
            <a:srgbClr val="00FFFF">
              <a:alpha val="13333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>
              <a:latin typeface="Arial Rounded MT Bold" pitchFamily="34" charset="0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2658372" y="2072546"/>
            <a:ext cx="2705716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latin typeface="Arial Rounded MT Bold" pitchFamily="34" charset="0"/>
              </a:rPr>
              <a:t>We can store UCNs in material bottles</a:t>
            </a:r>
            <a:endParaRPr lang="en-US" sz="1600" dirty="0">
              <a:latin typeface="Arial Rounded MT Bold" pitchFamily="34" charset="0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13" b="97581" l="8451" r="95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23936">
            <a:off x="2796543" y="2709150"/>
            <a:ext cx="353159" cy="53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916832"/>
            <a:ext cx="1584176" cy="27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932040" y="4869160"/>
            <a:ext cx="381642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dirty="0" smtClean="0">
                <a:latin typeface="Arial Rounded MT Bold" pitchFamily="34" charset="0"/>
              </a:rPr>
              <a:t>Gravity is important for UCNs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81" y="3860040"/>
            <a:ext cx="1564542" cy="3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51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38"/>
          <a:stretch/>
        </p:blipFill>
        <p:spPr bwMode="auto">
          <a:xfrm>
            <a:off x="971600" y="2121762"/>
            <a:ext cx="1296144" cy="465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7" r="6215"/>
          <a:stretch/>
        </p:blipFill>
        <p:spPr bwMode="auto">
          <a:xfrm>
            <a:off x="535672" y="332656"/>
            <a:ext cx="2308136" cy="177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49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2771800" y="-16621"/>
            <a:ext cx="6372200" cy="997349"/>
          </a:xfrm>
        </p:spPr>
        <p:txBody>
          <a:bodyPr>
            <a:normAutofit/>
          </a:bodyPr>
          <a:lstStyle/>
          <a:p>
            <a:r>
              <a:rPr lang="fr-FR" sz="2800" dirty="0" err="1" smtClean="0">
                <a:latin typeface="Arial Rounded MT Bold" pitchFamily="34" charset="0"/>
              </a:rPr>
              <a:t>Cooling</a:t>
            </a:r>
            <a:r>
              <a:rPr lang="fr-FR" sz="2800" dirty="0" smtClean="0">
                <a:latin typeface="Arial Rounded MT Bold" pitchFamily="34" charset="0"/>
              </a:rPr>
              <a:t> down neutrons</a:t>
            </a:r>
            <a:endParaRPr lang="fr-FR" sz="2800" dirty="0">
              <a:latin typeface="Arial Rounded MT Bold" pitchFamily="34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9192" y="2270630"/>
            <a:ext cx="1180440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dirty="0">
                <a:latin typeface="Arial Rounded MT Bold" pitchFamily="34" charset="0"/>
              </a:rPr>
              <a:t>10 </a:t>
            </a:r>
            <a:r>
              <a:rPr lang="en-US" sz="1600" dirty="0" smtClean="0">
                <a:latin typeface="Arial Rounded MT Bold" pitchFamily="34" charset="0"/>
              </a:rPr>
              <a:t>MeV</a:t>
            </a:r>
          </a:p>
          <a:p>
            <a:r>
              <a:rPr lang="en-US" sz="1200" dirty="0" smtClean="0">
                <a:latin typeface="Arial Rounded MT Bold" pitchFamily="34" charset="0"/>
              </a:rPr>
              <a:t>Fission neutrons</a:t>
            </a:r>
            <a:endParaRPr lang="en-US" sz="1200" dirty="0">
              <a:latin typeface="Arial Rounded MT Bold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8237" y="3573016"/>
            <a:ext cx="1119387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dirty="0" smtClean="0">
                <a:latin typeface="Arial Rounded MT Bold" pitchFamily="34" charset="0"/>
              </a:rPr>
              <a:t>25 </a:t>
            </a:r>
            <a:r>
              <a:rPr lang="en-US" sz="1600" dirty="0" err="1" smtClean="0">
                <a:latin typeface="Arial Rounded MT Bold" pitchFamily="34" charset="0"/>
              </a:rPr>
              <a:t>meV</a:t>
            </a:r>
            <a:endParaRPr lang="en-US" sz="1600" dirty="0" smtClean="0">
              <a:latin typeface="Arial Rounded MT Bold" pitchFamily="34" charset="0"/>
            </a:endParaRPr>
          </a:p>
          <a:p>
            <a:r>
              <a:rPr lang="en-US" sz="1200" dirty="0" smtClean="0">
                <a:latin typeface="Arial Rounded MT Bold" pitchFamily="34" charset="0"/>
              </a:rPr>
              <a:t>Thermal neutrons</a:t>
            </a:r>
            <a:endParaRPr lang="en-US" sz="1200" dirty="0">
              <a:latin typeface="Arial Rounded MT Bold" pitchFamily="34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8745" y="5032481"/>
            <a:ext cx="1272895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dirty="0">
                <a:latin typeface="Arial Rounded MT Bold" pitchFamily="34" charset="0"/>
              </a:rPr>
              <a:t>100 </a:t>
            </a:r>
            <a:r>
              <a:rPr lang="en-US" sz="1600" dirty="0" smtClean="0">
                <a:latin typeface="Arial Rounded MT Bold" pitchFamily="34" charset="0"/>
              </a:rPr>
              <a:t>neV</a:t>
            </a:r>
          </a:p>
          <a:p>
            <a:r>
              <a:rPr lang="en-US" sz="1200" dirty="0" err="1" smtClean="0">
                <a:latin typeface="Arial Rounded MT Bold" pitchFamily="34" charset="0"/>
              </a:rPr>
              <a:t>Ultracold</a:t>
            </a:r>
            <a:r>
              <a:rPr lang="en-US" sz="1200" dirty="0" smtClean="0">
                <a:latin typeface="Arial Rounded MT Bold" pitchFamily="34" charset="0"/>
              </a:rPr>
              <a:t> neutrons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47" b="4598"/>
          <a:stretch/>
        </p:blipFill>
        <p:spPr bwMode="auto">
          <a:xfrm>
            <a:off x="4067944" y="1429424"/>
            <a:ext cx="3024336" cy="221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7000"/>
                    </a14:imgEffect>
                    <a14:imgEffect>
                      <a14:brightnessContrast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102" y="4039621"/>
            <a:ext cx="2703129" cy="236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45886" y="4149079"/>
            <a:ext cx="268620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" name="Text Box 5"/>
          <p:cNvSpPr txBox="1">
            <a:spLocks noChangeArrowheads="1"/>
          </p:cNvSpPr>
          <p:nvPr/>
        </p:nvSpPr>
        <p:spPr bwMode="auto">
          <a:xfrm>
            <a:off x="2843808" y="4909369"/>
            <a:ext cx="117530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dirty="0" smtClean="0">
                <a:latin typeface="Arial Rounded MT Bold" pitchFamily="34" charset="0"/>
              </a:rPr>
              <a:t>Optical</a:t>
            </a:r>
          </a:p>
          <a:p>
            <a:r>
              <a:rPr lang="en-US" sz="1600" dirty="0" err="1" smtClean="0">
                <a:latin typeface="Arial Rounded MT Bold" pitchFamily="34" charset="0"/>
              </a:rPr>
              <a:t>behaviour</a:t>
            </a:r>
            <a:endParaRPr lang="en-US" sz="1600" dirty="0">
              <a:latin typeface="Arial Rounded MT Bold" pitchFamily="34" charset="0"/>
            </a:endParaRPr>
          </a:p>
        </p:txBody>
      </p:sp>
      <p:pic>
        <p:nvPicPr>
          <p:cNvPr id="1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13" b="97581" l="8451" r="95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18641" y="2420888"/>
            <a:ext cx="353159" cy="1013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" name="Text Box 5"/>
          <p:cNvSpPr txBox="1">
            <a:spLocks noChangeArrowheads="1"/>
          </p:cNvSpPr>
          <p:nvPr/>
        </p:nvSpPr>
        <p:spPr bwMode="auto">
          <a:xfrm>
            <a:off x="2771800" y="2492896"/>
            <a:ext cx="144016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dirty="0" smtClean="0">
                <a:latin typeface="Arial Rounded MT Bold" pitchFamily="34" charset="0"/>
              </a:rPr>
              <a:t>Ballistic moderation</a:t>
            </a:r>
            <a:endParaRPr lang="en-US" sz="1600" dirty="0">
              <a:latin typeface="Arial Rounded MT Bold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32" y="3622500"/>
            <a:ext cx="926347" cy="30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9" name="Text Box 5"/>
          <p:cNvSpPr txBox="1">
            <a:spLocks noChangeArrowheads="1"/>
          </p:cNvSpPr>
          <p:nvPr/>
        </p:nvSpPr>
        <p:spPr bwMode="auto">
          <a:xfrm>
            <a:off x="6732240" y="4714249"/>
            <a:ext cx="216024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latin typeface="Arial Rounded MT Bold" pitchFamily="34" charset="0"/>
              </a:rPr>
              <a:t>Mean Fermi potential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889" y="5475020"/>
            <a:ext cx="1832942" cy="30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50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35" y="5713473"/>
            <a:ext cx="3380981" cy="721295"/>
          </a:xfrm>
          <a:prstGeom prst="rect">
            <a:avLst/>
          </a:prstGeom>
        </p:spPr>
      </p:pic>
      <p:sp>
        <p:nvSpPr>
          <p:cNvPr id="33" name="Titre 1"/>
          <p:cNvSpPr txBox="1">
            <a:spLocks/>
          </p:cNvSpPr>
          <p:nvPr/>
        </p:nvSpPr>
        <p:spPr>
          <a:xfrm>
            <a:off x="323528" y="-16621"/>
            <a:ext cx="8820472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Arial Rounded MT Bold" pitchFamily="34" charset="0"/>
              </a:rPr>
              <a:t>Big Bang nucleosynthesis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30888" y="6376243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5</a:t>
            </a:fld>
            <a:endParaRPr lang="en-US">
              <a:latin typeface="Arial Rounded MT Bold" pitchFamily="34" charset="0"/>
            </a:endParaRPr>
          </a:p>
        </p:txBody>
      </p:sp>
      <p:pic>
        <p:nvPicPr>
          <p:cNvPr id="4098" name="Picture 2" descr="http://map.gsfc.nasa.gov/media/101087/101087b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6"/>
          <a:stretch/>
        </p:blipFill>
        <p:spPr bwMode="auto">
          <a:xfrm>
            <a:off x="4284290" y="980728"/>
            <a:ext cx="424815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06902"/>
            <a:ext cx="2088232" cy="116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35" y="3051398"/>
            <a:ext cx="3161229" cy="5677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635" y="1700808"/>
            <a:ext cx="3383850" cy="489781"/>
          </a:xfrm>
          <a:prstGeom prst="rect">
            <a:avLst/>
          </a:prstGeom>
        </p:spPr>
      </p:pic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89756" y="2492896"/>
            <a:ext cx="38164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[Deuterium abundance from Ly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 smtClean="0">
                <a:latin typeface="Arial Rounded MT Bold" pitchFamily="34" charset="0"/>
              </a:rPr>
              <a:t>, Cooke et al (2014)]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07504" y="1340768"/>
            <a:ext cx="3816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[</a:t>
            </a:r>
            <a:r>
              <a:rPr lang="fr-FR" dirty="0" smtClean="0">
                <a:latin typeface="Arial Rounded MT Bold" pitchFamily="34" charset="0"/>
              </a:rPr>
              <a:t>Planck </a:t>
            </a:r>
            <a:r>
              <a:rPr lang="en-US" dirty="0" smtClean="0">
                <a:latin typeface="Arial Rounded MT Bold" pitchFamily="34" charset="0"/>
              </a:rPr>
              <a:t>(2014)]</a:t>
            </a:r>
          </a:p>
        </p:txBody>
      </p:sp>
      <p:sp>
        <p:nvSpPr>
          <p:cNvPr id="21" name="AutoShape 1"/>
          <p:cNvSpPr>
            <a:spLocks noChangeArrowheads="1"/>
          </p:cNvSpPr>
          <p:nvPr/>
        </p:nvSpPr>
        <p:spPr bwMode="auto">
          <a:xfrm>
            <a:off x="107504" y="5016735"/>
            <a:ext cx="3719358" cy="1580617"/>
          </a:xfrm>
          <a:prstGeom prst="roundRect">
            <a:avLst>
              <a:gd name="adj" fmla="val 16440"/>
            </a:avLst>
          </a:prstGeom>
          <a:solidFill>
            <a:srgbClr val="7030A0">
              <a:alpha val="4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dirty="0">
              <a:latin typeface="Arial Rounded MT Bold" pitchFamily="34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87896" y="5085184"/>
            <a:ext cx="36640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BBN calculations need to know the neutron lifetime:</a:t>
            </a:r>
          </a:p>
        </p:txBody>
      </p:sp>
      <p:sp>
        <p:nvSpPr>
          <p:cNvPr id="5" name="Rectangle 4"/>
          <p:cNvSpPr/>
          <p:nvPr/>
        </p:nvSpPr>
        <p:spPr>
          <a:xfrm>
            <a:off x="6568635" y="3423935"/>
            <a:ext cx="216024" cy="1600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0514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 txBox="1">
            <a:spLocks/>
          </p:cNvSpPr>
          <p:nvPr/>
        </p:nvSpPr>
        <p:spPr>
          <a:xfrm>
            <a:off x="179512" y="-16621"/>
            <a:ext cx="8964488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Arial Rounded MT Bold" pitchFamily="34" charset="0"/>
              </a:rPr>
              <a:t>Two complementary experimental methods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6</a:t>
            </a:fld>
            <a:endParaRPr lang="en-US">
              <a:latin typeface="Arial Rounded MT Bold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83568" y="1268760"/>
            <a:ext cx="7488832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 smtClean="0">
                <a:solidFill>
                  <a:srgbClr val="0033CC"/>
                </a:solidFill>
                <a:latin typeface="Arial Rounded MT Bold" pitchFamily="34" charset="0"/>
              </a:rPr>
              <a:t>Counting the dead neutrons: BEAM METHOD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Arial Rounded MT Bold" pitchFamily="34" charset="0"/>
              </a:rPr>
              <a:t>	</a:t>
            </a:r>
            <a:r>
              <a:rPr lang="en-US" sz="2000" dirty="0" smtClean="0">
                <a:latin typeface="Arial Rounded MT Bold" pitchFamily="34" charset="0"/>
              </a:rPr>
              <a:t>A detector records the decay products in a well 	defined part of a neutron beam. A neutron beam is 	indeed radioactive due to beta decay. </a:t>
            </a:r>
          </a:p>
          <a:p>
            <a:pPr>
              <a:spcBef>
                <a:spcPct val="50000"/>
              </a:spcBef>
            </a:pPr>
            <a:endParaRPr lang="en-US" sz="2000" dirty="0" smtClean="0">
              <a:latin typeface="Arial Rounded MT Bold" pitchFamily="34" charset="0"/>
            </a:endParaRPr>
          </a:p>
          <a:p>
            <a:pPr>
              <a:spcBef>
                <a:spcPct val="50000"/>
              </a:spcBef>
            </a:pPr>
            <a:endParaRPr lang="en-US" sz="2000" dirty="0" smtClean="0">
              <a:latin typeface="Arial Rounded MT Bold" pitchFamily="34" charset="0"/>
            </a:endParaRPr>
          </a:p>
          <a:p>
            <a:pPr>
              <a:spcBef>
                <a:spcPct val="50000"/>
              </a:spcBef>
            </a:pPr>
            <a:endParaRPr lang="en-US" sz="2000" dirty="0" smtClean="0">
              <a:latin typeface="Arial Rounded MT Bold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i="1" dirty="0" smtClean="0">
                <a:solidFill>
                  <a:srgbClr val="FF0000"/>
                </a:solidFill>
                <a:latin typeface="Arial Rounded MT Bold" pitchFamily="34" charset="0"/>
              </a:rPr>
              <a:t>Counting the surviving neutrons: BOTTLE METHOD</a:t>
            </a:r>
          </a:p>
          <a:p>
            <a:pPr>
              <a:spcBef>
                <a:spcPct val="50000"/>
              </a:spcBef>
            </a:pPr>
            <a:r>
              <a:rPr lang="en-US" sz="2000" i="1" dirty="0">
                <a:latin typeface="Arial Rounded MT Bold" pitchFamily="34" charset="0"/>
              </a:rPr>
              <a:t>	</a:t>
            </a:r>
            <a:r>
              <a:rPr lang="en-US" sz="2000" i="1" dirty="0" smtClean="0">
                <a:latin typeface="Arial Rounded MT Bold" pitchFamily="34" charset="0"/>
              </a:rPr>
              <a:t>UCNs are stored in a bottle, the number of neutrons 	remaining in the bottle after a certain storage time t 	is measured.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915816" y="5697997"/>
                <a:ext cx="3176926" cy="539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𝑁</m:t>
                      </m:r>
                      <m:r>
                        <a:rPr lang="en-US" sz="2800" b="0" i="1" smtClean="0">
                          <a:latin typeface="Cambria Math"/>
                        </a:rPr>
                        <m:t>(</m:t>
                      </m:r>
                      <m:r>
                        <a:rPr lang="en-US" sz="2800" b="0" i="1" smtClean="0">
                          <a:latin typeface="Cambria Math"/>
                        </a:rPr>
                        <m:t>𝑡</m:t>
                      </m:r>
                      <m:r>
                        <a:rPr lang="en-US" sz="2800" b="0" i="1" smtClean="0">
                          <a:latin typeface="Cambria Math"/>
                        </a:rPr>
                        <m:t>)=</m:t>
                      </m:r>
                      <m:r>
                        <a:rPr lang="en-US" sz="2800" b="0" i="1" smtClean="0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8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5697997"/>
                <a:ext cx="3176926" cy="53931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987824" y="2708920"/>
                <a:ext cx="2232248" cy="983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sz="28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𝑁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2708920"/>
                <a:ext cx="2232248" cy="98315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45930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1" y="1196752"/>
            <a:ext cx="8794319" cy="302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re 1"/>
          <p:cNvSpPr txBox="1">
            <a:spLocks/>
          </p:cNvSpPr>
          <p:nvPr/>
        </p:nvSpPr>
        <p:spPr>
          <a:xfrm>
            <a:off x="251520" y="-16621"/>
            <a:ext cx="8892480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Arial Rounded MT Bold" pitchFamily="34" charset="0"/>
              </a:rPr>
              <a:t>B</a:t>
            </a:r>
            <a:r>
              <a:rPr lang="en-US" sz="2800" dirty="0" smtClean="0">
                <a:latin typeface="Arial Rounded MT Bold" pitchFamily="34" charset="0"/>
              </a:rPr>
              <a:t>eam method: counting the protons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7</a:t>
            </a:fld>
            <a:endParaRPr lang="en-US">
              <a:latin typeface="Arial Rounded MT Bold" pitchFamily="34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339752" y="4543960"/>
            <a:ext cx="547260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 smtClean="0">
                <a:latin typeface="Arial Rounded MT Bold" pitchFamily="34" charset="0"/>
              </a:rPr>
              <a:t>Nico</a:t>
            </a:r>
            <a:r>
              <a:rPr lang="en-US" sz="2000" dirty="0" smtClean="0">
                <a:latin typeface="Arial Rounded MT Bold" pitchFamily="34" charset="0"/>
              </a:rPr>
              <a:t> </a:t>
            </a:r>
            <a:r>
              <a:rPr lang="en-US" sz="2000" i="1" dirty="0">
                <a:latin typeface="Arial Rounded MT Bold" pitchFamily="34" charset="0"/>
              </a:rPr>
              <a:t>et al </a:t>
            </a:r>
            <a:r>
              <a:rPr lang="en-US" sz="2000" i="1" dirty="0" smtClean="0">
                <a:latin typeface="Arial Rounded MT Bold" pitchFamily="34" charset="0"/>
              </a:rPr>
              <a:t> </a:t>
            </a:r>
            <a:r>
              <a:rPr lang="en-US" sz="2000" dirty="0" smtClean="0">
                <a:latin typeface="Arial Rounded MT Bold" pitchFamily="34" charset="0"/>
              </a:rPr>
              <a:t>(2005)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Arial Rounded MT Bold" pitchFamily="34" charset="0"/>
              </a:rPr>
              <a:t>Protons produced almost at rest </a:t>
            </a:r>
          </a:p>
          <a:p>
            <a:r>
              <a:rPr lang="en-US" sz="2000" dirty="0" smtClean="0">
                <a:latin typeface="Arial Rounded MT Bold" pitchFamily="34" charset="0"/>
              </a:rPr>
              <a:t>(endpoint energy = 800 eV) </a:t>
            </a:r>
          </a:p>
          <a:p>
            <a:r>
              <a:rPr lang="en-US" sz="2000" dirty="0" smtClean="0">
                <a:latin typeface="Arial Rounded MT Bold" pitchFamily="34" charset="0"/>
              </a:rPr>
              <a:t>are accumulated in a Penning trap.</a:t>
            </a:r>
          </a:p>
        </p:txBody>
      </p:sp>
    </p:spTree>
    <p:extLst>
      <p:ext uri="{BB962C8B-B14F-4D97-AF65-F5344CB8AC3E}">
        <p14:creationId xmlns:p14="http://schemas.microsoft.com/office/powerpoint/2010/main" val="1445416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10800000">
            <a:off x="1331641" y="1691516"/>
            <a:ext cx="2268253" cy="139951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9144000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 Rounded MT Bold" pitchFamily="34" charset="0"/>
              </a:rPr>
              <a:t>Principle of a bottle UCN measurement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8</a:t>
            </a:fld>
            <a:endParaRPr lang="en-US">
              <a:latin typeface="Arial Rounded MT Bold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3433" y="3775513"/>
            <a:ext cx="9522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UCN</a:t>
            </a:r>
          </a:p>
        </p:txBody>
      </p:sp>
      <p:sp>
        <p:nvSpPr>
          <p:cNvPr id="2" name="Rectangle 1"/>
          <p:cNvSpPr/>
          <p:nvPr/>
        </p:nvSpPr>
        <p:spPr>
          <a:xfrm>
            <a:off x="539552" y="4211796"/>
            <a:ext cx="2088232" cy="2347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1430308" y="3950426"/>
            <a:ext cx="2160242" cy="2347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771800" y="4144484"/>
            <a:ext cx="11521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C00000"/>
                </a:solidFill>
                <a:latin typeface="Arial Rounded MT Bold" pitchFamily="34" charset="0"/>
              </a:rPr>
              <a:t>SWITCH</a:t>
            </a:r>
          </a:p>
        </p:txBody>
      </p:sp>
      <p:sp>
        <p:nvSpPr>
          <p:cNvPr id="4" name="Rectangle 3"/>
          <p:cNvSpPr/>
          <p:nvPr/>
        </p:nvSpPr>
        <p:spPr>
          <a:xfrm>
            <a:off x="2267744" y="4144484"/>
            <a:ext cx="504056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35696" y="1907540"/>
            <a:ext cx="14401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latin typeface="Arial Rounded MT Bold" pitchFamily="34" charset="0"/>
              </a:rPr>
              <a:t>STORAGE VOLUME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67744" y="2933917"/>
            <a:ext cx="504056" cy="1846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771800" y="3059668"/>
            <a:ext cx="11521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C00000"/>
                </a:solidFill>
                <a:latin typeface="Arial Rounded MT Bold" pitchFamily="34" charset="0"/>
              </a:rPr>
              <a:t>VALVE</a:t>
            </a:r>
          </a:p>
        </p:txBody>
      </p:sp>
      <p:sp>
        <p:nvSpPr>
          <p:cNvPr id="5" name="Rectangle 4"/>
          <p:cNvSpPr/>
          <p:nvPr/>
        </p:nvSpPr>
        <p:spPr>
          <a:xfrm>
            <a:off x="2267744" y="5075892"/>
            <a:ext cx="504056" cy="43204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755576" y="5147900"/>
            <a:ext cx="15121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7030A0"/>
                </a:solidFill>
                <a:latin typeface="Arial Rounded MT Bold" pitchFamily="34" charset="0"/>
              </a:rPr>
              <a:t>DETECTOR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251520" y="4329150"/>
            <a:ext cx="64807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4248472" y="915685"/>
            <a:ext cx="478802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dirty="0" smtClean="0">
                <a:latin typeface="Arial Rounded MT Bold" pitchFamily="34" charset="0"/>
              </a:rPr>
              <a:t>Switch moved to FILL position, Valve OPEN for 20 s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dirty="0" smtClean="0">
                <a:latin typeface="Arial Rounded MT Bold" pitchFamily="34" charset="0"/>
              </a:rPr>
              <a:t>Close Valve, </a:t>
            </a:r>
          </a:p>
          <a:p>
            <a:pPr lvl="1"/>
            <a:r>
              <a:rPr lang="en-US" dirty="0" smtClean="0">
                <a:latin typeface="Arial Rounded MT Bold" pitchFamily="34" charset="0"/>
              </a:rPr>
              <a:t>Switch moved to EMPTY position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dirty="0" smtClean="0">
                <a:latin typeface="Arial Rounded MT Bold" pitchFamily="34" charset="0"/>
              </a:rPr>
              <a:t>Wait period</a:t>
            </a:r>
            <a:r>
              <a:rPr lang="en-US" dirty="0" smtClean="0">
                <a:solidFill>
                  <a:srgbClr val="C00000"/>
                </a:solidFill>
                <a:latin typeface="Arial Rounded MT Bold" pitchFamily="34" charset="0"/>
              </a:rPr>
              <a:t> t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dirty="0" smtClean="0">
                <a:latin typeface="Arial Rounded MT Bold" pitchFamily="34" charset="0"/>
              </a:rPr>
              <a:t>OPEN Valve, count neutrons</a:t>
            </a:r>
            <a:endParaRPr lang="en-US" dirty="0">
              <a:latin typeface="Arial Rounded MT Bold" pitchFamily="34" charset="0"/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Repeat the sequence with different </a:t>
            </a:r>
            <a:r>
              <a:rPr lang="en-US" dirty="0" smtClean="0">
                <a:solidFill>
                  <a:srgbClr val="C00000"/>
                </a:solidFill>
                <a:latin typeface="Arial Rounded MT Bold" pitchFamily="34" charset="0"/>
              </a:rPr>
              <a:t>t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008" y="3568943"/>
            <a:ext cx="4269432" cy="3172425"/>
          </a:xfrm>
          <a:prstGeom prst="rect">
            <a:avLst/>
          </a:prstGeom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029572" y="5332566"/>
            <a:ext cx="27363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latin typeface="Arial Rounded MT Bold" pitchFamily="34" charset="0"/>
              </a:rPr>
              <a:t>MAMBO II @ ILL</a:t>
            </a:r>
            <a:endParaRPr 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3469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9144000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 Rounded MT Bold" pitchFamily="34" charset="0"/>
              </a:rPr>
              <a:t>Current status on the neutron lifetime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9</a:t>
            </a:fld>
            <a:endParaRPr lang="en-US">
              <a:latin typeface="Arial Rounded MT Bold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6" y="1115779"/>
            <a:ext cx="6263196" cy="533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300192" y="2317229"/>
            <a:ext cx="2736304" cy="303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i="1" dirty="0" smtClean="0">
                <a:latin typeface="Arial Rounded MT Bold" pitchFamily="34" charset="0"/>
              </a:rPr>
              <a:t>The 2015 situation</a:t>
            </a:r>
            <a:endParaRPr lang="en-US" sz="1900" dirty="0" smtClean="0">
              <a:latin typeface="Arial Rounded MT Bold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900" dirty="0" smtClean="0">
                <a:latin typeface="Arial Rounded MT Bold" pitchFamily="34" charset="0"/>
              </a:rPr>
              <a:t>There is a 3.8 </a:t>
            </a:r>
            <a:r>
              <a:rPr lang="el-GR" sz="1900" b="1" dirty="0" smtClean="0">
                <a:latin typeface="Cambria Math"/>
                <a:ea typeface="Cambria Math"/>
              </a:rPr>
              <a:t>σ</a:t>
            </a:r>
            <a:r>
              <a:rPr lang="en-US" sz="1900" dirty="0" smtClean="0">
                <a:latin typeface="Arial Rounded MT Bold" pitchFamily="34" charset="0"/>
              </a:rPr>
              <a:t> discrepancy </a:t>
            </a:r>
          </a:p>
          <a:p>
            <a:pPr>
              <a:spcBef>
                <a:spcPts val="600"/>
              </a:spcBef>
            </a:pPr>
            <a:r>
              <a:rPr lang="en-US" sz="1900" dirty="0" smtClean="0">
                <a:latin typeface="Arial Rounded MT Bold" pitchFamily="34" charset="0"/>
              </a:rPr>
              <a:t>between the </a:t>
            </a:r>
            <a:r>
              <a:rPr lang="en-US" sz="1900" dirty="0" smtClean="0">
                <a:solidFill>
                  <a:srgbClr val="FF0000"/>
                </a:solidFill>
                <a:latin typeface="Arial Rounded MT Bold" pitchFamily="34" charset="0"/>
              </a:rPr>
              <a:t>bottle method </a:t>
            </a:r>
            <a:r>
              <a:rPr lang="en-US" sz="1900" dirty="0" smtClean="0">
                <a:latin typeface="Arial Rounded MT Bold" pitchFamily="34" charset="0"/>
              </a:rPr>
              <a:t>combination</a:t>
            </a:r>
            <a:r>
              <a:rPr lang="en-US" sz="1900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1900" dirty="0" smtClean="0">
                <a:latin typeface="Arial Rounded MT Bold" pitchFamily="34" charset="0"/>
              </a:rPr>
              <a:t>and the </a:t>
            </a:r>
            <a:r>
              <a:rPr lang="en-US" sz="1900" dirty="0" smtClean="0">
                <a:solidFill>
                  <a:srgbClr val="0033CC"/>
                </a:solidFill>
                <a:latin typeface="Arial Rounded MT Bold" pitchFamily="34" charset="0"/>
              </a:rPr>
              <a:t>beam method </a:t>
            </a:r>
            <a:r>
              <a:rPr lang="en-US" sz="1900" dirty="0" smtClean="0">
                <a:latin typeface="Arial Rounded MT Bold" pitchFamily="34" charset="0"/>
              </a:rPr>
              <a:t>combination. </a:t>
            </a:r>
          </a:p>
          <a:p>
            <a:pPr>
              <a:spcBef>
                <a:spcPts val="600"/>
              </a:spcBef>
            </a:pPr>
            <a:endParaRPr lang="en-US" sz="1900" dirty="0" smtClean="0">
              <a:latin typeface="Arial Rounded MT Bold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900" dirty="0" smtClean="0">
                <a:latin typeface="Arial Rounded MT Bold" pitchFamily="34" charset="0"/>
              </a:rPr>
              <a:t>To be continued…</a:t>
            </a:r>
            <a:endParaRPr lang="en-US" sz="19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5849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16427</TotalTime>
  <Words>1431</Words>
  <Application>Microsoft Office PowerPoint</Application>
  <PresentationFormat>Affichage à l'écran (4:3)</PresentationFormat>
  <Paragraphs>419</Paragraphs>
  <Slides>49</Slides>
  <Notes>22</Notes>
  <HiddenSlides>0</HiddenSlides>
  <MMClips>3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61" baseType="lpstr">
      <vt:lpstr>Arial Unicode MS</vt:lpstr>
      <vt:lpstr>Gulim</vt:lpstr>
      <vt:lpstr>Arial</vt:lpstr>
      <vt:lpstr>Arial Rounded MT Bold</vt:lpstr>
      <vt:lpstr>Calibri</vt:lpstr>
      <vt:lpstr>Cambria Math</vt:lpstr>
      <vt:lpstr>Comic Sans MS</vt:lpstr>
      <vt:lpstr>Lucida Sans Unicode</vt:lpstr>
      <vt:lpstr>Symbol</vt:lpstr>
      <vt:lpstr>Times New Roman</vt:lpstr>
      <vt:lpstr>Thème Office</vt:lpstr>
      <vt:lpstr>Acrobat Document</vt:lpstr>
      <vt:lpstr>Addressing cosmological questions with  neutron experiments </vt:lpstr>
      <vt:lpstr>neutrons and the Universe</vt:lpstr>
      <vt:lpstr>Outline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Outline</vt:lpstr>
      <vt:lpstr>Présentation PowerPoint</vt:lpstr>
      <vt:lpstr>Electroweak baryogenesis</vt:lpstr>
      <vt:lpstr>The electroweak phase transition (EWPT)</vt:lpstr>
      <vt:lpstr>New CP violation at the TeV scale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Outline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Resonant transitions in GRANIT</vt:lpstr>
      <vt:lpstr>The GRANIT instrument at ILL level C</vt:lpstr>
      <vt:lpstr>Searching for a fifth force</vt:lpstr>
      <vt:lpstr>Quintessence as Dark Energy</vt:lpstr>
      <vt:lpstr>The chameleon scalar field:  quintessence coupled with matter</vt:lpstr>
      <vt:lpstr>The chameleon mechanism</vt:lpstr>
      <vt:lpstr>Présentation PowerPoint</vt:lpstr>
      <vt:lpstr>The end</vt:lpstr>
      <vt:lpstr>Présentation PowerPoint</vt:lpstr>
      <vt:lpstr>Magnetic moment</vt:lpstr>
      <vt:lpstr>Superthermal source of UCNs</vt:lpstr>
      <vt:lpstr>Superthermal source of UCNs</vt:lpstr>
      <vt:lpstr>Présentation PowerPoint</vt:lpstr>
      <vt:lpstr>The expansion of the Universe</vt:lpstr>
      <vt:lpstr>Accelerated expansion of the universe</vt:lpstr>
      <vt:lpstr>Field profile above an infinite mirror</vt:lpstr>
      <vt:lpstr>Understanding the chameleon mechanism</vt:lpstr>
      <vt:lpstr>Understanding the chameleon mechanism</vt:lpstr>
      <vt:lpstr>Searching for a fifth force</vt:lpstr>
      <vt:lpstr>The quintessence hypothesis</vt:lpstr>
      <vt:lpstr>Ultracold neutrons (UCN)</vt:lpstr>
      <vt:lpstr>Cooling down neutrons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Aspects experimentaux de la physique des particules</dc:title>
  <dc:creator>Pignol</dc:creator>
  <cp:lastModifiedBy>Guillaume Pignol</cp:lastModifiedBy>
  <cp:revision>411</cp:revision>
  <cp:lastPrinted>2011-09-08T09:39:45Z</cp:lastPrinted>
  <dcterms:created xsi:type="dcterms:W3CDTF">2011-08-26T07:33:51Z</dcterms:created>
  <dcterms:modified xsi:type="dcterms:W3CDTF">2015-03-03T09:39:29Z</dcterms:modified>
</cp:coreProperties>
</file>