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56" r:id="rId2"/>
    <p:sldId id="294" r:id="rId3"/>
    <p:sldId id="300" r:id="rId4"/>
    <p:sldId id="296" r:id="rId5"/>
    <p:sldId id="277" r:id="rId6"/>
    <p:sldId id="293" r:id="rId7"/>
    <p:sldId id="273" r:id="rId8"/>
    <p:sldId id="281" r:id="rId9"/>
    <p:sldId id="274" r:id="rId10"/>
    <p:sldId id="279" r:id="rId11"/>
    <p:sldId id="275" r:id="rId12"/>
    <p:sldId id="282" r:id="rId13"/>
    <p:sldId id="276" r:id="rId14"/>
    <p:sldId id="285" r:id="rId15"/>
    <p:sldId id="286" r:id="rId16"/>
    <p:sldId id="298" r:id="rId17"/>
    <p:sldId id="292" r:id="rId18"/>
    <p:sldId id="299" r:id="rId19"/>
    <p:sldId id="287" r:id="rId20"/>
    <p:sldId id="290" r:id="rId21"/>
    <p:sldId id="297" r:id="rId22"/>
    <p:sldId id="278" r:id="rId23"/>
    <p:sldId id="295" r:id="rId24"/>
    <p:sldId id="288" r:id="rId25"/>
    <p:sldId id="291" r:id="rId2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47D7"/>
    <a:srgbClr val="DBF5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94660"/>
  </p:normalViewPr>
  <p:slideViewPr>
    <p:cSldViewPr snapToGrid="0">
      <p:cViewPr>
        <p:scale>
          <a:sx n="200" d="100"/>
          <a:sy n="200" d="100"/>
        </p:scale>
        <p:origin x="1208" y="1336"/>
      </p:cViewPr>
      <p:guideLst>
        <p:guide orient="horz" pos="2160"/>
        <p:guide pos="2880"/>
      </p:guideLst>
    </p:cSldViewPr>
  </p:slideViewPr>
  <p:notesTextViewPr>
    <p:cViewPr>
      <p:scale>
        <a:sx n="1" d="1"/>
        <a:sy n="1" d="1"/>
      </p:scale>
      <p:origin x="0" y="0"/>
    </p:cViewPr>
  </p:notesTextViewPr>
  <p:notesViewPr>
    <p:cSldViewPr snapToGrid="0">
      <p:cViewPr varScale="1">
        <p:scale>
          <a:sx n="130" d="100"/>
          <a:sy n="130" d="100"/>
        </p:scale>
        <p:origin x="-684" y="-78"/>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fr-FR"/>
          </a:p>
        </p:txBody>
      </p:sp>
      <p:sp>
        <p:nvSpPr>
          <p:cNvPr id="7" name="Espace réservé du numéro de diapositive 6"/>
          <p:cNvSpPr>
            <a:spLocks noGrp="1"/>
          </p:cNvSpPr>
          <p:nvPr>
            <p:ph type="sldNum" sz="quarter" idx="3"/>
          </p:nvPr>
        </p:nvSpPr>
        <p:spPr>
          <a:xfrm>
            <a:off x="3263431" y="6250166"/>
            <a:ext cx="3962400" cy="342900"/>
          </a:xfrm>
          <a:prstGeom prst="rect">
            <a:avLst/>
          </a:prstGeom>
        </p:spPr>
        <p:txBody>
          <a:bodyPr vert="horz" lIns="91440" tIns="45720" rIns="91440" bIns="45720" rtlCol="0" anchor="b"/>
          <a:lstStyle>
            <a:lvl1pPr algn="r">
              <a:defRPr sz="1200"/>
            </a:lvl1pPr>
          </a:lstStyle>
          <a:p>
            <a:fld id="{60C5DB5B-0204-4178-A098-1BE5BAD4D644}" type="slidenum">
              <a:rPr lang="fr-FR" smtClean="0"/>
              <a:t>‹#›</a:t>
            </a:fld>
            <a:endParaRPr lang="fr-FR"/>
          </a:p>
        </p:txBody>
      </p:sp>
    </p:spTree>
    <p:extLst>
      <p:ext uri="{BB962C8B-B14F-4D97-AF65-F5344CB8AC3E}">
        <p14:creationId xmlns:p14="http://schemas.microsoft.com/office/powerpoint/2010/main" val="4281339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5E7F471-8B21-48C5-B4AC-58F639189779}" type="datetimeFigureOut">
              <a:rPr lang="fr-FR" smtClean="0"/>
              <a:t>10/03/2015</a:t>
            </a:fld>
            <a:endParaRPr lang="fr-FR" dirty="0"/>
          </a:p>
        </p:txBody>
      </p:sp>
      <p:sp>
        <p:nvSpPr>
          <p:cNvPr id="4" name="Espace réservé de l'image des diapositives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BCF60DAF-F2C4-4FB6-8F02-68C4C2532419}" type="slidenum">
              <a:rPr lang="fr-FR" smtClean="0"/>
              <a:t>‹#›</a:t>
            </a:fld>
            <a:endParaRPr lang="fr-FR" dirty="0"/>
          </a:p>
        </p:txBody>
      </p:sp>
    </p:spTree>
    <p:extLst>
      <p:ext uri="{BB962C8B-B14F-4D97-AF65-F5344CB8AC3E}">
        <p14:creationId xmlns:p14="http://schemas.microsoft.com/office/powerpoint/2010/main" val="3161382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a:ln/>
        </p:spPr>
      </p:sp>
      <p:sp>
        <p:nvSpPr>
          <p:cNvPr id="5017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5018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7CA85A52-9313-437A-A41E-A18E56397CA5}" type="slidenum">
              <a:rPr lang="fr-FR" altLang="fr-FR" sz="1300" smtClean="0"/>
              <a:pPr algn="r" eaLnBrk="1" hangingPunct="1">
                <a:spcBef>
                  <a:spcPct val="0"/>
                </a:spcBef>
              </a:pPr>
              <a:t>2</a:t>
            </a:fld>
            <a:endParaRPr lang="fr-FR" altLang="fr-FR" sz="13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a:ln/>
        </p:spPr>
      </p:sp>
      <p:sp>
        <p:nvSpPr>
          <p:cNvPr id="5120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5120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41E2771-9E9D-4C3C-9359-2E5A12596B18}" type="slidenum">
              <a:rPr lang="fr-FR" altLang="fr-FR" sz="1300" smtClean="0"/>
              <a:pPr algn="r" eaLnBrk="1" hangingPunct="1">
                <a:spcBef>
                  <a:spcPct val="0"/>
                </a:spcBef>
              </a:pPr>
              <a:t>23</a:t>
            </a:fld>
            <a:endParaRPr lang="fr-FR" altLang="fr-FR" sz="13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Modifiez le style du titre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
        <p:nvSpPr>
          <p:cNvPr id="30" name="Date Placeholder 29"/>
          <p:cNvSpPr>
            <a:spLocks noGrp="1"/>
          </p:cNvSpPr>
          <p:nvPr>
            <p:ph type="dt" sz="half" idx="10"/>
          </p:nvPr>
        </p:nvSpPr>
        <p:spPr>
          <a:xfrm>
            <a:off x="457200" y="6356350"/>
            <a:ext cx="2133600" cy="365125"/>
          </a:xfrm>
          <a:prstGeom prst="rect">
            <a:avLst/>
          </a:prstGeom>
        </p:spPr>
        <p:txBody>
          <a:bodyPr/>
          <a:lstStyle/>
          <a:p>
            <a:endParaRPr lang="en-US" dirty="0"/>
          </a:p>
        </p:txBody>
      </p:sp>
      <p:sp>
        <p:nvSpPr>
          <p:cNvPr id="19" name="Footer Placeholder 18"/>
          <p:cNvSpPr>
            <a:spLocks noGrp="1"/>
          </p:cNvSpPr>
          <p:nvPr>
            <p:ph type="ftr" sz="quarter" idx="11"/>
          </p:nvPr>
        </p:nvSpPr>
        <p:spPr/>
        <p:txBody>
          <a:bodyPr/>
          <a:lstStyle/>
          <a:p>
            <a:endParaRPr lang="en-US" dirty="0"/>
          </a:p>
        </p:txBody>
      </p:sp>
    </p:spTree>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fr-FR" smtClean="0"/>
              <a:t>Modifiez le style du titre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fr-FR" smtClean="0"/>
              <a:t>Modifiez le style du titre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fr-FR" smtClean="0"/>
              <a:t>Modifiez le style du titre</a:t>
            </a:r>
            <a:endParaRPr kumimoji="0" lang="en-US"/>
          </a:p>
        </p:txBody>
      </p:sp>
      <p:sp>
        <p:nvSpPr>
          <p:cNvPr id="3" name="Content Placeholder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u pied de page 6"/>
          <p:cNvSpPr>
            <a:spLocks noGrp="1"/>
          </p:cNvSpPr>
          <p:nvPr>
            <p:ph type="ftr" sz="quarter" idx="10"/>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Modifiez le style du titre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fr-FR" smtClean="0"/>
              <a:t>Modifiez le style du titre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fr-FR" smtClean="0"/>
              <a:t>Modifiez le style du titre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Modifiez le style du titre</a:t>
            </a:r>
            <a:endParaRPr kumimoji="0"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Modifiez le style du titre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Modifiez les styles du texte du masque</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smtClean="0"/>
              <a:t>Modifiez le style du titre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dirty="0" smtClean="0"/>
              <a:t>Cliquez sur l'icône pour ajouter une image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Modifiez le style du titre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22" name="Footer Placeholder 21"/>
          <p:cNvSpPr>
            <a:spLocks noGrp="1"/>
          </p:cNvSpPr>
          <p:nvPr>
            <p:ph type="ftr" sz="quarter" idx="3"/>
          </p:nvPr>
        </p:nvSpPr>
        <p:spPr>
          <a:xfrm>
            <a:off x="2786269" y="6480312"/>
            <a:ext cx="4377855" cy="318051"/>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
        <p:nvSpPr>
          <p:cNvPr id="6" name="Rectangle 5"/>
          <p:cNvSpPr/>
          <p:nvPr userDrawn="1"/>
        </p:nvSpPr>
        <p:spPr>
          <a:xfrm>
            <a:off x="8718884" y="6596390"/>
            <a:ext cx="425116" cy="261610"/>
          </a:xfrm>
          <a:prstGeom prst="rect">
            <a:avLst/>
          </a:prstGeom>
        </p:spPr>
        <p:txBody>
          <a:bodyPr wrap="none">
            <a:spAutoFit/>
          </a:bodyPr>
          <a:lstStyle/>
          <a:p>
            <a:fld id="{34FA9A87-591C-4550-B634-5E1EBE46A499}" type="slidenum">
              <a:rPr lang="fr-FR" sz="1100" smtClean="0"/>
              <a:pPr/>
              <a:t>‹#›</a:t>
            </a:fld>
            <a:endParaRPr lang="fr-FR" sz="110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24.jpeg"/><Relationship Id="rId7" Type="http://schemas.openxmlformats.org/officeDocument/2006/relationships/image" Target="../media/image38.jpeg"/><Relationship Id="rId8" Type="http://schemas.openxmlformats.org/officeDocument/2006/relationships/image" Target="../media/image39.jpeg"/><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22.jpeg"/><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gif"/><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5" Type="http://schemas.openxmlformats.org/officeDocument/2006/relationships/image" Target="../media/image48.jpeg"/><Relationship Id="rId6"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gif"/><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mailto:comm@lal.in2p3.f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1" Type="http://schemas.openxmlformats.org/officeDocument/2006/relationships/slideLayout" Target="../slideLayouts/slideLayout6.xml"/><Relationship Id="rId2"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 Id="rId3" Type="http://schemas.openxmlformats.org/officeDocument/2006/relationships/hyperlink" Target="http://publication.enseignementsup-recherche.gouv.fr/eesr/7/index.php"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6" Type="http://schemas.openxmlformats.org/officeDocument/2006/relationships/image" Target="../media/image70.jpeg"/><Relationship Id="rId7" Type="http://schemas.openxmlformats.org/officeDocument/2006/relationships/image" Target="../media/image71.jpeg"/><Relationship Id="rId8" Type="http://schemas.openxmlformats.org/officeDocument/2006/relationships/image" Target="../media/image72.gif"/><Relationship Id="rId9" Type="http://schemas.openxmlformats.org/officeDocument/2006/relationships/image" Target="../media/image73.png"/><Relationship Id="rId10" Type="http://schemas.openxmlformats.org/officeDocument/2006/relationships/image" Target="../media/image74.jpeg"/><Relationship Id="rId11" Type="http://schemas.openxmlformats.org/officeDocument/2006/relationships/image" Target="../media/image75.gif"/><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7" Type="http://schemas.openxmlformats.org/officeDocument/2006/relationships/image" Target="../media/image80.png"/><Relationship Id="rId8" Type="http://schemas.openxmlformats.org/officeDocument/2006/relationships/image" Target="../media/image81.jpeg"/><Relationship Id="rId9" Type="http://schemas.openxmlformats.org/officeDocument/2006/relationships/image" Target="../media/image82.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84.gif"/><Relationship Id="rId4" Type="http://schemas.openxmlformats.org/officeDocument/2006/relationships/image" Target="../media/image85.gif"/><Relationship Id="rId5" Type="http://schemas.openxmlformats.org/officeDocument/2006/relationships/image" Target="../media/image86.jpeg"/><Relationship Id="rId6" Type="http://schemas.openxmlformats.org/officeDocument/2006/relationships/image" Target="../media/image87.jpeg"/><Relationship Id="rId7" Type="http://schemas.openxmlformats.org/officeDocument/2006/relationships/image" Target="../media/image88.png"/><Relationship Id="rId8" Type="http://schemas.openxmlformats.org/officeDocument/2006/relationships/image" Target="../media/image89.jpeg"/><Relationship Id="rId9" Type="http://schemas.openxmlformats.org/officeDocument/2006/relationships/hyperlink" Target="file://localhost//commons.wikimedia.org/wiki/File:Candidate_Higgs_Events_in_ATLAS_and_CMS.png" TargetMode="External"/><Relationship Id="rId10" Type="http://schemas.openxmlformats.org/officeDocument/2006/relationships/image" Target="../media/image90.png"/><Relationship Id="rId11"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 Id="rId3" Type="http://schemas.openxmlformats.org/officeDocument/2006/relationships/hyperlink" Target="http://www.particuleselementaires.f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gif"/><Relationship Id="rId9" Type="http://schemas.openxmlformats.org/officeDocument/2006/relationships/image" Target="../media/image17.jpeg"/><Relationship Id="rId10"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ra.web.lal.in2p3.fr/coupleur/Photos/photogroupe.html" TargetMode="External"/><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image" Target="../media/image22.jpeg"/><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hyperlink" Target="http://www.xfel.eu/" TargetMode="External"/><Relationship Id="rId4"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hyperlink" Target="http://sera.lal.in2p3.fr/thomx/" TargetMode="External"/></Relationships>
</file>

<file path=ppt/slides/_rels/slide9.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gif"/><Relationship Id="rId1" Type="http://schemas.openxmlformats.org/officeDocument/2006/relationships/slideLayout" Target="../slideLayouts/slideLayout6.xml"/><Relationship Id="rId2" Type="http://schemas.openxmlformats.org/officeDocument/2006/relationships/image" Target="../media/image24.jpeg"/><Relationship Id="rId3" Type="http://schemas.openxmlformats.org/officeDocument/2006/relationships/image" Target="../media/image22.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jpeg"/><Relationship Id="rId10"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0006" y="876106"/>
            <a:ext cx="8719520" cy="2193533"/>
          </a:xfrm>
        </p:spPr>
        <p:txBody>
          <a:bodyPr>
            <a:normAutofit fontScale="90000"/>
          </a:bodyPr>
          <a:lstStyle/>
          <a:p>
            <a:r>
              <a:rPr lang="fr-FR" dirty="0" smtClean="0"/>
              <a:t>L’organisation et les métiers autour de la physique</a:t>
            </a:r>
            <a:r>
              <a:rPr lang="fr-FR" dirty="0"/>
              <a:t/>
            </a:r>
            <a:br>
              <a:rPr lang="fr-FR" dirty="0"/>
            </a:br>
            <a:endParaRPr lang="fr-FR" dirty="0"/>
          </a:p>
        </p:txBody>
      </p:sp>
      <p:sp>
        <p:nvSpPr>
          <p:cNvPr id="3" name="Sous-titre 2"/>
          <p:cNvSpPr>
            <a:spLocks noGrp="1"/>
          </p:cNvSpPr>
          <p:nvPr>
            <p:ph type="subTitle" idx="1"/>
          </p:nvPr>
        </p:nvSpPr>
        <p:spPr>
          <a:xfrm>
            <a:off x="409575" y="3036514"/>
            <a:ext cx="6200775" cy="1306886"/>
          </a:xfrm>
        </p:spPr>
        <p:txBody>
          <a:bodyPr>
            <a:normAutofit fontScale="77500" lnSpcReduction="20000"/>
          </a:bodyPr>
          <a:lstStyle/>
          <a:p>
            <a:pPr algn="ctr"/>
            <a:r>
              <a:rPr lang="fr-FR" sz="3600" smtClean="0"/>
              <a:t>Laboratoire de l’Accélérateur Linéaire</a:t>
            </a:r>
          </a:p>
          <a:p>
            <a:pPr algn="ctr"/>
            <a:r>
              <a:rPr lang="fr-FR" sz="3600" smtClean="0"/>
              <a:t>Mars 2015</a:t>
            </a:r>
            <a:endParaRPr lang="fr-FR" sz="3600" dirty="0" smtClean="0"/>
          </a:p>
          <a:p>
            <a:pPr algn="ctr"/>
            <a:r>
              <a:rPr lang="fr-FR" dirty="0"/>
              <a:t>comm@lal.in2p3.fr</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4115" y="2746883"/>
            <a:ext cx="1949876" cy="1127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Logo upsu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4358" y="5017386"/>
            <a:ext cx="10287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1508" y="3995057"/>
            <a:ext cx="914400" cy="914400"/>
          </a:xfrm>
          <a:prstGeom prst="rect">
            <a:avLst/>
          </a:prstGeom>
        </p:spPr>
      </p:pic>
      <p:sp>
        <p:nvSpPr>
          <p:cNvPr id="8" name="Sous-titre 2"/>
          <p:cNvSpPr txBox="1">
            <a:spLocks/>
          </p:cNvSpPr>
          <p:nvPr/>
        </p:nvSpPr>
        <p:spPr>
          <a:xfrm>
            <a:off x="247650" y="5760336"/>
            <a:ext cx="4391025" cy="859539"/>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fr-FR" sz="2000" dirty="0" smtClean="0"/>
              <a:t>Merci à</a:t>
            </a:r>
            <a:endParaRPr lang="fr-FR" sz="2000" dirty="0" smtClean="0"/>
          </a:p>
          <a:p>
            <a:pPr algn="l"/>
            <a:r>
              <a:rPr lang="fr-FR" sz="2000" dirty="0" smtClean="0"/>
              <a:t>Christian Bourgeois et </a:t>
            </a:r>
            <a:r>
              <a:rPr lang="fr-FR" sz="2000" dirty="0" err="1" smtClean="0"/>
              <a:t>Ronic</a:t>
            </a:r>
            <a:r>
              <a:rPr lang="fr-FR" sz="2000" dirty="0" smtClean="0"/>
              <a:t> Chiche</a:t>
            </a:r>
            <a:endParaRPr lang="fr-FR" sz="2000" dirty="0"/>
          </a:p>
        </p:txBody>
      </p:sp>
    </p:spTree>
    <p:extLst>
      <p:ext uri="{BB962C8B-B14F-4D97-AF65-F5344CB8AC3E}">
        <p14:creationId xmlns:p14="http://schemas.microsoft.com/office/powerpoint/2010/main" val="13474423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3"/>
          <p:cNvSpPr txBox="1">
            <a:spLocks noChangeArrowheads="1"/>
          </p:cNvSpPr>
          <p:nvPr/>
        </p:nvSpPr>
        <p:spPr bwMode="auto">
          <a:xfrm>
            <a:off x="0" y="860057"/>
            <a:ext cx="4264757" cy="3785652"/>
          </a:xfrm>
          <a:prstGeom prst="rect">
            <a:avLst/>
          </a:prstGeom>
          <a:noFill/>
          <a:ln w="38100">
            <a:noFill/>
            <a:miter lim="800000"/>
            <a:headEnd/>
            <a:tailEnd/>
          </a:ln>
        </p:spPr>
        <p:txBody>
          <a:bodyPr wrap="none">
            <a:spAutoFit/>
          </a:bodyPr>
          <a:lstStyle/>
          <a:p>
            <a:pPr algn="l">
              <a:defRPr/>
            </a:pPr>
            <a:r>
              <a:rPr lang="fr-FR" sz="2000" dirty="0" smtClean="0">
                <a:latin typeface="+mj-lt"/>
                <a:cs typeface="Courier New" pitchFamily="49" charset="0"/>
                <a:sym typeface="Wingdings"/>
              </a:rPr>
              <a:t> </a:t>
            </a:r>
            <a:r>
              <a:rPr lang="fr-FR" sz="2000" dirty="0">
                <a:solidFill>
                  <a:srgbClr val="FF0000"/>
                </a:solidFill>
                <a:latin typeface="+mj-lt"/>
                <a:cs typeface="Courier New" pitchFamily="49" charset="0"/>
                <a:sym typeface="Wingdings"/>
              </a:rPr>
              <a:t>Installation sur les sites </a:t>
            </a:r>
            <a:r>
              <a:rPr lang="fr-FR" sz="2000" dirty="0" smtClean="0">
                <a:solidFill>
                  <a:srgbClr val="FF0000"/>
                </a:solidFill>
                <a:latin typeface="+mj-lt"/>
                <a:cs typeface="Courier New" pitchFamily="49" charset="0"/>
                <a:sym typeface="Wingdings"/>
              </a:rPr>
              <a:t>d’expériences</a:t>
            </a:r>
            <a:endParaRPr lang="fr-FR" sz="2000" dirty="0">
              <a:solidFill>
                <a:srgbClr val="FF0000"/>
              </a:solidFill>
              <a:latin typeface="+mj-lt"/>
              <a:cs typeface="Courier New" pitchFamily="49" charset="0"/>
              <a:sym typeface="Wingdings"/>
            </a:endParaRPr>
          </a:p>
          <a:p>
            <a:pPr algn="l">
              <a:defRPr/>
            </a:pPr>
            <a:endParaRPr lang="fr-FR" sz="2000" dirty="0" smtClean="0">
              <a:latin typeface="+mj-lt"/>
              <a:cs typeface="Courier New" pitchFamily="49" charset="0"/>
              <a:sym typeface="Wingdings"/>
            </a:endParaRPr>
          </a:p>
          <a:p>
            <a:pPr algn="l">
              <a:defRPr/>
            </a:pPr>
            <a:endParaRPr lang="fr-FR" sz="2000" dirty="0">
              <a:latin typeface="+mj-lt"/>
              <a:cs typeface="Courier New" pitchFamily="49" charset="0"/>
              <a:sym typeface="Wingdings"/>
            </a:endParaRPr>
          </a:p>
          <a:p>
            <a:pPr algn="l">
              <a:defRPr/>
            </a:pPr>
            <a:endParaRPr lang="fr-FR" sz="2000" dirty="0" smtClean="0">
              <a:latin typeface="+mj-lt"/>
              <a:cs typeface="Courier New" pitchFamily="49" charset="0"/>
              <a:sym typeface="Wingdings"/>
            </a:endParaRPr>
          </a:p>
          <a:p>
            <a:pPr algn="l">
              <a:defRPr/>
            </a:pPr>
            <a:endParaRPr lang="fr-FR" sz="2000" dirty="0">
              <a:latin typeface="+mj-lt"/>
              <a:cs typeface="Courier New" pitchFamily="49" charset="0"/>
              <a:sym typeface="Wingdings"/>
            </a:endParaRPr>
          </a:p>
          <a:p>
            <a:pPr algn="l">
              <a:defRPr/>
            </a:pPr>
            <a:endParaRPr lang="fr-FR" sz="2000" dirty="0" smtClean="0">
              <a:latin typeface="+mj-lt"/>
              <a:cs typeface="Courier New" pitchFamily="49" charset="0"/>
              <a:sym typeface="Wingdings"/>
            </a:endParaRPr>
          </a:p>
          <a:p>
            <a:pPr algn="l">
              <a:defRPr/>
            </a:pPr>
            <a:endParaRPr lang="fr-FR" sz="2000" dirty="0">
              <a:latin typeface="+mj-lt"/>
              <a:cs typeface="Courier New" pitchFamily="49" charset="0"/>
              <a:sym typeface="Wingdings"/>
            </a:endParaRPr>
          </a:p>
          <a:p>
            <a:pPr algn="l">
              <a:defRPr/>
            </a:pPr>
            <a:endParaRPr lang="fr-FR" sz="2000" dirty="0" smtClean="0">
              <a:latin typeface="+mj-lt"/>
              <a:cs typeface="Courier New" pitchFamily="49" charset="0"/>
              <a:sym typeface="Wingdings"/>
            </a:endParaRPr>
          </a:p>
          <a:p>
            <a:pPr algn="l">
              <a:defRPr/>
            </a:pPr>
            <a:endParaRPr lang="fr-FR" sz="2000" dirty="0">
              <a:latin typeface="+mj-lt"/>
              <a:cs typeface="Courier New" pitchFamily="49" charset="0"/>
              <a:sym typeface="Wingdings"/>
            </a:endParaRPr>
          </a:p>
          <a:p>
            <a:pPr algn="l">
              <a:defRPr/>
            </a:pPr>
            <a:endParaRPr lang="fr-FR" sz="2000" dirty="0" smtClean="0">
              <a:latin typeface="+mj-lt"/>
              <a:cs typeface="Courier New" pitchFamily="49" charset="0"/>
              <a:sym typeface="Wingdings"/>
            </a:endParaRPr>
          </a:p>
          <a:p>
            <a:pPr algn="l">
              <a:defRPr/>
            </a:pPr>
            <a:endParaRPr lang="fr-FR" sz="2000" dirty="0">
              <a:latin typeface="+mj-lt"/>
              <a:cs typeface="Courier New" pitchFamily="49" charset="0"/>
              <a:sym typeface="Wingdings"/>
            </a:endParaRPr>
          </a:p>
          <a:p>
            <a:pPr algn="l">
              <a:defRPr/>
            </a:pPr>
            <a:r>
              <a:rPr lang="fr-FR" sz="2000" dirty="0">
                <a:latin typeface="+mj-lt"/>
                <a:cs typeface="Courier New" pitchFamily="49" charset="0"/>
                <a:sym typeface="Wingdings"/>
              </a:rPr>
              <a:t> </a:t>
            </a:r>
            <a:r>
              <a:rPr lang="fr-FR" sz="2000" dirty="0">
                <a:solidFill>
                  <a:srgbClr val="FF0000"/>
                </a:solidFill>
                <a:latin typeface="+mj-lt"/>
                <a:cs typeface="Courier New" pitchFamily="49" charset="0"/>
                <a:sym typeface="Wingdings"/>
              </a:rPr>
              <a:t>Validation</a:t>
            </a:r>
            <a:r>
              <a:rPr lang="fr-FR" sz="2000" dirty="0">
                <a:latin typeface="+mj-lt"/>
                <a:cs typeface="Courier New" pitchFamily="49" charset="0"/>
                <a:sym typeface="Wingdings"/>
              </a:rPr>
              <a:t>, </a:t>
            </a:r>
            <a:r>
              <a:rPr lang="fr-FR" sz="2000" dirty="0">
                <a:solidFill>
                  <a:srgbClr val="FF0000"/>
                </a:solidFill>
                <a:latin typeface="+mj-lt"/>
                <a:cs typeface="Courier New" pitchFamily="49" charset="0"/>
                <a:sym typeface="Wingdings"/>
              </a:rPr>
              <a:t>maintenance</a:t>
            </a:r>
            <a:r>
              <a:rPr lang="fr-FR" sz="2000" dirty="0">
                <a:latin typeface="+mj-lt"/>
                <a:cs typeface="Courier New" pitchFamily="49" charset="0"/>
                <a:sym typeface="Wingdings"/>
              </a:rPr>
              <a:t>, </a:t>
            </a:r>
            <a:r>
              <a:rPr lang="fr-FR" sz="2000" dirty="0">
                <a:solidFill>
                  <a:srgbClr val="FF0000"/>
                </a:solidFill>
                <a:latin typeface="+mj-lt"/>
                <a:cs typeface="Courier New" pitchFamily="49" charset="0"/>
                <a:sym typeface="Wingdings"/>
              </a:rPr>
              <a:t>réparations</a:t>
            </a:r>
          </a:p>
        </p:txBody>
      </p:sp>
      <p:sp>
        <p:nvSpPr>
          <p:cNvPr id="32770" name="Rectangle 2"/>
          <p:cNvSpPr>
            <a:spLocks noGrp="1" noChangeArrowheads="1"/>
          </p:cNvSpPr>
          <p:nvPr>
            <p:ph type="title"/>
          </p:nvPr>
        </p:nvSpPr>
        <p:spPr>
          <a:xfrm>
            <a:off x="71438" y="115888"/>
            <a:ext cx="8964612" cy="585787"/>
          </a:xfrm>
          <a:effectLst>
            <a:outerShdw blurRad="50800" dist="38100" dir="2700000" algn="tl" rotWithShape="0">
              <a:prstClr val="black">
                <a:alpha val="40000"/>
              </a:prstClr>
            </a:outerShdw>
          </a:effectLst>
        </p:spPr>
        <p:txBody>
          <a:bodyPr>
            <a:normAutofit fontScale="90000"/>
          </a:bodyPr>
          <a:lstStyle/>
          <a:p>
            <a:pPr eaLnBrk="1" hangingPunct="1"/>
            <a:r>
              <a:rPr lang="fr-FR" altLang="fr-FR" sz="4000" b="1" dirty="0" smtClean="0">
                <a:solidFill>
                  <a:schemeClr val="accent1">
                    <a:lumMod val="75000"/>
                  </a:schemeClr>
                </a:solidFill>
              </a:rPr>
              <a:t>L’électronique au LAL</a:t>
            </a:r>
            <a:endParaRPr lang="fr-FR" altLang="fr-FR" sz="2800" b="1" i="1" dirty="0" smtClean="0">
              <a:solidFill>
                <a:schemeClr val="accent1">
                  <a:lumMod val="75000"/>
                </a:schemeClr>
              </a:solidFill>
              <a:latin typeface="Symbol" pitchFamily="18" charset="2"/>
            </a:endParaRPr>
          </a:p>
        </p:txBody>
      </p:sp>
      <p:pic>
        <p:nvPicPr>
          <p:cNvPr id="32775" name="Picture 2" descr="CALO_2002"/>
          <p:cNvPicPr>
            <a:picLocks noChangeAspect="1" noChangeArrowheads="1"/>
          </p:cNvPicPr>
          <p:nvPr/>
        </p:nvPicPr>
        <p:blipFill>
          <a:blip r:embed="rId2" cstate="print">
            <a:extLst>
              <a:ext uri="{28A0092B-C50C-407E-A947-70E740481C1C}">
                <a14:useLocalDpi xmlns:a14="http://schemas.microsoft.com/office/drawing/2010/main" val="0"/>
              </a:ext>
            </a:extLst>
          </a:blip>
          <a:srcRect l="13560" r="6953"/>
          <a:stretch>
            <a:fillRect/>
          </a:stretch>
        </p:blipFill>
        <p:spPr bwMode="auto">
          <a:xfrm>
            <a:off x="7586505" y="1543172"/>
            <a:ext cx="1477109" cy="1258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8" descr="DSCF05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52" y="4933518"/>
            <a:ext cx="2141537" cy="1501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http://www.68hc08.net/ImagesArticles/CMS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087" t="1385" r="16894" b="4721"/>
          <a:stretch/>
        </p:blipFill>
        <p:spPr bwMode="auto">
          <a:xfrm>
            <a:off x="2765187" y="4938705"/>
            <a:ext cx="1393605" cy="15329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8" descr="http://marpix1.in2p3.fr/vertex.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1655" y="1155560"/>
            <a:ext cx="2865361" cy="1917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10" descr="http://www.lal.in2p3.fr/IMG/jpg_Image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8092" y="87087"/>
            <a:ext cx="1691965" cy="76702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cdsweb.cern.ch/record/638571/files/na-2003-100_0308004_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132" y="1394989"/>
            <a:ext cx="3459755" cy="22590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http://images.iop.org/objects/phw/news/15/12/14/atla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4655" y="3396975"/>
            <a:ext cx="4282929" cy="285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2577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1438" y="115888"/>
            <a:ext cx="8964612" cy="585787"/>
          </a:xfrm>
          <a:effectLst>
            <a:outerShdw blurRad="50800" dist="38100" algn="l" rotWithShape="0">
              <a:prstClr val="black">
                <a:alpha val="40000"/>
              </a:prstClr>
            </a:outerShdw>
          </a:effectLst>
        </p:spPr>
        <p:txBody>
          <a:bodyPr>
            <a:noAutofit/>
          </a:bodyPr>
          <a:lstStyle/>
          <a:p>
            <a:pPr eaLnBrk="1" hangingPunct="1"/>
            <a:r>
              <a:rPr lang="fr-FR" altLang="fr-FR" sz="4000" b="1" dirty="0" smtClean="0">
                <a:solidFill>
                  <a:schemeClr val="accent1">
                    <a:lumMod val="75000"/>
                  </a:schemeClr>
                </a:solidFill>
              </a:rPr>
              <a:t>L’informatique au LAL</a:t>
            </a:r>
            <a:endParaRPr lang="fr-FR" altLang="fr-FR" sz="2800" b="1" i="1" dirty="0" smtClean="0">
              <a:solidFill>
                <a:schemeClr val="accent1">
                  <a:lumMod val="75000"/>
                </a:schemeClr>
              </a:solidFill>
              <a:latin typeface="Symbol" pitchFamily="18" charset="2"/>
            </a:endParaRPr>
          </a:p>
        </p:txBody>
      </p:sp>
      <p:sp>
        <p:nvSpPr>
          <p:cNvPr id="3076" name="Text Box 3"/>
          <p:cNvSpPr txBox="1">
            <a:spLocks noChangeArrowheads="1"/>
          </p:cNvSpPr>
          <p:nvPr/>
        </p:nvSpPr>
        <p:spPr bwMode="auto">
          <a:xfrm>
            <a:off x="1" y="2826127"/>
            <a:ext cx="9143999" cy="4031873"/>
          </a:xfrm>
          <a:prstGeom prst="rect">
            <a:avLst/>
          </a:prstGeom>
          <a:noFill/>
          <a:ln w="38100">
            <a:noFill/>
            <a:miter lim="800000"/>
            <a:headEnd/>
            <a:tailEnd/>
          </a:ln>
        </p:spPr>
        <p:txBody>
          <a:bodyPr wrap="square">
            <a:spAutoFit/>
          </a:bodyPr>
          <a:lstStyle/>
          <a:p>
            <a:pPr algn="l">
              <a:defRPr/>
            </a:pPr>
            <a:r>
              <a:rPr lang="fr-FR" sz="2000" dirty="0" smtClean="0">
                <a:solidFill>
                  <a:srgbClr val="FF0000"/>
                </a:solidFill>
                <a:latin typeface="+mj-lt"/>
                <a:sym typeface="Wingdings"/>
              </a:rPr>
              <a:t>Fonctionnement</a:t>
            </a:r>
            <a:r>
              <a:rPr lang="fr-FR" sz="2000" dirty="0">
                <a:solidFill>
                  <a:srgbClr val="FF0000"/>
                </a:solidFill>
                <a:latin typeface="+mj-lt"/>
                <a:sym typeface="Wingdings"/>
              </a:rPr>
              <a:t>, maintenance et évolutions des </a:t>
            </a:r>
            <a:r>
              <a:rPr lang="fr-FR" sz="2000" dirty="0" smtClean="0">
                <a:solidFill>
                  <a:srgbClr val="FF0000"/>
                </a:solidFill>
                <a:latin typeface="+mj-lt"/>
                <a:sym typeface="Wingdings"/>
              </a:rPr>
              <a:t>infrastructures</a:t>
            </a:r>
          </a:p>
          <a:p>
            <a:pPr algn="l">
              <a:defRPr/>
            </a:pPr>
            <a:r>
              <a:rPr lang="fr-FR" sz="2000" dirty="0" smtClean="0">
                <a:latin typeface="+mj-lt"/>
                <a:sym typeface="Wingdings"/>
              </a:rPr>
              <a:t>   </a:t>
            </a:r>
            <a:r>
              <a:rPr lang="fr-FR" sz="2000" dirty="0">
                <a:latin typeface="+mj-lt"/>
                <a:sym typeface="Wingdings"/>
              </a:rPr>
              <a:t> Stations de travail, portables, imprimantes, etc</a:t>
            </a:r>
            <a:r>
              <a:rPr lang="fr-FR" sz="2000" dirty="0" smtClean="0">
                <a:latin typeface="+mj-lt"/>
                <a:sym typeface="Wingdings"/>
              </a:rPr>
              <a:t>.</a:t>
            </a:r>
          </a:p>
          <a:p>
            <a:pPr algn="l">
              <a:defRPr/>
            </a:pPr>
            <a:endParaRPr lang="fr-FR" sz="2000" dirty="0">
              <a:latin typeface="+mj-lt"/>
              <a:sym typeface="Wingdings"/>
            </a:endParaRPr>
          </a:p>
          <a:p>
            <a:pPr algn="l">
              <a:defRPr/>
            </a:pPr>
            <a:r>
              <a:rPr lang="fr-FR" sz="2000" dirty="0">
                <a:latin typeface="+mj-lt"/>
                <a:sym typeface="Wingdings"/>
              </a:rPr>
              <a:t>    </a:t>
            </a:r>
            <a:r>
              <a:rPr lang="fr-FR" sz="2000" dirty="0">
                <a:solidFill>
                  <a:srgbClr val="0000CC"/>
                </a:solidFill>
                <a:latin typeface="+mj-lt"/>
                <a:sym typeface="Wingdings"/>
              </a:rPr>
              <a:t>Réseaux</a:t>
            </a:r>
            <a:r>
              <a:rPr lang="fr-FR" sz="2000" dirty="0">
                <a:latin typeface="+mj-lt"/>
                <a:sym typeface="Wingdings"/>
              </a:rPr>
              <a:t> </a:t>
            </a:r>
            <a:r>
              <a:rPr lang="fr-FR" sz="2000" dirty="0" smtClean="0">
                <a:latin typeface="+mj-lt"/>
                <a:sym typeface="Wingdings"/>
              </a:rPr>
              <a:t>(Ethernet, Wi-Fi), </a:t>
            </a:r>
            <a:r>
              <a:rPr lang="fr-FR" sz="2000" dirty="0">
                <a:latin typeface="+mj-lt"/>
                <a:sym typeface="Wingdings"/>
              </a:rPr>
              <a:t>infrastructure de vidéo-conférence </a:t>
            </a:r>
            <a:endParaRPr lang="fr-FR" sz="2000" dirty="0" smtClean="0">
              <a:latin typeface="+mj-lt"/>
              <a:sym typeface="Wingdings"/>
            </a:endParaRPr>
          </a:p>
          <a:p>
            <a:pPr algn="l">
              <a:defRPr/>
            </a:pPr>
            <a:endParaRPr lang="fr-FR" sz="2000" dirty="0">
              <a:latin typeface="+mj-lt"/>
              <a:sym typeface="Wingdings"/>
            </a:endParaRPr>
          </a:p>
          <a:p>
            <a:pPr>
              <a:defRPr/>
            </a:pPr>
            <a:r>
              <a:rPr lang="fr-FR" sz="2000" dirty="0">
                <a:latin typeface="+mj-lt"/>
                <a:sym typeface="Wingdings"/>
              </a:rPr>
              <a:t>    </a:t>
            </a:r>
            <a:r>
              <a:rPr lang="fr-FR" sz="2000" dirty="0">
                <a:solidFill>
                  <a:srgbClr val="0000CC"/>
                </a:solidFill>
                <a:latin typeface="+mj-lt"/>
                <a:sym typeface="Wingdings"/>
              </a:rPr>
              <a:t>Ferme de calcul </a:t>
            </a:r>
            <a:r>
              <a:rPr lang="fr-FR" sz="2000" dirty="0">
                <a:latin typeface="+mj-lt"/>
                <a:sym typeface="Symbol"/>
              </a:rPr>
              <a:t> </a:t>
            </a:r>
            <a:r>
              <a:rPr lang="fr-FR" sz="2000" dirty="0">
                <a:solidFill>
                  <a:srgbClr val="008000"/>
                </a:solidFill>
                <a:latin typeface="+mj-lt"/>
                <a:sym typeface="Symbol"/>
              </a:rPr>
              <a:t>GRIF</a:t>
            </a:r>
            <a:r>
              <a:rPr lang="fr-FR" sz="2000" dirty="0">
                <a:latin typeface="+mj-lt"/>
                <a:sym typeface="Symbol"/>
              </a:rPr>
              <a:t> : un nœud de la grille </a:t>
            </a:r>
            <a:r>
              <a:rPr lang="fr-FR" sz="2000" dirty="0">
                <a:solidFill>
                  <a:srgbClr val="008000"/>
                </a:solidFill>
                <a:latin typeface="+mj-lt"/>
                <a:sym typeface="Symbol"/>
              </a:rPr>
              <a:t>EGEE </a:t>
            </a:r>
            <a:endParaRPr lang="fr-FR" sz="2000" dirty="0" smtClean="0">
              <a:solidFill>
                <a:srgbClr val="008000"/>
              </a:solidFill>
              <a:latin typeface="+mj-lt"/>
              <a:sym typeface="Symbol"/>
            </a:endParaRPr>
          </a:p>
          <a:p>
            <a:pPr algn="just">
              <a:defRPr/>
            </a:pPr>
            <a:r>
              <a:rPr lang="fr-FR" sz="1600" dirty="0" smtClean="0">
                <a:latin typeface="+mj-lt"/>
                <a:sym typeface="Symbol"/>
              </a:rPr>
              <a:t>Une </a:t>
            </a:r>
            <a:r>
              <a:rPr lang="fr-FR" sz="1600" dirty="0">
                <a:latin typeface="+mj-lt"/>
                <a:sym typeface="Symbol"/>
              </a:rPr>
              <a:t>grille d’ordinateurs met à la disposition de ses utilisateurs des ressources informatiques considérables "à la demande". Pour une grille comme EGI, ces ressources se comptent en dizaines de milliers de machines pour le calcul et en dizaines de Pétaoctets pour le </a:t>
            </a:r>
            <a:r>
              <a:rPr lang="fr-FR" sz="1600" dirty="0" smtClean="0">
                <a:latin typeface="+mj-lt"/>
                <a:sym typeface="Symbol"/>
              </a:rPr>
              <a:t>stockage (1Po = 10</a:t>
            </a:r>
            <a:r>
              <a:rPr lang="fr-FR" sz="1600" baseline="30000" dirty="0" smtClean="0">
                <a:latin typeface="+mj-lt"/>
                <a:sym typeface="Symbol"/>
              </a:rPr>
              <a:t>15</a:t>
            </a:r>
            <a:r>
              <a:rPr lang="fr-FR" sz="1600" dirty="0" smtClean="0">
                <a:latin typeface="+mj-lt"/>
                <a:sym typeface="Symbol"/>
              </a:rPr>
              <a:t> </a:t>
            </a:r>
            <a:r>
              <a:rPr lang="fr-FR" sz="1600" dirty="0">
                <a:latin typeface="+mj-lt"/>
                <a:sym typeface="Symbol"/>
              </a:rPr>
              <a:t>soit un billiard </a:t>
            </a:r>
            <a:r>
              <a:rPr lang="fr-FR" sz="1600" dirty="0" smtClean="0">
                <a:latin typeface="+mj-lt"/>
                <a:sym typeface="Symbol"/>
              </a:rPr>
              <a:t> ou un </a:t>
            </a:r>
            <a:r>
              <a:rPr lang="fr-FR" sz="1600" dirty="0">
                <a:latin typeface="+mj-lt"/>
                <a:sym typeface="Symbol"/>
              </a:rPr>
              <a:t>million de </a:t>
            </a:r>
            <a:r>
              <a:rPr lang="fr-FR" sz="1600" dirty="0" smtClean="0">
                <a:latin typeface="+mj-lt"/>
                <a:sym typeface="Symbol"/>
              </a:rPr>
              <a:t>milliards d’octets).</a:t>
            </a:r>
          </a:p>
          <a:p>
            <a:pPr>
              <a:defRPr/>
            </a:pPr>
            <a:endParaRPr lang="fr-FR" sz="2000" dirty="0">
              <a:latin typeface="+mj-lt"/>
              <a:sym typeface="Symbol"/>
            </a:endParaRPr>
          </a:p>
          <a:p>
            <a:r>
              <a:rPr lang="fr-FR" sz="2000" dirty="0">
                <a:sym typeface="Wingdings"/>
              </a:rPr>
              <a:t>    </a:t>
            </a:r>
            <a:r>
              <a:rPr lang="fr-FR" sz="2000" dirty="0">
                <a:solidFill>
                  <a:srgbClr val="0000CC"/>
                </a:solidFill>
                <a:sym typeface="Wingdings"/>
              </a:rPr>
              <a:t>Nouvelle Salle Virtual </a:t>
            </a:r>
            <a:r>
              <a:rPr lang="fr-FR" sz="2000" dirty="0" smtClean="0">
                <a:solidFill>
                  <a:srgbClr val="0000CC"/>
                </a:solidFill>
                <a:sym typeface="Wingdings"/>
              </a:rPr>
              <a:t>Data</a:t>
            </a:r>
            <a:endParaRPr lang="fr-FR" sz="2000" dirty="0"/>
          </a:p>
          <a:p>
            <a:pPr algn="just"/>
            <a:r>
              <a:rPr lang="fr-FR" sz="1600" dirty="0">
                <a:latin typeface="+mj-lt"/>
              </a:rPr>
              <a:t>plateforme technologique « Stockage et traitement de données massives » regroupant l’hébergement de ressources informatiques </a:t>
            </a:r>
            <a:r>
              <a:rPr lang="fr-FR" sz="1600" dirty="0" smtClean="0">
                <a:latin typeface="+mj-lt"/>
              </a:rPr>
              <a:t>sur 2 </a:t>
            </a:r>
            <a:r>
              <a:rPr lang="fr-FR" sz="1600" dirty="0">
                <a:latin typeface="+mj-lt"/>
              </a:rPr>
              <a:t>sites (Vallée et Plateau</a:t>
            </a:r>
            <a:r>
              <a:rPr lang="fr-FR" sz="1600" dirty="0" smtClean="0">
                <a:latin typeface="+mj-lt"/>
              </a:rPr>
              <a:t>)</a:t>
            </a:r>
            <a:endParaRPr lang="fr-FR" sz="1600" dirty="0">
              <a:solidFill>
                <a:srgbClr val="008000"/>
              </a:solidFill>
              <a:latin typeface="+mj-lt"/>
              <a:sym typeface="Wingdings"/>
            </a:endParaRPr>
          </a:p>
        </p:txBody>
      </p:sp>
      <p:pic>
        <p:nvPicPr>
          <p:cNvPr id="33797" name="Image 3" descr="P1010750.JPG"/>
          <p:cNvPicPr>
            <a:picLocks noChangeAspect="1"/>
          </p:cNvPicPr>
          <p:nvPr/>
        </p:nvPicPr>
        <p:blipFill>
          <a:blip r:embed="rId2">
            <a:extLst>
              <a:ext uri="{28A0092B-C50C-407E-A947-70E740481C1C}">
                <a14:useLocalDpi xmlns:a14="http://schemas.microsoft.com/office/drawing/2010/main" val="0"/>
              </a:ext>
            </a:extLst>
          </a:blip>
          <a:srcRect l="17317" r="7300"/>
          <a:stretch>
            <a:fillRect/>
          </a:stretch>
        </p:blipFill>
        <p:spPr bwMode="auto">
          <a:xfrm>
            <a:off x="10503353" y="614543"/>
            <a:ext cx="3522662"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2424" y="714977"/>
            <a:ext cx="8769929" cy="1477328"/>
          </a:xfrm>
          <a:prstGeom prst="rect">
            <a:avLst/>
          </a:prstGeom>
          <a:ln w="28575">
            <a:solidFill>
              <a:schemeClr val="tx2">
                <a:lumMod val="75000"/>
              </a:schemeClr>
            </a:solidFill>
          </a:ln>
          <a:effectLst>
            <a:outerShdw blurRad="50800" dist="38100" algn="l" rotWithShape="0">
              <a:prstClr val="black">
                <a:alpha val="40000"/>
              </a:prstClr>
            </a:outerShdw>
          </a:effectLst>
        </p:spPr>
        <p:txBody>
          <a:bodyPr wrap="square">
            <a:spAutoFit/>
          </a:bodyPr>
          <a:lstStyle/>
          <a:p>
            <a:pPr marL="285750" indent="-285750" algn="just">
              <a:buFont typeface="Arial" panose="020B0604020202020204" pitchFamily="34" charset="0"/>
              <a:buChar char="•"/>
            </a:pPr>
            <a:r>
              <a:rPr lang="fr-FR" dirty="0" smtClean="0"/>
              <a:t>la </a:t>
            </a:r>
            <a:r>
              <a:rPr lang="fr-FR" b="1" dirty="0"/>
              <a:t>mise en œuvre des ressources informatiques </a:t>
            </a:r>
            <a:r>
              <a:rPr lang="fr-FR" dirty="0"/>
              <a:t>spécifiques au laboratoire ou mises à la disposition de la communauté par l’intermédiaire des </a:t>
            </a:r>
            <a:r>
              <a:rPr lang="fr-FR" dirty="0" smtClean="0"/>
              <a:t>grilles</a:t>
            </a:r>
          </a:p>
          <a:p>
            <a:pPr marL="285750" indent="-285750" algn="just">
              <a:buFont typeface="Arial" panose="020B0604020202020204" pitchFamily="34" charset="0"/>
              <a:buChar char="•"/>
            </a:pPr>
            <a:r>
              <a:rPr lang="fr-FR" dirty="0" smtClean="0"/>
              <a:t>la </a:t>
            </a:r>
            <a:r>
              <a:rPr lang="fr-FR" b="1" dirty="0"/>
              <a:t>production de programmes </a:t>
            </a:r>
            <a:r>
              <a:rPr lang="fr-FR" dirty="0"/>
              <a:t>nécessaires à l’exécution du programme scientifique du laboratoire</a:t>
            </a:r>
          </a:p>
          <a:p>
            <a:pPr marL="285750" indent="-285750" algn="just">
              <a:buFont typeface="Arial" panose="020B0604020202020204" pitchFamily="34" charset="0"/>
              <a:buChar char="•"/>
            </a:pPr>
            <a:r>
              <a:rPr lang="fr-FR" dirty="0" smtClean="0"/>
              <a:t>l’</a:t>
            </a:r>
            <a:r>
              <a:rPr lang="fr-FR" b="1" dirty="0" smtClean="0"/>
              <a:t>enseignement</a:t>
            </a:r>
            <a:r>
              <a:rPr lang="fr-FR" dirty="0" smtClean="0"/>
              <a:t> </a:t>
            </a:r>
            <a:r>
              <a:rPr lang="fr-FR" dirty="0"/>
              <a:t>des méthodes de développement de </a:t>
            </a:r>
            <a:r>
              <a:rPr lang="fr-FR" dirty="0" smtClean="0"/>
              <a:t>logiciels.</a:t>
            </a:r>
            <a:endParaRPr lang="fr-FR" dirty="0"/>
          </a:p>
        </p:txBody>
      </p:sp>
      <p:pic>
        <p:nvPicPr>
          <p:cNvPr id="11270" name="Picture 6" descr="http://t3.gstatic.com/images?q=tbn:ANd9GcQcnnRwNy_evWJCwGPBlLUwgZGW1-Kz6mOT5VuMALUbFgavSAPFLvShVRMtt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9666" y="2976478"/>
            <a:ext cx="2026516" cy="8710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5" descr="http://pedagogie.ac-toulouse.fr/col-abbal-carbonne/spip/IMG/arton1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584" y="2212225"/>
            <a:ext cx="1245713" cy="678611"/>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1710046" y="2232559"/>
            <a:ext cx="2256313" cy="461665"/>
          </a:xfrm>
          <a:prstGeom prst="rect">
            <a:avLst/>
          </a:prstGeom>
          <a:noFill/>
        </p:spPr>
        <p:txBody>
          <a:bodyPr wrap="square" rtlCol="0">
            <a:spAutoFit/>
          </a:bodyPr>
          <a:lstStyle/>
          <a:p>
            <a:r>
              <a:rPr lang="fr-FR" sz="2400" dirty="0" smtClean="0"/>
              <a:t>35 personnes</a:t>
            </a:r>
            <a:endParaRPr lang="fr-FR" sz="2400" dirty="0"/>
          </a:p>
        </p:txBody>
      </p:sp>
    </p:spTree>
    <p:extLst>
      <p:ext uri="{BB962C8B-B14F-4D97-AF65-F5344CB8AC3E}">
        <p14:creationId xmlns:p14="http://schemas.microsoft.com/office/powerpoint/2010/main" val="23755307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1438" y="115888"/>
            <a:ext cx="8964612" cy="585787"/>
          </a:xfrm>
          <a:effectLst>
            <a:outerShdw blurRad="50800" dist="38100" algn="l" rotWithShape="0">
              <a:prstClr val="black">
                <a:alpha val="40000"/>
              </a:prstClr>
            </a:outerShdw>
          </a:effectLst>
        </p:spPr>
        <p:txBody>
          <a:bodyPr>
            <a:noAutofit/>
          </a:bodyPr>
          <a:lstStyle/>
          <a:p>
            <a:pPr eaLnBrk="1" hangingPunct="1"/>
            <a:r>
              <a:rPr lang="fr-FR" altLang="fr-FR" sz="4000" b="1" dirty="0" smtClean="0">
                <a:solidFill>
                  <a:schemeClr val="accent1">
                    <a:lumMod val="75000"/>
                  </a:schemeClr>
                </a:solidFill>
              </a:rPr>
              <a:t>L’informatique au LAL</a:t>
            </a:r>
            <a:endParaRPr lang="fr-FR" altLang="fr-FR" sz="2800" b="1" i="1" dirty="0" smtClean="0">
              <a:solidFill>
                <a:schemeClr val="accent1">
                  <a:lumMod val="75000"/>
                </a:schemeClr>
              </a:solidFill>
              <a:latin typeface="Symbol" pitchFamily="18" charset="2"/>
            </a:endParaRPr>
          </a:p>
        </p:txBody>
      </p:sp>
      <p:sp>
        <p:nvSpPr>
          <p:cNvPr id="3076" name="Text Box 3"/>
          <p:cNvSpPr txBox="1">
            <a:spLocks noChangeArrowheads="1"/>
          </p:cNvSpPr>
          <p:nvPr/>
        </p:nvSpPr>
        <p:spPr bwMode="auto">
          <a:xfrm>
            <a:off x="-16740" y="741363"/>
            <a:ext cx="9036049" cy="4247317"/>
          </a:xfrm>
          <a:prstGeom prst="rect">
            <a:avLst/>
          </a:prstGeom>
          <a:noFill/>
          <a:ln w="38100">
            <a:noFill/>
            <a:miter lim="800000"/>
            <a:headEnd/>
            <a:tailEnd/>
          </a:ln>
        </p:spPr>
        <p:txBody>
          <a:bodyPr wrap="square">
            <a:spAutoFit/>
          </a:bodyPr>
          <a:lstStyle/>
          <a:p>
            <a:pPr algn="l">
              <a:defRPr/>
            </a:pPr>
            <a:r>
              <a:rPr lang="fr-FR" sz="2000" dirty="0" smtClean="0">
                <a:solidFill>
                  <a:srgbClr val="FF0000"/>
                </a:solidFill>
                <a:latin typeface="+mj-lt"/>
                <a:sym typeface="Wingdings"/>
              </a:rPr>
              <a:t>Développement </a:t>
            </a:r>
            <a:r>
              <a:rPr lang="fr-FR" sz="2000" dirty="0">
                <a:solidFill>
                  <a:srgbClr val="FF0000"/>
                </a:solidFill>
                <a:latin typeface="+mj-lt"/>
                <a:sym typeface="Wingdings"/>
              </a:rPr>
              <a:t>de programmes et d’outils pour les expériences de physique</a:t>
            </a:r>
          </a:p>
          <a:p>
            <a:pPr algn="l">
              <a:defRPr/>
            </a:pPr>
            <a:r>
              <a:rPr lang="fr-FR" sz="2000" dirty="0">
                <a:latin typeface="+mj-lt"/>
                <a:sym typeface="Wingdings"/>
              </a:rPr>
              <a:t>    Informatique </a:t>
            </a:r>
            <a:r>
              <a:rPr lang="fr-FR" sz="2000" dirty="0">
                <a:solidFill>
                  <a:srgbClr val="0000CC"/>
                </a:solidFill>
                <a:latin typeface="+mj-lt"/>
                <a:sym typeface="Wingdings"/>
              </a:rPr>
              <a:t>temps réel</a:t>
            </a:r>
          </a:p>
          <a:p>
            <a:pPr algn="l">
              <a:defRPr/>
            </a:pPr>
            <a:r>
              <a:rPr lang="fr-FR" sz="2000" dirty="0">
                <a:latin typeface="+mj-lt"/>
                <a:sym typeface="Wingdings"/>
              </a:rPr>
              <a:t>      </a:t>
            </a:r>
            <a:r>
              <a:rPr lang="fr-FR" sz="2000" dirty="0">
                <a:latin typeface="+mj-lt"/>
                <a:sym typeface="Symbol"/>
              </a:rPr>
              <a:t> </a:t>
            </a:r>
            <a:r>
              <a:rPr lang="fr-FR" sz="2000" dirty="0">
                <a:solidFill>
                  <a:srgbClr val="0000CC"/>
                </a:solidFill>
                <a:latin typeface="+mj-lt"/>
                <a:sym typeface="Wingdings"/>
              </a:rPr>
              <a:t>Acquisition de données</a:t>
            </a:r>
            <a:r>
              <a:rPr lang="fr-FR" sz="2000" dirty="0">
                <a:latin typeface="+mj-lt"/>
                <a:sym typeface="Wingdings"/>
              </a:rPr>
              <a:t>, </a:t>
            </a:r>
            <a:r>
              <a:rPr lang="fr-FR" sz="2000" dirty="0">
                <a:solidFill>
                  <a:srgbClr val="0000CC"/>
                </a:solidFill>
                <a:latin typeface="+mj-lt"/>
                <a:sym typeface="Wingdings"/>
              </a:rPr>
              <a:t>contrôle-commande</a:t>
            </a:r>
            <a:r>
              <a:rPr lang="fr-FR" sz="2000" dirty="0">
                <a:latin typeface="+mj-lt"/>
                <a:sym typeface="Wingdings"/>
              </a:rPr>
              <a:t>, </a:t>
            </a:r>
            <a:r>
              <a:rPr lang="fr-FR" sz="2000" dirty="0">
                <a:solidFill>
                  <a:srgbClr val="0000CC"/>
                </a:solidFill>
                <a:latin typeface="+mj-lt"/>
                <a:sym typeface="Wingdings"/>
              </a:rPr>
              <a:t>monitorage</a:t>
            </a:r>
          </a:p>
          <a:p>
            <a:pPr algn="l">
              <a:defRPr/>
            </a:pPr>
            <a:r>
              <a:rPr lang="fr-FR" sz="2000" dirty="0">
                <a:latin typeface="+mj-lt"/>
                <a:sym typeface="Wingdings"/>
              </a:rPr>
              <a:t>    </a:t>
            </a:r>
            <a:r>
              <a:rPr lang="fr-FR" sz="2000" dirty="0">
                <a:solidFill>
                  <a:srgbClr val="0000CC"/>
                </a:solidFill>
                <a:latin typeface="+mj-lt"/>
                <a:sym typeface="Wingdings"/>
              </a:rPr>
              <a:t>Visualisation</a:t>
            </a:r>
            <a:r>
              <a:rPr lang="fr-FR" sz="2000" dirty="0">
                <a:latin typeface="+mj-lt"/>
                <a:sym typeface="Wingdings"/>
              </a:rPr>
              <a:t> de données</a:t>
            </a:r>
          </a:p>
          <a:p>
            <a:pPr algn="l">
              <a:defRPr/>
            </a:pPr>
            <a:r>
              <a:rPr lang="fr-FR" sz="2000" dirty="0">
                <a:latin typeface="+mj-lt"/>
                <a:sym typeface="Wingdings"/>
              </a:rPr>
              <a:t>      </a:t>
            </a:r>
            <a:r>
              <a:rPr lang="fr-FR" sz="2000" dirty="0">
                <a:latin typeface="+mj-lt"/>
                <a:sym typeface="Symbol"/>
              </a:rPr>
              <a:t> </a:t>
            </a:r>
            <a:r>
              <a:rPr lang="fr-FR" sz="2000" dirty="0">
                <a:latin typeface="+mj-lt"/>
                <a:sym typeface="Wingdings"/>
              </a:rPr>
              <a:t>vues </a:t>
            </a:r>
            <a:r>
              <a:rPr lang="fr-FR" sz="2000" dirty="0">
                <a:solidFill>
                  <a:srgbClr val="0000CC"/>
                </a:solidFill>
                <a:latin typeface="+mj-lt"/>
                <a:sym typeface="Wingdings"/>
              </a:rPr>
              <a:t>3D</a:t>
            </a:r>
            <a:r>
              <a:rPr lang="fr-FR" sz="2000" dirty="0">
                <a:latin typeface="+mj-lt"/>
                <a:sym typeface="Wingdings"/>
              </a:rPr>
              <a:t> de collisions dans des détecteurs</a:t>
            </a:r>
          </a:p>
          <a:p>
            <a:pPr algn="l">
              <a:defRPr/>
            </a:pPr>
            <a:r>
              <a:rPr lang="fr-FR" sz="2000" dirty="0">
                <a:latin typeface="+mj-lt"/>
                <a:sym typeface="Wingdings"/>
              </a:rPr>
              <a:t>    </a:t>
            </a:r>
            <a:r>
              <a:rPr lang="fr-FR" sz="2000" dirty="0" smtClean="0">
                <a:solidFill>
                  <a:srgbClr val="0000CC"/>
                </a:solidFill>
                <a:latin typeface="+mj-lt"/>
                <a:sym typeface="Wingdings"/>
              </a:rPr>
              <a:t>Calculs</a:t>
            </a:r>
            <a:endParaRPr lang="fr-FR" sz="2000" dirty="0">
              <a:solidFill>
                <a:srgbClr val="0000CC"/>
              </a:solidFill>
              <a:latin typeface="+mj-lt"/>
              <a:sym typeface="Wingdings"/>
            </a:endParaRPr>
          </a:p>
          <a:p>
            <a:pPr algn="l">
              <a:defRPr/>
            </a:pPr>
            <a:r>
              <a:rPr lang="fr-FR" sz="2000" dirty="0">
                <a:latin typeface="+mj-lt"/>
                <a:sym typeface="Wingdings"/>
              </a:rPr>
              <a:t>    </a:t>
            </a:r>
            <a:r>
              <a:rPr lang="fr-FR" sz="2000" dirty="0">
                <a:solidFill>
                  <a:srgbClr val="0000CC"/>
                </a:solidFill>
                <a:latin typeface="+mj-lt"/>
                <a:sym typeface="Wingdings"/>
              </a:rPr>
              <a:t>Bases de données</a:t>
            </a:r>
          </a:p>
          <a:p>
            <a:pPr algn="l">
              <a:defRPr/>
            </a:pPr>
            <a:r>
              <a:rPr lang="fr-FR" sz="2000" dirty="0">
                <a:latin typeface="+mj-lt"/>
                <a:sym typeface="Wingdings"/>
              </a:rPr>
              <a:t>    </a:t>
            </a:r>
            <a:r>
              <a:rPr lang="fr-FR" sz="2000" dirty="0">
                <a:solidFill>
                  <a:srgbClr val="0000CC"/>
                </a:solidFill>
                <a:latin typeface="+mj-lt"/>
                <a:sym typeface="Wingdings"/>
              </a:rPr>
              <a:t>Conception de logiciels</a:t>
            </a:r>
          </a:p>
          <a:p>
            <a:pPr algn="l">
              <a:defRPr/>
            </a:pPr>
            <a:r>
              <a:rPr lang="fr-FR" sz="2000" dirty="0">
                <a:latin typeface="+mj-lt"/>
                <a:sym typeface="Wingdings"/>
              </a:rPr>
              <a:t>    </a:t>
            </a:r>
            <a:r>
              <a:rPr lang="fr-FR" sz="2000" dirty="0">
                <a:solidFill>
                  <a:srgbClr val="0000CC"/>
                </a:solidFill>
                <a:latin typeface="+mj-lt"/>
                <a:sym typeface="Symbol"/>
              </a:rPr>
              <a:t>Outils collaboratifs</a:t>
            </a:r>
          </a:p>
          <a:p>
            <a:pPr algn="l">
              <a:defRPr/>
            </a:pPr>
            <a:r>
              <a:rPr lang="fr-FR" sz="2000" dirty="0">
                <a:latin typeface="+mj-lt"/>
                <a:sym typeface="Symbol"/>
              </a:rPr>
              <a:t>       Par exemple pour la </a:t>
            </a:r>
            <a:r>
              <a:rPr lang="fr-FR" sz="2000" dirty="0">
                <a:solidFill>
                  <a:srgbClr val="008000"/>
                </a:solidFill>
                <a:latin typeface="+mj-lt"/>
                <a:sym typeface="Symbol"/>
              </a:rPr>
              <a:t>grille de calcul</a:t>
            </a:r>
            <a:endParaRPr lang="fr-FR" sz="2000" dirty="0">
              <a:solidFill>
                <a:srgbClr val="008000"/>
              </a:solidFill>
              <a:latin typeface="+mj-lt"/>
              <a:sym typeface="Wingdings"/>
            </a:endParaRPr>
          </a:p>
          <a:p>
            <a:pPr algn="l">
              <a:defRPr/>
            </a:pPr>
            <a:endParaRPr lang="fr-FR" sz="1000" dirty="0" smtClean="0">
              <a:latin typeface="+mj-lt"/>
              <a:sym typeface="Wingdings"/>
            </a:endParaRPr>
          </a:p>
          <a:p>
            <a:pPr algn="l">
              <a:defRPr/>
            </a:pPr>
            <a:endParaRPr lang="fr-FR" sz="1000" dirty="0" smtClean="0">
              <a:latin typeface="+mj-lt"/>
              <a:sym typeface="Wingdings"/>
            </a:endParaRPr>
          </a:p>
          <a:p>
            <a:pPr algn="l">
              <a:defRPr/>
            </a:pPr>
            <a:r>
              <a:rPr lang="fr-FR" sz="2000" dirty="0" smtClean="0">
                <a:solidFill>
                  <a:srgbClr val="FF0000"/>
                </a:solidFill>
                <a:latin typeface="+mj-lt"/>
                <a:sym typeface="Wingdings"/>
              </a:rPr>
              <a:t>Transmission </a:t>
            </a:r>
            <a:r>
              <a:rPr lang="fr-FR" sz="2000" dirty="0">
                <a:solidFill>
                  <a:srgbClr val="FF0000"/>
                </a:solidFill>
                <a:latin typeface="+mj-lt"/>
                <a:sym typeface="Wingdings"/>
              </a:rPr>
              <a:t>des connaissances</a:t>
            </a:r>
          </a:p>
          <a:p>
            <a:pPr algn="l">
              <a:defRPr/>
            </a:pPr>
            <a:r>
              <a:rPr lang="fr-FR" sz="2000" dirty="0">
                <a:latin typeface="+mj-lt"/>
                <a:sym typeface="Wingdings"/>
              </a:rPr>
              <a:t>    Enseignement, formations, séminaires</a:t>
            </a:r>
          </a:p>
        </p:txBody>
      </p:sp>
      <p:pic>
        <p:nvPicPr>
          <p:cNvPr id="33797" name="Image 3" descr="P1010750.JPG"/>
          <p:cNvPicPr>
            <a:picLocks noChangeAspect="1"/>
          </p:cNvPicPr>
          <p:nvPr/>
        </p:nvPicPr>
        <p:blipFill>
          <a:blip r:embed="rId2" cstate="print">
            <a:extLst>
              <a:ext uri="{28A0092B-C50C-407E-A947-70E740481C1C}">
                <a14:useLocalDpi xmlns:a14="http://schemas.microsoft.com/office/drawing/2010/main" val="0"/>
              </a:ext>
            </a:extLst>
          </a:blip>
          <a:srcRect l="17317" r="7300"/>
          <a:stretch>
            <a:fillRect/>
          </a:stretch>
        </p:blipFill>
        <p:spPr bwMode="auto">
          <a:xfrm>
            <a:off x="579002" y="4821382"/>
            <a:ext cx="2605280" cy="194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Image 3" descr="P1010748.JPG"/>
          <p:cNvPicPr>
            <a:picLocks noChangeAspect="1"/>
          </p:cNvPicPr>
          <p:nvPr/>
        </p:nvPicPr>
        <p:blipFill>
          <a:blip r:embed="rId3">
            <a:extLst>
              <a:ext uri="{28A0092B-C50C-407E-A947-70E740481C1C}">
                <a14:useLocalDpi xmlns:a14="http://schemas.microsoft.com/office/drawing/2010/main" val="0"/>
              </a:ext>
            </a:extLst>
          </a:blip>
          <a:srcRect r="26956"/>
          <a:stretch>
            <a:fillRect/>
          </a:stretch>
        </p:blipFill>
        <p:spPr bwMode="auto">
          <a:xfrm>
            <a:off x="7151773" y="1092533"/>
            <a:ext cx="1739900" cy="1339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Ressources informatiques du L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056" y="2619328"/>
            <a:ext cx="4503557" cy="34800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0602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8" y="115888"/>
            <a:ext cx="8964612" cy="585787"/>
          </a:xfrm>
          <a:effectLst>
            <a:outerShdw blurRad="50800" dist="38100" dir="2700000" algn="tl" rotWithShape="0">
              <a:prstClr val="black">
                <a:alpha val="40000"/>
              </a:prstClr>
            </a:outerShdw>
          </a:effectLst>
        </p:spPr>
        <p:txBody>
          <a:bodyPr>
            <a:noAutofit/>
          </a:bodyPr>
          <a:lstStyle/>
          <a:p>
            <a:pPr eaLnBrk="1" hangingPunct="1"/>
            <a:r>
              <a:rPr lang="fr-FR" altLang="fr-FR" sz="4000" b="1" dirty="0" smtClean="0">
                <a:solidFill>
                  <a:schemeClr val="accent1">
                    <a:lumMod val="75000"/>
                  </a:schemeClr>
                </a:solidFill>
              </a:rPr>
              <a:t>La mécanique au LAL</a:t>
            </a:r>
            <a:endParaRPr lang="fr-FR" altLang="fr-FR" sz="2800" b="1" i="1" dirty="0" smtClean="0">
              <a:solidFill>
                <a:schemeClr val="accent1">
                  <a:lumMod val="75000"/>
                </a:schemeClr>
              </a:solidFill>
              <a:latin typeface="Symbol" pitchFamily="18" charset="2"/>
            </a:endParaRPr>
          </a:p>
        </p:txBody>
      </p:sp>
      <p:sp>
        <p:nvSpPr>
          <p:cNvPr id="3076" name="Text Box 3"/>
          <p:cNvSpPr txBox="1">
            <a:spLocks noChangeArrowheads="1"/>
          </p:cNvSpPr>
          <p:nvPr/>
        </p:nvSpPr>
        <p:spPr bwMode="auto">
          <a:xfrm>
            <a:off x="0" y="2501852"/>
            <a:ext cx="6194066" cy="3431709"/>
          </a:xfrm>
          <a:prstGeom prst="rect">
            <a:avLst/>
          </a:prstGeom>
          <a:noFill/>
          <a:ln w="38100">
            <a:noFill/>
            <a:miter lim="800000"/>
            <a:headEnd/>
            <a:tailEnd/>
          </a:ln>
        </p:spPr>
        <p:txBody>
          <a:bodyPr wrap="square">
            <a:spAutoFit/>
          </a:bodyPr>
          <a:lstStyle/>
          <a:p>
            <a:pPr>
              <a:defRPr/>
            </a:pPr>
            <a:r>
              <a:rPr lang="fr-FR" sz="2000" dirty="0" smtClean="0">
                <a:solidFill>
                  <a:srgbClr val="FF0000"/>
                </a:solidFill>
                <a:latin typeface="+mj-lt"/>
                <a:sym typeface="Wingdings"/>
              </a:rPr>
              <a:t>Ingénierie: </a:t>
            </a:r>
          </a:p>
          <a:p>
            <a:pPr>
              <a:defRPr/>
            </a:pPr>
            <a:r>
              <a:rPr lang="fr-FR" dirty="0" smtClean="0">
                <a:latin typeface="+mj-lt"/>
                <a:sym typeface="Wingdings"/>
              </a:rPr>
              <a:t>Bureau d’Études </a:t>
            </a:r>
            <a:r>
              <a:rPr lang="fr-FR" sz="1400" dirty="0" smtClean="0">
                <a:latin typeface="+mj-lt"/>
                <a:sym typeface="Wingdings"/>
              </a:rPr>
              <a:t>(Conception Assisté par Ordinateur)</a:t>
            </a:r>
            <a:r>
              <a:rPr lang="fr-FR" dirty="0" smtClean="0">
                <a:latin typeface="+mj-lt"/>
                <a:sym typeface="Wingdings"/>
              </a:rPr>
              <a:t>, calculs par éléments finis, mesures physique.</a:t>
            </a:r>
          </a:p>
          <a:p>
            <a:pPr>
              <a:defRPr/>
            </a:pPr>
            <a:endParaRPr lang="fr-FR" sz="1600" dirty="0" smtClean="0">
              <a:latin typeface="+mj-lt"/>
              <a:sym typeface="Wingdings"/>
            </a:endParaRPr>
          </a:p>
          <a:p>
            <a:pPr>
              <a:defRPr/>
            </a:pPr>
            <a:r>
              <a:rPr lang="fr-FR" sz="2000" dirty="0" smtClean="0">
                <a:solidFill>
                  <a:srgbClr val="FF0000"/>
                </a:solidFill>
                <a:cs typeface="Courier New" pitchFamily="49" charset="0"/>
                <a:sym typeface="Wingdings"/>
              </a:rPr>
              <a:t>Ré</a:t>
            </a:r>
            <a:r>
              <a:rPr lang="fr-FR" sz="2000" dirty="0" smtClean="0">
                <a:solidFill>
                  <a:srgbClr val="FF0000"/>
                </a:solidFill>
                <a:latin typeface="+mj-lt"/>
                <a:cs typeface="Courier New" pitchFamily="49" charset="0"/>
                <a:sym typeface="Wingdings"/>
              </a:rPr>
              <a:t>alis</a:t>
            </a:r>
            <a:r>
              <a:rPr lang="fr-FR" sz="2000" dirty="0" smtClean="0">
                <a:solidFill>
                  <a:srgbClr val="FF0000"/>
                </a:solidFill>
                <a:cs typeface="Courier New" pitchFamily="49" charset="0"/>
                <a:sym typeface="Wingdings"/>
              </a:rPr>
              <a:t>ation: </a:t>
            </a:r>
            <a:endParaRPr lang="fr-FR" sz="2000" dirty="0">
              <a:solidFill>
                <a:srgbClr val="FF0000"/>
              </a:solidFill>
              <a:cs typeface="Courier New" pitchFamily="49" charset="0"/>
              <a:sym typeface="Wingdings"/>
            </a:endParaRPr>
          </a:p>
          <a:p>
            <a:pPr>
              <a:defRPr/>
            </a:pPr>
            <a:r>
              <a:rPr lang="fr-FR" dirty="0" smtClean="0">
                <a:latin typeface="Calibri" panose="020F0502020204030204" pitchFamily="34" charset="0"/>
              </a:rPr>
              <a:t>Usinage conventionnel et commandes numériques, tôlerie.</a:t>
            </a:r>
            <a:endParaRPr lang="fr-FR" dirty="0">
              <a:latin typeface="Calibri" panose="020F0502020204030204" pitchFamily="34" charset="0"/>
            </a:endParaRPr>
          </a:p>
          <a:p>
            <a:pPr>
              <a:defRPr/>
            </a:pPr>
            <a:endParaRPr lang="fr-FR" sz="1100" dirty="0" smtClean="0">
              <a:latin typeface="+mj-lt"/>
              <a:sym typeface="Wingdings"/>
            </a:endParaRPr>
          </a:p>
          <a:p>
            <a:pPr>
              <a:defRPr/>
            </a:pPr>
            <a:r>
              <a:rPr lang="fr-FR" sz="2000" dirty="0">
                <a:solidFill>
                  <a:srgbClr val="FF0000"/>
                </a:solidFill>
                <a:latin typeface="+mj-lt"/>
                <a:cs typeface="Courier New" pitchFamily="49" charset="0"/>
                <a:sym typeface="Wingdings"/>
              </a:rPr>
              <a:t>Groupe des Technologies de </a:t>
            </a:r>
            <a:r>
              <a:rPr lang="fr-FR" sz="2000" dirty="0" smtClean="0">
                <a:solidFill>
                  <a:srgbClr val="FF0000"/>
                </a:solidFill>
                <a:latin typeface="+mj-lt"/>
                <a:cs typeface="Courier New" pitchFamily="49" charset="0"/>
                <a:sym typeface="Wingdings"/>
              </a:rPr>
              <a:t>l'Ultravide:</a:t>
            </a:r>
          </a:p>
          <a:p>
            <a:pPr>
              <a:defRPr/>
            </a:pPr>
            <a:r>
              <a:rPr lang="fr-FR" dirty="0" smtClean="0">
                <a:latin typeface="+mj-lt"/>
                <a:cs typeface="Courier New" pitchFamily="49" charset="0"/>
                <a:sym typeface="Wingdings"/>
              </a:rPr>
              <a:t>Conception et à l’optimisation des projets sous vide, formations,</a:t>
            </a:r>
            <a:endParaRPr lang="fr-FR" dirty="0">
              <a:latin typeface="+mj-lt"/>
              <a:cs typeface="Courier New" pitchFamily="49" charset="0"/>
              <a:sym typeface="Wingdings"/>
            </a:endParaRPr>
          </a:p>
          <a:p>
            <a:pPr>
              <a:defRPr/>
            </a:pPr>
            <a:r>
              <a:rPr lang="fr-FR" dirty="0" smtClean="0">
                <a:latin typeface="+mj-lt"/>
                <a:cs typeface="Courier New" pitchFamily="49" charset="0"/>
                <a:sym typeface="Wingdings"/>
              </a:rPr>
              <a:t>mesure </a:t>
            </a:r>
            <a:r>
              <a:rPr lang="fr-FR" dirty="0">
                <a:latin typeface="+mj-lt"/>
                <a:cs typeface="Courier New" pitchFamily="49" charset="0"/>
                <a:sym typeface="Wingdings"/>
              </a:rPr>
              <a:t>le taux de dégazage </a:t>
            </a:r>
            <a:r>
              <a:rPr lang="fr-FR" dirty="0" smtClean="0">
                <a:latin typeface="+mj-lt"/>
                <a:cs typeface="Courier New" pitchFamily="49" charset="0"/>
                <a:sym typeface="Wingdings"/>
              </a:rPr>
              <a:t>et </a:t>
            </a:r>
            <a:r>
              <a:rPr lang="fr-FR" dirty="0">
                <a:latin typeface="+mj-lt"/>
                <a:cs typeface="Courier New" pitchFamily="49" charset="0"/>
                <a:sym typeface="Wingdings"/>
              </a:rPr>
              <a:t>spectrométrie de </a:t>
            </a:r>
            <a:r>
              <a:rPr lang="fr-FR" dirty="0" smtClean="0">
                <a:latin typeface="+mj-lt"/>
                <a:cs typeface="Courier New" pitchFamily="49" charset="0"/>
                <a:sym typeface="Wingdings"/>
              </a:rPr>
              <a:t>masse. </a:t>
            </a:r>
            <a:endParaRPr lang="fr-FR" dirty="0" smtClean="0">
              <a:solidFill>
                <a:srgbClr val="FF0000"/>
              </a:solidFill>
              <a:latin typeface="+mj-lt"/>
              <a:cs typeface="Courier New" pitchFamily="49" charset="0"/>
              <a:sym typeface="Wingdings"/>
            </a:endParaRPr>
          </a:p>
          <a:p>
            <a:pPr>
              <a:defRPr/>
            </a:pPr>
            <a:endParaRPr lang="fr-FR" sz="2000" dirty="0">
              <a:solidFill>
                <a:srgbClr val="FF0000"/>
              </a:solidFill>
              <a:latin typeface="+mj-lt"/>
              <a:cs typeface="Courier New" pitchFamily="49" charset="0"/>
              <a:sym typeface="Wingdings"/>
            </a:endParaRPr>
          </a:p>
          <a:p>
            <a:pPr>
              <a:defRPr/>
            </a:pPr>
            <a:endParaRPr lang="fr-FR" sz="2000" dirty="0">
              <a:latin typeface="+mj-lt"/>
              <a:sym typeface="Wingdings"/>
            </a:endParaRPr>
          </a:p>
        </p:txBody>
      </p:sp>
      <p:pic>
        <p:nvPicPr>
          <p:cNvPr id="34821" name="Picture 7" descr="XFEL_Cryomodule_2008_03_26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5329" y="4738976"/>
            <a:ext cx="2142456" cy="1013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FORMATION CATIA V5 FTA de ALPHATOM Conseil et 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633" y="2695147"/>
            <a:ext cx="2517780" cy="1821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23207" y="713199"/>
            <a:ext cx="8864929" cy="1754326"/>
          </a:xfrm>
          <a:prstGeom prst="rect">
            <a:avLst/>
          </a:prstGeom>
          <a:ln w="28575">
            <a:solidFill>
              <a:schemeClr val="tx2">
                <a:lumMod val="75000"/>
              </a:schemeClr>
            </a:solidFill>
          </a:ln>
          <a:effectLst>
            <a:outerShdw blurRad="50800" dist="38100" dir="2700000" algn="tl" rotWithShape="0">
              <a:prstClr val="black">
                <a:alpha val="40000"/>
              </a:prstClr>
            </a:outerShdw>
          </a:effectLst>
        </p:spPr>
        <p:txBody>
          <a:bodyPr wrap="square">
            <a:spAutoFit/>
          </a:bodyPr>
          <a:lstStyle/>
          <a:p>
            <a:pPr marL="285750" indent="-285750" algn="just">
              <a:buFont typeface="Arial" panose="020B0604020202020204" pitchFamily="34" charset="0"/>
              <a:buChar char="•"/>
            </a:pPr>
            <a:r>
              <a:rPr lang="fr-FR" dirty="0" smtClean="0"/>
              <a:t>Etudes mécaniques (conception, calculs et dimensionnement), </a:t>
            </a:r>
          </a:p>
          <a:p>
            <a:pPr marL="285750" indent="-285750" algn="just">
              <a:buFont typeface="Arial" panose="020B0604020202020204" pitchFamily="34" charset="0"/>
              <a:buChar char="•"/>
            </a:pPr>
            <a:r>
              <a:rPr lang="fr-FR" dirty="0" smtClean="0"/>
              <a:t>Ingénierie </a:t>
            </a:r>
            <a:r>
              <a:rPr lang="fr-FR" dirty="0"/>
              <a:t>mécanique (spécifications techniques et suivi des réalisations industrielles), </a:t>
            </a:r>
          </a:p>
          <a:p>
            <a:pPr marL="285750" indent="-285750" algn="just">
              <a:buFont typeface="Arial" panose="020B0604020202020204" pitchFamily="34" charset="0"/>
              <a:buChar char="•"/>
            </a:pPr>
            <a:r>
              <a:rPr lang="fr-FR" dirty="0"/>
              <a:t>la réalisation en interne d’ensembles mécaniques et de prototypes, </a:t>
            </a:r>
          </a:p>
          <a:p>
            <a:pPr marL="285750" indent="-285750" algn="just">
              <a:buFont typeface="Arial" panose="020B0604020202020204" pitchFamily="34" charset="0"/>
              <a:buChar char="•"/>
            </a:pPr>
            <a:r>
              <a:rPr lang="fr-FR" dirty="0"/>
              <a:t>les contrôles mesures et essais, </a:t>
            </a:r>
          </a:p>
          <a:p>
            <a:pPr marL="285750" indent="-285750" algn="just">
              <a:buFont typeface="Arial" panose="020B0604020202020204" pitchFamily="34" charset="0"/>
              <a:buChar char="•"/>
            </a:pPr>
            <a:r>
              <a:rPr lang="fr-FR" dirty="0"/>
              <a:t>le montage sur site et la maintenance si nécessaire</a:t>
            </a:r>
            <a:r>
              <a:rPr lang="fr-FR" dirty="0" smtClean="0"/>
              <a:t>.</a:t>
            </a:r>
            <a:endParaRPr lang="fr-FR" dirty="0"/>
          </a:p>
        </p:txBody>
      </p:sp>
      <p:pic>
        <p:nvPicPr>
          <p:cNvPr id="15" name="Picture 10"/>
          <p:cNvPicPr>
            <a:picLocks noChangeAspect="1" noChangeArrowheads="1"/>
          </p:cNvPicPr>
          <p:nvPr/>
        </p:nvPicPr>
        <p:blipFill rotWithShape="1">
          <a:blip r:embed="rId4"/>
          <a:srcRect l="21498" t="16567" r="20867" b="25330"/>
          <a:stretch/>
        </p:blipFill>
        <p:spPr bwMode="auto">
          <a:xfrm>
            <a:off x="4931091" y="5462546"/>
            <a:ext cx="1803663" cy="11382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ttp://www.lal.in2p3.fr/IMG/jpg_naka3ax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4249" y="5404073"/>
            <a:ext cx="1735702" cy="1301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http://www.lal.in2p3.fr/IMG/png/se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642" y="5299725"/>
            <a:ext cx="1890138" cy="1400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831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8" y="115888"/>
            <a:ext cx="8964612" cy="585787"/>
          </a:xfrm>
          <a:effectLst>
            <a:outerShdw blurRad="50800" dist="38100" dir="2700000" algn="tl" rotWithShape="0">
              <a:prstClr val="black">
                <a:alpha val="40000"/>
              </a:prstClr>
            </a:outerShdw>
          </a:effectLst>
        </p:spPr>
        <p:txBody>
          <a:bodyPr>
            <a:noAutofit/>
          </a:bodyPr>
          <a:lstStyle/>
          <a:p>
            <a:pPr eaLnBrk="1" hangingPunct="1"/>
            <a:r>
              <a:rPr lang="fr-FR" altLang="fr-FR" sz="4000" b="1" dirty="0" smtClean="0">
                <a:solidFill>
                  <a:schemeClr val="accent1">
                    <a:lumMod val="75000"/>
                  </a:schemeClr>
                </a:solidFill>
              </a:rPr>
              <a:t>La mécanique au LAL</a:t>
            </a:r>
            <a:endParaRPr lang="fr-FR" altLang="fr-FR" sz="2800" b="1" i="1" dirty="0" smtClean="0">
              <a:solidFill>
                <a:schemeClr val="accent1">
                  <a:lumMod val="75000"/>
                </a:schemeClr>
              </a:solidFill>
              <a:latin typeface="Symbol" pitchFamily="18" charset="2"/>
            </a:endParaRPr>
          </a:p>
        </p:txBody>
      </p:sp>
      <p:sp>
        <p:nvSpPr>
          <p:cNvPr id="3076" name="Text Box 3"/>
          <p:cNvSpPr txBox="1">
            <a:spLocks noChangeArrowheads="1"/>
          </p:cNvSpPr>
          <p:nvPr/>
        </p:nvSpPr>
        <p:spPr bwMode="auto">
          <a:xfrm>
            <a:off x="143575" y="733246"/>
            <a:ext cx="5687208" cy="2062103"/>
          </a:xfrm>
          <a:prstGeom prst="rect">
            <a:avLst/>
          </a:prstGeom>
          <a:noFill/>
          <a:ln w="38100">
            <a:noFill/>
            <a:miter lim="800000"/>
            <a:headEnd/>
            <a:tailEnd/>
          </a:ln>
        </p:spPr>
        <p:txBody>
          <a:bodyPr wrap="square">
            <a:spAutoFit/>
          </a:bodyPr>
          <a:lstStyle/>
          <a:p>
            <a:pPr>
              <a:defRPr/>
            </a:pPr>
            <a:r>
              <a:rPr lang="fr-FR" sz="2000" dirty="0">
                <a:cs typeface="Courier New" pitchFamily="49" charset="0"/>
                <a:sym typeface="Wingdings"/>
              </a:rPr>
              <a:t> </a:t>
            </a:r>
            <a:r>
              <a:rPr lang="fr-FR" sz="2000" dirty="0" smtClean="0">
                <a:solidFill>
                  <a:srgbClr val="FF0000"/>
                </a:solidFill>
                <a:latin typeface="+mj-lt"/>
                <a:cs typeface="Courier New" pitchFamily="49" charset="0"/>
                <a:sym typeface="Wingdings"/>
              </a:rPr>
              <a:t>Contrôle</a:t>
            </a:r>
            <a:endParaRPr lang="fr-FR" sz="2000" dirty="0">
              <a:solidFill>
                <a:srgbClr val="FF0000"/>
              </a:solidFill>
              <a:latin typeface="+mj-lt"/>
              <a:cs typeface="Courier New" pitchFamily="49" charset="0"/>
              <a:sym typeface="Wingdings"/>
            </a:endParaRPr>
          </a:p>
          <a:p>
            <a:pPr>
              <a:defRPr/>
            </a:pPr>
            <a:r>
              <a:rPr lang="fr-FR" dirty="0" smtClean="0">
                <a:latin typeface="+mj-lt"/>
                <a:cs typeface="Courier New" pitchFamily="49" charset="0"/>
                <a:sym typeface="Wingdings"/>
              </a:rPr>
              <a:t>Tridimensionnel, rugosité, magnétisme, projecteur </a:t>
            </a:r>
            <a:r>
              <a:rPr lang="fr-FR" dirty="0">
                <a:latin typeface="+mj-lt"/>
                <a:cs typeface="Courier New" pitchFamily="49" charset="0"/>
                <a:sym typeface="Wingdings"/>
              </a:rPr>
              <a:t>de </a:t>
            </a:r>
            <a:r>
              <a:rPr lang="fr-FR" dirty="0" smtClean="0">
                <a:latin typeface="+mj-lt"/>
                <a:cs typeface="Courier New" pitchFamily="49" charset="0"/>
                <a:sym typeface="Wingdings"/>
              </a:rPr>
              <a:t>profil, binoculaire  </a:t>
            </a:r>
            <a:r>
              <a:rPr lang="fr-FR" dirty="0">
                <a:latin typeface="+mj-lt"/>
                <a:cs typeface="Courier New" pitchFamily="49" charset="0"/>
                <a:sym typeface="Wingdings"/>
              </a:rPr>
              <a:t>(Microscope Inversé, </a:t>
            </a:r>
            <a:r>
              <a:rPr lang="fr-FR" dirty="0" smtClean="0">
                <a:latin typeface="+mj-lt"/>
                <a:cs typeface="Courier New" pitchFamily="49" charset="0"/>
                <a:sym typeface="Wingdings"/>
              </a:rPr>
              <a:t>binoculaire)</a:t>
            </a:r>
            <a:endParaRPr lang="fr-FR" dirty="0">
              <a:latin typeface="+mj-lt"/>
              <a:cs typeface="Courier New" pitchFamily="49" charset="0"/>
              <a:sym typeface="Wingdings"/>
            </a:endParaRPr>
          </a:p>
          <a:p>
            <a:pPr algn="l">
              <a:defRPr/>
            </a:pPr>
            <a:endParaRPr lang="fr-FR" sz="2000" dirty="0" smtClean="0">
              <a:latin typeface="+mj-lt"/>
              <a:cs typeface="Courier New" pitchFamily="49" charset="0"/>
              <a:sym typeface="Wingdings"/>
            </a:endParaRPr>
          </a:p>
          <a:p>
            <a:pPr algn="l">
              <a:defRPr/>
            </a:pPr>
            <a:r>
              <a:rPr lang="fr-FR" sz="2000" dirty="0" smtClean="0">
                <a:latin typeface="+mj-lt"/>
                <a:cs typeface="Courier New" pitchFamily="49" charset="0"/>
                <a:sym typeface="Wingdings"/>
              </a:rPr>
              <a:t> </a:t>
            </a:r>
            <a:r>
              <a:rPr lang="fr-FR" sz="2000" dirty="0">
                <a:solidFill>
                  <a:srgbClr val="FF0000"/>
                </a:solidFill>
                <a:latin typeface="+mj-lt"/>
                <a:cs typeface="Courier New" pitchFamily="49" charset="0"/>
                <a:sym typeface="Wingdings"/>
              </a:rPr>
              <a:t>Montage</a:t>
            </a:r>
          </a:p>
          <a:p>
            <a:pPr algn="l">
              <a:defRPr/>
            </a:pPr>
            <a:r>
              <a:rPr lang="fr-FR" sz="1600" dirty="0" smtClean="0">
                <a:latin typeface="+mj-lt"/>
                <a:cs typeface="Courier New" pitchFamily="49" charset="0"/>
                <a:sym typeface="Wingdings"/>
              </a:rPr>
              <a:t>Au LAL et sur site (Europe, USA, Russie, Japon,...)</a:t>
            </a:r>
          </a:p>
          <a:p>
            <a:pPr algn="l">
              <a:defRPr/>
            </a:pPr>
            <a:endParaRPr lang="fr-FR" sz="1600" dirty="0">
              <a:latin typeface="+mj-lt"/>
              <a:cs typeface="Courier New" pitchFamily="49" charset="0"/>
              <a:sym typeface="Wingdings"/>
            </a:endParaRPr>
          </a:p>
        </p:txBody>
      </p:sp>
      <p:pic>
        <p:nvPicPr>
          <p:cNvPr id="12" name="Picture 2" descr="http://www.lal.in2p3.fr/IMG/jpg_mitu-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4811" y="213759"/>
            <a:ext cx="2675905" cy="2006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2" descr="cold parts assemb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325" y="3345046"/>
            <a:ext cx="2935833" cy="2197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3" descr="C:\Users\bourgeoi\Documents\Mecanique\Photos CERN\104-0484_IM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563" y="3168156"/>
            <a:ext cx="2101699" cy="2802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4" descr="C:\Users\bourgeoi\Documents\Mecanique\Photos CERN\Big wheels\img_16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3700" y="2539837"/>
            <a:ext cx="3028208" cy="4036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4884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8446" y="405740"/>
            <a:ext cx="8305800" cy="908938"/>
          </a:xfrm>
          <a:effectLst>
            <a:outerShdw blurRad="50800" dist="38100" algn="l" rotWithShape="0">
              <a:prstClr val="black">
                <a:alpha val="40000"/>
              </a:prstClr>
            </a:outerShdw>
          </a:effectLst>
        </p:spPr>
        <p:txBody>
          <a:bodyPr>
            <a:normAutofit fontScale="90000"/>
          </a:bodyPr>
          <a:lstStyle/>
          <a:p>
            <a:r>
              <a:rPr lang="fr-FR" sz="4400" b="1" dirty="0">
                <a:solidFill>
                  <a:schemeClr val="accent1">
                    <a:lumMod val="75000"/>
                  </a:schemeClr>
                </a:solidFill>
              </a:rPr>
              <a:t>Service administratif</a:t>
            </a:r>
            <a:r>
              <a:rPr lang="fr-FR" dirty="0"/>
              <a:t/>
            </a:r>
            <a:br>
              <a:rPr lang="fr-FR" dirty="0"/>
            </a:br>
            <a:endParaRPr lang="fr-FR" dirty="0"/>
          </a:p>
        </p:txBody>
      </p:sp>
      <p:sp>
        <p:nvSpPr>
          <p:cNvPr id="3" name="Rectangle 2"/>
          <p:cNvSpPr/>
          <p:nvPr/>
        </p:nvSpPr>
        <p:spPr>
          <a:xfrm>
            <a:off x="1995056" y="601661"/>
            <a:ext cx="9144000" cy="6555641"/>
          </a:xfrm>
          <a:prstGeom prst="rect">
            <a:avLst/>
          </a:prstGeom>
        </p:spPr>
        <p:txBody>
          <a:bodyPr wrap="square">
            <a:spAutoFit/>
          </a:bodyPr>
          <a:lstStyle/>
          <a:p>
            <a:r>
              <a:rPr lang="fr-FR" sz="2000" dirty="0" smtClean="0">
                <a:solidFill>
                  <a:srgbClr val="FF0000"/>
                </a:solidFill>
                <a:latin typeface="+mj-lt"/>
              </a:rPr>
              <a:t>Sce </a:t>
            </a:r>
            <a:r>
              <a:rPr lang="fr-FR" sz="2000" dirty="0">
                <a:solidFill>
                  <a:srgbClr val="FF0000"/>
                </a:solidFill>
                <a:latin typeface="+mj-lt"/>
              </a:rPr>
              <a:t>Financier </a:t>
            </a:r>
          </a:p>
          <a:p>
            <a:r>
              <a:rPr lang="fr-FR" dirty="0" smtClean="0"/>
              <a:t>Mise en </a:t>
            </a:r>
            <a:r>
              <a:rPr lang="fr-FR" dirty="0"/>
              <a:t>œuvre la politique budgétaire et financière de l’établissement </a:t>
            </a:r>
          </a:p>
          <a:p>
            <a:endParaRPr lang="fr-FR" dirty="0"/>
          </a:p>
          <a:p>
            <a:r>
              <a:rPr lang="fr-FR" sz="2000" dirty="0">
                <a:solidFill>
                  <a:srgbClr val="FF0000"/>
                </a:solidFill>
                <a:latin typeface="+mj-lt"/>
              </a:rPr>
              <a:t>Sce Personnel </a:t>
            </a:r>
            <a:r>
              <a:rPr lang="fr-FR" sz="2000" dirty="0" smtClean="0">
                <a:solidFill>
                  <a:srgbClr val="FF0000"/>
                </a:solidFill>
                <a:latin typeface="+mj-lt"/>
              </a:rPr>
              <a:t> </a:t>
            </a:r>
            <a:endParaRPr lang="fr-FR" sz="2000" dirty="0">
              <a:solidFill>
                <a:srgbClr val="FF0000"/>
              </a:solidFill>
              <a:latin typeface="+mj-lt"/>
            </a:endParaRPr>
          </a:p>
          <a:p>
            <a:r>
              <a:rPr lang="fr-FR" dirty="0"/>
              <a:t>La gestion du recrutement et des affectations </a:t>
            </a:r>
          </a:p>
          <a:p>
            <a:r>
              <a:rPr lang="fr-FR" dirty="0"/>
              <a:t>La gestion des rémunérations </a:t>
            </a:r>
          </a:p>
          <a:p>
            <a:r>
              <a:rPr lang="fr-FR" dirty="0"/>
              <a:t>La gestion des carrières </a:t>
            </a:r>
          </a:p>
          <a:p>
            <a:r>
              <a:rPr lang="fr-FR" dirty="0"/>
              <a:t>La gestion des formations </a:t>
            </a:r>
          </a:p>
          <a:p>
            <a:r>
              <a:rPr lang="fr-FR" dirty="0"/>
              <a:t>La gestion sociale </a:t>
            </a:r>
          </a:p>
          <a:p>
            <a:endParaRPr lang="fr-FR" dirty="0"/>
          </a:p>
          <a:p>
            <a:r>
              <a:rPr lang="fr-FR" sz="2000" dirty="0" smtClean="0">
                <a:solidFill>
                  <a:srgbClr val="FF0000"/>
                </a:solidFill>
                <a:latin typeface="+mj-lt"/>
              </a:rPr>
              <a:t>Sce Missions</a:t>
            </a:r>
          </a:p>
          <a:p>
            <a:r>
              <a:rPr lang="fr-FR" dirty="0" smtClean="0"/>
              <a:t>Organisation de </a:t>
            </a:r>
            <a:r>
              <a:rPr lang="fr-FR" dirty="0"/>
              <a:t>2300 missions/an </a:t>
            </a:r>
            <a:r>
              <a:rPr lang="fr-FR" dirty="0" smtClean="0"/>
              <a:t>dans </a:t>
            </a:r>
            <a:r>
              <a:rPr lang="fr-FR" dirty="0"/>
              <a:t>le monde. </a:t>
            </a:r>
          </a:p>
          <a:p>
            <a:r>
              <a:rPr lang="fr-FR" dirty="0" smtClean="0"/>
              <a:t>Organisation des séminaires, conférence </a:t>
            </a:r>
            <a:r>
              <a:rPr lang="fr-FR" dirty="0"/>
              <a:t>et autres…</a:t>
            </a:r>
          </a:p>
          <a:p>
            <a:r>
              <a:rPr lang="fr-FR" dirty="0" smtClean="0"/>
              <a:t>La </a:t>
            </a:r>
            <a:r>
              <a:rPr lang="fr-FR" dirty="0"/>
              <a:t>gestion et la liquidation des états de frais de ces </a:t>
            </a:r>
            <a:r>
              <a:rPr lang="fr-FR" dirty="0" smtClean="0"/>
              <a:t>missions</a:t>
            </a:r>
            <a:endParaRPr lang="fr-FR" dirty="0"/>
          </a:p>
          <a:p>
            <a:endParaRPr lang="fr-FR" dirty="0"/>
          </a:p>
          <a:p>
            <a:r>
              <a:rPr lang="fr-FR" sz="2000" dirty="0" smtClean="0">
                <a:solidFill>
                  <a:srgbClr val="FF0000"/>
                </a:solidFill>
                <a:latin typeface="+mj-lt"/>
              </a:rPr>
              <a:t>Sce </a:t>
            </a:r>
            <a:r>
              <a:rPr lang="fr-FR" sz="2000" dirty="0">
                <a:solidFill>
                  <a:srgbClr val="FF0000"/>
                </a:solidFill>
                <a:latin typeface="+mj-lt"/>
              </a:rPr>
              <a:t>Information Scientifique &amp; Tech. </a:t>
            </a:r>
          </a:p>
          <a:p>
            <a:r>
              <a:rPr lang="fr-FR" dirty="0" smtClean="0"/>
              <a:t>Valorisation </a:t>
            </a:r>
            <a:r>
              <a:rPr lang="fr-FR" dirty="0"/>
              <a:t>et la diffusion de la production scientifique</a:t>
            </a:r>
          </a:p>
          <a:p>
            <a:endParaRPr lang="fr-FR" dirty="0"/>
          </a:p>
          <a:p>
            <a:r>
              <a:rPr lang="fr-FR" sz="2000" dirty="0" smtClean="0">
                <a:solidFill>
                  <a:srgbClr val="FF0000"/>
                </a:solidFill>
                <a:latin typeface="+mj-lt"/>
              </a:rPr>
              <a:t>Sce </a:t>
            </a:r>
            <a:r>
              <a:rPr lang="fr-FR" sz="2000" dirty="0">
                <a:solidFill>
                  <a:srgbClr val="FF0000"/>
                </a:solidFill>
                <a:latin typeface="+mj-lt"/>
              </a:rPr>
              <a:t>Logistique, Achats et Magasin</a:t>
            </a:r>
            <a:r>
              <a:rPr lang="fr-FR" dirty="0"/>
              <a:t> </a:t>
            </a:r>
          </a:p>
          <a:p>
            <a:r>
              <a:rPr lang="fr-FR" dirty="0" smtClean="0"/>
              <a:t>Mise a disposition de produits standards</a:t>
            </a:r>
          </a:p>
          <a:p>
            <a:r>
              <a:rPr lang="fr-FR" dirty="0" smtClean="0"/>
              <a:t>Contrôle les commandes et réception</a:t>
            </a:r>
          </a:p>
          <a:p>
            <a:r>
              <a:rPr lang="fr-FR" dirty="0" smtClean="0"/>
              <a:t>Gestion et maintenance du parc automobiles.</a:t>
            </a:r>
            <a:endParaRPr lang="fr-FR" dirty="0"/>
          </a:p>
        </p:txBody>
      </p:sp>
      <p:sp>
        <p:nvSpPr>
          <p:cNvPr id="4" name="AutoShape 2" descr="data:image/jpeg;base64,/9j/4AAQSkZJRgABAQAAAQABAAD/2wCEAAkGBhMSERUUExIWFRUUFBQWFBUWFxUUFBUUFBUVFRQVFBQXHCYeFxokGRQUHy8gIycpLCwsFR4xNTAqNSYrLCkBCQoKBQUFDQUFDSkYEhgpKSkpKSkpKSkpKSkpKSkpKSkpKSkpKSkpKSkpKSkpKSkpKSkpKSkpKSkpKSkpKSkpKf/AABEIAIcBdQMBIgACEQEDEQH/xAAcAAABBQEBAQAAAAAAAAAAAAAEAAIDBQYBBwj/xABAEAABAwIEBAMFBQYFBAMAAAABAgMRAAQFEiExBkFRYRMicQcygZGhFCNCUrEVYnLB0fBTgpLh8RYzQ3MkNKL/xAAUAQEAAAAAAAAAAAAAAAAAAAAA/8QAFBEBAAAAAAAAAAAAAAAAAAAAAP/aAAwDAQACEQMRAD8AJc9hliTIcfHbOk/Upoyz9iuHIMqS65/G4Y+SQKI4l9qdvbOFhlCrl8SChswhJG4UvXXsAawFx7br1xcJS20JiEN+Kv086oJoPZML4et7ZOVhlDY/dSAT6nc/GvP/AGne0Z6zd+zsIyqKAouqE7/kGxjrVBiftLvWFIm5UrOnNGRhC0dltls5T2mlZ+1FFy4lm/tmrlkmM5bCXUTuoAEgx2ymgyR4i8ZJL7zi3Sd3C4poJ7JbI19RT3+JEBsADO4CIKQtlsJHIpCpUe8CvYnPY7hTwC0NrSlYCklt1eUpUJBAVOkGusexXDE7tOL/AInVR/8AmKDw9OMvuPBSVZF6ABuU+kJTqo/OvbMDbfXboNwiHI1BEKI5FQ5EjlWnwvhW0tR9xbttnqlPmPqsyo/Oq/jXEV2lm6+234ikAQIJAkwVKA1gb0FY8wBrAHeAKq3cTZBjxUT0CgT8hXkeJ8UP3S5feWUzsn3QP3USBRI4kaDCWfCcUEkkKDgZUZ3zhCSF/HUUHo+IXiFNqSl5KFKBCVHSCdt4rzW+4evUEkpW4D+NCisK76a/SnWnFZaC0tNAeIkoUXFrd8qt4QYRPcpJHKtHwT4gk+8hQgp3SO+bYK6RrrrpQZIXd4mR99KtCSleaOgJEj4UVai6XopguDqtBSR38Tyn616SuaFuHUp95QHqQP1oKLBMNWyCVaEjUTPwot4xuYqZV82dlpPxqg4iwpT5Cm3EkpEZCYB7g9aA9FsXc2X8KSszoco5hO51IA01mhV4M4UFeUpTqJMDUbgCZJ9BWXXh1yifu1941B/071Mxe3SVoVlcUWwAkKSogAbCOnagnucDWvzIUOk6xI5TtPagHLJ5Bg6epj5TWhGP3Doi4JIGoJCQpOskII90HpEVBjGK+KUgJypQnKkbnuSTzJoIzxDdEIEhJQAApKlJOUbApBy/GJqeyxXJ5iMy+50B6xzqrCqcFUBLr5UoqO5M1wKqIGrHCsCuLkwwytyNykeUd1K2SO5oBgqpmGVLOVKSonkBJrT4bwEqT4isxTulsgpH/sdMIQO5NaO0uLW2BSkJWoxDdvJCY181yvUk7HKCO9BnsL4DeWU+KpLIOwMrdP8AC0mVE1u8M4Vw+yAXcQVDX78iT3TbIk/6qqG725UkoYSm2bO4akLV/G6SVq+JrtpwtJlZKid5oNNee1BtIy27JVGgJ8ifgkaxVJdcU39xoFeGk8kDL9d6s7LAUJ2FWzGHAcqDGtcLuOGXFqUT1JP61Y2/AbPNM1sG7YCpUtUGeY4LYH4B8qLRwqyPw1cgVKhNBSjhhrpTxww33q9S1Tw1QZ48JoPM1z/pIfmNaQN13JQZo8JHkqmHhNfIitWBXaDHnhlwdKRwJwcq2E1wpoMgnBl9Kd+x19K1ZbppRQZcYMvpTjgq60hTSigzqcGXSrRRSoPl/F/ZViduslLCnQDKXGDnnvlHnSfhVUvDsSmCzdg/+t4H55ZNepexXE7lQWytRcZbTIJ83hLJGVtKu4zHLyjlNeqg0Hy9YezrEnz5bJ4T+JxPhD1KnIr0jg72KKbIXeuJj/Bak5uzjp5dQnfrXrC1hIkkAdSQB8zQv7btwYNwzPTxW5/Wgbi+LsWbJceWlttAAHw2ShI3PQCvM8R9tTjgWq1YQhpBAU9cEnU7ANo5npJqw9rfBVxiIaetFpdDSVAshY1zGc6DOUq5Qegrx9eD4halQNvcNTooFpeU+spKTQbey9p9y+4lH21aSowA1atZZOnMlUd4qO/9qF4w6prxg4UKKVZ0srQqOhQhJ+tYhty9X5UIe13DbZST6+GkE1dYB7L8SfUD9kWhM6qePgp9YV5j8BQbjhvD8NxYHxrJDT+slorbS5AklOUgA8yDPXWjnfY3h4MhDvp4pj9JrUcIcCiySFLWFu5SBlGVtsGMwbSdSTAlR1MchU/FHEltYozPuBJPuoGq1fwp/nQZBr2dWLWqbdJPVZU59FGPpRDtoAIAAA2AEAegG1Zq+9qzzp/+PaZUcluEmR15J+tNv8fuQhpYeaAcRJzeGkJWD5kgyZoK3jrG3rcoQ2MoWCS5HP8AKk8jzrCN4ksLCytRMyTMq7+9PLrW+uMfJGV3wHkq3SkhXz0inu8FWrjaXktwlXJKlDKddCDpyOo0oMsnirK5mQgECCkrAS4D18RjIZrq8V8Z0qSFDNqcyyszzJWqDv1+Zq6PBdsOSz6rP8qIt8CYb1S0mep8x+ZmgJlIYQkqC1wSVAaJkpyoCvx6Z55Dywd6r3UUetFQqboKt23oF61q3unkoEqP9aJwDgy9xI/ct+GzzeclKI7HdXomaDIupAO9aPhj2fXl9q00Ut83nPI2BzgkSr4A16TYcFYbhYzOj7ZcJ3zQGkK/eB8qf82ZXQU2/wCKVXRyuLQlCf8Ax6pZjkC2CC7H75A/coKix4UsLXX/AO+6nRSyrwrFtXRS/wDyEflTmJ6VZKv3XIHvJHutpSbe0R/CymFu+qyn+E05hLSliXAtYGk5fKOiEiEoHZIAq1ZZT+YR8P60FUrDFux4qyoD3UCEtp/hbTCU/AUQxw02Pwir9i2FFtsjtQUzOBoHKjWcJA2J+dWSWh0qQMCgFbsD+dXzqcWi+Th+QqUqCaznEHHTdsnSFEzlHWOfpQaDwXB+MH4V1Pi/un515Pfe1W6VogJQPSTUOBY7f3tyllNwpOaSpWyUpSJUrTeADpzoPZApzmE/M0lXJTqQPn/tXn99xSto+BbKUoglJdWQtxZT75nUNgb7f1rLYni7qicz63Nwo5jlkE+4ZggiNdKD2X/qNsbkD4/7UQzj7Stlg/5kz9a8Tt8RzJBIEj8UkGIIg8vpOlXFtYuqabWhtTgzrGVIWPLAhRdVoRMwJ60HsCbwdFfKnC9T3+Rryq1eumsxSpxsyMqcyVJiTmBEnYRV7h/HTqCBcN5h+dAgj1TsfhQbsXaOv607x09RQNlftupCm1JUD03+I3FEZuwoJvFHUfMUs46ioYT+UUiyj8ooJs1dmhFWqOn1pircdSPiaAwgU2hPs/7yvma54H76/nQFgUqD8I/4i6VABYYezbNBDSEtNoBMJGVI6k9T1JryfjX2zr8QsWGUAHKXyJJO3kB0A7mvUrpxm5aW0HUELSUnKtJMERpBrwvHvYrfsqPgpD6J0KSErjulUfSgzuNv3i3YecdeJ1mVqSZ6cqsVXrVuUeIfE8oKmg2yI/dWYMfrQ44CxUaC0uB2Ex+sUbYeyDFHTrb+GOri0p+gJP0oA8J4hdTc57TMySrypQo5QOhGxHrpX0hwtiy7i2S4sQoyCU6JVlMZk9jXn3CXsPSyQu7e8Q/4TcpQeylnzKHYRXqCQhpECEIQOwSlIH0FARmPU/OugV5Jxn7cUtKLVmkLUJBcV7oPYc6wVx7Qbq49+/Wgn8IBQkemWg+l8tfP3tZ4JvvtjtxkW80sylSAVFsR7pSNQBVCrFbpPmFypQ/Ml1R/nWl4S9pV2hxKS4XkkgZV6n4K3FB5a7mGipEcjIj4GiRiLim0sjVKVEpAEkE7wRX1lZpauW0ueEk5hPmSkkfMVIMNQn3W0j0SB+goPmrhrha6dUFG3cy9Vjw0/NWp+Ar0hy2WlsIMaACEiEpA2CR8TrXotxaA1SX2F9qDAusxQyk1pMRsQkEnQVjr7GQV+GykuuEwAnXWglfdSkSogCh8Ktbm/c8OzaKh+JwiEJHUqOlbHhb2OOPkPYispTuGEmNP3zy/X0rfO4szaoDNo0kZdAEiEDv3Pegy+B+ymysgH75wPubgK/7YI5JR+P46dqJxjjFbv3duPDbECRKZHISkSB2THrXXmi6vO6orVyB92ew7VMq2jvr8zQV1nYNc1JWobn8s8gIgUeMNbP5fp/OpS42j/uKQjuohEnpqapcV4jEFNqlLqgTKyYZBAnKlX/kVyhNBbjh5smSlE9YTPzFdPCLOUjwxB1MEj9DVRgHE3iJX4yPCU1l8U+6ATm1IJ8ogc663xkC6hAZcyOk5HFEJCkJ1Kgk6x60F5bYClC8wKgY2zKKY9KsQkjpUdg+pxCVFMZxmidQOU1neIMSuJKVNFKdcpCgcwHXaJ/nQW91jjTf4pPROtUeKcc5B5Gz8f9qojdK5sr2GohQ9BSXbBxOqSJ5EQflQZzG/abdElIISOcDlVWMTS8kHdQTlPcDY+vaisd4QWokonsNNazD+Dvsmcq/gN/lQGm7SD5go9hA+pqx4Tx0MXKVwYIKST0UIMEVSnEFrEFIUdtSErHz3+dBuXhToUKT6p/nNB6W+3kJhaTmzJQT/AIawfMOZI1/hM9RVM5cpKsu6j7sbSNfjMVncP4l0CVnbaf5HlRgxEeKlwkQNBoBAUCDptIkUHpDWHos9MiV3IHnWoBSW1fkaSrTTYq3JBiBuN+0n3V5cynCvygaqVvMoHLbXtO1VeMcRZ5dEDN5jz825IPQn+lH8OYgfsS3gfvXnCgnmhtISAkdASon/ACJ6UB4w9DRh+4Qkz7iPvFAnYkghKT8SKmDzPupbfUY3UpKc205YSRsRz/EKoVrySrLLhIQE6EknQkp1KlSdB1J9KPawfb7S7CiCQ2kpJAgkytRyI9BPrOlAUMQakZEOAlSgFBwbpmfwg/8ANXOH8WuIUlIWpYKUkJcAWdU5tFpgjTrIEGs4F2yfdtwe61rUfkCE/SupuW5H3LfTTMDry3ntQeiWnF7K41KZ57p76jYdzVs3dJUJSQR1BBHzry9TyZhSMpTAiVAiBporYf1om3vlIP3bhSdjrv6kaH4ig9I8WKkDk8qylpxGlxAD2VCgRrqUKA/KUnRXY/WrW3bVoUhMCBu4BIiYB3EUFtNcKqqHipPmUIAEqPikJAAJ1kbSf7io27k7JJJylQ+9GwEcxtMa96C4z0qqhdkAHMpUjfO3GYaKE8yOdKg+VlPlpf3bhMbKTKa9n9kHGNzcFTDxLiUIkLPvJ1gAnnNZXAPYhdukG4UllHMDzL/oK9k4Y4UYsWvDZTH5lHVSj1JoLmnCqXiDiu3s0FTzgH7vM15jivtuecUU2raUjkpe59BQe1CqbjDCXLmzdaaVlUpOh/lXiZ44xNUqcuCgdEim2HtXvm1/97xADsoUGSxfhS7tlFLrCxH4gklJ7giqvwlflV8jX01wZxui/TlW2AuJ6g9xWqGHNf4aP9IoPkvDuHbp4w1buqnohQHzOlercCeyK5BC7mGh+UHM4e07Jr2ZDSRsAPQVIDQR2toltAQkQEiBT1Ip4NJawBJMCgHWzWb4o4hYtEFTihPJPM1V8Xe0pLavAtU+K8dNNQPWgeHPZo4+v7ViSyT7wbJ29en6+lBm7XD77GXfICyxOqjpp/fxr0vAeE7LCW8wALkeZxUZzprE+6O9c4j4vZsLc+CgAJ8qABAKjsAOfUntWCIub0E3C1QshRbEJCU8krMZtfygjTfXYNPi3tFt15//AJCciBJSjMSrUABJiFKJI0n5Vj77jZ9t1pSkJaZVMoBStcDfOSJBEgwAOm8wUxw00h1TgTrPLTKejYJhIHXcdaJusEZWpClJgtiE/iGpzaiYJkzrNBXv8cXHihtFukFTcpze95gSlxYBhAiFFJ5c9ajRhziwFG4emSVK8RaQ4TuQke4kagRqQfldjDWZmJUQMyjMqA2zHnsPlUqW0k7CB8Pl6f3tQVtngiE6kSrruddPfUSqBtv1qyZtEbhG2g3mT3qYNN8jHxipE2v5Vemx9aCof4cSp5xxSiQtwLKDOQkTlBSIzRPM/wA6eppJdbWCom3zqJ5L8QAZSeWgUdORHWjrlooHX03J7dySB8RVvh9mltASqCfeWZ0Kj2nbl6JFBUu8QPhtKG8qFACVKBXoOWWQO3zoG4xC7cyguIII8wgpnoRG3prv2rSfsNpa88rBVqU55QBA0CDtt9TTP+kkGIuHdVTsgynTSI0G/wDqoMsnx49xok7eZQ5Dt1za+mhmrHL/AEH9/wB7VbtcLqTP3pXsE+VKYImTofTTlG+tZziJT9u6zEBpSwhco22klZMAQe23OgN8AdOwoZ/DUmdNv1/v9aMs1koClCNNTsOeuvb9aGZxy3XIDzZyarkwB8TEieY6UFFf8GtObpGg39e/zqgvOAiPcWodpkfWtzZY9bvKKEOAqB1EHUfuyPMNNxVZj2PDRq2Ulbq1lJPvJbSPeUrl1+tB5ze8JOp6H/LH6VTOWSkgwpMDeFbb8uVemO2Lzo8z6lI1AEJbKuUqKACR20qrc4OajRI20gDv1maDI2eLLSjIoZkHodquuH+I/CSpvN5FmdYMHcem+9DYxw54SVLSPdBJ6ESBrVItsEDLJOm0gAxrJOlB6fwrf+K6ta9VI0RtpmB82nXza96usPw1d04UpI08y1qnKgdSRuegryHBcccYck+ZPuLHb/mvWuE8WQuwdS3Oda5KidcsERpQG3NxaW+jTXjrAjxHSpLajMEIbT73xNRYjxBcpghbbYGUZQ0hC06SIEHygRrPOorW2KCSEDMUQCJ8p/MI5xULvCrriVEZklMEcgROu+5oJGscvDIccUQdElIQqD1UNDUzLtyspBRnJPmJZKt1RIyJ00O1dwvhFxBkupVJkpWCqf8AODpVy1h60uENuKQgDXLlIKjyCiBQVbD3lUcqdyISZWYMDyaxz0/pR9niymts5SAfu5UIB0JT+XrER0ipWuHkahO6YkzPr5jCR6a0W1hcKiULMdRIA0id47UFoy7mSFFRCDCUqDnaEyFDVRJ+gpzz6SryERAEjwVAzB2JnYz8PSaxWHqSPu1cwoiBBgyeoB771xNwSD75H8LKtSCFAggbeX1gUBIeJGnm9GW1QSBm91cAzM/7V2laAmTAHLVtKdio6ZTqNf7mlQXlMuFEJUU7wY9acKdQfL3H1w+q7X42bfyzMf8ANZ5h8pMjevq3FeF7a5H3rSVd4rNuexzDyZ8OPQxQfPf7Tcn3j6cqNwfBLi6cAbbUuTuBA+dfQlh7K8PbMhhJPfWtRZYW00IbbSkdgBQZT2fcEqtEZnD5yAIGwHStvSpUHRTwajmsvxTx61apIScy9gBqZoNDieMNW6CtxQAFeX41xdc4istW0oamC51HaqwMXGIOeJcKIbmQidPj19K2GGWQQmEDKkDeNfhQd4a4dYsU5iMzp1Kjqqf5UZf4/mMKJjTQBXPrAiqu6LmaUOpCTsFJJM9zXEvLjXwdB+Ygk0Dr5LDpQXCmUeZMn3e4BG+gohVplSAhOqpMjUwd1EzvVe+67p92g8xK5n0p5vXhoWiSd8pSYFA5aYOWDpsOfr1pwI58vXU/Kh33vJnWwSToE7q+lR27zeYQ2tJJ210JoJ320bTBNdasBEJX8P7NHptz0251x3Dys+8UzQCpt1Tv9KkUmNxtt60/9nr08wMH8okipHLWREfImgCt/M5KhITr8fw/zPxFWDqQpBQoHKrUwSk6dxrTW2AnlHM7xUSrKV5wtQJ5T5Y/hoOpw5BSEhbgGoACjoD1MST0PKanFirWH3e0kHmDGvpHKhFYeqZDrg16yPSOQom0QpJ87hUOhAGvWgsLZRQmCsqifMdDry06bVVcReI5bOoHmKk6AHfUHnVgVpI/WZoNV6mSP1mP0oMlZYO8+gIeJA8oDQISnK2NC5Gp+dNuuCgHVOQghRASmAEo0EkJ57fWtei7QToRO2hrjrUq2Og+poMVivC4ccSsKOicqogFXqodjHpRtrhSECIgCYSNEie3P1NXTzKQYJg796GJT159KAZxEJioltCI0ota0zE11RHUUFHe2YIOgM6VnL/CUDZO23b0rbutpjYVT37KYOlBgFYckrPLQyR6/wDNbn2c4QoZnVLysp97mVdhVA/bJlRmNv51sOHb8G08IGIIPyn+tBfXXEahIYbDafzAAq+KqpLnEXFGVrJ6nWi2rTy8+/8AxUarUEwedAL9qn3VqHr/ALUU2p7SM0HYkGrJuySGggJSIMyRPzqc2zyoUhKIAjyk/wA6BMXj3uoUtUe8rZHw7VYWWKqTCnG0qBOh2Ue4jcUNaYW8se5lHVSoHrFG/s3X30qOg8uoAoLrD75p1Xl0M+6Yn5GqfEUpCnISgytIRm2zeYECNjE11eGTz1GxGlVlw64nyFW0lMJB16jv37UBXipUTmbRIAHvjYEwI/velUPhJgaAGBPlEn16UqDX12q+2xlpeyhRyHAaB9KuV2g6KkBqMU6aCQGori7SgST8OdVOM8TNsJOomsRc8XF0ncDrzPpQXPEfErqwUNaVlrPBxmzuedR60Q0pbh0ED6n1qxbZyDWgNtGQAJgDpyoz7UBtVG5fa710PE86C2XdjpXFPJO6R9KrEuU4E0BbpQYlG21ReE1J0IneoyqmlNASnJOhMxG+wqZDad8x+dVZTHOKgdxVCNc405b0GobuBtU4WKyNnxAhzZVFuYulAlSooNGXKYl4Gs4jHm3B5VTRqLkJHvRQHqxFsKyE60xd60T7woNT6TrI150wlB5JPyoLFt9PJQ+dSkjnVSG0b5RRSbkUA9065JKFIjYAg/rUAuXxMpbV01qwC09qa4yg8hQV4vXBBLAnqCKLau1KTJET3ri2ExHKofsoAgEigbcWoUZImoRh6QZAPzNdNoPzH51G4kxAWfWglLXahri3nnFcQlU6rJqU0FY/bK/N9KqcQa0rTqRNB3NiDQYG5RE70rDFFMqkbc60d7gk7Vn7vDCCaDbYNj7boHmAPStNaBJOkGvDnWHGzKCQassN9oL7GihIFB7TcInlRWHW0JJJCe0TXnmE+1VlcBzQ962Fhx1bqEhSaDTW7ZIkxFSKtUzPPtVN/wBWNEaLT86criRojVYn1oLeBt/KqHE9XUhO4P8AOobripA08QfDU/SgXccBSQgZZ3Urcz06UDXrvzqgKidIVp8KVApV/DXKDyWx4zebPvGtbhHtVcTEmvOF2pB2qItkUH0BhftVbVAURWpseLmHNlgV8sIdUNjVhaY84j8R+BoPqo4i3E5hHrWM4t4+8IFLYJJ203rymw4ruFAQokA860LGOB0R4cqPM6x6GgiDzr6szpOuyaucOw+SJGgqSww/matNAIGlAQ2+hIgCqjHMcS2kwdalfVWfxi1zAmgHwh5byirMdTtV/wDaAjcisphFo4CQKul4OVjzE0BNzxAEjQTRGD4yXBKhAocYIEo03oNGErgiYoL7EsZCBCYJ/SqVV/ccjvTrXCsvvEn1qyShO1BVNNOLPnUTRKcLTVmloV3wxQZ+9w8pOZvQ0kWil+/rWgLQqEMSYoA8KwooMxpV6u3ChBrqGITE0MbVY2VQSfs9MRyqM4SOSjUf2dz81StJcnU0E7KMoimrv0AwVCae6rSsvithJzA60GpS8OVdD9Z7C8QyiFHajXsZbTzoLcPV3xKqbTGEL2NGfaBQTLFQKFRPYklIkmqi44hJPkE0FzXRWeexN5QgCKjtsYWggL1oNMKZcbVFb3iVCZprl0lRgGgnbCYFCuWbKzrE0WCIoYsNkzQDPcPsK3AoG44HYVVsqzQfxfWm/Yuiz86CgPs4Yph9mzQ2WofE1rmUwN5qRaqDHP8AA7bYkurH+Y0+2wdpMfeZv4ia1i0hQgioF2LZ/CKAW1SlPuhFE/bOqRUYwpvlUasFT1NAQi+T+UV2hU4GBso0qDzdVt2qB2yB5Vof2cSaIawbrQY5WFdqntOGypWo0rat4WkcqNt7YDlQAYTgCUpAgVf2ti2jYCo5ikFmgsvGppNAhypUumgcuKYu1SremqbNNyGgIYsUJ2ogNUGHKS7ojagOCKRTVX9vVUibomgJcTUQt6iLhpqr2KAkIpEUOm+mnm4oOOrIpW5NQqck05T4FAQ5cL5U1V6uhDfCkL8UBSb5fSi2rkkVXouwamDtBO/cVUYksxpRqzNQraBoKWzYUZmi1YSDRYYiuiaCtcslNmU0x64fVpVxmpR2oKlqzUR5iTRTNrFFkxSQaBmTtUF1b5qMJppoKb7O4NJ0rto0UqnU1aOEUy3iaCyaeEa1GUIPOuLKaHDCeSqAg2qfzVwWv71Qm3/ergZV+agsmzHOnqXQjWm5qVS6CRx6BQn248xUjitKDKqAlN/2p37QFCLe5RUYPagsm78GlVelQrlBF4dOE0qVA5CJNFJTSpUCdMCgXLyDXaVAm76imboGlSoJzcgU37QDSpUDVLphcrlKgWalnpUqDuamKQKVKgYE1J4lKlQLPSMGu0qBhYFNNsmuUqByGQKlz1ylQQqeNc+0muUqCRLs04OUqVAw3FOS8KVKgSl11Cq7SoO5hXM1KlQROmmsJ1pUqCRxE86h8A9aVKg4Wlda4M3WlSoC2lmnF2lSoOLe0ocu0qVBxDvanrdFKlQMbNKlSoP/2Q=="/>
          <p:cNvSpPr>
            <a:spLocks noChangeAspect="1" noChangeArrowheads="1"/>
          </p:cNvSpPr>
          <p:nvPr/>
        </p:nvSpPr>
        <p:spPr bwMode="auto">
          <a:xfrm>
            <a:off x="635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AutoShape 4" descr="data:image/jpeg;base64,/9j/4AAQSkZJRgABAQAAAQABAAD/2wCEAAkGBhMSERUUExIWFRUUFBQWFBUWFxUUFBUUFBUVFRQVFBQXHCYeFxokGRQUHy8gIycpLCwsFR4xNTAqNSYrLCkBCQoKBQUFDQUFDSkYEhgpKSkpKSkpKSkpKSkpKSkpKSkpKSkpKSkpKSkpKSkpKSkpKSkpKSkpKSkpKSkpKSkpKf/AABEIAIcBdQMBIgACEQEDEQH/xAAcAAABBQEBAQAAAAAAAAAAAAAEAAIDBQYBBwj/xABAEAABAwIEBAMFBQYFBAMAAAABAgMRAAQFEiExBkFRYRMicQcygZGhFCNCUrEVYnLB0fBTgpLh8RYzQ3MkNKL/xAAUAQEAAAAAAAAAAAAAAAAAAAAA/8QAFBEBAAAAAAAAAAAAAAAAAAAAAP/aAAwDAQACEQMRAD8AJc9hliTIcfHbOk/Upoyz9iuHIMqS65/G4Y+SQKI4l9qdvbOFhlCrl8SChswhJG4UvXXsAawFx7br1xcJS20JiEN+Kv086oJoPZML4et7ZOVhlDY/dSAT6nc/GvP/AGne0Z6zd+zsIyqKAouqE7/kGxjrVBiftLvWFIm5UrOnNGRhC0dltls5T2mlZ+1FFy4lm/tmrlkmM5bCXUTuoAEgx2ymgyR4i8ZJL7zi3Sd3C4poJ7JbI19RT3+JEBsADO4CIKQtlsJHIpCpUe8CvYnPY7hTwC0NrSlYCklt1eUpUJBAVOkGusexXDE7tOL/AInVR/8AmKDw9OMvuPBSVZF6ABuU+kJTqo/OvbMDbfXboNwiHI1BEKI5FQ5EjlWnwvhW0tR9xbttnqlPmPqsyo/Oq/jXEV2lm6+234ikAQIJAkwVKA1gb0FY8wBrAHeAKq3cTZBjxUT0CgT8hXkeJ8UP3S5feWUzsn3QP3USBRI4kaDCWfCcUEkkKDgZUZ3zhCSF/HUUHo+IXiFNqSl5KFKBCVHSCdt4rzW+4evUEkpW4D+NCisK76a/SnWnFZaC0tNAeIkoUXFrd8qt4QYRPcpJHKtHwT4gk+8hQgp3SO+bYK6RrrrpQZIXd4mR99KtCSleaOgJEj4UVai6XopguDqtBSR38Tyn616SuaFuHUp95QHqQP1oKLBMNWyCVaEjUTPwot4xuYqZV82dlpPxqg4iwpT5Cm3EkpEZCYB7g9aA9FsXc2X8KSszoco5hO51IA01mhV4M4UFeUpTqJMDUbgCZJ9BWXXh1yifu1941B/071Mxe3SVoVlcUWwAkKSogAbCOnagnucDWvzIUOk6xI5TtPagHLJ5Bg6epj5TWhGP3Doi4JIGoJCQpOskII90HpEVBjGK+KUgJypQnKkbnuSTzJoIzxDdEIEhJQAApKlJOUbApBy/GJqeyxXJ5iMy+50B6xzqrCqcFUBLr5UoqO5M1wKqIGrHCsCuLkwwytyNykeUd1K2SO5oBgqpmGVLOVKSonkBJrT4bwEqT4isxTulsgpH/sdMIQO5NaO0uLW2BSkJWoxDdvJCY181yvUk7HKCO9BnsL4DeWU+KpLIOwMrdP8AC0mVE1u8M4Vw+yAXcQVDX78iT3TbIk/6qqG725UkoYSm2bO4akLV/G6SVq+JrtpwtJlZKid5oNNee1BtIy27JVGgJ8ifgkaxVJdcU39xoFeGk8kDL9d6s7LAUJ2FWzGHAcqDGtcLuOGXFqUT1JP61Y2/AbPNM1sG7YCpUtUGeY4LYH4B8qLRwqyPw1cgVKhNBSjhhrpTxww33q9S1Tw1QZ48JoPM1z/pIfmNaQN13JQZo8JHkqmHhNfIitWBXaDHnhlwdKRwJwcq2E1wpoMgnBl9Kd+x19K1ZbppRQZcYMvpTjgq60hTSigzqcGXSrRRSoPl/F/ZViduslLCnQDKXGDnnvlHnSfhVUvDsSmCzdg/+t4H55ZNepexXE7lQWytRcZbTIJ83hLJGVtKu4zHLyjlNeqg0Hy9YezrEnz5bJ4T+JxPhD1KnIr0jg72KKbIXeuJj/Bak5uzjp5dQnfrXrC1hIkkAdSQB8zQv7btwYNwzPTxW5/Wgbi+LsWbJceWlttAAHw2ShI3PQCvM8R9tTjgWq1YQhpBAU9cEnU7ANo5npJqw9rfBVxiIaetFpdDSVAshY1zGc6DOUq5Qegrx9eD4halQNvcNTooFpeU+spKTQbey9p9y+4lH21aSowA1atZZOnMlUd4qO/9qF4w6prxg4UKKVZ0srQqOhQhJ+tYhty9X5UIe13DbZST6+GkE1dYB7L8SfUD9kWhM6qePgp9YV5j8BQbjhvD8NxYHxrJDT+slorbS5AklOUgA8yDPXWjnfY3h4MhDvp4pj9JrUcIcCiySFLWFu5SBlGVtsGMwbSdSTAlR1MchU/FHEltYozPuBJPuoGq1fwp/nQZBr2dWLWqbdJPVZU59FGPpRDtoAIAAA2AEAegG1Zq+9qzzp/+PaZUcluEmR15J+tNv8fuQhpYeaAcRJzeGkJWD5kgyZoK3jrG3rcoQ2MoWCS5HP8AKk8jzrCN4ksLCytRMyTMq7+9PLrW+uMfJGV3wHkq3SkhXz0inu8FWrjaXktwlXJKlDKddCDpyOo0oMsnirK5mQgECCkrAS4D18RjIZrq8V8Z0qSFDNqcyyszzJWqDv1+Zq6PBdsOSz6rP8qIt8CYb1S0mep8x+ZmgJlIYQkqC1wSVAaJkpyoCvx6Z55Dywd6r3UUetFQqboKt23oF61q3unkoEqP9aJwDgy9xI/ct+GzzeclKI7HdXomaDIupAO9aPhj2fXl9q00Ut83nPI2BzgkSr4A16TYcFYbhYzOj7ZcJ3zQGkK/eB8qf82ZXQU2/wCKVXRyuLQlCf8Ax6pZjkC2CC7H75A/coKix4UsLXX/AO+6nRSyrwrFtXRS/wDyEflTmJ6VZKv3XIHvJHutpSbe0R/CymFu+qyn+E05hLSliXAtYGk5fKOiEiEoHZIAq1ZZT+YR8P60FUrDFux4qyoD3UCEtp/hbTCU/AUQxw02Pwir9i2FFtsjtQUzOBoHKjWcJA2J+dWSWh0qQMCgFbsD+dXzqcWi+Th+QqUqCaznEHHTdsnSFEzlHWOfpQaDwXB+MH4V1Pi/un515Pfe1W6VogJQPSTUOBY7f3tyllNwpOaSpWyUpSJUrTeADpzoPZApzmE/M0lXJTqQPn/tXn99xSto+BbKUoglJdWQtxZT75nUNgb7f1rLYni7qicz63Nwo5jlkE+4ZggiNdKD2X/qNsbkD4/7UQzj7Stlg/5kz9a8Tt8RzJBIEj8UkGIIg8vpOlXFtYuqabWhtTgzrGVIWPLAhRdVoRMwJ60HsCbwdFfKnC9T3+Rryq1eumsxSpxsyMqcyVJiTmBEnYRV7h/HTqCBcN5h+dAgj1TsfhQbsXaOv607x09RQNlftupCm1JUD03+I3FEZuwoJvFHUfMUs46ioYT+UUiyj8ooJs1dmhFWqOn1pircdSPiaAwgU2hPs/7yvma54H76/nQFgUqD8I/4i6VABYYezbNBDSEtNoBMJGVI6k9T1JryfjX2zr8QsWGUAHKXyJJO3kB0A7mvUrpxm5aW0HUELSUnKtJMERpBrwvHvYrfsqPgpD6J0KSErjulUfSgzuNv3i3YecdeJ1mVqSZ6cqsVXrVuUeIfE8oKmg2yI/dWYMfrQ44CxUaC0uB2Ex+sUbYeyDFHTrb+GOri0p+gJP0oA8J4hdTc57TMySrypQo5QOhGxHrpX0hwtiy7i2S4sQoyCU6JVlMZk9jXn3CXsPSyQu7e8Q/4TcpQeylnzKHYRXqCQhpECEIQOwSlIH0FARmPU/OugV5Jxn7cUtKLVmkLUJBcV7oPYc6wVx7Qbq49+/Wgn8IBQkemWg+l8tfP3tZ4JvvtjtxkW80sylSAVFsR7pSNQBVCrFbpPmFypQ/Ml1R/nWl4S9pV2hxKS4XkkgZV6n4K3FB5a7mGipEcjIj4GiRiLim0sjVKVEpAEkE7wRX1lZpauW0ueEk5hPmSkkfMVIMNQn3W0j0SB+goPmrhrha6dUFG3cy9Vjw0/NWp+Ar0hy2WlsIMaACEiEpA2CR8TrXotxaA1SX2F9qDAusxQyk1pMRsQkEnQVjr7GQV+GykuuEwAnXWglfdSkSogCh8Ktbm/c8OzaKh+JwiEJHUqOlbHhb2OOPkPYispTuGEmNP3zy/X0rfO4szaoDNo0kZdAEiEDv3Pegy+B+ymysgH75wPubgK/7YI5JR+P46dqJxjjFbv3duPDbECRKZHISkSB2THrXXmi6vO6orVyB92ew7VMq2jvr8zQV1nYNc1JWobn8s8gIgUeMNbP5fp/OpS42j/uKQjuohEnpqapcV4jEFNqlLqgTKyYZBAnKlX/kVyhNBbjh5smSlE9YTPzFdPCLOUjwxB1MEj9DVRgHE3iJX4yPCU1l8U+6ATm1IJ8ogc663xkC6hAZcyOk5HFEJCkJ1Kgk6x60F5bYClC8wKgY2zKKY9KsQkjpUdg+pxCVFMZxmidQOU1neIMSuJKVNFKdcpCgcwHXaJ/nQW91jjTf4pPROtUeKcc5B5Gz8f9qojdK5sr2GohQ9BSXbBxOqSJ5EQflQZzG/abdElIISOcDlVWMTS8kHdQTlPcDY+vaisd4QWokonsNNazD+Dvsmcq/gN/lQGm7SD5go9hA+pqx4Tx0MXKVwYIKST0UIMEVSnEFrEFIUdtSErHz3+dBuXhToUKT6p/nNB6W+3kJhaTmzJQT/AIawfMOZI1/hM9RVM5cpKsu6j7sbSNfjMVncP4l0CVnbaf5HlRgxEeKlwkQNBoBAUCDptIkUHpDWHos9MiV3IHnWoBSW1fkaSrTTYq3JBiBuN+0n3V5cynCvygaqVvMoHLbXtO1VeMcRZ5dEDN5jz825IPQn+lH8OYgfsS3gfvXnCgnmhtISAkdASon/ACJ6UB4w9DRh+4Qkz7iPvFAnYkghKT8SKmDzPupbfUY3UpKc205YSRsRz/EKoVrySrLLhIQE6EknQkp1KlSdB1J9KPawfb7S7CiCQ2kpJAgkytRyI9BPrOlAUMQakZEOAlSgFBwbpmfwg/8ANXOH8WuIUlIWpYKUkJcAWdU5tFpgjTrIEGs4F2yfdtwe61rUfkCE/SupuW5H3LfTTMDry3ntQeiWnF7K41KZ57p76jYdzVs3dJUJSQR1BBHzry9TyZhSMpTAiVAiBporYf1om3vlIP3bhSdjrv6kaH4ig9I8WKkDk8qylpxGlxAD2VCgRrqUKA/KUnRXY/WrW3bVoUhMCBu4BIiYB3EUFtNcKqqHipPmUIAEqPikJAAJ1kbSf7io27k7JJJylQ+9GwEcxtMa96C4z0qqhdkAHMpUjfO3GYaKE8yOdKg+VlPlpf3bhMbKTKa9n9kHGNzcFTDxLiUIkLPvJ1gAnnNZXAPYhdukG4UllHMDzL/oK9k4Y4UYsWvDZTH5lHVSj1JoLmnCqXiDiu3s0FTzgH7vM15jivtuecUU2raUjkpe59BQe1CqbjDCXLmzdaaVlUpOh/lXiZ44xNUqcuCgdEim2HtXvm1/97xADsoUGSxfhS7tlFLrCxH4gklJ7giqvwlflV8jX01wZxui/TlW2AuJ6g9xWqGHNf4aP9IoPkvDuHbp4w1buqnohQHzOlercCeyK5BC7mGh+UHM4e07Jr2ZDSRsAPQVIDQR2toltAQkQEiBT1Ip4NJawBJMCgHWzWb4o4hYtEFTihPJPM1V8Xe0pLavAtU+K8dNNQPWgeHPZo4+v7ViSyT7wbJ29en6+lBm7XD77GXfICyxOqjpp/fxr0vAeE7LCW8wALkeZxUZzprE+6O9c4j4vZsLc+CgAJ8qABAKjsAOfUntWCIub0E3C1QshRbEJCU8krMZtfygjTfXYNPi3tFt15//AJCciBJSjMSrUABJiFKJI0n5Vj77jZ9t1pSkJaZVMoBStcDfOSJBEgwAOm8wUxw00h1TgTrPLTKejYJhIHXcdaJusEZWpClJgtiE/iGpzaiYJkzrNBXv8cXHihtFukFTcpze95gSlxYBhAiFFJ5c9ajRhziwFG4emSVK8RaQ4TuQke4kagRqQfldjDWZmJUQMyjMqA2zHnsPlUqW0k7CB8Pl6f3tQVtngiE6kSrruddPfUSqBtv1qyZtEbhG2g3mT3qYNN8jHxipE2v5Vemx9aCof4cSp5xxSiQtwLKDOQkTlBSIzRPM/wA6eppJdbWCom3zqJ5L8QAZSeWgUdORHWjrlooHX03J7dySB8RVvh9mltASqCfeWZ0Kj2nbl6JFBUu8QPhtKG8qFACVKBXoOWWQO3zoG4xC7cyguIII8wgpnoRG3prv2rSfsNpa88rBVqU55QBA0CDtt9TTP+kkGIuHdVTsgynTSI0G/wDqoMsnx49xok7eZQ5Dt1za+mhmrHL/AEH9/wB7VbtcLqTP3pXsE+VKYImTofTTlG+tZziJT9u6zEBpSwhco22klZMAQe23OgN8AdOwoZ/DUmdNv1/v9aMs1koClCNNTsOeuvb9aGZxy3XIDzZyarkwB8TEieY6UFFf8GtObpGg39e/zqgvOAiPcWodpkfWtzZY9bvKKEOAqB1EHUfuyPMNNxVZj2PDRq2Ulbq1lJPvJbSPeUrl1+tB5ze8JOp6H/LH6VTOWSkgwpMDeFbb8uVemO2Lzo8z6lI1AEJbKuUqKACR20qrc4OajRI20gDv1maDI2eLLSjIoZkHodquuH+I/CSpvN5FmdYMHcem+9DYxw54SVLSPdBJ6ESBrVItsEDLJOm0gAxrJOlB6fwrf+K6ta9VI0RtpmB82nXza96usPw1d04UpI08y1qnKgdSRuegryHBcccYck+ZPuLHb/mvWuE8WQuwdS3Oda5KidcsERpQG3NxaW+jTXjrAjxHSpLajMEIbT73xNRYjxBcpghbbYGUZQ0hC06SIEHygRrPOorW2KCSEDMUQCJ8p/MI5xULvCrriVEZklMEcgROu+5oJGscvDIccUQdElIQqD1UNDUzLtyspBRnJPmJZKt1RIyJ00O1dwvhFxBkupVJkpWCqf8AODpVy1h60uENuKQgDXLlIKjyCiBQVbD3lUcqdyISZWYMDyaxz0/pR9niymts5SAfu5UIB0JT+XrER0ipWuHkahO6YkzPr5jCR6a0W1hcKiULMdRIA0id47UFoy7mSFFRCDCUqDnaEyFDVRJ+gpzz6SryERAEjwVAzB2JnYz8PSaxWHqSPu1cwoiBBgyeoB771xNwSD75H8LKtSCFAggbeX1gUBIeJGnm9GW1QSBm91cAzM/7V2laAmTAHLVtKdio6ZTqNf7mlQXlMuFEJUU7wY9acKdQfL3H1w+q7X42bfyzMf8ANZ5h8pMjevq3FeF7a5H3rSVd4rNuexzDyZ8OPQxQfPf7Tcn3j6cqNwfBLi6cAbbUuTuBA+dfQlh7K8PbMhhJPfWtRZYW00IbbSkdgBQZT2fcEqtEZnD5yAIGwHStvSpUHRTwajmsvxTx61apIScy9gBqZoNDieMNW6CtxQAFeX41xdc4istW0oamC51HaqwMXGIOeJcKIbmQidPj19K2GGWQQmEDKkDeNfhQd4a4dYsU5iMzp1Kjqqf5UZf4/mMKJjTQBXPrAiqu6LmaUOpCTsFJJM9zXEvLjXwdB+Ygk0Dr5LDpQXCmUeZMn3e4BG+gohVplSAhOqpMjUwd1EzvVe+67p92g8xK5n0p5vXhoWiSd8pSYFA5aYOWDpsOfr1pwI58vXU/Kh33vJnWwSToE7q+lR27zeYQ2tJJ210JoJ320bTBNdasBEJX8P7NHptz0251x3Dys+8UzQCpt1Tv9KkUmNxtt60/9nr08wMH8okipHLWREfImgCt/M5KhITr8fw/zPxFWDqQpBQoHKrUwSk6dxrTW2AnlHM7xUSrKV5wtQJ5T5Y/hoOpw5BSEhbgGoACjoD1MST0PKanFirWH3e0kHmDGvpHKhFYeqZDrg16yPSOQom0QpJ87hUOhAGvWgsLZRQmCsqifMdDry06bVVcReI5bOoHmKk6AHfUHnVgVpI/WZoNV6mSP1mP0oMlZYO8+gIeJA8oDQISnK2NC5Gp+dNuuCgHVOQghRASmAEo0EkJ57fWtei7QToRO2hrjrUq2Og+poMVivC4ccSsKOicqogFXqodjHpRtrhSECIgCYSNEie3P1NXTzKQYJg796GJT159KAZxEJioltCI0ota0zE11RHUUFHe2YIOgM6VnL/CUDZO23b0rbutpjYVT37KYOlBgFYckrPLQyR6/wDNbn2c4QoZnVLysp97mVdhVA/bJlRmNv51sOHb8G08IGIIPyn+tBfXXEahIYbDafzAAq+KqpLnEXFGVrJ6nWi2rTy8+/8AxUarUEwedAL9qn3VqHr/ALUU2p7SM0HYkGrJuySGggJSIMyRPzqc2zyoUhKIAjyk/wA6BMXj3uoUtUe8rZHw7VYWWKqTCnG0qBOh2Ue4jcUNaYW8se5lHVSoHrFG/s3X30qOg8uoAoLrD75p1Xl0M+6Yn5GqfEUpCnISgytIRm2zeYECNjE11eGTz1GxGlVlw64nyFW0lMJB16jv37UBXipUTmbRIAHvjYEwI/velUPhJgaAGBPlEn16UqDX12q+2xlpeyhRyHAaB9KuV2g6KkBqMU6aCQGori7SgST8OdVOM8TNsJOomsRc8XF0ncDrzPpQXPEfErqwUNaVlrPBxmzuedR60Q0pbh0ED6n1qxbZyDWgNtGQAJgDpyoz7UBtVG5fa710PE86C2XdjpXFPJO6R9KrEuU4E0BbpQYlG21ReE1J0IneoyqmlNASnJOhMxG+wqZDad8x+dVZTHOKgdxVCNc405b0GobuBtU4WKyNnxAhzZVFuYulAlSooNGXKYl4Gs4jHm3B5VTRqLkJHvRQHqxFsKyE60xd60T7woNT6TrI150wlB5JPyoLFt9PJQ+dSkjnVSG0b5RRSbkUA9065JKFIjYAg/rUAuXxMpbV01qwC09qa4yg8hQV4vXBBLAnqCKLau1KTJET3ri2ExHKofsoAgEigbcWoUZImoRh6QZAPzNdNoPzH51G4kxAWfWglLXahri3nnFcQlU6rJqU0FY/bK/N9KqcQa0rTqRNB3NiDQYG5RE70rDFFMqkbc60d7gk7Vn7vDCCaDbYNj7boHmAPStNaBJOkGvDnWHGzKCQassN9oL7GihIFB7TcInlRWHW0JJJCe0TXnmE+1VlcBzQ962Fhx1bqEhSaDTW7ZIkxFSKtUzPPtVN/wBWNEaLT86criRojVYn1oLeBt/KqHE9XUhO4P8AOobripA08QfDU/SgXccBSQgZZ3Urcz06UDXrvzqgKidIVp8KVApV/DXKDyWx4zebPvGtbhHtVcTEmvOF2pB2qItkUH0BhftVbVAURWpseLmHNlgV8sIdUNjVhaY84j8R+BoPqo4i3E5hHrWM4t4+8IFLYJJ203rymw4ruFAQokA860LGOB0R4cqPM6x6GgiDzr6szpOuyaucOw+SJGgqSww/matNAIGlAQ2+hIgCqjHMcS2kwdalfVWfxi1zAmgHwh5byirMdTtV/wDaAjcisphFo4CQKul4OVjzE0BNzxAEjQTRGD4yXBKhAocYIEo03oNGErgiYoL7EsZCBCYJ/SqVV/ccjvTrXCsvvEn1qyShO1BVNNOLPnUTRKcLTVmloV3wxQZ+9w8pOZvQ0kWil+/rWgLQqEMSYoA8KwooMxpV6u3ChBrqGITE0MbVY2VQSfs9MRyqM4SOSjUf2dz81StJcnU0E7KMoimrv0AwVCae6rSsvithJzA60GpS8OVdD9Z7C8QyiFHajXsZbTzoLcPV3xKqbTGEL2NGfaBQTLFQKFRPYklIkmqi44hJPkE0FzXRWeexN5QgCKjtsYWggL1oNMKZcbVFb3iVCZprl0lRgGgnbCYFCuWbKzrE0WCIoYsNkzQDPcPsK3AoG44HYVVsqzQfxfWm/Yuiz86CgPs4Yph9mzQ2WofE1rmUwN5qRaqDHP8AA7bYkurH+Y0+2wdpMfeZv4ia1i0hQgioF2LZ/CKAW1SlPuhFE/bOqRUYwpvlUasFT1NAQi+T+UV2hU4GBso0qDzdVt2qB2yB5Vof2cSaIawbrQY5WFdqntOGypWo0rat4WkcqNt7YDlQAYTgCUpAgVf2ti2jYCo5ikFmgsvGppNAhypUumgcuKYu1SremqbNNyGgIYsUJ2ogNUGHKS7ojagOCKRTVX9vVUibomgJcTUQt6iLhpqr2KAkIpEUOm+mnm4oOOrIpW5NQqck05T4FAQ5cL5U1V6uhDfCkL8UBSb5fSi2rkkVXouwamDtBO/cVUYksxpRqzNQraBoKWzYUZmi1YSDRYYiuiaCtcslNmU0x64fVpVxmpR2oKlqzUR5iTRTNrFFkxSQaBmTtUF1b5qMJppoKb7O4NJ0rto0UqnU1aOEUy3iaCyaeEa1GUIPOuLKaHDCeSqAg2qfzVwWv71Qm3/ergZV+agsmzHOnqXQjWm5qVS6CRx6BQn248xUjitKDKqAlN/2p37QFCLe5RUYPagsm78GlVelQrlBF4dOE0qVA5CJNFJTSpUCdMCgXLyDXaVAm76imboGlSoJzcgU37QDSpUDVLphcrlKgWalnpUqDuamKQKVKgYE1J4lKlQLPSMGu0qBhYFNNsmuUqByGQKlz1ylQQqeNc+0muUqCRLs04OUqVAw3FOS8KVKgSl11Cq7SoO5hXM1KlQROmmsJ1pUqCRxE86h8A9aVKg4Wlda4M3WlSoC2lmnF2lSoOLe0ocu0qVBxDvanrdFKlQMbNKlSoP/2Q=="/>
          <p:cNvSpPr>
            <a:spLocks noChangeAspect="1" noChangeArrowheads="1"/>
          </p:cNvSpPr>
          <p:nvPr/>
        </p:nvSpPr>
        <p:spPr bwMode="auto">
          <a:xfrm>
            <a:off x="215900" y="-231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6" name="AutoShape 6" descr="data:image/jpeg;base64,/9j/4AAQSkZJRgABAQAAAQABAAD/2wCEAAkGBhMSERUUExIWFRUUFBQWFBUWFxUUFBUUFBUVFRQVFBQXHCYeFxokGRQUHy8gIycpLCwsFR4xNTAqNSYrLCkBCQoKBQUFDQUFDSkYEhgpKSkpKSkpKSkpKSkpKSkpKSkpKSkpKSkpKSkpKSkpKSkpKSkpKSkpKSkpKSkpKSkpKf/AABEIAIcBdQMBIgACEQEDEQH/xAAcAAABBQEBAQAAAAAAAAAAAAAEAAIDBQYBBwj/xABAEAABAwIEBAMFBQYFBAMAAAABAgMRAAQFEiExBkFRYRMicQcygZGhFCNCUrEVYnLB0fBTgpLh8RYzQ3MkNKL/xAAUAQEAAAAAAAAAAAAAAAAAAAAA/8QAFBEBAAAAAAAAAAAAAAAAAAAAAP/aAAwDAQACEQMRAD8AJc9hliTIcfHbOk/Upoyz9iuHIMqS65/G4Y+SQKI4l9qdvbOFhlCrl8SChswhJG4UvXXsAawFx7br1xcJS20JiEN+Kv086oJoPZML4et7ZOVhlDY/dSAT6nc/GvP/AGne0Z6zd+zsIyqKAouqE7/kGxjrVBiftLvWFIm5UrOnNGRhC0dltls5T2mlZ+1FFy4lm/tmrlkmM5bCXUTuoAEgx2ymgyR4i8ZJL7zi3Sd3C4poJ7JbI19RT3+JEBsADO4CIKQtlsJHIpCpUe8CvYnPY7hTwC0NrSlYCklt1eUpUJBAVOkGusexXDE7tOL/AInVR/8AmKDw9OMvuPBSVZF6ABuU+kJTqo/OvbMDbfXboNwiHI1BEKI5FQ5EjlWnwvhW0tR9xbttnqlPmPqsyo/Oq/jXEV2lm6+234ikAQIJAkwVKA1gb0FY8wBrAHeAKq3cTZBjxUT0CgT8hXkeJ8UP3S5feWUzsn3QP3USBRI4kaDCWfCcUEkkKDgZUZ3zhCSF/HUUHo+IXiFNqSl5KFKBCVHSCdt4rzW+4evUEkpW4D+NCisK76a/SnWnFZaC0tNAeIkoUXFrd8qt4QYRPcpJHKtHwT4gk+8hQgp3SO+bYK6RrrrpQZIXd4mR99KtCSleaOgJEj4UVai6XopguDqtBSR38Tyn616SuaFuHUp95QHqQP1oKLBMNWyCVaEjUTPwot4xuYqZV82dlpPxqg4iwpT5Cm3EkpEZCYB7g9aA9FsXc2X8KSszoco5hO51IA01mhV4M4UFeUpTqJMDUbgCZJ9BWXXh1yifu1941B/071Mxe3SVoVlcUWwAkKSogAbCOnagnucDWvzIUOk6xI5TtPagHLJ5Bg6epj5TWhGP3Doi4JIGoJCQpOskII90HpEVBjGK+KUgJypQnKkbnuSTzJoIzxDdEIEhJQAApKlJOUbApBy/GJqeyxXJ5iMy+50B6xzqrCqcFUBLr5UoqO5M1wKqIGrHCsCuLkwwytyNykeUd1K2SO5oBgqpmGVLOVKSonkBJrT4bwEqT4isxTulsgpH/sdMIQO5NaO0uLW2BSkJWoxDdvJCY181yvUk7HKCO9BnsL4DeWU+KpLIOwMrdP8AC0mVE1u8M4Vw+yAXcQVDX78iT3TbIk/6qqG725UkoYSm2bO4akLV/G6SVq+JrtpwtJlZKid5oNNee1BtIy27JVGgJ8ifgkaxVJdcU39xoFeGk8kDL9d6s7LAUJ2FWzGHAcqDGtcLuOGXFqUT1JP61Y2/AbPNM1sG7YCpUtUGeY4LYH4B8qLRwqyPw1cgVKhNBSjhhrpTxww33q9S1Tw1QZ48JoPM1z/pIfmNaQN13JQZo8JHkqmHhNfIitWBXaDHnhlwdKRwJwcq2E1wpoMgnBl9Kd+x19K1ZbppRQZcYMvpTjgq60hTSigzqcGXSrRRSoPl/F/ZViduslLCnQDKXGDnnvlHnSfhVUvDsSmCzdg/+t4H55ZNepexXE7lQWytRcZbTIJ83hLJGVtKu4zHLyjlNeqg0Hy9YezrEnz5bJ4T+JxPhD1KnIr0jg72KKbIXeuJj/Bak5uzjp5dQnfrXrC1hIkkAdSQB8zQv7btwYNwzPTxW5/Wgbi+LsWbJceWlttAAHw2ShI3PQCvM8R9tTjgWq1YQhpBAU9cEnU7ANo5npJqw9rfBVxiIaetFpdDSVAshY1zGc6DOUq5Qegrx9eD4halQNvcNTooFpeU+spKTQbey9p9y+4lH21aSowA1atZZOnMlUd4qO/9qF4w6prxg4UKKVZ0srQqOhQhJ+tYhty9X5UIe13DbZST6+GkE1dYB7L8SfUD9kWhM6qePgp9YV5j8BQbjhvD8NxYHxrJDT+slorbS5AklOUgA8yDPXWjnfY3h4MhDvp4pj9JrUcIcCiySFLWFu5SBlGVtsGMwbSdSTAlR1MchU/FHEltYozPuBJPuoGq1fwp/nQZBr2dWLWqbdJPVZU59FGPpRDtoAIAAA2AEAegG1Zq+9qzzp/+PaZUcluEmR15J+tNv8fuQhpYeaAcRJzeGkJWD5kgyZoK3jrG3rcoQ2MoWCS5HP8AKk8jzrCN4ksLCytRMyTMq7+9PLrW+uMfJGV3wHkq3SkhXz0inu8FWrjaXktwlXJKlDKddCDpyOo0oMsnirK5mQgECCkrAS4D18RjIZrq8V8Z0qSFDNqcyyszzJWqDv1+Zq6PBdsOSz6rP8qIt8CYb1S0mep8x+ZmgJlIYQkqC1wSVAaJkpyoCvx6Z55Dywd6r3UUetFQqboKt23oF61q3unkoEqP9aJwDgy9xI/ct+GzzeclKI7HdXomaDIupAO9aPhj2fXl9q00Ut83nPI2BzgkSr4A16TYcFYbhYzOj7ZcJ3zQGkK/eB8qf82ZXQU2/wCKVXRyuLQlCf8Ax6pZjkC2CC7H75A/coKix4UsLXX/AO+6nRSyrwrFtXRS/wDyEflTmJ6VZKv3XIHvJHutpSbe0R/CymFu+qyn+E05hLSliXAtYGk5fKOiEiEoHZIAq1ZZT+YR8P60FUrDFux4qyoD3UCEtp/hbTCU/AUQxw02Pwir9i2FFtsjtQUzOBoHKjWcJA2J+dWSWh0qQMCgFbsD+dXzqcWi+Th+QqUqCaznEHHTdsnSFEzlHWOfpQaDwXB+MH4V1Pi/un515Pfe1W6VogJQPSTUOBY7f3tyllNwpOaSpWyUpSJUrTeADpzoPZApzmE/M0lXJTqQPn/tXn99xSto+BbKUoglJdWQtxZT75nUNgb7f1rLYni7qicz63Nwo5jlkE+4ZggiNdKD2X/qNsbkD4/7UQzj7Stlg/5kz9a8Tt8RzJBIEj8UkGIIg8vpOlXFtYuqabWhtTgzrGVIWPLAhRdVoRMwJ60HsCbwdFfKnC9T3+Rryq1eumsxSpxsyMqcyVJiTmBEnYRV7h/HTqCBcN5h+dAgj1TsfhQbsXaOv607x09RQNlftupCm1JUD03+I3FEZuwoJvFHUfMUs46ioYT+UUiyj8ooJs1dmhFWqOn1pircdSPiaAwgU2hPs/7yvma54H76/nQFgUqD8I/4i6VABYYezbNBDSEtNoBMJGVI6k9T1JryfjX2zr8QsWGUAHKXyJJO3kB0A7mvUrpxm5aW0HUELSUnKtJMERpBrwvHvYrfsqPgpD6J0KSErjulUfSgzuNv3i3YecdeJ1mVqSZ6cqsVXrVuUeIfE8oKmg2yI/dWYMfrQ44CxUaC0uB2Ex+sUbYeyDFHTrb+GOri0p+gJP0oA8J4hdTc57TMySrypQo5QOhGxHrpX0hwtiy7i2S4sQoyCU6JVlMZk9jXn3CXsPSyQu7e8Q/4TcpQeylnzKHYRXqCQhpECEIQOwSlIH0FARmPU/OugV5Jxn7cUtKLVmkLUJBcV7oPYc6wVx7Qbq49+/Wgn8IBQkemWg+l8tfP3tZ4JvvtjtxkW80sylSAVFsR7pSNQBVCrFbpPmFypQ/Ml1R/nWl4S9pV2hxKS4XkkgZV6n4K3FB5a7mGipEcjIj4GiRiLim0sjVKVEpAEkE7wRX1lZpauW0ueEk5hPmSkkfMVIMNQn3W0j0SB+goPmrhrha6dUFG3cy9Vjw0/NWp+Ar0hy2WlsIMaACEiEpA2CR8TrXotxaA1SX2F9qDAusxQyk1pMRsQkEnQVjr7GQV+GykuuEwAnXWglfdSkSogCh8Ktbm/c8OzaKh+JwiEJHUqOlbHhb2OOPkPYispTuGEmNP3zy/X0rfO4szaoDNo0kZdAEiEDv3Pegy+B+ymysgH75wPubgK/7YI5JR+P46dqJxjjFbv3duPDbECRKZHISkSB2THrXXmi6vO6orVyB92ew7VMq2jvr8zQV1nYNc1JWobn8s8gIgUeMNbP5fp/OpS42j/uKQjuohEnpqapcV4jEFNqlLqgTKyYZBAnKlX/kVyhNBbjh5smSlE9YTPzFdPCLOUjwxB1MEj9DVRgHE3iJX4yPCU1l8U+6ATm1IJ8ogc663xkC6hAZcyOk5HFEJCkJ1Kgk6x60F5bYClC8wKgY2zKKY9KsQkjpUdg+pxCVFMZxmidQOU1neIMSuJKVNFKdcpCgcwHXaJ/nQW91jjTf4pPROtUeKcc5B5Gz8f9qojdK5sr2GohQ9BSXbBxOqSJ5EQflQZzG/abdElIISOcDlVWMTS8kHdQTlPcDY+vaisd4QWokonsNNazD+Dvsmcq/gN/lQGm7SD5go9hA+pqx4Tx0MXKVwYIKST0UIMEVSnEFrEFIUdtSErHz3+dBuXhToUKT6p/nNB6W+3kJhaTmzJQT/AIawfMOZI1/hM9RVM5cpKsu6j7sbSNfjMVncP4l0CVnbaf5HlRgxEeKlwkQNBoBAUCDptIkUHpDWHos9MiV3IHnWoBSW1fkaSrTTYq3JBiBuN+0n3V5cynCvygaqVvMoHLbXtO1VeMcRZ5dEDN5jz825IPQn+lH8OYgfsS3gfvXnCgnmhtISAkdASon/ACJ6UB4w9DRh+4Qkz7iPvFAnYkghKT8SKmDzPupbfUY3UpKc205YSRsRz/EKoVrySrLLhIQE6EknQkp1KlSdB1J9KPawfb7S7CiCQ2kpJAgkytRyI9BPrOlAUMQakZEOAlSgFBwbpmfwg/8ANXOH8WuIUlIWpYKUkJcAWdU5tFpgjTrIEGs4F2yfdtwe61rUfkCE/SupuW5H3LfTTMDry3ntQeiWnF7K41KZ57p76jYdzVs3dJUJSQR1BBHzry9TyZhSMpTAiVAiBporYf1om3vlIP3bhSdjrv6kaH4ig9I8WKkDk8qylpxGlxAD2VCgRrqUKA/KUnRXY/WrW3bVoUhMCBu4BIiYB3EUFtNcKqqHipPmUIAEqPikJAAJ1kbSf7io27k7JJJylQ+9GwEcxtMa96C4z0qqhdkAHMpUjfO3GYaKE8yOdKg+VlPlpf3bhMbKTKa9n9kHGNzcFTDxLiUIkLPvJ1gAnnNZXAPYhdukG4UllHMDzL/oK9k4Y4UYsWvDZTH5lHVSj1JoLmnCqXiDiu3s0FTzgH7vM15jivtuecUU2raUjkpe59BQe1CqbjDCXLmzdaaVlUpOh/lXiZ44xNUqcuCgdEim2HtXvm1/97xADsoUGSxfhS7tlFLrCxH4gklJ7giqvwlflV8jX01wZxui/TlW2AuJ6g9xWqGHNf4aP9IoPkvDuHbp4w1buqnohQHzOlercCeyK5BC7mGh+UHM4e07Jr2ZDSRsAPQVIDQR2toltAQkQEiBT1Ip4NJawBJMCgHWzWb4o4hYtEFTihPJPM1V8Xe0pLavAtU+K8dNNQPWgeHPZo4+v7ViSyT7wbJ29en6+lBm7XD77GXfICyxOqjpp/fxr0vAeE7LCW8wALkeZxUZzprE+6O9c4j4vZsLc+CgAJ8qABAKjsAOfUntWCIub0E3C1QshRbEJCU8krMZtfygjTfXYNPi3tFt15//AJCciBJSjMSrUABJiFKJI0n5Vj77jZ9t1pSkJaZVMoBStcDfOSJBEgwAOm8wUxw00h1TgTrPLTKejYJhIHXcdaJusEZWpClJgtiE/iGpzaiYJkzrNBXv8cXHihtFukFTcpze95gSlxYBhAiFFJ5c9ajRhziwFG4emSVK8RaQ4TuQke4kagRqQfldjDWZmJUQMyjMqA2zHnsPlUqW0k7CB8Pl6f3tQVtngiE6kSrruddPfUSqBtv1qyZtEbhG2g3mT3qYNN8jHxipE2v5Vemx9aCof4cSp5xxSiQtwLKDOQkTlBSIzRPM/wA6eppJdbWCom3zqJ5L8QAZSeWgUdORHWjrlooHX03J7dySB8RVvh9mltASqCfeWZ0Kj2nbl6JFBUu8QPhtKG8qFACVKBXoOWWQO3zoG4xC7cyguIII8wgpnoRG3prv2rSfsNpa88rBVqU55QBA0CDtt9TTP+kkGIuHdVTsgynTSI0G/wDqoMsnx49xok7eZQ5Dt1za+mhmrHL/AEH9/wB7VbtcLqTP3pXsE+VKYImTofTTlG+tZziJT9u6zEBpSwhco22klZMAQe23OgN8AdOwoZ/DUmdNv1/v9aMs1koClCNNTsOeuvb9aGZxy3XIDzZyarkwB8TEieY6UFFf8GtObpGg39e/zqgvOAiPcWodpkfWtzZY9bvKKEOAqB1EHUfuyPMNNxVZj2PDRq2Ulbq1lJPvJbSPeUrl1+tB5ze8JOp6H/LH6VTOWSkgwpMDeFbb8uVemO2Lzo8z6lI1AEJbKuUqKACR20qrc4OajRI20gDv1maDI2eLLSjIoZkHodquuH+I/CSpvN5FmdYMHcem+9DYxw54SVLSPdBJ6ESBrVItsEDLJOm0gAxrJOlB6fwrf+K6ta9VI0RtpmB82nXza96usPw1d04UpI08y1qnKgdSRuegryHBcccYck+ZPuLHb/mvWuE8WQuwdS3Oda5KidcsERpQG3NxaW+jTXjrAjxHSpLajMEIbT73xNRYjxBcpghbbYGUZQ0hC06SIEHygRrPOorW2KCSEDMUQCJ8p/MI5xULvCrriVEZklMEcgROu+5oJGscvDIccUQdElIQqD1UNDUzLtyspBRnJPmJZKt1RIyJ00O1dwvhFxBkupVJkpWCqf8AODpVy1h60uENuKQgDXLlIKjyCiBQVbD3lUcqdyISZWYMDyaxz0/pR9niymts5SAfu5UIB0JT+XrER0ipWuHkahO6YkzPr5jCR6a0W1hcKiULMdRIA0id47UFoy7mSFFRCDCUqDnaEyFDVRJ+gpzz6SryERAEjwVAzB2JnYz8PSaxWHqSPu1cwoiBBgyeoB771xNwSD75H8LKtSCFAggbeX1gUBIeJGnm9GW1QSBm91cAzM/7V2laAmTAHLVtKdio6ZTqNf7mlQXlMuFEJUU7wY9acKdQfL3H1w+q7X42bfyzMf8ANZ5h8pMjevq3FeF7a5H3rSVd4rNuexzDyZ8OPQxQfPf7Tcn3j6cqNwfBLi6cAbbUuTuBA+dfQlh7K8PbMhhJPfWtRZYW00IbbSkdgBQZT2fcEqtEZnD5yAIGwHStvSpUHRTwajmsvxTx61apIScy9gBqZoNDieMNW6CtxQAFeX41xdc4istW0oamC51HaqwMXGIOeJcKIbmQidPj19K2GGWQQmEDKkDeNfhQd4a4dYsU5iMzp1Kjqqf5UZf4/mMKJjTQBXPrAiqu6LmaUOpCTsFJJM9zXEvLjXwdB+Ygk0Dr5LDpQXCmUeZMn3e4BG+gohVplSAhOqpMjUwd1EzvVe+67p92g8xK5n0p5vXhoWiSd8pSYFA5aYOWDpsOfr1pwI58vXU/Kh33vJnWwSToE7q+lR27zeYQ2tJJ210JoJ320bTBNdasBEJX8P7NHptz0251x3Dys+8UzQCpt1Tv9KkUmNxtt60/9nr08wMH8okipHLWREfImgCt/M5KhITr8fw/zPxFWDqQpBQoHKrUwSk6dxrTW2AnlHM7xUSrKV5wtQJ5T5Y/hoOpw5BSEhbgGoACjoD1MST0PKanFirWH3e0kHmDGvpHKhFYeqZDrg16yPSOQom0QpJ87hUOhAGvWgsLZRQmCsqifMdDry06bVVcReI5bOoHmKk6AHfUHnVgVpI/WZoNV6mSP1mP0oMlZYO8+gIeJA8oDQISnK2NC5Gp+dNuuCgHVOQghRASmAEo0EkJ57fWtei7QToRO2hrjrUq2Og+poMVivC4ccSsKOicqogFXqodjHpRtrhSECIgCYSNEie3P1NXTzKQYJg796GJT159KAZxEJioltCI0ota0zE11RHUUFHe2YIOgM6VnL/CUDZO23b0rbutpjYVT37KYOlBgFYckrPLQyR6/wDNbn2c4QoZnVLysp97mVdhVA/bJlRmNv51sOHb8G08IGIIPyn+tBfXXEahIYbDafzAAq+KqpLnEXFGVrJ6nWi2rTy8+/8AxUarUEwedAL9qn3VqHr/ALUU2p7SM0HYkGrJuySGggJSIMyRPzqc2zyoUhKIAjyk/wA6BMXj3uoUtUe8rZHw7VYWWKqTCnG0qBOh2Ue4jcUNaYW8se5lHVSoHrFG/s3X30qOg8uoAoLrD75p1Xl0M+6Yn5GqfEUpCnISgytIRm2zeYECNjE11eGTz1GxGlVlw64nyFW0lMJB16jv37UBXipUTmbRIAHvjYEwI/velUPhJgaAGBPlEn16UqDX12q+2xlpeyhRyHAaB9KuV2g6KkBqMU6aCQGori7SgST8OdVOM8TNsJOomsRc8XF0ncDrzPpQXPEfErqwUNaVlrPBxmzuedR60Q0pbh0ED6n1qxbZyDWgNtGQAJgDpyoz7UBtVG5fa710PE86C2XdjpXFPJO6R9KrEuU4E0BbpQYlG21ReE1J0IneoyqmlNASnJOhMxG+wqZDad8x+dVZTHOKgdxVCNc405b0GobuBtU4WKyNnxAhzZVFuYulAlSooNGXKYl4Gs4jHm3B5VTRqLkJHvRQHqxFsKyE60xd60T7woNT6TrI150wlB5JPyoLFt9PJQ+dSkjnVSG0b5RRSbkUA9065JKFIjYAg/rUAuXxMpbV01qwC09qa4yg8hQV4vXBBLAnqCKLau1KTJET3ri2ExHKofsoAgEigbcWoUZImoRh6QZAPzNdNoPzH51G4kxAWfWglLXahri3nnFcQlU6rJqU0FY/bK/N9KqcQa0rTqRNB3NiDQYG5RE70rDFFMqkbc60d7gk7Vn7vDCCaDbYNj7boHmAPStNaBJOkGvDnWHGzKCQassN9oL7GihIFB7TcInlRWHW0JJJCe0TXnmE+1VlcBzQ962Fhx1bqEhSaDTW7ZIkxFSKtUzPPtVN/wBWNEaLT86criRojVYn1oLeBt/KqHE9XUhO4P8AOobripA08QfDU/SgXccBSQgZZ3Urcz06UDXrvzqgKidIVp8KVApV/DXKDyWx4zebPvGtbhHtVcTEmvOF2pB2qItkUH0BhftVbVAURWpseLmHNlgV8sIdUNjVhaY84j8R+BoPqo4i3E5hHrWM4t4+8IFLYJJ203rymw4ruFAQokA860LGOB0R4cqPM6x6GgiDzr6szpOuyaucOw+SJGgqSww/matNAIGlAQ2+hIgCqjHMcS2kwdalfVWfxi1zAmgHwh5byirMdTtV/wDaAjcisphFo4CQKul4OVjzE0BNzxAEjQTRGD4yXBKhAocYIEo03oNGErgiYoL7EsZCBCYJ/SqVV/ccjvTrXCsvvEn1qyShO1BVNNOLPnUTRKcLTVmloV3wxQZ+9w8pOZvQ0kWil+/rWgLQqEMSYoA8KwooMxpV6u3ChBrqGITE0MbVY2VQSfs9MRyqM4SOSjUf2dz81StJcnU0E7KMoimrv0AwVCae6rSsvithJzA60GpS8OVdD9Z7C8QyiFHajXsZbTzoLcPV3xKqbTGEL2NGfaBQTLFQKFRPYklIkmqi44hJPkE0FzXRWeexN5QgCKjtsYWggL1oNMKZcbVFb3iVCZprl0lRgGgnbCYFCuWbKzrE0WCIoYsNkzQDPcPsK3AoG44HYVVsqzQfxfWm/Yuiz86CgPs4Yph9mzQ2WofE1rmUwN5qRaqDHP8AA7bYkurH+Y0+2wdpMfeZv4ia1i0hQgioF2LZ/CKAW1SlPuhFE/bOqRUYwpvlUasFT1NAQi+T+UV2hU4GBso0qDzdVt2qB2yB5Vof2cSaIawbrQY5WFdqntOGypWo0rat4WkcqNt7YDlQAYTgCUpAgVf2ti2jYCo5ikFmgsvGppNAhypUumgcuKYu1SremqbNNyGgIYsUJ2ogNUGHKS7ojagOCKRTVX9vVUibomgJcTUQt6iLhpqr2KAkIpEUOm+mnm4oOOrIpW5NQqck05T4FAQ5cL5U1V6uhDfCkL8UBSb5fSi2rkkVXouwamDtBO/cVUYksxpRqzNQraBoKWzYUZmi1YSDRYYiuiaCtcslNmU0x64fVpVxmpR2oKlqzUR5iTRTNrFFkxSQaBmTtUF1b5qMJppoKb7O4NJ0rto0UqnU1aOEUy3iaCyaeEa1GUIPOuLKaHDCeSqAg2qfzVwWv71Qm3/ergZV+agsmzHOnqXQjWm5qVS6CRx6BQn248xUjitKDKqAlN/2p37QFCLe5RUYPagsm78GlVelQrlBF4dOE0qVA5CJNFJTSpUCdMCgXLyDXaVAm76imboGlSoJzcgU37QDSpUDVLphcrlKgWalnpUqDuamKQKVKgYE1J4lKlQLPSMGu0qBhYFNNsmuUqByGQKlz1ylQQqeNc+0muUqCRLs04OUqVAw3FOS8KVKgSl11Cq7SoO5hXM1KlQROmmsJ1pUqCRxE86h8A9aVKg4Wlda4M3WlSoC2lmnF2lSoOLe0ocu0qVBxDvanrdFKlQMbNKlSoP/2Q=="/>
          <p:cNvSpPr>
            <a:spLocks noChangeAspect="1" noChangeArrowheads="1"/>
          </p:cNvSpPr>
          <p:nvPr/>
        </p:nvSpPr>
        <p:spPr bwMode="auto">
          <a:xfrm>
            <a:off x="368300" y="-79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7" name="AutoShape 8" descr="data:image/jpeg;base64,/9j/4AAQSkZJRgABAQAAAQABAAD/2wCEAAkGBhQSEBUUEhQWFRUVFxUXGBgYFRgXFxgWGBUVFBYUFxgXHCYfFxojGRUXHy8gIycpLCwsFR4xNTAqNSYrLCkBCQoKDgwOFw8PGiwkHBwpKSkpKSwpKSksLCwsKSwpKSwsLCkpLCwpLCwpLCwsLCwsKSwpKSksKSwsLCwsLCwsLP/AABEIAJkBSgMBIgACEQEDEQH/xAAcAAABBQEBAQAAAAAAAAAAAAAGAgMEBQcBAAj/xABGEAACAAQEAwUFBQYCCAcAAAABAgADBBEFEiExBkFRBxMiYXEyQoGRoVJyscHRFCMzYuHwU/EVFjRDgpKisiRjc4OzwsP/xAAZAQADAQEBAAAAAAAAAAAAAAAAAQIDBAX/xAAgEQEBAQEAAwADAQEBAAAAAAAAARECITFRAxJBcZEy/9oADAMBAAIRAxEAPwCvmVCqNNBFnwtNLZmO3KAzvizXbYHaD7h6oV5F1FtI9C+nHFBjskTZx1sBER5kqUvK8N19LUPPZUFlv7Rh2VgcuWC85s5GtuUMkJe+qmsgsv2j+UHOFYUKOla/i0uYzPEuNGLZZAyKOfP5coNeH8Vefh8xnNyARCpwPvxrMmzVloMis1vO35QR1ryZKtnN7ruTfX8oypajKwIJzA6W3vBJh/DdXWWaaxSX1fe3kIYDRS8w5QSSTlAFyddNI2js04fmS6NhOXLnubdAYEjiNFhotKHfTuZ318zyg14C43NczIyZSoH1iOvSoGcSn4dRTXCShMmgm+l7E67nbeLDC6uZU07T3tLlA2Cr084BuNZGTEJ46sD8wP0j2GcWz6eSZSlch18XKKxK047w2Wndur3Z916C28CInd2Va9iGDD4G8SROnVc20tWmudL20H5AQU4TwhTUrLMxGapckWljUD16waeNkwOp72mlv9pR+EBXEvBNIs81FQzHOdEGxPpBtgtfJmJaQysq2GnLTaBrtIlnLKb3bkH1I0jLn/0vr0pf9YUlLkpZSyh1sLxUVFU0w3dix8zDF4lYdh7z5gRLZiCdT0jbMZajwmXWmROlTx/u2Gb7h0b9fhE1MHmlXbIcqXzE6DTQ2J3iBMTMpB5i0HsD/j/AJlXTS5tKLzVsV1tdW3F/72gPo+ymofxVlQJS8wDc/M6fSDbsuxczaTunN3kMUPXLup+UC3FeINMq5qksAjZQpOg0GoHQxnzu/q0ue0ukk4bQfwJXfzR77a6/eP5RHrMaqatsovl+ymigfzH9Yr8MVTMAZQ19gXyLfqx6RaVOJS1GUsHH+HKGSV/xPu8ViVPV0vdm2ZWPPKbgH7N+sRXqXkuk+V7ck5rfaT30PqInVmINNAByqi7KoCqv99TA9iGPqD3coZ3bTQXJPRQNTFE3zB8TSpkJOlm6zFDD4jUHzh2akCPZTgVVTUrCpsqu2eXL3ZLjxX6XOtvWDsUpIjl6yVvPMVZFjcRNk1X93hx6ExVzUVZoVja5AH1IH0MHsel5La4hcMSmh4GIU7Ho9HjACW8oYNSLA5l8W3n1/CH3W4t+ERWw1Da42Fgbm9toIHTWD7a72Gh30/UfOFpNzXsQbabHQ76whsPQ6m9xzvrfr6w5LkBQACefxvzPUw/AMvVgXJdbDfff5w8p05H02iIMHl5ctjb8dLfhf1uYRiuMJIXXVuSjc/oIM30X+n6ysWUpZzYfj5CB9uMDfSUbct9uUcpsOmVLd5P0X3V5Wi6EqWNLDSLyRPmvnmVTzKhyspfCTvGhYZR/s1Nr7ogQbiLuG8C2G0F1dVFqJnO5WOisYzfF+O5ruQgCgEjzOsTMRxgyqXWxmTB62/ygIdxe5ixpMKn1FjqFHvN08hBqsV6nXqenONe4Dw1lw9hNBXNc69DALSzaejcWHezAdTvb9I0qgx9aqhmsq5QFI+ULADBiNDSMe5liZMvvvrfqYIaqhnTlAdwM63CKbAfKMrgkm8W5JYEu+fLbMx29BzhpDdbSlJrod1YjSDbskq8teV+0n4H+sC2F4NPrHtJQm5u0xttTqbxrfAHAMqkPetMEydsTfbyAibVYHe0DhCqn4gWp08LKt2OgBF4hU/Z7TyLNXVGY8pa8z0tuYKu1vHZ0gSlkvkD5sxG+nQxltJWzO+VwS8y+l/EST6w+fMFuNBqZs9Kd/wBgp1kSkBJZrByOoXl8YzSfUM7Z3Ysx3JNzGprjy01O5qUAzrbIWzTHYjmBoojLJlh4m8IJvb8hDS0rsWxK0+dJ+0A49dj+UaHxpQd5RzLbqMw+GsY52Uy5z4kkyWh7tQQx5BSOvM3Ajf58oMhU8wR84y7uda05njGHhoIsJxKmp3RlDTHuLsfCq33sOcUFRTmXMdDujsvyOn0tCRG1msvS84rxTvZ7BJheVplA0Uaa6DfWKSPCPQTwFlwXiv7NiSXNpdSO7bpnGqH8R8RF52k4VkqJc9R4Zo7tvvDVT8RcfKATF2AQa2cEMnUFTcH5iNYmSxi2Di2jzJYIv7s1f0YRHXi6vnzLGbTWC+0wX1Iitq+I5SaLd25AaC/4mCLCuxKomEGqnqg5qnib0udI0Phzs5o6Sxlygz/bfxN8L7QX8kgnFrKcI4LxDEbEj9mkfacEXH8qbt8bRqvCHZtTUOste8m21mvq/nbko9ILpciHgLRz9fltbc8Yal04G8PRGq8QSWPEfQbk+ggG4t7TZVMMrNZuUtPFNPryQRE5vSr1INa3FEl6E3boN/j0jHeMePg9WiSGv3b5mYbGZbKqL1Cgm8B3EPaBU1N0B7qWfcQ+Ij+d9/wiqwmQc62F22AHK8dPH45yw7719NYfVB0VhzAPzEWKNA1w6csmWp3VQD8oIJJjHqeWsSIbn3tZSFY7E6/SFiGEyu1ypBW4BI+dok3KqYQtgRmbwi9xc28ogu5B/igBFtYhic1hq2viFrm/nCqqpBcG+gJUHMQA1je49L/G0Q2qxlBKE2DKVzalrr4W9WB3OuWKibU2lRrgF8zICXGY6lrkactevIbRysnN3gGZVVVDMLke94tRa4tYDzOsJpnSXKMyxW9nZQbk3FlWzai+mmmsBPFlTUTJiy5Hive95jBs2a1iAmqi3PTXTrDk2lbkE1XjhlAqv7yY5uupNgdr8r77abR7DMBJPfVBzOdbHlFLQYuksBKpRR1KC4Ym8mZb16/2eUP1nHq5GUqRPVshljxeLdWQj20ZSGVuh1sQQKy+oWz+rnG8dSQhLEC2wgNbiqpJusmZY6jQbHaHZOHO57+q1bdZe4XzPVoiTMUa5/eqNTp08ovnmRN6ZjWz881VGpLj8Y1SdKUUlnNhlt9IDOEcKp0fNMa8y/P8ov8AtCnZaFrc9I0qIAG/ZJDeBe9mX05632HIRb4rh0xqFpuYqw91TbTpeBHBK9JM4O657DQecWOK8azJsppVgisb6HW3SDTwPINY1Ts4TNhs4eb/AJxneCYDOq3CylsvNjt/WNr4awEYfRst8xALG/M7xOqxkuGcG1k9rJLyLf2m00623gmkcGUNEA9bN76Z9gai/QKN4qMW7Q6mdcIRKTou9vWLXg2fmIdZV8ovNmv4ix+ysPE6gY32iOymVSIKeWNNBZyPyilwHF5kuoknvHsZq5hmOtzbXXXeGuJFY1c0smQs2YKOQ2G3pFeXyleoYH0sYYbD2yU+ankOOT2+amMoDZSCWykeevwtG4cW8NzMQw2XLlkK57tgTyta/wBIC5PZfR0gz4hUg290G1/K25iZfCrPoElTZk+Zlko86YeZux+u3xgvw3s2WUvf4rOEtd+7B8R8v6CJ1Z2hSadO7w6Qssf4jCx9QN/nATiGIzJ755rs7dSdvQbCKy0tk9NKwntVpKbMkqmZJKDwlbZmI6jleNSw2uWdJSavsuoYehF4+W0G46xvHZBiffYYineUWln0B0+loz/Jz41XFDvHdF3dcx5TVVx6jwt+XziiEG/a7K7uRKqbX7t8jfdmWA/6gsZUmPzZrZZEolj0UsYvm7GfUyiA6C5IA6nQRU13EKr4ZQztte3PyHOLvCOyyuqyGqW7lPPV7eS8o03hns6pKKxRM8z/ABH1a/lyX4Qr3Ic5tZrwt2W1NYwm1ZMqUdbH+I49D7I9flG0YVhMunlLKkqFRRoB9STzJ6xNlyYkLKAjn7/JrbnjDKSIfWWBCZs4KLsQAOZgdxrjKXKQtmVEG8xzYfAHeM5L0vZBBU1ayxdyAIE+JOPpdOl2cS1OxOrt5Ig1MZlxN2rsxIpr/wDrTBr/AO3L/M/KM/qKmZNcvMZmY7s5ux9OQHl9I6OfxZ7ZXv4LuJO02dOJWReSh94nNPf47IPTXzEBmQkkm4vqTe7E9STC7Bf1h2kkmYfCLxtIz0mTJ5KIMuEsGs4a1269PSHeHOCHcgsLCNOwThtZQGkLrqQSWpuC0xCi8X0oQxIkWiWojm6ut5CZwYqcpAPIkXA+EcfME0szW5nKCevO0d73ybe2319I4Zw6HT+Vv01iTVs2kn6ZWtlX7ROZrbn4nY3GghbU80EeOyZs7XNyFA0XMdwSAeW51taJdRXpLUs5yhd7gj5dT6QNvOm1zWW8uQD8WipNTfBddjT1Dd1TD77nYdRpvE+gw2XSrc6ud2O94V3kqll2WygQG1+MzauYUkm0sGzPyHkOpi5N9ek24Z49qVrh3MoZpqm6sPcI5k/Z/GIXB2HBZHfNMLlTlsygNL7sskyWSN7PmsbDQLFjU1cmhldWPxZj+cD/AAxMnzBOupUT5rPb7IZVW3/Tc+sayeEf1bVmIPUtklXCc26+kOrwkLDSCLCMGCAaRdCmETe89K/Xfb53whc1bKHmTBh2mSj+w3GykE+mkDvA2GzJtUJxUhFvYnnrBnxljcqmkjvUz5jovnGl9ojG6DB5882lSzbqdB8zF9L4Yp6UZ6yaHblLX+7mE13Gs2YQiWkoTbwjUCHeLKGStFTzJV2aYxu5Ny2h1vCw9v8AEWs4zmGy047mWNgtsx9ekHvAmMTKmiqGmtmIzAelox9FjVex6XmpKgdWI+awDGaKIv8A/XCbLplkJllKNyB4mPWEUvA1fOmMsuUVQMQGbwi1yAeu0EdP2dUlGO8xGoDHfIDueltzBo/X6CcPoaismZadGck6ufxLHaNK4R7OKammoayajzzqEJFh8DuYg1nF87uGGGUplSFGs0JrYcwIz6dUM7F2ZmY+8Tc/ODKe/H0hj1VahnNIbUS3ysvIgHaPnd5rOczsWY7liSfmY13sumd9gplnW3fJ9SR+MZEJJBtY3Fx8tIXEzS6WHD+JS5FQJk6UJyqDZDb2tMp16fnEfFa7v57zcgTO18q7LoBYfKGHVV1dgvlufkIakTpk5+7ppbMx0BAu3wttF6Ulrs2YsseLVraL+Z6RqXYLOe1QCp7tsrBuWb2SPkBETg3sQZiJte1hv3QOp+8eUbFh2Gy5EsS5SBEXYAWEZd9+MXzy9X4bLnyzLnIHRrXU7GxuPrHKHB5MkWlSklj+VQPwiaksnaH0p+sc/wC2NcMpLvEhJIEKJAHSKfEOJkQHJZrbkmyD1PP4RPnr0fiLh3AFyQAOugiixPipJakqRYbuxyoPO53jNOKe1qWCRLPfsOd8slfj7/wvtuIzPF+Ip9W15rlhyX2Za/dTn6n5xtz+H6zvfxofFHayCSJH71h/vHuJS/cXQv8AQeZjN8TxidUPnmuznkW2H3EGi/3vEUpzOp8/yhlp4vprG8kjPdOgga7nqf70hyVmc2UXizwTg6bUsL5gNyeX3fWD/CeDZKAZipC6HQ6vyUEekPSCGDcAzJ5u9wDGncPcBy5IHhvaCTBcF7tNQLkkm17a7AX5WtF1Lp4y6/J8XOUKlw4KNBE+XJh1UhUY2tMeVY7HGawJ6fGGaarDoHFwp18QK6dbHkRrCNGqZU0nMNLEABX3QnViDpmttppfcxXVuJNTW7xifC1lvcly11y63ZQDlu9j4Bvcw3iPF1maVIXPMuApBzLrzOg1HTbXeFYXw/Y99UnPMOuutoqT6nfiLQ4VNqSJlUxyD2U/MxOxfG5dPLNrADYRC4j4sWSMqm7cgP0gbp8Oea3e1J8wnIebeflGkm+am3PTh72tbM5KSeQ2LfoPOF1uKJJAlyVBa1gBsPWGa/GGc91IGuxbkIs8C4Zt4m1Y6kmNPXtH+KzDuG2nNnneInry8hBlh+DqgAAidTUgURJtGXXetJzhCSrQu0ejkZqZXwxxEk5zKRMuQXPToPwgb7W53ikr5MYkdmqXnT28wIru10FZ0pjqCpA9dI6r7YTyAiIl1uLO8mXKcjJKvlA3+MPYVw7VVJtKlED7RFh8zBPK4Vo6EZ62b3szcS1119IW/FZnsNcP8K1Fa1pSlU5udv6xuPCHC6UEjIpLE+JieZtGTYr2gTplkkWp5Q2VLZj6mDvsvx+bVJUd85bJlA9MsKzweh/FO0SsqZ3c09pQZyi21Y62uSdoRK4TkT2nS2nzXqZIDOzewdfEovrpA7huIdxWrNYXEucxI8szA/SLzEseppRqWpGd5lVcEsuUS1bVgvMkxpnxmvi02RiM7NdKOTTEAbS7FFy25Mxa8ZcBuRoLE/0ifiXEE50VJ853VbWQnptf+sR8IwWorpglyJZI5n3R5s0JUmtT7Cqi9NUS/szb/BlH6GAnEeCcQm1k+XJlTCgmvZj4EsWLA3NrjXleNd7PeBlw6SQWzzZli55abAD4mC9RGN6ytJGO8O9ghNmrZ3mZcv8AAufyEapgXDFNRplp5SoOoHiPqx1MWiSydolS6TrEddqkMIhO0SUp7bw6LCKyv4hlpcL4yOh8I9WjLbfSvE9rTaKmv4jlpfL4yN9bKPVv0jNuK+1mUt1Vu+Ye5LNpQP8AO/P0F/SMux3i+oq7h3tL5S18Mv483+Okbc/h+ovfxpnFfa3LW6oe/ce6hyyVP8ze98L/AAjMMb4rqKs/vX8HJFusof8ADu3xvFWsvrr+Ed3NhqfKN5M9MrdcC9dfw+ULRr6LqfKLnCeEps8jQgRonD3ZykuxYaw9wvbNaDhedNYXFgdtdSfTpB3w1wAVZc2RhbWxBJfmDfYDf5QfU3CksOHFwQABa2m+o+Zi3p8ICm+mhuoy+z156k66+cZ38k/ipz9VOH4KslFULdrmxCWGa3tG2gHnEvDMLViCZa2UfzDxBhbQ+l7ctIlVeFzGuVcKbsAdbhSNPW2mnO58otaeTlUKNbC2pufmYzvS5Hllw4BHo9Ga3Y9HIYrq9JKF5jBVHM/gBzPkIA5VtMGXJky3u5YkWUa6f12gaxLH3qmMijHgOjzbbjYhL8v5ufLrEKXTzq53sZiU7NchmJLW2v0FvdGnM3OxJeVSS7LYWi5MRumsJwaVSJfQvzY/lA9xDxcWbu5AzOdNOXnEDFcfmVUwy5Hs+83ID++UNO8milksbsdyd2P5CNJz/am34co8MWVedPYM+pJOy/dv+MV3+kplYxWUCsq9s/2+uXmB58/qYDJUV7DMjojEhdLqNbBmte997fMiNGwXAllIqgDQDWwFzzNhtcxVuFJqJgfDqywNII5UgCFoloVGNutJMcj0ejl4k3o5Ho5eGGQdm2GukqY8xSveNcA72sIe4v4hpJDgTZfezVF1W21/M7Re4RisufLzyrlbkbW2NjGT9oM29fM8go+kdP8AWCxXiqqrWaXJK08tVLOV91BzJ/KKuswmneim1MmZMZ5TqrF/fzEajnzhfCFbJEqqkzpgld9LCq52G9x9Yg4hXy0phS05LqWzzJhFs7DYKPsi30hnFGhjUuxBv9pHmn4GMracF0Gp/CNd7GMEnSlmzZilVmhct9CbX1t01iLVYzjHJwk1M6WVJZZswbi3tkj6QjDaCqq2y00pm81Gnxc6D5xu57PqIznnPJDu7ZiXuwv5KdBBFT06oMqKFA5AWH0hXo8jKuF+xHUPWzL8+7Q/9z8/hGrYXhMqnlhJKKijkBb/ADiXIpydhE+TRAb6xnelSI0qUTsImyaPrD2ii5sAPhFTiHFUuWDls1t2JyoPVjv8Iz830rxPa6AA8oq67iOWl8vjI3sbKPVtvleMs4o7YJYuss9+3RTlkj1b3/heM0xvi2pq9Jj+D/DXwyx8Bq3xjTn8P1F7+NU4q7XJS3VW75h7ss5ZQP8AM/vfC8ZfjnGNTV3Dvll/4aXWXbz5v8dIpbdY6rEmyi5jeST0ztrwTr/T5R0Nc2UXMXOE8ITp5FwQI0LAOz1EsWFzD3E+2fYVwnOnkaECND4f7O0SxYXMG1BgyoNBaLaTSgRne/i5x9UNLhqSiRmy2AY3UWA2te2m8XdPJPVDY67ggchudYX/AKMF7gm5IJ2N7Xyg3GwveEzsKLAePXMWNx4XPu5h0Fht0jO3VyYlJm5qOezX9BqBDqzbbqw0vsD8PCTc+kMypDKGy5czC99wXtbUC2mghijkzsy94x0zM+uhYkFVW26gXFiB1iVLNGuL9eoI+h2hUJvHrxJu3jt4TeKHHuJxJPdSR3k87LyW/N7fh+EEmi3E3G+IJdKoL6s3sIPaY/kPM/0ijocGnVjifWGyjVJQ9lR+vmdT5DSJGCcMkMaiqbPNbXXl09LdIb4k4vSSCqkX8o0k/kRftWOK43LpksLC3IQCTaibWve5WVffr6frCJFE9Q3e1Fwm4XmfXoPKE4njth3chS7beEXCjqbb/CNeecRbqZUV8umQJLF25KNyep/WK6XwnNqyGmsASQefgsQRlGxPrp5HaLTAcEUMWmklhqxZWA5bEi3PlBnSCWLAMuouBcXI6gc4V6z0JNVeE8MmXP7wvdVQqi2tlzEE6Dw6BQBpfVtYIgI8I9GNutZMdjl45eOEwg6TCSY8TCSYYeJjkcJjl4YZf2drahQ9Sx+bGM24zmXrp5JHt236ARp3BC2oZPmoPz1gY4n7PZ1XWvMVkSWQuu5JA1Nh+sbsZIzlqhR5xPwfh2qrWtIlkr9rZB6sd/hGo4D2WUsmzTAZzfzez/y7fODmlpwoCooAGwAtE2rmT0DOEuyqRTWmT/300a6jwKfIc/UwfS1toIdkUJO+kWMilC8oi9HiLIpGPlE+RRAecN1VfLlC7sB5cz6DcwOY1x8klSbrKX7Uw+I/dSJy09kF82cstbuwUDmTaKLFONJcpCy2CjeZMOVB89TGPY/2slie4Uu3+JN/+sv/ACgDxPF51Q2adMZzyudB6LsIufjn9Temm8TdsSkkSbzm5M10kj7q7t/esZ1jHEk+qP76YWHJfZQeiDf43irJELlSHc2QXMaevSdKuNzCe/5CLyg4LnuLlSST6jaDvhbgRRq8sWBFiRqW+1DIE4LwXOnEFrgGNDwHs/SXYkXMGdFhSqBYRaSqa0Re/hzlW0ODqg0EWsmltDyS4VOnqilmNgNzGdtq5MInSWykIVDciwuB1NgReO1DMEsur20ttfqekJWWq5pupzAE6m1gLiwJsIrpr5g5LIMwTMxBQrKOqqQ4IJPi58/KEZ6biTyxqCwJCqzLlXRQWmTNAVHtE6Wsu8WNLUF7nTLpkI3YczbkP79axEe7L41DWIYNm7tABlSwJu2hO1iCL5tYfq6sZlVRqQSwyG/dgZiotbxHSw9ekBHpWLq2UAN42ZVHhBOQkOSCQRYjUb76aG0+8VWFMJiiZkygE92CW0W2XPlNgpPi1A1B3N4srwqqF3j14QWtvAnXYxMrXMikJWUNJk7qOaoennzgk0rcSMY4leZMNPReKZs8warL5ELyLeew8zpEvBcBl0iF3OaYdWcm+p31MLkSJGHyNLDTUm1yYBMZ4om1jmXKFl+gHUmNJN9ek257XHE3G5J7qRck6abmKihwmx72eQX3tuF/Uw0gk0iFmYFrasfwHQRDkzplVNCPdEa5AsdQBc5rbRrJnpFu+y8cxOdUAyqRSb6ZtMt+huRp1I+sWvDfDzyZtzcSUvclXufCFCWZczkuWbOCRYAczBBgtFJREystm9nW2blpfeCOWloz67zwqcq+bU5JqS0K38TOLEsEUcrH2rlQBY3uekOYXifflyFsqNlUm4YkC7XBAy2Jy211BidHhGerdvHrwkmEloRlExwtCSYSTACiYSTHCY4TDJ28chN45eAA2ipVlIqIPCoAHoInSZJOwiVIoQN9YmZlUakAfKNbUYbp8P6xYypIGwihq+KpaA5PHbneyj1YwDcQdqSC694Zh+xK0X0Z4n9bT1qFXj0qUbFszfZXU/Hp8YEeIu0tJNw0xZf8i+Oafl7MY/inHVROBVSJSH3Zeh+L7n4Wig9f79TzipzIPP8ARrjPadNmEiQvd399vHNP5L9YEamreY2aYzMx5sST9dvhDGa0TaHB5s4+FTFJQ7wuTJeYbILkwb4T2cFh+8J+EGNHwSiLZVB0OhG/RfIQZ9LWcYVwi9wZ0twvUC4t1No0LAMBplAylb6b6H6xe4PhTIQGzC253DX0VRbYDrpyiYirMJtKRrEZQdC382YXsB5waMSqTDVA0EWcqmtCaKiWWtlFhe+99fUxLEZWtJHkS0OCE3jt4kzgMNJOYuwKWUWsxI1Oh0G+nWFXjt4AhYzUpLVWbMSGGVQTqSypdgAfCCy6kG1x1iAxUhy8x1sWViwRmMxwoyKEsSQLLouqtodbxbzqZHILKCVvlJGq3tfKdxsNug6Qw2ESiVOXxJcq1yWBPMs1y2oB1vqB0EOUsIkShTgs2S7BV9oIWYE5EXPYEks5uTclumzMmTUd7YkhGbO+vIlgoBB8JUKtwAQxc8hDldg/eurNMIyKVUqLNclGJa90YZpaNbJug5XBfwmh7mXZjmdiWdtfExsL6kmwAAF+SiEFiITMmhQWYgAC5J0AA3JMNTagKpZiAqi5J0AA5mBkK+JvreXRqdjo04jmeidBBIdr02dMxN8kq6UgPifYzbch0T8efSLPEsWp8Ok5VsCBoo3PmYq+J+N5VGnc04BfYAbL8tzAdSYO89jOq203yk/936RpOd9+kXr/AK7PrJ+ITM7ErKvv18lHP1iZNmy6dQiDU7KNWY9T/WG6rF2e0uiQMdi50RR5aa/CL3A+FwvifxOdyd4u2RIdbhrvV76pzWQqwVWIAOYZb8jrbVtBvtBLhVKjgGWzLMmq6hh3bWlK5XMtsuZSdQ2ptaJ7zw04SQoKC5ZsxUeG4mLdSLWuuhuDmPSF9/Lt+9TfwS0ViwytZbqtlyKdteQib1aciVQyQxIDI6SsqqoBVVdVUi+pDEb35acxeHqwmYRKIWxW7kMCynyB1H3vpHaWlElLBvCMxOY3JYm+YsToPKKyoklyGDreZl0V9e7sTZCw2ZrEi2wiPa1lRo3euxzZbKFuTppYjLexGg131MTs0RqOVkRVNrga2FgTzIEO3iacLvHLwm8czQAq8JLQktHC0AKvHLwgtCS0Miy0czQgtCc0ABOLccLKF7rLH2nOp9F3MAONdpua/dgzD9qZonqEG/xgEqJzOxZ2LHXUm5hGkab8H6/VhiOPT6g/vHJH2fZT/lG/xiDaEZ+kTqLBJs06A2gnkXwhmbFhhWCTahrKLDmYKsE4DBIzamNCwvAklqFUWtFZ9R+3wHYJ2fKti4uYKZOBPLP7pUKgbHQ39YIpFIBE2XKAhXosUtNWBdJktpfmRcac7iLqkmI3sMD6HX5biHbRFm4RKbXLY3vddNfTaJ3VLBRDiiKcUM5P4c4t5TNbm/M66eQAhf8ApOan8SUSL2zJr6m2th6mFh6uAYUGirpsclPaz2vfRtNt9Tp9eUT1eJw9PZoVmhjPHc0GBT1xkrMf95MQizOyEtrqchC3cHLrl00FxoDZ6RMnXIlz5U3KQWB0ZQRdVyi5BI+0RCarAEcg5mJUq4zEsDMUqUdtc2mVRYEXFxsTeDVYA4Gg70DxFSw8ZvcS1Dg5ADc58xP7x+ZBFeCWgxWcv8SnbmSUObboq3NzY8+nnZUjiWSSFOZHIvkZbsBrqwS+Uac4TJcylmtld2NphXQC5W2RMzEC2W513N+doh0+MtNZJUyUGMwliroyqkm2hOcHO2guNLFwOULBq/kVKuuZGDDUXBBFxoRpzBhbTAASTYDUk7AdTDElFVQqgKo0AAsAOgA2inxCrlTO9apmLLpKc2mAnWa4AbIR9jUae96bo9NlTXNne6USeJb6d+R75/8ALHIc9+kUXEnHjTD+zUC+RYaADbQ8h5xXY3j9TirWT/wtAl7XFnm20DEe6vSItLPVAJdIlzsWO1+t/ejXnn6jql0eHy6b95PbNMPM6m/RR+cTZVJOrD4gZcr7PM+v6ROwbhQlu8nEu/ny8h0gupKZVGlvhDvWFOVVw5w13AOZs1zcaABQNABbyt8bxcYhUd1LLKBe4AvooJNrseQG8SAY9mjG3b5aZihXESWVAgZnbxllGhFnCnLY+wCwJB90HeJlFOSofO0sXl2yk7gsPZNx7QHyvE15Sm91GosTbUjpeEpIVbZdAL6A2Gu9xz+MPSxDxOXLmASWmsGALGx1yjRi1tNjbXrCKDD7ze9LAgCyjW2miGx2IW487wpsIUF2S15gsQ1ytuel+Z1iZTS8iKtybAC53MH88BJLRzNDeeOZoWGczxwtDeeE5oAcLRwtDZaOFoYLLRwtDZaOFoCLzR68NFo5mgD5VsSdBzizoOG5kw6iwh3B/a+MHeHbCNOOZZtLvuzxFZhPBqra4vBbQYKFtYQ5S7Rb0cXfCPZ2kogoieiw2kOCM6o8phwPDAhYhGdzwoNDMKWEZ0NCg8Nx2AET6RH9pQbi19jbpmGsQzggXWVMeWdNtVsOVtPreJ4jsAV/eVSH3JouegbL/wBIv8/08vEYWwnS3lnXcXGnS4DN8AYsRCZ/8N/T8oCdpsSlvorgm18t7NbXUqdRseXKJGeM2qP9mPp/+cHmHfwU+6ILMOVNzx64vfntfnbpDceEI0bGMRMqUWUMxJCjKpYgnnYf5bXgFr8OeayzalF8A8Ev43DTLe299bnblGhNA3iX8QRpyiqeThU2oIz6JyUaCCrDMDSUBYCF4fsIsRC66EhSqLWionUMlWyB3lkgve5sQND4j69ecW8C1T/tM/71P/3GFDq0QTrZpc5XB9kHb563hwYjPUgPKuLasp5+Q1imH8eR9+d/8hgipufqYKEWXxHLsM4ZCTazCJqYgjbMPnEPFNhAuv8AEmf3zh5KWjnvI5niuwb+EPUxOMTii88czw2Y8YAWXhOeExyAFZ44WhJhMALzQkvCTCDACzMjneQ2Y5DJ/9k="/>
          <p:cNvSpPr>
            <a:spLocks noChangeAspect="1" noChangeArrowheads="1"/>
          </p:cNvSpPr>
          <p:nvPr/>
        </p:nvSpPr>
        <p:spPr bwMode="auto">
          <a:xfrm>
            <a:off x="520700" y="73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8" name="AutoShape 10" descr="data:image/jpeg;base64,/9j/4AAQSkZJRgABAQAAAQABAAD/2wCEAAkGBhQSEBUUEhQWFRUVFxUXGBgYFRgXFxgWGBUVFBYUFxgXHCYfFxojGRUXHy8gIycpLCwsFR4xNTAqNSYrLCkBCQoKDgwOFw8PGiwkHBwpKSkpKSwpKSksLCwsKSwpKSwsLCkpLCwpLCwpLCwsLCwsKSwpKSksKSwsLCwsLCwsLP/AABEIAJkBSgMBIgACEQEDEQH/xAAcAAABBQEBAQAAAAAAAAAAAAAGAgMEBQcBAAj/xABGEAACAAQEAwUFBQYCCAcAAAABAgADBBEFEiExBkFRBxMiYXEyQoGRoVJyscHRFCMzYuHwU/EVFjRDgpKisiRjc4OzwsP/xAAZAQADAQEBAAAAAAAAAAAAAAAAAQIDBAX/xAAgEQEBAQEAAwADAQEBAAAAAAAAARECITFRAxJBcZEy/9oADAMBAAIRAxEAPwCvmVCqNNBFnwtNLZmO3KAzvizXbYHaD7h6oV5F1FtI9C+nHFBjskTZx1sBER5kqUvK8N19LUPPZUFlv7Rh2VgcuWC85s5GtuUMkJe+qmsgsv2j+UHOFYUKOla/i0uYzPEuNGLZZAyKOfP5coNeH8Vefh8xnNyARCpwPvxrMmzVloMis1vO35QR1ryZKtnN7ruTfX8oypajKwIJzA6W3vBJh/DdXWWaaxSX1fe3kIYDRS8w5QSSTlAFyddNI2js04fmS6NhOXLnubdAYEjiNFhotKHfTuZ318zyg14C43NczIyZSoH1iOvSoGcSn4dRTXCShMmgm+l7E67nbeLDC6uZU07T3tLlA2Cr084BuNZGTEJ46sD8wP0j2GcWz6eSZSlch18XKKxK047w2Wndur3Z916C28CInd2Va9iGDD4G8SROnVc20tWmudL20H5AQU4TwhTUrLMxGapckWljUD16waeNkwOp72mlv9pR+EBXEvBNIs81FQzHOdEGxPpBtgtfJmJaQysq2GnLTaBrtIlnLKb3bkH1I0jLn/0vr0pf9YUlLkpZSyh1sLxUVFU0w3dix8zDF4lYdh7z5gRLZiCdT0jbMZajwmXWmROlTx/u2Gb7h0b9fhE1MHmlXbIcqXzE6DTQ2J3iBMTMpB5i0HsD/j/AJlXTS5tKLzVsV1tdW3F/72gPo+ymofxVlQJS8wDc/M6fSDbsuxczaTunN3kMUPXLup+UC3FeINMq5qksAjZQpOg0GoHQxnzu/q0ue0ukk4bQfwJXfzR77a6/eP5RHrMaqatsovl+ymigfzH9Yr8MVTMAZQ19gXyLfqx6RaVOJS1GUsHH+HKGSV/xPu8ViVPV0vdm2ZWPPKbgH7N+sRXqXkuk+V7ck5rfaT30PqInVmINNAByqi7KoCqv99TA9iGPqD3coZ3bTQXJPRQNTFE3zB8TSpkJOlm6zFDD4jUHzh2akCPZTgVVTUrCpsqu2eXL3ZLjxX6XOtvWDsUpIjl6yVvPMVZFjcRNk1X93hx6ExVzUVZoVja5AH1IH0MHsel5La4hcMSmh4GIU7Ho9HjACW8oYNSLA5l8W3n1/CH3W4t+ERWw1Da42Fgbm9toIHTWD7a72Gh30/UfOFpNzXsQbabHQ76whsPQ6m9xzvrfr6w5LkBQACefxvzPUw/AMvVgXJdbDfff5w8p05H02iIMHl5ctjb8dLfhf1uYRiuMJIXXVuSjc/oIM30X+n6ysWUpZzYfj5CB9uMDfSUbct9uUcpsOmVLd5P0X3V5Wi6EqWNLDSLyRPmvnmVTzKhyspfCTvGhYZR/s1Nr7ogQbiLuG8C2G0F1dVFqJnO5WOisYzfF+O5ruQgCgEjzOsTMRxgyqXWxmTB62/ygIdxe5ixpMKn1FjqFHvN08hBqsV6nXqenONe4Dw1lw9hNBXNc69DALSzaejcWHezAdTvb9I0qgx9aqhmsq5QFI+ULADBiNDSMe5liZMvvvrfqYIaqhnTlAdwM63CKbAfKMrgkm8W5JYEu+fLbMx29BzhpDdbSlJrod1YjSDbskq8teV+0n4H+sC2F4NPrHtJQm5u0xttTqbxrfAHAMqkPetMEydsTfbyAibVYHe0DhCqn4gWp08LKt2OgBF4hU/Z7TyLNXVGY8pa8z0tuYKu1vHZ0gSlkvkD5sxG+nQxltJWzO+VwS8y+l/EST6w+fMFuNBqZs9Kd/wBgp1kSkBJZrByOoXl8YzSfUM7Z3Ysx3JNzGprjy01O5qUAzrbIWzTHYjmBoojLJlh4m8IJvb8hDS0rsWxK0+dJ+0A49dj+UaHxpQd5RzLbqMw+GsY52Uy5z4kkyWh7tQQx5BSOvM3Ajf58oMhU8wR84y7uda05njGHhoIsJxKmp3RlDTHuLsfCq33sOcUFRTmXMdDujsvyOn0tCRG1msvS84rxTvZ7BJheVplA0Uaa6DfWKSPCPQTwFlwXiv7NiSXNpdSO7bpnGqH8R8RF52k4VkqJc9R4Zo7tvvDVT8RcfKATF2AQa2cEMnUFTcH5iNYmSxi2Di2jzJYIv7s1f0YRHXi6vnzLGbTWC+0wX1Iitq+I5SaLd25AaC/4mCLCuxKomEGqnqg5qnib0udI0Phzs5o6Sxlygz/bfxN8L7QX8kgnFrKcI4LxDEbEj9mkfacEXH8qbt8bRqvCHZtTUOste8m21mvq/nbko9ILpciHgLRz9fltbc8Yal04G8PRGq8QSWPEfQbk+ggG4t7TZVMMrNZuUtPFNPryQRE5vSr1INa3FEl6E3boN/j0jHeMePg9WiSGv3b5mYbGZbKqL1Cgm8B3EPaBU1N0B7qWfcQ+Ij+d9/wiqwmQc62F22AHK8dPH45yw7719NYfVB0VhzAPzEWKNA1w6csmWp3VQD8oIJJjHqeWsSIbn3tZSFY7E6/SFiGEyu1ypBW4BI+dok3KqYQtgRmbwi9xc28ogu5B/igBFtYhic1hq2viFrm/nCqqpBcG+gJUHMQA1je49L/G0Q2qxlBKE2DKVzalrr4W9WB3OuWKibU2lRrgF8zICXGY6lrkactevIbRysnN3gGZVVVDMLke94tRa4tYDzOsJpnSXKMyxW9nZQbk3FlWzai+mmmsBPFlTUTJiy5Hive95jBs2a1iAmqi3PTXTrDk2lbkE1XjhlAqv7yY5uupNgdr8r77abR7DMBJPfVBzOdbHlFLQYuksBKpRR1KC4Ym8mZb16/2eUP1nHq5GUqRPVshljxeLdWQj20ZSGVuh1sQQKy+oWz+rnG8dSQhLEC2wgNbiqpJusmZY6jQbHaHZOHO57+q1bdZe4XzPVoiTMUa5/eqNTp08ovnmRN6ZjWz881VGpLj8Y1SdKUUlnNhlt9IDOEcKp0fNMa8y/P8ov8AtCnZaFrc9I0qIAG/ZJDeBe9mX05632HIRb4rh0xqFpuYqw91TbTpeBHBK9JM4O657DQecWOK8azJsppVgisb6HW3SDTwPINY1Ts4TNhs4eb/AJxneCYDOq3CylsvNjt/WNr4awEYfRst8xALG/M7xOqxkuGcG1k9rJLyLf2m00623gmkcGUNEA9bN76Z9gai/QKN4qMW7Q6mdcIRKTou9vWLXg2fmIdZV8ovNmv4ix+ysPE6gY32iOymVSIKeWNNBZyPyilwHF5kuoknvHsZq5hmOtzbXXXeGuJFY1c0smQs2YKOQ2G3pFeXyleoYH0sYYbD2yU+ankOOT2+amMoDZSCWykeevwtG4cW8NzMQw2XLlkK57tgTyta/wBIC5PZfR0gz4hUg290G1/K25iZfCrPoElTZk+Zlko86YeZux+u3xgvw3s2WUvf4rOEtd+7B8R8v6CJ1Z2hSadO7w6Qssf4jCx9QN/nATiGIzJ755rs7dSdvQbCKy0tk9NKwntVpKbMkqmZJKDwlbZmI6jleNSw2uWdJSavsuoYehF4+W0G46xvHZBiffYYineUWln0B0+loz/Jz41XFDvHdF3dcx5TVVx6jwt+XziiEG/a7K7uRKqbX7t8jfdmWA/6gsZUmPzZrZZEolj0UsYvm7GfUyiA6C5IA6nQRU13EKr4ZQztte3PyHOLvCOyyuqyGqW7lPPV7eS8o03hns6pKKxRM8z/ABH1a/lyX4Qr3Ic5tZrwt2W1NYwm1ZMqUdbH+I49D7I9flG0YVhMunlLKkqFRRoB9STzJ6xNlyYkLKAjn7/JrbnjDKSIfWWBCZs4KLsQAOZgdxrjKXKQtmVEG8xzYfAHeM5L0vZBBU1ayxdyAIE+JOPpdOl2cS1OxOrt5Ig1MZlxN2rsxIpr/wDrTBr/AO3L/M/KM/qKmZNcvMZmY7s5ux9OQHl9I6OfxZ7ZXv4LuJO02dOJWReSh94nNPf47IPTXzEBmQkkm4vqTe7E9STC7Bf1h2kkmYfCLxtIz0mTJ5KIMuEsGs4a1269PSHeHOCHcgsLCNOwThtZQGkLrqQSWpuC0xCi8X0oQxIkWiWojm6ut5CZwYqcpAPIkXA+EcfME0szW5nKCevO0d73ybe2319I4Zw6HT+Vv01iTVs2kn6ZWtlX7ROZrbn4nY3GghbU80EeOyZs7XNyFA0XMdwSAeW51taJdRXpLUs5yhd7gj5dT6QNvOm1zWW8uQD8WipNTfBddjT1Dd1TD77nYdRpvE+gw2XSrc6ud2O94V3kqll2WygQG1+MzauYUkm0sGzPyHkOpi5N9ek24Z49qVrh3MoZpqm6sPcI5k/Z/GIXB2HBZHfNMLlTlsygNL7sskyWSN7PmsbDQLFjU1cmhldWPxZj+cD/AAxMnzBOupUT5rPb7IZVW3/Tc+sayeEf1bVmIPUtklXCc26+kOrwkLDSCLCMGCAaRdCmETe89K/Xfb53whc1bKHmTBh2mSj+w3GykE+mkDvA2GzJtUJxUhFvYnnrBnxljcqmkjvUz5jovnGl9ojG6DB5882lSzbqdB8zF9L4Yp6UZ6yaHblLX+7mE13Gs2YQiWkoTbwjUCHeLKGStFTzJV2aYxu5Ny2h1vCw9v8AEWs4zmGy047mWNgtsx9ekHvAmMTKmiqGmtmIzAelox9FjVex6XmpKgdWI+awDGaKIv8A/XCbLplkJllKNyB4mPWEUvA1fOmMsuUVQMQGbwi1yAeu0EdP2dUlGO8xGoDHfIDueltzBo/X6CcPoaismZadGck6ufxLHaNK4R7OKammoayajzzqEJFh8DuYg1nF87uGGGUplSFGs0JrYcwIz6dUM7F2ZmY+8Tc/ODKe/H0hj1VahnNIbUS3ysvIgHaPnd5rOczsWY7liSfmY13sumd9gplnW3fJ9SR+MZEJJBtY3Fx8tIXEzS6WHD+JS5FQJk6UJyqDZDb2tMp16fnEfFa7v57zcgTO18q7LoBYfKGHVV1dgvlufkIakTpk5+7ppbMx0BAu3wttF6Ulrs2YsseLVraL+Z6RqXYLOe1QCp7tsrBuWb2SPkBETg3sQZiJte1hv3QOp+8eUbFh2Gy5EsS5SBEXYAWEZd9+MXzy9X4bLnyzLnIHRrXU7GxuPrHKHB5MkWlSklj+VQPwiaksnaH0p+sc/wC2NcMpLvEhJIEKJAHSKfEOJkQHJZrbkmyD1PP4RPnr0fiLh3AFyQAOugiixPipJakqRYbuxyoPO53jNOKe1qWCRLPfsOd8slfj7/wvtuIzPF+Ip9W15rlhyX2Za/dTn6n5xtz+H6zvfxofFHayCSJH71h/vHuJS/cXQv8AQeZjN8TxidUPnmuznkW2H3EGi/3vEUpzOp8/yhlp4vprG8kjPdOgga7nqf70hyVmc2UXizwTg6bUsL5gNyeX3fWD/CeDZKAZipC6HQ6vyUEekPSCGDcAzJ5u9wDGncPcBy5IHhvaCTBcF7tNQLkkm17a7AX5WtF1Lp4y6/J8XOUKlw4KNBE+XJh1UhUY2tMeVY7HGawJ6fGGaarDoHFwp18QK6dbHkRrCNGqZU0nMNLEABX3QnViDpmttppfcxXVuJNTW7xifC1lvcly11y63ZQDlu9j4Bvcw3iPF1maVIXPMuApBzLrzOg1HTbXeFYXw/Y99UnPMOuutoqT6nfiLQ4VNqSJlUxyD2U/MxOxfG5dPLNrADYRC4j4sWSMqm7cgP0gbp8Oea3e1J8wnIebeflGkm+am3PTh72tbM5KSeQ2LfoPOF1uKJJAlyVBa1gBsPWGa/GGc91IGuxbkIs8C4Zt4m1Y6kmNPXtH+KzDuG2nNnneInry8hBlh+DqgAAidTUgURJtGXXetJzhCSrQu0ejkZqZXwxxEk5zKRMuQXPToPwgb7W53ikr5MYkdmqXnT28wIru10FZ0pjqCpA9dI6r7YTyAiIl1uLO8mXKcjJKvlA3+MPYVw7VVJtKlED7RFh8zBPK4Vo6EZ62b3szcS1119IW/FZnsNcP8K1Fa1pSlU5udv6xuPCHC6UEjIpLE+JieZtGTYr2gTplkkWp5Q2VLZj6mDvsvx+bVJUd85bJlA9MsKzweh/FO0SsqZ3c09pQZyi21Y62uSdoRK4TkT2nS2nzXqZIDOzewdfEovrpA7huIdxWrNYXEucxI8szA/SLzEseppRqWpGd5lVcEsuUS1bVgvMkxpnxmvi02RiM7NdKOTTEAbS7FFy25Mxa8ZcBuRoLE/0ifiXEE50VJ853VbWQnptf+sR8IwWorpglyJZI5n3R5s0JUmtT7Cqi9NUS/szb/BlH6GAnEeCcQm1k+XJlTCgmvZj4EsWLA3NrjXleNd7PeBlw6SQWzzZli55abAD4mC9RGN6ytJGO8O9ghNmrZ3mZcv8AAufyEapgXDFNRplp5SoOoHiPqx1MWiSydolS6TrEddqkMIhO0SUp7bw6LCKyv4hlpcL4yOh8I9WjLbfSvE9rTaKmv4jlpfL4yN9bKPVv0jNuK+1mUt1Vu+Ye5LNpQP8AO/P0F/SMux3i+oq7h3tL5S18Mv483+Okbc/h+ovfxpnFfa3LW6oe/ce6hyyVP8ze98L/AAjMMb4rqKs/vX8HJFusof8ADu3xvFWsvrr+Ed3NhqfKN5M9MrdcC9dfw+ULRr6LqfKLnCeEps8jQgRonD3ZykuxYaw9wvbNaDhedNYXFgdtdSfTpB3w1wAVZc2RhbWxBJfmDfYDf5QfU3CksOHFwQABa2m+o+Zi3p8ICm+mhuoy+z156k66+cZ38k/ipz9VOH4KslFULdrmxCWGa3tG2gHnEvDMLViCZa2UfzDxBhbQ+l7ctIlVeFzGuVcKbsAdbhSNPW2mnO58otaeTlUKNbC2pufmYzvS5Hllw4BHo9Ga3Y9HIYrq9JKF5jBVHM/gBzPkIA5VtMGXJky3u5YkWUa6f12gaxLH3qmMijHgOjzbbjYhL8v5ufLrEKXTzq53sZiU7NchmJLW2v0FvdGnM3OxJeVSS7LYWi5MRumsJwaVSJfQvzY/lA9xDxcWbu5AzOdNOXnEDFcfmVUwy5Hs+83ID++UNO8milksbsdyd2P5CNJz/am34co8MWVedPYM+pJOy/dv+MV3+kplYxWUCsq9s/2+uXmB58/qYDJUV7DMjojEhdLqNbBmte997fMiNGwXAllIqgDQDWwFzzNhtcxVuFJqJgfDqywNII5UgCFoloVGNutJMcj0ejl4k3o5Ho5eGGQdm2GukqY8xSveNcA72sIe4v4hpJDgTZfezVF1W21/M7Re4RisufLzyrlbkbW2NjGT9oM29fM8go+kdP8AWCxXiqqrWaXJK08tVLOV91BzJ/KKuswmneim1MmZMZ5TqrF/fzEajnzhfCFbJEqqkzpgld9LCq52G9x9Yg4hXy0phS05LqWzzJhFs7DYKPsi30hnFGhjUuxBv9pHmn4GMracF0Gp/CNd7GMEnSlmzZilVmhct9CbX1t01iLVYzjHJwk1M6WVJZZswbi3tkj6QjDaCqq2y00pm81Gnxc6D5xu57PqIznnPJDu7ZiXuwv5KdBBFT06oMqKFA5AWH0hXo8jKuF+xHUPWzL8+7Q/9z8/hGrYXhMqnlhJKKijkBb/ADiXIpydhE+TRAb6xnelSI0qUTsImyaPrD2ii5sAPhFTiHFUuWDls1t2JyoPVjv8Iz830rxPa6AA8oq67iOWl8vjI3sbKPVtvleMs4o7YJYuss9+3RTlkj1b3/heM0xvi2pq9Jj+D/DXwyx8Bq3xjTn8P1F7+NU4q7XJS3VW75h7ss5ZQP8AM/vfC8ZfjnGNTV3Dvll/4aXWXbz5v8dIpbdY6rEmyi5jeST0ztrwTr/T5R0Nc2UXMXOE8ITp5FwQI0LAOz1EsWFzD3E+2fYVwnOnkaECND4f7O0SxYXMG1BgyoNBaLaTSgRne/i5x9UNLhqSiRmy2AY3UWA2te2m8XdPJPVDY67ggchudYX/AKMF7gm5IJ2N7Xyg3GwveEzsKLAePXMWNx4XPu5h0Fht0jO3VyYlJm5qOezX9BqBDqzbbqw0vsD8PCTc+kMypDKGy5czC99wXtbUC2mghijkzsy94x0zM+uhYkFVW26gXFiB1iVLNGuL9eoI+h2hUJvHrxJu3jt4TeKHHuJxJPdSR3k87LyW/N7fh+EEmi3E3G+IJdKoL6s3sIPaY/kPM/0ijocGnVjifWGyjVJQ9lR+vmdT5DSJGCcMkMaiqbPNbXXl09LdIb4k4vSSCqkX8o0k/kRftWOK43LpksLC3IQCTaibWve5WVffr6frCJFE9Q3e1Fwm4XmfXoPKE4njth3chS7beEXCjqbb/CNeecRbqZUV8umQJLF25KNyep/WK6XwnNqyGmsASQefgsQRlGxPrp5HaLTAcEUMWmklhqxZWA5bEi3PlBnSCWLAMuouBcXI6gc4V6z0JNVeE8MmXP7wvdVQqi2tlzEE6Dw6BQBpfVtYIgI8I9GNutZMdjl45eOEwg6TCSY8TCSYYeJjkcJjl4YZf2drahQ9Sx+bGM24zmXrp5JHt236ARp3BC2oZPmoPz1gY4n7PZ1XWvMVkSWQuu5JA1Nh+sbsZIzlqhR5xPwfh2qrWtIlkr9rZB6sd/hGo4D2WUsmzTAZzfzez/y7fODmlpwoCooAGwAtE2rmT0DOEuyqRTWmT/300a6jwKfIc/UwfS1toIdkUJO+kWMilC8oi9HiLIpGPlE+RRAecN1VfLlC7sB5cz6DcwOY1x8klSbrKX7Uw+I/dSJy09kF82cstbuwUDmTaKLFONJcpCy2CjeZMOVB89TGPY/2slie4Uu3+JN/+sv/ACgDxPF51Q2adMZzyudB6LsIufjn9Temm8TdsSkkSbzm5M10kj7q7t/esZ1jHEk+qP76YWHJfZQeiDf43irJELlSHc2QXMaevSdKuNzCe/5CLyg4LnuLlSST6jaDvhbgRRq8sWBFiRqW+1DIE4LwXOnEFrgGNDwHs/SXYkXMGdFhSqBYRaSqa0Re/hzlW0ODqg0EWsmltDyS4VOnqilmNgNzGdtq5MInSWykIVDciwuB1NgReO1DMEsur20ttfqekJWWq5pupzAE6m1gLiwJsIrpr5g5LIMwTMxBQrKOqqQ4IJPi58/KEZ6biTyxqCwJCqzLlXRQWmTNAVHtE6Wsu8WNLUF7nTLpkI3YczbkP79axEe7L41DWIYNm7tABlSwJu2hO1iCL5tYfq6sZlVRqQSwyG/dgZiotbxHSw9ekBHpWLq2UAN42ZVHhBOQkOSCQRYjUb76aG0+8VWFMJiiZkygE92CW0W2XPlNgpPi1A1B3N4srwqqF3j14QWtvAnXYxMrXMikJWUNJk7qOaoennzgk0rcSMY4leZMNPReKZs8warL5ELyLeew8zpEvBcBl0iF3OaYdWcm+p31MLkSJGHyNLDTUm1yYBMZ4om1jmXKFl+gHUmNJN9ek257XHE3G5J7qRck6abmKihwmx72eQX3tuF/Uw0gk0iFmYFrasfwHQRDkzplVNCPdEa5AsdQBc5rbRrJnpFu+y8cxOdUAyqRSb6ZtMt+huRp1I+sWvDfDzyZtzcSUvclXufCFCWZczkuWbOCRYAczBBgtFJREystm9nW2blpfeCOWloz67zwqcq+bU5JqS0K38TOLEsEUcrH2rlQBY3uekOYXifflyFsqNlUm4YkC7XBAy2Jy211BidHhGerdvHrwkmEloRlExwtCSYSTACiYSTHCY4TDJ28chN45eAA2ipVlIqIPCoAHoInSZJOwiVIoQN9YmZlUakAfKNbUYbp8P6xYypIGwihq+KpaA5PHbneyj1YwDcQdqSC694Zh+xK0X0Z4n9bT1qFXj0qUbFszfZXU/Hp8YEeIu0tJNw0xZf8i+Oafl7MY/inHVROBVSJSH3Zeh+L7n4Wig9f79TzipzIPP8ARrjPadNmEiQvd399vHNP5L9YEamreY2aYzMx5sST9dvhDGa0TaHB5s4+FTFJQ7wuTJeYbILkwb4T2cFh+8J+EGNHwSiLZVB0OhG/RfIQZ9LWcYVwi9wZ0twvUC4t1No0LAMBplAylb6b6H6xe4PhTIQGzC253DX0VRbYDrpyiYirMJtKRrEZQdC382YXsB5waMSqTDVA0EWcqmtCaKiWWtlFhe+99fUxLEZWtJHkS0OCE3jt4kzgMNJOYuwKWUWsxI1Oh0G+nWFXjt4AhYzUpLVWbMSGGVQTqSypdgAfCCy6kG1x1iAxUhy8x1sWViwRmMxwoyKEsSQLLouqtodbxbzqZHILKCVvlJGq3tfKdxsNug6Qw2ESiVOXxJcq1yWBPMs1y2oB1vqB0EOUsIkShTgs2S7BV9oIWYE5EXPYEks5uTclumzMmTUd7YkhGbO+vIlgoBB8JUKtwAQxc8hDldg/eurNMIyKVUqLNclGJa90YZpaNbJug5XBfwmh7mXZjmdiWdtfExsL6kmwAAF+SiEFiITMmhQWYgAC5J0AA3JMNTagKpZiAqi5J0AA5mBkK+JvreXRqdjo04jmeidBBIdr02dMxN8kq6UgPifYzbch0T8efSLPEsWp8Ok5VsCBoo3PmYq+J+N5VGnc04BfYAbL8tzAdSYO89jOq203yk/936RpOd9+kXr/AK7PrJ+ITM7ErKvv18lHP1iZNmy6dQiDU7KNWY9T/WG6rF2e0uiQMdi50RR5aa/CL3A+FwvifxOdyd4u2RIdbhrvV76pzWQqwVWIAOYZb8jrbVtBvtBLhVKjgGWzLMmq6hh3bWlK5XMtsuZSdQ2ptaJ7zw04SQoKC5ZsxUeG4mLdSLWuuhuDmPSF9/Lt+9TfwS0ViwytZbqtlyKdteQib1aciVQyQxIDI6SsqqoBVVdVUi+pDEb35acxeHqwmYRKIWxW7kMCynyB1H3vpHaWlElLBvCMxOY3JYm+YsToPKKyoklyGDreZl0V9e7sTZCw2ZrEi2wiPa1lRo3euxzZbKFuTppYjLexGg131MTs0RqOVkRVNrga2FgTzIEO3iacLvHLwm8czQAq8JLQktHC0AKvHLwgtCS0Miy0czQgtCc0ABOLccLKF7rLH2nOp9F3MAONdpua/dgzD9qZonqEG/xgEqJzOxZ2LHXUm5hGkab8H6/VhiOPT6g/vHJH2fZT/lG/xiDaEZ+kTqLBJs06A2gnkXwhmbFhhWCTahrKLDmYKsE4DBIzamNCwvAklqFUWtFZ9R+3wHYJ2fKti4uYKZOBPLP7pUKgbHQ39YIpFIBE2XKAhXosUtNWBdJktpfmRcac7iLqkmI3sMD6HX5biHbRFm4RKbXLY3vddNfTaJ3VLBRDiiKcUM5P4c4t5TNbm/M66eQAhf8ApOan8SUSL2zJr6m2th6mFh6uAYUGirpsclPaz2vfRtNt9Tp9eUT1eJw9PZoVmhjPHc0GBT1xkrMf95MQizOyEtrqchC3cHLrl00FxoDZ6RMnXIlz5U3KQWB0ZQRdVyi5BI+0RCarAEcg5mJUq4zEsDMUqUdtc2mVRYEXFxsTeDVYA4Gg70DxFSw8ZvcS1Dg5ADc58xP7x+ZBFeCWgxWcv8SnbmSUObboq3NzY8+nnZUjiWSSFOZHIvkZbsBrqwS+Uac4TJcylmtld2NphXQC5W2RMzEC2W513N+doh0+MtNZJUyUGMwliroyqkm2hOcHO2guNLFwOULBq/kVKuuZGDDUXBBFxoRpzBhbTAASTYDUk7AdTDElFVQqgKo0AAsAOgA2inxCrlTO9apmLLpKc2mAnWa4AbIR9jUae96bo9NlTXNne6USeJb6d+R75/8ALHIc9+kUXEnHjTD+zUC+RYaADbQ8h5xXY3j9TirWT/wtAl7XFnm20DEe6vSItLPVAJdIlzsWO1+t/ejXnn6jql0eHy6b95PbNMPM6m/RR+cTZVJOrD4gZcr7PM+v6ROwbhQlu8nEu/ny8h0gupKZVGlvhDvWFOVVw5w13AOZs1zcaABQNABbyt8bxcYhUd1LLKBe4AvooJNrseQG8SAY9mjG3b5aZihXESWVAgZnbxllGhFnCnLY+wCwJB90HeJlFOSofO0sXl2yk7gsPZNx7QHyvE15Sm91GosTbUjpeEpIVbZdAL6A2Gu9xz+MPSxDxOXLmASWmsGALGx1yjRi1tNjbXrCKDD7ze9LAgCyjW2miGx2IW487wpsIUF2S15gsQ1ytuel+Z1iZTS8iKtybAC53MH88BJLRzNDeeOZoWGczxwtDeeE5oAcLRwtDZaOFoYLLRwtDZaOFoCLzR68NFo5mgD5VsSdBzizoOG5kw6iwh3B/a+MHeHbCNOOZZtLvuzxFZhPBqra4vBbQYKFtYQ5S7Rb0cXfCPZ2kogoieiw2kOCM6o8phwPDAhYhGdzwoNDMKWEZ0NCg8Nx2AET6RH9pQbi19jbpmGsQzggXWVMeWdNtVsOVtPreJ4jsAV/eVSH3JouegbL/wBIv8/08vEYWwnS3lnXcXGnS4DN8AYsRCZ/8N/T8oCdpsSlvorgm18t7NbXUqdRseXKJGeM2qP9mPp/+cHmHfwU+6ILMOVNzx64vfntfnbpDceEI0bGMRMqUWUMxJCjKpYgnnYf5bXgFr8OeayzalF8A8Ev43DTLe299bnblGhNA3iX8QRpyiqeThU2oIz6JyUaCCrDMDSUBYCF4fsIsRC66EhSqLWionUMlWyB3lkgve5sQND4j69ecW8C1T/tM/71P/3GFDq0QTrZpc5XB9kHb563hwYjPUgPKuLasp5+Q1imH8eR9+d/8hgipufqYKEWXxHLsM4ZCTazCJqYgjbMPnEPFNhAuv8AEmf3zh5KWjnvI5niuwb+EPUxOMTii88czw2Y8YAWXhOeExyAFZ44WhJhMALzQkvCTCDACzMjneQ2Y5DJ/9k="/>
          <p:cNvSpPr>
            <a:spLocks noChangeAspect="1" noChangeArrowheads="1"/>
          </p:cNvSpPr>
          <p:nvPr/>
        </p:nvSpPr>
        <p:spPr bwMode="auto">
          <a:xfrm>
            <a:off x="673100" y="2254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16396" name="Picture 12" descr="http://www.lrkconsulting.fr/photo/art/default/4741496-7086656.jpg?v=13484900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253" y="812487"/>
            <a:ext cx="1361542" cy="7313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98" name="Picture 14" descr="http://www.froidchapelle.be/images/services-caux/personn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008" y="2011879"/>
            <a:ext cx="1282533" cy="961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400" name="Picture 16" descr="http://www.americas-fr.com/tourisme/wp-content/uploads/2009/03/trafic-aeri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257" y="3692543"/>
            <a:ext cx="1401288" cy="892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402" name="Picture 18" descr="http://www.inria.fr/var/inria/storage/images/medias/grenoble2/presentation-images/chapo/documentation-2/68485-1-fre-FR/documentation-2_vignet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576" y="4928138"/>
            <a:ext cx="1423845" cy="622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404" name="Picture 20" descr="C:\Users\bourgeoi\Desktop\Magasin LAL.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506" y="5750756"/>
            <a:ext cx="1420915" cy="962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124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8831" y="2214836"/>
            <a:ext cx="8229600" cy="1143000"/>
          </a:xfrm>
        </p:spPr>
        <p:txBody>
          <a:bodyPr>
            <a:normAutofit fontScale="90000"/>
          </a:bodyPr>
          <a:lstStyle/>
          <a:p>
            <a:r>
              <a:rPr lang="fr-FR" dirty="0" smtClean="0"/>
              <a:t>Comment intégrer la recherche ?</a:t>
            </a:r>
            <a:br>
              <a:rPr lang="fr-FR" dirty="0" smtClean="0"/>
            </a:br>
            <a:endParaRPr lang="fr-FR" dirty="0"/>
          </a:p>
        </p:txBody>
      </p:sp>
    </p:spTree>
    <p:extLst>
      <p:ext uri="{BB962C8B-B14F-4D97-AF65-F5344CB8AC3E}">
        <p14:creationId xmlns:p14="http://schemas.microsoft.com/office/powerpoint/2010/main" val="2802134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5804228" y="1215916"/>
            <a:ext cx="2448272" cy="576064"/>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smtClean="0"/>
              <a:t>Thèse + Post-Doc </a:t>
            </a:r>
          </a:p>
          <a:p>
            <a:pPr algn="ctr"/>
            <a:r>
              <a:rPr lang="fr-FR" sz="1100" b="1" dirty="0" smtClean="0"/>
              <a:t>Chercheur   CR / DR</a:t>
            </a:r>
            <a:endParaRPr lang="fr-FR" sz="1100" b="1" dirty="0"/>
          </a:p>
        </p:txBody>
      </p:sp>
      <p:sp>
        <p:nvSpPr>
          <p:cNvPr id="6" name="ZoneTexte 5"/>
          <p:cNvSpPr txBox="1"/>
          <p:nvPr/>
        </p:nvSpPr>
        <p:spPr>
          <a:xfrm>
            <a:off x="4572000" y="693857"/>
            <a:ext cx="2736304" cy="430887"/>
          </a:xfrm>
          <a:prstGeom prst="rect">
            <a:avLst/>
          </a:prstGeom>
          <a:noFill/>
        </p:spPr>
        <p:txBody>
          <a:bodyPr wrap="square" rtlCol="0">
            <a:spAutoFit/>
          </a:bodyPr>
          <a:lstStyle/>
          <a:p>
            <a:r>
              <a:rPr lang="fr-FR" sz="1100" b="1" dirty="0" smtClean="0"/>
              <a:t>Concours national Chercheurs</a:t>
            </a:r>
          </a:p>
          <a:p>
            <a:r>
              <a:rPr lang="fr-FR" sz="1100" b="1" dirty="0" smtClean="0"/>
              <a:t>~ 300 postes/an pour le CNRS</a:t>
            </a:r>
          </a:p>
        </p:txBody>
      </p:sp>
      <p:sp>
        <p:nvSpPr>
          <p:cNvPr id="7" name="Rectangle à coins arrondis 6"/>
          <p:cNvSpPr/>
          <p:nvPr/>
        </p:nvSpPr>
        <p:spPr>
          <a:xfrm>
            <a:off x="1403649" y="1215916"/>
            <a:ext cx="3816424"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smtClean="0"/>
              <a:t>Post-Doc &gt; 1 an</a:t>
            </a:r>
            <a:endParaRPr lang="fr-FR" sz="1400"/>
          </a:p>
        </p:txBody>
      </p:sp>
      <p:sp>
        <p:nvSpPr>
          <p:cNvPr id="8" name="Rectangle à coins arrondis 7"/>
          <p:cNvSpPr/>
          <p:nvPr/>
        </p:nvSpPr>
        <p:spPr>
          <a:xfrm>
            <a:off x="1403649" y="1575956"/>
            <a:ext cx="381642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Thèse </a:t>
            </a:r>
          </a:p>
          <a:p>
            <a:pPr algn="ctr"/>
            <a:r>
              <a:rPr lang="fr-FR" sz="1400" dirty="0" smtClean="0"/>
              <a:t>3 ans</a:t>
            </a:r>
            <a:endParaRPr lang="fr-FR" sz="1400" dirty="0"/>
          </a:p>
        </p:txBody>
      </p:sp>
      <p:sp>
        <p:nvSpPr>
          <p:cNvPr id="9" name="Rectangle à coins arrondis 8"/>
          <p:cNvSpPr/>
          <p:nvPr/>
        </p:nvSpPr>
        <p:spPr>
          <a:xfrm>
            <a:off x="1403649" y="2512060"/>
            <a:ext cx="1224136"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smtClean="0"/>
              <a:t>Ecole Ingénieur</a:t>
            </a:r>
          </a:p>
          <a:p>
            <a:pPr algn="ctr"/>
            <a:r>
              <a:rPr lang="fr-FR" sz="1400" smtClean="0"/>
              <a:t>3 ans</a:t>
            </a:r>
            <a:endParaRPr lang="fr-FR" sz="1400"/>
          </a:p>
        </p:txBody>
      </p:sp>
      <p:sp>
        <p:nvSpPr>
          <p:cNvPr id="10" name="Rectangle à coins arrondis 9"/>
          <p:cNvSpPr/>
          <p:nvPr/>
        </p:nvSpPr>
        <p:spPr>
          <a:xfrm>
            <a:off x="3995937" y="3160132"/>
            <a:ext cx="1224135"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License</a:t>
            </a:r>
          </a:p>
          <a:p>
            <a:pPr algn="ctr"/>
            <a:r>
              <a:rPr lang="fr-FR" sz="1400" dirty="0" smtClean="0"/>
              <a:t>3 ans</a:t>
            </a:r>
            <a:endParaRPr lang="fr-FR" sz="1400" dirty="0"/>
          </a:p>
        </p:txBody>
      </p:sp>
      <p:sp>
        <p:nvSpPr>
          <p:cNvPr id="11" name="Rectangle à coins arrondis 10"/>
          <p:cNvSpPr/>
          <p:nvPr/>
        </p:nvSpPr>
        <p:spPr>
          <a:xfrm>
            <a:off x="3995937" y="2512060"/>
            <a:ext cx="12241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smtClean="0"/>
              <a:t>Master</a:t>
            </a:r>
          </a:p>
          <a:p>
            <a:pPr algn="ctr"/>
            <a:r>
              <a:rPr lang="fr-FR" sz="1400" smtClean="0"/>
              <a:t>2 ans</a:t>
            </a:r>
            <a:endParaRPr lang="fr-FR" sz="1400"/>
          </a:p>
        </p:txBody>
      </p:sp>
      <p:sp>
        <p:nvSpPr>
          <p:cNvPr id="13" name="Rectangle à coins arrondis 12"/>
          <p:cNvSpPr/>
          <p:nvPr/>
        </p:nvSpPr>
        <p:spPr>
          <a:xfrm>
            <a:off x="1403649" y="3448164"/>
            <a:ext cx="12241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Prépa</a:t>
            </a:r>
          </a:p>
          <a:p>
            <a:pPr algn="ctr"/>
            <a:r>
              <a:rPr lang="fr-FR" sz="1400" dirty="0" smtClean="0"/>
              <a:t>2 ans</a:t>
            </a:r>
            <a:endParaRPr lang="fr-FR" sz="1400" dirty="0"/>
          </a:p>
        </p:txBody>
      </p:sp>
      <p:sp>
        <p:nvSpPr>
          <p:cNvPr id="14" name="Rectangle à coins arrondis 13"/>
          <p:cNvSpPr/>
          <p:nvPr/>
        </p:nvSpPr>
        <p:spPr>
          <a:xfrm>
            <a:off x="107505" y="3448164"/>
            <a:ext cx="12241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IUT / BTS</a:t>
            </a:r>
          </a:p>
          <a:p>
            <a:pPr algn="ctr"/>
            <a:r>
              <a:rPr lang="fr-FR" sz="1400" dirty="0" smtClean="0"/>
              <a:t>2 ans</a:t>
            </a:r>
            <a:endParaRPr lang="fr-FR" sz="1400" dirty="0"/>
          </a:p>
        </p:txBody>
      </p:sp>
      <p:sp>
        <p:nvSpPr>
          <p:cNvPr id="15" name="Rectangle à coins arrondis 14"/>
          <p:cNvSpPr/>
          <p:nvPr/>
        </p:nvSpPr>
        <p:spPr>
          <a:xfrm>
            <a:off x="683569" y="4384268"/>
            <a:ext cx="4248472"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Lycée</a:t>
            </a:r>
          </a:p>
          <a:p>
            <a:pPr algn="ctr"/>
            <a:r>
              <a:rPr lang="fr-FR" sz="1400" dirty="0" smtClean="0"/>
              <a:t>3 ans</a:t>
            </a:r>
            <a:endParaRPr lang="fr-FR" sz="1400" dirty="0"/>
          </a:p>
        </p:txBody>
      </p:sp>
      <p:sp>
        <p:nvSpPr>
          <p:cNvPr id="19" name="ZoneTexte 18"/>
          <p:cNvSpPr txBox="1"/>
          <p:nvPr/>
        </p:nvSpPr>
        <p:spPr>
          <a:xfrm>
            <a:off x="3015877" y="3880212"/>
            <a:ext cx="461985" cy="307777"/>
          </a:xfrm>
          <a:prstGeom prst="rect">
            <a:avLst/>
          </a:prstGeom>
          <a:noFill/>
        </p:spPr>
        <p:txBody>
          <a:bodyPr wrap="none" rtlCol="0">
            <a:spAutoFit/>
          </a:bodyPr>
          <a:lstStyle/>
          <a:p>
            <a:pPr algn="ctr"/>
            <a:r>
              <a:rPr lang="fr-FR" sz="1400" dirty="0" smtClean="0"/>
              <a:t>Bac</a:t>
            </a:r>
            <a:endParaRPr lang="fr-FR" sz="1400" dirty="0"/>
          </a:p>
        </p:txBody>
      </p:sp>
      <p:sp>
        <p:nvSpPr>
          <p:cNvPr id="20" name="Rectangle à coins arrondis 19"/>
          <p:cNvSpPr/>
          <p:nvPr/>
        </p:nvSpPr>
        <p:spPr>
          <a:xfrm>
            <a:off x="2699793" y="2512060"/>
            <a:ext cx="1224136"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Magistère</a:t>
            </a:r>
          </a:p>
          <a:p>
            <a:pPr algn="ctr"/>
            <a:r>
              <a:rPr lang="fr-FR" sz="1400" dirty="0" smtClean="0"/>
              <a:t>3 ans</a:t>
            </a:r>
            <a:endParaRPr lang="fr-FR" sz="1400" dirty="0"/>
          </a:p>
        </p:txBody>
      </p:sp>
      <p:sp>
        <p:nvSpPr>
          <p:cNvPr id="34" name="Rectangle 33"/>
          <p:cNvSpPr/>
          <p:nvPr/>
        </p:nvSpPr>
        <p:spPr>
          <a:xfrm rot="5400000">
            <a:off x="5184068" y="1467944"/>
            <a:ext cx="720080"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6" name="Rectangle 35"/>
          <p:cNvSpPr/>
          <p:nvPr/>
        </p:nvSpPr>
        <p:spPr>
          <a:xfrm rot="10800000">
            <a:off x="35497" y="4168244"/>
            <a:ext cx="5256583"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42" name="ZoneTexte 41"/>
          <p:cNvSpPr txBox="1"/>
          <p:nvPr/>
        </p:nvSpPr>
        <p:spPr>
          <a:xfrm>
            <a:off x="8174353" y="1127539"/>
            <a:ext cx="1040670" cy="738664"/>
          </a:xfrm>
          <a:prstGeom prst="rect">
            <a:avLst/>
          </a:prstGeom>
          <a:noFill/>
        </p:spPr>
        <p:txBody>
          <a:bodyPr wrap="none" rtlCol="0">
            <a:spAutoFit/>
          </a:bodyPr>
          <a:lstStyle/>
          <a:p>
            <a:pPr algn="ctr"/>
            <a:r>
              <a:rPr lang="fr-FR" sz="1050" b="1" dirty="0" smtClean="0"/>
              <a:t>30 ans</a:t>
            </a:r>
          </a:p>
          <a:p>
            <a:pPr algn="ctr"/>
            <a:r>
              <a:rPr lang="fr-FR" sz="1050" b="1" dirty="0" smtClean="0"/>
              <a:t>2100-3800 €</a:t>
            </a:r>
          </a:p>
          <a:p>
            <a:pPr algn="ctr"/>
            <a:r>
              <a:rPr lang="fr-FR" sz="1050" b="1" dirty="0" smtClean="0"/>
              <a:t>3050-6110 €</a:t>
            </a:r>
          </a:p>
          <a:p>
            <a:pPr algn="ctr"/>
            <a:r>
              <a:rPr lang="fr-FR" sz="1050" b="1" dirty="0" smtClean="0"/>
              <a:t>Thèse : 1900 €</a:t>
            </a:r>
          </a:p>
        </p:txBody>
      </p:sp>
      <p:sp>
        <p:nvSpPr>
          <p:cNvPr id="57" name="Rectangle à coins arrondis 56"/>
          <p:cNvSpPr/>
          <p:nvPr/>
        </p:nvSpPr>
        <p:spPr>
          <a:xfrm>
            <a:off x="5724128" y="2224028"/>
            <a:ext cx="2592288" cy="3096344"/>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Rectangle 17"/>
          <p:cNvSpPr/>
          <p:nvPr/>
        </p:nvSpPr>
        <p:spPr>
          <a:xfrm rot="5400000">
            <a:off x="4031940" y="3700192"/>
            <a:ext cx="3024336"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5" name="Rectangle à coins arrondis 24"/>
          <p:cNvSpPr/>
          <p:nvPr/>
        </p:nvSpPr>
        <p:spPr>
          <a:xfrm>
            <a:off x="5804228" y="4744308"/>
            <a:ext cx="2448272" cy="432048"/>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smtClean="0"/>
              <a:t>BEP fin de 1ere</a:t>
            </a:r>
          </a:p>
          <a:p>
            <a:pPr algn="ctr"/>
            <a:r>
              <a:rPr lang="fr-FR" sz="1100" b="1" dirty="0" smtClean="0"/>
              <a:t>Assistant Technique</a:t>
            </a:r>
            <a:endParaRPr lang="fr-FR" sz="1100" b="1" dirty="0"/>
          </a:p>
        </p:txBody>
      </p:sp>
      <p:sp>
        <p:nvSpPr>
          <p:cNvPr id="28" name="Rectangle à coins arrondis 27"/>
          <p:cNvSpPr/>
          <p:nvPr/>
        </p:nvSpPr>
        <p:spPr>
          <a:xfrm>
            <a:off x="5804228" y="4168244"/>
            <a:ext cx="2448272" cy="432048"/>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smtClean="0"/>
              <a:t>BAC</a:t>
            </a:r>
          </a:p>
          <a:p>
            <a:pPr algn="ctr"/>
            <a:r>
              <a:rPr lang="fr-FR" sz="1100" b="1" dirty="0" smtClean="0"/>
              <a:t>Technicien</a:t>
            </a:r>
            <a:endParaRPr lang="fr-FR" sz="1100" b="1" dirty="0"/>
          </a:p>
        </p:txBody>
      </p:sp>
      <p:sp>
        <p:nvSpPr>
          <p:cNvPr id="29" name="Rectangle à coins arrondis 28"/>
          <p:cNvSpPr/>
          <p:nvPr/>
        </p:nvSpPr>
        <p:spPr>
          <a:xfrm>
            <a:off x="5804228" y="3592180"/>
            <a:ext cx="2448272" cy="432048"/>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smtClean="0"/>
              <a:t>DUT / BTS / L3</a:t>
            </a:r>
          </a:p>
          <a:p>
            <a:pPr algn="ctr"/>
            <a:r>
              <a:rPr lang="fr-FR" sz="1100" b="1" dirty="0" smtClean="0"/>
              <a:t>Assistant Ingénieur</a:t>
            </a:r>
            <a:endParaRPr lang="fr-FR" sz="1100" b="1" dirty="0"/>
          </a:p>
        </p:txBody>
      </p:sp>
      <p:sp>
        <p:nvSpPr>
          <p:cNvPr id="31" name="Rectangle à coins arrondis 30"/>
          <p:cNvSpPr/>
          <p:nvPr/>
        </p:nvSpPr>
        <p:spPr>
          <a:xfrm>
            <a:off x="5804228" y="3016116"/>
            <a:ext cx="2448272" cy="432048"/>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smtClean="0"/>
              <a:t>M2 / Ecole d’ingénieur</a:t>
            </a:r>
          </a:p>
          <a:p>
            <a:pPr algn="ctr"/>
            <a:r>
              <a:rPr lang="fr-FR" sz="1100" b="1" dirty="0" smtClean="0"/>
              <a:t>Ingénieur d’étude</a:t>
            </a:r>
            <a:endParaRPr lang="fr-FR" sz="1100" b="1" dirty="0"/>
          </a:p>
        </p:txBody>
      </p:sp>
      <p:sp>
        <p:nvSpPr>
          <p:cNvPr id="33" name="Rectangle à coins arrondis 32"/>
          <p:cNvSpPr/>
          <p:nvPr/>
        </p:nvSpPr>
        <p:spPr>
          <a:xfrm>
            <a:off x="5804228" y="2368044"/>
            <a:ext cx="2448272" cy="504056"/>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smtClean="0"/>
              <a:t>Ecole d’ingénieur / Thèse</a:t>
            </a:r>
          </a:p>
          <a:p>
            <a:pPr algn="ctr"/>
            <a:r>
              <a:rPr lang="fr-FR" sz="1100" b="1" dirty="0" smtClean="0"/>
              <a:t>Ingénieur de Recherche</a:t>
            </a:r>
            <a:endParaRPr lang="fr-FR" sz="1100" b="1" dirty="0"/>
          </a:p>
        </p:txBody>
      </p:sp>
      <p:sp>
        <p:nvSpPr>
          <p:cNvPr id="47" name="Flèche vers le haut 46"/>
          <p:cNvSpPr/>
          <p:nvPr/>
        </p:nvSpPr>
        <p:spPr>
          <a:xfrm>
            <a:off x="6419932" y="2368044"/>
            <a:ext cx="1224136" cy="2808312"/>
          </a:xfrm>
          <a:prstGeom prst="upArrow">
            <a:avLst/>
          </a:prstGeom>
          <a:solidFill>
            <a:srgbClr val="FF0000">
              <a:alpha val="25000"/>
            </a:srgbClr>
          </a:solidFill>
          <a:ln>
            <a:solidFill>
              <a:srgbClr val="FF0000">
                <a:alpha val="2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9" name="Connecteur droit avec flèche 48"/>
          <p:cNvCxnSpPr>
            <a:stCxn id="3" idx="2"/>
            <a:endCxn id="57" idx="0"/>
          </p:cNvCxnSpPr>
          <p:nvPr/>
        </p:nvCxnSpPr>
        <p:spPr>
          <a:xfrm flipH="1">
            <a:off x="7020272" y="1791980"/>
            <a:ext cx="8092" cy="432048"/>
          </a:xfrm>
          <a:prstGeom prst="straightConnector1">
            <a:avLst/>
          </a:prstGeom>
          <a:ln w="41275">
            <a:solidFill>
              <a:srgbClr val="0070C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8261593" y="4757963"/>
            <a:ext cx="899605" cy="430887"/>
          </a:xfrm>
          <a:prstGeom prst="rect">
            <a:avLst/>
          </a:prstGeom>
          <a:noFill/>
        </p:spPr>
        <p:txBody>
          <a:bodyPr wrap="none" rtlCol="0">
            <a:spAutoFit/>
          </a:bodyPr>
          <a:lstStyle/>
          <a:p>
            <a:pPr algn="ctr"/>
            <a:r>
              <a:rPr lang="fr-FR" sz="1050" b="1" dirty="0" smtClean="0"/>
              <a:t>17 ans</a:t>
            </a:r>
          </a:p>
          <a:p>
            <a:pPr algn="ctr"/>
            <a:r>
              <a:rPr lang="fr-FR" sz="1050" b="1" dirty="0" smtClean="0"/>
              <a:t>1490-2140 €</a:t>
            </a:r>
            <a:endParaRPr lang="fr-FR" sz="1050" b="1" dirty="0"/>
          </a:p>
        </p:txBody>
      </p:sp>
      <p:sp>
        <p:nvSpPr>
          <p:cNvPr id="38" name="ZoneTexte 37"/>
          <p:cNvSpPr txBox="1"/>
          <p:nvPr/>
        </p:nvSpPr>
        <p:spPr>
          <a:xfrm>
            <a:off x="8290764" y="4185970"/>
            <a:ext cx="867545" cy="415498"/>
          </a:xfrm>
          <a:prstGeom prst="rect">
            <a:avLst/>
          </a:prstGeom>
          <a:noFill/>
        </p:spPr>
        <p:txBody>
          <a:bodyPr wrap="none" rtlCol="0">
            <a:spAutoFit/>
          </a:bodyPr>
          <a:lstStyle/>
          <a:p>
            <a:pPr algn="ctr"/>
            <a:r>
              <a:rPr lang="fr-FR" sz="1050" b="1" dirty="0" smtClean="0"/>
              <a:t>18 ans</a:t>
            </a:r>
          </a:p>
          <a:p>
            <a:pPr algn="ctr"/>
            <a:r>
              <a:rPr lang="fr-FR" sz="1050" b="1" dirty="0" smtClean="0"/>
              <a:t>1450-2380 €</a:t>
            </a:r>
            <a:endParaRPr lang="fr-FR" sz="1050" b="1" dirty="0"/>
          </a:p>
        </p:txBody>
      </p:sp>
      <p:sp>
        <p:nvSpPr>
          <p:cNvPr id="39" name="ZoneTexte 38"/>
          <p:cNvSpPr txBox="1"/>
          <p:nvPr/>
        </p:nvSpPr>
        <p:spPr>
          <a:xfrm>
            <a:off x="8292324" y="3596843"/>
            <a:ext cx="877163" cy="415498"/>
          </a:xfrm>
          <a:prstGeom prst="rect">
            <a:avLst/>
          </a:prstGeom>
          <a:noFill/>
        </p:spPr>
        <p:txBody>
          <a:bodyPr wrap="none" rtlCol="0">
            <a:spAutoFit/>
          </a:bodyPr>
          <a:lstStyle/>
          <a:p>
            <a:pPr algn="ctr"/>
            <a:r>
              <a:rPr lang="fr-FR" sz="1050" b="1" dirty="0" smtClean="0"/>
              <a:t>20 ans</a:t>
            </a:r>
          </a:p>
          <a:p>
            <a:pPr algn="ctr"/>
            <a:r>
              <a:rPr lang="fr-FR" sz="1050" b="1" dirty="0" smtClean="0"/>
              <a:t>1570-2800 €</a:t>
            </a:r>
            <a:endParaRPr lang="fr-FR" sz="1050" b="1" dirty="0"/>
          </a:p>
        </p:txBody>
      </p:sp>
      <p:sp>
        <p:nvSpPr>
          <p:cNvPr id="40" name="ZoneTexte 39"/>
          <p:cNvSpPr txBox="1"/>
          <p:nvPr/>
        </p:nvSpPr>
        <p:spPr>
          <a:xfrm>
            <a:off x="8315526" y="3023078"/>
            <a:ext cx="861133" cy="415498"/>
          </a:xfrm>
          <a:prstGeom prst="rect">
            <a:avLst/>
          </a:prstGeom>
          <a:noFill/>
        </p:spPr>
        <p:txBody>
          <a:bodyPr wrap="none" rtlCol="0">
            <a:spAutoFit/>
          </a:bodyPr>
          <a:lstStyle/>
          <a:p>
            <a:pPr algn="ctr"/>
            <a:r>
              <a:rPr lang="fr-FR" sz="1050" b="1" dirty="0" smtClean="0"/>
              <a:t>23 ans</a:t>
            </a:r>
          </a:p>
          <a:p>
            <a:pPr algn="ctr"/>
            <a:r>
              <a:rPr lang="fr-FR" sz="1050" b="1" dirty="0" smtClean="0"/>
              <a:t>1710-3600 €</a:t>
            </a:r>
            <a:endParaRPr lang="fr-FR" sz="1050" b="1" dirty="0"/>
          </a:p>
        </p:txBody>
      </p:sp>
      <p:sp>
        <p:nvSpPr>
          <p:cNvPr id="41" name="ZoneTexte 40"/>
          <p:cNvSpPr txBox="1"/>
          <p:nvPr/>
        </p:nvSpPr>
        <p:spPr>
          <a:xfrm>
            <a:off x="8296979" y="2394762"/>
            <a:ext cx="901209" cy="415498"/>
          </a:xfrm>
          <a:prstGeom prst="rect">
            <a:avLst/>
          </a:prstGeom>
          <a:noFill/>
        </p:spPr>
        <p:txBody>
          <a:bodyPr wrap="none" rtlCol="0">
            <a:spAutoFit/>
          </a:bodyPr>
          <a:lstStyle/>
          <a:p>
            <a:pPr algn="ctr"/>
            <a:r>
              <a:rPr lang="fr-FR" sz="1050" b="1" dirty="0" smtClean="0"/>
              <a:t>23-28 ans</a:t>
            </a:r>
          </a:p>
          <a:p>
            <a:pPr algn="ctr"/>
            <a:r>
              <a:rPr lang="fr-FR" sz="1050" b="1" dirty="0" smtClean="0"/>
              <a:t>1900-4460 €</a:t>
            </a:r>
            <a:endParaRPr lang="fr-FR" sz="1050" b="1" dirty="0"/>
          </a:p>
        </p:txBody>
      </p:sp>
      <p:sp>
        <p:nvSpPr>
          <p:cNvPr id="60" name="ZoneTexte 59"/>
          <p:cNvSpPr txBox="1"/>
          <p:nvPr/>
        </p:nvSpPr>
        <p:spPr>
          <a:xfrm>
            <a:off x="-40460" y="6237312"/>
            <a:ext cx="755576" cy="261610"/>
          </a:xfrm>
          <a:prstGeom prst="rect">
            <a:avLst/>
          </a:prstGeom>
          <a:noFill/>
        </p:spPr>
        <p:txBody>
          <a:bodyPr wrap="square" rtlCol="0">
            <a:spAutoFit/>
          </a:bodyPr>
          <a:lstStyle/>
          <a:p>
            <a:r>
              <a:rPr lang="fr-FR" sz="1100" b="1" dirty="0" err="1" smtClean="0"/>
              <a:t>BAPs</a:t>
            </a:r>
            <a:endParaRPr lang="fr-FR" sz="1100" b="1" dirty="0" smtClean="0"/>
          </a:p>
        </p:txBody>
      </p:sp>
      <p:sp>
        <p:nvSpPr>
          <p:cNvPr id="61" name="Rectangle à coins arrondis 60"/>
          <p:cNvSpPr/>
          <p:nvPr/>
        </p:nvSpPr>
        <p:spPr>
          <a:xfrm>
            <a:off x="467544" y="6021288"/>
            <a:ext cx="1080120" cy="692696"/>
          </a:xfrm>
          <a:prstGeom prst="roundRect">
            <a:avLst/>
          </a:prstGeom>
          <a:solidFill>
            <a:srgbClr val="B3B09B"/>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smtClean="0"/>
              <a:t>Sciences</a:t>
            </a:r>
          </a:p>
          <a:p>
            <a:pPr algn="ctr"/>
            <a:r>
              <a:rPr lang="fr-FR" sz="1050" b="1" dirty="0" smtClean="0"/>
              <a:t>du vivant</a:t>
            </a:r>
            <a:endParaRPr lang="fr-FR" sz="1050" b="1" dirty="0"/>
          </a:p>
        </p:txBody>
      </p:sp>
      <p:sp>
        <p:nvSpPr>
          <p:cNvPr id="62" name="Rectangle à coins arrondis 61"/>
          <p:cNvSpPr/>
          <p:nvPr/>
        </p:nvSpPr>
        <p:spPr>
          <a:xfrm>
            <a:off x="1547664" y="6021288"/>
            <a:ext cx="1080120" cy="692696"/>
          </a:xfrm>
          <a:prstGeom prst="roundRect">
            <a:avLst/>
          </a:prstGeom>
          <a:solidFill>
            <a:srgbClr val="B3B09B"/>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smtClean="0"/>
              <a:t>Chimie</a:t>
            </a:r>
          </a:p>
          <a:p>
            <a:pPr algn="ctr"/>
            <a:r>
              <a:rPr lang="fr-FR" sz="1050" b="1" dirty="0" smtClean="0"/>
              <a:t>Matériaux</a:t>
            </a:r>
            <a:endParaRPr lang="fr-FR" sz="1050" b="1" dirty="0"/>
          </a:p>
        </p:txBody>
      </p:sp>
      <p:sp>
        <p:nvSpPr>
          <p:cNvPr id="63" name="Rectangle à coins arrondis 62"/>
          <p:cNvSpPr/>
          <p:nvPr/>
        </p:nvSpPr>
        <p:spPr>
          <a:xfrm>
            <a:off x="2627784" y="6021288"/>
            <a:ext cx="1080120" cy="692696"/>
          </a:xfrm>
          <a:prstGeom prst="roundRect">
            <a:avLst/>
          </a:prstGeom>
          <a:solidFill>
            <a:srgbClr val="B3B09B"/>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smtClean="0"/>
              <a:t>Sciences ingénieur</a:t>
            </a:r>
          </a:p>
          <a:p>
            <a:pPr algn="ctr"/>
            <a:r>
              <a:rPr lang="fr-FR" sz="1050" b="1" dirty="0" smtClean="0"/>
              <a:t>Instruments</a:t>
            </a:r>
            <a:endParaRPr lang="fr-FR" sz="1050" b="1" dirty="0"/>
          </a:p>
        </p:txBody>
      </p:sp>
      <p:sp>
        <p:nvSpPr>
          <p:cNvPr id="64" name="Rectangle à coins arrondis 63"/>
          <p:cNvSpPr/>
          <p:nvPr/>
        </p:nvSpPr>
        <p:spPr>
          <a:xfrm>
            <a:off x="3707904" y="6021288"/>
            <a:ext cx="1080120" cy="692696"/>
          </a:xfrm>
          <a:prstGeom prst="roundRect">
            <a:avLst/>
          </a:prstGeom>
          <a:solidFill>
            <a:srgbClr val="B3B09B"/>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smtClean="0"/>
              <a:t>Sciences humaines</a:t>
            </a:r>
          </a:p>
          <a:p>
            <a:pPr algn="ctr"/>
            <a:r>
              <a:rPr lang="fr-FR" sz="1050" b="1" dirty="0" smtClean="0"/>
              <a:t>sociales</a:t>
            </a:r>
            <a:endParaRPr lang="fr-FR" sz="1050" b="1" dirty="0"/>
          </a:p>
        </p:txBody>
      </p:sp>
      <p:sp>
        <p:nvSpPr>
          <p:cNvPr id="65" name="Rectangle à coins arrondis 64"/>
          <p:cNvSpPr/>
          <p:nvPr/>
        </p:nvSpPr>
        <p:spPr>
          <a:xfrm>
            <a:off x="4788024" y="6021288"/>
            <a:ext cx="1080120" cy="692696"/>
          </a:xfrm>
          <a:prstGeom prst="roundRect">
            <a:avLst/>
          </a:prstGeom>
          <a:solidFill>
            <a:srgbClr val="B3B09B"/>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FR" sz="1050" b="1" dirty="0" smtClean="0"/>
              <a:t>Informatique</a:t>
            </a:r>
          </a:p>
          <a:p>
            <a:pPr algn="ctr"/>
            <a:r>
              <a:rPr lang="fr-FR" sz="1050" b="1" dirty="0" smtClean="0"/>
              <a:t>Calcul scientifique</a:t>
            </a:r>
            <a:endParaRPr lang="fr-FR" sz="1050" b="1" dirty="0"/>
          </a:p>
        </p:txBody>
      </p:sp>
      <p:sp>
        <p:nvSpPr>
          <p:cNvPr id="66" name="Rectangle à coins arrondis 65"/>
          <p:cNvSpPr/>
          <p:nvPr/>
        </p:nvSpPr>
        <p:spPr>
          <a:xfrm>
            <a:off x="5868144" y="6021288"/>
            <a:ext cx="1080120" cy="692696"/>
          </a:xfrm>
          <a:prstGeom prst="roundRect">
            <a:avLst/>
          </a:prstGeom>
          <a:solidFill>
            <a:srgbClr val="B3B09B"/>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050" b="1" dirty="0" smtClean="0"/>
              <a:t>Documentation</a:t>
            </a:r>
          </a:p>
          <a:p>
            <a:pPr algn="ctr"/>
            <a:r>
              <a:rPr lang="fr-FR" sz="1050" b="1" dirty="0" smtClean="0"/>
              <a:t>Culture</a:t>
            </a:r>
          </a:p>
          <a:p>
            <a:pPr algn="ctr"/>
            <a:r>
              <a:rPr lang="fr-FR" sz="1050" b="1" dirty="0" err="1" smtClean="0"/>
              <a:t>Comm</a:t>
            </a:r>
            <a:r>
              <a:rPr lang="fr-FR" sz="1050" b="1" dirty="0" smtClean="0"/>
              <a:t>.</a:t>
            </a:r>
            <a:endParaRPr lang="fr-FR" sz="1050" b="1" dirty="0"/>
          </a:p>
        </p:txBody>
      </p:sp>
      <p:sp>
        <p:nvSpPr>
          <p:cNvPr id="67" name="Rectangle à coins arrondis 66"/>
          <p:cNvSpPr/>
          <p:nvPr/>
        </p:nvSpPr>
        <p:spPr>
          <a:xfrm>
            <a:off x="6948264" y="6021288"/>
            <a:ext cx="1080120" cy="692696"/>
          </a:xfrm>
          <a:prstGeom prst="roundRect">
            <a:avLst/>
          </a:prstGeom>
          <a:solidFill>
            <a:srgbClr val="B3B09B"/>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050" b="1" dirty="0" smtClean="0"/>
              <a:t>Patrimoine</a:t>
            </a:r>
          </a:p>
          <a:p>
            <a:pPr algn="ctr"/>
            <a:r>
              <a:rPr lang="fr-FR" sz="1050" b="1" dirty="0" smtClean="0"/>
              <a:t>Logistique</a:t>
            </a:r>
          </a:p>
          <a:p>
            <a:pPr algn="ctr"/>
            <a:r>
              <a:rPr lang="fr-FR" sz="1050" b="1" dirty="0" smtClean="0"/>
              <a:t>Restauration</a:t>
            </a:r>
            <a:endParaRPr lang="fr-FR" sz="1050" b="1" dirty="0"/>
          </a:p>
        </p:txBody>
      </p:sp>
      <p:sp>
        <p:nvSpPr>
          <p:cNvPr id="68" name="Rectangle à coins arrondis 67"/>
          <p:cNvSpPr/>
          <p:nvPr/>
        </p:nvSpPr>
        <p:spPr>
          <a:xfrm>
            <a:off x="8028384" y="6021288"/>
            <a:ext cx="1080120" cy="692696"/>
          </a:xfrm>
          <a:prstGeom prst="roundRect">
            <a:avLst/>
          </a:prstGeom>
          <a:solidFill>
            <a:srgbClr val="B3B09B"/>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050" b="1" dirty="0" smtClean="0"/>
              <a:t>Gestion</a:t>
            </a:r>
          </a:p>
          <a:p>
            <a:pPr algn="ctr"/>
            <a:r>
              <a:rPr lang="fr-FR" sz="1050" b="1" dirty="0" smtClean="0"/>
              <a:t>Pilotage</a:t>
            </a:r>
            <a:endParaRPr lang="fr-FR" sz="1050" b="1" dirty="0"/>
          </a:p>
        </p:txBody>
      </p:sp>
      <p:sp>
        <p:nvSpPr>
          <p:cNvPr id="43" name="ZoneTexte 42"/>
          <p:cNvSpPr txBox="1"/>
          <p:nvPr/>
        </p:nvSpPr>
        <p:spPr>
          <a:xfrm>
            <a:off x="7812360" y="620688"/>
            <a:ext cx="1368152" cy="430887"/>
          </a:xfrm>
          <a:prstGeom prst="rect">
            <a:avLst/>
          </a:prstGeom>
          <a:noFill/>
        </p:spPr>
        <p:txBody>
          <a:bodyPr wrap="square" rtlCol="0">
            <a:spAutoFit/>
          </a:bodyPr>
          <a:lstStyle/>
          <a:p>
            <a:pPr algn="r"/>
            <a:r>
              <a:rPr lang="fr-FR" sz="1100" b="1" dirty="0" smtClean="0"/>
              <a:t>Salaire mensuel</a:t>
            </a:r>
            <a:br>
              <a:rPr lang="fr-FR" sz="1100" b="1" dirty="0" smtClean="0"/>
            </a:br>
            <a:r>
              <a:rPr lang="fr-FR" sz="1100" b="1" dirty="0" smtClean="0"/>
              <a:t>début - fin</a:t>
            </a:r>
          </a:p>
        </p:txBody>
      </p:sp>
      <p:sp>
        <p:nvSpPr>
          <p:cNvPr id="44" name="ZoneTexte 43"/>
          <p:cNvSpPr txBox="1"/>
          <p:nvPr/>
        </p:nvSpPr>
        <p:spPr>
          <a:xfrm>
            <a:off x="4459790" y="5376030"/>
            <a:ext cx="4392488" cy="600164"/>
          </a:xfrm>
          <a:prstGeom prst="rect">
            <a:avLst/>
          </a:prstGeom>
          <a:noFill/>
        </p:spPr>
        <p:txBody>
          <a:bodyPr wrap="square" rtlCol="0">
            <a:spAutoFit/>
          </a:bodyPr>
          <a:lstStyle/>
          <a:p>
            <a:r>
              <a:rPr lang="fr-FR" sz="1100" b="1" dirty="0" smtClean="0"/>
              <a:t>Concours nationaux par grade et BAP</a:t>
            </a:r>
          </a:p>
          <a:p>
            <a:r>
              <a:rPr lang="fr-FR" sz="1100" b="1" smtClean="0"/>
              <a:t>~ 200-300 </a:t>
            </a:r>
            <a:r>
              <a:rPr lang="fr-FR" sz="1100" b="1" dirty="0" smtClean="0"/>
              <a:t>postes/an pour le CNRS</a:t>
            </a:r>
          </a:p>
          <a:p>
            <a:r>
              <a:rPr lang="fr-FR" sz="1100" b="1" dirty="0" smtClean="0"/>
              <a:t>Informations: </a:t>
            </a:r>
            <a:r>
              <a:rPr lang="fr-FR" sz="1100" b="1" u="sng" dirty="0" smtClean="0">
                <a:solidFill>
                  <a:srgbClr val="0070C0"/>
                </a:solidFill>
              </a:rPr>
              <a:t>https</a:t>
            </a:r>
            <a:r>
              <a:rPr lang="fr-FR" sz="1100" b="1" u="sng" dirty="0">
                <a:solidFill>
                  <a:srgbClr val="0070C0"/>
                </a:solidFill>
              </a:rPr>
              <a:t>://www.dgdr.cnrs.fr/drh/default.htm</a:t>
            </a:r>
            <a:endParaRPr lang="fr-FR" sz="1100" b="1" u="sng" dirty="0" smtClean="0">
              <a:solidFill>
                <a:srgbClr val="0070C0"/>
              </a:solidFill>
            </a:endParaRPr>
          </a:p>
        </p:txBody>
      </p:sp>
      <p:sp>
        <p:nvSpPr>
          <p:cNvPr id="46" name="Rectangle 2"/>
          <p:cNvSpPr txBox="1">
            <a:spLocks noChangeArrowheads="1"/>
          </p:cNvSpPr>
          <p:nvPr/>
        </p:nvSpPr>
        <p:spPr>
          <a:xfrm>
            <a:off x="0" y="99986"/>
            <a:ext cx="8964612" cy="585787"/>
          </a:xfrm>
          <a:prstGeom prst="rect">
            <a:avLst/>
          </a:prstGeom>
          <a:effectLst>
            <a:outerShdw blurRad="50800" dist="38100" dir="2700000" algn="tl" rotWithShape="0">
              <a:prstClr val="black">
                <a:alpha val="40000"/>
              </a:prstClr>
            </a:outerShdw>
          </a:effectLst>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fr-FR" altLang="fr-FR" sz="4000" b="1" dirty="0">
                <a:solidFill>
                  <a:schemeClr val="accent1">
                    <a:lumMod val="75000"/>
                  </a:schemeClr>
                </a:solidFill>
              </a:rPr>
              <a:t>Cursus pour les métiers de la </a:t>
            </a:r>
            <a:r>
              <a:rPr lang="fr-FR" altLang="fr-FR" sz="4000" b="1" dirty="0" smtClean="0">
                <a:solidFill>
                  <a:schemeClr val="accent1">
                    <a:lumMod val="75000"/>
                  </a:schemeClr>
                </a:solidFill>
              </a:rPr>
              <a:t>recherche</a:t>
            </a:r>
            <a:endParaRPr lang="fr-FR" altLang="fr-FR" sz="2800" b="1" i="1" dirty="0" smtClean="0">
              <a:solidFill>
                <a:schemeClr val="accent1">
                  <a:lumMod val="75000"/>
                </a:schemeClr>
              </a:solidFill>
              <a:latin typeface="Symbol" pitchFamily="18" charset="2"/>
            </a:endParaRPr>
          </a:p>
        </p:txBody>
      </p:sp>
    </p:spTree>
    <p:extLst>
      <p:ext uri="{BB962C8B-B14F-4D97-AF65-F5344CB8AC3E}">
        <p14:creationId xmlns:p14="http://schemas.microsoft.com/office/powerpoint/2010/main" val="403864846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3"/>
          <p:cNvSpPr txBox="1">
            <a:spLocks noChangeArrowheads="1"/>
          </p:cNvSpPr>
          <p:nvPr/>
        </p:nvSpPr>
        <p:spPr bwMode="auto">
          <a:xfrm>
            <a:off x="107950" y="1052513"/>
            <a:ext cx="8905002" cy="5478423"/>
          </a:xfrm>
          <a:prstGeom prst="rect">
            <a:avLst/>
          </a:prstGeom>
          <a:noFill/>
          <a:ln w="38100">
            <a:noFill/>
            <a:miter lim="800000"/>
            <a:headEnd/>
            <a:tailEnd/>
          </a:ln>
        </p:spPr>
        <p:txBody>
          <a:bodyPr wrap="none">
            <a:spAutoFit/>
          </a:bodyPr>
          <a:lstStyle/>
          <a:p>
            <a:pPr algn="l">
              <a:defRPr/>
            </a:pPr>
            <a:r>
              <a:rPr lang="fr-FR" sz="2000" dirty="0">
                <a:latin typeface="+mj-lt"/>
                <a:sym typeface="Wingdings"/>
              </a:rPr>
              <a:t> Démarrage de ~10 thèses en moyenne chaque année</a:t>
            </a:r>
          </a:p>
          <a:p>
            <a:pPr algn="l">
              <a:defRPr/>
            </a:pPr>
            <a:r>
              <a:rPr lang="fr-FR" sz="2000" dirty="0">
                <a:latin typeface="+mj-lt"/>
                <a:cs typeface="Courier New" pitchFamily="49" charset="0"/>
                <a:sym typeface="Wingdings"/>
              </a:rPr>
              <a:t>   </a:t>
            </a:r>
            <a:r>
              <a:rPr lang="fr-FR" sz="2000" dirty="0">
                <a:latin typeface="+mj-lt"/>
                <a:cs typeface="Courier New" pitchFamily="49" charset="0"/>
                <a:sym typeface="Symbol"/>
              </a:rPr>
              <a:t> ~</a:t>
            </a:r>
            <a:r>
              <a:rPr lang="fr-FR" sz="2000" dirty="0">
                <a:solidFill>
                  <a:srgbClr val="FF0000"/>
                </a:solidFill>
                <a:latin typeface="+mj-lt"/>
                <a:cs typeface="Courier New" pitchFamily="49" charset="0"/>
                <a:sym typeface="Symbol"/>
              </a:rPr>
              <a:t>30 étudiants de thèse au laboratoire</a:t>
            </a:r>
            <a:endParaRPr lang="fr-FR" sz="1000" dirty="0">
              <a:solidFill>
                <a:srgbClr val="FF0000"/>
              </a:solidFill>
              <a:latin typeface="+mj-lt"/>
              <a:cs typeface="Courier New" pitchFamily="49" charset="0"/>
              <a:sym typeface="Symbol"/>
            </a:endParaRPr>
          </a:p>
          <a:p>
            <a:pPr algn="l">
              <a:defRPr/>
            </a:pPr>
            <a:endParaRPr lang="fr-FR" sz="1000" dirty="0">
              <a:latin typeface="+mj-lt"/>
              <a:cs typeface="Courier New" pitchFamily="49" charset="0"/>
              <a:sym typeface="Wingdings"/>
            </a:endParaRPr>
          </a:p>
          <a:p>
            <a:pPr algn="l">
              <a:defRPr/>
            </a:pPr>
            <a:r>
              <a:rPr lang="fr-FR" sz="2000" dirty="0">
                <a:latin typeface="+mj-lt"/>
                <a:cs typeface="Courier New" pitchFamily="49" charset="0"/>
                <a:sym typeface="Wingdings"/>
              </a:rPr>
              <a:t> ~</a:t>
            </a:r>
            <a:r>
              <a:rPr lang="fr-FR" sz="2000" dirty="0">
                <a:solidFill>
                  <a:srgbClr val="0000CC"/>
                </a:solidFill>
                <a:latin typeface="+mj-lt"/>
                <a:cs typeface="Courier New" pitchFamily="49" charset="0"/>
                <a:sym typeface="Wingdings"/>
              </a:rPr>
              <a:t>190 mois de stage / an</a:t>
            </a:r>
          </a:p>
          <a:p>
            <a:pPr algn="l">
              <a:defRPr/>
            </a:pPr>
            <a:r>
              <a:rPr lang="fr-FR" sz="2000" dirty="0">
                <a:latin typeface="+mj-lt"/>
                <a:cs typeface="Courier New" pitchFamily="49" charset="0"/>
                <a:sym typeface="Wingdings"/>
              </a:rPr>
              <a:t>    Majoritairement (mais pas seulement) à partir du niveau L3</a:t>
            </a:r>
          </a:p>
          <a:p>
            <a:pPr algn="l">
              <a:defRPr/>
            </a:pPr>
            <a:r>
              <a:rPr lang="fr-FR" sz="2000" dirty="0">
                <a:latin typeface="+mj-lt"/>
                <a:cs typeface="Courier New" pitchFamily="49" charset="0"/>
                <a:sym typeface="Wingdings"/>
              </a:rPr>
              <a:t>   </a:t>
            </a:r>
            <a:r>
              <a:rPr lang="fr-FR" sz="2000" dirty="0">
                <a:latin typeface="+mj-lt"/>
                <a:cs typeface="Courier New" pitchFamily="49" charset="0"/>
                <a:sym typeface="Symbol"/>
              </a:rPr>
              <a:t> L3, M1, M2, grandes écoles</a:t>
            </a:r>
          </a:p>
          <a:p>
            <a:pPr algn="l">
              <a:defRPr/>
            </a:pPr>
            <a:r>
              <a:rPr lang="fr-FR" sz="2000" dirty="0">
                <a:latin typeface="+mj-lt"/>
                <a:cs typeface="Courier New" pitchFamily="49" charset="0"/>
                <a:sym typeface="Symbol"/>
              </a:rPr>
              <a:t>   </a:t>
            </a:r>
            <a:r>
              <a:rPr lang="fr-FR" sz="2000" dirty="0">
                <a:latin typeface="+mj-lt"/>
                <a:cs typeface="Courier New" pitchFamily="49" charset="0"/>
                <a:sym typeface="Wingdings"/>
              </a:rPr>
              <a:t> De plus en plus de stagiaires étrangers (UE et hors UE)</a:t>
            </a:r>
          </a:p>
          <a:p>
            <a:pPr algn="l">
              <a:defRPr/>
            </a:pPr>
            <a:endParaRPr lang="fr-FR" sz="1000" dirty="0">
              <a:latin typeface="+mj-lt"/>
              <a:cs typeface="Courier New" pitchFamily="49" charset="0"/>
              <a:sym typeface="Wingdings"/>
            </a:endParaRPr>
          </a:p>
          <a:p>
            <a:pPr algn="l">
              <a:defRPr/>
            </a:pPr>
            <a:r>
              <a:rPr lang="fr-FR" sz="2000" dirty="0">
                <a:latin typeface="+mj-lt"/>
                <a:cs typeface="Courier New" pitchFamily="49" charset="0"/>
                <a:sym typeface="Wingdings"/>
              </a:rPr>
              <a:t> </a:t>
            </a:r>
            <a:r>
              <a:rPr lang="fr-FR" sz="2000" dirty="0">
                <a:solidFill>
                  <a:srgbClr val="0000CC"/>
                </a:solidFill>
                <a:latin typeface="+mj-lt"/>
                <a:cs typeface="Courier New" pitchFamily="49" charset="0"/>
                <a:sym typeface="Wingdings"/>
              </a:rPr>
              <a:t>Stages d’une semaine « en entreprise » </a:t>
            </a:r>
            <a:r>
              <a:rPr lang="fr-FR" sz="2000" dirty="0">
                <a:latin typeface="+mj-lt"/>
                <a:cs typeface="Courier New" pitchFamily="49" charset="0"/>
                <a:sym typeface="Wingdings"/>
              </a:rPr>
              <a:t>: 3</a:t>
            </a:r>
            <a:r>
              <a:rPr lang="fr-FR" sz="2000" baseline="30000" dirty="0">
                <a:latin typeface="+mj-lt"/>
                <a:cs typeface="Courier New" pitchFamily="49" charset="0"/>
                <a:sym typeface="Wingdings"/>
              </a:rPr>
              <a:t>ème</a:t>
            </a:r>
            <a:r>
              <a:rPr lang="fr-FR" sz="2000" dirty="0">
                <a:latin typeface="+mj-lt"/>
                <a:cs typeface="Courier New" pitchFamily="49" charset="0"/>
                <a:sym typeface="Wingdings"/>
              </a:rPr>
              <a:t> et lycée</a:t>
            </a:r>
            <a:endParaRPr lang="fr-FR" sz="1000" dirty="0">
              <a:latin typeface="+mj-lt"/>
              <a:cs typeface="Courier New" pitchFamily="49" charset="0"/>
              <a:sym typeface="Wingdings"/>
            </a:endParaRPr>
          </a:p>
          <a:p>
            <a:pPr algn="l">
              <a:defRPr/>
            </a:pPr>
            <a:endParaRPr lang="fr-FR" sz="1000" dirty="0">
              <a:latin typeface="+mj-lt"/>
              <a:cs typeface="Courier New" pitchFamily="49" charset="0"/>
              <a:sym typeface="Wingdings"/>
            </a:endParaRPr>
          </a:p>
          <a:p>
            <a:pPr algn="l">
              <a:defRPr/>
            </a:pPr>
            <a:r>
              <a:rPr lang="fr-FR" sz="2000" dirty="0">
                <a:latin typeface="+mj-lt"/>
                <a:cs typeface="Courier New" pitchFamily="49" charset="0"/>
                <a:sym typeface="Wingdings"/>
              </a:rPr>
              <a:t> </a:t>
            </a:r>
            <a:r>
              <a:rPr lang="fr-FR" sz="2000" dirty="0">
                <a:solidFill>
                  <a:srgbClr val="FF0000"/>
                </a:solidFill>
                <a:latin typeface="+mj-lt"/>
                <a:cs typeface="Courier New" pitchFamily="49" charset="0"/>
                <a:sym typeface="Wingdings"/>
              </a:rPr>
              <a:t>Candidatures spontanées bienvenues </a:t>
            </a:r>
            <a:r>
              <a:rPr lang="fr-FR" sz="2000" dirty="0">
                <a:latin typeface="+mj-lt"/>
                <a:cs typeface="Courier New" pitchFamily="49" charset="0"/>
                <a:sym typeface="Wingdings"/>
              </a:rPr>
              <a:t>: </a:t>
            </a:r>
            <a:r>
              <a:rPr lang="fr-FR" sz="2000" dirty="0">
                <a:latin typeface="+mj-lt"/>
                <a:cs typeface="Courier New" pitchFamily="49" charset="0"/>
                <a:sym typeface="Wingdings"/>
                <a:hlinkClick r:id="rId2"/>
              </a:rPr>
              <a:t>comm@lal.in2p3.fr</a:t>
            </a:r>
            <a:endParaRPr lang="fr-FR" sz="2000" dirty="0">
              <a:latin typeface="+mj-lt"/>
              <a:cs typeface="Courier New" pitchFamily="49" charset="0"/>
              <a:sym typeface="Wingdings"/>
            </a:endParaRPr>
          </a:p>
          <a:p>
            <a:pPr algn="l">
              <a:defRPr/>
            </a:pPr>
            <a:r>
              <a:rPr lang="fr-FR" sz="2000" dirty="0">
                <a:latin typeface="+mj-lt"/>
                <a:cs typeface="Courier New" pitchFamily="49" charset="0"/>
                <a:sym typeface="Wingdings"/>
              </a:rPr>
              <a:t>    Envoyer CV + lettre de </a:t>
            </a:r>
            <a:r>
              <a:rPr lang="fr-FR" sz="2000" dirty="0" smtClean="0">
                <a:latin typeface="+mj-lt"/>
                <a:cs typeface="Courier New" pitchFamily="49" charset="0"/>
                <a:sym typeface="Wingdings"/>
              </a:rPr>
              <a:t>motivation :</a:t>
            </a:r>
            <a:endParaRPr lang="fr-FR" sz="1000" dirty="0" smtClean="0">
              <a:latin typeface="+mj-lt"/>
              <a:cs typeface="Courier New" pitchFamily="49" charset="0"/>
              <a:sym typeface="Wingdings"/>
            </a:endParaRPr>
          </a:p>
          <a:p>
            <a:pPr algn="l">
              <a:defRPr/>
            </a:pPr>
            <a:endParaRPr lang="fr-FR" sz="1000" dirty="0" smtClean="0">
              <a:latin typeface="+mj-lt"/>
              <a:cs typeface="Courier New" pitchFamily="49" charset="0"/>
              <a:sym typeface="Wingdings"/>
            </a:endParaRPr>
          </a:p>
          <a:p>
            <a:pPr algn="l">
              <a:defRPr/>
            </a:pPr>
            <a:r>
              <a:rPr lang="fr-FR" sz="2000" dirty="0" smtClean="0">
                <a:latin typeface="+mj-lt"/>
                <a:cs typeface="Courier New" pitchFamily="49" charset="0"/>
                <a:sym typeface="Wingdings"/>
              </a:rPr>
              <a:t> </a:t>
            </a:r>
            <a:r>
              <a:rPr lang="fr-FR" sz="2000" dirty="0">
                <a:solidFill>
                  <a:srgbClr val="FF0000"/>
                </a:solidFill>
                <a:latin typeface="+mj-lt"/>
                <a:cs typeface="Courier New" pitchFamily="49" charset="0"/>
                <a:sym typeface="Wingdings"/>
              </a:rPr>
              <a:t>Enseignement à tous les niveaux </a:t>
            </a:r>
            <a:r>
              <a:rPr lang="fr-FR" sz="2000" dirty="0">
                <a:latin typeface="+mj-lt"/>
                <a:cs typeface="Courier New" pitchFamily="49" charset="0"/>
                <a:sym typeface="Wingdings"/>
              </a:rPr>
              <a:t>universitaires (L, M, D) et dans les grandes </a:t>
            </a:r>
            <a:r>
              <a:rPr lang="fr-FR" sz="2000" dirty="0" smtClean="0">
                <a:latin typeface="+mj-lt"/>
                <a:cs typeface="Courier New" pitchFamily="49" charset="0"/>
                <a:sym typeface="Wingdings"/>
              </a:rPr>
              <a:t>écoles</a:t>
            </a:r>
          </a:p>
          <a:p>
            <a:pPr algn="l">
              <a:defRPr/>
            </a:pPr>
            <a:r>
              <a:rPr lang="fr-FR" sz="2000" dirty="0">
                <a:latin typeface="+mj-lt"/>
                <a:cs typeface="Courier New" pitchFamily="49" charset="0"/>
                <a:sym typeface="Wingdings"/>
              </a:rPr>
              <a:t> </a:t>
            </a:r>
            <a:r>
              <a:rPr lang="fr-FR" sz="2000" dirty="0" smtClean="0">
                <a:latin typeface="+mj-lt"/>
                <a:cs typeface="Courier New" pitchFamily="49" charset="0"/>
                <a:sym typeface="Wingdings"/>
              </a:rPr>
              <a:t>   Plus de 40 agents du laboratoire impliqués</a:t>
            </a:r>
            <a:endParaRPr lang="fr-FR" sz="2000" dirty="0">
              <a:latin typeface="+mj-lt"/>
              <a:cs typeface="Courier New" pitchFamily="49" charset="0"/>
              <a:sym typeface="Wingdings"/>
            </a:endParaRPr>
          </a:p>
          <a:p>
            <a:pPr algn="l">
              <a:defRPr/>
            </a:pPr>
            <a:endParaRPr lang="fr-FR" sz="1000" dirty="0">
              <a:latin typeface="+mj-lt"/>
              <a:cs typeface="Courier New" pitchFamily="49" charset="0"/>
              <a:sym typeface="Wingdings"/>
            </a:endParaRPr>
          </a:p>
          <a:p>
            <a:pPr algn="l">
              <a:defRPr/>
            </a:pPr>
            <a:r>
              <a:rPr lang="fr-FR" sz="2000" dirty="0">
                <a:latin typeface="+mj-lt"/>
                <a:cs typeface="Courier New" pitchFamily="49" charset="0"/>
                <a:sym typeface="Wingdings"/>
              </a:rPr>
              <a:t> Responsabilités d’administration et de filières</a:t>
            </a:r>
          </a:p>
          <a:p>
            <a:pPr algn="l">
              <a:defRPr/>
            </a:pPr>
            <a:endParaRPr lang="fr-FR" sz="1000" dirty="0">
              <a:latin typeface="+mj-lt"/>
              <a:cs typeface="Courier New" pitchFamily="49" charset="0"/>
              <a:sym typeface="Wingdings"/>
            </a:endParaRPr>
          </a:p>
          <a:p>
            <a:pPr algn="l">
              <a:defRPr/>
            </a:pPr>
            <a:r>
              <a:rPr lang="fr-FR" sz="2000" dirty="0">
                <a:latin typeface="+mj-lt"/>
                <a:cs typeface="Courier New" pitchFamily="49" charset="0"/>
                <a:sym typeface="Wingdings"/>
              </a:rPr>
              <a:t> </a:t>
            </a:r>
            <a:r>
              <a:rPr lang="fr-FR" sz="2000" dirty="0">
                <a:solidFill>
                  <a:srgbClr val="0000CC"/>
                </a:solidFill>
                <a:latin typeface="+mj-lt"/>
                <a:cs typeface="Courier New" pitchFamily="49" charset="0"/>
                <a:sym typeface="Wingdings"/>
              </a:rPr>
              <a:t>Installations technologiques </a:t>
            </a:r>
            <a:r>
              <a:rPr lang="fr-FR" sz="2000" dirty="0">
                <a:latin typeface="+mj-lt"/>
                <a:cs typeface="Courier New" pitchFamily="49" charset="0"/>
                <a:sym typeface="Symbol"/>
              </a:rPr>
              <a:t> </a:t>
            </a:r>
            <a:r>
              <a:rPr lang="fr-FR" sz="2000" dirty="0">
                <a:solidFill>
                  <a:srgbClr val="0000CC"/>
                </a:solidFill>
                <a:latin typeface="+mj-lt"/>
                <a:cs typeface="Courier New" pitchFamily="49" charset="0"/>
                <a:sym typeface="Symbol"/>
              </a:rPr>
              <a:t>plateformes pédagogiques</a:t>
            </a:r>
            <a:endParaRPr lang="fr-FR" sz="2000" dirty="0">
              <a:solidFill>
                <a:srgbClr val="0000CC"/>
              </a:solidFill>
              <a:latin typeface="+mj-lt"/>
              <a:cs typeface="Courier New" pitchFamily="49" charset="0"/>
              <a:sym typeface="Wingdings"/>
            </a:endParaRPr>
          </a:p>
          <a:p>
            <a:pPr algn="l">
              <a:defRPr/>
            </a:pPr>
            <a:endParaRPr lang="fr-FR" sz="1000" dirty="0">
              <a:latin typeface="+mj-lt"/>
              <a:cs typeface="Courier New" pitchFamily="49" charset="0"/>
              <a:sym typeface="Wingdings"/>
            </a:endParaRPr>
          </a:p>
          <a:p>
            <a:pPr algn="l">
              <a:defRPr/>
            </a:pPr>
            <a:r>
              <a:rPr lang="fr-FR" sz="2000" dirty="0">
                <a:latin typeface="+mj-lt"/>
                <a:cs typeface="Courier New" pitchFamily="49" charset="0"/>
                <a:sym typeface="Wingdings"/>
              </a:rPr>
              <a:t> Liens structurants avec plusieurs pays : Grèce et Europe de l’Est</a:t>
            </a:r>
          </a:p>
        </p:txBody>
      </p:sp>
      <p:sp>
        <p:nvSpPr>
          <p:cNvPr id="13316" name="ZoneTexte 5"/>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fld id="{863DBFD7-BCDA-4AD0-B314-A7110DE889D2}" type="slidenum">
              <a:rPr lang="fr-FR" altLang="fr-FR" sz="2400" b="1"/>
              <a:pPr algn="ctr" eaLnBrk="1" hangingPunct="1">
                <a:spcBef>
                  <a:spcPct val="0"/>
                </a:spcBef>
                <a:buFontTx/>
                <a:buNone/>
              </a:pPr>
              <a:t>18</a:t>
            </a:fld>
            <a:endParaRPr lang="fr-FR" altLang="fr-FR" sz="2400" b="1"/>
          </a:p>
        </p:txBody>
      </p:sp>
      <p:sp>
        <p:nvSpPr>
          <p:cNvPr id="2" name="Title 1"/>
          <p:cNvSpPr>
            <a:spLocks noGrp="1"/>
          </p:cNvSpPr>
          <p:nvPr>
            <p:ph type="title"/>
          </p:nvPr>
        </p:nvSpPr>
        <p:spPr>
          <a:xfrm>
            <a:off x="88900" y="-464312"/>
            <a:ext cx="8305800" cy="1143000"/>
          </a:xfrm>
        </p:spPr>
        <p:txBody>
          <a:bodyPr>
            <a:normAutofit/>
          </a:bodyPr>
          <a:lstStyle/>
          <a:p>
            <a:r>
              <a:rPr lang="en-US" sz="4000" b="1" dirty="0" err="1" smtClean="0"/>
              <a:t>Enseignement</a:t>
            </a:r>
            <a:r>
              <a:rPr lang="en-US" sz="4000" b="1" dirty="0" smtClean="0"/>
              <a:t> &amp; </a:t>
            </a:r>
            <a:r>
              <a:rPr lang="en-US" sz="4000" b="1" dirty="0" err="1" smtClean="0"/>
              <a:t>Etudiants</a:t>
            </a:r>
            <a:endParaRPr lang="en-US" sz="4000" b="1" dirty="0"/>
          </a:p>
        </p:txBody>
      </p:sp>
    </p:spTree>
    <p:extLst>
      <p:ext uri="{BB962C8B-B14F-4D97-AF65-F5344CB8AC3E}">
        <p14:creationId xmlns:p14="http://schemas.microsoft.com/office/powerpoint/2010/main" val="13119919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http://entersection.com/wordpress/wp-content/uploads/2010/02/cern-lhc-atlas_experiment-run_141759-event_405315-2009_12_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137" y="845055"/>
            <a:ext cx="3752603" cy="258097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quantumdiaries.org/wp-content/uploads/2009/11/atlas2009-vp1-140370-2154-web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344" y="2055822"/>
            <a:ext cx="3048223" cy="20965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11" t="17128" r="7599" b="10392"/>
          <a:stretch/>
        </p:blipFill>
        <p:spPr bwMode="auto">
          <a:xfrm rot="21347190">
            <a:off x="523430" y="4331234"/>
            <a:ext cx="3174190" cy="2282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Documents and Settings\bourgeoi\Mes documents\Mes images\question-300x3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4988" y="4014969"/>
            <a:ext cx="2282124" cy="228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http://www.jb.man.ac.uk/booklet/assets/PlanckSurveyor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7660" y="742092"/>
            <a:ext cx="1055708" cy="1294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42" name="Picture 10" descr="http://www.mpg.de/967327/zoo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7573" y="2110708"/>
            <a:ext cx="2100848" cy="1178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2"/>
          <p:cNvSpPr>
            <a:spLocks noGrp="1" noChangeArrowheads="1"/>
          </p:cNvSpPr>
          <p:nvPr>
            <p:ph type="title"/>
          </p:nvPr>
        </p:nvSpPr>
        <p:spPr>
          <a:xfrm>
            <a:off x="71438" y="115888"/>
            <a:ext cx="8964612" cy="585787"/>
          </a:xfrm>
          <a:effectLst>
            <a:outerShdw blurRad="50800" dist="38100" dir="2700000" algn="tl" rotWithShape="0">
              <a:prstClr val="black">
                <a:alpha val="40000"/>
              </a:prstClr>
            </a:outerShdw>
          </a:effectLst>
        </p:spPr>
        <p:txBody>
          <a:bodyPr>
            <a:noAutofit/>
          </a:bodyPr>
          <a:lstStyle/>
          <a:p>
            <a:pPr eaLnBrk="1" hangingPunct="1"/>
            <a:r>
              <a:rPr lang="fr-FR" altLang="fr-FR" sz="4000" b="1" dirty="0" smtClean="0">
                <a:solidFill>
                  <a:schemeClr val="accent1">
                    <a:lumMod val="75000"/>
                  </a:schemeClr>
                </a:solidFill>
              </a:rPr>
              <a:t>Questions?</a:t>
            </a:r>
            <a:endParaRPr lang="fr-FR" altLang="fr-FR" sz="4000" b="1" i="1" dirty="0" smtClean="0">
              <a:solidFill>
                <a:schemeClr val="accent1">
                  <a:lumMod val="75000"/>
                </a:schemeClr>
              </a:solidFill>
              <a:latin typeface="Symbol" pitchFamily="18" charset="2"/>
            </a:endParaRPr>
          </a:p>
        </p:txBody>
      </p:sp>
      <p:sp>
        <p:nvSpPr>
          <p:cNvPr id="2" name="Rectangle 1"/>
          <p:cNvSpPr/>
          <p:nvPr/>
        </p:nvSpPr>
        <p:spPr>
          <a:xfrm>
            <a:off x="5619381" y="6408953"/>
            <a:ext cx="3201389" cy="369332"/>
          </a:xfrm>
          <a:prstGeom prst="rect">
            <a:avLst/>
          </a:prstGeom>
        </p:spPr>
        <p:txBody>
          <a:bodyPr wrap="none">
            <a:spAutoFit/>
          </a:bodyPr>
          <a:lstStyle/>
          <a:p>
            <a:r>
              <a:rPr lang="fr-FR" dirty="0" smtClean="0"/>
              <a:t>Contact:     </a:t>
            </a:r>
            <a:r>
              <a:rPr lang="fr-FR" u="sng" dirty="0" smtClean="0">
                <a:solidFill>
                  <a:srgbClr val="0070C0"/>
                </a:solidFill>
              </a:rPr>
              <a:t>comm@lal.in2p3.fr</a:t>
            </a:r>
            <a:endParaRPr lang="fr-FR" u="sng" dirty="0">
              <a:solidFill>
                <a:srgbClr val="0070C0"/>
              </a:solidFill>
            </a:endParaRPr>
          </a:p>
        </p:txBody>
      </p:sp>
    </p:spTree>
    <p:extLst>
      <p:ext uri="{BB962C8B-B14F-4D97-AF65-F5344CB8AC3E}">
        <p14:creationId xmlns:p14="http://schemas.microsoft.com/office/powerpoint/2010/main" val="42532707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1438" y="115888"/>
            <a:ext cx="8964612" cy="585787"/>
          </a:xfrm>
        </p:spPr>
        <p:txBody>
          <a:bodyPr>
            <a:normAutofit fontScale="90000"/>
          </a:bodyPr>
          <a:lstStyle/>
          <a:p>
            <a:r>
              <a:rPr lang="fr-FR" b="1" dirty="0" smtClean="0">
                <a:solidFill>
                  <a:srgbClr val="04617B"/>
                </a:solidFill>
              </a:rPr>
              <a:t>Présentation générale</a:t>
            </a:r>
            <a:endParaRPr lang="fr-FR" altLang="fr-FR" sz="2800" i="1" dirty="0" smtClean="0">
              <a:solidFill>
                <a:srgbClr val="008000"/>
              </a:solidFill>
              <a:latin typeface="Symbol" pitchFamily="18" charset="2"/>
            </a:endParaRPr>
          </a:p>
        </p:txBody>
      </p:sp>
      <p:sp>
        <p:nvSpPr>
          <p:cNvPr id="3076" name="Text Box 3"/>
          <p:cNvSpPr txBox="1">
            <a:spLocks noChangeArrowheads="1"/>
          </p:cNvSpPr>
          <p:nvPr/>
        </p:nvSpPr>
        <p:spPr bwMode="auto">
          <a:xfrm>
            <a:off x="107951" y="747713"/>
            <a:ext cx="9036050" cy="3724096"/>
          </a:xfrm>
          <a:prstGeom prst="rect">
            <a:avLst/>
          </a:prstGeom>
          <a:noFill/>
          <a:ln w="38100">
            <a:noFill/>
            <a:miter lim="800000"/>
            <a:headEnd/>
            <a:tailEnd/>
          </a:ln>
        </p:spPr>
        <p:txBody>
          <a:bodyPr wrap="square">
            <a:spAutoFit/>
          </a:bodyPr>
          <a:lstStyle/>
          <a:p>
            <a:pPr algn="l">
              <a:defRPr/>
            </a:pPr>
            <a:r>
              <a:rPr lang="fr-FR" sz="2000" dirty="0">
                <a:latin typeface="+mj-lt"/>
                <a:sym typeface="Wingdings"/>
              </a:rPr>
              <a:t> Le LAL est une </a:t>
            </a:r>
            <a:r>
              <a:rPr lang="fr-FR" sz="2000" dirty="0">
                <a:solidFill>
                  <a:srgbClr val="FF0000"/>
                </a:solidFill>
                <a:latin typeface="+mj-lt"/>
                <a:sym typeface="Wingdings"/>
              </a:rPr>
              <a:t>unité mixte de l’IN2P3/CNRS et de l’Université Paris </a:t>
            </a:r>
            <a:r>
              <a:rPr lang="fr-FR" sz="2000" dirty="0" smtClean="0">
                <a:solidFill>
                  <a:srgbClr val="FF0000"/>
                </a:solidFill>
                <a:latin typeface="+mj-lt"/>
                <a:sym typeface="Wingdings"/>
              </a:rPr>
              <a:t>Sud, </a:t>
            </a:r>
            <a:r>
              <a:rPr lang="fr-FR" sz="2000" dirty="0" smtClean="0">
                <a:solidFill>
                  <a:srgbClr val="000000"/>
                </a:solidFill>
                <a:latin typeface="+mj-lt"/>
                <a:sym typeface="Wingdings"/>
              </a:rPr>
              <a:t>fondé en 1956</a:t>
            </a:r>
            <a:endParaRPr lang="fr-FR" sz="2000" dirty="0">
              <a:solidFill>
                <a:srgbClr val="000000"/>
              </a:solidFill>
              <a:latin typeface="+mj-lt"/>
              <a:cs typeface="Courier New" pitchFamily="49" charset="0"/>
              <a:sym typeface="Wingdings"/>
            </a:endParaRPr>
          </a:p>
          <a:p>
            <a:pPr algn="l">
              <a:defRPr/>
            </a:pPr>
            <a:endParaRPr lang="fr-FR" sz="1200" dirty="0">
              <a:latin typeface="+mj-lt"/>
              <a:cs typeface="Courier New" pitchFamily="49" charset="0"/>
              <a:sym typeface="Wingdings"/>
            </a:endParaRPr>
          </a:p>
          <a:p>
            <a:pPr algn="l">
              <a:defRPr/>
            </a:pPr>
            <a:r>
              <a:rPr lang="fr-FR" sz="2000" dirty="0">
                <a:latin typeface="+mj-lt"/>
                <a:cs typeface="Courier New" pitchFamily="49" charset="0"/>
                <a:sym typeface="Wingdings"/>
              </a:rPr>
              <a:t> </a:t>
            </a:r>
            <a:r>
              <a:rPr lang="fr-FR" sz="2000" dirty="0">
                <a:solidFill>
                  <a:srgbClr val="FF0000"/>
                </a:solidFill>
                <a:latin typeface="+mj-lt"/>
                <a:cs typeface="Courier New" pitchFamily="49" charset="0"/>
                <a:sym typeface="Wingdings"/>
              </a:rPr>
              <a:t>CNRS</a:t>
            </a:r>
            <a:r>
              <a:rPr lang="fr-FR" sz="2000" dirty="0">
                <a:latin typeface="+mj-lt"/>
                <a:cs typeface="Courier New" pitchFamily="49" charset="0"/>
                <a:sym typeface="Wingdings"/>
              </a:rPr>
              <a:t> : </a:t>
            </a:r>
            <a:r>
              <a:rPr lang="fr-FR" sz="2000" dirty="0">
                <a:solidFill>
                  <a:srgbClr val="FF0000"/>
                </a:solidFill>
                <a:latin typeface="+mj-lt"/>
                <a:cs typeface="Courier New" pitchFamily="49" charset="0"/>
                <a:sym typeface="Wingdings"/>
              </a:rPr>
              <a:t>C</a:t>
            </a:r>
            <a:r>
              <a:rPr lang="fr-FR" sz="2000" dirty="0">
                <a:latin typeface="+mj-lt"/>
                <a:cs typeface="Courier New" pitchFamily="49" charset="0"/>
                <a:sym typeface="Wingdings"/>
              </a:rPr>
              <a:t>entre </a:t>
            </a:r>
            <a:r>
              <a:rPr lang="fr-FR" sz="2000" dirty="0">
                <a:solidFill>
                  <a:srgbClr val="FF0000"/>
                </a:solidFill>
                <a:latin typeface="+mj-lt"/>
                <a:cs typeface="Courier New" pitchFamily="49" charset="0"/>
                <a:sym typeface="Wingdings"/>
              </a:rPr>
              <a:t>N</a:t>
            </a:r>
            <a:r>
              <a:rPr lang="fr-FR" sz="2000" dirty="0">
                <a:latin typeface="+mj-lt"/>
                <a:cs typeface="Courier New" pitchFamily="49" charset="0"/>
                <a:sym typeface="Wingdings"/>
              </a:rPr>
              <a:t>ational de la </a:t>
            </a:r>
            <a:r>
              <a:rPr lang="fr-FR" sz="2000" dirty="0">
                <a:solidFill>
                  <a:srgbClr val="FF0000"/>
                </a:solidFill>
                <a:latin typeface="+mj-lt"/>
                <a:cs typeface="Courier New" pitchFamily="49" charset="0"/>
                <a:sym typeface="Wingdings"/>
              </a:rPr>
              <a:t>R</a:t>
            </a:r>
            <a:r>
              <a:rPr lang="fr-FR" sz="2000" dirty="0">
                <a:latin typeface="+mj-lt"/>
                <a:cs typeface="Courier New" pitchFamily="49" charset="0"/>
                <a:sym typeface="Wingdings"/>
              </a:rPr>
              <a:t>echerche </a:t>
            </a:r>
            <a:r>
              <a:rPr lang="fr-FR" sz="2000" dirty="0">
                <a:solidFill>
                  <a:srgbClr val="FF0000"/>
                </a:solidFill>
                <a:latin typeface="+mj-lt"/>
                <a:cs typeface="Courier New" pitchFamily="49" charset="0"/>
                <a:sym typeface="Wingdings"/>
              </a:rPr>
              <a:t>S</a:t>
            </a:r>
            <a:r>
              <a:rPr lang="fr-FR" sz="2000" dirty="0">
                <a:latin typeface="+mj-lt"/>
                <a:cs typeface="Courier New" pitchFamily="49" charset="0"/>
                <a:sym typeface="Wingdings"/>
              </a:rPr>
              <a:t>cientifique</a:t>
            </a:r>
          </a:p>
          <a:p>
            <a:pPr algn="l">
              <a:defRPr/>
            </a:pPr>
            <a:r>
              <a:rPr lang="fr-FR" sz="2000" dirty="0">
                <a:latin typeface="+mj-lt"/>
                <a:cs typeface="Courier New" pitchFamily="49" charset="0"/>
                <a:sym typeface="Wingdings"/>
              </a:rPr>
              <a:t>   </a:t>
            </a:r>
            <a:r>
              <a:rPr lang="fr-FR" sz="2000" dirty="0">
                <a:latin typeface="+mj-lt"/>
                <a:cs typeface="Courier New" pitchFamily="49" charset="0"/>
                <a:sym typeface="Symbol"/>
              </a:rPr>
              <a:t> Un </a:t>
            </a:r>
            <a:r>
              <a:rPr lang="fr-FR" sz="2000" dirty="0" smtClean="0">
                <a:latin typeface="+mj-lt"/>
                <a:cs typeface="Courier New" pitchFamily="49" charset="0"/>
                <a:sym typeface="Symbol"/>
              </a:rPr>
              <a:t>très grand organisme </a:t>
            </a:r>
            <a:r>
              <a:rPr lang="fr-FR" sz="2000" dirty="0">
                <a:latin typeface="+mj-lt"/>
                <a:cs typeface="Courier New" pitchFamily="49" charset="0"/>
                <a:sym typeface="Symbol"/>
              </a:rPr>
              <a:t>public de recherche </a:t>
            </a:r>
            <a:r>
              <a:rPr lang="fr-FR" sz="2000" dirty="0" smtClean="0">
                <a:latin typeface="+mj-lt"/>
                <a:cs typeface="Courier New" pitchFamily="49" charset="0"/>
                <a:sym typeface="Symbol"/>
              </a:rPr>
              <a:t>:</a:t>
            </a:r>
          </a:p>
          <a:p>
            <a:pPr algn="l">
              <a:defRPr/>
            </a:pPr>
            <a:r>
              <a:rPr lang="fr-FR" sz="2000" dirty="0">
                <a:latin typeface="+mj-lt"/>
                <a:cs typeface="Courier New" pitchFamily="49" charset="0"/>
                <a:sym typeface="Symbol"/>
              </a:rPr>
              <a:t> </a:t>
            </a:r>
            <a:r>
              <a:rPr lang="fr-FR" sz="2000" dirty="0" smtClean="0">
                <a:latin typeface="+mj-lt"/>
                <a:cs typeface="Courier New" pitchFamily="49" charset="0"/>
                <a:sym typeface="Symbol"/>
              </a:rPr>
              <a:t>        ~30 </a:t>
            </a:r>
            <a:r>
              <a:rPr lang="fr-FR" sz="2000" dirty="0">
                <a:latin typeface="+mj-lt"/>
                <a:cs typeface="Courier New" pitchFamily="49" charset="0"/>
                <a:sym typeface="Symbol"/>
              </a:rPr>
              <a:t>000 personnes, budget de </a:t>
            </a:r>
            <a:r>
              <a:rPr lang="fr-FR" sz="2000" dirty="0" smtClean="0">
                <a:latin typeface="+mj-lt"/>
                <a:cs typeface="Courier New" pitchFamily="49" charset="0"/>
                <a:sym typeface="Symbol"/>
              </a:rPr>
              <a:t>3,3 </a:t>
            </a:r>
            <a:r>
              <a:rPr lang="fr-FR" sz="2000" dirty="0">
                <a:latin typeface="+mj-lt"/>
                <a:cs typeface="Courier New" pitchFamily="49" charset="0"/>
                <a:sym typeface="Symbol"/>
              </a:rPr>
              <a:t>milliards d’</a:t>
            </a:r>
            <a:r>
              <a:rPr lang="fr-FR" sz="2000" dirty="0">
                <a:latin typeface="Times New Roman"/>
                <a:cs typeface="Times New Roman"/>
                <a:sym typeface="Symbol"/>
              </a:rPr>
              <a:t>€</a:t>
            </a:r>
            <a:endParaRPr lang="fr-FR" sz="2000" dirty="0">
              <a:latin typeface="+mj-lt"/>
              <a:cs typeface="Courier New" pitchFamily="49" charset="0"/>
              <a:sym typeface="Wingdings"/>
            </a:endParaRPr>
          </a:p>
          <a:p>
            <a:pPr algn="l">
              <a:defRPr/>
            </a:pPr>
            <a:endParaRPr lang="fr-FR" sz="1200" dirty="0">
              <a:latin typeface="+mj-lt"/>
              <a:cs typeface="Courier New" pitchFamily="49" charset="0"/>
              <a:sym typeface="Wingdings"/>
            </a:endParaRPr>
          </a:p>
          <a:p>
            <a:pPr algn="l">
              <a:defRPr/>
            </a:pPr>
            <a:r>
              <a:rPr lang="fr-FR" sz="2000" dirty="0">
                <a:latin typeface="+mj-lt"/>
                <a:cs typeface="Courier New" pitchFamily="49" charset="0"/>
                <a:sym typeface="Wingdings"/>
              </a:rPr>
              <a:t> </a:t>
            </a:r>
            <a:r>
              <a:rPr lang="fr-FR" sz="2000" dirty="0">
                <a:solidFill>
                  <a:srgbClr val="FF0000"/>
                </a:solidFill>
                <a:latin typeface="+mj-lt"/>
                <a:cs typeface="Courier New" pitchFamily="49" charset="0"/>
                <a:sym typeface="Wingdings"/>
              </a:rPr>
              <a:t>IN2P3</a:t>
            </a:r>
            <a:r>
              <a:rPr lang="fr-FR" sz="2000" dirty="0">
                <a:latin typeface="+mj-lt"/>
                <a:cs typeface="Courier New" pitchFamily="49" charset="0"/>
                <a:sym typeface="Wingdings"/>
              </a:rPr>
              <a:t> : </a:t>
            </a:r>
            <a:r>
              <a:rPr lang="fr-FR" sz="2000" dirty="0">
                <a:solidFill>
                  <a:srgbClr val="FF0000"/>
                </a:solidFill>
                <a:latin typeface="+mj-lt"/>
                <a:cs typeface="Courier New" pitchFamily="49" charset="0"/>
                <a:sym typeface="Wingdings"/>
              </a:rPr>
              <a:t>I</a:t>
            </a:r>
            <a:r>
              <a:rPr lang="fr-FR" sz="2000" dirty="0">
                <a:latin typeface="+mj-lt"/>
                <a:cs typeface="Courier New" pitchFamily="49" charset="0"/>
                <a:sym typeface="Wingdings"/>
              </a:rPr>
              <a:t>nstitut </a:t>
            </a:r>
            <a:r>
              <a:rPr lang="fr-FR" sz="2000" dirty="0">
                <a:solidFill>
                  <a:srgbClr val="FF0000"/>
                </a:solidFill>
                <a:latin typeface="+mj-lt"/>
                <a:cs typeface="Courier New" pitchFamily="49" charset="0"/>
                <a:sym typeface="Wingdings"/>
              </a:rPr>
              <a:t>N</a:t>
            </a:r>
            <a:r>
              <a:rPr lang="fr-FR" sz="2000" dirty="0">
                <a:latin typeface="+mj-lt"/>
                <a:cs typeface="Courier New" pitchFamily="49" charset="0"/>
                <a:sym typeface="Wingdings"/>
              </a:rPr>
              <a:t>ational de </a:t>
            </a:r>
            <a:r>
              <a:rPr lang="fr-FR" sz="2000" dirty="0">
                <a:solidFill>
                  <a:srgbClr val="FF0000"/>
                </a:solidFill>
                <a:latin typeface="+mj-lt"/>
                <a:cs typeface="Courier New" pitchFamily="49" charset="0"/>
                <a:sym typeface="Wingdings"/>
              </a:rPr>
              <a:t>P</a:t>
            </a:r>
            <a:r>
              <a:rPr lang="fr-FR" sz="2000" dirty="0">
                <a:latin typeface="+mj-lt"/>
                <a:cs typeface="Courier New" pitchFamily="49" charset="0"/>
                <a:sym typeface="Wingdings"/>
              </a:rPr>
              <a:t>hysique </a:t>
            </a:r>
            <a:r>
              <a:rPr lang="fr-FR" sz="2000" dirty="0">
                <a:solidFill>
                  <a:srgbClr val="FF0000"/>
                </a:solidFill>
                <a:latin typeface="+mj-lt"/>
                <a:cs typeface="Courier New" pitchFamily="49" charset="0"/>
                <a:sym typeface="Wingdings"/>
              </a:rPr>
              <a:t>N</a:t>
            </a:r>
            <a:r>
              <a:rPr lang="fr-FR" sz="2000" dirty="0">
                <a:latin typeface="+mj-lt"/>
                <a:cs typeface="Courier New" pitchFamily="49" charset="0"/>
                <a:sym typeface="Wingdings"/>
              </a:rPr>
              <a:t>ucléaire et de </a:t>
            </a:r>
            <a:r>
              <a:rPr lang="fr-FR" sz="2000" dirty="0">
                <a:solidFill>
                  <a:srgbClr val="FF0000"/>
                </a:solidFill>
                <a:latin typeface="+mj-lt"/>
                <a:cs typeface="Courier New" pitchFamily="49" charset="0"/>
                <a:sym typeface="Wingdings"/>
              </a:rPr>
              <a:t>P</a:t>
            </a:r>
            <a:r>
              <a:rPr lang="fr-FR" sz="2000" dirty="0">
                <a:latin typeface="+mj-lt"/>
                <a:cs typeface="Courier New" pitchFamily="49" charset="0"/>
                <a:sym typeface="Wingdings"/>
              </a:rPr>
              <a:t>hysique des </a:t>
            </a:r>
            <a:r>
              <a:rPr lang="fr-FR" sz="2000" dirty="0">
                <a:solidFill>
                  <a:srgbClr val="FF0000"/>
                </a:solidFill>
                <a:latin typeface="+mj-lt"/>
                <a:cs typeface="Courier New" pitchFamily="49" charset="0"/>
                <a:sym typeface="Wingdings"/>
              </a:rPr>
              <a:t>P</a:t>
            </a:r>
            <a:r>
              <a:rPr lang="fr-FR" sz="2000" dirty="0">
                <a:latin typeface="+mj-lt"/>
                <a:cs typeface="Courier New" pitchFamily="49" charset="0"/>
                <a:sym typeface="Wingdings"/>
              </a:rPr>
              <a:t>articules</a:t>
            </a:r>
          </a:p>
          <a:p>
            <a:pPr algn="l">
              <a:defRPr/>
            </a:pPr>
            <a:r>
              <a:rPr lang="fr-FR" sz="2000" dirty="0">
                <a:latin typeface="+mj-lt"/>
                <a:cs typeface="Courier New" pitchFamily="49" charset="0"/>
                <a:sym typeface="Symbol"/>
              </a:rPr>
              <a:t>    D</a:t>
            </a:r>
            <a:r>
              <a:rPr lang="fr-FR" sz="2000" dirty="0" smtClean="0">
                <a:latin typeface="+mj-lt"/>
                <a:cs typeface="Courier New" pitchFamily="49" charset="0"/>
                <a:sym typeface="Symbol"/>
              </a:rPr>
              <a:t>ix </a:t>
            </a:r>
            <a:r>
              <a:rPr lang="fr-FR" sz="2000" dirty="0">
                <a:latin typeface="+mj-lt"/>
                <a:cs typeface="Courier New" pitchFamily="49" charset="0"/>
                <a:sym typeface="Symbol"/>
              </a:rPr>
              <a:t>instituts </a:t>
            </a:r>
            <a:r>
              <a:rPr lang="fr-FR" sz="2000" dirty="0" smtClean="0">
                <a:latin typeface="+mj-lt"/>
                <a:cs typeface="Courier New" pitchFamily="49" charset="0"/>
                <a:sym typeface="Symbol"/>
              </a:rPr>
              <a:t>(structures </a:t>
            </a:r>
            <a:r>
              <a:rPr lang="fr-FR" sz="2000" dirty="0">
                <a:latin typeface="+mj-lt"/>
                <a:cs typeface="Courier New" pitchFamily="49" charset="0"/>
                <a:sym typeface="Symbol"/>
              </a:rPr>
              <a:t>regroupant plusieurs disciplines </a:t>
            </a:r>
            <a:r>
              <a:rPr lang="fr-FR" sz="2000" dirty="0" smtClean="0">
                <a:latin typeface="+mj-lt"/>
                <a:cs typeface="Courier New" pitchFamily="49" charset="0"/>
                <a:sym typeface="Symbol"/>
              </a:rPr>
              <a:t>proches</a:t>
            </a:r>
            <a:r>
              <a:rPr lang="fr-FR" sz="2000" dirty="0">
                <a:latin typeface="+mj-lt"/>
                <a:cs typeface="Courier New" pitchFamily="49" charset="0"/>
                <a:sym typeface="Symbol"/>
              </a:rPr>
              <a:t>)</a:t>
            </a:r>
            <a:r>
              <a:rPr lang="fr-FR" sz="2000" dirty="0" smtClean="0">
                <a:latin typeface="+mj-lt"/>
                <a:cs typeface="Courier New" pitchFamily="49" charset="0"/>
                <a:sym typeface="Symbol"/>
              </a:rPr>
              <a:t> au </a:t>
            </a:r>
            <a:r>
              <a:rPr lang="fr-FR" sz="2000" dirty="0">
                <a:latin typeface="+mj-lt"/>
                <a:cs typeface="Courier New" pitchFamily="49" charset="0"/>
                <a:sym typeface="Symbol"/>
              </a:rPr>
              <a:t>CNRS</a:t>
            </a:r>
          </a:p>
          <a:p>
            <a:pPr algn="l">
              <a:defRPr/>
            </a:pPr>
            <a:r>
              <a:rPr lang="fr-FR" sz="2000" dirty="0">
                <a:latin typeface="+mj-lt"/>
                <a:cs typeface="Courier New" pitchFamily="49" charset="0"/>
                <a:sym typeface="Symbol"/>
              </a:rPr>
              <a:t>    </a:t>
            </a:r>
            <a:r>
              <a:rPr lang="fr-FR" sz="2000" dirty="0" smtClean="0">
                <a:latin typeface="+mj-lt"/>
                <a:cs typeface="Courier New" pitchFamily="49" charset="0"/>
                <a:sym typeface="Symbol"/>
              </a:rPr>
              <a:t>L’</a:t>
            </a:r>
            <a:r>
              <a:rPr lang="fr-FR" sz="2000" dirty="0" smtClean="0">
                <a:solidFill>
                  <a:srgbClr val="0000CC"/>
                </a:solidFill>
                <a:latin typeface="+mj-lt"/>
                <a:cs typeface="Courier New" pitchFamily="49" charset="0"/>
                <a:sym typeface="Symbol"/>
              </a:rPr>
              <a:t>IN2P3</a:t>
            </a:r>
            <a:r>
              <a:rPr lang="fr-FR" sz="2000" dirty="0" smtClean="0">
                <a:latin typeface="+mj-lt"/>
                <a:cs typeface="Courier New" pitchFamily="49" charset="0"/>
                <a:sym typeface="Symbol"/>
              </a:rPr>
              <a:t>, créé en 1971, est l’un </a:t>
            </a:r>
            <a:r>
              <a:rPr lang="fr-FR" sz="2000" dirty="0">
                <a:latin typeface="+mj-lt"/>
                <a:cs typeface="Courier New" pitchFamily="49" charset="0"/>
                <a:sym typeface="Symbol"/>
              </a:rPr>
              <a:t>des deux instituts </a:t>
            </a:r>
            <a:r>
              <a:rPr lang="fr-FR" sz="2000" dirty="0" smtClean="0">
                <a:solidFill>
                  <a:srgbClr val="FF0000"/>
                </a:solidFill>
                <a:latin typeface="+mj-lt"/>
                <a:cs typeface="Courier New" pitchFamily="49" charset="0"/>
                <a:sym typeface="Symbol"/>
              </a:rPr>
              <a:t>nationaux</a:t>
            </a:r>
            <a:r>
              <a:rPr lang="fr-FR" sz="2000" dirty="0" smtClean="0">
                <a:latin typeface="+mj-lt"/>
                <a:cs typeface="Courier New" pitchFamily="49" charset="0"/>
                <a:sym typeface="Symbol"/>
              </a:rPr>
              <a:t> du CNRS</a:t>
            </a:r>
            <a:endParaRPr lang="fr-FR" sz="2000" dirty="0">
              <a:latin typeface="+mj-lt"/>
              <a:cs typeface="Courier New" pitchFamily="49" charset="0"/>
              <a:sym typeface="Wingdings"/>
            </a:endParaRPr>
          </a:p>
          <a:p>
            <a:pPr algn="l">
              <a:defRPr/>
            </a:pPr>
            <a:endParaRPr lang="fr-FR" sz="1200" dirty="0">
              <a:latin typeface="+mj-lt"/>
              <a:cs typeface="Courier New" pitchFamily="49" charset="0"/>
              <a:sym typeface="Wingdings"/>
            </a:endParaRPr>
          </a:p>
          <a:p>
            <a:pPr algn="l">
              <a:defRPr/>
            </a:pPr>
            <a:r>
              <a:rPr lang="fr-FR" sz="2000" dirty="0">
                <a:latin typeface="+mj-lt"/>
                <a:cs typeface="Courier New" pitchFamily="49" charset="0"/>
                <a:sym typeface="Wingdings"/>
              </a:rPr>
              <a:t> </a:t>
            </a:r>
            <a:r>
              <a:rPr lang="fr-FR" sz="2000" dirty="0">
                <a:solidFill>
                  <a:srgbClr val="FF0000"/>
                </a:solidFill>
                <a:latin typeface="+mj-lt"/>
                <a:cs typeface="Courier New" pitchFamily="49" charset="0"/>
                <a:sym typeface="Wingdings"/>
              </a:rPr>
              <a:t>Unité mixte </a:t>
            </a:r>
            <a:r>
              <a:rPr lang="fr-FR" sz="2000" dirty="0">
                <a:latin typeface="+mj-lt"/>
                <a:cs typeface="Courier New" pitchFamily="49" charset="0"/>
                <a:sym typeface="Wingdings"/>
              </a:rPr>
              <a:t>: le </a:t>
            </a:r>
            <a:r>
              <a:rPr lang="fr-FR" sz="2000" dirty="0">
                <a:solidFill>
                  <a:srgbClr val="0000CC"/>
                </a:solidFill>
                <a:latin typeface="+mj-lt"/>
                <a:cs typeface="Courier New" pitchFamily="49" charset="0"/>
                <a:sym typeface="Wingdings"/>
              </a:rPr>
              <a:t>LAL</a:t>
            </a:r>
            <a:r>
              <a:rPr lang="fr-FR" sz="2000" dirty="0">
                <a:latin typeface="+mj-lt"/>
                <a:cs typeface="Courier New" pitchFamily="49" charset="0"/>
                <a:sym typeface="Wingdings"/>
              </a:rPr>
              <a:t> rassemble des </a:t>
            </a:r>
            <a:r>
              <a:rPr lang="fr-FR" sz="2000" dirty="0">
                <a:solidFill>
                  <a:srgbClr val="0000CC"/>
                </a:solidFill>
                <a:latin typeface="+mj-lt"/>
                <a:cs typeface="Courier New" pitchFamily="49" charset="0"/>
                <a:sym typeface="Wingdings"/>
              </a:rPr>
              <a:t>chercheurs CNRS </a:t>
            </a:r>
            <a:r>
              <a:rPr lang="fr-FR" sz="2000" dirty="0">
                <a:latin typeface="+mj-lt"/>
                <a:cs typeface="Courier New" pitchFamily="49" charset="0"/>
                <a:sym typeface="Wingdings"/>
              </a:rPr>
              <a:t>et des </a:t>
            </a:r>
            <a:r>
              <a:rPr lang="fr-FR" sz="2000" dirty="0">
                <a:solidFill>
                  <a:srgbClr val="0000CC"/>
                </a:solidFill>
                <a:latin typeface="+mj-lt"/>
                <a:cs typeface="Courier New" pitchFamily="49" charset="0"/>
                <a:sym typeface="Wingdings"/>
              </a:rPr>
              <a:t>enseignants-chercheurs</a:t>
            </a:r>
          </a:p>
          <a:p>
            <a:pPr algn="l">
              <a:defRPr/>
            </a:pPr>
            <a:r>
              <a:rPr lang="fr-FR" sz="2000" dirty="0">
                <a:latin typeface="+mj-lt"/>
                <a:cs typeface="Courier New" pitchFamily="49" charset="0"/>
                <a:sym typeface="Wingdings"/>
              </a:rPr>
              <a:t>                         qui dépendent de l’Université </a:t>
            </a:r>
            <a:r>
              <a:rPr lang="fr-FR" sz="2000" dirty="0" smtClean="0">
                <a:latin typeface="+mj-lt"/>
                <a:cs typeface="Courier New" pitchFamily="49" charset="0"/>
                <a:sym typeface="Wingdings"/>
              </a:rPr>
              <a:t>Paris-Sud </a:t>
            </a:r>
            <a:r>
              <a:rPr lang="fr-FR" sz="2000" dirty="0">
                <a:latin typeface="+mj-lt"/>
                <a:cs typeface="Courier New" pitchFamily="49" charset="0"/>
                <a:sym typeface="Wingdings"/>
              </a:rPr>
              <a:t>et enseignent sur le campus</a:t>
            </a:r>
          </a:p>
        </p:txBody>
      </p:sp>
      <p:pic>
        <p:nvPicPr>
          <p:cNvPr id="922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723" y="4947527"/>
            <a:ext cx="1440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9223"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97615" y="4398720"/>
            <a:ext cx="3648456" cy="24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736" y="4937522"/>
            <a:ext cx="2268985" cy="12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3237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p:cNvSpPr txBox="1"/>
          <p:nvPr/>
        </p:nvSpPr>
        <p:spPr>
          <a:xfrm>
            <a:off x="5364088" y="3919696"/>
            <a:ext cx="3635896" cy="2462213"/>
          </a:xfrm>
          <a:prstGeom prst="rect">
            <a:avLst/>
          </a:prstGeom>
          <a:noFill/>
        </p:spPr>
        <p:txBody>
          <a:bodyPr wrap="square" rtlCol="0">
            <a:spAutoFit/>
          </a:bodyPr>
          <a:lstStyle/>
          <a:p>
            <a:r>
              <a:rPr lang="fr-FR" sz="1400" b="1" dirty="0" smtClean="0"/>
              <a:t>4 fonctions :</a:t>
            </a:r>
            <a:r>
              <a:rPr lang="fr-FR" sz="1400" dirty="0" smtClean="0"/>
              <a:t/>
            </a:r>
            <a:br>
              <a:rPr lang="fr-FR" sz="1400" dirty="0" smtClean="0"/>
            </a:br>
            <a:r>
              <a:rPr lang="fr-FR" sz="1400" dirty="0" smtClean="0">
                <a:solidFill>
                  <a:srgbClr val="0070C0"/>
                </a:solidFill>
              </a:rPr>
              <a:t> </a:t>
            </a:r>
            <a:r>
              <a:rPr lang="fr-FR" sz="1400" b="1" dirty="0" smtClean="0">
                <a:solidFill>
                  <a:srgbClr val="0070C0"/>
                </a:solidFill>
              </a:rPr>
              <a:t>Orientation</a:t>
            </a:r>
            <a:r>
              <a:rPr lang="fr-FR" sz="1400" dirty="0" smtClean="0">
                <a:solidFill>
                  <a:srgbClr val="0070C0"/>
                </a:solidFill>
              </a:rPr>
              <a:t> : définition des politiques de recherche.</a:t>
            </a:r>
          </a:p>
          <a:p>
            <a:pPr>
              <a:buFont typeface="Arial" pitchFamily="34" charset="0"/>
              <a:buChar char="•"/>
            </a:pPr>
            <a:r>
              <a:rPr lang="fr-FR" sz="1400" dirty="0" smtClean="0">
                <a:solidFill>
                  <a:srgbClr val="993300"/>
                </a:solidFill>
              </a:rPr>
              <a:t> </a:t>
            </a:r>
            <a:r>
              <a:rPr lang="fr-FR" sz="1400" b="1" dirty="0" smtClean="0">
                <a:solidFill>
                  <a:srgbClr val="993300"/>
                </a:solidFill>
              </a:rPr>
              <a:t>Programmation</a:t>
            </a:r>
            <a:r>
              <a:rPr lang="fr-FR" sz="1400" dirty="0" smtClean="0">
                <a:solidFill>
                  <a:srgbClr val="993300"/>
                </a:solidFill>
              </a:rPr>
              <a:t> : Priorités thématiques et affectations des ressources =&gt; rôle des agences de financement.</a:t>
            </a:r>
            <a:endParaRPr lang="fr-FR" sz="1400" dirty="0" smtClean="0"/>
          </a:p>
          <a:p>
            <a:pPr>
              <a:buFont typeface="Arial" pitchFamily="34" charset="0"/>
              <a:buChar char="•"/>
            </a:pPr>
            <a:r>
              <a:rPr lang="fr-FR" sz="1400" b="1" dirty="0" smtClean="0">
                <a:solidFill>
                  <a:srgbClr val="7DB616"/>
                </a:solidFill>
              </a:rPr>
              <a:t> Recherche</a:t>
            </a:r>
            <a:r>
              <a:rPr lang="fr-FR" sz="1400" dirty="0" smtClean="0">
                <a:solidFill>
                  <a:srgbClr val="7DB616"/>
                </a:solidFill>
              </a:rPr>
              <a:t> : réalisation des activités de recherche dans les organismes de recherche</a:t>
            </a:r>
            <a:r>
              <a:rPr lang="fr-FR" sz="1400" dirty="0" smtClean="0">
                <a:solidFill>
                  <a:srgbClr val="96DB1B"/>
                </a:solidFill>
              </a:rPr>
              <a:t>.</a:t>
            </a:r>
            <a:r>
              <a:rPr lang="fr-FR" sz="1400" dirty="0" smtClean="0"/>
              <a:t> </a:t>
            </a:r>
          </a:p>
          <a:p>
            <a:pPr>
              <a:buFont typeface="Arial" pitchFamily="34" charset="0"/>
              <a:buChar char="•"/>
            </a:pPr>
            <a:r>
              <a:rPr lang="fr-FR" sz="1400" b="1" dirty="0" smtClean="0">
                <a:solidFill>
                  <a:srgbClr val="FF0000"/>
                </a:solidFill>
              </a:rPr>
              <a:t> Evaluation</a:t>
            </a:r>
            <a:r>
              <a:rPr lang="fr-FR" sz="1400" dirty="0" smtClean="0">
                <a:solidFill>
                  <a:srgbClr val="FF0000"/>
                </a:solidFill>
              </a:rPr>
              <a:t> : via l’AERES (Agence d'évaluation de la recherche et de l'enseignement supérieur)</a:t>
            </a:r>
            <a:endParaRPr lang="fr-FR" sz="1400" dirty="0">
              <a:solidFill>
                <a:srgbClr val="FF0000"/>
              </a:solidFill>
            </a:endParaRPr>
          </a:p>
        </p:txBody>
      </p:sp>
      <p:grpSp>
        <p:nvGrpSpPr>
          <p:cNvPr id="16" name="Groupe 15"/>
          <p:cNvGrpSpPr/>
          <p:nvPr/>
        </p:nvGrpSpPr>
        <p:grpSpPr>
          <a:xfrm>
            <a:off x="107953" y="2348880"/>
            <a:ext cx="5131060" cy="4104456"/>
            <a:chOff x="0" y="2420888"/>
            <a:chExt cx="5526596" cy="4464496"/>
          </a:xfrm>
        </p:grpSpPr>
        <p:pic>
          <p:nvPicPr>
            <p:cNvPr id="4100" name="Picture 4" descr="Organisation du système de recherche et d'innovation-mai 2012"/>
            <p:cNvPicPr>
              <a:picLocks noChangeAspect="1" noChangeArrowheads="1"/>
            </p:cNvPicPr>
            <p:nvPr/>
          </p:nvPicPr>
          <p:blipFill>
            <a:blip r:embed="rId2" cstate="print"/>
            <a:srcRect/>
            <a:stretch>
              <a:fillRect/>
            </a:stretch>
          </p:blipFill>
          <p:spPr bwMode="auto">
            <a:xfrm>
              <a:off x="0" y="2420888"/>
              <a:ext cx="5524910" cy="4464496"/>
            </a:xfrm>
            <a:prstGeom prst="rect">
              <a:avLst/>
            </a:prstGeom>
            <a:noFill/>
          </p:spPr>
        </p:pic>
        <p:sp>
          <p:nvSpPr>
            <p:cNvPr id="11" name="Rectangle à coins arrondis 10"/>
            <p:cNvSpPr/>
            <p:nvPr/>
          </p:nvSpPr>
          <p:spPr>
            <a:xfrm>
              <a:off x="18492" y="2748560"/>
              <a:ext cx="5508104" cy="143206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à coins arrondis 11"/>
            <p:cNvSpPr/>
            <p:nvPr/>
          </p:nvSpPr>
          <p:spPr>
            <a:xfrm>
              <a:off x="18492" y="4212996"/>
              <a:ext cx="4608512" cy="1720100"/>
            </a:xfrm>
            <a:prstGeom prst="roundRect">
              <a:avLst/>
            </a:prstGeom>
            <a:noFill/>
            <a:ln w="76200">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à coins arrondis 12"/>
            <p:cNvSpPr/>
            <p:nvPr/>
          </p:nvSpPr>
          <p:spPr>
            <a:xfrm>
              <a:off x="18492" y="5986730"/>
              <a:ext cx="4625516" cy="8640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à coins arrondis 13"/>
            <p:cNvSpPr/>
            <p:nvPr/>
          </p:nvSpPr>
          <p:spPr>
            <a:xfrm>
              <a:off x="4699832" y="4204904"/>
              <a:ext cx="808272" cy="260847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Bouée 17"/>
            <p:cNvSpPr/>
            <p:nvPr/>
          </p:nvSpPr>
          <p:spPr>
            <a:xfrm>
              <a:off x="1907704" y="3068960"/>
              <a:ext cx="3312368" cy="3600400"/>
            </a:xfrm>
            <a:prstGeom prst="donut">
              <a:avLst>
                <a:gd name="adj" fmla="val 8353"/>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emi-cadre 18"/>
            <p:cNvSpPr/>
            <p:nvPr/>
          </p:nvSpPr>
          <p:spPr>
            <a:xfrm rot="2294158">
              <a:off x="4709865" y="4460968"/>
              <a:ext cx="792088" cy="720080"/>
            </a:xfrm>
            <a:prstGeom prst="halfFrame">
              <a:avLst>
                <a:gd name="adj1" fmla="val 34563"/>
                <a:gd name="adj2" fmla="val 33333"/>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Rectangle 14"/>
          <p:cNvSpPr/>
          <p:nvPr/>
        </p:nvSpPr>
        <p:spPr>
          <a:xfrm>
            <a:off x="972" y="836712"/>
            <a:ext cx="9143028" cy="1600438"/>
          </a:xfrm>
          <a:prstGeom prst="rect">
            <a:avLst/>
          </a:prstGeom>
        </p:spPr>
        <p:txBody>
          <a:bodyPr wrap="square">
            <a:spAutoFit/>
          </a:bodyPr>
          <a:lstStyle/>
          <a:p>
            <a:pPr>
              <a:buFont typeface="Arial" pitchFamily="34" charset="0"/>
              <a:buChar char="•"/>
            </a:pPr>
            <a:r>
              <a:rPr lang="fr-FR" sz="1400" b="1" dirty="0" smtClean="0"/>
              <a:t> Quelques chiffres :</a:t>
            </a:r>
          </a:p>
          <a:p>
            <a:r>
              <a:rPr lang="fr-FR" sz="1400" dirty="0" smtClean="0"/>
              <a:t>543 000 personnes (400 000 personnes en Equivalent Temps Plein) ont une activité de recherche</a:t>
            </a:r>
            <a:r>
              <a:rPr lang="fr-FR" sz="1400" dirty="0"/>
              <a:t> </a:t>
            </a:r>
            <a:r>
              <a:rPr lang="fr-FR" sz="1400" dirty="0" smtClean="0"/>
              <a:t>dont 250 000 chercheurs (150 000 : privé, 100 000 : publique)</a:t>
            </a:r>
          </a:p>
          <a:p>
            <a:r>
              <a:rPr lang="fr-FR" sz="1400" dirty="0" smtClean="0"/>
              <a:t>45 milliards d’Euros en 2011 de dépense de recherche (2.25% du Produit Intérieur Brut)</a:t>
            </a:r>
          </a:p>
          <a:p>
            <a:r>
              <a:rPr lang="fr-FR" sz="1400" dirty="0" smtClean="0"/>
              <a:t>12 000 thèses délivrées chaque année</a:t>
            </a:r>
          </a:p>
          <a:p>
            <a:r>
              <a:rPr lang="fr-FR" sz="1400" dirty="0" smtClean="0"/>
              <a:t>6</a:t>
            </a:r>
            <a:r>
              <a:rPr lang="fr-FR" sz="1400" baseline="30000" dirty="0" smtClean="0"/>
              <a:t>e</a:t>
            </a:r>
            <a:r>
              <a:rPr lang="fr-FR" sz="1400" dirty="0" smtClean="0"/>
              <a:t> rang mondial en publications scientifiques</a:t>
            </a:r>
          </a:p>
          <a:p>
            <a:r>
              <a:rPr lang="fr-FR" sz="1400" dirty="0" smtClean="0"/>
              <a:t>4</a:t>
            </a:r>
            <a:r>
              <a:rPr lang="fr-FR" sz="1400" baseline="30000" dirty="0" smtClean="0"/>
              <a:t>e</a:t>
            </a:r>
            <a:r>
              <a:rPr lang="fr-FR" sz="1400" dirty="0" smtClean="0"/>
              <a:t> / 7</a:t>
            </a:r>
            <a:r>
              <a:rPr lang="fr-FR" sz="1400" baseline="30000" dirty="0" smtClean="0"/>
              <a:t>e</a:t>
            </a:r>
            <a:r>
              <a:rPr lang="fr-FR" sz="1400" dirty="0" smtClean="0"/>
              <a:t> rang mondial dans le système européen / américain des brevets</a:t>
            </a:r>
          </a:p>
        </p:txBody>
      </p:sp>
      <p:sp>
        <p:nvSpPr>
          <p:cNvPr id="20" name="ZoneTexte 19"/>
          <p:cNvSpPr txBox="1"/>
          <p:nvPr/>
        </p:nvSpPr>
        <p:spPr>
          <a:xfrm>
            <a:off x="5292080" y="2332618"/>
            <a:ext cx="3855094" cy="1600438"/>
          </a:xfrm>
          <a:prstGeom prst="rect">
            <a:avLst/>
          </a:prstGeom>
          <a:noFill/>
        </p:spPr>
        <p:txBody>
          <a:bodyPr wrap="none" rtlCol="0">
            <a:spAutoFit/>
          </a:bodyPr>
          <a:lstStyle/>
          <a:p>
            <a:pPr>
              <a:buFont typeface="Arial" pitchFamily="34" charset="0"/>
              <a:buChar char="•"/>
            </a:pPr>
            <a:r>
              <a:rPr lang="fr-FR" sz="1400" b="1" dirty="0" smtClean="0"/>
              <a:t> Recherche privée</a:t>
            </a:r>
            <a:r>
              <a:rPr lang="fr-FR" sz="1400" dirty="0" smtClean="0"/>
              <a:t> :</a:t>
            </a:r>
          </a:p>
          <a:p>
            <a:r>
              <a:rPr lang="fr-FR" sz="1400" dirty="0" smtClean="0"/>
              <a:t>29 milliards d’Euros en 2011</a:t>
            </a:r>
          </a:p>
          <a:p>
            <a:r>
              <a:rPr lang="fr-FR" sz="1400" dirty="0" smtClean="0"/>
              <a:t>Domaines d’activité :</a:t>
            </a:r>
          </a:p>
          <a:p>
            <a:r>
              <a:rPr lang="fr-FR" sz="1400" dirty="0" smtClean="0"/>
              <a:t>Automobile, Pharmaceutique, Aéronautique, …</a:t>
            </a:r>
          </a:p>
          <a:p>
            <a:pPr>
              <a:buFont typeface="Arial" pitchFamily="34" charset="0"/>
              <a:buChar char="•"/>
            </a:pPr>
            <a:r>
              <a:rPr lang="fr-FR" sz="1400" b="1" dirty="0" smtClean="0"/>
              <a:t> Recherche  publique :</a:t>
            </a:r>
          </a:p>
          <a:p>
            <a:r>
              <a:rPr lang="fr-FR" sz="1400" dirty="0" smtClean="0"/>
              <a:t>16 milliards d’Euros en 2011</a:t>
            </a:r>
          </a:p>
          <a:p>
            <a:r>
              <a:rPr lang="fr-FR" sz="1400" dirty="0" smtClean="0"/>
              <a:t>Universités, EPST, EPIC, EPA</a:t>
            </a:r>
          </a:p>
        </p:txBody>
      </p:sp>
      <p:sp>
        <p:nvSpPr>
          <p:cNvPr id="22" name="Rectangle 21"/>
          <p:cNvSpPr/>
          <p:nvPr/>
        </p:nvSpPr>
        <p:spPr>
          <a:xfrm>
            <a:off x="144016" y="6505599"/>
            <a:ext cx="8748464" cy="307777"/>
          </a:xfrm>
          <a:prstGeom prst="rect">
            <a:avLst/>
          </a:prstGeom>
        </p:spPr>
        <p:txBody>
          <a:bodyPr wrap="square">
            <a:spAutoFit/>
          </a:bodyPr>
          <a:lstStyle/>
          <a:p>
            <a:r>
              <a:rPr lang="fr-FR" sz="1400" dirty="0" smtClean="0"/>
              <a:t>Etat de la recherche en France 2014 : </a:t>
            </a:r>
            <a:r>
              <a:rPr lang="fr-FR" sz="1400" dirty="0" smtClean="0">
                <a:solidFill>
                  <a:schemeClr val="accent1">
                    <a:lumMod val="75000"/>
                  </a:schemeClr>
                </a:solidFill>
                <a:hlinkClick r:id="rId3"/>
              </a:rPr>
              <a:t>http://publication.enseignementsup-recherche.gouv.fr/eesr/7/index.php</a:t>
            </a:r>
            <a:endParaRPr lang="fr-FR" sz="1400" dirty="0">
              <a:solidFill>
                <a:schemeClr val="accent1">
                  <a:lumMod val="75000"/>
                </a:schemeClr>
              </a:solidFill>
            </a:endParaRPr>
          </a:p>
        </p:txBody>
      </p:sp>
      <p:sp>
        <p:nvSpPr>
          <p:cNvPr id="21" name="Titre 1"/>
          <p:cNvSpPr txBox="1">
            <a:spLocks/>
          </p:cNvSpPr>
          <p:nvPr/>
        </p:nvSpPr>
        <p:spPr>
          <a:xfrm>
            <a:off x="0" y="-453224"/>
            <a:ext cx="8229600" cy="1143000"/>
          </a:xfrm>
          <a:prstGeom prst="rect">
            <a:avLst/>
          </a:prstGeom>
          <a:effectLst>
            <a:outerShdw blurRad="50800" dist="38100" dir="2700000" algn="tl" rotWithShape="0">
              <a:prstClr val="black">
                <a:alpha val="40000"/>
              </a:prstClr>
            </a:outerShdw>
          </a:effectLst>
        </p:spPr>
        <p:txBody>
          <a:bodyPr vert="horz" lIns="0" rIns="0" bIns="0" anchor="b">
            <a:normAutofit fontScale="92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fr-FR" b="1" dirty="0"/>
              <a:t>Recherche scientifique en </a:t>
            </a:r>
            <a:r>
              <a:rPr lang="fr-FR" b="1" dirty="0" smtClean="0"/>
              <a:t>France</a:t>
            </a:r>
            <a:endParaRPr lang="fr-FR" b="1" dirty="0"/>
          </a:p>
        </p:txBody>
      </p:sp>
    </p:spTree>
    <p:extLst>
      <p:ext uri="{BB962C8B-B14F-4D97-AF65-F5344CB8AC3E}">
        <p14:creationId xmlns:p14="http://schemas.microsoft.com/office/powerpoint/2010/main" val="6440240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à coins arrondis 21"/>
          <p:cNvSpPr/>
          <p:nvPr/>
        </p:nvSpPr>
        <p:spPr>
          <a:xfrm>
            <a:off x="107504" y="620688"/>
            <a:ext cx="7855396"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fr-FR" sz="1600" b="1" dirty="0" smtClean="0">
                <a:solidFill>
                  <a:prstClr val="white"/>
                </a:solidFill>
              </a:rPr>
              <a:t>Les tutelles :</a:t>
            </a:r>
          </a:p>
          <a:p>
            <a:pPr algn="l" fontAlgn="auto">
              <a:spcBef>
                <a:spcPts val="0"/>
              </a:spcBef>
              <a:spcAft>
                <a:spcPts val="0"/>
              </a:spcAft>
            </a:pPr>
            <a:r>
              <a:rPr lang="fr-FR" sz="1600" dirty="0" smtClean="0">
                <a:solidFill>
                  <a:prstClr val="white"/>
                </a:solidFill>
              </a:rPr>
              <a:t>Unité Mixte de Recherche (UMR)</a:t>
            </a:r>
          </a:p>
          <a:p>
            <a:pPr algn="l" fontAlgn="auto">
              <a:spcBef>
                <a:spcPts val="0"/>
              </a:spcBef>
              <a:spcAft>
                <a:spcPts val="0"/>
              </a:spcAft>
              <a:buFont typeface="Arial" pitchFamily="34" charset="0"/>
              <a:buChar char="•"/>
            </a:pPr>
            <a:r>
              <a:rPr lang="fr-FR" sz="1600" dirty="0" smtClean="0">
                <a:solidFill>
                  <a:prstClr val="white"/>
                </a:solidFill>
              </a:rPr>
              <a:t> CNRS / IN2P3 + Délégation en région (Budgets, Postes, Orientation scientifique)</a:t>
            </a:r>
          </a:p>
          <a:p>
            <a:pPr algn="l" fontAlgn="auto">
              <a:spcBef>
                <a:spcPts val="0"/>
              </a:spcBef>
              <a:spcAft>
                <a:spcPts val="0"/>
              </a:spcAft>
              <a:buFont typeface="Arial" pitchFamily="34" charset="0"/>
              <a:buChar char="•"/>
            </a:pPr>
            <a:r>
              <a:rPr lang="fr-FR" sz="1600" dirty="0" smtClean="0">
                <a:solidFill>
                  <a:prstClr val="white"/>
                </a:solidFill>
              </a:rPr>
              <a:t> Université / Département « Physique des 2 infinis » (Locaux, Postes, Budgets)</a:t>
            </a:r>
          </a:p>
        </p:txBody>
      </p:sp>
      <p:sp>
        <p:nvSpPr>
          <p:cNvPr id="23" name="Rectangle à coins arrondis 22"/>
          <p:cNvSpPr/>
          <p:nvPr/>
        </p:nvSpPr>
        <p:spPr>
          <a:xfrm>
            <a:off x="120204" y="5597500"/>
            <a:ext cx="2088232"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fr-FR" sz="1600" b="1" dirty="0" smtClean="0">
                <a:solidFill>
                  <a:prstClr val="white"/>
                </a:solidFill>
              </a:rPr>
              <a:t>L’enseignement :</a:t>
            </a:r>
          </a:p>
          <a:p>
            <a:pPr algn="l" fontAlgn="auto">
              <a:spcBef>
                <a:spcPts val="0"/>
              </a:spcBef>
              <a:spcAft>
                <a:spcPts val="0"/>
              </a:spcAft>
              <a:buFont typeface="Arial" pitchFamily="34" charset="0"/>
              <a:buChar char="•"/>
            </a:pPr>
            <a:r>
              <a:rPr lang="fr-FR" sz="1600" dirty="0" smtClean="0">
                <a:solidFill>
                  <a:prstClr val="white"/>
                </a:solidFill>
              </a:rPr>
              <a:t> Masters</a:t>
            </a:r>
          </a:p>
          <a:p>
            <a:pPr algn="l" fontAlgn="auto">
              <a:spcBef>
                <a:spcPts val="0"/>
              </a:spcBef>
              <a:spcAft>
                <a:spcPts val="0"/>
              </a:spcAft>
              <a:buFont typeface="Arial" pitchFamily="34" charset="0"/>
              <a:buChar char="•"/>
            </a:pPr>
            <a:r>
              <a:rPr lang="fr-FR" sz="1600" dirty="0" smtClean="0">
                <a:solidFill>
                  <a:prstClr val="white"/>
                </a:solidFill>
              </a:rPr>
              <a:t> Magisters</a:t>
            </a:r>
          </a:p>
          <a:p>
            <a:pPr algn="l" fontAlgn="auto">
              <a:spcBef>
                <a:spcPts val="0"/>
              </a:spcBef>
              <a:spcAft>
                <a:spcPts val="0"/>
              </a:spcAft>
              <a:buFont typeface="Arial" pitchFamily="34" charset="0"/>
              <a:buChar char="•"/>
            </a:pPr>
            <a:r>
              <a:rPr lang="fr-FR" sz="1600" dirty="0" smtClean="0">
                <a:solidFill>
                  <a:prstClr val="white"/>
                </a:solidFill>
              </a:rPr>
              <a:t> Ecoles d’ingénieur </a:t>
            </a:r>
            <a:endParaRPr lang="fr-FR" sz="1600" dirty="0">
              <a:solidFill>
                <a:prstClr val="white"/>
              </a:solidFill>
            </a:endParaRPr>
          </a:p>
        </p:txBody>
      </p:sp>
      <p:sp>
        <p:nvSpPr>
          <p:cNvPr id="24" name="Rectangle à coins arrondis 23"/>
          <p:cNvSpPr/>
          <p:nvPr/>
        </p:nvSpPr>
        <p:spPr>
          <a:xfrm>
            <a:off x="107504" y="1916832"/>
            <a:ext cx="2411760"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fr-FR" sz="1600" b="1" dirty="0" smtClean="0">
                <a:solidFill>
                  <a:prstClr val="white"/>
                </a:solidFill>
              </a:rPr>
              <a:t>Les financements :</a:t>
            </a:r>
          </a:p>
          <a:p>
            <a:pPr algn="l" fontAlgn="auto">
              <a:spcBef>
                <a:spcPts val="0"/>
              </a:spcBef>
              <a:spcAft>
                <a:spcPts val="0"/>
              </a:spcAft>
              <a:buFont typeface="Arial" pitchFamily="34" charset="0"/>
              <a:buChar char="•"/>
            </a:pPr>
            <a:r>
              <a:rPr lang="fr-FR" sz="1600" dirty="0" smtClean="0">
                <a:solidFill>
                  <a:prstClr val="white"/>
                </a:solidFill>
              </a:rPr>
              <a:t> CNRS / IN2P3</a:t>
            </a:r>
          </a:p>
          <a:p>
            <a:pPr algn="l" fontAlgn="auto">
              <a:spcBef>
                <a:spcPts val="0"/>
              </a:spcBef>
              <a:spcAft>
                <a:spcPts val="0"/>
              </a:spcAft>
              <a:buFont typeface="Arial" pitchFamily="34" charset="0"/>
              <a:buChar char="•"/>
            </a:pPr>
            <a:r>
              <a:rPr lang="fr-FR" sz="1600" dirty="0" smtClean="0">
                <a:solidFill>
                  <a:prstClr val="white"/>
                </a:solidFill>
              </a:rPr>
              <a:t> ANR, FCS</a:t>
            </a:r>
          </a:p>
          <a:p>
            <a:pPr algn="l" fontAlgn="auto">
              <a:spcBef>
                <a:spcPts val="0"/>
              </a:spcBef>
              <a:spcAft>
                <a:spcPts val="0"/>
              </a:spcAft>
              <a:buFont typeface="Arial" pitchFamily="34" charset="0"/>
              <a:buChar char="•"/>
            </a:pPr>
            <a:r>
              <a:rPr lang="fr-FR" sz="1600" dirty="0" smtClean="0">
                <a:solidFill>
                  <a:prstClr val="white"/>
                </a:solidFill>
              </a:rPr>
              <a:t> </a:t>
            </a:r>
            <a:r>
              <a:rPr lang="fr-FR" sz="1600" dirty="0" err="1" smtClean="0">
                <a:solidFill>
                  <a:prstClr val="white"/>
                </a:solidFill>
              </a:rPr>
              <a:t>Equipex</a:t>
            </a:r>
            <a:r>
              <a:rPr lang="fr-FR" sz="1600" dirty="0" smtClean="0">
                <a:solidFill>
                  <a:prstClr val="white"/>
                </a:solidFill>
              </a:rPr>
              <a:t>, </a:t>
            </a:r>
            <a:r>
              <a:rPr lang="fr-FR" sz="1600" dirty="0" err="1" smtClean="0">
                <a:solidFill>
                  <a:prstClr val="white"/>
                </a:solidFill>
              </a:rPr>
              <a:t>Labex</a:t>
            </a:r>
            <a:r>
              <a:rPr lang="fr-FR" sz="1600" dirty="0" smtClean="0">
                <a:solidFill>
                  <a:prstClr val="white"/>
                </a:solidFill>
              </a:rPr>
              <a:t>, </a:t>
            </a:r>
            <a:r>
              <a:rPr lang="fr-FR" sz="1600" dirty="0" err="1" smtClean="0">
                <a:solidFill>
                  <a:prstClr val="white"/>
                </a:solidFill>
              </a:rPr>
              <a:t>Idex</a:t>
            </a:r>
            <a:endParaRPr lang="fr-FR" sz="1600" dirty="0" smtClean="0">
              <a:solidFill>
                <a:prstClr val="white"/>
              </a:solidFill>
            </a:endParaRPr>
          </a:p>
          <a:p>
            <a:pPr algn="l" fontAlgn="auto">
              <a:spcBef>
                <a:spcPts val="0"/>
              </a:spcBef>
              <a:spcAft>
                <a:spcPts val="0"/>
              </a:spcAft>
              <a:buFont typeface="Arial" pitchFamily="34" charset="0"/>
              <a:buChar char="•"/>
            </a:pPr>
            <a:r>
              <a:rPr lang="fr-FR" sz="1600" dirty="0" smtClean="0">
                <a:solidFill>
                  <a:prstClr val="white"/>
                </a:solidFill>
              </a:rPr>
              <a:t> Europe, </a:t>
            </a:r>
            <a:r>
              <a:rPr lang="fr-FR" sz="1600" dirty="0" err="1" smtClean="0">
                <a:solidFill>
                  <a:prstClr val="white"/>
                </a:solidFill>
              </a:rPr>
              <a:t>Regions</a:t>
            </a:r>
            <a:endParaRPr lang="fr-FR" sz="1600" dirty="0" smtClean="0">
              <a:solidFill>
                <a:prstClr val="white"/>
              </a:solidFill>
            </a:endParaRPr>
          </a:p>
          <a:p>
            <a:pPr algn="l" fontAlgn="auto">
              <a:spcBef>
                <a:spcPts val="0"/>
              </a:spcBef>
              <a:spcAft>
                <a:spcPts val="0"/>
              </a:spcAft>
              <a:buFont typeface="Arial" pitchFamily="34" charset="0"/>
              <a:buChar char="•"/>
            </a:pPr>
            <a:r>
              <a:rPr lang="fr-FR" sz="1600" dirty="0" smtClean="0">
                <a:solidFill>
                  <a:prstClr val="white"/>
                </a:solidFill>
              </a:rPr>
              <a:t> …</a:t>
            </a:r>
          </a:p>
        </p:txBody>
      </p:sp>
      <p:sp>
        <p:nvSpPr>
          <p:cNvPr id="25" name="Rectangle à coins arrondis 24"/>
          <p:cNvSpPr/>
          <p:nvPr/>
        </p:nvSpPr>
        <p:spPr>
          <a:xfrm>
            <a:off x="107504" y="3801616"/>
            <a:ext cx="2555776" cy="162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buFont typeface="Arial" pitchFamily="34" charset="0"/>
              <a:buChar char="•"/>
            </a:pPr>
            <a:r>
              <a:rPr lang="fr-FR" sz="1200" b="1" dirty="0" smtClean="0">
                <a:solidFill>
                  <a:prstClr val="black"/>
                </a:solidFill>
              </a:rPr>
              <a:t> </a:t>
            </a:r>
            <a:r>
              <a:rPr lang="fr-FR" sz="1200" b="1" dirty="0" err="1" smtClean="0">
                <a:solidFill>
                  <a:prstClr val="black"/>
                </a:solidFill>
              </a:rPr>
              <a:t>Equipex</a:t>
            </a:r>
            <a:r>
              <a:rPr lang="fr-FR" sz="1200" b="1" dirty="0" smtClean="0">
                <a:solidFill>
                  <a:prstClr val="black"/>
                </a:solidFill>
              </a:rPr>
              <a:t> </a:t>
            </a:r>
            <a:r>
              <a:rPr lang="fr-FR" sz="1200" dirty="0" smtClean="0">
                <a:solidFill>
                  <a:prstClr val="black"/>
                </a:solidFill>
              </a:rPr>
              <a:t>: projets financés par le grand emprunt =&gt; ThomX</a:t>
            </a:r>
          </a:p>
          <a:p>
            <a:pPr algn="l" fontAlgn="auto">
              <a:spcBef>
                <a:spcPts val="0"/>
              </a:spcBef>
              <a:spcAft>
                <a:spcPts val="0"/>
              </a:spcAft>
              <a:buFont typeface="Arial" pitchFamily="34" charset="0"/>
              <a:buChar char="•"/>
            </a:pPr>
            <a:r>
              <a:rPr lang="fr-FR" sz="1200" b="1" dirty="0" smtClean="0">
                <a:solidFill>
                  <a:prstClr val="black"/>
                </a:solidFill>
              </a:rPr>
              <a:t> </a:t>
            </a:r>
            <a:r>
              <a:rPr lang="fr-FR" sz="1200" b="1" dirty="0" err="1" smtClean="0">
                <a:solidFill>
                  <a:prstClr val="black"/>
                </a:solidFill>
              </a:rPr>
              <a:t>Labex</a:t>
            </a:r>
            <a:r>
              <a:rPr lang="fr-FR" sz="1200" b="1" dirty="0" smtClean="0">
                <a:solidFill>
                  <a:prstClr val="black"/>
                </a:solidFill>
              </a:rPr>
              <a:t> </a:t>
            </a:r>
            <a:r>
              <a:rPr lang="fr-FR" sz="1200" dirty="0" smtClean="0">
                <a:solidFill>
                  <a:prstClr val="black"/>
                </a:solidFill>
              </a:rPr>
              <a:t>:  Instrument du programme Investissement d’avenir  (47 </a:t>
            </a:r>
            <a:r>
              <a:rPr lang="fr-FR" sz="1200" dirty="0" err="1" smtClean="0">
                <a:solidFill>
                  <a:prstClr val="black"/>
                </a:solidFill>
              </a:rPr>
              <a:t>millards</a:t>
            </a:r>
            <a:r>
              <a:rPr lang="fr-FR" sz="1200" dirty="0" smtClean="0">
                <a:solidFill>
                  <a:prstClr val="black"/>
                </a:solidFill>
              </a:rPr>
              <a:t> d’euros) =&gt; P2IO</a:t>
            </a:r>
          </a:p>
          <a:p>
            <a:pPr algn="l" fontAlgn="auto">
              <a:spcBef>
                <a:spcPts val="0"/>
              </a:spcBef>
              <a:spcAft>
                <a:spcPts val="0"/>
              </a:spcAft>
              <a:buFont typeface="Arial" pitchFamily="34" charset="0"/>
              <a:buChar char="•"/>
            </a:pPr>
            <a:r>
              <a:rPr lang="fr-FR" sz="1200" b="1" dirty="0" smtClean="0">
                <a:solidFill>
                  <a:prstClr val="black"/>
                </a:solidFill>
              </a:rPr>
              <a:t> </a:t>
            </a:r>
            <a:r>
              <a:rPr lang="fr-FR" sz="1200" b="1" dirty="0" err="1" smtClean="0">
                <a:solidFill>
                  <a:prstClr val="black"/>
                </a:solidFill>
              </a:rPr>
              <a:t>Idex</a:t>
            </a:r>
            <a:r>
              <a:rPr lang="fr-FR" sz="1200" b="1" dirty="0" smtClean="0">
                <a:solidFill>
                  <a:prstClr val="black"/>
                </a:solidFill>
              </a:rPr>
              <a:t> </a:t>
            </a:r>
            <a:r>
              <a:rPr lang="fr-FR" sz="1200" dirty="0" smtClean="0">
                <a:solidFill>
                  <a:prstClr val="black"/>
                </a:solidFill>
              </a:rPr>
              <a:t>: Pôles pluridisciplinaires nationaux =&gt; Campus Paris-Saclay</a:t>
            </a:r>
          </a:p>
        </p:txBody>
      </p:sp>
      <p:pic>
        <p:nvPicPr>
          <p:cNvPr id="26" name="Picture 2" descr="http://www.lal.in2p3.fr/IMG/jpg/LALSept2014.jpg"/>
          <p:cNvPicPr>
            <a:picLocks noChangeAspect="1" noChangeArrowheads="1"/>
          </p:cNvPicPr>
          <p:nvPr/>
        </p:nvPicPr>
        <p:blipFill>
          <a:blip r:embed="rId2" cstate="print"/>
          <a:srcRect/>
          <a:stretch>
            <a:fillRect/>
          </a:stretch>
        </p:blipFill>
        <p:spPr bwMode="auto">
          <a:xfrm>
            <a:off x="2611641" y="1839480"/>
            <a:ext cx="3976583" cy="4980138"/>
          </a:xfrm>
          <a:prstGeom prst="rect">
            <a:avLst/>
          </a:prstGeom>
          <a:noFill/>
        </p:spPr>
      </p:pic>
      <p:sp>
        <p:nvSpPr>
          <p:cNvPr id="11" name="ZoneTexte 16"/>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fld id="{12F2A24C-0E65-4FBE-AA14-1E25DEE5F2F7}" type="slidenum">
              <a:rPr lang="fr-FR" altLang="fr-FR" sz="2400" b="1"/>
              <a:pPr algn="ctr" eaLnBrk="1" hangingPunct="1">
                <a:spcBef>
                  <a:spcPct val="0"/>
                </a:spcBef>
                <a:buFontTx/>
                <a:buNone/>
              </a:pPr>
              <a:t>21</a:t>
            </a:fld>
            <a:endParaRPr lang="fr-FR" altLang="fr-FR" sz="2400" b="1"/>
          </a:p>
        </p:txBody>
      </p:sp>
      <p:sp>
        <p:nvSpPr>
          <p:cNvPr id="9" name="Rectangle 2"/>
          <p:cNvSpPr txBox="1">
            <a:spLocks noChangeArrowheads="1"/>
          </p:cNvSpPr>
          <p:nvPr/>
        </p:nvSpPr>
        <p:spPr>
          <a:xfrm>
            <a:off x="2090738" y="-100012"/>
            <a:ext cx="8964612" cy="585787"/>
          </a:xfrm>
          <a:prstGeom prst="rect">
            <a:avLst/>
          </a:prstGeom>
        </p:spPr>
        <p:txBody>
          <a:bodyPr vert="horz" lIns="0" tIns="45720" rIns="0" bIns="0" anchor="b">
            <a:normAutofit fontScale="82500" lnSpcReduction="20000"/>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fr-FR" b="1" dirty="0" smtClean="0">
                <a:solidFill>
                  <a:srgbClr val="04617B"/>
                </a:solidFill>
              </a:rPr>
              <a:t>Organisation du LAL</a:t>
            </a:r>
            <a:endParaRPr lang="fr-FR" altLang="fr-FR" sz="2800" i="1" dirty="0" smtClean="0">
              <a:solidFill>
                <a:srgbClr val="008000"/>
              </a:solidFill>
              <a:latin typeface="Symbol" pitchFamily="18" charset="2"/>
            </a:endParaRPr>
          </a:p>
        </p:txBody>
      </p:sp>
    </p:spTree>
    <p:extLst>
      <p:ext uri="{BB962C8B-B14F-4D97-AF65-F5344CB8AC3E}">
        <p14:creationId xmlns:p14="http://schemas.microsoft.com/office/powerpoint/2010/main" val="3151232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a:xfrm flipH="1">
            <a:off x="4110824" y="3324059"/>
            <a:ext cx="7123" cy="2146438"/>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2292378" y="3308157"/>
            <a:ext cx="5549" cy="3426598"/>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150455" y="-571500"/>
            <a:ext cx="8229600" cy="1143000"/>
          </a:xfrm>
          <a:effectLst>
            <a:outerShdw blurRad="50800" dist="38100" algn="l" rotWithShape="0">
              <a:prstClr val="black">
                <a:alpha val="40000"/>
              </a:prstClr>
            </a:outerShdw>
          </a:effectLst>
        </p:spPr>
        <p:txBody>
          <a:bodyPr>
            <a:normAutofit/>
          </a:bodyPr>
          <a:lstStyle/>
          <a:p>
            <a:r>
              <a:rPr lang="fr-FR" sz="4000" b="1" dirty="0" smtClean="0">
                <a:solidFill>
                  <a:schemeClr val="accent1">
                    <a:lumMod val="75000"/>
                  </a:schemeClr>
                </a:solidFill>
              </a:rPr>
              <a:t>Organisation</a:t>
            </a:r>
            <a:endParaRPr lang="fr-FR" sz="4000" b="1" dirty="0">
              <a:solidFill>
                <a:schemeClr val="accent1">
                  <a:lumMod val="75000"/>
                </a:schemeClr>
              </a:solidFill>
            </a:endParaRPr>
          </a:p>
        </p:txBody>
      </p:sp>
      <p:pic>
        <p:nvPicPr>
          <p:cNvPr id="5122" name="Picture 2" descr="http://trouvetavoie.files.wordpress.com/2012/10/projet-x.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565"/>
          <a:stretch/>
        </p:blipFill>
        <p:spPr bwMode="auto">
          <a:xfrm>
            <a:off x="6171247" y="842536"/>
            <a:ext cx="2850077" cy="26976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6570979" y="521481"/>
            <a:ext cx="1982594" cy="369332"/>
          </a:xfrm>
          <a:prstGeom prst="rect">
            <a:avLst/>
          </a:prstGeom>
          <a:noFill/>
        </p:spPr>
        <p:txBody>
          <a:bodyPr wrap="none" rtlCol="0">
            <a:spAutoFit/>
          </a:bodyPr>
          <a:lstStyle/>
          <a:p>
            <a:r>
              <a:rPr lang="fr-FR" dirty="0" smtClean="0">
                <a:solidFill>
                  <a:srgbClr val="0070C0"/>
                </a:solidFill>
              </a:rPr>
              <a:t>Gestion de projets</a:t>
            </a:r>
            <a:endParaRPr lang="fr-FR" dirty="0">
              <a:solidFill>
                <a:srgbClr val="0070C0"/>
              </a:solidFill>
            </a:endParaRPr>
          </a:p>
        </p:txBody>
      </p:sp>
      <p:sp>
        <p:nvSpPr>
          <p:cNvPr id="7" name="Double flèche horizontale 6"/>
          <p:cNvSpPr/>
          <p:nvPr/>
        </p:nvSpPr>
        <p:spPr>
          <a:xfrm>
            <a:off x="5498275" y="2137558"/>
            <a:ext cx="534390" cy="26125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0" name="Groupe 9"/>
          <p:cNvGrpSpPr/>
          <p:nvPr/>
        </p:nvGrpSpPr>
        <p:grpSpPr>
          <a:xfrm>
            <a:off x="487928" y="636104"/>
            <a:ext cx="6803500" cy="4541300"/>
            <a:chOff x="485478" y="759898"/>
            <a:chExt cx="7307641" cy="4877809"/>
          </a:xfrm>
        </p:grpSpPr>
        <p:pic>
          <p:nvPicPr>
            <p:cNvPr id="5124" name="Picture 4" descr="http://www.lal.in2p3.fr/IMG/jpg_organigramme.jpg"/>
            <p:cNvPicPr>
              <a:picLocks noChangeAspect="1" noChangeArrowheads="1"/>
            </p:cNvPicPr>
            <p:nvPr/>
          </p:nvPicPr>
          <p:blipFill rotWithShape="1">
            <a:blip r:embed="rId3">
              <a:extLst>
                <a:ext uri="{28A0092B-C50C-407E-A947-70E740481C1C}">
                  <a14:useLocalDpi xmlns:a14="http://schemas.microsoft.com/office/drawing/2010/main" val="0"/>
                </a:ext>
              </a:extLst>
            </a:blip>
            <a:srcRect r="4546"/>
            <a:stretch/>
          </p:blipFill>
          <p:spPr bwMode="auto">
            <a:xfrm>
              <a:off x="485478" y="759898"/>
              <a:ext cx="5223284" cy="28767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449906" y="3918677"/>
              <a:ext cx="2343213" cy="1719030"/>
            </a:xfrm>
            <a:prstGeom prst="rect">
              <a:avLst/>
            </a:prstGeom>
          </p:spPr>
          <p:txBody>
            <a:bodyPr wrap="none">
              <a:spAutoFit/>
            </a:bodyPr>
            <a:lstStyle/>
            <a:p>
              <a:r>
                <a:rPr lang="fr-FR" altLang="fr-FR" sz="1400" i="1" dirty="0" smtClean="0">
                  <a:solidFill>
                    <a:schemeClr val="accent1">
                      <a:lumMod val="75000"/>
                    </a:schemeClr>
                  </a:solidFill>
                </a:rPr>
                <a:t>Département Accélérateur</a:t>
              </a:r>
            </a:p>
            <a:p>
              <a:endParaRPr lang="fr-FR" sz="1400" i="1" dirty="0" smtClean="0">
                <a:solidFill>
                  <a:schemeClr val="accent1">
                    <a:lumMod val="75000"/>
                  </a:schemeClr>
                </a:solidFill>
              </a:endParaRPr>
            </a:p>
            <a:p>
              <a:r>
                <a:rPr lang="fr-FR" sz="1400" i="1" dirty="0" smtClean="0">
                  <a:solidFill>
                    <a:schemeClr val="accent1">
                      <a:lumMod val="75000"/>
                    </a:schemeClr>
                  </a:solidFill>
                </a:rPr>
                <a:t>Electronique</a:t>
              </a:r>
            </a:p>
            <a:p>
              <a:endParaRPr lang="fr-FR" sz="1400" i="1" dirty="0" smtClean="0">
                <a:solidFill>
                  <a:schemeClr val="accent1">
                    <a:lumMod val="75000"/>
                  </a:schemeClr>
                </a:solidFill>
              </a:endParaRPr>
            </a:p>
            <a:p>
              <a:r>
                <a:rPr lang="fr-FR" sz="1400" i="1" dirty="0" smtClean="0">
                  <a:solidFill>
                    <a:schemeClr val="accent1">
                      <a:lumMod val="75000"/>
                    </a:schemeClr>
                  </a:solidFill>
                </a:rPr>
                <a:t>Informatique</a:t>
              </a:r>
            </a:p>
            <a:p>
              <a:endParaRPr lang="fr-FR" sz="1400" i="1" dirty="0" smtClean="0">
                <a:solidFill>
                  <a:schemeClr val="accent1">
                    <a:lumMod val="75000"/>
                  </a:schemeClr>
                </a:solidFill>
              </a:endParaRPr>
            </a:p>
            <a:p>
              <a:r>
                <a:rPr lang="fr-FR" sz="1400" i="1" dirty="0" smtClean="0">
                  <a:solidFill>
                    <a:schemeClr val="accent1">
                      <a:lumMod val="75000"/>
                    </a:schemeClr>
                  </a:solidFill>
                </a:rPr>
                <a:t>Mécanique</a:t>
              </a:r>
              <a:endParaRPr lang="fr-FR" sz="1400" i="1" dirty="0"/>
            </a:p>
          </p:txBody>
        </p:sp>
      </p:grpSp>
      <p:pic>
        <p:nvPicPr>
          <p:cNvPr id="1026" name="Picture 2" descr="http://www.asso-etud.unige.ch/aesp/chercheu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471" y="3423698"/>
            <a:ext cx="578772" cy="8194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2" descr="http://www.asso-etud.unige.ch/aesp/chercheu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30836" y="4341743"/>
            <a:ext cx="525959" cy="810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2" descr="http://www.asso-etud.unige.ch/aesp/chercheu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4675" y="4667416"/>
            <a:ext cx="662521" cy="679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2" descr="http://www.asso-etud.unige.ch/aesp/chercheu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555121" y="3451529"/>
            <a:ext cx="372735" cy="937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1.e-monsite.com/2009/06/04/07/1171439stress-papiers-administratifs-gif.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7804" y="3372505"/>
            <a:ext cx="1092601" cy="897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6938" y="3373838"/>
            <a:ext cx="785599" cy="7290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Connecteur droit 22"/>
          <p:cNvCxnSpPr/>
          <p:nvPr/>
        </p:nvCxnSpPr>
        <p:spPr>
          <a:xfrm flipH="1">
            <a:off x="588397" y="3325633"/>
            <a:ext cx="496" cy="3393219"/>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483044" y="4360248"/>
            <a:ext cx="2466975" cy="954107"/>
          </a:xfrm>
          <a:prstGeom prst="rect">
            <a:avLst/>
          </a:prstGeom>
        </p:spPr>
        <p:txBody>
          <a:bodyPr wrap="square">
            <a:spAutoFit/>
          </a:bodyPr>
          <a:lstStyle/>
          <a:p>
            <a:r>
              <a:rPr lang="fr-FR" altLang="fr-FR" sz="1400" i="1" dirty="0" smtClean="0">
                <a:solidFill>
                  <a:schemeClr val="accent1">
                    <a:lumMod val="75000"/>
                  </a:schemeClr>
                </a:solidFill>
              </a:rPr>
              <a:t>Gestion</a:t>
            </a:r>
          </a:p>
          <a:p>
            <a:r>
              <a:rPr lang="fr-FR" sz="1400" i="1" dirty="0" smtClean="0">
                <a:solidFill>
                  <a:schemeClr val="accent1">
                    <a:lumMod val="75000"/>
                  </a:schemeClr>
                </a:solidFill>
              </a:rPr>
              <a:t>Missions</a:t>
            </a:r>
          </a:p>
          <a:p>
            <a:r>
              <a:rPr lang="fr-FR" sz="1400" i="1" dirty="0" smtClean="0">
                <a:solidFill>
                  <a:schemeClr val="accent1">
                    <a:lumMod val="75000"/>
                  </a:schemeClr>
                </a:solidFill>
              </a:rPr>
              <a:t>Formation</a:t>
            </a:r>
          </a:p>
          <a:p>
            <a:r>
              <a:rPr lang="fr-FR" sz="1400" i="1" dirty="0" smtClean="0">
                <a:solidFill>
                  <a:schemeClr val="accent1">
                    <a:lumMod val="75000"/>
                  </a:schemeClr>
                </a:solidFill>
              </a:rPr>
              <a:t>Personnel</a:t>
            </a:r>
            <a:endParaRPr lang="fr-FR" sz="1400" i="1" dirty="0"/>
          </a:p>
        </p:txBody>
      </p:sp>
      <p:sp>
        <p:nvSpPr>
          <p:cNvPr id="21" name="ZoneTexte 20"/>
          <p:cNvSpPr txBox="1"/>
          <p:nvPr/>
        </p:nvSpPr>
        <p:spPr>
          <a:xfrm>
            <a:off x="683812" y="5441200"/>
            <a:ext cx="1598212" cy="1154162"/>
          </a:xfrm>
          <a:prstGeom prst="rect">
            <a:avLst/>
          </a:prstGeom>
          <a:noFill/>
          <a:ln>
            <a:noFill/>
          </a:ln>
        </p:spPr>
        <p:txBody>
          <a:bodyPr wrap="square" rtlCol="0">
            <a:spAutoFit/>
          </a:bodyPr>
          <a:lstStyle/>
          <a:p>
            <a:pPr algn="r"/>
            <a:r>
              <a:rPr lang="fr-FR" sz="1400" b="1" dirty="0" smtClean="0">
                <a:solidFill>
                  <a:srgbClr val="0070C0"/>
                </a:solidFill>
              </a:rPr>
              <a:t>116</a:t>
            </a:r>
            <a:r>
              <a:rPr lang="fr-FR" sz="1200" b="1" dirty="0" smtClean="0">
                <a:solidFill>
                  <a:srgbClr val="0070C0"/>
                </a:solidFill>
              </a:rPr>
              <a:t> </a:t>
            </a:r>
            <a:r>
              <a:rPr lang="fr-FR" sz="1100" b="1" dirty="0" smtClean="0">
                <a:solidFill>
                  <a:srgbClr val="0070C0"/>
                </a:solidFill>
              </a:rPr>
              <a:t>Chercheurs</a:t>
            </a:r>
            <a:r>
              <a:rPr lang="fr-FR" sz="1100" dirty="0" smtClean="0">
                <a:solidFill>
                  <a:srgbClr val="0070C0"/>
                </a:solidFill>
              </a:rPr>
              <a:t> dont :</a:t>
            </a:r>
          </a:p>
          <a:p>
            <a:pPr algn="r"/>
            <a:r>
              <a:rPr lang="fr-FR" sz="1100" dirty="0" smtClean="0">
                <a:solidFill>
                  <a:srgbClr val="0070C0"/>
                </a:solidFill>
              </a:rPr>
              <a:t>11 Enseignants,</a:t>
            </a:r>
          </a:p>
          <a:p>
            <a:pPr algn="r"/>
            <a:r>
              <a:rPr lang="fr-FR" sz="1100" dirty="0" smtClean="0">
                <a:solidFill>
                  <a:srgbClr val="0070C0"/>
                </a:solidFill>
              </a:rPr>
              <a:t>14 Emérites,</a:t>
            </a:r>
          </a:p>
          <a:p>
            <a:pPr algn="r"/>
            <a:r>
              <a:rPr lang="fr-FR" sz="1100" b="1" dirty="0" smtClean="0">
                <a:solidFill>
                  <a:srgbClr val="0070C0"/>
                </a:solidFill>
              </a:rPr>
              <a:t>32 Doctorants</a:t>
            </a:r>
            <a:r>
              <a:rPr lang="fr-FR" sz="1100" dirty="0" smtClean="0">
                <a:solidFill>
                  <a:srgbClr val="0070C0"/>
                </a:solidFill>
              </a:rPr>
              <a:t>,</a:t>
            </a:r>
          </a:p>
          <a:p>
            <a:pPr algn="r"/>
            <a:r>
              <a:rPr lang="fr-FR" sz="1100" dirty="0" smtClean="0">
                <a:solidFill>
                  <a:srgbClr val="0070C0"/>
                </a:solidFill>
              </a:rPr>
              <a:t>1 Post-Doc </a:t>
            </a:r>
          </a:p>
          <a:p>
            <a:pPr algn="r"/>
            <a:r>
              <a:rPr lang="fr-FR" sz="1100" dirty="0" smtClean="0">
                <a:solidFill>
                  <a:srgbClr val="0070C0"/>
                </a:solidFill>
              </a:rPr>
              <a:t>et 10 CDD.</a:t>
            </a:r>
          </a:p>
        </p:txBody>
      </p:sp>
      <p:sp>
        <p:nvSpPr>
          <p:cNvPr id="22" name="ZoneTexte 21"/>
          <p:cNvSpPr txBox="1"/>
          <p:nvPr/>
        </p:nvSpPr>
        <p:spPr>
          <a:xfrm>
            <a:off x="2751153" y="5762077"/>
            <a:ext cx="4699220" cy="969496"/>
          </a:xfrm>
          <a:prstGeom prst="rect">
            <a:avLst/>
          </a:prstGeom>
          <a:noFill/>
          <a:ln>
            <a:noFill/>
          </a:ln>
        </p:spPr>
        <p:txBody>
          <a:bodyPr wrap="square" rtlCol="0">
            <a:spAutoFit/>
          </a:bodyPr>
          <a:lstStyle/>
          <a:p>
            <a:r>
              <a:rPr lang="fr-FR" sz="1400" b="1" dirty="0">
                <a:solidFill>
                  <a:srgbClr val="0070C0"/>
                </a:solidFill>
              </a:rPr>
              <a:t> </a:t>
            </a:r>
            <a:r>
              <a:rPr lang="fr-FR" sz="1400" b="1" dirty="0" smtClean="0">
                <a:solidFill>
                  <a:srgbClr val="0070C0"/>
                </a:solidFill>
              </a:rPr>
              <a:t>   182 </a:t>
            </a:r>
            <a:r>
              <a:rPr lang="fr-FR" sz="1100" b="1" dirty="0" smtClean="0">
                <a:solidFill>
                  <a:srgbClr val="0070C0"/>
                </a:solidFill>
              </a:rPr>
              <a:t>ITA  </a:t>
            </a:r>
            <a:r>
              <a:rPr lang="fr-FR" sz="1100" dirty="0" smtClean="0">
                <a:solidFill>
                  <a:srgbClr val="0070C0"/>
                </a:solidFill>
              </a:rPr>
              <a:t>dont:</a:t>
            </a:r>
          </a:p>
          <a:p>
            <a:r>
              <a:rPr lang="fr-FR" sz="1100" dirty="0">
                <a:solidFill>
                  <a:srgbClr val="0070C0"/>
                </a:solidFill>
              </a:rPr>
              <a:t> </a:t>
            </a:r>
            <a:r>
              <a:rPr lang="fr-FR" sz="1100" dirty="0" smtClean="0">
                <a:solidFill>
                  <a:srgbClr val="0070C0"/>
                </a:solidFill>
              </a:rPr>
              <a:t>                12 CDD.</a:t>
            </a:r>
          </a:p>
          <a:p>
            <a:endParaRPr lang="fr-FR" sz="1100" dirty="0" smtClean="0">
              <a:solidFill>
                <a:srgbClr val="0070C0"/>
              </a:solidFill>
            </a:endParaRPr>
          </a:p>
          <a:p>
            <a:r>
              <a:rPr lang="fr-FR" sz="1050" dirty="0" smtClean="0">
                <a:solidFill>
                  <a:srgbClr val="0070C0"/>
                </a:solidFill>
              </a:rPr>
              <a:t>ITA : Ingénieurs / Techniciens et Administratifs</a:t>
            </a:r>
          </a:p>
          <a:p>
            <a:r>
              <a:rPr lang="fr-FR" sz="1050" dirty="0" smtClean="0">
                <a:solidFill>
                  <a:srgbClr val="0070C0"/>
                </a:solidFill>
              </a:rPr>
              <a:t>Certains ingénieurs ont aussi une thèse en physique ou en électronique.</a:t>
            </a:r>
          </a:p>
        </p:txBody>
      </p:sp>
      <p:pic>
        <p:nvPicPr>
          <p:cNvPr id="1034" name="Picture 10" descr="http://p6.storage.canalblog.com/63/39/42279/69601319_p.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5083" y="4223548"/>
            <a:ext cx="690997" cy="976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ed85.ref-union.org/images/humour1.gif"/>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7441"/>
          <a:stretch/>
        </p:blipFill>
        <p:spPr bwMode="auto">
          <a:xfrm>
            <a:off x="4353089" y="5263742"/>
            <a:ext cx="971550" cy="966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1784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3"/>
          <p:cNvSpPr txBox="1">
            <a:spLocks noChangeArrowheads="1"/>
          </p:cNvSpPr>
          <p:nvPr/>
        </p:nvSpPr>
        <p:spPr bwMode="auto">
          <a:xfrm>
            <a:off x="107950" y="1052513"/>
            <a:ext cx="8723863" cy="5940088"/>
          </a:xfrm>
          <a:prstGeom prst="rect">
            <a:avLst/>
          </a:prstGeom>
          <a:noFill/>
          <a:ln w="38100">
            <a:noFill/>
            <a:miter lim="800000"/>
            <a:headEnd/>
            <a:tailEnd/>
          </a:ln>
        </p:spPr>
        <p:txBody>
          <a:bodyPr wrap="none">
            <a:spAutoFit/>
          </a:bodyPr>
          <a:lstStyle/>
          <a:p>
            <a:pPr algn="l">
              <a:defRPr/>
            </a:pPr>
            <a:r>
              <a:rPr lang="fr-FR" sz="2000">
                <a:latin typeface="+mj-lt"/>
                <a:cs typeface="Courier New" pitchFamily="49" charset="0"/>
                <a:sym typeface="Wingdings"/>
              </a:rPr>
              <a:t> Le plus grand laboratoire de l’IN2P3/CNRS consacré à la </a:t>
            </a:r>
            <a:r>
              <a:rPr lang="fr-FR" sz="2000">
                <a:solidFill>
                  <a:srgbClr val="FF0000"/>
                </a:solidFill>
                <a:latin typeface="+mj-lt"/>
                <a:cs typeface="Courier New" pitchFamily="49" charset="0"/>
                <a:sym typeface="Wingdings"/>
              </a:rPr>
              <a:t>physique des particules</a:t>
            </a:r>
          </a:p>
          <a:p>
            <a:pPr algn="l">
              <a:defRPr/>
            </a:pPr>
            <a:r>
              <a:rPr lang="fr-FR" sz="2000">
                <a:latin typeface="+mj-lt"/>
                <a:cs typeface="Courier New" pitchFamily="49" charset="0"/>
                <a:sym typeface="Wingdings"/>
              </a:rPr>
              <a:t>   et à la </a:t>
            </a:r>
            <a:r>
              <a:rPr lang="fr-FR" sz="2000">
                <a:solidFill>
                  <a:srgbClr val="0000CC"/>
                </a:solidFill>
                <a:latin typeface="+mj-lt"/>
                <a:cs typeface="Courier New" pitchFamily="49" charset="0"/>
                <a:sym typeface="Wingdings"/>
              </a:rPr>
              <a:t>cosmologie</a:t>
            </a:r>
            <a:r>
              <a:rPr lang="fr-FR" sz="2000">
                <a:latin typeface="+mj-lt"/>
                <a:cs typeface="Courier New" pitchFamily="49" charset="0"/>
                <a:sym typeface="Wingdings"/>
              </a:rPr>
              <a:t> :</a:t>
            </a:r>
          </a:p>
          <a:p>
            <a:pPr algn="l">
              <a:defRPr/>
            </a:pPr>
            <a:r>
              <a:rPr lang="fr-FR" sz="2000">
                <a:latin typeface="+mj-lt"/>
                <a:cs typeface="Courier New" pitchFamily="49" charset="0"/>
                <a:sym typeface="Wingdings"/>
              </a:rPr>
              <a:t>    ~</a:t>
            </a:r>
            <a:r>
              <a:rPr lang="fr-FR" sz="2000">
                <a:solidFill>
                  <a:srgbClr val="008000"/>
                </a:solidFill>
                <a:latin typeface="+mj-lt"/>
                <a:cs typeface="Courier New" pitchFamily="49" charset="0"/>
                <a:sym typeface="Wingdings"/>
              </a:rPr>
              <a:t>120 chercheurs </a:t>
            </a:r>
            <a:r>
              <a:rPr lang="fr-FR" sz="2000">
                <a:latin typeface="+mj-lt"/>
                <a:cs typeface="Courier New" pitchFamily="49" charset="0"/>
                <a:sym typeface="Wingdings"/>
              </a:rPr>
              <a:t>(</a:t>
            </a:r>
            <a:r>
              <a:rPr lang="fr-FR" sz="2000">
                <a:solidFill>
                  <a:srgbClr val="FF0000"/>
                </a:solidFill>
                <a:latin typeface="+mj-lt"/>
                <a:cs typeface="Courier New" pitchFamily="49" charset="0"/>
                <a:sym typeface="Wingdings"/>
              </a:rPr>
              <a:t>70%</a:t>
            </a:r>
            <a:r>
              <a:rPr lang="fr-FR" sz="2000">
                <a:latin typeface="+mj-lt"/>
                <a:cs typeface="Courier New" pitchFamily="49" charset="0"/>
                <a:sym typeface="Wingdings"/>
              </a:rPr>
              <a:t> / </a:t>
            </a:r>
            <a:r>
              <a:rPr lang="fr-FR" sz="2000">
                <a:solidFill>
                  <a:srgbClr val="0000CC"/>
                </a:solidFill>
                <a:latin typeface="+mj-lt"/>
                <a:cs typeface="Courier New" pitchFamily="49" charset="0"/>
                <a:sym typeface="Wingdings"/>
              </a:rPr>
              <a:t>30%</a:t>
            </a:r>
            <a:r>
              <a:rPr lang="fr-FR" sz="2000">
                <a:latin typeface="+mj-lt"/>
                <a:cs typeface="Courier New" pitchFamily="49" charset="0"/>
                <a:sym typeface="Wingdings"/>
              </a:rPr>
              <a:t>) répartis en une douzaine de groupes</a:t>
            </a:r>
          </a:p>
          <a:p>
            <a:pPr algn="l">
              <a:defRPr/>
            </a:pPr>
            <a:r>
              <a:rPr lang="fr-FR" sz="2000">
                <a:latin typeface="+mj-lt"/>
                <a:cs typeface="Courier New" pitchFamily="49" charset="0"/>
                <a:sym typeface="Wingdings"/>
              </a:rPr>
              <a:t>    ~</a:t>
            </a:r>
            <a:r>
              <a:rPr lang="fr-FR" sz="2000" smtClean="0">
                <a:solidFill>
                  <a:srgbClr val="008000"/>
                </a:solidFill>
                <a:latin typeface="+mj-lt"/>
                <a:cs typeface="Courier New" pitchFamily="49" charset="0"/>
                <a:sym typeface="Wingdings"/>
              </a:rPr>
              <a:t>180 </a:t>
            </a:r>
            <a:r>
              <a:rPr lang="fr-FR" sz="2000">
                <a:solidFill>
                  <a:srgbClr val="008000"/>
                </a:solidFill>
                <a:latin typeface="+mj-lt"/>
                <a:cs typeface="Courier New" pitchFamily="49" charset="0"/>
                <a:sym typeface="Wingdings"/>
              </a:rPr>
              <a:t>ingénieurs et techniciens</a:t>
            </a:r>
          </a:p>
          <a:p>
            <a:pPr algn="l">
              <a:defRPr/>
            </a:pPr>
            <a:r>
              <a:rPr lang="fr-FR" sz="2000">
                <a:latin typeface="+mj-lt"/>
                <a:cs typeface="Courier New" pitchFamily="49" charset="0"/>
                <a:sym typeface="Wingdings"/>
              </a:rPr>
              <a:t>    Budget annuel hors salaires : 9 millions </a:t>
            </a:r>
            <a:r>
              <a:rPr lang="fr-FR" sz="2000">
                <a:cs typeface="Courier New" pitchFamily="49" charset="0"/>
                <a:sym typeface="Symbol"/>
              </a:rPr>
              <a:t>d’</a:t>
            </a:r>
            <a:r>
              <a:rPr lang="fr-FR" sz="2000">
                <a:latin typeface="Times New Roman"/>
                <a:cs typeface="Times New Roman"/>
                <a:sym typeface="Symbol"/>
              </a:rPr>
              <a:t>€</a:t>
            </a:r>
            <a:endParaRPr lang="fr-FR" sz="2000">
              <a:latin typeface="+mj-lt"/>
              <a:cs typeface="Courier New" pitchFamily="49" charset="0"/>
              <a:sym typeface="Wingdings"/>
            </a:endParaRPr>
          </a:p>
          <a:p>
            <a:pPr algn="l">
              <a:defRPr/>
            </a:pPr>
            <a:endParaRPr lang="fr-FR" sz="2000">
              <a:latin typeface="+mj-lt"/>
              <a:cs typeface="Courier New" pitchFamily="49" charset="0"/>
              <a:sym typeface="Wingdings"/>
            </a:endParaRPr>
          </a:p>
          <a:p>
            <a:pPr algn="l">
              <a:defRPr/>
            </a:pPr>
            <a:r>
              <a:rPr lang="fr-FR" sz="2000">
                <a:latin typeface="+mj-lt"/>
                <a:cs typeface="Courier New" pitchFamily="49" charset="0"/>
                <a:sym typeface="Wingdings"/>
              </a:rPr>
              <a:t> Implication dans des </a:t>
            </a:r>
            <a:r>
              <a:rPr lang="fr-FR" sz="2000">
                <a:solidFill>
                  <a:srgbClr val="FF0000"/>
                </a:solidFill>
                <a:latin typeface="+mj-lt"/>
                <a:cs typeface="Courier New" pitchFamily="49" charset="0"/>
                <a:sym typeface="Wingdings"/>
              </a:rPr>
              <a:t>expériences sur plusieurs continents </a:t>
            </a:r>
            <a:r>
              <a:rPr lang="fr-FR" sz="2000">
                <a:latin typeface="+mj-lt"/>
                <a:cs typeface="Courier New" pitchFamily="49" charset="0"/>
                <a:sym typeface="Wingdings"/>
              </a:rPr>
              <a:t>:</a:t>
            </a:r>
          </a:p>
          <a:p>
            <a:pPr algn="l">
              <a:defRPr/>
            </a:pPr>
            <a:r>
              <a:rPr lang="fr-FR" sz="2000">
                <a:latin typeface="+mj-lt"/>
                <a:cs typeface="Courier New" pitchFamily="49" charset="0"/>
                <a:sym typeface="Wingdings"/>
              </a:rPr>
              <a:t>   Europe, Etats-Unis, Argentine, Japon et même… dans l’espace</a:t>
            </a:r>
          </a:p>
          <a:p>
            <a:pPr algn="l">
              <a:defRPr/>
            </a:pPr>
            <a:endParaRPr lang="fr-FR" sz="2000">
              <a:latin typeface="+mj-lt"/>
              <a:cs typeface="Courier New" pitchFamily="49" charset="0"/>
              <a:sym typeface="Wingdings"/>
            </a:endParaRPr>
          </a:p>
          <a:p>
            <a:pPr algn="l">
              <a:defRPr/>
            </a:pPr>
            <a:r>
              <a:rPr lang="fr-FR" sz="2000">
                <a:latin typeface="+mj-lt"/>
                <a:cs typeface="Courier New" pitchFamily="49" charset="0"/>
                <a:sym typeface="Wingdings"/>
              </a:rPr>
              <a:t> </a:t>
            </a:r>
            <a:r>
              <a:rPr lang="fr-FR" sz="2000">
                <a:solidFill>
                  <a:srgbClr val="FF0000"/>
                </a:solidFill>
                <a:latin typeface="+mj-lt"/>
                <a:cs typeface="Courier New" pitchFamily="49" charset="0"/>
                <a:sym typeface="Wingdings"/>
              </a:rPr>
              <a:t>Des services techniques</a:t>
            </a:r>
            <a:r>
              <a:rPr lang="fr-FR" sz="2000">
                <a:latin typeface="+mj-lt"/>
                <a:cs typeface="Courier New" pitchFamily="49" charset="0"/>
                <a:sym typeface="Wingdings"/>
              </a:rPr>
              <a:t>, un </a:t>
            </a:r>
            <a:r>
              <a:rPr lang="fr-FR" sz="2000">
                <a:solidFill>
                  <a:srgbClr val="FF0000"/>
                </a:solidFill>
                <a:latin typeface="+mj-lt"/>
                <a:cs typeface="Courier New" pitchFamily="49" charset="0"/>
                <a:sym typeface="Wingdings"/>
              </a:rPr>
              <a:t>département </a:t>
            </a:r>
            <a:r>
              <a:rPr lang="fr-FR" sz="2000" smtClean="0">
                <a:solidFill>
                  <a:srgbClr val="FF0000"/>
                </a:solidFill>
                <a:latin typeface="+mj-lt"/>
                <a:cs typeface="Courier New" pitchFamily="49" charset="0"/>
                <a:sym typeface="Wingdings"/>
              </a:rPr>
              <a:t>accélérateur</a:t>
            </a:r>
          </a:p>
          <a:p>
            <a:pPr algn="l">
              <a:defRPr/>
            </a:pPr>
            <a:endParaRPr lang="fr-FR" sz="2000">
              <a:solidFill>
                <a:srgbClr val="FF0000"/>
              </a:solidFill>
              <a:latin typeface="+mj-lt"/>
              <a:cs typeface="Courier New" pitchFamily="49" charset="0"/>
              <a:sym typeface="Wingdings"/>
            </a:endParaRPr>
          </a:p>
          <a:p>
            <a:pPr algn="l">
              <a:defRPr/>
            </a:pPr>
            <a:endParaRPr lang="fr-FR" sz="2000" smtClean="0">
              <a:solidFill>
                <a:srgbClr val="FF0000"/>
              </a:solidFill>
              <a:latin typeface="+mj-lt"/>
              <a:cs typeface="Courier New" pitchFamily="49" charset="0"/>
              <a:sym typeface="Wingdings"/>
            </a:endParaRPr>
          </a:p>
          <a:p>
            <a:pPr algn="l">
              <a:defRPr/>
            </a:pPr>
            <a:endParaRPr lang="fr-FR" sz="2000">
              <a:solidFill>
                <a:srgbClr val="FF0000"/>
              </a:solidFill>
              <a:latin typeface="+mj-lt"/>
              <a:cs typeface="Courier New" pitchFamily="49" charset="0"/>
              <a:sym typeface="Wingdings"/>
            </a:endParaRPr>
          </a:p>
          <a:p>
            <a:pPr algn="l">
              <a:defRPr/>
            </a:pPr>
            <a:endParaRPr lang="fr-FR" sz="2000" smtClean="0">
              <a:solidFill>
                <a:srgbClr val="FF0000"/>
              </a:solidFill>
              <a:latin typeface="+mj-lt"/>
              <a:cs typeface="Courier New" pitchFamily="49" charset="0"/>
              <a:sym typeface="Wingdings"/>
            </a:endParaRPr>
          </a:p>
          <a:p>
            <a:pPr algn="l">
              <a:defRPr/>
            </a:pPr>
            <a:endParaRPr lang="fr-FR" sz="2000">
              <a:solidFill>
                <a:srgbClr val="FF0000"/>
              </a:solidFill>
              <a:latin typeface="+mj-lt"/>
              <a:cs typeface="Courier New" pitchFamily="49" charset="0"/>
              <a:sym typeface="Wingdings"/>
            </a:endParaRPr>
          </a:p>
          <a:p>
            <a:pPr algn="l">
              <a:defRPr/>
            </a:pPr>
            <a:endParaRPr lang="fr-FR" sz="2000" smtClean="0">
              <a:solidFill>
                <a:srgbClr val="FF0000"/>
              </a:solidFill>
              <a:latin typeface="+mj-lt"/>
              <a:cs typeface="Courier New" pitchFamily="49" charset="0"/>
              <a:sym typeface="Wingdings"/>
            </a:endParaRPr>
          </a:p>
          <a:p>
            <a:pPr algn="l">
              <a:defRPr/>
            </a:pPr>
            <a:endParaRPr lang="fr-FR" sz="2000">
              <a:solidFill>
                <a:srgbClr val="FF0000"/>
              </a:solidFill>
              <a:latin typeface="+mj-lt"/>
              <a:cs typeface="Courier New" pitchFamily="49" charset="0"/>
              <a:sym typeface="Wingdings"/>
            </a:endParaRPr>
          </a:p>
          <a:p>
            <a:pPr algn="l">
              <a:defRPr/>
            </a:pPr>
            <a:endParaRPr lang="fr-FR" sz="1000" smtClean="0">
              <a:solidFill>
                <a:srgbClr val="FF0000"/>
              </a:solidFill>
              <a:latin typeface="+mj-lt"/>
              <a:cs typeface="Courier New" pitchFamily="49" charset="0"/>
              <a:sym typeface="Wingdings"/>
            </a:endParaRPr>
          </a:p>
          <a:p>
            <a:pPr algn="l">
              <a:defRPr/>
            </a:pPr>
            <a:r>
              <a:rPr lang="fr-FR" sz="2000" smtClean="0">
                <a:solidFill>
                  <a:srgbClr val="0000CC"/>
                </a:solidFill>
                <a:latin typeface="+mj-lt"/>
                <a:cs typeface="Courier New" pitchFamily="49" charset="0"/>
                <a:sym typeface="Wingdings"/>
              </a:rPr>
              <a:t>       Informatique       Electronique      Mécanique                        Accélérateur</a:t>
            </a:r>
            <a:endParaRPr lang="fr-FR" sz="2000">
              <a:solidFill>
                <a:srgbClr val="0000CC"/>
              </a:solidFill>
              <a:latin typeface="+mj-lt"/>
              <a:cs typeface="Courier New" pitchFamily="49" charset="0"/>
              <a:sym typeface="Wingdings"/>
            </a:endParaRPr>
          </a:p>
        </p:txBody>
      </p:sp>
      <p:pic>
        <p:nvPicPr>
          <p:cNvPr id="10244" name="Picture 28" descr="DCP_22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8559" y="4203700"/>
            <a:ext cx="285267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Image 4" descr="P1010749.JPG"/>
          <p:cNvPicPr>
            <a:picLocks noChangeAspect="1"/>
          </p:cNvPicPr>
          <p:nvPr/>
        </p:nvPicPr>
        <p:blipFill>
          <a:blip r:embed="rId4" cstate="print">
            <a:extLst>
              <a:ext uri="{28A0092B-C50C-407E-A947-70E740481C1C}">
                <a14:useLocalDpi xmlns:a14="http://schemas.microsoft.com/office/drawing/2010/main" val="0"/>
              </a:ext>
            </a:extLst>
          </a:blip>
          <a:srcRect r="50601"/>
          <a:stretch>
            <a:fillRect/>
          </a:stretch>
        </p:blipFill>
        <p:spPr bwMode="auto">
          <a:xfrm>
            <a:off x="334963" y="4203700"/>
            <a:ext cx="1898685"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2" descr="SP_A0023"/>
          <p:cNvPicPr>
            <a:picLocks noChangeAspect="1" noChangeArrowheads="1"/>
          </p:cNvPicPr>
          <p:nvPr/>
        </p:nvPicPr>
        <p:blipFill>
          <a:blip r:embed="rId5">
            <a:extLst>
              <a:ext uri="{28A0092B-C50C-407E-A947-70E740481C1C}">
                <a14:useLocalDpi xmlns:a14="http://schemas.microsoft.com/office/drawing/2010/main" val="0"/>
              </a:ext>
            </a:extLst>
          </a:blip>
          <a:srcRect t="15346" r="17107" b="3116"/>
          <a:stretch>
            <a:fillRect/>
          </a:stretch>
        </p:blipFill>
        <p:spPr bwMode="auto">
          <a:xfrm>
            <a:off x="3846512" y="4203700"/>
            <a:ext cx="1651216"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2" descr="fig10 CROCv4"/>
          <p:cNvPicPr>
            <a:picLocks noChangeAspect="1" noChangeArrowheads="1"/>
          </p:cNvPicPr>
          <p:nvPr/>
        </p:nvPicPr>
        <p:blipFill>
          <a:blip r:embed="rId6">
            <a:extLst>
              <a:ext uri="{28A0092B-C50C-407E-A947-70E740481C1C}">
                <a14:useLocalDpi xmlns:a14="http://schemas.microsoft.com/office/drawing/2010/main" val="0"/>
              </a:ext>
            </a:extLst>
          </a:blip>
          <a:srcRect l="4199" r="11473"/>
          <a:stretch>
            <a:fillRect/>
          </a:stretch>
        </p:blipFill>
        <p:spPr bwMode="auto">
          <a:xfrm>
            <a:off x="2700337" y="4203700"/>
            <a:ext cx="703371"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4"/>
          <p:cNvPicPr>
            <a:picLocks noChangeAspect="1" noChangeArrowheads="1"/>
          </p:cNvPicPr>
          <p:nvPr/>
        </p:nvPicPr>
        <p:blipFill>
          <a:blip r:embed="rId7">
            <a:extLst>
              <a:ext uri="{28A0092B-C50C-407E-A947-70E740481C1C}">
                <a14:useLocalDpi xmlns:a14="http://schemas.microsoft.com/office/drawing/2010/main" val="0"/>
              </a:ext>
            </a:extLst>
          </a:blip>
          <a:srcRect b="9129"/>
          <a:stretch>
            <a:fillRect/>
          </a:stretch>
        </p:blipFill>
        <p:spPr bwMode="auto">
          <a:xfrm>
            <a:off x="6858000" y="2613025"/>
            <a:ext cx="2181225"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0249" name="Picture 5"/>
          <p:cNvPicPr>
            <a:picLocks noChangeAspect="1" noChangeArrowheads="1"/>
          </p:cNvPicPr>
          <p:nvPr/>
        </p:nvPicPr>
        <p:blipFill>
          <a:blip r:embed="rId8">
            <a:extLst>
              <a:ext uri="{28A0092B-C50C-407E-A947-70E740481C1C}">
                <a14:useLocalDpi xmlns:a14="http://schemas.microsoft.com/office/drawing/2010/main" val="0"/>
              </a:ext>
            </a:extLst>
          </a:blip>
          <a:srcRect l="12469" t="17400" r="28667"/>
          <a:stretch>
            <a:fillRect/>
          </a:stretch>
        </p:blipFill>
        <p:spPr bwMode="auto">
          <a:xfrm>
            <a:off x="7551738" y="1466850"/>
            <a:ext cx="11779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0250" name="Picture 6"/>
          <p:cNvPicPr>
            <a:picLocks noChangeAspect="1" noChangeArrowheads="1"/>
          </p:cNvPicPr>
          <p:nvPr/>
        </p:nvPicPr>
        <p:blipFill>
          <a:blip r:embed="rId9">
            <a:extLst>
              <a:ext uri="{28A0092B-C50C-407E-A947-70E740481C1C}">
                <a14:useLocalDpi xmlns:a14="http://schemas.microsoft.com/office/drawing/2010/main" val="0"/>
              </a:ext>
            </a:extLst>
          </a:blip>
          <a:srcRect t="36143"/>
          <a:stretch>
            <a:fillRect/>
          </a:stretch>
        </p:blipFill>
        <p:spPr bwMode="auto">
          <a:xfrm>
            <a:off x="5049838" y="2032000"/>
            <a:ext cx="183356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13" name="Rectangle 2"/>
          <p:cNvSpPr txBox="1">
            <a:spLocks noChangeArrowheads="1"/>
          </p:cNvSpPr>
          <p:nvPr/>
        </p:nvSpPr>
        <p:spPr>
          <a:xfrm>
            <a:off x="71438" y="115888"/>
            <a:ext cx="8964612" cy="585787"/>
          </a:xfrm>
          <a:prstGeom prst="rect">
            <a:avLst/>
          </a:prstGeom>
        </p:spPr>
        <p:txBody>
          <a:bodyPr vert="horz" lIns="0" tIns="45720" rIns="0" bIns="0" anchor="b">
            <a:normAutofit fontScale="82500" lnSpcReduction="20000"/>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fr-FR" b="1" smtClean="0">
                <a:solidFill>
                  <a:srgbClr val="04617B"/>
                </a:solidFill>
              </a:rPr>
              <a:t>Présentation générale</a:t>
            </a:r>
            <a:endParaRPr lang="fr-FR" altLang="fr-FR" sz="2800" i="1" dirty="0" smtClean="0">
              <a:solidFill>
                <a:srgbClr val="008000"/>
              </a:solidFill>
              <a:latin typeface="Symbol" pitchFamily="18" charset="2"/>
            </a:endParaRPr>
          </a:p>
        </p:txBody>
      </p:sp>
    </p:spTree>
    <p:extLst>
      <p:ext uri="{BB962C8B-B14F-4D97-AF65-F5344CB8AC3E}">
        <p14:creationId xmlns:p14="http://schemas.microsoft.com/office/powerpoint/2010/main" val="4234186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504" y="-438385"/>
            <a:ext cx="8229600" cy="1143000"/>
          </a:xfrm>
          <a:effectLst>
            <a:outerShdw blurRad="50800" dist="38100" algn="l" rotWithShape="0">
              <a:prstClr val="black">
                <a:alpha val="40000"/>
              </a:prstClr>
            </a:outerShdw>
          </a:effectLst>
        </p:spPr>
        <p:txBody>
          <a:bodyPr>
            <a:normAutofit/>
          </a:bodyPr>
          <a:lstStyle/>
          <a:p>
            <a:r>
              <a:rPr lang="fr-FR" sz="4000" b="1" dirty="0" smtClean="0">
                <a:solidFill>
                  <a:schemeClr val="accent1">
                    <a:lumMod val="75000"/>
                  </a:schemeClr>
                </a:solidFill>
              </a:rPr>
              <a:t>De la théorie à la découverte</a:t>
            </a:r>
            <a:endParaRPr lang="fr-FR" sz="4000" b="1" dirty="0">
              <a:solidFill>
                <a:schemeClr val="accent1">
                  <a:lumMod val="75000"/>
                </a:schemeClr>
              </a:solidFill>
            </a:endParaRPr>
          </a:p>
        </p:txBody>
      </p:sp>
      <p:sp>
        <p:nvSpPr>
          <p:cNvPr id="8" name="AutoShape 6" descr="data:image/jpeg;base64,/9j/4AAQSkZJRgABAQAAAQABAAD/2wCEAAkGBhQSEBUUEBQVFRUVFRQUFxYVFBgXFxUWFhYVFxcXGBgXHCYfGR0kHBUYHy8gIycpLCwsFR4xNTAqNSYsLCkBCQoKDgwOGg8PGiwkHyQsMCwsLC8sLCwsLCwsLS4tLyw0LCwsLCwsLiwsLDUsKSkvKSwsLCwpKTQsLCwsLSwsLP/AABEIAM8A9AMBIgACEQEDEQH/xAAcAAACAwEBAQEAAAAAAAAAAAAABQQGBwgCAQP/xABOEAABAwIDAwYHDAcGBwEBAAABAgMRACEEEjEFBkEHEyJRYXEjMoGRsbPwFCQzNEJScnN0ocHRFSU1U2KCsghUosLh8UNEY4OEksOjFv/EABsBAAEFAQEAAAAAAAAAAAAAAAABAgMEBQYH/8QAPREAAQIDAwgGBwgDAQAAAAAAAQACAwQREiExBRNBUXGBsfAyYZGhssEGFCJCUoLhFSMzQ3LC0fElNHNT/9oADAMBAAIRAxEAPwDb6KKKVKiiiihCKKK8PvpQlS1qCUpBUpSiAlIAkkk2AA40IXuivDD6VpCkKCkqEhSSCCOsEWIr3QhFFIsLvxg3H1sJeTnbISc0pSSQDCVnoq1HHjaae0pBGKQODsCiiqfvhykNYFxCA2XlFaUuZVBIaCtCSQZMkWt4wkiabbD3ww2LADTgCz/w19FfmOveJpxhvAtEXJgisLrNb06opJvRvW1gkSrpOKByNg3Otz1Jtr2HqNUDd3lhelSca0leVaklTQykCZScpJBkEcR+FPZLxHi00XKN8zCY6y43rWqKrjfKFgi0XA8mwnmzZyeoIOveLDrisv3p3+xTj7bzTi2UNrICEKgQvogrGiyFR4wPGAINPhy0R9bqUxqmxZuFDpfWuFFudFZVsjlceQcuLaCwLFSBkWO9BsfJlqLvJymHGoy4SUMGQokgLXGoMTkTY8TPG0w9snFLwzvUbp+EIdsGvUtYwmObdBU0tDgBIJQoKAI1BKTrX71zdgEvMPLDay2seETlWUKyuKVmi/BWYXMiQNZqxL5WMcylLa8isxCOdWjpNzYKEdFR7VCLXpXShF7SCo4WUYbzQjz61q28W9+GwIScS5BUUgJSCpXSOUKIGiZ4nqNeU77YLm+cOKZCdeksJVw+SrpcRwrFcTs9zFBfOKMuAytUqUVcCe4jyZdCRet7XZV7lD6LLRAWNIOZOdNupaUn85p0aUbDab76blDBymIkSzorTtwXS2y95cNiVqRh3UuKSASEzYG03F/JTOufOT7ekM4lh1SjkPgnDwCHBqTewVlUel8g8YroOsmBFMRvtYhbb2FqKKKKnTEUUUUIRRRRQhFFFFCEUUUUIRRRRQhZpyh78YnDY8YbDqyg4ZD1koJkuOoVdaTbop4ddU3a2/mKxbacPiSkoJW2sBIQXFAAozDQgjNYWngOia88uuM5rbWHXwGFbB+iXnwr7qXDCgqgDxwMhBkB1HTQbZgAYjQyCbgXqKBGzM2A+8Ow288VjzucYSQTQjn+VK3X3hxOEQOaWRkJbWmcyFFHR6QPWADOt6sW1OVlzEpOGSjml5ZcUknppMWTPii8GSePAGkZWnnQ4kwl9JJGvhE+NP8ALIPXlnXNS3bjXMrbxATKEKSHQJu2Tr0dIJ6uNtK3bcIkOIFRw5vWVCm3kmHUi0LturtqEPbPIdQuQkOjm7kjpJkp8p6QnjlNiQaa/wD9vj8A1DaipEhJCxmCUm0oJsk3006xUzaLJcYPNwVQlTZ4ZhBTEaaDTgbfImA08h5q4IStMEAwQDYiQbET5CBRFjNcS00v7lUgTj2kP1XHXzS7cvyOAOKQqVHpgnnDMlZuFdZIKkny8SRnj4bC520rTZUCUngseMBGkKBFT92HVBtTLpBUyrLIi6FAlMjhqoXjr0KiPmIHN4hSYhLvhAetyyVzPWAk3GpUbHMKIk4AQ4JhiPD3Q64Xjr/sUO5LtkOuuurafdU46gzmWoqVzdsslRkxbzjgJTNxmz0Nvp6IKXUZTa4cRKkkqGhUgrvb4McIqLtLEcw6jExKR4N0gX5tShBjWATNjrFuNPtoNZ2iGyATlWgjTMCFDTgbC3BVp6OeF82BDpq5+iI0Vxe2JocKHbp7DQqr7c2XlCXmjdpQJBJjKbK0v5L8asbez21MlJ6SHEwVRqlSfyvH8PCPBwUuBxA5xIIUmFCx1EKT5LiZvFfN2MaE5sOqApoko4S0TIIuCeF7R19HMmNs8CDfimxTEdCxvYe76HijDAqRlcT0kEoIJuCm0/jNvJwi7CY5nFONkGFw40SrT56RGmnecloNqYYvDQ9zib85lSRFgpIhJAAtIhPCMgFrgLdttEBLgT4RhWcAki3y5BvoJgzIERVZk+NafDcH1ZW5w7D/AHdsTbazMFDojoSlZMxzagM0DvQg8AEhXcmJj8KHGlJNiR0TAMK4EBRHHqUaY4d9OIbBAzJcEFJvYjpJPXxB4dZ0Ufw2dsta0KhQlDjjZ4FWQkAkjU6aioXz9HHUqrImbbVxoWnnvqvm7+O51gSFZkEtrChBzJgEkRabacbahJqu76N80h4XKXwlQ6kuIUgKTbipImLeKe4NPcjmGxWZQIafGVVhlS4LJVaRcEjruowRIPrf/Z4Gz1qWOkFNlP8ACSoA8dYJHl461G+ctlo1q3Aexk2wtPsvIp24bj3bVQNjY2JQdOE3seAnt9NdMcmO9AxuBRmUC6zDTnSkmB0Fn6SRM9YV1Vytg/hEDrUB5zBrceRJvJi3QCYVh5ImxKXG4PkzK85qOoZFA+JemQpcx5R8X4Kd9y2aiiirKzEUUUUIRRRRQhFFFFCEUUUUIRRRRQhc6/2iv2o19kb9a/SvdjFl/DBKlQtuyTacqSMpvPHoxEG3Xdp/aK/ajX2Rv1r9VDdTFFDzOX5XOJI6wpSBGo4wfJVKdZah1GIvG5RvYHihVyUrnBlR0VFQfaJzJAeQoB5OtgZB8Y/Ck6SKk50rTCgADqCCQIMaKuII7bipe393nGJWogHKrEJjg4zAmxuFJVBBJtNqnYHBoJdSpIIDhAnXTr6+2oIM+Y0MRWm4ri8otEm8tOi8d30311pDuvjjkWwvxmVqSkay2T0IGsXjzCekkp982pL5QmSHAXU6EZvlxPXIULfLm028bx4IYV1l5o+OvmlJVoU5FqN51hMadV7U7xDYTi8OB8x/vJhEk1K+Yc6hGpVIkVpOdZg9rjvaKnvHeq1jcR7md90XA6Lbib+KVAZoIsRY3+YLa0z2y3mYUtOrY5xJvYJJ7dCJTr165ZU23jYSrCP5kgwy6RIBghBI+8Ck2EV+p1E/unJJ6kkpHmSkDuFMMZz2iutNhzAisZFAoQ4N3HkqVjN3itspspK0wU6WI83HW3ZFQN1ysBWFc+EZOW/Fu5QT3A/4gPlSLc14o7h6KrWy/wBq4r6CPV4eomxHFpaVWgTL4kKKx2gWhtBA4FMsHs5BU8CNHBfQ3QgkyO0k95qv717N9zrZxLapUlfNkEeMlSVqgkdWUxbjViwOMSHH5sOdEK+SfBN3nQXkX6qVcoCpwzZH74eqdpGEh3OpPlXxBNtaa0IAPXVt6bY5gJDQH75uT160wcaChCgCOoiaW7XWVFsIgQ+3JNwTJ6P5n/WJoxCh46D3p6Y80BX3Uw1oFmva4taa337VXtxmwkYhKRAS+6Ejgkc4sQOoWHmprsA9F37Q/wD1mlO58ziQmLvuHMIIAK3COwmCLcOPUWGwsIMruUqSfdD9wo3Oc3IMgntIp78StKfAzkUk6W8Eb0/Bt/XI/wA1L+UtY/R7gm5U3A7lpqVvMlYbblSVeGRqIPHWLH7qh8ojUbOdJuSpqSdT00+YdlEPpN2pZIARJe/3/MLJsF8Kj6afSK3LkYWDjXIIPvY8R+8arDMF8Kj6afSK3TkZ+OOfZ1esaq5F/GZvXtMjX7Omfl4rY6KKKuLARRRRQhFFFFCEUUUUIRRRRQhFFFFCFzr/AGiv2o19kb9a/VL3b+Gw/wBM+sbq6f2iv2o19kb9a/VJ3du6wJvnPUYPOIgxVeY6B38CkW4covi/+Pif8lJ9mYuFvFYITzpyqiQUwLqjxbzraIphyg4To9JSl+AxJ6WWLZOCEgV+GzvHe+sNc1kmgkmb+K4v0iIEZ1dQ8kj36VKMMReX7Rf/AITtTsYVKxjBSQAEYgJm4V8HJN9LQPKdDS/fpkBDMCMz8Kjj4Nw+e2usU2xqgMZhx1ofgdwbn01qjAbCshhAgw6fDE4FfdtPK9zPJUkglpwAgymSg8bR3kAdtIsEM2yD80NufzHOr7h957r2Pb3xR/6l3+hVIMK5Gxj1lp0AdZzLgUMwG1JKH7ltB+Y3gVY2sJCRkUU2FtU/+p08hFV7ZyCdqYkG3QTmjj0GLDqBET5e+rHhsWkgCYVA6KhB04A6+Sq/s9YG1cUT8xH9GH89I2t+xRSpfSNXGx+5qd7PHTe+sHq26Q7/ADCUsIKQEkugGLT4N0+e2uuvXTfAFznHzYy4DlNiPBN/KEz5tSbxSffx6cOiQUkOg9KNObcFiDBN9AZoZ0udSklQROModXhTzaaQkNAWHPNj7zTClW1G8/NlUxzzeUXBFz0rXB9HfNTuYUPFWe5YzfeIPnJphwCz3tFhtTfeq/uWfjP2h31jlTdg45MO5jl98PwVWBGexBNr1A3PbzHE/N90OWmZOdcybSJmB3TTbYQ6Lv2h/wDrNSPxK05+znItdbeC/Hej4Nv65H40s5SHZwDgAsFNyeE502HWfbW1Td58IkIbgR4ZE5SUzrwHpqNyjpA2a4BYZmrD6aaIdLTdqJKyIkvT4zxCyLB/Co+mn0ity5FyfdrkiPex4/8AUa6qw7BfCo+mn0itz5Gvjrn2c+saq5F/GZvXtUiP8dM/LxWx0UUVcWAiiiihCKKKKEIooooQiivD74QhS1GEpSVE6wAJOnYKW7u704bHIUvCOc4lCsquipJBgHxVgHQ66a9RpQ0kVAuRVNaKKKRC51/tFftRr7I361+qVu4Ydw/0z6xFMuVHe79I40O83zXNo5gDPnnItw5iYGufSOFLd3LusAi2Y6xBlxE2qObhuhtLXihpxFU0Gq2jlDxqCOioKPufEWQQo/I1jTvMCl2zGlpW8QQZdJKVTAsBCTwFuo3k2mm/KIISAP7vif8AJS7ZboK34M5XSk9hgGPMRXLZJ/0mU6+K430iNIzrtA/ake/DsoYkFOV+SDx8G4OjHjXIsL9lMsUxOLYKxJKH7fNAyQB28Z6/JUHfzxMP9f8A/J2p+0MRGNYABMIfzQJInm4tx42F9OutUYDYVkMJzMOyPdicCv120yU4Z6FEp5p2Um5jIqcqtZjrmkmz2/1QVH906AOoZlT5T+XlfbaeCsI/lM+Bdns8GrUcKQYVf6nKRqWnZPzRnXfv6u7sNDcN6SVtZkV/9G8CrYlsFACgCIFiJGlVrZTQ/SuJHBKEwOA6DH5+Sn7S1pSJSFCBdJg6fNV+fkqvbNdP6UxJSJKkIgG0dBgSoajQ66+WkZgdihlAbMYV9w+JqfbPPhH+x0Dy802fQR56ScoPxdv64erdprgcGM71yFc4JUDBJ5tvXge42FJt/EqGHRmOYc6ItlM5HNdQRE6AcKG9LnUnyoHrjKHV4U62y8E81qfDN2AkxJvAqe0+lXikHuOnf1VA2g3HNk3UXm5PlVAHYPbU1OcwyVXIE8DoR3EXFMNKBUH2bDRtVa3Ocj3T24h0ADUnnHLCp+wS4Eu2Sr3w+bGCOmbC0HvMVC3LEqxJOvPuCewOLH4CevjTTYB6Lv2h/wDrNSPxK058gRIt2lvBQ95sSObbkKSeeRqnv0IkHyVB5RQo7PcJkDM3Cf503VHo0/BpvR8G39cj/NS/lKWP0e4JuVNx/wC6aIfSbtSyJGcl6D3zxCyPB/Co+mn0itz5F0xjXLk+9zrH7xrqFYbgvhUfTT6RW5cjCwca5B/5Y+saq7F/GZvXtMjT7Omfl4rZKKKKtrARRRRQhFFFFCEUUUUIULbnxV/6l3+hVc78j++zWz8S4cSVJZdbykpBVC0KlBIEnQqGnyq6I258Vf8AqXf6FVx0zWxktjYluE/Bwp33d6jiXXrpF/ly2anRTq7fJaPm6RHsaW4n+0FhAPB4fEKMWzBCBPVIUq3b91YLMj/f/Wge2lbzMhyg0k7x5UUOdcvOMXnUtWkqUsXnUkxTDd0+Fw8fPNuvwiLC9Ll2M0y3egYhkAzCpjqBcRHCsDLssWw7QHRqDsvsny7FIw3rZ+UFxak3Tk8BidSFE+JwSYHfJ7qg4DCJzO2ghw3Bg9eo1ve9NeUXxf8Ax8T/AJKTbMxkLfKxCeeVlVFimBc/NvOsCIrzvJN8kynXxXJekNrPOs6h5JXvwkhDEnN4fomIvzbnjRradIpriG8uLY+i+SesnJJpZv0oFGGIMgv8PqnanY0qVjGCkwAjEASJCvEkkSLcB5eGuroG9Y7amBD0ezE4FS9vNj3O8qOklp0g8RCFHyjsNjSLZ6QNjKP/AEnST3KV+Apztp1XuZ4KTEsuiQZTdCtdCO8iB10iwXS2QR8kNOT/ABHMu3cPv04GhuA2pJUHMNqfzG8Cre14o7h6KrWy/wBrYr6CPV4enrWEhIyKKbC2qfMdPJFV7ZyCdqYkE/IRmItPQYsOItHHr8jWadiglALMa/3D4mpvgcYkOP5rDnRCj4p8E38rQXkX6qV8oJ97N/XD1btO9niFvR+8T6tukO/rCU4dGUZczoBi09Bw6aTbXXz0raWudSklbPrjKdXhTfa7hJbCOD7ck6TJ6P59Xome6SPHQR2p6Y+4Zv8ADUfaaQA0BYc836TTCmE3BUHuFhopr2qq7oEziUp159wyIIAK3CLixMEW4ce1hsLCDK7lUpJ90P3CtembkKkE9sVD3KPxn7Q76xypmwMamHZMe+Hom2YZzBBOs1K+tStSetZyLZ1t4L8t5krDbclJ8MjgUn5WtzP3VD5RWo2c6TdRU3J/nTbsHZ/vTLej4Nv65H40t5SHpwDoAkBTcngDnTbtNJC6TdqJEkxJf9fmFkuD+ER9NPpFX/YG85wOMw76ZyglLgynpNKy84ItJA6Q7UiqBg/hUfTT6asO2SSESI1jv6NajGh01DB6+C9mlDTJsz8ujrC6yw+IS4hK0EKSpIUlQ0UlQkEd4NfpWQch2+2ZJwLxuJUwT1arav1XUOwq6hWv1ZjQjCeWlYLXWhVFFFFRJyKKKKEIooooQvD7AWhSFCUqSUkaSCIOnYa5B3h2MrCYt7DquWnVIn5yQeirypIPlrsGsN/tA7sZXWsagWc8C6f40iW1HvSCn+QVo5OiWYtk6eKY8XLI0mvXn9vPX5oNe/N7eau5l4pewa1VIQoTUnY7wS82VGAFI6UeL0kkqPdE1Hn2v+NeDbSq8/LMisIdgRQ7Ppo66JWmi3flAw3RBUouD3PiCMwRHyIIypFfhs7x3vrDVK2HvCHsGWlglxlh9OaJKm1BGWb/ACSCm9oy1bNmNLSt4pIMuqUUqJiYAhKuAAA4XMm015C2QiZPYZaJi0m/QRWoI6iL1yvpAbcRxroHklW/TICWIEZn4MWnwbh8/brTbGEDGYcaSh+B3BvT7qUb7uyhiQU5X5IP1bg6JHja6C/ZTLFsZsWwViZQ/b5o6EDv6z19wqXQK9aymj7mHaPuxOBUzb3xR/6l3+hVIMK5Gxj9U6AOs5lwKdbbZIwz0KJTzTshVzGRUwrUHvmkez2/1QVH906AOoZlT5T6I7ZRmA2psoBmW3/mN4FWjDYpJAEwqB0TZWnUbmq7s9YG1MWT8xH9GHqyhoKQAoAiBYieFVrZTQ/SuJHBKEx2dBj8zrTWUv2KGUs2Y36D4mppgC4HHzCTLoOUmCnwTdgq4OnnJvSnfx3Nh0SCkh0EhUC2RwWMwq5FgSafbPPhH+x0D/8AJs+gjz0l5Qfi7f1w9W7St6XOpSSrqzjLtXhTLajefmysW55uE+e57fR31O5hQ8RdupfS8x1881F2y6BzWp8M3YCTEmTA4VOaxCVeKQY1HEd41HlpprQKk8uzbTS6/Yqzue1mOJ+bz7lus51zPZM9/HqptsISl2f7w/8A1mlO5zgT7p+0OgAak847YVP2EXAl2wV74fMAwR0zYWhXlinvxK0Z8Evi7W8F+W82ESG28oyy8iySQPlcBby61G5R0gbNcAEDM3YfTTUneXEgttyFJPPN2I79CJBPYCag8ooUdnuFVhmbhP8AOm6vy9PBYdbTa606TtGJL2j7/mFk+D+ER9NPpFWraGz3FtlaRKWk5lxqlKlISFa3GZQHlFVXB/Co+mn0itt5I8ElzEvtujOhzCLQpKogpUtoEW6wav283MQ3aqr2aTFcmzI/TxWV4DFLaWlxslK0LSQRwUDKVDuIrpzcXfFG0cKHEwlxPRdbB8VXWOOVUSD3jUGuf98d017OximTJTmStpZ+W0SYJ/iF0ntT1EV83T3lcwGIQ8yejYKRolaCEkoPVJMg8D5K6aPBExCDm46Oeb9q5Rr824grqOioWxtsNYphDzCsyFiQeIIsQRwIMgjsqbWCRRXkUUUUIRRRRQhFKN7d3k47Bu4ZVucT0VfNWkhSFdwUBPZNN6KVri0gjEIXGmMwamnFNuDKtC1IUOpSVQR5wa8JPt7f61rPL1udzbycc0Oi6Q29HBwDor/mSmD2o61VkortJGYD2B45KrOC98fb8KFD2/3r4DX0e3sK3BRws61EvWFxKm1SkxYjvBBSQewgxWv7s7TRiEOON6Fy4IMpVlSSkz1SL1jihT/c/b4w7uVwkNrMKIsUHQKBHAWkaRfhXKZbyYY8OrOk3DrGrzG8LJytJ+swSW9IK67+eLh/r/8A5O1P2hiIxrAgmEP5oExIRFhr5L6ddLN9gQ2xJCvDDKbC/NueNFiInSKbYhvLi2PovknrJySa4HQN65doAgw6/DE4Ffrtl9KsJiMpBhl2ezwatRw8tIcK5+p8o1LTs/wjOu/f1dvcaf7fbHuZ5UDMlp0g8RCFH2GhpFs9IGxlHradJPcpX4ChmA2pJSzmR/0bwKsbTq0pGZOYQLo10+afwJqvbOd/WmJy3KkJgHh0GBKhqmINjB06xVpa8Udw9FVrZf7VxX0Eerw9NZp2KGUcKRrvcPiameBwY5x6CoK5wSoG5PNo14Hyi1qUb+JUMOjMQrwoykCDORzxtQRE6ReKb4DGp5x+TA50Qo2SfBN6K01keSlfKD8Xb+uHq3aVtbQU0sXeuMtdXhTbaDUc2Tcl9uT57DqA6vxJqe7h0q8YAxpa47jqKXbXWSWwiLPtySJE3t+fV6JvuhQ8dB70dIeayvupprQLPeHWWnTeq/uUm+JPHn3B5A4sfhc6njTTYJ6Lv2h/+s0o3PUZxITqX3DOoSC44fPfTz0w2FhBldylST7ofuDr0zcg2J7Yp78StKfAzkWp0t4L7vR8G39cj/NS/lLWP0e4JuVNwOuFpqVvKlYbbkpV4ZEGCCNdQLHyRUPlEajZzpJklTUn+dNuwdn+9EPpN2okgBEl7/f8wsmwXwqPpp9IrcuRhYONcgj4ur1jVYZgvhUfTT6RW6cjI9+OfZz6xmrsX8Zm9e1SNfs6Z+Xir7v9uYnaOGydEPNnOys8FcUkxOVQsfIdQK5zxOEU0tTbqSlSFZFpIulSQkGfbtrrKs55U+T33Sk4rCpl9AHOISLvITEEDitIFuKha8JrbkpnNusO6J7udK5ePCtCoxWd7hb7r2c8M2ZeHcMOIHA6BaZtmED6QEawR0HgMe282l1lQWhYlKk6EfgZsQbggiuVwOiQdIPkufuq2bj77ubNcyqleGWRmRN0mwzJn5Uf+wEdUW5uUti2zFVoMxYNl2C6DoqNs7aTeIaS6wsLQsSFJP3dhGhBuKk1iLSRRRRQhFFFFCFA2/sVvF4Z3DveI6nKSNUnVKh2hQBHaK5Q3h2C5gsS5h3hC21R2KTEpUnsIgjvjUV19Wdcsm4nuzDe6GU++MOkmwu40JUURxIMqT3qHyq0snzWZfYd0T3HWmPbVc7CvVePzr6DXbQn0u5wVUhexXmK+0Ee3tNWHtDx1hJgnmF2+pxplhd+beBQrqSUOJynruoR3xwFaHjSpWMYKSAAjEASJCj0JJvpwHlrHwYv31oW6m8hxLzCHBDjaHUzwWITB7DCTI8vdwWXMllhMxCF19oaq6dh06j3YGVJSyM7DFwD67wb+3irLtl1XuZ4KTBLTokGUyUEXNoF9SAB10iwJzbIIHihtyf4jmVbu6+vTrqx7e+Kv/Uu/wBCqQYVyNjH6pwAdZK1wK5RmA2rn5Q/ctoPzG8CrG3hSEjIopsLHpJ8xuPIRVe2cgnamJBt0E5iOPQY8XqkRPl76smGxKSAAbwOibK06jeq9s5YG1cUT8xH9GHpGVv2KKULqRq42P3NTvZ46bw/6g9W3SHfxgIw6Mgyy6AQNPEcNhoDbUX166bYBTgcfMAy4DlmCnwTdgdDpPC5N9KU7+O5sOixSQ6FEKtbI4LHRV1DQnWhvSUkqCJxl+rwp5tNIAaAsOeb9JqfSrajefmyoW55vKNDx6R4g9XV36TuYUPEX5FjMPPZXnJphwCz3tFhtTfekG5X/M/aHfWOVN2BjEw7Jj3w/BNgrpmCk6Gl25zWY4kHxfdDkjrPOOSD2TNuPHqpvsMSl2f7w/8A1mpH4lac/ZzkWutvBfjvR8G19cj8aWcpD07PcAEgKbk8JzpsOs+2tTd5sIkNt5REvIsLDjwFvLrUblHR+rnAB8pqAB/GmiHS03aiSsiJL0+M8QsiwfwqPpp9Irc+RhR92uWj3ufWNVhuC+FR9NPpFbnyNfHXPs59Y1VyL+Mzeva5Ef46Z+Xitjoooq4ufWV8p3JwVc5i8GmSQpTzQF1G5U62OJ4qTxuReQrLbQNCk+aCB93t3dTVlvKFyaSVYnApnVTrI4zcraHXqSjjqL2Vqyc5Z+7iYaDq+ioTMta9pmKpG6W9r2znMyCVNKILjZ0VqJ/hVGih2TNbxsHeBnGMh1hUg6g2Ug9ShwPsK5wbsm1wR3xf7x7d07Yu0nsI/wA7hFhJlUg3SpJIsR8oX08oNqsTUoIgtNx55qqsCaMN1l2C6SoomisJbKKKKKEIooooQuaOWPYDWE2oUs2S82MRl4JUta0qSnslBUOrMRoKpCfb7q2v+0Vu4VMsYxsXaUWXCBfIsy2SeoKBHe6KxNu6QTx/CATXU5LnREGaefaGHWKeX11qu9tL16Ht+Vffb2mviaK6Rjrueee2JfT7e3+tfW3SkhSSUkGQQYII7RXwH29ooIp72B4JHPPek6itD2VvN7owbyHF+ESy7mSYlaAgypB4HWQZv1CpGz2/1QVH906EjqGZUnvPo8s5pmI0JGosY1EEea1XjZO8KF7Ncw85XUtuC9pSSpWZPaAdNbTpp59ljI5lyYsEexW8fD9OGBXPTkhmQDBFxe0nqF9Vfg0FIAUARA1E8KrWymx+lcQOCUJAm8dBg66nU68LU/acWlIzJzCBdOunFJ/AnuqvbOc/WmJKblSExPDoMCVDUaGxifLXLswOxc5KB1mMK3WD4mp9gD4R/scHqmz+P30k5Qvi7f1w9W7TTA4Pwj0KUFc4JUDcnm27kGUnzWiNKUb9hQw6M5CvCiCBBnm3LKBJtE3HGLUN6XOpPlQPXGUOrwpztp8J5rU+GbsASYk3gcKntPpV4pB7jp39VQNoNRzZNyX25PlMAdg9tTU53DpV4wBPXxHcRceSmGlAqD7Fho23qtbnOBPumf7w6ABqTzjlhU/YSlhLpyhXvh+wMEdM2vZXfIqFuUm+JPHn3B5A44PwudTxppsHxXftD/8AWakfiVpz5AiRbtLeCh7y4oFtuQUnnkWI79OCu5M1+m8DRW23nkJOIw6ck6gupBzEdnCfv09b0fBt/XI/zVL2vhVuBtLaFLUHmHClCSo5EOoK1QLwBSNxFFHAJIghgvtHyWM7U2QcNji0ZhLqcpPFBIKT5vvBrYuRdPv1y5Pvc9X7xrqFVLlHwIU/h1pAzozc5NlBCVtRIN7Fw+c1buRk+/HI/u59Y1Vq0XPhk9a9gyDHMxkWNEfc72QR1g0N3etjoooq+s5FFFFCFnu/vJvz2bEYJKQ6ZLjQhIdOpUngHD2wFTcg3OUFohahdJClBSSmCDmTIKVXSe+umaRbc3KwuLcS4+2c6bFSFFBWnglZTBUAbjiL3gkG/Lzhhiw68cFRjygiG0248U9oooqgryKKKKEIooooQl28Wxk4vCPYdRgPNrbmAcpIsqD1GD5K5RY2QtLyGHQUrS462sRJSoOJSeIEg9Ziuv6xnlZ3S5raGHxjYOR5YQ71JdBbyq/mSk+VHbUcR7mC2w0IvSEVWVbf2A7g31MvCFJMg8FJOigeo/cQRqKW+33VuHKxspLyUZrFDT7iT2pyWPYePn4Vje1tkuYZ0tvJKVCCJFikjoqTOqTqDXU+jeWxlWUY99BE94aDS6o/jRhgqjy0RHQxoUOa+g+3t+VfPb7q+xXUtca8889rUR7e35UT933UA+3t+VEdVPc0PFyFpe6G+wehl8hLuiVRCXOodiuzj32qRsv9q4r6CPV4ess7v9tKt+4O8jTeOzbQWrm3BlUu5PRCAnNF8sNgEiT6Rw2U/R8tLosqLji3fo/j+hgxcjttPMG62KU0A1Brsuw7FoOGZUgurcQpKFrBQtQIQsc2gSFaagj+WdL0h5Qvi7f1w9W7W7MlCkJyZSgpGXLBSUkWiLER1WpFtncHB4lOVbWUSD4M5BI7BYHUSADc3rmvVaGoKkHo/m4zY0N+FKg9Qpj9N6rGE3XcxgBSsNpbWlQUpOYLUkmUC4gdauGkG8fti93sQ14zZWOto5/8MBX+Gr8wwlCQlAASkQANAK/Sn+qss0KnHo9KmC2G6tR7wN/8dyxjk72A665iEFKkD3Q4VKUkiElxZESLqINh2ye3SFbj4UJhpJaJJJUhV1KJJKlBUhSidVET20/oqVsJor1rSh5PgNtWmg2saiuFwWf7d5OHnQlLTzZAcSuVpUkgDWcshRvPydOGtXLZOx0YdEIuo+MsxmUfwA4D8ZJnUUrYTWmoCkgSMCXNYbQPrjsXh1hKhC0hQIIhQBEHUXoaZSkQkBIHAAAeYV7oqRW0UUUUIRRRRQhFFFFCEUUUUIRRRRQhFFFFCEVC2xslGJZU06OirKZGqVIUFJUO0KSD5Km0UhFRQoSV3dJhxYU/mehKkhLmUohREylKQDpxnjULfvcRnaTGVfRdRPNOgXSTwPzkHiPKL1Z6KJcCWpmRZphS5IQDiuQdu7Cdwb6mMSgoWkntBEWUk/KSeB/K0H2++urt8dzGNosc2+IUmS24PGbUeI6weKdDHAgEc0bz7qv4B4s4lEHVKhdK0zGZB4js1HECu4yflFs0CDc/Vru0c3bMKz2WUoj281E0D281H+vprYbid3PPco0Ee3t+dHt6anbL2E/iFZcOy46RqEIKo7yJjykVEeaKVKSoFKkkghQgggkEEayCIvSlzS4tqLQ0c3jahdL8j/7Fwv8A3vXu1cqpvI/+xcL/AN717tXKvOJz/YifqPEq43AIoooqsnIooooQiiiihCKKKKEIooooQiiiihCKKKKEIooooQiiiihCKKKKEIooooQiiiihCKW7wbusY1gs4lAWk3B+UhXBSD8lQnX0i1MqKVri01GKFy/v3ydP7NX0vCMKJCHQIBMeKsXyK17DFtDDzkP2Dh8Ti3vdLSXQ22FJDgzJBKwJymxt1zW+Y/Z7b7amnkJcbWIUlQkEe3HhVe3Q5OsNs5x1zDqcJdtC1AhKZzZRABN+JJNbzsrmLKvhxK2zShGm8dl24qLN0dUKzMsJQnKhKUpGgSAB5haqXv8AcljG0RziIZxH7wJkOQLBwCJ7FajtFqu9FYkKK+E62w0KkIBxSbc/d33DgmsNn5zm8/Ty5ZzrUvSTHjRrwpzRRTXuL3FzsTelpRFFFFNQiiiihCKKKKEIooooQiiiihCKKKKEIooooQiiiihC/9k="/>
          <p:cNvSpPr>
            <a:spLocks noChangeAspect="1" noChangeArrowheads="1"/>
          </p:cNvSpPr>
          <p:nvPr/>
        </p:nvSpPr>
        <p:spPr bwMode="auto">
          <a:xfrm>
            <a:off x="635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AutoShape 8" descr="data:image/jpeg;base64,/9j/4AAQSkZJRgABAQAAAQABAAD/2wCEAAkGBhQSEBUUEBQVFRUVFRQUFxYVFBgXFxUWFhYVFxcXGBgXHCYfGR0kHBUYHy8gIycpLCwsFR4xNTAqNSYsLCkBCQoKDgwOGg8PGiwkHyQsMCwsLC8sLCwsLCwsLS4tLyw0LCwsLCwsLiwsLDUsKSkvKSwsLCwpKTQsLCwsLSwsLP/AABEIAM8A9AMBIgACEQEDEQH/xAAcAAACAwEBAQEAAAAAAAAAAAAABQQGBwgCAQP/xABOEAABAwIDAwYHDAcGBwEBAAABAgMRACEEEjEFBkEHEyJRYXEjMoGRsbPwFCQzNEJScnN0ocHRFSU1U2KCsghUosLh8UNEY4OEksOjFv/EABsBAAEFAQEAAAAAAAAAAAAAAAABAgMEBQYH/8QAPREAAQIDAwgGBwgDAQAAAAAAAQACAwQREiExBRNBUXGBsfAyYZGhssEGFCJCUoLhFSMzQ3LC0fElNHNT/9oADAMBAAIRAxEAPwDb6KKKVKiiiihCKKK8PvpQlS1qCUpBUpSiAlIAkkk2AA40IXuivDD6VpCkKCkqEhSSCCOsEWIr3QhFFIsLvxg3H1sJeTnbISc0pSSQDCVnoq1HHjaae0pBGKQODsCiiqfvhykNYFxCA2XlFaUuZVBIaCtCSQZMkWt4wkiabbD3ww2LADTgCz/w19FfmOveJpxhvAtEXJgisLrNb06opJvRvW1gkSrpOKByNg3Otz1Jtr2HqNUDd3lhelSca0leVaklTQykCZScpJBkEcR+FPZLxHi00XKN8zCY6y43rWqKrjfKFgi0XA8mwnmzZyeoIOveLDrisv3p3+xTj7bzTi2UNrICEKgQvogrGiyFR4wPGAINPhy0R9bqUxqmxZuFDpfWuFFudFZVsjlceQcuLaCwLFSBkWO9BsfJlqLvJymHGoy4SUMGQokgLXGoMTkTY8TPG0w9snFLwzvUbp+EIdsGvUtYwmObdBU0tDgBIJQoKAI1BKTrX71zdgEvMPLDay2seETlWUKyuKVmi/BWYXMiQNZqxL5WMcylLa8isxCOdWjpNzYKEdFR7VCLXpXShF7SCo4WUYbzQjz61q28W9+GwIScS5BUUgJSCpXSOUKIGiZ4nqNeU77YLm+cOKZCdeksJVw+SrpcRwrFcTs9zFBfOKMuAytUqUVcCe4jyZdCRet7XZV7lD6LLRAWNIOZOdNupaUn85p0aUbDab76blDBymIkSzorTtwXS2y95cNiVqRh3UuKSASEzYG03F/JTOufOT7ekM4lh1SjkPgnDwCHBqTewVlUel8g8YroOsmBFMRvtYhbb2FqKKKKnTEUUUUIRRRRQhFFFFCEUUUUIRRRRQhZpyh78YnDY8YbDqyg4ZD1koJkuOoVdaTbop4ddU3a2/mKxbacPiSkoJW2sBIQXFAAozDQgjNYWngOia88uuM5rbWHXwGFbB+iXnwr7qXDCgqgDxwMhBkB1HTQbZgAYjQyCbgXqKBGzM2A+8Ow288VjzucYSQTQjn+VK3X3hxOEQOaWRkJbWmcyFFHR6QPWADOt6sW1OVlzEpOGSjml5ZcUknppMWTPii8GSePAGkZWnnQ4kwl9JJGvhE+NP8ALIPXlnXNS3bjXMrbxATKEKSHQJu2Tr0dIJ6uNtK3bcIkOIFRw5vWVCm3kmHUi0LturtqEPbPIdQuQkOjm7kjpJkp8p6QnjlNiQaa/wD9vj8A1DaipEhJCxmCUm0oJsk3006xUzaLJcYPNwVQlTZ4ZhBTEaaDTgbfImA08h5q4IStMEAwQDYiQbET5CBRFjNcS00v7lUgTj2kP1XHXzS7cvyOAOKQqVHpgnnDMlZuFdZIKkny8SRnj4bC520rTZUCUngseMBGkKBFT92HVBtTLpBUyrLIi6FAlMjhqoXjr0KiPmIHN4hSYhLvhAetyyVzPWAk3GpUbHMKIk4AQ4JhiPD3Q64Xjr/sUO5LtkOuuurafdU46gzmWoqVzdsslRkxbzjgJTNxmz0Nvp6IKXUZTa4cRKkkqGhUgrvb4McIqLtLEcw6jExKR4N0gX5tShBjWATNjrFuNPtoNZ2iGyATlWgjTMCFDTgbC3BVp6OeF82BDpq5+iI0Vxe2JocKHbp7DQqr7c2XlCXmjdpQJBJjKbK0v5L8asbez21MlJ6SHEwVRqlSfyvH8PCPBwUuBxA5xIIUmFCx1EKT5LiZvFfN2MaE5sOqApoko4S0TIIuCeF7R19HMmNs8CDfimxTEdCxvYe76HijDAqRlcT0kEoIJuCm0/jNvJwi7CY5nFONkGFw40SrT56RGmnecloNqYYvDQ9zib85lSRFgpIhJAAtIhPCMgFrgLdttEBLgT4RhWcAki3y5BvoJgzIERVZk+NafDcH1ZW5w7D/AHdsTbazMFDojoSlZMxzagM0DvQg8AEhXcmJj8KHGlJNiR0TAMK4EBRHHqUaY4d9OIbBAzJcEFJvYjpJPXxB4dZ0Ufw2dsta0KhQlDjjZ4FWQkAkjU6aioXz9HHUqrImbbVxoWnnvqvm7+O51gSFZkEtrChBzJgEkRabacbahJqu76N80h4XKXwlQ6kuIUgKTbipImLeKe4NPcjmGxWZQIafGVVhlS4LJVaRcEjruowRIPrf/Z4Gz1qWOkFNlP8ACSoA8dYJHl461G+ctlo1q3Aexk2wtPsvIp24bj3bVQNjY2JQdOE3seAnt9NdMcmO9AxuBRmUC6zDTnSkmB0Fn6SRM9YV1Vytg/hEDrUB5zBrceRJvJi3QCYVh5ImxKXG4PkzK85qOoZFA+JemQpcx5R8X4Kd9y2aiiirKzEUUUUIRRRRQhFFFFCEUUUUIRRRRQhc6/2iv2o19kb9a/SvdjFl/DBKlQtuyTacqSMpvPHoxEG3Xdp/aK/ajX2Rv1r9VDdTFFDzOX5XOJI6wpSBGo4wfJVKdZah1GIvG5RvYHihVyUrnBlR0VFQfaJzJAeQoB5OtgZB8Y/Ck6SKk50rTCgADqCCQIMaKuII7bipe393nGJWogHKrEJjg4zAmxuFJVBBJtNqnYHBoJdSpIIDhAnXTr6+2oIM+Y0MRWm4ri8otEm8tOi8d30311pDuvjjkWwvxmVqSkay2T0IGsXjzCekkp982pL5QmSHAXU6EZvlxPXIULfLm028bx4IYV1l5o+OvmlJVoU5FqN51hMadV7U7xDYTi8OB8x/vJhEk1K+Yc6hGpVIkVpOdZg9rjvaKnvHeq1jcR7md90XA6Lbib+KVAZoIsRY3+YLa0z2y3mYUtOrY5xJvYJJ7dCJTr165ZU23jYSrCP5kgwy6RIBghBI+8Ck2EV+p1E/unJJ6kkpHmSkDuFMMZz2iutNhzAisZFAoQ4N3HkqVjN3itspspK0wU6WI83HW3ZFQN1ysBWFc+EZOW/Fu5QT3A/4gPlSLc14o7h6KrWy/wBq4r6CPV4eomxHFpaVWgTL4kKKx2gWhtBA4FMsHs5BU8CNHBfQ3QgkyO0k95qv717N9zrZxLapUlfNkEeMlSVqgkdWUxbjViwOMSHH5sOdEK+SfBN3nQXkX6qVcoCpwzZH74eqdpGEh3OpPlXxBNtaa0IAPXVt6bY5gJDQH75uT160wcaChCgCOoiaW7XWVFsIgQ+3JNwTJ6P5n/WJoxCh46D3p6Y80BX3Uw1oFmva4taa337VXtxmwkYhKRAS+6Ejgkc4sQOoWHmprsA9F37Q/wD1mlO58ziQmLvuHMIIAK3COwmCLcOPUWGwsIMruUqSfdD9wo3Oc3IMgntIp78StKfAzkUk6W8Eb0/Bt/XI/wA1L+UtY/R7gm5U3A7lpqVvMlYbblSVeGRqIPHWLH7qh8ojUbOdJuSpqSdT00+YdlEPpN2pZIARJe/3/MLJsF8Kj6afSK3LkYWDjXIIPvY8R+8arDMF8Kj6afSK3TkZ+OOfZ1esaq5F/GZvXtMjX7Omfl4rY6KKKuLARRRRQhFFFFCEUUUUIRRRRQhFFFFCFzr/AGiv2o19kb9a/VL3b+Gw/wBM+sbq6f2iv2o19kb9a/VJ3du6wJvnPUYPOIgxVeY6B38CkW4covi/+Pif8lJ9mYuFvFYITzpyqiQUwLqjxbzraIphyg4To9JSl+AxJ6WWLZOCEgV+GzvHe+sNc1kmgkmb+K4v0iIEZ1dQ8kj36VKMMReX7Rf/AITtTsYVKxjBSQAEYgJm4V8HJN9LQPKdDS/fpkBDMCMz8Kjj4Nw+e2usU2xqgMZhx1ofgdwbn01qjAbCshhAgw6fDE4FfdtPK9zPJUkglpwAgymSg8bR3kAdtIsEM2yD80NufzHOr7h957r2Pb3xR/6l3+hVIMK5Gxj1lp0AdZzLgUMwG1JKH7ltB+Y3gVY2sJCRkUU2FtU/+p08hFV7ZyCdqYkG3QTmjj0GLDqBET5e+rHhsWkgCYVA6KhB04A6+Sq/s9YG1cUT8xH9GH89I2t+xRSpfSNXGx+5qd7PHTe+sHq26Q7/ADCUsIKQEkugGLT4N0+e2uuvXTfAFznHzYy4DlNiPBN/KEz5tSbxSffx6cOiQUkOg9KNObcFiDBN9AZoZ0udSklQROModXhTzaaQkNAWHPNj7zTClW1G8/NlUxzzeUXBFz0rXB9HfNTuYUPFWe5YzfeIPnJphwCz3tFhtTfeq/uWfjP2h31jlTdg45MO5jl98PwVWBGexBNr1A3PbzHE/N90OWmZOdcybSJmB3TTbYQ6Lv2h/wDrNSPxK05+znItdbeC/Hej4Nv65H40s5SHZwDgAsFNyeE502HWfbW1Td58IkIbgR4ZE5SUzrwHpqNyjpA2a4BYZmrD6aaIdLTdqJKyIkvT4zxCyLB/Co+mn0ity5FyfdrkiPex4/8AUa6qw7BfCo+mn0itz5Gvjrn2c+saq5F/GZvXtUiP8dM/LxWx0UUVcWAiiiihCKKKKEIooooQiivD74QhS1GEpSVE6wAJOnYKW7u704bHIUvCOc4lCsquipJBgHxVgHQ66a9RpQ0kVAuRVNaKKKRC51/tFftRr7I361+qVu4Ydw/0z6xFMuVHe79I40O83zXNo5gDPnnItw5iYGufSOFLd3LusAi2Y6xBlxE2qObhuhtLXihpxFU0Gq2jlDxqCOioKPufEWQQo/I1jTvMCl2zGlpW8QQZdJKVTAsBCTwFuo3k2mm/KIISAP7vif8AJS7ZboK34M5XSk9hgGPMRXLZJ/0mU6+K430iNIzrtA/ake/DsoYkFOV+SDx8G4OjHjXIsL9lMsUxOLYKxJKH7fNAyQB28Z6/JUHfzxMP9f8A/J2p+0MRGNYABMIfzQJInm4tx42F9OutUYDYVkMJzMOyPdicCv120yU4Z6FEp5p2Um5jIqcqtZjrmkmz2/1QVH906AOoZlT5T+XlfbaeCsI/lM+Bdns8GrUcKQYVf6nKRqWnZPzRnXfv6u7sNDcN6SVtZkV/9G8CrYlsFACgCIFiJGlVrZTQ/SuJHBKEwOA6DH5+Sn7S1pSJSFCBdJg6fNV+fkqvbNdP6UxJSJKkIgG0dBgSoajQ66+WkZgdihlAbMYV9w+JqfbPPhH+x0Dy802fQR56ScoPxdv64erdprgcGM71yFc4JUDBJ5tvXge42FJt/EqGHRmOYc6ItlM5HNdQRE6AcKG9LnUnyoHrjKHV4U62y8E81qfDN2AkxJvAqe0+lXikHuOnf1VA2g3HNk3UXm5PlVAHYPbU1OcwyVXIE8DoR3EXFMNKBUH2bDRtVa3Ocj3T24h0ADUnnHLCp+wS4Eu2Sr3w+bGCOmbC0HvMVC3LEqxJOvPuCewOLH4CevjTTYB6Lv2h/wDrNSPxK058gRIt2lvBQ95sSObbkKSeeRqnv0IkHyVB5RQo7PcJkDM3Cf503VHo0/BpvR8G39cj/NS/lKWP0e4JuVNx/wC6aIfSbtSyJGcl6D3zxCyPB/Co+mn0itz5F0xjXLk+9zrH7xrqFYbgvhUfTT6RW5cjCwca5B/5Y+saq7F/GZvXtMjT7Omfl4rZKKKKtrARRRRQhFFFFCEUUUUIULbnxV/6l3+hVc78j++zWz8S4cSVJZdbykpBVC0KlBIEnQqGnyq6I258Vf8AqXf6FVx0zWxktjYluE/Bwp33d6jiXXrpF/ly2anRTq7fJaPm6RHsaW4n+0FhAPB4fEKMWzBCBPVIUq3b91YLMj/f/Wge2lbzMhyg0k7x5UUOdcvOMXnUtWkqUsXnUkxTDd0+Fw8fPNuvwiLC9Ll2M0y3egYhkAzCpjqBcRHCsDLssWw7QHRqDsvsny7FIw3rZ+UFxak3Tk8BidSFE+JwSYHfJ7qg4DCJzO2ghw3Bg9eo1ve9NeUXxf8Ax8T/AJKTbMxkLfKxCeeVlVFimBc/NvOsCIrzvJN8kynXxXJekNrPOs6h5JXvwkhDEnN4fomIvzbnjRradIpriG8uLY+i+SesnJJpZv0oFGGIMgv8PqnanY0qVjGCkwAjEASJCvEkkSLcB5eGuroG9Y7amBD0ezE4FS9vNj3O8qOklp0g8RCFHyjsNjSLZ6QNjKP/AEnST3KV+Apztp1XuZ4KTEsuiQZTdCtdCO8iB10iwXS2QR8kNOT/ABHMu3cPv04GhuA2pJUHMNqfzG8Cre14o7h6KrWy/wBrYr6CPV4enrWEhIyKKbC2qfMdPJFV7ZyCdqYkE/IRmItPQYsOItHHr8jWadiglALMa/3D4mpvgcYkOP5rDnRCj4p8E38rQXkX6qV8oJ97N/XD1btO9niFvR+8T6tukO/rCU4dGUZczoBi09Bw6aTbXXz0raWudSklbPrjKdXhTfa7hJbCOD7ck6TJ6P59Xome6SPHQR2p6Y+4Zv8ADUfaaQA0BYc836TTCmE3BUHuFhopr2qq7oEziUp159wyIIAK3CLixMEW4ce1hsLCDK7lUpJ90P3CtembkKkE9sVD3KPxn7Q76xypmwMamHZMe+Hom2YZzBBOs1K+tStSetZyLZ1t4L8t5krDbclJ8MjgUn5WtzP3VD5RWo2c6TdRU3J/nTbsHZ/vTLej4Nv65H40t5SHpwDoAkBTcngDnTbtNJC6TdqJEkxJf9fmFkuD+ER9NPpFX/YG85wOMw76ZyglLgynpNKy84ItJA6Q7UiqBg/hUfTT6asO2SSESI1jv6NajGh01DB6+C9mlDTJsz8ujrC6yw+IS4hK0EKSpIUlQ0UlQkEd4NfpWQch2+2ZJwLxuJUwT1arav1XUOwq6hWv1ZjQjCeWlYLXWhVFFFFRJyKKKKEIooooQvD7AWhSFCUqSUkaSCIOnYa5B3h2MrCYt7DquWnVIn5yQeirypIPlrsGsN/tA7sZXWsagWc8C6f40iW1HvSCn+QVo5OiWYtk6eKY8XLI0mvXn9vPX5oNe/N7eau5l4pewa1VIQoTUnY7wS82VGAFI6UeL0kkqPdE1Hn2v+NeDbSq8/LMisIdgRQ7Ppo66JWmi3flAw3RBUouD3PiCMwRHyIIypFfhs7x3vrDVK2HvCHsGWlglxlh9OaJKm1BGWb/ACSCm9oy1bNmNLSt4pIMuqUUqJiYAhKuAAA4XMm015C2QiZPYZaJi0m/QRWoI6iL1yvpAbcRxroHklW/TICWIEZn4MWnwbh8/brTbGEDGYcaSh+B3BvT7qUb7uyhiQU5X5IP1bg6JHja6C/ZTLFsZsWwViZQ/b5o6EDv6z19wqXQK9aymj7mHaPuxOBUzb3xR/6l3+hVIMK5Gxj9U6AOs5lwKdbbZIwz0KJTzTshVzGRUwrUHvmkez2/1QVH906AOoZlT5T6I7ZRmA2psoBmW3/mN4FWjDYpJAEwqB0TZWnUbmq7s9YG1MWT8xH9GHqyhoKQAoAiBYieFVrZTQ/SuJHBKEx2dBj8zrTWUv2KGUs2Y36D4mppgC4HHzCTLoOUmCnwTdgq4OnnJvSnfx3Nh0SCkh0EhUC2RwWMwq5FgSafbPPhH+x0D/8AJs+gjz0l5Qfi7f1w9W7St6XOpSSrqzjLtXhTLajefmysW55uE+e57fR31O5hQ8RdupfS8x1881F2y6BzWp8M3YCTEmTA4VOaxCVeKQY1HEd41HlpprQKk8uzbTS6/Yqzue1mOJ+bz7lus51zPZM9/HqptsISl2f7w/8A1mlO5zgT7p+0OgAak847YVP2EXAl2wV74fMAwR0zYWhXlinvxK0Z8Evi7W8F+W82ESG28oyy8iySQPlcBby61G5R0gbNcAEDM3YfTTUneXEgttyFJPPN2I79CJBPYCag8ooUdnuFVhmbhP8AOm6vy9PBYdbTa606TtGJL2j7/mFk+D+ER9NPpFWraGz3FtlaRKWk5lxqlKlISFa3GZQHlFVXB/Co+mn0itt5I8ElzEvtujOhzCLQpKogpUtoEW6wav283MQ3aqr2aTFcmzI/TxWV4DFLaWlxslK0LSQRwUDKVDuIrpzcXfFG0cKHEwlxPRdbB8VXWOOVUSD3jUGuf98d017OximTJTmStpZ+W0SYJ/iF0ntT1EV83T3lcwGIQ8yejYKRolaCEkoPVJMg8D5K6aPBExCDm46Oeb9q5Rr824grqOioWxtsNYphDzCsyFiQeIIsQRwIMgjsqbWCRRXkUUUUIRRRRQhFKN7d3k47Bu4ZVucT0VfNWkhSFdwUBPZNN6KVri0gjEIXGmMwamnFNuDKtC1IUOpSVQR5wa8JPt7f61rPL1udzbycc0Oi6Q29HBwDor/mSmD2o61VkortJGYD2B45KrOC98fb8KFD2/3r4DX0e3sK3BRws61EvWFxKm1SkxYjvBBSQewgxWv7s7TRiEOON6Fy4IMpVlSSkz1SL1jihT/c/b4w7uVwkNrMKIsUHQKBHAWkaRfhXKZbyYY8OrOk3DrGrzG8LJytJ+swSW9IK67+eLh/r/8A5O1P2hiIxrAgmEP5oExIRFhr5L6ddLN9gQ2xJCvDDKbC/NueNFiInSKbYhvLi2PovknrJySa4HQN65doAgw6/DE4Ffrtl9KsJiMpBhl2ezwatRw8tIcK5+p8o1LTs/wjOu/f1dvcaf7fbHuZ5UDMlp0g8RCFH2GhpFs9IGxlHradJPcpX4ChmA2pJSzmR/0bwKsbTq0pGZOYQLo10+afwJqvbOd/WmJy3KkJgHh0GBKhqmINjB06xVpa8Udw9FVrZf7VxX0Eerw9NZp2KGUcKRrvcPiameBwY5x6CoK5wSoG5PNo14Hyi1qUb+JUMOjMQrwoykCDORzxtQRE6ReKb4DGp5x+TA50Qo2SfBN6K01keSlfKD8Xb+uHq3aVtbQU0sXeuMtdXhTbaDUc2Tcl9uT57DqA6vxJqe7h0q8YAxpa47jqKXbXWSWwiLPtySJE3t+fV6JvuhQ8dB70dIeayvupprQLPeHWWnTeq/uUm+JPHn3B5A4sfhc6njTTYJ6Lv2h/+s0o3PUZxITqX3DOoSC44fPfTz0w2FhBldylST7ofuDr0zcg2J7Yp78StKfAzkWp0t4L7vR8G39cj/NS/lLWP0e4JuVNwOuFpqVvKlYbbkpV4ZEGCCNdQLHyRUPlEajZzpJklTUn+dNuwdn+9EPpN2okgBEl7/f8wsmwXwqPpp9IrcuRhYONcgj4ur1jVYZgvhUfTT6RW6cjI9+OfZz6xmrsX8Zm9e1SNfs6Z+Xir7v9uYnaOGydEPNnOys8FcUkxOVQsfIdQK5zxOEU0tTbqSlSFZFpIulSQkGfbtrrKs55U+T33Sk4rCpl9AHOISLvITEEDitIFuKha8JrbkpnNusO6J7udK5ePCtCoxWd7hb7r2c8M2ZeHcMOIHA6BaZtmED6QEawR0HgMe282l1lQWhYlKk6EfgZsQbggiuVwOiQdIPkufuq2bj77ubNcyqleGWRmRN0mwzJn5Uf+wEdUW5uUti2zFVoMxYNl2C6DoqNs7aTeIaS6wsLQsSFJP3dhGhBuKk1iLSRRRRQhFFFFCFA2/sVvF4Z3DveI6nKSNUnVKh2hQBHaK5Q3h2C5gsS5h3hC21R2KTEpUnsIgjvjUV19Wdcsm4nuzDe6GU++MOkmwu40JUURxIMqT3qHyq0snzWZfYd0T3HWmPbVc7CvVePzr6DXbQn0u5wVUhexXmK+0Ee3tNWHtDx1hJgnmF2+pxplhd+beBQrqSUOJynruoR3xwFaHjSpWMYKSAAjEASJCj0JJvpwHlrHwYv31oW6m8hxLzCHBDjaHUzwWITB7DCTI8vdwWXMllhMxCF19oaq6dh06j3YGVJSyM7DFwD67wb+3irLtl1XuZ4KTBLTokGUyUEXNoF9SAB10iwJzbIIHihtyf4jmVbu6+vTrqx7e+Kv/Uu/wBCqQYVyNjH6pwAdZK1wK5RmA2rn5Q/ctoPzG8CrG3hSEjIopsLHpJ8xuPIRVe2cgnamJBt0E5iOPQY8XqkRPl76smGxKSAAbwOibK06jeq9s5YG1cUT8xH9GHpGVv2KKULqRq42P3NTvZ46bw/6g9W3SHfxgIw6Mgyy6AQNPEcNhoDbUX166bYBTgcfMAy4DlmCnwTdgdDpPC5N9KU7+O5sOixSQ6FEKtbI4LHRV1DQnWhvSUkqCJxl+rwp5tNIAaAsOeb9JqfSrajefmyoW55vKNDx6R4g9XV36TuYUPEX5FjMPPZXnJphwCz3tFhtTfekG5X/M/aHfWOVN2BjEw7Jj3w/BNgrpmCk6Gl25zWY4kHxfdDkjrPOOSD2TNuPHqpvsMSl2f7w/8A1mpH4lac/ZzkWutvBfjvR8G19cj8aWcpD07PcAEgKbk8JzpsOs+2tTd5sIkNt5REvIsLDjwFvLrUblHR+rnAB8pqAB/GmiHS03aiSsiJL0+M8QsiwfwqPpp9Irc+RhR92uWj3ufWNVhuC+FR9NPpFbnyNfHXPs59Y1VyL+Mzeva5Ef46Z+Xitjoooq4ufWV8p3JwVc5i8GmSQpTzQF1G5U62OJ4qTxuReQrLbQNCk+aCB93t3dTVlvKFyaSVYnApnVTrI4zcraHXqSjjqL2Vqyc5Z+7iYaDq+ioTMta9pmKpG6W9r2znMyCVNKILjZ0VqJ/hVGih2TNbxsHeBnGMh1hUg6g2Ug9ShwPsK5wbsm1wR3xf7x7d07Yu0nsI/wA7hFhJlUg3SpJIsR8oX08oNqsTUoIgtNx55qqsCaMN1l2C6SoomisJbKKKKKEIooooQuaOWPYDWE2oUs2S82MRl4JUta0qSnslBUOrMRoKpCfb7q2v+0Vu4VMsYxsXaUWXCBfIsy2SeoKBHe6KxNu6QTx/CATXU5LnREGaefaGHWKeX11qu9tL16Ht+Vffb2mviaK6Rjrueee2JfT7e3+tfW3SkhSSUkGQQYII7RXwH29ooIp72B4JHPPek6itD2VvN7owbyHF+ESy7mSYlaAgypB4HWQZv1CpGz2/1QVH906EjqGZUnvPo8s5pmI0JGosY1EEea1XjZO8KF7Ncw85XUtuC9pSSpWZPaAdNbTpp59ljI5lyYsEexW8fD9OGBXPTkhmQDBFxe0nqF9Vfg0FIAUARA1E8KrWymx+lcQOCUJAm8dBg66nU68LU/acWlIzJzCBdOunFJ/AnuqvbOc/WmJKblSExPDoMCVDUaGxifLXLswOxc5KB1mMK3WD4mp9gD4R/scHqmz+P30k5Qvi7f1w9W7TTA4Pwj0KUFc4JUDcnm27kGUnzWiNKUb9hQw6M5CvCiCBBnm3LKBJtE3HGLUN6XOpPlQPXGUOrwpztp8J5rU+GbsASYk3gcKntPpV4pB7jp39VQNoNRzZNyX25PlMAdg9tTU53DpV4wBPXxHcRceSmGlAqD7Fho23qtbnOBPumf7w6ABqTzjlhU/YSlhLpyhXvh+wMEdM2vZXfIqFuUm+JPHn3B5A44PwudTxppsHxXftD/8AWakfiVpz5AiRbtLeCh7y4oFtuQUnnkWI79OCu5M1+m8DRW23nkJOIw6ck6gupBzEdnCfv09b0fBt/XI/zVL2vhVuBtLaFLUHmHClCSo5EOoK1QLwBSNxFFHAJIghgvtHyWM7U2QcNji0ZhLqcpPFBIKT5vvBrYuRdPv1y5Pvc9X7xrqFVLlHwIU/h1pAzozc5NlBCVtRIN7Fw+c1buRk+/HI/u59Y1Vq0XPhk9a9gyDHMxkWNEfc72QR1g0N3etjoooq+s5FFFFCFnu/vJvz2bEYJKQ6ZLjQhIdOpUngHD2wFTcg3OUFohahdJClBSSmCDmTIKVXSe+umaRbc3KwuLcS4+2c6bFSFFBWnglZTBUAbjiL3gkG/Lzhhiw68cFRjygiG0248U9oooqgryKKKKEIooooQl28Wxk4vCPYdRgPNrbmAcpIsqD1GD5K5RY2QtLyGHQUrS462sRJSoOJSeIEg9Ziuv6xnlZ3S5raGHxjYOR5YQ71JdBbyq/mSk+VHbUcR7mC2w0IvSEVWVbf2A7g31MvCFJMg8FJOigeo/cQRqKW+33VuHKxspLyUZrFDT7iT2pyWPYePn4Vje1tkuYZ0tvJKVCCJFikjoqTOqTqDXU+jeWxlWUY99BE94aDS6o/jRhgqjy0RHQxoUOa+g+3t+VfPb7q+xXUtca8889rUR7e35UT933UA+3t+VEdVPc0PFyFpe6G+wehl8hLuiVRCXOodiuzj32qRsv9q4r6CPV4ess7v9tKt+4O8jTeOzbQWrm3BlUu5PRCAnNF8sNgEiT6Rw2U/R8tLosqLji3fo/j+hgxcjttPMG62KU0A1Brsuw7FoOGZUgurcQpKFrBQtQIQsc2gSFaagj+WdL0h5Qvi7f1w9W7W7MlCkJyZSgpGXLBSUkWiLER1WpFtncHB4lOVbWUSD4M5BI7BYHUSADc3rmvVaGoKkHo/m4zY0N+FKg9Qpj9N6rGE3XcxgBSsNpbWlQUpOYLUkmUC4gdauGkG8fti93sQ14zZWOto5/8MBX+Gr8wwlCQlAASkQANAK/Sn+qss0KnHo9KmC2G6tR7wN/8dyxjk72A665iEFKkD3Q4VKUkiElxZESLqINh2ye3SFbj4UJhpJaJJJUhV1KJJKlBUhSidVET20/oqVsJor1rSh5PgNtWmg2saiuFwWf7d5OHnQlLTzZAcSuVpUkgDWcshRvPydOGtXLZOx0YdEIuo+MsxmUfwA4D8ZJnUUrYTWmoCkgSMCXNYbQPrjsXh1hKhC0hQIIhQBEHUXoaZSkQkBIHAAAeYV7oqRW0UUUUIRRRRQhFFFFCEUUUUIRRRRQhFFFFCEVC2xslGJZU06OirKZGqVIUFJUO0KSD5Km0UhFRQoSV3dJhxYU/mehKkhLmUohREylKQDpxnjULfvcRnaTGVfRdRPNOgXSTwPzkHiPKL1Z6KJcCWpmRZphS5IQDiuQdu7Cdwb6mMSgoWkntBEWUk/KSeB/K0H2++urt8dzGNosc2+IUmS24PGbUeI6weKdDHAgEc0bz7qv4B4s4lEHVKhdK0zGZB4js1HECu4yflFs0CDc/Vru0c3bMKz2WUoj281E0D281H+vprYbid3PPco0Ee3t+dHt6anbL2E/iFZcOy46RqEIKo7yJjykVEeaKVKSoFKkkghQgggkEEayCIvSlzS4tqLQ0c3jahdL8j/7Fwv8A3vXu1cqpvI/+xcL/AN717tXKvOJz/YifqPEq43AIoooqsnIooooQiiiihCKKKKEIooooQiiiihCKKKKEIooooQiiiihCKKKKEIooooQiiiihCKW7wbusY1gs4lAWk3B+UhXBSD8lQnX0i1MqKVri01GKFy/v3ydP7NX0vCMKJCHQIBMeKsXyK17DFtDDzkP2Dh8Ti3vdLSXQ22FJDgzJBKwJymxt1zW+Y/Z7b7amnkJcbWIUlQkEe3HhVe3Q5OsNs5x1zDqcJdtC1AhKZzZRABN+JJNbzsrmLKvhxK2zShGm8dl24qLN0dUKzMsJQnKhKUpGgSAB5haqXv8AcljG0RziIZxH7wJkOQLBwCJ7FajtFqu9FYkKK+E62w0KkIBxSbc/d33DgmsNn5zm8/Ty5ZzrUvSTHjRrwpzRRTXuL3FzsTelpRFFFFNQiiiihCKKKKEIooooQiiiihCKKKKEIooooQiiiihC/9k="/>
          <p:cNvSpPr>
            <a:spLocks noChangeAspect="1" noChangeArrowheads="1"/>
          </p:cNvSpPr>
          <p:nvPr/>
        </p:nvSpPr>
        <p:spPr bwMode="auto">
          <a:xfrm>
            <a:off x="215900" y="-231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AutoShape 10" descr="data:image/jpeg;base64,/9j/4AAQSkZJRgABAQAAAQABAAD/2wCEAAkGBhQSEBUUEBQVFRUVFRQUFxYVFBgXFxUWFhYVFxcXGBgXHCYfGR0kHBUYHy8gIycpLCwsFR4xNTAqNSYsLCkBCQoKDgwOGg8PGiwkHyQsMCwsLC8sLCwsLCwsLS4tLyw0LCwsLCwsLiwsLDUsKSkvKSwsLCwpKTQsLCwsLSwsLP/AABEIAM8A9AMBIgACEQEDEQH/xAAcAAACAwEBAQEAAAAAAAAAAAAABQQGBwgCAQP/xABOEAABAwIDAwYHDAcGBwEBAAABAgMRACEEEjEFBkEHEyJRYXEjMoGRsbPwFCQzNEJScnN0ocHRFSU1U2KCsghUosLh8UNEY4OEksOjFv/EABsBAAEFAQEAAAAAAAAAAAAAAAABAgMEBQYH/8QAPREAAQIDAwgGBwgDAQAAAAAAAQACAwQREiExBRNBUXGBsfAyYZGhssEGFCJCUoLhFSMzQ3LC0fElNHNT/9oADAMBAAIRAxEAPwDb6KKKVKiiiihCKKK8PvpQlS1qCUpBUpSiAlIAkkk2AA40IXuivDD6VpCkKCkqEhSSCCOsEWIr3QhFFIsLvxg3H1sJeTnbISc0pSSQDCVnoq1HHjaae0pBGKQODsCiiqfvhykNYFxCA2XlFaUuZVBIaCtCSQZMkWt4wkiabbD3ww2LADTgCz/w19FfmOveJpxhvAtEXJgisLrNb06opJvRvW1gkSrpOKByNg3Otz1Jtr2HqNUDd3lhelSca0leVaklTQykCZScpJBkEcR+FPZLxHi00XKN8zCY6y43rWqKrjfKFgi0XA8mwnmzZyeoIOveLDrisv3p3+xTj7bzTi2UNrICEKgQvogrGiyFR4wPGAINPhy0R9bqUxqmxZuFDpfWuFFudFZVsjlceQcuLaCwLFSBkWO9BsfJlqLvJymHGoy4SUMGQokgLXGoMTkTY8TPG0w9snFLwzvUbp+EIdsGvUtYwmObdBU0tDgBIJQoKAI1BKTrX71zdgEvMPLDay2seETlWUKyuKVmi/BWYXMiQNZqxL5WMcylLa8isxCOdWjpNzYKEdFR7VCLXpXShF7SCo4WUYbzQjz61q28W9+GwIScS5BUUgJSCpXSOUKIGiZ4nqNeU77YLm+cOKZCdeksJVw+SrpcRwrFcTs9zFBfOKMuAytUqUVcCe4jyZdCRet7XZV7lD6LLRAWNIOZOdNupaUn85p0aUbDab76blDBymIkSzorTtwXS2y95cNiVqRh3UuKSASEzYG03F/JTOufOT7ekM4lh1SjkPgnDwCHBqTewVlUel8g8YroOsmBFMRvtYhbb2FqKKKKnTEUUUUIRRRRQhFFFFCEUUUUIRRRRQhZpyh78YnDY8YbDqyg4ZD1koJkuOoVdaTbop4ddU3a2/mKxbacPiSkoJW2sBIQXFAAozDQgjNYWngOia88uuM5rbWHXwGFbB+iXnwr7qXDCgqgDxwMhBkB1HTQbZgAYjQyCbgXqKBGzM2A+8Ow288VjzucYSQTQjn+VK3X3hxOEQOaWRkJbWmcyFFHR6QPWADOt6sW1OVlzEpOGSjml5ZcUknppMWTPii8GSePAGkZWnnQ4kwl9JJGvhE+NP8ALIPXlnXNS3bjXMrbxATKEKSHQJu2Tr0dIJ6uNtK3bcIkOIFRw5vWVCm3kmHUi0LturtqEPbPIdQuQkOjm7kjpJkp8p6QnjlNiQaa/wD9vj8A1DaipEhJCxmCUm0oJsk3006xUzaLJcYPNwVQlTZ4ZhBTEaaDTgbfImA08h5q4IStMEAwQDYiQbET5CBRFjNcS00v7lUgTj2kP1XHXzS7cvyOAOKQqVHpgnnDMlZuFdZIKkny8SRnj4bC520rTZUCUngseMBGkKBFT92HVBtTLpBUyrLIi6FAlMjhqoXjr0KiPmIHN4hSYhLvhAetyyVzPWAk3GpUbHMKIk4AQ4JhiPD3Q64Xjr/sUO5LtkOuuurafdU46gzmWoqVzdsslRkxbzjgJTNxmz0Nvp6IKXUZTa4cRKkkqGhUgrvb4McIqLtLEcw6jExKR4N0gX5tShBjWATNjrFuNPtoNZ2iGyATlWgjTMCFDTgbC3BVp6OeF82BDpq5+iI0Vxe2JocKHbp7DQqr7c2XlCXmjdpQJBJjKbK0v5L8asbez21MlJ6SHEwVRqlSfyvH8PCPBwUuBxA5xIIUmFCx1EKT5LiZvFfN2MaE5sOqApoko4S0TIIuCeF7R19HMmNs8CDfimxTEdCxvYe76HijDAqRlcT0kEoIJuCm0/jNvJwi7CY5nFONkGFw40SrT56RGmnecloNqYYvDQ9zib85lSRFgpIhJAAtIhPCMgFrgLdttEBLgT4RhWcAki3y5BvoJgzIERVZk+NafDcH1ZW5w7D/AHdsTbazMFDojoSlZMxzagM0DvQg8AEhXcmJj8KHGlJNiR0TAMK4EBRHHqUaY4d9OIbBAzJcEFJvYjpJPXxB4dZ0Ufw2dsta0KhQlDjjZ4FWQkAkjU6aioXz9HHUqrImbbVxoWnnvqvm7+O51gSFZkEtrChBzJgEkRabacbahJqu76N80h4XKXwlQ6kuIUgKTbipImLeKe4NPcjmGxWZQIafGVVhlS4LJVaRcEjruowRIPrf/Z4Gz1qWOkFNlP8ACSoA8dYJHl461G+ctlo1q3Aexk2wtPsvIp24bj3bVQNjY2JQdOE3seAnt9NdMcmO9AxuBRmUC6zDTnSkmB0Fn6SRM9YV1Vytg/hEDrUB5zBrceRJvJi3QCYVh5ImxKXG4PkzK85qOoZFA+JemQpcx5R8X4Kd9y2aiiirKzEUUUUIRRRRQhFFFFCEUUUUIRRRRQhc6/2iv2o19kb9a/SvdjFl/DBKlQtuyTacqSMpvPHoxEG3Xdp/aK/ajX2Rv1r9VDdTFFDzOX5XOJI6wpSBGo4wfJVKdZah1GIvG5RvYHihVyUrnBlR0VFQfaJzJAeQoB5OtgZB8Y/Ck6SKk50rTCgADqCCQIMaKuII7bipe393nGJWogHKrEJjg4zAmxuFJVBBJtNqnYHBoJdSpIIDhAnXTr6+2oIM+Y0MRWm4ri8otEm8tOi8d30311pDuvjjkWwvxmVqSkay2T0IGsXjzCekkp982pL5QmSHAXU6EZvlxPXIULfLm028bx4IYV1l5o+OvmlJVoU5FqN51hMadV7U7xDYTi8OB8x/vJhEk1K+Yc6hGpVIkVpOdZg9rjvaKnvHeq1jcR7md90XA6Lbib+KVAZoIsRY3+YLa0z2y3mYUtOrY5xJvYJJ7dCJTr165ZU23jYSrCP5kgwy6RIBghBI+8Ck2EV+p1E/unJJ6kkpHmSkDuFMMZz2iutNhzAisZFAoQ4N3HkqVjN3itspspK0wU6WI83HW3ZFQN1ysBWFc+EZOW/Fu5QT3A/4gPlSLc14o7h6KrWy/wBq4r6CPV4eomxHFpaVWgTL4kKKx2gWhtBA4FMsHs5BU8CNHBfQ3QgkyO0k95qv717N9zrZxLapUlfNkEeMlSVqgkdWUxbjViwOMSHH5sOdEK+SfBN3nQXkX6qVcoCpwzZH74eqdpGEh3OpPlXxBNtaa0IAPXVt6bY5gJDQH75uT160wcaChCgCOoiaW7XWVFsIgQ+3JNwTJ6P5n/WJoxCh46D3p6Y80BX3Uw1oFmva4taa337VXtxmwkYhKRAS+6Ejgkc4sQOoWHmprsA9F37Q/wD1mlO58ziQmLvuHMIIAK3COwmCLcOPUWGwsIMruUqSfdD9wo3Oc3IMgntIp78StKfAzkUk6W8Eb0/Bt/XI/wA1L+UtY/R7gm5U3A7lpqVvMlYbblSVeGRqIPHWLH7qh8ojUbOdJuSpqSdT00+YdlEPpN2pZIARJe/3/MLJsF8Kj6afSK3LkYWDjXIIPvY8R+8arDMF8Kj6afSK3TkZ+OOfZ1esaq5F/GZvXtMjX7Omfl4rY6KKKuLARRRRQhFFFFCEUUUUIRRRRQhFFFFCFzr/AGiv2o19kb9a/VL3b+Gw/wBM+sbq6f2iv2o19kb9a/VJ3du6wJvnPUYPOIgxVeY6B38CkW4covi/+Pif8lJ9mYuFvFYITzpyqiQUwLqjxbzraIphyg4To9JSl+AxJ6WWLZOCEgV+GzvHe+sNc1kmgkmb+K4v0iIEZ1dQ8kj36VKMMReX7Rf/AITtTsYVKxjBSQAEYgJm4V8HJN9LQPKdDS/fpkBDMCMz8Kjj4Nw+e2usU2xqgMZhx1ofgdwbn01qjAbCshhAgw6fDE4FfdtPK9zPJUkglpwAgymSg8bR3kAdtIsEM2yD80NufzHOr7h957r2Pb3xR/6l3+hVIMK5Gxj1lp0AdZzLgUMwG1JKH7ltB+Y3gVY2sJCRkUU2FtU/+p08hFV7ZyCdqYkG3QTmjj0GLDqBET5e+rHhsWkgCYVA6KhB04A6+Sq/s9YG1cUT8xH9GH89I2t+xRSpfSNXGx+5qd7PHTe+sHq26Q7/ADCUsIKQEkugGLT4N0+e2uuvXTfAFznHzYy4DlNiPBN/KEz5tSbxSffx6cOiQUkOg9KNObcFiDBN9AZoZ0udSklQROModXhTzaaQkNAWHPNj7zTClW1G8/NlUxzzeUXBFz0rXB9HfNTuYUPFWe5YzfeIPnJphwCz3tFhtTfeq/uWfjP2h31jlTdg45MO5jl98PwVWBGexBNr1A3PbzHE/N90OWmZOdcybSJmB3TTbYQ6Lv2h/wDrNSPxK05+znItdbeC/Hej4Nv65H40s5SHZwDgAsFNyeE502HWfbW1Td58IkIbgR4ZE5SUzrwHpqNyjpA2a4BYZmrD6aaIdLTdqJKyIkvT4zxCyLB/Co+mn0ity5FyfdrkiPex4/8AUa6qw7BfCo+mn0itz5Gvjrn2c+saq5F/GZvXtUiP8dM/LxWx0UUVcWAiiiihCKKKKEIooooQiivD74QhS1GEpSVE6wAJOnYKW7u704bHIUvCOc4lCsquipJBgHxVgHQ66a9RpQ0kVAuRVNaKKKRC51/tFftRr7I361+qVu4Ydw/0z6xFMuVHe79I40O83zXNo5gDPnnItw5iYGufSOFLd3LusAi2Y6xBlxE2qObhuhtLXihpxFU0Gq2jlDxqCOioKPufEWQQo/I1jTvMCl2zGlpW8QQZdJKVTAsBCTwFuo3k2mm/KIISAP7vif8AJS7ZboK34M5XSk9hgGPMRXLZJ/0mU6+K430iNIzrtA/ake/DsoYkFOV+SDx8G4OjHjXIsL9lMsUxOLYKxJKH7fNAyQB28Z6/JUHfzxMP9f8A/J2p+0MRGNYABMIfzQJInm4tx42F9OutUYDYVkMJzMOyPdicCv120yU4Z6FEp5p2Um5jIqcqtZjrmkmz2/1QVH906AOoZlT5T+XlfbaeCsI/lM+Bdns8GrUcKQYVf6nKRqWnZPzRnXfv6u7sNDcN6SVtZkV/9G8CrYlsFACgCIFiJGlVrZTQ/SuJHBKEwOA6DH5+Sn7S1pSJSFCBdJg6fNV+fkqvbNdP6UxJSJKkIgG0dBgSoajQ66+WkZgdihlAbMYV9w+JqfbPPhH+x0Dy802fQR56ScoPxdv64erdprgcGM71yFc4JUDBJ5tvXge42FJt/EqGHRmOYc6ItlM5HNdQRE6AcKG9LnUnyoHrjKHV4U62y8E81qfDN2AkxJvAqe0+lXikHuOnf1VA2g3HNk3UXm5PlVAHYPbU1OcwyVXIE8DoR3EXFMNKBUH2bDRtVa3Ocj3T24h0ADUnnHLCp+wS4Eu2Sr3w+bGCOmbC0HvMVC3LEqxJOvPuCewOLH4CevjTTYB6Lv2h/wDrNSPxK058gRIt2lvBQ95sSObbkKSeeRqnv0IkHyVB5RQo7PcJkDM3Cf503VHo0/BpvR8G39cj/NS/lKWP0e4JuVNx/wC6aIfSbtSyJGcl6D3zxCyPB/Co+mn0itz5F0xjXLk+9zrH7xrqFYbgvhUfTT6RW5cjCwca5B/5Y+saq7F/GZvXtMjT7Omfl4rZKKKKtrARRRRQhFFFFCEUUUUIULbnxV/6l3+hVc78j++zWz8S4cSVJZdbykpBVC0KlBIEnQqGnyq6I258Vf8AqXf6FVx0zWxktjYluE/Bwp33d6jiXXrpF/ly2anRTq7fJaPm6RHsaW4n+0FhAPB4fEKMWzBCBPVIUq3b91YLMj/f/Wge2lbzMhyg0k7x5UUOdcvOMXnUtWkqUsXnUkxTDd0+Fw8fPNuvwiLC9Ll2M0y3egYhkAzCpjqBcRHCsDLssWw7QHRqDsvsny7FIw3rZ+UFxak3Tk8BidSFE+JwSYHfJ7qg4DCJzO2ghw3Bg9eo1ve9NeUXxf8Ax8T/AJKTbMxkLfKxCeeVlVFimBc/NvOsCIrzvJN8kynXxXJekNrPOs6h5JXvwkhDEnN4fomIvzbnjRradIpriG8uLY+i+SesnJJpZv0oFGGIMgv8PqnanY0qVjGCkwAjEASJCvEkkSLcB5eGuroG9Y7amBD0ezE4FS9vNj3O8qOklp0g8RCFHyjsNjSLZ6QNjKP/AEnST3KV+Apztp1XuZ4KTEsuiQZTdCtdCO8iB10iwXS2QR8kNOT/ABHMu3cPv04GhuA2pJUHMNqfzG8Cre14o7h6KrWy/wBrYr6CPV4enrWEhIyKKbC2qfMdPJFV7ZyCdqYkE/IRmItPQYsOItHHr8jWadiglALMa/3D4mpvgcYkOP5rDnRCj4p8E38rQXkX6qV8oJ97N/XD1btO9niFvR+8T6tukO/rCU4dGUZczoBi09Bw6aTbXXz0raWudSklbPrjKdXhTfa7hJbCOD7ck6TJ6P59Xome6SPHQR2p6Y+4Zv8ADUfaaQA0BYc836TTCmE3BUHuFhopr2qq7oEziUp159wyIIAK3CLixMEW4ce1hsLCDK7lUpJ90P3CtembkKkE9sVD3KPxn7Q76xypmwMamHZMe+Hom2YZzBBOs1K+tStSetZyLZ1t4L8t5krDbclJ8MjgUn5WtzP3VD5RWo2c6TdRU3J/nTbsHZ/vTLej4Nv65H40t5SHpwDoAkBTcngDnTbtNJC6TdqJEkxJf9fmFkuD+ER9NPpFX/YG85wOMw76ZyglLgynpNKy84ItJA6Q7UiqBg/hUfTT6asO2SSESI1jv6NajGh01DB6+C9mlDTJsz8ujrC6yw+IS4hK0EKSpIUlQ0UlQkEd4NfpWQch2+2ZJwLxuJUwT1arav1XUOwq6hWv1ZjQjCeWlYLXWhVFFFFRJyKKKKEIooooQvD7AWhSFCUqSUkaSCIOnYa5B3h2MrCYt7DquWnVIn5yQeirypIPlrsGsN/tA7sZXWsagWc8C6f40iW1HvSCn+QVo5OiWYtk6eKY8XLI0mvXn9vPX5oNe/N7eau5l4pewa1VIQoTUnY7wS82VGAFI6UeL0kkqPdE1Hn2v+NeDbSq8/LMisIdgRQ7Ppo66JWmi3flAw3RBUouD3PiCMwRHyIIypFfhs7x3vrDVK2HvCHsGWlglxlh9OaJKm1BGWb/ACSCm9oy1bNmNLSt4pIMuqUUqJiYAhKuAAA4XMm015C2QiZPYZaJi0m/QRWoI6iL1yvpAbcRxroHklW/TICWIEZn4MWnwbh8/brTbGEDGYcaSh+B3BvT7qUb7uyhiQU5X5IP1bg6JHja6C/ZTLFsZsWwViZQ/b5o6EDv6z19wqXQK9aymj7mHaPuxOBUzb3xR/6l3+hVIMK5Gxj9U6AOs5lwKdbbZIwz0KJTzTshVzGRUwrUHvmkez2/1QVH906AOoZlT5T6I7ZRmA2psoBmW3/mN4FWjDYpJAEwqB0TZWnUbmq7s9YG1MWT8xH9GHqyhoKQAoAiBYieFVrZTQ/SuJHBKEx2dBj8zrTWUv2KGUs2Y36D4mppgC4HHzCTLoOUmCnwTdgq4OnnJvSnfx3Nh0SCkh0EhUC2RwWMwq5FgSafbPPhH+x0D/8AJs+gjz0l5Qfi7f1w9W7St6XOpSSrqzjLtXhTLajefmysW55uE+e57fR31O5hQ8RdupfS8x1881F2y6BzWp8M3YCTEmTA4VOaxCVeKQY1HEd41HlpprQKk8uzbTS6/Yqzue1mOJ+bz7lus51zPZM9/HqptsISl2f7w/8A1mlO5zgT7p+0OgAak847YVP2EXAl2wV74fMAwR0zYWhXlinvxK0Z8Evi7W8F+W82ESG28oyy8iySQPlcBby61G5R0gbNcAEDM3YfTTUneXEgttyFJPPN2I79CJBPYCag8ooUdnuFVhmbhP8AOm6vy9PBYdbTa606TtGJL2j7/mFk+D+ER9NPpFWraGz3FtlaRKWk5lxqlKlISFa3GZQHlFVXB/Co+mn0itt5I8ElzEvtujOhzCLQpKogpUtoEW6wav283MQ3aqr2aTFcmzI/TxWV4DFLaWlxslK0LSQRwUDKVDuIrpzcXfFG0cKHEwlxPRdbB8VXWOOVUSD3jUGuf98d017OximTJTmStpZ+W0SYJ/iF0ntT1EV83T3lcwGIQ8yejYKRolaCEkoPVJMg8D5K6aPBExCDm46Oeb9q5Rr824grqOioWxtsNYphDzCsyFiQeIIsQRwIMgjsqbWCRRXkUUUUIRRRRQhFKN7d3k47Bu4ZVucT0VfNWkhSFdwUBPZNN6KVri0gjEIXGmMwamnFNuDKtC1IUOpSVQR5wa8JPt7f61rPL1udzbycc0Oi6Q29HBwDor/mSmD2o61VkortJGYD2B45KrOC98fb8KFD2/3r4DX0e3sK3BRws61EvWFxKm1SkxYjvBBSQewgxWv7s7TRiEOON6Fy4IMpVlSSkz1SL1jihT/c/b4w7uVwkNrMKIsUHQKBHAWkaRfhXKZbyYY8OrOk3DrGrzG8LJytJ+swSW9IK67+eLh/r/8A5O1P2hiIxrAgmEP5oExIRFhr5L6ddLN9gQ2xJCvDDKbC/NueNFiInSKbYhvLi2PovknrJySa4HQN65doAgw6/DE4Ffrtl9KsJiMpBhl2ezwatRw8tIcK5+p8o1LTs/wjOu/f1dvcaf7fbHuZ5UDMlp0g8RCFH2GhpFs9IGxlHradJPcpX4ChmA2pJSzmR/0bwKsbTq0pGZOYQLo10+afwJqvbOd/WmJy3KkJgHh0GBKhqmINjB06xVpa8Udw9FVrZf7VxX0Eerw9NZp2KGUcKRrvcPiameBwY5x6CoK5wSoG5PNo14Hyi1qUb+JUMOjMQrwoykCDORzxtQRE6ReKb4DGp5x+TA50Qo2SfBN6K01keSlfKD8Xb+uHq3aVtbQU0sXeuMtdXhTbaDUc2Tcl9uT57DqA6vxJqe7h0q8YAxpa47jqKXbXWSWwiLPtySJE3t+fV6JvuhQ8dB70dIeayvupprQLPeHWWnTeq/uUm+JPHn3B5A4sfhc6njTTYJ6Lv2h/+s0o3PUZxITqX3DOoSC44fPfTz0w2FhBldylST7ofuDr0zcg2J7Yp78StKfAzkWp0t4L7vR8G39cj/NS/lLWP0e4JuVNwOuFpqVvKlYbbkpV4ZEGCCNdQLHyRUPlEajZzpJklTUn+dNuwdn+9EPpN2okgBEl7/f8wsmwXwqPpp9IrcuRhYONcgj4ur1jVYZgvhUfTT6RW6cjI9+OfZz6xmrsX8Zm9e1SNfs6Z+Xir7v9uYnaOGydEPNnOys8FcUkxOVQsfIdQK5zxOEU0tTbqSlSFZFpIulSQkGfbtrrKs55U+T33Sk4rCpl9AHOISLvITEEDitIFuKha8JrbkpnNusO6J7udK5ePCtCoxWd7hb7r2c8M2ZeHcMOIHA6BaZtmED6QEawR0HgMe282l1lQWhYlKk6EfgZsQbggiuVwOiQdIPkufuq2bj77ubNcyqleGWRmRN0mwzJn5Uf+wEdUW5uUti2zFVoMxYNl2C6DoqNs7aTeIaS6wsLQsSFJP3dhGhBuKk1iLSRRRRQhFFFFCFA2/sVvF4Z3DveI6nKSNUnVKh2hQBHaK5Q3h2C5gsS5h3hC21R2KTEpUnsIgjvjUV19Wdcsm4nuzDe6GU++MOkmwu40JUURxIMqT3qHyq0snzWZfYd0T3HWmPbVc7CvVePzr6DXbQn0u5wVUhexXmK+0Ee3tNWHtDx1hJgnmF2+pxplhd+beBQrqSUOJynruoR3xwFaHjSpWMYKSAAjEASJCj0JJvpwHlrHwYv31oW6m8hxLzCHBDjaHUzwWITB7DCTI8vdwWXMllhMxCF19oaq6dh06j3YGVJSyM7DFwD67wb+3irLtl1XuZ4KTBLTokGUyUEXNoF9SAB10iwJzbIIHihtyf4jmVbu6+vTrqx7e+Kv/Uu/wBCqQYVyNjH6pwAdZK1wK5RmA2rn5Q/ctoPzG8CrG3hSEjIopsLHpJ8xuPIRVe2cgnamJBt0E5iOPQY8XqkRPl76smGxKSAAbwOibK06jeq9s5YG1cUT8xH9GHpGVv2KKULqRq42P3NTvZ46bw/6g9W3SHfxgIw6Mgyy6AQNPEcNhoDbUX166bYBTgcfMAy4DlmCnwTdgdDpPC5N9KU7+O5sOixSQ6FEKtbI4LHRV1DQnWhvSUkqCJxl+rwp5tNIAaAsOeb9JqfSrajefmyoW55vKNDx6R4g9XV36TuYUPEX5FjMPPZXnJphwCz3tFhtTfekG5X/M/aHfWOVN2BjEw7Jj3w/BNgrpmCk6Gl25zWY4kHxfdDkjrPOOSD2TNuPHqpvsMSl2f7w/8A1mpH4lac/ZzkWutvBfjvR8G19cj8aWcpD07PcAEgKbk8JzpsOs+2tTd5sIkNt5REvIsLDjwFvLrUblHR+rnAB8pqAB/GmiHS03aiSsiJL0+M8QsiwfwqPpp9Irc+RhR92uWj3ufWNVhuC+FR9NPpFbnyNfHXPs59Y1VyL+Mzeva5Ef46Z+Xitjoooq4ufWV8p3JwVc5i8GmSQpTzQF1G5U62OJ4qTxuReQrLbQNCk+aCB93t3dTVlvKFyaSVYnApnVTrI4zcraHXqSjjqL2Vqyc5Z+7iYaDq+ioTMta9pmKpG6W9r2znMyCVNKILjZ0VqJ/hVGih2TNbxsHeBnGMh1hUg6g2Ug9ShwPsK5wbsm1wR3xf7x7d07Yu0nsI/wA7hFhJlUg3SpJIsR8oX08oNqsTUoIgtNx55qqsCaMN1l2C6SoomisJbKKKKKEIooooQuaOWPYDWE2oUs2S82MRl4JUta0qSnslBUOrMRoKpCfb7q2v+0Vu4VMsYxsXaUWXCBfIsy2SeoKBHe6KxNu6QTx/CATXU5LnREGaefaGHWKeX11qu9tL16Ht+Vffb2mviaK6Rjrueee2JfT7e3+tfW3SkhSSUkGQQYII7RXwH29ooIp72B4JHPPek6itD2VvN7owbyHF+ESy7mSYlaAgypB4HWQZv1CpGz2/1QVH906EjqGZUnvPo8s5pmI0JGosY1EEea1XjZO8KF7Ncw85XUtuC9pSSpWZPaAdNbTpp59ljI5lyYsEexW8fD9OGBXPTkhmQDBFxe0nqF9Vfg0FIAUARA1E8KrWymx+lcQOCUJAm8dBg66nU68LU/acWlIzJzCBdOunFJ/AnuqvbOc/WmJKblSExPDoMCVDUaGxifLXLswOxc5KB1mMK3WD4mp9gD4R/scHqmz+P30k5Qvi7f1w9W7TTA4Pwj0KUFc4JUDcnm27kGUnzWiNKUb9hQw6M5CvCiCBBnm3LKBJtE3HGLUN6XOpPlQPXGUOrwpztp8J5rU+GbsASYk3gcKntPpV4pB7jp39VQNoNRzZNyX25PlMAdg9tTU53DpV4wBPXxHcRceSmGlAqD7Fho23qtbnOBPumf7w6ABqTzjlhU/YSlhLpyhXvh+wMEdM2vZXfIqFuUm+JPHn3B5A44PwudTxppsHxXftD/8AWakfiVpz5AiRbtLeCh7y4oFtuQUnnkWI79OCu5M1+m8DRW23nkJOIw6ck6gupBzEdnCfv09b0fBt/XI/zVL2vhVuBtLaFLUHmHClCSo5EOoK1QLwBSNxFFHAJIghgvtHyWM7U2QcNji0ZhLqcpPFBIKT5vvBrYuRdPv1y5Pvc9X7xrqFVLlHwIU/h1pAzozc5NlBCVtRIN7Fw+c1buRk+/HI/u59Y1Vq0XPhk9a9gyDHMxkWNEfc72QR1g0N3etjoooq+s5FFFFCFnu/vJvz2bEYJKQ6ZLjQhIdOpUngHD2wFTcg3OUFohahdJClBSSmCDmTIKVXSe+umaRbc3KwuLcS4+2c6bFSFFBWnglZTBUAbjiL3gkG/Lzhhiw68cFRjygiG0248U9oooqgryKKKKEIooooQl28Wxk4vCPYdRgPNrbmAcpIsqD1GD5K5RY2QtLyGHQUrS462sRJSoOJSeIEg9Ziuv6xnlZ3S5raGHxjYOR5YQ71JdBbyq/mSk+VHbUcR7mC2w0IvSEVWVbf2A7g31MvCFJMg8FJOigeo/cQRqKW+33VuHKxspLyUZrFDT7iT2pyWPYePn4Vje1tkuYZ0tvJKVCCJFikjoqTOqTqDXU+jeWxlWUY99BE94aDS6o/jRhgqjy0RHQxoUOa+g+3t+VfPb7q+xXUtca8889rUR7e35UT933UA+3t+VEdVPc0PFyFpe6G+wehl8hLuiVRCXOodiuzj32qRsv9q4r6CPV4ess7v9tKt+4O8jTeOzbQWrm3BlUu5PRCAnNF8sNgEiT6Rw2U/R8tLosqLji3fo/j+hgxcjttPMG62KU0A1Brsuw7FoOGZUgurcQpKFrBQtQIQsc2gSFaagj+WdL0h5Qvi7f1w9W7W7MlCkJyZSgpGXLBSUkWiLER1WpFtncHB4lOVbWUSD4M5BI7BYHUSADc3rmvVaGoKkHo/m4zY0N+FKg9Qpj9N6rGE3XcxgBSsNpbWlQUpOYLUkmUC4gdauGkG8fti93sQ14zZWOto5/8MBX+Gr8wwlCQlAASkQANAK/Sn+qss0KnHo9KmC2G6tR7wN/8dyxjk72A665iEFKkD3Q4VKUkiElxZESLqINh2ye3SFbj4UJhpJaJJJUhV1KJJKlBUhSidVET20/oqVsJor1rSh5PgNtWmg2saiuFwWf7d5OHnQlLTzZAcSuVpUkgDWcshRvPydOGtXLZOx0YdEIuo+MsxmUfwA4D8ZJnUUrYTWmoCkgSMCXNYbQPrjsXh1hKhC0hQIIhQBEHUXoaZSkQkBIHAAAeYV7oqRW0UUUUIRRRRQhFFFFCEUUUUIRRRRQhFFFFCEVC2xslGJZU06OirKZGqVIUFJUO0KSD5Km0UhFRQoSV3dJhxYU/mehKkhLmUohREylKQDpxnjULfvcRnaTGVfRdRPNOgXSTwPzkHiPKL1Z6KJcCWpmRZphS5IQDiuQdu7Cdwb6mMSgoWkntBEWUk/KSeB/K0H2++urt8dzGNosc2+IUmS24PGbUeI6weKdDHAgEc0bz7qv4B4s4lEHVKhdK0zGZB4js1HECu4yflFs0CDc/Vru0c3bMKz2WUoj281E0D281H+vprYbid3PPco0Ee3t+dHt6anbL2E/iFZcOy46RqEIKo7yJjykVEeaKVKSoFKkkghQgggkEEayCIvSlzS4tqLQ0c3jahdL8j/7Fwv8A3vXu1cqpvI/+xcL/AN717tXKvOJz/YifqPEq43AIoooqsnIooooQiiiihCKKKKEIooooQiiiihCKKKKEIooooQiiiihCKKKKEIooooQiiiihCKW7wbusY1gs4lAWk3B+UhXBSD8lQnX0i1MqKVri01GKFy/v3ydP7NX0vCMKJCHQIBMeKsXyK17DFtDDzkP2Dh8Ti3vdLSXQ22FJDgzJBKwJymxt1zW+Y/Z7b7amnkJcbWIUlQkEe3HhVe3Q5OsNs5x1zDqcJdtC1AhKZzZRABN+JJNbzsrmLKvhxK2zShGm8dl24qLN0dUKzMsJQnKhKUpGgSAB5haqXv8AcljG0RziIZxH7wJkOQLBwCJ7FajtFqu9FYkKK+E62w0KkIBxSbc/d33DgmsNn5zm8/Ty5ZzrUvSTHjRrwpzRRTXuL3FzsTelpRFFFFNQiiiihCKKKKEIooooQiiiihCKKKKEIooooQiiiihC/9k="/>
          <p:cNvSpPr>
            <a:spLocks noChangeAspect="1" noChangeArrowheads="1"/>
          </p:cNvSpPr>
          <p:nvPr/>
        </p:nvSpPr>
        <p:spPr bwMode="auto">
          <a:xfrm>
            <a:off x="368300" y="-79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 name="Rectangle 29"/>
          <p:cNvSpPr/>
          <p:nvPr/>
        </p:nvSpPr>
        <p:spPr>
          <a:xfrm>
            <a:off x="95250" y="3763060"/>
            <a:ext cx="2257425" cy="830997"/>
          </a:xfrm>
          <a:prstGeom prst="rect">
            <a:avLst/>
          </a:prstGeom>
        </p:spPr>
        <p:txBody>
          <a:bodyPr wrap="square">
            <a:spAutoFit/>
          </a:bodyPr>
          <a:lstStyle/>
          <a:p>
            <a:r>
              <a:rPr lang="fr-FR" sz="1600" b="1" dirty="0" smtClean="0"/>
              <a:t>Assemblage des sous-détecteurs et de l’accélérateur </a:t>
            </a:r>
            <a:r>
              <a:rPr lang="fr-FR" sz="1400" dirty="0" smtClean="0"/>
              <a:t>(2005)</a:t>
            </a:r>
            <a:endParaRPr lang="fr-FR" sz="1400" dirty="0"/>
          </a:p>
        </p:txBody>
      </p:sp>
      <p:sp>
        <p:nvSpPr>
          <p:cNvPr id="18" name="AutoShape 33" descr="http://scienceblogs.com/startswithabang/files/2011/04/LHC.jpeg"/>
          <p:cNvSpPr>
            <a:spLocks noChangeAspect="1" noChangeArrowheads="1"/>
          </p:cNvSpPr>
          <p:nvPr/>
        </p:nvSpPr>
        <p:spPr bwMode="auto">
          <a:xfrm>
            <a:off x="63500" y="-136525"/>
            <a:ext cx="5562600" cy="3705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AutoShape 35" descr="http://scienceblogs.com/startswithabang/files/2011/04/LHC.jpeg"/>
          <p:cNvSpPr>
            <a:spLocks noChangeAspect="1" noChangeArrowheads="1"/>
          </p:cNvSpPr>
          <p:nvPr/>
        </p:nvSpPr>
        <p:spPr bwMode="auto">
          <a:xfrm>
            <a:off x="215900" y="15875"/>
            <a:ext cx="5562600" cy="3705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AutoShape 37" descr="http://scienceblogs.com/startswithabang/files/2011/04/LHC.jpeg"/>
          <p:cNvSpPr>
            <a:spLocks noChangeAspect="1" noChangeArrowheads="1"/>
          </p:cNvSpPr>
          <p:nvPr/>
        </p:nvSpPr>
        <p:spPr bwMode="auto">
          <a:xfrm>
            <a:off x="368300" y="168275"/>
            <a:ext cx="5562600" cy="3705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7" name="Groupe 6"/>
          <p:cNvGrpSpPr/>
          <p:nvPr/>
        </p:nvGrpSpPr>
        <p:grpSpPr>
          <a:xfrm>
            <a:off x="114300" y="800785"/>
            <a:ext cx="2143125" cy="2704415"/>
            <a:chOff x="114300" y="800785"/>
            <a:chExt cx="2143125" cy="2704415"/>
          </a:xfrm>
        </p:grpSpPr>
        <p:pic>
          <p:nvPicPr>
            <p:cNvPr id="1026" name="Picture 2" descr="Dessin humoristique sur la démonstration scientifique"/>
            <p:cNvPicPr>
              <a:picLocks noChangeAspect="1" noChangeArrowheads="1"/>
            </p:cNvPicPr>
            <p:nvPr/>
          </p:nvPicPr>
          <p:blipFill rotWithShape="1">
            <a:blip r:embed="rId2">
              <a:extLst>
                <a:ext uri="{28A0092B-C50C-407E-A947-70E740481C1C}">
                  <a14:useLocalDpi xmlns:a14="http://schemas.microsoft.com/office/drawing/2010/main" val="0"/>
                </a:ext>
              </a:extLst>
            </a:blip>
            <a:srcRect l="16579" t="11417" r="9075" b="16583"/>
            <a:stretch/>
          </p:blipFill>
          <p:spPr bwMode="auto">
            <a:xfrm>
              <a:off x="316442" y="1552574"/>
              <a:ext cx="1775222" cy="180022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14300" y="800785"/>
              <a:ext cx="2133600" cy="553998"/>
            </a:xfrm>
            <a:prstGeom prst="rect">
              <a:avLst/>
            </a:prstGeom>
          </p:spPr>
          <p:txBody>
            <a:bodyPr wrap="square">
              <a:spAutoFit/>
            </a:bodyPr>
            <a:lstStyle/>
            <a:p>
              <a:r>
                <a:rPr lang="fr-FR" sz="1600" b="1" dirty="0" smtClean="0"/>
                <a:t>Théorie</a:t>
              </a:r>
            </a:p>
            <a:p>
              <a:r>
                <a:rPr lang="fr-FR" sz="1400" dirty="0" smtClean="0"/>
                <a:t>(1964, le boson de </a:t>
              </a:r>
              <a:r>
                <a:rPr lang="fr-FR" sz="1400" dirty="0" err="1" smtClean="0"/>
                <a:t>Higgs</a:t>
              </a:r>
              <a:r>
                <a:rPr lang="fr-FR" sz="1400" dirty="0" smtClean="0"/>
                <a:t>)</a:t>
              </a:r>
              <a:endParaRPr lang="fr-FR" sz="1400" dirty="0"/>
            </a:p>
          </p:txBody>
        </p:sp>
        <p:sp>
          <p:nvSpPr>
            <p:cNvPr id="3" name="Rectangle 2"/>
            <p:cNvSpPr/>
            <p:nvPr/>
          </p:nvSpPr>
          <p:spPr>
            <a:xfrm>
              <a:off x="123825" y="819150"/>
              <a:ext cx="2133600" cy="2686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e 8"/>
          <p:cNvGrpSpPr/>
          <p:nvPr/>
        </p:nvGrpSpPr>
        <p:grpSpPr>
          <a:xfrm>
            <a:off x="2781299" y="809625"/>
            <a:ext cx="2905126" cy="2686050"/>
            <a:chOff x="2647949" y="800100"/>
            <a:chExt cx="2905126" cy="2686050"/>
          </a:xfrm>
        </p:grpSpPr>
        <p:pic>
          <p:nvPicPr>
            <p:cNvPr id="1036" name="Picture 12" descr="http://lappweb.in2p3.fr/rapport_act/1996-1997/meca/meca_2_p11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0" y="1945368"/>
              <a:ext cx="1523867" cy="12931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lappweb.in2p3.fr/rapport_act/1996-1997/atlas/atlas_4_p8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1151" y="2152649"/>
              <a:ext cx="961359" cy="92392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647949" y="810310"/>
              <a:ext cx="2905126" cy="1015663"/>
            </a:xfrm>
            <a:prstGeom prst="rect">
              <a:avLst/>
            </a:prstGeom>
          </p:spPr>
          <p:txBody>
            <a:bodyPr wrap="square">
              <a:spAutoFit/>
            </a:bodyPr>
            <a:lstStyle/>
            <a:p>
              <a:r>
                <a:rPr lang="fr-FR" sz="1600" b="1" dirty="0" smtClean="0"/>
                <a:t>Définition du design: proto, test,…</a:t>
              </a:r>
            </a:p>
            <a:p>
              <a:r>
                <a:rPr lang="fr-FR" sz="1400" dirty="0" smtClean="0"/>
                <a:t>(1995, prototypes calorimètre ATLAS)</a:t>
              </a:r>
              <a:endParaRPr lang="fr-FR" sz="1400" dirty="0"/>
            </a:p>
          </p:txBody>
        </p:sp>
        <p:sp>
          <p:nvSpPr>
            <p:cNvPr id="25" name="Rectangle 24"/>
            <p:cNvSpPr/>
            <p:nvPr/>
          </p:nvSpPr>
          <p:spPr>
            <a:xfrm>
              <a:off x="2714624" y="800100"/>
              <a:ext cx="2752725" cy="2686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 name="Groupe 9"/>
          <p:cNvGrpSpPr/>
          <p:nvPr/>
        </p:nvGrpSpPr>
        <p:grpSpPr>
          <a:xfrm>
            <a:off x="6181724" y="809706"/>
            <a:ext cx="2733675" cy="2686050"/>
            <a:chOff x="6105524" y="742950"/>
            <a:chExt cx="2733675" cy="2686050"/>
          </a:xfrm>
        </p:grpSpPr>
        <p:pic>
          <p:nvPicPr>
            <p:cNvPr id="1040" name="Picture 16" descr="http://irfu.cea.fr/Images/astImg/388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326" y="1638300"/>
              <a:ext cx="1216890" cy="9715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irfu.cea.fr/Images/astImg/388_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089" t="8012" r="12908" b="14243"/>
            <a:stretch/>
          </p:blipFill>
          <p:spPr bwMode="auto">
            <a:xfrm>
              <a:off x="7477125" y="2422103"/>
              <a:ext cx="1266825" cy="95927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105524" y="753160"/>
              <a:ext cx="2733675" cy="800219"/>
            </a:xfrm>
            <a:prstGeom prst="rect">
              <a:avLst/>
            </a:prstGeom>
          </p:spPr>
          <p:txBody>
            <a:bodyPr wrap="square">
              <a:spAutoFit/>
            </a:bodyPr>
            <a:lstStyle/>
            <a:p>
              <a:r>
                <a:rPr lang="fr-FR" sz="1600" b="1" dirty="0" smtClean="0"/>
                <a:t>Fabrication des            sous-détecteurs</a:t>
              </a:r>
            </a:p>
            <a:p>
              <a:r>
                <a:rPr lang="fr-FR" sz="1400" dirty="0" smtClean="0"/>
                <a:t>(2000, calorimètre ATLAS)</a:t>
              </a:r>
              <a:endParaRPr lang="fr-FR" sz="1400" dirty="0"/>
            </a:p>
          </p:txBody>
        </p:sp>
        <p:sp>
          <p:nvSpPr>
            <p:cNvPr id="26" name="Rectangle 25"/>
            <p:cNvSpPr/>
            <p:nvPr/>
          </p:nvSpPr>
          <p:spPr>
            <a:xfrm>
              <a:off x="6105524" y="742950"/>
              <a:ext cx="2695575" cy="2686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 name="Groupe 3"/>
          <p:cNvGrpSpPr/>
          <p:nvPr/>
        </p:nvGrpSpPr>
        <p:grpSpPr>
          <a:xfrm>
            <a:off x="142874" y="3741670"/>
            <a:ext cx="2114551" cy="2914650"/>
            <a:chOff x="142874" y="3781425"/>
            <a:chExt cx="2114551" cy="2914650"/>
          </a:xfrm>
        </p:grpSpPr>
        <p:pic>
          <p:nvPicPr>
            <p:cNvPr id="1053"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8" y="5667375"/>
              <a:ext cx="1526019" cy="947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5" name="Picture 31" descr="http://lpnhe.in2p3.fr/spip.php?action=acceder_document&amp;arg=2562&amp;cle=bd40ee2eb9cc6e23c1afc38e35b5e4cff8b9bc7a&amp;file=jpg%2Flhc_reduit-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4650" y="4610100"/>
              <a:ext cx="1438593" cy="93821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142874" y="3781425"/>
              <a:ext cx="2114551" cy="29146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 name="Groupe 5"/>
          <p:cNvGrpSpPr/>
          <p:nvPr/>
        </p:nvGrpSpPr>
        <p:grpSpPr>
          <a:xfrm>
            <a:off x="6281613" y="3696304"/>
            <a:ext cx="2790825" cy="2952065"/>
            <a:chOff x="6195888" y="3753535"/>
            <a:chExt cx="2790825" cy="2952065"/>
          </a:xfrm>
        </p:grpSpPr>
        <p:pic>
          <p:nvPicPr>
            <p:cNvPr id="1052" name="Picture 28" descr="Image illustrative de l'article Boson de Higgs">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9439" y="4769645"/>
              <a:ext cx="1452562" cy="188833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6195888" y="3753535"/>
              <a:ext cx="2790825" cy="1015663"/>
            </a:xfrm>
            <a:prstGeom prst="rect">
              <a:avLst/>
            </a:prstGeom>
          </p:spPr>
          <p:txBody>
            <a:bodyPr wrap="square">
              <a:spAutoFit/>
            </a:bodyPr>
            <a:lstStyle/>
            <a:p>
              <a:r>
                <a:rPr lang="fr-FR" sz="1600" b="1" dirty="0" smtClean="0"/>
                <a:t>Résultats, confrontation avec les autres expériences</a:t>
              </a:r>
            </a:p>
            <a:p>
              <a:r>
                <a:rPr lang="fr-FR" sz="1400" dirty="0" smtClean="0"/>
                <a:t>(2012: annonce de l’existence du Boson de </a:t>
              </a:r>
              <a:r>
                <a:rPr lang="fr-FR" sz="1400" dirty="0" err="1" smtClean="0"/>
                <a:t>Higgs</a:t>
              </a:r>
              <a:r>
                <a:rPr lang="fr-FR" sz="1400" dirty="0" smtClean="0"/>
                <a:t>)</a:t>
              </a:r>
              <a:endParaRPr lang="fr-FR" sz="1400" dirty="0"/>
            </a:p>
          </p:txBody>
        </p:sp>
        <p:sp>
          <p:nvSpPr>
            <p:cNvPr id="28" name="Rectangle 27"/>
            <p:cNvSpPr/>
            <p:nvPr/>
          </p:nvSpPr>
          <p:spPr>
            <a:xfrm>
              <a:off x="6257924" y="3790950"/>
              <a:ext cx="2628901" cy="29146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 name="Groupe 4"/>
          <p:cNvGrpSpPr/>
          <p:nvPr/>
        </p:nvGrpSpPr>
        <p:grpSpPr>
          <a:xfrm>
            <a:off x="2476499" y="3724879"/>
            <a:ext cx="3648076" cy="2923490"/>
            <a:chOff x="2419349" y="3772585"/>
            <a:chExt cx="3648076" cy="2923490"/>
          </a:xfrm>
        </p:grpSpPr>
        <p:sp>
          <p:nvSpPr>
            <p:cNvPr id="35" name="Rectangle 34"/>
            <p:cNvSpPr/>
            <p:nvPr/>
          </p:nvSpPr>
          <p:spPr>
            <a:xfrm>
              <a:off x="2905125" y="3772585"/>
              <a:ext cx="2886075" cy="553998"/>
            </a:xfrm>
            <a:prstGeom prst="rect">
              <a:avLst/>
            </a:prstGeom>
          </p:spPr>
          <p:txBody>
            <a:bodyPr wrap="square">
              <a:spAutoFit/>
            </a:bodyPr>
            <a:lstStyle/>
            <a:p>
              <a:r>
                <a:rPr lang="fr-FR" sz="1600" b="1" dirty="0" smtClean="0"/>
                <a:t>Démarrage de l’expérience</a:t>
              </a:r>
            </a:p>
            <a:p>
              <a:r>
                <a:rPr lang="fr-FR" sz="1400" dirty="0" smtClean="0"/>
                <a:t>(2008, démarrage du LHC)</a:t>
              </a:r>
              <a:endParaRPr lang="fr-FR" sz="1400" dirty="0"/>
            </a:p>
          </p:txBody>
        </p:sp>
        <p:pic>
          <p:nvPicPr>
            <p:cNvPr id="1062" name="Picture 3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86024" y="4276725"/>
              <a:ext cx="3529013"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p:nvPr/>
          </p:nvSpPr>
          <p:spPr>
            <a:xfrm>
              <a:off x="2419349" y="3781425"/>
              <a:ext cx="3648076" cy="29146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1550035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à coins arrondis 21"/>
          <p:cNvSpPr/>
          <p:nvPr/>
        </p:nvSpPr>
        <p:spPr>
          <a:xfrm>
            <a:off x="107504" y="692696"/>
            <a:ext cx="6984776"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dirty="0" smtClean="0"/>
              <a:t>Les tutelles :</a:t>
            </a:r>
          </a:p>
          <a:p>
            <a:r>
              <a:rPr lang="fr-FR" sz="1400" dirty="0" smtClean="0"/>
              <a:t>Unité Mixte de Recherche (UMR)</a:t>
            </a:r>
          </a:p>
          <a:p>
            <a:pPr>
              <a:buFont typeface="Arial" pitchFamily="34" charset="0"/>
              <a:buChar char="•"/>
            </a:pPr>
            <a:r>
              <a:rPr lang="fr-FR" sz="1400" dirty="0" smtClean="0"/>
              <a:t> CNRS / IN2P3 + Délégation en région (Budgets, Postes, Orientation scientifique)</a:t>
            </a:r>
          </a:p>
          <a:p>
            <a:pPr>
              <a:buFont typeface="Arial" pitchFamily="34" charset="0"/>
              <a:buChar char="•"/>
            </a:pPr>
            <a:r>
              <a:rPr lang="fr-FR" sz="1400" dirty="0" smtClean="0"/>
              <a:t> Université / Département « Physique des 2 infinis » (Locaux, Postes, Budgets)</a:t>
            </a:r>
          </a:p>
        </p:txBody>
      </p:sp>
      <p:sp>
        <p:nvSpPr>
          <p:cNvPr id="23" name="Rectangle à coins arrondis 22"/>
          <p:cNvSpPr/>
          <p:nvPr/>
        </p:nvSpPr>
        <p:spPr>
          <a:xfrm>
            <a:off x="107504" y="5733256"/>
            <a:ext cx="2088232"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dirty="0" smtClean="0"/>
              <a:t>L’enseignement :</a:t>
            </a:r>
          </a:p>
          <a:p>
            <a:pPr>
              <a:buFont typeface="Arial" pitchFamily="34" charset="0"/>
              <a:buChar char="•"/>
            </a:pPr>
            <a:r>
              <a:rPr lang="fr-FR" sz="1400" dirty="0" smtClean="0"/>
              <a:t> </a:t>
            </a:r>
            <a:r>
              <a:rPr lang="fr-FR" sz="1400" dirty="0" err="1"/>
              <a:t>Licenses</a:t>
            </a:r>
            <a:r>
              <a:rPr lang="fr-FR" sz="1400" dirty="0"/>
              <a:t> + </a:t>
            </a:r>
            <a:r>
              <a:rPr lang="fr-FR" sz="1400" dirty="0" smtClean="0"/>
              <a:t>Masters</a:t>
            </a:r>
            <a:endParaRPr lang="fr-FR" sz="1400" dirty="0"/>
          </a:p>
          <a:p>
            <a:pPr>
              <a:buFont typeface="Arial" pitchFamily="34" charset="0"/>
              <a:buChar char="•"/>
            </a:pPr>
            <a:r>
              <a:rPr lang="fr-FR" sz="1400" dirty="0" smtClean="0"/>
              <a:t> </a:t>
            </a:r>
            <a:r>
              <a:rPr lang="fr-FR" sz="1400" dirty="0"/>
              <a:t>Ecoles </a:t>
            </a:r>
            <a:r>
              <a:rPr lang="fr-FR" sz="1400" dirty="0" smtClean="0"/>
              <a:t>doctorales</a:t>
            </a:r>
          </a:p>
          <a:p>
            <a:pPr>
              <a:buFont typeface="Arial" pitchFamily="34" charset="0"/>
              <a:buChar char="•"/>
            </a:pPr>
            <a:r>
              <a:rPr lang="fr-FR" sz="1400" dirty="0"/>
              <a:t> </a:t>
            </a:r>
            <a:r>
              <a:rPr lang="fr-FR" sz="1400" dirty="0" smtClean="0"/>
              <a:t>Ecoles d’ingénieurs </a:t>
            </a:r>
            <a:endParaRPr lang="fr-FR" sz="1400" dirty="0"/>
          </a:p>
        </p:txBody>
      </p:sp>
      <p:sp>
        <p:nvSpPr>
          <p:cNvPr id="24" name="Rectangle à coins arrondis 23"/>
          <p:cNvSpPr/>
          <p:nvPr/>
        </p:nvSpPr>
        <p:spPr>
          <a:xfrm>
            <a:off x="107504" y="2132856"/>
            <a:ext cx="2411760"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dirty="0" smtClean="0"/>
              <a:t>Les financements :</a:t>
            </a:r>
          </a:p>
          <a:p>
            <a:pPr>
              <a:buFont typeface="Arial" pitchFamily="34" charset="0"/>
              <a:buChar char="•"/>
            </a:pPr>
            <a:r>
              <a:rPr lang="fr-FR" sz="1400" dirty="0" smtClean="0"/>
              <a:t> CNRS / IN2P3</a:t>
            </a:r>
          </a:p>
          <a:p>
            <a:pPr>
              <a:buFont typeface="Arial" pitchFamily="34" charset="0"/>
              <a:buChar char="•"/>
            </a:pPr>
            <a:r>
              <a:rPr lang="fr-FR" sz="1400" dirty="0" smtClean="0"/>
              <a:t> ANR, FCS</a:t>
            </a:r>
          </a:p>
          <a:p>
            <a:pPr>
              <a:buFont typeface="Arial" pitchFamily="34" charset="0"/>
              <a:buChar char="•"/>
            </a:pPr>
            <a:r>
              <a:rPr lang="fr-FR" sz="1400" dirty="0" smtClean="0"/>
              <a:t> </a:t>
            </a:r>
            <a:r>
              <a:rPr lang="fr-FR" sz="1400" dirty="0" err="1" smtClean="0"/>
              <a:t>Equipex</a:t>
            </a:r>
            <a:r>
              <a:rPr lang="fr-FR" sz="1400" dirty="0" smtClean="0"/>
              <a:t>, </a:t>
            </a:r>
            <a:r>
              <a:rPr lang="fr-FR" sz="1400" dirty="0" err="1" smtClean="0"/>
              <a:t>Labex</a:t>
            </a:r>
            <a:r>
              <a:rPr lang="fr-FR" sz="1400" dirty="0" smtClean="0"/>
              <a:t>, </a:t>
            </a:r>
            <a:r>
              <a:rPr lang="fr-FR" sz="1400" dirty="0" err="1" smtClean="0"/>
              <a:t>Idex</a:t>
            </a:r>
            <a:endParaRPr lang="fr-FR" sz="1400" dirty="0" smtClean="0"/>
          </a:p>
          <a:p>
            <a:pPr>
              <a:buFont typeface="Arial" pitchFamily="34" charset="0"/>
              <a:buChar char="•"/>
            </a:pPr>
            <a:r>
              <a:rPr lang="fr-FR" sz="1400" dirty="0" smtClean="0"/>
              <a:t> Europe, </a:t>
            </a:r>
            <a:r>
              <a:rPr lang="fr-FR" sz="1400" dirty="0" err="1" smtClean="0"/>
              <a:t>Regions</a:t>
            </a:r>
            <a:endParaRPr lang="fr-FR" sz="1400" dirty="0" smtClean="0"/>
          </a:p>
          <a:p>
            <a:pPr>
              <a:buFont typeface="Arial" pitchFamily="34" charset="0"/>
              <a:buChar char="•"/>
            </a:pPr>
            <a:r>
              <a:rPr lang="fr-FR" sz="1400" dirty="0" smtClean="0"/>
              <a:t> …</a:t>
            </a:r>
          </a:p>
        </p:txBody>
      </p:sp>
      <p:sp>
        <p:nvSpPr>
          <p:cNvPr id="25" name="Rectangle à coins arrondis 24"/>
          <p:cNvSpPr/>
          <p:nvPr/>
        </p:nvSpPr>
        <p:spPr>
          <a:xfrm>
            <a:off x="35496" y="4032448"/>
            <a:ext cx="2555776" cy="162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fr-FR" sz="1200" b="1" dirty="0" smtClean="0">
                <a:solidFill>
                  <a:schemeClr val="tx1"/>
                </a:solidFill>
              </a:rPr>
              <a:t> </a:t>
            </a:r>
            <a:r>
              <a:rPr lang="fr-FR" sz="1200" b="1" dirty="0" err="1" smtClean="0">
                <a:solidFill>
                  <a:schemeClr val="tx1"/>
                </a:solidFill>
              </a:rPr>
              <a:t>Equipex</a:t>
            </a:r>
            <a:r>
              <a:rPr lang="fr-FR" sz="1200" b="1" dirty="0" smtClean="0">
                <a:solidFill>
                  <a:schemeClr val="tx1"/>
                </a:solidFill>
              </a:rPr>
              <a:t> </a:t>
            </a:r>
            <a:r>
              <a:rPr lang="fr-FR" sz="1200" dirty="0" smtClean="0">
                <a:solidFill>
                  <a:schemeClr val="tx1"/>
                </a:solidFill>
              </a:rPr>
              <a:t>: projets financés par le grand emprunt =&gt; ThomX</a:t>
            </a:r>
          </a:p>
          <a:p>
            <a:pPr>
              <a:buFont typeface="Arial" pitchFamily="34" charset="0"/>
              <a:buChar char="•"/>
            </a:pPr>
            <a:r>
              <a:rPr lang="fr-FR" sz="1200" b="1" dirty="0" smtClean="0">
                <a:solidFill>
                  <a:schemeClr val="tx1"/>
                </a:solidFill>
              </a:rPr>
              <a:t> </a:t>
            </a:r>
            <a:r>
              <a:rPr lang="fr-FR" sz="1200" b="1" dirty="0" err="1" smtClean="0">
                <a:solidFill>
                  <a:schemeClr val="tx1"/>
                </a:solidFill>
              </a:rPr>
              <a:t>Labex</a:t>
            </a:r>
            <a:r>
              <a:rPr lang="fr-FR" sz="1200" b="1" dirty="0" smtClean="0">
                <a:solidFill>
                  <a:schemeClr val="tx1"/>
                </a:solidFill>
              </a:rPr>
              <a:t> </a:t>
            </a:r>
            <a:r>
              <a:rPr lang="fr-FR" sz="1200" dirty="0" smtClean="0">
                <a:solidFill>
                  <a:schemeClr val="tx1"/>
                </a:solidFill>
              </a:rPr>
              <a:t>:  Instrument du programme Investissement d’avenir  (47 </a:t>
            </a:r>
            <a:r>
              <a:rPr lang="fr-FR" sz="1200" dirty="0" err="1" smtClean="0">
                <a:solidFill>
                  <a:schemeClr val="tx1"/>
                </a:solidFill>
              </a:rPr>
              <a:t>millards</a:t>
            </a:r>
            <a:r>
              <a:rPr lang="fr-FR" sz="1200" dirty="0" smtClean="0">
                <a:solidFill>
                  <a:schemeClr val="tx1"/>
                </a:solidFill>
              </a:rPr>
              <a:t> d’euros) =&gt; P2IO</a:t>
            </a:r>
          </a:p>
          <a:p>
            <a:pPr>
              <a:buFont typeface="Arial" pitchFamily="34" charset="0"/>
              <a:buChar char="•"/>
            </a:pPr>
            <a:r>
              <a:rPr lang="fr-FR" sz="1200" b="1" dirty="0" smtClean="0">
                <a:solidFill>
                  <a:schemeClr val="tx1"/>
                </a:solidFill>
              </a:rPr>
              <a:t> </a:t>
            </a:r>
            <a:r>
              <a:rPr lang="fr-FR" sz="1200" b="1" dirty="0" err="1" smtClean="0">
                <a:solidFill>
                  <a:schemeClr val="tx1"/>
                </a:solidFill>
              </a:rPr>
              <a:t>Idex</a:t>
            </a:r>
            <a:r>
              <a:rPr lang="fr-FR" sz="1200" b="1" dirty="0" smtClean="0">
                <a:solidFill>
                  <a:schemeClr val="tx1"/>
                </a:solidFill>
              </a:rPr>
              <a:t> </a:t>
            </a:r>
            <a:r>
              <a:rPr lang="fr-FR" sz="1200" dirty="0" smtClean="0">
                <a:solidFill>
                  <a:schemeClr val="tx1"/>
                </a:solidFill>
              </a:rPr>
              <a:t>: Pôles pluridisciplinaires nationaux =&gt; Campus Paris-Saclay</a:t>
            </a:r>
          </a:p>
        </p:txBody>
      </p:sp>
      <p:pic>
        <p:nvPicPr>
          <p:cNvPr id="26" name="Picture 2" descr="http://www.lal.in2p3.fr/IMG/jpg/LALSept2014.jpg"/>
          <p:cNvPicPr>
            <a:picLocks noChangeAspect="1" noChangeArrowheads="1"/>
          </p:cNvPicPr>
          <p:nvPr/>
        </p:nvPicPr>
        <p:blipFill>
          <a:blip r:embed="rId2" cstate="print"/>
          <a:srcRect/>
          <a:stretch>
            <a:fillRect/>
          </a:stretch>
        </p:blipFill>
        <p:spPr bwMode="auto">
          <a:xfrm>
            <a:off x="2611641" y="1871848"/>
            <a:ext cx="3976583" cy="4980138"/>
          </a:xfrm>
          <a:prstGeom prst="rect">
            <a:avLst/>
          </a:prstGeom>
          <a:noFill/>
        </p:spPr>
      </p:pic>
      <p:sp>
        <p:nvSpPr>
          <p:cNvPr id="8" name="Rectangle à coins arrondis 7"/>
          <p:cNvSpPr/>
          <p:nvPr/>
        </p:nvSpPr>
        <p:spPr>
          <a:xfrm>
            <a:off x="6444208" y="2132856"/>
            <a:ext cx="2592288"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dirty="0" smtClean="0"/>
              <a:t>Organismes internationaux :</a:t>
            </a:r>
          </a:p>
          <a:p>
            <a:pPr>
              <a:buFont typeface="Arial" pitchFamily="34" charset="0"/>
              <a:buChar char="•"/>
            </a:pPr>
            <a:r>
              <a:rPr lang="fr-FR" sz="1400" b="1" dirty="0" smtClean="0"/>
              <a:t> CERN</a:t>
            </a:r>
          </a:p>
          <a:p>
            <a:pPr>
              <a:buFont typeface="Arial" pitchFamily="34" charset="0"/>
              <a:buChar char="•"/>
            </a:pPr>
            <a:r>
              <a:rPr lang="fr-FR" sz="1400" b="1" dirty="0" smtClean="0"/>
              <a:t> ESA (+CNES)</a:t>
            </a:r>
          </a:p>
          <a:p>
            <a:pPr>
              <a:buFont typeface="Arial" pitchFamily="34" charset="0"/>
              <a:buChar char="•"/>
            </a:pPr>
            <a:r>
              <a:rPr lang="fr-FR" sz="1400" b="1" dirty="0" smtClean="0"/>
              <a:t> MPQ / INFN / …</a:t>
            </a:r>
          </a:p>
          <a:p>
            <a:pPr>
              <a:buFont typeface="Arial" pitchFamily="34" charset="0"/>
              <a:buChar char="•"/>
            </a:pPr>
            <a:r>
              <a:rPr lang="fr-FR" sz="1400" b="1" dirty="0" smtClean="0"/>
              <a:t> DESY / FERMILAB / …</a:t>
            </a:r>
          </a:p>
          <a:p>
            <a:pPr>
              <a:buFont typeface="Arial" pitchFamily="34" charset="0"/>
              <a:buChar char="•"/>
            </a:pPr>
            <a:r>
              <a:rPr lang="fr-FR" sz="1400" b="1" dirty="0" smtClean="0"/>
              <a:t> …</a:t>
            </a:r>
          </a:p>
        </p:txBody>
      </p:sp>
      <p:sp>
        <p:nvSpPr>
          <p:cNvPr id="12" name="Titre 1"/>
          <p:cNvSpPr txBox="1">
            <a:spLocks/>
          </p:cNvSpPr>
          <p:nvPr/>
        </p:nvSpPr>
        <p:spPr>
          <a:xfrm>
            <a:off x="0" y="-478624"/>
            <a:ext cx="9144000" cy="1143000"/>
          </a:xfrm>
          <a:prstGeom prst="rect">
            <a:avLst/>
          </a:prstGeom>
          <a:effectLst>
            <a:outerShdw blurRad="50800" dist="38100" dir="2700000" algn="tl" rotWithShape="0">
              <a:prstClr val="black">
                <a:alpha val="40000"/>
              </a:prstClr>
            </a:outerShdw>
          </a:effectLst>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fr-FR" b="1" dirty="0" smtClean="0"/>
              <a:t>Les financements du LAL</a:t>
            </a:r>
            <a:endParaRPr lang="fr-FR" b="1" dirty="0"/>
          </a:p>
        </p:txBody>
      </p:sp>
    </p:spTree>
    <p:extLst>
      <p:ext uri="{BB962C8B-B14F-4D97-AF65-F5344CB8AC3E}">
        <p14:creationId xmlns:p14="http://schemas.microsoft.com/office/powerpoint/2010/main" val="17030195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3"/>
          <p:cNvSpPr txBox="1">
            <a:spLocks noChangeArrowheads="1"/>
          </p:cNvSpPr>
          <p:nvPr/>
        </p:nvSpPr>
        <p:spPr bwMode="auto">
          <a:xfrm>
            <a:off x="107950" y="1052513"/>
            <a:ext cx="9009198" cy="5940088"/>
          </a:xfrm>
          <a:prstGeom prst="rect">
            <a:avLst/>
          </a:prstGeom>
          <a:noFill/>
          <a:ln w="38100">
            <a:noFill/>
            <a:miter lim="800000"/>
            <a:headEnd/>
            <a:tailEnd/>
          </a:ln>
        </p:spPr>
        <p:txBody>
          <a:bodyPr wrap="none">
            <a:spAutoFit/>
          </a:bodyPr>
          <a:lstStyle/>
          <a:p>
            <a:pPr algn="l">
              <a:defRPr/>
            </a:pPr>
            <a:r>
              <a:rPr lang="fr-FR" sz="2000" dirty="0">
                <a:latin typeface="+mj-lt"/>
                <a:sym typeface="Wingdings"/>
              </a:rPr>
              <a:t> Au LAL, on étudie les </a:t>
            </a:r>
            <a:r>
              <a:rPr lang="fr-FR" sz="2000" dirty="0">
                <a:solidFill>
                  <a:srgbClr val="FF0000"/>
                </a:solidFill>
                <a:latin typeface="+mj-lt"/>
                <a:sym typeface="Wingdings"/>
              </a:rPr>
              <a:t>constituants de la matière </a:t>
            </a:r>
            <a:r>
              <a:rPr lang="fr-FR" sz="2000" dirty="0">
                <a:latin typeface="+mj-lt"/>
                <a:sym typeface="Wingdings"/>
              </a:rPr>
              <a:t>: les </a:t>
            </a:r>
            <a:r>
              <a:rPr lang="fr-FR" sz="2000" dirty="0">
                <a:solidFill>
                  <a:srgbClr val="0000CC"/>
                </a:solidFill>
                <a:latin typeface="+mj-lt"/>
                <a:sym typeface="Wingdings"/>
              </a:rPr>
              <a:t>particules élémentaires</a:t>
            </a:r>
          </a:p>
          <a:p>
            <a:pPr algn="l">
              <a:defRPr/>
            </a:pPr>
            <a:r>
              <a:rPr lang="fr-FR" sz="2000" dirty="0">
                <a:latin typeface="+mj-lt"/>
                <a:cs typeface="Courier New" pitchFamily="49" charset="0"/>
                <a:sym typeface="Wingdings"/>
              </a:rPr>
              <a:t>   </a:t>
            </a:r>
            <a:r>
              <a:rPr lang="fr-FR" sz="2000" dirty="0">
                <a:latin typeface="+mj-lt"/>
                <a:cs typeface="Courier New" pitchFamily="49" charset="0"/>
                <a:sym typeface="Symbol"/>
              </a:rPr>
              <a:t> Combien sont-elles ? </a:t>
            </a:r>
          </a:p>
          <a:p>
            <a:pPr algn="l">
              <a:defRPr/>
            </a:pPr>
            <a:r>
              <a:rPr lang="fr-FR" sz="2000" dirty="0">
                <a:latin typeface="+mj-lt"/>
                <a:cs typeface="Courier New" pitchFamily="49" charset="0"/>
                <a:sym typeface="Symbol"/>
              </a:rPr>
              <a:t>    Quelles sont leurs propriétés </a:t>
            </a:r>
            <a:r>
              <a:rPr lang="fr-FR" sz="2000" dirty="0" smtClean="0">
                <a:latin typeface="+mj-lt"/>
                <a:cs typeface="Courier New" pitchFamily="49" charset="0"/>
                <a:sym typeface="Symbol"/>
              </a:rPr>
              <a:t>?                               </a:t>
            </a:r>
            <a:r>
              <a:rPr lang="fr-FR" sz="2000" dirty="0" smtClean="0">
                <a:latin typeface="+mj-lt"/>
                <a:cs typeface="Courier New" pitchFamily="49" charset="0"/>
                <a:sym typeface="Wingdings 2"/>
              </a:rPr>
              <a:t></a:t>
            </a:r>
            <a:r>
              <a:rPr lang="fr-FR" sz="2000" dirty="0" smtClean="0">
                <a:latin typeface="+mj-lt"/>
                <a:cs typeface="Courier New" pitchFamily="49" charset="0"/>
                <a:sym typeface="Symbol"/>
              </a:rPr>
              <a:t> </a:t>
            </a:r>
            <a:r>
              <a:rPr lang="fr-FR" sz="2000" dirty="0" smtClean="0">
                <a:solidFill>
                  <a:srgbClr val="0000CC"/>
                </a:solidFill>
                <a:latin typeface="+mj-lt"/>
                <a:cs typeface="Courier New" pitchFamily="49" charset="0"/>
                <a:sym typeface="Symbol"/>
              </a:rPr>
              <a:t>accélérateurs de particules</a:t>
            </a:r>
            <a:endParaRPr lang="fr-FR" sz="2000" dirty="0">
              <a:solidFill>
                <a:srgbClr val="0000CC"/>
              </a:solidFill>
              <a:latin typeface="+mj-lt"/>
              <a:cs typeface="Courier New" pitchFamily="49" charset="0"/>
              <a:sym typeface="Symbol"/>
            </a:endParaRPr>
          </a:p>
          <a:p>
            <a:pPr algn="l">
              <a:defRPr/>
            </a:pPr>
            <a:r>
              <a:rPr lang="fr-FR" sz="2000" dirty="0">
                <a:latin typeface="+mj-lt"/>
                <a:cs typeface="Courier New" pitchFamily="49" charset="0"/>
                <a:sym typeface="Symbol"/>
              </a:rPr>
              <a:t>    Quelles sont les forces qui les gouvernent ?</a:t>
            </a:r>
          </a:p>
          <a:p>
            <a:pPr algn="l">
              <a:defRPr/>
            </a:pPr>
            <a:endParaRPr lang="fr-FR" sz="800" dirty="0">
              <a:latin typeface="+mj-lt"/>
              <a:cs typeface="Courier New" pitchFamily="49" charset="0"/>
              <a:sym typeface="Symbol"/>
            </a:endParaRPr>
          </a:p>
          <a:p>
            <a:pPr algn="l">
              <a:defRPr/>
            </a:pPr>
            <a:r>
              <a:rPr lang="fr-FR" sz="2000" dirty="0">
                <a:latin typeface="+mj-lt"/>
                <a:cs typeface="Courier New" pitchFamily="49" charset="0"/>
                <a:sym typeface="Wingdings"/>
              </a:rPr>
              <a:t> Ce monde, « </a:t>
            </a:r>
            <a:r>
              <a:rPr lang="fr-FR" sz="2000" dirty="0">
                <a:solidFill>
                  <a:srgbClr val="FF0000"/>
                </a:solidFill>
                <a:latin typeface="+mj-lt"/>
                <a:cs typeface="Courier New" pitchFamily="49" charset="0"/>
                <a:sym typeface="Wingdings"/>
              </a:rPr>
              <a:t>l’infiniment petit</a:t>
            </a:r>
            <a:r>
              <a:rPr lang="fr-FR" sz="2000" dirty="0">
                <a:latin typeface="+mj-lt"/>
                <a:cs typeface="Courier New" pitchFamily="49" charset="0"/>
                <a:sym typeface="Wingdings"/>
              </a:rPr>
              <a:t> »,</a:t>
            </a:r>
          </a:p>
          <a:p>
            <a:pPr algn="l">
              <a:defRPr/>
            </a:pPr>
            <a:r>
              <a:rPr lang="fr-FR" sz="2000" dirty="0">
                <a:latin typeface="+mj-lt"/>
                <a:cs typeface="Courier New" pitchFamily="49" charset="0"/>
                <a:sym typeface="Wingdings"/>
              </a:rPr>
              <a:t>   a des liens étroits avec celui de</a:t>
            </a:r>
          </a:p>
          <a:p>
            <a:pPr algn="l">
              <a:defRPr/>
            </a:pPr>
            <a:r>
              <a:rPr lang="fr-FR" sz="2000" dirty="0">
                <a:latin typeface="+mj-lt"/>
                <a:cs typeface="Courier New" pitchFamily="49" charset="0"/>
                <a:sym typeface="Wingdings"/>
              </a:rPr>
              <a:t>   « </a:t>
            </a:r>
            <a:r>
              <a:rPr lang="fr-FR" sz="2000" dirty="0">
                <a:solidFill>
                  <a:srgbClr val="FF0000"/>
                </a:solidFill>
                <a:latin typeface="+mj-lt"/>
                <a:cs typeface="Courier New" pitchFamily="49" charset="0"/>
                <a:sym typeface="Wingdings"/>
              </a:rPr>
              <a:t>l’infiniment grand</a:t>
            </a:r>
            <a:r>
              <a:rPr lang="fr-FR" sz="2000" dirty="0">
                <a:latin typeface="+mj-lt"/>
                <a:cs typeface="Courier New" pitchFamily="49" charset="0"/>
                <a:sym typeface="Wingdings"/>
              </a:rPr>
              <a:t> », c’est-à-dire</a:t>
            </a:r>
          </a:p>
          <a:p>
            <a:pPr algn="l">
              <a:defRPr/>
            </a:pPr>
            <a:r>
              <a:rPr lang="fr-FR" sz="2000" dirty="0">
                <a:latin typeface="+mj-lt"/>
                <a:cs typeface="Courier New" pitchFamily="49" charset="0"/>
                <a:sym typeface="Wingdings"/>
              </a:rPr>
              <a:t>   l’étude de l’Univers.</a:t>
            </a:r>
          </a:p>
          <a:p>
            <a:pPr algn="l">
              <a:defRPr/>
            </a:pPr>
            <a:endParaRPr lang="fr-FR" sz="800" dirty="0">
              <a:latin typeface="+mj-lt"/>
              <a:cs typeface="Courier New" pitchFamily="49" charset="0"/>
              <a:sym typeface="Wingdings"/>
            </a:endParaRPr>
          </a:p>
          <a:p>
            <a:pPr algn="l">
              <a:defRPr/>
            </a:pPr>
            <a:r>
              <a:rPr lang="fr-FR" sz="2000" dirty="0">
                <a:latin typeface="+mj-lt"/>
                <a:cs typeface="Courier New" pitchFamily="49" charset="0"/>
                <a:sym typeface="Wingdings"/>
              </a:rPr>
              <a:t> Au LAL des groupes s’intéressent</a:t>
            </a:r>
          </a:p>
          <a:p>
            <a:pPr algn="l">
              <a:defRPr/>
            </a:pPr>
            <a:r>
              <a:rPr lang="fr-FR" sz="2000" dirty="0">
                <a:latin typeface="+mj-lt"/>
                <a:cs typeface="Courier New" pitchFamily="49" charset="0"/>
                <a:sym typeface="Wingdings"/>
              </a:rPr>
              <a:t>   également à la composition de </a:t>
            </a:r>
          </a:p>
          <a:p>
            <a:pPr algn="l">
              <a:defRPr/>
            </a:pPr>
            <a:r>
              <a:rPr lang="fr-FR" sz="2000" dirty="0">
                <a:latin typeface="+mj-lt"/>
                <a:cs typeface="Courier New" pitchFamily="49" charset="0"/>
                <a:sym typeface="Wingdings"/>
              </a:rPr>
              <a:t>   l’Univers et à son histoire, du </a:t>
            </a:r>
            <a:r>
              <a:rPr lang="fr-FR" sz="2000" dirty="0" err="1">
                <a:latin typeface="+mj-lt"/>
                <a:cs typeface="Courier New" pitchFamily="49" charset="0"/>
                <a:sym typeface="Wingdings"/>
              </a:rPr>
              <a:t>Big</a:t>
            </a:r>
            <a:r>
              <a:rPr lang="fr-FR" sz="2000" dirty="0">
                <a:latin typeface="+mj-lt"/>
                <a:cs typeface="Courier New" pitchFamily="49" charset="0"/>
                <a:sym typeface="Wingdings"/>
              </a:rPr>
              <a:t>-</a:t>
            </a:r>
          </a:p>
          <a:p>
            <a:pPr algn="l">
              <a:defRPr/>
            </a:pPr>
            <a:r>
              <a:rPr lang="fr-FR" sz="2000" dirty="0">
                <a:latin typeface="+mj-lt"/>
                <a:cs typeface="Courier New" pitchFamily="49" charset="0"/>
                <a:sym typeface="Wingdings"/>
              </a:rPr>
              <a:t>   bang jusqu’à nos jours</a:t>
            </a:r>
            <a:r>
              <a:rPr lang="fr-FR" sz="2000" dirty="0" smtClean="0">
                <a:latin typeface="+mj-lt"/>
                <a:cs typeface="Courier New" pitchFamily="49" charset="0"/>
                <a:sym typeface="Wingdings"/>
              </a:rPr>
              <a:t>.</a:t>
            </a:r>
          </a:p>
          <a:p>
            <a:pPr algn="l">
              <a:defRPr/>
            </a:pPr>
            <a:r>
              <a:rPr lang="fr-FR" sz="2000" dirty="0">
                <a:latin typeface="+mj-lt"/>
                <a:cs typeface="Courier New" pitchFamily="49" charset="0"/>
                <a:sym typeface="Wingdings"/>
              </a:rPr>
              <a:t> </a:t>
            </a:r>
            <a:r>
              <a:rPr lang="fr-FR" sz="2000" dirty="0" smtClean="0">
                <a:latin typeface="+mj-lt"/>
                <a:cs typeface="Courier New" pitchFamily="49" charset="0"/>
                <a:sym typeface="Wingdings"/>
              </a:rPr>
              <a:t>  </a:t>
            </a:r>
            <a:r>
              <a:rPr lang="fr-FR" sz="2000" dirty="0" smtClean="0">
                <a:latin typeface="+mj-lt"/>
                <a:cs typeface="Courier New" pitchFamily="49" charset="0"/>
                <a:sym typeface="Symbol"/>
              </a:rPr>
              <a:t> </a:t>
            </a:r>
            <a:r>
              <a:rPr lang="fr-FR" sz="2000" dirty="0" smtClean="0">
                <a:solidFill>
                  <a:srgbClr val="0000CC"/>
                </a:solidFill>
                <a:latin typeface="+mj-lt"/>
                <a:cs typeface="Courier New" pitchFamily="49" charset="0"/>
                <a:sym typeface="Symbol"/>
              </a:rPr>
              <a:t>Cosmologie</a:t>
            </a:r>
            <a:endParaRPr lang="fr-FR" sz="2000" dirty="0">
              <a:solidFill>
                <a:srgbClr val="0000CC"/>
              </a:solidFill>
              <a:latin typeface="+mj-lt"/>
              <a:cs typeface="Courier New" pitchFamily="49" charset="0"/>
              <a:sym typeface="Wingdings"/>
            </a:endParaRPr>
          </a:p>
          <a:p>
            <a:pPr algn="l">
              <a:defRPr/>
            </a:pPr>
            <a:endParaRPr lang="fr-FR" sz="800" dirty="0">
              <a:latin typeface="+mj-lt"/>
              <a:cs typeface="Courier New" pitchFamily="49" charset="0"/>
              <a:sym typeface="Wingdings"/>
            </a:endParaRPr>
          </a:p>
          <a:p>
            <a:pPr algn="l">
              <a:defRPr/>
            </a:pPr>
            <a:r>
              <a:rPr lang="fr-FR" sz="2000" dirty="0">
                <a:latin typeface="+mj-lt"/>
                <a:cs typeface="Courier New" pitchFamily="49" charset="0"/>
                <a:sym typeface="Wingdings"/>
              </a:rPr>
              <a:t> On observe aussi des particules en</a:t>
            </a:r>
          </a:p>
          <a:p>
            <a:pPr algn="l">
              <a:defRPr/>
            </a:pPr>
            <a:r>
              <a:rPr lang="fr-FR" sz="2000" dirty="0">
                <a:latin typeface="+mj-lt"/>
                <a:cs typeface="Courier New" pitchFamily="49" charset="0"/>
                <a:sym typeface="Wingdings"/>
              </a:rPr>
              <a:t>   provenance de </a:t>
            </a:r>
            <a:r>
              <a:rPr lang="fr-FR" sz="2000" dirty="0" smtClean="0">
                <a:latin typeface="+mj-lt"/>
                <a:cs typeface="Courier New" pitchFamily="49" charset="0"/>
                <a:sym typeface="Wingdings"/>
              </a:rPr>
              <a:t>l’espace</a:t>
            </a:r>
          </a:p>
          <a:p>
            <a:pPr algn="l">
              <a:defRPr/>
            </a:pPr>
            <a:r>
              <a:rPr lang="fr-FR" sz="2000" dirty="0">
                <a:latin typeface="+mj-lt"/>
                <a:cs typeface="Courier New" pitchFamily="49" charset="0"/>
                <a:sym typeface="Wingdings"/>
              </a:rPr>
              <a:t> </a:t>
            </a:r>
            <a:r>
              <a:rPr lang="fr-FR" sz="2000" dirty="0" smtClean="0">
                <a:latin typeface="+mj-lt"/>
                <a:cs typeface="Courier New" pitchFamily="49" charset="0"/>
                <a:sym typeface="Wingdings"/>
              </a:rPr>
              <a:t>  </a:t>
            </a:r>
            <a:r>
              <a:rPr lang="fr-FR" sz="2000" dirty="0" smtClean="0">
                <a:latin typeface="+mj-lt"/>
                <a:cs typeface="Courier New" pitchFamily="49" charset="0"/>
                <a:sym typeface="Symbol"/>
              </a:rPr>
              <a:t> </a:t>
            </a:r>
            <a:r>
              <a:rPr lang="fr-FR" sz="2000" dirty="0" err="1" smtClean="0">
                <a:solidFill>
                  <a:srgbClr val="0000CC"/>
                </a:solidFill>
                <a:latin typeface="+mj-lt"/>
                <a:cs typeface="Courier New" pitchFamily="49" charset="0"/>
                <a:sym typeface="Symbol"/>
              </a:rPr>
              <a:t>Astroparticules</a:t>
            </a:r>
            <a:endParaRPr lang="fr-FR" sz="2000" dirty="0">
              <a:solidFill>
                <a:srgbClr val="0000CC"/>
              </a:solidFill>
              <a:latin typeface="+mj-lt"/>
              <a:cs typeface="Courier New" pitchFamily="49" charset="0"/>
              <a:sym typeface="Wingdings"/>
            </a:endParaRPr>
          </a:p>
          <a:p>
            <a:pPr algn="l">
              <a:defRPr/>
            </a:pPr>
            <a:endParaRPr lang="fr-FR" sz="800" dirty="0">
              <a:latin typeface="+mj-lt"/>
              <a:cs typeface="Courier New" pitchFamily="49" charset="0"/>
              <a:sym typeface="Wingdings"/>
            </a:endParaRPr>
          </a:p>
          <a:p>
            <a:pPr algn="l">
              <a:defRPr/>
            </a:pPr>
            <a:r>
              <a:rPr lang="fr-FR" sz="2000" dirty="0">
                <a:latin typeface="+mj-lt"/>
                <a:cs typeface="Courier New" pitchFamily="49" charset="0"/>
                <a:sym typeface="Wingdings"/>
              </a:rPr>
              <a:t> Ces études demandent</a:t>
            </a:r>
            <a:r>
              <a:rPr lang="fr-FR" sz="2000" dirty="0">
                <a:solidFill>
                  <a:srgbClr val="0000CC"/>
                </a:solidFill>
                <a:latin typeface="+mj-lt"/>
                <a:cs typeface="Courier New" pitchFamily="49" charset="0"/>
                <a:sym typeface="Wingdings"/>
              </a:rPr>
              <a:t> </a:t>
            </a:r>
            <a:r>
              <a:rPr lang="fr-FR" sz="2000" dirty="0" smtClean="0">
                <a:solidFill>
                  <a:srgbClr val="0000CC"/>
                </a:solidFill>
                <a:latin typeface="+mj-lt"/>
                <a:cs typeface="Courier New" pitchFamily="49" charset="0"/>
                <a:sym typeface="Wingdings"/>
              </a:rPr>
              <a:t>d’importantes ressources </a:t>
            </a:r>
            <a:r>
              <a:rPr lang="fr-FR" sz="2000" dirty="0">
                <a:solidFill>
                  <a:srgbClr val="0000CC"/>
                </a:solidFill>
                <a:latin typeface="+mj-lt"/>
                <a:cs typeface="Courier New" pitchFamily="49" charset="0"/>
                <a:sym typeface="Wingdings"/>
              </a:rPr>
              <a:t>techniques &amp; </a:t>
            </a:r>
            <a:r>
              <a:rPr lang="fr-FR" sz="2000" dirty="0" smtClean="0">
                <a:solidFill>
                  <a:srgbClr val="0000CC"/>
                </a:solidFill>
                <a:latin typeface="+mj-lt"/>
                <a:cs typeface="Courier New" pitchFamily="49" charset="0"/>
                <a:sym typeface="Wingdings"/>
              </a:rPr>
              <a:t>informatiques</a:t>
            </a:r>
            <a:endParaRPr lang="fr-FR" sz="2000" dirty="0">
              <a:solidFill>
                <a:srgbClr val="0000CC"/>
              </a:solidFill>
              <a:latin typeface="+mj-lt"/>
              <a:cs typeface="Courier New" pitchFamily="49" charset="0"/>
              <a:sym typeface="Wingdings"/>
            </a:endParaRPr>
          </a:p>
        </p:txBody>
      </p:sp>
      <p:pic>
        <p:nvPicPr>
          <p:cNvPr id="15365"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2563" y="2379663"/>
            <a:ext cx="5027612"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179388" y="128588"/>
            <a:ext cx="8964612" cy="585787"/>
          </a:xfrm>
          <a:prstGeom prst="rect">
            <a:avLst/>
          </a:prstGeom>
        </p:spPr>
        <p:txBody>
          <a:bodyPr vert="horz" lIns="0" tIns="45720" rIns="0" bIns="0" anchor="b">
            <a:normAutofit fontScale="82500" lnSpcReduction="20000"/>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fr-FR" b="1" dirty="0" smtClean="0">
                <a:solidFill>
                  <a:srgbClr val="04617B"/>
                </a:solidFill>
              </a:rPr>
              <a:t>Le domaine de recherche au LAL</a:t>
            </a:r>
            <a:endParaRPr lang="fr-FR" altLang="fr-FR" sz="2800" i="1" dirty="0" smtClean="0">
              <a:solidFill>
                <a:srgbClr val="008000"/>
              </a:solidFill>
              <a:latin typeface="Symbol" pitchFamily="18" charset="2"/>
            </a:endParaRPr>
          </a:p>
        </p:txBody>
      </p:sp>
      <p:sp>
        <p:nvSpPr>
          <p:cNvPr id="8" name="Rectangle 2"/>
          <p:cNvSpPr>
            <a:spLocks noGrp="1" noChangeArrowheads="1"/>
          </p:cNvSpPr>
          <p:nvPr>
            <p:ph type="title"/>
          </p:nvPr>
        </p:nvSpPr>
        <p:spPr>
          <a:xfrm>
            <a:off x="4002088" y="5653088"/>
            <a:ext cx="8964612" cy="585787"/>
          </a:xfrm>
        </p:spPr>
        <p:txBody>
          <a:bodyPr>
            <a:normAutofit/>
          </a:bodyPr>
          <a:lstStyle/>
          <a:p>
            <a:pPr eaLnBrk="1" hangingPunct="1"/>
            <a:r>
              <a:rPr lang="fr-FR" altLang="fr-FR" sz="2000" dirty="0" smtClean="0">
                <a:solidFill>
                  <a:srgbClr val="0000CC"/>
                </a:solidFill>
                <a:hlinkClick r:id="rId3"/>
              </a:rPr>
              <a:t>http://www.particuleselementaires.fr</a:t>
            </a:r>
            <a:r>
              <a:rPr lang="fr-FR" altLang="fr-FR" sz="2000" dirty="0" smtClean="0">
                <a:solidFill>
                  <a:srgbClr val="0000CC"/>
                </a:solidFill>
              </a:rPr>
              <a:t> </a:t>
            </a:r>
            <a:endParaRPr lang="fr-FR" altLang="fr-FR" sz="2000" i="1" dirty="0" smtClean="0">
              <a:solidFill>
                <a:srgbClr val="008000"/>
              </a:solidFill>
              <a:latin typeface="Symbol" pitchFamily="18" charset="2"/>
            </a:endParaRPr>
          </a:p>
        </p:txBody>
      </p:sp>
    </p:spTree>
    <p:extLst>
      <p:ext uri="{BB962C8B-B14F-4D97-AF65-F5344CB8AC3E}">
        <p14:creationId xmlns:p14="http://schemas.microsoft.com/office/powerpoint/2010/main" val="15700807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http://www.lal.in2p3.fr/IMG/jpg/LALSept2014.jpg"/>
          <p:cNvPicPr>
            <a:picLocks noChangeAspect="1" noChangeArrowheads="1"/>
          </p:cNvPicPr>
          <p:nvPr/>
        </p:nvPicPr>
        <p:blipFill>
          <a:blip r:embed="rId2" cstate="print"/>
          <a:srcRect/>
          <a:stretch>
            <a:fillRect/>
          </a:stretch>
        </p:blipFill>
        <p:spPr bwMode="auto">
          <a:xfrm>
            <a:off x="2611641" y="1865606"/>
            <a:ext cx="3976583" cy="4980138"/>
          </a:xfrm>
          <a:prstGeom prst="rect">
            <a:avLst/>
          </a:prstGeom>
          <a:noFill/>
        </p:spPr>
      </p:pic>
      <p:cxnSp>
        <p:nvCxnSpPr>
          <p:cNvPr id="27" name="Connecteur droit 26"/>
          <p:cNvCxnSpPr/>
          <p:nvPr/>
        </p:nvCxnSpPr>
        <p:spPr>
          <a:xfrm flipH="1" flipV="1">
            <a:off x="1403648" y="2060848"/>
            <a:ext cx="1296144" cy="158417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Rectangle à coins arrondis 11"/>
          <p:cNvSpPr/>
          <p:nvPr/>
        </p:nvSpPr>
        <p:spPr>
          <a:xfrm>
            <a:off x="3886637" y="3524464"/>
            <a:ext cx="2592288" cy="1800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fr-FR" sz="1800">
              <a:solidFill>
                <a:prstClr val="white"/>
              </a:solidFill>
            </a:endParaRPr>
          </a:p>
        </p:txBody>
      </p:sp>
      <p:sp>
        <p:nvSpPr>
          <p:cNvPr id="15" name="ZoneTexte 14"/>
          <p:cNvSpPr txBox="1"/>
          <p:nvPr/>
        </p:nvSpPr>
        <p:spPr>
          <a:xfrm>
            <a:off x="6509651" y="2103636"/>
            <a:ext cx="2598853" cy="3293209"/>
          </a:xfrm>
          <a:prstGeom prst="rect">
            <a:avLst/>
          </a:prstGeom>
          <a:solidFill>
            <a:srgbClr val="FFFFFF"/>
          </a:solidFill>
          <a:ln w="38100" cmpd="sng">
            <a:solidFill>
              <a:srgbClr val="FF0000"/>
            </a:solidFill>
          </a:ln>
        </p:spPr>
        <p:txBody>
          <a:bodyPr wrap="none" rtlCol="0">
            <a:spAutoFit/>
          </a:bodyPr>
          <a:lstStyle/>
          <a:p>
            <a:pPr algn="l" fontAlgn="auto">
              <a:spcBef>
                <a:spcPts val="0"/>
              </a:spcBef>
              <a:spcAft>
                <a:spcPts val="0"/>
              </a:spcAft>
            </a:pPr>
            <a:r>
              <a:rPr lang="fr-FR" sz="1600" b="1" dirty="0" smtClean="0">
                <a:solidFill>
                  <a:prstClr val="black"/>
                </a:solidFill>
                <a:latin typeface="Calibri"/>
              </a:rPr>
              <a:t>Services techniques </a:t>
            </a:r>
            <a:br>
              <a:rPr lang="fr-FR" sz="1600" b="1" dirty="0" smtClean="0">
                <a:solidFill>
                  <a:prstClr val="black"/>
                </a:solidFill>
                <a:latin typeface="Calibri"/>
              </a:rPr>
            </a:br>
            <a:r>
              <a:rPr lang="fr-FR" sz="1600" b="1" dirty="0" smtClean="0">
                <a:solidFill>
                  <a:prstClr val="black"/>
                </a:solidFill>
                <a:latin typeface="Calibri"/>
              </a:rPr>
              <a:t>&amp; administratifs :</a:t>
            </a:r>
            <a:br>
              <a:rPr lang="fr-FR" sz="1600" b="1" dirty="0" smtClean="0">
                <a:solidFill>
                  <a:prstClr val="black"/>
                </a:solidFill>
                <a:latin typeface="Calibri"/>
              </a:rPr>
            </a:br>
            <a:endParaRPr lang="fr-FR" sz="1600" b="1" dirty="0" smtClean="0">
              <a:solidFill>
                <a:prstClr val="black"/>
              </a:solidFill>
              <a:latin typeface="Calibri"/>
            </a:endParaRPr>
          </a:p>
          <a:p>
            <a:pPr algn="l" fontAlgn="auto">
              <a:spcBef>
                <a:spcPts val="0"/>
              </a:spcBef>
              <a:spcAft>
                <a:spcPts val="0"/>
              </a:spcAft>
              <a:buFont typeface="Arial" pitchFamily="34" charset="0"/>
              <a:buChar char="•"/>
            </a:pPr>
            <a:r>
              <a:rPr lang="fr-FR" sz="1600" dirty="0" smtClean="0">
                <a:solidFill>
                  <a:prstClr val="black"/>
                </a:solidFill>
                <a:latin typeface="Calibri"/>
              </a:rPr>
              <a:t> Département Accélérateurs</a:t>
            </a:r>
          </a:p>
          <a:p>
            <a:pPr algn="l" fontAlgn="auto">
              <a:spcBef>
                <a:spcPts val="0"/>
              </a:spcBef>
              <a:spcAft>
                <a:spcPts val="0"/>
              </a:spcAft>
              <a:buFont typeface="Arial" pitchFamily="34" charset="0"/>
              <a:buChar char="•"/>
            </a:pPr>
            <a:r>
              <a:rPr lang="fr-FR" sz="1600" dirty="0" smtClean="0">
                <a:solidFill>
                  <a:prstClr val="black"/>
                </a:solidFill>
                <a:latin typeface="Calibri"/>
              </a:rPr>
              <a:t> Informatique</a:t>
            </a:r>
          </a:p>
          <a:p>
            <a:pPr algn="l" fontAlgn="auto">
              <a:spcBef>
                <a:spcPts val="0"/>
              </a:spcBef>
              <a:spcAft>
                <a:spcPts val="0"/>
              </a:spcAft>
              <a:buFont typeface="Arial" pitchFamily="34" charset="0"/>
              <a:buChar char="•"/>
            </a:pPr>
            <a:r>
              <a:rPr lang="fr-FR" sz="1600" dirty="0" smtClean="0">
                <a:solidFill>
                  <a:prstClr val="black"/>
                </a:solidFill>
                <a:latin typeface="Calibri"/>
              </a:rPr>
              <a:t> Mécanique</a:t>
            </a:r>
          </a:p>
          <a:p>
            <a:pPr algn="l" fontAlgn="auto">
              <a:spcBef>
                <a:spcPts val="0"/>
              </a:spcBef>
              <a:spcAft>
                <a:spcPts val="0"/>
              </a:spcAft>
              <a:buFont typeface="Arial" pitchFamily="34" charset="0"/>
              <a:buChar char="•"/>
            </a:pPr>
            <a:r>
              <a:rPr lang="fr-FR" sz="1600" dirty="0" smtClean="0">
                <a:solidFill>
                  <a:prstClr val="black"/>
                </a:solidFill>
                <a:latin typeface="Calibri"/>
              </a:rPr>
              <a:t> Electronique</a:t>
            </a:r>
          </a:p>
          <a:p>
            <a:pPr algn="l" fontAlgn="auto">
              <a:spcBef>
                <a:spcPts val="0"/>
              </a:spcBef>
              <a:spcAft>
                <a:spcPts val="0"/>
              </a:spcAft>
              <a:buFont typeface="Arial" pitchFamily="34" charset="0"/>
              <a:buChar char="•"/>
            </a:pPr>
            <a:r>
              <a:rPr lang="fr-FR" sz="1600" dirty="0" smtClean="0">
                <a:solidFill>
                  <a:prstClr val="black"/>
                </a:solidFill>
                <a:latin typeface="Calibri"/>
              </a:rPr>
              <a:t> Logistique</a:t>
            </a:r>
          </a:p>
          <a:p>
            <a:pPr algn="l" fontAlgn="auto">
              <a:spcBef>
                <a:spcPts val="0"/>
              </a:spcBef>
              <a:spcAft>
                <a:spcPts val="0"/>
              </a:spcAft>
              <a:buFont typeface="Arial" pitchFamily="34" charset="0"/>
              <a:buChar char="•"/>
            </a:pPr>
            <a:endParaRPr lang="fr-FR" sz="1600" dirty="0" smtClean="0">
              <a:solidFill>
                <a:prstClr val="black"/>
              </a:solidFill>
              <a:latin typeface="Calibri"/>
            </a:endParaRPr>
          </a:p>
          <a:p>
            <a:pPr algn="l" fontAlgn="auto">
              <a:spcBef>
                <a:spcPts val="0"/>
              </a:spcBef>
              <a:spcAft>
                <a:spcPts val="0"/>
              </a:spcAft>
              <a:buFont typeface="Arial" pitchFamily="34" charset="0"/>
              <a:buChar char="•"/>
            </a:pPr>
            <a:r>
              <a:rPr lang="fr-FR" sz="1600" dirty="0" smtClean="0">
                <a:solidFill>
                  <a:prstClr val="black"/>
                </a:solidFill>
                <a:latin typeface="Calibri"/>
              </a:rPr>
              <a:t> Financier</a:t>
            </a:r>
          </a:p>
          <a:p>
            <a:pPr algn="l" fontAlgn="auto">
              <a:spcBef>
                <a:spcPts val="0"/>
              </a:spcBef>
              <a:spcAft>
                <a:spcPts val="0"/>
              </a:spcAft>
              <a:buFont typeface="Arial" pitchFamily="34" charset="0"/>
              <a:buChar char="•"/>
            </a:pPr>
            <a:r>
              <a:rPr lang="fr-FR" sz="1600" dirty="0" smtClean="0">
                <a:solidFill>
                  <a:prstClr val="black"/>
                </a:solidFill>
                <a:latin typeface="Calibri"/>
              </a:rPr>
              <a:t> Missions</a:t>
            </a:r>
          </a:p>
          <a:p>
            <a:pPr algn="l" fontAlgn="auto">
              <a:spcBef>
                <a:spcPts val="0"/>
              </a:spcBef>
              <a:spcAft>
                <a:spcPts val="0"/>
              </a:spcAft>
              <a:buFont typeface="Arial" pitchFamily="34" charset="0"/>
              <a:buChar char="•"/>
            </a:pPr>
            <a:r>
              <a:rPr lang="fr-FR" sz="1600" dirty="0" smtClean="0">
                <a:solidFill>
                  <a:prstClr val="black"/>
                </a:solidFill>
                <a:latin typeface="Calibri"/>
              </a:rPr>
              <a:t> Achats</a:t>
            </a:r>
          </a:p>
          <a:p>
            <a:pPr algn="l" fontAlgn="auto">
              <a:spcBef>
                <a:spcPts val="0"/>
              </a:spcBef>
              <a:spcAft>
                <a:spcPts val="0"/>
              </a:spcAft>
              <a:buFont typeface="Arial" pitchFamily="34" charset="0"/>
              <a:buChar char="•"/>
            </a:pPr>
            <a:r>
              <a:rPr lang="fr-FR" sz="1600" dirty="0" smtClean="0">
                <a:solidFill>
                  <a:prstClr val="black"/>
                </a:solidFill>
                <a:latin typeface="Calibri"/>
              </a:rPr>
              <a:t> Formations</a:t>
            </a:r>
          </a:p>
        </p:txBody>
      </p:sp>
      <p:sp>
        <p:nvSpPr>
          <p:cNvPr id="6" name="ZoneTexte 5"/>
          <p:cNvSpPr txBox="1"/>
          <p:nvPr/>
        </p:nvSpPr>
        <p:spPr>
          <a:xfrm>
            <a:off x="27404" y="548680"/>
            <a:ext cx="5192668" cy="1569660"/>
          </a:xfrm>
          <a:prstGeom prst="rect">
            <a:avLst/>
          </a:prstGeom>
          <a:solidFill>
            <a:schemeClr val="tx2">
              <a:lumMod val="20000"/>
              <a:lumOff val="80000"/>
            </a:schemeClr>
          </a:solidFill>
          <a:ln>
            <a:solidFill>
              <a:srgbClr val="0070C0"/>
            </a:solidFill>
          </a:ln>
        </p:spPr>
        <p:txBody>
          <a:bodyPr wrap="square" rtlCol="0">
            <a:spAutoFit/>
          </a:bodyPr>
          <a:lstStyle/>
          <a:p>
            <a:pPr algn="l" fontAlgn="auto">
              <a:spcBef>
                <a:spcPts val="0"/>
              </a:spcBef>
              <a:spcAft>
                <a:spcPts val="0"/>
              </a:spcAft>
            </a:pPr>
            <a:r>
              <a:rPr lang="fr-FR" sz="1600" b="1" dirty="0" smtClean="0">
                <a:solidFill>
                  <a:prstClr val="black"/>
                </a:solidFill>
                <a:latin typeface="Calibri"/>
              </a:rPr>
              <a:t>Les projets scientifiques :</a:t>
            </a:r>
          </a:p>
          <a:p>
            <a:pPr algn="l" fontAlgn="auto">
              <a:spcBef>
                <a:spcPts val="0"/>
              </a:spcBef>
              <a:spcAft>
                <a:spcPts val="0"/>
              </a:spcAft>
              <a:buFont typeface="Arial" pitchFamily="34" charset="0"/>
              <a:buChar char="•"/>
            </a:pPr>
            <a:r>
              <a:rPr lang="fr-FR" sz="1600" dirty="0" smtClean="0">
                <a:solidFill>
                  <a:prstClr val="black"/>
                </a:solidFill>
                <a:latin typeface="Calibri"/>
              </a:rPr>
              <a:t> Physique des particules (LHC / ATLAS =&gt; Boson de </a:t>
            </a:r>
            <a:r>
              <a:rPr lang="fr-FR" sz="1600" dirty="0" err="1" smtClean="0">
                <a:solidFill>
                  <a:prstClr val="black"/>
                </a:solidFill>
                <a:latin typeface="Calibri"/>
              </a:rPr>
              <a:t>Higgs</a:t>
            </a:r>
            <a:r>
              <a:rPr lang="fr-FR" sz="1600" dirty="0" smtClean="0">
                <a:solidFill>
                  <a:prstClr val="black"/>
                </a:solidFill>
                <a:latin typeface="Calibri"/>
              </a:rPr>
              <a:t>)</a:t>
            </a:r>
          </a:p>
          <a:p>
            <a:pPr algn="l" fontAlgn="auto">
              <a:spcBef>
                <a:spcPts val="0"/>
              </a:spcBef>
              <a:spcAft>
                <a:spcPts val="0"/>
              </a:spcAft>
              <a:buFont typeface="Arial" pitchFamily="34" charset="0"/>
              <a:buChar char="•"/>
            </a:pPr>
            <a:r>
              <a:rPr lang="fr-FR" sz="1600" dirty="0" smtClean="0">
                <a:solidFill>
                  <a:prstClr val="black"/>
                </a:solidFill>
                <a:latin typeface="Calibri"/>
              </a:rPr>
              <a:t> Cosmologie (PLANCK =&gt; CMB)</a:t>
            </a:r>
          </a:p>
          <a:p>
            <a:pPr algn="l" fontAlgn="auto">
              <a:spcBef>
                <a:spcPts val="0"/>
              </a:spcBef>
              <a:spcAft>
                <a:spcPts val="0"/>
              </a:spcAft>
              <a:buFont typeface="Arial" pitchFamily="34" charset="0"/>
              <a:buChar char="•"/>
            </a:pPr>
            <a:r>
              <a:rPr lang="fr-FR" sz="1600" dirty="0" smtClean="0">
                <a:solidFill>
                  <a:prstClr val="black"/>
                </a:solidFill>
                <a:latin typeface="Calibri"/>
              </a:rPr>
              <a:t> </a:t>
            </a:r>
            <a:r>
              <a:rPr lang="fr-FR" sz="1600" dirty="0" err="1" smtClean="0">
                <a:solidFill>
                  <a:prstClr val="black"/>
                </a:solidFill>
                <a:latin typeface="Calibri"/>
              </a:rPr>
              <a:t>Astroparticules</a:t>
            </a:r>
            <a:r>
              <a:rPr lang="fr-FR" sz="1600" dirty="0" smtClean="0">
                <a:solidFill>
                  <a:prstClr val="black"/>
                </a:solidFill>
                <a:latin typeface="Calibri"/>
              </a:rPr>
              <a:t> (VIRGO =&gt; Ondes gravitationnelles)</a:t>
            </a:r>
          </a:p>
          <a:p>
            <a:pPr algn="l" fontAlgn="auto">
              <a:spcBef>
                <a:spcPts val="0"/>
              </a:spcBef>
              <a:spcAft>
                <a:spcPts val="0"/>
              </a:spcAft>
              <a:buFont typeface="Arial" pitchFamily="34" charset="0"/>
              <a:buChar char="•"/>
            </a:pPr>
            <a:r>
              <a:rPr lang="fr-FR" sz="1600" dirty="0" smtClean="0">
                <a:solidFill>
                  <a:prstClr val="black"/>
                </a:solidFill>
                <a:latin typeface="Calibri"/>
              </a:rPr>
              <a:t> </a:t>
            </a:r>
            <a:r>
              <a:rPr lang="fr-FR" sz="1600" dirty="0" smtClean="0">
                <a:solidFill>
                  <a:srgbClr val="FF0000"/>
                </a:solidFill>
                <a:latin typeface="Calibri"/>
              </a:rPr>
              <a:t>Physique des accélérateurs (THOMX =&gt; Source X)</a:t>
            </a:r>
          </a:p>
          <a:p>
            <a:pPr algn="l" fontAlgn="auto">
              <a:spcBef>
                <a:spcPts val="0"/>
              </a:spcBef>
              <a:spcAft>
                <a:spcPts val="0"/>
              </a:spcAft>
              <a:buFont typeface="Arial" pitchFamily="34" charset="0"/>
              <a:buChar char="•"/>
            </a:pPr>
            <a:r>
              <a:rPr lang="fr-FR" sz="1600" dirty="0" smtClean="0">
                <a:solidFill>
                  <a:prstClr val="black"/>
                </a:solidFill>
                <a:latin typeface="Calibri"/>
              </a:rPr>
              <a:t> Théorie / Statistiques (en interaction avec les expériences)</a:t>
            </a:r>
            <a:endParaRPr lang="fr-FR" sz="1600" dirty="0">
              <a:solidFill>
                <a:prstClr val="black"/>
              </a:solidFill>
              <a:latin typeface="Calibri"/>
            </a:endParaRPr>
          </a:p>
        </p:txBody>
      </p:sp>
      <p:sp>
        <p:nvSpPr>
          <p:cNvPr id="20" name="ZoneTexte 19"/>
          <p:cNvSpPr txBox="1"/>
          <p:nvPr/>
        </p:nvSpPr>
        <p:spPr>
          <a:xfrm>
            <a:off x="5266558" y="466130"/>
            <a:ext cx="3223959" cy="1523494"/>
          </a:xfrm>
          <a:prstGeom prst="rect">
            <a:avLst/>
          </a:prstGeom>
          <a:solidFill>
            <a:srgbClr val="FFFFFF"/>
          </a:solidFill>
          <a:ln w="38100" cmpd="sng">
            <a:solidFill>
              <a:srgbClr val="00B050"/>
            </a:solidFill>
          </a:ln>
        </p:spPr>
        <p:txBody>
          <a:bodyPr wrap="none" rtlCol="0">
            <a:spAutoFit/>
          </a:bodyPr>
          <a:lstStyle/>
          <a:p>
            <a:pPr algn="l" fontAlgn="auto">
              <a:spcBef>
                <a:spcPts val="0"/>
              </a:spcBef>
              <a:spcAft>
                <a:spcPts val="0"/>
              </a:spcAft>
            </a:pPr>
            <a:r>
              <a:rPr lang="fr-FR" sz="1600" b="1" dirty="0" smtClean="0">
                <a:solidFill>
                  <a:prstClr val="black"/>
                </a:solidFill>
                <a:latin typeface="Calibri"/>
              </a:rPr>
              <a:t>Les instances :</a:t>
            </a:r>
          </a:p>
          <a:p>
            <a:pPr algn="l" fontAlgn="auto">
              <a:spcBef>
                <a:spcPts val="0"/>
              </a:spcBef>
              <a:spcAft>
                <a:spcPts val="0"/>
              </a:spcAft>
              <a:buFont typeface="Arial" pitchFamily="34" charset="0"/>
              <a:buChar char="•"/>
            </a:pPr>
            <a:r>
              <a:rPr lang="fr-FR" sz="1600" dirty="0" smtClean="0">
                <a:solidFill>
                  <a:prstClr val="black"/>
                </a:solidFill>
                <a:latin typeface="Calibri"/>
              </a:rPr>
              <a:t> Conseil Hygiène &amp; </a:t>
            </a:r>
            <a:r>
              <a:rPr lang="fr-FR" sz="1600" dirty="0" smtClean="0">
                <a:solidFill>
                  <a:prstClr val="black"/>
                </a:solidFill>
                <a:latin typeface="Calibri"/>
              </a:rPr>
              <a:t>Sécurité : CHSCT </a:t>
            </a:r>
          </a:p>
          <a:p>
            <a:pPr algn="l" fontAlgn="auto">
              <a:spcBef>
                <a:spcPts val="0"/>
              </a:spcBef>
              <a:spcAft>
                <a:spcPts val="0"/>
              </a:spcAft>
            </a:pPr>
            <a:r>
              <a:rPr lang="fr-FR" sz="1300" dirty="0" smtClean="0">
                <a:solidFill>
                  <a:prstClr val="black"/>
                </a:solidFill>
                <a:latin typeface="Calibri"/>
              </a:rPr>
              <a:t>(</a:t>
            </a:r>
            <a:r>
              <a:rPr lang="fr-FR" sz="1300" dirty="0" smtClean="0">
                <a:solidFill>
                  <a:prstClr val="black"/>
                </a:solidFill>
                <a:latin typeface="Calibri"/>
              </a:rPr>
              <a:t>incendies, sources X, lasers, amiante, …)</a:t>
            </a:r>
          </a:p>
          <a:p>
            <a:pPr algn="l" fontAlgn="auto">
              <a:spcBef>
                <a:spcPts val="0"/>
              </a:spcBef>
              <a:spcAft>
                <a:spcPts val="0"/>
              </a:spcAft>
              <a:buFont typeface="Arial" pitchFamily="34" charset="0"/>
              <a:buChar char="•"/>
            </a:pPr>
            <a:r>
              <a:rPr lang="fr-FR" sz="1600" dirty="0" smtClean="0">
                <a:solidFill>
                  <a:prstClr val="black"/>
                </a:solidFill>
                <a:latin typeface="Calibri"/>
              </a:rPr>
              <a:t> Conseil Scientifique</a:t>
            </a:r>
          </a:p>
          <a:p>
            <a:pPr algn="l" fontAlgn="auto">
              <a:spcBef>
                <a:spcPts val="0"/>
              </a:spcBef>
              <a:spcAft>
                <a:spcPts val="0"/>
              </a:spcAft>
              <a:buFont typeface="Arial" pitchFamily="34" charset="0"/>
              <a:buChar char="•"/>
            </a:pPr>
            <a:r>
              <a:rPr lang="fr-FR" sz="1600" dirty="0" smtClean="0">
                <a:solidFill>
                  <a:prstClr val="black"/>
                </a:solidFill>
                <a:latin typeface="Calibri"/>
              </a:rPr>
              <a:t> Conseil du laboratoire</a:t>
            </a:r>
          </a:p>
          <a:p>
            <a:pPr algn="l" fontAlgn="auto">
              <a:spcBef>
                <a:spcPts val="0"/>
              </a:spcBef>
              <a:spcAft>
                <a:spcPts val="0"/>
              </a:spcAft>
              <a:buFont typeface="Arial" pitchFamily="34" charset="0"/>
              <a:buChar char="•"/>
            </a:pPr>
            <a:r>
              <a:rPr lang="fr-FR" sz="1600" dirty="0" smtClean="0">
                <a:solidFill>
                  <a:prstClr val="black"/>
                </a:solidFill>
                <a:latin typeface="Calibri"/>
              </a:rPr>
              <a:t> CPL</a:t>
            </a:r>
            <a:endParaRPr lang="fr-FR" sz="1600" dirty="0">
              <a:solidFill>
                <a:prstClr val="black"/>
              </a:solidFill>
              <a:latin typeface="Calibri"/>
            </a:endParaRPr>
          </a:p>
        </p:txBody>
      </p:sp>
      <p:sp>
        <p:nvSpPr>
          <p:cNvPr id="18" name="Rectangle à coins arrondis 17"/>
          <p:cNvSpPr/>
          <p:nvPr/>
        </p:nvSpPr>
        <p:spPr>
          <a:xfrm>
            <a:off x="5156156" y="2100488"/>
            <a:ext cx="1152128" cy="72008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fr-FR" sz="1800">
              <a:solidFill>
                <a:prstClr val="white"/>
              </a:solidFill>
            </a:endParaRPr>
          </a:p>
        </p:txBody>
      </p:sp>
      <p:sp>
        <p:nvSpPr>
          <p:cNvPr id="19" name="Rectangle à coins arrondis 18"/>
          <p:cNvSpPr/>
          <p:nvPr/>
        </p:nvSpPr>
        <p:spPr>
          <a:xfrm>
            <a:off x="2724068" y="2381248"/>
            <a:ext cx="1008112" cy="36004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fr-FR" sz="1800">
              <a:solidFill>
                <a:prstClr val="white"/>
              </a:solidFill>
            </a:endParaRPr>
          </a:p>
        </p:txBody>
      </p:sp>
      <p:sp>
        <p:nvSpPr>
          <p:cNvPr id="14" name="Rectangle à coins arrondis 13"/>
          <p:cNvSpPr/>
          <p:nvPr/>
        </p:nvSpPr>
        <p:spPr>
          <a:xfrm>
            <a:off x="2659332" y="3517192"/>
            <a:ext cx="1152128" cy="331200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fr-FR" sz="1800">
              <a:solidFill>
                <a:prstClr val="white"/>
              </a:solidFill>
            </a:endParaRPr>
          </a:p>
        </p:txBody>
      </p:sp>
      <p:sp>
        <p:nvSpPr>
          <p:cNvPr id="22" name="Rectangle 2"/>
          <p:cNvSpPr txBox="1">
            <a:spLocks noChangeArrowheads="1"/>
          </p:cNvSpPr>
          <p:nvPr/>
        </p:nvSpPr>
        <p:spPr>
          <a:xfrm>
            <a:off x="2090738" y="-100012"/>
            <a:ext cx="8964612" cy="585787"/>
          </a:xfrm>
          <a:prstGeom prst="rect">
            <a:avLst/>
          </a:prstGeom>
        </p:spPr>
        <p:txBody>
          <a:bodyPr vert="horz" lIns="0" tIns="45720" rIns="0" bIns="0" anchor="b">
            <a:normAutofit fontScale="82500" lnSpcReduction="20000"/>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fr-FR" b="1" dirty="0" smtClean="0">
                <a:solidFill>
                  <a:srgbClr val="04617B"/>
                </a:solidFill>
              </a:rPr>
              <a:t>Organisation du LAL</a:t>
            </a:r>
            <a:endParaRPr lang="fr-FR" altLang="fr-FR" sz="2800" i="1" dirty="0" smtClean="0">
              <a:solidFill>
                <a:srgbClr val="008000"/>
              </a:solidFill>
              <a:latin typeface="Symbol" pitchFamily="18" charset="2"/>
            </a:endParaRPr>
          </a:p>
        </p:txBody>
      </p:sp>
      <p:sp>
        <p:nvSpPr>
          <p:cNvPr id="2" name="Cloud 1"/>
          <p:cNvSpPr/>
          <p:nvPr/>
        </p:nvSpPr>
        <p:spPr>
          <a:xfrm>
            <a:off x="0" y="2921000"/>
            <a:ext cx="2527300" cy="2197100"/>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lvl="0" algn="r"/>
            <a:r>
              <a:rPr lang="fr-FR" sz="1600" dirty="0" smtClean="0">
                <a:solidFill>
                  <a:srgbClr val="000000"/>
                </a:solidFill>
                <a:latin typeface="Calibri"/>
              </a:rPr>
              <a:t>116 Chercheurs :</a:t>
            </a:r>
            <a:endParaRPr lang="fr-FR" sz="1600" dirty="0">
              <a:solidFill>
                <a:srgbClr val="000000"/>
              </a:solidFill>
              <a:latin typeface="Calibri"/>
            </a:endParaRPr>
          </a:p>
          <a:p>
            <a:pPr lvl="0" algn="r"/>
            <a:r>
              <a:rPr lang="fr-FR" sz="1600" dirty="0">
                <a:solidFill>
                  <a:prstClr val="black"/>
                </a:solidFill>
                <a:latin typeface="Calibri"/>
              </a:rPr>
              <a:t>11 Enseignants,</a:t>
            </a:r>
          </a:p>
          <a:p>
            <a:pPr lvl="0" algn="r"/>
            <a:r>
              <a:rPr lang="fr-FR" sz="1600" dirty="0">
                <a:solidFill>
                  <a:prstClr val="black"/>
                </a:solidFill>
                <a:latin typeface="Calibri"/>
              </a:rPr>
              <a:t>14 Emérites,</a:t>
            </a:r>
          </a:p>
          <a:p>
            <a:pPr lvl="0" algn="r"/>
            <a:r>
              <a:rPr lang="fr-FR" sz="1600" b="1" dirty="0">
                <a:solidFill>
                  <a:prstClr val="black"/>
                </a:solidFill>
                <a:latin typeface="Calibri"/>
              </a:rPr>
              <a:t>32 Doctorants</a:t>
            </a:r>
            <a:r>
              <a:rPr lang="fr-FR" sz="1600" dirty="0">
                <a:solidFill>
                  <a:prstClr val="black"/>
                </a:solidFill>
                <a:latin typeface="Calibri"/>
              </a:rPr>
              <a:t>,</a:t>
            </a:r>
          </a:p>
          <a:p>
            <a:pPr lvl="0" algn="r"/>
            <a:r>
              <a:rPr lang="fr-FR" sz="1600" dirty="0">
                <a:solidFill>
                  <a:prstClr val="black"/>
                </a:solidFill>
                <a:latin typeface="Calibri"/>
              </a:rPr>
              <a:t>1 Post-Doc </a:t>
            </a:r>
          </a:p>
          <a:p>
            <a:pPr lvl="0" algn="r"/>
            <a:r>
              <a:rPr lang="fr-FR" sz="1600" dirty="0">
                <a:solidFill>
                  <a:prstClr val="black"/>
                </a:solidFill>
                <a:latin typeface="Calibri"/>
              </a:rPr>
              <a:t>et 10 CDD</a:t>
            </a:r>
            <a:endParaRPr lang="en-US" dirty="0">
              <a:solidFill>
                <a:srgbClr val="F747D7"/>
              </a:solidFill>
            </a:endParaRPr>
          </a:p>
        </p:txBody>
      </p:sp>
      <p:sp>
        <p:nvSpPr>
          <p:cNvPr id="26" name="Cloud 25"/>
          <p:cNvSpPr/>
          <p:nvPr/>
        </p:nvSpPr>
        <p:spPr>
          <a:xfrm>
            <a:off x="5842000" y="5499100"/>
            <a:ext cx="3302000" cy="1358900"/>
          </a:xfrm>
          <a:prstGeom prst="cloud">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endParaRPr lang="fr-FR" sz="1600" dirty="0" smtClean="0">
              <a:solidFill>
                <a:srgbClr val="000000"/>
              </a:solidFill>
              <a:latin typeface="Calibri"/>
            </a:endParaRPr>
          </a:p>
          <a:p>
            <a:r>
              <a:rPr lang="fr-FR" sz="1600" dirty="0" smtClean="0">
                <a:solidFill>
                  <a:srgbClr val="000000"/>
                </a:solidFill>
                <a:latin typeface="Calibri"/>
              </a:rPr>
              <a:t>182 ITA* </a:t>
            </a:r>
            <a:r>
              <a:rPr lang="fr-FR" sz="1600" dirty="0">
                <a:solidFill>
                  <a:prstClr val="black"/>
                </a:solidFill>
                <a:latin typeface="Calibri"/>
              </a:rPr>
              <a:t>:</a:t>
            </a:r>
          </a:p>
          <a:p>
            <a:r>
              <a:rPr lang="fr-FR" sz="1600" dirty="0">
                <a:solidFill>
                  <a:prstClr val="black"/>
                </a:solidFill>
                <a:latin typeface="Calibri"/>
              </a:rPr>
              <a:t>165 IT</a:t>
            </a:r>
            <a:r>
              <a:rPr lang="fr-FR" sz="1600" dirty="0" smtClean="0">
                <a:solidFill>
                  <a:prstClr val="black"/>
                </a:solidFill>
                <a:latin typeface="Calibri"/>
              </a:rPr>
              <a:t>, 4 </a:t>
            </a:r>
            <a:r>
              <a:rPr lang="fr-FR" sz="1600" dirty="0">
                <a:solidFill>
                  <a:prstClr val="black"/>
                </a:solidFill>
                <a:latin typeface="Calibri"/>
              </a:rPr>
              <a:t>ITRF </a:t>
            </a:r>
            <a:r>
              <a:rPr lang="fr-FR" sz="1600" dirty="0" smtClean="0">
                <a:solidFill>
                  <a:prstClr val="black"/>
                </a:solidFill>
                <a:latin typeface="Calibri"/>
              </a:rPr>
              <a:t>et 12 CDD</a:t>
            </a:r>
          </a:p>
          <a:p>
            <a:r>
              <a:rPr lang="fr-FR" sz="1200" dirty="0" smtClean="0">
                <a:solidFill>
                  <a:prstClr val="black"/>
                </a:solidFill>
                <a:latin typeface="Calibri"/>
              </a:rPr>
              <a:t>*ITA </a:t>
            </a:r>
            <a:r>
              <a:rPr lang="fr-FR" sz="1200" dirty="0">
                <a:solidFill>
                  <a:prstClr val="black"/>
                </a:solidFill>
                <a:latin typeface="Calibri"/>
              </a:rPr>
              <a:t>: Ingénieurs </a:t>
            </a:r>
            <a:r>
              <a:rPr lang="fr-FR" sz="1200" dirty="0" smtClean="0">
                <a:solidFill>
                  <a:prstClr val="black"/>
                </a:solidFill>
                <a:latin typeface="Calibri"/>
              </a:rPr>
              <a:t>/ Techniciens </a:t>
            </a:r>
            <a:r>
              <a:rPr lang="fr-FR" sz="1200" dirty="0">
                <a:solidFill>
                  <a:prstClr val="black"/>
                </a:solidFill>
                <a:latin typeface="Calibri"/>
              </a:rPr>
              <a:t>et </a:t>
            </a:r>
            <a:r>
              <a:rPr lang="fr-FR" sz="1200" dirty="0" smtClean="0">
                <a:solidFill>
                  <a:prstClr val="black"/>
                </a:solidFill>
                <a:latin typeface="Calibri"/>
              </a:rPr>
              <a:t>Administratifs</a:t>
            </a:r>
            <a:endParaRPr lang="fr-FR" sz="1600" dirty="0">
              <a:solidFill>
                <a:prstClr val="black"/>
              </a:solidFill>
              <a:latin typeface="Calibri"/>
            </a:endParaRPr>
          </a:p>
          <a:p>
            <a:endParaRPr lang="fr-FR" sz="1600" dirty="0">
              <a:solidFill>
                <a:prstClr val="black"/>
              </a:solidFill>
              <a:latin typeface="Calibri"/>
            </a:endParaRPr>
          </a:p>
        </p:txBody>
      </p:sp>
    </p:spTree>
    <p:extLst>
      <p:ext uri="{BB962C8B-B14F-4D97-AF65-F5344CB8AC3E}">
        <p14:creationId xmlns:p14="http://schemas.microsoft.com/office/powerpoint/2010/main" val="27463411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9" name="Picture 13" descr="http://pierreprovot.files.wordpress.com/2010/01/ensemb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88846">
            <a:off x="571916" y="1089431"/>
            <a:ext cx="1781588" cy="12795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3" name="Picture 7" descr="http://www.lyracom.fr/content/4_fr_11_1_1/UserFiles/File/circuit_electroniqu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01899">
            <a:off x="619148" y="2399701"/>
            <a:ext cx="1545817" cy="1159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16" name="Picture 20" descr="C:\Users\bourgeoi\Desktop\Nouveau dossier\IMG_43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85258">
            <a:off x="927515" y="3769721"/>
            <a:ext cx="1507613" cy="1200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15" name="Picture 19" descr="http://www.lyc-eiffel-ermont.ac-versailles.fr/images/stories/pedagogie/secteur_tertiaire/bac_pro_comptabilite/bac_pro_comptabilite-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77796">
            <a:off x="5888260" y="4665669"/>
            <a:ext cx="1255202" cy="941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13" name="Picture 17" descr="http://clrwww.in2p3.fr/meca/Images/Cati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78620">
            <a:off x="7106662" y="2208536"/>
            <a:ext cx="1433613" cy="955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11" name="Picture 15" descr="http://www.systech-ste.fr/public/Medias/systech-ste.fr/cao/CAO_Elec.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02429">
            <a:off x="3507382" y="4681706"/>
            <a:ext cx="1492215" cy="779224"/>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http://www.sonelec-musique.com/images/electronique_preampli_riaa_00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045248">
            <a:off x="6551385" y="778301"/>
            <a:ext cx="1814625" cy="11041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5" name="Picture 9" descr="http://www.sacep-79.fr/Medias/Galerie/carte-electroniqu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78200">
            <a:off x="7167216" y="3536778"/>
            <a:ext cx="1427244" cy="1070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0" y="-436653"/>
            <a:ext cx="8229600" cy="1143000"/>
          </a:xfrm>
          <a:effectLst>
            <a:outerShdw blurRad="50800" dist="38100" dir="2700000" algn="tl" rotWithShape="0">
              <a:prstClr val="black">
                <a:alpha val="40000"/>
              </a:prstClr>
            </a:outerShdw>
          </a:effectLst>
        </p:spPr>
        <p:txBody>
          <a:bodyPr/>
          <a:lstStyle/>
          <a:p>
            <a:r>
              <a:rPr lang="fr-FR" b="1" dirty="0" smtClean="0"/>
              <a:t>De nombreux projets</a:t>
            </a:r>
            <a:endParaRPr lang="fr-FR" b="1" dirty="0"/>
          </a:p>
        </p:txBody>
      </p:sp>
      <p:sp>
        <p:nvSpPr>
          <p:cNvPr id="3" name="Espace réservé du contenu 2"/>
          <p:cNvSpPr>
            <a:spLocks noGrp="1"/>
          </p:cNvSpPr>
          <p:nvPr>
            <p:ph idx="1"/>
          </p:nvPr>
        </p:nvSpPr>
        <p:spPr>
          <a:xfrm>
            <a:off x="-87464" y="5254212"/>
            <a:ext cx="9307978" cy="4389120"/>
          </a:xfrm>
        </p:spPr>
        <p:txBody>
          <a:bodyPr/>
          <a:lstStyle/>
          <a:p>
            <a:pPr marL="0" indent="0">
              <a:buNone/>
            </a:pPr>
            <a:r>
              <a:rPr lang="fr-FR" sz="2800" b="1" dirty="0" smtClean="0">
                <a:solidFill>
                  <a:schemeClr val="bg2">
                    <a:lumMod val="25000"/>
                  </a:schemeClr>
                </a:solidFill>
                <a:latin typeface="+mj-lt"/>
              </a:rPr>
              <a:t>Qui nécessitent</a:t>
            </a:r>
            <a:r>
              <a:rPr lang="fr-FR" sz="2800" dirty="0" smtClean="0">
                <a:solidFill>
                  <a:schemeClr val="bg2">
                    <a:lumMod val="25000"/>
                  </a:schemeClr>
                </a:solidFill>
                <a:latin typeface="+mj-lt"/>
              </a:rPr>
              <a:t>:</a:t>
            </a:r>
            <a:endParaRPr lang="fr-FR" sz="2800" dirty="0">
              <a:solidFill>
                <a:schemeClr val="bg2">
                  <a:lumMod val="25000"/>
                </a:schemeClr>
              </a:solidFill>
              <a:latin typeface="+mj-lt"/>
            </a:endParaRPr>
          </a:p>
          <a:p>
            <a:r>
              <a:rPr lang="fr-FR" sz="2000" dirty="0" smtClean="0"/>
              <a:t>Supports techniques dans tous les domaines </a:t>
            </a:r>
            <a:r>
              <a:rPr lang="fr-FR" sz="1600" dirty="0" smtClean="0"/>
              <a:t>(études, développements, tests, réalisations de prototypes…)</a:t>
            </a:r>
          </a:p>
          <a:p>
            <a:r>
              <a:rPr lang="fr-FR" sz="2000" dirty="0" smtClean="0"/>
              <a:t>Supports administratifs </a:t>
            </a:r>
            <a:r>
              <a:rPr lang="fr-FR" sz="1600" dirty="0" smtClean="0"/>
              <a:t>(gestion du personnel, commandes, budgets, missions, …)</a:t>
            </a:r>
          </a:p>
        </p:txBody>
      </p:sp>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9383" t="13131" r="14854" b="15729"/>
          <a:stretch/>
        </p:blipFill>
        <p:spPr bwMode="auto">
          <a:xfrm>
            <a:off x="1560072" y="822602"/>
            <a:ext cx="5888477" cy="4225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rot="20552796">
            <a:off x="5980341" y="3761633"/>
            <a:ext cx="1890967" cy="523220"/>
          </a:xfrm>
          <a:prstGeom prst="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fr-FR" sz="2800" dirty="0" smtClean="0"/>
              <a:t>≈30 projets</a:t>
            </a:r>
            <a:endParaRPr lang="fr-FR" sz="2800" dirty="0"/>
          </a:p>
        </p:txBody>
      </p:sp>
    </p:spTree>
    <p:extLst>
      <p:ext uri="{BB962C8B-B14F-4D97-AF65-F5344CB8AC3E}">
        <p14:creationId xmlns:p14="http://schemas.microsoft.com/office/powerpoint/2010/main" val="6486079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2331" y="2214836"/>
            <a:ext cx="8229600" cy="1143000"/>
          </a:xfrm>
        </p:spPr>
        <p:txBody>
          <a:bodyPr/>
          <a:lstStyle/>
          <a:p>
            <a:r>
              <a:rPr lang="fr-FR" dirty="0" smtClean="0"/>
              <a:t>Que fait-on </a:t>
            </a:r>
            <a:r>
              <a:rPr lang="fr-FR" dirty="0" smtClean="0"/>
              <a:t>au </a:t>
            </a:r>
            <a:r>
              <a:rPr lang="fr-FR" dirty="0" smtClean="0"/>
              <a:t>LAL ?</a:t>
            </a:r>
            <a:endParaRPr lang="fr-FR" dirty="0"/>
          </a:p>
        </p:txBody>
      </p:sp>
    </p:spTree>
    <p:extLst>
      <p:ext uri="{BB962C8B-B14F-4D97-AF65-F5344CB8AC3E}">
        <p14:creationId xmlns:p14="http://schemas.microsoft.com/office/powerpoint/2010/main" val="39202718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8964612" cy="585787"/>
          </a:xfrm>
          <a:effectLst>
            <a:outerShdw blurRad="50800" dist="38100" algn="l" rotWithShape="0">
              <a:prstClr val="black">
                <a:alpha val="40000"/>
              </a:prstClr>
            </a:outerShdw>
          </a:effectLst>
        </p:spPr>
        <p:txBody>
          <a:bodyPr>
            <a:noAutofit/>
          </a:bodyPr>
          <a:lstStyle/>
          <a:p>
            <a:r>
              <a:rPr lang="fr-FR" altLang="fr-FR" sz="4000" b="1" dirty="0">
                <a:solidFill>
                  <a:schemeClr val="accent1">
                    <a:lumMod val="75000"/>
                  </a:schemeClr>
                </a:solidFill>
              </a:rPr>
              <a:t>Groupe Accélérateur au </a:t>
            </a:r>
            <a:r>
              <a:rPr lang="fr-FR" altLang="fr-FR" sz="4000" b="1" dirty="0" smtClean="0">
                <a:solidFill>
                  <a:schemeClr val="accent1">
                    <a:lumMod val="75000"/>
                  </a:schemeClr>
                </a:solidFill>
              </a:rPr>
              <a:t>LAL</a:t>
            </a:r>
            <a:endParaRPr lang="fr-FR" altLang="fr-FR" sz="2800" b="1" i="1" dirty="0" smtClean="0">
              <a:solidFill>
                <a:schemeClr val="accent1">
                  <a:lumMod val="75000"/>
                </a:schemeClr>
              </a:solidFill>
              <a:latin typeface="Symbol" pitchFamily="18" charset="2"/>
            </a:endParaRPr>
          </a:p>
        </p:txBody>
      </p:sp>
      <p:sp>
        <p:nvSpPr>
          <p:cNvPr id="3076" name="Text Box 3"/>
          <p:cNvSpPr txBox="1">
            <a:spLocks noChangeArrowheads="1"/>
          </p:cNvSpPr>
          <p:nvPr/>
        </p:nvSpPr>
        <p:spPr bwMode="auto">
          <a:xfrm>
            <a:off x="119140" y="3437741"/>
            <a:ext cx="8791575" cy="4093428"/>
          </a:xfrm>
          <a:prstGeom prst="rect">
            <a:avLst/>
          </a:prstGeom>
          <a:noFill/>
          <a:ln w="38100">
            <a:noFill/>
            <a:miter lim="800000"/>
            <a:headEnd/>
            <a:tailEnd/>
          </a:ln>
        </p:spPr>
        <p:txBody>
          <a:bodyPr>
            <a:spAutoFit/>
          </a:bodyPr>
          <a:lstStyle/>
          <a:p>
            <a:pPr algn="l">
              <a:defRPr/>
            </a:pPr>
            <a:endParaRPr lang="fr-FR" sz="2000" dirty="0" smtClean="0">
              <a:solidFill>
                <a:srgbClr val="FF0000"/>
              </a:solidFill>
              <a:latin typeface="+mj-lt"/>
              <a:sym typeface="Wingdings"/>
            </a:endParaRPr>
          </a:p>
          <a:p>
            <a:pPr algn="l">
              <a:defRPr/>
            </a:pPr>
            <a:r>
              <a:rPr lang="fr-FR" sz="2000" dirty="0" smtClean="0">
                <a:solidFill>
                  <a:srgbClr val="FF0000"/>
                </a:solidFill>
                <a:latin typeface="+mj-lt"/>
                <a:sym typeface="Wingdings"/>
              </a:rPr>
              <a:t>Développements technologiques</a:t>
            </a:r>
            <a:endParaRPr lang="en-US" sz="2000" dirty="0" smtClean="0">
              <a:solidFill>
                <a:srgbClr val="FF0000"/>
              </a:solidFill>
              <a:latin typeface="+mj-lt"/>
              <a:sym typeface="Wingdings"/>
            </a:endParaRPr>
          </a:p>
          <a:p>
            <a:pPr algn="l">
              <a:defRPr/>
            </a:pPr>
            <a:endParaRPr lang="en-US" sz="2000" dirty="0">
              <a:solidFill>
                <a:srgbClr val="FF0000"/>
              </a:solidFill>
              <a:latin typeface="+mj-lt"/>
              <a:cs typeface="Courier New" pitchFamily="49" charset="0"/>
              <a:sym typeface="Wingdings"/>
            </a:endParaRPr>
          </a:p>
          <a:p>
            <a:pPr algn="l">
              <a:defRPr/>
            </a:pPr>
            <a:endParaRPr lang="en-US" sz="2000" dirty="0" smtClean="0">
              <a:solidFill>
                <a:srgbClr val="FF0000"/>
              </a:solidFill>
              <a:latin typeface="+mj-lt"/>
              <a:cs typeface="Courier New" pitchFamily="49" charset="0"/>
              <a:sym typeface="Wingdings"/>
            </a:endParaRPr>
          </a:p>
          <a:p>
            <a:pPr algn="l">
              <a:defRPr/>
            </a:pPr>
            <a:endParaRPr lang="en-US" sz="2000" dirty="0">
              <a:solidFill>
                <a:srgbClr val="FF0000"/>
              </a:solidFill>
              <a:latin typeface="+mj-lt"/>
              <a:cs typeface="Courier New" pitchFamily="49" charset="0"/>
              <a:sym typeface="Wingdings"/>
            </a:endParaRPr>
          </a:p>
          <a:p>
            <a:pPr algn="l">
              <a:defRPr/>
            </a:pPr>
            <a:endParaRPr lang="en-US" sz="2000" dirty="0" smtClean="0">
              <a:solidFill>
                <a:srgbClr val="FF0000"/>
              </a:solidFill>
              <a:latin typeface="+mj-lt"/>
              <a:cs typeface="Courier New" pitchFamily="49" charset="0"/>
              <a:sym typeface="Wingdings"/>
            </a:endParaRPr>
          </a:p>
          <a:p>
            <a:pPr algn="l">
              <a:defRPr/>
            </a:pPr>
            <a:endParaRPr lang="en-US" sz="2000" dirty="0" smtClean="0">
              <a:solidFill>
                <a:srgbClr val="FF0000"/>
              </a:solidFill>
              <a:latin typeface="+mj-lt"/>
              <a:cs typeface="Courier New" pitchFamily="49" charset="0"/>
              <a:sym typeface="Wingdings"/>
            </a:endParaRPr>
          </a:p>
          <a:p>
            <a:pPr algn="l">
              <a:defRPr/>
            </a:pPr>
            <a:endParaRPr lang="en-US" sz="2000" dirty="0" smtClean="0">
              <a:solidFill>
                <a:srgbClr val="FF0000"/>
              </a:solidFill>
              <a:latin typeface="+mj-lt"/>
              <a:cs typeface="Courier New" pitchFamily="49" charset="0"/>
              <a:sym typeface="Wingdings"/>
            </a:endParaRPr>
          </a:p>
          <a:p>
            <a:pPr algn="l">
              <a:defRPr/>
            </a:pPr>
            <a:endParaRPr lang="en-US" sz="2000" dirty="0">
              <a:solidFill>
                <a:srgbClr val="FF0000"/>
              </a:solidFill>
              <a:latin typeface="+mj-lt"/>
              <a:cs typeface="Courier New" pitchFamily="49" charset="0"/>
              <a:sym typeface="Wingdings"/>
            </a:endParaRPr>
          </a:p>
          <a:p>
            <a:pPr algn="l">
              <a:defRPr/>
            </a:pPr>
            <a:endParaRPr lang="en-US" sz="2000" dirty="0" smtClean="0">
              <a:solidFill>
                <a:srgbClr val="FF0000"/>
              </a:solidFill>
              <a:latin typeface="+mj-lt"/>
              <a:cs typeface="Courier New" pitchFamily="49" charset="0"/>
              <a:sym typeface="Wingdings"/>
            </a:endParaRPr>
          </a:p>
          <a:p>
            <a:pPr algn="l">
              <a:defRPr/>
            </a:pPr>
            <a:endParaRPr lang="en-US" sz="2000" dirty="0">
              <a:solidFill>
                <a:srgbClr val="FF0000"/>
              </a:solidFill>
              <a:latin typeface="+mj-lt"/>
              <a:cs typeface="Courier New" pitchFamily="49" charset="0"/>
              <a:sym typeface="Wingdings"/>
            </a:endParaRPr>
          </a:p>
          <a:p>
            <a:pPr algn="l">
              <a:defRPr/>
            </a:pPr>
            <a:endParaRPr lang="en-US" sz="2000" dirty="0" smtClean="0">
              <a:solidFill>
                <a:srgbClr val="FF0000"/>
              </a:solidFill>
              <a:latin typeface="+mj-lt"/>
              <a:cs typeface="Courier New" pitchFamily="49" charset="0"/>
              <a:sym typeface="Wingdings"/>
            </a:endParaRPr>
          </a:p>
          <a:p>
            <a:pPr algn="l">
              <a:defRPr/>
            </a:pPr>
            <a:endParaRPr lang="fr-FR" sz="2000" dirty="0">
              <a:solidFill>
                <a:srgbClr val="0000CC"/>
              </a:solidFill>
              <a:latin typeface="+mj-lt"/>
              <a:cs typeface="Courier New" pitchFamily="49" charset="0"/>
              <a:sym typeface="Wingdings"/>
            </a:endParaRPr>
          </a:p>
        </p:txBody>
      </p:sp>
      <p:pic>
        <p:nvPicPr>
          <p:cNvPr id="31748" name="Picture 9" descr="4 miroirs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377" y="4849714"/>
            <a:ext cx="2174875" cy="1487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descr="zoo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862" y="4534223"/>
            <a:ext cx="1623553" cy="1886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1530" y="3991969"/>
            <a:ext cx="3723492" cy="2545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0918" y="686822"/>
            <a:ext cx="8691824" cy="2031325"/>
          </a:xfrm>
          <a:prstGeom prst="rect">
            <a:avLst/>
          </a:prstGeom>
          <a:ln w="28575">
            <a:solidFill>
              <a:schemeClr val="tx2">
                <a:lumMod val="75000"/>
              </a:schemeClr>
            </a:solidFill>
          </a:ln>
          <a:effectLst>
            <a:outerShdw blurRad="50800" dist="38100" algn="l" rotWithShape="0">
              <a:prstClr val="black">
                <a:alpha val="40000"/>
              </a:prstClr>
            </a:outerShdw>
          </a:effectLst>
        </p:spPr>
        <p:txBody>
          <a:bodyPr wrap="square">
            <a:spAutoFit/>
          </a:bodyPr>
          <a:lstStyle/>
          <a:p>
            <a:pPr algn="just"/>
            <a:r>
              <a:rPr lang="fr-FR" dirty="0" smtClean="0"/>
              <a:t>Les activités </a:t>
            </a:r>
            <a:r>
              <a:rPr lang="fr-FR" dirty="0"/>
              <a:t>traitent autant les aspects expérimentaux que </a:t>
            </a:r>
            <a:r>
              <a:rPr lang="fr-FR" dirty="0" smtClean="0"/>
              <a:t>théoriques. Ces études </a:t>
            </a:r>
            <a:r>
              <a:rPr lang="fr-FR" b="1" dirty="0" smtClean="0"/>
              <a:t>concernent </a:t>
            </a:r>
            <a:r>
              <a:rPr lang="fr-FR" b="1" dirty="0"/>
              <a:t>les accélérateurs linéaires ou circulaires</a:t>
            </a:r>
            <a:r>
              <a:rPr lang="fr-FR" dirty="0"/>
              <a:t>, de </a:t>
            </a:r>
            <a:r>
              <a:rPr lang="fr-FR" b="1" dirty="0"/>
              <a:t>haute ou basse énergie</a:t>
            </a:r>
            <a:r>
              <a:rPr lang="fr-FR" dirty="0"/>
              <a:t>, à but fondamental ou applicatif, les sources de positrons polarisés ou non pour les collisionneurs e+/e-. Les injecteurs, les diagnostics, l’étude de structures HF (coupleurs, modulateurs) et les technologies associées aux études de surfaces contribuent au développement et au maintien des compétences techniques "accélérateurs" au sein du LAL.</a:t>
            </a:r>
          </a:p>
        </p:txBody>
      </p:sp>
      <p:pic>
        <p:nvPicPr>
          <p:cNvPr id="3087" name="Picture 15" descr="http://pedagogie.ac-toulouse.fr/col-abbal-carbonne/spip/IMG/arton15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713" y="2853493"/>
            <a:ext cx="1245713" cy="67861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923802" y="2980705"/>
            <a:ext cx="2256313" cy="461665"/>
          </a:xfrm>
          <a:prstGeom prst="rect">
            <a:avLst/>
          </a:prstGeom>
          <a:noFill/>
        </p:spPr>
        <p:txBody>
          <a:bodyPr wrap="square" rtlCol="0">
            <a:spAutoFit/>
          </a:bodyPr>
          <a:lstStyle/>
          <a:p>
            <a:r>
              <a:rPr lang="fr-FR" sz="2400" dirty="0" smtClean="0"/>
              <a:t>34 personnes</a:t>
            </a:r>
            <a:endParaRPr lang="fr-FR" sz="2400" dirty="0"/>
          </a:p>
        </p:txBody>
      </p:sp>
      <p:sp>
        <p:nvSpPr>
          <p:cNvPr id="4" name="TextBox 3"/>
          <p:cNvSpPr txBox="1"/>
          <p:nvPr/>
        </p:nvSpPr>
        <p:spPr>
          <a:xfrm>
            <a:off x="5181600" y="6519446"/>
            <a:ext cx="1377300" cy="338554"/>
          </a:xfrm>
          <a:prstGeom prst="rect">
            <a:avLst/>
          </a:prstGeom>
          <a:noFill/>
        </p:spPr>
        <p:txBody>
          <a:bodyPr wrap="none" rtlCol="0">
            <a:spAutoFit/>
          </a:bodyPr>
          <a:lstStyle/>
          <a:p>
            <a:r>
              <a:rPr lang="en-US" sz="1600" dirty="0" err="1" smtClean="0"/>
              <a:t>E</a:t>
            </a:r>
            <a:r>
              <a:rPr lang="en-US" sz="1600" baseline="-25000" dirty="0" err="1" smtClean="0"/>
              <a:t>max</a:t>
            </a:r>
            <a:r>
              <a:rPr lang="en-US" sz="1600" dirty="0" smtClean="0"/>
              <a:t> = 9 MeV</a:t>
            </a:r>
            <a:endParaRPr lang="en-US" sz="1600" dirty="0"/>
          </a:p>
        </p:txBody>
      </p:sp>
    </p:spTree>
    <p:extLst>
      <p:ext uri="{BB962C8B-B14F-4D97-AF65-F5344CB8AC3E}">
        <p14:creationId xmlns:p14="http://schemas.microsoft.com/office/powerpoint/2010/main" val="22697073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80387" y="0"/>
            <a:ext cx="8964612" cy="585787"/>
          </a:xfrm>
          <a:effectLst>
            <a:outerShdw blurRad="50800" dist="38100" dir="2700000" algn="tl" rotWithShape="0">
              <a:prstClr val="black">
                <a:alpha val="40000"/>
              </a:prstClr>
            </a:outerShdw>
          </a:effectLst>
        </p:spPr>
        <p:txBody>
          <a:bodyPr>
            <a:noAutofit/>
          </a:bodyPr>
          <a:lstStyle/>
          <a:p>
            <a:pPr eaLnBrk="1" hangingPunct="1"/>
            <a:r>
              <a:rPr lang="fr-FR" altLang="fr-FR" sz="4000" b="1" dirty="0" smtClean="0">
                <a:solidFill>
                  <a:schemeClr val="accent1">
                    <a:lumMod val="75000"/>
                  </a:schemeClr>
                </a:solidFill>
              </a:rPr>
              <a:t>Groupe Accélérateur au LAL</a:t>
            </a:r>
            <a:endParaRPr lang="fr-FR" altLang="fr-FR" sz="2800" b="1" i="1" dirty="0" smtClean="0">
              <a:solidFill>
                <a:schemeClr val="accent1">
                  <a:lumMod val="75000"/>
                </a:schemeClr>
              </a:solidFill>
              <a:latin typeface="Symbol" pitchFamily="18" charset="2"/>
            </a:endParaRPr>
          </a:p>
        </p:txBody>
      </p:sp>
      <p:sp>
        <p:nvSpPr>
          <p:cNvPr id="3076" name="Text Box 3"/>
          <p:cNvSpPr txBox="1">
            <a:spLocks noChangeArrowheads="1"/>
          </p:cNvSpPr>
          <p:nvPr/>
        </p:nvSpPr>
        <p:spPr bwMode="auto">
          <a:xfrm>
            <a:off x="0" y="288838"/>
            <a:ext cx="9144001" cy="6401753"/>
          </a:xfrm>
          <a:prstGeom prst="rect">
            <a:avLst/>
          </a:prstGeom>
          <a:noFill/>
          <a:ln w="38100">
            <a:noFill/>
            <a:miter lim="800000"/>
            <a:headEnd/>
            <a:tailEnd/>
          </a:ln>
        </p:spPr>
        <p:txBody>
          <a:bodyPr wrap="square">
            <a:spAutoFit/>
          </a:bodyPr>
          <a:lstStyle/>
          <a:p>
            <a:pPr algn="l">
              <a:defRPr/>
            </a:pPr>
            <a:r>
              <a:rPr lang="en-US" sz="2000" dirty="0" smtClean="0">
                <a:solidFill>
                  <a:srgbClr val="FF0000"/>
                </a:solidFill>
                <a:latin typeface="+mj-lt"/>
                <a:sym typeface="Wingdings"/>
              </a:rPr>
              <a:t>    </a:t>
            </a:r>
            <a:endParaRPr lang="fr-FR" sz="1800" dirty="0">
              <a:latin typeface="+mj-lt"/>
              <a:cs typeface="Courier New" pitchFamily="49" charset="0"/>
              <a:sym typeface="Wingdings"/>
            </a:endParaRPr>
          </a:p>
          <a:p>
            <a:pPr marL="342900" indent="-342900" algn="l">
              <a:buFont typeface="Arial" panose="020B0604020202020204" pitchFamily="34" charset="0"/>
              <a:buChar char="•"/>
              <a:defRPr/>
            </a:pPr>
            <a:r>
              <a:rPr lang="fr-FR" sz="2000" dirty="0" smtClean="0">
                <a:solidFill>
                  <a:srgbClr val="FF0000"/>
                </a:solidFill>
                <a:latin typeface="+mj-lt"/>
                <a:cs typeface="Courier New" pitchFamily="49" charset="0"/>
                <a:sym typeface="Wingdings"/>
              </a:rPr>
              <a:t>Conception</a:t>
            </a:r>
            <a:r>
              <a:rPr lang="fr-FR" sz="2000" dirty="0" smtClean="0">
                <a:latin typeface="+mj-lt"/>
                <a:cs typeface="Courier New" pitchFamily="49" charset="0"/>
                <a:sym typeface="Wingdings"/>
              </a:rPr>
              <a:t> </a:t>
            </a:r>
            <a:r>
              <a:rPr lang="fr-FR" sz="2000" dirty="0">
                <a:latin typeface="+mj-lt"/>
                <a:cs typeface="Courier New" pitchFamily="49" charset="0"/>
                <a:sym typeface="Wingdings"/>
              </a:rPr>
              <a:t>d’instruments</a:t>
            </a:r>
          </a:p>
          <a:p>
            <a:pPr algn="l">
              <a:defRPr/>
            </a:pPr>
            <a:r>
              <a:rPr lang="fr-FR" sz="2000" dirty="0">
                <a:latin typeface="+mj-lt"/>
                <a:cs typeface="Courier New" pitchFamily="49" charset="0"/>
                <a:sym typeface="Wingdings"/>
              </a:rPr>
              <a:t>   </a:t>
            </a:r>
            <a:r>
              <a:rPr lang="fr-FR" sz="2000" dirty="0">
                <a:latin typeface="+mj-lt"/>
                <a:cs typeface="Courier New" pitchFamily="49" charset="0"/>
                <a:sym typeface="Symbol"/>
              </a:rPr>
              <a:t> </a:t>
            </a:r>
            <a:r>
              <a:rPr lang="fr-FR" sz="2000" dirty="0">
                <a:solidFill>
                  <a:srgbClr val="008000"/>
                </a:solidFill>
                <a:latin typeface="+mj-lt"/>
                <a:cs typeface="Courier New" pitchFamily="49" charset="0"/>
                <a:sym typeface="Symbol"/>
              </a:rPr>
              <a:t>THOMX</a:t>
            </a:r>
            <a:r>
              <a:rPr lang="fr-FR" sz="2000" dirty="0">
                <a:latin typeface="+mj-lt"/>
                <a:cs typeface="Courier New" pitchFamily="49" charset="0"/>
                <a:sym typeface="Symbol"/>
              </a:rPr>
              <a:t> : </a:t>
            </a:r>
            <a:r>
              <a:rPr lang="fr-FR" sz="2000" dirty="0">
                <a:latin typeface="+mj-lt"/>
                <a:cs typeface="Courier New" pitchFamily="49" charset="0"/>
                <a:sym typeface="Symbol"/>
                <a:hlinkClick r:id="rId2"/>
              </a:rPr>
              <a:t>http://sera.lal.in2p3.fr/thomx/</a:t>
            </a:r>
            <a:r>
              <a:rPr lang="fr-FR" sz="2000" dirty="0">
                <a:latin typeface="+mj-lt"/>
                <a:cs typeface="Courier New" pitchFamily="49" charset="0"/>
                <a:sym typeface="Symbol"/>
              </a:rPr>
              <a:t> </a:t>
            </a:r>
            <a:endParaRPr lang="fr-FR" sz="2000" dirty="0">
              <a:latin typeface="+mj-lt"/>
              <a:cs typeface="Courier New" pitchFamily="49" charset="0"/>
              <a:sym typeface="Wingdings"/>
            </a:endParaRPr>
          </a:p>
          <a:p>
            <a:pPr algn="just">
              <a:defRPr/>
            </a:pPr>
            <a:r>
              <a:rPr lang="fr-FR" sz="1600" dirty="0">
                <a:latin typeface="+mj-lt"/>
                <a:cs typeface="Courier New" pitchFamily="49" charset="0"/>
                <a:sym typeface="Wingdings"/>
              </a:rPr>
              <a:t>ThomX est une </a:t>
            </a:r>
            <a:r>
              <a:rPr lang="fr-FR" sz="1600" b="1" dirty="0">
                <a:latin typeface="+mj-lt"/>
                <a:cs typeface="Courier New" pitchFamily="49" charset="0"/>
                <a:sym typeface="Wingdings"/>
              </a:rPr>
              <a:t>source compacte de Rayons X </a:t>
            </a:r>
            <a:r>
              <a:rPr lang="fr-FR" sz="1600" dirty="0">
                <a:latin typeface="+mj-lt"/>
                <a:cs typeface="Courier New" pitchFamily="49" charset="0"/>
                <a:sym typeface="Wingdings"/>
              </a:rPr>
              <a:t>à haut flux. Elle fonctionne sur le principe de </a:t>
            </a:r>
            <a:r>
              <a:rPr lang="fr-FR" sz="1600" dirty="0" smtClean="0">
                <a:latin typeface="+mj-lt"/>
                <a:cs typeface="Courier New" pitchFamily="49" charset="0"/>
                <a:sym typeface="Wingdings"/>
              </a:rPr>
              <a:t>rétrodiffusion </a:t>
            </a:r>
            <a:r>
              <a:rPr lang="fr-FR" sz="1600" dirty="0">
                <a:latin typeface="+mj-lt"/>
                <a:cs typeface="Courier New" pitchFamily="49" charset="0"/>
                <a:sym typeface="Wingdings"/>
              </a:rPr>
              <a:t>Compton entre un </a:t>
            </a:r>
            <a:r>
              <a:rPr lang="fr-FR" sz="1600" b="1" dirty="0">
                <a:latin typeface="+mj-lt"/>
                <a:cs typeface="Courier New" pitchFamily="49" charset="0"/>
                <a:sym typeface="Wingdings"/>
              </a:rPr>
              <a:t>faisceau d’électrons</a:t>
            </a:r>
            <a:r>
              <a:rPr lang="fr-FR" sz="1600" dirty="0">
                <a:latin typeface="+mj-lt"/>
                <a:cs typeface="Courier New" pitchFamily="49" charset="0"/>
                <a:sym typeface="Wingdings"/>
              </a:rPr>
              <a:t> de 50 MeV </a:t>
            </a:r>
            <a:r>
              <a:rPr lang="fr-FR" sz="1600" b="1" dirty="0">
                <a:latin typeface="+mj-lt"/>
                <a:cs typeface="Courier New" pitchFamily="49" charset="0"/>
                <a:sym typeface="Wingdings"/>
              </a:rPr>
              <a:t>et un laser </a:t>
            </a:r>
            <a:r>
              <a:rPr lang="fr-FR" sz="1600" dirty="0">
                <a:latin typeface="+mj-lt"/>
                <a:cs typeface="Courier New" pitchFamily="49" charset="0"/>
                <a:sym typeface="Wingdings"/>
              </a:rPr>
              <a:t>amplifié avec une cavité Fabry-Perot.</a:t>
            </a:r>
          </a:p>
          <a:p>
            <a:pPr algn="just">
              <a:defRPr/>
            </a:pPr>
            <a:r>
              <a:rPr lang="fr-FR" sz="1600" dirty="0" smtClean="0">
                <a:latin typeface="+mj-lt"/>
                <a:cs typeface="Courier New" pitchFamily="49" charset="0"/>
                <a:sym typeface="Wingdings"/>
              </a:rPr>
              <a:t>Cette </a:t>
            </a:r>
            <a:r>
              <a:rPr lang="fr-FR" sz="1600" dirty="0">
                <a:latin typeface="+mj-lt"/>
                <a:cs typeface="Courier New" pitchFamily="49" charset="0"/>
                <a:sym typeface="Wingdings"/>
              </a:rPr>
              <a:t>source sera construite dans le bâtiment appelé Igloo sur le campus d’Orsay (université Paris-Sud).</a:t>
            </a:r>
          </a:p>
          <a:p>
            <a:pPr algn="just">
              <a:defRPr/>
            </a:pPr>
            <a:r>
              <a:rPr lang="fr-FR" sz="1600" dirty="0" smtClean="0">
                <a:latin typeface="+mj-lt"/>
                <a:cs typeface="Courier New" pitchFamily="49" charset="0"/>
                <a:sym typeface="Wingdings"/>
              </a:rPr>
              <a:t>ThomX </a:t>
            </a:r>
            <a:r>
              <a:rPr lang="fr-FR" sz="1600" dirty="0">
                <a:latin typeface="+mj-lt"/>
                <a:cs typeface="Courier New" pitchFamily="49" charset="0"/>
                <a:sym typeface="Wingdings"/>
              </a:rPr>
              <a:t>aura de </a:t>
            </a:r>
            <a:r>
              <a:rPr lang="fr-FR" sz="1600" b="1" dirty="0">
                <a:latin typeface="+mj-lt"/>
                <a:cs typeface="Courier New" pitchFamily="49" charset="0"/>
                <a:sym typeface="Wingdings"/>
              </a:rPr>
              <a:t>nombreuses applications médicales en </a:t>
            </a:r>
            <a:r>
              <a:rPr lang="fr-FR" sz="1600" b="1" dirty="0" smtClean="0">
                <a:latin typeface="+mj-lt"/>
                <a:cs typeface="Courier New" pitchFamily="49" charset="0"/>
                <a:sym typeface="Wingdings"/>
              </a:rPr>
              <a:t>radiothérapie et en </a:t>
            </a:r>
            <a:r>
              <a:rPr lang="fr-FR" sz="1600" b="1" dirty="0">
                <a:latin typeface="+mj-lt"/>
                <a:cs typeface="Courier New" pitchFamily="49" charset="0"/>
                <a:sym typeface="Wingdings"/>
              </a:rPr>
              <a:t>imagerie </a:t>
            </a:r>
            <a:r>
              <a:rPr lang="fr-FR" sz="1600" dirty="0">
                <a:latin typeface="+mj-lt"/>
                <a:cs typeface="Courier New" pitchFamily="49" charset="0"/>
                <a:sym typeface="Wingdings"/>
              </a:rPr>
              <a:t>(tomographie et mammographie</a:t>
            </a:r>
            <a:r>
              <a:rPr lang="fr-FR" sz="1600" dirty="0" smtClean="0">
                <a:latin typeface="+mj-lt"/>
                <a:cs typeface="Courier New" pitchFamily="49" charset="0"/>
                <a:sym typeface="Wingdings"/>
              </a:rPr>
              <a:t>), ainsi qu’en héritage culturel et sciences des matériaux.</a:t>
            </a:r>
            <a:endParaRPr lang="fr-FR" sz="1600" dirty="0">
              <a:latin typeface="+mj-lt"/>
              <a:cs typeface="Courier New" pitchFamily="49" charset="0"/>
              <a:sym typeface="Wingdings"/>
            </a:endParaRPr>
          </a:p>
          <a:p>
            <a:pPr algn="l">
              <a:defRPr/>
            </a:pPr>
            <a:endParaRPr lang="fr-FR" sz="1800" dirty="0">
              <a:latin typeface="+mj-lt"/>
              <a:cs typeface="Courier New" pitchFamily="49" charset="0"/>
              <a:sym typeface="Wingdings"/>
            </a:endParaRPr>
          </a:p>
          <a:p>
            <a:pPr marL="342900" indent="-342900" algn="l">
              <a:buFont typeface="Arial" panose="020B0604020202020204" pitchFamily="34" charset="0"/>
              <a:buChar char="•"/>
              <a:defRPr/>
            </a:pPr>
            <a:r>
              <a:rPr lang="fr-FR" sz="2000" dirty="0">
                <a:solidFill>
                  <a:srgbClr val="FF0000"/>
                </a:solidFill>
                <a:latin typeface="+mj-lt"/>
                <a:cs typeface="Courier New" pitchFamily="49" charset="0"/>
                <a:sym typeface="Wingdings"/>
              </a:rPr>
              <a:t>Participation au fonctionnement </a:t>
            </a:r>
          </a:p>
          <a:p>
            <a:pPr algn="l">
              <a:defRPr/>
            </a:pPr>
            <a:r>
              <a:rPr lang="fr-FR" sz="2000" dirty="0">
                <a:solidFill>
                  <a:srgbClr val="FF0000"/>
                </a:solidFill>
                <a:latin typeface="+mj-lt"/>
                <a:cs typeface="Courier New" pitchFamily="49" charset="0"/>
                <a:sym typeface="Wingdings"/>
              </a:rPr>
              <a:t>     </a:t>
            </a:r>
            <a:r>
              <a:rPr lang="fr-FR" sz="2000" dirty="0">
                <a:latin typeface="+mj-lt"/>
                <a:cs typeface="Courier New" pitchFamily="49" charset="0"/>
                <a:sym typeface="Wingdings"/>
              </a:rPr>
              <a:t>d’accélérateurs existants (</a:t>
            </a:r>
            <a:r>
              <a:rPr lang="fr-FR" sz="2000" dirty="0" smtClean="0">
                <a:latin typeface="+mj-lt"/>
                <a:cs typeface="Courier New" pitchFamily="49" charset="0"/>
                <a:sym typeface="Wingdings"/>
              </a:rPr>
              <a:t>collab. </a:t>
            </a:r>
            <a:r>
              <a:rPr lang="fr-FR" sz="2000" dirty="0">
                <a:latin typeface="+mj-lt"/>
                <a:cs typeface="Courier New" pitchFamily="49" charset="0"/>
                <a:sym typeface="Wingdings"/>
              </a:rPr>
              <a:t>internationales)</a:t>
            </a:r>
          </a:p>
          <a:p>
            <a:pPr algn="l">
              <a:defRPr/>
            </a:pPr>
            <a:endParaRPr lang="fr-FR" sz="1800" dirty="0">
              <a:latin typeface="+mj-lt"/>
              <a:cs typeface="Courier New" pitchFamily="49" charset="0"/>
              <a:sym typeface="Wingdings"/>
            </a:endParaRPr>
          </a:p>
          <a:p>
            <a:pPr marL="342900" indent="-342900" algn="l">
              <a:buFont typeface="Arial" panose="020B0604020202020204" pitchFamily="34" charset="0"/>
              <a:buChar char="•"/>
              <a:defRPr/>
            </a:pPr>
            <a:r>
              <a:rPr lang="fr-FR" sz="2000" dirty="0" smtClean="0">
                <a:solidFill>
                  <a:srgbClr val="FF0000"/>
                </a:solidFill>
                <a:latin typeface="+mj-lt"/>
                <a:cs typeface="Courier New" pitchFamily="49" charset="0"/>
                <a:sym typeface="Wingdings"/>
              </a:rPr>
              <a:t>Simulations </a:t>
            </a:r>
            <a:r>
              <a:rPr lang="fr-FR" sz="2000" dirty="0">
                <a:solidFill>
                  <a:srgbClr val="FF0000"/>
                </a:solidFill>
                <a:latin typeface="+mj-lt"/>
                <a:cs typeface="Courier New" pitchFamily="49" charset="0"/>
                <a:sym typeface="Wingdings"/>
              </a:rPr>
              <a:t>informatiques</a:t>
            </a:r>
          </a:p>
          <a:p>
            <a:pPr algn="l">
              <a:defRPr/>
            </a:pPr>
            <a:r>
              <a:rPr lang="fr-FR" sz="2000" dirty="0">
                <a:latin typeface="+mj-lt"/>
                <a:cs typeface="Courier New" pitchFamily="49" charset="0"/>
                <a:sym typeface="Wingdings"/>
              </a:rPr>
              <a:t>   </a:t>
            </a:r>
            <a:r>
              <a:rPr lang="fr-FR" sz="2000" dirty="0">
                <a:latin typeface="+mj-lt"/>
                <a:cs typeface="Courier New" pitchFamily="49" charset="0"/>
                <a:sym typeface="Symbol"/>
              </a:rPr>
              <a:t> évolution des faisceaux de particules, </a:t>
            </a:r>
          </a:p>
          <a:p>
            <a:pPr algn="l">
              <a:defRPr/>
            </a:pPr>
            <a:r>
              <a:rPr lang="fr-FR" sz="2000" dirty="0">
                <a:latin typeface="+mj-lt"/>
                <a:cs typeface="Courier New" pitchFamily="49" charset="0"/>
                <a:sym typeface="Symbol"/>
              </a:rPr>
              <a:t>        bruits de fond parasites, etc.</a:t>
            </a:r>
            <a:endParaRPr lang="fr-FR" sz="2000" dirty="0">
              <a:latin typeface="+mj-lt"/>
              <a:cs typeface="Courier New" pitchFamily="49" charset="0"/>
              <a:sym typeface="Wingdings"/>
            </a:endParaRPr>
          </a:p>
          <a:p>
            <a:pPr algn="l">
              <a:defRPr/>
            </a:pPr>
            <a:endParaRPr lang="fr-FR" sz="1800" dirty="0">
              <a:latin typeface="+mj-lt"/>
              <a:cs typeface="Courier New" pitchFamily="49" charset="0"/>
              <a:sym typeface="Wingdings"/>
            </a:endParaRPr>
          </a:p>
          <a:p>
            <a:pPr marL="342900" indent="-342900" algn="l">
              <a:buFont typeface="Arial" panose="020B0604020202020204" pitchFamily="34" charset="0"/>
              <a:buChar char="•"/>
              <a:defRPr/>
            </a:pPr>
            <a:r>
              <a:rPr lang="fr-FR" sz="2000" dirty="0" smtClean="0">
                <a:solidFill>
                  <a:srgbClr val="FF0000"/>
                </a:solidFill>
                <a:latin typeface="+mj-lt"/>
                <a:cs typeface="Courier New" pitchFamily="49" charset="0"/>
                <a:sym typeface="Wingdings"/>
              </a:rPr>
              <a:t>Activités </a:t>
            </a:r>
            <a:r>
              <a:rPr lang="fr-FR" sz="2000" dirty="0">
                <a:solidFill>
                  <a:srgbClr val="FF0000"/>
                </a:solidFill>
                <a:latin typeface="+mj-lt"/>
                <a:cs typeface="Courier New" pitchFamily="49" charset="0"/>
                <a:sym typeface="Wingdings"/>
              </a:rPr>
              <a:t>de recherche-développement</a:t>
            </a:r>
          </a:p>
          <a:p>
            <a:pPr algn="l">
              <a:defRPr/>
            </a:pPr>
            <a:endParaRPr lang="fr-FR" sz="1800" dirty="0">
              <a:latin typeface="+mj-lt"/>
              <a:cs typeface="Courier New" pitchFamily="49" charset="0"/>
              <a:sym typeface="Wingdings"/>
            </a:endParaRPr>
          </a:p>
          <a:p>
            <a:pPr marL="342900" indent="-342900" algn="l">
              <a:buFont typeface="Arial" panose="020B0604020202020204" pitchFamily="34" charset="0"/>
              <a:buChar char="•"/>
              <a:defRPr/>
            </a:pPr>
            <a:r>
              <a:rPr lang="fr-FR" sz="2000" dirty="0" smtClean="0">
                <a:solidFill>
                  <a:srgbClr val="FF0000"/>
                </a:solidFill>
                <a:latin typeface="+mj-lt"/>
                <a:cs typeface="Courier New" pitchFamily="49" charset="0"/>
                <a:sym typeface="Wingdings"/>
              </a:rPr>
              <a:t>Contrats </a:t>
            </a:r>
            <a:r>
              <a:rPr lang="fr-FR" sz="2000" dirty="0">
                <a:solidFill>
                  <a:srgbClr val="FF0000"/>
                </a:solidFill>
                <a:latin typeface="+mj-lt"/>
                <a:cs typeface="Courier New" pitchFamily="49" charset="0"/>
                <a:sym typeface="Wingdings"/>
              </a:rPr>
              <a:t>avec des industriels</a:t>
            </a:r>
          </a:p>
          <a:p>
            <a:pPr algn="l">
              <a:defRPr/>
            </a:pPr>
            <a:r>
              <a:rPr lang="fr-FR" sz="2000" dirty="0">
                <a:cs typeface="Courier New" pitchFamily="49" charset="0"/>
                <a:sym typeface="Wingdings"/>
              </a:rPr>
              <a:t> </a:t>
            </a:r>
            <a:r>
              <a:rPr lang="fr-FR" sz="2000" dirty="0">
                <a:cs typeface="Courier New" pitchFamily="49" charset="0"/>
                <a:sym typeface="Symbol"/>
              </a:rPr>
              <a:t> </a:t>
            </a:r>
            <a:r>
              <a:rPr lang="fr-FR" sz="2000" dirty="0">
                <a:solidFill>
                  <a:srgbClr val="008000"/>
                </a:solidFill>
                <a:cs typeface="Courier New" pitchFamily="49" charset="0"/>
                <a:sym typeface="Symbol"/>
              </a:rPr>
              <a:t>XFEL</a:t>
            </a:r>
            <a:r>
              <a:rPr lang="fr-FR" sz="2000" dirty="0">
                <a:cs typeface="Courier New" pitchFamily="49" charset="0"/>
                <a:sym typeface="Symbol"/>
              </a:rPr>
              <a:t> : </a:t>
            </a:r>
            <a:r>
              <a:rPr lang="fr-FR" sz="2000" dirty="0">
                <a:cs typeface="Courier New" pitchFamily="49" charset="0"/>
                <a:sym typeface="Symbol"/>
                <a:hlinkClick r:id="rId3"/>
              </a:rPr>
              <a:t>http://www.xfel.eu/</a:t>
            </a:r>
            <a:r>
              <a:rPr lang="fr-FR" sz="2000" dirty="0">
                <a:cs typeface="Courier New" pitchFamily="49" charset="0"/>
                <a:sym typeface="Symbol"/>
              </a:rPr>
              <a:t> </a:t>
            </a:r>
          </a:p>
          <a:p>
            <a:pPr algn="l">
              <a:defRPr/>
            </a:pPr>
            <a:endParaRPr lang="fr-FR" sz="1800" dirty="0">
              <a:solidFill>
                <a:srgbClr val="008000"/>
              </a:solidFill>
              <a:latin typeface="+mj-lt"/>
              <a:cs typeface="Courier New" pitchFamily="49" charset="0"/>
              <a:sym typeface="Wingdings"/>
            </a:endParaRPr>
          </a:p>
          <a:p>
            <a:pPr algn="l">
              <a:defRPr/>
            </a:pPr>
            <a:r>
              <a:rPr lang="fr-FR" sz="2000" i="1" dirty="0" smtClean="0">
                <a:latin typeface="+mj-lt"/>
                <a:cs typeface="Courier New" pitchFamily="49" charset="0"/>
                <a:sym typeface="Wingdings"/>
              </a:rPr>
              <a:t>Grand </a:t>
            </a:r>
            <a:r>
              <a:rPr lang="fr-FR" sz="2000" i="1" dirty="0">
                <a:latin typeface="+mj-lt"/>
                <a:cs typeface="Courier New" pitchFamily="49" charset="0"/>
                <a:sym typeface="Wingdings"/>
              </a:rPr>
              <a:t>éventail de projets allant de la </a:t>
            </a:r>
            <a:r>
              <a:rPr lang="fr-FR" sz="2000" i="1" dirty="0">
                <a:solidFill>
                  <a:srgbClr val="0000CC"/>
                </a:solidFill>
                <a:latin typeface="+mj-lt"/>
                <a:cs typeface="Courier New" pitchFamily="49" charset="0"/>
                <a:sym typeface="Wingdings"/>
              </a:rPr>
              <a:t>physique fondamentale </a:t>
            </a:r>
            <a:r>
              <a:rPr lang="fr-FR" sz="2000" i="1" dirty="0">
                <a:latin typeface="+mj-lt"/>
                <a:cs typeface="Courier New" pitchFamily="49" charset="0"/>
                <a:sym typeface="Wingdings"/>
              </a:rPr>
              <a:t>à la </a:t>
            </a:r>
            <a:r>
              <a:rPr lang="fr-FR" sz="2000" i="1" dirty="0">
                <a:solidFill>
                  <a:srgbClr val="0000CC"/>
                </a:solidFill>
                <a:latin typeface="+mj-lt"/>
                <a:cs typeface="Courier New" pitchFamily="49" charset="0"/>
                <a:sym typeface="Wingdings"/>
              </a:rPr>
              <a:t>physique appliquée</a:t>
            </a:r>
          </a:p>
        </p:txBody>
      </p:sp>
      <p:pic>
        <p:nvPicPr>
          <p:cNvPr id="10242" name="Picture 2" descr="http://www.lal.in2p3.fr/IMG/jpg_ThomX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98" y="2541832"/>
            <a:ext cx="3209994" cy="1748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9027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1438" y="115888"/>
            <a:ext cx="8964612" cy="585787"/>
          </a:xfrm>
          <a:effectLst>
            <a:outerShdw blurRad="50800" dist="38100" algn="l" rotWithShape="0">
              <a:prstClr val="black">
                <a:alpha val="40000"/>
              </a:prstClr>
            </a:outerShdw>
          </a:effectLst>
        </p:spPr>
        <p:txBody>
          <a:bodyPr>
            <a:normAutofit fontScale="90000"/>
          </a:bodyPr>
          <a:lstStyle/>
          <a:p>
            <a:pPr eaLnBrk="1" hangingPunct="1"/>
            <a:r>
              <a:rPr lang="fr-FR" altLang="fr-FR" sz="4000" b="1" dirty="0" smtClean="0">
                <a:solidFill>
                  <a:schemeClr val="accent1">
                    <a:lumMod val="75000"/>
                  </a:schemeClr>
                </a:solidFill>
              </a:rPr>
              <a:t>L’électronique au LAL</a:t>
            </a:r>
            <a:endParaRPr lang="fr-FR" altLang="fr-FR" sz="2800" b="1" i="1" dirty="0" smtClean="0">
              <a:solidFill>
                <a:schemeClr val="accent1">
                  <a:lumMod val="75000"/>
                </a:schemeClr>
              </a:solidFill>
              <a:latin typeface="Symbol" pitchFamily="18" charset="2"/>
            </a:endParaRPr>
          </a:p>
        </p:txBody>
      </p:sp>
      <p:sp>
        <p:nvSpPr>
          <p:cNvPr id="2" name="Rectangle 1"/>
          <p:cNvSpPr/>
          <p:nvPr/>
        </p:nvSpPr>
        <p:spPr>
          <a:xfrm>
            <a:off x="80387" y="771875"/>
            <a:ext cx="9063613" cy="923330"/>
          </a:xfrm>
          <a:prstGeom prst="rect">
            <a:avLst/>
          </a:prstGeom>
          <a:ln w="19050">
            <a:solidFill>
              <a:schemeClr val="tx2">
                <a:lumMod val="75000"/>
              </a:schemeClr>
            </a:solidFill>
          </a:ln>
          <a:effectLst>
            <a:outerShdw blurRad="50800" dist="38100" dir="2700000" algn="tl" rotWithShape="0">
              <a:prstClr val="black">
                <a:alpha val="40000"/>
              </a:prstClr>
            </a:outerShdw>
          </a:effectLst>
        </p:spPr>
        <p:txBody>
          <a:bodyPr wrap="square">
            <a:spAutoFit/>
          </a:bodyPr>
          <a:lstStyle/>
          <a:p>
            <a:r>
              <a:rPr lang="fr-FR" dirty="0"/>
              <a:t>Le SERDI (Service Electronique, Détecteurs et Instrumentation</a:t>
            </a:r>
            <a:r>
              <a:rPr lang="fr-FR" dirty="0" smtClean="0"/>
              <a:t>). Ses </a:t>
            </a:r>
            <a:r>
              <a:rPr lang="fr-FR" dirty="0"/>
              <a:t>activités couvrent un champ très large qui va de la recherche sur les détecteurs et </a:t>
            </a:r>
            <a:r>
              <a:rPr lang="fr-FR" dirty="0" smtClean="0"/>
              <a:t>l’instrumentation </a:t>
            </a:r>
            <a:r>
              <a:rPr lang="fr-FR" dirty="0"/>
              <a:t>aux chaines électroniques d’acquisition numérique. </a:t>
            </a:r>
          </a:p>
        </p:txBody>
      </p:sp>
      <p:pic>
        <p:nvPicPr>
          <p:cNvPr id="6154" name="Picture 10" descr="http://www.lal.in2p3.fr/IMG/jpg_Imag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092" y="0"/>
            <a:ext cx="1691965" cy="7670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 descr="http://pedagogie.ac-toulouse.fr/col-abbal-carbonne/spip/IMG/arton1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958" y="1760962"/>
            <a:ext cx="1245713" cy="678611"/>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p:cNvSpPr txBox="1"/>
          <p:nvPr/>
        </p:nvSpPr>
        <p:spPr>
          <a:xfrm>
            <a:off x="1710046" y="1793172"/>
            <a:ext cx="2256313" cy="461665"/>
          </a:xfrm>
          <a:prstGeom prst="rect">
            <a:avLst/>
          </a:prstGeom>
          <a:noFill/>
        </p:spPr>
        <p:txBody>
          <a:bodyPr wrap="square" rtlCol="0">
            <a:spAutoFit/>
          </a:bodyPr>
          <a:lstStyle/>
          <a:p>
            <a:r>
              <a:rPr lang="fr-FR" sz="2400" dirty="0" smtClean="0"/>
              <a:t>43 personnes</a:t>
            </a:r>
            <a:endParaRPr lang="fr-FR" sz="2400" dirty="0"/>
          </a:p>
        </p:txBody>
      </p:sp>
      <p:sp>
        <p:nvSpPr>
          <p:cNvPr id="27" name="Text Box 3"/>
          <p:cNvSpPr txBox="1">
            <a:spLocks noChangeArrowheads="1"/>
          </p:cNvSpPr>
          <p:nvPr/>
        </p:nvSpPr>
        <p:spPr bwMode="auto">
          <a:xfrm>
            <a:off x="0" y="2579476"/>
            <a:ext cx="6016775" cy="4401205"/>
          </a:xfrm>
          <a:prstGeom prst="rect">
            <a:avLst/>
          </a:prstGeom>
          <a:noFill/>
          <a:ln w="38100">
            <a:noFill/>
            <a:miter lim="800000"/>
            <a:headEnd/>
            <a:tailEnd/>
          </a:ln>
        </p:spPr>
        <p:txBody>
          <a:bodyPr wrap="none">
            <a:spAutoFit/>
          </a:bodyPr>
          <a:lstStyle/>
          <a:p>
            <a:pPr algn="l">
              <a:defRPr/>
            </a:pPr>
            <a:r>
              <a:rPr lang="fr-FR" sz="2000" dirty="0" smtClean="0">
                <a:latin typeface="+mj-lt"/>
                <a:sym typeface="Wingdings"/>
              </a:rPr>
              <a:t> Conception </a:t>
            </a:r>
            <a:r>
              <a:rPr lang="fr-FR" sz="2000" dirty="0">
                <a:latin typeface="+mj-lt"/>
                <a:sym typeface="Wingdings"/>
              </a:rPr>
              <a:t>de </a:t>
            </a:r>
            <a:r>
              <a:rPr lang="fr-FR" sz="2000" dirty="0">
                <a:solidFill>
                  <a:srgbClr val="FF0000"/>
                </a:solidFill>
                <a:latin typeface="+mj-lt"/>
                <a:sym typeface="Wingdings"/>
              </a:rPr>
              <a:t>circuits </a:t>
            </a:r>
            <a:r>
              <a:rPr lang="fr-FR" sz="2000" dirty="0" smtClean="0">
                <a:solidFill>
                  <a:srgbClr val="FF0000"/>
                </a:solidFill>
                <a:latin typeface="+mj-lt"/>
                <a:sym typeface="Wingdings"/>
              </a:rPr>
              <a:t>intégrés</a:t>
            </a:r>
          </a:p>
          <a:p>
            <a:pPr algn="l">
              <a:defRPr/>
            </a:pPr>
            <a:endParaRPr lang="fr-FR" sz="2000" dirty="0" smtClean="0">
              <a:latin typeface="+mj-lt"/>
              <a:cs typeface="Courier New" pitchFamily="49" charset="0"/>
              <a:sym typeface="Wingdings"/>
            </a:endParaRPr>
          </a:p>
          <a:p>
            <a:pPr algn="l">
              <a:defRPr/>
            </a:pPr>
            <a:r>
              <a:rPr lang="fr-FR" sz="2000" dirty="0" smtClean="0">
                <a:latin typeface="+mj-lt"/>
                <a:cs typeface="Courier New" pitchFamily="49" charset="0"/>
                <a:sym typeface="Wingdings"/>
              </a:rPr>
              <a:t> </a:t>
            </a:r>
            <a:r>
              <a:rPr lang="fr-FR" sz="2000" dirty="0">
                <a:latin typeface="+mj-lt"/>
                <a:cs typeface="Courier New" pitchFamily="49" charset="0"/>
                <a:sym typeface="Wingdings"/>
              </a:rPr>
              <a:t>Conception de </a:t>
            </a:r>
            <a:r>
              <a:rPr lang="fr-FR" sz="2000" dirty="0">
                <a:solidFill>
                  <a:srgbClr val="FF0000"/>
                </a:solidFill>
                <a:latin typeface="+mj-lt"/>
                <a:cs typeface="Courier New" pitchFamily="49" charset="0"/>
                <a:sym typeface="Wingdings"/>
              </a:rPr>
              <a:t>cartes d’électroniques</a:t>
            </a:r>
          </a:p>
          <a:p>
            <a:pPr algn="l">
              <a:defRPr/>
            </a:pPr>
            <a:endParaRPr lang="fr-FR" sz="2000" dirty="0" smtClean="0">
              <a:latin typeface="+mj-lt"/>
              <a:cs typeface="Courier New" pitchFamily="49" charset="0"/>
              <a:sym typeface="Wingdings"/>
            </a:endParaRPr>
          </a:p>
          <a:p>
            <a:pPr algn="l">
              <a:defRPr/>
            </a:pPr>
            <a:endParaRPr lang="fr-FR" sz="2000" dirty="0" smtClean="0">
              <a:latin typeface="+mj-lt"/>
              <a:cs typeface="Courier New" pitchFamily="49" charset="0"/>
              <a:sym typeface="Wingdings"/>
            </a:endParaRPr>
          </a:p>
          <a:p>
            <a:pPr algn="l">
              <a:defRPr/>
            </a:pPr>
            <a:endParaRPr lang="fr-FR" sz="2000" dirty="0">
              <a:latin typeface="+mj-lt"/>
              <a:cs typeface="Courier New" pitchFamily="49" charset="0"/>
              <a:sym typeface="Wingdings"/>
            </a:endParaRPr>
          </a:p>
          <a:p>
            <a:pPr algn="l">
              <a:defRPr/>
            </a:pPr>
            <a:endParaRPr lang="fr-FR" sz="2000" dirty="0" smtClean="0">
              <a:latin typeface="+mj-lt"/>
              <a:cs typeface="Courier New" pitchFamily="49" charset="0"/>
              <a:sym typeface="Wingdings"/>
            </a:endParaRPr>
          </a:p>
          <a:p>
            <a:pPr algn="l">
              <a:defRPr/>
            </a:pPr>
            <a:endParaRPr lang="fr-FR" sz="2000" dirty="0">
              <a:latin typeface="+mj-lt"/>
              <a:cs typeface="Courier New" pitchFamily="49" charset="0"/>
              <a:sym typeface="Wingdings"/>
            </a:endParaRPr>
          </a:p>
          <a:p>
            <a:endParaRPr lang="fr-FR" sz="2000" dirty="0" smtClean="0">
              <a:latin typeface="+mj-lt"/>
              <a:cs typeface="Courier New" pitchFamily="49" charset="0"/>
              <a:sym typeface="Wingdings"/>
            </a:endParaRPr>
          </a:p>
          <a:p>
            <a:endParaRPr lang="fr-FR" sz="2000" dirty="0">
              <a:latin typeface="+mj-lt"/>
              <a:cs typeface="Courier New" pitchFamily="49" charset="0"/>
              <a:sym typeface="Wingdings"/>
            </a:endParaRPr>
          </a:p>
          <a:p>
            <a:endParaRPr lang="fr-FR" sz="2000" dirty="0" smtClean="0">
              <a:latin typeface="+mj-lt"/>
              <a:cs typeface="Courier New" pitchFamily="49" charset="0"/>
              <a:sym typeface="Wingdings"/>
            </a:endParaRPr>
          </a:p>
          <a:p>
            <a:endParaRPr lang="fr-FR" sz="2000" dirty="0">
              <a:latin typeface="+mj-lt"/>
              <a:cs typeface="Courier New" pitchFamily="49" charset="0"/>
              <a:sym typeface="Wingdings"/>
            </a:endParaRPr>
          </a:p>
          <a:p>
            <a:pPr algn="l">
              <a:defRPr/>
            </a:pPr>
            <a:r>
              <a:rPr lang="fr-FR" sz="2000" dirty="0">
                <a:latin typeface="+mj-lt"/>
                <a:cs typeface="Courier New" pitchFamily="49" charset="0"/>
                <a:sym typeface="Wingdings"/>
              </a:rPr>
              <a:t> Production en </a:t>
            </a:r>
            <a:r>
              <a:rPr lang="fr-FR" sz="2000" dirty="0">
                <a:solidFill>
                  <a:srgbClr val="0000CC"/>
                </a:solidFill>
                <a:latin typeface="+mj-lt"/>
                <a:cs typeface="Courier New" pitchFamily="49" charset="0"/>
                <a:sym typeface="Wingdings"/>
              </a:rPr>
              <a:t>grande série réalisée par des industriels</a:t>
            </a:r>
          </a:p>
          <a:p>
            <a:pPr algn="l">
              <a:defRPr/>
            </a:pPr>
            <a:endParaRPr lang="fr-FR" sz="2000" dirty="0">
              <a:latin typeface="+mj-lt"/>
              <a:cs typeface="Courier New" pitchFamily="49" charset="0"/>
              <a:sym typeface="Wingdings"/>
            </a:endParaRPr>
          </a:p>
        </p:txBody>
      </p:sp>
      <p:grpSp>
        <p:nvGrpSpPr>
          <p:cNvPr id="28" name="Group 50"/>
          <p:cNvGrpSpPr>
            <a:grpSpLocks noChangeAspect="1"/>
          </p:cNvGrpSpPr>
          <p:nvPr/>
        </p:nvGrpSpPr>
        <p:grpSpPr bwMode="auto">
          <a:xfrm>
            <a:off x="5919392" y="1960115"/>
            <a:ext cx="2654419" cy="1390771"/>
            <a:chOff x="2636" y="1229"/>
            <a:chExt cx="2525" cy="1223"/>
          </a:xfrm>
        </p:grpSpPr>
        <p:sp>
          <p:nvSpPr>
            <p:cNvPr id="29" name="Rectangle 32"/>
            <p:cNvSpPr>
              <a:spLocks noChangeArrowheads="1"/>
            </p:cNvSpPr>
            <p:nvPr/>
          </p:nvSpPr>
          <p:spPr bwMode="auto">
            <a:xfrm>
              <a:off x="2636" y="1229"/>
              <a:ext cx="2525" cy="1223"/>
            </a:xfrm>
            <a:prstGeom prst="rect">
              <a:avLst/>
            </a:prstGeom>
            <a:solidFill>
              <a:srgbClr val="EAEAEA"/>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dirty="0">
                <a:latin typeface="Calibri" pitchFamily="34" charset="0"/>
              </a:endParaRPr>
            </a:p>
          </p:txBody>
        </p:sp>
        <p:pic>
          <p:nvPicPr>
            <p:cNvPr id="30"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0" y="1308"/>
              <a:ext cx="1004" cy="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31" name="Group 26"/>
            <p:cNvGrpSpPr>
              <a:grpSpLocks/>
            </p:cNvGrpSpPr>
            <p:nvPr/>
          </p:nvGrpSpPr>
          <p:grpSpPr bwMode="auto">
            <a:xfrm>
              <a:off x="2846" y="1663"/>
              <a:ext cx="1007" cy="211"/>
              <a:chOff x="-337" y="1117"/>
              <a:chExt cx="5502" cy="1154"/>
            </a:xfrm>
          </p:grpSpPr>
          <p:pic>
            <p:nvPicPr>
              <p:cNvPr id="32" name="Picture 27" descr="skir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8" y="1257"/>
                <a:ext cx="1026"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8" descr="maroc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 y="1344"/>
                <a:ext cx="872"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9" descr="dhcal_sept0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6" y="1344"/>
                <a:ext cx="907"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0" descr="spiroc_layou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0" y="1117"/>
                <a:ext cx="1475" cy="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7" y="1344"/>
                <a:ext cx="561"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7" name="Picture 11" descr="fig12-Planck-HF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874" y="3654285"/>
            <a:ext cx="2867854" cy="2148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7" descr="skiroc"/>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59692" y="3624983"/>
            <a:ext cx="2655277" cy="24161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 descr="http://electronique.lal.in2p3.fr/groupemoyens/iao/images/layout-couche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01769" y="3701913"/>
            <a:ext cx="2574858" cy="23110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12944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5927</TotalTime>
  <Words>2096</Words>
  <Application>Microsoft Macintosh PowerPoint</Application>
  <PresentationFormat>On-screen Show (4:3)</PresentationFormat>
  <Paragraphs>437</Paragraphs>
  <Slides>25</Slides>
  <Notes>2</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Débit</vt:lpstr>
      <vt:lpstr>L’organisation et les métiers autour de la physique </vt:lpstr>
      <vt:lpstr>Présentation générale</vt:lpstr>
      <vt:lpstr>http://www.particuleselementaires.fr </vt:lpstr>
      <vt:lpstr>PowerPoint Presentation</vt:lpstr>
      <vt:lpstr>De nombreux projets</vt:lpstr>
      <vt:lpstr>Que fait-on au LAL ?</vt:lpstr>
      <vt:lpstr>Groupe Accélérateur au LAL</vt:lpstr>
      <vt:lpstr>Groupe Accélérateur au LAL</vt:lpstr>
      <vt:lpstr>L’électronique au LAL</vt:lpstr>
      <vt:lpstr>L’électronique au LAL</vt:lpstr>
      <vt:lpstr>L’informatique au LAL</vt:lpstr>
      <vt:lpstr>L’informatique au LAL</vt:lpstr>
      <vt:lpstr>La mécanique au LAL</vt:lpstr>
      <vt:lpstr>La mécanique au LAL</vt:lpstr>
      <vt:lpstr>Service administratif </vt:lpstr>
      <vt:lpstr>Comment intégrer la recherche ? </vt:lpstr>
      <vt:lpstr>PowerPoint Presentation</vt:lpstr>
      <vt:lpstr>Enseignement &amp; Etudiants</vt:lpstr>
      <vt:lpstr>Questions?</vt:lpstr>
      <vt:lpstr>PowerPoint Presentation</vt:lpstr>
      <vt:lpstr>PowerPoint Presentation</vt:lpstr>
      <vt:lpstr>Organisation</vt:lpstr>
      <vt:lpstr>PowerPoint Presentation</vt:lpstr>
      <vt:lpstr>De la théorie à la découverte</vt:lpstr>
      <vt:lpstr>PowerPoint Presentation</vt:lpstr>
    </vt:vector>
  </TitlesOfParts>
  <Company>LAL - CNRS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générale du LAL</dc:title>
  <dc:creator>Christian Bourgeois</dc:creator>
  <cp:lastModifiedBy>LAL</cp:lastModifiedBy>
  <cp:revision>163</cp:revision>
  <dcterms:created xsi:type="dcterms:W3CDTF">2014-02-03T20:21:43Z</dcterms:created>
  <dcterms:modified xsi:type="dcterms:W3CDTF">2015-03-11T08:57:53Z</dcterms:modified>
</cp:coreProperties>
</file>