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60" r:id="rId5"/>
    <p:sldId id="261" r:id="rId6"/>
    <p:sldId id="259" r:id="rId7"/>
    <p:sldId id="263" r:id="rId8"/>
    <p:sldId id="262" r:id="rId9"/>
    <p:sldId id="264" r:id="rId1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4" d="100"/>
          <a:sy n="94" d="100"/>
        </p:scale>
        <p:origin x="-13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A0ABDA0-48CD-F043-AC70-27F201673232}" type="datetimeFigureOut">
              <a:rPr lang="fr-FR" smtClean="0"/>
              <a:pPr/>
              <a:t>25/03/15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0ABDA0-48CD-F043-AC70-27F201673232}" type="datetimeFigureOut">
              <a:rPr lang="fr-FR" smtClean="0"/>
              <a:pPr/>
              <a:t>25/03/15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0ABDA0-48CD-F043-AC70-27F201673232}" type="datetimeFigureOut">
              <a:rPr lang="fr-FR" smtClean="0"/>
              <a:pPr/>
              <a:t>25/03/15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pied de page 4"/>
          <p:cNvSpPr>
            <a:spLocks noGrp="1"/>
          </p:cNvSpPr>
          <p:nvPr>
            <p:ph type="ftr" sz="quarter" idx="10"/>
          </p:nvPr>
        </p:nvSpPr>
        <p:spPr/>
        <p:txBody>
          <a:bodyPr/>
          <a:lstStyle>
            <a:lvl1pPr>
              <a:defRPr/>
            </a:lvl1pPr>
          </a:lstStyle>
          <a:p>
            <a:pPr>
              <a:defRPr/>
            </a:pPr>
            <a:r>
              <a:rPr lang="fr-FR" smtClean="0"/>
              <a:t>Assemblée  du département SPU le 16 juin 2014 </a:t>
            </a:r>
            <a:endParaRPr lang="fr-FR" dirty="0"/>
          </a:p>
        </p:txBody>
      </p:sp>
      <p:sp>
        <p:nvSpPr>
          <p:cNvPr id="4" name="Espace réservé du numéro de diapositive 5"/>
          <p:cNvSpPr>
            <a:spLocks noGrp="1"/>
          </p:cNvSpPr>
          <p:nvPr>
            <p:ph type="sldNum" sz="quarter" idx="11"/>
          </p:nvPr>
        </p:nvSpPr>
        <p:spPr/>
        <p:txBody>
          <a:bodyPr/>
          <a:lstStyle>
            <a:lvl1pPr>
              <a:defRPr/>
            </a:lvl1pPr>
          </a:lstStyle>
          <a:p>
            <a:pPr>
              <a:defRPr/>
            </a:pPr>
            <a:fld id="{75E67E25-11BF-864C-B457-34F5CB1BB837}" type="slidenum">
              <a:rPr lang="fr-FR"/>
              <a:pPr>
                <a:defRPr/>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5460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0ABDA0-48CD-F043-AC70-27F201673232}" type="datetimeFigureOut">
              <a:rPr lang="fr-FR" smtClean="0"/>
              <a:pPr/>
              <a:t>25/03/15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A0ABDA0-48CD-F043-AC70-27F201673232}" type="datetimeFigureOut">
              <a:rPr lang="fr-FR" smtClean="0"/>
              <a:pPr/>
              <a:t>25/03/15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A0ABDA0-48CD-F043-AC70-27F201673232}" type="datetimeFigureOut">
              <a:rPr lang="fr-FR" smtClean="0"/>
              <a:pPr/>
              <a:t>25/03/15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A0ABDA0-48CD-F043-AC70-27F201673232}" type="datetimeFigureOut">
              <a:rPr lang="fr-FR" smtClean="0"/>
              <a:pPr/>
              <a:t>25/03/15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A0ABDA0-48CD-F043-AC70-27F201673232}" type="datetimeFigureOut">
              <a:rPr lang="fr-FR" smtClean="0"/>
              <a:pPr/>
              <a:t>25/03/15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0ABDA0-48CD-F043-AC70-27F201673232}" type="datetimeFigureOut">
              <a:rPr lang="fr-FR" smtClean="0"/>
              <a:pPr/>
              <a:t>25/03/15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A0ABDA0-48CD-F043-AC70-27F201673232}" type="datetimeFigureOut">
              <a:rPr lang="fr-FR" smtClean="0"/>
              <a:pPr/>
              <a:t>25/03/15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A0ABDA0-48CD-F043-AC70-27F201673232}" type="datetimeFigureOut">
              <a:rPr lang="fr-FR" smtClean="0"/>
              <a:pPr/>
              <a:t>25/03/15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BC4388-34B2-D74D-8501-5DE5ADD8E8A6}"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ABDA0-48CD-F043-AC70-27F201673232}" type="datetimeFigureOut">
              <a:rPr lang="fr-FR" smtClean="0"/>
              <a:pPr/>
              <a:t>25/03/15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C4388-34B2-D74D-8501-5DE5ADD8E8A6}"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Réunion </a:t>
            </a:r>
            <a:r>
              <a:rPr lang="fr-FR" dirty="0" err="1" smtClean="0"/>
              <a:t>Resp</a:t>
            </a:r>
            <a:r>
              <a:rPr lang="fr-FR" dirty="0" smtClean="0"/>
              <a:t>. GT SPU </a:t>
            </a:r>
            <a:endParaRPr lang="fr-FR" dirty="0"/>
          </a:p>
        </p:txBody>
      </p:sp>
      <p:sp>
        <p:nvSpPr>
          <p:cNvPr id="3" name="Sous-titre 2"/>
          <p:cNvSpPr>
            <a:spLocks noGrp="1"/>
          </p:cNvSpPr>
          <p:nvPr>
            <p:ph type="subTitle" idx="1"/>
          </p:nvPr>
        </p:nvSpPr>
        <p:spPr/>
        <p:txBody>
          <a:bodyPr/>
          <a:lstStyle/>
          <a:p>
            <a:r>
              <a:rPr lang="fr-FR" dirty="0" smtClean="0"/>
              <a:t>26 mars 2015</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a:bodyPr>
          <a:lstStyle/>
          <a:p>
            <a:r>
              <a:rPr lang="fr-FR" sz="3600" dirty="0" smtClean="0"/>
              <a:t>Ventilation budget </a:t>
            </a:r>
            <a:r>
              <a:rPr lang="fr-FR" sz="3600" dirty="0" err="1" smtClean="0"/>
              <a:t>Idex</a:t>
            </a:r>
            <a:r>
              <a:rPr lang="fr-FR" sz="3600" dirty="0" smtClean="0"/>
              <a:t> (4 premières années)</a:t>
            </a:r>
            <a:endParaRPr lang="fr-FR" sz="3600" dirty="0"/>
          </a:p>
        </p:txBody>
      </p:sp>
      <p:sp>
        <p:nvSpPr>
          <p:cNvPr id="3" name="Espace réservé du contenu 2"/>
          <p:cNvSpPr>
            <a:spLocks noGrp="1"/>
          </p:cNvSpPr>
          <p:nvPr>
            <p:ph idx="1"/>
          </p:nvPr>
        </p:nvSpPr>
        <p:spPr/>
        <p:txBody>
          <a:bodyPr>
            <a:normAutofit fontScale="92500" lnSpcReduction="20000"/>
          </a:bodyPr>
          <a:lstStyle/>
          <a:p>
            <a:r>
              <a:rPr lang="fr-FR" dirty="0" err="1" smtClean="0"/>
              <a:t>Labex</a:t>
            </a:r>
            <a:r>
              <a:rPr lang="fr-FR" dirty="0" smtClean="0"/>
              <a:t> : 64 M€ </a:t>
            </a:r>
            <a:r>
              <a:rPr lang="fr-FR" dirty="0" smtClean="0">
                <a:sym typeface="Wingdings"/>
              </a:rPr>
              <a:t>							</a:t>
            </a:r>
            <a:r>
              <a:rPr lang="fr-FR" dirty="0" smtClean="0"/>
              <a:t>45%</a:t>
            </a:r>
          </a:p>
          <a:p>
            <a:r>
              <a:rPr lang="fr-FR" dirty="0" err="1" smtClean="0"/>
              <a:t>Lidex</a:t>
            </a:r>
            <a:r>
              <a:rPr lang="fr-FR" dirty="0" smtClean="0"/>
              <a:t> : 17 M€ </a:t>
            </a:r>
            <a:r>
              <a:rPr lang="fr-FR" dirty="0" smtClean="0">
                <a:sym typeface="Wingdings"/>
              </a:rPr>
              <a:t>							</a:t>
            </a:r>
            <a:r>
              <a:rPr lang="fr-FR" dirty="0" smtClean="0"/>
              <a:t>12%</a:t>
            </a:r>
          </a:p>
          <a:p>
            <a:r>
              <a:rPr lang="fr-FR" dirty="0" smtClean="0"/>
              <a:t>Reste des intérêts (60 M€) :</a:t>
            </a:r>
          </a:p>
          <a:p>
            <a:pPr lvl="1"/>
            <a:r>
              <a:rPr lang="fr-FR" dirty="0" smtClean="0"/>
              <a:t>Formation (22 M€) 					15%</a:t>
            </a:r>
          </a:p>
          <a:p>
            <a:pPr lvl="1"/>
            <a:r>
              <a:rPr lang="fr-FR" dirty="0" smtClean="0"/>
              <a:t>Gouvernance (12 M€) </a:t>
            </a:r>
            <a:r>
              <a:rPr lang="fr-FR" dirty="0" smtClean="0">
                <a:sym typeface="Wingdings"/>
              </a:rPr>
              <a:t>				8%</a:t>
            </a:r>
            <a:endParaRPr lang="fr-FR" dirty="0" smtClean="0"/>
          </a:p>
          <a:p>
            <a:pPr lvl="1"/>
            <a:r>
              <a:rPr lang="fr-FR" dirty="0" smtClean="0"/>
              <a:t>Valorisation (10 M€)					</a:t>
            </a:r>
            <a:r>
              <a:rPr lang="fr-FR" dirty="0" smtClean="0">
                <a:sym typeface="Wingdings"/>
              </a:rPr>
              <a:t>7%</a:t>
            </a:r>
            <a:endParaRPr lang="fr-FR" dirty="0" smtClean="0"/>
          </a:p>
          <a:p>
            <a:pPr lvl="1"/>
            <a:r>
              <a:rPr lang="fr-FR" dirty="0" smtClean="0"/>
              <a:t>International (8 M€)					</a:t>
            </a:r>
            <a:r>
              <a:rPr lang="fr-FR" dirty="0" smtClean="0">
                <a:sym typeface="Wingdings"/>
              </a:rPr>
              <a:t>5%</a:t>
            </a:r>
            <a:endParaRPr lang="fr-FR" dirty="0" smtClean="0"/>
          </a:p>
          <a:p>
            <a:pPr lvl="1"/>
            <a:r>
              <a:rPr lang="fr-FR" dirty="0" smtClean="0"/>
              <a:t>Chaires (4 M€)							</a:t>
            </a:r>
            <a:r>
              <a:rPr lang="fr-FR" dirty="0" smtClean="0">
                <a:sym typeface="Wingdings"/>
              </a:rPr>
              <a:t>3%</a:t>
            </a:r>
            <a:endParaRPr lang="fr-FR" dirty="0" smtClean="0"/>
          </a:p>
          <a:p>
            <a:pPr lvl="1"/>
            <a:r>
              <a:rPr lang="fr-FR" dirty="0" smtClean="0"/>
              <a:t>Vie de campus (3 M€)				</a:t>
            </a:r>
            <a:r>
              <a:rPr lang="fr-FR" dirty="0" smtClean="0">
                <a:sym typeface="Wingdings"/>
              </a:rPr>
              <a:t>2%</a:t>
            </a:r>
            <a:r>
              <a:rPr lang="fr-FR" dirty="0" smtClean="0"/>
              <a:t> </a:t>
            </a:r>
          </a:p>
          <a:p>
            <a:pPr lvl="1"/>
            <a:r>
              <a:rPr lang="fr-FR" dirty="0" smtClean="0"/>
              <a:t>Numérique mutualisé (2 M€)		</a:t>
            </a:r>
            <a:r>
              <a:rPr lang="fr-FR" dirty="0" smtClean="0">
                <a:sym typeface="Wingdings"/>
              </a:rPr>
              <a:t>1%</a:t>
            </a:r>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304800"/>
            <a:ext cx="8686800" cy="6354762"/>
          </a:xfrm>
        </p:spPr>
        <p:txBody>
          <a:bodyPr>
            <a:normAutofit fontScale="47500" lnSpcReduction="20000"/>
          </a:bodyPr>
          <a:lstStyle/>
          <a:p>
            <a:pPr>
              <a:buNone/>
            </a:pPr>
            <a:r>
              <a:rPr lang="fr-FR" sz="5053" b="1" dirty="0" smtClean="0">
                <a:sym typeface="Wingdings"/>
              </a:rPr>
              <a:t>Hypothèse d’un maintien de la ventilation</a:t>
            </a:r>
          </a:p>
          <a:p>
            <a:endParaRPr lang="fr-FR" dirty="0" smtClean="0"/>
          </a:p>
          <a:p>
            <a:r>
              <a:rPr lang="fr-FR" sz="5053" dirty="0" smtClean="0"/>
              <a:t>2016-2019 : 4 M€/an (</a:t>
            </a:r>
            <a:r>
              <a:rPr lang="fr-FR" sz="5053" dirty="0" err="1" smtClean="0"/>
              <a:t>Lidex</a:t>
            </a:r>
            <a:r>
              <a:rPr lang="fr-FR" sz="5053" dirty="0" smtClean="0"/>
              <a:t>)</a:t>
            </a:r>
          </a:p>
          <a:p>
            <a:r>
              <a:rPr lang="fr-FR" sz="5053" dirty="0" smtClean="0"/>
              <a:t>&gt;2019 : 16 (</a:t>
            </a:r>
            <a:r>
              <a:rPr lang="fr-FR" sz="5053" dirty="0" err="1" smtClean="0"/>
              <a:t>Labex</a:t>
            </a:r>
            <a:r>
              <a:rPr lang="fr-FR" sz="5053" dirty="0" smtClean="0"/>
              <a:t>) +4 = 20 M€/an</a:t>
            </a:r>
          </a:p>
          <a:p>
            <a:endParaRPr lang="fr-FR" sz="5053" dirty="0" smtClean="0"/>
          </a:p>
          <a:p>
            <a:pPr>
              <a:buNone/>
            </a:pPr>
            <a:r>
              <a:rPr lang="fr-FR" sz="5053" dirty="0" err="1" smtClean="0">
                <a:solidFill>
                  <a:srgbClr val="3366FF"/>
                </a:solidFill>
                <a:sym typeface="Wingdings"/>
              </a:rPr>
              <a:t></a:t>
            </a:r>
            <a:r>
              <a:rPr lang="fr-FR" sz="5053" dirty="0" smtClean="0">
                <a:solidFill>
                  <a:srgbClr val="3366FF"/>
                </a:solidFill>
                <a:sym typeface="Wingdings"/>
              </a:rPr>
              <a:t> SPU ≈ 1/15 </a:t>
            </a:r>
            <a:r>
              <a:rPr lang="fr-FR" sz="5053" dirty="0" err="1" smtClean="0">
                <a:solidFill>
                  <a:srgbClr val="3366FF"/>
                </a:solidFill>
                <a:sym typeface="Wingdings"/>
              </a:rPr>
              <a:t>UPSay</a:t>
            </a:r>
            <a:endParaRPr lang="fr-FR" sz="5053" dirty="0" smtClean="0">
              <a:solidFill>
                <a:srgbClr val="3366FF"/>
              </a:solidFill>
              <a:sym typeface="Wingdings"/>
            </a:endParaRPr>
          </a:p>
          <a:p>
            <a:r>
              <a:rPr lang="fr-FR" sz="5053" dirty="0" smtClean="0">
                <a:solidFill>
                  <a:srgbClr val="3366FF"/>
                </a:solidFill>
                <a:sym typeface="Wingdings"/>
              </a:rPr>
              <a:t>2016-2019 : ≈300 k€/an</a:t>
            </a:r>
          </a:p>
          <a:p>
            <a:r>
              <a:rPr lang="fr-FR" sz="5053" dirty="0" smtClean="0">
                <a:solidFill>
                  <a:srgbClr val="3366FF"/>
                </a:solidFill>
                <a:sym typeface="Wingdings"/>
              </a:rPr>
              <a:t>&gt;2019 : ≈1 M€/an</a:t>
            </a:r>
          </a:p>
          <a:p>
            <a:pPr>
              <a:buNone/>
            </a:pPr>
            <a:endParaRPr lang="fr-FR" dirty="0" smtClean="0">
              <a:sym typeface="Wingdings"/>
            </a:endParaRPr>
          </a:p>
          <a:p>
            <a:pPr>
              <a:buNone/>
            </a:pPr>
            <a:r>
              <a:rPr lang="fr-FR" sz="5053" b="1" dirty="0" smtClean="0">
                <a:sym typeface="Wingdings"/>
              </a:rPr>
              <a:t>Hypothèse d’une</a:t>
            </a:r>
            <a:r>
              <a:rPr lang="fr-FR" sz="5053" b="1" dirty="0" smtClean="0">
                <a:sym typeface="Wingdings"/>
              </a:rPr>
              <a:t> </a:t>
            </a:r>
            <a:r>
              <a:rPr lang="fr-FR" sz="5053" b="1" dirty="0" smtClean="0">
                <a:sym typeface="Wingdings"/>
              </a:rPr>
              <a:t> modification de la </a:t>
            </a:r>
            <a:r>
              <a:rPr lang="fr-FR" sz="5053" b="1" dirty="0" smtClean="0">
                <a:sym typeface="Wingdings"/>
              </a:rPr>
              <a:t>ventilation </a:t>
            </a:r>
            <a:r>
              <a:rPr lang="fr-FR" sz="5053" b="1" dirty="0" smtClean="0">
                <a:sym typeface="Wingdings"/>
              </a:rPr>
              <a:t>des intérêts : trop pour </a:t>
            </a:r>
            <a:r>
              <a:rPr lang="fr-FR" sz="5053" b="1" dirty="0" smtClean="0">
                <a:sym typeface="Wingdings"/>
              </a:rPr>
              <a:t>chaires?</a:t>
            </a:r>
            <a:r>
              <a:rPr lang="fr-FR" sz="5053" b="1" dirty="0" smtClean="0">
                <a:sym typeface="Wingdings"/>
              </a:rPr>
              <a:t>, international…</a:t>
            </a:r>
            <a:r>
              <a:rPr lang="fr-FR" sz="5053" b="1" dirty="0" smtClean="0">
                <a:sym typeface="Wingdings"/>
              </a:rPr>
              <a:t>? </a:t>
            </a:r>
          </a:p>
          <a:p>
            <a:pPr>
              <a:buNone/>
            </a:pPr>
            <a:r>
              <a:rPr lang="fr-FR" sz="5053" dirty="0" smtClean="0">
                <a:sym typeface="Wingdings"/>
              </a:rPr>
              <a:t> </a:t>
            </a:r>
            <a:endParaRPr lang="fr-FR" sz="5053" dirty="0" smtClean="0">
              <a:solidFill>
                <a:srgbClr val="3366FF"/>
              </a:solidFill>
              <a:sym typeface="Wingdings"/>
            </a:endParaRPr>
          </a:p>
          <a:p>
            <a:pPr>
              <a:buFont typeface="Wingdings" charset="2"/>
              <a:buChar char="à"/>
            </a:pPr>
            <a:r>
              <a:rPr lang="fr-FR" sz="5053" i="1" dirty="0" smtClean="0">
                <a:solidFill>
                  <a:srgbClr val="3366FF"/>
                </a:solidFill>
                <a:sym typeface="Wingdings"/>
              </a:rPr>
              <a:t>Position des 5 départements liés à la physique (P2I, MEP, EOE, </a:t>
            </a:r>
            <a:r>
              <a:rPr lang="fr-FR" sz="5053" i="1" dirty="0" err="1" smtClean="0">
                <a:solidFill>
                  <a:srgbClr val="3366FF"/>
                </a:solidFill>
                <a:sym typeface="Wingdings"/>
              </a:rPr>
              <a:t>PhOM</a:t>
            </a:r>
            <a:r>
              <a:rPr lang="fr-FR" sz="5053" i="1" dirty="0" smtClean="0">
                <a:solidFill>
                  <a:srgbClr val="3366FF"/>
                </a:solidFill>
                <a:sym typeface="Wingdings"/>
              </a:rPr>
              <a:t>, SPU) : défendre </a:t>
            </a:r>
            <a:r>
              <a:rPr lang="fr-FR" sz="5053" b="1" i="1" dirty="0" smtClean="0">
                <a:solidFill>
                  <a:srgbClr val="3366FF"/>
                </a:solidFill>
                <a:sym typeface="Wingdings"/>
              </a:rPr>
              <a:t>1 M€ /an </a:t>
            </a:r>
            <a:r>
              <a:rPr lang="fr-FR" sz="5053" i="1" dirty="0" smtClean="0">
                <a:solidFill>
                  <a:srgbClr val="3366FF"/>
                </a:solidFill>
                <a:sym typeface="Wingdings"/>
              </a:rPr>
              <a:t>dès le départ pour un département.</a:t>
            </a:r>
            <a:r>
              <a:rPr lang="fr-FR" sz="5053" i="1" dirty="0" smtClean="0">
                <a:solidFill>
                  <a:srgbClr val="3366FF"/>
                </a:solidFill>
              </a:rPr>
              <a:t> Réaliste?</a:t>
            </a:r>
          </a:p>
          <a:p>
            <a:pPr>
              <a:buFont typeface="Wingdings" charset="2"/>
              <a:buChar char="à"/>
            </a:pPr>
            <a:r>
              <a:rPr lang="fr-FR" sz="5053" i="1" dirty="0" smtClean="0">
                <a:solidFill>
                  <a:srgbClr val="3366FF"/>
                </a:solidFill>
              </a:rPr>
              <a:t>Niveau d’indépendance financière : </a:t>
            </a:r>
            <a:r>
              <a:rPr lang="fr-FR" sz="5053" i="1" dirty="0">
                <a:solidFill>
                  <a:srgbClr val="3366FF"/>
                </a:solidFill>
              </a:rPr>
              <a:t>q</a:t>
            </a:r>
            <a:r>
              <a:rPr lang="fr-FR" sz="5053" i="1" dirty="0" smtClean="0">
                <a:solidFill>
                  <a:srgbClr val="3366FF"/>
                </a:solidFill>
              </a:rPr>
              <a:t>uelle part gérée dans SPU (AAP lancés par SPU), quelle part gérée par l’</a:t>
            </a:r>
            <a:r>
              <a:rPr lang="fr-FR" sz="5053" i="1" dirty="0" err="1" smtClean="0">
                <a:solidFill>
                  <a:srgbClr val="3366FF"/>
                </a:solidFill>
              </a:rPr>
              <a:t>Idex</a:t>
            </a:r>
            <a:r>
              <a:rPr lang="fr-FR" sz="5053" i="1" dirty="0" smtClean="0">
                <a:solidFill>
                  <a:srgbClr val="3366FF"/>
                </a:solidFill>
              </a:rPr>
              <a:t>?</a:t>
            </a:r>
            <a:endParaRPr lang="fr-FR" sz="5053" i="1" dirty="0">
              <a:solidFill>
                <a:srgbClr val="3366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lstStyle/>
          <a:p>
            <a:r>
              <a:rPr lang="fr-FR" dirty="0" smtClean="0"/>
              <a:t>Types de moyens</a:t>
            </a:r>
            <a:endParaRPr lang="fr-FR" dirty="0"/>
          </a:p>
        </p:txBody>
      </p:sp>
      <p:sp>
        <p:nvSpPr>
          <p:cNvPr id="3" name="Espace réservé du contenu 2"/>
          <p:cNvSpPr>
            <a:spLocks noGrp="1"/>
          </p:cNvSpPr>
          <p:nvPr>
            <p:ph idx="1"/>
          </p:nvPr>
        </p:nvSpPr>
        <p:spPr>
          <a:xfrm>
            <a:off x="457200" y="1295400"/>
            <a:ext cx="8229600" cy="5257800"/>
          </a:xfrm>
        </p:spPr>
        <p:txBody>
          <a:bodyPr>
            <a:normAutofit fontScale="77500" lnSpcReduction="20000"/>
          </a:bodyPr>
          <a:lstStyle/>
          <a:p>
            <a:r>
              <a:rPr lang="fr-FR" dirty="0" smtClean="0"/>
              <a:t>Ressources humaines </a:t>
            </a:r>
          </a:p>
          <a:p>
            <a:pPr lvl="1"/>
            <a:r>
              <a:rPr lang="fr-FR" dirty="0" smtClean="0"/>
              <a:t>Profils de poste C-EC (10% des postes fléchés)</a:t>
            </a:r>
          </a:p>
          <a:p>
            <a:pPr lvl="1"/>
            <a:r>
              <a:rPr lang="fr-FR" dirty="0" smtClean="0"/>
              <a:t>Chaires, </a:t>
            </a:r>
            <a:r>
              <a:rPr lang="fr-FR" i="1" dirty="0" smtClean="0"/>
              <a:t>et/ou projets de type attractivité </a:t>
            </a:r>
            <a:r>
              <a:rPr lang="fr-FR" i="1" dirty="0" err="1" smtClean="0"/>
              <a:t>UPSud</a:t>
            </a:r>
            <a:r>
              <a:rPr lang="fr-FR" i="1" dirty="0" smtClean="0"/>
              <a:t> pour les jeunes </a:t>
            </a:r>
          </a:p>
          <a:p>
            <a:pPr lvl="1"/>
            <a:r>
              <a:rPr lang="fr-FR" dirty="0"/>
              <a:t>E</a:t>
            </a:r>
            <a:r>
              <a:rPr lang="fr-FR" dirty="0" smtClean="0"/>
              <a:t>mplois de site COMUE (secrétariat, soutien montage projets, mise en œuvre gros équipements  </a:t>
            </a:r>
            <a:r>
              <a:rPr lang="fr-FR" dirty="0" err="1" smtClean="0"/>
              <a:t>UPSay</a:t>
            </a:r>
            <a:r>
              <a:rPr lang="fr-FR" dirty="0" smtClean="0"/>
              <a:t>…).</a:t>
            </a:r>
          </a:p>
          <a:p>
            <a:r>
              <a:rPr lang="fr-FR" dirty="0" smtClean="0"/>
              <a:t>Projets de toutes tailles (</a:t>
            </a:r>
            <a:r>
              <a:rPr lang="fr-FR" dirty="0" err="1" smtClean="0"/>
              <a:t>qques</a:t>
            </a:r>
            <a:r>
              <a:rPr lang="fr-FR" dirty="0" smtClean="0"/>
              <a:t> 10 k€, </a:t>
            </a:r>
            <a:r>
              <a:rPr lang="fr-FR" dirty="0" err="1" smtClean="0"/>
              <a:t>qques</a:t>
            </a:r>
            <a:r>
              <a:rPr lang="fr-FR" dirty="0" smtClean="0"/>
              <a:t> 100 k€, </a:t>
            </a:r>
            <a:r>
              <a:rPr lang="fr-FR" dirty="0" err="1" smtClean="0"/>
              <a:t>qques</a:t>
            </a:r>
            <a:r>
              <a:rPr lang="fr-FR" dirty="0" smtClean="0"/>
              <a:t> M€), cofinancements </a:t>
            </a:r>
            <a:r>
              <a:rPr lang="fr-FR" dirty="0" err="1" smtClean="0"/>
              <a:t>hors-Idex</a:t>
            </a:r>
            <a:r>
              <a:rPr lang="fr-FR" dirty="0" smtClean="0"/>
              <a:t> requis pour moyens et gros projets :</a:t>
            </a:r>
          </a:p>
          <a:p>
            <a:pPr lvl="1"/>
            <a:r>
              <a:rPr lang="fr-FR" dirty="0" smtClean="0"/>
              <a:t>Animation scientifique département</a:t>
            </a:r>
          </a:p>
          <a:p>
            <a:pPr lvl="1"/>
            <a:r>
              <a:rPr lang="fr-FR" dirty="0" smtClean="0"/>
              <a:t>Instituts, réseaux</a:t>
            </a:r>
          </a:p>
          <a:p>
            <a:pPr lvl="1"/>
            <a:r>
              <a:rPr lang="fr-FR" dirty="0" smtClean="0"/>
              <a:t>Programmes de </a:t>
            </a:r>
            <a:r>
              <a:rPr lang="fr-FR" dirty="0" smtClean="0"/>
              <a:t>recherche ciblés</a:t>
            </a:r>
          </a:p>
          <a:p>
            <a:pPr lvl="1"/>
            <a:r>
              <a:rPr lang="fr-FR" dirty="0" smtClean="0"/>
              <a:t>Equipements plateformes : expérimental, calcul, test…</a:t>
            </a:r>
          </a:p>
          <a:p>
            <a:pPr lvl="1"/>
            <a:r>
              <a:rPr lang="fr-FR" dirty="0" smtClean="0"/>
              <a:t>Contrats doctoraux</a:t>
            </a:r>
          </a:p>
          <a:p>
            <a:pPr lvl="1"/>
            <a:r>
              <a:rPr lang="fr-FR" dirty="0" smtClean="0"/>
              <a:t>Bourses </a:t>
            </a:r>
            <a:r>
              <a:rPr lang="fr-FR" dirty="0" smtClean="0"/>
              <a:t>masters</a:t>
            </a:r>
          </a:p>
          <a:p>
            <a:pPr lvl="1"/>
            <a:r>
              <a:rPr lang="fr-FR" dirty="0" smtClean="0"/>
              <a:t>…</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66800"/>
          </a:xfrm>
        </p:spPr>
        <p:txBody>
          <a:bodyPr>
            <a:noAutofit/>
          </a:bodyPr>
          <a:lstStyle/>
          <a:p>
            <a:pPr algn="ctr"/>
            <a:r>
              <a:rPr lang="fr-FR" sz="2800" dirty="0" smtClean="0"/>
              <a:t>Trajectoire IDEX : où en sommes nous ? (objectifs à </a:t>
            </a:r>
            <a:r>
              <a:rPr lang="fr-FR" sz="2800" dirty="0"/>
              <a:t>4 </a:t>
            </a:r>
            <a:r>
              <a:rPr lang="fr-FR" sz="2800" dirty="0" smtClean="0"/>
              <a:t>ans) </a:t>
            </a:r>
            <a:br>
              <a:rPr lang="fr-FR" sz="2800" dirty="0" smtClean="0"/>
            </a:br>
            <a:r>
              <a:rPr lang="fr-FR" sz="2800" i="1" dirty="0" smtClean="0"/>
              <a:t>(Présentation P. </a:t>
            </a:r>
            <a:r>
              <a:rPr lang="fr-FR" sz="2800" i="1" dirty="0" err="1" smtClean="0"/>
              <a:t>Leboeuf</a:t>
            </a:r>
            <a:r>
              <a:rPr lang="fr-FR" sz="2800" i="1" dirty="0" smtClean="0"/>
              <a:t> AG SPU de juin 2014)</a:t>
            </a:r>
            <a:endParaRPr lang="fr-FR" sz="2800" i="1" dirty="0"/>
          </a:p>
        </p:txBody>
      </p:sp>
      <p:sp>
        <p:nvSpPr>
          <p:cNvPr id="3" name="Espace réservé du pied de page 2"/>
          <p:cNvSpPr>
            <a:spLocks noGrp="1"/>
          </p:cNvSpPr>
          <p:nvPr>
            <p:ph type="ftr" sz="quarter" idx="10"/>
          </p:nvPr>
        </p:nvSpPr>
        <p:spPr>
          <a:xfrm>
            <a:off x="3124200" y="6577236"/>
            <a:ext cx="2895600" cy="365125"/>
          </a:xfrm>
        </p:spPr>
        <p:txBody>
          <a:bodyPr/>
          <a:lstStyle/>
          <a:p>
            <a:r>
              <a:rPr lang="fr-FR" smtClean="0"/>
              <a:t>Visite du CGI à Saclay - 27 Mars 2014</a:t>
            </a:r>
            <a:endParaRPr lang="fr-FR" dirty="0">
              <a:solidFill>
                <a:prstClr val="black">
                  <a:tint val="75000"/>
                </a:prstClr>
              </a:solidFill>
            </a:endParaRPr>
          </a:p>
        </p:txBody>
      </p:sp>
      <p:sp>
        <p:nvSpPr>
          <p:cNvPr id="4" name="Espace réservé du numéro de diapositive 3"/>
          <p:cNvSpPr>
            <a:spLocks noGrp="1"/>
          </p:cNvSpPr>
          <p:nvPr>
            <p:ph type="sldNum" sz="quarter" idx="11"/>
          </p:nvPr>
        </p:nvSpPr>
        <p:spPr/>
        <p:txBody>
          <a:bodyPr/>
          <a:lstStyle/>
          <a:p>
            <a:pPr>
              <a:defRPr/>
            </a:pPr>
            <a:fld id="{ABDF792C-C08E-0E4D-B50E-55A607EF7419}" type="slidenum">
              <a:rPr lang="fr-FR" smtClean="0"/>
              <a:pPr>
                <a:defRPr/>
              </a:pPr>
              <a:t>5</a:t>
            </a:fld>
            <a:endParaRPr lang="fr-FR" dirty="0"/>
          </a:p>
        </p:txBody>
      </p:sp>
      <p:sp>
        <p:nvSpPr>
          <p:cNvPr id="5" name="ZoneTexte 4"/>
          <p:cNvSpPr txBox="1"/>
          <p:nvPr/>
        </p:nvSpPr>
        <p:spPr>
          <a:xfrm>
            <a:off x="341293" y="1417638"/>
            <a:ext cx="8443175" cy="3046988"/>
          </a:xfrm>
          <a:prstGeom prst="rect">
            <a:avLst/>
          </a:prstGeom>
          <a:noFill/>
          <a:ln w="25400">
            <a:noFill/>
          </a:ln>
        </p:spPr>
        <p:txBody>
          <a:bodyPr wrap="square" rtlCol="0">
            <a:spAutoFit/>
          </a:bodyPr>
          <a:lstStyle/>
          <a:p>
            <a:r>
              <a:rPr lang="fr-FR" sz="1600" dirty="0" smtClean="0"/>
              <a:t>Parmi les </a:t>
            </a:r>
            <a:r>
              <a:rPr lang="fr-FR" sz="1600" b="1" dirty="0" smtClean="0"/>
              <a:t>15 Projets </a:t>
            </a:r>
            <a:r>
              <a:rPr lang="fr-FR" sz="1600" dirty="0" smtClean="0"/>
              <a:t>d’Institut/Initiative Interdisciplinaire/ Initiative Majeure/Initiative Transverse identifiés </a:t>
            </a:r>
            <a:r>
              <a:rPr lang="fr-FR" sz="1600" b="1" dirty="0" smtClean="0"/>
              <a:t>dans le document b de l’IDEX </a:t>
            </a:r>
            <a:r>
              <a:rPr lang="fr-FR" sz="1600" dirty="0" smtClean="0"/>
              <a:t>: </a:t>
            </a:r>
          </a:p>
          <a:p>
            <a:endParaRPr lang="fr-FR" sz="1600" dirty="0"/>
          </a:p>
          <a:p>
            <a:pPr marL="285750" indent="-285750">
              <a:buFont typeface="Arial" panose="020B0604020202020204" pitchFamily="34" charset="0"/>
              <a:buChar char="•"/>
            </a:pPr>
            <a:r>
              <a:rPr lang="fr-FR" sz="1600" dirty="0" smtClean="0">
                <a:solidFill>
                  <a:srgbClr val="008000"/>
                </a:solidFill>
              </a:rPr>
              <a:t>9 lancés (jury international, évolutions parfois importantes par rapport au projet initial)</a:t>
            </a:r>
          </a:p>
          <a:p>
            <a:pPr marL="285750" indent="-285750">
              <a:buFont typeface="Arial" panose="020B0604020202020204" pitchFamily="34" charset="0"/>
              <a:buChar char="•"/>
            </a:pPr>
            <a:endParaRPr lang="fr-FR" sz="1600" dirty="0" smtClean="0">
              <a:solidFill>
                <a:schemeClr val="tx2">
                  <a:lumMod val="75000"/>
                  <a:lumOff val="25000"/>
                </a:schemeClr>
              </a:solidFill>
            </a:endParaRPr>
          </a:p>
          <a:p>
            <a:pPr marL="285750" indent="-285750">
              <a:buFont typeface="Arial" panose="020B0604020202020204" pitchFamily="34" charset="0"/>
              <a:buChar char="•"/>
            </a:pPr>
            <a:r>
              <a:rPr lang="fr-FR" sz="1600" dirty="0" smtClean="0">
                <a:solidFill>
                  <a:schemeClr val="tx2">
                    <a:lumMod val="75000"/>
                    <a:lumOff val="25000"/>
                  </a:schemeClr>
                </a:solidFill>
              </a:rPr>
              <a:t>3 en cours de réalisation (réalisation partielle) : sismique (Institut SEISM), lasers (CI Lumière Extrême), </a:t>
            </a:r>
            <a:r>
              <a:rPr lang="fr-FR" sz="1600" b="1" u="sng" dirty="0" smtClean="0">
                <a:solidFill>
                  <a:schemeClr val="tx2">
                    <a:lumMod val="75000"/>
                    <a:lumOff val="25000"/>
                  </a:schemeClr>
                </a:solidFill>
              </a:rPr>
              <a:t>spatial</a:t>
            </a:r>
            <a:r>
              <a:rPr lang="fr-FR" sz="1600" dirty="0" smtClean="0">
                <a:solidFill>
                  <a:schemeClr val="tx2">
                    <a:lumMod val="75000"/>
                    <a:lumOff val="25000"/>
                  </a:schemeClr>
                </a:solidFill>
              </a:rPr>
              <a:t> </a:t>
            </a:r>
          </a:p>
          <a:p>
            <a:pPr marL="285750" indent="-285750">
              <a:buFont typeface="Arial" panose="020B0604020202020204" pitchFamily="34" charset="0"/>
              <a:buChar char="•"/>
            </a:pPr>
            <a:endParaRPr lang="fr-FR" sz="1600" dirty="0">
              <a:solidFill>
                <a:schemeClr val="tx2">
                  <a:lumMod val="75000"/>
                  <a:lumOff val="25000"/>
                </a:schemeClr>
              </a:solidFill>
            </a:endParaRPr>
          </a:p>
          <a:p>
            <a:pPr marL="285750" indent="-285750">
              <a:buFont typeface="Arial" panose="020B0604020202020204" pitchFamily="34" charset="0"/>
              <a:buChar char="•"/>
            </a:pPr>
            <a:r>
              <a:rPr lang="fr-FR" sz="1600" dirty="0" smtClean="0">
                <a:solidFill>
                  <a:srgbClr val="FF0000"/>
                </a:solidFill>
              </a:rPr>
              <a:t>3 à faire (Biotechnologies (Evry), Matériaux, Energie/Climat/</a:t>
            </a:r>
            <a:r>
              <a:rPr lang="fr-FR" sz="1600" b="1" u="sng" dirty="0" smtClean="0">
                <a:solidFill>
                  <a:srgbClr val="FF0000"/>
                </a:solidFill>
              </a:rPr>
              <a:t>Environnement </a:t>
            </a:r>
            <a:r>
              <a:rPr lang="fr-FR" sz="1600" dirty="0" smtClean="0">
                <a:solidFill>
                  <a:srgbClr val="FF0000"/>
                </a:solidFill>
              </a:rPr>
              <a:t>(ITE))</a:t>
            </a:r>
            <a:endParaRPr lang="fr-FR" sz="1600" dirty="0" smtClean="0">
              <a:solidFill>
                <a:schemeClr val="tx2">
                  <a:lumMod val="75000"/>
                  <a:lumOff val="25000"/>
                </a:schemeClr>
              </a:solidFill>
            </a:endParaRPr>
          </a:p>
          <a:p>
            <a:endParaRPr lang="fr-FR" sz="1600" dirty="0" smtClean="0">
              <a:solidFill>
                <a:srgbClr val="FF0000"/>
              </a:solidFill>
            </a:endParaRPr>
          </a:p>
          <a:p>
            <a:pPr marL="285750" indent="-285750">
              <a:buFont typeface="Arial" panose="020B0604020202020204" pitchFamily="34" charset="0"/>
              <a:buChar char="•"/>
            </a:pPr>
            <a:r>
              <a:rPr lang="fr-FR" sz="1600" dirty="0" smtClean="0">
                <a:solidFill>
                  <a:schemeClr val="accent4"/>
                </a:solidFill>
              </a:rPr>
              <a:t>3 nouveaux projets lancés hors objectifs initiaux (Sciences des données, Institut du Contrôle et la Décision, Institut des Plantes) par choix des jurys internationaux</a:t>
            </a:r>
          </a:p>
        </p:txBody>
      </p:sp>
      <p:sp>
        <p:nvSpPr>
          <p:cNvPr id="7" name="ZoneTexte 6"/>
          <p:cNvSpPr txBox="1"/>
          <p:nvPr/>
        </p:nvSpPr>
        <p:spPr>
          <a:xfrm>
            <a:off x="1666528" y="4730006"/>
            <a:ext cx="7020272" cy="1569660"/>
          </a:xfrm>
          <a:prstGeom prst="rect">
            <a:avLst/>
          </a:prstGeom>
          <a:solidFill>
            <a:srgbClr val="FFC000"/>
          </a:solidFill>
          <a:ln w="28575">
            <a:solidFill>
              <a:schemeClr val="tx1"/>
            </a:solidFill>
          </a:ln>
        </p:spPr>
        <p:txBody>
          <a:bodyPr wrap="square" rtlCol="0">
            <a:spAutoFit/>
          </a:bodyPr>
          <a:lstStyle/>
          <a:p>
            <a:r>
              <a:rPr lang="fr-FR" sz="1600" b="1" dirty="0">
                <a:solidFill>
                  <a:schemeClr val="accent4"/>
                </a:solidFill>
              </a:rPr>
              <a:t>La suite </a:t>
            </a:r>
            <a:r>
              <a:rPr lang="fr-FR" sz="1600" dirty="0">
                <a:solidFill>
                  <a:schemeClr val="accent4"/>
                </a:solidFill>
              </a:rPr>
              <a:t>: </a:t>
            </a:r>
            <a:endParaRPr lang="fr-FR" sz="1600" dirty="0" smtClean="0">
              <a:solidFill>
                <a:schemeClr val="accent4"/>
              </a:solidFill>
            </a:endParaRPr>
          </a:p>
          <a:p>
            <a:pPr marL="1200150" lvl="2" indent="-285750">
              <a:buFont typeface="Arial" panose="020B0604020202020204" pitchFamily="34" charset="0"/>
              <a:buChar char="•"/>
            </a:pPr>
            <a:r>
              <a:rPr lang="fr-FR" sz="1600" dirty="0">
                <a:solidFill>
                  <a:schemeClr val="accent4"/>
                </a:solidFill>
              </a:rPr>
              <a:t>Horizon 2016 et au-delà</a:t>
            </a:r>
          </a:p>
          <a:p>
            <a:pPr marL="1200150" lvl="2" indent="-285750">
              <a:buFont typeface="Arial" panose="020B0604020202020204" pitchFamily="34" charset="0"/>
              <a:buChar char="•"/>
            </a:pPr>
            <a:r>
              <a:rPr lang="fr-FR" sz="1600" dirty="0" smtClean="0">
                <a:solidFill>
                  <a:schemeClr val="accent4"/>
                </a:solidFill>
              </a:rPr>
              <a:t>Approfondissement de la stratégie commune</a:t>
            </a:r>
          </a:p>
          <a:p>
            <a:pPr marL="1200150" lvl="2" indent="-285750">
              <a:buFont typeface="Arial" panose="020B0604020202020204" pitchFamily="34" charset="0"/>
              <a:buChar char="•"/>
            </a:pPr>
            <a:r>
              <a:rPr lang="fr-FR" sz="1600" dirty="0">
                <a:solidFill>
                  <a:schemeClr val="accent4"/>
                </a:solidFill>
              </a:rPr>
              <a:t>A</a:t>
            </a:r>
            <a:r>
              <a:rPr lang="fr-FR" sz="1600" dirty="0" smtClean="0">
                <a:solidFill>
                  <a:schemeClr val="accent4"/>
                </a:solidFill>
              </a:rPr>
              <a:t>ccélération de la politique RH</a:t>
            </a:r>
            <a:endParaRPr lang="fr-FR" sz="1600" dirty="0">
              <a:solidFill>
                <a:schemeClr val="accent4"/>
              </a:solidFill>
            </a:endParaRPr>
          </a:p>
          <a:p>
            <a:pPr marL="1200150" lvl="2" indent="-285750">
              <a:buFont typeface="Arial" panose="020B0604020202020204" pitchFamily="34" charset="0"/>
              <a:buChar char="•"/>
            </a:pPr>
            <a:r>
              <a:rPr lang="fr-FR" sz="1600" dirty="0" smtClean="0">
                <a:solidFill>
                  <a:schemeClr val="accent4"/>
                </a:solidFill>
              </a:rPr>
              <a:t>Suivi et cohérence globale du dispositif. Interfaces, frontières.</a:t>
            </a:r>
          </a:p>
          <a:p>
            <a:pPr marL="1200150" lvl="2" indent="-285750">
              <a:buFont typeface="Arial" panose="020B0604020202020204" pitchFamily="34" charset="0"/>
              <a:buChar char="•"/>
            </a:pPr>
            <a:r>
              <a:rPr lang="fr-FR" sz="1600" dirty="0" smtClean="0">
                <a:solidFill>
                  <a:schemeClr val="accent4"/>
                </a:solidFill>
              </a:rPr>
              <a:t>Rôle </a:t>
            </a:r>
            <a:r>
              <a:rPr lang="fr-FR" sz="1600" dirty="0">
                <a:solidFill>
                  <a:schemeClr val="accent4"/>
                </a:solidFill>
              </a:rPr>
              <a:t>des départements</a:t>
            </a:r>
            <a:r>
              <a:rPr lang="fr-FR" sz="1600" dirty="0" smtClean="0">
                <a:solidFill>
                  <a:schemeClr val="accent4"/>
                </a:solidFill>
              </a:rPr>
              <a:t>,…</a:t>
            </a:r>
            <a:endParaRPr lang="fr-FR" sz="1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86003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14400"/>
          </a:xfrm>
        </p:spPr>
        <p:txBody>
          <a:bodyPr>
            <a:normAutofit/>
          </a:bodyPr>
          <a:lstStyle/>
          <a:p>
            <a:r>
              <a:rPr lang="fr-FR" dirty="0" smtClean="0"/>
              <a:t>Projets transversaux identifiés</a:t>
            </a:r>
            <a:endParaRPr lang="fr-FR" dirty="0"/>
          </a:p>
        </p:txBody>
      </p:sp>
      <p:sp>
        <p:nvSpPr>
          <p:cNvPr id="3" name="Espace réservé du contenu 2"/>
          <p:cNvSpPr>
            <a:spLocks noGrp="1"/>
          </p:cNvSpPr>
          <p:nvPr>
            <p:ph idx="1"/>
          </p:nvPr>
        </p:nvSpPr>
        <p:spPr>
          <a:xfrm>
            <a:off x="457200" y="914400"/>
            <a:ext cx="8229600" cy="5761038"/>
          </a:xfrm>
        </p:spPr>
        <p:txBody>
          <a:bodyPr>
            <a:normAutofit fontScale="55000" lnSpcReduction="20000"/>
          </a:bodyPr>
          <a:lstStyle/>
          <a:p>
            <a:r>
              <a:rPr lang="fr-FR" sz="3636" b="1" dirty="0" smtClean="0"/>
              <a:t>Institut Environnemen</a:t>
            </a:r>
            <a:r>
              <a:rPr lang="fr-FR" sz="3636" b="1" dirty="0"/>
              <a:t>t</a:t>
            </a:r>
            <a:r>
              <a:rPr lang="fr-FR" dirty="0" smtClean="0"/>
              <a:t>, SPU-SDV-SHS :</a:t>
            </a:r>
          </a:p>
          <a:p>
            <a:pPr lvl="1"/>
            <a:r>
              <a:rPr lang="fr-FR" dirty="0" smtClean="0"/>
              <a:t>Rencontres scientifiques : 15 k€/an</a:t>
            </a:r>
          </a:p>
          <a:p>
            <a:pPr lvl="1"/>
            <a:r>
              <a:rPr lang="fr-FR" dirty="0" smtClean="0"/>
              <a:t>Espace pédagogique commun : 5 k€/an</a:t>
            </a:r>
          </a:p>
          <a:p>
            <a:pPr lvl="1"/>
            <a:r>
              <a:rPr lang="fr-FR" dirty="0" smtClean="0"/>
              <a:t>5 bourses master : 10 k€/an</a:t>
            </a:r>
          </a:p>
          <a:p>
            <a:pPr lvl="1"/>
            <a:r>
              <a:rPr lang="fr-FR" dirty="0" smtClean="0"/>
              <a:t>2 contrats doctoraux par an : 140 k€/an</a:t>
            </a:r>
          </a:p>
          <a:p>
            <a:pPr lvl="1"/>
            <a:r>
              <a:rPr lang="fr-FR" dirty="0" smtClean="0"/>
              <a:t>+ ½ secrétariat pédago + 1 IE recherche partenariat/montage projet</a:t>
            </a:r>
          </a:p>
          <a:p>
            <a:pPr lvl="1">
              <a:buFont typeface="Wingdings" charset="2"/>
              <a:buChar char="à"/>
            </a:pPr>
            <a:r>
              <a:rPr lang="fr-FR" dirty="0" smtClean="0"/>
              <a:t>TOTAL : 170 k€/an</a:t>
            </a:r>
          </a:p>
          <a:p>
            <a:r>
              <a:rPr lang="fr-FR" sz="3636" b="1" dirty="0" smtClean="0"/>
              <a:t>Réseau spatial</a:t>
            </a:r>
            <a:r>
              <a:rPr lang="fr-FR" dirty="0" smtClean="0"/>
              <a:t>, </a:t>
            </a:r>
            <a:r>
              <a:rPr lang="fr-FR" dirty="0" err="1" smtClean="0"/>
              <a:t>SPU-autres</a:t>
            </a:r>
            <a:r>
              <a:rPr lang="fr-FR" dirty="0" smtClean="0"/>
              <a:t> :</a:t>
            </a:r>
          </a:p>
          <a:p>
            <a:pPr lvl="1"/>
            <a:r>
              <a:rPr lang="fr-FR" dirty="0" smtClean="0"/>
              <a:t>Programme spatiaux </a:t>
            </a:r>
            <a:r>
              <a:rPr lang="fr-FR" dirty="0" err="1" smtClean="0"/>
              <a:t>nanosatellites</a:t>
            </a:r>
            <a:r>
              <a:rPr lang="fr-FR" dirty="0" smtClean="0"/>
              <a:t> </a:t>
            </a:r>
            <a:r>
              <a:rPr lang="fr-FR" dirty="0" smtClean="0"/>
              <a:t>et </a:t>
            </a:r>
            <a:r>
              <a:rPr lang="fr-FR" dirty="0" err="1" smtClean="0"/>
              <a:t>quasi-spatiaux</a:t>
            </a:r>
            <a:r>
              <a:rPr lang="fr-FR" dirty="0" smtClean="0"/>
              <a:t> </a:t>
            </a:r>
            <a:r>
              <a:rPr lang="fr-FR" dirty="0" smtClean="0"/>
              <a:t>ballons/drones</a:t>
            </a:r>
          </a:p>
          <a:p>
            <a:pPr lvl="1"/>
            <a:r>
              <a:rPr lang="fr-FR" dirty="0" smtClean="0"/>
              <a:t>Consolidation centres de données spatiales</a:t>
            </a:r>
          </a:p>
          <a:p>
            <a:pPr lvl="1"/>
            <a:r>
              <a:rPr lang="fr-FR" dirty="0" smtClean="0"/>
              <a:t>Ligne de lumière X-EUV à SOLEIL</a:t>
            </a:r>
          </a:p>
          <a:p>
            <a:r>
              <a:rPr lang="fr-FR" sz="3636" b="1" dirty="0" smtClean="0"/>
              <a:t>Instrumentation</a:t>
            </a:r>
          </a:p>
          <a:p>
            <a:pPr lvl="1"/>
            <a:r>
              <a:rPr lang="fr-FR" dirty="0" smtClean="0"/>
              <a:t>Centre de R&amp;D type </a:t>
            </a:r>
            <a:r>
              <a:rPr lang="fr-FR" dirty="0" err="1" smtClean="0"/>
              <a:t>Lidex</a:t>
            </a:r>
            <a:r>
              <a:rPr lang="fr-FR" dirty="0" smtClean="0"/>
              <a:t> (avec </a:t>
            </a:r>
            <a:r>
              <a:rPr lang="fr-FR" dirty="0" err="1" smtClean="0"/>
              <a:t>PhOM</a:t>
            </a:r>
            <a:r>
              <a:rPr lang="fr-FR" dirty="0" smtClean="0"/>
              <a:t> et autres départements)</a:t>
            </a:r>
          </a:p>
          <a:p>
            <a:pPr lvl="1"/>
            <a:r>
              <a:rPr lang="fr-FR" dirty="0" smtClean="0"/>
              <a:t>Support plateformes</a:t>
            </a:r>
          </a:p>
          <a:p>
            <a:r>
              <a:rPr lang="fr-FR" sz="3636" b="1" dirty="0" smtClean="0"/>
              <a:t>Traitement des données spatiales</a:t>
            </a:r>
          </a:p>
          <a:p>
            <a:pPr lvl="1"/>
            <a:r>
              <a:rPr lang="fr-FR" dirty="0" smtClean="0"/>
              <a:t>Projets exploratoires (chercheurs + workshops) : 15 k€/an</a:t>
            </a:r>
          </a:p>
          <a:p>
            <a:pPr lvl="1"/>
            <a:r>
              <a:rPr lang="fr-FR" dirty="0" smtClean="0"/>
              <a:t>Projets plus matures (Chercheurs + 1 </a:t>
            </a:r>
            <a:r>
              <a:rPr lang="fr-FR" dirty="0" err="1" smtClean="0"/>
              <a:t>postdoc</a:t>
            </a:r>
            <a:r>
              <a:rPr lang="fr-FR" dirty="0" smtClean="0"/>
              <a:t> + </a:t>
            </a:r>
            <a:r>
              <a:rPr lang="fr-FR" dirty="0" err="1" smtClean="0"/>
              <a:t>worhshops</a:t>
            </a:r>
            <a:r>
              <a:rPr lang="fr-FR" dirty="0" smtClean="0"/>
              <a:t>) : 75 k€/an</a:t>
            </a:r>
          </a:p>
          <a:p>
            <a:pPr lvl="1"/>
            <a:r>
              <a:rPr lang="fr-FR" dirty="0" smtClean="0"/>
              <a:t>Gros projets à 5/10 ans : 150 k€/an ou plus.</a:t>
            </a:r>
          </a:p>
          <a:p>
            <a:r>
              <a:rPr lang="fr-FR" sz="3636" b="1" dirty="0" smtClean="0"/>
              <a:t>Simulation numérique</a:t>
            </a:r>
            <a:r>
              <a:rPr lang="fr-FR" b="1" dirty="0" smtClean="0"/>
              <a:t>, </a:t>
            </a:r>
            <a:r>
              <a:rPr lang="fr-FR" dirty="0" smtClean="0"/>
              <a:t>10 départements</a:t>
            </a:r>
          </a:p>
          <a:p>
            <a:pPr lvl="1"/>
            <a:r>
              <a:rPr lang="fr-FR" dirty="0" smtClean="0"/>
              <a:t>Réseau </a:t>
            </a:r>
            <a:r>
              <a:rPr lang="fr-FR" dirty="0" err="1" smtClean="0"/>
              <a:t>mésocentres</a:t>
            </a:r>
            <a:r>
              <a:rPr lang="fr-FR" dirty="0" smtClean="0"/>
              <a:t>…</a:t>
            </a:r>
          </a:p>
          <a:p>
            <a:r>
              <a:rPr lang="fr-FR" sz="3636" b="1" dirty="0" smtClean="0"/>
              <a:t>Energie</a:t>
            </a:r>
            <a:r>
              <a:rPr lang="fr-FR" b="1" dirty="0" smtClean="0"/>
              <a:t>, </a:t>
            </a:r>
            <a:r>
              <a:rPr lang="fr-FR" dirty="0" smtClean="0"/>
              <a:t>10 départements      </a:t>
            </a:r>
          </a:p>
          <a:p>
            <a:pPr lv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14400"/>
          </a:xfrm>
        </p:spPr>
        <p:txBody>
          <a:bodyPr>
            <a:normAutofit/>
          </a:bodyPr>
          <a:lstStyle/>
          <a:p>
            <a:r>
              <a:rPr lang="fr-FR" dirty="0" smtClean="0"/>
              <a:t>Projets recherche</a:t>
            </a:r>
            <a:endParaRPr lang="fr-FR" dirty="0"/>
          </a:p>
        </p:txBody>
      </p:sp>
      <p:sp>
        <p:nvSpPr>
          <p:cNvPr id="3" name="Espace réservé du contenu 2"/>
          <p:cNvSpPr>
            <a:spLocks noGrp="1"/>
          </p:cNvSpPr>
          <p:nvPr>
            <p:ph idx="1"/>
          </p:nvPr>
        </p:nvSpPr>
        <p:spPr>
          <a:xfrm>
            <a:off x="457200" y="914400"/>
            <a:ext cx="8229600" cy="5761038"/>
          </a:xfrm>
        </p:spPr>
        <p:txBody>
          <a:bodyPr>
            <a:normAutofit fontScale="92500"/>
          </a:bodyPr>
          <a:lstStyle/>
          <a:p>
            <a:r>
              <a:rPr lang="fr-FR" sz="2595" b="1" dirty="0" smtClean="0"/>
              <a:t>Astrophysique et cosmologie ≈25%</a:t>
            </a:r>
            <a:endParaRPr lang="fr-FR" sz="2595" dirty="0" smtClean="0"/>
          </a:p>
          <a:p>
            <a:pPr lvl="1"/>
            <a:r>
              <a:rPr lang="fr-FR" sz="2595" dirty="0" smtClean="0"/>
              <a:t>???</a:t>
            </a:r>
          </a:p>
          <a:p>
            <a:r>
              <a:rPr lang="fr-FR" sz="2595" b="1" dirty="0" smtClean="0"/>
              <a:t>Systèmes solaire/stellaires et origines ≈25%</a:t>
            </a:r>
            <a:endParaRPr lang="fr-FR" sz="2595" dirty="0" smtClean="0"/>
          </a:p>
          <a:p>
            <a:pPr lvl="1"/>
            <a:r>
              <a:rPr lang="fr-FR" sz="2595" dirty="0" smtClean="0"/>
              <a:t>???</a:t>
            </a:r>
          </a:p>
          <a:p>
            <a:r>
              <a:rPr lang="fr-FR" sz="2595" b="1" dirty="0" smtClean="0"/>
              <a:t>Environnements fluides et climat ≈40%</a:t>
            </a:r>
          </a:p>
          <a:p>
            <a:pPr lvl="1"/>
            <a:r>
              <a:rPr lang="fr-FR" sz="2595" dirty="0" smtClean="0"/>
              <a:t>???</a:t>
            </a:r>
          </a:p>
          <a:p>
            <a:r>
              <a:rPr lang="fr-FR" sz="2595" b="1" dirty="0" smtClean="0"/>
              <a:t>Transferts et dynamique de la Terre ≈10%</a:t>
            </a:r>
          </a:p>
          <a:p>
            <a:pPr lvl="1"/>
            <a:r>
              <a:rPr lang="fr-FR" sz="2195" dirty="0" smtClean="0"/>
              <a:t>???</a:t>
            </a:r>
            <a:endParaRPr lang="fr-FR" dirty="0" smtClean="0"/>
          </a:p>
          <a:p>
            <a:pPr lvl="1">
              <a:buNone/>
            </a:pPr>
            <a:r>
              <a:rPr lang="fr-FR" dirty="0" err="1" smtClean="0">
                <a:sym typeface="Wingdings"/>
              </a:rPr>
              <a:t></a:t>
            </a:r>
            <a:r>
              <a:rPr lang="fr-FR" dirty="0" smtClean="0">
                <a:sym typeface="Wingdings"/>
              </a:rPr>
              <a:t> Demandes de cofinancements nécessaires à l’ANR, l’Europe, </a:t>
            </a:r>
            <a:r>
              <a:rPr lang="fr-FR" dirty="0" err="1" smtClean="0">
                <a:sym typeface="Wingdings"/>
              </a:rPr>
              <a:t>etc</a:t>
            </a:r>
            <a:r>
              <a:rPr lang="fr-FR" dirty="0" smtClean="0">
                <a:sym typeface="Wingdings"/>
              </a:rPr>
              <a:t>… pour les projets &gt;100 k€</a:t>
            </a:r>
            <a:endParaRPr lang="fr-FR" dirty="0" smtClean="0">
              <a:sym typeface="Wingdings"/>
            </a:endParaRPr>
          </a:p>
          <a:p>
            <a:pPr lvl="1">
              <a:buFont typeface="Wingdings" charset="2"/>
              <a:buChar char="à"/>
            </a:pPr>
            <a:r>
              <a:rPr lang="fr-FR" dirty="0" smtClean="0">
                <a:sym typeface="Wingdings"/>
              </a:rPr>
              <a:t> Projets </a:t>
            </a:r>
            <a:r>
              <a:rPr lang="fr-FR" dirty="0" smtClean="0">
                <a:sym typeface="Wingdings"/>
              </a:rPr>
              <a:t>plus petits type</a:t>
            </a:r>
            <a:r>
              <a:rPr lang="fr-FR" dirty="0" smtClean="0">
                <a:sym typeface="Wingdings"/>
              </a:rPr>
              <a:t> programmes de l’INSU?</a:t>
            </a:r>
          </a:p>
          <a:p>
            <a:pPr lvl="1">
              <a:buFont typeface="Wingdings" charset="2"/>
              <a:buChar char="à"/>
            </a:pPr>
            <a:r>
              <a:rPr lang="fr-FR" dirty="0" smtClean="0">
                <a:sym typeface="Wingdings"/>
              </a:rPr>
              <a:t> Attention : </a:t>
            </a:r>
            <a:r>
              <a:rPr lang="fr-FR" u="sng" dirty="0" smtClean="0">
                <a:sym typeface="Wingdings"/>
              </a:rPr>
              <a:t>pas de financement récurrent </a:t>
            </a:r>
            <a:r>
              <a:rPr lang="fr-FR" dirty="0" smtClean="0">
                <a:sym typeface="Wingdings"/>
              </a:rPr>
              <a:t>de l’</a:t>
            </a:r>
            <a:r>
              <a:rPr lang="fr-FR" dirty="0" err="1" smtClean="0">
                <a:sym typeface="Wingdings"/>
              </a:rPr>
              <a:t>Idex</a:t>
            </a:r>
            <a:r>
              <a:rPr lang="fr-FR" dirty="0" smtClean="0">
                <a:sym typeface="Wingdings"/>
              </a:rPr>
              <a:t> : financements sur projet. </a:t>
            </a:r>
            <a:r>
              <a:rPr lang="fr-FR" u="sng" dirty="0" smtClean="0">
                <a:sym typeface="Wingdings"/>
              </a:rPr>
              <a:t>Logique : fonds d’amorçage</a:t>
            </a:r>
            <a:r>
              <a:rPr lang="fr-FR" dirty="0" smtClean="0">
                <a:sym typeface="Wingdings"/>
              </a:rPr>
              <a: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15962"/>
          </a:xfrm>
        </p:spPr>
        <p:txBody>
          <a:bodyPr>
            <a:normAutofit fontScale="90000"/>
          </a:bodyPr>
          <a:lstStyle/>
          <a:p>
            <a:r>
              <a:rPr lang="fr-FR" dirty="0" smtClean="0"/>
              <a:t>Cadrage budgétaire</a:t>
            </a:r>
            <a:endParaRPr lang="fr-FR" dirty="0"/>
          </a:p>
        </p:txBody>
      </p:sp>
      <p:sp>
        <p:nvSpPr>
          <p:cNvPr id="3" name="Espace réservé du contenu 2"/>
          <p:cNvSpPr>
            <a:spLocks noGrp="1"/>
          </p:cNvSpPr>
          <p:nvPr>
            <p:ph idx="1"/>
          </p:nvPr>
        </p:nvSpPr>
        <p:spPr>
          <a:xfrm>
            <a:off x="457200" y="990600"/>
            <a:ext cx="8229600" cy="5486400"/>
          </a:xfrm>
        </p:spPr>
        <p:txBody>
          <a:bodyPr>
            <a:normAutofit fontScale="92500" lnSpcReduction="20000"/>
          </a:bodyPr>
          <a:lstStyle/>
          <a:p>
            <a:r>
              <a:rPr lang="fr-FR" dirty="0" smtClean="0"/>
              <a:t>Aucun projet SPU financé parmi les 12 </a:t>
            </a:r>
            <a:r>
              <a:rPr lang="fr-FR" dirty="0" err="1" smtClean="0"/>
              <a:t>lidex</a:t>
            </a:r>
            <a:r>
              <a:rPr lang="fr-FR" dirty="0" smtClean="0"/>
              <a:t> sélectionnés durant les 4 dernières années </a:t>
            </a:r>
            <a:r>
              <a:rPr lang="fr-FR" dirty="0" smtClean="0"/>
              <a:t>(</a:t>
            </a:r>
            <a:r>
              <a:rPr lang="fr-FR" dirty="0" err="1" smtClean="0"/>
              <a:t>non-sélection</a:t>
            </a:r>
            <a:r>
              <a:rPr lang="fr-FR" dirty="0" smtClean="0"/>
              <a:t> des projets </a:t>
            </a:r>
            <a:r>
              <a:rPr lang="fr-FR" dirty="0" smtClean="0"/>
              <a:t>climat FATES en </a:t>
            </a:r>
            <a:r>
              <a:rPr lang="fr-FR" dirty="0" smtClean="0"/>
              <a:t>2014, </a:t>
            </a:r>
            <a:r>
              <a:rPr lang="fr-FR" dirty="0" err="1" smtClean="0"/>
              <a:t>nanosat-Saclay</a:t>
            </a:r>
            <a:r>
              <a:rPr lang="fr-FR" dirty="0" smtClean="0"/>
              <a:t> en 2013 et 2014)</a:t>
            </a:r>
            <a:endParaRPr lang="fr-FR" dirty="0" smtClean="0"/>
          </a:p>
          <a:p>
            <a:r>
              <a:rPr lang="fr-FR" dirty="0" smtClean="0"/>
              <a:t>Facteur de pression à maintenir (tous nos projets ne seront pas sélectionnés) : 2 ou </a:t>
            </a:r>
            <a:r>
              <a:rPr lang="fr-FR" dirty="0" smtClean="0"/>
              <a:t>3</a:t>
            </a:r>
          </a:p>
          <a:p>
            <a:r>
              <a:rPr lang="fr-FR" dirty="0" smtClean="0"/>
              <a:t>Possibilité de financement de certains </a:t>
            </a:r>
            <a:r>
              <a:rPr lang="fr-FR" dirty="0" smtClean="0"/>
              <a:t>projets des </a:t>
            </a:r>
            <a:r>
              <a:rPr lang="fr-FR" dirty="0" err="1" smtClean="0"/>
              <a:t>dépts</a:t>
            </a:r>
            <a:r>
              <a:rPr lang="fr-FR" dirty="0" smtClean="0"/>
              <a:t> </a:t>
            </a:r>
            <a:r>
              <a:rPr lang="fr-FR" dirty="0" smtClean="0"/>
              <a:t>par les </a:t>
            </a:r>
            <a:r>
              <a:rPr lang="fr-FR" dirty="0" err="1" smtClean="0"/>
              <a:t>Labex</a:t>
            </a:r>
            <a:r>
              <a:rPr lang="fr-FR" dirty="0" smtClean="0"/>
              <a:t> (P2IO, L-IPSL…)</a:t>
            </a:r>
            <a:r>
              <a:rPr lang="fr-FR" dirty="0" smtClean="0"/>
              <a:t>? </a:t>
            </a:r>
            <a:r>
              <a:rPr lang="fr-FR" i="1" dirty="0" smtClean="0"/>
              <a:t>Evoqué en réunion </a:t>
            </a:r>
            <a:r>
              <a:rPr lang="fr-FR" i="1" dirty="0" err="1" smtClean="0"/>
              <a:t>UPSud</a:t>
            </a:r>
            <a:r>
              <a:rPr lang="fr-FR" i="1" dirty="0" smtClean="0"/>
              <a:t> des 5 </a:t>
            </a:r>
            <a:r>
              <a:rPr lang="fr-FR" i="1" dirty="0" err="1" smtClean="0"/>
              <a:t>depts</a:t>
            </a:r>
            <a:r>
              <a:rPr lang="fr-FR" i="1" dirty="0" smtClean="0"/>
              <a:t> liés à la physique</a:t>
            </a:r>
            <a:r>
              <a:rPr lang="fr-FR" dirty="0" smtClean="0"/>
              <a:t>. </a:t>
            </a:r>
            <a:endParaRPr lang="fr-FR" dirty="0" smtClean="0"/>
          </a:p>
          <a:p>
            <a:r>
              <a:rPr lang="fr-FR" dirty="0" smtClean="0"/>
              <a:t>Cadrage </a:t>
            </a:r>
            <a:r>
              <a:rPr lang="fr-FR" dirty="0" smtClean="0"/>
              <a:t>budgétaire</a:t>
            </a:r>
          </a:p>
          <a:p>
            <a:pPr lvl="1"/>
            <a:r>
              <a:rPr lang="fr-FR" dirty="0" smtClean="0"/>
              <a:t>2016-2019 : 1 M€/an = 4 M€?</a:t>
            </a:r>
          </a:p>
          <a:p>
            <a:pPr lvl="1"/>
            <a:r>
              <a:rPr lang="fr-FR" dirty="0" smtClean="0"/>
              <a:t>2020-2026 : &gt;1 M€/an?</a:t>
            </a:r>
          </a:p>
          <a:p>
            <a:r>
              <a:rPr lang="fr-FR" dirty="0" smtClean="0"/>
              <a:t>Quel part en gestion interne SPU?</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09600"/>
          </a:xfrm>
        </p:spPr>
        <p:txBody>
          <a:bodyPr>
            <a:noAutofit/>
          </a:bodyPr>
          <a:lstStyle/>
          <a:p>
            <a:r>
              <a:rPr lang="fr-FR" sz="3200" dirty="0" smtClean="0"/>
              <a:t>Rappel étapes feuille de route </a:t>
            </a:r>
            <a:r>
              <a:rPr lang="fr-FR" sz="3200" dirty="0" err="1" smtClean="0"/>
              <a:t>Idex</a:t>
            </a:r>
            <a:endParaRPr lang="fr-FR" sz="3200" dirty="0"/>
          </a:p>
        </p:txBody>
      </p:sp>
      <p:sp>
        <p:nvSpPr>
          <p:cNvPr id="3" name="Espace réservé du contenu 2"/>
          <p:cNvSpPr>
            <a:spLocks noGrp="1"/>
          </p:cNvSpPr>
          <p:nvPr>
            <p:ph idx="1"/>
          </p:nvPr>
        </p:nvSpPr>
        <p:spPr>
          <a:xfrm>
            <a:off x="0" y="609600"/>
            <a:ext cx="9144000" cy="6019800"/>
          </a:xfrm>
        </p:spPr>
        <p:txBody>
          <a:bodyPr>
            <a:normAutofit fontScale="25000" lnSpcReduction="20000"/>
          </a:bodyPr>
          <a:lstStyle/>
          <a:p>
            <a:pPr>
              <a:buNone/>
            </a:pPr>
            <a:r>
              <a:rPr lang="fr-FR" sz="6400" b="1" dirty="0" smtClean="0"/>
              <a:t>1- </a:t>
            </a:r>
            <a:r>
              <a:rPr lang="fr-FR" sz="6000" b="1" dirty="0" smtClean="0"/>
              <a:t>Analyse </a:t>
            </a:r>
            <a:r>
              <a:rPr lang="fr-FR" sz="6000" b="1" dirty="0" smtClean="0"/>
              <a:t>SWOT dans le périmètre du département et par rapport à ses interfaces</a:t>
            </a:r>
            <a:endParaRPr lang="fr-FR" sz="6000" b="1" dirty="0" smtClean="0"/>
          </a:p>
          <a:p>
            <a:pPr>
              <a:buNone/>
            </a:pPr>
            <a:r>
              <a:rPr lang="fr-FR" sz="6400" dirty="0" smtClean="0"/>
              <a:t>	La </a:t>
            </a:r>
            <a:r>
              <a:rPr lang="fr-FR" sz="6400" dirty="0" smtClean="0"/>
              <a:t>stratégie proposée et les moyens pour la mettre en œuvre seront d’autant plus pertinents et compréhensibles qu’ils seront basés sur une connaissance des forces et faiblesses des différentes communautés. Cette analyse permettra de justifier les choix réalisés, et de les positionner par rapport à un contexte national et international. L’analyse doit inclure au moins les points suivants :</a:t>
            </a:r>
            <a:endParaRPr lang="fr-FR" sz="6400" dirty="0" smtClean="0"/>
          </a:p>
          <a:p>
            <a:pPr lvl="0">
              <a:buNone/>
            </a:pPr>
            <a:r>
              <a:rPr lang="fr-FR" sz="6400" dirty="0" smtClean="0"/>
              <a:t>	</a:t>
            </a:r>
            <a:r>
              <a:rPr lang="fr-FR" sz="5600" dirty="0" err="1" smtClean="0"/>
              <a:t>a-</a:t>
            </a:r>
            <a:r>
              <a:rPr lang="fr-FR" sz="5600" dirty="0" smtClean="0"/>
              <a:t> identification </a:t>
            </a:r>
            <a:r>
              <a:rPr lang="fr-FR" sz="5600" dirty="0" smtClean="0"/>
              <a:t>des enjeux de connaissance et socio-économiques pertinents,</a:t>
            </a:r>
            <a:endParaRPr lang="fr-FR" sz="5600" dirty="0" smtClean="0"/>
          </a:p>
          <a:p>
            <a:pPr lvl="0">
              <a:buNone/>
            </a:pPr>
            <a:r>
              <a:rPr lang="fr-FR" sz="5600" dirty="0" smtClean="0"/>
              <a:t>	</a:t>
            </a:r>
            <a:r>
              <a:rPr lang="fr-FR" sz="5600" dirty="0" err="1" smtClean="0"/>
              <a:t>b-</a:t>
            </a:r>
            <a:r>
              <a:rPr lang="fr-FR" sz="5600" dirty="0" smtClean="0"/>
              <a:t> recensement </a:t>
            </a:r>
            <a:r>
              <a:rPr lang="fr-FR" sz="5600" dirty="0" smtClean="0"/>
              <a:t>du potentiel sur le plateau de Saclay,</a:t>
            </a:r>
            <a:endParaRPr lang="fr-FR" sz="5600" dirty="0" smtClean="0"/>
          </a:p>
          <a:p>
            <a:pPr lvl="0">
              <a:buNone/>
            </a:pPr>
            <a:r>
              <a:rPr lang="fr-FR" sz="5600" dirty="0" smtClean="0"/>
              <a:t>	</a:t>
            </a:r>
            <a:r>
              <a:rPr lang="fr-FR" sz="5600" dirty="0" err="1" smtClean="0"/>
              <a:t>c-</a:t>
            </a:r>
            <a:r>
              <a:rPr lang="fr-FR" sz="5600" dirty="0" smtClean="0"/>
              <a:t> benchmark </a:t>
            </a:r>
            <a:r>
              <a:rPr lang="fr-FR" sz="5600" dirty="0" smtClean="0"/>
              <a:t>international, en particulier par rapport aux autres sites qui affichent un gros projet sur le même sujet/domaine scientifique,</a:t>
            </a:r>
            <a:endParaRPr lang="fr-FR" sz="5600" dirty="0" smtClean="0"/>
          </a:p>
          <a:p>
            <a:pPr lvl="0">
              <a:buNone/>
            </a:pPr>
            <a:r>
              <a:rPr lang="fr-FR" sz="5600" dirty="0" smtClean="0"/>
              <a:t>	d analyse </a:t>
            </a:r>
            <a:r>
              <a:rPr lang="fr-FR" sz="5600" dirty="0" smtClean="0"/>
              <a:t>du positionnement possible par rapport : </a:t>
            </a:r>
          </a:p>
          <a:p>
            <a:pPr lvl="1"/>
            <a:r>
              <a:rPr lang="fr-FR" sz="5600" dirty="0" smtClean="0"/>
              <a:t>à la stratégie nationale de recherche et à la stratégie H2020 de l’UE sur le sujet/domaine scientifique,</a:t>
            </a:r>
          </a:p>
          <a:p>
            <a:pPr lvl="1"/>
            <a:r>
              <a:rPr lang="fr-FR" sz="5600" dirty="0" smtClean="0"/>
              <a:t>au positionnement stratégiques des partenaires </a:t>
            </a:r>
            <a:r>
              <a:rPr lang="fr-FR" sz="5600" dirty="0" err="1" smtClean="0"/>
              <a:t>Paris-Saclay</a:t>
            </a:r>
            <a:r>
              <a:rPr lang="fr-FR" sz="5600" dirty="0" smtClean="0"/>
              <a:t> et en particulier des organismes de recherche.</a:t>
            </a:r>
            <a:endParaRPr lang="fr-FR" sz="5600" dirty="0" smtClean="0"/>
          </a:p>
          <a:p>
            <a:pPr lvl="0">
              <a:buNone/>
            </a:pPr>
            <a:endParaRPr lang="fr-FR" sz="6400" dirty="0" smtClean="0"/>
          </a:p>
          <a:p>
            <a:pPr lvl="0">
              <a:buNone/>
            </a:pPr>
            <a:r>
              <a:rPr lang="fr-FR" sz="6400" b="1" dirty="0" smtClean="0"/>
              <a:t>2- Sur </a:t>
            </a:r>
            <a:r>
              <a:rPr lang="fr-FR" sz="6400" b="1" dirty="0" smtClean="0"/>
              <a:t>la base des résultats de cette analyse, élaboration d’une stratégie ou vision commune partagée</a:t>
            </a:r>
          </a:p>
          <a:p>
            <a:pPr>
              <a:buNone/>
            </a:pPr>
            <a:r>
              <a:rPr lang="fr-FR" sz="6400" dirty="0" smtClean="0"/>
              <a:t> </a:t>
            </a:r>
            <a:endParaRPr lang="fr-FR" sz="6400" dirty="0" smtClean="0"/>
          </a:p>
          <a:p>
            <a:pPr lvl="0">
              <a:buNone/>
            </a:pPr>
            <a:r>
              <a:rPr lang="fr-FR" sz="6400" b="1" dirty="0" smtClean="0"/>
              <a:t>3- Proposition </a:t>
            </a:r>
            <a:r>
              <a:rPr lang="fr-FR" sz="6400" b="1" dirty="0" smtClean="0"/>
              <a:t>des moyens et actions à mettre en œuvre pour atteindre les objectifs identifiés à travers la stratégie </a:t>
            </a:r>
            <a:r>
              <a:rPr lang="fr-FR" sz="6400" b="1" dirty="0" smtClean="0"/>
              <a:t>partagée</a:t>
            </a:r>
            <a:r>
              <a:rPr lang="fr-FR" sz="6400" dirty="0" smtClean="0"/>
              <a:t> </a:t>
            </a:r>
          </a:p>
          <a:p>
            <a:pPr>
              <a:buNone/>
            </a:pPr>
            <a:r>
              <a:rPr lang="fr-FR" sz="6400" dirty="0" smtClean="0"/>
              <a:t>	Les </a:t>
            </a:r>
            <a:r>
              <a:rPr lang="fr-FR" sz="6400" dirty="0" smtClean="0"/>
              <a:t>propositions doivent répondre aux questions suivantes :</a:t>
            </a:r>
            <a:endParaRPr lang="fr-FR" sz="6400" dirty="0" smtClean="0"/>
          </a:p>
          <a:p>
            <a:pPr lvl="0">
              <a:buNone/>
            </a:pPr>
            <a:r>
              <a:rPr lang="fr-FR" sz="6400" dirty="0" smtClean="0"/>
              <a:t>	</a:t>
            </a:r>
            <a:r>
              <a:rPr lang="fr-FR" sz="4800" dirty="0" err="1" smtClean="0">
                <a:solidFill>
                  <a:srgbClr val="FF0000"/>
                </a:solidFill>
              </a:rPr>
              <a:t>a-</a:t>
            </a:r>
            <a:r>
              <a:rPr lang="fr-FR" sz="4800" dirty="0" smtClean="0">
                <a:solidFill>
                  <a:srgbClr val="FF0000"/>
                </a:solidFill>
              </a:rPr>
              <a:t> quels </a:t>
            </a:r>
            <a:r>
              <a:rPr lang="fr-FR" sz="4800" dirty="0" smtClean="0">
                <a:solidFill>
                  <a:srgbClr val="FF0000"/>
                </a:solidFill>
              </a:rPr>
              <a:t>projets permettront d’atteindre le plus haut niveau mondial dans un domaine ou sous-domaine scientifique ;</a:t>
            </a:r>
            <a:endParaRPr lang="fr-FR" sz="4800" dirty="0" smtClean="0">
              <a:solidFill>
                <a:srgbClr val="FF0000"/>
              </a:solidFill>
            </a:endParaRPr>
          </a:p>
          <a:p>
            <a:pPr lvl="0">
              <a:buNone/>
            </a:pPr>
            <a:r>
              <a:rPr lang="fr-FR" sz="4800" dirty="0" smtClean="0">
                <a:solidFill>
                  <a:srgbClr val="FF0000"/>
                </a:solidFill>
              </a:rPr>
              <a:t>	</a:t>
            </a:r>
            <a:r>
              <a:rPr lang="fr-FR" sz="4800" dirty="0" err="1" smtClean="0">
                <a:solidFill>
                  <a:srgbClr val="FF0000"/>
                </a:solidFill>
              </a:rPr>
              <a:t>b-</a:t>
            </a:r>
            <a:r>
              <a:rPr lang="fr-FR" sz="4800" dirty="0" smtClean="0">
                <a:solidFill>
                  <a:srgbClr val="FF0000"/>
                </a:solidFill>
              </a:rPr>
              <a:t> quelles </a:t>
            </a:r>
            <a:r>
              <a:rPr lang="fr-FR" sz="4800" dirty="0" smtClean="0">
                <a:solidFill>
                  <a:srgbClr val="FF0000"/>
                </a:solidFill>
              </a:rPr>
              <a:t>faiblesses doivent être obligatoirement corrigées pour atteindre ce résultat, et comment ;</a:t>
            </a:r>
            <a:endParaRPr lang="fr-FR" sz="4800" dirty="0" smtClean="0">
              <a:solidFill>
                <a:srgbClr val="FF0000"/>
              </a:solidFill>
            </a:endParaRPr>
          </a:p>
          <a:p>
            <a:pPr lvl="0">
              <a:buNone/>
            </a:pPr>
            <a:r>
              <a:rPr lang="fr-FR" sz="4800" dirty="0" smtClean="0">
                <a:solidFill>
                  <a:srgbClr val="FF0000"/>
                </a:solidFill>
              </a:rPr>
              <a:t>	</a:t>
            </a:r>
            <a:r>
              <a:rPr lang="fr-FR" sz="4800" dirty="0" err="1" smtClean="0">
                <a:solidFill>
                  <a:srgbClr val="FF0000"/>
                </a:solidFill>
              </a:rPr>
              <a:t>c-</a:t>
            </a:r>
            <a:r>
              <a:rPr lang="fr-FR" sz="4800" dirty="0" smtClean="0">
                <a:solidFill>
                  <a:srgbClr val="FF0000"/>
                </a:solidFill>
              </a:rPr>
              <a:t> quels </a:t>
            </a:r>
            <a:r>
              <a:rPr lang="fr-FR" sz="4800" dirty="0" smtClean="0">
                <a:solidFill>
                  <a:srgbClr val="FF0000"/>
                </a:solidFill>
              </a:rPr>
              <a:t>axes émergents doivent être développés pour anticiper les évolutions à </a:t>
            </a:r>
            <a:r>
              <a:rPr lang="fr-FR" sz="4800" dirty="0" err="1" smtClean="0">
                <a:solidFill>
                  <a:srgbClr val="FF0000"/>
                </a:solidFill>
              </a:rPr>
              <a:t>court-moyen</a:t>
            </a:r>
            <a:r>
              <a:rPr lang="fr-FR" sz="4800" dirty="0" smtClean="0">
                <a:solidFill>
                  <a:srgbClr val="FF0000"/>
                </a:solidFill>
              </a:rPr>
              <a:t> terme ;</a:t>
            </a:r>
            <a:endParaRPr lang="fr-FR" sz="4800" dirty="0" smtClean="0">
              <a:solidFill>
                <a:srgbClr val="FF0000"/>
              </a:solidFill>
            </a:endParaRPr>
          </a:p>
          <a:p>
            <a:pPr lvl="0">
              <a:buNone/>
            </a:pPr>
            <a:r>
              <a:rPr lang="fr-FR" sz="4800" dirty="0" smtClean="0">
                <a:solidFill>
                  <a:srgbClr val="FF0000"/>
                </a:solidFill>
              </a:rPr>
              <a:t>	</a:t>
            </a:r>
            <a:r>
              <a:rPr lang="fr-FR" sz="4800" dirty="0" err="1" smtClean="0">
                <a:solidFill>
                  <a:srgbClr val="FF0000"/>
                </a:solidFill>
              </a:rPr>
              <a:t>d-</a:t>
            </a:r>
            <a:r>
              <a:rPr lang="fr-FR" sz="4800" dirty="0" smtClean="0">
                <a:solidFill>
                  <a:srgbClr val="FF0000"/>
                </a:solidFill>
              </a:rPr>
              <a:t> y </a:t>
            </a:r>
            <a:r>
              <a:rPr lang="fr-FR" sz="4800" dirty="0" smtClean="0">
                <a:solidFill>
                  <a:srgbClr val="FF0000"/>
                </a:solidFill>
              </a:rPr>
              <a:t>a-t-il un potentiel d’innovation/valorisation associé au projet, et dans ce cas comment le département propose de le développer.</a:t>
            </a:r>
          </a:p>
          <a:p>
            <a:pPr>
              <a:buNone/>
            </a:pPr>
            <a:r>
              <a:rPr lang="fr-FR" sz="6400" dirty="0" smtClean="0"/>
              <a:t> </a:t>
            </a:r>
            <a:endParaRPr lang="fr-FR" sz="6400" dirty="0" smtClean="0"/>
          </a:p>
          <a:p>
            <a:pPr>
              <a:buNone/>
            </a:pPr>
            <a:r>
              <a:rPr lang="fr-FR" sz="6400" dirty="0" smtClean="0"/>
              <a:t>	</a:t>
            </a:r>
            <a:r>
              <a:rPr lang="fr-FR" sz="6400" b="1" dirty="0" smtClean="0"/>
              <a:t>Chaque </a:t>
            </a:r>
            <a:r>
              <a:rPr lang="fr-FR" sz="6400" b="1" dirty="0" smtClean="0"/>
              <a:t>proposition doit inclure une planification d’ensemble : actions à mettre en œuvre, jalons, moyens nécessaires, financements projetés (intégrant une demande de soutien à l’IDEX si nécessaire), actions d’accompagnement requises (en communication, suivi d’indicateurs, recrutements d’accompagnement, </a:t>
            </a:r>
            <a:r>
              <a:rPr lang="fr-FR" sz="6400" b="1" dirty="0" err="1" smtClean="0"/>
              <a:t>etc</a:t>
            </a:r>
            <a:r>
              <a:rPr lang="fr-FR" sz="6400" b="1" dirty="0" smtClean="0"/>
              <a:t>). </a:t>
            </a:r>
          </a:p>
          <a:p>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269</TotalTime>
  <Words>1326</Words>
  <Application>Microsoft Macintosh PowerPoint</Application>
  <PresentationFormat>Présentation à l'écran (4:3)</PresentationFormat>
  <Paragraphs>119</Paragraphs>
  <Slides>9</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9</vt:i4>
      </vt:variant>
    </vt:vector>
  </HeadingPairs>
  <TitlesOfParts>
    <vt:vector size="10" baseType="lpstr">
      <vt:lpstr>Thème Office</vt:lpstr>
      <vt:lpstr>Réunion Resp. GT SPU </vt:lpstr>
      <vt:lpstr>Ventilation budget Idex (4 premières années)</vt:lpstr>
      <vt:lpstr>Diapositive 3</vt:lpstr>
      <vt:lpstr>Types de moyens</vt:lpstr>
      <vt:lpstr>Trajectoire IDEX : où en sommes nous ? (objectifs à 4 ans)  (Présentation P. Leboeuf AG SPU de juin 2014)</vt:lpstr>
      <vt:lpstr>Projets transversaux identifiés</vt:lpstr>
      <vt:lpstr>Projets recherche</vt:lpstr>
      <vt:lpstr>Cadrage budgétaire</vt:lpstr>
      <vt:lpstr>Rappel étapes feuille de route Idex</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Éric Chassefière</dc:creator>
  <cp:lastModifiedBy>Éric Chassefière</cp:lastModifiedBy>
  <cp:revision>48</cp:revision>
  <dcterms:created xsi:type="dcterms:W3CDTF">2015-03-25T22:25:08Z</dcterms:created>
  <dcterms:modified xsi:type="dcterms:W3CDTF">2015-03-25T22:49:29Z</dcterms:modified>
</cp:coreProperties>
</file>