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0" r:id="rId5"/>
    <p:sldId id="259" r:id="rId6"/>
    <p:sldId id="260" r:id="rId7"/>
    <p:sldId id="269" r:id="rId8"/>
    <p:sldId id="267" r:id="rId9"/>
    <p:sldId id="261" r:id="rId10"/>
    <p:sldId id="273" r:id="rId11"/>
    <p:sldId id="274" r:id="rId12"/>
    <p:sldId id="275" r:id="rId13"/>
    <p:sldId id="276" r:id="rId14"/>
    <p:sldId id="263" r:id="rId15"/>
    <p:sldId id="265" r:id="rId16"/>
    <p:sldId id="266" r:id="rId17"/>
    <p:sldId id="271" r:id="rId18"/>
    <p:sldId id="277" r:id="rId19"/>
    <p:sldId id="264" r:id="rId20"/>
    <p:sldId id="268" r:id="rId21"/>
    <p:sldId id="272" r:id="rId2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10C"/>
    <a:srgbClr val="7D00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16" autoAdjust="0"/>
  </p:normalViewPr>
  <p:slideViewPr>
    <p:cSldViewPr snapToGrid="0" snapToObjects="1">
      <p:cViewPr varScale="1">
        <p:scale>
          <a:sx n="154" d="100"/>
          <a:sy n="154" d="100"/>
        </p:scale>
        <p:origin x="-7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A680F-FA5E-C444-B8B2-90FA5CA58EAE}" type="datetimeFigureOut">
              <a:rPr lang="fr-FR" smtClean="0"/>
              <a:t>28/05/15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CF84F-D12F-5D45-8E5D-F4AB9AD88E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42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s’intéresse à la question de</a:t>
            </a:r>
            <a:r>
              <a:rPr lang="fr-FR" baseline="0" dirty="0" smtClean="0"/>
              <a:t> la variabilité climatique à l’échelle régionale, mais dans un contexte de </a:t>
            </a:r>
            <a:r>
              <a:rPr lang="fr-FR" baseline="0" smtClean="0"/>
              <a:t>changement </a:t>
            </a:r>
            <a:r>
              <a:rPr lang="fr-FR" baseline="0" smtClean="0"/>
              <a:t>climatique. </a:t>
            </a:r>
            <a:r>
              <a:rPr lang="fr-FR" baseline="0" dirty="0" smtClean="0"/>
              <a:t>En effet, quand on regarde cette figure, qui correspond à l’évolution de la température à l’échelle </a:t>
            </a:r>
            <a:r>
              <a:rPr lang="fr-FR" baseline="0" dirty="0" err="1" smtClean="0"/>
              <a:t>gloable</a:t>
            </a:r>
            <a:r>
              <a:rPr lang="fr-FR" baseline="0" dirty="0" smtClean="0"/>
              <a:t>, on voit que non seulement les modèles sont très dispersés, mais aussi qu’il ne </a:t>
            </a:r>
            <a:r>
              <a:rPr lang="fr-FR" baseline="0" dirty="0" err="1" smtClean="0"/>
              <a:t>reprodisent</a:t>
            </a:r>
            <a:r>
              <a:rPr lang="fr-FR" baseline="0" dirty="0" smtClean="0"/>
              <a:t> pas bien l’amplitude de la variabilité des observations; et c’est encore plus accentué à l’échelle régionale, comme on peut le voir sur cette figure où…</a:t>
            </a:r>
          </a:p>
          <a:p>
            <a:r>
              <a:rPr lang="fr-FR" baseline="0" dirty="0" err="1" smtClean="0"/>
              <a:t>Aujorud’hui</a:t>
            </a:r>
            <a:r>
              <a:rPr lang="fr-FR" baseline="0" dirty="0" smtClean="0"/>
              <a:t> les incertitudes sont donc très fortes à ces échelles, qui sont pourtant des échelles clés en terme d’</a:t>
            </a:r>
            <a:r>
              <a:rPr lang="fr-FR" baseline="0" dirty="0" err="1" smtClean="0"/>
              <a:t>imapcts</a:t>
            </a:r>
            <a:r>
              <a:rPr lang="fr-FR" baseline="0" dirty="0" smtClean="0"/>
              <a:t>. </a:t>
            </a:r>
          </a:p>
          <a:p>
            <a:r>
              <a:rPr lang="fr-FR" baseline="0" dirty="0" smtClean="0"/>
              <a:t>On se penche donc sur ces échelles dites « régionales » et on s’intéresse à la fois aux mécanismes, liés au cycle de l’eau, qui créent cette variabilité en elle-même, mais aussi à la capacité des modèles à la reproduire.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CF84F-D12F-5D45-8E5D-F4AB9AD88E8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411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Rajouter les infos de </a:t>
            </a:r>
            <a:r>
              <a:rPr lang="fr-FR" dirty="0" err="1" smtClean="0"/>
              <a:t>karim</a:t>
            </a:r>
            <a:r>
              <a:rPr lang="fr-FR" dirty="0" smtClean="0"/>
              <a:t> sur </a:t>
            </a:r>
            <a:r>
              <a:rPr lang="fr-FR" dirty="0" err="1" smtClean="0"/>
              <a:t>climserv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CF84F-D12F-5D45-8E5D-F4AB9AD88E8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593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</a:t>
            </a:r>
            <a:r>
              <a:rPr lang="fr-FR" dirty="0" err="1" smtClean="0"/>
              <a:t>slde</a:t>
            </a:r>
            <a:r>
              <a:rPr lang="fr-FR" dirty="0" smtClean="0"/>
              <a:t> qui résume ce qu’est le </a:t>
            </a:r>
            <a:r>
              <a:rPr lang="fr-FR" dirty="0" err="1" smtClean="0"/>
              <a:t>sirta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CF84F-D12F-5D45-8E5D-F4AB9AD88E8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031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Sachant que </a:t>
            </a:r>
            <a:r>
              <a:rPr lang="fr-FR" i="1" dirty="0" smtClean="0"/>
              <a:t>!! Quand on veut étudier la variabilité du climat, on ne peut pas combler les trous de manière statistique car il n’y a pas nécessairement de relation analytique entre les paramètres, </a:t>
            </a:r>
            <a:r>
              <a:rPr lang="fr-FR" i="1" dirty="0" err="1" smtClean="0"/>
              <a:t>because</a:t>
            </a:r>
            <a:r>
              <a:rPr lang="fr-FR" i="1" dirty="0" smtClean="0"/>
              <a:t> rétroactions… surtout quand on cherche des extrêmes par ex! </a:t>
            </a:r>
            <a:r>
              <a:rPr lang="fr-FR" i="1" dirty="0" smtClean="0">
                <a:sym typeface="Wingdings"/>
              </a:rPr>
              <a:t> cela induirait des erreurs dans l’interprétation physique</a:t>
            </a:r>
          </a:p>
          <a:p>
            <a:r>
              <a:rPr lang="fr-FR" i="1" dirty="0" smtClean="0">
                <a:sym typeface="Wingdings"/>
              </a:rPr>
              <a:t> Essayer d’expliquer ça mieux!</a:t>
            </a:r>
            <a:endParaRPr lang="fr-FR" i="1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CF84F-D12F-5D45-8E5D-F4AB9AD88E8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091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idées sont là mais </a:t>
            </a:r>
            <a:r>
              <a:rPr lang="fr-FR" dirty="0" err="1" smtClean="0"/>
              <a:t>slide</a:t>
            </a:r>
            <a:r>
              <a:rPr lang="fr-FR" dirty="0" smtClean="0"/>
              <a:t> à travailler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CF84F-D12F-5D45-8E5D-F4AB9AD88E8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904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Slide à travailler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CF84F-D12F-5D45-8E5D-F4AB9AD88E8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9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 pense qu’il faut poser le problème en terme de Questions scientifiques « physiques » et dire qu’on a besoin d’experts en analyses de séries de données pour nous aider à traduire nos questions en terme mathématiques et à trouver les outils mathématiques et statistiques adaptés.</a:t>
            </a:r>
          </a:p>
          <a:p>
            <a:r>
              <a:rPr lang="fr-FR" dirty="0" smtClean="0"/>
              <a:t>Oui il faut aboutir à des questions en terme de sciences des données, mais ne faudrait-il pas discuter avec des matheux pour qu’ils aident à traduire ça?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CF84F-D12F-5D45-8E5D-F4AB9AD88E8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418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Color</a:t>
            </a:r>
            <a:r>
              <a:rPr lang="en-GB" dirty="0" smtClean="0"/>
              <a:t> shading represents a 5-month moving average of the data.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CF84F-D12F-5D45-8E5D-F4AB9AD88E8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943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Ne lire que les titres en gris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CF84F-D12F-5D45-8E5D-F4AB9AD88E8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42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3FF5-4D4A-0D48-BFE6-75620BA77B91}" type="datetimeFigureOut">
              <a:rPr lang="fr-FR" smtClean="0"/>
              <a:t>28/05/15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828E-24A8-564D-A50E-9BD41FB6EF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95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3FF5-4D4A-0D48-BFE6-75620BA77B91}" type="datetimeFigureOut">
              <a:rPr lang="fr-FR" smtClean="0"/>
              <a:t>28/05/15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828E-24A8-564D-A50E-9BD41FB6EF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28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3FF5-4D4A-0D48-BFE6-75620BA77B91}" type="datetimeFigureOut">
              <a:rPr lang="fr-FR" smtClean="0"/>
              <a:t>28/05/15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828E-24A8-564D-A50E-9BD41FB6EF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1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3FF5-4D4A-0D48-BFE6-75620BA77B91}" type="datetimeFigureOut">
              <a:rPr lang="fr-FR" smtClean="0"/>
              <a:t>28/05/15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828E-24A8-564D-A50E-9BD41FB6EF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0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3FF5-4D4A-0D48-BFE6-75620BA77B91}" type="datetimeFigureOut">
              <a:rPr lang="fr-FR" smtClean="0"/>
              <a:t>28/05/15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828E-24A8-564D-A50E-9BD41FB6EF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43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3FF5-4D4A-0D48-BFE6-75620BA77B91}" type="datetimeFigureOut">
              <a:rPr lang="fr-FR" smtClean="0"/>
              <a:t>28/05/15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828E-24A8-564D-A50E-9BD41FB6EF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7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3FF5-4D4A-0D48-BFE6-75620BA77B91}" type="datetimeFigureOut">
              <a:rPr lang="fr-FR" smtClean="0"/>
              <a:t>28/05/15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828E-24A8-564D-A50E-9BD41FB6EF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76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3FF5-4D4A-0D48-BFE6-75620BA77B91}" type="datetimeFigureOut">
              <a:rPr lang="fr-FR" smtClean="0"/>
              <a:t>28/05/15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828E-24A8-564D-A50E-9BD41FB6EF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82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3FF5-4D4A-0D48-BFE6-75620BA77B91}" type="datetimeFigureOut">
              <a:rPr lang="fr-FR" smtClean="0"/>
              <a:t>28/05/15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828E-24A8-564D-A50E-9BD41FB6EF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32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3FF5-4D4A-0D48-BFE6-75620BA77B91}" type="datetimeFigureOut">
              <a:rPr lang="fr-FR" smtClean="0"/>
              <a:t>28/05/15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828E-24A8-564D-A50E-9BD41FB6EF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00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3FF5-4D4A-0D48-BFE6-75620BA77B91}" type="datetimeFigureOut">
              <a:rPr lang="fr-FR" smtClean="0"/>
              <a:t>28/05/15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828E-24A8-564D-A50E-9BD41FB6EF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29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83FF5-4D4A-0D48-BFE6-75620BA77B91}" type="datetimeFigureOut">
              <a:rPr lang="fr-FR" smtClean="0"/>
              <a:t>28/05/15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3828E-24A8-564D-A50E-9BD41FB6EF3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17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71985"/>
            <a:ext cx="7772400" cy="1470025"/>
          </a:xfrm>
        </p:spPr>
        <p:txBody>
          <a:bodyPr/>
          <a:lstStyle/>
          <a:p>
            <a:r>
              <a:rPr lang="fr-FR" dirty="0" smtClean="0"/>
              <a:t>Observer la variabilité climatique en Ile de France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6488" y="3886200"/>
            <a:ext cx="8250551" cy="1752600"/>
          </a:xfrm>
        </p:spPr>
        <p:txBody>
          <a:bodyPr>
            <a:normAutofit fontScale="55000" lnSpcReduction="20000"/>
          </a:bodyPr>
          <a:lstStyle/>
          <a:p>
            <a:r>
              <a:rPr lang="fr-FR" u="sng" dirty="0" smtClean="0"/>
              <a:t>M. Chiriaco</a:t>
            </a:r>
            <a:r>
              <a:rPr lang="fr-FR" baseline="30000" dirty="0" smtClean="0"/>
              <a:t>(1)</a:t>
            </a:r>
            <a:r>
              <a:rPr lang="fr-FR" dirty="0" smtClean="0"/>
              <a:t>, M. Haeffelin</a:t>
            </a:r>
            <a:r>
              <a:rPr lang="fr-FR" baseline="30000" dirty="0" smtClean="0"/>
              <a:t>(2)</a:t>
            </a:r>
            <a:r>
              <a:rPr lang="fr-FR" dirty="0" smtClean="0"/>
              <a:t>, J.C. Dupont</a:t>
            </a:r>
            <a:r>
              <a:rPr lang="fr-FR" baseline="30000" dirty="0" smtClean="0"/>
              <a:t>(3)</a:t>
            </a:r>
            <a:r>
              <a:rPr lang="fr-FR" dirty="0" smtClean="0"/>
              <a:t>, J. </a:t>
            </a:r>
            <a:r>
              <a:rPr lang="fr-FR" dirty="0" err="1" smtClean="0"/>
              <a:t>Badosa</a:t>
            </a:r>
            <a:r>
              <a:rPr lang="fr-FR" baseline="30000" dirty="0" smtClean="0"/>
              <a:t>(2)</a:t>
            </a:r>
            <a:r>
              <a:rPr lang="fr-FR" dirty="0" smtClean="0"/>
              <a:t>, K. Ramage</a:t>
            </a:r>
            <a:r>
              <a:rPr lang="fr-FR" baseline="30000" dirty="0" smtClean="0"/>
              <a:t>(3)</a:t>
            </a:r>
            <a:r>
              <a:rPr lang="fr-FR" dirty="0" smtClean="0"/>
              <a:t>, S. Cloché</a:t>
            </a:r>
            <a:r>
              <a:rPr lang="fr-FR" baseline="30000" dirty="0" smtClean="0"/>
              <a:t>(3)</a:t>
            </a:r>
            <a:r>
              <a:rPr lang="fr-FR" dirty="0" smtClean="0"/>
              <a:t>, et al.</a:t>
            </a:r>
          </a:p>
          <a:p>
            <a:r>
              <a:rPr lang="fr-FR" dirty="0" smtClean="0"/>
              <a:t> </a:t>
            </a:r>
          </a:p>
          <a:p>
            <a:pPr marL="514350" indent="-514350" algn="l">
              <a:buAutoNum type="arabicParenBoth"/>
            </a:pPr>
            <a:r>
              <a:rPr lang="fr-FR" dirty="0" smtClean="0"/>
              <a:t>LATMOS</a:t>
            </a:r>
          </a:p>
          <a:p>
            <a:pPr marL="514350" indent="-514350" algn="l">
              <a:buAutoNum type="arabicParenBoth"/>
            </a:pPr>
            <a:r>
              <a:rPr lang="fr-FR" dirty="0" smtClean="0"/>
              <a:t>LMD</a:t>
            </a:r>
          </a:p>
          <a:p>
            <a:pPr marL="514350" indent="-514350" algn="l">
              <a:buAutoNum type="arabicParenBoth"/>
            </a:pPr>
            <a:r>
              <a:rPr lang="fr-FR" dirty="0" smtClean="0"/>
              <a:t>IPSL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477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482"/>
            <a:ext cx="9144000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1) Séparer les forçages agissant sur un paramètre atmosphérique</a:t>
            </a: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1477214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Soit </a:t>
            </a:r>
            <a:r>
              <a:rPr lang="fr-FR" i="1" dirty="0" smtClean="0"/>
              <a:t>x</a:t>
            </a:r>
            <a:r>
              <a:rPr lang="fr-FR" dirty="0" smtClean="0"/>
              <a:t> un paramètre atmosphérique (température, couverture nuageuse, précipitations…)</a:t>
            </a:r>
          </a:p>
          <a:p>
            <a:endParaRPr lang="fr-FR" dirty="0"/>
          </a:p>
          <a:p>
            <a:r>
              <a:rPr lang="fr-FR" dirty="0" err="1" smtClean="0">
                <a:latin typeface="Symbol" charset="2"/>
                <a:cs typeface="Symbol" charset="2"/>
              </a:rPr>
              <a:t>D</a:t>
            </a:r>
            <a:r>
              <a:rPr lang="fr-FR" i="1" dirty="0" err="1" smtClean="0"/>
              <a:t>x</a:t>
            </a:r>
            <a:r>
              <a:rPr lang="fr-FR" dirty="0" smtClean="0"/>
              <a:t> = f (	</a:t>
            </a:r>
            <a:r>
              <a:rPr lang="fr-FR" dirty="0">
                <a:solidFill>
                  <a:srgbClr val="F8E10C"/>
                </a:solidFill>
              </a:rPr>
              <a:t>r</a:t>
            </a:r>
            <a:r>
              <a:rPr lang="fr-FR" dirty="0" smtClean="0">
                <a:solidFill>
                  <a:srgbClr val="F8E10C"/>
                </a:solidFill>
              </a:rPr>
              <a:t>ayonnement solaire</a:t>
            </a:r>
            <a:r>
              <a:rPr lang="fr-FR" dirty="0" smtClean="0"/>
              <a:t>, </a:t>
            </a:r>
          </a:p>
          <a:p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 smtClean="0">
                <a:solidFill>
                  <a:srgbClr val="0000FF"/>
                </a:solidFill>
              </a:rPr>
              <a:t>circulation de grande échelle</a:t>
            </a:r>
            <a:r>
              <a:rPr lang="fr-FR" dirty="0" smtClean="0"/>
              <a:t>, </a:t>
            </a:r>
          </a:p>
          <a:p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 smtClean="0">
                <a:solidFill>
                  <a:srgbClr val="008000"/>
                </a:solidFill>
              </a:rPr>
              <a:t>processus atmosphériques</a:t>
            </a:r>
            <a:r>
              <a:rPr lang="fr-FR" dirty="0" smtClean="0"/>
              <a:t>, </a:t>
            </a:r>
          </a:p>
          <a:p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forçage anthropique</a:t>
            </a:r>
            <a:r>
              <a:rPr lang="fr-FR" dirty="0" smtClean="0"/>
              <a:t>, </a:t>
            </a:r>
          </a:p>
          <a:p>
            <a:endParaRPr lang="fr-FR" dirty="0" smtClean="0"/>
          </a:p>
          <a:p>
            <a:r>
              <a:rPr lang="fr-FR" dirty="0" smtClean="0"/>
              <a:t>		…)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50390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Objectif : faire sortir une variabilité liée à un processus (naturel ou pas) </a:t>
            </a:r>
            <a:r>
              <a:rPr lang="fr-FR" dirty="0" smtClean="0">
                <a:solidFill>
                  <a:srgbClr val="FF0000"/>
                </a:solidFill>
                <a:sym typeface="Wingdings"/>
              </a:rPr>
              <a:t> il faut s’affranchir des autres modes de variabilité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3106095" y="2001832"/>
            <a:ext cx="552195" cy="2485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3230339" y="2250335"/>
            <a:ext cx="731658" cy="96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658290" y="1767135"/>
            <a:ext cx="204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saison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962545" y="2029983"/>
            <a:ext cx="204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heure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3823400" y="2658199"/>
            <a:ext cx="732207" cy="1138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3947644" y="2868707"/>
            <a:ext cx="731658" cy="168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679850" y="2402736"/>
            <a:ext cx="204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dépression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721265" y="2793369"/>
            <a:ext cx="204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anticyclone…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3658290" y="3390439"/>
            <a:ext cx="731658" cy="168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431911" y="3315101"/>
            <a:ext cx="2043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Implique de nombreuses variables!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455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2324"/>
            <a:ext cx="9144000" cy="1143000"/>
          </a:xfrm>
        </p:spPr>
        <p:txBody>
          <a:bodyPr>
            <a:noAutofit/>
          </a:bodyPr>
          <a:lstStyle/>
          <a:p>
            <a:r>
              <a:rPr lang="fr-FR" sz="3200" dirty="0" smtClean="0">
                <a:sym typeface="Wingdings"/>
              </a:rPr>
              <a:t> </a:t>
            </a:r>
            <a:r>
              <a:rPr lang="fr-FR" sz="3200" dirty="0" smtClean="0"/>
              <a:t>Sous-ensemble pour s’affranchir des cycles du rayonnement solaire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700995" y="1126876"/>
            <a:ext cx="594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Effet radiatif des nuages dans l’IR </a:t>
            </a:r>
            <a:r>
              <a:rPr lang="fr-FR" dirty="0" smtClean="0"/>
              <a:t>(W/m</a:t>
            </a:r>
            <a:r>
              <a:rPr lang="fr-FR" baseline="30000" dirty="0" smtClean="0"/>
              <a:t>2</a:t>
            </a:r>
            <a:r>
              <a:rPr lang="fr-FR" dirty="0" smtClean="0"/>
              <a:t>), moyennes horaires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266996" y="2811185"/>
            <a:ext cx="70845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266997" y="2788732"/>
            <a:ext cx="708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</a:rPr>
              <a:t>2003 - 2014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00995" y="3061512"/>
            <a:ext cx="7856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Effet radiatif des nuages dans l’IR (</a:t>
            </a:r>
            <a:r>
              <a:rPr lang="fr-FR" dirty="0"/>
              <a:t>W/m</a:t>
            </a:r>
            <a:r>
              <a:rPr lang="fr-FR" baseline="30000" dirty="0"/>
              <a:t>2</a:t>
            </a:r>
            <a:r>
              <a:rPr lang="fr-FR" dirty="0"/>
              <a:t>), </a:t>
            </a:r>
            <a:r>
              <a:rPr lang="fr-FR" dirty="0" smtClean="0"/>
              <a:t>moyennes mensuelles désaisonnalisées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595026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On fait l’équivalent pour le cycle journalier, à mois ou saison donné</a:t>
            </a:r>
          </a:p>
          <a:p>
            <a:r>
              <a:rPr lang="fr-FR" dirty="0" smtClean="0">
                <a:solidFill>
                  <a:srgbClr val="FF0000"/>
                </a:solidFill>
                <a:sym typeface="Wingdings"/>
              </a:rPr>
              <a:t> Problèmes : plus on fait de sous-ensembles, plus on réduit la valeur statistique de la variable, encore plus si elle comporte des trous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Flèche courbée vers la gauche 14"/>
          <p:cNvSpPr/>
          <p:nvPr/>
        </p:nvSpPr>
        <p:spPr>
          <a:xfrm>
            <a:off x="8638795" y="2333157"/>
            <a:ext cx="483170" cy="150482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7" name="Image 16" descr="Capture d’écran 2015-05-27 à 10.51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95" y="1496208"/>
            <a:ext cx="7797800" cy="1257300"/>
          </a:xfrm>
          <a:prstGeom prst="rect">
            <a:avLst/>
          </a:prstGeom>
        </p:spPr>
      </p:pic>
      <p:pic>
        <p:nvPicPr>
          <p:cNvPr id="18" name="Image 17" descr="Capture d’écran 2015-05-27 à 10.52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95" y="3430844"/>
            <a:ext cx="7772400" cy="2209800"/>
          </a:xfrm>
          <a:prstGeom prst="rect">
            <a:avLst/>
          </a:prstGeom>
        </p:spPr>
      </p:pic>
      <p:cxnSp>
        <p:nvCxnSpPr>
          <p:cNvPr id="20" name="Connecteur droit 19"/>
          <p:cNvCxnSpPr/>
          <p:nvPr/>
        </p:nvCxnSpPr>
        <p:spPr>
          <a:xfrm flipV="1">
            <a:off x="1266996" y="4224555"/>
            <a:ext cx="7261360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/>
          <p:cNvCxnSpPr/>
          <p:nvPr/>
        </p:nvCxnSpPr>
        <p:spPr>
          <a:xfrm flipV="1">
            <a:off x="758732" y="1591576"/>
            <a:ext cx="0" cy="1080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" y="1641049"/>
            <a:ext cx="758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Effet de serre des nuages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74783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482"/>
            <a:ext cx="9144000" cy="1143000"/>
          </a:xfrm>
        </p:spPr>
        <p:txBody>
          <a:bodyPr>
            <a:noAutofit/>
          </a:bodyPr>
          <a:lstStyle/>
          <a:p>
            <a:r>
              <a:rPr lang="fr-FR" sz="3200" dirty="0" smtClean="0">
                <a:sym typeface="Wingdings"/>
              </a:rPr>
              <a:t> </a:t>
            </a:r>
            <a:r>
              <a:rPr lang="fr-FR" sz="3200" dirty="0" smtClean="0"/>
              <a:t>Sous</a:t>
            </a:r>
            <a:r>
              <a:rPr lang="fr-FR" sz="3200" dirty="0"/>
              <a:t>-ensemble pour </a:t>
            </a:r>
            <a:r>
              <a:rPr lang="fr-FR" sz="3200" dirty="0" smtClean="0"/>
              <a:t>séparer la grande échelle des processus locaux</a:t>
            </a:r>
            <a:endParaRPr lang="fr-FR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193268" y="1159679"/>
            <a:ext cx="798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 grands régimes de temps en été, chaque journée est classée parmi ces 4 régimes : </a:t>
            </a:r>
            <a:endParaRPr lang="fr-FR" dirty="0"/>
          </a:p>
        </p:txBody>
      </p:sp>
      <p:pic>
        <p:nvPicPr>
          <p:cNvPr id="10" name="Image 9" descr="Capture d’écran 2015-05-27 à 10.44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00" y="4861610"/>
            <a:ext cx="967745" cy="936860"/>
          </a:xfrm>
          <a:prstGeom prst="rect">
            <a:avLst/>
          </a:prstGeom>
        </p:spPr>
      </p:pic>
      <p:pic>
        <p:nvPicPr>
          <p:cNvPr id="11" name="Image 10" descr="Capture d’écran 2015-05-26 à 09.11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" y="1462771"/>
            <a:ext cx="9144000" cy="1860965"/>
          </a:xfrm>
          <a:prstGeom prst="rect">
            <a:avLst/>
          </a:prstGeom>
        </p:spPr>
      </p:pic>
      <p:pic>
        <p:nvPicPr>
          <p:cNvPr id="13" name="Image 12" descr="Capture d’écran 2015-05-27 à 10.44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8" y="3426793"/>
            <a:ext cx="4051300" cy="2095500"/>
          </a:xfrm>
          <a:prstGeom prst="rect">
            <a:avLst/>
          </a:prstGeom>
        </p:spPr>
      </p:pic>
      <p:pic>
        <p:nvPicPr>
          <p:cNvPr id="14" name="Image 13" descr="Capture d’écran 2015-05-27 à 10.44.4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18" y="3641301"/>
            <a:ext cx="4279900" cy="14732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0" y="570176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fr-FR" dirty="0" smtClean="0">
                <a:solidFill>
                  <a:srgbClr val="FF0000"/>
                </a:solidFill>
                <a:sym typeface="Wingdings"/>
              </a:rPr>
              <a:t>Plus on fait de sous-ensembles, plus on réduit la valeur statistique de la variable, encore plus si elle comporte des trous</a:t>
            </a:r>
          </a:p>
          <a:p>
            <a:pPr marL="285750" indent="-285750">
              <a:buFont typeface="Wingdings" charset="0"/>
              <a:buChar char="à"/>
            </a:pPr>
            <a:r>
              <a:rPr lang="fr-FR" dirty="0" smtClean="0">
                <a:solidFill>
                  <a:srgbClr val="FF0000"/>
                </a:solidFill>
              </a:rPr>
              <a:t>Limites de la méthode : 4 régimes de temps ne peuvent caractériser l’ensemble de la variabilité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2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2324"/>
            <a:ext cx="9144000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2) Identifier une tendance dans un signal naturellement bruité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303707" y="1270126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Température à 2m (°C), moyennes mensuelles désaisonnalisées</a:t>
            </a:r>
            <a:endParaRPr lang="fr-FR" dirty="0"/>
          </a:p>
        </p:txBody>
      </p:sp>
      <p:pic>
        <p:nvPicPr>
          <p:cNvPr id="9" name="Image 8" descr="Capture d’écran 2015-05-27 à 10.33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4" y="1719366"/>
            <a:ext cx="8343900" cy="18542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52195" y="3810383"/>
            <a:ext cx="76340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charset="0"/>
              <a:buChar char="s"/>
            </a:pPr>
            <a:r>
              <a:rPr lang="fr-FR" b="1" dirty="0" smtClean="0"/>
              <a:t>= 1.7 °C</a:t>
            </a:r>
            <a:r>
              <a:rPr lang="fr-FR" dirty="0" smtClean="0"/>
              <a:t>	</a:t>
            </a:r>
            <a:r>
              <a:rPr lang="fr-FR" dirty="0" smtClean="0">
                <a:solidFill>
                  <a:srgbClr val="0000FF"/>
                </a:solidFill>
              </a:rPr>
              <a:t>variabilité naturelle, dite variabilité interne du système</a:t>
            </a:r>
          </a:p>
          <a:p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 smtClean="0"/>
              <a:t>Pente de la régression linéaire = -0.0093°C/mois</a:t>
            </a:r>
          </a:p>
          <a:p>
            <a:endParaRPr lang="fr-FR" dirty="0" smtClean="0"/>
          </a:p>
          <a:p>
            <a:r>
              <a:rPr lang="fr-FR" dirty="0" smtClean="0"/>
              <a:t>Tendance = </a:t>
            </a:r>
            <a:r>
              <a:rPr lang="fr-FR" b="1" dirty="0" smtClean="0"/>
              <a:t>-1.3°C/11 ans</a:t>
            </a:r>
            <a:r>
              <a:rPr lang="fr-FR" dirty="0" smtClean="0"/>
              <a:t>	</a:t>
            </a:r>
            <a:r>
              <a:rPr lang="fr-FR" dirty="0" smtClean="0">
                <a:solidFill>
                  <a:srgbClr val="0000FF"/>
                </a:solidFill>
              </a:rPr>
              <a:t>forçage externe</a:t>
            </a:r>
          </a:p>
          <a:p>
            <a:endParaRPr lang="fr-FR" b="1" dirty="0">
              <a:solidFill>
                <a:srgbClr val="0000FF"/>
              </a:solidFill>
            </a:endParaRPr>
          </a:p>
          <a:p>
            <a:r>
              <a:rPr lang="fr-FR" b="1" dirty="0" smtClean="0">
                <a:solidFill>
                  <a:srgbClr val="0000FF"/>
                </a:solidFill>
                <a:sym typeface="Wingdings"/>
              </a:rPr>
              <a:t> </a:t>
            </a:r>
            <a:r>
              <a:rPr lang="fr-FR" b="1" dirty="0" smtClean="0">
                <a:solidFill>
                  <a:srgbClr val="0000FF"/>
                </a:solidFill>
              </a:rPr>
              <a:t>Tendance &lt; 1</a:t>
            </a:r>
            <a:r>
              <a:rPr lang="fr-FR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smtClean="0">
                <a:solidFill>
                  <a:srgbClr val="0000FF"/>
                </a:solidFill>
                <a:sym typeface="Wingdings"/>
              </a:rPr>
              <a:t>pas de tendance</a:t>
            </a:r>
            <a:endParaRPr lang="fr-FR" b="1" dirty="0" smtClean="0">
              <a:solidFill>
                <a:srgbClr val="0000FF"/>
              </a:solidFill>
            </a:endParaRPr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0" y="595027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fr-FR" dirty="0" smtClean="0">
                <a:solidFill>
                  <a:srgbClr val="FF0000"/>
                </a:solidFill>
              </a:rPr>
              <a:t>Quelle est la robustesse de cette méthode? Comment estimer la pertinence d’une tendance? A fortiori quand la série comporte des trous?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1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9670"/>
            <a:ext cx="9144000" cy="769584"/>
          </a:xfrm>
        </p:spPr>
        <p:txBody>
          <a:bodyPr>
            <a:noAutofit/>
          </a:bodyPr>
          <a:lstStyle/>
          <a:p>
            <a:r>
              <a:rPr lang="fr-FR" sz="3600" dirty="0" smtClean="0"/>
              <a:t>3) Réduire l’impact des données manquantes dans notre analyse</a:t>
            </a: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1368680"/>
            <a:ext cx="91440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couverture temporelle des données est variable d’un paramètre à l’autre dans SIRTA-</a:t>
            </a:r>
            <a:r>
              <a:rPr lang="fr-FR" i="1" dirty="0" smtClean="0">
                <a:solidFill>
                  <a:srgbClr val="FF0000"/>
                </a:solidFill>
              </a:rPr>
              <a:t>Re</a:t>
            </a:r>
            <a:r>
              <a:rPr lang="fr-FR" dirty="0" smtClean="0"/>
              <a:t>OBS</a:t>
            </a:r>
          </a:p>
          <a:p>
            <a:endParaRPr lang="fr-FR" dirty="0" smtClean="0"/>
          </a:p>
          <a:p>
            <a:r>
              <a:rPr lang="fr-FR" dirty="0" smtClean="0"/>
              <a:t>Les causes de données manquantes sont diverses : 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b="1" dirty="0" smtClean="0"/>
              <a:t>Absence de l’instrument</a:t>
            </a:r>
            <a:r>
              <a:rPr lang="fr-FR" dirty="0" smtClean="0"/>
              <a:t> (pas encore installé, jouvence…)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La mesure n’est effective que de jour </a:t>
            </a:r>
            <a:r>
              <a:rPr lang="fr-FR" dirty="0" smtClean="0"/>
              <a:t>(ex : mesure de </a:t>
            </a:r>
            <a:r>
              <a:rPr lang="fr-FR" dirty="0" err="1" smtClean="0"/>
              <a:t>reflectance</a:t>
            </a:r>
            <a:r>
              <a:rPr lang="fr-FR" dirty="0" smtClean="0"/>
              <a:t> solaire)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La mesure n’est effective que si le temps est clair </a:t>
            </a:r>
            <a:r>
              <a:rPr lang="fr-FR" dirty="0" smtClean="0"/>
              <a:t>(ex : mesures par photomètre solaire)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Il n’y a pas de mesures la nuit et les weekends car l’instrument nécessite un opérateur </a:t>
            </a:r>
            <a:r>
              <a:rPr lang="fr-FR" dirty="0" smtClean="0"/>
              <a:t>(ex : Lidar)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L’instrument ne peut pas fonctionner quand il pleut</a:t>
            </a:r>
            <a:r>
              <a:rPr lang="fr-FR" dirty="0" smtClean="0"/>
              <a:t> (ex : lidar)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823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198"/>
            <a:ext cx="9144000" cy="731691"/>
          </a:xfrm>
        </p:spPr>
        <p:txBody>
          <a:bodyPr>
            <a:noAutofit/>
          </a:bodyPr>
          <a:lstStyle/>
          <a:p>
            <a:r>
              <a:rPr lang="fr-FR" sz="2800" dirty="0" smtClean="0"/>
              <a:t>Données manquantes : valeur statistique des variables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6166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Les mesures lidar caractérisent certains types de nuages sous certaines conditions météo uniquement </a:t>
            </a:r>
            <a:r>
              <a:rPr lang="fr-FR" dirty="0" smtClean="0">
                <a:solidFill>
                  <a:srgbClr val="FF0000"/>
                </a:solidFill>
                <a:sym typeface="Wingdings"/>
              </a:rPr>
              <a:t> il faut savoir prendre cela en compte dans notre analyse!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789334" y="1905000"/>
            <a:ext cx="127000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nuages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7789334" y="3256844"/>
            <a:ext cx="1270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météo</a:t>
            </a:r>
            <a:endParaRPr lang="fr-FR" dirty="0"/>
          </a:p>
        </p:txBody>
      </p:sp>
      <p:grpSp>
        <p:nvGrpSpPr>
          <p:cNvPr id="33" name="Grouper 32"/>
          <p:cNvGrpSpPr/>
          <p:nvPr/>
        </p:nvGrpSpPr>
        <p:grpSpPr>
          <a:xfrm>
            <a:off x="897909" y="909656"/>
            <a:ext cx="6538646" cy="5256899"/>
            <a:chOff x="897909" y="909656"/>
            <a:chExt cx="6538646" cy="5256899"/>
          </a:xfrm>
        </p:grpSpPr>
        <p:grpSp>
          <p:nvGrpSpPr>
            <p:cNvPr id="22" name="Grouper 21"/>
            <p:cNvGrpSpPr/>
            <p:nvPr/>
          </p:nvGrpSpPr>
          <p:grpSpPr>
            <a:xfrm>
              <a:off x="897909" y="909656"/>
              <a:ext cx="6538646" cy="5256899"/>
              <a:chOff x="897909" y="909656"/>
              <a:chExt cx="6538646" cy="5256899"/>
            </a:xfrm>
          </p:grpSpPr>
          <p:pic>
            <p:nvPicPr>
              <p:cNvPr id="5" name="Image 4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32" t="4678" r="8078" b="6438"/>
              <a:stretch/>
            </p:blipFill>
            <p:spPr bwMode="auto">
              <a:xfrm>
                <a:off x="897909" y="909656"/>
                <a:ext cx="6538646" cy="5256899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227667" y="1058333"/>
                <a:ext cx="1693333" cy="1298223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40289" y="1058333"/>
                <a:ext cx="1693333" cy="1298223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638800" y="1058333"/>
                <a:ext cx="1693333" cy="1298223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27667" y="2819399"/>
                <a:ext cx="1693333" cy="1298223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440289" y="2819399"/>
                <a:ext cx="1693333" cy="1298223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644444" y="2819399"/>
                <a:ext cx="1693333" cy="129822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440289" y="4608687"/>
                <a:ext cx="1693333" cy="129822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227667" y="4608687"/>
                <a:ext cx="1693333" cy="129822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5" name="ZoneTexte 24"/>
            <p:cNvSpPr txBox="1"/>
            <p:nvPr/>
          </p:nvSpPr>
          <p:spPr>
            <a:xfrm>
              <a:off x="2173114" y="1524002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CRE</a:t>
              </a:r>
              <a:r>
                <a:rPr lang="fr-FR" sz="1600" baseline="-25000" dirty="0" smtClean="0"/>
                <a:t>LW</a:t>
              </a:r>
              <a:endParaRPr lang="fr-FR" sz="1600" baseline="-25000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3609625" y="1241777"/>
              <a:ext cx="821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CRE</a:t>
              </a:r>
              <a:r>
                <a:rPr lang="fr-FR" sz="1600" baseline="-25000" dirty="0" smtClean="0"/>
                <a:t>SW</a:t>
              </a:r>
              <a:endParaRPr lang="fr-FR" sz="1600" baseline="-25000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644444" y="1151847"/>
              <a:ext cx="821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CRE</a:t>
              </a:r>
              <a:r>
                <a:rPr lang="fr-FR" sz="1600" baseline="-25000" dirty="0" smtClean="0"/>
                <a:t>tot</a:t>
              </a:r>
              <a:endParaRPr lang="fr-FR" sz="1600" baseline="-25000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1298225" y="2848843"/>
              <a:ext cx="162277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Fraction nuageuse</a:t>
              </a:r>
              <a:endParaRPr lang="fr-FR" sz="1600" baseline="-25000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3609624" y="2838394"/>
              <a:ext cx="114581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Épaisseur optique</a:t>
              </a:r>
              <a:endParaRPr lang="fr-FR" sz="1600" baseline="-25000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638800" y="2819399"/>
              <a:ext cx="82126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température</a:t>
              </a:r>
              <a:endParaRPr lang="fr-FR" sz="1600" baseline="-25000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227667" y="4638706"/>
              <a:ext cx="16227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humidité</a:t>
              </a:r>
              <a:endParaRPr lang="fr-FR" sz="1600" baseline="-25000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3539066" y="4628257"/>
              <a:ext cx="1145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pression</a:t>
              </a:r>
              <a:endParaRPr lang="fr-FR" sz="16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514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0482"/>
            <a:ext cx="9144000" cy="623922"/>
          </a:xfrm>
        </p:spPr>
        <p:txBody>
          <a:bodyPr>
            <a:noAutofit/>
          </a:bodyPr>
          <a:lstStyle/>
          <a:p>
            <a:r>
              <a:rPr lang="fr-FR" sz="2800" dirty="0" smtClean="0"/>
              <a:t>Questions à réunir autour d’un projet CDS/Paris-Saclay?</a:t>
            </a:r>
            <a:endParaRPr lang="fr-FR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933120"/>
            <a:ext cx="9144000" cy="5596560"/>
          </a:xfrm>
        </p:spPr>
        <p:txBody>
          <a:bodyPr>
            <a:normAutofit lnSpcReduction="10000"/>
          </a:bodyPr>
          <a:lstStyle/>
          <a:p>
            <a:r>
              <a:rPr lang="fr-FR" sz="2400" b="1" dirty="0" smtClean="0"/>
              <a:t>A partir de nos données et de nos questions scientifiques, trouver les bonnes méthodes statistiques/mathématiques :</a:t>
            </a:r>
            <a:endParaRPr lang="fr-FR" sz="2400" dirty="0" smtClean="0"/>
          </a:p>
          <a:p>
            <a:pPr lvl="1"/>
            <a:r>
              <a:rPr lang="fr-FR" sz="2000" dirty="0" smtClean="0"/>
              <a:t>Comment séparer les </a:t>
            </a:r>
            <a:r>
              <a:rPr lang="fr-FR" sz="2000" dirty="0" smtClean="0">
                <a:solidFill>
                  <a:srgbClr val="FF0000"/>
                </a:solidFill>
              </a:rPr>
              <a:t>différents forçages </a:t>
            </a:r>
            <a:r>
              <a:rPr lang="fr-FR" sz="2000" dirty="0" smtClean="0"/>
              <a:t>qui jouent sur une grandeur ; en particulier, comment séparer la </a:t>
            </a:r>
            <a:r>
              <a:rPr lang="fr-FR" sz="2000" dirty="0" smtClean="0">
                <a:solidFill>
                  <a:srgbClr val="FF0000"/>
                </a:solidFill>
              </a:rPr>
              <a:t>variabilité naturelle </a:t>
            </a:r>
            <a:r>
              <a:rPr lang="fr-FR" sz="2000" dirty="0" smtClean="0"/>
              <a:t>d’un </a:t>
            </a:r>
            <a:r>
              <a:rPr lang="fr-FR" sz="2000" dirty="0" smtClean="0">
                <a:solidFill>
                  <a:srgbClr val="FF0000"/>
                </a:solidFill>
              </a:rPr>
              <a:t>forçage externe</a:t>
            </a:r>
            <a:r>
              <a:rPr lang="fr-FR" sz="2000" dirty="0" smtClean="0"/>
              <a:t>?</a:t>
            </a:r>
          </a:p>
          <a:p>
            <a:pPr lvl="1"/>
            <a:r>
              <a:rPr lang="fr-FR" sz="2000" dirty="0" smtClean="0"/>
              <a:t>Comment estimer une </a:t>
            </a:r>
            <a:r>
              <a:rPr lang="fr-FR" sz="2000" dirty="0" smtClean="0">
                <a:solidFill>
                  <a:srgbClr val="FF0000"/>
                </a:solidFill>
              </a:rPr>
              <a:t>tendance</a:t>
            </a:r>
            <a:r>
              <a:rPr lang="fr-FR" sz="2000" dirty="0" smtClean="0"/>
              <a:t> par rapport à la </a:t>
            </a:r>
            <a:r>
              <a:rPr lang="fr-FR" sz="2000" dirty="0" smtClean="0">
                <a:solidFill>
                  <a:srgbClr val="FF0000"/>
                </a:solidFill>
              </a:rPr>
              <a:t>variabilité naturelle</a:t>
            </a:r>
            <a:r>
              <a:rPr lang="fr-FR" sz="2000" dirty="0" smtClean="0"/>
              <a:t>? « Détection/attribution »</a:t>
            </a:r>
          </a:p>
          <a:p>
            <a:pPr lvl="1"/>
            <a:r>
              <a:rPr lang="fr-FR" sz="2000" dirty="0" smtClean="0"/>
              <a:t>Comment interpréter un signal sur </a:t>
            </a:r>
            <a:r>
              <a:rPr lang="fr-FR" sz="2000" dirty="0" smtClean="0">
                <a:solidFill>
                  <a:srgbClr val="FF0000"/>
                </a:solidFill>
              </a:rPr>
              <a:t>les modes de variabilités </a:t>
            </a:r>
            <a:r>
              <a:rPr lang="fr-FR" sz="2000" dirty="0" smtClean="0"/>
              <a:t>d’une grandeur en fonction de la </a:t>
            </a:r>
            <a:r>
              <a:rPr lang="fr-FR" sz="2000" dirty="0" smtClean="0">
                <a:solidFill>
                  <a:srgbClr val="FF0000"/>
                </a:solidFill>
              </a:rPr>
              <a:t>durée et de la fréquence des données manquantes</a:t>
            </a:r>
            <a:r>
              <a:rPr lang="fr-FR" sz="2000" dirty="0" smtClean="0"/>
              <a:t>? Analyse </a:t>
            </a:r>
            <a:r>
              <a:rPr lang="fr-FR" sz="2000" dirty="0"/>
              <a:t>en ondelette, transformée de Fourier, </a:t>
            </a:r>
            <a:r>
              <a:rPr lang="fr-FR" sz="2000" dirty="0" err="1"/>
              <a:t>périodogramme</a:t>
            </a:r>
            <a:r>
              <a:rPr lang="fr-FR" sz="2000" dirty="0" smtClean="0"/>
              <a:t>…</a:t>
            </a:r>
          </a:p>
          <a:p>
            <a:pPr lvl="1"/>
            <a:endParaRPr lang="fr-FR" sz="2000" b="1" dirty="0" smtClean="0"/>
          </a:p>
          <a:p>
            <a:r>
              <a:rPr lang="fr-FR" sz="2400" b="1" i="1" dirty="0" smtClean="0"/>
              <a:t>Autres questions pouvant être abordées dans le cadre du CDS</a:t>
            </a:r>
            <a:endParaRPr lang="fr-FR" sz="2400" i="1" dirty="0" smtClean="0"/>
          </a:p>
          <a:p>
            <a:pPr lvl="1"/>
            <a:r>
              <a:rPr lang="fr-FR" sz="2000" i="1" dirty="0" smtClean="0"/>
              <a:t>Comment estimer la </a:t>
            </a:r>
            <a:r>
              <a:rPr lang="fr-FR" sz="2000" i="1" dirty="0" smtClean="0">
                <a:solidFill>
                  <a:srgbClr val="0000FF"/>
                </a:solidFill>
              </a:rPr>
              <a:t>représentativité spatio-temporelle </a:t>
            </a:r>
            <a:r>
              <a:rPr lang="fr-FR" sz="2000" i="1" dirty="0" smtClean="0"/>
              <a:t>d’une mesure locale? </a:t>
            </a:r>
          </a:p>
          <a:p>
            <a:pPr lvl="1"/>
            <a:r>
              <a:rPr lang="fr-FR" sz="2000" i="1" dirty="0" smtClean="0"/>
              <a:t>Comment corriger une mesure dont l’instrument serait </a:t>
            </a:r>
            <a:r>
              <a:rPr lang="fr-FR" sz="2000" i="1" dirty="0" smtClean="0">
                <a:solidFill>
                  <a:srgbClr val="0000FF"/>
                </a:solidFill>
              </a:rPr>
              <a:t>déplacé</a:t>
            </a:r>
            <a:r>
              <a:rPr lang="fr-FR" sz="2000" i="1" dirty="0" smtClean="0"/>
              <a:t>? </a:t>
            </a:r>
          </a:p>
          <a:p>
            <a:pPr lvl="1"/>
            <a:r>
              <a:rPr lang="fr-FR" sz="2000" i="1" dirty="0" smtClean="0"/>
              <a:t>Comment faire le lien entre une mesure sol et une mesure satellite (</a:t>
            </a:r>
            <a:r>
              <a:rPr lang="fr-FR" sz="2000" i="1" dirty="0" smtClean="0">
                <a:solidFill>
                  <a:srgbClr val="0000FF"/>
                </a:solidFill>
              </a:rPr>
              <a:t>collocalisation</a:t>
            </a:r>
            <a:r>
              <a:rPr lang="fr-FR" sz="2000" i="1" dirty="0" smtClean="0"/>
              <a:t>)</a:t>
            </a:r>
          </a:p>
          <a:p>
            <a:pPr lvl="1"/>
            <a:r>
              <a:rPr lang="fr-FR" sz="2000" i="1" dirty="0" smtClean="0"/>
              <a:t>Il existe des </a:t>
            </a:r>
            <a:r>
              <a:rPr lang="fr-FR" sz="2000" i="1" dirty="0" smtClean="0">
                <a:solidFill>
                  <a:srgbClr val="0000FF"/>
                </a:solidFill>
              </a:rPr>
              <a:t>délais</a:t>
            </a:r>
            <a:r>
              <a:rPr lang="fr-FR" sz="2000" i="1" dirty="0" smtClean="0"/>
              <a:t> dans la réponse d’une variable à un changement sur une autre variable (rétroaction) : comment traiter cette question? 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320261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Merci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145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paramètre x mesuré pendant 10 ans toutes les heures : </a:t>
            </a:r>
          </a:p>
          <a:p>
            <a:pPr lvl="1"/>
            <a:r>
              <a:rPr lang="fr-FR" dirty="0" smtClean="0"/>
              <a:t>87600 valeurs</a:t>
            </a:r>
          </a:p>
          <a:p>
            <a:pPr lvl="1"/>
            <a:r>
              <a:rPr lang="fr-FR" dirty="0" smtClean="0"/>
              <a:t>10% de trous : 78840 valeurs</a:t>
            </a:r>
          </a:p>
          <a:p>
            <a:pPr lvl="1"/>
            <a:r>
              <a:rPr lang="fr-FR" dirty="0" smtClean="0"/>
              <a:t>Par an : 7884 valeurs</a:t>
            </a:r>
          </a:p>
          <a:p>
            <a:pPr lvl="1"/>
            <a:r>
              <a:rPr lang="fr-FR" dirty="0" smtClean="0"/>
              <a:t>Par saison : 1971 valeurs</a:t>
            </a:r>
          </a:p>
          <a:p>
            <a:pPr lvl="1"/>
            <a:r>
              <a:rPr lang="fr-FR" dirty="0" smtClean="0"/>
              <a:t>Par régime de temps : 492 valeurs</a:t>
            </a:r>
          </a:p>
          <a:p>
            <a:pPr lvl="1"/>
            <a:r>
              <a:rPr lang="fr-FR" dirty="0" smtClean="0"/>
              <a:t>Par heure : 20 valeurs!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6114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REsw_month_anomaly_evolution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7" y="1671647"/>
            <a:ext cx="7787133" cy="41502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2008" y="1141680"/>
            <a:ext cx="9071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Ex. de l’effet radiatif des nuages sur le rayonnement solaire CRE</a:t>
            </a:r>
            <a:r>
              <a:rPr lang="fr-FR" baseline="-25000" dirty="0" smtClean="0"/>
              <a:t>SW</a:t>
            </a:r>
            <a:r>
              <a:rPr lang="fr-FR" dirty="0" smtClean="0"/>
              <a:t> (anomalies mensuelles) :</a:t>
            </a:r>
          </a:p>
          <a:p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7796214" y="2039066"/>
            <a:ext cx="0" cy="15806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7799985" y="3731604"/>
            <a:ext cx="0" cy="149581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917819" y="2390326"/>
            <a:ext cx="1226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CRE</a:t>
            </a:r>
            <a:r>
              <a:rPr lang="fr-FR" baseline="-25000" smtClean="0"/>
              <a:t>SW</a:t>
            </a:r>
            <a:r>
              <a:rPr lang="fr-FR" smtClean="0"/>
              <a:t> plus fort</a:t>
            </a: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917819" y="3934253"/>
            <a:ext cx="1226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CRE</a:t>
            </a:r>
            <a:r>
              <a:rPr lang="fr-FR" baseline="-25000" smtClean="0"/>
              <a:t>SW</a:t>
            </a:r>
            <a:r>
              <a:rPr lang="fr-FR" smtClean="0"/>
              <a:t> plus faible</a:t>
            </a:r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582185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La tendance est faible </a:t>
            </a:r>
            <a:r>
              <a:rPr lang="fr-FR" dirty="0" smtClean="0">
                <a:solidFill>
                  <a:srgbClr val="FF0000"/>
                </a:solidFill>
                <a:sym typeface="Wingdings"/>
              </a:rPr>
              <a:t> comment estimer sa pertinence, en particulier en fonction du nombre de données manquantes?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0" y="12324"/>
            <a:ext cx="9144000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2) Identifier une tendance dans un signal naturellement bruité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95856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2156"/>
            <a:ext cx="9144000" cy="941260"/>
          </a:xfrm>
        </p:spPr>
        <p:txBody>
          <a:bodyPr>
            <a:normAutofit/>
          </a:bodyPr>
          <a:lstStyle/>
          <a:p>
            <a:r>
              <a:rPr lang="fr-FR" dirty="0" smtClean="0"/>
              <a:t>Contexte : variabilité du climat régional </a:t>
            </a:r>
            <a:endParaRPr lang="fr-FR" dirty="0"/>
          </a:p>
        </p:txBody>
      </p:sp>
      <p:pic>
        <p:nvPicPr>
          <p:cNvPr id="5" name="Image 4" descr="Capture d’écran 2014-06-10 à 11.59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869"/>
            <a:ext cx="4302005" cy="1375866"/>
          </a:xfrm>
          <a:prstGeom prst="rect">
            <a:avLst/>
          </a:prstGeom>
        </p:spPr>
      </p:pic>
      <p:pic>
        <p:nvPicPr>
          <p:cNvPr id="6" name="Image 5" descr="Capture d’écran 2014-06-10 à 15.11.2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83"/>
          <a:stretch/>
        </p:blipFill>
        <p:spPr>
          <a:xfrm>
            <a:off x="4515056" y="1636481"/>
            <a:ext cx="4233932" cy="269767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28625" y="1713376"/>
            <a:ext cx="142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Température</a:t>
            </a:r>
            <a:endParaRPr lang="fr-FR" sz="16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129461" y="3584792"/>
            <a:ext cx="1308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Température</a:t>
            </a:r>
            <a:endParaRPr lang="fr-FR" sz="16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3098494"/>
            <a:ext cx="4976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dirty="0" smtClean="0">
                <a:latin typeface="+mj-lt"/>
                <a:cs typeface="Times New Roman"/>
              </a:rPr>
              <a:t>Fortes variabilités interannuelle, saisonnière</a:t>
            </a:r>
          </a:p>
          <a:p>
            <a:pPr marL="342900" indent="-342900">
              <a:buFont typeface="Arial"/>
              <a:buChar char="•"/>
            </a:pPr>
            <a:r>
              <a:rPr lang="fr-FR" dirty="0" smtClean="0">
                <a:latin typeface="+mj-lt"/>
                <a:cs typeface="Times New Roman"/>
              </a:rPr>
              <a:t>Forte dispersion des modèles</a:t>
            </a:r>
          </a:p>
          <a:p>
            <a:pPr marL="342900" indent="-342900">
              <a:buFont typeface="Arial"/>
              <a:buChar char="•"/>
            </a:pPr>
            <a:r>
              <a:rPr lang="fr-FR" dirty="0" smtClean="0">
                <a:latin typeface="+mj-lt"/>
                <a:cs typeface="Times New Roman"/>
              </a:rPr>
              <a:t>Variabilité basse fréquence et extrêmes pas bien représentés par ensemble</a:t>
            </a:r>
            <a:endParaRPr lang="fr-FR" dirty="0">
              <a:latin typeface="+mj-lt"/>
              <a:cs typeface="Times New Roman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81294" y="4195657"/>
            <a:ext cx="2562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 smtClean="0">
                <a:latin typeface="Times New Roman"/>
                <a:cs typeface="Times New Roman"/>
              </a:rPr>
              <a:t>Source: Terray and </a:t>
            </a:r>
            <a:r>
              <a:rPr lang="fr-FR" sz="1200" i="1" dirty="0" err="1" smtClean="0">
                <a:latin typeface="Times New Roman"/>
                <a:cs typeface="Times New Roman"/>
              </a:rPr>
              <a:t>Boé</a:t>
            </a:r>
            <a:r>
              <a:rPr lang="fr-FR" sz="1200" i="1" dirty="0" smtClean="0">
                <a:latin typeface="Times New Roman"/>
                <a:cs typeface="Times New Roman"/>
              </a:rPr>
              <a:t>, CRG, 2013</a:t>
            </a:r>
            <a:endParaRPr lang="fr-FR" sz="1200" i="1" dirty="0">
              <a:latin typeface="Times New Roman"/>
              <a:cs typeface="Times New Roman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08309" y="1269378"/>
            <a:ext cx="385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À l’échelle globale, moyenne annuelle : </a:t>
            </a:r>
            <a:endParaRPr lang="fr-FR" u="sng" dirty="0"/>
          </a:p>
        </p:txBody>
      </p:sp>
      <p:sp>
        <p:nvSpPr>
          <p:cNvPr id="13" name="ZoneTexte 12"/>
          <p:cNvSpPr txBox="1"/>
          <p:nvPr/>
        </p:nvSpPr>
        <p:spPr>
          <a:xfrm>
            <a:off x="4998663" y="1267149"/>
            <a:ext cx="1863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En France en été : </a:t>
            </a:r>
            <a:endParaRPr lang="fr-FR" u="sng" dirty="0"/>
          </a:p>
        </p:txBody>
      </p:sp>
      <p:sp>
        <p:nvSpPr>
          <p:cNvPr id="15" name="ZoneTexte 14"/>
          <p:cNvSpPr txBox="1"/>
          <p:nvPr/>
        </p:nvSpPr>
        <p:spPr>
          <a:xfrm>
            <a:off x="0" y="484509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è"/>
            </a:pPr>
            <a:r>
              <a:rPr lang="fr-FR" dirty="0" smtClean="0">
                <a:solidFill>
                  <a:srgbClr val="0000FF"/>
                </a:solidFill>
                <a:sym typeface="Wingdings"/>
              </a:rPr>
              <a:t>Incertitudes très fortes à l’échelle régionale, qui est pourtant une échelle clé en terme d’impacts</a:t>
            </a:r>
          </a:p>
          <a:p>
            <a:pPr marL="285750" indent="-285750">
              <a:buFont typeface="Wingdings" charset="0"/>
              <a:buChar char="è"/>
            </a:pPr>
            <a:r>
              <a:rPr lang="fr-FR" dirty="0" smtClean="0">
                <a:solidFill>
                  <a:srgbClr val="FF0000"/>
                </a:solidFill>
                <a:sym typeface="Wingdings"/>
              </a:rPr>
              <a:t>À cette échelle, il faut utiliser les observations pour progresser dans notre compréhension des processus qui créent cette variabilité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8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30"/>
            <a:ext cx="8229600" cy="81821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Applications actuelles de SIRTA-ReOBS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715682"/>
            <a:ext cx="9144000" cy="5924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smtClean="0">
                <a:solidFill>
                  <a:srgbClr val="7F7F7F"/>
                </a:solidFill>
              </a:rPr>
              <a:t>Evaluation modèles climat et météo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fr-FR" dirty="0" smtClean="0">
                <a:solidFill>
                  <a:schemeClr val="tx2"/>
                </a:solidFill>
              </a:rPr>
              <a:t>2 Etudes sur l’influence combinée de la physique atmosphérique et de l’hydrologie du sol au SIRTA </a:t>
            </a:r>
            <a:r>
              <a:rPr lang="fr-FR" dirty="0" smtClean="0">
                <a:solidFill>
                  <a:srgbClr val="7F7F7F"/>
                </a:solidFill>
              </a:rPr>
              <a:t>: + LMDZ, </a:t>
            </a:r>
            <a:r>
              <a:rPr lang="fr-FR" i="1" dirty="0" smtClean="0">
                <a:solidFill>
                  <a:srgbClr val="7F7F7F"/>
                </a:solidFill>
              </a:rPr>
              <a:t>Cheruy et al. 2012</a:t>
            </a:r>
            <a:r>
              <a:rPr lang="fr-FR" dirty="0" smtClean="0">
                <a:solidFill>
                  <a:srgbClr val="7F7F7F"/>
                </a:solidFill>
              </a:rPr>
              <a:t>, </a:t>
            </a:r>
            <a:r>
              <a:rPr lang="fr-FR" i="1" dirty="0" smtClean="0">
                <a:solidFill>
                  <a:srgbClr val="7F7F7F"/>
                </a:solidFill>
              </a:rPr>
              <a:t>Campoy et al. 2013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fr-FR" dirty="0">
                <a:solidFill>
                  <a:srgbClr val="2F5897"/>
                </a:solidFill>
              </a:rPr>
              <a:t>Développement du simulateur lidar sol, équivalent au simulateur lidar spatial de COSP </a:t>
            </a:r>
            <a:r>
              <a:rPr lang="fr-FR" dirty="0">
                <a:solidFill>
                  <a:srgbClr val="7F7F7F"/>
                </a:solidFill>
              </a:rPr>
              <a:t>(mise à disposition prochainement)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fr-FR" dirty="0">
                <a:solidFill>
                  <a:srgbClr val="2F5897"/>
                </a:solidFill>
              </a:rPr>
              <a:t>Evaluation du biais de température dans les modèles en été, et en particulier rôle des nuages et de la surface </a:t>
            </a:r>
            <a:r>
              <a:rPr lang="fr-FR" dirty="0">
                <a:solidFill>
                  <a:srgbClr val="7F7F7F"/>
                </a:solidFill>
              </a:rPr>
              <a:t>: + WRF/MED-CORDEX, </a:t>
            </a:r>
            <a:r>
              <a:rPr lang="fr-FR" i="1" dirty="0">
                <a:solidFill>
                  <a:srgbClr val="7F7F7F"/>
                </a:solidFill>
              </a:rPr>
              <a:t>Bastin et al</a:t>
            </a:r>
            <a:r>
              <a:rPr lang="fr-FR" dirty="0">
                <a:solidFill>
                  <a:srgbClr val="7F7F7F"/>
                </a:solidFill>
              </a:rPr>
              <a:t>. </a:t>
            </a:r>
            <a:endParaRPr lang="fr-FR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fr-FR" b="1" dirty="0" smtClean="0">
                <a:solidFill>
                  <a:srgbClr val="7F7F7F"/>
                </a:solidFill>
              </a:rPr>
              <a:t>Anomalies climatiques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fr-FR" dirty="0" smtClean="0">
                <a:solidFill>
                  <a:srgbClr val="2F5897"/>
                </a:solidFill>
              </a:rPr>
              <a:t>Etude de la canicule de juillet 2006 eu Europe : comment les processus locaux amplifient des conditions de grande échelle favorables </a:t>
            </a:r>
            <a:r>
              <a:rPr lang="fr-FR" dirty="0" smtClean="0">
                <a:solidFill>
                  <a:srgbClr val="7F7F7F"/>
                </a:solidFill>
              </a:rPr>
              <a:t>: + WRF/MED-CORDEX, </a:t>
            </a:r>
            <a:r>
              <a:rPr lang="fr-FR" i="1" dirty="0" smtClean="0">
                <a:solidFill>
                  <a:srgbClr val="7F7F7F"/>
                </a:solidFill>
              </a:rPr>
              <a:t>Chiriaco et al. 2014. 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fr-FR" dirty="0" smtClean="0">
                <a:solidFill>
                  <a:srgbClr val="2F5897"/>
                </a:solidFill>
              </a:rPr>
              <a:t>10 ans de cycle diurne des nuages au SIRTA en régimes de temps </a:t>
            </a:r>
            <a:r>
              <a:rPr lang="fr-FR" dirty="0" smtClean="0">
                <a:solidFill>
                  <a:srgbClr val="7F7F7F"/>
                </a:solidFill>
              </a:rPr>
              <a:t>: </a:t>
            </a:r>
            <a:r>
              <a:rPr lang="fr-FR" i="1" dirty="0" smtClean="0">
                <a:solidFill>
                  <a:srgbClr val="7F7F7F"/>
                </a:solidFill>
              </a:rPr>
              <a:t>Chiriaco et al. 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fr-FR" dirty="0" smtClean="0">
                <a:solidFill>
                  <a:srgbClr val="2F5897"/>
                </a:solidFill>
              </a:rPr>
              <a:t>Comparaisons des deux derniers hivers à une climato de 12 ans : </a:t>
            </a:r>
            <a:r>
              <a:rPr lang="fr-FR" i="1" dirty="0" err="1" smtClean="0">
                <a:solidFill>
                  <a:srgbClr val="7F7F7F"/>
                </a:solidFill>
              </a:rPr>
              <a:t>Badosa</a:t>
            </a:r>
            <a:r>
              <a:rPr lang="fr-FR" i="1" dirty="0" smtClean="0">
                <a:solidFill>
                  <a:srgbClr val="7F7F7F"/>
                </a:solidFill>
              </a:rPr>
              <a:t> et al. </a:t>
            </a:r>
          </a:p>
          <a:p>
            <a:pPr>
              <a:spcBef>
                <a:spcPts val="600"/>
              </a:spcBef>
            </a:pPr>
            <a:r>
              <a:rPr lang="fr-FR" b="1" dirty="0" smtClean="0">
                <a:solidFill>
                  <a:srgbClr val="7F7F7F"/>
                </a:solidFill>
              </a:rPr>
              <a:t>Comparaisons de sites 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fr-FR" dirty="0" smtClean="0">
                <a:solidFill>
                  <a:srgbClr val="2F5897"/>
                </a:solidFill>
              </a:rPr>
              <a:t>Effets de la grande échelle sur les processus locaux : analyse comparée entre le SIRTA et la CRA à Lannemezan </a:t>
            </a:r>
            <a:r>
              <a:rPr lang="fr-FR" dirty="0" smtClean="0">
                <a:solidFill>
                  <a:srgbClr val="7F7F7F"/>
                </a:solidFill>
              </a:rPr>
              <a:t>: + observations du CRA, </a:t>
            </a:r>
            <a:r>
              <a:rPr lang="fr-FR" i="1" dirty="0" smtClean="0">
                <a:solidFill>
                  <a:srgbClr val="7F7F7F"/>
                </a:solidFill>
              </a:rPr>
              <a:t>Dione et al</a:t>
            </a:r>
            <a:r>
              <a:rPr lang="fr-FR" dirty="0" smtClean="0">
                <a:solidFill>
                  <a:srgbClr val="7F7F7F"/>
                </a:solidFill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fr-FR" b="1" dirty="0" smtClean="0">
                <a:solidFill>
                  <a:srgbClr val="7F7F7F"/>
                </a:solidFill>
              </a:rPr>
              <a:t>Etudes de processus 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Ø"/>
            </a:pPr>
            <a:r>
              <a:rPr lang="fr-FR" dirty="0" smtClean="0">
                <a:solidFill>
                  <a:srgbClr val="2F5897"/>
                </a:solidFill>
              </a:rPr>
              <a:t>Caractéristiques saisonnières de la hauteur de couche limite au SIRTA, et lien avec les autres paramètres atmosphériques </a:t>
            </a:r>
            <a:r>
              <a:rPr lang="fr-FR" dirty="0" smtClean="0">
                <a:solidFill>
                  <a:srgbClr val="7F7F7F"/>
                </a:solidFill>
              </a:rPr>
              <a:t>: </a:t>
            </a:r>
            <a:r>
              <a:rPr lang="fr-FR" i="1" dirty="0" smtClean="0">
                <a:solidFill>
                  <a:srgbClr val="7F7F7F"/>
                </a:solidFill>
              </a:rPr>
              <a:t>Pal. Et al. </a:t>
            </a:r>
          </a:p>
        </p:txBody>
      </p:sp>
    </p:spTree>
    <p:extLst>
      <p:ext uri="{BB962C8B-B14F-4D97-AF65-F5344CB8AC3E}">
        <p14:creationId xmlns:p14="http://schemas.microsoft.com/office/powerpoint/2010/main" val="4010954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5-05-21 à 09.14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93" y="0"/>
            <a:ext cx="4146415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735053" y="3890211"/>
            <a:ext cx="235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Hawkins &amp; </a:t>
            </a:r>
            <a:r>
              <a:rPr lang="fr-FR" dirty="0" err="1" smtClean="0"/>
              <a:t>sutton</a:t>
            </a:r>
            <a:r>
              <a:rPr lang="fr-FR" dirty="0" smtClean="0"/>
              <a:t> 2009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3911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"/>
            <a:ext cx="8229600" cy="73835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Contexte 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0" y="1800486"/>
            <a:ext cx="9144000" cy="38256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dirty="0" smtClean="0"/>
              <a:t>Problématique</a:t>
            </a:r>
            <a:r>
              <a:rPr lang="fr-FR" sz="1600" dirty="0" smtClean="0"/>
              <a:t> </a:t>
            </a:r>
          </a:p>
          <a:p>
            <a:pPr lvl="1"/>
            <a:r>
              <a:rPr lang="fr-FR" sz="1600" dirty="0" smtClean="0"/>
              <a:t>Evolution de notre environnement complexe car contrôlée par de nombreux processus </a:t>
            </a:r>
            <a:r>
              <a:rPr lang="fr-FR" sz="1600" dirty="0" smtClean="0">
                <a:solidFill>
                  <a:schemeClr val="tx2"/>
                </a:solidFill>
              </a:rPr>
              <a:t>physiques</a:t>
            </a:r>
            <a:r>
              <a:rPr lang="fr-FR" sz="1600" dirty="0" smtClean="0"/>
              <a:t>, </a:t>
            </a:r>
            <a:r>
              <a:rPr lang="fr-FR" sz="1600" dirty="0" smtClean="0">
                <a:solidFill>
                  <a:srgbClr val="2F5897"/>
                </a:solidFill>
              </a:rPr>
              <a:t>chimiques</a:t>
            </a:r>
            <a:r>
              <a:rPr lang="fr-FR" sz="1600" dirty="0" smtClean="0"/>
              <a:t>, </a:t>
            </a:r>
            <a:r>
              <a:rPr lang="fr-FR" sz="1600" dirty="0" smtClean="0">
                <a:solidFill>
                  <a:srgbClr val="2F5897"/>
                </a:solidFill>
              </a:rPr>
              <a:t>dynamiques</a:t>
            </a:r>
            <a:r>
              <a:rPr lang="fr-FR" sz="1600" dirty="0" smtClean="0"/>
              <a:t>, </a:t>
            </a:r>
            <a:r>
              <a:rPr lang="fr-FR" sz="1600" dirty="0" smtClean="0">
                <a:solidFill>
                  <a:srgbClr val="2F5897"/>
                </a:solidFill>
              </a:rPr>
              <a:t>radiatifs</a:t>
            </a:r>
            <a:r>
              <a:rPr lang="fr-FR" sz="1600" dirty="0" smtClean="0"/>
              <a:t>, </a:t>
            </a:r>
            <a:r>
              <a:rPr lang="fr-FR" sz="1600" dirty="0" smtClean="0">
                <a:solidFill>
                  <a:srgbClr val="2F5897"/>
                </a:solidFill>
              </a:rPr>
              <a:t>biologiques</a:t>
            </a:r>
            <a:endParaRPr lang="fr-FR" sz="1600" dirty="0" smtClean="0"/>
          </a:p>
          <a:p>
            <a:pPr lvl="1"/>
            <a:r>
              <a:rPr lang="fr-FR" sz="1600" dirty="0" smtClean="0"/>
              <a:t>Ces processus opèrent à des </a:t>
            </a:r>
            <a:r>
              <a:rPr lang="fr-FR" sz="1600" dirty="0" smtClean="0">
                <a:solidFill>
                  <a:srgbClr val="2F5897"/>
                </a:solidFill>
              </a:rPr>
              <a:t>échelles de temps </a:t>
            </a:r>
            <a:r>
              <a:rPr lang="fr-FR" sz="1600" dirty="0" smtClean="0"/>
              <a:t>et </a:t>
            </a:r>
            <a:r>
              <a:rPr lang="fr-FR" sz="1600" dirty="0" smtClean="0">
                <a:solidFill>
                  <a:srgbClr val="2F5897"/>
                </a:solidFill>
              </a:rPr>
              <a:t>d’espace</a:t>
            </a:r>
            <a:r>
              <a:rPr lang="fr-FR" sz="1600" dirty="0" smtClean="0"/>
              <a:t> </a:t>
            </a:r>
            <a:r>
              <a:rPr lang="fr-FR" sz="1600" dirty="0" smtClean="0">
                <a:solidFill>
                  <a:srgbClr val="2F5897"/>
                </a:solidFill>
              </a:rPr>
              <a:t>très diverses </a:t>
            </a:r>
            <a:r>
              <a:rPr lang="fr-FR" sz="1600" dirty="0" smtClean="0"/>
              <a:t>; </a:t>
            </a:r>
          </a:p>
          <a:p>
            <a:pPr lvl="1"/>
            <a:r>
              <a:rPr lang="fr-FR" sz="1600" dirty="0" smtClean="0"/>
              <a:t>Ils impliquent un </a:t>
            </a:r>
            <a:r>
              <a:rPr lang="fr-FR" sz="1600" dirty="0" smtClean="0">
                <a:solidFill>
                  <a:srgbClr val="2F5897"/>
                </a:solidFill>
              </a:rPr>
              <a:t>grand nombre de variables </a:t>
            </a:r>
            <a:r>
              <a:rPr lang="fr-FR" sz="1600" dirty="0" smtClean="0"/>
              <a:t>de la colonne atmosphérique</a:t>
            </a:r>
          </a:p>
          <a:p>
            <a:pPr marL="457200" lvl="1" indent="0">
              <a:buNone/>
            </a:pPr>
            <a:endParaRPr lang="fr-FR" sz="1600" dirty="0" smtClean="0"/>
          </a:p>
          <a:p>
            <a:pPr marL="0" indent="0">
              <a:buNone/>
            </a:pPr>
            <a:r>
              <a:rPr lang="fr-FR" sz="1600" b="1" dirty="0" smtClean="0"/>
              <a:t>Besoins en observations</a:t>
            </a:r>
            <a:endParaRPr lang="fr-FR" sz="1600" dirty="0" smtClean="0"/>
          </a:p>
          <a:p>
            <a:pPr lvl="1"/>
            <a:r>
              <a:rPr lang="fr-FR" sz="1600" dirty="0" smtClean="0"/>
              <a:t>Jeux de données </a:t>
            </a:r>
            <a:r>
              <a:rPr lang="fr-FR" sz="1600" dirty="0" smtClean="0">
                <a:solidFill>
                  <a:srgbClr val="2F5897"/>
                </a:solidFill>
              </a:rPr>
              <a:t>pluriannuels</a:t>
            </a:r>
            <a:r>
              <a:rPr lang="fr-FR" sz="1600" dirty="0" smtClean="0"/>
              <a:t> et </a:t>
            </a:r>
            <a:r>
              <a:rPr lang="fr-FR" sz="1600" dirty="0" smtClean="0">
                <a:solidFill>
                  <a:srgbClr val="2F5897"/>
                </a:solidFill>
              </a:rPr>
              <a:t>multi-paramètres</a:t>
            </a:r>
          </a:p>
          <a:p>
            <a:pPr lvl="1"/>
            <a:r>
              <a:rPr lang="fr-FR" sz="1600" dirty="0" smtClean="0">
                <a:solidFill>
                  <a:srgbClr val="2F5897"/>
                </a:solidFill>
              </a:rPr>
              <a:t>Harmonisés</a:t>
            </a:r>
            <a:r>
              <a:rPr lang="fr-FR" sz="1600" dirty="0" smtClean="0"/>
              <a:t> et </a:t>
            </a:r>
            <a:r>
              <a:rPr lang="fr-FR" sz="1600" dirty="0" smtClean="0">
                <a:solidFill>
                  <a:srgbClr val="2F5897"/>
                </a:solidFill>
              </a:rPr>
              <a:t>standardisés</a:t>
            </a:r>
            <a:r>
              <a:rPr lang="fr-FR" sz="1600" dirty="0" smtClean="0"/>
              <a:t> et dont la qualité et la représentativité sont contrôlés</a:t>
            </a:r>
          </a:p>
          <a:p>
            <a:pPr marL="457200" lvl="1" indent="0">
              <a:buNone/>
            </a:pPr>
            <a:endParaRPr lang="fr-FR" sz="1600" dirty="0" smtClean="0"/>
          </a:p>
          <a:p>
            <a:pPr marL="0" indent="0">
              <a:buNone/>
            </a:pPr>
            <a:r>
              <a:rPr lang="fr-FR" sz="1600" b="1" dirty="0" smtClean="0"/>
              <a:t>Freins</a:t>
            </a:r>
            <a:endParaRPr lang="fr-FR" sz="1600" dirty="0" smtClean="0"/>
          </a:p>
          <a:p>
            <a:pPr lvl="1"/>
            <a:r>
              <a:rPr lang="fr-FR" sz="1600" dirty="0" smtClean="0"/>
              <a:t>La très grande </a:t>
            </a:r>
            <a:r>
              <a:rPr lang="fr-FR" sz="1600" dirty="0" smtClean="0">
                <a:solidFill>
                  <a:srgbClr val="2F5897"/>
                </a:solidFill>
              </a:rPr>
              <a:t>disparité</a:t>
            </a:r>
            <a:r>
              <a:rPr lang="fr-FR" sz="1600" dirty="0" smtClean="0"/>
              <a:t> des observations</a:t>
            </a:r>
          </a:p>
          <a:p>
            <a:pPr lvl="1"/>
            <a:r>
              <a:rPr lang="fr-FR" sz="1600" dirty="0" smtClean="0"/>
              <a:t>La </a:t>
            </a:r>
            <a:r>
              <a:rPr lang="fr-FR" sz="1600" dirty="0" smtClean="0">
                <a:solidFill>
                  <a:srgbClr val="2F5897"/>
                </a:solidFill>
              </a:rPr>
              <a:t>faible ampleur </a:t>
            </a:r>
            <a:r>
              <a:rPr lang="fr-FR" sz="1600" dirty="0" smtClean="0"/>
              <a:t>des signaux que l’on cherche à mettre en évidence</a:t>
            </a:r>
          </a:p>
          <a:p>
            <a:pPr lvl="1"/>
            <a:r>
              <a:rPr lang="fr-FR" sz="1600" dirty="0" smtClean="0"/>
              <a:t>Les connexions complexes entre processus à </a:t>
            </a:r>
            <a:r>
              <a:rPr lang="fr-FR" sz="1600" dirty="0" smtClean="0">
                <a:solidFill>
                  <a:srgbClr val="2F5897"/>
                </a:solidFill>
              </a:rPr>
              <a:t>l’échelles locale </a:t>
            </a:r>
            <a:r>
              <a:rPr lang="fr-FR" sz="1600" dirty="0" smtClean="0"/>
              <a:t>et anomalies à l’</a:t>
            </a:r>
            <a:r>
              <a:rPr lang="fr-FR" sz="1600" dirty="0" smtClean="0">
                <a:solidFill>
                  <a:srgbClr val="2F5897"/>
                </a:solidFill>
              </a:rPr>
              <a:t>échelle climatique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89347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Comment expliquer la variabilité du climat à l’échelle régionale, dans un climat qui se réchauffe ? Le cas de l’Ile de France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3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9524"/>
          </a:xfrm>
        </p:spPr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-1" y="1572407"/>
            <a:ext cx="9154595" cy="17350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dirty="0" smtClean="0">
                <a:sym typeface="Wingdings"/>
              </a:rPr>
              <a:t>1) </a:t>
            </a:r>
            <a:r>
              <a:rPr lang="fr-FR" sz="1600" u="sng" dirty="0" smtClean="0"/>
              <a:t>Le SIRTA qui disposent d’observations répondant aux critères suivants : </a:t>
            </a:r>
          </a:p>
          <a:p>
            <a:pPr lvl="1"/>
            <a:r>
              <a:rPr lang="fr-FR" sz="1600" dirty="0" smtClean="0"/>
              <a:t>Jusqu’à </a:t>
            </a:r>
            <a:r>
              <a:rPr lang="fr-FR" sz="1600" b="1" dirty="0" smtClean="0">
                <a:solidFill>
                  <a:srgbClr val="2F5897"/>
                </a:solidFill>
              </a:rPr>
              <a:t>12 ans </a:t>
            </a:r>
            <a:r>
              <a:rPr lang="fr-FR" sz="1600" dirty="0" smtClean="0"/>
              <a:t>de mesures « </a:t>
            </a:r>
            <a:r>
              <a:rPr lang="fr-FR" sz="1600" b="1" dirty="0" smtClean="0">
                <a:solidFill>
                  <a:srgbClr val="2F5897"/>
                </a:solidFill>
              </a:rPr>
              <a:t>continues »</a:t>
            </a:r>
            <a:r>
              <a:rPr lang="fr-FR" sz="1600" dirty="0" smtClean="0"/>
              <a:t> </a:t>
            </a:r>
            <a:r>
              <a:rPr lang="fr-FR" sz="1600" b="1" dirty="0" smtClean="0">
                <a:solidFill>
                  <a:srgbClr val="2F5897"/>
                </a:solidFill>
              </a:rPr>
              <a:t>multi-paramètres au sol</a:t>
            </a:r>
          </a:p>
          <a:p>
            <a:pPr lvl="1"/>
            <a:r>
              <a:rPr lang="fr-FR" sz="1600" dirty="0" smtClean="0"/>
              <a:t>De nombreuses </a:t>
            </a:r>
            <a:r>
              <a:rPr lang="fr-FR" sz="1600" b="1" dirty="0" smtClean="0"/>
              <a:t>autres observations </a:t>
            </a:r>
            <a:r>
              <a:rPr lang="fr-FR" sz="1600" dirty="0" smtClean="0"/>
              <a:t>(satellite, réanalyses…)</a:t>
            </a:r>
          </a:p>
          <a:p>
            <a:pPr lvl="1"/>
            <a:r>
              <a:rPr lang="fr-FR" sz="1600" dirty="0" smtClean="0"/>
              <a:t>Des méthodes éprouvées pour réaliser jeux de mesures </a:t>
            </a:r>
            <a:r>
              <a:rPr lang="fr-FR" sz="1600" b="1" dirty="0" smtClean="0">
                <a:solidFill>
                  <a:srgbClr val="2F5897"/>
                </a:solidFill>
              </a:rPr>
              <a:t>cohérents sur le long-terme </a:t>
            </a:r>
            <a:r>
              <a:rPr lang="fr-FR" sz="1600" dirty="0" smtClean="0"/>
              <a:t>(calibration, synchronisation, traitements) </a:t>
            </a:r>
            <a:r>
              <a:rPr lang="fr-FR" sz="1600" dirty="0" smtClean="0">
                <a:sym typeface="Wingdings"/>
              </a:rPr>
              <a:t> </a:t>
            </a:r>
            <a:r>
              <a:rPr lang="fr-FR" sz="1600" dirty="0" smtClean="0">
                <a:solidFill>
                  <a:srgbClr val="2F5897"/>
                </a:solidFill>
                <a:sym typeface="Wingdings"/>
              </a:rPr>
              <a:t>passer de l’échelle du cycle diurne à l’échelle de la décennie</a:t>
            </a:r>
            <a:endParaRPr lang="fr-FR" sz="1600" dirty="0" smtClean="0">
              <a:solidFill>
                <a:srgbClr val="2F5897"/>
              </a:solidFill>
            </a:endParaRPr>
          </a:p>
          <a:p>
            <a:pPr marL="0" indent="0">
              <a:buNone/>
            </a:pPr>
            <a:endParaRPr lang="fr-FR" sz="9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285236" y="3112119"/>
            <a:ext cx="521770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00"/>
                </a:solidFill>
                <a:sym typeface="Wingdings"/>
              </a:rPr>
              <a:t> Jeu de données d’observations SIRTA-</a:t>
            </a:r>
            <a:r>
              <a:rPr lang="fr-FR" b="1" i="1" dirty="0" smtClean="0">
                <a:solidFill>
                  <a:srgbClr val="FF0000"/>
                </a:solidFill>
                <a:sym typeface="Wingdings"/>
              </a:rPr>
              <a:t>Re</a:t>
            </a:r>
            <a:r>
              <a:rPr lang="fr-FR" b="1" dirty="0" smtClean="0">
                <a:solidFill>
                  <a:srgbClr val="000000"/>
                </a:solidFill>
                <a:sym typeface="Wingdings"/>
              </a:rPr>
              <a:t>OBS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397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ym typeface="Wingdings"/>
              </a:rPr>
              <a:t>L’Université Paris-Saclay possède au moins trois atouts pour répondre à ça : 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0595" y="4910720"/>
            <a:ext cx="9144000" cy="1036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1600" dirty="0">
                <a:sym typeface="Wingdings"/>
              </a:rPr>
              <a:t>3</a:t>
            </a:r>
            <a:r>
              <a:rPr lang="fr-FR" sz="1600" dirty="0" smtClean="0">
                <a:sym typeface="Wingdings"/>
              </a:rPr>
              <a:t>) </a:t>
            </a:r>
            <a:r>
              <a:rPr lang="fr-FR" sz="1600" u="sng" dirty="0" smtClean="0"/>
              <a:t>Une grande communauté scientifique qui permet de rejoindre</a:t>
            </a:r>
          </a:p>
          <a:p>
            <a:pPr lvl="1"/>
            <a:r>
              <a:rPr lang="fr-FR" sz="1600" dirty="0" smtClean="0"/>
              <a:t>Des scientifiques spécialistes de l’observation du climat</a:t>
            </a:r>
            <a:endParaRPr lang="fr-FR" sz="1600" b="1" dirty="0" smtClean="0">
              <a:solidFill>
                <a:srgbClr val="2F5897"/>
              </a:solidFill>
            </a:endParaRPr>
          </a:p>
          <a:p>
            <a:pPr lvl="1"/>
            <a:r>
              <a:rPr lang="fr-FR" sz="1600" dirty="0" smtClean="0"/>
              <a:t>Des scientifiques de la donnée, spécialistes d’outils mathématiques</a:t>
            </a:r>
            <a:endParaRPr lang="fr-FR" sz="1600" dirty="0" smtClean="0">
              <a:solidFill>
                <a:srgbClr val="2F5897"/>
              </a:solidFill>
            </a:endParaRPr>
          </a:p>
          <a:p>
            <a:pPr marL="0" indent="0">
              <a:buFont typeface="Arial"/>
              <a:buNone/>
            </a:pPr>
            <a:endParaRPr lang="fr-FR" sz="900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0" y="3677563"/>
            <a:ext cx="9144000" cy="1036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1600" dirty="0">
                <a:sym typeface="Wingdings"/>
              </a:rPr>
              <a:t>2</a:t>
            </a:r>
            <a:r>
              <a:rPr lang="fr-FR" sz="1600" dirty="0" smtClean="0">
                <a:sym typeface="Wingdings"/>
              </a:rPr>
              <a:t>) </a:t>
            </a:r>
            <a:r>
              <a:rPr lang="fr-FR" sz="1600" u="sng" dirty="0" smtClean="0"/>
              <a:t>Le </a:t>
            </a:r>
            <a:r>
              <a:rPr lang="fr-FR" sz="1600" u="sng" dirty="0" err="1" smtClean="0"/>
              <a:t>mésocentre</a:t>
            </a:r>
            <a:r>
              <a:rPr lang="fr-FR" sz="1600" u="sng" dirty="0" smtClean="0"/>
              <a:t> de l’IPSL qui dispose : </a:t>
            </a:r>
          </a:p>
          <a:p>
            <a:pPr lvl="1"/>
            <a:r>
              <a:rPr lang="fr-FR" sz="1600" dirty="0" smtClean="0"/>
              <a:t>De longues séries temporelles </a:t>
            </a:r>
            <a:r>
              <a:rPr lang="fr-FR" sz="1600" b="1" dirty="0" smtClean="0"/>
              <a:t>d’observations satellite </a:t>
            </a:r>
            <a:r>
              <a:rPr lang="fr-FR" sz="1600" dirty="0" smtClean="0"/>
              <a:t>et de </a:t>
            </a:r>
            <a:r>
              <a:rPr lang="fr-FR" sz="1600" b="1" dirty="0" smtClean="0"/>
              <a:t>réanalyses</a:t>
            </a:r>
          </a:p>
          <a:p>
            <a:pPr lvl="1"/>
            <a:r>
              <a:rPr lang="fr-FR" sz="1600" dirty="0" smtClean="0"/>
              <a:t>Des</a:t>
            </a:r>
            <a:r>
              <a:rPr lang="fr-FR" sz="1600" dirty="0" smtClean="0">
                <a:solidFill>
                  <a:srgbClr val="2F5897"/>
                </a:solidFill>
              </a:rPr>
              <a:t> ressources informatiques </a:t>
            </a:r>
            <a:r>
              <a:rPr lang="fr-FR" sz="1600" dirty="0" smtClean="0">
                <a:solidFill>
                  <a:srgbClr val="000000"/>
                </a:solidFill>
              </a:rPr>
              <a:t>permettant l’analyse de ces masses de données</a:t>
            </a:r>
          </a:p>
          <a:p>
            <a:pPr marL="0" indent="0">
              <a:buFont typeface="Arial"/>
              <a:buNone/>
            </a:pP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3647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1"/>
          <p:cNvSpPr txBox="1">
            <a:spLocks noChangeArrowheads="1"/>
          </p:cNvSpPr>
          <p:nvPr/>
        </p:nvSpPr>
        <p:spPr bwMode="auto">
          <a:xfrm>
            <a:off x="0" y="816810"/>
            <a:ext cx="717247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2000" b="1" dirty="0" smtClean="0">
                <a:latin typeface="Century Gothic" charset="0"/>
              </a:rPr>
              <a:t>Une infrastructure fédérative pour </a:t>
            </a:r>
            <a:r>
              <a:rPr lang="fr-FR" sz="2000" b="1" dirty="0" smtClean="0">
                <a:solidFill>
                  <a:schemeClr val="accent1"/>
                </a:solidFill>
                <a:latin typeface="Century Gothic" charset="0"/>
              </a:rPr>
              <a:t>observer</a:t>
            </a:r>
            <a:r>
              <a:rPr lang="fr-FR" sz="2000" b="1" dirty="0" smtClean="0">
                <a:latin typeface="Century Gothic" charset="0"/>
              </a:rPr>
              <a:t> et </a:t>
            </a:r>
            <a:r>
              <a:rPr lang="fr-FR" sz="2000" b="1" dirty="0" smtClean="0">
                <a:solidFill>
                  <a:srgbClr val="FFAF03"/>
                </a:solidFill>
                <a:latin typeface="Century Gothic" charset="0"/>
              </a:rPr>
              <a:t>comprendre</a:t>
            </a:r>
            <a:r>
              <a:rPr lang="fr-FR" sz="2000" b="1" dirty="0" smtClean="0">
                <a:latin typeface="Century Gothic" charset="0"/>
              </a:rPr>
              <a:t> le climat et les processus atmosphériques  </a:t>
            </a:r>
            <a:endParaRPr lang="fr-FR" sz="2000" dirty="0" smtClean="0">
              <a:latin typeface="Century Gothic" charset="0"/>
            </a:endParaRPr>
          </a:p>
        </p:txBody>
      </p:sp>
      <p:pic>
        <p:nvPicPr>
          <p:cNvPr id="7" name="Image 6" descr="IMG_536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476" y="4093247"/>
            <a:ext cx="1800000" cy="1200185"/>
          </a:xfrm>
          <a:prstGeom prst="roundRect">
            <a:avLst>
              <a:gd name="adj" fmla="val 1970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8" name="Grouper 20"/>
          <p:cNvGrpSpPr>
            <a:grpSpLocks/>
          </p:cNvGrpSpPr>
          <p:nvPr/>
        </p:nvGrpSpPr>
        <p:grpSpPr bwMode="auto">
          <a:xfrm>
            <a:off x="7535510" y="110029"/>
            <a:ext cx="1395967" cy="887866"/>
            <a:chOff x="330200" y="20638"/>
            <a:chExt cx="2919413" cy="1855787"/>
          </a:xfrm>
        </p:grpSpPr>
        <p:pic>
          <p:nvPicPr>
            <p:cNvPr id="9" name="Image 3" descr="arrow_fh025-20111204202448-00003.pn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182453">
              <a:off x="361950" y="128588"/>
              <a:ext cx="1747838" cy="174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9" descr="SirtaTop_6cmRVBLR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" y="20638"/>
              <a:ext cx="2919413" cy="1204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827463" y="1030031"/>
              <a:ext cx="923154" cy="48247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isometricOffAxis2Left"/>
                <a:lightRig rig="threePt" dir="t"/>
              </a:scene3d>
            </a:bodyPr>
            <a:lstStyle/>
            <a:p>
              <a:pPr>
                <a:defRPr/>
              </a:pPr>
              <a:r>
                <a:rPr lang="fr-FR" sz="900" b="1" dirty="0"/>
                <a:t>2018</a:t>
              </a:r>
            </a:p>
          </p:txBody>
        </p:sp>
      </p:grpSp>
      <p:pic>
        <p:nvPicPr>
          <p:cNvPr id="12" name="Image 11" descr="IMG_077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476" y="5509099"/>
            <a:ext cx="1800000" cy="1257378"/>
          </a:xfrm>
          <a:prstGeom prst="roundRect">
            <a:avLst/>
          </a:prstGeom>
        </p:spPr>
      </p:pic>
      <p:sp>
        <p:nvSpPr>
          <p:cNvPr id="13" name="ZoneTexte 20"/>
          <p:cNvSpPr txBox="1">
            <a:spLocks noChangeArrowheads="1"/>
          </p:cNvSpPr>
          <p:nvPr/>
        </p:nvSpPr>
        <p:spPr bwMode="auto">
          <a:xfrm>
            <a:off x="310444" y="56338"/>
            <a:ext cx="76603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4000" b="1" dirty="0" smtClean="0">
                <a:solidFill>
                  <a:schemeClr val="accent1"/>
                </a:solidFill>
                <a:latin typeface="Calibri" charset="0"/>
                <a:cs typeface="Calibri" charset="0"/>
              </a:rPr>
              <a:t>L’Observatoire Atmosphérique</a:t>
            </a:r>
            <a:endParaRPr lang="fr-FR" sz="4000" b="1" dirty="0">
              <a:solidFill>
                <a:schemeClr val="accent1"/>
              </a:solidFill>
              <a:latin typeface="Calibri" charset="0"/>
              <a:cs typeface="Calibri" charset="0"/>
            </a:endParaRPr>
          </a:p>
        </p:txBody>
      </p:sp>
      <p:sp>
        <p:nvSpPr>
          <p:cNvPr id="14" name="Rectangle à coins arrondis 13"/>
          <p:cNvSpPr>
            <a:spLocks noChangeAspect="1"/>
          </p:cNvSpPr>
          <p:nvPr/>
        </p:nvSpPr>
        <p:spPr>
          <a:xfrm>
            <a:off x="7172476" y="1181515"/>
            <a:ext cx="1800000" cy="1240200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ctangle à coins arrondis 14"/>
          <p:cNvSpPr>
            <a:spLocks noChangeAspect="1"/>
          </p:cNvSpPr>
          <p:nvPr/>
        </p:nvSpPr>
        <p:spPr>
          <a:xfrm>
            <a:off x="7172476" y="2637381"/>
            <a:ext cx="1800000" cy="1240200"/>
          </a:xfrm>
          <a:prstGeom prst="round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698543" y="1653868"/>
            <a:ext cx="1999795" cy="74192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ZoneTexte 16"/>
          <p:cNvSpPr txBox="1"/>
          <p:nvPr/>
        </p:nvSpPr>
        <p:spPr>
          <a:xfrm>
            <a:off x="698543" y="1801924"/>
            <a:ext cx="5662740" cy="1477328"/>
          </a:xfrm>
          <a:prstGeom prst="rect">
            <a:avLst/>
          </a:prstGeom>
          <a:noFill/>
          <a:ln w="38100" cmpd="sng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fr-FR" dirty="0" smtClean="0">
                <a:latin typeface="+mj-lt"/>
              </a:rPr>
              <a:t>Créer les connaissances scientifiques</a:t>
            </a:r>
          </a:p>
          <a:p>
            <a:pPr marL="285750" indent="-285750">
              <a:buFont typeface="Wingdings" charset="2"/>
              <a:buChar char="§"/>
            </a:pPr>
            <a:r>
              <a:rPr lang="fr-FR" dirty="0" smtClean="0">
                <a:latin typeface="+mj-lt"/>
              </a:rPr>
              <a:t>Surveiller le climat et Explorer les processus</a:t>
            </a:r>
          </a:p>
          <a:p>
            <a:pPr marL="285750" indent="-285750">
              <a:buFont typeface="Wingdings" charset="2"/>
              <a:buChar char="§"/>
            </a:pPr>
            <a:r>
              <a:rPr lang="fr-FR" dirty="0" smtClean="0">
                <a:latin typeface="+mj-lt"/>
              </a:rPr>
              <a:t>Enseigner sur le terrain</a:t>
            </a:r>
          </a:p>
          <a:p>
            <a:pPr marL="285750" indent="-285750">
              <a:buFont typeface="Wingdings" charset="2"/>
              <a:buChar char="§"/>
            </a:pPr>
            <a:r>
              <a:rPr lang="fr-FR" dirty="0" smtClean="0">
                <a:latin typeface="+mj-lt"/>
              </a:rPr>
              <a:t>Diffuser ces connaissances pour répondre aux défis sociétaux</a:t>
            </a:r>
            <a:endParaRPr lang="fr-FR" dirty="0"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15248" y="3433036"/>
            <a:ext cx="6618873" cy="3074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fr-FR" dirty="0" smtClean="0">
                <a:latin typeface="+mn-lt"/>
              </a:rPr>
              <a:t>Fondé en 1999 par l’IPSL et l’Ecole Polytechnique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fr-FR" dirty="0" smtClean="0">
                <a:latin typeface="+mn-lt"/>
              </a:rPr>
              <a:t>6 tutelles: CNRS-INSU, Ecole Polytechnique, CNES, Université Versailles St Quentin en Y., EDF, Météo-France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fr-FR" dirty="0" smtClean="0">
                <a:latin typeface="+mn-lt"/>
              </a:rPr>
              <a:t>10 Laboratoires de recherche (IPSL, LMD, LATMOS, CEREA, LSCE; </a:t>
            </a:r>
            <a:r>
              <a:rPr lang="fr-FR" i="1" dirty="0" smtClean="0">
                <a:solidFill>
                  <a:prstClr val="white"/>
                </a:solidFill>
                <a:latin typeface="+mn-lt"/>
              </a:rPr>
              <a:t>CNRM</a:t>
            </a:r>
            <a:r>
              <a:rPr lang="fr-FR" i="1" dirty="0">
                <a:solidFill>
                  <a:prstClr val="white"/>
                </a:solidFill>
                <a:latin typeface="+mn-lt"/>
              </a:rPr>
              <a:t>, IPGP, </a:t>
            </a:r>
            <a:r>
              <a:rPr lang="fr-FR" i="1" dirty="0" smtClean="0">
                <a:latin typeface="+mn-lt"/>
              </a:rPr>
              <a:t>LOA, LPC2E, LGEP</a:t>
            </a:r>
            <a:r>
              <a:rPr lang="fr-FR" dirty="0" smtClean="0">
                <a:latin typeface="+mn-lt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fr-FR" dirty="0" smtClean="0">
                <a:latin typeface="+mn-lt"/>
              </a:rPr>
              <a:t>1000 accès « chercheur-jour » par an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fr-FR" dirty="0" smtClean="0">
                <a:latin typeface="+mn-lt"/>
              </a:rPr>
              <a:t>450 accès « étudiant-jour » par an (UVSQ, UPMC, X, ENS, UPD, ENSTA, ENPC)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fr-FR" dirty="0" smtClean="0">
                <a:latin typeface="+mn-lt"/>
              </a:rPr>
              <a:t>20 publications par an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607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464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Outil : SIRTA-</a:t>
            </a:r>
            <a:r>
              <a:rPr lang="fr-FR" i="1" dirty="0" smtClean="0">
                <a:solidFill>
                  <a:srgbClr val="FF0000"/>
                </a:solidFill>
              </a:rPr>
              <a:t>Re</a:t>
            </a:r>
            <a:r>
              <a:rPr lang="fr-FR" dirty="0" smtClean="0"/>
              <a:t>OBS</a:t>
            </a:r>
            <a:endParaRPr lang="fr-FR" dirty="0"/>
          </a:p>
        </p:txBody>
      </p:sp>
      <p:grpSp>
        <p:nvGrpSpPr>
          <p:cNvPr id="7" name="Grouper 6"/>
          <p:cNvGrpSpPr/>
          <p:nvPr/>
        </p:nvGrpSpPr>
        <p:grpSpPr>
          <a:xfrm>
            <a:off x="173126" y="2700115"/>
            <a:ext cx="3532616" cy="3211763"/>
            <a:chOff x="5225143" y="2120232"/>
            <a:chExt cx="3714913" cy="3377503"/>
          </a:xfrm>
        </p:grpSpPr>
        <p:grpSp>
          <p:nvGrpSpPr>
            <p:cNvPr id="8" name="Grouper 7"/>
            <p:cNvGrpSpPr/>
            <p:nvPr/>
          </p:nvGrpSpPr>
          <p:grpSpPr>
            <a:xfrm>
              <a:off x="5225143" y="2120232"/>
              <a:ext cx="3714913" cy="3377503"/>
              <a:chOff x="5225143" y="2120232"/>
              <a:chExt cx="3714913" cy="3377503"/>
            </a:xfrm>
          </p:grpSpPr>
          <p:sp>
            <p:nvSpPr>
              <p:cNvPr id="11" name="Rectangle 21"/>
              <p:cNvSpPr>
                <a:spLocks noChangeArrowheads="1"/>
              </p:cNvSpPr>
              <p:nvPr/>
            </p:nvSpPr>
            <p:spPr bwMode="auto">
              <a:xfrm>
                <a:off x="6335346" y="3146050"/>
                <a:ext cx="1813495" cy="2028599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" name="Line 22"/>
              <p:cNvSpPr>
                <a:spLocks noChangeShapeType="1"/>
              </p:cNvSpPr>
              <p:nvPr/>
            </p:nvSpPr>
            <p:spPr bwMode="auto">
              <a:xfrm flipV="1">
                <a:off x="7909025" y="4448191"/>
                <a:ext cx="231063" cy="724499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Line 23"/>
              <p:cNvSpPr>
                <a:spLocks noChangeShapeType="1"/>
              </p:cNvSpPr>
              <p:nvPr/>
            </p:nvSpPr>
            <p:spPr bwMode="auto">
              <a:xfrm flipV="1">
                <a:off x="7499413" y="3598372"/>
                <a:ext cx="647677" cy="560019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Line 24"/>
              <p:cNvSpPr>
                <a:spLocks noChangeShapeType="1"/>
              </p:cNvSpPr>
              <p:nvPr/>
            </p:nvSpPr>
            <p:spPr bwMode="auto">
              <a:xfrm flipH="1" flipV="1">
                <a:off x="7842507" y="3151924"/>
                <a:ext cx="299332" cy="450365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Line 25"/>
              <p:cNvSpPr>
                <a:spLocks noChangeShapeType="1"/>
              </p:cNvSpPr>
              <p:nvPr/>
            </p:nvSpPr>
            <p:spPr bwMode="auto">
              <a:xfrm flipH="1" flipV="1">
                <a:off x="7060043" y="3459347"/>
                <a:ext cx="448122" cy="708835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Line 26"/>
              <p:cNvSpPr>
                <a:spLocks noChangeShapeType="1"/>
              </p:cNvSpPr>
              <p:nvPr/>
            </p:nvSpPr>
            <p:spPr bwMode="auto">
              <a:xfrm flipH="1" flipV="1">
                <a:off x="7012780" y="3151924"/>
                <a:ext cx="50764" cy="317213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Line 27"/>
              <p:cNvSpPr>
                <a:spLocks noChangeShapeType="1"/>
              </p:cNvSpPr>
              <p:nvPr/>
            </p:nvSpPr>
            <p:spPr bwMode="auto">
              <a:xfrm flipH="1" flipV="1">
                <a:off x="7508165" y="4160349"/>
                <a:ext cx="50764" cy="1002551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Line 28"/>
              <p:cNvSpPr>
                <a:spLocks noChangeShapeType="1"/>
              </p:cNvSpPr>
              <p:nvPr/>
            </p:nvSpPr>
            <p:spPr bwMode="auto">
              <a:xfrm flipV="1">
                <a:off x="6739706" y="3465221"/>
                <a:ext cx="320337" cy="171921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19" name="Picture 30" descr="image_googleearth_zoom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92" t="11499"/>
              <a:stretch/>
            </p:blipFill>
            <p:spPr bwMode="auto">
              <a:xfrm>
                <a:off x="5225143" y="2120232"/>
                <a:ext cx="3714913" cy="33775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 Box 62"/>
              <p:cNvSpPr txBox="1">
                <a:spLocks noChangeArrowheads="1"/>
              </p:cNvSpPr>
              <p:nvPr/>
            </p:nvSpPr>
            <p:spPr bwMode="auto">
              <a:xfrm>
                <a:off x="6605493" y="2571694"/>
                <a:ext cx="1691435" cy="4854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fr-FR" sz="1200" smtClean="0">
                    <a:solidFill>
                      <a:schemeClr val="bg1"/>
                    </a:solidFill>
                  </a:rPr>
                  <a:t>Stations Météo-France</a:t>
                </a:r>
              </a:p>
              <a:p>
                <a:pPr algn="ctr" eaLnBrk="0" hangingPunct="0"/>
                <a:r>
                  <a:rPr lang="fr-FR" sz="1200" smtClean="0">
                    <a:solidFill>
                      <a:schemeClr val="bg1"/>
                    </a:solidFill>
                  </a:rPr>
                  <a:t>50km</a:t>
                </a:r>
                <a:endParaRPr lang="fr-FR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388257" y="2978129"/>
                <a:ext cx="2104253" cy="2146086"/>
              </a:xfrm>
              <a:prstGeom prst="rect">
                <a:avLst/>
              </a:prstGeom>
              <a:noFill/>
              <a:ln w="127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6973096" y="3910543"/>
              <a:ext cx="546149" cy="550878"/>
            </a:xfrm>
            <a:prstGeom prst="rect">
              <a:avLst/>
            </a:prstGeom>
            <a:noFill/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ext Box 62"/>
            <p:cNvSpPr txBox="1">
              <a:spLocks noChangeArrowheads="1"/>
            </p:cNvSpPr>
            <p:nvPr/>
          </p:nvSpPr>
          <p:spPr bwMode="auto">
            <a:xfrm>
              <a:off x="6715466" y="4411732"/>
              <a:ext cx="1138201" cy="485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sz="1200" smtClean="0">
                  <a:solidFill>
                    <a:srgbClr val="FFFF00"/>
                  </a:solidFill>
                </a:rPr>
                <a:t>15km</a:t>
              </a:r>
            </a:p>
            <a:p>
              <a:pPr algn="ctr" eaLnBrk="0" hangingPunct="0"/>
              <a:r>
                <a:rPr lang="fr-FR" sz="1200" smtClean="0">
                  <a:solidFill>
                    <a:srgbClr val="FFFF00"/>
                  </a:solidFill>
                </a:rPr>
                <a:t>Extraction sat.</a:t>
              </a:r>
              <a:endParaRPr lang="fr-FR" sz="1200">
                <a:solidFill>
                  <a:srgbClr val="FFFF00"/>
                </a:solidFill>
              </a:endParaRPr>
            </a:p>
          </p:txBody>
        </p:sp>
      </p:grp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3910973" y="2989317"/>
            <a:ext cx="5273343" cy="2614432"/>
          </a:xfrm>
          <a:prstGeom prst="rect">
            <a:avLst/>
          </a:prstGeom>
        </p:spPr>
        <p:txBody>
          <a:bodyPr>
            <a:noAutofit/>
          </a:bodyPr>
          <a:lstStyle>
            <a:lvl1pPr marL="1371600" indent="-1371600" algn="l" defTabSz="3657600" rtl="0" fontAlgn="base">
              <a:spcBef>
                <a:spcPct val="20000"/>
              </a:spcBef>
              <a:spcAft>
                <a:spcPct val="0"/>
              </a:spcAft>
              <a:buChar char="•"/>
              <a:defRPr sz="1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71800" indent="-1143000" algn="l" defTabSz="3657600" rtl="0" fontAlgn="base">
              <a:spcBef>
                <a:spcPct val="20000"/>
              </a:spcBef>
              <a:spcAft>
                <a:spcPct val="0"/>
              </a:spcAft>
              <a:buChar char="–"/>
              <a:defRPr sz="11200">
                <a:solidFill>
                  <a:schemeClr val="tx1"/>
                </a:solidFill>
                <a:latin typeface="+mn-lt"/>
                <a:ea typeface="+mn-ea"/>
              </a:defRPr>
            </a:lvl2pPr>
            <a:lvl3pPr marL="4572000" indent="-914400" algn="l" defTabSz="3657600" rtl="0" fontAlgn="base">
              <a:spcBef>
                <a:spcPct val="20000"/>
              </a:spcBef>
              <a:spcAft>
                <a:spcPct val="0"/>
              </a:spcAft>
              <a:buChar char="•"/>
              <a:defRPr sz="9600">
                <a:solidFill>
                  <a:schemeClr val="tx1"/>
                </a:solidFill>
                <a:latin typeface="+mn-lt"/>
                <a:ea typeface="+mn-ea"/>
              </a:defRPr>
            </a:lvl3pPr>
            <a:lvl4pPr marL="6400800" indent="-914400" algn="l" defTabSz="3657600" rtl="0" fontAlgn="base">
              <a:spcBef>
                <a:spcPct val="20000"/>
              </a:spcBef>
              <a:spcAft>
                <a:spcPct val="0"/>
              </a:spcAft>
              <a:buChar char="–"/>
              <a:defRPr sz="8000">
                <a:solidFill>
                  <a:schemeClr val="tx1"/>
                </a:solidFill>
                <a:latin typeface="+mn-lt"/>
                <a:ea typeface="+mn-ea"/>
              </a:defRPr>
            </a:lvl4pPr>
            <a:lvl5pPr marL="8229600" indent="-914400" algn="l" defTabSz="3657600" rtl="0" fontAlgn="base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+mn-lt"/>
                <a:ea typeface="+mn-ea"/>
              </a:defRPr>
            </a:lvl5pPr>
            <a:lvl6pPr marL="8686800" indent="-914400" algn="l" defTabSz="3657600" rtl="0" fontAlgn="base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+mn-lt"/>
                <a:ea typeface="+mn-ea"/>
              </a:defRPr>
            </a:lvl6pPr>
            <a:lvl7pPr marL="9144000" indent="-914400" algn="l" defTabSz="3657600" rtl="0" fontAlgn="base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+mn-lt"/>
                <a:ea typeface="+mn-ea"/>
              </a:defRPr>
            </a:lvl7pPr>
            <a:lvl8pPr marL="9601200" indent="-914400" algn="l" defTabSz="3657600" rtl="0" fontAlgn="base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+mn-lt"/>
                <a:ea typeface="+mn-ea"/>
              </a:defRPr>
            </a:lvl8pPr>
            <a:lvl9pPr marL="10058400" indent="-914400" algn="l" defTabSz="3657600" rtl="0" fontAlgn="base">
              <a:spcBef>
                <a:spcPct val="20000"/>
              </a:spcBef>
              <a:spcAft>
                <a:spcPct val="0"/>
              </a:spcAft>
              <a:buChar char="»"/>
              <a:defRPr sz="8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40000" lvl="1" indent="-540000">
              <a:buFont typeface="Arial"/>
              <a:buChar char="•"/>
            </a:pPr>
            <a:r>
              <a:rPr lang="fr-FR" sz="1800" dirty="0" smtClean="0">
                <a:latin typeface="Calibri"/>
                <a:cs typeface="Calibri"/>
              </a:rPr>
              <a:t>Harmonisation traitement/inversion</a:t>
            </a:r>
          </a:p>
          <a:p>
            <a:pPr marL="540000" lvl="1" indent="-540000">
              <a:buFont typeface="Arial"/>
              <a:buChar char="•"/>
            </a:pPr>
            <a:r>
              <a:rPr lang="fr-FR" sz="1800" dirty="0" smtClean="0">
                <a:latin typeface="Calibri"/>
                <a:cs typeface="Calibri"/>
              </a:rPr>
              <a:t>Synchronisations et moyennes horaires</a:t>
            </a:r>
          </a:p>
          <a:p>
            <a:pPr marL="540000" lvl="1" indent="-540000">
              <a:buFont typeface="Arial"/>
              <a:buChar char="•"/>
            </a:pPr>
            <a:r>
              <a:rPr lang="fr-FR" sz="1800" dirty="0" smtClean="0">
                <a:latin typeface="Calibri"/>
                <a:cs typeface="Calibri"/>
              </a:rPr>
              <a:t>Contrôle qualité ++</a:t>
            </a:r>
          </a:p>
          <a:p>
            <a:pPr marL="540000" lvl="1" indent="-540000">
              <a:buFont typeface="Arial"/>
              <a:buChar char="•"/>
            </a:pPr>
            <a:r>
              <a:rPr lang="fr-FR" sz="1800" dirty="0" smtClean="0">
                <a:latin typeface="Calibri"/>
                <a:cs typeface="Calibri"/>
              </a:rPr>
              <a:t>Nomenclature standardisée</a:t>
            </a:r>
          </a:p>
          <a:p>
            <a:pPr marL="540000" lvl="1" indent="-540000">
              <a:buFont typeface="Arial"/>
              <a:buChar char="•"/>
            </a:pPr>
            <a:r>
              <a:rPr lang="fr-FR" sz="1800" dirty="0" smtClean="0">
                <a:latin typeface="Calibri"/>
                <a:cs typeface="Calibri"/>
              </a:rPr>
              <a:t>Évaluation des incertitudes et représentativité</a:t>
            </a:r>
          </a:p>
          <a:p>
            <a:pPr marL="540000" lvl="1" indent="-540000">
              <a:buFont typeface="Arial"/>
              <a:buChar char="•"/>
            </a:pPr>
            <a:r>
              <a:rPr lang="fr-FR" sz="1800" dirty="0" smtClean="0">
                <a:latin typeface="Calibri"/>
                <a:cs typeface="Calibri"/>
              </a:rPr>
              <a:t>Management in instrumentation/</a:t>
            </a:r>
            <a:r>
              <a:rPr lang="fr-FR" sz="1800" dirty="0" err="1" smtClean="0">
                <a:latin typeface="Calibri"/>
                <a:cs typeface="Calibri"/>
              </a:rPr>
              <a:t>algorithm</a:t>
            </a:r>
            <a:r>
              <a:rPr lang="fr-FR" sz="1800" dirty="0" smtClean="0">
                <a:latin typeface="Calibri"/>
                <a:cs typeface="Calibri"/>
              </a:rPr>
              <a:t> changes</a:t>
            </a:r>
          </a:p>
          <a:p>
            <a:pPr marL="540000" lvl="1" indent="-540000">
              <a:buFont typeface="Arial"/>
              <a:buChar char="•"/>
            </a:pPr>
            <a:r>
              <a:rPr lang="fr-FR" sz="1800" dirty="0" smtClean="0">
                <a:latin typeface="Calibri"/>
                <a:cs typeface="Calibri"/>
              </a:rPr>
              <a:t>Documentation/</a:t>
            </a:r>
            <a:r>
              <a:rPr lang="fr-FR" sz="1800" dirty="0" err="1" smtClean="0">
                <a:latin typeface="Calibri"/>
                <a:cs typeface="Calibri"/>
              </a:rPr>
              <a:t>Metadata</a:t>
            </a:r>
            <a:endParaRPr lang="fr-FR" sz="1800" dirty="0" smtClean="0">
              <a:latin typeface="Calibri"/>
              <a:cs typeface="Calibri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042402" y="5782584"/>
            <a:ext cx="7344471" cy="923330"/>
          </a:xfrm>
          <a:prstGeom prst="rect">
            <a:avLst/>
          </a:prstGeom>
          <a:solidFill>
            <a:srgbClr val="2E5A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smtClean="0">
                <a:latin typeface="Calibri"/>
                <a:cs typeface="Calibri"/>
                <a:sym typeface="Wingdings"/>
              </a:rPr>
              <a:t>SIRTA-ReOBS</a:t>
            </a:r>
          </a:p>
          <a:p>
            <a:pPr marL="285750" indent="-285750" algn="ctr">
              <a:buFont typeface="Wingdings" charset="2"/>
              <a:buChar char="ü"/>
            </a:pPr>
            <a:r>
              <a:rPr lang="fr-FR" smtClean="0">
                <a:latin typeface="Calibri"/>
                <a:cs typeface="Calibri"/>
                <a:sym typeface="Wingdings"/>
              </a:rPr>
              <a:t>Decadal synthesis of around 50 atmospheric parameters</a:t>
            </a:r>
          </a:p>
          <a:p>
            <a:pPr marL="285750" indent="-285750" algn="ctr">
              <a:buFont typeface="Wingdings" charset="2"/>
              <a:buChar char="ü"/>
            </a:pPr>
            <a:r>
              <a:rPr lang="fr-FR" smtClean="0">
                <a:latin typeface="Calibri"/>
                <a:cs typeface="Calibri"/>
              </a:rPr>
              <a:t>A multi-parameter dataset unique in Europe</a:t>
            </a:r>
            <a:endParaRPr lang="fr-FR">
              <a:latin typeface="Calibri"/>
              <a:cs typeface="Calibri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4000918" y="2567190"/>
            <a:ext cx="414633" cy="441392"/>
          </a:xfrm>
          <a:prstGeom prst="straightConnector1">
            <a:avLst/>
          </a:prstGeom>
          <a:ln w="38100" cmpd="sng">
            <a:solidFill>
              <a:srgbClr val="2E5A9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0" y="711735"/>
            <a:ext cx="70912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>
                <a:latin typeface="Calibri"/>
                <a:cs typeface="Calibri"/>
              </a:rPr>
              <a:t>SIRTA-</a:t>
            </a:r>
            <a:r>
              <a:rPr lang="fr-FR" b="1" i="1" smtClean="0">
                <a:solidFill>
                  <a:srgbClr val="FF0000"/>
                </a:solidFill>
                <a:latin typeface="Calibri"/>
                <a:cs typeface="Calibri"/>
              </a:rPr>
              <a:t>Re</a:t>
            </a:r>
            <a:r>
              <a:rPr lang="fr-FR" b="1" i="1" smtClean="0">
                <a:latin typeface="Calibri"/>
                <a:cs typeface="Calibri"/>
              </a:rPr>
              <a:t>OBS </a:t>
            </a:r>
            <a:r>
              <a:rPr lang="fr-FR" smtClean="0">
                <a:latin typeface="Calibri"/>
                <a:cs typeface="Calibri"/>
              </a:rPr>
              <a:t>: 12 ans d’observations multi-paramètres au SIRTA</a:t>
            </a:r>
          </a:p>
          <a:p>
            <a:r>
              <a:rPr lang="fr-FR" i="1" smtClean="0">
                <a:solidFill>
                  <a:srgbClr val="FF0000"/>
                </a:solidFill>
                <a:latin typeface="Calibri"/>
                <a:cs typeface="Calibri"/>
              </a:rPr>
              <a:t>	Re</a:t>
            </a:r>
            <a:r>
              <a:rPr lang="fr-FR" smtClean="0">
                <a:latin typeface="Calibri"/>
                <a:cs typeface="Calibri"/>
              </a:rPr>
              <a:t> = </a:t>
            </a:r>
            <a:r>
              <a:rPr lang="fr-FR" i="1" smtClean="0">
                <a:solidFill>
                  <a:srgbClr val="FF0000"/>
                </a:solidFill>
                <a:latin typeface="Calibri"/>
                <a:cs typeface="Calibri"/>
              </a:rPr>
              <a:t>Re</a:t>
            </a:r>
            <a:r>
              <a:rPr lang="fr-FR" smtClean="0">
                <a:latin typeface="Calibri"/>
                <a:cs typeface="Calibri"/>
              </a:rPr>
              <a:t>-calibration</a:t>
            </a:r>
          </a:p>
          <a:p>
            <a:r>
              <a:rPr lang="fr-FR" smtClean="0">
                <a:latin typeface="Calibri"/>
                <a:cs typeface="Calibri"/>
              </a:rPr>
              <a:t>		</a:t>
            </a:r>
            <a:r>
              <a:rPr lang="fr-FR" i="1" smtClean="0">
                <a:solidFill>
                  <a:srgbClr val="FF0000"/>
                </a:solidFill>
                <a:latin typeface="Calibri"/>
                <a:cs typeface="Calibri"/>
              </a:rPr>
              <a:t>Re</a:t>
            </a:r>
            <a:r>
              <a:rPr lang="fr-FR" smtClean="0">
                <a:latin typeface="Calibri"/>
                <a:cs typeface="Calibri"/>
              </a:rPr>
              <a:t>-contrôle qualité</a:t>
            </a:r>
          </a:p>
          <a:p>
            <a:r>
              <a:rPr lang="fr-FR" smtClean="0">
                <a:latin typeface="Calibri"/>
                <a:cs typeface="Calibri"/>
              </a:rPr>
              <a:t>		</a:t>
            </a:r>
            <a:r>
              <a:rPr lang="fr-FR" i="1" smtClean="0">
                <a:solidFill>
                  <a:srgbClr val="FF0000"/>
                </a:solidFill>
                <a:latin typeface="Calibri"/>
                <a:cs typeface="Calibri"/>
              </a:rPr>
              <a:t>Re</a:t>
            </a:r>
            <a:r>
              <a:rPr lang="fr-FR" smtClean="0">
                <a:latin typeface="Calibri"/>
                <a:cs typeface="Calibri"/>
              </a:rPr>
              <a:t>-moyennage</a:t>
            </a:r>
          </a:p>
          <a:p>
            <a:r>
              <a:rPr lang="fr-FR" smtClean="0">
                <a:latin typeface="Calibri"/>
                <a:cs typeface="Calibri"/>
              </a:rPr>
              <a:t>         	</a:t>
            </a:r>
            <a:r>
              <a:rPr lang="fr-FR" i="1" smtClean="0">
                <a:solidFill>
                  <a:srgbClr val="FF0000"/>
                </a:solidFill>
                <a:latin typeface="Calibri"/>
                <a:cs typeface="Calibri"/>
              </a:rPr>
              <a:t>Re-</a:t>
            </a:r>
            <a:r>
              <a:rPr lang="fr-FR" smtClean="0">
                <a:latin typeface="Calibri"/>
                <a:cs typeface="Calibri"/>
              </a:rPr>
              <a:t>traitement</a:t>
            </a:r>
          </a:p>
          <a:p>
            <a:r>
              <a:rPr lang="fr-FR" smtClean="0">
                <a:latin typeface="Calibri"/>
                <a:cs typeface="Calibri"/>
              </a:rPr>
              <a:t>         	</a:t>
            </a:r>
            <a:r>
              <a:rPr lang="fr-FR" i="1" smtClean="0">
                <a:solidFill>
                  <a:srgbClr val="FF0000"/>
                </a:solidFill>
                <a:latin typeface="Calibri"/>
                <a:cs typeface="Calibri"/>
              </a:rPr>
              <a:t>Re-</a:t>
            </a:r>
            <a:r>
              <a:rPr lang="fr-FR" smtClean="0">
                <a:latin typeface="Calibri"/>
                <a:cs typeface="Calibri"/>
              </a:rPr>
              <a:t>expertise</a:t>
            </a:r>
          </a:p>
          <a:p>
            <a:r>
              <a:rPr lang="fr-FR" smtClean="0">
                <a:latin typeface="Calibri"/>
                <a:cs typeface="Calibri"/>
              </a:rPr>
              <a:t>         	…</a:t>
            </a:r>
            <a:endParaRPr lang="fr-FR">
              <a:latin typeface="Calibri"/>
              <a:cs typeface="Calibri"/>
            </a:endParaRPr>
          </a:p>
        </p:txBody>
      </p:sp>
      <p:grpSp>
        <p:nvGrpSpPr>
          <p:cNvPr id="27" name="Grouper 26"/>
          <p:cNvGrpSpPr/>
          <p:nvPr/>
        </p:nvGrpSpPr>
        <p:grpSpPr>
          <a:xfrm>
            <a:off x="6818722" y="1117941"/>
            <a:ext cx="1566211" cy="1422796"/>
            <a:chOff x="877073" y="1123157"/>
            <a:chExt cx="1647033" cy="1496218"/>
          </a:xfrm>
          <a:solidFill>
            <a:srgbClr val="2E5A94"/>
          </a:solidFill>
        </p:grpSpPr>
        <p:sp>
          <p:nvSpPr>
            <p:cNvPr id="28" name="Ellipse 27"/>
            <p:cNvSpPr/>
            <p:nvPr/>
          </p:nvSpPr>
          <p:spPr>
            <a:xfrm>
              <a:off x="877073" y="1123157"/>
              <a:ext cx="1647033" cy="149621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alibri"/>
                <a:cs typeface="Calibri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994903" y="1247731"/>
              <a:ext cx="1384898" cy="12622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smtClean="0">
                  <a:solidFill>
                    <a:schemeClr val="bg1"/>
                  </a:solidFill>
                  <a:latin typeface="Calibri"/>
                  <a:cs typeface="Calibri"/>
                </a:rPr>
                <a:t>SIRTA</a:t>
              </a:r>
            </a:p>
            <a:p>
              <a:pPr algn="ctr"/>
              <a:r>
                <a:rPr lang="fr-FR" smtClean="0">
                  <a:solidFill>
                    <a:schemeClr val="bg1"/>
                  </a:solidFill>
                  <a:latin typeface="Calibri"/>
                  <a:cs typeface="Calibri"/>
                </a:rPr>
                <a:t>Surface, 2m, profils verticaux</a:t>
              </a:r>
              <a:endParaRPr lang="fr-FR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0" name="Grouper 29"/>
          <p:cNvGrpSpPr/>
          <p:nvPr/>
        </p:nvGrpSpPr>
        <p:grpSpPr>
          <a:xfrm>
            <a:off x="4714638" y="1346475"/>
            <a:ext cx="1517145" cy="1026527"/>
            <a:chOff x="357187" y="2405698"/>
            <a:chExt cx="1595437" cy="1079500"/>
          </a:xfrm>
          <a:solidFill>
            <a:srgbClr val="2E5A94"/>
          </a:solidFill>
        </p:grpSpPr>
        <p:sp>
          <p:nvSpPr>
            <p:cNvPr id="31" name="Ellipse 30"/>
            <p:cNvSpPr/>
            <p:nvPr/>
          </p:nvSpPr>
          <p:spPr>
            <a:xfrm>
              <a:off x="357187" y="2405698"/>
              <a:ext cx="1595437" cy="107950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alibri"/>
                <a:cs typeface="Calibri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357187" y="2466417"/>
              <a:ext cx="1595437" cy="970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mtClean="0">
                  <a:solidFill>
                    <a:srgbClr val="FFFFFF"/>
                  </a:solidFill>
                  <a:latin typeface="Calibri"/>
                  <a:cs typeface="Calibri"/>
                </a:rPr>
                <a:t>Stations Météo-France</a:t>
              </a:r>
            </a:p>
            <a:p>
              <a:pPr algn="ctr"/>
              <a:r>
                <a:rPr lang="fr-FR" smtClean="0">
                  <a:solidFill>
                    <a:srgbClr val="FFFFFF"/>
                  </a:solidFill>
                  <a:latin typeface="Calibri"/>
                  <a:cs typeface="Calibri"/>
                </a:rPr>
                <a:t>alentours</a:t>
              </a:r>
              <a:endParaRPr lang="fr-FR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  <p:cxnSp>
        <p:nvCxnSpPr>
          <p:cNvPr id="33" name="Connecteur droit avec flèche 32"/>
          <p:cNvCxnSpPr/>
          <p:nvPr/>
        </p:nvCxnSpPr>
        <p:spPr>
          <a:xfrm>
            <a:off x="5413026" y="2340524"/>
            <a:ext cx="524680" cy="631856"/>
          </a:xfrm>
          <a:prstGeom prst="straightConnector1">
            <a:avLst/>
          </a:prstGeom>
          <a:ln w="38100" cmpd="sng">
            <a:solidFill>
              <a:srgbClr val="2E5A9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28" idx="4"/>
          </p:cNvCxnSpPr>
          <p:nvPr/>
        </p:nvCxnSpPr>
        <p:spPr>
          <a:xfrm flipH="1">
            <a:off x="7299464" y="2540737"/>
            <a:ext cx="302364" cy="448580"/>
          </a:xfrm>
          <a:prstGeom prst="straightConnector1">
            <a:avLst/>
          </a:prstGeom>
          <a:ln w="38100" cmpd="sng">
            <a:solidFill>
              <a:srgbClr val="2E5A9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à coins arrondis 34"/>
          <p:cNvSpPr/>
          <p:nvPr/>
        </p:nvSpPr>
        <p:spPr>
          <a:xfrm>
            <a:off x="3870657" y="2748450"/>
            <a:ext cx="5044008" cy="2934498"/>
          </a:xfrm>
          <a:prstGeom prst="roundRect">
            <a:avLst/>
          </a:prstGeom>
          <a:noFill/>
          <a:ln w="28575" cmpd="sng">
            <a:solidFill>
              <a:srgbClr val="2E5A9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6" name="Grouper 35"/>
          <p:cNvGrpSpPr/>
          <p:nvPr/>
        </p:nvGrpSpPr>
        <p:grpSpPr>
          <a:xfrm>
            <a:off x="3067935" y="1562007"/>
            <a:ext cx="1275613" cy="1185042"/>
            <a:chOff x="349248" y="3581302"/>
            <a:chExt cx="1341440" cy="1246195"/>
          </a:xfrm>
          <a:solidFill>
            <a:srgbClr val="2E5A94"/>
          </a:solidFill>
        </p:grpSpPr>
        <p:sp>
          <p:nvSpPr>
            <p:cNvPr id="37" name="Ellipse 36"/>
            <p:cNvSpPr/>
            <p:nvPr/>
          </p:nvSpPr>
          <p:spPr>
            <a:xfrm>
              <a:off x="349248" y="3581302"/>
              <a:ext cx="1325563" cy="1246195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alibri"/>
                <a:cs typeface="Calibri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57187" y="3733065"/>
              <a:ext cx="1333501" cy="970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mtClean="0">
                  <a:solidFill>
                    <a:srgbClr val="FFFFFF"/>
                  </a:solidFill>
                  <a:latin typeface="Calibri"/>
                  <a:cs typeface="Calibri"/>
                </a:rPr>
                <a:t>Extraction obs. Satellite</a:t>
              </a:r>
              <a:endParaRPr lang="fr-FR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4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6094"/>
          </a:xfrm>
        </p:spPr>
        <p:txBody>
          <a:bodyPr/>
          <a:lstStyle/>
          <a:p>
            <a:r>
              <a:rPr lang="fr-FR" dirty="0" smtClean="0"/>
              <a:t>Outil : SIRTA-</a:t>
            </a:r>
            <a:r>
              <a:rPr lang="fr-FR" i="1" dirty="0" smtClean="0">
                <a:solidFill>
                  <a:srgbClr val="FF0000"/>
                </a:solidFill>
              </a:rPr>
              <a:t>Re</a:t>
            </a:r>
            <a:r>
              <a:rPr lang="fr-FR" dirty="0" smtClean="0"/>
              <a:t>OBS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0619" y="8913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3 familles de variables : </a:t>
            </a:r>
            <a:endParaRPr lang="fr-FR" dirty="0"/>
          </a:p>
        </p:txBody>
      </p:sp>
      <p:grpSp>
        <p:nvGrpSpPr>
          <p:cNvPr id="12" name="Grouper 11"/>
          <p:cNvGrpSpPr/>
          <p:nvPr/>
        </p:nvGrpSpPr>
        <p:grpSpPr>
          <a:xfrm>
            <a:off x="180619" y="1535897"/>
            <a:ext cx="8963381" cy="4000345"/>
            <a:chOff x="180619" y="1476825"/>
            <a:chExt cx="8963381" cy="4000345"/>
          </a:xfrm>
        </p:grpSpPr>
        <p:pic>
          <p:nvPicPr>
            <p:cNvPr id="4" name="Image 3" descr="Bar_nummonths_meanhours_group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619" y="1893635"/>
              <a:ext cx="8963381" cy="358353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41760" y="1476825"/>
              <a:ext cx="1085429" cy="2990568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841760" y="1476825"/>
              <a:ext cx="1166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008000"/>
                  </a:solidFill>
                </a:rPr>
                <a:t>Météo « classique »</a:t>
              </a:r>
              <a:endParaRPr lang="fr-FR" sz="1400" dirty="0">
                <a:solidFill>
                  <a:srgbClr val="008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98367" y="1476825"/>
              <a:ext cx="1870781" cy="299056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998367" y="1476825"/>
              <a:ext cx="15532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FF6600"/>
                  </a:solidFill>
                </a:rPr>
                <a:t>Mesures « </a:t>
              </a:r>
              <a:r>
                <a:rPr lang="fr-FR" sz="1400" dirty="0" err="1" smtClean="0">
                  <a:solidFill>
                    <a:srgbClr val="FF6600"/>
                  </a:solidFill>
                </a:rPr>
                <a:t>advanced</a:t>
              </a:r>
              <a:r>
                <a:rPr lang="fr-FR" sz="1400" dirty="0" smtClean="0">
                  <a:solidFill>
                    <a:srgbClr val="FF6600"/>
                  </a:solidFill>
                </a:rPr>
                <a:t> »</a:t>
              </a:r>
              <a:endParaRPr lang="fr-FR" sz="1400" dirty="0">
                <a:solidFill>
                  <a:srgbClr val="FF66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52432" y="1476825"/>
              <a:ext cx="4457787" cy="2990568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144416" y="1476825"/>
              <a:ext cx="2818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7D00CB"/>
                  </a:solidFill>
                </a:rPr>
                <a:t>Paramètres restitués à partir des observations</a:t>
              </a:r>
              <a:endParaRPr lang="fr-FR" sz="1400" dirty="0">
                <a:solidFill>
                  <a:srgbClr val="7D00CB"/>
                </a:solidFill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2008413" y="5788244"/>
            <a:ext cx="551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2003 – 2014 pour les données les plus anciennes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6310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14"/>
            <a:ext cx="8229600" cy="862516"/>
          </a:xfrm>
        </p:spPr>
        <p:txBody>
          <a:bodyPr/>
          <a:lstStyle/>
          <a:p>
            <a:r>
              <a:rPr lang="fr-FR" dirty="0" smtClean="0"/>
              <a:t>Outil : SIRTA-</a:t>
            </a:r>
            <a:r>
              <a:rPr lang="fr-FR" i="1" dirty="0" smtClean="0">
                <a:solidFill>
                  <a:srgbClr val="FF0000"/>
                </a:solidFill>
              </a:rPr>
              <a:t>Re</a:t>
            </a:r>
            <a:r>
              <a:rPr lang="fr-FR" dirty="0" smtClean="0"/>
              <a:t>OBS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100197" y="6342958"/>
            <a:ext cx="72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Jour de l’année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1100197" y="6217428"/>
            <a:ext cx="7258344" cy="7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893449" y="5742786"/>
            <a:ext cx="0" cy="3987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07736" y="5772324"/>
            <a:ext cx="73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heure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 flipV="1">
            <a:off x="125526" y="1622448"/>
            <a:ext cx="7384" cy="4519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 rot="16200000">
            <a:off x="-66172" y="3623544"/>
            <a:ext cx="76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année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-5024" y="812110"/>
            <a:ext cx="836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de contenu : Rayonnement IR émis par l’atmosphère et arrivant au sol (W/m</a:t>
            </a:r>
            <a:r>
              <a:rPr lang="fr-FR" baseline="30000" dirty="0" smtClean="0"/>
              <a:t>2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12" name="Image 11" descr="19_rl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36" y="1368816"/>
            <a:ext cx="8198863" cy="492181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537200" y="6513211"/>
            <a:ext cx="360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/>
              <a:t>©J. </a:t>
            </a:r>
            <a:r>
              <a:rPr lang="fr-FR" sz="1600" i="1" dirty="0" err="1" smtClean="0"/>
              <a:t>Badosa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334684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134"/>
          </a:xfrm>
        </p:spPr>
        <p:txBody>
          <a:bodyPr/>
          <a:lstStyle/>
          <a:p>
            <a:r>
              <a:rPr lang="fr-FR" dirty="0" smtClean="0"/>
              <a:t>Objectifs scientifiques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66692"/>
            <a:ext cx="9144000" cy="4959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>
                <a:solidFill>
                  <a:srgbClr val="0000FF"/>
                </a:solidFill>
              </a:rPr>
              <a:t>Utiliser ces outils pour améliorer notre connaissance de </a:t>
            </a:r>
            <a:r>
              <a:rPr lang="fr-FR" sz="2400" dirty="0">
                <a:solidFill>
                  <a:srgbClr val="0000FF"/>
                </a:solidFill>
              </a:rPr>
              <a:t>l</a:t>
            </a:r>
            <a:r>
              <a:rPr lang="fr-FR" sz="2400" dirty="0" smtClean="0">
                <a:solidFill>
                  <a:srgbClr val="0000FF"/>
                </a:solidFill>
              </a:rPr>
              <a:t>a variabilité climatique régionale en Ile de France, dans un climat qui se réchauffe</a:t>
            </a:r>
          </a:p>
          <a:p>
            <a:pPr marL="0" indent="0">
              <a:buNone/>
            </a:pPr>
            <a:endParaRPr lang="fr-FR" sz="2400" dirty="0" smtClean="0"/>
          </a:p>
          <a:p>
            <a:pPr>
              <a:buFont typeface="Wingdings" charset="0"/>
              <a:buChar char="à"/>
            </a:pPr>
            <a:r>
              <a:rPr lang="fr-FR" sz="2400" u="sng" dirty="0" smtClean="0">
                <a:sym typeface="Wingdings"/>
              </a:rPr>
              <a:t>Objectif préliminaire </a:t>
            </a:r>
            <a:r>
              <a:rPr lang="fr-FR" sz="2400" dirty="0" smtClean="0">
                <a:sym typeface="Wingdings"/>
              </a:rPr>
              <a:t>: </a:t>
            </a:r>
            <a:r>
              <a:rPr lang="fr-FR" sz="2400" dirty="0" smtClean="0">
                <a:solidFill>
                  <a:srgbClr val="FF0000"/>
                </a:solidFill>
                <a:sym typeface="Wingdings"/>
              </a:rPr>
              <a:t>Progresser dans notre analyse statistique de données quand la série contient </a:t>
            </a:r>
            <a:r>
              <a:rPr lang="fr-FR" sz="2400" b="1" dirty="0" smtClean="0">
                <a:solidFill>
                  <a:srgbClr val="FF0000"/>
                </a:solidFill>
                <a:sym typeface="Wingdings"/>
              </a:rPr>
              <a:t>des données manquantes</a:t>
            </a:r>
            <a:endParaRPr lang="fr-FR" sz="2400" b="1" dirty="0" smtClean="0">
              <a:sym typeface="Wingdings"/>
            </a:endParaRPr>
          </a:p>
          <a:p>
            <a:pPr marL="0" indent="0">
              <a:buNone/>
            </a:pPr>
            <a:r>
              <a:rPr lang="fr-FR" sz="2400" dirty="0">
                <a:sym typeface="Wingdings"/>
              </a:rPr>
              <a:t>	</a:t>
            </a:r>
            <a:r>
              <a:rPr lang="fr-FR" sz="2400" dirty="0" smtClean="0">
                <a:sym typeface="Wingdings"/>
              </a:rPr>
              <a:t>1) </a:t>
            </a:r>
            <a:r>
              <a:rPr lang="fr-FR" sz="2400" dirty="0">
                <a:sym typeface="Wingdings"/>
              </a:rPr>
              <a:t>Séparer les différents forçages agissant sur un paramètre atmosphérique, établir le rôle de certains processus dans la variabilité climatique	</a:t>
            </a:r>
          </a:p>
          <a:p>
            <a:pPr marL="0" indent="0">
              <a:buNone/>
            </a:pPr>
            <a:r>
              <a:rPr lang="fr-FR" sz="2400" dirty="0" smtClean="0">
                <a:sym typeface="Wingdings"/>
              </a:rPr>
              <a:t>	2) Développer des méthodes pour identifier des tendances : trouver les paramètres adaptés et les méthodes mathématiques</a:t>
            </a:r>
          </a:p>
          <a:p>
            <a:pPr marL="0" indent="0">
              <a:buNone/>
            </a:pPr>
            <a:r>
              <a:rPr lang="fr-FR" sz="2400" dirty="0" smtClean="0">
                <a:sym typeface="Wingdings"/>
              </a:rPr>
              <a:t>	3) S’affranchir de/réduire l’impact de données manquantes dans ces analyses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6958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1780</Words>
  <Application>Microsoft Macintosh PowerPoint</Application>
  <PresentationFormat>Présentation à l'écran (4:3)</PresentationFormat>
  <Paragraphs>226</Paragraphs>
  <Slides>21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Observer la variabilité climatique en Ile de France</vt:lpstr>
      <vt:lpstr>Contexte : variabilité du climat régional </vt:lpstr>
      <vt:lpstr>Contexte </vt:lpstr>
      <vt:lpstr>Contexte</vt:lpstr>
      <vt:lpstr>Présentation PowerPoint</vt:lpstr>
      <vt:lpstr>Outil : SIRTA-ReOBS</vt:lpstr>
      <vt:lpstr>Outil : SIRTA-ReOBS</vt:lpstr>
      <vt:lpstr>Outil : SIRTA-ReOBS</vt:lpstr>
      <vt:lpstr>Objectifs scientifiques</vt:lpstr>
      <vt:lpstr>1) Séparer les forçages agissant sur un paramètre atmosphérique</vt:lpstr>
      <vt:lpstr> Sous-ensemble pour s’affranchir des cycles du rayonnement solaire</vt:lpstr>
      <vt:lpstr> Sous-ensemble pour séparer la grande échelle des processus locaux</vt:lpstr>
      <vt:lpstr>2) Identifier une tendance dans un signal naturellement bruité</vt:lpstr>
      <vt:lpstr>3) Réduire l’impact des données manquantes dans notre analyse</vt:lpstr>
      <vt:lpstr>Données manquantes : valeur statistique des variables</vt:lpstr>
      <vt:lpstr>Questions à réunir autour d’un projet CDS/Paris-Saclay?</vt:lpstr>
      <vt:lpstr>Présentation PowerPoint</vt:lpstr>
      <vt:lpstr>Exemple </vt:lpstr>
      <vt:lpstr>2) Identifier une tendance dans un signal naturellement bruité</vt:lpstr>
      <vt:lpstr>Applications actuelles de SIRTA-ReOBS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 chiriaco</dc:creator>
  <cp:lastModifiedBy>m chiriaco</cp:lastModifiedBy>
  <cp:revision>255</cp:revision>
  <dcterms:created xsi:type="dcterms:W3CDTF">2015-05-19T11:23:43Z</dcterms:created>
  <dcterms:modified xsi:type="dcterms:W3CDTF">2015-05-28T06:58:21Z</dcterms:modified>
</cp:coreProperties>
</file>