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Microsoft___1.bin" ContentType="application/vnd.openxmlformats-officedocument.oleObject"/>
  <Override PartName="/ppt/embeddings/Microsoft___2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8" r:id="rId2"/>
    <p:sldId id="776" r:id="rId3"/>
    <p:sldId id="742" r:id="rId4"/>
    <p:sldId id="663" r:id="rId5"/>
    <p:sldId id="770" r:id="rId6"/>
    <p:sldId id="771" r:id="rId7"/>
    <p:sldId id="755" r:id="rId8"/>
    <p:sldId id="733" r:id="rId9"/>
    <p:sldId id="753" r:id="rId10"/>
    <p:sldId id="734" r:id="rId11"/>
    <p:sldId id="757" r:id="rId12"/>
    <p:sldId id="759" r:id="rId13"/>
    <p:sldId id="762" r:id="rId14"/>
    <p:sldId id="761" r:id="rId15"/>
    <p:sldId id="745" r:id="rId16"/>
    <p:sldId id="697" r:id="rId17"/>
    <p:sldId id="698" r:id="rId18"/>
    <p:sldId id="766" r:id="rId19"/>
    <p:sldId id="701" r:id="rId20"/>
    <p:sldId id="779" r:id="rId21"/>
    <p:sldId id="778" r:id="rId22"/>
    <p:sldId id="780" r:id="rId23"/>
    <p:sldId id="782" r:id="rId24"/>
    <p:sldId id="699" r:id="rId25"/>
    <p:sldId id="702" r:id="rId26"/>
    <p:sldId id="703" r:id="rId27"/>
    <p:sldId id="704" r:id="rId28"/>
    <p:sldId id="707" r:id="rId29"/>
    <p:sldId id="772" r:id="rId30"/>
    <p:sldId id="711" r:id="rId31"/>
    <p:sldId id="721" r:id="rId32"/>
    <p:sldId id="713" r:id="rId33"/>
    <p:sldId id="708" r:id="rId34"/>
    <p:sldId id="767" r:id="rId35"/>
    <p:sldId id="768" r:id="rId36"/>
    <p:sldId id="709" r:id="rId37"/>
    <p:sldId id="769" r:id="rId38"/>
    <p:sldId id="712" r:id="rId39"/>
    <p:sldId id="773" r:id="rId40"/>
    <p:sldId id="775" r:id="rId41"/>
    <p:sldId id="710" r:id="rId42"/>
    <p:sldId id="720" r:id="rId43"/>
    <p:sldId id="719" r:id="rId44"/>
    <p:sldId id="774" r:id="rId45"/>
    <p:sldId id="694" r:id="rId46"/>
    <p:sldId id="661" r:id="rId47"/>
    <p:sldId id="688" r:id="rId48"/>
    <p:sldId id="690" r:id="rId49"/>
    <p:sldId id="691" r:id="rId50"/>
    <p:sldId id="692" r:id="rId51"/>
    <p:sldId id="714" r:id="rId52"/>
    <p:sldId id="736" r:id="rId53"/>
    <p:sldId id="737" r:id="rId54"/>
    <p:sldId id="738" r:id="rId55"/>
    <p:sldId id="739" r:id="rId56"/>
    <p:sldId id="740" r:id="rId57"/>
    <p:sldId id="752" r:id="rId58"/>
    <p:sldId id="746" r:id="rId59"/>
    <p:sldId id="744" r:id="rId60"/>
    <p:sldId id="716" r:id="rId61"/>
    <p:sldId id="718" r:id="rId62"/>
    <p:sldId id="741" r:id="rId63"/>
    <p:sldId id="706" r:id="rId64"/>
  </p:sldIdLst>
  <p:sldSz cx="9144000" cy="6858000" type="screen4x3"/>
  <p:notesSz cx="6946900" cy="10007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  <a:srgbClr val="FF66FF"/>
    <a:srgbClr val="7A6205"/>
    <a:srgbClr val="251E02"/>
    <a:srgbClr val="FFC912"/>
    <a:srgbClr val="FFDA12"/>
    <a:srgbClr val="FFF212"/>
    <a:srgbClr val="E5001B"/>
    <a:srgbClr val="0501FE"/>
    <a:srgbClr val="FB0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2" autoAdjust="0"/>
    <p:restoredTop sz="94579" autoAdjust="0"/>
  </p:normalViewPr>
  <p:slideViewPr>
    <p:cSldViewPr>
      <p:cViewPr varScale="1">
        <p:scale>
          <a:sx n="90" d="100"/>
          <a:sy n="90" d="100"/>
        </p:scale>
        <p:origin x="-18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68" d="100"/>
        <a:sy n="68" d="100"/>
      </p:scale>
      <p:origin x="0" y="1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7538"/>
            <a:ext cx="30099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9507538"/>
            <a:ext cx="30099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0C9266C3-96A6-42E2-B08E-FE69F6986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465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1550" y="750888"/>
            <a:ext cx="5003800" cy="3752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754563"/>
            <a:ext cx="5095875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7538"/>
            <a:ext cx="30099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9507538"/>
            <a:ext cx="30099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E3A2A76D-C631-46CF-AF21-C18EB03A8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897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7F2B4-EEC6-4FA4-8684-745ADBF77901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A2A76D-C631-46CF-AF21-C18EB03A808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80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851AF5-5B12-4402-81EC-DC532D833F9E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83090BE-E1D6-4910-BC6E-50C3C158B61F}" type="slidenum">
              <a:rPr lang="en-GB" smtClean="0">
                <a:ea typeface="Arial Unicode MS" pitchFamily="34" charset="-128"/>
                <a:cs typeface="Arial Unicode MS" pitchFamily="34" charset="-128"/>
              </a:rPr>
              <a:pPr/>
              <a:t>58</a:t>
            </a:fld>
            <a:endParaRPr lang="en-GB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4387" name="Text Box 1"/>
          <p:cNvSpPr txBox="1">
            <a:spLocks noChangeArrowheads="1"/>
          </p:cNvSpPr>
          <p:nvPr/>
        </p:nvSpPr>
        <p:spPr bwMode="auto">
          <a:xfrm>
            <a:off x="1195673" y="752984"/>
            <a:ext cx="4553934" cy="37488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881" tIns="48440" rIns="96881" bIns="48440" anchor="ctr"/>
          <a:lstStyle/>
          <a:p>
            <a:pPr>
              <a:lnSpc>
                <a:spcPct val="87000"/>
              </a:lnSpc>
              <a:buClr>
                <a:srgbClr val="FFFFFF"/>
              </a:buClr>
              <a:buSzPct val="100000"/>
              <a:buFont typeface="Arial Rounded MT Bold" pitchFamily="34" charset="0"/>
              <a:buNone/>
            </a:pPr>
            <a:endParaRPr lang="en-US"/>
          </a:p>
        </p:txBody>
      </p:sp>
      <p:sp>
        <p:nvSpPr>
          <p:cNvPr id="1443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694366" y="4752806"/>
            <a:ext cx="5554924" cy="4500202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0" y="942975"/>
            <a:ext cx="8610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33CC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1371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" y="6248400"/>
            <a:ext cx="411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 sz="1600">
                <a:solidFill>
                  <a:srgbClr val="0066FF"/>
                </a:solidFill>
                <a:latin typeface="+mj-lt"/>
              </a:defRPr>
            </a:lvl1pPr>
          </a:lstStyle>
          <a:p>
            <a:pPr>
              <a:defRPr/>
            </a:pPr>
            <a:fld id="{3F916A90-024D-4E8F-A896-F90CF7992E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61BA8-E1A2-4C06-BFB5-0CFDEEDE6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56107-43D3-40EF-AAE6-83E0AB5A4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E7AB4-5763-4BCF-859B-9E467D90BF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E65AA-9D6E-4EA9-83A3-21E232B7E2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1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" y="6248400"/>
            <a:ext cx="3733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55521244-82BB-4013-9D99-4A76F85B42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47172"/>
            <a:ext cx="7620000" cy="838199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7D008-2172-40C5-B664-D71263EA75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3F61F-6380-4DC8-92A4-ECA9282C0F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DBE9F-2E8D-47F0-ACA8-3716C1A245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97DF3-94A1-4467-B2A9-E3F7BBA71C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9CCED-7636-4F1A-A39E-A1E457441A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90B81-0370-4A2B-A400-662148345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5D37D-6CF1-4CC0-B852-341DA819F4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175"/>
            <a:ext cx="80010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370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248400"/>
            <a:ext cx="548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66FF"/>
                </a:solidFill>
                <a:latin typeface="Chalkboard"/>
                <a:cs typeface="Chalkboard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70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66FF"/>
                </a:solidFill>
                <a:latin typeface="+mj-lt"/>
              </a:defRPr>
            </a:lvl1pPr>
          </a:lstStyle>
          <a:p>
            <a:pPr>
              <a:defRPr/>
            </a:pPr>
            <a:fld id="{7FE052A5-0EBA-4DA8-BB04-F4EA854C9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70695" name="Freeform 7"/>
          <p:cNvSpPr>
            <a:spLocks noChangeArrowheads="1"/>
          </p:cNvSpPr>
          <p:nvPr/>
        </p:nvSpPr>
        <p:spPr bwMode="auto">
          <a:xfrm>
            <a:off x="0" y="921810"/>
            <a:ext cx="8610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33CC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0696" name="Line 8"/>
          <p:cNvSpPr>
            <a:spLocks noChangeShapeType="1"/>
          </p:cNvSpPr>
          <p:nvPr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97" y="0"/>
            <a:ext cx="1338493" cy="8923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b="1" i="0">
          <a:solidFill>
            <a:schemeClr val="tx2"/>
          </a:solidFill>
          <a:latin typeface="Arial (headings)"/>
          <a:ea typeface="+mj-ea"/>
          <a:cs typeface="Arial (headings)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Freestyle Script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65000"/>
        <a:buFont typeface="Wingdings" pitchFamily="2" charset="2"/>
        <a:buChar char="n"/>
        <a:defRPr sz="3000">
          <a:solidFill>
            <a:srgbClr val="000000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arXiv.org/abs/arXiv:1308.591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://arxiv.org/abs/1405.6842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arxiv.org/abs/1307.2476" TargetMode="External"/><Relationship Id="rId5" Type="http://schemas.openxmlformats.org/officeDocument/2006/relationships/hyperlink" Target="http://arxiv.org/abs/1402.6242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hyperlink" Target="http://journals.aps.org/prl/abstract/10.1103/PhysRevLett.115.07200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http://journals.aps.org/prl/abstract/10.1103/PhysRevLett.115.072001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6" Type="http://schemas.openxmlformats.org/officeDocument/2006/relationships/image" Target="../media/image29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hyperlink" Target="arxiv.org%5Cabs%5C1509.02460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hyperlink" Target="arxiv.org%5Cabs%5C1507.04950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journals.aps.org/prl/abstract/10.1103/PhysRevLett.115.072001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404.1903" TargetMode="External"/><Relationship Id="rId4" Type="http://schemas.openxmlformats.org/officeDocument/2006/relationships/oleObject" Target="../embeddings/oleObject3.bin"/><Relationship Id="rId5" Type="http://schemas.openxmlformats.org/officeDocument/2006/relationships/image" Target="../media/image67.emf"/><Relationship Id="rId6" Type="http://schemas.openxmlformats.org/officeDocument/2006/relationships/image" Target="../media/image69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6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6" Type="http://schemas.openxmlformats.org/officeDocument/2006/relationships/image" Target="../media/image29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4" Type="http://schemas.openxmlformats.org/officeDocument/2006/relationships/image" Target="../media/image43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0.png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png"/><Relationship Id="rId12" Type="http://schemas.openxmlformats.org/officeDocument/2006/relationships/image" Target="../media/image91.wmf"/><Relationship Id="rId13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wmf"/><Relationship Id="rId6" Type="http://schemas.openxmlformats.org/officeDocument/2006/relationships/image" Target="../media/image85.wmf"/><Relationship Id="rId7" Type="http://schemas.openxmlformats.org/officeDocument/2006/relationships/image" Target="../media/image86.jpe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e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emf"/><Relationship Id="rId12" Type="http://schemas.openxmlformats.org/officeDocument/2006/relationships/oleObject" Target="../embeddings/Microsoft___2.bin"/><Relationship Id="rId13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2.emf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oleObject" Target="../embeddings/Microsoft___1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52600" cy="120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990600" y="4038600"/>
            <a:ext cx="7315200" cy="1752600"/>
          </a:xfrm>
        </p:spPr>
        <p:txBody>
          <a:bodyPr/>
          <a:lstStyle/>
          <a:p>
            <a:pPr algn="l"/>
            <a:r>
              <a:rPr lang="en-US" dirty="0" smtClean="0"/>
              <a:t>         Liming Zhang, Tsinghua University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1 Dec., 2015</a:t>
            </a:r>
          </a:p>
          <a:p>
            <a:pPr algn="l"/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1143000"/>
            <a:ext cx="7623175" cy="2590800"/>
          </a:xfrm>
        </p:spPr>
        <p:txBody>
          <a:bodyPr/>
          <a:lstStyle/>
          <a:p>
            <a:r>
              <a:rPr lang="en-US" sz="5400" dirty="0" smtClean="0"/>
              <a:t>    Observation of </a:t>
            </a:r>
            <a:r>
              <a:rPr lang="en-US" sz="5400" dirty="0" err="1" smtClean="0"/>
              <a:t>Pentaquark</a:t>
            </a:r>
            <a:r>
              <a:rPr lang="en-US" sz="5400" dirty="0" smtClean="0"/>
              <a:t> Candidates at </a:t>
            </a:r>
            <a:r>
              <a:rPr lang="en-US" sz="5400" dirty="0" err="1" smtClean="0"/>
              <a:t>LHCb</a:t>
            </a:r>
            <a:endParaRPr lang="en-US" sz="5400" dirty="0"/>
          </a:p>
        </p:txBody>
      </p:sp>
      <p:pic>
        <p:nvPicPr>
          <p:cNvPr id="6" name="Picture 4" descr="http://pic18.nipic.com/20111220/9114815_223407232195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029200"/>
            <a:ext cx="1519936" cy="151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638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Find or establish limits on physics beyond the standard model using CP violating &amp; rare beauty &amp; charm decays</a:t>
            </a:r>
          </a:p>
          <a:p>
            <a:r>
              <a:rPr lang="en-US" dirty="0" smtClean="0"/>
              <a:t>Rare: B</a:t>
            </a:r>
            <a:r>
              <a:rPr lang="en-US" baseline="-25000" dirty="0" smtClean="0"/>
              <a:t>(s)</a:t>
            </a:r>
            <a:r>
              <a:rPr lang="en-US" dirty="0" smtClean="0"/>
              <a:t>→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, B</a:t>
            </a:r>
            <a:r>
              <a:rPr lang="en-US" baseline="30000" dirty="0"/>
              <a:t>0</a:t>
            </a:r>
            <a:r>
              <a:rPr lang="en-US" dirty="0" smtClean="0"/>
              <a:t>→K*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, B</a:t>
            </a:r>
            <a:r>
              <a:rPr lang="en-US" baseline="30000" dirty="0">
                <a:latin typeface="Symbol" charset="2"/>
                <a:cs typeface="Symbol" charset="2"/>
              </a:rPr>
              <a:t>-</a:t>
            </a:r>
            <a:r>
              <a:rPr lang="en-US" dirty="0"/>
              <a:t>→</a:t>
            </a:r>
            <a:r>
              <a:rPr lang="en-US" dirty="0" err="1"/>
              <a:t>K</a:t>
            </a:r>
            <a:r>
              <a:rPr lang="en-US" dirty="0" err="1">
                <a:cs typeface="Symbol" charset="2"/>
              </a:rPr>
              <a:t>e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>
                <a:cs typeface="Symbol" charset="2"/>
              </a:rPr>
              <a:t>e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sz="3600" dirty="0" smtClean="0">
                <a:latin typeface="Symbol" charset="2"/>
                <a:cs typeface="Symbol" charset="2"/>
              </a:rPr>
              <a:t>/</a:t>
            </a:r>
            <a:r>
              <a:rPr lang="en-US" dirty="0" err="1" smtClean="0"/>
              <a:t>K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endParaRPr lang="en-US" dirty="0" smtClean="0">
              <a:latin typeface="Symbol" charset="2"/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CP violation: determine ∠’s: </a:t>
            </a:r>
            <a:r>
              <a:rPr lang="en-US" dirty="0" smtClean="0">
                <a:latin typeface="Symbol" charset="2"/>
                <a:cs typeface="Symbol" charset="2"/>
              </a:rPr>
              <a:t>g, b, </a:t>
            </a:r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baseline="-25000" dirty="0" err="1" smtClean="0">
                <a:cs typeface="Symbol" charset="2"/>
              </a:rPr>
              <a:t>s</a:t>
            </a:r>
            <a:endParaRPr lang="en-US" dirty="0" smtClean="0">
              <a:cs typeface="Symbol" charset="2"/>
            </a:endParaRP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>
                <a:cs typeface="Symbol" charset="2"/>
              </a:rPr>
              <a:t> </a:t>
            </a:r>
            <a:r>
              <a:rPr lang="en-US" dirty="0"/>
              <a:t>measured with </a:t>
            </a:r>
            <a:r>
              <a:rPr lang="en-US" dirty="0" smtClean="0"/>
              <a:t>B</a:t>
            </a:r>
            <a:r>
              <a:rPr lang="en-US" baseline="30000" dirty="0"/>
              <a:t>-</a:t>
            </a:r>
            <a:r>
              <a:rPr lang="en-US" dirty="0" smtClean="0"/>
              <a:t>→</a:t>
            </a:r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K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dirty="0" smtClean="0"/>
              <a:t>decays</a:t>
            </a:r>
            <a:endParaRPr lang="en-US" dirty="0" smtClean="0">
              <a:latin typeface="Symbol" charset="2"/>
              <a:cs typeface="Symbol" charset="2"/>
            </a:endParaRP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baseline="-25000" dirty="0" err="1" smtClean="0">
                <a:cs typeface="Symbol" charset="2"/>
              </a:rPr>
              <a:t>s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smtClean="0"/>
              <a:t>measured with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/>
              <a:t>→J</a:t>
            </a:r>
            <a:r>
              <a:rPr lang="en-US" dirty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yf</a:t>
            </a:r>
            <a:r>
              <a:rPr lang="en-US" dirty="0" smtClean="0">
                <a:cs typeface="Symbol" charset="2"/>
              </a:rPr>
              <a:t> &amp; </a:t>
            </a:r>
            <a:r>
              <a:rPr lang="en-US" dirty="0"/>
              <a:t>J/</a:t>
            </a:r>
            <a:r>
              <a:rPr lang="en-US" dirty="0" err="1" smtClean="0">
                <a:latin typeface="Symbol" charset="2"/>
                <a:cs typeface="Symbol" charset="2"/>
              </a:rPr>
              <a:t>yp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 decays</a:t>
            </a:r>
          </a:p>
          <a:p>
            <a:pPr lvl="1"/>
            <a:r>
              <a:rPr lang="en-US" dirty="0" smtClean="0"/>
              <a:t>All B</a:t>
            </a:r>
            <a:r>
              <a:rPr lang="en-US" dirty="0"/>
              <a:t>→J/</a:t>
            </a:r>
            <a:r>
              <a:rPr lang="en-US" dirty="0" smtClean="0">
                <a:latin typeface="Symbol" charset="2"/>
                <a:cs typeface="Symbol" charset="2"/>
              </a:rPr>
              <a:t>y </a:t>
            </a:r>
            <a:r>
              <a:rPr lang="en-US" dirty="0" err="1">
                <a:latin typeface="Symbol" charset="2"/>
                <a:cs typeface="Symbol" charset="2"/>
              </a:rPr>
              <a:t>p</a:t>
            </a:r>
            <a:r>
              <a:rPr lang="en-US" baseline="30000" dirty="0" err="1">
                <a:latin typeface="Symbol" charset="2"/>
                <a:cs typeface="Symbol" charset="2"/>
              </a:rPr>
              <a:t>+</a:t>
            </a:r>
            <a:r>
              <a:rPr lang="en-US" dirty="0" err="1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 </a:t>
            </a:r>
            <a:r>
              <a:rPr lang="en-US" dirty="0" smtClean="0">
                <a:cs typeface="Symbol" charset="2"/>
              </a:rPr>
              <a:t>&amp; </a:t>
            </a:r>
            <a:r>
              <a:rPr lang="en-US" dirty="0" smtClean="0"/>
              <a:t>J</a:t>
            </a:r>
            <a:r>
              <a:rPr lang="en-US" dirty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err="1" smtClean="0">
                <a:latin typeface="Arial"/>
                <a:cs typeface="Arial"/>
              </a:rPr>
              <a:t>K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>
                <a:cs typeface="Arial"/>
              </a:rPr>
              <a:t>K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Arial"/>
                <a:cs typeface="Arial"/>
              </a:rPr>
              <a:t>studied</a:t>
            </a:r>
          </a:p>
          <a:p>
            <a:pPr lvl="1"/>
            <a:r>
              <a:rPr lang="en-US" dirty="0" smtClean="0"/>
              <a:t>In study of B</a:t>
            </a:r>
            <a:r>
              <a:rPr lang="en-US" baseline="30000" dirty="0" smtClean="0"/>
              <a:t>0</a:t>
            </a:r>
            <a:r>
              <a:rPr lang="en-US" dirty="0" smtClean="0"/>
              <a:t>→</a:t>
            </a:r>
            <a:r>
              <a:rPr lang="en-US" dirty="0"/>
              <a:t>J/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err="1" smtClean="0"/>
              <a:t>K</a:t>
            </a:r>
            <a:r>
              <a:rPr lang="en-US" baseline="30000" dirty="0" err="1"/>
              <a:t>+</a:t>
            </a:r>
            <a:r>
              <a:rPr lang="en-US" dirty="0" err="1"/>
              <a:t>K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sz="2000" dirty="0" smtClean="0"/>
              <a:t>[</a:t>
            </a:r>
            <a:r>
              <a:rPr lang="en-US" sz="2000" dirty="0">
                <a:hlinkClick r:id="rId2"/>
              </a:rPr>
              <a:t>arXiv:</a:t>
            </a:r>
            <a:r>
              <a:rPr lang="en-US" sz="2000" dirty="0" smtClean="0">
                <a:hlinkClick r:id="rId2"/>
              </a:rPr>
              <a:t>1308.5916</a:t>
            </a:r>
            <a:r>
              <a:rPr lang="en-US" sz="2400" dirty="0" smtClean="0"/>
              <a:t>],</a:t>
            </a:r>
            <a:r>
              <a:rPr lang="en-US" dirty="0" smtClean="0"/>
              <a:t> </a:t>
            </a:r>
            <a:r>
              <a:rPr lang="en-US" dirty="0" err="1">
                <a:latin typeface="Symbol" charset="2"/>
                <a:cs typeface="Symbol" charset="2"/>
              </a:rPr>
              <a:t>L</a:t>
            </a:r>
            <a:r>
              <a:rPr lang="en-US" baseline="-25000" dirty="0" err="1"/>
              <a:t>b</a:t>
            </a:r>
            <a:r>
              <a:rPr lang="en-US" dirty="0" err="1"/>
              <a:t>→J</a:t>
            </a:r>
            <a:r>
              <a:rPr lang="en-US" dirty="0"/>
              <a:t>/</a:t>
            </a:r>
            <a:r>
              <a:rPr lang="en-US" dirty="0" err="1">
                <a:latin typeface="Symbol" charset="2"/>
                <a:cs typeface="Symbol" charset="2"/>
              </a:rPr>
              <a:t>y</a:t>
            </a:r>
            <a:r>
              <a:rPr lang="en-US" dirty="0" err="1"/>
              <a:t>K</a:t>
            </a:r>
            <a:r>
              <a:rPr lang="en-US" sz="3600" baseline="30000" dirty="0"/>
              <a:t>-</a:t>
            </a:r>
            <a:r>
              <a:rPr lang="en-US" dirty="0"/>
              <a:t>p </a:t>
            </a:r>
            <a:r>
              <a:rPr lang="en-US" dirty="0" smtClean="0"/>
              <a:t>was suggested as a potential background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34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499791"/>
            <a:ext cx="4038600" cy="274860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90601"/>
            <a:ext cx="3978910" cy="2666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i="1" dirty="0" err="1" smtClean="0"/>
              <a:t>f</a:t>
            </a:r>
            <a:r>
              <a:rPr kumimoji="1" lang="en-US" altLang="zh-CN" sz="4000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zh-CN" sz="4400" baseline="-25000" dirty="0" err="1" smtClean="0"/>
              <a:t>b</a:t>
            </a:r>
            <a:r>
              <a:rPr kumimoji="1" lang="en-US" altLang="zh-CN" dirty="0" smtClean="0"/>
              <a:t>/</a:t>
            </a:r>
            <a:r>
              <a:rPr kumimoji="1" lang="en-US" altLang="zh-CN" i="1" dirty="0" err="1" smtClean="0"/>
              <a:t>f</a:t>
            </a:r>
            <a:r>
              <a:rPr kumimoji="1" lang="en-US" altLang="zh-CN" baseline="-25000" dirty="0" err="1" smtClean="0"/>
              <a:t>d</a:t>
            </a:r>
            <a:endParaRPr kumimoji="1" lang="zh-CN" altLang="en-US" baseline="-25000" dirty="0"/>
          </a:p>
        </p:txBody>
      </p:sp>
      <p:sp>
        <p:nvSpPr>
          <p:cNvPr id="16" name="内容占位符 2"/>
          <p:cNvSpPr>
            <a:spLocks noGrp="1"/>
          </p:cNvSpPr>
          <p:nvPr>
            <p:ph idx="1"/>
          </p:nvPr>
        </p:nvSpPr>
        <p:spPr>
          <a:xfrm>
            <a:off x="4267200" y="1143000"/>
            <a:ext cx="4724400" cy="4953000"/>
          </a:xfrm>
        </p:spPr>
        <p:txBody>
          <a:bodyPr/>
          <a:lstStyle/>
          <a:p>
            <a:r>
              <a:rPr kumimoji="1" lang="en-US" altLang="zh-CN" dirty="0" smtClean="0"/>
              <a:t>Determine the </a:t>
            </a:r>
            <a:r>
              <a:rPr kumimoji="1" lang="en-US" altLang="zh-CN" i="1" dirty="0" err="1" smtClean="0"/>
              <a:t>p</a:t>
            </a:r>
            <a:r>
              <a:rPr kumimoji="1" lang="en-US" altLang="zh-CN" i="1" baseline="-25000" dirty="0" err="1" smtClean="0"/>
              <a:t>T</a:t>
            </a:r>
            <a:r>
              <a:rPr kumimoji="1" lang="en-US" altLang="zh-CN" dirty="0" smtClean="0"/>
              <a:t> and </a:t>
            </a:r>
            <a:r>
              <a:rPr kumimoji="1" lang="en-US" altLang="zh-CN" dirty="0" smtClean="0">
                <a:latin typeface="Symbol" charset="2"/>
                <a:cs typeface="Symbol" charset="2"/>
              </a:rPr>
              <a:t>h</a:t>
            </a:r>
            <a:r>
              <a:rPr kumimoji="1" lang="en-US" altLang="zh-CN" dirty="0" smtClean="0"/>
              <a:t> dependence of </a:t>
            </a:r>
            <a:r>
              <a:rPr kumimoji="1" lang="en-US" altLang="zh-CN" i="1" dirty="0" err="1" smtClean="0"/>
              <a:t>f</a:t>
            </a:r>
            <a:r>
              <a:rPr kumimoji="1" lang="en-US" altLang="zh-CN" sz="1800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zh-CN" sz="1800" baseline="-25000" dirty="0" err="1" smtClean="0"/>
              <a:t>b</a:t>
            </a:r>
            <a:r>
              <a:rPr kumimoji="1" lang="en-US" altLang="zh-CN" dirty="0" smtClean="0"/>
              <a:t>/</a:t>
            </a:r>
            <a:r>
              <a:rPr kumimoji="1" lang="en-US" altLang="zh-CN" i="1" dirty="0" err="1" smtClean="0"/>
              <a:t>f</a:t>
            </a:r>
            <a:r>
              <a:rPr kumimoji="1" lang="en-US" altLang="zh-CN" baseline="-25000" dirty="0" err="1" smtClean="0"/>
              <a:t>d</a:t>
            </a:r>
            <a:endParaRPr kumimoji="1" lang="en-US" altLang="zh-CN" dirty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Clear increase of 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zh-CN" baseline="-25000" dirty="0" err="1" smtClean="0"/>
              <a:t>b</a:t>
            </a:r>
            <a:r>
              <a:rPr kumimoji="1" lang="en-US" altLang="zh-CN" dirty="0" smtClean="0"/>
              <a:t> at low </a:t>
            </a:r>
            <a:r>
              <a:rPr kumimoji="1" lang="en-US" altLang="zh-CN" i="1" dirty="0" err="1" smtClean="0"/>
              <a:t>p</a:t>
            </a:r>
            <a:r>
              <a:rPr kumimoji="1" lang="en-US" altLang="zh-CN" i="1" baseline="-25000" dirty="0" err="1" smtClean="0"/>
              <a:t>T</a:t>
            </a:r>
            <a:r>
              <a:rPr kumimoji="1" lang="en-US" altLang="zh-CN" dirty="0" smtClean="0"/>
              <a:t> and large </a:t>
            </a:r>
            <a:r>
              <a:rPr kumimoji="1" lang="en-US" altLang="zh-CN" dirty="0" smtClean="0">
                <a:latin typeface="Symbol" charset="2"/>
                <a:cs typeface="Symbol" charset="2"/>
              </a:rPr>
              <a:t>h</a:t>
            </a:r>
          </a:p>
          <a:p>
            <a:pPr lvl="1"/>
            <a:r>
              <a:rPr kumimoji="1" lang="en-US" altLang="zh-CN" dirty="0" smtClean="0"/>
              <a:t>Many more 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zh-CN" baseline="-25000" dirty="0" err="1" smtClean="0"/>
              <a:t>b</a:t>
            </a:r>
            <a:r>
              <a:rPr kumimoji="1" lang="en-US" altLang="zh-CN" dirty="0" smtClean="0"/>
              <a:t> in </a:t>
            </a:r>
            <a:r>
              <a:rPr kumimoji="1" lang="en-US" altLang="zh-CN" dirty="0" err="1" smtClean="0"/>
              <a:t>LHCb</a:t>
            </a:r>
            <a:r>
              <a:rPr kumimoji="1" lang="en-US" altLang="zh-CN" dirty="0" smtClean="0"/>
              <a:t> than central detectors</a:t>
            </a:r>
          </a:p>
          <a:p>
            <a:r>
              <a:rPr kumimoji="1" lang="en-US" altLang="zh-CN" dirty="0" smtClean="0">
                <a:solidFill>
                  <a:srgbClr val="0501FE"/>
                </a:solidFill>
              </a:rPr>
              <a:t>The LHC is a </a:t>
            </a:r>
            <a:r>
              <a:rPr kumimoji="1" lang="en-US" altLang="zh-CN" dirty="0" err="1" smtClean="0">
                <a:solidFill>
                  <a:srgbClr val="0501FE"/>
                </a:solidFill>
                <a:latin typeface="Symbol" charset="2"/>
                <a:cs typeface="Symbol" charset="2"/>
              </a:rPr>
              <a:t>L</a:t>
            </a:r>
            <a:r>
              <a:rPr kumimoji="1" lang="en-US" altLang="zh-CN" baseline="-25000" dirty="0" err="1" smtClean="0">
                <a:solidFill>
                  <a:srgbClr val="0501FE"/>
                </a:solidFill>
              </a:rPr>
              <a:t>b</a:t>
            </a:r>
            <a:r>
              <a:rPr kumimoji="1" lang="en-US" altLang="zh-CN" dirty="0" smtClean="0">
                <a:solidFill>
                  <a:srgbClr val="0501FE"/>
                </a:solidFill>
              </a:rPr>
              <a:t> factory: 4:2:1 B</a:t>
            </a:r>
            <a:r>
              <a:rPr kumimoji="1" lang="en-US" altLang="zh-CN" baseline="30000" dirty="0" smtClean="0">
                <a:solidFill>
                  <a:srgbClr val="0501FE"/>
                </a:solidFill>
              </a:rPr>
              <a:t>0</a:t>
            </a:r>
            <a:r>
              <a:rPr kumimoji="1" lang="en-US" altLang="zh-CN" dirty="0" smtClean="0">
                <a:solidFill>
                  <a:srgbClr val="0501FE"/>
                </a:solidFill>
              </a:rPr>
              <a:t>:</a:t>
            </a:r>
            <a:r>
              <a:rPr kumimoji="1" lang="en-US" altLang="zh-CN" dirty="0" smtClean="0">
                <a:solidFill>
                  <a:srgbClr val="0501FE"/>
                </a:solidFill>
                <a:latin typeface="Symbol" charset="2"/>
                <a:cs typeface="Symbol" charset="2"/>
              </a:rPr>
              <a:t>L</a:t>
            </a:r>
            <a:r>
              <a:rPr kumimoji="1" lang="en-US" altLang="zh-CN" baseline="-25000" dirty="0" smtClean="0">
                <a:solidFill>
                  <a:srgbClr val="0501FE"/>
                </a:solidFill>
              </a:rPr>
              <a:t>b</a:t>
            </a:r>
            <a:r>
              <a:rPr kumimoji="1" lang="en-US" altLang="zh-CN" dirty="0" smtClean="0">
                <a:solidFill>
                  <a:srgbClr val="0501FE"/>
                </a:solidFill>
              </a:rPr>
              <a:t>:B</a:t>
            </a:r>
            <a:r>
              <a:rPr kumimoji="1" lang="en-US" altLang="zh-CN" baseline="-25000" dirty="0" smtClean="0">
                <a:solidFill>
                  <a:srgbClr val="0501FE"/>
                </a:solidFill>
              </a:rPr>
              <a:t>s</a:t>
            </a:r>
            <a:r>
              <a:rPr kumimoji="1" lang="en-US" altLang="zh-CN" dirty="0" smtClean="0">
                <a:solidFill>
                  <a:srgbClr val="0501FE"/>
                </a:solidFill>
              </a:rPr>
              <a:t> in </a:t>
            </a:r>
            <a:r>
              <a:rPr kumimoji="1" lang="en-US" altLang="zh-CN" dirty="0" err="1" smtClean="0">
                <a:solidFill>
                  <a:srgbClr val="0501FE"/>
                </a:solidFill>
              </a:rPr>
              <a:t>LHCb</a:t>
            </a:r>
            <a:r>
              <a:rPr kumimoji="1" lang="en-US" altLang="zh-CN" dirty="0" smtClean="0">
                <a:solidFill>
                  <a:srgbClr val="0501FE"/>
                </a:solidFill>
              </a:rPr>
              <a:t> acceptance</a:t>
            </a:r>
            <a:endParaRPr kumimoji="1" lang="zh-CN" altLang="en-US" dirty="0">
              <a:solidFill>
                <a:srgbClr val="0501F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67200" y="2209800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0501FE"/>
                </a:solidFill>
                <a:hlinkClick r:id="rId4"/>
              </a:rPr>
              <a:t>[LHCb, JHEP 08(2014) 143, arXiv:1405.6842]</a:t>
            </a:r>
            <a:endParaRPr kumimoji="1" lang="en-US" altLang="zh-CN" dirty="0">
              <a:solidFill>
                <a:srgbClr val="0501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1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6000" dirty="0" err="1">
                <a:latin typeface="Symbol" charset="2"/>
                <a:cs typeface="Symbol" charset="2"/>
              </a:rPr>
              <a:t>L</a:t>
            </a:r>
            <a:r>
              <a:rPr lang="en-US" altLang="zh-CN" sz="6000" baseline="-25000" dirty="0" err="1"/>
              <a:t>b</a:t>
            </a:r>
            <a:r>
              <a:rPr lang="en-US" altLang="zh-CN" sz="6000" dirty="0" err="1"/>
              <a:t>→J</a:t>
            </a:r>
            <a:r>
              <a:rPr lang="en-US" altLang="zh-CN" sz="6000" dirty="0"/>
              <a:t>/</a:t>
            </a:r>
            <a:r>
              <a:rPr lang="en-US" altLang="zh-CN" sz="6000" dirty="0" err="1">
                <a:latin typeface="Symbol" charset="2"/>
                <a:cs typeface="Symbol" charset="2"/>
              </a:rPr>
              <a:t>y</a:t>
            </a:r>
            <a:r>
              <a:rPr lang="en-US" altLang="zh-CN" sz="6000" dirty="0" err="1"/>
              <a:t>K</a:t>
            </a:r>
            <a:r>
              <a:rPr lang="en-US" altLang="zh-CN" sz="6000" baseline="30000" dirty="0"/>
              <a:t>-</a:t>
            </a:r>
            <a:r>
              <a:rPr lang="en-US" altLang="zh-CN" sz="6000" dirty="0"/>
              <a:t>p </a:t>
            </a:r>
            <a:endParaRPr kumimoji="1" lang="zh-CN" altLang="en-US" sz="600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79" y="3457874"/>
            <a:ext cx="4098221" cy="2790526"/>
          </a:xfrm>
          <a:prstGeom prst="rect">
            <a:avLst/>
          </a:prstGeom>
        </p:spPr>
      </p:pic>
      <p:pic>
        <p:nvPicPr>
          <p:cNvPr id="8" name="图片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90600"/>
            <a:ext cx="3798951" cy="2534072"/>
          </a:xfrm>
          <a:prstGeom prst="rect">
            <a:avLst/>
          </a:prstGeom>
        </p:spPr>
      </p:pic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4495800" y="1143000"/>
            <a:ext cx="4191000" cy="4953000"/>
          </a:xfrm>
        </p:spPr>
        <p:txBody>
          <a:bodyPr/>
          <a:lstStyle/>
          <a:p>
            <a:r>
              <a:rPr kumimoji="1" lang="en-US" altLang="zh-CN" dirty="0" smtClean="0"/>
              <a:t>First observation of the decay with 2011 data</a:t>
            </a:r>
          </a:p>
          <a:p>
            <a:r>
              <a:rPr kumimoji="1" lang="en-US" altLang="zh-CN" dirty="0" smtClean="0"/>
              <a:t>Unexpected large yield, interesting structure in </a:t>
            </a:r>
            <a:r>
              <a:rPr kumimoji="1" lang="en-US" altLang="zh-CN" dirty="0" err="1" smtClean="0"/>
              <a:t>pK</a:t>
            </a:r>
            <a:r>
              <a:rPr kumimoji="1" lang="en-US" altLang="zh-CN" dirty="0" smtClean="0"/>
              <a:t> mass</a:t>
            </a:r>
          </a:p>
          <a:p>
            <a:r>
              <a:rPr kumimoji="1" lang="en-US" altLang="zh-CN" dirty="0" smtClean="0"/>
              <a:t>Used to measure 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zh-CN" baseline="-25000" dirty="0" err="1" smtClean="0"/>
              <a:t>b</a:t>
            </a:r>
            <a:r>
              <a:rPr kumimoji="1" lang="en-US" altLang="zh-CN" dirty="0" smtClean="0"/>
              <a:t> lifetime </a:t>
            </a:r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343400" y="5181600"/>
            <a:ext cx="601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solidFill>
                  <a:srgbClr val="0501FE"/>
                </a:solidFill>
                <a:hlinkClick r:id="rId4"/>
              </a:rPr>
              <a:t>[LHCb, </a:t>
            </a:r>
            <a:r>
              <a:rPr kumimoji="1" lang="en-US" altLang="zh-CN" sz="1600" dirty="0" smtClean="0">
                <a:solidFill>
                  <a:srgbClr val="0501FE"/>
                </a:solidFill>
                <a:hlinkClick r:id="rId4"/>
              </a:rPr>
              <a:t>PRL 111 (2013) 102003, </a:t>
            </a:r>
            <a:r>
              <a:rPr kumimoji="1" lang="en-US" altLang="zh-CN" sz="1600" dirty="0">
                <a:solidFill>
                  <a:srgbClr val="0501FE"/>
                </a:solidFill>
                <a:hlinkClick r:id="rId4"/>
              </a:rPr>
              <a:t>arXiv:</a:t>
            </a:r>
            <a:r>
              <a:rPr kumimoji="1" lang="en-US" altLang="zh-CN" sz="1600" dirty="0" smtClean="0">
                <a:solidFill>
                  <a:srgbClr val="0501FE"/>
                </a:solidFill>
                <a:hlinkClick r:id="rId4"/>
              </a:rPr>
              <a:t>1307.2476]</a:t>
            </a:r>
            <a:r>
              <a:rPr kumimoji="1" lang="en-US" altLang="zh-CN" sz="1600" dirty="0" smtClean="0">
                <a:solidFill>
                  <a:srgbClr val="0501FE"/>
                </a:solidFill>
              </a:rPr>
              <a:t>  </a:t>
            </a:r>
          </a:p>
          <a:p>
            <a:endParaRPr kumimoji="1" lang="en-US" altLang="zh-CN" sz="1600" dirty="0" smtClean="0">
              <a:solidFill>
                <a:srgbClr val="0501FE"/>
              </a:solidFill>
            </a:endParaRPr>
          </a:p>
          <a:p>
            <a:r>
              <a:rPr kumimoji="1" lang="en-US" altLang="zh-CN" sz="1600" dirty="0" smtClean="0">
                <a:solidFill>
                  <a:srgbClr val="0501FE"/>
                </a:solidFill>
              </a:rPr>
              <a:t>Update with 2011+2012 data</a:t>
            </a:r>
          </a:p>
          <a:p>
            <a:r>
              <a:rPr kumimoji="1" lang="en-US" altLang="zh-CN" sz="1600" dirty="0" smtClean="0">
                <a:solidFill>
                  <a:srgbClr val="0501FE"/>
                </a:solidFill>
                <a:hlinkClick r:id="rId5"/>
              </a:rPr>
              <a:t>[</a:t>
            </a:r>
            <a:r>
              <a:rPr kumimoji="1" lang="en-US" altLang="zh-CN" sz="1600" dirty="0">
                <a:solidFill>
                  <a:srgbClr val="0501FE"/>
                </a:solidFill>
                <a:hlinkClick r:id="rId5"/>
              </a:rPr>
              <a:t>LHCb, </a:t>
            </a:r>
            <a:r>
              <a:rPr kumimoji="1" lang="en-US" altLang="zh-CN" sz="1600" dirty="0" smtClean="0">
                <a:solidFill>
                  <a:srgbClr val="0501FE"/>
                </a:solidFill>
                <a:hlinkClick r:id="rId5"/>
              </a:rPr>
              <a:t>PLB 734 </a:t>
            </a:r>
            <a:r>
              <a:rPr kumimoji="1" lang="en-US" altLang="zh-CN" sz="1600" dirty="0">
                <a:solidFill>
                  <a:srgbClr val="0501FE"/>
                </a:solidFill>
                <a:hlinkClick r:id="rId5"/>
              </a:rPr>
              <a:t>(</a:t>
            </a:r>
            <a:r>
              <a:rPr kumimoji="1" lang="en-US" altLang="zh-CN" sz="1600" dirty="0" smtClean="0">
                <a:solidFill>
                  <a:srgbClr val="0501FE"/>
                </a:solidFill>
                <a:hlinkClick r:id="rId5"/>
              </a:rPr>
              <a:t>2014) 122, </a:t>
            </a:r>
            <a:r>
              <a:rPr kumimoji="1" lang="en-US" altLang="zh-CN" sz="1600" dirty="0">
                <a:solidFill>
                  <a:srgbClr val="0501FE"/>
                </a:solidFill>
                <a:hlinkClick r:id="rId5"/>
              </a:rPr>
              <a:t>arXiv:</a:t>
            </a:r>
            <a:r>
              <a:rPr kumimoji="1" lang="en-US" altLang="zh-CN" sz="1600" dirty="0" smtClean="0">
                <a:solidFill>
                  <a:srgbClr val="0501FE"/>
                </a:solidFill>
                <a:hlinkClick r:id="rId5"/>
              </a:rPr>
              <a:t>1402.6242]</a:t>
            </a:r>
            <a:endParaRPr kumimoji="1" lang="en-US" altLang="zh-CN" sz="1600" dirty="0">
              <a:solidFill>
                <a:srgbClr val="0501FE"/>
              </a:solidFill>
            </a:endParaRPr>
          </a:p>
          <a:p>
            <a:endParaRPr kumimoji="1" lang="en-US" altLang="zh-CN" sz="1600" dirty="0">
              <a:solidFill>
                <a:srgbClr val="0501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000" dirty="0" smtClean="0"/>
              <a:t>Measurement of </a:t>
            </a:r>
            <a:r>
              <a:rPr kumimoji="1" lang="en-US" altLang="zh-CN" sz="4000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zh-CN" sz="4000" baseline="-25000" dirty="0" err="1" smtClean="0"/>
              <a:t>b</a:t>
            </a:r>
            <a:r>
              <a:rPr kumimoji="1" lang="en-US" altLang="zh-CN" sz="4000" dirty="0" smtClean="0"/>
              <a:t>/B</a:t>
            </a:r>
            <a:r>
              <a:rPr kumimoji="1" lang="en-US" altLang="zh-CN" sz="4000" baseline="30000" dirty="0" smtClean="0"/>
              <a:t>0</a:t>
            </a:r>
            <a:r>
              <a:rPr kumimoji="1" lang="en-US" altLang="zh-CN" sz="4000" dirty="0" smtClean="0"/>
              <a:t> lifetime</a:t>
            </a:r>
            <a:endParaRPr kumimoji="1" lang="zh-CN" altLang="en-US" sz="400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5" name="图片 4" descr="PDG_lifetime-r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20" y="990600"/>
            <a:ext cx="4869180" cy="5177790"/>
          </a:xfrm>
          <a:prstGeom prst="rect">
            <a:avLst/>
          </a:prstGeom>
        </p:spPr>
      </p:pic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228600" y="1066800"/>
            <a:ext cx="4038600" cy="5029200"/>
          </a:xfrm>
        </p:spPr>
        <p:txBody>
          <a:bodyPr/>
          <a:lstStyle/>
          <a:p>
            <a:r>
              <a:rPr kumimoji="1" lang="en-US" altLang="zh-CN" sz="2800" dirty="0" smtClean="0"/>
              <a:t>Long history of a puzzling discrepancy between </a:t>
            </a:r>
            <a:r>
              <a:rPr kumimoji="1" lang="en-US" altLang="zh-CN" sz="2800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zh-CN" sz="2800" baseline="-25000" dirty="0" err="1" smtClean="0"/>
              <a:t>b</a:t>
            </a:r>
            <a:r>
              <a:rPr kumimoji="1" lang="en-US" altLang="zh-CN" sz="2800" dirty="0" smtClean="0"/>
              <a:t> and B lifetime</a:t>
            </a:r>
          </a:p>
          <a:p>
            <a:r>
              <a:rPr kumimoji="1" lang="en-US" altLang="zh-CN" sz="2800" dirty="0" smtClean="0"/>
              <a:t>Heavy Quark Expansion (HQE) predicts  similar lifetime</a:t>
            </a:r>
          </a:p>
          <a:p>
            <a:r>
              <a:rPr kumimoji="1" lang="en-US" altLang="zh-CN" sz="2800" dirty="0" smtClean="0"/>
              <a:t>With our precision measurements, this story now ends   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69533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6600" dirty="0" smtClean="0"/>
              <a:t>Data and selection</a:t>
            </a:r>
            <a:endParaRPr kumimoji="1" lang="zh-CN" altLang="en-US" sz="6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2011+2012 3fb</a:t>
            </a:r>
            <a:r>
              <a:rPr kumimoji="1" lang="en-US" altLang="zh-CN" baseline="30000" dirty="0" smtClean="0"/>
              <a:t>-1</a:t>
            </a:r>
          </a:p>
          <a:p>
            <a:r>
              <a:rPr kumimoji="1" lang="en-US" altLang="zh-CN" dirty="0" err="1" smtClean="0"/>
              <a:t>Reoptimized</a:t>
            </a:r>
            <a:r>
              <a:rPr kumimoji="1" lang="en-US" altLang="zh-CN" dirty="0" smtClean="0"/>
              <a:t> selection</a:t>
            </a:r>
            <a:br>
              <a:rPr kumimoji="1" lang="en-US" altLang="zh-CN" dirty="0" smtClean="0"/>
            </a:br>
            <a:r>
              <a:rPr kumimoji="1" lang="en-US" altLang="zh-CN" dirty="0" smtClean="0"/>
              <a:t>for this study</a:t>
            </a:r>
          </a:p>
          <a:p>
            <a:pPr marL="342900" lvl="1" indent="-342900">
              <a:buClr>
                <a:srgbClr val="0033CC"/>
              </a:buClr>
              <a:buSzPct val="65000"/>
              <a:buFont typeface="Wingdings" pitchFamily="2" charset="2"/>
              <a:buChar char="n"/>
            </a:pPr>
            <a:r>
              <a:rPr lang="en-US" altLang="zh-CN" sz="3000" dirty="0" err="1" smtClean="0"/>
              <a:t>B</a:t>
            </a:r>
            <a:r>
              <a:rPr lang="en-US" altLang="zh-CN" sz="3000" baseline="-25000" dirty="0" err="1" smtClean="0"/>
              <a:t>s</a:t>
            </a:r>
            <a:r>
              <a:rPr lang="en-US" altLang="zh-CN" sz="3000" dirty="0" err="1"/>
              <a:t>→J</a:t>
            </a:r>
            <a:r>
              <a:rPr lang="en-US" altLang="zh-CN" sz="3000" dirty="0"/>
              <a:t>/</a:t>
            </a:r>
            <a:r>
              <a:rPr lang="en-US" altLang="zh-CN" sz="3000" dirty="0" err="1">
                <a:latin typeface="Symbol" charset="2"/>
                <a:cs typeface="Symbol" charset="2"/>
              </a:rPr>
              <a:t>y</a:t>
            </a:r>
            <a:r>
              <a:rPr lang="en-US" altLang="zh-CN" sz="3000" dirty="0" err="1"/>
              <a:t>K</a:t>
            </a:r>
            <a:r>
              <a:rPr lang="en-US" altLang="zh-CN" sz="3000" baseline="30000" dirty="0"/>
              <a:t>-</a:t>
            </a:r>
            <a:r>
              <a:rPr lang="en-US" altLang="zh-CN" sz="3000" dirty="0"/>
              <a:t>K</a:t>
            </a:r>
            <a:r>
              <a:rPr lang="en-US" altLang="zh-CN" sz="3000" baseline="30000" dirty="0"/>
              <a:t>+</a:t>
            </a:r>
            <a:r>
              <a:rPr lang="en-US" altLang="zh-CN" sz="3000" dirty="0"/>
              <a:t> </a:t>
            </a:r>
            <a:r>
              <a:rPr lang="en-US" altLang="zh-CN" sz="3000" dirty="0" smtClean="0"/>
              <a:t/>
            </a:r>
            <a:br>
              <a:rPr lang="en-US" altLang="zh-CN" sz="3000" dirty="0" smtClean="0"/>
            </a:br>
            <a:r>
              <a:rPr lang="en-US" altLang="zh-CN" sz="3000" dirty="0" smtClean="0"/>
              <a:t>&amp; </a:t>
            </a:r>
            <a:r>
              <a:rPr lang="en-US" altLang="zh-CN" sz="3000" dirty="0"/>
              <a:t>B</a:t>
            </a:r>
            <a:r>
              <a:rPr lang="en-US" altLang="zh-CN" sz="3000" baseline="30000" dirty="0"/>
              <a:t>0</a:t>
            </a:r>
            <a:r>
              <a:rPr lang="en-US" altLang="zh-CN" sz="3000" dirty="0"/>
              <a:t>→J/</a:t>
            </a:r>
            <a:r>
              <a:rPr lang="en-US" altLang="zh-CN" sz="3000" dirty="0" err="1">
                <a:latin typeface="Symbol" charset="2"/>
                <a:cs typeface="Symbol" charset="2"/>
              </a:rPr>
              <a:t>y</a:t>
            </a:r>
            <a:r>
              <a:rPr lang="en-US" altLang="zh-CN" sz="3000" dirty="0" err="1"/>
              <a:t>K</a:t>
            </a:r>
            <a:r>
              <a:rPr lang="en-US" altLang="zh-CN" sz="3000" baseline="30000" dirty="0"/>
              <a:t>-</a:t>
            </a:r>
            <a:r>
              <a:rPr lang="en-US" altLang="zh-CN" sz="3000" dirty="0">
                <a:latin typeface="Symbol" charset="2"/>
                <a:cs typeface="Symbol" charset="2"/>
              </a:rPr>
              <a:t>p</a:t>
            </a:r>
            <a:r>
              <a:rPr lang="en-US" altLang="zh-CN" sz="3000" baseline="30000" dirty="0" smtClean="0"/>
              <a:t>+ </a:t>
            </a:r>
            <a:r>
              <a:rPr lang="en-US" altLang="zh-CN" sz="3000" dirty="0" err="1" smtClean="0"/>
              <a:t>misID</a:t>
            </a:r>
            <a:r>
              <a:rPr lang="en-US" altLang="zh-CN" sz="3000" dirty="0" smtClean="0"/>
              <a:t/>
            </a:r>
            <a:br>
              <a:rPr lang="en-US" altLang="zh-CN" sz="3000" dirty="0" smtClean="0"/>
            </a:br>
            <a:r>
              <a:rPr lang="en-US" altLang="zh-CN" sz="3000" dirty="0" smtClean="0"/>
              <a:t>backgrounds are</a:t>
            </a:r>
            <a:br>
              <a:rPr lang="en-US" altLang="zh-CN" sz="3000" dirty="0" smtClean="0"/>
            </a:br>
            <a:r>
              <a:rPr lang="en-US" altLang="zh-CN" sz="3000" dirty="0" smtClean="0"/>
              <a:t>vetoed</a:t>
            </a:r>
            <a:endParaRPr lang="en-US" altLang="zh-CN" sz="3000" baseline="30000" dirty="0">
              <a:cs typeface="Symbol" charset="2"/>
            </a:endParaRPr>
          </a:p>
          <a:p>
            <a:r>
              <a:rPr kumimoji="1" lang="en-US" altLang="zh-CN" dirty="0" smtClean="0"/>
              <a:t> Large and clean </a:t>
            </a:r>
            <a:br>
              <a:rPr kumimoji="1" lang="en-US" altLang="zh-CN" dirty="0" smtClean="0"/>
            </a:br>
            <a:r>
              <a:rPr kumimoji="1" lang="en-US" altLang="zh-CN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zh-CN" baseline="-25000" dirty="0" err="1" smtClean="0"/>
              <a:t>b</a:t>
            </a:r>
            <a:r>
              <a:rPr kumimoji="1" lang="en-US" altLang="zh-CN" dirty="0" smtClean="0"/>
              <a:t> signals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grpSp>
        <p:nvGrpSpPr>
          <p:cNvPr id="5" name="组合 9"/>
          <p:cNvGrpSpPr/>
          <p:nvPr/>
        </p:nvGrpSpPr>
        <p:grpSpPr>
          <a:xfrm>
            <a:off x="4865793" y="1066800"/>
            <a:ext cx="3973407" cy="1600200"/>
            <a:chOff x="4953000" y="990600"/>
            <a:chExt cx="3973407" cy="1600200"/>
          </a:xfrm>
        </p:grpSpPr>
        <p:sp>
          <p:nvSpPr>
            <p:cNvPr id="6" name="矩形 5"/>
            <p:cNvSpPr/>
            <p:nvPr/>
          </p:nvSpPr>
          <p:spPr bwMode="auto">
            <a:xfrm>
              <a:off x="4953000" y="990600"/>
              <a:ext cx="3962400" cy="1600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7" name="组合 10"/>
            <p:cNvGrpSpPr/>
            <p:nvPr/>
          </p:nvGrpSpPr>
          <p:grpSpPr>
            <a:xfrm>
              <a:off x="5029200" y="1043248"/>
              <a:ext cx="3897207" cy="1338214"/>
              <a:chOff x="1436263" y="2274517"/>
              <a:chExt cx="3897207" cy="1338214"/>
            </a:xfrm>
          </p:grpSpPr>
          <p:grpSp>
            <p:nvGrpSpPr>
              <p:cNvPr id="8" name="Group 48"/>
              <p:cNvGrpSpPr>
                <a:grpSpLocks/>
              </p:cNvGrpSpPr>
              <p:nvPr/>
            </p:nvGrpSpPr>
            <p:grpSpPr bwMode="auto">
              <a:xfrm>
                <a:off x="1436263" y="2274517"/>
                <a:ext cx="3897207" cy="1338214"/>
                <a:chOff x="2352" y="652"/>
                <a:chExt cx="3026" cy="863"/>
              </a:xfrm>
            </p:grpSpPr>
            <p:grpSp>
              <p:nvGrpSpPr>
                <p:cNvPr id="12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2352" y="992"/>
                  <a:ext cx="1308" cy="523"/>
                  <a:chOff x="768" y="1104"/>
                  <a:chExt cx="2016" cy="960"/>
                </a:xfrm>
              </p:grpSpPr>
              <p:sp>
                <p:nvSpPr>
                  <p:cNvPr id="24" name="Line 8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08" y="1248"/>
                    <a:ext cx="720" cy="288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Lin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728" y="1200"/>
                    <a:ext cx="1056" cy="336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" name="Line 1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536"/>
                    <a:ext cx="1008" cy="19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Line 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536"/>
                    <a:ext cx="48" cy="528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" name="Line 1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1104" y="1536"/>
                    <a:ext cx="624" cy="4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768" y="1536"/>
                    <a:ext cx="960" cy="336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6" y="1104"/>
                    <a:ext cx="672" cy="4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" name="Line 1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728" y="1104"/>
                    <a:ext cx="432" cy="432"/>
                  </a:xfrm>
                  <a:prstGeom prst="line">
                    <a:avLst/>
                  </a:prstGeom>
                  <a:noFill/>
                  <a:ln w="12700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" name="Line 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974" y="1071"/>
                  <a:ext cx="996" cy="15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Line 1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94" y="803"/>
                  <a:ext cx="707" cy="26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Text Box 1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797" y="1146"/>
                  <a:ext cx="280" cy="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  <a:latin typeface="Symbol" panose="05050102010706020507" pitchFamily="18" charset="2"/>
                    </a:rPr>
                    <a:t>L</a:t>
                  </a:r>
                  <a:endParaRPr lang="en-US" dirty="0">
                    <a:solidFill>
                      <a:srgbClr val="FF0000"/>
                    </a:solidFill>
                    <a:latin typeface="Lucida Sans Unicode" pitchFamily="34" charset="0"/>
                  </a:endParaRPr>
                </a:p>
              </p:txBody>
            </p:sp>
            <p:sp>
              <p:nvSpPr>
                <p:cNvPr id="16" name="Text Box 2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846" y="1172"/>
                  <a:ext cx="331" cy="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Symbol" panose="05050102010706020507" pitchFamily="18" charset="2"/>
                      <a:sym typeface="Symbol" pitchFamily="18" charset="2"/>
                    </a:rPr>
                    <a:t>m</a:t>
                  </a:r>
                  <a:r>
                    <a:rPr lang="en-US" baseline="30000" dirty="0" smtClean="0">
                      <a:solidFill>
                        <a:srgbClr val="FF0000"/>
                      </a:solidFill>
                      <a:latin typeface="Lucida Sans Unicode" pitchFamily="34" charset="0"/>
                      <a:sym typeface="Symbol" pitchFamily="18" charset="2"/>
                    </a:rPr>
                    <a:t></a:t>
                  </a:r>
                  <a:endParaRPr lang="en-US" dirty="0">
                    <a:solidFill>
                      <a:srgbClr val="FF0000"/>
                    </a:solidFill>
                    <a:latin typeface="Lucida Sans Unicode" pitchFamily="34" charset="0"/>
                  </a:endParaRPr>
                </a:p>
              </p:txBody>
            </p:sp>
            <p:sp>
              <p:nvSpPr>
                <p:cNvPr id="17" name="Text Box 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42" y="842"/>
                  <a:ext cx="31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Lucida Sans Unicode" pitchFamily="34" charset="0"/>
                    </a:rPr>
                    <a:t>K</a:t>
                  </a:r>
                  <a:r>
                    <a:rPr lang="en-US" baseline="30000" dirty="0">
                      <a:solidFill>
                        <a:srgbClr val="FF0000"/>
                      </a:solidFill>
                      <a:latin typeface="Lucida Sans Unicode" pitchFamily="34" charset="0"/>
                      <a:sym typeface="Symbol" pitchFamily="18" charset="2"/>
                    </a:rPr>
                    <a:t></a:t>
                  </a:r>
                  <a:endParaRPr lang="en-US" baseline="30000" dirty="0">
                    <a:solidFill>
                      <a:srgbClr val="FF0000"/>
                    </a:solidFill>
                    <a:latin typeface="Lucida Sans Unicode" pitchFamily="34" charset="0"/>
                  </a:endParaRPr>
                </a:p>
              </p:txBody>
            </p:sp>
            <p:sp>
              <p:nvSpPr>
                <p:cNvPr id="18" name="Text Box 2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723" y="652"/>
                  <a:ext cx="655" cy="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  <a:latin typeface="Lucida Sans Unicode" pitchFamily="34" charset="0"/>
                      <a:sym typeface="Symbol" pitchFamily="18" charset="2"/>
                    </a:rPr>
                    <a:t>p</a:t>
                  </a:r>
                  <a:endParaRPr lang="en-US" dirty="0">
                    <a:solidFill>
                      <a:srgbClr val="FF0000"/>
                    </a:solidFill>
                    <a:latin typeface="Lucida Sans Unicode" pitchFamily="34" charset="0"/>
                  </a:endParaRPr>
                </a:p>
              </p:txBody>
            </p:sp>
            <p:sp>
              <p:nvSpPr>
                <p:cNvPr id="19" name="Line 23"/>
                <p:cNvSpPr>
                  <a:spLocks noChangeAspect="1" noChangeShapeType="1"/>
                </p:cNvSpPr>
                <p:nvPr/>
              </p:nvSpPr>
              <p:spPr bwMode="auto">
                <a:xfrm>
                  <a:off x="4013" y="1069"/>
                  <a:ext cx="774" cy="209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4013" y="1069"/>
                  <a:ext cx="774" cy="4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013" y="964"/>
                  <a:ext cx="778" cy="105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Text Box 2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865" y="954"/>
                  <a:ext cx="331" cy="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  <a:latin typeface="Symbol" panose="05050102010706020507" pitchFamily="18" charset="2"/>
                      <a:sym typeface="Symbol" pitchFamily="18" charset="2"/>
                    </a:rPr>
                    <a:t>m</a:t>
                  </a:r>
                  <a:r>
                    <a:rPr lang="en-US" baseline="30000" dirty="0" smtClean="0">
                      <a:solidFill>
                        <a:srgbClr val="FF0000"/>
                      </a:solidFill>
                      <a:latin typeface="Times"/>
                      <a:sym typeface="Symbol" pitchFamily="18" charset="2"/>
                    </a:rPr>
                    <a:t></a:t>
                  </a:r>
                  <a:endParaRPr lang="en-US" baseline="30000" dirty="0">
                    <a:solidFill>
                      <a:srgbClr val="FF0000"/>
                    </a:solidFill>
                    <a:latin typeface="Times"/>
                  </a:endParaRPr>
                </a:p>
              </p:txBody>
            </p:sp>
            <p:sp>
              <p:nvSpPr>
                <p:cNvPr id="23" name="Oval 28"/>
                <p:cNvSpPr>
                  <a:spLocks noChangeArrowheads="1"/>
                </p:cNvSpPr>
                <p:nvPr/>
              </p:nvSpPr>
              <p:spPr bwMode="auto">
                <a:xfrm>
                  <a:off x="3916" y="1036"/>
                  <a:ext cx="181" cy="62"/>
                </a:xfrm>
                <a:prstGeom prst="ellipse">
                  <a:avLst/>
                </a:prstGeom>
                <a:solidFill>
                  <a:srgbClr val="FFCC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" name="Oval 41"/>
              <p:cNvSpPr>
                <a:spLocks noChangeArrowheads="1"/>
              </p:cNvSpPr>
              <p:nvPr/>
            </p:nvSpPr>
            <p:spPr bwMode="auto">
              <a:xfrm>
                <a:off x="2116279" y="3140256"/>
                <a:ext cx="247278" cy="74431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" name="Text Box 34"/>
              <p:cNvSpPr txBox="1">
                <a:spLocks noChangeArrowheads="1"/>
              </p:cNvSpPr>
              <p:nvPr/>
            </p:nvSpPr>
            <p:spPr bwMode="auto">
              <a:xfrm>
                <a:off x="1475061" y="3280052"/>
                <a:ext cx="753790" cy="22038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FF"/>
                    </a:solidFill>
                    <a:latin typeface="Calibri" pitchFamily="34" charset="0"/>
                  </a:rPr>
                  <a:t>Primary vertex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3461741" y="3012060"/>
                <a:ext cx="2824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rgbClr val="FF0000"/>
                    </a:solidFill>
                    <a:latin typeface="Lucida Sans Unicode" pitchFamily="34" charset="0"/>
                  </a:rPr>
                  <a:t>0</a:t>
                </a:r>
              </a:p>
              <a:p>
                <a:r>
                  <a:rPr lang="en-US" altLang="zh-CN" sz="1200" dirty="0" smtClean="0">
                    <a:solidFill>
                      <a:srgbClr val="FF0000"/>
                    </a:solidFill>
                    <a:latin typeface="Lucida Sans Unicode" pitchFamily="34" charset="0"/>
                  </a:rPr>
                  <a:t>b</a:t>
                </a:r>
                <a:endParaRPr lang="en-US" sz="1200" b="1" dirty="0"/>
              </a:p>
            </p:txBody>
          </p:sp>
        </p:grpSp>
      </p:grpSp>
      <p:pic>
        <p:nvPicPr>
          <p:cNvPr id="32" name="Picture 35"/>
          <p:cNvPicPr>
            <a:picLocks noChangeAspect="1"/>
          </p:cNvPicPr>
          <p:nvPr/>
        </p:nvPicPr>
        <p:blipFill rotWithShape="1">
          <a:blip r:embed="rId2"/>
          <a:srcRect t="33204"/>
          <a:stretch/>
        </p:blipFill>
        <p:spPr>
          <a:xfrm>
            <a:off x="4797624" y="2879967"/>
            <a:ext cx="3886200" cy="3216033"/>
          </a:xfrm>
          <a:prstGeom prst="rect">
            <a:avLst/>
          </a:prstGeom>
        </p:spPr>
      </p:pic>
      <p:sp>
        <p:nvSpPr>
          <p:cNvPr id="33" name="TextBox 56"/>
          <p:cNvSpPr txBox="1"/>
          <p:nvPr/>
        </p:nvSpPr>
        <p:spPr>
          <a:xfrm>
            <a:off x="5524610" y="3505200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Run I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 fb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5343385" y="4191000"/>
            <a:ext cx="151461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 smtClean="0">
                <a:solidFill>
                  <a:srgbClr val="C00000"/>
                </a:solidFill>
                <a:latin typeface="Times New Roman"/>
                <a:cs typeface="Times New Roman"/>
                <a:sym typeface="Times New Roman" panose="02020603050405020304" pitchFamily="18" charset="0"/>
              </a:rPr>
              <a:t>26,007±166</a:t>
            </a:r>
            <a:endParaRPr lang="en-US" altLang="en-US" dirty="0">
              <a:solidFill>
                <a:srgbClr val="C00000"/>
              </a:solidFill>
              <a:latin typeface="Times New Roman"/>
              <a:cs typeface="Times New Roman"/>
              <a:sym typeface="Times New Roman" panose="02020603050405020304" pitchFamily="18" charset="0"/>
            </a:endParaRPr>
          </a:p>
          <a:p>
            <a:r>
              <a:rPr lang="en-US" dirty="0" err="1" smtClean="0">
                <a:solidFill>
                  <a:srgbClr val="C00000"/>
                </a:solidFill>
                <a:latin typeface="Symbol" charset="2"/>
                <a:cs typeface="Symbol" charset="2"/>
              </a:rPr>
              <a:t>L</a:t>
            </a:r>
            <a:r>
              <a:rPr lang="en-US" altLang="en-US" baseline="-2500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b</a:t>
            </a:r>
            <a:r>
              <a:rPr lang="en-US" altLang="en-US" baseline="3000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altLang="en-US" dirty="0" smtClean="0">
                <a:solidFill>
                  <a:srgbClr val="C00000"/>
                </a:solidFill>
                <a:latin typeface="Times New Roman"/>
                <a:cs typeface="Times New Roman"/>
              </a:rPr>
              <a:t>signals</a:t>
            </a:r>
          </a:p>
          <a:p>
            <a:r>
              <a:rPr lang="en-US" altLang="en-US" dirty="0" smtClean="0">
                <a:solidFill>
                  <a:srgbClr val="C00000"/>
                </a:solidFill>
                <a:latin typeface="Times New Roman"/>
                <a:ea typeface="黑体" panose="02010609060101010101" pitchFamily="49" charset="-122"/>
                <a:cs typeface="Times New Roman"/>
                <a:sym typeface="Times New Roman" panose="02020603050405020304" pitchFamily="18" charset="0"/>
              </a:rPr>
              <a:t>94.6% purity</a:t>
            </a:r>
            <a:endParaRPr lang="en-US" altLang="en-US" dirty="0">
              <a:solidFill>
                <a:srgbClr val="C00000"/>
              </a:solidFill>
              <a:latin typeface="Times New Roman"/>
              <a:ea typeface="黑体" panose="02010609060101010101" pitchFamily="49" charset="-122"/>
              <a:cs typeface="Times New Roman"/>
              <a:sym typeface="Times New Roman" panose="02020603050405020304" pitchFamily="18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7010400" y="5833646"/>
            <a:ext cx="18193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400E4"/>
                </a:solidFill>
              </a:rPr>
              <a:t>m(J/</a:t>
            </a:r>
            <a:r>
              <a:rPr lang="en-US" dirty="0" err="1" smtClean="0">
                <a:solidFill>
                  <a:srgbClr val="E400E4"/>
                </a:solidFill>
                <a:latin typeface="Symbol" charset="2"/>
                <a:cs typeface="Symbol" charset="2"/>
              </a:rPr>
              <a:t>y</a:t>
            </a:r>
            <a:r>
              <a:rPr lang="en-US" dirty="0" err="1">
                <a:solidFill>
                  <a:srgbClr val="E400E4"/>
                </a:solidFill>
              </a:rPr>
              <a:t>K</a:t>
            </a:r>
            <a:r>
              <a:rPr lang="en-US" sz="2400" baseline="30000" dirty="0" smtClean="0">
                <a:solidFill>
                  <a:srgbClr val="E400E4"/>
                </a:solidFill>
              </a:rPr>
              <a:t>-</a:t>
            </a:r>
            <a:r>
              <a:rPr lang="en-US" dirty="0" smtClean="0">
                <a:solidFill>
                  <a:srgbClr val="E400E4"/>
                </a:solidFill>
              </a:rPr>
              <a:t>p) </a:t>
            </a:r>
            <a:r>
              <a:rPr lang="en-US" sz="1600" dirty="0" smtClean="0"/>
              <a:t>[MeV]</a:t>
            </a:r>
            <a:endParaRPr lang="en-US" sz="1600" dirty="0"/>
          </a:p>
        </p:txBody>
      </p:sp>
      <p:sp>
        <p:nvSpPr>
          <p:cNvPr id="35" name="矩形 34"/>
          <p:cNvSpPr/>
          <p:nvPr/>
        </p:nvSpPr>
        <p:spPr>
          <a:xfrm>
            <a:off x="1905000" y="5726668"/>
            <a:ext cx="2879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 [PRL 115, 072001 (2015)]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6692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090B81-0370-4A2B-A400-662148345C7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371600" y="-32070"/>
            <a:ext cx="7870107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7200" b="1" i="0">
                <a:solidFill>
                  <a:srgbClr val="005000"/>
                </a:solidFill>
                <a:latin typeface="Arial (headings)"/>
                <a:ea typeface="+mj-ea"/>
                <a:cs typeface="Arial (headings)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Freestyle Script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Freestyle Script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Freestyle Script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Freestyle Script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Freestyle Script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Freestyle Script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Freestyle Script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Freestyle Script" pitchFamily="66" charset="0"/>
              </a:defRPr>
            </a:lvl9pPr>
          </a:lstStyle>
          <a:p>
            <a:r>
              <a:rPr lang="en-US" sz="5400" dirty="0" smtClean="0"/>
              <a:t>A </a:t>
            </a:r>
            <a:r>
              <a:rPr lang="en-US" sz="5400" dirty="0" err="1">
                <a:latin typeface="Symbol" charset="2"/>
                <a:cs typeface="Symbol" charset="2"/>
              </a:rPr>
              <a:t>L</a:t>
            </a:r>
            <a:r>
              <a:rPr lang="en-US" sz="5400" baseline="-25000" dirty="0" err="1"/>
              <a:t>b</a:t>
            </a:r>
            <a:r>
              <a:rPr lang="en-US" sz="5400" dirty="0" err="1"/>
              <a:t>→J</a:t>
            </a:r>
            <a:r>
              <a:rPr lang="en-US" sz="5400" dirty="0"/>
              <a:t>/</a:t>
            </a:r>
            <a:r>
              <a:rPr lang="en-US" sz="5400" dirty="0" err="1">
                <a:latin typeface="Symbol" charset="2"/>
                <a:cs typeface="Symbol" charset="2"/>
              </a:rPr>
              <a:t>y</a:t>
            </a:r>
            <a:r>
              <a:rPr lang="en-US" sz="5400" dirty="0" err="1"/>
              <a:t>K</a:t>
            </a:r>
            <a:r>
              <a:rPr lang="en-US" sz="6000" baseline="30000" dirty="0"/>
              <a:t>-</a:t>
            </a:r>
            <a:r>
              <a:rPr lang="en-US" sz="5400" dirty="0" smtClean="0"/>
              <a:t>p candidate                       							</a:t>
            </a:r>
            <a:endParaRPr lang="en-US" sz="5400" dirty="0"/>
          </a:p>
        </p:txBody>
      </p:sp>
      <p:pic>
        <p:nvPicPr>
          <p:cNvPr id="7" name="Picture 10" descr="http://lhcb-public.web.cern.ch/lhcb-public/Images2015/jpsipk1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0" b="9657"/>
          <a:stretch/>
        </p:blipFill>
        <p:spPr bwMode="auto">
          <a:xfrm>
            <a:off x="1763621" y="2689116"/>
            <a:ext cx="6280071" cy="333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lhcb-public.web.cern.ch/lhcb-public/Images2015/jpsipk5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5" r="64189" b="28128"/>
          <a:stretch/>
        </p:blipFill>
        <p:spPr bwMode="auto">
          <a:xfrm>
            <a:off x="3482470" y="1040835"/>
            <a:ext cx="3032656" cy="171659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7"/>
          <p:cNvSpPr txBox="1"/>
          <p:nvPr/>
        </p:nvSpPr>
        <p:spPr>
          <a:xfrm>
            <a:off x="5411955" y="3890447"/>
            <a:ext cx="345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5423326" y="4318116"/>
            <a:ext cx="376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6318442" y="4360681"/>
            <a:ext cx="35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endParaRPr lang="en-US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12" name="TextBox 25"/>
          <p:cNvSpPr txBox="1"/>
          <p:nvPr/>
        </p:nvSpPr>
        <p:spPr>
          <a:xfrm>
            <a:off x="6291092" y="3522481"/>
            <a:ext cx="35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endParaRPr lang="en-US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cxnSp>
        <p:nvCxnSpPr>
          <p:cNvPr id="13" name="Straight Connector 31"/>
          <p:cNvCxnSpPr/>
          <p:nvPr/>
        </p:nvCxnSpPr>
        <p:spPr bwMode="auto">
          <a:xfrm flipH="1">
            <a:off x="2481092" y="2757433"/>
            <a:ext cx="1010401" cy="3005011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36"/>
          <p:cNvSpPr txBox="1"/>
          <p:nvPr/>
        </p:nvSpPr>
        <p:spPr>
          <a:xfrm>
            <a:off x="5346362" y="2358562"/>
            <a:ext cx="592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VELO</a:t>
            </a: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37"/>
          <p:cNvCxnSpPr/>
          <p:nvPr/>
        </p:nvCxnSpPr>
        <p:spPr bwMode="auto">
          <a:xfrm flipH="1">
            <a:off x="2702154" y="2760481"/>
            <a:ext cx="3841533" cy="289560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Oval 22"/>
          <p:cNvSpPr/>
          <p:nvPr/>
        </p:nvSpPr>
        <p:spPr bwMode="auto">
          <a:xfrm>
            <a:off x="3928892" y="2074681"/>
            <a:ext cx="76200" cy="63489"/>
          </a:xfrm>
          <a:prstGeom prst="ellipse">
            <a:avLst/>
          </a:prstGeom>
          <a:solidFill>
            <a:srgbClr val="FB000D"/>
          </a:solidFill>
          <a:ln>
            <a:solidFill>
              <a:srgbClr val="FB000D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Oval 38"/>
          <p:cNvSpPr/>
          <p:nvPr/>
        </p:nvSpPr>
        <p:spPr bwMode="auto">
          <a:xfrm>
            <a:off x="5452892" y="1934992"/>
            <a:ext cx="76200" cy="63489"/>
          </a:xfrm>
          <a:prstGeom prst="ellipse">
            <a:avLst/>
          </a:prstGeom>
          <a:solidFill>
            <a:srgbClr val="FB000D"/>
          </a:solidFill>
          <a:ln>
            <a:solidFill>
              <a:srgbClr val="FB000D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Symbol" charset="2"/>
                <a:cs typeface="Symbol" charset="2"/>
              </a:rPr>
              <a:t>“</a:t>
            </a:r>
            <a:r>
              <a:rPr lang="en-US" sz="4800" dirty="0" err="1" smtClean="0">
                <a:latin typeface="+mn-lt"/>
                <a:cs typeface="Symbol" charset="2"/>
              </a:rPr>
              <a:t>Dalitz</a:t>
            </a:r>
            <a:r>
              <a:rPr lang="en-US" sz="4800" dirty="0" smtClean="0">
                <a:latin typeface="+mn-lt"/>
                <a:cs typeface="Symbol" charset="2"/>
              </a:rPr>
              <a:t>-plot” distribution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 smtClean="0">
                <a:solidFill>
                  <a:srgbClr val="0D0D0D"/>
                </a:solidFill>
              </a:rPr>
              <a:t>Dalitz</a:t>
            </a:r>
            <a:r>
              <a:rPr lang="en-US" sz="3200" dirty="0" smtClean="0">
                <a:solidFill>
                  <a:srgbClr val="0D0D0D"/>
                </a:solidFill>
              </a:rPr>
              <a:t>-plot generally used for studying </a:t>
            </a:r>
            <a:br>
              <a:rPr lang="en-US" sz="3200" dirty="0" smtClean="0">
                <a:solidFill>
                  <a:srgbClr val="0D0D0D"/>
                </a:solidFill>
              </a:rPr>
            </a:br>
            <a:r>
              <a:rPr lang="en-US" sz="3200" dirty="0" smtClean="0">
                <a:solidFill>
                  <a:srgbClr val="0D0D0D"/>
                </a:solidFill>
              </a:rPr>
              <a:t>3-body decays</a:t>
            </a:r>
          </a:p>
          <a:p>
            <a:r>
              <a:rPr lang="en-US" sz="3200" dirty="0" smtClean="0">
                <a:solidFill>
                  <a:srgbClr val="0D0D0D"/>
                </a:solidFill>
              </a:rPr>
              <a:t>3-body decays are often dominated by resonance processes, can be viewed by the distribution</a:t>
            </a:r>
          </a:p>
          <a:p>
            <a:pPr marL="0" indent="0">
              <a:buNone/>
            </a:pPr>
            <a:endParaRPr lang="en-US" sz="1800" dirty="0" smtClean="0">
              <a:solidFill>
                <a:srgbClr val="E400E4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E400E4"/>
                </a:solidFill>
              </a:rPr>
              <a:t>Make a </a:t>
            </a:r>
            <a:r>
              <a:rPr lang="en-US" sz="3200" dirty="0" err="1" smtClean="0">
                <a:solidFill>
                  <a:srgbClr val="E400E4"/>
                </a:solidFill>
              </a:rPr>
              <a:t>Dalitz</a:t>
            </a:r>
            <a:r>
              <a:rPr lang="en-US" sz="3200" dirty="0" smtClean="0">
                <a:solidFill>
                  <a:srgbClr val="E400E4"/>
                </a:solidFill>
              </a:rPr>
              <a:t> plot.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E400E4"/>
                </a:solidFill>
              </a:rPr>
              <a:t> Showed an 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E400E4"/>
                </a:solidFill>
              </a:rPr>
              <a:t> unusual feature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E400E4"/>
                </a:solidFill>
              </a:rPr>
              <a:t> </a:t>
            </a:r>
            <a:endParaRPr lang="en-US" dirty="0">
              <a:solidFill>
                <a:srgbClr val="E400E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443768"/>
            <a:ext cx="4823344" cy="3375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19442" y="6363978"/>
            <a:ext cx="1386358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400E4"/>
                </a:solidFill>
              </a:rPr>
              <a:t>m</a:t>
            </a:r>
            <a:r>
              <a:rPr lang="en-US" sz="2800" baseline="30000" dirty="0" smtClean="0">
                <a:solidFill>
                  <a:srgbClr val="E400E4"/>
                </a:solidFill>
              </a:rPr>
              <a:t>2</a:t>
            </a:r>
            <a:r>
              <a:rPr lang="en-US" sz="2800" dirty="0" smtClean="0">
                <a:solidFill>
                  <a:srgbClr val="E400E4"/>
                </a:solidFill>
              </a:rPr>
              <a:t>(K</a:t>
            </a:r>
            <a:r>
              <a:rPr lang="en-US" sz="3200" baseline="30000" dirty="0" smtClean="0">
                <a:solidFill>
                  <a:srgbClr val="E400E4"/>
                </a:solidFill>
              </a:rPr>
              <a:t>-</a:t>
            </a:r>
            <a:r>
              <a:rPr lang="en-US" sz="2800" dirty="0" smtClean="0">
                <a:solidFill>
                  <a:srgbClr val="E400E4"/>
                </a:solidFill>
              </a:rPr>
              <a:t>p)</a:t>
            </a:r>
            <a:endParaRPr lang="en-US" sz="2800" dirty="0">
              <a:solidFill>
                <a:srgbClr val="E400E4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185218" y="5257800"/>
            <a:ext cx="30480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1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 rot="16200000">
            <a:off x="3481202" y="4846167"/>
            <a:ext cx="16811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E400E4"/>
                </a:solidFill>
              </a:rPr>
              <a:t>m</a:t>
            </a:r>
            <a:r>
              <a:rPr lang="en-US" sz="2800" baseline="30000" dirty="0" smtClean="0">
                <a:solidFill>
                  <a:srgbClr val="E400E4"/>
                </a:solidFill>
              </a:rPr>
              <a:t>2</a:t>
            </a:r>
            <a:r>
              <a:rPr lang="en-US" sz="2800" dirty="0" smtClean="0">
                <a:solidFill>
                  <a:srgbClr val="E400E4"/>
                </a:solidFill>
              </a:rPr>
              <a:t>(J/</a:t>
            </a:r>
            <a:r>
              <a:rPr lang="en-US" sz="2800" dirty="0" smtClean="0">
                <a:solidFill>
                  <a:srgbClr val="E400E4"/>
                </a:solidFill>
                <a:latin typeface="Symbol" charset="2"/>
                <a:cs typeface="Symbol" charset="2"/>
              </a:rPr>
              <a:t>y</a:t>
            </a:r>
            <a:r>
              <a:rPr lang="en-US" sz="2800" dirty="0" smtClean="0">
                <a:solidFill>
                  <a:srgbClr val="E400E4"/>
                </a:solidFill>
              </a:rPr>
              <a:t> p)</a:t>
            </a:r>
            <a:endParaRPr lang="en-US" sz="2800" dirty="0">
              <a:solidFill>
                <a:srgbClr val="E400E4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334000" y="32004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562600" y="32004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551806" y="31242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…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*’s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5800" y="5726668"/>
            <a:ext cx="281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linkClick r:id="rId3"/>
              </a:rPr>
              <a:t>[PRL 115, 072001 (2015)]</a:t>
            </a:r>
            <a:endParaRPr kumimoji="1" lang="zh-CN" altLang="en-US" dirty="0"/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7010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0066FF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34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0"/>
            <a:ext cx="8077200" cy="16645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74147"/>
            <a:ext cx="8375393" cy="3293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133600" y="4191000"/>
            <a:ext cx="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7010400" y="4114800"/>
            <a:ext cx="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905000" y="1676400"/>
            <a:ext cx="281545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hlinkClick r:id="rId4"/>
              </a:rPr>
              <a:t>[PRL 115, 072001 (2015)]</a:t>
            </a:r>
            <a:endParaRPr kumimoji="1" lang="zh-CN" altLang="en-US" dirty="0"/>
          </a:p>
        </p:txBody>
      </p:sp>
      <p:grpSp>
        <p:nvGrpSpPr>
          <p:cNvPr id="4" name="组 3"/>
          <p:cNvGrpSpPr/>
          <p:nvPr/>
        </p:nvGrpSpPr>
        <p:grpSpPr>
          <a:xfrm>
            <a:off x="4495800" y="6324600"/>
            <a:ext cx="4447569" cy="461665"/>
            <a:chOff x="4495800" y="6324600"/>
            <a:chExt cx="4447569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4495800" y="6324600"/>
              <a:ext cx="4447569" cy="461665"/>
            </a:xfrm>
            <a:prstGeom prst="rect">
              <a:avLst/>
            </a:prstGeom>
            <a:solidFill>
              <a:srgbClr val="CCFFCC"/>
            </a:solidFill>
            <a:effectLst>
              <a:glow rad="101600">
                <a:srgbClr val="CCFFCC">
                  <a:alpha val="75000"/>
                </a:srgbClr>
              </a:glow>
              <a:softEdge rad="76200"/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Does a 4 quark +q state exist?</a:t>
              </a:r>
              <a:endParaRPr lang="en-US" sz="2400" i="1" dirty="0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6912620" y="6463345"/>
              <a:ext cx="228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7205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876800" y="1447800"/>
            <a:ext cx="4114800" cy="2697480"/>
            <a:chOff x="4909026" y="2438400"/>
            <a:chExt cx="4114800" cy="269748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9026" y="2438400"/>
              <a:ext cx="4114800" cy="269748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6814026" y="2480846"/>
              <a:ext cx="1547988" cy="338554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Total Efficiency</a:t>
              </a:r>
              <a:endParaRPr lang="en-US" sz="18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Is the peak “an artifact”?</a:t>
            </a:r>
            <a:endParaRPr lang="en-US" sz="4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762000"/>
            <a:ext cx="8991600" cy="5943600"/>
          </a:xfrm>
        </p:spPr>
        <p:txBody>
          <a:bodyPr/>
          <a:lstStyle/>
          <a:p>
            <a:r>
              <a:rPr lang="en-US" sz="3200" dirty="0" smtClean="0">
                <a:solidFill>
                  <a:srgbClr val="0501FE"/>
                </a:solidFill>
              </a:rPr>
              <a:t>Many checks done: this is not be the case: </a:t>
            </a:r>
            <a:endParaRPr lang="en-US" sz="3200" dirty="0">
              <a:solidFill>
                <a:srgbClr val="0501FE"/>
              </a:solidFill>
            </a:endParaRPr>
          </a:p>
          <a:p>
            <a:pPr lvl="1"/>
            <a:r>
              <a:rPr lang="en-US" dirty="0" err="1" smtClean="0"/>
              <a:t>MisID</a:t>
            </a:r>
            <a:r>
              <a:rPr lang="en-US" dirty="0" smtClean="0"/>
              <a:t> background </a:t>
            </a:r>
            <a:r>
              <a:rPr lang="en-US" dirty="0" smtClean="0"/>
              <a:t>of B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 </a:t>
            </a:r>
            <a:r>
              <a:rPr lang="en-US" dirty="0" smtClean="0"/>
              <a:t>are </a:t>
            </a:r>
            <a:r>
              <a:rPr lang="en-US" dirty="0" smtClean="0"/>
              <a:t>vetoed</a:t>
            </a:r>
          </a:p>
          <a:p>
            <a:pPr lvl="1"/>
            <a:r>
              <a:rPr lang="en-US" altLang="zh-CN" dirty="0" err="1">
                <a:solidFill>
                  <a:srgbClr val="000000"/>
                </a:solidFill>
              </a:rPr>
              <a:t>Ξ</a:t>
            </a:r>
            <a:r>
              <a:rPr lang="en-US" altLang="zh-CN" baseline="-25000" dirty="0" err="1">
                <a:solidFill>
                  <a:srgbClr val="000000"/>
                </a:solidFill>
              </a:rPr>
              <a:t>b</a:t>
            </a:r>
            <a:r>
              <a:rPr lang="en-US" altLang="zh-CN" dirty="0">
                <a:solidFill>
                  <a:srgbClr val="000000"/>
                </a:solidFill>
              </a:rPr>
              <a:t> decays checked</a:t>
            </a:r>
            <a:endParaRPr lang="en-US" dirty="0" smtClean="0"/>
          </a:p>
          <a:p>
            <a:pPr lvl="1"/>
            <a:r>
              <a:rPr lang="en-US" dirty="0" smtClean="0"/>
              <a:t>Efficiency doesn’t make </a:t>
            </a:r>
            <a:br>
              <a:rPr lang="en-US" dirty="0" smtClean="0"/>
            </a:br>
            <a:r>
              <a:rPr lang="en-US" dirty="0" smtClean="0"/>
              <a:t>narrow peak</a:t>
            </a:r>
          </a:p>
          <a:p>
            <a:pPr lvl="1"/>
            <a:r>
              <a:rPr lang="en-US" dirty="0" smtClean="0"/>
              <a:t>No peaking sideband </a:t>
            </a:r>
            <a:r>
              <a:rPr lang="en-US" dirty="0" err="1" smtClean="0"/>
              <a:t>bkg</a:t>
            </a:r>
            <a:endParaRPr lang="en-US" dirty="0" smtClean="0"/>
          </a:p>
          <a:p>
            <a:pPr lvl="1"/>
            <a:r>
              <a:rPr lang="en-US" dirty="0" smtClean="0"/>
              <a:t>Clones &amp; ghost tracks eliminated</a:t>
            </a:r>
            <a:endParaRPr lang="en-US" altLang="zh-CN" dirty="0" smtClean="0"/>
          </a:p>
          <a:p>
            <a:r>
              <a:rPr lang="en-US" dirty="0" smtClean="0"/>
              <a:t>Can interference between 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baseline="30000" dirty="0" smtClean="0"/>
              <a:t>*</a:t>
            </a:r>
            <a:r>
              <a:rPr lang="en-US" dirty="0" smtClean="0"/>
              <a:t> resonances generate a peak in the J/</a:t>
            </a:r>
            <a:r>
              <a:rPr lang="en-US" dirty="0" err="1" smtClean="0">
                <a:latin typeface="Symbol" panose="05050102010706020507" pitchFamily="18" charset="2"/>
                <a:ea typeface="Segoe UI Black" panose="020B0A02040204020203" pitchFamily="34" charset="0"/>
                <a:cs typeface="Segoe UI Black" panose="020B0A02040204020203" pitchFamily="34" charset="0"/>
              </a:rPr>
              <a:t>y</a:t>
            </a:r>
            <a:r>
              <a:rPr lang="en-US" dirty="0" err="1" smtClean="0"/>
              <a:t>p</a:t>
            </a:r>
            <a:r>
              <a:rPr lang="en-US" dirty="0" smtClean="0"/>
              <a:t> mass spectrum?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 A full amplitude analysis is performed using all known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baseline="30000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rgbClr val="FF0000"/>
                </a:solidFill>
              </a:rPr>
              <a:t> resonances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9E9D97-3727-426C-A471-261269F6CB3D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179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Amplitude analysis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76" y="838200"/>
            <a:ext cx="3267024" cy="4953000"/>
          </a:xfrm>
        </p:spPr>
        <p:txBody>
          <a:bodyPr/>
          <a:lstStyle/>
          <a:p>
            <a:r>
              <a:rPr lang="en-US" dirty="0" smtClean="0"/>
              <a:t>Two interfering channels:    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E400E4"/>
                </a:solidFill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>
                <a:solidFill>
                  <a:srgbClr val="E400E4"/>
                </a:solidFill>
              </a:rPr>
              <a:t>b</a:t>
            </a:r>
            <a:r>
              <a:rPr lang="en-US" dirty="0" err="1">
                <a:solidFill>
                  <a:srgbClr val="E400E4"/>
                </a:solidFill>
              </a:rPr>
              <a:t>→J</a:t>
            </a:r>
            <a:r>
              <a:rPr lang="en-US" dirty="0">
                <a:solidFill>
                  <a:srgbClr val="E400E4"/>
                </a:solidFill>
              </a:rPr>
              <a:t>/</a:t>
            </a:r>
            <a:r>
              <a:rPr lang="en-US" dirty="0" err="1" smtClean="0">
                <a:solidFill>
                  <a:srgbClr val="E400E4"/>
                </a:solidFill>
                <a:latin typeface="Symbol" charset="2"/>
                <a:cs typeface="Symbol" charset="2"/>
              </a:rPr>
              <a:t>yL</a:t>
            </a:r>
            <a:r>
              <a:rPr lang="en-US" baseline="30000" dirty="0" smtClean="0">
                <a:solidFill>
                  <a:srgbClr val="E400E4"/>
                </a:solidFill>
                <a:latin typeface="Symbol" charset="2"/>
                <a:cs typeface="Symbol" charset="2"/>
              </a:rPr>
              <a:t>*</a:t>
            </a:r>
            <a:r>
              <a:rPr lang="en-US" dirty="0" smtClean="0">
                <a:solidFill>
                  <a:srgbClr val="E400E4"/>
                </a:solidFill>
                <a:latin typeface="Symbol" charset="2"/>
                <a:cs typeface="Symbol" charset="2"/>
              </a:rPr>
              <a:t>,   L</a:t>
            </a:r>
            <a:r>
              <a:rPr lang="en-US" baseline="30000" dirty="0" smtClean="0">
                <a:solidFill>
                  <a:srgbClr val="E400E4"/>
                </a:solidFill>
                <a:latin typeface="Symbol" charset="2"/>
                <a:cs typeface="Symbol" charset="2"/>
              </a:rPr>
              <a:t>*</a:t>
            </a:r>
            <a:r>
              <a:rPr lang="en-US" dirty="0">
                <a:solidFill>
                  <a:srgbClr val="E400E4"/>
                </a:solidFill>
              </a:rPr>
              <a:t>→</a:t>
            </a:r>
            <a:r>
              <a:rPr lang="en-US" dirty="0" smtClean="0">
                <a:solidFill>
                  <a:srgbClr val="E400E4"/>
                </a:solidFill>
              </a:rPr>
              <a:t>K</a:t>
            </a:r>
            <a:r>
              <a:rPr lang="en-US" sz="3600" baseline="30000" dirty="0">
                <a:solidFill>
                  <a:srgbClr val="E400E4"/>
                </a:solidFill>
              </a:rPr>
              <a:t>-</a:t>
            </a:r>
            <a:r>
              <a:rPr lang="en-US" dirty="0">
                <a:solidFill>
                  <a:srgbClr val="E400E4"/>
                </a:solidFill>
              </a:rPr>
              <a:t>p </a:t>
            </a:r>
            <a:endParaRPr lang="en-US" dirty="0" smtClean="0">
              <a:solidFill>
                <a:srgbClr val="E400E4"/>
              </a:solidFill>
            </a:endParaRPr>
          </a:p>
          <a:p>
            <a:pPr marL="0" indent="0">
              <a:buNone/>
            </a:pPr>
            <a:r>
              <a:rPr lang="en-US" dirty="0" smtClean="0"/>
              <a:t>&amp; 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E400E4"/>
                </a:solidFill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>
                <a:solidFill>
                  <a:srgbClr val="E400E4"/>
                </a:solidFill>
              </a:rPr>
              <a:t>b</a:t>
            </a:r>
            <a:r>
              <a:rPr lang="en-US" dirty="0" err="1" smtClean="0">
                <a:solidFill>
                  <a:srgbClr val="E400E4"/>
                </a:solidFill>
              </a:rPr>
              <a:t>→P</a:t>
            </a:r>
            <a:r>
              <a:rPr lang="en-US" baseline="-25000" dirty="0" err="1" smtClean="0">
                <a:solidFill>
                  <a:srgbClr val="E400E4"/>
                </a:solidFill>
              </a:rPr>
              <a:t>c</a:t>
            </a:r>
            <a:r>
              <a:rPr lang="en-US" baseline="30000" dirty="0" err="1" smtClean="0">
                <a:solidFill>
                  <a:srgbClr val="E400E4"/>
                </a:solidFill>
              </a:rPr>
              <a:t>+</a:t>
            </a:r>
            <a:r>
              <a:rPr lang="en-US" dirty="0" err="1">
                <a:solidFill>
                  <a:srgbClr val="E400E4"/>
                </a:solidFill>
              </a:rPr>
              <a:t>K</a:t>
            </a:r>
            <a:r>
              <a:rPr lang="en-US" sz="3600" baseline="30000" dirty="0">
                <a:solidFill>
                  <a:srgbClr val="E400E4"/>
                </a:solidFill>
              </a:rPr>
              <a:t>-</a:t>
            </a:r>
            <a:r>
              <a:rPr lang="en-US" dirty="0" smtClean="0">
                <a:solidFill>
                  <a:srgbClr val="E400E4"/>
                </a:solidFill>
                <a:latin typeface="Symbol" charset="2"/>
                <a:cs typeface="Symbol" charset="2"/>
              </a:rPr>
              <a:t>,                      </a:t>
            </a:r>
            <a:r>
              <a:rPr lang="en-US" dirty="0">
                <a:solidFill>
                  <a:srgbClr val="E400E4"/>
                </a:solidFill>
              </a:rPr>
              <a:t>P</a:t>
            </a:r>
            <a:r>
              <a:rPr lang="en-US" baseline="-25000" dirty="0">
                <a:solidFill>
                  <a:srgbClr val="E400E4"/>
                </a:solidFill>
              </a:rPr>
              <a:t>c</a:t>
            </a:r>
            <a:r>
              <a:rPr lang="en-US" baseline="30000" dirty="0">
                <a:solidFill>
                  <a:srgbClr val="E400E4"/>
                </a:solidFill>
              </a:rPr>
              <a:t>+</a:t>
            </a:r>
            <a:r>
              <a:rPr lang="en-US" dirty="0" smtClean="0">
                <a:solidFill>
                  <a:srgbClr val="E400E4"/>
                </a:solidFill>
              </a:rPr>
              <a:t>→</a:t>
            </a:r>
            <a:r>
              <a:rPr lang="en-US" dirty="0">
                <a:solidFill>
                  <a:srgbClr val="E400E4"/>
                </a:solidFill>
              </a:rPr>
              <a:t>J/</a:t>
            </a:r>
            <a:r>
              <a:rPr lang="en-US" dirty="0" smtClean="0">
                <a:solidFill>
                  <a:srgbClr val="E400E4"/>
                </a:solidFill>
                <a:latin typeface="Symbol" charset="2"/>
                <a:cs typeface="Symbol" charset="2"/>
              </a:rPr>
              <a:t>y </a:t>
            </a:r>
            <a:r>
              <a:rPr lang="en-US" dirty="0" smtClean="0">
                <a:solidFill>
                  <a:srgbClr val="E400E4"/>
                </a:solidFill>
              </a:rPr>
              <a:t>p</a:t>
            </a:r>
          </a:p>
          <a:p>
            <a:r>
              <a:rPr lang="en-US" dirty="0" smtClean="0"/>
              <a:t>Use m(K</a:t>
            </a:r>
            <a:r>
              <a:rPr lang="en-US" sz="3200" baseline="30000" dirty="0" smtClean="0"/>
              <a:t>-</a:t>
            </a:r>
            <a:r>
              <a:rPr lang="en-US" dirty="0" smtClean="0"/>
              <a:t>p) &amp; 5 decay ∠’s as fit parameters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471" y="990600"/>
            <a:ext cx="5824329" cy="248073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2209800" y="2057400"/>
            <a:ext cx="13716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209800" y="3886200"/>
            <a:ext cx="1447800" cy="533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505200"/>
            <a:ext cx="5029200" cy="22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are particles made of?</a:t>
            </a:r>
            <a:endParaRPr lang="en-US" sz="4000" dirty="0"/>
          </a:p>
        </p:txBody>
      </p:sp>
      <p:sp>
        <p:nvSpPr>
          <p:cNvPr id="12" name="内容占位符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Fundamental particles</a:t>
            </a:r>
          </a:p>
          <a:p>
            <a:pPr lvl="1"/>
            <a:r>
              <a:rPr kumimoji="1" lang="en-US" altLang="zh-CN" dirty="0" smtClean="0"/>
              <a:t>Leptons</a:t>
            </a:r>
          </a:p>
          <a:p>
            <a:pPr lvl="1"/>
            <a:r>
              <a:rPr lang="en-US" altLang="zh-CN" dirty="0" smtClean="0"/>
              <a:t>Quarks</a:t>
            </a:r>
          </a:p>
          <a:p>
            <a:pPr lvl="1"/>
            <a:r>
              <a:rPr lang="en-US" altLang="zh-CN" dirty="0" smtClean="0"/>
              <a:t>Gauge bosons</a:t>
            </a:r>
            <a:endParaRPr lang="en-US" altLang="zh-CN" dirty="0"/>
          </a:p>
          <a:p>
            <a:r>
              <a:rPr lang="en-US" altLang="zh-CN" dirty="0" smtClean="0"/>
              <a:t>Composite particles </a:t>
            </a:r>
            <a:br>
              <a:rPr lang="en-US" altLang="zh-CN" dirty="0" smtClean="0"/>
            </a:br>
            <a:r>
              <a:rPr lang="en-US" altLang="zh-CN" dirty="0" smtClean="0"/>
              <a:t>called hadrons, made of spin=1/2 quarks </a:t>
            </a:r>
          </a:p>
          <a:p>
            <a:pPr lvl="1"/>
            <a:r>
              <a:rPr lang="en-US" altLang="zh-CN" dirty="0" smtClean="0"/>
              <a:t>Baryons </a:t>
            </a:r>
            <a:r>
              <a:rPr lang="en-US" altLang="zh-CN" dirty="0"/>
              <a:t>normally are composed of 3 quarks. Quarks come in 3 </a:t>
            </a:r>
            <a:r>
              <a:rPr lang="en-US" altLang="zh-CN" dirty="0">
                <a:solidFill>
                  <a:srgbClr val="FF0000"/>
                </a:solidFill>
              </a:rPr>
              <a:t>co</a:t>
            </a:r>
            <a:r>
              <a:rPr lang="en-US" altLang="zh-CN" dirty="0">
                <a:solidFill>
                  <a:srgbClr val="0501FE"/>
                </a:solidFill>
              </a:rPr>
              <a:t>lo</a:t>
            </a:r>
            <a:r>
              <a:rPr lang="en-US" altLang="zh-CN" dirty="0">
                <a:solidFill>
                  <a:srgbClr val="FFC912"/>
                </a:solidFill>
              </a:rPr>
              <a:t>rs</a:t>
            </a:r>
            <a:r>
              <a:rPr lang="en-US" altLang="zh-CN" dirty="0"/>
              <a:t>, for baryons one of each as </a:t>
            </a:r>
            <a:r>
              <a:rPr lang="en-US" altLang="zh-CN" dirty="0" err="1">
                <a:solidFill>
                  <a:srgbClr val="E5001B"/>
                </a:solidFill>
              </a:rPr>
              <a:t>r</a:t>
            </a:r>
            <a:r>
              <a:rPr lang="en-US" altLang="zh-CN" dirty="0" err="1"/>
              <a:t>+</a:t>
            </a:r>
            <a:r>
              <a:rPr lang="en-US" altLang="zh-CN" dirty="0" err="1">
                <a:solidFill>
                  <a:srgbClr val="0501FE"/>
                </a:solidFill>
              </a:rPr>
              <a:t>b</a:t>
            </a:r>
            <a:r>
              <a:rPr lang="en-US" altLang="zh-CN" dirty="0" err="1"/>
              <a:t>+</a:t>
            </a:r>
            <a:r>
              <a:rPr lang="en-US" altLang="zh-CN" dirty="0" err="1">
                <a:solidFill>
                  <a:srgbClr val="FFC912"/>
                </a:solidFill>
              </a:rPr>
              <a:t>y</a:t>
            </a:r>
            <a:r>
              <a:rPr lang="en-US" altLang="zh-CN" dirty="0"/>
              <a:t>=white (colorless)</a:t>
            </a:r>
            <a:endParaRPr lang="en-US" altLang="zh-CN" dirty="0">
              <a:solidFill>
                <a:srgbClr val="FFF212"/>
              </a:solidFill>
            </a:endParaRPr>
          </a:p>
          <a:p>
            <a:pPr lvl="1"/>
            <a:r>
              <a:rPr lang="en-US" altLang="zh-CN" dirty="0"/>
              <a:t>Mesons normally are composed of a quark + antiquark, </a:t>
            </a:r>
            <a:r>
              <a:rPr lang="en-US" altLang="zh-CN" dirty="0" err="1"/>
              <a:t>e.g</a:t>
            </a:r>
            <a:r>
              <a:rPr lang="en-US" altLang="zh-CN" dirty="0"/>
              <a:t>, </a:t>
            </a:r>
            <a:r>
              <a:rPr lang="en-US" altLang="zh-CN" dirty="0" err="1">
                <a:solidFill>
                  <a:srgbClr val="E5001B"/>
                </a:solidFill>
              </a:rPr>
              <a:t>rr</a:t>
            </a:r>
            <a:r>
              <a:rPr lang="en-US" altLang="zh-CN" dirty="0"/>
              <a:t> or </a:t>
            </a:r>
            <a:r>
              <a:rPr lang="en-US" altLang="zh-CN" dirty="0">
                <a:solidFill>
                  <a:srgbClr val="0501FE"/>
                </a:solidFill>
              </a:rPr>
              <a:t>bb</a:t>
            </a:r>
            <a:r>
              <a:rPr lang="en-US" altLang="zh-CN" dirty="0"/>
              <a:t> or </a:t>
            </a:r>
            <a:r>
              <a:rPr lang="en-US" altLang="zh-CN" dirty="0" err="1" smtClean="0">
                <a:solidFill>
                  <a:srgbClr val="FFC912"/>
                </a:solidFill>
              </a:rPr>
              <a:t>yy</a:t>
            </a:r>
            <a:endParaRPr lang="en-US" altLang="zh-CN" dirty="0">
              <a:solidFill>
                <a:srgbClr val="FFC91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581400" y="5943600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E5001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343400" y="5884380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501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181600" y="5927680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91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066800"/>
            <a:ext cx="347846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3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47800"/>
            <a:ext cx="8816495" cy="137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9030154" cy="142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 bwMode="auto">
              <a:xfrm>
                <a:off x="152399" y="4953000"/>
                <a:ext cx="9030155" cy="469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6800" tIns="38400" rIns="76800" bIns="38400" numCol="1" anchor="t" anchorCtr="0" compatLnSpc="1">
                <a:prstTxWarp prst="textNoShape">
                  <a:avLst/>
                </a:prstTxWarp>
              </a:bodyPr>
              <a:lstStyle>
                <a:lvl1pPr marL="192088" indent="-192088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192088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Ø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60438" indent="-192088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Char char="o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43025" indent="-190500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727200" indent="-190500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q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 xmlns="">
                    <m:r>
                      <a:rPr lang="en-US" sz="2800" i="1" smtClean="0">
                        <a:latin typeface="Cambria Math"/>
                        <a:ea typeface="Cambria Math"/>
                      </a:rPr>
                      <m:t>ℋ</m:t>
                    </m:r>
                  </m:oMath>
                </a14:m>
                <a:r>
                  <a:rPr lang="en-US" sz="2800" dirty="0" smtClean="0"/>
                  <a:t> are complex helicity couplings determined from the fit</a:t>
                </a:r>
                <a:endParaRPr lang="en-US" sz="2800" dirty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99" y="4953000"/>
                <a:ext cx="9030155" cy="469690"/>
              </a:xfrm>
              <a:prstGeom prst="rect">
                <a:avLst/>
              </a:prstGeom>
              <a:blipFill rotWithShape="0">
                <a:blip r:embed="rId6"/>
                <a:stretch>
                  <a:fillRect t="-33766" r="-270" b="-9870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/>
          <p:cNvSpPr/>
          <p:nvPr/>
        </p:nvSpPr>
        <p:spPr bwMode="auto">
          <a:xfrm>
            <a:off x="3299178" y="1524000"/>
            <a:ext cx="3810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2209800" y="4254372"/>
            <a:ext cx="3810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2675466" y="2360661"/>
            <a:ext cx="3810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3276600" y="3385128"/>
            <a:ext cx="3810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6000" dirty="0" smtClean="0"/>
              <a:t>Amplitude Analysis</a:t>
            </a:r>
            <a:endParaRPr kumimoji="1" lang="zh-CN" altLang="en-US" sz="60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12270" y="887353"/>
            <a:ext cx="8618538" cy="9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The matrix element for the 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dirty="0" smtClean="0"/>
              <a:t>* decay </a:t>
            </a:r>
            <a:r>
              <a:rPr lang="en-US" sz="2800" dirty="0" smtClean="0"/>
              <a:t>is:</a:t>
            </a:r>
            <a:endParaRPr lang="en-US" sz="28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52647" y="2895600"/>
            <a:ext cx="8618538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And for the </a:t>
            </a:r>
            <a:r>
              <a:rPr lang="en-US" sz="2800" dirty="0" smtClean="0"/>
              <a:t>P</a:t>
            </a:r>
            <a:r>
              <a:rPr lang="en-US" sz="2800" baseline="-25000" dirty="0" smtClean="0"/>
              <a:t>c</a:t>
            </a:r>
            <a:r>
              <a:rPr lang="en-US" sz="2800" dirty="0" smtClean="0"/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21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12270" y="887353"/>
            <a:ext cx="8618538" cy="9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The matrix element for the 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dirty="0" smtClean="0"/>
              <a:t>* decay </a:t>
            </a:r>
            <a:r>
              <a:rPr lang="en-US" sz="2800" dirty="0" smtClean="0"/>
              <a:t>is: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47800"/>
            <a:ext cx="8816495" cy="137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52647" y="2895600"/>
            <a:ext cx="8618538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And for the </a:t>
            </a:r>
            <a:r>
              <a:rPr lang="en-US" sz="2800" dirty="0" smtClean="0"/>
              <a:t>P</a:t>
            </a:r>
            <a:r>
              <a:rPr lang="en-US" sz="2800" baseline="-25000" dirty="0" smtClean="0"/>
              <a:t>c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9030154" cy="142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52399" y="4953000"/>
            <a:ext cx="9030155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 smtClean="0"/>
              <a:t>R</a:t>
            </a:r>
            <a:r>
              <a:rPr lang="en-US" sz="2800" dirty="0" smtClean="0"/>
              <a:t>(</a:t>
            </a:r>
            <a:r>
              <a:rPr lang="en-US" sz="2800" i="1" dirty="0" smtClean="0"/>
              <a:t>m</a:t>
            </a:r>
            <a:r>
              <a:rPr lang="en-US" sz="2800" dirty="0" smtClean="0"/>
              <a:t>) are resonance parametrizations, generally are described by </a:t>
            </a:r>
            <a:r>
              <a:rPr lang="en-US" sz="2800" dirty="0" err="1" smtClean="0"/>
              <a:t>Breit</a:t>
            </a:r>
            <a:r>
              <a:rPr lang="en-US" sz="2800" dirty="0" smtClean="0"/>
              <a:t>-</a:t>
            </a:r>
            <a:r>
              <a:rPr lang="en-US" sz="2800" dirty="0" smtClean="0"/>
              <a:t>Wigner, </a:t>
            </a:r>
            <a:r>
              <a:rPr lang="en-US" altLang="zh-CN" sz="2800" dirty="0" err="1"/>
              <a:t>Flatte</a:t>
            </a:r>
            <a:r>
              <a:rPr lang="en-US" altLang="zh-CN" sz="2800" dirty="0" smtClean="0"/>
              <a:t>´</a:t>
            </a:r>
            <a:r>
              <a:rPr lang="en-US" sz="2800" dirty="0" smtClean="0"/>
              <a:t> </a:t>
            </a:r>
            <a:r>
              <a:rPr lang="en-US" sz="2800" dirty="0" smtClean="0"/>
              <a:t>amplitude</a:t>
            </a:r>
            <a:endParaRPr lang="en-US" sz="2800" i="1" dirty="0">
              <a:latin typeface="Cambria Math"/>
              <a:ea typeface="Cambria Math"/>
            </a:endParaRPr>
          </a:p>
        </p:txBody>
      </p:sp>
      <p:sp>
        <p:nvSpPr>
          <p:cNvPr id="3" name="椭圆 2"/>
          <p:cNvSpPr/>
          <p:nvPr/>
        </p:nvSpPr>
        <p:spPr bwMode="auto">
          <a:xfrm>
            <a:off x="5791200" y="2286000"/>
            <a:ext cx="3810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5726289" y="4254372"/>
            <a:ext cx="3810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6000" dirty="0" smtClean="0"/>
              <a:t>Amplitude Analysis</a:t>
            </a:r>
            <a:endParaRPr kumimoji="1"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85820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47800"/>
            <a:ext cx="8816495" cy="137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9030154" cy="142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52399" y="4953000"/>
            <a:ext cx="9030155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Wigner D-matrix arguments are Euler angles corresponding to the fitted angles. </a:t>
            </a:r>
            <a:endParaRPr lang="en-US" sz="2800" dirty="0"/>
          </a:p>
        </p:txBody>
      </p:sp>
      <p:sp>
        <p:nvSpPr>
          <p:cNvPr id="3" name="椭圆 2"/>
          <p:cNvSpPr/>
          <p:nvPr/>
        </p:nvSpPr>
        <p:spPr bwMode="auto">
          <a:xfrm>
            <a:off x="4343400" y="1524000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3592284" y="2284461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6858000" y="2262689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4343400" y="3351261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3156858" y="4189461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6781802" y="4256314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6000" dirty="0">
                <a:solidFill>
                  <a:srgbClr val="006633"/>
                </a:solidFill>
              </a:rPr>
              <a:t>Amplitude Analysis</a:t>
            </a:r>
            <a:endParaRPr kumimoji="1" lang="zh-CN" altLang="en-US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12270" y="887353"/>
            <a:ext cx="8618538" cy="9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The matrix element for the 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dirty="0" smtClean="0"/>
              <a:t>* decay </a:t>
            </a:r>
            <a:r>
              <a:rPr lang="en-US" sz="2800" dirty="0" smtClean="0"/>
              <a:t>is:</a:t>
            </a:r>
            <a:endParaRPr lang="en-US" sz="2800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52647" y="2895600"/>
            <a:ext cx="8618538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And for the </a:t>
            </a:r>
            <a:r>
              <a:rPr lang="en-US" sz="2800" dirty="0" smtClean="0"/>
              <a:t>P</a:t>
            </a:r>
            <a:r>
              <a:rPr lang="en-US" sz="2800" baseline="-25000" dirty="0" smtClean="0"/>
              <a:t>c</a:t>
            </a:r>
            <a:r>
              <a:rPr lang="en-US" sz="2800" dirty="0" smtClean="0"/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629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47800"/>
            <a:ext cx="8816495" cy="137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9030154" cy="142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52399" y="4953000"/>
            <a:ext cx="9030155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Add together coherently to allow them interfering </a:t>
            </a:r>
            <a:endParaRPr lang="en-US" sz="2800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6000" dirty="0">
                <a:solidFill>
                  <a:srgbClr val="006633"/>
                </a:solidFill>
              </a:rPr>
              <a:t>Amplitude Analysis</a:t>
            </a:r>
            <a:endParaRPr kumimoji="1" lang="zh-CN" altLang="en-US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12270" y="887353"/>
            <a:ext cx="8618538" cy="9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The matrix element for the 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dirty="0" smtClean="0"/>
              <a:t>* decay </a:t>
            </a:r>
            <a:r>
              <a:rPr lang="en-US" sz="2800" dirty="0" smtClean="0"/>
              <a:t>is:</a:t>
            </a:r>
            <a:endParaRPr lang="en-US" sz="2800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352647" y="2895600"/>
            <a:ext cx="8618538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And for the </a:t>
            </a:r>
            <a:r>
              <a:rPr lang="en-US" sz="2800" dirty="0" smtClean="0"/>
              <a:t>P</a:t>
            </a:r>
            <a:r>
              <a:rPr lang="en-US" sz="2800" baseline="-25000" dirty="0" smtClean="0"/>
              <a:t>c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07" y="5308127"/>
            <a:ext cx="7032293" cy="94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10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67212"/>
            <a:ext cx="7775266" cy="472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620000" cy="838199"/>
          </a:xfrm>
        </p:spPr>
        <p:txBody>
          <a:bodyPr/>
          <a:lstStyle/>
          <a:p>
            <a:r>
              <a:rPr lang="en-US" sz="4000" dirty="0" smtClean="0"/>
              <a:t>Models: extended &amp; reduced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53000"/>
          </a:xfrm>
        </p:spPr>
        <p:txBody>
          <a:bodyPr/>
          <a:lstStyle/>
          <a:p>
            <a:r>
              <a:rPr lang="en-US" dirty="0" smtClean="0"/>
              <a:t>Consider all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* states &amp; all allowed L values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6248400"/>
            <a:ext cx="340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parameters 64                  146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891194"/>
            <a:ext cx="9115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Flatte</a:t>
            </a:r>
            <a:r>
              <a:rPr lang="en-US" sz="2000" dirty="0" smtClean="0"/>
              <a:t>´</a:t>
            </a:r>
          </a:p>
          <a:p>
            <a:r>
              <a:rPr lang="en-US" sz="2000" dirty="0" smtClean="0"/>
              <a:t> BW</a:t>
            </a:r>
          </a:p>
          <a:p>
            <a:r>
              <a:rPr lang="en-US" sz="2000" dirty="0" smtClean="0"/>
              <a:t>   ↓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989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971800"/>
            <a:ext cx="8991600" cy="3595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620000" cy="838199"/>
          </a:xfrm>
        </p:spPr>
        <p:txBody>
          <a:bodyPr/>
          <a:lstStyle/>
          <a:p>
            <a:r>
              <a:rPr lang="en-US" sz="4800" dirty="0" smtClean="0"/>
              <a:t>Results without P</a:t>
            </a:r>
            <a:r>
              <a:rPr lang="en-US" sz="4800" baseline="-25000" dirty="0" smtClean="0"/>
              <a:t>c</a:t>
            </a:r>
            <a:r>
              <a:rPr lang="en-US" sz="4800" dirty="0" smtClean="0"/>
              <a:t> states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4953000"/>
          </a:xfrm>
        </p:spPr>
        <p:txBody>
          <a:bodyPr/>
          <a:lstStyle/>
          <a:p>
            <a:r>
              <a:rPr lang="en-US" dirty="0" smtClean="0"/>
              <a:t>Use extended model, so all possible known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* amplitudes.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Kp</a:t>
            </a:r>
            <a:r>
              <a:rPr lang="en-US" dirty="0" smtClean="0"/>
              <a:t> looks fine, but not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J</a:t>
            </a:r>
            <a:r>
              <a:rPr lang="en-US" baseline="-25000" dirty="0" smtClean="0"/>
              <a:t>/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y</a:t>
            </a:r>
            <a:r>
              <a:rPr lang="en-US" baseline="-25000" dirty="0" err="1" smtClean="0"/>
              <a:t>p</a:t>
            </a:r>
            <a:endParaRPr lang="en-US" baseline="-25000" dirty="0" smtClean="0"/>
          </a:p>
          <a:p>
            <a:r>
              <a:rPr lang="en-US" dirty="0" smtClean="0"/>
              <a:t>Additions of non-resonant, extra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*, all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* (</a:t>
            </a:r>
            <a:r>
              <a:rPr lang="en-US" dirty="0" err="1" smtClean="0"/>
              <a:t>isospin</a:t>
            </a:r>
            <a:r>
              <a:rPr lang="en-US" dirty="0" smtClean="0"/>
              <a:t> violating process) doesn’t help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6934200" y="2133600"/>
            <a:ext cx="152400" cy="1143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6">
                <a:lumMod val="20000"/>
                <a:lumOff val="80000"/>
                <a:alpha val="75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1576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620000" cy="838199"/>
          </a:xfrm>
        </p:spPr>
        <p:txBody>
          <a:bodyPr/>
          <a:lstStyle/>
          <a:p>
            <a:r>
              <a:rPr lang="en-US" sz="4400" dirty="0" smtClean="0"/>
              <a:t>Extended model with 1 P</a:t>
            </a:r>
            <a:r>
              <a:rPr lang="en-US" sz="4000" baseline="-25000" dirty="0" smtClean="0"/>
              <a:t>c</a:t>
            </a:r>
            <a:endParaRPr lang="en-US" sz="40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Try all J</a:t>
            </a:r>
            <a:r>
              <a:rPr lang="en-US" baseline="30000" dirty="0" smtClean="0"/>
              <a:t>P</a:t>
            </a:r>
            <a:r>
              <a:rPr lang="en-US" dirty="0" smtClean="0"/>
              <a:t> up to 7/2</a:t>
            </a:r>
            <a:r>
              <a:rPr lang="en-US" baseline="30000" dirty="0" smtClean="0"/>
              <a:t>±</a:t>
            </a:r>
            <a:endParaRPr lang="en-US" dirty="0" smtClean="0"/>
          </a:p>
          <a:p>
            <a:r>
              <a:rPr lang="en-US" dirty="0" smtClean="0"/>
              <a:t>Best fit has </a:t>
            </a:r>
            <a:r>
              <a:rPr lang="en-US" dirty="0"/>
              <a:t>J</a:t>
            </a:r>
            <a:r>
              <a:rPr lang="en-US" baseline="30000" dirty="0"/>
              <a:t>P</a:t>
            </a:r>
            <a:r>
              <a:rPr lang="en-US" dirty="0"/>
              <a:t> </a:t>
            </a:r>
            <a:r>
              <a:rPr lang="en-US" dirty="0" smtClean="0"/>
              <a:t>=5/</a:t>
            </a:r>
            <a:r>
              <a:rPr lang="en-US" dirty="0"/>
              <a:t>2</a:t>
            </a:r>
            <a:r>
              <a:rPr lang="en-US" baseline="30000" dirty="0" smtClean="0"/>
              <a:t>±</a:t>
            </a:r>
            <a:r>
              <a:rPr lang="en-US" dirty="0" smtClean="0"/>
              <a:t>. Still not a good fit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0" y="2590801"/>
            <a:ext cx="9039880" cy="354222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6781800" y="2209800"/>
            <a:ext cx="457200" cy="990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>
            <a:glow rad="101600">
              <a:schemeClr val="accent6">
                <a:lumMod val="20000"/>
                <a:lumOff val="80000"/>
                <a:alpha val="75000"/>
              </a:schemeClr>
            </a:glow>
          </a:effectLst>
        </p:spPr>
      </p:cxnSp>
    </p:spTree>
    <p:extLst>
      <p:ext uri="{BB962C8B-B14F-4D97-AF65-F5344CB8AC3E}">
        <p14:creationId xmlns:p14="http://schemas.microsoft.com/office/powerpoint/2010/main" val="32135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1"/>
            <a:ext cx="7620000" cy="838199"/>
          </a:xfrm>
        </p:spPr>
        <p:txBody>
          <a:bodyPr/>
          <a:lstStyle/>
          <a:p>
            <a:r>
              <a:rPr lang="en-US" sz="4400" dirty="0" smtClean="0"/>
              <a:t>Reduced </a:t>
            </a:r>
            <a:r>
              <a:rPr lang="en-US" sz="4400" dirty="0"/>
              <a:t>model with </a:t>
            </a:r>
            <a:r>
              <a:rPr lang="en-US" sz="4400" dirty="0" smtClean="0"/>
              <a:t>2 P</a:t>
            </a:r>
            <a:r>
              <a:rPr lang="en-US" sz="4000" baseline="-25000" dirty="0" smtClean="0"/>
              <a:t>c</a:t>
            </a:r>
            <a:r>
              <a:rPr lang="en-US" sz="4000" dirty="0" smtClean="0"/>
              <a:t>’s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53000"/>
          </a:xfrm>
        </p:spPr>
        <p:txBody>
          <a:bodyPr/>
          <a:lstStyle/>
          <a:p>
            <a:r>
              <a:rPr lang="en-US" dirty="0" smtClean="0"/>
              <a:t>Best fit has J</a:t>
            </a:r>
            <a:r>
              <a:rPr lang="en-US" baseline="30000" dirty="0" smtClean="0"/>
              <a:t>P</a:t>
            </a:r>
            <a:r>
              <a:rPr lang="en-US" dirty="0" smtClean="0"/>
              <a:t>=(3/2</a:t>
            </a:r>
            <a:r>
              <a:rPr lang="en-US" baseline="30000" dirty="0" smtClean="0"/>
              <a:t>-</a:t>
            </a:r>
            <a:r>
              <a:rPr lang="en-US" dirty="0" smtClean="0"/>
              <a:t>, 5/2</a:t>
            </a:r>
            <a:r>
              <a:rPr lang="en-US" baseline="30000" dirty="0" smtClean="0"/>
              <a:t>+</a:t>
            </a:r>
            <a:r>
              <a:rPr lang="en-US" dirty="0" smtClean="0"/>
              <a:t>), also </a:t>
            </a:r>
            <a:r>
              <a:rPr lang="en-US" dirty="0"/>
              <a:t>(3/</a:t>
            </a:r>
            <a:r>
              <a:rPr lang="en-US" dirty="0" smtClean="0"/>
              <a:t>2</a:t>
            </a:r>
            <a:r>
              <a:rPr lang="en-US" baseline="30000" dirty="0" smtClean="0"/>
              <a:t>+</a:t>
            </a:r>
            <a:r>
              <a:rPr lang="en-US" dirty="0" smtClean="0"/>
              <a:t>, </a:t>
            </a:r>
            <a:r>
              <a:rPr lang="en-US" dirty="0"/>
              <a:t>5/</a:t>
            </a:r>
            <a:r>
              <a:rPr lang="en-US" dirty="0" smtClean="0"/>
              <a:t>2</a:t>
            </a:r>
            <a:r>
              <a:rPr lang="en-US" baseline="30000" dirty="0" smtClean="0"/>
              <a:t>-</a:t>
            </a:r>
            <a:r>
              <a:rPr lang="en-US" dirty="0" smtClean="0"/>
              <a:t>) &amp; (5/2</a:t>
            </a:r>
            <a:r>
              <a:rPr lang="en-US" baseline="30000" dirty="0" smtClean="0"/>
              <a:t>+</a:t>
            </a:r>
            <a:r>
              <a:rPr lang="en-US" dirty="0" smtClean="0"/>
              <a:t>, 3/2</a:t>
            </a:r>
            <a:r>
              <a:rPr lang="en-US" baseline="30000" dirty="0" smtClean="0"/>
              <a:t>-</a:t>
            </a:r>
            <a:r>
              <a:rPr lang="en-US" dirty="0" smtClean="0"/>
              <a:t>) are preferred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6485"/>
            <a:ext cx="9144000" cy="359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3" y="990600"/>
            <a:ext cx="5177117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8895"/>
            <a:ext cx="7620000" cy="838199"/>
          </a:xfrm>
        </p:spPr>
        <p:txBody>
          <a:bodyPr/>
          <a:lstStyle/>
          <a:p>
            <a:r>
              <a:rPr lang="en-US" sz="5400" dirty="0" smtClean="0"/>
              <a:t>Angular distributions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28194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Good fits in the angular variables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7391400" y="4038600"/>
            <a:ext cx="762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155329" y="4038600"/>
            <a:ext cx="762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1658" y="3984813"/>
            <a:ext cx="263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8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209099"/>
            <a:ext cx="1905000" cy="152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Better View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188" y="987552"/>
            <a:ext cx="5093812" cy="5870448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66799"/>
            <a:ext cx="3276600" cy="2293227"/>
          </a:xfrm>
          <a:prstGeom prst="rect">
            <a:avLst/>
          </a:prstGeom>
        </p:spPr>
      </p:pic>
      <p:cxnSp>
        <p:nvCxnSpPr>
          <p:cNvPr id="12" name="直线连接符 11"/>
          <p:cNvCxnSpPr/>
          <p:nvPr/>
        </p:nvCxnSpPr>
        <p:spPr bwMode="auto">
          <a:xfrm>
            <a:off x="2021736" y="1123460"/>
            <a:ext cx="26728" cy="182628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线箭头连接符 13"/>
          <p:cNvCxnSpPr/>
          <p:nvPr/>
        </p:nvCxnSpPr>
        <p:spPr bwMode="auto">
          <a:xfrm>
            <a:off x="2133600" y="1219200"/>
            <a:ext cx="381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6A6A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直线箭头连接符 18"/>
          <p:cNvCxnSpPr/>
          <p:nvPr/>
        </p:nvCxnSpPr>
        <p:spPr bwMode="auto">
          <a:xfrm>
            <a:off x="381000" y="4495800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501FE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内容占位符 15"/>
          <p:cNvSpPr>
            <a:spLocks noGrp="1"/>
          </p:cNvSpPr>
          <p:nvPr>
            <p:ph idx="1"/>
          </p:nvPr>
        </p:nvSpPr>
        <p:spPr>
          <a:xfrm>
            <a:off x="0" y="3276600"/>
            <a:ext cx="3810000" cy="2286000"/>
          </a:xfrm>
        </p:spPr>
        <p:txBody>
          <a:bodyPr/>
          <a:lstStyle/>
          <a:p>
            <a:r>
              <a:rPr kumimoji="1" lang="en-US" altLang="zh-CN" sz="2800" dirty="0" smtClean="0"/>
              <a:t>Cut </a:t>
            </a:r>
            <a:r>
              <a:rPr kumimoji="1" lang="en-US" altLang="zh-CN" sz="2800" dirty="0" err="1" smtClean="0"/>
              <a:t>m</a:t>
            </a:r>
            <a:r>
              <a:rPr kumimoji="1" lang="en-US" altLang="zh-CN" sz="2800" baseline="-25000" dirty="0" err="1" smtClean="0"/>
              <a:t>Kp</a:t>
            </a:r>
            <a:r>
              <a:rPr kumimoji="1" lang="en-US" altLang="zh-CN" sz="2800" dirty="0" smtClean="0"/>
              <a:t>&gt;2GeV</a:t>
            </a:r>
            <a:r>
              <a:rPr kumimoji="1" lang="en-US" altLang="zh-CN" sz="2800" baseline="30000" dirty="0" smtClean="0"/>
              <a:t> </a:t>
            </a:r>
            <a:r>
              <a:rPr kumimoji="1" lang="en-US" altLang="zh-CN" sz="2800" dirty="0" smtClean="0"/>
              <a:t>to enhance P</a:t>
            </a:r>
            <a:r>
              <a:rPr kumimoji="1" lang="en-US" altLang="zh-CN" sz="2800" baseline="-25000" dirty="0" smtClean="0"/>
              <a:t>c</a:t>
            </a:r>
            <a:r>
              <a:rPr kumimoji="1" lang="en-US" altLang="zh-CN" sz="2800" baseline="30000" dirty="0" smtClean="0"/>
              <a:t>+ </a:t>
            </a:r>
            <a:r>
              <a:rPr kumimoji="1" lang="en-US" altLang="zh-CN" sz="2800" dirty="0" smtClean="0"/>
              <a:t>fraction</a:t>
            </a:r>
          </a:p>
          <a:p>
            <a:pPr marL="0" indent="0">
              <a:buNone/>
            </a:pPr>
            <a:r>
              <a:rPr kumimoji="1" lang="en-US" altLang="zh-CN" sz="2800" dirty="0" smtClean="0"/>
              <a:t>  </a:t>
            </a:r>
          </a:p>
          <a:p>
            <a:pPr marL="0" indent="0">
              <a:buNone/>
            </a:pPr>
            <a:r>
              <a:rPr kumimoji="1" lang="en-US" altLang="zh-CN" sz="2800" dirty="0"/>
              <a:t> </a:t>
            </a:r>
            <a:r>
              <a:rPr kumimoji="1" lang="en-US" altLang="zh-CN" sz="2800" dirty="0" smtClean="0">
                <a:solidFill>
                  <a:srgbClr val="0501FE"/>
                </a:solidFill>
              </a:rPr>
              <a:t>Should be visible by other LHC experiments</a:t>
            </a:r>
          </a:p>
          <a:p>
            <a:endParaRPr kumimoji="1"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95723925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1" y="1600200"/>
            <a:ext cx="6304649" cy="472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47172"/>
            <a:ext cx="4343400" cy="838199"/>
          </a:xfrm>
        </p:spPr>
        <p:txBody>
          <a:bodyPr/>
          <a:lstStyle/>
          <a:p>
            <a:r>
              <a:rPr lang="en-US" sz="4800" dirty="0" smtClean="0"/>
              <a:t>Quark model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2296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660066"/>
                </a:solidFill>
              </a:rPr>
              <a:t>In the beginning </a:t>
            </a:r>
            <a:r>
              <a:rPr lang="en-US" sz="2400" dirty="0" err="1" smtClean="0">
                <a:solidFill>
                  <a:srgbClr val="660066"/>
                </a:solidFill>
              </a:rPr>
              <a:t>multiquark</a:t>
            </a:r>
            <a:r>
              <a:rPr lang="en-US" sz="2400" dirty="0" smtClean="0">
                <a:solidFill>
                  <a:srgbClr val="660066"/>
                </a:solidFill>
              </a:rPr>
              <a:t> objects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660066"/>
                </a:solidFill>
              </a:rPr>
              <a:t>w</a:t>
            </a:r>
            <a:r>
              <a:rPr lang="en-US" sz="2400" dirty="0" smtClean="0">
                <a:solidFill>
                  <a:srgbClr val="660066"/>
                </a:solidFill>
              </a:rPr>
              <a:t>ere predicted- now called exotic  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464" y="228600"/>
            <a:ext cx="3761403" cy="327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219200"/>
            <a:ext cx="1066800" cy="2863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V="1">
            <a:off x="5029200" y="5257800"/>
            <a:ext cx="0" cy="152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E5001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5029200" y="5257800"/>
            <a:ext cx="1219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5001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261560" y="5257800"/>
            <a:ext cx="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5001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4572000" y="5638800"/>
            <a:ext cx="1676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5001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572000" y="5638800"/>
            <a:ext cx="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5001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3276600" y="5791200"/>
            <a:ext cx="1295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5001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3276600" y="5410200"/>
            <a:ext cx="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5001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276600" y="5380060"/>
            <a:ext cx="1752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E5001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609599"/>
            <a:ext cx="1066800" cy="1319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57400"/>
            <a:ext cx="1168400" cy="13716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497232" y="4768850"/>
            <a:ext cx="2585413" cy="1479550"/>
            <a:chOff x="6497232" y="4768850"/>
            <a:chExt cx="2585413" cy="1479550"/>
          </a:xfrm>
        </p:grpSpPr>
        <p:sp>
          <p:nvSpPr>
            <p:cNvPr id="11" name="TextBox 10"/>
            <p:cNvSpPr txBox="1"/>
            <p:nvPr/>
          </p:nvSpPr>
          <p:spPr>
            <a:xfrm>
              <a:off x="6497232" y="4924961"/>
              <a:ext cx="2585413" cy="132343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qqqqq</a:t>
              </a:r>
              <a:r>
                <a:rPr lang="en-US" sz="2000" dirty="0" smtClean="0"/>
                <a:t> baryons later</a:t>
              </a:r>
            </a:p>
            <a:p>
              <a:r>
                <a:rPr lang="en-US" sz="2000" dirty="0" smtClean="0"/>
                <a:t>called “</a:t>
              </a:r>
              <a:r>
                <a:rPr lang="en-US" sz="2000" dirty="0" err="1" smtClean="0"/>
                <a:t>pentaquarks</a:t>
              </a:r>
              <a:r>
                <a:rPr lang="en-US" sz="2000" dirty="0" smtClean="0"/>
                <a:t>”;</a:t>
              </a:r>
            </a:p>
            <a:p>
              <a:r>
                <a:rPr lang="en-US" sz="2000" dirty="0" err="1" smtClean="0"/>
                <a:t>qqqq</a:t>
              </a:r>
              <a:r>
                <a:rPr lang="en-US" sz="2000" dirty="0" smtClean="0"/>
                <a:t> meson called</a:t>
              </a:r>
            </a:p>
            <a:p>
              <a:r>
                <a:rPr lang="en-US" sz="2000" dirty="0" smtClean="0"/>
                <a:t>“</a:t>
              </a:r>
              <a:r>
                <a:rPr lang="en-US" sz="2000" dirty="0" err="1" smtClean="0"/>
                <a:t>tetraquarks</a:t>
              </a:r>
              <a:r>
                <a:rPr lang="en-US" sz="2000" dirty="0" smtClean="0"/>
                <a:t>”</a:t>
              </a:r>
              <a:endParaRPr lang="en-US" sz="2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80250" y="4768850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_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81800" y="5363746"/>
              <a:ext cx="469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_ _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5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7" y="3267901"/>
            <a:ext cx="3707353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711" y="990600"/>
            <a:ext cx="5339334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m(K</a:t>
            </a:r>
            <a:r>
              <a:rPr lang="en-US" sz="8800" baseline="30000" dirty="0" smtClean="0"/>
              <a:t>-</a:t>
            </a:r>
            <a:r>
              <a:rPr lang="en-US" dirty="0" smtClean="0"/>
              <a:t>p) slices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724400" y="10668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M(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)&lt;1.55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GeV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6200" y="1143000"/>
            <a:ext cx="1397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1.55&lt;M(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&lt;1.70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GeV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3802640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1.70&lt;M(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&lt;2.00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GeV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2800" y="3792292"/>
            <a:ext cx="192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2.00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&lt;M(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6200" y="4343400"/>
            <a:ext cx="1828800" cy="381000"/>
          </a:xfrm>
          <a:prstGeom prst="rect">
            <a:avLst/>
          </a:prstGeom>
          <a:noFill/>
          <a:ln w="19050" cap="flat" cmpd="sng" algn="ctr">
            <a:solidFill>
              <a:srgbClr val="0501F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76200" y="4741798"/>
            <a:ext cx="1828800" cy="381000"/>
          </a:xfrm>
          <a:prstGeom prst="rect">
            <a:avLst/>
          </a:prstGeom>
          <a:noFill/>
          <a:ln w="19050" cap="flat" cmpd="sng" algn="ctr">
            <a:solidFill>
              <a:srgbClr val="E400E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923305" y="4045066"/>
            <a:ext cx="19037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Events/(20 MeV)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2902066" y="1834002"/>
            <a:ext cx="19037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Events/(20 MeV)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276600" y="2971800"/>
            <a:ext cx="1600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36576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</a:t>
            </a:r>
            <a:r>
              <a:rPr lang="en-US" baseline="-25000" dirty="0" smtClean="0"/>
              <a:t>c</a:t>
            </a:r>
            <a:r>
              <a:rPr lang="en-US" dirty="0" smtClean="0"/>
              <a:t>’s cannot appear in first interval as they would be outside of the </a:t>
            </a:r>
            <a:r>
              <a:rPr lang="en-US" dirty="0" err="1" smtClean="0"/>
              <a:t>Dalitz</a:t>
            </a:r>
            <a:r>
              <a:rPr lang="en-US" dirty="0" smtClean="0"/>
              <a:t> plot boundary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sPc_v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23" y="1952002"/>
            <a:ext cx="5169877" cy="426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6830"/>
            <a:ext cx="7620000" cy="838199"/>
          </a:xfrm>
        </p:spPr>
        <p:txBody>
          <a:bodyPr/>
          <a:lstStyle/>
          <a:p>
            <a:r>
              <a:rPr lang="en-US" sz="5400" dirty="0" smtClean="0"/>
              <a:t>Data demands 2 states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953000"/>
          </a:xfrm>
        </p:spPr>
        <p:txBody>
          <a:bodyPr/>
          <a:lstStyle/>
          <a:p>
            <a:r>
              <a:rPr lang="en-US" sz="2800" dirty="0" smtClean="0"/>
              <a:t>Interference between opposite parity states needed to explain P</a:t>
            </a:r>
            <a:r>
              <a:rPr lang="en-US" sz="2800" baseline="-25000" dirty="0" smtClean="0"/>
              <a:t>c</a:t>
            </a:r>
            <a:r>
              <a:rPr lang="en-US" sz="2800" dirty="0" smtClean="0"/>
              <a:t> decay angle distribution</a:t>
            </a:r>
          </a:p>
          <a:p>
            <a:r>
              <a:rPr lang="en-US" sz="2800" dirty="0" smtClean="0"/>
              <a:t>Fit projections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4267200"/>
            <a:ext cx="1585137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Large m(</a:t>
            </a:r>
            <a:r>
              <a:rPr lang="en-US" sz="2000" dirty="0" err="1" smtClean="0"/>
              <a:t>Kp</a:t>
            </a:r>
            <a:r>
              <a:rPr lang="en-US" sz="2000" dirty="0" smtClean="0"/>
              <a:t>) region</a:t>
            </a:r>
          </a:p>
          <a:p>
            <a:r>
              <a:rPr lang="en-US" sz="2000" dirty="0"/>
              <a:t>n</a:t>
            </a:r>
            <a:r>
              <a:rPr lang="en-US" sz="2000" dirty="0" smtClean="0"/>
              <a:t>egative interference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738169" y="4800600"/>
            <a:ext cx="990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543800" y="3886200"/>
            <a:ext cx="1585137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Small m(</a:t>
            </a:r>
            <a:r>
              <a:rPr lang="en-US" sz="2000" dirty="0" err="1" smtClean="0"/>
              <a:t>Kp</a:t>
            </a:r>
            <a:r>
              <a:rPr lang="en-US" sz="2000" dirty="0" smtClean="0"/>
              <a:t>) region</a:t>
            </a:r>
          </a:p>
          <a:p>
            <a:r>
              <a:rPr lang="en-US" sz="2000" dirty="0" smtClean="0"/>
              <a:t>positive interference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7010400" y="4343400"/>
            <a:ext cx="381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589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47171"/>
            <a:ext cx="7620000" cy="809172"/>
          </a:xfrm>
        </p:spPr>
        <p:txBody>
          <a:bodyPr/>
          <a:lstStyle/>
          <a:p>
            <a:r>
              <a:rPr lang="en-US" dirty="0" smtClean="0"/>
              <a:t>m(J/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K</a:t>
            </a:r>
            <a:r>
              <a:rPr lang="en-US" baseline="30000" dirty="0" smtClean="0"/>
              <a:t>-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124200" cy="1143000"/>
          </a:xfrm>
        </p:spPr>
        <p:txBody>
          <a:bodyPr/>
          <a:lstStyle/>
          <a:p>
            <a:r>
              <a:rPr lang="en-US" dirty="0" smtClean="0"/>
              <a:t>Our fit explains m</a:t>
            </a:r>
            <a:r>
              <a:rPr lang="en-US" dirty="0"/>
              <a:t>(J/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/>
              <a:t> K</a:t>
            </a:r>
            <a:r>
              <a:rPr lang="en-US" baseline="30000" dirty="0"/>
              <a:t>-</a:t>
            </a:r>
            <a:r>
              <a:rPr lang="en-US" dirty="0"/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6" name="Picture 5" descr="dlz-kpvsjpsi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3200400" cy="2202426"/>
          </a:xfrm>
          <a:prstGeom prst="rect">
            <a:avLst/>
          </a:prstGeom>
        </p:spPr>
      </p:pic>
      <p:pic>
        <p:nvPicPr>
          <p:cNvPr id="7" name="Picture 6" descr="mjpsik-slices-defaul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90600"/>
            <a:ext cx="5105400" cy="56636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2067" y="13070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M(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)&lt;1.55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GeV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0100" y="1143000"/>
            <a:ext cx="1397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1.55&lt;M(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&lt;1.70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GeV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3276600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1.70&lt;M(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&lt;2.00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GeV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2971800"/>
            <a:ext cx="192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2.00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&lt;M(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5400" y="5486400"/>
            <a:ext cx="114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All M(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Kp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cxnSp>
        <p:nvCxnSpPr>
          <p:cNvPr id="13" name="直线箭头连接符 12"/>
          <p:cNvCxnSpPr/>
          <p:nvPr/>
        </p:nvCxnSpPr>
        <p:spPr bwMode="auto">
          <a:xfrm flipH="1" flipV="1">
            <a:off x="3352800" y="3429000"/>
            <a:ext cx="1524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文本框 13"/>
          <p:cNvSpPr txBox="1"/>
          <p:nvPr/>
        </p:nvSpPr>
        <p:spPr>
          <a:xfrm>
            <a:off x="3470627" y="3352800"/>
            <a:ext cx="41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</a:t>
            </a:r>
            <a:r>
              <a:rPr kumimoji="1" lang="en-US" altLang="zh-CN" baseline="-25000" dirty="0" smtClean="0"/>
              <a:t>c</a:t>
            </a:r>
            <a:endParaRPr kumimoji="1" lang="zh-CN" alt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08484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1"/>
            <a:ext cx="7620000" cy="838199"/>
          </a:xfrm>
        </p:spPr>
        <p:txBody>
          <a:bodyPr/>
          <a:lstStyle/>
          <a:p>
            <a:r>
              <a:rPr lang="en-US" sz="4800" dirty="0" smtClean="0"/>
              <a:t>Systematic uncertainties</a:t>
            </a:r>
            <a:endParaRPr lang="en-US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4285" b="-4285"/>
          <a:stretch>
            <a:fillRect/>
          </a:stretch>
        </p:blipFill>
        <p:spPr>
          <a:xfrm>
            <a:off x="152400" y="990599"/>
            <a:ext cx="8839200" cy="531988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791200" y="1248398"/>
            <a:ext cx="0" cy="4800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979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Significances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/>
              <a:t>To include systematic uncertainty, the extended model fits are </a:t>
            </a:r>
            <a:r>
              <a:rPr lang="en-US" altLang="zh-CN" dirty="0" smtClean="0"/>
              <a:t>used</a:t>
            </a:r>
            <a:endParaRPr lang="en-US" altLang="zh-CN" dirty="0">
              <a:solidFill>
                <a:srgbClr val="790102"/>
              </a:solidFill>
            </a:endParaRPr>
          </a:p>
          <a:p>
            <a:r>
              <a:rPr lang="en-US" altLang="zh-CN" dirty="0">
                <a:solidFill>
                  <a:srgbClr val="790102"/>
                </a:solidFill>
              </a:rPr>
              <a:t>Fit improves greatly, for 1 P</a:t>
            </a:r>
            <a:r>
              <a:rPr lang="en-US" altLang="zh-CN" baseline="-25000" dirty="0">
                <a:solidFill>
                  <a:srgbClr val="790102"/>
                </a:solidFill>
              </a:rPr>
              <a:t>c</a:t>
            </a:r>
            <a:r>
              <a:rPr lang="en-US" altLang="zh-CN" dirty="0">
                <a:solidFill>
                  <a:srgbClr val="790102"/>
                </a:solidFill>
              </a:rPr>
              <a:t> </a:t>
            </a:r>
            <a:r>
              <a:rPr lang="en-US" altLang="zh-CN" dirty="0">
                <a:solidFill>
                  <a:srgbClr val="790102"/>
                </a:solidFill>
                <a:latin typeface="Symbol" charset="2"/>
                <a:cs typeface="Symbol" charset="2"/>
              </a:rPr>
              <a:t>D</a:t>
            </a:r>
            <a:r>
              <a:rPr lang="en-US" altLang="zh-CN" dirty="0">
                <a:solidFill>
                  <a:srgbClr val="790102"/>
                </a:solidFill>
              </a:rPr>
              <a:t>(-2ln</a:t>
            </a:r>
            <a:r>
              <a:rPr lang="en-US" altLang="zh-CN" dirty="0">
                <a:solidFill>
                  <a:srgbClr val="790102"/>
                </a:solidFill>
                <a:latin typeface="Brush Script MT Italic"/>
                <a:cs typeface="Brush Script MT Italic"/>
              </a:rPr>
              <a:t>L</a:t>
            </a:r>
            <a:r>
              <a:rPr lang="en-US" altLang="zh-CN" dirty="0">
                <a:solidFill>
                  <a:srgbClr val="790102"/>
                </a:solidFill>
              </a:rPr>
              <a:t>)=14.7</a:t>
            </a:r>
            <a:r>
              <a:rPr lang="en-US" altLang="zh-CN" baseline="30000" dirty="0">
                <a:solidFill>
                  <a:srgbClr val="790102"/>
                </a:solidFill>
              </a:rPr>
              <a:t>2</a:t>
            </a:r>
            <a:r>
              <a:rPr lang="en-US" altLang="zh-CN" dirty="0">
                <a:solidFill>
                  <a:srgbClr val="790102"/>
                </a:solidFill>
              </a:rPr>
              <a:t>, adding the 2</a:t>
            </a:r>
            <a:r>
              <a:rPr lang="en-US" altLang="zh-CN" baseline="30000" dirty="0">
                <a:solidFill>
                  <a:srgbClr val="790102"/>
                </a:solidFill>
              </a:rPr>
              <a:t>nd</a:t>
            </a:r>
            <a:r>
              <a:rPr lang="en-US" altLang="zh-CN" dirty="0">
                <a:solidFill>
                  <a:srgbClr val="790102"/>
                </a:solidFill>
              </a:rPr>
              <a:t> P</a:t>
            </a:r>
            <a:r>
              <a:rPr lang="en-US" altLang="zh-CN" baseline="-25000" dirty="0">
                <a:solidFill>
                  <a:srgbClr val="790102"/>
                </a:solidFill>
              </a:rPr>
              <a:t>c</a:t>
            </a:r>
            <a:r>
              <a:rPr lang="en-US" altLang="zh-CN" dirty="0">
                <a:solidFill>
                  <a:srgbClr val="790102"/>
                </a:solidFill>
              </a:rPr>
              <a:t> improves by 11.6</a:t>
            </a:r>
            <a:r>
              <a:rPr lang="en-US" altLang="zh-CN" baseline="30000" dirty="0">
                <a:solidFill>
                  <a:srgbClr val="790102"/>
                </a:solidFill>
              </a:rPr>
              <a:t>2</a:t>
            </a:r>
            <a:r>
              <a:rPr lang="en-US" altLang="zh-CN" dirty="0">
                <a:solidFill>
                  <a:srgbClr val="790102"/>
                </a:solidFill>
              </a:rPr>
              <a:t>, for adding both together </a:t>
            </a:r>
            <a:r>
              <a:rPr lang="en-US" altLang="zh-CN" dirty="0">
                <a:solidFill>
                  <a:srgbClr val="790102"/>
                </a:solidFill>
                <a:latin typeface="Symbol" charset="2"/>
                <a:cs typeface="Symbol" charset="2"/>
              </a:rPr>
              <a:t>D</a:t>
            </a:r>
            <a:r>
              <a:rPr lang="en-US" altLang="zh-CN" dirty="0">
                <a:solidFill>
                  <a:srgbClr val="790102"/>
                </a:solidFill>
              </a:rPr>
              <a:t>(-2ln</a:t>
            </a:r>
            <a:r>
              <a:rPr lang="en-US" altLang="zh-CN" dirty="0">
                <a:solidFill>
                  <a:srgbClr val="790102"/>
                </a:solidFill>
                <a:latin typeface="Brush Script MT Italic"/>
                <a:cs typeface="Brush Script MT Italic"/>
              </a:rPr>
              <a:t>L</a:t>
            </a:r>
            <a:r>
              <a:rPr lang="en-US" altLang="zh-CN" dirty="0">
                <a:solidFill>
                  <a:srgbClr val="790102"/>
                </a:solidFill>
              </a:rPr>
              <a:t>)=</a:t>
            </a:r>
            <a:r>
              <a:rPr lang="en-US" altLang="zh-CN" dirty="0" smtClean="0">
                <a:solidFill>
                  <a:srgbClr val="790102"/>
                </a:solidFill>
              </a:rPr>
              <a:t>18.7</a:t>
            </a:r>
            <a:r>
              <a:rPr lang="en-US" altLang="zh-CN" baseline="30000" dirty="0" smtClean="0">
                <a:solidFill>
                  <a:srgbClr val="790102"/>
                </a:solidFill>
              </a:rPr>
              <a:t>2</a:t>
            </a:r>
            <a:endParaRPr lang="en-US" altLang="zh-CN" dirty="0"/>
          </a:p>
          <a:p>
            <a:r>
              <a:rPr lang="en-US" altLang="zh-CN" dirty="0"/>
              <a:t>Toy MCs are used to obtain significances based on </a:t>
            </a:r>
            <a:r>
              <a:rPr lang="en-US" altLang="zh-CN" dirty="0" err="1"/>
              <a:t>Δ</a:t>
            </a:r>
            <a:r>
              <a:rPr lang="en-US" altLang="zh-CN" dirty="0"/>
              <a:t>(-</a:t>
            </a:r>
            <a:r>
              <a:rPr lang="en-US" altLang="zh-CN" dirty="0" smtClean="0"/>
              <a:t>2ln</a:t>
            </a:r>
            <a:r>
              <a:rPr lang="en-US" altLang="zh-CN" dirty="0">
                <a:latin typeface="Brush Script MT Italic"/>
                <a:cs typeface="Brush Script MT Italic"/>
              </a:rPr>
              <a:t>L</a:t>
            </a:r>
            <a:r>
              <a:rPr lang="en-US" altLang="zh-CN" dirty="0" smtClean="0"/>
              <a:t>)</a:t>
            </a:r>
            <a:endParaRPr lang="en-US" altLang="zh-CN" dirty="0"/>
          </a:p>
          <a:p>
            <a:r>
              <a:rPr lang="en-US" altLang="zh-CN" dirty="0"/>
              <a:t>Significances:</a:t>
            </a:r>
          </a:p>
          <a:p>
            <a:pPr lvl="1"/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</a:t>
            </a:r>
            <a:r>
              <a:rPr lang="en-US" altLang="zh-CN" i="1" dirty="0"/>
              <a:t>P</a:t>
            </a:r>
            <a:r>
              <a:rPr lang="en-US" altLang="zh-CN" i="1" baseline="-25000" dirty="0"/>
              <a:t>c</a:t>
            </a:r>
            <a:r>
              <a:rPr lang="en-US" altLang="zh-CN" dirty="0"/>
              <a:t> (4450)</a:t>
            </a:r>
            <a:r>
              <a:rPr lang="en-US" altLang="zh-CN" baseline="30000" dirty="0"/>
              <a:t>+</a:t>
            </a:r>
            <a:r>
              <a:rPr lang="en-US" altLang="zh-CN" dirty="0"/>
              <a:t> :      </a:t>
            </a:r>
            <a:r>
              <a:rPr lang="en-US" altLang="zh-CN" dirty="0">
                <a:solidFill>
                  <a:srgbClr val="FF0000"/>
                </a:solidFill>
              </a:rPr>
              <a:t>12</a:t>
            </a:r>
            <a:r>
              <a:rPr lang="en-US" altLang="zh-CN" i="1" dirty="0">
                <a:solidFill>
                  <a:srgbClr val="FF0000"/>
                </a:solidFill>
              </a:rPr>
              <a:t>𝜎</a:t>
            </a:r>
            <a:endParaRPr lang="en-US" altLang="zh-CN" dirty="0">
              <a:solidFill>
                <a:srgbClr val="FF0000"/>
              </a:solidFill>
            </a:endParaRPr>
          </a:p>
          <a:p>
            <a:pPr lvl="1"/>
            <a:r>
              <a:rPr lang="en-US" altLang="zh-CN" dirty="0"/>
              <a:t>2</a:t>
            </a:r>
            <a:r>
              <a:rPr lang="en-US" altLang="zh-CN" baseline="30000" dirty="0"/>
              <a:t>st</a:t>
            </a:r>
            <a:r>
              <a:rPr lang="en-US" altLang="zh-CN" dirty="0"/>
              <a:t> </a:t>
            </a:r>
            <a:r>
              <a:rPr lang="en-US" altLang="zh-CN" i="1" dirty="0"/>
              <a:t>P</a:t>
            </a:r>
            <a:r>
              <a:rPr lang="en-US" altLang="zh-CN" i="1" baseline="-25000" dirty="0"/>
              <a:t>c</a:t>
            </a:r>
            <a:r>
              <a:rPr lang="en-US" altLang="zh-CN" dirty="0"/>
              <a:t> (4380)</a:t>
            </a:r>
            <a:r>
              <a:rPr lang="en-US" altLang="zh-CN" baseline="30000" dirty="0"/>
              <a:t>+</a:t>
            </a:r>
            <a:r>
              <a:rPr lang="en-US" altLang="zh-CN" dirty="0"/>
              <a:t> :      </a:t>
            </a:r>
            <a:r>
              <a:rPr lang="en-US" altLang="zh-CN" dirty="0">
                <a:solidFill>
                  <a:srgbClr val="FF0000"/>
                </a:solidFill>
              </a:rPr>
              <a:t>9 </a:t>
            </a:r>
            <a:r>
              <a:rPr lang="en-US" altLang="zh-CN" i="1" dirty="0" smtClean="0">
                <a:solidFill>
                  <a:srgbClr val="FF0000"/>
                </a:solidFill>
              </a:rPr>
              <a:t>𝜎</a:t>
            </a:r>
          </a:p>
          <a:p>
            <a:pPr lvl="1"/>
            <a:r>
              <a:rPr lang="en-US" altLang="zh-CN" dirty="0" smtClean="0"/>
              <a:t>Total</a:t>
            </a:r>
            <a:r>
              <a:rPr lang="en-US" altLang="zh-CN" i="1" dirty="0" smtClean="0">
                <a:solidFill>
                  <a:srgbClr val="FF0000"/>
                </a:solidFill>
              </a:rPr>
              <a:t>              </a:t>
            </a:r>
            <a:r>
              <a:rPr lang="en-US" altLang="zh-CN" dirty="0" smtClean="0"/>
              <a:t>:</a:t>
            </a:r>
            <a:r>
              <a:rPr lang="en-US" altLang="zh-CN" i="1" dirty="0" smtClean="0">
                <a:solidFill>
                  <a:srgbClr val="FF0000"/>
                </a:solidFill>
              </a:rPr>
              <a:t>      15𝜎</a:t>
            </a:r>
            <a:endParaRPr lang="en-US" altLang="zh-CN" dirty="0">
              <a:solidFill>
                <a:srgbClr val="FF00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7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Fit results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600"/>
            <a:ext cx="9144000" cy="43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9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Cross-checks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4953000"/>
          </a:xfrm>
        </p:spPr>
        <p:txBody>
          <a:bodyPr/>
          <a:lstStyle/>
          <a:p>
            <a:r>
              <a:rPr lang="en-US" dirty="0" smtClean="0">
                <a:solidFill>
                  <a:srgbClr val="E400E4"/>
                </a:solidFill>
              </a:rPr>
              <a:t>Many done, some listed here:</a:t>
            </a:r>
          </a:p>
          <a:p>
            <a:r>
              <a:rPr lang="en-US" dirty="0" smtClean="0"/>
              <a:t>Signal found using different selections by others</a:t>
            </a:r>
          </a:p>
          <a:p>
            <a:r>
              <a:rPr lang="en-US" dirty="0" smtClean="0">
                <a:solidFill>
                  <a:srgbClr val="28571F"/>
                </a:solidFill>
              </a:rPr>
              <a:t>Two independently coded </a:t>
            </a:r>
            <a:r>
              <a:rPr lang="en-US" dirty="0">
                <a:solidFill>
                  <a:srgbClr val="28571F"/>
                </a:solidFill>
              </a:rPr>
              <a:t>fitters </a:t>
            </a:r>
            <a:r>
              <a:rPr lang="en-US" dirty="0" smtClean="0">
                <a:solidFill>
                  <a:srgbClr val="28571F"/>
                </a:solidFill>
              </a:rPr>
              <a:t>using different background subtractions (</a:t>
            </a:r>
            <a:r>
              <a:rPr lang="en-US" dirty="0" err="1" smtClean="0">
                <a:solidFill>
                  <a:srgbClr val="28571F"/>
                </a:solidFill>
              </a:rPr>
              <a:t>sFit</a:t>
            </a:r>
            <a:r>
              <a:rPr lang="en-US" dirty="0" smtClean="0">
                <a:solidFill>
                  <a:srgbClr val="28571F"/>
                </a:solidFill>
              </a:rPr>
              <a:t> &amp; </a:t>
            </a:r>
            <a:r>
              <a:rPr lang="en-US" dirty="0" err="1" smtClean="0">
                <a:solidFill>
                  <a:srgbClr val="28571F"/>
                </a:solidFill>
              </a:rPr>
              <a:t>cFit</a:t>
            </a:r>
            <a:r>
              <a:rPr lang="en-US" dirty="0" smtClean="0">
                <a:solidFill>
                  <a:srgbClr val="28571F"/>
                </a:solidFill>
              </a:rPr>
              <a:t>)</a:t>
            </a:r>
          </a:p>
          <a:p>
            <a:r>
              <a:rPr lang="en-US" dirty="0" smtClean="0"/>
              <a:t>Split data shows consistency: 2011/2012, magnet up/down, 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/>
              <a:t>b</a:t>
            </a:r>
            <a:r>
              <a:rPr lang="en-US" dirty="0" smtClean="0"/>
              <a:t>/</a:t>
            </a:r>
            <a:r>
              <a:rPr lang="en-US" dirty="0" err="1">
                <a:latin typeface="Symbol" charset="2"/>
                <a:cs typeface="Symbol" charset="2"/>
              </a:rPr>
              <a:t>L</a:t>
            </a:r>
            <a:r>
              <a:rPr lang="en-US" baseline="-25000" dirty="0" err="1"/>
              <a:t>b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/>
              <a:t>b</a:t>
            </a:r>
            <a:r>
              <a:rPr lang="en-US" dirty="0" smtClean="0"/>
              <a:t>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low)/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/>
              <a:t>b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</a:t>
            </a:r>
            <a:r>
              <a:rPr lang="en-US" dirty="0" smtClean="0"/>
              <a:t>high)</a:t>
            </a:r>
          </a:p>
          <a:p>
            <a:r>
              <a:rPr lang="en-US" altLang="zh-CN" dirty="0"/>
              <a:t>Selection varied</a:t>
            </a:r>
          </a:p>
          <a:p>
            <a:pPr lvl="1"/>
            <a:r>
              <a:rPr lang="en-US" altLang="zh-CN" dirty="0"/>
              <a:t>BDTG&gt;0.5 instead of 0.9 (default)</a:t>
            </a:r>
          </a:p>
          <a:p>
            <a:pPr lvl="1"/>
            <a:r>
              <a:rPr lang="en-US" altLang="zh-CN" dirty="0"/>
              <a:t>B</a:t>
            </a:r>
            <a:r>
              <a:rPr lang="en-US" altLang="zh-CN" baseline="30000" dirty="0"/>
              <a:t>0</a:t>
            </a:r>
            <a:r>
              <a:rPr lang="en-US" altLang="zh-CN" dirty="0"/>
              <a:t> and </a:t>
            </a:r>
            <a:r>
              <a:rPr lang="en-US" altLang="zh-CN" dirty="0" err="1"/>
              <a:t>B</a:t>
            </a:r>
            <a:r>
              <a:rPr lang="en-US" altLang="zh-CN" baseline="-25000" dirty="0" err="1"/>
              <a:t>s</a:t>
            </a:r>
            <a:r>
              <a:rPr lang="en-US" altLang="zh-CN" dirty="0"/>
              <a:t> </a:t>
            </a:r>
            <a:r>
              <a:rPr lang="en-US" altLang="zh-CN" dirty="0" err="1" smtClean="0"/>
              <a:t>misID</a:t>
            </a:r>
            <a:r>
              <a:rPr lang="en-US" altLang="zh-CN" dirty="0" smtClean="0"/>
              <a:t> background </a:t>
            </a:r>
            <a:r>
              <a:rPr lang="en-US" altLang="zh-CN" dirty="0" smtClean="0"/>
              <a:t>modeled </a:t>
            </a:r>
            <a:r>
              <a:rPr lang="en-US" altLang="zh-CN" dirty="0"/>
              <a:t>in the fit instead of veto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886200" y="3810000"/>
            <a:ext cx="228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094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997447"/>
            <a:ext cx="3972878" cy="1355353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800" dirty="0" err="1" smtClean="0"/>
              <a:t>Breit</a:t>
            </a:r>
            <a:r>
              <a:rPr kumimoji="1" lang="en-US" altLang="zh-CN" sz="4800" dirty="0" smtClean="0"/>
              <a:t>-Wigner amplitude</a:t>
            </a:r>
            <a:endParaRPr kumimoji="1" lang="zh-CN" altLang="en-US" sz="4800" dirty="0"/>
          </a:p>
        </p:txBody>
      </p:sp>
      <p:sp>
        <p:nvSpPr>
          <p:cNvPr id="12" name="内容占位符 11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4953000"/>
          </a:xfrm>
        </p:spPr>
        <p:txBody>
          <a:bodyPr/>
          <a:lstStyle/>
          <a:p>
            <a:r>
              <a:rPr lang="en-US" altLang="zh-CN" dirty="0"/>
              <a:t>Often a relativistic </a:t>
            </a:r>
            <a:r>
              <a:rPr lang="en-US" altLang="zh-CN" dirty="0" err="1" smtClean="0"/>
              <a:t>Breit</a:t>
            </a:r>
            <a:r>
              <a:rPr lang="en-US" altLang="zh-CN" dirty="0" smtClean="0"/>
              <a:t>-</a:t>
            </a:r>
            <a:r>
              <a:rPr lang="en-US" altLang="zh-CN" dirty="0"/>
              <a:t>Wigner </a:t>
            </a:r>
            <a:r>
              <a:rPr lang="en-US" altLang="zh-CN" dirty="0" smtClean="0"/>
              <a:t>amplitude</a:t>
            </a:r>
            <a:r>
              <a:rPr lang="en-US" altLang="zh-CN" dirty="0" smtClean="0"/>
              <a:t> </a:t>
            </a:r>
            <a:r>
              <a:rPr lang="en-US" altLang="zh-CN" dirty="0" smtClean="0"/>
              <a:t>is </a:t>
            </a:r>
            <a:r>
              <a:rPr lang="en-US" altLang="zh-CN" dirty="0"/>
              <a:t>used to model resonance </a:t>
            </a:r>
          </a:p>
          <a:p>
            <a:r>
              <a:rPr kumimoji="1" lang="en-US" altLang="zh-CN" dirty="0" smtClean="0"/>
              <a:t>Function has Re </a:t>
            </a:r>
            <a:br>
              <a:rPr kumimoji="1" lang="en-US" altLang="zh-CN" dirty="0" smtClean="0"/>
            </a:br>
            <a:r>
              <a:rPr kumimoji="1" lang="en-US" altLang="zh-CN" dirty="0" smtClean="0"/>
              <a:t>&amp; </a:t>
            </a:r>
            <a:r>
              <a:rPr kumimoji="1" lang="en-US" altLang="zh-CN" dirty="0" err="1" smtClean="0"/>
              <a:t>Im</a:t>
            </a:r>
            <a:r>
              <a:rPr kumimoji="1" lang="en-US" altLang="zh-CN" dirty="0" smtClean="0"/>
              <a:t> parts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76600"/>
            <a:ext cx="8382000" cy="296351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8382000" y="5943600"/>
            <a:ext cx="45720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7315200" y="3200400"/>
            <a:ext cx="106680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7838205" cy="4192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4582"/>
            <a:ext cx="7620000" cy="838199"/>
          </a:xfrm>
        </p:spPr>
        <p:txBody>
          <a:bodyPr/>
          <a:lstStyle/>
          <a:p>
            <a:r>
              <a:rPr lang="en-US" sz="6600" dirty="0" err="1" smtClean="0"/>
              <a:t>Argand</a:t>
            </a:r>
            <a:r>
              <a:rPr lang="en-US" sz="6600" dirty="0" smtClean="0"/>
              <a:t> diagrams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228600"/>
          </a:xfrm>
        </p:spPr>
        <p:txBody>
          <a:bodyPr/>
          <a:lstStyle/>
          <a:p>
            <a:r>
              <a:rPr lang="en-US" sz="2800" dirty="0" smtClean="0"/>
              <a:t>Amplitudes for 6 bins between +</a:t>
            </a:r>
            <a:r>
              <a:rPr lang="en-US" sz="2800" dirty="0" smtClean="0">
                <a:latin typeface="Symbol" charset="2"/>
                <a:cs typeface="Symbol" charset="2"/>
              </a:rPr>
              <a:t>G</a:t>
            </a:r>
            <a:r>
              <a:rPr lang="en-US" sz="2800" dirty="0" smtClean="0"/>
              <a:t> &amp; -</a:t>
            </a:r>
            <a:r>
              <a:rPr lang="en-US" sz="2800" dirty="0" smtClean="0">
                <a:latin typeface="Symbol" charset="2"/>
                <a:cs typeface="Symbol" charset="2"/>
              </a:rPr>
              <a:t>G</a:t>
            </a:r>
          </a:p>
          <a:p>
            <a:r>
              <a:rPr lang="en-US" sz="2800" dirty="0" smtClean="0">
                <a:cs typeface="Symbol" charset="2"/>
              </a:rPr>
              <a:t>Left: too good, Right: one point 2</a:t>
            </a:r>
            <a:r>
              <a:rPr lang="en-US" sz="2800" dirty="0" smtClean="0">
                <a:latin typeface="Symbol" charset="2"/>
                <a:cs typeface="Symbol" charset="2"/>
              </a:rPr>
              <a:t>s</a:t>
            </a:r>
            <a:r>
              <a:rPr lang="en-US" sz="2800" dirty="0" smtClean="0">
                <a:cs typeface="Symbol" charset="2"/>
              </a:rPr>
              <a:t> away from expectation</a:t>
            </a:r>
            <a:endParaRPr lang="en-US" sz="2800" dirty="0">
              <a:cs typeface="Symbol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2971800"/>
            <a:ext cx="915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E5001B"/>
                </a:solidFill>
              </a:rPr>
              <a:t>Breit</a:t>
            </a:r>
            <a:r>
              <a:rPr lang="en-US" dirty="0" smtClean="0">
                <a:solidFill>
                  <a:srgbClr val="E5001B"/>
                </a:solidFill>
              </a:rPr>
              <a:t>-</a:t>
            </a:r>
          </a:p>
          <a:p>
            <a:r>
              <a:rPr lang="en-US" dirty="0" smtClean="0">
                <a:solidFill>
                  <a:srgbClr val="E5001B"/>
                </a:solidFill>
              </a:rPr>
              <a:t>Wigner</a:t>
            </a:r>
            <a:endParaRPr lang="en-US" dirty="0">
              <a:solidFill>
                <a:srgbClr val="E5001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2362200"/>
            <a:ext cx="915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E5001B"/>
                </a:solidFill>
              </a:rPr>
              <a:t>Breit</a:t>
            </a:r>
            <a:r>
              <a:rPr lang="en-US" dirty="0" smtClean="0">
                <a:solidFill>
                  <a:srgbClr val="E5001B"/>
                </a:solidFill>
              </a:rPr>
              <a:t>-</a:t>
            </a:r>
          </a:p>
          <a:p>
            <a:r>
              <a:rPr lang="en-US" dirty="0" smtClean="0">
                <a:solidFill>
                  <a:srgbClr val="E5001B"/>
                </a:solidFill>
              </a:rPr>
              <a:t>Wigner</a:t>
            </a:r>
            <a:endParaRPr lang="en-US" dirty="0">
              <a:solidFill>
                <a:srgbClr val="E5001B"/>
              </a:solidFill>
            </a:endParaRPr>
          </a:p>
        </p:txBody>
      </p:sp>
      <p:sp>
        <p:nvSpPr>
          <p:cNvPr id="4" name="右箭头 3"/>
          <p:cNvSpPr/>
          <p:nvPr/>
        </p:nvSpPr>
        <p:spPr bwMode="auto">
          <a:xfrm>
            <a:off x="5715000" y="3429000"/>
            <a:ext cx="228600" cy="228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21715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sz="7200" dirty="0" smtClean="0"/>
              <a:t>What’s a </a:t>
            </a:r>
            <a:r>
              <a:rPr kumimoji="1" lang="en-US" altLang="zh-CN" sz="7200" dirty="0" err="1" smtClean="0"/>
              <a:t>pentaquark</a:t>
            </a:r>
            <a:endParaRPr kumimoji="1" lang="zh-CN" altLang="en-US" sz="7200" dirty="0"/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38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04773"/>
            <a:ext cx="7620000" cy="1139825"/>
          </a:xfrm>
        </p:spPr>
        <p:txBody>
          <a:bodyPr/>
          <a:lstStyle/>
          <a:p>
            <a:r>
              <a:rPr lang="en-US" sz="6000" dirty="0" smtClean="0"/>
              <a:t>Why </a:t>
            </a:r>
            <a:r>
              <a:rPr lang="en-US" sz="6000" dirty="0" err="1"/>
              <a:t>p</a:t>
            </a:r>
            <a:r>
              <a:rPr lang="en-US" sz="6000" dirty="0" err="1" smtClean="0"/>
              <a:t>entaquarks</a:t>
            </a:r>
            <a:r>
              <a:rPr lang="en-US" sz="6000" dirty="0" smtClean="0"/>
              <a:t>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sz="2800" dirty="0" smtClean="0">
                <a:solidFill>
                  <a:srgbClr val="E400E4"/>
                </a:solidFill>
              </a:rPr>
              <a:t>Interest in </a:t>
            </a:r>
            <a:r>
              <a:rPr lang="en-US" sz="2800" dirty="0" err="1" smtClean="0">
                <a:solidFill>
                  <a:srgbClr val="E400E4"/>
                </a:solidFill>
              </a:rPr>
              <a:t>pentaquarks</a:t>
            </a:r>
            <a:r>
              <a:rPr lang="en-US" sz="2800" dirty="0" smtClean="0">
                <a:solidFill>
                  <a:srgbClr val="E400E4"/>
                </a:solidFill>
              </a:rPr>
              <a:t> arises from the fact that they would be new states of matter beyond the simple quark-model picture. Could teach us a lot about QCD.</a:t>
            </a:r>
          </a:p>
          <a:p>
            <a:r>
              <a:rPr lang="en-US" sz="2800" dirty="0" smtClean="0"/>
              <a:t>There is no reason they should not exist</a:t>
            </a:r>
          </a:p>
          <a:p>
            <a:pPr lvl="1"/>
            <a:r>
              <a:rPr lang="en-US" sz="2400" dirty="0" smtClean="0"/>
              <a:t>Predicted by Gell-Mann </a:t>
            </a:r>
            <a:r>
              <a:rPr lang="en-US" sz="2400" dirty="0"/>
              <a:t>(</a:t>
            </a:r>
            <a:r>
              <a:rPr lang="en-US" sz="2400" dirty="0" smtClean="0"/>
              <a:t>64), Zweig (64), others later in context of specific QCD models: Jaffe (76), </a:t>
            </a:r>
            <a:r>
              <a:rPr lang="en-US" sz="2400" dirty="0" err="1" smtClean="0"/>
              <a:t>Hö</a:t>
            </a:r>
            <a:r>
              <a:rPr lang="en-US" sz="2400" dirty="0" err="1"/>
              <a:t>gaasen</a:t>
            </a:r>
            <a:r>
              <a:rPr lang="en-US" sz="2400" dirty="0" smtClean="0"/>
              <a:t> &amp; </a:t>
            </a:r>
            <a:r>
              <a:rPr lang="en-US" sz="2400" dirty="0" err="1" smtClean="0"/>
              <a:t>Sorba</a:t>
            </a:r>
            <a:r>
              <a:rPr lang="en-US" sz="2400" dirty="0" smtClean="0"/>
              <a:t> (78), </a:t>
            </a:r>
            <a:r>
              <a:rPr lang="en-US" sz="2400" dirty="0" err="1" smtClean="0"/>
              <a:t>Strottman</a:t>
            </a:r>
            <a:r>
              <a:rPr lang="en-US" sz="2400" dirty="0" smtClean="0"/>
              <a:t> (79) </a:t>
            </a:r>
          </a:p>
          <a:p>
            <a:r>
              <a:rPr lang="en-US" sz="2800" dirty="0" smtClean="0"/>
              <a:t>These would be short-lived ~10</a:t>
            </a:r>
            <a:r>
              <a:rPr lang="en-US" sz="2800" baseline="30000" dirty="0" smtClean="0"/>
              <a:t>-23 </a:t>
            </a:r>
            <a:r>
              <a:rPr lang="en-US" sz="2800" dirty="0" smtClean="0"/>
              <a:t>s “resonances” whose presence is detected by mass peaks </a:t>
            </a:r>
            <a:r>
              <a:rPr lang="en-US" sz="2800" dirty="0"/>
              <a:t>&amp;</a:t>
            </a:r>
            <a:r>
              <a:rPr lang="en-US" sz="2800" dirty="0" smtClean="0"/>
              <a:t> angular distributions showing the presence of unique J</a:t>
            </a:r>
            <a:r>
              <a:rPr lang="en-US" sz="2800" baseline="30000" dirty="0" smtClean="0"/>
              <a:t>P</a:t>
            </a:r>
            <a:r>
              <a:rPr lang="en-US" sz="2800" dirty="0" smtClean="0"/>
              <a:t> quantum numbers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16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5400" dirty="0" smtClean="0"/>
              <a:t>Popular explanations </a:t>
            </a:r>
            <a:endParaRPr kumimoji="1" lang="zh-CN" altLang="en-US" sz="540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0E65AA-9D6E-4EA9-83A3-21E232B7E29A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l="23938" r="23399"/>
          <a:stretch/>
        </p:blipFill>
        <p:spPr>
          <a:xfrm>
            <a:off x="609600" y="1295400"/>
            <a:ext cx="2675305" cy="2857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295400"/>
            <a:ext cx="5080000" cy="28638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85800" y="4495800"/>
            <a:ext cx="259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E400E4"/>
                </a:solidFill>
              </a:rPr>
              <a:t>tightly </a:t>
            </a:r>
            <a:r>
              <a:rPr lang="en-US" altLang="zh-CN" b="1" dirty="0" smtClean="0">
                <a:solidFill>
                  <a:srgbClr val="E400E4"/>
                </a:solidFill>
              </a:rPr>
              <a:t>bonded </a:t>
            </a:r>
            <a:r>
              <a:rPr lang="en-US" altLang="zh-CN" b="1" dirty="0">
                <a:solidFill>
                  <a:srgbClr val="E400E4"/>
                </a:solidFill>
              </a:rPr>
              <a:t>quarks</a:t>
            </a:r>
            <a:r>
              <a:rPr lang="en-US" altLang="zh-CN" dirty="0">
                <a:solidFill>
                  <a:srgbClr val="E400E4"/>
                </a:solidFill>
              </a:rPr>
              <a:t> 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4752137" y="4410670"/>
            <a:ext cx="3172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ts val="2400"/>
            </a:pPr>
            <a:r>
              <a:rPr lang="en-US" altLang="zh-CN" b="1" dirty="0">
                <a:solidFill>
                  <a:srgbClr val="E400E4"/>
                </a:solidFill>
              </a:rPr>
              <a:t>Weakly bound “molecules” </a:t>
            </a:r>
            <a:br>
              <a:rPr lang="en-US" altLang="zh-CN" b="1" dirty="0">
                <a:solidFill>
                  <a:srgbClr val="E400E4"/>
                </a:solidFill>
              </a:rPr>
            </a:br>
            <a:r>
              <a:rPr lang="en-US" altLang="zh-CN" b="1" dirty="0">
                <a:solidFill>
                  <a:srgbClr val="E400E4"/>
                </a:solidFill>
              </a:rPr>
              <a:t>of baryon-meson  </a:t>
            </a:r>
          </a:p>
          <a:p>
            <a:pPr>
              <a:buSzPts val="2400"/>
            </a:pPr>
            <a:endParaRPr lang="en-US" altLang="zh-CN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9600" y="53340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Already </a:t>
            </a:r>
            <a:r>
              <a:rPr kumimoji="1" lang="en-US" altLang="zh-CN" sz="2400" dirty="0" smtClean="0">
                <a:solidFill>
                  <a:srgbClr val="0501FE"/>
                </a:solidFill>
              </a:rPr>
              <a:t>&gt;80 </a:t>
            </a:r>
            <a:r>
              <a:rPr kumimoji="1" lang="en-US" altLang="zh-CN" sz="2400" dirty="0" smtClean="0"/>
              <a:t>papers citing our result, with many possible interpretations  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058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1"/>
            <a:ext cx="7620000" cy="838199"/>
          </a:xfrm>
        </p:spPr>
        <p:txBody>
          <a:bodyPr/>
          <a:lstStyle/>
          <a:p>
            <a:r>
              <a:rPr lang="en-US" sz="6000" dirty="0" err="1" smtClean="0"/>
              <a:t>Pentaquark</a:t>
            </a:r>
            <a:r>
              <a:rPr lang="en-US" sz="6000" dirty="0" smtClean="0"/>
              <a:t> models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839200" cy="5486400"/>
          </a:xfrm>
        </p:spPr>
        <p:txBody>
          <a:bodyPr/>
          <a:lstStyle/>
          <a:p>
            <a:r>
              <a:rPr lang="en-US" dirty="0" smtClean="0"/>
              <a:t>All models must explain J</a:t>
            </a:r>
            <a:r>
              <a:rPr lang="en-US" baseline="30000" dirty="0" smtClean="0"/>
              <a:t>P</a:t>
            </a:r>
            <a:r>
              <a:rPr lang="en-US" dirty="0" smtClean="0"/>
              <a:t> of two states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not just one. They also should predict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properties of other states: masses,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widths, J</a:t>
            </a:r>
            <a:r>
              <a:rPr lang="en-US" baseline="30000" dirty="0" smtClean="0"/>
              <a:t>P</a:t>
            </a:r>
            <a:r>
              <a:rPr lang="en-US" dirty="0" smtClean="0"/>
              <a:t>. </a:t>
            </a:r>
          </a:p>
          <a:p>
            <a:r>
              <a:rPr lang="en-US" dirty="0" smtClean="0">
                <a:solidFill>
                  <a:srgbClr val="E400E4"/>
                </a:solidFill>
              </a:rPr>
              <a:t>Many models: Lets start</a:t>
            </a:r>
            <a:endParaRPr lang="en-US" sz="2800" dirty="0" smtClean="0">
              <a:solidFill>
                <a:srgbClr val="E400E4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E400E4"/>
                </a:solidFill>
              </a:rPr>
              <a:t> </a:t>
            </a:r>
            <a:r>
              <a:rPr lang="en-US" sz="2800" dirty="0" smtClean="0">
                <a:solidFill>
                  <a:srgbClr val="E400E4"/>
                </a:solidFill>
              </a:rPr>
              <a:t>  with </a:t>
            </a:r>
            <a:r>
              <a:rPr lang="en-US" sz="2800" b="1" dirty="0">
                <a:solidFill>
                  <a:srgbClr val="E400E4"/>
                </a:solidFill>
              </a:rPr>
              <a:t>tightly </a:t>
            </a:r>
            <a:r>
              <a:rPr lang="en-US" sz="2800" b="1" dirty="0" smtClean="0">
                <a:solidFill>
                  <a:srgbClr val="E400E4"/>
                </a:solidFill>
              </a:rPr>
              <a:t>bound quarks</a:t>
            </a:r>
            <a:r>
              <a:rPr lang="en-US" sz="2800" dirty="0" smtClean="0">
                <a:solidFill>
                  <a:srgbClr val="E400E4"/>
                </a:solidFill>
              </a:rPr>
              <a:t> </a:t>
            </a:r>
            <a:r>
              <a:rPr lang="en-US" sz="2800" dirty="0" err="1">
                <a:solidFill>
                  <a:srgbClr val="E400E4"/>
                </a:solidFill>
              </a:rPr>
              <a:t>ala</a:t>
            </a:r>
            <a:r>
              <a:rPr lang="en-US" sz="2800" dirty="0">
                <a:solidFill>
                  <a:srgbClr val="E400E4"/>
                </a:solidFill>
              </a:rPr>
              <a:t>′ </a:t>
            </a:r>
            <a:r>
              <a:rPr lang="en-US" sz="2800" dirty="0" smtClean="0">
                <a:solidFill>
                  <a:srgbClr val="E400E4"/>
                </a:solidFill>
              </a:rPr>
              <a:t>Jaffe</a:t>
            </a:r>
          </a:p>
          <a:p>
            <a:pPr lvl="1"/>
            <a:r>
              <a:rPr lang="en-US" sz="2800" dirty="0" smtClean="0"/>
              <a:t>Two colored </a:t>
            </a:r>
            <a:r>
              <a:rPr lang="en-US" sz="2800" dirty="0" err="1" smtClean="0"/>
              <a:t>diquarks</a:t>
            </a:r>
            <a:r>
              <a:rPr lang="en-US" sz="2800" dirty="0" smtClean="0"/>
              <a:t> plus the anti-quark</a:t>
            </a:r>
            <a:r>
              <a:rPr lang="en-US" sz="2400" dirty="0"/>
              <a:t>, </a:t>
            </a:r>
            <a:r>
              <a:rPr lang="en-US" sz="2800" dirty="0"/>
              <a:t> </a:t>
            </a:r>
            <a:r>
              <a:rPr lang="en-US" sz="2800" dirty="0" err="1"/>
              <a:t>L.Maiani</a:t>
            </a:r>
            <a:r>
              <a:rPr lang="en-US" sz="2800" dirty="0"/>
              <a:t>, et. </a:t>
            </a:r>
            <a:r>
              <a:rPr lang="en-US" sz="2800" dirty="0" smtClean="0"/>
              <a:t>al</a:t>
            </a:r>
            <a:r>
              <a:rPr lang="en-US" sz="2000" dirty="0" smtClean="0"/>
              <a:t>, </a:t>
            </a:r>
            <a:r>
              <a:rPr lang="en-US" sz="2400" dirty="0"/>
              <a:t>[arXiv:</a:t>
            </a:r>
            <a:r>
              <a:rPr lang="en-US" sz="2400" dirty="0" smtClean="0"/>
              <a:t>1507.04980]</a:t>
            </a:r>
          </a:p>
          <a:p>
            <a:pPr lvl="1"/>
            <a:r>
              <a:rPr lang="en-US" sz="2800" dirty="0" smtClean="0"/>
              <a:t>Colored </a:t>
            </a:r>
            <a:r>
              <a:rPr lang="en-US" sz="2800" dirty="0" err="1" smtClean="0"/>
              <a:t>diquark</a:t>
            </a:r>
            <a:r>
              <a:rPr lang="en-US" sz="2800" dirty="0" smtClean="0"/>
              <a:t> + colored </a:t>
            </a:r>
            <a:r>
              <a:rPr lang="en-US" sz="2800" dirty="0" err="1" smtClean="0"/>
              <a:t>triquark</a:t>
            </a:r>
            <a:r>
              <a:rPr lang="en-US" sz="2800" dirty="0" smtClean="0"/>
              <a:t>, R. Lebed </a:t>
            </a:r>
            <a:r>
              <a:rPr lang="en-US" sz="2400" dirty="0" smtClean="0"/>
              <a:t>[arXiv:1507.05867]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pic>
        <p:nvPicPr>
          <p:cNvPr id="7" name="Picture 6" descr="Tightlybound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130300"/>
            <a:ext cx="24257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0485"/>
            <a:ext cx="7620000" cy="838199"/>
          </a:xfrm>
        </p:spPr>
        <p:txBody>
          <a:bodyPr/>
          <a:lstStyle/>
          <a:p>
            <a:r>
              <a:rPr lang="en-US" sz="6600" dirty="0" smtClean="0"/>
              <a:t>Molecular models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229600" cy="4953000"/>
          </a:xfrm>
        </p:spPr>
        <p:txBody>
          <a:bodyPr/>
          <a:lstStyle/>
          <a:p>
            <a:pPr marL="342900" lvl="1" indent="-342900">
              <a:buClr>
                <a:srgbClr val="0033CC"/>
              </a:buClr>
              <a:buSzPct val="65000"/>
              <a:buFont typeface="Wingdings" pitchFamily="2" charset="2"/>
              <a:buChar char="n"/>
            </a:pPr>
            <a:r>
              <a:rPr lang="en-US" sz="3200" dirty="0"/>
              <a:t>Molecular models</a:t>
            </a:r>
            <a:r>
              <a:rPr lang="en-US" sz="3200" dirty="0" smtClean="0"/>
              <a:t>,</a:t>
            </a:r>
            <a:r>
              <a:rPr lang="en-US" sz="2000" dirty="0"/>
              <a:t> </a:t>
            </a:r>
            <a:r>
              <a:rPr lang="en-US" sz="3200" dirty="0" smtClean="0"/>
              <a:t>generally with meson </a:t>
            </a:r>
            <a:r>
              <a:rPr lang="en-US" sz="3200" dirty="0"/>
              <a:t>exchange for binding </a:t>
            </a:r>
          </a:p>
          <a:p>
            <a:pPr marL="342900" lvl="1" indent="-342900">
              <a:buClr>
                <a:srgbClr val="0033CC"/>
              </a:buClr>
              <a:buSzPct val="65000"/>
              <a:buFont typeface="Wingdings" pitchFamily="2" charset="2"/>
              <a:buChar char="n"/>
            </a:pPr>
            <a:r>
              <a:rPr lang="en-US" altLang="zh-CN" sz="3200" dirty="0"/>
              <a:t>I</a:t>
            </a:r>
            <a:r>
              <a:rPr lang="en-US" altLang="zh-CN" sz="3200" dirty="0" smtClean="0"/>
              <a:t>nspired by proximity </a:t>
            </a:r>
            <a:r>
              <a:rPr lang="en-US" altLang="zh-CN" sz="3200" dirty="0"/>
              <a:t>of </a:t>
            </a:r>
            <a:r>
              <a:rPr lang="en-US" altLang="zh-CN" sz="3200" dirty="0" smtClean="0"/>
              <a:t>baryon-meson</a:t>
            </a:r>
            <a:r>
              <a:rPr lang="en-US" altLang="zh-CN" sz="3200" dirty="0"/>
              <a:t> 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en-US" altLang="zh-CN" sz="3200" dirty="0" smtClean="0"/>
              <a:t>mass </a:t>
            </a:r>
            <a:r>
              <a:rPr lang="en-US" altLang="zh-CN" sz="3200" dirty="0"/>
              <a:t>sums </a:t>
            </a:r>
            <a:r>
              <a:rPr lang="en-US" altLang="zh-CN" sz="3200" dirty="0" smtClean="0"/>
              <a:t>to </a:t>
            </a:r>
            <a:br>
              <a:rPr lang="en-US" altLang="zh-CN" sz="3200" dirty="0" smtClean="0"/>
            </a:br>
            <a:r>
              <a:rPr lang="en-US" altLang="zh-CN" sz="3200" dirty="0" smtClean="0"/>
              <a:t>P</a:t>
            </a:r>
            <a:r>
              <a:rPr lang="en-US" altLang="zh-CN" sz="3200" baseline="-25000" dirty="0" smtClean="0"/>
              <a:t>c</a:t>
            </a:r>
            <a:r>
              <a:rPr lang="en-US" altLang="zh-CN" sz="3200" dirty="0" smtClean="0"/>
              <a:t> masses</a:t>
            </a:r>
            <a:endParaRPr lang="en-US" sz="3200" baseline="30000" dirty="0" smtClean="0"/>
          </a:p>
          <a:p>
            <a:endParaRPr lang="en-US" sz="3600" dirty="0" smtClean="0"/>
          </a:p>
          <a:p>
            <a:pPr marL="17462" indent="0">
              <a:buNone/>
            </a:pP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pic>
        <p:nvPicPr>
          <p:cNvPr id="6" name="Picture 5" descr="molecularbound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57600"/>
            <a:ext cx="2226235" cy="2286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962" t="8191"/>
          <a:stretch/>
        </p:blipFill>
        <p:spPr>
          <a:xfrm>
            <a:off x="4080514" y="2837094"/>
            <a:ext cx="5060390" cy="361450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813352" y="2514600"/>
            <a:ext cx="11212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</a:t>
            </a:r>
            <a:r>
              <a:rPr kumimoji="1" lang="en-US" altLang="zh-CN" baseline="-25000" dirty="0" smtClean="0"/>
              <a:t>c</a:t>
            </a:r>
            <a:r>
              <a:rPr kumimoji="1" lang="en-US" altLang="zh-CN" dirty="0" smtClean="0"/>
              <a:t>(4450)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756377" y="2514600"/>
            <a:ext cx="1082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</a:t>
            </a:r>
            <a:r>
              <a:rPr kumimoji="1" lang="en-US" altLang="zh-CN" baseline="-25000" dirty="0" smtClean="0"/>
              <a:t>c</a:t>
            </a:r>
            <a:r>
              <a:rPr kumimoji="1" lang="en-US" altLang="zh-CN" dirty="0" smtClean="0"/>
              <a:t>(4380)</a:t>
            </a:r>
            <a:endParaRPr kumimoji="1" lang="zh-CN" altLang="en-US" dirty="0"/>
          </a:p>
        </p:txBody>
      </p:sp>
      <p:sp>
        <p:nvSpPr>
          <p:cNvPr id="10" name="左大括号 9"/>
          <p:cNvSpPr/>
          <p:nvPr/>
        </p:nvSpPr>
        <p:spPr bwMode="auto">
          <a:xfrm>
            <a:off x="3581400" y="3352800"/>
            <a:ext cx="457200" cy="2895600"/>
          </a:xfrm>
          <a:prstGeom prst="leftBrace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 rot="16200000">
            <a:off x="2054658" y="4580925"/>
            <a:ext cx="266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Possible decay modes</a:t>
            </a:r>
            <a:endParaRPr kumimoji="1" lang="zh-CN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76600" y="2895600"/>
            <a:ext cx="155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946A32"/>
                </a:solidFill>
              </a:rPr>
              <a:t>composition</a:t>
            </a:r>
            <a:endParaRPr kumimoji="1" lang="zh-CN" altLang="en-US" b="1" dirty="0">
              <a:solidFill>
                <a:srgbClr val="946A32"/>
              </a:solidFill>
            </a:endParaRPr>
          </a:p>
        </p:txBody>
      </p:sp>
      <p:cxnSp>
        <p:nvCxnSpPr>
          <p:cNvPr id="14" name="直线箭头连接符 13"/>
          <p:cNvCxnSpPr/>
          <p:nvPr/>
        </p:nvCxnSpPr>
        <p:spPr bwMode="auto">
          <a:xfrm>
            <a:off x="4724400" y="3124200"/>
            <a:ext cx="2286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46A3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文本框 15"/>
          <p:cNvSpPr txBox="1"/>
          <p:nvPr/>
        </p:nvSpPr>
        <p:spPr>
          <a:xfrm>
            <a:off x="4800600" y="6172200"/>
            <a:ext cx="2789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  <a:p>
            <a:r>
              <a:rPr lang="en-US" altLang="zh-CN" dirty="0">
                <a:hlinkClick r:id="rId4" action="ppaction://hlinkfile"/>
              </a:rPr>
              <a:t>[</a:t>
            </a:r>
            <a:r>
              <a:rPr lang="en-US" altLang="zh-CN" dirty="0" smtClean="0">
                <a:hlinkClick r:id="rId4" action="ppaction://hlinkfile"/>
              </a:rPr>
              <a:t>Burns arXiv</a:t>
            </a:r>
            <a:r>
              <a:rPr lang="en-US" altLang="zh-CN" dirty="0">
                <a:hlinkClick r:id="rId4" action="ppaction://hlinkfile"/>
              </a:rPr>
              <a:t>:</a:t>
            </a:r>
            <a:r>
              <a:rPr lang="en-US" altLang="zh-CN" dirty="0" smtClean="0">
                <a:hlinkClick r:id="rId4" action="ppaction://hlinkfile"/>
              </a:rPr>
              <a:t>1509.02460]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004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err="1" smtClean="0"/>
              <a:t>Rescattering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53000"/>
          </a:xfrm>
        </p:spPr>
        <p:txBody>
          <a:bodyPr/>
          <a:lstStyle/>
          <a:p>
            <a:r>
              <a:rPr lang="en-US" altLang="zh-CN" sz="3200" dirty="0" smtClean="0"/>
              <a:t>As </a:t>
            </a:r>
            <a:r>
              <a:rPr lang="en-US" altLang="zh-CN" sz="3200" dirty="0"/>
              <a:t>m(</a:t>
            </a:r>
            <a:r>
              <a:rPr lang="en-US" altLang="zh-CN" sz="3200" dirty="0">
                <a:latin typeface="Symbol" charset="2"/>
                <a:cs typeface="Symbol" charset="2"/>
              </a:rPr>
              <a:t>c</a:t>
            </a:r>
            <a:r>
              <a:rPr lang="en-US" altLang="zh-CN" sz="3200" baseline="-25000" dirty="0"/>
              <a:t>c1</a:t>
            </a:r>
            <a:r>
              <a:rPr lang="en-US" altLang="zh-CN" sz="3200" dirty="0"/>
              <a:t>p)=m(P</a:t>
            </a:r>
            <a:r>
              <a:rPr lang="en-US" altLang="zh-CN" sz="3200" baseline="-25000" dirty="0"/>
              <a:t>c</a:t>
            </a:r>
            <a:r>
              <a:rPr lang="en-US" altLang="zh-CN" sz="3200" dirty="0"/>
              <a:t>(4450)</a:t>
            </a:r>
            <a:r>
              <a:rPr lang="en-US" altLang="zh-CN" sz="3200" dirty="0" smtClean="0"/>
              <a:t>), </a:t>
            </a:r>
            <a:br>
              <a:rPr lang="en-US" altLang="zh-CN" sz="3200" dirty="0" smtClean="0"/>
            </a:br>
            <a:r>
              <a:rPr lang="en-US" altLang="zh-CN" sz="3200" dirty="0" smtClean="0"/>
              <a:t>P</a:t>
            </a:r>
            <a:r>
              <a:rPr lang="en-US" altLang="zh-CN" sz="3200" baseline="-25000" dirty="0" smtClean="0"/>
              <a:t>c</a:t>
            </a:r>
            <a:r>
              <a:rPr lang="en-US" altLang="zh-CN" sz="3200" dirty="0" smtClean="0"/>
              <a:t>(4450) is explained </a:t>
            </a:r>
            <a:br>
              <a:rPr lang="en-US" altLang="zh-CN" sz="3200" dirty="0" smtClean="0"/>
            </a:br>
            <a:r>
              <a:rPr lang="en-US" altLang="zh-CN" sz="3200" dirty="0" smtClean="0"/>
              <a:t>as </a:t>
            </a:r>
            <a:r>
              <a:rPr lang="en-US" altLang="zh-CN" sz="3200" dirty="0" smtClean="0">
                <a:latin typeface="Symbol" charset="2"/>
                <a:cs typeface="Symbol" charset="2"/>
              </a:rPr>
              <a:t>c</a:t>
            </a:r>
            <a:r>
              <a:rPr lang="en-US" altLang="zh-CN" sz="3200" baseline="-25000" dirty="0" smtClean="0"/>
              <a:t>c1</a:t>
            </a:r>
            <a:r>
              <a:rPr lang="en-US" altLang="zh-CN" sz="3200" dirty="0" smtClean="0"/>
              <a:t>p→</a:t>
            </a:r>
            <a:r>
              <a:rPr lang="en-US" altLang="zh-CN" sz="3200" dirty="0"/>
              <a:t>J/</a:t>
            </a:r>
            <a:r>
              <a:rPr lang="en-US" altLang="zh-CN" sz="3200" dirty="0" err="1" smtClean="0">
                <a:latin typeface="Symbol" charset="2"/>
                <a:cs typeface="Symbol" charset="2"/>
              </a:rPr>
              <a:t>y</a:t>
            </a:r>
            <a:r>
              <a:rPr lang="en-US" altLang="zh-CN" sz="3200" dirty="0" err="1" smtClean="0"/>
              <a:t>p</a:t>
            </a:r>
            <a:r>
              <a:rPr lang="en-US" altLang="zh-CN" sz="3200" dirty="0" smtClean="0"/>
              <a:t>  </a:t>
            </a:r>
            <a:endParaRPr lang="en-US" sz="3200" dirty="0" smtClean="0"/>
          </a:p>
          <a:p>
            <a:r>
              <a:rPr lang="en-US" altLang="zh-CN" sz="3200" dirty="0" smtClean="0"/>
              <a:t>Can </a:t>
            </a:r>
            <a:r>
              <a:rPr lang="en-US" altLang="zh-CN" sz="3200" dirty="0"/>
              <a:t>explain phase </a:t>
            </a:r>
            <a:r>
              <a:rPr lang="en-US" altLang="zh-CN" sz="3200" dirty="0" smtClean="0"/>
              <a:t>motion</a:t>
            </a:r>
            <a:endParaRPr lang="en-US" sz="3200" dirty="0" smtClean="0"/>
          </a:p>
          <a:p>
            <a:r>
              <a:rPr lang="en-US" dirty="0" smtClean="0"/>
              <a:t>No predict the size of the </a:t>
            </a:r>
            <a:br>
              <a:rPr lang="en-US" dirty="0" smtClean="0"/>
            </a:br>
            <a:r>
              <a:rPr lang="en-US" dirty="0" err="1" smtClean="0"/>
              <a:t>rescattering</a:t>
            </a:r>
            <a:r>
              <a:rPr lang="en-US" dirty="0" smtClean="0"/>
              <a:t> amplitude</a:t>
            </a:r>
          </a:p>
          <a:p>
            <a:r>
              <a:rPr lang="en-US" dirty="0" smtClean="0"/>
              <a:t>Also difficult to predict </a:t>
            </a:r>
            <a:br>
              <a:rPr lang="en-US" dirty="0" smtClean="0"/>
            </a:br>
            <a:r>
              <a:rPr lang="en-US" dirty="0" smtClean="0"/>
              <a:t>two states…</a:t>
            </a:r>
          </a:p>
          <a:p>
            <a:r>
              <a:rPr lang="en-US" dirty="0" smtClean="0"/>
              <a:t>Experimental test: Could be killed if seeing </a:t>
            </a:r>
            <a:r>
              <a:rPr lang="en-US" altLang="zh-CN" sz="2800" dirty="0"/>
              <a:t>P</a:t>
            </a:r>
            <a:r>
              <a:rPr lang="en-US" altLang="zh-CN" sz="2800" baseline="-25000" dirty="0"/>
              <a:t>c</a:t>
            </a:r>
            <a:r>
              <a:rPr lang="en-US" altLang="zh-CN" sz="2800" dirty="0"/>
              <a:t>(4450) </a:t>
            </a:r>
            <a:r>
              <a:rPr lang="en-US" altLang="zh-CN" sz="2800" dirty="0" smtClean="0"/>
              <a:t>→ </a:t>
            </a:r>
            <a:r>
              <a:rPr lang="en-US" altLang="zh-CN" sz="2800" dirty="0" smtClean="0">
                <a:latin typeface="Symbol" charset="2"/>
                <a:cs typeface="Symbol" charset="2"/>
              </a:rPr>
              <a:t>c</a:t>
            </a:r>
            <a:r>
              <a:rPr lang="en-US" altLang="zh-CN" sz="2800" baseline="-25000" dirty="0" smtClean="0"/>
              <a:t>c1</a:t>
            </a:r>
            <a:r>
              <a:rPr lang="en-US" altLang="zh-CN" sz="2800" dirty="0" smtClean="0"/>
              <a:t>p from </a:t>
            </a:r>
            <a:r>
              <a:rPr kumimoji="1" lang="en-US" altLang="zh-CN" sz="3200" dirty="0">
                <a:latin typeface="Symbol" charset="2"/>
                <a:cs typeface="Symbol" charset="2"/>
              </a:rPr>
              <a:t>L</a:t>
            </a:r>
            <a:r>
              <a:rPr kumimoji="1" lang="en-US" altLang="zh-CN" sz="3200" baseline="-25000" dirty="0"/>
              <a:t>b</a:t>
            </a:r>
            <a:r>
              <a:rPr kumimoji="1" lang="en-US" altLang="zh-CN" sz="3200" dirty="0" smtClean="0"/>
              <a:t>→</a:t>
            </a:r>
            <a:r>
              <a:rPr lang="en-US" altLang="zh-CN" sz="3200" dirty="0">
                <a:latin typeface="Symbol" charset="2"/>
                <a:cs typeface="Symbol" charset="2"/>
              </a:rPr>
              <a:t>c</a:t>
            </a:r>
            <a:r>
              <a:rPr lang="en-US" altLang="zh-CN" sz="3200" baseline="-25000" dirty="0"/>
              <a:t>c1</a:t>
            </a:r>
            <a:r>
              <a:rPr kumimoji="1" lang="en-US" altLang="zh-CN" sz="3200" dirty="0" smtClean="0"/>
              <a:t>p</a:t>
            </a:r>
            <a:r>
              <a:rPr kumimoji="1" lang="en-US" altLang="zh-CN" sz="3200" dirty="0" smtClean="0">
                <a:latin typeface="Symbol" charset="2"/>
                <a:cs typeface="Symbol" charset="2"/>
              </a:rPr>
              <a:t>K</a:t>
            </a:r>
            <a:r>
              <a:rPr kumimoji="1" lang="en-US" altLang="zh-CN" sz="3200" baseline="30000" dirty="0" smtClean="0">
                <a:latin typeface="Symbol" charset="2"/>
                <a:cs typeface="Symbol" charset="2"/>
              </a:rPr>
              <a:t>-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990600"/>
            <a:ext cx="3098794" cy="14503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438400"/>
            <a:ext cx="2335965" cy="2209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791200" y="4724400"/>
            <a:ext cx="325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hlinkClick r:id="rId4" action="ppaction://hlinkfile"/>
              </a:rPr>
              <a:t>[</a:t>
            </a:r>
            <a:r>
              <a:rPr kumimoji="1" lang="en-US" altLang="zh-CN" dirty="0" err="1" smtClean="0">
                <a:hlinkClick r:id="rId4" action="ppaction://hlinkfile"/>
              </a:rPr>
              <a:t>Guo</a:t>
            </a:r>
            <a:r>
              <a:rPr kumimoji="1" lang="en-US" altLang="zh-CN" dirty="0" smtClean="0">
                <a:hlinkClick r:id="rId4" action="ppaction://hlinkfile"/>
              </a:rPr>
              <a:t> et. al. arXiv:1507.04950]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50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6600" dirty="0" smtClean="0"/>
              <a:t>Other P</a:t>
            </a:r>
            <a:r>
              <a:rPr kumimoji="1" lang="en-US" altLang="zh-CN" sz="6600" baseline="-25000" dirty="0" smtClean="0"/>
              <a:t>c</a:t>
            </a:r>
            <a:r>
              <a:rPr kumimoji="1" lang="en-US" altLang="zh-CN" sz="6600" dirty="0" smtClean="0"/>
              <a:t> channels</a:t>
            </a:r>
            <a:endParaRPr kumimoji="1" lang="zh-CN" altLang="en-US" sz="6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z="2800" dirty="0" smtClean="0">
                <a:solidFill>
                  <a:srgbClr val="0501FE"/>
                </a:solidFill>
                <a:cs typeface="Symbol" charset="2"/>
              </a:rPr>
              <a:t>B-Baryon decays:</a:t>
            </a:r>
          </a:p>
          <a:p>
            <a:pPr lvl="1"/>
            <a:r>
              <a:rPr kumimoji="1" lang="en-US" altLang="zh-CN" sz="2400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zh-CN" sz="2400" baseline="-25000" dirty="0" err="1" smtClean="0"/>
              <a:t>b</a:t>
            </a:r>
            <a:r>
              <a:rPr kumimoji="1" lang="en-US" altLang="zh-CN" sz="2400" dirty="0" err="1" smtClean="0"/>
              <a:t>→J</a:t>
            </a:r>
            <a:r>
              <a:rPr kumimoji="1" lang="en-US" altLang="zh-CN" sz="2400" dirty="0" smtClean="0"/>
              <a:t>/</a:t>
            </a:r>
            <a:r>
              <a:rPr kumimoji="1" lang="en-US" altLang="zh-CN" sz="2400" dirty="0" err="1" smtClean="0">
                <a:latin typeface="Symbol" charset="2"/>
                <a:cs typeface="Symbol" charset="2"/>
              </a:rPr>
              <a:t>y</a:t>
            </a:r>
            <a:r>
              <a:rPr kumimoji="1" lang="en-US" altLang="zh-CN" sz="2400" dirty="0" err="1" smtClean="0"/>
              <a:t>p</a:t>
            </a:r>
            <a:r>
              <a:rPr kumimoji="1" lang="en-US" altLang="zh-CN" sz="24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zh-CN" sz="2400" baseline="30000" dirty="0" smtClean="0">
                <a:latin typeface="Symbol" charset="2"/>
                <a:cs typeface="Symbol" charset="2"/>
              </a:rPr>
              <a:t>-</a:t>
            </a:r>
            <a:r>
              <a:rPr kumimoji="1" lang="en-US" altLang="zh-CN" sz="2400" dirty="0" smtClean="0"/>
              <a:t>: </a:t>
            </a:r>
            <a:r>
              <a:rPr kumimoji="1" lang="en-US" altLang="zh-CN" sz="2400" dirty="0" err="1" smtClean="0"/>
              <a:t>Cabibbo</a:t>
            </a:r>
            <a:r>
              <a:rPr kumimoji="1" lang="en-US" altLang="zh-CN" sz="2400" dirty="0" smtClean="0"/>
              <a:t>-suppressed</a:t>
            </a:r>
          </a:p>
          <a:p>
            <a:pPr lvl="1"/>
            <a:r>
              <a:rPr kumimoji="1" lang="en-US" altLang="zh-CN" sz="2400" dirty="0" err="1" smtClean="0"/>
              <a:t>Hadronic</a:t>
            </a:r>
            <a:r>
              <a:rPr kumimoji="1" lang="en-US" altLang="zh-CN" sz="2400" dirty="0" smtClean="0"/>
              <a:t>: </a:t>
            </a:r>
            <a:r>
              <a:rPr kumimoji="1" lang="en-US" altLang="zh-CN" sz="2400" dirty="0" smtClean="0">
                <a:latin typeface="Symbol" charset="2"/>
                <a:cs typeface="Symbol" charset="2"/>
              </a:rPr>
              <a:t>L</a:t>
            </a:r>
            <a:r>
              <a:rPr kumimoji="1" lang="en-US" altLang="zh-CN" sz="2400" baseline="-25000" dirty="0" smtClean="0"/>
              <a:t>b</a:t>
            </a:r>
            <a:r>
              <a:rPr kumimoji="1" lang="en-US" altLang="zh-CN" sz="2400" dirty="0" smtClean="0"/>
              <a:t>→</a:t>
            </a:r>
            <a:r>
              <a:rPr kumimoji="1" lang="en-US" altLang="zh-CN" sz="2400" dirty="0" smtClean="0">
                <a:latin typeface="Symbol" charset="2"/>
                <a:cs typeface="Symbol" charset="2"/>
              </a:rPr>
              <a:t>L</a:t>
            </a:r>
            <a:r>
              <a:rPr kumimoji="1" lang="en-US" altLang="zh-CN" sz="2400" baseline="-25000" dirty="0" smtClean="0"/>
              <a:t>c</a:t>
            </a:r>
            <a:r>
              <a:rPr kumimoji="1" lang="en-US" altLang="zh-CN" sz="2400" dirty="0" smtClean="0"/>
              <a:t>D</a:t>
            </a:r>
            <a:r>
              <a:rPr kumimoji="1" lang="en-US" altLang="zh-CN" sz="2400" baseline="30000" dirty="0" smtClean="0"/>
              <a:t>0</a:t>
            </a:r>
            <a:r>
              <a:rPr kumimoji="1" lang="en-US" altLang="zh-CN" sz="2400" dirty="0" smtClean="0"/>
              <a:t>K</a:t>
            </a:r>
            <a:r>
              <a:rPr kumimoji="1" lang="en-US" altLang="zh-CN" sz="2400" baseline="30000" dirty="0" smtClean="0">
                <a:latin typeface="Symbol" charset="2"/>
                <a:cs typeface="Symbol" charset="2"/>
              </a:rPr>
              <a:t>-</a:t>
            </a:r>
            <a:r>
              <a:rPr kumimoji="1" lang="en-US" altLang="zh-CN" sz="2400" dirty="0" smtClean="0"/>
              <a:t> </a:t>
            </a:r>
          </a:p>
          <a:p>
            <a:pPr lvl="1"/>
            <a:r>
              <a:rPr kumimoji="1" lang="en-US" altLang="zh-CN" sz="2400" dirty="0" smtClean="0"/>
              <a:t>Other </a:t>
            </a:r>
            <a:r>
              <a:rPr kumimoji="1" lang="en-US" altLang="zh-CN" sz="2400" dirty="0" err="1" smtClean="0"/>
              <a:t>charmonium</a:t>
            </a:r>
            <a:r>
              <a:rPr kumimoji="1" lang="en-US" altLang="zh-CN" sz="2400" dirty="0" smtClean="0"/>
              <a:t>: </a:t>
            </a:r>
            <a:r>
              <a:rPr kumimoji="1" lang="en-US" altLang="zh-CN" sz="2400" dirty="0" err="1" smtClean="0">
                <a:latin typeface="Symbol" charset="2"/>
                <a:cs typeface="Symbol" charset="2"/>
              </a:rPr>
              <a:t>h</a:t>
            </a:r>
            <a:r>
              <a:rPr kumimoji="1" lang="en-US" altLang="zh-CN" sz="2400" dirty="0" err="1" smtClean="0"/>
              <a:t>p</a:t>
            </a:r>
            <a:r>
              <a:rPr kumimoji="1" lang="en-US" altLang="zh-CN" sz="2400" dirty="0" smtClean="0"/>
              <a:t>, </a:t>
            </a:r>
            <a:r>
              <a:rPr kumimoji="1" lang="en-US" altLang="zh-CN" sz="2400" dirty="0" smtClean="0">
                <a:latin typeface="Symbol" charset="2"/>
                <a:cs typeface="Symbol" charset="2"/>
              </a:rPr>
              <a:t>c</a:t>
            </a:r>
            <a:r>
              <a:rPr kumimoji="1" lang="en-US" altLang="zh-CN" sz="2400" baseline="-25000" dirty="0" smtClean="0"/>
              <a:t>c1</a:t>
            </a:r>
            <a:r>
              <a:rPr kumimoji="1" lang="en-US" altLang="zh-CN" sz="2400" dirty="0" smtClean="0"/>
              <a:t>p from </a:t>
            </a:r>
            <a:r>
              <a:rPr kumimoji="1" lang="en-US" altLang="zh-CN" sz="2400" dirty="0" err="1" smtClean="0">
                <a:latin typeface="Symbol" charset="2"/>
                <a:cs typeface="Symbol" charset="2"/>
              </a:rPr>
              <a:t>L</a:t>
            </a:r>
            <a:r>
              <a:rPr kumimoji="1" lang="en-US" altLang="zh-CN" sz="2400" baseline="-25000" dirty="0" err="1" smtClean="0"/>
              <a:t>b</a:t>
            </a:r>
            <a:r>
              <a:rPr kumimoji="1" lang="en-US" altLang="zh-CN" sz="2400" dirty="0" smtClean="0"/>
              <a:t> decays</a:t>
            </a:r>
          </a:p>
          <a:p>
            <a:r>
              <a:rPr kumimoji="1" lang="en-US" altLang="zh-CN" sz="2800" dirty="0" smtClean="0">
                <a:solidFill>
                  <a:srgbClr val="0501FE"/>
                </a:solidFill>
              </a:rPr>
              <a:t>Direct production:</a:t>
            </a:r>
            <a:r>
              <a:rPr kumimoji="1" lang="en-US" altLang="zh-CN" sz="2800" dirty="0" smtClean="0"/>
              <a:t> background is high in low </a:t>
            </a:r>
            <a:r>
              <a:rPr kumimoji="1" lang="en-US" altLang="zh-CN" sz="2800" i="1" dirty="0" err="1" smtClean="0"/>
              <a:t>p</a:t>
            </a:r>
            <a:r>
              <a:rPr kumimoji="1" lang="en-US" altLang="zh-CN" sz="2800" baseline="-25000" dirty="0" err="1" smtClean="0"/>
              <a:t>T</a:t>
            </a:r>
            <a:r>
              <a:rPr kumimoji="1" lang="en-US" altLang="zh-CN" sz="2800" dirty="0" smtClean="0"/>
              <a:t>, other LHC experiment can do it in high </a:t>
            </a:r>
            <a:r>
              <a:rPr kumimoji="1" lang="en-US" altLang="zh-CN" sz="2800" i="1" dirty="0" err="1" smtClean="0"/>
              <a:t>p</a:t>
            </a:r>
            <a:r>
              <a:rPr kumimoji="1" lang="en-US" altLang="zh-CN" sz="2800" baseline="-25000" dirty="0" err="1" smtClean="0"/>
              <a:t>T</a:t>
            </a:r>
            <a:r>
              <a:rPr kumimoji="1" lang="en-US" altLang="zh-CN" sz="2800" dirty="0" smtClean="0"/>
              <a:t>?</a:t>
            </a:r>
          </a:p>
          <a:p>
            <a:r>
              <a:rPr kumimoji="1" lang="en-US" altLang="zh-CN" sz="2800" dirty="0" smtClean="0">
                <a:solidFill>
                  <a:srgbClr val="0501FE"/>
                </a:solidFill>
              </a:rPr>
              <a:t>From non-hadron collider experiment:</a:t>
            </a:r>
          </a:p>
          <a:p>
            <a:pPr lvl="1"/>
            <a:r>
              <a:rPr kumimoji="1" lang="en-US" altLang="zh-CN" sz="2400" dirty="0" smtClean="0"/>
              <a:t>Photon production: </a:t>
            </a:r>
            <a:r>
              <a:rPr kumimoji="1" lang="en-US" altLang="zh-CN" sz="2400" dirty="0" err="1" smtClean="0">
                <a:latin typeface="Symbol" charset="2"/>
                <a:cs typeface="Symbol" charset="2"/>
              </a:rPr>
              <a:t>g</a:t>
            </a:r>
            <a:r>
              <a:rPr kumimoji="1" lang="en-US" altLang="zh-CN" sz="2400" dirty="0" err="1" smtClean="0"/>
              <a:t>p→J</a:t>
            </a:r>
            <a:r>
              <a:rPr kumimoji="1" lang="en-US" altLang="zh-CN" sz="2400" dirty="0" smtClean="0"/>
              <a:t>/</a:t>
            </a:r>
            <a:r>
              <a:rPr kumimoji="1" lang="en-US" altLang="zh-CN" sz="2400" dirty="0" err="1" smtClean="0">
                <a:latin typeface="Symbol" charset="2"/>
                <a:cs typeface="Symbol" charset="2"/>
              </a:rPr>
              <a:t>y</a:t>
            </a:r>
            <a:r>
              <a:rPr kumimoji="1" lang="en-US" altLang="zh-CN" sz="2400" dirty="0" err="1" smtClean="0"/>
              <a:t>p</a:t>
            </a:r>
            <a:r>
              <a:rPr kumimoji="1" lang="en-US" altLang="zh-CN" sz="2400" dirty="0" smtClean="0"/>
              <a:t> could be done at </a:t>
            </a:r>
            <a:r>
              <a:rPr kumimoji="1" lang="en-US" altLang="zh-CN" sz="2400" dirty="0" err="1" smtClean="0"/>
              <a:t>Jlab</a:t>
            </a:r>
            <a:endParaRPr kumimoji="1" lang="en-US" altLang="zh-CN" sz="2400" dirty="0" smtClean="0"/>
          </a:p>
          <a:p>
            <a:pPr lvl="1"/>
            <a:r>
              <a:rPr kumimoji="1" lang="en-US" altLang="zh-CN" sz="2400" dirty="0" err="1"/>
              <a:t>e</a:t>
            </a:r>
            <a:r>
              <a:rPr kumimoji="1" lang="en-US" altLang="zh-CN" sz="2400" baseline="30000" dirty="0" err="1" smtClean="0"/>
              <a:t>+</a:t>
            </a:r>
            <a:r>
              <a:rPr kumimoji="1" lang="en-US" altLang="zh-CN" sz="2400" dirty="0" err="1" smtClean="0"/>
              <a:t>e</a:t>
            </a:r>
            <a:r>
              <a:rPr kumimoji="1" lang="en-US" altLang="zh-CN" sz="2400" baseline="30000" dirty="0" smtClean="0">
                <a:latin typeface="Symbol" charset="2"/>
                <a:cs typeface="Symbol" charset="2"/>
              </a:rPr>
              <a:t>-</a:t>
            </a:r>
            <a:r>
              <a:rPr kumimoji="1" lang="en-US" altLang="zh-CN" sz="2400" dirty="0" smtClean="0"/>
              <a:t>→J/</a:t>
            </a:r>
            <a:r>
              <a:rPr kumimoji="1" lang="en-US" altLang="zh-CN" sz="2400" dirty="0" err="1" smtClean="0">
                <a:latin typeface="Symbol" charset="2"/>
                <a:cs typeface="Symbol" charset="2"/>
              </a:rPr>
              <a:t>y</a:t>
            </a:r>
            <a:r>
              <a:rPr kumimoji="1" lang="en-US" altLang="zh-CN" sz="2400" dirty="0" err="1" smtClean="0"/>
              <a:t>pp</a:t>
            </a:r>
            <a:endParaRPr kumimoji="1" lang="en-US" altLang="zh-CN" sz="2400" dirty="0" smtClean="0"/>
          </a:p>
          <a:p>
            <a:r>
              <a:rPr kumimoji="1" lang="en-US" altLang="zh-CN" sz="2800" dirty="0" smtClean="0">
                <a:solidFill>
                  <a:srgbClr val="0501FE"/>
                </a:solidFill>
              </a:rPr>
              <a:t>Generic </a:t>
            </a:r>
            <a:r>
              <a:rPr kumimoji="1" lang="en-US" altLang="zh-CN" sz="2800" dirty="0" err="1" smtClean="0">
                <a:solidFill>
                  <a:srgbClr val="0501FE"/>
                </a:solidFill>
              </a:rPr>
              <a:t>pentaquarks</a:t>
            </a:r>
            <a:r>
              <a:rPr kumimoji="1" lang="en-US" altLang="zh-CN" sz="2800" dirty="0" smtClean="0">
                <a:solidFill>
                  <a:srgbClr val="0501FE"/>
                </a:solidFill>
              </a:rPr>
              <a:t>: </a:t>
            </a:r>
            <a:r>
              <a:rPr lang="en-US" altLang="zh-CN" sz="2800" dirty="0" smtClean="0"/>
              <a:t>[</a:t>
            </a:r>
            <a:r>
              <a:rPr lang="en-US" altLang="zh-CN" sz="2800" dirty="0" err="1">
                <a:solidFill>
                  <a:srgbClr val="0501FE"/>
                </a:solidFill>
              </a:rPr>
              <a:t>b</a:t>
            </a:r>
            <a:r>
              <a:rPr lang="en-US" altLang="zh-CN" sz="2800" dirty="0" err="1"/>
              <a:t>udud</a:t>
            </a:r>
            <a:r>
              <a:rPr lang="en-US" altLang="zh-CN" sz="2800" dirty="0"/>
              <a:t>] and </a:t>
            </a:r>
            <a:r>
              <a:rPr lang="en-US" altLang="zh-CN" sz="2800" dirty="0" smtClean="0"/>
              <a:t>[</a:t>
            </a:r>
            <a:r>
              <a:rPr lang="en-US" altLang="zh-CN" sz="2800" dirty="0" err="1">
                <a:solidFill>
                  <a:srgbClr val="0501FE"/>
                </a:solidFill>
              </a:rPr>
              <a:t>b</a:t>
            </a:r>
            <a:r>
              <a:rPr lang="en-US" altLang="zh-CN" sz="2800" dirty="0" err="1"/>
              <a:t>usud</a:t>
            </a:r>
            <a:r>
              <a:rPr lang="en-US" altLang="zh-CN" sz="2800" dirty="0"/>
              <a:t>]</a:t>
            </a:r>
            <a:endParaRPr kumimoji="1" lang="zh-CN" altLang="en-US" sz="2800" dirty="0">
              <a:solidFill>
                <a:srgbClr val="0501FE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276600" y="2026444"/>
            <a:ext cx="358303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+</a:t>
            </a:r>
            <a:endParaRPr kumimoji="1" lang="zh-CN" altLang="en-US" dirty="0"/>
          </a:p>
        </p:txBody>
      </p:sp>
      <p:cxnSp>
        <p:nvCxnSpPr>
          <p:cNvPr id="7" name="直线连接符 6"/>
          <p:cNvCxnSpPr/>
          <p:nvPr/>
        </p:nvCxnSpPr>
        <p:spPr bwMode="auto">
          <a:xfrm>
            <a:off x="3505200" y="2133600"/>
            <a:ext cx="228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直线连接符 9"/>
          <p:cNvCxnSpPr/>
          <p:nvPr/>
        </p:nvCxnSpPr>
        <p:spPr bwMode="auto">
          <a:xfrm>
            <a:off x="2667000" y="4953000"/>
            <a:ext cx="228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线连接符 10"/>
          <p:cNvCxnSpPr/>
          <p:nvPr/>
        </p:nvCxnSpPr>
        <p:spPr bwMode="auto">
          <a:xfrm>
            <a:off x="4419600" y="5334000"/>
            <a:ext cx="228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501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线连接符 12"/>
          <p:cNvCxnSpPr/>
          <p:nvPr/>
        </p:nvCxnSpPr>
        <p:spPr bwMode="auto">
          <a:xfrm>
            <a:off x="6400800" y="5334000"/>
            <a:ext cx="228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501F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文本框 13"/>
          <p:cNvSpPr txBox="1"/>
          <p:nvPr/>
        </p:nvSpPr>
        <p:spPr>
          <a:xfrm>
            <a:off x="6477000" y="1066800"/>
            <a:ext cx="228600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Yields: </a:t>
            </a:r>
            <a:r>
              <a:rPr kumimoji="1" lang="en-US" altLang="zh-CN" sz="2400" dirty="0"/>
              <a:t>a</a:t>
            </a:r>
            <a:r>
              <a:rPr kumimoji="1" lang="en-US" altLang="zh-CN" sz="2400" dirty="0" smtClean="0"/>
              <a:t>t least 1/10 smaller than ideal mode J/</a:t>
            </a:r>
            <a:r>
              <a:rPr kumimoji="1" lang="en-US" altLang="zh-CN" sz="2400" dirty="0" err="1" smtClean="0">
                <a:latin typeface="Symbol" charset="2"/>
                <a:cs typeface="Symbol" charset="2"/>
              </a:rPr>
              <a:t>y</a:t>
            </a:r>
            <a:r>
              <a:rPr kumimoji="1" lang="en-US" altLang="zh-CN" sz="2400" dirty="0" err="1" smtClean="0"/>
              <a:t>p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69670603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5638800"/>
          </a:xfrm>
        </p:spPr>
        <p:txBody>
          <a:bodyPr/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LHCb</a:t>
            </a:r>
            <a:r>
              <a:rPr lang="en-US" sz="2800" dirty="0" smtClean="0">
                <a:solidFill>
                  <a:srgbClr val="FF0000"/>
                </a:solidFill>
              </a:rPr>
              <a:t> has found two resonances decaying into J/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y</a:t>
            </a:r>
            <a:r>
              <a:rPr lang="en-US" sz="2800" dirty="0" err="1" smtClean="0">
                <a:solidFill>
                  <a:srgbClr val="FF0000"/>
                </a:solidFill>
              </a:rPr>
              <a:t>p</a:t>
            </a:r>
            <a:r>
              <a:rPr lang="en-US" sz="2800" dirty="0" smtClean="0">
                <a:solidFill>
                  <a:srgbClr val="FF0000"/>
                </a:solidFill>
              </a:rPr>
              <a:t> with </a:t>
            </a:r>
            <a:r>
              <a:rPr lang="en-US" sz="2800" dirty="0" err="1" smtClean="0">
                <a:solidFill>
                  <a:srgbClr val="FF0000"/>
                </a:solidFill>
              </a:rPr>
              <a:t>pentaquark</a:t>
            </a:r>
            <a:r>
              <a:rPr lang="en-US" sz="2800" dirty="0" smtClean="0">
                <a:solidFill>
                  <a:srgbClr val="FF0000"/>
                </a:solidFill>
              </a:rPr>
              <a:t> content of </a:t>
            </a:r>
            <a:r>
              <a:rPr lang="en-US" sz="2800" dirty="0" err="1" smtClean="0">
                <a:solidFill>
                  <a:srgbClr val="FF0000"/>
                </a:solidFill>
              </a:rPr>
              <a:t>uudcc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</a:p>
          <a:p>
            <a:r>
              <a:rPr lang="en-US" sz="2800" dirty="0">
                <a:solidFill>
                  <a:schemeClr val="tx1"/>
                </a:solidFill>
              </a:rPr>
              <a:t>They have spin 3/2 &amp; 5/2 &amp; opposite </a:t>
            </a:r>
            <a:r>
              <a:rPr lang="en-US" sz="2800" dirty="0" smtClean="0">
                <a:solidFill>
                  <a:schemeClr val="tx1"/>
                </a:solidFill>
              </a:rPr>
              <a:t>Parity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Determination of their internal binding, the “color chemistry” will require more study.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Other exotic states have appeared containing cc  (or bb) quarks: the Z</a:t>
            </a:r>
            <a:r>
              <a:rPr lang="en-US" sz="2800" baseline="30000" dirty="0" smtClean="0">
                <a:solidFill>
                  <a:srgbClr val="FF0000"/>
                </a:solidFill>
              </a:rPr>
              <a:t>+</a:t>
            </a:r>
            <a:r>
              <a:rPr lang="en-US" sz="2800" dirty="0" smtClean="0">
                <a:solidFill>
                  <a:srgbClr val="FF0000"/>
                </a:solidFill>
              </a:rPr>
              <a:t>(4430)→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y</a:t>
            </a:r>
            <a:r>
              <a:rPr lang="en-US" sz="2800" dirty="0" err="1" smtClean="0">
                <a:solidFill>
                  <a:srgbClr val="FF0000"/>
                </a:solidFill>
              </a:rPr>
              <a:t>´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</a:rPr>
              <a:t>+</a:t>
            </a:r>
            <a:r>
              <a:rPr lang="en-US" sz="2800" dirty="0" smtClean="0">
                <a:solidFill>
                  <a:srgbClr val="FF0000"/>
                </a:solidFill>
              </a:rPr>
              <a:t> appears to be a </a:t>
            </a:r>
            <a:r>
              <a:rPr lang="en-US" sz="2800" dirty="0" err="1" smtClean="0">
                <a:solidFill>
                  <a:srgbClr val="FF0000"/>
                </a:solidFill>
              </a:rPr>
              <a:t>tetraquark</a:t>
            </a:r>
            <a:r>
              <a:rPr lang="en-US" sz="2800" dirty="0" smtClean="0">
                <a:solidFill>
                  <a:srgbClr val="FF0000"/>
                </a:solidFill>
              </a:rPr>
              <a:t> with J</a:t>
            </a:r>
            <a:r>
              <a:rPr lang="en-US" sz="2800" baseline="30000" dirty="0" smtClean="0">
                <a:solidFill>
                  <a:srgbClr val="FF0000"/>
                </a:solidFill>
              </a:rPr>
              <a:t>P</a:t>
            </a:r>
            <a:r>
              <a:rPr lang="en-US" sz="2800" dirty="0" smtClean="0">
                <a:solidFill>
                  <a:srgbClr val="FF0000"/>
                </a:solidFill>
              </a:rPr>
              <a:t>=1</a:t>
            </a:r>
            <a:r>
              <a:rPr lang="en-US" sz="2800" baseline="30000" dirty="0" smtClean="0">
                <a:solidFill>
                  <a:srgbClr val="FF0000"/>
                </a:solidFill>
              </a:rPr>
              <a:t>+</a:t>
            </a:r>
            <a:r>
              <a:rPr lang="en-US" sz="2800" dirty="0" smtClean="0">
                <a:solidFill>
                  <a:srgbClr val="FF0000"/>
                </a:solidFill>
              </a:rPr>
              <a:t>. Is binding stronger for c &amp; b?</a:t>
            </a:r>
          </a:p>
          <a:p>
            <a:r>
              <a:rPr lang="en-US" sz="2800" dirty="0" smtClean="0"/>
              <a:t>We </a:t>
            </a:r>
            <a:r>
              <a:rPr lang="en-US" sz="2800" dirty="0" smtClean="0"/>
              <a:t>look forward to further searches for </a:t>
            </a:r>
            <a:r>
              <a:rPr lang="en-US" sz="2800" dirty="0" smtClean="0"/>
              <a:t>exotics</a:t>
            </a:r>
          </a:p>
          <a:p>
            <a:r>
              <a:rPr lang="en-US" sz="2800" dirty="0" smtClean="0"/>
              <a:t>We encourage our LHC colleagues to testify our results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715000" y="1493706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8001000" y="3429000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914400" y="3810000"/>
            <a:ext cx="152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文本框 3"/>
          <p:cNvSpPr txBox="1"/>
          <p:nvPr/>
        </p:nvSpPr>
        <p:spPr>
          <a:xfrm>
            <a:off x="6096000" y="1447800"/>
            <a:ext cx="281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linkClick r:id="rId2"/>
              </a:rPr>
              <a:t>[PRL 115, 072001 (2015)]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66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90600"/>
            <a:ext cx="7623175" cy="1752600"/>
          </a:xfrm>
        </p:spPr>
        <p:txBody>
          <a:bodyPr/>
          <a:lstStyle/>
          <a:p>
            <a:r>
              <a:rPr lang="en-US" sz="16600" dirty="0" smtClean="0">
                <a:latin typeface="Brush Script MT Italic"/>
                <a:cs typeface="Brush Script MT Italic"/>
              </a:rPr>
              <a:t>The End</a:t>
            </a:r>
            <a:endParaRPr lang="en-US" sz="16600" dirty="0">
              <a:latin typeface="Brush Script MT Italic"/>
              <a:cs typeface="Brush Script MT Ital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521244-82BB-4013-9D99-4A76F85B4245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1"/>
            <a:ext cx="7620000" cy="838199"/>
          </a:xfrm>
        </p:spPr>
        <p:txBody>
          <a:bodyPr/>
          <a:lstStyle/>
          <a:p>
            <a:r>
              <a:rPr lang="en-US" sz="5400" dirty="0" smtClean="0"/>
              <a:t>Z(4430)</a:t>
            </a:r>
            <a:r>
              <a:rPr lang="en-US" sz="5400" baseline="30000" dirty="0" smtClean="0"/>
              <a:t>+ </a:t>
            </a:r>
            <a:r>
              <a:rPr lang="en-US" sz="5400" dirty="0" err="1" smtClean="0"/>
              <a:t>tetraquark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4953000"/>
          </a:xfrm>
        </p:spPr>
        <p:txBody>
          <a:bodyPr/>
          <a:lstStyle/>
          <a:p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/>
              <a:t>→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sz="3200" dirty="0"/>
              <a:t>´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 smtClean="0"/>
              <a:t>K</a:t>
            </a:r>
            <a:r>
              <a:rPr lang="en-US" baseline="30000" dirty="0" smtClean="0"/>
              <a:t>+</a:t>
            </a:r>
            <a:r>
              <a:rPr lang="en-US" dirty="0" smtClean="0"/>
              <a:t>, peak in m(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sz="2800" dirty="0" err="1"/>
              <a:t>´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cs typeface="Arial"/>
              </a:rPr>
              <a:t>-</a:t>
            </a:r>
            <a:r>
              <a:rPr lang="en-US" dirty="0" smtClean="0"/>
              <a:t>), charged </a:t>
            </a:r>
            <a:r>
              <a:rPr lang="en-US" dirty="0" err="1" smtClean="0"/>
              <a:t>charmonium</a:t>
            </a:r>
            <a:r>
              <a:rPr lang="en-US" dirty="0" smtClean="0"/>
              <a:t> state must be exotic, not </a:t>
            </a:r>
            <a:r>
              <a:rPr lang="en-US" dirty="0" err="1" smtClean="0"/>
              <a:t>qq</a:t>
            </a:r>
            <a:endParaRPr lang="en-US" dirty="0"/>
          </a:p>
          <a:p>
            <a:pPr lvl="1"/>
            <a:r>
              <a:rPr lang="en-US" dirty="0"/>
              <a:t>F</a:t>
            </a:r>
            <a:r>
              <a:rPr lang="en-US" dirty="0" smtClean="0"/>
              <a:t>irst observed by Belle M=4433±5 MeV,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=45 MeV</a:t>
            </a:r>
          </a:p>
          <a:p>
            <a:pPr lvl="1"/>
            <a:r>
              <a:rPr lang="en-US" dirty="0" smtClean="0"/>
              <a:t>Challenged by </a:t>
            </a:r>
            <a:r>
              <a:rPr lang="en-US" dirty="0" err="1" smtClean="0"/>
              <a:t>BaBar</a:t>
            </a:r>
            <a:r>
              <a:rPr lang="en-US" dirty="0" smtClean="0"/>
              <a:t>: explanation in terms of K*’s</a:t>
            </a:r>
          </a:p>
          <a:p>
            <a:pPr lvl="1"/>
            <a:r>
              <a:rPr lang="en-US" dirty="0" smtClean="0"/>
              <a:t>Belle reanalysis using full amplitude fit:                 M=                MeV,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=200 MeV, 1</a:t>
            </a:r>
            <a:r>
              <a:rPr lang="en-US" baseline="30000" dirty="0" smtClean="0"/>
              <a:t>+</a:t>
            </a:r>
            <a:r>
              <a:rPr lang="en-US" dirty="0" smtClean="0"/>
              <a:t> preferred but 0</a:t>
            </a:r>
            <a:r>
              <a:rPr lang="en-US" baseline="30000" dirty="0" smtClean="0"/>
              <a:t>-</a:t>
            </a:r>
            <a:r>
              <a:rPr lang="en-US" dirty="0" smtClean="0"/>
              <a:t> &amp; 1</a:t>
            </a:r>
            <a:r>
              <a:rPr lang="en-US" baseline="30000" dirty="0" smtClean="0"/>
              <a:t>-</a:t>
            </a:r>
            <a:r>
              <a:rPr lang="en-US" dirty="0" smtClean="0"/>
              <a:t> not </a:t>
            </a:r>
            <a:r>
              <a:rPr lang="en-US" dirty="0"/>
              <a:t>excluded </a:t>
            </a:r>
            <a:r>
              <a:rPr lang="en-US" sz="2000" dirty="0" smtClean="0"/>
              <a:t>[arXiv</a:t>
            </a:r>
            <a:r>
              <a:rPr lang="en-US" sz="2000" dirty="0"/>
              <a:t>:</a:t>
            </a:r>
            <a:r>
              <a:rPr lang="en-US" sz="2000" dirty="0" smtClean="0"/>
              <a:t>1306.4894]</a:t>
            </a:r>
            <a:endParaRPr lang="en-US" sz="1200" dirty="0" smtClean="0"/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LHCb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analysis also uses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  full amplitude fit</a:t>
            </a:r>
          </a:p>
          <a:p>
            <a:pPr lvl="1"/>
            <a:r>
              <a:rPr lang="en-US" dirty="0" smtClean="0"/>
              <a:t>M=               MeV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=172 </a:t>
            </a:r>
            <a:r>
              <a:rPr lang="en-US" dirty="0"/>
              <a:t>MeV </a:t>
            </a:r>
            <a:r>
              <a:rPr lang="en-US" sz="2000" dirty="0" smtClean="0"/>
              <a:t>[</a:t>
            </a:r>
            <a:r>
              <a:rPr lang="en-US" sz="2000" b="1" dirty="0">
                <a:hlinkClick r:id="rId3"/>
              </a:rPr>
              <a:t>arXiv:</a:t>
            </a:r>
            <a:r>
              <a:rPr lang="en-US" sz="2000" b="1" dirty="0" smtClean="0">
                <a:hlinkClick r:id="rId3"/>
              </a:rPr>
              <a:t>1404.1903</a:t>
            </a:r>
            <a:r>
              <a:rPr lang="en-US" sz="2000" b="1" dirty="0" smtClean="0"/>
              <a:t>]</a:t>
            </a:r>
            <a:endParaRPr lang="en-US" sz="20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417836"/>
              </p:ext>
            </p:extLst>
          </p:nvPr>
        </p:nvGraphicFramePr>
        <p:xfrm>
          <a:off x="1752600" y="3311759"/>
          <a:ext cx="1368758" cy="4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6" name="Equation" r:id="rId4" imgW="838200" imgH="254000" progId="Equation.DSMT4">
                  <p:embed/>
                </p:oleObj>
              </mc:Choice>
              <mc:Fallback>
                <p:oleObj name="Equation" r:id="rId4" imgW="8382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2600" y="3311759"/>
                        <a:ext cx="1368758" cy="41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728" y="4114800"/>
            <a:ext cx="3906072" cy="262890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104821"/>
              </p:ext>
            </p:extLst>
          </p:nvPr>
        </p:nvGraphicFramePr>
        <p:xfrm>
          <a:off x="1752600" y="5284260"/>
          <a:ext cx="120332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7" name="Equation" r:id="rId7" imgW="736600" imgH="254000" progId="Equation.DSMT4">
                  <p:embed/>
                </p:oleObj>
              </mc:Choice>
              <mc:Fallback>
                <p:oleObj name="Equation" r:id="rId7" imgW="7366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52600" y="5284260"/>
                        <a:ext cx="1203325" cy="414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7570820" y="1551020"/>
            <a:ext cx="1524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845261" y="6172200"/>
            <a:ext cx="2412539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see also , LHCb</a:t>
            </a:r>
            <a:r>
              <a:rPr lang="en-US" sz="800" dirty="0"/>
              <a:t>-PAPER-2015-038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3209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0096"/>
            <a:ext cx="7620000" cy="838199"/>
          </a:xfrm>
        </p:spPr>
        <p:txBody>
          <a:bodyPr/>
          <a:lstStyle/>
          <a:p>
            <a:r>
              <a:rPr lang="en-US" sz="4800" dirty="0" err="1" smtClean="0"/>
              <a:t>LHCb</a:t>
            </a:r>
            <a:r>
              <a:rPr lang="en-US" sz="4800" dirty="0" smtClean="0"/>
              <a:t> Amplitude analysis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3810000" cy="2526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983" y="1371600"/>
            <a:ext cx="3733617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038600"/>
            <a:ext cx="3276600" cy="22372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44" y="3962400"/>
            <a:ext cx="3781456" cy="2514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53000"/>
          </a:xfrm>
        </p:spPr>
        <p:txBody>
          <a:bodyPr/>
          <a:lstStyle/>
          <a:p>
            <a:r>
              <a:rPr lang="en-US" dirty="0" smtClean="0"/>
              <a:t>Full 4D fit to both K*→K</a:t>
            </a:r>
            <a:r>
              <a:rPr lang="en-US" sz="3200" baseline="30000" dirty="0" smtClean="0"/>
              <a:t>-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</a:t>
            </a:r>
            <a:r>
              <a:rPr lang="en-US" dirty="0" smtClean="0"/>
              <a:t> &amp; </a:t>
            </a:r>
            <a:r>
              <a:rPr lang="en-US" dirty="0" err="1" smtClean="0"/>
              <a:t>Z→</a:t>
            </a:r>
            <a:r>
              <a:rPr lang="en-US" dirty="0" err="1" smtClean="0">
                <a:latin typeface="Symbol" charset="2"/>
                <a:cs typeface="Symbol" charset="2"/>
              </a:rPr>
              <a:t>y</a:t>
            </a:r>
            <a:r>
              <a:rPr lang="en-US" dirty="0" err="1" smtClean="0"/>
              <a:t>′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sz="3200" baseline="30000" dirty="0" smtClean="0"/>
              <a:t>-</a:t>
            </a:r>
            <a:r>
              <a:rPr lang="en-US" dirty="0" smtClean="0"/>
              <a:t> states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                     </a:t>
            </a:r>
            <a:r>
              <a:rPr lang="en-US" dirty="0" smtClean="0">
                <a:solidFill>
                  <a:srgbClr val="FF0000"/>
                </a:solidFill>
              </a:rPr>
              <a:t>J</a:t>
            </a:r>
            <a:r>
              <a:rPr lang="en-US" baseline="30000" dirty="0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=1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</a:p>
          <a:p>
            <a:r>
              <a:rPr lang="en-US" baseline="30000" dirty="0">
                <a:solidFill>
                  <a:srgbClr val="FF0000"/>
                </a:solidFill>
              </a:rPr>
              <a:t> </a:t>
            </a:r>
            <a:r>
              <a:rPr lang="en-US" baseline="30000" dirty="0" smtClean="0">
                <a:solidFill>
                  <a:srgbClr val="FF0000"/>
                </a:solidFill>
              </a:rPr>
              <a:t>                                             </a:t>
            </a:r>
            <a:r>
              <a:rPr lang="en-US" sz="2000" dirty="0" smtClean="0">
                <a:solidFill>
                  <a:srgbClr val="FF0000"/>
                </a:solidFill>
              </a:rPr>
              <a:t>Unambiguously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1821543" y="4071257"/>
            <a:ext cx="7257" cy="1828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2812143" y="4071257"/>
            <a:ext cx="7257" cy="1828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FF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1932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724400" y="990600"/>
            <a:ext cx="4343400" cy="3810000"/>
            <a:chOff x="5715000" y="990600"/>
            <a:chExt cx="3352800" cy="31460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5000" y="990600"/>
              <a:ext cx="3327400" cy="314607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162800" y="2133600"/>
              <a:ext cx="1184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FB000D"/>
                  </a:solidFill>
                </a:rPr>
                <a:t>Breit</a:t>
              </a:r>
              <a:r>
                <a:rPr lang="en-US" sz="1400" dirty="0" smtClean="0">
                  <a:solidFill>
                    <a:srgbClr val="FB000D"/>
                  </a:solidFill>
                </a:rPr>
                <a:t>-Wigner</a:t>
              </a:r>
            </a:p>
            <a:p>
              <a:r>
                <a:rPr lang="en-US" sz="1400" dirty="0" smtClean="0">
                  <a:solidFill>
                    <a:srgbClr val="FB000D"/>
                  </a:solidFill>
                </a:rPr>
                <a:t>prediction</a:t>
              </a:r>
              <a:endParaRPr lang="en-US" sz="1400" dirty="0">
                <a:solidFill>
                  <a:srgbClr val="FB000D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H="1">
              <a:off x="8072967" y="2484969"/>
              <a:ext cx="76200" cy="76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8144934" y="2484963"/>
              <a:ext cx="76200" cy="76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8001000" y="1143000"/>
              <a:ext cx="7731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Low</a:t>
              </a:r>
            </a:p>
            <a:p>
              <a:r>
                <a:rPr lang="en-US" sz="1400" dirty="0" smtClean="0"/>
                <a:t>Z mass</a:t>
              </a:r>
              <a:endParaRPr lang="en-US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294644" y="3035301"/>
              <a:ext cx="7731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High</a:t>
              </a:r>
            </a:p>
            <a:p>
              <a:r>
                <a:rPr lang="en-US" sz="1400" dirty="0" smtClean="0"/>
                <a:t>Z mass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4471"/>
            <a:ext cx="7620000" cy="838199"/>
          </a:xfrm>
        </p:spPr>
        <p:txBody>
          <a:bodyPr/>
          <a:lstStyle/>
          <a:p>
            <a:r>
              <a:rPr lang="en-US" sz="6600" dirty="0" smtClean="0"/>
              <a:t>Is it a resonance?</a:t>
            </a:r>
            <a:endParaRPr lang="en-US" sz="6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239000" y="1078468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85560" y="3070728"/>
            <a:ext cx="25908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953000" y="5300580"/>
            <a:ext cx="838200" cy="33822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4343400" cy="4419600"/>
          </a:xfrm>
        </p:spPr>
        <p:txBody>
          <a:bodyPr/>
          <a:lstStyle/>
          <a:p>
            <a:r>
              <a:rPr lang="en-US" sz="2800" dirty="0" err="1"/>
              <a:t>LHCb</a:t>
            </a:r>
            <a:r>
              <a:rPr lang="en-US" sz="2800" dirty="0"/>
              <a:t> produced an </a:t>
            </a:r>
            <a:r>
              <a:rPr lang="en-US" sz="2800" dirty="0" err="1"/>
              <a:t>Argand</a:t>
            </a:r>
            <a:r>
              <a:rPr lang="en-US" sz="2800" dirty="0"/>
              <a:t> </a:t>
            </a:r>
            <a:r>
              <a:rPr lang="en-US" sz="2800" dirty="0" smtClean="0"/>
              <a:t>plot </a:t>
            </a:r>
            <a:r>
              <a:rPr lang="en-US" sz="2800" dirty="0"/>
              <a:t>that </a:t>
            </a:r>
            <a:r>
              <a:rPr lang="en-US" sz="2800" dirty="0" smtClean="0"/>
              <a:t>shows </a:t>
            </a:r>
            <a:r>
              <a:rPr lang="en-US" sz="2800" dirty="0"/>
              <a:t>a clear &amp; </a:t>
            </a:r>
            <a:r>
              <a:rPr lang="en-US" sz="2800" dirty="0" smtClean="0"/>
              <a:t>large phase change</a:t>
            </a:r>
          </a:p>
          <a:p>
            <a:r>
              <a:rPr lang="en-US" sz="2800" dirty="0" smtClean="0"/>
              <a:t>There are also attempts at </a:t>
            </a:r>
            <a:r>
              <a:rPr lang="en-US" sz="2800" dirty="0" err="1" smtClean="0"/>
              <a:t>rescattering</a:t>
            </a:r>
            <a:r>
              <a:rPr lang="en-US" sz="2800" dirty="0" smtClean="0"/>
              <a:t> explanations</a:t>
            </a:r>
            <a:r>
              <a:rPr lang="en-US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458297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800" dirty="0"/>
              <a:t>Past claimed </a:t>
            </a:r>
            <a:r>
              <a:rPr kumimoji="1" lang="en-US" altLang="zh-CN" sz="4800" dirty="0" err="1"/>
              <a:t>pentaquark</a:t>
            </a:r>
            <a:r>
              <a:rPr kumimoji="1" lang="en-US" altLang="zh-CN" sz="4800" dirty="0"/>
              <a:t> </a:t>
            </a:r>
            <a:endParaRPr kumimoji="1" lang="zh-CN" altLang="en-US" sz="4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>
                <a:solidFill>
                  <a:srgbClr val="790102"/>
                </a:solidFill>
              </a:rPr>
              <a:t>No convincing states 50 years after </a:t>
            </a:r>
            <a:r>
              <a:rPr lang="en-US" altLang="zh-CN" sz="2400" dirty="0" err="1">
                <a:solidFill>
                  <a:srgbClr val="790102"/>
                </a:solidFill>
              </a:rPr>
              <a:t>Gell-mann</a:t>
            </a:r>
            <a:r>
              <a:rPr lang="en-US" altLang="zh-CN" sz="2400" dirty="0">
                <a:solidFill>
                  <a:srgbClr val="790102"/>
                </a:solidFill>
              </a:rPr>
              <a:t> paper proposing </a:t>
            </a:r>
            <a:r>
              <a:rPr lang="en-US" altLang="zh-CN" sz="2400" dirty="0" err="1">
                <a:solidFill>
                  <a:srgbClr val="790102"/>
                </a:solidFill>
              </a:rPr>
              <a:t>qqqqq</a:t>
            </a:r>
            <a:r>
              <a:rPr lang="en-US" altLang="zh-CN" sz="2400" dirty="0">
                <a:solidFill>
                  <a:srgbClr val="790102"/>
                </a:solidFill>
              </a:rPr>
              <a:t> states</a:t>
            </a:r>
          </a:p>
          <a:p>
            <a:r>
              <a:rPr lang="en-US" altLang="zh-CN" sz="2400" dirty="0"/>
              <a:t>Prediction: </a:t>
            </a:r>
            <a:r>
              <a:rPr lang="en-US" altLang="zh-CN" sz="2400" dirty="0" smtClean="0">
                <a:latin typeface="Symbol" charset="2"/>
                <a:cs typeface="Symbol" charset="2"/>
              </a:rPr>
              <a:t>Q</a:t>
            </a:r>
            <a:r>
              <a:rPr lang="en-US" altLang="zh-CN" sz="2400" baseline="30000" dirty="0" smtClean="0">
                <a:latin typeface="Symbol" charset="2"/>
                <a:cs typeface="Symbol" charset="2"/>
              </a:rPr>
              <a:t>+</a:t>
            </a:r>
            <a:r>
              <a:rPr lang="en-US" altLang="zh-CN" sz="2400" i="1" dirty="0" smtClean="0"/>
              <a:t> </a:t>
            </a:r>
            <a:r>
              <a:rPr lang="en-US" altLang="zh-CN" sz="2400" dirty="0" smtClean="0"/>
              <a:t>(</a:t>
            </a:r>
            <a:r>
              <a:rPr lang="en-US" altLang="zh-CN" sz="2400" i="1" dirty="0" err="1" smtClean="0"/>
              <a:t>uudd</a:t>
            </a:r>
            <a:r>
              <a:rPr lang="en-US" altLang="zh-CN" sz="2400" i="1" dirty="0" err="1" smtClean="0">
                <a:solidFill>
                  <a:srgbClr val="FF0000"/>
                </a:solidFill>
              </a:rPr>
              <a:t>s</a:t>
            </a:r>
            <a:r>
              <a:rPr lang="en-US" altLang="zh-CN" sz="2400" dirty="0" smtClean="0"/>
              <a:t>) </a:t>
            </a:r>
            <a:r>
              <a:rPr lang="en-US" altLang="zh-CN" sz="2400" dirty="0"/>
              <a:t>could </a:t>
            </a:r>
            <a:br>
              <a:rPr lang="en-US" altLang="zh-CN" sz="2400" dirty="0"/>
            </a:br>
            <a:r>
              <a:rPr lang="en-US" altLang="zh-CN" sz="2400" dirty="0"/>
              <a:t>exist with m</a:t>
            </a:r>
            <a:r>
              <a:rPr lang="en-US" altLang="zh-CN" sz="2400" dirty="0">
                <a:sym typeface="Symbol"/>
              </a:rPr>
              <a:t>1530 </a:t>
            </a:r>
            <a:r>
              <a:rPr lang="en-US" altLang="zh-CN" sz="2400" dirty="0" smtClean="0">
                <a:sym typeface="Symbol"/>
              </a:rPr>
              <a:t>MeV</a:t>
            </a:r>
            <a:endParaRPr kumimoji="1" lang="en-US" altLang="zh-CN" sz="2400" dirty="0" smtClean="0"/>
          </a:p>
          <a:p>
            <a:r>
              <a:rPr lang="en-US" altLang="zh-CN" sz="2400" dirty="0"/>
              <a:t>In 2003,10 experiments </a:t>
            </a:r>
            <a:br>
              <a:rPr lang="en-US" altLang="zh-CN" sz="2400" dirty="0"/>
            </a:br>
            <a:r>
              <a:rPr lang="en-US" altLang="zh-CN" sz="2400" dirty="0"/>
              <a:t>reported evidences of </a:t>
            </a:r>
            <a:br>
              <a:rPr lang="en-US" altLang="zh-CN" sz="2400" dirty="0"/>
            </a:br>
            <a:r>
              <a:rPr lang="en-US" altLang="zh-CN" sz="2400" dirty="0"/>
              <a:t>narrow peaks of </a:t>
            </a:r>
            <a:r>
              <a:rPr lang="en-US" altLang="zh-CN" sz="2400" i="1" dirty="0" smtClean="0"/>
              <a:t>𝐾</a:t>
            </a:r>
            <a:r>
              <a:rPr lang="en-US" altLang="zh-CN" sz="2400" i="1" baseline="30000" dirty="0" smtClean="0"/>
              <a:t>0</a:t>
            </a:r>
            <a:r>
              <a:rPr lang="en-US" altLang="zh-CN" sz="2400" i="1" dirty="0" smtClean="0"/>
              <a:t>𝑝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or </a:t>
            </a:r>
            <a:br>
              <a:rPr lang="en-US" altLang="zh-CN" sz="2400" dirty="0"/>
            </a:br>
            <a:r>
              <a:rPr lang="en-US" altLang="zh-CN" sz="2400" i="1" dirty="0" smtClean="0"/>
              <a:t>𝐾</a:t>
            </a:r>
            <a:r>
              <a:rPr lang="en-US" altLang="zh-CN" sz="2400" i="1" baseline="30000" dirty="0" smtClean="0"/>
              <a:t>+</a:t>
            </a:r>
            <a:r>
              <a:rPr lang="en-US" altLang="zh-CN" sz="2400" i="1" dirty="0" smtClean="0"/>
              <a:t>𝑛</a:t>
            </a:r>
            <a:r>
              <a:rPr lang="en-US" altLang="zh-CN" sz="2400" dirty="0"/>
              <a:t>, all &gt;4 </a:t>
            </a:r>
            <a:r>
              <a:rPr lang="en-US" altLang="zh-CN" sz="2400" dirty="0" err="1" smtClean="0"/>
              <a:t>σ</a:t>
            </a:r>
            <a:endParaRPr lang="en-US" altLang="zh-CN" sz="2400" dirty="0" smtClean="0"/>
          </a:p>
          <a:p>
            <a:r>
              <a:rPr lang="en-US" altLang="zh-CN" sz="2400" dirty="0">
                <a:solidFill>
                  <a:srgbClr val="FF0000"/>
                </a:solidFill>
              </a:rPr>
              <a:t>High statistics repeats from </a:t>
            </a:r>
            <a:br>
              <a:rPr lang="en-US" altLang="zh-CN" sz="2400" dirty="0">
                <a:solidFill>
                  <a:srgbClr val="FF0000"/>
                </a:solidFill>
              </a:rPr>
            </a:br>
            <a:r>
              <a:rPr lang="en-US" altLang="zh-CN" sz="2400" dirty="0" err="1">
                <a:solidFill>
                  <a:srgbClr val="FF0000"/>
                </a:solidFill>
              </a:rPr>
              <a:t>JLab</a:t>
            </a:r>
            <a:r>
              <a:rPr lang="en-US" altLang="zh-CN" sz="2400" dirty="0">
                <a:solidFill>
                  <a:srgbClr val="FF0000"/>
                </a:solidFill>
              </a:rPr>
              <a:t> showed the original </a:t>
            </a:r>
            <a:br>
              <a:rPr lang="en-US" altLang="zh-CN" sz="2400" dirty="0">
                <a:solidFill>
                  <a:srgbClr val="FF0000"/>
                </a:solidFill>
              </a:rPr>
            </a:br>
            <a:r>
              <a:rPr lang="en-US" altLang="zh-CN" sz="2400" dirty="0">
                <a:solidFill>
                  <a:srgbClr val="FF0000"/>
                </a:solidFill>
              </a:rPr>
              <a:t>claims were fluctuation</a:t>
            </a:r>
          </a:p>
          <a:p>
            <a:r>
              <a:rPr lang="en-US" altLang="zh-CN" sz="2400" dirty="0">
                <a:solidFill>
                  <a:srgbClr val="0000FF"/>
                </a:solidFill>
              </a:rPr>
              <a:t>It was merely a case of “bump hunting”</a:t>
            </a:r>
          </a:p>
          <a:p>
            <a:endParaRPr lang="en-US" altLang="zh-CN" sz="2400" dirty="0"/>
          </a:p>
          <a:p>
            <a:endParaRPr kumimoji="1" lang="zh-CN" altLang="en-US" sz="240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140" y="1717040"/>
            <a:ext cx="3858260" cy="3769360"/>
          </a:xfrm>
          <a:prstGeom prst="rect">
            <a:avLst/>
          </a:prstGeom>
        </p:spPr>
      </p:pic>
      <p:cxnSp>
        <p:nvCxnSpPr>
          <p:cNvPr id="10" name="直线连接符 9"/>
          <p:cNvCxnSpPr/>
          <p:nvPr/>
        </p:nvCxnSpPr>
        <p:spPr bwMode="auto">
          <a:xfrm>
            <a:off x="3657600" y="2057400"/>
            <a:ext cx="152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文本框 11"/>
          <p:cNvSpPr txBox="1"/>
          <p:nvPr/>
        </p:nvSpPr>
        <p:spPr>
          <a:xfrm>
            <a:off x="2743200" y="5867400"/>
            <a:ext cx="608577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See summary by [K. H. Hicks, Eur. Phys. J. H37 (2012) 1</a:t>
            </a:r>
            <a:r>
              <a:rPr lang="en-US" altLang="zh-CN" dirty="0" smtClean="0"/>
              <a:t>]</a:t>
            </a:r>
            <a:endParaRPr lang="en-US" altLang="zh-CN" dirty="0"/>
          </a:p>
        </p:txBody>
      </p:sp>
      <p:sp>
        <p:nvSpPr>
          <p:cNvPr id="8" name="TextBox 19"/>
          <p:cNvSpPr txBox="1"/>
          <p:nvPr/>
        </p:nvSpPr>
        <p:spPr>
          <a:xfrm>
            <a:off x="3003954" y="1371600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_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322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7620000" cy="838199"/>
          </a:xfrm>
        </p:spPr>
        <p:txBody>
          <a:bodyPr/>
          <a:lstStyle/>
          <a:p>
            <a:r>
              <a:rPr lang="en-US" sz="6000" dirty="0" smtClean="0"/>
              <a:t>Other Explanations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53000"/>
          </a:xfrm>
        </p:spPr>
        <p:txBody>
          <a:bodyPr/>
          <a:lstStyle/>
          <a:p>
            <a:r>
              <a:rPr lang="en-US" dirty="0" smtClean="0"/>
              <a:t>Molecule:</a:t>
            </a:r>
          </a:p>
          <a:p>
            <a:pPr marL="0" indent="0">
              <a:buNone/>
            </a:pPr>
            <a:r>
              <a:rPr lang="en-US" sz="2000" dirty="0" smtClean="0"/>
              <a:t>L. Ma </a:t>
            </a:r>
            <a:r>
              <a:rPr lang="en-US" sz="2000" dirty="0" err="1" smtClean="0"/>
              <a:t>et.al</a:t>
            </a:r>
            <a:r>
              <a:rPr lang="en-US" sz="2000" dirty="0" smtClean="0"/>
              <a:t>, [arXiv:1404.3450]</a:t>
            </a:r>
          </a:p>
          <a:p>
            <a:pPr marL="0" indent="0">
              <a:buNone/>
            </a:pPr>
            <a:r>
              <a:rPr lang="en-US" sz="2000" dirty="0" smtClean="0"/>
              <a:t>T. Barnes </a:t>
            </a:r>
            <a:r>
              <a:rPr lang="en-US" sz="2000" dirty="0" err="1" smtClean="0"/>
              <a:t>et.al</a:t>
            </a:r>
            <a:r>
              <a:rPr lang="en-US" sz="2000" dirty="0" smtClean="0"/>
              <a:t>, [arXiv:1409.6651</a:t>
            </a:r>
          </a:p>
          <a:p>
            <a:r>
              <a:rPr lang="en-US" sz="2800" dirty="0" smtClean="0"/>
              <a:t>Same scattering phase </a:t>
            </a:r>
          </a:p>
          <a:p>
            <a:pPr marL="0" indent="0">
              <a:buNone/>
            </a:pPr>
            <a:r>
              <a:rPr lang="en-US" sz="2800" dirty="0"/>
              <a:t>a</a:t>
            </a:r>
            <a:r>
              <a:rPr lang="en-US" sz="2800" dirty="0" smtClean="0"/>
              <a:t>s </a:t>
            </a:r>
            <a:r>
              <a:rPr lang="en-US" sz="2800" dirty="0" err="1" smtClean="0"/>
              <a:t>Breit</a:t>
            </a:r>
            <a:r>
              <a:rPr lang="en-US" sz="2800" dirty="0" smtClean="0"/>
              <a:t>-Wigner</a:t>
            </a:r>
          </a:p>
          <a:p>
            <a:r>
              <a:rPr lang="en-US" sz="2800" dirty="0" err="1" smtClean="0"/>
              <a:t>Rescattering</a:t>
            </a:r>
            <a:r>
              <a:rPr lang="en-US" sz="2800" dirty="0" smtClean="0"/>
              <a:t>:</a:t>
            </a:r>
          </a:p>
          <a:p>
            <a:pPr marL="0" indent="0">
              <a:buNone/>
            </a:pPr>
            <a:r>
              <a:rPr lang="en-US" sz="2000" dirty="0" smtClean="0"/>
              <a:t>P. </a:t>
            </a:r>
            <a:r>
              <a:rPr lang="en-US" sz="2000" dirty="0" err="1" smtClean="0"/>
              <a:t>Pakhov</a:t>
            </a:r>
            <a:r>
              <a:rPr lang="en-US" sz="2000" dirty="0" smtClean="0"/>
              <a:t> &amp; T. </a:t>
            </a:r>
            <a:r>
              <a:rPr lang="en-US" sz="2000" dirty="0" err="1" smtClean="0"/>
              <a:t>Uglov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[arXiv:1408:5295]</a:t>
            </a:r>
            <a:endParaRPr lang="en-US" sz="2000" dirty="0"/>
          </a:p>
          <a:p>
            <a:r>
              <a:rPr lang="en-US" sz="2800" dirty="0" smtClean="0"/>
              <a:t>Opposite phase</a:t>
            </a:r>
          </a:p>
          <a:p>
            <a:r>
              <a:rPr lang="en-US" sz="2800" dirty="0" smtClean="0"/>
              <a:t>Ruled out by </a:t>
            </a:r>
            <a:r>
              <a:rPr lang="en-US" sz="2800" dirty="0" err="1" smtClean="0"/>
              <a:t>LHCb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err="1" smtClean="0"/>
              <a:t>Argand</a:t>
            </a:r>
            <a:r>
              <a:rPr lang="en-US" sz="2800" dirty="0" smtClean="0"/>
              <a:t> diagram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066800"/>
            <a:ext cx="3971014" cy="147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819400"/>
            <a:ext cx="4153958" cy="139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4343400"/>
            <a:ext cx="3962400" cy="23732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8382000" y="1981200"/>
            <a:ext cx="4572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410200" y="2667000"/>
            <a:ext cx="4572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648200" y="3810000"/>
            <a:ext cx="8382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934200" y="4114800"/>
            <a:ext cx="304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467600" y="4343400"/>
            <a:ext cx="609600" cy="381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772400" y="5486400"/>
            <a:ext cx="4572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" name="Curved Connector 5"/>
          <p:cNvCxnSpPr/>
          <p:nvPr/>
        </p:nvCxnSpPr>
        <p:spPr bwMode="auto">
          <a:xfrm rot="5400000">
            <a:off x="7429500" y="4146145"/>
            <a:ext cx="533400" cy="457200"/>
          </a:xfrm>
          <a:prstGeom prst="curvedConnector3">
            <a:avLst>
              <a:gd name="adj1" fmla="val 930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urved Connector 18"/>
          <p:cNvCxnSpPr/>
          <p:nvPr/>
        </p:nvCxnSpPr>
        <p:spPr bwMode="auto">
          <a:xfrm rot="16200000" flipH="1">
            <a:off x="2857500" y="3390900"/>
            <a:ext cx="1524000" cy="990600"/>
          </a:xfrm>
          <a:prstGeom prst="curvedConnector3">
            <a:avLst>
              <a:gd name="adj1" fmla="val 97427"/>
            </a:avLst>
          </a:prstGeom>
          <a:solidFill>
            <a:schemeClr val="accent1"/>
          </a:solidFill>
          <a:ln w="9525" cap="flat" cmpd="sng" algn="ctr">
            <a:solidFill>
              <a:srgbClr val="E1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833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1"/>
            <a:ext cx="7620000" cy="838199"/>
          </a:xfrm>
        </p:spPr>
        <p:txBody>
          <a:bodyPr/>
          <a:lstStyle/>
          <a:p>
            <a:r>
              <a:rPr lang="en-US" sz="4400" dirty="0" smtClean="0"/>
              <a:t>Extended </a:t>
            </a:r>
            <a:r>
              <a:rPr lang="en-US" sz="4400" dirty="0"/>
              <a:t>model with 2 P</a:t>
            </a:r>
            <a:r>
              <a:rPr lang="en-US" sz="4000" baseline="-25000" dirty="0"/>
              <a:t>c</a:t>
            </a:r>
            <a:r>
              <a:rPr lang="en-US" sz="4000" dirty="0"/>
              <a:t>’s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430794" cy="3581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664" y="1720197"/>
            <a:ext cx="450564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8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74120"/>
            <a:ext cx="7620000" cy="968880"/>
          </a:xfrm>
        </p:spPr>
        <p:txBody>
          <a:bodyPr/>
          <a:lstStyle/>
          <a:p>
            <a:r>
              <a:rPr lang="en-US" sz="5400" dirty="0" smtClean="0"/>
              <a:t>Amplitude formalism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15451" y="6492875"/>
            <a:ext cx="1125537" cy="365125"/>
          </a:xfrm>
          <a:prstGeom prst="rect">
            <a:avLst/>
          </a:prstGeom>
        </p:spPr>
        <p:txBody>
          <a:bodyPr/>
          <a:lstStyle/>
          <a:p>
            <a:fld id="{9F7D7000-EAF5-436C-89EC-16D91D5F3D26}" type="slidenum">
              <a:rPr lang="en-US" smtClean="0"/>
              <a:pPr/>
              <a:t>52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 bwMode="auto">
              <a:xfrm>
                <a:off x="381000" y="2209800"/>
                <a:ext cx="8618538" cy="939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6800" tIns="38400" rIns="76800" bIns="38400" numCol="1" anchor="t" anchorCtr="0" compatLnSpc="1">
                <a:prstTxWarp prst="textNoShape">
                  <a:avLst/>
                </a:prstTxWarp>
              </a:bodyPr>
              <a:lstStyle>
                <a:lvl1pPr marL="192088" indent="-192088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192088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Ø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60438" indent="-192088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Char char="o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43025" indent="-190500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727200" indent="-190500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q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 smtClean="0"/>
                  <a:t>The matrix element for the </a:t>
                </a:r>
                <a14:m>
                  <m:oMath xmlns=""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/>
                            <a:ea typeface="Cambria Math"/>
                          </a:rPr>
                          <m:t>Λ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800" dirty="0" smtClean="0"/>
                  <a:t> decay is:</a:t>
                </a:r>
                <a:endParaRPr lang="en-US" sz="2800" dirty="0"/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2209800"/>
                <a:ext cx="8618538" cy="939380"/>
              </a:xfrm>
              <a:prstGeom prst="rect">
                <a:avLst/>
              </a:prstGeom>
              <a:blipFill rotWithShape="1">
                <a:blip r:embed="rId2"/>
                <a:stretch>
                  <a:fillRect t="-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903461"/>
            <a:ext cx="8816495" cy="137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3505200"/>
            <a:ext cx="8618538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000090"/>
                </a:solidFill>
              </a:rPr>
              <a:t>◼</a:t>
            </a:r>
            <a:r>
              <a:rPr lang="en-US" sz="2800" dirty="0" smtClean="0"/>
              <a:t>For the P</a:t>
            </a:r>
            <a:r>
              <a:rPr lang="en-US" sz="2800" baseline="-25000" dirty="0" smtClean="0"/>
              <a:t>c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57232"/>
            <a:ext cx="9030154" cy="142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52400" y="4953000"/>
            <a:ext cx="8618538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-31430" y="1066800"/>
            <a:ext cx="898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000090"/>
                </a:solidFill>
              </a:rPr>
              <a:t>◼</a:t>
            </a:r>
            <a:r>
              <a:rPr lang="en-US" sz="2800" dirty="0" smtClean="0"/>
              <a:t>︎The amplitude for the 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dirty="0" smtClean="0"/>
              <a:t>* decay sequence is given by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133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24800" y="6248400"/>
            <a:ext cx="1125537" cy="365125"/>
          </a:xfrm>
          <a:prstGeom prst="rect">
            <a:avLst/>
          </a:prstGeom>
        </p:spPr>
        <p:txBody>
          <a:bodyPr/>
          <a:lstStyle/>
          <a:p>
            <a:fld id="{9F7D7000-EAF5-436C-89EC-16D91D5F3D26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74861"/>
            <a:ext cx="8816495" cy="137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28632"/>
            <a:ext cx="9030154" cy="142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52399" y="5321510"/>
            <a:ext cx="9030155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 smtClean="0"/>
              <a:t>R</a:t>
            </a:r>
            <a:r>
              <a:rPr lang="en-US" sz="2800" dirty="0" smtClean="0"/>
              <a:t>(</a:t>
            </a:r>
            <a:r>
              <a:rPr lang="en-US" sz="2800" i="1" dirty="0" smtClean="0"/>
              <a:t>m</a:t>
            </a:r>
            <a:r>
              <a:rPr lang="en-US" sz="2800" dirty="0" smtClean="0"/>
              <a:t>) are resonance parametrizations, generally are described by </a:t>
            </a:r>
            <a:r>
              <a:rPr lang="en-US" sz="2800" dirty="0" err="1" smtClean="0"/>
              <a:t>Breit</a:t>
            </a:r>
            <a:r>
              <a:rPr lang="en-US" sz="2800" dirty="0" smtClean="0"/>
              <a:t>-Wigner amplitude</a:t>
            </a:r>
            <a:endParaRPr lang="en-US" sz="2800" i="1" dirty="0">
              <a:latin typeface="Cambria Math"/>
              <a:ea typeface="Cambria Math"/>
            </a:endParaRPr>
          </a:p>
        </p:txBody>
      </p:sp>
      <p:sp>
        <p:nvSpPr>
          <p:cNvPr id="3" name="椭圆 2"/>
          <p:cNvSpPr/>
          <p:nvPr/>
        </p:nvSpPr>
        <p:spPr bwMode="auto">
          <a:xfrm>
            <a:off x="5791200" y="2545204"/>
            <a:ext cx="3810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5672739" y="4722861"/>
            <a:ext cx="3810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76201"/>
            <a:ext cx="7620000" cy="838199"/>
          </a:xfrm>
        </p:spPr>
        <p:txBody>
          <a:bodyPr/>
          <a:lstStyle/>
          <a:p>
            <a:r>
              <a:rPr lang="en-US" sz="5400" dirty="0"/>
              <a:t>Amplitude </a:t>
            </a:r>
            <a:r>
              <a:rPr lang="en-US" sz="5400" dirty="0" smtClean="0"/>
              <a:t>formalism II</a:t>
            </a:r>
            <a:endParaRPr lang="en-US" sz="5400" dirty="0"/>
          </a:p>
        </p:txBody>
      </p:sp>
      <p:sp>
        <p:nvSpPr>
          <p:cNvPr id="13" name="TextBox 12"/>
          <p:cNvSpPr txBox="1"/>
          <p:nvPr/>
        </p:nvSpPr>
        <p:spPr>
          <a:xfrm>
            <a:off x="-31430" y="1066800"/>
            <a:ext cx="898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000090"/>
                </a:solidFill>
              </a:rPr>
              <a:t>◼</a:t>
            </a:r>
            <a:r>
              <a:rPr lang="en-US" sz="2800" dirty="0" smtClean="0"/>
              <a:t>︎The amplitude for the 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dirty="0" smtClean="0"/>
              <a:t>* decay sequence is given by</a:t>
            </a:r>
            <a:endParaRPr lang="en-US" sz="28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28600" y="3187910"/>
            <a:ext cx="8618538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000090"/>
                </a:solidFill>
              </a:rPr>
              <a:t>◼</a:t>
            </a:r>
            <a:r>
              <a:rPr lang="en-US" sz="2800" dirty="0" smtClean="0"/>
              <a:t>For the P</a:t>
            </a:r>
            <a:r>
              <a:rPr lang="en-US" sz="2800" baseline="-25000" dirty="0" smtClean="0"/>
              <a:t>c</a:t>
            </a:r>
            <a:r>
              <a:rPr lang="en-US" sz="2800" dirty="0" smtClean="0"/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471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06286" y="6400800"/>
            <a:ext cx="1125537" cy="365125"/>
          </a:xfrm>
          <a:prstGeom prst="rect">
            <a:avLst/>
          </a:prstGeom>
        </p:spPr>
        <p:txBody>
          <a:bodyPr/>
          <a:lstStyle/>
          <a:p>
            <a:fld id="{9F7D7000-EAF5-436C-89EC-16D91D5F3D26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47800"/>
            <a:ext cx="8816495" cy="137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9030154" cy="142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 bwMode="auto">
              <a:xfrm>
                <a:off x="152399" y="4953000"/>
                <a:ext cx="9030155" cy="469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76800" tIns="38400" rIns="76800" bIns="38400" numCol="1" anchor="t" anchorCtr="0" compatLnSpc="1">
                <a:prstTxWarp prst="textNoShape">
                  <a:avLst/>
                </a:prstTxWarp>
              </a:bodyPr>
              <a:lstStyle>
                <a:lvl1pPr marL="192088" indent="-192088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192088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Ø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60438" indent="-192088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Char char="o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43025" indent="-190500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727200" indent="-190500" algn="l" defTabSz="768350" rtl="0" fontAlgn="base">
                  <a:lnSpc>
                    <a:spcPct val="80000"/>
                  </a:lnSpc>
                  <a:spcBef>
                    <a:spcPct val="4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q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=""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</a:rPr>
                      <m:t>ℋ</m:t>
                    </m:r>
                  </m:oMath>
                </a14:m>
                <a:r>
                  <a:rPr lang="en-US" sz="2800" dirty="0" smtClean="0"/>
                  <a:t> are complex helicity couplings determined from the fit</a:t>
                </a:r>
                <a:endParaRPr lang="en-US" sz="2800" dirty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99" y="4953000"/>
                <a:ext cx="9030155" cy="469690"/>
              </a:xfrm>
              <a:prstGeom prst="rect">
                <a:avLst/>
              </a:prstGeom>
              <a:blipFill rotWithShape="0">
                <a:blip r:embed="rId6"/>
                <a:stretch>
                  <a:fillRect t="-33766" r="-270" b="-9870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/>
          <p:cNvSpPr/>
          <p:nvPr/>
        </p:nvSpPr>
        <p:spPr bwMode="auto">
          <a:xfrm>
            <a:off x="3299178" y="1524000"/>
            <a:ext cx="3810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 bwMode="auto">
          <a:xfrm>
            <a:off x="2209800" y="4254372"/>
            <a:ext cx="3810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2675466" y="2360661"/>
            <a:ext cx="3810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3276600" y="3385128"/>
            <a:ext cx="3810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28600" y="2895600"/>
            <a:ext cx="8618538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000090"/>
                </a:solidFill>
              </a:rPr>
              <a:t>◼</a:t>
            </a:r>
            <a:r>
              <a:rPr lang="en-US" sz="2800" dirty="0" smtClean="0"/>
              <a:t>For the P</a:t>
            </a:r>
            <a:r>
              <a:rPr lang="en-US" sz="2800" baseline="-25000" dirty="0" smtClean="0"/>
              <a:t>c</a:t>
            </a:r>
            <a:endParaRPr lang="en-US" sz="2800" dirty="0"/>
          </a:p>
        </p:txBody>
      </p:sp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1371600" y="-47172"/>
            <a:ext cx="7772400" cy="838199"/>
          </a:xfrm>
        </p:spPr>
        <p:txBody>
          <a:bodyPr/>
          <a:lstStyle/>
          <a:p>
            <a:r>
              <a:rPr lang="en-US" sz="5400" dirty="0"/>
              <a:t>Amplitude </a:t>
            </a:r>
            <a:r>
              <a:rPr lang="en-US" sz="5400" dirty="0" smtClean="0"/>
              <a:t>formalism III</a:t>
            </a:r>
            <a:endParaRPr lang="en-US" sz="5400" dirty="0"/>
          </a:p>
        </p:txBody>
      </p:sp>
      <p:sp>
        <p:nvSpPr>
          <p:cNvPr id="17" name="TextBox 16"/>
          <p:cNvSpPr txBox="1"/>
          <p:nvPr/>
        </p:nvSpPr>
        <p:spPr>
          <a:xfrm>
            <a:off x="-31430" y="914400"/>
            <a:ext cx="898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000090"/>
                </a:solidFill>
              </a:rPr>
              <a:t>◼</a:t>
            </a:r>
            <a:r>
              <a:rPr lang="en-US" sz="2800" dirty="0" smtClean="0"/>
              <a:t>︎The amplitude for the 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dirty="0" smtClean="0"/>
              <a:t>* decay sequence is given by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350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924800" y="6324600"/>
            <a:ext cx="1125537" cy="365125"/>
          </a:xfrm>
          <a:prstGeom prst="rect">
            <a:avLst/>
          </a:prstGeom>
        </p:spPr>
        <p:txBody>
          <a:bodyPr/>
          <a:lstStyle/>
          <a:p>
            <a:fld id="{9F7D7000-EAF5-436C-89EC-16D91D5F3D26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47800"/>
            <a:ext cx="8816495" cy="137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52800"/>
            <a:ext cx="9030154" cy="142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52399" y="4953000"/>
            <a:ext cx="9030155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Wigner D-matrix arguments are Euler angles corresponding to the fitted angles. </a:t>
            </a:r>
            <a:endParaRPr lang="en-US" sz="2800" dirty="0"/>
          </a:p>
        </p:txBody>
      </p:sp>
      <p:sp>
        <p:nvSpPr>
          <p:cNvPr id="3" name="椭圆 2"/>
          <p:cNvSpPr/>
          <p:nvPr/>
        </p:nvSpPr>
        <p:spPr bwMode="auto">
          <a:xfrm>
            <a:off x="4343400" y="1524000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3592284" y="2284461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6858000" y="2262689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4343400" y="3351261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3156858" y="4189461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6781802" y="4256314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itle 4"/>
          <p:cNvSpPr>
            <a:spLocks noGrp="1"/>
          </p:cNvSpPr>
          <p:nvPr>
            <p:ph type="title"/>
          </p:nvPr>
        </p:nvSpPr>
        <p:spPr>
          <a:xfrm>
            <a:off x="1219200" y="-47172"/>
            <a:ext cx="7924800" cy="838199"/>
          </a:xfrm>
        </p:spPr>
        <p:txBody>
          <a:bodyPr/>
          <a:lstStyle/>
          <a:p>
            <a:r>
              <a:rPr lang="en-US" sz="5400" dirty="0"/>
              <a:t>Amplitude </a:t>
            </a:r>
            <a:r>
              <a:rPr lang="en-US" sz="5400" dirty="0" smtClean="0"/>
              <a:t>formalism IV</a:t>
            </a:r>
            <a:endParaRPr lang="en-US" sz="5400" dirty="0"/>
          </a:p>
        </p:txBody>
      </p:sp>
      <p:sp>
        <p:nvSpPr>
          <p:cNvPr id="23" name="TextBox 22"/>
          <p:cNvSpPr txBox="1"/>
          <p:nvPr/>
        </p:nvSpPr>
        <p:spPr>
          <a:xfrm>
            <a:off x="-31430" y="914400"/>
            <a:ext cx="5492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000090"/>
                </a:solidFill>
              </a:rPr>
              <a:t>◼</a:t>
            </a:r>
            <a:r>
              <a:rPr lang="en-US" sz="2800" dirty="0" smtClean="0"/>
              <a:t>︎</a:t>
            </a:r>
            <a:r>
              <a:rPr lang="en-US" sz="2800" dirty="0" smtClean="0">
                <a:latin typeface="Symbol" charset="2"/>
                <a:cs typeface="Symbol" charset="2"/>
              </a:rPr>
              <a:t>L</a:t>
            </a:r>
            <a:r>
              <a:rPr lang="en-US" sz="2800" dirty="0" smtClean="0"/>
              <a:t>* decay sequence is given by</a:t>
            </a:r>
            <a:endParaRPr lang="en-US" sz="2800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28600" y="2895600"/>
            <a:ext cx="8618538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000090"/>
                </a:solidFill>
              </a:rPr>
              <a:t>◼</a:t>
            </a:r>
            <a:r>
              <a:rPr lang="en-US" sz="2800" dirty="0" smtClean="0"/>
              <a:t>For the P</a:t>
            </a:r>
            <a:r>
              <a:rPr lang="en-US" sz="2800" baseline="-25000" dirty="0" smtClean="0"/>
              <a:t>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3373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2438400"/>
            <a:ext cx="86059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◼</a:t>
            </a:r>
            <a:r>
              <a:rPr lang="en-US" sz="2800" dirty="0" smtClean="0">
                <a:latin typeface="Symbol" charset="2"/>
                <a:cs typeface="Symbol" charset="2"/>
              </a:rPr>
              <a:t>a</a:t>
            </a:r>
            <a:r>
              <a:rPr lang="en-US" sz="28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/>
              <a:t> &amp; </a:t>
            </a:r>
            <a:r>
              <a:rPr lang="en-US" sz="2800" dirty="0" err="1" smtClean="0">
                <a:latin typeface="Symbol" charset="2"/>
                <a:cs typeface="Symbol" charset="2"/>
              </a:rPr>
              <a:t>q</a:t>
            </a:r>
            <a:r>
              <a:rPr lang="en-US" sz="2800" baseline="-25000" dirty="0" err="1" smtClean="0">
                <a:latin typeface="Arial"/>
                <a:cs typeface="Arial"/>
              </a:rPr>
              <a:t>p</a:t>
            </a:r>
            <a:r>
              <a:rPr lang="en-US" sz="2800" dirty="0" smtClean="0"/>
              <a:t> are rotation angles needed to align the final</a:t>
            </a:r>
          </a:p>
          <a:p>
            <a:r>
              <a:rPr lang="en-US" sz="2800" dirty="0"/>
              <a:t>s</a:t>
            </a:r>
            <a:r>
              <a:rPr lang="en-US" sz="2800" dirty="0" smtClean="0"/>
              <a:t>tate </a:t>
            </a:r>
            <a:r>
              <a:rPr lang="en-US" sz="2800" dirty="0" err="1" smtClean="0"/>
              <a:t>helicity</a:t>
            </a:r>
            <a:r>
              <a:rPr lang="en-US" sz="2800" dirty="0" smtClean="0"/>
              <a:t> axes of the </a:t>
            </a:r>
            <a:r>
              <a:rPr lang="en-US" sz="28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/>
              <a:t> &amp; p, as the initial </a:t>
            </a:r>
            <a:r>
              <a:rPr lang="en-US" sz="2800" dirty="0" err="1" smtClean="0"/>
              <a:t>helicity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frames </a:t>
            </a:r>
            <a:r>
              <a:rPr lang="en-US" sz="2800" dirty="0"/>
              <a:t>a</a:t>
            </a:r>
            <a:r>
              <a:rPr lang="en-US" sz="2800" dirty="0" smtClean="0"/>
              <a:t>re different for the two decay chains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3886200"/>
                <a:ext cx="8618538" cy="939380"/>
              </a:xfrm>
            </p:spPr>
            <p:txBody>
              <a:bodyPr/>
              <a:lstStyle/>
              <a:p>
                <a:r>
                  <a:rPr lang="en-US" dirty="0" smtClean="0"/>
                  <a:t>Helicity couplings </a:t>
                </a:r>
                <a14:m>
                  <m:oMath xmlns="" xmlns:m="http://schemas.openxmlformats.org/officeDocument/2006/math">
                    <m:r>
                      <a:rPr lang="en-US" altLang="zh-CN" i="1">
                        <a:latin typeface="Cambria Math"/>
                        <a:ea typeface="Cambria Math"/>
                      </a:rPr>
                      <m:t>ℋ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Symbol" panose="05050102010706020507" pitchFamily="18" charset="2"/>
                  </a:rPr>
                  <a:t></a:t>
                </a:r>
                <a:r>
                  <a:rPr lang="en-US" dirty="0" smtClean="0"/>
                  <a:t> LS amplitudes </a:t>
                </a:r>
                <a:r>
                  <a:rPr lang="en-US" i="1" dirty="0" smtClean="0"/>
                  <a:t>B</a:t>
                </a:r>
                <a:r>
                  <a:rPr lang="en-US" dirty="0" smtClean="0"/>
                  <a:t> via: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3886200"/>
                <a:ext cx="8618538" cy="939380"/>
              </a:xfrm>
              <a:blipFill rotWithShape="0">
                <a:blip r:embed="rId2"/>
                <a:stretch>
                  <a:fillRect l="-1273" t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13331" y="6324600"/>
            <a:ext cx="1125537" cy="365125"/>
          </a:xfrm>
          <a:prstGeom prst="rect">
            <a:avLst/>
          </a:prstGeom>
        </p:spPr>
        <p:txBody>
          <a:bodyPr/>
          <a:lstStyle/>
          <a:p>
            <a:fld id="{9F7D7000-EAF5-436C-89EC-16D91D5F3D26}" type="slidenum">
              <a:rPr lang="en-US" smtClean="0"/>
              <a:pPr/>
              <a:t>56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144462" y="5410200"/>
                <a:ext cx="8618538" cy="9393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None/>
                </a:pPr>
                <a:r>
                  <a:rPr lang="en-US" dirty="0" smtClean="0">
                    <a:solidFill>
                      <a:srgbClr val="000090"/>
                    </a:solidFill>
                  </a:rPr>
                  <a:t>◼ </a:t>
                </a:r>
                <a:r>
                  <a:rPr lang="en-US" dirty="0" smtClean="0"/>
                  <a:t>Convenient way to enforce parity conservation in the strong decays via: </a:t>
                </a:r>
                <a:r>
                  <a:rPr lang="en-US" i="1" dirty="0" smtClean="0"/>
                  <a:t>P</a:t>
                </a:r>
                <a:r>
                  <a:rPr lang="en-US" i="1" baseline="-25000" dirty="0" smtClean="0"/>
                  <a:t>A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462" y="5410200"/>
                <a:ext cx="8618538" cy="93938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55391" y="901910"/>
            <a:ext cx="8618538" cy="4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800" tIns="38400" rIns="76800" bIns="38400" numCol="1" anchor="t" anchorCtr="0" compatLnSpc="1">
            <a:prstTxWarp prst="textNoShape">
              <a:avLst/>
            </a:prstTxWarp>
          </a:bodyPr>
          <a:lstStyle>
            <a:lvl1pPr marL="19208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263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438" indent="-192088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3025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7200" indent="-190500" algn="l" defTabSz="768350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They are summed as:</a:t>
            </a:r>
            <a:endParaRPr lang="en-US" sz="2800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21927"/>
            <a:ext cx="7032293" cy="94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82490"/>
            <a:ext cx="9078278" cy="65151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 bwMode="auto">
          <a:xfrm>
            <a:off x="4572000" y="1600200"/>
            <a:ext cx="3048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 bwMode="auto">
          <a:xfrm>
            <a:off x="5878286" y="1598661"/>
            <a:ext cx="304800" cy="534939"/>
          </a:xfrm>
          <a:prstGeom prst="ellipse">
            <a:avLst/>
          </a:prstGeom>
          <a:solidFill>
            <a:schemeClr val="accent5">
              <a:lumMod val="50000"/>
              <a:alpha val="2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396300" y="2478041"/>
            <a:ext cx="533400" cy="534939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solidFill>
              <a:srgbClr val="7030A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1219200" y="2497759"/>
            <a:ext cx="457200" cy="534939"/>
          </a:xfrm>
          <a:prstGeom prst="ellipse">
            <a:avLst/>
          </a:prstGeom>
          <a:solidFill>
            <a:schemeClr val="accent5">
              <a:lumMod val="50000"/>
              <a:alpha val="2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1219200" y="152401"/>
            <a:ext cx="7924800" cy="838199"/>
          </a:xfrm>
        </p:spPr>
        <p:txBody>
          <a:bodyPr/>
          <a:lstStyle/>
          <a:p>
            <a:r>
              <a:rPr lang="en-US" sz="5400" dirty="0"/>
              <a:t>Amplitude </a:t>
            </a:r>
            <a:r>
              <a:rPr lang="en-US" sz="5400" dirty="0" smtClean="0"/>
              <a:t>formalism V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42398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077200" cy="838199"/>
          </a:xfrm>
        </p:spPr>
        <p:txBody>
          <a:bodyPr/>
          <a:lstStyle/>
          <a:p>
            <a:r>
              <a:rPr lang="en-US" sz="4400" dirty="0" smtClean="0"/>
              <a:t>Other </a:t>
            </a:r>
            <a:r>
              <a:rPr lang="en-US" sz="4400" dirty="0" err="1" smtClean="0"/>
              <a:t>tetraquark</a:t>
            </a:r>
            <a:r>
              <a:rPr lang="en-US" sz="4400" dirty="0" smtClean="0"/>
              <a:t> candidates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pic>
        <p:nvPicPr>
          <p:cNvPr id="6" name="Picture 2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0600"/>
            <a:ext cx="1858963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1981200"/>
            <a:ext cx="1219200" cy="1177925"/>
          </a:xfr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0200" y="1905000"/>
            <a:ext cx="1339850" cy="1447800"/>
          </a:xfrm>
          <a:prstGeom prst="rect">
            <a:avLst/>
          </a:prstGeom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286000" y="1905000"/>
            <a:ext cx="630238" cy="274638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200" b="1">
                <a:solidFill>
                  <a:srgbClr val="003300"/>
                </a:solidFill>
                <a:latin typeface="Calibri" charset="0"/>
                <a:ea typeface="SimSun" charset="-122"/>
                <a:cs typeface="SimSun" charset="-122"/>
                <a:sym typeface="Wingdings" charset="2"/>
              </a:rPr>
              <a:t>BaBar</a:t>
            </a:r>
            <a:endParaRPr lang="en-US" altLang="zh-CN" sz="1200" b="1">
              <a:solidFill>
                <a:srgbClr val="003300"/>
              </a:solidFill>
              <a:latin typeface="Calibri" charset="0"/>
              <a:ea typeface="SimSun" charset="-122"/>
              <a:cs typeface="SimSun" charset="-122"/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914400" y="2057400"/>
            <a:ext cx="768350" cy="230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B</a:t>
            </a:r>
            <a:r>
              <a:rPr lang="en-US" sz="900" b="1">
                <a:solidFill>
                  <a:srgbClr val="996633"/>
                </a:solidFill>
                <a:latin typeface="Comic Sans MS" charset="0"/>
                <a:sym typeface="Wingdings" charset="2"/>
              </a:rPr>
              <a:t></a:t>
            </a:r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K</a:t>
            </a:r>
            <a:r>
              <a:rPr lang="en-US" sz="900" b="1" baseline="-2500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w</a:t>
            </a:r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J/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y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762000" y="3048000"/>
            <a:ext cx="660400" cy="230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M(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w</a:t>
            </a:r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J/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y)</a:t>
            </a:r>
            <a:endParaRPr lang="en-US" sz="900" b="1">
              <a:solidFill>
                <a:srgbClr val="996633"/>
              </a:solidFill>
              <a:latin typeface="Comic Sans MS" charset="0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1219200" y="1752600"/>
            <a:ext cx="7731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A50021"/>
                </a:solidFill>
                <a:latin typeface="Comic Sans MS" charset="0"/>
              </a:rPr>
              <a:t>Y(3940)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609600" y="1828800"/>
            <a:ext cx="547688" cy="27463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200" b="1">
                <a:solidFill>
                  <a:srgbClr val="000066"/>
                </a:solidFill>
                <a:latin typeface="Calibri" charset="0"/>
                <a:ea typeface="SimSun" charset="-122"/>
                <a:cs typeface="SimSun" charset="-122"/>
                <a:sym typeface="Wingdings" charset="2"/>
              </a:rPr>
              <a:t>Belle</a:t>
            </a:r>
            <a:endParaRPr lang="en-US" altLang="zh-CN" sz="1200" b="1">
              <a:solidFill>
                <a:srgbClr val="000066"/>
              </a:solidFill>
              <a:latin typeface="Calibri" charset="0"/>
              <a:ea typeface="SimSun" charset="-122"/>
              <a:cs typeface="SimSun" charset="-122"/>
            </a:endParaRPr>
          </a:p>
        </p:txBody>
      </p:sp>
      <p:sp>
        <p:nvSpPr>
          <p:cNvPr id="14" name="Text Box 58"/>
          <p:cNvSpPr txBox="1">
            <a:spLocks noChangeArrowheads="1"/>
          </p:cNvSpPr>
          <p:nvPr/>
        </p:nvSpPr>
        <p:spPr bwMode="auto">
          <a:xfrm>
            <a:off x="1905000" y="3200400"/>
            <a:ext cx="660400" cy="230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M(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w</a:t>
            </a:r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J/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y)</a:t>
            </a:r>
            <a:endParaRPr lang="en-US" sz="900" b="1">
              <a:solidFill>
                <a:srgbClr val="996633"/>
              </a:solidFill>
              <a:latin typeface="Comic Sans MS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066800" y="3276600"/>
            <a:ext cx="6302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A50021"/>
                </a:solidFill>
                <a:latin typeface="Comic Sans MS" charset="0"/>
              </a:rPr>
              <a:t>Z(4430)</a:t>
            </a: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6813" y="3810000"/>
            <a:ext cx="1092200" cy="1066800"/>
          </a:xfrm>
          <a:prstGeom prst="rect">
            <a:avLst/>
          </a:prstGeom>
          <a:noFill/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0" name="Text Box 63"/>
          <p:cNvSpPr txBox="1">
            <a:spLocks noChangeArrowheads="1"/>
          </p:cNvSpPr>
          <p:nvPr/>
        </p:nvSpPr>
        <p:spPr bwMode="auto">
          <a:xfrm>
            <a:off x="2057400" y="3733800"/>
            <a:ext cx="547688" cy="27463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200" b="1">
                <a:solidFill>
                  <a:srgbClr val="000066"/>
                </a:solidFill>
                <a:latin typeface="Calibri" charset="0"/>
                <a:ea typeface="SimSun" charset="-122"/>
                <a:cs typeface="SimSun" charset="-122"/>
                <a:sym typeface="Wingdings" charset="2"/>
              </a:rPr>
              <a:t>Belle</a:t>
            </a:r>
            <a:endParaRPr lang="en-US" altLang="zh-CN" sz="1200" b="1">
              <a:solidFill>
                <a:srgbClr val="000066"/>
              </a:solidFill>
              <a:latin typeface="Calibri" charset="0"/>
              <a:ea typeface="SimSun" charset="-122"/>
              <a:cs typeface="SimSun" charset="-122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514600" y="3733800"/>
            <a:ext cx="13160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A50021"/>
                </a:solidFill>
                <a:latin typeface="Comic Sans MS" charset="0"/>
              </a:rPr>
              <a:t>Z</a:t>
            </a:r>
            <a:r>
              <a:rPr lang="en-US" sz="900" b="1" baseline="-25000">
                <a:solidFill>
                  <a:srgbClr val="A50021"/>
                </a:solidFill>
                <a:latin typeface="Comic Sans MS" charset="0"/>
              </a:rPr>
              <a:t>1</a:t>
            </a:r>
            <a:r>
              <a:rPr lang="en-US" sz="900" b="1">
                <a:solidFill>
                  <a:srgbClr val="A50021"/>
                </a:solidFill>
                <a:latin typeface="Comic Sans MS" charset="0"/>
              </a:rPr>
              <a:t>(4050), Z</a:t>
            </a:r>
            <a:r>
              <a:rPr lang="en-US" sz="900" b="1" baseline="-25000">
                <a:solidFill>
                  <a:srgbClr val="A50021"/>
                </a:solidFill>
                <a:latin typeface="Comic Sans MS" charset="0"/>
              </a:rPr>
              <a:t>2</a:t>
            </a:r>
            <a:r>
              <a:rPr lang="en-US" sz="900" b="1">
                <a:solidFill>
                  <a:srgbClr val="A50021"/>
                </a:solidFill>
                <a:latin typeface="Comic Sans MS" charset="0"/>
              </a:rPr>
              <a:t>(4250)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667000" y="4953000"/>
            <a:ext cx="9906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 sz="900" b="1" dirty="0">
                <a:solidFill>
                  <a:srgbClr val="663300"/>
                </a:solidFill>
                <a:latin typeface="Calibri" charset="0"/>
                <a:ea typeface="SimSun" charset="-122"/>
                <a:cs typeface="SimSun" charset="-122"/>
              </a:rPr>
              <a:t>M(</a:t>
            </a:r>
            <a:r>
              <a:rPr lang="en-US" altLang="zh-CN" sz="900" b="1" dirty="0">
                <a:solidFill>
                  <a:srgbClr val="663300"/>
                </a:solidFill>
                <a:latin typeface="Symbol" charset="2"/>
                <a:ea typeface="SimSun" charset="-122"/>
                <a:cs typeface="SimSun" charset="-122"/>
              </a:rPr>
              <a:t>p</a:t>
            </a:r>
            <a:r>
              <a:rPr lang="en-US" altLang="zh-CN" sz="900" b="1" baseline="30000" dirty="0">
                <a:solidFill>
                  <a:srgbClr val="663300"/>
                </a:solidFill>
                <a:latin typeface="Comic Sans MS" charset="0"/>
                <a:ea typeface="SimSun" charset="-122"/>
                <a:cs typeface="SimSun" charset="-122"/>
              </a:rPr>
              <a:t>±</a:t>
            </a:r>
            <a:r>
              <a:rPr lang="en-US" altLang="zh-CN" sz="900" b="1" dirty="0">
                <a:solidFill>
                  <a:srgbClr val="663300"/>
                </a:solidFill>
                <a:latin typeface="Symbol" charset="2"/>
                <a:ea typeface="SimSun" charset="-122"/>
                <a:cs typeface="SimSun" charset="-122"/>
              </a:rPr>
              <a:t>c</a:t>
            </a:r>
            <a:r>
              <a:rPr lang="en-US" altLang="zh-CN" sz="900" b="1" baseline="-25000" dirty="0">
                <a:solidFill>
                  <a:srgbClr val="663300"/>
                </a:solidFill>
                <a:latin typeface="Calibri" charset="0"/>
                <a:ea typeface="SimSun" charset="-122"/>
                <a:cs typeface="SimSun" charset="-122"/>
              </a:rPr>
              <a:t>c1 </a:t>
            </a:r>
            <a:r>
              <a:rPr lang="en-US" altLang="zh-CN" sz="900" b="1" dirty="0">
                <a:solidFill>
                  <a:srgbClr val="663300"/>
                </a:solidFill>
                <a:latin typeface="Calibri" charset="0"/>
                <a:ea typeface="SimSun" charset="-122"/>
                <a:cs typeface="SimSun" charset="-122"/>
              </a:rPr>
              <a:t>)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3200400" y="3962400"/>
            <a:ext cx="715963" cy="230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B</a:t>
            </a:r>
            <a:r>
              <a:rPr lang="en-US" sz="900" b="1">
                <a:solidFill>
                  <a:srgbClr val="996633"/>
                </a:solidFill>
                <a:latin typeface="Comic Sans MS" charset="0"/>
                <a:sym typeface="Wingdings" charset="2"/>
              </a:rPr>
              <a:t></a:t>
            </a:r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K</a:t>
            </a:r>
            <a:r>
              <a:rPr lang="en-US" sz="900" b="1" baseline="-2500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p</a:t>
            </a:r>
            <a:r>
              <a:rPr lang="en-US" sz="900" b="1" baseline="30000">
                <a:solidFill>
                  <a:srgbClr val="996633"/>
                </a:solidFill>
                <a:latin typeface="Symbol" charset="2"/>
              </a:rPr>
              <a:t>+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c</a:t>
            </a:r>
            <a:r>
              <a:rPr lang="en-US" sz="900" b="1" baseline="-25000">
                <a:solidFill>
                  <a:srgbClr val="996633"/>
                </a:solidFill>
                <a:latin typeface="Calibri" charset="0"/>
              </a:rPr>
              <a:t>c1</a:t>
            </a:r>
          </a:p>
        </p:txBody>
      </p:sp>
      <p:pic>
        <p:nvPicPr>
          <p:cNvPr id="24" name="Picture 89"/>
          <p:cNvPicPr>
            <a:picLocks noChangeAspect="1" noChangeArrowheads="1"/>
          </p:cNvPicPr>
          <p:nvPr/>
        </p:nvPicPr>
        <p:blipFill>
          <a:blip r:embed="rId6"/>
          <a:srcRect l="51810"/>
          <a:stretch>
            <a:fillRect/>
          </a:stretch>
        </p:blipFill>
        <p:spPr bwMode="auto">
          <a:xfrm>
            <a:off x="304800" y="3810000"/>
            <a:ext cx="1524000" cy="1066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685800" y="3784600"/>
            <a:ext cx="77311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A50021"/>
                </a:solidFill>
                <a:latin typeface="Comic Sans MS" pitchFamily="66" charset="0"/>
                <a:ea typeface="+mn-ea"/>
                <a:cs typeface="+mn-cs"/>
              </a:rPr>
              <a:t>Y(4140)?</a:t>
            </a: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1295400" y="3810000"/>
            <a:ext cx="457200" cy="276225"/>
          </a:xfrm>
          <a:prstGeom prst="rect">
            <a:avLst/>
          </a:prstGeom>
          <a:solidFill>
            <a:srgbClr val="99CC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200" b="1">
                <a:solidFill>
                  <a:srgbClr val="003300"/>
                </a:solidFill>
                <a:latin typeface="Calibri" charset="0"/>
                <a:ea typeface="SimSun" charset="-122"/>
                <a:cs typeface="SimSun" charset="-122"/>
                <a:sym typeface="Wingdings" charset="2"/>
              </a:rPr>
              <a:t>CDF</a:t>
            </a:r>
            <a:endParaRPr lang="en-US" altLang="zh-CN" sz="1200" b="1">
              <a:solidFill>
                <a:srgbClr val="003300"/>
              </a:solidFill>
              <a:latin typeface="Calibri" charset="0"/>
              <a:ea typeface="SimSun" charset="-122"/>
              <a:cs typeface="SimSun" charset="-122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685800" y="4038600"/>
            <a:ext cx="152400" cy="76200"/>
          </a:xfrm>
          <a:prstGeom prst="straightConnector1">
            <a:avLst/>
          </a:prstGeom>
          <a:ln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1066800" y="4114800"/>
            <a:ext cx="75088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B</a:t>
            </a:r>
            <a:r>
              <a:rPr lang="en-US" sz="900" b="1">
                <a:solidFill>
                  <a:srgbClr val="996633"/>
                </a:solidFill>
                <a:latin typeface="Comic Sans MS" charset="0"/>
                <a:sym typeface="Wingdings" charset="2"/>
              </a:rPr>
              <a:t></a:t>
            </a:r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K</a:t>
            </a:r>
            <a:r>
              <a:rPr lang="en-US" sz="900" b="1" baseline="-25000">
                <a:solidFill>
                  <a:srgbClr val="996633"/>
                </a:solidFill>
                <a:latin typeface="Comic Sans MS" charset="0"/>
              </a:rPr>
              <a:t> 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f</a:t>
            </a:r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J/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y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685800" y="4800600"/>
            <a:ext cx="1081088" cy="230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 kern="1200" dirty="0">
                <a:solidFill>
                  <a:srgbClr val="996633"/>
                </a:solidFill>
                <a:latin typeface="Comic Sans MS" charset="0"/>
              </a:rPr>
              <a:t>M(</a:t>
            </a:r>
            <a:r>
              <a:rPr lang="en-US" sz="900" b="1" kern="1200" dirty="0" err="1">
                <a:solidFill>
                  <a:srgbClr val="996633"/>
                </a:solidFill>
                <a:latin typeface="Symbol" charset="2"/>
              </a:rPr>
              <a:t>f</a:t>
            </a:r>
            <a:r>
              <a:rPr lang="en-US" sz="900" b="1" kern="1200" dirty="0" err="1">
                <a:solidFill>
                  <a:srgbClr val="996633"/>
                </a:solidFill>
                <a:latin typeface="Comic Sans MS" charset="0"/>
              </a:rPr>
              <a:t>J</a:t>
            </a:r>
            <a:r>
              <a:rPr lang="en-US" sz="900" b="1" kern="1200" dirty="0">
                <a:solidFill>
                  <a:srgbClr val="996633"/>
                </a:solidFill>
                <a:latin typeface="Comic Sans MS" charset="0"/>
              </a:rPr>
              <a:t>/</a:t>
            </a:r>
            <a:r>
              <a:rPr lang="en-US" sz="900" b="1" kern="1200" dirty="0">
                <a:solidFill>
                  <a:srgbClr val="996633"/>
                </a:solidFill>
                <a:latin typeface="Symbol" charset="2"/>
              </a:rPr>
              <a:t>y)-</a:t>
            </a:r>
            <a:r>
              <a:rPr lang="en-US" sz="900" b="1" kern="1200" dirty="0">
                <a:solidFill>
                  <a:srgbClr val="996633"/>
                </a:solidFill>
                <a:latin typeface="Comic Sans MS" charset="0"/>
              </a:rPr>
              <a:t>M(J</a:t>
            </a:r>
            <a:r>
              <a:rPr lang="en-US" sz="900" b="1" kern="1200" dirty="0">
                <a:solidFill>
                  <a:srgbClr val="996633"/>
                </a:solidFill>
                <a:latin typeface="Symbol" charset="2"/>
              </a:rPr>
              <a:t>/y</a:t>
            </a:r>
            <a:r>
              <a:rPr lang="en-US" sz="900" b="1" kern="1200" dirty="0">
                <a:solidFill>
                  <a:srgbClr val="996633"/>
                </a:solidFill>
                <a:latin typeface="Comic Sans MS" charset="0"/>
              </a:rPr>
              <a:t>)</a:t>
            </a:r>
          </a:p>
        </p:txBody>
      </p:sp>
      <p:grpSp>
        <p:nvGrpSpPr>
          <p:cNvPr id="30" name="Group 13"/>
          <p:cNvGrpSpPr>
            <a:grpSpLocks/>
          </p:cNvGrpSpPr>
          <p:nvPr/>
        </p:nvGrpSpPr>
        <p:grpSpPr bwMode="auto">
          <a:xfrm>
            <a:off x="5029200" y="2209800"/>
            <a:ext cx="1752600" cy="1219200"/>
            <a:chOff x="3156" y="1317"/>
            <a:chExt cx="2220" cy="1559"/>
          </a:xfrm>
        </p:grpSpPr>
        <p:pic>
          <p:nvPicPr>
            <p:cNvPr id="31" name="Picture 14" descr="BaBar_426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56" y="1317"/>
              <a:ext cx="2220" cy="1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3376" y="1526"/>
              <a:ext cx="671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altLang="zh-CN">
                <a:solidFill>
                  <a:srgbClr val="000000"/>
                </a:solidFill>
                <a:latin typeface="Calibri" charset="0"/>
                <a:ea typeface="SimSun" charset="-122"/>
                <a:cs typeface="SimSun" charset="-122"/>
              </a:endParaRPr>
            </a:p>
          </p:txBody>
        </p:sp>
      </p:grpSp>
      <p:pic>
        <p:nvPicPr>
          <p:cNvPr id="33" name="Picture 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4038600"/>
            <a:ext cx="14478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4200" y="2209800"/>
            <a:ext cx="16002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41"/>
          <p:cNvSpPr txBox="1">
            <a:spLocks noChangeArrowheads="1"/>
          </p:cNvSpPr>
          <p:nvPr/>
        </p:nvSpPr>
        <p:spPr bwMode="auto">
          <a:xfrm rot="16056921">
            <a:off x="6997700" y="2392102"/>
            <a:ext cx="7397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900" b="1" dirty="0">
                <a:solidFill>
                  <a:srgbClr val="336600"/>
                </a:solidFill>
                <a:latin typeface="Comic Sans MS" charset="0"/>
              </a:rPr>
              <a:t>Y(4008)?</a:t>
            </a:r>
          </a:p>
        </p:txBody>
      </p: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6096000" y="3581400"/>
            <a:ext cx="1411288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336600"/>
                </a:solidFill>
                <a:latin typeface="Comic Sans MS" pitchFamily="66" charset="0"/>
                <a:ea typeface="+mn-ea"/>
                <a:cs typeface="+mn-cs"/>
              </a:rPr>
              <a:t>Y(4350) &amp; Y(4660)</a:t>
            </a:r>
          </a:p>
        </p:txBody>
      </p:sp>
      <p:grpSp>
        <p:nvGrpSpPr>
          <p:cNvPr id="39" name="Group 44"/>
          <p:cNvGrpSpPr>
            <a:grpSpLocks/>
          </p:cNvGrpSpPr>
          <p:nvPr/>
        </p:nvGrpSpPr>
        <p:grpSpPr bwMode="auto">
          <a:xfrm>
            <a:off x="4876800" y="3886200"/>
            <a:ext cx="1371600" cy="1066800"/>
            <a:chOff x="912" y="1056"/>
            <a:chExt cx="2880" cy="1747"/>
          </a:xfrm>
        </p:grpSpPr>
        <p:pic>
          <p:nvPicPr>
            <p:cNvPr id="40" name="Picture 45" descr="oneBW-fitResult-paper5-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912" y="1056"/>
              <a:ext cx="2880" cy="1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46" descr="label_crop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968" y="1152"/>
              <a:ext cx="528" cy="2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Text Box 47"/>
          <p:cNvSpPr txBox="1">
            <a:spLocks noChangeArrowheads="1"/>
          </p:cNvSpPr>
          <p:nvPr/>
        </p:nvSpPr>
        <p:spPr bwMode="auto">
          <a:xfrm>
            <a:off x="4937125" y="3770313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 </a:t>
            </a:r>
          </a:p>
        </p:txBody>
      </p:sp>
      <p:sp>
        <p:nvSpPr>
          <p:cNvPr id="43" name="Text Box 51"/>
          <p:cNvSpPr txBox="1">
            <a:spLocks noChangeArrowheads="1"/>
          </p:cNvSpPr>
          <p:nvPr/>
        </p:nvSpPr>
        <p:spPr bwMode="auto">
          <a:xfrm>
            <a:off x="5943600" y="3352800"/>
            <a:ext cx="762000" cy="230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M(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p</a:t>
            </a:r>
            <a:r>
              <a:rPr lang="en-US" sz="900" b="1" baseline="30000">
                <a:solidFill>
                  <a:srgbClr val="996633"/>
                </a:solidFill>
                <a:latin typeface="Comic Sans MS" charset="0"/>
              </a:rPr>
              <a:t>+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p</a:t>
            </a:r>
            <a:r>
              <a:rPr lang="en-US" sz="900" b="1" baseline="30000">
                <a:solidFill>
                  <a:srgbClr val="996633"/>
                </a:solidFill>
                <a:latin typeface="Comic Sans MS" charset="0"/>
              </a:rPr>
              <a:t>-J/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y</a:t>
            </a:r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)</a:t>
            </a:r>
          </a:p>
        </p:txBody>
      </p:sp>
      <p:sp>
        <p:nvSpPr>
          <p:cNvPr id="44" name="Text Box 61"/>
          <p:cNvSpPr txBox="1">
            <a:spLocks noChangeArrowheads="1"/>
          </p:cNvSpPr>
          <p:nvPr/>
        </p:nvSpPr>
        <p:spPr bwMode="auto">
          <a:xfrm>
            <a:off x="5715000" y="3962400"/>
            <a:ext cx="630238" cy="274638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200" b="1">
                <a:solidFill>
                  <a:srgbClr val="003300"/>
                </a:solidFill>
                <a:latin typeface="Calibri" charset="0"/>
                <a:ea typeface="SimSun" charset="-122"/>
                <a:cs typeface="SimSun" charset="-122"/>
                <a:sym typeface="Wingdings" charset="2"/>
              </a:rPr>
              <a:t>BaBar</a:t>
            </a:r>
            <a:endParaRPr lang="en-US" altLang="zh-CN" sz="1200" b="1">
              <a:solidFill>
                <a:srgbClr val="003300"/>
              </a:solidFill>
              <a:latin typeface="Calibri" charset="0"/>
              <a:ea typeface="SimSun" charset="-122"/>
              <a:cs typeface="SimSun" charset="-122"/>
            </a:endParaRPr>
          </a:p>
        </p:txBody>
      </p:sp>
      <p:sp>
        <p:nvSpPr>
          <p:cNvPr id="45" name="Text Box 62"/>
          <p:cNvSpPr txBox="1">
            <a:spLocks noChangeArrowheads="1"/>
          </p:cNvSpPr>
          <p:nvPr/>
        </p:nvSpPr>
        <p:spPr bwMode="auto">
          <a:xfrm>
            <a:off x="4876800" y="2286000"/>
            <a:ext cx="630238" cy="274638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200" b="1">
                <a:solidFill>
                  <a:srgbClr val="003300"/>
                </a:solidFill>
                <a:latin typeface="Calibri" charset="0"/>
                <a:ea typeface="SimSun" charset="-122"/>
                <a:cs typeface="SimSun" charset="-122"/>
                <a:sym typeface="Wingdings" charset="2"/>
              </a:rPr>
              <a:t>BaBar</a:t>
            </a:r>
            <a:endParaRPr lang="en-US" altLang="zh-CN" sz="1200" b="1">
              <a:solidFill>
                <a:srgbClr val="003300"/>
              </a:solidFill>
              <a:latin typeface="Calibri" charset="0"/>
              <a:ea typeface="SimSun" charset="-122"/>
              <a:cs typeface="SimSun" charset="-122"/>
            </a:endParaRPr>
          </a:p>
        </p:txBody>
      </p:sp>
      <p:sp>
        <p:nvSpPr>
          <p:cNvPr id="46" name="Text Box 65"/>
          <p:cNvSpPr txBox="1">
            <a:spLocks noChangeArrowheads="1"/>
          </p:cNvSpPr>
          <p:nvPr/>
        </p:nvSpPr>
        <p:spPr bwMode="auto">
          <a:xfrm>
            <a:off x="7772400" y="4038600"/>
            <a:ext cx="547688" cy="27463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200" b="1">
                <a:solidFill>
                  <a:srgbClr val="000066"/>
                </a:solidFill>
                <a:latin typeface="Calibri" charset="0"/>
                <a:ea typeface="SimSun" charset="-122"/>
                <a:cs typeface="SimSun" charset="-122"/>
                <a:sym typeface="Wingdings" charset="2"/>
              </a:rPr>
              <a:t>Belle</a:t>
            </a:r>
            <a:endParaRPr lang="en-US" altLang="zh-CN" sz="1200" b="1">
              <a:solidFill>
                <a:srgbClr val="000066"/>
              </a:solidFill>
              <a:latin typeface="Calibri" charset="0"/>
              <a:ea typeface="SimSun" charset="-122"/>
              <a:cs typeface="SimSun" charset="-122"/>
            </a:endParaRPr>
          </a:p>
        </p:txBody>
      </p:sp>
      <p:sp>
        <p:nvSpPr>
          <p:cNvPr id="47" name="Text Box 66"/>
          <p:cNvSpPr txBox="1">
            <a:spLocks noChangeArrowheads="1"/>
          </p:cNvSpPr>
          <p:nvPr/>
        </p:nvSpPr>
        <p:spPr bwMode="auto">
          <a:xfrm>
            <a:off x="7924800" y="2133600"/>
            <a:ext cx="547688" cy="274638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200" b="1">
                <a:solidFill>
                  <a:srgbClr val="000066"/>
                </a:solidFill>
                <a:latin typeface="Calibri" charset="0"/>
                <a:ea typeface="SimSun" charset="-122"/>
                <a:cs typeface="SimSun" charset="-122"/>
                <a:sym typeface="Wingdings" charset="2"/>
              </a:rPr>
              <a:t>Belle</a:t>
            </a:r>
            <a:endParaRPr lang="en-US" altLang="zh-CN" sz="1200" b="1">
              <a:solidFill>
                <a:srgbClr val="000066"/>
              </a:solidFill>
              <a:latin typeface="Calibri" charset="0"/>
              <a:ea typeface="SimSun" charset="-122"/>
              <a:cs typeface="SimSun" charset="-122"/>
            </a:endParaRPr>
          </a:p>
        </p:txBody>
      </p:sp>
      <p:pic>
        <p:nvPicPr>
          <p:cNvPr id="49" name="Picture 17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24600" y="1066800"/>
            <a:ext cx="1747838" cy="1008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0" name="Text Box 52"/>
          <p:cNvSpPr txBox="1">
            <a:spLocks noChangeArrowheads="1"/>
          </p:cNvSpPr>
          <p:nvPr/>
        </p:nvSpPr>
        <p:spPr bwMode="auto">
          <a:xfrm>
            <a:off x="7467600" y="4876800"/>
            <a:ext cx="695325" cy="230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 dirty="0">
                <a:solidFill>
                  <a:srgbClr val="996633"/>
                </a:solidFill>
                <a:latin typeface="Comic Sans MS" charset="0"/>
              </a:rPr>
              <a:t>M(</a:t>
            </a:r>
            <a:r>
              <a:rPr lang="en-US" sz="900" b="1" dirty="0" err="1">
                <a:solidFill>
                  <a:srgbClr val="996633"/>
                </a:solidFill>
                <a:latin typeface="Symbol" charset="2"/>
              </a:rPr>
              <a:t>p</a:t>
            </a:r>
            <a:r>
              <a:rPr lang="en-US" sz="900" b="1" baseline="30000" dirty="0" err="1">
                <a:solidFill>
                  <a:srgbClr val="996633"/>
                </a:solidFill>
                <a:latin typeface="Comic Sans MS" charset="0"/>
              </a:rPr>
              <a:t>+</a:t>
            </a:r>
            <a:r>
              <a:rPr lang="en-US" sz="900" b="1" dirty="0" err="1">
                <a:solidFill>
                  <a:srgbClr val="996633"/>
                </a:solidFill>
                <a:latin typeface="Symbol" charset="2"/>
              </a:rPr>
              <a:t>p</a:t>
            </a:r>
            <a:r>
              <a:rPr lang="en-US" sz="900" b="1" baseline="30000" dirty="0" err="1">
                <a:solidFill>
                  <a:srgbClr val="996633"/>
                </a:solidFill>
                <a:latin typeface="Comic Sans MS" charset="0"/>
              </a:rPr>
              <a:t>-</a:t>
            </a:r>
            <a:r>
              <a:rPr lang="en-US" sz="900" b="1" dirty="0" err="1">
                <a:solidFill>
                  <a:srgbClr val="996633"/>
                </a:solidFill>
                <a:latin typeface="Symbol" charset="2"/>
              </a:rPr>
              <a:t>y</a:t>
            </a:r>
            <a:r>
              <a:rPr lang="en-US" sz="900" b="1" dirty="0">
                <a:solidFill>
                  <a:srgbClr val="996633"/>
                </a:solidFill>
                <a:latin typeface="Comic Sans MS" charset="0"/>
              </a:rPr>
              <a:t>’)</a:t>
            </a:r>
          </a:p>
        </p:txBody>
      </p:sp>
      <p:sp>
        <p:nvSpPr>
          <p:cNvPr id="51" name="Text Box 51"/>
          <p:cNvSpPr txBox="1">
            <a:spLocks noChangeArrowheads="1"/>
          </p:cNvSpPr>
          <p:nvPr/>
        </p:nvSpPr>
        <p:spPr bwMode="auto">
          <a:xfrm>
            <a:off x="7467600" y="3352800"/>
            <a:ext cx="762000" cy="230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M(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p</a:t>
            </a:r>
            <a:r>
              <a:rPr lang="en-US" sz="900" b="1" baseline="30000">
                <a:solidFill>
                  <a:srgbClr val="996633"/>
                </a:solidFill>
                <a:latin typeface="Comic Sans MS" charset="0"/>
              </a:rPr>
              <a:t>+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p</a:t>
            </a:r>
            <a:r>
              <a:rPr lang="en-US" sz="900" b="1" baseline="30000">
                <a:solidFill>
                  <a:srgbClr val="996633"/>
                </a:solidFill>
                <a:latin typeface="Comic Sans MS" charset="0"/>
              </a:rPr>
              <a:t>-J/</a:t>
            </a:r>
            <a:r>
              <a:rPr lang="en-US" sz="900" b="1">
                <a:solidFill>
                  <a:srgbClr val="996633"/>
                </a:solidFill>
                <a:latin typeface="Symbol" charset="2"/>
              </a:rPr>
              <a:t>y</a:t>
            </a:r>
            <a:r>
              <a:rPr lang="en-US" sz="900" b="1">
                <a:solidFill>
                  <a:srgbClr val="996633"/>
                </a:solidFill>
                <a:latin typeface="Comic Sans MS" charset="0"/>
              </a:rPr>
              <a:t>)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6629400" y="1981200"/>
            <a:ext cx="695325" cy="2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336600"/>
                </a:solidFill>
                <a:latin typeface="Comic Sans MS" pitchFamily="66" charset="0"/>
                <a:ea typeface="+mn-ea"/>
                <a:cs typeface="+mn-cs"/>
              </a:rPr>
              <a:t>Y(4260)</a:t>
            </a:r>
          </a:p>
        </p:txBody>
      </p:sp>
      <p:sp>
        <p:nvSpPr>
          <p:cNvPr id="53" name="Text Box 52"/>
          <p:cNvSpPr txBox="1">
            <a:spLocks noChangeArrowheads="1"/>
          </p:cNvSpPr>
          <p:nvPr/>
        </p:nvSpPr>
        <p:spPr bwMode="auto">
          <a:xfrm>
            <a:off x="5553075" y="4876800"/>
            <a:ext cx="695325" cy="230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900" b="1" dirty="0">
                <a:solidFill>
                  <a:srgbClr val="996633"/>
                </a:solidFill>
                <a:latin typeface="Comic Sans MS" charset="0"/>
              </a:rPr>
              <a:t>M(</a:t>
            </a:r>
            <a:r>
              <a:rPr lang="en-US" sz="900" b="1" dirty="0" err="1">
                <a:solidFill>
                  <a:srgbClr val="996633"/>
                </a:solidFill>
                <a:latin typeface="Symbol" charset="2"/>
              </a:rPr>
              <a:t>p</a:t>
            </a:r>
            <a:r>
              <a:rPr lang="en-US" sz="900" b="1" baseline="30000" dirty="0" err="1">
                <a:solidFill>
                  <a:srgbClr val="996633"/>
                </a:solidFill>
                <a:latin typeface="Comic Sans MS" charset="0"/>
              </a:rPr>
              <a:t>+</a:t>
            </a:r>
            <a:r>
              <a:rPr lang="en-US" sz="900" b="1" dirty="0" err="1">
                <a:solidFill>
                  <a:srgbClr val="996633"/>
                </a:solidFill>
                <a:latin typeface="Symbol" charset="2"/>
              </a:rPr>
              <a:t>p</a:t>
            </a:r>
            <a:r>
              <a:rPr lang="en-US" sz="900" b="1" baseline="30000" dirty="0" err="1">
                <a:solidFill>
                  <a:srgbClr val="996633"/>
                </a:solidFill>
                <a:latin typeface="Comic Sans MS" charset="0"/>
              </a:rPr>
              <a:t>-</a:t>
            </a:r>
            <a:r>
              <a:rPr lang="en-US" sz="900" b="1" dirty="0" err="1">
                <a:solidFill>
                  <a:srgbClr val="996633"/>
                </a:solidFill>
                <a:latin typeface="Symbol" charset="2"/>
              </a:rPr>
              <a:t>y</a:t>
            </a:r>
            <a:r>
              <a:rPr lang="en-US" sz="900" b="1" dirty="0">
                <a:solidFill>
                  <a:srgbClr val="996633"/>
                </a:solidFill>
                <a:latin typeface="Comic Sans MS" charset="0"/>
              </a:rPr>
              <a:t>’)</a:t>
            </a:r>
          </a:p>
        </p:txBody>
      </p:sp>
      <p:pic>
        <p:nvPicPr>
          <p:cNvPr id="54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05200" y="5105400"/>
            <a:ext cx="149408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 Box 63"/>
          <p:cNvSpPr txBox="1">
            <a:spLocks noChangeArrowheads="1"/>
          </p:cNvSpPr>
          <p:nvPr/>
        </p:nvSpPr>
        <p:spPr bwMode="auto">
          <a:xfrm>
            <a:off x="4953000" y="5257800"/>
            <a:ext cx="418729" cy="276999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000066"/>
                </a:solidFill>
                <a:latin typeface="Calibri" charset="0"/>
                <a:ea typeface="SimSun" charset="-122"/>
                <a:cs typeface="SimSun" charset="-122"/>
                <a:sym typeface="Wingdings" charset="2"/>
              </a:rPr>
              <a:t>BES</a:t>
            </a:r>
            <a:endParaRPr lang="en-US" altLang="zh-CN" sz="1200" b="1" dirty="0">
              <a:solidFill>
                <a:srgbClr val="000066"/>
              </a:solidFill>
              <a:latin typeface="Calibri" charset="0"/>
              <a:ea typeface="SimSun" charset="-122"/>
              <a:cs typeface="SimSun" charset="-122"/>
            </a:endParaRPr>
          </a:p>
        </p:txBody>
      </p:sp>
      <p:sp>
        <p:nvSpPr>
          <p:cNvPr id="56" name="TextBox 7"/>
          <p:cNvSpPr txBox="1">
            <a:spLocks noChangeArrowheads="1"/>
          </p:cNvSpPr>
          <p:nvPr/>
        </p:nvSpPr>
        <p:spPr bwMode="auto">
          <a:xfrm>
            <a:off x="3810000" y="6324600"/>
            <a:ext cx="1066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800000"/>
                </a:solidFill>
              </a:rPr>
              <a:t>  </a:t>
            </a:r>
            <a:r>
              <a:rPr lang="en-US" sz="1200" dirty="0" err="1">
                <a:solidFill>
                  <a:srgbClr val="800000"/>
                </a:solidFill>
              </a:rPr>
              <a:t>M(</a:t>
            </a:r>
            <a:r>
              <a:rPr lang="en-US" altLang="zh-CN" sz="1200" dirty="0" err="1">
                <a:solidFill>
                  <a:srgbClr val="800000"/>
                </a:solidFill>
                <a:latin typeface="Symbol" charset="2"/>
                <a:sym typeface="Wingdings" charset="2"/>
              </a:rPr>
              <a:t>p</a:t>
            </a:r>
            <a:r>
              <a:rPr lang="en-US" altLang="zh-CN" sz="1200" baseline="30000" dirty="0" err="1">
                <a:solidFill>
                  <a:srgbClr val="800000"/>
                </a:solidFill>
                <a:sym typeface="Wingdings" charset="2"/>
              </a:rPr>
              <a:t>±</a:t>
            </a:r>
            <a:r>
              <a:rPr lang="en-US" sz="1200" dirty="0" err="1">
                <a:solidFill>
                  <a:srgbClr val="800000"/>
                </a:solidFill>
                <a:sym typeface="Wingdings" charset="2"/>
              </a:rPr>
              <a:t>h</a:t>
            </a:r>
            <a:r>
              <a:rPr lang="en-US" sz="1200" baseline="-25000" dirty="0" err="1">
                <a:solidFill>
                  <a:srgbClr val="800000"/>
                </a:solidFill>
                <a:sym typeface="Wingdings" charset="2"/>
              </a:rPr>
              <a:t>c</a:t>
            </a:r>
            <a:r>
              <a:rPr lang="en-US" sz="1200" dirty="0">
                <a:solidFill>
                  <a:srgbClr val="800000"/>
                </a:solidFill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029200" y="5715000"/>
            <a:ext cx="28837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90"/>
                </a:solidFill>
              </a:rPr>
              <a:t>e</a:t>
            </a:r>
            <a:r>
              <a:rPr lang="en-US" sz="1400" baseline="30000" dirty="0" err="1" smtClean="0">
                <a:solidFill>
                  <a:srgbClr val="000090"/>
                </a:solidFill>
              </a:rPr>
              <a:t>+</a:t>
            </a:r>
            <a:r>
              <a:rPr lang="en-US" sz="1400" dirty="0" err="1" smtClean="0">
                <a:solidFill>
                  <a:srgbClr val="000090"/>
                </a:solidFill>
              </a:rPr>
              <a:t>e</a:t>
            </a:r>
            <a:r>
              <a:rPr lang="en-US" sz="1600" dirty="0" smtClean="0">
                <a:solidFill>
                  <a:srgbClr val="000090"/>
                </a:solidFill>
              </a:rPr>
              <a:t>-</a:t>
            </a:r>
            <a:r>
              <a:rPr lang="en-US" sz="1400" dirty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1400" dirty="0" smtClean="0">
                <a:solidFill>
                  <a:srgbClr val="000090"/>
                </a:solidFill>
              </a:rPr>
              <a:t>Y</a:t>
            </a:r>
            <a:r>
              <a:rPr lang="en-US" sz="1400" dirty="0">
                <a:solidFill>
                  <a:srgbClr val="000090"/>
                </a:solidFill>
              </a:rPr>
              <a:t>(4260)</a:t>
            </a:r>
            <a:r>
              <a:rPr lang="en-US" sz="1400" dirty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altLang="zh-CN" sz="1400" dirty="0" err="1">
                <a:solidFill>
                  <a:srgbClr val="000090"/>
                </a:solidFill>
                <a:latin typeface="Symbol" charset="2"/>
                <a:ea typeface="宋体" charset="-122"/>
                <a:cs typeface="宋体" charset="-122"/>
                <a:sym typeface="Wingdings" charset="2"/>
              </a:rPr>
              <a:t>p</a:t>
            </a:r>
            <a:r>
              <a:rPr lang="en-US" altLang="zh-CN" sz="1400" baseline="30000" dirty="0" err="1">
                <a:solidFill>
                  <a:srgbClr val="000090"/>
                </a:solidFill>
                <a:ea typeface="宋体" charset="-122"/>
                <a:cs typeface="宋体" charset="-122"/>
                <a:sym typeface="Wingdings" charset="2"/>
              </a:rPr>
              <a:t>+</a:t>
            </a:r>
            <a:r>
              <a:rPr lang="en-US" sz="1400" dirty="0" err="1">
                <a:solidFill>
                  <a:srgbClr val="000090"/>
                </a:solidFill>
              </a:rPr>
              <a:t>Z</a:t>
            </a:r>
            <a:r>
              <a:rPr lang="en-US" sz="1400" baseline="-25000" dirty="0" err="1">
                <a:solidFill>
                  <a:srgbClr val="000090"/>
                </a:solidFill>
              </a:rPr>
              <a:t>c</a:t>
            </a:r>
            <a:r>
              <a:rPr lang="en-US" sz="1400" dirty="0">
                <a:solidFill>
                  <a:srgbClr val="000090"/>
                </a:solidFill>
              </a:rPr>
              <a:t>(4020)</a:t>
            </a:r>
            <a:r>
              <a:rPr lang="en-US" sz="1400" baseline="30000" dirty="0" smtClean="0">
                <a:solidFill>
                  <a:srgbClr val="000090"/>
                </a:solidFill>
              </a:rPr>
              <a:t>-</a:t>
            </a:r>
            <a:r>
              <a:rPr lang="en-US" sz="1400" dirty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altLang="zh-CN" sz="1400" dirty="0" smtClean="0">
                <a:solidFill>
                  <a:srgbClr val="000090"/>
                </a:solidFill>
                <a:latin typeface="Symbol" charset="2"/>
                <a:ea typeface="宋体" charset="-122"/>
                <a:cs typeface="宋体" charset="-122"/>
                <a:sym typeface="Wingdings" charset="2"/>
              </a:rPr>
              <a:t>p</a:t>
            </a:r>
            <a:r>
              <a:rPr lang="en-US" altLang="zh-CN" sz="1400" baseline="30000" dirty="0">
                <a:solidFill>
                  <a:srgbClr val="000090"/>
                </a:solidFill>
                <a:ea typeface="宋体" charset="-122"/>
                <a:cs typeface="宋体" charset="-122"/>
                <a:sym typeface="Wingdings" charset="2"/>
              </a:rPr>
              <a:t>-</a:t>
            </a:r>
            <a:r>
              <a:rPr lang="en-US" sz="1400" dirty="0" err="1">
                <a:solidFill>
                  <a:srgbClr val="000090"/>
                </a:solidFill>
                <a:sym typeface="Wingdings"/>
              </a:rPr>
              <a:t>h</a:t>
            </a:r>
            <a:r>
              <a:rPr lang="en-US" sz="1400" baseline="-25000" dirty="0" err="1">
                <a:solidFill>
                  <a:srgbClr val="000090"/>
                </a:solidFill>
                <a:sym typeface="Wingdings"/>
              </a:rPr>
              <a:t>c</a:t>
            </a:r>
            <a:endParaRPr lang="en-US" sz="1400" baseline="-25000" dirty="0">
              <a:solidFill>
                <a:srgbClr val="000090"/>
              </a:solidFill>
            </a:endParaRPr>
          </a:p>
          <a:p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0" y="1143000"/>
            <a:ext cx="1844225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Thus far, no</a:t>
            </a:r>
          </a:p>
          <a:p>
            <a:r>
              <a:rPr lang="en-US" sz="2400" dirty="0" smtClean="0"/>
              <a:t>amplitude</a:t>
            </a:r>
          </a:p>
          <a:p>
            <a:r>
              <a:rPr lang="en-US" sz="2400" dirty="0" smtClean="0"/>
              <a:t>analyses for</a:t>
            </a:r>
          </a:p>
          <a:p>
            <a:r>
              <a:rPr lang="en-US" sz="2400" dirty="0" smtClean="0"/>
              <a:t>these states</a:t>
            </a:r>
            <a:endParaRPr lang="en-US" sz="24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381000" y="5334000"/>
            <a:ext cx="2743200" cy="707886"/>
            <a:chOff x="381000" y="5334000"/>
            <a:chExt cx="2743200" cy="707886"/>
          </a:xfrm>
        </p:grpSpPr>
        <p:sp>
          <p:nvSpPr>
            <p:cNvPr id="52" name="TextBox 51"/>
            <p:cNvSpPr txBox="1"/>
            <p:nvPr/>
          </p:nvSpPr>
          <p:spPr>
            <a:xfrm>
              <a:off x="381000" y="5334000"/>
              <a:ext cx="2743200" cy="7078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All current candidates </a:t>
              </a:r>
            </a:p>
            <a:p>
              <a:r>
                <a:rPr lang="en-US" sz="2000" dirty="0" smtClean="0"/>
                <a:t>contain a cc or bb</a:t>
              </a:r>
              <a:endParaRPr lang="en-US" sz="2000" dirty="0"/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1727200" y="5772150"/>
              <a:ext cx="76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60" name="Straight Connector 59"/>
          <p:cNvCxnSpPr/>
          <p:nvPr/>
        </p:nvCxnSpPr>
        <p:spPr bwMode="auto">
          <a:xfrm>
            <a:off x="2362200" y="5715000"/>
            <a:ext cx="76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290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44000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813" y="784225"/>
            <a:ext cx="9144000" cy="409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14475" y="-76200"/>
            <a:ext cx="7400925" cy="4572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Detector Workings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47800" y="5562600"/>
            <a:ext cx="7315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defRPr/>
            </a:pPr>
            <a:r>
              <a:rPr lang="en-GB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LHCb detector </a:t>
            </a:r>
            <a:r>
              <a:rPr lang="en-GB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GB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fully </a:t>
            </a:r>
            <a:r>
              <a:rPr lang="en-GB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installed and commissioned </a:t>
            </a:r>
            <a:r>
              <a:rPr lang="en-GB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</a:t>
            </a:r>
            <a:r>
              <a:rPr lang="nl-NL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walk through the detector using the  </a:t>
            </a:r>
            <a:r>
              <a:rPr lang="nl-N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example of a B</a:t>
            </a:r>
            <a:r>
              <a:rPr lang="nl-NL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l-N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→D</a:t>
            </a:r>
            <a:r>
              <a:rPr lang="nl-NL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nl-N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nl-NL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decay</a:t>
            </a:r>
          </a:p>
          <a:p>
            <a:pPr marL="266700" indent="-266700">
              <a:defRPr/>
            </a:pPr>
            <a:endParaRPr lang="en-GB" dirty="0">
              <a:solidFill>
                <a:srgbClr val="0235A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2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23336" y="5820386"/>
            <a:ext cx="839296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12 orders of magnitude differences not explained; </a:t>
            </a:r>
            <a:r>
              <a:rPr lang="en-US" dirty="0" err="1" smtClean="0"/>
              <a:t>t</a:t>
            </a:r>
            <a:r>
              <a:rPr lang="en-US" dirty="0" smtClean="0"/>
              <a:t> quark as heavy as Tungsten</a:t>
            </a:r>
            <a:endParaRPr lang="en-US" dirty="0"/>
          </a:p>
        </p:txBody>
      </p:sp>
      <p:pic>
        <p:nvPicPr>
          <p:cNvPr id="11" name="Content Placeholder 10" descr="Masses.ep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374" y="1029534"/>
            <a:ext cx="8026400" cy="4813300"/>
          </a:xfrm>
        </p:spPr>
      </p:pic>
    </p:spTree>
    <p:extLst>
      <p:ext uri="{BB962C8B-B14F-4D97-AF65-F5344CB8AC3E}">
        <p14:creationId xmlns:p14="http://schemas.microsoft.com/office/powerpoint/2010/main" val="7769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 smtClean="0"/>
              <a:t>Tetraquark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53000"/>
          </a:xfrm>
        </p:spPr>
        <p:txBody>
          <a:bodyPr/>
          <a:lstStyle/>
          <a:p>
            <a:r>
              <a:rPr lang="en-US" altLang="zh-CN" sz="2400" dirty="0"/>
              <a:t>Experimental evidence started to appear only recently</a:t>
            </a:r>
            <a:endParaRPr lang="en-US" altLang="zh-CN" sz="2400" i="1" dirty="0"/>
          </a:p>
          <a:p>
            <a:r>
              <a:rPr lang="en-US" altLang="zh-CN" sz="2400" i="1" dirty="0" smtClean="0"/>
              <a:t>𝑍</a:t>
            </a:r>
            <a:r>
              <a:rPr lang="en-US" altLang="zh-CN" sz="2400" i="1" dirty="0"/>
              <a:t>(4430</a:t>
            </a:r>
            <a:r>
              <a:rPr lang="en-US" altLang="zh-CN" sz="2400" i="1" dirty="0" smtClean="0"/>
              <a:t>)</a:t>
            </a:r>
            <a:r>
              <a:rPr lang="en-US" altLang="zh-CN" sz="2400" i="1" baseline="30000" dirty="0" smtClean="0"/>
              <a:t>+</a:t>
            </a:r>
            <a:r>
              <a:rPr lang="en-US" altLang="zh-CN" sz="2400" dirty="0" smtClean="0"/>
              <a:t>→</a:t>
            </a:r>
            <a:r>
              <a:rPr lang="en-US" altLang="zh-CN" sz="2400" dirty="0" smtClean="0">
                <a:latin typeface="Symbol" charset="2"/>
                <a:cs typeface="Symbol" charset="2"/>
              </a:rPr>
              <a:t>y</a:t>
            </a:r>
            <a:r>
              <a:rPr lang="en-US" altLang="zh-CN" sz="2400" dirty="0" smtClean="0"/>
              <a:t>’ </a:t>
            </a:r>
            <a:r>
              <a:rPr lang="en-US" altLang="zh-CN" sz="2400" dirty="0" smtClean="0">
                <a:latin typeface="Symbol" charset="2"/>
                <a:cs typeface="Symbol" charset="2"/>
              </a:rPr>
              <a:t>p</a:t>
            </a:r>
            <a:r>
              <a:rPr lang="en-US" altLang="zh-CN" sz="2400" baseline="30000" dirty="0" smtClean="0">
                <a:latin typeface="Symbol" charset="2"/>
                <a:cs typeface="Symbol" charset="2"/>
              </a:rPr>
              <a:t>+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(Belle, </a:t>
            </a:r>
            <a:r>
              <a:rPr lang="en-US" altLang="zh-CN" sz="2400" dirty="0" err="1"/>
              <a:t>LHCb</a:t>
            </a:r>
            <a:r>
              <a:rPr lang="en-US" altLang="zh-CN" sz="2400" dirty="0" smtClean="0"/>
              <a:t>) from </a:t>
            </a:r>
            <a:r>
              <a:rPr lang="en-US" altLang="zh-CN" sz="2400" dirty="0"/>
              <a:t>B</a:t>
            </a:r>
            <a:r>
              <a:rPr lang="en-US" altLang="zh-CN" sz="2400" baseline="30000" dirty="0"/>
              <a:t>0</a:t>
            </a:r>
            <a:r>
              <a:rPr lang="en-US" altLang="zh-CN" sz="2400" dirty="0"/>
              <a:t> →</a:t>
            </a:r>
            <a:r>
              <a:rPr lang="en-US" altLang="zh-CN" sz="2400" dirty="0">
                <a:latin typeface="Symbol" charset="2"/>
                <a:cs typeface="Symbol" charset="2"/>
              </a:rPr>
              <a:t>y</a:t>
            </a:r>
            <a:r>
              <a:rPr lang="en-US" altLang="zh-CN" sz="2400" dirty="0"/>
              <a:t>’ </a:t>
            </a:r>
            <a:r>
              <a:rPr lang="en-US" altLang="zh-CN" sz="2400" dirty="0" smtClean="0"/>
              <a:t>K</a:t>
            </a:r>
            <a:r>
              <a:rPr lang="en-US" altLang="zh-CN" sz="2400" baseline="30000" dirty="0" smtClean="0">
                <a:latin typeface="Symbol" charset="2"/>
                <a:cs typeface="Symbol" charset="2"/>
              </a:rPr>
              <a:t>-</a:t>
            </a:r>
            <a:r>
              <a:rPr lang="en-US" altLang="zh-CN" sz="2400" dirty="0" smtClean="0"/>
              <a:t> </a:t>
            </a:r>
            <a:r>
              <a:rPr lang="en-US" altLang="zh-CN" sz="2400" dirty="0" smtClean="0">
                <a:latin typeface="Symbol" charset="2"/>
                <a:cs typeface="Symbol" charset="2"/>
              </a:rPr>
              <a:t>p</a:t>
            </a:r>
            <a:r>
              <a:rPr lang="en-US" altLang="zh-CN" sz="2400" baseline="30000" dirty="0">
                <a:latin typeface="Symbol" charset="2"/>
                <a:cs typeface="Symbol" charset="2"/>
              </a:rPr>
              <a:t>+</a:t>
            </a:r>
            <a:endParaRPr lang="en-US" altLang="zh-CN" sz="2400" dirty="0" smtClean="0"/>
          </a:p>
          <a:p>
            <a:endParaRPr lang="en-US" altLang="zh-CN" sz="2400" dirty="0"/>
          </a:p>
          <a:p>
            <a:r>
              <a:rPr lang="en-US" altLang="zh-CN" sz="2400" dirty="0"/>
              <a:t>Both analyses performed full amplitude fits</a:t>
            </a:r>
          </a:p>
          <a:p>
            <a:endParaRPr lang="en-US" altLang="zh-CN" sz="2400" dirty="0"/>
          </a:p>
          <a:p>
            <a:pPr lvl="1"/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r>
              <a:rPr lang="en-US" altLang="zh-CN" sz="2400" i="1" dirty="0" smtClean="0"/>
              <a:t>𝑍</a:t>
            </a:r>
            <a:r>
              <a:rPr lang="en-US" altLang="zh-CN" sz="2400" i="1" baseline="-25000" dirty="0" smtClean="0"/>
              <a:t>𝑐</a:t>
            </a:r>
            <a:r>
              <a:rPr lang="en-US" altLang="zh-CN" sz="2400" i="1" dirty="0" smtClean="0"/>
              <a:t>(</a:t>
            </a:r>
            <a:r>
              <a:rPr lang="en-US" altLang="zh-CN" sz="2400" i="1" dirty="0"/>
              <a:t>3900</a:t>
            </a:r>
            <a:r>
              <a:rPr lang="en-US" altLang="zh-CN" sz="2400" i="1" dirty="0" smtClean="0"/>
              <a:t>)</a:t>
            </a:r>
            <a:r>
              <a:rPr lang="en-US" altLang="zh-CN" sz="2400" i="1" baseline="30000" dirty="0" smtClean="0"/>
              <a:t>+</a:t>
            </a:r>
            <a:r>
              <a:rPr lang="en-US" altLang="zh-CN" sz="2400" i="1" dirty="0"/>
              <a:t> </a:t>
            </a:r>
            <a:r>
              <a:rPr lang="en-US" altLang="zh-CN" sz="2400" dirty="0" smtClean="0"/>
              <a:t>and </a:t>
            </a:r>
            <a:r>
              <a:rPr lang="en-US" altLang="zh-CN" sz="2400" dirty="0"/>
              <a:t>its families (BESIII)</a:t>
            </a:r>
          </a:p>
          <a:p>
            <a:r>
              <a:rPr lang="en-US" altLang="zh-CN" sz="2400" i="1" dirty="0" smtClean="0"/>
              <a:t>𝑍</a:t>
            </a:r>
            <a:r>
              <a:rPr lang="en-US" altLang="zh-CN" sz="2400" i="1" baseline="-25000" dirty="0" smtClean="0"/>
              <a:t>𝑏</a:t>
            </a:r>
            <a:r>
              <a:rPr lang="en-US" altLang="zh-CN" sz="2400" i="1" dirty="0" smtClean="0"/>
              <a:t>(</a:t>
            </a:r>
            <a:r>
              <a:rPr lang="en-US" altLang="zh-CN" sz="2400" i="1" dirty="0"/>
              <a:t>10610</a:t>
            </a:r>
            <a:r>
              <a:rPr lang="en-US" altLang="zh-CN" sz="2400" i="1" dirty="0" smtClean="0"/>
              <a:t>)</a:t>
            </a:r>
            <a:r>
              <a:rPr lang="en-US" altLang="zh-CN" sz="2400" i="1" baseline="30000" dirty="0" smtClean="0"/>
              <a:t>+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and </a:t>
            </a:r>
            <a:r>
              <a:rPr lang="en-US" altLang="zh-CN" sz="2400" i="1" dirty="0" smtClean="0"/>
              <a:t>𝑍</a:t>
            </a:r>
            <a:r>
              <a:rPr lang="en-US" altLang="zh-CN" sz="2400" i="1" baseline="-25000" dirty="0" smtClean="0"/>
              <a:t>𝑏</a:t>
            </a:r>
            <a:r>
              <a:rPr lang="en-US" altLang="zh-CN" sz="2400" i="1" dirty="0" smtClean="0"/>
              <a:t>(</a:t>
            </a:r>
            <a:r>
              <a:rPr lang="en-US" altLang="zh-CN" sz="2400" i="1" dirty="0"/>
              <a:t>10650</a:t>
            </a:r>
            <a:r>
              <a:rPr lang="en-US" altLang="zh-CN" sz="2400" i="1" dirty="0" smtClean="0"/>
              <a:t>)</a:t>
            </a:r>
            <a:r>
              <a:rPr lang="en-US" altLang="zh-CN" sz="2400" i="1" baseline="30000" dirty="0" smtClean="0"/>
              <a:t>+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(Belle)</a:t>
            </a:r>
          </a:p>
          <a:p>
            <a:r>
              <a:rPr lang="en-US" altLang="zh-CN" sz="2400" dirty="0">
                <a:solidFill>
                  <a:srgbClr val="0501FE"/>
                </a:solidFill>
              </a:rPr>
              <a:t>These give support to the possibility of </a:t>
            </a:r>
            <a:r>
              <a:rPr lang="en-US" altLang="zh-CN" sz="2400" dirty="0" err="1">
                <a:solidFill>
                  <a:srgbClr val="0501FE"/>
                </a:solidFill>
              </a:rPr>
              <a:t>pentaquark</a:t>
            </a:r>
            <a:r>
              <a:rPr lang="en-US" altLang="zh-CN" sz="2400" dirty="0">
                <a:solidFill>
                  <a:srgbClr val="0501FE"/>
                </a:solidFill>
              </a:rPr>
              <a:t> states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828800"/>
            <a:ext cx="1054100" cy="1054100"/>
          </a:xfrm>
          <a:prstGeom prst="rect">
            <a:avLst/>
          </a:prstGeom>
        </p:spPr>
      </p:pic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376556"/>
              </p:ext>
            </p:extLst>
          </p:nvPr>
        </p:nvGraphicFramePr>
        <p:xfrm>
          <a:off x="7736736" y="2035240"/>
          <a:ext cx="1397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公式" r:id="rId4" imgW="139700" imgH="215900" progId="Equation.3">
                  <p:embed/>
                </p:oleObj>
              </mc:Choice>
              <mc:Fallback>
                <p:oleObj name="公式" r:id="rId4" imgW="139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36736" y="2035240"/>
                        <a:ext cx="139700" cy="215900"/>
                      </a:xfrm>
                      <a:prstGeom prst="rect">
                        <a:avLst/>
                      </a:prstGeom>
                      <a:solidFill>
                        <a:srgbClr val="FF66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529387"/>
              </p:ext>
            </p:extLst>
          </p:nvPr>
        </p:nvGraphicFramePr>
        <p:xfrm>
          <a:off x="7729574" y="2565400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公式" r:id="rId6" imgW="127000" imgH="139700" progId="Equation.3">
                  <p:embed/>
                </p:oleObj>
              </mc:Choice>
              <mc:Fallback>
                <p:oleObj name="公式" r:id="rId6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29574" y="2565400"/>
                        <a:ext cx="127000" cy="139700"/>
                      </a:xfrm>
                      <a:prstGeom prst="rect">
                        <a:avLst/>
                      </a:prstGeom>
                      <a:solidFill>
                        <a:srgbClr val="FF66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33200"/>
            <a:ext cx="9144000" cy="3096000"/>
          </a:xfrm>
          <a:prstGeom prst="rect">
            <a:avLst/>
          </a:prstGeom>
        </p:spPr>
      </p:pic>
      <p:cxnSp>
        <p:nvCxnSpPr>
          <p:cNvPr id="10" name="直线连接符 9"/>
          <p:cNvCxnSpPr/>
          <p:nvPr/>
        </p:nvCxnSpPr>
        <p:spPr bwMode="auto">
          <a:xfrm>
            <a:off x="5638800" y="1524000"/>
            <a:ext cx="304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0145" y="2743200"/>
            <a:ext cx="1524000" cy="152400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 bwMode="auto">
          <a:xfrm>
            <a:off x="8305800" y="2971800"/>
            <a:ext cx="381000" cy="381000"/>
          </a:xfrm>
          <a:prstGeom prst="ellipse">
            <a:avLst/>
          </a:prstGeom>
          <a:solidFill>
            <a:srgbClr val="FF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453085"/>
              </p:ext>
            </p:extLst>
          </p:nvPr>
        </p:nvGraphicFramePr>
        <p:xfrm>
          <a:off x="8382000" y="2971800"/>
          <a:ext cx="215900" cy="333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公式" r:id="rId10" imgW="139700" imgH="215900" progId="Equation.3">
                  <p:embed/>
                </p:oleObj>
              </mc:Choice>
              <mc:Fallback>
                <p:oleObj name="公式" r:id="rId10" imgW="139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82000" y="2971800"/>
                        <a:ext cx="215900" cy="333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椭圆 14"/>
          <p:cNvSpPr/>
          <p:nvPr/>
        </p:nvSpPr>
        <p:spPr bwMode="auto">
          <a:xfrm>
            <a:off x="8305800" y="3671869"/>
            <a:ext cx="381000" cy="381000"/>
          </a:xfrm>
          <a:prstGeom prst="ellipse">
            <a:avLst/>
          </a:prstGeom>
          <a:solidFill>
            <a:srgbClr val="FF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122068"/>
              </p:ext>
            </p:extLst>
          </p:nvPr>
        </p:nvGraphicFramePr>
        <p:xfrm>
          <a:off x="8413750" y="3733800"/>
          <a:ext cx="19685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公式" r:id="rId12" imgW="127000" imgH="139700" progId="Equation.3">
                  <p:embed/>
                </p:oleObj>
              </mc:Choice>
              <mc:Fallback>
                <p:oleObj name="公式" r:id="rId12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413750" y="3733800"/>
                        <a:ext cx="19685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685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81428"/>
            <a:ext cx="7620000" cy="838199"/>
          </a:xfrm>
        </p:spPr>
        <p:txBody>
          <a:bodyPr/>
          <a:lstStyle/>
          <a:p>
            <a:r>
              <a:rPr lang="en-US" sz="5400" dirty="0" smtClean="0"/>
              <a:t>Some History: The a</a:t>
            </a:r>
            <a:r>
              <a:rPr lang="en-US" sz="5400" baseline="-25000" dirty="0" smtClean="0"/>
              <a:t>1</a:t>
            </a:r>
            <a:endParaRPr lang="en-US" sz="54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953000"/>
          </a:xfrm>
        </p:spPr>
        <p:txBody>
          <a:bodyPr/>
          <a:lstStyle/>
          <a:p>
            <a:r>
              <a:rPr lang="en-US" dirty="0" smtClean="0"/>
              <a:t>Is it possible for other processes to mimic resonant effects?</a:t>
            </a:r>
          </a:p>
          <a:p>
            <a:r>
              <a:rPr lang="en-US" dirty="0" smtClean="0"/>
              <a:t>Example: The Deck effect, a lesson in confusion: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</a:t>
            </a:r>
            <a:r>
              <a:rPr lang="en-US" dirty="0" smtClean="0"/>
              <a:t>p→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baseline="30000" dirty="0" smtClean="0"/>
              <a:t>0</a:t>
            </a:r>
            <a:r>
              <a:rPr lang="en-US" dirty="0" smtClean="0"/>
              <a:t>p,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baseline="30000" dirty="0" smtClean="0"/>
              <a:t>0</a:t>
            </a:r>
            <a:r>
              <a:rPr lang="en-US" dirty="0"/>
              <a:t>→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-</a:t>
            </a:r>
            <a:r>
              <a:rPr lang="en-US" dirty="0" smtClean="0"/>
              <a:t>, using a 3.65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+ </a:t>
            </a:r>
            <a:r>
              <a:rPr lang="en-US" dirty="0" smtClean="0"/>
              <a:t>beam, </a:t>
            </a:r>
            <a:r>
              <a:rPr lang="en-US" sz="2000" i="1" dirty="0" smtClean="0"/>
              <a:t>G. </a:t>
            </a:r>
            <a:r>
              <a:rPr lang="en-US" sz="2000" i="1" dirty="0" err="1" smtClean="0"/>
              <a:t>Goldhaber</a:t>
            </a:r>
            <a:r>
              <a:rPr lang="en-US" sz="2000" i="1" dirty="0" smtClean="0"/>
              <a:t> et. al, PRL 12, 336 (1964)</a:t>
            </a:r>
            <a:endParaRPr lang="en-US" i="1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33400" y="3429000"/>
            <a:ext cx="3684896" cy="2895600"/>
            <a:chOff x="658504" y="533400"/>
            <a:chExt cx="7030108" cy="55626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533400"/>
              <a:ext cx="6545612" cy="55626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5334000" y="2286000"/>
              <a:ext cx="1524000" cy="1143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257800" y="5540829"/>
              <a:ext cx="2057400" cy="5551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300686" y="5548086"/>
              <a:ext cx="3048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038600" y="903513"/>
              <a:ext cx="2209800" cy="533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504" y="1676400"/>
              <a:ext cx="484496" cy="228600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495800" y="3390900"/>
            <a:ext cx="3962400" cy="2857500"/>
            <a:chOff x="4495800" y="3390900"/>
            <a:chExt cx="3962400" cy="28575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5800" y="3390900"/>
              <a:ext cx="3854303" cy="28575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auto">
            <a:xfrm>
              <a:off x="8077200" y="3810000"/>
              <a:ext cx="381000" cy="609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477000" y="3733800"/>
              <a:ext cx="2286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248400" y="4191000"/>
            <a:ext cx="3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1600" y="4431268"/>
            <a:ext cx="3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640080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Note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BeV≡GeV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05229"/>
            <a:ext cx="7620000" cy="838199"/>
          </a:xfrm>
        </p:spPr>
        <p:txBody>
          <a:bodyPr/>
          <a:lstStyle/>
          <a:p>
            <a:r>
              <a:rPr lang="en-US" sz="6000" dirty="0" smtClean="0"/>
              <a:t>“Kinematical” effect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534400" cy="4953000"/>
          </a:xfrm>
        </p:spPr>
        <p:txBody>
          <a:bodyPr/>
          <a:lstStyle/>
          <a:p>
            <a:r>
              <a:rPr lang="en-US" dirty="0" smtClean="0"/>
              <a:t>Clear enhancement near threshold. Is it a new resonance as suggested in original paper?</a:t>
            </a:r>
          </a:p>
          <a:p>
            <a:r>
              <a:rPr lang="en-US" dirty="0" smtClean="0"/>
              <a:t>Theorists, first Deck, suggest that the threshold enhancement can be due to off shell 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dirty="0" err="1" smtClean="0"/>
              <a:t>p</a:t>
            </a:r>
            <a:r>
              <a:rPr lang="en-US" dirty="0" smtClean="0"/>
              <a:t> scattering </a:t>
            </a:r>
            <a:r>
              <a:rPr lang="en-US" sz="2400" i="1" dirty="0" smtClean="0"/>
              <a:t>R.T. Deck, PRL 13, 169 </a:t>
            </a:r>
            <a:r>
              <a:rPr lang="en-US" sz="2400" i="1" dirty="0"/>
              <a:t>(1964)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grpSp>
        <p:nvGrpSpPr>
          <p:cNvPr id="46" name="Group 45"/>
          <p:cNvGrpSpPr/>
          <p:nvPr/>
        </p:nvGrpSpPr>
        <p:grpSpPr>
          <a:xfrm>
            <a:off x="192727" y="3374571"/>
            <a:ext cx="4303073" cy="2797629"/>
            <a:chOff x="4572000" y="3374571"/>
            <a:chExt cx="4303073" cy="279762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54405"/>
            <a:stretch/>
          </p:blipFill>
          <p:spPr>
            <a:xfrm>
              <a:off x="4898018" y="3657600"/>
              <a:ext cx="3977055" cy="2513181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096000" y="3374571"/>
              <a:ext cx="74506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Deck 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effect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572000" y="3733800"/>
              <a:ext cx="533400" cy="1981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638800" y="5715000"/>
              <a:ext cx="838200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820228" y="4419600"/>
              <a:ext cx="838200" cy="457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7881258" y="3788228"/>
              <a:ext cx="838200" cy="63137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8001000" y="5181600"/>
              <a:ext cx="838200" cy="533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8305800" y="4191000"/>
              <a:ext cx="457200" cy="914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7010400" y="4953000"/>
              <a:ext cx="533400" cy="8382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4" name="Group 14"/>
          <p:cNvGrpSpPr/>
          <p:nvPr/>
        </p:nvGrpSpPr>
        <p:grpSpPr>
          <a:xfrm>
            <a:off x="6477000" y="3581400"/>
            <a:ext cx="2294472" cy="2639200"/>
            <a:chOff x="753528" y="3581399"/>
            <a:chExt cx="2294472" cy="2639200"/>
          </a:xfrm>
        </p:grpSpPr>
        <p:pic>
          <p:nvPicPr>
            <p:cNvPr id="37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600" y="3581399"/>
              <a:ext cx="2057400" cy="2382833"/>
            </a:xfrm>
            <a:prstGeom prst="rect">
              <a:avLst/>
            </a:prstGeom>
          </p:spPr>
        </p:pic>
        <p:cxnSp>
          <p:nvCxnSpPr>
            <p:cNvPr id="47" name="Straight Connector 16"/>
            <p:cNvCxnSpPr/>
            <p:nvPr/>
          </p:nvCxnSpPr>
          <p:spPr bwMode="auto">
            <a:xfrm>
              <a:off x="1026885" y="5257800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17"/>
            <p:cNvCxnSpPr/>
            <p:nvPr/>
          </p:nvCxnSpPr>
          <p:spPr bwMode="auto">
            <a:xfrm>
              <a:off x="1032936" y="4648200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18"/>
            <p:cNvCxnSpPr/>
            <p:nvPr/>
          </p:nvCxnSpPr>
          <p:spPr bwMode="auto">
            <a:xfrm>
              <a:off x="1028703" y="4038600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TextBox 19"/>
            <p:cNvSpPr txBox="1"/>
            <p:nvPr/>
          </p:nvSpPr>
          <p:spPr>
            <a:xfrm>
              <a:off x="757767" y="5122338"/>
              <a:ext cx="3415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10</a:t>
              </a:r>
              <a:endParaRPr lang="en-US" sz="1050" dirty="0"/>
            </a:p>
          </p:txBody>
        </p:sp>
        <p:sp>
          <p:nvSpPr>
            <p:cNvPr id="51" name="TextBox 20"/>
            <p:cNvSpPr txBox="1"/>
            <p:nvPr/>
          </p:nvSpPr>
          <p:spPr>
            <a:xfrm>
              <a:off x="753528" y="4516965"/>
              <a:ext cx="3344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2</a:t>
              </a:r>
              <a:r>
                <a:rPr lang="en-US" sz="1050" dirty="0" smtClean="0"/>
                <a:t>0</a:t>
              </a:r>
              <a:endParaRPr lang="en-US" sz="1050" dirty="0"/>
            </a:p>
          </p:txBody>
        </p:sp>
        <p:sp>
          <p:nvSpPr>
            <p:cNvPr id="52" name="TextBox 21"/>
            <p:cNvSpPr txBox="1"/>
            <p:nvPr/>
          </p:nvSpPr>
          <p:spPr>
            <a:xfrm>
              <a:off x="762000" y="3886200"/>
              <a:ext cx="3344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3</a:t>
              </a:r>
              <a:r>
                <a:rPr lang="en-US" sz="1050" dirty="0" smtClean="0"/>
                <a:t>0</a:t>
              </a:r>
              <a:endParaRPr lang="en-US" sz="1050" dirty="0"/>
            </a:p>
          </p:txBody>
        </p:sp>
        <p:sp>
          <p:nvSpPr>
            <p:cNvPr id="53" name="TextBox 22"/>
            <p:cNvSpPr txBox="1"/>
            <p:nvPr/>
          </p:nvSpPr>
          <p:spPr>
            <a:xfrm>
              <a:off x="1474679" y="5943600"/>
              <a:ext cx="12685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(</a:t>
              </a:r>
              <a:r>
                <a:rPr lang="en-US" sz="1200" dirty="0">
                  <a:latin typeface="Symbol" charset="2"/>
                  <a:cs typeface="Symbol" charset="2"/>
                </a:rPr>
                <a:t>p</a:t>
              </a:r>
              <a:r>
                <a:rPr lang="en-US" sz="1200" baseline="30000" dirty="0"/>
                <a:t>+</a:t>
              </a:r>
              <a:r>
                <a:rPr lang="en-US" sz="1200" dirty="0" smtClean="0">
                  <a:latin typeface="Symbol" charset="2"/>
                  <a:cs typeface="Symbol" charset="2"/>
                </a:rPr>
                <a:t>r</a:t>
              </a:r>
              <a:r>
                <a:rPr lang="en-US" sz="1200" baseline="30000" dirty="0" smtClean="0"/>
                <a:t>0</a:t>
              </a:r>
              <a:r>
                <a:rPr lang="en-US" sz="1200" dirty="0" smtClean="0"/>
                <a:t>) (GeV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</p:grpSp>
      <p:sp>
        <p:nvSpPr>
          <p:cNvPr id="4" name="矩形 3"/>
          <p:cNvSpPr/>
          <p:nvPr/>
        </p:nvSpPr>
        <p:spPr>
          <a:xfrm>
            <a:off x="3581400" y="3465255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0033CC"/>
              </a:buClr>
              <a:buSzPct val="65000"/>
              <a:buFont typeface="Wingdings" pitchFamily="2" charset="2"/>
              <a:buChar char="n"/>
            </a:pPr>
            <a:r>
              <a:rPr lang="en-US" altLang="zh-CN" sz="3000" kern="0" dirty="0">
                <a:solidFill>
                  <a:srgbClr val="000000"/>
                </a:solidFill>
                <a:latin typeface="Arial"/>
              </a:rPr>
              <a:t>Deck’s fit to </a:t>
            </a:r>
            <a:r>
              <a:rPr lang="en-US" altLang="zh-CN" sz="3000" kern="0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en-US" altLang="zh-CN" sz="3000" kern="0" dirty="0" smtClean="0">
                <a:solidFill>
                  <a:srgbClr val="000000"/>
                </a:solidFill>
                <a:latin typeface="Arial"/>
              </a:rPr>
            </a:br>
            <a:r>
              <a:rPr lang="en-US" altLang="zh-CN" sz="3000" kern="0" dirty="0" smtClean="0">
                <a:solidFill>
                  <a:srgbClr val="000000"/>
                </a:solidFill>
                <a:latin typeface="Arial"/>
              </a:rPr>
              <a:t>data can </a:t>
            </a:r>
            <a:br>
              <a:rPr lang="en-US" altLang="zh-CN" sz="3000" kern="0" dirty="0" smtClean="0">
                <a:solidFill>
                  <a:srgbClr val="000000"/>
                </a:solidFill>
                <a:latin typeface="Arial"/>
              </a:rPr>
            </a:br>
            <a:r>
              <a:rPr lang="en-US" altLang="zh-CN" sz="3000" kern="0" dirty="0" smtClean="0">
                <a:solidFill>
                  <a:srgbClr val="000000"/>
                </a:solidFill>
                <a:latin typeface="Arial"/>
              </a:rPr>
              <a:t>provide </a:t>
            </a:r>
            <a:br>
              <a:rPr lang="en-US" altLang="zh-CN" sz="3000" kern="0" dirty="0" smtClean="0">
                <a:solidFill>
                  <a:srgbClr val="000000"/>
                </a:solidFill>
                <a:latin typeface="Arial"/>
              </a:rPr>
            </a:br>
            <a:r>
              <a:rPr lang="en-US" altLang="zh-CN" sz="3000" kern="0" dirty="0" smtClean="0">
                <a:solidFill>
                  <a:srgbClr val="000000"/>
                </a:solidFill>
                <a:latin typeface="Arial"/>
              </a:rPr>
              <a:t>adequate </a:t>
            </a:r>
            <a:br>
              <a:rPr lang="en-US" altLang="zh-CN" sz="3000" kern="0" dirty="0" smtClean="0">
                <a:solidFill>
                  <a:srgbClr val="000000"/>
                </a:solidFill>
                <a:latin typeface="Arial"/>
              </a:rPr>
            </a:br>
            <a:r>
              <a:rPr lang="en-US" altLang="zh-CN" sz="3000" kern="0" dirty="0" smtClean="0">
                <a:solidFill>
                  <a:srgbClr val="000000"/>
                </a:solidFill>
                <a:latin typeface="Arial"/>
              </a:rPr>
              <a:t>explanation</a:t>
            </a:r>
            <a:endParaRPr lang="en-US" altLang="zh-CN" sz="3000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" name="直线箭头连接符 6"/>
          <p:cNvCxnSpPr/>
          <p:nvPr/>
        </p:nvCxnSpPr>
        <p:spPr bwMode="auto">
          <a:xfrm flipV="1">
            <a:off x="5943600" y="4419600"/>
            <a:ext cx="11430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1558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baseline="30000" dirty="0" smtClean="0"/>
              <a:t>-</a:t>
            </a:r>
            <a:r>
              <a:rPr lang="en-US" dirty="0" smtClean="0"/>
              <a:t>→(</a:t>
            </a:r>
            <a:r>
              <a:rPr lang="en-US" dirty="0" err="1" smtClean="0">
                <a:latin typeface="Symbol" charset="2"/>
                <a:cs typeface="Symbol" charset="2"/>
              </a:rPr>
              <a:t>ppp</a:t>
            </a:r>
            <a:r>
              <a:rPr lang="en-US" dirty="0" smtClean="0"/>
              <a:t>)</a:t>
            </a:r>
            <a:r>
              <a:rPr lang="en-US" baseline="30000" dirty="0" smtClean="0"/>
              <a:t>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029200" cy="4953000"/>
          </a:xfrm>
        </p:spPr>
        <p:txBody>
          <a:bodyPr/>
          <a:lstStyle/>
          <a:p>
            <a:r>
              <a:rPr lang="en-US" altLang="zh-CN" sz="2800" dirty="0">
                <a:solidFill>
                  <a:srgbClr val="28571F"/>
                </a:solidFill>
              </a:rPr>
              <a:t>Controversy continued until observation of a</a:t>
            </a:r>
            <a:r>
              <a:rPr lang="en-US" altLang="zh-CN" sz="2800" baseline="-25000" dirty="0">
                <a:solidFill>
                  <a:srgbClr val="28571F"/>
                </a:solidFill>
              </a:rPr>
              <a:t>1</a:t>
            </a:r>
            <a:r>
              <a:rPr lang="en-US" altLang="zh-CN" sz="2800" dirty="0">
                <a:solidFill>
                  <a:srgbClr val="28571F"/>
                </a:solidFill>
              </a:rPr>
              <a:t> in </a:t>
            </a:r>
            <a:r>
              <a:rPr lang="en-US" altLang="zh-CN" sz="2800" dirty="0">
                <a:solidFill>
                  <a:srgbClr val="28571F"/>
                </a:solidFill>
                <a:latin typeface="Symbol" charset="2"/>
                <a:cs typeface="Symbol" charset="2"/>
              </a:rPr>
              <a:t>t-</a:t>
            </a:r>
            <a:r>
              <a:rPr lang="en-US" altLang="zh-CN" sz="2800" dirty="0">
                <a:solidFill>
                  <a:srgbClr val="28571F"/>
                </a:solidFill>
              </a:rPr>
              <a:t>→</a:t>
            </a:r>
            <a:r>
              <a:rPr lang="en-US" altLang="zh-CN" sz="2800" dirty="0" err="1">
                <a:solidFill>
                  <a:srgbClr val="28571F"/>
                </a:solidFill>
                <a:latin typeface="Symbol" charset="2"/>
                <a:cs typeface="Symbol" charset="2"/>
              </a:rPr>
              <a:t>p</a:t>
            </a:r>
            <a:r>
              <a:rPr lang="en-US" altLang="zh-CN" sz="2800" baseline="30000" dirty="0" err="1">
                <a:solidFill>
                  <a:srgbClr val="28571F"/>
                </a:solidFill>
                <a:latin typeface="Symbol" charset="2"/>
                <a:cs typeface="Symbol" charset="2"/>
              </a:rPr>
              <a:t>+</a:t>
            </a:r>
            <a:r>
              <a:rPr lang="en-US" altLang="zh-CN" sz="2800" dirty="0" err="1">
                <a:solidFill>
                  <a:srgbClr val="28571F"/>
                </a:solidFill>
                <a:latin typeface="Symbol" charset="2"/>
                <a:cs typeface="Symbol" charset="2"/>
              </a:rPr>
              <a:t>p</a:t>
            </a:r>
            <a:r>
              <a:rPr lang="en-US" altLang="zh-CN" sz="2800" baseline="30000" dirty="0" err="1">
                <a:solidFill>
                  <a:srgbClr val="28571F"/>
                </a:solidFill>
                <a:latin typeface="Symbol" charset="2"/>
                <a:cs typeface="Symbol" charset="2"/>
              </a:rPr>
              <a:t>-</a:t>
            </a:r>
            <a:r>
              <a:rPr lang="en-US" altLang="zh-CN" sz="2800" dirty="0" err="1">
                <a:solidFill>
                  <a:srgbClr val="28571F"/>
                </a:solidFill>
                <a:latin typeface="Symbol" charset="2"/>
                <a:cs typeface="Symbol" charset="2"/>
              </a:rPr>
              <a:t>p</a:t>
            </a:r>
            <a:r>
              <a:rPr lang="en-US" altLang="zh-CN" sz="2800" baseline="30000" dirty="0" err="1">
                <a:solidFill>
                  <a:srgbClr val="28571F"/>
                </a:solidFill>
                <a:latin typeface="Symbol" charset="2"/>
                <a:cs typeface="Symbol" charset="2"/>
              </a:rPr>
              <a:t>-</a:t>
            </a:r>
            <a:r>
              <a:rPr lang="en-US" altLang="zh-CN" sz="2800" dirty="0" err="1">
                <a:solidFill>
                  <a:srgbClr val="28571F"/>
                </a:solidFill>
                <a:latin typeface="Symbol" charset="2"/>
                <a:cs typeface="Symbol" charset="2"/>
              </a:rPr>
              <a:t>n</a:t>
            </a:r>
            <a:r>
              <a:rPr lang="en-US" altLang="zh-CN" sz="2800" dirty="0">
                <a:solidFill>
                  <a:srgbClr val="28571F"/>
                </a:solidFill>
                <a:latin typeface="Symbol" charset="2"/>
                <a:cs typeface="Symbol" charset="2"/>
              </a:rPr>
              <a:t> </a:t>
            </a:r>
            <a:r>
              <a:rPr lang="en-US" altLang="zh-CN" sz="2800" dirty="0">
                <a:solidFill>
                  <a:srgbClr val="28571F"/>
                </a:solidFill>
                <a:cs typeface="Arial"/>
              </a:rPr>
              <a:t>decays, ~</a:t>
            </a:r>
            <a:r>
              <a:rPr lang="en-US" altLang="zh-CN" sz="2800" dirty="0" smtClean="0">
                <a:solidFill>
                  <a:srgbClr val="28571F"/>
                </a:solidFill>
                <a:cs typeface="Arial"/>
              </a:rPr>
              <a:t>1977</a:t>
            </a:r>
            <a:endParaRPr lang="en-US" sz="2800" dirty="0" smtClean="0">
              <a:solidFill>
                <a:srgbClr val="660066"/>
              </a:solidFill>
              <a:cs typeface="Arial"/>
            </a:endParaRPr>
          </a:p>
          <a:p>
            <a:r>
              <a:rPr lang="en-US" sz="2800" dirty="0" smtClean="0">
                <a:solidFill>
                  <a:srgbClr val="660066"/>
                </a:solidFill>
                <a:cs typeface="Arial"/>
              </a:rPr>
              <a:t>Surmises</a:t>
            </a:r>
            <a:r>
              <a:rPr lang="en-US" sz="2800" dirty="0">
                <a:solidFill>
                  <a:srgbClr val="660066"/>
                </a:solidFill>
                <a:cs typeface="Arial"/>
              </a:rPr>
              <a:t>: a full amplitude analysis may have proved the resonant nature of the a</a:t>
            </a:r>
            <a:r>
              <a:rPr lang="en-US" sz="2800" baseline="-25000" dirty="0">
                <a:solidFill>
                  <a:srgbClr val="660066"/>
                </a:solidFill>
                <a:cs typeface="Arial"/>
              </a:rPr>
              <a:t>1</a:t>
            </a:r>
            <a:r>
              <a:rPr lang="en-US" sz="2800" dirty="0">
                <a:solidFill>
                  <a:srgbClr val="660066"/>
                </a:solidFill>
                <a:cs typeface="Arial"/>
              </a:rPr>
              <a:t> earlier. </a:t>
            </a:r>
            <a:r>
              <a:rPr lang="en-US" sz="2800" dirty="0">
                <a:solidFill>
                  <a:srgbClr val="0501FE"/>
                </a:solidFill>
                <a:cs typeface="Arial"/>
              </a:rPr>
              <a:t>Important to see resonant states in several ways.</a:t>
            </a:r>
            <a:r>
              <a:rPr lang="en-US" sz="2800" dirty="0">
                <a:solidFill>
                  <a:srgbClr val="660066"/>
                </a:solidFill>
                <a:cs typeface="Arial"/>
              </a:rPr>
              <a:t> </a:t>
            </a:r>
            <a:r>
              <a:rPr lang="en-US" sz="2800" dirty="0" smtClean="0">
                <a:solidFill>
                  <a:srgbClr val="660066"/>
                </a:solidFill>
                <a:cs typeface="Arial"/>
              </a:rPr>
              <a:t>There </a:t>
            </a:r>
            <a:r>
              <a:rPr lang="en-US" sz="2800" dirty="0">
                <a:solidFill>
                  <a:srgbClr val="660066"/>
                </a:solidFill>
                <a:cs typeface="Arial"/>
              </a:rPr>
              <a:t>never was an unambiguous demonstration of the </a:t>
            </a:r>
            <a:r>
              <a:rPr lang="en-US" sz="2800" dirty="0" smtClean="0">
                <a:solidFill>
                  <a:srgbClr val="660066"/>
                </a:solidFill>
                <a:cs typeface="Arial"/>
              </a:rPr>
              <a:t>“Deck” </a:t>
            </a:r>
            <a:r>
              <a:rPr lang="en-US" sz="2800" dirty="0">
                <a:solidFill>
                  <a:srgbClr val="660066"/>
                </a:solidFill>
                <a:cs typeface="Arial"/>
              </a:rPr>
              <a:t>effect.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pic>
        <p:nvPicPr>
          <p:cNvPr id="7" name="Picture 6" descr="Screen Capt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23" y="1219200"/>
            <a:ext cx="4018777" cy="487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3800" y="1447800"/>
            <a:ext cx="11592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latin typeface="Symbol" charset="2"/>
                <a:cs typeface="Symbol" charset="2"/>
              </a:rPr>
              <a:t>+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543800" y="3657600"/>
            <a:ext cx="115929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latin typeface="Symbol" charset="2"/>
                <a:cs typeface="Symbol" charset="2"/>
              </a:rPr>
              <a:t>0</a:t>
            </a:r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latin typeface="Symbol" charset="2"/>
                <a:cs typeface="Symbol" charset="2"/>
              </a:rPr>
              <a:t>0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6107668"/>
            <a:ext cx="246841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MAC (PEP) data 1987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results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561081"/>
              </p:ext>
            </p:extLst>
          </p:nvPr>
        </p:nvGraphicFramePr>
        <p:xfrm>
          <a:off x="381000" y="1600200"/>
          <a:ext cx="82296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2514600"/>
                <a:gridCol w="2590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Mass (MeV)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Width (MeV)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Fit fraction (%)</a:t>
                      </a:r>
                      <a:endParaRPr 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4380±8±29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205±18±86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8.4±0.7±4.2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4449.8±1.7±2.5</a:t>
                      </a:r>
                      <a:endParaRPr lang="en-US" sz="3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/>
                        <a:t>39±</a:t>
                      </a:r>
                      <a:r>
                        <a:rPr lang="en-US" sz="3200" dirty="0" smtClean="0"/>
                        <a:t>5±19</a:t>
                      </a:r>
                      <a:endParaRPr lang="en-US" sz="3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4.1±0.5±1.1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3200" dirty="0" smtClean="0"/>
                        <a:t>(1405)</a:t>
                      </a:r>
                      <a:endParaRPr lang="en-US" sz="32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15±1±6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3200" dirty="0" smtClean="0"/>
                        <a:t>(1520)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19±1±4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 smtClean="0">
                <a:ea typeface="SimSun" pitchFamily="2" charset="-122"/>
              </a:rPr>
              <a:t>The </a:t>
            </a:r>
            <a:r>
              <a:rPr lang="en-US" altLang="zh-CN" sz="5400" dirty="0" err="1" smtClean="0">
                <a:ea typeface="SimSun" pitchFamily="2" charset="-122"/>
              </a:rPr>
              <a:t>LHCb</a:t>
            </a:r>
            <a:r>
              <a:rPr lang="en-US" altLang="zh-CN" sz="5400" dirty="0" smtClean="0">
                <a:ea typeface="SimSun" pitchFamily="2" charset="-122"/>
              </a:rPr>
              <a:t> Experiment</a:t>
            </a:r>
          </a:p>
        </p:txBody>
      </p:sp>
      <p:sp>
        <p:nvSpPr>
          <p:cNvPr id="110595" name="Rectangle 3"/>
          <p:cNvSpPr>
            <a:spLocks noGrp="1"/>
          </p:cNvSpPr>
          <p:nvPr>
            <p:ph idx="1"/>
          </p:nvPr>
        </p:nvSpPr>
        <p:spPr>
          <a:xfrm>
            <a:off x="291728" y="838200"/>
            <a:ext cx="6413872" cy="2074818"/>
          </a:xfrm>
        </p:spPr>
        <p:txBody>
          <a:bodyPr>
            <a:noAutofit/>
          </a:bodyPr>
          <a:lstStyle/>
          <a:p>
            <a:pPr>
              <a:spcAft>
                <a:spcPts val="200"/>
              </a:spcAft>
            </a:pPr>
            <a:r>
              <a:rPr lang="en-US" altLang="zh-CN" sz="2000" dirty="0" err="1" smtClean="0">
                <a:ea typeface="SimSun" pitchFamily="2" charset="-122"/>
              </a:rPr>
              <a:t>LHCb</a:t>
            </a:r>
            <a:r>
              <a:rPr lang="en-US" altLang="zh-CN" sz="2000" dirty="0" smtClean="0">
                <a:ea typeface="SimSun" pitchFamily="2" charset="-122"/>
              </a:rPr>
              <a:t> is a dedicated B physics experiment at LHC</a:t>
            </a:r>
          </a:p>
          <a:p>
            <a:pPr lvl="1">
              <a:spcAft>
                <a:spcPts val="200"/>
              </a:spcAft>
            </a:pPr>
            <a:r>
              <a:rPr lang="en-US" altLang="zh-CN" sz="1800" dirty="0" smtClean="0">
                <a:ea typeface="SimSun" pitchFamily="2" charset="-122"/>
              </a:rPr>
              <a:t>~1000 × large b production rate than B factory @ </a:t>
            </a:r>
            <a:r>
              <a:rPr lang="en-US" altLang="zh-CN" sz="1800" dirty="0" smtClean="0">
                <a:latin typeface="Symbol" pitchFamily="18" charset="2"/>
                <a:ea typeface="SimSun" pitchFamily="2" charset="-122"/>
                <a:sym typeface="Symbol"/>
              </a:rPr>
              <a:t></a:t>
            </a:r>
            <a:r>
              <a:rPr lang="en-US" altLang="zh-CN" sz="1800" dirty="0" smtClean="0">
                <a:ea typeface="SimSun" pitchFamily="2" charset="-122"/>
              </a:rPr>
              <a:t>(4S)</a:t>
            </a:r>
            <a:endParaRPr lang="en-US" altLang="zh-CN" sz="1800" dirty="0" smtClean="0">
              <a:latin typeface="Symbol" pitchFamily="18" charset="2"/>
              <a:ea typeface="SimSun" pitchFamily="2" charset="-122"/>
            </a:endParaRPr>
          </a:p>
          <a:p>
            <a:pPr lvl="1">
              <a:spcAft>
                <a:spcPts val="200"/>
              </a:spcAft>
            </a:pPr>
            <a:r>
              <a:rPr lang="en-US" altLang="zh-CN" sz="1800" dirty="0" smtClean="0">
                <a:ea typeface="SimSun" pitchFamily="2" charset="-122"/>
              </a:rPr>
              <a:t>Access to all b-hadrons: B</a:t>
            </a:r>
            <a:r>
              <a:rPr lang="en-US" altLang="zh-CN" sz="1800" baseline="30000" dirty="0" smtClean="0">
                <a:ea typeface="SimSun" pitchFamily="2" charset="-122"/>
              </a:rPr>
              <a:t>+</a:t>
            </a:r>
            <a:r>
              <a:rPr lang="en-US" altLang="zh-CN" sz="1800" dirty="0" smtClean="0">
                <a:ea typeface="SimSun" pitchFamily="2" charset="-122"/>
              </a:rPr>
              <a:t>, B</a:t>
            </a:r>
            <a:r>
              <a:rPr lang="en-US" altLang="zh-CN" sz="1800" baseline="30000" dirty="0" smtClean="0">
                <a:ea typeface="SimSun" pitchFamily="2" charset="-122"/>
              </a:rPr>
              <a:t>0</a:t>
            </a:r>
            <a:r>
              <a:rPr lang="en-US" altLang="zh-CN" sz="1800" dirty="0" smtClean="0">
                <a:ea typeface="SimSun" pitchFamily="2" charset="-122"/>
              </a:rPr>
              <a:t>, B</a:t>
            </a:r>
            <a:r>
              <a:rPr lang="en-US" altLang="zh-CN" sz="1800" baseline="-25000" dirty="0" smtClean="0">
                <a:ea typeface="SimSun" pitchFamily="2" charset="-122"/>
              </a:rPr>
              <a:t>s</a:t>
            </a:r>
            <a:r>
              <a:rPr lang="en-US" altLang="zh-CN" sz="1800" dirty="0" smtClean="0">
                <a:ea typeface="SimSun" pitchFamily="2" charset="-122"/>
              </a:rPr>
              <a:t>, </a:t>
            </a:r>
            <a:r>
              <a:rPr lang="en-US" altLang="zh-CN" sz="1800" dirty="0" err="1" smtClean="0">
                <a:ea typeface="SimSun" pitchFamily="2" charset="-122"/>
              </a:rPr>
              <a:t>B</a:t>
            </a:r>
            <a:r>
              <a:rPr lang="en-US" altLang="zh-CN" sz="1800" baseline="-25000" dirty="0" err="1" smtClean="0">
                <a:ea typeface="SimSun" pitchFamily="2" charset="-122"/>
              </a:rPr>
              <a:t>c</a:t>
            </a:r>
            <a:r>
              <a:rPr lang="en-US" altLang="zh-CN" sz="1800" dirty="0" smtClean="0">
                <a:ea typeface="SimSun" pitchFamily="2" charset="-122"/>
              </a:rPr>
              <a:t>, b-baryons</a:t>
            </a:r>
          </a:p>
        </p:txBody>
      </p:sp>
      <p:grpSp>
        <p:nvGrpSpPr>
          <p:cNvPr id="5" name="Group 2595"/>
          <p:cNvGrpSpPr>
            <a:grpSpLocks noChangeAspect="1"/>
          </p:cNvGrpSpPr>
          <p:nvPr/>
        </p:nvGrpSpPr>
        <p:grpSpPr>
          <a:xfrm>
            <a:off x="6405060" y="1108286"/>
            <a:ext cx="2344318" cy="2396914"/>
            <a:chOff x="5985002" y="3733800"/>
            <a:chExt cx="2930398" cy="2996142"/>
          </a:xfrm>
        </p:grpSpPr>
        <p:pic>
          <p:nvPicPr>
            <p:cNvPr id="21" name="Picture 15" descr="liv0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6000" y="4114800"/>
              <a:ext cx="2805113" cy="2615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6248400" y="6019800"/>
              <a:ext cx="152400" cy="533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6400800" y="6096000"/>
              <a:ext cx="152400" cy="457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6477000" y="6248400"/>
              <a:ext cx="228600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629400" y="6324600"/>
              <a:ext cx="228600" cy="22860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8534400" y="6378575"/>
              <a:ext cx="381000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6096000" y="6256421"/>
              <a:ext cx="8286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CC0000"/>
                  </a:solidFill>
                  <a:latin typeface="Symbol" pitchFamily="18" charset="2"/>
                </a:rPr>
                <a:t>q</a:t>
              </a:r>
              <a:r>
                <a:rPr lang="en-US" sz="1400" dirty="0">
                  <a:solidFill>
                    <a:srgbClr val="CC0000"/>
                  </a:solidFill>
                </a:rPr>
                <a:t> B (</a:t>
              </a:r>
              <a:r>
                <a:rPr lang="en-US" sz="1400" dirty="0" err="1">
                  <a:solidFill>
                    <a:srgbClr val="CC0000"/>
                  </a:solidFill>
                </a:rPr>
                <a:t>rad</a:t>
              </a:r>
              <a:r>
                <a:rPr lang="en-US" sz="1400" dirty="0">
                  <a:solidFill>
                    <a:srgbClr val="CC0000"/>
                  </a:solidFill>
                </a:rPr>
                <a:t>)</a:t>
              </a: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8229600" y="6477000"/>
              <a:ext cx="609600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solidFill>
                    <a:srgbClr val="CC0000"/>
                  </a:solidFill>
                  <a:latin typeface="Symbol" pitchFamily="18" charset="2"/>
                </a:rPr>
                <a:t>q</a:t>
              </a:r>
              <a:r>
                <a:rPr lang="en-US" sz="1400" dirty="0">
                  <a:solidFill>
                    <a:srgbClr val="CC0000"/>
                  </a:solidFill>
                </a:rPr>
                <a:t> B (</a:t>
              </a:r>
              <a:r>
                <a:rPr lang="en-US" sz="1400" dirty="0" err="1">
                  <a:solidFill>
                    <a:srgbClr val="CC0000"/>
                  </a:solidFill>
                </a:rPr>
                <a:t>rad</a:t>
              </a:r>
              <a:r>
                <a:rPr lang="en-US" sz="1400" dirty="0">
                  <a:solidFill>
                    <a:srgbClr val="CC0000"/>
                  </a:solidFill>
                </a:rPr>
                <a:t>)</a:t>
              </a:r>
              <a:endParaRPr lang="en-US" sz="2400" dirty="0">
                <a:solidFill>
                  <a:srgbClr val="CC0000"/>
                </a:solidFill>
              </a:endParaRP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8316913" y="6510338"/>
              <a:ext cx="152400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6186995" y="3733800"/>
              <a:ext cx="2122938" cy="346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  <a:latin typeface="Times" pitchFamily="18" charset="0"/>
                  <a:cs typeface="Times" pitchFamily="18" charset="0"/>
                </a:rPr>
                <a:t>Production </a:t>
              </a:r>
              <a:r>
                <a:rPr lang="en-US" sz="1200" b="1" dirty="0" smtClean="0">
                  <a:solidFill>
                    <a:srgbClr val="FF0000"/>
                  </a:solidFill>
                  <a:latin typeface="Times" pitchFamily="18" charset="0"/>
                  <a:cs typeface="Times" pitchFamily="18" charset="0"/>
                  <a:sym typeface="Symbol" pitchFamily="18" charset="2"/>
                </a:rPr>
                <a:t> of </a:t>
              </a:r>
              <a:r>
                <a:rPr lang="en-US" sz="1200" b="1" dirty="0">
                  <a:solidFill>
                    <a:srgbClr val="FF0000"/>
                  </a:solidFill>
                  <a:latin typeface="Times" pitchFamily="18" charset="0"/>
                  <a:cs typeface="Times" pitchFamily="18" charset="0"/>
                  <a:sym typeface="Symbol" pitchFamily="18" charset="2"/>
                </a:rPr>
                <a:t>B </a:t>
              </a:r>
              <a:r>
                <a:rPr lang="en-US" sz="1200" b="1" dirty="0" err="1">
                  <a:solidFill>
                    <a:srgbClr val="FF0000"/>
                  </a:solidFill>
                  <a:latin typeface="Times" pitchFamily="18" charset="0"/>
                  <a:cs typeface="Times" pitchFamily="18" charset="0"/>
                  <a:sym typeface="Symbol" pitchFamily="18" charset="2"/>
                </a:rPr>
                <a:t>vs</a:t>
              </a:r>
              <a:r>
                <a:rPr lang="en-US" sz="1200" b="1" dirty="0">
                  <a:solidFill>
                    <a:srgbClr val="FF0000"/>
                  </a:solidFill>
                  <a:latin typeface="Times" pitchFamily="18" charset="0"/>
                  <a:cs typeface="Times" pitchFamily="18" charset="0"/>
                  <a:sym typeface="Symbol" pitchFamily="18" charset="2"/>
                </a:rPr>
                <a:t> B</a:t>
              </a:r>
              <a:endParaRPr lang="en-US" sz="12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7996091" y="3790406"/>
              <a:ext cx="152400" cy="0"/>
            </a:xfrm>
            <a:prstGeom prst="line">
              <a:avLst/>
            </a:prstGeom>
            <a:ln w="12700">
              <a:solidFill>
                <a:srgbClr val="FF0000"/>
              </a:solidFill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wrap="none"/>
            <a:lstStyle/>
            <a:p>
              <a:endParaRPr lang="en-US"/>
            </a:p>
          </p:txBody>
        </p:sp>
        <p:sp>
          <p:nvSpPr>
            <p:cNvPr id="2521" name="Line 2418"/>
            <p:cNvSpPr>
              <a:spLocks noChangeShapeType="1"/>
            </p:cNvSpPr>
            <p:nvPr/>
          </p:nvSpPr>
          <p:spPr bwMode="auto">
            <a:xfrm flipH="1">
              <a:off x="8759444" y="4332923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2" name="Line 2419"/>
            <p:cNvSpPr>
              <a:spLocks noChangeShapeType="1"/>
            </p:cNvSpPr>
            <p:nvPr/>
          </p:nvSpPr>
          <p:spPr bwMode="auto">
            <a:xfrm flipH="1">
              <a:off x="8713406" y="4332923"/>
              <a:ext cx="22225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3" name="Line 2420"/>
            <p:cNvSpPr>
              <a:spLocks noChangeShapeType="1"/>
            </p:cNvSpPr>
            <p:nvPr/>
          </p:nvSpPr>
          <p:spPr bwMode="auto">
            <a:xfrm flipH="1">
              <a:off x="8665781" y="4332923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4" name="Line 2421"/>
            <p:cNvSpPr>
              <a:spLocks noChangeShapeType="1"/>
            </p:cNvSpPr>
            <p:nvPr/>
          </p:nvSpPr>
          <p:spPr bwMode="auto">
            <a:xfrm flipH="1">
              <a:off x="8619744" y="4332923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5" name="Line 2422"/>
            <p:cNvSpPr>
              <a:spLocks noChangeShapeType="1"/>
            </p:cNvSpPr>
            <p:nvPr/>
          </p:nvSpPr>
          <p:spPr bwMode="auto">
            <a:xfrm flipH="1">
              <a:off x="8572119" y="4332923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6" name="Line 2423"/>
            <p:cNvSpPr>
              <a:spLocks noChangeShapeType="1"/>
            </p:cNvSpPr>
            <p:nvPr/>
          </p:nvSpPr>
          <p:spPr bwMode="auto">
            <a:xfrm flipH="1">
              <a:off x="8526081" y="4332923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7" name="Line 2424"/>
            <p:cNvSpPr>
              <a:spLocks noChangeShapeType="1"/>
            </p:cNvSpPr>
            <p:nvPr/>
          </p:nvSpPr>
          <p:spPr bwMode="auto">
            <a:xfrm flipH="1">
              <a:off x="8478456" y="4332923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8" name="Line 2425"/>
            <p:cNvSpPr>
              <a:spLocks noChangeShapeType="1"/>
            </p:cNvSpPr>
            <p:nvPr/>
          </p:nvSpPr>
          <p:spPr bwMode="auto">
            <a:xfrm flipH="1">
              <a:off x="8432419" y="4332923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9" name="Line 2426"/>
            <p:cNvSpPr>
              <a:spLocks noChangeShapeType="1"/>
            </p:cNvSpPr>
            <p:nvPr/>
          </p:nvSpPr>
          <p:spPr bwMode="auto">
            <a:xfrm flipH="1">
              <a:off x="8384794" y="4332923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0" name="Line 2427"/>
            <p:cNvSpPr>
              <a:spLocks noChangeShapeType="1"/>
            </p:cNvSpPr>
            <p:nvPr/>
          </p:nvSpPr>
          <p:spPr bwMode="auto">
            <a:xfrm flipH="1">
              <a:off x="8338756" y="4332923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1" name="Line 2428"/>
            <p:cNvSpPr>
              <a:spLocks noChangeShapeType="1"/>
            </p:cNvSpPr>
            <p:nvPr/>
          </p:nvSpPr>
          <p:spPr bwMode="auto">
            <a:xfrm flipH="1">
              <a:off x="8292719" y="4332923"/>
              <a:ext cx="22225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2" name="Line 2429"/>
            <p:cNvSpPr>
              <a:spLocks noChangeShapeType="1"/>
            </p:cNvSpPr>
            <p:nvPr/>
          </p:nvSpPr>
          <p:spPr bwMode="auto">
            <a:xfrm flipH="1">
              <a:off x="8245094" y="4332923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3" name="Line 2430"/>
            <p:cNvSpPr>
              <a:spLocks noChangeShapeType="1"/>
            </p:cNvSpPr>
            <p:nvPr/>
          </p:nvSpPr>
          <p:spPr bwMode="auto">
            <a:xfrm flipH="1">
              <a:off x="8199056" y="4332923"/>
              <a:ext cx="22225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4" name="Line 2431"/>
            <p:cNvSpPr>
              <a:spLocks noChangeShapeType="1"/>
            </p:cNvSpPr>
            <p:nvPr/>
          </p:nvSpPr>
          <p:spPr bwMode="auto">
            <a:xfrm flipH="1">
              <a:off x="8162544" y="4332923"/>
              <a:ext cx="12700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5" name="Freeform 2432"/>
            <p:cNvSpPr>
              <a:spLocks/>
            </p:cNvSpPr>
            <p:nvPr/>
          </p:nvSpPr>
          <p:spPr bwMode="auto">
            <a:xfrm>
              <a:off x="8227631" y="4253548"/>
              <a:ext cx="350838" cy="158750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42" y="101"/>
                </a:cxn>
                <a:cxn ang="0">
                  <a:pos x="0" y="201"/>
                </a:cxn>
              </a:cxnLst>
              <a:rect l="0" t="0" r="r" b="b"/>
              <a:pathLst>
                <a:path w="442" h="201">
                  <a:moveTo>
                    <a:pt x="52" y="0"/>
                  </a:moveTo>
                  <a:lnTo>
                    <a:pt x="442" y="101"/>
                  </a:lnTo>
                  <a:lnTo>
                    <a:pt x="0" y="201"/>
                  </a:lnTo>
                </a:path>
              </a:pathLst>
            </a:cu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6" name="Freeform 2433"/>
            <p:cNvSpPr>
              <a:spLocks/>
            </p:cNvSpPr>
            <p:nvPr/>
          </p:nvSpPr>
          <p:spPr bwMode="auto">
            <a:xfrm>
              <a:off x="8176831" y="4393248"/>
              <a:ext cx="65088" cy="31750"/>
            </a:xfrm>
            <a:custGeom>
              <a:avLst/>
              <a:gdLst/>
              <a:ahLst/>
              <a:cxnLst>
                <a:cxn ang="0">
                  <a:pos x="82" y="39"/>
                </a:cxn>
                <a:cxn ang="0">
                  <a:pos x="0" y="37"/>
                </a:cxn>
                <a:cxn ang="0">
                  <a:pos x="73" y="0"/>
                </a:cxn>
                <a:cxn ang="0">
                  <a:pos x="82" y="39"/>
                </a:cxn>
              </a:cxnLst>
              <a:rect l="0" t="0" r="r" b="b"/>
              <a:pathLst>
                <a:path w="82" h="39">
                  <a:moveTo>
                    <a:pt x="82" y="39"/>
                  </a:moveTo>
                  <a:lnTo>
                    <a:pt x="0" y="37"/>
                  </a:lnTo>
                  <a:lnTo>
                    <a:pt x="73" y="0"/>
                  </a:lnTo>
                  <a:lnTo>
                    <a:pt x="82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7" name="Freeform 2434"/>
            <p:cNvSpPr>
              <a:spLocks/>
            </p:cNvSpPr>
            <p:nvPr/>
          </p:nvSpPr>
          <p:spPr bwMode="auto">
            <a:xfrm>
              <a:off x="8176831" y="4393248"/>
              <a:ext cx="65088" cy="31750"/>
            </a:xfrm>
            <a:custGeom>
              <a:avLst/>
              <a:gdLst/>
              <a:ahLst/>
              <a:cxnLst>
                <a:cxn ang="0">
                  <a:pos x="82" y="39"/>
                </a:cxn>
                <a:cxn ang="0">
                  <a:pos x="0" y="37"/>
                </a:cxn>
                <a:cxn ang="0">
                  <a:pos x="73" y="0"/>
                </a:cxn>
                <a:cxn ang="0">
                  <a:pos x="82" y="39"/>
                </a:cxn>
              </a:cxnLst>
              <a:rect l="0" t="0" r="r" b="b"/>
              <a:pathLst>
                <a:path w="82" h="39">
                  <a:moveTo>
                    <a:pt x="82" y="39"/>
                  </a:moveTo>
                  <a:lnTo>
                    <a:pt x="0" y="37"/>
                  </a:lnTo>
                  <a:lnTo>
                    <a:pt x="73" y="0"/>
                  </a:lnTo>
                  <a:lnTo>
                    <a:pt x="82" y="39"/>
                  </a:lnTo>
                </a:path>
              </a:pathLst>
            </a:cu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8" name="Freeform 2435"/>
            <p:cNvSpPr>
              <a:spLocks/>
            </p:cNvSpPr>
            <p:nvPr/>
          </p:nvSpPr>
          <p:spPr bwMode="auto">
            <a:xfrm>
              <a:off x="8218106" y="4240848"/>
              <a:ext cx="66675" cy="30163"/>
            </a:xfrm>
            <a:custGeom>
              <a:avLst/>
              <a:gdLst/>
              <a:ahLst/>
              <a:cxnLst>
                <a:cxn ang="0">
                  <a:pos x="72" y="40"/>
                </a:cxn>
                <a:cxn ang="0">
                  <a:pos x="0" y="0"/>
                </a:cxn>
                <a:cxn ang="0">
                  <a:pos x="83" y="0"/>
                </a:cxn>
                <a:cxn ang="0">
                  <a:pos x="72" y="40"/>
                </a:cxn>
              </a:cxnLst>
              <a:rect l="0" t="0" r="r" b="b"/>
              <a:pathLst>
                <a:path w="83" h="40">
                  <a:moveTo>
                    <a:pt x="72" y="4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72" y="40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9" name="Freeform 2436"/>
            <p:cNvSpPr>
              <a:spLocks/>
            </p:cNvSpPr>
            <p:nvPr/>
          </p:nvSpPr>
          <p:spPr bwMode="auto">
            <a:xfrm>
              <a:off x="8218106" y="4240848"/>
              <a:ext cx="66675" cy="30163"/>
            </a:xfrm>
            <a:custGeom>
              <a:avLst/>
              <a:gdLst/>
              <a:ahLst/>
              <a:cxnLst>
                <a:cxn ang="0">
                  <a:pos x="72" y="40"/>
                </a:cxn>
                <a:cxn ang="0">
                  <a:pos x="0" y="0"/>
                </a:cxn>
                <a:cxn ang="0">
                  <a:pos x="83" y="0"/>
                </a:cxn>
                <a:cxn ang="0">
                  <a:pos x="72" y="40"/>
                </a:cxn>
              </a:cxnLst>
              <a:rect l="0" t="0" r="r" b="b"/>
              <a:pathLst>
                <a:path w="83" h="40">
                  <a:moveTo>
                    <a:pt x="72" y="40"/>
                  </a:moveTo>
                  <a:lnTo>
                    <a:pt x="0" y="0"/>
                  </a:lnTo>
                  <a:lnTo>
                    <a:pt x="83" y="0"/>
                  </a:lnTo>
                  <a:lnTo>
                    <a:pt x="72" y="40"/>
                  </a:lnTo>
                </a:path>
              </a:pathLst>
            </a:cu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0" name="Freeform 2437"/>
            <p:cNvSpPr>
              <a:spLocks/>
            </p:cNvSpPr>
            <p:nvPr/>
          </p:nvSpPr>
          <p:spPr bwMode="auto">
            <a:xfrm>
              <a:off x="8176831" y="4393248"/>
              <a:ext cx="65088" cy="31750"/>
            </a:xfrm>
            <a:custGeom>
              <a:avLst/>
              <a:gdLst/>
              <a:ahLst/>
              <a:cxnLst>
                <a:cxn ang="0">
                  <a:pos x="82" y="39"/>
                </a:cxn>
                <a:cxn ang="0">
                  <a:pos x="0" y="37"/>
                </a:cxn>
                <a:cxn ang="0">
                  <a:pos x="73" y="0"/>
                </a:cxn>
                <a:cxn ang="0">
                  <a:pos x="82" y="39"/>
                </a:cxn>
              </a:cxnLst>
              <a:rect l="0" t="0" r="r" b="b"/>
              <a:pathLst>
                <a:path w="82" h="39">
                  <a:moveTo>
                    <a:pt x="82" y="39"/>
                  </a:moveTo>
                  <a:lnTo>
                    <a:pt x="0" y="37"/>
                  </a:lnTo>
                  <a:lnTo>
                    <a:pt x="73" y="0"/>
                  </a:lnTo>
                  <a:lnTo>
                    <a:pt x="82" y="39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1" name="Freeform 2438"/>
            <p:cNvSpPr>
              <a:spLocks/>
            </p:cNvSpPr>
            <p:nvPr/>
          </p:nvSpPr>
          <p:spPr bwMode="auto">
            <a:xfrm>
              <a:off x="8176831" y="4393248"/>
              <a:ext cx="65088" cy="31750"/>
            </a:xfrm>
            <a:custGeom>
              <a:avLst/>
              <a:gdLst/>
              <a:ahLst/>
              <a:cxnLst>
                <a:cxn ang="0">
                  <a:pos x="82" y="39"/>
                </a:cxn>
                <a:cxn ang="0">
                  <a:pos x="0" y="37"/>
                </a:cxn>
                <a:cxn ang="0">
                  <a:pos x="73" y="0"/>
                </a:cxn>
                <a:cxn ang="0">
                  <a:pos x="82" y="39"/>
                </a:cxn>
              </a:cxnLst>
              <a:rect l="0" t="0" r="r" b="b"/>
              <a:pathLst>
                <a:path w="82" h="39">
                  <a:moveTo>
                    <a:pt x="82" y="39"/>
                  </a:moveTo>
                  <a:lnTo>
                    <a:pt x="0" y="37"/>
                  </a:lnTo>
                  <a:lnTo>
                    <a:pt x="73" y="0"/>
                  </a:lnTo>
                  <a:lnTo>
                    <a:pt x="82" y="39"/>
                  </a:lnTo>
                </a:path>
              </a:pathLst>
            </a:cu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2" name="Freeform 2439"/>
            <p:cNvSpPr>
              <a:spLocks noEditPoints="1"/>
            </p:cNvSpPr>
            <p:nvPr/>
          </p:nvSpPr>
          <p:spPr bwMode="auto">
            <a:xfrm>
              <a:off x="8126031" y="4177348"/>
              <a:ext cx="49213" cy="73025"/>
            </a:xfrm>
            <a:custGeom>
              <a:avLst/>
              <a:gdLst/>
              <a:ahLst/>
              <a:cxnLst>
                <a:cxn ang="0">
                  <a:pos x="18" y="43"/>
                </a:cxn>
                <a:cxn ang="0">
                  <a:pos x="24" y="36"/>
                </a:cxn>
                <a:cxn ang="0">
                  <a:pos x="31" y="33"/>
                </a:cxn>
                <a:cxn ang="0">
                  <a:pos x="37" y="31"/>
                </a:cxn>
                <a:cxn ang="0">
                  <a:pos x="44" y="33"/>
                </a:cxn>
                <a:cxn ang="0">
                  <a:pos x="48" y="34"/>
                </a:cxn>
                <a:cxn ang="0">
                  <a:pos x="53" y="38"/>
                </a:cxn>
                <a:cxn ang="0">
                  <a:pos x="57" y="45"/>
                </a:cxn>
                <a:cxn ang="0">
                  <a:pos x="59" y="51"/>
                </a:cxn>
                <a:cxn ang="0">
                  <a:pos x="61" y="60"/>
                </a:cxn>
                <a:cxn ang="0">
                  <a:pos x="59" y="67"/>
                </a:cxn>
                <a:cxn ang="0">
                  <a:pos x="57" y="74"/>
                </a:cxn>
                <a:cxn ang="0">
                  <a:pos x="55" y="79"/>
                </a:cxn>
                <a:cxn ang="0">
                  <a:pos x="50" y="85"/>
                </a:cxn>
                <a:cxn ang="0">
                  <a:pos x="44" y="88"/>
                </a:cxn>
                <a:cxn ang="0">
                  <a:pos x="37" y="90"/>
                </a:cxn>
                <a:cxn ang="0">
                  <a:pos x="29" y="92"/>
                </a:cxn>
                <a:cxn ang="0">
                  <a:pos x="24" y="92"/>
                </a:cxn>
                <a:cxn ang="0">
                  <a:pos x="18" y="90"/>
                </a:cxn>
                <a:cxn ang="0">
                  <a:pos x="13" y="88"/>
                </a:cxn>
                <a:cxn ang="0">
                  <a:pos x="7" y="85"/>
                </a:cxn>
                <a:cxn ang="0">
                  <a:pos x="7" y="24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11"/>
                </a:cxn>
                <a:cxn ang="0">
                  <a:pos x="7" y="9"/>
                </a:cxn>
                <a:cxn ang="0">
                  <a:pos x="5" y="8"/>
                </a:cxn>
                <a:cxn ang="0">
                  <a:pos x="5" y="8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8" y="43"/>
                </a:cxn>
                <a:cxn ang="0">
                  <a:pos x="18" y="47"/>
                </a:cxn>
                <a:cxn ang="0">
                  <a:pos x="18" y="81"/>
                </a:cxn>
                <a:cxn ang="0">
                  <a:pos x="22" y="85"/>
                </a:cxn>
                <a:cxn ang="0">
                  <a:pos x="26" y="86"/>
                </a:cxn>
                <a:cxn ang="0">
                  <a:pos x="29" y="88"/>
                </a:cxn>
                <a:cxn ang="0">
                  <a:pos x="33" y="88"/>
                </a:cxn>
                <a:cxn ang="0">
                  <a:pos x="39" y="86"/>
                </a:cxn>
                <a:cxn ang="0">
                  <a:pos x="44" y="81"/>
                </a:cxn>
                <a:cxn ang="0">
                  <a:pos x="48" y="77"/>
                </a:cxn>
                <a:cxn ang="0">
                  <a:pos x="48" y="70"/>
                </a:cxn>
                <a:cxn ang="0">
                  <a:pos x="50" y="63"/>
                </a:cxn>
                <a:cxn ang="0">
                  <a:pos x="48" y="56"/>
                </a:cxn>
                <a:cxn ang="0">
                  <a:pos x="48" y="51"/>
                </a:cxn>
                <a:cxn ang="0">
                  <a:pos x="44" y="47"/>
                </a:cxn>
                <a:cxn ang="0">
                  <a:pos x="40" y="43"/>
                </a:cxn>
                <a:cxn ang="0">
                  <a:pos x="37" y="42"/>
                </a:cxn>
                <a:cxn ang="0">
                  <a:pos x="33" y="40"/>
                </a:cxn>
                <a:cxn ang="0">
                  <a:pos x="29" y="42"/>
                </a:cxn>
                <a:cxn ang="0">
                  <a:pos x="26" y="42"/>
                </a:cxn>
                <a:cxn ang="0">
                  <a:pos x="22" y="43"/>
                </a:cxn>
                <a:cxn ang="0">
                  <a:pos x="18" y="47"/>
                </a:cxn>
              </a:cxnLst>
              <a:rect l="0" t="0" r="r" b="b"/>
              <a:pathLst>
                <a:path w="61" h="92">
                  <a:moveTo>
                    <a:pt x="18" y="43"/>
                  </a:moveTo>
                  <a:lnTo>
                    <a:pt x="24" y="36"/>
                  </a:lnTo>
                  <a:lnTo>
                    <a:pt x="31" y="33"/>
                  </a:lnTo>
                  <a:lnTo>
                    <a:pt x="37" y="31"/>
                  </a:lnTo>
                  <a:lnTo>
                    <a:pt x="44" y="33"/>
                  </a:lnTo>
                  <a:lnTo>
                    <a:pt x="48" y="34"/>
                  </a:lnTo>
                  <a:lnTo>
                    <a:pt x="53" y="38"/>
                  </a:lnTo>
                  <a:lnTo>
                    <a:pt x="57" y="45"/>
                  </a:lnTo>
                  <a:lnTo>
                    <a:pt x="59" y="51"/>
                  </a:lnTo>
                  <a:lnTo>
                    <a:pt x="61" y="60"/>
                  </a:lnTo>
                  <a:lnTo>
                    <a:pt x="59" y="67"/>
                  </a:lnTo>
                  <a:lnTo>
                    <a:pt x="57" y="74"/>
                  </a:lnTo>
                  <a:lnTo>
                    <a:pt x="55" y="79"/>
                  </a:lnTo>
                  <a:lnTo>
                    <a:pt x="50" y="85"/>
                  </a:lnTo>
                  <a:lnTo>
                    <a:pt x="44" y="88"/>
                  </a:lnTo>
                  <a:lnTo>
                    <a:pt x="37" y="90"/>
                  </a:lnTo>
                  <a:lnTo>
                    <a:pt x="29" y="92"/>
                  </a:lnTo>
                  <a:lnTo>
                    <a:pt x="24" y="92"/>
                  </a:lnTo>
                  <a:lnTo>
                    <a:pt x="18" y="90"/>
                  </a:lnTo>
                  <a:lnTo>
                    <a:pt x="13" y="88"/>
                  </a:lnTo>
                  <a:lnTo>
                    <a:pt x="7" y="85"/>
                  </a:lnTo>
                  <a:lnTo>
                    <a:pt x="7" y="24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7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43"/>
                  </a:lnTo>
                  <a:close/>
                  <a:moveTo>
                    <a:pt x="18" y="47"/>
                  </a:moveTo>
                  <a:lnTo>
                    <a:pt x="18" y="81"/>
                  </a:lnTo>
                  <a:lnTo>
                    <a:pt x="22" y="85"/>
                  </a:lnTo>
                  <a:lnTo>
                    <a:pt x="26" y="86"/>
                  </a:lnTo>
                  <a:lnTo>
                    <a:pt x="29" y="88"/>
                  </a:lnTo>
                  <a:lnTo>
                    <a:pt x="33" y="88"/>
                  </a:lnTo>
                  <a:lnTo>
                    <a:pt x="39" y="86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8" y="70"/>
                  </a:lnTo>
                  <a:lnTo>
                    <a:pt x="50" y="63"/>
                  </a:lnTo>
                  <a:lnTo>
                    <a:pt x="48" y="56"/>
                  </a:lnTo>
                  <a:lnTo>
                    <a:pt x="48" y="51"/>
                  </a:lnTo>
                  <a:lnTo>
                    <a:pt x="44" y="47"/>
                  </a:lnTo>
                  <a:lnTo>
                    <a:pt x="40" y="43"/>
                  </a:lnTo>
                  <a:lnTo>
                    <a:pt x="37" y="42"/>
                  </a:lnTo>
                  <a:lnTo>
                    <a:pt x="33" y="40"/>
                  </a:lnTo>
                  <a:lnTo>
                    <a:pt x="29" y="42"/>
                  </a:lnTo>
                  <a:lnTo>
                    <a:pt x="26" y="42"/>
                  </a:lnTo>
                  <a:lnTo>
                    <a:pt x="22" y="43"/>
                  </a:lnTo>
                  <a:lnTo>
                    <a:pt x="18" y="47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3" name="Freeform 2440"/>
            <p:cNvSpPr>
              <a:spLocks noEditPoints="1"/>
            </p:cNvSpPr>
            <p:nvPr/>
          </p:nvSpPr>
          <p:spPr bwMode="auto">
            <a:xfrm>
              <a:off x="8086344" y="4407535"/>
              <a:ext cx="47625" cy="73025"/>
            </a:xfrm>
            <a:custGeom>
              <a:avLst/>
              <a:gdLst/>
              <a:ahLst/>
              <a:cxnLst>
                <a:cxn ang="0">
                  <a:pos x="19" y="43"/>
                </a:cxn>
                <a:cxn ang="0">
                  <a:pos x="24" y="37"/>
                </a:cxn>
                <a:cxn ang="0">
                  <a:pos x="32" y="32"/>
                </a:cxn>
                <a:cxn ang="0">
                  <a:pos x="37" y="32"/>
                </a:cxn>
                <a:cxn ang="0">
                  <a:pos x="45" y="32"/>
                </a:cxn>
                <a:cxn ang="0">
                  <a:pos x="48" y="35"/>
                </a:cxn>
                <a:cxn ang="0">
                  <a:pos x="54" y="39"/>
                </a:cxn>
                <a:cxn ang="0">
                  <a:pos x="57" y="44"/>
                </a:cxn>
                <a:cxn ang="0">
                  <a:pos x="59" y="52"/>
                </a:cxn>
                <a:cxn ang="0">
                  <a:pos x="61" y="59"/>
                </a:cxn>
                <a:cxn ang="0">
                  <a:pos x="59" y="66"/>
                </a:cxn>
                <a:cxn ang="0">
                  <a:pos x="57" y="73"/>
                </a:cxn>
                <a:cxn ang="0">
                  <a:pos x="56" y="78"/>
                </a:cxn>
                <a:cxn ang="0">
                  <a:pos x="50" y="84"/>
                </a:cxn>
                <a:cxn ang="0">
                  <a:pos x="45" y="87"/>
                </a:cxn>
                <a:cxn ang="0">
                  <a:pos x="37" y="91"/>
                </a:cxn>
                <a:cxn ang="0">
                  <a:pos x="30" y="91"/>
                </a:cxn>
                <a:cxn ang="0">
                  <a:pos x="24" y="91"/>
                </a:cxn>
                <a:cxn ang="0">
                  <a:pos x="19" y="91"/>
                </a:cxn>
                <a:cxn ang="0">
                  <a:pos x="13" y="87"/>
                </a:cxn>
                <a:cxn ang="0">
                  <a:pos x="8" y="86"/>
                </a:cxn>
                <a:cxn ang="0">
                  <a:pos x="8" y="25"/>
                </a:cxn>
                <a:cxn ang="0">
                  <a:pos x="8" y="19"/>
                </a:cxn>
                <a:cxn ang="0">
                  <a:pos x="8" y="14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4" y="7"/>
                </a:cxn>
                <a:cxn ang="0">
                  <a:pos x="2" y="9"/>
                </a:cxn>
                <a:cxn ang="0">
                  <a:pos x="0" y="9"/>
                </a:cxn>
                <a:cxn ang="0">
                  <a:pos x="0" y="7"/>
                </a:cxn>
                <a:cxn ang="0">
                  <a:pos x="17" y="0"/>
                </a:cxn>
                <a:cxn ang="0">
                  <a:pos x="19" y="0"/>
                </a:cxn>
                <a:cxn ang="0">
                  <a:pos x="19" y="43"/>
                </a:cxn>
                <a:cxn ang="0">
                  <a:pos x="19" y="48"/>
                </a:cxn>
                <a:cxn ang="0">
                  <a:pos x="19" y="82"/>
                </a:cxn>
                <a:cxn ang="0">
                  <a:pos x="22" y="84"/>
                </a:cxn>
                <a:cxn ang="0">
                  <a:pos x="26" y="86"/>
                </a:cxn>
                <a:cxn ang="0">
                  <a:pos x="30" y="87"/>
                </a:cxn>
                <a:cxn ang="0">
                  <a:pos x="34" y="87"/>
                </a:cxn>
                <a:cxn ang="0">
                  <a:pos x="39" y="86"/>
                </a:cxn>
                <a:cxn ang="0">
                  <a:pos x="45" y="82"/>
                </a:cxn>
                <a:cxn ang="0">
                  <a:pos x="48" y="77"/>
                </a:cxn>
                <a:cxn ang="0">
                  <a:pos x="48" y="71"/>
                </a:cxn>
                <a:cxn ang="0">
                  <a:pos x="50" y="64"/>
                </a:cxn>
                <a:cxn ang="0">
                  <a:pos x="48" y="57"/>
                </a:cxn>
                <a:cxn ang="0">
                  <a:pos x="48" y="52"/>
                </a:cxn>
                <a:cxn ang="0">
                  <a:pos x="45" y="46"/>
                </a:cxn>
                <a:cxn ang="0">
                  <a:pos x="41" y="43"/>
                </a:cxn>
                <a:cxn ang="0">
                  <a:pos x="37" y="41"/>
                </a:cxn>
                <a:cxn ang="0">
                  <a:pos x="34" y="41"/>
                </a:cxn>
                <a:cxn ang="0">
                  <a:pos x="30" y="41"/>
                </a:cxn>
                <a:cxn ang="0">
                  <a:pos x="26" y="43"/>
                </a:cxn>
                <a:cxn ang="0">
                  <a:pos x="22" y="44"/>
                </a:cxn>
                <a:cxn ang="0">
                  <a:pos x="19" y="48"/>
                </a:cxn>
              </a:cxnLst>
              <a:rect l="0" t="0" r="r" b="b"/>
              <a:pathLst>
                <a:path w="61" h="91">
                  <a:moveTo>
                    <a:pt x="19" y="43"/>
                  </a:moveTo>
                  <a:lnTo>
                    <a:pt x="24" y="37"/>
                  </a:lnTo>
                  <a:lnTo>
                    <a:pt x="32" y="32"/>
                  </a:lnTo>
                  <a:lnTo>
                    <a:pt x="37" y="32"/>
                  </a:lnTo>
                  <a:lnTo>
                    <a:pt x="45" y="32"/>
                  </a:lnTo>
                  <a:lnTo>
                    <a:pt x="48" y="35"/>
                  </a:lnTo>
                  <a:lnTo>
                    <a:pt x="54" y="39"/>
                  </a:lnTo>
                  <a:lnTo>
                    <a:pt x="57" y="44"/>
                  </a:lnTo>
                  <a:lnTo>
                    <a:pt x="59" y="52"/>
                  </a:lnTo>
                  <a:lnTo>
                    <a:pt x="61" y="59"/>
                  </a:lnTo>
                  <a:lnTo>
                    <a:pt x="59" y="66"/>
                  </a:lnTo>
                  <a:lnTo>
                    <a:pt x="57" y="73"/>
                  </a:lnTo>
                  <a:lnTo>
                    <a:pt x="56" y="78"/>
                  </a:lnTo>
                  <a:lnTo>
                    <a:pt x="50" y="84"/>
                  </a:lnTo>
                  <a:lnTo>
                    <a:pt x="45" y="87"/>
                  </a:lnTo>
                  <a:lnTo>
                    <a:pt x="37" y="91"/>
                  </a:lnTo>
                  <a:lnTo>
                    <a:pt x="30" y="91"/>
                  </a:lnTo>
                  <a:lnTo>
                    <a:pt x="24" y="91"/>
                  </a:lnTo>
                  <a:lnTo>
                    <a:pt x="19" y="91"/>
                  </a:lnTo>
                  <a:lnTo>
                    <a:pt x="13" y="87"/>
                  </a:lnTo>
                  <a:lnTo>
                    <a:pt x="8" y="86"/>
                  </a:lnTo>
                  <a:lnTo>
                    <a:pt x="8" y="25"/>
                  </a:lnTo>
                  <a:lnTo>
                    <a:pt x="8" y="19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4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19" y="43"/>
                  </a:lnTo>
                  <a:close/>
                  <a:moveTo>
                    <a:pt x="19" y="48"/>
                  </a:moveTo>
                  <a:lnTo>
                    <a:pt x="19" y="82"/>
                  </a:lnTo>
                  <a:lnTo>
                    <a:pt x="22" y="84"/>
                  </a:lnTo>
                  <a:lnTo>
                    <a:pt x="26" y="86"/>
                  </a:lnTo>
                  <a:lnTo>
                    <a:pt x="30" y="87"/>
                  </a:lnTo>
                  <a:lnTo>
                    <a:pt x="34" y="87"/>
                  </a:lnTo>
                  <a:lnTo>
                    <a:pt x="39" y="86"/>
                  </a:lnTo>
                  <a:lnTo>
                    <a:pt x="45" y="82"/>
                  </a:lnTo>
                  <a:lnTo>
                    <a:pt x="48" y="77"/>
                  </a:lnTo>
                  <a:lnTo>
                    <a:pt x="48" y="71"/>
                  </a:lnTo>
                  <a:lnTo>
                    <a:pt x="50" y="64"/>
                  </a:lnTo>
                  <a:lnTo>
                    <a:pt x="48" y="57"/>
                  </a:lnTo>
                  <a:lnTo>
                    <a:pt x="48" y="52"/>
                  </a:lnTo>
                  <a:lnTo>
                    <a:pt x="45" y="46"/>
                  </a:lnTo>
                  <a:lnTo>
                    <a:pt x="41" y="43"/>
                  </a:lnTo>
                  <a:lnTo>
                    <a:pt x="37" y="41"/>
                  </a:lnTo>
                  <a:lnTo>
                    <a:pt x="34" y="41"/>
                  </a:lnTo>
                  <a:lnTo>
                    <a:pt x="30" y="41"/>
                  </a:lnTo>
                  <a:lnTo>
                    <a:pt x="26" y="43"/>
                  </a:lnTo>
                  <a:lnTo>
                    <a:pt x="22" y="44"/>
                  </a:lnTo>
                  <a:lnTo>
                    <a:pt x="19" y="48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4" name="Line 2441"/>
            <p:cNvSpPr>
              <a:spLocks noChangeShapeType="1"/>
            </p:cNvSpPr>
            <p:nvPr/>
          </p:nvSpPr>
          <p:spPr bwMode="auto">
            <a:xfrm rot="21300000">
              <a:off x="8126031" y="4158298"/>
              <a:ext cx="46038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0" name="Line 2442"/>
            <p:cNvSpPr>
              <a:spLocks noChangeShapeType="1"/>
            </p:cNvSpPr>
            <p:nvPr/>
          </p:nvSpPr>
          <p:spPr bwMode="auto">
            <a:xfrm>
              <a:off x="6083427" y="4693920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1" name="Line 2443"/>
            <p:cNvSpPr>
              <a:spLocks noChangeShapeType="1"/>
            </p:cNvSpPr>
            <p:nvPr/>
          </p:nvSpPr>
          <p:spPr bwMode="auto">
            <a:xfrm>
              <a:off x="6131052" y="4693920"/>
              <a:ext cx="22225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2" name="Line 2444"/>
            <p:cNvSpPr>
              <a:spLocks noChangeShapeType="1"/>
            </p:cNvSpPr>
            <p:nvPr/>
          </p:nvSpPr>
          <p:spPr bwMode="auto">
            <a:xfrm>
              <a:off x="6177090" y="4693920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3" name="Line 2445"/>
            <p:cNvSpPr>
              <a:spLocks noChangeShapeType="1"/>
            </p:cNvSpPr>
            <p:nvPr/>
          </p:nvSpPr>
          <p:spPr bwMode="auto">
            <a:xfrm>
              <a:off x="6224715" y="4693920"/>
              <a:ext cx="22225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4" name="Line 2446"/>
            <p:cNvSpPr>
              <a:spLocks noChangeShapeType="1"/>
            </p:cNvSpPr>
            <p:nvPr/>
          </p:nvSpPr>
          <p:spPr bwMode="auto">
            <a:xfrm>
              <a:off x="6270752" y="4693920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5" name="Line 2447"/>
            <p:cNvSpPr>
              <a:spLocks noChangeShapeType="1"/>
            </p:cNvSpPr>
            <p:nvPr/>
          </p:nvSpPr>
          <p:spPr bwMode="auto">
            <a:xfrm>
              <a:off x="6318377" y="4693920"/>
              <a:ext cx="22225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6" name="Line 2448"/>
            <p:cNvSpPr>
              <a:spLocks noChangeShapeType="1"/>
            </p:cNvSpPr>
            <p:nvPr/>
          </p:nvSpPr>
          <p:spPr bwMode="auto">
            <a:xfrm>
              <a:off x="6364415" y="4693920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7" name="Line 2449"/>
            <p:cNvSpPr>
              <a:spLocks noChangeShapeType="1"/>
            </p:cNvSpPr>
            <p:nvPr/>
          </p:nvSpPr>
          <p:spPr bwMode="auto">
            <a:xfrm>
              <a:off x="6412040" y="4693920"/>
              <a:ext cx="22225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8" name="Line 2450"/>
            <p:cNvSpPr>
              <a:spLocks noChangeShapeType="1"/>
            </p:cNvSpPr>
            <p:nvPr/>
          </p:nvSpPr>
          <p:spPr bwMode="auto">
            <a:xfrm>
              <a:off x="6458077" y="4693920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9" name="Line 2451"/>
            <p:cNvSpPr>
              <a:spLocks noChangeShapeType="1"/>
            </p:cNvSpPr>
            <p:nvPr/>
          </p:nvSpPr>
          <p:spPr bwMode="auto">
            <a:xfrm>
              <a:off x="6504115" y="4693920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0" name="Line 2452"/>
            <p:cNvSpPr>
              <a:spLocks noChangeShapeType="1"/>
            </p:cNvSpPr>
            <p:nvPr/>
          </p:nvSpPr>
          <p:spPr bwMode="auto">
            <a:xfrm>
              <a:off x="6551740" y="4693920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1" name="Line 2453"/>
            <p:cNvSpPr>
              <a:spLocks noChangeShapeType="1"/>
            </p:cNvSpPr>
            <p:nvPr/>
          </p:nvSpPr>
          <p:spPr bwMode="auto">
            <a:xfrm>
              <a:off x="6597777" y="4693920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2" name="Line 2454"/>
            <p:cNvSpPr>
              <a:spLocks noChangeShapeType="1"/>
            </p:cNvSpPr>
            <p:nvPr/>
          </p:nvSpPr>
          <p:spPr bwMode="auto">
            <a:xfrm>
              <a:off x="6645402" y="4693920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3" name="Line 2455"/>
            <p:cNvSpPr>
              <a:spLocks noChangeShapeType="1"/>
            </p:cNvSpPr>
            <p:nvPr/>
          </p:nvSpPr>
          <p:spPr bwMode="auto">
            <a:xfrm>
              <a:off x="6691440" y="4693920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4" name="Line 2456"/>
            <p:cNvSpPr>
              <a:spLocks noChangeShapeType="1"/>
            </p:cNvSpPr>
            <p:nvPr/>
          </p:nvSpPr>
          <p:spPr bwMode="auto">
            <a:xfrm>
              <a:off x="6739065" y="4693920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5" name="Line 2457"/>
            <p:cNvSpPr>
              <a:spLocks noChangeShapeType="1"/>
            </p:cNvSpPr>
            <p:nvPr/>
          </p:nvSpPr>
          <p:spPr bwMode="auto">
            <a:xfrm>
              <a:off x="6785102" y="4693920"/>
              <a:ext cx="23813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6" name="Line 2458"/>
            <p:cNvSpPr>
              <a:spLocks noChangeShapeType="1"/>
            </p:cNvSpPr>
            <p:nvPr/>
          </p:nvSpPr>
          <p:spPr bwMode="auto">
            <a:xfrm>
              <a:off x="6832727" y="4693920"/>
              <a:ext cx="22225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7" name="Line 2459"/>
            <p:cNvSpPr>
              <a:spLocks noChangeShapeType="1"/>
            </p:cNvSpPr>
            <p:nvPr/>
          </p:nvSpPr>
          <p:spPr bwMode="auto">
            <a:xfrm>
              <a:off x="6878765" y="4693920"/>
              <a:ext cx="9525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8" name="Freeform 2460"/>
            <p:cNvSpPr>
              <a:spLocks/>
            </p:cNvSpPr>
            <p:nvPr/>
          </p:nvSpPr>
          <p:spPr bwMode="auto">
            <a:xfrm>
              <a:off x="6127877" y="4693920"/>
              <a:ext cx="344488" cy="80963"/>
            </a:xfrm>
            <a:custGeom>
              <a:avLst/>
              <a:gdLst/>
              <a:ahLst/>
              <a:cxnLst>
                <a:cxn ang="0">
                  <a:pos x="434" y="0"/>
                </a:cxn>
                <a:cxn ang="0">
                  <a:pos x="0" y="100"/>
                </a:cxn>
                <a:cxn ang="0">
                  <a:pos x="434" y="0"/>
                </a:cxn>
              </a:cxnLst>
              <a:rect l="0" t="0" r="r" b="b"/>
              <a:pathLst>
                <a:path w="434" h="100">
                  <a:moveTo>
                    <a:pt x="434" y="0"/>
                  </a:moveTo>
                  <a:lnTo>
                    <a:pt x="0" y="10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9" name="Line 2461"/>
            <p:cNvSpPr>
              <a:spLocks noChangeShapeType="1"/>
            </p:cNvSpPr>
            <p:nvPr/>
          </p:nvSpPr>
          <p:spPr bwMode="auto">
            <a:xfrm flipH="1">
              <a:off x="6127877" y="4693920"/>
              <a:ext cx="344488" cy="80963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0" name="Freeform 2462"/>
            <p:cNvSpPr>
              <a:spLocks/>
            </p:cNvSpPr>
            <p:nvPr/>
          </p:nvSpPr>
          <p:spPr bwMode="auto">
            <a:xfrm>
              <a:off x="6472365" y="4614545"/>
              <a:ext cx="309563" cy="79375"/>
            </a:xfrm>
            <a:custGeom>
              <a:avLst/>
              <a:gdLst/>
              <a:ahLst/>
              <a:cxnLst>
                <a:cxn ang="0">
                  <a:pos x="391" y="0"/>
                </a:cxn>
                <a:cxn ang="0">
                  <a:pos x="0" y="101"/>
                </a:cxn>
                <a:cxn ang="0">
                  <a:pos x="391" y="0"/>
                </a:cxn>
              </a:cxnLst>
              <a:rect l="0" t="0" r="r" b="b"/>
              <a:pathLst>
                <a:path w="391" h="101">
                  <a:moveTo>
                    <a:pt x="391" y="0"/>
                  </a:moveTo>
                  <a:lnTo>
                    <a:pt x="0" y="1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1" name="Line 2463"/>
            <p:cNvSpPr>
              <a:spLocks noChangeShapeType="1"/>
            </p:cNvSpPr>
            <p:nvPr/>
          </p:nvSpPr>
          <p:spPr bwMode="auto">
            <a:xfrm flipH="1">
              <a:off x="6472365" y="4614545"/>
              <a:ext cx="309563" cy="79375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2" name="Freeform 2464"/>
            <p:cNvSpPr>
              <a:spLocks/>
            </p:cNvSpPr>
            <p:nvPr/>
          </p:nvSpPr>
          <p:spPr bwMode="auto">
            <a:xfrm>
              <a:off x="6077077" y="4755832"/>
              <a:ext cx="65088" cy="31750"/>
            </a:xfrm>
            <a:custGeom>
              <a:avLst/>
              <a:gdLst/>
              <a:ahLst/>
              <a:cxnLst>
                <a:cxn ang="0">
                  <a:pos x="83" y="39"/>
                </a:cxn>
                <a:cxn ang="0">
                  <a:pos x="0" y="37"/>
                </a:cxn>
                <a:cxn ang="0">
                  <a:pos x="74" y="0"/>
                </a:cxn>
                <a:cxn ang="0">
                  <a:pos x="83" y="39"/>
                </a:cxn>
              </a:cxnLst>
              <a:rect l="0" t="0" r="r" b="b"/>
              <a:pathLst>
                <a:path w="83" h="39">
                  <a:moveTo>
                    <a:pt x="83" y="39"/>
                  </a:moveTo>
                  <a:lnTo>
                    <a:pt x="0" y="37"/>
                  </a:lnTo>
                  <a:lnTo>
                    <a:pt x="74" y="0"/>
                  </a:lnTo>
                  <a:lnTo>
                    <a:pt x="83" y="39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3" name="Freeform 2465"/>
            <p:cNvSpPr>
              <a:spLocks/>
            </p:cNvSpPr>
            <p:nvPr/>
          </p:nvSpPr>
          <p:spPr bwMode="auto">
            <a:xfrm>
              <a:off x="6077077" y="4755832"/>
              <a:ext cx="65088" cy="31750"/>
            </a:xfrm>
            <a:custGeom>
              <a:avLst/>
              <a:gdLst/>
              <a:ahLst/>
              <a:cxnLst>
                <a:cxn ang="0">
                  <a:pos x="83" y="39"/>
                </a:cxn>
                <a:cxn ang="0">
                  <a:pos x="0" y="37"/>
                </a:cxn>
                <a:cxn ang="0">
                  <a:pos x="74" y="0"/>
                </a:cxn>
                <a:cxn ang="0">
                  <a:pos x="83" y="39"/>
                </a:cxn>
              </a:cxnLst>
              <a:rect l="0" t="0" r="r" b="b"/>
              <a:pathLst>
                <a:path w="83" h="39">
                  <a:moveTo>
                    <a:pt x="83" y="39"/>
                  </a:moveTo>
                  <a:lnTo>
                    <a:pt x="0" y="37"/>
                  </a:lnTo>
                  <a:lnTo>
                    <a:pt x="74" y="0"/>
                  </a:lnTo>
                  <a:lnTo>
                    <a:pt x="83" y="39"/>
                  </a:lnTo>
                </a:path>
              </a:pathLst>
            </a:cu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4" name="Freeform 2466"/>
            <p:cNvSpPr>
              <a:spLocks/>
            </p:cNvSpPr>
            <p:nvPr/>
          </p:nvSpPr>
          <p:spPr bwMode="auto">
            <a:xfrm>
              <a:off x="6766052" y="4601845"/>
              <a:ext cx="66675" cy="31750"/>
            </a:xfrm>
            <a:custGeom>
              <a:avLst/>
              <a:gdLst/>
              <a:ahLst/>
              <a:cxnLst>
                <a:cxn ang="0">
                  <a:pos x="11" y="40"/>
                </a:cxn>
                <a:cxn ang="0">
                  <a:pos x="83" y="0"/>
                </a:cxn>
                <a:cxn ang="0">
                  <a:pos x="0" y="0"/>
                </a:cxn>
                <a:cxn ang="0">
                  <a:pos x="11" y="40"/>
                </a:cxn>
              </a:cxnLst>
              <a:rect l="0" t="0" r="r" b="b"/>
              <a:pathLst>
                <a:path w="83" h="40">
                  <a:moveTo>
                    <a:pt x="11" y="40"/>
                  </a:moveTo>
                  <a:lnTo>
                    <a:pt x="83" y="0"/>
                  </a:lnTo>
                  <a:lnTo>
                    <a:pt x="0" y="0"/>
                  </a:lnTo>
                  <a:lnTo>
                    <a:pt x="11" y="40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5" name="Freeform 2467"/>
            <p:cNvSpPr>
              <a:spLocks/>
            </p:cNvSpPr>
            <p:nvPr/>
          </p:nvSpPr>
          <p:spPr bwMode="auto">
            <a:xfrm>
              <a:off x="6766052" y="4601845"/>
              <a:ext cx="66675" cy="31750"/>
            </a:xfrm>
            <a:custGeom>
              <a:avLst/>
              <a:gdLst/>
              <a:ahLst/>
              <a:cxnLst>
                <a:cxn ang="0">
                  <a:pos x="11" y="40"/>
                </a:cxn>
                <a:cxn ang="0">
                  <a:pos x="83" y="0"/>
                </a:cxn>
                <a:cxn ang="0">
                  <a:pos x="0" y="0"/>
                </a:cxn>
                <a:cxn ang="0">
                  <a:pos x="11" y="40"/>
                </a:cxn>
              </a:cxnLst>
              <a:rect l="0" t="0" r="r" b="b"/>
              <a:pathLst>
                <a:path w="83" h="40">
                  <a:moveTo>
                    <a:pt x="11" y="40"/>
                  </a:moveTo>
                  <a:lnTo>
                    <a:pt x="83" y="0"/>
                  </a:lnTo>
                  <a:lnTo>
                    <a:pt x="0" y="0"/>
                  </a:lnTo>
                  <a:lnTo>
                    <a:pt x="11" y="40"/>
                  </a:lnTo>
                </a:path>
              </a:pathLst>
            </a:cu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6" name="Freeform 2468"/>
            <p:cNvSpPr>
              <a:spLocks/>
            </p:cNvSpPr>
            <p:nvPr/>
          </p:nvSpPr>
          <p:spPr bwMode="auto">
            <a:xfrm>
              <a:off x="6077077" y="4755832"/>
              <a:ext cx="65088" cy="31750"/>
            </a:xfrm>
            <a:custGeom>
              <a:avLst/>
              <a:gdLst/>
              <a:ahLst/>
              <a:cxnLst>
                <a:cxn ang="0">
                  <a:pos x="83" y="39"/>
                </a:cxn>
                <a:cxn ang="0">
                  <a:pos x="0" y="37"/>
                </a:cxn>
                <a:cxn ang="0">
                  <a:pos x="74" y="0"/>
                </a:cxn>
                <a:cxn ang="0">
                  <a:pos x="83" y="39"/>
                </a:cxn>
              </a:cxnLst>
              <a:rect l="0" t="0" r="r" b="b"/>
              <a:pathLst>
                <a:path w="83" h="39">
                  <a:moveTo>
                    <a:pt x="83" y="39"/>
                  </a:moveTo>
                  <a:lnTo>
                    <a:pt x="0" y="37"/>
                  </a:lnTo>
                  <a:lnTo>
                    <a:pt x="74" y="0"/>
                  </a:lnTo>
                  <a:lnTo>
                    <a:pt x="83" y="39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7" name="Freeform 2469"/>
            <p:cNvSpPr>
              <a:spLocks/>
            </p:cNvSpPr>
            <p:nvPr/>
          </p:nvSpPr>
          <p:spPr bwMode="auto">
            <a:xfrm>
              <a:off x="6077077" y="4755832"/>
              <a:ext cx="65088" cy="31750"/>
            </a:xfrm>
            <a:custGeom>
              <a:avLst/>
              <a:gdLst/>
              <a:ahLst/>
              <a:cxnLst>
                <a:cxn ang="0">
                  <a:pos x="83" y="39"/>
                </a:cxn>
                <a:cxn ang="0">
                  <a:pos x="0" y="37"/>
                </a:cxn>
                <a:cxn ang="0">
                  <a:pos x="74" y="0"/>
                </a:cxn>
                <a:cxn ang="0">
                  <a:pos x="83" y="39"/>
                </a:cxn>
              </a:cxnLst>
              <a:rect l="0" t="0" r="r" b="b"/>
              <a:pathLst>
                <a:path w="83" h="39">
                  <a:moveTo>
                    <a:pt x="83" y="39"/>
                  </a:moveTo>
                  <a:lnTo>
                    <a:pt x="0" y="37"/>
                  </a:lnTo>
                  <a:lnTo>
                    <a:pt x="74" y="0"/>
                  </a:lnTo>
                  <a:lnTo>
                    <a:pt x="83" y="39"/>
                  </a:lnTo>
                </a:path>
              </a:pathLst>
            </a:cu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8" name="Freeform 2470"/>
            <p:cNvSpPr>
              <a:spLocks noEditPoints="1"/>
            </p:cNvSpPr>
            <p:nvPr/>
          </p:nvSpPr>
          <p:spPr bwMode="auto">
            <a:xfrm>
              <a:off x="6869240" y="4520882"/>
              <a:ext cx="47625" cy="73025"/>
            </a:xfrm>
            <a:custGeom>
              <a:avLst/>
              <a:gdLst/>
              <a:ahLst/>
              <a:cxnLst>
                <a:cxn ang="0">
                  <a:pos x="18" y="43"/>
                </a:cxn>
                <a:cxn ang="0">
                  <a:pos x="24" y="36"/>
                </a:cxn>
                <a:cxn ang="0">
                  <a:pos x="31" y="32"/>
                </a:cxn>
                <a:cxn ang="0">
                  <a:pos x="36" y="31"/>
                </a:cxn>
                <a:cxn ang="0">
                  <a:pos x="44" y="32"/>
                </a:cxn>
                <a:cxn ang="0">
                  <a:pos x="47" y="34"/>
                </a:cxn>
                <a:cxn ang="0">
                  <a:pos x="53" y="40"/>
                </a:cxn>
                <a:cxn ang="0">
                  <a:pos x="57" y="45"/>
                </a:cxn>
                <a:cxn ang="0">
                  <a:pos x="58" y="52"/>
                </a:cxn>
                <a:cxn ang="0">
                  <a:pos x="60" y="59"/>
                </a:cxn>
                <a:cxn ang="0">
                  <a:pos x="58" y="66"/>
                </a:cxn>
                <a:cxn ang="0">
                  <a:pos x="57" y="74"/>
                </a:cxn>
                <a:cxn ang="0">
                  <a:pos x="55" y="79"/>
                </a:cxn>
                <a:cxn ang="0">
                  <a:pos x="49" y="84"/>
                </a:cxn>
                <a:cxn ang="0">
                  <a:pos x="44" y="88"/>
                </a:cxn>
                <a:cxn ang="0">
                  <a:pos x="36" y="92"/>
                </a:cxn>
                <a:cxn ang="0">
                  <a:pos x="29" y="92"/>
                </a:cxn>
                <a:cxn ang="0">
                  <a:pos x="24" y="92"/>
                </a:cxn>
                <a:cxn ang="0">
                  <a:pos x="18" y="90"/>
                </a:cxn>
                <a:cxn ang="0">
                  <a:pos x="12" y="88"/>
                </a:cxn>
                <a:cxn ang="0">
                  <a:pos x="7" y="84"/>
                </a:cxn>
                <a:cxn ang="0">
                  <a:pos x="7" y="25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11"/>
                </a:cxn>
                <a:cxn ang="0">
                  <a:pos x="7" y="9"/>
                </a:cxn>
                <a:cxn ang="0">
                  <a:pos x="5" y="9"/>
                </a:cxn>
                <a:cxn ang="0">
                  <a:pos x="5" y="7"/>
                </a:cxn>
                <a:cxn ang="0">
                  <a:pos x="3" y="7"/>
                </a:cxn>
                <a:cxn ang="0">
                  <a:pos x="1" y="7"/>
                </a:cxn>
                <a:cxn ang="0">
                  <a:pos x="0" y="9"/>
                </a:cxn>
                <a:cxn ang="0">
                  <a:pos x="0" y="7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8" y="43"/>
                </a:cxn>
                <a:cxn ang="0">
                  <a:pos x="18" y="47"/>
                </a:cxn>
                <a:cxn ang="0">
                  <a:pos x="18" y="81"/>
                </a:cxn>
                <a:cxn ang="0">
                  <a:pos x="22" y="84"/>
                </a:cxn>
                <a:cxn ang="0">
                  <a:pos x="25" y="86"/>
                </a:cxn>
                <a:cxn ang="0">
                  <a:pos x="29" y="88"/>
                </a:cxn>
                <a:cxn ang="0">
                  <a:pos x="33" y="88"/>
                </a:cxn>
                <a:cxn ang="0">
                  <a:pos x="38" y="86"/>
                </a:cxn>
                <a:cxn ang="0">
                  <a:pos x="44" y="83"/>
                </a:cxn>
                <a:cxn ang="0">
                  <a:pos x="47" y="77"/>
                </a:cxn>
                <a:cxn ang="0">
                  <a:pos x="47" y="70"/>
                </a:cxn>
                <a:cxn ang="0">
                  <a:pos x="49" y="63"/>
                </a:cxn>
                <a:cxn ang="0">
                  <a:pos x="47" y="58"/>
                </a:cxn>
                <a:cxn ang="0">
                  <a:pos x="47" y="52"/>
                </a:cxn>
                <a:cxn ang="0">
                  <a:pos x="44" y="47"/>
                </a:cxn>
                <a:cxn ang="0">
                  <a:pos x="40" y="43"/>
                </a:cxn>
                <a:cxn ang="0">
                  <a:pos x="36" y="41"/>
                </a:cxn>
                <a:cxn ang="0">
                  <a:pos x="33" y="41"/>
                </a:cxn>
                <a:cxn ang="0">
                  <a:pos x="29" y="41"/>
                </a:cxn>
                <a:cxn ang="0">
                  <a:pos x="25" y="43"/>
                </a:cxn>
                <a:cxn ang="0">
                  <a:pos x="22" y="45"/>
                </a:cxn>
                <a:cxn ang="0">
                  <a:pos x="18" y="47"/>
                </a:cxn>
              </a:cxnLst>
              <a:rect l="0" t="0" r="r" b="b"/>
              <a:pathLst>
                <a:path w="60" h="92">
                  <a:moveTo>
                    <a:pt x="18" y="43"/>
                  </a:moveTo>
                  <a:lnTo>
                    <a:pt x="24" y="36"/>
                  </a:lnTo>
                  <a:lnTo>
                    <a:pt x="31" y="32"/>
                  </a:lnTo>
                  <a:lnTo>
                    <a:pt x="36" y="31"/>
                  </a:lnTo>
                  <a:lnTo>
                    <a:pt x="44" y="32"/>
                  </a:lnTo>
                  <a:lnTo>
                    <a:pt x="47" y="34"/>
                  </a:lnTo>
                  <a:lnTo>
                    <a:pt x="53" y="40"/>
                  </a:lnTo>
                  <a:lnTo>
                    <a:pt x="57" y="45"/>
                  </a:lnTo>
                  <a:lnTo>
                    <a:pt x="58" y="52"/>
                  </a:lnTo>
                  <a:lnTo>
                    <a:pt x="60" y="59"/>
                  </a:lnTo>
                  <a:lnTo>
                    <a:pt x="58" y="66"/>
                  </a:lnTo>
                  <a:lnTo>
                    <a:pt x="57" y="74"/>
                  </a:lnTo>
                  <a:lnTo>
                    <a:pt x="55" y="79"/>
                  </a:lnTo>
                  <a:lnTo>
                    <a:pt x="49" y="84"/>
                  </a:lnTo>
                  <a:lnTo>
                    <a:pt x="44" y="88"/>
                  </a:lnTo>
                  <a:lnTo>
                    <a:pt x="36" y="92"/>
                  </a:lnTo>
                  <a:lnTo>
                    <a:pt x="29" y="92"/>
                  </a:lnTo>
                  <a:lnTo>
                    <a:pt x="24" y="92"/>
                  </a:lnTo>
                  <a:lnTo>
                    <a:pt x="18" y="90"/>
                  </a:lnTo>
                  <a:lnTo>
                    <a:pt x="12" y="88"/>
                  </a:lnTo>
                  <a:lnTo>
                    <a:pt x="7" y="84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7" y="9"/>
                  </a:lnTo>
                  <a:lnTo>
                    <a:pt x="5" y="9"/>
                  </a:lnTo>
                  <a:lnTo>
                    <a:pt x="5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43"/>
                  </a:lnTo>
                  <a:close/>
                  <a:moveTo>
                    <a:pt x="18" y="47"/>
                  </a:moveTo>
                  <a:lnTo>
                    <a:pt x="18" y="81"/>
                  </a:lnTo>
                  <a:lnTo>
                    <a:pt x="22" y="84"/>
                  </a:lnTo>
                  <a:lnTo>
                    <a:pt x="25" y="86"/>
                  </a:lnTo>
                  <a:lnTo>
                    <a:pt x="29" y="88"/>
                  </a:lnTo>
                  <a:lnTo>
                    <a:pt x="33" y="88"/>
                  </a:lnTo>
                  <a:lnTo>
                    <a:pt x="38" y="86"/>
                  </a:lnTo>
                  <a:lnTo>
                    <a:pt x="44" y="83"/>
                  </a:lnTo>
                  <a:lnTo>
                    <a:pt x="47" y="77"/>
                  </a:lnTo>
                  <a:lnTo>
                    <a:pt x="47" y="70"/>
                  </a:lnTo>
                  <a:lnTo>
                    <a:pt x="49" y="63"/>
                  </a:lnTo>
                  <a:lnTo>
                    <a:pt x="47" y="58"/>
                  </a:lnTo>
                  <a:lnTo>
                    <a:pt x="47" y="52"/>
                  </a:lnTo>
                  <a:lnTo>
                    <a:pt x="44" y="47"/>
                  </a:lnTo>
                  <a:lnTo>
                    <a:pt x="40" y="43"/>
                  </a:lnTo>
                  <a:lnTo>
                    <a:pt x="36" y="41"/>
                  </a:lnTo>
                  <a:lnTo>
                    <a:pt x="33" y="41"/>
                  </a:lnTo>
                  <a:lnTo>
                    <a:pt x="29" y="41"/>
                  </a:lnTo>
                  <a:lnTo>
                    <a:pt x="25" y="43"/>
                  </a:lnTo>
                  <a:lnTo>
                    <a:pt x="22" y="45"/>
                  </a:lnTo>
                  <a:lnTo>
                    <a:pt x="18" y="47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9" name="Freeform 2471"/>
            <p:cNvSpPr>
              <a:spLocks noEditPoints="1"/>
            </p:cNvSpPr>
            <p:nvPr/>
          </p:nvSpPr>
          <p:spPr bwMode="auto">
            <a:xfrm>
              <a:off x="6191377" y="4833620"/>
              <a:ext cx="47625" cy="73025"/>
            </a:xfrm>
            <a:custGeom>
              <a:avLst/>
              <a:gdLst/>
              <a:ahLst/>
              <a:cxnLst>
                <a:cxn ang="0">
                  <a:pos x="18" y="43"/>
                </a:cxn>
                <a:cxn ang="0">
                  <a:pos x="24" y="36"/>
                </a:cxn>
                <a:cxn ang="0">
                  <a:pos x="31" y="33"/>
                </a:cxn>
                <a:cxn ang="0">
                  <a:pos x="37" y="31"/>
                </a:cxn>
                <a:cxn ang="0">
                  <a:pos x="44" y="33"/>
                </a:cxn>
                <a:cxn ang="0">
                  <a:pos x="48" y="34"/>
                </a:cxn>
                <a:cxn ang="0">
                  <a:pos x="53" y="40"/>
                </a:cxn>
                <a:cxn ang="0">
                  <a:pos x="57" y="45"/>
                </a:cxn>
                <a:cxn ang="0">
                  <a:pos x="59" y="52"/>
                </a:cxn>
                <a:cxn ang="0">
                  <a:pos x="61" y="59"/>
                </a:cxn>
                <a:cxn ang="0">
                  <a:pos x="59" y="67"/>
                </a:cxn>
                <a:cxn ang="0">
                  <a:pos x="57" y="74"/>
                </a:cxn>
                <a:cxn ang="0">
                  <a:pos x="55" y="79"/>
                </a:cxn>
                <a:cxn ang="0">
                  <a:pos x="50" y="84"/>
                </a:cxn>
                <a:cxn ang="0">
                  <a:pos x="44" y="88"/>
                </a:cxn>
                <a:cxn ang="0">
                  <a:pos x="37" y="92"/>
                </a:cxn>
                <a:cxn ang="0">
                  <a:pos x="30" y="92"/>
                </a:cxn>
                <a:cxn ang="0">
                  <a:pos x="24" y="92"/>
                </a:cxn>
                <a:cxn ang="0">
                  <a:pos x="18" y="90"/>
                </a:cxn>
                <a:cxn ang="0">
                  <a:pos x="13" y="88"/>
                </a:cxn>
                <a:cxn ang="0">
                  <a:pos x="7" y="84"/>
                </a:cxn>
                <a:cxn ang="0">
                  <a:pos x="7" y="25"/>
                </a:cxn>
                <a:cxn ang="0">
                  <a:pos x="7" y="18"/>
                </a:cxn>
                <a:cxn ang="0">
                  <a:pos x="7" y="15"/>
                </a:cxn>
                <a:cxn ang="0">
                  <a:pos x="7" y="11"/>
                </a:cxn>
                <a:cxn ang="0">
                  <a:pos x="7" y="9"/>
                </a:cxn>
                <a:cxn ang="0">
                  <a:pos x="6" y="9"/>
                </a:cxn>
                <a:cxn ang="0">
                  <a:pos x="6" y="7"/>
                </a:cxn>
                <a:cxn ang="0">
                  <a:pos x="4" y="7"/>
                </a:cxn>
                <a:cxn ang="0">
                  <a:pos x="2" y="7"/>
                </a:cxn>
                <a:cxn ang="0">
                  <a:pos x="0" y="9"/>
                </a:cxn>
                <a:cxn ang="0">
                  <a:pos x="0" y="7"/>
                </a:cxn>
                <a:cxn ang="0">
                  <a:pos x="17" y="0"/>
                </a:cxn>
                <a:cxn ang="0">
                  <a:pos x="18" y="0"/>
                </a:cxn>
                <a:cxn ang="0">
                  <a:pos x="18" y="43"/>
                </a:cxn>
                <a:cxn ang="0">
                  <a:pos x="18" y="47"/>
                </a:cxn>
                <a:cxn ang="0">
                  <a:pos x="18" y="81"/>
                </a:cxn>
                <a:cxn ang="0">
                  <a:pos x="22" y="84"/>
                </a:cxn>
                <a:cxn ang="0">
                  <a:pos x="26" y="86"/>
                </a:cxn>
                <a:cxn ang="0">
                  <a:pos x="30" y="88"/>
                </a:cxn>
                <a:cxn ang="0">
                  <a:pos x="33" y="88"/>
                </a:cxn>
                <a:cxn ang="0">
                  <a:pos x="39" y="86"/>
                </a:cxn>
                <a:cxn ang="0">
                  <a:pos x="44" y="83"/>
                </a:cxn>
                <a:cxn ang="0">
                  <a:pos x="48" y="77"/>
                </a:cxn>
                <a:cxn ang="0">
                  <a:pos x="48" y="70"/>
                </a:cxn>
                <a:cxn ang="0">
                  <a:pos x="50" y="63"/>
                </a:cxn>
                <a:cxn ang="0">
                  <a:pos x="48" y="58"/>
                </a:cxn>
                <a:cxn ang="0">
                  <a:pos x="48" y="52"/>
                </a:cxn>
                <a:cxn ang="0">
                  <a:pos x="44" y="47"/>
                </a:cxn>
                <a:cxn ang="0">
                  <a:pos x="41" y="43"/>
                </a:cxn>
                <a:cxn ang="0">
                  <a:pos x="37" y="41"/>
                </a:cxn>
                <a:cxn ang="0">
                  <a:pos x="33" y="41"/>
                </a:cxn>
                <a:cxn ang="0">
                  <a:pos x="30" y="41"/>
                </a:cxn>
                <a:cxn ang="0">
                  <a:pos x="26" y="43"/>
                </a:cxn>
                <a:cxn ang="0">
                  <a:pos x="22" y="45"/>
                </a:cxn>
                <a:cxn ang="0">
                  <a:pos x="18" y="47"/>
                </a:cxn>
              </a:cxnLst>
              <a:rect l="0" t="0" r="r" b="b"/>
              <a:pathLst>
                <a:path w="61" h="92">
                  <a:moveTo>
                    <a:pt x="18" y="43"/>
                  </a:moveTo>
                  <a:lnTo>
                    <a:pt x="24" y="36"/>
                  </a:lnTo>
                  <a:lnTo>
                    <a:pt x="31" y="33"/>
                  </a:lnTo>
                  <a:lnTo>
                    <a:pt x="37" y="31"/>
                  </a:lnTo>
                  <a:lnTo>
                    <a:pt x="44" y="33"/>
                  </a:lnTo>
                  <a:lnTo>
                    <a:pt x="48" y="34"/>
                  </a:lnTo>
                  <a:lnTo>
                    <a:pt x="53" y="40"/>
                  </a:lnTo>
                  <a:lnTo>
                    <a:pt x="57" y="45"/>
                  </a:lnTo>
                  <a:lnTo>
                    <a:pt x="59" y="52"/>
                  </a:lnTo>
                  <a:lnTo>
                    <a:pt x="61" y="59"/>
                  </a:lnTo>
                  <a:lnTo>
                    <a:pt x="59" y="67"/>
                  </a:lnTo>
                  <a:lnTo>
                    <a:pt x="57" y="74"/>
                  </a:lnTo>
                  <a:lnTo>
                    <a:pt x="55" y="79"/>
                  </a:lnTo>
                  <a:lnTo>
                    <a:pt x="50" y="84"/>
                  </a:lnTo>
                  <a:lnTo>
                    <a:pt x="44" y="88"/>
                  </a:lnTo>
                  <a:lnTo>
                    <a:pt x="37" y="92"/>
                  </a:lnTo>
                  <a:lnTo>
                    <a:pt x="30" y="92"/>
                  </a:lnTo>
                  <a:lnTo>
                    <a:pt x="24" y="92"/>
                  </a:lnTo>
                  <a:lnTo>
                    <a:pt x="18" y="90"/>
                  </a:lnTo>
                  <a:lnTo>
                    <a:pt x="13" y="88"/>
                  </a:lnTo>
                  <a:lnTo>
                    <a:pt x="7" y="84"/>
                  </a:lnTo>
                  <a:lnTo>
                    <a:pt x="7" y="25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11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43"/>
                  </a:lnTo>
                  <a:close/>
                  <a:moveTo>
                    <a:pt x="18" y="47"/>
                  </a:moveTo>
                  <a:lnTo>
                    <a:pt x="18" y="81"/>
                  </a:lnTo>
                  <a:lnTo>
                    <a:pt x="22" y="84"/>
                  </a:lnTo>
                  <a:lnTo>
                    <a:pt x="26" y="86"/>
                  </a:lnTo>
                  <a:lnTo>
                    <a:pt x="30" y="88"/>
                  </a:lnTo>
                  <a:lnTo>
                    <a:pt x="33" y="88"/>
                  </a:lnTo>
                  <a:lnTo>
                    <a:pt x="39" y="86"/>
                  </a:lnTo>
                  <a:lnTo>
                    <a:pt x="44" y="83"/>
                  </a:lnTo>
                  <a:lnTo>
                    <a:pt x="48" y="77"/>
                  </a:lnTo>
                  <a:lnTo>
                    <a:pt x="48" y="70"/>
                  </a:lnTo>
                  <a:lnTo>
                    <a:pt x="50" y="63"/>
                  </a:lnTo>
                  <a:lnTo>
                    <a:pt x="48" y="58"/>
                  </a:lnTo>
                  <a:lnTo>
                    <a:pt x="48" y="52"/>
                  </a:lnTo>
                  <a:lnTo>
                    <a:pt x="44" y="47"/>
                  </a:lnTo>
                  <a:lnTo>
                    <a:pt x="41" y="43"/>
                  </a:lnTo>
                  <a:lnTo>
                    <a:pt x="37" y="41"/>
                  </a:lnTo>
                  <a:lnTo>
                    <a:pt x="33" y="41"/>
                  </a:lnTo>
                  <a:lnTo>
                    <a:pt x="30" y="41"/>
                  </a:lnTo>
                  <a:lnTo>
                    <a:pt x="26" y="43"/>
                  </a:lnTo>
                  <a:lnTo>
                    <a:pt x="22" y="45"/>
                  </a:lnTo>
                  <a:lnTo>
                    <a:pt x="18" y="47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0" name="Line 2472"/>
            <p:cNvSpPr>
              <a:spLocks noChangeShapeType="1"/>
            </p:cNvSpPr>
            <p:nvPr/>
          </p:nvSpPr>
          <p:spPr bwMode="auto">
            <a:xfrm>
              <a:off x="6189790" y="4814570"/>
              <a:ext cx="46038" cy="1588"/>
            </a:xfrm>
            <a:prstGeom prst="line">
              <a:avLst/>
            </a:pr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1" name="Freeform 2476"/>
            <p:cNvSpPr>
              <a:spLocks noEditPoints="1"/>
            </p:cNvSpPr>
            <p:nvPr/>
          </p:nvSpPr>
          <p:spPr bwMode="auto">
            <a:xfrm>
              <a:off x="6191377" y="4966970"/>
              <a:ext cx="49213" cy="73025"/>
            </a:xfrm>
            <a:custGeom>
              <a:avLst/>
              <a:gdLst/>
              <a:ahLst/>
              <a:cxnLst>
                <a:cxn ang="0">
                  <a:pos x="37" y="86"/>
                </a:cxn>
                <a:cxn ang="0">
                  <a:pos x="29" y="89"/>
                </a:cxn>
                <a:cxn ang="0">
                  <a:pos x="18" y="89"/>
                </a:cxn>
                <a:cxn ang="0">
                  <a:pos x="7" y="82"/>
                </a:cxn>
                <a:cxn ang="0">
                  <a:pos x="2" y="70"/>
                </a:cxn>
                <a:cxn ang="0">
                  <a:pos x="2" y="55"/>
                </a:cxn>
                <a:cxn ang="0">
                  <a:pos x="9" y="41"/>
                </a:cxn>
                <a:cxn ang="0">
                  <a:pos x="20" y="32"/>
                </a:cxn>
                <a:cxn ang="0">
                  <a:pos x="33" y="30"/>
                </a:cxn>
                <a:cxn ang="0">
                  <a:pos x="42" y="35"/>
                </a:cxn>
                <a:cxn ang="0">
                  <a:pos x="42" y="18"/>
                </a:cxn>
                <a:cxn ang="0">
                  <a:pos x="42" y="10"/>
                </a:cxn>
                <a:cxn ang="0">
                  <a:pos x="40" y="7"/>
                </a:cxn>
                <a:cxn ang="0">
                  <a:pos x="39" y="7"/>
                </a:cxn>
                <a:cxn ang="0">
                  <a:pos x="35" y="7"/>
                </a:cxn>
                <a:cxn ang="0">
                  <a:pos x="50" y="0"/>
                </a:cxn>
                <a:cxn ang="0">
                  <a:pos x="53" y="66"/>
                </a:cxn>
                <a:cxn ang="0">
                  <a:pos x="53" y="77"/>
                </a:cxn>
                <a:cxn ang="0">
                  <a:pos x="53" y="82"/>
                </a:cxn>
                <a:cxn ang="0">
                  <a:pos x="55" y="84"/>
                </a:cxn>
                <a:cxn ang="0">
                  <a:pos x="59" y="84"/>
                </a:cxn>
                <a:cxn ang="0">
                  <a:pos x="61" y="84"/>
                </a:cxn>
                <a:cxn ang="0">
                  <a:pos x="42" y="91"/>
                </a:cxn>
                <a:cxn ang="0">
                  <a:pos x="42" y="77"/>
                </a:cxn>
                <a:cxn ang="0">
                  <a:pos x="40" y="44"/>
                </a:cxn>
                <a:cxn ang="0">
                  <a:pos x="37" y="37"/>
                </a:cxn>
                <a:cxn ang="0">
                  <a:pos x="31" y="34"/>
                </a:cxn>
                <a:cxn ang="0">
                  <a:pos x="22" y="35"/>
                </a:cxn>
                <a:cxn ang="0">
                  <a:pos x="15" y="44"/>
                </a:cxn>
                <a:cxn ang="0">
                  <a:pos x="11" y="57"/>
                </a:cxn>
                <a:cxn ang="0">
                  <a:pos x="15" y="71"/>
                </a:cxn>
                <a:cxn ang="0">
                  <a:pos x="22" y="80"/>
                </a:cxn>
                <a:cxn ang="0">
                  <a:pos x="29" y="82"/>
                </a:cxn>
                <a:cxn ang="0">
                  <a:pos x="42" y="77"/>
                </a:cxn>
              </a:cxnLst>
              <a:rect l="0" t="0" r="r" b="b"/>
              <a:pathLst>
                <a:path w="61" h="91">
                  <a:moveTo>
                    <a:pt x="42" y="80"/>
                  </a:moveTo>
                  <a:lnTo>
                    <a:pt x="37" y="86"/>
                  </a:lnTo>
                  <a:lnTo>
                    <a:pt x="33" y="89"/>
                  </a:lnTo>
                  <a:lnTo>
                    <a:pt x="29" y="89"/>
                  </a:lnTo>
                  <a:lnTo>
                    <a:pt x="24" y="91"/>
                  </a:lnTo>
                  <a:lnTo>
                    <a:pt x="18" y="89"/>
                  </a:lnTo>
                  <a:lnTo>
                    <a:pt x="13" y="87"/>
                  </a:lnTo>
                  <a:lnTo>
                    <a:pt x="7" y="82"/>
                  </a:lnTo>
                  <a:lnTo>
                    <a:pt x="4" y="77"/>
                  </a:lnTo>
                  <a:lnTo>
                    <a:pt x="2" y="70"/>
                  </a:lnTo>
                  <a:lnTo>
                    <a:pt x="0" y="62"/>
                  </a:lnTo>
                  <a:lnTo>
                    <a:pt x="2" y="55"/>
                  </a:lnTo>
                  <a:lnTo>
                    <a:pt x="4" y="48"/>
                  </a:lnTo>
                  <a:lnTo>
                    <a:pt x="9" y="41"/>
                  </a:lnTo>
                  <a:lnTo>
                    <a:pt x="15" y="35"/>
                  </a:lnTo>
                  <a:lnTo>
                    <a:pt x="20" y="32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9" y="32"/>
                  </a:lnTo>
                  <a:lnTo>
                    <a:pt x="42" y="35"/>
                  </a:lnTo>
                  <a:lnTo>
                    <a:pt x="42" y="23"/>
                  </a:lnTo>
                  <a:lnTo>
                    <a:pt x="42" y="18"/>
                  </a:lnTo>
                  <a:lnTo>
                    <a:pt x="42" y="12"/>
                  </a:lnTo>
                  <a:lnTo>
                    <a:pt x="42" y="10"/>
                  </a:lnTo>
                  <a:lnTo>
                    <a:pt x="40" y="9"/>
                  </a:lnTo>
                  <a:lnTo>
                    <a:pt x="40" y="7"/>
                  </a:lnTo>
                  <a:lnTo>
                    <a:pt x="39" y="7"/>
                  </a:lnTo>
                  <a:lnTo>
                    <a:pt x="39" y="7"/>
                  </a:lnTo>
                  <a:lnTo>
                    <a:pt x="37" y="7"/>
                  </a:lnTo>
                  <a:lnTo>
                    <a:pt x="35" y="7"/>
                  </a:lnTo>
                  <a:lnTo>
                    <a:pt x="33" y="5"/>
                  </a:lnTo>
                  <a:lnTo>
                    <a:pt x="50" y="0"/>
                  </a:lnTo>
                  <a:lnTo>
                    <a:pt x="53" y="0"/>
                  </a:lnTo>
                  <a:lnTo>
                    <a:pt x="53" y="66"/>
                  </a:lnTo>
                  <a:lnTo>
                    <a:pt x="53" y="73"/>
                  </a:lnTo>
                  <a:lnTo>
                    <a:pt x="53" y="77"/>
                  </a:lnTo>
                  <a:lnTo>
                    <a:pt x="53" y="80"/>
                  </a:lnTo>
                  <a:lnTo>
                    <a:pt x="53" y="82"/>
                  </a:lnTo>
                  <a:lnTo>
                    <a:pt x="55" y="82"/>
                  </a:lnTo>
                  <a:lnTo>
                    <a:pt x="55" y="84"/>
                  </a:lnTo>
                  <a:lnTo>
                    <a:pt x="57" y="84"/>
                  </a:lnTo>
                  <a:lnTo>
                    <a:pt x="59" y="84"/>
                  </a:lnTo>
                  <a:lnTo>
                    <a:pt x="61" y="82"/>
                  </a:lnTo>
                  <a:lnTo>
                    <a:pt x="61" y="84"/>
                  </a:lnTo>
                  <a:lnTo>
                    <a:pt x="44" y="91"/>
                  </a:lnTo>
                  <a:lnTo>
                    <a:pt x="42" y="91"/>
                  </a:lnTo>
                  <a:lnTo>
                    <a:pt x="42" y="80"/>
                  </a:lnTo>
                  <a:close/>
                  <a:moveTo>
                    <a:pt x="42" y="77"/>
                  </a:moveTo>
                  <a:lnTo>
                    <a:pt x="42" y="50"/>
                  </a:lnTo>
                  <a:lnTo>
                    <a:pt x="40" y="44"/>
                  </a:lnTo>
                  <a:lnTo>
                    <a:pt x="39" y="41"/>
                  </a:lnTo>
                  <a:lnTo>
                    <a:pt x="37" y="37"/>
                  </a:lnTo>
                  <a:lnTo>
                    <a:pt x="35" y="35"/>
                  </a:lnTo>
                  <a:lnTo>
                    <a:pt x="31" y="34"/>
                  </a:lnTo>
                  <a:lnTo>
                    <a:pt x="28" y="34"/>
                  </a:lnTo>
                  <a:lnTo>
                    <a:pt x="22" y="35"/>
                  </a:lnTo>
                  <a:lnTo>
                    <a:pt x="18" y="39"/>
                  </a:lnTo>
                  <a:lnTo>
                    <a:pt x="15" y="44"/>
                  </a:lnTo>
                  <a:lnTo>
                    <a:pt x="13" y="50"/>
                  </a:lnTo>
                  <a:lnTo>
                    <a:pt x="11" y="57"/>
                  </a:lnTo>
                  <a:lnTo>
                    <a:pt x="13" y="64"/>
                  </a:lnTo>
                  <a:lnTo>
                    <a:pt x="15" y="71"/>
                  </a:lnTo>
                  <a:lnTo>
                    <a:pt x="16" y="77"/>
                  </a:lnTo>
                  <a:lnTo>
                    <a:pt x="22" y="80"/>
                  </a:lnTo>
                  <a:lnTo>
                    <a:pt x="26" y="82"/>
                  </a:lnTo>
                  <a:lnTo>
                    <a:pt x="29" y="82"/>
                  </a:lnTo>
                  <a:lnTo>
                    <a:pt x="37" y="80"/>
                  </a:lnTo>
                  <a:lnTo>
                    <a:pt x="42" y="77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2" name="Freeform 2477"/>
            <p:cNvSpPr>
              <a:spLocks noEditPoints="1"/>
            </p:cNvSpPr>
            <p:nvPr/>
          </p:nvSpPr>
          <p:spPr bwMode="auto">
            <a:xfrm>
              <a:off x="6245352" y="4992370"/>
              <a:ext cx="44450" cy="4762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7" y="2"/>
                </a:cxn>
                <a:cxn ang="0">
                  <a:pos x="44" y="4"/>
                </a:cxn>
                <a:cxn ang="0">
                  <a:pos x="50" y="9"/>
                </a:cxn>
                <a:cxn ang="0">
                  <a:pos x="54" y="16"/>
                </a:cxn>
                <a:cxn ang="0">
                  <a:pos x="57" y="22"/>
                </a:cxn>
                <a:cxn ang="0">
                  <a:pos x="57" y="29"/>
                </a:cxn>
                <a:cxn ang="0">
                  <a:pos x="55" y="38"/>
                </a:cxn>
                <a:cxn ang="0">
                  <a:pos x="54" y="45"/>
                </a:cxn>
                <a:cxn ang="0">
                  <a:pos x="50" y="52"/>
                </a:cxn>
                <a:cxn ang="0">
                  <a:pos x="43" y="57"/>
                </a:cxn>
                <a:cxn ang="0">
                  <a:pos x="35" y="59"/>
                </a:cxn>
                <a:cxn ang="0">
                  <a:pos x="28" y="61"/>
                </a:cxn>
                <a:cxn ang="0">
                  <a:pos x="20" y="59"/>
                </a:cxn>
                <a:cxn ang="0">
                  <a:pos x="13" y="56"/>
                </a:cxn>
                <a:cxn ang="0">
                  <a:pos x="8" y="50"/>
                </a:cxn>
                <a:cxn ang="0">
                  <a:pos x="4" y="45"/>
                </a:cxn>
                <a:cxn ang="0">
                  <a:pos x="2" y="38"/>
                </a:cxn>
                <a:cxn ang="0">
                  <a:pos x="0" y="31"/>
                </a:cxn>
                <a:cxn ang="0">
                  <a:pos x="2" y="23"/>
                </a:cxn>
                <a:cxn ang="0">
                  <a:pos x="4" y="14"/>
                </a:cxn>
                <a:cxn ang="0">
                  <a:pos x="9" y="9"/>
                </a:cxn>
                <a:cxn ang="0">
                  <a:pos x="15" y="4"/>
                </a:cxn>
                <a:cxn ang="0">
                  <a:pos x="22" y="2"/>
                </a:cxn>
                <a:cxn ang="0">
                  <a:pos x="30" y="0"/>
                </a:cxn>
                <a:cxn ang="0">
                  <a:pos x="28" y="4"/>
                </a:cxn>
                <a:cxn ang="0">
                  <a:pos x="24" y="5"/>
                </a:cxn>
                <a:cxn ang="0">
                  <a:pos x="20" y="5"/>
                </a:cxn>
                <a:cxn ang="0">
                  <a:pos x="17" y="9"/>
                </a:cxn>
                <a:cxn ang="0">
                  <a:pos x="13" y="13"/>
                </a:cxn>
                <a:cxn ang="0">
                  <a:pos x="13" y="18"/>
                </a:cxn>
                <a:cxn ang="0">
                  <a:pos x="11" y="25"/>
                </a:cxn>
                <a:cxn ang="0">
                  <a:pos x="13" y="34"/>
                </a:cxn>
                <a:cxn ang="0">
                  <a:pos x="15" y="41"/>
                </a:cxn>
                <a:cxn ang="0">
                  <a:pos x="17" y="47"/>
                </a:cxn>
                <a:cxn ang="0">
                  <a:pos x="20" y="52"/>
                </a:cxn>
                <a:cxn ang="0">
                  <a:pos x="26" y="56"/>
                </a:cxn>
                <a:cxn ang="0">
                  <a:pos x="31" y="56"/>
                </a:cxn>
                <a:cxn ang="0">
                  <a:pos x="35" y="56"/>
                </a:cxn>
                <a:cxn ang="0">
                  <a:pos x="39" y="54"/>
                </a:cxn>
                <a:cxn ang="0">
                  <a:pos x="43" y="52"/>
                </a:cxn>
                <a:cxn ang="0">
                  <a:pos x="44" y="47"/>
                </a:cxn>
                <a:cxn ang="0">
                  <a:pos x="46" y="41"/>
                </a:cxn>
                <a:cxn ang="0">
                  <a:pos x="46" y="34"/>
                </a:cxn>
                <a:cxn ang="0">
                  <a:pos x="46" y="25"/>
                </a:cxn>
                <a:cxn ang="0">
                  <a:pos x="43" y="16"/>
                </a:cxn>
                <a:cxn ang="0">
                  <a:pos x="39" y="11"/>
                </a:cxn>
                <a:cxn ang="0">
                  <a:pos x="35" y="7"/>
                </a:cxn>
                <a:cxn ang="0">
                  <a:pos x="31" y="5"/>
                </a:cxn>
                <a:cxn ang="0">
                  <a:pos x="28" y="4"/>
                </a:cxn>
              </a:cxnLst>
              <a:rect l="0" t="0" r="r" b="b"/>
              <a:pathLst>
                <a:path w="57" h="61">
                  <a:moveTo>
                    <a:pt x="30" y="0"/>
                  </a:moveTo>
                  <a:lnTo>
                    <a:pt x="37" y="2"/>
                  </a:lnTo>
                  <a:lnTo>
                    <a:pt x="44" y="4"/>
                  </a:lnTo>
                  <a:lnTo>
                    <a:pt x="50" y="9"/>
                  </a:lnTo>
                  <a:lnTo>
                    <a:pt x="54" y="16"/>
                  </a:lnTo>
                  <a:lnTo>
                    <a:pt x="57" y="22"/>
                  </a:lnTo>
                  <a:lnTo>
                    <a:pt x="57" y="29"/>
                  </a:lnTo>
                  <a:lnTo>
                    <a:pt x="55" y="38"/>
                  </a:lnTo>
                  <a:lnTo>
                    <a:pt x="54" y="45"/>
                  </a:lnTo>
                  <a:lnTo>
                    <a:pt x="50" y="52"/>
                  </a:lnTo>
                  <a:lnTo>
                    <a:pt x="43" y="57"/>
                  </a:lnTo>
                  <a:lnTo>
                    <a:pt x="35" y="59"/>
                  </a:lnTo>
                  <a:lnTo>
                    <a:pt x="28" y="61"/>
                  </a:lnTo>
                  <a:lnTo>
                    <a:pt x="20" y="59"/>
                  </a:lnTo>
                  <a:lnTo>
                    <a:pt x="13" y="56"/>
                  </a:lnTo>
                  <a:lnTo>
                    <a:pt x="8" y="50"/>
                  </a:lnTo>
                  <a:lnTo>
                    <a:pt x="4" y="45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5" y="4"/>
                  </a:lnTo>
                  <a:lnTo>
                    <a:pt x="22" y="2"/>
                  </a:lnTo>
                  <a:lnTo>
                    <a:pt x="30" y="0"/>
                  </a:lnTo>
                  <a:close/>
                  <a:moveTo>
                    <a:pt x="28" y="4"/>
                  </a:moveTo>
                  <a:lnTo>
                    <a:pt x="24" y="5"/>
                  </a:lnTo>
                  <a:lnTo>
                    <a:pt x="20" y="5"/>
                  </a:lnTo>
                  <a:lnTo>
                    <a:pt x="17" y="9"/>
                  </a:lnTo>
                  <a:lnTo>
                    <a:pt x="13" y="13"/>
                  </a:lnTo>
                  <a:lnTo>
                    <a:pt x="13" y="18"/>
                  </a:lnTo>
                  <a:lnTo>
                    <a:pt x="11" y="25"/>
                  </a:lnTo>
                  <a:lnTo>
                    <a:pt x="13" y="34"/>
                  </a:lnTo>
                  <a:lnTo>
                    <a:pt x="15" y="41"/>
                  </a:lnTo>
                  <a:lnTo>
                    <a:pt x="17" y="47"/>
                  </a:lnTo>
                  <a:lnTo>
                    <a:pt x="20" y="52"/>
                  </a:lnTo>
                  <a:lnTo>
                    <a:pt x="26" y="56"/>
                  </a:lnTo>
                  <a:lnTo>
                    <a:pt x="31" y="56"/>
                  </a:lnTo>
                  <a:lnTo>
                    <a:pt x="35" y="56"/>
                  </a:lnTo>
                  <a:lnTo>
                    <a:pt x="39" y="54"/>
                  </a:lnTo>
                  <a:lnTo>
                    <a:pt x="43" y="52"/>
                  </a:lnTo>
                  <a:lnTo>
                    <a:pt x="44" y="47"/>
                  </a:lnTo>
                  <a:lnTo>
                    <a:pt x="46" y="41"/>
                  </a:lnTo>
                  <a:lnTo>
                    <a:pt x="46" y="34"/>
                  </a:lnTo>
                  <a:lnTo>
                    <a:pt x="46" y="25"/>
                  </a:lnTo>
                  <a:lnTo>
                    <a:pt x="43" y="16"/>
                  </a:lnTo>
                  <a:lnTo>
                    <a:pt x="39" y="11"/>
                  </a:lnTo>
                  <a:lnTo>
                    <a:pt x="35" y="7"/>
                  </a:lnTo>
                  <a:lnTo>
                    <a:pt x="31" y="5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3" name="Freeform 2478"/>
            <p:cNvSpPr>
              <a:spLocks noEditPoints="1"/>
            </p:cNvSpPr>
            <p:nvPr/>
          </p:nvSpPr>
          <p:spPr bwMode="auto">
            <a:xfrm>
              <a:off x="6297740" y="4992370"/>
              <a:ext cx="39688" cy="47625"/>
            </a:xfrm>
            <a:custGeom>
              <a:avLst/>
              <a:gdLst/>
              <a:ahLst/>
              <a:cxnLst>
                <a:cxn ang="0">
                  <a:pos x="12" y="23"/>
                </a:cxn>
                <a:cxn ang="0">
                  <a:pos x="12" y="31"/>
                </a:cxn>
                <a:cxn ang="0">
                  <a:pos x="13" y="38"/>
                </a:cxn>
                <a:cxn ang="0">
                  <a:pos x="17" y="43"/>
                </a:cxn>
                <a:cxn ang="0">
                  <a:pos x="21" y="47"/>
                </a:cxn>
                <a:cxn ang="0">
                  <a:pos x="26" y="48"/>
                </a:cxn>
                <a:cxn ang="0">
                  <a:pos x="32" y="50"/>
                </a:cxn>
                <a:cxn ang="0">
                  <a:pos x="37" y="48"/>
                </a:cxn>
                <a:cxn ang="0">
                  <a:pos x="43" y="47"/>
                </a:cxn>
                <a:cxn ang="0">
                  <a:pos x="47" y="43"/>
                </a:cxn>
                <a:cxn ang="0">
                  <a:pos x="50" y="36"/>
                </a:cxn>
                <a:cxn ang="0">
                  <a:pos x="50" y="38"/>
                </a:cxn>
                <a:cxn ang="0">
                  <a:pos x="48" y="43"/>
                </a:cxn>
                <a:cxn ang="0">
                  <a:pos x="47" y="48"/>
                </a:cxn>
                <a:cxn ang="0">
                  <a:pos x="43" y="54"/>
                </a:cxn>
                <a:cxn ang="0">
                  <a:pos x="37" y="57"/>
                </a:cxn>
                <a:cxn ang="0">
                  <a:pos x="34" y="59"/>
                </a:cxn>
                <a:cxn ang="0">
                  <a:pos x="26" y="61"/>
                </a:cxn>
                <a:cxn ang="0">
                  <a:pos x="21" y="59"/>
                </a:cxn>
                <a:cxn ang="0">
                  <a:pos x="13" y="57"/>
                </a:cxn>
                <a:cxn ang="0">
                  <a:pos x="8" y="52"/>
                </a:cxn>
                <a:cxn ang="0">
                  <a:pos x="4" y="47"/>
                </a:cxn>
                <a:cxn ang="0">
                  <a:pos x="2" y="40"/>
                </a:cxn>
                <a:cxn ang="0">
                  <a:pos x="0" y="31"/>
                </a:cxn>
                <a:cxn ang="0">
                  <a:pos x="2" y="22"/>
                </a:cxn>
                <a:cxn ang="0">
                  <a:pos x="4" y="14"/>
                </a:cxn>
                <a:cxn ang="0">
                  <a:pos x="8" y="9"/>
                </a:cxn>
                <a:cxn ang="0">
                  <a:pos x="13" y="4"/>
                </a:cxn>
                <a:cxn ang="0">
                  <a:pos x="21" y="2"/>
                </a:cxn>
                <a:cxn ang="0">
                  <a:pos x="28" y="0"/>
                </a:cxn>
                <a:cxn ang="0">
                  <a:pos x="34" y="0"/>
                </a:cxn>
                <a:cxn ang="0">
                  <a:pos x="39" y="4"/>
                </a:cxn>
                <a:cxn ang="0">
                  <a:pos x="45" y="5"/>
                </a:cxn>
                <a:cxn ang="0">
                  <a:pos x="48" y="11"/>
                </a:cxn>
                <a:cxn ang="0">
                  <a:pos x="50" y="16"/>
                </a:cxn>
                <a:cxn ang="0">
                  <a:pos x="50" y="23"/>
                </a:cxn>
                <a:cxn ang="0">
                  <a:pos x="12" y="23"/>
                </a:cxn>
                <a:cxn ang="0">
                  <a:pos x="12" y="18"/>
                </a:cxn>
                <a:cxn ang="0">
                  <a:pos x="37" y="18"/>
                </a:cxn>
                <a:cxn ang="0">
                  <a:pos x="35" y="14"/>
                </a:cxn>
                <a:cxn ang="0">
                  <a:pos x="35" y="11"/>
                </a:cxn>
                <a:cxn ang="0">
                  <a:pos x="34" y="9"/>
                </a:cxn>
                <a:cxn ang="0">
                  <a:pos x="32" y="5"/>
                </a:cxn>
                <a:cxn ang="0">
                  <a:pos x="28" y="5"/>
                </a:cxn>
                <a:cxn ang="0">
                  <a:pos x="24" y="4"/>
                </a:cxn>
                <a:cxn ang="0">
                  <a:pos x="19" y="5"/>
                </a:cxn>
                <a:cxn ang="0">
                  <a:pos x="15" y="7"/>
                </a:cxn>
                <a:cxn ang="0">
                  <a:pos x="12" y="13"/>
                </a:cxn>
                <a:cxn ang="0">
                  <a:pos x="12" y="18"/>
                </a:cxn>
              </a:cxnLst>
              <a:rect l="0" t="0" r="r" b="b"/>
              <a:pathLst>
                <a:path w="50" h="61">
                  <a:moveTo>
                    <a:pt x="12" y="23"/>
                  </a:moveTo>
                  <a:lnTo>
                    <a:pt x="12" y="31"/>
                  </a:lnTo>
                  <a:lnTo>
                    <a:pt x="13" y="38"/>
                  </a:lnTo>
                  <a:lnTo>
                    <a:pt x="17" y="43"/>
                  </a:lnTo>
                  <a:lnTo>
                    <a:pt x="21" y="47"/>
                  </a:lnTo>
                  <a:lnTo>
                    <a:pt x="26" y="48"/>
                  </a:lnTo>
                  <a:lnTo>
                    <a:pt x="32" y="50"/>
                  </a:lnTo>
                  <a:lnTo>
                    <a:pt x="37" y="48"/>
                  </a:lnTo>
                  <a:lnTo>
                    <a:pt x="43" y="47"/>
                  </a:lnTo>
                  <a:lnTo>
                    <a:pt x="47" y="43"/>
                  </a:lnTo>
                  <a:lnTo>
                    <a:pt x="50" y="36"/>
                  </a:lnTo>
                  <a:lnTo>
                    <a:pt x="50" y="38"/>
                  </a:lnTo>
                  <a:lnTo>
                    <a:pt x="48" y="43"/>
                  </a:lnTo>
                  <a:lnTo>
                    <a:pt x="47" y="48"/>
                  </a:lnTo>
                  <a:lnTo>
                    <a:pt x="43" y="54"/>
                  </a:lnTo>
                  <a:lnTo>
                    <a:pt x="37" y="57"/>
                  </a:lnTo>
                  <a:lnTo>
                    <a:pt x="34" y="59"/>
                  </a:lnTo>
                  <a:lnTo>
                    <a:pt x="26" y="61"/>
                  </a:lnTo>
                  <a:lnTo>
                    <a:pt x="21" y="59"/>
                  </a:lnTo>
                  <a:lnTo>
                    <a:pt x="13" y="57"/>
                  </a:lnTo>
                  <a:lnTo>
                    <a:pt x="8" y="52"/>
                  </a:lnTo>
                  <a:lnTo>
                    <a:pt x="4" y="47"/>
                  </a:lnTo>
                  <a:lnTo>
                    <a:pt x="2" y="40"/>
                  </a:lnTo>
                  <a:lnTo>
                    <a:pt x="0" y="31"/>
                  </a:lnTo>
                  <a:lnTo>
                    <a:pt x="2" y="22"/>
                  </a:lnTo>
                  <a:lnTo>
                    <a:pt x="4" y="14"/>
                  </a:lnTo>
                  <a:lnTo>
                    <a:pt x="8" y="9"/>
                  </a:lnTo>
                  <a:lnTo>
                    <a:pt x="13" y="4"/>
                  </a:lnTo>
                  <a:lnTo>
                    <a:pt x="21" y="2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9" y="4"/>
                  </a:lnTo>
                  <a:lnTo>
                    <a:pt x="45" y="5"/>
                  </a:lnTo>
                  <a:lnTo>
                    <a:pt x="48" y="11"/>
                  </a:lnTo>
                  <a:lnTo>
                    <a:pt x="50" y="16"/>
                  </a:lnTo>
                  <a:lnTo>
                    <a:pt x="50" y="23"/>
                  </a:lnTo>
                  <a:lnTo>
                    <a:pt x="12" y="23"/>
                  </a:lnTo>
                  <a:close/>
                  <a:moveTo>
                    <a:pt x="12" y="18"/>
                  </a:moveTo>
                  <a:lnTo>
                    <a:pt x="37" y="18"/>
                  </a:lnTo>
                  <a:lnTo>
                    <a:pt x="35" y="14"/>
                  </a:lnTo>
                  <a:lnTo>
                    <a:pt x="35" y="11"/>
                  </a:lnTo>
                  <a:lnTo>
                    <a:pt x="34" y="9"/>
                  </a:lnTo>
                  <a:lnTo>
                    <a:pt x="32" y="5"/>
                  </a:lnTo>
                  <a:lnTo>
                    <a:pt x="28" y="5"/>
                  </a:lnTo>
                  <a:lnTo>
                    <a:pt x="24" y="4"/>
                  </a:lnTo>
                  <a:lnTo>
                    <a:pt x="19" y="5"/>
                  </a:lnTo>
                  <a:lnTo>
                    <a:pt x="15" y="7"/>
                  </a:lnTo>
                  <a:lnTo>
                    <a:pt x="12" y="13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4" name="Freeform 2479"/>
            <p:cNvSpPr>
              <a:spLocks/>
            </p:cNvSpPr>
            <p:nvPr/>
          </p:nvSpPr>
          <p:spPr bwMode="auto">
            <a:xfrm>
              <a:off x="6346952" y="4992370"/>
              <a:ext cx="31750" cy="47625"/>
            </a:xfrm>
            <a:custGeom>
              <a:avLst/>
              <a:gdLst/>
              <a:ahLst/>
              <a:cxnLst>
                <a:cxn ang="0">
                  <a:pos x="37" y="20"/>
                </a:cxn>
                <a:cxn ang="0">
                  <a:pos x="33" y="14"/>
                </a:cxn>
                <a:cxn ang="0">
                  <a:pos x="28" y="7"/>
                </a:cxn>
                <a:cxn ang="0">
                  <a:pos x="19" y="4"/>
                </a:cxn>
                <a:cxn ang="0">
                  <a:pos x="11" y="7"/>
                </a:cxn>
                <a:cxn ang="0">
                  <a:pos x="9" y="11"/>
                </a:cxn>
                <a:cxn ang="0">
                  <a:pos x="9" y="18"/>
                </a:cxn>
                <a:cxn ang="0">
                  <a:pos x="19" y="23"/>
                </a:cxn>
                <a:cxn ang="0">
                  <a:pos x="33" y="31"/>
                </a:cxn>
                <a:cxn ang="0">
                  <a:pos x="39" y="38"/>
                </a:cxn>
                <a:cxn ang="0">
                  <a:pos x="39" y="48"/>
                </a:cxn>
                <a:cxn ang="0">
                  <a:pos x="33" y="56"/>
                </a:cxn>
                <a:cxn ang="0">
                  <a:pos x="20" y="61"/>
                </a:cxn>
                <a:cxn ang="0">
                  <a:pos x="7" y="59"/>
                </a:cxn>
                <a:cxn ang="0">
                  <a:pos x="4" y="57"/>
                </a:cxn>
                <a:cxn ang="0">
                  <a:pos x="2" y="61"/>
                </a:cxn>
                <a:cxn ang="0">
                  <a:pos x="0" y="40"/>
                </a:cxn>
                <a:cxn ang="0">
                  <a:pos x="4" y="45"/>
                </a:cxn>
                <a:cxn ang="0">
                  <a:pos x="9" y="52"/>
                </a:cxn>
                <a:cxn ang="0">
                  <a:pos x="20" y="56"/>
                </a:cxn>
                <a:cxn ang="0">
                  <a:pos x="28" y="54"/>
                </a:cxn>
                <a:cxn ang="0">
                  <a:pos x="31" y="48"/>
                </a:cxn>
                <a:cxn ang="0">
                  <a:pos x="28" y="41"/>
                </a:cxn>
                <a:cxn ang="0">
                  <a:pos x="20" y="36"/>
                </a:cxn>
                <a:cxn ang="0">
                  <a:pos x="7" y="29"/>
                </a:cxn>
                <a:cxn ang="0">
                  <a:pos x="0" y="22"/>
                </a:cxn>
                <a:cxn ang="0">
                  <a:pos x="0" y="13"/>
                </a:cxn>
                <a:cxn ang="0">
                  <a:pos x="6" y="5"/>
                </a:cxn>
                <a:cxn ang="0">
                  <a:pos x="13" y="0"/>
                </a:cxn>
                <a:cxn ang="0">
                  <a:pos x="22" y="0"/>
                </a:cxn>
                <a:cxn ang="0">
                  <a:pos x="30" y="2"/>
                </a:cxn>
                <a:cxn ang="0">
                  <a:pos x="33" y="2"/>
                </a:cxn>
                <a:cxn ang="0">
                  <a:pos x="33" y="2"/>
                </a:cxn>
                <a:cxn ang="0">
                  <a:pos x="37" y="0"/>
                </a:cxn>
              </a:cxnLst>
              <a:rect l="0" t="0" r="r" b="b"/>
              <a:pathLst>
                <a:path w="41" h="61">
                  <a:moveTo>
                    <a:pt x="37" y="0"/>
                  </a:moveTo>
                  <a:lnTo>
                    <a:pt x="37" y="20"/>
                  </a:lnTo>
                  <a:lnTo>
                    <a:pt x="35" y="20"/>
                  </a:lnTo>
                  <a:lnTo>
                    <a:pt x="33" y="14"/>
                  </a:lnTo>
                  <a:lnTo>
                    <a:pt x="31" y="11"/>
                  </a:lnTo>
                  <a:lnTo>
                    <a:pt x="28" y="7"/>
                  </a:lnTo>
                  <a:lnTo>
                    <a:pt x="24" y="5"/>
                  </a:lnTo>
                  <a:lnTo>
                    <a:pt x="19" y="4"/>
                  </a:lnTo>
                  <a:lnTo>
                    <a:pt x="15" y="5"/>
                  </a:lnTo>
                  <a:lnTo>
                    <a:pt x="11" y="7"/>
                  </a:lnTo>
                  <a:lnTo>
                    <a:pt x="9" y="9"/>
                  </a:lnTo>
                  <a:lnTo>
                    <a:pt x="9" y="11"/>
                  </a:lnTo>
                  <a:lnTo>
                    <a:pt x="9" y="14"/>
                  </a:lnTo>
                  <a:lnTo>
                    <a:pt x="9" y="18"/>
                  </a:lnTo>
                  <a:lnTo>
                    <a:pt x="13" y="20"/>
                  </a:lnTo>
                  <a:lnTo>
                    <a:pt x="19" y="23"/>
                  </a:lnTo>
                  <a:lnTo>
                    <a:pt x="28" y="27"/>
                  </a:lnTo>
                  <a:lnTo>
                    <a:pt x="33" y="31"/>
                  </a:lnTo>
                  <a:lnTo>
                    <a:pt x="37" y="34"/>
                  </a:lnTo>
                  <a:lnTo>
                    <a:pt x="39" y="38"/>
                  </a:lnTo>
                  <a:lnTo>
                    <a:pt x="41" y="43"/>
                  </a:lnTo>
                  <a:lnTo>
                    <a:pt x="39" y="48"/>
                  </a:lnTo>
                  <a:lnTo>
                    <a:pt x="37" y="52"/>
                  </a:lnTo>
                  <a:lnTo>
                    <a:pt x="33" y="56"/>
                  </a:lnTo>
                  <a:lnTo>
                    <a:pt x="28" y="59"/>
                  </a:lnTo>
                  <a:lnTo>
                    <a:pt x="20" y="61"/>
                  </a:lnTo>
                  <a:lnTo>
                    <a:pt x="15" y="59"/>
                  </a:lnTo>
                  <a:lnTo>
                    <a:pt x="7" y="59"/>
                  </a:lnTo>
                  <a:lnTo>
                    <a:pt x="6" y="57"/>
                  </a:lnTo>
                  <a:lnTo>
                    <a:pt x="4" y="57"/>
                  </a:lnTo>
                  <a:lnTo>
                    <a:pt x="2" y="59"/>
                  </a:lnTo>
                  <a:lnTo>
                    <a:pt x="2" y="61"/>
                  </a:lnTo>
                  <a:lnTo>
                    <a:pt x="0" y="61"/>
                  </a:lnTo>
                  <a:lnTo>
                    <a:pt x="0" y="40"/>
                  </a:lnTo>
                  <a:lnTo>
                    <a:pt x="2" y="40"/>
                  </a:lnTo>
                  <a:lnTo>
                    <a:pt x="4" y="45"/>
                  </a:lnTo>
                  <a:lnTo>
                    <a:pt x="6" y="48"/>
                  </a:lnTo>
                  <a:lnTo>
                    <a:pt x="9" y="52"/>
                  </a:lnTo>
                  <a:lnTo>
                    <a:pt x="15" y="56"/>
                  </a:lnTo>
                  <a:lnTo>
                    <a:pt x="20" y="56"/>
                  </a:lnTo>
                  <a:lnTo>
                    <a:pt x="24" y="56"/>
                  </a:lnTo>
                  <a:lnTo>
                    <a:pt x="28" y="54"/>
                  </a:lnTo>
                  <a:lnTo>
                    <a:pt x="30" y="52"/>
                  </a:lnTo>
                  <a:lnTo>
                    <a:pt x="31" y="48"/>
                  </a:lnTo>
                  <a:lnTo>
                    <a:pt x="30" y="43"/>
                  </a:lnTo>
                  <a:lnTo>
                    <a:pt x="28" y="41"/>
                  </a:lnTo>
                  <a:lnTo>
                    <a:pt x="24" y="38"/>
                  </a:lnTo>
                  <a:lnTo>
                    <a:pt x="20" y="36"/>
                  </a:lnTo>
                  <a:lnTo>
                    <a:pt x="15" y="34"/>
                  </a:lnTo>
                  <a:lnTo>
                    <a:pt x="7" y="29"/>
                  </a:lnTo>
                  <a:lnTo>
                    <a:pt x="4" y="25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6" y="5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5" name="Freeform 2480"/>
            <p:cNvSpPr>
              <a:spLocks/>
            </p:cNvSpPr>
            <p:nvPr/>
          </p:nvSpPr>
          <p:spPr bwMode="auto">
            <a:xfrm>
              <a:off x="6383465" y="4992370"/>
              <a:ext cx="49213" cy="46038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39" y="0"/>
                </a:cxn>
                <a:cxn ang="0">
                  <a:pos x="48" y="2"/>
                </a:cxn>
                <a:cxn ang="0">
                  <a:pos x="54" y="11"/>
                </a:cxn>
                <a:cxn ang="0">
                  <a:pos x="55" y="22"/>
                </a:cxn>
                <a:cxn ang="0">
                  <a:pos x="55" y="50"/>
                </a:cxn>
                <a:cxn ang="0">
                  <a:pos x="57" y="56"/>
                </a:cxn>
                <a:cxn ang="0">
                  <a:pos x="59" y="57"/>
                </a:cxn>
                <a:cxn ang="0">
                  <a:pos x="63" y="59"/>
                </a:cxn>
                <a:cxn ang="0">
                  <a:pos x="35" y="57"/>
                </a:cxn>
                <a:cxn ang="0">
                  <a:pos x="39" y="57"/>
                </a:cxn>
                <a:cxn ang="0">
                  <a:pos x="42" y="56"/>
                </a:cxn>
                <a:cxn ang="0">
                  <a:pos x="44" y="50"/>
                </a:cxn>
                <a:cxn ang="0">
                  <a:pos x="44" y="23"/>
                </a:cxn>
                <a:cxn ang="0">
                  <a:pos x="42" y="11"/>
                </a:cxn>
                <a:cxn ang="0">
                  <a:pos x="35" y="7"/>
                </a:cxn>
                <a:cxn ang="0">
                  <a:pos x="24" y="13"/>
                </a:cxn>
                <a:cxn ang="0">
                  <a:pos x="19" y="45"/>
                </a:cxn>
                <a:cxn ang="0">
                  <a:pos x="20" y="54"/>
                </a:cxn>
                <a:cxn ang="0">
                  <a:pos x="22" y="57"/>
                </a:cxn>
                <a:cxn ang="0">
                  <a:pos x="28" y="57"/>
                </a:cxn>
                <a:cxn ang="0">
                  <a:pos x="0" y="59"/>
                </a:cxn>
                <a:cxn ang="0">
                  <a:pos x="0" y="57"/>
                </a:cxn>
                <a:cxn ang="0">
                  <a:pos x="6" y="56"/>
                </a:cxn>
                <a:cxn ang="0">
                  <a:pos x="8" y="45"/>
                </a:cxn>
                <a:cxn ang="0">
                  <a:pos x="8" y="18"/>
                </a:cxn>
                <a:cxn ang="0">
                  <a:pos x="8" y="11"/>
                </a:cxn>
                <a:cxn ang="0">
                  <a:pos x="6" y="7"/>
                </a:cxn>
                <a:cxn ang="0">
                  <a:pos x="4" y="7"/>
                </a:cxn>
                <a:cxn ang="0">
                  <a:pos x="0" y="7"/>
                </a:cxn>
                <a:cxn ang="0">
                  <a:pos x="17" y="0"/>
                </a:cxn>
                <a:cxn ang="0">
                  <a:pos x="19" y="13"/>
                </a:cxn>
              </a:cxnLst>
              <a:rect l="0" t="0" r="r" b="b"/>
              <a:pathLst>
                <a:path w="63" h="59">
                  <a:moveTo>
                    <a:pt x="19" y="13"/>
                  </a:moveTo>
                  <a:lnTo>
                    <a:pt x="26" y="5"/>
                  </a:lnTo>
                  <a:lnTo>
                    <a:pt x="33" y="2"/>
                  </a:lnTo>
                  <a:lnTo>
                    <a:pt x="39" y="0"/>
                  </a:lnTo>
                  <a:lnTo>
                    <a:pt x="44" y="0"/>
                  </a:lnTo>
                  <a:lnTo>
                    <a:pt x="48" y="2"/>
                  </a:lnTo>
                  <a:lnTo>
                    <a:pt x="52" y="5"/>
                  </a:lnTo>
                  <a:lnTo>
                    <a:pt x="54" y="11"/>
                  </a:lnTo>
                  <a:lnTo>
                    <a:pt x="55" y="14"/>
                  </a:lnTo>
                  <a:lnTo>
                    <a:pt x="55" y="22"/>
                  </a:lnTo>
                  <a:lnTo>
                    <a:pt x="55" y="45"/>
                  </a:lnTo>
                  <a:lnTo>
                    <a:pt x="55" y="50"/>
                  </a:lnTo>
                  <a:lnTo>
                    <a:pt x="55" y="54"/>
                  </a:lnTo>
                  <a:lnTo>
                    <a:pt x="57" y="56"/>
                  </a:lnTo>
                  <a:lnTo>
                    <a:pt x="57" y="57"/>
                  </a:lnTo>
                  <a:lnTo>
                    <a:pt x="59" y="57"/>
                  </a:lnTo>
                  <a:lnTo>
                    <a:pt x="63" y="57"/>
                  </a:lnTo>
                  <a:lnTo>
                    <a:pt x="63" y="59"/>
                  </a:lnTo>
                  <a:lnTo>
                    <a:pt x="35" y="59"/>
                  </a:lnTo>
                  <a:lnTo>
                    <a:pt x="35" y="57"/>
                  </a:lnTo>
                  <a:lnTo>
                    <a:pt x="37" y="57"/>
                  </a:lnTo>
                  <a:lnTo>
                    <a:pt x="39" y="57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4" y="45"/>
                  </a:lnTo>
                  <a:lnTo>
                    <a:pt x="44" y="23"/>
                  </a:lnTo>
                  <a:lnTo>
                    <a:pt x="42" y="16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5" y="7"/>
                  </a:lnTo>
                  <a:lnTo>
                    <a:pt x="30" y="9"/>
                  </a:lnTo>
                  <a:lnTo>
                    <a:pt x="24" y="13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19" y="50"/>
                  </a:lnTo>
                  <a:lnTo>
                    <a:pt x="20" y="54"/>
                  </a:lnTo>
                  <a:lnTo>
                    <a:pt x="20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8" y="57"/>
                  </a:lnTo>
                  <a:lnTo>
                    <a:pt x="28" y="59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4" y="57"/>
                  </a:lnTo>
                  <a:lnTo>
                    <a:pt x="6" y="56"/>
                  </a:lnTo>
                  <a:lnTo>
                    <a:pt x="8" y="52"/>
                  </a:lnTo>
                  <a:lnTo>
                    <a:pt x="8" y="45"/>
                  </a:lnTo>
                  <a:lnTo>
                    <a:pt x="8" y="23"/>
                  </a:lnTo>
                  <a:lnTo>
                    <a:pt x="8" y="18"/>
                  </a:lnTo>
                  <a:lnTo>
                    <a:pt x="8" y="14"/>
                  </a:lnTo>
                  <a:lnTo>
                    <a:pt x="8" y="11"/>
                  </a:lnTo>
                  <a:lnTo>
                    <a:pt x="8" y="9"/>
                  </a:lnTo>
                  <a:lnTo>
                    <a:pt x="6" y="7"/>
                  </a:lnTo>
                  <a:lnTo>
                    <a:pt x="6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6" name="Freeform 2481"/>
            <p:cNvSpPr>
              <a:spLocks/>
            </p:cNvSpPr>
            <p:nvPr/>
          </p:nvSpPr>
          <p:spPr bwMode="auto">
            <a:xfrm>
              <a:off x="6439027" y="4968557"/>
              <a:ext cx="11113" cy="28575"/>
            </a:xfrm>
            <a:custGeom>
              <a:avLst/>
              <a:gdLst/>
              <a:ahLst/>
              <a:cxnLst>
                <a:cxn ang="0">
                  <a:pos x="4" y="36"/>
                </a:cxn>
                <a:cxn ang="0">
                  <a:pos x="2" y="18"/>
                </a:cxn>
                <a:cxn ang="0">
                  <a:pos x="0" y="13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9" y="2"/>
                </a:cxn>
                <a:cxn ang="0">
                  <a:pos x="11" y="2"/>
                </a:cxn>
                <a:cxn ang="0">
                  <a:pos x="13" y="4"/>
                </a:cxn>
                <a:cxn ang="0">
                  <a:pos x="13" y="8"/>
                </a:cxn>
                <a:cxn ang="0">
                  <a:pos x="13" y="9"/>
                </a:cxn>
                <a:cxn ang="0">
                  <a:pos x="11" y="13"/>
                </a:cxn>
                <a:cxn ang="0">
                  <a:pos x="11" y="18"/>
                </a:cxn>
                <a:cxn ang="0">
                  <a:pos x="7" y="36"/>
                </a:cxn>
                <a:cxn ang="0">
                  <a:pos x="4" y="36"/>
                </a:cxn>
              </a:cxnLst>
              <a:rect l="0" t="0" r="r" b="b"/>
              <a:pathLst>
                <a:path w="13" h="36">
                  <a:moveTo>
                    <a:pt x="4" y="36"/>
                  </a:move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3" y="8"/>
                  </a:lnTo>
                  <a:lnTo>
                    <a:pt x="13" y="9"/>
                  </a:lnTo>
                  <a:lnTo>
                    <a:pt x="11" y="13"/>
                  </a:lnTo>
                  <a:lnTo>
                    <a:pt x="11" y="18"/>
                  </a:lnTo>
                  <a:lnTo>
                    <a:pt x="7" y="36"/>
                  </a:lnTo>
                  <a:lnTo>
                    <a:pt x="4" y="36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7" name="Freeform 2482"/>
            <p:cNvSpPr>
              <a:spLocks/>
            </p:cNvSpPr>
            <p:nvPr/>
          </p:nvSpPr>
          <p:spPr bwMode="auto">
            <a:xfrm>
              <a:off x="6453315" y="4978082"/>
              <a:ext cx="30163" cy="6191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20"/>
                </a:cxn>
                <a:cxn ang="0">
                  <a:pos x="35" y="20"/>
                </a:cxn>
                <a:cxn ang="0">
                  <a:pos x="35" y="23"/>
                </a:cxn>
                <a:cxn ang="0">
                  <a:pos x="20" y="23"/>
                </a:cxn>
                <a:cxn ang="0">
                  <a:pos x="20" y="61"/>
                </a:cxn>
                <a:cxn ang="0">
                  <a:pos x="20" y="66"/>
                </a:cxn>
                <a:cxn ang="0">
                  <a:pos x="22" y="68"/>
                </a:cxn>
                <a:cxn ang="0">
                  <a:pos x="23" y="70"/>
                </a:cxn>
                <a:cxn ang="0">
                  <a:pos x="25" y="70"/>
                </a:cxn>
                <a:cxn ang="0">
                  <a:pos x="29" y="70"/>
                </a:cxn>
                <a:cxn ang="0">
                  <a:pos x="31" y="70"/>
                </a:cxn>
                <a:cxn ang="0">
                  <a:pos x="33" y="68"/>
                </a:cxn>
                <a:cxn ang="0">
                  <a:pos x="35" y="66"/>
                </a:cxn>
                <a:cxn ang="0">
                  <a:pos x="36" y="66"/>
                </a:cxn>
                <a:cxn ang="0">
                  <a:pos x="33" y="72"/>
                </a:cxn>
                <a:cxn ang="0">
                  <a:pos x="29" y="75"/>
                </a:cxn>
                <a:cxn ang="0">
                  <a:pos x="25" y="77"/>
                </a:cxn>
                <a:cxn ang="0">
                  <a:pos x="20" y="79"/>
                </a:cxn>
                <a:cxn ang="0">
                  <a:pos x="18" y="79"/>
                </a:cxn>
                <a:cxn ang="0">
                  <a:pos x="14" y="77"/>
                </a:cxn>
                <a:cxn ang="0">
                  <a:pos x="12" y="75"/>
                </a:cxn>
                <a:cxn ang="0">
                  <a:pos x="11" y="72"/>
                </a:cxn>
                <a:cxn ang="0">
                  <a:pos x="9" y="68"/>
                </a:cxn>
                <a:cxn ang="0">
                  <a:pos x="9" y="63"/>
                </a:cxn>
                <a:cxn ang="0">
                  <a:pos x="9" y="23"/>
                </a:cxn>
                <a:cxn ang="0">
                  <a:pos x="0" y="23"/>
                </a:cxn>
                <a:cxn ang="0">
                  <a:pos x="0" y="22"/>
                </a:cxn>
                <a:cxn ang="0">
                  <a:pos x="3" y="20"/>
                </a:cxn>
                <a:cxn ang="0">
                  <a:pos x="7" y="16"/>
                </a:cxn>
                <a:cxn ang="0">
                  <a:pos x="11" y="13"/>
                </a:cxn>
                <a:cxn ang="0">
                  <a:pos x="14" y="9"/>
                </a:cxn>
                <a:cxn ang="0">
                  <a:pos x="16" y="6"/>
                </a:cxn>
                <a:cxn ang="0">
                  <a:pos x="18" y="0"/>
                </a:cxn>
                <a:cxn ang="0">
                  <a:pos x="20" y="0"/>
                </a:cxn>
              </a:cxnLst>
              <a:rect l="0" t="0" r="r" b="b"/>
              <a:pathLst>
                <a:path w="36" h="79">
                  <a:moveTo>
                    <a:pt x="20" y="0"/>
                  </a:moveTo>
                  <a:lnTo>
                    <a:pt x="20" y="20"/>
                  </a:lnTo>
                  <a:lnTo>
                    <a:pt x="35" y="20"/>
                  </a:lnTo>
                  <a:lnTo>
                    <a:pt x="35" y="23"/>
                  </a:lnTo>
                  <a:lnTo>
                    <a:pt x="20" y="23"/>
                  </a:lnTo>
                  <a:lnTo>
                    <a:pt x="20" y="61"/>
                  </a:lnTo>
                  <a:lnTo>
                    <a:pt x="20" y="66"/>
                  </a:lnTo>
                  <a:lnTo>
                    <a:pt x="22" y="68"/>
                  </a:lnTo>
                  <a:lnTo>
                    <a:pt x="23" y="70"/>
                  </a:lnTo>
                  <a:lnTo>
                    <a:pt x="25" y="70"/>
                  </a:lnTo>
                  <a:lnTo>
                    <a:pt x="29" y="70"/>
                  </a:lnTo>
                  <a:lnTo>
                    <a:pt x="31" y="70"/>
                  </a:lnTo>
                  <a:lnTo>
                    <a:pt x="33" y="68"/>
                  </a:lnTo>
                  <a:lnTo>
                    <a:pt x="35" y="66"/>
                  </a:lnTo>
                  <a:lnTo>
                    <a:pt x="36" y="66"/>
                  </a:lnTo>
                  <a:lnTo>
                    <a:pt x="33" y="72"/>
                  </a:lnTo>
                  <a:lnTo>
                    <a:pt x="29" y="75"/>
                  </a:lnTo>
                  <a:lnTo>
                    <a:pt x="25" y="77"/>
                  </a:lnTo>
                  <a:lnTo>
                    <a:pt x="20" y="79"/>
                  </a:lnTo>
                  <a:lnTo>
                    <a:pt x="18" y="79"/>
                  </a:lnTo>
                  <a:lnTo>
                    <a:pt x="14" y="77"/>
                  </a:lnTo>
                  <a:lnTo>
                    <a:pt x="12" y="75"/>
                  </a:lnTo>
                  <a:lnTo>
                    <a:pt x="11" y="72"/>
                  </a:lnTo>
                  <a:lnTo>
                    <a:pt x="9" y="68"/>
                  </a:lnTo>
                  <a:lnTo>
                    <a:pt x="9" y="63"/>
                  </a:lnTo>
                  <a:lnTo>
                    <a:pt x="9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3" y="20"/>
                  </a:lnTo>
                  <a:lnTo>
                    <a:pt x="7" y="16"/>
                  </a:lnTo>
                  <a:lnTo>
                    <a:pt x="11" y="13"/>
                  </a:lnTo>
                  <a:lnTo>
                    <a:pt x="14" y="9"/>
                  </a:lnTo>
                  <a:lnTo>
                    <a:pt x="16" y="6"/>
                  </a:lnTo>
                  <a:lnTo>
                    <a:pt x="18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8" name="Freeform 2483"/>
            <p:cNvSpPr>
              <a:spLocks noEditPoints="1"/>
            </p:cNvSpPr>
            <p:nvPr/>
          </p:nvSpPr>
          <p:spPr bwMode="auto">
            <a:xfrm>
              <a:off x="6512052" y="4992370"/>
              <a:ext cx="46038" cy="4762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7" y="2"/>
                </a:cxn>
                <a:cxn ang="0">
                  <a:pos x="44" y="4"/>
                </a:cxn>
                <a:cxn ang="0">
                  <a:pos x="50" y="9"/>
                </a:cxn>
                <a:cxn ang="0">
                  <a:pos x="54" y="16"/>
                </a:cxn>
                <a:cxn ang="0">
                  <a:pos x="57" y="22"/>
                </a:cxn>
                <a:cxn ang="0">
                  <a:pos x="57" y="29"/>
                </a:cxn>
                <a:cxn ang="0">
                  <a:pos x="55" y="38"/>
                </a:cxn>
                <a:cxn ang="0">
                  <a:pos x="54" y="45"/>
                </a:cxn>
                <a:cxn ang="0">
                  <a:pos x="50" y="52"/>
                </a:cxn>
                <a:cxn ang="0">
                  <a:pos x="43" y="57"/>
                </a:cxn>
                <a:cxn ang="0">
                  <a:pos x="35" y="59"/>
                </a:cxn>
                <a:cxn ang="0">
                  <a:pos x="28" y="61"/>
                </a:cxn>
                <a:cxn ang="0">
                  <a:pos x="20" y="59"/>
                </a:cxn>
                <a:cxn ang="0">
                  <a:pos x="13" y="56"/>
                </a:cxn>
                <a:cxn ang="0">
                  <a:pos x="8" y="50"/>
                </a:cxn>
                <a:cxn ang="0">
                  <a:pos x="4" y="45"/>
                </a:cxn>
                <a:cxn ang="0">
                  <a:pos x="2" y="38"/>
                </a:cxn>
                <a:cxn ang="0">
                  <a:pos x="0" y="31"/>
                </a:cxn>
                <a:cxn ang="0">
                  <a:pos x="2" y="23"/>
                </a:cxn>
                <a:cxn ang="0">
                  <a:pos x="4" y="14"/>
                </a:cxn>
                <a:cxn ang="0">
                  <a:pos x="9" y="9"/>
                </a:cxn>
                <a:cxn ang="0">
                  <a:pos x="15" y="4"/>
                </a:cxn>
                <a:cxn ang="0">
                  <a:pos x="22" y="2"/>
                </a:cxn>
                <a:cxn ang="0">
                  <a:pos x="30" y="0"/>
                </a:cxn>
                <a:cxn ang="0">
                  <a:pos x="28" y="4"/>
                </a:cxn>
                <a:cxn ang="0">
                  <a:pos x="24" y="5"/>
                </a:cxn>
                <a:cxn ang="0">
                  <a:pos x="20" y="5"/>
                </a:cxn>
                <a:cxn ang="0">
                  <a:pos x="17" y="9"/>
                </a:cxn>
                <a:cxn ang="0">
                  <a:pos x="13" y="13"/>
                </a:cxn>
                <a:cxn ang="0">
                  <a:pos x="13" y="18"/>
                </a:cxn>
                <a:cxn ang="0">
                  <a:pos x="11" y="25"/>
                </a:cxn>
                <a:cxn ang="0">
                  <a:pos x="13" y="34"/>
                </a:cxn>
                <a:cxn ang="0">
                  <a:pos x="15" y="41"/>
                </a:cxn>
                <a:cxn ang="0">
                  <a:pos x="17" y="47"/>
                </a:cxn>
                <a:cxn ang="0">
                  <a:pos x="20" y="52"/>
                </a:cxn>
                <a:cxn ang="0">
                  <a:pos x="26" y="56"/>
                </a:cxn>
                <a:cxn ang="0">
                  <a:pos x="32" y="56"/>
                </a:cxn>
                <a:cxn ang="0">
                  <a:pos x="35" y="56"/>
                </a:cxn>
                <a:cxn ang="0">
                  <a:pos x="39" y="54"/>
                </a:cxn>
                <a:cxn ang="0">
                  <a:pos x="43" y="52"/>
                </a:cxn>
                <a:cxn ang="0">
                  <a:pos x="44" y="47"/>
                </a:cxn>
                <a:cxn ang="0">
                  <a:pos x="46" y="41"/>
                </a:cxn>
                <a:cxn ang="0">
                  <a:pos x="46" y="34"/>
                </a:cxn>
                <a:cxn ang="0">
                  <a:pos x="46" y="25"/>
                </a:cxn>
                <a:cxn ang="0">
                  <a:pos x="43" y="16"/>
                </a:cxn>
                <a:cxn ang="0">
                  <a:pos x="39" y="11"/>
                </a:cxn>
                <a:cxn ang="0">
                  <a:pos x="35" y="7"/>
                </a:cxn>
                <a:cxn ang="0">
                  <a:pos x="32" y="5"/>
                </a:cxn>
                <a:cxn ang="0">
                  <a:pos x="28" y="4"/>
                </a:cxn>
              </a:cxnLst>
              <a:rect l="0" t="0" r="r" b="b"/>
              <a:pathLst>
                <a:path w="57" h="61">
                  <a:moveTo>
                    <a:pt x="30" y="0"/>
                  </a:moveTo>
                  <a:lnTo>
                    <a:pt x="37" y="2"/>
                  </a:lnTo>
                  <a:lnTo>
                    <a:pt x="44" y="4"/>
                  </a:lnTo>
                  <a:lnTo>
                    <a:pt x="50" y="9"/>
                  </a:lnTo>
                  <a:lnTo>
                    <a:pt x="54" y="16"/>
                  </a:lnTo>
                  <a:lnTo>
                    <a:pt x="57" y="22"/>
                  </a:lnTo>
                  <a:lnTo>
                    <a:pt x="57" y="29"/>
                  </a:lnTo>
                  <a:lnTo>
                    <a:pt x="55" y="38"/>
                  </a:lnTo>
                  <a:lnTo>
                    <a:pt x="54" y="45"/>
                  </a:lnTo>
                  <a:lnTo>
                    <a:pt x="50" y="52"/>
                  </a:lnTo>
                  <a:lnTo>
                    <a:pt x="43" y="57"/>
                  </a:lnTo>
                  <a:lnTo>
                    <a:pt x="35" y="59"/>
                  </a:lnTo>
                  <a:lnTo>
                    <a:pt x="28" y="61"/>
                  </a:lnTo>
                  <a:lnTo>
                    <a:pt x="20" y="59"/>
                  </a:lnTo>
                  <a:lnTo>
                    <a:pt x="13" y="56"/>
                  </a:lnTo>
                  <a:lnTo>
                    <a:pt x="8" y="50"/>
                  </a:lnTo>
                  <a:lnTo>
                    <a:pt x="4" y="45"/>
                  </a:lnTo>
                  <a:lnTo>
                    <a:pt x="2" y="38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4" y="14"/>
                  </a:lnTo>
                  <a:lnTo>
                    <a:pt x="9" y="9"/>
                  </a:lnTo>
                  <a:lnTo>
                    <a:pt x="15" y="4"/>
                  </a:lnTo>
                  <a:lnTo>
                    <a:pt x="22" y="2"/>
                  </a:lnTo>
                  <a:lnTo>
                    <a:pt x="30" y="0"/>
                  </a:lnTo>
                  <a:close/>
                  <a:moveTo>
                    <a:pt x="28" y="4"/>
                  </a:moveTo>
                  <a:lnTo>
                    <a:pt x="24" y="5"/>
                  </a:lnTo>
                  <a:lnTo>
                    <a:pt x="20" y="5"/>
                  </a:lnTo>
                  <a:lnTo>
                    <a:pt x="17" y="9"/>
                  </a:lnTo>
                  <a:lnTo>
                    <a:pt x="13" y="13"/>
                  </a:lnTo>
                  <a:lnTo>
                    <a:pt x="13" y="18"/>
                  </a:lnTo>
                  <a:lnTo>
                    <a:pt x="11" y="25"/>
                  </a:lnTo>
                  <a:lnTo>
                    <a:pt x="13" y="34"/>
                  </a:lnTo>
                  <a:lnTo>
                    <a:pt x="15" y="41"/>
                  </a:lnTo>
                  <a:lnTo>
                    <a:pt x="17" y="47"/>
                  </a:lnTo>
                  <a:lnTo>
                    <a:pt x="20" y="52"/>
                  </a:lnTo>
                  <a:lnTo>
                    <a:pt x="26" y="56"/>
                  </a:lnTo>
                  <a:lnTo>
                    <a:pt x="32" y="56"/>
                  </a:lnTo>
                  <a:lnTo>
                    <a:pt x="35" y="56"/>
                  </a:lnTo>
                  <a:lnTo>
                    <a:pt x="39" y="54"/>
                  </a:lnTo>
                  <a:lnTo>
                    <a:pt x="43" y="52"/>
                  </a:lnTo>
                  <a:lnTo>
                    <a:pt x="44" y="47"/>
                  </a:lnTo>
                  <a:lnTo>
                    <a:pt x="46" y="41"/>
                  </a:lnTo>
                  <a:lnTo>
                    <a:pt x="46" y="34"/>
                  </a:lnTo>
                  <a:lnTo>
                    <a:pt x="46" y="25"/>
                  </a:lnTo>
                  <a:lnTo>
                    <a:pt x="43" y="16"/>
                  </a:lnTo>
                  <a:lnTo>
                    <a:pt x="39" y="11"/>
                  </a:lnTo>
                  <a:lnTo>
                    <a:pt x="35" y="7"/>
                  </a:lnTo>
                  <a:lnTo>
                    <a:pt x="32" y="5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9" name="Freeform 2484"/>
            <p:cNvSpPr>
              <a:spLocks/>
            </p:cNvSpPr>
            <p:nvPr/>
          </p:nvSpPr>
          <p:spPr bwMode="auto">
            <a:xfrm>
              <a:off x="6564440" y="4992370"/>
              <a:ext cx="39688" cy="47625"/>
            </a:xfrm>
            <a:custGeom>
              <a:avLst/>
              <a:gdLst/>
              <a:ahLst/>
              <a:cxnLst>
                <a:cxn ang="0">
                  <a:pos x="49" y="36"/>
                </a:cxn>
                <a:cxn ang="0">
                  <a:pos x="47" y="43"/>
                </a:cxn>
                <a:cxn ang="0">
                  <a:pos x="44" y="50"/>
                </a:cxn>
                <a:cxn ang="0">
                  <a:pos x="40" y="54"/>
                </a:cxn>
                <a:cxn ang="0">
                  <a:pos x="36" y="57"/>
                </a:cxn>
                <a:cxn ang="0">
                  <a:pos x="31" y="59"/>
                </a:cxn>
                <a:cxn ang="0">
                  <a:pos x="25" y="61"/>
                </a:cxn>
                <a:cxn ang="0">
                  <a:pos x="18" y="59"/>
                </a:cxn>
                <a:cxn ang="0">
                  <a:pos x="12" y="57"/>
                </a:cxn>
                <a:cxn ang="0">
                  <a:pos x="7" y="52"/>
                </a:cxn>
                <a:cxn ang="0">
                  <a:pos x="3" y="47"/>
                </a:cxn>
                <a:cxn ang="0">
                  <a:pos x="1" y="40"/>
                </a:cxn>
                <a:cxn ang="0">
                  <a:pos x="0" y="31"/>
                </a:cxn>
                <a:cxn ang="0">
                  <a:pos x="1" y="22"/>
                </a:cxn>
                <a:cxn ang="0">
                  <a:pos x="3" y="14"/>
                </a:cxn>
                <a:cxn ang="0">
                  <a:pos x="9" y="9"/>
                </a:cxn>
                <a:cxn ang="0">
                  <a:pos x="14" y="4"/>
                </a:cxn>
                <a:cxn ang="0">
                  <a:pos x="20" y="2"/>
                </a:cxn>
                <a:cxn ang="0">
                  <a:pos x="27" y="0"/>
                </a:cxn>
                <a:cxn ang="0">
                  <a:pos x="33" y="0"/>
                </a:cxn>
                <a:cxn ang="0">
                  <a:pos x="38" y="2"/>
                </a:cxn>
                <a:cxn ang="0">
                  <a:pos x="42" y="4"/>
                </a:cxn>
                <a:cxn ang="0">
                  <a:pos x="46" y="9"/>
                </a:cxn>
                <a:cxn ang="0">
                  <a:pos x="47" y="14"/>
                </a:cxn>
                <a:cxn ang="0">
                  <a:pos x="47" y="16"/>
                </a:cxn>
                <a:cxn ang="0">
                  <a:pos x="46" y="18"/>
                </a:cxn>
                <a:cxn ang="0">
                  <a:pos x="44" y="18"/>
                </a:cxn>
                <a:cxn ang="0">
                  <a:pos x="42" y="18"/>
                </a:cxn>
                <a:cxn ang="0">
                  <a:pos x="38" y="18"/>
                </a:cxn>
                <a:cxn ang="0">
                  <a:pos x="36" y="16"/>
                </a:cxn>
                <a:cxn ang="0">
                  <a:pos x="34" y="14"/>
                </a:cxn>
                <a:cxn ang="0">
                  <a:pos x="34" y="11"/>
                </a:cxn>
                <a:cxn ang="0">
                  <a:pos x="33" y="9"/>
                </a:cxn>
                <a:cxn ang="0">
                  <a:pos x="33" y="5"/>
                </a:cxn>
                <a:cxn ang="0">
                  <a:pos x="29" y="5"/>
                </a:cxn>
                <a:cxn ang="0">
                  <a:pos x="25" y="4"/>
                </a:cxn>
                <a:cxn ang="0">
                  <a:pos x="20" y="5"/>
                </a:cxn>
                <a:cxn ang="0">
                  <a:pos x="16" y="9"/>
                </a:cxn>
                <a:cxn ang="0">
                  <a:pos x="12" y="13"/>
                </a:cxn>
                <a:cxn ang="0">
                  <a:pos x="12" y="18"/>
                </a:cxn>
                <a:cxn ang="0">
                  <a:pos x="11" y="25"/>
                </a:cxn>
                <a:cxn ang="0">
                  <a:pos x="12" y="31"/>
                </a:cxn>
                <a:cxn ang="0">
                  <a:pos x="12" y="36"/>
                </a:cxn>
                <a:cxn ang="0">
                  <a:pos x="16" y="41"/>
                </a:cxn>
                <a:cxn ang="0">
                  <a:pos x="20" y="47"/>
                </a:cxn>
                <a:cxn ang="0">
                  <a:pos x="25" y="48"/>
                </a:cxn>
                <a:cxn ang="0">
                  <a:pos x="31" y="50"/>
                </a:cxn>
                <a:cxn ang="0">
                  <a:pos x="36" y="48"/>
                </a:cxn>
                <a:cxn ang="0">
                  <a:pos x="42" y="47"/>
                </a:cxn>
                <a:cxn ang="0">
                  <a:pos x="46" y="41"/>
                </a:cxn>
                <a:cxn ang="0">
                  <a:pos x="49" y="34"/>
                </a:cxn>
                <a:cxn ang="0">
                  <a:pos x="49" y="36"/>
                </a:cxn>
              </a:cxnLst>
              <a:rect l="0" t="0" r="r" b="b"/>
              <a:pathLst>
                <a:path w="49" h="61">
                  <a:moveTo>
                    <a:pt x="49" y="36"/>
                  </a:moveTo>
                  <a:lnTo>
                    <a:pt x="47" y="43"/>
                  </a:lnTo>
                  <a:lnTo>
                    <a:pt x="44" y="50"/>
                  </a:lnTo>
                  <a:lnTo>
                    <a:pt x="40" y="54"/>
                  </a:lnTo>
                  <a:lnTo>
                    <a:pt x="36" y="57"/>
                  </a:lnTo>
                  <a:lnTo>
                    <a:pt x="31" y="59"/>
                  </a:lnTo>
                  <a:lnTo>
                    <a:pt x="25" y="61"/>
                  </a:lnTo>
                  <a:lnTo>
                    <a:pt x="18" y="59"/>
                  </a:lnTo>
                  <a:lnTo>
                    <a:pt x="12" y="57"/>
                  </a:lnTo>
                  <a:lnTo>
                    <a:pt x="7" y="52"/>
                  </a:lnTo>
                  <a:lnTo>
                    <a:pt x="3" y="47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1" y="22"/>
                  </a:lnTo>
                  <a:lnTo>
                    <a:pt x="3" y="14"/>
                  </a:lnTo>
                  <a:lnTo>
                    <a:pt x="9" y="9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8" y="2"/>
                  </a:lnTo>
                  <a:lnTo>
                    <a:pt x="42" y="4"/>
                  </a:lnTo>
                  <a:lnTo>
                    <a:pt x="46" y="9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6" y="18"/>
                  </a:lnTo>
                  <a:lnTo>
                    <a:pt x="44" y="18"/>
                  </a:lnTo>
                  <a:lnTo>
                    <a:pt x="42" y="18"/>
                  </a:lnTo>
                  <a:lnTo>
                    <a:pt x="38" y="18"/>
                  </a:lnTo>
                  <a:lnTo>
                    <a:pt x="36" y="16"/>
                  </a:lnTo>
                  <a:lnTo>
                    <a:pt x="34" y="14"/>
                  </a:lnTo>
                  <a:lnTo>
                    <a:pt x="34" y="11"/>
                  </a:lnTo>
                  <a:lnTo>
                    <a:pt x="33" y="9"/>
                  </a:lnTo>
                  <a:lnTo>
                    <a:pt x="33" y="5"/>
                  </a:lnTo>
                  <a:lnTo>
                    <a:pt x="29" y="5"/>
                  </a:lnTo>
                  <a:lnTo>
                    <a:pt x="25" y="4"/>
                  </a:lnTo>
                  <a:lnTo>
                    <a:pt x="20" y="5"/>
                  </a:lnTo>
                  <a:lnTo>
                    <a:pt x="16" y="9"/>
                  </a:lnTo>
                  <a:lnTo>
                    <a:pt x="12" y="13"/>
                  </a:lnTo>
                  <a:lnTo>
                    <a:pt x="12" y="18"/>
                  </a:lnTo>
                  <a:lnTo>
                    <a:pt x="11" y="25"/>
                  </a:lnTo>
                  <a:lnTo>
                    <a:pt x="12" y="31"/>
                  </a:lnTo>
                  <a:lnTo>
                    <a:pt x="12" y="36"/>
                  </a:lnTo>
                  <a:lnTo>
                    <a:pt x="16" y="41"/>
                  </a:lnTo>
                  <a:lnTo>
                    <a:pt x="20" y="47"/>
                  </a:lnTo>
                  <a:lnTo>
                    <a:pt x="25" y="48"/>
                  </a:lnTo>
                  <a:lnTo>
                    <a:pt x="31" y="50"/>
                  </a:lnTo>
                  <a:lnTo>
                    <a:pt x="36" y="48"/>
                  </a:lnTo>
                  <a:lnTo>
                    <a:pt x="42" y="47"/>
                  </a:lnTo>
                  <a:lnTo>
                    <a:pt x="46" y="41"/>
                  </a:lnTo>
                  <a:lnTo>
                    <a:pt x="49" y="34"/>
                  </a:lnTo>
                  <a:lnTo>
                    <a:pt x="49" y="36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0" name="Freeform 2485"/>
            <p:cNvSpPr>
              <a:spLocks/>
            </p:cNvSpPr>
            <p:nvPr/>
          </p:nvSpPr>
          <p:spPr bwMode="auto">
            <a:xfrm>
              <a:off x="6613652" y="4992370"/>
              <a:ext cx="39688" cy="47625"/>
            </a:xfrm>
            <a:custGeom>
              <a:avLst/>
              <a:gdLst/>
              <a:ahLst/>
              <a:cxnLst>
                <a:cxn ang="0">
                  <a:pos x="50" y="36"/>
                </a:cxn>
                <a:cxn ang="0">
                  <a:pos x="46" y="43"/>
                </a:cxn>
                <a:cxn ang="0">
                  <a:pos x="44" y="50"/>
                </a:cxn>
                <a:cxn ang="0">
                  <a:pos x="39" y="54"/>
                </a:cxn>
                <a:cxn ang="0">
                  <a:pos x="35" y="57"/>
                </a:cxn>
                <a:cxn ang="0">
                  <a:pos x="30" y="59"/>
                </a:cxn>
                <a:cxn ang="0">
                  <a:pos x="24" y="61"/>
                </a:cxn>
                <a:cxn ang="0">
                  <a:pos x="19" y="59"/>
                </a:cxn>
                <a:cxn ang="0">
                  <a:pos x="11" y="57"/>
                </a:cxn>
                <a:cxn ang="0">
                  <a:pos x="8" y="52"/>
                </a:cxn>
                <a:cxn ang="0">
                  <a:pos x="2" y="47"/>
                </a:cxn>
                <a:cxn ang="0">
                  <a:pos x="0" y="40"/>
                </a:cxn>
                <a:cxn ang="0">
                  <a:pos x="0" y="31"/>
                </a:cxn>
                <a:cxn ang="0">
                  <a:pos x="0" y="22"/>
                </a:cxn>
                <a:cxn ang="0">
                  <a:pos x="2" y="14"/>
                </a:cxn>
                <a:cxn ang="0">
                  <a:pos x="8" y="9"/>
                </a:cxn>
                <a:cxn ang="0">
                  <a:pos x="13" y="4"/>
                </a:cxn>
                <a:cxn ang="0">
                  <a:pos x="21" y="2"/>
                </a:cxn>
                <a:cxn ang="0">
                  <a:pos x="26" y="0"/>
                </a:cxn>
                <a:cxn ang="0">
                  <a:pos x="32" y="0"/>
                </a:cxn>
                <a:cxn ang="0">
                  <a:pos x="37" y="2"/>
                </a:cxn>
                <a:cxn ang="0">
                  <a:pos x="41" y="4"/>
                </a:cxn>
                <a:cxn ang="0">
                  <a:pos x="44" y="9"/>
                </a:cxn>
                <a:cxn ang="0">
                  <a:pos x="46" y="14"/>
                </a:cxn>
                <a:cxn ang="0">
                  <a:pos x="46" y="16"/>
                </a:cxn>
                <a:cxn ang="0">
                  <a:pos x="44" y="18"/>
                </a:cxn>
                <a:cxn ang="0">
                  <a:pos x="43" y="18"/>
                </a:cxn>
                <a:cxn ang="0">
                  <a:pos x="41" y="18"/>
                </a:cxn>
                <a:cxn ang="0">
                  <a:pos x="37" y="18"/>
                </a:cxn>
                <a:cxn ang="0">
                  <a:pos x="35" y="16"/>
                </a:cxn>
                <a:cxn ang="0">
                  <a:pos x="35" y="14"/>
                </a:cxn>
                <a:cxn ang="0">
                  <a:pos x="33" y="11"/>
                </a:cxn>
                <a:cxn ang="0">
                  <a:pos x="33" y="9"/>
                </a:cxn>
                <a:cxn ang="0">
                  <a:pos x="32" y="5"/>
                </a:cxn>
                <a:cxn ang="0">
                  <a:pos x="28" y="5"/>
                </a:cxn>
                <a:cxn ang="0">
                  <a:pos x="26" y="4"/>
                </a:cxn>
                <a:cxn ang="0">
                  <a:pos x="21" y="5"/>
                </a:cxn>
                <a:cxn ang="0">
                  <a:pos x="15" y="9"/>
                </a:cxn>
                <a:cxn ang="0">
                  <a:pos x="13" y="13"/>
                </a:cxn>
                <a:cxn ang="0">
                  <a:pos x="11" y="18"/>
                </a:cxn>
                <a:cxn ang="0">
                  <a:pos x="11" y="25"/>
                </a:cxn>
                <a:cxn ang="0">
                  <a:pos x="11" y="31"/>
                </a:cxn>
                <a:cxn ang="0">
                  <a:pos x="13" y="36"/>
                </a:cxn>
                <a:cxn ang="0">
                  <a:pos x="15" y="41"/>
                </a:cxn>
                <a:cxn ang="0">
                  <a:pos x="19" y="47"/>
                </a:cxn>
                <a:cxn ang="0">
                  <a:pos x="24" y="48"/>
                </a:cxn>
                <a:cxn ang="0">
                  <a:pos x="30" y="50"/>
                </a:cxn>
                <a:cxn ang="0">
                  <a:pos x="35" y="48"/>
                </a:cxn>
                <a:cxn ang="0">
                  <a:pos x="41" y="47"/>
                </a:cxn>
                <a:cxn ang="0">
                  <a:pos x="44" y="41"/>
                </a:cxn>
                <a:cxn ang="0">
                  <a:pos x="48" y="34"/>
                </a:cxn>
                <a:cxn ang="0">
                  <a:pos x="50" y="36"/>
                </a:cxn>
              </a:cxnLst>
              <a:rect l="0" t="0" r="r" b="b"/>
              <a:pathLst>
                <a:path w="50" h="61">
                  <a:moveTo>
                    <a:pt x="50" y="36"/>
                  </a:moveTo>
                  <a:lnTo>
                    <a:pt x="46" y="43"/>
                  </a:lnTo>
                  <a:lnTo>
                    <a:pt x="44" y="50"/>
                  </a:lnTo>
                  <a:lnTo>
                    <a:pt x="39" y="54"/>
                  </a:lnTo>
                  <a:lnTo>
                    <a:pt x="35" y="57"/>
                  </a:lnTo>
                  <a:lnTo>
                    <a:pt x="30" y="59"/>
                  </a:lnTo>
                  <a:lnTo>
                    <a:pt x="24" y="61"/>
                  </a:lnTo>
                  <a:lnTo>
                    <a:pt x="19" y="59"/>
                  </a:lnTo>
                  <a:lnTo>
                    <a:pt x="11" y="57"/>
                  </a:lnTo>
                  <a:lnTo>
                    <a:pt x="8" y="52"/>
                  </a:lnTo>
                  <a:lnTo>
                    <a:pt x="2" y="47"/>
                  </a:lnTo>
                  <a:lnTo>
                    <a:pt x="0" y="40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8" y="9"/>
                  </a:lnTo>
                  <a:lnTo>
                    <a:pt x="13" y="4"/>
                  </a:lnTo>
                  <a:lnTo>
                    <a:pt x="21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2"/>
                  </a:lnTo>
                  <a:lnTo>
                    <a:pt x="41" y="4"/>
                  </a:lnTo>
                  <a:lnTo>
                    <a:pt x="44" y="9"/>
                  </a:lnTo>
                  <a:lnTo>
                    <a:pt x="46" y="14"/>
                  </a:lnTo>
                  <a:lnTo>
                    <a:pt x="46" y="16"/>
                  </a:lnTo>
                  <a:lnTo>
                    <a:pt x="44" y="18"/>
                  </a:lnTo>
                  <a:lnTo>
                    <a:pt x="43" y="18"/>
                  </a:lnTo>
                  <a:lnTo>
                    <a:pt x="41" y="18"/>
                  </a:lnTo>
                  <a:lnTo>
                    <a:pt x="37" y="18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3" y="11"/>
                  </a:lnTo>
                  <a:lnTo>
                    <a:pt x="33" y="9"/>
                  </a:lnTo>
                  <a:lnTo>
                    <a:pt x="32" y="5"/>
                  </a:lnTo>
                  <a:lnTo>
                    <a:pt x="28" y="5"/>
                  </a:lnTo>
                  <a:lnTo>
                    <a:pt x="26" y="4"/>
                  </a:lnTo>
                  <a:lnTo>
                    <a:pt x="21" y="5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1" y="18"/>
                  </a:lnTo>
                  <a:lnTo>
                    <a:pt x="11" y="25"/>
                  </a:lnTo>
                  <a:lnTo>
                    <a:pt x="11" y="31"/>
                  </a:lnTo>
                  <a:lnTo>
                    <a:pt x="13" y="36"/>
                  </a:lnTo>
                  <a:lnTo>
                    <a:pt x="15" y="41"/>
                  </a:lnTo>
                  <a:lnTo>
                    <a:pt x="19" y="47"/>
                  </a:lnTo>
                  <a:lnTo>
                    <a:pt x="24" y="48"/>
                  </a:lnTo>
                  <a:lnTo>
                    <a:pt x="30" y="50"/>
                  </a:lnTo>
                  <a:lnTo>
                    <a:pt x="35" y="48"/>
                  </a:lnTo>
                  <a:lnTo>
                    <a:pt x="41" y="47"/>
                  </a:lnTo>
                  <a:lnTo>
                    <a:pt x="44" y="41"/>
                  </a:lnTo>
                  <a:lnTo>
                    <a:pt x="48" y="34"/>
                  </a:lnTo>
                  <a:lnTo>
                    <a:pt x="50" y="36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1" name="Freeform 2486"/>
            <p:cNvSpPr>
              <a:spLocks/>
            </p:cNvSpPr>
            <p:nvPr/>
          </p:nvSpPr>
          <p:spPr bwMode="auto">
            <a:xfrm>
              <a:off x="6656515" y="4992370"/>
              <a:ext cx="50800" cy="47625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34"/>
                </a:cxn>
                <a:cxn ang="0">
                  <a:pos x="55" y="41"/>
                </a:cxn>
                <a:cxn ang="0">
                  <a:pos x="55" y="45"/>
                </a:cxn>
                <a:cxn ang="0">
                  <a:pos x="55" y="48"/>
                </a:cxn>
                <a:cxn ang="0">
                  <a:pos x="57" y="50"/>
                </a:cxn>
                <a:cxn ang="0">
                  <a:pos x="57" y="50"/>
                </a:cxn>
                <a:cxn ang="0">
                  <a:pos x="58" y="52"/>
                </a:cxn>
                <a:cxn ang="0">
                  <a:pos x="58" y="52"/>
                </a:cxn>
                <a:cxn ang="0">
                  <a:pos x="60" y="52"/>
                </a:cxn>
                <a:cxn ang="0">
                  <a:pos x="62" y="50"/>
                </a:cxn>
                <a:cxn ang="0">
                  <a:pos x="64" y="52"/>
                </a:cxn>
                <a:cxn ang="0">
                  <a:pos x="47" y="59"/>
                </a:cxn>
                <a:cxn ang="0">
                  <a:pos x="44" y="59"/>
                </a:cxn>
                <a:cxn ang="0">
                  <a:pos x="44" y="46"/>
                </a:cxn>
                <a:cxn ang="0">
                  <a:pos x="40" y="50"/>
                </a:cxn>
                <a:cxn ang="0">
                  <a:pos x="36" y="54"/>
                </a:cxn>
                <a:cxn ang="0">
                  <a:pos x="33" y="57"/>
                </a:cxn>
                <a:cxn ang="0">
                  <a:pos x="29" y="57"/>
                </a:cxn>
                <a:cxn ang="0">
                  <a:pos x="23" y="59"/>
                </a:cxn>
                <a:cxn ang="0">
                  <a:pos x="20" y="57"/>
                </a:cxn>
                <a:cxn ang="0">
                  <a:pos x="14" y="55"/>
                </a:cxn>
                <a:cxn ang="0">
                  <a:pos x="12" y="52"/>
                </a:cxn>
                <a:cxn ang="0">
                  <a:pos x="11" y="48"/>
                </a:cxn>
                <a:cxn ang="0">
                  <a:pos x="9" y="43"/>
                </a:cxn>
                <a:cxn ang="0">
                  <a:pos x="9" y="36"/>
                </a:cxn>
                <a:cxn ang="0">
                  <a:pos x="9" y="11"/>
                </a:cxn>
                <a:cxn ang="0">
                  <a:pos x="9" y="7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5" y="2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0"/>
                </a:cxn>
                <a:cxn ang="0">
                  <a:pos x="20" y="38"/>
                </a:cxn>
                <a:cxn ang="0">
                  <a:pos x="20" y="43"/>
                </a:cxn>
                <a:cxn ang="0">
                  <a:pos x="20" y="46"/>
                </a:cxn>
                <a:cxn ang="0">
                  <a:pos x="22" y="48"/>
                </a:cxn>
                <a:cxn ang="0">
                  <a:pos x="25" y="50"/>
                </a:cxn>
                <a:cxn ang="0">
                  <a:pos x="29" y="50"/>
                </a:cxn>
                <a:cxn ang="0">
                  <a:pos x="33" y="50"/>
                </a:cxn>
                <a:cxn ang="0">
                  <a:pos x="36" y="48"/>
                </a:cxn>
                <a:cxn ang="0">
                  <a:pos x="40" y="46"/>
                </a:cxn>
                <a:cxn ang="0">
                  <a:pos x="44" y="43"/>
                </a:cxn>
                <a:cxn ang="0">
                  <a:pos x="44" y="11"/>
                </a:cxn>
                <a:cxn ang="0">
                  <a:pos x="44" y="5"/>
                </a:cxn>
                <a:cxn ang="0">
                  <a:pos x="42" y="3"/>
                </a:cxn>
                <a:cxn ang="0">
                  <a:pos x="40" y="2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55" y="0"/>
                </a:cxn>
              </a:cxnLst>
              <a:rect l="0" t="0" r="r" b="b"/>
              <a:pathLst>
                <a:path w="64" h="59">
                  <a:moveTo>
                    <a:pt x="55" y="0"/>
                  </a:moveTo>
                  <a:lnTo>
                    <a:pt x="55" y="34"/>
                  </a:lnTo>
                  <a:lnTo>
                    <a:pt x="55" y="41"/>
                  </a:lnTo>
                  <a:lnTo>
                    <a:pt x="55" y="45"/>
                  </a:lnTo>
                  <a:lnTo>
                    <a:pt x="55" y="48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60" y="52"/>
                  </a:lnTo>
                  <a:lnTo>
                    <a:pt x="62" y="50"/>
                  </a:lnTo>
                  <a:lnTo>
                    <a:pt x="64" y="52"/>
                  </a:lnTo>
                  <a:lnTo>
                    <a:pt x="47" y="59"/>
                  </a:lnTo>
                  <a:lnTo>
                    <a:pt x="44" y="59"/>
                  </a:lnTo>
                  <a:lnTo>
                    <a:pt x="44" y="46"/>
                  </a:lnTo>
                  <a:lnTo>
                    <a:pt x="40" y="50"/>
                  </a:lnTo>
                  <a:lnTo>
                    <a:pt x="36" y="54"/>
                  </a:lnTo>
                  <a:lnTo>
                    <a:pt x="33" y="57"/>
                  </a:lnTo>
                  <a:lnTo>
                    <a:pt x="29" y="57"/>
                  </a:lnTo>
                  <a:lnTo>
                    <a:pt x="23" y="59"/>
                  </a:lnTo>
                  <a:lnTo>
                    <a:pt x="20" y="57"/>
                  </a:lnTo>
                  <a:lnTo>
                    <a:pt x="14" y="55"/>
                  </a:lnTo>
                  <a:lnTo>
                    <a:pt x="12" y="52"/>
                  </a:lnTo>
                  <a:lnTo>
                    <a:pt x="11" y="48"/>
                  </a:lnTo>
                  <a:lnTo>
                    <a:pt x="9" y="43"/>
                  </a:lnTo>
                  <a:lnTo>
                    <a:pt x="9" y="36"/>
                  </a:lnTo>
                  <a:lnTo>
                    <a:pt x="9" y="11"/>
                  </a:lnTo>
                  <a:lnTo>
                    <a:pt x="9" y="7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38"/>
                  </a:lnTo>
                  <a:lnTo>
                    <a:pt x="20" y="43"/>
                  </a:lnTo>
                  <a:lnTo>
                    <a:pt x="20" y="46"/>
                  </a:lnTo>
                  <a:lnTo>
                    <a:pt x="22" y="48"/>
                  </a:lnTo>
                  <a:lnTo>
                    <a:pt x="25" y="50"/>
                  </a:lnTo>
                  <a:lnTo>
                    <a:pt x="29" y="50"/>
                  </a:lnTo>
                  <a:lnTo>
                    <a:pt x="33" y="50"/>
                  </a:lnTo>
                  <a:lnTo>
                    <a:pt x="36" y="48"/>
                  </a:lnTo>
                  <a:lnTo>
                    <a:pt x="40" y="46"/>
                  </a:lnTo>
                  <a:lnTo>
                    <a:pt x="44" y="43"/>
                  </a:lnTo>
                  <a:lnTo>
                    <a:pt x="44" y="11"/>
                  </a:lnTo>
                  <a:lnTo>
                    <a:pt x="44" y="5"/>
                  </a:lnTo>
                  <a:lnTo>
                    <a:pt x="42" y="3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2" name="Freeform 2487"/>
            <p:cNvSpPr>
              <a:spLocks/>
            </p:cNvSpPr>
            <p:nvPr/>
          </p:nvSpPr>
          <p:spPr bwMode="auto">
            <a:xfrm>
              <a:off x="6708902" y="4992370"/>
              <a:ext cx="36513" cy="4603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14"/>
                </a:cxn>
                <a:cxn ang="0">
                  <a:pos x="24" y="7"/>
                </a:cxn>
                <a:cxn ang="0">
                  <a:pos x="29" y="2"/>
                </a:cxn>
                <a:cxn ang="0">
                  <a:pos x="35" y="0"/>
                </a:cxn>
                <a:cxn ang="0">
                  <a:pos x="38" y="0"/>
                </a:cxn>
                <a:cxn ang="0">
                  <a:pos x="40" y="2"/>
                </a:cxn>
                <a:cxn ang="0">
                  <a:pos x="42" y="5"/>
                </a:cxn>
                <a:cxn ang="0">
                  <a:pos x="44" y="7"/>
                </a:cxn>
                <a:cxn ang="0">
                  <a:pos x="42" y="11"/>
                </a:cxn>
                <a:cxn ang="0">
                  <a:pos x="42" y="13"/>
                </a:cxn>
                <a:cxn ang="0">
                  <a:pos x="40" y="14"/>
                </a:cxn>
                <a:cxn ang="0">
                  <a:pos x="38" y="14"/>
                </a:cxn>
                <a:cxn ang="0">
                  <a:pos x="35" y="14"/>
                </a:cxn>
                <a:cxn ang="0">
                  <a:pos x="33" y="13"/>
                </a:cxn>
                <a:cxn ang="0">
                  <a:pos x="31" y="11"/>
                </a:cxn>
                <a:cxn ang="0">
                  <a:pos x="29" y="9"/>
                </a:cxn>
                <a:cxn ang="0">
                  <a:pos x="27" y="9"/>
                </a:cxn>
                <a:cxn ang="0">
                  <a:pos x="26" y="11"/>
                </a:cxn>
                <a:cxn ang="0">
                  <a:pos x="22" y="14"/>
                </a:cxn>
                <a:cxn ang="0">
                  <a:pos x="20" y="20"/>
                </a:cxn>
                <a:cxn ang="0">
                  <a:pos x="20" y="45"/>
                </a:cxn>
                <a:cxn ang="0">
                  <a:pos x="20" y="50"/>
                </a:cxn>
                <a:cxn ang="0">
                  <a:pos x="20" y="54"/>
                </a:cxn>
                <a:cxn ang="0">
                  <a:pos x="22" y="56"/>
                </a:cxn>
                <a:cxn ang="0">
                  <a:pos x="24" y="56"/>
                </a:cxn>
                <a:cxn ang="0">
                  <a:pos x="27" y="57"/>
                </a:cxn>
                <a:cxn ang="0">
                  <a:pos x="31" y="57"/>
                </a:cxn>
                <a:cxn ang="0">
                  <a:pos x="31" y="59"/>
                </a:cxn>
                <a:cxn ang="0">
                  <a:pos x="0" y="59"/>
                </a:cxn>
                <a:cxn ang="0">
                  <a:pos x="0" y="57"/>
                </a:cxn>
                <a:cxn ang="0">
                  <a:pos x="4" y="57"/>
                </a:cxn>
                <a:cxn ang="0">
                  <a:pos x="5" y="56"/>
                </a:cxn>
                <a:cxn ang="0">
                  <a:pos x="7" y="56"/>
                </a:cxn>
                <a:cxn ang="0">
                  <a:pos x="9" y="52"/>
                </a:cxn>
                <a:cxn ang="0">
                  <a:pos x="9" y="50"/>
                </a:cxn>
                <a:cxn ang="0">
                  <a:pos x="9" y="45"/>
                </a:cxn>
                <a:cxn ang="0">
                  <a:pos x="9" y="23"/>
                </a:cxn>
                <a:cxn ang="0">
                  <a:pos x="9" y="18"/>
                </a:cxn>
                <a:cxn ang="0">
                  <a:pos x="9" y="14"/>
                </a:cxn>
                <a:cxn ang="0">
                  <a:pos x="9" y="11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5" y="7"/>
                </a:cxn>
                <a:cxn ang="0">
                  <a:pos x="5" y="7"/>
                </a:cxn>
                <a:cxn ang="0">
                  <a:pos x="4" y="7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16" y="0"/>
                </a:cxn>
                <a:cxn ang="0">
                  <a:pos x="20" y="0"/>
                </a:cxn>
              </a:cxnLst>
              <a:rect l="0" t="0" r="r" b="b"/>
              <a:pathLst>
                <a:path w="44" h="59">
                  <a:moveTo>
                    <a:pt x="20" y="0"/>
                  </a:moveTo>
                  <a:lnTo>
                    <a:pt x="20" y="14"/>
                  </a:lnTo>
                  <a:lnTo>
                    <a:pt x="24" y="7"/>
                  </a:lnTo>
                  <a:lnTo>
                    <a:pt x="29" y="2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40" y="2"/>
                  </a:lnTo>
                  <a:lnTo>
                    <a:pt x="42" y="5"/>
                  </a:lnTo>
                  <a:lnTo>
                    <a:pt x="44" y="7"/>
                  </a:lnTo>
                  <a:lnTo>
                    <a:pt x="42" y="11"/>
                  </a:lnTo>
                  <a:lnTo>
                    <a:pt x="42" y="13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5" y="14"/>
                  </a:lnTo>
                  <a:lnTo>
                    <a:pt x="33" y="13"/>
                  </a:lnTo>
                  <a:lnTo>
                    <a:pt x="31" y="11"/>
                  </a:lnTo>
                  <a:lnTo>
                    <a:pt x="29" y="9"/>
                  </a:lnTo>
                  <a:lnTo>
                    <a:pt x="27" y="9"/>
                  </a:lnTo>
                  <a:lnTo>
                    <a:pt x="26" y="11"/>
                  </a:lnTo>
                  <a:lnTo>
                    <a:pt x="22" y="14"/>
                  </a:lnTo>
                  <a:lnTo>
                    <a:pt x="20" y="20"/>
                  </a:lnTo>
                  <a:lnTo>
                    <a:pt x="20" y="45"/>
                  </a:lnTo>
                  <a:lnTo>
                    <a:pt x="20" y="50"/>
                  </a:lnTo>
                  <a:lnTo>
                    <a:pt x="20" y="54"/>
                  </a:lnTo>
                  <a:lnTo>
                    <a:pt x="22" y="56"/>
                  </a:lnTo>
                  <a:lnTo>
                    <a:pt x="24" y="56"/>
                  </a:lnTo>
                  <a:lnTo>
                    <a:pt x="27" y="57"/>
                  </a:lnTo>
                  <a:lnTo>
                    <a:pt x="31" y="57"/>
                  </a:lnTo>
                  <a:lnTo>
                    <a:pt x="31" y="59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4" y="57"/>
                  </a:lnTo>
                  <a:lnTo>
                    <a:pt x="5" y="56"/>
                  </a:lnTo>
                  <a:lnTo>
                    <a:pt x="7" y="56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9" y="45"/>
                  </a:lnTo>
                  <a:lnTo>
                    <a:pt x="9" y="23"/>
                  </a:lnTo>
                  <a:lnTo>
                    <a:pt x="9" y="18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7" y="9"/>
                  </a:lnTo>
                  <a:lnTo>
                    <a:pt x="7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7"/>
                  </a:lnTo>
                  <a:lnTo>
                    <a:pt x="1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1A00"/>
            </a:solidFill>
            <a:ln w="0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3" name="Freeform 2488"/>
            <p:cNvSpPr>
              <a:spLocks/>
            </p:cNvSpPr>
            <p:nvPr/>
          </p:nvSpPr>
          <p:spPr bwMode="auto">
            <a:xfrm>
              <a:off x="5985002" y="4247832"/>
              <a:ext cx="1022350" cy="1512888"/>
            </a:xfrm>
            <a:custGeom>
              <a:avLst/>
              <a:gdLst/>
              <a:ahLst/>
              <a:cxnLst>
                <a:cxn ang="0">
                  <a:pos x="711" y="1727"/>
                </a:cxn>
                <a:cxn ang="0">
                  <a:pos x="739" y="1732"/>
                </a:cxn>
                <a:cxn ang="0">
                  <a:pos x="778" y="1732"/>
                </a:cxn>
                <a:cxn ang="0">
                  <a:pos x="811" y="1727"/>
                </a:cxn>
                <a:cxn ang="0">
                  <a:pos x="813" y="1732"/>
                </a:cxn>
                <a:cxn ang="0">
                  <a:pos x="794" y="1756"/>
                </a:cxn>
                <a:cxn ang="0">
                  <a:pos x="765" y="1792"/>
                </a:cxn>
                <a:cxn ang="0">
                  <a:pos x="732" y="1831"/>
                </a:cxn>
                <a:cxn ang="0">
                  <a:pos x="698" y="1869"/>
                </a:cxn>
                <a:cxn ang="0">
                  <a:pos x="673" y="1895"/>
                </a:cxn>
                <a:cxn ang="0">
                  <a:pos x="663" y="1906"/>
                </a:cxn>
                <a:cxn ang="0">
                  <a:pos x="604" y="1734"/>
                </a:cxn>
                <a:cxn ang="0">
                  <a:pos x="385" y="1200"/>
                </a:cxn>
                <a:cxn ang="0">
                  <a:pos x="245" y="1120"/>
                </a:cxn>
                <a:cxn ang="0">
                  <a:pos x="131" y="1007"/>
                </a:cxn>
                <a:cxn ang="0">
                  <a:pos x="50" y="869"/>
                </a:cxn>
                <a:cxn ang="0">
                  <a:pos x="6" y="711"/>
                </a:cxn>
                <a:cxn ang="0">
                  <a:pos x="6" y="548"/>
                </a:cxn>
                <a:cxn ang="0">
                  <a:pos x="45" y="400"/>
                </a:cxn>
                <a:cxn ang="0">
                  <a:pos x="116" y="269"/>
                </a:cxn>
                <a:cxn ang="0">
                  <a:pos x="218" y="158"/>
                </a:cxn>
                <a:cxn ang="0">
                  <a:pos x="341" y="74"/>
                </a:cxn>
                <a:cxn ang="0">
                  <a:pos x="487" y="20"/>
                </a:cxn>
                <a:cxn ang="0">
                  <a:pos x="645" y="0"/>
                </a:cxn>
                <a:cxn ang="0">
                  <a:pos x="803" y="20"/>
                </a:cxn>
                <a:cxn ang="0">
                  <a:pos x="949" y="74"/>
                </a:cxn>
                <a:cxn ang="0">
                  <a:pos x="1072" y="158"/>
                </a:cxn>
                <a:cxn ang="0">
                  <a:pos x="1173" y="269"/>
                </a:cxn>
                <a:cxn ang="0">
                  <a:pos x="1245" y="402"/>
                </a:cxn>
                <a:cxn ang="0">
                  <a:pos x="1284" y="548"/>
                </a:cxn>
                <a:cxn ang="0">
                  <a:pos x="1284" y="706"/>
                </a:cxn>
                <a:cxn ang="0">
                  <a:pos x="1249" y="855"/>
                </a:cxn>
                <a:cxn ang="0">
                  <a:pos x="1179" y="985"/>
                </a:cxn>
                <a:cxn ang="0">
                  <a:pos x="1081" y="1093"/>
                </a:cxn>
                <a:cxn ang="0">
                  <a:pos x="956" y="1174"/>
                </a:cxn>
                <a:cxn ang="0">
                  <a:pos x="811" y="1225"/>
                </a:cxn>
              </a:cxnLst>
              <a:rect l="0" t="0" r="r" b="b"/>
              <a:pathLst>
                <a:path w="1290" h="1906">
                  <a:moveTo>
                    <a:pt x="708" y="1727"/>
                  </a:moveTo>
                  <a:lnTo>
                    <a:pt x="711" y="1727"/>
                  </a:lnTo>
                  <a:lnTo>
                    <a:pt x="722" y="1729"/>
                  </a:lnTo>
                  <a:lnTo>
                    <a:pt x="739" y="1732"/>
                  </a:lnTo>
                  <a:lnTo>
                    <a:pt x="757" y="1732"/>
                  </a:lnTo>
                  <a:lnTo>
                    <a:pt x="778" y="1732"/>
                  </a:lnTo>
                  <a:lnTo>
                    <a:pt x="796" y="1732"/>
                  </a:lnTo>
                  <a:lnTo>
                    <a:pt x="811" y="1727"/>
                  </a:lnTo>
                  <a:lnTo>
                    <a:pt x="814" y="1727"/>
                  </a:lnTo>
                  <a:lnTo>
                    <a:pt x="813" y="1732"/>
                  </a:lnTo>
                  <a:lnTo>
                    <a:pt x="805" y="1743"/>
                  </a:lnTo>
                  <a:lnTo>
                    <a:pt x="794" y="1756"/>
                  </a:lnTo>
                  <a:lnTo>
                    <a:pt x="781" y="1774"/>
                  </a:lnTo>
                  <a:lnTo>
                    <a:pt x="765" y="1792"/>
                  </a:lnTo>
                  <a:lnTo>
                    <a:pt x="748" y="1811"/>
                  </a:lnTo>
                  <a:lnTo>
                    <a:pt x="732" y="1831"/>
                  </a:lnTo>
                  <a:lnTo>
                    <a:pt x="713" y="1851"/>
                  </a:lnTo>
                  <a:lnTo>
                    <a:pt x="698" y="1869"/>
                  </a:lnTo>
                  <a:lnTo>
                    <a:pt x="684" y="1883"/>
                  </a:lnTo>
                  <a:lnTo>
                    <a:pt x="673" y="1895"/>
                  </a:lnTo>
                  <a:lnTo>
                    <a:pt x="665" y="1903"/>
                  </a:lnTo>
                  <a:lnTo>
                    <a:pt x="663" y="1906"/>
                  </a:lnTo>
                  <a:lnTo>
                    <a:pt x="509" y="1756"/>
                  </a:lnTo>
                  <a:lnTo>
                    <a:pt x="604" y="1734"/>
                  </a:lnTo>
                  <a:lnTo>
                    <a:pt x="463" y="1229"/>
                  </a:lnTo>
                  <a:lnTo>
                    <a:pt x="385" y="1200"/>
                  </a:lnTo>
                  <a:lnTo>
                    <a:pt x="312" y="1165"/>
                  </a:lnTo>
                  <a:lnTo>
                    <a:pt x="245" y="1120"/>
                  </a:lnTo>
                  <a:lnTo>
                    <a:pt x="185" y="1066"/>
                  </a:lnTo>
                  <a:lnTo>
                    <a:pt x="131" y="1007"/>
                  </a:lnTo>
                  <a:lnTo>
                    <a:pt x="87" y="941"/>
                  </a:lnTo>
                  <a:lnTo>
                    <a:pt x="50" y="869"/>
                  </a:lnTo>
                  <a:lnTo>
                    <a:pt x="22" y="792"/>
                  </a:lnTo>
                  <a:lnTo>
                    <a:pt x="6" y="711"/>
                  </a:lnTo>
                  <a:lnTo>
                    <a:pt x="0" y="627"/>
                  </a:lnTo>
                  <a:lnTo>
                    <a:pt x="6" y="548"/>
                  </a:lnTo>
                  <a:lnTo>
                    <a:pt x="21" y="473"/>
                  </a:lnTo>
                  <a:lnTo>
                    <a:pt x="45" y="400"/>
                  </a:lnTo>
                  <a:lnTo>
                    <a:pt x="76" y="332"/>
                  </a:lnTo>
                  <a:lnTo>
                    <a:pt x="116" y="269"/>
                  </a:lnTo>
                  <a:lnTo>
                    <a:pt x="162" y="212"/>
                  </a:lnTo>
                  <a:lnTo>
                    <a:pt x="218" y="158"/>
                  </a:lnTo>
                  <a:lnTo>
                    <a:pt x="277" y="113"/>
                  </a:lnTo>
                  <a:lnTo>
                    <a:pt x="341" y="74"/>
                  </a:lnTo>
                  <a:lnTo>
                    <a:pt x="413" y="43"/>
                  </a:lnTo>
                  <a:lnTo>
                    <a:pt x="487" y="20"/>
                  </a:lnTo>
                  <a:lnTo>
                    <a:pt x="564" y="6"/>
                  </a:lnTo>
                  <a:lnTo>
                    <a:pt x="645" y="0"/>
                  </a:lnTo>
                  <a:lnTo>
                    <a:pt x="726" y="6"/>
                  </a:lnTo>
                  <a:lnTo>
                    <a:pt x="803" y="20"/>
                  </a:lnTo>
                  <a:lnTo>
                    <a:pt x="877" y="43"/>
                  </a:lnTo>
                  <a:lnTo>
                    <a:pt x="949" y="74"/>
                  </a:lnTo>
                  <a:lnTo>
                    <a:pt x="1013" y="113"/>
                  </a:lnTo>
                  <a:lnTo>
                    <a:pt x="1072" y="158"/>
                  </a:lnTo>
                  <a:lnTo>
                    <a:pt x="1127" y="212"/>
                  </a:lnTo>
                  <a:lnTo>
                    <a:pt x="1173" y="269"/>
                  </a:lnTo>
                  <a:lnTo>
                    <a:pt x="1214" y="332"/>
                  </a:lnTo>
                  <a:lnTo>
                    <a:pt x="1245" y="402"/>
                  </a:lnTo>
                  <a:lnTo>
                    <a:pt x="1269" y="473"/>
                  </a:lnTo>
                  <a:lnTo>
                    <a:pt x="1284" y="548"/>
                  </a:lnTo>
                  <a:lnTo>
                    <a:pt x="1290" y="627"/>
                  </a:lnTo>
                  <a:lnTo>
                    <a:pt x="1284" y="706"/>
                  </a:lnTo>
                  <a:lnTo>
                    <a:pt x="1271" y="783"/>
                  </a:lnTo>
                  <a:lnTo>
                    <a:pt x="1249" y="855"/>
                  </a:lnTo>
                  <a:lnTo>
                    <a:pt x="1218" y="923"/>
                  </a:lnTo>
                  <a:lnTo>
                    <a:pt x="1179" y="985"/>
                  </a:lnTo>
                  <a:lnTo>
                    <a:pt x="1133" y="1041"/>
                  </a:lnTo>
                  <a:lnTo>
                    <a:pt x="1081" y="1093"/>
                  </a:lnTo>
                  <a:lnTo>
                    <a:pt x="1022" y="1138"/>
                  </a:lnTo>
                  <a:lnTo>
                    <a:pt x="956" y="1174"/>
                  </a:lnTo>
                  <a:lnTo>
                    <a:pt x="886" y="1204"/>
                  </a:lnTo>
                  <a:lnTo>
                    <a:pt x="811" y="1225"/>
                  </a:lnTo>
                  <a:lnTo>
                    <a:pt x="708" y="1727"/>
                  </a:lnTo>
                </a:path>
              </a:pathLst>
            </a:custGeom>
            <a:noFill/>
            <a:ln w="4">
              <a:solidFill>
                <a:srgbClr val="FF1A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02" name="Straight Connector 101"/>
          <p:cNvCxnSpPr/>
          <p:nvPr/>
        </p:nvCxnSpPr>
        <p:spPr>
          <a:xfrm>
            <a:off x="4953000" y="2226892"/>
            <a:ext cx="13716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912" y="3810000"/>
            <a:ext cx="3519488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TextBox 87"/>
          <p:cNvSpPr txBox="1"/>
          <p:nvPr/>
        </p:nvSpPr>
        <p:spPr>
          <a:xfrm>
            <a:off x="5940129" y="5407223"/>
            <a:ext cx="1908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Lumi</a:t>
            </a:r>
            <a:r>
              <a:rPr lang="en-US" sz="1400" dirty="0" smtClean="0">
                <a:solidFill>
                  <a:srgbClr val="FF0000"/>
                </a:solidFill>
              </a:rPr>
              <a:t>. of </a:t>
            </a:r>
            <a:r>
              <a:rPr lang="en-US" sz="1400" dirty="0" err="1" smtClean="0">
                <a:solidFill>
                  <a:srgbClr val="FF0000"/>
                </a:solidFill>
              </a:rPr>
              <a:t>LHCb</a:t>
            </a:r>
            <a:r>
              <a:rPr lang="en-US" sz="1400" dirty="0" smtClean="0">
                <a:solidFill>
                  <a:srgbClr val="FF0000"/>
                </a:solidFill>
              </a:rPr>
              <a:t> “leveled”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619874" y="2106097"/>
            <a:ext cx="3802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429000"/>
            <a:ext cx="4325928" cy="2816480"/>
          </a:xfrm>
          <a:prstGeom prst="rect">
            <a:avLst/>
          </a:prstGeom>
        </p:spPr>
      </p:pic>
      <p:sp>
        <p:nvSpPr>
          <p:cNvPr id="96" name="Rectangle 3"/>
          <p:cNvSpPr txBox="1">
            <a:spLocks/>
          </p:cNvSpPr>
          <p:nvPr/>
        </p:nvSpPr>
        <p:spPr>
          <a:xfrm>
            <a:off x="272144" y="2167784"/>
            <a:ext cx="6204856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GB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LHCb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acceptance optimised for forward bb production: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f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orward single arm spectrometer 1.9&lt;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Symbol" pitchFamily="18" charset="2"/>
              </a:rPr>
              <a:t>&lt;4.9 </a:t>
            </a:r>
          </a:p>
          <a:p>
            <a:pPr marL="342900" lvl="0" indent="-342900">
              <a:spcBef>
                <a:spcPct val="200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en-GB" altLang="zh-CN" sz="20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Luminosity is at ~4</a:t>
            </a:r>
            <a:r>
              <a:rPr lang="en-GB" altLang="zh-CN" sz="20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Symbol"/>
              </a:rPr>
              <a:t></a:t>
            </a:r>
            <a:r>
              <a:rPr lang="en-GB" altLang="zh-CN" sz="20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10</a:t>
            </a:r>
            <a:r>
              <a:rPr lang="en-GB" altLang="zh-CN" sz="2000" baseline="300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32</a:t>
            </a:r>
            <a:r>
              <a:rPr lang="en-GB" altLang="zh-CN" sz="20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cm</a:t>
            </a:r>
            <a:r>
              <a:rPr lang="en-GB" altLang="zh-CN" sz="2000" baseline="300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-2</a:t>
            </a:r>
            <a:r>
              <a:rPr lang="en-GB" altLang="zh-CN" sz="20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</a:t>
            </a:r>
            <a:r>
              <a:rPr lang="en-GB" altLang="zh-CN" sz="2000" baseline="300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-1 </a:t>
            </a:r>
            <a:r>
              <a:rPr lang="en-GB" altLang="zh-CN" sz="20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to limit multiple interactions per bunch crossing</a:t>
            </a:r>
          </a:p>
          <a:p>
            <a:pPr marL="342900" lvl="0" indent="-342900">
              <a:spcBef>
                <a:spcPct val="20000"/>
              </a:spcBef>
              <a:spcAft>
                <a:spcPts val="200"/>
              </a:spcAft>
              <a:buFont typeface="Arial" pitchFamily="34" charset="0"/>
              <a:buChar char="•"/>
            </a:pPr>
            <a:endParaRPr lang="en-US" altLang="zh-CN" sz="2000" dirty="0" smtClean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752" y="1143000"/>
            <a:ext cx="2717800" cy="24003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4400" y="4495800"/>
            <a:ext cx="139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RUN I: 3fb</a:t>
            </a:r>
            <a:r>
              <a:rPr kumimoji="1" lang="en-US" altLang="zh-CN" baseline="30000" dirty="0" smtClean="0"/>
              <a:t>-1</a:t>
            </a:r>
            <a:endParaRPr kumimoji="1"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200085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4117" b="-4117"/>
          <a:stretch>
            <a:fillRect/>
          </a:stretch>
        </p:blipFill>
        <p:spPr bwMode="auto">
          <a:xfrm>
            <a:off x="76200" y="838200"/>
            <a:ext cx="8862646" cy="5334000"/>
          </a:xfrm>
          <a:prstGeom prst="rect">
            <a:avLst/>
          </a:prstGeom>
          <a:noFill/>
        </p:spPr>
      </p:pic>
      <p:cxnSp>
        <p:nvCxnSpPr>
          <p:cNvPr id="4" name="直线箭头连接符 3"/>
          <p:cNvCxnSpPr/>
          <p:nvPr/>
        </p:nvCxnSpPr>
        <p:spPr bwMode="auto">
          <a:xfrm>
            <a:off x="16077" y="3368875"/>
            <a:ext cx="838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B000D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直线箭头连接符 7"/>
          <p:cNvCxnSpPr/>
          <p:nvPr/>
        </p:nvCxnSpPr>
        <p:spPr bwMode="auto">
          <a:xfrm flipH="1">
            <a:off x="990600" y="3368875"/>
            <a:ext cx="457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B000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文本框 8"/>
          <p:cNvSpPr txBox="1"/>
          <p:nvPr/>
        </p:nvSpPr>
        <p:spPr>
          <a:xfrm>
            <a:off x="601356" y="35168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p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2356" y="35052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p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5400" dirty="0" smtClean="0"/>
              <a:t>Detector performance</a:t>
            </a:r>
            <a:endParaRPr kumimoji="1" lang="zh-CN" altLang="en-US" sz="540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67D008-2172-40C5-B664-D71263EA7539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143000"/>
            <a:ext cx="2590800" cy="2590800"/>
          </a:xfrm>
          <a:prstGeom prst="rect">
            <a:avLst/>
          </a:prstGeom>
        </p:spPr>
      </p:pic>
      <p:pic>
        <p:nvPicPr>
          <p:cNvPr id="13" name="内容占位符 1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66" b="509"/>
          <a:stretch/>
        </p:blipFill>
        <p:spPr>
          <a:xfrm>
            <a:off x="381000" y="1142999"/>
            <a:ext cx="3200400" cy="2619963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143000"/>
            <a:ext cx="2834098" cy="2590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27076"/>
            <a:ext cx="9144000" cy="252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0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Custom 1">
      <a:majorFont>
        <a:latin typeface="Freestyle Scrip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46552</TotalTime>
  <Words>2963</Words>
  <Application>Microsoft Macintosh PowerPoint</Application>
  <PresentationFormat>全屏显示(4:3)</PresentationFormat>
  <Paragraphs>492</Paragraphs>
  <Slides>63</Slides>
  <Notes>4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嵌入的 OLE 服务器</vt:lpstr>
      </vt:variant>
      <vt:variant>
        <vt:i4>3</vt:i4>
      </vt:variant>
      <vt:variant>
        <vt:lpstr>幻灯片标题</vt:lpstr>
      </vt:variant>
      <vt:variant>
        <vt:i4>63</vt:i4>
      </vt:variant>
    </vt:vector>
  </HeadingPairs>
  <TitlesOfParts>
    <vt:vector size="67" baseType="lpstr">
      <vt:lpstr>Edge</vt:lpstr>
      <vt:lpstr>公式</vt:lpstr>
      <vt:lpstr>Equation</vt:lpstr>
      <vt:lpstr>Microsoft 公式</vt:lpstr>
      <vt:lpstr>    Observation of Pentaquark Candidates at LHCb</vt:lpstr>
      <vt:lpstr>What are particles made of?</vt:lpstr>
      <vt:lpstr>Quark model</vt:lpstr>
      <vt:lpstr>Why pentaquarks?</vt:lpstr>
      <vt:lpstr>Past claimed pentaquark </vt:lpstr>
      <vt:lpstr>Tetraquark</vt:lpstr>
      <vt:lpstr>The LHCb Experiment</vt:lpstr>
      <vt:lpstr>LHCb Detector</vt:lpstr>
      <vt:lpstr>Detector performance</vt:lpstr>
      <vt:lpstr>LHCb goals</vt:lpstr>
      <vt:lpstr>fLb/fd</vt:lpstr>
      <vt:lpstr>Lb→J/yK-p </vt:lpstr>
      <vt:lpstr>Measurement of Lb/B0 lifetime</vt:lpstr>
      <vt:lpstr>Data and selection</vt:lpstr>
      <vt:lpstr>PowerPoint 演示文稿</vt:lpstr>
      <vt:lpstr>“Dalitz-plot” distribution</vt:lpstr>
      <vt:lpstr>Projections</vt:lpstr>
      <vt:lpstr>Is the peak “an artifact”?</vt:lpstr>
      <vt:lpstr>Amplitude analysis </vt:lpstr>
      <vt:lpstr>Amplitude Analysis</vt:lpstr>
      <vt:lpstr>Amplitude Analysis</vt:lpstr>
      <vt:lpstr>Amplitude Analysis</vt:lpstr>
      <vt:lpstr>Amplitude Analysis</vt:lpstr>
      <vt:lpstr>Models: extended &amp; reduced</vt:lpstr>
      <vt:lpstr>Results without Pc states</vt:lpstr>
      <vt:lpstr>Extended model with 1 Pc</vt:lpstr>
      <vt:lpstr>Reduced model with 2 Pc’s</vt:lpstr>
      <vt:lpstr>Angular distributions</vt:lpstr>
      <vt:lpstr>Better View</vt:lpstr>
      <vt:lpstr>In m(K-p) slices</vt:lpstr>
      <vt:lpstr>Data demands 2 states</vt:lpstr>
      <vt:lpstr>m(J/y K-)</vt:lpstr>
      <vt:lpstr>Systematic uncertainties</vt:lpstr>
      <vt:lpstr>Significances</vt:lpstr>
      <vt:lpstr>Fit results</vt:lpstr>
      <vt:lpstr>Cross-checks</vt:lpstr>
      <vt:lpstr>Breit-Wigner amplitude</vt:lpstr>
      <vt:lpstr>Argand diagrams</vt:lpstr>
      <vt:lpstr>What’s a pentaquark</vt:lpstr>
      <vt:lpstr>Popular explanations </vt:lpstr>
      <vt:lpstr>Pentaquark models</vt:lpstr>
      <vt:lpstr>Molecular models</vt:lpstr>
      <vt:lpstr>Rescattering</vt:lpstr>
      <vt:lpstr>Other Pc channels</vt:lpstr>
      <vt:lpstr>Conclusions</vt:lpstr>
      <vt:lpstr>The End</vt:lpstr>
      <vt:lpstr>Z(4430)+ tetraquark</vt:lpstr>
      <vt:lpstr>LHCb Amplitude analysis</vt:lpstr>
      <vt:lpstr>Is it a resonance?</vt:lpstr>
      <vt:lpstr>Other Explanations</vt:lpstr>
      <vt:lpstr>Extended model with 2 Pc’s</vt:lpstr>
      <vt:lpstr>Amplitude formalism</vt:lpstr>
      <vt:lpstr>Amplitude formalism II</vt:lpstr>
      <vt:lpstr>Amplitude formalism III</vt:lpstr>
      <vt:lpstr>Amplitude formalism IV</vt:lpstr>
      <vt:lpstr>Amplitude formalism V</vt:lpstr>
      <vt:lpstr>Other tetraquark candidates</vt:lpstr>
      <vt:lpstr>PowerPoint 演示文稿</vt:lpstr>
      <vt:lpstr>Masses</vt:lpstr>
      <vt:lpstr>Some History: The a1</vt:lpstr>
      <vt:lpstr>“Kinematical” effect</vt:lpstr>
      <vt:lpstr>t-→(ppp)-n</vt:lpstr>
      <vt:lpstr>Fit results</vt:lpstr>
    </vt:vector>
  </TitlesOfParts>
  <Company>syracuse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CLEO-C: prospects and relevance to LHCb</dc:title>
  <dc:creator>sheldon stone</dc:creator>
  <cp:lastModifiedBy>Liming Zhang</cp:lastModifiedBy>
  <cp:revision>2024</cp:revision>
  <cp:lastPrinted>2015-08-04T00:56:04Z</cp:lastPrinted>
  <dcterms:created xsi:type="dcterms:W3CDTF">2013-11-18T14:11:15Z</dcterms:created>
  <dcterms:modified xsi:type="dcterms:W3CDTF">2015-11-29T16:24:39Z</dcterms:modified>
</cp:coreProperties>
</file>