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embeddedFontLst>
    <p:embeddedFont>
      <p:font typeface="Cantata One"/>
      <p:regular r:id="rId26"/>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ntataOne-regular.fnt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chemeClr val="dk1"/>
              </a:buClr>
              <a:buFont typeface="Calibri"/>
              <a:buNone/>
              <a:defRPr b="0" baseline="0" i="0" sz="1200" u="none" cap="none" strike="noStrike">
                <a:solidFill>
                  <a:schemeClr val="dk1"/>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lnSpc>
                <a:spcPct val="100000"/>
              </a:lnSpc>
              <a:spcBef>
                <a:spcPts val="0"/>
              </a:spcBef>
              <a:spcAft>
                <a:spcPts val="0"/>
              </a:spcAft>
              <a:buClr>
                <a:schemeClr val="dk1"/>
              </a:buClr>
              <a:buFont typeface="Calibri"/>
              <a:buNone/>
              <a:defRPr b="0" baseline="0" i="0" sz="1200" u="none" cap="none" strike="noStrike">
                <a:solidFill>
                  <a:schemeClr val="dk1"/>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200" u="none" cap="none" strike="noStrike">
                <a:solidFill>
                  <a:schemeClr val="dk1"/>
                </a:solidFill>
                <a:latin typeface="Calibri"/>
                <a:ea typeface="Calibri"/>
                <a:cs typeface="Calibri"/>
                <a:sym typeface="Calibri"/>
              </a:defRPr>
            </a:lvl2pPr>
            <a:lvl3pPr indent="0" marL="914400" marR="0" rtl="0" algn="l">
              <a:spcBef>
                <a:spcPts val="0"/>
              </a:spcBef>
              <a:defRPr b="0" baseline="0" i="0" sz="1200" u="none" cap="none" strike="noStrike">
                <a:solidFill>
                  <a:schemeClr val="dk1"/>
                </a:solidFill>
                <a:latin typeface="Calibri"/>
                <a:ea typeface="Calibri"/>
                <a:cs typeface="Calibri"/>
                <a:sym typeface="Calibri"/>
              </a:defRPr>
            </a:lvl3pPr>
            <a:lvl4pPr indent="0" marL="1371600" marR="0" rtl="0" algn="l">
              <a:spcBef>
                <a:spcPts val="0"/>
              </a:spcBef>
              <a:defRPr b="0" baseline="0" i="0" sz="1200" u="none" cap="none" strike="noStrike">
                <a:solidFill>
                  <a:schemeClr val="dk1"/>
                </a:solidFill>
                <a:latin typeface="Calibri"/>
                <a:ea typeface="Calibri"/>
                <a:cs typeface="Calibri"/>
                <a:sym typeface="Calibri"/>
              </a:defRPr>
            </a:lvl4pPr>
            <a:lvl5pPr indent="0" marL="1828800" marR="0" rtl="0" algn="l">
              <a:spcBef>
                <a:spcPts val="0"/>
              </a:spcBef>
              <a:defRPr b="0" baseline="0" i="0" sz="1200" u="none" cap="none" strike="noStrike">
                <a:solidFill>
                  <a:schemeClr val="dk1"/>
                </a:solidFill>
                <a:latin typeface="Calibri"/>
                <a:ea typeface="Calibri"/>
                <a:cs typeface="Calibri"/>
                <a:sym typeface="Calibri"/>
              </a:defRPr>
            </a:lvl5pPr>
            <a:lvl6pPr indent="0" marL="2286000" marR="0" rtl="0" algn="l">
              <a:spcBef>
                <a:spcPts val="0"/>
              </a:spcBef>
              <a:defRPr b="0" baseline="0" i="0" sz="1200" u="none" cap="none" strike="noStrike">
                <a:solidFill>
                  <a:schemeClr val="dk1"/>
                </a:solidFill>
                <a:latin typeface="Calibri"/>
                <a:ea typeface="Calibri"/>
                <a:cs typeface="Calibri"/>
                <a:sym typeface="Calibri"/>
              </a:defRPr>
            </a:lvl6pPr>
            <a:lvl7pPr indent="0" marL="2743200" marR="0" rtl="0" algn="l">
              <a:spcBef>
                <a:spcPts val="0"/>
              </a:spcBef>
              <a:defRPr b="0" baseline="0" i="0" sz="1200" u="none" cap="none" strike="noStrike">
                <a:solidFill>
                  <a:schemeClr val="dk1"/>
                </a:solidFill>
                <a:latin typeface="Calibri"/>
                <a:ea typeface="Calibri"/>
                <a:cs typeface="Calibri"/>
                <a:sym typeface="Calibri"/>
              </a:defRPr>
            </a:lvl7pPr>
            <a:lvl8pPr indent="0" marL="3200400" marR="0" rtl="0" algn="l">
              <a:spcBef>
                <a:spcPts val="0"/>
              </a:spcBef>
              <a:defRPr b="0" baseline="0" i="0" sz="1200" u="none" cap="none" strike="noStrike">
                <a:solidFill>
                  <a:schemeClr val="dk1"/>
                </a:solidFill>
                <a:latin typeface="Calibri"/>
                <a:ea typeface="Calibri"/>
                <a:cs typeface="Calibri"/>
                <a:sym typeface="Calibri"/>
              </a:defRPr>
            </a:lvl8pPr>
            <a:lvl9pPr indent="0" marL="3657600" marR="0" rtl="0" algn="l">
              <a:spcBef>
                <a:spcPts val="0"/>
              </a:spcBef>
              <a:defRPr b="0" baseline="0" i="0" sz="1200" u="none" cap="none" strike="noStrike">
                <a:solidFill>
                  <a:schemeClr val="dk1"/>
                </a:solidFill>
                <a:latin typeface="Calibri"/>
                <a:ea typeface="Calibri"/>
                <a:cs typeface="Calibri"/>
                <a:sym typeface="Calibri"/>
              </a:defRPr>
            </a:lvl9pPr>
          </a:lstStyle>
          <a:p/>
        </p:txBody>
      </p:sp>
      <p:sp>
        <p:nvSpPr>
          <p:cNvPr id="6" name="Shape 6"/>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marL="0" marR="0" rtl="0" algn="l">
              <a:lnSpc>
                <a:spcPct val="100000"/>
              </a:lnSpc>
              <a:spcBef>
                <a:spcPts val="0"/>
              </a:spcBef>
              <a:spcAft>
                <a:spcPts val="0"/>
              </a:spcAft>
              <a:buClr>
                <a:schemeClr val="dk1"/>
              </a:buClr>
              <a:buFont typeface="Calibri"/>
              <a:buNone/>
              <a:defRPr b="0" baseline="0" i="0" sz="1200" u="none" cap="none" strike="noStrike">
                <a:solidFill>
                  <a:schemeClr val="dk1"/>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7" name="Shape 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baseline="0" i="0" lang="en-US" sz="1200" u="none" cap="none" strike="noStrike">
                <a:solidFill>
                  <a:schemeClr val="dk1"/>
                </a:solidFill>
                <a:latin typeface="Calibri"/>
                <a:ea typeface="Calibri"/>
                <a:cs typeface="Calibri"/>
                <a:sym typeface="Calibri"/>
                <a:rtl val="0"/>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94" name="Shape 94"/>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05" name="Shape 40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Now the data is available in the db, users can benefit to query and import. For example…</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Users can import file by file via user interface.</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server permit remotely access with an account registered before.</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Otherwise, if they put all files on FileServer, system can timely check the new arriving files and automatically import to system.</a:t>
            </a:r>
          </a:p>
        </p:txBody>
      </p:sp>
      <p:sp>
        <p:nvSpPr>
          <p:cNvPr id="406" name="Shape 40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baseline="0" i="0" lang="en-US" sz="1200" u="none" cap="none" strike="noStrike">
                <a:solidFill>
                  <a:schemeClr val="dk1"/>
                </a:solidFill>
                <a:latin typeface="Calibri"/>
                <a:ea typeface="Calibri"/>
                <a:cs typeface="Calibri"/>
                <a:sym typeface="Calibri"/>
                <a:rtl val="0"/>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p:nvPr>
            <p:ph idx="2" type="sldImg"/>
          </p:nvPr>
        </p:nvSpPr>
        <p:spPr>
          <a:xfrm>
            <a:off x="1144587" y="84138"/>
            <a:ext cx="4568825" cy="3427412"/>
          </a:xfrm>
          <a:custGeom>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med" w="med" type="none"/>
            <a:tailEnd len="med" w="med" type="none"/>
          </a:ln>
        </p:spPr>
      </p:sp>
      <p:sp>
        <p:nvSpPr>
          <p:cNvPr id="431" name="Shape 431"/>
          <p:cNvSpPr txBox="1"/>
          <p:nvPr>
            <p:ph idx="1" type="body"/>
          </p:nvPr>
        </p:nvSpPr>
        <p:spPr>
          <a:xfrm>
            <a:off x="0" y="3657600"/>
            <a:ext cx="6696634" cy="60947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currently?, …. Im going to work for chromatography</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Make the text bigger</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Bold the effort of making the decision to develop the first parser…</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Point out the perspective for next parsers…</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important thing in this feature is pluggable parsers (currently, Parser for Raman, LC-MS) integrated with Apache Marmotta (Open Platform for Linked Data) to retrieve the metadata in different files that are the output of Raman spectrometry instrument and presenting the metadata as ontology graphs under RDF format.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These graphs are inserted to Linked Data Platform (LDP) of Apache Marmotta server as nodes.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end users can remotely query metadata by performing SPARQL queries. Users distantly access Marmotta to query the metadata which is imported manually or automatically.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Two pictures below illustrate the metadata in Raman spectra file (.spc) imported to Apache Marmotta.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metadata is extracted and presented under OWL by SPC parser plugin.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following SELECT query selects file URI, file name and volunteer identification.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7" name="Shape 437"/>
        <p:cNvGrpSpPr/>
        <p:nvPr/>
      </p:nvGrpSpPr>
      <p:grpSpPr>
        <a:xfrm>
          <a:off x="0" y="0"/>
          <a:ext cx="0" cy="0"/>
          <a:chOff x="0" y="0"/>
          <a:chExt cx="0" cy="0"/>
        </a:xfrm>
      </p:grpSpPr>
      <p:sp>
        <p:nvSpPr>
          <p:cNvPr id="438" name="Shape 4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39" name="Shape 43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Add a para</a:t>
            </a:r>
            <a:r>
              <a:rPr lang="en-US"/>
              <a:t>ph</a:t>
            </a:r>
            <a:r>
              <a:rPr b="0" baseline="0" i="0" lang="en-US" sz="1200" u="none" cap="none" strike="noStrike">
                <a:solidFill>
                  <a:schemeClr val="dk1"/>
                </a:solidFill>
                <a:latin typeface="Calibri"/>
                <a:ea typeface="Calibri"/>
                <a:cs typeface="Calibri"/>
                <a:sym typeface="Calibri"/>
              </a:rPr>
              <a:t> to say about the benefit of using the user interface to view data instantly.</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After that, users can perform comprehensive SPARQL to retrieve back metadata when they want.</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Especially, Apache Marmotta provides one export feature which can export the current data in the database and integrate with another LDP system. This also is helpful for sharing and integration of metadata.</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We try to provide a tight association between base knowledge of chemistry, raw data and the processing data.</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We defined an analytical techniques map. This result is an agreement between IBP and UFR. </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For example, show the picture</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
        <p:nvSpPr>
          <p:cNvPr id="440" name="Shape 44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baseline="0" i="0" lang="en-US" sz="1200" u="none" cap="none" strike="noStrike">
                <a:solidFill>
                  <a:schemeClr val="dk1"/>
                </a:solidFill>
                <a:latin typeface="Calibri"/>
                <a:ea typeface="Calibri"/>
                <a:cs typeface="Calibri"/>
                <a:sym typeface="Calibri"/>
                <a:rtl val="0"/>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6" name="Shape 446"/>
        <p:cNvGrpSpPr/>
        <p:nvPr/>
      </p:nvGrpSpPr>
      <p:grpSpPr>
        <a:xfrm>
          <a:off x="0" y="0"/>
          <a:ext cx="0" cy="0"/>
          <a:chOff x="0" y="0"/>
          <a:chExt cx="0" cy="0"/>
        </a:xfrm>
      </p:grpSpPr>
      <p:sp>
        <p:nvSpPr>
          <p:cNvPr id="447" name="Shape 4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48" name="Shape 44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Add a para</a:t>
            </a:r>
            <a:r>
              <a:rPr lang="en-US"/>
              <a:t>ph</a:t>
            </a:r>
            <a:r>
              <a:rPr b="0" baseline="0" i="0" lang="en-US" sz="1200" u="none" cap="none" strike="noStrike">
                <a:solidFill>
                  <a:schemeClr val="dk1"/>
                </a:solidFill>
                <a:latin typeface="Calibri"/>
                <a:ea typeface="Calibri"/>
                <a:cs typeface="Calibri"/>
                <a:sym typeface="Calibri"/>
              </a:rPr>
              <a:t> to say about the benefit of using the user interface to view data instantly.</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After that, users can perform comprehensive SPARQL to retrieve back metadata when they want.</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Especially, Apache Marmotta provides one export feature which can export the current data in the database and integrate with another LDP system. This also is helpful for sharing and integration of metadata.</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We try to provide a tight association between base knowledge of chemistry, raw data and the processing data.</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We defined an analytical techniques map. This result is an agreement between IBP and UFR. </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For example, show the picture</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
        <p:nvSpPr>
          <p:cNvPr id="449" name="Shape 44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57" name="Shape 45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Add a para</a:t>
            </a:r>
            <a:r>
              <a:rPr lang="en-US"/>
              <a:t>ph</a:t>
            </a:r>
            <a:r>
              <a:rPr b="0" baseline="0" i="0" lang="en-US" sz="1200" u="none" cap="none" strike="noStrike">
                <a:solidFill>
                  <a:schemeClr val="dk1"/>
                </a:solidFill>
                <a:latin typeface="Calibri"/>
                <a:ea typeface="Calibri"/>
                <a:cs typeface="Calibri"/>
                <a:sym typeface="Calibri"/>
              </a:rPr>
              <a:t> to say about the benefit of using the user interface to view data instantly.</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After that, users can perform comprehensive SPARQL to retrieve back metadata when they want.</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Especially, Apache Marmotta provides one export feature which can export the current data in the database and integrate with another LDP system. This also is helpful for sharing and integration of metadata.</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We try to provide a tight association between base knowledge of chemistry, raw data and the processing data.</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We defined an analytical techniques map. This result is an agreement between IBP and UFR. </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For example, show the picture</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
        <p:nvSpPr>
          <p:cNvPr id="458" name="Shape 45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5" name="Shape 485"/>
        <p:cNvGrpSpPr/>
        <p:nvPr/>
      </p:nvGrpSpPr>
      <p:grpSpPr>
        <a:xfrm>
          <a:off x="0" y="0"/>
          <a:ext cx="0" cy="0"/>
          <a:chOff x="0" y="0"/>
          <a:chExt cx="0" cy="0"/>
        </a:xfrm>
      </p:grpSpPr>
      <p:sp>
        <p:nvSpPr>
          <p:cNvPr id="486" name="Shape 4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87" name="Shape 48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Box the filename of three images</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Increase the siwe of sparql texts</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Even, user can find the correlation among raw data, 2D visualization and Ontology data by filename.</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Example. A raman file named 20150202V01_J1_A_m1.spc. After pretreatement, it produces an 2D image named 20150202V01_J1_A_m1.spc.jpg. Then, metadata of this file is extracted and integrated to LDP database and filename is one of property. So, if users know the file name, they can find the data inside the file.</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
        <p:nvSpPr>
          <p:cNvPr id="488" name="Shape 48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3" name="Shape 493"/>
        <p:cNvGrpSpPr/>
        <p:nvPr/>
      </p:nvGrpSpPr>
      <p:grpSpPr>
        <a:xfrm>
          <a:off x="0" y="0"/>
          <a:ext cx="0" cy="0"/>
          <a:chOff x="0" y="0"/>
          <a:chExt cx="0" cy="0"/>
        </a:xfrm>
      </p:grpSpPr>
      <p:sp>
        <p:nvSpPr>
          <p:cNvPr id="494" name="Shape 4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95" name="Shape 49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Add a text: techniques map being available on the main page of wiki</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Each item navigates to a specific page on wikipedia where describes the technique in detail.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
        <p:nvSpPr>
          <p:cNvPr id="496" name="Shape 49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baseline="0" i="0" lang="en-US" sz="1200" u="none" cap="none" strike="noStrike">
                <a:solidFill>
                  <a:schemeClr val="dk1"/>
                </a:solidFill>
                <a:latin typeface="Calibri"/>
                <a:ea typeface="Calibri"/>
                <a:cs typeface="Calibri"/>
                <a:sym typeface="Calibri"/>
                <a:rtl val="0"/>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1" name="Shape 501"/>
        <p:cNvGrpSpPr/>
        <p:nvPr/>
      </p:nvGrpSpPr>
      <p:grpSpPr>
        <a:xfrm>
          <a:off x="0" y="0"/>
          <a:ext cx="0" cy="0"/>
          <a:chOff x="0" y="0"/>
          <a:chExt cx="0" cy="0"/>
        </a:xfrm>
      </p:grpSpPr>
      <p:sp>
        <p:nvSpPr>
          <p:cNvPr id="502" name="Shape 5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03" name="Shape 50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In the future, Wikipedia can be visible on dataset of paris saclay. </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Add some key workds on the slide</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
        <p:nvSpPr>
          <p:cNvPr id="504" name="Shape 50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baseline="0" i="0" lang="en-US" sz="1200" u="none" cap="none" strike="noStrike">
                <a:solidFill>
                  <a:schemeClr val="dk1"/>
                </a:solidFill>
                <a:latin typeface="Calibri"/>
                <a:ea typeface="Calibri"/>
                <a:cs typeface="Calibri"/>
                <a:sym typeface="Calibri"/>
                <a:rtl val="0"/>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1" name="Shape 511"/>
        <p:cNvGrpSpPr/>
        <p:nvPr/>
      </p:nvGrpSpPr>
      <p:grpSpPr>
        <a:xfrm>
          <a:off x="0" y="0"/>
          <a:ext cx="0" cy="0"/>
          <a:chOff x="0" y="0"/>
          <a:chExt cx="0" cy="0"/>
        </a:xfrm>
      </p:grpSpPr>
      <p:sp>
        <p:nvSpPr>
          <p:cNvPr id="512" name="Shape 512"/>
          <p:cNvSpPr/>
          <p:nvPr>
            <p:ph idx="2" type="sldImg"/>
          </p:nvPr>
        </p:nvSpPr>
        <p:spPr>
          <a:xfrm>
            <a:off x="1143000" y="693737"/>
            <a:ext cx="4572000" cy="3429000"/>
          </a:xfrm>
          <a:custGeom>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med" w="med" type="none"/>
            <a:tailEnd len="med" w="med" type="none"/>
          </a:ln>
        </p:spPr>
      </p:sp>
      <p:sp>
        <p:nvSpPr>
          <p:cNvPr id="513" name="Shape 513"/>
          <p:cNvSpPr txBox="1"/>
          <p:nvPr>
            <p:ph idx="1" type="body"/>
          </p:nvPr>
        </p:nvSpPr>
        <p:spPr>
          <a:xfrm>
            <a:off x="685799" y="4343235"/>
            <a:ext cx="5486099" cy="43787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continue training: </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Bold the results.</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Champ + papers + meeting for ontology + more scientists aware</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 training to make p.P adapt to this working method and use it fluently and secure method</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 CDS benefits from the chemical metadata</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Perpective:</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Continue this work, apply this design for chromatography to enrich database</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Continue training session</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Looking a funding to continue the proj because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We proposed a system of automation for data conversion, pre-treatment and processing metadata from proprietary and open data formats. The initial version is applied for Raman spectrometry and Mass Spectrometry and the result demonstrates the model can widely be applied for other instruments.</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In the future, we plan to develop the system more robust and even mechanize for configuration.</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Last but not least, we work more closely with scientists and users to get their participation on using the system and collaborate with them to completely fulfill the scientific workflows.</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2" name="Shape 532"/>
        <p:cNvGrpSpPr/>
        <p:nvPr/>
      </p:nvGrpSpPr>
      <p:grpSpPr>
        <a:xfrm>
          <a:off x="0" y="0"/>
          <a:ext cx="0" cy="0"/>
          <a:chOff x="0" y="0"/>
          <a:chExt cx="0" cy="0"/>
        </a:xfrm>
      </p:grpSpPr>
      <p:sp>
        <p:nvSpPr>
          <p:cNvPr id="533" name="Shape 533"/>
          <p:cNvSpPr/>
          <p:nvPr>
            <p:ph idx="2" type="sldImg"/>
          </p:nvPr>
        </p:nvSpPr>
        <p:spPr>
          <a:xfrm>
            <a:off x="1143000" y="693737"/>
            <a:ext cx="4572000" cy="3429000"/>
          </a:xfrm>
          <a:custGeom>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med" w="med" type="none"/>
            <a:tailEnd len="med" w="med" type="none"/>
          </a:ln>
        </p:spPr>
      </p:sp>
      <p:sp>
        <p:nvSpPr>
          <p:cNvPr id="534" name="Shape 53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Thank to</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IBP</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LipSys</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 ontology, DAAP, Data producer</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BorderClound: make the ontology training + provide wikipedia</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CDS: funding acknowledge + data producer</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Paris sud DI: offer 1TG + Cécile, Julien + Denis</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1143000" y="693737"/>
            <a:ext cx="4572000" cy="3429000"/>
          </a:xfrm>
          <a:custGeom>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project aims to create an open database platform for achieving, structuring, sharing, integrating the considerable amount of generated data in analytical chemistry.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First approaches are to make clear and specify the scientific workflows, accompany with scientists to describe their base knowledge of chemistry on Wikipedia  and exploit the various format data.</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Then, demonstrate the implementation of possible solutions how to computerize and automate the current workflows</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to simplify and reduce the complexity of using the system.</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 the left column</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From this, I… (right column)</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In the agenda, I’m going to talk the overview of the system through the first point to the last point.</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First, I’ll indicate the actual context in the laboratory.</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Then, I’ll talk about development steps of automatic toolkit during three next points.</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After that, I point out a further collaborations inside and outside.</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Finally, I’ll summarize what I’ve done and what I should do.</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8" name="Shape 538"/>
        <p:cNvGrpSpPr/>
        <p:nvPr/>
      </p:nvGrpSpPr>
      <p:grpSpPr>
        <a:xfrm>
          <a:off x="0" y="0"/>
          <a:ext cx="0" cy="0"/>
          <a:chOff x="0" y="0"/>
          <a:chExt cx="0" cy="0"/>
        </a:xfrm>
      </p:grpSpPr>
      <p:sp>
        <p:nvSpPr>
          <p:cNvPr id="539" name="Shape 5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40" name="Shape 5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91666"/>
              <a:buFont typeface="Arial"/>
              <a:buNone/>
            </a:pPr>
            <a:r>
              <a:rPr lang="en-US"/>
              <a:t>Last but not least, I will give you a general picture about the goal of the project and the current results as well as some perspectives.</a:t>
            </a:r>
          </a:p>
          <a:p>
            <a:pPr>
              <a:spcBef>
                <a:spcPts val="0"/>
              </a:spcBef>
              <a:buNone/>
            </a:pPr>
            <a:r>
              <a:t/>
            </a:r>
            <a:endParaRPr/>
          </a:p>
        </p:txBody>
      </p:sp>
      <p:sp>
        <p:nvSpPr>
          <p:cNvPr id="541" name="Shape 541"/>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1143000" y="693737"/>
            <a:ext cx="4572000" cy="3429000"/>
          </a:xfrm>
          <a:custGeom>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med" w="med" type="none"/>
            <a:tailEnd len="med" w="med" type="none"/>
          </a:ln>
        </p:spPr>
      </p:sp>
      <p:sp>
        <p:nvSpPr>
          <p:cNvPr id="143" name="Shape 143"/>
          <p:cNvSpPr txBox="1"/>
          <p:nvPr>
            <p:ph idx="1" type="body"/>
          </p:nvPr>
        </p:nvSpPr>
        <p:spPr>
          <a:xfrm>
            <a:off x="0" y="4405744"/>
            <a:ext cx="6696599" cy="47381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Because of practical needs, the improvement of instruments and the varieties of analytical techniques produce the high volume of chemical data.</a:t>
            </a: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capacity of output data is locally archived and individually managed and not well organized. </a:t>
            </a: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Plus, It’s formed with the varieties of format such as raw, spc, jdx, d, wiff and so on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All data is manually proceeded with conversion, pretreatment, treatment before the analysis. This chain requires tools and a certain knowledge of programming languages.</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big question is how a user without IT knowledge can select reliable tools or master programming language for data treatment to work with the huge experimental dataset? You can see a duplication in searching, installation and even problems related to system configuration.</a:t>
            </a: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With the view of engineers, the difficulties in information system look like the exciting challenges but they are nightmares for scientists.</a:t>
            </a:r>
          </a:p>
          <a:p>
            <a:pPr indent="0" lvl="0"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They need a better designed system that can shoulder and automate the hard parts of their scientific workflow, provides them a qualified result plus performance and user oriented system.</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We propose a solution which can technologize the scientific workflow. Finally, The system enables to automate workflows with less efforts and without having manually initiate the complex configuration.</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1143000" y="693737"/>
            <a:ext cx="4572000" cy="3429000"/>
          </a:xfrm>
          <a:custGeom>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med" w="med" type="none"/>
            <a:tailEnd len="med" w="med" type="none"/>
          </a:ln>
        </p:spPr>
      </p:sp>
      <p:sp>
        <p:nvSpPr>
          <p:cNvPr id="172" name="Shape 172"/>
          <p:cNvSpPr txBox="1"/>
          <p:nvPr>
            <p:ph idx="1" type="body"/>
          </p:nvPr>
        </p:nvSpPr>
        <p:spPr>
          <a:xfrm>
            <a:off x="0" y="4405744"/>
            <a:ext cx="6696599" cy="47381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Raw data generated by experimental instruments is in a proprietary format and depend on the acquisition software of the manufacturer of the instrument and need to be converted into formats compatible with the file processing software.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conversion is done by the different converters and requires the different setting parameters. We can see the problem of individual conversion duplication, the potential risk of selecting a good tool.</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repetition is being replaced by an tool which is customized to work with different file extensions. It is activated nightly by a job scheduler. The input and output are located in fileserver. It allows  multi-users to access the same dataset and to see the relevance between the raw and converted files.</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Arial"/>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This work urgently requires to be optimized and more productive by automating the conversion process.</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Arial"/>
              <a:buNone/>
            </a:pPr>
            <a:r>
              <a:rPr b="0" baseline="0" i="0" lang="en-US" sz="1200" u="none" cap="none" strike="noStrike">
                <a:solidFill>
                  <a:schemeClr val="dk1"/>
                </a:solidFill>
                <a:latin typeface="Calibri"/>
                <a:ea typeface="Calibri"/>
                <a:cs typeface="Calibri"/>
                <a:sym typeface="Calibri"/>
              </a:rPr>
              <a:t>Automatic conversion is specially customized to work with different proprietary format. This tool permits scientists independent to the sophistication of conversions tool on the market. </a:t>
            </a:r>
          </a:p>
          <a:p>
            <a:pPr indent="0" lvl="0" marL="0" marR="0" rtl="0" algn="l">
              <a:spcBef>
                <a:spcPts val="0"/>
              </a:spcBef>
              <a:buClr>
                <a:schemeClr val="dk1"/>
              </a:buClr>
              <a:buFont typeface="Arial"/>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Arial"/>
              <a:buNone/>
            </a:pPr>
            <a:r>
              <a:rPr b="0" baseline="0" i="0" lang="en-US" sz="1200" u="none" cap="none" strike="noStrike">
                <a:solidFill>
                  <a:schemeClr val="dk1"/>
                </a:solidFill>
                <a:latin typeface="Calibri"/>
                <a:ea typeface="Calibri"/>
                <a:cs typeface="Calibri"/>
                <a:sym typeface="Calibri"/>
              </a:rPr>
              <a:t>The input and output are centralized on fileserver where allows user to access online.</a:t>
            </a:r>
          </a:p>
          <a:p>
            <a:pPr indent="0" lvl="0" marL="0" marR="0" rtl="0" algn="l">
              <a:spcBef>
                <a:spcPts val="0"/>
              </a:spcBef>
              <a:buClr>
                <a:schemeClr val="dk1"/>
              </a:buClr>
              <a:buFont typeface="Arial"/>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Arial"/>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It is fully simple to allow users flexibly to schedule or re-schedule the running system.</a:t>
            </a:r>
          </a:p>
          <a:p>
            <a:pPr indent="0" lvl="0" marL="0" marR="0" rtl="0" algn="l">
              <a:spcBef>
                <a:spcPts val="0"/>
              </a:spcBef>
              <a:buClr>
                <a:schemeClr val="dk1"/>
              </a:buClr>
              <a:buFont typeface="Arial"/>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Arial"/>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Data generated most of instruments in the laboratory is formed under different formats. As usual, the conversion is done before other steps in the scientific workflow.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after doing an experiment, instruments produces  proprietary files which are only treated by acquisition softwares of instrument vendors.  To indepent with acquisition software, many of them convert raw data to open data format by their own tool and keep converted file on their computers. </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They could not find a good mean to share their result with others.</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Arial"/>
              <a:buNone/>
            </a:pPr>
            <a:r>
              <a:rPr b="0" baseline="0" i="0" lang="en-US" sz="1200" u="none" cap="none" strike="noStrike">
                <a:solidFill>
                  <a:schemeClr val="dk1"/>
                </a:solidFill>
                <a:latin typeface="Calibri"/>
                <a:ea typeface="Calibri"/>
                <a:cs typeface="Calibri"/>
                <a:sym typeface="Calibri"/>
              </a:rPr>
              <a:t>We can see the problem of duplication of converting dataset, the potential risk of selecting a good tool and the repetition of work costs the time and the effort.</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This work urgently requires to be optimized and more productive by automating the conversion process.</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Automatic conversion is specially customized to work with different proprietary format. This tool permits scientists independent to the sophistication of conversions tool on the market.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input and output are centralized on fileserver where allows user to access online.</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It is fully simple to allow users flexibly to schedule or re-schedule the running system.</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Many people work on the same dataset to produce the same expected result with the different tools. We can see the problem of duplication of converting dataset, the potential risk of selecting a good tool and the repetition of work costs the time and the effort.</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This work urgently requires to be optimized and more productive by automating the conversion process.</a:t>
            </a:r>
          </a:p>
          <a:p>
            <a:pPr indent="0" lvl="0"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Automatic conversion is specially customized to work with different proprietary format. This tool permits scientists independent to the sophistication of conversions tool on the market. It is fully simple to allow users flexibly to schedule or re-schedule the running system.</a:t>
            </a:r>
          </a:p>
          <a:p>
            <a:pPr indent="0" lvl="0"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(It can guarantee for the security and correctness of normalized data through testing)</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1143000" y="693737"/>
            <a:ext cx="4572000" cy="3429000"/>
          </a:xfrm>
          <a:custGeom>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med" w="med" type="none"/>
            <a:tailEnd len="med" w="med" type="none"/>
          </a:ln>
        </p:spPr>
      </p:sp>
      <p:sp>
        <p:nvSpPr>
          <p:cNvPr id="245" name="Shape 245"/>
          <p:cNvSpPr txBox="1"/>
          <p:nvPr>
            <p:ph idx="1" type="body"/>
          </p:nvPr>
        </p:nvSpPr>
        <p:spPr>
          <a:xfrm>
            <a:off x="0" y="4405744"/>
            <a:ext cx="6696599" cy="47381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this idea of automation is applied for the second feature of the toolbox</a:t>
            </a:r>
          </a:p>
          <a:p>
            <a:pPr indent="0" lvl="0" marL="0" marR="0" rtl="0" algn="l">
              <a:spcBef>
                <a:spcPts val="0"/>
              </a:spcBef>
              <a:buClr>
                <a:schemeClr val="dk1"/>
              </a:buClr>
              <a:buFont typeface="Calibri"/>
              <a:buNone/>
            </a:pPr>
            <a:r>
              <a:t/>
            </a:r>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Reorganize the slide:</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Left side: the old situation: usb, various converters, distributed file extensions</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Right side: solution</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Before talking about the solution: I will give you an example of one of techniques to demonstrate the solution.</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Let’s have a look an example of data conversion</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If someone in the laboratory has a demand to convert wiff files to mzData. First, they will open a request and then put their files to the centralized fileserver.</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 script corresponding to the request is added to toolkit. It is triggered nightly by a scheduler service in the system.</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design is projected and applied for the other types of file in the laboratory.</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First, someone put the raw data on the shared file server. They open a request, for example, help to convert their wiff files to mzData. </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I’ll build a script to convert raw files to their wanted results. Meanwhile, a night job is scheduled to detect and do the conversion if there some new files arriving.</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This work is duplicated and customized for the other data formats like .d, .raw,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Then, converted files are the input of extraction that I’ll talk in couples of next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1143000" y="146050"/>
            <a:ext cx="4572000" cy="3429000"/>
          </a:xfrm>
          <a:custGeom>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med" w="med" type="none"/>
            <a:tailEnd len="med" w="med" type="none"/>
          </a:ln>
        </p:spPr>
      </p:sp>
      <p:sp>
        <p:nvSpPr>
          <p:cNvPr id="276" name="Shape 276"/>
          <p:cNvSpPr txBox="1"/>
          <p:nvPr>
            <p:ph idx="1" type="body"/>
          </p:nvPr>
        </p:nvSpPr>
        <p:spPr>
          <a:xfrm>
            <a:off x="161365" y="3657600"/>
            <a:ext cx="6535200" cy="54009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According to their habits, some scientists ...</a:t>
            </a:r>
          </a:p>
          <a:p>
            <a:pPr indent="0" lvl="0" marL="0" marR="0" rtl="0" algn="l">
              <a:spcBef>
                <a:spcPts val="0"/>
              </a:spcBef>
              <a:buClr>
                <a:schemeClr val="dk1"/>
              </a:buClr>
              <a:buFont typeface="Calibri"/>
              <a:buNone/>
            </a:pPr>
            <a:r>
              <a:t/>
            </a:r>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second feature in the automation tool is automatic pretreatment.</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For ex</a:t>
            </a:r>
            <a:r>
              <a:rPr lang="en-US"/>
              <a:t>a</a:t>
            </a:r>
            <a:r>
              <a:rPr b="0" baseline="0" i="0" lang="en-US" sz="1200" u="none" cap="none" strike="noStrike">
                <a:solidFill>
                  <a:schemeClr val="dk1"/>
                </a:solidFill>
                <a:latin typeface="Calibri"/>
                <a:ea typeface="Calibri"/>
                <a:cs typeface="Calibri"/>
                <a:sym typeface="Calibri"/>
              </a:rPr>
              <a:t>mple, if someone produces a qualified script, we can reuse and apply for the others in use.</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Pretreatment of raw data is a frequent activity of user after doing experimental acquisitions.</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Because of their convenience, Someone use matlab, someone use R, someone use excel + their own model formulation.</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manual pretreatment procedure work on the same dataset and produce the similar result.</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There is no way to gather data and share the preprocessing techniques and the accurate result among people.</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In the other hand, people tend to try out different parameters and combinations.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purpose of pretreatment is to neutralize people from depending the acquisition software. It helps to obtain the accurate result without solid programming languages.</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It eliminates the human variation in the manual procedure. It provides a superior and consistent performance.</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Like conversion step, people pretreat the same dataset and acquired the same purpose with different approaches.</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Their approaches are different. Someone use Matlab or R to visualize the data. The others utilizes Excel plus a their own formulation to visualize the graphic graphs.</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In the other hand, When analyzing spectral data, people tend to try out different parameters and combinations. Also, some commercial acquisition soft-wares limit the number of installation.</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automation of  pretreatment neutralizes with the tool and enables experimentalists obtain the result without solid knowledge of programming languages.</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 It eliminates human variation in the procedure. It provides a superior and consistent performance than manual.</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This tool is verified and optimized with functional tests and complexity reduction. It is one of ways to reuse and share the knowledge among people. </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(Additionally, the configuration for running system is flexible and simple.)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1143000" y="146050"/>
            <a:ext cx="4572000" cy="3429000"/>
          </a:xfrm>
          <a:custGeom>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med" w="med" type="none"/>
            <a:tailEnd len="med" w="med" type="none"/>
          </a:ln>
        </p:spPr>
      </p:sp>
      <p:sp>
        <p:nvSpPr>
          <p:cNvPr id="316" name="Shape 316"/>
          <p:cNvSpPr txBox="1"/>
          <p:nvPr>
            <p:ph idx="1" type="body"/>
          </p:nvPr>
        </p:nvSpPr>
        <p:spPr>
          <a:xfrm>
            <a:off x="161365" y="3657600"/>
            <a:ext cx="6535200" cy="54009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lang="en-US"/>
              <a:t>Here, the target of my  work is to automate the working procedure, to unify the processing method and to centralize the data.</a:t>
            </a:r>
          </a:p>
          <a:p>
            <a:pPr indent="0" lvl="0" marL="0" marR="0" rtl="0" algn="l">
              <a:spcBef>
                <a:spcPts val="0"/>
              </a:spcBef>
              <a:buClr>
                <a:schemeClr val="dk1"/>
              </a:buClr>
              <a:buSzPct val="25000"/>
              <a:buFont typeface="Calibri"/>
              <a:buNone/>
            </a:pPr>
            <a:r>
              <a:rPr lang="en-US"/>
              <a:t>The raw data and artefacts where they  are accessible to all users.</a:t>
            </a:r>
          </a:p>
          <a:p>
            <a:pPr indent="0" lvl="0" marL="0" marR="0" rtl="0" algn="l">
              <a:spcBef>
                <a:spcPts val="0"/>
              </a:spcBef>
              <a:buClr>
                <a:schemeClr val="dk1"/>
              </a:buClr>
              <a:buFont typeface="Calibri"/>
              <a:buNone/>
            </a:pPr>
            <a:r>
              <a:t/>
            </a:r>
            <a:endParaRPr/>
          </a:p>
          <a:p>
            <a:pPr indent="0" lvl="0" marL="0" marR="0" rtl="0" algn="l">
              <a:spcBef>
                <a:spcPts val="0"/>
              </a:spcBef>
              <a:buClr>
                <a:schemeClr val="dk1"/>
              </a:buClr>
              <a:buFont typeface="Calibri"/>
              <a:buNone/>
            </a:pPr>
            <a:r>
              <a:t/>
            </a:r>
            <a:endParaRPr/>
          </a:p>
          <a:p>
            <a:pPr indent="0" lvl="0" marL="0" marR="0" rtl="0" algn="l">
              <a:spcBef>
                <a:spcPts val="0"/>
              </a:spcBef>
              <a:buClr>
                <a:schemeClr val="dk1"/>
              </a:buClr>
              <a:buFont typeface="Calibri"/>
              <a:buNone/>
            </a:pPr>
            <a:r>
              <a:t/>
            </a:r>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I’ll show you how to automate the pretreatment for Raman spectra</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First, users push their raman files to filer server. A pretreatment script for Raman is added to automation tool and it will be activated by a job scheduler.</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artifacts produced by raw files are placed on file server. User can find the relevance between raw files and 2D artifaces via the file name.</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Users can flexibly change the execution time if they want.</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Similar to the design for conversion tool, users place their data on file server and open a pretreatment request.</a:t>
            </a: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Then, automation toolkit produces 2D graphical plots from raw files. This executed script is nightly scheduled. </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Users can re-schedule the execution time if they want.</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This work is also applied for the rest of file extensions.</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1144587" y="84138"/>
            <a:ext cx="4568825" cy="3427412"/>
          </a:xfrm>
          <a:custGeom>
            <a:pathLst>
              <a:path extrusionOk="0" h="120000" w="120000">
                <a:moveTo>
                  <a:pt x="0" y="0"/>
                </a:moveTo>
                <a:lnTo>
                  <a:pt x="120000" y="0"/>
                </a:lnTo>
                <a:lnTo>
                  <a:pt x="120000" y="120000"/>
                </a:lnTo>
                <a:lnTo>
                  <a:pt x="0" y="120000"/>
                </a:lnTo>
                <a:close/>
              </a:path>
            </a:pathLst>
          </a:custGeom>
          <a:solidFill>
            <a:srgbClr val="729FCF"/>
          </a:solidFill>
          <a:ln cap="flat" cmpd="sng" w="25400">
            <a:solidFill>
              <a:srgbClr val="3465A4"/>
            </a:solidFill>
            <a:prstDash val="solid"/>
            <a:round/>
            <a:headEnd len="med" w="med" type="none"/>
            <a:tailEnd len="med" w="med" type="none"/>
          </a:ln>
        </p:spPr>
      </p:sp>
      <p:sp>
        <p:nvSpPr>
          <p:cNvPr id="355" name="Shape 355"/>
          <p:cNvSpPr txBox="1"/>
          <p:nvPr>
            <p:ph idx="1" type="body"/>
          </p:nvPr>
        </p:nvSpPr>
        <p:spPr>
          <a:xfrm>
            <a:off x="0" y="3657600"/>
            <a:ext cx="6696599" cy="6094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a:p>
          <a:p>
            <a:pPr indent="0" lvl="0" marL="0" marR="0" rtl="0" algn="l">
              <a:lnSpc>
                <a:spcPct val="100000"/>
              </a:lnSpc>
              <a:spcBef>
                <a:spcPts val="0"/>
              </a:spcBef>
              <a:spcAft>
                <a:spcPts val="0"/>
              </a:spcAft>
              <a:buClr>
                <a:schemeClr val="dk1"/>
              </a:buClr>
              <a:buFont typeface="Calibri"/>
              <a:buNone/>
            </a:pPr>
            <a:r>
              <a:t/>
            </a:r>
            <a:endParaRPr/>
          </a:p>
          <a:p>
            <a:pPr indent="0" lvl="0" marL="0" marR="0" rtl="0" algn="l">
              <a:lnSpc>
                <a:spcPct val="100000"/>
              </a:lnSpc>
              <a:spcBef>
                <a:spcPts val="0"/>
              </a:spcBef>
              <a:spcAft>
                <a:spcPts val="0"/>
              </a:spcAft>
              <a:buClr>
                <a:schemeClr val="dk1"/>
              </a:buClr>
              <a:buSzPct val="25000"/>
              <a:buFont typeface="Calibri"/>
              <a:buNone/>
            </a:pPr>
            <a:r>
              <a:rPr lang="en-US"/>
              <a:t>Increase</a:t>
            </a:r>
            <a:r>
              <a:rPr b="0" baseline="0" i="0" lang="en-US" sz="1200" u="none" cap="none" strike="noStrike">
                <a:solidFill>
                  <a:schemeClr val="dk1"/>
                </a:solidFill>
                <a:latin typeface="Calibri"/>
                <a:ea typeface="Calibri"/>
                <a:cs typeface="Calibri"/>
                <a:sym typeface="Calibri"/>
              </a:rPr>
              <a:t> the size for text (file image, save image, parser image)</a:t>
            </a:r>
          </a:p>
          <a:p>
            <a:pPr indent="0" lvl="0"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Processing metadata = Extraction + Integration</a:t>
            </a:r>
          </a:p>
          <a:p>
            <a:pPr indent="0" lvl="0"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We have </a:t>
            </a:r>
            <a:r>
              <a:rPr lang="en-US"/>
              <a:t>a </a:t>
            </a:r>
            <a:r>
              <a:rPr b="0" baseline="0" i="0" lang="en-US" sz="1200" u="none" cap="none" strike="noStrike">
                <a:solidFill>
                  <a:schemeClr val="dk1"/>
                </a:solidFill>
                <a:latin typeface="Calibri"/>
                <a:ea typeface="Calibri"/>
                <a:cs typeface="Calibri"/>
                <a:sym typeface="Calibri"/>
              </a:rPr>
              <a:t>demand is to collect and store the metadata of acquisitions.</a:t>
            </a: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However, an acquisition relates to many information: information of volunteer, instruments, data acquisition, metadata generated by the instrument.</a:t>
            </a: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If I went with the traditional approach by adding the input data by hand, it would take more effort and less accurate.</a:t>
            </a:r>
          </a:p>
          <a:p>
            <a:pPr indent="0" lvl="0"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Fortunately, I realize that all the complex data is structured in output file. It is better to implement a  parser corresponding to one file type. The system extracts properties and their values in files with known format and add the data to linked database.</a:t>
            </a:r>
          </a:p>
          <a:p>
            <a:pPr indent="0" lvl="0"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This can lead to build a  platform for data mining and conducting the new research.</a:t>
            </a: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It is helpful for scientists to interpret the analytical result if they want to repeat the experiments with different parameters, combinations or samples.</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Scientists can obtain a better understanding on the knowledge and refining scientific workflows.</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Arial"/>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Arial"/>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2" name="Shape 36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Now the data is available in the db, users can benefit to query and import. For example…</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Users can import file by file via user interface.</a:t>
            </a: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The server permit remotely access with an account registered before.</a:t>
            </a:r>
          </a:p>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Otherwise, if they put all files on FileServer, system can timely check the new arriving files and automatically import to system.</a:t>
            </a:r>
          </a:p>
        </p:txBody>
      </p:sp>
      <p:sp>
        <p:nvSpPr>
          <p:cNvPr id="363" name="Shape 36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Vide">
    <p:spTree>
      <p:nvGrpSpPr>
        <p:cNvPr id="14" name="Shape 14"/>
        <p:cNvGrpSpPr/>
        <p:nvPr/>
      </p:nvGrpSpPr>
      <p:grpSpPr>
        <a:xfrm>
          <a:off x="0" y="0"/>
          <a:ext cx="0" cy="0"/>
          <a:chOff x="0" y="0"/>
          <a:chExt cx="0" cy="0"/>
        </a:xfrm>
      </p:grpSpPr>
      <p:sp>
        <p:nvSpPr>
          <p:cNvPr id="15" name="Shape 15"/>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16" name="Shape 1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17" name="Shape 17"/>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baseline="0" i="0" lang="en-US" sz="1200" u="none" cap="none" strike="noStrike">
                <a:solidFill>
                  <a:srgbClr val="888888"/>
                </a:solidFill>
                <a:latin typeface="Calibri"/>
                <a:ea typeface="Calibri"/>
                <a:cs typeface="Calibri"/>
                <a:sym typeface="Calibri"/>
                <a:rtl val="0"/>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itre vertical et texte">
    <p:spTree>
      <p:nvGrpSpPr>
        <p:cNvPr id="71" name="Shape 71"/>
        <p:cNvGrpSpPr/>
        <p:nvPr/>
      </p:nvGrpSpPr>
      <p:grpSpPr>
        <a:xfrm>
          <a:off x="0" y="0"/>
          <a:ext cx="0" cy="0"/>
          <a:chOff x="0" y="0"/>
          <a:chExt cx="0" cy="0"/>
        </a:xfrm>
      </p:grpSpPr>
      <p:sp>
        <p:nvSpPr>
          <p:cNvPr id="72" name="Shape 72"/>
          <p:cNvSpPr txBox="1"/>
          <p:nvPr>
            <p:ph type="title"/>
          </p:nvPr>
        </p:nvSpPr>
        <p:spPr>
          <a:xfrm rot="5400000">
            <a:off x="4732336" y="2171700"/>
            <a:ext cx="5851525" cy="20574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3" name="Shape 73"/>
          <p:cNvSpPr txBox="1"/>
          <p:nvPr>
            <p:ph idx="1" type="body"/>
          </p:nvPr>
        </p:nvSpPr>
        <p:spPr>
          <a:xfrm rot="5400000">
            <a:off x="541336" y="190500"/>
            <a:ext cx="5851525" cy="6019798"/>
          </a:xfrm>
          <a:prstGeom prst="rect">
            <a:avLst/>
          </a:prstGeom>
          <a:noFill/>
          <a:ln>
            <a:noFill/>
          </a:ln>
        </p:spPr>
        <p:txBody>
          <a:bodyPr anchorCtr="0" anchor="t" bIns="91425" lIns="91425" rIns="91425" tIns="91425"/>
          <a:lstStyle>
            <a:lvl1pPr indent="635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698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254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254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254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254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254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254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74" name="Shape 74"/>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75" name="Shape 7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76" name="Shape 76"/>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baseline="0" i="0" lang="en-US" sz="1200" u="none" cap="none" strike="noStrike">
                <a:solidFill>
                  <a:srgbClr val="888888"/>
                </a:solidFill>
                <a:latin typeface="Calibri"/>
                <a:ea typeface="Calibri"/>
                <a:cs typeface="Calibri"/>
                <a:sym typeface="Calibri"/>
                <a:rtl val="0"/>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re et contenu">
    <p:spTree>
      <p:nvGrpSpPr>
        <p:cNvPr id="18" name="Shape 18"/>
        <p:cNvGrpSpPr/>
        <p:nvPr/>
      </p:nvGrpSpPr>
      <p:grpSpPr>
        <a:xfrm>
          <a:off x="0" y="0"/>
          <a:ext cx="0" cy="0"/>
          <a:chOff x="0" y="0"/>
          <a:chExt cx="0" cy="0"/>
        </a:xfrm>
      </p:grpSpPr>
      <p:sp>
        <p:nvSpPr>
          <p:cNvPr id="19" name="Shape 1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0" name="Shape 20"/>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635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698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254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254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254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254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254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254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21" name="Shape 21"/>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22" name="Shape 2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23" name="Shape 23"/>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baseline="0" i="0" lang="en-US" sz="1200" u="none" cap="none" strike="noStrike">
                <a:solidFill>
                  <a:srgbClr val="888888"/>
                </a:solidFill>
                <a:latin typeface="Calibri"/>
                <a:ea typeface="Calibri"/>
                <a:cs typeface="Calibri"/>
                <a:sym typeface="Calibri"/>
                <a:rtl val="0"/>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Titre de section">
    <p:spTree>
      <p:nvGrpSpPr>
        <p:cNvPr id="24" name="Shape 24"/>
        <p:cNvGrpSpPr/>
        <p:nvPr/>
      </p:nvGrpSpPr>
      <p:grpSpPr>
        <a:xfrm>
          <a:off x="0" y="0"/>
          <a:ext cx="0" cy="0"/>
          <a:chOff x="0" y="0"/>
          <a:chExt cx="0" cy="0"/>
        </a:xfrm>
      </p:grpSpPr>
      <p:sp>
        <p:nvSpPr>
          <p:cNvPr id="25" name="Shape 25"/>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b="1" sz="4000"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sz="2000">
                <a:solidFill>
                  <a:srgbClr val="888888"/>
                </a:solidFill>
              </a:defRPr>
            </a:lvl1pPr>
            <a:lvl2pPr indent="0" marL="457200" rtl="0">
              <a:spcBef>
                <a:spcPts val="0"/>
              </a:spcBef>
              <a:buClr>
                <a:srgbClr val="888888"/>
              </a:buClr>
              <a:buFont typeface="Calibri"/>
              <a:buNone/>
              <a:defRPr sz="1800">
                <a:solidFill>
                  <a:srgbClr val="888888"/>
                </a:solidFill>
              </a:defRPr>
            </a:lvl2pPr>
            <a:lvl3pPr indent="0" marL="914400" rtl="0">
              <a:spcBef>
                <a:spcPts val="0"/>
              </a:spcBef>
              <a:buClr>
                <a:srgbClr val="888888"/>
              </a:buClr>
              <a:buFont typeface="Calibri"/>
              <a:buNone/>
              <a:defRPr sz="1600">
                <a:solidFill>
                  <a:srgbClr val="888888"/>
                </a:solidFill>
              </a:defRPr>
            </a:lvl3pPr>
            <a:lvl4pPr indent="0" marL="1371600" rtl="0">
              <a:spcBef>
                <a:spcPts val="0"/>
              </a:spcBef>
              <a:buClr>
                <a:srgbClr val="888888"/>
              </a:buClr>
              <a:buFont typeface="Calibri"/>
              <a:buNone/>
              <a:defRPr sz="1400">
                <a:solidFill>
                  <a:srgbClr val="888888"/>
                </a:solidFill>
              </a:defRPr>
            </a:lvl4pPr>
            <a:lvl5pPr indent="0" marL="1828800" rtl="0">
              <a:spcBef>
                <a:spcPts val="0"/>
              </a:spcBef>
              <a:buClr>
                <a:srgbClr val="888888"/>
              </a:buClr>
              <a:buFont typeface="Calibri"/>
              <a:buNone/>
              <a:defRPr sz="1400">
                <a:solidFill>
                  <a:srgbClr val="888888"/>
                </a:solidFill>
              </a:defRPr>
            </a:lvl5pPr>
            <a:lvl6pPr indent="0" marL="2286000" rtl="0">
              <a:spcBef>
                <a:spcPts val="0"/>
              </a:spcBef>
              <a:buClr>
                <a:srgbClr val="888888"/>
              </a:buClr>
              <a:buFont typeface="Calibri"/>
              <a:buNone/>
              <a:defRPr sz="1400">
                <a:solidFill>
                  <a:srgbClr val="888888"/>
                </a:solidFill>
              </a:defRPr>
            </a:lvl6pPr>
            <a:lvl7pPr indent="0" marL="2743200" rtl="0">
              <a:spcBef>
                <a:spcPts val="0"/>
              </a:spcBef>
              <a:buClr>
                <a:srgbClr val="888888"/>
              </a:buClr>
              <a:buFont typeface="Calibri"/>
              <a:buNone/>
              <a:defRPr sz="1400">
                <a:solidFill>
                  <a:srgbClr val="888888"/>
                </a:solidFill>
              </a:defRPr>
            </a:lvl7pPr>
            <a:lvl8pPr indent="0" marL="3200400" rtl="0">
              <a:spcBef>
                <a:spcPts val="0"/>
              </a:spcBef>
              <a:buClr>
                <a:srgbClr val="888888"/>
              </a:buClr>
              <a:buFont typeface="Calibri"/>
              <a:buNone/>
              <a:defRPr sz="1400">
                <a:solidFill>
                  <a:srgbClr val="888888"/>
                </a:solidFill>
              </a:defRPr>
            </a:lvl8pPr>
            <a:lvl9pPr indent="0" marL="3657600" rtl="0">
              <a:spcBef>
                <a:spcPts val="0"/>
              </a:spcBef>
              <a:buClr>
                <a:srgbClr val="888888"/>
              </a:buClr>
              <a:buFont typeface="Calibri"/>
              <a:buNone/>
              <a:defRPr sz="1400">
                <a:solidFill>
                  <a:srgbClr val="888888"/>
                </a:solidFill>
              </a:defRPr>
            </a:lvl9pPr>
          </a:lstStyle>
          <a:p/>
        </p:txBody>
      </p:sp>
      <p:sp>
        <p:nvSpPr>
          <p:cNvPr id="27" name="Shape 27"/>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28" name="Shape 2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29" name="Shape 29"/>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baseline="0" i="0" lang="en-US" sz="1200" u="none" cap="none" strike="noStrike">
                <a:solidFill>
                  <a:srgbClr val="888888"/>
                </a:solidFill>
                <a:latin typeface="Calibri"/>
                <a:ea typeface="Calibri"/>
                <a:cs typeface="Calibri"/>
                <a:sym typeface="Calibri"/>
                <a:rtl val="0"/>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eux contenus">
    <p:spTree>
      <p:nvGrpSpPr>
        <p:cNvPr id="30" name="Shape 30"/>
        <p:cNvGrpSpPr/>
        <p:nvPr/>
      </p:nvGrpSpPr>
      <p:grpSpPr>
        <a:xfrm>
          <a:off x="0" y="0"/>
          <a:ext cx="0" cy="0"/>
          <a:chOff x="0" y="0"/>
          <a:chExt cx="0" cy="0"/>
        </a:xfrm>
      </p:grpSpPr>
      <p:sp>
        <p:nvSpPr>
          <p:cNvPr id="31" name="Shape 31"/>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 type="body"/>
          </p:nvPr>
        </p:nvSpPr>
        <p:spPr>
          <a:xfrm>
            <a:off x="457200" y="1600200"/>
            <a:ext cx="4038598"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33" name="Shape 33"/>
          <p:cNvSpPr txBox="1"/>
          <p:nvPr>
            <p:ph idx="2" type="body"/>
          </p:nvPr>
        </p:nvSpPr>
        <p:spPr>
          <a:xfrm>
            <a:off x="4648200" y="1600200"/>
            <a:ext cx="4038598"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34" name="Shape 34"/>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35" name="Shape 3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36" name="Shape 36"/>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baseline="0" i="0" lang="en-US" sz="1200" u="none" cap="none" strike="noStrike">
                <a:solidFill>
                  <a:srgbClr val="888888"/>
                </a:solidFill>
                <a:latin typeface="Calibri"/>
                <a:ea typeface="Calibri"/>
                <a:cs typeface="Calibri"/>
                <a:sym typeface="Calibri"/>
                <a:rtl val="0"/>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aison">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b="1" sz="2400"/>
            </a:lvl1pPr>
            <a:lvl2pPr indent="0" marL="457200" rtl="0">
              <a:spcBef>
                <a:spcPts val="0"/>
              </a:spcBef>
              <a:buFont typeface="Calibri"/>
              <a:buNone/>
              <a:defRPr b="1" sz="2000"/>
            </a:lvl2pPr>
            <a:lvl3pPr indent="0" marL="914400" rtl="0">
              <a:spcBef>
                <a:spcPts val="0"/>
              </a:spcBef>
              <a:buFont typeface="Calibri"/>
              <a:buNone/>
              <a:defRPr b="1" sz="1800"/>
            </a:lvl3pPr>
            <a:lvl4pPr indent="0" marL="1371600" rtl="0">
              <a:spcBef>
                <a:spcPts val="0"/>
              </a:spcBef>
              <a:buFont typeface="Calibri"/>
              <a:buNone/>
              <a:defRPr b="1" sz="1600"/>
            </a:lvl4pPr>
            <a:lvl5pPr indent="0" marL="1828800" rtl="0">
              <a:spcBef>
                <a:spcPts val="0"/>
              </a:spcBef>
              <a:buFont typeface="Calibri"/>
              <a:buNone/>
              <a:defRPr b="1" sz="1600"/>
            </a:lvl5pPr>
            <a:lvl6pPr indent="0" marL="2286000" rtl="0">
              <a:spcBef>
                <a:spcPts val="0"/>
              </a:spcBef>
              <a:buFont typeface="Calibri"/>
              <a:buNone/>
              <a:defRPr b="1" sz="1600"/>
            </a:lvl6pPr>
            <a:lvl7pPr indent="0" marL="2743200" rtl="0">
              <a:spcBef>
                <a:spcPts val="0"/>
              </a:spcBef>
              <a:buFont typeface="Calibri"/>
              <a:buNone/>
              <a:defRPr b="1" sz="1600"/>
            </a:lvl7pPr>
            <a:lvl8pPr indent="0" marL="3200400" rtl="0">
              <a:spcBef>
                <a:spcPts val="0"/>
              </a:spcBef>
              <a:buFont typeface="Calibri"/>
              <a:buNone/>
              <a:defRPr b="1" sz="1600"/>
            </a:lvl8pPr>
            <a:lvl9pPr indent="0" marL="3657600" rtl="0">
              <a:spcBef>
                <a:spcPts val="0"/>
              </a:spcBef>
              <a:buFont typeface="Calibri"/>
              <a:buNone/>
              <a:defRPr b="1" sz="1600"/>
            </a:lvl9pPr>
          </a:lstStyle>
          <a:p/>
        </p:txBody>
      </p:sp>
      <p:sp>
        <p:nvSpPr>
          <p:cNvPr id="40" name="Shape 40"/>
          <p:cNvSpPr txBox="1"/>
          <p:nvPr>
            <p:ph idx="2" type="body"/>
          </p:nvPr>
        </p:nvSpPr>
        <p:spPr>
          <a:xfrm>
            <a:off x="457200" y="2174875"/>
            <a:ext cx="4040187" cy="3951286"/>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41" name="Shape 41"/>
          <p:cNvSpPr txBox="1"/>
          <p:nvPr>
            <p:ph idx="3" type="body"/>
          </p:nvPr>
        </p:nvSpPr>
        <p:spPr>
          <a:xfrm>
            <a:off x="4645025" y="1535112"/>
            <a:ext cx="4041773" cy="639762"/>
          </a:xfrm>
          <a:prstGeom prst="rect">
            <a:avLst/>
          </a:prstGeom>
          <a:noFill/>
          <a:ln>
            <a:noFill/>
          </a:ln>
        </p:spPr>
        <p:txBody>
          <a:bodyPr anchorCtr="0" anchor="b" bIns="91425" lIns="91425" rIns="91425" tIns="91425"/>
          <a:lstStyle>
            <a:lvl1pPr indent="0" marL="0" rtl="0">
              <a:spcBef>
                <a:spcPts val="0"/>
              </a:spcBef>
              <a:buFont typeface="Calibri"/>
              <a:buNone/>
              <a:defRPr b="1" sz="2400"/>
            </a:lvl1pPr>
            <a:lvl2pPr indent="0" marL="457200" rtl="0">
              <a:spcBef>
                <a:spcPts val="0"/>
              </a:spcBef>
              <a:buFont typeface="Calibri"/>
              <a:buNone/>
              <a:defRPr b="1" sz="2000"/>
            </a:lvl2pPr>
            <a:lvl3pPr indent="0" marL="914400" rtl="0">
              <a:spcBef>
                <a:spcPts val="0"/>
              </a:spcBef>
              <a:buFont typeface="Calibri"/>
              <a:buNone/>
              <a:defRPr b="1" sz="1800"/>
            </a:lvl3pPr>
            <a:lvl4pPr indent="0" marL="1371600" rtl="0">
              <a:spcBef>
                <a:spcPts val="0"/>
              </a:spcBef>
              <a:buFont typeface="Calibri"/>
              <a:buNone/>
              <a:defRPr b="1" sz="1600"/>
            </a:lvl4pPr>
            <a:lvl5pPr indent="0" marL="1828800" rtl="0">
              <a:spcBef>
                <a:spcPts val="0"/>
              </a:spcBef>
              <a:buFont typeface="Calibri"/>
              <a:buNone/>
              <a:defRPr b="1" sz="1600"/>
            </a:lvl5pPr>
            <a:lvl6pPr indent="0" marL="2286000" rtl="0">
              <a:spcBef>
                <a:spcPts val="0"/>
              </a:spcBef>
              <a:buFont typeface="Calibri"/>
              <a:buNone/>
              <a:defRPr b="1" sz="1600"/>
            </a:lvl6pPr>
            <a:lvl7pPr indent="0" marL="2743200" rtl="0">
              <a:spcBef>
                <a:spcPts val="0"/>
              </a:spcBef>
              <a:buFont typeface="Calibri"/>
              <a:buNone/>
              <a:defRPr b="1" sz="1600"/>
            </a:lvl7pPr>
            <a:lvl8pPr indent="0" marL="3200400" rtl="0">
              <a:spcBef>
                <a:spcPts val="0"/>
              </a:spcBef>
              <a:buFont typeface="Calibri"/>
              <a:buNone/>
              <a:defRPr b="1" sz="1600"/>
            </a:lvl8pPr>
            <a:lvl9pPr indent="0" marL="3657600" rtl="0">
              <a:spcBef>
                <a:spcPts val="0"/>
              </a:spcBef>
              <a:buFont typeface="Calibri"/>
              <a:buNone/>
              <a:defRPr b="1" sz="1600"/>
            </a:lvl9pPr>
          </a:lstStyle>
          <a:p/>
        </p:txBody>
      </p:sp>
      <p:sp>
        <p:nvSpPr>
          <p:cNvPr id="42" name="Shape 42"/>
          <p:cNvSpPr txBox="1"/>
          <p:nvPr>
            <p:ph idx="4" type="body"/>
          </p:nvPr>
        </p:nvSpPr>
        <p:spPr>
          <a:xfrm>
            <a:off x="4645025" y="2174875"/>
            <a:ext cx="4041773" cy="3951286"/>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43" name="Shape 43"/>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44" name="Shape 4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45" name="Shape 45"/>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baseline="0" i="0" lang="en-US" sz="1200" u="none" cap="none" strike="noStrike">
                <a:solidFill>
                  <a:srgbClr val="888888"/>
                </a:solidFill>
                <a:latin typeface="Calibri"/>
                <a:ea typeface="Calibri"/>
                <a:cs typeface="Calibri"/>
                <a:sym typeface="Calibri"/>
                <a:rtl val="0"/>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re seul">
    <p:spTree>
      <p:nvGrpSpPr>
        <p:cNvPr id="46" name="Shape 46"/>
        <p:cNvGrpSpPr/>
        <p:nvPr/>
      </p:nvGrpSpPr>
      <p:grpSpPr>
        <a:xfrm>
          <a:off x="0" y="0"/>
          <a:ext cx="0" cy="0"/>
          <a:chOff x="0" y="0"/>
          <a:chExt cx="0" cy="0"/>
        </a:xfrm>
      </p:grpSpPr>
      <p:sp>
        <p:nvSpPr>
          <p:cNvPr id="47" name="Shape 47"/>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8" name="Shape 48"/>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49" name="Shape 4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50" name="Shape 50"/>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baseline="0" i="0" lang="en-US" sz="1200" u="none" cap="none" strike="noStrike">
                <a:solidFill>
                  <a:srgbClr val="888888"/>
                </a:solidFill>
                <a:latin typeface="Calibri"/>
                <a:ea typeface="Calibri"/>
                <a:cs typeface="Calibri"/>
                <a:sym typeface="Calibri"/>
                <a:rtl val="0"/>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u avec légende">
    <p:spTree>
      <p:nvGrpSpPr>
        <p:cNvPr id="51" name="Shape 51"/>
        <p:cNvGrpSpPr/>
        <p:nvPr/>
      </p:nvGrpSpPr>
      <p:grpSpPr>
        <a:xfrm>
          <a:off x="0" y="0"/>
          <a:ext cx="0" cy="0"/>
          <a:chOff x="0" y="0"/>
          <a:chExt cx="0" cy="0"/>
        </a:xfrm>
      </p:grpSpPr>
      <p:sp>
        <p:nvSpPr>
          <p:cNvPr id="52" name="Shape 52"/>
          <p:cNvSpPr txBox="1"/>
          <p:nvPr>
            <p:ph type="title"/>
          </p:nvPr>
        </p:nvSpPr>
        <p:spPr>
          <a:xfrm>
            <a:off x="457200" y="273050"/>
            <a:ext cx="3008313" cy="1162048"/>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3" name="Shape 53"/>
          <p:cNvSpPr txBox="1"/>
          <p:nvPr>
            <p:ph idx="1" type="body"/>
          </p:nvPr>
        </p:nvSpPr>
        <p:spPr>
          <a:xfrm>
            <a:off x="3575050" y="273050"/>
            <a:ext cx="5111750" cy="5853111"/>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54" name="Shape 54"/>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sz="1400"/>
            </a:lvl1pPr>
            <a:lvl2pPr indent="0" marL="457200" rtl="0">
              <a:spcBef>
                <a:spcPts val="0"/>
              </a:spcBef>
              <a:buFont typeface="Calibri"/>
              <a:buNone/>
              <a:defRPr sz="1200"/>
            </a:lvl2pPr>
            <a:lvl3pPr indent="0" marL="914400" rtl="0">
              <a:spcBef>
                <a:spcPts val="0"/>
              </a:spcBef>
              <a:buFont typeface="Calibri"/>
              <a:buNone/>
              <a:defRPr sz="1000"/>
            </a:lvl3pPr>
            <a:lvl4pPr indent="0" marL="1371600" rtl="0">
              <a:spcBef>
                <a:spcPts val="0"/>
              </a:spcBef>
              <a:buFont typeface="Calibri"/>
              <a:buNone/>
              <a:defRPr sz="900"/>
            </a:lvl4pPr>
            <a:lvl5pPr indent="0" marL="1828800" rtl="0">
              <a:spcBef>
                <a:spcPts val="0"/>
              </a:spcBef>
              <a:buFont typeface="Calibri"/>
              <a:buNone/>
              <a:defRPr sz="900"/>
            </a:lvl5pPr>
            <a:lvl6pPr indent="0" marL="2286000" rtl="0">
              <a:spcBef>
                <a:spcPts val="0"/>
              </a:spcBef>
              <a:buFont typeface="Calibri"/>
              <a:buNone/>
              <a:defRPr sz="900"/>
            </a:lvl6pPr>
            <a:lvl7pPr indent="0" marL="2743200" rtl="0">
              <a:spcBef>
                <a:spcPts val="0"/>
              </a:spcBef>
              <a:buFont typeface="Calibri"/>
              <a:buNone/>
              <a:defRPr sz="900"/>
            </a:lvl7pPr>
            <a:lvl8pPr indent="0" marL="3200400" rtl="0">
              <a:spcBef>
                <a:spcPts val="0"/>
              </a:spcBef>
              <a:buFont typeface="Calibri"/>
              <a:buNone/>
              <a:defRPr sz="900"/>
            </a:lvl8pPr>
            <a:lvl9pPr indent="0" marL="3657600" rtl="0">
              <a:spcBef>
                <a:spcPts val="0"/>
              </a:spcBef>
              <a:buFont typeface="Calibri"/>
              <a:buNone/>
              <a:defRPr sz="900"/>
            </a:lvl9pPr>
          </a:lstStyle>
          <a:p/>
        </p:txBody>
      </p:sp>
      <p:sp>
        <p:nvSpPr>
          <p:cNvPr id="55" name="Shape 55"/>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57" name="Shape 57"/>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baseline="0" i="0" lang="en-US" sz="1200" u="none" cap="none" strike="noStrike">
                <a:solidFill>
                  <a:srgbClr val="888888"/>
                </a:solidFill>
                <a:latin typeface="Calibri"/>
                <a:ea typeface="Calibri"/>
                <a:cs typeface="Calibri"/>
                <a:sym typeface="Calibri"/>
                <a:rtl val="0"/>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 avec légende">
    <p:spTree>
      <p:nvGrpSpPr>
        <p:cNvPr id="58" name="Shape 58"/>
        <p:cNvGrpSpPr/>
        <p:nvPr/>
      </p:nvGrpSpPr>
      <p:grpSpPr>
        <a:xfrm>
          <a:off x="0" y="0"/>
          <a:ext cx="0" cy="0"/>
          <a:chOff x="0" y="0"/>
          <a:chExt cx="0" cy="0"/>
        </a:xfrm>
      </p:grpSpPr>
      <p:sp>
        <p:nvSpPr>
          <p:cNvPr id="59" name="Shape 59"/>
          <p:cNvSpPr txBox="1"/>
          <p:nvPr>
            <p:ph type="title"/>
          </p:nvPr>
        </p:nvSpPr>
        <p:spPr>
          <a:xfrm>
            <a:off x="1792288" y="4800600"/>
            <a:ext cx="5486399" cy="566736"/>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0" name="Shape 60"/>
          <p:cNvSpPr/>
          <p:nvPr>
            <p:ph idx="2" type="pic"/>
          </p:nvPr>
        </p:nvSpPr>
        <p:spPr>
          <a:xfrm>
            <a:off x="1792288" y="612775"/>
            <a:ext cx="5486399" cy="4114800"/>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888888"/>
              </a:buClr>
              <a:buFont typeface="Calibri"/>
              <a:buNone/>
              <a:defRPr b="0" baseline="0" i="0" sz="3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2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24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20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20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20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20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20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2000" u="none" cap="none" strike="noStrike">
                <a:solidFill>
                  <a:schemeClr val="dk1"/>
                </a:solidFill>
                <a:latin typeface="Calibri"/>
                <a:ea typeface="Calibri"/>
                <a:cs typeface="Calibri"/>
                <a:sym typeface="Calibri"/>
                <a:rtl val="0"/>
              </a:defRPr>
            </a:lvl9pPr>
          </a:lstStyle>
          <a:p/>
        </p:txBody>
      </p:sp>
      <p:sp>
        <p:nvSpPr>
          <p:cNvPr id="61" name="Shape 61"/>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sz="1400"/>
            </a:lvl1pPr>
            <a:lvl2pPr indent="0" marL="457200" rtl="0">
              <a:spcBef>
                <a:spcPts val="0"/>
              </a:spcBef>
              <a:buFont typeface="Calibri"/>
              <a:buNone/>
              <a:defRPr sz="1200"/>
            </a:lvl2pPr>
            <a:lvl3pPr indent="0" marL="914400" rtl="0">
              <a:spcBef>
                <a:spcPts val="0"/>
              </a:spcBef>
              <a:buFont typeface="Calibri"/>
              <a:buNone/>
              <a:defRPr sz="1000"/>
            </a:lvl3pPr>
            <a:lvl4pPr indent="0" marL="1371600" rtl="0">
              <a:spcBef>
                <a:spcPts val="0"/>
              </a:spcBef>
              <a:buFont typeface="Calibri"/>
              <a:buNone/>
              <a:defRPr sz="900"/>
            </a:lvl4pPr>
            <a:lvl5pPr indent="0" marL="1828800" rtl="0">
              <a:spcBef>
                <a:spcPts val="0"/>
              </a:spcBef>
              <a:buFont typeface="Calibri"/>
              <a:buNone/>
              <a:defRPr sz="900"/>
            </a:lvl5pPr>
            <a:lvl6pPr indent="0" marL="2286000" rtl="0">
              <a:spcBef>
                <a:spcPts val="0"/>
              </a:spcBef>
              <a:buFont typeface="Calibri"/>
              <a:buNone/>
              <a:defRPr sz="900"/>
            </a:lvl6pPr>
            <a:lvl7pPr indent="0" marL="2743200" rtl="0">
              <a:spcBef>
                <a:spcPts val="0"/>
              </a:spcBef>
              <a:buFont typeface="Calibri"/>
              <a:buNone/>
              <a:defRPr sz="900"/>
            </a:lvl7pPr>
            <a:lvl8pPr indent="0" marL="3200400" rtl="0">
              <a:spcBef>
                <a:spcPts val="0"/>
              </a:spcBef>
              <a:buFont typeface="Calibri"/>
              <a:buNone/>
              <a:defRPr sz="900"/>
            </a:lvl8pPr>
            <a:lvl9pPr indent="0" marL="3657600" rtl="0">
              <a:spcBef>
                <a:spcPts val="0"/>
              </a:spcBef>
              <a:buFont typeface="Calibri"/>
              <a:buNone/>
              <a:defRPr sz="900"/>
            </a:lvl9pPr>
          </a:lstStyle>
          <a:p/>
        </p:txBody>
      </p:sp>
      <p:sp>
        <p:nvSpPr>
          <p:cNvPr id="62" name="Shape 62"/>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64" name="Shape 64"/>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baseline="0" i="0" lang="en-US" sz="1200" u="none" cap="none" strike="noStrike">
                <a:solidFill>
                  <a:srgbClr val="888888"/>
                </a:solidFill>
                <a:latin typeface="Calibri"/>
                <a:ea typeface="Calibri"/>
                <a:cs typeface="Calibri"/>
                <a:sym typeface="Calibri"/>
                <a:rtl val="0"/>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re et texte vertical">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7" name="Shape 67"/>
          <p:cNvSpPr txBox="1"/>
          <p:nvPr>
            <p:ph idx="1" type="body"/>
          </p:nvPr>
        </p:nvSpPr>
        <p:spPr>
          <a:xfrm rot="5400000">
            <a:off x="2309017" y="-251618"/>
            <a:ext cx="4525963" cy="8229600"/>
          </a:xfrm>
          <a:prstGeom prst="rect">
            <a:avLst/>
          </a:prstGeom>
          <a:noFill/>
          <a:ln>
            <a:noFill/>
          </a:ln>
        </p:spPr>
        <p:txBody>
          <a:bodyPr anchorCtr="0" anchor="t" bIns="91425" lIns="91425" rIns="91425" tIns="91425"/>
          <a:lstStyle>
            <a:lvl1pPr indent="635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698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254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254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254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254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254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254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68" name="Shape 68"/>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69" name="Shape 6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70" name="Shape 70"/>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baseline="0" i="0" lang="en-US" sz="1200" u="none" cap="none" strike="noStrike">
                <a:solidFill>
                  <a:srgbClr val="888888"/>
                </a:solidFill>
                <a:latin typeface="Calibri"/>
                <a:ea typeface="Calibri"/>
                <a:cs typeface="Calibri"/>
                <a:sym typeface="Calibri"/>
                <a:rtl val="0"/>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chemeClr val="dk1"/>
              </a:buClr>
              <a:buFont typeface="Calibri"/>
              <a:buNone/>
              <a:defRPr b="0" baseline="0" i="0" sz="4400" u="none" cap="none" strike="noStrike">
                <a:solidFill>
                  <a:schemeClr val="dk1"/>
                </a:solidFill>
                <a:latin typeface="Calibri"/>
                <a:ea typeface="Calibri"/>
                <a:cs typeface="Calibri"/>
                <a:sym typeface="Calibri"/>
                <a:rtl val="0"/>
              </a:defRPr>
            </a:lvl1pPr>
            <a:lvl2pPr indent="0" marL="0" marR="0" rtl="0" algn="l">
              <a:spcBef>
                <a:spcPts val="0"/>
              </a:spcBef>
              <a:defRPr b="0" baseline="0" i="0" sz="1800" u="none" cap="none" strike="noStrike"/>
            </a:lvl2pPr>
            <a:lvl3pPr indent="0" marL="0" marR="0" rtl="0" algn="l">
              <a:spcBef>
                <a:spcPts val="0"/>
              </a:spcBef>
              <a:defRPr b="0" baseline="0" i="0" sz="1800" u="none" cap="none" strike="noStrike"/>
            </a:lvl3pPr>
            <a:lvl4pPr indent="0" marL="0" marR="0" rtl="0" algn="l">
              <a:spcBef>
                <a:spcPts val="0"/>
              </a:spcBef>
              <a:defRPr b="0" baseline="0" i="0" sz="1800" u="none" cap="none" strike="noStrike"/>
            </a:lvl4pPr>
            <a:lvl5pPr indent="0" marL="0" marR="0" rtl="0" algn="l">
              <a:spcBef>
                <a:spcPts val="0"/>
              </a:spcBef>
              <a:defRPr b="0" baseline="0" i="0" sz="1800" u="none" cap="none" strike="noStrike"/>
            </a:lvl5pPr>
            <a:lvl6pPr indent="0" marL="0" marR="0" rtl="0" algn="l">
              <a:spcBef>
                <a:spcPts val="0"/>
              </a:spcBef>
              <a:defRPr b="0" baseline="0" i="0" sz="1800" u="none" cap="none" strike="noStrike"/>
            </a:lvl6pPr>
            <a:lvl7pPr indent="0" marL="0" marR="0" rtl="0" algn="l">
              <a:spcBef>
                <a:spcPts val="0"/>
              </a:spcBef>
              <a:defRPr b="0" baseline="0" i="0" sz="1800" u="none" cap="none" strike="noStrike"/>
            </a:lvl7pPr>
            <a:lvl8pPr indent="0" marL="0" marR="0" rtl="0" algn="l">
              <a:spcBef>
                <a:spcPts val="0"/>
              </a:spcBef>
              <a:defRPr b="0" baseline="0" i="0" sz="1800" u="none" cap="none" strike="noStrike"/>
            </a:lvl8pPr>
            <a:lvl9pPr indent="0" marL="0" marR="0" rtl="0" algn="l">
              <a:spcBef>
                <a:spcPts val="0"/>
              </a:spcBef>
              <a:defRPr b="0" baseline="0" i="0" sz="1800" u="none" cap="none" strike="noStrike"/>
            </a:lvl9pPr>
          </a:lstStyle>
          <a:p/>
        </p:txBody>
      </p:sp>
      <p:sp>
        <p:nvSpPr>
          <p:cNvPr id="10" name="Shape 10"/>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63500" marL="3429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Calibri"/>
                <a:ea typeface="Calibri"/>
                <a:cs typeface="Calibri"/>
                <a:sym typeface="Calibri"/>
                <a:rtl val="0"/>
              </a:defRPr>
            </a:lvl1pPr>
            <a:lvl2pPr indent="69850" marL="742950" marR="0" rtl="0" algn="l">
              <a:lnSpc>
                <a:spcPct val="100000"/>
              </a:lnSpc>
              <a:spcBef>
                <a:spcPts val="560"/>
              </a:spcBef>
              <a:spcAft>
                <a:spcPts val="0"/>
              </a:spcAft>
              <a:buClr>
                <a:schemeClr val="dk1"/>
              </a:buClr>
              <a:buFont typeface="Arial"/>
              <a:buChar char="–"/>
              <a:defRPr b="0" baseline="0" i="0" sz="2800" u="none" cap="none" strike="noStrike">
                <a:solidFill>
                  <a:schemeClr val="dk1"/>
                </a:solidFill>
                <a:latin typeface="Calibri"/>
                <a:ea typeface="Calibri"/>
                <a:cs typeface="Calibri"/>
                <a:sym typeface="Calibri"/>
                <a:rtl val="0"/>
              </a:defRPr>
            </a:lvl2pPr>
            <a:lvl3pPr indent="76200" marL="1143000" marR="0" rtl="0" algn="l">
              <a:lnSpc>
                <a:spcPct val="100000"/>
              </a:lnSpc>
              <a:spcBef>
                <a:spcPts val="480"/>
              </a:spcBef>
              <a:spcAft>
                <a:spcPts val="0"/>
              </a:spcAft>
              <a:buClr>
                <a:schemeClr val="dk1"/>
              </a:buClr>
              <a:buFont typeface="Arial"/>
              <a:buChar char="•"/>
              <a:defRPr b="0" baseline="0" i="0" sz="2400" u="none" cap="none" strike="noStrike">
                <a:solidFill>
                  <a:schemeClr val="dk1"/>
                </a:solidFill>
                <a:latin typeface="Calibri"/>
                <a:ea typeface="Calibri"/>
                <a:cs typeface="Calibri"/>
                <a:sym typeface="Calibri"/>
                <a:rtl val="0"/>
              </a:defRPr>
            </a:lvl3pPr>
            <a:lvl4pPr indent="25400" marL="1600200" marR="0" rtl="0" algn="l">
              <a:lnSpc>
                <a:spcPct val="100000"/>
              </a:lnSpc>
              <a:spcBef>
                <a:spcPts val="400"/>
              </a:spcBef>
              <a:spcAft>
                <a:spcPts val="0"/>
              </a:spcAft>
              <a:buClr>
                <a:schemeClr val="dk1"/>
              </a:buClr>
              <a:buFont typeface="Arial"/>
              <a:buChar char="–"/>
              <a:defRPr b="0" baseline="0" i="0" sz="2000" u="none" cap="none" strike="noStrike">
                <a:solidFill>
                  <a:schemeClr val="dk1"/>
                </a:solidFill>
                <a:latin typeface="Calibri"/>
                <a:ea typeface="Calibri"/>
                <a:cs typeface="Calibri"/>
                <a:sym typeface="Calibri"/>
                <a:rtl val="0"/>
              </a:defRPr>
            </a:lvl4pPr>
            <a:lvl5pPr indent="25400" marL="2057400" marR="0" rtl="0" algn="l">
              <a:lnSpc>
                <a:spcPct val="100000"/>
              </a:lnSpc>
              <a:spcBef>
                <a:spcPts val="400"/>
              </a:spcBef>
              <a:spcAft>
                <a:spcPts val="0"/>
              </a:spcAft>
              <a:buClr>
                <a:schemeClr val="dk1"/>
              </a:buClr>
              <a:buFont typeface="Arial"/>
              <a:buChar char="»"/>
              <a:defRPr b="0" baseline="0" i="0" sz="2000" u="none" cap="none" strike="noStrike">
                <a:solidFill>
                  <a:schemeClr val="dk1"/>
                </a:solidFill>
                <a:latin typeface="Calibri"/>
                <a:ea typeface="Calibri"/>
                <a:cs typeface="Calibri"/>
                <a:sym typeface="Calibri"/>
                <a:rtl val="0"/>
              </a:defRPr>
            </a:lvl5pPr>
            <a:lvl6pPr indent="25400" marL="2514600" marR="0" rtl="0" algn="l">
              <a:lnSpc>
                <a:spcPct val="100000"/>
              </a:lnSpc>
              <a:spcBef>
                <a:spcPts val="400"/>
              </a:spcBef>
              <a:spcAft>
                <a:spcPts val="0"/>
              </a:spcAft>
              <a:buClr>
                <a:schemeClr val="dk1"/>
              </a:buClr>
              <a:buFont typeface="Arial"/>
              <a:buChar char="•"/>
              <a:defRPr b="0" baseline="0" i="0" sz="2000" u="none" cap="none" strike="noStrike">
                <a:solidFill>
                  <a:schemeClr val="dk1"/>
                </a:solidFill>
                <a:latin typeface="Calibri"/>
                <a:ea typeface="Calibri"/>
                <a:cs typeface="Calibri"/>
                <a:sym typeface="Calibri"/>
                <a:rtl val="0"/>
              </a:defRPr>
            </a:lvl6pPr>
            <a:lvl7pPr indent="25400" marL="2971800" marR="0" rtl="0" algn="l">
              <a:lnSpc>
                <a:spcPct val="100000"/>
              </a:lnSpc>
              <a:spcBef>
                <a:spcPts val="400"/>
              </a:spcBef>
              <a:spcAft>
                <a:spcPts val="0"/>
              </a:spcAft>
              <a:buClr>
                <a:schemeClr val="dk1"/>
              </a:buClr>
              <a:buFont typeface="Arial"/>
              <a:buChar char="•"/>
              <a:defRPr b="0" baseline="0" i="0" sz="2000" u="none" cap="none" strike="noStrike">
                <a:solidFill>
                  <a:schemeClr val="dk1"/>
                </a:solidFill>
                <a:latin typeface="Calibri"/>
                <a:ea typeface="Calibri"/>
                <a:cs typeface="Calibri"/>
                <a:sym typeface="Calibri"/>
                <a:rtl val="0"/>
              </a:defRPr>
            </a:lvl7pPr>
            <a:lvl8pPr indent="25400" marL="3429000" marR="0" rtl="0" algn="l">
              <a:lnSpc>
                <a:spcPct val="100000"/>
              </a:lnSpc>
              <a:spcBef>
                <a:spcPts val="400"/>
              </a:spcBef>
              <a:spcAft>
                <a:spcPts val="0"/>
              </a:spcAft>
              <a:buClr>
                <a:schemeClr val="dk1"/>
              </a:buClr>
              <a:buFont typeface="Arial"/>
              <a:buChar char="•"/>
              <a:defRPr b="0" baseline="0" i="0" sz="2000" u="none" cap="none" strike="noStrike">
                <a:solidFill>
                  <a:schemeClr val="dk1"/>
                </a:solidFill>
                <a:latin typeface="Calibri"/>
                <a:ea typeface="Calibri"/>
                <a:cs typeface="Calibri"/>
                <a:sym typeface="Calibri"/>
                <a:rtl val="0"/>
              </a:defRPr>
            </a:lvl8pPr>
            <a:lvl9pPr indent="25400" marL="3886200" marR="0" rtl="0" algn="l">
              <a:lnSpc>
                <a:spcPct val="100000"/>
              </a:lnSpc>
              <a:spcBef>
                <a:spcPts val="400"/>
              </a:spcBef>
              <a:spcAft>
                <a:spcPts val="0"/>
              </a:spcAft>
              <a:buClr>
                <a:schemeClr val="dk1"/>
              </a:buClr>
              <a:buFont typeface="Arial"/>
              <a:buChar char="•"/>
              <a:defRPr b="0" baseline="0" i="0" sz="2000" u="none" cap="none" strike="noStrike">
                <a:solidFill>
                  <a:schemeClr val="dk1"/>
                </a:solidFill>
                <a:latin typeface="Calibri"/>
                <a:ea typeface="Calibri"/>
                <a:cs typeface="Calibri"/>
                <a:sym typeface="Calibri"/>
                <a:rtl val="0"/>
              </a:defRPr>
            </a:lvl9pPr>
          </a:lstStyle>
          <a:p/>
        </p:txBody>
      </p:sp>
      <p:sp>
        <p:nvSpPr>
          <p:cNvPr id="11" name="Shape 11"/>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marL="0" marR="0" rtl="0" algn="l">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12" name="Shape 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888888"/>
              </a:buClr>
              <a:buFont typeface="Calibri"/>
              <a:buNone/>
              <a:defRPr b="0" baseline="0" i="0" sz="1200" u="none" cap="none" strike="noStrike">
                <a:solidFill>
                  <a:srgbClr val="888888"/>
                </a:solidFill>
                <a:latin typeface="Calibri"/>
                <a:ea typeface="Calibri"/>
                <a:cs typeface="Calibri"/>
                <a:sym typeface="Calibri"/>
                <a:rtl val="0"/>
              </a:defRPr>
            </a:lvl1pPr>
            <a:lvl2pPr indent="0" marL="457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2pPr>
            <a:lvl3pPr indent="0" marL="914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3pPr>
            <a:lvl4pPr indent="0" marL="1371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4pPr>
            <a:lvl5pPr indent="0" marL="18288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5pPr>
            <a:lvl6pPr indent="0" marL="22860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6pPr>
            <a:lvl7pPr indent="0" marL="27432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7pPr>
            <a:lvl8pPr indent="0" marL="32004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8pPr>
            <a:lvl9pPr indent="0" marL="3657600" marR="0" rtl="0" algn="l">
              <a:lnSpc>
                <a:spcPct val="100000"/>
              </a:lnSpc>
              <a:spcBef>
                <a:spcPts val="0"/>
              </a:spcBef>
              <a:spcAft>
                <a:spcPts val="0"/>
              </a:spcAft>
              <a:buClr>
                <a:schemeClr val="dk1"/>
              </a:buClr>
              <a:buFont typeface="Calibri"/>
              <a:buNone/>
              <a:defRPr b="0" baseline="0" i="0" sz="1800" u="none" cap="none" strike="noStrike">
                <a:solidFill>
                  <a:schemeClr val="dk1"/>
                </a:solidFill>
                <a:latin typeface="Calibri"/>
                <a:ea typeface="Calibri"/>
                <a:cs typeface="Calibri"/>
                <a:sym typeface="Calibri"/>
                <a:rtl val="0"/>
              </a:defRPr>
            </a:lvl9pPr>
          </a:lstStyle>
          <a:p/>
        </p:txBody>
      </p:sp>
      <p:sp>
        <p:nvSpPr>
          <p:cNvPr id="13" name="Shape 13"/>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baseline="0" i="0" lang="en-US" sz="1200" u="none" cap="none" strike="noStrike">
                <a:solidFill>
                  <a:srgbClr val="888888"/>
                </a:solidFill>
                <a:latin typeface="Calibri"/>
                <a:ea typeface="Calibri"/>
                <a:cs typeface="Calibri"/>
                <a:sym typeface="Calibri"/>
                <a:rtl val="0"/>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07.gif"/><Relationship Id="rId9" Type="http://schemas.openxmlformats.org/officeDocument/2006/relationships/image" Target="../media/image08.png"/><Relationship Id="rId5" Type="http://schemas.openxmlformats.org/officeDocument/2006/relationships/image" Target="../media/image09.png"/><Relationship Id="rId6" Type="http://schemas.openxmlformats.org/officeDocument/2006/relationships/image" Target="../media/image04.png"/><Relationship Id="rId7" Type="http://schemas.openxmlformats.org/officeDocument/2006/relationships/image" Target="../media/image10.jpg"/><Relationship Id="rId8" Type="http://schemas.openxmlformats.org/officeDocument/2006/relationships/image" Target="../media/image03.jpg"/></Relationships>
</file>

<file path=ppt/slides/_rels/slide10.xml.rels><?xml version="1.0" encoding="UTF-8" standalone="yes"?><Relationships xmlns="http://schemas.openxmlformats.org/package/2006/relationships"><Relationship Id="rId11" Type="http://schemas.openxmlformats.org/officeDocument/2006/relationships/image" Target="../media/image56.png"/><Relationship Id="rId10" Type="http://schemas.openxmlformats.org/officeDocument/2006/relationships/image" Target="../media/image33.png"/><Relationship Id="rId12" Type="http://schemas.openxmlformats.org/officeDocument/2006/relationships/image" Target="../media/image29.jp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4.png"/><Relationship Id="rId4" Type="http://schemas.openxmlformats.org/officeDocument/2006/relationships/image" Target="../media/image52.png"/><Relationship Id="rId9" Type="http://schemas.openxmlformats.org/officeDocument/2006/relationships/image" Target="../media/image20.png"/><Relationship Id="rId5" Type="http://schemas.openxmlformats.org/officeDocument/2006/relationships/image" Target="../media/image47.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1.png"/><Relationship Id="rId4" Type="http://schemas.openxmlformats.org/officeDocument/2006/relationships/image" Target="../media/image40.png"/><Relationship Id="rId9" Type="http://schemas.openxmlformats.org/officeDocument/2006/relationships/image" Target="../media/image58.png"/><Relationship Id="rId5" Type="http://schemas.openxmlformats.org/officeDocument/2006/relationships/image" Target="../media/image56.png"/><Relationship Id="rId6" Type="http://schemas.openxmlformats.org/officeDocument/2006/relationships/image" Target="../media/image54.png"/><Relationship Id="rId7" Type="http://schemas.openxmlformats.org/officeDocument/2006/relationships/image" Target="../media/image59.png"/><Relationship Id="rId8"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0.pn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3.png"/><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9.pn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30.png"/><Relationship Id="rId5" Type="http://schemas.openxmlformats.org/officeDocument/2006/relationships/image" Target="../media/image42.png"/><Relationship Id="rId6" Type="http://schemas.openxmlformats.org/officeDocument/2006/relationships/image" Target="../media/image7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8.png"/><Relationship Id="rId4" Type="http://schemas.openxmlformats.org/officeDocument/2006/relationships/image" Target="../media/image66.png"/><Relationship Id="rId5" Type="http://schemas.openxmlformats.org/officeDocument/2006/relationships/image" Target="../media/image75.png"/><Relationship Id="rId6" Type="http://schemas.openxmlformats.org/officeDocument/2006/relationships/image" Target="../media/image71.png"/><Relationship Id="rId7" Type="http://schemas.openxmlformats.org/officeDocument/2006/relationships/image" Target="../media/image73.png"/><Relationship Id="rId8" Type="http://schemas.openxmlformats.org/officeDocument/2006/relationships/image" Target="../media/image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1.png"/><Relationship Id="rId4" Type="http://schemas.openxmlformats.org/officeDocument/2006/relationships/image" Target="../media/image02.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17.png"/><Relationship Id="rId13" Type="http://schemas.openxmlformats.org/officeDocument/2006/relationships/image" Target="../media/image21.png"/><Relationship Id="rId12"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5.png"/><Relationship Id="rId4" Type="http://schemas.openxmlformats.org/officeDocument/2006/relationships/image" Target="../media/image06.png"/><Relationship Id="rId9" Type="http://schemas.openxmlformats.org/officeDocument/2006/relationships/image" Target="../media/image15.png"/><Relationship Id="rId15" Type="http://schemas.openxmlformats.org/officeDocument/2006/relationships/image" Target="../media/image24.png"/><Relationship Id="rId14" Type="http://schemas.openxmlformats.org/officeDocument/2006/relationships/image" Target="../media/image22.png"/><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14.png"/><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34.png"/><Relationship Id="rId13" Type="http://schemas.openxmlformats.org/officeDocument/2006/relationships/image" Target="../media/image31.png"/><Relationship Id="rId12"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29.jpg"/><Relationship Id="rId15" Type="http://schemas.openxmlformats.org/officeDocument/2006/relationships/image" Target="../media/image20.png"/><Relationship Id="rId14" Type="http://schemas.openxmlformats.org/officeDocument/2006/relationships/image" Target="../media/image32.png"/><Relationship Id="rId5" Type="http://schemas.openxmlformats.org/officeDocument/2006/relationships/image" Target="../media/image23.jpg"/><Relationship Id="rId6" Type="http://schemas.openxmlformats.org/officeDocument/2006/relationships/image" Target="../media/image25.jpg"/><Relationship Id="rId7" Type="http://schemas.openxmlformats.org/officeDocument/2006/relationships/image" Target="../media/image26.jpg"/><Relationship Id="rId8" Type="http://schemas.openxmlformats.org/officeDocument/2006/relationships/image" Target="../media/image28.png"/></Relationships>
</file>

<file path=ppt/slides/_rels/slide6.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39.png"/><Relationship Id="rId13" Type="http://schemas.openxmlformats.org/officeDocument/2006/relationships/image" Target="../media/image46.png"/><Relationship Id="rId12"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30.png"/><Relationship Id="rId15" Type="http://schemas.openxmlformats.org/officeDocument/2006/relationships/image" Target="../media/image42.png"/><Relationship Id="rId14" Type="http://schemas.openxmlformats.org/officeDocument/2006/relationships/image" Target="../media/image36.png"/><Relationship Id="rId5" Type="http://schemas.openxmlformats.org/officeDocument/2006/relationships/image" Target="../media/image35.png"/><Relationship Id="rId6" Type="http://schemas.openxmlformats.org/officeDocument/2006/relationships/image" Target="../media/image37.png"/><Relationship Id="rId7" Type="http://schemas.openxmlformats.org/officeDocument/2006/relationships/image" Target="../media/image21.png"/><Relationship Id="rId8" Type="http://schemas.openxmlformats.org/officeDocument/2006/relationships/image" Target="../media/image20.png"/></Relationships>
</file>

<file path=ppt/slides/_rels/slide7.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29.jpg"/><Relationship Id="rId9" Type="http://schemas.openxmlformats.org/officeDocument/2006/relationships/image" Target="../media/image26.jpg"/><Relationship Id="rId5" Type="http://schemas.openxmlformats.org/officeDocument/2006/relationships/image" Target="../media/image34.png"/><Relationship Id="rId6" Type="http://schemas.openxmlformats.org/officeDocument/2006/relationships/image" Target="../media/image41.png"/><Relationship Id="rId7" Type="http://schemas.openxmlformats.org/officeDocument/2006/relationships/image" Target="../media/image43.png"/><Relationship Id="rId8" Type="http://schemas.openxmlformats.org/officeDocument/2006/relationships/image" Target="../media/image30.png"/></Relationships>
</file>

<file path=ppt/slides/_rels/slide8.xml.rels><?xml version="1.0" encoding="UTF-8" standalone="yes"?><Relationships xmlns="http://schemas.openxmlformats.org/package/2006/relationships"><Relationship Id="rId11" Type="http://schemas.openxmlformats.org/officeDocument/2006/relationships/image" Target="../media/image26.jpg"/><Relationship Id="rId10" Type="http://schemas.openxmlformats.org/officeDocument/2006/relationships/image" Target="../media/image55.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4.png"/><Relationship Id="rId4" Type="http://schemas.openxmlformats.org/officeDocument/2006/relationships/image" Target="../media/image48.png"/><Relationship Id="rId9" Type="http://schemas.openxmlformats.org/officeDocument/2006/relationships/image" Target="../media/image47.png"/><Relationship Id="rId5" Type="http://schemas.openxmlformats.org/officeDocument/2006/relationships/image" Target="../media/image45.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a:spcBef>
                <a:spcPts val="0"/>
              </a:spcBef>
              <a:buClr>
                <a:srgbClr val="888888"/>
              </a:buClr>
              <a:buSzPct val="25000"/>
              <a:buFont typeface="Calibri"/>
              <a:buNone/>
            </a:pPr>
            <a:fld id="{00000000-1234-1234-1234-123412341234}" type="slidenum">
              <a:rPr lang="en-US"/>
              <a:t>‹#›</a:t>
            </a:fld>
          </a:p>
        </p:txBody>
      </p:sp>
      <p:sp>
        <p:nvSpPr>
          <p:cNvPr id="79" name="Shape 79"/>
          <p:cNvSpPr txBox="1"/>
          <p:nvPr/>
        </p:nvSpPr>
        <p:spPr>
          <a:xfrm>
            <a:off x="6553200" y="6356350"/>
            <a:ext cx="2133599" cy="365099"/>
          </a:xfrm>
          <a:prstGeom prst="rect">
            <a:avLst/>
          </a:prstGeom>
          <a:noFill/>
          <a:ln>
            <a:noFill/>
          </a:ln>
        </p:spPr>
        <p:txBody>
          <a:bodyPr anchorCtr="0" anchor="ctr" bIns="45700" lIns="91425" rIns="91425" tIns="45700">
            <a:noAutofit/>
          </a:bodyPr>
          <a:lstStyle/>
          <a:p>
            <a:pPr lvl="0" rtl="0" algn="r">
              <a:spcBef>
                <a:spcPts val="0"/>
              </a:spcBef>
              <a:buNone/>
            </a:pPr>
            <a:fld id="{00000000-1234-1234-1234-123412341234}" type="slidenum">
              <a:rPr lang="en-US" sz="1200">
                <a:solidFill>
                  <a:srgbClr val="888888"/>
                </a:solidFill>
                <a:latin typeface="Calibri"/>
                <a:ea typeface="Calibri"/>
                <a:cs typeface="Calibri"/>
                <a:sym typeface="Calibri"/>
              </a:rPr>
              <a:t>‹#›</a:t>
            </a:fld>
          </a:p>
        </p:txBody>
      </p:sp>
      <p:sp>
        <p:nvSpPr>
          <p:cNvPr id="80" name="Shape 80"/>
          <p:cNvSpPr/>
          <p:nvPr/>
        </p:nvSpPr>
        <p:spPr>
          <a:xfrm>
            <a:off x="0" y="1598950"/>
            <a:ext cx="9144000" cy="993899"/>
          </a:xfrm>
          <a:prstGeom prst="rect">
            <a:avLst/>
          </a:prstGeom>
          <a:solidFill>
            <a:srgbClr val="002060"/>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rgbClr val="FFFFFF"/>
              </a:solidFill>
              <a:latin typeface="Calibri"/>
              <a:ea typeface="Calibri"/>
              <a:cs typeface="Calibri"/>
              <a:sym typeface="Calibri"/>
            </a:endParaRPr>
          </a:p>
        </p:txBody>
      </p:sp>
      <p:sp>
        <p:nvSpPr>
          <p:cNvPr id="81" name="Shape 81"/>
          <p:cNvSpPr txBox="1"/>
          <p:nvPr/>
        </p:nvSpPr>
        <p:spPr>
          <a:xfrm>
            <a:off x="3284240" y="3782799"/>
            <a:ext cx="4896600" cy="1076700"/>
          </a:xfrm>
          <a:prstGeom prst="rect">
            <a:avLst/>
          </a:prstGeom>
          <a:noFill/>
          <a:ln>
            <a:noFill/>
          </a:ln>
        </p:spPr>
        <p:txBody>
          <a:bodyPr anchorCtr="0" anchor="ctr" bIns="45700" lIns="91425" rIns="91425" tIns="45700">
            <a:noAutofit/>
          </a:bodyPr>
          <a:lstStyle/>
          <a:p>
            <a:pPr indent="0" lvl="0" marL="0" marR="0" rtl="0" algn="r">
              <a:spcBef>
                <a:spcPts val="0"/>
              </a:spcBef>
              <a:buClr>
                <a:srgbClr val="9BBB59"/>
              </a:buClr>
              <a:buSzPct val="25000"/>
              <a:buFont typeface="Noto Symbol"/>
              <a:buNone/>
            </a:pPr>
            <a:r>
              <a:rPr b="1" baseline="0" i="0" lang="en-US" sz="1600" u="none" cap="none" strike="noStrike">
                <a:solidFill>
                  <a:srgbClr val="9BBB59"/>
                </a:solidFill>
                <a:latin typeface="Calibri"/>
                <a:ea typeface="Calibri"/>
                <a:cs typeface="Calibri"/>
                <a:sym typeface="Calibri"/>
              </a:rPr>
              <a:t>Management of Data for the Analysis of Lipids, Metabolites and Isotopes:</a:t>
            </a:r>
            <a:r>
              <a:rPr b="1" baseline="0" i="0" lang="en-US" sz="1600" u="none" cap="none" strike="noStrike">
                <a:solidFill>
                  <a:srgbClr val="000000"/>
                </a:solidFill>
                <a:latin typeface="Calibri"/>
                <a:ea typeface="Calibri"/>
                <a:cs typeface="Calibri"/>
                <a:sym typeface="Calibri"/>
              </a:rPr>
              <a:t> </a:t>
            </a:r>
            <a:r>
              <a:rPr b="1" baseline="0" i="0" lang="en-US" sz="1600" u="none" cap="none" strike="noStrike">
                <a:solidFill>
                  <a:srgbClr val="1F497D"/>
                </a:solidFill>
                <a:latin typeface="Calibri"/>
                <a:ea typeface="Calibri"/>
                <a:cs typeface="Calibri"/>
                <a:sym typeface="Calibri"/>
              </a:rPr>
              <a:t>'MoDALMI'</a:t>
            </a:r>
          </a:p>
          <a:p>
            <a:pPr indent="0" lvl="0" marL="0" marR="0" rtl="0" algn="r">
              <a:lnSpc>
                <a:spcPct val="100000"/>
              </a:lnSpc>
              <a:spcBef>
                <a:spcPts val="0"/>
              </a:spcBef>
              <a:spcAft>
                <a:spcPts val="0"/>
              </a:spcAft>
              <a:buClr>
                <a:srgbClr val="000000"/>
              </a:buClr>
              <a:buFont typeface="Noto Symbol"/>
              <a:buNone/>
            </a:pPr>
            <a:r>
              <a:t/>
            </a:r>
            <a:endParaRPr b="0" baseline="0" i="0" sz="1600" u="none" cap="none" strike="noStrike">
              <a:solidFill>
                <a:srgbClr val="000000"/>
              </a:solidFill>
              <a:latin typeface="Calibri"/>
              <a:ea typeface="Calibri"/>
              <a:cs typeface="Calibri"/>
              <a:sym typeface="Calibri"/>
            </a:endParaRPr>
          </a:p>
        </p:txBody>
      </p:sp>
      <p:sp>
        <p:nvSpPr>
          <p:cNvPr id="82" name="Shape 82"/>
          <p:cNvSpPr txBox="1"/>
          <p:nvPr/>
        </p:nvSpPr>
        <p:spPr>
          <a:xfrm>
            <a:off x="475927" y="1309043"/>
            <a:ext cx="8228699" cy="1085999"/>
          </a:xfrm>
          <a:prstGeom prst="rect">
            <a:avLst/>
          </a:prstGeom>
          <a:noFill/>
          <a:ln>
            <a:noFill/>
          </a:ln>
        </p:spPr>
        <p:txBody>
          <a:bodyPr anchorCtr="0" anchor="ctr" bIns="45700" lIns="91425" rIns="91425" tIns="45700">
            <a:noAutofit/>
          </a:bodyPr>
          <a:lstStyle/>
          <a:p>
            <a:pPr lvl="0" rtl="0" algn="ctr">
              <a:spcBef>
                <a:spcPts val="0"/>
              </a:spcBef>
              <a:buNone/>
            </a:pPr>
            <a:r>
              <a:t/>
            </a:r>
            <a:endParaRPr b="1" sz="3200">
              <a:solidFill>
                <a:srgbClr val="9BBB59"/>
              </a:solidFill>
              <a:latin typeface="Calibri"/>
              <a:ea typeface="Calibri"/>
              <a:cs typeface="Calibri"/>
              <a:sym typeface="Calibri"/>
            </a:endParaRPr>
          </a:p>
          <a:p>
            <a:pPr lvl="0" rtl="0" algn="ctr">
              <a:spcBef>
                <a:spcPts val="640"/>
              </a:spcBef>
              <a:buNone/>
            </a:pPr>
            <a:r>
              <a:rPr b="1" lang="en-US" sz="3200">
                <a:solidFill>
                  <a:srgbClr val="9BBB59"/>
                </a:solidFill>
                <a:latin typeface="Calibri"/>
                <a:ea typeface="Calibri"/>
                <a:cs typeface="Calibri"/>
                <a:sym typeface="Calibri"/>
              </a:rPr>
              <a:t>Automation for Chemical Analysis Techniques</a:t>
            </a:r>
          </a:p>
        </p:txBody>
      </p:sp>
      <p:sp>
        <p:nvSpPr>
          <p:cNvPr id="83" name="Shape 83"/>
          <p:cNvSpPr txBox="1"/>
          <p:nvPr/>
        </p:nvSpPr>
        <p:spPr>
          <a:xfrm>
            <a:off x="2175225" y="4929275"/>
            <a:ext cx="5981100" cy="1716000"/>
          </a:xfrm>
          <a:prstGeom prst="rect">
            <a:avLst/>
          </a:prstGeom>
          <a:noFill/>
          <a:ln>
            <a:noFill/>
          </a:ln>
        </p:spPr>
        <p:txBody>
          <a:bodyPr anchorCtr="0" anchor="t" bIns="40800" lIns="81625" rIns="81625" tIns="40800">
            <a:noAutofit/>
          </a:bodyPr>
          <a:lstStyle/>
          <a:p>
            <a:pPr indent="0" lvl="0" marL="0" marR="0" rtl="0" algn="r">
              <a:spcBef>
                <a:spcPts val="0"/>
              </a:spcBef>
              <a:buSzPct val="25000"/>
              <a:buNone/>
            </a:pPr>
            <a:r>
              <a:rPr b="0" baseline="0" i="0" lang="en-US" sz="1800" u="none" cap="none" strike="noStrike">
                <a:solidFill>
                  <a:srgbClr val="8B8B8B"/>
                </a:solidFill>
                <a:latin typeface="Calibri"/>
                <a:ea typeface="Calibri"/>
                <a:cs typeface="Calibri"/>
                <a:sym typeface="Calibri"/>
              </a:rPr>
              <a:t>Developer: Diem BUI THI (UFR Pharmacie)</a:t>
            </a:r>
          </a:p>
          <a:p>
            <a:pPr indent="0" lvl="0" marL="0" marR="0" rtl="0" algn="r">
              <a:spcBef>
                <a:spcPts val="0"/>
              </a:spcBef>
              <a:buSzPct val="25000"/>
              <a:buNone/>
            </a:pPr>
            <a:r>
              <a:rPr b="0" baseline="0" i="0" lang="en-US" sz="1800" u="none" cap="none" strike="noStrike">
                <a:solidFill>
                  <a:srgbClr val="8B8B8B"/>
                </a:solidFill>
                <a:latin typeface="Calibri"/>
                <a:ea typeface="Calibri"/>
                <a:cs typeface="Calibri"/>
                <a:sym typeface="Calibri"/>
              </a:rPr>
              <a:t>Investigator: Sana TFAILI (UFR Pharmacie)</a:t>
            </a:r>
          </a:p>
          <a:p>
            <a:pPr indent="0" lvl="0" marL="0" marR="0" rtl="0" algn="r">
              <a:spcBef>
                <a:spcPts val="0"/>
              </a:spcBef>
              <a:buSzPct val="25000"/>
              <a:buNone/>
            </a:pPr>
            <a:r>
              <a:rPr b="0" baseline="0" i="0" lang="en-US" sz="1800" u="none" cap="none" strike="noStrike">
                <a:solidFill>
                  <a:srgbClr val="8B8B8B"/>
                </a:solidFill>
                <a:latin typeface="Calibri"/>
                <a:ea typeface="Calibri"/>
                <a:cs typeface="Calibri"/>
                <a:sym typeface="Calibri"/>
              </a:rPr>
              <a:t>Collaborators: Karima RAFES (INRIA), Valérie C</a:t>
            </a:r>
            <a:r>
              <a:rPr lang="en-US" sz="1800">
                <a:solidFill>
                  <a:srgbClr val="8B8B8B"/>
                </a:solidFill>
                <a:latin typeface="Calibri"/>
                <a:ea typeface="Calibri"/>
                <a:cs typeface="Calibri"/>
                <a:sym typeface="Calibri"/>
              </a:rPr>
              <a:t>ANTONY</a:t>
            </a:r>
            <a:r>
              <a:rPr b="0" baseline="0" i="0" lang="en-US" sz="1800" u="none" cap="none" strike="noStrike">
                <a:solidFill>
                  <a:srgbClr val="8B8B8B"/>
                </a:solidFill>
                <a:latin typeface="Calibri"/>
                <a:ea typeface="Calibri"/>
                <a:cs typeface="Calibri"/>
                <a:sym typeface="Calibri"/>
              </a:rPr>
              <a:t> (I</a:t>
            </a:r>
            <a:r>
              <a:rPr lang="en-US" sz="1800">
                <a:solidFill>
                  <a:srgbClr val="8B8B8B"/>
                </a:solidFill>
                <a:latin typeface="Calibri"/>
                <a:ea typeface="Calibri"/>
                <a:cs typeface="Calibri"/>
                <a:sym typeface="Calibri"/>
              </a:rPr>
              <a:t>PS2</a:t>
            </a:r>
            <a:r>
              <a:rPr b="0" baseline="0" i="0" lang="en-US" sz="1800" u="none" cap="none" strike="noStrike">
                <a:solidFill>
                  <a:srgbClr val="8B8B8B"/>
                </a:solidFill>
                <a:latin typeface="Calibri"/>
                <a:ea typeface="Calibri"/>
                <a:cs typeface="Calibri"/>
                <a:sym typeface="Calibri"/>
              </a:rPr>
              <a:t>)</a:t>
            </a:r>
          </a:p>
          <a:p>
            <a:pPr indent="0" lvl="0" marL="0" marR="0" rtl="0" algn="r">
              <a:spcBef>
                <a:spcPts val="0"/>
              </a:spcBef>
              <a:buSzPct val="25000"/>
              <a:buNone/>
            </a:pPr>
            <a:r>
              <a:rPr b="0" baseline="0" i="0" lang="en-US" sz="1800" u="none" cap="none" strike="noStrike">
                <a:solidFill>
                  <a:srgbClr val="8B8B8B"/>
                </a:solidFill>
                <a:latin typeface="Calibri"/>
                <a:ea typeface="Calibri"/>
                <a:cs typeface="Calibri"/>
                <a:sym typeface="Calibri"/>
              </a:rPr>
              <a:t>CDS Project Sponsor: Balázs KEGL (LAL)</a:t>
            </a:r>
          </a:p>
          <a:p>
            <a:pPr indent="0" lvl="0" marL="0" marR="0" rtl="0" algn="r">
              <a:spcBef>
                <a:spcPts val="0"/>
              </a:spcBef>
              <a:buNone/>
            </a:pPr>
            <a:r>
              <a:t/>
            </a:r>
            <a:endParaRPr b="0" baseline="0" i="0" sz="1800" u="none" cap="none" strike="noStrike">
              <a:solidFill>
                <a:srgbClr val="8B8B8B"/>
              </a:solidFill>
              <a:latin typeface="Calibri"/>
              <a:ea typeface="Calibri"/>
              <a:cs typeface="Calibri"/>
              <a:sym typeface="Calibri"/>
            </a:endParaRPr>
          </a:p>
        </p:txBody>
      </p:sp>
      <p:pic>
        <p:nvPicPr>
          <p:cNvPr id="84" name="Shape 84"/>
          <p:cNvPicPr preferRelativeResize="0"/>
          <p:nvPr/>
        </p:nvPicPr>
        <p:blipFill rotWithShape="1">
          <a:blip r:embed="rId3">
            <a:alphaModFix/>
          </a:blip>
          <a:srcRect b="0" l="0" r="40677" t="0"/>
          <a:stretch/>
        </p:blipFill>
        <p:spPr>
          <a:xfrm>
            <a:off x="180000" y="646398"/>
            <a:ext cx="1529400" cy="828300"/>
          </a:xfrm>
          <a:prstGeom prst="rect">
            <a:avLst/>
          </a:prstGeom>
          <a:noFill/>
          <a:ln>
            <a:noFill/>
          </a:ln>
        </p:spPr>
      </p:pic>
      <p:pic>
        <p:nvPicPr>
          <p:cNvPr id="85" name="Shape 85"/>
          <p:cNvPicPr preferRelativeResize="0"/>
          <p:nvPr/>
        </p:nvPicPr>
        <p:blipFill rotWithShape="1">
          <a:blip r:embed="rId4">
            <a:alphaModFix/>
          </a:blip>
          <a:srcRect b="0" l="0" r="0" t="0"/>
          <a:stretch/>
        </p:blipFill>
        <p:spPr>
          <a:xfrm>
            <a:off x="180000" y="108000"/>
            <a:ext cx="1546800" cy="497100"/>
          </a:xfrm>
          <a:prstGeom prst="rect">
            <a:avLst/>
          </a:prstGeom>
          <a:noFill/>
          <a:ln>
            <a:noFill/>
          </a:ln>
        </p:spPr>
      </p:pic>
      <p:pic>
        <p:nvPicPr>
          <p:cNvPr id="86" name="Shape 86"/>
          <p:cNvPicPr preferRelativeResize="0"/>
          <p:nvPr/>
        </p:nvPicPr>
        <p:blipFill rotWithShape="1">
          <a:blip r:embed="rId5">
            <a:alphaModFix/>
          </a:blip>
          <a:srcRect b="0" l="0" r="0" t="0"/>
          <a:stretch/>
        </p:blipFill>
        <p:spPr>
          <a:xfrm>
            <a:off x="7235700" y="2977375"/>
            <a:ext cx="996900" cy="497100"/>
          </a:xfrm>
          <a:prstGeom prst="rect">
            <a:avLst/>
          </a:prstGeom>
          <a:noFill/>
          <a:ln>
            <a:noFill/>
          </a:ln>
        </p:spPr>
      </p:pic>
      <p:pic>
        <p:nvPicPr>
          <p:cNvPr id="87" name="Shape 87"/>
          <p:cNvPicPr preferRelativeResize="0"/>
          <p:nvPr/>
        </p:nvPicPr>
        <p:blipFill rotWithShape="1">
          <a:blip r:embed="rId6">
            <a:alphaModFix/>
          </a:blip>
          <a:srcRect b="0" l="0" r="0" t="0"/>
          <a:stretch/>
        </p:blipFill>
        <p:spPr>
          <a:xfrm>
            <a:off x="3384425" y="2906525"/>
            <a:ext cx="936299" cy="538499"/>
          </a:xfrm>
          <a:prstGeom prst="rect">
            <a:avLst/>
          </a:prstGeom>
          <a:noFill/>
          <a:ln>
            <a:noFill/>
          </a:ln>
        </p:spPr>
      </p:pic>
      <p:pic>
        <p:nvPicPr>
          <p:cNvPr id="88" name="Shape 88"/>
          <p:cNvPicPr preferRelativeResize="0"/>
          <p:nvPr/>
        </p:nvPicPr>
        <p:blipFill rotWithShape="1">
          <a:blip r:embed="rId7">
            <a:alphaModFix/>
          </a:blip>
          <a:srcRect b="0" l="0" r="0" t="0"/>
          <a:stretch/>
        </p:blipFill>
        <p:spPr>
          <a:xfrm>
            <a:off x="4735175" y="2933975"/>
            <a:ext cx="936299" cy="538499"/>
          </a:xfrm>
          <a:prstGeom prst="rect">
            <a:avLst/>
          </a:prstGeom>
          <a:noFill/>
          <a:ln>
            <a:noFill/>
          </a:ln>
        </p:spPr>
      </p:pic>
      <p:pic>
        <p:nvPicPr>
          <p:cNvPr id="89" name="Shape 89"/>
          <p:cNvPicPr preferRelativeResize="0"/>
          <p:nvPr/>
        </p:nvPicPr>
        <p:blipFill rotWithShape="1">
          <a:blip r:embed="rId8">
            <a:alphaModFix/>
          </a:blip>
          <a:srcRect b="0" l="0" r="0" t="0"/>
          <a:stretch/>
        </p:blipFill>
        <p:spPr>
          <a:xfrm>
            <a:off x="8172000" y="190830"/>
            <a:ext cx="846000" cy="828300"/>
          </a:xfrm>
          <a:prstGeom prst="rect">
            <a:avLst/>
          </a:prstGeom>
          <a:noFill/>
          <a:ln>
            <a:noFill/>
          </a:ln>
        </p:spPr>
      </p:pic>
      <p:pic>
        <p:nvPicPr>
          <p:cNvPr id="90" name="Shape 90"/>
          <p:cNvPicPr preferRelativeResize="0"/>
          <p:nvPr/>
        </p:nvPicPr>
        <p:blipFill rotWithShape="1">
          <a:blip r:embed="rId9">
            <a:alphaModFix/>
          </a:blip>
          <a:srcRect b="0" l="0" r="0" t="0"/>
          <a:stretch/>
        </p:blipFill>
        <p:spPr>
          <a:xfrm>
            <a:off x="5989500" y="2906525"/>
            <a:ext cx="936299" cy="5658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sp>
        <p:nvSpPr>
          <p:cNvPr id="365" name="Shape 365"/>
          <p:cNvSpPr txBox="1"/>
          <p:nvPr>
            <p:ph idx="4294967295" type="title"/>
          </p:nvPr>
        </p:nvSpPr>
        <p:spPr>
          <a:xfrm>
            <a:off x="457650" y="0"/>
            <a:ext cx="8228699" cy="565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Noto Symbol"/>
              <a:buNone/>
            </a:pPr>
            <a:r>
              <a:rPr b="1" lang="en-US" sz="3000"/>
              <a:t>Automatic </a:t>
            </a:r>
            <a:r>
              <a:rPr b="1" baseline="0" i="0" lang="en-US" sz="3000" u="none" cap="none" strike="noStrike">
                <a:solidFill>
                  <a:schemeClr val="dk1"/>
                </a:solidFill>
                <a:latin typeface="Calibri"/>
                <a:ea typeface="Calibri"/>
                <a:cs typeface="Calibri"/>
                <a:sym typeface="Calibri"/>
              </a:rPr>
              <a:t>Processing </a:t>
            </a:r>
          </a:p>
        </p:txBody>
      </p:sp>
      <p:pic>
        <p:nvPicPr>
          <p:cNvPr id="366" name="Shape 366"/>
          <p:cNvPicPr preferRelativeResize="0"/>
          <p:nvPr/>
        </p:nvPicPr>
        <p:blipFill rotWithShape="1">
          <a:blip r:embed="rId3">
            <a:alphaModFix/>
          </a:blip>
          <a:srcRect b="0" l="0" r="0" t="0"/>
          <a:stretch/>
        </p:blipFill>
        <p:spPr>
          <a:xfrm>
            <a:off x="5775292" y="5746682"/>
            <a:ext cx="777899" cy="827700"/>
          </a:xfrm>
          <a:prstGeom prst="rect">
            <a:avLst/>
          </a:prstGeom>
          <a:noFill/>
          <a:ln>
            <a:noFill/>
          </a:ln>
        </p:spPr>
      </p:pic>
      <p:sp>
        <p:nvSpPr>
          <p:cNvPr id="367" name="Shape 367"/>
          <p:cNvSpPr/>
          <p:nvPr/>
        </p:nvSpPr>
        <p:spPr>
          <a:xfrm flipH="1" rot="-9130791">
            <a:off x="6556926" y="5343064"/>
            <a:ext cx="428757" cy="834431"/>
          </a:xfrm>
          <a:prstGeom prst="curvedLeftArrow">
            <a:avLst>
              <a:gd fmla="val 25000" name="adj1"/>
              <a:gd fmla="val 65511" name="adj2"/>
              <a:gd fmla="val 25000" name="adj3"/>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sp>
        <p:nvSpPr>
          <p:cNvPr id="368" name="Shape 368"/>
          <p:cNvSpPr/>
          <p:nvPr/>
        </p:nvSpPr>
        <p:spPr>
          <a:xfrm>
            <a:off x="6105100" y="5015000"/>
            <a:ext cx="1462199" cy="367500"/>
          </a:xfrm>
          <a:prstGeom prst="rect">
            <a:avLst/>
          </a:prstGeom>
          <a:solidFill>
            <a:schemeClr val="lt2"/>
          </a:solidFill>
          <a:ln cap="flat" cmpd="sng" w="19050">
            <a:solidFill>
              <a:srgbClr val="9800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1" baseline="0" i="0" lang="en-US" sz="1400" u="none" cap="none" strike="noStrike">
                <a:solidFill>
                  <a:srgbClr val="660000"/>
                </a:solidFill>
                <a:latin typeface="Arial"/>
                <a:ea typeface="Arial"/>
                <a:cs typeface="Arial"/>
                <a:sym typeface="Arial"/>
              </a:rPr>
              <a:t>JobScheduler</a:t>
            </a:r>
          </a:p>
        </p:txBody>
      </p:sp>
      <p:sp>
        <p:nvSpPr>
          <p:cNvPr id="369" name="Shape 369"/>
          <p:cNvSpPr/>
          <p:nvPr/>
        </p:nvSpPr>
        <p:spPr>
          <a:xfrm>
            <a:off x="5295900" y="3910300"/>
            <a:ext cx="1633199" cy="304799"/>
          </a:xfrm>
          <a:prstGeom prst="rect">
            <a:avLst/>
          </a:prstGeom>
          <a:solidFill>
            <a:schemeClr val="lt2"/>
          </a:solidFill>
          <a:ln cap="flat" cmpd="sng" w="19050">
            <a:solidFill>
              <a:srgbClr val="9800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1">
              <a:solidFill>
                <a:srgbClr val="660000"/>
              </a:solidFill>
            </a:endParaRPr>
          </a:p>
          <a:p>
            <a:pPr indent="0" lvl="0" marL="0" marR="0" rtl="0" algn="ctr">
              <a:lnSpc>
                <a:spcPct val="100000"/>
              </a:lnSpc>
              <a:spcBef>
                <a:spcPts val="0"/>
              </a:spcBef>
              <a:spcAft>
                <a:spcPts val="0"/>
              </a:spcAft>
              <a:buClr>
                <a:srgbClr val="000000"/>
              </a:buClr>
              <a:buSzPct val="25000"/>
              <a:buFont typeface="Arial"/>
              <a:buNone/>
            </a:pPr>
            <a:r>
              <a:rPr b="1" lang="en-US" sz="1500">
                <a:solidFill>
                  <a:srgbClr val="660000"/>
                </a:solidFill>
              </a:rPr>
              <a:t>File Detection</a:t>
            </a:r>
          </a:p>
          <a:p>
            <a:pPr indent="0" lvl="0" marL="0" marR="0" rtl="0" algn="l">
              <a:lnSpc>
                <a:spcPct val="100000"/>
              </a:lnSpc>
              <a:spcBef>
                <a:spcPts val="0"/>
              </a:spcBef>
              <a:spcAft>
                <a:spcPts val="0"/>
              </a:spcAft>
              <a:buClr>
                <a:srgbClr val="000000"/>
              </a:buClr>
              <a:buFont typeface="Arial"/>
              <a:buNone/>
            </a:pPr>
            <a:r>
              <a:t/>
            </a:r>
            <a:endParaRPr/>
          </a:p>
        </p:txBody>
      </p:sp>
      <p:sp>
        <p:nvSpPr>
          <p:cNvPr id="370" name="Shape 370"/>
          <p:cNvSpPr/>
          <p:nvPr/>
        </p:nvSpPr>
        <p:spPr>
          <a:xfrm flipH="1" rot="10622254">
            <a:off x="6686554" y="4183120"/>
            <a:ext cx="592091" cy="817158"/>
          </a:xfrm>
          <a:prstGeom prst="curvedLeftArrow">
            <a:avLst>
              <a:gd fmla="val 25000" name="adj1"/>
              <a:gd fmla="val 49008" name="adj2"/>
              <a:gd fmla="val 25000" name="adj3"/>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sp>
        <p:nvSpPr>
          <p:cNvPr id="371" name="Shape 371"/>
          <p:cNvSpPr/>
          <p:nvPr/>
        </p:nvSpPr>
        <p:spPr>
          <a:xfrm rot="-1349461">
            <a:off x="4028131" y="3425422"/>
            <a:ext cx="1087733" cy="361685"/>
          </a:xfrm>
          <a:prstGeom prst="leftRightArrow">
            <a:avLst>
              <a:gd fmla="val 50000" name="adj1"/>
              <a:gd fmla="val 50000" name="adj2"/>
            </a:avLst>
          </a:prstGeom>
          <a:solidFill>
            <a:srgbClr val="073763"/>
          </a:solidFill>
          <a:ln cap="flat" cmpd="sng" w="19050">
            <a:solidFill>
              <a:srgbClr val="66666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372" name="Shape 372"/>
          <p:cNvPicPr preferRelativeResize="0"/>
          <p:nvPr/>
        </p:nvPicPr>
        <p:blipFill>
          <a:blip r:embed="rId4">
            <a:alphaModFix/>
          </a:blip>
          <a:stretch>
            <a:fillRect/>
          </a:stretch>
        </p:blipFill>
        <p:spPr>
          <a:xfrm>
            <a:off x="7898250" y="1083612"/>
            <a:ext cx="876300" cy="933450"/>
          </a:xfrm>
          <a:prstGeom prst="rect">
            <a:avLst/>
          </a:prstGeom>
          <a:noFill/>
          <a:ln>
            <a:noFill/>
          </a:ln>
        </p:spPr>
      </p:pic>
      <p:pic>
        <p:nvPicPr>
          <p:cNvPr id="373" name="Shape 373"/>
          <p:cNvPicPr preferRelativeResize="0"/>
          <p:nvPr/>
        </p:nvPicPr>
        <p:blipFill rotWithShape="1">
          <a:blip r:embed="rId5">
            <a:alphaModFix/>
          </a:blip>
          <a:srcRect b="0" l="0" r="0" t="0"/>
          <a:stretch/>
        </p:blipFill>
        <p:spPr>
          <a:xfrm>
            <a:off x="2325650" y="608575"/>
            <a:ext cx="2365199" cy="1678499"/>
          </a:xfrm>
          <a:prstGeom prst="rect">
            <a:avLst/>
          </a:prstGeom>
          <a:noFill/>
          <a:ln>
            <a:noFill/>
          </a:ln>
        </p:spPr>
      </p:pic>
      <p:sp>
        <p:nvSpPr>
          <p:cNvPr id="374" name="Shape 374"/>
          <p:cNvSpPr/>
          <p:nvPr/>
        </p:nvSpPr>
        <p:spPr>
          <a:xfrm rot="-10251794">
            <a:off x="4567110" y="1153927"/>
            <a:ext cx="920073" cy="435402"/>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75" name="Shape 375"/>
          <p:cNvSpPr/>
          <p:nvPr/>
        </p:nvSpPr>
        <p:spPr>
          <a:xfrm>
            <a:off x="2578125" y="2286475"/>
            <a:ext cx="2055899" cy="495599"/>
          </a:xfrm>
          <a:prstGeom prst="roundRect">
            <a:avLst>
              <a:gd fmla="val 16667" name="adj"/>
            </a:avLst>
          </a:prstGeom>
          <a:noFill/>
          <a:ln cap="flat" cmpd="sng" w="28575">
            <a:solidFill>
              <a:srgbClr val="0000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1155CC"/>
              </a:buClr>
              <a:buSzPct val="25000"/>
              <a:buFont typeface="Arial"/>
              <a:buNone/>
            </a:pPr>
            <a:r>
              <a:rPr b="1" baseline="0" i="0" lang="en-US" sz="1800" u="none" cap="none" strike="noStrike">
                <a:solidFill>
                  <a:srgbClr val="1155CC"/>
                </a:solidFill>
                <a:latin typeface="Arial"/>
                <a:ea typeface="Arial"/>
                <a:cs typeface="Arial"/>
                <a:sym typeface="Arial"/>
              </a:rPr>
              <a:t>Linked Database</a:t>
            </a:r>
          </a:p>
        </p:txBody>
      </p:sp>
      <p:sp>
        <p:nvSpPr>
          <p:cNvPr id="376" name="Shape 376"/>
          <p:cNvSpPr/>
          <p:nvPr/>
        </p:nvSpPr>
        <p:spPr>
          <a:xfrm>
            <a:off x="0" y="6229325"/>
            <a:ext cx="2713800" cy="625199"/>
          </a:xfrm>
          <a:prstGeom prst="roundRect">
            <a:avLst>
              <a:gd fmla="val 16667" name="adj"/>
            </a:avLst>
          </a:prstGeom>
          <a:solidFill>
            <a:srgbClr val="00FFFF"/>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US" sz="1800"/>
              <a:t>Processing a dataset</a:t>
            </a:r>
          </a:p>
        </p:txBody>
      </p:sp>
      <p:grpSp>
        <p:nvGrpSpPr>
          <p:cNvPr id="377" name="Shape 377"/>
          <p:cNvGrpSpPr/>
          <p:nvPr/>
        </p:nvGrpSpPr>
        <p:grpSpPr>
          <a:xfrm>
            <a:off x="198199" y="3173432"/>
            <a:ext cx="3787663" cy="2664543"/>
            <a:chOff x="3995788" y="785026"/>
            <a:chExt cx="3787663" cy="2664543"/>
          </a:xfrm>
        </p:grpSpPr>
        <p:grpSp>
          <p:nvGrpSpPr>
            <p:cNvPr id="378" name="Shape 378"/>
            <p:cNvGrpSpPr/>
            <p:nvPr/>
          </p:nvGrpSpPr>
          <p:grpSpPr>
            <a:xfrm>
              <a:off x="3995788" y="785026"/>
              <a:ext cx="3787663" cy="2664543"/>
              <a:chOff x="4932051" y="728970"/>
              <a:chExt cx="3024323" cy="1775297"/>
            </a:xfrm>
          </p:grpSpPr>
          <p:sp>
            <p:nvSpPr>
              <p:cNvPr id="379" name="Shape 379"/>
              <p:cNvSpPr/>
              <p:nvPr/>
            </p:nvSpPr>
            <p:spPr>
              <a:xfrm rot="5400000">
                <a:off x="5664777" y="212670"/>
                <a:ext cx="1558872" cy="3024323"/>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sp>
            <p:nvSpPr>
              <p:cNvPr id="380" name="Shape 380"/>
              <p:cNvSpPr txBox="1"/>
              <p:nvPr/>
            </p:nvSpPr>
            <p:spPr>
              <a:xfrm>
                <a:off x="5428598" y="728970"/>
                <a:ext cx="2095799" cy="367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FF"/>
                  </a:buClr>
                  <a:buSzPct val="25000"/>
                  <a:buFont typeface="Arial"/>
                  <a:buNone/>
                </a:pPr>
                <a:r>
                  <a:rPr b="1" baseline="0" i="0" lang="en-US" sz="1400" u="none" cap="none" strike="noStrike">
                    <a:solidFill>
                      <a:srgbClr val="0000FF"/>
                    </a:solidFill>
                    <a:latin typeface="Arial"/>
                    <a:ea typeface="Arial"/>
                    <a:cs typeface="Arial"/>
                    <a:sym typeface="Arial"/>
                  </a:rPr>
                  <a:t>FileServer@ParisSud</a:t>
                </a:r>
              </a:p>
            </p:txBody>
          </p:sp>
        </p:grpSp>
        <p:grpSp>
          <p:nvGrpSpPr>
            <p:cNvPr id="381" name="Shape 381"/>
            <p:cNvGrpSpPr/>
            <p:nvPr/>
          </p:nvGrpSpPr>
          <p:grpSpPr>
            <a:xfrm>
              <a:off x="4938138" y="1371755"/>
              <a:ext cx="595540" cy="534300"/>
              <a:chOff x="5848660" y="1240409"/>
              <a:chExt cx="595540" cy="534300"/>
            </a:xfrm>
          </p:grpSpPr>
          <p:pic>
            <p:nvPicPr>
              <p:cNvPr id="382" name="Shape 382"/>
              <p:cNvPicPr preferRelativeResize="0"/>
              <p:nvPr/>
            </p:nvPicPr>
            <p:blipFill rotWithShape="1">
              <a:blip r:embed="rId6">
                <a:alphaModFix/>
              </a:blip>
              <a:srcRect b="0" l="0" r="0" t="0"/>
              <a:stretch/>
            </p:blipFill>
            <p:spPr>
              <a:xfrm>
                <a:off x="5848660" y="1269899"/>
                <a:ext cx="378600" cy="475199"/>
              </a:xfrm>
              <a:prstGeom prst="rect">
                <a:avLst/>
              </a:prstGeom>
              <a:noFill/>
              <a:ln>
                <a:noFill/>
              </a:ln>
            </p:spPr>
          </p:pic>
          <p:pic>
            <p:nvPicPr>
              <p:cNvPr id="383" name="Shape 383"/>
              <p:cNvPicPr preferRelativeResize="0"/>
              <p:nvPr/>
            </p:nvPicPr>
            <p:blipFill rotWithShape="1">
              <a:blip r:embed="rId6">
                <a:alphaModFix/>
              </a:blip>
              <a:srcRect b="0" l="0" r="0" t="0"/>
              <a:stretch/>
            </p:blipFill>
            <p:spPr>
              <a:xfrm rot="604895">
                <a:off x="6026677" y="1269872"/>
                <a:ext cx="378748" cy="475373"/>
              </a:xfrm>
              <a:prstGeom prst="rect">
                <a:avLst/>
              </a:prstGeom>
              <a:noFill/>
              <a:ln>
                <a:noFill/>
              </a:ln>
            </p:spPr>
          </p:pic>
        </p:grpSp>
        <p:grpSp>
          <p:nvGrpSpPr>
            <p:cNvPr id="384" name="Shape 384"/>
            <p:cNvGrpSpPr/>
            <p:nvPr/>
          </p:nvGrpSpPr>
          <p:grpSpPr>
            <a:xfrm>
              <a:off x="5773023" y="1420305"/>
              <a:ext cx="678340" cy="695700"/>
              <a:chOff x="6560818" y="1509159"/>
              <a:chExt cx="678340" cy="695700"/>
            </a:xfrm>
          </p:grpSpPr>
          <p:pic>
            <p:nvPicPr>
              <p:cNvPr id="385" name="Shape 385"/>
              <p:cNvPicPr preferRelativeResize="0"/>
              <p:nvPr/>
            </p:nvPicPr>
            <p:blipFill rotWithShape="1">
              <a:blip r:embed="rId7">
                <a:alphaModFix/>
              </a:blip>
              <a:srcRect b="0" l="0" r="0" t="0"/>
              <a:stretch/>
            </p:blipFill>
            <p:spPr>
              <a:xfrm>
                <a:off x="6560818" y="1516620"/>
                <a:ext cx="492899" cy="616200"/>
              </a:xfrm>
              <a:prstGeom prst="rect">
                <a:avLst/>
              </a:prstGeom>
              <a:noFill/>
              <a:ln>
                <a:noFill/>
              </a:ln>
            </p:spPr>
          </p:pic>
          <p:pic>
            <p:nvPicPr>
              <p:cNvPr id="386" name="Shape 386"/>
              <p:cNvPicPr preferRelativeResize="0"/>
              <p:nvPr/>
            </p:nvPicPr>
            <p:blipFill rotWithShape="1">
              <a:blip r:embed="rId7">
                <a:alphaModFix/>
              </a:blip>
              <a:srcRect b="0" l="0" r="0" t="0"/>
              <a:stretch/>
            </p:blipFill>
            <p:spPr>
              <a:xfrm rot="628955">
                <a:off x="6694145" y="1548860"/>
                <a:ext cx="493028" cy="616299"/>
              </a:xfrm>
              <a:prstGeom prst="rect">
                <a:avLst/>
              </a:prstGeom>
              <a:noFill/>
              <a:ln>
                <a:noFill/>
              </a:ln>
            </p:spPr>
          </p:pic>
        </p:grpSp>
        <p:grpSp>
          <p:nvGrpSpPr>
            <p:cNvPr id="387" name="Shape 387"/>
            <p:cNvGrpSpPr/>
            <p:nvPr/>
          </p:nvGrpSpPr>
          <p:grpSpPr>
            <a:xfrm>
              <a:off x="5598277" y="2206957"/>
              <a:ext cx="738656" cy="853355"/>
              <a:chOff x="6319560" y="2174124"/>
              <a:chExt cx="639308" cy="719099"/>
            </a:xfrm>
          </p:grpSpPr>
          <p:pic>
            <p:nvPicPr>
              <p:cNvPr id="388" name="Shape 388"/>
              <p:cNvPicPr preferRelativeResize="0"/>
              <p:nvPr/>
            </p:nvPicPr>
            <p:blipFill rotWithShape="1">
              <a:blip r:embed="rId8">
                <a:alphaModFix/>
              </a:blip>
              <a:srcRect b="0" l="0" r="0" t="0"/>
              <a:stretch/>
            </p:blipFill>
            <p:spPr>
              <a:xfrm>
                <a:off x="6319560" y="2174125"/>
                <a:ext cx="477299" cy="647400"/>
              </a:xfrm>
              <a:prstGeom prst="rect">
                <a:avLst/>
              </a:prstGeom>
              <a:noFill/>
              <a:ln>
                <a:noFill/>
              </a:ln>
            </p:spPr>
          </p:pic>
          <p:pic>
            <p:nvPicPr>
              <p:cNvPr id="389" name="Shape 389"/>
              <p:cNvPicPr preferRelativeResize="0"/>
              <p:nvPr/>
            </p:nvPicPr>
            <p:blipFill rotWithShape="1">
              <a:blip r:embed="rId8">
                <a:alphaModFix/>
              </a:blip>
              <a:srcRect b="0" l="0" r="0" t="0"/>
              <a:stretch/>
            </p:blipFill>
            <p:spPr>
              <a:xfrm rot="586210">
                <a:off x="6430107" y="2209935"/>
                <a:ext cx="477322" cy="647477"/>
              </a:xfrm>
              <a:prstGeom prst="rect">
                <a:avLst/>
              </a:prstGeom>
              <a:noFill/>
              <a:ln>
                <a:noFill/>
              </a:ln>
            </p:spPr>
          </p:pic>
        </p:grpSp>
        <p:grpSp>
          <p:nvGrpSpPr>
            <p:cNvPr id="390" name="Shape 390"/>
            <p:cNvGrpSpPr/>
            <p:nvPr/>
          </p:nvGrpSpPr>
          <p:grpSpPr>
            <a:xfrm>
              <a:off x="6499362" y="2353709"/>
              <a:ext cx="932828" cy="925276"/>
              <a:chOff x="7172724" y="2115289"/>
              <a:chExt cx="681095" cy="704757"/>
            </a:xfrm>
          </p:grpSpPr>
          <p:pic>
            <p:nvPicPr>
              <p:cNvPr id="391" name="Shape 391"/>
              <p:cNvPicPr preferRelativeResize="0"/>
              <p:nvPr/>
            </p:nvPicPr>
            <p:blipFill rotWithShape="1">
              <a:blip r:embed="rId9">
                <a:alphaModFix/>
              </a:blip>
              <a:srcRect b="0" l="0" r="0" t="0"/>
              <a:stretch/>
            </p:blipFill>
            <p:spPr>
              <a:xfrm rot="1091653">
                <a:off x="7243865" y="2165713"/>
                <a:ext cx="406419" cy="520451"/>
              </a:xfrm>
              <a:prstGeom prst="rect">
                <a:avLst/>
              </a:prstGeom>
              <a:noFill/>
              <a:ln>
                <a:noFill/>
              </a:ln>
            </p:spPr>
          </p:pic>
          <p:pic>
            <p:nvPicPr>
              <p:cNvPr id="392" name="Shape 392"/>
              <p:cNvPicPr preferRelativeResize="0"/>
              <p:nvPr/>
            </p:nvPicPr>
            <p:blipFill rotWithShape="1">
              <a:blip r:embed="rId9">
                <a:alphaModFix/>
              </a:blip>
              <a:srcRect b="0" l="0" r="0" t="0"/>
              <a:stretch/>
            </p:blipFill>
            <p:spPr>
              <a:xfrm rot="1922205">
                <a:off x="7340157" y="2231296"/>
                <a:ext cx="406625" cy="520501"/>
              </a:xfrm>
              <a:prstGeom prst="rect">
                <a:avLst/>
              </a:prstGeom>
              <a:noFill/>
              <a:ln>
                <a:noFill/>
              </a:ln>
            </p:spPr>
          </p:pic>
        </p:grpSp>
        <p:grpSp>
          <p:nvGrpSpPr>
            <p:cNvPr id="393" name="Shape 393"/>
            <p:cNvGrpSpPr/>
            <p:nvPr/>
          </p:nvGrpSpPr>
          <p:grpSpPr>
            <a:xfrm>
              <a:off x="6663481" y="1532682"/>
              <a:ext cx="579245" cy="661815"/>
              <a:chOff x="7236296" y="1280295"/>
              <a:chExt cx="579245" cy="661815"/>
            </a:xfrm>
          </p:grpSpPr>
          <p:pic>
            <p:nvPicPr>
              <p:cNvPr id="394" name="Shape 394"/>
              <p:cNvPicPr preferRelativeResize="0"/>
              <p:nvPr/>
            </p:nvPicPr>
            <p:blipFill rotWithShape="1">
              <a:blip r:embed="rId10">
                <a:alphaModFix/>
              </a:blip>
              <a:srcRect b="0" l="0" r="0" t="0"/>
              <a:stretch/>
            </p:blipFill>
            <p:spPr>
              <a:xfrm>
                <a:off x="7236296" y="1280295"/>
                <a:ext cx="400499" cy="564599"/>
              </a:xfrm>
              <a:prstGeom prst="rect">
                <a:avLst/>
              </a:prstGeom>
              <a:noFill/>
              <a:ln>
                <a:noFill/>
              </a:ln>
            </p:spPr>
          </p:pic>
          <p:pic>
            <p:nvPicPr>
              <p:cNvPr id="395" name="Shape 395"/>
              <p:cNvPicPr preferRelativeResize="0"/>
              <p:nvPr/>
            </p:nvPicPr>
            <p:blipFill rotWithShape="1">
              <a:blip r:embed="rId10">
                <a:alphaModFix/>
              </a:blip>
              <a:srcRect b="0" l="0" r="0" t="0"/>
              <a:stretch/>
            </p:blipFill>
            <p:spPr>
              <a:xfrm rot="774078">
                <a:off x="7357187" y="1340090"/>
                <a:ext cx="400407" cy="564443"/>
              </a:xfrm>
              <a:prstGeom prst="rect">
                <a:avLst/>
              </a:prstGeom>
              <a:noFill/>
              <a:ln>
                <a:noFill/>
              </a:ln>
            </p:spPr>
          </p:pic>
        </p:grpSp>
      </p:grpSp>
      <p:sp>
        <p:nvSpPr>
          <p:cNvPr id="396" name="Shape 396"/>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a:spcBef>
                <a:spcPts val="0"/>
              </a:spcBef>
              <a:buClr>
                <a:srgbClr val="888888"/>
              </a:buClr>
              <a:buSzPct val="25000"/>
              <a:buFont typeface="Calibri"/>
              <a:buNone/>
            </a:pPr>
            <a:fld id="{00000000-1234-1234-1234-123412341234}" type="slidenum">
              <a:rPr lang="en-US"/>
              <a:t>‹#›</a:t>
            </a:fld>
          </a:p>
        </p:txBody>
      </p:sp>
      <p:pic>
        <p:nvPicPr>
          <p:cNvPr id="397" name="Shape 397"/>
          <p:cNvPicPr preferRelativeResize="0"/>
          <p:nvPr/>
        </p:nvPicPr>
        <p:blipFill rotWithShape="1">
          <a:blip r:embed="rId11">
            <a:alphaModFix/>
          </a:blip>
          <a:srcRect b="-8800" l="4170" r="-4170" t="8800"/>
          <a:stretch/>
        </p:blipFill>
        <p:spPr>
          <a:xfrm>
            <a:off x="5480687" y="1238825"/>
            <a:ext cx="1829399" cy="865799"/>
          </a:xfrm>
          <a:prstGeom prst="rect">
            <a:avLst/>
          </a:prstGeom>
          <a:noFill/>
          <a:ln>
            <a:noFill/>
          </a:ln>
        </p:spPr>
      </p:pic>
      <p:pic>
        <p:nvPicPr>
          <p:cNvPr id="398" name="Shape 398"/>
          <p:cNvPicPr preferRelativeResize="0"/>
          <p:nvPr/>
        </p:nvPicPr>
        <p:blipFill rotWithShape="1">
          <a:blip r:embed="rId12">
            <a:alphaModFix/>
          </a:blip>
          <a:srcRect b="0" l="0" r="0" t="0"/>
          <a:stretch/>
        </p:blipFill>
        <p:spPr>
          <a:xfrm>
            <a:off x="5372100" y="2605760"/>
            <a:ext cx="1462199" cy="1258499"/>
          </a:xfrm>
          <a:prstGeom prst="rect">
            <a:avLst/>
          </a:prstGeom>
          <a:noFill/>
          <a:ln>
            <a:noFill/>
          </a:ln>
        </p:spPr>
      </p:pic>
      <p:sp>
        <p:nvSpPr>
          <p:cNvPr id="399" name="Shape 399"/>
          <p:cNvSpPr/>
          <p:nvPr/>
        </p:nvSpPr>
        <p:spPr>
          <a:xfrm rot="-4111557">
            <a:off x="5678942" y="2112112"/>
            <a:ext cx="477764" cy="330024"/>
          </a:xfrm>
          <a:prstGeom prst="rightArrow">
            <a:avLst>
              <a:gd fmla="val 50000" name="adj1"/>
              <a:gd fmla="val 50000" name="adj2"/>
            </a:avLst>
          </a:prstGeom>
          <a:solidFill>
            <a:schemeClr val="accen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baseline="0" i="0" sz="1800" u="none" cap="none" strike="noStrike">
              <a:solidFill>
                <a:schemeClr val="lt1"/>
              </a:solidFill>
              <a:latin typeface="Calibri"/>
              <a:ea typeface="Calibri"/>
              <a:cs typeface="Calibri"/>
              <a:sym typeface="Calibri"/>
            </a:endParaRPr>
          </a:p>
        </p:txBody>
      </p:sp>
      <p:sp>
        <p:nvSpPr>
          <p:cNvPr id="400" name="Shape 400"/>
          <p:cNvSpPr/>
          <p:nvPr/>
        </p:nvSpPr>
        <p:spPr>
          <a:xfrm>
            <a:off x="6006400" y="2320600"/>
            <a:ext cx="1736699" cy="304799"/>
          </a:xfrm>
          <a:prstGeom prst="rect">
            <a:avLst/>
          </a:prstGeom>
          <a:solidFill>
            <a:schemeClr val="lt2"/>
          </a:solidFill>
          <a:ln cap="flat" cmpd="sng" w="19050">
            <a:solidFill>
              <a:srgbClr val="85200C"/>
            </a:solidFill>
            <a:prstDash val="solid"/>
            <a:round/>
            <a:headEnd len="med" w="med" type="none"/>
            <a:tailEnd len="med" w="med" type="none"/>
          </a:ln>
        </p:spPr>
        <p:txBody>
          <a:bodyPr anchorCtr="0" anchor="ctr" bIns="91425" lIns="91425" rIns="91425" tIns="91425">
            <a:noAutofit/>
          </a:bodyPr>
          <a:lstStyle/>
          <a:p>
            <a:pPr>
              <a:spcBef>
                <a:spcPts val="0"/>
              </a:spcBef>
              <a:buNone/>
            </a:pPr>
            <a:r>
              <a:rPr b="1" lang="en-US" sz="1300">
                <a:solidFill>
                  <a:srgbClr val="85200C"/>
                </a:solidFill>
              </a:rPr>
              <a:t>Copy files to Server</a:t>
            </a:r>
          </a:p>
        </p:txBody>
      </p:sp>
      <p:sp>
        <p:nvSpPr>
          <p:cNvPr id="401" name="Shape 401"/>
          <p:cNvSpPr/>
          <p:nvPr/>
        </p:nvSpPr>
        <p:spPr>
          <a:xfrm>
            <a:off x="4719325" y="702025"/>
            <a:ext cx="1419599" cy="431400"/>
          </a:xfrm>
          <a:prstGeom prst="rect">
            <a:avLst/>
          </a:prstGeom>
          <a:solidFill>
            <a:schemeClr val="lt2"/>
          </a:solidFill>
          <a:ln cap="flat" cmpd="sng" w="19050">
            <a:solidFill>
              <a:srgbClr val="85200C"/>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US" sz="1300">
                <a:solidFill>
                  <a:srgbClr val="980000"/>
                </a:solidFill>
              </a:rPr>
              <a:t>Metadata under RDF Format</a:t>
            </a:r>
          </a:p>
        </p:txBody>
      </p:sp>
      <p:sp>
        <p:nvSpPr>
          <p:cNvPr id="402" name="Shape 402"/>
          <p:cNvSpPr/>
          <p:nvPr/>
        </p:nvSpPr>
        <p:spPr>
          <a:xfrm>
            <a:off x="7393583" y="1435188"/>
            <a:ext cx="383700" cy="329999"/>
          </a:xfrm>
          <a:prstGeom prst="rightArrow">
            <a:avLst>
              <a:gd fmla="val 50000" name="adj1"/>
              <a:gd fmla="val 50000" name="adj2"/>
            </a:avLst>
          </a:prstGeom>
          <a:solidFill>
            <a:schemeClr val="accen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baseline="0" i="0" sz="1800" u="none" cap="none" strike="noStrike">
              <a:solidFill>
                <a:schemeClr val="lt1"/>
              </a:solidFill>
              <a:latin typeface="Calibri"/>
              <a:ea typeface="Calibri"/>
              <a:cs typeface="Calibri"/>
              <a:sym typeface="Calibri"/>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7" name="Shape 407"/>
        <p:cNvGrpSpPr/>
        <p:nvPr/>
      </p:nvGrpSpPr>
      <p:grpSpPr>
        <a:xfrm>
          <a:off x="0" y="0"/>
          <a:ext cx="0" cy="0"/>
          <a:chOff x="0" y="0"/>
          <a:chExt cx="0" cy="0"/>
        </a:xfrm>
      </p:grpSpPr>
      <p:sp>
        <p:nvSpPr>
          <p:cNvPr id="408" name="Shape 408"/>
          <p:cNvSpPr txBox="1"/>
          <p:nvPr>
            <p:ph idx="4294967295" type="title"/>
          </p:nvPr>
        </p:nvSpPr>
        <p:spPr>
          <a:xfrm>
            <a:off x="57625" y="48675"/>
            <a:ext cx="9019200" cy="6189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Noto Symbol"/>
              <a:buNone/>
            </a:pPr>
            <a:r>
              <a:rPr b="1" lang="en-US" sz="3000">
                <a:solidFill>
                  <a:srgbClr val="980000"/>
                </a:solidFill>
              </a:rPr>
              <a:t>ACHIEVED WORK</a:t>
            </a:r>
            <a:r>
              <a:rPr b="1" lang="en-US" sz="3000"/>
              <a:t>: </a:t>
            </a:r>
            <a:r>
              <a:rPr b="1" baseline="0" i="0" lang="en-US" sz="3000" u="none" cap="none" strike="noStrike">
                <a:solidFill>
                  <a:schemeClr val="dk1"/>
                </a:solidFill>
                <a:latin typeface="Calibri"/>
                <a:ea typeface="Calibri"/>
                <a:cs typeface="Calibri"/>
                <a:sym typeface="Calibri"/>
                <a:rtl val="0"/>
              </a:rPr>
              <a:t>Pluggable Metadata Parsers</a:t>
            </a:r>
          </a:p>
        </p:txBody>
      </p:sp>
      <p:grpSp>
        <p:nvGrpSpPr>
          <p:cNvPr id="409" name="Shape 409"/>
          <p:cNvGrpSpPr/>
          <p:nvPr/>
        </p:nvGrpSpPr>
        <p:grpSpPr>
          <a:xfrm>
            <a:off x="1331749" y="984125"/>
            <a:ext cx="6336939" cy="1445775"/>
            <a:chOff x="2263300" y="984125"/>
            <a:chExt cx="4914261" cy="1445775"/>
          </a:xfrm>
        </p:grpSpPr>
        <p:sp>
          <p:nvSpPr>
            <p:cNvPr id="410" name="Shape 410"/>
            <p:cNvSpPr/>
            <p:nvPr/>
          </p:nvSpPr>
          <p:spPr>
            <a:xfrm>
              <a:off x="2263300" y="984125"/>
              <a:ext cx="1386199" cy="1445775"/>
            </a:xfrm>
            <a:prstGeom prst="flowChartMagneticDisk">
              <a:avLst/>
            </a:prstGeom>
            <a:solidFill>
              <a:srgbClr val="6AA84F"/>
            </a:solidFill>
            <a:ln cap="flat" cmpd="sng" w="28575">
              <a:solidFill>
                <a:srgbClr val="274E13"/>
              </a:solidFill>
              <a:prstDash val="solid"/>
              <a:round/>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rgbClr val="274E13"/>
                </a:buClr>
                <a:buSzPct val="25000"/>
                <a:buFont typeface="Arial"/>
                <a:buNone/>
              </a:pPr>
              <a:r>
                <a:rPr b="1" baseline="0" i="0" lang="en-US" sz="1800" u="none" cap="none" strike="noStrike">
                  <a:solidFill>
                    <a:srgbClr val="274E13"/>
                  </a:solidFill>
                  <a:latin typeface="Arial"/>
                  <a:ea typeface="Arial"/>
                  <a:cs typeface="Arial"/>
                  <a:sym typeface="Arial"/>
                  <a:rtl val="0"/>
                </a:rPr>
                <a:t>RamanParser</a:t>
              </a:r>
            </a:p>
          </p:txBody>
        </p:sp>
        <p:sp>
          <p:nvSpPr>
            <p:cNvPr id="411" name="Shape 411"/>
            <p:cNvSpPr/>
            <p:nvPr/>
          </p:nvSpPr>
          <p:spPr>
            <a:xfrm>
              <a:off x="4027337" y="984125"/>
              <a:ext cx="1386199" cy="1445775"/>
            </a:xfrm>
            <a:prstGeom prst="flowChartMagneticDisk">
              <a:avLst/>
            </a:prstGeom>
            <a:solidFill>
              <a:srgbClr val="6AA84F"/>
            </a:solidFill>
            <a:ln cap="flat" cmpd="sng" w="28575">
              <a:solidFill>
                <a:srgbClr val="274E13"/>
              </a:solidFill>
              <a:prstDash val="solid"/>
              <a:round/>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rgbClr val="274E13"/>
                </a:buClr>
                <a:buSzPct val="25000"/>
                <a:buFont typeface="Arial"/>
                <a:buNone/>
              </a:pPr>
              <a:r>
                <a:rPr b="1" baseline="0" i="0" lang="en-US" sz="1800" u="none" cap="none" strike="noStrike">
                  <a:solidFill>
                    <a:srgbClr val="274E13"/>
                  </a:solidFill>
                  <a:latin typeface="Arial"/>
                  <a:ea typeface="Arial"/>
                  <a:cs typeface="Arial"/>
                  <a:sym typeface="Arial"/>
                  <a:rtl val="0"/>
                </a:rPr>
                <a:t>MzDataParser</a:t>
              </a:r>
            </a:p>
          </p:txBody>
        </p:sp>
        <p:sp>
          <p:nvSpPr>
            <p:cNvPr id="412" name="Shape 412"/>
            <p:cNvSpPr/>
            <p:nvPr/>
          </p:nvSpPr>
          <p:spPr>
            <a:xfrm>
              <a:off x="5791362" y="984125"/>
              <a:ext cx="1386199" cy="1445775"/>
            </a:xfrm>
            <a:prstGeom prst="flowChartMagneticDisk">
              <a:avLst/>
            </a:prstGeom>
            <a:solidFill>
              <a:srgbClr val="6AA84F"/>
            </a:solidFill>
            <a:ln cap="flat" cmpd="sng" w="28575">
              <a:solidFill>
                <a:srgbClr val="274E13"/>
              </a:solidFill>
              <a:prstDash val="solid"/>
              <a:round/>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rgbClr val="274E13"/>
                </a:buClr>
                <a:buSzPct val="25000"/>
                <a:buFont typeface="Arial"/>
                <a:buNone/>
              </a:pPr>
              <a:r>
                <a:rPr b="1" baseline="0" i="0" lang="en-US" sz="1800" u="none" cap="none" strike="noStrike">
                  <a:solidFill>
                    <a:srgbClr val="274E13"/>
                  </a:solidFill>
                  <a:latin typeface="Arial"/>
                  <a:ea typeface="Arial"/>
                  <a:cs typeface="Arial"/>
                  <a:sym typeface="Arial"/>
                  <a:rtl val="0"/>
                </a:rPr>
                <a:t>MzXMLParser</a:t>
              </a:r>
            </a:p>
          </p:txBody>
        </p:sp>
      </p:grpSp>
      <p:grpSp>
        <p:nvGrpSpPr>
          <p:cNvPr id="413" name="Shape 413"/>
          <p:cNvGrpSpPr/>
          <p:nvPr/>
        </p:nvGrpSpPr>
        <p:grpSpPr>
          <a:xfrm>
            <a:off x="4218700" y="2506242"/>
            <a:ext cx="1038875" cy="1200012"/>
            <a:chOff x="4218700" y="2436773"/>
            <a:chExt cx="1038875" cy="1371599"/>
          </a:xfrm>
        </p:grpSpPr>
        <p:sp>
          <p:nvSpPr>
            <p:cNvPr id="414" name="Shape 414"/>
            <p:cNvSpPr/>
            <p:nvPr/>
          </p:nvSpPr>
          <p:spPr>
            <a:xfrm rot="-5400000">
              <a:off x="3806050" y="2849423"/>
              <a:ext cx="1371599" cy="546299"/>
            </a:xfrm>
            <a:prstGeom prst="lef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pic>
          <p:nvPicPr>
            <p:cNvPr id="415" name="Shape 415"/>
            <p:cNvPicPr preferRelativeResize="0"/>
            <p:nvPr/>
          </p:nvPicPr>
          <p:blipFill rotWithShape="1">
            <a:blip r:embed="rId3">
              <a:alphaModFix/>
            </a:blip>
            <a:srcRect b="0" l="0" r="0" t="0"/>
            <a:stretch/>
          </p:blipFill>
          <p:spPr>
            <a:xfrm>
              <a:off x="4638675" y="2835825"/>
              <a:ext cx="618900" cy="618900"/>
            </a:xfrm>
            <a:prstGeom prst="rect">
              <a:avLst/>
            </a:prstGeom>
            <a:noFill/>
            <a:ln>
              <a:noFill/>
            </a:ln>
          </p:spPr>
        </p:pic>
      </p:grpSp>
      <p:grpSp>
        <p:nvGrpSpPr>
          <p:cNvPr id="416" name="Shape 416"/>
          <p:cNvGrpSpPr/>
          <p:nvPr/>
        </p:nvGrpSpPr>
        <p:grpSpPr>
          <a:xfrm>
            <a:off x="260250" y="3782600"/>
            <a:ext cx="8623500" cy="2597400"/>
            <a:chOff x="260250" y="3837550"/>
            <a:chExt cx="8623500" cy="2597400"/>
          </a:xfrm>
        </p:grpSpPr>
        <p:sp>
          <p:nvSpPr>
            <p:cNvPr id="417" name="Shape 417"/>
            <p:cNvSpPr/>
            <p:nvPr/>
          </p:nvSpPr>
          <p:spPr>
            <a:xfrm>
              <a:off x="260250" y="3837550"/>
              <a:ext cx="8623500" cy="25974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grpSp>
          <p:nvGrpSpPr>
            <p:cNvPr id="418" name="Shape 418"/>
            <p:cNvGrpSpPr/>
            <p:nvPr/>
          </p:nvGrpSpPr>
          <p:grpSpPr>
            <a:xfrm>
              <a:off x="543125" y="4022800"/>
              <a:ext cx="7905349" cy="2327800"/>
              <a:chOff x="543125" y="4022800"/>
              <a:chExt cx="7905349" cy="2327800"/>
            </a:xfrm>
          </p:grpSpPr>
          <p:pic>
            <p:nvPicPr>
              <p:cNvPr id="419" name="Shape 419"/>
              <p:cNvPicPr preferRelativeResize="0"/>
              <p:nvPr/>
            </p:nvPicPr>
            <p:blipFill rotWithShape="1">
              <a:blip r:embed="rId4">
                <a:alphaModFix/>
              </a:blip>
              <a:srcRect b="0" l="0" r="0" t="0"/>
              <a:stretch/>
            </p:blipFill>
            <p:spPr>
              <a:xfrm>
                <a:off x="543125" y="5402175"/>
                <a:ext cx="1943100" cy="865799"/>
              </a:xfrm>
              <a:prstGeom prst="rect">
                <a:avLst/>
              </a:prstGeom>
              <a:noFill/>
              <a:ln>
                <a:noFill/>
              </a:ln>
            </p:spPr>
          </p:pic>
          <p:grpSp>
            <p:nvGrpSpPr>
              <p:cNvPr id="420" name="Shape 420"/>
              <p:cNvGrpSpPr/>
              <p:nvPr/>
            </p:nvGrpSpPr>
            <p:grpSpPr>
              <a:xfrm>
                <a:off x="4871975" y="4200325"/>
                <a:ext cx="3576499" cy="618900"/>
                <a:chOff x="4726050" y="3034625"/>
                <a:chExt cx="3576499" cy="618900"/>
              </a:xfrm>
            </p:grpSpPr>
            <p:sp>
              <p:nvSpPr>
                <p:cNvPr id="421" name="Shape 421"/>
                <p:cNvSpPr/>
                <p:nvPr/>
              </p:nvSpPr>
              <p:spPr>
                <a:xfrm>
                  <a:off x="4726050" y="3034625"/>
                  <a:ext cx="1763400" cy="618900"/>
                </a:xfrm>
                <a:prstGeom prst="roundRect">
                  <a:avLst>
                    <a:gd fmla="val 16667" name="adj"/>
                  </a:avLst>
                </a:prstGeom>
                <a:solidFill>
                  <a:schemeClr val="lt2"/>
                </a:solidFill>
                <a:ln cap="flat" cmpd="sng" w="28575">
                  <a:solidFill>
                    <a:srgbClr val="9800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85200C"/>
                    </a:buClr>
                    <a:buSzPct val="25000"/>
                    <a:buFont typeface="Arial"/>
                    <a:buNone/>
                  </a:pPr>
                  <a:r>
                    <a:rPr b="1" baseline="0" i="0" lang="en-US" sz="1700" u="none" cap="none" strike="noStrike">
                      <a:solidFill>
                        <a:srgbClr val="85200C"/>
                      </a:solidFill>
                      <a:latin typeface="Arial"/>
                      <a:ea typeface="Arial"/>
                      <a:cs typeface="Arial"/>
                      <a:sym typeface="Arial"/>
                      <a:rtl val="0"/>
                    </a:rPr>
                    <a:t>MzData</a:t>
                  </a:r>
                  <a:r>
                    <a:rPr b="1" lang="en-US" sz="1700">
                      <a:solidFill>
                        <a:srgbClr val="85200C"/>
                      </a:solidFill>
                      <a:rtl val="0"/>
                    </a:rPr>
                    <a:t>Reader</a:t>
                  </a:r>
                </a:p>
              </p:txBody>
            </p:sp>
            <p:sp>
              <p:nvSpPr>
                <p:cNvPr id="422" name="Shape 422"/>
                <p:cNvSpPr/>
                <p:nvPr/>
              </p:nvSpPr>
              <p:spPr>
                <a:xfrm>
                  <a:off x="6594650" y="3034625"/>
                  <a:ext cx="1707899" cy="618900"/>
                </a:xfrm>
                <a:prstGeom prst="roundRect">
                  <a:avLst>
                    <a:gd fmla="val 16667" name="adj"/>
                  </a:avLst>
                </a:prstGeom>
                <a:solidFill>
                  <a:schemeClr val="lt2"/>
                </a:solidFill>
                <a:ln cap="flat" cmpd="sng" w="28575">
                  <a:solidFill>
                    <a:srgbClr val="85200C"/>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85200C"/>
                    </a:buClr>
                    <a:buSzPct val="25000"/>
                    <a:buFont typeface="Arial"/>
                    <a:buNone/>
                  </a:pPr>
                  <a:r>
                    <a:rPr b="1" baseline="0" i="0" lang="en-US" sz="1700" u="none" cap="none" strike="noStrike">
                      <a:solidFill>
                        <a:srgbClr val="85200C"/>
                      </a:solidFill>
                      <a:latin typeface="Arial"/>
                      <a:ea typeface="Arial"/>
                      <a:cs typeface="Arial"/>
                      <a:sym typeface="Arial"/>
                      <a:rtl val="0"/>
                    </a:rPr>
                    <a:t>MzXml</a:t>
                  </a:r>
                  <a:r>
                    <a:rPr b="1" lang="en-US" sz="1700">
                      <a:solidFill>
                        <a:srgbClr val="85200C"/>
                      </a:solidFill>
                      <a:rtl val="0"/>
                    </a:rPr>
                    <a:t>Reader</a:t>
                  </a:r>
                </a:p>
              </p:txBody>
            </p:sp>
          </p:grpSp>
          <p:pic>
            <p:nvPicPr>
              <p:cNvPr id="423" name="Shape 423"/>
              <p:cNvPicPr preferRelativeResize="0"/>
              <p:nvPr/>
            </p:nvPicPr>
            <p:blipFill rotWithShape="1">
              <a:blip r:embed="rId5">
                <a:alphaModFix/>
              </a:blip>
              <a:srcRect b="-8800" l="4170" r="-4170" t="8800"/>
              <a:stretch/>
            </p:blipFill>
            <p:spPr>
              <a:xfrm>
                <a:off x="2663200" y="4022800"/>
                <a:ext cx="1829399" cy="865799"/>
              </a:xfrm>
              <a:prstGeom prst="rect">
                <a:avLst/>
              </a:prstGeom>
              <a:noFill/>
              <a:ln>
                <a:noFill/>
              </a:ln>
            </p:spPr>
          </p:pic>
          <p:pic>
            <p:nvPicPr>
              <p:cNvPr id="424" name="Shape 424"/>
              <p:cNvPicPr preferRelativeResize="0"/>
              <p:nvPr/>
            </p:nvPicPr>
            <p:blipFill rotWithShape="1">
              <a:blip r:embed="rId6">
                <a:alphaModFix/>
              </a:blip>
              <a:srcRect b="0" l="0" r="0" t="0"/>
              <a:stretch/>
            </p:blipFill>
            <p:spPr>
              <a:xfrm>
                <a:off x="2739400" y="4904900"/>
                <a:ext cx="1707899" cy="1445700"/>
              </a:xfrm>
              <a:prstGeom prst="rect">
                <a:avLst/>
              </a:prstGeom>
              <a:noFill/>
              <a:ln>
                <a:noFill/>
              </a:ln>
            </p:spPr>
          </p:pic>
        </p:grpSp>
      </p:grpSp>
      <p:pic>
        <p:nvPicPr>
          <p:cNvPr id="425" name="Shape 425"/>
          <p:cNvPicPr preferRelativeResize="0"/>
          <p:nvPr/>
        </p:nvPicPr>
        <p:blipFill>
          <a:blip r:embed="rId7">
            <a:alphaModFix/>
          </a:blip>
          <a:stretch>
            <a:fillRect/>
          </a:stretch>
        </p:blipFill>
        <p:spPr>
          <a:xfrm>
            <a:off x="543125" y="4812400"/>
            <a:ext cx="1943100" cy="495300"/>
          </a:xfrm>
          <a:prstGeom prst="rect">
            <a:avLst/>
          </a:prstGeom>
          <a:noFill/>
          <a:ln cap="flat" cmpd="sng" w="9525">
            <a:solidFill>
              <a:schemeClr val="dk2"/>
            </a:solidFill>
            <a:prstDash val="solid"/>
            <a:round/>
            <a:headEnd len="med" w="med" type="none"/>
            <a:tailEnd len="med" w="med" type="none"/>
          </a:ln>
        </p:spPr>
      </p:pic>
      <p:pic>
        <p:nvPicPr>
          <p:cNvPr id="426" name="Shape 426"/>
          <p:cNvPicPr preferRelativeResize="0"/>
          <p:nvPr/>
        </p:nvPicPr>
        <p:blipFill>
          <a:blip r:embed="rId8">
            <a:alphaModFix/>
          </a:blip>
          <a:stretch>
            <a:fillRect/>
          </a:stretch>
        </p:blipFill>
        <p:spPr>
          <a:xfrm>
            <a:off x="543125" y="3984275"/>
            <a:ext cx="1943099" cy="752475"/>
          </a:xfrm>
          <a:prstGeom prst="rect">
            <a:avLst/>
          </a:prstGeom>
          <a:noFill/>
          <a:ln>
            <a:noFill/>
          </a:ln>
        </p:spPr>
      </p:pic>
      <p:sp>
        <p:nvSpPr>
          <p:cNvPr id="427" name="Shape 427"/>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a:spcBef>
                <a:spcPts val="0"/>
              </a:spcBef>
              <a:buClr>
                <a:srgbClr val="888888"/>
              </a:buClr>
              <a:buSzPct val="25000"/>
              <a:buFont typeface="Calibri"/>
              <a:buNone/>
            </a:pPr>
            <a:fld id="{00000000-1234-1234-1234-123412341234}" type="slidenum">
              <a:rPr lang="en-US"/>
              <a:t>‹#›</a:t>
            </a:fld>
          </a:p>
        </p:txBody>
      </p:sp>
      <p:pic>
        <p:nvPicPr>
          <p:cNvPr id="428" name="Shape 428"/>
          <p:cNvPicPr preferRelativeResize="0"/>
          <p:nvPr/>
        </p:nvPicPr>
        <p:blipFill>
          <a:blip r:embed="rId9">
            <a:alphaModFix/>
          </a:blip>
          <a:stretch>
            <a:fillRect/>
          </a:stretch>
        </p:blipFill>
        <p:spPr>
          <a:xfrm>
            <a:off x="4884675" y="4807450"/>
            <a:ext cx="3586799" cy="14457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2" name="Shape 432"/>
        <p:cNvGrpSpPr/>
        <p:nvPr/>
      </p:nvGrpSpPr>
      <p:grpSpPr>
        <a:xfrm>
          <a:off x="0" y="0"/>
          <a:ext cx="0" cy="0"/>
          <a:chOff x="0" y="0"/>
          <a:chExt cx="0" cy="0"/>
        </a:xfrm>
      </p:grpSpPr>
      <p:pic>
        <p:nvPicPr>
          <p:cNvPr id="433" name="Shape 433"/>
          <p:cNvPicPr preferRelativeResize="0"/>
          <p:nvPr/>
        </p:nvPicPr>
        <p:blipFill>
          <a:blip r:embed="rId3">
            <a:alphaModFix/>
          </a:blip>
          <a:stretch>
            <a:fillRect/>
          </a:stretch>
        </p:blipFill>
        <p:spPr>
          <a:xfrm>
            <a:off x="0" y="914400"/>
            <a:ext cx="9143999" cy="1600200"/>
          </a:xfrm>
          <a:prstGeom prst="rect">
            <a:avLst/>
          </a:prstGeom>
          <a:noFill/>
          <a:ln>
            <a:noFill/>
          </a:ln>
        </p:spPr>
      </p:pic>
      <p:pic>
        <p:nvPicPr>
          <p:cNvPr id="434" name="Shape 434"/>
          <p:cNvPicPr preferRelativeResize="0"/>
          <p:nvPr/>
        </p:nvPicPr>
        <p:blipFill>
          <a:blip r:embed="rId4">
            <a:alphaModFix/>
          </a:blip>
          <a:stretch>
            <a:fillRect/>
          </a:stretch>
        </p:blipFill>
        <p:spPr>
          <a:xfrm>
            <a:off x="51250" y="2560325"/>
            <a:ext cx="8962974" cy="4184925"/>
          </a:xfrm>
          <a:prstGeom prst="rect">
            <a:avLst/>
          </a:prstGeom>
          <a:noFill/>
          <a:ln>
            <a:noFill/>
          </a:ln>
        </p:spPr>
      </p:pic>
      <p:sp>
        <p:nvSpPr>
          <p:cNvPr id="435" name="Shape 435"/>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a:spcBef>
                <a:spcPts val="0"/>
              </a:spcBef>
              <a:buClr>
                <a:srgbClr val="888888"/>
              </a:buClr>
              <a:buSzPct val="25000"/>
              <a:buFont typeface="Calibri"/>
              <a:buNone/>
            </a:pPr>
            <a:fld id="{00000000-1234-1234-1234-123412341234}" type="slidenum">
              <a:rPr lang="en-US"/>
              <a:t>‹#›</a:t>
            </a:fld>
          </a:p>
        </p:txBody>
      </p:sp>
      <p:sp>
        <p:nvSpPr>
          <p:cNvPr id="436" name="Shape 436"/>
          <p:cNvSpPr txBox="1"/>
          <p:nvPr>
            <p:ph idx="4294967295" type="title"/>
          </p:nvPr>
        </p:nvSpPr>
        <p:spPr>
          <a:xfrm>
            <a:off x="153375" y="48675"/>
            <a:ext cx="8860799" cy="865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Noto Symbol"/>
              <a:buNone/>
            </a:pPr>
            <a:r>
              <a:rPr b="1" lang="en-US" sz="3000">
                <a:solidFill>
                  <a:srgbClr val="980000"/>
                </a:solidFill>
              </a:rPr>
              <a:t>RamanParser for parsing Raman files (.spc) </a:t>
            </a:r>
          </a:p>
          <a:p>
            <a:pPr indent="0" lvl="0" marL="0" marR="0" rtl="0" algn="ctr">
              <a:lnSpc>
                <a:spcPct val="100000"/>
              </a:lnSpc>
              <a:spcBef>
                <a:spcPts val="0"/>
              </a:spcBef>
              <a:spcAft>
                <a:spcPts val="0"/>
              </a:spcAft>
              <a:buClr>
                <a:schemeClr val="dk1"/>
              </a:buClr>
              <a:buSzPct val="25000"/>
              <a:buFont typeface="Noto Symbol"/>
              <a:buNone/>
            </a:pPr>
            <a:r>
              <a:rPr b="1" lang="en-US" sz="3000">
                <a:solidFill>
                  <a:srgbClr val="980000"/>
                </a:solidFill>
              </a:rPr>
              <a:t>into RDF format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1" name="Shape 441"/>
        <p:cNvGrpSpPr/>
        <p:nvPr/>
      </p:nvGrpSpPr>
      <p:grpSpPr>
        <a:xfrm>
          <a:off x="0" y="0"/>
          <a:ext cx="0" cy="0"/>
          <a:chOff x="0" y="0"/>
          <a:chExt cx="0" cy="0"/>
        </a:xfrm>
      </p:grpSpPr>
      <p:sp>
        <p:nvSpPr>
          <p:cNvPr id="442" name="Shape 442"/>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rtl="0">
              <a:spcBef>
                <a:spcPts val="0"/>
              </a:spcBef>
              <a:buClr>
                <a:srgbClr val="888888"/>
              </a:buClr>
              <a:buSzPct val="25000"/>
              <a:buFont typeface="Calibri"/>
              <a:buNone/>
            </a:pPr>
            <a:fld id="{00000000-1234-1234-1234-123412341234}" type="slidenum">
              <a:rPr lang="en-US"/>
              <a:t>‹#›</a:t>
            </a:fld>
          </a:p>
        </p:txBody>
      </p:sp>
      <p:sp>
        <p:nvSpPr>
          <p:cNvPr id="443" name="Shape 443"/>
          <p:cNvSpPr txBox="1"/>
          <p:nvPr>
            <p:ph idx="4294967295" type="title"/>
          </p:nvPr>
        </p:nvSpPr>
        <p:spPr>
          <a:xfrm>
            <a:off x="153375" y="48675"/>
            <a:ext cx="8860799" cy="865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Noto Symbol"/>
              <a:buNone/>
            </a:pPr>
            <a:r>
              <a:rPr b="1" lang="en-US" sz="3000">
                <a:solidFill>
                  <a:srgbClr val="980000"/>
                </a:solidFill>
              </a:rPr>
              <a:t>MzDataParser for parsing MzData files (.mzData) </a:t>
            </a:r>
          </a:p>
          <a:p>
            <a:pPr indent="0" lvl="0" marL="0" marR="0" rtl="0" algn="ctr">
              <a:lnSpc>
                <a:spcPct val="100000"/>
              </a:lnSpc>
              <a:spcBef>
                <a:spcPts val="0"/>
              </a:spcBef>
              <a:spcAft>
                <a:spcPts val="0"/>
              </a:spcAft>
              <a:buClr>
                <a:schemeClr val="dk1"/>
              </a:buClr>
              <a:buSzPct val="25000"/>
              <a:buFont typeface="Noto Symbol"/>
              <a:buNone/>
            </a:pPr>
            <a:r>
              <a:rPr b="1" lang="en-US" sz="3000">
                <a:solidFill>
                  <a:srgbClr val="980000"/>
                </a:solidFill>
              </a:rPr>
              <a:t>into RDF format</a:t>
            </a:r>
          </a:p>
        </p:txBody>
      </p:sp>
      <p:pic>
        <p:nvPicPr>
          <p:cNvPr id="444" name="Shape 444"/>
          <p:cNvPicPr preferRelativeResize="0"/>
          <p:nvPr/>
        </p:nvPicPr>
        <p:blipFill>
          <a:blip r:embed="rId3">
            <a:alphaModFix/>
          </a:blip>
          <a:stretch>
            <a:fillRect/>
          </a:stretch>
        </p:blipFill>
        <p:spPr>
          <a:xfrm>
            <a:off x="0" y="2514599"/>
            <a:ext cx="9143999" cy="4327950"/>
          </a:xfrm>
          <a:prstGeom prst="rect">
            <a:avLst/>
          </a:prstGeom>
          <a:noFill/>
          <a:ln>
            <a:noFill/>
          </a:ln>
        </p:spPr>
      </p:pic>
      <p:pic>
        <p:nvPicPr>
          <p:cNvPr id="445" name="Shape 445"/>
          <p:cNvPicPr preferRelativeResize="0"/>
          <p:nvPr/>
        </p:nvPicPr>
        <p:blipFill>
          <a:blip r:embed="rId4">
            <a:alphaModFix/>
          </a:blip>
          <a:stretch>
            <a:fillRect/>
          </a:stretch>
        </p:blipFill>
        <p:spPr>
          <a:xfrm>
            <a:off x="0" y="897387"/>
            <a:ext cx="9143999" cy="1475812"/>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x="0" y="0"/>
          <a:ext cx="0" cy="0"/>
          <a:chOff x="0" y="0"/>
          <a:chExt cx="0" cy="0"/>
        </a:xfrm>
      </p:grpSpPr>
      <p:pic>
        <p:nvPicPr>
          <p:cNvPr id="451" name="Shape 451"/>
          <p:cNvPicPr preferRelativeResize="0"/>
          <p:nvPr/>
        </p:nvPicPr>
        <p:blipFill>
          <a:blip r:embed="rId3">
            <a:alphaModFix/>
          </a:blip>
          <a:stretch>
            <a:fillRect/>
          </a:stretch>
        </p:blipFill>
        <p:spPr>
          <a:xfrm>
            <a:off x="11775" y="877525"/>
            <a:ext cx="9143999" cy="2168899"/>
          </a:xfrm>
          <a:prstGeom prst="rect">
            <a:avLst/>
          </a:prstGeom>
          <a:noFill/>
          <a:ln>
            <a:noFill/>
          </a:ln>
        </p:spPr>
      </p:pic>
      <p:sp>
        <p:nvSpPr>
          <p:cNvPr id="452" name="Shape 452"/>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rtl="0">
              <a:spcBef>
                <a:spcPts val="0"/>
              </a:spcBef>
              <a:buClr>
                <a:srgbClr val="888888"/>
              </a:buClr>
              <a:buSzPct val="25000"/>
              <a:buFont typeface="Calibri"/>
              <a:buNone/>
            </a:pPr>
            <a:fld id="{00000000-1234-1234-1234-123412341234}" type="slidenum">
              <a:rPr lang="en-US"/>
              <a:t>‹#›</a:t>
            </a:fld>
          </a:p>
        </p:txBody>
      </p:sp>
      <p:sp>
        <p:nvSpPr>
          <p:cNvPr id="453" name="Shape 453"/>
          <p:cNvSpPr txBox="1"/>
          <p:nvPr>
            <p:ph idx="4294967295" type="title"/>
          </p:nvPr>
        </p:nvSpPr>
        <p:spPr>
          <a:xfrm>
            <a:off x="153375" y="48675"/>
            <a:ext cx="8860799" cy="865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Noto Symbol"/>
              <a:buNone/>
            </a:pPr>
            <a:r>
              <a:rPr b="1" lang="en-US" sz="3000">
                <a:solidFill>
                  <a:srgbClr val="980000"/>
                </a:solidFill>
              </a:rPr>
              <a:t>MzXMLParser for parsing MzXML files (.mzXML) </a:t>
            </a:r>
          </a:p>
          <a:p>
            <a:pPr indent="0" lvl="0" marL="0" marR="0" rtl="0" algn="ctr">
              <a:lnSpc>
                <a:spcPct val="100000"/>
              </a:lnSpc>
              <a:spcBef>
                <a:spcPts val="0"/>
              </a:spcBef>
              <a:spcAft>
                <a:spcPts val="0"/>
              </a:spcAft>
              <a:buClr>
                <a:schemeClr val="dk1"/>
              </a:buClr>
              <a:buSzPct val="25000"/>
              <a:buFont typeface="Noto Symbol"/>
              <a:buNone/>
            </a:pPr>
            <a:r>
              <a:rPr b="1" lang="en-US" sz="3000">
                <a:solidFill>
                  <a:srgbClr val="980000"/>
                </a:solidFill>
              </a:rPr>
              <a:t>into RDF format</a:t>
            </a:r>
          </a:p>
        </p:txBody>
      </p:sp>
      <p:pic>
        <p:nvPicPr>
          <p:cNvPr id="454" name="Shape 454"/>
          <p:cNvPicPr preferRelativeResize="0"/>
          <p:nvPr/>
        </p:nvPicPr>
        <p:blipFill>
          <a:blip r:embed="rId4">
            <a:alphaModFix/>
          </a:blip>
          <a:stretch>
            <a:fillRect/>
          </a:stretch>
        </p:blipFill>
        <p:spPr>
          <a:xfrm>
            <a:off x="6850" y="2449400"/>
            <a:ext cx="9144000" cy="44847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9" name="Shape 459"/>
        <p:cNvGrpSpPr/>
        <p:nvPr/>
      </p:nvGrpSpPr>
      <p:grpSpPr>
        <a:xfrm>
          <a:off x="0" y="0"/>
          <a:ext cx="0" cy="0"/>
          <a:chOff x="0" y="0"/>
          <a:chExt cx="0" cy="0"/>
        </a:xfrm>
      </p:grpSpPr>
      <p:sp>
        <p:nvSpPr>
          <p:cNvPr id="460" name="Shape 460"/>
          <p:cNvSpPr/>
          <p:nvPr/>
        </p:nvSpPr>
        <p:spPr>
          <a:xfrm>
            <a:off x="155575" y="-144463"/>
            <a:ext cx="304799" cy="304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baseline="0" i="0" sz="1800" u="none" cap="none" strike="noStrike">
              <a:solidFill>
                <a:schemeClr val="dk1"/>
              </a:solidFill>
              <a:latin typeface="Calibri"/>
              <a:ea typeface="Calibri"/>
              <a:cs typeface="Calibri"/>
              <a:sym typeface="Calibri"/>
            </a:endParaRPr>
          </a:p>
        </p:txBody>
      </p:sp>
      <p:sp>
        <p:nvSpPr>
          <p:cNvPr id="461" name="Shape 461"/>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rtl="0">
              <a:spcBef>
                <a:spcPts val="0"/>
              </a:spcBef>
              <a:buClr>
                <a:srgbClr val="888888"/>
              </a:buClr>
              <a:buSzPct val="25000"/>
              <a:buFont typeface="Calibri"/>
              <a:buNone/>
            </a:pPr>
            <a:fld id="{00000000-1234-1234-1234-123412341234}" type="slidenum">
              <a:rPr lang="en-US"/>
              <a:t>‹#›</a:t>
            </a:fld>
          </a:p>
        </p:txBody>
      </p:sp>
      <p:sp>
        <p:nvSpPr>
          <p:cNvPr id="462" name="Shape 462"/>
          <p:cNvSpPr txBox="1"/>
          <p:nvPr>
            <p:ph idx="4294967295" type="title"/>
          </p:nvPr>
        </p:nvSpPr>
        <p:spPr>
          <a:xfrm>
            <a:off x="153375" y="48675"/>
            <a:ext cx="8860799" cy="865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Noto Symbol"/>
              <a:buNone/>
            </a:pPr>
            <a:r>
              <a:rPr b="1" lang="en-US" sz="2500">
                <a:solidFill>
                  <a:srgbClr val="FF0000"/>
                </a:solidFill>
              </a:rPr>
              <a:t>FileName</a:t>
            </a:r>
            <a:r>
              <a:rPr b="1" lang="en-US" sz="2500">
                <a:solidFill>
                  <a:srgbClr val="000000"/>
                </a:solidFill>
              </a:rPr>
              <a:t> is the correlation of results from the first step to the last step in workflow</a:t>
            </a:r>
          </a:p>
        </p:txBody>
      </p:sp>
      <p:grpSp>
        <p:nvGrpSpPr>
          <p:cNvPr id="463" name="Shape 463"/>
          <p:cNvGrpSpPr/>
          <p:nvPr/>
        </p:nvGrpSpPr>
        <p:grpSpPr>
          <a:xfrm>
            <a:off x="-55200" y="1054987"/>
            <a:ext cx="2615700" cy="1045475"/>
            <a:chOff x="-55200" y="1664587"/>
            <a:chExt cx="2615700" cy="1045475"/>
          </a:xfrm>
        </p:grpSpPr>
        <p:pic>
          <p:nvPicPr>
            <p:cNvPr id="464" name="Shape 464"/>
            <p:cNvPicPr preferRelativeResize="0"/>
            <p:nvPr/>
          </p:nvPicPr>
          <p:blipFill rotWithShape="1">
            <a:blip r:embed="rId3">
              <a:alphaModFix/>
            </a:blip>
            <a:srcRect b="0" l="0" r="0" t="0"/>
            <a:stretch/>
          </p:blipFill>
          <p:spPr>
            <a:xfrm>
              <a:off x="405175" y="1664587"/>
              <a:ext cx="1402500" cy="865799"/>
            </a:xfrm>
            <a:prstGeom prst="rect">
              <a:avLst/>
            </a:prstGeom>
            <a:noFill/>
            <a:ln>
              <a:noFill/>
            </a:ln>
          </p:spPr>
        </p:pic>
        <p:sp>
          <p:nvSpPr>
            <p:cNvPr id="465" name="Shape 465"/>
            <p:cNvSpPr/>
            <p:nvPr/>
          </p:nvSpPr>
          <p:spPr>
            <a:xfrm>
              <a:off x="-55200" y="2458962"/>
              <a:ext cx="2615700" cy="251100"/>
            </a:xfrm>
            <a:prstGeom prst="roundRect">
              <a:avLst>
                <a:gd fmla="val 16667" name="adj"/>
              </a:avLst>
            </a:prstGeom>
            <a:noFill/>
            <a:ln>
              <a:noFill/>
            </a:ln>
          </p:spPr>
          <p:txBody>
            <a:bodyPr anchorCtr="0" anchor="ctr" bIns="91425" lIns="91425" rIns="91425" tIns="91425">
              <a:noAutofit/>
            </a:bodyPr>
            <a:lstStyle/>
            <a:p>
              <a:pPr lvl="0" rtl="0" algn="ctr">
                <a:spcBef>
                  <a:spcPts val="0"/>
                </a:spcBef>
                <a:buNone/>
              </a:pPr>
              <a:r>
                <a:rPr b="1" lang="en-US" sz="1300">
                  <a:solidFill>
                    <a:srgbClr val="0000FF"/>
                  </a:solidFill>
                </a:rPr>
                <a:t>Raman Microspectrometer</a:t>
              </a:r>
            </a:p>
          </p:txBody>
        </p:sp>
      </p:grpSp>
      <p:grpSp>
        <p:nvGrpSpPr>
          <p:cNvPr id="466" name="Shape 466"/>
          <p:cNvGrpSpPr/>
          <p:nvPr/>
        </p:nvGrpSpPr>
        <p:grpSpPr>
          <a:xfrm>
            <a:off x="2844377" y="998678"/>
            <a:ext cx="2133579" cy="1176797"/>
            <a:chOff x="2615800" y="1380275"/>
            <a:chExt cx="2450700" cy="1370599"/>
          </a:xfrm>
        </p:grpSpPr>
        <p:pic>
          <p:nvPicPr>
            <p:cNvPr id="467" name="Shape 467"/>
            <p:cNvPicPr preferRelativeResize="0"/>
            <p:nvPr/>
          </p:nvPicPr>
          <p:blipFill rotWithShape="1">
            <a:blip r:embed="rId4">
              <a:alphaModFix/>
            </a:blip>
            <a:srcRect b="0" l="0" r="0" t="0"/>
            <a:stretch/>
          </p:blipFill>
          <p:spPr>
            <a:xfrm>
              <a:off x="3408800" y="1380275"/>
              <a:ext cx="625799" cy="969599"/>
            </a:xfrm>
            <a:prstGeom prst="rect">
              <a:avLst/>
            </a:prstGeom>
            <a:noFill/>
            <a:ln>
              <a:noFill/>
            </a:ln>
          </p:spPr>
        </p:pic>
        <p:sp>
          <p:nvSpPr>
            <p:cNvPr id="468" name="Shape 468"/>
            <p:cNvSpPr txBox="1"/>
            <p:nvPr/>
          </p:nvSpPr>
          <p:spPr>
            <a:xfrm>
              <a:off x="2615800" y="2385775"/>
              <a:ext cx="2450700" cy="3650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C00000"/>
                </a:buClr>
                <a:buSzPct val="25000"/>
                <a:buFont typeface="Calibri"/>
                <a:buNone/>
              </a:pPr>
              <a:r>
                <a:rPr b="1" baseline="0" i="0" lang="en-US" sz="1300" u="none" cap="none" strike="noStrike">
                  <a:solidFill>
                    <a:srgbClr val="C00000"/>
                  </a:solidFill>
                  <a:latin typeface="Calibri"/>
                  <a:ea typeface="Calibri"/>
                  <a:cs typeface="Calibri"/>
                  <a:sym typeface="Calibri"/>
                </a:rPr>
                <a:t>20150202V01_J1_A_m1.</a:t>
              </a:r>
              <a:r>
                <a:rPr b="1" lang="en-US" sz="1300">
                  <a:solidFill>
                    <a:srgbClr val="C00000"/>
                  </a:solidFill>
                  <a:latin typeface="Calibri"/>
                  <a:ea typeface="Calibri"/>
                  <a:cs typeface="Calibri"/>
                  <a:sym typeface="Calibri"/>
                </a:rPr>
                <a:t>spc</a:t>
              </a:r>
            </a:p>
          </p:txBody>
        </p:sp>
      </p:grpSp>
      <p:grpSp>
        <p:nvGrpSpPr>
          <p:cNvPr id="469" name="Shape 469"/>
          <p:cNvGrpSpPr/>
          <p:nvPr/>
        </p:nvGrpSpPr>
        <p:grpSpPr>
          <a:xfrm>
            <a:off x="6235900" y="969244"/>
            <a:ext cx="2133672" cy="1508942"/>
            <a:chOff x="6236105" y="662287"/>
            <a:chExt cx="2570999" cy="1747068"/>
          </a:xfrm>
        </p:grpSpPr>
        <p:sp>
          <p:nvSpPr>
            <p:cNvPr id="470" name="Shape 470"/>
            <p:cNvSpPr txBox="1"/>
            <p:nvPr/>
          </p:nvSpPr>
          <p:spPr>
            <a:xfrm>
              <a:off x="6236105" y="2044255"/>
              <a:ext cx="2570999" cy="3650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C00000"/>
                </a:buClr>
                <a:buSzPct val="25000"/>
                <a:buFont typeface="Calibri"/>
                <a:buNone/>
              </a:pPr>
              <a:r>
                <a:rPr b="1" baseline="0" i="0" lang="en-US" sz="1300" u="none" cap="none" strike="noStrike">
                  <a:solidFill>
                    <a:srgbClr val="C00000"/>
                  </a:solidFill>
                  <a:latin typeface="Calibri"/>
                  <a:ea typeface="Calibri"/>
                  <a:cs typeface="Calibri"/>
                  <a:sym typeface="Calibri"/>
                </a:rPr>
                <a:t>20150202V01_J1_A_m1.jpg</a:t>
              </a:r>
            </a:p>
          </p:txBody>
        </p:sp>
        <p:grpSp>
          <p:nvGrpSpPr>
            <p:cNvPr id="471" name="Shape 471"/>
            <p:cNvGrpSpPr/>
            <p:nvPr/>
          </p:nvGrpSpPr>
          <p:grpSpPr>
            <a:xfrm>
              <a:off x="6557700" y="662287"/>
              <a:ext cx="1621170" cy="1368813"/>
              <a:chOff x="6677265" y="4638141"/>
              <a:chExt cx="1613104" cy="1761891"/>
            </a:xfrm>
          </p:grpSpPr>
          <p:pic>
            <p:nvPicPr>
              <p:cNvPr id="472" name="Shape 472"/>
              <p:cNvPicPr preferRelativeResize="0"/>
              <p:nvPr/>
            </p:nvPicPr>
            <p:blipFill rotWithShape="1">
              <a:blip r:embed="rId5">
                <a:alphaModFix/>
              </a:blip>
              <a:srcRect b="0" l="0" r="0" t="0"/>
              <a:stretch/>
            </p:blipFill>
            <p:spPr>
              <a:xfrm>
                <a:off x="6677270" y="5003832"/>
                <a:ext cx="1613099" cy="1396200"/>
              </a:xfrm>
              <a:prstGeom prst="rect">
                <a:avLst/>
              </a:prstGeom>
              <a:noFill/>
              <a:ln>
                <a:noFill/>
              </a:ln>
            </p:spPr>
          </p:pic>
          <p:sp>
            <p:nvSpPr>
              <p:cNvPr id="473" name="Shape 473"/>
              <p:cNvSpPr/>
              <p:nvPr/>
            </p:nvSpPr>
            <p:spPr>
              <a:xfrm>
                <a:off x="6677265" y="4638141"/>
                <a:ext cx="1613099" cy="304499"/>
              </a:xfrm>
              <a:prstGeom prst="rect">
                <a:avLst/>
              </a:prstGeom>
              <a:noFill/>
              <a:ln cap="flat" cmpd="sng" w="19050">
                <a:solidFill>
                  <a:srgbClr val="660000"/>
                </a:solidFill>
                <a:prstDash val="solid"/>
                <a:round/>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1300" u="none" cap="none" strike="noStrike">
                    <a:solidFill>
                      <a:srgbClr val="990000"/>
                    </a:solidFill>
                    <a:latin typeface="Arial"/>
                    <a:ea typeface="Arial"/>
                    <a:cs typeface="Arial"/>
                    <a:sym typeface="Arial"/>
                  </a:rPr>
                  <a:t>ARTIFACTS</a:t>
                </a:r>
              </a:p>
            </p:txBody>
          </p:sp>
        </p:grpSp>
      </p:grpSp>
      <p:grpSp>
        <p:nvGrpSpPr>
          <p:cNvPr id="474" name="Shape 474"/>
          <p:cNvGrpSpPr/>
          <p:nvPr/>
        </p:nvGrpSpPr>
        <p:grpSpPr>
          <a:xfrm>
            <a:off x="4706307" y="918475"/>
            <a:ext cx="1439864" cy="730224"/>
            <a:chOff x="4553600" y="1451875"/>
            <a:chExt cx="1752300" cy="730224"/>
          </a:xfrm>
        </p:grpSpPr>
        <p:sp>
          <p:nvSpPr>
            <p:cNvPr id="475" name="Shape 475"/>
            <p:cNvSpPr/>
            <p:nvPr/>
          </p:nvSpPr>
          <p:spPr>
            <a:xfrm>
              <a:off x="5131575" y="1817000"/>
              <a:ext cx="525900" cy="365099"/>
            </a:xfrm>
            <a:prstGeom prst="rightArrow">
              <a:avLst>
                <a:gd fmla="val 50000" name="adj1"/>
                <a:gd fmla="val 50000" name="adj2"/>
              </a:avLst>
            </a:prstGeom>
            <a:solidFill>
              <a:schemeClr val="accen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baseline="0" i="0" sz="1800" u="none" cap="none" strike="noStrike">
                <a:solidFill>
                  <a:schemeClr val="lt1"/>
                </a:solidFill>
                <a:latin typeface="Calibri"/>
                <a:ea typeface="Calibri"/>
                <a:cs typeface="Calibri"/>
                <a:sym typeface="Calibri"/>
              </a:endParaRPr>
            </a:p>
          </p:txBody>
        </p:sp>
        <p:sp>
          <p:nvSpPr>
            <p:cNvPr id="476" name="Shape 476"/>
            <p:cNvSpPr txBox="1"/>
            <p:nvPr/>
          </p:nvSpPr>
          <p:spPr>
            <a:xfrm>
              <a:off x="4553600" y="1451875"/>
              <a:ext cx="1752300" cy="365099"/>
            </a:xfrm>
            <a:prstGeom prst="rect">
              <a:avLst/>
            </a:prstGeom>
            <a:noFill/>
            <a:ln>
              <a:noFill/>
            </a:ln>
          </p:spPr>
          <p:txBody>
            <a:bodyPr anchorCtr="0" anchor="t" bIns="91425" lIns="91425" rIns="91425" tIns="91425">
              <a:noAutofit/>
            </a:bodyPr>
            <a:lstStyle/>
            <a:p>
              <a:pPr>
                <a:spcBef>
                  <a:spcPts val="0"/>
                </a:spcBef>
                <a:buNone/>
              </a:pPr>
              <a:r>
                <a:rPr b="1" lang="en-US" sz="1300">
                  <a:solidFill>
                    <a:srgbClr val="0000FF"/>
                  </a:solidFill>
                </a:rPr>
                <a:t>P</a:t>
              </a:r>
              <a:r>
                <a:rPr b="1" lang="en-US" sz="1200">
                  <a:solidFill>
                    <a:srgbClr val="0000FF"/>
                  </a:solidFill>
                </a:rPr>
                <a:t>RETREATMENT</a:t>
              </a:r>
            </a:p>
          </p:txBody>
        </p:sp>
      </p:grpSp>
      <p:pic>
        <p:nvPicPr>
          <p:cNvPr id="477" name="Shape 477"/>
          <p:cNvPicPr preferRelativeResize="0"/>
          <p:nvPr/>
        </p:nvPicPr>
        <p:blipFill>
          <a:blip r:embed="rId6">
            <a:alphaModFix/>
          </a:blip>
          <a:stretch>
            <a:fillRect/>
          </a:stretch>
        </p:blipFill>
        <p:spPr>
          <a:xfrm>
            <a:off x="67225" y="2654275"/>
            <a:ext cx="9038350" cy="4203724"/>
          </a:xfrm>
          <a:prstGeom prst="rect">
            <a:avLst/>
          </a:prstGeom>
          <a:noFill/>
          <a:ln>
            <a:noFill/>
          </a:ln>
        </p:spPr>
      </p:pic>
      <p:sp>
        <p:nvSpPr>
          <p:cNvPr id="478" name="Shape 478"/>
          <p:cNvSpPr txBox="1"/>
          <p:nvPr/>
        </p:nvSpPr>
        <p:spPr>
          <a:xfrm>
            <a:off x="2891125" y="3304125"/>
            <a:ext cx="2257199" cy="163200"/>
          </a:xfrm>
          <a:prstGeom prst="rect">
            <a:avLst/>
          </a:prstGeom>
          <a:noFill/>
          <a:ln cap="flat" cmpd="sng" w="28575">
            <a:solidFill>
              <a:srgbClr val="FF0000"/>
            </a:solidFill>
            <a:prstDash val="solid"/>
            <a:round/>
            <a:headEnd len="med" w="med" type="none"/>
            <a:tailEnd len="med" w="med" type="none"/>
          </a:ln>
        </p:spPr>
        <p:txBody>
          <a:bodyPr anchorCtr="0" anchor="t" bIns="91425" lIns="91425" rIns="91425" tIns="91425">
            <a:noAutofit/>
          </a:bodyPr>
          <a:lstStyle/>
          <a:p>
            <a:pPr>
              <a:spcBef>
                <a:spcPts val="0"/>
              </a:spcBef>
              <a:buNone/>
            </a:pPr>
            <a:r>
              <a:t/>
            </a:r>
            <a:endParaRPr b="1"/>
          </a:p>
        </p:txBody>
      </p:sp>
      <p:sp>
        <p:nvSpPr>
          <p:cNvPr id="479" name="Shape 479"/>
          <p:cNvSpPr/>
          <p:nvPr/>
        </p:nvSpPr>
        <p:spPr>
          <a:xfrm>
            <a:off x="2507029" y="1253437"/>
            <a:ext cx="431999" cy="365099"/>
          </a:xfrm>
          <a:prstGeom prst="rightArrow">
            <a:avLst>
              <a:gd fmla="val 50000" name="adj1"/>
              <a:gd fmla="val 50000" name="adj2"/>
            </a:avLst>
          </a:prstGeom>
          <a:solidFill>
            <a:schemeClr val="accen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baseline="0" i="0" sz="1800" u="none" cap="none" strike="noStrike">
              <a:solidFill>
                <a:schemeClr val="lt1"/>
              </a:solidFill>
              <a:latin typeface="Calibri"/>
              <a:ea typeface="Calibri"/>
              <a:cs typeface="Calibri"/>
              <a:sym typeface="Calibri"/>
            </a:endParaRPr>
          </a:p>
        </p:txBody>
      </p:sp>
      <p:grpSp>
        <p:nvGrpSpPr>
          <p:cNvPr id="480" name="Shape 480"/>
          <p:cNvGrpSpPr/>
          <p:nvPr/>
        </p:nvGrpSpPr>
        <p:grpSpPr>
          <a:xfrm>
            <a:off x="3728453" y="2081500"/>
            <a:ext cx="1487196" cy="525982"/>
            <a:chOff x="3728453" y="2081500"/>
            <a:chExt cx="1487196" cy="525982"/>
          </a:xfrm>
        </p:grpSpPr>
        <p:sp>
          <p:nvSpPr>
            <p:cNvPr id="481" name="Shape 481"/>
            <p:cNvSpPr txBox="1"/>
            <p:nvPr/>
          </p:nvSpPr>
          <p:spPr>
            <a:xfrm>
              <a:off x="3969450" y="2081500"/>
              <a:ext cx="1246199" cy="469799"/>
            </a:xfrm>
            <a:prstGeom prst="rect">
              <a:avLst/>
            </a:prstGeom>
            <a:noFill/>
            <a:ln>
              <a:noFill/>
            </a:ln>
          </p:spPr>
          <p:txBody>
            <a:bodyPr anchorCtr="0" anchor="t" bIns="91425" lIns="91425" rIns="91425" tIns="91425">
              <a:noAutofit/>
            </a:bodyPr>
            <a:lstStyle/>
            <a:p>
              <a:pPr rtl="0" algn="ctr">
                <a:spcBef>
                  <a:spcPts val="0"/>
                </a:spcBef>
                <a:buNone/>
              </a:pPr>
              <a:r>
                <a:rPr b="1" lang="en-US" sz="1200">
                  <a:solidFill>
                    <a:srgbClr val="0000FF"/>
                  </a:solidFill>
                </a:rPr>
                <a:t>METADATA</a:t>
              </a:r>
            </a:p>
            <a:p>
              <a:pPr algn="ctr">
                <a:spcBef>
                  <a:spcPts val="0"/>
                </a:spcBef>
                <a:buNone/>
              </a:pPr>
              <a:r>
                <a:rPr b="1" lang="en-US" sz="1200">
                  <a:solidFill>
                    <a:srgbClr val="0000FF"/>
                  </a:solidFill>
                </a:rPr>
                <a:t>PROCESSING</a:t>
              </a:r>
            </a:p>
          </p:txBody>
        </p:sp>
        <p:sp>
          <p:nvSpPr>
            <p:cNvPr id="482" name="Shape 482"/>
            <p:cNvSpPr/>
            <p:nvPr/>
          </p:nvSpPr>
          <p:spPr>
            <a:xfrm rot="5402387">
              <a:off x="3695153" y="2208932"/>
              <a:ext cx="432000" cy="365099"/>
            </a:xfrm>
            <a:prstGeom prst="rightArrow">
              <a:avLst>
                <a:gd fmla="val 50000" name="adj1"/>
                <a:gd fmla="val 50000" name="adj2"/>
              </a:avLst>
            </a:prstGeom>
            <a:solidFill>
              <a:schemeClr val="accen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baseline="0" i="0" sz="1800" u="none" cap="none" strike="noStrike">
                <a:solidFill>
                  <a:schemeClr val="lt1"/>
                </a:solidFill>
                <a:latin typeface="Calibri"/>
                <a:ea typeface="Calibri"/>
                <a:cs typeface="Calibri"/>
                <a:sym typeface="Calibri"/>
              </a:endParaRPr>
            </a:p>
          </p:txBody>
        </p:sp>
      </p:grpSp>
      <p:sp>
        <p:nvSpPr>
          <p:cNvPr id="483" name="Shape 483"/>
          <p:cNvSpPr txBox="1"/>
          <p:nvPr/>
        </p:nvSpPr>
        <p:spPr>
          <a:xfrm>
            <a:off x="2871900" y="1901800"/>
            <a:ext cx="1738500" cy="211199"/>
          </a:xfrm>
          <a:prstGeom prst="rect">
            <a:avLst/>
          </a:prstGeom>
          <a:noFill/>
          <a:ln cap="flat" cmpd="sng" w="9525">
            <a:solidFill>
              <a:srgbClr val="FF0000"/>
            </a:solidFill>
            <a:prstDash val="solid"/>
            <a:round/>
            <a:headEnd len="med" w="med" type="none"/>
            <a:tailEnd len="med" w="med" type="none"/>
          </a:ln>
        </p:spPr>
        <p:txBody>
          <a:bodyPr anchorCtr="0" anchor="t" bIns="91425" lIns="91425" rIns="91425" tIns="91425">
            <a:noAutofit/>
          </a:bodyPr>
          <a:lstStyle/>
          <a:p>
            <a:pPr>
              <a:spcBef>
                <a:spcPts val="0"/>
              </a:spcBef>
              <a:buNone/>
            </a:pPr>
            <a:r>
              <a:t/>
            </a:r>
            <a:endParaRPr b="1"/>
          </a:p>
        </p:txBody>
      </p:sp>
      <p:sp>
        <p:nvSpPr>
          <p:cNvPr id="484" name="Shape 484"/>
          <p:cNvSpPr txBox="1"/>
          <p:nvPr/>
        </p:nvSpPr>
        <p:spPr>
          <a:xfrm>
            <a:off x="6291300" y="2161125"/>
            <a:ext cx="1738500" cy="304799"/>
          </a:xfrm>
          <a:prstGeom prst="rect">
            <a:avLst/>
          </a:prstGeom>
          <a:noFill/>
          <a:ln cap="flat" cmpd="sng" w="9525">
            <a:solidFill>
              <a:srgbClr val="FF0000"/>
            </a:solidFill>
            <a:prstDash val="solid"/>
            <a:round/>
            <a:headEnd len="med" w="med" type="none"/>
            <a:tailEnd len="med" w="med" type="none"/>
          </a:ln>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9" name="Shape 489"/>
        <p:cNvGrpSpPr/>
        <p:nvPr/>
      </p:nvGrpSpPr>
      <p:grpSpPr>
        <a:xfrm>
          <a:off x="0" y="0"/>
          <a:ext cx="0" cy="0"/>
          <a:chOff x="0" y="0"/>
          <a:chExt cx="0" cy="0"/>
        </a:xfrm>
      </p:grpSpPr>
      <p:pic>
        <p:nvPicPr>
          <p:cNvPr id="490" name="Shape 490"/>
          <p:cNvPicPr preferRelativeResize="0"/>
          <p:nvPr/>
        </p:nvPicPr>
        <p:blipFill rotWithShape="1">
          <a:blip r:embed="rId3">
            <a:alphaModFix/>
          </a:blip>
          <a:srcRect b="0" l="0" r="0" t="0"/>
          <a:stretch/>
        </p:blipFill>
        <p:spPr>
          <a:xfrm>
            <a:off x="-36511" y="17814"/>
            <a:ext cx="9144000" cy="6840185"/>
          </a:xfrm>
          <a:prstGeom prst="rect">
            <a:avLst/>
          </a:prstGeom>
          <a:noFill/>
          <a:ln>
            <a:noFill/>
          </a:ln>
        </p:spPr>
      </p:pic>
      <p:sp>
        <p:nvSpPr>
          <p:cNvPr id="491" name="Shape 491"/>
          <p:cNvSpPr/>
          <p:nvPr/>
        </p:nvSpPr>
        <p:spPr>
          <a:xfrm>
            <a:off x="107504" y="908720"/>
            <a:ext cx="3888432" cy="576064"/>
          </a:xfrm>
          <a:prstGeom prst="rect">
            <a:avLst/>
          </a:prstGeom>
          <a:solidFill>
            <a:schemeClr val="lt1"/>
          </a:solidFill>
          <a:ln cap="flat" cmpd="sng" w="25400">
            <a:solidFill>
              <a:schemeClr val="accent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rgbClr val="538CD5"/>
              </a:buClr>
              <a:buSzPct val="25000"/>
              <a:buFont typeface="Arial"/>
              <a:buNone/>
            </a:pPr>
            <a:r>
              <a:rPr b="1" baseline="0" i="0" lang="en-US" sz="1400" u="none" cap="none" strike="noStrike">
                <a:solidFill>
                  <a:srgbClr val="538CD5"/>
                </a:solidFill>
                <a:latin typeface="Arial"/>
                <a:ea typeface="Arial"/>
                <a:cs typeface="Arial"/>
                <a:sym typeface="Arial"/>
                <a:rtl val="0"/>
              </a:rPr>
              <a:t>Map of scientific techniques is available on the main page of </a:t>
            </a:r>
            <a:r>
              <a:rPr b="1" baseline="0" i="0" lang="en-US" sz="1400" u="none" cap="none" strike="noStrike">
                <a:solidFill>
                  <a:srgbClr val="FF0000"/>
                </a:solidFill>
                <a:latin typeface="Arial"/>
                <a:ea typeface="Arial"/>
                <a:cs typeface="Arial"/>
                <a:sym typeface="Arial"/>
                <a:rtl val="0"/>
              </a:rPr>
              <a:t>http://daap.eu/</a:t>
            </a:r>
          </a:p>
        </p:txBody>
      </p:sp>
      <p:sp>
        <p:nvSpPr>
          <p:cNvPr id="492" name="Shape 492"/>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a:spcBef>
                <a:spcPts val="0"/>
              </a:spcBef>
              <a:buClr>
                <a:srgbClr val="888888"/>
              </a:buClr>
              <a:buSzPct val="25000"/>
              <a:buFont typeface="Calibri"/>
              <a:buNone/>
            </a:pPr>
            <a:fld id="{00000000-1234-1234-1234-123412341234}" type="slidenum">
              <a:rPr lang="en-US"/>
              <a:t>‹#›</a:t>
            </a:fld>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7" name="Shape 497"/>
        <p:cNvGrpSpPr/>
        <p:nvPr/>
      </p:nvGrpSpPr>
      <p:grpSpPr>
        <a:xfrm>
          <a:off x="0" y="0"/>
          <a:ext cx="0" cy="0"/>
          <a:chOff x="0" y="0"/>
          <a:chExt cx="0" cy="0"/>
        </a:xfrm>
      </p:grpSpPr>
      <p:pic>
        <p:nvPicPr>
          <p:cNvPr id="498" name="Shape 49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499" name="Shape 499"/>
          <p:cNvSpPr/>
          <p:nvPr/>
        </p:nvSpPr>
        <p:spPr>
          <a:xfrm>
            <a:off x="64030" y="5485966"/>
            <a:ext cx="3816299" cy="719999"/>
          </a:xfrm>
          <a:prstGeom prst="rect">
            <a:avLst/>
          </a:prstGeom>
          <a:solidFill>
            <a:schemeClr val="lt1"/>
          </a:solidFill>
          <a:ln cap="flat" cmpd="sng" w="25400">
            <a:solidFill>
              <a:srgbClr val="85200C"/>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chemeClr val="accent4"/>
              </a:buClr>
              <a:buSzPct val="25000"/>
              <a:buFont typeface="Arial"/>
              <a:buNone/>
            </a:pPr>
            <a:r>
              <a:rPr b="1" baseline="0" i="0" lang="en-US" sz="1600" u="none" cap="none" strike="noStrike">
                <a:solidFill>
                  <a:srgbClr val="85200C"/>
                </a:solidFill>
                <a:latin typeface="Arial"/>
                <a:ea typeface="Arial"/>
                <a:cs typeface="Arial"/>
                <a:sym typeface="Arial"/>
                <a:rtl val="0"/>
              </a:rPr>
              <a:t>One of pages on public wikipedia to describe Ionization technique.</a:t>
            </a:r>
          </a:p>
        </p:txBody>
      </p:sp>
      <p:sp>
        <p:nvSpPr>
          <p:cNvPr id="500" name="Shape 500"/>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a:spcBef>
                <a:spcPts val="0"/>
              </a:spcBef>
              <a:buClr>
                <a:srgbClr val="888888"/>
              </a:buClr>
              <a:buSzPct val="25000"/>
              <a:buFont typeface="Calibri"/>
              <a:buNone/>
            </a:pPr>
            <a:fld id="{00000000-1234-1234-1234-123412341234}" type="slidenum">
              <a:rPr lang="en-US"/>
              <a:t>‹#›</a:t>
            </a:fld>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5" name="Shape 505"/>
        <p:cNvGrpSpPr/>
        <p:nvPr/>
      </p:nvGrpSpPr>
      <p:grpSpPr>
        <a:xfrm>
          <a:off x="0" y="0"/>
          <a:ext cx="0" cy="0"/>
          <a:chOff x="0" y="0"/>
          <a:chExt cx="0" cy="0"/>
        </a:xfrm>
      </p:grpSpPr>
      <p:sp>
        <p:nvSpPr>
          <p:cNvPr id="506" name="Shape 506"/>
          <p:cNvSpPr/>
          <p:nvPr/>
        </p:nvSpPr>
        <p:spPr>
          <a:xfrm>
            <a:off x="338275" y="1681175"/>
            <a:ext cx="4223399" cy="4080000"/>
          </a:xfrm>
          <a:prstGeom prst="rect">
            <a:avLst/>
          </a:prstGeom>
          <a:no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indent="-365959" lvl="0" marL="431999" rtl="0">
              <a:lnSpc>
                <a:spcPct val="150000"/>
              </a:lnSpc>
              <a:spcBef>
                <a:spcPts val="0"/>
              </a:spcBef>
              <a:buClr>
                <a:srgbClr val="1C4587"/>
              </a:buClr>
              <a:buSzPct val="100000"/>
              <a:buFont typeface="Noto Symbol"/>
              <a:buChar char="●"/>
            </a:pPr>
            <a:r>
              <a:rPr b="1" lang="en-US" sz="2000">
                <a:solidFill>
                  <a:srgbClr val="1C4587"/>
                </a:solidFill>
              </a:rPr>
              <a:t>Database is available for querying the metadata</a:t>
            </a:r>
          </a:p>
          <a:p>
            <a:pPr indent="-365959" lvl="0" marL="431999" rtl="0">
              <a:lnSpc>
                <a:spcPct val="150000"/>
              </a:lnSpc>
              <a:spcBef>
                <a:spcPts val="0"/>
              </a:spcBef>
              <a:buClr>
                <a:srgbClr val="1C4587"/>
              </a:buClr>
              <a:buSzPct val="100000"/>
              <a:buFont typeface="Noto Symbol"/>
              <a:buChar char="●"/>
            </a:pPr>
            <a:r>
              <a:rPr b="1" lang="en-US" sz="2000">
                <a:solidFill>
                  <a:srgbClr val="1C4587"/>
                </a:solidFill>
              </a:rPr>
              <a:t>Work done for Raman Spectroscopy and Mass Spectrometry</a:t>
            </a:r>
          </a:p>
          <a:p>
            <a:pPr indent="-365959" lvl="0" marL="431999" rtl="0">
              <a:lnSpc>
                <a:spcPct val="150000"/>
              </a:lnSpc>
              <a:spcBef>
                <a:spcPts val="0"/>
              </a:spcBef>
              <a:buClr>
                <a:srgbClr val="1C4587"/>
              </a:buClr>
              <a:buSzPct val="100000"/>
              <a:buFont typeface="Noto Symbol"/>
              <a:buChar char="●"/>
            </a:pPr>
            <a:r>
              <a:rPr b="1" lang="en-US" sz="2000">
                <a:solidFill>
                  <a:srgbClr val="1C4587"/>
                </a:solidFill>
              </a:rPr>
              <a:t>Users integrating the system</a:t>
            </a:r>
          </a:p>
          <a:p>
            <a:pPr indent="-365959" lvl="0" marL="431999" rtl="0">
              <a:lnSpc>
                <a:spcPct val="150000"/>
              </a:lnSpc>
              <a:spcBef>
                <a:spcPts val="0"/>
              </a:spcBef>
              <a:buClr>
                <a:srgbClr val="1C4587"/>
              </a:buClr>
              <a:buSzPct val="100000"/>
              <a:buFont typeface="Noto Symbol"/>
              <a:buChar char="●"/>
            </a:pPr>
            <a:r>
              <a:rPr b="1" lang="en-US" sz="2000">
                <a:solidFill>
                  <a:srgbClr val="1C4587"/>
                </a:solidFill>
              </a:rPr>
              <a:t>Open training sessions </a:t>
            </a:r>
          </a:p>
          <a:p>
            <a:pPr lvl="0" rtl="0">
              <a:spcBef>
                <a:spcPts val="0"/>
              </a:spcBef>
              <a:buNone/>
            </a:pPr>
            <a:r>
              <a:t/>
            </a:r>
            <a:endParaRPr sz="2000"/>
          </a:p>
        </p:txBody>
      </p:sp>
      <p:sp>
        <p:nvSpPr>
          <p:cNvPr id="507" name="Shape 507"/>
          <p:cNvSpPr/>
          <p:nvPr/>
        </p:nvSpPr>
        <p:spPr>
          <a:xfrm>
            <a:off x="338275" y="1291650"/>
            <a:ext cx="4223399" cy="389400"/>
          </a:xfrm>
          <a:prstGeom prst="rect">
            <a:avLst/>
          </a:prstGeom>
          <a:solidFill>
            <a:srgbClr val="CFE2F3"/>
          </a:solidFill>
          <a:ln cap="flat" cmpd="sng" w="19050">
            <a:solidFill>
              <a:srgbClr val="1C4587"/>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800">
                <a:solidFill>
                  <a:srgbClr val="0000FF"/>
                </a:solidFill>
              </a:rPr>
              <a:t>CONCLUSION</a:t>
            </a:r>
          </a:p>
        </p:txBody>
      </p:sp>
      <p:sp>
        <p:nvSpPr>
          <p:cNvPr id="508" name="Shape 508"/>
          <p:cNvSpPr/>
          <p:nvPr/>
        </p:nvSpPr>
        <p:spPr>
          <a:xfrm>
            <a:off x="4674500" y="1291650"/>
            <a:ext cx="4223399" cy="389400"/>
          </a:xfrm>
          <a:prstGeom prst="rect">
            <a:avLst/>
          </a:prstGeom>
          <a:solidFill>
            <a:srgbClr val="CFE2F3"/>
          </a:solidFill>
          <a:ln cap="flat" cmpd="sng" w="19050">
            <a:solidFill>
              <a:srgbClr val="1C4587"/>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800">
                <a:solidFill>
                  <a:srgbClr val="0000FF"/>
                </a:solidFill>
              </a:rPr>
              <a:t>FUTURE WORK</a:t>
            </a:r>
          </a:p>
        </p:txBody>
      </p:sp>
      <p:sp>
        <p:nvSpPr>
          <p:cNvPr id="509" name="Shape 509"/>
          <p:cNvSpPr/>
          <p:nvPr/>
        </p:nvSpPr>
        <p:spPr>
          <a:xfrm>
            <a:off x="4674500" y="1681175"/>
            <a:ext cx="4223399" cy="4080000"/>
          </a:xfrm>
          <a:prstGeom prst="rect">
            <a:avLst/>
          </a:prstGeom>
          <a:no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indent="-365959" lvl="0" marL="431999" rtl="0">
              <a:lnSpc>
                <a:spcPct val="150000"/>
              </a:lnSpc>
              <a:spcBef>
                <a:spcPts val="0"/>
              </a:spcBef>
              <a:buClr>
                <a:srgbClr val="073763"/>
              </a:buClr>
              <a:buSzPct val="100000"/>
              <a:buFont typeface="Noto Symbol"/>
              <a:buChar char="●"/>
            </a:pPr>
            <a:r>
              <a:rPr b="1" lang="en-US" sz="2000">
                <a:solidFill>
                  <a:srgbClr val="073763"/>
                </a:solidFill>
              </a:rPr>
              <a:t>Improve the system more robust</a:t>
            </a:r>
          </a:p>
          <a:p>
            <a:pPr indent="-365959" lvl="0" marL="431999" rtl="0">
              <a:lnSpc>
                <a:spcPct val="150000"/>
              </a:lnSpc>
              <a:spcBef>
                <a:spcPts val="0"/>
              </a:spcBef>
              <a:buClr>
                <a:srgbClr val="073763"/>
              </a:buClr>
              <a:buSzPct val="100000"/>
              <a:buFont typeface="Arial"/>
              <a:buChar char="●"/>
            </a:pPr>
            <a:r>
              <a:rPr b="1" lang="en-US" sz="2000">
                <a:solidFill>
                  <a:srgbClr val="073763"/>
                </a:solidFill>
              </a:rPr>
              <a:t>Develop GUI for automation toolbox</a:t>
            </a:r>
          </a:p>
          <a:p>
            <a:pPr indent="-365959" lvl="0" marL="431999" rtl="0">
              <a:lnSpc>
                <a:spcPct val="150000"/>
              </a:lnSpc>
              <a:spcBef>
                <a:spcPts val="0"/>
              </a:spcBef>
              <a:buClr>
                <a:srgbClr val="073763"/>
              </a:buClr>
              <a:buSzPct val="100000"/>
              <a:buFont typeface="Noto Symbol"/>
              <a:buChar char="●"/>
            </a:pPr>
            <a:r>
              <a:rPr b="1" lang="en-US" sz="2000">
                <a:solidFill>
                  <a:srgbClr val="073763"/>
                </a:solidFill>
              </a:rPr>
              <a:t>Work with chromatography</a:t>
            </a:r>
          </a:p>
          <a:p>
            <a:pPr indent="-365959" lvl="0" marL="431999" rtl="0">
              <a:lnSpc>
                <a:spcPct val="150000"/>
              </a:lnSpc>
              <a:spcBef>
                <a:spcPts val="0"/>
              </a:spcBef>
              <a:buClr>
                <a:srgbClr val="073763"/>
              </a:buClr>
              <a:buSzPct val="100000"/>
              <a:buFont typeface="Noto Symbol"/>
              <a:buChar char="●"/>
            </a:pPr>
            <a:r>
              <a:rPr b="1" lang="en-US" sz="2000">
                <a:solidFill>
                  <a:srgbClr val="073763"/>
                </a:solidFill>
              </a:rPr>
              <a:t>Continue training sessions</a:t>
            </a:r>
          </a:p>
        </p:txBody>
      </p:sp>
      <p:sp>
        <p:nvSpPr>
          <p:cNvPr id="510" name="Shape 510"/>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a:spcBef>
                <a:spcPts val="0"/>
              </a:spcBef>
              <a:buClr>
                <a:srgbClr val="888888"/>
              </a:buClr>
              <a:buSzPct val="25000"/>
              <a:buFont typeface="Calibri"/>
              <a:buNone/>
            </a:pPr>
            <a:fld id="{00000000-1234-1234-1234-123412341234}" type="slidenum">
              <a:rPr lang="en-US"/>
              <a:t>‹#›</a:t>
            </a:fld>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4" name="Shape 514"/>
        <p:cNvGrpSpPr/>
        <p:nvPr/>
      </p:nvGrpSpPr>
      <p:grpSpPr>
        <a:xfrm>
          <a:off x="0" y="0"/>
          <a:ext cx="0" cy="0"/>
          <a:chOff x="0" y="0"/>
          <a:chExt cx="0" cy="0"/>
        </a:xfrm>
      </p:grpSpPr>
      <p:sp>
        <p:nvSpPr>
          <p:cNvPr id="515" name="Shape 515"/>
          <p:cNvSpPr/>
          <p:nvPr/>
        </p:nvSpPr>
        <p:spPr>
          <a:xfrm>
            <a:off x="3635894" y="1375208"/>
            <a:ext cx="3672407" cy="936103"/>
          </a:xfrm>
          <a:prstGeom prst="rect">
            <a:avLst/>
          </a:prstGeom>
          <a:solidFill>
            <a:schemeClr val="lt1"/>
          </a:solidFill>
          <a:ln cap="flat" cmpd="sng" w="25400">
            <a:solidFill>
              <a:schemeClr val="accent1"/>
            </a:solidFill>
            <a:prstDash val="solid"/>
            <a:round/>
            <a:headEnd len="med" w="med" type="none"/>
            <a:tailEnd len="med" w="med" type="none"/>
          </a:ln>
        </p:spPr>
        <p:txBody>
          <a:bodyPr anchorCtr="0" anchor="ctr" bIns="45700" lIns="91425" rIns="91425" tIns="45700">
            <a:noAutofit/>
          </a:bodyPr>
          <a:lstStyle/>
          <a:p>
            <a:pPr indent="-285750" lvl="0" marL="285750" rtl="0">
              <a:spcBef>
                <a:spcPts val="0"/>
              </a:spcBef>
              <a:buClr>
                <a:srgbClr val="538CD5"/>
              </a:buClr>
              <a:buSzPct val="100000"/>
              <a:buFont typeface="Arial"/>
              <a:buChar char="•"/>
            </a:pPr>
            <a:r>
              <a:rPr b="1" lang="en-US">
                <a:solidFill>
                  <a:srgbClr val="538CD5"/>
                </a:solidFill>
              </a:rPr>
              <a:t>Produce data for enriching the LDP</a:t>
            </a:r>
          </a:p>
          <a:p>
            <a:pPr indent="-285750" lvl="0" marL="285750" marR="0" rtl="0" algn="l">
              <a:lnSpc>
                <a:spcPct val="100000"/>
              </a:lnSpc>
              <a:spcBef>
                <a:spcPts val="0"/>
              </a:spcBef>
              <a:spcAft>
                <a:spcPts val="0"/>
              </a:spcAft>
              <a:buClr>
                <a:srgbClr val="538CD5"/>
              </a:buClr>
              <a:buSzPct val="100000"/>
              <a:buFont typeface="Arial"/>
              <a:buChar char="•"/>
            </a:pPr>
            <a:r>
              <a:rPr b="1" baseline="0" i="0" lang="en-US" sz="1400" u="none" cap="none" strike="noStrike">
                <a:solidFill>
                  <a:srgbClr val="538CD5"/>
                </a:solidFill>
                <a:latin typeface="Arial"/>
                <a:ea typeface="Arial"/>
                <a:cs typeface="Arial"/>
                <a:sym typeface="Arial"/>
                <a:rtl val="0"/>
              </a:rPr>
              <a:t>Create a common Ontology model</a:t>
            </a:r>
          </a:p>
          <a:p>
            <a:pPr indent="-285750" lvl="0" marL="285750" marR="0" rtl="0" algn="l">
              <a:lnSpc>
                <a:spcPct val="100000"/>
              </a:lnSpc>
              <a:spcBef>
                <a:spcPts val="0"/>
              </a:spcBef>
              <a:spcAft>
                <a:spcPts val="0"/>
              </a:spcAft>
              <a:buClr>
                <a:srgbClr val="538CD5"/>
              </a:buClr>
              <a:buSzPct val="100000"/>
              <a:buFont typeface="Arial"/>
              <a:buChar char="•"/>
            </a:pPr>
            <a:r>
              <a:rPr b="1" baseline="0" i="0" lang="en-US" sz="1400" u="none" cap="none" strike="noStrike">
                <a:solidFill>
                  <a:srgbClr val="538CD5"/>
                </a:solidFill>
                <a:latin typeface="Arial"/>
                <a:ea typeface="Arial"/>
                <a:cs typeface="Arial"/>
                <a:sym typeface="Arial"/>
                <a:rtl val="0"/>
              </a:rPr>
              <a:t>Contribute to the growth of DAAP </a:t>
            </a:r>
          </a:p>
        </p:txBody>
      </p:sp>
      <p:grpSp>
        <p:nvGrpSpPr>
          <p:cNvPr id="516" name="Shape 516"/>
          <p:cNvGrpSpPr/>
          <p:nvPr/>
        </p:nvGrpSpPr>
        <p:grpSpPr>
          <a:xfrm>
            <a:off x="2123812" y="2599345"/>
            <a:ext cx="5184490" cy="936103"/>
            <a:chOff x="827669" y="1628800"/>
            <a:chExt cx="5184490" cy="936103"/>
          </a:xfrm>
        </p:grpSpPr>
        <p:pic>
          <p:nvPicPr>
            <p:cNvPr id="517" name="Shape 517"/>
            <p:cNvPicPr preferRelativeResize="0"/>
            <p:nvPr/>
          </p:nvPicPr>
          <p:blipFill rotWithShape="1">
            <a:blip r:embed="rId3">
              <a:alphaModFix/>
            </a:blip>
            <a:srcRect b="0" l="0" r="0" t="0"/>
            <a:stretch/>
          </p:blipFill>
          <p:spPr>
            <a:xfrm>
              <a:off x="827669" y="1628800"/>
              <a:ext cx="1377198" cy="936103"/>
            </a:xfrm>
            <a:prstGeom prst="rect">
              <a:avLst/>
            </a:prstGeom>
            <a:noFill/>
            <a:ln>
              <a:noFill/>
            </a:ln>
          </p:spPr>
        </p:pic>
        <p:sp>
          <p:nvSpPr>
            <p:cNvPr id="518" name="Shape 518"/>
            <p:cNvSpPr/>
            <p:nvPr/>
          </p:nvSpPr>
          <p:spPr>
            <a:xfrm>
              <a:off x="2339751" y="1628800"/>
              <a:ext cx="3672407" cy="936103"/>
            </a:xfrm>
            <a:prstGeom prst="rect">
              <a:avLst/>
            </a:prstGeom>
            <a:solidFill>
              <a:schemeClr val="lt1"/>
            </a:solidFill>
            <a:ln cap="flat" cmpd="sng" w="25400">
              <a:solidFill>
                <a:schemeClr val="accent1"/>
              </a:solidFill>
              <a:prstDash val="solid"/>
              <a:round/>
              <a:headEnd len="med" w="med" type="none"/>
              <a:tailEnd len="med" w="med" type="none"/>
            </a:ln>
          </p:spPr>
          <p:txBody>
            <a:bodyPr anchorCtr="0" anchor="ctr" bIns="45700" lIns="91425" rIns="91425" tIns="45700">
              <a:noAutofit/>
            </a:bodyPr>
            <a:lstStyle/>
            <a:p>
              <a:pPr indent="-285750" lvl="0" marL="285750" marR="0" rtl="0" algn="l">
                <a:lnSpc>
                  <a:spcPct val="100000"/>
                </a:lnSpc>
                <a:spcBef>
                  <a:spcPts val="0"/>
                </a:spcBef>
                <a:spcAft>
                  <a:spcPts val="0"/>
                </a:spcAft>
                <a:buClr>
                  <a:srgbClr val="538CD5"/>
                </a:buClr>
                <a:buSzPct val="100000"/>
                <a:buFont typeface="Arial"/>
                <a:buChar char="•"/>
              </a:pPr>
              <a:r>
                <a:rPr b="1" baseline="0" i="0" lang="en-US" sz="1400" u="none" cap="none" strike="noStrike">
                  <a:solidFill>
                    <a:srgbClr val="538CD5"/>
                  </a:solidFill>
                  <a:latin typeface="Arial"/>
                  <a:ea typeface="Arial"/>
                  <a:cs typeface="Arial"/>
                  <a:sym typeface="Arial"/>
                  <a:rtl val="0"/>
                </a:rPr>
                <a:t>Organize ontology training</a:t>
              </a:r>
            </a:p>
            <a:p>
              <a:pPr indent="-285750" lvl="0" marL="285750" marR="0" rtl="0" algn="l">
                <a:lnSpc>
                  <a:spcPct val="100000"/>
                </a:lnSpc>
                <a:spcBef>
                  <a:spcPts val="0"/>
                </a:spcBef>
                <a:spcAft>
                  <a:spcPts val="0"/>
                </a:spcAft>
                <a:buClr>
                  <a:srgbClr val="538CD5"/>
                </a:buClr>
                <a:buSzPct val="100000"/>
                <a:buFont typeface="Arial"/>
                <a:buChar char="•"/>
              </a:pPr>
              <a:r>
                <a:rPr b="1" baseline="0" i="0" lang="en-US" sz="1400" u="none" cap="none" strike="noStrike">
                  <a:solidFill>
                    <a:srgbClr val="538CD5"/>
                  </a:solidFill>
                  <a:latin typeface="Arial"/>
                  <a:ea typeface="Arial"/>
                  <a:cs typeface="Arial"/>
                  <a:sym typeface="Arial"/>
                  <a:rtl val="0"/>
                </a:rPr>
                <a:t>Provide Wikipedia</a:t>
              </a:r>
            </a:p>
            <a:p>
              <a:pPr lvl="0" marR="0" rtl="0" algn="l">
                <a:lnSpc>
                  <a:spcPct val="100000"/>
                </a:lnSpc>
                <a:spcBef>
                  <a:spcPts val="0"/>
                </a:spcBef>
                <a:spcAft>
                  <a:spcPts val="0"/>
                </a:spcAft>
                <a:buNone/>
              </a:pPr>
              <a:r>
                <a:t/>
              </a:r>
              <a:endParaRPr b="1">
                <a:solidFill>
                  <a:srgbClr val="538CD5"/>
                </a:solidFill>
                <a:rtl val="0"/>
              </a:endParaRPr>
            </a:p>
          </p:txBody>
        </p:sp>
      </p:grpSp>
      <p:sp>
        <p:nvSpPr>
          <p:cNvPr id="519" name="Shape 519"/>
          <p:cNvSpPr/>
          <p:nvPr/>
        </p:nvSpPr>
        <p:spPr>
          <a:xfrm>
            <a:off x="5750962" y="4675973"/>
            <a:ext cx="234360" cy="30777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baseline="0" i="0" lang="en-US" sz="1400" u="none" cap="none" strike="noStrike">
                <a:solidFill>
                  <a:srgbClr val="000000"/>
                </a:solidFill>
                <a:latin typeface="Arial"/>
                <a:ea typeface="Arial"/>
                <a:cs typeface="Arial"/>
                <a:sym typeface="Arial"/>
                <a:rtl val="0"/>
              </a:rPr>
              <a:t> </a:t>
            </a:r>
          </a:p>
        </p:txBody>
      </p:sp>
      <p:grpSp>
        <p:nvGrpSpPr>
          <p:cNvPr id="520" name="Shape 520"/>
          <p:cNvGrpSpPr/>
          <p:nvPr/>
        </p:nvGrpSpPr>
        <p:grpSpPr>
          <a:xfrm>
            <a:off x="2123800" y="3751472"/>
            <a:ext cx="5184503" cy="936103"/>
            <a:chOff x="827657" y="2780927"/>
            <a:chExt cx="5184503" cy="936103"/>
          </a:xfrm>
        </p:grpSpPr>
        <p:pic>
          <p:nvPicPr>
            <p:cNvPr id="521" name="Shape 521"/>
            <p:cNvPicPr preferRelativeResize="0"/>
            <p:nvPr/>
          </p:nvPicPr>
          <p:blipFill rotWithShape="1">
            <a:blip r:embed="rId4">
              <a:alphaModFix/>
            </a:blip>
            <a:srcRect b="0" l="0" r="0" t="0"/>
            <a:stretch/>
          </p:blipFill>
          <p:spPr>
            <a:xfrm>
              <a:off x="827657" y="2780929"/>
              <a:ext cx="1512000" cy="936000"/>
            </a:xfrm>
            <a:prstGeom prst="rect">
              <a:avLst/>
            </a:prstGeom>
            <a:noFill/>
            <a:ln>
              <a:noFill/>
            </a:ln>
          </p:spPr>
        </p:pic>
        <p:sp>
          <p:nvSpPr>
            <p:cNvPr id="522" name="Shape 522"/>
            <p:cNvSpPr/>
            <p:nvPr/>
          </p:nvSpPr>
          <p:spPr>
            <a:xfrm>
              <a:off x="2339752" y="2780927"/>
              <a:ext cx="3672407" cy="936103"/>
            </a:xfrm>
            <a:prstGeom prst="rect">
              <a:avLst/>
            </a:prstGeom>
            <a:solidFill>
              <a:schemeClr val="lt1"/>
            </a:solidFill>
            <a:ln cap="flat" cmpd="sng" w="25400">
              <a:solidFill>
                <a:schemeClr val="accent1"/>
              </a:solidFill>
              <a:prstDash val="solid"/>
              <a:round/>
              <a:headEnd len="med" w="med" type="none"/>
              <a:tailEnd len="med" w="med" type="none"/>
            </a:ln>
          </p:spPr>
          <p:txBody>
            <a:bodyPr anchorCtr="0" anchor="ctr" bIns="45700" lIns="91425" rIns="91425" tIns="45700">
              <a:noAutofit/>
            </a:bodyPr>
            <a:lstStyle/>
            <a:p>
              <a:pPr indent="-285750" lvl="0" marL="285750" rtl="0">
                <a:spcBef>
                  <a:spcPts val="0"/>
                </a:spcBef>
                <a:buClr>
                  <a:srgbClr val="538CD5"/>
                </a:buClr>
                <a:buSzPct val="100000"/>
                <a:buFont typeface="Arial"/>
                <a:buChar char="•"/>
              </a:pPr>
              <a:r>
                <a:rPr b="1" lang="en-US">
                  <a:solidFill>
                    <a:srgbClr val="538CD5"/>
                  </a:solidFill>
                </a:rPr>
                <a:t>Sponsor the</a:t>
              </a:r>
              <a:r>
                <a:rPr lang="en-US">
                  <a:solidFill>
                    <a:schemeClr val="dk1"/>
                  </a:solidFill>
                </a:rPr>
                <a:t> </a:t>
              </a:r>
              <a:r>
                <a:rPr b="1" baseline="0" i="0" lang="en-US" sz="1400" u="none" cap="none" strike="noStrike">
                  <a:solidFill>
                    <a:srgbClr val="538CD5"/>
                  </a:solidFill>
                  <a:latin typeface="Arial"/>
                  <a:ea typeface="Arial"/>
                  <a:cs typeface="Arial"/>
                  <a:sym typeface="Arial"/>
                  <a:rtl val="0"/>
                </a:rPr>
                <a:t>Project </a:t>
              </a:r>
            </a:p>
            <a:p>
              <a:pPr indent="-285750" lvl="0" marL="285750" marR="0" rtl="0" algn="l">
                <a:lnSpc>
                  <a:spcPct val="100000"/>
                </a:lnSpc>
                <a:spcBef>
                  <a:spcPts val="0"/>
                </a:spcBef>
                <a:spcAft>
                  <a:spcPts val="0"/>
                </a:spcAft>
                <a:buClr>
                  <a:srgbClr val="538CD5"/>
                </a:buClr>
                <a:buSzPct val="100000"/>
                <a:buFont typeface="Arial"/>
                <a:buChar char="•"/>
              </a:pPr>
              <a:r>
                <a:rPr b="1" lang="en-US">
                  <a:solidFill>
                    <a:srgbClr val="538CD5"/>
                  </a:solidFill>
                  <a:rtl val="0"/>
                </a:rPr>
                <a:t>Engage the </a:t>
              </a:r>
              <a:r>
                <a:rPr b="1" lang="en-US">
                  <a:solidFill>
                    <a:srgbClr val="538CD5"/>
                  </a:solidFill>
                </a:rPr>
                <a:t>collaboration between </a:t>
              </a:r>
              <a:r>
                <a:rPr b="1" baseline="0" i="0" lang="en-US" sz="1400" u="none" cap="none" strike="noStrike">
                  <a:solidFill>
                    <a:srgbClr val="538CD5"/>
                  </a:solidFill>
                  <a:latin typeface="Arial"/>
                  <a:ea typeface="Arial"/>
                  <a:cs typeface="Arial"/>
                  <a:sym typeface="Arial"/>
                  <a:rtl val="0"/>
                </a:rPr>
                <a:t>Data </a:t>
              </a:r>
              <a:r>
                <a:rPr b="1" lang="en-US">
                  <a:solidFill>
                    <a:srgbClr val="538CD5"/>
                  </a:solidFill>
                  <a:rtl val="0"/>
                </a:rPr>
                <a:t>scientists and Data providers</a:t>
              </a:r>
            </a:p>
          </p:txBody>
        </p:sp>
      </p:grpSp>
      <p:grpSp>
        <p:nvGrpSpPr>
          <p:cNvPr id="523" name="Shape 523"/>
          <p:cNvGrpSpPr/>
          <p:nvPr/>
        </p:nvGrpSpPr>
        <p:grpSpPr>
          <a:xfrm>
            <a:off x="2121525" y="4975609"/>
            <a:ext cx="5186778" cy="936104"/>
            <a:chOff x="825382" y="4005064"/>
            <a:chExt cx="5186778" cy="936104"/>
          </a:xfrm>
        </p:grpSpPr>
        <p:grpSp>
          <p:nvGrpSpPr>
            <p:cNvPr id="524" name="Shape 524"/>
            <p:cNvGrpSpPr/>
            <p:nvPr/>
          </p:nvGrpSpPr>
          <p:grpSpPr>
            <a:xfrm>
              <a:off x="825382" y="4005064"/>
              <a:ext cx="1379486" cy="935972"/>
              <a:chOff x="825382" y="4005064"/>
              <a:chExt cx="1379486" cy="1009508"/>
            </a:xfrm>
          </p:grpSpPr>
          <p:pic>
            <p:nvPicPr>
              <p:cNvPr id="525" name="Shape 525"/>
              <p:cNvPicPr preferRelativeResize="0"/>
              <p:nvPr/>
            </p:nvPicPr>
            <p:blipFill rotWithShape="1">
              <a:blip r:embed="rId5">
                <a:alphaModFix/>
              </a:blip>
              <a:srcRect b="0" l="0" r="0" t="0"/>
              <a:stretch/>
            </p:blipFill>
            <p:spPr>
              <a:xfrm>
                <a:off x="825387" y="4005064"/>
                <a:ext cx="1379482" cy="304799"/>
              </a:xfrm>
              <a:prstGeom prst="rect">
                <a:avLst/>
              </a:prstGeom>
              <a:noFill/>
              <a:ln>
                <a:noFill/>
              </a:ln>
            </p:spPr>
          </p:pic>
          <p:pic>
            <p:nvPicPr>
              <p:cNvPr id="526" name="Shape 526"/>
              <p:cNvPicPr preferRelativeResize="0"/>
              <p:nvPr/>
            </p:nvPicPr>
            <p:blipFill rotWithShape="1">
              <a:blip r:embed="rId6">
                <a:alphaModFix/>
              </a:blip>
              <a:srcRect b="0" l="0" r="0" t="0"/>
              <a:stretch/>
            </p:blipFill>
            <p:spPr>
              <a:xfrm>
                <a:off x="825382" y="4309872"/>
                <a:ext cx="1379400" cy="704699"/>
              </a:xfrm>
              <a:prstGeom prst="rect">
                <a:avLst/>
              </a:prstGeom>
              <a:noFill/>
              <a:ln>
                <a:noFill/>
              </a:ln>
            </p:spPr>
          </p:pic>
        </p:grpSp>
        <p:sp>
          <p:nvSpPr>
            <p:cNvPr id="527" name="Shape 527"/>
            <p:cNvSpPr/>
            <p:nvPr/>
          </p:nvSpPr>
          <p:spPr>
            <a:xfrm>
              <a:off x="2339752" y="4005064"/>
              <a:ext cx="3672407" cy="936103"/>
            </a:xfrm>
            <a:prstGeom prst="rect">
              <a:avLst/>
            </a:prstGeom>
            <a:solidFill>
              <a:schemeClr val="lt1"/>
            </a:solidFill>
            <a:ln cap="flat" cmpd="sng" w="25400">
              <a:solidFill>
                <a:srgbClr val="4A86E8"/>
              </a:solidFill>
              <a:prstDash val="solid"/>
              <a:round/>
              <a:headEnd len="med" w="med" type="none"/>
              <a:tailEnd len="med" w="med" type="none"/>
            </a:ln>
          </p:spPr>
          <p:txBody>
            <a:bodyPr anchorCtr="0" anchor="ctr" bIns="45700" lIns="91425" rIns="91425" tIns="45700">
              <a:noAutofit/>
            </a:bodyPr>
            <a:lstStyle/>
            <a:p>
              <a:pPr indent="-285750" lvl="0" marL="285750" marR="0" rtl="0" algn="l">
                <a:lnSpc>
                  <a:spcPct val="100000"/>
                </a:lnSpc>
                <a:spcBef>
                  <a:spcPts val="0"/>
                </a:spcBef>
                <a:spcAft>
                  <a:spcPts val="0"/>
                </a:spcAft>
                <a:buClr>
                  <a:srgbClr val="538CD5"/>
                </a:buClr>
                <a:buSzPct val="100000"/>
                <a:buFont typeface="Arial"/>
                <a:buChar char="•"/>
              </a:pPr>
              <a:r>
                <a:rPr b="1" baseline="0" i="0" lang="en-US" sz="1400" u="none" cap="none" strike="noStrike">
                  <a:solidFill>
                    <a:srgbClr val="538CD5"/>
                  </a:solidFill>
                  <a:latin typeface="Arial"/>
                  <a:ea typeface="Arial"/>
                  <a:cs typeface="Arial"/>
                  <a:sym typeface="Arial"/>
                  <a:rtl val="0"/>
                </a:rPr>
                <a:t>Offer 1 </a:t>
              </a:r>
              <a:r>
                <a:rPr b="1" lang="en-US">
                  <a:solidFill>
                    <a:srgbClr val="4A86E8"/>
                  </a:solidFill>
                  <a:rtl val="0"/>
                </a:rPr>
                <a:t>terabyte</a:t>
              </a:r>
              <a:r>
                <a:rPr b="1" lang="en-US">
                  <a:rtl val="0"/>
                </a:rPr>
                <a:t> </a:t>
              </a:r>
              <a:r>
                <a:rPr b="1" baseline="0" i="0" lang="en-US" sz="1400" u="none" cap="none" strike="noStrike">
                  <a:solidFill>
                    <a:srgbClr val="538CD5"/>
                  </a:solidFill>
                  <a:latin typeface="Arial"/>
                  <a:ea typeface="Arial"/>
                  <a:cs typeface="Arial"/>
                  <a:sym typeface="Arial"/>
                  <a:rtl val="0"/>
                </a:rPr>
                <a:t> </a:t>
              </a:r>
              <a:r>
                <a:rPr b="1" lang="en-US">
                  <a:solidFill>
                    <a:srgbClr val="538CD5"/>
                  </a:solidFill>
                  <a:rtl val="0"/>
                </a:rPr>
                <a:t>for Centralized Data Storage</a:t>
              </a:r>
              <a:r>
                <a:rPr b="1" baseline="0" i="0" lang="en-US" sz="1400" u="none" cap="none" strike="noStrike">
                  <a:solidFill>
                    <a:srgbClr val="538CD5"/>
                  </a:solidFill>
                  <a:latin typeface="Arial"/>
                  <a:ea typeface="Arial"/>
                  <a:cs typeface="Arial"/>
                  <a:sym typeface="Arial"/>
                  <a:rtl val="0"/>
                </a:rPr>
                <a:t> </a:t>
              </a:r>
            </a:p>
            <a:p>
              <a:pPr indent="-196850" lvl="0" marL="285750" marR="0" rtl="0" algn="l">
                <a:lnSpc>
                  <a:spcPct val="100000"/>
                </a:lnSpc>
                <a:spcBef>
                  <a:spcPts val="0"/>
                </a:spcBef>
                <a:spcAft>
                  <a:spcPts val="0"/>
                </a:spcAft>
                <a:buClr>
                  <a:srgbClr val="000000"/>
                </a:buClr>
                <a:buFont typeface="Arial"/>
                <a:buNone/>
              </a:pPr>
              <a:r>
                <a:t/>
              </a:r>
              <a:endParaRPr b="1" baseline="0" i="0" sz="1400" u="none" cap="none" strike="noStrike">
                <a:solidFill>
                  <a:srgbClr val="538CD5"/>
                </a:solidFill>
                <a:latin typeface="Arial"/>
                <a:ea typeface="Arial"/>
                <a:cs typeface="Arial"/>
                <a:sym typeface="Arial"/>
                <a:rtl val="0"/>
              </a:endParaRPr>
            </a:p>
          </p:txBody>
        </p:sp>
      </p:grpSp>
      <p:sp>
        <p:nvSpPr>
          <p:cNvPr id="528" name="Shape 528"/>
          <p:cNvSpPr txBox="1"/>
          <p:nvPr/>
        </p:nvSpPr>
        <p:spPr>
          <a:xfrm>
            <a:off x="2483767" y="465570"/>
            <a:ext cx="4952316" cy="73118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Noto Symbol"/>
              <a:buNone/>
            </a:pPr>
            <a:r>
              <a:rPr b="1" baseline="0" i="0" lang="en-US" sz="4400" u="none" cap="none" strike="noStrike">
                <a:solidFill>
                  <a:srgbClr val="C00000"/>
                </a:solidFill>
                <a:latin typeface="Calibri"/>
                <a:ea typeface="Calibri"/>
                <a:cs typeface="Calibri"/>
                <a:sym typeface="Calibri"/>
                <a:rtl val="0"/>
              </a:rPr>
              <a:t>THANK YOU</a:t>
            </a:r>
          </a:p>
        </p:txBody>
      </p:sp>
      <p:sp>
        <p:nvSpPr>
          <p:cNvPr id="529" name="Shape 529"/>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a:spcBef>
                <a:spcPts val="0"/>
              </a:spcBef>
              <a:buClr>
                <a:srgbClr val="888888"/>
              </a:buClr>
              <a:buSzPct val="25000"/>
              <a:buFont typeface="Calibri"/>
              <a:buNone/>
            </a:pPr>
            <a:fld id="{00000000-1234-1234-1234-123412341234}" type="slidenum">
              <a:rPr lang="en-US"/>
              <a:t>‹#›</a:t>
            </a:fld>
          </a:p>
        </p:txBody>
      </p:sp>
      <p:pic>
        <p:nvPicPr>
          <p:cNvPr id="530" name="Shape 530"/>
          <p:cNvPicPr preferRelativeResize="0"/>
          <p:nvPr/>
        </p:nvPicPr>
        <p:blipFill>
          <a:blip r:embed="rId7">
            <a:alphaModFix/>
          </a:blip>
          <a:stretch>
            <a:fillRect/>
          </a:stretch>
        </p:blipFill>
        <p:spPr>
          <a:xfrm>
            <a:off x="2199550" y="1992800"/>
            <a:ext cx="1117374" cy="523174"/>
          </a:xfrm>
          <a:prstGeom prst="rect">
            <a:avLst/>
          </a:prstGeom>
          <a:noFill/>
          <a:ln>
            <a:noFill/>
          </a:ln>
        </p:spPr>
      </p:pic>
      <p:pic>
        <p:nvPicPr>
          <p:cNvPr id="531" name="Shape 531"/>
          <p:cNvPicPr preferRelativeResize="0"/>
          <p:nvPr/>
        </p:nvPicPr>
        <p:blipFill>
          <a:blip r:embed="rId8">
            <a:alphaModFix/>
          </a:blip>
          <a:stretch>
            <a:fillRect/>
          </a:stretch>
        </p:blipFill>
        <p:spPr>
          <a:xfrm>
            <a:off x="2101350" y="1212175"/>
            <a:ext cx="1284245" cy="7311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grpSp>
        <p:nvGrpSpPr>
          <p:cNvPr id="96" name="Shape 96"/>
          <p:cNvGrpSpPr/>
          <p:nvPr/>
        </p:nvGrpSpPr>
        <p:grpSpPr>
          <a:xfrm>
            <a:off x="971589" y="548688"/>
            <a:ext cx="3528348" cy="2960385"/>
            <a:chOff x="611550" y="764710"/>
            <a:chExt cx="3246000" cy="2514299"/>
          </a:xfrm>
        </p:grpSpPr>
        <p:sp>
          <p:nvSpPr>
            <p:cNvPr id="97" name="Shape 97"/>
            <p:cNvSpPr/>
            <p:nvPr/>
          </p:nvSpPr>
          <p:spPr>
            <a:xfrm>
              <a:off x="611550" y="764710"/>
              <a:ext cx="3246000" cy="361199"/>
            </a:xfrm>
            <a:prstGeom prst="rect">
              <a:avLst/>
            </a:prstGeom>
            <a:solidFill>
              <a:schemeClr val="accent5"/>
            </a:solidFill>
            <a:ln cap="flat" cmpd="sng" w="25400">
              <a:solidFill>
                <a:srgbClr val="367D9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400" u="none" cap="none" strike="noStrike">
                  <a:solidFill>
                    <a:schemeClr val="lt1"/>
                  </a:solidFill>
                  <a:latin typeface="Arial"/>
                  <a:ea typeface="Arial"/>
                  <a:cs typeface="Arial"/>
                  <a:sym typeface="Arial"/>
                  <a:rtl val="0"/>
                </a:rPr>
                <a:t>PROJECT ‘S GOAL</a:t>
              </a:r>
            </a:p>
          </p:txBody>
        </p:sp>
        <p:sp>
          <p:nvSpPr>
            <p:cNvPr id="98" name="Shape 98"/>
            <p:cNvSpPr/>
            <p:nvPr/>
          </p:nvSpPr>
          <p:spPr>
            <a:xfrm>
              <a:off x="611550" y="1125910"/>
              <a:ext cx="3246000" cy="2153100"/>
            </a:xfrm>
            <a:prstGeom prst="rect">
              <a:avLst/>
            </a:prstGeom>
            <a:solidFill>
              <a:schemeClr val="lt1"/>
            </a:solidFill>
            <a:ln cap="flat" cmpd="sng" w="25400">
              <a:solidFill>
                <a:schemeClr val="accent5"/>
              </a:solidFill>
              <a:prstDash val="solid"/>
              <a:round/>
              <a:headEnd len="med" w="med" type="none"/>
              <a:tailEnd len="med" w="med" type="none"/>
            </a:ln>
          </p:spPr>
          <p:txBody>
            <a:bodyPr anchorCtr="0" anchor="ctr" bIns="45700" lIns="91425" rIns="91425" tIns="45700">
              <a:noAutofit/>
            </a:bodyPr>
            <a:lstStyle/>
            <a:p>
              <a:pPr lvl="0" marR="0" rtl="0" algn="l">
                <a:lnSpc>
                  <a:spcPct val="150000"/>
                </a:lnSpc>
                <a:spcBef>
                  <a:spcPts val="0"/>
                </a:spcBef>
                <a:spcAft>
                  <a:spcPts val="0"/>
                </a:spcAft>
                <a:buNone/>
              </a:pPr>
              <a:r>
                <a:t/>
              </a:r>
              <a:endParaRPr b="1">
                <a:solidFill>
                  <a:srgbClr val="31859B"/>
                </a:solidFill>
              </a:endParaRPr>
            </a:p>
            <a:p>
              <a:pPr indent="-285750" lvl="0" marL="285750" marR="0" rtl="0" algn="l">
                <a:lnSpc>
                  <a:spcPct val="150000"/>
                </a:lnSpc>
                <a:spcBef>
                  <a:spcPts val="0"/>
                </a:spcBef>
                <a:spcAft>
                  <a:spcPts val="0"/>
                </a:spcAft>
                <a:buClr>
                  <a:srgbClr val="31859B"/>
                </a:buClr>
                <a:buSzPct val="100000"/>
                <a:buFont typeface="Arial"/>
                <a:buChar char="•"/>
              </a:pPr>
              <a:r>
                <a:rPr b="1" lang="en-US">
                  <a:solidFill>
                    <a:srgbClr val="31859B"/>
                  </a:solidFill>
                </a:rPr>
                <a:t>CREATE </a:t>
              </a:r>
              <a:r>
                <a:rPr b="1" baseline="0" i="0" lang="en-US" sz="1400" u="none" cap="none" strike="noStrike">
                  <a:solidFill>
                    <a:srgbClr val="FF0000"/>
                  </a:solidFill>
                  <a:latin typeface="Arial"/>
                  <a:ea typeface="Arial"/>
                  <a:cs typeface="Arial"/>
                  <a:sym typeface="Arial"/>
                  <a:rtl val="0"/>
                </a:rPr>
                <a:t>OPEN DATABASE PLATFORM</a:t>
              </a:r>
            </a:p>
            <a:p>
              <a:pPr indent="-196850" lvl="0" marL="285750" rtl="0">
                <a:lnSpc>
                  <a:spcPct val="150000"/>
                </a:lnSpc>
                <a:spcBef>
                  <a:spcPts val="0"/>
                </a:spcBef>
                <a:buClr>
                  <a:srgbClr val="31859B"/>
                </a:buClr>
                <a:buChar char="•"/>
              </a:pPr>
              <a:r>
                <a:rPr b="1" lang="en-US">
                  <a:solidFill>
                    <a:srgbClr val="FF0000"/>
                  </a:solidFill>
                  <a:rtl val="0"/>
                </a:rPr>
                <a:t>CENTRALIZE</a:t>
              </a:r>
              <a:r>
                <a:rPr b="1" lang="en-US">
                  <a:solidFill>
                    <a:srgbClr val="A61C00"/>
                  </a:solidFill>
                  <a:rtl val="0"/>
                </a:rPr>
                <a:t> </a:t>
              </a:r>
              <a:r>
                <a:rPr b="1" lang="en-US">
                  <a:solidFill>
                    <a:srgbClr val="31859B"/>
                  </a:solidFill>
                  <a:rtl val="0"/>
                </a:rPr>
                <a:t>DATA</a:t>
              </a:r>
            </a:p>
            <a:p>
              <a:pPr indent="-285750" lvl="0" marL="285750" marR="0" rtl="0" algn="l">
                <a:lnSpc>
                  <a:spcPct val="150000"/>
                </a:lnSpc>
                <a:spcBef>
                  <a:spcPts val="0"/>
                </a:spcBef>
                <a:spcAft>
                  <a:spcPts val="0"/>
                </a:spcAft>
                <a:buClr>
                  <a:srgbClr val="31859B"/>
                </a:buClr>
                <a:buSzPct val="100000"/>
                <a:buFont typeface="Arial"/>
                <a:buChar char="•"/>
              </a:pPr>
              <a:r>
                <a:rPr b="1" baseline="0" i="0" lang="en-US" sz="1400" u="none" cap="none" strike="noStrike">
                  <a:solidFill>
                    <a:srgbClr val="31859B"/>
                  </a:solidFill>
                  <a:latin typeface="Arial"/>
                  <a:ea typeface="Arial"/>
                  <a:cs typeface="Arial"/>
                  <a:sym typeface="Arial"/>
                  <a:rtl val="0"/>
                </a:rPr>
                <a:t>PROMOTE  THE </a:t>
              </a:r>
              <a:r>
                <a:rPr b="1" baseline="0" i="0" lang="en-US" sz="1400" u="none" cap="none" strike="noStrike">
                  <a:solidFill>
                    <a:srgbClr val="FF0000"/>
                  </a:solidFill>
                  <a:latin typeface="Arial"/>
                  <a:ea typeface="Arial"/>
                  <a:cs typeface="Arial"/>
                  <a:sym typeface="Arial"/>
                  <a:rtl val="0"/>
                </a:rPr>
                <a:t>COLLABORATION</a:t>
              </a:r>
              <a:r>
                <a:rPr b="1" baseline="0" i="0" lang="en-US" sz="1400" u="none" cap="none" strike="noStrike">
                  <a:solidFill>
                    <a:srgbClr val="31859B"/>
                  </a:solidFill>
                  <a:latin typeface="Arial"/>
                  <a:ea typeface="Arial"/>
                  <a:cs typeface="Arial"/>
                  <a:sym typeface="Arial"/>
                  <a:rtl val="0"/>
                </a:rPr>
                <a:t> IN CHEMICAL RESEARCH COMMUNITY</a:t>
              </a:r>
            </a:p>
            <a:p>
              <a:pPr indent="0" lvl="0" marL="0" marR="0" rtl="0" algn="ctr">
                <a:lnSpc>
                  <a:spcPct val="100000"/>
                </a:lnSpc>
                <a:spcBef>
                  <a:spcPts val="0"/>
                </a:spcBef>
                <a:spcAft>
                  <a:spcPts val="0"/>
                </a:spcAft>
                <a:buClr>
                  <a:srgbClr val="000000"/>
                </a:buClr>
                <a:buFont typeface="Arial"/>
                <a:buNone/>
              </a:pPr>
              <a:r>
                <a:t/>
              </a:r>
              <a:endParaRPr b="0" baseline="0" i="0" sz="1400" u="none" cap="none" strike="noStrike">
                <a:solidFill>
                  <a:schemeClr val="dk1"/>
                </a:solidFill>
                <a:latin typeface="Arial"/>
                <a:ea typeface="Arial"/>
                <a:cs typeface="Arial"/>
                <a:sym typeface="Arial"/>
                <a:rtl val="0"/>
              </a:endParaRPr>
            </a:p>
          </p:txBody>
        </p:sp>
      </p:grpSp>
      <p:grpSp>
        <p:nvGrpSpPr>
          <p:cNvPr id="99" name="Shape 99"/>
          <p:cNvGrpSpPr/>
          <p:nvPr/>
        </p:nvGrpSpPr>
        <p:grpSpPr>
          <a:xfrm>
            <a:off x="4716014" y="548679"/>
            <a:ext cx="3528393" cy="2960444"/>
            <a:chOff x="611558" y="3212975"/>
            <a:chExt cx="3246041" cy="2960444"/>
          </a:xfrm>
        </p:grpSpPr>
        <p:sp>
          <p:nvSpPr>
            <p:cNvPr id="100" name="Shape 100"/>
            <p:cNvSpPr/>
            <p:nvPr/>
          </p:nvSpPr>
          <p:spPr>
            <a:xfrm>
              <a:off x="611560" y="3212975"/>
              <a:ext cx="3246040" cy="432047"/>
            </a:xfrm>
            <a:prstGeom prst="rect">
              <a:avLst/>
            </a:prstGeom>
            <a:solidFill>
              <a:schemeClr val="accent5"/>
            </a:solidFill>
            <a:ln cap="flat" cmpd="sng" w="25400">
              <a:solidFill>
                <a:srgbClr val="367D9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400" u="none" cap="none" strike="noStrike">
                  <a:solidFill>
                    <a:schemeClr val="lt1"/>
                  </a:solidFill>
                  <a:latin typeface="Arial"/>
                  <a:ea typeface="Arial"/>
                  <a:cs typeface="Arial"/>
                  <a:sym typeface="Arial"/>
                  <a:rtl val="0"/>
                </a:rPr>
                <a:t>APPROACH</a:t>
              </a:r>
            </a:p>
          </p:txBody>
        </p:sp>
        <p:sp>
          <p:nvSpPr>
            <p:cNvPr id="101" name="Shape 101"/>
            <p:cNvSpPr/>
            <p:nvPr/>
          </p:nvSpPr>
          <p:spPr>
            <a:xfrm>
              <a:off x="611558" y="3645020"/>
              <a:ext cx="3246000" cy="2528400"/>
            </a:xfrm>
            <a:prstGeom prst="rect">
              <a:avLst/>
            </a:prstGeom>
            <a:solidFill>
              <a:schemeClr val="lt1"/>
            </a:solidFill>
            <a:ln cap="flat" cmpd="sng" w="25400">
              <a:solidFill>
                <a:schemeClr val="accent5"/>
              </a:solidFill>
              <a:prstDash val="solid"/>
              <a:round/>
              <a:headEnd len="med" w="med" type="none"/>
              <a:tailEnd len="med" w="med" type="none"/>
            </a:ln>
          </p:spPr>
          <p:txBody>
            <a:bodyPr anchorCtr="0" anchor="ctr" bIns="45700" lIns="91425" rIns="91425" tIns="45700">
              <a:noAutofit/>
            </a:bodyPr>
            <a:lstStyle/>
            <a:p>
              <a:pPr indent="-196850" lvl="0" marL="285750" marR="0" rtl="0" algn="l">
                <a:lnSpc>
                  <a:spcPct val="100000"/>
                </a:lnSpc>
                <a:spcBef>
                  <a:spcPts val="0"/>
                </a:spcBef>
                <a:spcAft>
                  <a:spcPts val="0"/>
                </a:spcAft>
                <a:buClr>
                  <a:srgbClr val="000000"/>
                </a:buClr>
                <a:buFont typeface="Arial"/>
                <a:buNone/>
              </a:pPr>
              <a:r>
                <a:t/>
              </a:r>
              <a:endParaRPr b="1" baseline="0" i="0" sz="1400" u="none" cap="none" strike="noStrike">
                <a:solidFill>
                  <a:srgbClr val="31859B"/>
                </a:solidFill>
                <a:latin typeface="Arial"/>
                <a:ea typeface="Arial"/>
                <a:cs typeface="Arial"/>
                <a:sym typeface="Arial"/>
                <a:rtl val="0"/>
              </a:endParaRPr>
            </a:p>
            <a:p>
              <a:pPr indent="-285750" lvl="0" marL="285750" marR="0" rtl="0" algn="l">
                <a:lnSpc>
                  <a:spcPct val="150000"/>
                </a:lnSpc>
                <a:spcBef>
                  <a:spcPts val="0"/>
                </a:spcBef>
                <a:spcAft>
                  <a:spcPts val="0"/>
                </a:spcAft>
                <a:buClr>
                  <a:srgbClr val="31859B"/>
                </a:buClr>
                <a:buSzPct val="100000"/>
                <a:buFont typeface="Arial"/>
                <a:buChar char="•"/>
              </a:pPr>
              <a:r>
                <a:rPr b="1" baseline="0" i="0" lang="en-US" sz="1400" u="none" cap="none" strike="noStrike">
                  <a:solidFill>
                    <a:srgbClr val="31859B"/>
                  </a:solidFill>
                  <a:latin typeface="Arial"/>
                  <a:ea typeface="Arial"/>
                  <a:cs typeface="Arial"/>
                  <a:sym typeface="Arial"/>
                  <a:rtl val="0"/>
                </a:rPr>
                <a:t>INDICATE SCIENTIFIC WORKFLOW</a:t>
              </a:r>
            </a:p>
            <a:p>
              <a:pPr indent="-285750" lvl="0" marL="285750" marR="0" rtl="0" algn="l">
                <a:lnSpc>
                  <a:spcPct val="150000"/>
                </a:lnSpc>
                <a:spcBef>
                  <a:spcPts val="0"/>
                </a:spcBef>
                <a:spcAft>
                  <a:spcPts val="0"/>
                </a:spcAft>
                <a:buClr>
                  <a:srgbClr val="31859B"/>
                </a:buClr>
                <a:buSzPct val="100000"/>
                <a:buFont typeface="Arial"/>
                <a:buChar char="•"/>
              </a:pPr>
              <a:r>
                <a:rPr b="1" baseline="0" i="0" lang="en-US" sz="1400" u="none" cap="none" strike="noStrike">
                  <a:solidFill>
                    <a:srgbClr val="31859B"/>
                  </a:solidFill>
                  <a:latin typeface="Arial"/>
                  <a:ea typeface="Arial"/>
                  <a:cs typeface="Arial"/>
                  <a:sym typeface="Arial"/>
                  <a:rtl val="0"/>
                </a:rPr>
                <a:t>DESCRIBE KNOWLEDGE BASE</a:t>
              </a:r>
            </a:p>
            <a:p>
              <a:pPr indent="-285750" lvl="0" marL="285750" marR="0" rtl="0" algn="l">
                <a:lnSpc>
                  <a:spcPct val="150000"/>
                </a:lnSpc>
                <a:spcBef>
                  <a:spcPts val="0"/>
                </a:spcBef>
                <a:spcAft>
                  <a:spcPts val="0"/>
                </a:spcAft>
                <a:buClr>
                  <a:srgbClr val="31859B"/>
                </a:buClr>
                <a:buSzPct val="100000"/>
                <a:buFont typeface="Arial"/>
                <a:buChar char="•"/>
              </a:pPr>
              <a:r>
                <a:rPr b="1" baseline="0" i="0" lang="en-US" sz="1400" u="none" cap="none" strike="noStrike">
                  <a:solidFill>
                    <a:srgbClr val="31859B"/>
                  </a:solidFill>
                  <a:latin typeface="Arial"/>
                  <a:ea typeface="Arial"/>
                  <a:cs typeface="Arial"/>
                  <a:sym typeface="Arial"/>
                  <a:rtl val="0"/>
                </a:rPr>
                <a:t>EXPLOIT DATA FORMAT</a:t>
              </a:r>
            </a:p>
            <a:p>
              <a:pPr indent="-285750" lvl="0" marL="285750" marR="0" rtl="0" algn="l">
                <a:lnSpc>
                  <a:spcPct val="150000"/>
                </a:lnSpc>
                <a:spcBef>
                  <a:spcPts val="0"/>
                </a:spcBef>
                <a:spcAft>
                  <a:spcPts val="0"/>
                </a:spcAft>
                <a:buClr>
                  <a:srgbClr val="31859B"/>
                </a:buClr>
                <a:buSzPct val="100000"/>
                <a:buFont typeface="Arial"/>
                <a:buChar char="•"/>
              </a:pPr>
              <a:r>
                <a:rPr b="1" baseline="0" i="0" lang="en-US" sz="1400" u="none" cap="none" strike="noStrike">
                  <a:solidFill>
                    <a:srgbClr val="31859B"/>
                  </a:solidFill>
                  <a:latin typeface="Arial"/>
                  <a:ea typeface="Arial"/>
                  <a:cs typeface="Arial"/>
                  <a:sym typeface="Arial"/>
                  <a:rtl val="0"/>
                </a:rPr>
                <a:t>COMPUTERIZE THE WORKFLOW</a:t>
              </a:r>
            </a:p>
            <a:p>
              <a:pPr indent="-285750" lvl="0" marL="285750" marR="0" rtl="0" algn="l">
                <a:lnSpc>
                  <a:spcPct val="150000"/>
                </a:lnSpc>
                <a:spcBef>
                  <a:spcPts val="0"/>
                </a:spcBef>
                <a:spcAft>
                  <a:spcPts val="0"/>
                </a:spcAft>
                <a:buClr>
                  <a:srgbClr val="31859B"/>
                </a:buClr>
                <a:buSzPct val="100000"/>
                <a:buFont typeface="Arial"/>
                <a:buChar char="•"/>
              </a:pPr>
              <a:r>
                <a:rPr b="1" baseline="0" i="0" lang="en-US" sz="1400" u="none" cap="none" strike="noStrike">
                  <a:solidFill>
                    <a:srgbClr val="31859B"/>
                  </a:solidFill>
                  <a:latin typeface="Arial"/>
                  <a:ea typeface="Arial"/>
                  <a:cs typeface="Arial"/>
                  <a:sym typeface="Arial"/>
                  <a:rtl val="0"/>
                </a:rPr>
                <a:t>AUTOMATE THE SYSTEM</a:t>
              </a:r>
            </a:p>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chemeClr val="dk1"/>
                </a:solidFill>
                <a:latin typeface="Arial"/>
                <a:ea typeface="Arial"/>
                <a:cs typeface="Arial"/>
                <a:sym typeface="Arial"/>
                <a:rtl val="0"/>
              </a:endParaRPr>
            </a:p>
          </p:txBody>
        </p:sp>
      </p:grpSp>
      <p:grpSp>
        <p:nvGrpSpPr>
          <p:cNvPr id="102" name="Shape 102"/>
          <p:cNvGrpSpPr/>
          <p:nvPr/>
        </p:nvGrpSpPr>
        <p:grpSpPr>
          <a:xfrm>
            <a:off x="971524" y="3680449"/>
            <a:ext cx="7272784" cy="2700745"/>
            <a:chOff x="5004045" y="764712"/>
            <a:chExt cx="3744418" cy="2808303"/>
          </a:xfrm>
        </p:grpSpPr>
        <p:sp>
          <p:nvSpPr>
            <p:cNvPr id="103" name="Shape 103"/>
            <p:cNvSpPr/>
            <p:nvPr/>
          </p:nvSpPr>
          <p:spPr>
            <a:xfrm>
              <a:off x="5004045" y="764712"/>
              <a:ext cx="3744300" cy="431999"/>
            </a:xfrm>
            <a:prstGeom prst="rect">
              <a:avLst/>
            </a:prstGeom>
            <a:solidFill>
              <a:schemeClr val="accent5"/>
            </a:solidFill>
            <a:ln cap="flat" cmpd="sng" w="25400">
              <a:solidFill>
                <a:srgbClr val="367D9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400" u="none" cap="none" strike="noStrike">
                  <a:solidFill>
                    <a:schemeClr val="lt1"/>
                  </a:solidFill>
                  <a:latin typeface="Arial"/>
                  <a:ea typeface="Arial"/>
                  <a:cs typeface="Arial"/>
                  <a:sym typeface="Arial"/>
                  <a:rtl val="0"/>
                </a:rPr>
                <a:t>AGENDA</a:t>
              </a:r>
            </a:p>
          </p:txBody>
        </p:sp>
        <p:sp>
          <p:nvSpPr>
            <p:cNvPr id="104" name="Shape 104"/>
            <p:cNvSpPr/>
            <p:nvPr/>
          </p:nvSpPr>
          <p:spPr>
            <a:xfrm>
              <a:off x="5004048" y="1196751"/>
              <a:ext cx="3744415" cy="2376263"/>
            </a:xfrm>
            <a:prstGeom prst="rect">
              <a:avLst/>
            </a:prstGeom>
            <a:solidFill>
              <a:schemeClr val="lt1"/>
            </a:solidFill>
            <a:ln cap="flat" cmpd="sng" w="25400">
              <a:solidFill>
                <a:schemeClr val="accent5"/>
              </a:solidFill>
              <a:prstDash val="solid"/>
              <a:round/>
              <a:headEnd len="med" w="med" type="none"/>
              <a:tailEnd len="med" w="med" type="none"/>
            </a:ln>
          </p:spPr>
          <p:txBody>
            <a:bodyPr anchorCtr="0" anchor="ctr" bIns="45700" lIns="91425" rIns="91425" tIns="45700">
              <a:noAutofit/>
            </a:bodyPr>
            <a:lstStyle/>
            <a:p>
              <a:pPr indent="-285750" lvl="0" marL="285750" marR="0" rtl="0" algn="l">
                <a:lnSpc>
                  <a:spcPct val="150000"/>
                </a:lnSpc>
                <a:spcBef>
                  <a:spcPts val="0"/>
                </a:spcBef>
                <a:spcAft>
                  <a:spcPts val="0"/>
                </a:spcAft>
                <a:buClr>
                  <a:srgbClr val="31859B"/>
                </a:buClr>
                <a:buSzPct val="100000"/>
                <a:buFont typeface="Arial"/>
                <a:buChar char="•"/>
              </a:pPr>
              <a:r>
                <a:rPr b="1" baseline="0" i="0" lang="en-US" sz="1400" u="none" cap="none" strike="noStrike">
                  <a:solidFill>
                    <a:srgbClr val="31859B"/>
                  </a:solidFill>
                  <a:latin typeface="Arial"/>
                  <a:ea typeface="Arial"/>
                  <a:cs typeface="Arial"/>
                  <a:sym typeface="Arial"/>
                  <a:rtl val="0"/>
                </a:rPr>
                <a:t>SCENARIO</a:t>
              </a:r>
            </a:p>
            <a:p>
              <a:pPr indent="-285750" lvl="0" marL="285750" marR="0" rtl="0" algn="l">
                <a:lnSpc>
                  <a:spcPct val="150000"/>
                </a:lnSpc>
                <a:spcBef>
                  <a:spcPts val="0"/>
                </a:spcBef>
                <a:spcAft>
                  <a:spcPts val="0"/>
                </a:spcAft>
                <a:buClr>
                  <a:srgbClr val="31859B"/>
                </a:buClr>
                <a:buSzPct val="100000"/>
                <a:buFont typeface="Arial"/>
                <a:buChar char="•"/>
              </a:pPr>
              <a:r>
                <a:rPr b="1" baseline="0" i="0" lang="en-US" sz="1400" u="none" cap="none" strike="noStrike">
                  <a:solidFill>
                    <a:srgbClr val="31859B"/>
                  </a:solidFill>
                  <a:latin typeface="Arial"/>
                  <a:ea typeface="Arial"/>
                  <a:cs typeface="Arial"/>
                  <a:sym typeface="Arial"/>
                  <a:rtl val="0"/>
                </a:rPr>
                <a:t>CONVERSION</a:t>
              </a:r>
            </a:p>
            <a:p>
              <a:pPr indent="-285750" lvl="0" marL="285750" marR="0" rtl="0" algn="l">
                <a:lnSpc>
                  <a:spcPct val="150000"/>
                </a:lnSpc>
                <a:spcBef>
                  <a:spcPts val="0"/>
                </a:spcBef>
                <a:spcAft>
                  <a:spcPts val="0"/>
                </a:spcAft>
                <a:buClr>
                  <a:srgbClr val="31859B"/>
                </a:buClr>
                <a:buSzPct val="100000"/>
                <a:buFont typeface="Arial"/>
                <a:buChar char="•"/>
              </a:pPr>
              <a:r>
                <a:rPr b="1" baseline="0" i="0" lang="en-US" sz="1400" u="none" cap="none" strike="noStrike">
                  <a:solidFill>
                    <a:srgbClr val="31859B"/>
                  </a:solidFill>
                  <a:latin typeface="Arial"/>
                  <a:ea typeface="Arial"/>
                  <a:cs typeface="Arial"/>
                  <a:sym typeface="Arial"/>
                  <a:rtl val="0"/>
                </a:rPr>
                <a:t>PRE-TREATMENT</a:t>
              </a:r>
            </a:p>
            <a:p>
              <a:pPr indent="-285750" lvl="0" marL="285750" marR="0" rtl="0" algn="l">
                <a:lnSpc>
                  <a:spcPct val="150000"/>
                </a:lnSpc>
                <a:spcBef>
                  <a:spcPts val="0"/>
                </a:spcBef>
                <a:spcAft>
                  <a:spcPts val="0"/>
                </a:spcAft>
                <a:buClr>
                  <a:srgbClr val="31859B"/>
                </a:buClr>
                <a:buSzPct val="100000"/>
                <a:buFont typeface="Arial"/>
                <a:buChar char="•"/>
              </a:pPr>
              <a:r>
                <a:rPr b="1" baseline="0" i="0" lang="en-US" sz="1400" u="none" cap="none" strike="noStrike">
                  <a:solidFill>
                    <a:srgbClr val="31859B"/>
                  </a:solidFill>
                  <a:latin typeface="Arial"/>
                  <a:ea typeface="Arial"/>
                  <a:cs typeface="Arial"/>
                  <a:sym typeface="Arial"/>
                  <a:rtl val="0"/>
                </a:rPr>
                <a:t>PROCESSING METADATA</a:t>
              </a:r>
            </a:p>
            <a:p>
              <a:pPr indent="-285750" lvl="0" marL="285750" marR="0" rtl="0" algn="l">
                <a:lnSpc>
                  <a:spcPct val="150000"/>
                </a:lnSpc>
                <a:spcBef>
                  <a:spcPts val="0"/>
                </a:spcBef>
                <a:spcAft>
                  <a:spcPts val="0"/>
                </a:spcAft>
                <a:buClr>
                  <a:srgbClr val="31859B"/>
                </a:buClr>
                <a:buSzPct val="100000"/>
                <a:buFont typeface="Arial"/>
                <a:buChar char="•"/>
              </a:pPr>
              <a:r>
                <a:rPr b="1" baseline="0" i="0" lang="en-US" sz="1400" u="none" cap="none" strike="noStrike">
                  <a:solidFill>
                    <a:srgbClr val="31859B"/>
                  </a:solidFill>
                  <a:latin typeface="Arial"/>
                  <a:ea typeface="Arial"/>
                  <a:cs typeface="Arial"/>
                  <a:sym typeface="Arial"/>
                  <a:rtl val="0"/>
                </a:rPr>
                <a:t>CONCLUSION</a:t>
              </a:r>
            </a:p>
            <a:p>
              <a:pPr indent="-285750" lvl="0" marL="285750" marR="0" rtl="0" algn="l">
                <a:lnSpc>
                  <a:spcPct val="150000"/>
                </a:lnSpc>
                <a:spcBef>
                  <a:spcPts val="0"/>
                </a:spcBef>
                <a:spcAft>
                  <a:spcPts val="0"/>
                </a:spcAft>
                <a:buClr>
                  <a:srgbClr val="31859B"/>
                </a:buClr>
                <a:buSzPct val="100000"/>
                <a:buFont typeface="Arial"/>
                <a:buChar char="•"/>
              </a:pPr>
              <a:r>
                <a:rPr b="1" lang="en-US">
                  <a:solidFill>
                    <a:srgbClr val="31859B"/>
                  </a:solidFill>
                </a:rPr>
                <a:t>FUTURE</a:t>
              </a:r>
              <a:r>
                <a:rPr b="1" baseline="0" i="0" lang="en-US" sz="1400" u="none" cap="none" strike="noStrike">
                  <a:solidFill>
                    <a:srgbClr val="31859B"/>
                  </a:solidFill>
                  <a:latin typeface="Arial"/>
                  <a:ea typeface="Arial"/>
                  <a:cs typeface="Arial"/>
                  <a:sym typeface="Arial"/>
                  <a:rtl val="0"/>
                </a:rPr>
                <a:t> WORK</a:t>
              </a:r>
            </a:p>
          </p:txBody>
        </p:sp>
      </p:grpSp>
      <p:pic>
        <p:nvPicPr>
          <p:cNvPr id="105" name="Shape 105"/>
          <p:cNvPicPr preferRelativeResize="0"/>
          <p:nvPr/>
        </p:nvPicPr>
        <p:blipFill rotWithShape="1">
          <a:blip r:embed="rId3">
            <a:alphaModFix/>
          </a:blip>
          <a:srcRect b="0" l="0" r="0" t="0"/>
          <a:stretch/>
        </p:blipFill>
        <p:spPr>
          <a:xfrm>
            <a:off x="4932039" y="4387282"/>
            <a:ext cx="2088232" cy="1850030"/>
          </a:xfrm>
          <a:prstGeom prst="rect">
            <a:avLst/>
          </a:prstGeom>
          <a:noFill/>
          <a:ln>
            <a:noFill/>
          </a:ln>
        </p:spPr>
      </p:pic>
      <p:sp>
        <p:nvSpPr>
          <p:cNvPr id="106" name="Shape 106"/>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a:spcBef>
                <a:spcPts val="0"/>
              </a:spcBef>
              <a:buClr>
                <a:srgbClr val="888888"/>
              </a:buClr>
              <a:buSzPct val="25000"/>
              <a:buFont typeface="Calibri"/>
              <a:buNone/>
            </a:pPr>
            <a:fld id="{00000000-1234-1234-1234-123412341234}" type="slidenum">
              <a:rPr lang="en-US"/>
              <a:t>‹#›</a:t>
            </a:fld>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5" name="Shape 535"/>
        <p:cNvGrpSpPr/>
        <p:nvPr/>
      </p:nvGrpSpPr>
      <p:grpSpPr>
        <a:xfrm>
          <a:off x="0" y="0"/>
          <a:ext cx="0" cy="0"/>
          <a:chOff x="0" y="0"/>
          <a:chExt cx="0" cy="0"/>
        </a:xfrm>
      </p:grpSpPr>
      <p:sp>
        <p:nvSpPr>
          <p:cNvPr id="536" name="Shape 536"/>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a:spcBef>
                <a:spcPts val="0"/>
              </a:spcBef>
              <a:buClr>
                <a:srgbClr val="888888"/>
              </a:buClr>
              <a:buSzPct val="25000"/>
              <a:buFont typeface="Calibri"/>
              <a:buNone/>
            </a:pPr>
            <a:fld id="{00000000-1234-1234-1234-123412341234}" type="slidenum">
              <a:rPr lang="en-US"/>
              <a:t>‹#›</a:t>
            </a:fld>
          </a:p>
        </p:txBody>
      </p:sp>
      <p:pic>
        <p:nvPicPr>
          <p:cNvPr id="537" name="Shape 537"/>
          <p:cNvPicPr preferRelativeResize="0"/>
          <p:nvPr/>
        </p:nvPicPr>
        <p:blipFill>
          <a:blip r:embed="rId3">
            <a:alphaModFix/>
          </a:blip>
          <a:stretch>
            <a:fillRect/>
          </a:stretch>
        </p:blipFill>
        <p:spPr>
          <a:xfrm>
            <a:off x="0" y="266700"/>
            <a:ext cx="9144000" cy="65913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idx="4294967295" type="title"/>
          </p:nvPr>
        </p:nvSpPr>
        <p:spPr>
          <a:xfrm>
            <a:off x="26051" y="13875"/>
            <a:ext cx="1702800" cy="5348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Noto Symbol"/>
              <a:buNone/>
            </a:pPr>
            <a:r>
              <a:rPr b="1" baseline="0" i="0" lang="en-US" sz="3000" u="none" cap="none" strike="noStrike">
                <a:solidFill>
                  <a:schemeClr val="dk1"/>
                </a:solidFill>
                <a:latin typeface="Calibri"/>
                <a:ea typeface="Calibri"/>
                <a:cs typeface="Calibri"/>
                <a:sym typeface="Calibri"/>
                <a:rtl val="0"/>
              </a:rPr>
              <a:t>Scenario</a:t>
            </a:r>
          </a:p>
        </p:txBody>
      </p:sp>
      <p:sp>
        <p:nvSpPr>
          <p:cNvPr id="112" name="Shape 112"/>
          <p:cNvSpPr/>
          <p:nvPr/>
        </p:nvSpPr>
        <p:spPr>
          <a:xfrm>
            <a:off x="234629" y="2403163"/>
            <a:ext cx="2537171" cy="706200"/>
          </a:xfrm>
          <a:prstGeom prst="roundRect">
            <a:avLst>
              <a:gd fmla="val 16667" name="adj"/>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Font typeface="Arial"/>
              <a:buNone/>
            </a:pPr>
            <a:r>
              <a:t/>
            </a:r>
            <a:endParaRPr b="1" baseline="0" i="0" sz="1600" u="none" cap="none" strike="noStrike">
              <a:solidFill>
                <a:srgbClr val="274E13"/>
              </a:solidFill>
              <a:latin typeface="Arial"/>
              <a:ea typeface="Arial"/>
              <a:cs typeface="Arial"/>
              <a:sym typeface="Arial"/>
              <a:rtl val="0"/>
            </a:endParaRPr>
          </a:p>
        </p:txBody>
      </p:sp>
      <p:sp>
        <p:nvSpPr>
          <p:cNvPr id="113" name="Shape 113"/>
          <p:cNvSpPr/>
          <p:nvPr/>
        </p:nvSpPr>
        <p:spPr>
          <a:xfrm>
            <a:off x="5730375" y="561950"/>
            <a:ext cx="3341699" cy="1786800"/>
          </a:xfrm>
          <a:prstGeom prst="roundRect">
            <a:avLst>
              <a:gd fmla="val 16667" name="adj"/>
            </a:avLst>
          </a:prstGeom>
          <a:noFill/>
          <a:ln cap="flat" cmpd="sng" w="28575">
            <a:solidFill>
              <a:srgbClr val="953734"/>
            </a:solidFill>
            <a:prstDash val="solid"/>
            <a:round/>
            <a:headEnd len="med" w="med" type="none"/>
            <a:tailEnd len="med" w="med" type="none"/>
          </a:ln>
        </p:spPr>
        <p:txBody>
          <a:bodyPr anchorCtr="0" anchor="ctr" bIns="91425" lIns="91425" rIns="91425" tIns="91425">
            <a:noAutofit/>
          </a:bodyPr>
          <a:lstStyle/>
          <a:p>
            <a:pPr indent="0" lvl="0" marL="228600" marR="0" rtl="0" algn="l">
              <a:lnSpc>
                <a:spcPct val="150000"/>
              </a:lnSpc>
              <a:spcBef>
                <a:spcPts val="0"/>
              </a:spcBef>
              <a:spcAft>
                <a:spcPts val="0"/>
              </a:spcAft>
              <a:buClr>
                <a:srgbClr val="85200C"/>
              </a:buClr>
              <a:buSzPct val="25000"/>
              <a:buFont typeface="Arial"/>
              <a:buNone/>
            </a:pPr>
            <a:r>
              <a:rPr b="1" baseline="0" i="0" lang="en-US" sz="1800" u="none" cap="none" strike="noStrike">
                <a:solidFill>
                  <a:srgbClr val="85200C"/>
                </a:solidFill>
                <a:latin typeface="Arial"/>
                <a:ea typeface="Arial"/>
                <a:cs typeface="Arial"/>
                <a:sym typeface="Arial"/>
                <a:rtl val="0"/>
              </a:rPr>
              <a:t>DIVERSE FORMAT</a:t>
            </a:r>
          </a:p>
          <a:p>
            <a:pPr indent="0" lvl="0" marL="228600" marR="0" rtl="0" algn="l">
              <a:lnSpc>
                <a:spcPct val="150000"/>
              </a:lnSpc>
              <a:spcBef>
                <a:spcPts val="0"/>
              </a:spcBef>
              <a:spcAft>
                <a:spcPts val="0"/>
              </a:spcAft>
              <a:buClr>
                <a:srgbClr val="85200C"/>
              </a:buClr>
              <a:buSzPct val="25000"/>
              <a:buFont typeface="Arial"/>
              <a:buNone/>
            </a:pPr>
            <a:r>
              <a:rPr b="1" baseline="0" i="0" lang="en-US" sz="1800" u="none" cap="none" strike="noStrike">
                <a:solidFill>
                  <a:srgbClr val="85200C"/>
                </a:solidFill>
                <a:latin typeface="Arial"/>
                <a:ea typeface="Arial"/>
                <a:cs typeface="Arial"/>
                <a:sym typeface="Arial"/>
                <a:rtl val="0"/>
              </a:rPr>
              <a:t>DISORGANISED</a:t>
            </a:r>
          </a:p>
          <a:p>
            <a:pPr indent="0" lvl="0" marL="228600" marR="0" rtl="0" algn="l">
              <a:lnSpc>
                <a:spcPct val="150000"/>
              </a:lnSpc>
              <a:spcBef>
                <a:spcPts val="0"/>
              </a:spcBef>
              <a:spcAft>
                <a:spcPts val="0"/>
              </a:spcAft>
              <a:buClr>
                <a:srgbClr val="85200C"/>
              </a:buClr>
              <a:buSzPct val="25000"/>
              <a:buFont typeface="Arial"/>
              <a:buNone/>
            </a:pPr>
            <a:r>
              <a:rPr b="1" baseline="0" i="0" lang="en-US" sz="1800" u="none" cap="none" strike="noStrike">
                <a:solidFill>
                  <a:srgbClr val="85200C"/>
                </a:solidFill>
                <a:latin typeface="Arial"/>
                <a:ea typeface="Arial"/>
                <a:cs typeface="Arial"/>
                <a:sym typeface="Arial"/>
                <a:rtl val="0"/>
              </a:rPr>
              <a:t>LOCAL STORAGE</a:t>
            </a:r>
          </a:p>
          <a:p>
            <a:pPr indent="0" lvl="0" marL="228600" marR="0" rtl="0" algn="l">
              <a:lnSpc>
                <a:spcPct val="150000"/>
              </a:lnSpc>
              <a:spcBef>
                <a:spcPts val="0"/>
              </a:spcBef>
              <a:spcAft>
                <a:spcPts val="0"/>
              </a:spcAft>
              <a:buClr>
                <a:srgbClr val="85200C"/>
              </a:buClr>
              <a:buSzPct val="25000"/>
              <a:buFont typeface="Arial"/>
              <a:buNone/>
            </a:pPr>
            <a:r>
              <a:rPr b="1" baseline="0" i="0" lang="en-US" sz="1800" u="none" cap="none" strike="noStrike">
                <a:solidFill>
                  <a:srgbClr val="85200C"/>
                </a:solidFill>
                <a:latin typeface="Arial"/>
                <a:ea typeface="Arial"/>
                <a:cs typeface="Arial"/>
                <a:sym typeface="Arial"/>
                <a:rtl val="0"/>
              </a:rPr>
              <a:t>MANUAL MANAGEMENT</a:t>
            </a:r>
          </a:p>
        </p:txBody>
      </p:sp>
      <p:grpSp>
        <p:nvGrpSpPr>
          <p:cNvPr id="114" name="Shape 114"/>
          <p:cNvGrpSpPr/>
          <p:nvPr/>
        </p:nvGrpSpPr>
        <p:grpSpPr>
          <a:xfrm>
            <a:off x="10443" y="764703"/>
            <a:ext cx="3030000" cy="1233427"/>
            <a:chOff x="10443" y="692695"/>
            <a:chExt cx="3030000" cy="1233427"/>
          </a:xfrm>
        </p:grpSpPr>
        <p:sp>
          <p:nvSpPr>
            <p:cNvPr id="115" name="Shape 115"/>
            <p:cNvSpPr/>
            <p:nvPr/>
          </p:nvSpPr>
          <p:spPr>
            <a:xfrm>
              <a:off x="10443" y="1556791"/>
              <a:ext cx="2931614"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74E13"/>
                </a:buClr>
                <a:buSzPct val="25000"/>
                <a:buFont typeface="Arial"/>
                <a:buNone/>
              </a:pPr>
              <a:r>
                <a:rPr b="1" baseline="0" i="0" lang="en-US" sz="1800" u="none" cap="none" strike="noStrike">
                  <a:solidFill>
                    <a:srgbClr val="274E13"/>
                  </a:solidFill>
                  <a:latin typeface="Arial"/>
                  <a:ea typeface="Arial"/>
                  <a:cs typeface="Arial"/>
                  <a:sym typeface="Arial"/>
                  <a:rtl val="0"/>
                </a:rPr>
                <a:t>TECHNIQUE: VARIETIES</a:t>
              </a:r>
            </a:p>
          </p:txBody>
        </p:sp>
        <p:sp>
          <p:nvSpPr>
            <p:cNvPr id="116" name="Shape 116"/>
            <p:cNvSpPr/>
            <p:nvPr/>
          </p:nvSpPr>
          <p:spPr>
            <a:xfrm>
              <a:off x="10444" y="692695"/>
              <a:ext cx="3029999" cy="432047"/>
            </a:xfrm>
            <a:prstGeom prst="roundRect">
              <a:avLst>
                <a:gd fmla="val 16667" name="adj"/>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274E13"/>
                </a:buClr>
                <a:buSzPct val="25000"/>
                <a:buFont typeface="Arial"/>
                <a:buNone/>
              </a:pPr>
              <a:r>
                <a:rPr b="1" baseline="0" i="0" lang="en-US" sz="1800" u="none" cap="none" strike="noStrike">
                  <a:solidFill>
                    <a:srgbClr val="274E13"/>
                  </a:solidFill>
                  <a:latin typeface="Arial"/>
                  <a:ea typeface="Arial"/>
                  <a:cs typeface="Arial"/>
                  <a:sym typeface="Arial"/>
                  <a:rtl val="0"/>
                </a:rPr>
                <a:t>INSTRUMENT:INCREASE</a:t>
              </a:r>
            </a:p>
          </p:txBody>
        </p:sp>
        <p:pic>
          <p:nvPicPr>
            <p:cNvPr id="117" name="Shape 117"/>
            <p:cNvPicPr preferRelativeResize="0"/>
            <p:nvPr/>
          </p:nvPicPr>
          <p:blipFill rotWithShape="1">
            <a:blip r:embed="rId3">
              <a:alphaModFix/>
            </a:blip>
            <a:srcRect b="0" l="0" r="0" t="0"/>
            <a:stretch/>
          </p:blipFill>
          <p:spPr>
            <a:xfrm>
              <a:off x="1331640" y="1196065"/>
              <a:ext cx="238633" cy="288718"/>
            </a:xfrm>
            <a:prstGeom prst="rect">
              <a:avLst/>
            </a:prstGeom>
            <a:noFill/>
            <a:ln>
              <a:noFill/>
            </a:ln>
          </p:spPr>
        </p:pic>
      </p:grpSp>
      <p:grpSp>
        <p:nvGrpSpPr>
          <p:cNvPr id="118" name="Shape 118"/>
          <p:cNvGrpSpPr/>
          <p:nvPr/>
        </p:nvGrpSpPr>
        <p:grpSpPr>
          <a:xfrm>
            <a:off x="2596946" y="540287"/>
            <a:ext cx="3009815" cy="2304256"/>
            <a:chOff x="2698425" y="620687"/>
            <a:chExt cx="3009815" cy="2304256"/>
          </a:xfrm>
        </p:grpSpPr>
        <p:pic>
          <p:nvPicPr>
            <p:cNvPr id="119" name="Shape 119"/>
            <p:cNvPicPr preferRelativeResize="0"/>
            <p:nvPr/>
          </p:nvPicPr>
          <p:blipFill rotWithShape="1">
            <a:blip r:embed="rId4">
              <a:alphaModFix/>
            </a:blip>
            <a:srcRect b="0" l="0" r="0" t="0"/>
            <a:stretch/>
          </p:blipFill>
          <p:spPr>
            <a:xfrm>
              <a:off x="3313776" y="620687"/>
              <a:ext cx="1906294" cy="1729565"/>
            </a:xfrm>
            <a:prstGeom prst="rect">
              <a:avLst/>
            </a:prstGeom>
            <a:noFill/>
            <a:ln>
              <a:noFill/>
            </a:ln>
          </p:spPr>
        </p:pic>
        <p:sp>
          <p:nvSpPr>
            <p:cNvPr id="120" name="Shape 120"/>
            <p:cNvSpPr/>
            <p:nvPr/>
          </p:nvSpPr>
          <p:spPr>
            <a:xfrm>
              <a:off x="2698425" y="1294630"/>
              <a:ext cx="487263" cy="334169"/>
            </a:xfrm>
            <a:prstGeom prst="rightArrow">
              <a:avLst>
                <a:gd fmla="val 50000" name="adj1"/>
                <a:gd fmla="val 50000" name="adj2"/>
              </a:avLst>
            </a:prstGeom>
            <a:solidFill>
              <a:srgbClr val="93C47D"/>
            </a:solidFill>
            <a:ln cap="flat" cmpd="sng" w="9525">
              <a:solidFill>
                <a:srgbClr val="6AA84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sp>
          <p:nvSpPr>
            <p:cNvPr id="121" name="Shape 121"/>
            <p:cNvSpPr/>
            <p:nvPr/>
          </p:nvSpPr>
          <p:spPr>
            <a:xfrm>
              <a:off x="5300241" y="1272950"/>
              <a:ext cx="408000" cy="334200"/>
            </a:xfrm>
            <a:prstGeom prst="rightArrow">
              <a:avLst>
                <a:gd fmla="val 50000" name="adj1"/>
                <a:gd fmla="val 50000" name="adj2"/>
              </a:avLst>
            </a:prstGeom>
            <a:solidFill>
              <a:srgbClr val="C00000"/>
            </a:solidFill>
            <a:ln cap="flat" cmpd="sng" w="25400">
              <a:solidFill>
                <a:schemeClr val="accent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C00000"/>
                </a:solidFill>
                <a:latin typeface="Arial"/>
                <a:ea typeface="Arial"/>
                <a:cs typeface="Arial"/>
                <a:sym typeface="Arial"/>
                <a:rtl val="0"/>
              </a:endParaRPr>
            </a:p>
          </p:txBody>
        </p:sp>
        <p:sp>
          <p:nvSpPr>
            <p:cNvPr id="122" name="Shape 122"/>
            <p:cNvSpPr/>
            <p:nvPr/>
          </p:nvSpPr>
          <p:spPr>
            <a:xfrm rot="5400000">
              <a:off x="4017267" y="2514228"/>
              <a:ext cx="487263" cy="334169"/>
            </a:xfrm>
            <a:prstGeom prst="rightArrow">
              <a:avLst>
                <a:gd fmla="val 50000" name="adj1"/>
                <a:gd fmla="val 50000" name="adj2"/>
              </a:avLst>
            </a:prstGeom>
            <a:solidFill>
              <a:srgbClr val="93C47D"/>
            </a:solidFill>
            <a:ln cap="flat" cmpd="sng" w="9525">
              <a:solidFill>
                <a:srgbClr val="6AA84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grpSp>
      <p:grpSp>
        <p:nvGrpSpPr>
          <p:cNvPr id="123" name="Shape 123"/>
          <p:cNvGrpSpPr/>
          <p:nvPr/>
        </p:nvGrpSpPr>
        <p:grpSpPr>
          <a:xfrm>
            <a:off x="251519" y="2996951"/>
            <a:ext cx="7776863" cy="378955"/>
            <a:chOff x="35495" y="3068959"/>
            <a:chExt cx="7776863" cy="378955"/>
          </a:xfrm>
        </p:grpSpPr>
        <p:sp>
          <p:nvSpPr>
            <p:cNvPr id="124" name="Shape 124"/>
            <p:cNvSpPr/>
            <p:nvPr/>
          </p:nvSpPr>
          <p:spPr>
            <a:xfrm>
              <a:off x="35495" y="3068959"/>
              <a:ext cx="1736373"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4F6128"/>
                </a:buClr>
                <a:buSzPct val="25000"/>
                <a:buFont typeface="Arial"/>
                <a:buNone/>
              </a:pPr>
              <a:r>
                <a:rPr b="1" baseline="0" i="0" lang="en-US" sz="1800" u="none" cap="none" strike="noStrike">
                  <a:solidFill>
                    <a:srgbClr val="4F6128"/>
                  </a:solidFill>
                  <a:latin typeface="Arial"/>
                  <a:ea typeface="Arial"/>
                  <a:cs typeface="Arial"/>
                  <a:sym typeface="Arial"/>
                  <a:rtl val="0"/>
                </a:rPr>
                <a:t>CONVERSION</a:t>
              </a:r>
            </a:p>
          </p:txBody>
        </p:sp>
        <p:sp>
          <p:nvSpPr>
            <p:cNvPr id="125" name="Shape 125"/>
            <p:cNvSpPr/>
            <p:nvPr/>
          </p:nvSpPr>
          <p:spPr>
            <a:xfrm>
              <a:off x="1797944" y="3154859"/>
              <a:ext cx="325783" cy="216778"/>
            </a:xfrm>
            <a:prstGeom prst="rightArrow">
              <a:avLst>
                <a:gd fmla="val 50000" name="adj1"/>
                <a:gd fmla="val 50000" name="adj2"/>
              </a:avLst>
            </a:prstGeom>
            <a:solidFill>
              <a:srgbClr val="274E13"/>
            </a:solidFill>
            <a:ln cap="flat" cmpd="sng" w="28575">
              <a:solidFill>
                <a:srgbClr val="6AA84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sp>
          <p:nvSpPr>
            <p:cNvPr id="126" name="Shape 126"/>
            <p:cNvSpPr/>
            <p:nvPr/>
          </p:nvSpPr>
          <p:spPr>
            <a:xfrm>
              <a:off x="2124401" y="3068959"/>
              <a:ext cx="2159565"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4F6128"/>
                </a:buClr>
                <a:buSzPct val="25000"/>
                <a:buFont typeface="Arial"/>
                <a:buNone/>
              </a:pPr>
              <a:r>
                <a:rPr b="1" baseline="0" i="0" lang="en-US" sz="1800" u="none" cap="none" strike="noStrike">
                  <a:solidFill>
                    <a:srgbClr val="4F6128"/>
                  </a:solidFill>
                  <a:latin typeface="Arial"/>
                  <a:ea typeface="Arial"/>
                  <a:cs typeface="Arial"/>
                  <a:sym typeface="Arial"/>
                  <a:rtl val="0"/>
                </a:rPr>
                <a:t>PRE-TREATMENT</a:t>
              </a:r>
            </a:p>
          </p:txBody>
        </p:sp>
        <p:sp>
          <p:nvSpPr>
            <p:cNvPr id="127" name="Shape 127"/>
            <p:cNvSpPr/>
            <p:nvPr/>
          </p:nvSpPr>
          <p:spPr>
            <a:xfrm>
              <a:off x="4572000" y="3068959"/>
              <a:ext cx="1608133"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4F6128"/>
                </a:buClr>
                <a:buSzPct val="25000"/>
                <a:buFont typeface="Arial"/>
                <a:buNone/>
              </a:pPr>
              <a:r>
                <a:rPr b="1" baseline="0" i="0" lang="en-US" sz="1800" u="none" cap="none" strike="noStrike">
                  <a:solidFill>
                    <a:srgbClr val="4F6128"/>
                  </a:solidFill>
                  <a:latin typeface="Arial"/>
                  <a:ea typeface="Arial"/>
                  <a:cs typeface="Arial"/>
                  <a:sym typeface="Arial"/>
                  <a:rtl val="0"/>
                </a:rPr>
                <a:t>TREATMENT</a:t>
              </a:r>
            </a:p>
          </p:txBody>
        </p:sp>
        <p:sp>
          <p:nvSpPr>
            <p:cNvPr id="128" name="Shape 128"/>
            <p:cNvSpPr/>
            <p:nvPr/>
          </p:nvSpPr>
          <p:spPr>
            <a:xfrm>
              <a:off x="4283967" y="3154859"/>
              <a:ext cx="325783" cy="216778"/>
            </a:xfrm>
            <a:prstGeom prst="rightArrow">
              <a:avLst>
                <a:gd fmla="val 50000" name="adj1"/>
                <a:gd fmla="val 50000" name="adj2"/>
              </a:avLst>
            </a:prstGeom>
            <a:solidFill>
              <a:srgbClr val="274E13"/>
            </a:solidFill>
            <a:ln cap="flat" cmpd="sng" w="28575">
              <a:solidFill>
                <a:srgbClr val="6AA84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sp>
          <p:nvSpPr>
            <p:cNvPr id="129" name="Shape 129"/>
            <p:cNvSpPr/>
            <p:nvPr/>
          </p:nvSpPr>
          <p:spPr>
            <a:xfrm>
              <a:off x="6460707" y="3078583"/>
              <a:ext cx="1351652"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4F6128"/>
                </a:buClr>
                <a:buSzPct val="25000"/>
                <a:buFont typeface="Arial"/>
                <a:buNone/>
              </a:pPr>
              <a:r>
                <a:rPr b="1" baseline="0" i="0" lang="en-US" sz="1800" u="none" cap="none" strike="noStrike">
                  <a:solidFill>
                    <a:srgbClr val="4F6128"/>
                  </a:solidFill>
                  <a:latin typeface="Arial"/>
                  <a:ea typeface="Arial"/>
                  <a:cs typeface="Arial"/>
                  <a:sym typeface="Arial"/>
                  <a:rtl val="0"/>
                </a:rPr>
                <a:t>ANALYSIS</a:t>
              </a:r>
            </a:p>
          </p:txBody>
        </p:sp>
        <p:sp>
          <p:nvSpPr>
            <p:cNvPr id="130" name="Shape 130"/>
            <p:cNvSpPr/>
            <p:nvPr/>
          </p:nvSpPr>
          <p:spPr>
            <a:xfrm>
              <a:off x="6156176" y="3154859"/>
              <a:ext cx="325783" cy="216778"/>
            </a:xfrm>
            <a:prstGeom prst="rightArrow">
              <a:avLst>
                <a:gd fmla="val 50000" name="adj1"/>
                <a:gd fmla="val 50000" name="adj2"/>
              </a:avLst>
            </a:prstGeom>
            <a:solidFill>
              <a:srgbClr val="274E13"/>
            </a:solidFill>
            <a:ln cap="flat" cmpd="sng" w="28575">
              <a:solidFill>
                <a:srgbClr val="6AA84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grpSp>
      <p:grpSp>
        <p:nvGrpSpPr>
          <p:cNvPr id="131" name="Shape 131"/>
          <p:cNvGrpSpPr/>
          <p:nvPr/>
        </p:nvGrpSpPr>
        <p:grpSpPr>
          <a:xfrm>
            <a:off x="251519" y="3573016"/>
            <a:ext cx="4176464" cy="1499505"/>
            <a:chOff x="298747" y="3573016"/>
            <a:chExt cx="4176464" cy="1499505"/>
          </a:xfrm>
        </p:grpSpPr>
        <p:sp>
          <p:nvSpPr>
            <p:cNvPr id="132" name="Shape 132"/>
            <p:cNvSpPr/>
            <p:nvPr/>
          </p:nvSpPr>
          <p:spPr>
            <a:xfrm>
              <a:off x="298747" y="3861048"/>
              <a:ext cx="4176464" cy="1211472"/>
            </a:xfrm>
            <a:prstGeom prst="rect">
              <a:avLst/>
            </a:prstGeom>
            <a:noFill/>
            <a:ln cap="flat" cmpd="sng" w="9525">
              <a:solidFill>
                <a:srgbClr val="953734"/>
              </a:solidFill>
              <a:prstDash val="solid"/>
              <a:round/>
              <a:headEnd len="med" w="med" type="none"/>
              <a:tailEnd len="med" w="med" type="none"/>
            </a:ln>
          </p:spPr>
          <p:txBody>
            <a:bodyPr anchorCtr="0" anchor="ctr" bIns="91425" lIns="91425" rIns="91425" tIns="91425">
              <a:noAutofit/>
            </a:bodyPr>
            <a:lstStyle/>
            <a:p>
              <a:pPr indent="-285750" lvl="0" marL="514350" marR="0" rtl="0" algn="l">
                <a:lnSpc>
                  <a:spcPct val="100000"/>
                </a:lnSpc>
                <a:spcBef>
                  <a:spcPts val="0"/>
                </a:spcBef>
                <a:spcAft>
                  <a:spcPts val="0"/>
                </a:spcAft>
                <a:buClr>
                  <a:srgbClr val="CC4125"/>
                </a:buClr>
                <a:buSzPct val="100000"/>
                <a:buFont typeface="Arial"/>
                <a:buChar char="•"/>
              </a:pPr>
              <a:r>
                <a:rPr b="1" baseline="0" i="0" lang="en-US" sz="1400" u="none" cap="none" strike="noStrike">
                  <a:solidFill>
                    <a:srgbClr val="CC4125"/>
                  </a:solidFill>
                  <a:latin typeface="Arial"/>
                  <a:ea typeface="Arial"/>
                  <a:cs typeface="Arial"/>
                  <a:sym typeface="Arial"/>
                  <a:rtl val="0"/>
                </a:rPr>
                <a:t>MANUAL</a:t>
              </a:r>
            </a:p>
            <a:p>
              <a:pPr indent="-285750" lvl="0" marL="514350" marR="0" rtl="0" algn="l">
                <a:lnSpc>
                  <a:spcPct val="100000"/>
                </a:lnSpc>
                <a:spcBef>
                  <a:spcPts val="0"/>
                </a:spcBef>
                <a:spcAft>
                  <a:spcPts val="0"/>
                </a:spcAft>
                <a:buClr>
                  <a:srgbClr val="CC4125"/>
                </a:buClr>
                <a:buSzPct val="100000"/>
                <a:buFont typeface="Arial"/>
                <a:buChar char="•"/>
              </a:pPr>
              <a:r>
                <a:rPr b="1" baseline="0" i="0" lang="en-US" sz="1400" u="none" cap="none" strike="noStrike">
                  <a:solidFill>
                    <a:srgbClr val="CC4125"/>
                  </a:solidFill>
                  <a:latin typeface="Arial"/>
                  <a:ea typeface="Arial"/>
                  <a:cs typeface="Arial"/>
                  <a:sym typeface="Arial"/>
                  <a:rtl val="0"/>
                </a:rPr>
                <a:t>DUPLICATION</a:t>
              </a:r>
            </a:p>
            <a:p>
              <a:pPr indent="-285750" lvl="0" marL="514350" marR="0" rtl="0" algn="l">
                <a:lnSpc>
                  <a:spcPct val="100000"/>
                </a:lnSpc>
                <a:spcBef>
                  <a:spcPts val="0"/>
                </a:spcBef>
                <a:spcAft>
                  <a:spcPts val="0"/>
                </a:spcAft>
                <a:buClr>
                  <a:srgbClr val="CC4125"/>
                </a:buClr>
                <a:buSzPct val="100000"/>
                <a:buFont typeface="Arial"/>
                <a:buChar char="•"/>
              </a:pPr>
              <a:r>
                <a:rPr b="1" baseline="0" i="0" lang="en-US" sz="1400" u="none" cap="none" strike="noStrike">
                  <a:solidFill>
                    <a:srgbClr val="CC4125"/>
                  </a:solidFill>
                  <a:latin typeface="Arial"/>
                  <a:ea typeface="Arial"/>
                  <a:cs typeface="Arial"/>
                  <a:sym typeface="Arial"/>
                  <a:rtl val="0"/>
                </a:rPr>
                <a:t>VARIOUS DATA PROCESSING METHOD</a:t>
              </a:r>
            </a:p>
            <a:p>
              <a:pPr indent="-285750" lvl="0" marL="514350" marR="0" rtl="0" algn="l">
                <a:lnSpc>
                  <a:spcPct val="100000"/>
                </a:lnSpc>
                <a:spcBef>
                  <a:spcPts val="0"/>
                </a:spcBef>
                <a:spcAft>
                  <a:spcPts val="0"/>
                </a:spcAft>
                <a:buClr>
                  <a:srgbClr val="CC4125"/>
                </a:buClr>
                <a:buSzPct val="100000"/>
                <a:buFont typeface="Arial"/>
                <a:buChar char="•"/>
              </a:pPr>
              <a:r>
                <a:rPr b="1" baseline="0" i="0" lang="en-US" sz="1400" u="none" cap="none" strike="noStrike">
                  <a:solidFill>
                    <a:srgbClr val="CC4125"/>
                  </a:solidFill>
                  <a:latin typeface="Arial"/>
                  <a:ea typeface="Arial"/>
                  <a:cs typeface="Arial"/>
                  <a:sym typeface="Arial"/>
                  <a:rtl val="0"/>
                </a:rPr>
                <a:t>REQUIRE COMPUTING KNOWLEDGE</a:t>
              </a:r>
            </a:p>
            <a:p>
              <a:pPr indent="-285750" lvl="0" marL="514350" marR="0" rtl="0" algn="l">
                <a:lnSpc>
                  <a:spcPct val="100000"/>
                </a:lnSpc>
                <a:spcBef>
                  <a:spcPts val="0"/>
                </a:spcBef>
                <a:spcAft>
                  <a:spcPts val="0"/>
                </a:spcAft>
                <a:buClr>
                  <a:srgbClr val="CC4125"/>
                </a:buClr>
                <a:buSzPct val="100000"/>
                <a:buFont typeface="Arial"/>
                <a:buChar char="•"/>
              </a:pPr>
              <a:r>
                <a:rPr b="1" lang="en-US">
                  <a:solidFill>
                    <a:srgbClr val="CC4125"/>
                  </a:solidFill>
                  <a:rtl val="0"/>
                </a:rPr>
                <a:t>DEPENDS ON ACQUISITION SOFTWARE</a:t>
              </a:r>
            </a:p>
          </p:txBody>
        </p:sp>
        <p:sp>
          <p:nvSpPr>
            <p:cNvPr id="133" name="Shape 133"/>
            <p:cNvSpPr/>
            <p:nvPr/>
          </p:nvSpPr>
          <p:spPr>
            <a:xfrm>
              <a:off x="298747" y="3573016"/>
              <a:ext cx="4176464" cy="288032"/>
            </a:xfrm>
            <a:prstGeom prst="rect">
              <a:avLst/>
            </a:prstGeom>
            <a:solidFill>
              <a:schemeClr val="accent2"/>
            </a:solidFill>
            <a:ln cap="flat" cmpd="sng" w="25400">
              <a:solidFill>
                <a:srgbClr val="8C3A38"/>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400" u="none" cap="none" strike="noStrike">
                  <a:solidFill>
                    <a:schemeClr val="lt1"/>
                  </a:solidFill>
                  <a:latin typeface="Arial"/>
                  <a:ea typeface="Arial"/>
                  <a:cs typeface="Arial"/>
                  <a:sym typeface="Arial"/>
                  <a:rtl val="0"/>
                </a:rPr>
                <a:t>CURRENT SCIENTIFIC WORKFLOW</a:t>
              </a:r>
            </a:p>
          </p:txBody>
        </p:sp>
      </p:grpSp>
      <p:sp>
        <p:nvSpPr>
          <p:cNvPr id="134" name="Shape 134"/>
          <p:cNvSpPr txBox="1"/>
          <p:nvPr/>
        </p:nvSpPr>
        <p:spPr>
          <a:xfrm>
            <a:off x="251519" y="5589239"/>
            <a:ext cx="4176463" cy="523219"/>
          </a:xfrm>
          <a:prstGeom prst="rect">
            <a:avLst/>
          </a:prstGeom>
          <a:noFill/>
          <a:ln>
            <a:noFill/>
          </a:ln>
        </p:spPr>
        <p:txBody>
          <a:bodyPr anchorCtr="0" anchor="t" bIns="45700" lIns="91425" rIns="91425" tIns="45700">
            <a:noAutofit/>
          </a:bodyPr>
          <a:lstStyle/>
          <a:p>
            <a:pPr indent="-285750" lvl="0" marL="285750" marR="0" rtl="0" algn="l">
              <a:lnSpc>
                <a:spcPct val="100000"/>
              </a:lnSpc>
              <a:spcBef>
                <a:spcPts val="0"/>
              </a:spcBef>
              <a:spcAft>
                <a:spcPts val="0"/>
              </a:spcAft>
              <a:buClr>
                <a:srgbClr val="4F6128"/>
              </a:buClr>
              <a:buSzPct val="100000"/>
              <a:buFont typeface="Arial"/>
              <a:buChar char="•"/>
            </a:pPr>
            <a:r>
              <a:rPr b="1" baseline="0" i="0" lang="en-US" sz="1400" u="none" cap="none" strike="noStrike">
                <a:solidFill>
                  <a:srgbClr val="4F6128"/>
                </a:solidFill>
                <a:latin typeface="Arial"/>
                <a:ea typeface="Arial"/>
                <a:cs typeface="Arial"/>
                <a:sym typeface="Arial"/>
                <a:rtl val="0"/>
              </a:rPr>
              <a:t>COMPUTERIZE THE WORKFLOW</a:t>
            </a:r>
          </a:p>
          <a:p>
            <a:pPr indent="-285750" lvl="0" marL="285750" marR="0" rtl="0" algn="l">
              <a:lnSpc>
                <a:spcPct val="100000"/>
              </a:lnSpc>
              <a:spcBef>
                <a:spcPts val="0"/>
              </a:spcBef>
              <a:spcAft>
                <a:spcPts val="0"/>
              </a:spcAft>
              <a:buClr>
                <a:srgbClr val="4F6128"/>
              </a:buClr>
              <a:buSzPct val="100000"/>
              <a:buFont typeface="Arial"/>
              <a:buChar char="•"/>
            </a:pPr>
            <a:r>
              <a:rPr b="1" baseline="0" i="0" lang="en-US" sz="1400" u="none" cap="none" strike="noStrike">
                <a:solidFill>
                  <a:srgbClr val="4F6128"/>
                </a:solidFill>
                <a:latin typeface="Arial"/>
                <a:ea typeface="Arial"/>
                <a:cs typeface="Arial"/>
                <a:sym typeface="Arial"/>
                <a:rtl val="0"/>
              </a:rPr>
              <a:t>AUTOMATE THE SYSTEM</a:t>
            </a:r>
          </a:p>
        </p:txBody>
      </p:sp>
      <p:grpSp>
        <p:nvGrpSpPr>
          <p:cNvPr id="135" name="Shape 135"/>
          <p:cNvGrpSpPr/>
          <p:nvPr/>
        </p:nvGrpSpPr>
        <p:grpSpPr>
          <a:xfrm>
            <a:off x="251519" y="5157192"/>
            <a:ext cx="4176463" cy="1440160"/>
            <a:chOff x="251519" y="5157192"/>
            <a:chExt cx="4176463" cy="1440160"/>
          </a:xfrm>
        </p:grpSpPr>
        <p:sp>
          <p:nvSpPr>
            <p:cNvPr id="136" name="Shape 136"/>
            <p:cNvSpPr/>
            <p:nvPr/>
          </p:nvSpPr>
          <p:spPr>
            <a:xfrm>
              <a:off x="251519" y="5157192"/>
              <a:ext cx="4176463" cy="1440160"/>
            </a:xfrm>
            <a:prstGeom prst="rect">
              <a:avLst/>
            </a:prstGeom>
            <a:noFill/>
            <a:ln cap="flat" cmpd="sng" w="9525">
              <a:solidFill>
                <a:srgbClr val="4F6128"/>
              </a:solidFill>
              <a:prstDash val="solid"/>
              <a:round/>
              <a:headEnd len="med" w="med" type="none"/>
              <a:tailEnd len="med" w="med" type="none"/>
            </a:ln>
          </p:spPr>
          <p:txBody>
            <a:bodyPr anchorCtr="0" anchor="ctr" bIns="91425" lIns="91425" rIns="91425" tIns="91425">
              <a:noAutofit/>
            </a:bodyPr>
            <a:lstStyle/>
            <a:p>
              <a:pPr indent="0" lvl="0" marL="228600" marR="0" rtl="0" algn="l">
                <a:lnSpc>
                  <a:spcPct val="100000"/>
                </a:lnSpc>
                <a:spcBef>
                  <a:spcPts val="0"/>
                </a:spcBef>
                <a:spcAft>
                  <a:spcPts val="0"/>
                </a:spcAft>
                <a:buClr>
                  <a:srgbClr val="CC4125"/>
                </a:buClr>
                <a:buFont typeface="Arial"/>
                <a:buNone/>
              </a:pPr>
              <a:r>
                <a:t/>
              </a:r>
              <a:endParaRPr b="1" baseline="0" i="0" sz="1400" u="none" cap="none" strike="noStrike">
                <a:solidFill>
                  <a:srgbClr val="CC4125"/>
                </a:solidFill>
                <a:latin typeface="Arial"/>
                <a:ea typeface="Arial"/>
                <a:cs typeface="Arial"/>
                <a:sym typeface="Arial"/>
                <a:rtl val="0"/>
              </a:endParaRPr>
            </a:p>
          </p:txBody>
        </p:sp>
        <p:sp>
          <p:nvSpPr>
            <p:cNvPr id="137" name="Shape 137"/>
            <p:cNvSpPr/>
            <p:nvPr/>
          </p:nvSpPr>
          <p:spPr>
            <a:xfrm>
              <a:off x="251519" y="5157192"/>
              <a:ext cx="4176463" cy="288032"/>
            </a:xfrm>
            <a:prstGeom prst="rect">
              <a:avLst/>
            </a:prstGeom>
            <a:solidFill>
              <a:schemeClr val="accent3"/>
            </a:solidFill>
            <a:ln cap="flat" cmpd="sng" w="25400">
              <a:solidFill>
                <a:srgbClr val="76923C"/>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baseline="0" i="0" lang="en-US" sz="1400" u="none" cap="none" strike="noStrike">
                  <a:solidFill>
                    <a:schemeClr val="lt1"/>
                  </a:solidFill>
                  <a:latin typeface="Arial"/>
                  <a:ea typeface="Arial"/>
                  <a:cs typeface="Arial"/>
                  <a:sym typeface="Arial"/>
                  <a:rtl val="0"/>
                </a:rPr>
                <a:t>SOLUTION</a:t>
              </a:r>
            </a:p>
          </p:txBody>
        </p:sp>
      </p:grpSp>
      <p:pic>
        <p:nvPicPr>
          <p:cNvPr id="138" name="Shape 138"/>
          <p:cNvPicPr preferRelativeResize="0"/>
          <p:nvPr/>
        </p:nvPicPr>
        <p:blipFill>
          <a:blip r:embed="rId5">
            <a:alphaModFix/>
          </a:blip>
          <a:stretch>
            <a:fillRect/>
          </a:stretch>
        </p:blipFill>
        <p:spPr>
          <a:xfrm>
            <a:off x="5143725" y="734550"/>
            <a:ext cx="407950" cy="431949"/>
          </a:xfrm>
          <a:prstGeom prst="rect">
            <a:avLst/>
          </a:prstGeom>
          <a:noFill/>
          <a:ln>
            <a:noFill/>
          </a:ln>
        </p:spPr>
      </p:pic>
      <p:sp>
        <p:nvSpPr>
          <p:cNvPr id="139" name="Shape 139"/>
          <p:cNvSpPr/>
          <p:nvPr/>
        </p:nvSpPr>
        <p:spPr>
          <a:xfrm>
            <a:off x="4700500" y="3573025"/>
            <a:ext cx="4064099" cy="3024300"/>
          </a:xfrm>
          <a:prstGeom prst="rect">
            <a:avLst/>
          </a:prstGeom>
          <a:noFill/>
          <a:ln cap="flat" cmpd="sng" w="9525">
            <a:solidFill>
              <a:srgbClr val="953734"/>
            </a:solidFill>
            <a:prstDash val="solid"/>
            <a:round/>
            <a:headEnd len="med" w="med" type="none"/>
            <a:tailEnd len="med" w="med" type="none"/>
          </a:ln>
        </p:spPr>
        <p:txBody>
          <a:bodyPr anchorCtr="0" anchor="ctr" bIns="91425" lIns="91425" rIns="91425" tIns="91425">
            <a:noAutofit/>
          </a:bodyPr>
          <a:lstStyle/>
          <a:p>
            <a:pPr lvl="0" rtl="0" algn="just">
              <a:lnSpc>
                <a:spcPct val="115000"/>
              </a:lnSpc>
              <a:spcBef>
                <a:spcPts val="0"/>
              </a:spcBef>
              <a:buClr>
                <a:schemeClr val="accent2"/>
              </a:buClr>
              <a:buSzPct val="25000"/>
              <a:buFont typeface="Cantata One"/>
              <a:buNone/>
            </a:pPr>
            <a:r>
              <a:rPr b="1" lang="en-US" sz="2400">
                <a:solidFill>
                  <a:schemeClr val="accent2"/>
                </a:solidFill>
                <a:latin typeface="Cantata One"/>
                <a:ea typeface="Cantata One"/>
                <a:cs typeface="Cantata One"/>
                <a:sym typeface="Cantata One"/>
              </a:rPr>
              <a:t>How a user without IT knowledge can select reliable tools or master computing language to treat huge dataset?</a:t>
            </a:r>
          </a:p>
        </p:txBody>
      </p:sp>
      <p:sp>
        <p:nvSpPr>
          <p:cNvPr id="140" name="Shape 140"/>
          <p:cNvSpPr/>
          <p:nvPr/>
        </p:nvSpPr>
        <p:spPr>
          <a:xfrm>
            <a:off x="4700350" y="3548075"/>
            <a:ext cx="4064099" cy="288000"/>
          </a:xfrm>
          <a:prstGeom prst="rect">
            <a:avLst/>
          </a:prstGeom>
          <a:solidFill>
            <a:schemeClr val="accent2"/>
          </a:solidFill>
          <a:ln cap="flat" cmpd="sng" w="25400">
            <a:solidFill>
              <a:srgbClr val="8C3A38"/>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lang="en-US">
                <a:solidFill>
                  <a:schemeClr val="lt1"/>
                </a:solidFill>
              </a:rPr>
              <a:t>BIG QUESTION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idx="4294967295" type="title"/>
          </p:nvPr>
        </p:nvSpPr>
        <p:spPr>
          <a:xfrm>
            <a:off x="431625" y="64050"/>
            <a:ext cx="8229600" cy="563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Noto Symbol"/>
              <a:buNone/>
            </a:pPr>
            <a:r>
              <a:rPr b="1" lang="en-US" sz="3000"/>
              <a:t>Automatic </a:t>
            </a:r>
            <a:r>
              <a:rPr b="1" baseline="0" i="0" lang="en-US" sz="3000" u="none" cap="none" strike="noStrike">
                <a:solidFill>
                  <a:schemeClr val="dk1"/>
                </a:solidFill>
                <a:latin typeface="Calibri"/>
                <a:ea typeface="Calibri"/>
                <a:cs typeface="Calibri"/>
                <a:sym typeface="Calibri"/>
              </a:rPr>
              <a:t>Conversion</a:t>
            </a:r>
          </a:p>
        </p:txBody>
      </p:sp>
      <p:grpSp>
        <p:nvGrpSpPr>
          <p:cNvPr id="146" name="Shape 146"/>
          <p:cNvGrpSpPr/>
          <p:nvPr/>
        </p:nvGrpSpPr>
        <p:grpSpPr>
          <a:xfrm>
            <a:off x="3170086" y="1927842"/>
            <a:ext cx="1449811" cy="2368687"/>
            <a:chOff x="3017613" y="1639625"/>
            <a:chExt cx="1449811" cy="2022100"/>
          </a:xfrm>
        </p:grpSpPr>
        <p:pic>
          <p:nvPicPr>
            <p:cNvPr id="147" name="Shape 147"/>
            <p:cNvPicPr preferRelativeResize="0"/>
            <p:nvPr/>
          </p:nvPicPr>
          <p:blipFill rotWithShape="1">
            <a:blip r:embed="rId3">
              <a:alphaModFix/>
            </a:blip>
            <a:srcRect b="0" l="0" r="0" t="0"/>
            <a:stretch/>
          </p:blipFill>
          <p:spPr>
            <a:xfrm>
              <a:off x="3017613" y="2370025"/>
              <a:ext cx="637200" cy="713700"/>
            </a:xfrm>
            <a:prstGeom prst="rect">
              <a:avLst/>
            </a:prstGeom>
            <a:noFill/>
            <a:ln>
              <a:noFill/>
            </a:ln>
          </p:spPr>
        </p:pic>
        <p:pic>
          <p:nvPicPr>
            <p:cNvPr id="148" name="Shape 148"/>
            <p:cNvPicPr preferRelativeResize="0"/>
            <p:nvPr/>
          </p:nvPicPr>
          <p:blipFill rotWithShape="1">
            <a:blip r:embed="rId4">
              <a:alphaModFix/>
            </a:blip>
            <a:srcRect b="0" l="0" r="0" t="0"/>
            <a:stretch/>
          </p:blipFill>
          <p:spPr>
            <a:xfrm>
              <a:off x="3746362" y="1641125"/>
              <a:ext cx="637200" cy="713700"/>
            </a:xfrm>
            <a:prstGeom prst="rect">
              <a:avLst/>
            </a:prstGeom>
            <a:noFill/>
            <a:ln>
              <a:noFill/>
            </a:ln>
          </p:spPr>
        </p:pic>
        <p:pic>
          <p:nvPicPr>
            <p:cNvPr id="149" name="Shape 149"/>
            <p:cNvPicPr preferRelativeResize="0"/>
            <p:nvPr/>
          </p:nvPicPr>
          <p:blipFill rotWithShape="1">
            <a:blip r:embed="rId5">
              <a:alphaModFix/>
            </a:blip>
            <a:srcRect b="0" l="0" r="0" t="0"/>
            <a:stretch/>
          </p:blipFill>
          <p:spPr>
            <a:xfrm>
              <a:off x="3113663" y="1639625"/>
              <a:ext cx="637200" cy="713700"/>
            </a:xfrm>
            <a:prstGeom prst="rect">
              <a:avLst/>
            </a:prstGeom>
            <a:noFill/>
            <a:ln>
              <a:noFill/>
            </a:ln>
          </p:spPr>
        </p:pic>
        <p:pic>
          <p:nvPicPr>
            <p:cNvPr id="150" name="Shape 150"/>
            <p:cNvPicPr preferRelativeResize="0"/>
            <p:nvPr/>
          </p:nvPicPr>
          <p:blipFill rotWithShape="1">
            <a:blip r:embed="rId6">
              <a:alphaModFix/>
            </a:blip>
            <a:srcRect b="0" l="0" r="0" t="0"/>
            <a:stretch/>
          </p:blipFill>
          <p:spPr>
            <a:xfrm>
              <a:off x="3830225" y="2948025"/>
              <a:ext cx="637200" cy="713700"/>
            </a:xfrm>
            <a:prstGeom prst="rect">
              <a:avLst/>
            </a:prstGeom>
            <a:noFill/>
            <a:ln>
              <a:noFill/>
            </a:ln>
          </p:spPr>
        </p:pic>
        <p:pic>
          <p:nvPicPr>
            <p:cNvPr id="151" name="Shape 151"/>
            <p:cNvPicPr preferRelativeResize="0"/>
            <p:nvPr/>
          </p:nvPicPr>
          <p:blipFill rotWithShape="1">
            <a:blip r:embed="rId7">
              <a:alphaModFix/>
            </a:blip>
            <a:srcRect b="0" l="0" r="0" t="0"/>
            <a:stretch/>
          </p:blipFill>
          <p:spPr>
            <a:xfrm>
              <a:off x="3242675" y="2948025"/>
              <a:ext cx="637200" cy="713700"/>
            </a:xfrm>
            <a:prstGeom prst="rect">
              <a:avLst/>
            </a:prstGeom>
            <a:noFill/>
            <a:ln>
              <a:noFill/>
            </a:ln>
          </p:spPr>
        </p:pic>
        <p:pic>
          <p:nvPicPr>
            <p:cNvPr id="152" name="Shape 152"/>
            <p:cNvPicPr preferRelativeResize="0"/>
            <p:nvPr/>
          </p:nvPicPr>
          <p:blipFill rotWithShape="1">
            <a:blip r:embed="rId8">
              <a:alphaModFix/>
            </a:blip>
            <a:srcRect b="0" l="0" r="0" t="0"/>
            <a:stretch/>
          </p:blipFill>
          <p:spPr>
            <a:xfrm>
              <a:off x="3804075" y="2264950"/>
              <a:ext cx="637200" cy="713700"/>
            </a:xfrm>
            <a:prstGeom prst="rect">
              <a:avLst/>
            </a:prstGeom>
            <a:noFill/>
            <a:ln>
              <a:noFill/>
            </a:ln>
          </p:spPr>
        </p:pic>
      </p:grpSp>
      <p:pic>
        <p:nvPicPr>
          <p:cNvPr id="153" name="Shape 153"/>
          <p:cNvPicPr preferRelativeResize="0"/>
          <p:nvPr/>
        </p:nvPicPr>
        <p:blipFill rotWithShape="1">
          <a:blip r:embed="rId9">
            <a:alphaModFix/>
          </a:blip>
          <a:srcRect b="0" l="0" r="0" t="0"/>
          <a:stretch/>
        </p:blipFill>
        <p:spPr>
          <a:xfrm>
            <a:off x="609475" y="2828075"/>
            <a:ext cx="1152600" cy="713700"/>
          </a:xfrm>
          <a:prstGeom prst="rect">
            <a:avLst/>
          </a:prstGeom>
          <a:noFill/>
          <a:ln>
            <a:noFill/>
          </a:ln>
        </p:spPr>
      </p:pic>
      <p:pic>
        <p:nvPicPr>
          <p:cNvPr id="154" name="Shape 154"/>
          <p:cNvPicPr preferRelativeResize="0"/>
          <p:nvPr/>
        </p:nvPicPr>
        <p:blipFill rotWithShape="1">
          <a:blip r:embed="rId10">
            <a:alphaModFix/>
          </a:blip>
          <a:srcRect b="0" l="0" r="0" t="0"/>
          <a:stretch/>
        </p:blipFill>
        <p:spPr>
          <a:xfrm>
            <a:off x="599950" y="1731550"/>
            <a:ext cx="1171500" cy="713700"/>
          </a:xfrm>
          <a:prstGeom prst="rect">
            <a:avLst/>
          </a:prstGeom>
          <a:noFill/>
          <a:ln>
            <a:noFill/>
          </a:ln>
        </p:spPr>
      </p:pic>
      <p:pic>
        <p:nvPicPr>
          <p:cNvPr id="155" name="Shape 155"/>
          <p:cNvPicPr preferRelativeResize="0"/>
          <p:nvPr/>
        </p:nvPicPr>
        <p:blipFill rotWithShape="1">
          <a:blip r:embed="rId11">
            <a:alphaModFix/>
          </a:blip>
          <a:srcRect b="0" l="0" r="0" t="0"/>
          <a:stretch/>
        </p:blipFill>
        <p:spPr>
          <a:xfrm>
            <a:off x="507825" y="3756900"/>
            <a:ext cx="1254299" cy="713700"/>
          </a:xfrm>
          <a:prstGeom prst="rect">
            <a:avLst/>
          </a:prstGeom>
          <a:noFill/>
          <a:ln>
            <a:noFill/>
          </a:ln>
        </p:spPr>
      </p:pic>
      <p:sp>
        <p:nvSpPr>
          <p:cNvPr id="156" name="Shape 156"/>
          <p:cNvSpPr/>
          <p:nvPr/>
        </p:nvSpPr>
        <p:spPr>
          <a:xfrm>
            <a:off x="2148325" y="2749950"/>
            <a:ext cx="802199" cy="5634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sp>
        <p:nvSpPr>
          <p:cNvPr id="157" name="Shape 157"/>
          <p:cNvSpPr/>
          <p:nvPr/>
        </p:nvSpPr>
        <p:spPr>
          <a:xfrm>
            <a:off x="507825" y="4928525"/>
            <a:ext cx="3839400" cy="920400"/>
          </a:xfrm>
          <a:prstGeom prst="rect">
            <a:avLst/>
          </a:prstGeom>
          <a:solidFill>
            <a:schemeClr val="lt2"/>
          </a:solidFill>
          <a:ln cap="flat" cmpd="sng" w="9525">
            <a:solidFill>
              <a:srgbClr val="A61C00"/>
            </a:solidFill>
            <a:prstDash val="solid"/>
            <a:round/>
            <a:headEnd len="med" w="med" type="none"/>
            <a:tailEnd len="med" w="med" type="none"/>
          </a:ln>
        </p:spPr>
        <p:txBody>
          <a:bodyPr anchorCtr="0" anchor="ctr" bIns="91425" lIns="91425" rIns="91425" tIns="91425">
            <a:noAutofit/>
          </a:bodyPr>
          <a:lstStyle/>
          <a:p>
            <a:pPr indent="-228600" lvl="0" marL="457200" marR="0" rtl="0" algn="l">
              <a:lnSpc>
                <a:spcPct val="100000"/>
              </a:lnSpc>
              <a:spcBef>
                <a:spcPts val="0"/>
              </a:spcBef>
              <a:spcAft>
                <a:spcPts val="0"/>
              </a:spcAft>
              <a:buClr>
                <a:srgbClr val="85200C"/>
              </a:buClr>
              <a:buSzPct val="100000"/>
              <a:buFont typeface="Arial"/>
              <a:buChar char="●"/>
            </a:pPr>
            <a:r>
              <a:rPr b="1" baseline="0" i="0" lang="en-US" sz="1400" u="none" cap="none" strike="noStrike">
                <a:solidFill>
                  <a:srgbClr val="85200C"/>
                </a:solidFill>
                <a:latin typeface="Arial"/>
                <a:ea typeface="Arial"/>
                <a:cs typeface="Arial"/>
                <a:sym typeface="Arial"/>
              </a:rPr>
              <a:t>FORMAT: DIVERSE</a:t>
            </a:r>
          </a:p>
          <a:p>
            <a:pPr indent="-228600" lvl="0" marL="457200" marR="0" rtl="0" algn="l">
              <a:lnSpc>
                <a:spcPct val="100000"/>
              </a:lnSpc>
              <a:spcBef>
                <a:spcPts val="0"/>
              </a:spcBef>
              <a:spcAft>
                <a:spcPts val="0"/>
              </a:spcAft>
              <a:buClr>
                <a:srgbClr val="85200C"/>
              </a:buClr>
              <a:buSzPct val="100000"/>
              <a:buFont typeface="Arial"/>
              <a:buChar char="●"/>
            </a:pPr>
            <a:r>
              <a:rPr b="1" baseline="0" i="0" lang="en-US" sz="1400" u="none" cap="none" strike="noStrike">
                <a:solidFill>
                  <a:srgbClr val="85200C"/>
                </a:solidFill>
                <a:latin typeface="Arial"/>
                <a:ea typeface="Arial"/>
                <a:cs typeface="Arial"/>
                <a:sym typeface="Arial"/>
              </a:rPr>
              <a:t>STORAGE: DIS</a:t>
            </a:r>
            <a:r>
              <a:rPr b="1" lang="en-US">
                <a:solidFill>
                  <a:srgbClr val="85200C"/>
                </a:solidFill>
              </a:rPr>
              <a:t>TRIBUTED + </a:t>
            </a:r>
            <a:r>
              <a:rPr b="1" baseline="0" i="0" lang="en-US" sz="1400" u="none" cap="none" strike="noStrike">
                <a:solidFill>
                  <a:srgbClr val="85200C"/>
                </a:solidFill>
                <a:latin typeface="Arial"/>
                <a:ea typeface="Arial"/>
                <a:cs typeface="Arial"/>
                <a:sym typeface="Arial"/>
              </a:rPr>
              <a:t>LOCAL</a:t>
            </a:r>
          </a:p>
          <a:p>
            <a:pPr indent="-228600" lvl="0" marL="457200" marR="0" rtl="0" algn="l">
              <a:lnSpc>
                <a:spcPct val="100000"/>
              </a:lnSpc>
              <a:spcBef>
                <a:spcPts val="0"/>
              </a:spcBef>
              <a:spcAft>
                <a:spcPts val="0"/>
              </a:spcAft>
              <a:buClr>
                <a:srgbClr val="85200C"/>
              </a:buClr>
              <a:buSzPct val="100000"/>
              <a:buFont typeface="Arial"/>
              <a:buChar char="●"/>
            </a:pPr>
            <a:r>
              <a:rPr b="1" baseline="0" i="0" lang="en-US" sz="1400" u="none" cap="none" strike="noStrike">
                <a:solidFill>
                  <a:srgbClr val="85200C"/>
                </a:solidFill>
                <a:latin typeface="Arial"/>
                <a:ea typeface="Arial"/>
                <a:cs typeface="Arial"/>
                <a:sym typeface="Arial"/>
              </a:rPr>
              <a:t>CONVERTER: VARIOUS</a:t>
            </a:r>
          </a:p>
        </p:txBody>
      </p:sp>
      <p:grpSp>
        <p:nvGrpSpPr>
          <p:cNvPr id="158" name="Shape 158"/>
          <p:cNvGrpSpPr/>
          <p:nvPr/>
        </p:nvGrpSpPr>
        <p:grpSpPr>
          <a:xfrm>
            <a:off x="6461576" y="1901134"/>
            <a:ext cx="2042245" cy="2346613"/>
            <a:chOff x="5510976" y="1599084"/>
            <a:chExt cx="2042245" cy="2346613"/>
          </a:xfrm>
        </p:grpSpPr>
        <p:pic>
          <p:nvPicPr>
            <p:cNvPr id="159" name="Shape 159"/>
            <p:cNvPicPr preferRelativeResize="0"/>
            <p:nvPr/>
          </p:nvPicPr>
          <p:blipFill rotWithShape="1">
            <a:blip r:embed="rId12">
              <a:alphaModFix/>
            </a:blip>
            <a:srcRect b="0" l="0" r="0" t="0"/>
            <a:stretch/>
          </p:blipFill>
          <p:spPr>
            <a:xfrm rot="1091832">
              <a:off x="6457877" y="1848668"/>
              <a:ext cx="914538" cy="1028762"/>
            </a:xfrm>
            <a:prstGeom prst="rect">
              <a:avLst/>
            </a:prstGeom>
            <a:noFill/>
            <a:ln>
              <a:noFill/>
            </a:ln>
          </p:spPr>
        </p:pic>
        <p:pic>
          <p:nvPicPr>
            <p:cNvPr id="160" name="Shape 160"/>
            <p:cNvPicPr preferRelativeResize="0"/>
            <p:nvPr/>
          </p:nvPicPr>
          <p:blipFill rotWithShape="1">
            <a:blip r:embed="rId13">
              <a:alphaModFix/>
            </a:blip>
            <a:srcRect b="0" l="0" r="0" t="0"/>
            <a:stretch/>
          </p:blipFill>
          <p:spPr>
            <a:xfrm rot="634774">
              <a:off x="5764595" y="1672443"/>
              <a:ext cx="895421" cy="1038281"/>
            </a:xfrm>
            <a:prstGeom prst="rect">
              <a:avLst/>
            </a:prstGeom>
            <a:noFill/>
            <a:ln>
              <a:noFill/>
            </a:ln>
          </p:spPr>
        </p:pic>
        <p:pic>
          <p:nvPicPr>
            <p:cNvPr id="161" name="Shape 161"/>
            <p:cNvPicPr preferRelativeResize="0"/>
            <p:nvPr/>
          </p:nvPicPr>
          <p:blipFill rotWithShape="1">
            <a:blip r:embed="rId14">
              <a:alphaModFix/>
            </a:blip>
            <a:srcRect b="0" l="0" r="0" t="0"/>
            <a:stretch/>
          </p:blipFill>
          <p:spPr>
            <a:xfrm rot="-1489649">
              <a:off x="5690145" y="2501665"/>
              <a:ext cx="871662" cy="1045759"/>
            </a:xfrm>
            <a:prstGeom prst="rect">
              <a:avLst/>
            </a:prstGeom>
            <a:noFill/>
            <a:ln>
              <a:noFill/>
            </a:ln>
          </p:spPr>
        </p:pic>
        <p:pic>
          <p:nvPicPr>
            <p:cNvPr id="162" name="Shape 162"/>
            <p:cNvPicPr preferRelativeResize="0"/>
            <p:nvPr/>
          </p:nvPicPr>
          <p:blipFill rotWithShape="1">
            <a:blip r:embed="rId15">
              <a:alphaModFix/>
            </a:blip>
            <a:srcRect b="0" l="0" r="0" t="0"/>
            <a:stretch/>
          </p:blipFill>
          <p:spPr>
            <a:xfrm rot="1770962">
              <a:off x="6506128" y="2648354"/>
              <a:ext cx="810486" cy="1173886"/>
            </a:xfrm>
            <a:prstGeom prst="rect">
              <a:avLst/>
            </a:prstGeom>
            <a:noFill/>
            <a:ln>
              <a:noFill/>
            </a:ln>
          </p:spPr>
        </p:pic>
      </p:grpSp>
      <p:sp>
        <p:nvSpPr>
          <p:cNvPr id="163" name="Shape 163"/>
          <p:cNvSpPr/>
          <p:nvPr/>
        </p:nvSpPr>
        <p:spPr>
          <a:xfrm>
            <a:off x="4957600" y="1835525"/>
            <a:ext cx="1376999" cy="723900"/>
          </a:xfrm>
          <a:prstGeom prst="rightArrow">
            <a:avLst>
              <a:gd fmla="val 50000" name="adj1"/>
              <a:gd fmla="val 50000" name="adj2"/>
            </a:avLst>
          </a:prstGeom>
          <a:solidFill>
            <a:srgbClr val="C27BA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1" lang="en-US" sz="1300"/>
              <a:t>MsConverter</a:t>
            </a:r>
          </a:p>
        </p:txBody>
      </p:sp>
      <p:sp>
        <p:nvSpPr>
          <p:cNvPr id="164" name="Shape 164"/>
          <p:cNvSpPr/>
          <p:nvPr/>
        </p:nvSpPr>
        <p:spPr>
          <a:xfrm>
            <a:off x="4957600" y="2700975"/>
            <a:ext cx="1376999" cy="723900"/>
          </a:xfrm>
          <a:prstGeom prst="rightArrow">
            <a:avLst>
              <a:gd fmla="val 50000" name="adj1"/>
              <a:gd fmla="val 50000" name="adj2"/>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1" lang="en-US" sz="1300"/>
              <a:t>Wiff2MzData</a:t>
            </a:r>
          </a:p>
        </p:txBody>
      </p:sp>
      <p:sp>
        <p:nvSpPr>
          <p:cNvPr id="165" name="Shape 165"/>
          <p:cNvSpPr/>
          <p:nvPr/>
        </p:nvSpPr>
        <p:spPr>
          <a:xfrm>
            <a:off x="4957600" y="3590050"/>
            <a:ext cx="1376999" cy="723900"/>
          </a:xfrm>
          <a:prstGeom prst="rightArrow">
            <a:avLst>
              <a:gd fmla="val 50000" name="adj1"/>
              <a:gd fmla="val 50000" name="adj2"/>
            </a:avLst>
          </a:prstGeom>
          <a:solidFill>
            <a:srgbClr val="8E7CC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1" lang="en-US"/>
              <a:t>Analyst</a:t>
            </a:r>
          </a:p>
        </p:txBody>
      </p:sp>
      <p:sp>
        <p:nvSpPr>
          <p:cNvPr id="166" name="Shape 166"/>
          <p:cNvSpPr/>
          <p:nvPr/>
        </p:nvSpPr>
        <p:spPr>
          <a:xfrm>
            <a:off x="215775" y="2373825"/>
            <a:ext cx="2181599" cy="251100"/>
          </a:xfrm>
          <a:prstGeom prst="roundRect">
            <a:avLst>
              <a:gd fmla="val 16667" name="adj"/>
            </a:avLst>
          </a:prstGeom>
          <a:noFill/>
          <a:ln>
            <a:noFill/>
          </a:ln>
        </p:spPr>
        <p:txBody>
          <a:bodyPr anchorCtr="0" anchor="ctr" bIns="91425" lIns="91425" rIns="91425" tIns="91425">
            <a:noAutofit/>
          </a:bodyPr>
          <a:lstStyle/>
          <a:p>
            <a:pPr>
              <a:spcBef>
                <a:spcPts val="0"/>
              </a:spcBef>
              <a:buNone/>
            </a:pPr>
            <a:r>
              <a:rPr b="1" lang="en-US" sz="1200">
                <a:solidFill>
                  <a:srgbClr val="0000FF"/>
                </a:solidFill>
              </a:rPr>
              <a:t>Raman Microspectrometer</a:t>
            </a:r>
          </a:p>
        </p:txBody>
      </p:sp>
      <p:sp>
        <p:nvSpPr>
          <p:cNvPr id="167" name="Shape 167"/>
          <p:cNvSpPr/>
          <p:nvPr/>
        </p:nvSpPr>
        <p:spPr>
          <a:xfrm>
            <a:off x="368175" y="3485150"/>
            <a:ext cx="1702499" cy="251100"/>
          </a:xfrm>
          <a:prstGeom prst="roundRect">
            <a:avLst>
              <a:gd fmla="val 16667" name="adj"/>
            </a:avLst>
          </a:prstGeom>
          <a:noFill/>
          <a:ln>
            <a:noFill/>
          </a:ln>
        </p:spPr>
        <p:txBody>
          <a:bodyPr anchorCtr="0" anchor="ctr" bIns="91425" lIns="91425" rIns="91425" tIns="91425">
            <a:noAutofit/>
          </a:bodyPr>
          <a:lstStyle/>
          <a:p>
            <a:pPr lvl="0" rtl="0">
              <a:spcBef>
                <a:spcPts val="0"/>
              </a:spcBef>
              <a:buNone/>
            </a:pPr>
            <a:r>
              <a:rPr b="1" lang="en-US" sz="1200">
                <a:solidFill>
                  <a:srgbClr val="0000FF"/>
                </a:solidFill>
              </a:rPr>
              <a:t>Mass Spectrometer</a:t>
            </a:r>
          </a:p>
        </p:txBody>
      </p:sp>
      <p:sp>
        <p:nvSpPr>
          <p:cNvPr id="168" name="Shape 168"/>
          <p:cNvSpPr/>
          <p:nvPr/>
        </p:nvSpPr>
        <p:spPr>
          <a:xfrm>
            <a:off x="588525" y="4491250"/>
            <a:ext cx="1305299" cy="251100"/>
          </a:xfrm>
          <a:prstGeom prst="roundRect">
            <a:avLst>
              <a:gd fmla="val 16667" name="adj"/>
            </a:avLst>
          </a:prstGeom>
          <a:noFill/>
          <a:ln>
            <a:noFill/>
          </a:ln>
        </p:spPr>
        <p:txBody>
          <a:bodyPr anchorCtr="0" anchor="ctr" bIns="91425" lIns="91425" rIns="91425" tIns="91425">
            <a:noAutofit/>
          </a:bodyPr>
          <a:lstStyle/>
          <a:p>
            <a:pPr lvl="0" rtl="0">
              <a:spcBef>
                <a:spcPts val="0"/>
              </a:spcBef>
              <a:buNone/>
            </a:pPr>
            <a:r>
              <a:rPr b="1" lang="en-US" sz="1200">
                <a:solidFill>
                  <a:srgbClr val="0000FF"/>
                </a:solidFill>
              </a:rPr>
              <a:t>NIRFlex N-500 </a:t>
            </a:r>
          </a:p>
        </p:txBody>
      </p:sp>
      <p:sp>
        <p:nvSpPr>
          <p:cNvPr id="169" name="Shape 169"/>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a:spcBef>
                <a:spcPts val="0"/>
              </a:spcBef>
              <a:buClr>
                <a:srgbClr val="888888"/>
              </a:buClr>
              <a:buSzPct val="25000"/>
              <a:buFont typeface="Calibri"/>
              <a:buNone/>
            </a:pPr>
            <a:fld id="{00000000-1234-1234-1234-123412341234}" type="slidenum">
              <a:rPr lang="en-US"/>
              <a:t>‹#›</a:t>
            </a:fld>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grpSp>
        <p:nvGrpSpPr>
          <p:cNvPr id="174" name="Shape 174"/>
          <p:cNvGrpSpPr/>
          <p:nvPr/>
        </p:nvGrpSpPr>
        <p:grpSpPr>
          <a:xfrm>
            <a:off x="37741" y="3289560"/>
            <a:ext cx="857716" cy="561979"/>
            <a:chOff x="1864197" y="729381"/>
            <a:chExt cx="1105019" cy="733462"/>
          </a:xfrm>
        </p:grpSpPr>
        <p:pic>
          <p:nvPicPr>
            <p:cNvPr id="175" name="Shape 175"/>
            <p:cNvPicPr preferRelativeResize="0"/>
            <p:nvPr/>
          </p:nvPicPr>
          <p:blipFill rotWithShape="1">
            <a:blip r:embed="rId3">
              <a:alphaModFix/>
            </a:blip>
            <a:srcRect b="0" l="0" r="0" t="0"/>
            <a:stretch/>
          </p:blipFill>
          <p:spPr>
            <a:xfrm>
              <a:off x="1968016" y="729381"/>
              <a:ext cx="1001201" cy="626976"/>
            </a:xfrm>
            <a:prstGeom prst="rect">
              <a:avLst/>
            </a:prstGeom>
            <a:noFill/>
            <a:ln>
              <a:noFill/>
            </a:ln>
          </p:spPr>
        </p:pic>
        <p:sp>
          <p:nvSpPr>
            <p:cNvPr id="176" name="Shape 176"/>
            <p:cNvSpPr/>
            <p:nvPr/>
          </p:nvSpPr>
          <p:spPr>
            <a:xfrm>
              <a:off x="1864197" y="1249870"/>
              <a:ext cx="1001201" cy="212973"/>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baseline="0" i="0" lang="en-US" sz="1400" u="none" cap="none" strike="noStrike">
                  <a:solidFill>
                    <a:schemeClr val="dk1"/>
                  </a:solidFill>
                  <a:latin typeface="Arial"/>
                  <a:ea typeface="Arial"/>
                  <a:cs typeface="Arial"/>
                  <a:sym typeface="Arial"/>
                  <a:rtl val="0"/>
                </a:rPr>
                <a:t>.SPC</a:t>
              </a:r>
            </a:p>
          </p:txBody>
        </p:sp>
      </p:grpSp>
      <p:sp>
        <p:nvSpPr>
          <p:cNvPr id="177" name="Shape 177"/>
          <p:cNvSpPr/>
          <p:nvPr/>
        </p:nvSpPr>
        <p:spPr>
          <a:xfrm>
            <a:off x="155575" y="998537"/>
            <a:ext cx="304799" cy="304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grpSp>
        <p:nvGrpSpPr>
          <p:cNvPr id="178" name="Shape 178"/>
          <p:cNvGrpSpPr/>
          <p:nvPr/>
        </p:nvGrpSpPr>
        <p:grpSpPr>
          <a:xfrm>
            <a:off x="188460" y="4381875"/>
            <a:ext cx="850747" cy="527049"/>
            <a:chOff x="3351419" y="373237"/>
            <a:chExt cx="1148572" cy="823514"/>
          </a:xfrm>
        </p:grpSpPr>
        <p:pic>
          <p:nvPicPr>
            <p:cNvPr id="179" name="Shape 179"/>
            <p:cNvPicPr preferRelativeResize="0"/>
            <p:nvPr/>
          </p:nvPicPr>
          <p:blipFill rotWithShape="1">
            <a:blip r:embed="rId4">
              <a:alphaModFix/>
            </a:blip>
            <a:srcRect b="0" l="0" r="0" t="0"/>
            <a:stretch/>
          </p:blipFill>
          <p:spPr>
            <a:xfrm>
              <a:off x="3351419" y="373237"/>
              <a:ext cx="1026819" cy="626976"/>
            </a:xfrm>
            <a:prstGeom prst="rect">
              <a:avLst/>
            </a:prstGeom>
            <a:noFill/>
            <a:ln>
              <a:noFill/>
            </a:ln>
          </p:spPr>
        </p:pic>
        <p:sp>
          <p:nvSpPr>
            <p:cNvPr id="180" name="Shape 180"/>
            <p:cNvSpPr/>
            <p:nvPr/>
          </p:nvSpPr>
          <p:spPr>
            <a:xfrm>
              <a:off x="3473171" y="1000212"/>
              <a:ext cx="1026820" cy="196538"/>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baseline="0" i="0" lang="en-US" sz="1400" u="none" cap="none" strike="noStrike">
                  <a:solidFill>
                    <a:schemeClr val="dk1"/>
                  </a:solidFill>
                  <a:latin typeface="Arial"/>
                  <a:ea typeface="Arial"/>
                  <a:cs typeface="Arial"/>
                  <a:sym typeface="Arial"/>
                  <a:rtl val="0"/>
                </a:rPr>
                <a:t>.</a:t>
              </a:r>
              <a:r>
                <a:rPr b="1" baseline="0" i="0" lang="en-US" sz="1400" u="none" cap="none" strike="noStrike">
                  <a:solidFill>
                    <a:schemeClr val="dk1"/>
                  </a:solidFill>
                  <a:latin typeface="Arial"/>
                  <a:ea typeface="Arial"/>
                  <a:cs typeface="Arial"/>
                  <a:sym typeface="Arial"/>
                  <a:rtl val="0"/>
                </a:rPr>
                <a:t>RAW</a:t>
              </a:r>
            </a:p>
          </p:txBody>
        </p:sp>
      </p:grpSp>
      <p:grpSp>
        <p:nvGrpSpPr>
          <p:cNvPr id="181" name="Shape 181"/>
          <p:cNvGrpSpPr/>
          <p:nvPr/>
        </p:nvGrpSpPr>
        <p:grpSpPr>
          <a:xfrm>
            <a:off x="1365778" y="5218833"/>
            <a:ext cx="905687" cy="673002"/>
            <a:chOff x="4572000" y="298968"/>
            <a:chExt cx="1152127" cy="1041799"/>
          </a:xfrm>
        </p:grpSpPr>
        <p:pic>
          <p:nvPicPr>
            <p:cNvPr id="182" name="Shape 182"/>
            <p:cNvPicPr preferRelativeResize="0"/>
            <p:nvPr/>
          </p:nvPicPr>
          <p:blipFill rotWithShape="1">
            <a:blip r:embed="rId5">
              <a:alphaModFix/>
            </a:blip>
            <a:srcRect b="0" l="0" r="0" t="0"/>
            <a:stretch/>
          </p:blipFill>
          <p:spPr>
            <a:xfrm>
              <a:off x="4572000" y="298968"/>
              <a:ext cx="1080120" cy="775508"/>
            </a:xfrm>
            <a:prstGeom prst="rect">
              <a:avLst/>
            </a:prstGeom>
            <a:noFill/>
            <a:ln>
              <a:noFill/>
            </a:ln>
          </p:spPr>
        </p:pic>
        <p:sp>
          <p:nvSpPr>
            <p:cNvPr id="183" name="Shape 183"/>
            <p:cNvSpPr/>
            <p:nvPr/>
          </p:nvSpPr>
          <p:spPr>
            <a:xfrm>
              <a:off x="4788023" y="1047457"/>
              <a:ext cx="936103" cy="293310"/>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baseline="0" i="0" lang="en-US" sz="1400" u="none" cap="none" strike="noStrike">
                  <a:solidFill>
                    <a:schemeClr val="dk1"/>
                  </a:solidFill>
                  <a:latin typeface="Arial"/>
                  <a:ea typeface="Arial"/>
                  <a:cs typeface="Arial"/>
                  <a:sym typeface="Arial"/>
                  <a:rtl val="0"/>
                </a:rPr>
                <a:t>.WIFF</a:t>
              </a:r>
            </a:p>
          </p:txBody>
        </p:sp>
      </p:grpSp>
      <p:grpSp>
        <p:nvGrpSpPr>
          <p:cNvPr id="184" name="Shape 184"/>
          <p:cNvGrpSpPr/>
          <p:nvPr/>
        </p:nvGrpSpPr>
        <p:grpSpPr>
          <a:xfrm>
            <a:off x="507153" y="2162760"/>
            <a:ext cx="1098861" cy="634935"/>
            <a:chOff x="1589815" y="341651"/>
            <a:chExt cx="1098861" cy="634935"/>
          </a:xfrm>
        </p:grpSpPr>
        <p:pic>
          <p:nvPicPr>
            <p:cNvPr id="185" name="Shape 185"/>
            <p:cNvPicPr preferRelativeResize="0"/>
            <p:nvPr/>
          </p:nvPicPr>
          <p:blipFill rotWithShape="1">
            <a:blip r:embed="rId6">
              <a:alphaModFix/>
            </a:blip>
            <a:srcRect b="0" l="0" r="0" t="0"/>
            <a:stretch/>
          </p:blipFill>
          <p:spPr>
            <a:xfrm>
              <a:off x="1589815" y="341651"/>
              <a:ext cx="1098861" cy="436628"/>
            </a:xfrm>
            <a:prstGeom prst="rect">
              <a:avLst/>
            </a:prstGeom>
            <a:noFill/>
            <a:ln>
              <a:noFill/>
            </a:ln>
          </p:spPr>
        </p:pic>
        <p:sp>
          <p:nvSpPr>
            <p:cNvPr id="186" name="Shape 186"/>
            <p:cNvSpPr/>
            <p:nvPr/>
          </p:nvSpPr>
          <p:spPr>
            <a:xfrm>
              <a:off x="1763688" y="850123"/>
              <a:ext cx="837229" cy="126463"/>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baseline="0" i="0" lang="en-US" sz="1400" u="none" cap="none" strike="noStrike">
                  <a:solidFill>
                    <a:schemeClr val="dk1"/>
                  </a:solidFill>
                  <a:latin typeface="Arial"/>
                  <a:ea typeface="Arial"/>
                  <a:cs typeface="Arial"/>
                  <a:sym typeface="Arial"/>
                  <a:rtl val="0"/>
                </a:rPr>
                <a:t>.CDF</a:t>
              </a:r>
            </a:p>
          </p:txBody>
        </p:sp>
      </p:grpSp>
      <p:grpSp>
        <p:nvGrpSpPr>
          <p:cNvPr id="187" name="Shape 187"/>
          <p:cNvGrpSpPr/>
          <p:nvPr/>
        </p:nvGrpSpPr>
        <p:grpSpPr>
          <a:xfrm>
            <a:off x="2302498" y="2766996"/>
            <a:ext cx="1257198" cy="976095"/>
            <a:chOff x="2378698" y="2462196"/>
            <a:chExt cx="1257198" cy="976095"/>
          </a:xfrm>
        </p:grpSpPr>
        <p:pic>
          <p:nvPicPr>
            <p:cNvPr id="188" name="Shape 188"/>
            <p:cNvPicPr preferRelativeResize="0"/>
            <p:nvPr/>
          </p:nvPicPr>
          <p:blipFill rotWithShape="1">
            <a:blip r:embed="rId7">
              <a:alphaModFix/>
            </a:blip>
            <a:srcRect b="0" l="0" r="0" t="0"/>
            <a:stretch/>
          </p:blipFill>
          <p:spPr>
            <a:xfrm>
              <a:off x="2422781" y="2462196"/>
              <a:ext cx="718500" cy="718500"/>
            </a:xfrm>
            <a:prstGeom prst="rect">
              <a:avLst/>
            </a:prstGeom>
            <a:noFill/>
            <a:ln>
              <a:noFill/>
            </a:ln>
          </p:spPr>
        </p:pic>
        <p:sp>
          <p:nvSpPr>
            <p:cNvPr id="189" name="Shape 189"/>
            <p:cNvSpPr txBox="1"/>
            <p:nvPr/>
          </p:nvSpPr>
          <p:spPr>
            <a:xfrm>
              <a:off x="2378698" y="3068959"/>
              <a:ext cx="1257198" cy="369332"/>
            </a:xfrm>
            <a:prstGeom prst="rect">
              <a:avLst/>
            </a:prstGeom>
            <a:noFill/>
            <a:ln>
              <a:noFill/>
            </a:ln>
          </p:spPr>
          <p:txBody>
            <a:bodyPr anchorCtr="0" anchor="t" bIns="45700" lIns="91425" rIns="91425" tIns="45700">
              <a:noAutofit/>
            </a:bodyPr>
            <a:lstStyle/>
            <a:p>
              <a:pPr indent="-171450" lvl="0" marL="171450" marR="0" rtl="0" algn="l">
                <a:lnSpc>
                  <a:spcPct val="100000"/>
                </a:lnSpc>
                <a:spcBef>
                  <a:spcPts val="0"/>
                </a:spcBef>
                <a:spcAft>
                  <a:spcPts val="0"/>
                </a:spcAft>
                <a:buClr>
                  <a:srgbClr val="31859B"/>
                </a:buClr>
                <a:buSzPct val="100000"/>
                <a:buFont typeface="Arial"/>
                <a:buChar char="•"/>
              </a:pPr>
              <a:r>
                <a:rPr b="1" baseline="0" i="0" lang="en-US" sz="900" u="none" cap="none" strike="noStrike">
                  <a:solidFill>
                    <a:srgbClr val="31859B"/>
                  </a:solidFill>
                  <a:latin typeface="Arial"/>
                  <a:ea typeface="Arial"/>
                  <a:cs typeface="Arial"/>
                  <a:sym typeface="Arial"/>
                  <a:rtl val="0"/>
                </a:rPr>
                <a:t>USB</a:t>
              </a:r>
            </a:p>
            <a:p>
              <a:pPr indent="-171450" lvl="0" marL="171450" marR="0" rtl="0" algn="l">
                <a:lnSpc>
                  <a:spcPct val="100000"/>
                </a:lnSpc>
                <a:spcBef>
                  <a:spcPts val="0"/>
                </a:spcBef>
                <a:spcAft>
                  <a:spcPts val="0"/>
                </a:spcAft>
                <a:buClr>
                  <a:srgbClr val="31859B"/>
                </a:buClr>
                <a:buSzPct val="100000"/>
                <a:buFont typeface="Arial"/>
                <a:buChar char="•"/>
              </a:pPr>
              <a:r>
                <a:rPr b="1" baseline="0" i="0" lang="en-US" sz="900" u="none" cap="none" strike="noStrike">
                  <a:solidFill>
                    <a:srgbClr val="31859B"/>
                  </a:solidFill>
                  <a:latin typeface="Arial"/>
                  <a:ea typeface="Arial"/>
                  <a:cs typeface="Arial"/>
                  <a:sym typeface="Arial"/>
                  <a:rtl val="0"/>
                </a:rPr>
                <a:t>CONVERTER</a:t>
              </a:r>
            </a:p>
          </p:txBody>
        </p:sp>
      </p:grpSp>
      <p:cxnSp>
        <p:nvCxnSpPr>
          <p:cNvPr id="190" name="Shape 190"/>
          <p:cNvCxnSpPr/>
          <p:nvPr/>
        </p:nvCxnSpPr>
        <p:spPr>
          <a:xfrm rot="10800000">
            <a:off x="1606009" y="2653681"/>
            <a:ext cx="608999" cy="612299"/>
          </a:xfrm>
          <a:prstGeom prst="straightConnector1">
            <a:avLst/>
          </a:prstGeom>
          <a:noFill/>
          <a:ln cap="flat" cmpd="sng" w="25400">
            <a:solidFill>
              <a:schemeClr val="accent5"/>
            </a:solidFill>
            <a:prstDash val="solid"/>
            <a:round/>
            <a:headEnd len="med" w="med" type="none"/>
            <a:tailEnd len="lg" w="lg" type="stealth"/>
          </a:ln>
        </p:spPr>
      </p:cxnSp>
      <p:cxnSp>
        <p:nvCxnSpPr>
          <p:cNvPr id="191" name="Shape 191"/>
          <p:cNvCxnSpPr/>
          <p:nvPr/>
        </p:nvCxnSpPr>
        <p:spPr>
          <a:xfrm flipH="1">
            <a:off x="1056709" y="3382159"/>
            <a:ext cx="1158299" cy="306299"/>
          </a:xfrm>
          <a:prstGeom prst="straightConnector1">
            <a:avLst/>
          </a:prstGeom>
          <a:noFill/>
          <a:ln cap="flat" cmpd="sng" w="25400">
            <a:solidFill>
              <a:schemeClr val="accent5"/>
            </a:solidFill>
            <a:prstDash val="solid"/>
            <a:round/>
            <a:headEnd len="med" w="med" type="none"/>
            <a:tailEnd len="lg" w="lg" type="stealth"/>
          </a:ln>
        </p:spPr>
      </p:cxnSp>
      <p:grpSp>
        <p:nvGrpSpPr>
          <p:cNvPr id="192" name="Shape 192"/>
          <p:cNvGrpSpPr/>
          <p:nvPr/>
        </p:nvGrpSpPr>
        <p:grpSpPr>
          <a:xfrm>
            <a:off x="2191544" y="4028236"/>
            <a:ext cx="1257198" cy="976095"/>
            <a:chOff x="2378698" y="2462196"/>
            <a:chExt cx="1257198" cy="976095"/>
          </a:xfrm>
        </p:grpSpPr>
        <p:pic>
          <p:nvPicPr>
            <p:cNvPr id="193" name="Shape 193"/>
            <p:cNvPicPr preferRelativeResize="0"/>
            <p:nvPr/>
          </p:nvPicPr>
          <p:blipFill rotWithShape="1">
            <a:blip r:embed="rId7">
              <a:alphaModFix/>
            </a:blip>
            <a:srcRect b="0" l="0" r="0" t="0"/>
            <a:stretch/>
          </p:blipFill>
          <p:spPr>
            <a:xfrm>
              <a:off x="2422781" y="2462196"/>
              <a:ext cx="718500" cy="718500"/>
            </a:xfrm>
            <a:prstGeom prst="rect">
              <a:avLst/>
            </a:prstGeom>
            <a:noFill/>
            <a:ln>
              <a:noFill/>
            </a:ln>
          </p:spPr>
        </p:pic>
        <p:sp>
          <p:nvSpPr>
            <p:cNvPr id="194" name="Shape 194"/>
            <p:cNvSpPr txBox="1"/>
            <p:nvPr/>
          </p:nvSpPr>
          <p:spPr>
            <a:xfrm>
              <a:off x="2378698" y="3068959"/>
              <a:ext cx="1257198" cy="369332"/>
            </a:xfrm>
            <a:prstGeom prst="rect">
              <a:avLst/>
            </a:prstGeom>
            <a:noFill/>
            <a:ln>
              <a:noFill/>
            </a:ln>
          </p:spPr>
          <p:txBody>
            <a:bodyPr anchorCtr="0" anchor="t" bIns="45700" lIns="91425" rIns="91425" tIns="45700">
              <a:noAutofit/>
            </a:bodyPr>
            <a:lstStyle/>
            <a:p>
              <a:pPr indent="-171450" lvl="0" marL="171450" marR="0" rtl="0" algn="l">
                <a:lnSpc>
                  <a:spcPct val="100000"/>
                </a:lnSpc>
                <a:spcBef>
                  <a:spcPts val="0"/>
                </a:spcBef>
                <a:spcAft>
                  <a:spcPts val="0"/>
                </a:spcAft>
                <a:buClr>
                  <a:srgbClr val="31859B"/>
                </a:buClr>
                <a:buSzPct val="100000"/>
                <a:buFont typeface="Arial"/>
                <a:buChar char="•"/>
              </a:pPr>
              <a:r>
                <a:rPr b="1" baseline="0" i="0" lang="en-US" sz="900" u="none" cap="none" strike="noStrike">
                  <a:solidFill>
                    <a:srgbClr val="31859B"/>
                  </a:solidFill>
                  <a:latin typeface="Arial"/>
                  <a:ea typeface="Arial"/>
                  <a:cs typeface="Arial"/>
                  <a:sym typeface="Arial"/>
                  <a:rtl val="0"/>
                </a:rPr>
                <a:t>USB</a:t>
              </a:r>
            </a:p>
            <a:p>
              <a:pPr indent="-171450" lvl="0" marL="171450" marR="0" rtl="0" algn="l">
                <a:lnSpc>
                  <a:spcPct val="100000"/>
                </a:lnSpc>
                <a:spcBef>
                  <a:spcPts val="0"/>
                </a:spcBef>
                <a:spcAft>
                  <a:spcPts val="0"/>
                </a:spcAft>
                <a:buClr>
                  <a:srgbClr val="31859B"/>
                </a:buClr>
                <a:buSzPct val="100000"/>
                <a:buFont typeface="Arial"/>
                <a:buChar char="•"/>
              </a:pPr>
              <a:r>
                <a:rPr b="1" baseline="0" i="0" lang="en-US" sz="900" u="none" cap="none" strike="noStrike">
                  <a:solidFill>
                    <a:srgbClr val="31859B"/>
                  </a:solidFill>
                  <a:latin typeface="Arial"/>
                  <a:ea typeface="Arial"/>
                  <a:cs typeface="Arial"/>
                  <a:sym typeface="Arial"/>
                  <a:rtl val="0"/>
                </a:rPr>
                <a:t>CONVERTER</a:t>
              </a:r>
            </a:p>
          </p:txBody>
        </p:sp>
      </p:grpSp>
      <p:cxnSp>
        <p:nvCxnSpPr>
          <p:cNvPr id="195" name="Shape 195"/>
          <p:cNvCxnSpPr/>
          <p:nvPr/>
        </p:nvCxnSpPr>
        <p:spPr>
          <a:xfrm rot="10800000">
            <a:off x="1099528" y="4028771"/>
            <a:ext cx="1085700" cy="353100"/>
          </a:xfrm>
          <a:prstGeom prst="straightConnector1">
            <a:avLst/>
          </a:prstGeom>
          <a:noFill/>
          <a:ln cap="flat" cmpd="sng" w="25400">
            <a:solidFill>
              <a:schemeClr val="accent5"/>
            </a:solidFill>
            <a:prstDash val="solid"/>
            <a:round/>
            <a:headEnd len="med" w="med" type="none"/>
            <a:tailEnd len="lg" w="lg" type="stealth"/>
          </a:ln>
        </p:spPr>
      </p:cxnSp>
      <p:cxnSp>
        <p:nvCxnSpPr>
          <p:cNvPr id="196" name="Shape 196"/>
          <p:cNvCxnSpPr/>
          <p:nvPr/>
        </p:nvCxnSpPr>
        <p:spPr>
          <a:xfrm flipH="1">
            <a:off x="967451" y="4453880"/>
            <a:ext cx="1128599" cy="155400"/>
          </a:xfrm>
          <a:prstGeom prst="straightConnector1">
            <a:avLst/>
          </a:prstGeom>
          <a:noFill/>
          <a:ln cap="flat" cmpd="sng" w="25400">
            <a:solidFill>
              <a:schemeClr val="accent5"/>
            </a:solidFill>
            <a:prstDash val="solid"/>
            <a:round/>
            <a:headEnd len="med" w="med" type="none"/>
            <a:tailEnd len="lg" w="lg" type="stealth"/>
          </a:ln>
        </p:spPr>
      </p:cxnSp>
      <p:cxnSp>
        <p:nvCxnSpPr>
          <p:cNvPr id="197" name="Shape 197"/>
          <p:cNvCxnSpPr/>
          <p:nvPr/>
        </p:nvCxnSpPr>
        <p:spPr>
          <a:xfrm flipH="1">
            <a:off x="2047383" y="4659417"/>
            <a:ext cx="180900" cy="476699"/>
          </a:xfrm>
          <a:prstGeom prst="straightConnector1">
            <a:avLst/>
          </a:prstGeom>
          <a:noFill/>
          <a:ln cap="flat" cmpd="sng" w="25400">
            <a:solidFill>
              <a:schemeClr val="accent5"/>
            </a:solidFill>
            <a:prstDash val="solid"/>
            <a:round/>
            <a:headEnd len="med" w="med" type="none"/>
            <a:tailEnd len="lg" w="lg" type="stealth"/>
          </a:ln>
        </p:spPr>
      </p:cxnSp>
      <p:grpSp>
        <p:nvGrpSpPr>
          <p:cNvPr id="198" name="Shape 198"/>
          <p:cNvGrpSpPr/>
          <p:nvPr/>
        </p:nvGrpSpPr>
        <p:grpSpPr>
          <a:xfrm>
            <a:off x="3661708" y="1488050"/>
            <a:ext cx="5229141" cy="1540467"/>
            <a:chOff x="3707903" y="160339"/>
            <a:chExt cx="5229141" cy="1540467"/>
          </a:xfrm>
        </p:grpSpPr>
        <p:grpSp>
          <p:nvGrpSpPr>
            <p:cNvPr id="199" name="Shape 199"/>
            <p:cNvGrpSpPr/>
            <p:nvPr/>
          </p:nvGrpSpPr>
          <p:grpSpPr>
            <a:xfrm>
              <a:off x="3707903" y="332656"/>
              <a:ext cx="4889677" cy="1368151"/>
              <a:chOff x="3707903" y="332656"/>
              <a:chExt cx="4889677" cy="1368151"/>
            </a:xfrm>
          </p:grpSpPr>
          <p:pic>
            <p:nvPicPr>
              <p:cNvPr id="200" name="Shape 200"/>
              <p:cNvPicPr preferRelativeResize="0"/>
              <p:nvPr/>
            </p:nvPicPr>
            <p:blipFill rotWithShape="1">
              <a:blip r:embed="rId8">
                <a:alphaModFix/>
              </a:blip>
              <a:srcRect b="0" l="0" r="0" t="0"/>
              <a:stretch/>
            </p:blipFill>
            <p:spPr>
              <a:xfrm rot="1759003">
                <a:off x="4227574" y="939959"/>
                <a:ext cx="744863" cy="618071"/>
              </a:xfrm>
              <a:prstGeom prst="rect">
                <a:avLst/>
              </a:prstGeom>
              <a:noFill/>
              <a:ln>
                <a:noFill/>
              </a:ln>
            </p:spPr>
          </p:pic>
          <p:pic>
            <p:nvPicPr>
              <p:cNvPr id="201" name="Shape 201"/>
              <p:cNvPicPr preferRelativeResize="0"/>
              <p:nvPr/>
            </p:nvPicPr>
            <p:blipFill rotWithShape="1">
              <a:blip r:embed="rId7">
                <a:alphaModFix/>
              </a:blip>
              <a:srcRect b="0" l="0" r="0" t="0"/>
              <a:stretch/>
            </p:blipFill>
            <p:spPr>
              <a:xfrm>
                <a:off x="3707903" y="332656"/>
                <a:ext cx="720080" cy="718500"/>
              </a:xfrm>
              <a:prstGeom prst="rect">
                <a:avLst/>
              </a:prstGeom>
              <a:noFill/>
              <a:ln>
                <a:noFill/>
              </a:ln>
            </p:spPr>
          </p:pic>
          <p:pic>
            <p:nvPicPr>
              <p:cNvPr id="202" name="Shape 202"/>
              <p:cNvPicPr preferRelativeResize="0"/>
              <p:nvPr/>
            </p:nvPicPr>
            <p:blipFill rotWithShape="1">
              <a:blip r:embed="rId8">
                <a:alphaModFix/>
              </a:blip>
              <a:srcRect b="0" l="0" r="0" t="0"/>
              <a:stretch/>
            </p:blipFill>
            <p:spPr>
              <a:xfrm rot="8006000">
                <a:off x="7744700" y="807031"/>
                <a:ext cx="744861" cy="618167"/>
              </a:xfrm>
              <a:prstGeom prst="rect">
                <a:avLst/>
              </a:prstGeom>
              <a:noFill/>
              <a:ln>
                <a:noFill/>
              </a:ln>
            </p:spPr>
          </p:pic>
        </p:grpSp>
        <p:pic>
          <p:nvPicPr>
            <p:cNvPr id="203" name="Shape 203"/>
            <p:cNvPicPr preferRelativeResize="0"/>
            <p:nvPr/>
          </p:nvPicPr>
          <p:blipFill rotWithShape="1">
            <a:blip r:embed="rId7">
              <a:alphaModFix/>
            </a:blip>
            <a:srcRect b="0" l="0" r="0" t="0"/>
            <a:stretch/>
          </p:blipFill>
          <p:spPr>
            <a:xfrm>
              <a:off x="8218545" y="160339"/>
              <a:ext cx="718500" cy="672899"/>
            </a:xfrm>
            <a:prstGeom prst="rect">
              <a:avLst/>
            </a:prstGeom>
            <a:noFill/>
            <a:ln>
              <a:noFill/>
            </a:ln>
          </p:spPr>
        </p:pic>
      </p:grpSp>
      <p:pic>
        <p:nvPicPr>
          <p:cNvPr id="204" name="Shape 204"/>
          <p:cNvPicPr preferRelativeResize="0"/>
          <p:nvPr/>
        </p:nvPicPr>
        <p:blipFill rotWithShape="1">
          <a:blip r:embed="rId9">
            <a:alphaModFix/>
          </a:blip>
          <a:srcRect b="0" l="0" r="0" t="0"/>
          <a:stretch/>
        </p:blipFill>
        <p:spPr>
          <a:xfrm>
            <a:off x="5927596" y="5248564"/>
            <a:ext cx="1184699" cy="971700"/>
          </a:xfrm>
          <a:prstGeom prst="rect">
            <a:avLst/>
          </a:prstGeom>
          <a:noFill/>
          <a:ln>
            <a:noFill/>
          </a:ln>
        </p:spPr>
      </p:pic>
      <p:sp>
        <p:nvSpPr>
          <p:cNvPr id="205" name="Shape 205"/>
          <p:cNvSpPr/>
          <p:nvPr/>
        </p:nvSpPr>
        <p:spPr>
          <a:xfrm>
            <a:off x="5584000" y="6215600"/>
            <a:ext cx="2016899" cy="326400"/>
          </a:xfrm>
          <a:prstGeom prst="roundRect">
            <a:avLst>
              <a:gd fmla="val 16667" name="adj"/>
            </a:avLst>
          </a:prstGeom>
          <a:solidFill>
            <a:schemeClr val="lt1"/>
          </a:solidFill>
          <a:ln cap="flat" cmpd="sng" w="25400">
            <a:solidFill>
              <a:srgbClr val="660000"/>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baseline="0" i="0" sz="1400" u="none" cap="none" strike="noStrike">
              <a:solidFill>
                <a:srgbClr val="660000"/>
              </a:solidFill>
              <a:latin typeface="Arial"/>
              <a:ea typeface="Arial"/>
              <a:cs typeface="Arial"/>
              <a:sym typeface="Arial"/>
              <a:rtl val="0"/>
            </a:endParaRPr>
          </a:p>
          <a:p>
            <a:pPr indent="0" lvl="0" marL="0" marR="0" rtl="0" algn="ctr">
              <a:lnSpc>
                <a:spcPct val="100000"/>
              </a:lnSpc>
              <a:spcBef>
                <a:spcPts val="0"/>
              </a:spcBef>
              <a:spcAft>
                <a:spcPts val="0"/>
              </a:spcAft>
              <a:buClr>
                <a:schemeClr val="lt1"/>
              </a:buClr>
              <a:buSzPct val="25000"/>
              <a:buFont typeface="Arial"/>
              <a:buNone/>
            </a:pPr>
            <a:r>
              <a:rPr b="1" baseline="0" i="0" lang="en-US" sz="1400" u="none" cap="none" strike="noStrike">
                <a:solidFill>
                  <a:srgbClr val="660000"/>
                </a:solidFill>
                <a:latin typeface="Arial"/>
                <a:ea typeface="Arial"/>
                <a:cs typeface="Arial"/>
                <a:sym typeface="Arial"/>
                <a:rtl val="0"/>
              </a:rPr>
              <a:t>Conver</a:t>
            </a:r>
            <a:r>
              <a:rPr b="1" lang="en-US">
                <a:solidFill>
                  <a:srgbClr val="660000"/>
                </a:solidFill>
                <a:rtl val="0"/>
              </a:rPr>
              <a:t>tWiff2MzData</a:t>
            </a:r>
          </a:p>
          <a:p>
            <a:pPr indent="0" lvl="0" marL="0" marR="0" rtl="0" algn="ctr">
              <a:lnSpc>
                <a:spcPct val="100000"/>
              </a:lnSpc>
              <a:spcBef>
                <a:spcPts val="0"/>
              </a:spcBef>
              <a:spcAft>
                <a:spcPts val="0"/>
              </a:spcAft>
              <a:buClr>
                <a:srgbClr val="000000"/>
              </a:buClr>
              <a:buFont typeface="Arial"/>
              <a:buNone/>
            </a:pPr>
            <a:r>
              <a:t/>
            </a:r>
            <a:endParaRPr b="1" baseline="0" i="0" sz="1400" u="none" cap="none" strike="noStrike">
              <a:solidFill>
                <a:srgbClr val="660000"/>
              </a:solidFill>
              <a:latin typeface="Arial"/>
              <a:ea typeface="Arial"/>
              <a:cs typeface="Arial"/>
              <a:sym typeface="Arial"/>
              <a:rtl val="0"/>
            </a:endParaRPr>
          </a:p>
        </p:txBody>
      </p:sp>
      <p:pic>
        <p:nvPicPr>
          <p:cNvPr id="206" name="Shape 206"/>
          <p:cNvPicPr preferRelativeResize="0"/>
          <p:nvPr/>
        </p:nvPicPr>
        <p:blipFill rotWithShape="1">
          <a:blip r:embed="rId10">
            <a:alphaModFix/>
          </a:blip>
          <a:srcRect b="0" l="0" r="0" t="0"/>
          <a:stretch/>
        </p:blipFill>
        <p:spPr>
          <a:xfrm>
            <a:off x="8145392" y="3491882"/>
            <a:ext cx="777899" cy="827700"/>
          </a:xfrm>
          <a:prstGeom prst="rect">
            <a:avLst/>
          </a:prstGeom>
          <a:noFill/>
          <a:ln>
            <a:noFill/>
          </a:ln>
        </p:spPr>
      </p:pic>
      <p:sp>
        <p:nvSpPr>
          <p:cNvPr id="207" name="Shape 207"/>
          <p:cNvSpPr/>
          <p:nvPr/>
        </p:nvSpPr>
        <p:spPr>
          <a:xfrm rot="-612770">
            <a:off x="8362958" y="4316099"/>
            <a:ext cx="534671" cy="834367"/>
          </a:xfrm>
          <a:prstGeom prst="curvedLeftArrow">
            <a:avLst>
              <a:gd fmla="val 25000" name="adj1"/>
              <a:gd fmla="val 49008" name="adj2"/>
              <a:gd fmla="val 25000" name="adj3"/>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cxnSp>
        <p:nvCxnSpPr>
          <p:cNvPr id="208" name="Shape 208"/>
          <p:cNvCxnSpPr/>
          <p:nvPr/>
        </p:nvCxnSpPr>
        <p:spPr>
          <a:xfrm rot="10800000">
            <a:off x="6083449" y="4766024"/>
            <a:ext cx="224700" cy="549300"/>
          </a:xfrm>
          <a:prstGeom prst="straightConnector1">
            <a:avLst/>
          </a:prstGeom>
          <a:noFill/>
          <a:ln cap="flat" cmpd="sng" w="25400">
            <a:solidFill>
              <a:schemeClr val="accent3"/>
            </a:solidFill>
            <a:prstDash val="solid"/>
            <a:round/>
            <a:headEnd len="med" w="med" type="none"/>
            <a:tailEnd len="lg" w="lg" type="stealth"/>
          </a:ln>
        </p:spPr>
      </p:cxnSp>
      <p:cxnSp>
        <p:nvCxnSpPr>
          <p:cNvPr id="209" name="Shape 209"/>
          <p:cNvCxnSpPr/>
          <p:nvPr/>
        </p:nvCxnSpPr>
        <p:spPr>
          <a:xfrm flipH="1" rot="10800000">
            <a:off x="6583075" y="4689849"/>
            <a:ext cx="135899" cy="610200"/>
          </a:xfrm>
          <a:prstGeom prst="straightConnector1">
            <a:avLst/>
          </a:prstGeom>
          <a:noFill/>
          <a:ln cap="flat" cmpd="sng" w="25400">
            <a:solidFill>
              <a:schemeClr val="accent3"/>
            </a:solidFill>
            <a:prstDash val="solid"/>
            <a:round/>
            <a:headEnd len="med" w="med" type="none"/>
            <a:tailEnd len="lg" w="lg" type="stealth"/>
          </a:ln>
        </p:spPr>
      </p:cxnSp>
      <p:grpSp>
        <p:nvGrpSpPr>
          <p:cNvPr id="210" name="Shape 210"/>
          <p:cNvGrpSpPr/>
          <p:nvPr/>
        </p:nvGrpSpPr>
        <p:grpSpPr>
          <a:xfrm>
            <a:off x="4346796" y="2025110"/>
            <a:ext cx="3787778" cy="2664573"/>
            <a:chOff x="3995935" y="785055"/>
            <a:chExt cx="3787778" cy="2664573"/>
          </a:xfrm>
        </p:grpSpPr>
        <p:grpSp>
          <p:nvGrpSpPr>
            <p:cNvPr id="211" name="Shape 211"/>
            <p:cNvGrpSpPr/>
            <p:nvPr/>
          </p:nvGrpSpPr>
          <p:grpSpPr>
            <a:xfrm>
              <a:off x="3995935" y="785055"/>
              <a:ext cx="3787778" cy="2664573"/>
              <a:chOff x="4932039" y="728970"/>
              <a:chExt cx="3024335" cy="1775271"/>
            </a:xfrm>
          </p:grpSpPr>
          <p:sp>
            <p:nvSpPr>
              <p:cNvPr id="212" name="Shape 212"/>
              <p:cNvSpPr/>
              <p:nvPr/>
            </p:nvSpPr>
            <p:spPr>
              <a:xfrm rot="5400000">
                <a:off x="5664784" y="212651"/>
                <a:ext cx="1558846" cy="3024335"/>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sp>
            <p:nvSpPr>
              <p:cNvPr id="213" name="Shape 213"/>
              <p:cNvSpPr txBox="1"/>
              <p:nvPr/>
            </p:nvSpPr>
            <p:spPr>
              <a:xfrm>
                <a:off x="5428598" y="728970"/>
                <a:ext cx="2095799" cy="367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FF"/>
                  </a:buClr>
                  <a:buSzPct val="25000"/>
                  <a:buFont typeface="Arial"/>
                  <a:buNone/>
                </a:pPr>
                <a:r>
                  <a:rPr b="1" baseline="0" i="0" lang="en-US" sz="1400" u="none" cap="none" strike="noStrike">
                    <a:solidFill>
                      <a:srgbClr val="0000FF"/>
                    </a:solidFill>
                    <a:latin typeface="Arial"/>
                    <a:ea typeface="Arial"/>
                    <a:cs typeface="Arial"/>
                    <a:sym typeface="Arial"/>
                    <a:rtl val="0"/>
                  </a:rPr>
                  <a:t>FileServer@ParisSud</a:t>
                </a:r>
              </a:p>
            </p:txBody>
          </p:sp>
        </p:grpSp>
        <p:grpSp>
          <p:nvGrpSpPr>
            <p:cNvPr id="214" name="Shape 214"/>
            <p:cNvGrpSpPr/>
            <p:nvPr/>
          </p:nvGrpSpPr>
          <p:grpSpPr>
            <a:xfrm>
              <a:off x="4938138" y="1371755"/>
              <a:ext cx="595432" cy="534258"/>
              <a:chOff x="5848660" y="1240409"/>
              <a:chExt cx="595432" cy="534258"/>
            </a:xfrm>
          </p:grpSpPr>
          <p:pic>
            <p:nvPicPr>
              <p:cNvPr id="215" name="Shape 215"/>
              <p:cNvPicPr preferRelativeResize="0"/>
              <p:nvPr/>
            </p:nvPicPr>
            <p:blipFill rotWithShape="1">
              <a:blip r:embed="rId11">
                <a:alphaModFix/>
              </a:blip>
              <a:srcRect b="0" l="0" r="0" t="0"/>
              <a:stretch/>
            </p:blipFill>
            <p:spPr>
              <a:xfrm>
                <a:off x="5848660" y="1269899"/>
                <a:ext cx="378646" cy="475281"/>
              </a:xfrm>
              <a:prstGeom prst="rect">
                <a:avLst/>
              </a:prstGeom>
              <a:noFill/>
              <a:ln>
                <a:noFill/>
              </a:ln>
            </p:spPr>
          </p:pic>
          <p:pic>
            <p:nvPicPr>
              <p:cNvPr id="216" name="Shape 216"/>
              <p:cNvPicPr preferRelativeResize="0"/>
              <p:nvPr/>
            </p:nvPicPr>
            <p:blipFill rotWithShape="1">
              <a:blip r:embed="rId11">
                <a:alphaModFix/>
              </a:blip>
              <a:srcRect b="0" l="0" r="0" t="0"/>
              <a:stretch/>
            </p:blipFill>
            <p:spPr>
              <a:xfrm rot="605294">
                <a:off x="6026747" y="1269898"/>
                <a:ext cx="378646" cy="475281"/>
              </a:xfrm>
              <a:prstGeom prst="rect">
                <a:avLst/>
              </a:prstGeom>
              <a:noFill/>
              <a:ln>
                <a:noFill/>
              </a:ln>
            </p:spPr>
          </p:pic>
        </p:grpSp>
        <p:grpSp>
          <p:nvGrpSpPr>
            <p:cNvPr id="217" name="Shape 217"/>
            <p:cNvGrpSpPr/>
            <p:nvPr/>
          </p:nvGrpSpPr>
          <p:grpSpPr>
            <a:xfrm>
              <a:off x="6663481" y="1532682"/>
              <a:ext cx="579208" cy="661822"/>
              <a:chOff x="7236296" y="1280295"/>
              <a:chExt cx="579208" cy="661822"/>
            </a:xfrm>
          </p:grpSpPr>
          <p:pic>
            <p:nvPicPr>
              <p:cNvPr id="218" name="Shape 218"/>
              <p:cNvPicPr preferRelativeResize="0"/>
              <p:nvPr/>
            </p:nvPicPr>
            <p:blipFill rotWithShape="1">
              <a:blip r:embed="rId12">
                <a:alphaModFix/>
              </a:blip>
              <a:srcRect b="0" l="0" r="0" t="0"/>
              <a:stretch/>
            </p:blipFill>
            <p:spPr>
              <a:xfrm>
                <a:off x="7236296" y="1280295"/>
                <a:ext cx="400350" cy="564528"/>
              </a:xfrm>
              <a:prstGeom prst="rect">
                <a:avLst/>
              </a:prstGeom>
              <a:noFill/>
              <a:ln>
                <a:noFill/>
              </a:ln>
            </p:spPr>
          </p:pic>
          <p:pic>
            <p:nvPicPr>
              <p:cNvPr id="219" name="Shape 219"/>
              <p:cNvPicPr preferRelativeResize="0"/>
              <p:nvPr/>
            </p:nvPicPr>
            <p:blipFill rotWithShape="1">
              <a:blip r:embed="rId12">
                <a:alphaModFix/>
              </a:blip>
              <a:srcRect b="0" l="0" r="0" t="0"/>
              <a:stretch/>
            </p:blipFill>
            <p:spPr>
              <a:xfrm rot="773327">
                <a:off x="7357236" y="1340051"/>
                <a:ext cx="400350" cy="564528"/>
              </a:xfrm>
              <a:prstGeom prst="rect">
                <a:avLst/>
              </a:prstGeom>
              <a:noFill/>
              <a:ln>
                <a:noFill/>
              </a:ln>
            </p:spPr>
          </p:pic>
        </p:grpSp>
        <p:grpSp>
          <p:nvGrpSpPr>
            <p:cNvPr id="220" name="Shape 220"/>
            <p:cNvGrpSpPr/>
            <p:nvPr/>
          </p:nvGrpSpPr>
          <p:grpSpPr>
            <a:xfrm>
              <a:off x="5773023" y="1420305"/>
              <a:ext cx="678286" cy="695703"/>
              <a:chOff x="6560818" y="1509159"/>
              <a:chExt cx="678286" cy="695703"/>
            </a:xfrm>
          </p:grpSpPr>
          <p:pic>
            <p:nvPicPr>
              <p:cNvPr id="221" name="Shape 221"/>
              <p:cNvPicPr preferRelativeResize="0"/>
              <p:nvPr/>
            </p:nvPicPr>
            <p:blipFill rotWithShape="1">
              <a:blip r:embed="rId13">
                <a:alphaModFix/>
              </a:blip>
              <a:srcRect b="0" l="0" r="0" t="0"/>
              <a:stretch/>
            </p:blipFill>
            <p:spPr>
              <a:xfrm>
                <a:off x="6560818" y="1516620"/>
                <a:ext cx="492988" cy="616235"/>
              </a:xfrm>
              <a:prstGeom prst="rect">
                <a:avLst/>
              </a:prstGeom>
              <a:noFill/>
              <a:ln>
                <a:noFill/>
              </a:ln>
            </p:spPr>
          </p:pic>
          <p:pic>
            <p:nvPicPr>
              <p:cNvPr id="222" name="Shape 222"/>
              <p:cNvPicPr preferRelativeResize="0"/>
              <p:nvPr/>
            </p:nvPicPr>
            <p:blipFill rotWithShape="1">
              <a:blip r:embed="rId13">
                <a:alphaModFix/>
              </a:blip>
              <a:srcRect b="0" l="0" r="0" t="0"/>
              <a:stretch/>
            </p:blipFill>
            <p:spPr>
              <a:xfrm rot="629512">
                <a:off x="6694131" y="1548894"/>
                <a:ext cx="492988" cy="616235"/>
              </a:xfrm>
              <a:prstGeom prst="rect">
                <a:avLst/>
              </a:prstGeom>
              <a:noFill/>
              <a:ln>
                <a:noFill/>
              </a:ln>
            </p:spPr>
          </p:pic>
        </p:grpSp>
        <p:grpSp>
          <p:nvGrpSpPr>
            <p:cNvPr id="223" name="Shape 223"/>
            <p:cNvGrpSpPr/>
            <p:nvPr/>
          </p:nvGrpSpPr>
          <p:grpSpPr>
            <a:xfrm>
              <a:off x="5598249" y="2206948"/>
              <a:ext cx="738768" cy="853042"/>
              <a:chOff x="6319560" y="2174124"/>
              <a:chExt cx="639407" cy="718838"/>
            </a:xfrm>
          </p:grpSpPr>
          <p:pic>
            <p:nvPicPr>
              <p:cNvPr id="224" name="Shape 224"/>
              <p:cNvPicPr preferRelativeResize="0"/>
              <p:nvPr/>
            </p:nvPicPr>
            <p:blipFill rotWithShape="1">
              <a:blip r:embed="rId14">
                <a:alphaModFix/>
              </a:blip>
              <a:srcRect b="0" l="0" r="0" t="0"/>
              <a:stretch/>
            </p:blipFill>
            <p:spPr>
              <a:xfrm>
                <a:off x="6319560" y="2174125"/>
                <a:ext cx="477399" cy="647321"/>
              </a:xfrm>
              <a:prstGeom prst="rect">
                <a:avLst/>
              </a:prstGeom>
              <a:noFill/>
              <a:ln>
                <a:noFill/>
              </a:ln>
            </p:spPr>
          </p:pic>
          <p:pic>
            <p:nvPicPr>
              <p:cNvPr id="225" name="Shape 225"/>
              <p:cNvPicPr preferRelativeResize="0"/>
              <p:nvPr/>
            </p:nvPicPr>
            <p:blipFill rotWithShape="1">
              <a:blip r:embed="rId14">
                <a:alphaModFix/>
              </a:blip>
              <a:srcRect b="0" l="0" r="0" t="0"/>
              <a:stretch/>
            </p:blipFill>
            <p:spPr>
              <a:xfrm rot="585188">
                <a:off x="6430189" y="2209882"/>
                <a:ext cx="477399" cy="647321"/>
              </a:xfrm>
              <a:prstGeom prst="rect">
                <a:avLst/>
              </a:prstGeom>
              <a:noFill/>
              <a:ln>
                <a:noFill/>
              </a:ln>
            </p:spPr>
          </p:pic>
        </p:grpSp>
        <p:grpSp>
          <p:nvGrpSpPr>
            <p:cNvPr id="226" name="Shape 226"/>
            <p:cNvGrpSpPr/>
            <p:nvPr/>
          </p:nvGrpSpPr>
          <p:grpSpPr>
            <a:xfrm>
              <a:off x="6499523" y="2353808"/>
              <a:ext cx="932553" cy="925169"/>
              <a:chOff x="7172816" y="2115289"/>
              <a:chExt cx="680892" cy="704651"/>
            </a:xfrm>
          </p:grpSpPr>
          <p:pic>
            <p:nvPicPr>
              <p:cNvPr id="227" name="Shape 227"/>
              <p:cNvPicPr preferRelativeResize="0"/>
              <p:nvPr/>
            </p:nvPicPr>
            <p:blipFill rotWithShape="1">
              <a:blip r:embed="rId15">
                <a:alphaModFix/>
              </a:blip>
              <a:srcRect b="0" l="0" r="0" t="0"/>
              <a:stretch/>
            </p:blipFill>
            <p:spPr>
              <a:xfrm rot="1091459">
                <a:off x="7243913" y="2165729"/>
                <a:ext cx="406480" cy="520550"/>
              </a:xfrm>
              <a:prstGeom prst="rect">
                <a:avLst/>
              </a:prstGeom>
              <a:noFill/>
              <a:ln>
                <a:noFill/>
              </a:ln>
            </p:spPr>
          </p:pic>
          <p:pic>
            <p:nvPicPr>
              <p:cNvPr id="228" name="Shape 228"/>
              <p:cNvPicPr preferRelativeResize="0"/>
              <p:nvPr/>
            </p:nvPicPr>
            <p:blipFill rotWithShape="1">
              <a:blip r:embed="rId15">
                <a:alphaModFix/>
              </a:blip>
              <a:srcRect b="0" l="0" r="0" t="0"/>
              <a:stretch/>
            </p:blipFill>
            <p:spPr>
              <a:xfrm rot="1922014">
                <a:off x="7340120" y="2231218"/>
                <a:ext cx="406480" cy="520550"/>
              </a:xfrm>
              <a:prstGeom prst="rect">
                <a:avLst/>
              </a:prstGeom>
              <a:noFill/>
              <a:ln>
                <a:noFill/>
              </a:ln>
            </p:spPr>
          </p:pic>
        </p:grpSp>
      </p:grpSp>
      <p:sp>
        <p:nvSpPr>
          <p:cNvPr id="229" name="Shape 229"/>
          <p:cNvSpPr/>
          <p:nvPr/>
        </p:nvSpPr>
        <p:spPr>
          <a:xfrm>
            <a:off x="79374" y="66450"/>
            <a:ext cx="1462199" cy="527099"/>
          </a:xfrm>
          <a:prstGeom prst="roundRect">
            <a:avLst>
              <a:gd fmla="val 16667" name="adj"/>
            </a:avLst>
          </a:prstGeom>
          <a:solidFill>
            <a:schemeClr val="lt2"/>
          </a:solidFill>
          <a:ln cap="flat" cmpd="sng" w="9525">
            <a:solidFill>
              <a:srgbClr val="1155CC"/>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b="1" lang="en-US" sz="1800"/>
              <a:t>BEFORE</a:t>
            </a:r>
          </a:p>
        </p:txBody>
      </p:sp>
      <p:sp>
        <p:nvSpPr>
          <p:cNvPr id="230" name="Shape 230"/>
          <p:cNvSpPr/>
          <p:nvPr/>
        </p:nvSpPr>
        <p:spPr>
          <a:xfrm>
            <a:off x="3803550" y="66450"/>
            <a:ext cx="1628099" cy="527099"/>
          </a:xfrm>
          <a:prstGeom prst="roundRect">
            <a:avLst>
              <a:gd fmla="val 16667" name="adj"/>
            </a:avLst>
          </a:prstGeom>
          <a:solidFill>
            <a:schemeClr val="lt2"/>
          </a:solidFill>
          <a:ln cap="flat" cmpd="sng" w="9525">
            <a:solidFill>
              <a:srgbClr val="1155CC"/>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800"/>
              <a:t>AFTER</a:t>
            </a:r>
          </a:p>
        </p:txBody>
      </p:sp>
      <p:sp>
        <p:nvSpPr>
          <p:cNvPr id="231" name="Shape 231"/>
          <p:cNvSpPr/>
          <p:nvPr/>
        </p:nvSpPr>
        <p:spPr>
          <a:xfrm>
            <a:off x="7600925" y="5198125"/>
            <a:ext cx="1462199" cy="367500"/>
          </a:xfrm>
          <a:prstGeom prst="rect">
            <a:avLst/>
          </a:prstGeom>
          <a:solidFill>
            <a:schemeClr val="lt2"/>
          </a:solidFill>
          <a:ln cap="flat" cmpd="sng" w="19050">
            <a:solidFill>
              <a:srgbClr val="9800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1" baseline="0" i="0" lang="en-US" sz="1400" u="none" cap="none" strike="noStrike">
                <a:solidFill>
                  <a:srgbClr val="660000"/>
                </a:solidFill>
                <a:latin typeface="Arial"/>
                <a:ea typeface="Arial"/>
                <a:cs typeface="Arial"/>
                <a:sym typeface="Arial"/>
              </a:rPr>
              <a:t>JobScheduler</a:t>
            </a:r>
          </a:p>
        </p:txBody>
      </p:sp>
      <p:sp>
        <p:nvSpPr>
          <p:cNvPr id="232" name="Shape 232"/>
          <p:cNvSpPr/>
          <p:nvPr/>
        </p:nvSpPr>
        <p:spPr>
          <a:xfrm rot="1715023">
            <a:off x="7836171" y="5699313"/>
            <a:ext cx="769371" cy="1283275"/>
          </a:xfrm>
          <a:prstGeom prst="curvedLeftArrow">
            <a:avLst>
              <a:gd fmla="val 25000" name="adj1"/>
              <a:gd fmla="val 49008" name="adj2"/>
              <a:gd fmla="val 25000" name="adj3"/>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endParaRPr>
          </a:p>
        </p:txBody>
      </p:sp>
      <p:sp>
        <p:nvSpPr>
          <p:cNvPr id="233" name="Shape 233"/>
          <p:cNvSpPr/>
          <p:nvPr/>
        </p:nvSpPr>
        <p:spPr>
          <a:xfrm>
            <a:off x="774012" y="6030125"/>
            <a:ext cx="2727600" cy="790500"/>
          </a:xfrm>
          <a:prstGeom prst="roundRect">
            <a:avLst>
              <a:gd fmla="val 16667" name="adj"/>
            </a:avLst>
          </a:prstGeom>
          <a:solidFill>
            <a:schemeClr val="lt2"/>
          </a:solidFill>
          <a:ln cap="flat" cmpd="sng" w="19050">
            <a:solidFill>
              <a:srgbClr val="1155CC"/>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US">
                <a:solidFill>
                  <a:srgbClr val="1C4587"/>
                </a:solidFill>
              </a:rPr>
              <a:t>AUTOMATE CONVERSION FROM </a:t>
            </a:r>
            <a:r>
              <a:rPr b="1" lang="en-US">
                <a:solidFill>
                  <a:srgbClr val="FF0000"/>
                </a:solidFill>
              </a:rPr>
              <a:t>WIFF</a:t>
            </a:r>
            <a:r>
              <a:rPr b="1" lang="en-US">
                <a:solidFill>
                  <a:srgbClr val="1C4587"/>
                </a:solidFill>
              </a:rPr>
              <a:t> TO </a:t>
            </a:r>
            <a:r>
              <a:rPr b="1" lang="en-US">
                <a:solidFill>
                  <a:srgbClr val="FF0000"/>
                </a:solidFill>
              </a:rPr>
              <a:t>MZDATA</a:t>
            </a:r>
          </a:p>
        </p:txBody>
      </p:sp>
      <p:sp>
        <p:nvSpPr>
          <p:cNvPr id="234" name="Shape 234"/>
          <p:cNvSpPr txBox="1"/>
          <p:nvPr/>
        </p:nvSpPr>
        <p:spPr>
          <a:xfrm>
            <a:off x="2211450" y="2216675"/>
            <a:ext cx="987599" cy="527099"/>
          </a:xfrm>
          <a:prstGeom prst="rect">
            <a:avLst/>
          </a:prstGeom>
          <a:noFill/>
          <a:ln>
            <a:noFill/>
          </a:ln>
        </p:spPr>
        <p:txBody>
          <a:bodyPr anchorCtr="0" anchor="t" bIns="91425" lIns="91425" rIns="91425" tIns="91425">
            <a:noAutofit/>
          </a:bodyPr>
          <a:lstStyle/>
          <a:p>
            <a:pPr>
              <a:spcBef>
                <a:spcPts val="0"/>
              </a:spcBef>
              <a:buNone/>
            </a:pPr>
            <a:r>
              <a:rPr b="1" lang="en-US" sz="1100">
                <a:solidFill>
                  <a:srgbClr val="274E13"/>
                </a:solidFill>
              </a:rPr>
              <a:t>Pharmacy’s Scientist</a:t>
            </a:r>
          </a:p>
        </p:txBody>
      </p:sp>
      <p:sp>
        <p:nvSpPr>
          <p:cNvPr id="235" name="Shape 235"/>
          <p:cNvSpPr txBox="1"/>
          <p:nvPr/>
        </p:nvSpPr>
        <p:spPr>
          <a:xfrm>
            <a:off x="2583800" y="3851475"/>
            <a:ext cx="987599" cy="527099"/>
          </a:xfrm>
          <a:prstGeom prst="rect">
            <a:avLst/>
          </a:prstGeom>
          <a:noFill/>
          <a:ln>
            <a:noFill/>
          </a:ln>
        </p:spPr>
        <p:txBody>
          <a:bodyPr anchorCtr="0" anchor="t" bIns="91425" lIns="91425" rIns="91425" tIns="91425">
            <a:noAutofit/>
          </a:bodyPr>
          <a:lstStyle/>
          <a:p>
            <a:pPr lvl="0" rtl="0">
              <a:spcBef>
                <a:spcPts val="0"/>
              </a:spcBef>
              <a:buNone/>
            </a:pPr>
            <a:r>
              <a:rPr b="1" lang="en-US" sz="1100">
                <a:solidFill>
                  <a:srgbClr val="274E13"/>
                </a:solidFill>
              </a:rPr>
              <a:t>Pharmacy’s Scientist</a:t>
            </a:r>
          </a:p>
        </p:txBody>
      </p:sp>
      <p:sp>
        <p:nvSpPr>
          <p:cNvPr id="236" name="Shape 236"/>
          <p:cNvSpPr txBox="1"/>
          <p:nvPr/>
        </p:nvSpPr>
        <p:spPr>
          <a:xfrm>
            <a:off x="3767200" y="1274700"/>
            <a:ext cx="987599" cy="527099"/>
          </a:xfrm>
          <a:prstGeom prst="rect">
            <a:avLst/>
          </a:prstGeom>
          <a:noFill/>
          <a:ln>
            <a:noFill/>
          </a:ln>
        </p:spPr>
        <p:txBody>
          <a:bodyPr anchorCtr="0" anchor="t" bIns="91425" lIns="91425" rIns="91425" tIns="91425">
            <a:noAutofit/>
          </a:bodyPr>
          <a:lstStyle/>
          <a:p>
            <a:pPr lvl="0" rtl="0">
              <a:spcBef>
                <a:spcPts val="0"/>
              </a:spcBef>
              <a:buNone/>
            </a:pPr>
            <a:r>
              <a:rPr b="1" lang="en-US" sz="1100">
                <a:solidFill>
                  <a:srgbClr val="274E13"/>
                </a:solidFill>
              </a:rPr>
              <a:t>Pharmacy’s Scientist</a:t>
            </a:r>
          </a:p>
        </p:txBody>
      </p:sp>
      <p:sp>
        <p:nvSpPr>
          <p:cNvPr id="237" name="Shape 237"/>
          <p:cNvSpPr txBox="1"/>
          <p:nvPr/>
        </p:nvSpPr>
        <p:spPr>
          <a:xfrm>
            <a:off x="7397850" y="1350900"/>
            <a:ext cx="987599" cy="527099"/>
          </a:xfrm>
          <a:prstGeom prst="rect">
            <a:avLst/>
          </a:prstGeom>
          <a:noFill/>
          <a:ln>
            <a:noFill/>
          </a:ln>
        </p:spPr>
        <p:txBody>
          <a:bodyPr anchorCtr="0" anchor="t" bIns="91425" lIns="91425" rIns="91425" tIns="91425">
            <a:noAutofit/>
          </a:bodyPr>
          <a:lstStyle/>
          <a:p>
            <a:pPr lvl="0" rtl="0">
              <a:spcBef>
                <a:spcPts val="0"/>
              </a:spcBef>
              <a:buNone/>
            </a:pPr>
            <a:r>
              <a:rPr b="1" lang="en-US" sz="1100">
                <a:solidFill>
                  <a:srgbClr val="274E13"/>
                </a:solidFill>
              </a:rPr>
              <a:t>Pharmacy’s Scientist</a:t>
            </a:r>
          </a:p>
        </p:txBody>
      </p:sp>
      <p:sp>
        <p:nvSpPr>
          <p:cNvPr id="238" name="Shape 238"/>
          <p:cNvSpPr/>
          <p:nvPr/>
        </p:nvSpPr>
        <p:spPr>
          <a:xfrm>
            <a:off x="5950850" y="66450"/>
            <a:ext cx="3112200" cy="1204800"/>
          </a:xfrm>
          <a:prstGeom prst="rect">
            <a:avLst/>
          </a:prstGeom>
          <a:solidFill>
            <a:schemeClr val="lt2"/>
          </a:solidFill>
          <a:ln cap="flat" cmpd="sng" w="19050">
            <a:solidFill>
              <a:srgbClr val="A61C00"/>
            </a:solidFill>
            <a:prstDash val="solid"/>
            <a:round/>
            <a:headEnd len="med" w="med" type="none"/>
            <a:tailEnd len="med" w="med" type="none"/>
          </a:ln>
        </p:spPr>
        <p:txBody>
          <a:bodyPr anchorCtr="0" anchor="ctr" bIns="91425" lIns="91425" rIns="91425" tIns="91425">
            <a:noAutofit/>
          </a:bodyPr>
          <a:lstStyle/>
          <a:p>
            <a:pPr indent="-228600" lvl="0" marL="457200" marR="0" rtl="0" algn="l">
              <a:lnSpc>
                <a:spcPct val="150000"/>
              </a:lnSpc>
              <a:spcBef>
                <a:spcPts val="0"/>
              </a:spcBef>
              <a:spcAft>
                <a:spcPts val="0"/>
              </a:spcAft>
              <a:buClr>
                <a:srgbClr val="85200C"/>
              </a:buClr>
              <a:buSzPct val="100000"/>
              <a:buFont typeface="Arial"/>
              <a:buChar char="●"/>
            </a:pPr>
            <a:r>
              <a:rPr b="1" baseline="0" i="0" lang="en-US" sz="1400" u="none" cap="none" strike="noStrike">
                <a:solidFill>
                  <a:srgbClr val="85200C"/>
                </a:solidFill>
                <a:latin typeface="Arial"/>
                <a:ea typeface="Arial"/>
                <a:cs typeface="Arial"/>
                <a:sym typeface="Arial"/>
              </a:rPr>
              <a:t>CONVERTER: UNIFIED</a:t>
            </a:r>
          </a:p>
          <a:p>
            <a:pPr indent="-228600" lvl="0" marL="457200" marR="0" rtl="0" algn="l">
              <a:lnSpc>
                <a:spcPct val="150000"/>
              </a:lnSpc>
              <a:spcBef>
                <a:spcPts val="0"/>
              </a:spcBef>
              <a:spcAft>
                <a:spcPts val="0"/>
              </a:spcAft>
              <a:buClr>
                <a:srgbClr val="85200C"/>
              </a:buClr>
              <a:buSzPct val="100000"/>
              <a:buFont typeface="Arial"/>
              <a:buChar char="●"/>
            </a:pPr>
            <a:r>
              <a:rPr b="1" baseline="0" i="0" lang="en-US" sz="1400" u="none" cap="none" strike="noStrike">
                <a:solidFill>
                  <a:srgbClr val="85200C"/>
                </a:solidFill>
                <a:latin typeface="Arial"/>
                <a:ea typeface="Arial"/>
                <a:cs typeface="Arial"/>
                <a:sym typeface="Arial"/>
              </a:rPr>
              <a:t>ACTIVATION</a:t>
            </a:r>
            <a:r>
              <a:rPr b="1" lang="en-US">
                <a:solidFill>
                  <a:srgbClr val="85200C"/>
                </a:solidFill>
              </a:rPr>
              <a:t>: AUTOMATIC</a:t>
            </a:r>
          </a:p>
          <a:p>
            <a:pPr indent="-228600" lvl="0" marL="457200" marR="0" rtl="0" algn="l">
              <a:lnSpc>
                <a:spcPct val="150000"/>
              </a:lnSpc>
              <a:spcBef>
                <a:spcPts val="0"/>
              </a:spcBef>
              <a:spcAft>
                <a:spcPts val="0"/>
              </a:spcAft>
              <a:buClr>
                <a:srgbClr val="85200C"/>
              </a:buClr>
              <a:buSzPct val="100000"/>
              <a:buFont typeface="Arial"/>
              <a:buChar char="●"/>
            </a:pPr>
            <a:r>
              <a:rPr b="1" baseline="0" i="0" lang="en-US" sz="1400" u="none" cap="none" strike="noStrike">
                <a:solidFill>
                  <a:srgbClr val="85200C"/>
                </a:solidFill>
                <a:latin typeface="Arial"/>
                <a:ea typeface="Arial"/>
                <a:cs typeface="Arial"/>
                <a:sym typeface="Arial"/>
              </a:rPr>
              <a:t>STORAGE</a:t>
            </a:r>
            <a:r>
              <a:rPr b="1" lang="en-US">
                <a:solidFill>
                  <a:srgbClr val="85200C"/>
                </a:solidFill>
              </a:rPr>
              <a:t>: CENTRALIZED</a:t>
            </a:r>
          </a:p>
        </p:txBody>
      </p:sp>
      <p:sp>
        <p:nvSpPr>
          <p:cNvPr id="239" name="Shape 239"/>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a:spcBef>
                <a:spcPts val="0"/>
              </a:spcBef>
              <a:buClr>
                <a:srgbClr val="888888"/>
              </a:buClr>
              <a:buSzPct val="25000"/>
              <a:buFont typeface="Calibri"/>
              <a:buNone/>
            </a:pPr>
            <a:fld id="{00000000-1234-1234-1234-123412341234}" type="slidenum">
              <a:rPr lang="en-US"/>
              <a:t>‹#›</a:t>
            </a:fld>
          </a:p>
        </p:txBody>
      </p:sp>
      <p:cxnSp>
        <p:nvCxnSpPr>
          <p:cNvPr id="240" name="Shape 240"/>
          <p:cNvCxnSpPr/>
          <p:nvPr/>
        </p:nvCxnSpPr>
        <p:spPr>
          <a:xfrm flipH="1" rot="10800000">
            <a:off x="5127679" y="4950025"/>
            <a:ext cx="288000" cy="477599"/>
          </a:xfrm>
          <a:prstGeom prst="straightConnector1">
            <a:avLst/>
          </a:prstGeom>
          <a:noFill/>
          <a:ln cap="flat" cmpd="sng" w="25400">
            <a:solidFill>
              <a:schemeClr val="accent3"/>
            </a:solidFill>
            <a:prstDash val="solid"/>
            <a:round/>
            <a:headEnd len="med" w="med" type="none"/>
            <a:tailEnd len="lg" w="lg" type="stealth"/>
          </a:ln>
        </p:spPr>
      </p:cxnSp>
      <p:sp>
        <p:nvSpPr>
          <p:cNvPr id="241" name="Shape 241"/>
          <p:cNvSpPr txBox="1"/>
          <p:nvPr/>
        </p:nvSpPr>
        <p:spPr>
          <a:xfrm>
            <a:off x="4332700" y="6129975"/>
            <a:ext cx="1085700" cy="527099"/>
          </a:xfrm>
          <a:prstGeom prst="rect">
            <a:avLst/>
          </a:prstGeom>
          <a:noFill/>
          <a:ln>
            <a:noFill/>
          </a:ln>
        </p:spPr>
        <p:txBody>
          <a:bodyPr anchorCtr="0" anchor="t" bIns="91425" lIns="91425" rIns="91425" tIns="91425">
            <a:noAutofit/>
          </a:bodyPr>
          <a:lstStyle/>
          <a:p>
            <a:pPr lvl="0" rtl="0">
              <a:spcBef>
                <a:spcPts val="0"/>
              </a:spcBef>
              <a:buNone/>
            </a:pPr>
            <a:r>
              <a:rPr b="1" lang="en-US" sz="1100">
                <a:solidFill>
                  <a:srgbClr val="274E13"/>
                </a:solidFill>
              </a:rPr>
              <a:t>Pharmacy’s Scientist</a:t>
            </a:r>
          </a:p>
        </p:txBody>
      </p:sp>
      <p:pic>
        <p:nvPicPr>
          <p:cNvPr id="242" name="Shape 242"/>
          <p:cNvPicPr preferRelativeResize="0"/>
          <p:nvPr/>
        </p:nvPicPr>
        <p:blipFill rotWithShape="1">
          <a:blip r:embed="rId7">
            <a:alphaModFix/>
          </a:blip>
          <a:srcRect b="0" l="0" r="0" t="0"/>
          <a:stretch/>
        </p:blipFill>
        <p:spPr>
          <a:xfrm>
            <a:off x="4485108" y="5497092"/>
            <a:ext cx="719999" cy="7185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p:nvPr/>
        </p:nvSpPr>
        <p:spPr>
          <a:xfrm>
            <a:off x="6301950" y="992950"/>
            <a:ext cx="2687700" cy="2283900"/>
          </a:xfrm>
          <a:prstGeom prst="roundRect">
            <a:avLst>
              <a:gd fmla="val 16667" name="adj"/>
            </a:avLst>
          </a:prstGeom>
          <a:solidFill>
            <a:schemeClr val="lt2"/>
          </a:solidFill>
          <a:ln cap="flat" cmpd="sng" w="19050">
            <a:solidFill>
              <a:srgbClr val="0000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sp>
        <p:nvSpPr>
          <p:cNvPr id="248" name="Shape 248"/>
          <p:cNvSpPr txBox="1"/>
          <p:nvPr>
            <p:ph idx="4294967295" type="body"/>
          </p:nvPr>
        </p:nvSpPr>
        <p:spPr>
          <a:xfrm>
            <a:off x="165900" y="794250"/>
            <a:ext cx="8836800" cy="5891698"/>
          </a:xfrm>
          <a:prstGeom prst="rect">
            <a:avLst/>
          </a:prstGeom>
          <a:noFill/>
          <a:ln>
            <a:noFill/>
          </a:ln>
        </p:spPr>
        <p:txBody>
          <a:bodyPr anchorCtr="0" anchor="t" bIns="45700" lIns="91425" rIns="91425" tIns="45700">
            <a:noAutofit/>
          </a:bodyPr>
          <a:lstStyle/>
          <a:p>
            <a:pPr indent="-241499" lvl="0" marL="431999" marR="0" rtl="0" algn="l">
              <a:lnSpc>
                <a:spcPct val="100000"/>
              </a:lnSpc>
              <a:spcBef>
                <a:spcPts val="0"/>
              </a:spcBef>
              <a:spcAft>
                <a:spcPts val="1417"/>
              </a:spcAft>
              <a:buClr>
                <a:schemeClr val="dk1"/>
              </a:buClr>
              <a:buFont typeface="Noto Symbol"/>
              <a:buNone/>
            </a:pPr>
            <a:r>
              <a:t/>
            </a:r>
            <a:endParaRPr b="0" baseline="0" i="0" sz="3200" u="none" cap="none" strike="noStrike">
              <a:solidFill>
                <a:schemeClr val="dk1"/>
              </a:solidFill>
              <a:latin typeface="Arial"/>
              <a:ea typeface="Arial"/>
              <a:cs typeface="Arial"/>
              <a:sym typeface="Arial"/>
              <a:rtl val="0"/>
            </a:endParaRPr>
          </a:p>
        </p:txBody>
      </p:sp>
      <p:sp>
        <p:nvSpPr>
          <p:cNvPr id="249" name="Shape 249"/>
          <p:cNvSpPr txBox="1"/>
          <p:nvPr>
            <p:ph idx="4294967295" type="title"/>
          </p:nvPr>
        </p:nvSpPr>
        <p:spPr>
          <a:xfrm>
            <a:off x="457200" y="46049"/>
            <a:ext cx="8229600" cy="6071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Noto Symbol"/>
              <a:buNone/>
            </a:pPr>
            <a:r>
              <a:rPr b="1" baseline="0" i="0" lang="en-US" sz="3000" u="none" cap="none" strike="noStrike">
                <a:solidFill>
                  <a:schemeClr val="dk1"/>
                </a:solidFill>
                <a:latin typeface="Calibri"/>
                <a:ea typeface="Calibri"/>
                <a:cs typeface="Calibri"/>
                <a:sym typeface="Calibri"/>
                <a:rtl val="0"/>
              </a:rPr>
              <a:t>Automatic Pre-</a:t>
            </a:r>
            <a:r>
              <a:rPr b="1" lang="en-US" sz="3000">
                <a:rtl val="0"/>
              </a:rPr>
              <a:t>processing</a:t>
            </a:r>
          </a:p>
        </p:txBody>
      </p:sp>
      <p:grpSp>
        <p:nvGrpSpPr>
          <p:cNvPr id="250" name="Shape 250"/>
          <p:cNvGrpSpPr/>
          <p:nvPr/>
        </p:nvGrpSpPr>
        <p:grpSpPr>
          <a:xfrm>
            <a:off x="383250" y="986036"/>
            <a:ext cx="1254224" cy="2672350"/>
            <a:chOff x="436225" y="2201736"/>
            <a:chExt cx="1254224" cy="2672350"/>
          </a:xfrm>
        </p:grpSpPr>
        <p:pic>
          <p:nvPicPr>
            <p:cNvPr id="251" name="Shape 251"/>
            <p:cNvPicPr preferRelativeResize="0"/>
            <p:nvPr/>
          </p:nvPicPr>
          <p:blipFill rotWithShape="1">
            <a:blip r:embed="rId3">
              <a:alphaModFix/>
            </a:blip>
            <a:srcRect b="0" l="0" r="0" t="0"/>
            <a:stretch/>
          </p:blipFill>
          <p:spPr>
            <a:xfrm>
              <a:off x="477550" y="2201736"/>
              <a:ext cx="1171575" cy="713598"/>
            </a:xfrm>
            <a:prstGeom prst="rect">
              <a:avLst/>
            </a:prstGeom>
            <a:noFill/>
            <a:ln>
              <a:noFill/>
            </a:ln>
          </p:spPr>
        </p:pic>
        <p:pic>
          <p:nvPicPr>
            <p:cNvPr id="252" name="Shape 252"/>
            <p:cNvPicPr preferRelativeResize="0"/>
            <p:nvPr/>
          </p:nvPicPr>
          <p:blipFill rotWithShape="1">
            <a:blip r:embed="rId4">
              <a:alphaModFix/>
            </a:blip>
            <a:srcRect b="0" l="0" r="0" t="0"/>
            <a:stretch/>
          </p:blipFill>
          <p:spPr>
            <a:xfrm>
              <a:off x="436225" y="2942611"/>
              <a:ext cx="1254224" cy="713600"/>
            </a:xfrm>
            <a:prstGeom prst="rect">
              <a:avLst/>
            </a:prstGeom>
            <a:noFill/>
            <a:ln>
              <a:noFill/>
            </a:ln>
          </p:spPr>
        </p:pic>
        <p:pic>
          <p:nvPicPr>
            <p:cNvPr id="253" name="Shape 253"/>
            <p:cNvPicPr preferRelativeResize="0"/>
            <p:nvPr/>
          </p:nvPicPr>
          <p:blipFill rotWithShape="1">
            <a:blip r:embed="rId5">
              <a:alphaModFix/>
            </a:blip>
            <a:srcRect b="0" l="0" r="0" t="0"/>
            <a:stretch/>
          </p:blipFill>
          <p:spPr>
            <a:xfrm>
              <a:off x="496587" y="3759662"/>
              <a:ext cx="1133474" cy="1114425"/>
            </a:xfrm>
            <a:prstGeom prst="rect">
              <a:avLst/>
            </a:prstGeom>
            <a:noFill/>
            <a:ln>
              <a:noFill/>
            </a:ln>
          </p:spPr>
        </p:pic>
      </p:grpSp>
      <p:sp>
        <p:nvSpPr>
          <p:cNvPr id="254" name="Shape 254"/>
          <p:cNvSpPr/>
          <p:nvPr/>
        </p:nvSpPr>
        <p:spPr>
          <a:xfrm>
            <a:off x="1820400" y="1805150"/>
            <a:ext cx="802199" cy="5019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grpSp>
        <p:nvGrpSpPr>
          <p:cNvPr id="255" name="Shape 255"/>
          <p:cNvGrpSpPr/>
          <p:nvPr/>
        </p:nvGrpSpPr>
        <p:grpSpPr>
          <a:xfrm>
            <a:off x="2957899" y="1214653"/>
            <a:ext cx="1523195" cy="2365535"/>
            <a:chOff x="5814912" y="2410575"/>
            <a:chExt cx="2054762" cy="2527011"/>
          </a:xfrm>
        </p:grpSpPr>
        <p:pic>
          <p:nvPicPr>
            <p:cNvPr id="256" name="Shape 256"/>
            <p:cNvPicPr preferRelativeResize="0"/>
            <p:nvPr/>
          </p:nvPicPr>
          <p:blipFill rotWithShape="1">
            <a:blip r:embed="rId6">
              <a:alphaModFix/>
            </a:blip>
            <a:srcRect b="0" l="0" r="0" t="0"/>
            <a:stretch/>
          </p:blipFill>
          <p:spPr>
            <a:xfrm>
              <a:off x="6394625" y="3207350"/>
              <a:ext cx="895349" cy="933450"/>
            </a:xfrm>
            <a:prstGeom prst="rect">
              <a:avLst/>
            </a:prstGeom>
            <a:noFill/>
            <a:ln>
              <a:noFill/>
            </a:ln>
          </p:spPr>
        </p:pic>
        <p:grpSp>
          <p:nvGrpSpPr>
            <p:cNvPr id="257" name="Shape 257"/>
            <p:cNvGrpSpPr/>
            <p:nvPr/>
          </p:nvGrpSpPr>
          <p:grpSpPr>
            <a:xfrm>
              <a:off x="5814912" y="2410575"/>
              <a:ext cx="2054762" cy="2527011"/>
              <a:chOff x="3550987" y="2450000"/>
              <a:chExt cx="2054762" cy="2527011"/>
            </a:xfrm>
          </p:grpSpPr>
          <p:pic>
            <p:nvPicPr>
              <p:cNvPr id="258" name="Shape 258"/>
              <p:cNvPicPr preferRelativeResize="0"/>
              <p:nvPr/>
            </p:nvPicPr>
            <p:blipFill rotWithShape="1">
              <a:blip r:embed="rId7">
                <a:alphaModFix/>
              </a:blip>
              <a:srcRect b="0" l="0" r="0" t="0"/>
              <a:stretch/>
            </p:blipFill>
            <p:spPr>
              <a:xfrm>
                <a:off x="3550987" y="2450000"/>
                <a:ext cx="895349" cy="1038224"/>
              </a:xfrm>
              <a:prstGeom prst="rect">
                <a:avLst/>
              </a:prstGeom>
              <a:noFill/>
              <a:ln>
                <a:noFill/>
              </a:ln>
            </p:spPr>
          </p:pic>
          <p:pic>
            <p:nvPicPr>
              <p:cNvPr id="259" name="Shape 259"/>
              <p:cNvPicPr preferRelativeResize="0"/>
              <p:nvPr/>
            </p:nvPicPr>
            <p:blipFill rotWithShape="1">
              <a:blip r:embed="rId8">
                <a:alphaModFix/>
              </a:blip>
              <a:srcRect b="0" l="0" r="0" t="0"/>
              <a:stretch/>
            </p:blipFill>
            <p:spPr>
              <a:xfrm>
                <a:off x="4594875" y="2454750"/>
                <a:ext cx="914400" cy="1028700"/>
              </a:xfrm>
              <a:prstGeom prst="rect">
                <a:avLst/>
              </a:prstGeom>
              <a:noFill/>
              <a:ln>
                <a:noFill/>
              </a:ln>
            </p:spPr>
          </p:pic>
          <p:pic>
            <p:nvPicPr>
              <p:cNvPr id="260" name="Shape 260"/>
              <p:cNvPicPr preferRelativeResize="0"/>
              <p:nvPr/>
            </p:nvPicPr>
            <p:blipFill rotWithShape="1">
              <a:blip r:embed="rId9">
                <a:alphaModFix/>
              </a:blip>
              <a:srcRect b="0" l="0" r="0" t="0"/>
              <a:stretch/>
            </p:blipFill>
            <p:spPr>
              <a:xfrm>
                <a:off x="3736825" y="3961562"/>
                <a:ext cx="802199" cy="1015449"/>
              </a:xfrm>
              <a:prstGeom prst="rect">
                <a:avLst/>
              </a:prstGeom>
              <a:noFill/>
              <a:ln>
                <a:noFill/>
              </a:ln>
            </p:spPr>
          </p:pic>
          <p:pic>
            <p:nvPicPr>
              <p:cNvPr id="261" name="Shape 261"/>
              <p:cNvPicPr preferRelativeResize="0"/>
              <p:nvPr/>
            </p:nvPicPr>
            <p:blipFill rotWithShape="1">
              <a:blip r:embed="rId10">
                <a:alphaModFix/>
              </a:blip>
              <a:srcRect b="0" l="0" r="0" t="0"/>
              <a:stretch/>
            </p:blipFill>
            <p:spPr>
              <a:xfrm>
                <a:off x="4803550" y="3961575"/>
                <a:ext cx="802199" cy="1015423"/>
              </a:xfrm>
              <a:prstGeom prst="rect">
                <a:avLst/>
              </a:prstGeom>
              <a:noFill/>
              <a:ln>
                <a:noFill/>
              </a:ln>
            </p:spPr>
          </p:pic>
        </p:grpSp>
      </p:grpSp>
      <p:grpSp>
        <p:nvGrpSpPr>
          <p:cNvPr id="262" name="Shape 262"/>
          <p:cNvGrpSpPr/>
          <p:nvPr/>
        </p:nvGrpSpPr>
        <p:grpSpPr>
          <a:xfrm>
            <a:off x="6607171" y="1138450"/>
            <a:ext cx="2239202" cy="2010273"/>
            <a:chOff x="6454771" y="986050"/>
            <a:chExt cx="2239202" cy="2010273"/>
          </a:xfrm>
        </p:grpSpPr>
        <p:pic>
          <p:nvPicPr>
            <p:cNvPr id="263" name="Shape 263"/>
            <p:cNvPicPr preferRelativeResize="0"/>
            <p:nvPr/>
          </p:nvPicPr>
          <p:blipFill rotWithShape="1">
            <a:blip r:embed="rId11">
              <a:alphaModFix/>
            </a:blip>
            <a:srcRect b="0" l="0" r="0" t="0"/>
            <a:stretch/>
          </p:blipFill>
          <p:spPr>
            <a:xfrm>
              <a:off x="6579500" y="986050"/>
              <a:ext cx="897523" cy="880699"/>
            </a:xfrm>
            <a:prstGeom prst="rect">
              <a:avLst/>
            </a:prstGeom>
            <a:noFill/>
            <a:ln>
              <a:noFill/>
            </a:ln>
          </p:spPr>
        </p:pic>
        <p:pic>
          <p:nvPicPr>
            <p:cNvPr id="264" name="Shape 264"/>
            <p:cNvPicPr preferRelativeResize="0"/>
            <p:nvPr/>
          </p:nvPicPr>
          <p:blipFill rotWithShape="1">
            <a:blip r:embed="rId12">
              <a:alphaModFix/>
            </a:blip>
            <a:srcRect b="0" l="0" r="0" t="0"/>
            <a:stretch/>
          </p:blipFill>
          <p:spPr>
            <a:xfrm>
              <a:off x="7680000" y="1052300"/>
              <a:ext cx="897523" cy="748198"/>
            </a:xfrm>
            <a:prstGeom prst="rect">
              <a:avLst/>
            </a:prstGeom>
            <a:noFill/>
            <a:ln>
              <a:noFill/>
            </a:ln>
          </p:spPr>
        </p:pic>
        <p:pic>
          <p:nvPicPr>
            <p:cNvPr id="265" name="Shape 265"/>
            <p:cNvPicPr preferRelativeResize="0"/>
            <p:nvPr/>
          </p:nvPicPr>
          <p:blipFill rotWithShape="1">
            <a:blip r:embed="rId13">
              <a:alphaModFix/>
            </a:blip>
            <a:srcRect b="0" l="0" r="0" t="0"/>
            <a:stretch/>
          </p:blipFill>
          <p:spPr>
            <a:xfrm>
              <a:off x="7680000" y="1982350"/>
              <a:ext cx="1013973" cy="1013973"/>
            </a:xfrm>
            <a:prstGeom prst="rect">
              <a:avLst/>
            </a:prstGeom>
            <a:noFill/>
            <a:ln>
              <a:noFill/>
            </a:ln>
          </p:spPr>
        </p:pic>
        <p:pic>
          <p:nvPicPr>
            <p:cNvPr id="266" name="Shape 266"/>
            <p:cNvPicPr preferRelativeResize="0"/>
            <p:nvPr/>
          </p:nvPicPr>
          <p:blipFill rotWithShape="1">
            <a:blip r:embed="rId14">
              <a:alphaModFix/>
            </a:blip>
            <a:srcRect b="0" l="0" r="0" t="0"/>
            <a:stretch/>
          </p:blipFill>
          <p:spPr>
            <a:xfrm>
              <a:off x="6454771" y="2066875"/>
              <a:ext cx="1005752" cy="880700"/>
            </a:xfrm>
            <a:prstGeom prst="rect">
              <a:avLst/>
            </a:prstGeom>
            <a:noFill/>
            <a:ln>
              <a:noFill/>
            </a:ln>
          </p:spPr>
        </p:pic>
      </p:grpSp>
      <p:sp>
        <p:nvSpPr>
          <p:cNvPr id="267" name="Shape 267"/>
          <p:cNvSpPr/>
          <p:nvPr/>
        </p:nvSpPr>
        <p:spPr>
          <a:xfrm rot="10800000">
            <a:off x="5018947" y="1805146"/>
            <a:ext cx="849194" cy="5019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sp>
        <p:nvSpPr>
          <p:cNvPr id="268" name="Shape 268"/>
          <p:cNvSpPr/>
          <p:nvPr/>
        </p:nvSpPr>
        <p:spPr>
          <a:xfrm rot="5400000">
            <a:off x="7317770" y="3560398"/>
            <a:ext cx="780900" cy="511804"/>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grpSp>
        <p:nvGrpSpPr>
          <p:cNvPr id="269" name="Shape 269"/>
          <p:cNvGrpSpPr/>
          <p:nvPr/>
        </p:nvGrpSpPr>
        <p:grpSpPr>
          <a:xfrm>
            <a:off x="6683375" y="4344000"/>
            <a:ext cx="2079599" cy="2139185"/>
            <a:chOff x="6683375" y="4344000"/>
            <a:chExt cx="2079599" cy="2139185"/>
          </a:xfrm>
        </p:grpSpPr>
        <p:pic>
          <p:nvPicPr>
            <p:cNvPr id="270" name="Shape 270"/>
            <p:cNvPicPr preferRelativeResize="0"/>
            <p:nvPr/>
          </p:nvPicPr>
          <p:blipFill rotWithShape="1">
            <a:blip r:embed="rId15">
              <a:alphaModFix/>
            </a:blip>
            <a:srcRect b="0" l="0" r="0" t="0"/>
            <a:stretch/>
          </p:blipFill>
          <p:spPr>
            <a:xfrm>
              <a:off x="6683375" y="4682885"/>
              <a:ext cx="2079599" cy="1800299"/>
            </a:xfrm>
            <a:prstGeom prst="rect">
              <a:avLst/>
            </a:prstGeom>
            <a:noFill/>
            <a:ln>
              <a:noFill/>
            </a:ln>
          </p:spPr>
        </p:pic>
        <p:sp>
          <p:nvSpPr>
            <p:cNvPr id="271" name="Shape 271"/>
            <p:cNvSpPr/>
            <p:nvPr/>
          </p:nvSpPr>
          <p:spPr>
            <a:xfrm>
              <a:off x="7040125" y="4344000"/>
              <a:ext cx="1523100" cy="304499"/>
            </a:xfrm>
            <a:prstGeom prst="rect">
              <a:avLst/>
            </a:prstGeom>
            <a:noFill/>
            <a:ln cap="flat" cmpd="sng" w="19050">
              <a:solidFill>
                <a:srgbClr val="6600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1" baseline="0" i="0" lang="en-US" sz="1400" u="none" cap="none" strike="noStrike">
                  <a:solidFill>
                    <a:srgbClr val="990000"/>
                  </a:solidFill>
                  <a:latin typeface="Arial"/>
                  <a:ea typeface="Arial"/>
                  <a:cs typeface="Arial"/>
                  <a:sym typeface="Arial"/>
                  <a:rtl val="0"/>
                </a:rPr>
                <a:t>2D ARTIFACTS</a:t>
              </a:r>
            </a:p>
          </p:txBody>
        </p:sp>
      </p:grpSp>
      <p:sp>
        <p:nvSpPr>
          <p:cNvPr id="272" name="Shape 272"/>
          <p:cNvSpPr/>
          <p:nvPr/>
        </p:nvSpPr>
        <p:spPr>
          <a:xfrm>
            <a:off x="2376125" y="4312675"/>
            <a:ext cx="2995199" cy="1165199"/>
          </a:xfrm>
          <a:prstGeom prst="roundRect">
            <a:avLst>
              <a:gd fmla="val 16667" name="adj"/>
            </a:avLst>
          </a:prstGeom>
          <a:noFill/>
          <a:ln cap="flat" cmpd="sng" w="19050">
            <a:solidFill>
              <a:srgbClr val="980000"/>
            </a:solidFill>
            <a:prstDash val="solid"/>
            <a:round/>
            <a:headEnd len="med" w="med" type="none"/>
            <a:tailEnd len="med" w="med" type="none"/>
          </a:ln>
        </p:spPr>
        <p:txBody>
          <a:bodyPr anchorCtr="0" anchor="ctr" bIns="91425" lIns="91425" rIns="91425" tIns="91425">
            <a:noAutofit/>
          </a:bodyPr>
          <a:lstStyle/>
          <a:p>
            <a:pPr indent="-228600" lvl="0" marL="457200" marR="0" rtl="0" algn="l">
              <a:lnSpc>
                <a:spcPct val="100000"/>
              </a:lnSpc>
              <a:spcBef>
                <a:spcPts val="0"/>
              </a:spcBef>
              <a:spcAft>
                <a:spcPts val="0"/>
              </a:spcAft>
              <a:buClr>
                <a:srgbClr val="980000"/>
              </a:buClr>
              <a:buSzPct val="100000"/>
              <a:buFont typeface="Arial"/>
              <a:buChar char="●"/>
            </a:pPr>
            <a:r>
              <a:rPr b="1" baseline="0" i="0" lang="en-US" sz="1400" u="none" cap="none" strike="noStrike">
                <a:solidFill>
                  <a:srgbClr val="980000"/>
                </a:solidFill>
                <a:latin typeface="Arial"/>
                <a:ea typeface="Arial"/>
                <a:cs typeface="Arial"/>
                <a:sym typeface="Arial"/>
                <a:rtl val="0"/>
              </a:rPr>
              <a:t>DATA: LOCAL</a:t>
            </a:r>
          </a:p>
          <a:p>
            <a:pPr indent="-228600" lvl="0" marL="457200" marR="0" rtl="0" algn="l">
              <a:lnSpc>
                <a:spcPct val="100000"/>
              </a:lnSpc>
              <a:spcBef>
                <a:spcPts val="0"/>
              </a:spcBef>
              <a:spcAft>
                <a:spcPts val="0"/>
              </a:spcAft>
              <a:buClr>
                <a:srgbClr val="980000"/>
              </a:buClr>
              <a:buSzPct val="100000"/>
              <a:buFont typeface="Arial"/>
              <a:buChar char="●"/>
            </a:pPr>
            <a:r>
              <a:rPr b="1" baseline="0" i="0" lang="en-US" sz="1400" u="none" cap="none" strike="noStrike">
                <a:solidFill>
                  <a:srgbClr val="980000"/>
                </a:solidFill>
                <a:latin typeface="Arial"/>
                <a:ea typeface="Arial"/>
                <a:cs typeface="Arial"/>
                <a:sym typeface="Arial"/>
                <a:rtl val="0"/>
              </a:rPr>
              <a:t>TOOL: VARIOUS</a:t>
            </a:r>
          </a:p>
          <a:p>
            <a:pPr indent="-228600" lvl="0" marL="457200" marR="0" rtl="0" algn="l">
              <a:lnSpc>
                <a:spcPct val="100000"/>
              </a:lnSpc>
              <a:spcBef>
                <a:spcPts val="0"/>
              </a:spcBef>
              <a:spcAft>
                <a:spcPts val="0"/>
              </a:spcAft>
              <a:buClr>
                <a:srgbClr val="980000"/>
              </a:buClr>
              <a:buSzPct val="100000"/>
              <a:buFont typeface="Arial"/>
              <a:buChar char="●"/>
            </a:pPr>
            <a:r>
              <a:rPr b="1" lang="en-US">
                <a:solidFill>
                  <a:srgbClr val="980000"/>
                </a:solidFill>
                <a:rtl val="0"/>
              </a:rPr>
              <a:t>PROCEDURE: MANUAL</a:t>
            </a:r>
          </a:p>
        </p:txBody>
      </p:sp>
      <p:sp>
        <p:nvSpPr>
          <p:cNvPr id="273" name="Shape 273"/>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a:spcBef>
                <a:spcPts val="0"/>
              </a:spcBef>
              <a:buClr>
                <a:srgbClr val="888888"/>
              </a:buClr>
              <a:buSzPct val="25000"/>
              <a:buFont typeface="Calibri"/>
              <a:buNone/>
            </a:pPr>
            <a:fld id="{00000000-1234-1234-1234-123412341234}" type="slidenum">
              <a:rPr lang="en-US"/>
              <a:t>‹#›</a:t>
            </a:fld>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idx="4294967295" type="title"/>
          </p:nvPr>
        </p:nvSpPr>
        <p:spPr>
          <a:xfrm>
            <a:off x="457200" y="40425"/>
            <a:ext cx="8229600" cy="718500"/>
          </a:xfrm>
          <a:prstGeom prst="rect">
            <a:avLst/>
          </a:prstGeom>
          <a:noFill/>
          <a:ln>
            <a:noFill/>
          </a:ln>
        </p:spPr>
        <p:txBody>
          <a:bodyPr anchorCtr="0" anchor="ctr" bIns="45700" lIns="91425" rIns="91425" tIns="45700">
            <a:noAutofit/>
          </a:bodyPr>
          <a:lstStyle/>
          <a:p>
            <a:pPr lvl="0" rtl="0">
              <a:spcBef>
                <a:spcPts val="0"/>
              </a:spcBef>
              <a:buClr>
                <a:schemeClr val="dk1"/>
              </a:buClr>
              <a:buSzPct val="25000"/>
              <a:buFont typeface="Noto Symbol"/>
              <a:buNone/>
            </a:pPr>
            <a:r>
              <a:rPr b="1" lang="en-US" sz="3000"/>
              <a:t>Automatic Pre-processing</a:t>
            </a:r>
          </a:p>
        </p:txBody>
      </p:sp>
      <p:sp>
        <p:nvSpPr>
          <p:cNvPr id="279" name="Shape 279"/>
          <p:cNvSpPr txBox="1"/>
          <p:nvPr>
            <p:ph idx="4294967295" type="body"/>
          </p:nvPr>
        </p:nvSpPr>
        <p:spPr>
          <a:xfrm>
            <a:off x="165888" y="1052736"/>
            <a:ext cx="8870698" cy="5688599"/>
          </a:xfrm>
          <a:prstGeom prst="rect">
            <a:avLst/>
          </a:prstGeom>
          <a:noFill/>
          <a:ln>
            <a:noFill/>
          </a:ln>
        </p:spPr>
        <p:txBody>
          <a:bodyPr anchorCtr="0" anchor="t" bIns="45700" lIns="91425" rIns="91425" tIns="45700">
            <a:noAutofit/>
          </a:bodyPr>
          <a:lstStyle/>
          <a:p>
            <a:pPr indent="-241499" lvl="0" marL="431999" marR="0" rtl="0" algn="l">
              <a:lnSpc>
                <a:spcPct val="100000"/>
              </a:lnSpc>
              <a:spcBef>
                <a:spcPts val="0"/>
              </a:spcBef>
              <a:spcAft>
                <a:spcPts val="1417"/>
              </a:spcAft>
              <a:buClr>
                <a:schemeClr val="dk1"/>
              </a:buClr>
              <a:buFont typeface="Noto Symbol"/>
              <a:buNone/>
            </a:pPr>
            <a:r>
              <a:t/>
            </a:r>
            <a:endParaRPr b="0" baseline="0" i="0" sz="3200" u="none" cap="none" strike="noStrike">
              <a:solidFill>
                <a:schemeClr val="dk1"/>
              </a:solidFill>
              <a:latin typeface="Arial"/>
              <a:ea typeface="Arial"/>
              <a:cs typeface="Arial"/>
              <a:sym typeface="Arial"/>
              <a:rtl val="0"/>
            </a:endParaRPr>
          </a:p>
        </p:txBody>
      </p:sp>
      <p:sp>
        <p:nvSpPr>
          <p:cNvPr id="280" name="Shape 280"/>
          <p:cNvSpPr/>
          <p:nvPr/>
        </p:nvSpPr>
        <p:spPr>
          <a:xfrm>
            <a:off x="155575" y="-144463"/>
            <a:ext cx="304798" cy="3047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baseline="0" i="0" sz="1800" u="none" cap="none" strike="noStrike">
              <a:solidFill>
                <a:schemeClr val="dk1"/>
              </a:solidFill>
              <a:latin typeface="Calibri"/>
              <a:ea typeface="Calibri"/>
              <a:cs typeface="Calibri"/>
              <a:sym typeface="Calibri"/>
              <a:rtl val="0"/>
            </a:endParaRPr>
          </a:p>
        </p:txBody>
      </p:sp>
      <p:sp>
        <p:nvSpPr>
          <p:cNvPr id="281" name="Shape 281"/>
          <p:cNvSpPr/>
          <p:nvPr/>
        </p:nvSpPr>
        <p:spPr>
          <a:xfrm>
            <a:off x="155575" y="-144463"/>
            <a:ext cx="304798" cy="3047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baseline="0" i="0" sz="1800" u="none" cap="none" strike="noStrike">
              <a:solidFill>
                <a:schemeClr val="dk1"/>
              </a:solidFill>
              <a:latin typeface="Calibri"/>
              <a:ea typeface="Calibri"/>
              <a:cs typeface="Calibri"/>
              <a:sym typeface="Calibri"/>
              <a:rtl val="0"/>
            </a:endParaRPr>
          </a:p>
        </p:txBody>
      </p:sp>
      <p:sp>
        <p:nvSpPr>
          <p:cNvPr id="282" name="Shape 282"/>
          <p:cNvSpPr/>
          <p:nvPr/>
        </p:nvSpPr>
        <p:spPr>
          <a:xfrm>
            <a:off x="2094125" y="1205424"/>
            <a:ext cx="1899504" cy="3484080"/>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grpSp>
        <p:nvGrpSpPr>
          <p:cNvPr id="283" name="Shape 283"/>
          <p:cNvGrpSpPr/>
          <p:nvPr/>
        </p:nvGrpSpPr>
        <p:grpSpPr>
          <a:xfrm>
            <a:off x="2383274" y="5106624"/>
            <a:ext cx="1384498" cy="1600724"/>
            <a:chOff x="2383275" y="4825952"/>
            <a:chExt cx="1384498" cy="1729017"/>
          </a:xfrm>
        </p:grpSpPr>
        <p:pic>
          <p:nvPicPr>
            <p:cNvPr id="284" name="Shape 284"/>
            <p:cNvPicPr preferRelativeResize="0"/>
            <p:nvPr/>
          </p:nvPicPr>
          <p:blipFill rotWithShape="1">
            <a:blip r:embed="rId3">
              <a:alphaModFix/>
            </a:blip>
            <a:srcRect b="0" l="0" r="0" t="0"/>
            <a:stretch/>
          </p:blipFill>
          <p:spPr>
            <a:xfrm>
              <a:off x="2383275" y="5647701"/>
              <a:ext cx="1384498" cy="907269"/>
            </a:xfrm>
            <a:prstGeom prst="rect">
              <a:avLst/>
            </a:prstGeom>
            <a:noFill/>
            <a:ln>
              <a:noFill/>
            </a:ln>
          </p:spPr>
        </p:pic>
        <p:sp>
          <p:nvSpPr>
            <p:cNvPr id="285" name="Shape 285"/>
            <p:cNvSpPr/>
            <p:nvPr/>
          </p:nvSpPr>
          <p:spPr>
            <a:xfrm>
              <a:off x="2800125" y="4825952"/>
              <a:ext cx="550799" cy="776100"/>
            </a:xfrm>
            <a:prstGeom prst="upArrow">
              <a:avLst>
                <a:gd fmla="val 50000" name="adj1"/>
                <a:gd fmla="val 50000" name="adj2"/>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grpSp>
      <p:pic>
        <p:nvPicPr>
          <p:cNvPr id="286" name="Shape 286"/>
          <p:cNvPicPr preferRelativeResize="0"/>
          <p:nvPr/>
        </p:nvPicPr>
        <p:blipFill rotWithShape="1">
          <a:blip r:embed="rId4">
            <a:alphaModFix/>
          </a:blip>
          <a:srcRect b="0" l="0" r="0" t="0"/>
          <a:stretch/>
        </p:blipFill>
        <p:spPr>
          <a:xfrm>
            <a:off x="5390375" y="2328150"/>
            <a:ext cx="1675199" cy="1441799"/>
          </a:xfrm>
          <a:prstGeom prst="rect">
            <a:avLst/>
          </a:prstGeom>
          <a:noFill/>
          <a:ln>
            <a:noFill/>
          </a:ln>
        </p:spPr>
      </p:pic>
      <p:sp>
        <p:nvSpPr>
          <p:cNvPr id="287" name="Shape 287"/>
          <p:cNvSpPr/>
          <p:nvPr/>
        </p:nvSpPr>
        <p:spPr>
          <a:xfrm>
            <a:off x="5384750" y="3751950"/>
            <a:ext cx="1899599" cy="304799"/>
          </a:xfrm>
          <a:prstGeom prst="rect">
            <a:avLst/>
          </a:prstGeom>
          <a:solidFill>
            <a:schemeClr val="lt2"/>
          </a:solidFill>
          <a:ln cap="flat" cmpd="sng" w="19050">
            <a:solidFill>
              <a:srgbClr val="9800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1">
              <a:solidFill>
                <a:srgbClr val="660000"/>
              </a:solidFill>
            </a:endParaRPr>
          </a:p>
          <a:p>
            <a:pPr indent="0" lvl="0" marL="0" marR="0" rtl="0" algn="l">
              <a:lnSpc>
                <a:spcPct val="100000"/>
              </a:lnSpc>
              <a:spcBef>
                <a:spcPts val="0"/>
              </a:spcBef>
              <a:spcAft>
                <a:spcPts val="0"/>
              </a:spcAft>
              <a:buClr>
                <a:srgbClr val="000000"/>
              </a:buClr>
              <a:buSzPct val="25000"/>
              <a:buFont typeface="Arial"/>
              <a:buNone/>
            </a:pPr>
            <a:r>
              <a:rPr b="1" baseline="0" i="0" lang="en-US" sz="1400" u="none" cap="none" strike="noStrike">
                <a:solidFill>
                  <a:srgbClr val="000000"/>
                </a:solidFill>
                <a:latin typeface="Arial"/>
                <a:ea typeface="Arial"/>
                <a:cs typeface="Arial"/>
                <a:sym typeface="Arial"/>
                <a:rtl val="0"/>
              </a:rPr>
              <a:t>RamanPretreatment</a:t>
            </a:r>
          </a:p>
          <a:p>
            <a:pPr indent="0" lvl="0" marL="0" marR="0" rtl="0" algn="l">
              <a:lnSpc>
                <a:spcPct val="100000"/>
              </a:lnSpc>
              <a:spcBef>
                <a:spcPts val="0"/>
              </a:spcBef>
              <a:spcAft>
                <a:spcPts val="0"/>
              </a:spcAft>
              <a:buClr>
                <a:srgbClr val="000000"/>
              </a:buClr>
              <a:buFont typeface="Arial"/>
              <a:buNone/>
            </a:pPr>
            <a:r>
              <a:t/>
            </a:r>
            <a:endParaRPr/>
          </a:p>
        </p:txBody>
      </p:sp>
      <p:pic>
        <p:nvPicPr>
          <p:cNvPr id="288" name="Shape 288"/>
          <p:cNvPicPr preferRelativeResize="0"/>
          <p:nvPr/>
        </p:nvPicPr>
        <p:blipFill rotWithShape="1">
          <a:blip r:embed="rId5">
            <a:alphaModFix/>
          </a:blip>
          <a:srcRect b="0" l="0" r="0" t="0"/>
          <a:stretch/>
        </p:blipFill>
        <p:spPr>
          <a:xfrm>
            <a:off x="7890725" y="2209200"/>
            <a:ext cx="1054050" cy="1219799"/>
          </a:xfrm>
          <a:prstGeom prst="rect">
            <a:avLst/>
          </a:prstGeom>
          <a:noFill/>
          <a:ln>
            <a:noFill/>
          </a:ln>
        </p:spPr>
      </p:pic>
      <p:sp>
        <p:nvSpPr>
          <p:cNvPr id="289" name="Shape 289"/>
          <p:cNvSpPr/>
          <p:nvPr/>
        </p:nvSpPr>
        <p:spPr>
          <a:xfrm rot="2350152">
            <a:off x="7890932" y="3574610"/>
            <a:ext cx="774683" cy="1538729"/>
          </a:xfrm>
          <a:prstGeom prst="curvedLeftArrow">
            <a:avLst>
              <a:gd fmla="val 25000" name="adj1"/>
              <a:gd fmla="val 50000" name="adj2"/>
              <a:gd fmla="val 25000" name="adj3"/>
            </a:avLst>
          </a:prstGeom>
          <a:solidFill>
            <a:schemeClr val="lt2"/>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sp>
        <p:nvSpPr>
          <p:cNvPr id="290" name="Shape 290"/>
          <p:cNvSpPr/>
          <p:nvPr/>
        </p:nvSpPr>
        <p:spPr>
          <a:xfrm>
            <a:off x="6121625" y="4638537"/>
            <a:ext cx="1462199" cy="367500"/>
          </a:xfrm>
          <a:prstGeom prst="rect">
            <a:avLst/>
          </a:prstGeom>
          <a:solidFill>
            <a:schemeClr val="lt2"/>
          </a:solidFill>
          <a:ln cap="flat" cmpd="sng" w="19050">
            <a:solidFill>
              <a:srgbClr val="9800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1" baseline="0" i="0" lang="en-US" sz="1400" u="none" cap="none" strike="noStrike">
                <a:solidFill>
                  <a:srgbClr val="660000"/>
                </a:solidFill>
                <a:latin typeface="Arial"/>
                <a:ea typeface="Arial"/>
                <a:cs typeface="Arial"/>
                <a:sym typeface="Arial"/>
                <a:rtl val="0"/>
              </a:rPr>
              <a:t>JobScheduler</a:t>
            </a:r>
          </a:p>
        </p:txBody>
      </p:sp>
      <p:pic>
        <p:nvPicPr>
          <p:cNvPr id="291" name="Shape 291"/>
          <p:cNvPicPr preferRelativeResize="0"/>
          <p:nvPr/>
        </p:nvPicPr>
        <p:blipFill rotWithShape="1">
          <a:blip r:embed="rId6">
            <a:alphaModFix/>
          </a:blip>
          <a:srcRect b="0" l="0" r="0" t="0"/>
          <a:stretch/>
        </p:blipFill>
        <p:spPr>
          <a:xfrm>
            <a:off x="3967325" y="3012525"/>
            <a:ext cx="1563898" cy="718624"/>
          </a:xfrm>
          <a:prstGeom prst="rect">
            <a:avLst/>
          </a:prstGeom>
          <a:noFill/>
          <a:ln>
            <a:noFill/>
          </a:ln>
        </p:spPr>
      </p:pic>
      <p:pic>
        <p:nvPicPr>
          <p:cNvPr id="292" name="Shape 292"/>
          <p:cNvPicPr preferRelativeResize="0"/>
          <p:nvPr/>
        </p:nvPicPr>
        <p:blipFill rotWithShape="1">
          <a:blip r:embed="rId7">
            <a:alphaModFix/>
          </a:blip>
          <a:srcRect b="0" l="0" r="0" t="0"/>
          <a:stretch/>
        </p:blipFill>
        <p:spPr>
          <a:xfrm rot="-3253172">
            <a:off x="4301626" y="1968498"/>
            <a:ext cx="1028765" cy="1314354"/>
          </a:xfrm>
          <a:prstGeom prst="rect">
            <a:avLst/>
          </a:prstGeom>
          <a:noFill/>
          <a:ln>
            <a:noFill/>
          </a:ln>
        </p:spPr>
      </p:pic>
      <p:sp>
        <p:nvSpPr>
          <p:cNvPr id="293" name="Shape 293"/>
          <p:cNvSpPr txBox="1"/>
          <p:nvPr/>
        </p:nvSpPr>
        <p:spPr>
          <a:xfrm>
            <a:off x="2020700" y="4524325"/>
            <a:ext cx="2095799" cy="367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FF"/>
              </a:buClr>
              <a:buSzPct val="25000"/>
              <a:buFont typeface="Arial"/>
              <a:buNone/>
            </a:pPr>
            <a:r>
              <a:rPr b="1" baseline="0" i="0" lang="en-US" sz="1400" u="none" cap="none" strike="noStrike">
                <a:solidFill>
                  <a:srgbClr val="0000FF"/>
                </a:solidFill>
                <a:latin typeface="Arial"/>
                <a:ea typeface="Arial"/>
                <a:cs typeface="Arial"/>
                <a:sym typeface="Arial"/>
                <a:rtl val="0"/>
              </a:rPr>
              <a:t>FileServer@ParisSud</a:t>
            </a:r>
          </a:p>
        </p:txBody>
      </p:sp>
      <p:pic>
        <p:nvPicPr>
          <p:cNvPr id="294" name="Shape 294"/>
          <p:cNvPicPr preferRelativeResize="0"/>
          <p:nvPr/>
        </p:nvPicPr>
        <p:blipFill rotWithShape="1">
          <a:blip r:embed="rId8">
            <a:alphaModFix/>
          </a:blip>
          <a:srcRect b="0" l="0" r="0" t="0"/>
          <a:stretch/>
        </p:blipFill>
        <p:spPr>
          <a:xfrm>
            <a:off x="2782501" y="3351746"/>
            <a:ext cx="449489" cy="718499"/>
          </a:xfrm>
          <a:prstGeom prst="rect">
            <a:avLst/>
          </a:prstGeom>
          <a:noFill/>
          <a:ln>
            <a:noFill/>
          </a:ln>
        </p:spPr>
      </p:pic>
      <p:sp>
        <p:nvSpPr>
          <p:cNvPr id="295" name="Shape 295"/>
          <p:cNvSpPr/>
          <p:nvPr/>
        </p:nvSpPr>
        <p:spPr>
          <a:xfrm>
            <a:off x="5157425" y="5569825"/>
            <a:ext cx="3879299" cy="790500"/>
          </a:xfrm>
          <a:prstGeom prst="roundRect">
            <a:avLst>
              <a:gd fmla="val 16667" name="adj"/>
            </a:avLst>
          </a:prstGeom>
          <a:solidFill>
            <a:schemeClr val="lt2"/>
          </a:solidFill>
          <a:ln cap="flat" cmpd="sng" w="19050">
            <a:solidFill>
              <a:srgbClr val="1155CC"/>
            </a:solidFill>
            <a:prstDash val="solid"/>
            <a:round/>
            <a:headEnd len="med" w="med" type="none"/>
            <a:tailEnd len="med" w="med" type="none"/>
          </a:ln>
        </p:spPr>
        <p:txBody>
          <a:bodyPr anchorCtr="0" anchor="ctr" bIns="91425" lIns="91425" rIns="91425" tIns="91425">
            <a:noAutofit/>
          </a:bodyPr>
          <a:lstStyle/>
          <a:p>
            <a:pPr>
              <a:spcBef>
                <a:spcPts val="0"/>
              </a:spcBef>
              <a:buNone/>
            </a:pPr>
            <a:r>
              <a:rPr b="1" lang="en-US">
                <a:solidFill>
                  <a:srgbClr val="1C4587"/>
                </a:solidFill>
              </a:rPr>
              <a:t>AUTOMATE THE </a:t>
            </a:r>
            <a:r>
              <a:rPr b="1" lang="en-US">
                <a:solidFill>
                  <a:srgbClr val="FF0000"/>
                </a:solidFill>
              </a:rPr>
              <a:t>PRE-TREATMENT </a:t>
            </a:r>
            <a:r>
              <a:rPr b="1" lang="en-US">
                <a:solidFill>
                  <a:srgbClr val="1C4587"/>
                </a:solidFill>
              </a:rPr>
              <a:t>FOR </a:t>
            </a:r>
            <a:r>
              <a:rPr b="1" lang="en-US">
                <a:solidFill>
                  <a:srgbClr val="FF0000"/>
                </a:solidFill>
              </a:rPr>
              <a:t>RAMAN SPECTROMETRY</a:t>
            </a:r>
            <a:r>
              <a:rPr b="1" lang="en-US">
                <a:solidFill>
                  <a:srgbClr val="1C4587"/>
                </a:solidFill>
              </a:rPr>
              <a:t> TECHNIQUE</a:t>
            </a:r>
          </a:p>
        </p:txBody>
      </p:sp>
      <p:sp>
        <p:nvSpPr>
          <p:cNvPr id="296" name="Shape 296"/>
          <p:cNvSpPr/>
          <p:nvPr/>
        </p:nvSpPr>
        <p:spPr>
          <a:xfrm>
            <a:off x="6679250" y="4132250"/>
            <a:ext cx="304799" cy="431100"/>
          </a:xfrm>
          <a:prstGeom prst="upArrow">
            <a:avLst>
              <a:gd fmla="val 50000" name="adj1"/>
              <a:gd fmla="val 50000" name="adj2"/>
            </a:avLst>
          </a:prstGeom>
          <a:solidFill>
            <a:srgbClr val="66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97" name="Shape 297"/>
          <p:cNvSpPr/>
          <p:nvPr/>
        </p:nvSpPr>
        <p:spPr>
          <a:xfrm>
            <a:off x="5971925" y="976825"/>
            <a:ext cx="3064800" cy="956099"/>
          </a:xfrm>
          <a:prstGeom prst="roundRect">
            <a:avLst>
              <a:gd fmla="val 16667" name="adj"/>
            </a:avLst>
          </a:prstGeom>
          <a:noFill/>
          <a:ln cap="flat" cmpd="sng" w="19050">
            <a:solidFill>
              <a:srgbClr val="660000"/>
            </a:solidFill>
            <a:prstDash val="solid"/>
            <a:round/>
            <a:headEnd len="med" w="med" type="none"/>
            <a:tailEnd len="med" w="med" type="none"/>
          </a:ln>
        </p:spPr>
        <p:txBody>
          <a:bodyPr anchorCtr="0" anchor="ctr" bIns="91425" lIns="91425" rIns="91425" tIns="91425">
            <a:noAutofit/>
          </a:bodyPr>
          <a:lstStyle/>
          <a:p>
            <a:pPr indent="-228600" lvl="0" marL="457200" marR="0" rtl="0" algn="l">
              <a:lnSpc>
                <a:spcPct val="100000"/>
              </a:lnSpc>
              <a:spcBef>
                <a:spcPts val="0"/>
              </a:spcBef>
              <a:spcAft>
                <a:spcPts val="0"/>
              </a:spcAft>
              <a:buClr>
                <a:srgbClr val="660000"/>
              </a:buClr>
              <a:buSzPct val="100000"/>
              <a:buFont typeface="Arial"/>
              <a:buChar char="●"/>
            </a:pPr>
            <a:r>
              <a:rPr b="1" baseline="0" i="0" lang="en-US" sz="1400" u="none" cap="none" strike="noStrike">
                <a:solidFill>
                  <a:srgbClr val="660000"/>
                </a:solidFill>
                <a:latin typeface="Arial"/>
                <a:ea typeface="Arial"/>
                <a:cs typeface="Arial"/>
                <a:sym typeface="Arial"/>
              </a:rPr>
              <a:t>DATA: CENTRALIZED</a:t>
            </a:r>
          </a:p>
          <a:p>
            <a:pPr indent="-228600" lvl="0" marL="457200" marR="0" rtl="0" algn="l">
              <a:lnSpc>
                <a:spcPct val="100000"/>
              </a:lnSpc>
              <a:spcBef>
                <a:spcPts val="0"/>
              </a:spcBef>
              <a:spcAft>
                <a:spcPts val="0"/>
              </a:spcAft>
              <a:buClr>
                <a:srgbClr val="660000"/>
              </a:buClr>
              <a:buSzPct val="100000"/>
              <a:buFont typeface="Arial"/>
              <a:buChar char="●"/>
            </a:pPr>
            <a:r>
              <a:rPr b="1" lang="en-US">
                <a:solidFill>
                  <a:srgbClr val="660000"/>
                </a:solidFill>
              </a:rPr>
              <a:t>METHOD: UNIQUE</a:t>
            </a:r>
          </a:p>
          <a:p>
            <a:pPr indent="-228600" lvl="0" marL="457200" marR="0" rtl="0" algn="l">
              <a:lnSpc>
                <a:spcPct val="100000"/>
              </a:lnSpc>
              <a:spcBef>
                <a:spcPts val="0"/>
              </a:spcBef>
              <a:spcAft>
                <a:spcPts val="0"/>
              </a:spcAft>
              <a:buClr>
                <a:srgbClr val="660000"/>
              </a:buClr>
              <a:buSzPct val="100000"/>
              <a:buFont typeface="Arial"/>
              <a:buChar char="●"/>
            </a:pPr>
            <a:r>
              <a:rPr b="1" lang="en-US">
                <a:solidFill>
                  <a:srgbClr val="660000"/>
                </a:solidFill>
              </a:rPr>
              <a:t>PROCEDURE:AUTOMATIC</a:t>
            </a:r>
          </a:p>
        </p:txBody>
      </p:sp>
      <p:sp>
        <p:nvSpPr>
          <p:cNvPr id="298" name="Shape 298"/>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a:spcBef>
                <a:spcPts val="0"/>
              </a:spcBef>
              <a:buClr>
                <a:srgbClr val="888888"/>
              </a:buClr>
              <a:buSzPct val="25000"/>
              <a:buFont typeface="Calibri"/>
              <a:buNone/>
            </a:pPr>
            <a:fld id="{00000000-1234-1234-1234-123412341234}" type="slidenum">
              <a:rPr lang="en-US"/>
              <a:t>‹#›</a:t>
            </a:fld>
          </a:p>
        </p:txBody>
      </p:sp>
      <p:grpSp>
        <p:nvGrpSpPr>
          <p:cNvPr id="299" name="Shape 299"/>
          <p:cNvGrpSpPr/>
          <p:nvPr/>
        </p:nvGrpSpPr>
        <p:grpSpPr>
          <a:xfrm>
            <a:off x="412675" y="1162475"/>
            <a:ext cx="1098899" cy="1145521"/>
            <a:chOff x="2228200" y="2339975"/>
            <a:chExt cx="1098899" cy="1145521"/>
          </a:xfrm>
        </p:grpSpPr>
        <p:pic>
          <p:nvPicPr>
            <p:cNvPr id="300" name="Shape 300"/>
            <p:cNvPicPr preferRelativeResize="0"/>
            <p:nvPr/>
          </p:nvPicPr>
          <p:blipFill rotWithShape="1">
            <a:blip r:embed="rId9">
              <a:alphaModFix/>
            </a:blip>
            <a:srcRect b="0" l="0" r="0" t="0"/>
            <a:stretch/>
          </p:blipFill>
          <p:spPr>
            <a:xfrm>
              <a:off x="2346581" y="2766996"/>
              <a:ext cx="718500" cy="718500"/>
            </a:xfrm>
            <a:prstGeom prst="rect">
              <a:avLst/>
            </a:prstGeom>
            <a:noFill/>
            <a:ln>
              <a:noFill/>
            </a:ln>
          </p:spPr>
        </p:pic>
        <p:sp>
          <p:nvSpPr>
            <p:cNvPr id="301" name="Shape 301"/>
            <p:cNvSpPr txBox="1"/>
            <p:nvPr/>
          </p:nvSpPr>
          <p:spPr>
            <a:xfrm>
              <a:off x="2228200" y="2339975"/>
              <a:ext cx="1098899" cy="527099"/>
            </a:xfrm>
            <a:prstGeom prst="rect">
              <a:avLst/>
            </a:prstGeom>
            <a:noFill/>
            <a:ln>
              <a:noFill/>
            </a:ln>
          </p:spPr>
          <p:txBody>
            <a:bodyPr anchorCtr="0" anchor="t" bIns="91425" lIns="91425" rIns="91425" tIns="91425">
              <a:noAutofit/>
            </a:bodyPr>
            <a:lstStyle/>
            <a:p>
              <a:pPr lvl="0" rtl="0">
                <a:spcBef>
                  <a:spcPts val="0"/>
                </a:spcBef>
                <a:buNone/>
              </a:pPr>
              <a:r>
                <a:rPr b="1" lang="en-US" sz="1100">
                  <a:solidFill>
                    <a:srgbClr val="274E13"/>
                  </a:solidFill>
                </a:rPr>
                <a:t>Pharmacy’s Scientist</a:t>
              </a:r>
            </a:p>
          </p:txBody>
        </p:sp>
      </p:grpSp>
      <p:grpSp>
        <p:nvGrpSpPr>
          <p:cNvPr id="302" name="Shape 302"/>
          <p:cNvGrpSpPr/>
          <p:nvPr/>
        </p:nvGrpSpPr>
        <p:grpSpPr>
          <a:xfrm>
            <a:off x="381000" y="3138237"/>
            <a:ext cx="1098899" cy="1145521"/>
            <a:chOff x="2609200" y="2339975"/>
            <a:chExt cx="1098899" cy="1145521"/>
          </a:xfrm>
        </p:grpSpPr>
        <p:pic>
          <p:nvPicPr>
            <p:cNvPr id="303" name="Shape 303"/>
            <p:cNvPicPr preferRelativeResize="0"/>
            <p:nvPr/>
          </p:nvPicPr>
          <p:blipFill rotWithShape="1">
            <a:blip r:embed="rId9">
              <a:alphaModFix/>
            </a:blip>
            <a:srcRect b="0" l="0" r="0" t="0"/>
            <a:stretch/>
          </p:blipFill>
          <p:spPr>
            <a:xfrm>
              <a:off x="2727581" y="2766996"/>
              <a:ext cx="718500" cy="718500"/>
            </a:xfrm>
            <a:prstGeom prst="rect">
              <a:avLst/>
            </a:prstGeom>
            <a:noFill/>
            <a:ln>
              <a:noFill/>
            </a:ln>
          </p:spPr>
        </p:pic>
        <p:sp>
          <p:nvSpPr>
            <p:cNvPr id="304" name="Shape 304"/>
            <p:cNvSpPr txBox="1"/>
            <p:nvPr/>
          </p:nvSpPr>
          <p:spPr>
            <a:xfrm>
              <a:off x="2609200" y="2339975"/>
              <a:ext cx="1098899" cy="527099"/>
            </a:xfrm>
            <a:prstGeom prst="rect">
              <a:avLst/>
            </a:prstGeom>
            <a:noFill/>
            <a:ln>
              <a:noFill/>
            </a:ln>
          </p:spPr>
          <p:txBody>
            <a:bodyPr anchorCtr="0" anchor="t" bIns="91425" lIns="91425" rIns="91425" tIns="91425">
              <a:noAutofit/>
            </a:bodyPr>
            <a:lstStyle/>
            <a:p>
              <a:pPr lvl="0" rtl="0">
                <a:spcBef>
                  <a:spcPts val="0"/>
                </a:spcBef>
                <a:buNone/>
              </a:pPr>
              <a:r>
                <a:rPr b="1" lang="en-US" sz="1100">
                  <a:solidFill>
                    <a:srgbClr val="274E13"/>
                  </a:solidFill>
                </a:rPr>
                <a:t>Pharmacy’s Scientist</a:t>
              </a:r>
            </a:p>
          </p:txBody>
        </p:sp>
      </p:grpSp>
      <p:grpSp>
        <p:nvGrpSpPr>
          <p:cNvPr id="305" name="Shape 305"/>
          <p:cNvGrpSpPr/>
          <p:nvPr/>
        </p:nvGrpSpPr>
        <p:grpSpPr>
          <a:xfrm>
            <a:off x="4822950" y="1017162"/>
            <a:ext cx="1098899" cy="1221721"/>
            <a:chOff x="2228200" y="2339975"/>
            <a:chExt cx="1098899" cy="1221721"/>
          </a:xfrm>
        </p:grpSpPr>
        <p:pic>
          <p:nvPicPr>
            <p:cNvPr id="306" name="Shape 306"/>
            <p:cNvPicPr preferRelativeResize="0"/>
            <p:nvPr/>
          </p:nvPicPr>
          <p:blipFill rotWithShape="1">
            <a:blip r:embed="rId9">
              <a:alphaModFix/>
            </a:blip>
            <a:srcRect b="0" l="0" r="0" t="0"/>
            <a:stretch/>
          </p:blipFill>
          <p:spPr>
            <a:xfrm>
              <a:off x="2346581" y="2843196"/>
              <a:ext cx="718500" cy="718500"/>
            </a:xfrm>
            <a:prstGeom prst="rect">
              <a:avLst/>
            </a:prstGeom>
            <a:noFill/>
            <a:ln>
              <a:noFill/>
            </a:ln>
          </p:spPr>
        </p:pic>
        <p:sp>
          <p:nvSpPr>
            <p:cNvPr id="307" name="Shape 307"/>
            <p:cNvSpPr txBox="1"/>
            <p:nvPr/>
          </p:nvSpPr>
          <p:spPr>
            <a:xfrm>
              <a:off x="2228200" y="2339975"/>
              <a:ext cx="1098899" cy="527099"/>
            </a:xfrm>
            <a:prstGeom prst="rect">
              <a:avLst/>
            </a:prstGeom>
            <a:noFill/>
            <a:ln>
              <a:noFill/>
            </a:ln>
          </p:spPr>
          <p:txBody>
            <a:bodyPr anchorCtr="0" anchor="t" bIns="91425" lIns="91425" rIns="91425" tIns="91425">
              <a:noAutofit/>
            </a:bodyPr>
            <a:lstStyle/>
            <a:p>
              <a:pPr lvl="0" rtl="0">
                <a:spcBef>
                  <a:spcPts val="0"/>
                </a:spcBef>
                <a:buNone/>
              </a:pPr>
              <a:r>
                <a:rPr b="1" lang="en-US" sz="1100">
                  <a:solidFill>
                    <a:srgbClr val="274E13"/>
                  </a:solidFill>
                </a:rPr>
                <a:t>Pharmacy’s Scientist</a:t>
              </a:r>
            </a:p>
          </p:txBody>
        </p:sp>
      </p:grpSp>
      <p:pic>
        <p:nvPicPr>
          <p:cNvPr id="308" name="Shape 308"/>
          <p:cNvPicPr preferRelativeResize="0"/>
          <p:nvPr/>
        </p:nvPicPr>
        <p:blipFill rotWithShape="1">
          <a:blip r:embed="rId10">
            <a:alphaModFix/>
          </a:blip>
          <a:srcRect b="0" l="0" r="0" t="0"/>
          <a:stretch/>
        </p:blipFill>
        <p:spPr>
          <a:xfrm rot="-1649006">
            <a:off x="3991744" y="1467423"/>
            <a:ext cx="744974" cy="618173"/>
          </a:xfrm>
          <a:prstGeom prst="rect">
            <a:avLst/>
          </a:prstGeom>
          <a:noFill/>
          <a:ln>
            <a:noFill/>
          </a:ln>
        </p:spPr>
      </p:pic>
      <p:pic>
        <p:nvPicPr>
          <p:cNvPr id="309" name="Shape 309"/>
          <p:cNvPicPr preferRelativeResize="0"/>
          <p:nvPr/>
        </p:nvPicPr>
        <p:blipFill rotWithShape="1">
          <a:blip r:embed="rId10">
            <a:alphaModFix/>
          </a:blip>
          <a:srcRect b="0" l="0" r="0" t="0"/>
          <a:stretch/>
        </p:blipFill>
        <p:spPr>
          <a:xfrm rot="1694202">
            <a:off x="1377875" y="1605562"/>
            <a:ext cx="745061" cy="618091"/>
          </a:xfrm>
          <a:prstGeom prst="rect">
            <a:avLst/>
          </a:prstGeom>
          <a:noFill/>
          <a:ln>
            <a:noFill/>
          </a:ln>
        </p:spPr>
      </p:pic>
      <p:pic>
        <p:nvPicPr>
          <p:cNvPr id="310" name="Shape 310"/>
          <p:cNvPicPr preferRelativeResize="0"/>
          <p:nvPr/>
        </p:nvPicPr>
        <p:blipFill rotWithShape="1">
          <a:blip r:embed="rId10">
            <a:alphaModFix/>
          </a:blip>
          <a:srcRect b="0" l="0" r="0" t="0"/>
          <a:stretch/>
        </p:blipFill>
        <p:spPr>
          <a:xfrm rot="-1525182">
            <a:off x="1223987" y="3268255"/>
            <a:ext cx="745027" cy="618085"/>
          </a:xfrm>
          <a:prstGeom prst="rect">
            <a:avLst/>
          </a:prstGeom>
          <a:noFill/>
          <a:ln>
            <a:noFill/>
          </a:ln>
        </p:spPr>
      </p:pic>
      <p:grpSp>
        <p:nvGrpSpPr>
          <p:cNvPr id="311" name="Shape 311"/>
          <p:cNvGrpSpPr/>
          <p:nvPr/>
        </p:nvGrpSpPr>
        <p:grpSpPr>
          <a:xfrm>
            <a:off x="2745800" y="1671750"/>
            <a:ext cx="895500" cy="888599"/>
            <a:chOff x="2745800" y="1671750"/>
            <a:chExt cx="895500" cy="888599"/>
          </a:xfrm>
        </p:grpSpPr>
        <p:pic>
          <p:nvPicPr>
            <p:cNvPr id="312" name="Shape 312"/>
            <p:cNvPicPr preferRelativeResize="0"/>
            <p:nvPr/>
          </p:nvPicPr>
          <p:blipFill rotWithShape="1">
            <a:blip r:embed="rId11">
              <a:alphaModFix/>
            </a:blip>
            <a:srcRect b="0" l="0" r="0" t="0"/>
            <a:stretch/>
          </p:blipFill>
          <p:spPr>
            <a:xfrm>
              <a:off x="2814358" y="1671750"/>
              <a:ext cx="801599" cy="693899"/>
            </a:xfrm>
            <a:prstGeom prst="rect">
              <a:avLst/>
            </a:prstGeom>
            <a:noFill/>
            <a:ln>
              <a:noFill/>
            </a:ln>
          </p:spPr>
        </p:pic>
        <p:sp>
          <p:nvSpPr>
            <p:cNvPr id="313" name="Shape 313"/>
            <p:cNvSpPr/>
            <p:nvPr/>
          </p:nvSpPr>
          <p:spPr>
            <a:xfrm>
              <a:off x="2745800" y="2328150"/>
              <a:ext cx="895500" cy="232199"/>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1" baseline="0" i="0" lang="en-US" sz="800" u="none" cap="none" strike="noStrike">
                  <a:solidFill>
                    <a:srgbClr val="990000"/>
                  </a:solidFill>
                  <a:latin typeface="Arial"/>
                  <a:ea typeface="Arial"/>
                  <a:cs typeface="Arial"/>
                  <a:sym typeface="Arial"/>
                </a:rPr>
                <a:t>2D ARTIFACT</a:t>
              </a:r>
            </a:p>
          </p:txBody>
        </p:sp>
      </p:gr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idx="4294967295" type="title"/>
          </p:nvPr>
        </p:nvSpPr>
        <p:spPr>
          <a:xfrm>
            <a:off x="457175" y="44750"/>
            <a:ext cx="8228698" cy="495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Noto Symbol"/>
              <a:buNone/>
            </a:pPr>
            <a:r>
              <a:rPr b="1" baseline="0" i="0" lang="en-US" sz="3000" u="none" cap="none" strike="noStrike">
                <a:solidFill>
                  <a:schemeClr val="dk1"/>
                </a:solidFill>
                <a:latin typeface="Calibri"/>
                <a:ea typeface="Calibri"/>
                <a:cs typeface="Calibri"/>
                <a:sym typeface="Calibri"/>
                <a:rtl val="0"/>
              </a:rPr>
              <a:t>Processing Metadata</a:t>
            </a:r>
          </a:p>
        </p:txBody>
      </p:sp>
      <p:grpSp>
        <p:nvGrpSpPr>
          <p:cNvPr id="319" name="Shape 319"/>
          <p:cNvGrpSpPr/>
          <p:nvPr/>
        </p:nvGrpSpPr>
        <p:grpSpPr>
          <a:xfrm>
            <a:off x="6619075" y="670049"/>
            <a:ext cx="2524800" cy="1489044"/>
            <a:chOff x="6619075" y="670024"/>
            <a:chExt cx="2524800" cy="1525973"/>
          </a:xfrm>
        </p:grpSpPr>
        <p:sp>
          <p:nvSpPr>
            <p:cNvPr id="320" name="Shape 320"/>
            <p:cNvSpPr/>
            <p:nvPr/>
          </p:nvSpPr>
          <p:spPr>
            <a:xfrm>
              <a:off x="6619075" y="670024"/>
              <a:ext cx="2524800" cy="524399"/>
            </a:xfrm>
            <a:prstGeom prst="roundRect">
              <a:avLst>
                <a:gd fmla="val 16667" name="adj"/>
              </a:avLst>
            </a:prstGeom>
            <a:solidFill>
              <a:schemeClr val="lt2"/>
            </a:solidFill>
            <a:ln cap="flat" cmpd="sng" w="9525">
              <a:solidFill>
                <a:srgbClr val="9800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980000"/>
                </a:buClr>
                <a:buSzPct val="25000"/>
                <a:buFont typeface="Arial"/>
                <a:buNone/>
              </a:pPr>
              <a:r>
                <a:rPr b="1" baseline="0" i="0" lang="en-US" u="none" cap="none" strike="noStrike">
                  <a:solidFill>
                    <a:srgbClr val="FF0000"/>
                  </a:solidFill>
                  <a:latin typeface="Arial"/>
                  <a:ea typeface="Arial"/>
                  <a:cs typeface="Arial"/>
                  <a:sym typeface="Arial"/>
                  <a:rtl val="0"/>
                </a:rPr>
                <a:t>TRADITIONAL APPROACH</a:t>
              </a:r>
            </a:p>
          </p:txBody>
        </p:sp>
        <p:sp>
          <p:nvSpPr>
            <p:cNvPr id="321" name="Shape 321"/>
            <p:cNvSpPr/>
            <p:nvPr/>
          </p:nvSpPr>
          <p:spPr>
            <a:xfrm>
              <a:off x="6619075" y="1232998"/>
              <a:ext cx="2524800" cy="963000"/>
            </a:xfrm>
            <a:prstGeom prst="roundRect">
              <a:avLst>
                <a:gd fmla="val 16667" name="adj"/>
              </a:avLst>
            </a:prstGeom>
            <a:solidFill>
              <a:schemeClr val="lt2"/>
            </a:solidFill>
            <a:ln cap="flat" cmpd="sng" w="9525">
              <a:solidFill>
                <a:srgbClr val="980000"/>
              </a:solidFill>
              <a:prstDash val="solid"/>
              <a:round/>
              <a:headEnd len="med" w="med" type="none"/>
              <a:tailEnd len="med" w="med" type="none"/>
            </a:ln>
          </p:spPr>
          <p:txBody>
            <a:bodyPr anchorCtr="0" anchor="ctr" bIns="91425" lIns="91425" rIns="91425" tIns="91425">
              <a:noAutofit/>
            </a:bodyPr>
            <a:lstStyle/>
            <a:p>
              <a:pPr indent="-228600" lvl="0" marL="457200" marR="0" rtl="0" algn="l">
                <a:lnSpc>
                  <a:spcPct val="100000"/>
                </a:lnSpc>
                <a:spcBef>
                  <a:spcPts val="0"/>
                </a:spcBef>
                <a:spcAft>
                  <a:spcPts val="0"/>
                </a:spcAft>
                <a:buClr>
                  <a:srgbClr val="980000"/>
                </a:buClr>
                <a:buSzPct val="100000"/>
                <a:buFont typeface="Arial"/>
                <a:buChar char="●"/>
              </a:pPr>
              <a:r>
                <a:rPr b="1" baseline="0" i="0" lang="en-US" sz="1400" u="none" cap="none" strike="noStrike">
                  <a:solidFill>
                    <a:srgbClr val="980000"/>
                  </a:solidFill>
                  <a:latin typeface="Arial"/>
                  <a:ea typeface="Arial"/>
                  <a:cs typeface="Arial"/>
                  <a:sym typeface="Arial"/>
                  <a:rtl val="0"/>
                </a:rPr>
                <a:t>MORE EFFORT</a:t>
              </a:r>
            </a:p>
            <a:p>
              <a:pPr indent="-228600" lvl="0" marL="457200" marR="0" rtl="0" algn="l">
                <a:lnSpc>
                  <a:spcPct val="100000"/>
                </a:lnSpc>
                <a:spcBef>
                  <a:spcPts val="0"/>
                </a:spcBef>
                <a:spcAft>
                  <a:spcPts val="0"/>
                </a:spcAft>
                <a:buClr>
                  <a:srgbClr val="980000"/>
                </a:buClr>
                <a:buSzPct val="100000"/>
                <a:buFont typeface="Arial"/>
                <a:buChar char="●"/>
              </a:pPr>
              <a:r>
                <a:rPr b="1" baseline="0" i="0" lang="en-US" sz="1400" u="none" cap="none" strike="noStrike">
                  <a:solidFill>
                    <a:srgbClr val="980000"/>
                  </a:solidFill>
                  <a:latin typeface="Arial"/>
                  <a:ea typeface="Arial"/>
                  <a:cs typeface="Arial"/>
                  <a:sym typeface="Arial"/>
                  <a:rtl val="0"/>
                </a:rPr>
                <a:t>EASY FAULT</a:t>
              </a:r>
            </a:p>
            <a:p>
              <a:pPr indent="-228600" lvl="0" marL="457200" marR="0" rtl="0" algn="l">
                <a:lnSpc>
                  <a:spcPct val="100000"/>
                </a:lnSpc>
                <a:spcBef>
                  <a:spcPts val="0"/>
                </a:spcBef>
                <a:spcAft>
                  <a:spcPts val="0"/>
                </a:spcAft>
                <a:buClr>
                  <a:srgbClr val="980000"/>
                </a:buClr>
                <a:buSzPct val="100000"/>
                <a:buFont typeface="Arial"/>
                <a:buChar char="●"/>
              </a:pPr>
              <a:r>
                <a:rPr b="1" baseline="0" i="0" lang="en-US" sz="1400" u="none" cap="none" strike="noStrike">
                  <a:solidFill>
                    <a:srgbClr val="980000"/>
                  </a:solidFill>
                  <a:latin typeface="Arial"/>
                  <a:ea typeface="Arial"/>
                  <a:cs typeface="Arial"/>
                  <a:sym typeface="Arial"/>
                  <a:rtl val="0"/>
                </a:rPr>
                <a:t>LOST DATA</a:t>
              </a:r>
            </a:p>
          </p:txBody>
        </p:sp>
      </p:grpSp>
      <p:grpSp>
        <p:nvGrpSpPr>
          <p:cNvPr id="322" name="Shape 322"/>
          <p:cNvGrpSpPr/>
          <p:nvPr/>
        </p:nvGrpSpPr>
        <p:grpSpPr>
          <a:xfrm>
            <a:off x="86925" y="680875"/>
            <a:ext cx="6469474" cy="1608150"/>
            <a:chOff x="86925" y="1061875"/>
            <a:chExt cx="6469474" cy="1608150"/>
          </a:xfrm>
        </p:grpSpPr>
        <p:pic>
          <p:nvPicPr>
            <p:cNvPr id="323" name="Shape 323"/>
            <p:cNvPicPr preferRelativeResize="0"/>
            <p:nvPr/>
          </p:nvPicPr>
          <p:blipFill rotWithShape="1">
            <a:blip r:embed="rId3">
              <a:alphaModFix/>
            </a:blip>
            <a:srcRect b="0" l="0" r="0" t="0"/>
            <a:stretch/>
          </p:blipFill>
          <p:spPr>
            <a:xfrm>
              <a:off x="86925" y="1156800"/>
              <a:ext cx="1316948" cy="1513225"/>
            </a:xfrm>
            <a:prstGeom prst="rect">
              <a:avLst/>
            </a:prstGeom>
            <a:noFill/>
            <a:ln>
              <a:noFill/>
            </a:ln>
          </p:spPr>
        </p:pic>
        <p:pic>
          <p:nvPicPr>
            <p:cNvPr id="324" name="Shape 324"/>
            <p:cNvPicPr preferRelativeResize="0"/>
            <p:nvPr/>
          </p:nvPicPr>
          <p:blipFill rotWithShape="1">
            <a:blip r:embed="rId4">
              <a:alphaModFix/>
            </a:blip>
            <a:srcRect b="0" l="0" r="0" t="0"/>
            <a:stretch/>
          </p:blipFill>
          <p:spPr>
            <a:xfrm>
              <a:off x="2421148" y="1282537"/>
              <a:ext cx="1530149" cy="1235098"/>
            </a:xfrm>
            <a:prstGeom prst="rect">
              <a:avLst/>
            </a:prstGeom>
            <a:noFill/>
            <a:ln>
              <a:noFill/>
            </a:ln>
          </p:spPr>
        </p:pic>
        <p:pic>
          <p:nvPicPr>
            <p:cNvPr id="325" name="Shape 325"/>
            <p:cNvPicPr preferRelativeResize="0"/>
            <p:nvPr/>
          </p:nvPicPr>
          <p:blipFill rotWithShape="1">
            <a:blip r:embed="rId5">
              <a:alphaModFix/>
            </a:blip>
            <a:srcRect b="0" l="0" r="0" t="0"/>
            <a:stretch/>
          </p:blipFill>
          <p:spPr>
            <a:xfrm>
              <a:off x="5026250" y="1061875"/>
              <a:ext cx="1530149" cy="1594823"/>
            </a:xfrm>
            <a:prstGeom prst="rect">
              <a:avLst/>
            </a:prstGeom>
            <a:noFill/>
            <a:ln>
              <a:noFill/>
            </a:ln>
          </p:spPr>
        </p:pic>
        <p:pic>
          <p:nvPicPr>
            <p:cNvPr id="326" name="Shape 326"/>
            <p:cNvPicPr preferRelativeResize="0"/>
            <p:nvPr/>
          </p:nvPicPr>
          <p:blipFill rotWithShape="1">
            <a:blip r:embed="rId6">
              <a:alphaModFix/>
            </a:blip>
            <a:srcRect b="0" l="0" r="0" t="0"/>
            <a:stretch/>
          </p:blipFill>
          <p:spPr>
            <a:xfrm>
              <a:off x="3875087" y="1601200"/>
              <a:ext cx="1240474" cy="715775"/>
            </a:xfrm>
            <a:prstGeom prst="rect">
              <a:avLst/>
            </a:prstGeom>
            <a:noFill/>
            <a:ln>
              <a:noFill/>
            </a:ln>
          </p:spPr>
        </p:pic>
        <p:sp>
          <p:nvSpPr>
            <p:cNvPr id="327" name="Shape 327"/>
            <p:cNvSpPr/>
            <p:nvPr/>
          </p:nvSpPr>
          <p:spPr>
            <a:xfrm>
              <a:off x="1506637" y="1759975"/>
              <a:ext cx="792600" cy="424799"/>
            </a:xfrm>
            <a:prstGeom prst="lef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baseline="0" i="0" sz="1400" u="none" cap="none" strike="noStrike">
                <a:solidFill>
                  <a:srgbClr val="000000"/>
                </a:solidFill>
                <a:latin typeface="Arial"/>
                <a:ea typeface="Arial"/>
                <a:cs typeface="Arial"/>
                <a:sym typeface="Arial"/>
                <a:rtl val="0"/>
              </a:endParaRPr>
            </a:p>
          </p:txBody>
        </p:sp>
      </p:grpSp>
      <p:grpSp>
        <p:nvGrpSpPr>
          <p:cNvPr id="328" name="Shape 328"/>
          <p:cNvGrpSpPr/>
          <p:nvPr/>
        </p:nvGrpSpPr>
        <p:grpSpPr>
          <a:xfrm>
            <a:off x="327375" y="4347825"/>
            <a:ext cx="8578350" cy="2397149"/>
            <a:chOff x="327375" y="3662025"/>
            <a:chExt cx="8578350" cy="2397149"/>
          </a:xfrm>
        </p:grpSpPr>
        <p:pic>
          <p:nvPicPr>
            <p:cNvPr id="329" name="Shape 329"/>
            <p:cNvPicPr preferRelativeResize="0"/>
            <p:nvPr/>
          </p:nvPicPr>
          <p:blipFill rotWithShape="1">
            <a:blip r:embed="rId3">
              <a:alphaModFix/>
            </a:blip>
            <a:srcRect b="0" l="0" r="0" t="0"/>
            <a:stretch/>
          </p:blipFill>
          <p:spPr>
            <a:xfrm>
              <a:off x="327375" y="4040125"/>
              <a:ext cx="1316948" cy="1513225"/>
            </a:xfrm>
            <a:prstGeom prst="rect">
              <a:avLst/>
            </a:prstGeom>
            <a:noFill/>
            <a:ln>
              <a:noFill/>
            </a:ln>
          </p:spPr>
        </p:pic>
        <p:pic>
          <p:nvPicPr>
            <p:cNvPr id="330" name="Shape 330"/>
            <p:cNvPicPr preferRelativeResize="0"/>
            <p:nvPr/>
          </p:nvPicPr>
          <p:blipFill rotWithShape="1">
            <a:blip r:embed="rId7">
              <a:alphaModFix/>
            </a:blip>
            <a:srcRect b="0" l="0" r="0" t="0"/>
            <a:stretch/>
          </p:blipFill>
          <p:spPr>
            <a:xfrm>
              <a:off x="1644325" y="4235725"/>
              <a:ext cx="1852375" cy="979299"/>
            </a:xfrm>
            <a:prstGeom prst="rect">
              <a:avLst/>
            </a:prstGeom>
            <a:noFill/>
            <a:ln>
              <a:noFill/>
            </a:ln>
          </p:spPr>
        </p:pic>
        <p:cxnSp>
          <p:nvCxnSpPr>
            <p:cNvPr id="331" name="Shape 331"/>
            <p:cNvCxnSpPr/>
            <p:nvPr/>
          </p:nvCxnSpPr>
          <p:spPr>
            <a:xfrm flipH="1" rot="10800000">
              <a:off x="5539975" y="4613399"/>
              <a:ext cx="954598" cy="11699"/>
            </a:xfrm>
            <a:prstGeom prst="straightConnector1">
              <a:avLst/>
            </a:prstGeom>
            <a:noFill/>
            <a:ln cap="flat" cmpd="sng" w="28575">
              <a:solidFill>
                <a:srgbClr val="38761D"/>
              </a:solidFill>
              <a:prstDash val="solid"/>
              <a:round/>
              <a:headEnd len="med" w="med" type="none"/>
              <a:tailEnd len="lg" w="lg" type="stealth"/>
            </a:ln>
          </p:spPr>
        </p:cxnSp>
        <p:grpSp>
          <p:nvGrpSpPr>
            <p:cNvPr id="332" name="Shape 332"/>
            <p:cNvGrpSpPr/>
            <p:nvPr/>
          </p:nvGrpSpPr>
          <p:grpSpPr>
            <a:xfrm>
              <a:off x="3639700" y="3826375"/>
              <a:ext cx="1852373" cy="2232799"/>
              <a:chOff x="3639700" y="3826375"/>
              <a:chExt cx="1852373" cy="2232799"/>
            </a:xfrm>
          </p:grpSpPr>
          <p:pic>
            <p:nvPicPr>
              <p:cNvPr id="333" name="Shape 333"/>
              <p:cNvPicPr preferRelativeResize="0"/>
              <p:nvPr/>
            </p:nvPicPr>
            <p:blipFill rotWithShape="1">
              <a:blip r:embed="rId8">
                <a:alphaModFix/>
              </a:blip>
              <a:srcRect b="0" l="0" r="0" t="0"/>
              <a:stretch/>
            </p:blipFill>
            <p:spPr>
              <a:xfrm>
                <a:off x="3639700" y="3826375"/>
                <a:ext cx="1852373" cy="1608150"/>
              </a:xfrm>
              <a:prstGeom prst="rect">
                <a:avLst/>
              </a:prstGeom>
              <a:noFill/>
              <a:ln>
                <a:noFill/>
              </a:ln>
            </p:spPr>
          </p:pic>
          <p:sp>
            <p:nvSpPr>
              <p:cNvPr id="334" name="Shape 334"/>
              <p:cNvSpPr/>
              <p:nvPr/>
            </p:nvSpPr>
            <p:spPr>
              <a:xfrm>
                <a:off x="3909800" y="5563575"/>
                <a:ext cx="1317000" cy="495599"/>
              </a:xfrm>
              <a:prstGeom prst="roundRect">
                <a:avLst>
                  <a:gd fmla="val 16667" name="adj"/>
                </a:avLst>
              </a:prstGeom>
              <a:noFill/>
              <a:ln cap="flat" cmpd="sng" w="28575">
                <a:solidFill>
                  <a:srgbClr val="0000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B5394"/>
                  </a:buClr>
                  <a:buSzPct val="25000"/>
                  <a:buFont typeface="Arial"/>
                  <a:buNone/>
                </a:pPr>
                <a:r>
                  <a:rPr b="1" baseline="0" i="0" lang="en-US" sz="1800" u="none" cap="none" strike="noStrike">
                    <a:solidFill>
                      <a:srgbClr val="0B5394"/>
                    </a:solidFill>
                    <a:latin typeface="Arial"/>
                    <a:ea typeface="Arial"/>
                    <a:cs typeface="Arial"/>
                    <a:sym typeface="Arial"/>
                    <a:rtl val="0"/>
                  </a:rPr>
                  <a:t>Ontology</a:t>
                </a:r>
              </a:p>
            </p:txBody>
          </p:sp>
        </p:grpSp>
        <p:grpSp>
          <p:nvGrpSpPr>
            <p:cNvPr id="335" name="Shape 335"/>
            <p:cNvGrpSpPr/>
            <p:nvPr/>
          </p:nvGrpSpPr>
          <p:grpSpPr>
            <a:xfrm>
              <a:off x="5936925" y="3662025"/>
              <a:ext cx="2968800" cy="2397149"/>
              <a:chOff x="5936925" y="3662025"/>
              <a:chExt cx="2968800" cy="2397149"/>
            </a:xfrm>
          </p:grpSpPr>
          <p:pic>
            <p:nvPicPr>
              <p:cNvPr id="336" name="Shape 336"/>
              <p:cNvPicPr preferRelativeResize="0"/>
              <p:nvPr/>
            </p:nvPicPr>
            <p:blipFill rotWithShape="1">
              <a:blip r:embed="rId9">
                <a:alphaModFix/>
              </a:blip>
              <a:srcRect b="0" l="0" r="0" t="0"/>
              <a:stretch/>
            </p:blipFill>
            <p:spPr>
              <a:xfrm>
                <a:off x="6632600" y="3662025"/>
                <a:ext cx="1992299" cy="1861200"/>
              </a:xfrm>
              <a:prstGeom prst="rect">
                <a:avLst/>
              </a:prstGeom>
              <a:noFill/>
              <a:ln>
                <a:noFill/>
              </a:ln>
            </p:spPr>
          </p:pic>
          <p:sp>
            <p:nvSpPr>
              <p:cNvPr id="337" name="Shape 337"/>
              <p:cNvSpPr/>
              <p:nvPr/>
            </p:nvSpPr>
            <p:spPr>
              <a:xfrm>
                <a:off x="5936925" y="5563575"/>
                <a:ext cx="2968800" cy="495599"/>
              </a:xfrm>
              <a:prstGeom prst="roundRect">
                <a:avLst>
                  <a:gd fmla="val 16667" name="adj"/>
                </a:avLst>
              </a:prstGeom>
              <a:noFill/>
              <a:ln cap="flat" cmpd="sng" w="28575">
                <a:solidFill>
                  <a:srgbClr val="0000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1155CC"/>
                  </a:buClr>
                  <a:buSzPct val="25000"/>
                  <a:buFont typeface="Arial"/>
                  <a:buNone/>
                </a:pPr>
                <a:r>
                  <a:rPr b="1" baseline="0" i="0" lang="en-US" sz="1800" u="none" cap="none" strike="noStrike">
                    <a:solidFill>
                      <a:srgbClr val="1155CC"/>
                    </a:solidFill>
                    <a:latin typeface="Arial"/>
                    <a:ea typeface="Arial"/>
                    <a:cs typeface="Arial"/>
                    <a:sym typeface="Arial"/>
                    <a:rtl val="0"/>
                  </a:rPr>
                  <a:t>Private Linked Data</a:t>
                </a:r>
                <a:r>
                  <a:rPr b="1" lang="en-US" sz="1800">
                    <a:solidFill>
                      <a:srgbClr val="1155CC"/>
                    </a:solidFill>
                    <a:rtl val="0"/>
                  </a:rPr>
                  <a:t>base</a:t>
                </a:r>
              </a:p>
            </p:txBody>
          </p:sp>
        </p:grpSp>
      </p:grpSp>
      <p:grpSp>
        <p:nvGrpSpPr>
          <p:cNvPr id="338" name="Shape 338"/>
          <p:cNvGrpSpPr/>
          <p:nvPr/>
        </p:nvGrpSpPr>
        <p:grpSpPr>
          <a:xfrm>
            <a:off x="121400" y="2974225"/>
            <a:ext cx="2598599" cy="1453825"/>
            <a:chOff x="197600" y="2974225"/>
            <a:chExt cx="2598599" cy="1453825"/>
          </a:xfrm>
        </p:grpSpPr>
        <p:sp>
          <p:nvSpPr>
            <p:cNvPr id="339" name="Shape 339"/>
            <p:cNvSpPr/>
            <p:nvPr/>
          </p:nvSpPr>
          <p:spPr>
            <a:xfrm>
              <a:off x="197600" y="2974225"/>
              <a:ext cx="2598599" cy="511799"/>
            </a:xfrm>
            <a:prstGeom prst="roundRect">
              <a:avLst>
                <a:gd fmla="val 16667" name="adj"/>
              </a:avLst>
            </a:prstGeom>
            <a:solidFill>
              <a:schemeClr val="lt2"/>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rgbClr val="980000"/>
                </a:buClr>
                <a:buSzPct val="25000"/>
                <a:buFont typeface="Arial"/>
                <a:buNone/>
              </a:pPr>
              <a:r>
                <a:rPr b="1" baseline="0" i="0" lang="en-US" u="none" cap="none" strike="noStrike">
                  <a:solidFill>
                    <a:srgbClr val="FF0000"/>
                  </a:solidFill>
                  <a:latin typeface="Arial"/>
                  <a:ea typeface="Arial"/>
                  <a:cs typeface="Arial"/>
                  <a:sym typeface="Arial"/>
                  <a:rtl val="0"/>
                </a:rPr>
                <a:t>MODERN APPROACH</a:t>
              </a:r>
            </a:p>
          </p:txBody>
        </p:sp>
        <p:sp>
          <p:nvSpPr>
            <p:cNvPr id="340" name="Shape 340"/>
            <p:cNvSpPr/>
            <p:nvPr/>
          </p:nvSpPr>
          <p:spPr>
            <a:xfrm>
              <a:off x="197600" y="3559250"/>
              <a:ext cx="2598599" cy="868800"/>
            </a:xfrm>
            <a:prstGeom prst="roundRect">
              <a:avLst>
                <a:gd fmla="val 16667" name="adj"/>
              </a:avLst>
            </a:prstGeom>
            <a:solidFill>
              <a:schemeClr val="lt2"/>
            </a:solidFill>
            <a:ln cap="flat" cmpd="sng" w="9525">
              <a:solidFill>
                <a:srgbClr val="980000"/>
              </a:solidFill>
              <a:prstDash val="solid"/>
              <a:round/>
              <a:headEnd len="med" w="med" type="none"/>
              <a:tailEnd len="med" w="med" type="none"/>
            </a:ln>
          </p:spPr>
          <p:txBody>
            <a:bodyPr anchorCtr="0" anchor="ctr" bIns="91425" lIns="91425" rIns="91425" tIns="91425">
              <a:noAutofit/>
            </a:bodyPr>
            <a:lstStyle/>
            <a:p>
              <a:pPr indent="-304800" lvl="0" marL="457200" marR="0" rtl="0" algn="l">
                <a:lnSpc>
                  <a:spcPct val="100000"/>
                </a:lnSpc>
                <a:spcBef>
                  <a:spcPts val="0"/>
                </a:spcBef>
                <a:spcAft>
                  <a:spcPts val="0"/>
                </a:spcAft>
                <a:buClr>
                  <a:srgbClr val="980000"/>
                </a:buClr>
                <a:buSzPct val="100000"/>
                <a:buFont typeface="Arial"/>
                <a:buChar char="●"/>
              </a:pPr>
              <a:r>
                <a:rPr b="1" baseline="0" i="0" lang="en-US" sz="1200" u="none" cap="none" strike="noStrike">
                  <a:solidFill>
                    <a:srgbClr val="980000"/>
                  </a:solidFill>
                  <a:latin typeface="Arial"/>
                  <a:ea typeface="Arial"/>
                  <a:cs typeface="Arial"/>
                  <a:sym typeface="Arial"/>
                  <a:rtl val="0"/>
                </a:rPr>
                <a:t>AUTO EXTRACTION</a:t>
              </a:r>
            </a:p>
            <a:p>
              <a:pPr indent="-304800" lvl="0" marL="457200" marR="0" rtl="0" algn="l">
                <a:lnSpc>
                  <a:spcPct val="100000"/>
                </a:lnSpc>
                <a:spcBef>
                  <a:spcPts val="0"/>
                </a:spcBef>
                <a:spcAft>
                  <a:spcPts val="0"/>
                </a:spcAft>
                <a:buClr>
                  <a:srgbClr val="980000"/>
                </a:buClr>
                <a:buSzPct val="100000"/>
                <a:buFont typeface="Arial"/>
                <a:buChar char="●"/>
              </a:pPr>
              <a:r>
                <a:rPr b="1" baseline="0" i="0" lang="en-US" sz="1200" u="none" cap="none" strike="noStrike">
                  <a:solidFill>
                    <a:srgbClr val="980000"/>
                  </a:solidFill>
                  <a:latin typeface="Arial"/>
                  <a:ea typeface="Arial"/>
                  <a:cs typeface="Arial"/>
                  <a:sym typeface="Arial"/>
                  <a:rtl val="0"/>
                </a:rPr>
                <a:t>MORE PERFORMANCE</a:t>
              </a:r>
            </a:p>
            <a:p>
              <a:pPr indent="-304800" lvl="0" marL="457200" marR="0" rtl="0" algn="l">
                <a:lnSpc>
                  <a:spcPct val="100000"/>
                </a:lnSpc>
                <a:spcBef>
                  <a:spcPts val="0"/>
                </a:spcBef>
                <a:spcAft>
                  <a:spcPts val="0"/>
                </a:spcAft>
                <a:buClr>
                  <a:srgbClr val="980000"/>
                </a:buClr>
                <a:buSzPct val="100000"/>
                <a:buFont typeface="Arial"/>
                <a:buChar char="●"/>
              </a:pPr>
              <a:r>
                <a:rPr b="1" baseline="0" i="0" lang="en-US" sz="1200" u="none" cap="none" strike="noStrike">
                  <a:solidFill>
                    <a:srgbClr val="980000"/>
                  </a:solidFill>
                  <a:latin typeface="Arial"/>
                  <a:ea typeface="Arial"/>
                  <a:cs typeface="Arial"/>
                  <a:sym typeface="Arial"/>
                  <a:rtl val="0"/>
                </a:rPr>
                <a:t>FAULT TOLERANCE</a:t>
              </a:r>
            </a:p>
            <a:p>
              <a:pPr indent="0" lvl="0" marL="0" marR="0" rtl="0" algn="l">
                <a:lnSpc>
                  <a:spcPct val="100000"/>
                </a:lnSpc>
                <a:spcBef>
                  <a:spcPts val="0"/>
                </a:spcBef>
                <a:spcAft>
                  <a:spcPts val="0"/>
                </a:spcAft>
                <a:buClr>
                  <a:srgbClr val="000000"/>
                </a:buClr>
                <a:buFont typeface="Arial"/>
                <a:buNone/>
              </a:pPr>
              <a:r>
                <a:t/>
              </a:r>
              <a:endParaRPr b="1" baseline="0" i="0" sz="1400" u="none" cap="none" strike="noStrike">
                <a:solidFill>
                  <a:srgbClr val="980000"/>
                </a:solidFill>
                <a:latin typeface="Arial"/>
                <a:ea typeface="Arial"/>
                <a:cs typeface="Arial"/>
                <a:sym typeface="Arial"/>
                <a:rtl val="0"/>
              </a:endParaRPr>
            </a:p>
          </p:txBody>
        </p:sp>
      </p:grpSp>
      <p:sp>
        <p:nvSpPr>
          <p:cNvPr id="341" name="Shape 341"/>
          <p:cNvSpPr/>
          <p:nvPr/>
        </p:nvSpPr>
        <p:spPr>
          <a:xfrm>
            <a:off x="1717200" y="6252350"/>
            <a:ext cx="1739700" cy="495599"/>
          </a:xfrm>
          <a:prstGeom prst="roundRect">
            <a:avLst>
              <a:gd fmla="val 16667" name="adj"/>
            </a:avLst>
          </a:prstGeom>
          <a:noFill/>
          <a:ln cap="flat" cmpd="sng" w="28575">
            <a:solidFill>
              <a:srgbClr val="0000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B5394"/>
              </a:buClr>
              <a:buSzPct val="25000"/>
              <a:buFont typeface="Arial"/>
              <a:buNone/>
            </a:pPr>
            <a:r>
              <a:rPr b="1" baseline="0" i="0" lang="en-US" sz="1400" u="none" cap="none" strike="noStrike">
                <a:solidFill>
                  <a:srgbClr val="0B5394"/>
                </a:solidFill>
                <a:latin typeface="Arial"/>
                <a:ea typeface="Arial"/>
                <a:cs typeface="Arial"/>
                <a:sym typeface="Arial"/>
                <a:rtl val="0"/>
              </a:rPr>
              <a:t>Pluggable Parse</a:t>
            </a:r>
            <a:r>
              <a:rPr b="1" baseline="0" i="0" lang="en-US" sz="1400" u="none" cap="none" strike="noStrike">
                <a:solidFill>
                  <a:srgbClr val="351C75"/>
                </a:solidFill>
                <a:latin typeface="Arial"/>
                <a:ea typeface="Arial"/>
                <a:cs typeface="Arial"/>
                <a:sym typeface="Arial"/>
                <a:rtl val="0"/>
              </a:rPr>
              <a:t>r</a:t>
            </a:r>
          </a:p>
        </p:txBody>
      </p:sp>
      <p:pic>
        <p:nvPicPr>
          <p:cNvPr id="342" name="Shape 342"/>
          <p:cNvPicPr preferRelativeResize="0"/>
          <p:nvPr/>
        </p:nvPicPr>
        <p:blipFill rotWithShape="1">
          <a:blip r:embed="rId10">
            <a:alphaModFix/>
          </a:blip>
          <a:srcRect b="0" l="0" r="0" t="0"/>
          <a:stretch/>
        </p:blipFill>
        <p:spPr>
          <a:xfrm>
            <a:off x="3495437" y="2424136"/>
            <a:ext cx="2241899" cy="1404225"/>
          </a:xfrm>
          <a:prstGeom prst="rect">
            <a:avLst/>
          </a:prstGeom>
          <a:noFill/>
          <a:ln>
            <a:noFill/>
          </a:ln>
        </p:spPr>
      </p:pic>
      <p:sp>
        <p:nvSpPr>
          <p:cNvPr id="343" name="Shape 343"/>
          <p:cNvSpPr/>
          <p:nvPr/>
        </p:nvSpPr>
        <p:spPr>
          <a:xfrm rot="1934223">
            <a:off x="5504807" y="3745971"/>
            <a:ext cx="1486436" cy="663605"/>
          </a:xfrm>
          <a:prstGeom prst="leftArrow">
            <a:avLst>
              <a:gd fmla="val 50000" name="adj1"/>
              <a:gd fmla="val 50000" name="adj2"/>
            </a:avLst>
          </a:prstGeom>
          <a:no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baseline="0" i="0" lang="en-US" sz="1400" u="none" cap="none" strike="noStrike">
                <a:solidFill>
                  <a:srgbClr val="000000"/>
                </a:solidFill>
                <a:latin typeface="Arial"/>
                <a:ea typeface="Arial"/>
                <a:cs typeface="Arial"/>
                <a:sym typeface="Arial"/>
                <a:rtl val="0"/>
              </a:rPr>
              <a:t>Integration</a:t>
            </a:r>
          </a:p>
        </p:txBody>
      </p:sp>
      <p:grpSp>
        <p:nvGrpSpPr>
          <p:cNvPr id="344" name="Shape 344"/>
          <p:cNvGrpSpPr/>
          <p:nvPr/>
        </p:nvGrpSpPr>
        <p:grpSpPr>
          <a:xfrm>
            <a:off x="5946699" y="2577561"/>
            <a:ext cx="2968699" cy="1668900"/>
            <a:chOff x="5946699" y="2577561"/>
            <a:chExt cx="2968699" cy="1668900"/>
          </a:xfrm>
        </p:grpSpPr>
        <p:pic>
          <p:nvPicPr>
            <p:cNvPr id="345" name="Shape 345"/>
            <p:cNvPicPr preferRelativeResize="0"/>
            <p:nvPr/>
          </p:nvPicPr>
          <p:blipFill rotWithShape="1">
            <a:blip r:embed="rId11">
              <a:alphaModFix/>
            </a:blip>
            <a:srcRect b="0" l="0" r="0" t="0"/>
            <a:stretch/>
          </p:blipFill>
          <p:spPr>
            <a:xfrm>
              <a:off x="7438825" y="2577561"/>
              <a:ext cx="742200" cy="742200"/>
            </a:xfrm>
            <a:prstGeom prst="rect">
              <a:avLst/>
            </a:prstGeom>
            <a:noFill/>
            <a:ln>
              <a:noFill/>
            </a:ln>
          </p:spPr>
        </p:pic>
        <p:grpSp>
          <p:nvGrpSpPr>
            <p:cNvPr id="346" name="Shape 346"/>
            <p:cNvGrpSpPr/>
            <p:nvPr/>
          </p:nvGrpSpPr>
          <p:grpSpPr>
            <a:xfrm>
              <a:off x="5946699" y="2661100"/>
              <a:ext cx="1309500" cy="359375"/>
              <a:chOff x="5946699" y="2661100"/>
              <a:chExt cx="1309500" cy="359375"/>
            </a:xfrm>
          </p:grpSpPr>
          <p:cxnSp>
            <p:nvCxnSpPr>
              <p:cNvPr id="347" name="Shape 347"/>
              <p:cNvCxnSpPr/>
              <p:nvPr/>
            </p:nvCxnSpPr>
            <p:spPr>
              <a:xfrm rot="10800000">
                <a:off x="5946699" y="3020475"/>
                <a:ext cx="1309500" cy="0"/>
              </a:xfrm>
              <a:prstGeom prst="straightConnector1">
                <a:avLst/>
              </a:prstGeom>
              <a:noFill/>
              <a:ln cap="flat" cmpd="sng" w="28575">
                <a:solidFill>
                  <a:schemeClr val="dk2"/>
                </a:solidFill>
                <a:prstDash val="solid"/>
                <a:round/>
                <a:headEnd len="med" w="med" type="none"/>
                <a:tailEnd len="lg" w="lg" type="triangle"/>
              </a:ln>
            </p:spPr>
          </p:cxnSp>
          <p:sp>
            <p:nvSpPr>
              <p:cNvPr id="348" name="Shape 348"/>
              <p:cNvSpPr/>
              <p:nvPr/>
            </p:nvSpPr>
            <p:spPr>
              <a:xfrm>
                <a:off x="6170725" y="2661100"/>
                <a:ext cx="1085398" cy="283200"/>
              </a:xfrm>
              <a:prstGeom prst="roundRect">
                <a:avLst>
                  <a:gd fmla="val 16667" name="adj"/>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B5394"/>
                  </a:buClr>
                  <a:buSzPct val="25000"/>
                  <a:buFont typeface="Arial"/>
                  <a:buNone/>
                </a:pPr>
                <a:r>
                  <a:rPr b="1" baseline="0" i="0" lang="en-US" sz="1400" u="none" cap="none" strike="noStrike">
                    <a:solidFill>
                      <a:srgbClr val="0B5394"/>
                    </a:solidFill>
                    <a:latin typeface="Arial"/>
                    <a:ea typeface="Arial"/>
                    <a:cs typeface="Arial"/>
                    <a:sym typeface="Arial"/>
                    <a:rtl val="0"/>
                  </a:rPr>
                  <a:t>SPARQL</a:t>
                </a:r>
              </a:p>
            </p:txBody>
          </p:sp>
        </p:grpSp>
        <p:grpSp>
          <p:nvGrpSpPr>
            <p:cNvPr id="349" name="Shape 349"/>
            <p:cNvGrpSpPr/>
            <p:nvPr/>
          </p:nvGrpSpPr>
          <p:grpSpPr>
            <a:xfrm>
              <a:off x="7809925" y="3472162"/>
              <a:ext cx="1105473" cy="774300"/>
              <a:chOff x="7809925" y="3472162"/>
              <a:chExt cx="1105473" cy="774300"/>
            </a:xfrm>
          </p:grpSpPr>
          <p:sp>
            <p:nvSpPr>
              <p:cNvPr id="350" name="Shape 350"/>
              <p:cNvSpPr/>
              <p:nvPr/>
            </p:nvSpPr>
            <p:spPr>
              <a:xfrm>
                <a:off x="7830000" y="3697562"/>
                <a:ext cx="1085398" cy="283200"/>
              </a:xfrm>
              <a:prstGeom prst="roundRect">
                <a:avLst>
                  <a:gd fmla="val 16667" name="adj"/>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B5394"/>
                  </a:buClr>
                  <a:buSzPct val="25000"/>
                  <a:buFont typeface="Arial"/>
                  <a:buNone/>
                </a:pPr>
                <a:r>
                  <a:rPr b="1" baseline="0" i="0" lang="en-US" sz="1400" u="none" cap="none" strike="noStrike">
                    <a:solidFill>
                      <a:srgbClr val="0B5394"/>
                    </a:solidFill>
                    <a:latin typeface="Arial"/>
                    <a:ea typeface="Arial"/>
                    <a:cs typeface="Arial"/>
                    <a:sym typeface="Arial"/>
                    <a:rtl val="0"/>
                  </a:rPr>
                  <a:t>SPARQL</a:t>
                </a:r>
              </a:p>
            </p:txBody>
          </p:sp>
          <p:cxnSp>
            <p:nvCxnSpPr>
              <p:cNvPr id="351" name="Shape 351"/>
              <p:cNvCxnSpPr/>
              <p:nvPr/>
            </p:nvCxnSpPr>
            <p:spPr>
              <a:xfrm>
                <a:off x="7809925" y="3472162"/>
                <a:ext cx="12598" cy="774300"/>
              </a:xfrm>
              <a:prstGeom prst="straightConnector1">
                <a:avLst/>
              </a:prstGeom>
              <a:noFill/>
              <a:ln cap="flat" cmpd="sng" w="28575">
                <a:solidFill>
                  <a:schemeClr val="dk2"/>
                </a:solidFill>
                <a:prstDash val="solid"/>
                <a:round/>
                <a:headEnd len="med" w="med" type="none"/>
                <a:tailEnd len="lg" w="lg" type="triangle"/>
              </a:ln>
            </p:spPr>
          </p:cxnSp>
        </p:grpSp>
      </p:grpSp>
      <p:sp>
        <p:nvSpPr>
          <p:cNvPr id="352" name="Shape 352"/>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a:spcBef>
                <a:spcPts val="0"/>
              </a:spcBef>
              <a:buClr>
                <a:srgbClr val="888888"/>
              </a:buClr>
              <a:buSzPct val="25000"/>
              <a:buFont typeface="Calibri"/>
              <a:buNone/>
            </a:pPr>
            <a:fld id="{00000000-1234-1234-1234-123412341234}" type="slidenum">
              <a:rPr lang="en-US"/>
              <a:t>‹#›</a:t>
            </a:fld>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x="0" y="0"/>
          <a:ext cx="0" cy="0"/>
          <a:chOff x="0" y="0"/>
          <a:chExt cx="0" cy="0"/>
        </a:xfrm>
      </p:grpSpPr>
      <p:pic>
        <p:nvPicPr>
          <p:cNvPr id="357" name="Shape 357"/>
          <p:cNvPicPr preferRelativeResize="0"/>
          <p:nvPr/>
        </p:nvPicPr>
        <p:blipFill rotWithShape="1">
          <a:blip r:embed="rId3">
            <a:alphaModFix/>
          </a:blip>
          <a:srcRect b="0" l="0" r="0" t="0"/>
          <a:stretch/>
        </p:blipFill>
        <p:spPr>
          <a:xfrm>
            <a:off x="0" y="0"/>
            <a:ext cx="9324600" cy="6858000"/>
          </a:xfrm>
          <a:prstGeom prst="rect">
            <a:avLst/>
          </a:prstGeom>
          <a:noFill/>
          <a:ln>
            <a:noFill/>
          </a:ln>
        </p:spPr>
      </p:pic>
      <p:sp>
        <p:nvSpPr>
          <p:cNvPr id="358" name="Shape 358"/>
          <p:cNvSpPr/>
          <p:nvPr/>
        </p:nvSpPr>
        <p:spPr>
          <a:xfrm>
            <a:off x="33475" y="6180050"/>
            <a:ext cx="2713800" cy="625199"/>
          </a:xfrm>
          <a:prstGeom prst="roundRect">
            <a:avLst>
              <a:gd fmla="val 16667" name="adj"/>
            </a:avLst>
          </a:prstGeom>
          <a:solidFill>
            <a:srgbClr val="00FFFF"/>
          </a:solidFill>
          <a:ln cap="flat" cmpd="sng" w="19050">
            <a:solidFill>
              <a:srgbClr val="8C3A38"/>
            </a:solidFill>
            <a:prstDash val="solid"/>
            <a:round/>
            <a:headEnd len="med" w="med" type="none"/>
            <a:tailEnd len="med" w="med" type="none"/>
          </a:ln>
        </p:spPr>
        <p:txBody>
          <a:bodyPr anchorCtr="0" anchor="ctr" bIns="91425" lIns="91425" rIns="91425" tIns="91425">
            <a:noAutofit/>
          </a:bodyPr>
          <a:lstStyle/>
          <a:p>
            <a:pPr>
              <a:spcBef>
                <a:spcPts val="0"/>
              </a:spcBef>
              <a:buNone/>
            </a:pPr>
            <a:r>
              <a:rPr b="1" lang="en-US" sz="1800"/>
              <a:t>Processing file by file</a:t>
            </a:r>
          </a:p>
        </p:txBody>
      </p:sp>
      <p:sp>
        <p:nvSpPr>
          <p:cNvPr id="359" name="Shape 359"/>
          <p:cNvSpPr txBox="1"/>
          <p:nvPr>
            <p:ph idx="12" type="sldNum"/>
          </p:nvPr>
        </p:nvSpPr>
        <p:spPr>
          <a:xfrm>
            <a:off x="6553200" y="6356350"/>
            <a:ext cx="2133599" cy="365099"/>
          </a:xfrm>
          <a:prstGeom prst="rect">
            <a:avLst/>
          </a:prstGeom>
        </p:spPr>
        <p:txBody>
          <a:bodyPr anchorCtr="0" anchor="ctr" bIns="45700" lIns="91425" rIns="91425" tIns="45700">
            <a:noAutofit/>
          </a:bodyPr>
          <a:lstStyle/>
          <a:p>
            <a:pPr lvl="0">
              <a:spcBef>
                <a:spcPts val="0"/>
              </a:spcBef>
              <a:buClr>
                <a:srgbClr val="888888"/>
              </a:buClr>
              <a:buSzPct val="25000"/>
              <a:buFont typeface="Calibri"/>
              <a:buNone/>
            </a:pPr>
            <a:fld id="{00000000-1234-1234-1234-123412341234}" type="slidenum">
              <a:rPr lang="en-US"/>
              <a:t>‹#›</a:t>
            </a:fld>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