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366" r:id="rId3"/>
    <p:sldId id="316" r:id="rId4"/>
    <p:sldId id="307" r:id="rId5"/>
    <p:sldId id="306" r:id="rId6"/>
    <p:sldId id="359" r:id="rId7"/>
    <p:sldId id="362" r:id="rId8"/>
    <p:sldId id="357" r:id="rId9"/>
    <p:sldId id="354" r:id="rId10"/>
    <p:sldId id="355" r:id="rId11"/>
    <p:sldId id="352" r:id="rId12"/>
    <p:sldId id="319" r:id="rId13"/>
    <p:sldId id="317" r:id="rId14"/>
    <p:sldId id="364" r:id="rId15"/>
    <p:sldId id="371" r:id="rId16"/>
    <p:sldId id="346" r:id="rId17"/>
    <p:sldId id="365" r:id="rId18"/>
    <p:sldId id="349" r:id="rId19"/>
    <p:sldId id="342" r:id="rId20"/>
    <p:sldId id="369" r:id="rId21"/>
    <p:sldId id="372" r:id="rId22"/>
    <p:sldId id="368" r:id="rId23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8EA"/>
    <a:srgbClr val="501F74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8" autoAdjust="0"/>
  </p:normalViewPr>
  <p:slideViewPr>
    <p:cSldViewPr>
      <p:cViewPr>
        <p:scale>
          <a:sx n="66" d="100"/>
          <a:sy n="66" d="100"/>
        </p:scale>
        <p:origin x="-19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B5D63-60BE-4C57-A997-92231B26DA3C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2635-543E-4A9F-B21D-C51ACD2CDC1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D0C1-7A7C-4972-903F-C3749957E117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63EC-8BBD-421C-BFD5-2B87C88F0A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35D1864-082A-4F73-A83E-12287EA550B3}" type="datetime2">
              <a:rPr lang="fr-FR" smtClean="0"/>
              <a:pPr>
                <a:defRPr/>
              </a:pPr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88939-1D64-402E-AA3F-810B27355A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35D1864-082A-4F73-A83E-12287EA550B3}" type="datetime2">
              <a:rPr lang="fr-FR" smtClean="0"/>
              <a:pPr>
                <a:defRPr/>
              </a:pPr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88939-1D64-402E-AA3F-810B27355AB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92D0C1-7A7C-4972-903F-C3749957E117}" type="datetime2">
              <a:rPr lang="fr-FR" smtClean="0"/>
              <a:pPr/>
              <a:t>vendredi 20 novembre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63EC-8BBD-421C-BFD5-2B87C88F0AD6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9681-85CC-455F-BDF7-0886A6A29306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1801813" cy="112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641F93-64CA-42CB-AADB-5960598A7CE0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4121-D129-439F-AF88-76A06802D838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6272-C9EE-4693-B67C-E35380ABCA91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4C7F-43F4-451C-948E-7FAF3F7F9E73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38-8C52-40AA-A6F3-B4CFBF0030E8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C81ECF48-531F-40D9-88CD-D61822E746E3}" type="datetime1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8C38B98-C1FF-4E74-9815-B13B24EFDB46}" type="datetime1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 CNRS-IN2P3 Université Paris-Sud  91406 Orsay cedex Tél. : +33 1 69 15 73 40 Fax : +33 1 69 15 64 70 http://ipnweb.in2p3.fr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28860" y="214290"/>
            <a:ext cx="614366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1857388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28860" y="214290"/>
            <a:ext cx="6143668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1857388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28E-FBC3-45BA-9268-4E118354B92C}" type="datetime1">
              <a:rPr lang="fr-FR" smtClean="0"/>
              <a:pPr/>
              <a:t>20/11/2015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Unité mixte de recherche  CNRS-IN2P3 Université Paris-Sud  91406 Orsay cedex Tél. : +33 1 69 15 73 40 Fax : +33 1 69 15 64 70 http://ipnweb.in2p3.fr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2CF4-5274-451A-B5B2-DDFF816FA3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0" r:id="rId7"/>
    <p:sldLayoutId id="2147483661" r:id="rId8"/>
    <p:sldLayoutId id="2147483663" r:id="rId9"/>
    <p:sldLayoutId id="2147483665" r:id="rId10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436260" cy="259228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sz="2000" u="sng" cap="none" dirty="0" smtClean="0">
                <a:solidFill>
                  <a:srgbClr val="501F74"/>
                </a:solidFill>
              </a:rPr>
              <a:t>P</a:t>
            </a:r>
            <a:r>
              <a:rPr lang="fr-FR" sz="2000" cap="none" dirty="0" smtClean="0">
                <a:solidFill>
                  <a:srgbClr val="501F74"/>
                </a:solidFill>
              </a:rPr>
              <a:t>lateforme d’</a:t>
            </a:r>
            <a:r>
              <a:rPr lang="fr-FR" sz="2000" u="sng" cap="none" dirty="0" err="1" smtClean="0">
                <a:solidFill>
                  <a:srgbClr val="501F74"/>
                </a:solidFill>
              </a:rPr>
              <a:t>AN</a:t>
            </a:r>
            <a:r>
              <a:rPr lang="fr-FR" sz="2000" cap="none" dirty="0" err="1" smtClean="0">
                <a:solidFill>
                  <a:srgbClr val="501F74"/>
                </a:solidFill>
              </a:rPr>
              <a:t>alyse</a:t>
            </a:r>
            <a:r>
              <a:rPr lang="fr-FR" sz="2000" cap="none" dirty="0" smtClean="0">
                <a:solidFill>
                  <a:srgbClr val="501F74"/>
                </a:solidFill>
              </a:rPr>
              <a:t> et de </a:t>
            </a:r>
            <a:r>
              <a:rPr lang="fr-FR" sz="2000" cap="none" dirty="0" err="1" smtClean="0">
                <a:solidFill>
                  <a:srgbClr val="501F74"/>
                </a:solidFill>
              </a:rPr>
              <a:t>c</a:t>
            </a:r>
            <a:r>
              <a:rPr lang="fr-FR" sz="2000" u="sng" cap="none" dirty="0" err="1" smtClean="0">
                <a:solidFill>
                  <a:srgbClr val="501F74"/>
                </a:solidFill>
              </a:rPr>
              <a:t>A</a:t>
            </a:r>
            <a:r>
              <a:rPr lang="fr-FR" sz="2000" cap="none" dirty="0" err="1" smtClean="0">
                <a:solidFill>
                  <a:srgbClr val="501F74"/>
                </a:solidFill>
              </a:rPr>
              <a:t>ractérisation</a:t>
            </a:r>
            <a:r>
              <a:rPr lang="fr-FR" sz="2000" cap="none" dirty="0" smtClean="0">
                <a:solidFill>
                  <a:srgbClr val="501F74"/>
                </a:solidFill>
              </a:rPr>
              <a:t> de </a:t>
            </a:r>
            <a:r>
              <a:rPr lang="fr-FR" sz="2000" u="sng" cap="none" dirty="0" smtClean="0">
                <a:solidFill>
                  <a:srgbClr val="501F74"/>
                </a:solidFill>
              </a:rPr>
              <a:t>M</a:t>
            </a:r>
            <a:r>
              <a:rPr lang="fr-FR" sz="2000" cap="none" dirty="0" smtClean="0">
                <a:solidFill>
                  <a:srgbClr val="501F74"/>
                </a:solidFill>
              </a:rPr>
              <a:t>atériau pour les </a:t>
            </a:r>
            <a:r>
              <a:rPr lang="fr-FR" sz="2000" u="sng" cap="none" dirty="0" smtClean="0">
                <a:solidFill>
                  <a:srgbClr val="501F74"/>
                </a:solidFill>
              </a:rPr>
              <a:t>A</a:t>
            </a:r>
            <a:r>
              <a:rPr lang="fr-FR" sz="2000" cap="none" dirty="0" smtClean="0">
                <a:solidFill>
                  <a:srgbClr val="501F74"/>
                </a:solidFill>
              </a:rPr>
              <a:t>ccélérateurs</a:t>
            </a:r>
            <a:br>
              <a:rPr lang="fr-FR" sz="2000" cap="none" dirty="0" smtClean="0">
                <a:solidFill>
                  <a:srgbClr val="501F74"/>
                </a:solidFill>
              </a:rPr>
            </a:br>
            <a:r>
              <a:rPr lang="fr-FR" u="sng" dirty="0" smtClean="0">
                <a:solidFill>
                  <a:srgbClr val="501F74"/>
                </a:solidFill>
              </a:rPr>
              <a:t/>
            </a:r>
            <a:br>
              <a:rPr lang="fr-FR" u="sng" dirty="0" smtClean="0">
                <a:solidFill>
                  <a:srgbClr val="501F74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Journée 2015 du </a:t>
            </a:r>
            <a:r>
              <a:rPr lang="fr-FR" sz="2400" dirty="0" err="1" smtClean="0">
                <a:solidFill>
                  <a:schemeClr val="tx1"/>
                </a:solidFill>
              </a:rPr>
              <a:t>labex</a:t>
            </a:r>
            <a:r>
              <a:rPr lang="fr-FR" sz="2400" dirty="0" smtClean="0">
                <a:solidFill>
                  <a:schemeClr val="tx1"/>
                </a:solidFill>
              </a:rPr>
              <a:t> P2IO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 20 novembre 2015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563888" y="6525344"/>
            <a:ext cx="2880320" cy="365125"/>
          </a:xfrm>
        </p:spPr>
        <p:txBody>
          <a:bodyPr/>
          <a:lstStyle/>
          <a:p>
            <a:fld id="{79E5A99B-30EF-43E5-B44F-A583700AA717}" type="datetime1">
              <a:rPr lang="fr-FR" smtClean="0"/>
              <a:pPr/>
              <a:t>20/11/2015</a:t>
            </a:fld>
            <a:r>
              <a:rPr lang="fr-FR" dirty="0" smtClean="0"/>
              <a:t> - </a:t>
            </a:r>
            <a:r>
              <a:rPr lang="fr-FR" dirty="0" err="1" smtClean="0"/>
              <a:t>Longuevergne</a:t>
            </a:r>
            <a:r>
              <a:rPr lang="fr-FR" dirty="0" smtClean="0"/>
              <a:t> David</a:t>
            </a:r>
            <a:endParaRPr lang="fr-FR" dirty="0"/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987824" y="3938756"/>
            <a:ext cx="403244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1200" cap="all" spc="0" normalizeH="0" baseline="0" noProof="0" dirty="0">
              <a:ln w="0" cap="sq">
                <a:solidFill>
                  <a:schemeClr val="tx1"/>
                </a:solidFill>
              </a:ln>
              <a:solidFill>
                <a:srgbClr val="7030A0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267744" y="1772816"/>
            <a:ext cx="460851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fr-FR" sz="40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PANAMA</a:t>
            </a:r>
            <a:endParaRPr lang="fr-FR" sz="40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484438" y="908050"/>
            <a:ext cx="6408737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1"/>
          <p:cNvSpPr txBox="1">
            <a:spLocks/>
          </p:cNvSpPr>
          <p:nvPr/>
        </p:nvSpPr>
        <p:spPr>
          <a:xfrm>
            <a:off x="2483768" y="188640"/>
            <a:ext cx="3888432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ETALONNAGE</a:t>
            </a:r>
            <a:r>
              <a:rPr kumimoji="0" lang="fr-FR" sz="2800" b="1" i="0" u="none" strike="noStrike" kern="1200" cap="none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(CSNSM)</a:t>
            </a:r>
            <a:endParaRPr kumimoji="0" lang="fr-FR" sz="2800" b="1" i="0" u="none" strike="noStrike" kern="1200" cap="none" spc="0" normalizeH="0" baseline="0" noProof="0" dirty="0" smtClean="0">
              <a:ln w="0" cap="sq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1412776"/>
            <a:ext cx="8678198" cy="2585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services Instrumentation et SEMIRAMIS du CSNSM mettent à disposition la plateforme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JANNuS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(2 accélérateurs couplés à un MET) et un FIB/MEB afin d'accéder à des techniques d'analyse de matériaux et de couches minces, telles que RBS, PIXE, ERDA, EDX et EELS. Un arsenal de techniques auquel il manque la possibilité 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d'obtenir des informations pour des épaisseurs en dessous de la vingtaine de nm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Ces épaisseurs sont fréquemment rencontrées dans le cas </a:t>
            </a: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d'étalonnage des bâtis pour le dépôt de couches minces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pour les bolomètres de l'expérience EDELWEISS.  L'utilisation d'un SIMS permettrait de combler cette lacune.</a:t>
            </a: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3808" y="4437112"/>
            <a:ext cx="3312368" cy="830997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SIMS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PANAMA</a:t>
            </a: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908720"/>
            <a:ext cx="8678198" cy="58477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5 instruments sont récurrents : Microscope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confocal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, SIMS, XPS, MEB/EDX, DRX rasant.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Dynamique collective pour aller à la mise en place d’une plateforme de caractérisation de surface pour la R&amp;D des accélérateurs, axée sur les propriétés suivantes: 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Structure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Analyse élémentaire / liaison chimique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Topographie /morphologie de surface</a:t>
            </a:r>
          </a:p>
          <a:p>
            <a:pPr lvl="3">
              <a:buFont typeface="Symbol" pitchFamily="18" charset="2"/>
              <a:buChar char="Þ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r>
              <a:rPr lang="fr-FR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Et  favorisant</a:t>
            </a:r>
          </a:p>
          <a:p>
            <a:pPr lvl="3"/>
            <a:endParaRPr lang="fr-F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La synergie entre les labos partenaires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Mutualisation des moyens et expertises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Accessibilité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pour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tous (instruments robustes et simples d’utilisation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Physique exploratoire</a:t>
            </a: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194340"/>
            <a:ext cx="6572296" cy="7143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Demandes </a:t>
            </a:r>
            <a:r>
              <a:rPr lang="fr-FR" sz="2800" dirty="0" err="1" smtClean="0"/>
              <a:t>effectuees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62128"/>
            <a:ext cx="4032448" cy="58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2636912"/>
            <a:ext cx="4427984" cy="19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908720"/>
            <a:ext cx="8678198" cy="71096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 Sélection des instruments nécessaire selon les critères suivant :</a:t>
            </a:r>
          </a:p>
          <a:p>
            <a:pPr lvl="3"/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Intérêts scientifiques pour les accélérateurs</a:t>
            </a:r>
          </a:p>
          <a:p>
            <a:pPr lvl="3">
              <a:buFont typeface="Symbol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Non existence ou difficulté d’accès d’instruments similaires dans la région (surcharge, nature des échantillons, …) </a:t>
            </a:r>
          </a:p>
          <a:p>
            <a:pPr lvl="3">
              <a:buFont typeface="Symbol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Equipement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dont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l’opération est compatible avec une utilisation en « plateforme » : robuste et simple 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Instruments sélectionnés après arbitrage :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SIMS (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Secondary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Ion Mass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Spectrometer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) : </a:t>
            </a:r>
          </a:p>
          <a:p>
            <a:pPr lvl="3"/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Composition surface/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profilométrie</a:t>
            </a:r>
            <a:endParaRPr lang="fr-FR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Microscope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confocal</a:t>
            </a: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Topologie surface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Mesure de la chaleur spécifique de </a:t>
            </a:r>
          </a:p>
          <a:p>
            <a:pPr lvl="3"/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matériaux supraconducteurs</a:t>
            </a:r>
          </a:p>
          <a:p>
            <a:pPr lvl="3"/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Diffractomètre à rayons X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MEB de table + EDX</a:t>
            </a:r>
          </a:p>
          <a:p>
            <a:pPr lvl="3"/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Mouton de Charpy</a:t>
            </a:r>
          </a:p>
          <a:p>
            <a:pPr marL="0" lvl="3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Co-financement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Sesame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non obtenu. La demande sera refaite en 2016.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PANAMA, nouvelle plateforme IPNO, LAL, IRFU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 rot="10800000">
            <a:off x="6084169" y="3212976"/>
            <a:ext cx="504056" cy="17281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60233" y="3789039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Financement P2IO obtenu</a:t>
            </a:r>
          </a:p>
          <a:p>
            <a:r>
              <a:rPr lang="fr-FR" sz="2000" b="1" dirty="0" smtClean="0"/>
              <a:t>330 k€</a:t>
            </a:r>
          </a:p>
        </p:txBody>
      </p:sp>
      <p:sp>
        <p:nvSpPr>
          <p:cNvPr id="8" name="Accolade ouvrante 7"/>
          <p:cNvSpPr/>
          <p:nvPr/>
        </p:nvSpPr>
        <p:spPr>
          <a:xfrm rot="10800000">
            <a:off x="6084169" y="4941168"/>
            <a:ext cx="504056" cy="11521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660233" y="508518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Demande SESAME</a:t>
            </a:r>
          </a:p>
          <a:p>
            <a:r>
              <a:rPr lang="fr-FR" sz="2000" b="1" dirty="0" smtClean="0"/>
              <a:t>428 k€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736283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188640"/>
            <a:ext cx="1656184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fr-FR" sz="2800" b="1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SIMS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663" y="2390798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0" dirty="0">
                <a:sym typeface="Wingdings" pitchFamily="2" charset="2"/>
              </a:rPr>
              <a:t> </a:t>
            </a:r>
            <a:r>
              <a:rPr lang="fr-FR" sz="2000" b="0" u="sng" dirty="0"/>
              <a:t>Interactions en jeu :</a:t>
            </a:r>
          </a:p>
          <a:p>
            <a:r>
              <a:rPr lang="fr-FR" sz="2000" b="0" dirty="0"/>
              <a:t>- Excitation : bombardement avec un flux </a:t>
            </a:r>
            <a:r>
              <a:rPr lang="fr-FR" sz="2000" b="0" dirty="0" smtClean="0"/>
              <a:t>d’ions (Ar, O, Xe, Ga, …)</a:t>
            </a:r>
            <a:endParaRPr lang="fr-FR" sz="2000" b="0" dirty="0"/>
          </a:p>
          <a:p>
            <a:pPr>
              <a:buFontTx/>
              <a:buChar char="-"/>
            </a:pPr>
            <a:r>
              <a:rPr lang="fr-FR" sz="2000" b="0" dirty="0"/>
              <a:t> Réponse : électrons, photons, atomes et molécules neutres, atomes et molécules excités, ions.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0663" y="5511146"/>
            <a:ext cx="88661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n"/>
            </a:pPr>
            <a:r>
              <a:rPr lang="fr-FR" sz="2000" b="0" u="sng" dirty="0"/>
              <a:t> Profondeur analysée 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dirty="0"/>
              <a:t>    </a:t>
            </a:r>
            <a:r>
              <a:rPr lang="fr-FR" sz="2000" b="0" dirty="0"/>
              <a:t>Profondeur d'analyse variable de 1 nm à 20 µm</a:t>
            </a:r>
            <a:endParaRPr lang="fr-FR" b="0" dirty="0"/>
          </a:p>
          <a:p>
            <a:r>
              <a:rPr lang="fr-FR" sz="2000" b="0" dirty="0">
                <a:sym typeface="Wingdings" pitchFamily="2" charset="2"/>
              </a:rPr>
              <a:t>	</a:t>
            </a:r>
            <a:r>
              <a:rPr lang="fr-FR" sz="2000" b="0" dirty="0"/>
              <a:t> méthode d'analyse de surface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0663" y="3788215"/>
            <a:ext cx="7305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0" dirty="0">
                <a:sym typeface="Wingdings" pitchFamily="2" charset="2"/>
              </a:rPr>
              <a:t></a:t>
            </a:r>
            <a:r>
              <a:rPr lang="fr-FR" sz="2000" b="0" dirty="0"/>
              <a:t> </a:t>
            </a:r>
            <a:r>
              <a:rPr lang="fr-FR" sz="2000" b="0" u="sng" dirty="0"/>
              <a:t>Informations obtenues :</a:t>
            </a:r>
          </a:p>
          <a:p>
            <a:pPr>
              <a:buFontTx/>
              <a:buChar char="-"/>
            </a:pPr>
            <a:r>
              <a:rPr lang="fr-FR" sz="2000" b="0" dirty="0"/>
              <a:t> Analyse élémentaire : tous les éléments sont détectables (H compris)</a:t>
            </a:r>
          </a:p>
          <a:p>
            <a:pPr>
              <a:buFontTx/>
              <a:buChar char="-"/>
            </a:pPr>
            <a:r>
              <a:rPr lang="fr-FR" sz="2000" b="0" dirty="0"/>
              <a:t> Analyse quantitative des éléments présents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92199" y="4608529"/>
            <a:ext cx="7813261" cy="77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fr-FR" sz="1400" b="0" dirty="0"/>
              <a:t>- absolue : impossible sans un étalonnage préalable (effets de matrice</a:t>
            </a:r>
            <a:r>
              <a:rPr lang="fr-FR" sz="1400" b="0" dirty="0" smtClean="0"/>
              <a:t>)</a:t>
            </a:r>
            <a:r>
              <a:rPr lang="fr-FR" sz="1400" b="0" dirty="0"/>
              <a:t/>
            </a:r>
            <a:br>
              <a:rPr lang="fr-FR" sz="1400" b="0" dirty="0"/>
            </a:br>
            <a:r>
              <a:rPr lang="fr-FR" sz="1400" b="0" dirty="0"/>
              <a:t>- comparative : possibilité de comparer les intensités entre plusieurs échantillons de même </a:t>
            </a:r>
            <a:r>
              <a:rPr lang="fr-FR" sz="1400" b="0" dirty="0" smtClean="0"/>
              <a:t>matrice</a:t>
            </a:r>
            <a:r>
              <a:rPr lang="fr-FR" sz="1400" b="0" dirty="0">
                <a:solidFill>
                  <a:srgbClr val="183F85"/>
                </a:solidFill>
              </a:rPr>
              <a:t> </a:t>
            </a:r>
            <a:endParaRPr lang="fr-FR" sz="1400" b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5178" y="943325"/>
            <a:ext cx="873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Technique destructive d'analyse de surface. Mesure la concentration élémentaire de la surface. Elle permet d'obtenir des détections limite d'éléments trace entre 10</a:t>
            </a:r>
            <a:r>
              <a:rPr lang="fr-FR" b="1" baseline="30000" dirty="0" smtClean="0"/>
              <a:t>12</a:t>
            </a:r>
            <a:r>
              <a:rPr lang="fr-FR" b="1" dirty="0" smtClean="0"/>
              <a:t> et 10</a:t>
            </a:r>
            <a:r>
              <a:rPr lang="fr-FR" b="1" baseline="30000" dirty="0" smtClean="0"/>
              <a:t>16</a:t>
            </a:r>
            <a:r>
              <a:rPr lang="fr-FR" b="1" dirty="0" smtClean="0"/>
              <a:t> atomes/cm</a:t>
            </a:r>
            <a:r>
              <a:rPr lang="fr-FR" b="1" baseline="30000" dirty="0" smtClean="0"/>
              <a:t>3</a:t>
            </a:r>
            <a:r>
              <a:rPr lang="fr-FR" b="1" dirty="0" smtClean="0"/>
              <a:t>. Du fait de la pulvérisation de la surface de l'échantillon, la technique permet aussi la reconstitution de "profils en profondeur" jusqu'à une profondeur de 10 µm.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052736"/>
            <a:ext cx="8678198" cy="68018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Les nouveaux instruments financés par P2IO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: bâtiment 106</a:t>
            </a: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2"/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SIMS réceptionné en octobre : Compact SIMS d’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Hiden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Analytical</a:t>
            </a: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Faisceau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:</a:t>
            </a:r>
          </a:p>
          <a:p>
            <a:r>
              <a:rPr lang="en-US" sz="1600" dirty="0" err="1" smtClean="0"/>
              <a:t>Energie</a:t>
            </a:r>
            <a:r>
              <a:rPr lang="en-US" sz="1600" dirty="0" smtClean="0"/>
              <a:t>/courant: 1 to 5 </a:t>
            </a:r>
            <a:r>
              <a:rPr lang="en-US" sz="1600" dirty="0" err="1" smtClean="0"/>
              <a:t>keV</a:t>
            </a:r>
            <a:r>
              <a:rPr lang="en-US" sz="1600" dirty="0" smtClean="0"/>
              <a:t> / up to 400nA </a:t>
            </a:r>
          </a:p>
          <a:p>
            <a:r>
              <a:rPr lang="en-US" sz="1600" dirty="0" err="1" smtClean="0"/>
              <a:t>Gaz</a:t>
            </a:r>
            <a:r>
              <a:rPr lang="en-US" sz="1600" dirty="0" smtClean="0"/>
              <a:t>: </a:t>
            </a:r>
            <a:r>
              <a:rPr lang="en-US" sz="1600" dirty="0" err="1" smtClean="0"/>
              <a:t>Oxygène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Argon</a:t>
            </a:r>
          </a:p>
          <a:p>
            <a:r>
              <a:rPr lang="en-US" sz="1600" dirty="0" err="1" smtClean="0"/>
              <a:t>Taille</a:t>
            </a:r>
            <a:r>
              <a:rPr lang="en-US" sz="1600" dirty="0" smtClean="0"/>
              <a:t> </a:t>
            </a:r>
            <a:r>
              <a:rPr lang="en-US" sz="1600" dirty="0" err="1" smtClean="0"/>
              <a:t>faisceau</a:t>
            </a:r>
            <a:r>
              <a:rPr lang="en-US" sz="1600" dirty="0" smtClean="0"/>
              <a:t> : &lt; 50μm (</a:t>
            </a:r>
            <a:r>
              <a:rPr lang="en-US" sz="1600" dirty="0" err="1" smtClean="0"/>
              <a:t>imagerie</a:t>
            </a:r>
            <a:r>
              <a:rPr lang="en-US" sz="1600" dirty="0" smtClean="0"/>
              <a:t>) ,80 </a:t>
            </a:r>
            <a:r>
              <a:rPr lang="en-US" sz="1600" dirty="0" err="1" smtClean="0"/>
              <a:t>μm</a:t>
            </a:r>
            <a:r>
              <a:rPr lang="en-US" sz="1600" dirty="0" smtClean="0"/>
              <a:t> en </a:t>
            </a:r>
            <a:r>
              <a:rPr lang="en-US" sz="1600" dirty="0" err="1" smtClean="0"/>
              <a:t>profilométrie</a:t>
            </a:r>
            <a:endParaRPr lang="en-US" sz="1600" dirty="0" smtClean="0"/>
          </a:p>
          <a:p>
            <a:r>
              <a:rPr lang="en-US" sz="1600" dirty="0" err="1" smtClean="0"/>
              <a:t>Résolution</a:t>
            </a:r>
            <a:r>
              <a:rPr lang="en-US" sz="1600" dirty="0" smtClean="0"/>
              <a:t> : 2 nm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Modes :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SIMS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statique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:</a:t>
            </a:r>
          </a:p>
          <a:p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Spectre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surface (0&lt;m&lt;300)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Image 2D</a:t>
            </a:r>
          </a:p>
          <a:p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SIMS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dynamique</a:t>
            </a: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Profile : evolution des concentrations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en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fonction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de la </a:t>
            </a:r>
            <a:r>
              <a:rPr 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profondeur</a:t>
            </a:r>
            <a:endParaRPr lang="fr-F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SIMS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pic>
        <p:nvPicPr>
          <p:cNvPr id="6" name="Image 5" descr="WP_20151110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56992"/>
            <a:ext cx="1944216" cy="3456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67121"/>
            <a:ext cx="3270994" cy="46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Microscope </a:t>
            </a:r>
            <a:r>
              <a:rPr lang="fr-FR" dirty="0" err="1" smtClean="0"/>
              <a:t>confocal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CF48-531F-40D9-88CD-D61822E746E3}" type="datetime1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052736"/>
            <a:ext cx="81500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Mesures avec une résolution axiale (axe Z) de l’ordre du nanomètre et 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Une résolution latérale inférieure à 0.2 microns</a:t>
            </a:r>
            <a:r>
              <a:rPr lang="fr-F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I</a:t>
            </a:r>
            <a:r>
              <a:rPr lang="fr-FR" b="1" dirty="0" smtClean="0"/>
              <a:t>ntermédiaire idéal entre le microscope optique conventionnel et le microscope électronique à balayage.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Avantages :</a:t>
            </a:r>
          </a:p>
          <a:p>
            <a:pPr lvl="1">
              <a:buFontTx/>
              <a:buChar char="-"/>
            </a:pPr>
            <a:r>
              <a:rPr lang="fr-FR" b="1" dirty="0" smtClean="0"/>
              <a:t> Souplesse dans la configuration de la mesure</a:t>
            </a:r>
          </a:p>
          <a:p>
            <a:pPr lvl="1">
              <a:buFontTx/>
              <a:buChar char="-"/>
            </a:pPr>
            <a:r>
              <a:rPr lang="fr-FR" b="1" dirty="0" smtClean="0"/>
              <a:t> Précision </a:t>
            </a:r>
          </a:p>
          <a:p>
            <a:pPr lvl="1">
              <a:buFontTx/>
              <a:buChar char="-"/>
            </a:pPr>
            <a:r>
              <a:rPr lang="fr-FR" b="1" dirty="0" smtClean="0"/>
              <a:t> Rapidité (idéal pour l’observation d’échantillons radioactifs). </a:t>
            </a:r>
          </a:p>
          <a:p>
            <a:pPr lvl="1">
              <a:buFontTx/>
              <a:buChar char="-"/>
            </a:pPr>
            <a:r>
              <a:rPr lang="fr-FR" b="1" dirty="0" smtClean="0"/>
              <a:t> Grande dynamique de mesure</a:t>
            </a:r>
          </a:p>
          <a:p>
            <a:pPr lvl="1"/>
            <a:r>
              <a:rPr lang="fr-FR" dirty="0" smtClean="0"/>
              <a:t>- </a:t>
            </a:r>
            <a:r>
              <a:rPr lang="fr-FR" b="1" dirty="0" smtClean="0">
                <a:solidFill>
                  <a:srgbClr val="CC0000"/>
                </a:solidFill>
              </a:rPr>
              <a:t>Contrairement au MEB, la microscopie </a:t>
            </a:r>
            <a:r>
              <a:rPr lang="fr-FR" b="1" dirty="0" err="1" smtClean="0">
                <a:solidFill>
                  <a:srgbClr val="CC0000"/>
                </a:solidFill>
              </a:rPr>
              <a:t>confocale</a:t>
            </a:r>
            <a:r>
              <a:rPr lang="fr-FR" b="1" dirty="0" smtClean="0">
                <a:solidFill>
                  <a:srgbClr val="CC0000"/>
                </a:solidFill>
              </a:rPr>
              <a:t> est surfacique!</a:t>
            </a:r>
            <a:endParaRPr lang="fr-FR" dirty="0"/>
          </a:p>
        </p:txBody>
      </p:sp>
      <p:pic>
        <p:nvPicPr>
          <p:cNvPr id="8196" name="Picture 4" descr="D:\IPN\PICASU\Microscope confocal\Démonstration Keyence\niobium z x150.bmp"/>
          <p:cNvPicPr>
            <a:picLocks noChangeAspect="1" noChangeArrowheads="1"/>
          </p:cNvPicPr>
          <p:nvPr/>
        </p:nvPicPr>
        <p:blipFill>
          <a:blip r:embed="rId2" cstate="print"/>
          <a:srcRect b="57068"/>
          <a:stretch>
            <a:fillRect/>
          </a:stretch>
        </p:blipFill>
        <p:spPr bwMode="auto">
          <a:xfrm>
            <a:off x="12632" y="1313384"/>
            <a:ext cx="913136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Microscopie </a:t>
            </a:r>
            <a:r>
              <a:rPr lang="fr-FR" dirty="0" err="1" smtClean="0"/>
              <a:t>confocale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74866" cy="62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407" y="404664"/>
            <a:ext cx="4606593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2362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908720"/>
            <a:ext cx="8678198" cy="49859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Les nouveaux instruments financés par P2IO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: bâtiment 106</a:t>
            </a: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2"/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Microscope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confocal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acheté fin 2014 : VKX200 de </a:t>
            </a:r>
            <a:r>
              <a:rPr lang="fr-F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Keyence</a:t>
            </a: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2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en-US" sz="1600" dirty="0" smtClean="0"/>
              <a:t>	</a:t>
            </a: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>
              <a:buFont typeface="Symbol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Microscope </a:t>
            </a:r>
            <a:r>
              <a:rPr lang="fr-FR" dirty="0" err="1" smtClean="0"/>
              <a:t>confocal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999622"/>
            <a:ext cx="5652120" cy="285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WP_20151110_003.jpg"/>
          <p:cNvPicPr>
            <a:picLocks noChangeAspect="1"/>
          </p:cNvPicPr>
          <p:nvPr/>
        </p:nvPicPr>
        <p:blipFill>
          <a:blip r:embed="rId4" cstate="print"/>
          <a:srcRect r="31523"/>
          <a:stretch>
            <a:fillRect/>
          </a:stretch>
        </p:blipFill>
        <p:spPr>
          <a:xfrm>
            <a:off x="-1" y="4005064"/>
            <a:ext cx="3473085" cy="2852936"/>
          </a:xfrm>
          <a:prstGeom prst="rect">
            <a:avLst/>
          </a:prstGeom>
        </p:spPr>
      </p:pic>
      <p:pic>
        <p:nvPicPr>
          <p:cNvPr id="15361" name="Picture 1" descr="D:\IPN\PICASU\Etude echantillons\Etude traitement IPN\Confocal_05_05_2015_poli_ipn\Ech_rien_05052015_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44824"/>
            <a:ext cx="2808312" cy="2126555"/>
          </a:xfrm>
          <a:prstGeom prst="rect">
            <a:avLst/>
          </a:prstGeom>
          <a:noFill/>
        </p:spPr>
      </p:pic>
      <p:pic>
        <p:nvPicPr>
          <p:cNvPr id="15362" name="Picture 2" descr="D:\IPN\PICASU\Etude echantillons\Etude traitement IPN\Confocal_05_05_2015_poli_ipn\BCP-DIC-pitch-10 n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844824"/>
            <a:ext cx="2784309" cy="208823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44824"/>
            <a:ext cx="27814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572296" cy="714380"/>
          </a:xfrm>
        </p:spPr>
        <p:txBody>
          <a:bodyPr>
            <a:noAutofit/>
          </a:bodyPr>
          <a:lstStyle/>
          <a:p>
            <a:r>
              <a:rPr lang="fr-FR" sz="2800" dirty="0" smtClean="0"/>
              <a:t>DRX rasant 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CF48-531F-40D9-88CD-D61822E746E3}" type="datetime1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4658" y="4437112"/>
            <a:ext cx="8197137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800" dirty="0">
                <a:sym typeface="Wingdings" pitchFamily="2" charset="2"/>
              </a:rPr>
              <a:t></a:t>
            </a:r>
            <a:r>
              <a:rPr lang="fr-FR" sz="1800" dirty="0"/>
              <a:t> </a:t>
            </a:r>
            <a:r>
              <a:rPr lang="fr-FR" sz="1800" u="sng" dirty="0"/>
              <a:t>Profondeur analysée </a:t>
            </a:r>
            <a:r>
              <a:rPr lang="fr-FR" dirty="0" smtClean="0"/>
              <a:t>: Profondeur d'analyse variable selon la nature chimique, du micromètre au millimètre </a:t>
            </a:r>
            <a:r>
              <a:rPr lang="fr-FR" dirty="0" smtClean="0">
                <a:sym typeface="Wingdings"/>
              </a:rPr>
              <a:t> </a:t>
            </a:r>
            <a:r>
              <a:rPr lang="fr-FR" dirty="0" smtClean="0"/>
              <a:t>méthode </a:t>
            </a:r>
            <a:r>
              <a:rPr lang="fr-FR" dirty="0"/>
              <a:t>d'analyse de </a:t>
            </a:r>
            <a:r>
              <a:rPr lang="fr-FR" dirty="0" smtClean="0"/>
              <a:t>volume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Ä"/>
            </a:pPr>
            <a:endParaRPr lang="fr-FR" sz="2400" dirty="0" smtClean="0"/>
          </a:p>
          <a:p>
            <a:pPr lvl="1">
              <a:lnSpc>
                <a:spcPct val="70000"/>
              </a:lnSpc>
              <a:spcBef>
                <a:spcPct val="50000"/>
              </a:spcBef>
            </a:pPr>
            <a:endParaRPr lang="fr-FR" sz="2400" dirty="0" smtClean="0"/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Ä"/>
            </a:pPr>
            <a:endParaRPr lang="fr-FR" dirty="0"/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Ä"/>
            </a:pPr>
            <a:endParaRPr lang="fr-FR" b="1" dirty="0" smtClean="0">
              <a:solidFill>
                <a:srgbClr val="FF0066"/>
              </a:solidFill>
            </a:endParaRPr>
          </a:p>
          <a:p>
            <a:pPr lvl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Ä"/>
            </a:pPr>
            <a:r>
              <a:rPr lang="fr-FR" b="1" dirty="0" smtClean="0">
                <a:solidFill>
                  <a:srgbClr val="FF0066"/>
                </a:solidFill>
              </a:rPr>
              <a:t>méthode </a:t>
            </a:r>
            <a:r>
              <a:rPr lang="fr-FR" b="1" dirty="0">
                <a:solidFill>
                  <a:srgbClr val="FF0066"/>
                </a:solidFill>
              </a:rPr>
              <a:t>d'analyse de surface en mode incidence </a:t>
            </a:r>
            <a:r>
              <a:rPr lang="fr-FR" b="1" dirty="0" smtClean="0">
                <a:solidFill>
                  <a:srgbClr val="FF0066"/>
                </a:solidFill>
              </a:rPr>
              <a:t>rasante</a:t>
            </a:r>
            <a:endParaRPr lang="fr-FR" b="1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6850" y="1916832"/>
            <a:ext cx="89471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fr-FR" sz="1800" u="sng" dirty="0"/>
              <a:t>Informations obtenues </a:t>
            </a:r>
            <a:r>
              <a:rPr lang="fr-FR" sz="1800" dirty="0"/>
              <a:t>:</a:t>
            </a:r>
          </a:p>
          <a:p>
            <a:endParaRPr lang="fr-FR" sz="1200" dirty="0">
              <a:cs typeface="Times New Roman" pitchFamily="18" charset="0"/>
            </a:endParaRPr>
          </a:p>
          <a:p>
            <a:r>
              <a:rPr lang="fr-FR" b="1" dirty="0" smtClean="0">
                <a:cs typeface="Times New Roman" pitchFamily="18" charset="0"/>
              </a:rPr>
              <a:t>- identification des phases en présence, nature cristallographique</a:t>
            </a:r>
            <a:endParaRPr lang="fr-FR" sz="1800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1800" dirty="0">
                <a:cs typeface="Times New Roman" pitchFamily="18" charset="0"/>
              </a:rPr>
              <a:t> une analyse de la </a:t>
            </a:r>
            <a:r>
              <a:rPr lang="fr-FR" sz="1800" b="1" dirty="0">
                <a:cs typeface="Times New Roman" pitchFamily="18" charset="0"/>
              </a:rPr>
              <a:t>déformation</a:t>
            </a:r>
            <a:r>
              <a:rPr lang="fr-FR" sz="1800" dirty="0">
                <a:cs typeface="Times New Roman" pitchFamily="18" charset="0"/>
              </a:rPr>
              <a:t> de réseau : contraintes = déformations </a:t>
            </a:r>
            <a:r>
              <a:rPr lang="fr-FR" sz="1800" i="1" dirty="0" smtClean="0">
                <a:cs typeface="Times New Roman" pitchFamily="18" charset="0"/>
              </a:rPr>
              <a:t>et</a:t>
            </a:r>
            <a:r>
              <a:rPr lang="fr-FR" sz="1800" dirty="0" smtClean="0">
                <a:cs typeface="Times New Roman" pitchFamily="18" charset="0"/>
              </a:rPr>
              <a:t> </a:t>
            </a:r>
            <a:r>
              <a:rPr lang="fr-FR" sz="1800" dirty="0">
                <a:cs typeface="Times New Roman" pitchFamily="18" charset="0"/>
              </a:rPr>
              <a:t>texture = orientation préférentielle…</a:t>
            </a:r>
          </a:p>
          <a:p>
            <a:endParaRPr lang="fr-FR" sz="1200" dirty="0"/>
          </a:p>
          <a:p>
            <a:r>
              <a:rPr lang="fr-FR" sz="1800" dirty="0">
                <a:cs typeface="Times New Roman" pitchFamily="18" charset="0"/>
              </a:rPr>
              <a:t>Dans le cas d’un système polyphasé </a:t>
            </a:r>
            <a:r>
              <a:rPr lang="fr-FR" sz="1800" dirty="0" smtClean="0">
                <a:cs typeface="Times New Roman" pitchFamily="18" charset="0"/>
              </a:rPr>
              <a:t>:</a:t>
            </a:r>
            <a:endParaRPr lang="fr-FR" sz="1800" b="1" dirty="0"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1800" dirty="0"/>
              <a:t> </a:t>
            </a:r>
            <a:r>
              <a:rPr lang="fr-FR" sz="1800" b="1" dirty="0"/>
              <a:t>analyse quantitative</a:t>
            </a:r>
            <a:r>
              <a:rPr lang="fr-FR" sz="1800" dirty="0"/>
              <a:t> des phases présentes possible mais pas </a:t>
            </a:r>
            <a:r>
              <a:rPr lang="fr-FR" sz="1800" dirty="0" smtClean="0"/>
              <a:t>triviale (méthode de </a:t>
            </a:r>
            <a:r>
              <a:rPr lang="fr-FR" sz="1800" dirty="0" err="1" smtClean="0"/>
              <a:t>Rietveld</a:t>
            </a:r>
            <a:r>
              <a:rPr lang="fr-FR" sz="1800" dirty="0" smtClean="0"/>
              <a:t>)</a:t>
            </a:r>
            <a:r>
              <a:rPr lang="fr-FR" sz="1600" i="1" dirty="0" smtClean="0"/>
              <a:t>, </a:t>
            </a:r>
            <a:r>
              <a:rPr lang="fr-FR" dirty="0" smtClean="0"/>
              <a:t>déduction possible de la quantité de phase amorphe présente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331640" y="5085184"/>
          <a:ext cx="6096000" cy="10972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Nature de l’élément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Profondeur de pénétration (</a:t>
                      </a:r>
                      <a:r>
                        <a:rPr lang="fr-FR" sz="1200">
                          <a:latin typeface="Symbol"/>
                          <a:ea typeface="Times New Roman"/>
                          <a:cs typeface="Arial"/>
                        </a:rPr>
                        <a:t>m</a:t>
                      </a: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m)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Pb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Fe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9,4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Ti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26,1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Al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175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fr-F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347</a:t>
                      </a:r>
                      <a:endParaRPr lang="fr-F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9512" y="1196752"/>
            <a:ext cx="880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Times New Roman" pitchFamily="18" charset="0"/>
              </a:rPr>
              <a:t>Les rayons X sont diffractés de façon différente par le matériau, selon qu’il soit cristallisé ou non. Technique non destructive.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PLAN</a:t>
            </a:r>
            <a:endParaRPr lang="fr-FR" sz="2800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91683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Symbol" pitchFamily="18" charset="2"/>
              <a:buChar char="Þ"/>
            </a:pPr>
            <a:r>
              <a:rPr lang="fr-FR" sz="32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Historique/Motivations</a:t>
            </a:r>
          </a:p>
          <a:p>
            <a:pPr lvl="3">
              <a:buFont typeface="Symbol" pitchFamily="18" charset="2"/>
              <a:buChar char="Þ"/>
            </a:pPr>
            <a:r>
              <a:rPr lang="fr-FR" sz="32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Description des projets/besoins</a:t>
            </a:r>
          </a:p>
          <a:p>
            <a:pPr lvl="3">
              <a:buFont typeface="Symbol" pitchFamily="18" charset="2"/>
              <a:buChar char="Þ"/>
            </a:pPr>
            <a:r>
              <a:rPr lang="fr-FR" sz="32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Sélection et choix des instruments</a:t>
            </a:r>
          </a:p>
          <a:p>
            <a:pPr lvl="3">
              <a:buFont typeface="Symbol" pitchFamily="18" charset="2"/>
              <a:buChar char="Þ"/>
            </a:pPr>
            <a:r>
              <a:rPr lang="fr-FR" sz="32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Présentation des instruments</a:t>
            </a:r>
          </a:p>
          <a:p>
            <a:pPr lvl="3">
              <a:buFont typeface="Symbol" pitchFamily="18" charset="2"/>
              <a:buChar char="Þ"/>
            </a:pPr>
            <a:r>
              <a:rPr lang="fr-FR" sz="32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Perspectives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052736"/>
            <a:ext cx="8678198" cy="33547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Les nouveaux instruments financés par P2IO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: CEA</a:t>
            </a:r>
          </a:p>
          <a:p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2"/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Mesure du Cp de matériaux supraconducteurs entre 300 et 4K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 cours de développement, pas de solution industrielle adaptée</a:t>
            </a: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Þ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Les instruments déjà existants : répartis dans tous les labos partenaires.</a:t>
            </a:r>
          </a:p>
          <a:p>
            <a:pPr>
              <a:buFont typeface="Symbol" pitchFamily="18" charset="2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Symbol" pitchFamily="18" charset="2"/>
              <a:buChar char="Þ"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	DRX Rasant : LAL</a:t>
            </a:r>
          </a:p>
          <a:p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	</a:t>
            </a: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</p:txBody>
      </p:sp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dirty="0" smtClean="0"/>
              <a:t>Mesure Cp et autres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5735" b="13915"/>
          <a:stretch>
            <a:fillRect/>
          </a:stretch>
        </p:blipFill>
        <p:spPr bwMode="auto">
          <a:xfrm>
            <a:off x="467544" y="3133547"/>
            <a:ext cx="8198566" cy="37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CF48-531F-40D9-88CD-D61822E746E3}" type="datetime1">
              <a:rPr lang="fr-FR" smtClean="0"/>
              <a:pPr/>
              <a:t>20/11/2015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1124744"/>
            <a:ext cx="8678198" cy="60939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Instruments :</a:t>
            </a:r>
          </a:p>
          <a:p>
            <a:pPr>
              <a:buFont typeface="Wingdings" pitchFamily="2" charset="2"/>
              <a:buChar char="Ø"/>
            </a:pPr>
            <a:endParaRPr lang="fr-FR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 lvl="2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Microscope </a:t>
            </a:r>
            <a:r>
              <a:rPr lang="fr-F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confocal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installé et opérationnel : améliorations de l’étendu de mesure : platine motorisé</a:t>
            </a:r>
          </a:p>
          <a:p>
            <a:pPr lvl="2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SIMS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installé et opérationnel : il faut pratiquer car technique non évidente</a:t>
            </a:r>
          </a:p>
          <a:p>
            <a:pPr lvl="2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DRX rasant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: améliorations : mise à jour logiciel, formation de personnes supplémentaires nécessaire</a:t>
            </a:r>
          </a:p>
          <a:p>
            <a:pPr lvl="2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Mesure Cp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: En cours de développement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Acquisition de nouveaux instruments :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MEB-EDX, DRX</a:t>
            </a:r>
          </a:p>
          <a:p>
            <a:pPr lvl="2"/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- Appel à projet Sésame mars 2016</a:t>
            </a:r>
          </a:p>
          <a:p>
            <a:pPr lvl="2">
              <a:buFontTx/>
              <a:buChar char="-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Appel à projet Astre 2016</a:t>
            </a: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Emplacement : </a:t>
            </a:r>
          </a:p>
          <a:p>
            <a:pPr>
              <a:buFont typeface="Wingdings" pitchFamily="2" charset="2"/>
              <a:buChar char="Ø"/>
            </a:pPr>
            <a:endParaRPr lang="fr-FR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A terme, aménagement d’un espace dédié pour le regroupement de l’ensemble des instruments (une action du plan vallée)</a:t>
            </a:r>
          </a:p>
          <a:p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Ouverture :</a:t>
            </a:r>
          </a:p>
          <a:p>
            <a:pPr>
              <a:buFont typeface="Wingdings" pitchFamily="2" charset="2"/>
              <a:buChar char="Ø"/>
            </a:pPr>
            <a:endParaRPr lang="fr-FR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Volonté d’ouvrir la plateforme aux autres laboratoires. </a:t>
            </a: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P_2015111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684584" y="1484784"/>
            <a:ext cx="10476656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3"/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MERCI POUR VOTRE ATTENTION </a:t>
            </a:r>
          </a:p>
          <a:p>
            <a:pPr lvl="3"/>
            <a:endParaRPr lang="fr-FR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2571704" y="116632"/>
            <a:ext cx="6572296" cy="71438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Historique/motivations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1124744"/>
            <a:ext cx="8678198" cy="5509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FR" sz="1600" b="1" u="sng" dirty="0" smtClean="0">
                <a:solidFill>
                  <a:srgbClr val="501F74"/>
                </a:solidFill>
                <a:latin typeface="Arial Bold"/>
              </a:rPr>
              <a:t>Plateforme d’</a:t>
            </a:r>
            <a:r>
              <a:rPr lang="fr-FR" sz="1600" b="1" u="sng" dirty="0" err="1" smtClean="0">
                <a:solidFill>
                  <a:srgbClr val="501F74"/>
                </a:solidFill>
                <a:latin typeface="Arial Bold"/>
              </a:rPr>
              <a:t>ANalyse</a:t>
            </a:r>
            <a:r>
              <a:rPr lang="fr-FR" sz="1600" b="1" u="sng" dirty="0" smtClean="0">
                <a:solidFill>
                  <a:srgbClr val="501F74"/>
                </a:solidFill>
                <a:latin typeface="Arial Bold"/>
              </a:rPr>
              <a:t> et de </a:t>
            </a:r>
            <a:r>
              <a:rPr lang="fr-FR" sz="1600" b="1" u="sng" dirty="0" err="1" smtClean="0">
                <a:solidFill>
                  <a:srgbClr val="501F74"/>
                </a:solidFill>
                <a:latin typeface="Arial Bold"/>
              </a:rPr>
              <a:t>cAractérisation</a:t>
            </a:r>
            <a:r>
              <a:rPr lang="fr-FR" sz="1600" b="1" u="sng" dirty="0" smtClean="0">
                <a:solidFill>
                  <a:srgbClr val="501F74"/>
                </a:solidFill>
                <a:latin typeface="Arial Bold"/>
              </a:rPr>
              <a:t> de Matériau pour les Accélérateurs</a:t>
            </a:r>
          </a:p>
          <a:p>
            <a:endParaRPr lang="fr-FR" sz="1600" b="1" u="sng" dirty="0" smtClean="0">
              <a:solidFill>
                <a:srgbClr val="501F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endParaRPr lang="fr-FR" sz="1600" b="1" u="sng" dirty="0" smtClean="0">
              <a:solidFill>
                <a:srgbClr val="501F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Est née d’un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besoin général commun 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de moyens de caractérisation des surfaces des différents laboratoires « accélérateurs » :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Pour les dépôts couches minces (ECOMI : IPNO, IRFU)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Pour les surfaces polies (PICASU : IPNO, IRFU)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Pour les cibles stables et radioactives (IPNO)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Pour les dépôts cuivre, NEG et « anti-</a:t>
            </a:r>
            <a:r>
              <a:rPr lang="fr-FR" sz="1600" b="1" dirty="0" err="1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multipactor</a:t>
            </a: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  » (LAL)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Pour les aimants </a:t>
            </a:r>
            <a:r>
              <a:rPr lang="fr-FR" sz="1600" b="1" dirty="0" err="1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supra-conducteurs</a:t>
            </a: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(IRFU)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solidFill>
                  <a:srgbClr val="0678E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Etalonnage de bâtis pour les couches minces (CSNSM)</a:t>
            </a: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Créer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un réseau d’instruments et d’expertise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: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Instruments déjà existants dans chaque laboratoire (mutualisation). </a:t>
            </a:r>
          </a:p>
          <a:p>
            <a:pPr lvl="3">
              <a:buFont typeface="Symbol" pitchFamily="18" charset="2"/>
              <a:buChar char="Þ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Acquisition de nouveaux instruments de pointe « de table », facilement accessibles et simples d’utilisation </a:t>
            </a:r>
          </a:p>
          <a:p>
            <a:pPr lvl="3">
              <a:buFont typeface="Symbol" pitchFamily="18" charset="2"/>
              <a:buChar char="Þ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Améliorer la synergie entre laboratoires en créant un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cœur d’expertise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fr-FR" sz="1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 Accessible pour l’analyse </a:t>
            </a:r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d’échantillons radioactifs scellés.</a:t>
            </a:r>
          </a:p>
          <a:p>
            <a:pPr>
              <a:buFont typeface="Wingdings" pitchFamily="2" charset="2"/>
              <a:buChar char="Ø"/>
            </a:pPr>
            <a:endParaRPr lang="fr-FR" sz="1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/>
                <a:cs typeface="Times New Roman" pitchFamily="18" charset="0"/>
              </a:rPr>
              <a:t>Ouverture à terme vers les autres thématiques des laboratoires de P2IO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5760640" cy="714375"/>
          </a:xfrm>
        </p:spPr>
        <p:txBody>
          <a:bodyPr/>
          <a:lstStyle/>
          <a:p>
            <a:pPr algn="r">
              <a:buFontTx/>
              <a:buNone/>
            </a:pPr>
            <a:r>
              <a:rPr lang="fr-FR" sz="2800" cap="none" dirty="0" smtClean="0">
                <a:solidFill>
                  <a:srgbClr val="501F74"/>
                </a:solidFill>
              </a:rPr>
              <a:t>ECOMI </a:t>
            </a:r>
            <a:r>
              <a:rPr lang="fr-FR" sz="1800" cap="none" dirty="0" smtClean="0">
                <a:solidFill>
                  <a:srgbClr val="501F74"/>
                </a:solidFill>
              </a:rPr>
              <a:t>Couches-Minces </a:t>
            </a:r>
            <a:r>
              <a:rPr lang="fr-FR" sz="1800" cap="none" dirty="0" smtClean="0">
                <a:solidFill>
                  <a:schemeClr val="tx1"/>
                </a:solidFill>
              </a:rPr>
              <a:t>(G. Martinet, IPNO)</a:t>
            </a:r>
            <a:endParaRPr lang="fr-FR" sz="2800" cap="none" dirty="0" smtClean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484438" y="908050"/>
            <a:ext cx="6408737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7" descr="DSCN3492"/>
          <p:cNvPicPr>
            <a:picLocks noChangeAspect="1" noChangeArrowheads="1"/>
          </p:cNvPicPr>
          <p:nvPr/>
        </p:nvPicPr>
        <p:blipFill>
          <a:blip r:embed="rId2" cstate="print"/>
          <a:srcRect b="12111"/>
          <a:stretch>
            <a:fillRect/>
          </a:stretch>
        </p:blipFill>
        <p:spPr bwMode="auto">
          <a:xfrm>
            <a:off x="7776766" y="980728"/>
            <a:ext cx="1367234" cy="16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776339" cy="19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043608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ML2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80227"/>
            <a:ext cx="2555776" cy="28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23732"/>
          <a:stretch>
            <a:fillRect/>
          </a:stretch>
        </p:blipFill>
        <p:spPr bwMode="auto">
          <a:xfrm>
            <a:off x="6047656" y="4104456"/>
            <a:ext cx="2905522" cy="231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0" y="1124744"/>
            <a:ext cx="8246150" cy="25545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+mj-lt"/>
              </a:rPr>
              <a:t>R&amp;D matériaux supraconducteurs en multicouches pour les cavités accélératrices RF</a:t>
            </a:r>
            <a:r>
              <a:rPr lang="fr-FR" sz="2000" dirty="0" smtClean="0">
                <a:solidFill>
                  <a:srgbClr val="7030A0"/>
                </a:solidFill>
                <a:latin typeface="+mj-lt"/>
              </a:rPr>
              <a:t> :</a:t>
            </a:r>
          </a:p>
          <a:p>
            <a:r>
              <a:rPr lang="fr-FR" sz="2000" u="sng" dirty="0" smtClean="0">
                <a:latin typeface="+mj-lt"/>
              </a:rPr>
              <a:t>Etat de l’art </a:t>
            </a:r>
            <a:r>
              <a:rPr lang="fr-FR" sz="2000" dirty="0" smtClean="0">
                <a:latin typeface="+mj-lt"/>
              </a:rPr>
              <a:t>: proche des limites du Niobium massif.</a:t>
            </a:r>
          </a:p>
          <a:p>
            <a:r>
              <a:rPr lang="fr-FR" sz="2000" u="sng" dirty="0" err="1" smtClean="0">
                <a:solidFill>
                  <a:srgbClr val="FF0000"/>
                </a:solidFill>
                <a:latin typeface="+mj-lt"/>
              </a:rPr>
              <a:t>Interets</a:t>
            </a:r>
            <a:r>
              <a:rPr lang="fr-FR" sz="2000" u="sng" dirty="0" smtClean="0">
                <a:solidFill>
                  <a:srgbClr val="FF0000"/>
                </a:solidFill>
                <a:latin typeface="+mj-lt"/>
              </a:rPr>
              <a:t> des </a:t>
            </a:r>
            <a:r>
              <a:rPr lang="fr-FR" sz="2000" u="sng" dirty="0" err="1" smtClean="0">
                <a:solidFill>
                  <a:srgbClr val="FF0000"/>
                </a:solidFill>
                <a:latin typeface="+mj-lt"/>
              </a:rPr>
              <a:t>multi-couches</a:t>
            </a:r>
            <a:r>
              <a:rPr lang="fr-FR" sz="2000" u="sng" dirty="0" smtClean="0">
                <a:solidFill>
                  <a:srgbClr val="FF0000"/>
                </a:solidFill>
                <a:latin typeface="+mj-lt"/>
              </a:rPr>
              <a:t> :</a:t>
            </a:r>
          </a:p>
          <a:p>
            <a:pPr>
              <a:buFont typeface="Symbol" pitchFamily="18" charset="2"/>
              <a:buChar char="Þ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 Augmentation artificielle du champ maximal admissible par le Niobium massif</a:t>
            </a:r>
          </a:p>
          <a:p>
            <a:pPr>
              <a:buFont typeface="Symbol" pitchFamily="18" charset="2"/>
              <a:buChar char="Þ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 Amélioration de la résistance de surface  (diminution des pertes)</a:t>
            </a:r>
          </a:p>
          <a:p>
            <a:pPr>
              <a:buFont typeface="Symbol" pitchFamily="18" charset="2"/>
              <a:buChar char="Þ"/>
            </a:pPr>
            <a:r>
              <a:rPr lang="fr-FR" sz="2000" dirty="0" smtClean="0">
                <a:solidFill>
                  <a:srgbClr val="000000"/>
                </a:solidFill>
                <a:latin typeface="+mj-lt"/>
              </a:rPr>
              <a:t> Traitement de cavités déjà existantes possible.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403648" y="1844824"/>
            <a:ext cx="6552728" cy="1938992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Analyse de la rugosité et qualité du substrat (microscope </a:t>
            </a:r>
            <a:r>
              <a:rPr lang="fr-FR" sz="2400" b="1" dirty="0" err="1" smtClean="0">
                <a:solidFill>
                  <a:schemeClr val="bg1"/>
                </a:solidFill>
              </a:rPr>
              <a:t>confocal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Analyse des épaisseurs (DRX rasant/SIMS) et qualité des couches déposées (SIMS).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1142984"/>
            <a:ext cx="8678198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FR" sz="1600" b="1" u="sng" dirty="0" smtClean="0">
                <a:solidFill>
                  <a:srgbClr val="501F74"/>
                </a:solidFill>
                <a:latin typeface="Arial Bold"/>
              </a:rPr>
              <a:t>NOUVELLE ACTIVITÉ démarrée en 2013 : Polissage Innovant des Cavités </a:t>
            </a:r>
            <a:r>
              <a:rPr lang="fr-FR" sz="1600" b="1" u="sng" dirty="0" err="1" smtClean="0">
                <a:solidFill>
                  <a:srgbClr val="501F74"/>
                </a:solidFill>
                <a:latin typeface="Arial Bold"/>
              </a:rPr>
              <a:t>SUpraconductrices</a:t>
            </a:r>
            <a:endParaRPr lang="fr-FR" sz="1600" b="1" u="sng" dirty="0">
              <a:solidFill>
                <a:srgbClr val="501F74"/>
              </a:solidFill>
              <a:latin typeface="Arial Bold"/>
            </a:endParaRPr>
          </a:p>
          <a:p>
            <a:endParaRPr lang="fr-FR" sz="1600" b="1" i="1" u="sng" dirty="0">
              <a:solidFill>
                <a:srgbClr val="501F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/>
            </a:endParaRPr>
          </a:p>
          <a:p>
            <a:r>
              <a:rPr lang="fr-FR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Polissage mécanique :</a:t>
            </a:r>
          </a:p>
          <a:p>
            <a:r>
              <a:rPr lang="fr-F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Amélioration des états de surface des cavités accélératrices.</a:t>
            </a:r>
          </a:p>
          <a:p>
            <a:r>
              <a:rPr lang="fr-F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Plus de problèmes de recyclage et sécurité (pas d’utilisation d’acides concentrés</a:t>
            </a:r>
          </a:p>
          <a:p>
            <a:r>
              <a:rPr lang="fr-F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Abaissement des coûts des traitements.</a:t>
            </a:r>
          </a:p>
          <a:p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Augmentation des durées de traitement mais supervision continue non nécessaire.</a:t>
            </a:r>
          </a:p>
          <a:p>
            <a:r>
              <a:rPr lang="fr-F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* Etude du lien entre état cristallographique/ état de surface et les propriétés supraconductrices</a:t>
            </a: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484438" y="908050"/>
            <a:ext cx="6408737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IPN\Polissage mécanique\Etude echantillons\observation échantillon Nb IPN\15-20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686" y="4869161"/>
            <a:ext cx="2385054" cy="1988840"/>
          </a:xfrm>
          <a:prstGeom prst="rect">
            <a:avLst/>
          </a:prstGeom>
          <a:noFill/>
        </p:spPr>
      </p:pic>
      <p:pic>
        <p:nvPicPr>
          <p:cNvPr id="2051" name="Picture 3" descr="D:\IPN\Polissage mécanique\Etude echantillons\observation échantillon Nb IPN\niobium poli métallo\reSiO2 MC x200 4m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744" y="4885669"/>
            <a:ext cx="2365256" cy="197233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5148064" y="4293096"/>
            <a:ext cx="1800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Niobium poli chimiquement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6296" y="4293096"/>
            <a:ext cx="1800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Niobium poli mécaniquement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411760" y="260648"/>
            <a:ext cx="4824536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PICASU </a:t>
            </a:r>
            <a:r>
              <a:rPr kumimoji="0" lang="fr-FR" sz="1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(D. </a:t>
            </a:r>
            <a:r>
              <a:rPr kumimoji="0" lang="fr-FR" sz="1800" b="1" i="0" u="none" strike="noStrike" kern="1200" cap="none" spc="0" normalizeH="0" baseline="0" noProof="0" dirty="0" err="1" smtClean="0">
                <a:ln w="0" cap="sq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Longuevergne</a:t>
            </a:r>
            <a:r>
              <a:rPr kumimoji="0" lang="fr-FR" sz="1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, IPNO)</a:t>
            </a:r>
            <a:endParaRPr kumimoji="0" lang="fr-FR" sz="2800" b="1" i="0" u="none" strike="noStrike" kern="1200" cap="none" spc="0" normalizeH="0" baseline="0" noProof="0" dirty="0" smtClean="0">
              <a:ln w="0" cap="sq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r="52000"/>
          <a:stretch>
            <a:fillRect/>
          </a:stretch>
        </p:blipFill>
        <p:spPr bwMode="auto">
          <a:xfrm>
            <a:off x="0" y="3429000"/>
            <a:ext cx="2185820" cy="17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07397"/>
            <a:ext cx="4503276" cy="165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789040"/>
            <a:ext cx="2376264" cy="9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971600" y="1700808"/>
            <a:ext cx="7632848" cy="1569660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Analyse de la topologie et rugosité (microscope </a:t>
            </a:r>
            <a:r>
              <a:rPr lang="fr-FR" sz="2400" b="1" dirty="0" err="1" smtClean="0">
                <a:solidFill>
                  <a:schemeClr val="bg1"/>
                </a:solidFill>
              </a:rPr>
              <a:t>confocal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Identification des inclusions et pollution de surface (MEB/EDX, SIMS)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07704" y="285728"/>
            <a:ext cx="7022014" cy="714380"/>
          </a:xfrm>
        </p:spPr>
        <p:txBody>
          <a:bodyPr/>
          <a:lstStyle/>
          <a:p>
            <a:r>
              <a:rPr lang="fr-FR" dirty="0" smtClean="0"/>
              <a:t>Optimisation des microstructures des cibles (IPNO)</a:t>
            </a:r>
            <a:endParaRPr lang="fr-FR" dirty="0"/>
          </a:p>
        </p:txBody>
      </p:sp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111125" y="1467800"/>
            <a:ext cx="9023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/>
              <a:t>Étude</a:t>
            </a:r>
            <a:r>
              <a:rPr lang="en-US" b="1" dirty="0" smtClean="0"/>
              <a:t> multi-</a:t>
            </a:r>
            <a:r>
              <a:rPr lang="en-US" b="1" dirty="0" err="1" smtClean="0"/>
              <a:t>paramétrique</a:t>
            </a:r>
            <a:r>
              <a:rPr lang="en-US" b="1" dirty="0" smtClean="0"/>
              <a:t> : </a:t>
            </a:r>
            <a:r>
              <a:rPr lang="en-US" dirty="0" err="1" smtClean="0"/>
              <a:t>taille</a:t>
            </a:r>
            <a:r>
              <a:rPr lang="en-US" dirty="0" smtClean="0"/>
              <a:t> et </a:t>
            </a:r>
            <a:r>
              <a:rPr lang="en-US" dirty="0" err="1" smtClean="0"/>
              <a:t>forme</a:t>
            </a:r>
            <a:r>
              <a:rPr lang="en-US" dirty="0" smtClean="0"/>
              <a:t> des grains des </a:t>
            </a:r>
            <a:r>
              <a:rPr lang="en-US" dirty="0" err="1" smtClean="0"/>
              <a:t>poudres</a:t>
            </a:r>
            <a:r>
              <a:rPr lang="fr-FR" dirty="0" smtClean="0">
                <a:latin typeface="Calibri" pitchFamily="34" charset="0"/>
              </a:rPr>
              <a:t>, méthodes de pressage et frittage </a:t>
            </a:r>
            <a:r>
              <a:rPr lang="fr-FR" dirty="0" smtClean="0">
                <a:latin typeface="Calibri" pitchFamily="34" charset="0"/>
                <a:sym typeface="Wingdings"/>
              </a:rPr>
              <a:t></a:t>
            </a:r>
            <a:r>
              <a:rPr lang="fr-FR" dirty="0" smtClean="0">
                <a:latin typeface="Calibri" pitchFamily="34" charset="0"/>
              </a:rPr>
              <a:t>porosité - structure - microstructure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8" name="Image 7" descr="carbu4H.JPG"/>
          <p:cNvPicPr>
            <a:picLocks noChangeAspect="1"/>
          </p:cNvPicPr>
          <p:nvPr/>
        </p:nvPicPr>
        <p:blipFill>
          <a:blip r:embed="rId4" cstate="print">
            <a:lum bright="8000" contrast="10000"/>
          </a:blip>
          <a:srcRect l="25591" t="44107" r="61810" b="37299"/>
          <a:stretch>
            <a:fillRect/>
          </a:stretch>
        </p:blipFill>
        <p:spPr bwMode="auto">
          <a:xfrm>
            <a:off x="4124325" y="3110056"/>
            <a:ext cx="11303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7" descr="de-paprika-en-poudre_2359969.jpg"/>
          <p:cNvPicPr>
            <a:picLocks noChangeAspect="1"/>
          </p:cNvPicPr>
          <p:nvPr/>
        </p:nvPicPr>
        <p:blipFill>
          <a:blip r:embed="rId5" cstate="print">
            <a:grayscl/>
          </a:blip>
          <a:srcRect l="9056" t="2419" r="4227" b="9669"/>
          <a:stretch>
            <a:fillRect/>
          </a:stretch>
        </p:blipFill>
        <p:spPr bwMode="auto">
          <a:xfrm>
            <a:off x="479425" y="3110056"/>
            <a:ext cx="1736725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haud4"/>
          <p:cNvPicPr>
            <a:picLocks noChangeAspect="1" noChangeArrowheads="1"/>
          </p:cNvPicPr>
          <p:nvPr/>
        </p:nvPicPr>
        <p:blipFill>
          <a:blip r:embed="rId6" cstate="print"/>
          <a:srcRect l="24803" t="18602" r="24803" b="28346"/>
          <a:stretch>
            <a:fillRect/>
          </a:stretch>
        </p:blipFill>
        <p:spPr bwMode="auto">
          <a:xfrm>
            <a:off x="5487988" y="3110056"/>
            <a:ext cx="1111250" cy="156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Image 20" descr="_IGP3064-2.jpg"/>
          <p:cNvPicPr>
            <a:picLocks noChangeAspect="1"/>
          </p:cNvPicPr>
          <p:nvPr/>
        </p:nvPicPr>
        <p:blipFill>
          <a:blip r:embed="rId7" cstate="print"/>
          <a:srcRect l="31637" t="21878" r="24677"/>
          <a:stretch>
            <a:fillRect/>
          </a:stretch>
        </p:blipFill>
        <p:spPr>
          <a:xfrm>
            <a:off x="2608263" y="3110056"/>
            <a:ext cx="1193800" cy="141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18" descr="Comp 30 brut -03v2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2775" y="3110056"/>
            <a:ext cx="19161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u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7938" y="5054812"/>
            <a:ext cx="9572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55574" y="4894474"/>
            <a:ext cx="747236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1900"/>
              </a:lnSpc>
              <a:spcBef>
                <a:spcPts val="800"/>
              </a:spcBef>
              <a:buSzPct val="84000"/>
              <a:defRPr/>
            </a:pPr>
            <a:r>
              <a:rPr lang="fr-FR" sz="1700" dirty="0" smtClean="0"/>
              <a:t>DRX, </a:t>
            </a:r>
            <a:r>
              <a:rPr lang="fr-FR" sz="1700" dirty="0" err="1" smtClean="0"/>
              <a:t>pycnométrie</a:t>
            </a:r>
            <a:r>
              <a:rPr lang="fr-FR" sz="1700" dirty="0" smtClean="0"/>
              <a:t> He, </a:t>
            </a:r>
            <a:r>
              <a:rPr lang="fr-FR" sz="1700" dirty="0" err="1" smtClean="0"/>
              <a:t>porosimétrie</a:t>
            </a:r>
            <a:r>
              <a:rPr lang="fr-FR" sz="1700" dirty="0" smtClean="0"/>
              <a:t> à Hg et BET @ IPNO</a:t>
            </a:r>
            <a:endParaRPr lang="en-US" sz="1700" dirty="0" smtClean="0">
              <a:latin typeface="+mn-lt"/>
            </a:endParaRPr>
          </a:p>
          <a:p>
            <a:pPr marL="0" lvl="1">
              <a:lnSpc>
                <a:spcPts val="1900"/>
              </a:lnSpc>
              <a:spcBef>
                <a:spcPts val="800"/>
              </a:spcBef>
              <a:buSzPct val="84000"/>
              <a:defRPr/>
            </a:pPr>
            <a:r>
              <a:rPr lang="en-US" sz="1700" dirty="0" smtClean="0"/>
              <a:t>MEB/EDX  </a:t>
            </a:r>
            <a:r>
              <a:rPr lang="en-US" sz="1700" dirty="0" err="1" smtClean="0"/>
              <a:t>sur</a:t>
            </a:r>
            <a:r>
              <a:rPr lang="en-US" sz="1700" dirty="0" smtClean="0"/>
              <a:t> </a:t>
            </a:r>
            <a:r>
              <a:rPr lang="en-US" sz="1700" dirty="0" err="1" smtClean="0"/>
              <a:t>échantillons</a:t>
            </a:r>
            <a:r>
              <a:rPr lang="en-US" sz="1700" dirty="0" smtClean="0"/>
              <a:t> </a:t>
            </a:r>
            <a:r>
              <a:rPr lang="en-US" sz="1700" dirty="0" err="1" smtClean="0"/>
              <a:t>radioactifs</a:t>
            </a:r>
            <a:r>
              <a:rPr lang="en-US" sz="1700" dirty="0" smtClean="0"/>
              <a:t> @ </a:t>
            </a:r>
            <a:r>
              <a:rPr lang="en-US" sz="1700" dirty="0" err="1" smtClean="0"/>
              <a:t>labo</a:t>
            </a:r>
            <a:r>
              <a:rPr lang="en-US" sz="1700" dirty="0" smtClean="0"/>
              <a:t>. Sciences </a:t>
            </a:r>
            <a:r>
              <a:rPr lang="en-US" sz="1700" dirty="0" err="1" smtClean="0"/>
              <a:t>Chimiques</a:t>
            </a:r>
            <a:r>
              <a:rPr lang="en-US" sz="1700" dirty="0" smtClean="0"/>
              <a:t> de Rennes  </a:t>
            </a:r>
            <a:endParaRPr lang="en-US" sz="1700" dirty="0">
              <a:latin typeface="+mn-lt"/>
            </a:endParaRPr>
          </a:p>
          <a:p>
            <a:pPr marL="0" lvl="1">
              <a:lnSpc>
                <a:spcPts val="1900"/>
              </a:lnSpc>
              <a:spcBef>
                <a:spcPts val="800"/>
              </a:spcBef>
              <a:buSzPct val="84000"/>
              <a:defRPr/>
            </a:pPr>
            <a:r>
              <a:rPr lang="en-US" sz="1700" dirty="0" smtClean="0"/>
              <a:t>MEB/EDX  </a:t>
            </a:r>
            <a:r>
              <a:rPr lang="en-US" sz="1700" dirty="0" err="1" smtClean="0"/>
              <a:t>sur</a:t>
            </a:r>
            <a:r>
              <a:rPr lang="en-US" sz="1700" dirty="0" smtClean="0"/>
              <a:t> </a:t>
            </a:r>
            <a:r>
              <a:rPr lang="en-US" sz="1700" dirty="0" err="1" smtClean="0"/>
              <a:t>échantillons</a:t>
            </a:r>
            <a:r>
              <a:rPr lang="en-US" sz="1700" dirty="0" smtClean="0"/>
              <a:t>  non </a:t>
            </a:r>
            <a:r>
              <a:rPr lang="en-US" sz="1700" dirty="0" err="1" smtClean="0"/>
              <a:t>radioactifs</a:t>
            </a:r>
            <a:r>
              <a:rPr lang="en-US" sz="1700" dirty="0" smtClean="0"/>
              <a:t> </a:t>
            </a:r>
            <a:r>
              <a:rPr lang="en-US" sz="1700" dirty="0" smtClean="0">
                <a:latin typeface="+mn-lt"/>
              </a:rPr>
              <a:t>(La</a:t>
            </a:r>
            <a:r>
              <a:rPr lang="en-US" sz="1700" baseline="-25000" dirty="0" smtClean="0">
                <a:latin typeface="+mn-lt"/>
              </a:rPr>
              <a:t>2</a:t>
            </a:r>
            <a:r>
              <a:rPr lang="en-US" sz="1700" dirty="0" smtClean="0">
                <a:latin typeface="+mn-lt"/>
              </a:rPr>
              <a:t>O</a:t>
            </a:r>
            <a:r>
              <a:rPr lang="en-US" sz="1700" baseline="-25000" dirty="0" smtClean="0">
                <a:latin typeface="+mn-lt"/>
              </a:rPr>
              <a:t>3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etc...) @ </a:t>
            </a:r>
            <a:r>
              <a:rPr lang="en-US" sz="1700" dirty="0" smtClean="0">
                <a:latin typeface="+mn-lt"/>
              </a:rPr>
              <a:t>ICMMO</a:t>
            </a:r>
            <a:endParaRPr lang="en-US" sz="1700" dirty="0">
              <a:latin typeface="+mn-lt"/>
            </a:endParaRPr>
          </a:p>
          <a:p>
            <a:pPr marL="0" lvl="1">
              <a:lnSpc>
                <a:spcPts val="1900"/>
              </a:lnSpc>
              <a:spcBef>
                <a:spcPts val="800"/>
              </a:spcBef>
              <a:buSzPct val="84000"/>
              <a:defRPr/>
            </a:pPr>
            <a:r>
              <a:rPr lang="en-US" sz="1700" dirty="0" smtClean="0">
                <a:latin typeface="+mn-lt"/>
              </a:rPr>
              <a:t>DRX and </a:t>
            </a:r>
            <a:r>
              <a:rPr lang="en-US" sz="1700" dirty="0" smtClean="0"/>
              <a:t>XRF</a:t>
            </a:r>
            <a:r>
              <a:rPr lang="en-US" sz="1700" dirty="0" smtClean="0">
                <a:latin typeface="+mn-lt"/>
              </a:rPr>
              <a:t> haute </a:t>
            </a:r>
            <a:r>
              <a:rPr lang="en-US" sz="1700" dirty="0" err="1" smtClean="0">
                <a:latin typeface="+mn-lt"/>
              </a:rPr>
              <a:t>résolution</a:t>
            </a:r>
            <a:r>
              <a:rPr lang="en-US" sz="1700" dirty="0" smtClean="0">
                <a:latin typeface="+mn-lt"/>
              </a:rPr>
              <a:t> @ LISA</a:t>
            </a:r>
            <a:endParaRPr lang="en-US" sz="1700" dirty="0">
              <a:latin typeface="+mn-lt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5437399"/>
            <a:ext cx="965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Ellipse 29"/>
          <p:cNvSpPr/>
          <p:nvPr/>
        </p:nvSpPr>
        <p:spPr>
          <a:xfrm>
            <a:off x="8110448" y="2934369"/>
            <a:ext cx="949504" cy="582304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 w="31750"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2" name="Picture 4" descr="http://www.sciencesmaths-paris.fr/upload/Contenu/Logos/logo_paris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0625" y="6045412"/>
            <a:ext cx="10445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895790" y="1000108"/>
            <a:ext cx="693144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latin typeface="Calibri" pitchFamily="34" charset="0"/>
              </a:rPr>
              <a:t>Microstructure des pastilles</a:t>
            </a:r>
            <a:r>
              <a:rPr lang="fr-FR" b="1" dirty="0" smtClean="0">
                <a:latin typeface="Calibri" pitchFamily="34" charset="0"/>
                <a:sym typeface="Wingdings" pitchFamily="2" charset="2"/>
              </a:rPr>
              <a:t> relâchement des </a:t>
            </a:r>
            <a:r>
              <a:rPr lang="fr-FR" b="1" dirty="0" err="1" smtClean="0">
                <a:latin typeface="Calibri" pitchFamily="34" charset="0"/>
                <a:sym typeface="Wingdings" pitchFamily="2" charset="2"/>
              </a:rPr>
              <a:t>FPs</a:t>
            </a:r>
            <a:r>
              <a:rPr lang="fr-FR" b="1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fr-FR" b="1" dirty="0" smtClean="0">
                <a:latin typeface="Calibri" pitchFamily="34" charset="0"/>
                <a:sym typeface="Wingdings"/>
              </a:rPr>
              <a:t> reproductibilité</a:t>
            </a:r>
            <a:endParaRPr lang="fr-FR" b="1" dirty="0" smtClean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9725" y="2178369"/>
            <a:ext cx="2016125" cy="756000"/>
          </a:xfrm>
          <a:prstGeom prst="rect">
            <a:avLst/>
          </a:prstGeom>
          <a:solidFill>
            <a:srgbClr val="A8A8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/>
              <a:t>Poudres</a:t>
            </a:r>
            <a:r>
              <a:rPr lang="en-US" sz="1600" dirty="0" smtClean="0"/>
              <a:t> et </a:t>
            </a:r>
            <a:r>
              <a:rPr lang="en-US" sz="1600" dirty="0" err="1" smtClean="0"/>
              <a:t>liants</a:t>
            </a:r>
            <a:endParaRPr lang="en-US" sz="1600" dirty="0"/>
          </a:p>
        </p:txBody>
      </p:sp>
      <p:sp>
        <p:nvSpPr>
          <p:cNvPr id="35" name="Pentagone 34"/>
          <p:cNvSpPr/>
          <p:nvPr/>
        </p:nvSpPr>
        <p:spPr>
          <a:xfrm>
            <a:off x="2608263" y="2178369"/>
            <a:ext cx="1368425" cy="756000"/>
          </a:xfrm>
          <a:prstGeom prst="homePlate">
            <a:avLst>
              <a:gd name="adj" fmla="val 32895"/>
            </a:avLst>
          </a:prstGeom>
          <a:gradFill>
            <a:gsLst>
              <a:gs pos="0">
                <a:srgbClr val="FFA2A1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pressage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119563" y="2178369"/>
            <a:ext cx="1081087" cy="756000"/>
          </a:xfrm>
          <a:prstGeom prst="rect">
            <a:avLst/>
          </a:prstGeom>
          <a:solidFill>
            <a:srgbClr val="A8A8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Pastilles </a:t>
            </a:r>
            <a:r>
              <a:rPr lang="en-US" dirty="0" err="1" smtClean="0"/>
              <a:t>crues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480506" y="2178369"/>
            <a:ext cx="1079500" cy="756000"/>
          </a:xfrm>
          <a:prstGeom prst="rect">
            <a:avLst/>
          </a:prstGeom>
          <a:solidFill>
            <a:srgbClr val="A8A8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Pastilles </a:t>
            </a:r>
            <a:r>
              <a:rPr lang="en-US" dirty="0" err="1" smtClean="0"/>
              <a:t>frittées</a:t>
            </a:r>
            <a:endParaRPr lang="en-US" dirty="0"/>
          </a:p>
        </p:txBody>
      </p:sp>
      <p:sp>
        <p:nvSpPr>
          <p:cNvPr id="38" name="Pentagone 37"/>
          <p:cNvSpPr/>
          <p:nvPr/>
        </p:nvSpPr>
        <p:spPr>
          <a:xfrm>
            <a:off x="5487988" y="2178369"/>
            <a:ext cx="1757638" cy="756000"/>
          </a:xfrm>
          <a:prstGeom prst="homePlate">
            <a:avLst>
              <a:gd name="adj" fmla="val 289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Carburation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@ 1800°C/ 0</a:t>
            </a:r>
            <a:r>
              <a:rPr lang="en-US" sz="1400" baseline="30000" dirty="0" smtClean="0"/>
              <a:t>-5</a:t>
            </a:r>
            <a:r>
              <a:rPr lang="en-US" sz="1400" dirty="0" smtClean="0"/>
              <a:t> mbar</a:t>
            </a:r>
            <a:endParaRPr lang="en-US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763688" y="3429000"/>
            <a:ext cx="5328592" cy="1200329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DRX haute résolution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MEB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384376" cy="714380"/>
          </a:xfrm>
        </p:spPr>
        <p:txBody>
          <a:bodyPr/>
          <a:lstStyle/>
          <a:p>
            <a:r>
              <a:rPr lang="fr-FR" dirty="0" smtClean="0"/>
              <a:t>R&amp;D surface (IPNO)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36079" y="811267"/>
            <a:ext cx="8733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Développement</a:t>
            </a:r>
            <a:r>
              <a:rPr lang="en-US" b="1" dirty="0" smtClean="0">
                <a:solidFill>
                  <a:srgbClr val="CC0000"/>
                </a:solidFill>
              </a:rPr>
              <a:t> de couches minces </a:t>
            </a:r>
            <a:r>
              <a:rPr lang="en-US" b="1" dirty="0" err="1" smtClean="0">
                <a:solidFill>
                  <a:srgbClr val="CC0000"/>
                </a:solidFill>
              </a:rPr>
              <a:t>radioactives</a:t>
            </a:r>
            <a:r>
              <a:rPr lang="en-US" b="1" dirty="0" smtClean="0">
                <a:solidFill>
                  <a:srgbClr val="CC0000"/>
                </a:solidFill>
              </a:rPr>
              <a:t> :  </a:t>
            </a:r>
          </a:p>
          <a:p>
            <a:r>
              <a:rPr lang="en-US" b="1" dirty="0" err="1" smtClean="0">
                <a:solidFill>
                  <a:srgbClr val="CC0000"/>
                </a:solidFill>
              </a:rPr>
              <a:t>protocoles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expérimentaux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err="1" smtClean="0">
                <a:solidFill>
                  <a:srgbClr val="CC0000"/>
                </a:solidFill>
              </a:rPr>
              <a:t>développés</a:t>
            </a:r>
            <a:r>
              <a:rPr lang="en-US" b="1" dirty="0" smtClean="0">
                <a:solidFill>
                  <a:srgbClr val="CC0000"/>
                </a:solidFill>
              </a:rPr>
              <a:t> avec les </a:t>
            </a:r>
            <a:r>
              <a:rPr lang="en-US" b="1" dirty="0" err="1" smtClean="0">
                <a:solidFill>
                  <a:srgbClr val="CC0000"/>
                </a:solidFill>
              </a:rPr>
              <a:t>éléments</a:t>
            </a:r>
            <a:r>
              <a:rPr lang="en-US" b="1" dirty="0" smtClean="0">
                <a:solidFill>
                  <a:srgbClr val="CC0000"/>
                </a:solidFill>
              </a:rPr>
              <a:t> stables </a:t>
            </a:r>
            <a:r>
              <a:rPr lang="en-US" b="1" dirty="0" err="1" smtClean="0">
                <a:solidFill>
                  <a:srgbClr val="CC0000"/>
                </a:solidFill>
              </a:rPr>
              <a:t>naturels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  <a:sym typeface="Wingdings" pitchFamily="2" charset="2"/>
              </a:rPr>
              <a:t> prototype </a:t>
            </a:r>
            <a:r>
              <a:rPr lang="en-US" b="1" dirty="0" err="1" smtClean="0">
                <a:solidFill>
                  <a:srgbClr val="CC0000"/>
                </a:solidFill>
                <a:sym typeface="Wingdings" pitchFamily="2" charset="2"/>
              </a:rPr>
              <a:t>transposé</a:t>
            </a:r>
            <a:r>
              <a:rPr lang="en-US" b="1" dirty="0" smtClean="0">
                <a:solidFill>
                  <a:srgbClr val="CC0000"/>
                </a:solidFill>
                <a:sym typeface="Wingdings" pitchFamily="2" charset="2"/>
              </a:rPr>
              <a:t> avec isotopes </a:t>
            </a:r>
            <a:r>
              <a:rPr lang="en-US" b="1" dirty="0" err="1" smtClean="0">
                <a:solidFill>
                  <a:srgbClr val="CC0000"/>
                </a:solidFill>
                <a:sym typeface="Wingdings" pitchFamily="2" charset="2"/>
              </a:rPr>
              <a:t>radiactifs</a:t>
            </a:r>
            <a:endParaRPr lang="en-US" b="1" dirty="0" smtClean="0">
              <a:solidFill>
                <a:srgbClr val="CC0000"/>
              </a:solidFill>
              <a:sym typeface="Wingdings" pitchFamily="2" charset="2"/>
            </a:endParaRPr>
          </a:p>
        </p:txBody>
      </p:sp>
      <p:grpSp>
        <p:nvGrpSpPr>
          <p:cNvPr id="27" name="Groupe 7"/>
          <p:cNvGrpSpPr/>
          <p:nvPr/>
        </p:nvGrpSpPr>
        <p:grpSpPr>
          <a:xfrm>
            <a:off x="3059832" y="4437112"/>
            <a:ext cx="2674447" cy="2199061"/>
            <a:chOff x="3750519" y="4323167"/>
            <a:chExt cx="2674447" cy="2199061"/>
          </a:xfrm>
        </p:grpSpPr>
        <p:grpSp>
          <p:nvGrpSpPr>
            <p:cNvPr id="28" name="Groupe 1"/>
            <p:cNvGrpSpPr/>
            <p:nvPr/>
          </p:nvGrpSpPr>
          <p:grpSpPr>
            <a:xfrm>
              <a:off x="3750519" y="4323167"/>
              <a:ext cx="2674447" cy="2199061"/>
              <a:chOff x="3750519" y="4492854"/>
              <a:chExt cx="2674447" cy="2199061"/>
            </a:xfrm>
          </p:grpSpPr>
          <p:pic>
            <p:nvPicPr>
              <p:cNvPr id="31" name="Picture 9" descr="Th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rightnessContrast bright="-19000" contrast="55000"/>
                        </a14:imgEffect>
                      </a14:imgLayer>
                    </a14:imgProps>
                  </a:ext>
                </a:extLst>
              </a:blip>
              <a:srcRect l="8558" b="43360"/>
              <a:stretch>
                <a:fillRect/>
              </a:stretch>
            </p:blipFill>
            <p:spPr bwMode="auto">
              <a:xfrm>
                <a:off x="3795344" y="4519749"/>
                <a:ext cx="2629622" cy="2172166"/>
              </a:xfrm>
              <a:prstGeom prst="rect">
                <a:avLst/>
              </a:prstGeom>
              <a:noFill/>
            </p:spPr>
          </p:pic>
          <p:sp>
            <p:nvSpPr>
              <p:cNvPr id="40" name="ZoneTexte 39"/>
              <p:cNvSpPr txBox="1"/>
              <p:nvPr/>
            </p:nvSpPr>
            <p:spPr>
              <a:xfrm>
                <a:off x="3750519" y="4492854"/>
                <a:ext cx="14462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>
                    <a:solidFill>
                      <a:srgbClr val="CC0000"/>
                    </a:solidFill>
                  </a:rPr>
                  <a:t>électrodéposition</a:t>
                </a:r>
                <a:endParaRPr lang="fr-FR" sz="1400" i="1" dirty="0">
                  <a:solidFill>
                    <a:srgbClr val="CC0000"/>
                  </a:solidFill>
                </a:endParaRPr>
              </a:p>
            </p:txBody>
          </p:sp>
        </p:grp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977291" y="6058192"/>
              <a:ext cx="2129246" cy="401951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dirty="0" smtClean="0"/>
                <a:t>Th </a:t>
              </a:r>
              <a:r>
                <a:rPr lang="fr-FR" sz="1400" b="1" dirty="0" smtClean="0"/>
                <a:t>ᴓ 8 cm </a:t>
              </a:r>
              <a:r>
                <a:rPr lang="fr-FR" sz="1400" dirty="0" smtClean="0"/>
                <a:t>on </a:t>
              </a:r>
              <a:r>
                <a:rPr lang="fr-FR" sz="1400" b="1" dirty="0" smtClean="0"/>
                <a:t>750 nm Al</a:t>
              </a:r>
              <a:endParaRPr lang="fr-FR" sz="1400" b="1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79512" y="1920230"/>
            <a:ext cx="861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Nature des phases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stabilisées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 structure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cristallographique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DRX en incidence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rasante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Connaître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 composition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élémentaire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couche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EDX, XPS, SIMS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Homogénéité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MEB/EDX, XPS, SIMS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Rechercher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d’éventuelles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impuretés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SIMS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Connaître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l’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état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surface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épaisseur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rugosité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homogénéité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taille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des grains) : MEB,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microscopie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confocale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Contrôler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adhérence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substrat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microscopies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55776" y="1988840"/>
            <a:ext cx="3312368" cy="1938992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DRX rasant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SIMS ou XPS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MEB/EDX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Microscope </a:t>
            </a:r>
            <a:r>
              <a:rPr lang="fr-FR" sz="2400" b="1" dirty="0" err="1" smtClean="0">
                <a:solidFill>
                  <a:schemeClr val="bg1"/>
                </a:solidFill>
              </a:rPr>
              <a:t>confocal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251520" y="836712"/>
            <a:ext cx="8575034" cy="57478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couches de suppression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multipactor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(Mesure d’épaisseurs nanométriques, stœchiométrie de dépôt, rugosité, composition),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Réflectométrie, Diffraction des RX, XPS, SIMS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revêtements Cuivre sur coupleurs (distribution épaisseur dans les parties cylindriques et soufflets, morphologie et rugosité, compositions-oxydations de surfaces),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Microscopie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confocale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XPS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dépôts NEG: compositions, épaisseur, rugosité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XPS, SIMS, Microscopie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confocale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3429000"/>
            <a:ext cx="5328592" cy="1200329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DRX rasant, XPS ou SIMS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Microscope </a:t>
            </a:r>
            <a:r>
              <a:rPr lang="fr-FR" sz="2400" b="1" dirty="0" err="1" smtClean="0">
                <a:solidFill>
                  <a:schemeClr val="bg1"/>
                </a:solidFill>
              </a:rPr>
              <a:t>confocal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188640"/>
            <a:ext cx="612068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Activités couches minces LAL</a:t>
            </a:r>
            <a:endParaRPr kumimoji="0" lang="fr-FR" sz="2800" b="1" i="0" u="none" strike="noStrike" kern="1200" cap="none" spc="0" normalizeH="0" baseline="0" noProof="0" dirty="0" smtClean="0">
              <a:ln w="0" cap="sq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>
                <a:solidFill>
                  <a:schemeClr val="accent4">
                    <a:lumMod val="60000"/>
                    <a:lumOff val="40000"/>
                  </a:schemeClr>
                </a:solidFill>
              </a:uFill>
              <a:latin typeface="Arial Bold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714512" cy="365125"/>
          </a:xfrm>
        </p:spPr>
        <p:txBody>
          <a:bodyPr/>
          <a:lstStyle/>
          <a:p>
            <a:fld id="{750E7817-A9DC-47E2-87D9-1DA64916AD6E}" type="datetime2">
              <a:rPr lang="fr-FR" smtClean="0"/>
              <a:pPr/>
              <a:t>vendredi 20 novembre 2015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282" y="1412776"/>
            <a:ext cx="8678198" cy="20313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Détermination des propriétés mécaniques et thermiques des matériaux entre 300K et 4K pour l’optimisation et dimensionnement des nouveaux aimants supraconducteurs (13 à 20 T) :</a:t>
            </a:r>
          </a:p>
          <a:p>
            <a:endParaRPr lang="fr-FR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Mesure du module d’élasticité, résistance élastique et résilience des matériaux composites supra</a:t>
            </a:r>
          </a:p>
          <a:p>
            <a:pPr>
              <a:buFontTx/>
              <a:buChar char="-"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Mesure de la conductivité thermique et capacité calorifique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484438" y="908050"/>
            <a:ext cx="6408737" cy="158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1763688" y="188640"/>
            <a:ext cx="709228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AIMANTS SUPRACONDUCTEURS</a:t>
            </a:r>
            <a:r>
              <a:rPr kumimoji="0" lang="fr-FR" sz="2800" b="1" i="0" u="none" strike="noStrike" kern="1200" cap="none" spc="0" normalizeH="0" noProof="0" dirty="0" smtClean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 w="0" cap="sq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rPr>
              <a:t>(CEA)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43808" y="4437112"/>
            <a:ext cx="3312368" cy="1569660"/>
          </a:xfrm>
          <a:prstGeom prst="rect">
            <a:avLst/>
          </a:prstGeom>
          <a:solidFill>
            <a:srgbClr val="FF0000"/>
          </a:solidFill>
          <a:ln w="66675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chemeClr val="bg1"/>
                </a:solidFill>
              </a:rPr>
              <a:t>BESOINS : 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Mouton de </a:t>
            </a:r>
            <a:r>
              <a:rPr lang="fr-FR" sz="2400" b="1" dirty="0" err="1" smtClean="0">
                <a:solidFill>
                  <a:schemeClr val="bg1"/>
                </a:solidFill>
              </a:rPr>
              <a:t>charpy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</a:rPr>
              <a:t> Mesure chaleur spécifique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6.7|3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6.7|32.4"/>
</p:tagLst>
</file>

<file path=ppt/theme/theme1.xml><?xml version="1.0" encoding="utf-8"?>
<a:theme xmlns:a="http://schemas.openxmlformats.org/drawingml/2006/main" name="Mode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ModelePP2007_IPN</Template>
  <TotalTime>20042</TotalTime>
  <Words>1560</Words>
  <Application>Microsoft Office PowerPoint</Application>
  <PresentationFormat>Affichage à l'écran (4:3)</PresentationFormat>
  <Paragraphs>323</Paragraphs>
  <Slides>22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ModelePP2007_IPN</vt:lpstr>
      <vt:lpstr>  Plateforme d’ANalyse et de cAractérisation de Matériau pour les Accélérateurs  Journée 2015 du labex P2IO  20 novembre 2015 </vt:lpstr>
      <vt:lpstr>PLAN</vt:lpstr>
      <vt:lpstr>Historique/motivations</vt:lpstr>
      <vt:lpstr>ECOMI Couches-Minces (G. Martinet, IPNO)</vt:lpstr>
      <vt:lpstr>Diapositive 5</vt:lpstr>
      <vt:lpstr>Optimisation des microstructures des cibles (IPNO)</vt:lpstr>
      <vt:lpstr>R&amp;D surface (IPNO)</vt:lpstr>
      <vt:lpstr>Diapositive 8</vt:lpstr>
      <vt:lpstr>Diapositive 9</vt:lpstr>
      <vt:lpstr>Diapositive 10</vt:lpstr>
      <vt:lpstr>PANAMA</vt:lpstr>
      <vt:lpstr>Demandes effectuees </vt:lpstr>
      <vt:lpstr>PANAMA, nouvelle plateforme IPNO, LAL, IRFU</vt:lpstr>
      <vt:lpstr>Diapositive 14</vt:lpstr>
      <vt:lpstr>SIMS</vt:lpstr>
      <vt:lpstr>Microscope confocal</vt:lpstr>
      <vt:lpstr>Microscopie confocale</vt:lpstr>
      <vt:lpstr>Microscope confocal</vt:lpstr>
      <vt:lpstr>DRX rasant  </vt:lpstr>
      <vt:lpstr>Mesure Cp et autres</vt:lpstr>
      <vt:lpstr>perspectives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longuevergn</dc:creator>
  <cp:lastModifiedBy>longuevergn</cp:lastModifiedBy>
  <cp:revision>387</cp:revision>
  <dcterms:created xsi:type="dcterms:W3CDTF">2012-10-22T11:29:32Z</dcterms:created>
  <dcterms:modified xsi:type="dcterms:W3CDTF">2015-11-20T09:03:42Z</dcterms:modified>
</cp:coreProperties>
</file>