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51"/>
  </p:notesMasterIdLst>
  <p:handoutMasterIdLst>
    <p:handoutMasterId r:id="rId52"/>
  </p:handoutMasterIdLst>
  <p:sldIdLst>
    <p:sldId id="269" r:id="rId3"/>
    <p:sldId id="296" r:id="rId4"/>
    <p:sldId id="299" r:id="rId5"/>
    <p:sldId id="297" r:id="rId6"/>
    <p:sldId id="301" r:id="rId7"/>
    <p:sldId id="306" r:id="rId8"/>
    <p:sldId id="264" r:id="rId9"/>
    <p:sldId id="284" r:id="rId10"/>
    <p:sldId id="277" r:id="rId11"/>
    <p:sldId id="279" r:id="rId12"/>
    <p:sldId id="285" r:id="rId13"/>
    <p:sldId id="280" r:id="rId14"/>
    <p:sldId id="311" r:id="rId15"/>
    <p:sldId id="281" r:id="rId16"/>
    <p:sldId id="282" r:id="rId17"/>
    <p:sldId id="286" r:id="rId18"/>
    <p:sldId id="283" r:id="rId19"/>
    <p:sldId id="288" r:id="rId20"/>
    <p:sldId id="290" r:id="rId21"/>
    <p:sldId id="308" r:id="rId22"/>
    <p:sldId id="291" r:id="rId23"/>
    <p:sldId id="310" r:id="rId24"/>
    <p:sldId id="278" r:id="rId25"/>
    <p:sldId id="271" r:id="rId26"/>
    <p:sldId id="294" r:id="rId27"/>
    <p:sldId id="312" r:id="rId28"/>
    <p:sldId id="315" r:id="rId29"/>
    <p:sldId id="313" r:id="rId30"/>
    <p:sldId id="314" r:id="rId31"/>
    <p:sldId id="295" r:id="rId32"/>
    <p:sldId id="331" r:id="rId33"/>
    <p:sldId id="317" r:id="rId34"/>
    <p:sldId id="318" r:id="rId35"/>
    <p:sldId id="309" r:id="rId36"/>
    <p:sldId id="319" r:id="rId37"/>
    <p:sldId id="267" r:id="rId38"/>
    <p:sldId id="320" r:id="rId39"/>
    <p:sldId id="304" r:id="rId40"/>
    <p:sldId id="305" r:id="rId41"/>
    <p:sldId id="325" r:id="rId42"/>
    <p:sldId id="326" r:id="rId43"/>
    <p:sldId id="327" r:id="rId44"/>
    <p:sldId id="328" r:id="rId45"/>
    <p:sldId id="329" r:id="rId46"/>
    <p:sldId id="321" r:id="rId47"/>
    <p:sldId id="322" r:id="rId48"/>
    <p:sldId id="323" r:id="rId49"/>
    <p:sldId id="324"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FFF"/>
    <a:srgbClr val="808080"/>
    <a:srgbClr val="666666"/>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60" d="100"/>
          <a:sy n="60" d="100"/>
        </p:scale>
        <p:origin x="-1572" y="-300"/>
      </p:cViewPr>
      <p:guideLst>
        <p:guide orient="horz" pos="2160"/>
        <p:guide pos="2880"/>
      </p:guideLst>
    </p:cSldViewPr>
  </p:slideViewPr>
  <p:notesTextViewPr>
    <p:cViewPr>
      <p:scale>
        <a:sx n="100" d="100"/>
        <a:sy n="100" d="100"/>
      </p:scale>
      <p:origin x="0" y="0"/>
    </p:cViewPr>
  </p:notesTextViewPr>
  <p:notesViewPr>
    <p:cSldViewPr>
      <p:cViewPr varScale="1">
        <p:scale>
          <a:sx n="89" d="100"/>
          <a:sy n="89" d="100"/>
        </p:scale>
        <p:origin x="-3762" y="-10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1.wmf"/><Relationship Id="rId2" Type="http://schemas.openxmlformats.org/officeDocument/2006/relationships/image" Target="../media/image170.wmf"/><Relationship Id="rId1" Type="http://schemas.openxmlformats.org/officeDocument/2006/relationships/image" Target="../media/image169.wmf"/><Relationship Id="rId4" Type="http://schemas.openxmlformats.org/officeDocument/2006/relationships/image" Target="../media/image1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4C3DA1-9BFE-4D5D-B25D-7CC592D9C3C5}" type="datetimeFigureOut">
              <a:rPr lang="fr-FR" smtClean="0"/>
              <a:t>20/11/2015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21956D-7473-4ACD-A8EB-84381C2C4BE4}" type="slidenum">
              <a:rPr lang="fr-FR" smtClean="0"/>
              <a:t>‹N°›</a:t>
            </a:fld>
            <a:endParaRPr lang="fr-FR"/>
          </a:p>
        </p:txBody>
      </p:sp>
    </p:spTree>
    <p:extLst>
      <p:ext uri="{BB962C8B-B14F-4D97-AF65-F5344CB8AC3E}">
        <p14:creationId xmlns:p14="http://schemas.microsoft.com/office/powerpoint/2010/main" val="124771523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3AFE2C-5007-4057-8DFB-EC24DF7E4136}" type="datetimeFigureOut">
              <a:rPr lang="fr-FR" smtClean="0"/>
              <a:pPr/>
              <a:t>20/11/2015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25FE0B-B3A6-4AF6-B265-A109385ED237}" type="slidenum">
              <a:rPr lang="fr-FR" smtClean="0"/>
              <a:pPr/>
              <a:t>‹N°›</a:t>
            </a:fld>
            <a:endParaRPr lang="fr-FR"/>
          </a:p>
        </p:txBody>
      </p:sp>
    </p:spTree>
    <p:extLst>
      <p:ext uri="{BB962C8B-B14F-4D97-AF65-F5344CB8AC3E}">
        <p14:creationId xmlns:p14="http://schemas.microsoft.com/office/powerpoint/2010/main" val="27718974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10252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689652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15006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651666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880534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88516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47025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0736024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272937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131258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25031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102522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250318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9032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4102522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05313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227025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68076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399854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98314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Tree>
    <p:extLst>
      <p:ext uri="{BB962C8B-B14F-4D97-AF65-F5344CB8AC3E}">
        <p14:creationId xmlns:p14="http://schemas.microsoft.com/office/powerpoint/2010/main" val="1026866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2653832"/>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3"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sp>
        <p:nvSpPr>
          <p:cNvPr id="9" name="Espace réservé du texte 8"/>
          <p:cNvSpPr>
            <a:spLocks noGrp="1"/>
          </p:cNvSpPr>
          <p:nvPr>
            <p:ph type="body" sz="quarter" idx="13" hasCustomPrompt="1"/>
          </p:nvPr>
        </p:nvSpPr>
        <p:spPr>
          <a:xfrm>
            <a:off x="3960000" y="4509120"/>
            <a:ext cx="4788464" cy="1224136"/>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pic>
        <p:nvPicPr>
          <p:cNvPr id="1027" name="Picture 3" descr="C:\Users\eb137366\Downloads\logoirfu02quadri.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age vierge">
    <p:spTree>
      <p:nvGrpSpPr>
        <p:cNvPr id="1" name=""/>
        <p:cNvGrpSpPr/>
        <p:nvPr/>
      </p:nvGrpSpPr>
      <p:grpSpPr>
        <a:xfrm>
          <a:off x="0" y="0"/>
          <a:ext cx="0" cy="0"/>
          <a:chOff x="0" y="0"/>
          <a:chExt cx="0" cy="0"/>
        </a:xfrm>
      </p:grpSpPr>
      <p:pic>
        <p:nvPicPr>
          <p:cNvPr id="9" name="Image 8" descr="bandeau_page_car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251460"/>
          </a:xfrm>
          <a:prstGeom prst="rect">
            <a:avLst/>
          </a:prstGeom>
        </p:spPr>
      </p:pic>
      <p:sp>
        <p:nvSpPr>
          <p:cNvPr id="7" name="Espace réservé du numéro de diapositive 6"/>
          <p:cNvSpPr>
            <a:spLocks noGrp="1"/>
          </p:cNvSpPr>
          <p:nvPr>
            <p:ph type="sldNum" sz="quarter" idx="11"/>
          </p:nvPr>
        </p:nvSpPr>
        <p:spPr>
          <a:xfrm>
            <a:off x="8025304" y="6482661"/>
            <a:ext cx="1118696" cy="365125"/>
          </a:xfrm>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a:xfrm>
            <a:off x="2051720" y="6484255"/>
            <a:ext cx="5939824" cy="365125"/>
          </a:xfrm>
        </p:spPr>
        <p:txBody>
          <a:bodyPr/>
          <a:lstStyle/>
          <a:p>
            <a:r>
              <a:rPr lang="en-US" dirty="0" smtClean="0"/>
              <a:t>Electronics for gaseous Detectors IRFU | 20 Nov 2015</a:t>
            </a:r>
            <a:endParaRPr lang="fr-FR" dirty="0"/>
          </a:p>
        </p:txBody>
      </p:sp>
      <p:sp>
        <p:nvSpPr>
          <p:cNvPr id="17" name="Espace réservé du contenu 15"/>
          <p:cNvSpPr>
            <a:spLocks noGrp="1"/>
          </p:cNvSpPr>
          <p:nvPr>
            <p:ph sz="quarter" idx="15"/>
          </p:nvPr>
        </p:nvSpPr>
        <p:spPr>
          <a:xfrm>
            <a:off x="378000" y="836613"/>
            <a:ext cx="8460000" cy="51847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arte">
    <p:spTree>
      <p:nvGrpSpPr>
        <p:cNvPr id="1" name=""/>
        <p:cNvGrpSpPr/>
        <p:nvPr/>
      </p:nvGrpSpPr>
      <p:grpSpPr>
        <a:xfrm>
          <a:off x="0" y="0"/>
          <a:ext cx="0" cy="0"/>
          <a:chOff x="0" y="0"/>
          <a:chExt cx="0" cy="0"/>
        </a:xfrm>
      </p:grpSpPr>
      <p:pic>
        <p:nvPicPr>
          <p:cNvPr id="10" name="Image 9" descr="car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6486" y="846237"/>
            <a:ext cx="8460000" cy="4156911"/>
          </a:xfrm>
          <a:prstGeom prst="rect">
            <a:avLst/>
          </a:prstGeom>
        </p:spPr>
      </p:pic>
      <p:pic>
        <p:nvPicPr>
          <p:cNvPr id="9" name="Image 8" descr="bandeau_page_cart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9144000" cy="251460"/>
          </a:xfrm>
          <a:prstGeom prst="rect">
            <a:avLst/>
          </a:prstGeom>
        </p:spPr>
      </p:pic>
      <p:sp>
        <p:nvSpPr>
          <p:cNvPr id="7" name="Espace réservé du numéro de diapositive 6"/>
          <p:cNvSpPr>
            <a:spLocks noGrp="1"/>
          </p:cNvSpPr>
          <p:nvPr>
            <p:ph type="sldNum" sz="quarter" idx="11"/>
          </p:nvPr>
        </p:nvSpPr>
        <p:spPr>
          <a:xfrm>
            <a:off x="8025304" y="6489340"/>
            <a:ext cx="1118696" cy="365125"/>
          </a:xfrm>
        </p:spPr>
        <p:txBody>
          <a:bodyPr/>
          <a:lstStyle/>
          <a:p>
            <a:r>
              <a:rPr lang="fr-FR" smtClean="0"/>
              <a:t>|  PAGE </a:t>
            </a:r>
            <a:fld id="{AEFB9B6D-867A-40B8-ACB0-35CC9F272C9C}" type="slidenum">
              <a:rPr lang="fr-FR" smtClean="0"/>
              <a:pPr/>
              <a:t>‹N°›</a:t>
            </a:fld>
            <a:endParaRPr lang="fr-FR" dirty="0"/>
          </a:p>
        </p:txBody>
      </p:sp>
      <p:sp>
        <p:nvSpPr>
          <p:cNvPr id="8" name="Espace réservé du pied de page 7"/>
          <p:cNvSpPr>
            <a:spLocks noGrp="1"/>
          </p:cNvSpPr>
          <p:nvPr>
            <p:ph type="ftr" sz="quarter" idx="12"/>
          </p:nvPr>
        </p:nvSpPr>
        <p:spPr>
          <a:xfrm>
            <a:off x="2051720" y="6490934"/>
            <a:ext cx="5939824" cy="365125"/>
          </a:xfrm>
        </p:spPr>
        <p:txBody>
          <a:bodyPr/>
          <a:lstStyle/>
          <a:p>
            <a:r>
              <a:rPr lang="en-US" dirty="0" smtClean="0"/>
              <a:t>Electronics for gaseous Detectors IRFU | 20 Nov 2015</a:t>
            </a:r>
            <a:endParaRPr lang="fr-FR" dirty="0"/>
          </a:p>
        </p:txBody>
      </p:sp>
      <p:sp>
        <p:nvSpPr>
          <p:cNvPr id="33" name="Espace réservé du graphique 32"/>
          <p:cNvSpPr>
            <a:spLocks noGrp="1"/>
          </p:cNvSpPr>
          <p:nvPr>
            <p:ph type="chart" sz="quarter" idx="13" hasCustomPrompt="1"/>
          </p:nvPr>
        </p:nvSpPr>
        <p:spPr>
          <a:xfrm>
            <a:off x="899592" y="5157788"/>
            <a:ext cx="3240360" cy="863600"/>
          </a:xfrm>
        </p:spPr>
        <p:txBody>
          <a:bodyPr anchor="ctr"/>
          <a:lstStyle>
            <a:lvl1pPr marL="0" indent="0" algn="ctr">
              <a:defRPr sz="1200"/>
            </a:lvl1pPr>
          </a:lstStyle>
          <a:p>
            <a:r>
              <a:rPr lang="fr-FR" dirty="0" smtClean="0"/>
              <a:t> Graphique</a:t>
            </a:r>
            <a:endParaRPr lang="fr-FR"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1_Texte">
    <p:spTree>
      <p:nvGrpSpPr>
        <p:cNvPr id="1" name=""/>
        <p:cNvGrpSpPr/>
        <p:nvPr/>
      </p:nvGrpSpPr>
      <p:grpSpPr>
        <a:xfrm>
          <a:off x="0" y="0"/>
          <a:ext cx="0" cy="0"/>
          <a:chOff x="0" y="0"/>
          <a:chExt cx="0" cy="0"/>
        </a:xfrm>
      </p:grpSpPr>
      <p:pic>
        <p:nvPicPr>
          <p:cNvPr id="8" name="Image 7" descr="bandeau_intercalair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0128" y="0"/>
            <a:ext cx="5833872" cy="6858000"/>
          </a:xfrm>
          <a:prstGeom prst="rect">
            <a:avLst/>
          </a:prstGeom>
        </p:spPr>
      </p:pic>
      <p:pic>
        <p:nvPicPr>
          <p:cNvPr id="7" name="Image 6" descr="bandeau_dernière.png"/>
          <p:cNvPicPr>
            <a:picLocks noChangeAspect="1"/>
          </p:cNvPicPr>
          <p:nvPr userDrawn="1"/>
        </p:nvPicPr>
        <p:blipFill>
          <a:blip r:embed="rId3" cstate="print">
            <a:extLst>
              <a:ext uri="{28A0092B-C50C-407E-A947-70E740481C1C}">
                <a14:useLocalDpi xmlns:a14="http://schemas.microsoft.com/office/drawing/2010/main"/>
              </a:ext>
            </a:extLst>
          </a:blip>
          <a:srcRect b="15350"/>
          <a:stretch>
            <a:fillRect/>
          </a:stretch>
        </p:blipFill>
        <p:spPr>
          <a:xfrm>
            <a:off x="3310128" y="0"/>
            <a:ext cx="5833872" cy="5805264"/>
          </a:xfrm>
          <a:prstGeom prst="rect">
            <a:avLst/>
          </a:prstGeom>
        </p:spPr>
      </p:pic>
      <p:sp>
        <p:nvSpPr>
          <p:cNvPr id="2" name="Titre 1"/>
          <p:cNvSpPr>
            <a:spLocks noGrp="1"/>
          </p:cNvSpPr>
          <p:nvPr>
            <p:ph type="title"/>
          </p:nvPr>
        </p:nvSpPr>
        <p:spPr>
          <a:xfrm>
            <a:off x="7138800" y="5799600"/>
            <a:ext cx="1897200" cy="943200"/>
          </a:xfrm>
        </p:spPr>
        <p:txBody>
          <a:bodyPr anchor="t" anchorCtr="0"/>
          <a:lstStyle>
            <a:lvl1pPr>
              <a:lnSpc>
                <a:spcPts val="1200"/>
              </a:lnSpc>
              <a:defRPr sz="850" b="0" cap="none" baseline="0">
                <a:solidFill>
                  <a:schemeClr val="bg2"/>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3539505" y="5799600"/>
            <a:ext cx="3552775" cy="943200"/>
          </a:xfr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a:xfrm>
            <a:off x="576000" y="5445224"/>
            <a:ext cx="1118696" cy="365125"/>
          </a:xfrm>
        </p:spPr>
        <p:txBody>
          <a:bodyPr/>
          <a:lstStyle>
            <a:lvl1pPr algn="l">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576000" y="5877272"/>
            <a:ext cx="2664296" cy="365125"/>
          </a:xfrm>
        </p:spPr>
        <p:txBody>
          <a:bodyPr/>
          <a:lstStyle>
            <a:lvl1pPr algn="l">
              <a:defRPr>
                <a:solidFill>
                  <a:schemeClr val="bg1"/>
                </a:solidFill>
              </a:defRPr>
            </a:lvl1pPr>
          </a:lstStyle>
          <a:p>
            <a:r>
              <a:rPr lang="en-US" smtClean="0"/>
              <a:t>Electronics for TPC Readout at IRFU | 22 January 2015</a:t>
            </a:r>
            <a:endParaRPr lang="fr-FR"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seul_2">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Modifiez le style du titre</a:t>
            </a:r>
            <a:endParaRPr lang="fr-FR"/>
          </a:p>
        </p:txBody>
      </p:sp>
      <p:sp>
        <p:nvSpPr>
          <p:cNvPr id="8" name="Espace réservé du pied de page 7"/>
          <p:cNvSpPr>
            <a:spLocks noGrp="1"/>
          </p:cNvSpPr>
          <p:nvPr>
            <p:ph type="ftr" sz="quarter" idx="10"/>
          </p:nvPr>
        </p:nvSpPr>
        <p:spPr>
          <a:xfrm>
            <a:off x="2051720" y="6484255"/>
            <a:ext cx="5939824" cy="365125"/>
          </a:xfrm>
        </p:spPr>
        <p:txBody>
          <a:bodyPr/>
          <a:lstStyle/>
          <a:p>
            <a:r>
              <a:rPr lang="en-US" dirty="0" smtClean="0"/>
              <a:t>Electronics for gaseous Detectors IRFU | 20 Nov 2015</a:t>
            </a:r>
            <a:endParaRPr lang="fr-FR" dirty="0"/>
          </a:p>
        </p:txBody>
      </p:sp>
      <p:sp>
        <p:nvSpPr>
          <p:cNvPr id="9" name="Espace réservé du numéro de diapositive 8"/>
          <p:cNvSpPr>
            <a:spLocks noGrp="1"/>
          </p:cNvSpPr>
          <p:nvPr>
            <p:ph type="sldNum" sz="quarter" idx="11"/>
          </p:nvPr>
        </p:nvSpPr>
        <p:spPr>
          <a:xfrm>
            <a:off x="8025304" y="6484255"/>
            <a:ext cx="1118696" cy="365125"/>
          </a:xfrm>
        </p:spPr>
        <p:txBody>
          <a:bodyPr/>
          <a:lstStyle/>
          <a:p>
            <a:fld id="{72E5D963-3AD5-4D2A-9EC1-AB59BE8B1B9C}" type="slidenum">
              <a:rPr lang="fr-FR" smtClean="0"/>
              <a:pPr/>
              <a:t>‹N°›</a:t>
            </a:fld>
            <a:endParaRPr lang="fr-FR" dirty="0"/>
          </a:p>
        </p:txBody>
      </p:sp>
    </p:spTree>
    <p:extLst>
      <p:ext uri="{BB962C8B-B14F-4D97-AF65-F5344CB8AC3E}">
        <p14:creationId xmlns:p14="http://schemas.microsoft.com/office/powerpoint/2010/main" val="5732916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Vide">
    <p:spTree>
      <p:nvGrpSpPr>
        <p:cNvPr id="1" name=""/>
        <p:cNvGrpSpPr/>
        <p:nvPr/>
      </p:nvGrpSpPr>
      <p:grpSpPr>
        <a:xfrm>
          <a:off x="0" y="0"/>
          <a:ext cx="0" cy="0"/>
          <a:chOff x="0" y="0"/>
          <a:chExt cx="0" cy="0"/>
        </a:xfrm>
      </p:grpSpPr>
      <p:sp>
        <p:nvSpPr>
          <p:cNvPr id="17" name="Espace réservé du contenu 2"/>
          <p:cNvSpPr>
            <a:spLocks noGrp="1"/>
          </p:cNvSpPr>
          <p:nvPr>
            <p:ph idx="1"/>
          </p:nvPr>
        </p:nvSpPr>
        <p:spPr>
          <a:xfrm>
            <a:off x="685800" y="825500"/>
            <a:ext cx="7772400" cy="4114800"/>
          </a:xfrm>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Titre 1"/>
          <p:cNvSpPr>
            <a:spLocks noGrp="1"/>
          </p:cNvSpPr>
          <p:nvPr>
            <p:ph type="title"/>
          </p:nvPr>
        </p:nvSpPr>
        <p:spPr>
          <a:xfrm>
            <a:off x="896119" y="5063"/>
            <a:ext cx="8084720" cy="432000"/>
          </a:xfrm>
          <a:prstGeom prst="rect">
            <a:avLst/>
          </a:prstGeom>
          <a:effectLst>
            <a:outerShdw blurRad="63500" sx="184000" sy="184000" algn="ctr" rotWithShape="0">
              <a:prstClr val="black">
                <a:alpha val="40000"/>
              </a:prstClr>
            </a:outerShdw>
          </a:effectLst>
        </p:spPr>
        <p:txBody>
          <a:bodyPr/>
          <a:lstStyle>
            <a:lvl1pPr>
              <a:defRPr sz="2000">
                <a:solidFill>
                  <a:srgbClr val="E60000"/>
                </a:solidFill>
                <a:effectLst>
                  <a:outerShdw blurRad="127000" dist="25400" dir="2700000" algn="tl" rotWithShape="0">
                    <a:srgbClr val="C00000">
                      <a:alpha val="50000"/>
                    </a:srgbClr>
                  </a:outerShdw>
                </a:effectLst>
                <a:latin typeface="Bookman Old Style" pitchFamily="18" charset="0"/>
              </a:defRPr>
            </a:lvl1pPr>
          </a:lstStyle>
          <a:p>
            <a:r>
              <a:rPr lang="fr-FR" dirty="0" smtClean="0"/>
              <a:t>Cliquez pour modifier le style du titre</a:t>
            </a:r>
            <a:endParaRPr lang="fr-FR" dirty="0"/>
          </a:p>
        </p:txBody>
      </p:sp>
      <p:sp>
        <p:nvSpPr>
          <p:cNvPr id="9" name="Rectangle 11"/>
          <p:cNvSpPr>
            <a:spLocks noGrp="1" noChangeArrowheads="1"/>
          </p:cNvSpPr>
          <p:nvPr>
            <p:ph type="sldNum" sz="quarter" idx="4"/>
          </p:nvPr>
        </p:nvSpPr>
        <p:spPr>
          <a:xfrm>
            <a:off x="7442200" y="6661150"/>
            <a:ext cx="1619250" cy="179388"/>
          </a:xfrm>
          <a:prstGeom prst="rect">
            <a:avLst/>
          </a:prstGeom>
        </p:spPr>
        <p:txBody>
          <a:bodyPr/>
          <a:lstStyle>
            <a:lvl1pPr algn="r">
              <a:defRPr sz="1000">
                <a:solidFill>
                  <a:srgbClr val="253971"/>
                </a:solidFill>
                <a:latin typeface="Bookman Old Style" pitchFamily="18" charset="0"/>
                <a:cs typeface="+mn-cs"/>
              </a:defRPr>
            </a:lvl1pPr>
          </a:lstStyle>
          <a:p>
            <a:pPr>
              <a:defRPr/>
            </a:pPr>
            <a:fld id="{247F4A3C-2A8A-4CF3-B012-5CFD63464F30}" type="slidenum">
              <a:rPr lang="en-US"/>
              <a:pPr>
                <a:defRPr/>
              </a:pPr>
              <a:t>‹N°›</a:t>
            </a:fld>
            <a:endParaRPr lang="en-US"/>
          </a:p>
        </p:txBody>
      </p:sp>
      <p:sp>
        <p:nvSpPr>
          <p:cNvPr id="13" name="Espace réservé du pied de page 4"/>
          <p:cNvSpPr>
            <a:spLocks noGrp="1"/>
          </p:cNvSpPr>
          <p:nvPr>
            <p:ph type="ftr" sz="quarter" idx="3"/>
          </p:nvPr>
        </p:nvSpPr>
        <p:spPr>
          <a:xfrm>
            <a:off x="1782763" y="6661150"/>
            <a:ext cx="5578475" cy="179388"/>
          </a:xfrm>
          <a:prstGeom prst="rect">
            <a:avLst/>
          </a:prstGeom>
        </p:spPr>
        <p:txBody>
          <a:bodyPr/>
          <a:lstStyle>
            <a:lvl1pPr algn="ctr">
              <a:defRPr sz="1000" dirty="0" smtClean="0">
                <a:solidFill>
                  <a:srgbClr val="253971"/>
                </a:solidFill>
                <a:latin typeface="Bookman Old Style" pitchFamily="18" charset="0"/>
                <a:cs typeface="+mn-cs"/>
              </a:defRPr>
            </a:lvl1pPr>
          </a:lstStyle>
          <a:p>
            <a:r>
              <a:rPr lang="en-US" dirty="0" smtClean="0"/>
              <a:t>Electronics for gaseous Detectors IRFU | 20 Nov 2015</a:t>
            </a:r>
            <a:endParaRPr lang="fr-FR" dirty="0"/>
          </a:p>
        </p:txBody>
      </p:sp>
    </p:spTree>
    <p:extLst>
      <p:ext uri="{BB962C8B-B14F-4D97-AF65-F5344CB8AC3E}">
        <p14:creationId xmlns:p14="http://schemas.microsoft.com/office/powerpoint/2010/main" val="31104223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6235" y="2130241"/>
            <a:ext cx="7771530" cy="1470553"/>
          </a:xfrm>
          <a:prstGeom prst="rect">
            <a:avLst/>
          </a:prstGeom>
        </p:spPr>
        <p:txBody>
          <a:bodyPr/>
          <a:lstStyle/>
          <a:p>
            <a:r>
              <a:rPr lang="fr-FR" smtClean="0"/>
              <a:t>Modifiez le style du titre</a:t>
            </a:r>
            <a:endParaRPr lang="fr-FR"/>
          </a:p>
        </p:txBody>
      </p:sp>
      <p:sp>
        <p:nvSpPr>
          <p:cNvPr id="3" name="Sous-titre 2"/>
          <p:cNvSpPr>
            <a:spLocks noGrp="1"/>
          </p:cNvSpPr>
          <p:nvPr>
            <p:ph type="subTitle" idx="1"/>
          </p:nvPr>
        </p:nvSpPr>
        <p:spPr>
          <a:xfrm>
            <a:off x="1370889" y="3886659"/>
            <a:ext cx="6402222" cy="1752295"/>
          </a:xfrm>
          <a:prstGeom prst="rect">
            <a:avLst/>
          </a:prstGeom>
        </p:spPr>
        <p:txBody>
          <a:bodyPr/>
          <a:lstStyle>
            <a:lvl1pPr marL="0" indent="0" algn="ctr">
              <a:buNone/>
              <a:defRPr/>
            </a:lvl1pPr>
            <a:lvl2pPr marL="427756" indent="0" algn="ctr">
              <a:buNone/>
              <a:defRPr/>
            </a:lvl2pPr>
            <a:lvl3pPr marL="855513" indent="0" algn="ctr">
              <a:buNone/>
              <a:defRPr/>
            </a:lvl3pPr>
            <a:lvl4pPr marL="1283269" indent="0" algn="ctr">
              <a:buNone/>
              <a:defRPr/>
            </a:lvl4pPr>
            <a:lvl5pPr marL="1711025" indent="0" algn="ctr">
              <a:buNone/>
              <a:defRPr/>
            </a:lvl5pPr>
            <a:lvl6pPr marL="2138782" indent="0" algn="ctr">
              <a:buNone/>
              <a:defRPr/>
            </a:lvl6pPr>
            <a:lvl7pPr marL="2566538" indent="0" algn="ctr">
              <a:buNone/>
              <a:defRPr/>
            </a:lvl7pPr>
            <a:lvl8pPr marL="2994294" indent="0" algn="ctr">
              <a:buNone/>
              <a:defRPr/>
            </a:lvl8pPr>
            <a:lvl9pPr marL="3422051" indent="0" algn="ctr">
              <a:buNone/>
              <a:defRPr/>
            </a:lvl9pPr>
          </a:lstStyle>
          <a:p>
            <a:r>
              <a:rPr lang="fr-FR" smtClean="0"/>
              <a:t>Modifiez le style des sous-titres du masque</a:t>
            </a:r>
            <a:endParaRPr lang="fr-FR"/>
          </a:p>
        </p:txBody>
      </p:sp>
      <p:sp>
        <p:nvSpPr>
          <p:cNvPr id="7" name="Espace réservé du pied de page 7"/>
          <p:cNvSpPr>
            <a:spLocks noGrp="1"/>
          </p:cNvSpPr>
          <p:nvPr>
            <p:ph type="ftr" sz="quarter" idx="10"/>
          </p:nvPr>
        </p:nvSpPr>
        <p:spPr>
          <a:xfrm>
            <a:off x="2051720" y="6484255"/>
            <a:ext cx="5939824" cy="365125"/>
          </a:xfrm>
        </p:spPr>
        <p:txBody>
          <a:bodyPr/>
          <a:lstStyle/>
          <a:p>
            <a:r>
              <a:rPr lang="en-US" dirty="0" smtClean="0"/>
              <a:t>Electronics for gaseous Detectors IRFU | 20 Nov 2015</a:t>
            </a:r>
            <a:endParaRPr lang="fr-FR" dirty="0"/>
          </a:p>
        </p:txBody>
      </p:sp>
      <p:sp>
        <p:nvSpPr>
          <p:cNvPr id="8" name="Espace réservé du numéro de diapositive 8"/>
          <p:cNvSpPr>
            <a:spLocks noGrp="1"/>
          </p:cNvSpPr>
          <p:nvPr>
            <p:ph type="sldNum" sz="quarter" idx="11"/>
          </p:nvPr>
        </p:nvSpPr>
        <p:spPr>
          <a:xfrm>
            <a:off x="8025304" y="6484255"/>
            <a:ext cx="1118696" cy="365125"/>
          </a:xfrm>
        </p:spPr>
        <p:txBody>
          <a:bodyPr/>
          <a:lstStyle/>
          <a:p>
            <a:fld id="{72E5D963-3AD5-4D2A-9EC1-AB59BE8B1B9C}" type="slidenum">
              <a:rPr lang="fr-FR" smtClean="0"/>
              <a:pPr/>
              <a:t>‹N°›</a:t>
            </a:fld>
            <a:endParaRPr lang="fr-FR" dirty="0"/>
          </a:p>
        </p:txBody>
      </p:sp>
    </p:spTree>
    <p:extLst>
      <p:ext uri="{BB962C8B-B14F-4D97-AF65-F5344CB8AC3E}">
        <p14:creationId xmlns:p14="http://schemas.microsoft.com/office/powerpoint/2010/main" val="18288601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r-FR" smtClean="0"/>
              <a:t>Modifiez le style du titre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02DA3DB3-048B-4255-A04C-9A7BBA21507E}" type="datetime1">
              <a:rPr lang="fr-FR" smtClean="0"/>
              <a:pPr/>
              <a:t>20/11/2015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a:xfrm>
            <a:off x="8689776" y="18288"/>
            <a:ext cx="1066800" cy="329184"/>
          </a:xfrm>
        </p:spPr>
        <p:txBody>
          <a:bodyPr/>
          <a:lstStyle/>
          <a:p>
            <a:fld id="{55C15125-B6FC-412A-B9E3-DEEC5F06C260}" type="slidenum">
              <a:rPr lang="fr-FR" smtClean="0"/>
              <a:pPr/>
              <a:t>‹N°›</a:t>
            </a:fld>
            <a:endParaRPr lang="fr-FR"/>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3263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990600"/>
          </a:xfrm>
        </p:spPr>
        <p:txBody>
          <a:bodyPr>
            <a:normAutofit/>
          </a:bodyPr>
          <a:lstStyle>
            <a:lvl1pPr>
              <a:defRPr sz="2400"/>
            </a:lvl1pPr>
          </a:lstStyle>
          <a:p>
            <a:r>
              <a:rPr lang="fr-FR" dirty="0" smtClean="0"/>
              <a:t>Modifiez le style du titre</a:t>
            </a:r>
            <a:endParaRPr lang="en-US" dirty="0"/>
          </a:p>
        </p:txBody>
      </p:sp>
      <p:sp>
        <p:nvSpPr>
          <p:cNvPr id="3" name="Content Placeholder 2"/>
          <p:cNvSpPr>
            <a:spLocks noGrp="1"/>
          </p:cNvSpPr>
          <p:nvPr>
            <p:ph idx="1"/>
          </p:nvPr>
        </p:nvSpPr>
        <p:spPr>
          <a:xfrm>
            <a:off x="457200" y="980728"/>
            <a:ext cx="8229600" cy="54962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Slide Number Placeholder 5"/>
          <p:cNvSpPr>
            <a:spLocks noGrp="1"/>
          </p:cNvSpPr>
          <p:nvPr>
            <p:ph type="sldNum" sz="quarter" idx="12"/>
          </p:nvPr>
        </p:nvSpPr>
        <p:spPr>
          <a:xfrm>
            <a:off x="8545760" y="18288"/>
            <a:ext cx="1066800" cy="329184"/>
          </a:xfrm>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296558271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fr-FR" smtClean="0"/>
              <a:t>Modifiez le style du titre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E6CE717-6D61-40C3-B989-556F4B31681C}" type="datetime1">
              <a:rPr lang="fr-FR" smtClean="0"/>
              <a:pPr/>
              <a:t>20/11/2015</a:t>
            </a:fld>
            <a:endParaRPr lang="fr-FR"/>
          </a:p>
        </p:txBody>
      </p:sp>
      <p:sp>
        <p:nvSpPr>
          <p:cNvPr id="5" name="Footer Placeholder 4"/>
          <p:cNvSpPr>
            <a:spLocks noGrp="1"/>
          </p:cNvSpPr>
          <p:nvPr>
            <p:ph type="ftr" sz="quarter" idx="11"/>
          </p:nvPr>
        </p:nvSpPr>
        <p:spPr>
          <a:xfrm>
            <a:off x="3563888" y="18288"/>
            <a:ext cx="4114800" cy="329184"/>
          </a:xfrm>
        </p:spPr>
        <p:txBody>
          <a:bodyPr/>
          <a:lstStyle/>
          <a:p>
            <a:endParaRPr lang="fr-FR"/>
          </a:p>
        </p:txBody>
      </p:sp>
      <p:sp>
        <p:nvSpPr>
          <p:cNvPr id="6" name="Slide Number Placeholder 5"/>
          <p:cNvSpPr>
            <a:spLocks noGrp="1"/>
          </p:cNvSpPr>
          <p:nvPr>
            <p:ph type="sldNum" sz="quarter" idx="12"/>
          </p:nvPr>
        </p:nvSpPr>
        <p:spPr>
          <a:xfrm>
            <a:off x="8473752" y="18288"/>
            <a:ext cx="1066800" cy="329184"/>
          </a:xfrm>
        </p:spPr>
        <p:txBody>
          <a:bodyPr/>
          <a:lstStyle/>
          <a:p>
            <a:fld id="{55C15125-B6FC-412A-B9E3-DEEC5F06C260}" type="slidenum">
              <a:rPr lang="fr-FR" smtClean="0"/>
              <a:pPr/>
              <a:t>‹N°›</a:t>
            </a:fld>
            <a:endParaRPr lang="fr-FR"/>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12321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C888F3-1623-4FE9-A068-9191000EED6D}" type="datetime1">
              <a:rPr lang="fr-FR" smtClean="0"/>
              <a:pPr/>
              <a:t>20/11/2015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8473752" y="18288"/>
            <a:ext cx="1066800" cy="329184"/>
          </a:xfrm>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32314806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1 visuel">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9" name="Espace réservé du texte 8"/>
          <p:cNvSpPr>
            <a:spLocks noGrp="1"/>
          </p:cNvSpPr>
          <p:nvPr>
            <p:ph type="body" sz="quarter" idx="13" hasCustomPrompt="1"/>
          </p:nvPr>
        </p:nvSpPr>
        <p:spPr>
          <a:xfrm>
            <a:off x="3960000" y="5445224"/>
            <a:ext cx="4788464"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11"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pic>
        <p:nvPicPr>
          <p:cNvPr id="16" name="Picture 3" descr="C:\Users\eb137366\Downloads\logoirfu02quadri.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9"/>
          <p:cNvGrpSpPr>
            <a:grpSpLocks/>
          </p:cNvGrpSpPr>
          <p:nvPr userDrawn="1"/>
        </p:nvGrpSpPr>
        <p:grpSpPr bwMode="auto">
          <a:xfrm>
            <a:off x="977897" y="3356992"/>
            <a:ext cx="8166103" cy="2117727"/>
            <a:chOff x="528" y="2578"/>
            <a:chExt cx="5144" cy="1334"/>
          </a:xfrm>
        </p:grpSpPr>
        <p:pic>
          <p:nvPicPr>
            <p:cNvPr id="13" name="Picture 5" descr="solenoide_at_100K"/>
            <p:cNvPicPr preferRelativeResize="0">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717" y="2578"/>
              <a:ext cx="883" cy="1206"/>
            </a:xfrm>
            <a:prstGeom prst="rect">
              <a:avLst/>
            </a:prstGeom>
            <a:noFill/>
            <a:ln w="9525">
              <a:solidFill>
                <a:schemeClr val="tx1"/>
              </a:solidFill>
              <a:miter lim="800000"/>
              <a:headEnd/>
              <a:tailEnd/>
            </a:ln>
          </p:spPr>
        </p:pic>
        <p:pic>
          <p:nvPicPr>
            <p:cNvPr id="14" name="Picture 6" descr="Edelweiss2"/>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2228" y="2578"/>
              <a:ext cx="836" cy="1206"/>
            </a:xfrm>
            <a:prstGeom prst="rect">
              <a:avLst/>
            </a:prstGeom>
            <a:noFill/>
            <a:ln w="9525">
              <a:solidFill>
                <a:schemeClr val="tx1"/>
              </a:solidFill>
              <a:miter lim="800000"/>
              <a:headEnd/>
              <a:tailEnd/>
            </a:ln>
          </p:spPr>
        </p:pic>
        <p:sp>
          <p:nvSpPr>
            <p:cNvPr id="15" name="Text Box 7"/>
            <p:cNvSpPr txBox="1">
              <a:spLocks noChangeArrowheads="1"/>
            </p:cNvSpPr>
            <p:nvPr userDrawn="1"/>
          </p:nvSpPr>
          <p:spPr bwMode="auto">
            <a:xfrm>
              <a:off x="4798" y="3640"/>
              <a:ext cx="329" cy="173"/>
            </a:xfrm>
            <a:prstGeom prst="rect">
              <a:avLst/>
            </a:prstGeom>
            <a:noFill/>
            <a:ln w="9525">
              <a:noFill/>
              <a:miter lim="800000"/>
              <a:headEnd/>
              <a:tailEnd/>
            </a:ln>
            <a:effectLst>
              <a:outerShdw dist="1796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a:solidFill>
                    <a:schemeClr val="bg1"/>
                  </a:solidFill>
                </a:rPr>
                <a:t>CMS</a:t>
              </a:r>
            </a:p>
          </p:txBody>
        </p:sp>
        <p:pic>
          <p:nvPicPr>
            <p:cNvPr id="17" name="Picture 8" descr="DoubleChooz"/>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528" y="2579"/>
              <a:ext cx="845" cy="1205"/>
            </a:xfrm>
            <a:prstGeom prst="rect">
              <a:avLst/>
            </a:prstGeom>
            <a:noFill/>
            <a:ln w="9525">
              <a:solidFill>
                <a:schemeClr val="tx1"/>
              </a:solidFill>
              <a:miter lim="800000"/>
              <a:headEnd/>
              <a:tailEnd/>
            </a:ln>
          </p:spPr>
        </p:pic>
        <p:sp>
          <p:nvSpPr>
            <p:cNvPr id="18" name="Text Box 9"/>
            <p:cNvSpPr txBox="1">
              <a:spLocks noChangeArrowheads="1"/>
            </p:cNvSpPr>
            <p:nvPr userDrawn="1"/>
          </p:nvSpPr>
          <p:spPr bwMode="auto">
            <a:xfrm>
              <a:off x="533" y="3642"/>
              <a:ext cx="763" cy="173"/>
            </a:xfrm>
            <a:prstGeom prst="rect">
              <a:avLst/>
            </a:prstGeom>
            <a:noFill/>
            <a:ln w="9525">
              <a:noFill/>
              <a:miter lim="800000"/>
              <a:headEnd/>
              <a:tailEnd/>
            </a:ln>
            <a:effectLst>
              <a:outerShdw dist="1796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a:solidFill>
                    <a:schemeClr val="bg1"/>
                  </a:solidFill>
                </a:rPr>
                <a:t>Double Chooz</a:t>
              </a:r>
            </a:p>
          </p:txBody>
        </p:sp>
        <p:pic>
          <p:nvPicPr>
            <p:cNvPr id="19" name="Picture 10"/>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3912" y="2578"/>
              <a:ext cx="845" cy="1206"/>
            </a:xfrm>
            <a:prstGeom prst="rect">
              <a:avLst/>
            </a:prstGeom>
            <a:noFill/>
            <a:ln w="9525">
              <a:solidFill>
                <a:schemeClr val="tx1"/>
              </a:solidFill>
              <a:miter lim="800000"/>
              <a:headEnd/>
              <a:tailEnd/>
            </a:ln>
          </p:spPr>
        </p:pic>
        <p:pic>
          <p:nvPicPr>
            <p:cNvPr id="20" name="Picture 11" descr="hess-new-small"/>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3068" y="2578"/>
              <a:ext cx="844" cy="1206"/>
            </a:xfrm>
            <a:prstGeom prst="rect">
              <a:avLst/>
            </a:prstGeom>
            <a:noFill/>
            <a:ln w="9525">
              <a:solidFill>
                <a:schemeClr val="tx1"/>
              </a:solidFill>
              <a:miter lim="800000"/>
              <a:headEnd/>
              <a:tailEnd/>
            </a:ln>
          </p:spPr>
        </p:pic>
        <p:sp>
          <p:nvSpPr>
            <p:cNvPr id="21" name="Rectangle 20"/>
            <p:cNvSpPr>
              <a:spLocks noChangeArrowheads="1"/>
            </p:cNvSpPr>
            <p:nvPr userDrawn="1"/>
          </p:nvSpPr>
          <p:spPr bwMode="auto">
            <a:xfrm>
              <a:off x="3106" y="3640"/>
              <a:ext cx="377" cy="173"/>
            </a:xfrm>
            <a:prstGeom prst="rect">
              <a:avLst/>
            </a:prstGeom>
            <a:noFill/>
            <a:ln w="9525" algn="ctr">
              <a:noFill/>
              <a:miter lim="800000"/>
              <a:headEnd/>
              <a:tailEnd/>
            </a:ln>
            <a:effectLst>
              <a:outerShdw dist="1796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dirty="0">
                  <a:solidFill>
                    <a:schemeClr val="bg1"/>
                  </a:solidFill>
                </a:rPr>
                <a:t>HESS</a:t>
              </a:r>
            </a:p>
          </p:txBody>
        </p:sp>
        <p:sp>
          <p:nvSpPr>
            <p:cNvPr id="22" name="Rectangle 21"/>
            <p:cNvSpPr>
              <a:spLocks noChangeArrowheads="1"/>
            </p:cNvSpPr>
            <p:nvPr userDrawn="1"/>
          </p:nvSpPr>
          <p:spPr bwMode="auto">
            <a:xfrm>
              <a:off x="2424" y="3640"/>
              <a:ext cx="580" cy="17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dirty="0" smtClean="0">
                  <a:solidFill>
                    <a:schemeClr val="bg1"/>
                  </a:solidFill>
                </a:rPr>
                <a:t>Edelweiss</a:t>
              </a:r>
              <a:endParaRPr lang="en-US" sz="1200" b="1" i="1" dirty="0">
                <a:solidFill>
                  <a:schemeClr val="bg1"/>
                </a:solidFill>
              </a:endParaRPr>
            </a:p>
          </p:txBody>
        </p:sp>
        <p:sp>
          <p:nvSpPr>
            <p:cNvPr id="23" name="Rectangle 22"/>
            <p:cNvSpPr>
              <a:spLocks noChangeArrowheads="1"/>
            </p:cNvSpPr>
            <p:nvPr userDrawn="1"/>
          </p:nvSpPr>
          <p:spPr bwMode="auto">
            <a:xfrm>
              <a:off x="3953" y="3640"/>
              <a:ext cx="520" cy="173"/>
            </a:xfrm>
            <a:prstGeom prst="rect">
              <a:avLst/>
            </a:prstGeom>
            <a:noFill/>
            <a:ln w="9525" algn="ctr">
              <a:noFill/>
              <a:miter lim="800000"/>
              <a:headEnd/>
              <a:tailEnd/>
            </a:ln>
            <a:effectLst>
              <a:outerShdw dist="35921" dir="2700000" algn="ctr" rotWithShape="0">
                <a:schemeClr val="tx1"/>
              </a:outerShdw>
            </a:effectLst>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dirty="0">
                  <a:solidFill>
                    <a:schemeClr val="bg1"/>
                  </a:solidFill>
                </a:rPr>
                <a:t>Herschel</a:t>
              </a:r>
            </a:p>
          </p:txBody>
        </p:sp>
        <p:pic>
          <p:nvPicPr>
            <p:cNvPr id="24" name="Picture 15" descr="alice_tracking chambe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1377" y="2578"/>
              <a:ext cx="845" cy="1204"/>
            </a:xfrm>
            <a:prstGeom prst="rect">
              <a:avLst/>
            </a:prstGeom>
            <a:noFill/>
            <a:ln w="9525">
              <a:solidFill>
                <a:schemeClr val="tx1"/>
              </a:solidFill>
              <a:miter lim="800000"/>
              <a:headEnd/>
              <a:tailEnd/>
            </a:ln>
          </p:spPr>
        </p:pic>
        <p:sp>
          <p:nvSpPr>
            <p:cNvPr id="25" name="Text Box 16"/>
            <p:cNvSpPr txBox="1">
              <a:spLocks noChangeArrowheads="1"/>
            </p:cNvSpPr>
            <p:nvPr userDrawn="1"/>
          </p:nvSpPr>
          <p:spPr bwMode="auto">
            <a:xfrm>
              <a:off x="1377" y="3641"/>
              <a:ext cx="679" cy="173"/>
            </a:xfrm>
            <a:prstGeom prst="rect">
              <a:avLst/>
            </a:prstGeom>
            <a:noFill/>
            <a:ln w="9525">
              <a:noFill/>
              <a:miter lim="800000"/>
              <a:headEnd/>
              <a:tailEnd/>
            </a:ln>
            <a:effectLst>
              <a:outerShdw dist="17961" dir="2700000" algn="ctr" rotWithShape="0">
                <a:schemeClr val="tx1"/>
              </a:outerShdw>
            </a:effectLst>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spcBef>
                  <a:spcPct val="0"/>
                </a:spcBef>
                <a:defRPr/>
              </a:pPr>
              <a:r>
                <a:rPr lang="en-US" sz="1200" b="1" i="1">
                  <a:solidFill>
                    <a:schemeClr val="bg1"/>
                  </a:solidFill>
                </a:rPr>
                <a:t>ALICE</a:t>
              </a:r>
            </a:p>
          </p:txBody>
        </p:sp>
        <p:sp>
          <p:nvSpPr>
            <p:cNvPr id="26" name="Rectangle 25"/>
            <p:cNvSpPr>
              <a:spLocks noChangeArrowheads="1"/>
            </p:cNvSpPr>
            <p:nvPr userDrawn="1"/>
          </p:nvSpPr>
          <p:spPr bwMode="auto">
            <a:xfrm>
              <a:off x="3528" y="3816"/>
              <a:ext cx="2144" cy="96"/>
            </a:xfrm>
            <a:prstGeom prst="rect">
              <a:avLst/>
            </a:prstGeom>
            <a:noFill/>
            <a:ln w="12700">
              <a:noFill/>
              <a:miter lim="800000"/>
              <a:headEnd/>
              <a:tailEnd/>
            </a:ln>
          </p:spPr>
          <p:txBody>
            <a:bodyPr lIns="90487" tIns="44450" rIns="90487" bIns="4445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0000"/>
                </a:lnSpc>
                <a:spcBef>
                  <a:spcPct val="0"/>
                </a:spcBef>
              </a:pPr>
              <a:r>
                <a:rPr lang="en-US" sz="1200" b="1" i="1">
                  <a:solidFill>
                    <a:srgbClr val="000000"/>
                  </a:solidFill>
                </a:rPr>
                <a:t>Detecting radiations from the Universe.  </a:t>
              </a:r>
            </a:p>
          </p:txBody>
        </p:sp>
      </p:gr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E97171B-C207-4AC9-948E-578EE4F8CE04}" type="datetime1">
              <a:rPr lang="fr-FR" smtClean="0"/>
              <a:pPr/>
              <a:t>20/11/2015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a:xfrm>
            <a:off x="8329736" y="18288"/>
            <a:ext cx="1066800" cy="329184"/>
          </a:xfrm>
        </p:spPr>
        <p:txBody>
          <a:bodyPr/>
          <a:lstStyle/>
          <a:p>
            <a:fld id="{55C15125-B6FC-412A-B9E3-DEEC5F06C260}" type="slidenum">
              <a:rPr lang="fr-FR" smtClean="0"/>
              <a:pPr/>
              <a:t>‹N°›</a:t>
            </a:fld>
            <a:endParaRPr lang="fr-FR"/>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2109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62FBC992-F99A-433C-BC2F-7CD56A1E44AB}" type="datetime1">
              <a:rPr lang="fr-FR" smtClean="0"/>
              <a:pPr/>
              <a:t>20/11/2015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a:xfrm>
            <a:off x="8401744" y="18288"/>
            <a:ext cx="1066800" cy="329184"/>
          </a:xfrm>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30756344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8156E-42FF-42E0-9A72-3F52F857086F}" type="datetime1">
              <a:rPr lang="fr-FR" smtClean="0"/>
              <a:pPr/>
              <a:t>20/11/2015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a:xfrm>
            <a:off x="8329736" y="18288"/>
            <a:ext cx="1066800" cy="329184"/>
          </a:xfrm>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120944044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BCF886BA-755C-47D2-8C80-10C5FF15B508}" type="datetime1">
              <a:rPr lang="fr-FR" smtClean="0"/>
              <a:pPr/>
              <a:t>20/11/2015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a:xfrm>
            <a:off x="8257728" y="18288"/>
            <a:ext cx="1066800" cy="329184"/>
          </a:xfrm>
        </p:spPr>
        <p:txBody>
          <a:bodyPr/>
          <a:lstStyle/>
          <a:p>
            <a:fld id="{55C15125-B6FC-412A-B9E3-DEEC5F06C260}" type="slidenum">
              <a:rPr lang="fr-FR" smtClean="0"/>
              <a:pPr/>
              <a:t>‹N°›</a:t>
            </a:fld>
            <a:endParaRPr lang="fr-FR"/>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49500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52F68BF4-05C8-4A56-B80E-4D5F694447CD}" type="datetime1">
              <a:rPr lang="fr-FR" smtClean="0"/>
              <a:pPr/>
              <a:t>20/11/2015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240292604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82477B49-B38F-419E-9B0B-DCCB6736CAE2}" type="datetime1">
              <a:rPr lang="fr-FR" smtClean="0"/>
              <a:pPr/>
              <a:t>20/11/2015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185268609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0C301E6-F629-4A83-93CD-CB0E439CC508}" type="datetime1">
              <a:rPr lang="fr-FR" smtClean="0"/>
              <a:pPr/>
              <a:t>20/11/2015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C15125-B6FC-412A-B9E3-DEEC5F06C260}" type="slidenum">
              <a:rPr lang="fr-FR" smtClean="0"/>
              <a:pPr/>
              <a:t>‹N°›</a:t>
            </a:fld>
            <a:endParaRPr lang="fr-FR"/>
          </a:p>
        </p:txBody>
      </p:sp>
    </p:spTree>
    <p:extLst>
      <p:ext uri="{BB962C8B-B14F-4D97-AF65-F5344CB8AC3E}">
        <p14:creationId xmlns:p14="http://schemas.microsoft.com/office/powerpoint/2010/main" val="31039941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3 visuels">
    <p:spTree>
      <p:nvGrpSpPr>
        <p:cNvPr id="1" name=""/>
        <p:cNvGrpSpPr/>
        <p:nvPr/>
      </p:nvGrpSpPr>
      <p:grpSpPr>
        <a:xfrm>
          <a:off x="0" y="0"/>
          <a:ext cx="0" cy="0"/>
          <a:chOff x="0" y="0"/>
          <a:chExt cx="0" cy="0"/>
        </a:xfrm>
      </p:grpSpPr>
      <p:pic>
        <p:nvPicPr>
          <p:cNvPr id="10" name="Image 9" descr="bandeau_titr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3310128" cy="6858000"/>
          </a:xfrm>
          <a:prstGeom prst="rect">
            <a:avLst/>
          </a:prstGeom>
        </p:spPr>
      </p:pic>
      <p:sp>
        <p:nvSpPr>
          <p:cNvPr id="2" name="Titre 1"/>
          <p:cNvSpPr>
            <a:spLocks noGrp="1"/>
          </p:cNvSpPr>
          <p:nvPr>
            <p:ph type="ctrTitle"/>
          </p:nvPr>
        </p:nvSpPr>
        <p:spPr>
          <a:xfrm>
            <a:off x="3960000" y="1855288"/>
            <a:ext cx="4788464" cy="1429696"/>
          </a:xfrm>
        </p:spPr>
        <p:txBody>
          <a:bodyPr anchor="t" anchorCtr="0"/>
          <a:lstStyle>
            <a:lvl1pPr>
              <a:lnSpc>
                <a:spcPts val="3800"/>
              </a:lnSpc>
              <a:defRPr sz="2800" b="0" cap="all" baseline="0">
                <a:solidFill>
                  <a:srgbClr val="666666"/>
                </a:solidFill>
              </a:defRPr>
            </a:lvl1pPr>
          </a:lstStyle>
          <a:p>
            <a:r>
              <a:rPr lang="fr-FR" smtClean="0"/>
              <a:t>Modifiez le style du titre</a:t>
            </a:r>
            <a:endParaRPr lang="fr-FR" dirty="0"/>
          </a:p>
        </p:txBody>
      </p:sp>
      <p:sp>
        <p:nvSpPr>
          <p:cNvPr id="9" name="Espace réservé du texte 8"/>
          <p:cNvSpPr>
            <a:spLocks noGrp="1"/>
          </p:cNvSpPr>
          <p:nvPr>
            <p:ph type="body" sz="quarter" idx="13" hasCustomPrompt="1"/>
          </p:nvPr>
        </p:nvSpPr>
        <p:spPr>
          <a:xfrm>
            <a:off x="3960000" y="5445224"/>
            <a:ext cx="4788464" cy="288032"/>
          </a:xfrm>
        </p:spPr>
        <p:txBody>
          <a:bodyPr anchor="b" anchorCtr="0"/>
          <a:lstStyle>
            <a:lvl1pPr marL="0" indent="0">
              <a:buFont typeface="Arial" pitchFamily="34" charset="0"/>
              <a:buNone/>
              <a:defRPr sz="850" b="0">
                <a:solidFill>
                  <a:srgbClr val="666666"/>
                </a:solidFill>
              </a:defRPr>
            </a:lvl1pPr>
          </a:lstStyle>
          <a:p>
            <a:pPr lvl="0"/>
            <a:r>
              <a:rPr lang="fr-FR" dirty="0" smtClean="0"/>
              <a:t>Nom événement | Prénom Nom</a:t>
            </a:r>
            <a:endParaRPr lang="fr-FR" dirty="0"/>
          </a:p>
        </p:txBody>
      </p:sp>
      <p:sp>
        <p:nvSpPr>
          <p:cNvPr id="21" name="Espace réservé du contenu 20"/>
          <p:cNvSpPr>
            <a:spLocks noGrp="1"/>
          </p:cNvSpPr>
          <p:nvPr>
            <p:ph sz="quarter" idx="20" hasCustomPrompt="1"/>
          </p:nvPr>
        </p:nvSpPr>
        <p:spPr>
          <a:xfrm>
            <a:off x="3312000" y="3312000"/>
            <a:ext cx="1944000" cy="2124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2" name="Espace réservé du contenu 20"/>
          <p:cNvSpPr>
            <a:spLocks noGrp="1"/>
          </p:cNvSpPr>
          <p:nvPr>
            <p:ph sz="quarter" idx="21" hasCustomPrompt="1"/>
          </p:nvPr>
        </p:nvSpPr>
        <p:spPr>
          <a:xfrm>
            <a:off x="5256000" y="3312000"/>
            <a:ext cx="1944000" cy="21240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23" name="Espace réservé du contenu 20"/>
          <p:cNvSpPr>
            <a:spLocks noGrp="1"/>
          </p:cNvSpPr>
          <p:nvPr>
            <p:ph sz="quarter" idx="22" hasCustomPrompt="1"/>
          </p:nvPr>
        </p:nvSpPr>
        <p:spPr>
          <a:xfrm>
            <a:off x="7200000" y="3312000"/>
            <a:ext cx="1944000" cy="21240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2" name="Sous-titre 2"/>
          <p:cNvSpPr>
            <a:spLocks noGrp="1"/>
          </p:cNvSpPr>
          <p:nvPr>
            <p:ph type="subTitle" idx="1"/>
          </p:nvPr>
        </p:nvSpPr>
        <p:spPr>
          <a:xfrm>
            <a:off x="3960000" y="5805264"/>
            <a:ext cx="3060272" cy="504056"/>
          </a:xfrm>
        </p:spPr>
        <p:txBody>
          <a:bodyPr anchor="b" anchorCtr="0"/>
          <a:lstStyle>
            <a:lvl1pPr marL="0" indent="0" algn="l">
              <a:buNone/>
              <a:defRPr sz="1550" cap="all" baseline="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dirty="0"/>
          </a:p>
        </p:txBody>
      </p:sp>
      <p:pic>
        <p:nvPicPr>
          <p:cNvPr id="14" name="Picture 3" descr="C:\Users\eb137366\Downloads\logoirfu02quadri.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370886" y="6008003"/>
            <a:ext cx="1305570" cy="5893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rcalaires">
    <p:spTree>
      <p:nvGrpSpPr>
        <p:cNvPr id="1" name=""/>
        <p:cNvGrpSpPr/>
        <p:nvPr/>
      </p:nvGrpSpPr>
      <p:grpSpPr>
        <a:xfrm>
          <a:off x="0" y="0"/>
          <a:ext cx="0" cy="0"/>
          <a:chOff x="0" y="0"/>
          <a:chExt cx="0" cy="0"/>
        </a:xfrm>
      </p:grpSpPr>
      <p:pic>
        <p:nvPicPr>
          <p:cNvPr id="12" name="Image 11" descr="bandeau_intercalair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0128" y="0"/>
            <a:ext cx="5833872" cy="6858000"/>
          </a:xfrm>
          <a:prstGeom prst="rect">
            <a:avLst/>
          </a:prstGeom>
        </p:spPr>
      </p:pic>
      <p:sp>
        <p:nvSpPr>
          <p:cNvPr id="2" name="Titre 1"/>
          <p:cNvSpPr>
            <a:spLocks noGrp="1"/>
          </p:cNvSpPr>
          <p:nvPr>
            <p:ph type="title"/>
          </p:nvPr>
        </p:nvSpPr>
        <p:spPr>
          <a:xfrm>
            <a:off x="3672000" y="1949598"/>
            <a:ext cx="5364496" cy="4719761"/>
          </a:xfrm>
        </p:spPr>
        <p:txBody>
          <a:bodyPr anchor="t"/>
          <a:lstStyle>
            <a:lvl1pPr algn="l">
              <a:lnSpc>
                <a:spcPts val="2800"/>
              </a:lnSpc>
              <a:defRPr sz="2200" b="1" cap="all"/>
            </a:lvl1pPr>
          </a:lstStyle>
          <a:p>
            <a:r>
              <a:rPr lang="fr-FR" smtClean="0"/>
              <a:t>Modifiez le style du titre</a:t>
            </a:r>
            <a:endParaRPr lang="fr-FR" dirty="0"/>
          </a:p>
        </p:txBody>
      </p:sp>
      <p:sp>
        <p:nvSpPr>
          <p:cNvPr id="3" name="Espace réservé du texte 2"/>
          <p:cNvSpPr>
            <a:spLocks noGrp="1"/>
          </p:cNvSpPr>
          <p:nvPr>
            <p:ph type="body" idx="1"/>
          </p:nvPr>
        </p:nvSpPr>
        <p:spPr>
          <a:xfrm>
            <a:off x="3672000" y="260649"/>
            <a:ext cx="5292488" cy="1584176"/>
          </a:xfrm>
        </p:spPr>
        <p:txBody>
          <a:bodyPr anchor="t" anchorCtr="0"/>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8" name="Espace réservé du numéro de diapositive 7"/>
          <p:cNvSpPr>
            <a:spLocks noGrp="1"/>
          </p:cNvSpPr>
          <p:nvPr>
            <p:ph type="sldNum" sz="quarter" idx="11"/>
          </p:nvPr>
        </p:nvSpPr>
        <p:spPr>
          <a:xfrm>
            <a:off x="576000" y="5877272"/>
            <a:ext cx="2699856" cy="365125"/>
          </a:xfrm>
        </p:spPr>
        <p:txBody>
          <a:bodyPr/>
          <a:lstStyle>
            <a:lvl1pPr>
              <a:defRPr>
                <a:solidFill>
                  <a:schemeClr val="bg1"/>
                </a:solidFill>
              </a:defRPr>
            </a:lvl1pPr>
          </a:lstStyle>
          <a:p>
            <a:r>
              <a:rPr lang="fr-FR" dirty="0" smtClean="0"/>
              <a:t>|  PAGE </a:t>
            </a:r>
            <a:fld id="{AEFB9B6D-867A-40B8-ACB0-35CC9F272C9C}" type="slidenum">
              <a:rPr lang="fr-FR" smtClean="0"/>
              <a:pPr/>
              <a:t>‹N°›</a:t>
            </a:fld>
            <a:endParaRPr lang="fr-FR" dirty="0"/>
          </a:p>
        </p:txBody>
      </p:sp>
      <p:sp>
        <p:nvSpPr>
          <p:cNvPr id="9" name="Espace réservé du pied de page 8"/>
          <p:cNvSpPr>
            <a:spLocks noGrp="1"/>
          </p:cNvSpPr>
          <p:nvPr>
            <p:ph type="ftr" sz="quarter" idx="12"/>
          </p:nvPr>
        </p:nvSpPr>
        <p:spPr>
          <a:xfrm>
            <a:off x="576000" y="5445224"/>
            <a:ext cx="2699856" cy="365125"/>
          </a:xfrm>
        </p:spPr>
        <p:txBody>
          <a:bodyPr/>
          <a:lstStyle>
            <a:lvl1pPr>
              <a:defRPr>
                <a:solidFill>
                  <a:schemeClr val="bg1"/>
                </a:solidFill>
              </a:defRPr>
            </a:lvl1pPr>
          </a:lstStyle>
          <a:p>
            <a:pPr algn="l"/>
            <a:r>
              <a:rPr lang="en-US" smtClean="0"/>
              <a:t>Electronics for TPC Readout at IRFU | 22 January 2015</a:t>
            </a:r>
            <a:endParaRPr lang="fr-FR"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spcBef>
                <a:spcPts val="2000"/>
              </a:spcBef>
              <a:spcAft>
                <a:spcPts val="1500"/>
              </a:spcAft>
              <a:defRPr/>
            </a:lvl1pPr>
            <a:lvl2pPr marL="361950" indent="0">
              <a:lnSpc>
                <a:spcPts val="2800"/>
              </a:lnSpc>
              <a:buFont typeface="Arial" pitchFamily="34" charset="0"/>
              <a:buNone/>
              <a:tabLst>
                <a:tab pos="8077200" algn="r"/>
              </a:tabLst>
              <a:defRPr sz="2200"/>
            </a:lvl2pPr>
            <a:lvl3pPr marL="361950" indent="0">
              <a:lnSpc>
                <a:spcPts val="2800"/>
              </a:lnSpc>
              <a:buFont typeface="Arial" pitchFamily="34" charset="0"/>
              <a:buNone/>
              <a:tabLst>
                <a:tab pos="8077200" algn="r"/>
              </a:tabLst>
              <a:defRPr sz="2200"/>
            </a:lvl3pPr>
            <a:lvl4pPr marL="361950" indent="0">
              <a:lnSpc>
                <a:spcPts val="2800"/>
              </a:lnSpc>
              <a:buFont typeface="Arial" pitchFamily="34" charset="0"/>
              <a:buNone/>
              <a:tabLst>
                <a:tab pos="8077200" algn="r"/>
              </a:tabLst>
              <a:defRPr sz="2200"/>
            </a:lvl4pPr>
            <a:lvl5pPr marL="361950" indent="0">
              <a:lnSpc>
                <a:spcPts val="2800"/>
              </a:lnSpc>
              <a:buNone/>
              <a:tabLst>
                <a:tab pos="8077200" algn="r"/>
              </a:tabLst>
              <a:defRPr sz="22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a:xfrm>
            <a:off x="8025304" y="6489340"/>
            <a:ext cx="1118696" cy="365125"/>
          </a:xfrm>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2051720" y="6490934"/>
            <a:ext cx="5939824" cy="365125"/>
          </a:xfrm>
        </p:spPr>
        <p:txBody>
          <a:bodyPr/>
          <a:lstStyle/>
          <a:p>
            <a:r>
              <a:rPr lang="en-US" dirty="0" smtClean="0"/>
              <a:t>Electronics for gaseous Detectors IRFU | 20 Nov 2015</a:t>
            </a:r>
            <a:endParaRPr lang="fr-FR"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numéro de diapositive 10"/>
          <p:cNvSpPr>
            <a:spLocks noGrp="1"/>
          </p:cNvSpPr>
          <p:nvPr>
            <p:ph type="sldNum" sz="quarter" idx="11"/>
          </p:nvPr>
        </p:nvSpPr>
        <p:spPr>
          <a:xfrm>
            <a:off x="8025304" y="6482661"/>
            <a:ext cx="1118696" cy="365125"/>
          </a:xfrm>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2051720" y="6484255"/>
            <a:ext cx="5939824" cy="365125"/>
          </a:xfrm>
        </p:spPr>
        <p:txBody>
          <a:bodyPr/>
          <a:lstStyle/>
          <a:p>
            <a:r>
              <a:rPr lang="en-US" dirty="0" smtClean="0"/>
              <a:t>Electronics for gaseous Detectors IRFU | 20 Nov 2015</a:t>
            </a:r>
            <a:endParaRPr lang="fr-FR"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7"/>
          </p:nvPr>
        </p:nvSpPr>
        <p:spPr>
          <a:xfrm>
            <a:off x="8025304" y="6482661"/>
            <a:ext cx="1118696" cy="365125"/>
          </a:xfrm>
        </p:spPr>
        <p:txBody>
          <a:bodyPr/>
          <a:lstStyle/>
          <a:p>
            <a:r>
              <a:rPr lang="fr-FR" smtClean="0"/>
              <a:t>|  PAGE </a:t>
            </a:r>
            <a:fld id="{AEFB9B6D-867A-40B8-ACB0-35CC9F272C9C}" type="slidenum">
              <a:rPr lang="fr-FR" smtClean="0"/>
              <a:pPr/>
              <a:t>‹N°›</a:t>
            </a:fld>
            <a:endParaRPr lang="fr-FR" dirty="0"/>
          </a:p>
        </p:txBody>
      </p:sp>
      <p:sp>
        <p:nvSpPr>
          <p:cNvPr id="14" name="Espace réservé du pied de page 13"/>
          <p:cNvSpPr>
            <a:spLocks noGrp="1"/>
          </p:cNvSpPr>
          <p:nvPr>
            <p:ph type="ftr" sz="quarter" idx="18"/>
          </p:nvPr>
        </p:nvSpPr>
        <p:spPr>
          <a:xfrm>
            <a:off x="2051720" y="6484255"/>
            <a:ext cx="5939824" cy="365125"/>
          </a:xfrm>
        </p:spPr>
        <p:txBody>
          <a:bodyPr/>
          <a:lstStyle/>
          <a:p>
            <a:r>
              <a:rPr lang="en-US" dirty="0" smtClean="0"/>
              <a:t>Electronics for gaseous Detectors IRFU | 20 Nov 2015</a:t>
            </a:r>
            <a:endParaRPr lang="fr-FR" dirty="0"/>
          </a:p>
        </p:txBody>
      </p:sp>
      <p:sp>
        <p:nvSpPr>
          <p:cNvPr id="11" name="Espace réservé du contenu 20"/>
          <p:cNvSpPr>
            <a:spLocks noGrp="1"/>
          </p:cNvSpPr>
          <p:nvPr>
            <p:ph sz="quarter" idx="20" hasCustomPrompt="1"/>
          </p:nvPr>
        </p:nvSpPr>
        <p:spPr>
          <a:xfrm>
            <a:off x="5148000" y="2016000"/>
            <a:ext cx="3492000" cy="369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9"/>
          </p:nvPr>
        </p:nvSpPr>
        <p:spPr>
          <a:xfrm>
            <a:off x="8025304" y="6482661"/>
            <a:ext cx="1118696" cy="365125"/>
          </a:xfrm>
        </p:spPr>
        <p:txBody>
          <a:bodyPr/>
          <a:lstStyle/>
          <a:p>
            <a:r>
              <a:rPr lang="fr-FR" smtClean="0"/>
              <a:t>|  PAGE </a:t>
            </a:r>
            <a:fld id="{AEFB9B6D-867A-40B8-ACB0-35CC9F272C9C}" type="slidenum">
              <a:rPr lang="fr-FR" smtClean="0"/>
              <a:pPr/>
              <a:t>‹N°›</a:t>
            </a:fld>
            <a:endParaRPr lang="fr-FR" dirty="0"/>
          </a:p>
        </p:txBody>
      </p:sp>
      <p:sp>
        <p:nvSpPr>
          <p:cNvPr id="14" name="Espace réservé du pied de page 13"/>
          <p:cNvSpPr>
            <a:spLocks noGrp="1"/>
          </p:cNvSpPr>
          <p:nvPr>
            <p:ph type="ftr" sz="quarter" idx="20"/>
          </p:nvPr>
        </p:nvSpPr>
        <p:spPr>
          <a:xfrm>
            <a:off x="2051720" y="6484255"/>
            <a:ext cx="5939824" cy="365125"/>
          </a:xfrm>
        </p:spPr>
        <p:txBody>
          <a:bodyPr/>
          <a:lstStyle/>
          <a:p>
            <a:r>
              <a:rPr lang="en-US" dirty="0" smtClean="0"/>
              <a:t>Electronics for gaseous Detectors IRFU | 20 Nov 2015</a:t>
            </a:r>
            <a:endParaRPr lang="fr-FR" dirty="0"/>
          </a:p>
        </p:txBody>
      </p:sp>
      <p:sp>
        <p:nvSpPr>
          <p:cNvPr id="15" name="Espace réservé du contenu 20"/>
          <p:cNvSpPr>
            <a:spLocks noGrp="1"/>
          </p:cNvSpPr>
          <p:nvPr>
            <p:ph sz="quarter" idx="21" hasCustomPrompt="1"/>
          </p:nvPr>
        </p:nvSpPr>
        <p:spPr>
          <a:xfrm>
            <a:off x="5148000" y="2016000"/>
            <a:ext cx="3492000" cy="198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6" name="Espace réservé du contenu 20"/>
          <p:cNvSpPr>
            <a:spLocks noGrp="1"/>
          </p:cNvSpPr>
          <p:nvPr>
            <p:ph sz="quarter" idx="22" hasCustomPrompt="1"/>
          </p:nvPr>
        </p:nvSpPr>
        <p:spPr>
          <a:xfrm>
            <a:off x="5148000" y="3999600"/>
            <a:ext cx="1746000" cy="16956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7" name="Espace réservé du contenu 20"/>
          <p:cNvSpPr>
            <a:spLocks noGrp="1"/>
          </p:cNvSpPr>
          <p:nvPr>
            <p:ph sz="quarter" idx="23" hasCustomPrompt="1"/>
          </p:nvPr>
        </p:nvSpPr>
        <p:spPr>
          <a:xfrm>
            <a:off x="6894000" y="3999600"/>
            <a:ext cx="1746000" cy="16956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graphiqu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3707506"/>
            <a:ext cx="8172464" cy="252980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1" name="Espace réservé du numéro de diapositive 10"/>
          <p:cNvSpPr>
            <a:spLocks noGrp="1"/>
          </p:cNvSpPr>
          <p:nvPr>
            <p:ph type="sldNum" sz="quarter" idx="11"/>
          </p:nvPr>
        </p:nvSpPr>
        <p:spPr>
          <a:xfrm>
            <a:off x="8025304" y="6489340"/>
            <a:ext cx="1118696" cy="365125"/>
          </a:xfrm>
        </p:spPr>
        <p:txBody>
          <a:bodyPr/>
          <a:lstStyle/>
          <a:p>
            <a:r>
              <a:rPr lang="fr-FR" smtClean="0"/>
              <a:t>|  PAGE </a:t>
            </a:r>
            <a:fld id="{AEFB9B6D-867A-40B8-ACB0-35CC9F272C9C}" type="slidenum">
              <a:rPr lang="fr-FR" smtClean="0"/>
              <a:pPr/>
              <a:t>‹N°›</a:t>
            </a:fld>
            <a:endParaRPr lang="fr-FR" dirty="0"/>
          </a:p>
        </p:txBody>
      </p:sp>
      <p:sp>
        <p:nvSpPr>
          <p:cNvPr id="12" name="Espace réservé du pied de page 11"/>
          <p:cNvSpPr>
            <a:spLocks noGrp="1"/>
          </p:cNvSpPr>
          <p:nvPr>
            <p:ph type="ftr" sz="quarter" idx="12"/>
          </p:nvPr>
        </p:nvSpPr>
        <p:spPr>
          <a:xfrm>
            <a:off x="2051720" y="6490934"/>
            <a:ext cx="5939824" cy="365125"/>
          </a:xfrm>
        </p:spPr>
        <p:txBody>
          <a:bodyPr/>
          <a:lstStyle/>
          <a:p>
            <a:r>
              <a:rPr lang="en-US" dirty="0" smtClean="0"/>
              <a:t>Electronics for gaseous Detectors IRFU | 20 Nov 2015</a:t>
            </a:r>
            <a:endParaRPr lang="fr-FR" dirty="0"/>
          </a:p>
        </p:txBody>
      </p:sp>
      <p:sp>
        <p:nvSpPr>
          <p:cNvPr id="9" name="Espace réservé du contenu 20"/>
          <p:cNvSpPr>
            <a:spLocks noGrp="1"/>
          </p:cNvSpPr>
          <p:nvPr>
            <p:ph sz="quarter" idx="21" hasCustomPrompt="1"/>
          </p:nvPr>
        </p:nvSpPr>
        <p:spPr>
          <a:xfrm>
            <a:off x="576000" y="1458000"/>
            <a:ext cx="8064000" cy="1908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descr="bandeau_texte.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0" y="0"/>
            <a:ext cx="9144000" cy="955548"/>
          </a:xfrm>
          <a:prstGeom prst="rect">
            <a:avLst/>
          </a:prstGeom>
        </p:spPr>
      </p:pic>
      <p:sp>
        <p:nvSpPr>
          <p:cNvPr id="2" name="Espace réservé du titre 1"/>
          <p:cNvSpPr>
            <a:spLocks noGrp="1"/>
          </p:cNvSpPr>
          <p:nvPr>
            <p:ph type="title"/>
          </p:nvPr>
        </p:nvSpPr>
        <p:spPr>
          <a:xfrm>
            <a:off x="1512000" y="52752"/>
            <a:ext cx="7236464"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576000" y="1268760"/>
            <a:ext cx="8172464" cy="4968552"/>
          </a:xfrm>
          <a:prstGeom prst="rect">
            <a:avLst/>
          </a:prstGeom>
        </p:spPr>
        <p:txBody>
          <a:bodyPr vert="horz" lIns="0" tIns="0" rIns="0" bIns="0" rtlCol="0">
            <a:no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2051720" y="6490934"/>
            <a:ext cx="5939824" cy="365125"/>
          </a:xfrm>
          <a:prstGeom prst="rect">
            <a:avLst/>
          </a:prstGeom>
        </p:spPr>
        <p:txBody>
          <a:bodyPr vert="horz" lIns="0" tIns="0" rIns="0" bIns="0" rtlCol="0" anchor="ctr"/>
          <a:lstStyle>
            <a:lvl1pPr algn="r">
              <a:defRPr sz="1000">
                <a:solidFill>
                  <a:srgbClr val="666666"/>
                </a:solidFill>
              </a:defRPr>
            </a:lvl1pPr>
          </a:lstStyle>
          <a:p>
            <a:r>
              <a:rPr lang="en-US" dirty="0" smtClean="0"/>
              <a:t>Electronics for gaseous Detectors IRFU | 20 Nov 2015</a:t>
            </a:r>
            <a:endParaRPr lang="fr-FR" dirty="0"/>
          </a:p>
        </p:txBody>
      </p:sp>
      <p:sp>
        <p:nvSpPr>
          <p:cNvPr id="6" name="Espace réservé du numéro de diapositive 5"/>
          <p:cNvSpPr>
            <a:spLocks noGrp="1"/>
          </p:cNvSpPr>
          <p:nvPr>
            <p:ph type="sldNum" sz="quarter" idx="4"/>
          </p:nvPr>
        </p:nvSpPr>
        <p:spPr>
          <a:xfrm>
            <a:off x="8025304" y="6489340"/>
            <a:ext cx="1118696" cy="365125"/>
          </a:xfrm>
          <a:prstGeom prst="rect">
            <a:avLst/>
          </a:prstGeom>
        </p:spPr>
        <p:txBody>
          <a:bodyPr vert="horz" lIns="0" tIns="0" rIns="0" bIns="0" rtlCol="0" anchor="ctr"/>
          <a:lstStyle>
            <a:lvl1pPr algn="l">
              <a:defRPr sz="1000">
                <a:solidFill>
                  <a:srgbClr val="666666"/>
                </a:solidFill>
              </a:defRPr>
            </a:lvl1pPr>
          </a:lstStyle>
          <a:p>
            <a:r>
              <a:rPr lang="fr-FR" dirty="0" smtClean="0"/>
              <a:t>|  PAGE </a:t>
            </a:r>
            <a:fld id="{AEFB9B6D-867A-40B8-ACB0-35CC9F272C9C}" type="slidenum">
              <a:rPr lang="fr-FR" smtClean="0"/>
              <a:pPr/>
              <a:t>‹N°›</a:t>
            </a:fld>
            <a:endParaRPr lang="fr-FR" dirty="0"/>
          </a:p>
        </p:txBody>
      </p:sp>
      <p:pic>
        <p:nvPicPr>
          <p:cNvPr id="2050" name="Picture 2" descr="C:\Users\eb137366\Downloads\irfu_signature.jp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8244408" y="155313"/>
            <a:ext cx="646061" cy="644922"/>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66" r:id="rId5"/>
    <p:sldLayoutId id="2147483650" r:id="rId6"/>
    <p:sldLayoutId id="2147483662" r:id="rId7"/>
    <p:sldLayoutId id="2147483663" r:id="rId8"/>
    <p:sldLayoutId id="2147483664" r:id="rId9"/>
    <p:sldLayoutId id="2147483667" r:id="rId10"/>
    <p:sldLayoutId id="2147483654" r:id="rId11"/>
    <p:sldLayoutId id="2147483668" r:id="rId12"/>
    <p:sldLayoutId id="2147483669" r:id="rId13"/>
    <p:sldLayoutId id="2147483670" r:id="rId14"/>
    <p:sldLayoutId id="2147483671" r:id="rId15"/>
  </p:sldLayoutIdLst>
  <p:timing>
    <p:tnLst>
      <p:par>
        <p:cTn id="1" dur="indefinite" restart="never" nodeType="tmRoot"/>
      </p:par>
    </p:tnLst>
  </p:timing>
  <p:hf hdr="0" dt="0"/>
  <p:txStyles>
    <p:titleStyle>
      <a:lvl1pPr algn="l" defTabSz="914400" rtl="0" eaLnBrk="1" latinLnBrk="0" hangingPunct="1">
        <a:spcBef>
          <a:spcPct val="0"/>
        </a:spcBef>
        <a:buNone/>
        <a:defRPr sz="2200" b="1" kern="1200" cap="all" baseline="0">
          <a:solidFill>
            <a:schemeClr val="bg1"/>
          </a:solidFill>
          <a:latin typeface="+mj-lt"/>
          <a:ea typeface="+mj-ea"/>
          <a:cs typeface="+mj-cs"/>
        </a:defRPr>
      </a:lvl1pPr>
    </p:titleStyle>
    <p:body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19"/>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20"/>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B54F0267-7890-4182-AB27-9245DE9FBBDF}" type="datetime1">
              <a:rPr lang="fr-FR" smtClean="0"/>
              <a:pPr/>
              <a:t>20/11/2015</a:t>
            </a:fld>
            <a:endParaRPr lang="fr-F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r-F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55C15125-B6FC-412A-B9E3-DEEC5F06C260}" type="slidenum">
              <a:rPr lang="fr-FR" smtClean="0"/>
              <a:pPr/>
              <a:t>‹N°›</a:t>
            </a:fld>
            <a:endParaRPr lang="fr-FR"/>
          </a:p>
        </p:txBody>
      </p:sp>
    </p:spTree>
    <p:extLst>
      <p:ext uri="{BB962C8B-B14F-4D97-AF65-F5344CB8AC3E}">
        <p14:creationId xmlns:p14="http://schemas.microsoft.com/office/powerpoint/2010/main" val="15398329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png"/><Relationship Id="rId7"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65.jpeg"/><Relationship Id="rId11" Type="http://schemas.microsoft.com/office/2007/relationships/hdphoto" Target="../media/hdphoto1.wdp"/><Relationship Id="rId5" Type="http://schemas.openxmlformats.org/officeDocument/2006/relationships/image" Target="../media/image64.jpeg"/><Relationship Id="rId10"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68.jpeg"/></Relationships>
</file>

<file path=ppt/slides/_rels/slide1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png"/><Relationship Id="rId9"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82.gif"/><Relationship Id="rId13" Type="http://schemas.openxmlformats.org/officeDocument/2006/relationships/image" Target="cid:6C0C28E5-6F4E-48BE-A3C5-9B2FAAE88EA7@nscl.msu.edu" TargetMode="External"/><Relationship Id="rId3" Type="http://schemas.openxmlformats.org/officeDocument/2006/relationships/image" Target="../media/image79.png"/><Relationship Id="rId7" Type="http://schemas.openxmlformats.org/officeDocument/2006/relationships/image" Target="../media/image81.emf"/><Relationship Id="rId12" Type="http://schemas.openxmlformats.org/officeDocument/2006/relationships/image" Target="../media/image8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4.png"/><Relationship Id="rId15" Type="http://schemas.openxmlformats.org/officeDocument/2006/relationships/image" Target="../media/image88.jpeg"/><Relationship Id="rId10" Type="http://schemas.openxmlformats.org/officeDocument/2006/relationships/image" Target="../media/image84.png"/><Relationship Id="rId4" Type="http://schemas.openxmlformats.org/officeDocument/2006/relationships/image" Target="../media/image3.png"/><Relationship Id="rId9" Type="http://schemas.openxmlformats.org/officeDocument/2006/relationships/image" Target="../media/image83.png"/><Relationship Id="rId14"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2.emf"/><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 Id="rId9" Type="http://schemas.openxmlformats.org/officeDocument/2006/relationships/image" Target="../media/image9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3.png"/><Relationship Id="rId7" Type="http://schemas.openxmlformats.org/officeDocument/2006/relationships/image" Target="../media/image9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4.png"/><Relationship Id="rId9" Type="http://schemas.openxmlformats.org/officeDocument/2006/relationships/image" Target="../media/image101.png"/></Relationships>
</file>

<file path=ppt/slides/_rels/slide2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png"/></Relationships>
</file>

<file path=ppt/slides/_rels/slide2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3.pn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09.png"/><Relationship Id="rId11" Type="http://schemas.openxmlformats.org/officeDocument/2006/relationships/image" Target="../media/image113.png"/><Relationship Id="rId5" Type="http://schemas.openxmlformats.org/officeDocument/2006/relationships/image" Target="../media/image108.GIF"/><Relationship Id="rId10" Type="http://schemas.openxmlformats.org/officeDocument/2006/relationships/image" Target="../media/image112.jpeg"/><Relationship Id="rId4" Type="http://schemas.openxmlformats.org/officeDocument/2006/relationships/image" Target="../media/image4.png"/><Relationship Id="rId9" Type="http://schemas.openxmlformats.org/officeDocument/2006/relationships/image" Target="../media/image111.jpeg"/></Relationships>
</file>

<file path=ppt/slides/_rels/slide2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2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15.xml"/><Relationship Id="rId5" Type="http://schemas.openxmlformats.org/officeDocument/2006/relationships/image" Target="../media/image122.png"/><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png"/></Relationships>
</file>

<file path=ppt/slides/_rels/slide28.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jpeg"/><Relationship Id="rId7" Type="http://schemas.openxmlformats.org/officeDocument/2006/relationships/image" Target="../media/image132.png"/><Relationship Id="rId2" Type="http://schemas.openxmlformats.org/officeDocument/2006/relationships/image" Target="../media/image127.jpeg"/><Relationship Id="rId1" Type="http://schemas.openxmlformats.org/officeDocument/2006/relationships/slideLayout" Target="../slideLayouts/slideLayout15.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 Id="rId9" Type="http://schemas.openxmlformats.org/officeDocument/2006/relationships/image" Target="../media/image134.jpeg"/></Relationships>
</file>

<file path=ppt/slides/_rels/slide2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6.png"/><Relationship Id="rId7" Type="http://schemas.openxmlformats.org/officeDocument/2006/relationships/image" Target="../media/image139.jpeg"/><Relationship Id="rId2" Type="http://schemas.openxmlformats.org/officeDocument/2006/relationships/image" Target="../media/image135.jpeg"/><Relationship Id="rId1" Type="http://schemas.openxmlformats.org/officeDocument/2006/relationships/slideLayout" Target="../slideLayouts/slideLayout15.xml"/><Relationship Id="rId6" Type="http://schemas.openxmlformats.org/officeDocument/2006/relationships/image" Target="../media/image122.png"/><Relationship Id="rId5" Type="http://schemas.openxmlformats.org/officeDocument/2006/relationships/image" Target="../media/image138.jpeg"/><Relationship Id="rId4" Type="http://schemas.openxmlformats.org/officeDocument/2006/relationships/image" Target="../media/image137.jpe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41.jpeg"/><Relationship Id="rId7"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142.png"/></Relationships>
</file>

<file path=ppt/slides/_rels/slide3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5.xml"/><Relationship Id="rId5" Type="http://schemas.openxmlformats.org/officeDocument/2006/relationships/image" Target="../media/image147.png"/><Relationship Id="rId4" Type="http://schemas.openxmlformats.org/officeDocument/2006/relationships/image" Target="../media/image146.jpeg"/></Relationships>
</file>

<file path=ppt/slides/_rels/slide3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21.png"/><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33.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jpeg"/></Relationships>
</file>

<file path=ppt/slides/_rels/slide34.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jpeg"/><Relationship Id="rId15" Type="http://schemas.openxmlformats.org/officeDocument/2006/relationships/image" Target="../media/image166.png"/><Relationship Id="rId10" Type="http://schemas.openxmlformats.org/officeDocument/2006/relationships/image" Target="../media/image161.png"/><Relationship Id="rId4" Type="http://schemas.openxmlformats.org/officeDocument/2006/relationships/image" Target="../media/image155.jpeg"/><Relationship Id="rId9" Type="http://schemas.openxmlformats.org/officeDocument/2006/relationships/image" Target="../media/image160.png"/><Relationship Id="rId14" Type="http://schemas.openxmlformats.org/officeDocument/2006/relationships/image" Target="../media/image16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171.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70.wmf"/><Relationship Id="rId5" Type="http://schemas.openxmlformats.org/officeDocument/2006/relationships/oleObject" Target="../embeddings/oleObject3.bin"/><Relationship Id="rId10" Type="http://schemas.openxmlformats.org/officeDocument/2006/relationships/image" Target="../media/image172.wmf"/><Relationship Id="rId4" Type="http://schemas.openxmlformats.org/officeDocument/2006/relationships/image" Target="../media/image169.wmf"/><Relationship Id="rId9"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17.xml"/><Relationship Id="rId4" Type="http://schemas.openxmlformats.org/officeDocument/2006/relationships/image" Target="../media/image175.png"/></Relationships>
</file>

<file path=ppt/slides/_rels/slide41.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1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4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7.xml"/><Relationship Id="rId4" Type="http://schemas.openxmlformats.org/officeDocument/2006/relationships/image" Target="../media/image184.png"/></Relationships>
</file>

<file path=ppt/slides/_rels/slide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7.xml"/><Relationship Id="rId5" Type="http://schemas.openxmlformats.org/officeDocument/2006/relationships/image" Target="../media/image188.png"/><Relationship Id="rId4" Type="http://schemas.openxmlformats.org/officeDocument/2006/relationships/image" Target="../media/image187.png"/></Relationships>
</file>

<file path=ppt/slides/_rels/slide4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193.wmf"/><Relationship Id="rId2" Type="http://schemas.openxmlformats.org/officeDocument/2006/relationships/image" Target="../media/image192.png"/><Relationship Id="rId1" Type="http://schemas.openxmlformats.org/officeDocument/2006/relationships/slideLayout" Target="../slideLayouts/slideLayout17.xml"/><Relationship Id="rId4" Type="http://schemas.openxmlformats.org/officeDocument/2006/relationships/image" Target="../media/image194.png"/></Relationships>
</file>

<file path=ppt/slides/_rels/slide48.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7.xml"/><Relationship Id="rId5" Type="http://schemas.openxmlformats.org/officeDocument/2006/relationships/image" Target="../media/image198.png"/><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www.t2k.org/" TargetMode="External"/><Relationship Id="rId18" Type="http://schemas.openxmlformats.org/officeDocument/2006/relationships/image" Target="../media/image4.png"/><Relationship Id="rId3" Type="http://schemas.openxmlformats.org/officeDocument/2006/relationships/image" Target="../media/image33.png"/><Relationship Id="rId7" Type="http://schemas.openxmlformats.org/officeDocument/2006/relationships/image" Target="../media/image36.png"/><Relationship Id="rId12" Type="http://schemas.openxmlformats.org/officeDocument/2006/relationships/image" Target="../media/image40.jpeg"/><Relationship Id="rId1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hyperlink" Target="http://www.ganil-spiral2.eu/" TargetMode="External"/><Relationship Id="rId11" Type="http://schemas.openxmlformats.org/officeDocument/2006/relationships/image" Target="../media/image39.png"/><Relationship Id="rId5" Type="http://schemas.openxmlformats.org/officeDocument/2006/relationships/image" Target="../media/image35.png"/><Relationship Id="rId15" Type="http://schemas.openxmlformats.org/officeDocument/2006/relationships/image" Target="../media/image42.emf"/><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hyperlink" Target="http://www.agence-nationale-recherche.fr/" TargetMode="External"/><Relationship Id="rId1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41.png"/><Relationship Id="rId2" Type="http://schemas.openxmlformats.org/officeDocument/2006/relationships/notesSlide" Target="../notesSlides/notesSlide4.xml"/><Relationship Id="rId16" Type="http://schemas.openxmlformats.org/officeDocument/2006/relationships/hyperlink" Target="http://www.t2k.org/" TargetMode="Externa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383868" y="1855288"/>
            <a:ext cx="5724636" cy="2257788"/>
          </a:xfrm>
        </p:spPr>
        <p:txBody>
          <a:bodyPr/>
          <a:lstStyle/>
          <a:p>
            <a:r>
              <a:rPr lang="en-US" b="1" dirty="0" err="1" smtClean="0"/>
              <a:t>ToWARDS</a:t>
            </a:r>
            <a:r>
              <a:rPr lang="en-US" b="1" dirty="0" smtClean="0"/>
              <a:t> &amp; Beyond DREAMS</a:t>
            </a:r>
            <a:br>
              <a:rPr lang="en-US" b="1" dirty="0" smtClean="0"/>
            </a:br>
            <a:r>
              <a:rPr lang="en-US" sz="1600" dirty="0" smtClean="0"/>
              <a:t>A review of recent ELECTRONICS developments FOR GAZEOUS DETECTORS at IRFU </a:t>
            </a:r>
            <a:endParaRPr lang="en-US" sz="1000" dirty="0"/>
          </a:p>
        </p:txBody>
      </p:sp>
      <p:sp>
        <p:nvSpPr>
          <p:cNvPr id="4" name="Espace réservé du texte 3"/>
          <p:cNvSpPr>
            <a:spLocks noGrp="1"/>
          </p:cNvSpPr>
          <p:nvPr>
            <p:ph type="body" sz="quarter" idx="13"/>
          </p:nvPr>
        </p:nvSpPr>
        <p:spPr>
          <a:xfrm>
            <a:off x="3563956" y="3897052"/>
            <a:ext cx="4788464" cy="1224136"/>
          </a:xfrm>
        </p:spPr>
        <p:txBody>
          <a:bodyPr/>
          <a:lstStyle/>
          <a:p>
            <a:r>
              <a:rPr lang="en-US" sz="1400" b="1" dirty="0" smtClean="0"/>
              <a:t>E. Delagnes</a:t>
            </a:r>
          </a:p>
          <a:p>
            <a:r>
              <a:rPr lang="en-US" sz="1400" b="1" dirty="0" smtClean="0"/>
              <a:t>CEA/DSM/IRFU/SEDI</a:t>
            </a:r>
          </a:p>
          <a:p>
            <a:endParaRPr lang="fr-FR" sz="1400" b="1" dirty="0"/>
          </a:p>
          <a:p>
            <a:r>
              <a:rPr lang="fr-FR" sz="1400" b="1" dirty="0" smtClean="0"/>
              <a:t>Slides are </a:t>
            </a:r>
            <a:r>
              <a:rPr lang="fr-FR" sz="1400" b="1" dirty="0" err="1" smtClean="0"/>
              <a:t>from</a:t>
            </a:r>
            <a:r>
              <a:rPr lang="fr-FR" sz="1400" b="1" dirty="0" smtClean="0"/>
              <a:t> Denis Calvet, I. </a:t>
            </a:r>
            <a:r>
              <a:rPr lang="fr-FR" sz="1400" b="1" dirty="0" err="1" smtClean="0"/>
              <a:t>Mandjavidze</a:t>
            </a:r>
            <a:r>
              <a:rPr lang="fr-FR" sz="1400" b="1" dirty="0" smtClean="0"/>
              <a:t>, P. </a:t>
            </a:r>
            <a:r>
              <a:rPr lang="fr-FR" sz="1400" b="1" dirty="0"/>
              <a:t>B</a:t>
            </a:r>
            <a:r>
              <a:rPr lang="fr-FR" sz="1400" b="1" dirty="0" smtClean="0"/>
              <a:t>aron ….</a:t>
            </a:r>
            <a:endParaRPr lang="en-US" sz="1400" b="1" dirty="0" smtClean="0"/>
          </a:p>
          <a:p>
            <a:endParaRPr lang="en-US" dirty="0" smtClean="0"/>
          </a:p>
          <a:p>
            <a:r>
              <a:rPr lang="en-US" dirty="0" smtClean="0"/>
              <a:t>Saclay, 20 </a:t>
            </a:r>
            <a:r>
              <a:rPr lang="en-US" dirty="0" err="1" smtClean="0"/>
              <a:t>Novembre</a:t>
            </a:r>
            <a:r>
              <a:rPr lang="en-US" dirty="0" smtClean="0"/>
              <a:t> 2015</a:t>
            </a:r>
            <a:endParaRPr lang="en-US" dirty="0"/>
          </a:p>
        </p:txBody>
      </p:sp>
      <p:sp>
        <p:nvSpPr>
          <p:cNvPr id="3" name="AutoShape 2" descr="Résultats de recherche d'images pour « logo paris-Sacla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908" y="5841268"/>
            <a:ext cx="2160240" cy="72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634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the T2K Electronics</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10</a:t>
            </a:fld>
            <a:endParaRPr lang="fr-FR" dirty="0"/>
          </a:p>
        </p:txBody>
      </p:sp>
      <p:sp>
        <p:nvSpPr>
          <p:cNvPr id="36" name="Espace réservé du contenu 11"/>
          <p:cNvSpPr>
            <a:spLocks noGrp="1"/>
          </p:cNvSpPr>
          <p:nvPr>
            <p:ph idx="1"/>
          </p:nvPr>
        </p:nvSpPr>
        <p:spPr>
          <a:xfrm>
            <a:off x="251520" y="5769260"/>
            <a:ext cx="8223444" cy="612067"/>
          </a:xfrm>
        </p:spPr>
        <p:txBody>
          <a:bodyPr/>
          <a:lstStyle/>
          <a:p>
            <a:pPr lvl="1"/>
            <a:r>
              <a:rPr lang="en-US" sz="1400" dirty="0" smtClean="0"/>
              <a:t>System optimized for low event rate of up to 20 Hz, low channel occupancy</a:t>
            </a:r>
          </a:p>
          <a:p>
            <a:pPr lvl="1"/>
            <a:r>
              <a:rPr lang="en-US" sz="1400" dirty="0"/>
              <a:t>H</a:t>
            </a:r>
            <a:r>
              <a:rPr lang="en-US" sz="1400" dirty="0" smtClean="0"/>
              <a:t>igh level of channel multiplexing for low cost and system scalability to over 100,000 channels</a:t>
            </a:r>
          </a:p>
          <a:p>
            <a:pPr lvl="1"/>
            <a:endParaRPr lang="en-US" sz="1400" dirty="0"/>
          </a:p>
        </p:txBody>
      </p:sp>
      <p:pic>
        <p:nvPicPr>
          <p:cNvPr id="6" name="Picture 9" descr="PhotoFEC 00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6200000">
            <a:off x="-482958" y="1625450"/>
            <a:ext cx="2850084" cy="17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IMG_118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18432" y="1092317"/>
            <a:ext cx="3795716" cy="2846507"/>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contenu 11"/>
          <p:cNvSpPr txBox="1">
            <a:spLocks/>
          </p:cNvSpPr>
          <p:nvPr/>
        </p:nvSpPr>
        <p:spPr>
          <a:xfrm>
            <a:off x="53752" y="4050463"/>
            <a:ext cx="2213992" cy="132179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5"/>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6"/>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Front End </a:t>
            </a:r>
            <a:r>
              <a:rPr lang="fr-FR" b="1" dirty="0" err="1" smtClean="0">
                <a:solidFill>
                  <a:srgbClr val="FF0000"/>
                </a:solidFill>
                <a:effectLst>
                  <a:outerShdw blurRad="38100" dist="38100" dir="2700000" algn="tl">
                    <a:srgbClr val="000000">
                      <a:alpha val="43137"/>
                    </a:srgbClr>
                  </a:outerShdw>
                </a:effectLst>
              </a:rPr>
              <a:t>Card</a:t>
            </a:r>
            <a:r>
              <a:rPr lang="fr-FR" b="1" dirty="0" smtClean="0">
                <a:solidFill>
                  <a:srgbClr val="FF0000"/>
                </a:solidFill>
                <a:effectLst>
                  <a:outerShdw blurRad="38100" dist="38100" dir="2700000" algn="tl">
                    <a:srgbClr val="000000">
                      <a:alpha val="43137"/>
                    </a:srgbClr>
                  </a:outerShdw>
                </a:effectLst>
              </a:rPr>
              <a:t> - FEC</a:t>
            </a:r>
            <a:endParaRPr lang="fr-FR" dirty="0" smtClean="0"/>
          </a:p>
          <a:p>
            <a:pPr lvl="1"/>
            <a:r>
              <a:rPr lang="en-US" sz="1400" dirty="0" smtClean="0"/>
              <a:t>4 AFTER chips</a:t>
            </a:r>
          </a:p>
          <a:p>
            <a:pPr lvl="1"/>
            <a:r>
              <a:rPr lang="en-US" sz="1400" dirty="0" smtClean="0"/>
              <a:t>288 channels</a:t>
            </a:r>
          </a:p>
          <a:p>
            <a:pPr lvl="1"/>
            <a:r>
              <a:rPr lang="en-US" sz="1400" dirty="0" smtClean="0"/>
              <a:t>5 W consumption</a:t>
            </a:r>
          </a:p>
          <a:p>
            <a:pPr lvl="1"/>
            <a:r>
              <a:rPr lang="en-US" sz="1400" dirty="0" smtClean="0"/>
              <a:t>Designed at </a:t>
            </a:r>
            <a:r>
              <a:rPr lang="en-US" sz="1400" dirty="0" err="1" smtClean="0"/>
              <a:t>Irfu</a:t>
            </a:r>
            <a:endParaRPr lang="en-US" sz="1400" dirty="0" smtClean="0"/>
          </a:p>
        </p:txBody>
      </p:sp>
      <p:sp>
        <p:nvSpPr>
          <p:cNvPr id="12" name="Espace réservé du contenu 11"/>
          <p:cNvSpPr txBox="1">
            <a:spLocks/>
          </p:cNvSpPr>
          <p:nvPr/>
        </p:nvSpPr>
        <p:spPr>
          <a:xfrm>
            <a:off x="2317171" y="4050463"/>
            <a:ext cx="3564396" cy="132179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5"/>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6"/>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Front End Mezzanine </a:t>
            </a:r>
            <a:r>
              <a:rPr lang="fr-FR" b="1" dirty="0" err="1" smtClean="0">
                <a:solidFill>
                  <a:srgbClr val="FF0000"/>
                </a:solidFill>
                <a:effectLst>
                  <a:outerShdw blurRad="38100" dist="38100" dir="2700000" algn="tl">
                    <a:srgbClr val="000000">
                      <a:alpha val="43137"/>
                    </a:srgbClr>
                  </a:outerShdw>
                </a:effectLst>
              </a:rPr>
              <a:t>Card</a:t>
            </a:r>
            <a:r>
              <a:rPr lang="fr-FR" b="1" dirty="0" smtClean="0">
                <a:solidFill>
                  <a:srgbClr val="FF0000"/>
                </a:solidFill>
                <a:effectLst>
                  <a:outerShdw blurRad="38100" dist="38100" dir="2700000" algn="tl">
                    <a:srgbClr val="000000">
                      <a:alpha val="43137"/>
                    </a:srgbClr>
                  </a:outerShdw>
                </a:effectLst>
              </a:rPr>
              <a:t> - FEM</a:t>
            </a:r>
            <a:endParaRPr lang="fr-FR" dirty="0" smtClean="0"/>
          </a:p>
          <a:p>
            <a:pPr lvl="1"/>
            <a:r>
              <a:rPr lang="en-US" sz="1400" dirty="0" smtClean="0"/>
              <a:t>Controls 6 FECs, i.e. 1728 channels</a:t>
            </a:r>
          </a:p>
          <a:p>
            <a:pPr lvl="1"/>
            <a:r>
              <a:rPr lang="en-US" sz="1400" dirty="0" smtClean="0"/>
              <a:t>Interface to back-end electronics via 2 </a:t>
            </a:r>
            <a:r>
              <a:rPr lang="en-US" sz="1400" dirty="0" err="1" smtClean="0"/>
              <a:t>Gbps</a:t>
            </a:r>
            <a:r>
              <a:rPr lang="en-US" sz="1400" dirty="0" smtClean="0"/>
              <a:t> optical link</a:t>
            </a:r>
          </a:p>
          <a:p>
            <a:pPr lvl="1"/>
            <a:r>
              <a:rPr lang="en-US" sz="1400" dirty="0" smtClean="0"/>
              <a:t>Specific board designed at </a:t>
            </a:r>
            <a:r>
              <a:rPr lang="en-US" sz="1400" dirty="0" err="1" smtClean="0"/>
              <a:t>Irfu</a:t>
            </a:r>
            <a:endParaRPr lang="en-US" sz="1400" dirty="0" smtClean="0"/>
          </a:p>
        </p:txBody>
      </p:sp>
      <p:pic>
        <p:nvPicPr>
          <p:cNvPr id="13" name="Image 12" descr="DCCWhole.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33708" y="1479892"/>
            <a:ext cx="2770114" cy="204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contenu 11"/>
          <p:cNvSpPr txBox="1">
            <a:spLocks/>
          </p:cNvSpPr>
          <p:nvPr/>
        </p:nvSpPr>
        <p:spPr>
          <a:xfrm>
            <a:off x="6120172" y="4050463"/>
            <a:ext cx="3023828" cy="1538777"/>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5"/>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6"/>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b="1" dirty="0" smtClean="0">
                <a:solidFill>
                  <a:srgbClr val="FF0000"/>
                </a:solidFill>
                <a:effectLst>
                  <a:outerShdw blurRad="38100" dist="38100" dir="2700000" algn="tl">
                    <a:srgbClr val="000000">
                      <a:alpha val="43137"/>
                    </a:srgbClr>
                  </a:outerShdw>
                </a:effectLst>
              </a:rPr>
              <a:t>Data Concentrator Card - DCC</a:t>
            </a:r>
            <a:endParaRPr lang="en-US" dirty="0" smtClean="0"/>
          </a:p>
          <a:p>
            <a:pPr lvl="1"/>
            <a:r>
              <a:rPr lang="en-US" sz="1400" dirty="0" smtClean="0"/>
              <a:t>Controls 4 FEMs,6912 channels</a:t>
            </a:r>
          </a:p>
          <a:p>
            <a:pPr lvl="1"/>
            <a:r>
              <a:rPr lang="en-US" sz="1400" dirty="0" smtClean="0"/>
              <a:t>Interfaces to DAQ PC via Gigabit</a:t>
            </a:r>
            <a:br>
              <a:rPr lang="en-US" sz="1400" dirty="0" smtClean="0"/>
            </a:br>
            <a:r>
              <a:rPr lang="en-US" sz="1400" dirty="0" smtClean="0"/>
              <a:t>Ethernet</a:t>
            </a:r>
          </a:p>
          <a:p>
            <a:pPr lvl="1"/>
            <a:r>
              <a:rPr lang="en-US" sz="1400" dirty="0" smtClean="0"/>
              <a:t>Customization of commercial Xilinx ML405 evaluation kit</a:t>
            </a:r>
          </a:p>
        </p:txBody>
      </p:sp>
      <p:cxnSp>
        <p:nvCxnSpPr>
          <p:cNvPr id="3" name="Connecteur droit 2"/>
          <p:cNvCxnSpPr/>
          <p:nvPr/>
        </p:nvCxnSpPr>
        <p:spPr>
          <a:xfrm>
            <a:off x="6120172" y="961472"/>
            <a:ext cx="0" cy="2977352"/>
          </a:xfrm>
          <a:prstGeom prst="line">
            <a:avLst/>
          </a:prstGeom>
          <a:ln w="22225">
            <a:prstDash val="dash"/>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6202164" y="961472"/>
            <a:ext cx="734175" cy="153888"/>
          </a:xfrm>
          <a:prstGeom prst="rect">
            <a:avLst/>
          </a:prstGeom>
          <a:noFill/>
        </p:spPr>
        <p:txBody>
          <a:bodyPr wrap="none" lIns="0" tIns="0" rIns="0" bIns="0" rtlCol="0">
            <a:spAutoFit/>
          </a:bodyPr>
          <a:lstStyle/>
          <a:p>
            <a:r>
              <a:rPr lang="fr-FR" sz="1000" b="1" i="1" dirty="0" smtClean="0"/>
              <a:t>Off-detector</a:t>
            </a:r>
          </a:p>
        </p:txBody>
      </p:sp>
      <p:sp>
        <p:nvSpPr>
          <p:cNvPr id="15" name="ZoneTexte 14"/>
          <p:cNvSpPr txBox="1"/>
          <p:nvPr/>
        </p:nvSpPr>
        <p:spPr>
          <a:xfrm>
            <a:off x="5312020" y="959554"/>
            <a:ext cx="726161" cy="153888"/>
          </a:xfrm>
          <a:prstGeom prst="rect">
            <a:avLst/>
          </a:prstGeom>
          <a:noFill/>
        </p:spPr>
        <p:txBody>
          <a:bodyPr wrap="none" lIns="0" tIns="0" rIns="0" bIns="0" rtlCol="0">
            <a:spAutoFit/>
          </a:bodyPr>
          <a:lstStyle/>
          <a:p>
            <a:r>
              <a:rPr lang="fr-FR" sz="1000" b="1" i="1" dirty="0" smtClean="0"/>
              <a:t>On-detector</a:t>
            </a:r>
          </a:p>
        </p:txBody>
      </p:sp>
    </p:spTree>
    <p:extLst>
      <p:ext uri="{BB962C8B-B14F-4D97-AF65-F5344CB8AC3E}">
        <p14:creationId xmlns:p14="http://schemas.microsoft.com/office/powerpoint/2010/main" val="779376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T2K </a:t>
            </a:r>
            <a:r>
              <a:rPr lang="en-US" dirty="0" err="1" smtClean="0"/>
              <a:t>aND</a:t>
            </a:r>
            <a:r>
              <a:rPr lang="en-US" dirty="0" smtClean="0"/>
              <a:t> THE Deployment of ITS TPC’s</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11</a:t>
            </a:fld>
            <a:endParaRPr lang="fr-FR" dirty="0"/>
          </a:p>
        </p:txBody>
      </p:sp>
      <p:sp>
        <p:nvSpPr>
          <p:cNvPr id="10" name="Espace réservé du pied de page 9"/>
          <p:cNvSpPr>
            <a:spLocks noGrp="1"/>
          </p:cNvSpPr>
          <p:nvPr>
            <p:ph type="ftr" sz="quarter" idx="12"/>
          </p:nvPr>
        </p:nvSpPr>
        <p:spPr/>
        <p:txBody>
          <a:bodyPr/>
          <a:lstStyle/>
          <a:p>
            <a:r>
              <a:rPr lang="en-US" smtClean="0"/>
              <a:t>Electronics for TPC Readout at IRFU | 22 January 2015</a:t>
            </a:r>
            <a:endParaRPr lang="fr-FR" dirty="0"/>
          </a:p>
        </p:txBody>
      </p:sp>
      <p:sp>
        <p:nvSpPr>
          <p:cNvPr id="8" name="Espace réservé du contenu 11"/>
          <p:cNvSpPr txBox="1">
            <a:spLocks/>
          </p:cNvSpPr>
          <p:nvPr/>
        </p:nvSpPr>
        <p:spPr>
          <a:xfrm>
            <a:off x="10031" y="3954484"/>
            <a:ext cx="2273563" cy="1681827"/>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Back-end </a:t>
            </a:r>
            <a:r>
              <a:rPr lang="fr-FR" b="1" dirty="0" err="1" smtClean="0">
                <a:solidFill>
                  <a:srgbClr val="FF0000"/>
                </a:solidFill>
                <a:effectLst>
                  <a:outerShdw blurRad="38100" dist="38100" dir="2700000" algn="tl">
                    <a:srgbClr val="000000">
                      <a:alpha val="43137"/>
                    </a:srgbClr>
                  </a:outerShdw>
                </a:effectLst>
              </a:rPr>
              <a:t>electronics</a:t>
            </a:r>
            <a:endParaRPr lang="fr-FR" dirty="0" smtClean="0"/>
          </a:p>
          <a:p>
            <a:pPr lvl="1"/>
            <a:r>
              <a:rPr lang="en-US" sz="1400" dirty="0" smtClean="0"/>
              <a:t>18 DCC’s</a:t>
            </a:r>
            <a:br>
              <a:rPr lang="en-US" sz="1400" dirty="0" smtClean="0"/>
            </a:br>
            <a:r>
              <a:rPr lang="en-US" sz="1400" dirty="0" smtClean="0"/>
              <a:t>(124,416 channels)</a:t>
            </a:r>
          </a:p>
          <a:p>
            <a:pPr lvl="1"/>
            <a:r>
              <a:rPr lang="en-US" sz="1400" dirty="0" smtClean="0"/>
              <a:t>2.5 kW power supplies for front-end electronics</a:t>
            </a:r>
          </a:p>
          <a:p>
            <a:pPr lvl="1"/>
            <a:r>
              <a:rPr lang="en-US" sz="1400" dirty="0" smtClean="0"/>
              <a:t>Slow control PC</a:t>
            </a:r>
          </a:p>
          <a:p>
            <a:pPr lvl="1"/>
            <a:r>
              <a:rPr lang="en-US" sz="1400" dirty="0" smtClean="0"/>
              <a:t>Trigger interface, etc.</a:t>
            </a:r>
          </a:p>
        </p:txBody>
      </p:sp>
      <p:pic>
        <p:nvPicPr>
          <p:cNvPr id="16" name="Image 111" descr="p1040447-2.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185" y="1015552"/>
            <a:ext cx="2124236" cy="283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66138" y="1015552"/>
            <a:ext cx="3033093" cy="4566679"/>
          </a:xfrm>
          <a:prstGeom prst="rect">
            <a:avLst/>
          </a:prstGeom>
        </p:spPr>
      </p:pic>
      <p:pic>
        <p:nvPicPr>
          <p:cNvPr id="37" name="Image 447" descr="tpc1_ep1.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367411" y="1015552"/>
            <a:ext cx="3749928" cy="50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Espace réservé du contenu 11"/>
          <p:cNvSpPr txBox="1">
            <a:spLocks/>
          </p:cNvSpPr>
          <p:nvPr/>
        </p:nvSpPr>
        <p:spPr>
          <a:xfrm>
            <a:off x="2256324" y="5582231"/>
            <a:ext cx="3075777" cy="1270074"/>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Detector plane and TPC cage</a:t>
            </a:r>
            <a:endParaRPr lang="fr-FR" dirty="0" smtClean="0"/>
          </a:p>
          <a:p>
            <a:pPr lvl="1"/>
            <a:r>
              <a:rPr lang="en-US" sz="1400" dirty="0" smtClean="0"/>
              <a:t>12 </a:t>
            </a:r>
            <a:r>
              <a:rPr lang="en-US" sz="1400" dirty="0" err="1" smtClean="0"/>
              <a:t>Micromegas</a:t>
            </a:r>
            <a:r>
              <a:rPr lang="en-US" sz="1400" dirty="0"/>
              <a:t> </a:t>
            </a:r>
            <a:r>
              <a:rPr lang="en-US" sz="1400" dirty="0" smtClean="0"/>
              <a:t>detector modules with 1726 channels each</a:t>
            </a:r>
          </a:p>
          <a:p>
            <a:pPr lvl="1"/>
            <a:r>
              <a:rPr lang="en-US" sz="1400" dirty="0" smtClean="0"/>
              <a:t>6 end-plates in total, i.e.</a:t>
            </a:r>
            <a:br>
              <a:rPr lang="en-US" sz="1400" dirty="0" smtClean="0"/>
            </a:br>
            <a:r>
              <a:rPr lang="en-US" sz="1400" dirty="0" smtClean="0"/>
              <a:t>~9 m</a:t>
            </a:r>
            <a:r>
              <a:rPr lang="en-US" sz="1400" baseline="30000" dirty="0" smtClean="0"/>
              <a:t>2</a:t>
            </a:r>
            <a:r>
              <a:rPr lang="en-US" sz="1400" dirty="0" smtClean="0"/>
              <a:t> of sensitive area</a:t>
            </a:r>
          </a:p>
        </p:txBody>
      </p:sp>
      <p:sp>
        <p:nvSpPr>
          <p:cNvPr id="39" name="Espace réservé du contenu 11"/>
          <p:cNvSpPr txBox="1">
            <a:spLocks/>
          </p:cNvSpPr>
          <p:nvPr/>
        </p:nvSpPr>
        <p:spPr>
          <a:xfrm>
            <a:off x="5367411" y="6066195"/>
            <a:ext cx="3679177" cy="27882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err="1" smtClean="0">
                <a:solidFill>
                  <a:srgbClr val="FF0000"/>
                </a:solidFill>
                <a:effectLst>
                  <a:outerShdw blurRad="38100" dist="38100" dir="2700000" algn="tl">
                    <a:srgbClr val="000000">
                      <a:alpha val="43137"/>
                    </a:srgbClr>
                  </a:outerShdw>
                </a:effectLst>
              </a:rPr>
              <a:t>Integration</a:t>
            </a:r>
            <a:r>
              <a:rPr lang="fr-FR" b="1" dirty="0" smtClean="0">
                <a:solidFill>
                  <a:srgbClr val="FF0000"/>
                </a:solidFill>
                <a:effectLst>
                  <a:outerShdw blurRad="38100" dist="38100" dir="2700000" algn="tl">
                    <a:srgbClr val="000000">
                      <a:alpha val="43137"/>
                    </a:srgbClr>
                  </a:outerShdw>
                </a:effectLst>
              </a:rPr>
              <a:t> of front end </a:t>
            </a:r>
            <a:r>
              <a:rPr lang="fr-FR" b="1" dirty="0" err="1" smtClean="0">
                <a:solidFill>
                  <a:srgbClr val="FF0000"/>
                </a:solidFill>
                <a:effectLst>
                  <a:outerShdw blurRad="38100" dist="38100" dir="2700000" algn="tl">
                    <a:srgbClr val="000000">
                      <a:alpha val="43137"/>
                    </a:srgbClr>
                  </a:outerShdw>
                </a:effectLst>
              </a:rPr>
              <a:t>electronics</a:t>
            </a:r>
            <a:r>
              <a:rPr lang="fr-FR" b="1" dirty="0" smtClean="0">
                <a:solidFill>
                  <a:srgbClr val="FF0000"/>
                </a:solidFill>
                <a:effectLst>
                  <a:outerShdw blurRad="38100" dist="38100" dir="2700000" algn="tl">
                    <a:srgbClr val="000000">
                      <a:alpha val="43137"/>
                    </a:srgbClr>
                  </a:outerShdw>
                </a:effectLst>
              </a:rPr>
              <a:t> </a:t>
            </a:r>
            <a:endParaRPr lang="fr-FR" dirty="0" smtClean="0"/>
          </a:p>
        </p:txBody>
      </p:sp>
      <p:pic>
        <p:nvPicPr>
          <p:cNvPr id="34" name="Image 20" descr="IMG_4826.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0" y="-569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 21" descr="IMG_4469.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5449" y="-1053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p:cNvGrpSpPr/>
          <p:nvPr/>
        </p:nvGrpSpPr>
        <p:grpSpPr>
          <a:xfrm>
            <a:off x="682638" y="1708890"/>
            <a:ext cx="8029822" cy="4888461"/>
            <a:chOff x="682638" y="1708890"/>
            <a:chExt cx="8029822" cy="4888461"/>
          </a:xfrm>
        </p:grpSpPr>
        <p:pic>
          <p:nvPicPr>
            <p:cNvPr id="51"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colorTemperature colorTemp="11500"/>
                      </a14:imgEffect>
                      <a14:imgEffect>
                        <a14:saturation sat="328000"/>
                      </a14:imgEffect>
                    </a14:imgLayer>
                  </a14:imgProps>
                </a:ext>
                <a:ext uri="{28A0092B-C50C-407E-A947-70E740481C1C}">
                  <a14:useLocalDpi xmlns:a14="http://schemas.microsoft.com/office/drawing/2010/main"/>
                </a:ext>
              </a:extLst>
            </a:blip>
            <a:srcRect t="12308" b="11063"/>
            <a:stretch/>
          </p:blipFill>
          <p:spPr bwMode="auto">
            <a:xfrm>
              <a:off x="682638" y="1708890"/>
              <a:ext cx="4265519" cy="1920158"/>
            </a:xfrm>
            <a:prstGeom prst="rect">
              <a:avLst/>
            </a:prstGeom>
            <a:noFill/>
            <a:ln>
              <a:noFill/>
            </a:ln>
            <a:effectLst/>
            <a:extLst/>
          </p:spPr>
        </p:pic>
        <p:sp>
          <p:nvSpPr>
            <p:cNvPr id="52" name="Espace réservé du contenu 11"/>
            <p:cNvSpPr txBox="1">
              <a:spLocks/>
            </p:cNvSpPr>
            <p:nvPr/>
          </p:nvSpPr>
          <p:spPr>
            <a:xfrm>
              <a:off x="682638" y="3716708"/>
              <a:ext cx="8029822" cy="2880643"/>
            </a:xfrm>
            <a:prstGeom prst="rect">
              <a:avLst/>
            </a:prstGeom>
            <a:solidFill>
              <a:schemeClr val="bg1"/>
            </a:solidFill>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Outlook on T2K </a:t>
              </a:r>
              <a:endParaRPr lang="fr-FR" dirty="0" smtClean="0"/>
            </a:p>
            <a:p>
              <a:pPr lvl="1"/>
              <a:r>
                <a:rPr lang="en-US" sz="1400" dirty="0" smtClean="0"/>
                <a:t>Experiment running since 2009. Numerous </a:t>
              </a:r>
              <a:r>
                <a:rPr lang="en-US" sz="1400" dirty="0"/>
                <a:t>scientific publications. </a:t>
              </a:r>
              <a:r>
                <a:rPr lang="en-US" sz="1400" dirty="0" smtClean="0"/>
                <a:t>Listed in the 100 </a:t>
              </a:r>
              <a:r>
                <a:rPr lang="en-US" sz="1400" dirty="0"/>
                <a:t>top stories of 2013 in all sciences by Discover Magazine</a:t>
              </a:r>
              <a:endParaRPr lang="en-US" sz="1400" dirty="0" smtClean="0"/>
            </a:p>
            <a:p>
              <a:pPr lvl="1"/>
              <a:r>
                <a:rPr lang="en-US" sz="1400" dirty="0" smtClean="0"/>
                <a:t>Largest deployment of Micro Pattern Gaseous Detectors at this time</a:t>
              </a:r>
              <a:endParaRPr lang="en-US" sz="1400" baseline="30000" dirty="0" smtClean="0"/>
            </a:p>
            <a:p>
              <a:pPr lvl="1"/>
              <a:r>
                <a:rPr lang="en-US" sz="1400" dirty="0" smtClean="0"/>
                <a:t>Very </a:t>
              </a:r>
              <a:r>
                <a:rPr lang="en-US" sz="1400" dirty="0" err="1" smtClean="0"/>
                <a:t>sucessfull</a:t>
              </a:r>
              <a:r>
                <a:rPr lang="en-US" sz="1400" dirty="0" smtClean="0"/>
                <a:t> deployment of </a:t>
              </a:r>
              <a:r>
                <a:rPr lang="en-US" sz="1400" dirty="0" err="1" smtClean="0"/>
                <a:t>Micromegas</a:t>
              </a:r>
              <a:r>
                <a:rPr lang="en-US" sz="1400" dirty="0" smtClean="0"/>
                <a:t> detectors, ASICs, readout electronics, firmware, software and system integration made at </a:t>
              </a:r>
              <a:r>
                <a:rPr lang="en-US" sz="1400" dirty="0" err="1" smtClean="0"/>
                <a:t>Irfu</a:t>
              </a:r>
              <a:endParaRPr lang="en-US" sz="1400" dirty="0" smtClean="0"/>
            </a:p>
            <a:p>
              <a:pPr lvl="1"/>
              <a:r>
                <a:rPr lang="en-US" sz="1400" dirty="0" smtClean="0">
                  <a:solidFill>
                    <a:srgbClr val="FF0000"/>
                  </a:solidFill>
                </a:rPr>
                <a:t>AFTER chips also used in T2K for the two “Fine Grain Detectors – FGD” read out by Silicon Photomultipliers</a:t>
              </a:r>
            </a:p>
            <a:p>
              <a:pPr lvl="1"/>
              <a:r>
                <a:rPr lang="en-US" sz="1400" dirty="0" smtClean="0"/>
                <a:t>Over 20 users of T2K or AFTER-based electronics for detector R&amp;D, small experiments, test benches, etc.  </a:t>
              </a:r>
            </a:p>
            <a:p>
              <a:pPr lvl="1"/>
              <a:r>
                <a:rPr lang="fr-FR" sz="1400" dirty="0" err="1" smtClean="0"/>
                <a:t>Used</a:t>
              </a:r>
              <a:r>
                <a:rPr lang="fr-FR" sz="1400" dirty="0" smtClean="0"/>
                <a:t> to </a:t>
              </a:r>
              <a:r>
                <a:rPr lang="fr-FR" sz="1400" dirty="0" err="1" smtClean="0"/>
                <a:t>read</a:t>
              </a:r>
              <a:r>
                <a:rPr lang="fr-FR" sz="1400" dirty="0" smtClean="0"/>
                <a:t> the HARPO –TPC prototype</a:t>
              </a:r>
              <a:endParaRPr lang="en-US" sz="1400" dirty="0" smtClean="0"/>
            </a:p>
            <a:p>
              <a:pPr lvl="1"/>
              <a:endParaRPr lang="en-US" sz="1400" dirty="0" smtClean="0"/>
            </a:p>
          </p:txBody>
        </p:sp>
      </p:grpSp>
    </p:spTree>
    <p:extLst>
      <p:ext uri="{BB962C8B-B14F-4D97-AF65-F5344CB8AC3E}">
        <p14:creationId xmlns:p14="http://schemas.microsoft.com/office/powerpoint/2010/main" val="133265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Ultra compact Electronics based on AFTER for The large TPC prototype of ILC</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12</a:t>
            </a:fld>
            <a:endParaRPr lang="fr-FR" dirty="0"/>
          </a:p>
        </p:txBody>
      </p:sp>
      <p:sp>
        <p:nvSpPr>
          <p:cNvPr id="36" name="Espace réservé du contenu 11"/>
          <p:cNvSpPr>
            <a:spLocks noGrp="1"/>
          </p:cNvSpPr>
          <p:nvPr>
            <p:ph idx="1"/>
          </p:nvPr>
        </p:nvSpPr>
        <p:spPr>
          <a:xfrm>
            <a:off x="4569911" y="4185084"/>
            <a:ext cx="4328627" cy="2102656"/>
          </a:xfrm>
        </p:spPr>
        <p:txBody>
          <a:bodyPr/>
          <a:lstStyle/>
          <a:p>
            <a:pPr marL="0" lvl="1" indent="0">
              <a:lnSpc>
                <a:spcPct val="100000"/>
              </a:lnSpc>
              <a:buSzTx/>
              <a:buNone/>
            </a:pPr>
            <a:r>
              <a:rPr lang="fr-FR" sz="1800" b="1" dirty="0">
                <a:solidFill>
                  <a:srgbClr val="FF0000"/>
                </a:solidFill>
                <a:effectLst>
                  <a:outerShdw blurRad="38100" dist="38100" dir="2700000" algn="tl">
                    <a:srgbClr val="000000">
                      <a:alpha val="43137"/>
                    </a:srgbClr>
                  </a:outerShdw>
                </a:effectLst>
              </a:rPr>
              <a:t>Front end Electronics – </a:t>
            </a:r>
            <a:r>
              <a:rPr lang="fr-FR" sz="1800" b="1" dirty="0" err="1">
                <a:solidFill>
                  <a:srgbClr val="FF0000"/>
                </a:solidFill>
                <a:effectLst>
                  <a:outerShdw blurRad="38100" dist="38100" dir="2700000" algn="tl">
                    <a:srgbClr val="000000">
                      <a:alpha val="43137"/>
                    </a:srgbClr>
                  </a:outerShdw>
                </a:effectLst>
              </a:rPr>
              <a:t>FEMi</a:t>
            </a:r>
            <a:r>
              <a:rPr lang="fr-FR" sz="1800" b="1" dirty="0">
                <a:solidFill>
                  <a:srgbClr val="FF0000"/>
                </a:solidFill>
                <a:effectLst>
                  <a:outerShdw blurRad="38100" dist="38100" dir="2700000" algn="tl">
                    <a:srgbClr val="000000">
                      <a:alpha val="43137"/>
                    </a:srgbClr>
                  </a:outerShdw>
                </a:effectLst>
              </a:rPr>
              <a:t> </a:t>
            </a:r>
            <a:r>
              <a:rPr lang="fr-FR" sz="1800" b="1" dirty="0" smtClean="0">
                <a:solidFill>
                  <a:srgbClr val="FF0000"/>
                </a:solidFill>
                <a:effectLst>
                  <a:outerShdw blurRad="38100" dist="38100" dir="2700000" algn="tl">
                    <a:srgbClr val="000000">
                      <a:alpha val="43137"/>
                    </a:srgbClr>
                  </a:outerShdw>
                </a:effectLst>
              </a:rPr>
              <a:t>and </a:t>
            </a:r>
            <a:r>
              <a:rPr lang="fr-FR" sz="1800" b="1" dirty="0" err="1" smtClean="0">
                <a:solidFill>
                  <a:srgbClr val="FF0000"/>
                </a:solidFill>
                <a:effectLst>
                  <a:outerShdw blurRad="38100" dist="38100" dir="2700000" algn="tl">
                    <a:srgbClr val="000000">
                      <a:alpha val="43137"/>
                    </a:srgbClr>
                  </a:outerShdw>
                </a:effectLst>
              </a:rPr>
              <a:t>FECi</a:t>
            </a:r>
            <a:endParaRPr lang="en-US" sz="1400" dirty="0" smtClean="0"/>
          </a:p>
          <a:p>
            <a:pPr lvl="1"/>
            <a:r>
              <a:rPr lang="en-US" sz="1400" dirty="0" smtClean="0"/>
              <a:t>Extremely compact design for </a:t>
            </a:r>
            <a:r>
              <a:rPr lang="en-US" sz="1400" dirty="0" err="1" smtClean="0"/>
              <a:t>FECi</a:t>
            </a:r>
            <a:r>
              <a:rPr lang="en-US" sz="1400" dirty="0" smtClean="0"/>
              <a:t> using chip bounding for the 4 AFTER chips</a:t>
            </a:r>
          </a:p>
          <a:p>
            <a:pPr lvl="1"/>
            <a:r>
              <a:rPr lang="en-US" sz="1400" dirty="0" smtClean="0"/>
              <a:t>Readout of 1728 channels in a module of 200 cm</a:t>
            </a:r>
            <a:r>
              <a:rPr lang="en-US" sz="1400" baseline="30000" dirty="0" smtClean="0"/>
              <a:t>2</a:t>
            </a:r>
            <a:r>
              <a:rPr lang="en-US" sz="1400" dirty="0" smtClean="0"/>
              <a:t> area x 3 cm thickness</a:t>
            </a:r>
          </a:p>
          <a:p>
            <a:pPr lvl="1"/>
            <a:r>
              <a:rPr lang="en-US" sz="1400" dirty="0" smtClean="0"/>
              <a:t>19 W power consumption (11 </a:t>
            </a:r>
            <a:r>
              <a:rPr lang="en-US" sz="1400" dirty="0" err="1" smtClean="0"/>
              <a:t>mW</a:t>
            </a:r>
            <a:r>
              <a:rPr lang="en-US" sz="1400" dirty="0" smtClean="0"/>
              <a:t>/channel)</a:t>
            </a:r>
          </a:p>
          <a:p>
            <a:pPr lvl="1"/>
            <a:r>
              <a:rPr lang="en-US" sz="1400" dirty="0" smtClean="0"/>
              <a:t>System optimized for channel density and low volume</a:t>
            </a:r>
            <a:endParaRPr lang="en-US" sz="1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6" y="976499"/>
            <a:ext cx="4574406" cy="307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Imag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64" y="4062650"/>
            <a:ext cx="3962391" cy="2575161"/>
          </a:xfrm>
          <a:prstGeom prst="rect">
            <a:avLst/>
          </a:prstGeom>
        </p:spPr>
      </p:pic>
      <p:pic>
        <p:nvPicPr>
          <p:cNvPr id="8" name="Picture 9" descr="D:\TMP\DétecteurILC+FECs+FEM.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44546" y="995730"/>
            <a:ext cx="3633084" cy="3036221"/>
          </a:xfrm>
          <a:prstGeom prst="rect">
            <a:avLst/>
          </a:prstGeom>
          <a:noFill/>
          <a:ln w="9525">
            <a:noFill/>
            <a:miter lim="800000"/>
            <a:headEnd/>
            <a:tailEnd/>
          </a:ln>
        </p:spPr>
      </p:pic>
      <p:pic>
        <p:nvPicPr>
          <p:cNvPr id="12" name="Picture 10"/>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6765" y="1032482"/>
            <a:ext cx="1114856" cy="63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8194063" y="988430"/>
            <a:ext cx="821896" cy="304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p:cNvGrpSpPr/>
          <p:nvPr/>
        </p:nvGrpSpPr>
        <p:grpSpPr>
          <a:xfrm>
            <a:off x="-28078" y="997162"/>
            <a:ext cx="9162585" cy="5513189"/>
            <a:chOff x="-18077" y="988430"/>
            <a:chExt cx="9162585" cy="5513189"/>
          </a:xfrm>
        </p:grpSpPr>
        <p:sp>
          <p:nvSpPr>
            <p:cNvPr id="16" name="Text Box 2664"/>
            <p:cNvSpPr txBox="1">
              <a:spLocks noChangeArrowheads="1"/>
            </p:cNvSpPr>
            <p:nvPr/>
          </p:nvSpPr>
          <p:spPr bwMode="auto">
            <a:xfrm>
              <a:off x="4149" y="988430"/>
              <a:ext cx="9139852" cy="307777"/>
            </a:xfrm>
            <a:prstGeom prst="rect">
              <a:avLst/>
            </a:prstGeom>
            <a:solidFill>
              <a:schemeClr val="bg1"/>
            </a:solidFill>
            <a:ln>
              <a:noFill/>
            </a:ln>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fr-FR" sz="1400" b="1" dirty="0">
                  <a:solidFill>
                    <a:srgbClr val="006600"/>
                  </a:solidFill>
                  <a:latin typeface="+mj-lt"/>
                </a:rPr>
                <a:t>Test-beam </a:t>
              </a:r>
              <a:r>
                <a:rPr lang="en-US" altLang="fr-FR" sz="1400" b="1" dirty="0" smtClean="0">
                  <a:solidFill>
                    <a:srgbClr val="006600"/>
                  </a:solidFill>
                  <a:latin typeface="+mj-lt"/>
                </a:rPr>
                <a:t>setup at </a:t>
              </a:r>
              <a:r>
                <a:rPr lang="en-US" altLang="fr-FR" sz="1400" b="1" dirty="0">
                  <a:solidFill>
                    <a:srgbClr val="006600"/>
                  </a:solidFill>
                  <a:latin typeface="+mj-lt"/>
                </a:rPr>
                <a:t>DESY…</a:t>
              </a:r>
            </a:p>
          </p:txBody>
        </p:sp>
        <p:pic>
          <p:nvPicPr>
            <p:cNvPr id="17" name="Picture 2" descr="D:\PROJETS\TPC\MESURES\2011\110502-14_BeamTest_DESY\Photos\IMG_0591.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558685" y="1296207"/>
              <a:ext cx="4585823"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148" y="1296207"/>
              <a:ext cx="4554537"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664"/>
            <p:cNvSpPr txBox="1">
              <a:spLocks noChangeArrowheads="1"/>
            </p:cNvSpPr>
            <p:nvPr/>
          </p:nvSpPr>
          <p:spPr bwMode="auto">
            <a:xfrm>
              <a:off x="-18077" y="1296207"/>
              <a:ext cx="1583426" cy="523220"/>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fr-FR" sz="1400" b="1" dirty="0">
                  <a:solidFill>
                    <a:srgbClr val="FF0000"/>
                  </a:solidFill>
                  <a:latin typeface="+mj-lt"/>
                </a:rPr>
                <a:t>…based-on T2K</a:t>
              </a:r>
            </a:p>
            <a:p>
              <a:pPr eaLnBrk="1" hangingPunct="1"/>
              <a:r>
                <a:rPr lang="en-US" altLang="fr-FR" sz="1400" b="1" dirty="0">
                  <a:solidFill>
                    <a:srgbClr val="FF0000"/>
                  </a:solidFill>
                  <a:latin typeface="+mj-lt"/>
                </a:rPr>
                <a:t>electronics</a:t>
              </a:r>
            </a:p>
          </p:txBody>
        </p:sp>
        <p:sp>
          <p:nvSpPr>
            <p:cNvPr id="20" name="Text Box 2664"/>
            <p:cNvSpPr txBox="1">
              <a:spLocks noChangeArrowheads="1"/>
            </p:cNvSpPr>
            <p:nvPr/>
          </p:nvSpPr>
          <p:spPr bwMode="auto">
            <a:xfrm>
              <a:off x="4580910" y="1296207"/>
              <a:ext cx="2159763" cy="523220"/>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Times New Roman" panose="02020603050405020304" pitchFamily="18" charset="0"/>
                </a:defRPr>
              </a:lvl1pPr>
              <a:lvl2pPr marL="742950" indent="-285750" eaLnBrk="0" hangingPunct="0">
                <a:defRPr sz="1600">
                  <a:solidFill>
                    <a:schemeClr val="tx1"/>
                  </a:solidFill>
                  <a:latin typeface="Times New Roman" panose="02020603050405020304" pitchFamily="18" charset="0"/>
                </a:defRPr>
              </a:lvl2pPr>
              <a:lvl3pPr marL="1143000" indent="-228600" eaLnBrk="0" hangingPunct="0">
                <a:defRPr sz="1600">
                  <a:solidFill>
                    <a:schemeClr val="tx1"/>
                  </a:solidFill>
                  <a:latin typeface="Times New Roman" panose="02020603050405020304" pitchFamily="18" charset="0"/>
                </a:defRPr>
              </a:lvl3pPr>
              <a:lvl4pPr marL="1600200" indent="-228600" eaLnBrk="0" hangingPunct="0">
                <a:defRPr sz="1600">
                  <a:solidFill>
                    <a:schemeClr val="tx1"/>
                  </a:solidFill>
                  <a:latin typeface="Times New Roman" panose="02020603050405020304" pitchFamily="18" charset="0"/>
                </a:defRPr>
              </a:lvl4pPr>
              <a:lvl5pPr marL="2057400" indent="-228600" eaLnBrk="0" hangingPunct="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en-US" altLang="fr-FR" sz="1400" b="1" dirty="0">
                  <a:solidFill>
                    <a:srgbClr val="FF0000"/>
                  </a:solidFill>
                  <a:latin typeface="+mj-lt"/>
                </a:rPr>
                <a:t>…based-on </a:t>
              </a:r>
              <a:r>
                <a:rPr lang="en-US" altLang="fr-FR" sz="1400" b="1" dirty="0" err="1">
                  <a:solidFill>
                    <a:srgbClr val="FF0000"/>
                  </a:solidFill>
                  <a:latin typeface="+mj-lt"/>
                </a:rPr>
                <a:t>FEMi</a:t>
              </a:r>
              <a:r>
                <a:rPr lang="en-US" altLang="fr-FR" sz="1400" b="1" dirty="0">
                  <a:solidFill>
                    <a:srgbClr val="FF0000"/>
                  </a:solidFill>
                  <a:latin typeface="+mj-lt"/>
                </a:rPr>
                <a:t>/</a:t>
              </a:r>
              <a:r>
                <a:rPr lang="en-US" altLang="fr-FR" sz="1400" b="1" dirty="0" err="1">
                  <a:solidFill>
                    <a:srgbClr val="FF0000"/>
                  </a:solidFill>
                  <a:latin typeface="+mj-lt"/>
                </a:rPr>
                <a:t>FECi</a:t>
              </a:r>
              <a:endParaRPr lang="en-US" altLang="fr-FR" sz="1400" b="1" dirty="0">
                <a:solidFill>
                  <a:srgbClr val="FF0000"/>
                </a:solidFill>
                <a:latin typeface="+mj-lt"/>
              </a:endParaRPr>
            </a:p>
            <a:p>
              <a:pPr eaLnBrk="1" hangingPunct="1"/>
              <a:r>
                <a:rPr lang="en-US" altLang="fr-FR" sz="1400" b="1" dirty="0">
                  <a:solidFill>
                    <a:srgbClr val="FF0000"/>
                  </a:solidFill>
                  <a:latin typeface="+mj-lt"/>
                </a:rPr>
                <a:t>electronics</a:t>
              </a:r>
            </a:p>
          </p:txBody>
        </p:sp>
      </p:grpSp>
    </p:spTree>
    <p:extLst>
      <p:ext uri="{BB962C8B-B14F-4D97-AF65-F5344CB8AC3E}">
        <p14:creationId xmlns:p14="http://schemas.microsoft.com/office/powerpoint/2010/main" val="1700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987780" y="188688"/>
            <a:ext cx="8084720" cy="432000"/>
          </a:xfrm>
        </p:spPr>
        <p:txBody>
          <a:bodyPr/>
          <a:lstStyle/>
          <a:p>
            <a:r>
              <a:rPr lang="fr-FR" dirty="0" smtClean="0">
                <a:solidFill>
                  <a:schemeClr val="bg1"/>
                </a:solidFill>
              </a:rPr>
              <a:t>HARPO (LLR) for gamma </a:t>
            </a:r>
            <a:r>
              <a:rPr lang="fr-FR" dirty="0" err="1" smtClean="0">
                <a:solidFill>
                  <a:schemeClr val="bg1"/>
                </a:solidFill>
              </a:rPr>
              <a:t>detecTion</a:t>
            </a:r>
            <a:endParaRPr lang="fr-FR" dirty="0">
              <a:solidFill>
                <a:schemeClr val="bg1"/>
              </a:solidFill>
            </a:endParaRPr>
          </a:p>
        </p:txBody>
      </p:sp>
      <p:sp>
        <p:nvSpPr>
          <p:cNvPr id="4" name="Espace réservé du numéro de diapositive 3"/>
          <p:cNvSpPr>
            <a:spLocks noGrp="1"/>
          </p:cNvSpPr>
          <p:nvPr>
            <p:ph type="sldNum" sz="quarter" idx="4"/>
          </p:nvPr>
        </p:nvSpPr>
        <p:spPr/>
        <p:txBody>
          <a:bodyPr/>
          <a:lstStyle/>
          <a:p>
            <a:pPr>
              <a:defRPr/>
            </a:pPr>
            <a:fld id="{247F4A3C-2A8A-4CF3-B012-5CFD63464F30}" type="slidenum">
              <a:rPr lang="en-US" smtClean="0"/>
              <a:pPr>
                <a:defRPr/>
              </a:pPr>
              <a:t>13</a:t>
            </a:fld>
            <a:endParaRPr lang="en-US"/>
          </a:p>
        </p:txBody>
      </p:sp>
      <p:pic>
        <p:nvPicPr>
          <p:cNvPr id="7" name="Picture 2" descr="D:\PROJETS\HARPO\MESURES\Japon_2014\All_Energies_Samples.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540" y="2968553"/>
            <a:ext cx="7799743" cy="37728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604" y="764704"/>
            <a:ext cx="3185928" cy="238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5400092" y="1700808"/>
            <a:ext cx="2751715" cy="646331"/>
          </a:xfrm>
          <a:prstGeom prst="rect">
            <a:avLst/>
          </a:prstGeom>
          <a:noFill/>
        </p:spPr>
        <p:txBody>
          <a:bodyPr wrap="none" rtlCol="0">
            <a:spAutoFit/>
          </a:bodyPr>
          <a:lstStyle/>
          <a:p>
            <a:r>
              <a:rPr lang="fr-FR" dirty="0" err="1" smtClean="0"/>
              <a:t>Micromegas</a:t>
            </a:r>
            <a:r>
              <a:rPr lang="fr-FR" dirty="0" smtClean="0"/>
              <a:t> + GEM TPC</a:t>
            </a:r>
          </a:p>
          <a:p>
            <a:r>
              <a:rPr lang="fr-FR" dirty="0" err="1" smtClean="0"/>
              <a:t>Strip</a:t>
            </a:r>
            <a:r>
              <a:rPr lang="fr-FR" dirty="0" smtClean="0"/>
              <a:t> </a:t>
            </a:r>
            <a:r>
              <a:rPr lang="fr-FR" dirty="0" err="1" smtClean="0"/>
              <a:t>readout</a:t>
            </a:r>
            <a:endParaRPr lang="en-US" dirty="0"/>
          </a:p>
        </p:txBody>
      </p:sp>
    </p:spTree>
    <p:extLst>
      <p:ext uri="{BB962C8B-B14F-4D97-AF65-F5344CB8AC3E}">
        <p14:creationId xmlns:p14="http://schemas.microsoft.com/office/powerpoint/2010/main" val="2016974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The GET project: General Electronics for TPC’s</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14</a:t>
            </a:fld>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66580" y="46986"/>
            <a:ext cx="836144" cy="836144"/>
          </a:xfrm>
          <a:prstGeom prst="rect">
            <a:avLst/>
          </a:prstGeom>
        </p:spPr>
      </p:pic>
      <p:sp>
        <p:nvSpPr>
          <p:cNvPr id="244" name="Espace réservé du contenu 11"/>
          <p:cNvSpPr txBox="1">
            <a:spLocks/>
          </p:cNvSpPr>
          <p:nvPr/>
        </p:nvSpPr>
        <p:spPr>
          <a:xfrm>
            <a:off x="251520" y="1055793"/>
            <a:ext cx="8699662" cy="1614691"/>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Background</a:t>
            </a:r>
            <a:endParaRPr lang="fr-FR" dirty="0" smtClean="0"/>
          </a:p>
          <a:p>
            <a:pPr lvl="1"/>
            <a:r>
              <a:rPr lang="en-US" sz="1400" dirty="0" smtClean="0"/>
              <a:t>Following T2K developments, several laboratories involved in nuclear physics, CENBG (Bordeaux), IRFU (</a:t>
            </a:r>
            <a:r>
              <a:rPr lang="en-US" sz="1400" dirty="0" err="1" smtClean="0"/>
              <a:t>Saclay</a:t>
            </a:r>
            <a:r>
              <a:rPr lang="en-US" sz="1400" dirty="0" smtClean="0"/>
              <a:t>), GANIL (Caen) in France, MSU (United States) and later RIKEN (Japan) decided to join their efforts in the GET project to develop a new and generic readout system for TPC’s and active target TPC’s</a:t>
            </a:r>
          </a:p>
          <a:p>
            <a:pPr lvl="1"/>
            <a:r>
              <a:rPr lang="en-US" sz="1400" dirty="0"/>
              <a:t>F</a:t>
            </a:r>
            <a:r>
              <a:rPr lang="en-US" sz="1400" dirty="0" smtClean="0"/>
              <a:t>unding received from the French National Research Agency (ANR) in France and NSF in USA</a:t>
            </a:r>
            <a:endParaRPr lang="en-US" sz="1400" dirty="0"/>
          </a:p>
          <a:p>
            <a:pPr lvl="1"/>
            <a:r>
              <a:rPr lang="en-US" sz="1400" dirty="0" smtClean="0"/>
              <a:t>Project started in 2010 and successfully completed in 2014</a:t>
            </a:r>
          </a:p>
        </p:txBody>
      </p:sp>
      <p:grpSp>
        <p:nvGrpSpPr>
          <p:cNvPr id="7" name="Groupe 6"/>
          <p:cNvGrpSpPr>
            <a:grpSpLocks noChangeAspect="1"/>
          </p:cNvGrpSpPr>
          <p:nvPr/>
        </p:nvGrpSpPr>
        <p:grpSpPr>
          <a:xfrm>
            <a:off x="218991" y="3176972"/>
            <a:ext cx="8722654" cy="1722266"/>
            <a:chOff x="31907895" y="16476188"/>
            <a:chExt cx="10782111" cy="2128900"/>
          </a:xfrm>
          <a:effectLst>
            <a:outerShdw blurRad="63500" sx="102000" sy="102000" algn="ctr" rotWithShape="0">
              <a:prstClr val="black">
                <a:alpha val="40000"/>
              </a:prstClr>
            </a:outerShdw>
          </a:effectLst>
        </p:grpSpPr>
        <p:pic>
          <p:nvPicPr>
            <p:cNvPr id="8" name="Picture 2" descr="actar_14Be_2.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907895" y="16476188"/>
              <a:ext cx="2486902" cy="2094480"/>
            </a:xfrm>
            <a:prstGeom prst="rect">
              <a:avLst/>
            </a:prstGeom>
          </p:spPr>
        </p:pic>
        <p:sp>
          <p:nvSpPr>
            <p:cNvPr id="12" name="Rectangle 11"/>
            <p:cNvSpPr/>
            <p:nvPr/>
          </p:nvSpPr>
          <p:spPr>
            <a:xfrm>
              <a:off x="33203935" y="18110302"/>
              <a:ext cx="1215362" cy="464401"/>
            </a:xfrm>
            <a:prstGeom prst="rect">
              <a:avLst/>
            </a:prstGeom>
          </p:spPr>
          <p:txBody>
            <a:bodyPr wrap="square">
              <a:spAutoFit/>
            </a:bodyPr>
            <a:lstStyle/>
            <a:p>
              <a:pPr algn="ctr" fontAlgn="auto">
                <a:spcAft>
                  <a:spcPts val="0"/>
                </a:spcAft>
                <a:defRPr/>
              </a:pPr>
              <a:r>
                <a:rPr lang="fr-FR" sz="1600" b="1" i="1" dirty="0" smtClean="0">
                  <a:solidFill>
                    <a:schemeClr val="tx1">
                      <a:lumMod val="65000"/>
                      <a:lumOff val="35000"/>
                    </a:schemeClr>
                  </a:solidFill>
                  <a:effectLst>
                    <a:outerShdw blurRad="25400" dist="12700" dir="2700000" algn="tl" rotWithShape="0">
                      <a:schemeClr val="tx1">
                        <a:lumMod val="50000"/>
                        <a:lumOff val="50000"/>
                        <a:alpha val="40000"/>
                      </a:schemeClr>
                    </a:outerShdw>
                  </a:effectLst>
                  <a:latin typeface="Helvetica" pitchFamily="34" charset="0"/>
                </a:rPr>
                <a:t>ACTAR</a:t>
              </a:r>
              <a:endParaRPr lang="fr-FR" sz="1600" b="1" i="1" dirty="0">
                <a:solidFill>
                  <a:schemeClr val="tx1">
                    <a:lumMod val="65000"/>
                    <a:lumOff val="35000"/>
                  </a:schemeClr>
                </a:solidFill>
                <a:effectLst>
                  <a:outerShdw blurRad="25400" dist="12700" dir="2700000" algn="tl" rotWithShape="0">
                    <a:schemeClr val="tx1">
                      <a:lumMod val="50000"/>
                      <a:lumOff val="50000"/>
                      <a:alpha val="40000"/>
                    </a:schemeClr>
                  </a:outerShdw>
                </a:effectLst>
                <a:latin typeface="Helvetica" pitchFamily="34" charset="0"/>
              </a:endParaRPr>
            </a:p>
          </p:txBody>
        </p:sp>
        <p:pic>
          <p:nvPicPr>
            <p:cNvPr id="13"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475994" y="16480223"/>
              <a:ext cx="2807283" cy="2113327"/>
            </a:xfrm>
            <a:prstGeom prst="rect">
              <a:avLst/>
            </a:prstGeom>
            <a:noFill/>
            <a:ln w="9525">
              <a:noFill/>
              <a:miter lim="800000"/>
              <a:headEnd/>
              <a:tailEnd/>
            </a:ln>
            <a:effectLst/>
          </p:spPr>
        </p:pic>
        <p:pic>
          <p:nvPicPr>
            <p:cNvPr id="14" name="Image 13" descr="logo-cenbg-petit.gif"/>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126505" y="18159777"/>
              <a:ext cx="1156772" cy="395066"/>
            </a:xfrm>
            <a:prstGeom prst="rect">
              <a:avLst/>
            </a:prstGeom>
          </p:spPr>
        </p:pic>
        <p:pic>
          <p:nvPicPr>
            <p:cNvPr id="15" name="Image 14" descr="logo.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2092547" y="16650631"/>
              <a:ext cx="2073539" cy="459025"/>
            </a:xfrm>
            <a:prstGeom prst="rect">
              <a:avLst/>
            </a:prstGeom>
          </p:spPr>
        </p:pic>
        <p:pic>
          <p:nvPicPr>
            <p:cNvPr id="16" name="Picture 3393"/>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t="4556" b="-492"/>
            <a:stretch/>
          </p:blipFill>
          <p:spPr bwMode="auto">
            <a:xfrm>
              <a:off x="37389072" y="16491181"/>
              <a:ext cx="2511358" cy="2113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395"/>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39936618" y="16480223"/>
              <a:ext cx="2753388" cy="2117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descr="cid:6C0C28E5-6F4E-48BE-A3C5-9B2FAAE88EA7@nscl.msu.edu"/>
            <p:cNvPicPr>
              <a:picLocks noChangeAspect="1" noChangeArrowheads="1"/>
            </p:cNvPicPr>
            <p:nvPr/>
          </p:nvPicPr>
          <p:blipFill>
            <a:blip r:embed="rId12" r:link="rId13" cstate="print">
              <a:extLst>
                <a:ext uri="{28A0092B-C50C-407E-A947-70E740481C1C}">
                  <a14:useLocalDpi xmlns:a14="http://schemas.microsoft.com/office/drawing/2010/main"/>
                </a:ext>
              </a:extLst>
            </a:blip>
            <a:srcRect/>
            <a:stretch>
              <a:fillRect/>
            </a:stretch>
          </p:blipFill>
          <p:spPr bwMode="auto">
            <a:xfrm>
              <a:off x="37414575" y="18069798"/>
              <a:ext cx="417062" cy="512904"/>
            </a:xfrm>
            <a:prstGeom prst="rect">
              <a:avLst/>
            </a:prstGeom>
            <a:noFill/>
            <a:ln w="9525">
              <a:noFill/>
              <a:miter lim="800000"/>
              <a:headEnd/>
              <a:tailEnd/>
            </a:ln>
          </p:spPr>
        </p:pic>
        <p:pic>
          <p:nvPicPr>
            <p:cNvPr id="19" name="Image 25" descr="Riken.jpg"/>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1536791" y="17862703"/>
              <a:ext cx="947319" cy="29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Espace réservé du contenu 11"/>
          <p:cNvSpPr txBox="1">
            <a:spLocks/>
          </p:cNvSpPr>
          <p:nvPr/>
        </p:nvSpPr>
        <p:spPr>
          <a:xfrm>
            <a:off x="214366" y="2853109"/>
            <a:ext cx="1985491" cy="297019"/>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Initial applications</a:t>
            </a:r>
            <a:endParaRPr lang="fr-FR" dirty="0" smtClean="0"/>
          </a:p>
        </p:txBody>
      </p:sp>
      <p:sp>
        <p:nvSpPr>
          <p:cNvPr id="25" name="Espace réservé du contenu 11"/>
          <p:cNvSpPr txBox="1">
            <a:spLocks/>
          </p:cNvSpPr>
          <p:nvPr/>
        </p:nvSpPr>
        <p:spPr>
          <a:xfrm>
            <a:off x="6828765" y="4989854"/>
            <a:ext cx="1998287" cy="89109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SPIRIT TPC</a:t>
            </a:r>
            <a:endParaRPr lang="fr-FR" dirty="0" smtClean="0"/>
          </a:p>
          <a:p>
            <a:pPr lvl="1"/>
            <a:r>
              <a:rPr lang="en-US" sz="1400" dirty="0" smtClean="0"/>
              <a:t>Wire amplification</a:t>
            </a:r>
          </a:p>
          <a:p>
            <a:pPr lvl="1"/>
            <a:r>
              <a:rPr lang="fr-FR" sz="1400" dirty="0" smtClean="0"/>
              <a:t>~12,000 </a:t>
            </a:r>
            <a:r>
              <a:rPr lang="fr-FR" sz="1400" dirty="0" err="1" smtClean="0"/>
              <a:t>channels</a:t>
            </a:r>
            <a:endParaRPr lang="fr-FR" sz="1400" baseline="30000" dirty="0" smtClean="0"/>
          </a:p>
        </p:txBody>
      </p:sp>
      <p:sp>
        <p:nvSpPr>
          <p:cNvPr id="26" name="Espace réservé du contenu 11"/>
          <p:cNvSpPr txBox="1">
            <a:spLocks/>
          </p:cNvSpPr>
          <p:nvPr/>
        </p:nvSpPr>
        <p:spPr>
          <a:xfrm>
            <a:off x="4728226" y="4989854"/>
            <a:ext cx="1998287" cy="89109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a:solidFill>
                  <a:srgbClr val="FF0000"/>
                </a:solidFill>
                <a:effectLst>
                  <a:outerShdw blurRad="38100" dist="38100" dir="2700000" algn="tl">
                    <a:srgbClr val="000000">
                      <a:alpha val="43137"/>
                    </a:srgbClr>
                  </a:outerShdw>
                </a:effectLst>
              </a:rPr>
              <a:t>A</a:t>
            </a:r>
            <a:r>
              <a:rPr lang="fr-FR" b="1" dirty="0" smtClean="0">
                <a:solidFill>
                  <a:srgbClr val="FF0000"/>
                </a:solidFill>
                <a:effectLst>
                  <a:outerShdw blurRad="38100" dist="38100" dir="2700000" algn="tl">
                    <a:srgbClr val="000000">
                      <a:alpha val="43137"/>
                    </a:srgbClr>
                  </a:outerShdw>
                </a:effectLst>
              </a:rPr>
              <a:t>T TPC</a:t>
            </a:r>
            <a:endParaRPr lang="fr-FR" dirty="0" smtClean="0"/>
          </a:p>
          <a:p>
            <a:pPr lvl="1"/>
            <a:r>
              <a:rPr lang="en-US" sz="1400" dirty="0" err="1" smtClean="0"/>
              <a:t>Micromegas</a:t>
            </a:r>
            <a:r>
              <a:rPr lang="en-US" sz="1400" dirty="0" smtClean="0"/>
              <a:t> </a:t>
            </a:r>
            <a:r>
              <a:rPr lang="en-US" sz="1400" dirty="0" err="1" smtClean="0"/>
              <a:t>ampli</a:t>
            </a:r>
            <a:r>
              <a:rPr lang="en-US" sz="1400" dirty="0" smtClean="0"/>
              <a:t>.</a:t>
            </a:r>
          </a:p>
          <a:p>
            <a:pPr lvl="1"/>
            <a:r>
              <a:rPr lang="fr-FR" sz="1400" dirty="0" smtClean="0"/>
              <a:t>~10,000 </a:t>
            </a:r>
            <a:r>
              <a:rPr lang="fr-FR" sz="1400" dirty="0" err="1" smtClean="0"/>
              <a:t>channels</a:t>
            </a:r>
            <a:endParaRPr lang="fr-FR" sz="1400" baseline="30000" dirty="0" smtClean="0"/>
          </a:p>
        </p:txBody>
      </p:sp>
      <p:pic>
        <p:nvPicPr>
          <p:cNvPr id="27" name="Picture 4" descr="LOGO-ERC"/>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16698" y="4498959"/>
            <a:ext cx="408320" cy="390945"/>
          </a:xfrm>
          <a:prstGeom prst="rect">
            <a:avLst/>
          </a:prstGeom>
          <a:noFill/>
        </p:spPr>
      </p:pic>
      <p:sp>
        <p:nvSpPr>
          <p:cNvPr id="28" name="Espace réservé du contenu 11"/>
          <p:cNvSpPr txBox="1">
            <a:spLocks/>
          </p:cNvSpPr>
          <p:nvPr/>
        </p:nvSpPr>
        <p:spPr>
          <a:xfrm>
            <a:off x="2483768" y="4989854"/>
            <a:ext cx="1998287" cy="89109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CENBG TPC</a:t>
            </a:r>
            <a:endParaRPr lang="fr-FR" dirty="0" smtClean="0"/>
          </a:p>
          <a:p>
            <a:pPr lvl="1"/>
            <a:r>
              <a:rPr lang="en-US" sz="1400" dirty="0" smtClean="0"/>
              <a:t>GEM </a:t>
            </a:r>
            <a:r>
              <a:rPr lang="en-US" sz="1400" dirty="0" err="1" smtClean="0"/>
              <a:t>ampli</a:t>
            </a:r>
            <a:r>
              <a:rPr lang="en-US" sz="1400" dirty="0" smtClean="0"/>
              <a:t>.</a:t>
            </a:r>
          </a:p>
          <a:p>
            <a:pPr lvl="1"/>
            <a:r>
              <a:rPr lang="fr-FR" sz="1400" dirty="0" smtClean="0"/>
              <a:t>~16,000 </a:t>
            </a:r>
            <a:r>
              <a:rPr lang="fr-FR" sz="1400" dirty="0" err="1" smtClean="0"/>
              <a:t>channels</a:t>
            </a:r>
            <a:endParaRPr lang="fr-FR" sz="1400" baseline="30000" dirty="0" smtClean="0"/>
          </a:p>
        </p:txBody>
      </p:sp>
      <p:sp>
        <p:nvSpPr>
          <p:cNvPr id="29" name="Espace réservé du contenu 11"/>
          <p:cNvSpPr txBox="1">
            <a:spLocks/>
          </p:cNvSpPr>
          <p:nvPr/>
        </p:nvSpPr>
        <p:spPr>
          <a:xfrm>
            <a:off x="298279" y="4989854"/>
            <a:ext cx="1998287" cy="89109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ACTAR TPC</a:t>
            </a:r>
            <a:endParaRPr lang="fr-FR" dirty="0" smtClean="0"/>
          </a:p>
          <a:p>
            <a:pPr lvl="1"/>
            <a:r>
              <a:rPr lang="en-US" sz="1400" dirty="0" err="1" smtClean="0"/>
              <a:t>Micromegas</a:t>
            </a:r>
            <a:r>
              <a:rPr lang="en-US" sz="1400" dirty="0"/>
              <a:t> </a:t>
            </a:r>
            <a:r>
              <a:rPr lang="en-US" sz="1400" dirty="0" smtClean="0"/>
              <a:t>or GEM</a:t>
            </a:r>
          </a:p>
          <a:p>
            <a:pPr lvl="1"/>
            <a:r>
              <a:rPr lang="fr-FR" sz="1400" dirty="0" smtClean="0"/>
              <a:t>~16,000 </a:t>
            </a:r>
            <a:r>
              <a:rPr lang="fr-FR" sz="1400" dirty="0" err="1" smtClean="0"/>
              <a:t>channels</a:t>
            </a:r>
            <a:endParaRPr lang="fr-FR" sz="1400" baseline="30000" dirty="0" smtClean="0"/>
          </a:p>
        </p:txBody>
      </p:sp>
    </p:spTree>
    <p:extLst>
      <p:ext uri="{BB962C8B-B14F-4D97-AF65-F5344CB8AC3E}">
        <p14:creationId xmlns:p14="http://schemas.microsoft.com/office/powerpoint/2010/main" val="469624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fr-FR" dirty="0" smtClean="0"/>
              <a:t>ARCHITECTURE of The GET System</a:t>
            </a:r>
            <a:endParaRPr lang="fr-FR"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15</a:t>
            </a:fld>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8099" y="1141353"/>
            <a:ext cx="7235715" cy="5673168"/>
          </a:xfrm>
          <a:prstGeom prst="rect">
            <a:avLst/>
          </a:prstGeom>
        </p:spPr>
      </p:pic>
      <p:sp>
        <p:nvSpPr>
          <p:cNvPr id="4" name="Ellipse 3"/>
          <p:cNvSpPr/>
          <p:nvPr/>
        </p:nvSpPr>
        <p:spPr>
          <a:xfrm>
            <a:off x="1835696" y="1988840"/>
            <a:ext cx="576064" cy="46805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2" name="Connecteur droit avec flèche 291"/>
          <p:cNvCxnSpPr>
            <a:stCxn id="293" idx="2"/>
          </p:cNvCxnSpPr>
          <p:nvPr/>
        </p:nvCxnSpPr>
        <p:spPr>
          <a:xfrm>
            <a:off x="1054465" y="1925543"/>
            <a:ext cx="817235" cy="135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3" name="ZoneTexte 292"/>
          <p:cNvSpPr txBox="1"/>
          <p:nvPr/>
        </p:nvSpPr>
        <p:spPr>
          <a:xfrm>
            <a:off x="251520" y="1340768"/>
            <a:ext cx="1605889" cy="584775"/>
          </a:xfrm>
          <a:prstGeom prst="rect">
            <a:avLst/>
          </a:prstGeom>
          <a:noFill/>
        </p:spPr>
        <p:txBody>
          <a:bodyPr wrap="none" rtlCol="0">
            <a:spAutoFit/>
          </a:bodyPr>
          <a:lstStyle/>
          <a:p>
            <a:pPr algn="ctr"/>
            <a:r>
              <a:rPr lang="en-US" sz="1600" dirty="0" smtClean="0"/>
              <a:t>ASIC « AGET »</a:t>
            </a:r>
          </a:p>
          <a:p>
            <a:pPr algn="ctr"/>
            <a:r>
              <a:rPr lang="en-US" sz="1600" dirty="0" smtClean="0"/>
              <a:t>(IRFU)</a:t>
            </a:r>
            <a:endParaRPr lang="en-US" sz="1600" dirty="0"/>
          </a:p>
        </p:txBody>
      </p:sp>
      <p:sp>
        <p:nvSpPr>
          <p:cNvPr id="295" name="Ellipse 294"/>
          <p:cNvSpPr/>
          <p:nvPr/>
        </p:nvSpPr>
        <p:spPr>
          <a:xfrm>
            <a:off x="1529262" y="1628800"/>
            <a:ext cx="3258762" cy="12961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6" name="Connecteur droit avec flèche 295"/>
          <p:cNvCxnSpPr>
            <a:stCxn id="298" idx="3"/>
            <a:endCxn id="295" idx="2"/>
          </p:cNvCxnSpPr>
          <p:nvPr/>
        </p:nvCxnSpPr>
        <p:spPr>
          <a:xfrm flipV="1">
            <a:off x="1205068" y="2276872"/>
            <a:ext cx="324194" cy="23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8" name="ZoneTexte 297"/>
          <p:cNvSpPr txBox="1"/>
          <p:nvPr/>
        </p:nvSpPr>
        <p:spPr>
          <a:xfrm>
            <a:off x="40967" y="2094819"/>
            <a:ext cx="1164101" cy="830997"/>
          </a:xfrm>
          <a:prstGeom prst="rect">
            <a:avLst/>
          </a:prstGeom>
          <a:noFill/>
        </p:spPr>
        <p:txBody>
          <a:bodyPr wrap="none" rtlCol="0">
            <a:spAutoFit/>
          </a:bodyPr>
          <a:lstStyle/>
          <a:p>
            <a:pPr algn="ctr"/>
            <a:r>
              <a:rPr lang="en-US" sz="1600" dirty="0" smtClean="0"/>
              <a:t>Front-end</a:t>
            </a:r>
          </a:p>
          <a:p>
            <a:pPr algn="ctr"/>
            <a:r>
              <a:rPr lang="en-US" sz="1600" dirty="0" smtClean="0"/>
              <a:t>electronics</a:t>
            </a:r>
          </a:p>
          <a:p>
            <a:pPr algn="ctr"/>
            <a:r>
              <a:rPr lang="en-US" sz="1600" dirty="0" smtClean="0"/>
              <a:t>(CENBG)</a:t>
            </a:r>
            <a:endParaRPr lang="en-US" sz="1600" dirty="0"/>
          </a:p>
        </p:txBody>
      </p:sp>
      <p:sp>
        <p:nvSpPr>
          <p:cNvPr id="301" name="ZoneTexte 300"/>
          <p:cNvSpPr txBox="1"/>
          <p:nvPr/>
        </p:nvSpPr>
        <p:spPr>
          <a:xfrm>
            <a:off x="-12481" y="3320988"/>
            <a:ext cx="1164101" cy="1077218"/>
          </a:xfrm>
          <a:prstGeom prst="rect">
            <a:avLst/>
          </a:prstGeom>
          <a:noFill/>
        </p:spPr>
        <p:txBody>
          <a:bodyPr wrap="none" rtlCol="0">
            <a:spAutoFit/>
          </a:bodyPr>
          <a:lstStyle/>
          <a:p>
            <a:pPr algn="ctr"/>
            <a:r>
              <a:rPr lang="en-US" sz="1600" dirty="0" smtClean="0"/>
              <a:t>Back-end</a:t>
            </a:r>
          </a:p>
          <a:p>
            <a:pPr algn="ctr"/>
            <a:r>
              <a:rPr lang="en-US" sz="1600" dirty="0" smtClean="0"/>
              <a:t>electronics</a:t>
            </a:r>
          </a:p>
          <a:p>
            <a:pPr algn="ctr"/>
            <a:r>
              <a:rPr lang="en-US" sz="1600" dirty="0" smtClean="0"/>
              <a:t>(HW: MSU</a:t>
            </a:r>
          </a:p>
          <a:p>
            <a:pPr algn="ctr"/>
            <a:r>
              <a:rPr lang="en-US" sz="1600" dirty="0" smtClean="0"/>
              <a:t>SW: IRFU)</a:t>
            </a:r>
            <a:endParaRPr lang="en-US" sz="1600" dirty="0"/>
          </a:p>
        </p:txBody>
      </p:sp>
      <p:sp>
        <p:nvSpPr>
          <p:cNvPr id="302" name="ZoneTexte 301"/>
          <p:cNvSpPr txBox="1"/>
          <p:nvPr/>
        </p:nvSpPr>
        <p:spPr>
          <a:xfrm>
            <a:off x="6725932" y="1141353"/>
            <a:ext cx="1814792" cy="584775"/>
          </a:xfrm>
          <a:prstGeom prst="rect">
            <a:avLst/>
          </a:prstGeom>
          <a:noFill/>
        </p:spPr>
        <p:txBody>
          <a:bodyPr wrap="none" rtlCol="0">
            <a:spAutoFit/>
          </a:bodyPr>
          <a:lstStyle/>
          <a:p>
            <a:pPr algn="ctr"/>
            <a:r>
              <a:rPr lang="en-US" sz="1600" dirty="0" smtClean="0"/>
              <a:t>Intelligent Trigger </a:t>
            </a:r>
          </a:p>
          <a:p>
            <a:pPr algn="ctr"/>
            <a:r>
              <a:rPr lang="en-US" sz="1600" dirty="0" smtClean="0"/>
              <a:t>(GANIL)</a:t>
            </a:r>
            <a:endParaRPr lang="en-US" sz="1600" dirty="0"/>
          </a:p>
        </p:txBody>
      </p:sp>
      <p:sp>
        <p:nvSpPr>
          <p:cNvPr id="303" name="Ellipse 302"/>
          <p:cNvSpPr/>
          <p:nvPr/>
        </p:nvSpPr>
        <p:spPr>
          <a:xfrm>
            <a:off x="1205068" y="2987593"/>
            <a:ext cx="3258762" cy="20975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4" name="Connecteur droit avec flèche 303"/>
          <p:cNvCxnSpPr>
            <a:stCxn id="301" idx="0"/>
            <a:endCxn id="303" idx="1"/>
          </p:cNvCxnSpPr>
          <p:nvPr/>
        </p:nvCxnSpPr>
        <p:spPr>
          <a:xfrm flipV="1">
            <a:off x="569570" y="3294778"/>
            <a:ext cx="1112733" cy="26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9" name="Connecteur droit avec flèche 308"/>
          <p:cNvCxnSpPr>
            <a:stCxn id="302" idx="2"/>
          </p:cNvCxnSpPr>
          <p:nvPr/>
        </p:nvCxnSpPr>
        <p:spPr>
          <a:xfrm flipH="1">
            <a:off x="7020274" y="1726128"/>
            <a:ext cx="613054" cy="1994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3" name="ZoneTexte 312"/>
          <p:cNvSpPr txBox="1"/>
          <p:nvPr/>
        </p:nvSpPr>
        <p:spPr>
          <a:xfrm>
            <a:off x="7200620" y="5032181"/>
            <a:ext cx="1943380" cy="1323439"/>
          </a:xfrm>
          <a:prstGeom prst="rect">
            <a:avLst/>
          </a:prstGeom>
          <a:noFill/>
        </p:spPr>
        <p:txBody>
          <a:bodyPr wrap="square" rtlCol="0">
            <a:spAutoFit/>
          </a:bodyPr>
          <a:lstStyle/>
          <a:p>
            <a:pPr algn="ctr"/>
            <a:r>
              <a:rPr lang="en-US" sz="1600" dirty="0" smtClean="0"/>
              <a:t>Configuration,</a:t>
            </a:r>
          </a:p>
          <a:p>
            <a:pPr algn="ctr"/>
            <a:r>
              <a:rPr lang="en-US" sz="1600" dirty="0" smtClean="0"/>
              <a:t>Monitoring,</a:t>
            </a:r>
          </a:p>
          <a:p>
            <a:pPr algn="ctr"/>
            <a:r>
              <a:rPr lang="en-US" sz="1600" dirty="0" smtClean="0"/>
              <a:t>Run control</a:t>
            </a:r>
          </a:p>
          <a:p>
            <a:pPr algn="ctr"/>
            <a:r>
              <a:rPr lang="en-US" sz="1600" dirty="0" smtClean="0"/>
              <a:t>DAQ software</a:t>
            </a:r>
          </a:p>
          <a:p>
            <a:pPr algn="ctr"/>
            <a:r>
              <a:rPr lang="en-US" sz="1600" dirty="0" smtClean="0"/>
              <a:t>(IRFU,GANIL) </a:t>
            </a:r>
            <a:endParaRPr lang="en-US" sz="1600" dirty="0"/>
          </a:p>
        </p:txBody>
      </p:sp>
      <p:pic>
        <p:nvPicPr>
          <p:cNvPr id="314" name="Image 3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66580" y="46986"/>
            <a:ext cx="836144" cy="836144"/>
          </a:xfrm>
          <a:prstGeom prst="rect">
            <a:avLst/>
          </a:prstGeom>
        </p:spPr>
      </p:pic>
    </p:spTree>
    <p:extLst>
      <p:ext uri="{BB962C8B-B14F-4D97-AF65-F5344CB8AC3E}">
        <p14:creationId xmlns:p14="http://schemas.microsoft.com/office/powerpoint/2010/main" val="14815567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fr-FR" dirty="0" smtClean="0"/>
              <a:t>the AGET chip: </a:t>
            </a:r>
            <a:r>
              <a:rPr lang="fr-FR" dirty="0" err="1" smtClean="0"/>
              <a:t>versatility</a:t>
            </a:r>
            <a:r>
              <a:rPr lang="fr-FR" dirty="0" smtClean="0"/>
              <a:t> and </a:t>
            </a:r>
            <a:r>
              <a:rPr lang="fr-FR" dirty="0" err="1" smtClean="0"/>
              <a:t>genericity</a:t>
            </a:r>
            <a:endParaRPr lang="fr-FR"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16</a:t>
            </a:fld>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73727" y="1045393"/>
            <a:ext cx="836144" cy="836144"/>
          </a:xfrm>
          <a:prstGeom prst="rect">
            <a:avLst/>
          </a:prstGeom>
        </p:spPr>
      </p:pic>
      <p:sp>
        <p:nvSpPr>
          <p:cNvPr id="7" name="Espace réservé du contenu 6"/>
          <p:cNvSpPr txBox="1">
            <a:spLocks/>
          </p:cNvSpPr>
          <p:nvPr/>
        </p:nvSpPr>
        <p:spPr>
          <a:xfrm>
            <a:off x="539774" y="4211262"/>
            <a:ext cx="8064452" cy="2092336"/>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b="1" dirty="0">
                <a:solidFill>
                  <a:srgbClr val="FF0000"/>
                </a:solidFill>
              </a:rPr>
              <a:t>64</a:t>
            </a:r>
            <a:r>
              <a:rPr lang="en-US" b="1" dirty="0">
                <a:solidFill>
                  <a:srgbClr val="808080"/>
                </a:solidFill>
              </a:rPr>
              <a:t> analog channels : </a:t>
            </a:r>
            <a:r>
              <a:rPr lang="en-US" i="1" dirty="0">
                <a:solidFill>
                  <a:srgbClr val="808080"/>
                </a:solidFill>
              </a:rPr>
              <a:t>CSA, Filter, SCA (512 cells), </a:t>
            </a:r>
            <a:r>
              <a:rPr lang="en-US" i="1" dirty="0" smtClean="0">
                <a:solidFill>
                  <a:srgbClr val="FF0000"/>
                </a:solidFill>
              </a:rPr>
              <a:t>Discriminator</a:t>
            </a:r>
            <a:endParaRPr lang="en-US" b="1" dirty="0" smtClean="0">
              <a:solidFill>
                <a:srgbClr val="FF0000"/>
              </a:solidFill>
            </a:endParaRPr>
          </a:p>
          <a:p>
            <a:pPr lvl="1"/>
            <a:r>
              <a:rPr lang="en-US" b="1" dirty="0" smtClean="0">
                <a:solidFill>
                  <a:srgbClr val="FF0000"/>
                </a:solidFill>
              </a:rPr>
              <a:t>Auto triggering </a:t>
            </a:r>
            <a:r>
              <a:rPr lang="en-US" b="1" dirty="0" smtClean="0">
                <a:solidFill>
                  <a:srgbClr val="808080"/>
                </a:solidFill>
              </a:rPr>
              <a:t>: </a:t>
            </a:r>
            <a:r>
              <a:rPr lang="en-US" dirty="0" smtClean="0">
                <a:solidFill>
                  <a:srgbClr val="808080"/>
                </a:solidFill>
              </a:rPr>
              <a:t>per channel discriminator + threshold (DAC)</a:t>
            </a:r>
          </a:p>
          <a:p>
            <a:pPr lvl="1"/>
            <a:r>
              <a:rPr lang="en-US" b="1" dirty="0" smtClean="0">
                <a:solidFill>
                  <a:srgbClr val="FF0000"/>
                </a:solidFill>
              </a:rPr>
              <a:t>Multiplicity signal </a:t>
            </a:r>
            <a:r>
              <a:rPr lang="en-US" b="1" dirty="0" smtClean="0">
                <a:solidFill>
                  <a:srgbClr val="808080"/>
                </a:solidFill>
              </a:rPr>
              <a:t>: </a:t>
            </a:r>
            <a:r>
              <a:rPr lang="en-US" i="1" dirty="0" smtClean="0">
                <a:solidFill>
                  <a:srgbClr val="808080"/>
                </a:solidFill>
              </a:rPr>
              <a:t>analog </a:t>
            </a:r>
            <a:r>
              <a:rPr lang="en-US" b="1" i="1" dirty="0" smtClean="0">
                <a:solidFill>
                  <a:srgbClr val="808080"/>
                </a:solidFill>
              </a:rPr>
              <a:t>OR</a:t>
            </a:r>
            <a:r>
              <a:rPr lang="en-US" i="1" dirty="0" smtClean="0">
                <a:solidFill>
                  <a:srgbClr val="808080"/>
                </a:solidFill>
              </a:rPr>
              <a:t> of 64 discriminators</a:t>
            </a:r>
          </a:p>
          <a:p>
            <a:pPr lvl="1"/>
            <a:r>
              <a:rPr lang="en-US" b="1" dirty="0" smtClean="0">
                <a:solidFill>
                  <a:srgbClr val="FF0000"/>
                </a:solidFill>
              </a:rPr>
              <a:t>Hit Channel register</a:t>
            </a:r>
            <a:r>
              <a:rPr lang="en-US" b="1" dirty="0" smtClean="0">
                <a:solidFill>
                  <a:srgbClr val="808080"/>
                </a:solidFill>
              </a:rPr>
              <a:t>. Accessible in R/W</a:t>
            </a:r>
          </a:p>
          <a:p>
            <a:pPr lvl="1"/>
            <a:r>
              <a:rPr lang="en-US" b="1" dirty="0" smtClean="0">
                <a:solidFill>
                  <a:srgbClr val="808080"/>
                </a:solidFill>
              </a:rPr>
              <a:t>SCA readout mode: </a:t>
            </a:r>
            <a:r>
              <a:rPr lang="en-US" i="1" dirty="0" smtClean="0">
                <a:solidFill>
                  <a:srgbClr val="808080"/>
                </a:solidFill>
              </a:rPr>
              <a:t>all, </a:t>
            </a:r>
            <a:r>
              <a:rPr lang="en-US" i="1" dirty="0" smtClean="0">
                <a:solidFill>
                  <a:srgbClr val="FF0000"/>
                </a:solidFill>
              </a:rPr>
              <a:t>hit or specific channels (gives lower dead-time)</a:t>
            </a:r>
          </a:p>
          <a:p>
            <a:pPr lvl="1"/>
            <a:r>
              <a:rPr lang="en-US" b="1" dirty="0" smtClean="0">
                <a:solidFill>
                  <a:srgbClr val="808080"/>
                </a:solidFill>
              </a:rPr>
              <a:t>4 charge ranges/channel: </a:t>
            </a:r>
            <a:r>
              <a:rPr lang="en-US" i="1" dirty="0" smtClean="0">
                <a:solidFill>
                  <a:srgbClr val="808080"/>
                </a:solidFill>
              </a:rPr>
              <a:t>120 </a:t>
            </a:r>
            <a:r>
              <a:rPr lang="en-US" i="1" dirty="0" err="1" smtClean="0">
                <a:solidFill>
                  <a:srgbClr val="808080"/>
                </a:solidFill>
              </a:rPr>
              <a:t>fC</a:t>
            </a:r>
            <a:r>
              <a:rPr lang="en-US" i="1" dirty="0" smtClean="0">
                <a:solidFill>
                  <a:srgbClr val="808080"/>
                </a:solidFill>
              </a:rPr>
              <a:t>; 240 </a:t>
            </a:r>
            <a:r>
              <a:rPr lang="en-US" i="1" dirty="0" err="1" smtClean="0">
                <a:solidFill>
                  <a:srgbClr val="808080"/>
                </a:solidFill>
              </a:rPr>
              <a:t>fC</a:t>
            </a:r>
            <a:r>
              <a:rPr lang="en-US" i="1" dirty="0" smtClean="0">
                <a:solidFill>
                  <a:srgbClr val="808080"/>
                </a:solidFill>
              </a:rPr>
              <a:t>; </a:t>
            </a:r>
            <a:r>
              <a:rPr lang="en-US" i="1" dirty="0" smtClean="0">
                <a:solidFill>
                  <a:srgbClr val="FF0000"/>
                </a:solidFill>
              </a:rPr>
              <a:t>1 pC;10 </a:t>
            </a:r>
            <a:r>
              <a:rPr lang="en-US" i="1" dirty="0" err="1" smtClean="0">
                <a:solidFill>
                  <a:srgbClr val="FF0000"/>
                </a:solidFill>
              </a:rPr>
              <a:t>pC</a:t>
            </a:r>
            <a:r>
              <a:rPr lang="en-US" i="1" dirty="0" smtClean="0">
                <a:solidFill>
                  <a:srgbClr val="FF0000"/>
                </a:solidFill>
              </a:rPr>
              <a:t> (e.g. for Silicon detectors)</a:t>
            </a:r>
            <a:endParaRPr lang="en-US" dirty="0" smtClean="0">
              <a:solidFill>
                <a:srgbClr val="FF0000"/>
              </a:solidFill>
            </a:endParaRPr>
          </a:p>
          <a:p>
            <a:pPr lvl="1"/>
            <a:r>
              <a:rPr lang="en-US" b="1" dirty="0" smtClean="0">
                <a:solidFill>
                  <a:srgbClr val="808080"/>
                </a:solidFill>
              </a:rPr>
              <a:t>Input current polarity </a:t>
            </a:r>
            <a:r>
              <a:rPr lang="en-US" i="1" dirty="0" smtClean="0">
                <a:solidFill>
                  <a:srgbClr val="808080"/>
                </a:solidFill>
              </a:rPr>
              <a:t>positive or negative, </a:t>
            </a:r>
            <a:r>
              <a:rPr lang="en-US" i="1" dirty="0" smtClean="0">
                <a:solidFill>
                  <a:srgbClr val="FF0000"/>
                </a:solidFill>
              </a:rPr>
              <a:t>selectable by software programming</a:t>
            </a:r>
            <a:endParaRPr lang="en-US" b="1" dirty="0" smtClean="0">
              <a:solidFill>
                <a:srgbClr val="FF0000"/>
              </a:solidFill>
            </a:endParaRPr>
          </a:p>
          <a:p>
            <a:pPr lvl="1"/>
            <a:r>
              <a:rPr lang="en-US" b="1" dirty="0" smtClean="0">
                <a:solidFill>
                  <a:srgbClr val="FF0000"/>
                </a:solidFill>
              </a:rPr>
              <a:t>Possibility to bypass the CSA</a:t>
            </a:r>
            <a:r>
              <a:rPr lang="en-US" b="1" dirty="0" smtClean="0">
                <a:solidFill>
                  <a:srgbClr val="808080"/>
                </a:solidFill>
              </a:rPr>
              <a:t>: </a:t>
            </a:r>
            <a:r>
              <a:rPr lang="en-US" i="1" dirty="0" smtClean="0">
                <a:solidFill>
                  <a:srgbClr val="808080"/>
                </a:solidFill>
              </a:rPr>
              <a:t>enter directly into the RC2 filter or SCA inputs</a:t>
            </a:r>
          </a:p>
        </p:txBody>
      </p:sp>
      <p:grpSp>
        <p:nvGrpSpPr>
          <p:cNvPr id="8" name="Groupe 243"/>
          <p:cNvGrpSpPr>
            <a:grpSpLocks noChangeAspect="1"/>
          </p:cNvGrpSpPr>
          <p:nvPr/>
        </p:nvGrpSpPr>
        <p:grpSpPr bwMode="auto">
          <a:xfrm>
            <a:off x="2594255" y="1268760"/>
            <a:ext cx="4854754" cy="2647927"/>
            <a:chOff x="862013" y="660400"/>
            <a:chExt cx="5946670" cy="3243263"/>
          </a:xfrm>
        </p:grpSpPr>
        <p:sp>
          <p:nvSpPr>
            <p:cNvPr id="12" name="Text Box 211"/>
            <p:cNvSpPr txBox="1">
              <a:spLocks noChangeArrowheads="1"/>
            </p:cNvSpPr>
            <p:nvPr/>
          </p:nvSpPr>
          <p:spPr bwMode="auto">
            <a:xfrm>
              <a:off x="6099180" y="2519092"/>
              <a:ext cx="709503" cy="166522"/>
            </a:xfrm>
            <a:prstGeom prst="rect">
              <a:avLst/>
            </a:prstGeom>
            <a:solidFill>
              <a:srgbClr val="FFCC99">
                <a:alpha val="60001"/>
              </a:srgbClr>
            </a:solidFill>
            <a:ln w="9525">
              <a:noFill/>
              <a:miter lim="800000"/>
              <a:headEnd/>
              <a:tailEnd/>
            </a:ln>
            <a:effectLst/>
          </p:spPr>
          <p:txBody>
            <a:bodyPr wrap="none" lIns="0" tIns="0" rIns="0" bIns="0">
              <a:spAutoFit/>
            </a:bodyPr>
            <a:lstStyle/>
            <a:p>
              <a:pPr algn="ctr">
                <a:defRPr/>
              </a:pPr>
              <a:r>
                <a:rPr lang="en-US" sz="1000" b="1" i="1" dirty="0">
                  <a:effectLst>
                    <a:outerShdw blurRad="38100" dist="38100" dir="2700000" algn="tl">
                      <a:srgbClr val="FFFFFF"/>
                    </a:outerShdw>
                  </a:effectLst>
                  <a:latin typeface="Arial" charset="0"/>
                </a:rPr>
                <a:t>12-bit </a:t>
              </a:r>
              <a:r>
                <a:rPr lang="en-US" sz="1000" b="1" i="1" dirty="0" smtClean="0">
                  <a:effectLst>
                    <a:outerShdw blurRad="38100" dist="38100" dir="2700000" algn="tl">
                      <a:srgbClr val="FFFFFF"/>
                    </a:outerShdw>
                  </a:effectLst>
                  <a:latin typeface="Arial" charset="0"/>
                </a:rPr>
                <a:t>ADC</a:t>
              </a:r>
              <a:endParaRPr lang="en-US" sz="1000" b="1" i="1" dirty="0">
                <a:effectLst>
                  <a:outerShdw blurRad="38100" dist="38100" dir="2700000" algn="tl">
                    <a:srgbClr val="FFFFFF"/>
                  </a:outerShdw>
                </a:effectLst>
                <a:latin typeface="Arial" charset="0"/>
              </a:endParaRPr>
            </a:p>
          </p:txBody>
        </p:sp>
        <p:sp>
          <p:nvSpPr>
            <p:cNvPr id="13" name="Rectangle 674"/>
            <p:cNvSpPr>
              <a:spLocks noChangeAspect="1" noChangeArrowheads="1"/>
            </p:cNvSpPr>
            <p:nvPr/>
          </p:nvSpPr>
          <p:spPr bwMode="auto">
            <a:xfrm>
              <a:off x="1587500" y="3744913"/>
              <a:ext cx="1046163" cy="128588"/>
            </a:xfrm>
            <a:prstGeom prst="rect">
              <a:avLst/>
            </a:prstGeom>
            <a:solidFill>
              <a:srgbClr val="00CC99">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CC99"/>
              </a:extrusionClr>
            </a:sp3d>
          </p:spPr>
          <p:txBody>
            <a:bodyPr wrap="none" anchor="ctr">
              <a:flatTx/>
            </a:bodyPr>
            <a:lstStyle/>
            <a:p>
              <a:endParaRPr lang="fr-FR"/>
            </a:p>
          </p:txBody>
        </p:sp>
        <p:sp>
          <p:nvSpPr>
            <p:cNvPr id="14" name="Text Box 675"/>
            <p:cNvSpPr txBox="1">
              <a:spLocks noChangeAspect="1" noChangeArrowheads="1"/>
            </p:cNvSpPr>
            <p:nvPr/>
          </p:nvSpPr>
          <p:spPr bwMode="auto">
            <a:xfrm>
              <a:off x="1682750" y="3748088"/>
              <a:ext cx="817563" cy="122238"/>
            </a:xfrm>
            <a:prstGeom prst="rect">
              <a:avLst/>
            </a:prstGeom>
            <a:solidFill>
              <a:schemeClr val="bg1"/>
            </a:solidFill>
            <a:ln w="9525">
              <a:noFill/>
              <a:miter lim="800000"/>
              <a:headEnd/>
              <a:tailEnd/>
            </a:ln>
          </p:spPr>
          <p:txBody>
            <a:bodyPr wrap="none" lIns="0" tIns="0" rIns="0" bIns="0">
              <a:spAutoFit/>
            </a:bodyPr>
            <a:lstStyle/>
            <a:p>
              <a:r>
                <a:rPr lang="en-US" sz="800" b="1">
                  <a:latin typeface="Comic Sans MS" pitchFamily="66" charset="0"/>
                </a:rPr>
                <a:t>Serial Interface</a:t>
              </a:r>
            </a:p>
          </p:txBody>
        </p:sp>
        <p:sp>
          <p:nvSpPr>
            <p:cNvPr id="15" name="Rectangle 676"/>
            <p:cNvSpPr>
              <a:spLocks noChangeAspect="1" noChangeArrowheads="1"/>
            </p:cNvSpPr>
            <p:nvPr/>
          </p:nvSpPr>
          <p:spPr bwMode="auto">
            <a:xfrm>
              <a:off x="3597275" y="3744913"/>
              <a:ext cx="401638" cy="142875"/>
            </a:xfrm>
            <a:prstGeom prst="rect">
              <a:avLst/>
            </a:prstGeom>
            <a:solidFill>
              <a:srgbClr val="00CC99">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CC99"/>
              </a:extrusionClr>
            </a:sp3d>
          </p:spPr>
          <p:txBody>
            <a:bodyPr wrap="none" anchor="ctr">
              <a:flatTx/>
            </a:bodyPr>
            <a:lstStyle/>
            <a:p>
              <a:endParaRPr lang="fr-FR"/>
            </a:p>
          </p:txBody>
        </p:sp>
        <p:sp>
          <p:nvSpPr>
            <p:cNvPr id="16" name="Text Box 677"/>
            <p:cNvSpPr txBox="1">
              <a:spLocks noChangeAspect="1" noChangeArrowheads="1"/>
            </p:cNvSpPr>
            <p:nvPr/>
          </p:nvSpPr>
          <p:spPr bwMode="auto">
            <a:xfrm>
              <a:off x="3690938" y="3757613"/>
              <a:ext cx="261938" cy="122238"/>
            </a:xfrm>
            <a:prstGeom prst="rect">
              <a:avLst/>
            </a:prstGeom>
            <a:solidFill>
              <a:schemeClr val="bg1"/>
            </a:solidFill>
            <a:ln w="9525">
              <a:noFill/>
              <a:miter lim="800000"/>
              <a:headEnd/>
              <a:tailEnd/>
            </a:ln>
          </p:spPr>
          <p:txBody>
            <a:bodyPr wrap="none" lIns="0" tIns="0" rIns="0" bIns="0">
              <a:spAutoFit/>
            </a:bodyPr>
            <a:lstStyle/>
            <a:p>
              <a:r>
                <a:rPr lang="en-US" sz="800" b="1">
                  <a:latin typeface="Comic Sans MS" pitchFamily="66" charset="0"/>
                </a:rPr>
                <a:t>Mode</a:t>
              </a:r>
            </a:p>
          </p:txBody>
        </p:sp>
        <p:sp>
          <p:nvSpPr>
            <p:cNvPr id="17" name="Rectangle 678"/>
            <p:cNvSpPr>
              <a:spLocks noChangeAspect="1" noChangeArrowheads="1"/>
            </p:cNvSpPr>
            <p:nvPr/>
          </p:nvSpPr>
          <p:spPr bwMode="auto">
            <a:xfrm>
              <a:off x="4224338" y="3744913"/>
              <a:ext cx="238125" cy="133350"/>
            </a:xfrm>
            <a:prstGeom prst="rect">
              <a:avLst/>
            </a:prstGeom>
            <a:solidFill>
              <a:srgbClr val="00CC99">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CC99"/>
              </a:extrusionClr>
            </a:sp3d>
          </p:spPr>
          <p:txBody>
            <a:bodyPr wrap="none" anchor="ctr">
              <a:flatTx/>
            </a:bodyPr>
            <a:lstStyle/>
            <a:p>
              <a:endParaRPr lang="fr-FR"/>
            </a:p>
          </p:txBody>
        </p:sp>
        <p:sp>
          <p:nvSpPr>
            <p:cNvPr id="18" name="Text Box 679"/>
            <p:cNvSpPr txBox="1">
              <a:spLocks noChangeAspect="1" noChangeArrowheads="1"/>
            </p:cNvSpPr>
            <p:nvPr/>
          </p:nvSpPr>
          <p:spPr bwMode="auto">
            <a:xfrm>
              <a:off x="4260850" y="3748088"/>
              <a:ext cx="155575" cy="122238"/>
            </a:xfrm>
            <a:prstGeom prst="rect">
              <a:avLst/>
            </a:prstGeom>
            <a:solidFill>
              <a:schemeClr val="bg1"/>
            </a:solidFill>
            <a:ln w="9525">
              <a:noFill/>
              <a:miter lim="800000"/>
              <a:headEnd/>
              <a:tailEnd/>
            </a:ln>
          </p:spPr>
          <p:txBody>
            <a:bodyPr lIns="0" tIns="0" rIns="0" bIns="0">
              <a:spAutoFit/>
            </a:bodyPr>
            <a:lstStyle/>
            <a:p>
              <a:pPr algn="ctr"/>
              <a:r>
                <a:rPr lang="en-US" sz="800" b="1">
                  <a:latin typeface="Comic Sans MS" pitchFamily="66" charset="0"/>
                </a:rPr>
                <a:t>CK</a:t>
              </a:r>
            </a:p>
          </p:txBody>
        </p:sp>
        <p:sp>
          <p:nvSpPr>
            <p:cNvPr id="19" name="Rectangle 680"/>
            <p:cNvSpPr>
              <a:spLocks noChangeAspect="1" noChangeArrowheads="1"/>
            </p:cNvSpPr>
            <p:nvPr/>
          </p:nvSpPr>
          <p:spPr bwMode="auto">
            <a:xfrm>
              <a:off x="952500" y="3744913"/>
              <a:ext cx="415925" cy="123825"/>
            </a:xfrm>
            <a:prstGeom prst="rect">
              <a:avLst/>
            </a:prstGeom>
            <a:solidFill>
              <a:srgbClr val="00CC99">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CC99"/>
              </a:extrusionClr>
            </a:sp3d>
          </p:spPr>
          <p:txBody>
            <a:bodyPr wrap="none" anchor="ctr">
              <a:flatTx/>
            </a:bodyPr>
            <a:lstStyle/>
            <a:p>
              <a:endParaRPr lang="fr-FR"/>
            </a:p>
          </p:txBody>
        </p:sp>
        <p:sp>
          <p:nvSpPr>
            <p:cNvPr id="20" name="Text Box 681"/>
            <p:cNvSpPr txBox="1">
              <a:spLocks noChangeAspect="1" noChangeArrowheads="1"/>
            </p:cNvSpPr>
            <p:nvPr/>
          </p:nvSpPr>
          <p:spPr bwMode="auto">
            <a:xfrm>
              <a:off x="976313" y="3744913"/>
              <a:ext cx="379413" cy="122238"/>
            </a:xfrm>
            <a:prstGeom prst="rect">
              <a:avLst/>
            </a:prstGeom>
            <a:solidFill>
              <a:schemeClr val="bg1"/>
            </a:solidFill>
            <a:ln w="9525">
              <a:noFill/>
              <a:miter lim="800000"/>
              <a:headEnd/>
              <a:tailEnd/>
            </a:ln>
          </p:spPr>
          <p:txBody>
            <a:bodyPr wrap="none" lIns="0" tIns="0" rIns="0" bIns="0">
              <a:spAutoFit/>
            </a:bodyPr>
            <a:lstStyle/>
            <a:p>
              <a:r>
                <a:rPr lang="en-US" sz="800" b="1">
                  <a:latin typeface="Comic Sans MS" pitchFamily="66" charset="0"/>
                </a:rPr>
                <a:t>In Test</a:t>
              </a:r>
            </a:p>
          </p:txBody>
        </p:sp>
        <p:sp>
          <p:nvSpPr>
            <p:cNvPr id="21" name="Rectangle 682"/>
            <p:cNvSpPr>
              <a:spLocks noChangeAspect="1" noChangeArrowheads="1"/>
            </p:cNvSpPr>
            <p:nvPr/>
          </p:nvSpPr>
          <p:spPr bwMode="auto">
            <a:xfrm>
              <a:off x="4815135" y="3752850"/>
              <a:ext cx="1717804" cy="150813"/>
            </a:xfrm>
            <a:prstGeom prst="rect">
              <a:avLst/>
            </a:prstGeom>
            <a:solidFill>
              <a:srgbClr val="00CC99">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CC99"/>
              </a:extrusionClr>
            </a:sp3d>
          </p:spPr>
          <p:txBody>
            <a:bodyPr wrap="none" anchor="ctr">
              <a:flatTx/>
            </a:bodyPr>
            <a:lstStyle/>
            <a:p>
              <a:endParaRPr lang="fr-FR"/>
            </a:p>
          </p:txBody>
        </p:sp>
        <p:sp>
          <p:nvSpPr>
            <p:cNvPr id="22" name="Text Box 683"/>
            <p:cNvSpPr txBox="1">
              <a:spLocks noChangeAspect="1" noChangeArrowheads="1"/>
            </p:cNvSpPr>
            <p:nvPr/>
          </p:nvSpPr>
          <p:spPr bwMode="auto">
            <a:xfrm>
              <a:off x="4832176" y="3761310"/>
              <a:ext cx="1671933" cy="138499"/>
            </a:xfrm>
            <a:prstGeom prst="rect">
              <a:avLst/>
            </a:prstGeom>
            <a:solidFill>
              <a:schemeClr val="bg1"/>
            </a:solidFill>
            <a:ln w="9525">
              <a:noFill/>
              <a:miter lim="800000"/>
              <a:headEnd/>
              <a:tailEnd/>
            </a:ln>
          </p:spPr>
          <p:txBody>
            <a:bodyPr wrap="none" lIns="0" tIns="0" rIns="0" bIns="0">
              <a:spAutoFit/>
            </a:bodyPr>
            <a:lstStyle/>
            <a:p>
              <a:r>
                <a:rPr lang="en-US" sz="800" b="1">
                  <a:latin typeface="Comic Sans MS" pitchFamily="66" charset="0"/>
                </a:rPr>
                <a:t>CSA;CR;SCAin;DISCRIin(N°1)</a:t>
              </a:r>
            </a:p>
          </p:txBody>
        </p:sp>
        <p:sp>
          <p:nvSpPr>
            <p:cNvPr id="23" name="Rectangle 684"/>
            <p:cNvSpPr>
              <a:spLocks noChangeAspect="1" noChangeArrowheads="1"/>
            </p:cNvSpPr>
            <p:nvPr/>
          </p:nvSpPr>
          <p:spPr bwMode="auto">
            <a:xfrm>
              <a:off x="862013" y="660400"/>
              <a:ext cx="5183188" cy="2998788"/>
            </a:xfrm>
            <a:prstGeom prst="rect">
              <a:avLst/>
            </a:prstGeom>
            <a:solidFill>
              <a:srgbClr val="0066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66FF"/>
              </a:extrusionClr>
            </a:sp3d>
          </p:spPr>
          <p:txBody>
            <a:bodyPr wrap="none" anchor="ctr">
              <a:flatTx/>
            </a:bodyPr>
            <a:lstStyle/>
            <a:p>
              <a:endParaRPr lang="fr-FR"/>
            </a:p>
          </p:txBody>
        </p:sp>
        <p:grpSp>
          <p:nvGrpSpPr>
            <p:cNvPr id="24" name="Group 685"/>
            <p:cNvGrpSpPr>
              <a:grpSpLocks/>
            </p:cNvGrpSpPr>
            <p:nvPr/>
          </p:nvGrpSpPr>
          <p:grpSpPr bwMode="auto">
            <a:xfrm>
              <a:off x="5060950" y="3357570"/>
              <a:ext cx="963613" cy="390526"/>
              <a:chOff x="3069" y="1864"/>
              <a:chExt cx="607" cy="246"/>
            </a:xfrm>
          </p:grpSpPr>
          <p:sp>
            <p:nvSpPr>
              <p:cNvPr id="241" name="Rectangle 686"/>
              <p:cNvSpPr>
                <a:spLocks noChangeAspect="1" noChangeArrowheads="1"/>
              </p:cNvSpPr>
              <p:nvPr/>
            </p:nvSpPr>
            <p:spPr bwMode="auto">
              <a:xfrm>
                <a:off x="3069" y="1864"/>
                <a:ext cx="607" cy="173"/>
              </a:xfrm>
              <a:prstGeom prst="rect">
                <a:avLst/>
              </a:prstGeom>
              <a:solidFill>
                <a:srgbClr val="FEB8EF">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EB8EF"/>
                </a:extrusionClr>
              </a:sp3d>
            </p:spPr>
            <p:txBody>
              <a:bodyPr wrap="none" anchor="ctr">
                <a:flatTx/>
              </a:bodyPr>
              <a:lstStyle/>
              <a:p>
                <a:endParaRPr lang="fr-FR"/>
              </a:p>
            </p:txBody>
          </p:sp>
          <p:sp>
            <p:nvSpPr>
              <p:cNvPr id="242" name="Text Box 687"/>
              <p:cNvSpPr txBox="1">
                <a:spLocks noChangeAspect="1" noChangeArrowheads="1"/>
              </p:cNvSpPr>
              <p:nvPr/>
            </p:nvSpPr>
            <p:spPr bwMode="auto">
              <a:xfrm>
                <a:off x="3081" y="1880"/>
                <a:ext cx="585" cy="86"/>
              </a:xfrm>
              <a:prstGeom prst="rect">
                <a:avLst/>
              </a:prstGeom>
              <a:solidFill>
                <a:schemeClr val="bg1"/>
              </a:solidFill>
              <a:ln w="9525">
                <a:noFill/>
                <a:miter lim="800000"/>
                <a:headEnd/>
                <a:tailEnd/>
              </a:ln>
            </p:spPr>
            <p:txBody>
              <a:bodyPr lIns="0" tIns="0" rIns="0" bIns="0">
                <a:spAutoFit/>
              </a:bodyPr>
              <a:lstStyle/>
              <a:p>
                <a:pPr algn="ctr"/>
                <a:r>
                  <a:rPr lang="en-US" sz="800" b="1">
                    <a:latin typeface="Comic Sans MS" pitchFamily="66" charset="0"/>
                  </a:rPr>
                  <a:t>Asic “Spy” Mode </a:t>
                </a:r>
              </a:p>
            </p:txBody>
          </p:sp>
          <p:sp>
            <p:nvSpPr>
              <p:cNvPr id="243" name="Line 688"/>
              <p:cNvSpPr>
                <a:spLocks noChangeAspect="1" noChangeShapeType="1"/>
              </p:cNvSpPr>
              <p:nvPr/>
            </p:nvSpPr>
            <p:spPr bwMode="auto">
              <a:xfrm>
                <a:off x="3432" y="1998"/>
                <a:ext cx="0" cy="112"/>
              </a:xfrm>
              <a:prstGeom prst="line">
                <a:avLst/>
              </a:prstGeom>
              <a:noFill/>
              <a:ln w="38100" cmpd="dbl">
                <a:solidFill>
                  <a:srgbClr val="FF6600"/>
                </a:solidFill>
                <a:round/>
                <a:headEnd/>
                <a:tailEnd type="triangle" w="med" len="med"/>
              </a:ln>
            </p:spPr>
            <p:txBody>
              <a:bodyPr/>
              <a:lstStyle/>
              <a:p>
                <a:endParaRPr lang="fr-FR"/>
              </a:p>
            </p:txBody>
          </p:sp>
        </p:grpSp>
        <p:grpSp>
          <p:nvGrpSpPr>
            <p:cNvPr id="25" name="Group 689"/>
            <p:cNvGrpSpPr>
              <a:grpSpLocks/>
            </p:cNvGrpSpPr>
            <p:nvPr/>
          </p:nvGrpSpPr>
          <p:grpSpPr bwMode="auto">
            <a:xfrm>
              <a:off x="4465645" y="3355975"/>
              <a:ext cx="565151" cy="279400"/>
              <a:chOff x="2694" y="1863"/>
              <a:chExt cx="356" cy="176"/>
            </a:xfrm>
          </p:grpSpPr>
          <p:sp>
            <p:nvSpPr>
              <p:cNvPr id="239" name="Rectangle 690"/>
              <p:cNvSpPr>
                <a:spLocks noChangeAspect="1" noChangeArrowheads="1"/>
              </p:cNvSpPr>
              <p:nvPr/>
            </p:nvSpPr>
            <p:spPr bwMode="auto">
              <a:xfrm>
                <a:off x="2695" y="1863"/>
                <a:ext cx="355" cy="176"/>
              </a:xfrm>
              <a:prstGeom prst="rect">
                <a:avLst/>
              </a:prstGeom>
              <a:solidFill>
                <a:schemeClr val="bg1">
                  <a:alpha val="70195"/>
                </a:schemeClr>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wrap="none" anchor="ctr">
                <a:flatTx/>
              </a:bodyPr>
              <a:lstStyle/>
              <a:p>
                <a:pPr algn="ctr">
                  <a:lnSpc>
                    <a:spcPct val="90000"/>
                  </a:lnSpc>
                </a:pPr>
                <a:endParaRPr lang="en-US"/>
              </a:p>
            </p:txBody>
          </p:sp>
          <p:sp>
            <p:nvSpPr>
              <p:cNvPr id="240" name="Text Box 691"/>
              <p:cNvSpPr txBox="1">
                <a:spLocks noChangeAspect="1" noChangeArrowheads="1"/>
              </p:cNvSpPr>
              <p:nvPr/>
            </p:nvSpPr>
            <p:spPr bwMode="auto">
              <a:xfrm>
                <a:off x="2694" y="1874"/>
                <a:ext cx="329" cy="154"/>
              </a:xfrm>
              <a:prstGeom prst="rect">
                <a:avLst/>
              </a:prstGeom>
              <a:solidFill>
                <a:schemeClr val="bg1"/>
              </a:solidFill>
              <a:ln w="9525">
                <a:noFill/>
                <a:miter lim="800000"/>
                <a:headEnd/>
                <a:tailEnd/>
              </a:ln>
            </p:spPr>
            <p:txBody>
              <a:bodyPr lIns="0" tIns="0" rIns="0" bIns="0">
                <a:spAutoFit/>
              </a:bodyPr>
              <a:lstStyle/>
              <a:p>
                <a:pPr algn="ctr">
                  <a:lnSpc>
                    <a:spcPct val="80000"/>
                  </a:lnSpc>
                </a:pPr>
                <a:r>
                  <a:rPr lang="en-US" sz="800" b="1">
                    <a:solidFill>
                      <a:srgbClr val="FF3300"/>
                    </a:solidFill>
                    <a:latin typeface="Comic Sans MS" pitchFamily="66" charset="0"/>
                  </a:rPr>
                  <a:t>Readout </a:t>
                </a:r>
              </a:p>
              <a:p>
                <a:pPr algn="ctr">
                  <a:lnSpc>
                    <a:spcPct val="80000"/>
                  </a:lnSpc>
                </a:pPr>
                <a:r>
                  <a:rPr lang="en-US" sz="1000" b="1">
                    <a:solidFill>
                      <a:srgbClr val="FF3300"/>
                    </a:solidFill>
                    <a:latin typeface="Comic Sans MS" pitchFamily="66" charset="0"/>
                  </a:rPr>
                  <a:t>Mode</a:t>
                </a:r>
              </a:p>
            </p:txBody>
          </p:sp>
        </p:grpSp>
        <p:sp>
          <p:nvSpPr>
            <p:cNvPr id="26" name="Rectangle 692"/>
            <p:cNvSpPr>
              <a:spLocks noChangeAspect="1" noChangeArrowheads="1"/>
            </p:cNvSpPr>
            <p:nvPr/>
          </p:nvSpPr>
          <p:spPr bwMode="auto">
            <a:xfrm>
              <a:off x="3462338" y="3352800"/>
              <a:ext cx="996950" cy="280988"/>
            </a:xfrm>
            <a:prstGeom prst="rect">
              <a:avLst/>
            </a:prstGeom>
            <a:solidFill>
              <a:srgbClr val="99FF33">
                <a:alpha val="70195"/>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99FF33"/>
              </a:extrusionClr>
            </a:sp3d>
          </p:spPr>
          <p:txBody>
            <a:bodyPr wrap="none" anchor="ctr">
              <a:flatTx/>
            </a:bodyPr>
            <a:lstStyle/>
            <a:p>
              <a:endParaRPr lang="fr-FR"/>
            </a:p>
          </p:txBody>
        </p:sp>
        <p:sp>
          <p:nvSpPr>
            <p:cNvPr id="27" name="Text Box 693"/>
            <p:cNvSpPr txBox="1">
              <a:spLocks noChangeAspect="1" noChangeArrowheads="1"/>
            </p:cNvSpPr>
            <p:nvPr/>
          </p:nvSpPr>
          <p:spPr bwMode="auto">
            <a:xfrm>
              <a:off x="3467100" y="3355975"/>
              <a:ext cx="963613" cy="152400"/>
            </a:xfrm>
            <a:prstGeom prst="rect">
              <a:avLst/>
            </a:prstGeom>
            <a:solidFill>
              <a:schemeClr val="bg1"/>
            </a:solidFill>
            <a:ln w="9525">
              <a:noFill/>
              <a:miter lim="800000"/>
              <a:headEnd/>
              <a:tailEnd/>
            </a:ln>
          </p:spPr>
          <p:txBody>
            <a:bodyPr wrap="none" lIns="0" tIns="0" rIns="0" bIns="0">
              <a:spAutoFit/>
            </a:bodyPr>
            <a:lstStyle/>
            <a:p>
              <a:r>
                <a:rPr lang="en-US" sz="900" b="1">
                  <a:latin typeface="Comic Sans MS" pitchFamily="66" charset="0"/>
                </a:rPr>
                <a:t>SCA MANAGER</a:t>
              </a:r>
            </a:p>
          </p:txBody>
        </p:sp>
        <p:sp>
          <p:nvSpPr>
            <p:cNvPr id="28" name="Rectangle 694"/>
            <p:cNvSpPr>
              <a:spLocks noChangeAspect="1" noChangeArrowheads="1"/>
            </p:cNvSpPr>
            <p:nvPr/>
          </p:nvSpPr>
          <p:spPr bwMode="auto">
            <a:xfrm>
              <a:off x="1584325" y="3378200"/>
              <a:ext cx="995363" cy="182563"/>
            </a:xfrm>
            <a:prstGeom prst="rect">
              <a:avLst/>
            </a:prstGeom>
            <a:solidFill>
              <a:srgbClr val="FF66FF">
                <a:alpha val="70195"/>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66FF"/>
              </a:extrusionClr>
            </a:sp3d>
          </p:spPr>
          <p:txBody>
            <a:bodyPr wrap="none" anchor="ctr">
              <a:flatTx/>
            </a:bodyPr>
            <a:lstStyle/>
            <a:p>
              <a:endParaRPr lang="fr-FR"/>
            </a:p>
          </p:txBody>
        </p:sp>
        <p:sp>
          <p:nvSpPr>
            <p:cNvPr id="29" name="Text Box 695"/>
            <p:cNvSpPr txBox="1">
              <a:spLocks noChangeAspect="1" noChangeArrowheads="1"/>
            </p:cNvSpPr>
            <p:nvPr/>
          </p:nvSpPr>
          <p:spPr bwMode="auto">
            <a:xfrm>
              <a:off x="1590675" y="3384550"/>
              <a:ext cx="963613" cy="136525"/>
            </a:xfrm>
            <a:prstGeom prst="rect">
              <a:avLst/>
            </a:prstGeom>
            <a:solidFill>
              <a:schemeClr val="bg1"/>
            </a:solidFill>
            <a:ln w="9525">
              <a:noFill/>
              <a:miter lim="800000"/>
              <a:headEnd/>
              <a:tailEnd/>
            </a:ln>
          </p:spPr>
          <p:txBody>
            <a:bodyPr wrap="none" lIns="0" tIns="0" rIns="0" bIns="0">
              <a:spAutoFit/>
            </a:bodyPr>
            <a:lstStyle/>
            <a:p>
              <a:r>
                <a:rPr lang="en-US" sz="900" b="1">
                  <a:latin typeface="Comic Sans MS" pitchFamily="66" charset="0"/>
                </a:rPr>
                <a:t>SLOW CONTROL</a:t>
              </a:r>
            </a:p>
          </p:txBody>
        </p:sp>
        <p:sp>
          <p:nvSpPr>
            <p:cNvPr id="30" name="Line 696"/>
            <p:cNvSpPr>
              <a:spLocks noChangeAspect="1" noChangeShapeType="1"/>
            </p:cNvSpPr>
            <p:nvPr/>
          </p:nvSpPr>
          <p:spPr bwMode="auto">
            <a:xfrm>
              <a:off x="2084388" y="3563938"/>
              <a:ext cx="0" cy="188913"/>
            </a:xfrm>
            <a:prstGeom prst="line">
              <a:avLst/>
            </a:prstGeom>
            <a:noFill/>
            <a:ln w="38100" cmpd="dbl">
              <a:solidFill>
                <a:srgbClr val="FF6600"/>
              </a:solidFill>
              <a:round/>
              <a:headEnd type="triangle" w="sm" len="sm"/>
              <a:tailEnd type="triangle" w="sm" len="sm"/>
            </a:ln>
          </p:spPr>
          <p:txBody>
            <a:bodyPr/>
            <a:lstStyle/>
            <a:p>
              <a:endParaRPr lang="fr-FR"/>
            </a:p>
          </p:txBody>
        </p:sp>
        <p:sp>
          <p:nvSpPr>
            <p:cNvPr id="31" name="Text Box 697"/>
            <p:cNvSpPr txBox="1">
              <a:spLocks noChangeAspect="1" noChangeArrowheads="1"/>
            </p:cNvSpPr>
            <p:nvPr/>
          </p:nvSpPr>
          <p:spPr bwMode="auto">
            <a:xfrm>
              <a:off x="3568700" y="3509963"/>
              <a:ext cx="339725" cy="122238"/>
            </a:xfrm>
            <a:prstGeom prst="rect">
              <a:avLst/>
            </a:prstGeom>
            <a:solidFill>
              <a:schemeClr val="bg1"/>
            </a:solidFill>
            <a:ln w="9525">
              <a:noFill/>
              <a:miter lim="800000"/>
              <a:headEnd/>
              <a:tailEnd/>
            </a:ln>
          </p:spPr>
          <p:txBody>
            <a:bodyPr lIns="0" tIns="0" rIns="0" bIns="0">
              <a:spAutoFit/>
            </a:bodyPr>
            <a:lstStyle/>
            <a:p>
              <a:pPr algn="ctr"/>
              <a:r>
                <a:rPr lang="en-US" sz="800" b="1" i="1">
                  <a:latin typeface="Comic Sans MS" pitchFamily="66" charset="0"/>
                </a:rPr>
                <a:t>W / R</a:t>
              </a:r>
            </a:p>
          </p:txBody>
        </p:sp>
        <p:sp>
          <p:nvSpPr>
            <p:cNvPr id="32" name="Text Box 698"/>
            <p:cNvSpPr txBox="1">
              <a:spLocks noChangeAspect="1" noChangeArrowheads="1"/>
            </p:cNvSpPr>
            <p:nvPr/>
          </p:nvSpPr>
          <p:spPr bwMode="auto">
            <a:xfrm>
              <a:off x="4203700" y="3513138"/>
              <a:ext cx="187325" cy="122238"/>
            </a:xfrm>
            <a:prstGeom prst="rect">
              <a:avLst/>
            </a:prstGeom>
            <a:solidFill>
              <a:schemeClr val="bg1"/>
            </a:solidFill>
            <a:ln w="9525">
              <a:noFill/>
              <a:miter lim="800000"/>
              <a:headEnd/>
              <a:tailEnd/>
            </a:ln>
          </p:spPr>
          <p:txBody>
            <a:bodyPr lIns="0" tIns="0" rIns="0" bIns="0">
              <a:spAutoFit/>
            </a:bodyPr>
            <a:lstStyle/>
            <a:p>
              <a:pPr algn="ctr"/>
              <a:r>
                <a:rPr lang="en-US" sz="800" b="1" i="1">
                  <a:latin typeface="Comic Sans MS" pitchFamily="66" charset="0"/>
                </a:rPr>
                <a:t>CK</a:t>
              </a:r>
            </a:p>
          </p:txBody>
        </p:sp>
        <p:sp>
          <p:nvSpPr>
            <p:cNvPr id="33" name="Line 699"/>
            <p:cNvSpPr>
              <a:spLocks noChangeAspect="1" noChangeShapeType="1"/>
            </p:cNvSpPr>
            <p:nvPr/>
          </p:nvSpPr>
          <p:spPr bwMode="auto">
            <a:xfrm>
              <a:off x="4318000" y="3633788"/>
              <a:ext cx="0" cy="106363"/>
            </a:xfrm>
            <a:prstGeom prst="line">
              <a:avLst/>
            </a:prstGeom>
            <a:noFill/>
            <a:ln w="38100" cmpd="dbl">
              <a:solidFill>
                <a:srgbClr val="FF6600"/>
              </a:solidFill>
              <a:round/>
              <a:headEnd type="triangle" w="sm" len="sm"/>
              <a:tailEnd type="none" w="sm" len="sm"/>
            </a:ln>
          </p:spPr>
          <p:txBody>
            <a:bodyPr/>
            <a:lstStyle/>
            <a:p>
              <a:endParaRPr lang="fr-FR"/>
            </a:p>
          </p:txBody>
        </p:sp>
        <p:sp>
          <p:nvSpPr>
            <p:cNvPr id="34" name="Rectangle 700"/>
            <p:cNvSpPr>
              <a:spLocks noChangeAspect="1" noChangeArrowheads="1"/>
            </p:cNvSpPr>
            <p:nvPr/>
          </p:nvSpPr>
          <p:spPr bwMode="auto">
            <a:xfrm>
              <a:off x="971550" y="3378200"/>
              <a:ext cx="355600" cy="185738"/>
            </a:xfrm>
            <a:prstGeom prst="rect">
              <a:avLst/>
            </a:prstGeom>
            <a:solidFill>
              <a:srgbClr val="FF9966">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9966"/>
              </a:extrusionClr>
            </a:sp3d>
          </p:spPr>
          <p:txBody>
            <a:bodyPr wrap="none" anchor="ctr">
              <a:flatTx/>
            </a:bodyPr>
            <a:lstStyle/>
            <a:p>
              <a:endParaRPr lang="fr-FR"/>
            </a:p>
          </p:txBody>
        </p:sp>
        <p:sp>
          <p:nvSpPr>
            <p:cNvPr id="35" name="Text Box 701"/>
            <p:cNvSpPr txBox="1">
              <a:spLocks noChangeAspect="1" noChangeArrowheads="1"/>
            </p:cNvSpPr>
            <p:nvPr/>
          </p:nvSpPr>
          <p:spPr bwMode="auto">
            <a:xfrm>
              <a:off x="971550" y="3379788"/>
              <a:ext cx="344488" cy="152400"/>
            </a:xfrm>
            <a:prstGeom prst="rect">
              <a:avLst/>
            </a:prstGeom>
            <a:solidFill>
              <a:schemeClr val="bg1"/>
            </a:solidFill>
            <a:ln w="9525">
              <a:noFill/>
              <a:miter lim="800000"/>
              <a:headEnd/>
              <a:tailEnd/>
            </a:ln>
          </p:spPr>
          <p:txBody>
            <a:bodyPr wrap="none" lIns="0" tIns="0" rIns="0" bIns="0">
              <a:spAutoFit/>
            </a:bodyPr>
            <a:lstStyle/>
            <a:p>
              <a:r>
                <a:rPr lang="en-US" sz="1000" b="1">
                  <a:latin typeface="Comic Sans MS" pitchFamily="66" charset="0"/>
                </a:rPr>
                <a:t>TEST</a:t>
              </a:r>
            </a:p>
          </p:txBody>
        </p:sp>
        <p:sp>
          <p:nvSpPr>
            <p:cNvPr id="37" name="Line 702"/>
            <p:cNvSpPr>
              <a:spLocks noChangeAspect="1" noChangeShapeType="1"/>
            </p:cNvSpPr>
            <p:nvPr/>
          </p:nvSpPr>
          <p:spPr bwMode="auto">
            <a:xfrm>
              <a:off x="1158875" y="3557588"/>
              <a:ext cx="0" cy="184150"/>
            </a:xfrm>
            <a:prstGeom prst="line">
              <a:avLst/>
            </a:prstGeom>
            <a:noFill/>
            <a:ln w="38100" cmpd="dbl">
              <a:solidFill>
                <a:srgbClr val="FF6600"/>
              </a:solidFill>
              <a:round/>
              <a:headEnd type="triangle" w="sm" len="sm"/>
              <a:tailEnd type="none" w="sm" len="sm"/>
            </a:ln>
          </p:spPr>
          <p:txBody>
            <a:bodyPr/>
            <a:lstStyle/>
            <a:p>
              <a:endParaRPr lang="fr-FR"/>
            </a:p>
          </p:txBody>
        </p:sp>
        <p:sp>
          <p:nvSpPr>
            <p:cNvPr id="38" name="Rectangle 703"/>
            <p:cNvSpPr>
              <a:spLocks noChangeAspect="1" noChangeArrowheads="1"/>
            </p:cNvSpPr>
            <p:nvPr/>
          </p:nvSpPr>
          <p:spPr bwMode="auto">
            <a:xfrm>
              <a:off x="2760663" y="3359150"/>
              <a:ext cx="533400" cy="265113"/>
            </a:xfrm>
            <a:prstGeom prst="rect">
              <a:avLst/>
            </a:prstGeom>
            <a:solidFill>
              <a:srgbClr val="FFFF00">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FF00"/>
              </a:extrusionClr>
            </a:sp3d>
          </p:spPr>
          <p:txBody>
            <a:bodyPr wrap="none" anchor="ctr">
              <a:flatTx/>
            </a:bodyPr>
            <a:lstStyle/>
            <a:p>
              <a:endParaRPr lang="fr-FR"/>
            </a:p>
          </p:txBody>
        </p:sp>
        <p:sp>
          <p:nvSpPr>
            <p:cNvPr id="39" name="Text Box 704"/>
            <p:cNvSpPr txBox="1">
              <a:spLocks noChangeAspect="1" noChangeArrowheads="1"/>
            </p:cNvSpPr>
            <p:nvPr/>
          </p:nvSpPr>
          <p:spPr bwMode="auto">
            <a:xfrm>
              <a:off x="2779713" y="3368675"/>
              <a:ext cx="477838" cy="244475"/>
            </a:xfrm>
            <a:prstGeom prst="rect">
              <a:avLst/>
            </a:prstGeom>
            <a:solidFill>
              <a:schemeClr val="bg1"/>
            </a:solidFill>
            <a:ln w="9525">
              <a:noFill/>
              <a:miter lim="800000"/>
              <a:headEnd/>
              <a:tailEnd/>
            </a:ln>
          </p:spPr>
          <p:txBody>
            <a:bodyPr lIns="0" tIns="0" rIns="0" bIns="0">
              <a:spAutoFit/>
            </a:bodyPr>
            <a:lstStyle/>
            <a:p>
              <a:pPr algn="ctr"/>
              <a:r>
                <a:rPr lang="en-US" sz="800" b="1">
                  <a:latin typeface="Comic Sans MS" pitchFamily="66" charset="0"/>
                </a:rPr>
                <a:t>Power on </a:t>
              </a:r>
            </a:p>
            <a:p>
              <a:pPr algn="ctr"/>
              <a:r>
                <a:rPr lang="en-US" sz="800" b="1">
                  <a:latin typeface="Comic Sans MS" pitchFamily="66" charset="0"/>
                </a:rPr>
                <a:t>Reset</a:t>
              </a:r>
            </a:p>
          </p:txBody>
        </p:sp>
        <p:sp>
          <p:nvSpPr>
            <p:cNvPr id="40" name="Line 705"/>
            <p:cNvSpPr>
              <a:spLocks noChangeAspect="1" noChangeShapeType="1"/>
            </p:cNvSpPr>
            <p:nvPr/>
          </p:nvSpPr>
          <p:spPr bwMode="auto">
            <a:xfrm flipH="1">
              <a:off x="2573338" y="3452813"/>
              <a:ext cx="144463" cy="0"/>
            </a:xfrm>
            <a:prstGeom prst="line">
              <a:avLst/>
            </a:prstGeom>
            <a:noFill/>
            <a:ln w="38100" cmpd="dbl">
              <a:solidFill>
                <a:srgbClr val="FF9900"/>
              </a:solidFill>
              <a:round/>
              <a:headEnd/>
              <a:tailEnd type="triangle" w="med" len="med"/>
            </a:ln>
          </p:spPr>
          <p:txBody>
            <a:bodyPr/>
            <a:lstStyle/>
            <a:p>
              <a:endParaRPr lang="fr-FR"/>
            </a:p>
          </p:txBody>
        </p:sp>
        <p:sp>
          <p:nvSpPr>
            <p:cNvPr id="41" name="Line 706"/>
            <p:cNvSpPr>
              <a:spLocks noChangeAspect="1" noChangeShapeType="1"/>
            </p:cNvSpPr>
            <p:nvPr/>
          </p:nvSpPr>
          <p:spPr bwMode="auto">
            <a:xfrm flipH="1" flipV="1">
              <a:off x="1327150" y="3449638"/>
              <a:ext cx="204788" cy="0"/>
            </a:xfrm>
            <a:prstGeom prst="line">
              <a:avLst/>
            </a:prstGeom>
            <a:noFill/>
            <a:ln w="38100" cmpd="dbl">
              <a:solidFill>
                <a:srgbClr val="FF66FF"/>
              </a:solidFill>
              <a:round/>
              <a:headEnd/>
              <a:tailEnd type="triangle" w="med" len="med"/>
            </a:ln>
          </p:spPr>
          <p:txBody>
            <a:bodyPr/>
            <a:lstStyle/>
            <a:p>
              <a:endParaRPr lang="fr-FR"/>
            </a:p>
          </p:txBody>
        </p:sp>
        <p:sp>
          <p:nvSpPr>
            <p:cNvPr id="42" name="Line 707"/>
            <p:cNvSpPr>
              <a:spLocks noChangeAspect="1" noChangeShapeType="1"/>
            </p:cNvSpPr>
            <p:nvPr/>
          </p:nvSpPr>
          <p:spPr bwMode="auto">
            <a:xfrm>
              <a:off x="3763963" y="3638550"/>
              <a:ext cx="0" cy="106363"/>
            </a:xfrm>
            <a:prstGeom prst="line">
              <a:avLst/>
            </a:prstGeom>
            <a:noFill/>
            <a:ln w="38100" cmpd="dbl">
              <a:solidFill>
                <a:srgbClr val="FF6600"/>
              </a:solidFill>
              <a:round/>
              <a:headEnd type="triangle" w="sm" len="sm"/>
              <a:tailEnd type="none" w="sm" len="sm"/>
            </a:ln>
          </p:spPr>
          <p:txBody>
            <a:bodyPr/>
            <a:lstStyle/>
            <a:p>
              <a:endParaRPr lang="fr-FR"/>
            </a:p>
          </p:txBody>
        </p:sp>
        <p:sp>
          <p:nvSpPr>
            <p:cNvPr id="43" name="Rectangle 709"/>
            <p:cNvSpPr>
              <a:spLocks noChangeAspect="1" noChangeArrowheads="1"/>
            </p:cNvSpPr>
            <p:nvPr/>
          </p:nvSpPr>
          <p:spPr bwMode="auto">
            <a:xfrm>
              <a:off x="6332538" y="2151063"/>
              <a:ext cx="331788" cy="333375"/>
            </a:xfrm>
            <a:prstGeom prst="rect">
              <a:avLst/>
            </a:prstGeom>
            <a:solidFill>
              <a:srgbClr val="00CC99">
                <a:alpha val="5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00CC99"/>
              </a:extrusionClr>
            </a:sp3d>
          </p:spPr>
          <p:txBody>
            <a:bodyPr wrap="none" anchor="ctr">
              <a:flatTx/>
            </a:bodyPr>
            <a:lstStyle/>
            <a:p>
              <a:endParaRPr lang="fr-FR"/>
            </a:p>
          </p:txBody>
        </p:sp>
        <p:sp>
          <p:nvSpPr>
            <p:cNvPr id="44" name="Oval 710"/>
            <p:cNvSpPr>
              <a:spLocks noChangeAspect="1" noChangeArrowheads="1"/>
            </p:cNvSpPr>
            <p:nvPr/>
          </p:nvSpPr>
          <p:spPr bwMode="auto">
            <a:xfrm>
              <a:off x="5732463" y="2241550"/>
              <a:ext cx="127000" cy="127000"/>
            </a:xfrm>
            <a:prstGeom prst="ellipse">
              <a:avLst/>
            </a:prstGeom>
            <a:solidFill>
              <a:srgbClr val="FF6600"/>
            </a:solidFill>
            <a:ln w="9525">
              <a:noFill/>
              <a:round/>
              <a:headEnd/>
              <a:tailEnd/>
            </a:ln>
          </p:spPr>
          <p:txBody>
            <a:bodyPr wrap="none" anchor="ctr"/>
            <a:lstStyle/>
            <a:p>
              <a:endParaRPr lang="fr-FR"/>
            </a:p>
          </p:txBody>
        </p:sp>
        <p:sp>
          <p:nvSpPr>
            <p:cNvPr id="45" name="Line 711"/>
            <p:cNvSpPr>
              <a:spLocks noChangeAspect="1" noChangeShapeType="1"/>
            </p:cNvSpPr>
            <p:nvPr/>
          </p:nvSpPr>
          <p:spPr bwMode="auto">
            <a:xfrm flipH="1" flipV="1">
              <a:off x="5849938" y="2301875"/>
              <a:ext cx="425450" cy="0"/>
            </a:xfrm>
            <a:prstGeom prst="line">
              <a:avLst/>
            </a:prstGeom>
            <a:noFill/>
            <a:ln w="28575">
              <a:solidFill>
                <a:srgbClr val="FF6600"/>
              </a:solidFill>
              <a:round/>
              <a:headEnd/>
              <a:tailEnd type="triangle" w="med" len="med"/>
            </a:ln>
          </p:spPr>
          <p:txBody>
            <a:bodyPr/>
            <a:lstStyle/>
            <a:p>
              <a:endParaRPr lang="fr-FR"/>
            </a:p>
          </p:txBody>
        </p:sp>
        <p:sp>
          <p:nvSpPr>
            <p:cNvPr id="46" name="Text Box 712"/>
            <p:cNvSpPr txBox="1">
              <a:spLocks noChangeAspect="1" noChangeArrowheads="1"/>
            </p:cNvSpPr>
            <p:nvPr/>
          </p:nvSpPr>
          <p:spPr bwMode="auto">
            <a:xfrm>
              <a:off x="5386388" y="660400"/>
              <a:ext cx="658813" cy="274638"/>
            </a:xfrm>
            <a:prstGeom prst="rect">
              <a:avLst/>
            </a:prstGeom>
            <a:solidFill>
              <a:schemeClr val="bg1">
                <a:alpha val="85097"/>
              </a:schemeClr>
            </a:solidFill>
            <a:ln w="9525">
              <a:miter lim="800000"/>
              <a:headEnd/>
              <a:tailEnd/>
            </a:ln>
            <a:scene3d>
              <a:camera prst="legacyObliqueTopLeft"/>
              <a:lightRig rig="legacyFlat3" dir="t"/>
            </a:scene3d>
            <a:sp3d extrusionH="430200" prstMaterial="legacyMatte">
              <a:bevelT w="13500" h="13500" prst="angle"/>
              <a:bevelB w="13500" h="13500" prst="angle"/>
              <a:extrusionClr>
                <a:schemeClr val="bg1"/>
              </a:extrusionClr>
            </a:sp3d>
          </p:spPr>
          <p:txBody>
            <a:bodyPr wrap="none" lIns="18000" tIns="0" rIns="18000" bIns="0">
              <a:spAutoFit/>
              <a:flatTx/>
            </a:bodyPr>
            <a:lstStyle/>
            <a:p>
              <a:r>
                <a:rPr lang="en-US" sz="1800" b="1">
                  <a:latin typeface="Comic Sans MS" pitchFamily="66" charset="0"/>
                </a:rPr>
                <a:t>AGET</a:t>
              </a:r>
            </a:p>
          </p:txBody>
        </p:sp>
        <p:sp>
          <p:nvSpPr>
            <p:cNvPr id="47" name="Rectangle 713"/>
            <p:cNvSpPr>
              <a:spLocks noChangeAspect="1" noChangeArrowheads="1"/>
            </p:cNvSpPr>
            <p:nvPr/>
          </p:nvSpPr>
          <p:spPr bwMode="auto">
            <a:xfrm>
              <a:off x="4943475" y="2027238"/>
              <a:ext cx="246063" cy="357188"/>
            </a:xfrm>
            <a:prstGeom prst="rect">
              <a:avLst/>
            </a:prstGeom>
            <a:solidFill>
              <a:srgbClr val="FFFF00">
                <a:alpha val="79999"/>
              </a:srgbClr>
            </a:solidFill>
            <a:ln w="9525">
              <a:miter lim="800000"/>
              <a:headEnd/>
              <a:tailEnd/>
            </a:ln>
            <a:scene3d>
              <a:camera prst="legacyObliqueTopLeft"/>
              <a:lightRig rig="legacyFlat3" dir="t"/>
            </a:scene3d>
            <a:sp3d extrusionH="1801800" prstMaterial="legacyMatte">
              <a:bevelT w="13500" h="13500" prst="angle"/>
              <a:bevelB w="13500" h="13500" prst="angle"/>
              <a:extrusionClr>
                <a:srgbClr val="FFFF00"/>
              </a:extrusionClr>
            </a:sp3d>
          </p:spPr>
          <p:txBody>
            <a:bodyPr wrap="none" anchor="ctr">
              <a:flatTx/>
            </a:bodyPr>
            <a:lstStyle/>
            <a:p>
              <a:endParaRPr lang="fr-FR"/>
            </a:p>
          </p:txBody>
        </p:sp>
        <p:grpSp>
          <p:nvGrpSpPr>
            <p:cNvPr id="48" name="Group 714"/>
            <p:cNvGrpSpPr>
              <a:grpSpLocks noChangeAspect="1"/>
            </p:cNvGrpSpPr>
            <p:nvPr/>
          </p:nvGrpSpPr>
          <p:grpSpPr bwMode="auto">
            <a:xfrm>
              <a:off x="4524366" y="1812946"/>
              <a:ext cx="255587" cy="100014"/>
              <a:chOff x="1995" y="1933"/>
              <a:chExt cx="227" cy="90"/>
            </a:xfrm>
          </p:grpSpPr>
          <p:sp>
            <p:nvSpPr>
              <p:cNvPr id="234" name="Oval 715"/>
              <p:cNvSpPr>
                <a:spLocks noChangeAspect="1" noChangeArrowheads="1"/>
              </p:cNvSpPr>
              <p:nvPr/>
            </p:nvSpPr>
            <p:spPr bwMode="auto">
              <a:xfrm>
                <a:off x="2131" y="1978"/>
                <a:ext cx="45" cy="45"/>
              </a:xfrm>
              <a:prstGeom prst="ellipse">
                <a:avLst/>
              </a:prstGeom>
              <a:solidFill>
                <a:srgbClr val="00CC99">
                  <a:alpha val="59999"/>
                </a:srgbClr>
              </a:solidFill>
              <a:ln w="9525" cap="rnd">
                <a:solidFill>
                  <a:srgbClr val="000000">
                    <a:alpha val="59999"/>
                  </a:srgbClr>
                </a:solidFill>
                <a:prstDash val="sysDot"/>
                <a:round/>
                <a:headEnd/>
                <a:tailEnd/>
              </a:ln>
            </p:spPr>
            <p:txBody>
              <a:bodyPr wrap="none" anchor="ctr"/>
              <a:lstStyle/>
              <a:p>
                <a:endParaRPr lang="fr-FR"/>
              </a:p>
            </p:txBody>
          </p:sp>
          <p:sp>
            <p:nvSpPr>
              <p:cNvPr id="235" name="Line 716"/>
              <p:cNvSpPr>
                <a:spLocks noChangeAspect="1" noChangeShapeType="1"/>
              </p:cNvSpPr>
              <p:nvPr/>
            </p:nvSpPr>
            <p:spPr bwMode="auto">
              <a:xfrm flipH="1">
                <a:off x="1995" y="2001"/>
                <a:ext cx="85" cy="0"/>
              </a:xfrm>
              <a:prstGeom prst="line">
                <a:avLst/>
              </a:prstGeom>
              <a:noFill/>
              <a:ln w="9525" cap="rnd">
                <a:solidFill>
                  <a:srgbClr val="000000">
                    <a:alpha val="59999"/>
                  </a:srgbClr>
                </a:solidFill>
                <a:prstDash val="sysDot"/>
                <a:round/>
                <a:headEnd/>
                <a:tailEnd/>
              </a:ln>
            </p:spPr>
            <p:txBody>
              <a:bodyPr/>
              <a:lstStyle/>
              <a:p>
                <a:endParaRPr lang="fr-FR"/>
              </a:p>
            </p:txBody>
          </p:sp>
          <p:sp>
            <p:nvSpPr>
              <p:cNvPr id="236" name="Line 717"/>
              <p:cNvSpPr>
                <a:spLocks noChangeAspect="1" noChangeShapeType="1"/>
              </p:cNvSpPr>
              <p:nvPr/>
            </p:nvSpPr>
            <p:spPr bwMode="auto">
              <a:xfrm>
                <a:off x="2177" y="2001"/>
                <a:ext cx="45" cy="0"/>
              </a:xfrm>
              <a:prstGeom prst="line">
                <a:avLst/>
              </a:prstGeom>
              <a:noFill/>
              <a:ln w="9525" cap="rnd">
                <a:solidFill>
                  <a:srgbClr val="000000">
                    <a:alpha val="50195"/>
                  </a:srgbClr>
                </a:solidFill>
                <a:prstDash val="sysDot"/>
                <a:round/>
                <a:headEnd/>
                <a:tailEnd/>
              </a:ln>
            </p:spPr>
            <p:txBody>
              <a:bodyPr/>
              <a:lstStyle/>
              <a:p>
                <a:endParaRPr lang="fr-FR"/>
              </a:p>
            </p:txBody>
          </p:sp>
          <p:sp>
            <p:nvSpPr>
              <p:cNvPr id="237" name="Line 718"/>
              <p:cNvSpPr>
                <a:spLocks noChangeAspect="1" noChangeShapeType="1"/>
              </p:cNvSpPr>
              <p:nvPr/>
            </p:nvSpPr>
            <p:spPr bwMode="auto">
              <a:xfrm flipV="1">
                <a:off x="2086" y="1933"/>
                <a:ext cx="68" cy="68"/>
              </a:xfrm>
              <a:prstGeom prst="line">
                <a:avLst/>
              </a:prstGeom>
              <a:noFill/>
              <a:ln w="9525" cap="rnd">
                <a:solidFill>
                  <a:srgbClr val="000000">
                    <a:alpha val="50195"/>
                  </a:srgbClr>
                </a:solidFill>
                <a:prstDash val="sysDot"/>
                <a:round/>
                <a:headEnd/>
                <a:tailEnd/>
              </a:ln>
            </p:spPr>
            <p:txBody>
              <a:bodyPr/>
              <a:lstStyle/>
              <a:p>
                <a:endParaRPr lang="fr-FR"/>
              </a:p>
            </p:txBody>
          </p:sp>
          <p:sp>
            <p:nvSpPr>
              <p:cNvPr id="238" name="Oval 719"/>
              <p:cNvSpPr>
                <a:spLocks noChangeAspect="1" noChangeArrowheads="1"/>
              </p:cNvSpPr>
              <p:nvPr/>
            </p:nvSpPr>
            <p:spPr bwMode="auto">
              <a:xfrm>
                <a:off x="2063" y="1978"/>
                <a:ext cx="45" cy="45"/>
              </a:xfrm>
              <a:prstGeom prst="ellipse">
                <a:avLst/>
              </a:prstGeom>
              <a:solidFill>
                <a:srgbClr val="00CC99">
                  <a:alpha val="69019"/>
                </a:srgbClr>
              </a:solidFill>
              <a:ln w="9525" cap="rnd">
                <a:solidFill>
                  <a:srgbClr val="000000">
                    <a:alpha val="67842"/>
                  </a:srgbClr>
                </a:solidFill>
                <a:prstDash val="sysDot"/>
                <a:round/>
                <a:headEnd/>
                <a:tailEnd/>
              </a:ln>
            </p:spPr>
            <p:txBody>
              <a:bodyPr wrap="none" anchor="ctr"/>
              <a:lstStyle/>
              <a:p>
                <a:endParaRPr lang="fr-FR"/>
              </a:p>
            </p:txBody>
          </p:sp>
        </p:grpSp>
        <p:grpSp>
          <p:nvGrpSpPr>
            <p:cNvPr id="49" name="Group 720"/>
            <p:cNvGrpSpPr>
              <a:grpSpLocks noChangeAspect="1"/>
            </p:cNvGrpSpPr>
            <p:nvPr/>
          </p:nvGrpSpPr>
          <p:grpSpPr bwMode="auto">
            <a:xfrm>
              <a:off x="963613" y="900113"/>
              <a:ext cx="3544888" cy="1885950"/>
              <a:chOff x="725" y="1260"/>
              <a:chExt cx="3152" cy="1270"/>
            </a:xfrm>
          </p:grpSpPr>
          <p:sp>
            <p:nvSpPr>
              <p:cNvPr id="191" name="AutoShape 721"/>
              <p:cNvSpPr>
                <a:spLocks noChangeAspect="1" noChangeArrowheads="1"/>
              </p:cNvSpPr>
              <p:nvPr/>
            </p:nvSpPr>
            <p:spPr bwMode="auto">
              <a:xfrm>
                <a:off x="815" y="1260"/>
                <a:ext cx="2994" cy="1270"/>
              </a:xfrm>
              <a:prstGeom prst="flowChartAlternateProcess">
                <a:avLst/>
              </a:prstGeom>
              <a:solidFill>
                <a:srgbClr val="CCFFFF">
                  <a:alpha val="70195"/>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CCFFFF"/>
                </a:extrusionClr>
              </a:sp3d>
            </p:spPr>
            <p:txBody>
              <a:bodyPr wrap="none" anchor="ctr">
                <a:flatTx/>
              </a:bodyPr>
              <a:lstStyle/>
              <a:p>
                <a:endParaRPr lang="fr-FR"/>
              </a:p>
            </p:txBody>
          </p:sp>
          <p:sp>
            <p:nvSpPr>
              <p:cNvPr id="192" name="AutoShape 722"/>
              <p:cNvSpPr>
                <a:spLocks noChangeAspect="1" noChangeArrowheads="1"/>
              </p:cNvSpPr>
              <p:nvPr/>
            </p:nvSpPr>
            <p:spPr bwMode="auto">
              <a:xfrm rot="5400000">
                <a:off x="1224" y="1872"/>
                <a:ext cx="453" cy="453"/>
              </a:xfrm>
              <a:prstGeom prst="triangle">
                <a:avLst>
                  <a:gd name="adj" fmla="val 50000"/>
                </a:avLst>
              </a:prstGeom>
              <a:solidFill>
                <a:srgbClr val="FFFF66"/>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FF66"/>
                </a:extrusionClr>
              </a:sp3d>
            </p:spPr>
            <p:txBody>
              <a:bodyPr wrap="none" anchor="ctr">
                <a:flatTx/>
              </a:bodyPr>
              <a:lstStyle/>
              <a:p>
                <a:endParaRPr lang="fr-FR"/>
              </a:p>
            </p:txBody>
          </p:sp>
          <p:sp>
            <p:nvSpPr>
              <p:cNvPr id="193" name="Rectangle 723"/>
              <p:cNvSpPr>
                <a:spLocks noChangeAspect="1" noChangeArrowheads="1"/>
              </p:cNvSpPr>
              <p:nvPr/>
            </p:nvSpPr>
            <p:spPr bwMode="auto">
              <a:xfrm>
                <a:off x="1813" y="1872"/>
                <a:ext cx="477" cy="454"/>
              </a:xfrm>
              <a:prstGeom prst="rect">
                <a:avLst/>
              </a:prstGeom>
              <a:solidFill>
                <a:srgbClr val="CCFF33"/>
              </a:solidFill>
              <a:ln w="9525">
                <a:miter lim="800000"/>
                <a:headEnd/>
                <a:tailEnd/>
              </a:ln>
              <a:scene3d>
                <a:camera prst="legacyObliqueTopLeft"/>
                <a:lightRig rig="legacyFlat3" dir="t"/>
              </a:scene3d>
              <a:sp3d extrusionH="430200" prstMaterial="legacyMatte">
                <a:bevelT w="13500" h="13500" prst="angle"/>
                <a:bevelB w="13500" h="13500" prst="angle"/>
                <a:extrusionClr>
                  <a:srgbClr val="CCFF33"/>
                </a:extrusionClr>
              </a:sp3d>
            </p:spPr>
            <p:txBody>
              <a:bodyPr wrap="none" anchor="ctr">
                <a:flatTx/>
              </a:bodyPr>
              <a:lstStyle/>
              <a:p>
                <a:endParaRPr lang="fr-FR"/>
              </a:p>
            </p:txBody>
          </p:sp>
          <p:sp>
            <p:nvSpPr>
              <p:cNvPr id="194" name="Line 724"/>
              <p:cNvSpPr>
                <a:spLocks noChangeAspect="1" noChangeShapeType="1"/>
              </p:cNvSpPr>
              <p:nvPr/>
            </p:nvSpPr>
            <p:spPr bwMode="auto">
              <a:xfrm flipV="1">
                <a:off x="1881" y="2031"/>
                <a:ext cx="90" cy="159"/>
              </a:xfrm>
              <a:prstGeom prst="line">
                <a:avLst/>
              </a:prstGeom>
              <a:noFill/>
              <a:ln w="19050">
                <a:solidFill>
                  <a:schemeClr val="tx1"/>
                </a:solidFill>
                <a:round/>
                <a:headEnd/>
                <a:tailEnd/>
              </a:ln>
            </p:spPr>
            <p:txBody>
              <a:bodyPr/>
              <a:lstStyle/>
              <a:p>
                <a:endParaRPr lang="fr-FR"/>
              </a:p>
            </p:txBody>
          </p:sp>
          <p:sp>
            <p:nvSpPr>
              <p:cNvPr id="195" name="Line 725"/>
              <p:cNvSpPr>
                <a:spLocks noChangeAspect="1" noChangeShapeType="1"/>
              </p:cNvSpPr>
              <p:nvPr/>
            </p:nvSpPr>
            <p:spPr bwMode="auto">
              <a:xfrm>
                <a:off x="1971" y="2031"/>
                <a:ext cx="182" cy="0"/>
              </a:xfrm>
              <a:prstGeom prst="line">
                <a:avLst/>
              </a:prstGeom>
              <a:noFill/>
              <a:ln w="19050">
                <a:solidFill>
                  <a:schemeClr val="tx1"/>
                </a:solidFill>
                <a:round/>
                <a:headEnd/>
                <a:tailEnd/>
              </a:ln>
            </p:spPr>
            <p:txBody>
              <a:bodyPr/>
              <a:lstStyle/>
              <a:p>
                <a:endParaRPr lang="fr-FR"/>
              </a:p>
            </p:txBody>
          </p:sp>
          <p:sp>
            <p:nvSpPr>
              <p:cNvPr id="196" name="Line 726"/>
              <p:cNvSpPr>
                <a:spLocks noChangeAspect="1" noChangeShapeType="1"/>
              </p:cNvSpPr>
              <p:nvPr/>
            </p:nvSpPr>
            <p:spPr bwMode="auto">
              <a:xfrm>
                <a:off x="2153" y="2031"/>
                <a:ext cx="68" cy="159"/>
              </a:xfrm>
              <a:prstGeom prst="line">
                <a:avLst/>
              </a:prstGeom>
              <a:noFill/>
              <a:ln w="19050">
                <a:solidFill>
                  <a:schemeClr val="tx1"/>
                </a:solidFill>
                <a:round/>
                <a:headEnd/>
                <a:tailEnd/>
              </a:ln>
            </p:spPr>
            <p:txBody>
              <a:bodyPr/>
              <a:lstStyle/>
              <a:p>
                <a:endParaRPr lang="fr-FR"/>
              </a:p>
            </p:txBody>
          </p:sp>
          <p:sp>
            <p:nvSpPr>
              <p:cNvPr id="197" name="Rectangle 727"/>
              <p:cNvSpPr>
                <a:spLocks noChangeAspect="1" noChangeArrowheads="1"/>
              </p:cNvSpPr>
              <p:nvPr/>
            </p:nvSpPr>
            <p:spPr bwMode="auto">
              <a:xfrm>
                <a:off x="2448" y="1872"/>
                <a:ext cx="1270" cy="454"/>
              </a:xfrm>
              <a:prstGeom prst="rect">
                <a:avLst/>
              </a:prstGeom>
              <a:solidFill>
                <a:srgbClr val="FF0000">
                  <a:alpha val="3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0000"/>
                </a:extrusionClr>
              </a:sp3d>
            </p:spPr>
            <p:txBody>
              <a:bodyPr wrap="none" anchor="ctr">
                <a:flatTx/>
              </a:bodyPr>
              <a:lstStyle/>
              <a:p>
                <a:endParaRPr lang="fr-FR"/>
              </a:p>
            </p:txBody>
          </p:sp>
          <p:grpSp>
            <p:nvGrpSpPr>
              <p:cNvPr id="198" name="Group 728"/>
              <p:cNvGrpSpPr>
                <a:grpSpLocks noChangeAspect="1"/>
              </p:cNvGrpSpPr>
              <p:nvPr/>
            </p:nvGrpSpPr>
            <p:grpSpPr bwMode="auto">
              <a:xfrm>
                <a:off x="2471" y="1940"/>
                <a:ext cx="1112" cy="273"/>
                <a:chOff x="2358" y="1797"/>
                <a:chExt cx="1112" cy="273"/>
              </a:xfrm>
            </p:grpSpPr>
            <p:grpSp>
              <p:nvGrpSpPr>
                <p:cNvPr id="202" name="Group 729"/>
                <p:cNvGrpSpPr>
                  <a:grpSpLocks noChangeAspect="1"/>
                </p:cNvGrpSpPr>
                <p:nvPr/>
              </p:nvGrpSpPr>
              <p:grpSpPr bwMode="auto">
                <a:xfrm>
                  <a:off x="2358" y="1797"/>
                  <a:ext cx="522" cy="273"/>
                  <a:chOff x="2358" y="1797"/>
                  <a:chExt cx="522" cy="273"/>
                </a:xfrm>
              </p:grpSpPr>
              <p:grpSp>
                <p:nvGrpSpPr>
                  <p:cNvPr id="219" name="Group 730"/>
                  <p:cNvGrpSpPr>
                    <a:grpSpLocks noChangeAspect="1"/>
                  </p:cNvGrpSpPr>
                  <p:nvPr/>
                </p:nvGrpSpPr>
                <p:grpSpPr bwMode="auto">
                  <a:xfrm>
                    <a:off x="2358" y="1797"/>
                    <a:ext cx="136" cy="273"/>
                    <a:chOff x="2358" y="1139"/>
                    <a:chExt cx="136" cy="273"/>
                  </a:xfrm>
                </p:grpSpPr>
                <p:sp>
                  <p:nvSpPr>
                    <p:cNvPr id="230" name="Line 731"/>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231" name="Line 732"/>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232" name="Line 733"/>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233" name="Line 734"/>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220" name="Group 735"/>
                  <p:cNvGrpSpPr>
                    <a:grpSpLocks noChangeAspect="1"/>
                  </p:cNvGrpSpPr>
                  <p:nvPr/>
                </p:nvGrpSpPr>
                <p:grpSpPr bwMode="auto">
                  <a:xfrm>
                    <a:off x="2540" y="1797"/>
                    <a:ext cx="136" cy="273"/>
                    <a:chOff x="2358" y="1139"/>
                    <a:chExt cx="136" cy="273"/>
                  </a:xfrm>
                </p:grpSpPr>
                <p:sp>
                  <p:nvSpPr>
                    <p:cNvPr id="226" name="Line 736"/>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227" name="Line 737"/>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228" name="Line 738"/>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229" name="Line 739"/>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221" name="Group 740"/>
                  <p:cNvGrpSpPr>
                    <a:grpSpLocks noChangeAspect="1"/>
                  </p:cNvGrpSpPr>
                  <p:nvPr/>
                </p:nvGrpSpPr>
                <p:grpSpPr bwMode="auto">
                  <a:xfrm>
                    <a:off x="2744" y="1797"/>
                    <a:ext cx="136" cy="273"/>
                    <a:chOff x="2358" y="1139"/>
                    <a:chExt cx="136" cy="273"/>
                  </a:xfrm>
                </p:grpSpPr>
                <p:sp>
                  <p:nvSpPr>
                    <p:cNvPr id="222" name="Line 741"/>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223" name="Line 742"/>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224" name="Line 743"/>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225" name="Line 744"/>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grpSp>
              <p:nvGrpSpPr>
                <p:cNvPr id="203" name="Group 745"/>
                <p:cNvGrpSpPr>
                  <a:grpSpLocks noChangeAspect="1"/>
                </p:cNvGrpSpPr>
                <p:nvPr/>
              </p:nvGrpSpPr>
              <p:grpSpPr bwMode="auto">
                <a:xfrm>
                  <a:off x="2948" y="1797"/>
                  <a:ext cx="522" cy="273"/>
                  <a:chOff x="2358" y="1797"/>
                  <a:chExt cx="522" cy="273"/>
                </a:xfrm>
              </p:grpSpPr>
              <p:grpSp>
                <p:nvGrpSpPr>
                  <p:cNvPr id="204" name="Group 746"/>
                  <p:cNvGrpSpPr>
                    <a:grpSpLocks noChangeAspect="1"/>
                  </p:cNvGrpSpPr>
                  <p:nvPr/>
                </p:nvGrpSpPr>
                <p:grpSpPr bwMode="auto">
                  <a:xfrm>
                    <a:off x="2358" y="1797"/>
                    <a:ext cx="136" cy="273"/>
                    <a:chOff x="2358" y="1139"/>
                    <a:chExt cx="136" cy="273"/>
                  </a:xfrm>
                </p:grpSpPr>
                <p:sp>
                  <p:nvSpPr>
                    <p:cNvPr id="215" name="Line 747"/>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216" name="Line 748"/>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217" name="Line 749"/>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218" name="Line 750"/>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205" name="Group 751"/>
                  <p:cNvGrpSpPr>
                    <a:grpSpLocks noChangeAspect="1"/>
                  </p:cNvGrpSpPr>
                  <p:nvPr/>
                </p:nvGrpSpPr>
                <p:grpSpPr bwMode="auto">
                  <a:xfrm>
                    <a:off x="2540" y="1797"/>
                    <a:ext cx="136" cy="273"/>
                    <a:chOff x="2358" y="1139"/>
                    <a:chExt cx="136" cy="273"/>
                  </a:xfrm>
                </p:grpSpPr>
                <p:sp>
                  <p:nvSpPr>
                    <p:cNvPr id="211" name="Line 752"/>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212" name="Line 753"/>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213" name="Line 754"/>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214" name="Line 755"/>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206" name="Group 756"/>
                  <p:cNvGrpSpPr>
                    <a:grpSpLocks noChangeAspect="1"/>
                  </p:cNvGrpSpPr>
                  <p:nvPr/>
                </p:nvGrpSpPr>
                <p:grpSpPr bwMode="auto">
                  <a:xfrm>
                    <a:off x="2744" y="1797"/>
                    <a:ext cx="136" cy="273"/>
                    <a:chOff x="2358" y="1139"/>
                    <a:chExt cx="136" cy="273"/>
                  </a:xfrm>
                </p:grpSpPr>
                <p:sp>
                  <p:nvSpPr>
                    <p:cNvPr id="207" name="Line 757"/>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208" name="Line 758"/>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209" name="Line 759"/>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210" name="Line 760"/>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grpSp>
          <p:sp>
            <p:nvSpPr>
              <p:cNvPr id="199" name="Line 761"/>
              <p:cNvSpPr>
                <a:spLocks noChangeAspect="1" noChangeShapeType="1"/>
              </p:cNvSpPr>
              <p:nvPr/>
            </p:nvSpPr>
            <p:spPr bwMode="auto">
              <a:xfrm>
                <a:off x="2290" y="2099"/>
                <a:ext cx="113" cy="0"/>
              </a:xfrm>
              <a:prstGeom prst="line">
                <a:avLst/>
              </a:prstGeom>
              <a:noFill/>
              <a:ln w="9525">
                <a:solidFill>
                  <a:schemeClr val="tx1"/>
                </a:solidFill>
                <a:round/>
                <a:headEnd/>
                <a:tailEnd type="triangle" w="med" len="med"/>
              </a:ln>
            </p:spPr>
            <p:txBody>
              <a:bodyPr/>
              <a:lstStyle/>
              <a:p>
                <a:endParaRPr lang="fr-FR"/>
              </a:p>
            </p:txBody>
          </p:sp>
          <p:sp>
            <p:nvSpPr>
              <p:cNvPr id="200" name="Line 762"/>
              <p:cNvSpPr>
                <a:spLocks noChangeAspect="1" noChangeShapeType="1"/>
              </p:cNvSpPr>
              <p:nvPr/>
            </p:nvSpPr>
            <p:spPr bwMode="auto">
              <a:xfrm>
                <a:off x="3718" y="2077"/>
                <a:ext cx="159" cy="0"/>
              </a:xfrm>
              <a:prstGeom prst="line">
                <a:avLst/>
              </a:prstGeom>
              <a:noFill/>
              <a:ln w="9525">
                <a:solidFill>
                  <a:schemeClr val="tx1"/>
                </a:solidFill>
                <a:round/>
                <a:headEnd/>
                <a:tailEnd type="triangle" w="med" len="med"/>
              </a:ln>
            </p:spPr>
            <p:txBody>
              <a:bodyPr/>
              <a:lstStyle/>
              <a:p>
                <a:endParaRPr lang="fr-FR"/>
              </a:p>
            </p:txBody>
          </p:sp>
          <p:sp>
            <p:nvSpPr>
              <p:cNvPr id="201" name="Rectangle 763"/>
              <p:cNvSpPr>
                <a:spLocks noChangeAspect="1" noChangeArrowheads="1"/>
              </p:cNvSpPr>
              <p:nvPr/>
            </p:nvSpPr>
            <p:spPr bwMode="auto">
              <a:xfrm>
                <a:off x="725" y="2031"/>
                <a:ext cx="159" cy="159"/>
              </a:xfrm>
              <a:prstGeom prst="rect">
                <a:avLst/>
              </a:prstGeom>
              <a:solidFill>
                <a:schemeClr val="bg2"/>
              </a:solidFill>
              <a:ln w="9525">
                <a:miter lim="800000"/>
                <a:headEnd/>
                <a:tailEnd/>
              </a:ln>
              <a:scene3d>
                <a:camera prst="legacyObliqueTopLeft"/>
                <a:lightRig rig="legacyFlat3" dir="t"/>
              </a:scene3d>
              <a:sp3d extrusionH="176200" prstMaterial="legacyMatte">
                <a:bevelT w="13500" h="13500" prst="angle"/>
                <a:bevelB w="13500" h="13500" prst="angle"/>
                <a:extrusionClr>
                  <a:schemeClr val="accent1"/>
                </a:extrusionClr>
              </a:sp3d>
            </p:spPr>
            <p:txBody>
              <a:bodyPr wrap="none" anchor="ctr">
                <a:flatTx/>
              </a:bodyPr>
              <a:lstStyle/>
              <a:p>
                <a:endParaRPr lang="fr-FR"/>
              </a:p>
            </p:txBody>
          </p:sp>
        </p:grpSp>
        <p:sp>
          <p:nvSpPr>
            <p:cNvPr id="50" name="AutoShape 764"/>
            <p:cNvSpPr>
              <a:spLocks noChangeAspect="1" noChangeArrowheads="1"/>
            </p:cNvSpPr>
            <p:nvPr/>
          </p:nvSpPr>
          <p:spPr bwMode="auto">
            <a:xfrm>
              <a:off x="1192213" y="1039813"/>
              <a:ext cx="3367088" cy="1952625"/>
            </a:xfrm>
            <a:prstGeom prst="flowChartAlternateProcess">
              <a:avLst/>
            </a:prstGeom>
            <a:solidFill>
              <a:srgbClr val="66FFCC">
                <a:alpha val="70195"/>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66FFCC"/>
              </a:extrusionClr>
            </a:sp3d>
          </p:spPr>
          <p:txBody>
            <a:bodyPr wrap="none" anchor="ctr">
              <a:flatTx/>
            </a:bodyPr>
            <a:lstStyle/>
            <a:p>
              <a:endParaRPr lang="fr-FR"/>
            </a:p>
          </p:txBody>
        </p:sp>
        <p:sp>
          <p:nvSpPr>
            <p:cNvPr id="51" name="AutoShape 765"/>
            <p:cNvSpPr>
              <a:spLocks noChangeAspect="1" noChangeArrowheads="1"/>
            </p:cNvSpPr>
            <p:nvPr/>
          </p:nvSpPr>
          <p:spPr bwMode="auto">
            <a:xfrm rot="5400000">
              <a:off x="1652588" y="1976437"/>
              <a:ext cx="509588" cy="509588"/>
            </a:xfrm>
            <a:prstGeom prst="triangle">
              <a:avLst>
                <a:gd name="adj" fmla="val 50000"/>
              </a:avLst>
            </a:prstGeom>
            <a:solidFill>
              <a:srgbClr val="FFFF66"/>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FF66"/>
              </a:extrusionClr>
            </a:sp3d>
          </p:spPr>
          <p:txBody>
            <a:bodyPr wrap="none" anchor="ctr">
              <a:flatTx/>
            </a:bodyPr>
            <a:lstStyle/>
            <a:p>
              <a:endParaRPr lang="fr-FR"/>
            </a:p>
          </p:txBody>
        </p:sp>
        <p:sp>
          <p:nvSpPr>
            <p:cNvPr id="52" name="Line 766"/>
            <p:cNvSpPr>
              <a:spLocks noChangeAspect="1" noChangeShapeType="1"/>
            </p:cNvSpPr>
            <p:nvPr/>
          </p:nvSpPr>
          <p:spPr bwMode="auto">
            <a:xfrm>
              <a:off x="1268413" y="2232025"/>
              <a:ext cx="331788" cy="0"/>
            </a:xfrm>
            <a:prstGeom prst="line">
              <a:avLst/>
            </a:prstGeom>
            <a:noFill/>
            <a:ln w="9525">
              <a:solidFill>
                <a:schemeClr val="tx1"/>
              </a:solidFill>
              <a:round/>
              <a:headEnd/>
              <a:tailEnd type="triangle" w="med" len="med"/>
            </a:ln>
          </p:spPr>
          <p:txBody>
            <a:bodyPr/>
            <a:lstStyle/>
            <a:p>
              <a:endParaRPr lang="fr-FR"/>
            </a:p>
          </p:txBody>
        </p:sp>
        <p:sp>
          <p:nvSpPr>
            <p:cNvPr id="53" name="Line 767"/>
            <p:cNvSpPr>
              <a:spLocks noChangeAspect="1" noChangeShapeType="1"/>
            </p:cNvSpPr>
            <p:nvPr/>
          </p:nvSpPr>
          <p:spPr bwMode="auto">
            <a:xfrm flipH="1" flipV="1">
              <a:off x="1600200" y="1771650"/>
              <a:ext cx="0" cy="460375"/>
            </a:xfrm>
            <a:prstGeom prst="line">
              <a:avLst/>
            </a:prstGeom>
            <a:noFill/>
            <a:ln w="9525">
              <a:solidFill>
                <a:schemeClr val="tx1"/>
              </a:solidFill>
              <a:round/>
              <a:headEnd/>
              <a:tailEnd/>
            </a:ln>
          </p:spPr>
          <p:txBody>
            <a:bodyPr/>
            <a:lstStyle/>
            <a:p>
              <a:endParaRPr lang="fr-FR"/>
            </a:p>
          </p:txBody>
        </p:sp>
        <p:sp>
          <p:nvSpPr>
            <p:cNvPr id="54" name="Line 768"/>
            <p:cNvSpPr>
              <a:spLocks noChangeAspect="1" noChangeShapeType="1"/>
            </p:cNvSpPr>
            <p:nvPr/>
          </p:nvSpPr>
          <p:spPr bwMode="auto">
            <a:xfrm flipH="1">
              <a:off x="2162175" y="2232025"/>
              <a:ext cx="152400" cy="0"/>
            </a:xfrm>
            <a:prstGeom prst="line">
              <a:avLst/>
            </a:prstGeom>
            <a:noFill/>
            <a:ln w="9525">
              <a:solidFill>
                <a:schemeClr val="tx1"/>
              </a:solidFill>
              <a:round/>
              <a:headEnd/>
              <a:tailEnd/>
            </a:ln>
          </p:spPr>
          <p:txBody>
            <a:bodyPr/>
            <a:lstStyle/>
            <a:p>
              <a:endParaRPr lang="fr-FR"/>
            </a:p>
          </p:txBody>
        </p:sp>
        <p:sp>
          <p:nvSpPr>
            <p:cNvPr id="55" name="Line 769"/>
            <p:cNvSpPr>
              <a:spLocks noChangeAspect="1" noChangeShapeType="1"/>
            </p:cNvSpPr>
            <p:nvPr/>
          </p:nvSpPr>
          <p:spPr bwMode="auto">
            <a:xfrm flipH="1" flipV="1">
              <a:off x="2162175" y="1771650"/>
              <a:ext cx="0" cy="460375"/>
            </a:xfrm>
            <a:prstGeom prst="line">
              <a:avLst/>
            </a:prstGeom>
            <a:noFill/>
            <a:ln w="9525">
              <a:solidFill>
                <a:schemeClr val="tx1"/>
              </a:solidFill>
              <a:round/>
              <a:headEnd/>
              <a:tailEnd/>
            </a:ln>
          </p:spPr>
          <p:txBody>
            <a:bodyPr/>
            <a:lstStyle/>
            <a:p>
              <a:endParaRPr lang="fr-FR"/>
            </a:p>
          </p:txBody>
        </p:sp>
        <p:sp>
          <p:nvSpPr>
            <p:cNvPr id="56" name="Line 770"/>
            <p:cNvSpPr>
              <a:spLocks noChangeAspect="1" noChangeShapeType="1"/>
            </p:cNvSpPr>
            <p:nvPr/>
          </p:nvSpPr>
          <p:spPr bwMode="auto">
            <a:xfrm flipH="1">
              <a:off x="1906588" y="1771650"/>
              <a:ext cx="255588" cy="0"/>
            </a:xfrm>
            <a:prstGeom prst="line">
              <a:avLst/>
            </a:prstGeom>
            <a:noFill/>
            <a:ln w="9525">
              <a:solidFill>
                <a:schemeClr val="tx1"/>
              </a:solidFill>
              <a:round/>
              <a:headEnd/>
              <a:tailEnd/>
            </a:ln>
          </p:spPr>
          <p:txBody>
            <a:bodyPr/>
            <a:lstStyle/>
            <a:p>
              <a:endParaRPr lang="fr-FR"/>
            </a:p>
          </p:txBody>
        </p:sp>
        <p:sp>
          <p:nvSpPr>
            <p:cNvPr id="57" name="Line 771"/>
            <p:cNvSpPr>
              <a:spLocks noChangeAspect="1" noChangeShapeType="1"/>
            </p:cNvSpPr>
            <p:nvPr/>
          </p:nvSpPr>
          <p:spPr bwMode="auto">
            <a:xfrm flipH="1">
              <a:off x="1600200" y="1771650"/>
              <a:ext cx="204788" cy="0"/>
            </a:xfrm>
            <a:prstGeom prst="line">
              <a:avLst/>
            </a:prstGeom>
            <a:noFill/>
            <a:ln w="9525">
              <a:solidFill>
                <a:schemeClr val="tx1"/>
              </a:solidFill>
              <a:round/>
              <a:headEnd/>
              <a:tailEnd/>
            </a:ln>
          </p:spPr>
          <p:txBody>
            <a:bodyPr/>
            <a:lstStyle/>
            <a:p>
              <a:endParaRPr lang="fr-FR"/>
            </a:p>
          </p:txBody>
        </p:sp>
        <p:sp>
          <p:nvSpPr>
            <p:cNvPr id="58" name="Line 772"/>
            <p:cNvSpPr>
              <a:spLocks noChangeAspect="1" noChangeShapeType="1"/>
            </p:cNvSpPr>
            <p:nvPr/>
          </p:nvSpPr>
          <p:spPr bwMode="auto">
            <a:xfrm>
              <a:off x="1855788" y="1695450"/>
              <a:ext cx="0" cy="127000"/>
            </a:xfrm>
            <a:prstGeom prst="line">
              <a:avLst/>
            </a:prstGeom>
            <a:noFill/>
            <a:ln w="28575">
              <a:solidFill>
                <a:schemeClr val="tx1"/>
              </a:solidFill>
              <a:round/>
              <a:headEnd/>
              <a:tailEnd/>
            </a:ln>
          </p:spPr>
          <p:txBody>
            <a:bodyPr/>
            <a:lstStyle/>
            <a:p>
              <a:endParaRPr lang="fr-FR"/>
            </a:p>
          </p:txBody>
        </p:sp>
        <p:sp>
          <p:nvSpPr>
            <p:cNvPr id="59" name="Line 773"/>
            <p:cNvSpPr>
              <a:spLocks noChangeAspect="1" noChangeShapeType="1"/>
            </p:cNvSpPr>
            <p:nvPr/>
          </p:nvSpPr>
          <p:spPr bwMode="auto">
            <a:xfrm>
              <a:off x="1906588" y="1695450"/>
              <a:ext cx="0" cy="127000"/>
            </a:xfrm>
            <a:prstGeom prst="line">
              <a:avLst/>
            </a:prstGeom>
            <a:noFill/>
            <a:ln w="28575">
              <a:solidFill>
                <a:schemeClr val="tx1"/>
              </a:solidFill>
              <a:round/>
              <a:headEnd/>
              <a:tailEnd/>
            </a:ln>
          </p:spPr>
          <p:txBody>
            <a:bodyPr/>
            <a:lstStyle/>
            <a:p>
              <a:endParaRPr lang="fr-FR"/>
            </a:p>
          </p:txBody>
        </p:sp>
        <p:sp>
          <p:nvSpPr>
            <p:cNvPr id="60" name="Line 774"/>
            <p:cNvSpPr>
              <a:spLocks noChangeAspect="1" noChangeShapeType="1"/>
            </p:cNvSpPr>
            <p:nvPr/>
          </p:nvSpPr>
          <p:spPr bwMode="auto">
            <a:xfrm>
              <a:off x="1804988" y="1771650"/>
              <a:ext cx="50800" cy="0"/>
            </a:xfrm>
            <a:prstGeom prst="line">
              <a:avLst/>
            </a:prstGeom>
            <a:noFill/>
            <a:ln w="9525">
              <a:solidFill>
                <a:schemeClr val="tx1"/>
              </a:solidFill>
              <a:round/>
              <a:headEnd/>
              <a:tailEnd/>
            </a:ln>
          </p:spPr>
          <p:txBody>
            <a:bodyPr/>
            <a:lstStyle/>
            <a:p>
              <a:endParaRPr lang="fr-FR"/>
            </a:p>
          </p:txBody>
        </p:sp>
        <p:sp>
          <p:nvSpPr>
            <p:cNvPr id="61" name="Rectangle 775"/>
            <p:cNvSpPr>
              <a:spLocks noChangeAspect="1" noChangeArrowheads="1"/>
            </p:cNvSpPr>
            <p:nvPr/>
          </p:nvSpPr>
          <p:spPr bwMode="auto">
            <a:xfrm>
              <a:off x="2314575" y="1976438"/>
              <a:ext cx="536575" cy="509588"/>
            </a:xfrm>
            <a:prstGeom prst="rect">
              <a:avLst/>
            </a:prstGeom>
            <a:solidFill>
              <a:srgbClr val="CCFF33"/>
            </a:solidFill>
            <a:ln w="9525">
              <a:miter lim="800000"/>
              <a:headEnd/>
              <a:tailEnd/>
            </a:ln>
            <a:scene3d>
              <a:camera prst="legacyObliqueTopLeft"/>
              <a:lightRig rig="legacyFlat3" dir="t"/>
            </a:scene3d>
            <a:sp3d extrusionH="430200" prstMaterial="legacyMatte">
              <a:bevelT w="13500" h="13500" prst="angle"/>
              <a:bevelB w="13500" h="13500" prst="angle"/>
              <a:extrusionClr>
                <a:srgbClr val="CCFF33"/>
              </a:extrusionClr>
            </a:sp3d>
          </p:spPr>
          <p:txBody>
            <a:bodyPr wrap="none" anchor="ctr">
              <a:flatTx/>
            </a:bodyPr>
            <a:lstStyle/>
            <a:p>
              <a:endParaRPr lang="fr-FR"/>
            </a:p>
          </p:txBody>
        </p:sp>
        <p:sp>
          <p:nvSpPr>
            <p:cNvPr id="62" name="Line 776"/>
            <p:cNvSpPr>
              <a:spLocks noChangeAspect="1" noChangeShapeType="1"/>
            </p:cNvSpPr>
            <p:nvPr/>
          </p:nvSpPr>
          <p:spPr bwMode="auto">
            <a:xfrm flipV="1">
              <a:off x="2390775" y="2154238"/>
              <a:ext cx="101600" cy="179388"/>
            </a:xfrm>
            <a:prstGeom prst="line">
              <a:avLst/>
            </a:prstGeom>
            <a:noFill/>
            <a:ln w="19050">
              <a:solidFill>
                <a:schemeClr val="tx1"/>
              </a:solidFill>
              <a:round/>
              <a:headEnd/>
              <a:tailEnd/>
            </a:ln>
          </p:spPr>
          <p:txBody>
            <a:bodyPr/>
            <a:lstStyle/>
            <a:p>
              <a:endParaRPr lang="fr-FR"/>
            </a:p>
          </p:txBody>
        </p:sp>
        <p:sp>
          <p:nvSpPr>
            <p:cNvPr id="63" name="Line 777"/>
            <p:cNvSpPr>
              <a:spLocks noChangeAspect="1" noChangeShapeType="1"/>
            </p:cNvSpPr>
            <p:nvPr/>
          </p:nvSpPr>
          <p:spPr bwMode="auto">
            <a:xfrm>
              <a:off x="2492375" y="2154238"/>
              <a:ext cx="204788" cy="0"/>
            </a:xfrm>
            <a:prstGeom prst="line">
              <a:avLst/>
            </a:prstGeom>
            <a:noFill/>
            <a:ln w="19050">
              <a:solidFill>
                <a:schemeClr val="tx1"/>
              </a:solidFill>
              <a:round/>
              <a:headEnd/>
              <a:tailEnd/>
            </a:ln>
          </p:spPr>
          <p:txBody>
            <a:bodyPr/>
            <a:lstStyle/>
            <a:p>
              <a:endParaRPr lang="fr-FR"/>
            </a:p>
          </p:txBody>
        </p:sp>
        <p:sp>
          <p:nvSpPr>
            <p:cNvPr id="64" name="Line 778"/>
            <p:cNvSpPr>
              <a:spLocks noChangeAspect="1" noChangeShapeType="1"/>
            </p:cNvSpPr>
            <p:nvPr/>
          </p:nvSpPr>
          <p:spPr bwMode="auto">
            <a:xfrm>
              <a:off x="2697163" y="2154238"/>
              <a:ext cx="76200" cy="179388"/>
            </a:xfrm>
            <a:prstGeom prst="line">
              <a:avLst/>
            </a:prstGeom>
            <a:noFill/>
            <a:ln w="19050">
              <a:solidFill>
                <a:schemeClr val="tx1"/>
              </a:solidFill>
              <a:round/>
              <a:headEnd/>
              <a:tailEnd/>
            </a:ln>
          </p:spPr>
          <p:txBody>
            <a:bodyPr/>
            <a:lstStyle/>
            <a:p>
              <a:endParaRPr lang="fr-FR"/>
            </a:p>
          </p:txBody>
        </p:sp>
        <p:sp>
          <p:nvSpPr>
            <p:cNvPr id="65" name="Rectangle 779"/>
            <p:cNvSpPr>
              <a:spLocks noChangeAspect="1" noChangeArrowheads="1"/>
            </p:cNvSpPr>
            <p:nvPr/>
          </p:nvSpPr>
          <p:spPr bwMode="auto">
            <a:xfrm>
              <a:off x="3028950" y="1976438"/>
              <a:ext cx="1428750" cy="509588"/>
            </a:xfrm>
            <a:prstGeom prst="rect">
              <a:avLst/>
            </a:prstGeom>
            <a:solidFill>
              <a:srgbClr val="FF0000">
                <a:alpha val="3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0000"/>
              </a:extrusionClr>
            </a:sp3d>
          </p:spPr>
          <p:txBody>
            <a:bodyPr wrap="none" anchor="ctr">
              <a:flatTx/>
            </a:bodyPr>
            <a:lstStyle/>
            <a:p>
              <a:endParaRPr lang="fr-FR"/>
            </a:p>
          </p:txBody>
        </p:sp>
        <p:grpSp>
          <p:nvGrpSpPr>
            <p:cNvPr id="66" name="Group 780"/>
            <p:cNvGrpSpPr>
              <a:grpSpLocks noChangeAspect="1"/>
            </p:cNvGrpSpPr>
            <p:nvPr/>
          </p:nvGrpSpPr>
          <p:grpSpPr bwMode="auto">
            <a:xfrm>
              <a:off x="3054352" y="2052638"/>
              <a:ext cx="1250951" cy="306388"/>
              <a:chOff x="2358" y="1797"/>
              <a:chExt cx="1112" cy="273"/>
            </a:xfrm>
          </p:grpSpPr>
          <p:grpSp>
            <p:nvGrpSpPr>
              <p:cNvPr id="159" name="Group 781"/>
              <p:cNvGrpSpPr>
                <a:grpSpLocks noChangeAspect="1"/>
              </p:cNvGrpSpPr>
              <p:nvPr/>
            </p:nvGrpSpPr>
            <p:grpSpPr bwMode="auto">
              <a:xfrm>
                <a:off x="2358" y="1797"/>
                <a:ext cx="522" cy="273"/>
                <a:chOff x="2358" y="1797"/>
                <a:chExt cx="522" cy="273"/>
              </a:xfrm>
            </p:grpSpPr>
            <p:grpSp>
              <p:nvGrpSpPr>
                <p:cNvPr id="176" name="Group 782"/>
                <p:cNvGrpSpPr>
                  <a:grpSpLocks noChangeAspect="1"/>
                </p:cNvGrpSpPr>
                <p:nvPr/>
              </p:nvGrpSpPr>
              <p:grpSpPr bwMode="auto">
                <a:xfrm>
                  <a:off x="2358" y="1797"/>
                  <a:ext cx="136" cy="273"/>
                  <a:chOff x="2358" y="1139"/>
                  <a:chExt cx="136" cy="273"/>
                </a:xfrm>
              </p:grpSpPr>
              <p:sp>
                <p:nvSpPr>
                  <p:cNvPr id="187" name="Line 783"/>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188" name="Line 784"/>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189" name="Line 785"/>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190" name="Line 786"/>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177" name="Group 787"/>
                <p:cNvGrpSpPr>
                  <a:grpSpLocks noChangeAspect="1"/>
                </p:cNvGrpSpPr>
                <p:nvPr/>
              </p:nvGrpSpPr>
              <p:grpSpPr bwMode="auto">
                <a:xfrm>
                  <a:off x="2540" y="1797"/>
                  <a:ext cx="136" cy="273"/>
                  <a:chOff x="2358" y="1139"/>
                  <a:chExt cx="136" cy="273"/>
                </a:xfrm>
              </p:grpSpPr>
              <p:sp>
                <p:nvSpPr>
                  <p:cNvPr id="183" name="Line 788"/>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184" name="Line 789"/>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185" name="Line 790"/>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186" name="Line 791"/>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178" name="Group 792"/>
                <p:cNvGrpSpPr>
                  <a:grpSpLocks noChangeAspect="1"/>
                </p:cNvGrpSpPr>
                <p:nvPr/>
              </p:nvGrpSpPr>
              <p:grpSpPr bwMode="auto">
                <a:xfrm>
                  <a:off x="2744" y="1797"/>
                  <a:ext cx="136" cy="273"/>
                  <a:chOff x="2358" y="1139"/>
                  <a:chExt cx="136" cy="273"/>
                </a:xfrm>
              </p:grpSpPr>
              <p:sp>
                <p:nvSpPr>
                  <p:cNvPr id="179" name="Line 793"/>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180" name="Line 794"/>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181" name="Line 795"/>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182" name="Line 796"/>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grpSp>
            <p:nvGrpSpPr>
              <p:cNvPr id="160" name="Group 797"/>
              <p:cNvGrpSpPr>
                <a:grpSpLocks noChangeAspect="1"/>
              </p:cNvGrpSpPr>
              <p:nvPr/>
            </p:nvGrpSpPr>
            <p:grpSpPr bwMode="auto">
              <a:xfrm>
                <a:off x="2948" y="1797"/>
                <a:ext cx="522" cy="273"/>
                <a:chOff x="2358" y="1797"/>
                <a:chExt cx="522" cy="273"/>
              </a:xfrm>
            </p:grpSpPr>
            <p:grpSp>
              <p:nvGrpSpPr>
                <p:cNvPr id="161" name="Group 798"/>
                <p:cNvGrpSpPr>
                  <a:grpSpLocks noChangeAspect="1"/>
                </p:cNvGrpSpPr>
                <p:nvPr/>
              </p:nvGrpSpPr>
              <p:grpSpPr bwMode="auto">
                <a:xfrm>
                  <a:off x="2358" y="1797"/>
                  <a:ext cx="136" cy="273"/>
                  <a:chOff x="2358" y="1139"/>
                  <a:chExt cx="136" cy="273"/>
                </a:xfrm>
              </p:grpSpPr>
              <p:sp>
                <p:nvSpPr>
                  <p:cNvPr id="172" name="Line 799"/>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173" name="Line 800"/>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174" name="Line 801"/>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175" name="Line 802"/>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162" name="Group 803"/>
                <p:cNvGrpSpPr>
                  <a:grpSpLocks noChangeAspect="1"/>
                </p:cNvGrpSpPr>
                <p:nvPr/>
              </p:nvGrpSpPr>
              <p:grpSpPr bwMode="auto">
                <a:xfrm>
                  <a:off x="2540" y="1797"/>
                  <a:ext cx="136" cy="273"/>
                  <a:chOff x="2358" y="1139"/>
                  <a:chExt cx="136" cy="273"/>
                </a:xfrm>
              </p:grpSpPr>
              <p:sp>
                <p:nvSpPr>
                  <p:cNvPr id="168" name="Line 804"/>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169" name="Line 805"/>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170" name="Line 806"/>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171" name="Line 807"/>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nvGrpSpPr>
                <p:cNvPr id="163" name="Group 808"/>
                <p:cNvGrpSpPr>
                  <a:grpSpLocks noChangeAspect="1"/>
                </p:cNvGrpSpPr>
                <p:nvPr/>
              </p:nvGrpSpPr>
              <p:grpSpPr bwMode="auto">
                <a:xfrm>
                  <a:off x="2744" y="1797"/>
                  <a:ext cx="136" cy="273"/>
                  <a:chOff x="2358" y="1139"/>
                  <a:chExt cx="136" cy="273"/>
                </a:xfrm>
              </p:grpSpPr>
              <p:sp>
                <p:nvSpPr>
                  <p:cNvPr id="164" name="Line 809"/>
                  <p:cNvSpPr>
                    <a:spLocks noChangeAspect="1" noChangeShapeType="1"/>
                  </p:cNvSpPr>
                  <p:nvPr/>
                </p:nvSpPr>
                <p:spPr bwMode="auto">
                  <a:xfrm rot="16200000" flipH="1">
                    <a:off x="2369" y="1196"/>
                    <a:ext cx="114" cy="0"/>
                  </a:xfrm>
                  <a:prstGeom prst="line">
                    <a:avLst/>
                  </a:prstGeom>
                  <a:noFill/>
                  <a:ln w="9525">
                    <a:solidFill>
                      <a:schemeClr val="tx1"/>
                    </a:solidFill>
                    <a:round/>
                    <a:headEnd/>
                    <a:tailEnd/>
                  </a:ln>
                </p:spPr>
                <p:txBody>
                  <a:bodyPr/>
                  <a:lstStyle/>
                  <a:p>
                    <a:endParaRPr lang="fr-FR"/>
                  </a:p>
                </p:txBody>
              </p:sp>
              <p:sp>
                <p:nvSpPr>
                  <p:cNvPr id="165" name="Line 810"/>
                  <p:cNvSpPr>
                    <a:spLocks noChangeAspect="1" noChangeShapeType="1"/>
                  </p:cNvSpPr>
                  <p:nvPr/>
                </p:nvSpPr>
                <p:spPr bwMode="auto">
                  <a:xfrm rot="-5400000">
                    <a:off x="2425" y="1231"/>
                    <a:ext cx="1" cy="136"/>
                  </a:xfrm>
                  <a:prstGeom prst="line">
                    <a:avLst/>
                  </a:prstGeom>
                  <a:noFill/>
                  <a:ln w="28575">
                    <a:solidFill>
                      <a:schemeClr val="tx1"/>
                    </a:solidFill>
                    <a:round/>
                    <a:headEnd/>
                    <a:tailEnd/>
                  </a:ln>
                </p:spPr>
                <p:txBody>
                  <a:bodyPr/>
                  <a:lstStyle/>
                  <a:p>
                    <a:endParaRPr lang="fr-FR"/>
                  </a:p>
                </p:txBody>
              </p:sp>
              <p:sp>
                <p:nvSpPr>
                  <p:cNvPr id="166" name="Line 811"/>
                  <p:cNvSpPr>
                    <a:spLocks noChangeAspect="1" noChangeShapeType="1"/>
                  </p:cNvSpPr>
                  <p:nvPr/>
                </p:nvSpPr>
                <p:spPr bwMode="auto">
                  <a:xfrm rot="-5400000">
                    <a:off x="2425" y="1186"/>
                    <a:ext cx="1" cy="136"/>
                  </a:xfrm>
                  <a:prstGeom prst="line">
                    <a:avLst/>
                  </a:prstGeom>
                  <a:noFill/>
                  <a:ln w="28575">
                    <a:solidFill>
                      <a:schemeClr val="tx1"/>
                    </a:solidFill>
                    <a:round/>
                    <a:headEnd/>
                    <a:tailEnd/>
                  </a:ln>
                </p:spPr>
                <p:txBody>
                  <a:bodyPr/>
                  <a:lstStyle/>
                  <a:p>
                    <a:endParaRPr lang="fr-FR"/>
                  </a:p>
                </p:txBody>
              </p:sp>
              <p:sp>
                <p:nvSpPr>
                  <p:cNvPr id="167" name="Line 812"/>
                  <p:cNvSpPr>
                    <a:spLocks noChangeAspect="1" noChangeShapeType="1"/>
                  </p:cNvSpPr>
                  <p:nvPr/>
                </p:nvSpPr>
                <p:spPr bwMode="auto">
                  <a:xfrm rot="-5400000">
                    <a:off x="2369" y="1355"/>
                    <a:ext cx="114" cy="0"/>
                  </a:xfrm>
                  <a:prstGeom prst="line">
                    <a:avLst/>
                  </a:prstGeom>
                  <a:noFill/>
                  <a:ln w="9525">
                    <a:solidFill>
                      <a:schemeClr val="tx1"/>
                    </a:solidFill>
                    <a:round/>
                    <a:headEnd/>
                    <a:tailEnd/>
                  </a:ln>
                </p:spPr>
                <p:txBody>
                  <a:bodyPr/>
                  <a:lstStyle/>
                  <a:p>
                    <a:endParaRPr lang="fr-FR"/>
                  </a:p>
                </p:txBody>
              </p:sp>
            </p:grpSp>
          </p:grpSp>
        </p:grpSp>
        <p:sp>
          <p:nvSpPr>
            <p:cNvPr id="67" name="Line 813"/>
            <p:cNvSpPr>
              <a:spLocks noChangeAspect="1" noChangeShapeType="1"/>
            </p:cNvSpPr>
            <p:nvPr/>
          </p:nvSpPr>
          <p:spPr bwMode="auto">
            <a:xfrm>
              <a:off x="2851150" y="2232025"/>
              <a:ext cx="127000" cy="0"/>
            </a:xfrm>
            <a:prstGeom prst="line">
              <a:avLst/>
            </a:prstGeom>
            <a:noFill/>
            <a:ln w="9525">
              <a:solidFill>
                <a:schemeClr val="tx1"/>
              </a:solidFill>
              <a:round/>
              <a:headEnd/>
              <a:tailEnd type="triangle" w="med" len="med"/>
            </a:ln>
          </p:spPr>
          <p:txBody>
            <a:bodyPr/>
            <a:lstStyle/>
            <a:p>
              <a:endParaRPr lang="fr-FR"/>
            </a:p>
          </p:txBody>
        </p:sp>
        <p:sp>
          <p:nvSpPr>
            <p:cNvPr id="68" name="Line 814"/>
            <p:cNvSpPr>
              <a:spLocks noChangeAspect="1" noChangeShapeType="1"/>
            </p:cNvSpPr>
            <p:nvPr/>
          </p:nvSpPr>
          <p:spPr bwMode="auto">
            <a:xfrm>
              <a:off x="2162175" y="2232025"/>
              <a:ext cx="101600" cy="0"/>
            </a:xfrm>
            <a:prstGeom prst="line">
              <a:avLst/>
            </a:prstGeom>
            <a:noFill/>
            <a:ln w="9525">
              <a:solidFill>
                <a:schemeClr val="tx1"/>
              </a:solidFill>
              <a:round/>
              <a:headEnd/>
              <a:tailEnd type="triangle" w="med" len="med"/>
            </a:ln>
          </p:spPr>
          <p:txBody>
            <a:bodyPr/>
            <a:lstStyle/>
            <a:p>
              <a:endParaRPr lang="fr-FR"/>
            </a:p>
          </p:txBody>
        </p:sp>
        <p:sp>
          <p:nvSpPr>
            <p:cNvPr id="69" name="Line 815"/>
            <p:cNvSpPr>
              <a:spLocks noChangeAspect="1" noChangeShapeType="1"/>
            </p:cNvSpPr>
            <p:nvPr/>
          </p:nvSpPr>
          <p:spPr bwMode="auto">
            <a:xfrm>
              <a:off x="4457700" y="2206625"/>
              <a:ext cx="481013" cy="0"/>
            </a:xfrm>
            <a:prstGeom prst="line">
              <a:avLst/>
            </a:prstGeom>
            <a:noFill/>
            <a:ln w="9525">
              <a:solidFill>
                <a:schemeClr val="tx1"/>
              </a:solidFill>
              <a:round/>
              <a:headEnd/>
              <a:tailEnd type="triangle" w="med" len="med"/>
            </a:ln>
          </p:spPr>
          <p:txBody>
            <a:bodyPr/>
            <a:lstStyle/>
            <a:p>
              <a:endParaRPr lang="fr-FR"/>
            </a:p>
          </p:txBody>
        </p:sp>
        <p:sp>
          <p:nvSpPr>
            <p:cNvPr id="70" name="Text Box 816"/>
            <p:cNvSpPr txBox="1">
              <a:spLocks noChangeAspect="1" noChangeArrowheads="1"/>
            </p:cNvSpPr>
            <p:nvPr/>
          </p:nvSpPr>
          <p:spPr bwMode="auto">
            <a:xfrm>
              <a:off x="3419475" y="2295525"/>
              <a:ext cx="741363" cy="244475"/>
            </a:xfrm>
            <a:prstGeom prst="rect">
              <a:avLst/>
            </a:prstGeom>
            <a:noFill/>
            <a:ln w="9525">
              <a:noFill/>
              <a:miter lim="800000"/>
              <a:headEnd/>
              <a:tailEnd/>
            </a:ln>
          </p:spPr>
          <p:txBody>
            <a:bodyPr wrap="none" lIns="91418" tIns="45710" rIns="91418" bIns="45710">
              <a:spAutoFit/>
            </a:bodyPr>
            <a:lstStyle/>
            <a:p>
              <a:r>
                <a:rPr lang="en-US" sz="1000" b="1">
                  <a:solidFill>
                    <a:schemeClr val="bg1"/>
                  </a:solidFill>
                  <a:latin typeface="Comic Sans MS" pitchFamily="66" charset="0"/>
                </a:rPr>
                <a:t>512 cells</a:t>
              </a:r>
            </a:p>
          </p:txBody>
        </p:sp>
        <p:sp>
          <p:nvSpPr>
            <p:cNvPr id="71" name="Text Box 817"/>
            <p:cNvSpPr txBox="1">
              <a:spLocks noChangeAspect="1" noChangeArrowheads="1"/>
            </p:cNvSpPr>
            <p:nvPr/>
          </p:nvSpPr>
          <p:spPr bwMode="auto">
            <a:xfrm>
              <a:off x="3462338" y="1746250"/>
              <a:ext cx="452438" cy="254000"/>
            </a:xfrm>
            <a:prstGeom prst="rect">
              <a:avLst/>
            </a:prstGeom>
            <a:solidFill>
              <a:schemeClr val="bg1"/>
            </a:solidFill>
            <a:ln w="9525">
              <a:solidFill>
                <a:srgbClr val="FF0000"/>
              </a:solidFill>
              <a:miter lim="800000"/>
              <a:headEnd/>
              <a:tailEnd/>
            </a:ln>
          </p:spPr>
          <p:txBody>
            <a:bodyPr wrap="none" lIns="91418" tIns="45710" rIns="91418" bIns="45710">
              <a:spAutoFit/>
            </a:bodyPr>
            <a:lstStyle/>
            <a:p>
              <a:pPr algn="ctr"/>
              <a:r>
                <a:rPr lang="en-US" sz="900" b="1">
                  <a:latin typeface="Comic Sans MS" pitchFamily="66" charset="0"/>
                </a:rPr>
                <a:t>SCA</a:t>
              </a:r>
            </a:p>
          </p:txBody>
        </p:sp>
        <p:sp>
          <p:nvSpPr>
            <p:cNvPr id="72" name="Text Box 818"/>
            <p:cNvSpPr txBox="1">
              <a:spLocks noChangeAspect="1" noChangeArrowheads="1"/>
            </p:cNvSpPr>
            <p:nvPr/>
          </p:nvSpPr>
          <p:spPr bwMode="auto">
            <a:xfrm>
              <a:off x="2298700" y="1746250"/>
              <a:ext cx="476250" cy="254000"/>
            </a:xfrm>
            <a:prstGeom prst="rect">
              <a:avLst/>
            </a:prstGeom>
            <a:solidFill>
              <a:schemeClr val="bg1"/>
            </a:solidFill>
            <a:ln w="9525">
              <a:solidFill>
                <a:srgbClr val="CCFF33"/>
              </a:solidFill>
              <a:miter lim="800000"/>
              <a:headEnd/>
              <a:tailEnd/>
            </a:ln>
          </p:spPr>
          <p:txBody>
            <a:bodyPr wrap="none" lIns="0" tIns="45710" rIns="0" bIns="45710">
              <a:spAutoFit/>
            </a:bodyPr>
            <a:lstStyle/>
            <a:p>
              <a:pPr algn="ctr"/>
              <a:r>
                <a:rPr lang="en-US" sz="1000" b="1">
                  <a:latin typeface="Comic Sans MS" pitchFamily="66" charset="0"/>
                </a:rPr>
                <a:t>FILTER</a:t>
              </a:r>
            </a:p>
          </p:txBody>
        </p:sp>
        <p:sp>
          <p:nvSpPr>
            <p:cNvPr id="73" name="Text Box 819"/>
            <p:cNvSpPr txBox="1">
              <a:spLocks noChangeAspect="1" noChangeArrowheads="1"/>
            </p:cNvSpPr>
            <p:nvPr/>
          </p:nvSpPr>
          <p:spPr bwMode="auto">
            <a:xfrm>
              <a:off x="2409825" y="2473325"/>
              <a:ext cx="312738" cy="146050"/>
            </a:xfrm>
            <a:prstGeom prst="rect">
              <a:avLst/>
            </a:prstGeom>
            <a:solidFill>
              <a:schemeClr val="bg1"/>
            </a:solidFill>
            <a:ln w="9525">
              <a:solidFill>
                <a:srgbClr val="CCFF33"/>
              </a:solidFill>
              <a:miter lim="800000"/>
              <a:headEnd/>
              <a:tailEnd/>
            </a:ln>
          </p:spPr>
          <p:txBody>
            <a:bodyPr wrap="none" lIns="0" tIns="0" rIns="0" bIns="0">
              <a:spAutoFit/>
            </a:bodyPr>
            <a:lstStyle/>
            <a:p>
              <a:pPr algn="ctr"/>
              <a:r>
                <a:rPr lang="en-US" sz="900" b="1">
                  <a:solidFill>
                    <a:schemeClr val="accent2"/>
                  </a:solidFill>
                  <a:latin typeface="Comic Sans MS" pitchFamily="66" charset="0"/>
                </a:rPr>
                <a:t>tpeak</a:t>
              </a:r>
              <a:endParaRPr lang="en-US" sz="900" b="1">
                <a:latin typeface="Comic Sans MS" pitchFamily="66" charset="0"/>
              </a:endParaRPr>
            </a:p>
          </p:txBody>
        </p:sp>
        <p:sp>
          <p:nvSpPr>
            <p:cNvPr id="74" name="Text Box 820"/>
            <p:cNvSpPr txBox="1">
              <a:spLocks noChangeAspect="1" noChangeArrowheads="1"/>
            </p:cNvSpPr>
            <p:nvPr/>
          </p:nvSpPr>
          <p:spPr bwMode="auto">
            <a:xfrm>
              <a:off x="1692275" y="2079625"/>
              <a:ext cx="298724" cy="266422"/>
            </a:xfrm>
            <a:prstGeom prst="rect">
              <a:avLst/>
            </a:prstGeom>
            <a:solidFill>
              <a:schemeClr val="bg1"/>
            </a:solidFill>
            <a:ln w="9525">
              <a:solidFill>
                <a:srgbClr val="FFFF66"/>
              </a:solidFill>
              <a:miter lim="800000"/>
              <a:headEnd/>
              <a:tailEnd/>
            </a:ln>
          </p:spPr>
          <p:txBody>
            <a:bodyPr lIns="0" tIns="45710" rIns="0" bIns="45710">
              <a:spAutoFit/>
            </a:bodyPr>
            <a:lstStyle/>
            <a:p>
              <a:pPr algn="ctr"/>
              <a:r>
                <a:rPr lang="en-US" sz="1000" b="1">
                  <a:latin typeface="Comic Sans MS" pitchFamily="66" charset="0"/>
                </a:rPr>
                <a:t>CSA</a:t>
              </a:r>
            </a:p>
          </p:txBody>
        </p:sp>
        <p:sp>
          <p:nvSpPr>
            <p:cNvPr id="75" name="Rectangle 821"/>
            <p:cNvSpPr>
              <a:spLocks noChangeAspect="1" noChangeArrowheads="1"/>
            </p:cNvSpPr>
            <p:nvPr/>
          </p:nvSpPr>
          <p:spPr bwMode="auto">
            <a:xfrm>
              <a:off x="1092200" y="2154238"/>
              <a:ext cx="177800" cy="179388"/>
            </a:xfrm>
            <a:prstGeom prst="rect">
              <a:avLst/>
            </a:prstGeom>
            <a:solidFill>
              <a:schemeClr val="bg2"/>
            </a:solidFill>
            <a:ln w="9525">
              <a:miter lim="800000"/>
              <a:headEnd/>
              <a:tailEnd/>
            </a:ln>
            <a:scene3d>
              <a:camera prst="legacyObliqueTopLeft"/>
              <a:lightRig rig="legacyFlat3" dir="t"/>
            </a:scene3d>
            <a:sp3d extrusionH="176200" prstMaterial="legacyMatte">
              <a:bevelT w="13500" h="13500" prst="angle"/>
              <a:bevelB w="13500" h="13500" prst="angle"/>
              <a:extrusionClr>
                <a:schemeClr val="accent1"/>
              </a:extrusionClr>
            </a:sp3d>
          </p:spPr>
          <p:txBody>
            <a:bodyPr wrap="none" anchor="ctr">
              <a:flatTx/>
            </a:bodyPr>
            <a:lstStyle/>
            <a:p>
              <a:endParaRPr lang="fr-FR"/>
            </a:p>
          </p:txBody>
        </p:sp>
        <p:sp>
          <p:nvSpPr>
            <p:cNvPr id="76" name="Text Box 822"/>
            <p:cNvSpPr txBox="1">
              <a:spLocks noChangeAspect="1" noChangeArrowheads="1"/>
            </p:cNvSpPr>
            <p:nvPr/>
          </p:nvSpPr>
          <p:spPr bwMode="auto">
            <a:xfrm>
              <a:off x="1330325" y="1096963"/>
              <a:ext cx="630238" cy="249769"/>
            </a:xfrm>
            <a:prstGeom prst="rect">
              <a:avLst/>
            </a:prstGeom>
            <a:solidFill>
              <a:schemeClr val="bg1"/>
            </a:solidFill>
            <a:ln w="9525">
              <a:noFill/>
              <a:miter lim="800000"/>
              <a:headEnd/>
              <a:tailEnd/>
            </a:ln>
          </p:spPr>
          <p:txBody>
            <a:bodyPr lIns="0" tIns="45710" rIns="0" bIns="45710">
              <a:spAutoFit/>
            </a:bodyPr>
            <a:lstStyle/>
            <a:p>
              <a:pPr algn="ctr"/>
              <a:r>
                <a:rPr lang="en-US" sz="900" b="1" i="1">
                  <a:latin typeface="Comic Sans MS" pitchFamily="66" charset="0"/>
                </a:rPr>
                <a:t>1 channel</a:t>
              </a:r>
            </a:p>
          </p:txBody>
        </p:sp>
        <p:sp>
          <p:nvSpPr>
            <p:cNvPr id="77" name="Text Box 827"/>
            <p:cNvSpPr txBox="1">
              <a:spLocks noChangeAspect="1" noChangeArrowheads="1"/>
            </p:cNvSpPr>
            <p:nvPr/>
          </p:nvSpPr>
          <p:spPr bwMode="auto">
            <a:xfrm>
              <a:off x="2354248" y="763731"/>
              <a:ext cx="903302" cy="166522"/>
            </a:xfrm>
            <a:prstGeom prst="rect">
              <a:avLst/>
            </a:prstGeom>
            <a:solidFill>
              <a:schemeClr val="bg2">
                <a:lumMod val="50000"/>
              </a:schemeClr>
            </a:solidFill>
            <a:ln w="9525">
              <a:noFill/>
              <a:miter lim="800000"/>
              <a:headEnd/>
              <a:tailEnd/>
            </a:ln>
          </p:spPr>
          <p:txBody>
            <a:bodyPr wrap="square" lIns="0" tIns="0" rIns="0" bIns="0">
              <a:spAutoFit/>
            </a:bodyPr>
            <a:lstStyle/>
            <a:p>
              <a:pPr algn="ctr"/>
              <a:r>
                <a:rPr lang="en-US" sz="1000" b="1" i="1" dirty="0" smtClean="0">
                  <a:solidFill>
                    <a:schemeClr val="bg1"/>
                  </a:solidFill>
                  <a:latin typeface="Comic Sans MS" pitchFamily="66" charset="0"/>
                </a:rPr>
                <a:t>64 channels</a:t>
              </a:r>
              <a:endParaRPr lang="en-US" sz="1000" b="1" i="1" dirty="0">
                <a:solidFill>
                  <a:schemeClr val="bg1"/>
                </a:solidFill>
                <a:latin typeface="Comic Sans MS" pitchFamily="66" charset="0"/>
              </a:endParaRPr>
            </a:p>
          </p:txBody>
        </p:sp>
        <p:grpSp>
          <p:nvGrpSpPr>
            <p:cNvPr id="78" name="Group 828"/>
            <p:cNvGrpSpPr>
              <a:grpSpLocks noChangeAspect="1"/>
            </p:cNvGrpSpPr>
            <p:nvPr/>
          </p:nvGrpSpPr>
          <p:grpSpPr bwMode="auto">
            <a:xfrm>
              <a:off x="4946632" y="2128838"/>
              <a:ext cx="253998" cy="101600"/>
              <a:chOff x="1995" y="1933"/>
              <a:chExt cx="227" cy="90"/>
            </a:xfrm>
          </p:grpSpPr>
          <p:sp>
            <p:nvSpPr>
              <p:cNvPr id="154" name="Oval 829"/>
              <p:cNvSpPr>
                <a:spLocks noChangeAspect="1" noChangeArrowheads="1"/>
              </p:cNvSpPr>
              <p:nvPr/>
            </p:nvSpPr>
            <p:spPr bwMode="auto">
              <a:xfrm>
                <a:off x="2131" y="1978"/>
                <a:ext cx="45" cy="45"/>
              </a:xfrm>
              <a:prstGeom prst="ellipse">
                <a:avLst/>
              </a:prstGeom>
              <a:solidFill>
                <a:schemeClr val="accent1"/>
              </a:solidFill>
              <a:ln w="9525">
                <a:solidFill>
                  <a:schemeClr val="tx1"/>
                </a:solidFill>
                <a:round/>
                <a:headEnd/>
                <a:tailEnd/>
              </a:ln>
            </p:spPr>
            <p:txBody>
              <a:bodyPr wrap="none" anchor="ctr"/>
              <a:lstStyle/>
              <a:p>
                <a:endParaRPr lang="fr-FR"/>
              </a:p>
            </p:txBody>
          </p:sp>
          <p:sp>
            <p:nvSpPr>
              <p:cNvPr id="155" name="Line 830"/>
              <p:cNvSpPr>
                <a:spLocks noChangeAspect="1" noChangeShapeType="1"/>
              </p:cNvSpPr>
              <p:nvPr/>
            </p:nvSpPr>
            <p:spPr bwMode="auto">
              <a:xfrm flipH="1">
                <a:off x="1995" y="2001"/>
                <a:ext cx="85" cy="0"/>
              </a:xfrm>
              <a:prstGeom prst="line">
                <a:avLst/>
              </a:prstGeom>
              <a:noFill/>
              <a:ln w="9525">
                <a:solidFill>
                  <a:schemeClr val="tx1"/>
                </a:solidFill>
                <a:round/>
                <a:headEnd/>
                <a:tailEnd/>
              </a:ln>
            </p:spPr>
            <p:txBody>
              <a:bodyPr/>
              <a:lstStyle/>
              <a:p>
                <a:endParaRPr lang="fr-FR"/>
              </a:p>
            </p:txBody>
          </p:sp>
          <p:sp>
            <p:nvSpPr>
              <p:cNvPr id="156" name="Line 831"/>
              <p:cNvSpPr>
                <a:spLocks noChangeAspect="1" noChangeShapeType="1"/>
              </p:cNvSpPr>
              <p:nvPr/>
            </p:nvSpPr>
            <p:spPr bwMode="auto">
              <a:xfrm>
                <a:off x="2177" y="2001"/>
                <a:ext cx="45" cy="0"/>
              </a:xfrm>
              <a:prstGeom prst="line">
                <a:avLst/>
              </a:prstGeom>
              <a:noFill/>
              <a:ln w="9525">
                <a:solidFill>
                  <a:schemeClr val="tx1"/>
                </a:solidFill>
                <a:round/>
                <a:headEnd/>
                <a:tailEnd/>
              </a:ln>
            </p:spPr>
            <p:txBody>
              <a:bodyPr/>
              <a:lstStyle/>
              <a:p>
                <a:endParaRPr lang="fr-FR"/>
              </a:p>
            </p:txBody>
          </p:sp>
          <p:sp>
            <p:nvSpPr>
              <p:cNvPr id="157" name="Line 832"/>
              <p:cNvSpPr>
                <a:spLocks noChangeAspect="1" noChangeShapeType="1"/>
              </p:cNvSpPr>
              <p:nvPr/>
            </p:nvSpPr>
            <p:spPr bwMode="auto">
              <a:xfrm flipV="1">
                <a:off x="2086" y="1933"/>
                <a:ext cx="68" cy="68"/>
              </a:xfrm>
              <a:prstGeom prst="line">
                <a:avLst/>
              </a:prstGeom>
              <a:noFill/>
              <a:ln w="9525">
                <a:solidFill>
                  <a:schemeClr val="tx1"/>
                </a:solidFill>
                <a:round/>
                <a:headEnd/>
                <a:tailEnd/>
              </a:ln>
            </p:spPr>
            <p:txBody>
              <a:bodyPr/>
              <a:lstStyle/>
              <a:p>
                <a:endParaRPr lang="fr-FR"/>
              </a:p>
            </p:txBody>
          </p:sp>
          <p:sp>
            <p:nvSpPr>
              <p:cNvPr id="158" name="Oval 833"/>
              <p:cNvSpPr>
                <a:spLocks noChangeAspect="1" noChangeArrowheads="1"/>
              </p:cNvSpPr>
              <p:nvPr/>
            </p:nvSpPr>
            <p:spPr bwMode="auto">
              <a:xfrm>
                <a:off x="2063" y="1978"/>
                <a:ext cx="45" cy="45"/>
              </a:xfrm>
              <a:prstGeom prst="ellipse">
                <a:avLst/>
              </a:prstGeom>
              <a:solidFill>
                <a:schemeClr val="accent1"/>
              </a:solidFill>
              <a:ln w="9525">
                <a:solidFill>
                  <a:schemeClr val="tx1"/>
                </a:solidFill>
                <a:round/>
                <a:headEnd/>
                <a:tailEnd/>
              </a:ln>
            </p:spPr>
            <p:txBody>
              <a:bodyPr wrap="none" anchor="ctr"/>
              <a:lstStyle/>
              <a:p>
                <a:endParaRPr lang="fr-FR"/>
              </a:p>
            </p:txBody>
          </p:sp>
        </p:grpSp>
        <p:sp>
          <p:nvSpPr>
            <p:cNvPr id="79" name="Line 834"/>
            <p:cNvSpPr>
              <a:spLocks noChangeAspect="1" noChangeShapeType="1"/>
            </p:cNvSpPr>
            <p:nvPr/>
          </p:nvSpPr>
          <p:spPr bwMode="auto">
            <a:xfrm flipH="1" flipV="1">
              <a:off x="4562475" y="1528763"/>
              <a:ext cx="620713" cy="676275"/>
            </a:xfrm>
            <a:prstGeom prst="line">
              <a:avLst/>
            </a:prstGeom>
            <a:noFill/>
            <a:ln w="9525">
              <a:solidFill>
                <a:srgbClr val="000000">
                  <a:alpha val="39999"/>
                </a:srgbClr>
              </a:solidFill>
              <a:round/>
              <a:headEnd/>
              <a:tailEnd/>
            </a:ln>
          </p:spPr>
          <p:txBody>
            <a:bodyPr/>
            <a:lstStyle/>
            <a:p>
              <a:endParaRPr lang="fr-FR"/>
            </a:p>
          </p:txBody>
        </p:sp>
        <p:sp>
          <p:nvSpPr>
            <p:cNvPr id="80" name="Line 835"/>
            <p:cNvSpPr>
              <a:spLocks noChangeAspect="1" noChangeShapeType="1"/>
            </p:cNvSpPr>
            <p:nvPr/>
          </p:nvSpPr>
          <p:spPr bwMode="auto">
            <a:xfrm flipV="1">
              <a:off x="1497013" y="2235200"/>
              <a:ext cx="0" cy="822325"/>
            </a:xfrm>
            <a:prstGeom prst="line">
              <a:avLst/>
            </a:prstGeom>
            <a:noFill/>
            <a:ln w="38100" cmpd="dbl">
              <a:solidFill>
                <a:srgbClr val="FF9966"/>
              </a:solidFill>
              <a:round/>
              <a:headEnd/>
              <a:tailEnd type="triangle" w="med" len="med"/>
            </a:ln>
          </p:spPr>
          <p:txBody>
            <a:bodyPr/>
            <a:lstStyle/>
            <a:p>
              <a:endParaRPr lang="fr-FR"/>
            </a:p>
          </p:txBody>
        </p:sp>
        <p:sp>
          <p:nvSpPr>
            <p:cNvPr id="81" name="Line 836"/>
            <p:cNvSpPr>
              <a:spLocks noChangeAspect="1" noChangeShapeType="1"/>
            </p:cNvSpPr>
            <p:nvPr/>
          </p:nvSpPr>
          <p:spPr bwMode="auto">
            <a:xfrm flipH="1" flipV="1">
              <a:off x="3821113" y="2486025"/>
              <a:ext cx="3175" cy="754063"/>
            </a:xfrm>
            <a:prstGeom prst="line">
              <a:avLst/>
            </a:prstGeom>
            <a:noFill/>
            <a:ln w="38100" cmpd="dbl">
              <a:solidFill>
                <a:srgbClr val="99FF33"/>
              </a:solidFill>
              <a:round/>
              <a:headEnd/>
              <a:tailEnd type="triangle" w="med" len="med"/>
            </a:ln>
          </p:spPr>
          <p:txBody>
            <a:bodyPr/>
            <a:lstStyle/>
            <a:p>
              <a:endParaRPr lang="fr-FR"/>
            </a:p>
          </p:txBody>
        </p:sp>
        <p:sp>
          <p:nvSpPr>
            <p:cNvPr id="82" name="Line 837"/>
            <p:cNvSpPr>
              <a:spLocks noChangeAspect="1" noChangeShapeType="1"/>
            </p:cNvSpPr>
            <p:nvPr/>
          </p:nvSpPr>
          <p:spPr bwMode="auto">
            <a:xfrm flipV="1">
              <a:off x="5080000" y="2389188"/>
              <a:ext cx="0" cy="725488"/>
            </a:xfrm>
            <a:prstGeom prst="line">
              <a:avLst/>
            </a:prstGeom>
            <a:noFill/>
            <a:ln w="38100" cmpd="dbl">
              <a:solidFill>
                <a:srgbClr val="99FF33"/>
              </a:solidFill>
              <a:round/>
              <a:headEnd/>
              <a:tailEnd type="triangle" w="med" len="med"/>
            </a:ln>
          </p:spPr>
          <p:txBody>
            <a:bodyPr/>
            <a:lstStyle/>
            <a:p>
              <a:endParaRPr lang="fr-FR"/>
            </a:p>
          </p:txBody>
        </p:sp>
        <p:sp>
          <p:nvSpPr>
            <p:cNvPr id="83" name="Line 838"/>
            <p:cNvSpPr>
              <a:spLocks noChangeAspect="1" noChangeShapeType="1"/>
            </p:cNvSpPr>
            <p:nvPr/>
          </p:nvSpPr>
          <p:spPr bwMode="auto">
            <a:xfrm rot="5400000" flipH="1" flipV="1">
              <a:off x="4092575" y="2847975"/>
              <a:ext cx="0" cy="500063"/>
            </a:xfrm>
            <a:prstGeom prst="line">
              <a:avLst/>
            </a:prstGeom>
            <a:noFill/>
            <a:ln w="38100" cmpd="dbl">
              <a:solidFill>
                <a:srgbClr val="99FF33"/>
              </a:solidFill>
              <a:round/>
              <a:headEnd/>
              <a:tailEnd type="triangle" w="med" len="med"/>
            </a:ln>
          </p:spPr>
          <p:txBody>
            <a:bodyPr/>
            <a:lstStyle/>
            <a:p>
              <a:endParaRPr lang="fr-FR"/>
            </a:p>
          </p:txBody>
        </p:sp>
        <p:sp>
          <p:nvSpPr>
            <p:cNvPr id="84" name="Text Box 839"/>
            <p:cNvSpPr txBox="1">
              <a:spLocks noChangeAspect="1" noChangeArrowheads="1"/>
            </p:cNvSpPr>
            <p:nvPr/>
          </p:nvSpPr>
          <p:spPr bwMode="auto">
            <a:xfrm>
              <a:off x="6350000" y="2185988"/>
              <a:ext cx="263525" cy="244475"/>
            </a:xfrm>
            <a:prstGeom prst="rect">
              <a:avLst/>
            </a:prstGeom>
            <a:solidFill>
              <a:schemeClr val="bg1"/>
            </a:solidFill>
            <a:ln w="9525">
              <a:noFill/>
              <a:miter lim="800000"/>
              <a:headEnd/>
              <a:tailEnd/>
            </a:ln>
          </p:spPr>
          <p:txBody>
            <a:bodyPr wrap="none" lIns="0" tIns="45710" rIns="0" bIns="45710">
              <a:spAutoFit/>
            </a:bodyPr>
            <a:lstStyle/>
            <a:p>
              <a:pPr algn="ctr"/>
              <a:r>
                <a:rPr lang="en-US" sz="1000" b="1">
                  <a:latin typeface="Comic Sans MS" pitchFamily="66" charset="0"/>
                </a:rPr>
                <a:t>ADC</a:t>
              </a:r>
            </a:p>
          </p:txBody>
        </p:sp>
        <p:sp>
          <p:nvSpPr>
            <p:cNvPr id="85" name="Line 840"/>
            <p:cNvSpPr>
              <a:spLocks noChangeAspect="1" noChangeShapeType="1"/>
            </p:cNvSpPr>
            <p:nvPr/>
          </p:nvSpPr>
          <p:spPr bwMode="auto">
            <a:xfrm flipH="1" flipV="1">
              <a:off x="1874838" y="1822450"/>
              <a:ext cx="0" cy="204788"/>
            </a:xfrm>
            <a:prstGeom prst="line">
              <a:avLst/>
            </a:prstGeom>
            <a:noFill/>
            <a:ln w="38100" cmpd="dbl">
              <a:solidFill>
                <a:srgbClr val="FF66FF"/>
              </a:solidFill>
              <a:round/>
              <a:headEnd/>
              <a:tailEnd type="triangle" w="med" len="med"/>
            </a:ln>
          </p:spPr>
          <p:txBody>
            <a:bodyPr/>
            <a:lstStyle/>
            <a:p>
              <a:endParaRPr lang="fr-FR"/>
            </a:p>
          </p:txBody>
        </p:sp>
        <p:sp>
          <p:nvSpPr>
            <p:cNvPr id="86" name="Line 841"/>
            <p:cNvSpPr>
              <a:spLocks noChangeAspect="1" noChangeShapeType="1"/>
            </p:cNvSpPr>
            <p:nvPr/>
          </p:nvSpPr>
          <p:spPr bwMode="auto">
            <a:xfrm flipH="1" flipV="1">
              <a:off x="1870075" y="2384425"/>
              <a:ext cx="9525" cy="862013"/>
            </a:xfrm>
            <a:prstGeom prst="line">
              <a:avLst/>
            </a:prstGeom>
            <a:noFill/>
            <a:ln w="38100" cmpd="dbl">
              <a:solidFill>
                <a:srgbClr val="FF66FF"/>
              </a:solidFill>
              <a:round/>
              <a:headEnd/>
              <a:tailEnd/>
            </a:ln>
          </p:spPr>
          <p:txBody>
            <a:bodyPr/>
            <a:lstStyle/>
            <a:p>
              <a:endParaRPr lang="fr-FR"/>
            </a:p>
          </p:txBody>
        </p:sp>
        <p:sp>
          <p:nvSpPr>
            <p:cNvPr id="87" name="Text Box 842"/>
            <p:cNvSpPr txBox="1">
              <a:spLocks noChangeAspect="1" noChangeArrowheads="1"/>
            </p:cNvSpPr>
            <p:nvPr/>
          </p:nvSpPr>
          <p:spPr bwMode="auto">
            <a:xfrm>
              <a:off x="1474131" y="1482725"/>
              <a:ext cx="801413" cy="149874"/>
            </a:xfrm>
            <a:prstGeom prst="rect">
              <a:avLst/>
            </a:prstGeom>
            <a:solidFill>
              <a:schemeClr val="bg1"/>
            </a:solidFill>
            <a:ln w="9525">
              <a:solidFill>
                <a:srgbClr val="CCFF33"/>
              </a:solidFill>
              <a:miter lim="800000"/>
              <a:headEnd/>
              <a:tailEnd/>
            </a:ln>
          </p:spPr>
          <p:txBody>
            <a:bodyPr wrap="none" lIns="0" tIns="0" rIns="0" bIns="0">
              <a:spAutoFit/>
            </a:bodyPr>
            <a:lstStyle/>
            <a:p>
              <a:pPr algn="ctr"/>
              <a:r>
                <a:rPr lang="en-US" sz="900" b="1">
                  <a:solidFill>
                    <a:schemeClr val="accent2"/>
                  </a:solidFill>
                  <a:latin typeface="Comic Sans MS" pitchFamily="66" charset="0"/>
                </a:rPr>
                <a:t>Charge range</a:t>
              </a:r>
              <a:endParaRPr lang="en-US" sz="900" b="1">
                <a:latin typeface="Comic Sans MS" pitchFamily="66" charset="0"/>
              </a:endParaRPr>
            </a:p>
          </p:txBody>
        </p:sp>
        <p:sp>
          <p:nvSpPr>
            <p:cNvPr id="88" name="Line 843"/>
            <p:cNvSpPr>
              <a:spLocks noChangeAspect="1" noChangeShapeType="1"/>
            </p:cNvSpPr>
            <p:nvPr/>
          </p:nvSpPr>
          <p:spPr bwMode="auto">
            <a:xfrm rot="5400000" flipH="1" flipV="1">
              <a:off x="4622800" y="2630487"/>
              <a:ext cx="0" cy="935038"/>
            </a:xfrm>
            <a:prstGeom prst="line">
              <a:avLst/>
            </a:prstGeom>
            <a:noFill/>
            <a:ln w="38100" cmpd="dbl">
              <a:solidFill>
                <a:srgbClr val="99FF33"/>
              </a:solidFill>
              <a:round/>
              <a:headEnd/>
              <a:tailEnd/>
            </a:ln>
          </p:spPr>
          <p:txBody>
            <a:bodyPr/>
            <a:lstStyle/>
            <a:p>
              <a:endParaRPr lang="fr-FR"/>
            </a:p>
          </p:txBody>
        </p:sp>
        <p:sp>
          <p:nvSpPr>
            <p:cNvPr id="89" name="Line 844"/>
            <p:cNvSpPr>
              <a:spLocks noChangeAspect="1" noChangeShapeType="1"/>
            </p:cNvSpPr>
            <p:nvPr/>
          </p:nvSpPr>
          <p:spPr bwMode="auto">
            <a:xfrm flipV="1">
              <a:off x="1073150" y="3038475"/>
              <a:ext cx="0" cy="234950"/>
            </a:xfrm>
            <a:prstGeom prst="line">
              <a:avLst/>
            </a:prstGeom>
            <a:noFill/>
            <a:ln w="38100" cmpd="dbl">
              <a:solidFill>
                <a:srgbClr val="FF9966"/>
              </a:solidFill>
              <a:round/>
              <a:headEnd/>
              <a:tailEnd type="triangle" w="med" len="med"/>
            </a:ln>
          </p:spPr>
          <p:txBody>
            <a:bodyPr/>
            <a:lstStyle/>
            <a:p>
              <a:endParaRPr lang="fr-FR"/>
            </a:p>
          </p:txBody>
        </p:sp>
        <p:sp>
          <p:nvSpPr>
            <p:cNvPr id="90" name="Line 845"/>
            <p:cNvSpPr>
              <a:spLocks noChangeAspect="1" noChangeShapeType="1"/>
            </p:cNvSpPr>
            <p:nvPr/>
          </p:nvSpPr>
          <p:spPr bwMode="auto">
            <a:xfrm rot="5400000" flipV="1">
              <a:off x="1285875" y="2830512"/>
              <a:ext cx="0" cy="423863"/>
            </a:xfrm>
            <a:prstGeom prst="line">
              <a:avLst/>
            </a:prstGeom>
            <a:noFill/>
            <a:ln w="38100" cmpd="dbl">
              <a:solidFill>
                <a:srgbClr val="FF9966"/>
              </a:solidFill>
              <a:round/>
              <a:headEnd/>
              <a:tailEnd/>
            </a:ln>
          </p:spPr>
          <p:txBody>
            <a:bodyPr/>
            <a:lstStyle/>
            <a:p>
              <a:endParaRPr lang="fr-FR"/>
            </a:p>
          </p:txBody>
        </p:sp>
        <p:sp>
          <p:nvSpPr>
            <p:cNvPr id="91" name="Line 846"/>
            <p:cNvSpPr>
              <a:spLocks noChangeAspect="1" noChangeShapeType="1"/>
            </p:cNvSpPr>
            <p:nvPr/>
          </p:nvSpPr>
          <p:spPr bwMode="auto">
            <a:xfrm flipV="1">
              <a:off x="2451100" y="2617788"/>
              <a:ext cx="0" cy="696913"/>
            </a:xfrm>
            <a:prstGeom prst="line">
              <a:avLst/>
            </a:prstGeom>
            <a:noFill/>
            <a:ln w="38100" cmpd="dbl">
              <a:solidFill>
                <a:srgbClr val="FF66FF"/>
              </a:solidFill>
              <a:round/>
              <a:headEnd/>
              <a:tailEnd type="triangle" w="med" len="med"/>
            </a:ln>
          </p:spPr>
          <p:txBody>
            <a:bodyPr/>
            <a:lstStyle/>
            <a:p>
              <a:endParaRPr lang="fr-FR"/>
            </a:p>
          </p:txBody>
        </p:sp>
        <p:sp>
          <p:nvSpPr>
            <p:cNvPr id="92" name="Line 847"/>
            <p:cNvSpPr>
              <a:spLocks noChangeShapeType="1"/>
            </p:cNvSpPr>
            <p:nvPr/>
          </p:nvSpPr>
          <p:spPr bwMode="auto">
            <a:xfrm flipH="1" flipV="1">
              <a:off x="2852738" y="1420813"/>
              <a:ext cx="6350" cy="800100"/>
            </a:xfrm>
            <a:prstGeom prst="line">
              <a:avLst/>
            </a:prstGeom>
            <a:noFill/>
            <a:ln w="9525">
              <a:solidFill>
                <a:schemeClr val="tx1"/>
              </a:solidFill>
              <a:round/>
              <a:headEnd/>
              <a:tailEnd/>
            </a:ln>
          </p:spPr>
          <p:txBody>
            <a:bodyPr/>
            <a:lstStyle/>
            <a:p>
              <a:endParaRPr lang="fr-FR"/>
            </a:p>
          </p:txBody>
        </p:sp>
        <p:sp>
          <p:nvSpPr>
            <p:cNvPr id="93" name="Line 848"/>
            <p:cNvSpPr>
              <a:spLocks noChangeAspect="1" noChangeShapeType="1"/>
            </p:cNvSpPr>
            <p:nvPr/>
          </p:nvSpPr>
          <p:spPr bwMode="auto">
            <a:xfrm>
              <a:off x="5759450" y="2122488"/>
              <a:ext cx="455613" cy="1588"/>
            </a:xfrm>
            <a:prstGeom prst="line">
              <a:avLst/>
            </a:prstGeom>
            <a:noFill/>
            <a:ln w="28575">
              <a:solidFill>
                <a:srgbClr val="FF6600"/>
              </a:solidFill>
              <a:round/>
              <a:headEnd/>
              <a:tailEnd type="triangle" w="med" len="med"/>
            </a:ln>
          </p:spPr>
          <p:txBody>
            <a:bodyPr/>
            <a:lstStyle/>
            <a:p>
              <a:endParaRPr lang="fr-FR"/>
            </a:p>
          </p:txBody>
        </p:sp>
        <p:sp>
          <p:nvSpPr>
            <p:cNvPr id="94" name="AutoShape 849"/>
            <p:cNvSpPr>
              <a:spLocks noChangeAspect="1" noChangeArrowheads="1"/>
            </p:cNvSpPr>
            <p:nvPr/>
          </p:nvSpPr>
          <p:spPr bwMode="auto">
            <a:xfrm rot="5400000">
              <a:off x="3065463" y="1144587"/>
              <a:ext cx="401638" cy="493713"/>
            </a:xfrm>
            <a:prstGeom prst="triangle">
              <a:avLst>
                <a:gd name="adj" fmla="val 50000"/>
              </a:avLst>
            </a:prstGeom>
            <a:solidFill>
              <a:schemeClr val="bg1"/>
            </a:solidFill>
            <a:ln w="9525">
              <a:miter lim="800000"/>
              <a:headEnd/>
              <a:tailEnd/>
            </a:ln>
            <a:scene3d>
              <a:camera prst="legacyObliqueTopLeft"/>
              <a:lightRig rig="legacyFlat3" dir="t"/>
            </a:scene3d>
            <a:sp3d extrusionH="303200" prstMaterial="legacyMatte">
              <a:bevelT w="13500" h="13500" prst="angle"/>
              <a:bevelB w="13500" h="13500" prst="angle"/>
              <a:extrusionClr>
                <a:schemeClr val="bg1"/>
              </a:extrusionClr>
            </a:sp3d>
          </p:spPr>
          <p:txBody>
            <a:bodyPr wrap="none" anchor="ctr">
              <a:flatTx/>
            </a:bodyPr>
            <a:lstStyle/>
            <a:p>
              <a:endParaRPr lang="fr-FR"/>
            </a:p>
          </p:txBody>
        </p:sp>
        <p:sp>
          <p:nvSpPr>
            <p:cNvPr id="95" name="Line 850"/>
            <p:cNvSpPr>
              <a:spLocks noChangeShapeType="1"/>
            </p:cNvSpPr>
            <p:nvPr/>
          </p:nvSpPr>
          <p:spPr bwMode="auto">
            <a:xfrm>
              <a:off x="2859088" y="1420813"/>
              <a:ext cx="101600" cy="0"/>
            </a:xfrm>
            <a:prstGeom prst="line">
              <a:avLst/>
            </a:prstGeom>
            <a:noFill/>
            <a:ln w="9525">
              <a:solidFill>
                <a:schemeClr val="tx1"/>
              </a:solidFill>
              <a:round/>
              <a:headEnd/>
              <a:tailEnd type="triangle" w="med" len="med"/>
            </a:ln>
          </p:spPr>
          <p:txBody>
            <a:bodyPr/>
            <a:lstStyle/>
            <a:p>
              <a:endParaRPr lang="fr-FR"/>
            </a:p>
          </p:txBody>
        </p:sp>
        <p:sp>
          <p:nvSpPr>
            <p:cNvPr id="96" name="Line 851"/>
            <p:cNvSpPr>
              <a:spLocks noChangeShapeType="1"/>
            </p:cNvSpPr>
            <p:nvPr/>
          </p:nvSpPr>
          <p:spPr bwMode="auto">
            <a:xfrm>
              <a:off x="2605088" y="1249363"/>
              <a:ext cx="330200" cy="0"/>
            </a:xfrm>
            <a:prstGeom prst="line">
              <a:avLst/>
            </a:prstGeom>
            <a:noFill/>
            <a:ln w="9525">
              <a:solidFill>
                <a:schemeClr val="tx1"/>
              </a:solidFill>
              <a:round/>
              <a:headEnd/>
              <a:tailEnd type="triangle" w="med" len="med"/>
            </a:ln>
          </p:spPr>
          <p:txBody>
            <a:bodyPr/>
            <a:lstStyle/>
            <a:p>
              <a:endParaRPr lang="fr-FR"/>
            </a:p>
          </p:txBody>
        </p:sp>
        <p:sp>
          <p:nvSpPr>
            <p:cNvPr id="97" name="Rectangle 852"/>
            <p:cNvSpPr>
              <a:spLocks noChangeAspect="1" noChangeArrowheads="1"/>
            </p:cNvSpPr>
            <p:nvPr/>
          </p:nvSpPr>
          <p:spPr bwMode="auto">
            <a:xfrm>
              <a:off x="2271713" y="1203325"/>
              <a:ext cx="409575" cy="217488"/>
            </a:xfrm>
            <a:prstGeom prst="rect">
              <a:avLst/>
            </a:prstGeom>
            <a:solidFill>
              <a:schemeClr val="bg1"/>
            </a:solidFill>
            <a:ln w="9525">
              <a:miter lim="800000"/>
              <a:headEnd/>
              <a:tailEnd/>
            </a:ln>
            <a:scene3d>
              <a:camera prst="legacyObliqueTopLeft"/>
              <a:lightRig rig="legacyFlat3" dir="t"/>
            </a:scene3d>
            <a:sp3d extrusionH="303200" prstMaterial="legacyMatte">
              <a:bevelT w="13500" h="13500" prst="angle"/>
              <a:bevelB w="13500" h="13500" prst="angle"/>
              <a:extrusionClr>
                <a:schemeClr val="bg1"/>
              </a:extrusionClr>
            </a:sp3d>
          </p:spPr>
          <p:txBody>
            <a:bodyPr wrap="none" anchor="ctr">
              <a:flatTx/>
            </a:bodyPr>
            <a:lstStyle/>
            <a:p>
              <a:endParaRPr lang="fr-FR"/>
            </a:p>
          </p:txBody>
        </p:sp>
        <p:sp>
          <p:nvSpPr>
            <p:cNvPr id="98" name="Text Box 853"/>
            <p:cNvSpPr txBox="1">
              <a:spLocks noChangeAspect="1" noChangeArrowheads="1"/>
            </p:cNvSpPr>
            <p:nvPr/>
          </p:nvSpPr>
          <p:spPr bwMode="auto">
            <a:xfrm>
              <a:off x="2327275" y="1214438"/>
              <a:ext cx="273050" cy="184150"/>
            </a:xfrm>
            <a:prstGeom prst="rect">
              <a:avLst/>
            </a:prstGeom>
            <a:solidFill>
              <a:schemeClr val="bg1"/>
            </a:solidFill>
            <a:ln w="9525">
              <a:solidFill>
                <a:srgbClr val="CCFF33"/>
              </a:solidFill>
              <a:miter lim="800000"/>
              <a:headEnd/>
              <a:tailEnd/>
            </a:ln>
          </p:spPr>
          <p:txBody>
            <a:bodyPr wrap="none" lIns="0" tIns="10800" rIns="0" bIns="10800">
              <a:spAutoFit/>
            </a:bodyPr>
            <a:lstStyle/>
            <a:p>
              <a:pPr algn="ctr"/>
              <a:r>
                <a:rPr lang="en-US" sz="1000" b="1">
                  <a:solidFill>
                    <a:srgbClr val="FF3300"/>
                  </a:solidFill>
                  <a:latin typeface="Comic Sans MS" pitchFamily="66" charset="0"/>
                </a:rPr>
                <a:t>DAC</a:t>
              </a:r>
            </a:p>
          </p:txBody>
        </p:sp>
        <p:sp>
          <p:nvSpPr>
            <p:cNvPr id="99" name="Text Box 854"/>
            <p:cNvSpPr txBox="1">
              <a:spLocks noChangeAspect="1" noChangeArrowheads="1"/>
            </p:cNvSpPr>
            <p:nvPr/>
          </p:nvSpPr>
          <p:spPr bwMode="auto">
            <a:xfrm>
              <a:off x="3025775" y="1317625"/>
              <a:ext cx="280988" cy="144463"/>
            </a:xfrm>
            <a:prstGeom prst="rect">
              <a:avLst/>
            </a:prstGeom>
            <a:solidFill>
              <a:schemeClr val="bg1"/>
            </a:solidFill>
            <a:ln w="9525">
              <a:noFill/>
              <a:miter lim="800000"/>
              <a:headEnd/>
              <a:tailEnd/>
            </a:ln>
          </p:spPr>
          <p:txBody>
            <a:bodyPr wrap="none" lIns="0" tIns="10800" rIns="0" bIns="10800">
              <a:spAutoFit/>
            </a:bodyPr>
            <a:lstStyle/>
            <a:p>
              <a:pPr algn="ctr"/>
              <a:r>
                <a:rPr lang="en-US" sz="800" b="1">
                  <a:solidFill>
                    <a:srgbClr val="FF3300"/>
                  </a:solidFill>
                  <a:latin typeface="Comic Sans MS" pitchFamily="66" charset="0"/>
                </a:rPr>
                <a:t>Discri</a:t>
              </a:r>
            </a:p>
          </p:txBody>
        </p:sp>
        <p:grpSp>
          <p:nvGrpSpPr>
            <p:cNvPr id="100" name="Group 855"/>
            <p:cNvGrpSpPr>
              <a:grpSpLocks noChangeAspect="1"/>
            </p:cNvGrpSpPr>
            <p:nvPr/>
          </p:nvGrpSpPr>
          <p:grpSpPr bwMode="auto">
            <a:xfrm rot="16200000" flipH="1">
              <a:off x="5133978" y="1720831"/>
              <a:ext cx="253998" cy="101600"/>
              <a:chOff x="1995" y="1933"/>
              <a:chExt cx="227" cy="90"/>
            </a:xfrm>
          </p:grpSpPr>
          <p:sp>
            <p:nvSpPr>
              <p:cNvPr id="149" name="Oval 856"/>
              <p:cNvSpPr>
                <a:spLocks noChangeAspect="1" noChangeArrowheads="1"/>
              </p:cNvSpPr>
              <p:nvPr/>
            </p:nvSpPr>
            <p:spPr bwMode="auto">
              <a:xfrm>
                <a:off x="2131" y="1978"/>
                <a:ext cx="45" cy="45"/>
              </a:xfrm>
              <a:prstGeom prst="ellipse">
                <a:avLst/>
              </a:prstGeom>
              <a:solidFill>
                <a:schemeClr val="bg1"/>
              </a:solidFill>
              <a:ln w="9525">
                <a:solidFill>
                  <a:schemeClr val="bg2"/>
                </a:solidFill>
                <a:round/>
                <a:headEnd/>
                <a:tailEnd/>
              </a:ln>
            </p:spPr>
            <p:txBody>
              <a:bodyPr wrap="none" anchor="ctr"/>
              <a:lstStyle/>
              <a:p>
                <a:endParaRPr lang="fr-FR"/>
              </a:p>
            </p:txBody>
          </p:sp>
          <p:sp>
            <p:nvSpPr>
              <p:cNvPr id="150" name="Line 857"/>
              <p:cNvSpPr>
                <a:spLocks noChangeAspect="1" noChangeShapeType="1"/>
              </p:cNvSpPr>
              <p:nvPr/>
            </p:nvSpPr>
            <p:spPr bwMode="auto">
              <a:xfrm flipH="1">
                <a:off x="1995" y="2001"/>
                <a:ext cx="85" cy="0"/>
              </a:xfrm>
              <a:prstGeom prst="line">
                <a:avLst/>
              </a:prstGeom>
              <a:noFill/>
              <a:ln w="9525">
                <a:solidFill>
                  <a:schemeClr val="bg1"/>
                </a:solidFill>
                <a:round/>
                <a:headEnd/>
                <a:tailEnd/>
              </a:ln>
            </p:spPr>
            <p:txBody>
              <a:bodyPr/>
              <a:lstStyle/>
              <a:p>
                <a:endParaRPr lang="fr-FR"/>
              </a:p>
            </p:txBody>
          </p:sp>
          <p:sp>
            <p:nvSpPr>
              <p:cNvPr id="151" name="Line 858"/>
              <p:cNvSpPr>
                <a:spLocks noChangeAspect="1" noChangeShapeType="1"/>
              </p:cNvSpPr>
              <p:nvPr/>
            </p:nvSpPr>
            <p:spPr bwMode="auto">
              <a:xfrm>
                <a:off x="2177" y="2001"/>
                <a:ext cx="45" cy="0"/>
              </a:xfrm>
              <a:prstGeom prst="line">
                <a:avLst/>
              </a:prstGeom>
              <a:noFill/>
              <a:ln w="9525">
                <a:solidFill>
                  <a:schemeClr val="bg1"/>
                </a:solidFill>
                <a:round/>
                <a:headEnd/>
                <a:tailEnd/>
              </a:ln>
            </p:spPr>
            <p:txBody>
              <a:bodyPr/>
              <a:lstStyle/>
              <a:p>
                <a:endParaRPr lang="fr-FR"/>
              </a:p>
            </p:txBody>
          </p:sp>
          <p:sp>
            <p:nvSpPr>
              <p:cNvPr id="152" name="Line 859"/>
              <p:cNvSpPr>
                <a:spLocks noChangeAspect="1" noChangeShapeType="1"/>
              </p:cNvSpPr>
              <p:nvPr/>
            </p:nvSpPr>
            <p:spPr bwMode="auto">
              <a:xfrm flipV="1">
                <a:off x="2086" y="1933"/>
                <a:ext cx="68" cy="68"/>
              </a:xfrm>
              <a:prstGeom prst="line">
                <a:avLst/>
              </a:prstGeom>
              <a:noFill/>
              <a:ln w="9525">
                <a:solidFill>
                  <a:schemeClr val="bg2"/>
                </a:solidFill>
                <a:round/>
                <a:headEnd/>
                <a:tailEnd/>
              </a:ln>
            </p:spPr>
            <p:txBody>
              <a:bodyPr/>
              <a:lstStyle/>
              <a:p>
                <a:endParaRPr lang="fr-FR"/>
              </a:p>
            </p:txBody>
          </p:sp>
          <p:sp>
            <p:nvSpPr>
              <p:cNvPr id="153" name="Oval 860"/>
              <p:cNvSpPr>
                <a:spLocks noChangeAspect="1" noChangeArrowheads="1"/>
              </p:cNvSpPr>
              <p:nvPr/>
            </p:nvSpPr>
            <p:spPr bwMode="auto">
              <a:xfrm flipH="1">
                <a:off x="2063" y="1978"/>
                <a:ext cx="45" cy="45"/>
              </a:xfrm>
              <a:prstGeom prst="ellipse">
                <a:avLst/>
              </a:prstGeom>
              <a:solidFill>
                <a:schemeClr val="bg1"/>
              </a:solidFill>
              <a:ln w="9525">
                <a:solidFill>
                  <a:schemeClr val="bg2"/>
                </a:solidFill>
                <a:round/>
                <a:headEnd/>
                <a:tailEnd/>
              </a:ln>
            </p:spPr>
            <p:txBody>
              <a:bodyPr wrap="none" anchor="ctr"/>
              <a:lstStyle/>
              <a:p>
                <a:endParaRPr lang="fr-FR"/>
              </a:p>
            </p:txBody>
          </p:sp>
        </p:grpSp>
        <p:sp>
          <p:nvSpPr>
            <p:cNvPr id="101" name="Text Box 861"/>
            <p:cNvSpPr txBox="1">
              <a:spLocks noChangeAspect="1" noChangeArrowheads="1"/>
            </p:cNvSpPr>
            <p:nvPr/>
          </p:nvSpPr>
          <p:spPr bwMode="auto">
            <a:xfrm>
              <a:off x="3168650" y="1552575"/>
              <a:ext cx="306388" cy="144463"/>
            </a:xfrm>
            <a:prstGeom prst="rect">
              <a:avLst/>
            </a:prstGeom>
            <a:solidFill>
              <a:schemeClr val="bg1"/>
            </a:solidFill>
            <a:ln w="9525">
              <a:noFill/>
              <a:miter lim="800000"/>
              <a:headEnd/>
              <a:tailEnd/>
            </a:ln>
          </p:spPr>
          <p:txBody>
            <a:bodyPr wrap="none" lIns="0" tIns="10800" rIns="0" bIns="10800">
              <a:spAutoFit/>
            </a:bodyPr>
            <a:lstStyle/>
            <a:p>
              <a:pPr algn="ctr"/>
              <a:r>
                <a:rPr lang="en-US" sz="800" b="1">
                  <a:solidFill>
                    <a:srgbClr val="FF3300"/>
                  </a:solidFill>
                  <a:latin typeface="Comic Sans MS" pitchFamily="66" charset="0"/>
                </a:rPr>
                <a:t>inhibit</a:t>
              </a:r>
            </a:p>
          </p:txBody>
        </p:sp>
        <p:sp>
          <p:nvSpPr>
            <p:cNvPr id="102" name="Line 862"/>
            <p:cNvSpPr>
              <a:spLocks noChangeShapeType="1"/>
            </p:cNvSpPr>
            <p:nvPr/>
          </p:nvSpPr>
          <p:spPr bwMode="auto">
            <a:xfrm flipV="1">
              <a:off x="3384550" y="1444625"/>
              <a:ext cx="4763" cy="92075"/>
            </a:xfrm>
            <a:prstGeom prst="line">
              <a:avLst/>
            </a:prstGeom>
            <a:noFill/>
            <a:ln w="9525">
              <a:solidFill>
                <a:schemeClr val="tx1"/>
              </a:solidFill>
              <a:round/>
              <a:headEnd/>
              <a:tailEnd type="triangle" w="sm" len="sm"/>
            </a:ln>
          </p:spPr>
          <p:txBody>
            <a:bodyPr/>
            <a:lstStyle/>
            <a:p>
              <a:endParaRPr lang="fr-FR"/>
            </a:p>
          </p:txBody>
        </p:sp>
        <p:sp>
          <p:nvSpPr>
            <p:cNvPr id="103" name="AutoShape 863"/>
            <p:cNvSpPr>
              <a:spLocks noChangeAspect="1" noChangeArrowheads="1"/>
            </p:cNvSpPr>
            <p:nvPr/>
          </p:nvSpPr>
          <p:spPr bwMode="auto">
            <a:xfrm rot="5400000">
              <a:off x="5267325" y="2095500"/>
              <a:ext cx="882650" cy="206375"/>
            </a:xfrm>
            <a:prstGeom prst="triangle">
              <a:avLst>
                <a:gd name="adj" fmla="val 50000"/>
              </a:avLst>
            </a:prstGeom>
            <a:solidFill>
              <a:srgbClr val="FF9900">
                <a:alpha val="79999"/>
              </a:srgbClr>
            </a:solidFill>
            <a:ln w="9525">
              <a:miter lim="800000"/>
              <a:headEnd/>
              <a:tailEnd/>
            </a:ln>
            <a:scene3d>
              <a:camera prst="legacyObliqueTopLeft"/>
              <a:lightRig rig="legacyFlat3" dir="t"/>
            </a:scene3d>
            <a:sp3d extrusionH="430200" prstMaterial="legacyMatte">
              <a:bevelT w="13500" h="13500" prst="angle"/>
              <a:bevelB w="13500" h="13500" prst="angle"/>
              <a:extrusionClr>
                <a:srgbClr val="FF9900"/>
              </a:extrusionClr>
            </a:sp3d>
          </p:spPr>
          <p:txBody>
            <a:bodyPr wrap="none" anchor="ctr">
              <a:flatTx/>
            </a:bodyPr>
            <a:lstStyle/>
            <a:p>
              <a:endParaRPr lang="fr-FR"/>
            </a:p>
          </p:txBody>
        </p:sp>
        <p:sp>
          <p:nvSpPr>
            <p:cNvPr id="104" name="Line 864"/>
            <p:cNvSpPr>
              <a:spLocks noChangeAspect="1" noChangeShapeType="1"/>
            </p:cNvSpPr>
            <p:nvPr/>
          </p:nvSpPr>
          <p:spPr bwMode="auto">
            <a:xfrm flipV="1">
              <a:off x="5183188" y="2205038"/>
              <a:ext cx="357188" cy="0"/>
            </a:xfrm>
            <a:prstGeom prst="line">
              <a:avLst/>
            </a:prstGeom>
            <a:noFill/>
            <a:ln w="9525">
              <a:solidFill>
                <a:schemeClr val="tx1"/>
              </a:solidFill>
              <a:round/>
              <a:headEnd/>
              <a:tailEnd type="triangle" w="med" len="med"/>
            </a:ln>
          </p:spPr>
          <p:txBody>
            <a:bodyPr/>
            <a:lstStyle/>
            <a:p>
              <a:endParaRPr lang="fr-FR"/>
            </a:p>
          </p:txBody>
        </p:sp>
        <p:sp>
          <p:nvSpPr>
            <p:cNvPr id="105" name="Text Box 865"/>
            <p:cNvSpPr txBox="1">
              <a:spLocks noChangeAspect="1" noChangeArrowheads="1"/>
            </p:cNvSpPr>
            <p:nvPr/>
          </p:nvSpPr>
          <p:spPr bwMode="auto">
            <a:xfrm>
              <a:off x="5467350" y="2692400"/>
              <a:ext cx="498475" cy="161925"/>
            </a:xfrm>
            <a:prstGeom prst="rect">
              <a:avLst/>
            </a:prstGeom>
            <a:solidFill>
              <a:schemeClr val="bg1"/>
            </a:solidFill>
            <a:ln w="9525">
              <a:solidFill>
                <a:srgbClr val="FF9900"/>
              </a:solidFill>
              <a:miter lim="800000"/>
              <a:headEnd/>
              <a:tailEnd/>
            </a:ln>
          </p:spPr>
          <p:txBody>
            <a:bodyPr wrap="none" lIns="0" tIns="0" rIns="0" bIns="0">
              <a:spAutoFit/>
            </a:bodyPr>
            <a:lstStyle/>
            <a:p>
              <a:pPr algn="ctr"/>
              <a:r>
                <a:rPr lang="en-US" sz="1000" b="1">
                  <a:latin typeface="Comic Sans MS" pitchFamily="66" charset="0"/>
                </a:rPr>
                <a:t>BUFFER</a:t>
              </a:r>
            </a:p>
          </p:txBody>
        </p:sp>
        <p:sp>
          <p:nvSpPr>
            <p:cNvPr id="106" name="Line 866"/>
            <p:cNvSpPr>
              <a:spLocks noChangeShapeType="1"/>
            </p:cNvSpPr>
            <p:nvPr/>
          </p:nvSpPr>
          <p:spPr bwMode="auto">
            <a:xfrm>
              <a:off x="1311275" y="2232025"/>
              <a:ext cx="0" cy="457200"/>
            </a:xfrm>
            <a:prstGeom prst="line">
              <a:avLst/>
            </a:prstGeom>
            <a:noFill/>
            <a:ln w="9525">
              <a:solidFill>
                <a:schemeClr val="bg1"/>
              </a:solidFill>
              <a:round/>
              <a:headEnd/>
              <a:tailEnd/>
            </a:ln>
          </p:spPr>
          <p:txBody>
            <a:bodyPr/>
            <a:lstStyle/>
            <a:p>
              <a:endParaRPr lang="fr-FR"/>
            </a:p>
          </p:txBody>
        </p:sp>
        <p:sp>
          <p:nvSpPr>
            <p:cNvPr id="107" name="Line 867"/>
            <p:cNvSpPr>
              <a:spLocks noChangeShapeType="1"/>
            </p:cNvSpPr>
            <p:nvPr/>
          </p:nvSpPr>
          <p:spPr bwMode="auto">
            <a:xfrm>
              <a:off x="1317625" y="2692400"/>
              <a:ext cx="1552575" cy="0"/>
            </a:xfrm>
            <a:prstGeom prst="line">
              <a:avLst/>
            </a:prstGeom>
            <a:noFill/>
            <a:ln w="9525">
              <a:solidFill>
                <a:schemeClr val="bg1"/>
              </a:solidFill>
              <a:round/>
              <a:headEnd/>
              <a:tailEnd type="triangle" w="med" len="med"/>
            </a:ln>
          </p:spPr>
          <p:txBody>
            <a:bodyPr/>
            <a:lstStyle/>
            <a:p>
              <a:endParaRPr lang="fr-FR"/>
            </a:p>
          </p:txBody>
        </p:sp>
        <p:sp>
          <p:nvSpPr>
            <p:cNvPr id="108" name="Line 868"/>
            <p:cNvSpPr>
              <a:spLocks noChangeShapeType="1"/>
            </p:cNvSpPr>
            <p:nvPr/>
          </p:nvSpPr>
          <p:spPr bwMode="auto">
            <a:xfrm flipV="1">
              <a:off x="2870200" y="2228850"/>
              <a:ext cx="0" cy="469900"/>
            </a:xfrm>
            <a:prstGeom prst="line">
              <a:avLst/>
            </a:prstGeom>
            <a:noFill/>
            <a:ln w="9525">
              <a:solidFill>
                <a:schemeClr val="bg1"/>
              </a:solidFill>
              <a:round/>
              <a:headEnd/>
              <a:tailEnd type="triangle" w="med" len="med"/>
            </a:ln>
          </p:spPr>
          <p:txBody>
            <a:bodyPr/>
            <a:lstStyle/>
            <a:p>
              <a:endParaRPr lang="fr-FR"/>
            </a:p>
          </p:txBody>
        </p:sp>
        <p:sp>
          <p:nvSpPr>
            <p:cNvPr id="109" name="Line 869"/>
            <p:cNvSpPr>
              <a:spLocks noChangeShapeType="1"/>
            </p:cNvSpPr>
            <p:nvPr/>
          </p:nvSpPr>
          <p:spPr bwMode="auto">
            <a:xfrm flipV="1">
              <a:off x="2171700" y="2232025"/>
              <a:ext cx="0" cy="457200"/>
            </a:xfrm>
            <a:prstGeom prst="line">
              <a:avLst/>
            </a:prstGeom>
            <a:noFill/>
            <a:ln w="9525">
              <a:solidFill>
                <a:schemeClr val="bg1"/>
              </a:solidFill>
              <a:round/>
              <a:headEnd/>
              <a:tailEnd type="triangle" w="med" len="med"/>
            </a:ln>
          </p:spPr>
          <p:txBody>
            <a:bodyPr/>
            <a:lstStyle/>
            <a:p>
              <a:endParaRPr lang="fr-FR"/>
            </a:p>
          </p:txBody>
        </p:sp>
        <p:grpSp>
          <p:nvGrpSpPr>
            <p:cNvPr id="110" name="Group 870"/>
            <p:cNvGrpSpPr>
              <a:grpSpLocks noChangeAspect="1"/>
            </p:cNvGrpSpPr>
            <p:nvPr/>
          </p:nvGrpSpPr>
          <p:grpSpPr bwMode="auto">
            <a:xfrm>
              <a:off x="1257282" y="2159000"/>
              <a:ext cx="253998" cy="101600"/>
              <a:chOff x="1995" y="1933"/>
              <a:chExt cx="227" cy="90"/>
            </a:xfrm>
          </p:grpSpPr>
          <p:sp>
            <p:nvSpPr>
              <p:cNvPr id="144" name="Oval 871"/>
              <p:cNvSpPr>
                <a:spLocks noChangeAspect="1" noChangeArrowheads="1"/>
              </p:cNvSpPr>
              <p:nvPr/>
            </p:nvSpPr>
            <p:spPr bwMode="auto">
              <a:xfrm>
                <a:off x="2131" y="1978"/>
                <a:ext cx="45" cy="45"/>
              </a:xfrm>
              <a:prstGeom prst="ellipse">
                <a:avLst/>
              </a:prstGeom>
              <a:solidFill>
                <a:schemeClr val="bg1"/>
              </a:solidFill>
              <a:ln w="9525">
                <a:solidFill>
                  <a:schemeClr val="bg2"/>
                </a:solidFill>
                <a:round/>
                <a:headEnd/>
                <a:tailEnd/>
              </a:ln>
            </p:spPr>
            <p:txBody>
              <a:bodyPr wrap="none" anchor="ctr"/>
              <a:lstStyle/>
              <a:p>
                <a:endParaRPr lang="fr-FR"/>
              </a:p>
            </p:txBody>
          </p:sp>
          <p:sp>
            <p:nvSpPr>
              <p:cNvPr id="145" name="Line 872"/>
              <p:cNvSpPr>
                <a:spLocks noChangeAspect="1" noChangeShapeType="1"/>
              </p:cNvSpPr>
              <p:nvPr/>
            </p:nvSpPr>
            <p:spPr bwMode="auto">
              <a:xfrm flipH="1">
                <a:off x="1995" y="2001"/>
                <a:ext cx="85" cy="0"/>
              </a:xfrm>
              <a:prstGeom prst="line">
                <a:avLst/>
              </a:prstGeom>
              <a:noFill/>
              <a:ln w="9525">
                <a:solidFill>
                  <a:schemeClr val="bg1"/>
                </a:solidFill>
                <a:round/>
                <a:headEnd/>
                <a:tailEnd/>
              </a:ln>
            </p:spPr>
            <p:txBody>
              <a:bodyPr/>
              <a:lstStyle/>
              <a:p>
                <a:endParaRPr lang="fr-FR"/>
              </a:p>
            </p:txBody>
          </p:sp>
          <p:sp>
            <p:nvSpPr>
              <p:cNvPr id="146" name="Line 873"/>
              <p:cNvSpPr>
                <a:spLocks noChangeAspect="1" noChangeShapeType="1"/>
              </p:cNvSpPr>
              <p:nvPr/>
            </p:nvSpPr>
            <p:spPr bwMode="auto">
              <a:xfrm>
                <a:off x="2177" y="2001"/>
                <a:ext cx="45" cy="0"/>
              </a:xfrm>
              <a:prstGeom prst="line">
                <a:avLst/>
              </a:prstGeom>
              <a:noFill/>
              <a:ln w="9525">
                <a:solidFill>
                  <a:schemeClr val="bg1"/>
                </a:solidFill>
                <a:round/>
                <a:headEnd/>
                <a:tailEnd/>
              </a:ln>
            </p:spPr>
            <p:txBody>
              <a:bodyPr/>
              <a:lstStyle/>
              <a:p>
                <a:endParaRPr lang="fr-FR"/>
              </a:p>
            </p:txBody>
          </p:sp>
          <p:sp>
            <p:nvSpPr>
              <p:cNvPr id="147" name="Line 874"/>
              <p:cNvSpPr>
                <a:spLocks noChangeAspect="1" noChangeShapeType="1"/>
              </p:cNvSpPr>
              <p:nvPr/>
            </p:nvSpPr>
            <p:spPr bwMode="auto">
              <a:xfrm flipV="1">
                <a:off x="2086" y="1933"/>
                <a:ext cx="68" cy="68"/>
              </a:xfrm>
              <a:prstGeom prst="line">
                <a:avLst/>
              </a:prstGeom>
              <a:noFill/>
              <a:ln w="9525">
                <a:solidFill>
                  <a:schemeClr val="bg2"/>
                </a:solidFill>
                <a:round/>
                <a:headEnd/>
                <a:tailEnd/>
              </a:ln>
            </p:spPr>
            <p:txBody>
              <a:bodyPr/>
              <a:lstStyle/>
              <a:p>
                <a:endParaRPr lang="fr-FR"/>
              </a:p>
            </p:txBody>
          </p:sp>
          <p:sp>
            <p:nvSpPr>
              <p:cNvPr id="148" name="Oval 875"/>
              <p:cNvSpPr>
                <a:spLocks noChangeAspect="1" noChangeArrowheads="1"/>
              </p:cNvSpPr>
              <p:nvPr/>
            </p:nvSpPr>
            <p:spPr bwMode="auto">
              <a:xfrm>
                <a:off x="2063" y="1978"/>
                <a:ext cx="45" cy="45"/>
              </a:xfrm>
              <a:prstGeom prst="ellipse">
                <a:avLst/>
              </a:prstGeom>
              <a:solidFill>
                <a:schemeClr val="bg1"/>
              </a:solidFill>
              <a:ln w="9525">
                <a:solidFill>
                  <a:schemeClr val="bg2"/>
                </a:solidFill>
                <a:round/>
                <a:headEnd/>
                <a:tailEnd/>
              </a:ln>
            </p:spPr>
            <p:txBody>
              <a:bodyPr wrap="none" anchor="ctr"/>
              <a:lstStyle/>
              <a:p>
                <a:endParaRPr lang="fr-FR"/>
              </a:p>
            </p:txBody>
          </p:sp>
        </p:grpSp>
        <p:grpSp>
          <p:nvGrpSpPr>
            <p:cNvPr id="111" name="Group 876"/>
            <p:cNvGrpSpPr>
              <a:grpSpLocks noChangeAspect="1"/>
            </p:cNvGrpSpPr>
            <p:nvPr/>
          </p:nvGrpSpPr>
          <p:grpSpPr bwMode="auto">
            <a:xfrm rot="-5400000">
              <a:off x="2020891" y="2446356"/>
              <a:ext cx="253998" cy="101600"/>
              <a:chOff x="1995" y="1933"/>
              <a:chExt cx="227" cy="90"/>
            </a:xfrm>
          </p:grpSpPr>
          <p:sp>
            <p:nvSpPr>
              <p:cNvPr id="139" name="Oval 877"/>
              <p:cNvSpPr>
                <a:spLocks noChangeAspect="1" noChangeArrowheads="1"/>
              </p:cNvSpPr>
              <p:nvPr/>
            </p:nvSpPr>
            <p:spPr bwMode="auto">
              <a:xfrm>
                <a:off x="2131" y="1978"/>
                <a:ext cx="45" cy="45"/>
              </a:xfrm>
              <a:prstGeom prst="ellipse">
                <a:avLst/>
              </a:prstGeom>
              <a:solidFill>
                <a:schemeClr val="bg1"/>
              </a:solidFill>
              <a:ln w="9525">
                <a:solidFill>
                  <a:schemeClr val="bg2"/>
                </a:solidFill>
                <a:round/>
                <a:headEnd/>
                <a:tailEnd/>
              </a:ln>
            </p:spPr>
            <p:txBody>
              <a:bodyPr wrap="none" anchor="ctr"/>
              <a:lstStyle/>
              <a:p>
                <a:endParaRPr lang="fr-FR"/>
              </a:p>
            </p:txBody>
          </p:sp>
          <p:sp>
            <p:nvSpPr>
              <p:cNvPr id="140" name="Line 878"/>
              <p:cNvSpPr>
                <a:spLocks noChangeAspect="1" noChangeShapeType="1"/>
              </p:cNvSpPr>
              <p:nvPr/>
            </p:nvSpPr>
            <p:spPr bwMode="auto">
              <a:xfrm flipH="1">
                <a:off x="1995" y="2001"/>
                <a:ext cx="85" cy="0"/>
              </a:xfrm>
              <a:prstGeom prst="line">
                <a:avLst/>
              </a:prstGeom>
              <a:noFill/>
              <a:ln w="9525">
                <a:solidFill>
                  <a:schemeClr val="bg1"/>
                </a:solidFill>
                <a:round/>
                <a:headEnd/>
                <a:tailEnd/>
              </a:ln>
            </p:spPr>
            <p:txBody>
              <a:bodyPr/>
              <a:lstStyle/>
              <a:p>
                <a:endParaRPr lang="fr-FR"/>
              </a:p>
            </p:txBody>
          </p:sp>
          <p:sp>
            <p:nvSpPr>
              <p:cNvPr id="141" name="Line 879"/>
              <p:cNvSpPr>
                <a:spLocks noChangeAspect="1" noChangeShapeType="1"/>
              </p:cNvSpPr>
              <p:nvPr/>
            </p:nvSpPr>
            <p:spPr bwMode="auto">
              <a:xfrm>
                <a:off x="2177" y="2001"/>
                <a:ext cx="45" cy="0"/>
              </a:xfrm>
              <a:prstGeom prst="line">
                <a:avLst/>
              </a:prstGeom>
              <a:noFill/>
              <a:ln w="9525">
                <a:solidFill>
                  <a:schemeClr val="bg1"/>
                </a:solidFill>
                <a:round/>
                <a:headEnd/>
                <a:tailEnd/>
              </a:ln>
            </p:spPr>
            <p:txBody>
              <a:bodyPr/>
              <a:lstStyle/>
              <a:p>
                <a:endParaRPr lang="fr-FR"/>
              </a:p>
            </p:txBody>
          </p:sp>
          <p:sp>
            <p:nvSpPr>
              <p:cNvPr id="142" name="Line 880"/>
              <p:cNvSpPr>
                <a:spLocks noChangeAspect="1" noChangeShapeType="1"/>
              </p:cNvSpPr>
              <p:nvPr/>
            </p:nvSpPr>
            <p:spPr bwMode="auto">
              <a:xfrm flipV="1">
                <a:off x="2086" y="1933"/>
                <a:ext cx="68" cy="68"/>
              </a:xfrm>
              <a:prstGeom prst="line">
                <a:avLst/>
              </a:prstGeom>
              <a:noFill/>
              <a:ln w="9525">
                <a:solidFill>
                  <a:schemeClr val="bg2"/>
                </a:solidFill>
                <a:round/>
                <a:headEnd/>
                <a:tailEnd/>
              </a:ln>
            </p:spPr>
            <p:txBody>
              <a:bodyPr/>
              <a:lstStyle/>
              <a:p>
                <a:endParaRPr lang="fr-FR"/>
              </a:p>
            </p:txBody>
          </p:sp>
          <p:sp>
            <p:nvSpPr>
              <p:cNvPr id="143" name="Oval 881"/>
              <p:cNvSpPr>
                <a:spLocks noChangeAspect="1" noChangeArrowheads="1"/>
              </p:cNvSpPr>
              <p:nvPr/>
            </p:nvSpPr>
            <p:spPr bwMode="auto">
              <a:xfrm>
                <a:off x="2063" y="1978"/>
                <a:ext cx="45" cy="45"/>
              </a:xfrm>
              <a:prstGeom prst="ellipse">
                <a:avLst/>
              </a:prstGeom>
              <a:solidFill>
                <a:schemeClr val="bg1"/>
              </a:solidFill>
              <a:ln w="9525">
                <a:solidFill>
                  <a:schemeClr val="bg2"/>
                </a:solidFill>
                <a:round/>
                <a:headEnd/>
                <a:tailEnd/>
              </a:ln>
            </p:spPr>
            <p:txBody>
              <a:bodyPr wrap="none" anchor="ctr"/>
              <a:lstStyle/>
              <a:p>
                <a:endParaRPr lang="fr-FR"/>
              </a:p>
            </p:txBody>
          </p:sp>
        </p:grpSp>
        <p:grpSp>
          <p:nvGrpSpPr>
            <p:cNvPr id="112" name="Group 882"/>
            <p:cNvGrpSpPr>
              <a:grpSpLocks noChangeAspect="1"/>
            </p:cNvGrpSpPr>
            <p:nvPr/>
          </p:nvGrpSpPr>
          <p:grpSpPr bwMode="auto">
            <a:xfrm rot="-5400000">
              <a:off x="2717803" y="2492394"/>
              <a:ext cx="253998" cy="101600"/>
              <a:chOff x="1995" y="1933"/>
              <a:chExt cx="227" cy="90"/>
            </a:xfrm>
          </p:grpSpPr>
          <p:sp>
            <p:nvSpPr>
              <p:cNvPr id="134" name="Oval 883"/>
              <p:cNvSpPr>
                <a:spLocks noChangeAspect="1" noChangeArrowheads="1"/>
              </p:cNvSpPr>
              <p:nvPr/>
            </p:nvSpPr>
            <p:spPr bwMode="auto">
              <a:xfrm>
                <a:off x="2131" y="1978"/>
                <a:ext cx="45" cy="45"/>
              </a:xfrm>
              <a:prstGeom prst="ellipse">
                <a:avLst/>
              </a:prstGeom>
              <a:solidFill>
                <a:schemeClr val="bg1"/>
              </a:solidFill>
              <a:ln w="9525">
                <a:solidFill>
                  <a:schemeClr val="bg2"/>
                </a:solidFill>
                <a:round/>
                <a:headEnd/>
                <a:tailEnd/>
              </a:ln>
            </p:spPr>
            <p:txBody>
              <a:bodyPr wrap="none" anchor="ctr"/>
              <a:lstStyle/>
              <a:p>
                <a:endParaRPr lang="fr-FR"/>
              </a:p>
            </p:txBody>
          </p:sp>
          <p:sp>
            <p:nvSpPr>
              <p:cNvPr id="135" name="Line 884"/>
              <p:cNvSpPr>
                <a:spLocks noChangeAspect="1" noChangeShapeType="1"/>
              </p:cNvSpPr>
              <p:nvPr/>
            </p:nvSpPr>
            <p:spPr bwMode="auto">
              <a:xfrm flipH="1">
                <a:off x="1995" y="2001"/>
                <a:ext cx="85" cy="0"/>
              </a:xfrm>
              <a:prstGeom prst="line">
                <a:avLst/>
              </a:prstGeom>
              <a:noFill/>
              <a:ln w="9525">
                <a:solidFill>
                  <a:schemeClr val="bg1"/>
                </a:solidFill>
                <a:round/>
                <a:headEnd/>
                <a:tailEnd/>
              </a:ln>
            </p:spPr>
            <p:txBody>
              <a:bodyPr/>
              <a:lstStyle/>
              <a:p>
                <a:endParaRPr lang="fr-FR"/>
              </a:p>
            </p:txBody>
          </p:sp>
          <p:sp>
            <p:nvSpPr>
              <p:cNvPr id="136" name="Line 885"/>
              <p:cNvSpPr>
                <a:spLocks noChangeAspect="1" noChangeShapeType="1"/>
              </p:cNvSpPr>
              <p:nvPr/>
            </p:nvSpPr>
            <p:spPr bwMode="auto">
              <a:xfrm>
                <a:off x="2177" y="2001"/>
                <a:ext cx="45" cy="0"/>
              </a:xfrm>
              <a:prstGeom prst="line">
                <a:avLst/>
              </a:prstGeom>
              <a:noFill/>
              <a:ln w="9525">
                <a:solidFill>
                  <a:schemeClr val="bg1"/>
                </a:solidFill>
                <a:round/>
                <a:headEnd/>
                <a:tailEnd/>
              </a:ln>
            </p:spPr>
            <p:txBody>
              <a:bodyPr/>
              <a:lstStyle/>
              <a:p>
                <a:endParaRPr lang="fr-FR"/>
              </a:p>
            </p:txBody>
          </p:sp>
          <p:sp>
            <p:nvSpPr>
              <p:cNvPr id="137" name="Line 886"/>
              <p:cNvSpPr>
                <a:spLocks noChangeAspect="1" noChangeShapeType="1"/>
              </p:cNvSpPr>
              <p:nvPr/>
            </p:nvSpPr>
            <p:spPr bwMode="auto">
              <a:xfrm flipV="1">
                <a:off x="2086" y="1933"/>
                <a:ext cx="68" cy="68"/>
              </a:xfrm>
              <a:prstGeom prst="line">
                <a:avLst/>
              </a:prstGeom>
              <a:noFill/>
              <a:ln w="9525">
                <a:solidFill>
                  <a:schemeClr val="bg2"/>
                </a:solidFill>
                <a:round/>
                <a:headEnd/>
                <a:tailEnd/>
              </a:ln>
            </p:spPr>
            <p:txBody>
              <a:bodyPr/>
              <a:lstStyle/>
              <a:p>
                <a:endParaRPr lang="fr-FR"/>
              </a:p>
            </p:txBody>
          </p:sp>
          <p:sp>
            <p:nvSpPr>
              <p:cNvPr id="138" name="Oval 887"/>
              <p:cNvSpPr>
                <a:spLocks noChangeAspect="1" noChangeArrowheads="1"/>
              </p:cNvSpPr>
              <p:nvPr/>
            </p:nvSpPr>
            <p:spPr bwMode="auto">
              <a:xfrm>
                <a:off x="2063" y="1978"/>
                <a:ext cx="45" cy="45"/>
              </a:xfrm>
              <a:prstGeom prst="ellipse">
                <a:avLst/>
              </a:prstGeom>
              <a:solidFill>
                <a:schemeClr val="bg1"/>
              </a:solidFill>
              <a:ln w="9525">
                <a:solidFill>
                  <a:schemeClr val="bg2"/>
                </a:solidFill>
                <a:round/>
                <a:headEnd/>
                <a:tailEnd/>
              </a:ln>
            </p:spPr>
            <p:txBody>
              <a:bodyPr wrap="none" anchor="ctr"/>
              <a:lstStyle/>
              <a:p>
                <a:endParaRPr lang="fr-FR"/>
              </a:p>
            </p:txBody>
          </p:sp>
        </p:grpSp>
        <p:sp>
          <p:nvSpPr>
            <p:cNvPr id="113" name="Line 888"/>
            <p:cNvSpPr>
              <a:spLocks noChangeShapeType="1"/>
            </p:cNvSpPr>
            <p:nvPr/>
          </p:nvSpPr>
          <p:spPr bwMode="auto">
            <a:xfrm flipV="1">
              <a:off x="4781550" y="1889125"/>
              <a:ext cx="101600" cy="1588"/>
            </a:xfrm>
            <a:prstGeom prst="line">
              <a:avLst/>
            </a:prstGeom>
            <a:noFill/>
            <a:ln w="9525" cap="rnd">
              <a:solidFill>
                <a:schemeClr val="bg2"/>
              </a:solidFill>
              <a:prstDash val="sysDot"/>
              <a:round/>
              <a:headEnd/>
              <a:tailEnd/>
            </a:ln>
          </p:spPr>
          <p:txBody>
            <a:bodyPr/>
            <a:lstStyle/>
            <a:p>
              <a:endParaRPr lang="fr-FR"/>
            </a:p>
          </p:txBody>
        </p:sp>
        <p:sp>
          <p:nvSpPr>
            <p:cNvPr id="114" name="Text Box 889"/>
            <p:cNvSpPr txBox="1">
              <a:spLocks noChangeAspect="1" noChangeArrowheads="1"/>
            </p:cNvSpPr>
            <p:nvPr/>
          </p:nvSpPr>
          <p:spPr bwMode="auto">
            <a:xfrm>
              <a:off x="4975976" y="2244725"/>
              <a:ext cx="173124" cy="123111"/>
            </a:xfrm>
            <a:prstGeom prst="rect">
              <a:avLst/>
            </a:prstGeom>
            <a:solidFill>
              <a:schemeClr val="bg1"/>
            </a:solidFill>
            <a:ln w="9525">
              <a:noFill/>
              <a:miter lim="800000"/>
              <a:headEnd/>
              <a:tailEnd/>
            </a:ln>
          </p:spPr>
          <p:txBody>
            <a:bodyPr wrap="none" lIns="0" tIns="0" rIns="0" bIns="0">
              <a:spAutoFit/>
            </a:bodyPr>
            <a:lstStyle/>
            <a:p>
              <a:pPr algn="ctr"/>
              <a:r>
                <a:rPr lang="en-US" sz="800" b="1">
                  <a:latin typeface="Arial" charset="0"/>
                </a:rPr>
                <a:t>x68</a:t>
              </a:r>
            </a:p>
          </p:txBody>
        </p:sp>
        <p:sp>
          <p:nvSpPr>
            <p:cNvPr id="115" name="Rectangle 890"/>
            <p:cNvSpPr>
              <a:spLocks noChangeAspect="1" noChangeArrowheads="1"/>
            </p:cNvSpPr>
            <p:nvPr/>
          </p:nvSpPr>
          <p:spPr bwMode="auto">
            <a:xfrm>
              <a:off x="5160963" y="1341438"/>
              <a:ext cx="200025" cy="169863"/>
            </a:xfrm>
            <a:prstGeom prst="rect">
              <a:avLst/>
            </a:prstGeom>
            <a:solidFill>
              <a:schemeClr val="bg1">
                <a:alpha val="79999"/>
              </a:schemeClr>
            </a:solidFill>
            <a:ln w="9525">
              <a:miter lim="800000"/>
              <a:headEnd/>
              <a:tailEnd/>
            </a:ln>
            <a:scene3d>
              <a:camera prst="legacyObliqueTopLeft"/>
              <a:lightRig rig="legacyFlat3" dir="t"/>
            </a:scene3d>
            <a:sp3d extrusionH="1801800" prstMaterial="legacyMatte">
              <a:bevelT w="13500" h="13500" prst="angle"/>
              <a:bevelB w="13500" h="13500" prst="angle"/>
              <a:extrusionClr>
                <a:schemeClr val="bg1"/>
              </a:extrusionClr>
            </a:sp3d>
          </p:spPr>
          <p:txBody>
            <a:bodyPr wrap="none" anchor="ctr">
              <a:flatTx/>
            </a:bodyPr>
            <a:lstStyle/>
            <a:p>
              <a:endParaRPr lang="fr-FR"/>
            </a:p>
          </p:txBody>
        </p:sp>
        <p:sp>
          <p:nvSpPr>
            <p:cNvPr id="116" name="Line 891"/>
            <p:cNvSpPr>
              <a:spLocks noChangeShapeType="1"/>
            </p:cNvSpPr>
            <p:nvPr/>
          </p:nvSpPr>
          <p:spPr bwMode="auto">
            <a:xfrm flipH="1">
              <a:off x="4559300" y="1614488"/>
              <a:ext cx="77788" cy="0"/>
            </a:xfrm>
            <a:prstGeom prst="line">
              <a:avLst/>
            </a:prstGeom>
            <a:noFill/>
            <a:ln w="9525">
              <a:solidFill>
                <a:schemeClr val="bg2"/>
              </a:solidFill>
              <a:prstDash val="sysDot"/>
              <a:round/>
              <a:headEnd/>
              <a:tailEnd/>
            </a:ln>
          </p:spPr>
          <p:txBody>
            <a:bodyPr/>
            <a:lstStyle/>
            <a:p>
              <a:endParaRPr lang="fr-FR"/>
            </a:p>
          </p:txBody>
        </p:sp>
        <p:sp>
          <p:nvSpPr>
            <p:cNvPr id="117" name="Line 892"/>
            <p:cNvSpPr>
              <a:spLocks noChangeShapeType="1"/>
            </p:cNvSpPr>
            <p:nvPr/>
          </p:nvSpPr>
          <p:spPr bwMode="auto">
            <a:xfrm flipV="1">
              <a:off x="4562475" y="1257300"/>
              <a:ext cx="425450" cy="0"/>
            </a:xfrm>
            <a:prstGeom prst="line">
              <a:avLst/>
            </a:prstGeom>
            <a:noFill/>
            <a:ln w="9525">
              <a:solidFill>
                <a:srgbClr val="FD6BDE"/>
              </a:solidFill>
              <a:round/>
              <a:headEnd/>
              <a:tailEnd type="triangle" w="med" len="med"/>
            </a:ln>
          </p:spPr>
          <p:txBody>
            <a:bodyPr/>
            <a:lstStyle/>
            <a:p>
              <a:endParaRPr lang="fr-FR"/>
            </a:p>
          </p:txBody>
        </p:sp>
        <p:sp>
          <p:nvSpPr>
            <p:cNvPr id="118" name="Line 893"/>
            <p:cNvSpPr>
              <a:spLocks noChangeShapeType="1"/>
            </p:cNvSpPr>
            <p:nvPr/>
          </p:nvSpPr>
          <p:spPr bwMode="auto">
            <a:xfrm>
              <a:off x="4291013" y="896938"/>
              <a:ext cx="360363" cy="6350"/>
            </a:xfrm>
            <a:prstGeom prst="line">
              <a:avLst/>
            </a:prstGeom>
            <a:noFill/>
            <a:ln w="9525">
              <a:solidFill>
                <a:srgbClr val="FD6BDE"/>
              </a:solidFill>
              <a:round/>
              <a:headEnd/>
              <a:tailEnd type="triangle" w="med" len="med"/>
            </a:ln>
          </p:spPr>
          <p:txBody>
            <a:bodyPr/>
            <a:lstStyle/>
            <a:p>
              <a:endParaRPr lang="fr-FR"/>
            </a:p>
          </p:txBody>
        </p:sp>
        <p:sp>
          <p:nvSpPr>
            <p:cNvPr id="119" name="Rectangle 894"/>
            <p:cNvSpPr>
              <a:spLocks noChangeAspect="1" noChangeArrowheads="1"/>
            </p:cNvSpPr>
            <p:nvPr/>
          </p:nvSpPr>
          <p:spPr bwMode="auto">
            <a:xfrm>
              <a:off x="3833813" y="1441450"/>
              <a:ext cx="611188" cy="169863"/>
            </a:xfrm>
            <a:prstGeom prst="rect">
              <a:avLst/>
            </a:prstGeom>
            <a:solidFill>
              <a:schemeClr val="bg1"/>
            </a:solidFill>
            <a:ln w="9525">
              <a:miter lim="800000"/>
              <a:headEnd/>
              <a:tailEnd/>
            </a:ln>
            <a:scene3d>
              <a:camera prst="legacyObliqueTopLeft"/>
              <a:lightRig rig="legacyFlat3" dir="t"/>
            </a:scene3d>
            <a:sp3d extrusionH="303200" prstMaterial="legacyMatte">
              <a:bevelT w="13500" h="13500" prst="angle"/>
              <a:bevelB w="13500" h="13500" prst="angle"/>
              <a:extrusionClr>
                <a:schemeClr val="bg1"/>
              </a:extrusionClr>
            </a:sp3d>
          </p:spPr>
          <p:txBody>
            <a:bodyPr wrap="none" anchor="ctr">
              <a:flatTx/>
            </a:bodyPr>
            <a:lstStyle/>
            <a:p>
              <a:endParaRPr lang="fr-FR"/>
            </a:p>
          </p:txBody>
        </p:sp>
        <p:sp>
          <p:nvSpPr>
            <p:cNvPr id="120" name="Line 895"/>
            <p:cNvSpPr>
              <a:spLocks noChangeShapeType="1"/>
            </p:cNvSpPr>
            <p:nvPr/>
          </p:nvSpPr>
          <p:spPr bwMode="auto">
            <a:xfrm>
              <a:off x="3676650" y="1460500"/>
              <a:ext cx="114300" cy="1588"/>
            </a:xfrm>
            <a:prstGeom prst="line">
              <a:avLst/>
            </a:prstGeom>
            <a:noFill/>
            <a:ln w="9525">
              <a:solidFill>
                <a:schemeClr val="bg1"/>
              </a:solidFill>
              <a:round/>
              <a:headEnd/>
              <a:tailEnd type="triangle" w="sm" len="sm"/>
            </a:ln>
          </p:spPr>
          <p:txBody>
            <a:bodyPr/>
            <a:lstStyle/>
            <a:p>
              <a:endParaRPr lang="fr-FR"/>
            </a:p>
          </p:txBody>
        </p:sp>
        <p:sp>
          <p:nvSpPr>
            <p:cNvPr id="121" name="Text Box 896"/>
            <p:cNvSpPr txBox="1">
              <a:spLocks noChangeAspect="1" noChangeArrowheads="1"/>
            </p:cNvSpPr>
            <p:nvPr/>
          </p:nvSpPr>
          <p:spPr bwMode="auto">
            <a:xfrm>
              <a:off x="3844925" y="1458913"/>
              <a:ext cx="590550" cy="144463"/>
            </a:xfrm>
            <a:prstGeom prst="rect">
              <a:avLst/>
            </a:prstGeom>
            <a:solidFill>
              <a:schemeClr val="bg1"/>
            </a:solidFill>
            <a:ln w="9525">
              <a:noFill/>
              <a:miter lim="800000"/>
              <a:headEnd/>
              <a:tailEnd/>
            </a:ln>
          </p:spPr>
          <p:txBody>
            <a:bodyPr wrap="none" lIns="0" tIns="10800" rIns="0" bIns="10800">
              <a:spAutoFit/>
            </a:bodyPr>
            <a:lstStyle/>
            <a:p>
              <a:pPr algn="ctr"/>
              <a:r>
                <a:rPr lang="en-US" sz="800" b="1">
                  <a:solidFill>
                    <a:srgbClr val="FF3300"/>
                  </a:solidFill>
                  <a:latin typeface="Comic Sans MS" pitchFamily="66" charset="0"/>
                </a:rPr>
                <a:t>Hit register</a:t>
              </a:r>
            </a:p>
          </p:txBody>
        </p:sp>
        <p:sp>
          <p:nvSpPr>
            <p:cNvPr id="122" name="Line 897"/>
            <p:cNvSpPr>
              <a:spLocks noChangeShapeType="1"/>
            </p:cNvSpPr>
            <p:nvPr/>
          </p:nvSpPr>
          <p:spPr bwMode="auto">
            <a:xfrm>
              <a:off x="3460750" y="1330325"/>
              <a:ext cx="109538" cy="0"/>
            </a:xfrm>
            <a:prstGeom prst="line">
              <a:avLst/>
            </a:prstGeom>
            <a:noFill/>
            <a:ln w="9525">
              <a:solidFill>
                <a:schemeClr val="bg1"/>
              </a:solidFill>
              <a:round/>
              <a:headEnd/>
              <a:tailEnd type="triangle" w="sm" len="sm"/>
            </a:ln>
          </p:spPr>
          <p:txBody>
            <a:bodyPr/>
            <a:lstStyle/>
            <a:p>
              <a:endParaRPr lang="fr-FR"/>
            </a:p>
          </p:txBody>
        </p:sp>
        <p:sp>
          <p:nvSpPr>
            <p:cNvPr id="123" name="Line 898"/>
            <p:cNvSpPr>
              <a:spLocks noChangeShapeType="1"/>
            </p:cNvSpPr>
            <p:nvPr/>
          </p:nvSpPr>
          <p:spPr bwMode="auto">
            <a:xfrm flipH="1" flipV="1">
              <a:off x="3517900" y="1250950"/>
              <a:ext cx="158750" cy="211138"/>
            </a:xfrm>
            <a:prstGeom prst="line">
              <a:avLst/>
            </a:prstGeom>
            <a:noFill/>
            <a:ln w="9525">
              <a:solidFill>
                <a:schemeClr val="bg1"/>
              </a:solidFill>
              <a:round/>
              <a:headEnd/>
              <a:tailEnd/>
            </a:ln>
          </p:spPr>
          <p:txBody>
            <a:bodyPr/>
            <a:lstStyle/>
            <a:p>
              <a:endParaRPr lang="fr-FR"/>
            </a:p>
          </p:txBody>
        </p:sp>
        <p:sp>
          <p:nvSpPr>
            <p:cNvPr id="124" name="Text Box 899"/>
            <p:cNvSpPr txBox="1">
              <a:spLocks noChangeAspect="1" noChangeArrowheads="1"/>
            </p:cNvSpPr>
            <p:nvPr/>
          </p:nvSpPr>
          <p:spPr bwMode="auto">
            <a:xfrm rot="2781263">
              <a:off x="4693220" y="977464"/>
              <a:ext cx="538610" cy="123111"/>
            </a:xfrm>
            <a:prstGeom prst="rect">
              <a:avLst/>
            </a:prstGeom>
            <a:solidFill>
              <a:schemeClr val="bg1"/>
            </a:solidFill>
            <a:ln w="9525">
              <a:noFill/>
              <a:miter lim="800000"/>
              <a:headEnd/>
              <a:tailEnd/>
            </a:ln>
          </p:spPr>
          <p:txBody>
            <a:bodyPr wrap="none" lIns="0" tIns="0" rIns="0" bIns="0">
              <a:spAutoFit/>
            </a:bodyPr>
            <a:lstStyle/>
            <a:p>
              <a:pPr algn="ctr"/>
              <a:r>
                <a:rPr lang="en-US" sz="800" b="1">
                  <a:solidFill>
                    <a:srgbClr val="FF3300"/>
                  </a:solidFill>
                  <a:latin typeface="Arial" charset="0"/>
                </a:rPr>
                <a:t>Σ 64 discri.</a:t>
              </a:r>
            </a:p>
          </p:txBody>
        </p:sp>
        <p:sp>
          <p:nvSpPr>
            <p:cNvPr id="125" name="Line 900"/>
            <p:cNvSpPr>
              <a:spLocks noChangeShapeType="1"/>
            </p:cNvSpPr>
            <p:nvPr/>
          </p:nvSpPr>
          <p:spPr bwMode="auto">
            <a:xfrm>
              <a:off x="5286375" y="1889125"/>
              <a:ext cx="0" cy="317500"/>
            </a:xfrm>
            <a:prstGeom prst="line">
              <a:avLst/>
            </a:prstGeom>
            <a:noFill/>
            <a:ln w="9525">
              <a:solidFill>
                <a:schemeClr val="bg1"/>
              </a:solidFill>
              <a:round/>
              <a:headEnd/>
              <a:tailEnd/>
            </a:ln>
          </p:spPr>
          <p:txBody>
            <a:bodyPr/>
            <a:lstStyle/>
            <a:p>
              <a:endParaRPr lang="fr-FR"/>
            </a:p>
          </p:txBody>
        </p:sp>
        <p:sp>
          <p:nvSpPr>
            <p:cNvPr id="126" name="Line 901"/>
            <p:cNvSpPr>
              <a:spLocks noChangeShapeType="1"/>
            </p:cNvSpPr>
            <p:nvPr/>
          </p:nvSpPr>
          <p:spPr bwMode="auto">
            <a:xfrm flipV="1">
              <a:off x="5286375" y="1511300"/>
              <a:ext cx="0" cy="133350"/>
            </a:xfrm>
            <a:prstGeom prst="line">
              <a:avLst/>
            </a:prstGeom>
            <a:noFill/>
            <a:ln w="9525">
              <a:solidFill>
                <a:schemeClr val="bg1"/>
              </a:solidFill>
              <a:round/>
              <a:headEnd/>
              <a:tailEnd/>
            </a:ln>
          </p:spPr>
          <p:txBody>
            <a:bodyPr/>
            <a:lstStyle/>
            <a:p>
              <a:endParaRPr lang="fr-FR"/>
            </a:p>
          </p:txBody>
        </p:sp>
        <p:sp>
          <p:nvSpPr>
            <p:cNvPr id="127" name="Oval 902"/>
            <p:cNvSpPr>
              <a:spLocks noChangeArrowheads="1"/>
            </p:cNvSpPr>
            <p:nvPr/>
          </p:nvSpPr>
          <p:spPr bwMode="auto">
            <a:xfrm>
              <a:off x="5260975" y="2179638"/>
              <a:ext cx="50800" cy="50800"/>
            </a:xfrm>
            <a:prstGeom prst="ellipse">
              <a:avLst/>
            </a:prstGeom>
            <a:solidFill>
              <a:schemeClr val="bg1"/>
            </a:solidFill>
            <a:ln w="9525">
              <a:solidFill>
                <a:schemeClr val="folHlink"/>
              </a:solidFill>
              <a:round/>
              <a:headEnd/>
              <a:tailEnd/>
            </a:ln>
          </p:spPr>
          <p:txBody>
            <a:bodyPr wrap="none" anchor="ctr"/>
            <a:lstStyle/>
            <a:p>
              <a:endParaRPr lang="fr-FR"/>
            </a:p>
          </p:txBody>
        </p:sp>
        <p:sp>
          <p:nvSpPr>
            <p:cNvPr id="128" name="Text Box 903"/>
            <p:cNvSpPr txBox="1">
              <a:spLocks noChangeAspect="1" noChangeArrowheads="1"/>
            </p:cNvSpPr>
            <p:nvPr/>
          </p:nvSpPr>
          <p:spPr bwMode="auto">
            <a:xfrm>
              <a:off x="4900613" y="1587500"/>
              <a:ext cx="344488" cy="114300"/>
            </a:xfrm>
            <a:prstGeom prst="rect">
              <a:avLst/>
            </a:prstGeom>
            <a:solidFill>
              <a:schemeClr val="bg1"/>
            </a:solidFill>
            <a:ln w="9525">
              <a:noFill/>
              <a:miter lim="800000"/>
              <a:headEnd/>
              <a:tailEnd/>
            </a:ln>
          </p:spPr>
          <p:txBody>
            <a:bodyPr wrap="none" lIns="0" tIns="10800" rIns="0" bIns="10800">
              <a:spAutoFit/>
            </a:bodyPr>
            <a:lstStyle/>
            <a:p>
              <a:pPr algn="ctr"/>
              <a:r>
                <a:rPr lang="en-US" sz="600" b="1">
                  <a:solidFill>
                    <a:srgbClr val="FF3300"/>
                  </a:solidFill>
                  <a:latin typeface="Comic Sans MS" pitchFamily="66" charset="0"/>
                </a:rPr>
                <a:t>SCAwrite</a:t>
              </a:r>
            </a:p>
          </p:txBody>
        </p:sp>
        <p:sp>
          <p:nvSpPr>
            <p:cNvPr id="129" name="Line 904"/>
            <p:cNvSpPr>
              <a:spLocks noChangeShapeType="1"/>
            </p:cNvSpPr>
            <p:nvPr/>
          </p:nvSpPr>
          <p:spPr bwMode="auto">
            <a:xfrm>
              <a:off x="5180013" y="1720850"/>
              <a:ext cx="65088" cy="76200"/>
            </a:xfrm>
            <a:prstGeom prst="line">
              <a:avLst/>
            </a:prstGeom>
            <a:noFill/>
            <a:ln w="9525">
              <a:solidFill>
                <a:schemeClr val="bg1"/>
              </a:solidFill>
              <a:round/>
              <a:headEnd/>
              <a:tailEnd type="triangle" w="sm" len="sm"/>
            </a:ln>
          </p:spPr>
          <p:txBody>
            <a:bodyPr/>
            <a:lstStyle/>
            <a:p>
              <a:endParaRPr lang="fr-FR"/>
            </a:p>
          </p:txBody>
        </p:sp>
        <p:sp>
          <p:nvSpPr>
            <p:cNvPr id="130" name="Rectangle 905"/>
            <p:cNvSpPr>
              <a:spLocks noChangeAspect="1" noChangeArrowheads="1"/>
            </p:cNvSpPr>
            <p:nvPr/>
          </p:nvSpPr>
          <p:spPr bwMode="auto">
            <a:xfrm>
              <a:off x="3824288" y="1216025"/>
              <a:ext cx="611188" cy="169863"/>
            </a:xfrm>
            <a:prstGeom prst="rect">
              <a:avLst/>
            </a:prstGeom>
            <a:solidFill>
              <a:schemeClr val="bg1"/>
            </a:solidFill>
            <a:ln w="9525">
              <a:miter lim="800000"/>
              <a:headEnd/>
              <a:tailEnd/>
            </a:ln>
            <a:scene3d>
              <a:camera prst="legacyObliqueTopLeft"/>
              <a:lightRig rig="legacyFlat3" dir="t"/>
            </a:scene3d>
            <a:sp3d extrusionH="303200" prstMaterial="legacyMatte">
              <a:bevelT w="13500" h="13500" prst="angle"/>
              <a:bevelB w="13500" h="13500" prst="angle"/>
              <a:extrusionClr>
                <a:schemeClr val="bg1"/>
              </a:extrusionClr>
            </a:sp3d>
          </p:spPr>
          <p:txBody>
            <a:bodyPr wrap="none" anchor="ctr">
              <a:flatTx/>
            </a:bodyPr>
            <a:lstStyle/>
            <a:p>
              <a:endParaRPr lang="fr-FR"/>
            </a:p>
          </p:txBody>
        </p:sp>
        <p:sp>
          <p:nvSpPr>
            <p:cNvPr id="131" name="Text Box 906"/>
            <p:cNvSpPr txBox="1">
              <a:spLocks noChangeAspect="1" noChangeArrowheads="1"/>
            </p:cNvSpPr>
            <p:nvPr/>
          </p:nvSpPr>
          <p:spPr bwMode="auto">
            <a:xfrm>
              <a:off x="3811588" y="1220788"/>
              <a:ext cx="649288" cy="144463"/>
            </a:xfrm>
            <a:prstGeom prst="rect">
              <a:avLst/>
            </a:prstGeom>
            <a:solidFill>
              <a:schemeClr val="bg1"/>
            </a:solidFill>
            <a:ln w="9525">
              <a:noFill/>
              <a:miter lim="800000"/>
              <a:headEnd/>
              <a:tailEnd/>
            </a:ln>
          </p:spPr>
          <p:txBody>
            <a:bodyPr wrap="none" lIns="0" tIns="10800" rIns="0" bIns="10800">
              <a:spAutoFit/>
            </a:bodyPr>
            <a:lstStyle/>
            <a:p>
              <a:pPr algn="ctr"/>
              <a:r>
                <a:rPr lang="en-US" sz="800" b="1">
                  <a:solidFill>
                    <a:srgbClr val="FF3300"/>
                  </a:solidFill>
                  <a:latin typeface="Comic Sans MS" pitchFamily="66" charset="0"/>
                </a:rPr>
                <a:t>Trigger pulse</a:t>
              </a:r>
            </a:p>
          </p:txBody>
        </p:sp>
        <p:sp>
          <p:nvSpPr>
            <p:cNvPr id="132" name="Line 907"/>
            <p:cNvSpPr>
              <a:spLocks noChangeShapeType="1"/>
            </p:cNvSpPr>
            <p:nvPr/>
          </p:nvSpPr>
          <p:spPr bwMode="auto">
            <a:xfrm flipV="1">
              <a:off x="3525838" y="1255713"/>
              <a:ext cx="238125" cy="0"/>
            </a:xfrm>
            <a:prstGeom prst="line">
              <a:avLst/>
            </a:prstGeom>
            <a:noFill/>
            <a:ln w="9525">
              <a:solidFill>
                <a:schemeClr val="bg1"/>
              </a:solidFill>
              <a:round/>
              <a:headEnd/>
              <a:tailEnd type="triangle" w="sm" len="sm"/>
            </a:ln>
          </p:spPr>
          <p:txBody>
            <a:bodyPr/>
            <a:lstStyle/>
            <a:p>
              <a:endParaRPr lang="fr-FR"/>
            </a:p>
          </p:txBody>
        </p:sp>
        <p:sp>
          <p:nvSpPr>
            <p:cNvPr id="133" name="Line 908"/>
            <p:cNvSpPr>
              <a:spLocks noChangeShapeType="1"/>
            </p:cNvSpPr>
            <p:nvPr/>
          </p:nvSpPr>
          <p:spPr bwMode="auto">
            <a:xfrm>
              <a:off x="4445000" y="1257300"/>
              <a:ext cx="117475" cy="0"/>
            </a:xfrm>
            <a:prstGeom prst="line">
              <a:avLst/>
            </a:prstGeom>
            <a:noFill/>
            <a:ln w="9525">
              <a:solidFill>
                <a:schemeClr val="bg1"/>
              </a:solidFill>
              <a:round/>
              <a:headEnd/>
              <a:tailEnd type="triangle" w="med" len="med"/>
            </a:ln>
          </p:spPr>
          <p:txBody>
            <a:bodyPr/>
            <a:lstStyle/>
            <a:p>
              <a:endParaRPr lang="fr-FR"/>
            </a:p>
          </p:txBody>
        </p:sp>
      </p:grpSp>
      <p:sp>
        <p:nvSpPr>
          <p:cNvPr id="2" name="ZoneTexte 1"/>
          <p:cNvSpPr txBox="1"/>
          <p:nvPr/>
        </p:nvSpPr>
        <p:spPr>
          <a:xfrm>
            <a:off x="179512" y="6449497"/>
            <a:ext cx="3223511" cy="276999"/>
          </a:xfrm>
          <a:prstGeom prst="rect">
            <a:avLst/>
          </a:prstGeom>
          <a:noFill/>
        </p:spPr>
        <p:txBody>
          <a:bodyPr wrap="none" rtlCol="0">
            <a:spAutoFit/>
          </a:bodyPr>
          <a:lstStyle/>
          <a:p>
            <a:r>
              <a:rPr lang="en-US" sz="1200" dirty="0" smtClean="0">
                <a:solidFill>
                  <a:srgbClr val="FF0000"/>
                </a:solidFill>
              </a:rPr>
              <a:t>*in red: difference with AFTER, new in AGET</a:t>
            </a:r>
            <a:endParaRPr lang="en-US" sz="1200" dirty="0">
              <a:solidFill>
                <a:srgbClr val="FF0000"/>
              </a:solidFill>
            </a:endParaRPr>
          </a:p>
        </p:txBody>
      </p:sp>
    </p:spTree>
    <p:extLst>
      <p:ext uri="{BB962C8B-B14F-4D97-AF65-F5344CB8AC3E}">
        <p14:creationId xmlns:p14="http://schemas.microsoft.com/office/powerpoint/2010/main" val="1507686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The AGET CHIP – Feature summary</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17</a:t>
            </a:fld>
            <a:endParaRPr lang="fr-FR" dirty="0"/>
          </a:p>
        </p:txBody>
      </p:sp>
      <p:sp>
        <p:nvSpPr>
          <p:cNvPr id="6" name="Espace réservé du contenu 11"/>
          <p:cNvSpPr txBox="1">
            <a:spLocks/>
          </p:cNvSpPr>
          <p:nvPr/>
        </p:nvSpPr>
        <p:spPr>
          <a:xfrm>
            <a:off x="107505" y="1124744"/>
            <a:ext cx="1728192" cy="288031"/>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sz="2000" b="1" dirty="0" err="1" smtClean="0">
                <a:solidFill>
                  <a:srgbClr val="FF0000"/>
                </a:solidFill>
                <a:effectLst>
                  <a:outerShdw blurRad="38100" dist="38100" dir="2700000" algn="tl">
                    <a:srgbClr val="000000">
                      <a:alpha val="43137"/>
                    </a:srgbClr>
                  </a:outerShdw>
                </a:effectLst>
              </a:rPr>
              <a:t>Specifications</a:t>
            </a:r>
            <a:endParaRPr lang="fr-FR" sz="2000" dirty="0" smtClean="0"/>
          </a:p>
          <a:p>
            <a:pPr lvl="1"/>
            <a:endParaRPr lang="fr-FR" sz="1400" dirty="0" smtClean="0"/>
          </a:p>
          <a:p>
            <a:pPr marL="0" lvl="1" indent="0">
              <a:buFontTx/>
              <a:buNone/>
            </a:pPr>
            <a:endParaRPr lang="fr-FR" sz="1400" dirty="0"/>
          </a:p>
        </p:txBody>
      </p:sp>
      <p:pic>
        <p:nvPicPr>
          <p:cNvPr id="7" name="Imag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84168" y="2852936"/>
            <a:ext cx="2207047" cy="1974557"/>
          </a:xfrm>
          <a:prstGeom prst="rect">
            <a:avLst/>
          </a:prstGeom>
        </p:spPr>
      </p:pic>
      <p:graphicFrame>
        <p:nvGraphicFramePr>
          <p:cNvPr id="8" name="Tableau 7"/>
          <p:cNvGraphicFramePr>
            <a:graphicFrameLocks noGrp="1"/>
          </p:cNvGraphicFramePr>
          <p:nvPr>
            <p:extLst>
              <p:ext uri="{D42A27DB-BD31-4B8C-83A1-F6EECF244321}">
                <p14:modId xmlns:p14="http://schemas.microsoft.com/office/powerpoint/2010/main" val="1314026142"/>
              </p:ext>
            </p:extLst>
          </p:nvPr>
        </p:nvGraphicFramePr>
        <p:xfrm>
          <a:off x="107504" y="1376772"/>
          <a:ext cx="4824537" cy="5059680"/>
        </p:xfrm>
        <a:graphic>
          <a:graphicData uri="http://schemas.openxmlformats.org/drawingml/2006/table">
            <a:tbl>
              <a:tblPr firstRow="1" firstCol="1" lastRow="1" lastCol="1" bandRow="1" bandCol="1"/>
              <a:tblGrid>
                <a:gridCol w="1510348"/>
                <a:gridCol w="3314189"/>
              </a:tblGrid>
              <a:tr h="0">
                <a:tc>
                  <a:txBody>
                    <a:bodyPr/>
                    <a:lstStyle/>
                    <a:p>
                      <a:pPr algn="ctr">
                        <a:spcAft>
                          <a:spcPts val="0"/>
                        </a:spcAft>
                      </a:pPr>
                      <a:r>
                        <a:rPr lang="en-US" sz="1200" b="1" dirty="0">
                          <a:effectLst/>
                          <a:latin typeface="Arial"/>
                          <a:ea typeface="Times New Roman"/>
                        </a:rPr>
                        <a:t>Parameter</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a:ea typeface="Times New Roman"/>
                        </a:rPr>
                        <a:t>Value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1000" b="1">
                          <a:effectLst/>
                          <a:latin typeface="Arial"/>
                          <a:ea typeface="Times New Roman"/>
                        </a:rPr>
                        <a:t>Polarity of detector signal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Negative or </a:t>
                      </a:r>
                      <a:r>
                        <a:rPr lang="en-US" sz="1000" dirty="0" smtClean="0">
                          <a:effectLst/>
                          <a:latin typeface="Arial"/>
                          <a:ea typeface="Times New Roman"/>
                        </a:rPr>
                        <a:t>Positive – </a:t>
                      </a:r>
                      <a:r>
                        <a:rPr lang="en-US" sz="1000" dirty="0" smtClean="0">
                          <a:solidFill>
                            <a:srgbClr val="FF0000"/>
                          </a:solidFill>
                          <a:effectLst/>
                          <a:latin typeface="Arial"/>
                          <a:ea typeface="Times New Roman"/>
                        </a:rPr>
                        <a:t>Selectable by register programming</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Channels number</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64</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External Preamplifier</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Yes; access to the filter or SCA input (external CSA)</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a:effectLst/>
                          <a:latin typeface="Arial"/>
                          <a:ea typeface="Times New Roman"/>
                        </a:rPr>
                        <a:t>Charge measurement</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a:effectLst/>
                          <a:latin typeface="Arial"/>
                          <a:ea typeface="Times New Roman"/>
                        </a:rPr>
                        <a:t>Input dynamic range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120 </a:t>
                      </a:r>
                      <a:r>
                        <a:rPr lang="en-US" sz="1000" dirty="0" err="1">
                          <a:effectLst/>
                          <a:latin typeface="Arial"/>
                          <a:ea typeface="Times New Roman"/>
                        </a:rPr>
                        <a:t>fC</a:t>
                      </a:r>
                      <a:r>
                        <a:rPr lang="en-US" sz="1000" dirty="0">
                          <a:effectLst/>
                          <a:latin typeface="Arial"/>
                          <a:ea typeface="Times New Roman"/>
                        </a:rPr>
                        <a:t>, 240 </a:t>
                      </a:r>
                      <a:r>
                        <a:rPr lang="en-US" sz="1000" dirty="0" err="1">
                          <a:effectLst/>
                          <a:latin typeface="Arial"/>
                          <a:ea typeface="Times New Roman"/>
                        </a:rPr>
                        <a:t>fC</a:t>
                      </a:r>
                      <a:r>
                        <a:rPr lang="en-US" sz="1000" dirty="0">
                          <a:effectLst/>
                          <a:latin typeface="Arial"/>
                          <a:ea typeface="Times New Roman"/>
                        </a:rPr>
                        <a:t>, </a:t>
                      </a:r>
                      <a:r>
                        <a:rPr lang="en-US" sz="1000" dirty="0">
                          <a:solidFill>
                            <a:srgbClr val="FF0000"/>
                          </a:solidFill>
                          <a:effectLst/>
                          <a:latin typeface="Arial"/>
                          <a:ea typeface="Times New Roman"/>
                        </a:rPr>
                        <a:t>1 </a:t>
                      </a:r>
                      <a:r>
                        <a:rPr lang="en-US" sz="1000" dirty="0" err="1">
                          <a:solidFill>
                            <a:srgbClr val="FF0000"/>
                          </a:solidFill>
                          <a:effectLst/>
                          <a:latin typeface="Arial"/>
                          <a:ea typeface="Times New Roman"/>
                        </a:rPr>
                        <a:t>pC</a:t>
                      </a:r>
                      <a:r>
                        <a:rPr lang="en-US" sz="1000" dirty="0">
                          <a:solidFill>
                            <a:srgbClr val="FF0000"/>
                          </a:solidFill>
                          <a:effectLst/>
                          <a:latin typeface="Arial"/>
                          <a:ea typeface="Times New Roman"/>
                        </a:rPr>
                        <a:t>, 10 </a:t>
                      </a:r>
                      <a:r>
                        <a:rPr lang="en-US" sz="1000" dirty="0" err="1">
                          <a:solidFill>
                            <a:srgbClr val="FF0000"/>
                          </a:solidFill>
                          <a:effectLst/>
                          <a:latin typeface="Arial"/>
                          <a:ea typeface="Times New Roman"/>
                        </a:rPr>
                        <a:t>pC</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Gain</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Adjustable per channel </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Output dynamic range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2V p-p (differential)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I.N.L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&lt; 2% </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Resolution</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&lt;  </a:t>
                      </a:r>
                      <a:r>
                        <a:rPr lang="en-US" sz="1000" dirty="0" smtClean="0">
                          <a:effectLst/>
                          <a:latin typeface="Arial"/>
                          <a:ea typeface="Times New Roman"/>
                        </a:rPr>
                        <a:t> </a:t>
                      </a:r>
                      <a:r>
                        <a:rPr lang="en-US" sz="1000" dirty="0">
                          <a:effectLst/>
                          <a:latin typeface="Arial"/>
                          <a:ea typeface="Times New Roman"/>
                        </a:rPr>
                        <a:t>850 e- </a:t>
                      </a:r>
                      <a:r>
                        <a:rPr lang="en-US" sz="800" dirty="0">
                          <a:effectLst/>
                          <a:latin typeface="Arial"/>
                          <a:ea typeface="Times New Roman"/>
                        </a:rPr>
                        <a:t>(Gain: 120fC; Peaking Time: 200ns; </a:t>
                      </a:r>
                      <a:r>
                        <a:rPr lang="en-US" sz="800" dirty="0" err="1">
                          <a:effectLst/>
                          <a:latin typeface="Arial"/>
                          <a:ea typeface="Times New Roman"/>
                        </a:rPr>
                        <a:t>Cinput</a:t>
                      </a:r>
                      <a:r>
                        <a:rPr lang="en-US" sz="800" dirty="0">
                          <a:effectLst/>
                          <a:latin typeface="Arial"/>
                          <a:ea typeface="Times New Roman"/>
                        </a:rPr>
                        <a:t> &lt; 30pF)</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a:effectLst/>
                          <a:latin typeface="Arial"/>
                          <a:ea typeface="Times New Roman"/>
                        </a:rPr>
                        <a:t>Sampling</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a:effectLst/>
                          <a:latin typeface="Arial"/>
                          <a:ea typeface="Times New Roman"/>
                        </a:rPr>
                        <a:t>Peaking time </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50 ns to 1 µs (16 values)</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SCA time bin number</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512 or </a:t>
                      </a:r>
                      <a:r>
                        <a:rPr lang="en-US" sz="1000" dirty="0">
                          <a:solidFill>
                            <a:srgbClr val="FF0000"/>
                          </a:solidFill>
                          <a:effectLst/>
                          <a:latin typeface="Arial"/>
                          <a:ea typeface="Times New Roman"/>
                        </a:rPr>
                        <a:t>2 x 256 cells</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Sampling Frequency</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1 MHz to 100 MHz </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dirty="0">
                          <a:solidFill>
                            <a:srgbClr val="FF0000"/>
                          </a:solidFill>
                          <a:effectLst/>
                          <a:latin typeface="Arial"/>
                          <a:ea typeface="Times New Roman"/>
                        </a:rPr>
                        <a:t>Multiplicity</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a:effectLst/>
                          <a:latin typeface="Arial"/>
                          <a:ea typeface="Times New Roman"/>
                        </a:rPr>
                        <a:t>Multiplicity signal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Analog “OR” of 64 discriminator outputs</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Input dynamic range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5% or 17.5% of input channel input charge range</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I.N.L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&lt;  5%</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Threshold value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7-bit </a:t>
                      </a:r>
                      <a:r>
                        <a:rPr lang="en-US" sz="1000" dirty="0" smtClean="0">
                          <a:solidFill>
                            <a:srgbClr val="FF0000"/>
                          </a:solidFill>
                          <a:effectLst/>
                          <a:latin typeface="Arial"/>
                          <a:ea typeface="Times New Roman"/>
                        </a:rPr>
                        <a:t>DAC</a:t>
                      </a:r>
                    </a:p>
                    <a:p>
                      <a:pPr>
                        <a:spcAft>
                          <a:spcPts val="0"/>
                        </a:spcAft>
                      </a:pPr>
                      <a:r>
                        <a:rPr lang="en-US" sz="1000" dirty="0" smtClean="0">
                          <a:solidFill>
                            <a:srgbClr val="FF0000"/>
                          </a:solidFill>
                          <a:effectLst/>
                          <a:latin typeface="Arial"/>
                          <a:ea typeface="Times New Roman"/>
                        </a:rPr>
                        <a:t> </a:t>
                      </a:r>
                      <a:r>
                        <a:rPr lang="en-US" sz="1000" dirty="0">
                          <a:solidFill>
                            <a:srgbClr val="FF0000"/>
                          </a:solidFill>
                          <a:effectLst/>
                          <a:latin typeface="Arial"/>
                          <a:ea typeface="Times New Roman"/>
                        </a:rPr>
                        <a:t>[(3-bit + polarity bit) common DAC + 4-bit DAC/channel]</a:t>
                      </a:r>
                      <a:endParaRPr lang="fr-FR" sz="1000"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a:effectLst/>
                          <a:latin typeface="Arial"/>
                          <a:ea typeface="Times New Roman"/>
                        </a:rPr>
                        <a:t>Readout</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a:effectLst/>
                          <a:latin typeface="Arial"/>
                          <a:ea typeface="Times New Roman"/>
                        </a:rPr>
                        <a:t>Readout frequency</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25 MHz</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Channel Readout mode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solidFill>
                            <a:srgbClr val="FF0000"/>
                          </a:solidFill>
                          <a:effectLst/>
                          <a:latin typeface="Arial"/>
                          <a:ea typeface="Times New Roman"/>
                        </a:rPr>
                        <a:t>Hit, selected </a:t>
                      </a:r>
                      <a:r>
                        <a:rPr lang="en-US" sz="1000" dirty="0">
                          <a:effectLst/>
                          <a:latin typeface="Arial"/>
                          <a:ea typeface="Times New Roman"/>
                        </a:rPr>
                        <a:t>or all</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SCA Readout mode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 to 512 cells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a:effectLst/>
                          <a:latin typeface="Arial"/>
                          <a:ea typeface="Times New Roman"/>
                        </a:rPr>
                        <a:t>Test</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a:effectLst/>
                          <a:latin typeface="Arial"/>
                          <a:ea typeface="Times New Roman"/>
                        </a:rPr>
                        <a:t>calibration</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1 channel among 64; 1 external test capacitor</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test</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1 channel among 64; internal test capacitor (1 among 4)</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functional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a:effectLst/>
                          <a:latin typeface="Arial"/>
                          <a:ea typeface="Times New Roman"/>
                        </a:rPr>
                        <a:t>1 to 64(68) channels; 1 internal test capacitor per channel</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Counting rate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spcAft>
                          <a:spcPts val="0"/>
                        </a:spcAft>
                      </a:pPr>
                      <a:r>
                        <a:rPr lang="en-US" sz="1000">
                          <a:effectLst/>
                          <a:latin typeface="Arial"/>
                          <a:ea typeface="Times New Roman"/>
                        </a:rPr>
                        <a:t>&lt; 1 kHz</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0">
                <a:tc>
                  <a:txBody>
                    <a:bodyPr/>
                    <a:lstStyle/>
                    <a:p>
                      <a:pPr>
                        <a:spcAft>
                          <a:spcPts val="0"/>
                        </a:spcAft>
                      </a:pPr>
                      <a:r>
                        <a:rPr lang="en-US" sz="1000" b="1" dirty="0">
                          <a:effectLst/>
                          <a:latin typeface="Arial"/>
                          <a:ea typeface="Times New Roman"/>
                        </a:rPr>
                        <a:t>Power consumption</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&lt; 10 </a:t>
                      </a:r>
                      <a:r>
                        <a:rPr lang="en-US" sz="1000" dirty="0" err="1">
                          <a:effectLst/>
                          <a:latin typeface="Arial"/>
                          <a:ea typeface="Times New Roman"/>
                        </a:rPr>
                        <a:t>mW</a:t>
                      </a:r>
                      <a:r>
                        <a:rPr lang="en-US" sz="1000" dirty="0">
                          <a:effectLst/>
                          <a:latin typeface="Arial"/>
                          <a:ea typeface="Times New Roman"/>
                        </a:rPr>
                        <a:t> / channel @ 3.3V</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Espace réservé du contenu 11"/>
          <p:cNvSpPr txBox="1">
            <a:spLocks/>
          </p:cNvSpPr>
          <p:nvPr/>
        </p:nvSpPr>
        <p:spPr>
          <a:xfrm>
            <a:off x="5148064" y="1052735"/>
            <a:ext cx="3995936" cy="1656183"/>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sz="2000" b="1" dirty="0" smtClean="0">
                <a:solidFill>
                  <a:srgbClr val="FF0000"/>
                </a:solidFill>
                <a:effectLst>
                  <a:outerShdw blurRad="38100" dist="38100" dir="2700000" algn="tl">
                    <a:srgbClr val="000000">
                      <a:alpha val="43137"/>
                    </a:srgbClr>
                  </a:outerShdw>
                </a:effectLst>
              </a:rPr>
              <a:t>Design </a:t>
            </a:r>
            <a:r>
              <a:rPr lang="fr-FR" sz="2000" b="1" dirty="0" err="1" smtClean="0">
                <a:solidFill>
                  <a:srgbClr val="FF0000"/>
                </a:solidFill>
                <a:effectLst>
                  <a:outerShdw blurRad="38100" dist="38100" dir="2700000" algn="tl">
                    <a:srgbClr val="000000">
                      <a:alpha val="43137"/>
                    </a:srgbClr>
                  </a:outerShdw>
                </a:effectLst>
              </a:rPr>
              <a:t>Facts</a:t>
            </a:r>
            <a:r>
              <a:rPr lang="fr-FR" sz="2000" b="1" dirty="0" smtClean="0">
                <a:solidFill>
                  <a:srgbClr val="FF0000"/>
                </a:solidFill>
                <a:effectLst>
                  <a:outerShdw blurRad="38100" dist="38100" dir="2700000" algn="tl">
                    <a:srgbClr val="000000">
                      <a:alpha val="43137"/>
                    </a:srgbClr>
                  </a:outerShdw>
                </a:effectLst>
              </a:rPr>
              <a:t>  </a:t>
            </a:r>
            <a:endParaRPr lang="fr-FR" sz="1400" dirty="0" smtClean="0"/>
          </a:p>
          <a:p>
            <a:pPr lvl="1"/>
            <a:r>
              <a:rPr lang="fr-FR" sz="1400" dirty="0" err="1" smtClean="0"/>
              <a:t>Technology</a:t>
            </a:r>
            <a:r>
              <a:rPr lang="fr-FR" sz="1400" dirty="0" smtClean="0"/>
              <a:t>: AMS CMOS 0,35 µm</a:t>
            </a:r>
          </a:p>
          <a:p>
            <a:pPr lvl="1"/>
            <a:r>
              <a:rPr lang="fr-FR" sz="1400" dirty="0" smtClean="0"/>
              <a:t>Surface: 8,5 x 7,6 </a:t>
            </a:r>
            <a:r>
              <a:rPr lang="en-US" sz="1400" dirty="0" smtClean="0">
                <a:solidFill>
                  <a:srgbClr val="000000"/>
                </a:solidFill>
              </a:rPr>
              <a:t>mm</a:t>
            </a:r>
            <a:r>
              <a:rPr lang="en-US" sz="1400" baseline="30000" dirty="0" smtClean="0">
                <a:solidFill>
                  <a:srgbClr val="000000"/>
                </a:solidFill>
                <a:latin typeface="Arial" charset="0"/>
              </a:rPr>
              <a:t>2</a:t>
            </a:r>
            <a:endParaRPr lang="fr-FR" sz="1400" dirty="0"/>
          </a:p>
          <a:p>
            <a:pPr lvl="1"/>
            <a:r>
              <a:rPr lang="fr-FR" sz="1400" dirty="0" smtClean="0"/>
              <a:t>700,000 transistors</a:t>
            </a:r>
          </a:p>
          <a:p>
            <a:pPr lvl="1"/>
            <a:r>
              <a:rPr lang="fr-FR" sz="1400" dirty="0" smtClean="0"/>
              <a:t>Package: LQFP 160 (28 x 28 x 1,4 mm)</a:t>
            </a:r>
          </a:p>
          <a:p>
            <a:pPr lvl="1"/>
            <a:r>
              <a:rPr lang="fr-FR" sz="1400" dirty="0" smtClean="0"/>
              <a:t>Production volume (up to 2014): 3200 chips</a:t>
            </a:r>
          </a:p>
        </p:txBody>
      </p:sp>
      <p:pic>
        <p:nvPicPr>
          <p:cNvPr id="13" name="Imag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6607254" y="5148065"/>
            <a:ext cx="1160872" cy="1187869"/>
          </a:xfrm>
          <a:prstGeom prst="rect">
            <a:avLst/>
          </a:prstGeom>
        </p:spPr>
      </p:pic>
    </p:spTree>
    <p:extLst>
      <p:ext uri="{BB962C8B-B14F-4D97-AF65-F5344CB8AC3E}">
        <p14:creationId xmlns:p14="http://schemas.microsoft.com/office/powerpoint/2010/main" val="38281356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GET System BUILDING BLOCKs</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18</a:t>
            </a:fld>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799" y="2903993"/>
            <a:ext cx="2967710" cy="2215889"/>
          </a:xfrm>
          <a:prstGeom prst="rect">
            <a:avLst/>
          </a:prstGeom>
        </p:spPr>
      </p:pic>
      <p:pic>
        <p:nvPicPr>
          <p:cNvPr id="12" name="Image 11" descr="MUTANT_04.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3587" y="1026080"/>
            <a:ext cx="3037100" cy="2492955"/>
          </a:xfrm>
          <a:prstGeom prst="rect">
            <a:avLst/>
          </a:prstGeom>
        </p:spPr>
      </p:pic>
      <p:pic>
        <p:nvPicPr>
          <p:cNvPr id="13" name="Image 12" descr="MUTANT.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584652" y="1026080"/>
            <a:ext cx="464683" cy="2499994"/>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401" y="1084965"/>
            <a:ext cx="2286198" cy="1682642"/>
          </a:xfrm>
          <a:prstGeom prst="rect">
            <a:avLst/>
          </a:prstGeom>
        </p:spPr>
      </p:pic>
      <p:sp>
        <p:nvSpPr>
          <p:cNvPr id="14" name="Espace réservé du contenu 11"/>
          <p:cNvSpPr txBox="1">
            <a:spLocks/>
          </p:cNvSpPr>
          <p:nvPr/>
        </p:nvSpPr>
        <p:spPr>
          <a:xfrm>
            <a:off x="2519772" y="1104641"/>
            <a:ext cx="2934072" cy="1656183"/>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ASAD (CENBG)  </a:t>
            </a:r>
            <a:endParaRPr lang="en-US" sz="1400" dirty="0" smtClean="0"/>
          </a:p>
          <a:p>
            <a:pPr lvl="1"/>
            <a:r>
              <a:rPr lang="en-US" sz="1400" dirty="0" smtClean="0"/>
              <a:t>256 channel front-end boards</a:t>
            </a:r>
          </a:p>
          <a:p>
            <a:pPr lvl="1"/>
            <a:r>
              <a:rPr lang="en-US" sz="1400" dirty="0" smtClean="0"/>
              <a:t>4 AGET chips</a:t>
            </a:r>
          </a:p>
          <a:p>
            <a:pPr lvl="1"/>
            <a:r>
              <a:rPr lang="en-US" sz="1400" dirty="0" smtClean="0"/>
              <a:t>Optional spark protection board</a:t>
            </a:r>
          </a:p>
          <a:p>
            <a:pPr lvl="1"/>
            <a:r>
              <a:rPr lang="en-US" sz="1400" dirty="0" smtClean="0"/>
              <a:t>Commercially available from</a:t>
            </a:r>
            <a:br>
              <a:rPr lang="en-US" sz="1400" dirty="0" smtClean="0"/>
            </a:br>
            <a:r>
              <a:rPr lang="en-US" sz="1400" dirty="0" smtClean="0"/>
              <a:t>FED company (FRANCE)</a:t>
            </a:r>
          </a:p>
        </p:txBody>
      </p:sp>
      <p:sp>
        <p:nvSpPr>
          <p:cNvPr id="15" name="Espace réservé du contenu 11"/>
          <p:cNvSpPr txBox="1">
            <a:spLocks/>
          </p:cNvSpPr>
          <p:nvPr/>
        </p:nvSpPr>
        <p:spPr>
          <a:xfrm>
            <a:off x="217760" y="5188925"/>
            <a:ext cx="3490144" cy="1656183"/>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err="1" smtClean="0">
                <a:solidFill>
                  <a:srgbClr val="FF0000"/>
                </a:solidFill>
                <a:effectLst>
                  <a:outerShdw blurRad="38100" dist="38100" dir="2700000" algn="tl">
                    <a:srgbClr val="000000">
                      <a:alpha val="43137"/>
                    </a:srgbClr>
                  </a:outerShdw>
                </a:effectLst>
              </a:rPr>
              <a:t>CoBo</a:t>
            </a:r>
            <a:r>
              <a:rPr lang="en-US" sz="2000" b="1" dirty="0" smtClean="0">
                <a:solidFill>
                  <a:srgbClr val="FF0000"/>
                </a:solidFill>
                <a:effectLst>
                  <a:outerShdw blurRad="38100" dist="38100" dir="2700000" algn="tl">
                    <a:srgbClr val="000000">
                      <a:alpha val="43137"/>
                    </a:srgbClr>
                  </a:outerShdw>
                </a:effectLst>
              </a:rPr>
              <a:t> (MSU)  </a:t>
            </a:r>
            <a:endParaRPr lang="en-US" sz="1400" dirty="0" smtClean="0"/>
          </a:p>
          <a:p>
            <a:pPr lvl="1"/>
            <a:r>
              <a:rPr lang="en-US" sz="1400" dirty="0" smtClean="0"/>
              <a:t>Controls 4 ASAD (i.e. 1024 channels)</a:t>
            </a:r>
          </a:p>
          <a:p>
            <a:pPr lvl="1"/>
            <a:r>
              <a:rPr lang="en-US" sz="1400" dirty="0" err="1" smtClean="0"/>
              <a:t>MicroTCA</a:t>
            </a:r>
            <a:r>
              <a:rPr lang="en-US" sz="1400" dirty="0" smtClean="0"/>
              <a:t> board</a:t>
            </a:r>
          </a:p>
          <a:p>
            <a:pPr lvl="1"/>
            <a:r>
              <a:rPr lang="en-US" sz="1400" dirty="0" err="1" smtClean="0"/>
              <a:t>Virtex</a:t>
            </a:r>
            <a:r>
              <a:rPr lang="en-US" sz="1400" dirty="0" smtClean="0"/>
              <a:t> 5 FPGA with PowerPC</a:t>
            </a:r>
          </a:p>
          <a:p>
            <a:pPr lvl="1"/>
            <a:r>
              <a:rPr lang="en-US" sz="1400" dirty="0" smtClean="0"/>
              <a:t>Commercially available from</a:t>
            </a:r>
            <a:br>
              <a:rPr lang="en-US" sz="1400" dirty="0" smtClean="0"/>
            </a:br>
            <a:r>
              <a:rPr lang="en-US" sz="1400" dirty="0" err="1" smtClean="0"/>
              <a:t>Vadatech</a:t>
            </a:r>
            <a:r>
              <a:rPr lang="en-US" sz="1400" dirty="0" smtClean="0"/>
              <a:t> company (USA)</a:t>
            </a:r>
          </a:p>
        </p:txBody>
      </p:sp>
      <p:sp>
        <p:nvSpPr>
          <p:cNvPr id="16" name="Espace réservé du contenu 11"/>
          <p:cNvSpPr txBox="1">
            <a:spLocks/>
          </p:cNvSpPr>
          <p:nvPr/>
        </p:nvSpPr>
        <p:spPr>
          <a:xfrm>
            <a:off x="5533587" y="3540346"/>
            <a:ext cx="3490144" cy="1781267"/>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Mutant (GANIL)  </a:t>
            </a:r>
            <a:endParaRPr lang="en-US" sz="1400" dirty="0" smtClean="0"/>
          </a:p>
          <a:p>
            <a:pPr lvl="1"/>
            <a:r>
              <a:rPr lang="en-US" sz="1400" dirty="0" smtClean="0"/>
              <a:t>Trigger and Multiplicity processing</a:t>
            </a:r>
          </a:p>
          <a:p>
            <a:pPr lvl="1"/>
            <a:r>
              <a:rPr lang="en-US" sz="1400" dirty="0" smtClean="0"/>
              <a:t>Controls up to 10 </a:t>
            </a:r>
            <a:r>
              <a:rPr lang="en-US" sz="1400" dirty="0" err="1" smtClean="0"/>
              <a:t>CoBos</a:t>
            </a:r>
            <a:r>
              <a:rPr lang="en-US" sz="1400" dirty="0"/>
              <a:t> </a:t>
            </a:r>
            <a:r>
              <a:rPr lang="en-US" sz="1400" dirty="0" smtClean="0"/>
              <a:t>in a µTCA shelf (i.e. 10240 channels). Scales up to 3 µTCA shelves (i.e. 30 K channels)</a:t>
            </a:r>
          </a:p>
          <a:p>
            <a:pPr lvl="1"/>
            <a:r>
              <a:rPr lang="en-US" sz="1400" dirty="0" err="1" smtClean="0"/>
              <a:t>MicroTCA</a:t>
            </a:r>
            <a:r>
              <a:rPr lang="en-US" sz="1400" dirty="0" smtClean="0"/>
              <a:t> board</a:t>
            </a:r>
          </a:p>
          <a:p>
            <a:pPr lvl="1"/>
            <a:r>
              <a:rPr lang="en-US" sz="1400" dirty="0" smtClean="0"/>
              <a:t>Commercially available soon</a:t>
            </a:r>
          </a:p>
        </p:txBody>
      </p:sp>
      <p:sp>
        <p:nvSpPr>
          <p:cNvPr id="17" name="Espace réservé du contenu 11"/>
          <p:cNvSpPr txBox="1">
            <a:spLocks/>
          </p:cNvSpPr>
          <p:nvPr/>
        </p:nvSpPr>
        <p:spPr>
          <a:xfrm>
            <a:off x="4208480" y="5387538"/>
            <a:ext cx="4608513" cy="109495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Software (GANIL - IRFU)  </a:t>
            </a:r>
            <a:endParaRPr lang="en-US" sz="1400" dirty="0" smtClean="0"/>
          </a:p>
          <a:p>
            <a:pPr lvl="1"/>
            <a:r>
              <a:rPr lang="en-US" sz="1400" dirty="0" smtClean="0"/>
              <a:t>Configuration / Run Control / Monitoring / DAQ / GUI</a:t>
            </a:r>
          </a:p>
          <a:p>
            <a:pPr lvl="1"/>
            <a:r>
              <a:rPr lang="en-US" sz="1400" dirty="0" smtClean="0"/>
              <a:t>“</a:t>
            </a:r>
            <a:r>
              <a:rPr lang="en-US" sz="1400" dirty="0" err="1" smtClean="0"/>
              <a:t>Narval</a:t>
            </a:r>
            <a:r>
              <a:rPr lang="en-US" sz="1400" dirty="0" smtClean="0"/>
              <a:t>” framework based option</a:t>
            </a:r>
          </a:p>
          <a:p>
            <a:pPr lvl="1"/>
            <a:r>
              <a:rPr lang="en-US" sz="1400" dirty="0" smtClean="0"/>
              <a:t>“</a:t>
            </a:r>
            <a:r>
              <a:rPr lang="en-US" sz="1400" dirty="0" err="1" smtClean="0"/>
              <a:t>Mordicus</a:t>
            </a:r>
            <a:r>
              <a:rPr lang="en-US" sz="1400" dirty="0" smtClean="0"/>
              <a:t>” framework based option</a:t>
            </a:r>
          </a:p>
        </p:txBody>
      </p:sp>
      <p:pic>
        <p:nvPicPr>
          <p:cNvPr id="18" name="Image 1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3725410" y="3331470"/>
            <a:ext cx="1160872" cy="1187869"/>
          </a:xfrm>
          <a:prstGeom prst="rect">
            <a:avLst/>
          </a:prstGeom>
        </p:spPr>
      </p:pic>
      <p:sp>
        <p:nvSpPr>
          <p:cNvPr id="19" name="Espace réservé du contenu 11"/>
          <p:cNvSpPr txBox="1">
            <a:spLocks/>
          </p:cNvSpPr>
          <p:nvPr/>
        </p:nvSpPr>
        <p:spPr>
          <a:xfrm>
            <a:off x="3511643" y="3029686"/>
            <a:ext cx="1551917" cy="28963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AGET (IRFU)</a:t>
            </a:r>
            <a:endParaRPr lang="en-US" sz="1400" dirty="0" smtClean="0"/>
          </a:p>
        </p:txBody>
      </p:sp>
      <p:cxnSp>
        <p:nvCxnSpPr>
          <p:cNvPr id="4" name="Connecteur droit avec flèche 3"/>
          <p:cNvCxnSpPr>
            <a:stCxn id="18" idx="2"/>
          </p:cNvCxnSpPr>
          <p:nvPr/>
        </p:nvCxnSpPr>
        <p:spPr>
          <a:xfrm flipH="1" flipV="1">
            <a:off x="1943708" y="2204864"/>
            <a:ext cx="1768204" cy="17205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1734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Example of advanced TRIGGER Generation using GET </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19</a:t>
            </a:fld>
            <a:endParaRPr lang="fr-FR" dirty="0"/>
          </a:p>
        </p:txBody>
      </p:sp>
      <p:sp>
        <p:nvSpPr>
          <p:cNvPr id="14" name="Espace réservé du contenu 11"/>
          <p:cNvSpPr txBox="1">
            <a:spLocks/>
          </p:cNvSpPr>
          <p:nvPr/>
        </p:nvSpPr>
        <p:spPr>
          <a:xfrm>
            <a:off x="180798" y="1410030"/>
            <a:ext cx="4391202" cy="173093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Basic One Level Self Trigger</a:t>
            </a:r>
            <a:endParaRPr lang="en-US" sz="1400" dirty="0" smtClean="0"/>
          </a:p>
          <a:p>
            <a:pPr lvl="1"/>
            <a:r>
              <a:rPr lang="en-US" sz="1400" dirty="0" smtClean="0"/>
              <a:t>AGET chips send their multiplicity signal to </a:t>
            </a:r>
            <a:r>
              <a:rPr lang="en-US" sz="1400" dirty="0" err="1" smtClean="0"/>
              <a:t>CoBo’s</a:t>
            </a:r>
            <a:endParaRPr lang="en-US" sz="1400" dirty="0" smtClean="0"/>
          </a:p>
          <a:p>
            <a:pPr lvl="1"/>
            <a:r>
              <a:rPr lang="en-US" sz="1400" dirty="0" err="1" smtClean="0"/>
              <a:t>CoBo’s</a:t>
            </a:r>
            <a:r>
              <a:rPr lang="en-US" sz="1400" dirty="0" smtClean="0"/>
              <a:t> transfer multiplicity data to Mutant</a:t>
            </a:r>
          </a:p>
          <a:p>
            <a:pPr lvl="1"/>
            <a:r>
              <a:rPr lang="en-US" sz="1400" dirty="0" smtClean="0"/>
              <a:t>Mutant processes multiplicity data to build a trigger signal sent to </a:t>
            </a:r>
            <a:r>
              <a:rPr lang="en-US" sz="1400" dirty="0" err="1" smtClean="0"/>
              <a:t>CoBo’s</a:t>
            </a:r>
            <a:r>
              <a:rPr lang="en-US" sz="1400" dirty="0" smtClean="0"/>
              <a:t> and all AGETs</a:t>
            </a:r>
          </a:p>
          <a:p>
            <a:pPr lvl="1"/>
            <a:r>
              <a:rPr lang="en-US" sz="1400" dirty="0" smtClean="0"/>
              <a:t>Data from hit channels are digitized and send to </a:t>
            </a:r>
            <a:r>
              <a:rPr lang="en-US" sz="1400" dirty="0" err="1" smtClean="0"/>
              <a:t>CoBo’s</a:t>
            </a:r>
            <a:r>
              <a:rPr lang="en-US" sz="1400" dirty="0" smtClean="0"/>
              <a:t> for processing and transfer to DAQ</a:t>
            </a:r>
          </a:p>
        </p:txBody>
      </p:sp>
      <p:sp>
        <p:nvSpPr>
          <p:cNvPr id="17" name="Espace réservé du contenu 11"/>
          <p:cNvSpPr txBox="1">
            <a:spLocks/>
          </p:cNvSpPr>
          <p:nvPr/>
        </p:nvSpPr>
        <p:spPr>
          <a:xfrm>
            <a:off x="547238" y="5409220"/>
            <a:ext cx="8237230" cy="284154"/>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 Large flexibility of schemes and algorithms for trigger generation</a:t>
            </a:r>
            <a:endParaRPr lang="en-US" sz="1400" dirty="0" smtClean="0"/>
          </a:p>
        </p:txBody>
      </p:sp>
      <p:sp>
        <p:nvSpPr>
          <p:cNvPr id="20" name="Espace réservé du contenu 11"/>
          <p:cNvSpPr txBox="1">
            <a:spLocks/>
          </p:cNvSpPr>
          <p:nvPr/>
        </p:nvSpPr>
        <p:spPr>
          <a:xfrm>
            <a:off x="4632529" y="1410029"/>
            <a:ext cx="4391202" cy="3027083"/>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Two Level Self Trigger</a:t>
            </a:r>
            <a:endParaRPr lang="en-US" sz="1400" dirty="0" smtClean="0"/>
          </a:p>
          <a:p>
            <a:pPr lvl="1"/>
            <a:r>
              <a:rPr lang="en-US" sz="1400" dirty="0" smtClean="0"/>
              <a:t>AGET chips send their multiplicity signal to </a:t>
            </a:r>
            <a:r>
              <a:rPr lang="en-US" sz="1400" dirty="0" err="1" smtClean="0"/>
              <a:t>CoBo’s</a:t>
            </a:r>
            <a:endParaRPr lang="en-US" sz="1400" dirty="0" smtClean="0"/>
          </a:p>
          <a:p>
            <a:pPr lvl="1"/>
            <a:r>
              <a:rPr lang="en-US" sz="1400" dirty="0" err="1" smtClean="0"/>
              <a:t>CoBo’s</a:t>
            </a:r>
            <a:r>
              <a:rPr lang="en-US" sz="1400" dirty="0" smtClean="0"/>
              <a:t> transfer multiplicity data to Mutant</a:t>
            </a:r>
          </a:p>
          <a:p>
            <a:pPr lvl="1"/>
            <a:r>
              <a:rPr lang="en-US" sz="1400" dirty="0" smtClean="0"/>
              <a:t>Mutant processes multiplicity data to build a L1 trigger signal sent to </a:t>
            </a:r>
            <a:r>
              <a:rPr lang="en-US" sz="1400" dirty="0" err="1" smtClean="0"/>
              <a:t>CoBo’s</a:t>
            </a:r>
            <a:r>
              <a:rPr lang="en-US" sz="1400" dirty="0" smtClean="0"/>
              <a:t> and all AGETs</a:t>
            </a:r>
          </a:p>
          <a:p>
            <a:pPr lvl="1"/>
            <a:r>
              <a:rPr lang="en-US" sz="1400" dirty="0" smtClean="0"/>
              <a:t>The Hit Channel Register of AGET chips is read out and sent to </a:t>
            </a:r>
            <a:r>
              <a:rPr lang="en-US" sz="1400" dirty="0" err="1" smtClean="0"/>
              <a:t>CoBo’s</a:t>
            </a:r>
            <a:r>
              <a:rPr lang="en-US" sz="1400" dirty="0"/>
              <a:t> </a:t>
            </a:r>
            <a:r>
              <a:rPr lang="en-US" sz="1400" dirty="0" smtClean="0"/>
              <a:t>then Mutant</a:t>
            </a:r>
          </a:p>
          <a:p>
            <a:pPr lvl="1"/>
            <a:r>
              <a:rPr lang="en-US" sz="1400" dirty="0" smtClean="0"/>
              <a:t>The global channel hit pattern is analyzed by Mutant to elaborate a L2 trigger signal sent back to AGET chips via </a:t>
            </a:r>
            <a:r>
              <a:rPr lang="en-US" sz="1400" dirty="0" err="1" smtClean="0"/>
              <a:t>CoBo’s</a:t>
            </a:r>
            <a:endParaRPr lang="en-US" sz="1400" dirty="0" smtClean="0"/>
          </a:p>
          <a:p>
            <a:pPr lvl="1"/>
            <a:r>
              <a:rPr lang="en-US" sz="1400" dirty="0" smtClean="0"/>
              <a:t>Data from hit channels are digitized</a:t>
            </a:r>
          </a:p>
          <a:p>
            <a:pPr lvl="1"/>
            <a:endParaRPr lang="en-US" sz="1400" dirty="0" smtClean="0"/>
          </a:p>
        </p:txBody>
      </p:sp>
    </p:spTree>
    <p:extLst>
      <p:ext uri="{BB962C8B-B14F-4D97-AF65-F5344CB8AC3E}">
        <p14:creationId xmlns:p14="http://schemas.microsoft.com/office/powerpoint/2010/main" val="991346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fr-FR" dirty="0" err="1" smtClean="0"/>
              <a:t>gaseous</a:t>
            </a:r>
            <a:r>
              <a:rPr lang="fr-FR" dirty="0" smtClean="0"/>
              <a:t> detectors</a:t>
            </a:r>
            <a:endParaRPr lang="en-US" dirty="0"/>
          </a:p>
        </p:txBody>
      </p:sp>
      <p:sp>
        <p:nvSpPr>
          <p:cNvPr id="40" name="Espace réservé du contenu 11"/>
          <p:cNvSpPr>
            <a:spLocks noGrp="1"/>
          </p:cNvSpPr>
          <p:nvPr>
            <p:ph idx="1"/>
          </p:nvPr>
        </p:nvSpPr>
        <p:spPr>
          <a:xfrm>
            <a:off x="251520" y="1088740"/>
            <a:ext cx="8568952" cy="2960260"/>
          </a:xfrm>
        </p:spPr>
        <p:txBody>
          <a:bodyPr/>
          <a:lstStyle/>
          <a:p>
            <a:pPr lvl="1"/>
            <a:r>
              <a:rPr lang="fr-FR" dirty="0" err="1" smtClean="0"/>
              <a:t>Gaseous</a:t>
            </a:r>
            <a:r>
              <a:rPr lang="fr-FR" dirty="0" smtClean="0"/>
              <a:t> detector </a:t>
            </a:r>
            <a:r>
              <a:rPr lang="fr-FR" dirty="0" err="1" smtClean="0"/>
              <a:t>usually</a:t>
            </a:r>
            <a:r>
              <a:rPr lang="fr-FR" dirty="0" smtClean="0"/>
              <a:t> </a:t>
            </a:r>
            <a:r>
              <a:rPr lang="fr-FR" dirty="0" err="1" smtClean="0"/>
              <a:t>allows</a:t>
            </a:r>
            <a:r>
              <a:rPr lang="fr-FR" dirty="0" smtClean="0"/>
              <a:t> to </a:t>
            </a:r>
            <a:r>
              <a:rPr lang="fr-FR" dirty="0" err="1" smtClean="0"/>
              <a:t>cover</a:t>
            </a:r>
            <a:r>
              <a:rPr lang="fr-FR" dirty="0" smtClean="0"/>
              <a:t> large volume/surface for </a:t>
            </a:r>
            <a:r>
              <a:rPr lang="fr-FR" dirty="0" err="1" smtClean="0"/>
              <a:t>moderate</a:t>
            </a:r>
            <a:r>
              <a:rPr lang="fr-FR" dirty="0" smtClean="0"/>
              <a:t> </a:t>
            </a:r>
            <a:r>
              <a:rPr lang="fr-FR" dirty="0" err="1" smtClean="0"/>
              <a:t>cost</a:t>
            </a:r>
            <a:r>
              <a:rPr lang="fr-FR" dirty="0" smtClean="0"/>
              <a:t>:</a:t>
            </a:r>
          </a:p>
          <a:p>
            <a:pPr marL="647700" lvl="2" indent="-285750">
              <a:buFont typeface="Arial" charset="0"/>
              <a:buChar char="•"/>
            </a:pPr>
            <a:r>
              <a:rPr lang="fr-FR" dirty="0" smtClean="0"/>
              <a:t>10-100 </a:t>
            </a:r>
            <a:r>
              <a:rPr lang="fr-FR" dirty="0" err="1" smtClean="0"/>
              <a:t>cheapers</a:t>
            </a:r>
            <a:r>
              <a:rPr lang="fr-FR" dirty="0" smtClean="0"/>
              <a:t> </a:t>
            </a:r>
            <a:r>
              <a:rPr lang="fr-FR" dirty="0" err="1" smtClean="0"/>
              <a:t>than</a:t>
            </a:r>
            <a:r>
              <a:rPr lang="fr-FR" dirty="0" smtClean="0"/>
              <a:t> </a:t>
            </a:r>
            <a:r>
              <a:rPr lang="fr-FR" dirty="0" err="1" smtClean="0"/>
              <a:t>silicon</a:t>
            </a:r>
            <a:r>
              <a:rPr lang="fr-FR" dirty="0" smtClean="0"/>
              <a:t>,</a:t>
            </a:r>
          </a:p>
          <a:p>
            <a:pPr marL="647700" lvl="2" indent="-285750">
              <a:buFont typeface="Arial" charset="0"/>
              <a:buChar char="•"/>
            </a:pPr>
            <a:r>
              <a:rPr lang="fr-FR" dirty="0" err="1" smtClean="0"/>
              <a:t>Low</a:t>
            </a:r>
            <a:r>
              <a:rPr lang="fr-FR" dirty="0" smtClean="0"/>
              <a:t> </a:t>
            </a:r>
            <a:r>
              <a:rPr lang="fr-FR" dirty="0" err="1" smtClean="0"/>
              <a:t>material</a:t>
            </a:r>
            <a:r>
              <a:rPr lang="fr-FR" dirty="0" smtClean="0"/>
              <a:t> </a:t>
            </a:r>
            <a:r>
              <a:rPr lang="fr-FR" smtClean="0"/>
              <a:t>budjet</a:t>
            </a:r>
            <a:r>
              <a:rPr lang="fr-FR" dirty="0" smtClean="0"/>
              <a:t> (</a:t>
            </a:r>
            <a:r>
              <a:rPr lang="fr-FR" dirty="0" err="1" smtClean="0"/>
              <a:t>low</a:t>
            </a:r>
            <a:r>
              <a:rPr lang="fr-FR" dirty="0" smtClean="0"/>
              <a:t> X0, </a:t>
            </a:r>
            <a:r>
              <a:rPr lang="fr-FR" dirty="0" err="1" smtClean="0"/>
              <a:t>low</a:t>
            </a:r>
            <a:r>
              <a:rPr lang="fr-FR" dirty="0" smtClean="0"/>
              <a:t> mass)</a:t>
            </a:r>
          </a:p>
          <a:p>
            <a:pPr marL="647700" lvl="2" indent="-285750">
              <a:buFont typeface="Arial" charset="0"/>
              <a:buChar char="•"/>
            </a:pPr>
            <a:r>
              <a:rPr lang="fr-FR" dirty="0" smtClean="0"/>
              <a:t>Can </a:t>
            </a:r>
            <a:r>
              <a:rPr lang="fr-FR" dirty="0" err="1" smtClean="0"/>
              <a:t>act</a:t>
            </a:r>
            <a:r>
              <a:rPr lang="fr-FR" dirty="0" smtClean="0"/>
              <a:t> as a </a:t>
            </a:r>
            <a:r>
              <a:rPr lang="fr-FR" dirty="0" err="1" smtClean="0"/>
              <a:t>target</a:t>
            </a:r>
            <a:r>
              <a:rPr lang="fr-FR" dirty="0" smtClean="0"/>
              <a:t>.</a:t>
            </a:r>
          </a:p>
          <a:p>
            <a:pPr lvl="2"/>
            <a:endParaRPr lang="en-US" dirty="0" smtClean="0"/>
          </a:p>
          <a:p>
            <a:pPr lvl="1"/>
            <a:r>
              <a:rPr lang="fr-FR" dirty="0" smtClean="0"/>
              <a:t>Rising </a:t>
            </a:r>
            <a:r>
              <a:rPr lang="fr-FR" dirty="0" err="1" smtClean="0"/>
              <a:t>interest</a:t>
            </a:r>
            <a:r>
              <a:rPr lang="fr-FR" dirty="0" smtClean="0"/>
              <a:t> </a:t>
            </a:r>
            <a:r>
              <a:rPr lang="fr-FR" dirty="0" err="1" smtClean="0"/>
              <a:t>driven</a:t>
            </a:r>
            <a:r>
              <a:rPr lang="fr-FR" dirty="0" smtClean="0"/>
              <a:t> by the </a:t>
            </a:r>
            <a:r>
              <a:rPr lang="fr-FR" dirty="0" err="1" smtClean="0"/>
              <a:t>developments</a:t>
            </a:r>
            <a:r>
              <a:rPr lang="fr-FR" dirty="0" smtClean="0"/>
              <a:t> of Micro Pattern </a:t>
            </a:r>
            <a:r>
              <a:rPr lang="fr-FR" dirty="0" err="1" smtClean="0"/>
              <a:t>Gaseous</a:t>
            </a:r>
            <a:r>
              <a:rPr lang="fr-FR" dirty="0" smtClean="0"/>
              <a:t> Detectors (:GEM, </a:t>
            </a:r>
            <a:r>
              <a:rPr lang="fr-FR" dirty="0" err="1" smtClean="0"/>
              <a:t>Micromégas</a:t>
            </a:r>
            <a:r>
              <a:rPr lang="fr-FR" dirty="0" smtClean="0"/>
              <a:t>,, LEM …) </a:t>
            </a:r>
            <a:r>
              <a:rPr lang="fr-FR" dirty="0" err="1" smtClean="0"/>
              <a:t>invented</a:t>
            </a:r>
            <a:r>
              <a:rPr lang="fr-FR" dirty="0" smtClean="0"/>
              <a:t> in 1990’s</a:t>
            </a:r>
          </a:p>
          <a:p>
            <a:pPr lvl="2"/>
            <a:r>
              <a:rPr lang="fr-FR" dirty="0"/>
              <a:t>	</a:t>
            </a:r>
            <a:r>
              <a:rPr lang="fr-FR" dirty="0" err="1" smtClean="0"/>
              <a:t>Provides</a:t>
            </a:r>
            <a:r>
              <a:rPr lang="fr-FR" dirty="0" smtClean="0"/>
              <a:t> Charge amplification by 10 – 1</a:t>
            </a:r>
            <a:r>
              <a:rPr lang="fr-FR" baseline="30000" dirty="0" smtClean="0"/>
              <a:t>E</a:t>
            </a:r>
            <a:r>
              <a:rPr lang="fr-FR" dirty="0" smtClean="0"/>
              <a:t>5</a:t>
            </a:r>
          </a:p>
          <a:p>
            <a:pPr lvl="2"/>
            <a:r>
              <a:rPr lang="fr-FR" dirty="0"/>
              <a:t>	</a:t>
            </a:r>
            <a:r>
              <a:rPr lang="fr-FR" dirty="0" smtClean="0"/>
              <a:t>High rate </a:t>
            </a:r>
            <a:r>
              <a:rPr lang="fr-FR" dirty="0" err="1" smtClean="0"/>
              <a:t>capabilities</a:t>
            </a:r>
            <a:endParaRPr lang="fr-FR" dirty="0"/>
          </a:p>
          <a:p>
            <a:pPr lvl="2"/>
            <a:r>
              <a:rPr lang="fr-FR" dirty="0" smtClean="0"/>
              <a:t>	No ion </a:t>
            </a:r>
            <a:r>
              <a:rPr lang="fr-FR" dirty="0" err="1" smtClean="0"/>
              <a:t>tail</a:t>
            </a:r>
            <a:endParaRPr lang="fr-FR" dirty="0" smtClean="0"/>
          </a:p>
          <a:p>
            <a:pPr lvl="2"/>
            <a:r>
              <a:rPr lang="fr-FR" dirty="0"/>
              <a:t>	</a:t>
            </a:r>
            <a:r>
              <a:rPr lang="fr-FR" dirty="0" err="1" smtClean="0"/>
              <a:t>Based</a:t>
            </a:r>
            <a:r>
              <a:rPr lang="fr-FR" dirty="0" smtClean="0"/>
              <a:t> on PCB techniques</a:t>
            </a:r>
          </a:p>
          <a:p>
            <a:pPr lvl="2"/>
            <a:r>
              <a:rPr lang="fr-FR" dirty="0"/>
              <a:t>	</a:t>
            </a:r>
            <a:r>
              <a:rPr lang="fr-FR" dirty="0" err="1" smtClean="0"/>
              <a:t>Easier</a:t>
            </a:r>
            <a:r>
              <a:rPr lang="fr-FR" dirty="0" smtClean="0"/>
              <a:t>’ to manufacture </a:t>
            </a:r>
            <a:r>
              <a:rPr lang="fr-FR" dirty="0" err="1" smtClean="0"/>
              <a:t>than</a:t>
            </a:r>
            <a:r>
              <a:rPr lang="fr-FR" dirty="0" smtClean="0"/>
              <a:t> </a:t>
            </a:r>
            <a:r>
              <a:rPr lang="fr-FR" dirty="0" err="1" smtClean="0"/>
              <a:t>wire-based</a:t>
            </a:r>
            <a:r>
              <a:rPr lang="fr-FR" dirty="0" smtClean="0"/>
              <a:t> detectors</a:t>
            </a:r>
          </a:p>
          <a:p>
            <a:pPr lvl="2"/>
            <a:r>
              <a:rPr lang="fr-FR" dirty="0"/>
              <a:t>	</a:t>
            </a:r>
            <a:r>
              <a:rPr lang="fr-FR" dirty="0" smtClean="0"/>
              <a:t>High </a:t>
            </a:r>
            <a:r>
              <a:rPr lang="fr-FR" dirty="0" err="1" smtClean="0"/>
              <a:t>Versatility</a:t>
            </a:r>
            <a:r>
              <a:rPr lang="fr-FR" dirty="0" smtClean="0"/>
              <a:t> for </a:t>
            </a:r>
            <a:r>
              <a:rPr lang="fr-FR" dirty="0" err="1" smtClean="0"/>
              <a:t>readout</a:t>
            </a:r>
            <a:r>
              <a:rPr lang="fr-FR" dirty="0" smtClean="0"/>
              <a:t> </a:t>
            </a:r>
            <a:r>
              <a:rPr lang="fr-FR" dirty="0" err="1" smtClean="0"/>
              <a:t>electrods</a:t>
            </a:r>
            <a:r>
              <a:rPr lang="fr-FR" dirty="0" smtClean="0"/>
              <a:t>( </a:t>
            </a:r>
            <a:r>
              <a:rPr lang="fr-FR" dirty="0" err="1" smtClean="0"/>
              <a:t>strips</a:t>
            </a:r>
            <a:r>
              <a:rPr lang="fr-FR" dirty="0" smtClean="0"/>
              <a:t>/ pads</a:t>
            </a:r>
            <a:r>
              <a:rPr lang="fr-FR" dirty="0"/>
              <a:t>,</a:t>
            </a:r>
            <a:r>
              <a:rPr lang="fr-FR" dirty="0" smtClean="0"/>
              <a:t> pseudo X, </a:t>
            </a:r>
            <a:r>
              <a:rPr lang="fr-FR" dirty="0" err="1" smtClean="0"/>
              <a:t>multiplexing</a:t>
            </a:r>
            <a:r>
              <a:rPr lang="fr-FR" dirty="0" smtClean="0"/>
              <a:t> …)</a:t>
            </a:r>
          </a:p>
          <a:p>
            <a:pPr marL="647700" lvl="2" indent="-285750">
              <a:buFont typeface="Arial" charset="0"/>
              <a:buChar char="•"/>
            </a:pPr>
            <a:endParaRPr lang="fr-FR" dirty="0"/>
          </a:p>
          <a:p>
            <a:pPr lvl="2"/>
            <a:endParaRPr lang="fr-FR" sz="1400" dirty="0"/>
          </a:p>
        </p:txBody>
      </p:sp>
      <p:sp>
        <p:nvSpPr>
          <p:cNvPr id="46" name="ZoneTexte 45"/>
          <p:cNvSpPr txBox="1"/>
          <p:nvPr/>
        </p:nvSpPr>
        <p:spPr>
          <a:xfrm>
            <a:off x="3206898" y="1905441"/>
            <a:ext cx="319318" cy="369332"/>
          </a:xfrm>
          <a:prstGeom prst="rect">
            <a:avLst/>
          </a:prstGeom>
          <a:noFill/>
        </p:spPr>
        <p:txBody>
          <a:bodyPr wrap="none" rtlCol="0">
            <a:spAutoFit/>
          </a:bodyPr>
          <a:lstStyle/>
          <a:p>
            <a:r>
              <a:rPr lang="fr-FR" dirty="0" smtClean="0"/>
              <a:t>+</a:t>
            </a:r>
            <a:endParaRPr lang="fr-FR" dirty="0"/>
          </a:p>
        </p:txBody>
      </p:sp>
      <p:sp>
        <p:nvSpPr>
          <p:cNvPr id="47" name="ZoneTexte 46"/>
          <p:cNvSpPr txBox="1"/>
          <p:nvPr/>
        </p:nvSpPr>
        <p:spPr>
          <a:xfrm>
            <a:off x="-1329606" y="1905441"/>
            <a:ext cx="261610" cy="369332"/>
          </a:xfrm>
          <a:prstGeom prst="rect">
            <a:avLst/>
          </a:prstGeom>
          <a:noFill/>
        </p:spPr>
        <p:txBody>
          <a:bodyPr wrap="none" rtlCol="0">
            <a:spAutoFit/>
          </a:bodyPr>
          <a:lstStyle/>
          <a:p>
            <a:r>
              <a:rPr lang="fr-FR" dirty="0" smtClean="0"/>
              <a:t>-</a:t>
            </a:r>
            <a:endParaRPr lang="fr-FR" dirty="0"/>
          </a:p>
        </p:txBody>
      </p:sp>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7034" y="4445044"/>
            <a:ext cx="3449973" cy="2152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descr="C:\Users\ed141921.INTRA\Desktop\MMPrincipe-v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572" y="4452285"/>
            <a:ext cx="3276364" cy="260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449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GET: A </a:t>
            </a:r>
            <a:r>
              <a:rPr lang="fr-FR" dirty="0" err="1" smtClean="0"/>
              <a:t>worlwide</a:t>
            </a:r>
            <a:r>
              <a:rPr lang="fr-FR" dirty="0" smtClean="0"/>
              <a:t> </a:t>
            </a:r>
            <a:r>
              <a:rPr lang="fr-FR" dirty="0" err="1" smtClean="0"/>
              <a:t>success</a:t>
            </a:r>
            <a:r>
              <a:rPr lang="fr-FR" dirty="0" smtClean="0"/>
              <a:t> (Juin 2015)</a:t>
            </a:r>
            <a:endParaRPr lang="en-US" dirty="0"/>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20</a:t>
            </a:fld>
            <a:endParaRPr lang="fr-FR" dirty="0"/>
          </a:p>
        </p:txBody>
      </p:sp>
      <p:grpSp>
        <p:nvGrpSpPr>
          <p:cNvPr id="6" name="Groupe 5"/>
          <p:cNvGrpSpPr/>
          <p:nvPr/>
        </p:nvGrpSpPr>
        <p:grpSpPr>
          <a:xfrm>
            <a:off x="768424" y="990178"/>
            <a:ext cx="7620000" cy="5391150"/>
            <a:chOff x="762000" y="733425"/>
            <a:chExt cx="7620000" cy="5391150"/>
          </a:xfrm>
        </p:grpSpPr>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33425"/>
              <a:ext cx="7620000"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Ellipse 7"/>
            <p:cNvSpPr/>
            <p:nvPr/>
          </p:nvSpPr>
          <p:spPr>
            <a:xfrm>
              <a:off x="5617901" y="1853771"/>
              <a:ext cx="216024" cy="216024"/>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llipse 8"/>
            <p:cNvSpPr/>
            <p:nvPr/>
          </p:nvSpPr>
          <p:spPr>
            <a:xfrm>
              <a:off x="5464884" y="1852706"/>
              <a:ext cx="216024" cy="216024"/>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p:cNvSpPr/>
            <p:nvPr/>
          </p:nvSpPr>
          <p:spPr>
            <a:xfrm>
              <a:off x="3986935" y="3573016"/>
              <a:ext cx="252000" cy="25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llipse 10"/>
            <p:cNvSpPr/>
            <p:nvPr/>
          </p:nvSpPr>
          <p:spPr>
            <a:xfrm>
              <a:off x="3944408" y="3392996"/>
              <a:ext cx="54000" cy="54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Ellipse 11"/>
            <p:cNvSpPr/>
            <p:nvPr/>
          </p:nvSpPr>
          <p:spPr>
            <a:xfrm>
              <a:off x="5554894" y="2204864"/>
              <a:ext cx="108000" cy="108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llipse 12"/>
            <p:cNvSpPr/>
            <p:nvPr/>
          </p:nvSpPr>
          <p:spPr>
            <a:xfrm>
              <a:off x="5596218" y="1996722"/>
              <a:ext cx="216000" cy="216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llipse 13"/>
            <p:cNvSpPr/>
            <p:nvPr/>
          </p:nvSpPr>
          <p:spPr>
            <a:xfrm>
              <a:off x="5712902" y="2535613"/>
              <a:ext cx="220825" cy="17330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Ellipse 14"/>
            <p:cNvSpPr/>
            <p:nvPr/>
          </p:nvSpPr>
          <p:spPr>
            <a:xfrm>
              <a:off x="5399266" y="2708920"/>
              <a:ext cx="108000" cy="108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llipse 15"/>
            <p:cNvSpPr/>
            <p:nvPr/>
          </p:nvSpPr>
          <p:spPr>
            <a:xfrm>
              <a:off x="5643213" y="2565024"/>
              <a:ext cx="141690" cy="14389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llipse 16"/>
            <p:cNvSpPr/>
            <p:nvPr/>
          </p:nvSpPr>
          <p:spPr>
            <a:xfrm>
              <a:off x="2554652" y="2144668"/>
              <a:ext cx="288032" cy="305193"/>
            </a:xfrm>
            <a:prstGeom prst="ellips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llipse 17"/>
            <p:cNvSpPr/>
            <p:nvPr/>
          </p:nvSpPr>
          <p:spPr>
            <a:xfrm>
              <a:off x="2339752" y="2295715"/>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llipse 18"/>
            <p:cNvSpPr/>
            <p:nvPr/>
          </p:nvSpPr>
          <p:spPr>
            <a:xfrm>
              <a:off x="4112949" y="3212976"/>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llipse 19"/>
            <p:cNvSpPr/>
            <p:nvPr/>
          </p:nvSpPr>
          <p:spPr>
            <a:xfrm>
              <a:off x="3563888" y="3338990"/>
              <a:ext cx="215477" cy="180020"/>
            </a:xfrm>
            <a:prstGeom prst="ellipse">
              <a:avLst/>
            </a:prstGeom>
            <a:solidFill>
              <a:srgbClr val="8EB4E3">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llipse 20"/>
            <p:cNvSpPr/>
            <p:nvPr/>
          </p:nvSpPr>
          <p:spPr>
            <a:xfrm>
              <a:off x="3635896" y="3465004"/>
              <a:ext cx="72000" cy="72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llipse 21"/>
            <p:cNvSpPr/>
            <p:nvPr/>
          </p:nvSpPr>
          <p:spPr>
            <a:xfrm>
              <a:off x="3643756" y="3200203"/>
              <a:ext cx="215477" cy="180020"/>
            </a:xfrm>
            <a:prstGeom prst="ellipse">
              <a:avLst/>
            </a:prstGeom>
            <a:solidFill>
              <a:srgbClr val="8EB4E3">
                <a:alpha val="4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llipse 22"/>
            <p:cNvSpPr/>
            <p:nvPr/>
          </p:nvSpPr>
          <p:spPr>
            <a:xfrm>
              <a:off x="2698668" y="1744706"/>
              <a:ext cx="108000" cy="1080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Espace réservé du contenu 11"/>
          <p:cNvSpPr txBox="1">
            <a:spLocks/>
          </p:cNvSpPr>
          <p:nvPr/>
        </p:nvSpPr>
        <p:spPr>
          <a:xfrm>
            <a:off x="5429966" y="4794406"/>
            <a:ext cx="3318498" cy="137089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Also used for:</a:t>
            </a:r>
            <a:endParaRPr lang="en-US" sz="1400" dirty="0" smtClean="0"/>
          </a:p>
          <a:p>
            <a:pPr lvl="1"/>
            <a:r>
              <a:rPr lang="en-US" sz="1400" dirty="0" smtClean="0"/>
              <a:t>Si </a:t>
            </a:r>
            <a:r>
              <a:rPr lang="en-US" sz="1400" dirty="0" err="1" smtClean="0"/>
              <a:t>cetectors</a:t>
            </a:r>
            <a:r>
              <a:rPr lang="en-US" sz="1400" dirty="0" smtClean="0"/>
              <a:t> </a:t>
            </a:r>
            <a:r>
              <a:rPr lang="en-US" sz="1400" dirty="0" err="1" smtClean="0"/>
              <a:t>fo</a:t>
            </a:r>
            <a:r>
              <a:rPr lang="en-US" sz="1400" dirty="0" smtClean="0"/>
              <a:t> Nuclear physics</a:t>
            </a:r>
          </a:p>
          <a:p>
            <a:pPr lvl="1"/>
            <a:r>
              <a:rPr lang="fr-FR" sz="1400" dirty="0" err="1" smtClean="0"/>
              <a:t>SiPM</a:t>
            </a:r>
            <a:endParaRPr lang="en-US" sz="1400" dirty="0" smtClean="0"/>
          </a:p>
        </p:txBody>
      </p:sp>
    </p:spTree>
    <p:extLst>
      <p:ext uri="{BB962C8B-B14F-4D97-AF65-F5344CB8AC3E}">
        <p14:creationId xmlns:p14="http://schemas.microsoft.com/office/powerpoint/2010/main" val="7242364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Deployment of the GET SYSTEM </a:t>
            </a:r>
            <a:endParaRPr lang="en-US" dirty="0"/>
          </a:p>
        </p:txBody>
      </p:sp>
      <p:sp>
        <p:nvSpPr>
          <p:cNvPr id="9" name="Espace réservé du numéro de diapositive 8"/>
          <p:cNvSpPr>
            <a:spLocks noGrp="1"/>
          </p:cNvSpPr>
          <p:nvPr>
            <p:ph type="sldNum" sz="quarter" idx="11"/>
          </p:nvPr>
        </p:nvSpPr>
        <p:spPr>
          <a:xfrm>
            <a:off x="8028384" y="6303598"/>
            <a:ext cx="1118696" cy="365125"/>
          </a:xfrm>
        </p:spPr>
        <p:txBody>
          <a:bodyPr/>
          <a:lstStyle/>
          <a:p>
            <a:r>
              <a:rPr lang="fr-FR" dirty="0" smtClean="0"/>
              <a:t>|  PAGE </a:t>
            </a:r>
            <a:fld id="{AEFB9B6D-867A-40B8-ACB0-35CC9F272C9C}" type="slidenum">
              <a:rPr lang="fr-FR" smtClean="0"/>
              <a:pPr/>
              <a:t>21</a:t>
            </a:fld>
            <a:endParaRPr lang="fr-FR" dirty="0"/>
          </a:p>
        </p:txBody>
      </p:sp>
      <p:sp>
        <p:nvSpPr>
          <p:cNvPr id="20" name="Espace réservé du contenu 11"/>
          <p:cNvSpPr txBox="1">
            <a:spLocks/>
          </p:cNvSpPr>
          <p:nvPr/>
        </p:nvSpPr>
        <p:spPr>
          <a:xfrm>
            <a:off x="143508" y="1028137"/>
            <a:ext cx="3345471" cy="1117498"/>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ACTAR Demonstrator</a:t>
            </a:r>
            <a:endParaRPr lang="en-US" sz="1400" dirty="0" smtClean="0"/>
          </a:p>
          <a:p>
            <a:pPr lvl="1"/>
            <a:r>
              <a:rPr lang="en-US" sz="1400" dirty="0"/>
              <a:t>8 </a:t>
            </a:r>
            <a:r>
              <a:rPr lang="en-US" sz="1400" dirty="0" err="1"/>
              <a:t>AsAd</a:t>
            </a:r>
            <a:r>
              <a:rPr lang="en-US" sz="1400" dirty="0"/>
              <a:t> v2.1 cards + 2 </a:t>
            </a:r>
            <a:r>
              <a:rPr lang="en-US" sz="1400" dirty="0" err="1"/>
              <a:t>CoBo</a:t>
            </a:r>
            <a:r>
              <a:rPr lang="en-US" sz="1400" dirty="0"/>
              <a:t> </a:t>
            </a:r>
            <a:r>
              <a:rPr lang="en-US" sz="1400" dirty="0" smtClean="0"/>
              <a:t>boards</a:t>
            </a:r>
          </a:p>
          <a:p>
            <a:pPr lvl="1"/>
            <a:r>
              <a:rPr lang="en-US" sz="1400" dirty="0"/>
              <a:t>µTCA crate with 10 </a:t>
            </a:r>
            <a:r>
              <a:rPr lang="en-US" sz="1400" dirty="0" err="1"/>
              <a:t>GbE</a:t>
            </a:r>
            <a:r>
              <a:rPr lang="en-US" sz="1400" dirty="0"/>
              <a:t> </a:t>
            </a:r>
            <a:r>
              <a:rPr lang="en-US" sz="1400" dirty="0" smtClean="0"/>
              <a:t>MCH</a:t>
            </a:r>
          </a:p>
          <a:p>
            <a:pPr lvl="1"/>
            <a:r>
              <a:rPr lang="en-US" sz="1400" dirty="0"/>
              <a:t>PC &amp; switch with 10 </a:t>
            </a:r>
            <a:r>
              <a:rPr lang="en-US" sz="1400" dirty="0" err="1"/>
              <a:t>GbE</a:t>
            </a:r>
            <a:r>
              <a:rPr lang="en-US" sz="1400" dirty="0"/>
              <a:t> </a:t>
            </a:r>
            <a:r>
              <a:rPr lang="en-US" sz="1400" dirty="0" err="1" smtClean="0"/>
              <a:t>connexion</a:t>
            </a:r>
            <a:endParaRPr lang="en-US" sz="1400" dirty="0" smtClean="0"/>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6724" y="2060848"/>
            <a:ext cx="2085015" cy="3280020"/>
          </a:xfrm>
          <a:prstGeom prst="rect">
            <a:avLst/>
          </a:prstGeom>
          <a:noFill/>
          <a:ln w="9525">
            <a:noFill/>
            <a:miter lim="800000"/>
            <a:headEnd/>
            <a:tailEnd/>
          </a:ln>
        </p:spPr>
      </p:pic>
      <p:pic>
        <p:nvPicPr>
          <p:cNvPr id="19" name="Picture 2"/>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3878196" y="944724"/>
            <a:ext cx="5257403" cy="32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C:\Users\ed141921.INTRA\Desktop\EventMSU\trac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06456" y="4293755"/>
            <a:ext cx="2722336" cy="187154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ed141921.INTRA\Desktop\EventMSU\3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8692" y="4148724"/>
            <a:ext cx="3048226" cy="2095592"/>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contenu 11"/>
          <p:cNvSpPr txBox="1">
            <a:spLocks/>
          </p:cNvSpPr>
          <p:nvPr/>
        </p:nvSpPr>
        <p:spPr>
          <a:xfrm>
            <a:off x="4204101" y="1034990"/>
            <a:ext cx="3345471" cy="318732"/>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sz="2000" b="1" dirty="0" smtClean="0">
                <a:solidFill>
                  <a:srgbClr val="FF0000"/>
                </a:solidFill>
                <a:effectLst>
                  <a:outerShdw blurRad="38100" dist="38100" dir="2700000" algn="tl">
                    <a:srgbClr val="000000">
                      <a:alpha val="43137"/>
                    </a:srgbClr>
                  </a:outerShdw>
                </a:effectLst>
              </a:rPr>
              <a:t>AT TPC Setup</a:t>
            </a:r>
          </a:p>
        </p:txBody>
      </p:sp>
      <p:sp>
        <p:nvSpPr>
          <p:cNvPr id="3" name="Flèche droite 2"/>
          <p:cNvSpPr/>
          <p:nvPr/>
        </p:nvSpPr>
        <p:spPr>
          <a:xfrm>
            <a:off x="6134442" y="5051337"/>
            <a:ext cx="648072" cy="356384"/>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descr="Screen Shot 2015-06-17 at 4.39.54 P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4995" y="2546724"/>
            <a:ext cx="3167967" cy="1885863"/>
          </a:xfrm>
          <a:prstGeom prst="rect">
            <a:avLst/>
          </a:prstGeom>
        </p:spPr>
      </p:pic>
      <p:sp>
        <p:nvSpPr>
          <p:cNvPr id="4" name="ZoneTexte 3"/>
          <p:cNvSpPr txBox="1"/>
          <p:nvPr/>
        </p:nvSpPr>
        <p:spPr>
          <a:xfrm>
            <a:off x="2446065" y="4309710"/>
            <a:ext cx="2085827" cy="646331"/>
          </a:xfrm>
          <a:prstGeom prst="rect">
            <a:avLst/>
          </a:prstGeom>
          <a:noFill/>
        </p:spPr>
        <p:txBody>
          <a:bodyPr wrap="none" rtlCol="0">
            <a:spAutoFit/>
          </a:bodyPr>
          <a:lstStyle/>
          <a:p>
            <a:r>
              <a:rPr lang="fr-FR" dirty="0" smtClean="0"/>
              <a:t>4-particle </a:t>
            </a:r>
            <a:r>
              <a:rPr lang="fr-FR" dirty="0" err="1" smtClean="0"/>
              <a:t>event</a:t>
            </a:r>
            <a:r>
              <a:rPr lang="fr-FR" dirty="0" smtClean="0"/>
              <a:t> </a:t>
            </a:r>
          </a:p>
          <a:p>
            <a:r>
              <a:rPr lang="fr-FR" dirty="0" smtClean="0"/>
              <a:t>(@Bacchus IPNO)</a:t>
            </a:r>
            <a:endParaRPr lang="en-US" dirty="0"/>
          </a:p>
        </p:txBody>
      </p:sp>
      <p:sp>
        <p:nvSpPr>
          <p:cNvPr id="27" name="ZoneTexte 26"/>
          <p:cNvSpPr txBox="1"/>
          <p:nvPr/>
        </p:nvSpPr>
        <p:spPr>
          <a:xfrm>
            <a:off x="4601239" y="6130379"/>
            <a:ext cx="1655133" cy="369332"/>
          </a:xfrm>
          <a:prstGeom prst="rect">
            <a:avLst/>
          </a:prstGeom>
          <a:noFill/>
        </p:spPr>
        <p:txBody>
          <a:bodyPr wrap="none" rtlCol="0">
            <a:spAutoFit/>
          </a:bodyPr>
          <a:lstStyle/>
          <a:p>
            <a:r>
              <a:rPr lang="fr-FR" dirty="0" smtClean="0"/>
              <a:t>ATTPC (MSU)</a:t>
            </a:r>
            <a:endParaRPr lang="en-US" dirty="0"/>
          </a:p>
        </p:txBody>
      </p:sp>
    </p:spTree>
    <p:extLst>
      <p:ext uri="{BB962C8B-B14F-4D97-AF65-F5344CB8AC3E}">
        <p14:creationId xmlns:p14="http://schemas.microsoft.com/office/powerpoint/2010/main" val="1340861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22</a:t>
            </a:fld>
            <a:endParaRPr lang="fr-FR"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6263" y="1470125"/>
            <a:ext cx="8172450" cy="4565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re 10"/>
          <p:cNvSpPr>
            <a:spLocks noGrp="1"/>
          </p:cNvSpPr>
          <p:nvPr>
            <p:ph type="title"/>
          </p:nvPr>
        </p:nvSpPr>
        <p:spPr>
          <a:xfrm>
            <a:off x="1238500" y="52752"/>
            <a:ext cx="7236464" cy="908720"/>
          </a:xfrm>
        </p:spPr>
        <p:txBody>
          <a:bodyPr/>
          <a:lstStyle/>
          <a:p>
            <a:r>
              <a:rPr lang="en-US" dirty="0" smtClean="0"/>
              <a:t>Deployment of the GET SYSTEM </a:t>
            </a:r>
            <a:endParaRPr lang="en-US" dirty="0"/>
          </a:p>
        </p:txBody>
      </p:sp>
    </p:spTree>
    <p:extLst>
      <p:ext uri="{BB962C8B-B14F-4D97-AF65-F5344CB8AC3E}">
        <p14:creationId xmlns:p14="http://schemas.microsoft.com/office/powerpoint/2010/main" val="23675218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Minos – A new instrument for in-beam spectroscopy of exotic nuclei</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23</a:t>
            </a:fld>
            <a:endParaRPr lang="fr-FR" dirty="0"/>
          </a:p>
        </p:txBody>
      </p:sp>
      <p:sp>
        <p:nvSpPr>
          <p:cNvPr id="36" name="Espace réservé du contenu 11"/>
          <p:cNvSpPr>
            <a:spLocks noGrp="1"/>
          </p:cNvSpPr>
          <p:nvPr>
            <p:ph idx="1"/>
          </p:nvPr>
        </p:nvSpPr>
        <p:spPr>
          <a:xfrm>
            <a:off x="251520" y="5051675"/>
            <a:ext cx="8388932" cy="1311517"/>
          </a:xfrm>
        </p:spPr>
        <p:txBody>
          <a:bodyPr/>
          <a:lstStyle/>
          <a:p>
            <a:pPr lvl="1"/>
            <a:r>
              <a:rPr lang="en-US" sz="1400" dirty="0" smtClean="0"/>
              <a:t>Project proposed by A. Obertelli and financed by ERC grant 2011-2015</a:t>
            </a:r>
          </a:p>
          <a:p>
            <a:pPr lvl="1"/>
            <a:r>
              <a:rPr lang="en-US" sz="1400" dirty="0" smtClean="0"/>
              <a:t>4K channel TPC with </a:t>
            </a:r>
            <a:r>
              <a:rPr lang="en-US" sz="1400" dirty="0" err="1" smtClean="0"/>
              <a:t>Micromegas</a:t>
            </a:r>
            <a:r>
              <a:rPr lang="en-US" sz="1400" dirty="0" smtClean="0"/>
              <a:t> amplification + optional DSSSDs and </a:t>
            </a:r>
            <a:r>
              <a:rPr lang="en-US" sz="1400" dirty="0" err="1" smtClean="0"/>
              <a:t>Micromegas</a:t>
            </a:r>
            <a:r>
              <a:rPr lang="en-US" sz="1400" dirty="0" smtClean="0"/>
              <a:t> curved tracker</a:t>
            </a:r>
          </a:p>
          <a:p>
            <a:pPr lvl="1"/>
            <a:r>
              <a:rPr lang="en-US" sz="1400" dirty="0" smtClean="0"/>
              <a:t>Does not require sophisticated self trigger capability. Needed a development cycle shorter than GET</a:t>
            </a:r>
          </a:p>
          <a:p>
            <a:pPr marL="0" lvl="1" indent="0">
              <a:buNone/>
            </a:pPr>
            <a:r>
              <a:rPr lang="en-US" sz="1400" b="1" dirty="0">
                <a:solidFill>
                  <a:srgbClr val="FF0000"/>
                </a:solidFill>
                <a:effectLst>
                  <a:outerShdw blurRad="38100" dist="38100" dir="2700000" algn="tl">
                    <a:srgbClr val="000000">
                      <a:alpha val="43137"/>
                    </a:srgbClr>
                  </a:outerShdw>
                </a:effectLst>
              </a:rPr>
              <a:t>→ </a:t>
            </a:r>
            <a:r>
              <a:rPr lang="en-US" sz="1400" dirty="0" smtClean="0">
                <a:solidFill>
                  <a:srgbClr val="FF0000"/>
                </a:solidFill>
              </a:rPr>
              <a:t>This motivated the development of the FEMINOS system, an evolution of T2K electronics that can use the AGET chip in an infrastructure lighter than that of GET but with less functionality</a:t>
            </a:r>
          </a:p>
        </p:txBody>
      </p:sp>
      <p:pic>
        <p:nvPicPr>
          <p:cNvPr id="3" name="Imag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96386" y="156561"/>
            <a:ext cx="957155" cy="701101"/>
          </a:xfrm>
          <a:prstGeom prst="rect">
            <a:avLst/>
          </a:prstGeom>
        </p:spPr>
      </p:pic>
      <p:pic>
        <p:nvPicPr>
          <p:cNvPr id="33"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7584" y="1104863"/>
            <a:ext cx="5003800" cy="3779837"/>
          </a:xfrm>
          <a:prstGeom prst="rect">
            <a:avLst/>
          </a:prstGeom>
          <a:noFill/>
          <a:ln w="9525">
            <a:noFill/>
            <a:miter lim="800000"/>
            <a:headEnd/>
            <a:tailEnd/>
          </a:ln>
        </p:spPr>
      </p:pic>
      <p:pic>
        <p:nvPicPr>
          <p:cNvPr id="20" name="Picture 4" descr="LOGO-ERC"/>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996" y="1007011"/>
            <a:ext cx="776430" cy="743391"/>
          </a:xfrm>
          <a:prstGeom prst="rect">
            <a:avLst/>
          </a:prstGeom>
          <a:noFill/>
        </p:spPr>
      </p:pic>
      <p:sp>
        <p:nvSpPr>
          <p:cNvPr id="21" name="Text Box 53"/>
          <p:cNvSpPr txBox="1">
            <a:spLocks noChangeArrowheads="1"/>
          </p:cNvSpPr>
          <p:nvPr/>
        </p:nvSpPr>
        <p:spPr bwMode="auto">
          <a:xfrm>
            <a:off x="5476832" y="3825044"/>
            <a:ext cx="3847696" cy="276999"/>
          </a:xfrm>
          <a:prstGeom prst="rect">
            <a:avLst/>
          </a:prstGeom>
          <a:noFill/>
          <a:ln w="9525">
            <a:noFill/>
            <a:miter lim="800000"/>
            <a:headEnd/>
            <a:tailEnd/>
          </a:ln>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fr-FR" sz="1200" b="1" dirty="0" smtClean="0">
                <a:solidFill>
                  <a:schemeClr val="accent6"/>
                </a:solidFill>
                <a:latin typeface="+mn-lt"/>
              </a:rPr>
              <a:t>TPC End-Plate &amp; </a:t>
            </a:r>
            <a:r>
              <a:rPr lang="fr-FR" sz="1200" b="1" dirty="0" err="1" smtClean="0">
                <a:solidFill>
                  <a:schemeClr val="accent6"/>
                </a:solidFill>
                <a:latin typeface="+mn-lt"/>
              </a:rPr>
              <a:t>field</a:t>
            </a:r>
            <a:r>
              <a:rPr lang="fr-FR" sz="1200" b="1" dirty="0" smtClean="0">
                <a:solidFill>
                  <a:schemeClr val="accent6"/>
                </a:solidFill>
                <a:latin typeface="+mn-lt"/>
              </a:rPr>
              <a:t> cage </a:t>
            </a:r>
            <a:r>
              <a:rPr lang="fr-FR" sz="1200" b="1" dirty="0" err="1" smtClean="0">
                <a:solidFill>
                  <a:schemeClr val="accent6"/>
                </a:solidFill>
                <a:latin typeface="+mn-lt"/>
              </a:rPr>
              <a:t>element</a:t>
            </a:r>
            <a:r>
              <a:rPr lang="fr-FR" sz="1200" b="1" dirty="0" smtClean="0">
                <a:solidFill>
                  <a:schemeClr val="accent6"/>
                </a:solidFill>
                <a:latin typeface="+mn-lt"/>
              </a:rPr>
              <a:t>. </a:t>
            </a:r>
            <a:r>
              <a:rPr lang="fr-FR" sz="1200" b="1" dirty="0" err="1" smtClean="0">
                <a:solidFill>
                  <a:schemeClr val="accent6"/>
                </a:solidFill>
                <a:latin typeface="+mn-lt"/>
              </a:rPr>
              <a:t>Internal</a:t>
            </a:r>
            <a:r>
              <a:rPr lang="fr-FR" sz="1200" b="1" dirty="0" smtClean="0">
                <a:solidFill>
                  <a:schemeClr val="accent6"/>
                </a:solidFill>
                <a:latin typeface="+mn-lt"/>
              </a:rPr>
              <a:t> R= 4cm</a:t>
            </a:r>
            <a:endParaRPr lang="fr-FR" sz="1200" b="1" dirty="0">
              <a:solidFill>
                <a:schemeClr val="accent6"/>
              </a:solidFill>
              <a:latin typeface="+mn-lt"/>
            </a:endParaRPr>
          </a:p>
        </p:txBody>
      </p:sp>
      <p:pic>
        <p:nvPicPr>
          <p:cNvPr id="22" name="Picture 2"/>
          <p:cNvPicPr>
            <a:picLocks noChangeAspect="1" noChangeArrowheads="1"/>
          </p:cNvPicPr>
          <p:nvPr/>
        </p:nvPicPr>
        <p:blipFill>
          <a:blip r:embed="rId6" cstate="print"/>
          <a:srcRect/>
          <a:stretch>
            <a:fillRect/>
          </a:stretch>
        </p:blipFill>
        <p:spPr bwMode="auto">
          <a:xfrm>
            <a:off x="7275914" y="2600908"/>
            <a:ext cx="1632179" cy="1224136"/>
          </a:xfrm>
          <a:prstGeom prst="rect">
            <a:avLst/>
          </a:prstGeom>
          <a:ln>
            <a:noFill/>
          </a:ln>
          <a:effectLst>
            <a:outerShdw blurRad="50800" dist="38100" dir="2700000" algn="tl" rotWithShape="0">
              <a:prstClr val="black">
                <a:alpha val="40000"/>
              </a:prstClr>
            </a:outerShdw>
          </a:effectLst>
        </p:spPr>
      </p:pic>
      <p:pic>
        <p:nvPicPr>
          <p:cNvPr id="34" name="Picture 2" descr="DSCN0193.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19555" y="2600909"/>
            <a:ext cx="1548013" cy="12241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674519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fr-FR" dirty="0" smtClean="0"/>
              <a:t>The </a:t>
            </a:r>
            <a:r>
              <a:rPr lang="fr-FR" dirty="0" err="1" smtClean="0"/>
              <a:t>Feminos</a:t>
            </a:r>
            <a:r>
              <a:rPr lang="fr-FR" dirty="0" smtClean="0"/>
              <a:t>: AN Evolutive system compatible </a:t>
            </a:r>
            <a:r>
              <a:rPr lang="fr-FR" dirty="0" err="1" smtClean="0"/>
              <a:t>with</a:t>
            </a:r>
            <a:r>
              <a:rPr lang="fr-FR" dirty="0" smtClean="0"/>
              <a:t> </a:t>
            </a:r>
            <a:r>
              <a:rPr lang="fr-FR" dirty="0" err="1" smtClean="0"/>
              <a:t>after</a:t>
            </a:r>
            <a:r>
              <a:rPr lang="fr-FR" dirty="0" smtClean="0"/>
              <a:t> and </a:t>
            </a:r>
            <a:r>
              <a:rPr lang="fr-FR" dirty="0" err="1" smtClean="0"/>
              <a:t>aget</a:t>
            </a:r>
            <a:endParaRPr lang="fr-FR"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24</a:t>
            </a:fld>
            <a:endParaRPr lang="fr-FR" dirty="0"/>
          </a:p>
        </p:txBody>
      </p:sp>
      <p:sp>
        <p:nvSpPr>
          <p:cNvPr id="37" name="Espace réservé du contenu 11"/>
          <p:cNvSpPr txBox="1">
            <a:spLocks/>
          </p:cNvSpPr>
          <p:nvPr/>
        </p:nvSpPr>
        <p:spPr>
          <a:xfrm>
            <a:off x="4346644" y="4342759"/>
            <a:ext cx="4667413" cy="1534513"/>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3"/>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4"/>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400" dirty="0" smtClean="0"/>
              <a:t>Main features</a:t>
            </a:r>
          </a:p>
          <a:p>
            <a:pPr marL="647700" lvl="2" indent="-285750">
              <a:buSzPct val="60000"/>
              <a:buBlip>
                <a:blip r:embed="rId5"/>
              </a:buBlip>
            </a:pPr>
            <a:r>
              <a:rPr lang="en-US" sz="1400" dirty="0"/>
              <a:t>F</a:t>
            </a:r>
            <a:r>
              <a:rPr lang="en-US" sz="1400" dirty="0" smtClean="0"/>
              <a:t>or small to medium scale systems 6K channels</a:t>
            </a:r>
          </a:p>
          <a:p>
            <a:pPr marL="647700" lvl="2" indent="-285750">
              <a:buSzPct val="60000"/>
              <a:buBlip>
                <a:blip r:embed="rId5"/>
              </a:buBlip>
            </a:pPr>
            <a:r>
              <a:rPr lang="en-US" sz="1400" dirty="0" smtClean="0"/>
              <a:t>Close to the lowest possible dead-time of AFTER and AGET to reach high event rate</a:t>
            </a:r>
          </a:p>
          <a:p>
            <a:pPr marL="647700" lvl="2" indent="-285750">
              <a:buSzPct val="60000"/>
              <a:buBlip>
                <a:blip r:embed="rId5"/>
              </a:buBlip>
            </a:pPr>
            <a:r>
              <a:rPr lang="en-US" sz="1400" dirty="0"/>
              <a:t>E</a:t>
            </a:r>
            <a:r>
              <a:rPr lang="en-US" sz="1400" dirty="0" smtClean="0"/>
              <a:t>xternal trigger or basic self trigger on multiplicity</a:t>
            </a:r>
          </a:p>
          <a:p>
            <a:pPr marL="647700" lvl="2" indent="-285750">
              <a:buSzPct val="60000"/>
              <a:buBlip>
                <a:blip r:embed="rId5"/>
              </a:buBlip>
            </a:pPr>
            <a:r>
              <a:rPr lang="en-US" sz="1400" dirty="0" smtClean="0"/>
              <a:t>Low cost system in a light infrastructure</a:t>
            </a:r>
            <a:endParaRPr lang="en-US" sz="1400" dirty="0"/>
          </a:p>
        </p:txBody>
      </p:sp>
      <p:pic>
        <p:nvPicPr>
          <p:cNvPr id="39" name="Picture 9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47047" y="2226060"/>
            <a:ext cx="4468794" cy="221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9" descr="PhotoFEC 00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6200000">
            <a:off x="-393202" y="1559961"/>
            <a:ext cx="2850084" cy="17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 13"/>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rot="5400000">
            <a:off x="2357514" y="3262353"/>
            <a:ext cx="1860871" cy="156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Image 1"/>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rot="16200000">
            <a:off x="-402327" y="4471354"/>
            <a:ext cx="2868333" cy="1769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ZoneTexte 42"/>
          <p:cNvSpPr txBox="1">
            <a:spLocks noChangeArrowheads="1"/>
          </p:cNvSpPr>
          <p:nvPr/>
        </p:nvSpPr>
        <p:spPr bwMode="auto">
          <a:xfrm>
            <a:off x="2561647" y="2892889"/>
            <a:ext cx="13740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200" b="1" dirty="0" smtClean="0">
                <a:solidFill>
                  <a:schemeClr val="bg2">
                    <a:lumMod val="50000"/>
                  </a:schemeClr>
                </a:solidFill>
              </a:rPr>
              <a:t>FEMINOS </a:t>
            </a:r>
            <a:r>
              <a:rPr lang="fr-FR" altLang="fr-FR" sz="1200" b="1" dirty="0" err="1" smtClean="0">
                <a:solidFill>
                  <a:schemeClr val="bg2">
                    <a:lumMod val="50000"/>
                  </a:schemeClr>
                </a:solidFill>
              </a:rPr>
              <a:t>Board</a:t>
            </a:r>
            <a:endParaRPr lang="fr-FR" altLang="fr-FR" sz="1200" b="1" dirty="0">
              <a:solidFill>
                <a:schemeClr val="bg2">
                  <a:lumMod val="50000"/>
                </a:schemeClr>
              </a:solidFill>
            </a:endParaRPr>
          </a:p>
        </p:txBody>
      </p:sp>
      <p:sp>
        <p:nvSpPr>
          <p:cNvPr id="61" name="ZoneTexte 42"/>
          <p:cNvSpPr txBox="1">
            <a:spLocks noChangeArrowheads="1"/>
          </p:cNvSpPr>
          <p:nvPr/>
        </p:nvSpPr>
        <p:spPr bwMode="auto">
          <a:xfrm>
            <a:off x="1923748" y="1023251"/>
            <a:ext cx="20015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200" b="1" dirty="0" smtClean="0">
                <a:solidFill>
                  <a:schemeClr val="bg2">
                    <a:lumMod val="50000"/>
                  </a:schemeClr>
                </a:solidFill>
              </a:rPr>
              <a:t>T2K FEC: 4 AFTER chips</a:t>
            </a:r>
            <a:endParaRPr lang="fr-FR" altLang="fr-FR" sz="1200" b="1" dirty="0">
              <a:solidFill>
                <a:schemeClr val="bg2">
                  <a:lumMod val="50000"/>
                </a:schemeClr>
              </a:solidFill>
            </a:endParaRPr>
          </a:p>
        </p:txBody>
      </p:sp>
      <p:sp>
        <p:nvSpPr>
          <p:cNvPr id="62" name="ZoneTexte 42"/>
          <p:cNvSpPr txBox="1">
            <a:spLocks noChangeArrowheads="1"/>
          </p:cNvSpPr>
          <p:nvPr/>
        </p:nvSpPr>
        <p:spPr bwMode="auto">
          <a:xfrm>
            <a:off x="1916595" y="6143945"/>
            <a:ext cx="2294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200" b="1" dirty="0" smtClean="0">
                <a:solidFill>
                  <a:schemeClr val="bg2">
                    <a:lumMod val="50000"/>
                  </a:schemeClr>
                </a:solidFill>
              </a:rPr>
              <a:t>MINOS FEC: 4 AGET chips</a:t>
            </a:r>
          </a:p>
          <a:p>
            <a:pPr eaLnBrk="1" hangingPunct="1">
              <a:spcBef>
                <a:spcPct val="0"/>
              </a:spcBef>
              <a:buFontTx/>
              <a:buNone/>
            </a:pPr>
            <a:r>
              <a:rPr lang="fr-FR" altLang="fr-FR" sz="1200" b="1" dirty="0" smtClean="0">
                <a:solidFill>
                  <a:schemeClr val="bg2">
                    <a:lumMod val="50000"/>
                  </a:schemeClr>
                </a:solidFill>
              </a:rPr>
              <a:t>(pin-compatible </a:t>
            </a:r>
            <a:r>
              <a:rPr lang="fr-FR" altLang="fr-FR" sz="1200" b="1" dirty="0" err="1" smtClean="0">
                <a:solidFill>
                  <a:schemeClr val="bg2">
                    <a:lumMod val="50000"/>
                  </a:schemeClr>
                </a:solidFill>
              </a:rPr>
              <a:t>with</a:t>
            </a:r>
            <a:r>
              <a:rPr lang="fr-FR" altLang="fr-FR" sz="1200" b="1" dirty="0" smtClean="0">
                <a:solidFill>
                  <a:schemeClr val="bg2">
                    <a:lumMod val="50000"/>
                  </a:schemeClr>
                </a:solidFill>
              </a:rPr>
              <a:t> AFTER)</a:t>
            </a:r>
            <a:endParaRPr lang="fr-FR" altLang="fr-FR" sz="1200" b="1" dirty="0">
              <a:solidFill>
                <a:schemeClr val="bg2">
                  <a:lumMod val="50000"/>
                </a:schemeClr>
              </a:solidFill>
            </a:endParaRPr>
          </a:p>
        </p:txBody>
      </p:sp>
      <p:cxnSp>
        <p:nvCxnSpPr>
          <p:cNvPr id="75" name="Connecteur droit avec flèche 74"/>
          <p:cNvCxnSpPr>
            <a:stCxn id="40" idx="2"/>
            <a:endCxn id="57" idx="2"/>
          </p:cNvCxnSpPr>
          <p:nvPr/>
        </p:nvCxnSpPr>
        <p:spPr>
          <a:xfrm>
            <a:off x="1920172" y="2448293"/>
            <a:ext cx="583837" cy="159800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a:stCxn id="58" idx="2"/>
            <a:endCxn id="57" idx="2"/>
          </p:cNvCxnSpPr>
          <p:nvPr/>
        </p:nvCxnSpPr>
        <p:spPr>
          <a:xfrm flipV="1">
            <a:off x="1916595" y="4046295"/>
            <a:ext cx="587414" cy="130981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9" name="ZoneTexte 42"/>
          <p:cNvSpPr txBox="1">
            <a:spLocks noChangeArrowheads="1"/>
          </p:cNvSpPr>
          <p:nvPr/>
        </p:nvSpPr>
        <p:spPr bwMode="auto">
          <a:xfrm>
            <a:off x="2077418" y="3875757"/>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200" b="1" dirty="0" smtClean="0">
                <a:solidFill>
                  <a:schemeClr val="bg2">
                    <a:lumMod val="50000"/>
                  </a:schemeClr>
                </a:solidFill>
              </a:rPr>
              <a:t>OR</a:t>
            </a:r>
            <a:endParaRPr lang="fr-FR" altLang="fr-FR" sz="1200" b="1" dirty="0">
              <a:solidFill>
                <a:schemeClr val="bg2">
                  <a:lumMod val="50000"/>
                </a:schemeClr>
              </a:solidFill>
            </a:endParaRPr>
          </a:p>
        </p:txBody>
      </p:sp>
      <p:cxnSp>
        <p:nvCxnSpPr>
          <p:cNvPr id="80" name="Connecteur droit avec flèche 79"/>
          <p:cNvCxnSpPr/>
          <p:nvPr/>
        </p:nvCxnSpPr>
        <p:spPr>
          <a:xfrm flipH="1">
            <a:off x="4134802" y="3723676"/>
            <a:ext cx="2120046" cy="2139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42"/>
          <p:cNvSpPr txBox="1">
            <a:spLocks noChangeArrowheads="1"/>
          </p:cNvSpPr>
          <p:nvPr/>
        </p:nvSpPr>
        <p:spPr bwMode="auto">
          <a:xfrm>
            <a:off x="6111311" y="3781402"/>
            <a:ext cx="9717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000" dirty="0" smtClean="0">
                <a:solidFill>
                  <a:srgbClr val="0070C0"/>
                </a:solidFill>
              </a:rPr>
              <a:t>×24 max. i.e.</a:t>
            </a:r>
          </a:p>
          <a:p>
            <a:pPr eaLnBrk="1" hangingPunct="1">
              <a:spcBef>
                <a:spcPct val="0"/>
              </a:spcBef>
              <a:buFontTx/>
              <a:buNone/>
            </a:pPr>
            <a:r>
              <a:rPr lang="fr-FR" altLang="fr-FR" sz="1000" dirty="0" smtClean="0">
                <a:solidFill>
                  <a:srgbClr val="0070C0"/>
                </a:solidFill>
              </a:rPr>
              <a:t>6K </a:t>
            </a:r>
            <a:r>
              <a:rPr lang="fr-FR" altLang="fr-FR" sz="1000" dirty="0" err="1" smtClean="0">
                <a:solidFill>
                  <a:srgbClr val="0070C0"/>
                </a:solidFill>
              </a:rPr>
              <a:t>channels</a:t>
            </a:r>
            <a:endParaRPr lang="fr-FR" altLang="fr-FR" sz="1000" dirty="0">
              <a:solidFill>
                <a:srgbClr val="0070C0"/>
              </a:solidFill>
            </a:endParaRPr>
          </a:p>
        </p:txBody>
      </p:sp>
      <p:pic>
        <p:nvPicPr>
          <p:cNvPr id="24" name="Image 2"/>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395521" y="965330"/>
            <a:ext cx="1877355" cy="111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 8"/>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7528911" y="974067"/>
            <a:ext cx="1598613"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Connecteur droit avec flèche 25"/>
          <p:cNvCxnSpPr/>
          <p:nvPr/>
        </p:nvCxnSpPr>
        <p:spPr>
          <a:xfrm flipH="1" flipV="1">
            <a:off x="1800166" y="1743801"/>
            <a:ext cx="3887013" cy="8010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flipV="1">
            <a:off x="6984268" y="2077724"/>
            <a:ext cx="288609" cy="1790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V="1">
            <a:off x="8748464" y="2269362"/>
            <a:ext cx="72008" cy="6777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Espace réservé du contenu 11"/>
          <p:cNvSpPr>
            <a:spLocks noGrp="1"/>
          </p:cNvSpPr>
          <p:nvPr>
            <p:ph idx="1"/>
          </p:nvPr>
        </p:nvSpPr>
        <p:spPr>
          <a:xfrm>
            <a:off x="4346644" y="6113822"/>
            <a:ext cx="4667413" cy="521909"/>
          </a:xfrm>
          <a:solidFill>
            <a:schemeClr val="bg1"/>
          </a:solidFill>
        </p:spPr>
        <p:txBody>
          <a:bodyPr/>
          <a:lstStyle/>
          <a:p>
            <a:pPr lvl="1"/>
            <a:r>
              <a:rPr lang="en-US" sz="1400" dirty="0" smtClean="0">
                <a:solidFill>
                  <a:srgbClr val="FF0000"/>
                </a:solidFill>
              </a:rPr>
              <a:t>Consider building an improved version (e.g. more scalability) and could become a commercial product</a:t>
            </a:r>
          </a:p>
        </p:txBody>
      </p:sp>
    </p:spTree>
    <p:extLst>
      <p:ext uri="{BB962C8B-B14F-4D97-AF65-F5344CB8AC3E}">
        <p14:creationId xmlns:p14="http://schemas.microsoft.com/office/powerpoint/2010/main" val="27825266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Dead time reduction using R/W capability of AGET HIT Channel Register</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25</a:t>
            </a:fld>
            <a:endParaRPr lang="fr-FR" dirty="0"/>
          </a:p>
        </p:txBody>
      </p:sp>
      <p:pic>
        <p:nvPicPr>
          <p:cNvPr id="6" name="Imag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556" y="1088740"/>
            <a:ext cx="3744913" cy="3097212"/>
          </a:xfrm>
          <a:prstGeom prst="rect">
            <a:avLst/>
          </a:prstGeom>
          <a:noFill/>
          <a:ln w="9525">
            <a:noFill/>
            <a:miter lim="800000"/>
            <a:headEnd/>
            <a:tailEnd/>
          </a:ln>
        </p:spPr>
      </p:pic>
      <p:pic>
        <p:nvPicPr>
          <p:cNvPr id="7" name="Image 2"/>
          <p:cNvPicPr>
            <a:picLocks noChangeAspect="1"/>
          </p:cNvPicPr>
          <p:nvPr/>
        </p:nvPicPr>
        <p:blipFill>
          <a:blip r:embed="rId4" cstate="print">
            <a:extLst>
              <a:ext uri="{28A0092B-C50C-407E-A947-70E740481C1C}">
                <a14:useLocalDpi xmlns:a14="http://schemas.microsoft.com/office/drawing/2010/main"/>
              </a:ext>
            </a:extLst>
          </a:blip>
          <a:srcRect l="1842" t="8864" r="3316" b="3230"/>
          <a:stretch>
            <a:fillRect/>
          </a:stretch>
        </p:blipFill>
        <p:spPr bwMode="auto">
          <a:xfrm>
            <a:off x="5469819" y="1077627"/>
            <a:ext cx="3311525" cy="1979613"/>
          </a:xfrm>
          <a:prstGeom prst="rect">
            <a:avLst/>
          </a:prstGeom>
          <a:noFill/>
          <a:ln w="9525">
            <a:noFill/>
            <a:miter lim="800000"/>
            <a:headEnd/>
            <a:tailEnd/>
          </a:ln>
        </p:spPr>
      </p:pic>
      <p:sp>
        <p:nvSpPr>
          <p:cNvPr id="8" name="Ellipse 7"/>
          <p:cNvSpPr/>
          <p:nvPr/>
        </p:nvSpPr>
        <p:spPr>
          <a:xfrm>
            <a:off x="2447219" y="2528602"/>
            <a:ext cx="1800225" cy="1657350"/>
          </a:xfrm>
          <a:prstGeom prst="ellipse">
            <a:avLst/>
          </a:prstGeom>
          <a:solidFill>
            <a:schemeClr val="accent6">
              <a:lumMod val="20000"/>
              <a:lumOff val="80000"/>
              <a:alpha val="2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fr-FR" altLang="fr-FR">
              <a:solidFill>
                <a:srgbClr val="FFFFFF"/>
              </a:solidFill>
              <a:ea typeface="ＭＳ Ｐゴシック" pitchFamily="34" charset="-128"/>
            </a:endParaRPr>
          </a:p>
        </p:txBody>
      </p:sp>
      <p:sp>
        <p:nvSpPr>
          <p:cNvPr id="12" name="ZoneTexte 25"/>
          <p:cNvSpPr txBox="1">
            <a:spLocks noChangeArrowheads="1"/>
          </p:cNvSpPr>
          <p:nvPr/>
        </p:nvSpPr>
        <p:spPr bwMode="auto">
          <a:xfrm>
            <a:off x="935919" y="4185952"/>
            <a:ext cx="34925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defRPr/>
            </a:pPr>
            <a:r>
              <a:rPr lang="en-US" altLang="fr-FR" sz="1050" dirty="0" smtClean="0">
                <a:solidFill>
                  <a:srgbClr val="1F497D"/>
                </a:solidFill>
              </a:rPr>
              <a:t>Long tail on ASIC with the largest number of channel hit in the event is seen. Leads to increased dead-time.</a:t>
            </a:r>
          </a:p>
        </p:txBody>
      </p:sp>
      <p:pic>
        <p:nvPicPr>
          <p:cNvPr id="13" name="Image 2"/>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69819" y="3057240"/>
            <a:ext cx="3354387" cy="2016125"/>
          </a:xfrm>
          <a:prstGeom prst="rect">
            <a:avLst/>
          </a:prstGeom>
          <a:noFill/>
          <a:ln w="9525">
            <a:noFill/>
            <a:miter lim="800000"/>
            <a:headEnd/>
            <a:tailEnd/>
          </a:ln>
        </p:spPr>
      </p:pic>
      <p:sp>
        <p:nvSpPr>
          <p:cNvPr id="14" name="ZoneTexte 25"/>
          <p:cNvSpPr txBox="1">
            <a:spLocks noChangeArrowheads="1"/>
          </p:cNvSpPr>
          <p:nvPr/>
        </p:nvSpPr>
        <p:spPr bwMode="auto">
          <a:xfrm>
            <a:off x="1977319" y="4601877"/>
            <a:ext cx="3492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defRPr/>
            </a:pPr>
            <a:r>
              <a:rPr lang="en-US" altLang="fr-FR" sz="1050" dirty="0" smtClean="0">
                <a:solidFill>
                  <a:srgbClr val="1F497D"/>
                </a:solidFill>
              </a:rPr>
              <a:t>Events with large number of hit channels are either caused by noise that illuminate 1 chip or 1 board, or busy events that have no value for physics.</a:t>
            </a:r>
          </a:p>
        </p:txBody>
      </p:sp>
      <p:cxnSp>
        <p:nvCxnSpPr>
          <p:cNvPr id="15" name="Connecteur droit avec flèche 14"/>
          <p:cNvCxnSpPr>
            <a:endCxn id="8" idx="3"/>
          </p:cNvCxnSpPr>
          <p:nvPr/>
        </p:nvCxnSpPr>
        <p:spPr>
          <a:xfrm flipV="1">
            <a:off x="2448806" y="3943065"/>
            <a:ext cx="263525" cy="242887"/>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4714169" y="2066640"/>
            <a:ext cx="755650" cy="253047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4714169" y="4065302"/>
            <a:ext cx="755650" cy="53181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Espace réservé du contenu 11"/>
          <p:cNvSpPr>
            <a:spLocks noGrp="1"/>
          </p:cNvSpPr>
          <p:nvPr>
            <p:ph idx="1"/>
          </p:nvPr>
        </p:nvSpPr>
        <p:spPr>
          <a:xfrm>
            <a:off x="521712" y="5135279"/>
            <a:ext cx="7813414" cy="1273094"/>
          </a:xfrm>
        </p:spPr>
        <p:txBody>
          <a:bodyPr/>
          <a:lstStyle/>
          <a:p>
            <a:pPr marL="0" lvl="1" indent="0">
              <a:buNone/>
            </a:pPr>
            <a:r>
              <a:rPr lang="en-US" sz="2000" b="1" dirty="0" smtClean="0">
                <a:solidFill>
                  <a:srgbClr val="FF0000"/>
                </a:solidFill>
                <a:effectLst>
                  <a:outerShdw blurRad="38100" dist="38100" dir="2700000" algn="tl">
                    <a:srgbClr val="000000">
                      <a:alpha val="43137"/>
                    </a:srgbClr>
                  </a:outerShdw>
                </a:effectLst>
              </a:rPr>
              <a:t>Erase abnormally busy channels prior to SCA digitization </a:t>
            </a:r>
            <a:endParaRPr lang="en-US" sz="2000" b="1" dirty="0" smtClean="0"/>
          </a:p>
          <a:p>
            <a:pPr lvl="1"/>
            <a:r>
              <a:rPr lang="en-US" sz="1400" dirty="0" smtClean="0"/>
              <a:t>Upon trigger read Hit Channel Register of each AGET and count number of hit channels</a:t>
            </a:r>
          </a:p>
          <a:p>
            <a:pPr lvl="1"/>
            <a:r>
              <a:rPr lang="en-US" sz="1400" dirty="0" smtClean="0"/>
              <a:t>For all AGET that have channel hit count above a programmable threshold, clear the Hit Channel Register</a:t>
            </a:r>
          </a:p>
          <a:p>
            <a:pPr lvl="1"/>
            <a:r>
              <a:rPr lang="en-US" sz="1400" dirty="0" smtClean="0"/>
              <a:t>Digitize the SCA matrices of the AGET chips for the remaining hit channels</a:t>
            </a:r>
          </a:p>
        </p:txBody>
      </p:sp>
      <p:grpSp>
        <p:nvGrpSpPr>
          <p:cNvPr id="20" name="Groupe 19"/>
          <p:cNvGrpSpPr/>
          <p:nvPr/>
        </p:nvGrpSpPr>
        <p:grpSpPr>
          <a:xfrm>
            <a:off x="382518" y="1088740"/>
            <a:ext cx="8663302" cy="3995738"/>
            <a:chOff x="409198" y="1077627"/>
            <a:chExt cx="8663302" cy="3995738"/>
          </a:xfrm>
        </p:grpSpPr>
        <p:sp>
          <p:nvSpPr>
            <p:cNvPr id="5" name="Rectangle 4"/>
            <p:cNvSpPr/>
            <p:nvPr/>
          </p:nvSpPr>
          <p:spPr>
            <a:xfrm>
              <a:off x="409198" y="1077627"/>
              <a:ext cx="8663302" cy="3995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 name="Groupe 2"/>
            <p:cNvGrpSpPr/>
            <p:nvPr/>
          </p:nvGrpSpPr>
          <p:grpSpPr>
            <a:xfrm>
              <a:off x="783640" y="1388379"/>
              <a:ext cx="3797058" cy="3361099"/>
              <a:chOff x="631361" y="1209821"/>
              <a:chExt cx="3797058" cy="3361099"/>
            </a:xfrm>
          </p:grpSpPr>
          <p:pic>
            <p:nvPicPr>
              <p:cNvPr id="2" name="Image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1361" y="1209821"/>
                <a:ext cx="3704983" cy="3006943"/>
              </a:xfrm>
              <a:prstGeom prst="rect">
                <a:avLst/>
              </a:prstGeom>
            </p:spPr>
          </p:pic>
          <p:sp>
            <p:nvSpPr>
              <p:cNvPr id="18" name="ZoneTexte 25"/>
              <p:cNvSpPr txBox="1">
                <a:spLocks noChangeArrowheads="1"/>
              </p:cNvSpPr>
              <p:nvPr/>
            </p:nvSpPr>
            <p:spPr bwMode="auto">
              <a:xfrm>
                <a:off x="694948" y="4155422"/>
                <a:ext cx="3733471" cy="415498"/>
              </a:xfrm>
              <a:prstGeom prst="rect">
                <a:avLst/>
              </a:prstGeom>
              <a:solidFill>
                <a:schemeClr val="bg1"/>
              </a:solidFill>
              <a:ln>
                <a:noFill/>
              </a:ln>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just" eaLnBrk="1" hangingPunct="1">
                  <a:defRPr/>
                </a:pPr>
                <a:r>
                  <a:rPr lang="en-US" altLang="fr-FR" sz="1050" dirty="0" smtClean="0">
                    <a:solidFill>
                      <a:srgbClr val="1F497D"/>
                    </a:solidFill>
                  </a:rPr>
                  <a:t>Busiest chip occupancy from </a:t>
                </a:r>
                <a:r>
                  <a:rPr lang="en-US" altLang="fr-FR" sz="1050" dirty="0" err="1" smtClean="0">
                    <a:solidFill>
                      <a:srgbClr val="1F497D"/>
                    </a:solidFill>
                  </a:rPr>
                  <a:t>dec.</a:t>
                </a:r>
                <a:r>
                  <a:rPr lang="en-US" altLang="fr-FR" sz="1050" dirty="0" smtClean="0">
                    <a:solidFill>
                      <a:srgbClr val="1F497D"/>
                    </a:solidFill>
                  </a:rPr>
                  <a:t> 2014 physics data taking at RIKEN where this dead time reduction feature was used</a:t>
                </a:r>
              </a:p>
            </p:txBody>
          </p:sp>
        </p:grpSp>
        <p:pic>
          <p:nvPicPr>
            <p:cNvPr id="4" name="Image 3"/>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266963" y="1492288"/>
              <a:ext cx="3531909" cy="2919679"/>
            </a:xfrm>
            <a:prstGeom prst="rect">
              <a:avLst/>
            </a:prstGeom>
          </p:spPr>
        </p:pic>
      </p:grpSp>
    </p:spTree>
    <p:extLst>
      <p:ext uri="{BB962C8B-B14F-4D97-AF65-F5344CB8AC3E}">
        <p14:creationId xmlns:p14="http://schemas.microsoft.com/office/powerpoint/2010/main" val="41776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e 3"/>
          <p:cNvGrpSpPr>
            <a:grpSpLocks/>
          </p:cNvGrpSpPr>
          <p:nvPr/>
        </p:nvGrpSpPr>
        <p:grpSpPr bwMode="auto">
          <a:xfrm>
            <a:off x="0" y="2"/>
            <a:ext cx="9144000" cy="6853877"/>
            <a:chOff x="0" y="0"/>
            <a:chExt cx="9180513" cy="7916863"/>
          </a:xfrm>
        </p:grpSpPr>
        <p:sp>
          <p:nvSpPr>
            <p:cNvPr id="2051" name="Rectangle 2"/>
            <p:cNvSpPr>
              <a:spLocks noChangeArrowheads="1"/>
            </p:cNvSpPr>
            <p:nvPr/>
          </p:nvSpPr>
          <p:spPr bwMode="auto">
            <a:xfrm>
              <a:off x="0" y="0"/>
              <a:ext cx="9177338" cy="791686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bIns="90000" anchor="b"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r>
                <a:rPr lang="en-US" altLang="fr-FR" b="1" dirty="0" smtClean="0">
                  <a:solidFill>
                    <a:srgbClr val="FF0000"/>
                  </a:solidFill>
                  <a:sym typeface="Symbol" pitchFamily="18" charset="2"/>
                </a:rPr>
                <a:t>Commissioning: partial in 2015, full in 2016 </a:t>
              </a:r>
              <a:endParaRPr lang="en-US" altLang="fr-FR" dirty="0" smtClean="0"/>
            </a:p>
          </p:txBody>
        </p:sp>
        <p:sp>
          <p:nvSpPr>
            <p:cNvPr id="2052" name="Rectangle 57"/>
            <p:cNvSpPr>
              <a:spLocks noChangeArrowheads="1"/>
            </p:cNvSpPr>
            <p:nvPr/>
          </p:nvSpPr>
          <p:spPr bwMode="auto">
            <a:xfrm>
              <a:off x="3175" y="539751"/>
              <a:ext cx="9174163" cy="3788012"/>
            </a:xfrm>
            <a:prstGeom prst="rect">
              <a:avLst/>
            </a:prstGeom>
            <a:gradFill rotWithShape="1">
              <a:gsLst>
                <a:gs pos="0">
                  <a:srgbClr val="FFFFFF"/>
                </a:gs>
                <a:gs pos="100000">
                  <a:srgbClr val="C9FFC9"/>
                </a:gs>
              </a:gsLst>
              <a:path path="shape">
                <a:fillToRect l="50000" t="50000" r="50000" b="50000"/>
              </a:path>
            </a:gradFill>
            <a:ln w="9525" algn="ctr">
              <a:solidFill>
                <a:srgbClr val="C9FF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endParaRPr lang="fr-FR" altLang="fr-FR" smtClean="0"/>
            </a:p>
          </p:txBody>
        </p:sp>
        <p:sp>
          <p:nvSpPr>
            <p:cNvPr id="2053" name="Rectangle 5"/>
            <p:cNvSpPr>
              <a:spLocks noChangeArrowheads="1"/>
            </p:cNvSpPr>
            <p:nvPr/>
          </p:nvSpPr>
          <p:spPr bwMode="auto">
            <a:xfrm>
              <a:off x="3175" y="4327763"/>
              <a:ext cx="9177338" cy="3054113"/>
            </a:xfrm>
            <a:prstGeom prst="rect">
              <a:avLst/>
            </a:prstGeom>
            <a:gradFill rotWithShape="1">
              <a:gsLst>
                <a:gs pos="0">
                  <a:srgbClr val="FFFFFF"/>
                </a:gs>
                <a:gs pos="100000">
                  <a:srgbClr val="FFFFCC"/>
                </a:gs>
              </a:gsLst>
              <a:path path="shape">
                <a:fillToRect l="50000" t="50000" r="50000" b="50000"/>
              </a:path>
            </a:gradFill>
            <a:ln w="9525" algn="ctr">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endParaRPr lang="en-US" altLang="fr-FR" sz="1700" smtClean="0">
                <a:solidFill>
                  <a:srgbClr val="000000"/>
                </a:solidFill>
                <a:latin typeface="Arial" charset="0"/>
              </a:endParaRPr>
            </a:p>
          </p:txBody>
        </p:sp>
        <p:sp>
          <p:nvSpPr>
            <p:cNvPr id="2054" name="Text Box 6"/>
            <p:cNvSpPr txBox="1">
              <a:spLocks noChangeArrowheads="1"/>
            </p:cNvSpPr>
            <p:nvPr/>
          </p:nvSpPr>
          <p:spPr bwMode="auto">
            <a:xfrm>
              <a:off x="811213" y="0"/>
              <a:ext cx="75580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0"/>
                </a:spcBef>
                <a:buFont typeface="Symbol" pitchFamily="18" charset="2"/>
                <a:buNone/>
              </a:pPr>
              <a:r>
                <a:rPr lang="en-US" altLang="fr-FR" sz="2600" b="1" dirty="0" smtClean="0"/>
                <a:t>Clas12 </a:t>
              </a:r>
              <a:r>
                <a:rPr lang="en-US" altLang="fr-FR" sz="2600" b="1" dirty="0" err="1" smtClean="0"/>
                <a:t>Micromegas</a:t>
              </a:r>
              <a:r>
                <a:rPr lang="en-US" altLang="fr-FR" sz="2600" b="1" dirty="0" smtClean="0"/>
                <a:t> Vertex Tracker</a:t>
              </a:r>
            </a:p>
          </p:txBody>
        </p:sp>
        <p:pic>
          <p:nvPicPr>
            <p:cNvPr id="20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05" y="610710"/>
              <a:ext cx="3274423" cy="3240000"/>
            </a:xfrm>
            <a:prstGeom prst="rect">
              <a:avLst/>
            </a:prstGeom>
            <a:noFill/>
            <a:ln>
              <a:noFill/>
            </a:ln>
            <a:effectLst/>
            <a:extLst>
              <a:ext uri="{909E8E84-426E-40DD-AFC4-6F175D3DCCD1}">
                <a14:hiddenFill xmlns:a14="http://schemas.microsoft.com/office/drawing/2010/main">
                  <a:solidFill>
                    <a:srgbClr val="F8F8F8"/>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177969" y="2125663"/>
              <a:ext cx="325100" cy="159979"/>
            </a:xfrm>
            <a:prstGeom prst="rect">
              <a:avLst/>
            </a:prstGeom>
            <a:noFill/>
          </p:spPr>
          <p:txBody>
            <a:bodyPr wrap="none" lIns="0" tIns="0" rIns="0" bIns="0">
              <a:spAutoFit/>
            </a:bodyPr>
            <a:lstStyle/>
            <a:p>
              <a:pPr algn="ctr">
                <a:spcBef>
                  <a:spcPct val="20000"/>
                </a:spcBef>
                <a:defRPr/>
              </a:pPr>
              <a:r>
                <a:rPr lang="en-US" sz="900" i="1" dirty="0">
                  <a:solidFill>
                    <a:srgbClr val="FF0000"/>
                  </a:solidFill>
                  <a:effectLst>
                    <a:outerShdw blurRad="38100" dist="38100" dir="2700000" algn="tl">
                      <a:srgbClr val="000000">
                        <a:alpha val="43137"/>
                      </a:srgbClr>
                    </a:outerShdw>
                  </a:effectLst>
                  <a:cs typeface="Arial"/>
                </a:rPr>
                <a:t>MVT</a:t>
              </a:r>
              <a:r>
                <a:rPr lang="en-US" sz="700" i="1" dirty="0">
                  <a:solidFill>
                    <a:srgbClr val="0000FF"/>
                  </a:solidFill>
                  <a:effectLst>
                    <a:outerShdw blurRad="38100" dist="38100" dir="2700000" algn="tl">
                      <a:srgbClr val="000000">
                        <a:alpha val="43137"/>
                      </a:srgbClr>
                    </a:outerShdw>
                  </a:effectLst>
                  <a:cs typeface="Arial"/>
                </a:rPr>
                <a:t> &amp;</a:t>
              </a:r>
            </a:p>
          </p:txBody>
        </p:sp>
        <p:sp>
          <p:nvSpPr>
            <p:cNvPr id="9" name="ZoneTexte 8"/>
            <p:cNvSpPr txBox="1"/>
            <p:nvPr/>
          </p:nvSpPr>
          <p:spPr>
            <a:xfrm>
              <a:off x="288001" y="1735137"/>
              <a:ext cx="462220" cy="231082"/>
            </a:xfrm>
            <a:prstGeom prst="rect">
              <a:avLst/>
            </a:prstGeom>
            <a:noFill/>
          </p:spPr>
          <p:txBody>
            <a:bodyPr wrap="none">
              <a:spAutoFit/>
            </a:bodyPr>
            <a:lstStyle/>
            <a:p>
              <a:pPr algn="ctr">
                <a:spcBef>
                  <a:spcPct val="20000"/>
                </a:spcBef>
                <a:defRPr/>
              </a:pPr>
              <a:r>
                <a:rPr lang="en-US" sz="700" i="1">
                  <a:solidFill>
                    <a:srgbClr val="0000FF"/>
                  </a:solidFill>
                  <a:effectLst>
                    <a:outerShdw blurRad="38100" dist="38100" dir="2700000" algn="tl">
                      <a:srgbClr val="000000">
                        <a:alpha val="43137"/>
                      </a:srgbClr>
                    </a:outerShdw>
                  </a:effectLst>
                  <a:cs typeface="Arial"/>
                </a:rPr>
                <a:t>CND &amp;</a:t>
              </a:r>
            </a:p>
          </p:txBody>
        </p:sp>
        <p:sp>
          <p:nvSpPr>
            <p:cNvPr id="2058" name="ZoneTexte 9"/>
            <p:cNvSpPr txBox="1">
              <a:spLocks noChangeArrowheads="1"/>
            </p:cNvSpPr>
            <p:nvPr/>
          </p:nvSpPr>
          <p:spPr bwMode="auto">
            <a:xfrm>
              <a:off x="785168" y="1901267"/>
              <a:ext cx="851696" cy="67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en-US" altLang="fr-FR" smtClean="0">
                  <a:solidFill>
                    <a:srgbClr val="FFFFFF"/>
                  </a:solidFill>
                </a:rPr>
                <a:t>Central</a:t>
              </a:r>
              <a:br>
                <a:rPr lang="en-US" altLang="fr-FR" smtClean="0">
                  <a:solidFill>
                    <a:srgbClr val="FFFFFF"/>
                  </a:solidFill>
                </a:rPr>
              </a:br>
              <a:r>
                <a:rPr lang="en-US" altLang="fr-FR" smtClean="0">
                  <a:solidFill>
                    <a:srgbClr val="FFFFFF"/>
                  </a:solidFill>
                </a:rPr>
                <a:t>detector</a:t>
              </a:r>
            </a:p>
          </p:txBody>
        </p:sp>
        <p:sp>
          <p:nvSpPr>
            <p:cNvPr id="2059" name="ZoneTexte 10"/>
            <p:cNvSpPr txBox="1">
              <a:spLocks noChangeArrowheads="1"/>
            </p:cNvSpPr>
            <p:nvPr/>
          </p:nvSpPr>
          <p:spPr bwMode="auto">
            <a:xfrm>
              <a:off x="1515786" y="3605251"/>
              <a:ext cx="1601679" cy="3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en-US" altLang="fr-FR" smtClean="0"/>
                <a:t>Forward detector</a:t>
              </a:r>
            </a:p>
          </p:txBody>
        </p:sp>
        <p:pic>
          <p:nvPicPr>
            <p:cNvPr id="2060" name="Imag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2014" y="659148"/>
              <a:ext cx="4390730"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ZoneTexte 13"/>
            <p:cNvSpPr txBox="1">
              <a:spLocks noChangeArrowheads="1"/>
            </p:cNvSpPr>
            <p:nvPr/>
          </p:nvSpPr>
          <p:spPr bwMode="auto">
            <a:xfrm>
              <a:off x="5880088" y="1555673"/>
              <a:ext cx="1195594" cy="3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en-US" altLang="fr-FR" smtClean="0">
                  <a:solidFill>
                    <a:srgbClr val="000000"/>
                  </a:solidFill>
                </a:rPr>
                <a:t>5T Solenoid</a:t>
              </a:r>
            </a:p>
          </p:txBody>
        </p:sp>
        <p:sp>
          <p:nvSpPr>
            <p:cNvPr id="2062" name="Ellipse 14"/>
            <p:cNvSpPr>
              <a:spLocks noChangeArrowheads="1"/>
            </p:cNvSpPr>
            <p:nvPr/>
          </p:nvSpPr>
          <p:spPr bwMode="auto">
            <a:xfrm>
              <a:off x="5829180" y="1989650"/>
              <a:ext cx="1388726" cy="954749"/>
            </a:xfrm>
            <a:prstGeom prst="ellipse">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en-US" altLang="fr-FR" b="1" smtClean="0">
                <a:solidFill>
                  <a:srgbClr val="000000"/>
                </a:solidFill>
              </a:endParaRPr>
            </a:p>
          </p:txBody>
        </p:sp>
        <p:sp>
          <p:nvSpPr>
            <p:cNvPr id="2063" name="ZoneTexte 15"/>
            <p:cNvSpPr txBox="1">
              <a:spLocks noChangeArrowheads="1"/>
            </p:cNvSpPr>
            <p:nvPr/>
          </p:nvSpPr>
          <p:spPr bwMode="auto">
            <a:xfrm rot="300000">
              <a:off x="4754811" y="2105464"/>
              <a:ext cx="1073795" cy="3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en-US" altLang="fr-FR" smtClean="0">
                  <a:solidFill>
                    <a:srgbClr val="000000"/>
                  </a:solidFill>
                </a:rPr>
                <a:t>Beam pipe</a:t>
              </a:r>
            </a:p>
          </p:txBody>
        </p:sp>
        <p:sp>
          <p:nvSpPr>
            <p:cNvPr id="2064" name="ZoneTexte 16"/>
            <p:cNvSpPr txBox="1">
              <a:spLocks noChangeArrowheads="1"/>
            </p:cNvSpPr>
            <p:nvPr/>
          </p:nvSpPr>
          <p:spPr bwMode="auto">
            <a:xfrm rot="300000">
              <a:off x="6162994" y="2871503"/>
              <a:ext cx="642474" cy="3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en-US" altLang="fr-FR" smtClean="0">
                  <a:solidFill>
                    <a:srgbClr val="FF0000"/>
                  </a:solidFill>
                </a:rPr>
                <a:t>MVT</a:t>
              </a:r>
            </a:p>
          </p:txBody>
        </p:sp>
        <p:pic>
          <p:nvPicPr>
            <p:cNvPr id="2065" name="Imag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400" y="4485420"/>
              <a:ext cx="5176141"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66" name="Connecteur droit avec flèche 20"/>
            <p:cNvCxnSpPr>
              <a:cxnSpLocks noChangeShapeType="1"/>
            </p:cNvCxnSpPr>
            <p:nvPr/>
          </p:nvCxnSpPr>
          <p:spPr bwMode="auto">
            <a:xfrm>
              <a:off x="1637928" y="5967003"/>
              <a:ext cx="1564477" cy="460141"/>
            </a:xfrm>
            <a:prstGeom prst="straightConnector1">
              <a:avLst/>
            </a:prstGeom>
            <a:noFill/>
            <a:ln w="19050" algn="ctr">
              <a:solidFill>
                <a:srgbClr val="FF0000"/>
              </a:solidFill>
              <a:round/>
              <a:headEnd type="triangle" w="med" len="med"/>
              <a:tailEnd type="triangle" w="med" len="med"/>
            </a:ln>
          </p:spPr>
        </p:cxnSp>
        <p:cxnSp>
          <p:nvCxnSpPr>
            <p:cNvPr id="2067" name="Connecteur droit avec flèche 21"/>
            <p:cNvCxnSpPr>
              <a:cxnSpLocks noChangeShapeType="1"/>
            </p:cNvCxnSpPr>
            <p:nvPr/>
          </p:nvCxnSpPr>
          <p:spPr bwMode="auto">
            <a:xfrm>
              <a:off x="1662630" y="5905028"/>
              <a:ext cx="2659613" cy="782239"/>
            </a:xfrm>
            <a:prstGeom prst="straightConnector1">
              <a:avLst/>
            </a:prstGeom>
            <a:noFill/>
            <a:ln w="19050" algn="ctr">
              <a:solidFill>
                <a:srgbClr val="FF0000"/>
              </a:solidFill>
              <a:round/>
              <a:headEnd type="triangle" w="med" len="med"/>
              <a:tailEnd type="triangle" w="med" len="med"/>
            </a:ln>
          </p:spPr>
        </p:cxnSp>
        <p:sp>
          <p:nvSpPr>
            <p:cNvPr id="2068" name="ZoneTexte 22"/>
            <p:cNvSpPr txBox="1">
              <a:spLocks noChangeArrowheads="1"/>
            </p:cNvSpPr>
            <p:nvPr/>
          </p:nvSpPr>
          <p:spPr bwMode="auto">
            <a:xfrm rot="837238">
              <a:off x="2357050" y="6230028"/>
              <a:ext cx="524988" cy="33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sz="1300" smtClean="0">
                  <a:solidFill>
                    <a:srgbClr val="FF0000"/>
                  </a:solidFill>
                </a:rPr>
                <a:t>1.5m</a:t>
              </a:r>
            </a:p>
          </p:txBody>
        </p:sp>
        <p:sp>
          <p:nvSpPr>
            <p:cNvPr id="2069" name="ZoneTexte 23"/>
            <p:cNvSpPr txBox="1">
              <a:spLocks noChangeArrowheads="1"/>
            </p:cNvSpPr>
            <p:nvPr/>
          </p:nvSpPr>
          <p:spPr bwMode="auto">
            <a:xfrm rot="840000">
              <a:off x="3531419" y="6514479"/>
              <a:ext cx="399454" cy="337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sz="1300" smtClean="0">
                  <a:solidFill>
                    <a:srgbClr val="FF0000"/>
                  </a:solidFill>
                </a:rPr>
                <a:t>2m</a:t>
              </a:r>
            </a:p>
          </p:txBody>
        </p:sp>
        <p:sp>
          <p:nvSpPr>
            <p:cNvPr id="28" name="Espace réservé du texte 13"/>
            <p:cNvSpPr txBox="1">
              <a:spLocks/>
            </p:cNvSpPr>
            <p:nvPr/>
          </p:nvSpPr>
          <p:spPr bwMode="auto">
            <a:xfrm>
              <a:off x="5599113" y="4429125"/>
              <a:ext cx="35639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5"/>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5"/>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5"/>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5"/>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5"/>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5"/>
                </a:buBlip>
                <a:defRPr sz="1400">
                  <a:solidFill>
                    <a:srgbClr val="0033CC"/>
                  </a:solidFill>
                  <a:latin typeface="+mn-lt"/>
                </a:defRPr>
              </a:lvl9pPr>
            </a:lstStyle>
            <a:p>
              <a:pPr>
                <a:defRPr/>
              </a:pPr>
              <a:r>
                <a:rPr lang="en-US" sz="1600" kern="0" dirty="0"/>
                <a:t>Barrel MVT: 6 cylindrical layers</a:t>
              </a:r>
            </a:p>
            <a:p>
              <a:pPr lvl="1">
                <a:defRPr/>
              </a:pPr>
              <a:r>
                <a:rPr lang="en-US" sz="1400" kern="0" dirty="0">
                  <a:cs typeface="Arial"/>
                </a:rPr>
                <a:t>Coverage: 145°-35°, 2.7 m2</a:t>
              </a:r>
            </a:p>
            <a:p>
              <a:pPr lvl="1">
                <a:defRPr/>
              </a:pPr>
              <a:r>
                <a:rPr lang="en-US" sz="1400" kern="0" dirty="0">
                  <a:cs typeface="Arial"/>
                </a:rPr>
                <a:t>Precision: O(100µ)</a:t>
              </a:r>
            </a:p>
            <a:p>
              <a:pPr lvl="1">
                <a:defRPr/>
              </a:pPr>
              <a:r>
                <a:rPr lang="en-US" sz="1400" kern="0" dirty="0">
                  <a:cs typeface="Arial"/>
                </a:rPr>
                <a:t>~18 000 Z &amp; C strips</a:t>
              </a:r>
            </a:p>
            <a:p>
              <a:pPr lvl="4">
                <a:defRPr/>
              </a:pPr>
              <a:endParaRPr lang="en-US" sz="700" kern="0" dirty="0">
                <a:cs typeface="Arial"/>
              </a:endParaRPr>
            </a:p>
            <a:p>
              <a:pPr>
                <a:defRPr/>
              </a:pPr>
              <a:r>
                <a:rPr lang="en-US" sz="1600" kern="0" dirty="0"/>
                <a:t>Forward MVT: 6 disks</a:t>
              </a:r>
            </a:p>
            <a:p>
              <a:pPr lvl="1">
                <a:defRPr/>
              </a:pPr>
              <a:r>
                <a:rPr lang="en-US" sz="1400" kern="0" dirty="0">
                  <a:cs typeface="Arial"/>
                </a:rPr>
                <a:t>Coverage 35°-5°, 1.3 m2</a:t>
              </a:r>
            </a:p>
            <a:p>
              <a:pPr lvl="1">
                <a:defRPr/>
              </a:pPr>
              <a:r>
                <a:rPr lang="en-US" sz="1400" kern="0" dirty="0">
                  <a:cs typeface="Arial"/>
                </a:rPr>
                <a:t>Precision: ~100µ</a:t>
              </a:r>
            </a:p>
            <a:p>
              <a:pPr lvl="1">
                <a:defRPr/>
              </a:pPr>
              <a:r>
                <a:rPr lang="en-US" sz="1400" kern="0" dirty="0">
                  <a:cs typeface="Arial"/>
                </a:rPr>
                <a:t>~6 000 X &amp; Y strips</a:t>
              </a:r>
            </a:p>
            <a:p>
              <a:pPr lvl="4">
                <a:defRPr/>
              </a:pPr>
              <a:endParaRPr lang="en-US" sz="700" kern="0" dirty="0">
                <a:cs typeface="Arial"/>
              </a:endParaRPr>
            </a:p>
            <a:p>
              <a:pPr>
                <a:defRPr/>
              </a:pPr>
              <a:r>
                <a:rPr lang="en-US" sz="1600" kern="0" dirty="0"/>
                <a:t>Resistive </a:t>
              </a:r>
              <a:r>
                <a:rPr lang="en-US" sz="1600" kern="0" dirty="0" err="1"/>
                <a:t>Micromegas</a:t>
              </a:r>
              <a:endParaRPr lang="en-US" sz="1600" kern="0" dirty="0"/>
            </a:p>
          </p:txBody>
        </p:sp>
        <p:sp>
          <p:nvSpPr>
            <p:cNvPr id="2071" name="ZoneTexte 2"/>
            <p:cNvSpPr txBox="1">
              <a:spLocks noChangeArrowheads="1"/>
            </p:cNvSpPr>
            <p:nvPr/>
          </p:nvSpPr>
          <p:spPr bwMode="auto">
            <a:xfrm>
              <a:off x="1525116" y="3958431"/>
              <a:ext cx="6130284" cy="3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en-US" altLang="fr-FR" b="1" dirty="0" smtClean="0">
                  <a:sym typeface="Symbol" pitchFamily="18" charset="2"/>
                </a:rPr>
                <a:t>A fixed target experiment to study nuclei structure (CEBAF, JLAB)</a:t>
              </a:r>
              <a:endParaRPr lang="en-US" altLang="fr-FR" dirty="0" smtClean="0"/>
            </a:p>
          </p:txBody>
        </p:sp>
      </p:grpSp>
    </p:spTree>
    <p:extLst>
      <p:ext uri="{BB962C8B-B14F-4D97-AF65-F5344CB8AC3E}">
        <p14:creationId xmlns:p14="http://schemas.microsoft.com/office/powerpoint/2010/main" val="2601623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76"/>
          <p:cNvSpPr>
            <a:spLocks noChangeArrowheads="1"/>
          </p:cNvSpPr>
          <p:nvPr/>
        </p:nvSpPr>
        <p:spPr bwMode="auto">
          <a:xfrm>
            <a:off x="0" y="1"/>
            <a:ext cx="9140838" cy="6853877"/>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51" tIns="42776" rIns="85551" bIns="42776"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endParaRPr lang="fr-FR" altLang="fr-FR"/>
          </a:p>
        </p:txBody>
      </p:sp>
      <p:sp>
        <p:nvSpPr>
          <p:cNvPr id="6147" name="Rectangle 166"/>
          <p:cNvSpPr>
            <a:spLocks noChangeArrowheads="1"/>
          </p:cNvSpPr>
          <p:nvPr/>
        </p:nvSpPr>
        <p:spPr bwMode="auto">
          <a:xfrm>
            <a:off x="0" y="623954"/>
            <a:ext cx="9140838" cy="3267968"/>
          </a:xfrm>
          <a:prstGeom prst="rect">
            <a:avLst/>
          </a:prstGeom>
          <a:solidFill>
            <a:srgbClr val="C9FFC9"/>
          </a:solidFill>
          <a:ln w="9525" algn="ctr">
            <a:solidFill>
              <a:srgbClr val="C9FFC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51" tIns="42776" rIns="85551" bIns="42776"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endParaRPr lang="fr-FR" altLang="fr-FR"/>
          </a:p>
        </p:txBody>
      </p:sp>
      <p:sp>
        <p:nvSpPr>
          <p:cNvPr id="6148" name="Rectangle 168"/>
          <p:cNvSpPr>
            <a:spLocks noChangeArrowheads="1"/>
          </p:cNvSpPr>
          <p:nvPr/>
        </p:nvSpPr>
        <p:spPr bwMode="auto">
          <a:xfrm>
            <a:off x="0" y="6453942"/>
            <a:ext cx="9140838" cy="404059"/>
          </a:xfrm>
          <a:prstGeom prst="rect">
            <a:avLst/>
          </a:prstGeom>
          <a:gradFill rotWithShape="1">
            <a:gsLst>
              <a:gs pos="0">
                <a:schemeClr val="bg1"/>
              </a:gs>
              <a:gs pos="100000">
                <a:srgbClr val="FFFFC8"/>
              </a:gs>
            </a:gsLst>
            <a:path path="shape">
              <a:fillToRect l="50000" t="50000" r="50000" b="50000"/>
            </a:path>
          </a:gradFill>
          <a:ln w="9525" algn="ctr">
            <a:solidFill>
              <a:srgbClr val="FFFFC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r>
              <a:rPr lang="en-US" altLang="fr-FR" sz="1900" b="1" dirty="0">
                <a:solidFill>
                  <a:srgbClr val="FF0000"/>
                </a:solidFill>
                <a:sym typeface="Symbol" pitchFamily="18" charset="2"/>
              </a:rPr>
              <a:t>A versatile chip adapted for different detector types with dead-time free operation</a:t>
            </a:r>
            <a:endParaRPr lang="en-US" altLang="fr-FR" sz="1900" dirty="0"/>
          </a:p>
        </p:txBody>
      </p:sp>
      <p:sp>
        <p:nvSpPr>
          <p:cNvPr id="6149" name="Rectangle 119"/>
          <p:cNvSpPr>
            <a:spLocks noChangeArrowheads="1"/>
          </p:cNvSpPr>
          <p:nvPr/>
        </p:nvSpPr>
        <p:spPr bwMode="auto">
          <a:xfrm>
            <a:off x="0" y="3891922"/>
            <a:ext cx="9144000" cy="2562020"/>
          </a:xfrm>
          <a:prstGeom prst="rect">
            <a:avLst/>
          </a:prstGeom>
          <a:solidFill>
            <a:srgbClr val="CCFFFF"/>
          </a:solidFill>
          <a:ln w="9525" algn="ctr">
            <a:solidFill>
              <a:srgbClr val="CC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endParaRPr lang="fr-FR" altLang="fr-FR"/>
          </a:p>
        </p:txBody>
      </p:sp>
      <p:sp>
        <p:nvSpPr>
          <p:cNvPr id="6150" name="Text Box 4"/>
          <p:cNvSpPr txBox="1">
            <a:spLocks noChangeArrowheads="1"/>
          </p:cNvSpPr>
          <p:nvPr/>
        </p:nvSpPr>
        <p:spPr bwMode="auto">
          <a:xfrm>
            <a:off x="807987" y="1"/>
            <a:ext cx="7528027" cy="4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r>
              <a:rPr lang="en-US" altLang="fr-FR" sz="2600" b="1" dirty="0"/>
              <a:t>64-channel Dream ASIC</a:t>
            </a:r>
            <a:br>
              <a:rPr lang="en-US" altLang="fr-FR" sz="2600" b="1" dirty="0"/>
            </a:br>
            <a:r>
              <a:rPr lang="en-GB" altLang="fr-FR" sz="1300" b="1" i="1" dirty="0"/>
              <a:t>Dead-timeless Read-out Electronics ASIC for </a:t>
            </a:r>
            <a:r>
              <a:rPr lang="en-GB" altLang="fr-FR" sz="1300" b="1" i="1" dirty="0" err="1"/>
              <a:t>Micromegas</a:t>
            </a:r>
            <a:endParaRPr lang="fr-FR" altLang="fr-FR" sz="1300" b="1" i="1" dirty="0"/>
          </a:p>
        </p:txBody>
      </p:sp>
      <p:sp>
        <p:nvSpPr>
          <p:cNvPr id="8" name="Espace réservé du texte 1"/>
          <p:cNvSpPr txBox="1">
            <a:spLocks/>
          </p:cNvSpPr>
          <p:nvPr/>
        </p:nvSpPr>
        <p:spPr bwMode="auto">
          <a:xfrm>
            <a:off x="143889" y="623954"/>
            <a:ext cx="8819856" cy="326796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3682" tIns="33682" rIns="33682" bIns="33682"/>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2"/>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2"/>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2"/>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2"/>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2"/>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2"/>
              </a:buBlip>
              <a:defRPr sz="1400">
                <a:solidFill>
                  <a:srgbClr val="0033CC"/>
                </a:solidFill>
                <a:latin typeface="+mn-lt"/>
              </a:defRPr>
            </a:lvl9pPr>
          </a:lstStyle>
          <a:p>
            <a:pPr eaLnBrk="1" hangingPunct="1">
              <a:defRPr/>
            </a:pPr>
            <a:r>
              <a:rPr lang="en-US" sz="1800" kern="0" dirty="0" smtClean="0"/>
              <a:t>Characteristics</a:t>
            </a:r>
          </a:p>
          <a:p>
            <a:pPr lvl="1" eaLnBrk="1" hangingPunct="1">
              <a:defRPr/>
            </a:pPr>
            <a:r>
              <a:rPr lang="en-US" kern="0" dirty="0"/>
              <a:t>4 gain ranges: 60 </a:t>
            </a:r>
            <a:r>
              <a:rPr lang="en-US" kern="0" dirty="0" err="1"/>
              <a:t>fC</a:t>
            </a:r>
            <a:r>
              <a:rPr lang="en-US" kern="0" dirty="0"/>
              <a:t>, 120 </a:t>
            </a:r>
            <a:r>
              <a:rPr lang="en-US" kern="0" dirty="0" err="1"/>
              <a:t>fC</a:t>
            </a:r>
            <a:r>
              <a:rPr lang="en-US" kern="0" dirty="0"/>
              <a:t>, 240 </a:t>
            </a:r>
            <a:r>
              <a:rPr lang="en-US" kern="0" dirty="0" err="1"/>
              <a:t>fC</a:t>
            </a:r>
            <a:r>
              <a:rPr lang="en-US" kern="0" dirty="0"/>
              <a:t>, 600 </a:t>
            </a:r>
            <a:r>
              <a:rPr lang="en-US" kern="0" dirty="0" err="1"/>
              <a:t>fC</a:t>
            </a:r>
            <a:endParaRPr lang="en-US" kern="0" dirty="0"/>
          </a:p>
          <a:p>
            <a:pPr lvl="1" eaLnBrk="1" hangingPunct="1">
              <a:defRPr/>
            </a:pPr>
            <a:r>
              <a:rPr lang="en-US" kern="0" dirty="0"/>
              <a:t>16 programmable peaking times: from 50 ns à 1 µs</a:t>
            </a:r>
          </a:p>
          <a:p>
            <a:pPr lvl="1" eaLnBrk="1" hangingPunct="1">
              <a:defRPr/>
            </a:pPr>
            <a:r>
              <a:rPr lang="en-US" kern="0" dirty="0"/>
              <a:t>Sampling rate: 1- 50 MHz</a:t>
            </a:r>
          </a:p>
          <a:p>
            <a:pPr lvl="1" eaLnBrk="1" hangingPunct="1">
              <a:defRPr/>
            </a:pPr>
            <a:r>
              <a:rPr lang="en-US" kern="0" dirty="0"/>
              <a:t>512-cell deep analog memory per channel</a:t>
            </a:r>
          </a:p>
          <a:p>
            <a:pPr lvl="2" eaLnBrk="1" hangingPunct="1">
              <a:buClr>
                <a:srgbClr val="A5E1A8"/>
              </a:buClr>
              <a:defRPr/>
            </a:pPr>
            <a:r>
              <a:rPr lang="en-US" sz="1400" b="1" kern="0" dirty="0" smtClean="0">
                <a:solidFill>
                  <a:srgbClr val="FF0000"/>
                </a:solidFill>
              </a:rPr>
              <a:t>Trigger pipeline + de-randomization buffer</a:t>
            </a:r>
          </a:p>
          <a:p>
            <a:pPr lvl="1" eaLnBrk="1" hangingPunct="1">
              <a:defRPr/>
            </a:pPr>
            <a:r>
              <a:rPr lang="en-US" kern="0" dirty="0"/>
              <a:t>Readout rate: 20 (40) </a:t>
            </a:r>
            <a:r>
              <a:rPr lang="en-US" kern="0" dirty="0" smtClean="0"/>
              <a:t>MHz</a:t>
            </a:r>
            <a:endParaRPr lang="en-US" kern="0" dirty="0"/>
          </a:p>
          <a:p>
            <a:pPr lvl="1" eaLnBrk="1" hangingPunct="1">
              <a:defRPr/>
            </a:pPr>
            <a:r>
              <a:rPr lang="en-US" b="1" kern="0" dirty="0">
                <a:solidFill>
                  <a:srgbClr val="FF0000"/>
                </a:solidFill>
              </a:rPr>
              <a:t>Discriminator per channel for trigger buildin</a:t>
            </a:r>
            <a:r>
              <a:rPr lang="en-US" kern="0" dirty="0"/>
              <a:t>g</a:t>
            </a:r>
          </a:p>
          <a:p>
            <a:pPr lvl="1" eaLnBrk="1" hangingPunct="1">
              <a:defRPr/>
            </a:pPr>
            <a:r>
              <a:rPr lang="en-US" kern="0" dirty="0" smtClean="0">
                <a:solidFill>
                  <a:srgbClr val="FF0000"/>
                </a:solidFill>
              </a:rPr>
              <a:t>128-pin small footprint package</a:t>
            </a:r>
          </a:p>
          <a:p>
            <a:pPr lvl="1" eaLnBrk="1" hangingPunct="1">
              <a:defRPr/>
            </a:pPr>
            <a:r>
              <a:rPr lang="fr-FR" b="1" kern="0" dirty="0" err="1" smtClean="0">
                <a:solidFill>
                  <a:srgbClr val="FF0000"/>
                </a:solidFill>
              </a:rPr>
              <a:t>Optimized</a:t>
            </a:r>
            <a:r>
              <a:rPr lang="fr-FR" b="1" kern="0" dirty="0" smtClean="0">
                <a:solidFill>
                  <a:srgbClr val="FF0000"/>
                </a:solidFill>
              </a:rPr>
              <a:t> for large detector capacitance</a:t>
            </a:r>
            <a:endParaRPr lang="en-US" b="1" kern="0" dirty="0">
              <a:solidFill>
                <a:srgbClr val="FF0000"/>
              </a:solidFill>
            </a:endParaRPr>
          </a:p>
        </p:txBody>
      </p:sp>
      <p:pic>
        <p:nvPicPr>
          <p:cNvPr id="61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115" y="3891922"/>
            <a:ext cx="4326125" cy="255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9" y="4116175"/>
            <a:ext cx="4262878" cy="208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Image 12" descr="D:\Photos\DREAM_ph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175" y="716036"/>
            <a:ext cx="1423068" cy="11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e 12"/>
          <p:cNvGrpSpPr/>
          <p:nvPr/>
        </p:nvGrpSpPr>
        <p:grpSpPr>
          <a:xfrm>
            <a:off x="6696236" y="2257938"/>
            <a:ext cx="1973685" cy="1376159"/>
            <a:chOff x="5148064" y="4792842"/>
            <a:chExt cx="2556284" cy="1818765"/>
          </a:xfrm>
        </p:grpSpPr>
        <p:pic>
          <p:nvPicPr>
            <p:cNvPr id="14" name="Imag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48064" y="4792842"/>
              <a:ext cx="2556284" cy="1818765"/>
            </a:xfrm>
            <a:prstGeom prst="rect">
              <a:avLst/>
            </a:prstGeom>
          </p:spPr>
        </p:pic>
        <p:sp>
          <p:nvSpPr>
            <p:cNvPr id="15" name="ZoneTexte 14"/>
            <p:cNvSpPr txBox="1"/>
            <p:nvPr/>
          </p:nvSpPr>
          <p:spPr>
            <a:xfrm>
              <a:off x="7037474" y="5733256"/>
              <a:ext cx="527709" cy="184666"/>
            </a:xfrm>
            <a:prstGeom prst="rect">
              <a:avLst/>
            </a:prstGeom>
            <a:noFill/>
          </p:spPr>
          <p:txBody>
            <a:bodyPr wrap="none" rtlCol="0">
              <a:spAutoFit/>
            </a:bodyPr>
            <a:lstStyle/>
            <a:p>
              <a:r>
                <a:rPr lang="fr-FR" sz="600" b="1" dirty="0" smtClean="0"/>
                <a:t>DREAM 1</a:t>
              </a:r>
              <a:endParaRPr lang="fr-FR" sz="600" b="1" dirty="0"/>
            </a:p>
          </p:txBody>
        </p:sp>
      </p:grpSp>
      <p:sp>
        <p:nvSpPr>
          <p:cNvPr id="2" name="Explosion 1 1"/>
          <p:cNvSpPr/>
          <p:nvPr/>
        </p:nvSpPr>
        <p:spPr>
          <a:xfrm rot="20059530">
            <a:off x="5212308" y="1786371"/>
            <a:ext cx="1512168" cy="1255880"/>
          </a:xfrm>
          <a:prstGeom prst="irregularSeal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New</a:t>
            </a:r>
            <a:endParaRPr lang="en-US" sz="2400" b="1" dirty="0"/>
          </a:p>
        </p:txBody>
      </p:sp>
    </p:spTree>
    <p:extLst>
      <p:ext uri="{BB962C8B-B14F-4D97-AF65-F5344CB8AC3E}">
        <p14:creationId xmlns:p14="http://schemas.microsoft.com/office/powerpoint/2010/main" val="19260414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0" y="3331701"/>
            <a:ext cx="9144000" cy="1319375"/>
          </a:xfrm>
          <a:prstGeom prst="rect">
            <a:avLst/>
          </a:prstGeom>
          <a:gradFill rotWithShape="1">
            <a:gsLst>
              <a:gs pos="0">
                <a:srgbClr val="FFFFFF"/>
              </a:gs>
              <a:gs pos="100000">
                <a:srgbClr val="FFFFCC"/>
              </a:gs>
            </a:gsLst>
            <a:path path="shape">
              <a:fillToRect l="50000" t="50000" r="50000" b="50000"/>
            </a:path>
          </a:gradFill>
          <a:ln w="9525" algn="ctr">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540" tIns="42771" rIns="85540" bIns="42771"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endParaRPr lang="en-US" altLang="fr-FR" sz="1700" smtClean="0">
              <a:solidFill>
                <a:srgbClr val="000000"/>
              </a:solidFill>
              <a:latin typeface="Arial" charset="0"/>
            </a:endParaRPr>
          </a:p>
        </p:txBody>
      </p:sp>
      <p:grpSp>
        <p:nvGrpSpPr>
          <p:cNvPr id="3079" name="Groupe 298"/>
          <p:cNvGrpSpPr>
            <a:grpSpLocks/>
          </p:cNvGrpSpPr>
          <p:nvPr/>
        </p:nvGrpSpPr>
        <p:grpSpPr bwMode="auto">
          <a:xfrm>
            <a:off x="83804" y="976066"/>
            <a:ext cx="8947122" cy="3578804"/>
            <a:chOff x="272479" y="760195"/>
            <a:chExt cx="8983016" cy="4134369"/>
          </a:xfrm>
        </p:grpSpPr>
        <p:sp>
          <p:nvSpPr>
            <p:cNvPr id="300" name="Line 220"/>
            <p:cNvSpPr>
              <a:spLocks noChangeShapeType="1"/>
            </p:cNvSpPr>
            <p:nvPr/>
          </p:nvSpPr>
          <p:spPr bwMode="auto">
            <a:xfrm>
              <a:off x="4814401" y="1219040"/>
              <a:ext cx="0" cy="2035431"/>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lIns="0" tIns="0" rIns="0" bIns="0" anchor="ctr" anchorCtr="1"/>
            <a:lstStyle/>
            <a:p>
              <a:pPr fontAlgn="auto">
                <a:spcBef>
                  <a:spcPts val="0"/>
                </a:spcBef>
                <a:spcAft>
                  <a:spcPts val="0"/>
                </a:spcAft>
                <a:defRPr/>
              </a:pPr>
              <a:endParaRPr lang="en-US" sz="1100" kern="0">
                <a:latin typeface="Arial"/>
                <a:cs typeface="Arial"/>
              </a:endParaRPr>
            </a:p>
          </p:txBody>
        </p:sp>
        <p:grpSp>
          <p:nvGrpSpPr>
            <p:cNvPr id="3084" name="Groupe 300"/>
            <p:cNvGrpSpPr>
              <a:grpSpLocks/>
            </p:cNvGrpSpPr>
            <p:nvPr/>
          </p:nvGrpSpPr>
          <p:grpSpPr bwMode="auto">
            <a:xfrm>
              <a:off x="6116063" y="1780857"/>
              <a:ext cx="1891003" cy="1128130"/>
              <a:chOff x="5832140" y="1667321"/>
              <a:chExt cx="1845354" cy="1260000"/>
            </a:xfrm>
          </p:grpSpPr>
          <p:sp>
            <p:nvSpPr>
              <p:cNvPr id="425" name="Rectangle 9"/>
              <p:cNvSpPr>
                <a:spLocks noChangeArrowheads="1"/>
              </p:cNvSpPr>
              <p:nvPr/>
            </p:nvSpPr>
            <p:spPr bwMode="auto">
              <a:xfrm>
                <a:off x="5832250" y="1667576"/>
                <a:ext cx="1845105" cy="125903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26" name="Rectangle 16"/>
              <p:cNvSpPr>
                <a:spLocks noChangeArrowheads="1"/>
              </p:cNvSpPr>
              <p:nvPr/>
            </p:nvSpPr>
            <p:spPr bwMode="auto">
              <a:xfrm>
                <a:off x="5866333" y="1708362"/>
                <a:ext cx="1783137" cy="985949"/>
              </a:xfrm>
              <a:prstGeom prst="rect">
                <a:avLst/>
              </a:prstGeom>
              <a:solidFill>
                <a:srgbClr val="FFFFFF"/>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27" name="Rectangle 10"/>
              <p:cNvSpPr>
                <a:spLocks noChangeArrowheads="1"/>
              </p:cNvSpPr>
              <p:nvPr/>
            </p:nvSpPr>
            <p:spPr bwMode="auto">
              <a:xfrm>
                <a:off x="5873006" y="1714579"/>
                <a:ext cx="102165" cy="97453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CPU</a:t>
                </a:r>
              </a:p>
            </p:txBody>
          </p:sp>
          <p:sp>
            <p:nvSpPr>
              <p:cNvPr id="428" name="Rectangle 15"/>
              <p:cNvSpPr>
                <a:spLocks noChangeArrowheads="1"/>
              </p:cNvSpPr>
              <p:nvPr/>
            </p:nvSpPr>
            <p:spPr bwMode="auto">
              <a:xfrm>
                <a:off x="5872530" y="2715591"/>
                <a:ext cx="1770743" cy="184422"/>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r>
                  <a:rPr lang="en-US" sz="900" kern="0" dirty="0">
                    <a:solidFill>
                      <a:sysClr val="windowText" lastClr="000000"/>
                    </a:solidFill>
                    <a:latin typeface="Calibri" pitchFamily="34" charset="0"/>
                    <a:cs typeface="Arial"/>
                  </a:rPr>
                  <a:t>VXS / VME64</a:t>
                </a:r>
              </a:p>
            </p:txBody>
          </p:sp>
          <p:sp>
            <p:nvSpPr>
              <p:cNvPr id="429" name="Rectangle 18"/>
              <p:cNvSpPr>
                <a:spLocks noChangeArrowheads="1"/>
              </p:cNvSpPr>
              <p:nvPr/>
            </p:nvSpPr>
            <p:spPr bwMode="auto">
              <a:xfrm>
                <a:off x="5872530" y="1722548"/>
                <a:ext cx="94502"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30" name="Rectangle 23"/>
              <p:cNvSpPr>
                <a:spLocks noChangeArrowheads="1"/>
              </p:cNvSpPr>
              <p:nvPr/>
            </p:nvSpPr>
            <p:spPr bwMode="auto">
              <a:xfrm>
                <a:off x="5872530" y="2619833"/>
                <a:ext cx="94502" cy="69158"/>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31" name="Rectangle 10"/>
              <p:cNvSpPr>
                <a:spLocks noChangeArrowheads="1"/>
              </p:cNvSpPr>
              <p:nvPr/>
            </p:nvSpPr>
            <p:spPr bwMode="auto">
              <a:xfrm>
                <a:off x="6768459" y="1711967"/>
                <a:ext cx="101693" cy="974764"/>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SD</a:t>
                </a:r>
              </a:p>
            </p:txBody>
          </p:sp>
          <p:sp>
            <p:nvSpPr>
              <p:cNvPr id="432" name="Rectangle 10"/>
              <p:cNvSpPr>
                <a:spLocks noChangeArrowheads="1"/>
              </p:cNvSpPr>
              <p:nvPr/>
            </p:nvSpPr>
            <p:spPr bwMode="auto">
              <a:xfrm>
                <a:off x="7539837" y="1714447"/>
                <a:ext cx="101693" cy="974764"/>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TI</a:t>
                </a:r>
              </a:p>
            </p:txBody>
          </p:sp>
          <p:sp>
            <p:nvSpPr>
              <p:cNvPr id="433" name="Rectangle 18"/>
              <p:cNvSpPr>
                <a:spLocks noChangeArrowheads="1"/>
              </p:cNvSpPr>
              <p:nvPr/>
            </p:nvSpPr>
            <p:spPr bwMode="auto">
              <a:xfrm>
                <a:off x="7539476" y="1720774"/>
                <a:ext cx="94502"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34" name="Rectangle 23"/>
              <p:cNvSpPr>
                <a:spLocks noChangeArrowheads="1"/>
              </p:cNvSpPr>
              <p:nvPr/>
            </p:nvSpPr>
            <p:spPr bwMode="auto">
              <a:xfrm>
                <a:off x="7539476" y="2619833"/>
                <a:ext cx="94502" cy="69158"/>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35" name="Rectangle 10"/>
              <p:cNvSpPr>
                <a:spLocks noChangeArrowheads="1"/>
              </p:cNvSpPr>
              <p:nvPr/>
            </p:nvSpPr>
            <p:spPr bwMode="auto">
              <a:xfrm>
                <a:off x="7100821" y="1714447"/>
                <a:ext cx="101693" cy="974764"/>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SSP</a:t>
                </a:r>
              </a:p>
            </p:txBody>
          </p:sp>
          <p:sp>
            <p:nvSpPr>
              <p:cNvPr id="436" name="Rectangle 18"/>
              <p:cNvSpPr>
                <a:spLocks noChangeArrowheads="1"/>
              </p:cNvSpPr>
              <p:nvPr/>
            </p:nvSpPr>
            <p:spPr bwMode="auto">
              <a:xfrm>
                <a:off x="7101051" y="1720774"/>
                <a:ext cx="94501"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37" name="Rectangle 23"/>
              <p:cNvSpPr>
                <a:spLocks noChangeArrowheads="1"/>
              </p:cNvSpPr>
              <p:nvPr/>
            </p:nvSpPr>
            <p:spPr bwMode="auto">
              <a:xfrm>
                <a:off x="7101051" y="2619833"/>
                <a:ext cx="94501" cy="69158"/>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38" name="Rectangle 10"/>
              <p:cNvSpPr>
                <a:spLocks noChangeArrowheads="1"/>
              </p:cNvSpPr>
              <p:nvPr/>
            </p:nvSpPr>
            <p:spPr bwMode="auto">
              <a:xfrm>
                <a:off x="6989207" y="1714447"/>
                <a:ext cx="101693" cy="973524"/>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SSP</a:t>
                </a:r>
              </a:p>
            </p:txBody>
          </p:sp>
          <p:sp>
            <p:nvSpPr>
              <p:cNvPr id="439" name="Rectangle 18"/>
              <p:cNvSpPr>
                <a:spLocks noChangeArrowheads="1"/>
              </p:cNvSpPr>
              <p:nvPr/>
            </p:nvSpPr>
            <p:spPr bwMode="auto">
              <a:xfrm>
                <a:off x="6987958" y="1720774"/>
                <a:ext cx="96051"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40" name="Rectangle 23"/>
              <p:cNvSpPr>
                <a:spLocks noChangeArrowheads="1"/>
              </p:cNvSpPr>
              <p:nvPr/>
            </p:nvSpPr>
            <p:spPr bwMode="auto">
              <a:xfrm>
                <a:off x="6987958" y="2619833"/>
                <a:ext cx="96051"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41" name="Rectangle 10"/>
              <p:cNvSpPr>
                <a:spLocks noChangeArrowheads="1"/>
              </p:cNvSpPr>
              <p:nvPr/>
            </p:nvSpPr>
            <p:spPr bwMode="auto">
              <a:xfrm>
                <a:off x="6881313" y="1714447"/>
                <a:ext cx="101693" cy="974764"/>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SSP</a:t>
                </a:r>
              </a:p>
            </p:txBody>
          </p:sp>
          <p:sp>
            <p:nvSpPr>
              <p:cNvPr id="442" name="Rectangle 18"/>
              <p:cNvSpPr>
                <a:spLocks noChangeArrowheads="1"/>
              </p:cNvSpPr>
              <p:nvPr/>
            </p:nvSpPr>
            <p:spPr bwMode="auto">
              <a:xfrm>
                <a:off x="6874867" y="1720774"/>
                <a:ext cx="96051"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43" name="Rectangle 23"/>
              <p:cNvSpPr>
                <a:spLocks noChangeArrowheads="1"/>
              </p:cNvSpPr>
              <p:nvPr/>
            </p:nvSpPr>
            <p:spPr bwMode="auto">
              <a:xfrm>
                <a:off x="6874867" y="2619833"/>
                <a:ext cx="96051" cy="69158"/>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44" name="Rectangle 18"/>
              <p:cNvSpPr>
                <a:spLocks noChangeArrowheads="1"/>
              </p:cNvSpPr>
              <p:nvPr/>
            </p:nvSpPr>
            <p:spPr bwMode="auto">
              <a:xfrm>
                <a:off x="6766422" y="1720774"/>
                <a:ext cx="94501" cy="67385"/>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sp>
            <p:nvSpPr>
              <p:cNvPr id="445" name="Rectangle 23"/>
              <p:cNvSpPr>
                <a:spLocks noChangeArrowheads="1"/>
              </p:cNvSpPr>
              <p:nvPr/>
            </p:nvSpPr>
            <p:spPr bwMode="auto">
              <a:xfrm>
                <a:off x="6766422" y="2619833"/>
                <a:ext cx="94501" cy="69158"/>
              </a:xfrm>
              <a:prstGeom prst="rect">
                <a:avLst/>
              </a:prstGeom>
              <a:solidFill>
                <a:srgbClr val="BBE0E3"/>
              </a:solidFill>
              <a:ln w="9525">
                <a:solidFill>
                  <a:srgbClr val="000000"/>
                </a:solidFill>
                <a:miter lim="800000"/>
                <a:headEnd/>
                <a:tailEnd/>
              </a:ln>
            </p:spPr>
            <p:txBody>
              <a:bodyPr wrap="none" anchor="ctr"/>
              <a:lstStyle/>
              <a:p>
                <a:pPr eaLnBrk="0" fontAlgn="auto" hangingPunct="0">
                  <a:spcBef>
                    <a:spcPct val="0"/>
                  </a:spcBef>
                  <a:spcAft>
                    <a:spcPts val="0"/>
                  </a:spcAft>
                  <a:defRPr/>
                </a:pPr>
                <a:endParaRPr lang="en-US" sz="900" kern="0">
                  <a:latin typeface="Calibri" pitchFamily="34" charset="0"/>
                  <a:cs typeface="Arial"/>
                </a:endParaRPr>
              </a:p>
            </p:txBody>
          </p:sp>
        </p:grpSp>
        <p:sp>
          <p:nvSpPr>
            <p:cNvPr id="302" name="Line 188"/>
            <p:cNvSpPr>
              <a:spLocks noChangeShapeType="1"/>
            </p:cNvSpPr>
            <p:nvPr/>
          </p:nvSpPr>
          <p:spPr bwMode="auto">
            <a:xfrm>
              <a:off x="7960885" y="2124028"/>
              <a:ext cx="922355" cy="0"/>
            </a:xfrm>
            <a:prstGeom prst="line">
              <a:avLst/>
            </a:prstGeom>
            <a:noFill/>
            <a:ln w="22225">
              <a:solidFill>
                <a:srgbClr val="00B05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nchor="ctr" anchorCtr="1"/>
            <a:lstStyle/>
            <a:p>
              <a:pPr fontAlgn="auto">
                <a:spcBef>
                  <a:spcPts val="0"/>
                </a:spcBef>
                <a:spcAft>
                  <a:spcPts val="0"/>
                </a:spcAft>
                <a:defRPr/>
              </a:pPr>
              <a:endParaRPr lang="en-US" sz="1800" kern="0">
                <a:solidFill>
                  <a:srgbClr val="FF0000"/>
                </a:solidFill>
                <a:cs typeface="Arial"/>
              </a:endParaRPr>
            </a:p>
          </p:txBody>
        </p:sp>
        <p:cxnSp>
          <p:nvCxnSpPr>
            <p:cNvPr id="3086" name="Connecteur droit 302"/>
            <p:cNvCxnSpPr>
              <a:cxnSpLocks noChangeShapeType="1"/>
            </p:cNvCxnSpPr>
            <p:nvPr/>
          </p:nvCxnSpPr>
          <p:spPr bwMode="auto">
            <a:xfrm>
              <a:off x="5636433" y="1859370"/>
              <a:ext cx="0" cy="161161"/>
            </a:xfrm>
            <a:prstGeom prst="line">
              <a:avLst/>
            </a:prstGeom>
            <a:noFill/>
            <a:ln w="22225" algn="ctr">
              <a:solidFill>
                <a:srgbClr val="000000"/>
              </a:solidFill>
              <a:round/>
              <a:headEnd/>
              <a:tailEnd/>
            </a:ln>
          </p:spPr>
        </p:cxnSp>
        <p:cxnSp>
          <p:nvCxnSpPr>
            <p:cNvPr id="3087" name="Connecteur droit 303"/>
            <p:cNvCxnSpPr>
              <a:cxnSpLocks noChangeShapeType="1"/>
            </p:cNvCxnSpPr>
            <p:nvPr/>
          </p:nvCxnSpPr>
          <p:spPr bwMode="auto">
            <a:xfrm>
              <a:off x="5636433" y="2020530"/>
              <a:ext cx="1590695" cy="0"/>
            </a:xfrm>
            <a:prstGeom prst="line">
              <a:avLst/>
            </a:prstGeom>
            <a:noFill/>
            <a:ln w="22225" algn="ctr">
              <a:solidFill>
                <a:srgbClr val="000000"/>
              </a:solidFill>
              <a:round/>
              <a:headEnd/>
              <a:tailEnd/>
            </a:ln>
          </p:spPr>
        </p:cxnSp>
        <p:sp>
          <p:nvSpPr>
            <p:cNvPr id="305" name="Double flèche horizontale 304"/>
            <p:cNvSpPr/>
            <p:nvPr/>
          </p:nvSpPr>
          <p:spPr>
            <a:xfrm>
              <a:off x="6200315" y="2455858"/>
              <a:ext cx="2682925" cy="106375"/>
            </a:xfrm>
            <a:prstGeom prst="leftRightArrow">
              <a:avLst/>
            </a:prstGeom>
            <a:solidFill>
              <a:srgbClr val="FF000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306" name="Ellipse 305"/>
            <p:cNvSpPr/>
            <p:nvPr/>
          </p:nvSpPr>
          <p:spPr>
            <a:xfrm>
              <a:off x="8329192" y="2027179"/>
              <a:ext cx="111127" cy="96849"/>
            </a:xfrm>
            <a:prstGeom prst="ellipse">
              <a:avLst/>
            </a:prstGeom>
            <a:solidFill>
              <a:srgbClr val="F8F8F8"/>
            </a:solidFill>
            <a:ln w="22225">
              <a:solidFill>
                <a:srgbClr val="00B050"/>
              </a:solidFill>
            </a:ln>
          </p:spPr>
          <p:txBody>
            <a:bodyPr lIns="0" tIns="0" rIns="0" bIns="0" anchor="ctr" anchorCtr="1"/>
            <a:lstStyle/>
            <a:p>
              <a:pPr fontAlgn="auto">
                <a:spcAft>
                  <a:spcPts val="0"/>
                </a:spcAft>
                <a:defRPr/>
              </a:pPr>
              <a:endParaRPr lang="en-US" sz="1800" kern="0">
                <a:solidFill>
                  <a:srgbClr val="FF0000"/>
                </a:solidFill>
                <a:cs typeface="Arial"/>
              </a:endParaRPr>
            </a:p>
          </p:txBody>
        </p:sp>
        <p:sp>
          <p:nvSpPr>
            <p:cNvPr id="307" name="Text Box 209"/>
            <p:cNvSpPr txBox="1">
              <a:spLocks noChangeArrowheads="1"/>
            </p:cNvSpPr>
            <p:nvPr/>
          </p:nvSpPr>
          <p:spPr bwMode="auto">
            <a:xfrm>
              <a:off x="6196337" y="2952807"/>
              <a:ext cx="1751064" cy="15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900" kern="0" dirty="0">
                  <a:latin typeface="Arial"/>
                </a:rPr>
                <a:t>Adaptation of </a:t>
              </a:r>
              <a:r>
                <a:rPr lang="en-US" sz="900" kern="0" dirty="0" err="1">
                  <a:latin typeface="Arial"/>
                </a:rPr>
                <a:t>JLab</a:t>
              </a:r>
              <a:r>
                <a:rPr lang="en-US" sz="900" kern="0" dirty="0">
                  <a:latin typeface="Arial"/>
                </a:rPr>
                <a:t> developments </a:t>
              </a:r>
            </a:p>
          </p:txBody>
        </p:sp>
        <p:cxnSp>
          <p:nvCxnSpPr>
            <p:cNvPr id="3091" name="Connecteur droit 307"/>
            <p:cNvCxnSpPr>
              <a:cxnSpLocks noChangeShapeType="1"/>
            </p:cNvCxnSpPr>
            <p:nvPr/>
          </p:nvCxnSpPr>
          <p:spPr bwMode="auto">
            <a:xfrm flipV="1">
              <a:off x="4898622" y="1869196"/>
              <a:ext cx="737811" cy="0"/>
            </a:xfrm>
            <a:prstGeom prst="line">
              <a:avLst/>
            </a:prstGeom>
            <a:noFill/>
            <a:ln w="22225" algn="ctr">
              <a:solidFill>
                <a:srgbClr val="000000"/>
              </a:solidFill>
              <a:round/>
              <a:headEnd/>
              <a:tailEnd/>
            </a:ln>
          </p:spPr>
        </p:cxnSp>
        <p:sp>
          <p:nvSpPr>
            <p:cNvPr id="309" name="Ellipse 308"/>
            <p:cNvSpPr/>
            <p:nvPr/>
          </p:nvSpPr>
          <p:spPr>
            <a:xfrm>
              <a:off x="5230334" y="1773147"/>
              <a:ext cx="111127" cy="95262"/>
            </a:xfrm>
            <a:prstGeom prst="ellipse">
              <a:avLst/>
            </a:prstGeom>
            <a:ln w="22225">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310" name="Ellipse 309"/>
            <p:cNvSpPr/>
            <p:nvPr/>
          </p:nvSpPr>
          <p:spPr>
            <a:xfrm>
              <a:off x="3568191" y="1568333"/>
              <a:ext cx="111127" cy="96850"/>
            </a:xfrm>
            <a:prstGeom prst="ellipse">
              <a:avLst/>
            </a:prstGeom>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311" name="Ellipse 310"/>
            <p:cNvSpPr/>
            <p:nvPr/>
          </p:nvSpPr>
          <p:spPr>
            <a:xfrm>
              <a:off x="3569778" y="1696938"/>
              <a:ext cx="111127" cy="96849"/>
            </a:xfrm>
            <a:prstGeom prst="ellipse">
              <a:avLst/>
            </a:prstGeom>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312" name="Ellipse 311"/>
            <p:cNvSpPr/>
            <p:nvPr/>
          </p:nvSpPr>
          <p:spPr>
            <a:xfrm>
              <a:off x="3568191" y="1825541"/>
              <a:ext cx="111127" cy="96850"/>
            </a:xfrm>
            <a:prstGeom prst="ellipse">
              <a:avLst/>
            </a:prstGeom>
            <a:ln>
              <a:solidFill>
                <a:srgbClr val="000000">
                  <a:lumMod val="50000"/>
                  <a:lumOff val="50000"/>
                </a:srgbClr>
              </a:solidFill>
            </a:ln>
          </p:spPr>
          <p:txBody>
            <a:bodyPr lIns="0" tIns="0" rIns="0" bIns="0" anchor="ctr" anchorCtr="1"/>
            <a:lstStyle/>
            <a:p>
              <a:pPr fontAlgn="auto">
                <a:spcAft>
                  <a:spcPts val="0"/>
                </a:spcAft>
                <a:defRPr/>
              </a:pPr>
              <a:endParaRPr lang="en-US" sz="1800" kern="0">
                <a:cs typeface="Arial"/>
              </a:endParaRPr>
            </a:p>
          </p:txBody>
        </p:sp>
        <p:sp>
          <p:nvSpPr>
            <p:cNvPr id="313" name="Ellipse 312"/>
            <p:cNvSpPr/>
            <p:nvPr/>
          </p:nvSpPr>
          <p:spPr>
            <a:xfrm>
              <a:off x="3566603" y="1955732"/>
              <a:ext cx="111127" cy="95262"/>
            </a:xfrm>
            <a:prstGeom prst="ellipse">
              <a:avLst/>
            </a:prstGeom>
            <a:ln>
              <a:solidFill>
                <a:srgbClr val="000000"/>
              </a:solidFill>
            </a:ln>
          </p:spPr>
          <p:txBody>
            <a:bodyPr lIns="0" tIns="0" rIns="0" bIns="0" anchor="ctr" anchorCtr="1"/>
            <a:lstStyle/>
            <a:p>
              <a:pPr fontAlgn="auto">
                <a:spcAft>
                  <a:spcPts val="0"/>
                </a:spcAft>
                <a:defRPr/>
              </a:pPr>
              <a:endParaRPr lang="en-US" sz="1800" kern="0">
                <a:cs typeface="Arial"/>
              </a:endParaRPr>
            </a:p>
          </p:txBody>
        </p:sp>
        <p:grpSp>
          <p:nvGrpSpPr>
            <p:cNvPr id="3097" name="Groupe 313"/>
            <p:cNvGrpSpPr>
              <a:grpSpLocks/>
            </p:cNvGrpSpPr>
            <p:nvPr/>
          </p:nvGrpSpPr>
          <p:grpSpPr bwMode="auto">
            <a:xfrm>
              <a:off x="581872" y="1705593"/>
              <a:ext cx="1288979" cy="322986"/>
              <a:chOff x="569813" y="2502282"/>
              <a:chExt cx="1443628" cy="360741"/>
            </a:xfrm>
          </p:grpSpPr>
          <p:sp>
            <p:nvSpPr>
              <p:cNvPr id="421" name="Rectangle 420"/>
              <p:cNvSpPr/>
              <p:nvPr/>
            </p:nvSpPr>
            <p:spPr>
              <a:xfrm>
                <a:off x="570009" y="2501481"/>
                <a:ext cx="1440178" cy="54973"/>
              </a:xfrm>
              <a:prstGeom prst="rect">
                <a:avLst/>
              </a:prstGeom>
              <a:solidFill>
                <a:srgbClr val="0070C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422" name="Rectangle 421"/>
              <p:cNvSpPr/>
              <p:nvPr/>
            </p:nvSpPr>
            <p:spPr>
              <a:xfrm>
                <a:off x="571788" y="2609653"/>
                <a:ext cx="1440178" cy="54972"/>
              </a:xfrm>
              <a:prstGeom prst="rect">
                <a:avLst/>
              </a:prstGeom>
              <a:solidFill>
                <a:srgbClr val="0070C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423" name="Rectangle 422"/>
              <p:cNvSpPr/>
              <p:nvPr/>
            </p:nvSpPr>
            <p:spPr>
              <a:xfrm>
                <a:off x="573565" y="2708957"/>
                <a:ext cx="1440178" cy="54972"/>
              </a:xfrm>
              <a:prstGeom prst="rect">
                <a:avLst/>
              </a:prstGeom>
              <a:solidFill>
                <a:srgbClr val="FFFFFF">
                  <a:lumMod val="85000"/>
                </a:srgbClr>
              </a:solidFill>
              <a:ln>
                <a:solidFill>
                  <a:srgbClr val="FFFFFF">
                    <a:lumMod val="85000"/>
                  </a:srgbClr>
                </a:solidFill>
              </a:ln>
            </p:spPr>
            <p:txBody>
              <a:bodyPr lIns="0" tIns="0" rIns="0" bIns="0" anchor="ctr" anchorCtr="1"/>
              <a:lstStyle/>
              <a:p>
                <a:pPr fontAlgn="auto">
                  <a:spcAft>
                    <a:spcPts val="0"/>
                  </a:spcAft>
                  <a:defRPr/>
                </a:pPr>
                <a:endParaRPr lang="en-US" sz="1800" kern="0">
                  <a:cs typeface="Arial"/>
                </a:endParaRPr>
              </a:p>
            </p:txBody>
          </p:sp>
          <p:sp>
            <p:nvSpPr>
              <p:cNvPr id="424" name="Rectangle 423"/>
              <p:cNvSpPr/>
              <p:nvPr/>
            </p:nvSpPr>
            <p:spPr>
              <a:xfrm>
                <a:off x="573565" y="2808261"/>
                <a:ext cx="1440178" cy="54972"/>
              </a:xfrm>
              <a:prstGeom prst="rect">
                <a:avLst/>
              </a:prstGeom>
              <a:solidFill>
                <a:srgbClr val="0070C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grpSp>
        <p:sp>
          <p:nvSpPr>
            <p:cNvPr id="315" name="Rectangle 314"/>
            <p:cNvSpPr/>
            <p:nvPr/>
          </p:nvSpPr>
          <p:spPr>
            <a:xfrm>
              <a:off x="1866359" y="1552456"/>
              <a:ext cx="781065" cy="644606"/>
            </a:xfrm>
            <a:prstGeom prst="rect">
              <a:avLst/>
            </a:prstGeom>
            <a:solidFill>
              <a:srgbClr val="FFFFFF"/>
            </a:solidFill>
            <a:ln>
              <a:solidFill>
                <a:srgbClr val="000000"/>
              </a:solidFill>
            </a:ln>
          </p:spPr>
          <p:txBody>
            <a:bodyPr lIns="0" tIns="0" rIns="0" bIns="0" anchor="ctr" anchorCtr="1"/>
            <a:lstStyle/>
            <a:p>
              <a:pPr fontAlgn="auto">
                <a:spcAft>
                  <a:spcPts val="0"/>
                </a:spcAft>
                <a:defRPr/>
              </a:pPr>
              <a:endParaRPr lang="en-US" sz="1000" kern="0">
                <a:cs typeface="Arial"/>
              </a:endParaRPr>
            </a:p>
          </p:txBody>
        </p:sp>
        <p:sp>
          <p:nvSpPr>
            <p:cNvPr id="316" name="Rectangle 10"/>
            <p:cNvSpPr>
              <a:spLocks noChangeArrowheads="1"/>
            </p:cNvSpPr>
            <p:nvPr/>
          </p:nvSpPr>
          <p:spPr bwMode="auto">
            <a:xfrm>
              <a:off x="1884196"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17" name="Rectangle 18"/>
            <p:cNvSpPr>
              <a:spLocks noChangeArrowheads="1"/>
            </p:cNvSpPr>
            <p:nvPr/>
          </p:nvSpPr>
          <p:spPr bwMode="auto">
            <a:xfrm>
              <a:off x="1888584" y="1579448"/>
              <a:ext cx="95252"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18" name="Rectangle 23"/>
            <p:cNvSpPr>
              <a:spLocks noChangeArrowheads="1"/>
            </p:cNvSpPr>
            <p:nvPr/>
          </p:nvSpPr>
          <p:spPr bwMode="auto">
            <a:xfrm>
              <a:off x="1888584" y="2116090"/>
              <a:ext cx="95252"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19" name="Rectangle 10"/>
            <p:cNvSpPr>
              <a:spLocks noChangeArrowheads="1"/>
            </p:cNvSpPr>
            <p:nvPr/>
          </p:nvSpPr>
          <p:spPr bwMode="auto">
            <a:xfrm>
              <a:off x="2098363"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20" name="Rectangle 18"/>
            <p:cNvSpPr>
              <a:spLocks noChangeArrowheads="1"/>
            </p:cNvSpPr>
            <p:nvPr/>
          </p:nvSpPr>
          <p:spPr bwMode="auto">
            <a:xfrm>
              <a:off x="2102900" y="1579448"/>
              <a:ext cx="95252"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21" name="Rectangle 23"/>
            <p:cNvSpPr>
              <a:spLocks noChangeArrowheads="1"/>
            </p:cNvSpPr>
            <p:nvPr/>
          </p:nvSpPr>
          <p:spPr bwMode="auto">
            <a:xfrm>
              <a:off x="2102900" y="2116090"/>
              <a:ext cx="95252"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22" name="Rectangle 10"/>
            <p:cNvSpPr>
              <a:spLocks noChangeArrowheads="1"/>
            </p:cNvSpPr>
            <p:nvPr/>
          </p:nvSpPr>
          <p:spPr bwMode="auto">
            <a:xfrm>
              <a:off x="2205445"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23" name="Rectangle 18"/>
            <p:cNvSpPr>
              <a:spLocks noChangeArrowheads="1"/>
            </p:cNvSpPr>
            <p:nvPr/>
          </p:nvSpPr>
          <p:spPr bwMode="auto">
            <a:xfrm>
              <a:off x="2209265" y="1579448"/>
              <a:ext cx="96839"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24" name="Rectangle 23"/>
            <p:cNvSpPr>
              <a:spLocks noChangeArrowheads="1"/>
            </p:cNvSpPr>
            <p:nvPr/>
          </p:nvSpPr>
          <p:spPr bwMode="auto">
            <a:xfrm>
              <a:off x="2209265" y="2116090"/>
              <a:ext cx="96839"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25" name="Rectangle 10"/>
            <p:cNvSpPr>
              <a:spLocks noChangeArrowheads="1"/>
            </p:cNvSpPr>
            <p:nvPr/>
          </p:nvSpPr>
          <p:spPr bwMode="auto">
            <a:xfrm>
              <a:off x="1991279"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26" name="Rectangle 18"/>
            <p:cNvSpPr>
              <a:spLocks noChangeArrowheads="1"/>
            </p:cNvSpPr>
            <p:nvPr/>
          </p:nvSpPr>
          <p:spPr bwMode="auto">
            <a:xfrm>
              <a:off x="1994948" y="1579448"/>
              <a:ext cx="96840"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27" name="Rectangle 23"/>
            <p:cNvSpPr>
              <a:spLocks noChangeArrowheads="1"/>
            </p:cNvSpPr>
            <p:nvPr/>
          </p:nvSpPr>
          <p:spPr bwMode="auto">
            <a:xfrm>
              <a:off x="1994948" y="2116090"/>
              <a:ext cx="96840"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28" name="Rectangle 10"/>
            <p:cNvSpPr>
              <a:spLocks noChangeArrowheads="1"/>
            </p:cNvSpPr>
            <p:nvPr/>
          </p:nvSpPr>
          <p:spPr bwMode="auto">
            <a:xfrm>
              <a:off x="2312528"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29" name="Rectangle 18"/>
            <p:cNvSpPr>
              <a:spLocks noChangeArrowheads="1"/>
            </p:cNvSpPr>
            <p:nvPr/>
          </p:nvSpPr>
          <p:spPr bwMode="auto">
            <a:xfrm>
              <a:off x="2315629" y="1579448"/>
              <a:ext cx="96840"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30" name="Rectangle 23"/>
            <p:cNvSpPr>
              <a:spLocks noChangeArrowheads="1"/>
            </p:cNvSpPr>
            <p:nvPr/>
          </p:nvSpPr>
          <p:spPr bwMode="auto">
            <a:xfrm>
              <a:off x="2315629" y="2116090"/>
              <a:ext cx="96840"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31" name="Rectangle 10"/>
            <p:cNvSpPr>
              <a:spLocks noChangeArrowheads="1"/>
            </p:cNvSpPr>
            <p:nvPr/>
          </p:nvSpPr>
          <p:spPr bwMode="auto">
            <a:xfrm>
              <a:off x="2419611"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32" name="Rectangle 18"/>
            <p:cNvSpPr>
              <a:spLocks noChangeArrowheads="1"/>
            </p:cNvSpPr>
            <p:nvPr/>
          </p:nvSpPr>
          <p:spPr bwMode="auto">
            <a:xfrm>
              <a:off x="2423581" y="1579448"/>
              <a:ext cx="96840"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33" name="Rectangle 23"/>
            <p:cNvSpPr>
              <a:spLocks noChangeArrowheads="1"/>
            </p:cNvSpPr>
            <p:nvPr/>
          </p:nvSpPr>
          <p:spPr bwMode="auto">
            <a:xfrm>
              <a:off x="2423581" y="2116090"/>
              <a:ext cx="96840"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34" name="Rectangle 10"/>
            <p:cNvSpPr>
              <a:spLocks noChangeArrowheads="1"/>
            </p:cNvSpPr>
            <p:nvPr/>
          </p:nvSpPr>
          <p:spPr bwMode="auto">
            <a:xfrm>
              <a:off x="2526696" y="1573140"/>
              <a:ext cx="104208" cy="604696"/>
            </a:xfrm>
            <a:prstGeom prst="rect">
              <a:avLst/>
            </a:prstGeom>
            <a:solidFill>
              <a:srgbClr val="FFFFFF"/>
            </a:solid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Arial"/>
                </a:rPr>
                <a:t>FEU</a:t>
              </a:r>
            </a:p>
          </p:txBody>
        </p:sp>
        <p:sp>
          <p:nvSpPr>
            <p:cNvPr id="335" name="Rectangle 18"/>
            <p:cNvSpPr>
              <a:spLocks noChangeArrowheads="1"/>
            </p:cNvSpPr>
            <p:nvPr/>
          </p:nvSpPr>
          <p:spPr bwMode="auto">
            <a:xfrm>
              <a:off x="2529946" y="1579448"/>
              <a:ext cx="96839" cy="60333"/>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36" name="Rectangle 23"/>
            <p:cNvSpPr>
              <a:spLocks noChangeArrowheads="1"/>
            </p:cNvSpPr>
            <p:nvPr/>
          </p:nvSpPr>
          <p:spPr bwMode="auto">
            <a:xfrm>
              <a:off x="2529946" y="2116090"/>
              <a:ext cx="96839" cy="61920"/>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1000" kern="0">
                <a:latin typeface="Calibri" pitchFamily="34" charset="0"/>
                <a:cs typeface="Arial"/>
              </a:endParaRPr>
            </a:p>
          </p:txBody>
        </p:sp>
        <p:sp>
          <p:nvSpPr>
            <p:cNvPr id="337" name="Ellipse 336"/>
            <p:cNvSpPr/>
            <p:nvPr/>
          </p:nvSpPr>
          <p:spPr>
            <a:xfrm>
              <a:off x="5230334" y="2714652"/>
              <a:ext cx="111127" cy="95262"/>
            </a:xfrm>
            <a:prstGeom prst="ellipse">
              <a:avLst/>
            </a:prstGeom>
            <a:ln w="22225">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338" name="Ellipse 337"/>
            <p:cNvSpPr/>
            <p:nvPr/>
          </p:nvSpPr>
          <p:spPr>
            <a:xfrm>
              <a:off x="3568191" y="2506664"/>
              <a:ext cx="111127" cy="96849"/>
            </a:xfrm>
            <a:prstGeom prst="ellipse">
              <a:avLst/>
            </a:prstGeom>
            <a:ln>
              <a:solidFill>
                <a:srgbClr val="000000"/>
              </a:solidFill>
            </a:ln>
          </p:spPr>
          <p:txBody>
            <a:bodyPr lIns="0" tIns="0" rIns="0" bIns="0" anchor="ctr" anchorCtr="1"/>
            <a:lstStyle/>
            <a:p>
              <a:pPr fontAlgn="auto">
                <a:spcAft>
                  <a:spcPts val="0"/>
                </a:spcAft>
                <a:defRPr/>
              </a:pPr>
              <a:endParaRPr lang="en-US" sz="1000" kern="0">
                <a:cs typeface="Arial"/>
              </a:endParaRPr>
            </a:p>
          </p:txBody>
        </p:sp>
        <p:sp>
          <p:nvSpPr>
            <p:cNvPr id="339" name="Rectangle 138"/>
            <p:cNvSpPr>
              <a:spLocks noChangeArrowheads="1"/>
            </p:cNvSpPr>
            <p:nvPr/>
          </p:nvSpPr>
          <p:spPr bwMode="auto">
            <a:xfrm>
              <a:off x="4750900" y="1552456"/>
              <a:ext cx="147641" cy="644606"/>
            </a:xfrm>
            <a:prstGeom prst="rect">
              <a:avLst/>
            </a:prstGeom>
            <a:solidFill>
              <a:srgbClr val="FFFFFF"/>
            </a:solidFill>
            <a:ln w="9525">
              <a:solidFill>
                <a:srgbClr val="000000"/>
              </a:solidFill>
              <a:miter lim="800000"/>
              <a:headEnd/>
              <a:tailEnd/>
            </a:ln>
            <a:effectLst/>
            <a:extLst/>
          </p:spPr>
          <p:txBody>
            <a:bodyPr wrap="none" anchor="ctr"/>
            <a:lstStyle/>
            <a:p>
              <a:pPr algn="ctr" fontAlgn="auto">
                <a:spcBef>
                  <a:spcPct val="0"/>
                </a:spcBef>
                <a:spcAft>
                  <a:spcPts val="0"/>
                </a:spcAft>
                <a:defRPr/>
              </a:pPr>
              <a:endParaRPr lang="en-US" sz="1100" kern="0" dirty="0">
                <a:solidFill>
                  <a:sysClr val="windowText" lastClr="000000"/>
                </a:solidFill>
                <a:cs typeface="Arial"/>
              </a:endParaRPr>
            </a:p>
          </p:txBody>
        </p:sp>
        <p:sp>
          <p:nvSpPr>
            <p:cNvPr id="340" name="Rectangle 138"/>
            <p:cNvSpPr>
              <a:spLocks noChangeArrowheads="1"/>
            </p:cNvSpPr>
            <p:nvPr/>
          </p:nvSpPr>
          <p:spPr bwMode="auto">
            <a:xfrm>
              <a:off x="4750900" y="2492374"/>
              <a:ext cx="147641" cy="644606"/>
            </a:xfrm>
            <a:prstGeom prst="rect">
              <a:avLst/>
            </a:prstGeom>
            <a:solidFill>
              <a:srgbClr val="FFFFFF"/>
            </a:solidFill>
            <a:ln w="9525">
              <a:solidFill>
                <a:srgbClr val="000000"/>
              </a:solidFill>
              <a:miter lim="800000"/>
              <a:headEnd/>
              <a:tailEnd/>
            </a:ln>
            <a:effectLst/>
            <a:extLst/>
          </p:spPr>
          <p:txBody>
            <a:bodyPr wrap="none" anchor="ctr"/>
            <a:lstStyle/>
            <a:p>
              <a:pPr algn="ctr" fontAlgn="auto">
                <a:spcBef>
                  <a:spcPct val="0"/>
                </a:spcBef>
                <a:spcAft>
                  <a:spcPts val="0"/>
                </a:spcAft>
                <a:defRPr/>
              </a:pPr>
              <a:endParaRPr lang="en-US" sz="1100" kern="0" dirty="0">
                <a:solidFill>
                  <a:sysClr val="windowText" lastClr="000000"/>
                </a:solidFill>
                <a:cs typeface="Arial"/>
              </a:endParaRPr>
            </a:p>
          </p:txBody>
        </p:sp>
        <p:sp>
          <p:nvSpPr>
            <p:cNvPr id="341" name="Ellipse 340"/>
            <p:cNvSpPr/>
            <p:nvPr/>
          </p:nvSpPr>
          <p:spPr>
            <a:xfrm>
              <a:off x="3569778" y="2636856"/>
              <a:ext cx="111127" cy="95262"/>
            </a:xfrm>
            <a:prstGeom prst="ellipse">
              <a:avLst/>
            </a:prstGeom>
            <a:ln>
              <a:solidFill>
                <a:srgbClr val="000000"/>
              </a:solidFill>
            </a:ln>
          </p:spPr>
          <p:txBody>
            <a:bodyPr lIns="0" tIns="0" rIns="0" bIns="0" anchor="ctr" anchorCtr="1"/>
            <a:lstStyle/>
            <a:p>
              <a:pPr fontAlgn="auto">
                <a:spcAft>
                  <a:spcPts val="0"/>
                </a:spcAft>
                <a:defRPr/>
              </a:pPr>
              <a:endParaRPr lang="en-US" sz="1000" kern="0">
                <a:cs typeface="Arial"/>
              </a:endParaRPr>
            </a:p>
          </p:txBody>
        </p:sp>
        <p:sp>
          <p:nvSpPr>
            <p:cNvPr id="342" name="Ellipse 341"/>
            <p:cNvSpPr/>
            <p:nvPr/>
          </p:nvSpPr>
          <p:spPr>
            <a:xfrm>
              <a:off x="3568191" y="2765459"/>
              <a:ext cx="111127" cy="96850"/>
            </a:xfrm>
            <a:prstGeom prst="ellipse">
              <a:avLst/>
            </a:prstGeom>
            <a:ln>
              <a:solidFill>
                <a:srgbClr val="000000">
                  <a:lumMod val="50000"/>
                  <a:lumOff val="50000"/>
                </a:srgbClr>
              </a:solidFill>
            </a:ln>
          </p:spPr>
          <p:txBody>
            <a:bodyPr lIns="0" tIns="0" rIns="0" bIns="0" anchor="ctr" anchorCtr="1"/>
            <a:lstStyle/>
            <a:p>
              <a:pPr fontAlgn="auto">
                <a:spcAft>
                  <a:spcPts val="0"/>
                </a:spcAft>
                <a:defRPr/>
              </a:pPr>
              <a:endParaRPr lang="en-US" sz="1000" kern="0">
                <a:cs typeface="Arial"/>
              </a:endParaRPr>
            </a:p>
          </p:txBody>
        </p:sp>
        <p:sp>
          <p:nvSpPr>
            <p:cNvPr id="343" name="Ellipse 342"/>
            <p:cNvSpPr/>
            <p:nvPr/>
          </p:nvSpPr>
          <p:spPr>
            <a:xfrm>
              <a:off x="3566603" y="2894063"/>
              <a:ext cx="111127" cy="96849"/>
            </a:xfrm>
            <a:prstGeom prst="ellipse">
              <a:avLst/>
            </a:prstGeom>
            <a:ln>
              <a:solidFill>
                <a:srgbClr val="000000"/>
              </a:solidFill>
            </a:ln>
          </p:spPr>
          <p:txBody>
            <a:bodyPr lIns="0" tIns="0" rIns="0" bIns="0" anchor="ctr" anchorCtr="1"/>
            <a:lstStyle/>
            <a:p>
              <a:pPr fontAlgn="auto">
                <a:spcAft>
                  <a:spcPts val="0"/>
                </a:spcAft>
                <a:defRPr/>
              </a:pPr>
              <a:endParaRPr lang="en-US" sz="1000" kern="0">
                <a:cs typeface="Arial"/>
              </a:endParaRPr>
            </a:p>
          </p:txBody>
        </p:sp>
        <p:grpSp>
          <p:nvGrpSpPr>
            <p:cNvPr id="3127" name="Groupe 343"/>
            <p:cNvGrpSpPr>
              <a:grpSpLocks/>
            </p:cNvGrpSpPr>
            <p:nvPr/>
          </p:nvGrpSpPr>
          <p:grpSpPr bwMode="auto">
            <a:xfrm>
              <a:off x="585111" y="2644535"/>
              <a:ext cx="1285740" cy="322986"/>
              <a:chOff x="569813" y="2502282"/>
              <a:chExt cx="1443628" cy="360741"/>
            </a:xfrm>
          </p:grpSpPr>
          <p:sp>
            <p:nvSpPr>
              <p:cNvPr id="417" name="Rectangle 416"/>
              <p:cNvSpPr/>
              <p:nvPr/>
            </p:nvSpPr>
            <p:spPr>
              <a:xfrm>
                <a:off x="569938" y="2502571"/>
                <a:ext cx="1440242" cy="53199"/>
              </a:xfrm>
              <a:prstGeom prst="rect">
                <a:avLst/>
              </a:prstGeom>
              <a:solidFill>
                <a:srgbClr val="0070C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418" name="Rectangle 417"/>
              <p:cNvSpPr/>
              <p:nvPr/>
            </p:nvSpPr>
            <p:spPr>
              <a:xfrm>
                <a:off x="571721" y="2610743"/>
                <a:ext cx="1440242" cy="54972"/>
              </a:xfrm>
              <a:prstGeom prst="rect">
                <a:avLst/>
              </a:prstGeom>
              <a:solidFill>
                <a:srgbClr val="0070C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sp>
            <p:nvSpPr>
              <p:cNvPr id="419" name="Rectangle 418"/>
              <p:cNvSpPr/>
              <p:nvPr/>
            </p:nvSpPr>
            <p:spPr>
              <a:xfrm>
                <a:off x="573503" y="2710047"/>
                <a:ext cx="1440242" cy="53199"/>
              </a:xfrm>
              <a:prstGeom prst="rect">
                <a:avLst/>
              </a:prstGeom>
              <a:solidFill>
                <a:srgbClr val="FFFFFF">
                  <a:lumMod val="85000"/>
                </a:srgbClr>
              </a:solidFill>
              <a:ln>
                <a:solidFill>
                  <a:srgbClr val="FFFFFF">
                    <a:lumMod val="85000"/>
                  </a:srgbClr>
                </a:solidFill>
              </a:ln>
            </p:spPr>
            <p:txBody>
              <a:bodyPr lIns="0" tIns="0" rIns="0" bIns="0" anchor="ctr" anchorCtr="1"/>
              <a:lstStyle/>
              <a:p>
                <a:pPr fontAlgn="auto">
                  <a:spcAft>
                    <a:spcPts val="0"/>
                  </a:spcAft>
                  <a:defRPr/>
                </a:pPr>
                <a:endParaRPr lang="en-US" sz="1800" kern="0">
                  <a:cs typeface="Arial"/>
                </a:endParaRPr>
              </a:p>
            </p:txBody>
          </p:sp>
          <p:sp>
            <p:nvSpPr>
              <p:cNvPr id="420" name="Rectangle 419"/>
              <p:cNvSpPr/>
              <p:nvPr/>
            </p:nvSpPr>
            <p:spPr>
              <a:xfrm>
                <a:off x="573503" y="2809352"/>
                <a:ext cx="1440242" cy="53199"/>
              </a:xfrm>
              <a:prstGeom prst="rect">
                <a:avLst/>
              </a:prstGeom>
              <a:solidFill>
                <a:srgbClr val="0070C0"/>
              </a:solidFill>
              <a:ln>
                <a:solidFill>
                  <a:srgbClr val="000000"/>
                </a:solidFill>
              </a:ln>
            </p:spPr>
            <p:txBody>
              <a:bodyPr lIns="0" tIns="0" rIns="0" bIns="0" anchor="ctr" anchorCtr="1"/>
              <a:lstStyle/>
              <a:p>
                <a:pPr fontAlgn="auto">
                  <a:spcAft>
                    <a:spcPts val="0"/>
                  </a:spcAft>
                  <a:defRPr/>
                </a:pPr>
                <a:endParaRPr lang="en-US" sz="1800" kern="0">
                  <a:cs typeface="Arial"/>
                </a:endParaRPr>
              </a:p>
            </p:txBody>
          </p:sp>
        </p:grpSp>
        <p:grpSp>
          <p:nvGrpSpPr>
            <p:cNvPr id="3128" name="Groupe 344"/>
            <p:cNvGrpSpPr>
              <a:grpSpLocks/>
            </p:cNvGrpSpPr>
            <p:nvPr/>
          </p:nvGrpSpPr>
          <p:grpSpPr bwMode="auto">
            <a:xfrm>
              <a:off x="1867133" y="2492107"/>
              <a:ext cx="780836" cy="644646"/>
              <a:chOff x="2009812" y="1448780"/>
              <a:chExt cx="761987" cy="720000"/>
            </a:xfrm>
          </p:grpSpPr>
          <p:sp>
            <p:nvSpPr>
              <p:cNvPr id="387" name="Rectangle 386"/>
              <p:cNvSpPr/>
              <p:nvPr/>
            </p:nvSpPr>
            <p:spPr>
              <a:xfrm>
                <a:off x="2009057" y="1449078"/>
                <a:ext cx="762210" cy="719955"/>
              </a:xfrm>
              <a:prstGeom prst="rect">
                <a:avLst/>
              </a:prstGeom>
              <a:solidFill>
                <a:srgbClr val="FFFFFF"/>
              </a:solidFill>
              <a:ln>
                <a:solidFill>
                  <a:srgbClr val="000000"/>
                </a:solidFill>
              </a:ln>
            </p:spPr>
            <p:txBody>
              <a:bodyPr lIns="0" tIns="0" rIns="0" bIns="0" anchor="ctr" anchorCtr="1"/>
              <a:lstStyle/>
              <a:p>
                <a:pPr fontAlgn="auto">
                  <a:spcAft>
                    <a:spcPts val="0"/>
                  </a:spcAft>
                  <a:defRPr/>
                </a:pPr>
                <a:endParaRPr lang="en-US" sz="900" kern="0" dirty="0">
                  <a:latin typeface="Calibri" pitchFamily="34" charset="0"/>
                  <a:cs typeface="Calibri" pitchFamily="34" charset="0"/>
                </a:endParaRPr>
              </a:p>
            </p:txBody>
          </p:sp>
          <p:grpSp>
            <p:nvGrpSpPr>
              <p:cNvPr id="3171" name="Groupe 387"/>
              <p:cNvGrpSpPr>
                <a:grpSpLocks/>
              </p:cNvGrpSpPr>
              <p:nvPr/>
            </p:nvGrpSpPr>
            <p:grpSpPr bwMode="auto">
              <a:xfrm>
                <a:off x="2026464" y="1471090"/>
                <a:ext cx="728683" cy="675380"/>
                <a:chOff x="2030479" y="1467125"/>
                <a:chExt cx="728683" cy="675380"/>
              </a:xfrm>
            </p:grpSpPr>
            <p:grpSp>
              <p:nvGrpSpPr>
                <p:cNvPr id="3172" name="Groupe 388"/>
                <p:cNvGrpSpPr>
                  <a:grpSpLocks/>
                </p:cNvGrpSpPr>
                <p:nvPr/>
              </p:nvGrpSpPr>
              <p:grpSpPr bwMode="auto">
                <a:xfrm>
                  <a:off x="2030479" y="1467125"/>
                  <a:ext cx="101693" cy="675380"/>
                  <a:chOff x="4103948" y="3723169"/>
                  <a:chExt cx="101693" cy="675380"/>
                </a:xfrm>
              </p:grpSpPr>
              <p:sp>
                <p:nvSpPr>
                  <p:cNvPr id="414"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415" name="Rectangle 18"/>
                  <p:cNvSpPr>
                    <a:spLocks noChangeArrowheads="1"/>
                  </p:cNvSpPr>
                  <p:nvPr/>
                </p:nvSpPr>
                <p:spPr bwMode="auto">
                  <a:xfrm>
                    <a:off x="4106679" y="3729529"/>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416" name="Rectangle 23"/>
                  <p:cNvSpPr>
                    <a:spLocks noChangeArrowheads="1"/>
                  </p:cNvSpPr>
                  <p:nvPr/>
                </p:nvSpPr>
                <p:spPr bwMode="auto">
                  <a:xfrm>
                    <a:off x="4106679" y="4328901"/>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nvGrpSpPr>
                <p:cNvPr id="3173" name="Groupe 389"/>
                <p:cNvGrpSpPr>
                  <a:grpSpLocks/>
                </p:cNvGrpSpPr>
                <p:nvPr/>
              </p:nvGrpSpPr>
              <p:grpSpPr bwMode="auto">
                <a:xfrm>
                  <a:off x="2239475" y="1467125"/>
                  <a:ext cx="101693" cy="675380"/>
                  <a:chOff x="4103948" y="3723169"/>
                  <a:chExt cx="101693" cy="675380"/>
                </a:xfrm>
              </p:grpSpPr>
              <p:sp>
                <p:nvSpPr>
                  <p:cNvPr id="411"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412" name="Rectangle 18"/>
                  <p:cNvSpPr>
                    <a:spLocks noChangeArrowheads="1"/>
                  </p:cNvSpPr>
                  <p:nvPr/>
                </p:nvSpPr>
                <p:spPr bwMode="auto">
                  <a:xfrm>
                    <a:off x="4106827" y="3729529"/>
                    <a:ext cx="94501"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413" name="Rectangle 23"/>
                  <p:cNvSpPr>
                    <a:spLocks noChangeArrowheads="1"/>
                  </p:cNvSpPr>
                  <p:nvPr/>
                </p:nvSpPr>
                <p:spPr bwMode="auto">
                  <a:xfrm>
                    <a:off x="4106827" y="4328901"/>
                    <a:ext cx="94501"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nvGrpSpPr>
                <p:cNvPr id="3174" name="Groupe 390"/>
                <p:cNvGrpSpPr>
                  <a:grpSpLocks/>
                </p:cNvGrpSpPr>
                <p:nvPr/>
              </p:nvGrpSpPr>
              <p:grpSpPr bwMode="auto">
                <a:xfrm>
                  <a:off x="2343973" y="1467125"/>
                  <a:ext cx="101693" cy="675380"/>
                  <a:chOff x="4103948" y="3723169"/>
                  <a:chExt cx="101693" cy="675380"/>
                </a:xfrm>
              </p:grpSpPr>
              <p:sp>
                <p:nvSpPr>
                  <p:cNvPr id="408"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409" name="Rectangle 18"/>
                  <p:cNvSpPr>
                    <a:spLocks noChangeArrowheads="1"/>
                  </p:cNvSpPr>
                  <p:nvPr/>
                </p:nvSpPr>
                <p:spPr bwMode="auto">
                  <a:xfrm>
                    <a:off x="4106125" y="3729529"/>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410" name="Rectangle 23"/>
                  <p:cNvSpPr>
                    <a:spLocks noChangeArrowheads="1"/>
                  </p:cNvSpPr>
                  <p:nvPr/>
                </p:nvSpPr>
                <p:spPr bwMode="auto">
                  <a:xfrm>
                    <a:off x="4106125" y="4328901"/>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nvGrpSpPr>
                <p:cNvPr id="3175" name="Groupe 391"/>
                <p:cNvGrpSpPr>
                  <a:grpSpLocks/>
                </p:cNvGrpSpPr>
                <p:nvPr/>
              </p:nvGrpSpPr>
              <p:grpSpPr bwMode="auto">
                <a:xfrm>
                  <a:off x="2134977" y="1467125"/>
                  <a:ext cx="101693" cy="675380"/>
                  <a:chOff x="4103948" y="3723169"/>
                  <a:chExt cx="101693" cy="675380"/>
                </a:xfrm>
              </p:grpSpPr>
              <p:sp>
                <p:nvSpPr>
                  <p:cNvPr id="405"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406" name="Rectangle 18"/>
                  <p:cNvSpPr>
                    <a:spLocks noChangeArrowheads="1"/>
                  </p:cNvSpPr>
                  <p:nvPr/>
                </p:nvSpPr>
                <p:spPr bwMode="auto">
                  <a:xfrm>
                    <a:off x="4105979" y="3729529"/>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407" name="Rectangle 23"/>
                  <p:cNvSpPr>
                    <a:spLocks noChangeArrowheads="1"/>
                  </p:cNvSpPr>
                  <p:nvPr/>
                </p:nvSpPr>
                <p:spPr bwMode="auto">
                  <a:xfrm>
                    <a:off x="4105979" y="4328901"/>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nvGrpSpPr>
                <p:cNvPr id="3176" name="Groupe 392"/>
                <p:cNvGrpSpPr>
                  <a:grpSpLocks/>
                </p:cNvGrpSpPr>
                <p:nvPr/>
              </p:nvGrpSpPr>
              <p:grpSpPr bwMode="auto">
                <a:xfrm>
                  <a:off x="2448471" y="1467125"/>
                  <a:ext cx="101693" cy="675380"/>
                  <a:chOff x="4103948" y="3723169"/>
                  <a:chExt cx="101693" cy="675380"/>
                </a:xfrm>
              </p:grpSpPr>
              <p:sp>
                <p:nvSpPr>
                  <p:cNvPr id="402"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403" name="Rectangle 18"/>
                  <p:cNvSpPr>
                    <a:spLocks noChangeArrowheads="1"/>
                  </p:cNvSpPr>
                  <p:nvPr/>
                </p:nvSpPr>
                <p:spPr bwMode="auto">
                  <a:xfrm>
                    <a:off x="4106973" y="3729529"/>
                    <a:ext cx="94502"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404" name="Rectangle 23"/>
                  <p:cNvSpPr>
                    <a:spLocks noChangeArrowheads="1"/>
                  </p:cNvSpPr>
                  <p:nvPr/>
                </p:nvSpPr>
                <p:spPr bwMode="auto">
                  <a:xfrm>
                    <a:off x="4106973" y="4328901"/>
                    <a:ext cx="94502"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nvGrpSpPr>
                <p:cNvPr id="3177" name="Groupe 393"/>
                <p:cNvGrpSpPr>
                  <a:grpSpLocks/>
                </p:cNvGrpSpPr>
                <p:nvPr/>
              </p:nvGrpSpPr>
              <p:grpSpPr bwMode="auto">
                <a:xfrm>
                  <a:off x="2552969" y="1467125"/>
                  <a:ext cx="101693" cy="675380"/>
                  <a:chOff x="4103948" y="3723169"/>
                  <a:chExt cx="101693" cy="675380"/>
                </a:xfrm>
              </p:grpSpPr>
              <p:sp>
                <p:nvSpPr>
                  <p:cNvPr id="399"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400" name="Rectangle 18"/>
                  <p:cNvSpPr>
                    <a:spLocks noChangeArrowheads="1"/>
                  </p:cNvSpPr>
                  <p:nvPr/>
                </p:nvSpPr>
                <p:spPr bwMode="auto">
                  <a:xfrm>
                    <a:off x="4106274" y="3729529"/>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401" name="Rectangle 23"/>
                  <p:cNvSpPr>
                    <a:spLocks noChangeArrowheads="1"/>
                  </p:cNvSpPr>
                  <p:nvPr/>
                </p:nvSpPr>
                <p:spPr bwMode="auto">
                  <a:xfrm>
                    <a:off x="4106274" y="4328901"/>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nvGrpSpPr>
                <p:cNvPr id="3178" name="Groupe 394"/>
                <p:cNvGrpSpPr>
                  <a:grpSpLocks/>
                </p:cNvGrpSpPr>
                <p:nvPr/>
              </p:nvGrpSpPr>
              <p:grpSpPr bwMode="auto">
                <a:xfrm>
                  <a:off x="2657469" y="1467125"/>
                  <a:ext cx="101693" cy="675380"/>
                  <a:chOff x="4103948" y="3723169"/>
                  <a:chExt cx="101693" cy="675380"/>
                </a:xfrm>
              </p:grpSpPr>
              <p:sp>
                <p:nvSpPr>
                  <p:cNvPr id="396" name="Rectangle 10"/>
                  <p:cNvSpPr>
                    <a:spLocks noChangeArrowheads="1"/>
                  </p:cNvSpPr>
                  <p:nvPr/>
                </p:nvSpPr>
                <p:spPr bwMode="auto">
                  <a:xfrm>
                    <a:off x="4103948" y="3723169"/>
                    <a:ext cx="101693" cy="675380"/>
                  </a:xfrm>
                  <a:prstGeom prst="rect">
                    <a:avLst/>
                  </a:prstGeom>
                  <a:noFill/>
                  <a:ln w="9525">
                    <a:solidFill>
                      <a:srgbClr val="000000"/>
                    </a:solidFill>
                    <a:miter lim="800000"/>
                    <a:headEnd/>
                    <a:tailEnd/>
                  </a:ln>
                </p:spPr>
                <p:txBody>
                  <a:bodyPr vert="vert270" wrap="none" lIns="0" tIns="182880" rIns="0" bIns="182880" anchor="ctr"/>
                  <a:lstStyle/>
                  <a:p>
                    <a:pPr algn="ctr" eaLnBrk="0" fontAlgn="auto" hangingPunct="0">
                      <a:spcBef>
                        <a:spcPct val="0"/>
                      </a:spcBef>
                      <a:spcAft>
                        <a:spcPts val="0"/>
                      </a:spcAft>
                      <a:defRPr/>
                    </a:pPr>
                    <a:r>
                      <a:rPr lang="en-US" sz="900" kern="0" dirty="0">
                        <a:latin typeface="Calibri" pitchFamily="34" charset="0"/>
                        <a:cs typeface="Calibri" pitchFamily="34" charset="0"/>
                      </a:rPr>
                      <a:t>FEU</a:t>
                    </a:r>
                  </a:p>
                </p:txBody>
              </p:sp>
              <p:sp>
                <p:nvSpPr>
                  <p:cNvPr id="397" name="Rectangle 18"/>
                  <p:cNvSpPr>
                    <a:spLocks noChangeArrowheads="1"/>
                  </p:cNvSpPr>
                  <p:nvPr/>
                </p:nvSpPr>
                <p:spPr bwMode="auto">
                  <a:xfrm>
                    <a:off x="4105570" y="3729529"/>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sp>
                <p:nvSpPr>
                  <p:cNvPr id="398" name="Rectangle 23"/>
                  <p:cNvSpPr>
                    <a:spLocks noChangeArrowheads="1"/>
                  </p:cNvSpPr>
                  <p:nvPr/>
                </p:nvSpPr>
                <p:spPr bwMode="auto">
                  <a:xfrm>
                    <a:off x="4105570" y="4328901"/>
                    <a:ext cx="96050" cy="69159"/>
                  </a:xfrm>
                  <a:prstGeom prst="rect">
                    <a:avLst/>
                  </a:prstGeom>
                  <a:solidFill>
                    <a:srgbClr val="BBE0E3"/>
                  </a:solidFill>
                  <a:ln w="9525">
                    <a:solidFill>
                      <a:srgbClr val="000000"/>
                    </a:solidFill>
                    <a:miter lim="800000"/>
                    <a:headEnd/>
                    <a:tailEnd/>
                  </a:ln>
                </p:spPr>
                <p:txBody>
                  <a:bodyPr wrap="none" anchor="ctr"/>
                  <a:lstStyle/>
                  <a:p>
                    <a:pPr algn="ctr" eaLnBrk="0" fontAlgn="auto" hangingPunct="0">
                      <a:spcBef>
                        <a:spcPct val="0"/>
                      </a:spcBef>
                      <a:spcAft>
                        <a:spcPts val="0"/>
                      </a:spcAft>
                      <a:defRPr/>
                    </a:pPr>
                    <a:endParaRPr lang="en-US" sz="900" kern="0">
                      <a:latin typeface="Calibri" pitchFamily="34" charset="0"/>
                      <a:cs typeface="Calibri" pitchFamily="34" charset="0"/>
                    </a:endParaRPr>
                  </a:p>
                </p:txBody>
              </p:sp>
            </p:grpSp>
          </p:grpSp>
        </p:grpSp>
        <p:cxnSp>
          <p:nvCxnSpPr>
            <p:cNvPr id="3129" name="Connecteur droit 345"/>
            <p:cNvCxnSpPr>
              <a:cxnSpLocks noChangeShapeType="1"/>
            </p:cNvCxnSpPr>
            <p:nvPr/>
          </p:nvCxnSpPr>
          <p:spPr bwMode="auto">
            <a:xfrm>
              <a:off x="2574180" y="1664953"/>
              <a:ext cx="2176799" cy="0"/>
            </a:xfrm>
            <a:prstGeom prst="line">
              <a:avLst/>
            </a:prstGeom>
            <a:noFill/>
            <a:ln w="9525" algn="ctr">
              <a:solidFill>
                <a:srgbClr val="000000"/>
              </a:solidFill>
              <a:round/>
              <a:headEnd/>
              <a:tailEnd/>
            </a:ln>
          </p:spPr>
        </p:cxnSp>
        <p:cxnSp>
          <p:nvCxnSpPr>
            <p:cNvPr id="3130" name="Connecteur droit 346"/>
            <p:cNvCxnSpPr>
              <a:cxnSpLocks noChangeShapeType="1"/>
            </p:cNvCxnSpPr>
            <p:nvPr/>
          </p:nvCxnSpPr>
          <p:spPr bwMode="auto">
            <a:xfrm>
              <a:off x="2463496" y="1793896"/>
              <a:ext cx="2287483" cy="0"/>
            </a:xfrm>
            <a:prstGeom prst="line">
              <a:avLst/>
            </a:prstGeom>
            <a:noFill/>
            <a:ln w="9525" algn="ctr">
              <a:solidFill>
                <a:srgbClr val="000000"/>
              </a:solidFill>
              <a:round/>
              <a:headEnd/>
              <a:tailEnd/>
            </a:ln>
          </p:spPr>
        </p:cxnSp>
        <p:cxnSp>
          <p:nvCxnSpPr>
            <p:cNvPr id="3131" name="Connecteur droit 347"/>
            <p:cNvCxnSpPr>
              <a:cxnSpLocks noChangeShapeType="1"/>
            </p:cNvCxnSpPr>
            <p:nvPr/>
          </p:nvCxnSpPr>
          <p:spPr bwMode="auto">
            <a:xfrm>
              <a:off x="1938498" y="2051772"/>
              <a:ext cx="2812481" cy="0"/>
            </a:xfrm>
            <a:prstGeom prst="line">
              <a:avLst/>
            </a:prstGeom>
            <a:noFill/>
            <a:ln w="9525" algn="ctr">
              <a:solidFill>
                <a:srgbClr val="000000"/>
              </a:solidFill>
              <a:round/>
              <a:headEnd/>
              <a:tailEnd/>
            </a:ln>
          </p:spPr>
        </p:cxnSp>
        <p:cxnSp>
          <p:nvCxnSpPr>
            <p:cNvPr id="3132" name="Connecteur droit 348"/>
            <p:cNvCxnSpPr>
              <a:cxnSpLocks noChangeShapeType="1"/>
            </p:cNvCxnSpPr>
            <p:nvPr/>
          </p:nvCxnSpPr>
          <p:spPr bwMode="auto">
            <a:xfrm>
              <a:off x="2152376" y="1922829"/>
              <a:ext cx="2598603" cy="0"/>
            </a:xfrm>
            <a:prstGeom prst="line">
              <a:avLst/>
            </a:prstGeom>
            <a:noFill/>
            <a:ln w="9525" algn="ctr">
              <a:solidFill>
                <a:srgbClr val="7F7F7F"/>
              </a:solidFill>
              <a:round/>
              <a:headEnd/>
              <a:tailEnd/>
            </a:ln>
          </p:spPr>
        </p:cxnSp>
        <p:cxnSp>
          <p:nvCxnSpPr>
            <p:cNvPr id="3133" name="Connecteur droit 349"/>
            <p:cNvCxnSpPr>
              <a:cxnSpLocks noChangeShapeType="1"/>
            </p:cNvCxnSpPr>
            <p:nvPr/>
          </p:nvCxnSpPr>
          <p:spPr bwMode="auto">
            <a:xfrm>
              <a:off x="2574180" y="2603895"/>
              <a:ext cx="2176799" cy="0"/>
            </a:xfrm>
            <a:prstGeom prst="line">
              <a:avLst/>
            </a:prstGeom>
            <a:noFill/>
            <a:ln w="9525" algn="ctr">
              <a:solidFill>
                <a:srgbClr val="000000"/>
              </a:solidFill>
              <a:round/>
              <a:headEnd/>
              <a:tailEnd/>
            </a:ln>
          </p:spPr>
        </p:cxnSp>
        <p:cxnSp>
          <p:nvCxnSpPr>
            <p:cNvPr id="3134" name="Connecteur droit 350"/>
            <p:cNvCxnSpPr>
              <a:cxnSpLocks noChangeShapeType="1"/>
            </p:cNvCxnSpPr>
            <p:nvPr/>
          </p:nvCxnSpPr>
          <p:spPr bwMode="auto">
            <a:xfrm>
              <a:off x="2463496" y="2732838"/>
              <a:ext cx="2287483" cy="0"/>
            </a:xfrm>
            <a:prstGeom prst="line">
              <a:avLst/>
            </a:prstGeom>
            <a:noFill/>
            <a:ln w="9525" algn="ctr">
              <a:solidFill>
                <a:srgbClr val="000000"/>
              </a:solidFill>
              <a:round/>
              <a:headEnd/>
              <a:tailEnd/>
            </a:ln>
          </p:spPr>
        </p:cxnSp>
        <p:cxnSp>
          <p:nvCxnSpPr>
            <p:cNvPr id="3135" name="Connecteur droit 351"/>
            <p:cNvCxnSpPr>
              <a:cxnSpLocks noChangeShapeType="1"/>
            </p:cNvCxnSpPr>
            <p:nvPr/>
          </p:nvCxnSpPr>
          <p:spPr bwMode="auto">
            <a:xfrm>
              <a:off x="1938498" y="2990714"/>
              <a:ext cx="2812481" cy="0"/>
            </a:xfrm>
            <a:prstGeom prst="line">
              <a:avLst/>
            </a:prstGeom>
            <a:noFill/>
            <a:ln w="9525" algn="ctr">
              <a:solidFill>
                <a:srgbClr val="000000"/>
              </a:solidFill>
              <a:round/>
              <a:headEnd/>
              <a:tailEnd/>
            </a:ln>
          </p:spPr>
        </p:cxnSp>
        <p:cxnSp>
          <p:nvCxnSpPr>
            <p:cNvPr id="3136" name="Connecteur droit 352"/>
            <p:cNvCxnSpPr>
              <a:cxnSpLocks noChangeShapeType="1"/>
            </p:cNvCxnSpPr>
            <p:nvPr/>
          </p:nvCxnSpPr>
          <p:spPr bwMode="auto">
            <a:xfrm>
              <a:off x="2152376" y="2861771"/>
              <a:ext cx="2598603" cy="0"/>
            </a:xfrm>
            <a:prstGeom prst="line">
              <a:avLst/>
            </a:prstGeom>
            <a:noFill/>
            <a:ln w="9525" algn="ctr">
              <a:solidFill>
                <a:srgbClr val="7F7F7F"/>
              </a:solidFill>
              <a:round/>
              <a:headEnd/>
              <a:tailEnd/>
            </a:ln>
          </p:spPr>
        </p:cxnSp>
        <p:sp>
          <p:nvSpPr>
            <p:cNvPr id="354" name="Rectangle 353"/>
            <p:cNvSpPr/>
            <p:nvPr/>
          </p:nvSpPr>
          <p:spPr>
            <a:xfrm>
              <a:off x="2037812" y="2412989"/>
              <a:ext cx="460384" cy="49219"/>
            </a:xfrm>
            <a:prstGeom prst="rect">
              <a:avLst/>
            </a:prstGeom>
            <a:solidFill>
              <a:srgbClr val="FFFFFF">
                <a:lumMod val="85000"/>
              </a:srgbClr>
            </a:solidFill>
            <a:ln>
              <a:solidFill>
                <a:srgbClr val="FFFFFF">
                  <a:lumMod val="85000"/>
                </a:srgbClr>
              </a:solidFill>
            </a:ln>
          </p:spPr>
          <p:txBody>
            <a:bodyPr lIns="0" tIns="0" rIns="0" bIns="0" anchor="ctr" anchorCtr="1"/>
            <a:lstStyle/>
            <a:p>
              <a:pPr fontAlgn="auto">
                <a:spcAft>
                  <a:spcPts val="0"/>
                </a:spcAft>
                <a:defRPr/>
              </a:pPr>
              <a:endParaRPr lang="en-US" sz="1800" kern="0">
                <a:cs typeface="Arial"/>
              </a:endParaRPr>
            </a:p>
          </p:txBody>
        </p:sp>
        <p:sp>
          <p:nvSpPr>
            <p:cNvPr id="355" name="Rectangle 354"/>
            <p:cNvSpPr/>
            <p:nvPr/>
          </p:nvSpPr>
          <p:spPr>
            <a:xfrm>
              <a:off x="2037812" y="2235167"/>
              <a:ext cx="460384" cy="47631"/>
            </a:xfrm>
            <a:prstGeom prst="rect">
              <a:avLst/>
            </a:prstGeom>
            <a:solidFill>
              <a:srgbClr val="FFFFFF">
                <a:lumMod val="85000"/>
              </a:srgbClr>
            </a:solidFill>
            <a:ln>
              <a:solidFill>
                <a:srgbClr val="FFFFFF">
                  <a:lumMod val="85000"/>
                </a:srgbClr>
              </a:solidFill>
            </a:ln>
          </p:spPr>
          <p:txBody>
            <a:bodyPr lIns="0" tIns="0" rIns="0" bIns="0" anchor="ctr" anchorCtr="1"/>
            <a:lstStyle/>
            <a:p>
              <a:pPr fontAlgn="auto">
                <a:spcAft>
                  <a:spcPts val="0"/>
                </a:spcAft>
                <a:defRPr/>
              </a:pPr>
              <a:endParaRPr lang="en-US" sz="1800" kern="0">
                <a:cs typeface="Arial"/>
              </a:endParaRPr>
            </a:p>
          </p:txBody>
        </p:sp>
        <p:sp>
          <p:nvSpPr>
            <p:cNvPr id="356" name="Text Box 156"/>
            <p:cNvSpPr txBox="1">
              <a:spLocks noChangeArrowheads="1"/>
            </p:cNvSpPr>
            <p:nvPr/>
          </p:nvSpPr>
          <p:spPr bwMode="auto">
            <a:xfrm>
              <a:off x="1508285" y="1311126"/>
              <a:ext cx="1528962" cy="2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1300" b="1" kern="0" dirty="0" err="1">
                  <a:latin typeface="Arial"/>
                </a:rPr>
                <a:t>F</a:t>
              </a:r>
              <a:r>
                <a:rPr lang="en-US" sz="1300" kern="0" dirty="0" err="1">
                  <a:latin typeface="Arial"/>
                </a:rPr>
                <a:t>ront</a:t>
              </a:r>
              <a:r>
                <a:rPr lang="en-US" sz="1300" b="1" kern="0" dirty="0" err="1">
                  <a:latin typeface="Arial"/>
                </a:rPr>
                <a:t>E</a:t>
              </a:r>
              <a:r>
                <a:rPr lang="en-US" sz="1300" kern="0" dirty="0" err="1">
                  <a:latin typeface="Arial"/>
                </a:rPr>
                <a:t>nd</a:t>
              </a:r>
              <a:r>
                <a:rPr lang="en-US" sz="1300" kern="0" dirty="0">
                  <a:latin typeface="Arial"/>
                </a:rPr>
                <a:t> </a:t>
              </a:r>
              <a:r>
                <a:rPr lang="en-US" sz="1300" b="1" kern="0" dirty="0">
                  <a:latin typeface="Arial"/>
                </a:rPr>
                <a:t>U</a:t>
              </a:r>
              <a:r>
                <a:rPr lang="en-US" sz="1300" kern="0" dirty="0">
                  <a:latin typeface="Arial"/>
                </a:rPr>
                <a:t>nit (FEU)</a:t>
              </a:r>
            </a:p>
          </p:txBody>
        </p:sp>
        <p:sp>
          <p:nvSpPr>
            <p:cNvPr id="357" name="Text Box 157"/>
            <p:cNvSpPr txBox="1">
              <a:spLocks noChangeArrowheads="1"/>
            </p:cNvSpPr>
            <p:nvPr/>
          </p:nvSpPr>
          <p:spPr bwMode="auto">
            <a:xfrm>
              <a:off x="4222815" y="760195"/>
              <a:ext cx="1200637" cy="568889"/>
            </a:xfrm>
            <a:prstGeom prst="rect">
              <a:avLst/>
            </a:prstGeom>
            <a:noFill/>
            <a:ln>
              <a:noFill/>
            </a:ln>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kern="0" dirty="0" smtClean="0">
                  <a:latin typeface="Arial"/>
                </a:rPr>
                <a:t>Synchronous</a:t>
              </a:r>
              <a:br>
                <a:rPr lang="en-US" kern="0" dirty="0" smtClean="0">
                  <a:latin typeface="Arial"/>
                </a:rPr>
              </a:br>
              <a:r>
                <a:rPr lang="en-US" kern="0" dirty="0" smtClean="0">
                  <a:latin typeface="Arial"/>
                </a:rPr>
                <a:t>optical links</a:t>
              </a:r>
              <a:endParaRPr lang="en-US" kern="0" dirty="0">
                <a:latin typeface="Arial"/>
              </a:endParaRPr>
            </a:p>
          </p:txBody>
        </p:sp>
        <p:sp>
          <p:nvSpPr>
            <p:cNvPr id="358" name="Text Box 221"/>
            <p:cNvSpPr txBox="1">
              <a:spLocks noChangeArrowheads="1"/>
            </p:cNvSpPr>
            <p:nvPr/>
          </p:nvSpPr>
          <p:spPr bwMode="auto">
            <a:xfrm>
              <a:off x="796949" y="760195"/>
              <a:ext cx="2946873"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kern="0" dirty="0" smtClean="0">
                  <a:latin typeface="Arial"/>
                </a:rPr>
                <a:t>Off-detector frontend electronics</a:t>
              </a:r>
              <a:br>
                <a:rPr lang="en-US" kern="0" dirty="0" smtClean="0">
                  <a:latin typeface="Arial"/>
                </a:rPr>
              </a:br>
              <a:r>
                <a:rPr lang="en-US" kern="0" dirty="0" smtClean="0">
                  <a:latin typeface="Arial"/>
                </a:rPr>
                <a:t>~1.5-2m</a:t>
              </a:r>
              <a:endParaRPr lang="en-US" kern="0" dirty="0">
                <a:latin typeface="Arial"/>
              </a:endParaRPr>
            </a:p>
          </p:txBody>
        </p:sp>
        <p:sp>
          <p:nvSpPr>
            <p:cNvPr id="359" name="Text Box 222"/>
            <p:cNvSpPr txBox="1">
              <a:spLocks noChangeArrowheads="1"/>
            </p:cNvSpPr>
            <p:nvPr/>
          </p:nvSpPr>
          <p:spPr bwMode="auto">
            <a:xfrm>
              <a:off x="6001765" y="760195"/>
              <a:ext cx="223228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kern="0" dirty="0" smtClean="0">
                  <a:latin typeface="Arial"/>
                </a:rPr>
                <a:t>Concentrator electronics</a:t>
              </a:r>
              <a:br>
                <a:rPr lang="en-US" kern="0" dirty="0" smtClean="0">
                  <a:latin typeface="Arial"/>
                </a:rPr>
              </a:br>
              <a:r>
                <a:rPr lang="en-US" kern="0" dirty="0" smtClean="0">
                  <a:latin typeface="Arial"/>
                </a:rPr>
                <a:t>~10-20m</a:t>
              </a:r>
              <a:endParaRPr lang="en-US" kern="0" dirty="0">
                <a:latin typeface="Arial"/>
              </a:endParaRPr>
            </a:p>
          </p:txBody>
        </p:sp>
        <p:sp>
          <p:nvSpPr>
            <p:cNvPr id="360" name="Text Box 209"/>
            <p:cNvSpPr txBox="1">
              <a:spLocks noChangeArrowheads="1"/>
            </p:cNvSpPr>
            <p:nvPr/>
          </p:nvSpPr>
          <p:spPr bwMode="auto">
            <a:xfrm>
              <a:off x="6270511" y="1431791"/>
              <a:ext cx="1582074" cy="2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1300" b="1" kern="0" dirty="0">
                  <a:latin typeface="Arial"/>
                </a:rPr>
                <a:t>B</a:t>
              </a:r>
              <a:r>
                <a:rPr lang="en-US" sz="1300" kern="0" dirty="0">
                  <a:latin typeface="Arial"/>
                </a:rPr>
                <a:t>ack-</a:t>
              </a:r>
              <a:r>
                <a:rPr lang="en-US" sz="1300" b="1" kern="0" dirty="0">
                  <a:latin typeface="Arial"/>
                </a:rPr>
                <a:t>E</a:t>
              </a:r>
              <a:r>
                <a:rPr lang="en-US" sz="1300" kern="0" dirty="0">
                  <a:latin typeface="Arial"/>
                </a:rPr>
                <a:t>nd </a:t>
              </a:r>
              <a:r>
                <a:rPr lang="en-US" sz="1300" b="1" kern="0" dirty="0">
                  <a:latin typeface="Arial"/>
                </a:rPr>
                <a:t>U</a:t>
              </a:r>
              <a:r>
                <a:rPr lang="en-US" sz="1300" kern="0" dirty="0">
                  <a:latin typeface="Arial"/>
                </a:rPr>
                <a:t>nit (BEU)</a:t>
              </a:r>
            </a:p>
          </p:txBody>
        </p:sp>
        <p:sp>
          <p:nvSpPr>
            <p:cNvPr id="361" name="Text Box 190"/>
            <p:cNvSpPr txBox="1">
              <a:spLocks noChangeArrowheads="1"/>
            </p:cNvSpPr>
            <p:nvPr/>
          </p:nvSpPr>
          <p:spPr bwMode="auto">
            <a:xfrm>
              <a:off x="8032325" y="1152355"/>
              <a:ext cx="1223170" cy="92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eaLnBrk="1" fontAlgn="auto" hangingPunct="1">
                <a:spcBef>
                  <a:spcPts val="0"/>
                </a:spcBef>
                <a:spcAft>
                  <a:spcPts val="0"/>
                </a:spcAft>
                <a:defRPr/>
              </a:pPr>
              <a:r>
                <a:rPr lang="en-US" sz="1300" kern="0" dirty="0">
                  <a:solidFill>
                    <a:srgbClr val="00B050"/>
                  </a:solidFill>
                  <a:latin typeface="Arial"/>
                </a:rPr>
                <a:t>Trigger interface</a:t>
              </a:r>
              <a:r>
                <a:rPr lang="en-US" sz="1300" kern="0" dirty="0">
                  <a:latin typeface="Arial"/>
                </a:rPr>
                <a:t/>
              </a:r>
              <a:br>
                <a:rPr lang="en-US" sz="1300" kern="0" dirty="0">
                  <a:latin typeface="Arial"/>
                </a:rPr>
              </a:br>
              <a:r>
                <a:rPr lang="en-US" sz="1300" kern="0" dirty="0">
                  <a:latin typeface="Arial"/>
                </a:rPr>
                <a:t>optical fiber</a:t>
              </a:r>
              <a:br>
                <a:rPr lang="en-US" sz="1300" kern="0" dirty="0">
                  <a:latin typeface="Arial"/>
                </a:rPr>
              </a:br>
              <a:r>
                <a:rPr lang="en-US" sz="1300" kern="0" dirty="0">
                  <a:latin typeface="Arial"/>
                </a:rPr>
                <a:t>← clock/ trigger</a:t>
              </a:r>
              <a:br>
                <a:rPr lang="en-US" sz="1300" kern="0" dirty="0">
                  <a:latin typeface="Arial"/>
                </a:rPr>
              </a:br>
              <a:r>
                <a:rPr lang="en-US" sz="1300" kern="0" dirty="0">
                  <a:latin typeface="Arial"/>
                </a:rPr>
                <a:t>↔ fast control</a:t>
              </a:r>
            </a:p>
          </p:txBody>
        </p:sp>
        <p:sp>
          <p:nvSpPr>
            <p:cNvPr id="362" name="Text Box 191"/>
            <p:cNvSpPr txBox="1">
              <a:spLocks noChangeArrowheads="1"/>
            </p:cNvSpPr>
            <p:nvPr/>
          </p:nvSpPr>
          <p:spPr bwMode="auto">
            <a:xfrm>
              <a:off x="8032325" y="2620979"/>
              <a:ext cx="1099244" cy="92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eaLnBrk="1" fontAlgn="auto" hangingPunct="1">
                <a:spcBef>
                  <a:spcPts val="0"/>
                </a:spcBef>
                <a:spcAft>
                  <a:spcPts val="0"/>
                </a:spcAft>
                <a:defRPr/>
              </a:pPr>
              <a:r>
                <a:rPr lang="en-US" sz="1300" kern="0" dirty="0">
                  <a:solidFill>
                    <a:srgbClr val="FF0000"/>
                  </a:solidFill>
                  <a:latin typeface="Arial"/>
                </a:rPr>
                <a:t>DAQ interface</a:t>
              </a:r>
              <a:r>
                <a:rPr lang="en-US" sz="1300" kern="0" dirty="0">
                  <a:latin typeface="Arial"/>
                </a:rPr>
                <a:t/>
              </a:r>
              <a:br>
                <a:rPr lang="en-US" sz="1300" kern="0" dirty="0">
                  <a:latin typeface="Arial"/>
                </a:rPr>
              </a:br>
              <a:r>
                <a:rPr lang="en-US" sz="1300" kern="0" dirty="0">
                  <a:latin typeface="Arial"/>
                </a:rPr>
                <a:t>Ethernet</a:t>
              </a:r>
              <a:br>
                <a:rPr lang="en-US" sz="1300" kern="0" dirty="0">
                  <a:latin typeface="Arial"/>
                </a:rPr>
              </a:br>
              <a:r>
                <a:rPr lang="en-US" sz="1300" kern="0" dirty="0">
                  <a:latin typeface="Arial"/>
                </a:rPr>
                <a:t>→ data</a:t>
              </a:r>
              <a:br>
                <a:rPr lang="en-US" sz="1300" kern="0" dirty="0">
                  <a:latin typeface="Arial"/>
                </a:rPr>
              </a:br>
              <a:r>
                <a:rPr lang="en-US" sz="1300" kern="0" dirty="0">
                  <a:latin typeface="Arial"/>
                </a:rPr>
                <a:t>↔ slow control</a:t>
              </a:r>
            </a:p>
          </p:txBody>
        </p:sp>
        <p:sp>
          <p:nvSpPr>
            <p:cNvPr id="363" name="Text Box 193"/>
            <p:cNvSpPr txBox="1">
              <a:spLocks noChangeArrowheads="1"/>
            </p:cNvSpPr>
            <p:nvPr/>
          </p:nvSpPr>
          <p:spPr bwMode="auto">
            <a:xfrm>
              <a:off x="319002" y="2063696"/>
              <a:ext cx="1211904"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kern="0" dirty="0" smtClean="0">
                  <a:latin typeface="Arial"/>
                  <a:ea typeface="Times New Roman"/>
                  <a:cs typeface="Times New Roman"/>
                </a:rPr>
                <a:t>Micro-coaxial</a:t>
              </a:r>
              <a:br>
                <a:rPr lang="en-US" kern="0" dirty="0" smtClean="0">
                  <a:latin typeface="Arial"/>
                  <a:ea typeface="Times New Roman"/>
                  <a:cs typeface="Times New Roman"/>
                </a:rPr>
              </a:br>
              <a:r>
                <a:rPr lang="en-US" kern="0" dirty="0" smtClean="0">
                  <a:latin typeface="Arial"/>
                  <a:ea typeface="Times New Roman"/>
                  <a:cs typeface="Times New Roman"/>
                </a:rPr>
                <a:t>assemblies</a:t>
              </a:r>
              <a:endParaRPr lang="en-US" kern="0" dirty="0">
                <a:latin typeface="Arial"/>
                <a:ea typeface="Times New Roman"/>
                <a:cs typeface="Times New Roman"/>
              </a:endParaRPr>
            </a:p>
          </p:txBody>
        </p:sp>
        <p:sp>
          <p:nvSpPr>
            <p:cNvPr id="364" name="Rectangle 363"/>
            <p:cNvSpPr/>
            <p:nvPr/>
          </p:nvSpPr>
          <p:spPr>
            <a:xfrm>
              <a:off x="2037812" y="2324078"/>
              <a:ext cx="460384" cy="49219"/>
            </a:xfrm>
            <a:prstGeom prst="rect">
              <a:avLst/>
            </a:prstGeom>
            <a:solidFill>
              <a:srgbClr val="FFFFFF">
                <a:lumMod val="85000"/>
              </a:srgbClr>
            </a:solidFill>
            <a:ln>
              <a:solidFill>
                <a:srgbClr val="FFFFFF">
                  <a:lumMod val="85000"/>
                </a:srgbClr>
              </a:solidFill>
            </a:ln>
          </p:spPr>
          <p:txBody>
            <a:bodyPr lIns="0" tIns="0" rIns="0" bIns="0" anchor="ctr" anchorCtr="1"/>
            <a:lstStyle/>
            <a:p>
              <a:pPr fontAlgn="auto">
                <a:spcAft>
                  <a:spcPts val="0"/>
                </a:spcAft>
                <a:defRPr/>
              </a:pPr>
              <a:endParaRPr lang="en-US" sz="1800" kern="0">
                <a:cs typeface="Arial"/>
              </a:endParaRPr>
            </a:p>
          </p:txBody>
        </p:sp>
        <p:cxnSp>
          <p:nvCxnSpPr>
            <p:cNvPr id="3148" name="Connecteur droit 364"/>
            <p:cNvCxnSpPr>
              <a:cxnSpLocks noChangeShapeType="1"/>
            </p:cNvCxnSpPr>
            <p:nvPr/>
          </p:nvCxnSpPr>
          <p:spPr bwMode="auto">
            <a:xfrm flipV="1">
              <a:off x="4898622" y="2814358"/>
              <a:ext cx="737811" cy="0"/>
            </a:xfrm>
            <a:prstGeom prst="line">
              <a:avLst/>
            </a:prstGeom>
            <a:noFill/>
            <a:ln w="22225" algn="ctr">
              <a:solidFill>
                <a:srgbClr val="000000"/>
              </a:solidFill>
              <a:round/>
              <a:headEnd/>
              <a:tailEnd/>
            </a:ln>
          </p:spPr>
        </p:cxnSp>
        <p:cxnSp>
          <p:nvCxnSpPr>
            <p:cNvPr id="3149" name="Connecteur droit 365"/>
            <p:cNvCxnSpPr>
              <a:cxnSpLocks noChangeShapeType="1"/>
            </p:cNvCxnSpPr>
            <p:nvPr/>
          </p:nvCxnSpPr>
          <p:spPr bwMode="auto">
            <a:xfrm>
              <a:off x="5636433" y="2412545"/>
              <a:ext cx="0" cy="401814"/>
            </a:xfrm>
            <a:prstGeom prst="line">
              <a:avLst/>
            </a:prstGeom>
            <a:noFill/>
            <a:ln w="22225" algn="ctr">
              <a:solidFill>
                <a:srgbClr val="000000"/>
              </a:solidFill>
              <a:round/>
              <a:headEnd/>
              <a:tailEnd/>
            </a:ln>
          </p:spPr>
        </p:cxnSp>
        <p:cxnSp>
          <p:nvCxnSpPr>
            <p:cNvPr id="3150" name="Connecteur droit 366"/>
            <p:cNvCxnSpPr>
              <a:cxnSpLocks noChangeShapeType="1"/>
            </p:cNvCxnSpPr>
            <p:nvPr/>
          </p:nvCxnSpPr>
          <p:spPr bwMode="auto">
            <a:xfrm>
              <a:off x="5636433" y="2412544"/>
              <a:ext cx="1832154" cy="0"/>
            </a:xfrm>
            <a:prstGeom prst="line">
              <a:avLst/>
            </a:prstGeom>
            <a:noFill/>
            <a:ln w="22225" algn="ctr">
              <a:solidFill>
                <a:srgbClr val="000000"/>
              </a:solidFill>
              <a:round/>
              <a:headEnd/>
              <a:tailEnd/>
            </a:ln>
          </p:spPr>
        </p:cxnSp>
        <p:sp>
          <p:nvSpPr>
            <p:cNvPr id="368" name="Text Box 209"/>
            <p:cNvSpPr txBox="1">
              <a:spLocks noChangeArrowheads="1"/>
            </p:cNvSpPr>
            <p:nvPr/>
          </p:nvSpPr>
          <p:spPr bwMode="auto">
            <a:xfrm>
              <a:off x="628086" y="3143331"/>
              <a:ext cx="3740220" cy="3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900" kern="0" dirty="0">
                  <a:latin typeface="Arial"/>
                </a:rPr>
                <a:t>Development based on a new ASIC Dream</a:t>
              </a:r>
              <a:br>
                <a:rPr lang="en-US" sz="900" kern="0" dirty="0">
                  <a:latin typeface="Arial"/>
                </a:rPr>
              </a:br>
              <a:r>
                <a:rPr lang="en-US" sz="900" kern="0" dirty="0">
                  <a:latin typeface="Arial"/>
                </a:rPr>
                <a:t>(</a:t>
              </a:r>
              <a:r>
                <a:rPr lang="en-US" sz="900" b="1" kern="0" dirty="0">
                  <a:latin typeface="Arial"/>
                </a:rPr>
                <a:t>D</a:t>
              </a:r>
              <a:r>
                <a:rPr lang="en-US" sz="900" kern="0" dirty="0">
                  <a:latin typeface="Arial"/>
                </a:rPr>
                <a:t>ead-timeless </a:t>
              </a:r>
              <a:r>
                <a:rPr lang="en-US" sz="900" b="1" kern="0" dirty="0">
                  <a:latin typeface="Arial"/>
                </a:rPr>
                <a:t>R</a:t>
              </a:r>
              <a:r>
                <a:rPr lang="en-US" sz="900" kern="0" dirty="0">
                  <a:latin typeface="Arial"/>
                </a:rPr>
                <a:t>eadout </a:t>
              </a:r>
              <a:r>
                <a:rPr lang="en-US" sz="900" b="1" kern="0" dirty="0">
                  <a:latin typeface="Arial"/>
                </a:rPr>
                <a:t>E</a:t>
              </a:r>
              <a:r>
                <a:rPr lang="en-US" sz="900" kern="0" dirty="0">
                  <a:latin typeface="Arial"/>
                </a:rPr>
                <a:t>lectronics </a:t>
              </a:r>
              <a:r>
                <a:rPr lang="en-US" sz="900" b="1" kern="0" dirty="0">
                  <a:latin typeface="Arial"/>
                </a:rPr>
                <a:t>A</a:t>
              </a:r>
              <a:r>
                <a:rPr lang="en-US" sz="900" kern="0" dirty="0">
                  <a:latin typeface="Arial"/>
                </a:rPr>
                <a:t>SIC for </a:t>
              </a:r>
              <a:r>
                <a:rPr lang="en-US" sz="900" b="1" kern="0" dirty="0" err="1">
                  <a:latin typeface="Arial"/>
                </a:rPr>
                <a:t>M</a:t>
              </a:r>
              <a:r>
                <a:rPr lang="en-US" sz="900" kern="0" dirty="0" err="1">
                  <a:latin typeface="Arial"/>
                </a:rPr>
                <a:t>icromegas</a:t>
              </a:r>
              <a:r>
                <a:rPr lang="en-US" sz="900" kern="0" dirty="0">
                  <a:latin typeface="Arial"/>
                </a:rPr>
                <a:t>)</a:t>
              </a:r>
            </a:p>
          </p:txBody>
        </p:sp>
        <p:pic>
          <p:nvPicPr>
            <p:cNvPr id="3152"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479" y="3729848"/>
              <a:ext cx="964768" cy="64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 name="Picture 2" descr="M:\projects\clas12\Feu\DREAM\DREAM_ph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654" y="3772853"/>
              <a:ext cx="640650" cy="483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37274" y="3874374"/>
              <a:ext cx="1289292" cy="7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5" name="Picture 245" descr="MTP_Assembl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117" y="3626771"/>
              <a:ext cx="1239598" cy="64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6" name="Picture 24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588" y="3594535"/>
              <a:ext cx="501045" cy="64387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57" name="Picture 2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3720028" y="3742718"/>
              <a:ext cx="743433" cy="6438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5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2793" y="4343304"/>
              <a:ext cx="641895" cy="31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59" name="Groupe 375"/>
            <p:cNvGrpSpPr>
              <a:grpSpLocks noChangeAspect="1"/>
            </p:cNvGrpSpPr>
            <p:nvPr/>
          </p:nvGrpSpPr>
          <p:grpSpPr bwMode="auto">
            <a:xfrm flipV="1">
              <a:off x="589744" y="4461460"/>
              <a:ext cx="330243" cy="161161"/>
              <a:chOff x="1011941" y="2907027"/>
              <a:chExt cx="1080120" cy="603287"/>
            </a:xfrm>
          </p:grpSpPr>
          <p:sp>
            <p:nvSpPr>
              <p:cNvPr id="385" name="Forme libre 384"/>
              <p:cNvSpPr/>
              <p:nvPr/>
            </p:nvSpPr>
            <p:spPr>
              <a:xfrm>
                <a:off x="1158114" y="2905357"/>
                <a:ext cx="809999" cy="606222"/>
              </a:xfrm>
              <a:custGeom>
                <a:avLst/>
                <a:gdLst>
                  <a:gd name="connsiteX0" fmla="*/ 0 w 810073"/>
                  <a:gd name="connsiteY0" fmla="*/ 590386 h 602660"/>
                  <a:gd name="connsiteX1" fmla="*/ 49096 w 810073"/>
                  <a:gd name="connsiteY1" fmla="*/ 1243 h 602660"/>
                  <a:gd name="connsiteX2" fmla="*/ 116602 w 810073"/>
                  <a:gd name="connsiteY2" fmla="*/ 436963 h 602660"/>
                  <a:gd name="connsiteX3" fmla="*/ 288435 w 810073"/>
                  <a:gd name="connsiteY3" fmla="*/ 510606 h 602660"/>
                  <a:gd name="connsiteX4" fmla="*/ 718019 w 810073"/>
                  <a:gd name="connsiteY4" fmla="*/ 535154 h 602660"/>
                  <a:gd name="connsiteX5" fmla="*/ 810073 w 810073"/>
                  <a:gd name="connsiteY5" fmla="*/ 602660 h 602660"/>
                  <a:gd name="connsiteX0" fmla="*/ 0 w 810073"/>
                  <a:gd name="connsiteY0" fmla="*/ 590386 h 602660"/>
                  <a:gd name="connsiteX1" fmla="*/ 49096 w 810073"/>
                  <a:gd name="connsiteY1" fmla="*/ 1243 h 602660"/>
                  <a:gd name="connsiteX2" fmla="*/ 116602 w 810073"/>
                  <a:gd name="connsiteY2" fmla="*/ 436963 h 602660"/>
                  <a:gd name="connsiteX3" fmla="*/ 288435 w 810073"/>
                  <a:gd name="connsiteY3" fmla="*/ 510606 h 602660"/>
                  <a:gd name="connsiteX4" fmla="*/ 718019 w 810073"/>
                  <a:gd name="connsiteY4" fmla="*/ 516743 h 602660"/>
                  <a:gd name="connsiteX5" fmla="*/ 810073 w 810073"/>
                  <a:gd name="connsiteY5" fmla="*/ 602660 h 602660"/>
                  <a:gd name="connsiteX0" fmla="*/ 0 w 810073"/>
                  <a:gd name="connsiteY0" fmla="*/ 590371 h 602645"/>
                  <a:gd name="connsiteX1" fmla="*/ 49096 w 810073"/>
                  <a:gd name="connsiteY1" fmla="*/ 1228 h 602645"/>
                  <a:gd name="connsiteX2" fmla="*/ 116602 w 810073"/>
                  <a:gd name="connsiteY2" fmla="*/ 436948 h 602645"/>
                  <a:gd name="connsiteX3" fmla="*/ 282298 w 810073"/>
                  <a:gd name="connsiteY3" fmla="*/ 479907 h 602645"/>
                  <a:gd name="connsiteX4" fmla="*/ 718019 w 810073"/>
                  <a:gd name="connsiteY4" fmla="*/ 516728 h 602645"/>
                  <a:gd name="connsiteX5" fmla="*/ 810073 w 810073"/>
                  <a:gd name="connsiteY5" fmla="*/ 602645 h 602645"/>
                  <a:gd name="connsiteX0" fmla="*/ 0 w 810073"/>
                  <a:gd name="connsiteY0" fmla="*/ 591013 h 603287"/>
                  <a:gd name="connsiteX1" fmla="*/ 49096 w 810073"/>
                  <a:gd name="connsiteY1" fmla="*/ 1870 h 603287"/>
                  <a:gd name="connsiteX2" fmla="*/ 116602 w 810073"/>
                  <a:gd name="connsiteY2" fmla="*/ 406905 h 603287"/>
                  <a:gd name="connsiteX3" fmla="*/ 282298 w 810073"/>
                  <a:gd name="connsiteY3" fmla="*/ 480549 h 603287"/>
                  <a:gd name="connsiteX4" fmla="*/ 718019 w 810073"/>
                  <a:gd name="connsiteY4" fmla="*/ 517370 h 603287"/>
                  <a:gd name="connsiteX5" fmla="*/ 810073 w 810073"/>
                  <a:gd name="connsiteY5" fmla="*/ 603287 h 603287"/>
                  <a:gd name="connsiteX0" fmla="*/ 0 w 810073"/>
                  <a:gd name="connsiteY0" fmla="*/ 591013 h 603287"/>
                  <a:gd name="connsiteX1" fmla="*/ 49096 w 810073"/>
                  <a:gd name="connsiteY1" fmla="*/ 1870 h 603287"/>
                  <a:gd name="connsiteX2" fmla="*/ 92054 w 810073"/>
                  <a:gd name="connsiteY2" fmla="*/ 406905 h 603287"/>
                  <a:gd name="connsiteX3" fmla="*/ 282298 w 810073"/>
                  <a:gd name="connsiteY3" fmla="*/ 480549 h 603287"/>
                  <a:gd name="connsiteX4" fmla="*/ 718019 w 810073"/>
                  <a:gd name="connsiteY4" fmla="*/ 517370 h 603287"/>
                  <a:gd name="connsiteX5" fmla="*/ 810073 w 810073"/>
                  <a:gd name="connsiteY5" fmla="*/ 603287 h 60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0073" h="603287">
                    <a:moveTo>
                      <a:pt x="0" y="591013"/>
                    </a:moveTo>
                    <a:cubicBezTo>
                      <a:pt x="14831" y="309226"/>
                      <a:pt x="33754" y="32555"/>
                      <a:pt x="49096" y="1870"/>
                    </a:cubicBezTo>
                    <a:cubicBezTo>
                      <a:pt x="64438" y="-28815"/>
                      <a:pt x="53187" y="327125"/>
                      <a:pt x="92054" y="406905"/>
                    </a:cubicBezTo>
                    <a:cubicBezTo>
                      <a:pt x="130921" y="486685"/>
                      <a:pt x="177971" y="462138"/>
                      <a:pt x="282298" y="480549"/>
                    </a:cubicBezTo>
                    <a:cubicBezTo>
                      <a:pt x="386625" y="498960"/>
                      <a:pt x="630056" y="496914"/>
                      <a:pt x="718019" y="517370"/>
                    </a:cubicBezTo>
                    <a:cubicBezTo>
                      <a:pt x="805982" y="537826"/>
                      <a:pt x="807516" y="577205"/>
                      <a:pt x="810073" y="603287"/>
                    </a:cubicBezTo>
                  </a:path>
                </a:pathLst>
              </a:custGeom>
              <a:noFill/>
              <a:ln>
                <a:solidFill>
                  <a:srgbClr val="808080">
                    <a:lumMod val="50000"/>
                  </a:srgbClr>
                </a:solidFill>
              </a:ln>
            </p:spPr>
            <p:txBody>
              <a:bodyPr lIns="0" tIns="0" rIns="0" bIns="0" anchor="ctr" anchorCtr="1"/>
              <a:lstStyle/>
              <a:p>
                <a:pPr fontAlgn="auto">
                  <a:spcAft>
                    <a:spcPts val="0"/>
                  </a:spcAft>
                  <a:defRPr/>
                </a:pPr>
                <a:endParaRPr lang="en-US" sz="1800" kern="0">
                  <a:cs typeface="Arial"/>
                </a:endParaRPr>
              </a:p>
            </p:txBody>
          </p:sp>
          <p:cxnSp>
            <p:nvCxnSpPr>
              <p:cNvPr id="3169" name="Connecteur droit 385"/>
              <p:cNvCxnSpPr>
                <a:cxnSpLocks noChangeShapeType="1"/>
              </p:cNvCxnSpPr>
              <p:nvPr/>
            </p:nvCxnSpPr>
            <p:spPr bwMode="auto">
              <a:xfrm>
                <a:off x="1011941" y="3506687"/>
                <a:ext cx="1080120" cy="0"/>
              </a:xfrm>
              <a:prstGeom prst="line">
                <a:avLst/>
              </a:prstGeom>
              <a:noFill/>
              <a:ln w="9525" algn="ctr">
                <a:solidFill>
                  <a:srgbClr val="404040"/>
                </a:solidFill>
                <a:prstDash val="dash"/>
                <a:round/>
                <a:headEnd/>
                <a:tailEnd/>
              </a:ln>
            </p:spPr>
          </p:cxnSp>
        </p:grpSp>
        <p:sp>
          <p:nvSpPr>
            <p:cNvPr id="377" name="ZoneTexte 376"/>
            <p:cNvSpPr txBox="1"/>
            <p:nvPr/>
          </p:nvSpPr>
          <p:spPr>
            <a:xfrm>
              <a:off x="7530665" y="3862559"/>
              <a:ext cx="1020781" cy="853332"/>
            </a:xfrm>
            <a:prstGeom prst="rect">
              <a:avLst/>
            </a:prstGeom>
            <a:noFill/>
          </p:spPr>
          <p:txBody>
            <a:bodyPr>
              <a:spAutoFit/>
            </a:bodyPr>
            <a:lstStyle/>
            <a:p>
              <a:pPr fontAlgn="auto">
                <a:spcBef>
                  <a:spcPts val="0"/>
                </a:spcBef>
                <a:spcAft>
                  <a:spcPts val="0"/>
                </a:spcAft>
                <a:defRPr/>
              </a:pPr>
              <a:r>
                <a:rPr lang="en-US" sz="700" kern="0">
                  <a:solidFill>
                    <a:sysClr val="windowText" lastClr="000000"/>
                  </a:solidFill>
                  <a:latin typeface="Courier New" pitchFamily="49" charset="0"/>
                  <a:cs typeface="Courier New" pitchFamily="49" charset="0"/>
                </a:rPr>
                <a:t>01000011 - C</a:t>
              </a:r>
              <a:br>
                <a:rPr lang="en-US" sz="700" kern="0">
                  <a:solidFill>
                    <a:sysClr val="windowText" lastClr="000000"/>
                  </a:solidFill>
                  <a:latin typeface="Courier New" pitchFamily="49" charset="0"/>
                  <a:cs typeface="Courier New" pitchFamily="49" charset="0"/>
                </a:rPr>
              </a:br>
              <a:r>
                <a:rPr lang="en-US" sz="700" kern="0">
                  <a:solidFill>
                    <a:sysClr val="windowText" lastClr="000000"/>
                  </a:solidFill>
                  <a:latin typeface="Courier New" pitchFamily="49" charset="0"/>
                  <a:cs typeface="Courier New" pitchFamily="49" charset="0"/>
                </a:rPr>
                <a:t>01101100 – l</a:t>
              </a:r>
              <a:br>
                <a:rPr lang="en-US" sz="700" kern="0">
                  <a:solidFill>
                    <a:sysClr val="windowText" lastClr="000000"/>
                  </a:solidFill>
                  <a:latin typeface="Courier New" pitchFamily="49" charset="0"/>
                  <a:cs typeface="Courier New" pitchFamily="49" charset="0"/>
                </a:rPr>
              </a:br>
              <a:r>
                <a:rPr lang="en-US" sz="700" kern="0">
                  <a:solidFill>
                    <a:sysClr val="windowText" lastClr="000000"/>
                  </a:solidFill>
                  <a:latin typeface="Courier New" pitchFamily="49" charset="0"/>
                  <a:cs typeface="Courier New" pitchFamily="49" charset="0"/>
                </a:rPr>
                <a:t>01100001 - a</a:t>
              </a:r>
              <a:br>
                <a:rPr lang="en-US" sz="700" kern="0">
                  <a:solidFill>
                    <a:sysClr val="windowText" lastClr="000000"/>
                  </a:solidFill>
                  <a:latin typeface="Courier New" pitchFamily="49" charset="0"/>
                  <a:cs typeface="Courier New" pitchFamily="49" charset="0"/>
                </a:rPr>
              </a:br>
              <a:r>
                <a:rPr lang="en-US" sz="700" kern="0">
                  <a:solidFill>
                    <a:sysClr val="windowText" lastClr="000000"/>
                  </a:solidFill>
                  <a:latin typeface="Courier New" pitchFamily="49" charset="0"/>
                  <a:cs typeface="Courier New" pitchFamily="49" charset="0"/>
                </a:rPr>
                <a:t>01110011 - s</a:t>
              </a:r>
              <a:br>
                <a:rPr lang="en-US" sz="700" kern="0">
                  <a:solidFill>
                    <a:sysClr val="windowText" lastClr="000000"/>
                  </a:solidFill>
                  <a:latin typeface="Courier New" pitchFamily="49" charset="0"/>
                  <a:cs typeface="Courier New" pitchFamily="49" charset="0"/>
                </a:rPr>
              </a:br>
              <a:r>
                <a:rPr lang="en-US" sz="700" kern="0">
                  <a:solidFill>
                    <a:sysClr val="windowText" lastClr="000000"/>
                  </a:solidFill>
                  <a:latin typeface="Courier New" pitchFamily="49" charset="0"/>
                  <a:cs typeface="Courier New" pitchFamily="49" charset="0"/>
                </a:rPr>
                <a:t>00110001 - 1</a:t>
              </a:r>
              <a:br>
                <a:rPr lang="en-US" sz="700" kern="0">
                  <a:solidFill>
                    <a:sysClr val="windowText" lastClr="000000"/>
                  </a:solidFill>
                  <a:latin typeface="Courier New" pitchFamily="49" charset="0"/>
                  <a:cs typeface="Courier New" pitchFamily="49" charset="0"/>
                </a:rPr>
              </a:br>
              <a:r>
                <a:rPr lang="en-US" sz="700" kern="0">
                  <a:solidFill>
                    <a:sysClr val="windowText" lastClr="000000"/>
                  </a:solidFill>
                  <a:latin typeface="Courier New" pitchFamily="49" charset="0"/>
                  <a:cs typeface="Courier New" pitchFamily="49" charset="0"/>
                </a:rPr>
                <a:t>00110010 - 2</a:t>
              </a:r>
              <a:endParaRPr lang="en-US" sz="700" kern="0" dirty="0">
                <a:solidFill>
                  <a:sysClr val="windowText" lastClr="000000"/>
                </a:solidFill>
                <a:latin typeface="Courier New" pitchFamily="49" charset="0"/>
                <a:cs typeface="Courier New" pitchFamily="49" charset="0"/>
              </a:endParaRPr>
            </a:p>
          </p:txBody>
        </p:sp>
        <p:sp>
          <p:nvSpPr>
            <p:cNvPr id="378" name="ZoneTexte 377"/>
            <p:cNvSpPr txBox="1"/>
            <p:nvPr/>
          </p:nvSpPr>
          <p:spPr>
            <a:xfrm>
              <a:off x="3734881" y="4386500"/>
              <a:ext cx="842056" cy="231111"/>
            </a:xfrm>
            <a:prstGeom prst="rect">
              <a:avLst/>
            </a:prstGeom>
            <a:noFill/>
          </p:spPr>
          <p:txBody>
            <a:bodyPr wrap="none">
              <a:spAutoFit/>
            </a:bodyPr>
            <a:lstStyle/>
            <a:p>
              <a:pPr fontAlgn="auto">
                <a:spcBef>
                  <a:spcPts val="0"/>
                </a:spcBef>
                <a:spcAft>
                  <a:spcPts val="0"/>
                </a:spcAft>
                <a:defRPr/>
              </a:pPr>
              <a:r>
                <a:rPr lang="en-US" sz="700" kern="0" dirty="0">
                  <a:solidFill>
                    <a:sysClr val="windowText" lastClr="000000"/>
                  </a:solidFill>
                  <a:latin typeface="Courier New" pitchFamily="49" charset="0"/>
                  <a:cs typeface="Courier New" pitchFamily="49" charset="0"/>
                </a:rPr>
                <a:t>01001001 - I</a:t>
              </a:r>
            </a:p>
          </p:txBody>
        </p:sp>
        <p:sp>
          <p:nvSpPr>
            <p:cNvPr id="379" name="ZoneTexte 378"/>
            <p:cNvSpPr txBox="1"/>
            <p:nvPr/>
          </p:nvSpPr>
          <p:spPr>
            <a:xfrm>
              <a:off x="5209696" y="4386500"/>
              <a:ext cx="842056" cy="355556"/>
            </a:xfrm>
            <a:prstGeom prst="rect">
              <a:avLst/>
            </a:prstGeom>
            <a:noFill/>
          </p:spPr>
          <p:txBody>
            <a:bodyPr wrap="none">
              <a:spAutoFit/>
            </a:bodyPr>
            <a:lstStyle/>
            <a:p>
              <a:pPr fontAlgn="auto">
                <a:spcBef>
                  <a:spcPts val="0"/>
                </a:spcBef>
                <a:spcAft>
                  <a:spcPts val="0"/>
                </a:spcAft>
                <a:defRPr/>
              </a:pPr>
              <a:r>
                <a:rPr lang="en-US" sz="700" kern="0" dirty="0">
                  <a:solidFill>
                    <a:sysClr val="windowText" lastClr="000000"/>
                  </a:solidFill>
                  <a:latin typeface="Courier New" pitchFamily="49" charset="0"/>
                  <a:cs typeface="Courier New" pitchFamily="49" charset="0"/>
                </a:rPr>
                <a:t>01100100 – d</a:t>
              </a:r>
              <a:br>
                <a:rPr lang="en-US" sz="700" kern="0" dirty="0">
                  <a:solidFill>
                    <a:sysClr val="windowText" lastClr="000000"/>
                  </a:solidFill>
                  <a:latin typeface="Courier New" pitchFamily="49" charset="0"/>
                  <a:cs typeface="Courier New" pitchFamily="49" charset="0"/>
                </a:rPr>
              </a:br>
              <a:r>
                <a:rPr lang="en-US" sz="700" kern="0" dirty="0">
                  <a:solidFill>
                    <a:sysClr val="windowText" lastClr="000000"/>
                  </a:solidFill>
                  <a:latin typeface="Courier New" pitchFamily="49" charset="0"/>
                  <a:cs typeface="Courier New" pitchFamily="49" charset="0"/>
                </a:rPr>
                <a:t>01101111 - o</a:t>
              </a:r>
            </a:p>
          </p:txBody>
        </p:sp>
        <p:sp>
          <p:nvSpPr>
            <p:cNvPr id="380" name="Text Box 209"/>
            <p:cNvSpPr txBox="1">
              <a:spLocks noChangeArrowheads="1"/>
            </p:cNvSpPr>
            <p:nvPr/>
          </p:nvSpPr>
          <p:spPr bwMode="auto">
            <a:xfrm>
              <a:off x="1558919" y="3529142"/>
              <a:ext cx="503752" cy="2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1300" kern="0" dirty="0">
                  <a:latin typeface="Arial"/>
                </a:rPr>
                <a:t>Dream</a:t>
              </a:r>
            </a:p>
          </p:txBody>
        </p:sp>
        <p:pic>
          <p:nvPicPr>
            <p:cNvPr id="3164" name="Picture 2" descr="http://irfu-i.cea.fr/Images/astImg/191_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16340" y="3717156"/>
              <a:ext cx="1237231"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 name="Rectangle 381"/>
            <p:cNvSpPr/>
            <p:nvPr/>
          </p:nvSpPr>
          <p:spPr>
            <a:xfrm>
              <a:off x="2209265" y="3594238"/>
              <a:ext cx="155578" cy="354057"/>
            </a:xfrm>
            <a:prstGeom prst="rect">
              <a:avLst/>
            </a:prstGeom>
            <a:gradFill>
              <a:gsLst>
                <a:gs pos="0">
                  <a:srgbClr val="FFFFFF"/>
                </a:gs>
                <a:gs pos="100000">
                  <a:srgbClr val="FFFFCC"/>
                </a:gs>
              </a:gsLst>
              <a:path path="shape">
                <a:fillToRect l="50000" t="50000" r="50000" b="50000"/>
              </a:path>
            </a:gradFill>
            <a:ln>
              <a:noFill/>
            </a:ln>
          </p:spPr>
          <p:txBody>
            <a:bodyPr lIns="0" tIns="0" rIns="0" bIns="0" anchor="ctr" anchorCtr="1"/>
            <a:lstStyle/>
            <a:p>
              <a:pPr fontAlgn="auto">
                <a:spcAft>
                  <a:spcPts val="0"/>
                </a:spcAft>
                <a:defRPr/>
              </a:pPr>
              <a:endParaRPr lang="fr-FR" sz="1800" kern="0">
                <a:cs typeface="Arial"/>
              </a:endParaRPr>
            </a:p>
          </p:txBody>
        </p:sp>
        <p:sp>
          <p:nvSpPr>
            <p:cNvPr id="383" name="Text Box 209"/>
            <p:cNvSpPr txBox="1">
              <a:spLocks noChangeArrowheads="1"/>
            </p:cNvSpPr>
            <p:nvPr/>
          </p:nvSpPr>
          <p:spPr bwMode="auto">
            <a:xfrm>
              <a:off x="2767385" y="3529142"/>
              <a:ext cx="334763" cy="2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1300" kern="0" dirty="0">
                  <a:latin typeface="Arial"/>
                </a:rPr>
                <a:t>FEU</a:t>
              </a:r>
            </a:p>
          </p:txBody>
        </p:sp>
        <p:sp>
          <p:nvSpPr>
            <p:cNvPr id="384" name="Text Box 209"/>
            <p:cNvSpPr txBox="1">
              <a:spLocks noChangeArrowheads="1"/>
            </p:cNvSpPr>
            <p:nvPr/>
          </p:nvSpPr>
          <p:spPr bwMode="auto">
            <a:xfrm>
              <a:off x="6864017" y="3430705"/>
              <a:ext cx="333152" cy="23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1">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eaLnBrk="1" fontAlgn="auto" hangingPunct="1">
                <a:spcBef>
                  <a:spcPts val="0"/>
                </a:spcBef>
                <a:spcAft>
                  <a:spcPts val="0"/>
                </a:spcAft>
                <a:defRPr/>
              </a:pPr>
              <a:r>
                <a:rPr lang="en-US" sz="1300" kern="0" dirty="0">
                  <a:latin typeface="Arial"/>
                </a:rPr>
                <a:t>SSP</a:t>
              </a:r>
            </a:p>
          </p:txBody>
        </p:sp>
      </p:grpSp>
      <p:sp>
        <p:nvSpPr>
          <p:cNvPr id="3" name="Rectangle 2"/>
          <p:cNvSpPr/>
          <p:nvPr/>
        </p:nvSpPr>
        <p:spPr>
          <a:xfrm>
            <a:off x="47436" y="4712921"/>
            <a:ext cx="4114246" cy="2028447"/>
          </a:xfrm>
          <a:prstGeom prst="rect">
            <a:avLst/>
          </a:prstGeom>
        </p:spPr>
        <p:txBody>
          <a:bodyPr lIns="85540" tIns="42771" rIns="85540" bIns="42771">
            <a:spAutoFit/>
          </a:bodyPr>
          <a:lstStyle/>
          <a:p>
            <a:pPr marL="320777" indent="-320777">
              <a:lnSpc>
                <a:spcPct val="90000"/>
              </a:lnSpc>
              <a:spcBef>
                <a:spcPct val="20000"/>
              </a:spcBef>
              <a:buClr>
                <a:srgbClr val="0033CC"/>
              </a:buClr>
              <a:buSzPct val="90000"/>
              <a:buFont typeface="Wingdings" pitchFamily="2" charset="2"/>
              <a:buChar char="l"/>
              <a:defRPr/>
            </a:pPr>
            <a:r>
              <a:rPr lang="en-US" sz="1800" kern="0" dirty="0">
                <a:solidFill>
                  <a:srgbClr val="0033CC"/>
                </a:solidFill>
                <a:latin typeface="Arial"/>
                <a:cs typeface="Arial"/>
              </a:rPr>
              <a:t>Number of channels: ~24 000</a:t>
            </a:r>
          </a:p>
          <a:p>
            <a:pPr marL="695018" lvl="1" indent="-267315">
              <a:lnSpc>
                <a:spcPct val="90000"/>
              </a:lnSpc>
              <a:spcBef>
                <a:spcPct val="20000"/>
              </a:spcBef>
              <a:buFont typeface="Times New Roman" pitchFamily="18" charset="0"/>
              <a:buChar char="→"/>
              <a:defRPr/>
            </a:pPr>
            <a:r>
              <a:rPr lang="en-US" kern="0" dirty="0">
                <a:latin typeface="Arial"/>
                <a:cs typeface="Arial"/>
              </a:rPr>
              <a:t>Barrel: 18 curved tiles: ~18 000</a:t>
            </a:r>
          </a:p>
          <a:p>
            <a:pPr marL="695018" lvl="1" indent="-267315">
              <a:lnSpc>
                <a:spcPct val="90000"/>
              </a:lnSpc>
              <a:spcBef>
                <a:spcPct val="20000"/>
              </a:spcBef>
              <a:buFont typeface="Times New Roman" pitchFamily="18" charset="0"/>
              <a:buChar char="→"/>
              <a:defRPr/>
            </a:pPr>
            <a:r>
              <a:rPr lang="en-US" kern="0" dirty="0">
                <a:latin typeface="Arial"/>
                <a:cs typeface="Arial"/>
              </a:rPr>
              <a:t>Forward 6 disk: ~6 000</a:t>
            </a:r>
          </a:p>
          <a:p>
            <a:pPr marL="320777" indent="-320777">
              <a:lnSpc>
                <a:spcPct val="90000"/>
              </a:lnSpc>
              <a:spcBef>
                <a:spcPct val="20000"/>
              </a:spcBef>
              <a:buClr>
                <a:srgbClr val="0033CC"/>
              </a:buClr>
              <a:buSzPct val="90000"/>
              <a:buFont typeface="Wingdings" pitchFamily="2" charset="2"/>
              <a:buChar char="l"/>
              <a:defRPr/>
            </a:pPr>
            <a:r>
              <a:rPr lang="en-US" sz="1800" kern="0" dirty="0">
                <a:solidFill>
                  <a:srgbClr val="0033CC"/>
                </a:solidFill>
                <a:latin typeface="Arial"/>
                <a:cs typeface="Arial"/>
              </a:rPr>
              <a:t>Physics background: 20 MHz</a:t>
            </a:r>
          </a:p>
          <a:p>
            <a:pPr marL="695018" lvl="1" indent="-267315">
              <a:lnSpc>
                <a:spcPct val="90000"/>
              </a:lnSpc>
              <a:spcBef>
                <a:spcPct val="20000"/>
              </a:spcBef>
              <a:buFont typeface="Times New Roman" pitchFamily="18" charset="0"/>
              <a:buChar char="→"/>
              <a:defRPr/>
            </a:pPr>
            <a:r>
              <a:rPr lang="en-US" kern="0" dirty="0">
                <a:latin typeface="Arial"/>
                <a:cs typeface="Arial"/>
              </a:rPr>
              <a:t>Up to </a:t>
            </a:r>
            <a:r>
              <a:rPr lang="en-US" kern="0" dirty="0">
                <a:solidFill>
                  <a:srgbClr val="FF0000"/>
                </a:solidFill>
                <a:latin typeface="Arial"/>
                <a:cs typeface="Arial"/>
              </a:rPr>
              <a:t>60 kHz</a:t>
            </a:r>
            <a:r>
              <a:rPr lang="en-US" kern="0" dirty="0">
                <a:latin typeface="Arial"/>
                <a:cs typeface="Arial"/>
              </a:rPr>
              <a:t> hit rate </a:t>
            </a:r>
          </a:p>
          <a:p>
            <a:pPr marL="320777" indent="-320777">
              <a:lnSpc>
                <a:spcPct val="90000"/>
              </a:lnSpc>
              <a:spcBef>
                <a:spcPct val="20000"/>
              </a:spcBef>
              <a:buClr>
                <a:srgbClr val="0033CC"/>
              </a:buClr>
              <a:buSzPct val="90000"/>
              <a:buFont typeface="Wingdings" pitchFamily="2" charset="2"/>
              <a:buChar char="l"/>
              <a:defRPr/>
            </a:pPr>
            <a:r>
              <a:rPr lang="en-US" sz="1800" kern="0" dirty="0">
                <a:solidFill>
                  <a:srgbClr val="0033CC"/>
                </a:solidFill>
                <a:latin typeface="Arial"/>
                <a:cs typeface="Arial"/>
              </a:rPr>
              <a:t>Trigger rate: </a:t>
            </a:r>
            <a:r>
              <a:rPr lang="en-US" sz="1800" kern="0" dirty="0">
                <a:solidFill>
                  <a:srgbClr val="FF0000"/>
                </a:solidFill>
                <a:latin typeface="Arial"/>
                <a:cs typeface="Arial"/>
              </a:rPr>
              <a:t>20 kHz</a:t>
            </a:r>
          </a:p>
          <a:p>
            <a:pPr marL="695018" lvl="1" indent="-267315">
              <a:lnSpc>
                <a:spcPct val="90000"/>
              </a:lnSpc>
              <a:spcBef>
                <a:spcPct val="20000"/>
              </a:spcBef>
              <a:buFont typeface="Times New Roman" pitchFamily="18" charset="0"/>
              <a:buChar char="→"/>
              <a:defRPr/>
            </a:pPr>
            <a:r>
              <a:rPr lang="en-US" kern="0" dirty="0">
                <a:latin typeface="Arial"/>
                <a:cs typeface="Arial"/>
              </a:rPr>
              <a:t>P</a:t>
            </a:r>
            <a:r>
              <a:rPr lang="en-US" kern="0" dirty="0" smtClean="0">
                <a:latin typeface="Arial"/>
                <a:cs typeface="Arial"/>
              </a:rPr>
              <a:t>ipeline</a:t>
            </a:r>
            <a:r>
              <a:rPr lang="en-US" kern="0" dirty="0">
                <a:latin typeface="Arial"/>
                <a:cs typeface="Arial"/>
              </a:rPr>
              <a:t>: 16 µs</a:t>
            </a:r>
          </a:p>
        </p:txBody>
      </p:sp>
      <p:sp>
        <p:nvSpPr>
          <p:cNvPr id="4" name="ZoneTexte 3"/>
          <p:cNvSpPr txBox="1"/>
          <p:nvPr/>
        </p:nvSpPr>
        <p:spPr>
          <a:xfrm>
            <a:off x="4517450" y="4712921"/>
            <a:ext cx="4087284" cy="2028447"/>
          </a:xfrm>
          <a:prstGeom prst="rect">
            <a:avLst/>
          </a:prstGeom>
          <a:noFill/>
        </p:spPr>
        <p:txBody>
          <a:bodyPr wrap="none" lIns="85540" tIns="42771" rIns="85540" bIns="42771">
            <a:spAutoFit/>
          </a:bodyPr>
          <a:lstStyle/>
          <a:p>
            <a:pPr marL="320777" indent="-320777">
              <a:lnSpc>
                <a:spcPct val="90000"/>
              </a:lnSpc>
              <a:spcBef>
                <a:spcPct val="20000"/>
              </a:spcBef>
              <a:buClr>
                <a:srgbClr val="0033CC"/>
              </a:buClr>
              <a:buSzPct val="90000"/>
              <a:buFont typeface="Wingdings" pitchFamily="2" charset="2"/>
              <a:buChar char="l"/>
              <a:defRPr/>
            </a:pPr>
            <a:r>
              <a:rPr lang="en-US" sz="1800" kern="0" dirty="0">
                <a:solidFill>
                  <a:srgbClr val="0033CC"/>
                </a:solidFill>
                <a:latin typeface="Arial"/>
                <a:cs typeface="Arial"/>
              </a:rPr>
              <a:t>Timing resolution: ~10 ns</a:t>
            </a:r>
          </a:p>
          <a:p>
            <a:pPr marL="695018" lvl="1" indent="-267315">
              <a:lnSpc>
                <a:spcPct val="90000"/>
              </a:lnSpc>
              <a:spcBef>
                <a:spcPct val="20000"/>
              </a:spcBef>
              <a:buFont typeface="Times New Roman" pitchFamily="18" charset="0"/>
              <a:buChar char="→"/>
              <a:defRPr/>
            </a:pPr>
            <a:r>
              <a:rPr lang="en-US" kern="0" dirty="0">
                <a:latin typeface="Arial"/>
                <a:cs typeface="Arial"/>
              </a:rPr>
              <a:t>Charge measurements: 10-bit</a:t>
            </a:r>
            <a:endParaRPr lang="en-US" kern="0" dirty="0">
              <a:solidFill>
                <a:srgbClr val="0033CC"/>
              </a:solidFill>
              <a:latin typeface="Arial"/>
              <a:cs typeface="Arial"/>
            </a:endParaRPr>
          </a:p>
          <a:p>
            <a:pPr marL="320777" indent="-320777">
              <a:lnSpc>
                <a:spcPct val="90000"/>
              </a:lnSpc>
              <a:spcBef>
                <a:spcPct val="20000"/>
              </a:spcBef>
              <a:buClr>
                <a:srgbClr val="0033CC"/>
              </a:buClr>
              <a:buSzPct val="90000"/>
              <a:buFont typeface="Wingdings" pitchFamily="2" charset="2"/>
              <a:buChar char="l"/>
              <a:defRPr/>
            </a:pPr>
            <a:r>
              <a:rPr lang="en-US" sz="1800" kern="0" dirty="0">
                <a:solidFill>
                  <a:srgbClr val="0033CC"/>
                </a:solidFill>
                <a:latin typeface="Arial"/>
                <a:cs typeface="Arial"/>
              </a:rPr>
              <a:t>Detector capacitances: 100-200 pF</a:t>
            </a:r>
          </a:p>
          <a:p>
            <a:pPr marL="695018" lvl="1" indent="-267315">
              <a:lnSpc>
                <a:spcPct val="90000"/>
              </a:lnSpc>
              <a:spcBef>
                <a:spcPct val="20000"/>
              </a:spcBef>
              <a:buFont typeface="Times New Roman" pitchFamily="18" charset="0"/>
              <a:buChar char="→"/>
              <a:defRPr/>
            </a:pPr>
            <a:r>
              <a:rPr lang="en-US" kern="0" dirty="0">
                <a:latin typeface="Arial"/>
                <a:cs typeface="Arial"/>
              </a:rPr>
              <a:t>Required Signal / Noise ~ 40</a:t>
            </a:r>
            <a:endParaRPr lang="en-US" kern="0" dirty="0">
              <a:solidFill>
                <a:srgbClr val="0033CC"/>
              </a:solidFill>
              <a:latin typeface="Arial"/>
              <a:cs typeface="Arial"/>
            </a:endParaRPr>
          </a:p>
          <a:p>
            <a:pPr marL="320777" indent="-320777">
              <a:lnSpc>
                <a:spcPct val="90000"/>
              </a:lnSpc>
              <a:spcBef>
                <a:spcPct val="20000"/>
              </a:spcBef>
              <a:buClr>
                <a:srgbClr val="0033CC"/>
              </a:buClr>
              <a:buSzPct val="90000"/>
              <a:buFont typeface="Wingdings" pitchFamily="2" charset="2"/>
              <a:buChar char="l"/>
              <a:defRPr/>
            </a:pPr>
            <a:r>
              <a:rPr lang="en-US" sz="1800" kern="0" dirty="0">
                <a:solidFill>
                  <a:srgbClr val="0033CC"/>
                </a:solidFill>
                <a:latin typeface="Arial"/>
                <a:cs typeface="Arial"/>
              </a:rPr>
              <a:t>Hostile off-detector area</a:t>
            </a:r>
          </a:p>
          <a:p>
            <a:pPr marL="695018" lvl="1" indent="-267315">
              <a:lnSpc>
                <a:spcPct val="90000"/>
              </a:lnSpc>
              <a:spcBef>
                <a:spcPct val="20000"/>
              </a:spcBef>
              <a:buFont typeface="Times New Roman" pitchFamily="18" charset="0"/>
              <a:buChar char="→"/>
              <a:defRPr/>
            </a:pPr>
            <a:r>
              <a:rPr lang="en-US" kern="0" dirty="0">
                <a:latin typeface="Arial"/>
                <a:cs typeface="Arial"/>
              </a:rPr>
              <a:t>Limited space</a:t>
            </a:r>
          </a:p>
          <a:p>
            <a:pPr marL="695018" lvl="1" indent="-267315">
              <a:lnSpc>
                <a:spcPct val="90000"/>
              </a:lnSpc>
              <a:spcBef>
                <a:spcPct val="20000"/>
              </a:spcBef>
              <a:buFont typeface="Times New Roman" pitchFamily="18" charset="0"/>
              <a:buChar char="→"/>
              <a:defRPr/>
            </a:pPr>
            <a:r>
              <a:rPr lang="en-US" kern="0" dirty="0">
                <a:latin typeface="Arial"/>
                <a:cs typeface="Arial"/>
              </a:rPr>
              <a:t>1 T residual magnetic field</a:t>
            </a:r>
          </a:p>
        </p:txBody>
      </p:sp>
      <p:sp>
        <p:nvSpPr>
          <p:cNvPr id="158" name="Titre 10"/>
          <p:cNvSpPr txBox="1">
            <a:spLocks/>
          </p:cNvSpPr>
          <p:nvPr/>
        </p:nvSpPr>
        <p:spPr>
          <a:xfrm>
            <a:off x="1238500" y="52752"/>
            <a:ext cx="7236464"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en-US" dirty="0" smtClean="0"/>
              <a:t>Challenging requirements =&gt; choice of an off-detector FE electronics</a:t>
            </a:r>
            <a:endParaRPr lang="en-US" dirty="0"/>
          </a:p>
        </p:txBody>
      </p:sp>
    </p:spTree>
    <p:extLst>
      <p:ext uri="{BB962C8B-B14F-4D97-AF65-F5344CB8AC3E}">
        <p14:creationId xmlns:p14="http://schemas.microsoft.com/office/powerpoint/2010/main" val="24270243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89777"/>
            <a:ext cx="9144000" cy="87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5583" y="1491848"/>
            <a:ext cx="1807295" cy="614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22" descr="HitachiProbCableC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590" y="1476730"/>
            <a:ext cx="917088" cy="76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435" y="3203396"/>
            <a:ext cx="3397969" cy="140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22"/>
          <p:cNvSpPr txBox="1">
            <a:spLocks noChangeArrowheads="1"/>
          </p:cNvSpPr>
          <p:nvPr/>
        </p:nvSpPr>
        <p:spPr bwMode="auto">
          <a:xfrm>
            <a:off x="6589433" y="585086"/>
            <a:ext cx="8367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defRPr/>
            </a:pPr>
            <a:r>
              <a:rPr lang="fr-FR" sz="1300" kern="0" dirty="0">
                <a:solidFill>
                  <a:srgbClr val="000000"/>
                </a:solidFill>
                <a:latin typeface="+mn-lt"/>
              </a:rPr>
              <a:t>0.2600 mm</a:t>
            </a:r>
          </a:p>
        </p:txBody>
      </p:sp>
      <p:sp>
        <p:nvSpPr>
          <p:cNvPr id="18" name="Line 13"/>
          <p:cNvSpPr>
            <a:spLocks noChangeShapeType="1"/>
          </p:cNvSpPr>
          <p:nvPr/>
        </p:nvSpPr>
        <p:spPr bwMode="auto">
          <a:xfrm flipH="1">
            <a:off x="7515379" y="672057"/>
            <a:ext cx="79375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nchorCtr="1"/>
          <a:lstStyle/>
          <a:p>
            <a:pPr algn="ctr" fontAlgn="auto">
              <a:spcBef>
                <a:spcPts val="0"/>
              </a:spcBef>
              <a:spcAft>
                <a:spcPts val="0"/>
              </a:spcAft>
              <a:defRPr/>
            </a:pPr>
            <a:endParaRPr lang="fr-FR" sz="1700" kern="0">
              <a:solidFill>
                <a:sysClr val="windowText" lastClr="000000"/>
              </a:solidFill>
            </a:endParaRPr>
          </a:p>
        </p:txBody>
      </p:sp>
      <p:grpSp>
        <p:nvGrpSpPr>
          <p:cNvPr id="5133" name="Groupe 28"/>
          <p:cNvGrpSpPr>
            <a:grpSpLocks/>
          </p:cNvGrpSpPr>
          <p:nvPr/>
        </p:nvGrpSpPr>
        <p:grpSpPr bwMode="auto">
          <a:xfrm>
            <a:off x="7608668" y="677554"/>
            <a:ext cx="1391444" cy="1209427"/>
            <a:chOff x="7340600" y="4159250"/>
            <a:chExt cx="1397000" cy="1397000"/>
          </a:xfrm>
        </p:grpSpPr>
        <p:sp>
          <p:nvSpPr>
            <p:cNvPr id="20" name="Oval 7"/>
            <p:cNvSpPr>
              <a:spLocks noChangeArrowheads="1"/>
            </p:cNvSpPr>
            <p:nvPr/>
          </p:nvSpPr>
          <p:spPr bwMode="auto">
            <a:xfrm>
              <a:off x="7340600" y="4159250"/>
              <a:ext cx="1397000" cy="1397000"/>
            </a:xfrm>
            <a:prstGeom prst="ellipse">
              <a:avLst/>
            </a:prstGeom>
            <a:solidFill>
              <a:srgbClr val="3366FF"/>
            </a:solidFill>
            <a:ln w="9525" algn="ctr">
              <a:solidFill>
                <a:srgbClr val="3366FF"/>
              </a:solidFill>
              <a:round/>
              <a:headEnd/>
              <a:tailEnd/>
            </a:ln>
          </p:spPr>
          <p:txBody>
            <a:bodyPr wrap="none" lIns="0" tIns="0" rIns="0" bIns="0" anchor="ctr"/>
            <a:lstStyle/>
            <a:p>
              <a:pPr algn="ctr" fontAlgn="auto">
                <a:spcBef>
                  <a:spcPts val="0"/>
                </a:spcBef>
                <a:spcAft>
                  <a:spcPts val="0"/>
                </a:spcAft>
                <a:defRPr/>
              </a:pPr>
              <a:endParaRPr lang="fr-FR" sz="1700" kern="0">
                <a:solidFill>
                  <a:sysClr val="windowText" lastClr="000000"/>
                </a:solidFill>
              </a:endParaRPr>
            </a:p>
          </p:txBody>
        </p:sp>
        <p:sp>
          <p:nvSpPr>
            <p:cNvPr id="21" name="Oval 6"/>
            <p:cNvSpPr>
              <a:spLocks noChangeArrowheads="1"/>
            </p:cNvSpPr>
            <p:nvPr/>
          </p:nvSpPr>
          <p:spPr bwMode="auto">
            <a:xfrm>
              <a:off x="7518400" y="4337050"/>
              <a:ext cx="1035050" cy="1035050"/>
            </a:xfrm>
            <a:prstGeom prst="ellipse">
              <a:avLst/>
            </a:prstGeom>
            <a:solidFill>
              <a:srgbClr val="808080"/>
            </a:solidFill>
            <a:ln w="9525" algn="ctr">
              <a:solidFill>
                <a:srgbClr val="000000"/>
              </a:solidFill>
              <a:round/>
              <a:headEnd/>
              <a:tailEnd/>
            </a:ln>
          </p:spPr>
          <p:txBody>
            <a:bodyPr wrap="none" lIns="0" tIns="0" rIns="0" bIns="0" anchor="ctr"/>
            <a:lstStyle/>
            <a:p>
              <a:pPr algn="ctr" fontAlgn="auto">
                <a:spcBef>
                  <a:spcPts val="0"/>
                </a:spcBef>
                <a:spcAft>
                  <a:spcPts val="0"/>
                </a:spcAft>
                <a:defRPr/>
              </a:pPr>
              <a:endParaRPr lang="fr-FR" sz="1700" kern="0">
                <a:solidFill>
                  <a:sysClr val="windowText" lastClr="000000"/>
                </a:solidFill>
              </a:endParaRPr>
            </a:p>
          </p:txBody>
        </p:sp>
        <p:sp>
          <p:nvSpPr>
            <p:cNvPr id="22" name="Oval 5"/>
            <p:cNvSpPr>
              <a:spLocks noChangeArrowheads="1"/>
            </p:cNvSpPr>
            <p:nvPr/>
          </p:nvSpPr>
          <p:spPr bwMode="auto">
            <a:xfrm>
              <a:off x="7570788" y="4389437"/>
              <a:ext cx="936625" cy="936625"/>
            </a:xfrm>
            <a:prstGeom prst="ellipse">
              <a:avLst/>
            </a:prstGeom>
            <a:solidFill>
              <a:srgbClr val="002060"/>
            </a:solidFill>
            <a:ln w="9525" algn="ctr">
              <a:solidFill>
                <a:srgbClr val="002060"/>
              </a:solidFill>
              <a:round/>
              <a:headEnd/>
              <a:tailEnd/>
            </a:ln>
          </p:spPr>
          <p:txBody>
            <a:bodyPr wrap="none" lIns="0" tIns="0" rIns="0" bIns="0" anchor="ctr"/>
            <a:lstStyle/>
            <a:p>
              <a:pPr algn="ctr" fontAlgn="auto">
                <a:spcBef>
                  <a:spcPts val="0"/>
                </a:spcBef>
                <a:spcAft>
                  <a:spcPts val="0"/>
                </a:spcAft>
                <a:defRPr/>
              </a:pPr>
              <a:endParaRPr lang="fr-FR" sz="1700" kern="0">
                <a:solidFill>
                  <a:sysClr val="windowText" lastClr="000000"/>
                </a:solidFill>
              </a:endParaRPr>
            </a:p>
          </p:txBody>
        </p:sp>
        <p:sp>
          <p:nvSpPr>
            <p:cNvPr id="23" name="Oval 5"/>
            <p:cNvSpPr>
              <a:spLocks noChangeArrowheads="1"/>
            </p:cNvSpPr>
            <p:nvPr/>
          </p:nvSpPr>
          <p:spPr bwMode="auto">
            <a:xfrm>
              <a:off x="7616825" y="4435475"/>
              <a:ext cx="844550" cy="844550"/>
            </a:xfrm>
            <a:prstGeom prst="ellipse">
              <a:avLst/>
            </a:prstGeom>
            <a:solidFill>
              <a:srgbClr val="FFFFFF"/>
            </a:solidFill>
            <a:ln w="9525" algn="ctr">
              <a:solidFill>
                <a:srgbClr val="002060"/>
              </a:solidFill>
              <a:round/>
              <a:headEnd/>
              <a:tailEnd/>
            </a:ln>
          </p:spPr>
          <p:txBody>
            <a:bodyPr wrap="none" lIns="0" tIns="0" rIns="0" bIns="0" anchor="ctr"/>
            <a:lstStyle/>
            <a:p>
              <a:pPr algn="ctr" fontAlgn="auto">
                <a:spcBef>
                  <a:spcPts val="0"/>
                </a:spcBef>
                <a:spcAft>
                  <a:spcPts val="0"/>
                </a:spcAft>
                <a:defRPr/>
              </a:pPr>
              <a:endParaRPr lang="fr-FR" sz="1700" kern="0">
                <a:solidFill>
                  <a:sysClr val="windowText" lastClr="000000"/>
                </a:solidFill>
              </a:endParaRPr>
            </a:p>
          </p:txBody>
        </p:sp>
        <p:sp>
          <p:nvSpPr>
            <p:cNvPr id="24" name="Oval 4"/>
            <p:cNvSpPr>
              <a:spLocks noChangeArrowheads="1"/>
            </p:cNvSpPr>
            <p:nvPr/>
          </p:nvSpPr>
          <p:spPr bwMode="auto">
            <a:xfrm>
              <a:off x="7950200" y="4768850"/>
              <a:ext cx="171450" cy="171450"/>
            </a:xfrm>
            <a:prstGeom prst="ellipse">
              <a:avLst/>
            </a:prstGeom>
            <a:solidFill>
              <a:srgbClr val="FF6600"/>
            </a:solidFill>
            <a:ln w="9525" algn="ctr">
              <a:solidFill>
                <a:srgbClr val="000000"/>
              </a:solidFill>
              <a:round/>
              <a:headEnd/>
              <a:tailEnd/>
            </a:ln>
          </p:spPr>
          <p:txBody>
            <a:bodyPr wrap="none" lIns="0" tIns="0" rIns="0" bIns="0" anchor="ctr"/>
            <a:lstStyle/>
            <a:p>
              <a:pPr algn="ctr" fontAlgn="auto">
                <a:spcBef>
                  <a:spcPts val="0"/>
                </a:spcBef>
                <a:spcAft>
                  <a:spcPts val="0"/>
                </a:spcAft>
                <a:defRPr/>
              </a:pPr>
              <a:endParaRPr lang="fr-FR" sz="1700" kern="0">
                <a:solidFill>
                  <a:sysClr val="windowText" lastClr="000000"/>
                </a:solidFill>
              </a:endParaRPr>
            </a:p>
          </p:txBody>
        </p:sp>
      </p:grpSp>
      <p:sp>
        <p:nvSpPr>
          <p:cNvPr id="25" name="Line 11"/>
          <p:cNvSpPr>
            <a:spLocks noChangeShapeType="1"/>
          </p:cNvSpPr>
          <p:nvPr/>
        </p:nvSpPr>
        <p:spPr bwMode="auto">
          <a:xfrm>
            <a:off x="8304390" y="599216"/>
            <a:ext cx="0" cy="8960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nchorCtr="1"/>
          <a:lstStyle/>
          <a:p>
            <a:pPr algn="ctr" fontAlgn="auto">
              <a:spcBef>
                <a:spcPts val="0"/>
              </a:spcBef>
              <a:spcAft>
                <a:spcPts val="0"/>
              </a:spcAft>
              <a:defRPr/>
            </a:pPr>
            <a:endParaRPr lang="fr-FR" sz="1700" kern="0">
              <a:solidFill>
                <a:sysClr val="windowText" lastClr="000000"/>
              </a:solidFill>
            </a:endParaRPr>
          </a:p>
        </p:txBody>
      </p:sp>
      <p:sp>
        <p:nvSpPr>
          <p:cNvPr id="31" name="Line 14"/>
          <p:cNvSpPr>
            <a:spLocks noChangeShapeType="1"/>
          </p:cNvSpPr>
          <p:nvPr/>
        </p:nvSpPr>
        <p:spPr bwMode="auto">
          <a:xfrm flipH="1">
            <a:off x="7515379" y="1279519"/>
            <a:ext cx="79375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nchorCtr="1"/>
          <a:lstStyle/>
          <a:p>
            <a:pPr algn="ctr" fontAlgn="auto">
              <a:spcBef>
                <a:spcPts val="0"/>
              </a:spcBef>
              <a:spcAft>
                <a:spcPts val="0"/>
              </a:spcAft>
              <a:defRPr/>
            </a:pPr>
            <a:endParaRPr lang="fr-FR" sz="1700" kern="0">
              <a:solidFill>
                <a:sysClr val="windowText" lastClr="000000"/>
              </a:solidFill>
            </a:endParaRPr>
          </a:p>
        </p:txBody>
      </p:sp>
      <p:sp>
        <p:nvSpPr>
          <p:cNvPr id="32" name="ZoneTexte 31"/>
          <p:cNvSpPr txBox="1"/>
          <p:nvPr/>
        </p:nvSpPr>
        <p:spPr>
          <a:xfrm>
            <a:off x="6719537" y="1181940"/>
            <a:ext cx="734175" cy="400110"/>
          </a:xfrm>
          <a:prstGeom prst="rect">
            <a:avLst/>
          </a:prstGeom>
          <a:noFill/>
        </p:spPr>
        <p:txBody>
          <a:bodyPr wrap="none" lIns="0" tIns="0" rIns="0" bIns="0">
            <a:spAutoFit/>
          </a:bodyPr>
          <a:lstStyle/>
          <a:p>
            <a:pPr algn="r">
              <a:spcBef>
                <a:spcPct val="20000"/>
              </a:spcBef>
              <a:defRPr/>
            </a:pPr>
            <a:r>
              <a:rPr lang="en-US" sz="1300" dirty="0">
                <a:solidFill>
                  <a:schemeClr val="tx1"/>
                </a:solidFill>
                <a:latin typeface="+mn-lt"/>
              </a:rPr>
              <a:t>Signal</a:t>
            </a:r>
            <a:br>
              <a:rPr lang="en-US" sz="1300" dirty="0">
                <a:solidFill>
                  <a:schemeClr val="tx1"/>
                </a:solidFill>
                <a:latin typeface="+mn-lt"/>
              </a:rPr>
            </a:br>
            <a:r>
              <a:rPr lang="en-US" sz="1300" dirty="0">
                <a:solidFill>
                  <a:schemeClr val="tx1"/>
                </a:solidFill>
                <a:latin typeface="+mn-lt"/>
              </a:rPr>
              <a:t>conductor</a:t>
            </a:r>
          </a:p>
        </p:txBody>
      </p:sp>
      <p:sp>
        <p:nvSpPr>
          <p:cNvPr id="33" name="Line 14"/>
          <p:cNvSpPr>
            <a:spLocks noChangeShapeType="1"/>
          </p:cNvSpPr>
          <p:nvPr/>
        </p:nvSpPr>
        <p:spPr bwMode="auto">
          <a:xfrm flipH="1">
            <a:off x="8094093" y="1279519"/>
            <a:ext cx="42533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nchorCtr="1"/>
          <a:lstStyle/>
          <a:p>
            <a:pPr algn="ctr" fontAlgn="auto">
              <a:spcBef>
                <a:spcPts val="0"/>
              </a:spcBef>
              <a:spcAft>
                <a:spcPts val="0"/>
              </a:spcAft>
              <a:defRPr/>
            </a:pPr>
            <a:endParaRPr lang="fr-FR" sz="1700" kern="0">
              <a:solidFill>
                <a:sysClr val="windowText" lastClr="000000"/>
              </a:solidFill>
            </a:endParaRPr>
          </a:p>
        </p:txBody>
      </p:sp>
      <p:sp>
        <p:nvSpPr>
          <p:cNvPr id="34" name="Line 12"/>
          <p:cNvSpPr>
            <a:spLocks noChangeShapeType="1"/>
          </p:cNvSpPr>
          <p:nvPr/>
        </p:nvSpPr>
        <p:spPr bwMode="auto">
          <a:xfrm>
            <a:off x="7515378" y="857594"/>
            <a:ext cx="80324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lIns="0" tIns="0" rIns="0" bIns="0" anchor="ctr" anchorCtr="1"/>
          <a:lstStyle/>
          <a:p>
            <a:pPr algn="ctr" fontAlgn="auto">
              <a:spcBef>
                <a:spcPts val="0"/>
              </a:spcBef>
              <a:spcAft>
                <a:spcPts val="0"/>
              </a:spcAft>
              <a:defRPr/>
            </a:pPr>
            <a:endParaRPr lang="fr-FR" sz="1700" kern="0">
              <a:solidFill>
                <a:sysClr val="windowText" lastClr="000000"/>
              </a:solidFill>
            </a:endParaRPr>
          </a:p>
        </p:txBody>
      </p:sp>
      <p:sp>
        <p:nvSpPr>
          <p:cNvPr id="35" name="ZoneTexte 34"/>
          <p:cNvSpPr txBox="1"/>
          <p:nvPr/>
        </p:nvSpPr>
        <p:spPr>
          <a:xfrm>
            <a:off x="6973832" y="776508"/>
            <a:ext cx="463267" cy="200055"/>
          </a:xfrm>
          <a:prstGeom prst="rect">
            <a:avLst/>
          </a:prstGeom>
          <a:noFill/>
        </p:spPr>
        <p:txBody>
          <a:bodyPr wrap="none" lIns="0" tIns="0" rIns="0" bIns="0">
            <a:spAutoFit/>
          </a:bodyPr>
          <a:lstStyle/>
          <a:p>
            <a:pPr algn="ctr">
              <a:spcBef>
                <a:spcPct val="20000"/>
              </a:spcBef>
              <a:defRPr/>
            </a:pPr>
            <a:r>
              <a:rPr lang="en-US" sz="1300" dirty="0">
                <a:solidFill>
                  <a:schemeClr val="tx1"/>
                </a:solidFill>
                <a:latin typeface="+mn-lt"/>
              </a:rPr>
              <a:t>Shield</a:t>
            </a:r>
          </a:p>
        </p:txBody>
      </p:sp>
      <p:sp>
        <p:nvSpPr>
          <p:cNvPr id="38" name="Espace réservé du texte 59"/>
          <p:cNvSpPr txBox="1">
            <a:spLocks/>
          </p:cNvSpPr>
          <p:nvPr/>
        </p:nvSpPr>
        <p:spPr bwMode="auto">
          <a:xfrm>
            <a:off x="143889" y="917740"/>
            <a:ext cx="8819856" cy="459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682" tIns="33682" rIns="33682" bIns="33682"/>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6"/>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9pPr>
          </a:lstStyle>
          <a:p>
            <a:pPr>
              <a:defRPr/>
            </a:pPr>
            <a:r>
              <a:rPr lang="en-US" kern="0" dirty="0" smtClean="0"/>
              <a:t>Extremely compact micro-coaxial cable assemblies</a:t>
            </a:r>
          </a:p>
          <a:p>
            <a:pPr lvl="4">
              <a:defRPr/>
            </a:pPr>
            <a:endParaRPr lang="en-US" kern="0" dirty="0" smtClean="0"/>
          </a:p>
        </p:txBody>
      </p:sp>
      <p:pic>
        <p:nvPicPr>
          <p:cNvPr id="5141" name="Picture 21" descr="HitachiProbCab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27" y="1480854"/>
            <a:ext cx="757388" cy="76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Espace réservé du texte 59"/>
          <p:cNvSpPr txBox="1">
            <a:spLocks/>
          </p:cNvSpPr>
          <p:nvPr/>
        </p:nvSpPr>
        <p:spPr bwMode="auto">
          <a:xfrm>
            <a:off x="234016" y="2422766"/>
            <a:ext cx="8821438" cy="65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682" tIns="33682" rIns="33682" bIns="33682"/>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6"/>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9pPr>
          </a:lstStyle>
          <a:p>
            <a:pPr>
              <a:defRPr/>
            </a:pPr>
            <a:r>
              <a:rPr lang="en-US" kern="0" dirty="0" smtClean="0"/>
              <a:t>R&amp;D cables from 50 cm to 2 m</a:t>
            </a:r>
          </a:p>
          <a:p>
            <a:pPr lvl="1" eaLnBrk="1" hangingPunct="1">
              <a:defRPr/>
            </a:pPr>
            <a:r>
              <a:rPr lang="en-US" sz="1700" kern="0" dirty="0"/>
              <a:t>Compared with Flex cables</a:t>
            </a:r>
            <a:endParaRPr lang="en-US" kern="0" dirty="0" smtClean="0">
              <a:solidFill>
                <a:srgbClr val="0033CC"/>
              </a:solidFill>
            </a:endParaRPr>
          </a:p>
        </p:txBody>
      </p:sp>
      <p:pic>
        <p:nvPicPr>
          <p:cNvPr id="5143" name="Picture 2"/>
          <p:cNvPicPr>
            <a:picLocks noChangeAspect="1" noChangeArrowheads="1"/>
          </p:cNvPicPr>
          <p:nvPr/>
        </p:nvPicPr>
        <p:blipFill>
          <a:blip r:embed="rId8">
            <a:extLst>
              <a:ext uri="{28A0092B-C50C-407E-A947-70E740481C1C}">
                <a14:useLocalDpi xmlns:a14="http://schemas.microsoft.com/office/drawing/2010/main" val="0"/>
              </a:ext>
            </a:extLst>
          </a:blip>
          <a:srcRect l="1675" t="6911" r="6253" b="2690"/>
          <a:stretch>
            <a:fillRect/>
          </a:stretch>
        </p:blipFill>
        <p:spPr bwMode="auto">
          <a:xfrm>
            <a:off x="5075608" y="2454376"/>
            <a:ext cx="3979846" cy="218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4" name="Ellipse 43"/>
          <p:cNvSpPr>
            <a:spLocks noChangeArrowheads="1"/>
          </p:cNvSpPr>
          <p:nvPr/>
        </p:nvSpPr>
        <p:spPr bwMode="auto">
          <a:xfrm>
            <a:off x="6188763" y="3156879"/>
            <a:ext cx="169187" cy="603339"/>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fr-FR" altLang="fr-FR">
              <a:solidFill>
                <a:srgbClr val="000000"/>
              </a:solidFill>
            </a:endParaRPr>
          </a:p>
        </p:txBody>
      </p:sp>
      <p:sp>
        <p:nvSpPr>
          <p:cNvPr id="5145" name="Ellipse 44"/>
          <p:cNvSpPr>
            <a:spLocks noChangeArrowheads="1"/>
          </p:cNvSpPr>
          <p:nvPr/>
        </p:nvSpPr>
        <p:spPr bwMode="auto">
          <a:xfrm>
            <a:off x="6829144" y="2985085"/>
            <a:ext cx="169186" cy="661062"/>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fr-FR" altLang="fr-FR">
              <a:solidFill>
                <a:srgbClr val="000000"/>
              </a:solidFill>
            </a:endParaRPr>
          </a:p>
        </p:txBody>
      </p:sp>
      <p:sp>
        <p:nvSpPr>
          <p:cNvPr id="5146" name="Ellipse 45"/>
          <p:cNvSpPr>
            <a:spLocks noChangeArrowheads="1"/>
          </p:cNvSpPr>
          <p:nvPr/>
        </p:nvSpPr>
        <p:spPr bwMode="auto">
          <a:xfrm>
            <a:off x="7181748" y="2860021"/>
            <a:ext cx="169187" cy="72703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fr-FR" altLang="fr-FR">
              <a:solidFill>
                <a:srgbClr val="000000"/>
              </a:solidFill>
            </a:endParaRPr>
          </a:p>
        </p:txBody>
      </p:sp>
      <p:sp>
        <p:nvSpPr>
          <p:cNvPr id="5147" name="Ellipse 46"/>
          <p:cNvSpPr>
            <a:spLocks noChangeArrowheads="1"/>
          </p:cNvSpPr>
          <p:nvPr/>
        </p:nvSpPr>
        <p:spPr bwMode="auto">
          <a:xfrm>
            <a:off x="7453712" y="2778933"/>
            <a:ext cx="169187" cy="783379"/>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fr-FR" altLang="fr-FR">
              <a:solidFill>
                <a:srgbClr val="000000"/>
              </a:solidFill>
            </a:endParaRPr>
          </a:p>
        </p:txBody>
      </p:sp>
      <p:sp>
        <p:nvSpPr>
          <p:cNvPr id="5148" name="Ellipse 47"/>
          <p:cNvSpPr>
            <a:spLocks noChangeArrowheads="1"/>
          </p:cNvSpPr>
          <p:nvPr/>
        </p:nvSpPr>
        <p:spPr bwMode="auto">
          <a:xfrm>
            <a:off x="8086187" y="2521930"/>
            <a:ext cx="169187" cy="945552"/>
          </a:xfrm>
          <a:prstGeom prst="ellipse">
            <a:avLst/>
          </a:pr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fr-FR" altLang="fr-FR">
              <a:solidFill>
                <a:srgbClr val="000000"/>
              </a:solidFill>
            </a:endParaRPr>
          </a:p>
        </p:txBody>
      </p:sp>
      <p:sp>
        <p:nvSpPr>
          <p:cNvPr id="5149" name="Ellipse 48"/>
          <p:cNvSpPr>
            <a:spLocks noChangeArrowheads="1"/>
          </p:cNvSpPr>
          <p:nvPr/>
        </p:nvSpPr>
        <p:spPr bwMode="auto">
          <a:xfrm>
            <a:off x="8438791" y="2378998"/>
            <a:ext cx="170768" cy="945552"/>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algn="l" eaLnBrk="1" hangingPunct="1">
              <a:spcBef>
                <a:spcPct val="50000"/>
              </a:spcBef>
            </a:pPr>
            <a:endParaRPr lang="fr-FR" altLang="fr-FR">
              <a:solidFill>
                <a:srgbClr val="000000"/>
              </a:solidFill>
            </a:endParaRPr>
          </a:p>
        </p:txBody>
      </p:sp>
      <p:sp>
        <p:nvSpPr>
          <p:cNvPr id="5150" name="ZoneTexte 49"/>
          <p:cNvSpPr txBox="1">
            <a:spLocks noChangeArrowheads="1"/>
          </p:cNvSpPr>
          <p:nvPr/>
        </p:nvSpPr>
        <p:spPr bwMode="auto">
          <a:xfrm>
            <a:off x="6048881" y="3743727"/>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t>50cm</a:t>
            </a:r>
          </a:p>
        </p:txBody>
      </p:sp>
      <p:sp>
        <p:nvSpPr>
          <p:cNvPr id="5151" name="ZoneTexte 50"/>
          <p:cNvSpPr txBox="1">
            <a:spLocks noChangeArrowheads="1"/>
          </p:cNvSpPr>
          <p:nvPr/>
        </p:nvSpPr>
        <p:spPr bwMode="auto">
          <a:xfrm>
            <a:off x="6767270" y="3673634"/>
            <a:ext cx="2628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t>1m</a:t>
            </a:r>
          </a:p>
        </p:txBody>
      </p:sp>
      <p:sp>
        <p:nvSpPr>
          <p:cNvPr id="5152" name="ZoneTexte 51"/>
          <p:cNvSpPr txBox="1">
            <a:spLocks noChangeArrowheads="1"/>
          </p:cNvSpPr>
          <p:nvPr/>
        </p:nvSpPr>
        <p:spPr bwMode="auto">
          <a:xfrm>
            <a:off x="7045028" y="3776711"/>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solidFill>
                  <a:srgbClr val="FF0000"/>
                </a:solidFill>
              </a:rPr>
              <a:t>40cm</a:t>
            </a:r>
          </a:p>
        </p:txBody>
      </p:sp>
      <p:sp>
        <p:nvSpPr>
          <p:cNvPr id="5153" name="ZoneTexte 52"/>
          <p:cNvSpPr txBox="1">
            <a:spLocks noChangeArrowheads="1"/>
          </p:cNvSpPr>
          <p:nvPr/>
        </p:nvSpPr>
        <p:spPr bwMode="auto">
          <a:xfrm>
            <a:off x="7374189" y="3556815"/>
            <a:ext cx="41678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t>1.5m</a:t>
            </a:r>
          </a:p>
        </p:txBody>
      </p:sp>
      <p:sp>
        <p:nvSpPr>
          <p:cNvPr id="5154" name="ZoneTexte 53"/>
          <p:cNvSpPr txBox="1">
            <a:spLocks noChangeArrowheads="1"/>
          </p:cNvSpPr>
          <p:nvPr/>
        </p:nvSpPr>
        <p:spPr bwMode="auto">
          <a:xfrm>
            <a:off x="8028265" y="3499092"/>
            <a:ext cx="26289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t>2m</a:t>
            </a:r>
          </a:p>
        </p:txBody>
      </p:sp>
      <p:sp>
        <p:nvSpPr>
          <p:cNvPr id="5155" name="ZoneTexte 54"/>
          <p:cNvSpPr txBox="1">
            <a:spLocks noChangeArrowheads="1"/>
          </p:cNvSpPr>
          <p:nvPr/>
        </p:nvSpPr>
        <p:spPr bwMode="auto">
          <a:xfrm>
            <a:off x="8295747" y="3776711"/>
            <a:ext cx="45685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solidFill>
                  <a:srgbClr val="FF0000"/>
                </a:solidFill>
              </a:rPr>
              <a:t>80cm</a:t>
            </a:r>
          </a:p>
        </p:txBody>
      </p:sp>
      <p:sp>
        <p:nvSpPr>
          <p:cNvPr id="5156" name="ZoneTexte 55"/>
          <p:cNvSpPr txBox="1">
            <a:spLocks noChangeArrowheads="1"/>
          </p:cNvSpPr>
          <p:nvPr/>
        </p:nvSpPr>
        <p:spPr bwMode="auto">
          <a:xfrm>
            <a:off x="7762718" y="3776711"/>
            <a:ext cx="36548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r>
              <a:rPr lang="fr-FR" altLang="fr-FR">
                <a:solidFill>
                  <a:srgbClr val="FF0000"/>
                </a:solidFill>
              </a:rPr>
              <a:t>Flex</a:t>
            </a:r>
          </a:p>
        </p:txBody>
      </p:sp>
      <p:sp>
        <p:nvSpPr>
          <p:cNvPr id="57" name="Espace réservé du texte 59"/>
          <p:cNvSpPr txBox="1">
            <a:spLocks/>
          </p:cNvSpPr>
          <p:nvPr/>
        </p:nvSpPr>
        <p:spPr bwMode="auto">
          <a:xfrm>
            <a:off x="143889" y="4668623"/>
            <a:ext cx="8819856" cy="131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682" tIns="33682" rIns="33682" bIns="33682"/>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6"/>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6"/>
              </a:buBlip>
              <a:defRPr sz="1400">
                <a:solidFill>
                  <a:srgbClr val="0033CC"/>
                </a:solidFill>
                <a:latin typeface="+mn-lt"/>
              </a:defRPr>
            </a:lvl9pPr>
          </a:lstStyle>
          <a:p>
            <a:pPr>
              <a:defRPr/>
            </a:pPr>
            <a:r>
              <a:rPr lang="en-US" kern="0" dirty="0" smtClean="0"/>
              <a:t>Production cables from Hitachi: 1, 1.5 and 2m</a:t>
            </a:r>
          </a:p>
          <a:p>
            <a:pPr lvl="1" eaLnBrk="1" hangingPunct="1">
              <a:defRPr/>
            </a:pPr>
            <a:r>
              <a:rPr lang="en-US" sz="1700" kern="0" dirty="0"/>
              <a:t>Capacitance 43 pf/m;     Weight 40 g/m;     Size 18 mm x 1.5 mm</a:t>
            </a:r>
          </a:p>
          <a:p>
            <a:pPr lvl="1" eaLnBrk="1" hangingPunct="1">
              <a:defRPr/>
            </a:pPr>
            <a:r>
              <a:rPr lang="en-US" sz="1700" kern="0" dirty="0"/>
              <a:t>Terminated by 70-pin Mec8 edge connector from </a:t>
            </a:r>
            <a:r>
              <a:rPr lang="en-US" sz="1700" kern="0" dirty="0" err="1" smtClean="0"/>
              <a:t>Samtec</a:t>
            </a:r>
            <a:endParaRPr lang="en-US" sz="1700" kern="0" dirty="0" smtClean="0"/>
          </a:p>
          <a:p>
            <a:pPr lvl="1" eaLnBrk="1" hangingPunct="1">
              <a:defRPr/>
            </a:pPr>
            <a:r>
              <a:rPr lang="en-US" sz="1700" kern="0" dirty="0" smtClean="0">
                <a:solidFill>
                  <a:srgbClr val="FF0000"/>
                </a:solidFill>
              </a:rPr>
              <a:t>560 cables produced</a:t>
            </a:r>
            <a:endParaRPr lang="en-US" sz="1700" kern="0" dirty="0">
              <a:solidFill>
                <a:srgbClr val="FF0000"/>
              </a:solidFill>
            </a:endParaRPr>
          </a:p>
          <a:p>
            <a:pPr lvl="1" eaLnBrk="1" hangingPunct="1">
              <a:defRPr/>
            </a:pPr>
            <a:endParaRPr lang="en-US" kern="0" dirty="0" smtClean="0">
              <a:solidFill>
                <a:srgbClr val="0033CC"/>
              </a:solidFill>
            </a:endParaRPr>
          </a:p>
        </p:txBody>
      </p:sp>
      <p:sp>
        <p:nvSpPr>
          <p:cNvPr id="5158" name="Rectangle 168"/>
          <p:cNvSpPr>
            <a:spLocks noChangeArrowheads="1"/>
          </p:cNvSpPr>
          <p:nvPr/>
        </p:nvSpPr>
        <p:spPr bwMode="auto">
          <a:xfrm>
            <a:off x="0" y="6453942"/>
            <a:ext cx="9140838" cy="404059"/>
          </a:xfrm>
          <a:prstGeom prst="rect">
            <a:avLst/>
          </a:prstGeom>
          <a:noFill/>
          <a:ln w="9525" algn="ctr">
            <a:solidFill>
              <a:srgbClr val="FFFFC8"/>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r>
              <a:rPr lang="en-US" altLang="fr-FR" sz="1900" b="1" dirty="0">
                <a:solidFill>
                  <a:srgbClr val="FF0000"/>
                </a:solidFill>
                <a:sym typeface="Symbol" pitchFamily="18" charset="2"/>
              </a:rPr>
              <a:t>Lightweight compact shielded cables with low linear capacitance</a:t>
            </a:r>
            <a:endParaRPr lang="en-US" altLang="fr-FR" sz="1900" dirty="0"/>
          </a:p>
        </p:txBody>
      </p:sp>
      <p:sp>
        <p:nvSpPr>
          <p:cNvPr id="44" name="Titre 10"/>
          <p:cNvSpPr txBox="1">
            <a:spLocks/>
          </p:cNvSpPr>
          <p:nvPr/>
        </p:nvSpPr>
        <p:spPr>
          <a:xfrm>
            <a:off x="1115616" y="-144016"/>
            <a:ext cx="7588746" cy="908720"/>
          </a:xfrm>
          <a:prstGeom prst="rect">
            <a:avLst/>
          </a:prstGeom>
        </p:spPr>
        <p:txBody>
          <a:bodyPr vert="horz" lIns="0" tIns="0" rIns="0" bIns="0" rtlCol="0" anchor="ctr" anchorCtr="0">
            <a:noAutofit/>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r>
              <a:rPr lang="en-US" altLang="fr-FR" sz="2400" dirty="0"/>
              <a:t>64-channel Micro-coaxial Signal Cables</a:t>
            </a:r>
          </a:p>
        </p:txBody>
      </p:sp>
    </p:spTree>
    <p:extLst>
      <p:ext uri="{BB962C8B-B14F-4D97-AF65-F5344CB8AC3E}">
        <p14:creationId xmlns:p14="http://schemas.microsoft.com/office/powerpoint/2010/main" val="476632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fr-FR" dirty="0" err="1" smtClean="0"/>
              <a:t>gaseous</a:t>
            </a:r>
            <a:r>
              <a:rPr lang="fr-FR" dirty="0" smtClean="0"/>
              <a:t> detectors</a:t>
            </a:r>
            <a:endParaRPr lang="en-US" dirty="0"/>
          </a:p>
        </p:txBody>
      </p:sp>
      <p:sp>
        <p:nvSpPr>
          <p:cNvPr id="40" name="Espace réservé du contenu 11"/>
          <p:cNvSpPr>
            <a:spLocks noGrp="1"/>
          </p:cNvSpPr>
          <p:nvPr>
            <p:ph idx="1"/>
          </p:nvPr>
        </p:nvSpPr>
        <p:spPr/>
        <p:txBody>
          <a:bodyPr/>
          <a:lstStyle/>
          <a:p>
            <a:pPr lvl="1"/>
            <a:r>
              <a:rPr lang="fr-FR" sz="2000" dirty="0" smtClean="0"/>
              <a:t>2 main « </a:t>
            </a:r>
            <a:r>
              <a:rPr lang="fr-FR" sz="2000" dirty="0" err="1" smtClean="0"/>
              <a:t>families</a:t>
            </a:r>
            <a:r>
              <a:rPr lang="fr-FR" sz="2000" dirty="0" smtClean="0"/>
              <a:t> » :</a:t>
            </a:r>
          </a:p>
          <a:p>
            <a:pPr lvl="2"/>
            <a:endParaRPr lang="fr-FR" sz="1400" dirty="0"/>
          </a:p>
        </p:txBody>
      </p:sp>
      <p:sp>
        <p:nvSpPr>
          <p:cNvPr id="45" name="ZoneTexte 44"/>
          <p:cNvSpPr txBox="1"/>
          <p:nvPr/>
        </p:nvSpPr>
        <p:spPr>
          <a:xfrm>
            <a:off x="4234054" y="4807022"/>
            <a:ext cx="4982462" cy="2308324"/>
          </a:xfrm>
          <a:prstGeom prst="rect">
            <a:avLst/>
          </a:prstGeom>
          <a:noFill/>
        </p:spPr>
        <p:txBody>
          <a:bodyPr wrap="square" rtlCol="0">
            <a:spAutoFit/>
          </a:bodyPr>
          <a:lstStyle/>
          <a:p>
            <a:pPr marL="285750" indent="-285750">
              <a:buFont typeface="Arial" charset="0"/>
              <a:buChar char="•"/>
            </a:pPr>
            <a:r>
              <a:rPr lang="fr-FR" dirty="0"/>
              <a:t>Signal Shape : information on </a:t>
            </a:r>
            <a:r>
              <a:rPr lang="fr-FR" dirty="0" err="1" smtClean="0"/>
              <a:t>track</a:t>
            </a:r>
            <a:endParaRPr lang="fr-FR" dirty="0" smtClean="0"/>
          </a:p>
          <a:p>
            <a:pPr marL="285750" indent="-285750">
              <a:buFont typeface="Arial" charset="0"/>
              <a:buChar char="•"/>
            </a:pPr>
            <a:r>
              <a:rPr lang="fr-FR" dirty="0" smtClean="0"/>
              <a:t>Z </a:t>
            </a:r>
            <a:r>
              <a:rPr lang="fr-FR" dirty="0" err="1" smtClean="0"/>
              <a:t>is</a:t>
            </a:r>
            <a:r>
              <a:rPr lang="fr-FR" dirty="0" smtClean="0"/>
              <a:t> </a:t>
            </a:r>
            <a:r>
              <a:rPr lang="fr-FR" dirty="0" err="1" smtClean="0"/>
              <a:t>given</a:t>
            </a:r>
            <a:r>
              <a:rPr lang="fr-FR" dirty="0" smtClean="0"/>
              <a:t> by the time of </a:t>
            </a:r>
            <a:r>
              <a:rPr lang="fr-FR" dirty="0" err="1" smtClean="0"/>
              <a:t>arrival</a:t>
            </a:r>
            <a:r>
              <a:rPr lang="fr-FR" dirty="0"/>
              <a:t> </a:t>
            </a:r>
            <a:r>
              <a:rPr lang="fr-FR" dirty="0" smtClean="0"/>
              <a:t>of </a:t>
            </a:r>
            <a:r>
              <a:rPr lang="fr-FR" dirty="0" err="1" smtClean="0"/>
              <a:t>drifted</a:t>
            </a:r>
            <a:r>
              <a:rPr lang="fr-FR" dirty="0" smtClean="0"/>
              <a:t> e-</a:t>
            </a:r>
          </a:p>
          <a:p>
            <a:pPr marL="285750" indent="-285750">
              <a:buFont typeface="Arial" charset="0"/>
              <a:buChar char="•"/>
            </a:pPr>
            <a:r>
              <a:rPr lang="fr-FR" dirty="0" err="1" smtClean="0"/>
              <a:t>dE</a:t>
            </a:r>
            <a:r>
              <a:rPr lang="fr-FR" dirty="0" smtClean="0"/>
              <a:t>/dx = </a:t>
            </a:r>
            <a:r>
              <a:rPr lang="fr-FR" dirty="0" err="1" smtClean="0"/>
              <a:t>collected</a:t>
            </a:r>
            <a:r>
              <a:rPr lang="fr-FR" dirty="0" smtClean="0"/>
              <a:t> charge</a:t>
            </a:r>
          </a:p>
          <a:p>
            <a:pPr marL="285750" indent="-285750">
              <a:buFont typeface="Arial" charset="0"/>
              <a:buChar char="•"/>
            </a:pPr>
            <a:r>
              <a:rPr lang="fr-FR" dirty="0" smtClean="0"/>
              <a:t>Signal Shape : information on </a:t>
            </a:r>
            <a:r>
              <a:rPr lang="fr-FR" dirty="0" err="1" smtClean="0"/>
              <a:t>track</a:t>
            </a:r>
            <a:endParaRPr lang="fr-FR" dirty="0" smtClean="0"/>
          </a:p>
          <a:p>
            <a:pPr marL="285750" indent="-285750">
              <a:buFont typeface="Arial" charset="0"/>
              <a:buChar char="•"/>
            </a:pPr>
            <a:endParaRPr lang="fr-FR" dirty="0"/>
          </a:p>
          <a:p>
            <a:pPr marL="285750" indent="-285750">
              <a:buFont typeface="Symbol" pitchFamily="18" charset="2"/>
              <a:buChar char="Þ"/>
            </a:pPr>
            <a:r>
              <a:rPr lang="fr-FR" dirty="0" smtClean="0"/>
              <a:t>10-12 bit </a:t>
            </a:r>
            <a:r>
              <a:rPr lang="fr-FR" dirty="0" err="1" smtClean="0"/>
              <a:t>dynamic</a:t>
            </a:r>
            <a:r>
              <a:rPr lang="fr-FR" dirty="0" smtClean="0"/>
              <a:t> range</a:t>
            </a:r>
          </a:p>
          <a:p>
            <a:pPr marL="285750" indent="-285750">
              <a:buFont typeface="Symbol" pitchFamily="18" charset="2"/>
              <a:buChar char="Þ"/>
            </a:pPr>
            <a:r>
              <a:rPr lang="fr-FR" dirty="0" err="1" smtClean="0"/>
              <a:t>Moderate</a:t>
            </a:r>
            <a:r>
              <a:rPr lang="fr-FR" dirty="0" smtClean="0"/>
              <a:t> speed</a:t>
            </a:r>
          </a:p>
          <a:p>
            <a:pPr marL="285750" indent="-285750">
              <a:buFont typeface="Symbol" pitchFamily="18" charset="2"/>
              <a:buChar char="Þ"/>
            </a:pPr>
            <a:endParaRPr lang="fr-FR" dirty="0" smtClean="0"/>
          </a:p>
        </p:txBody>
      </p:sp>
      <p:sp>
        <p:nvSpPr>
          <p:cNvPr id="47" name="ZoneTexte 46"/>
          <p:cNvSpPr txBox="1"/>
          <p:nvPr/>
        </p:nvSpPr>
        <p:spPr>
          <a:xfrm>
            <a:off x="-1329606" y="1905441"/>
            <a:ext cx="261610" cy="369332"/>
          </a:xfrm>
          <a:prstGeom prst="rect">
            <a:avLst/>
          </a:prstGeom>
          <a:noFill/>
        </p:spPr>
        <p:txBody>
          <a:bodyPr wrap="none" rtlCol="0">
            <a:spAutoFit/>
          </a:bodyPr>
          <a:lstStyle/>
          <a:p>
            <a:r>
              <a:rPr lang="fr-FR" dirty="0" smtClean="0"/>
              <a:t>-</a:t>
            </a:r>
            <a:endParaRPr lang="fr-FR"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414" y="1995525"/>
            <a:ext cx="3728002" cy="2513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ZoneTexte 48"/>
          <p:cNvSpPr txBox="1"/>
          <p:nvPr/>
        </p:nvSpPr>
        <p:spPr>
          <a:xfrm>
            <a:off x="5752923" y="1350060"/>
            <a:ext cx="842510" cy="369332"/>
          </a:xfrm>
          <a:prstGeom prst="rect">
            <a:avLst/>
          </a:prstGeom>
          <a:noFill/>
        </p:spPr>
        <p:txBody>
          <a:bodyPr wrap="square" rtlCol="0">
            <a:spAutoFit/>
          </a:bodyPr>
          <a:lstStyle/>
          <a:p>
            <a:r>
              <a:rPr lang="fr-FR" b="1" dirty="0" smtClean="0">
                <a:solidFill>
                  <a:srgbClr val="1505E5"/>
                </a:solidFill>
              </a:rPr>
              <a:t>TPC</a:t>
            </a:r>
          </a:p>
        </p:txBody>
      </p:sp>
      <p:grpSp>
        <p:nvGrpSpPr>
          <p:cNvPr id="8" name="Groupe 7"/>
          <p:cNvGrpSpPr/>
          <p:nvPr/>
        </p:nvGrpSpPr>
        <p:grpSpPr>
          <a:xfrm>
            <a:off x="1223628" y="2319654"/>
            <a:ext cx="1872208" cy="1720250"/>
            <a:chOff x="539552" y="3076902"/>
            <a:chExt cx="1872208" cy="1720250"/>
          </a:xfrm>
        </p:grpSpPr>
        <p:sp>
          <p:nvSpPr>
            <p:cNvPr id="20" name="Rectangle 19"/>
            <p:cNvSpPr/>
            <p:nvPr/>
          </p:nvSpPr>
          <p:spPr>
            <a:xfrm>
              <a:off x="539552" y="3076902"/>
              <a:ext cx="1872208" cy="1720250"/>
            </a:xfrm>
            <a:prstGeom prst="rect">
              <a:avLst/>
            </a:prstGeom>
            <a:solidFill>
              <a:srgbClr val="C0EFFF">
                <a:alpha val="52157"/>
              </a:srgbClr>
            </a:solidFill>
            <a:ln>
              <a:solidFill>
                <a:schemeClr val="tx1"/>
              </a:solidFill>
            </a:ln>
            <a:scene3d>
              <a:camera prst="isometricLeftDown"/>
              <a:lightRig rig="threePt" dir="t"/>
            </a:scene3d>
            <a:sp3d extrusionH="25400" contourW="12700" prstMaterial="softEdge">
              <a:bevelT w="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1 5"/>
            <p:cNvSpPr/>
            <p:nvPr/>
          </p:nvSpPr>
          <p:spPr>
            <a:xfrm>
              <a:off x="1367644" y="3937027"/>
              <a:ext cx="216024" cy="341456"/>
            </a:xfrm>
            <a:prstGeom prst="irregularSeal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e 22"/>
          <p:cNvGrpSpPr/>
          <p:nvPr/>
        </p:nvGrpSpPr>
        <p:grpSpPr>
          <a:xfrm>
            <a:off x="935596" y="2535678"/>
            <a:ext cx="1872208" cy="1720250"/>
            <a:chOff x="539552" y="3076902"/>
            <a:chExt cx="1872208" cy="1720250"/>
          </a:xfrm>
        </p:grpSpPr>
        <p:sp>
          <p:nvSpPr>
            <p:cNvPr id="24" name="Rectangle 23"/>
            <p:cNvSpPr/>
            <p:nvPr/>
          </p:nvSpPr>
          <p:spPr>
            <a:xfrm>
              <a:off x="539552" y="3076902"/>
              <a:ext cx="1872208" cy="1720250"/>
            </a:xfrm>
            <a:prstGeom prst="rect">
              <a:avLst/>
            </a:prstGeom>
            <a:solidFill>
              <a:srgbClr val="C0EFFF">
                <a:alpha val="52157"/>
              </a:srgbClr>
            </a:solidFill>
            <a:ln>
              <a:solidFill>
                <a:schemeClr val="tx1"/>
              </a:solidFill>
            </a:ln>
            <a:scene3d>
              <a:camera prst="isometricLeftDown"/>
              <a:lightRig rig="threePt" dir="t"/>
            </a:scene3d>
            <a:sp3d extrusionH="25400" contourW="12700" prstMaterial="softEdge">
              <a:bevelT w="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1 24"/>
            <p:cNvSpPr/>
            <p:nvPr/>
          </p:nvSpPr>
          <p:spPr>
            <a:xfrm>
              <a:off x="1367644" y="3937027"/>
              <a:ext cx="216024" cy="341456"/>
            </a:xfrm>
            <a:prstGeom prst="irregularSeal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e 25"/>
          <p:cNvGrpSpPr/>
          <p:nvPr/>
        </p:nvGrpSpPr>
        <p:grpSpPr>
          <a:xfrm>
            <a:off x="647564" y="2751702"/>
            <a:ext cx="1872208" cy="1720250"/>
            <a:chOff x="539552" y="3076902"/>
            <a:chExt cx="1872208" cy="1720250"/>
          </a:xfrm>
        </p:grpSpPr>
        <p:sp>
          <p:nvSpPr>
            <p:cNvPr id="27" name="Rectangle 26"/>
            <p:cNvSpPr/>
            <p:nvPr/>
          </p:nvSpPr>
          <p:spPr>
            <a:xfrm>
              <a:off x="539552" y="3076902"/>
              <a:ext cx="1872208" cy="1720250"/>
            </a:xfrm>
            <a:prstGeom prst="rect">
              <a:avLst/>
            </a:prstGeom>
            <a:solidFill>
              <a:srgbClr val="C0EFFF">
                <a:alpha val="52157"/>
              </a:srgbClr>
            </a:solidFill>
            <a:ln>
              <a:solidFill>
                <a:schemeClr val="tx1"/>
              </a:solidFill>
            </a:ln>
            <a:scene3d>
              <a:camera prst="isometricLeftDown"/>
              <a:lightRig rig="threePt" dir="t"/>
            </a:scene3d>
            <a:sp3d extrusionH="25400" contourW="12700" prstMaterial="softEdge">
              <a:bevelT w="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1 27"/>
            <p:cNvSpPr/>
            <p:nvPr/>
          </p:nvSpPr>
          <p:spPr>
            <a:xfrm>
              <a:off x="1367644" y="3937027"/>
              <a:ext cx="216024" cy="341456"/>
            </a:xfrm>
            <a:prstGeom prst="irregularSeal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Connecteur droit 3"/>
          <p:cNvCxnSpPr/>
          <p:nvPr/>
        </p:nvCxnSpPr>
        <p:spPr>
          <a:xfrm flipV="1">
            <a:off x="863588" y="2204864"/>
            <a:ext cx="2628292" cy="215907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467545" y="1520788"/>
            <a:ext cx="2880319" cy="369332"/>
          </a:xfrm>
          <a:prstGeom prst="rect">
            <a:avLst/>
          </a:prstGeom>
          <a:noFill/>
        </p:spPr>
        <p:txBody>
          <a:bodyPr wrap="square" rtlCol="0">
            <a:spAutoFit/>
          </a:bodyPr>
          <a:lstStyle/>
          <a:p>
            <a:r>
              <a:rPr lang="fr-FR" b="1" dirty="0" err="1" smtClean="0">
                <a:solidFill>
                  <a:srgbClr val="1505E5"/>
                </a:solidFill>
              </a:rPr>
              <a:t>Interceptive</a:t>
            </a:r>
            <a:r>
              <a:rPr lang="fr-FR" b="1" dirty="0" smtClean="0">
                <a:solidFill>
                  <a:srgbClr val="1505E5"/>
                </a:solidFill>
              </a:rPr>
              <a:t> </a:t>
            </a:r>
            <a:r>
              <a:rPr lang="fr-FR" b="1" dirty="0" err="1" smtClean="0">
                <a:solidFill>
                  <a:srgbClr val="1505E5"/>
                </a:solidFill>
              </a:rPr>
              <a:t>Trackers</a:t>
            </a:r>
            <a:endParaRPr lang="fr-FR" b="1" dirty="0" smtClean="0">
              <a:solidFill>
                <a:srgbClr val="1505E5"/>
              </a:solidFill>
            </a:endParaRPr>
          </a:p>
        </p:txBody>
      </p:sp>
      <p:sp>
        <p:nvSpPr>
          <p:cNvPr id="31" name="ZoneTexte 30"/>
          <p:cNvSpPr txBox="1"/>
          <p:nvPr/>
        </p:nvSpPr>
        <p:spPr>
          <a:xfrm>
            <a:off x="5201" y="5013176"/>
            <a:ext cx="4458787" cy="2031325"/>
          </a:xfrm>
          <a:prstGeom prst="rect">
            <a:avLst/>
          </a:prstGeom>
          <a:noFill/>
        </p:spPr>
        <p:txBody>
          <a:bodyPr wrap="square" rtlCol="0">
            <a:spAutoFit/>
          </a:bodyPr>
          <a:lstStyle/>
          <a:p>
            <a:pPr marL="285750" indent="-285750">
              <a:buFont typeface="Arial" charset="0"/>
              <a:buChar char="•"/>
            </a:pPr>
            <a:r>
              <a:rPr lang="fr-FR" dirty="0" smtClean="0"/>
              <a:t>XY </a:t>
            </a:r>
            <a:r>
              <a:rPr lang="fr-FR" dirty="0"/>
              <a:t>are </a:t>
            </a:r>
            <a:r>
              <a:rPr lang="fr-FR" dirty="0" err="1"/>
              <a:t>given</a:t>
            </a:r>
            <a:r>
              <a:rPr lang="fr-FR" dirty="0"/>
              <a:t> by the </a:t>
            </a:r>
            <a:r>
              <a:rPr lang="fr-FR" dirty="0" smtClean="0"/>
              <a:t>pad/</a:t>
            </a:r>
            <a:r>
              <a:rPr lang="fr-FR" dirty="0" err="1" smtClean="0"/>
              <a:t>strip</a:t>
            </a:r>
            <a:endParaRPr lang="fr-FR" dirty="0"/>
          </a:p>
          <a:p>
            <a:pPr marL="285750" indent="-285750">
              <a:buFont typeface="Arial" charset="0"/>
              <a:buChar char="•"/>
            </a:pPr>
            <a:r>
              <a:rPr lang="fr-FR" dirty="0" err="1" smtClean="0"/>
              <a:t>Deposit</a:t>
            </a:r>
            <a:r>
              <a:rPr lang="fr-FR" dirty="0" smtClean="0"/>
              <a:t> charge =&gt; interpolation</a:t>
            </a:r>
          </a:p>
          <a:p>
            <a:endParaRPr lang="fr-FR" dirty="0"/>
          </a:p>
          <a:p>
            <a:pPr marL="285750" indent="-285750">
              <a:buFont typeface="Symbol"/>
              <a:buChar char="Þ"/>
            </a:pPr>
            <a:r>
              <a:rPr lang="fr-FR" dirty="0" smtClean="0"/>
              <a:t>6-10 bit </a:t>
            </a:r>
            <a:r>
              <a:rPr lang="fr-FR" dirty="0" err="1" smtClean="0"/>
              <a:t>dynamic</a:t>
            </a:r>
            <a:r>
              <a:rPr lang="fr-FR" dirty="0" smtClean="0"/>
              <a:t> range</a:t>
            </a:r>
          </a:p>
          <a:p>
            <a:pPr marL="285750" indent="-285750">
              <a:buFont typeface="Symbol"/>
              <a:buChar char="Þ"/>
            </a:pPr>
            <a:r>
              <a:rPr lang="fr-FR" dirty="0" smtClean="0"/>
              <a:t>« </a:t>
            </a:r>
            <a:r>
              <a:rPr lang="fr-FR" dirty="0" err="1" smtClean="0"/>
              <a:t>fast</a:t>
            </a:r>
            <a:r>
              <a:rPr lang="fr-FR" dirty="0" smtClean="0"/>
              <a:t> </a:t>
            </a:r>
            <a:r>
              <a:rPr lang="fr-FR" dirty="0" err="1" smtClean="0"/>
              <a:t>electonics</a:t>
            </a:r>
            <a:r>
              <a:rPr lang="fr-FR" dirty="0" smtClean="0"/>
              <a:t> » </a:t>
            </a:r>
          </a:p>
          <a:p>
            <a:pPr marL="285750" indent="-285750">
              <a:buFont typeface="Arial" charset="0"/>
              <a:buChar char="•"/>
            </a:pPr>
            <a:endParaRPr lang="fr-FR" b="1" dirty="0">
              <a:solidFill>
                <a:srgbClr val="1505E5"/>
              </a:solidFill>
            </a:endParaRPr>
          </a:p>
          <a:p>
            <a:pPr marL="285750" indent="-285750">
              <a:buFont typeface="Arial" charset="0"/>
              <a:buChar char="•"/>
            </a:pPr>
            <a:endParaRPr lang="fr-FR" b="1" dirty="0" smtClean="0">
              <a:solidFill>
                <a:srgbClr val="1505E5"/>
              </a:solidFill>
            </a:endParaRPr>
          </a:p>
        </p:txBody>
      </p:sp>
    </p:spTree>
    <p:extLst>
      <p:ext uri="{BB962C8B-B14F-4D97-AF65-F5344CB8AC3E}">
        <p14:creationId xmlns:p14="http://schemas.microsoft.com/office/powerpoint/2010/main" val="1598980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6753880" cy="908720"/>
          </a:xfrm>
        </p:spPr>
        <p:txBody>
          <a:bodyPr/>
          <a:lstStyle/>
          <a:p>
            <a:r>
              <a:rPr lang="en-US" b="0" dirty="0" smtClean="0"/>
              <a:t>Readout electronics for CLAS12 </a:t>
            </a:r>
            <a:r>
              <a:rPr lang="en-US" b="0" dirty="0" err="1" smtClean="0"/>
              <a:t>Micromegas</a:t>
            </a:r>
            <a:r>
              <a:rPr lang="en-US" b="0" dirty="0" smtClean="0"/>
              <a:t> Vertex Tracker </a:t>
            </a:r>
            <a:endParaRPr lang="en-US" b="0"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30</a:t>
            </a:fld>
            <a:endParaRPr lang="fr-FR" dirty="0"/>
          </a:p>
        </p:txBody>
      </p:sp>
      <p:sp>
        <p:nvSpPr>
          <p:cNvPr id="27" name="Espace réservé du contenu 11"/>
          <p:cNvSpPr>
            <a:spLocks noGrp="1"/>
          </p:cNvSpPr>
          <p:nvPr>
            <p:ph idx="1"/>
          </p:nvPr>
        </p:nvSpPr>
        <p:spPr>
          <a:xfrm>
            <a:off x="357653" y="1225557"/>
            <a:ext cx="5510465" cy="1974545"/>
          </a:xfrm>
        </p:spPr>
        <p:txBody>
          <a:bodyPr/>
          <a:lstStyle/>
          <a:p>
            <a:pPr marL="269875"/>
            <a:r>
              <a:rPr lang="en-US" sz="2000" b="1" dirty="0" smtClean="0">
                <a:effectLst>
                  <a:outerShdw blurRad="38100" dist="38100" dir="2700000" algn="tl">
                    <a:srgbClr val="000000">
                      <a:alpha val="43137"/>
                    </a:srgbClr>
                  </a:outerShdw>
                </a:effectLst>
              </a:rPr>
              <a:t>Front-End Unit – FEU</a:t>
            </a:r>
            <a:endParaRPr lang="en-US" sz="2000" b="1" dirty="0">
              <a:effectLst>
                <a:outerShdw blurRad="38100" dist="38100" dir="2700000" algn="tl">
                  <a:srgbClr val="000000">
                    <a:alpha val="43137"/>
                  </a:srgbClr>
                </a:outerShdw>
              </a:effectLst>
            </a:endParaRPr>
          </a:p>
          <a:p>
            <a:pPr marL="540000" lvl="3"/>
            <a:r>
              <a:rPr lang="en-US" sz="1400" b="1" dirty="0" smtClean="0"/>
              <a:t>512</a:t>
            </a:r>
            <a:r>
              <a:rPr lang="en-US" sz="1400" dirty="0" smtClean="0"/>
              <a:t> channels; </a:t>
            </a:r>
            <a:r>
              <a:rPr lang="en-US" sz="1400" b="1" dirty="0" smtClean="0"/>
              <a:t>8</a:t>
            </a:r>
            <a:r>
              <a:rPr lang="en-US" sz="1400" dirty="0" smtClean="0"/>
              <a:t> DREAMs, 4 on each side</a:t>
            </a:r>
          </a:p>
          <a:p>
            <a:pPr marL="540000" lvl="3"/>
            <a:r>
              <a:rPr lang="en-US" sz="1400" dirty="0" smtClean="0"/>
              <a:t>Xilinx Virtex-6 FPGA</a:t>
            </a:r>
          </a:p>
          <a:p>
            <a:pPr marL="540000" lvl="3"/>
            <a:r>
              <a:rPr lang="en-US" sz="1400" dirty="0" smtClean="0"/>
              <a:t>2 SFP transceivers (Small Form-Factor Pluggable)</a:t>
            </a:r>
          </a:p>
          <a:p>
            <a:pPr marL="587625" lvl="3" indent="-285750">
              <a:buFont typeface="Wingdings" panose="05000000000000000000" pitchFamily="2" charset="2"/>
              <a:buChar char="q"/>
            </a:pPr>
            <a:r>
              <a:rPr lang="en-US" sz="1400" dirty="0" smtClean="0"/>
              <a:t>2,5 </a:t>
            </a:r>
            <a:r>
              <a:rPr lang="en-US" sz="1400" dirty="0" err="1" smtClean="0"/>
              <a:t>Gbit</a:t>
            </a:r>
            <a:r>
              <a:rPr lang="en-US" sz="1400" dirty="0" smtClean="0"/>
              <a:t>/s optical link with backend</a:t>
            </a:r>
          </a:p>
          <a:p>
            <a:pPr marL="587625" lvl="3" indent="-285750">
              <a:buFont typeface="Wingdings" panose="05000000000000000000" pitchFamily="2" charset="2"/>
              <a:buChar char="q"/>
            </a:pPr>
            <a:r>
              <a:rPr lang="en-US" sz="1400" dirty="0" smtClean="0"/>
              <a:t>GE link for test bench or standalone acquisitions</a:t>
            </a:r>
          </a:p>
          <a:p>
            <a:pPr marL="540000" lvl="3"/>
            <a:r>
              <a:rPr lang="en-US" sz="1400" dirty="0" smtClean="0"/>
              <a:t>On-line pedestal equalization, common mode noise subtraction</a:t>
            </a:r>
          </a:p>
        </p:txBody>
      </p:sp>
      <p:pic>
        <p:nvPicPr>
          <p:cNvPr id="28" name="Image 27" descr="http://irfu-i.cea.fr/Images/astImg/191_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43548" y="1138724"/>
            <a:ext cx="2816137" cy="2218021"/>
          </a:xfrm>
          <a:prstGeom prst="rect">
            <a:avLst/>
          </a:prstGeom>
          <a:noFill/>
          <a:ln>
            <a:noFill/>
          </a:ln>
        </p:spPr>
      </p:pic>
      <p:grpSp>
        <p:nvGrpSpPr>
          <p:cNvPr id="29" name="Groupe 28"/>
          <p:cNvGrpSpPr/>
          <p:nvPr/>
        </p:nvGrpSpPr>
        <p:grpSpPr>
          <a:xfrm>
            <a:off x="5087682" y="3492960"/>
            <a:ext cx="3889435" cy="2880000"/>
            <a:chOff x="-4520312" y="4133544"/>
            <a:chExt cx="3889435" cy="2880000"/>
          </a:xfrm>
        </p:grpSpPr>
        <p:grpSp>
          <p:nvGrpSpPr>
            <p:cNvPr id="30" name="Groupe 29"/>
            <p:cNvGrpSpPr>
              <a:grpSpLocks noChangeAspect="1"/>
            </p:cNvGrpSpPr>
            <p:nvPr/>
          </p:nvGrpSpPr>
          <p:grpSpPr>
            <a:xfrm>
              <a:off x="-3681877" y="4133544"/>
              <a:ext cx="3051000" cy="2880000"/>
              <a:chOff x="5783767" y="3320948"/>
              <a:chExt cx="3432375" cy="3240000"/>
            </a:xfrm>
          </p:grpSpPr>
          <p:pic>
            <p:nvPicPr>
              <p:cNvPr id="37" name="Image 36"/>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5783767" y="3320948"/>
                <a:ext cx="3432375" cy="3240000"/>
              </a:xfrm>
              <a:prstGeom prst="rect">
                <a:avLst/>
              </a:prstGeom>
              <a:solidFill>
                <a:schemeClr val="accent1"/>
              </a:solidFill>
            </p:spPr>
          </p:pic>
          <p:sp>
            <p:nvSpPr>
              <p:cNvPr id="38" name="Rectangle 37"/>
              <p:cNvSpPr/>
              <p:nvPr/>
            </p:nvSpPr>
            <p:spPr>
              <a:xfrm rot="824815">
                <a:off x="8839500" y="3813844"/>
                <a:ext cx="143090" cy="1969072"/>
              </a:xfrm>
              <a:prstGeom prst="rect">
                <a:avLst/>
              </a:prstGeom>
              <a:solidFill>
                <a:schemeClr val="bg1"/>
              </a:solidFill>
              <a:ln>
                <a:noFill/>
              </a:ln>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b="0" i="0" u="none" strike="noStrike" cap="none" normalizeH="0" baseline="0" smtClean="0">
                  <a:ln>
                    <a:noFill/>
                  </a:ln>
                  <a:solidFill>
                    <a:srgbClr val="000000"/>
                  </a:solidFill>
                  <a:effectLst/>
                  <a:latin typeface="Times New Roman" pitchFamily="18" charset="0"/>
                  <a:cs typeface="Arial" charset="0"/>
                </a:endParaRPr>
              </a:p>
            </p:txBody>
          </p:sp>
          <p:sp>
            <p:nvSpPr>
              <p:cNvPr id="39" name="Rectangle 38"/>
              <p:cNvSpPr/>
              <p:nvPr/>
            </p:nvSpPr>
            <p:spPr>
              <a:xfrm rot="20746662">
                <a:off x="7404021" y="3323206"/>
                <a:ext cx="138629" cy="87580"/>
              </a:xfrm>
              <a:prstGeom prst="rect">
                <a:avLst/>
              </a:prstGeom>
              <a:solidFill>
                <a:schemeClr val="bg1"/>
              </a:solidFill>
              <a:ln>
                <a:noFill/>
              </a:ln>
            </p:spPr>
            <p:txBody>
              <a:bodyPr vert="horz" wrap="square" lIns="0" tIns="0" rIns="0" bIns="0" numCol="1" rtlCol="0" anchor="ctr" anchorCtr="1"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b="0" i="0" u="none" strike="noStrike" cap="none" normalizeH="0" baseline="0" smtClean="0">
                  <a:ln>
                    <a:noFill/>
                  </a:ln>
                  <a:solidFill>
                    <a:srgbClr val="000000"/>
                  </a:solidFill>
                  <a:effectLst/>
                  <a:latin typeface="Times New Roman" pitchFamily="18" charset="0"/>
                  <a:cs typeface="Arial" charset="0"/>
                </a:endParaRPr>
              </a:p>
            </p:txBody>
          </p:sp>
        </p:grpSp>
        <p:sp>
          <p:nvSpPr>
            <p:cNvPr id="31" name="ZoneTexte 97"/>
            <p:cNvSpPr txBox="1">
              <a:spLocks noChangeArrowheads="1"/>
            </p:cNvSpPr>
            <p:nvPr/>
          </p:nvSpPr>
          <p:spPr bwMode="auto">
            <a:xfrm>
              <a:off x="-4520312" y="4599304"/>
              <a:ext cx="14282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a:spcBef>
                  <a:spcPct val="0"/>
                </a:spcBef>
              </a:pPr>
              <a:r>
                <a:rPr lang="en-US" sz="1200" b="0" dirty="0" smtClean="0">
                  <a:solidFill>
                    <a:srgbClr val="0000FF"/>
                  </a:solidFill>
                </a:rPr>
                <a:t>Optical &amp; GB Ethernet</a:t>
              </a:r>
              <a:endParaRPr lang="en-US" sz="1200" b="0" dirty="0">
                <a:solidFill>
                  <a:srgbClr val="0000FF"/>
                </a:solidFill>
              </a:endParaRPr>
            </a:p>
          </p:txBody>
        </p:sp>
        <p:sp>
          <p:nvSpPr>
            <p:cNvPr id="32" name="ZoneTexte 97"/>
            <p:cNvSpPr txBox="1">
              <a:spLocks noChangeArrowheads="1"/>
            </p:cNvSpPr>
            <p:nvPr/>
          </p:nvSpPr>
          <p:spPr bwMode="auto">
            <a:xfrm>
              <a:off x="-4085414" y="4865861"/>
              <a:ext cx="9366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a:spcBef>
                  <a:spcPct val="0"/>
                </a:spcBef>
              </a:pPr>
              <a:r>
                <a:rPr lang="en-US" sz="1200" b="0" dirty="0" smtClean="0">
                  <a:solidFill>
                    <a:srgbClr val="0000FF"/>
                  </a:solidFill>
                </a:rPr>
                <a:t>JTAG slow ctrl</a:t>
              </a:r>
              <a:endParaRPr lang="en-US" sz="1200" b="0" dirty="0">
                <a:solidFill>
                  <a:srgbClr val="0000FF"/>
                </a:solidFill>
              </a:endParaRPr>
            </a:p>
          </p:txBody>
        </p:sp>
        <p:sp>
          <p:nvSpPr>
            <p:cNvPr id="33" name="ZoneTexte 97"/>
            <p:cNvSpPr txBox="1">
              <a:spLocks noChangeArrowheads="1"/>
            </p:cNvSpPr>
            <p:nvPr/>
          </p:nvSpPr>
          <p:spPr bwMode="auto">
            <a:xfrm>
              <a:off x="-4410507" y="5300898"/>
              <a:ext cx="120866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a:spcBef>
                  <a:spcPct val="0"/>
                </a:spcBef>
              </a:pPr>
              <a:r>
                <a:rPr lang="en-US" sz="1200" b="0" dirty="0" smtClean="0">
                  <a:solidFill>
                    <a:srgbClr val="0000FF"/>
                  </a:solidFill>
                </a:rPr>
                <a:t>Aux. clock / trigger</a:t>
              </a:r>
              <a:endParaRPr lang="en-US" sz="1200" b="0" dirty="0">
                <a:solidFill>
                  <a:srgbClr val="0000FF"/>
                </a:solidFill>
              </a:endParaRPr>
            </a:p>
          </p:txBody>
        </p:sp>
        <p:sp>
          <p:nvSpPr>
            <p:cNvPr id="34" name="ZoneTexte 97"/>
            <p:cNvSpPr txBox="1">
              <a:spLocks noChangeArrowheads="1"/>
            </p:cNvSpPr>
            <p:nvPr/>
          </p:nvSpPr>
          <p:spPr bwMode="auto">
            <a:xfrm>
              <a:off x="-3641111" y="5621779"/>
              <a:ext cx="39273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a:spcBef>
                  <a:spcPct val="0"/>
                </a:spcBef>
              </a:pPr>
              <a:r>
                <a:rPr lang="en-US" sz="1200" b="0" dirty="0" smtClean="0">
                  <a:solidFill>
                    <a:srgbClr val="0000FF"/>
                  </a:solidFill>
                </a:rPr>
                <a:t>Power</a:t>
              </a:r>
              <a:endParaRPr lang="en-US" sz="1200" b="0" dirty="0">
                <a:solidFill>
                  <a:srgbClr val="0000FF"/>
                </a:solidFill>
              </a:endParaRPr>
            </a:p>
          </p:txBody>
        </p:sp>
        <p:sp>
          <p:nvSpPr>
            <p:cNvPr id="35" name="ZoneTexte 97"/>
            <p:cNvSpPr txBox="1">
              <a:spLocks noChangeArrowheads="1"/>
            </p:cNvSpPr>
            <p:nvPr/>
          </p:nvSpPr>
          <p:spPr bwMode="auto">
            <a:xfrm rot="1673504">
              <a:off x="-3701439" y="6593615"/>
              <a:ext cx="108042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a:spcBef>
                  <a:spcPct val="0"/>
                </a:spcBef>
              </a:pPr>
              <a:r>
                <a:rPr lang="en-US" sz="1200" b="0" dirty="0" smtClean="0">
                  <a:solidFill>
                    <a:srgbClr val="0000FF"/>
                  </a:solidFill>
                </a:rPr>
                <a:t>Air cooling inlets</a:t>
              </a:r>
              <a:endParaRPr lang="en-US" sz="1200" b="0" dirty="0">
                <a:solidFill>
                  <a:srgbClr val="0000FF"/>
                </a:solidFill>
              </a:endParaRPr>
            </a:p>
          </p:txBody>
        </p:sp>
        <p:sp>
          <p:nvSpPr>
            <p:cNvPr id="36" name="ZoneTexte 97"/>
            <p:cNvSpPr txBox="1">
              <a:spLocks noChangeArrowheads="1"/>
            </p:cNvSpPr>
            <p:nvPr/>
          </p:nvSpPr>
          <p:spPr bwMode="auto">
            <a:xfrm rot="1263465">
              <a:off x="-2700354" y="4479935"/>
              <a:ext cx="129683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rgbClr val="000000"/>
                  </a:solidFill>
                  <a:latin typeface="Times New Roman" pitchFamily="18" charset="0"/>
                  <a:cs typeface="Arial" charset="0"/>
                </a:defRPr>
              </a:lvl1pPr>
              <a:lvl2pPr marL="742950" indent="-285750" eaLnBrk="0" hangingPunct="0">
                <a:defRPr sz="1600">
                  <a:solidFill>
                    <a:srgbClr val="000000"/>
                  </a:solidFill>
                  <a:latin typeface="Times New Roman" pitchFamily="18" charset="0"/>
                  <a:cs typeface="Arial" charset="0"/>
                </a:defRPr>
              </a:lvl2pPr>
              <a:lvl3pPr marL="1143000" indent="-228600" eaLnBrk="0" hangingPunct="0">
                <a:defRPr sz="1600">
                  <a:solidFill>
                    <a:srgbClr val="000000"/>
                  </a:solidFill>
                  <a:latin typeface="Times New Roman" pitchFamily="18" charset="0"/>
                  <a:cs typeface="Arial" charset="0"/>
                </a:defRPr>
              </a:lvl3pPr>
              <a:lvl4pPr marL="1600200" indent="-228600" eaLnBrk="0" hangingPunct="0">
                <a:defRPr sz="1600">
                  <a:solidFill>
                    <a:srgbClr val="000000"/>
                  </a:solidFill>
                  <a:latin typeface="Times New Roman" pitchFamily="18" charset="0"/>
                  <a:cs typeface="Arial" charset="0"/>
                </a:defRPr>
              </a:lvl4pPr>
              <a:lvl5pPr marL="2057400" indent="-228600" eaLnBrk="0" hangingPunct="0">
                <a:defRPr sz="1600">
                  <a:solidFill>
                    <a:srgbClr val="000000"/>
                  </a:solidFill>
                  <a:latin typeface="Times New Roman" pitchFamily="18" charset="0"/>
                  <a:cs typeface="Arial" charset="0"/>
                </a:defRPr>
              </a:lvl5pPr>
              <a:lvl6pPr marL="2514600" indent="-228600" eaLnBrk="0" fontAlgn="base" hangingPunct="0">
                <a:spcBef>
                  <a:spcPct val="50000"/>
                </a:spcBef>
                <a:spcAft>
                  <a:spcPct val="0"/>
                </a:spcAft>
                <a:defRPr sz="1600">
                  <a:solidFill>
                    <a:srgbClr val="000000"/>
                  </a:solidFill>
                  <a:latin typeface="Times New Roman" pitchFamily="18" charset="0"/>
                  <a:cs typeface="Arial" charset="0"/>
                </a:defRPr>
              </a:lvl6pPr>
              <a:lvl7pPr marL="2971800" indent="-228600" eaLnBrk="0" fontAlgn="base" hangingPunct="0">
                <a:spcBef>
                  <a:spcPct val="50000"/>
                </a:spcBef>
                <a:spcAft>
                  <a:spcPct val="0"/>
                </a:spcAft>
                <a:defRPr sz="1600">
                  <a:solidFill>
                    <a:srgbClr val="000000"/>
                  </a:solidFill>
                  <a:latin typeface="Times New Roman" pitchFamily="18" charset="0"/>
                  <a:cs typeface="Arial" charset="0"/>
                </a:defRPr>
              </a:lvl7pPr>
              <a:lvl8pPr marL="3429000" indent="-228600" eaLnBrk="0" fontAlgn="base" hangingPunct="0">
                <a:spcBef>
                  <a:spcPct val="50000"/>
                </a:spcBef>
                <a:spcAft>
                  <a:spcPct val="0"/>
                </a:spcAft>
                <a:defRPr sz="1600">
                  <a:solidFill>
                    <a:srgbClr val="000000"/>
                  </a:solidFill>
                  <a:latin typeface="Times New Roman" pitchFamily="18" charset="0"/>
                  <a:cs typeface="Arial" charset="0"/>
                </a:defRPr>
              </a:lvl8pPr>
              <a:lvl9pPr marL="3886200" indent="-228600" eaLnBrk="0" fontAlgn="base" hangingPunct="0">
                <a:spcBef>
                  <a:spcPct val="50000"/>
                </a:spcBef>
                <a:spcAft>
                  <a:spcPct val="0"/>
                </a:spcAft>
                <a:defRPr sz="1600">
                  <a:solidFill>
                    <a:srgbClr val="000000"/>
                  </a:solidFill>
                  <a:latin typeface="Times New Roman" pitchFamily="18" charset="0"/>
                  <a:cs typeface="Arial" charset="0"/>
                </a:defRPr>
              </a:lvl9pPr>
            </a:lstStyle>
            <a:p>
              <a:pPr algn="ctr">
                <a:spcBef>
                  <a:spcPct val="0"/>
                </a:spcBef>
              </a:pPr>
              <a:r>
                <a:rPr lang="en-US" sz="1200" b="0" dirty="0" smtClean="0">
                  <a:solidFill>
                    <a:srgbClr val="0000FF"/>
                  </a:solidFill>
                </a:rPr>
                <a:t>Heated air extraction</a:t>
              </a:r>
              <a:endParaRPr lang="en-US" sz="1200" b="0" dirty="0">
                <a:solidFill>
                  <a:srgbClr val="0000FF"/>
                </a:solidFill>
              </a:endParaRPr>
            </a:p>
          </p:txBody>
        </p:sp>
      </p:grpSp>
      <p:sp>
        <p:nvSpPr>
          <p:cNvPr id="42" name="Espace réservé du contenu 11"/>
          <p:cNvSpPr txBox="1">
            <a:spLocks/>
          </p:cNvSpPr>
          <p:nvPr/>
        </p:nvSpPr>
        <p:spPr>
          <a:xfrm>
            <a:off x="357653" y="3303260"/>
            <a:ext cx="3793211" cy="1453076"/>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6"/>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7"/>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9875"/>
            <a:r>
              <a:rPr lang="en-US" sz="2000" b="1" dirty="0" smtClean="0">
                <a:effectLst>
                  <a:outerShdw blurRad="38100" dist="38100" dir="2700000" algn="tl">
                    <a:srgbClr val="000000">
                      <a:alpha val="43137"/>
                    </a:srgbClr>
                  </a:outerShdw>
                </a:effectLst>
              </a:rPr>
              <a:t>Front-end crate</a:t>
            </a:r>
            <a:endParaRPr lang="en-US" sz="2000" b="1" dirty="0">
              <a:effectLst>
                <a:outerShdw blurRad="38100" dist="38100" dir="2700000" algn="tl">
                  <a:srgbClr val="000000">
                    <a:alpha val="43137"/>
                  </a:srgbClr>
                </a:outerShdw>
              </a:effectLst>
            </a:endParaRPr>
          </a:p>
          <a:p>
            <a:pPr marL="540000" lvl="3"/>
            <a:r>
              <a:rPr lang="en-US" sz="1400" dirty="0" smtClean="0"/>
              <a:t>Mechanics based on 6U VME</a:t>
            </a:r>
          </a:p>
          <a:p>
            <a:pPr marL="540000" lvl="3"/>
            <a:r>
              <a:rPr lang="en-US" sz="1400" dirty="0" smtClean="0"/>
              <a:t>8 FEUs / crate =&gt; 4096 channels / crate</a:t>
            </a:r>
          </a:p>
          <a:p>
            <a:pPr marL="540000" lvl="3"/>
            <a:r>
              <a:rPr lang="en-US" sz="1400" dirty="0" smtClean="0"/>
              <a:t>4,3V or 5V; 20 W</a:t>
            </a:r>
          </a:p>
          <a:p>
            <a:pPr marL="540000" lvl="3"/>
            <a:r>
              <a:rPr lang="en-US" sz="1400" dirty="0" smtClean="0"/>
              <a:t>Tolerant to at least 1.5 T field</a:t>
            </a:r>
          </a:p>
          <a:p>
            <a:pPr marL="301875" lvl="3" indent="0">
              <a:buFontTx/>
              <a:buNone/>
            </a:pPr>
            <a:endParaRPr lang="en-US" sz="1400" dirty="0" smtClean="0"/>
          </a:p>
        </p:txBody>
      </p:sp>
      <p:sp>
        <p:nvSpPr>
          <p:cNvPr id="21" name="Espace réservé du contenu 11"/>
          <p:cNvSpPr txBox="1">
            <a:spLocks/>
          </p:cNvSpPr>
          <p:nvPr/>
        </p:nvSpPr>
        <p:spPr>
          <a:xfrm>
            <a:off x="357653" y="4885007"/>
            <a:ext cx="3793211" cy="71387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6"/>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7"/>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9875"/>
            <a:r>
              <a:rPr lang="en-US" sz="2000" b="1" dirty="0" smtClean="0">
                <a:effectLst>
                  <a:outerShdw blurRad="38100" dist="38100" dir="2700000" algn="tl">
                    <a:srgbClr val="000000">
                      <a:alpha val="43137"/>
                    </a:srgbClr>
                  </a:outerShdw>
                </a:effectLst>
              </a:rPr>
              <a:t>Back-end Electronics</a:t>
            </a:r>
            <a:endParaRPr lang="en-US" sz="2000" b="1" dirty="0">
              <a:effectLst>
                <a:outerShdw blurRad="38100" dist="38100" dir="2700000" algn="tl">
                  <a:srgbClr val="000000">
                    <a:alpha val="43137"/>
                  </a:srgbClr>
                </a:outerShdw>
              </a:effectLst>
            </a:endParaRPr>
          </a:p>
          <a:p>
            <a:pPr marL="540000" lvl="3"/>
            <a:r>
              <a:rPr lang="en-US" sz="1400" dirty="0" err="1" smtClean="0"/>
              <a:t>JLab</a:t>
            </a:r>
            <a:r>
              <a:rPr lang="en-US" sz="1400" dirty="0" smtClean="0"/>
              <a:t> design</a:t>
            </a:r>
            <a:r>
              <a:rPr lang="en-US" sz="1400" dirty="0"/>
              <a:t> </a:t>
            </a:r>
            <a:r>
              <a:rPr lang="en-US" sz="1400" dirty="0" smtClean="0"/>
              <a:t>(VXS board)</a:t>
            </a:r>
          </a:p>
        </p:txBody>
      </p:sp>
      <p:pic>
        <p:nvPicPr>
          <p:cNvPr id="23" name="Imag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2045" y="4784922"/>
            <a:ext cx="1457781" cy="1552147"/>
          </a:xfrm>
          <a:prstGeom prst="rect">
            <a:avLst/>
          </a:prstGeom>
        </p:spPr>
      </p:pic>
    </p:spTree>
    <p:extLst>
      <p:ext uri="{BB962C8B-B14F-4D97-AF65-F5344CB8AC3E}">
        <p14:creationId xmlns:p14="http://schemas.microsoft.com/office/powerpoint/2010/main" val="42295546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fr-FR" b="1" kern="1200" dirty="0" err="1" smtClean="0">
                <a:latin typeface="Calibri" pitchFamily="34" charset="0"/>
                <a:cs typeface="Calibri" pitchFamily="34" charset="0"/>
              </a:rPr>
              <a:t>Dream</a:t>
            </a:r>
            <a:r>
              <a:rPr lang="fr-FR" b="1" kern="1200" dirty="0" smtClean="0">
                <a:latin typeface="Calibri" pitchFamily="34" charset="0"/>
                <a:cs typeface="Calibri" pitchFamily="34" charset="0"/>
              </a:rPr>
              <a:t>: A few plots</a:t>
            </a:r>
            <a:endParaRPr lang="fr-FR" b="1" kern="1200" dirty="0">
              <a:latin typeface="Calibri" pitchFamily="34" charset="0"/>
              <a:cs typeface="Calibri" pitchFamily="34" charset="0"/>
            </a:endParaRPr>
          </a:p>
        </p:txBody>
      </p:sp>
      <p:pic>
        <p:nvPicPr>
          <p:cNvPr id="17411" name="Imag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2361" y="3709305"/>
            <a:ext cx="47529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descr="D:\MANIPS\CLAS12\detecteur\pieuvre_limande_L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194" y="1232756"/>
            <a:ext cx="42116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3" name="Connecteur droit avec flèche 5"/>
          <p:cNvCxnSpPr>
            <a:cxnSpLocks noChangeShapeType="1"/>
          </p:cNvCxnSpPr>
          <p:nvPr/>
        </p:nvCxnSpPr>
        <p:spPr bwMode="auto">
          <a:xfrm flipH="1" flipV="1">
            <a:off x="5796663" y="4303511"/>
            <a:ext cx="828092" cy="401102"/>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7414" name="Connecteur droit avec flèche 7"/>
          <p:cNvCxnSpPr>
            <a:cxnSpLocks noChangeShapeType="1"/>
          </p:cNvCxnSpPr>
          <p:nvPr/>
        </p:nvCxnSpPr>
        <p:spPr bwMode="auto">
          <a:xfrm flipH="1">
            <a:off x="5004048" y="5279342"/>
            <a:ext cx="1260140" cy="542927"/>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7415" name="ZoneTexte 6"/>
          <p:cNvSpPr txBox="1">
            <a:spLocks noChangeArrowheads="1"/>
          </p:cNvSpPr>
          <p:nvPr/>
        </p:nvSpPr>
        <p:spPr bwMode="auto">
          <a:xfrm>
            <a:off x="6408204" y="4232387"/>
            <a:ext cx="2592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fr-FR" dirty="0" err="1">
                <a:solidFill>
                  <a:schemeClr val="bg1"/>
                </a:solidFill>
              </a:rPr>
              <a:t>Before</a:t>
            </a:r>
            <a:r>
              <a:rPr lang="fr-FR" dirty="0">
                <a:solidFill>
                  <a:schemeClr val="bg1"/>
                </a:solidFill>
              </a:rPr>
              <a:t> </a:t>
            </a:r>
            <a:r>
              <a:rPr lang="fr-FR" dirty="0" err="1">
                <a:solidFill>
                  <a:schemeClr val="bg1"/>
                </a:solidFill>
              </a:rPr>
              <a:t>subtraction</a:t>
            </a:r>
            <a:endParaRPr lang="fr-FR" dirty="0">
              <a:solidFill>
                <a:schemeClr val="bg1"/>
              </a:solidFill>
            </a:endParaRPr>
          </a:p>
        </p:txBody>
      </p:sp>
      <p:sp>
        <p:nvSpPr>
          <p:cNvPr id="17416" name="ZoneTexte 9"/>
          <p:cNvSpPr txBox="1">
            <a:spLocks noChangeArrowheads="1"/>
          </p:cNvSpPr>
          <p:nvPr/>
        </p:nvSpPr>
        <p:spPr bwMode="auto">
          <a:xfrm>
            <a:off x="6525476" y="5157192"/>
            <a:ext cx="2276475" cy="461963"/>
          </a:xfrm>
          <a:prstGeom prst="rect">
            <a:avLst/>
          </a:prstGeom>
          <a:noFill/>
          <a:ln>
            <a:noFill/>
          </a:ln>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fr-FR" dirty="0" err="1">
                <a:solidFill>
                  <a:schemeClr val="bg1"/>
                </a:solidFill>
              </a:rPr>
              <a:t>After</a:t>
            </a:r>
            <a:r>
              <a:rPr lang="fr-FR" dirty="0">
                <a:solidFill>
                  <a:schemeClr val="bg1"/>
                </a:solidFill>
              </a:rPr>
              <a:t> </a:t>
            </a:r>
            <a:r>
              <a:rPr lang="fr-FR" dirty="0" err="1">
                <a:solidFill>
                  <a:schemeClr val="bg1"/>
                </a:solidFill>
              </a:rPr>
              <a:t>subtraction</a:t>
            </a:r>
            <a:endParaRPr lang="fr-FR" dirty="0">
              <a:solidFill>
                <a:schemeClr val="bg1"/>
              </a:solidFill>
            </a:endParaRPr>
          </a:p>
        </p:txBody>
      </p:sp>
      <p:pic>
        <p:nvPicPr>
          <p:cNvPr id="9" name="Picture 2" descr="D:\MANIPS\CLAS12\detecteur\IMG_20120314_165924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2" y="1232133"/>
            <a:ext cx="3365500"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6"/>
          <p:cNvSpPr txBox="1">
            <a:spLocks noChangeArrowheads="1"/>
          </p:cNvSpPr>
          <p:nvPr/>
        </p:nvSpPr>
        <p:spPr bwMode="auto">
          <a:xfrm>
            <a:off x="-108707" y="3709305"/>
            <a:ext cx="42846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fr-FR" sz="1600" dirty="0" err="1"/>
              <a:t>Largest</a:t>
            </a:r>
            <a:r>
              <a:rPr lang="fr-FR" sz="1600" dirty="0"/>
              <a:t> MM of CLAS12 + 1.5m </a:t>
            </a:r>
            <a:r>
              <a:rPr lang="fr-FR" sz="1600" dirty="0" err="1"/>
              <a:t>cable</a:t>
            </a:r>
            <a:r>
              <a:rPr lang="fr-FR" sz="1600" dirty="0"/>
              <a:t> </a:t>
            </a:r>
            <a:r>
              <a:rPr lang="fr-FR" sz="1600" dirty="0" err="1"/>
              <a:t>under</a:t>
            </a:r>
            <a:r>
              <a:rPr lang="fr-FR" sz="1600" dirty="0"/>
              <a:t> test</a:t>
            </a:r>
          </a:p>
        </p:txBody>
      </p:sp>
      <p:pic>
        <p:nvPicPr>
          <p:cNvPr id="1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49" y="4291123"/>
            <a:ext cx="359886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5303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p:nvPr>
        </p:nvSpPr>
        <p:spPr/>
        <p:txBody>
          <a:bodyPr/>
          <a:lstStyle/>
          <a:p>
            <a:pPr eaLnBrk="1" hangingPunct="1"/>
            <a:r>
              <a:rPr lang="en-US" smtClean="0"/>
              <a:t>Thought and </a:t>
            </a:r>
            <a:r>
              <a:rPr lang="en-US" dirty="0" smtClean="0"/>
              <a:t>Real</a:t>
            </a:r>
          </a:p>
        </p:txBody>
      </p:sp>
      <p:grpSp>
        <p:nvGrpSpPr>
          <p:cNvPr id="2" name="Groupe 1"/>
          <p:cNvGrpSpPr>
            <a:grpSpLocks noChangeAspect="1"/>
          </p:cNvGrpSpPr>
          <p:nvPr/>
        </p:nvGrpSpPr>
        <p:grpSpPr>
          <a:xfrm>
            <a:off x="180032" y="825053"/>
            <a:ext cx="4680000" cy="2603947"/>
            <a:chOff x="1444152" y="1879377"/>
            <a:chExt cx="5658234" cy="3148236"/>
          </a:xfrm>
        </p:grpSpPr>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152" y="1879377"/>
              <a:ext cx="5658234" cy="3148236"/>
            </a:xfrm>
            <a:prstGeom prst="rect">
              <a:avLst/>
            </a:prstGeom>
          </p:spPr>
        </p:pic>
        <p:grpSp>
          <p:nvGrpSpPr>
            <p:cNvPr id="15" name="Groupe 14"/>
            <p:cNvGrpSpPr/>
            <p:nvPr/>
          </p:nvGrpSpPr>
          <p:grpSpPr>
            <a:xfrm>
              <a:off x="2996829" y="3735860"/>
              <a:ext cx="2934326" cy="1004697"/>
              <a:chOff x="2996825" y="3735852"/>
              <a:chExt cx="2934326" cy="1004697"/>
            </a:xfrm>
          </p:grpSpPr>
          <p:cxnSp>
            <p:nvCxnSpPr>
              <p:cNvPr id="6" name="Connecteur droit avec flèche 5"/>
              <p:cNvCxnSpPr/>
              <p:nvPr/>
            </p:nvCxnSpPr>
            <p:spPr bwMode="auto">
              <a:xfrm>
                <a:off x="2996825" y="3803599"/>
                <a:ext cx="1710190" cy="502997"/>
              </a:xfrm>
              <a:prstGeom prst="straightConnector1">
                <a:avLst/>
              </a:prstGeom>
              <a:solidFill>
                <a:srgbClr val="F8F8F8"/>
              </a:solidFill>
              <a:ln w="19050" cap="flat" cmpd="sng" algn="ctr">
                <a:solidFill>
                  <a:srgbClr val="FF0000"/>
                </a:solidFill>
                <a:prstDash val="solid"/>
                <a:round/>
                <a:headEnd type="triangle" w="med" len="med"/>
                <a:tailEnd type="triangle"/>
              </a:ln>
              <a:effectLst/>
            </p:spPr>
          </p:cxnSp>
          <p:cxnSp>
            <p:nvCxnSpPr>
              <p:cNvPr id="11" name="Connecteur droit avec flèche 10"/>
              <p:cNvCxnSpPr/>
              <p:nvPr/>
            </p:nvCxnSpPr>
            <p:spPr bwMode="auto">
              <a:xfrm>
                <a:off x="3023828" y="3735852"/>
                <a:ext cx="2907323" cy="855095"/>
              </a:xfrm>
              <a:prstGeom prst="straightConnector1">
                <a:avLst/>
              </a:prstGeom>
              <a:solidFill>
                <a:srgbClr val="F8F8F8"/>
              </a:solidFill>
              <a:ln w="19050" cap="flat" cmpd="sng" algn="ctr">
                <a:solidFill>
                  <a:srgbClr val="FF0000"/>
                </a:solidFill>
                <a:prstDash val="solid"/>
                <a:round/>
                <a:headEnd type="triangle" w="med" len="med"/>
                <a:tailEnd type="triangle"/>
              </a:ln>
              <a:effectLst/>
            </p:spPr>
          </p:cxnSp>
          <p:sp>
            <p:nvSpPr>
              <p:cNvPr id="12" name="ZoneTexte 11"/>
              <p:cNvSpPr txBox="1"/>
              <p:nvPr/>
            </p:nvSpPr>
            <p:spPr>
              <a:xfrm rot="837238">
                <a:off x="3795592" y="4121829"/>
                <a:ext cx="548548" cy="307777"/>
              </a:xfrm>
              <a:prstGeom prst="rect">
                <a:avLst/>
              </a:prstGeom>
              <a:noFill/>
            </p:spPr>
            <p:txBody>
              <a:bodyPr wrap="none" rtlCol="0">
                <a:spAutoFit/>
              </a:bodyPr>
              <a:lstStyle/>
              <a:p>
                <a:r>
                  <a:rPr lang="fr-FR" sz="1400" b="0" dirty="0" smtClean="0">
                    <a:solidFill>
                      <a:srgbClr val="FF0000"/>
                    </a:solidFill>
                  </a:rPr>
                  <a:t>1.5m</a:t>
                </a:r>
                <a:endParaRPr lang="fr-FR" sz="1400" b="0" dirty="0">
                  <a:solidFill>
                    <a:srgbClr val="FF0000"/>
                  </a:solidFill>
                </a:endParaRPr>
              </a:p>
            </p:txBody>
          </p:sp>
          <p:sp>
            <p:nvSpPr>
              <p:cNvPr id="16" name="ZoneTexte 15"/>
              <p:cNvSpPr txBox="1"/>
              <p:nvPr/>
            </p:nvSpPr>
            <p:spPr>
              <a:xfrm rot="840000">
                <a:off x="5078053" y="4432772"/>
                <a:ext cx="413896" cy="307777"/>
              </a:xfrm>
              <a:prstGeom prst="rect">
                <a:avLst/>
              </a:prstGeom>
              <a:noFill/>
            </p:spPr>
            <p:txBody>
              <a:bodyPr wrap="none" rtlCol="0">
                <a:spAutoFit/>
              </a:bodyPr>
              <a:lstStyle/>
              <a:p>
                <a:r>
                  <a:rPr lang="fr-FR" sz="1400" b="0" dirty="0" smtClean="0">
                    <a:solidFill>
                      <a:srgbClr val="FF0000"/>
                    </a:solidFill>
                  </a:rPr>
                  <a:t>2m</a:t>
                </a:r>
                <a:endParaRPr lang="fr-FR" sz="1400" b="0" dirty="0">
                  <a:solidFill>
                    <a:srgbClr val="FF0000"/>
                  </a:solidFill>
                </a:endParaRPr>
              </a:p>
            </p:txBody>
          </p:sp>
        </p:grpSp>
      </p:gr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32" y="3625519"/>
            <a:ext cx="4103936" cy="2735957"/>
          </a:xfrm>
          <a:prstGeom prst="rect">
            <a:avLst/>
          </a:prstGeom>
        </p:spPr>
      </p:pic>
      <p:sp>
        <p:nvSpPr>
          <p:cNvPr id="14" name="Espace réservé du texte 1"/>
          <p:cNvSpPr txBox="1">
            <a:spLocks/>
          </p:cNvSpPr>
          <p:nvPr/>
        </p:nvSpPr>
        <p:spPr bwMode="auto">
          <a:xfrm>
            <a:off x="5089391" y="3625519"/>
            <a:ext cx="3623069" cy="273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682" tIns="33682" rIns="33682" bIns="33682"/>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4"/>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9pPr>
          </a:lstStyle>
          <a:p>
            <a:pPr eaLnBrk="1" hangingPunct="1">
              <a:defRPr/>
            </a:pPr>
            <a:r>
              <a:rPr lang="en-US" sz="1800" kern="0" dirty="0" smtClean="0"/>
              <a:t>… setup for partial integration in 2015 </a:t>
            </a:r>
          </a:p>
          <a:p>
            <a:pPr lvl="1" eaLnBrk="1" hangingPunct="1">
              <a:defRPr/>
            </a:pPr>
            <a:r>
              <a:rPr lang="en-US" kern="0" dirty="0" smtClean="0"/>
              <a:t>6 barrel and 3 Forward detectors</a:t>
            </a:r>
          </a:p>
          <a:p>
            <a:pPr lvl="1" eaLnBrk="1" hangingPunct="1">
              <a:defRPr/>
            </a:pPr>
            <a:r>
              <a:rPr lang="en-US" sz="1400" kern="0" dirty="0" smtClean="0"/>
              <a:t>9000 electronics channels</a:t>
            </a:r>
          </a:p>
          <a:p>
            <a:pPr lvl="1" eaLnBrk="1" hangingPunct="1">
              <a:defRPr/>
            </a:pPr>
            <a:r>
              <a:rPr lang="en-US" sz="1400" kern="0" dirty="0" smtClean="0"/>
              <a:t>Tested with cosmic rays</a:t>
            </a:r>
          </a:p>
          <a:p>
            <a:pPr lvl="1" eaLnBrk="1" hangingPunct="1">
              <a:defRPr/>
            </a:pPr>
            <a:endParaRPr lang="en-US" sz="1400" kern="0" dirty="0"/>
          </a:p>
          <a:p>
            <a:pPr eaLnBrk="1" hangingPunct="1">
              <a:defRPr/>
            </a:pPr>
            <a:r>
              <a:rPr lang="en-US" sz="1800" kern="0" dirty="0" smtClean="0"/>
              <a:t>Today all in boxes traveling to US</a:t>
            </a:r>
          </a:p>
          <a:p>
            <a:pPr lvl="1" eaLnBrk="1" hangingPunct="1">
              <a:defRPr/>
            </a:pPr>
            <a:endParaRPr lang="en-US" sz="1400" kern="0" dirty="0" smtClean="0"/>
          </a:p>
        </p:txBody>
      </p:sp>
      <p:sp>
        <p:nvSpPr>
          <p:cNvPr id="18" name="Rectangle 168"/>
          <p:cNvSpPr>
            <a:spLocks noChangeArrowheads="1"/>
          </p:cNvSpPr>
          <p:nvPr/>
        </p:nvSpPr>
        <p:spPr bwMode="auto">
          <a:xfrm>
            <a:off x="3162" y="6453941"/>
            <a:ext cx="9140838" cy="404059"/>
          </a:xfrm>
          <a:prstGeom prst="rect">
            <a:avLst/>
          </a:prstGeom>
          <a:noFill/>
          <a:ln w="9525" algn="ctr">
            <a:noFill/>
            <a:miter lim="800000"/>
            <a:headEnd/>
            <a:tailEnd/>
          </a:ln>
          <a:effectLst/>
          <a:extLst/>
        </p:spPr>
        <p:txBody>
          <a:bodyPr wrap="none" lIns="0" tIns="0" rIns="0" bIns="0" anchor="ctr"/>
          <a:lstStyle>
            <a:lvl1pPr algn="ctr" eaLnBrk="0" hangingPunct="0">
              <a:spcBef>
                <a:spcPct val="20000"/>
              </a:spcBef>
              <a:defRPr sz="1600">
                <a:solidFill>
                  <a:srgbClr val="0000FF"/>
                </a:solidFill>
                <a:latin typeface="Times New Roman" pitchFamily="18" charset="0"/>
                <a:cs typeface="Arial" charset="0"/>
              </a:defRPr>
            </a:lvl1pPr>
            <a:lvl2pPr marL="742950" indent="-285750" algn="ctr" eaLnBrk="0" hangingPunct="0">
              <a:spcBef>
                <a:spcPct val="20000"/>
              </a:spcBef>
              <a:defRPr sz="1600">
                <a:solidFill>
                  <a:srgbClr val="0000FF"/>
                </a:solidFill>
                <a:latin typeface="Times New Roman" pitchFamily="18" charset="0"/>
                <a:cs typeface="Arial" charset="0"/>
              </a:defRPr>
            </a:lvl2pPr>
            <a:lvl3pPr marL="1143000" indent="-228600" algn="ctr" eaLnBrk="0" hangingPunct="0">
              <a:spcBef>
                <a:spcPct val="20000"/>
              </a:spcBef>
              <a:defRPr sz="1600">
                <a:solidFill>
                  <a:srgbClr val="0000FF"/>
                </a:solidFill>
                <a:latin typeface="Times New Roman" pitchFamily="18" charset="0"/>
                <a:cs typeface="Arial" charset="0"/>
              </a:defRPr>
            </a:lvl3pPr>
            <a:lvl4pPr marL="1600200" indent="-228600" algn="ctr" eaLnBrk="0" hangingPunct="0">
              <a:spcBef>
                <a:spcPct val="20000"/>
              </a:spcBef>
              <a:defRPr sz="1600">
                <a:solidFill>
                  <a:srgbClr val="0000FF"/>
                </a:solidFill>
                <a:latin typeface="Times New Roman" pitchFamily="18" charset="0"/>
                <a:cs typeface="Arial" charset="0"/>
              </a:defRPr>
            </a:lvl4pPr>
            <a:lvl5pPr marL="2057400" indent="-228600" algn="ctr" eaLnBrk="0" hangingPunct="0">
              <a:spcBef>
                <a:spcPct val="20000"/>
              </a:spcBef>
              <a:defRPr sz="1600">
                <a:solidFill>
                  <a:srgbClr val="0000FF"/>
                </a:solidFill>
                <a:latin typeface="Times New Roman" pitchFamily="18" charset="0"/>
                <a:cs typeface="Arial" charset="0"/>
              </a:defRPr>
            </a:lvl5pPr>
            <a:lvl6pPr marL="2514600" indent="-228600" algn="ctr" eaLnBrk="0" fontAlgn="base" hangingPunct="0">
              <a:spcBef>
                <a:spcPct val="20000"/>
              </a:spcBef>
              <a:spcAft>
                <a:spcPct val="0"/>
              </a:spcAft>
              <a:defRPr sz="1600">
                <a:solidFill>
                  <a:srgbClr val="0000FF"/>
                </a:solidFill>
                <a:latin typeface="Times New Roman" pitchFamily="18" charset="0"/>
                <a:cs typeface="Arial" charset="0"/>
              </a:defRPr>
            </a:lvl6pPr>
            <a:lvl7pPr marL="2971800" indent="-228600" algn="ctr" eaLnBrk="0" fontAlgn="base" hangingPunct="0">
              <a:spcBef>
                <a:spcPct val="20000"/>
              </a:spcBef>
              <a:spcAft>
                <a:spcPct val="0"/>
              </a:spcAft>
              <a:defRPr sz="1600">
                <a:solidFill>
                  <a:srgbClr val="0000FF"/>
                </a:solidFill>
                <a:latin typeface="Times New Roman" pitchFamily="18" charset="0"/>
                <a:cs typeface="Arial" charset="0"/>
              </a:defRPr>
            </a:lvl7pPr>
            <a:lvl8pPr marL="3429000" indent="-228600" algn="ctr" eaLnBrk="0" fontAlgn="base" hangingPunct="0">
              <a:spcBef>
                <a:spcPct val="20000"/>
              </a:spcBef>
              <a:spcAft>
                <a:spcPct val="0"/>
              </a:spcAft>
              <a:defRPr sz="1600">
                <a:solidFill>
                  <a:srgbClr val="0000FF"/>
                </a:solidFill>
                <a:latin typeface="Times New Roman" pitchFamily="18" charset="0"/>
                <a:cs typeface="Arial" charset="0"/>
              </a:defRPr>
            </a:lvl8pPr>
            <a:lvl9pPr marL="3886200" indent="-228600" algn="ctr" eaLnBrk="0" fontAlgn="base" hangingPunct="0">
              <a:spcBef>
                <a:spcPct val="20000"/>
              </a:spcBef>
              <a:spcAft>
                <a:spcPct val="0"/>
              </a:spcAft>
              <a:defRPr sz="1600">
                <a:solidFill>
                  <a:srgbClr val="0000FF"/>
                </a:solidFill>
                <a:latin typeface="Times New Roman" pitchFamily="18" charset="0"/>
                <a:cs typeface="Arial" charset="0"/>
              </a:defRPr>
            </a:lvl9pPr>
          </a:lstStyle>
          <a:p>
            <a:pPr eaLnBrk="1" hangingPunct="1">
              <a:spcBef>
                <a:spcPct val="0"/>
              </a:spcBef>
            </a:pPr>
            <a:r>
              <a:rPr lang="en-US" altLang="fr-FR" sz="1900" b="1" dirty="0" smtClean="0">
                <a:solidFill>
                  <a:srgbClr val="FF0000"/>
                </a:solidFill>
                <a:sym typeface="Symbol" pitchFamily="18" charset="2"/>
              </a:rPr>
              <a:t>Exited time ahead!</a:t>
            </a:r>
            <a:endParaRPr lang="en-US" altLang="fr-FR" sz="1900" dirty="0"/>
          </a:p>
        </p:txBody>
      </p:sp>
      <p:sp>
        <p:nvSpPr>
          <p:cNvPr id="20" name="Espace réservé du texte 1"/>
          <p:cNvSpPr txBox="1">
            <a:spLocks/>
          </p:cNvSpPr>
          <p:nvPr/>
        </p:nvSpPr>
        <p:spPr bwMode="auto">
          <a:xfrm>
            <a:off x="5089391" y="1569478"/>
            <a:ext cx="4054609" cy="236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682" tIns="33682" rIns="33682" bIns="33682"/>
          <a:lstStyle>
            <a:lvl1pPr marL="342900" indent="-342900" algn="l" rtl="0" eaLnBrk="0" fontAlgn="base" hangingPunct="0">
              <a:spcBef>
                <a:spcPct val="20000"/>
              </a:spcBef>
              <a:spcAft>
                <a:spcPct val="0"/>
              </a:spcAft>
              <a:buClr>
                <a:srgbClr val="0033CC"/>
              </a:buClr>
              <a:buSzPct val="90000"/>
              <a:buFont typeface="Wingdings" pitchFamily="2" charset="2"/>
              <a:buChar char="l"/>
              <a:defRPr sz="2000">
                <a:solidFill>
                  <a:srgbClr val="0033CC"/>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a:solidFill>
                  <a:srgbClr val="000000"/>
                </a:solidFill>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1600">
                <a:solidFill>
                  <a:srgbClr val="0033CC"/>
                </a:solidFill>
                <a:latin typeface="+mn-lt"/>
              </a:defRPr>
            </a:lvl3pPr>
            <a:lvl4pPr marL="1600200" indent="-228600" algn="l" rtl="0" eaLnBrk="0" fontAlgn="base" hangingPunct="0">
              <a:spcBef>
                <a:spcPct val="20000"/>
              </a:spcBef>
              <a:spcAft>
                <a:spcPct val="0"/>
              </a:spcAft>
              <a:buFont typeface="Times New Roman" pitchFamily="18" charset="0"/>
              <a:buChar char="→"/>
              <a:defRPr sz="1400">
                <a:solidFill>
                  <a:srgbClr val="000000"/>
                </a:solidFill>
                <a:latin typeface="+mn-lt"/>
              </a:defRPr>
            </a:lvl4pPr>
            <a:lvl5pPr marL="2057400" indent="-228600" algn="l" rtl="0" eaLnBrk="0" fontAlgn="base" hangingPunct="0">
              <a:spcBef>
                <a:spcPct val="20000"/>
              </a:spcBef>
              <a:spcAft>
                <a:spcPct val="0"/>
              </a:spcAft>
              <a:buClr>
                <a:srgbClr val="0033CC"/>
              </a:buClr>
              <a:buSzPct val="90000"/>
              <a:buFont typeface="Wingdings" pitchFamily="2" charset="2"/>
              <a:buBlip>
                <a:blip r:embed="rId4"/>
              </a:buBlip>
              <a:defRPr sz="1200">
                <a:solidFill>
                  <a:srgbClr val="0033CC"/>
                </a:solidFill>
                <a:latin typeface="+mn-lt"/>
              </a:defRPr>
            </a:lvl5pPr>
            <a:lvl6pPr marL="25146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6pPr>
            <a:lvl7pPr marL="29718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7pPr>
            <a:lvl8pPr marL="34290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8pPr>
            <a:lvl9pPr marL="3886200" indent="-228600" algn="l" rtl="0" fontAlgn="base">
              <a:spcBef>
                <a:spcPct val="20000"/>
              </a:spcBef>
              <a:spcAft>
                <a:spcPct val="0"/>
              </a:spcAft>
              <a:buClr>
                <a:srgbClr val="0033CC"/>
              </a:buClr>
              <a:buSzPct val="90000"/>
              <a:buFont typeface="Wingdings" pitchFamily="2" charset="2"/>
              <a:buBlip>
                <a:blip r:embed="rId4"/>
              </a:buBlip>
              <a:defRPr sz="1400">
                <a:solidFill>
                  <a:srgbClr val="0033CC"/>
                </a:solidFill>
                <a:latin typeface="+mn-lt"/>
              </a:defRPr>
            </a:lvl9pPr>
          </a:lstStyle>
          <a:p>
            <a:pPr eaLnBrk="1" hangingPunct="1">
              <a:defRPr/>
            </a:pPr>
            <a:r>
              <a:rPr lang="en-US" sz="1800" kern="0" dirty="0" smtClean="0"/>
              <a:t>Long way from CAD design in 2011 till …</a:t>
            </a:r>
          </a:p>
        </p:txBody>
      </p:sp>
    </p:spTree>
    <p:extLst>
      <p:ext uri="{BB962C8B-B14F-4D97-AF65-F5344CB8AC3E}">
        <p14:creationId xmlns:p14="http://schemas.microsoft.com/office/powerpoint/2010/main" val="2591768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6753880" cy="908720"/>
          </a:xfrm>
        </p:spPr>
        <p:txBody>
          <a:bodyPr/>
          <a:lstStyle/>
          <a:p>
            <a:r>
              <a:rPr lang="en-US" b="0" dirty="0" smtClean="0"/>
              <a:t>Re-use of the DREAM-ELECTRONICS</a:t>
            </a:r>
            <a:endParaRPr lang="en-US" b="0"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33</a:t>
            </a:fld>
            <a:endParaRPr lang="fr-FR" dirty="0"/>
          </a:p>
        </p:txBody>
      </p:sp>
      <p:sp>
        <p:nvSpPr>
          <p:cNvPr id="22" name="Espace réservé du contenu 11"/>
          <p:cNvSpPr>
            <a:spLocks noGrp="1"/>
          </p:cNvSpPr>
          <p:nvPr>
            <p:ph idx="1"/>
          </p:nvPr>
        </p:nvSpPr>
        <p:spPr>
          <a:xfrm>
            <a:off x="251520" y="1088740"/>
            <a:ext cx="8568952" cy="2960260"/>
          </a:xfrm>
        </p:spPr>
        <p:txBody>
          <a:bodyPr/>
          <a:lstStyle/>
          <a:p>
            <a:pPr lvl="1"/>
            <a:r>
              <a:rPr lang="fr-FR" dirty="0" smtClean="0"/>
              <a:t>DREAM </a:t>
            </a:r>
            <a:r>
              <a:rPr lang="fr-FR" dirty="0" err="1" smtClean="0"/>
              <a:t>electronics</a:t>
            </a:r>
            <a:r>
              <a:rPr lang="fr-FR" dirty="0" smtClean="0"/>
              <a:t> </a:t>
            </a:r>
            <a:r>
              <a:rPr lang="fr-FR" dirty="0" err="1" smtClean="0"/>
              <a:t>is</a:t>
            </a:r>
            <a:r>
              <a:rPr lang="fr-FR" dirty="0" smtClean="0"/>
              <a:t> </a:t>
            </a:r>
            <a:r>
              <a:rPr lang="fr-FR" dirty="0" err="1" smtClean="0"/>
              <a:t>very</a:t>
            </a:r>
            <a:r>
              <a:rPr lang="fr-FR" dirty="0" smtClean="0"/>
              <a:t> attractive:</a:t>
            </a:r>
          </a:p>
          <a:p>
            <a:pPr lvl="2"/>
            <a:r>
              <a:rPr lang="fr-FR" dirty="0" err="1" smtClean="0"/>
              <a:t>Optimized</a:t>
            </a:r>
            <a:r>
              <a:rPr lang="fr-FR" dirty="0" smtClean="0"/>
              <a:t> for high capacitance :</a:t>
            </a:r>
          </a:p>
          <a:p>
            <a:pPr lvl="2"/>
            <a:r>
              <a:rPr lang="fr-FR" dirty="0"/>
              <a:t>	</a:t>
            </a:r>
            <a:r>
              <a:rPr lang="fr-FR" dirty="0" smtClean="0"/>
              <a:t>=&gt; </a:t>
            </a:r>
            <a:r>
              <a:rPr lang="fr-FR" dirty="0" err="1" smtClean="0"/>
              <a:t>cables</a:t>
            </a:r>
            <a:endParaRPr lang="fr-FR" dirty="0" smtClean="0"/>
          </a:p>
          <a:p>
            <a:pPr lvl="2"/>
            <a:r>
              <a:rPr lang="fr-FR" dirty="0"/>
              <a:t>	</a:t>
            </a:r>
            <a:r>
              <a:rPr lang="fr-FR" dirty="0" smtClean="0"/>
              <a:t>=&gt; </a:t>
            </a:r>
            <a:r>
              <a:rPr lang="fr-FR" dirty="0" err="1" smtClean="0"/>
              <a:t>multiplexed</a:t>
            </a:r>
            <a:r>
              <a:rPr lang="fr-FR" dirty="0" smtClean="0"/>
              <a:t> &amp; </a:t>
            </a:r>
            <a:r>
              <a:rPr lang="fr-FR" dirty="0" err="1" smtClean="0"/>
              <a:t>very</a:t>
            </a:r>
            <a:r>
              <a:rPr lang="fr-FR" dirty="0" smtClean="0"/>
              <a:t> large detectors</a:t>
            </a:r>
          </a:p>
          <a:p>
            <a:pPr lvl="2"/>
            <a:r>
              <a:rPr lang="fr-FR" dirty="0" err="1" smtClean="0"/>
              <a:t>Low</a:t>
            </a:r>
            <a:r>
              <a:rPr lang="fr-FR" dirty="0" smtClean="0"/>
              <a:t> noise/ Common noise suppression </a:t>
            </a:r>
          </a:p>
          <a:p>
            <a:pPr lvl="2"/>
            <a:r>
              <a:rPr lang="fr-FR" dirty="0" err="1" smtClean="0"/>
              <a:t>Highrate</a:t>
            </a:r>
            <a:r>
              <a:rPr lang="fr-FR" dirty="0" smtClean="0"/>
              <a:t>/ </a:t>
            </a:r>
            <a:r>
              <a:rPr lang="fr-FR" dirty="0" err="1" smtClean="0"/>
              <a:t>deadtime</a:t>
            </a:r>
            <a:r>
              <a:rPr lang="fr-FR" dirty="0" smtClean="0"/>
              <a:t> free architecture</a:t>
            </a:r>
          </a:p>
          <a:p>
            <a:pPr lvl="2"/>
            <a:r>
              <a:rPr lang="fr-FR" dirty="0" err="1" smtClean="0"/>
              <a:t>Low</a:t>
            </a:r>
            <a:r>
              <a:rPr lang="fr-FR" dirty="0" smtClean="0"/>
              <a:t> power (</a:t>
            </a:r>
            <a:r>
              <a:rPr lang="fr-FR" dirty="0" err="1" smtClean="0"/>
              <a:t>can</a:t>
            </a:r>
            <a:r>
              <a:rPr lang="fr-FR" dirty="0" smtClean="0"/>
              <a:t> </a:t>
            </a:r>
            <a:r>
              <a:rPr lang="fr-FR" dirty="0" err="1" smtClean="0"/>
              <a:t>operat</a:t>
            </a:r>
            <a:r>
              <a:rPr lang="fr-FR" dirty="0" smtClean="0"/>
              <a:t> on </a:t>
            </a:r>
            <a:r>
              <a:rPr lang="fr-FR" dirty="0" err="1" smtClean="0"/>
              <a:t>batery</a:t>
            </a:r>
            <a:r>
              <a:rPr lang="fr-FR" dirty="0" smtClean="0"/>
              <a:t>/</a:t>
            </a:r>
            <a:r>
              <a:rPr lang="fr-FR" dirty="0" err="1" smtClean="0"/>
              <a:t>solar</a:t>
            </a:r>
            <a:r>
              <a:rPr lang="fr-FR" dirty="0" smtClean="0"/>
              <a:t> panel )</a:t>
            </a:r>
          </a:p>
          <a:p>
            <a:pPr lvl="1"/>
            <a:endParaRPr lang="fr-FR" dirty="0" smtClean="0"/>
          </a:p>
          <a:p>
            <a:pPr lvl="1"/>
            <a:r>
              <a:rPr lang="fr-FR" dirty="0" err="1" smtClean="0"/>
              <a:t>Already</a:t>
            </a:r>
            <a:r>
              <a:rPr lang="fr-FR" dirty="0" smtClean="0"/>
              <a:t> </a:t>
            </a:r>
            <a:r>
              <a:rPr lang="fr-FR" dirty="0" err="1" smtClean="0"/>
              <a:t>succesfully</a:t>
            </a:r>
            <a:r>
              <a:rPr lang="fr-FR" dirty="0" smtClean="0"/>
              <a:t> </a:t>
            </a:r>
            <a:r>
              <a:rPr lang="fr-FR" dirty="0" err="1" smtClean="0"/>
              <a:t>reused</a:t>
            </a:r>
            <a:r>
              <a:rPr lang="fr-FR" dirty="0" smtClean="0"/>
              <a:t>  in :</a:t>
            </a:r>
          </a:p>
          <a:p>
            <a:pPr lvl="2"/>
            <a:r>
              <a:rPr lang="fr-FR" dirty="0" smtClean="0"/>
              <a:t>CLAS12 </a:t>
            </a:r>
            <a:r>
              <a:rPr lang="fr-FR" dirty="0" err="1" smtClean="0"/>
              <a:t>forward</a:t>
            </a:r>
            <a:r>
              <a:rPr lang="fr-FR" dirty="0" smtClean="0"/>
              <a:t> tagger (</a:t>
            </a:r>
            <a:r>
              <a:rPr lang="fr-FR" dirty="0" err="1" smtClean="0"/>
              <a:t>Micromégas</a:t>
            </a:r>
            <a:r>
              <a:rPr lang="fr-FR" dirty="0" smtClean="0"/>
              <a:t>)</a:t>
            </a:r>
          </a:p>
          <a:p>
            <a:pPr lvl="2"/>
            <a:r>
              <a:rPr lang="fr-FR" dirty="0" smtClean="0"/>
              <a:t>Muon </a:t>
            </a:r>
            <a:r>
              <a:rPr lang="fr-FR" dirty="0" err="1" smtClean="0"/>
              <a:t>tomography</a:t>
            </a:r>
            <a:r>
              <a:rPr lang="fr-FR" dirty="0" smtClean="0"/>
              <a:t> programs:</a:t>
            </a:r>
          </a:p>
          <a:p>
            <a:pPr lvl="2"/>
            <a:r>
              <a:rPr lang="fr-FR" dirty="0" smtClean="0"/>
              <a:t>ASACUSA </a:t>
            </a:r>
            <a:r>
              <a:rPr lang="fr-FR" dirty="0" err="1" smtClean="0"/>
              <a:t>Micromégas</a:t>
            </a:r>
            <a:r>
              <a:rPr lang="fr-FR" dirty="0" smtClean="0"/>
              <a:t>  </a:t>
            </a:r>
            <a:r>
              <a:rPr lang="fr-FR" dirty="0" err="1"/>
              <a:t>tracker</a:t>
            </a:r>
            <a:r>
              <a:rPr lang="fr-FR" dirty="0"/>
              <a:t>(anti-</a:t>
            </a:r>
            <a:r>
              <a:rPr lang="fr-FR" dirty="0" err="1"/>
              <a:t>matter</a:t>
            </a:r>
            <a:r>
              <a:rPr lang="fr-FR" dirty="0"/>
              <a:t> @ </a:t>
            </a:r>
            <a:r>
              <a:rPr lang="fr-FR" dirty="0" smtClean="0"/>
              <a:t>CERN/AD)</a:t>
            </a:r>
            <a:endParaRPr lang="fr-FR" dirty="0"/>
          </a:p>
          <a:p>
            <a:pPr lvl="2"/>
            <a:endParaRPr lang="fr-FR" dirty="0" smtClean="0"/>
          </a:p>
          <a:p>
            <a:pPr lvl="2"/>
            <a:endParaRPr lang="fr-FR" dirty="0" smtClean="0"/>
          </a:p>
          <a:p>
            <a:pPr lvl="1"/>
            <a:endParaRPr lang="fr-FR" dirty="0"/>
          </a:p>
          <a:p>
            <a:pPr marL="0" lvl="1" indent="0">
              <a:buNone/>
            </a:pPr>
            <a:endParaRPr lang="fr-FR" dirty="0" smtClean="0"/>
          </a:p>
          <a:p>
            <a:pPr marL="647700" lvl="2" indent="-285750">
              <a:buFont typeface="Arial" charset="0"/>
              <a:buChar char="•"/>
            </a:pPr>
            <a:endParaRPr lang="fr-FR" dirty="0" smtClean="0"/>
          </a:p>
          <a:p>
            <a:pPr lvl="2"/>
            <a:endParaRPr lang="fr-FR" dirty="0"/>
          </a:p>
          <a:p>
            <a:pPr marL="647700" lvl="2" indent="-285750">
              <a:buFont typeface="Arial" charset="0"/>
              <a:buChar char="•"/>
            </a:pPr>
            <a:endParaRPr lang="fr-FR" dirty="0" smtClean="0"/>
          </a:p>
          <a:p>
            <a:pPr lvl="2"/>
            <a:endParaRPr lang="fr-FR" dirty="0" smtClean="0"/>
          </a:p>
          <a:p>
            <a:pPr marL="647700" lvl="2" indent="-285750">
              <a:buFont typeface="Arial" charset="0"/>
              <a:buChar char="•"/>
            </a:pPr>
            <a:endParaRPr lang="fr-FR" dirty="0"/>
          </a:p>
          <a:p>
            <a:pPr marL="647700" lvl="2" indent="-285750">
              <a:buFont typeface="Arial" charset="0"/>
              <a:buChar char="•"/>
            </a:pPr>
            <a:endParaRPr lang="fr-FR" dirty="0" smtClean="0"/>
          </a:p>
          <a:p>
            <a:pPr marL="647700" lvl="2" indent="-285750">
              <a:buFont typeface="Arial" charset="0"/>
              <a:buChar char="•"/>
            </a:pPr>
            <a:endParaRPr lang="fr-FR" dirty="0"/>
          </a:p>
          <a:p>
            <a:pPr lvl="2"/>
            <a:endParaRPr lang="fr-FR" sz="1400" dirty="0"/>
          </a:p>
        </p:txBody>
      </p:sp>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2528900"/>
            <a:ext cx="1800200" cy="2048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Connecteur droit avec flèche 25"/>
          <p:cNvCxnSpPr/>
          <p:nvPr/>
        </p:nvCxnSpPr>
        <p:spPr>
          <a:xfrm>
            <a:off x="7602407" y="1844824"/>
            <a:ext cx="211872" cy="1583543"/>
          </a:xfrm>
          <a:prstGeom prst="straightConnector1">
            <a:avLst/>
          </a:prstGeom>
          <a:ln w="38100">
            <a:solidFill>
              <a:srgbClr val="331AEC"/>
            </a:solidFill>
            <a:tailEnd type="arrow"/>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7033538" y="4269627"/>
            <a:ext cx="2201180" cy="307777"/>
          </a:xfrm>
          <a:prstGeom prst="rect">
            <a:avLst/>
          </a:prstGeom>
          <a:solidFill>
            <a:srgbClr val="331AEC"/>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fr-FR" sz="1400" dirty="0" smtClean="0"/>
              <a:t>AMT </a:t>
            </a:r>
            <a:r>
              <a:rPr lang="fr-FR" sz="1400" dirty="0" err="1" smtClean="0"/>
              <a:t>is</a:t>
            </a:r>
            <a:r>
              <a:rPr lang="fr-FR" sz="1400" dirty="0" smtClean="0"/>
              <a:t> </a:t>
            </a:r>
            <a:r>
              <a:rPr lang="fr-FR" sz="1400" dirty="0" err="1" smtClean="0"/>
              <a:t>inside</a:t>
            </a:r>
            <a:r>
              <a:rPr lang="fr-FR" sz="1400" dirty="0" smtClean="0"/>
              <a:t> the </a:t>
            </a:r>
            <a:r>
              <a:rPr lang="fr-FR" sz="1400" dirty="0" err="1" smtClean="0"/>
              <a:t>Magnet</a:t>
            </a:r>
            <a:endParaRPr lang="fr-FR" sz="1400" dirty="0"/>
          </a:p>
        </p:txBody>
      </p:sp>
      <p:pic>
        <p:nvPicPr>
          <p:cNvPr id="41" name="Picture 5" descr="C:\projets\projets\AMT_ASACUSA\AMT\fait marquant\IMG_021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09" b="29665"/>
          <a:stretch/>
        </p:blipFill>
        <p:spPr bwMode="auto">
          <a:xfrm>
            <a:off x="6191482" y="1016732"/>
            <a:ext cx="2807804" cy="1352480"/>
          </a:xfrm>
          <a:prstGeom prst="rect">
            <a:avLst/>
          </a:prstGeom>
          <a:noFill/>
          <a:extLst>
            <a:ext uri="{909E8E84-426E-40DD-AFC4-6F175D3DCCD1}">
              <a14:hiddenFill xmlns:a14="http://schemas.microsoft.com/office/drawing/2010/main">
                <a:solidFill>
                  <a:srgbClr val="FFFFFF"/>
                </a:solidFill>
              </a14:hiddenFill>
            </a:ext>
          </a:extLst>
        </p:spPr>
      </p:pic>
      <p:sp>
        <p:nvSpPr>
          <p:cNvPr id="43" name="ZoneTexte 42"/>
          <p:cNvSpPr txBox="1"/>
          <p:nvPr/>
        </p:nvSpPr>
        <p:spPr>
          <a:xfrm>
            <a:off x="6416195" y="2221123"/>
            <a:ext cx="2584297" cy="307777"/>
          </a:xfrm>
          <a:prstGeom prst="rect">
            <a:avLst/>
          </a:prstGeom>
          <a:solidFill>
            <a:srgbClr val="331AEC"/>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fr-FR" sz="1400" dirty="0" smtClean="0"/>
              <a:t>2XY layer of MM. ~8cm radius</a:t>
            </a:r>
            <a:endParaRPr lang="fr-FR" sz="1400" dirty="0"/>
          </a:p>
        </p:txBody>
      </p:sp>
      <p:pic>
        <p:nvPicPr>
          <p:cNvPr id="44"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75756" y="4285260"/>
            <a:ext cx="2484276" cy="23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D:\PROJETS\M-CUBE\WATTO\PHOTOS\2015-06-01_12161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4455864"/>
            <a:ext cx="2141488" cy="21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C:\projets\projets\AMT_ASACUSA\AMT\fait marquant\Captur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6195" y="4581838"/>
            <a:ext cx="2332052" cy="154718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47" name="ZoneTexte 46"/>
          <p:cNvSpPr txBox="1"/>
          <p:nvPr/>
        </p:nvSpPr>
        <p:spPr>
          <a:xfrm>
            <a:off x="5544108" y="6051946"/>
            <a:ext cx="4445365" cy="338554"/>
          </a:xfrm>
          <a:prstGeom prst="rect">
            <a:avLst/>
          </a:prstGeom>
          <a:noFill/>
        </p:spPr>
        <p:txBody>
          <a:bodyPr wrap="square" rtlCol="0">
            <a:spAutoFit/>
          </a:bodyPr>
          <a:lstStyle/>
          <a:p>
            <a:pPr algn="ctr"/>
            <a:r>
              <a:rPr lang="fr-FR" sz="1600" dirty="0" smtClean="0">
                <a:solidFill>
                  <a:srgbClr val="331AEC"/>
                </a:solidFill>
              </a:rPr>
              <a:t>nuage d’antiproton reconstruit</a:t>
            </a:r>
            <a:endParaRPr lang="fr-FR" sz="1600" dirty="0">
              <a:solidFill>
                <a:srgbClr val="331AEC"/>
              </a:solidFill>
            </a:endParaRPr>
          </a:p>
        </p:txBody>
      </p:sp>
    </p:spTree>
    <p:extLst>
      <p:ext uri="{BB962C8B-B14F-4D97-AF65-F5344CB8AC3E}">
        <p14:creationId xmlns:p14="http://schemas.microsoft.com/office/powerpoint/2010/main" val="23934093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e 25"/>
          <p:cNvGrpSpPr/>
          <p:nvPr/>
        </p:nvGrpSpPr>
        <p:grpSpPr>
          <a:xfrm>
            <a:off x="4499992" y="908720"/>
            <a:ext cx="1521443" cy="1260227"/>
            <a:chOff x="4548494" y="1667228"/>
            <a:chExt cx="1521443" cy="1260227"/>
          </a:xfrm>
        </p:grpSpPr>
        <p:pic>
          <p:nvPicPr>
            <p:cNvPr id="34" name="Image 3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06187" y="1824757"/>
              <a:ext cx="1260227" cy="945170"/>
            </a:xfrm>
            <a:prstGeom prst="rect">
              <a:avLst/>
            </a:prstGeom>
            <a:ln>
              <a:noFill/>
            </a:ln>
            <a:effectLst>
              <a:outerShdw blurRad="292100" dist="139700" dir="2700000" algn="tl" rotWithShape="0">
                <a:srgbClr val="333333">
                  <a:alpha val="65000"/>
                </a:srgbClr>
              </a:outerShdw>
            </a:effectLst>
          </p:spPr>
        </p:pic>
        <p:sp>
          <p:nvSpPr>
            <p:cNvPr id="69" name="ZoneTexte 68"/>
            <p:cNvSpPr txBox="1"/>
            <p:nvPr/>
          </p:nvSpPr>
          <p:spPr>
            <a:xfrm>
              <a:off x="4548494" y="1704835"/>
              <a:ext cx="1521443" cy="400110"/>
            </a:xfrm>
            <a:prstGeom prst="rect">
              <a:avLst/>
            </a:prstGeom>
            <a:noFill/>
          </p:spPr>
          <p:txBody>
            <a:bodyPr wrap="square" rtlCol="0">
              <a:spAutoFit/>
            </a:bodyPr>
            <a:lstStyle/>
            <a:p>
              <a:pPr algn="ctr"/>
              <a:r>
                <a:rPr lang="fr-FR" sz="1000" dirty="0" smtClean="0">
                  <a:solidFill>
                    <a:schemeClr val="bg1"/>
                  </a:solidFill>
                </a:rPr>
                <a:t>CLAS12</a:t>
              </a:r>
            </a:p>
            <a:p>
              <a:pPr algn="ctr"/>
              <a:r>
                <a:rPr lang="fr-FR" sz="1000" dirty="0" err="1" smtClean="0">
                  <a:solidFill>
                    <a:schemeClr val="bg1"/>
                  </a:solidFill>
                </a:rPr>
                <a:t>Hadronic</a:t>
              </a:r>
              <a:r>
                <a:rPr lang="fr-FR" sz="1000" dirty="0" smtClean="0">
                  <a:solidFill>
                    <a:schemeClr val="bg1"/>
                  </a:solidFill>
                </a:rPr>
                <a:t> </a:t>
              </a:r>
              <a:r>
                <a:rPr lang="fr-FR" sz="1000" dirty="0" err="1" smtClean="0">
                  <a:solidFill>
                    <a:schemeClr val="bg1"/>
                  </a:solidFill>
                </a:rPr>
                <a:t>Phyisics</a:t>
              </a:r>
              <a:endParaRPr lang="fr-FR" sz="1000" dirty="0">
                <a:solidFill>
                  <a:schemeClr val="bg1"/>
                </a:solidFill>
              </a:endParaRPr>
            </a:p>
          </p:txBody>
        </p:sp>
      </p:grpSp>
      <p:sp>
        <p:nvSpPr>
          <p:cNvPr id="3" name="Ellipse 2"/>
          <p:cNvSpPr/>
          <p:nvPr/>
        </p:nvSpPr>
        <p:spPr>
          <a:xfrm>
            <a:off x="2374870" y="2951821"/>
            <a:ext cx="3997330" cy="21157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8" name="Titre 17"/>
          <p:cNvSpPr>
            <a:spLocks noGrp="1"/>
          </p:cNvSpPr>
          <p:nvPr>
            <p:ph type="title"/>
          </p:nvPr>
        </p:nvSpPr>
        <p:spPr/>
        <p:txBody>
          <a:bodyPr/>
          <a:lstStyle/>
          <a:p>
            <a:r>
              <a:rPr lang="fr-FR" dirty="0" err="1"/>
              <a:t>Gaseous</a:t>
            </a:r>
            <a:r>
              <a:rPr lang="fr-FR" dirty="0"/>
              <a:t> detector </a:t>
            </a:r>
            <a:r>
              <a:rPr lang="fr-FR" dirty="0" err="1"/>
              <a:t>projects</a:t>
            </a:r>
            <a:r>
              <a:rPr lang="fr-FR" dirty="0"/>
              <a:t>: building blocks </a:t>
            </a:r>
            <a:r>
              <a:rPr lang="fr-FR" dirty="0" err="1"/>
              <a:t>reuse</a:t>
            </a:r>
            <a:r>
              <a:rPr lang="fr-FR" dirty="0"/>
              <a:t> </a:t>
            </a:r>
            <a:r>
              <a:rPr lang="fr-FR" dirty="0" err="1"/>
              <a:t>strategy</a:t>
            </a:r>
            <a:endParaRPr lang="fr-FR" dirty="0"/>
          </a:p>
        </p:txBody>
      </p:sp>
      <p:pic>
        <p:nvPicPr>
          <p:cNvPr id="1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82971" y="4248362"/>
            <a:ext cx="478629" cy="442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nvSpPr>
        <p:spPr>
          <a:xfrm>
            <a:off x="3779912" y="4509120"/>
            <a:ext cx="1060065" cy="400110"/>
          </a:xfrm>
          <a:prstGeom prst="rect">
            <a:avLst/>
          </a:prstGeom>
          <a:noFill/>
        </p:spPr>
        <p:txBody>
          <a:bodyPr wrap="square" rtlCol="0">
            <a:spAutoFit/>
          </a:bodyPr>
          <a:lstStyle/>
          <a:p>
            <a:pPr algn="ctr"/>
            <a:r>
              <a:rPr lang="fr-FR" sz="1000" dirty="0" smtClean="0">
                <a:solidFill>
                  <a:schemeClr val="bg1"/>
                </a:solidFill>
              </a:rPr>
              <a:t>FE &amp; back-end </a:t>
            </a:r>
            <a:r>
              <a:rPr lang="fr-FR" sz="1000" dirty="0" err="1" smtClean="0"/>
              <a:t>electronics</a:t>
            </a:r>
            <a:endParaRPr lang="fr-FR" sz="1000" dirty="0"/>
          </a:p>
        </p:txBody>
      </p:sp>
      <p:sp>
        <p:nvSpPr>
          <p:cNvPr id="17" name="ZoneTexte 16"/>
          <p:cNvSpPr txBox="1"/>
          <p:nvPr/>
        </p:nvSpPr>
        <p:spPr>
          <a:xfrm>
            <a:off x="2630186" y="4191653"/>
            <a:ext cx="694421" cy="246221"/>
          </a:xfrm>
          <a:prstGeom prst="rect">
            <a:avLst/>
          </a:prstGeom>
          <a:noFill/>
        </p:spPr>
        <p:txBody>
          <a:bodyPr wrap="none" rtlCol="0">
            <a:spAutoFit/>
          </a:bodyPr>
          <a:lstStyle/>
          <a:p>
            <a:pPr algn="ctr"/>
            <a:r>
              <a:rPr lang="fr-FR" sz="1000" dirty="0" smtClean="0"/>
              <a:t>Detectors</a:t>
            </a:r>
            <a:endParaRPr lang="fr-FR" sz="1000" dirty="0"/>
          </a:p>
        </p:txBody>
      </p:sp>
      <p:pic>
        <p:nvPicPr>
          <p:cNvPr id="19" name="Imag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3870389" y="3867193"/>
            <a:ext cx="974938" cy="651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76056" y="3429000"/>
            <a:ext cx="864096" cy="768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4860032" y="4221088"/>
            <a:ext cx="1224136" cy="400110"/>
          </a:xfrm>
          <a:prstGeom prst="rect">
            <a:avLst/>
          </a:prstGeom>
          <a:noFill/>
        </p:spPr>
        <p:txBody>
          <a:bodyPr wrap="square" rtlCol="0">
            <a:spAutoFit/>
          </a:bodyPr>
          <a:lstStyle/>
          <a:p>
            <a:pPr algn="ctr"/>
            <a:r>
              <a:rPr lang="fr-FR" sz="1000" dirty="0" smtClean="0"/>
              <a:t>Software</a:t>
            </a:r>
          </a:p>
          <a:p>
            <a:pPr algn="ctr"/>
            <a:r>
              <a:rPr lang="fr-FR" sz="1000" dirty="0" smtClean="0"/>
              <a:t>+ </a:t>
            </a:r>
            <a:r>
              <a:rPr lang="fr-FR" sz="1000" dirty="0" err="1" smtClean="0"/>
              <a:t>Analysis</a:t>
            </a:r>
            <a:endParaRPr lang="fr-FR" sz="1000" dirty="0"/>
          </a:p>
        </p:txBody>
      </p:sp>
      <p:pic>
        <p:nvPicPr>
          <p:cNvPr id="22" name="Image 1" descr="IMG_2116.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0238" y="3676325"/>
            <a:ext cx="1521443" cy="1014296"/>
          </a:xfrm>
          <a:prstGeom prst="rect">
            <a:avLst/>
          </a:prstGeom>
          <a:ln>
            <a:noFill/>
          </a:ln>
          <a:effectLst>
            <a:outerShdw blurRad="292100" dist="139700" dir="2700000" algn="tl" rotWithShape="0">
              <a:srgbClr val="333333">
                <a:alpha val="65000"/>
              </a:srgbClr>
            </a:outerShdw>
          </a:effectLst>
        </p:spPr>
      </p:pic>
      <p:sp>
        <p:nvSpPr>
          <p:cNvPr id="23" name="ZoneTexte 22"/>
          <p:cNvSpPr txBox="1"/>
          <p:nvPr/>
        </p:nvSpPr>
        <p:spPr>
          <a:xfrm>
            <a:off x="206556" y="4735532"/>
            <a:ext cx="1521443" cy="246221"/>
          </a:xfrm>
          <a:prstGeom prst="rect">
            <a:avLst/>
          </a:prstGeom>
          <a:noFill/>
        </p:spPr>
        <p:txBody>
          <a:bodyPr wrap="square" rtlCol="0">
            <a:spAutoFit/>
          </a:bodyPr>
          <a:lstStyle/>
          <a:p>
            <a:pPr algn="ctr"/>
            <a:r>
              <a:rPr lang="fr-FR" sz="1000" dirty="0" smtClean="0"/>
              <a:t>Minos (</a:t>
            </a:r>
            <a:r>
              <a:rPr lang="fr-FR" sz="1000" dirty="0" err="1" smtClean="0"/>
              <a:t>Nuclear</a:t>
            </a:r>
            <a:r>
              <a:rPr lang="fr-FR" sz="1000" dirty="0" smtClean="0"/>
              <a:t> Structure)</a:t>
            </a:r>
            <a:endParaRPr lang="fr-FR" sz="1000" dirty="0"/>
          </a:p>
        </p:txBody>
      </p:sp>
      <p:sp>
        <p:nvSpPr>
          <p:cNvPr id="29" name="ZoneTexte 28"/>
          <p:cNvSpPr txBox="1"/>
          <p:nvPr/>
        </p:nvSpPr>
        <p:spPr>
          <a:xfrm>
            <a:off x="6935984" y="5819474"/>
            <a:ext cx="1758942" cy="553998"/>
          </a:xfrm>
          <a:prstGeom prst="rect">
            <a:avLst/>
          </a:prstGeom>
          <a:noFill/>
        </p:spPr>
        <p:txBody>
          <a:bodyPr wrap="square" rtlCol="0">
            <a:spAutoFit/>
          </a:bodyPr>
          <a:lstStyle/>
          <a:p>
            <a:pPr algn="ctr"/>
            <a:r>
              <a:rPr lang="fr-FR" sz="1000" dirty="0" smtClean="0"/>
              <a:t>Muon </a:t>
            </a:r>
            <a:r>
              <a:rPr lang="fr-FR" sz="1000" dirty="0" err="1" smtClean="0"/>
              <a:t>tomography</a:t>
            </a:r>
            <a:r>
              <a:rPr lang="fr-FR" sz="1000" dirty="0" smtClean="0"/>
              <a:t> programs</a:t>
            </a:r>
          </a:p>
          <a:p>
            <a:pPr algn="ctr"/>
            <a:r>
              <a:rPr lang="fr-FR" sz="1000" dirty="0" smtClean="0"/>
              <a:t>Homeland </a:t>
            </a:r>
            <a:r>
              <a:rPr lang="fr-FR" sz="1000" dirty="0" err="1" smtClean="0"/>
              <a:t>security</a:t>
            </a:r>
            <a:r>
              <a:rPr lang="fr-FR" sz="1000" dirty="0" smtClean="0"/>
              <a:t> + </a:t>
            </a:r>
            <a:r>
              <a:rPr lang="fr-FR" sz="1000" dirty="0" err="1" smtClean="0"/>
              <a:t>earth</a:t>
            </a:r>
            <a:r>
              <a:rPr lang="fr-FR" sz="1000" dirty="0" smtClean="0"/>
              <a:t> sciences, </a:t>
            </a:r>
            <a:r>
              <a:rPr lang="fr-FR" sz="1000" dirty="0" err="1" smtClean="0"/>
              <a:t>archeology</a:t>
            </a:r>
            <a:endParaRPr lang="fr-FR" sz="1000" dirty="0"/>
          </a:p>
        </p:txBody>
      </p:sp>
      <p:sp>
        <p:nvSpPr>
          <p:cNvPr id="32" name="ZoneTexte 31"/>
          <p:cNvSpPr txBox="1"/>
          <p:nvPr/>
        </p:nvSpPr>
        <p:spPr>
          <a:xfrm>
            <a:off x="2713823" y="764704"/>
            <a:ext cx="1642153" cy="400110"/>
          </a:xfrm>
          <a:prstGeom prst="rect">
            <a:avLst/>
          </a:prstGeom>
          <a:noFill/>
        </p:spPr>
        <p:txBody>
          <a:bodyPr wrap="square" rtlCol="0">
            <a:spAutoFit/>
          </a:bodyPr>
          <a:lstStyle/>
          <a:p>
            <a:pPr algn="ctr"/>
            <a:r>
              <a:rPr lang="fr-FR" sz="1000" dirty="0" smtClean="0"/>
              <a:t>GET ANR, ACTAR </a:t>
            </a:r>
          </a:p>
          <a:p>
            <a:pPr algn="ctr"/>
            <a:r>
              <a:rPr lang="fr-FR" sz="1000" dirty="0" smtClean="0"/>
              <a:t> (</a:t>
            </a:r>
            <a:r>
              <a:rPr lang="fr-FR" sz="1000" dirty="0" err="1" smtClean="0"/>
              <a:t>valorization</a:t>
            </a:r>
            <a:r>
              <a:rPr lang="fr-FR" sz="1000" dirty="0" smtClean="0"/>
              <a:t> of AGET chips)</a:t>
            </a:r>
            <a:endParaRPr lang="fr-FR" sz="1000" dirty="0"/>
          </a:p>
        </p:txBody>
      </p:sp>
      <p:pic>
        <p:nvPicPr>
          <p:cNvPr id="35" name="Image 3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670883" y="3460431"/>
            <a:ext cx="841180" cy="630885"/>
          </a:xfrm>
          <a:prstGeom prst="rect">
            <a:avLst/>
          </a:prstGeom>
          <a:ln>
            <a:noFill/>
          </a:ln>
          <a:effectLst>
            <a:outerShdw blurRad="292100" dist="139700" dir="2700000" algn="tl" rotWithShape="0">
              <a:srgbClr val="333333">
                <a:alpha val="65000"/>
              </a:srgbClr>
            </a:outerShdw>
          </a:effectLst>
        </p:spPr>
      </p:pic>
      <p:pic>
        <p:nvPicPr>
          <p:cNvPr id="42" name="Picture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1836" y="5256474"/>
            <a:ext cx="1218074" cy="11187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 descr="D:\2014-06-27_101621.pn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48264" y="4472212"/>
            <a:ext cx="1624012" cy="1299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e 6"/>
          <p:cNvGrpSpPr/>
          <p:nvPr/>
        </p:nvGrpSpPr>
        <p:grpSpPr>
          <a:xfrm rot="20248074">
            <a:off x="3339881" y="1644546"/>
            <a:ext cx="576064" cy="1169943"/>
            <a:chOff x="5143986" y="2426152"/>
            <a:chExt cx="576064" cy="1169943"/>
          </a:xfrm>
        </p:grpSpPr>
        <p:sp>
          <p:nvSpPr>
            <p:cNvPr id="44" name="Flèche vers le haut 43"/>
            <p:cNvSpPr/>
            <p:nvPr/>
          </p:nvSpPr>
          <p:spPr>
            <a:xfrm rot="12000000">
              <a:off x="5143986" y="2520370"/>
              <a:ext cx="576064" cy="1050914"/>
            </a:xfrm>
            <a:prstGeom prst="up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5" name="ZoneTexte 44"/>
            <p:cNvSpPr txBox="1"/>
            <p:nvPr/>
          </p:nvSpPr>
          <p:spPr>
            <a:xfrm rot="17400000">
              <a:off x="4849225" y="2888013"/>
              <a:ext cx="1169943" cy="246221"/>
            </a:xfrm>
            <a:prstGeom prst="rect">
              <a:avLst/>
            </a:prstGeom>
            <a:noFill/>
          </p:spPr>
          <p:txBody>
            <a:bodyPr wrap="square" rtlCol="0">
              <a:spAutoFit/>
            </a:bodyPr>
            <a:lstStyle/>
            <a:p>
              <a:pPr algn="ctr"/>
              <a:r>
                <a:rPr lang="fr-FR" sz="1000" b="1" dirty="0" smtClean="0"/>
                <a:t>AGET ASICS</a:t>
              </a:r>
              <a:endParaRPr lang="fr-FR" sz="1000" b="1" dirty="0"/>
            </a:p>
          </p:txBody>
        </p:sp>
      </p:grpSp>
      <p:grpSp>
        <p:nvGrpSpPr>
          <p:cNvPr id="5" name="Groupe 4"/>
          <p:cNvGrpSpPr/>
          <p:nvPr/>
        </p:nvGrpSpPr>
        <p:grpSpPr>
          <a:xfrm>
            <a:off x="123505" y="1228819"/>
            <a:ext cx="1521443" cy="1048053"/>
            <a:chOff x="3406984" y="1556792"/>
            <a:chExt cx="1521443" cy="1048053"/>
          </a:xfrm>
        </p:grpSpPr>
        <p:pic>
          <p:nvPicPr>
            <p:cNvPr id="46" name="Picture 1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885878" y="1572002"/>
              <a:ext cx="686122" cy="1032843"/>
            </a:xfrm>
            <a:prstGeom prst="rect">
              <a:avLst/>
            </a:prstGeom>
            <a:ln>
              <a:noFill/>
            </a:ln>
            <a:effectLst>
              <a:outerShdw blurRad="292100" dist="139700" dir="2700000" algn="tl" rotWithShape="0">
                <a:srgbClr val="333333">
                  <a:alpha val="65000"/>
                </a:srgbClr>
              </a:outerShdw>
            </a:effectLst>
          </p:spPr>
        </p:pic>
        <p:sp>
          <p:nvSpPr>
            <p:cNvPr id="47" name="ZoneTexte 46"/>
            <p:cNvSpPr txBox="1"/>
            <p:nvPr/>
          </p:nvSpPr>
          <p:spPr>
            <a:xfrm>
              <a:off x="3406984" y="1556792"/>
              <a:ext cx="1521443" cy="246221"/>
            </a:xfrm>
            <a:prstGeom prst="rect">
              <a:avLst/>
            </a:prstGeom>
            <a:noFill/>
          </p:spPr>
          <p:txBody>
            <a:bodyPr wrap="square" rtlCol="0">
              <a:spAutoFit/>
            </a:bodyPr>
            <a:lstStyle/>
            <a:p>
              <a:pPr algn="ctr"/>
              <a:r>
                <a:rPr lang="fr-FR" sz="1000" dirty="0" smtClean="0">
                  <a:solidFill>
                    <a:schemeClr val="bg1"/>
                  </a:solidFill>
                </a:rPr>
                <a:t>T2K </a:t>
              </a:r>
              <a:r>
                <a:rPr lang="fr-FR" sz="1000" dirty="0" err="1" smtClean="0">
                  <a:solidFill>
                    <a:schemeClr val="bg1"/>
                  </a:solidFill>
                </a:rPr>
                <a:t>TPCs</a:t>
              </a:r>
              <a:endParaRPr lang="fr-FR" sz="1000" dirty="0">
                <a:solidFill>
                  <a:schemeClr val="bg1"/>
                </a:solidFill>
              </a:endParaRPr>
            </a:p>
          </p:txBody>
        </p:sp>
      </p:grpSp>
      <p:grpSp>
        <p:nvGrpSpPr>
          <p:cNvPr id="6" name="Groupe 5"/>
          <p:cNvGrpSpPr/>
          <p:nvPr/>
        </p:nvGrpSpPr>
        <p:grpSpPr>
          <a:xfrm rot="18809184">
            <a:off x="1427810" y="2013843"/>
            <a:ext cx="862325" cy="1207691"/>
            <a:chOff x="3779911" y="2370558"/>
            <a:chExt cx="862325" cy="1207691"/>
          </a:xfrm>
        </p:grpSpPr>
        <p:sp>
          <p:nvSpPr>
            <p:cNvPr id="48" name="Flèche vers le haut 47"/>
            <p:cNvSpPr/>
            <p:nvPr/>
          </p:nvSpPr>
          <p:spPr>
            <a:xfrm rot="10800000">
              <a:off x="3779911" y="2492896"/>
              <a:ext cx="862325" cy="1085353"/>
            </a:xfrm>
            <a:prstGeom prst="up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9" name="ZoneTexte 48"/>
            <p:cNvSpPr txBox="1"/>
            <p:nvPr/>
          </p:nvSpPr>
          <p:spPr>
            <a:xfrm rot="5370816">
              <a:off x="3626103" y="2755475"/>
              <a:ext cx="1169943" cy="400110"/>
            </a:xfrm>
            <a:prstGeom prst="rect">
              <a:avLst/>
            </a:prstGeom>
            <a:noFill/>
          </p:spPr>
          <p:txBody>
            <a:bodyPr wrap="square" rtlCol="0">
              <a:spAutoFit/>
            </a:bodyPr>
            <a:lstStyle/>
            <a:p>
              <a:pPr algn="ctr"/>
              <a:r>
                <a:rPr lang="fr-FR" sz="1000" b="1" dirty="0" err="1" smtClean="0"/>
                <a:t>Bulk</a:t>
              </a:r>
              <a:r>
                <a:rPr lang="fr-FR" sz="1000" b="1" dirty="0" smtClean="0"/>
                <a:t> MM</a:t>
              </a:r>
            </a:p>
            <a:p>
              <a:pPr algn="ctr"/>
              <a:r>
                <a:rPr lang="fr-FR" sz="1000" b="1" dirty="0" smtClean="0"/>
                <a:t>AFTER ASICS, FEM</a:t>
              </a:r>
            </a:p>
          </p:txBody>
        </p:sp>
      </p:grpSp>
      <p:grpSp>
        <p:nvGrpSpPr>
          <p:cNvPr id="11" name="Groupe 10"/>
          <p:cNvGrpSpPr/>
          <p:nvPr/>
        </p:nvGrpSpPr>
        <p:grpSpPr>
          <a:xfrm rot="16200000">
            <a:off x="2571340" y="2081253"/>
            <a:ext cx="1169943" cy="336592"/>
            <a:chOff x="1582320" y="2005436"/>
            <a:chExt cx="1169943" cy="336592"/>
          </a:xfrm>
          <a:noFill/>
        </p:grpSpPr>
        <p:sp>
          <p:nvSpPr>
            <p:cNvPr id="50" name="Flèche vers le haut 49"/>
            <p:cNvSpPr/>
            <p:nvPr/>
          </p:nvSpPr>
          <p:spPr>
            <a:xfrm rot="5400000">
              <a:off x="2072472" y="1744531"/>
              <a:ext cx="336592" cy="858401"/>
            </a:xfrm>
            <a:prstGeom prst="upArrow">
              <a:avLst/>
            </a:prstGeom>
            <a:grpFill/>
            <a:ln>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ZoneTexte 50"/>
            <p:cNvSpPr txBox="1"/>
            <p:nvPr/>
          </p:nvSpPr>
          <p:spPr>
            <a:xfrm>
              <a:off x="1582320" y="2060848"/>
              <a:ext cx="1169943" cy="246221"/>
            </a:xfrm>
            <a:prstGeom prst="rect">
              <a:avLst/>
            </a:prstGeom>
            <a:grpFill/>
            <a:ln>
              <a:noFill/>
              <a:prstDash val="solid"/>
            </a:ln>
          </p:spPr>
          <p:txBody>
            <a:bodyPr wrap="square" rtlCol="0">
              <a:spAutoFit/>
            </a:bodyPr>
            <a:lstStyle/>
            <a:p>
              <a:pPr algn="ctr"/>
              <a:r>
                <a:rPr lang="fr-FR" sz="1000" b="1" dirty="0" smtClean="0"/>
                <a:t>AFTER Design</a:t>
              </a:r>
              <a:endParaRPr lang="fr-FR" sz="1000" b="1" dirty="0"/>
            </a:p>
          </p:txBody>
        </p:sp>
      </p:grpSp>
      <p:sp>
        <p:nvSpPr>
          <p:cNvPr id="52" name="ZoneTexte 51"/>
          <p:cNvSpPr txBox="1"/>
          <p:nvPr/>
        </p:nvSpPr>
        <p:spPr>
          <a:xfrm>
            <a:off x="3074803" y="4612422"/>
            <a:ext cx="1060065" cy="246221"/>
          </a:xfrm>
          <a:prstGeom prst="rect">
            <a:avLst/>
          </a:prstGeom>
          <a:noFill/>
        </p:spPr>
        <p:txBody>
          <a:bodyPr wrap="square" rtlCol="0">
            <a:spAutoFit/>
          </a:bodyPr>
          <a:lstStyle/>
          <a:p>
            <a:pPr algn="ctr"/>
            <a:r>
              <a:rPr lang="fr-FR" sz="1000" dirty="0" err="1" smtClean="0"/>
              <a:t>ASICs</a:t>
            </a:r>
            <a:endParaRPr lang="fr-FR" sz="1000" dirty="0"/>
          </a:p>
        </p:txBody>
      </p:sp>
      <p:grpSp>
        <p:nvGrpSpPr>
          <p:cNvPr id="57" name="Groupe 56"/>
          <p:cNvGrpSpPr/>
          <p:nvPr/>
        </p:nvGrpSpPr>
        <p:grpSpPr>
          <a:xfrm rot="10800000">
            <a:off x="1284022" y="3579238"/>
            <a:ext cx="1346164" cy="973359"/>
            <a:chOff x="1811567" y="2044480"/>
            <a:chExt cx="877531" cy="280352"/>
          </a:xfrm>
          <a:noFill/>
        </p:grpSpPr>
        <p:sp>
          <p:nvSpPr>
            <p:cNvPr id="58" name="Flèche vers le haut 57"/>
            <p:cNvSpPr/>
            <p:nvPr/>
          </p:nvSpPr>
          <p:spPr>
            <a:xfrm rot="5400000">
              <a:off x="2054709" y="1801338"/>
              <a:ext cx="280352" cy="766635"/>
            </a:xfrm>
            <a:prstGeom prst="upArrow">
              <a:avLst/>
            </a:prstGeom>
            <a:solidFill>
              <a:schemeClr val="bg1"/>
            </a:solidFill>
            <a:ln>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ZoneTexte 58"/>
            <p:cNvSpPr txBox="1"/>
            <p:nvPr/>
          </p:nvSpPr>
          <p:spPr>
            <a:xfrm rot="10800000">
              <a:off x="1811567" y="2099363"/>
              <a:ext cx="877531" cy="159565"/>
            </a:xfrm>
            <a:prstGeom prst="rect">
              <a:avLst/>
            </a:prstGeom>
            <a:grpFill/>
            <a:ln>
              <a:noFill/>
              <a:prstDash val="solid"/>
            </a:ln>
          </p:spPr>
          <p:txBody>
            <a:bodyPr wrap="square" rtlCol="0">
              <a:spAutoFit/>
            </a:bodyPr>
            <a:lstStyle/>
            <a:p>
              <a:pPr algn="ctr"/>
              <a:r>
                <a:rPr lang="fr-FR" sz="1000" dirty="0" smtClean="0"/>
                <a:t>AFTER,AGET</a:t>
              </a:r>
            </a:p>
            <a:p>
              <a:pPr algn="ctr"/>
              <a:r>
                <a:rPr lang="fr-FR" sz="1000" dirty="0" err="1" smtClean="0"/>
                <a:t>Bulk</a:t>
              </a:r>
              <a:endParaRPr lang="fr-FR" sz="1000" dirty="0" smtClean="0"/>
            </a:p>
            <a:p>
              <a:pPr algn="ctr"/>
              <a:r>
                <a:rPr lang="fr-FR" sz="1000" dirty="0" smtClean="0"/>
                <a:t>FEM</a:t>
              </a:r>
              <a:endParaRPr lang="fr-FR" sz="1000" dirty="0"/>
            </a:p>
          </p:txBody>
        </p:sp>
      </p:grpSp>
      <p:grpSp>
        <p:nvGrpSpPr>
          <p:cNvPr id="60" name="Groupe 59"/>
          <p:cNvGrpSpPr/>
          <p:nvPr/>
        </p:nvGrpSpPr>
        <p:grpSpPr>
          <a:xfrm rot="16200000">
            <a:off x="1702794" y="4076597"/>
            <a:ext cx="1008176" cy="1207691"/>
            <a:chOff x="3850992" y="2370559"/>
            <a:chExt cx="862325" cy="1207691"/>
          </a:xfrm>
        </p:grpSpPr>
        <p:sp>
          <p:nvSpPr>
            <p:cNvPr id="61" name="Flèche vers le haut 60"/>
            <p:cNvSpPr/>
            <p:nvPr/>
          </p:nvSpPr>
          <p:spPr>
            <a:xfrm rot="10800000">
              <a:off x="3850992" y="2492897"/>
              <a:ext cx="862325" cy="1085353"/>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ZoneTexte 61"/>
            <p:cNvSpPr txBox="1"/>
            <p:nvPr/>
          </p:nvSpPr>
          <p:spPr>
            <a:xfrm rot="5370816">
              <a:off x="3640818" y="2718605"/>
              <a:ext cx="1169943" cy="473852"/>
            </a:xfrm>
            <a:prstGeom prst="rect">
              <a:avLst/>
            </a:prstGeom>
            <a:noFill/>
            <a:ln>
              <a:noFill/>
            </a:ln>
          </p:spPr>
          <p:txBody>
            <a:bodyPr wrap="square" rtlCol="0">
              <a:spAutoFit/>
            </a:bodyPr>
            <a:lstStyle/>
            <a:p>
              <a:pPr algn="ctr"/>
              <a:r>
                <a:rPr lang="fr-FR" sz="1000" b="1" dirty="0" smtClean="0"/>
                <a:t>Small radius TPC</a:t>
              </a:r>
            </a:p>
            <a:p>
              <a:pPr algn="ctr"/>
              <a:r>
                <a:rPr lang="fr-FR" sz="1000" b="1" dirty="0" smtClean="0"/>
                <a:t>FEMINOS,</a:t>
              </a:r>
            </a:p>
            <a:p>
              <a:pPr algn="ctr"/>
              <a:r>
                <a:rPr lang="fr-FR" sz="1000" b="1" dirty="0" smtClean="0"/>
                <a:t>TCM </a:t>
              </a:r>
              <a:r>
                <a:rPr lang="fr-FR" sz="1000" b="1" dirty="0" err="1" smtClean="0"/>
                <a:t>board</a:t>
              </a:r>
              <a:endParaRPr lang="fr-FR" sz="1000" b="1" dirty="0" smtClean="0"/>
            </a:p>
          </p:txBody>
        </p:sp>
      </p:grpSp>
      <p:grpSp>
        <p:nvGrpSpPr>
          <p:cNvPr id="66" name="Groupe 65"/>
          <p:cNvGrpSpPr/>
          <p:nvPr/>
        </p:nvGrpSpPr>
        <p:grpSpPr>
          <a:xfrm rot="1167542">
            <a:off x="4662592" y="1947221"/>
            <a:ext cx="1250988" cy="1190670"/>
            <a:chOff x="3738161" y="2036742"/>
            <a:chExt cx="862325" cy="1190670"/>
          </a:xfrm>
        </p:grpSpPr>
        <p:sp>
          <p:nvSpPr>
            <p:cNvPr id="67" name="Flèche vers le haut 66"/>
            <p:cNvSpPr/>
            <p:nvPr/>
          </p:nvSpPr>
          <p:spPr>
            <a:xfrm rot="10800000">
              <a:off x="3738161" y="2142059"/>
              <a:ext cx="862325" cy="1085353"/>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8" name="ZoneTexte 67"/>
            <p:cNvSpPr txBox="1"/>
            <p:nvPr/>
          </p:nvSpPr>
          <p:spPr>
            <a:xfrm rot="16193880">
              <a:off x="3602126" y="2377735"/>
              <a:ext cx="1169943" cy="487957"/>
            </a:xfrm>
            <a:prstGeom prst="rect">
              <a:avLst/>
            </a:prstGeom>
            <a:noFill/>
            <a:ln>
              <a:noFill/>
            </a:ln>
          </p:spPr>
          <p:txBody>
            <a:bodyPr wrap="square" rtlCol="0">
              <a:spAutoFit/>
            </a:bodyPr>
            <a:lstStyle/>
            <a:p>
              <a:pPr algn="ctr"/>
              <a:r>
                <a:rPr lang="fr-FR" sz="1000" dirty="0" err="1" smtClean="0"/>
                <a:t>Curved</a:t>
              </a:r>
              <a:r>
                <a:rPr lang="fr-FR" sz="1000" dirty="0" smtClean="0"/>
                <a:t> MM, </a:t>
              </a:r>
              <a:r>
                <a:rPr lang="fr-FR" sz="1000" dirty="0" err="1" smtClean="0"/>
                <a:t>resistive</a:t>
              </a:r>
              <a:r>
                <a:rPr lang="fr-FR" sz="1000" dirty="0" smtClean="0"/>
                <a:t> MM  </a:t>
              </a:r>
              <a:r>
                <a:rPr lang="fr-FR" sz="1000" dirty="0" err="1" smtClean="0"/>
                <a:t>cables</a:t>
              </a:r>
              <a:r>
                <a:rPr lang="fr-FR" sz="1000" dirty="0" smtClean="0"/>
                <a:t>, DREAM,  FEU</a:t>
              </a:r>
            </a:p>
          </p:txBody>
        </p:sp>
      </p:grpSp>
      <p:grpSp>
        <p:nvGrpSpPr>
          <p:cNvPr id="71" name="Groupe 70"/>
          <p:cNvGrpSpPr/>
          <p:nvPr/>
        </p:nvGrpSpPr>
        <p:grpSpPr>
          <a:xfrm rot="13878971">
            <a:off x="6010542" y="1907659"/>
            <a:ext cx="1115133" cy="1540960"/>
            <a:chOff x="3762591" y="2245264"/>
            <a:chExt cx="768679" cy="1298614"/>
          </a:xfrm>
        </p:grpSpPr>
        <p:sp>
          <p:nvSpPr>
            <p:cNvPr id="72" name="Flèche vers le haut 71"/>
            <p:cNvSpPr/>
            <p:nvPr/>
          </p:nvSpPr>
          <p:spPr>
            <a:xfrm rot="10800000">
              <a:off x="3762591" y="2287935"/>
              <a:ext cx="768679" cy="1255943"/>
            </a:xfrm>
            <a:prstGeom prst="up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ZoneTexte 72"/>
            <p:cNvSpPr txBox="1"/>
            <p:nvPr/>
          </p:nvSpPr>
          <p:spPr>
            <a:xfrm rot="5400000">
              <a:off x="3540518" y="2639296"/>
              <a:ext cx="1169943" cy="381880"/>
            </a:xfrm>
            <a:prstGeom prst="rect">
              <a:avLst/>
            </a:prstGeom>
            <a:noFill/>
          </p:spPr>
          <p:txBody>
            <a:bodyPr wrap="square" rtlCol="0">
              <a:spAutoFit/>
            </a:bodyPr>
            <a:lstStyle/>
            <a:p>
              <a:pPr algn="ctr"/>
              <a:r>
                <a:rPr lang="fr-FR" sz="1000" b="1" dirty="0" err="1" smtClean="0"/>
                <a:t>Curved</a:t>
              </a:r>
              <a:r>
                <a:rPr lang="fr-FR" sz="1000" b="1" dirty="0" smtClean="0"/>
                <a:t> MM, </a:t>
              </a:r>
              <a:r>
                <a:rPr lang="fr-FR" sz="1000" b="1" dirty="0" err="1" smtClean="0"/>
                <a:t>resistive</a:t>
              </a:r>
              <a:r>
                <a:rPr lang="fr-FR" sz="1000" b="1" dirty="0" smtClean="0"/>
                <a:t> MM  </a:t>
              </a:r>
              <a:r>
                <a:rPr lang="fr-FR" sz="1000" b="1" dirty="0" err="1" smtClean="0"/>
                <a:t>cables</a:t>
              </a:r>
              <a:r>
                <a:rPr lang="fr-FR" sz="1000" b="1" dirty="0" smtClean="0"/>
                <a:t>, DREAM,  FEU, TCM</a:t>
              </a:r>
            </a:p>
          </p:txBody>
        </p:sp>
      </p:grpSp>
      <p:grpSp>
        <p:nvGrpSpPr>
          <p:cNvPr id="16" name="Groupe 15"/>
          <p:cNvGrpSpPr/>
          <p:nvPr/>
        </p:nvGrpSpPr>
        <p:grpSpPr>
          <a:xfrm>
            <a:off x="7215601" y="1370624"/>
            <a:ext cx="1681819" cy="906409"/>
            <a:chOff x="7020271" y="2238867"/>
            <a:chExt cx="1681819" cy="906409"/>
          </a:xfrm>
        </p:grpSpPr>
        <p:pic>
          <p:nvPicPr>
            <p:cNvPr id="24" name="Picture 5" descr="C:\projets\projets\AMT_ASACUSA\AMT\fait marquant\IMG_0215.JPG"/>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7127086" y="2238867"/>
              <a:ext cx="1521444" cy="864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4" name="ZoneTexte 73"/>
            <p:cNvSpPr txBox="1"/>
            <p:nvPr/>
          </p:nvSpPr>
          <p:spPr>
            <a:xfrm>
              <a:off x="7020271" y="2899055"/>
              <a:ext cx="1681819" cy="246221"/>
            </a:xfrm>
            <a:prstGeom prst="rect">
              <a:avLst/>
            </a:prstGeom>
            <a:noFill/>
          </p:spPr>
          <p:txBody>
            <a:bodyPr wrap="square" rtlCol="0">
              <a:spAutoFit/>
            </a:bodyPr>
            <a:lstStyle/>
            <a:p>
              <a:pPr algn="ctr"/>
              <a:r>
                <a:rPr lang="fr-FR" sz="1000" b="1" dirty="0" smtClean="0">
                  <a:solidFill>
                    <a:schemeClr val="bg1"/>
                  </a:solidFill>
                </a:rPr>
                <a:t>ASACUSA (</a:t>
              </a:r>
              <a:r>
                <a:rPr lang="fr-FR" sz="1000" b="1" dirty="0" err="1" smtClean="0">
                  <a:solidFill>
                    <a:schemeClr val="bg1"/>
                  </a:solidFill>
                </a:rPr>
                <a:t>valo</a:t>
              </a:r>
              <a:r>
                <a:rPr lang="fr-FR" sz="1000" b="1" dirty="0" smtClean="0">
                  <a:solidFill>
                    <a:schemeClr val="bg1"/>
                  </a:solidFill>
                </a:rPr>
                <a:t> anti-</a:t>
              </a:r>
              <a:r>
                <a:rPr lang="fr-FR" sz="1000" b="1" dirty="0" err="1" smtClean="0">
                  <a:solidFill>
                    <a:schemeClr val="bg1"/>
                  </a:solidFill>
                </a:rPr>
                <a:t>matter</a:t>
              </a:r>
              <a:r>
                <a:rPr lang="fr-FR" sz="1000" b="1" dirty="0" smtClean="0">
                  <a:solidFill>
                    <a:schemeClr val="bg1"/>
                  </a:solidFill>
                </a:rPr>
                <a:t>)</a:t>
              </a:r>
              <a:endParaRPr lang="fr-FR" sz="1000" b="1" dirty="0">
                <a:solidFill>
                  <a:schemeClr val="bg1"/>
                </a:solidFill>
              </a:endParaRPr>
            </a:p>
          </p:txBody>
        </p:sp>
      </p:grpSp>
      <p:grpSp>
        <p:nvGrpSpPr>
          <p:cNvPr id="75" name="Groupe 74"/>
          <p:cNvGrpSpPr/>
          <p:nvPr/>
        </p:nvGrpSpPr>
        <p:grpSpPr>
          <a:xfrm rot="8553112">
            <a:off x="6290590" y="2771823"/>
            <a:ext cx="1383907" cy="867695"/>
            <a:chOff x="1655605" y="2088379"/>
            <a:chExt cx="902134" cy="249918"/>
          </a:xfrm>
        </p:grpSpPr>
        <p:sp>
          <p:nvSpPr>
            <p:cNvPr id="76" name="Flèche vers le haut 75"/>
            <p:cNvSpPr/>
            <p:nvPr/>
          </p:nvSpPr>
          <p:spPr>
            <a:xfrm rot="5400000">
              <a:off x="2049463" y="1830020"/>
              <a:ext cx="249918" cy="766635"/>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7" name="ZoneTexte 76"/>
            <p:cNvSpPr txBox="1"/>
            <p:nvPr/>
          </p:nvSpPr>
          <p:spPr>
            <a:xfrm rot="10800000">
              <a:off x="1655605" y="2147578"/>
              <a:ext cx="877531" cy="125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000" b="1" dirty="0" smtClean="0">
                  <a:solidFill>
                    <a:schemeClr val="tx1"/>
                  </a:solidFill>
                </a:rPr>
                <a:t>Small R </a:t>
              </a:r>
              <a:r>
                <a:rPr lang="fr-FR" sz="1000" b="1" dirty="0" err="1" smtClean="0">
                  <a:solidFill>
                    <a:schemeClr val="tx1"/>
                  </a:solidFill>
                </a:rPr>
                <a:t>cylindrical</a:t>
              </a:r>
              <a:r>
                <a:rPr lang="fr-FR" sz="1000" b="1" dirty="0" smtClean="0">
                  <a:solidFill>
                    <a:schemeClr val="tx1"/>
                  </a:solidFill>
                </a:rPr>
                <a:t> ,</a:t>
              </a:r>
            </a:p>
            <a:p>
              <a:r>
                <a:rPr lang="fr-FR" sz="1000" b="1" dirty="0" smtClean="0">
                  <a:solidFill>
                    <a:schemeClr val="tx1"/>
                  </a:solidFill>
                </a:rPr>
                <a:t>XY anode</a:t>
              </a:r>
              <a:endParaRPr lang="fr-FR" sz="1000" b="1" dirty="0">
                <a:solidFill>
                  <a:schemeClr val="tx1"/>
                </a:solidFill>
              </a:endParaRPr>
            </a:p>
          </p:txBody>
        </p:sp>
      </p:grpSp>
      <p:grpSp>
        <p:nvGrpSpPr>
          <p:cNvPr id="63" name="Groupe 62"/>
          <p:cNvGrpSpPr/>
          <p:nvPr/>
        </p:nvGrpSpPr>
        <p:grpSpPr>
          <a:xfrm rot="17354427">
            <a:off x="3876568" y="2156859"/>
            <a:ext cx="1549940" cy="663362"/>
            <a:chOff x="1610570" y="1942845"/>
            <a:chExt cx="1169943" cy="370845"/>
          </a:xfrm>
          <a:noFill/>
        </p:grpSpPr>
        <p:sp>
          <p:nvSpPr>
            <p:cNvPr id="64" name="Flèche vers le haut 63"/>
            <p:cNvSpPr/>
            <p:nvPr/>
          </p:nvSpPr>
          <p:spPr>
            <a:xfrm rot="5400000">
              <a:off x="2002456" y="1744950"/>
              <a:ext cx="370845" cy="766635"/>
            </a:xfrm>
            <a:prstGeom prst="upArrow">
              <a:avLst/>
            </a:prstGeom>
            <a:solidFill>
              <a:schemeClr val="bg1"/>
            </a:solidFill>
            <a:ln>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ZoneTexte 64"/>
            <p:cNvSpPr txBox="1"/>
            <p:nvPr/>
          </p:nvSpPr>
          <p:spPr>
            <a:xfrm rot="21361530">
              <a:off x="1610570" y="2009763"/>
              <a:ext cx="1169943" cy="223677"/>
            </a:xfrm>
            <a:prstGeom prst="rect">
              <a:avLst/>
            </a:prstGeom>
            <a:grpFill/>
            <a:ln>
              <a:noFill/>
              <a:prstDash val="solid"/>
            </a:ln>
          </p:spPr>
          <p:txBody>
            <a:bodyPr wrap="square" rtlCol="0">
              <a:spAutoFit/>
            </a:bodyPr>
            <a:lstStyle/>
            <a:p>
              <a:pPr algn="ctr"/>
              <a:r>
                <a:rPr lang="fr-FR" sz="1000" b="1" dirty="0" smtClean="0"/>
                <a:t>AFTER Design</a:t>
              </a:r>
            </a:p>
            <a:p>
              <a:pPr algn="ctr"/>
              <a:r>
                <a:rPr lang="fr-FR" sz="1000" b="1" dirty="0" err="1" smtClean="0"/>
                <a:t>Resistive</a:t>
              </a:r>
              <a:r>
                <a:rPr lang="fr-FR" sz="1000" b="1" dirty="0" smtClean="0"/>
                <a:t> MM</a:t>
              </a:r>
              <a:endParaRPr lang="fr-FR" sz="1000" b="1" dirty="0"/>
            </a:p>
          </p:txBody>
        </p:sp>
      </p:grpSp>
      <p:sp>
        <p:nvSpPr>
          <p:cNvPr id="33" name="ZoneTexte 32"/>
          <p:cNvSpPr txBox="1"/>
          <p:nvPr/>
        </p:nvSpPr>
        <p:spPr>
          <a:xfrm>
            <a:off x="3821736" y="5986251"/>
            <a:ext cx="1521443" cy="400110"/>
          </a:xfrm>
          <a:prstGeom prst="rect">
            <a:avLst/>
          </a:prstGeom>
          <a:noFill/>
        </p:spPr>
        <p:txBody>
          <a:bodyPr wrap="square" rtlCol="0">
            <a:spAutoFit/>
          </a:bodyPr>
          <a:lstStyle/>
          <a:p>
            <a:pPr algn="ctr"/>
            <a:r>
              <a:rPr lang="fr-FR" sz="1000" dirty="0" smtClean="0"/>
              <a:t>GBAR </a:t>
            </a:r>
            <a:r>
              <a:rPr lang="fr-FR" sz="1000" dirty="0" err="1" smtClean="0"/>
              <a:t>Micromegas</a:t>
            </a:r>
            <a:r>
              <a:rPr lang="fr-FR" sz="1000" dirty="0" smtClean="0"/>
              <a:t> </a:t>
            </a:r>
            <a:r>
              <a:rPr lang="fr-FR" sz="1000" dirty="0" err="1" smtClean="0"/>
              <a:t>Tracker</a:t>
            </a:r>
            <a:r>
              <a:rPr lang="fr-FR" sz="1000" dirty="0" smtClean="0"/>
              <a:t> (anti-</a:t>
            </a:r>
            <a:r>
              <a:rPr lang="fr-FR" sz="1000" dirty="0" err="1" smtClean="0"/>
              <a:t>matter</a:t>
            </a:r>
            <a:r>
              <a:rPr lang="fr-FR" sz="1000" dirty="0" smtClean="0"/>
              <a:t>)</a:t>
            </a:r>
            <a:endParaRPr lang="fr-FR" sz="1000" dirty="0"/>
          </a:p>
        </p:txBody>
      </p:sp>
      <p:grpSp>
        <p:nvGrpSpPr>
          <p:cNvPr id="79" name="Groupe 78"/>
          <p:cNvGrpSpPr/>
          <p:nvPr/>
        </p:nvGrpSpPr>
        <p:grpSpPr>
          <a:xfrm rot="18436775">
            <a:off x="6410503" y="3794516"/>
            <a:ext cx="891304" cy="1543976"/>
            <a:chOff x="3878614" y="2239288"/>
            <a:chExt cx="862325" cy="1301157"/>
          </a:xfrm>
        </p:grpSpPr>
        <p:sp>
          <p:nvSpPr>
            <p:cNvPr id="80" name="Flèche vers le haut 79"/>
            <p:cNvSpPr/>
            <p:nvPr/>
          </p:nvSpPr>
          <p:spPr>
            <a:xfrm rot="10800000">
              <a:off x="3878614" y="2284502"/>
              <a:ext cx="862325" cy="1255943"/>
            </a:xfrm>
            <a:prstGeom prst="up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ZoneTexte 80"/>
            <p:cNvSpPr txBox="1"/>
            <p:nvPr/>
          </p:nvSpPr>
          <p:spPr>
            <a:xfrm rot="5382164">
              <a:off x="3766352" y="2686359"/>
              <a:ext cx="1169943" cy="275802"/>
            </a:xfrm>
            <a:prstGeom prst="rect">
              <a:avLst/>
            </a:prstGeom>
            <a:noFill/>
          </p:spPr>
          <p:txBody>
            <a:bodyPr wrap="square" rtlCol="0">
              <a:spAutoFit/>
            </a:bodyPr>
            <a:lstStyle/>
            <a:p>
              <a:pPr algn="ctr"/>
              <a:r>
                <a:rPr lang="fr-FR" sz="1000" b="1" dirty="0" err="1" smtClean="0"/>
                <a:t>Bulk</a:t>
              </a:r>
              <a:r>
                <a:rPr lang="fr-FR" sz="1000" b="1" dirty="0" smtClean="0"/>
                <a:t>, Electronics, </a:t>
              </a:r>
              <a:r>
                <a:rPr lang="fr-FR" sz="1000" b="1" dirty="0" err="1" smtClean="0"/>
                <a:t>resistive</a:t>
              </a:r>
              <a:r>
                <a:rPr lang="fr-FR" sz="1000" b="1" dirty="0" smtClean="0"/>
                <a:t> MM</a:t>
              </a:r>
            </a:p>
          </p:txBody>
        </p:sp>
      </p:grpSp>
      <p:pic>
        <p:nvPicPr>
          <p:cNvPr id="70" name="Picture 117" descr="D:\MANIPS\CLAS12\Dream\Photos\DREAM_ph3.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213776" y="1139613"/>
            <a:ext cx="613320" cy="531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Flèche vers le haut 84"/>
          <p:cNvSpPr/>
          <p:nvPr/>
        </p:nvSpPr>
        <p:spPr>
          <a:xfrm rot="8511826">
            <a:off x="4860865" y="4518064"/>
            <a:ext cx="693297" cy="1014385"/>
          </a:xfrm>
          <a:prstGeom prst="upArrow">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7" name="Groupe 86"/>
          <p:cNvGrpSpPr/>
          <p:nvPr/>
        </p:nvGrpSpPr>
        <p:grpSpPr>
          <a:xfrm rot="7688667">
            <a:off x="6127326" y="4333169"/>
            <a:ext cx="674060" cy="1169943"/>
            <a:chOff x="3835704" y="2344227"/>
            <a:chExt cx="862325" cy="1169943"/>
          </a:xfrm>
        </p:grpSpPr>
        <p:sp>
          <p:nvSpPr>
            <p:cNvPr id="88" name="Flèche vers le haut 87"/>
            <p:cNvSpPr/>
            <p:nvPr/>
          </p:nvSpPr>
          <p:spPr>
            <a:xfrm rot="10800000">
              <a:off x="3835704" y="2414970"/>
              <a:ext cx="862325" cy="1085353"/>
            </a:xfrm>
            <a:prstGeom prst="upArrow">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ZoneTexte 88"/>
            <p:cNvSpPr txBox="1"/>
            <p:nvPr/>
          </p:nvSpPr>
          <p:spPr>
            <a:xfrm rot="16191333">
              <a:off x="3651798" y="2771703"/>
              <a:ext cx="1169943" cy="314991"/>
            </a:xfrm>
            <a:prstGeom prst="rect">
              <a:avLst/>
            </a:prstGeom>
            <a:noFill/>
          </p:spPr>
          <p:txBody>
            <a:bodyPr wrap="square" rtlCol="0">
              <a:spAutoFit/>
            </a:bodyPr>
            <a:lstStyle/>
            <a:p>
              <a:pPr algn="ctr"/>
              <a:r>
                <a:rPr lang="fr-FR" sz="1000" b="1" dirty="0" err="1" smtClean="0"/>
                <a:t>Multiplexing</a:t>
              </a:r>
              <a:endParaRPr lang="fr-FR" sz="1000" b="1" dirty="0" smtClean="0"/>
            </a:p>
          </p:txBody>
        </p:sp>
      </p:grpSp>
      <p:pic>
        <p:nvPicPr>
          <p:cNvPr id="90" name="Shape 297"/>
          <p:cNvPicPr preferRelativeResize="0"/>
          <p:nvPr/>
        </p:nvPicPr>
        <p:blipFill>
          <a:blip r:embed="rId14" cstate="screen">
            <a:extLst>
              <a:ext uri="{28A0092B-C50C-407E-A947-70E740481C1C}">
                <a14:useLocalDpi xmlns:a14="http://schemas.microsoft.com/office/drawing/2010/main"/>
              </a:ext>
            </a:extLst>
          </a:blip>
          <a:stretch>
            <a:fillRect/>
          </a:stretch>
        </p:blipFill>
        <p:spPr>
          <a:xfrm>
            <a:off x="2113745" y="5478057"/>
            <a:ext cx="960117" cy="884019"/>
          </a:xfrm>
          <a:prstGeom prst="rect">
            <a:avLst/>
          </a:prstGeom>
          <a:noFill/>
          <a:ln>
            <a:noFill/>
          </a:ln>
        </p:spPr>
      </p:pic>
      <p:grpSp>
        <p:nvGrpSpPr>
          <p:cNvPr id="91" name="Groupe 90"/>
          <p:cNvGrpSpPr/>
          <p:nvPr/>
        </p:nvGrpSpPr>
        <p:grpSpPr>
          <a:xfrm rot="11637494">
            <a:off x="3216647" y="4954747"/>
            <a:ext cx="730478" cy="1169943"/>
            <a:chOff x="4994230" y="2423724"/>
            <a:chExt cx="730478" cy="1169943"/>
          </a:xfrm>
          <a:solidFill>
            <a:schemeClr val="bg1"/>
          </a:solidFill>
        </p:grpSpPr>
        <p:sp>
          <p:nvSpPr>
            <p:cNvPr id="92" name="Flèche vers le haut 91"/>
            <p:cNvSpPr/>
            <p:nvPr/>
          </p:nvSpPr>
          <p:spPr>
            <a:xfrm rot="12000000">
              <a:off x="4994230" y="2493964"/>
              <a:ext cx="730478" cy="1050914"/>
            </a:xfrm>
            <a:prstGeom prst="upArrow">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ZoneTexte 92"/>
            <p:cNvSpPr txBox="1"/>
            <p:nvPr/>
          </p:nvSpPr>
          <p:spPr>
            <a:xfrm rot="6602506">
              <a:off x="4781615" y="2808641"/>
              <a:ext cx="1169943" cy="400110"/>
            </a:xfrm>
            <a:prstGeom prst="rect">
              <a:avLst/>
            </a:prstGeom>
            <a:noFill/>
            <a:ln>
              <a:noFill/>
            </a:ln>
          </p:spPr>
          <p:txBody>
            <a:bodyPr wrap="square" rtlCol="0">
              <a:spAutoFit/>
            </a:bodyPr>
            <a:lstStyle/>
            <a:p>
              <a:pPr algn="ctr"/>
              <a:r>
                <a:rPr lang="fr-FR" sz="1000" b="1" dirty="0" smtClean="0"/>
                <a:t>Pixels, MM + Gem</a:t>
              </a:r>
            </a:p>
            <a:p>
              <a:pPr algn="ctr"/>
              <a:r>
                <a:rPr lang="fr-FR" sz="1000" b="1" dirty="0" err="1" smtClean="0"/>
                <a:t>Industry</a:t>
              </a:r>
              <a:endParaRPr lang="fr-FR" sz="1000" b="1" dirty="0"/>
            </a:p>
          </p:txBody>
        </p:sp>
      </p:grpSp>
      <p:sp>
        <p:nvSpPr>
          <p:cNvPr id="94" name="ZoneTexte 93"/>
          <p:cNvSpPr txBox="1"/>
          <p:nvPr/>
        </p:nvSpPr>
        <p:spPr>
          <a:xfrm>
            <a:off x="1845279" y="6269250"/>
            <a:ext cx="1521443" cy="400110"/>
          </a:xfrm>
          <a:prstGeom prst="rect">
            <a:avLst/>
          </a:prstGeom>
          <a:noFill/>
        </p:spPr>
        <p:txBody>
          <a:bodyPr wrap="square" rtlCol="0">
            <a:spAutoFit/>
          </a:bodyPr>
          <a:lstStyle/>
          <a:p>
            <a:pPr algn="ctr"/>
            <a:r>
              <a:rPr lang="fr-FR" sz="1000" dirty="0" err="1" smtClean="0"/>
              <a:t>Compass</a:t>
            </a:r>
            <a:endParaRPr lang="fr-FR" sz="1000" dirty="0" smtClean="0"/>
          </a:p>
          <a:p>
            <a:pPr algn="ctr"/>
            <a:r>
              <a:rPr lang="fr-FR" sz="1000" dirty="0" smtClean="0"/>
              <a:t>(</a:t>
            </a:r>
            <a:r>
              <a:rPr lang="fr-FR" sz="1000" dirty="0" err="1" smtClean="0"/>
              <a:t>Hadronic</a:t>
            </a:r>
            <a:r>
              <a:rPr lang="fr-FR" sz="1000" dirty="0" smtClean="0"/>
              <a:t> </a:t>
            </a:r>
            <a:r>
              <a:rPr lang="fr-FR" sz="1000" dirty="0" err="1" smtClean="0"/>
              <a:t>Physics</a:t>
            </a:r>
            <a:r>
              <a:rPr lang="fr-FR" sz="1000" dirty="0" smtClean="0"/>
              <a:t>)</a:t>
            </a:r>
            <a:endParaRPr lang="fr-FR" sz="1000" dirty="0"/>
          </a:p>
        </p:txBody>
      </p:sp>
      <p:pic>
        <p:nvPicPr>
          <p:cNvPr id="3074" name="Picture 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916165" y="3018433"/>
            <a:ext cx="787557" cy="65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ouble flèche horizontale 1"/>
          <p:cNvSpPr/>
          <p:nvPr/>
        </p:nvSpPr>
        <p:spPr>
          <a:xfrm rot="19574020">
            <a:off x="7772283" y="3049528"/>
            <a:ext cx="1140095" cy="641490"/>
          </a:xfrm>
          <a:prstGeom prst="lef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0810146"/>
      </p:ext>
    </p:extLst>
  </p:cSld>
  <p:clrMapOvr>
    <a:masterClrMapping/>
  </p:clrMapOvr>
  <mc:AlternateContent xmlns:mc="http://schemas.openxmlformats.org/markup-compatibility/2006" xmlns:p14="http://schemas.microsoft.com/office/powerpoint/2010/main">
    <mc:Choice Requires="p14">
      <p:transition spd="slow" p14:dur="2000" advTm="64428"/>
    </mc:Choice>
    <mc:Fallback xmlns="">
      <p:transition spd="slow" advTm="64428"/>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en-US" dirty="0" err="1" smtClean="0"/>
              <a:t>PerspeCtive</a:t>
            </a:r>
            <a:endParaRPr lang="en-US" dirty="0"/>
          </a:p>
        </p:txBody>
      </p:sp>
      <p:sp>
        <p:nvSpPr>
          <p:cNvPr id="12" name="Espace réservé du contenu 11"/>
          <p:cNvSpPr>
            <a:spLocks noGrp="1"/>
          </p:cNvSpPr>
          <p:nvPr>
            <p:ph idx="1"/>
          </p:nvPr>
        </p:nvSpPr>
        <p:spPr>
          <a:xfrm>
            <a:off x="323528" y="1065852"/>
            <a:ext cx="8532948" cy="1661906"/>
          </a:xfrm>
        </p:spPr>
        <p:txBody>
          <a:bodyPr/>
          <a:lstStyle/>
          <a:p>
            <a:pPr lvl="1"/>
            <a:r>
              <a:rPr lang="en-US" dirty="0" smtClean="0"/>
              <a:t>Rad-Hard and improved version of AGET</a:t>
            </a:r>
          </a:p>
          <a:p>
            <a:pPr lvl="1"/>
            <a:endParaRPr lang="fr-FR" dirty="0"/>
          </a:p>
          <a:p>
            <a:pPr lvl="1"/>
            <a:r>
              <a:rPr lang="fr-FR" dirty="0" smtClean="0"/>
              <a:t>Test/use of DREAM:</a:t>
            </a:r>
          </a:p>
          <a:p>
            <a:pPr lvl="2"/>
            <a:r>
              <a:rPr lang="fr-FR" dirty="0" smtClean="0"/>
              <a:t>	</a:t>
            </a:r>
            <a:r>
              <a:rPr lang="fr-FR" dirty="0" err="1" smtClean="0"/>
              <a:t>Directly</a:t>
            </a:r>
            <a:r>
              <a:rPr lang="fr-FR" dirty="0" smtClean="0"/>
              <a:t> </a:t>
            </a:r>
            <a:r>
              <a:rPr lang="fr-FR" dirty="0" err="1" smtClean="0"/>
              <a:t>soldered</a:t>
            </a:r>
            <a:r>
              <a:rPr lang="fr-FR" dirty="0" smtClean="0"/>
              <a:t>/</a:t>
            </a:r>
            <a:r>
              <a:rPr lang="fr-FR" dirty="0" err="1" smtClean="0"/>
              <a:t>bonded</a:t>
            </a:r>
            <a:r>
              <a:rPr lang="fr-FR" dirty="0" smtClean="0"/>
              <a:t> on detector</a:t>
            </a:r>
          </a:p>
          <a:p>
            <a:pPr lvl="2"/>
            <a:endParaRPr lang="fr-FR" dirty="0" smtClean="0"/>
          </a:p>
          <a:p>
            <a:pPr lvl="1"/>
            <a:r>
              <a:rPr lang="fr-FR" dirty="0" smtClean="0"/>
              <a:t> </a:t>
            </a:r>
            <a:r>
              <a:rPr lang="fr-FR" dirty="0" err="1" smtClean="0"/>
              <a:t>Re</a:t>
            </a:r>
            <a:r>
              <a:rPr lang="fr-FR" dirty="0" smtClean="0"/>
              <a:t>-design of FEMINOS system (obsolescence)</a:t>
            </a:r>
          </a:p>
          <a:p>
            <a:pPr lvl="1"/>
            <a:endParaRPr lang="fr-FR" dirty="0"/>
          </a:p>
          <a:p>
            <a:pPr lvl="1"/>
            <a:r>
              <a:rPr lang="fr-FR" dirty="0" smtClean="0"/>
              <a:t> SCA-</a:t>
            </a:r>
            <a:r>
              <a:rPr lang="fr-FR" dirty="0" err="1" smtClean="0"/>
              <a:t>based</a:t>
            </a:r>
            <a:r>
              <a:rPr lang="fr-FR" dirty="0" smtClean="0"/>
              <a:t> chips are </a:t>
            </a:r>
            <a:r>
              <a:rPr lang="fr-FR" dirty="0" err="1" smtClean="0"/>
              <a:t>old-fashion</a:t>
            </a:r>
            <a:r>
              <a:rPr lang="fr-FR" dirty="0" smtClean="0"/>
              <a:t>, but VERY EFFICIENT. </a:t>
            </a:r>
          </a:p>
          <a:p>
            <a:pPr lvl="1"/>
            <a:endParaRPr lang="fr-FR" dirty="0"/>
          </a:p>
          <a:p>
            <a:pPr lvl="1"/>
            <a:r>
              <a:rPr lang="fr-FR" dirty="0" smtClean="0"/>
              <a:t>But SCA : </a:t>
            </a:r>
            <a:r>
              <a:rPr lang="fr-FR" dirty="0" err="1" smtClean="0"/>
              <a:t>haev</a:t>
            </a:r>
            <a:r>
              <a:rPr lang="fr-FR" dirty="0" smtClean="0"/>
              <a:t> limitations:</a:t>
            </a:r>
          </a:p>
          <a:p>
            <a:pPr lvl="2"/>
            <a:r>
              <a:rPr lang="fr-FR" dirty="0"/>
              <a:t>	</a:t>
            </a:r>
            <a:r>
              <a:rPr lang="fr-FR" dirty="0" smtClean="0"/>
              <a:t>* Limited </a:t>
            </a:r>
            <a:r>
              <a:rPr lang="fr-FR" dirty="0"/>
              <a:t>memory </a:t>
            </a:r>
            <a:r>
              <a:rPr lang="fr-FR" dirty="0" err="1" smtClean="0"/>
              <a:t>depth</a:t>
            </a:r>
            <a:endParaRPr lang="fr-FR" dirty="0" smtClean="0"/>
          </a:p>
          <a:p>
            <a:pPr lvl="2"/>
            <a:r>
              <a:rPr lang="fr-FR" dirty="0" smtClean="0"/>
              <a:t>	* Not </a:t>
            </a:r>
            <a:r>
              <a:rPr lang="fr-FR" dirty="0" err="1" smtClean="0"/>
              <a:t>suited</a:t>
            </a:r>
            <a:r>
              <a:rPr lang="fr-FR" dirty="0" smtClean="0"/>
              <a:t> to </a:t>
            </a:r>
            <a:r>
              <a:rPr lang="fr-FR" dirty="0" err="1" smtClean="0"/>
              <a:t>advanced</a:t>
            </a:r>
            <a:r>
              <a:rPr lang="fr-FR" dirty="0" smtClean="0"/>
              <a:t> </a:t>
            </a:r>
            <a:r>
              <a:rPr lang="fr-FR" dirty="0" err="1" smtClean="0"/>
              <a:t>microecltronics</a:t>
            </a:r>
            <a:r>
              <a:rPr lang="fr-FR" dirty="0" smtClean="0"/>
              <a:t> </a:t>
            </a:r>
          </a:p>
          <a:p>
            <a:pPr lvl="2"/>
            <a:r>
              <a:rPr lang="fr-FR" dirty="0"/>
              <a:t>	</a:t>
            </a:r>
            <a:r>
              <a:rPr lang="fr-FR" dirty="0" smtClean="0"/>
              <a:t>* </a:t>
            </a:r>
            <a:r>
              <a:rPr lang="fr-FR" dirty="0" err="1" smtClean="0"/>
              <a:t>Requires</a:t>
            </a:r>
            <a:r>
              <a:rPr lang="fr-FR" dirty="0" smtClean="0"/>
              <a:t> a lot of expertise</a:t>
            </a:r>
          </a:p>
          <a:p>
            <a:pPr lvl="1"/>
            <a:endParaRPr lang="fr-FR" dirty="0"/>
          </a:p>
          <a:p>
            <a:pPr marL="0" lvl="1" indent="0">
              <a:buNone/>
            </a:pPr>
            <a:endParaRPr lang="fr-FR" dirty="0" smtClean="0"/>
          </a:p>
          <a:p>
            <a:pPr lvl="1"/>
            <a:r>
              <a:rPr lang="fr-FR" dirty="0" smtClean="0"/>
              <a:t>Our </a:t>
            </a:r>
            <a:r>
              <a:rPr lang="fr-FR" dirty="0" err="1"/>
              <a:t>next</a:t>
            </a:r>
            <a:r>
              <a:rPr lang="fr-FR" dirty="0"/>
              <a:t> </a:t>
            </a:r>
            <a:r>
              <a:rPr lang="fr-FR" dirty="0" err="1"/>
              <a:t>generation</a:t>
            </a:r>
            <a:r>
              <a:rPr lang="fr-FR" dirty="0"/>
              <a:t> of chips </a:t>
            </a:r>
            <a:r>
              <a:rPr lang="fr-FR" dirty="0" err="1"/>
              <a:t>will</a:t>
            </a:r>
            <a:r>
              <a:rPr lang="fr-FR" dirty="0"/>
              <a:t> </a:t>
            </a:r>
            <a:r>
              <a:rPr lang="fr-FR" dirty="0" err="1"/>
              <a:t>probably</a:t>
            </a:r>
            <a:r>
              <a:rPr lang="fr-FR" dirty="0"/>
              <a:t> </a:t>
            </a:r>
            <a:r>
              <a:rPr lang="fr-FR" dirty="0" err="1"/>
              <a:t>integrate</a:t>
            </a:r>
            <a:r>
              <a:rPr lang="fr-FR" dirty="0"/>
              <a:t>:</a:t>
            </a:r>
          </a:p>
          <a:p>
            <a:pPr marL="0" lvl="1" indent="0">
              <a:buNone/>
            </a:pPr>
            <a:r>
              <a:rPr lang="fr-FR" dirty="0"/>
              <a:t>		* on-chip </a:t>
            </a:r>
            <a:r>
              <a:rPr lang="fr-FR" dirty="0" err="1"/>
              <a:t>digitization</a:t>
            </a:r>
            <a:endParaRPr lang="fr-FR" dirty="0"/>
          </a:p>
          <a:p>
            <a:pPr marL="0" lvl="1" indent="0">
              <a:buNone/>
            </a:pPr>
            <a:r>
              <a:rPr lang="fr-FR" dirty="0"/>
              <a:t>		* </a:t>
            </a:r>
            <a:r>
              <a:rPr lang="fr-FR" dirty="0" err="1"/>
              <a:t>continuous</a:t>
            </a:r>
            <a:r>
              <a:rPr lang="fr-FR" dirty="0"/>
              <a:t> on-chip </a:t>
            </a:r>
            <a:r>
              <a:rPr lang="fr-FR" dirty="0" err="1"/>
              <a:t>digitization</a:t>
            </a:r>
            <a:r>
              <a:rPr lang="fr-FR" dirty="0"/>
              <a:t> (</a:t>
            </a:r>
            <a:r>
              <a:rPr lang="fr-FR" dirty="0" err="1"/>
              <a:t>without</a:t>
            </a:r>
            <a:r>
              <a:rPr lang="fr-FR" dirty="0"/>
              <a:t> SCA) (PANDA- X </a:t>
            </a:r>
            <a:r>
              <a:rPr lang="fr-FR" dirty="0" err="1"/>
              <a:t>project</a:t>
            </a:r>
            <a:r>
              <a:rPr lang="fr-FR" dirty="0"/>
              <a:t> ?)</a:t>
            </a:r>
          </a:p>
          <a:p>
            <a:pPr lvl="1"/>
            <a:endParaRPr lang="fr-FR" dirty="0" smtClean="0"/>
          </a:p>
          <a:p>
            <a:pPr marL="0" lvl="1" indent="0">
              <a:buNone/>
            </a:pPr>
            <a:endParaRPr lang="en-US" dirty="0" smtClean="0"/>
          </a:p>
          <a:p>
            <a:pPr lvl="1"/>
            <a:endParaRPr lang="en-US" dirty="0" smtClean="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35</a:t>
            </a:fld>
            <a:endParaRPr lang="fr-FR" dirty="0"/>
          </a:p>
        </p:txBody>
      </p:sp>
    </p:spTree>
    <p:extLst>
      <p:ext uri="{BB962C8B-B14F-4D97-AF65-F5344CB8AC3E}">
        <p14:creationId xmlns:p14="http://schemas.microsoft.com/office/powerpoint/2010/main" val="373552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en-US" dirty="0" smtClean="0"/>
              <a:t>Summary</a:t>
            </a:r>
            <a:endParaRPr lang="en-US" dirty="0"/>
          </a:p>
        </p:txBody>
      </p:sp>
      <p:sp>
        <p:nvSpPr>
          <p:cNvPr id="12" name="Espace réservé du contenu 11"/>
          <p:cNvSpPr>
            <a:spLocks noGrp="1"/>
          </p:cNvSpPr>
          <p:nvPr>
            <p:ph idx="1"/>
          </p:nvPr>
        </p:nvSpPr>
        <p:spPr>
          <a:xfrm>
            <a:off x="323528" y="1065852"/>
            <a:ext cx="8532948" cy="1661906"/>
          </a:xfrm>
        </p:spPr>
        <p:txBody>
          <a:bodyPr/>
          <a:lstStyle/>
          <a:p>
            <a:pPr lvl="1"/>
            <a:r>
              <a:rPr lang="en-US" dirty="0" smtClean="0"/>
              <a:t>Portfolio of ASICs for TPCs and gaseous trackers</a:t>
            </a:r>
          </a:p>
          <a:p>
            <a:pPr lvl="3"/>
            <a:r>
              <a:rPr lang="en-US" dirty="0" smtClean="0"/>
              <a:t>(AFTER), AGET and DREAM, multi-channel devices based on replication of a low noise charge sensitive amplifier, filter and switched capacitor array analog memory</a:t>
            </a:r>
          </a:p>
          <a:p>
            <a:pPr lvl="3"/>
            <a:r>
              <a:rPr lang="en-US" dirty="0" smtClean="0"/>
              <a:t>Chips also suited to read out other types of detectors, e.g. Silicon PM, DSSSDs,…</a:t>
            </a:r>
          </a:p>
          <a:p>
            <a:pPr lvl="3"/>
            <a:r>
              <a:rPr lang="en-US" dirty="0" smtClean="0"/>
              <a:t>Several hundred thousand channels installed and over fifty applications running or being prepared</a:t>
            </a:r>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36</a:t>
            </a:fld>
            <a:endParaRPr lang="fr-FR" dirty="0"/>
          </a:p>
        </p:txBody>
      </p:sp>
      <p:sp>
        <p:nvSpPr>
          <p:cNvPr id="6" name="Espace réservé du contenu 11"/>
          <p:cNvSpPr txBox="1">
            <a:spLocks/>
          </p:cNvSpPr>
          <p:nvPr/>
        </p:nvSpPr>
        <p:spPr>
          <a:xfrm>
            <a:off x="328670" y="2884991"/>
            <a:ext cx="8532948" cy="922570"/>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Portfolio of hardware based on these ASICs and associated data acquisition software</a:t>
            </a:r>
          </a:p>
          <a:p>
            <a:pPr lvl="3"/>
            <a:r>
              <a:rPr lang="en-US" dirty="0" smtClean="0"/>
              <a:t>Designed internally (e.g. </a:t>
            </a:r>
            <a:r>
              <a:rPr lang="en-US" dirty="0" err="1" smtClean="0"/>
              <a:t>Feminos</a:t>
            </a:r>
            <a:r>
              <a:rPr lang="en-US" dirty="0" smtClean="0"/>
              <a:t> and FEU)</a:t>
            </a:r>
          </a:p>
          <a:p>
            <a:pPr lvl="3"/>
            <a:r>
              <a:rPr lang="en-US" dirty="0" smtClean="0"/>
              <a:t>Made by collaborators and commercially available (e.g. GET system)</a:t>
            </a:r>
          </a:p>
        </p:txBody>
      </p:sp>
      <p:sp>
        <p:nvSpPr>
          <p:cNvPr id="7" name="Espace réservé du contenu 11"/>
          <p:cNvSpPr txBox="1">
            <a:spLocks/>
          </p:cNvSpPr>
          <p:nvPr/>
        </p:nvSpPr>
        <p:spPr>
          <a:xfrm>
            <a:off x="323528" y="3964794"/>
            <a:ext cx="8532948" cy="1118084"/>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Keep evolving</a:t>
            </a:r>
          </a:p>
          <a:p>
            <a:pPr lvl="3"/>
            <a:r>
              <a:rPr lang="en-US" dirty="0" smtClean="0"/>
              <a:t>R&amp;D driven by the needs of one or several physics application(s)</a:t>
            </a:r>
          </a:p>
          <a:p>
            <a:pPr lvl="3"/>
            <a:r>
              <a:rPr lang="en-US" dirty="0" smtClean="0"/>
              <a:t>Provide generic solutions for common needs and a specifically optimized system if some particular application needs it </a:t>
            </a:r>
          </a:p>
          <a:p>
            <a:pPr lvl="3"/>
            <a:endParaRPr lang="en-US" dirty="0" smtClean="0"/>
          </a:p>
        </p:txBody>
      </p:sp>
      <p:sp>
        <p:nvSpPr>
          <p:cNvPr id="8" name="Espace réservé du contenu 11"/>
          <p:cNvSpPr txBox="1">
            <a:spLocks/>
          </p:cNvSpPr>
          <p:nvPr/>
        </p:nvSpPr>
        <p:spPr>
          <a:xfrm>
            <a:off x="323528" y="5238619"/>
            <a:ext cx="8532948" cy="807229"/>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Multi-domain panel of competences at IRFU</a:t>
            </a:r>
          </a:p>
          <a:p>
            <a:pPr lvl="3"/>
            <a:r>
              <a:rPr lang="en-US" dirty="0" smtClean="0"/>
              <a:t>On-site expertise in physics, detectors, electronics, mechanics, computing, etc.</a:t>
            </a:r>
          </a:p>
          <a:p>
            <a:pPr lvl="3"/>
            <a:r>
              <a:rPr lang="en-US" dirty="0" smtClean="0"/>
              <a:t>Develop partial or complete solutions for detection and data acquisition in physics</a:t>
            </a:r>
          </a:p>
          <a:p>
            <a:pPr lvl="3"/>
            <a:r>
              <a:rPr lang="fr-FR" dirty="0" smtClean="0"/>
              <a:t>Electronics </a:t>
            </a:r>
            <a:r>
              <a:rPr lang="fr-FR" dirty="0" err="1" smtClean="0"/>
              <a:t>development</a:t>
            </a:r>
            <a:r>
              <a:rPr lang="fr-FR" dirty="0" smtClean="0"/>
              <a:t> are </a:t>
            </a:r>
            <a:r>
              <a:rPr lang="fr-FR" dirty="0" err="1" smtClean="0"/>
              <a:t>seen</a:t>
            </a:r>
            <a:r>
              <a:rPr lang="fr-FR" dirty="0" smtClean="0"/>
              <a:t> as </a:t>
            </a:r>
            <a:r>
              <a:rPr lang="fr-FR" dirty="0" err="1" smtClean="0"/>
              <a:t>re-usable</a:t>
            </a:r>
            <a:r>
              <a:rPr lang="fr-FR" dirty="0" smtClean="0"/>
              <a:t> parts of a </a:t>
            </a:r>
            <a:r>
              <a:rPr lang="fr-FR" dirty="0" err="1" smtClean="0"/>
              <a:t>toolbox</a:t>
            </a:r>
            <a:endParaRPr lang="en-US" dirty="0" smtClean="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144" y="116632"/>
            <a:ext cx="2160240" cy="72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3022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BAckup</a:t>
            </a:r>
            <a:endParaRPr lang="en-US" dirty="0"/>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1"/>
          </p:nvPr>
        </p:nvSpPr>
        <p:spPr/>
        <p:txBody>
          <a:bodyPr/>
          <a:lstStyle/>
          <a:p>
            <a:r>
              <a:rPr lang="fr-FR" smtClean="0"/>
              <a:t>|  PAGE </a:t>
            </a:r>
            <a:fld id="{AEFB9B6D-867A-40B8-ACB0-35CC9F272C9C}" type="slidenum">
              <a:rPr lang="fr-FR" smtClean="0"/>
              <a:pPr/>
              <a:t>37</a:t>
            </a:fld>
            <a:endParaRPr lang="fr-FR" dirty="0"/>
          </a:p>
        </p:txBody>
      </p:sp>
    </p:spTree>
    <p:extLst>
      <p:ext uri="{BB962C8B-B14F-4D97-AF65-F5344CB8AC3E}">
        <p14:creationId xmlns:p14="http://schemas.microsoft.com/office/powerpoint/2010/main" val="55155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z="2000" b="1" dirty="0" smtClean="0"/>
              <a:t>Few words about the noise:</a:t>
            </a:r>
            <a:endParaRPr lang="fr-FR" altLang="en-US" sz="2000" b="1" dirty="0" smtClean="0"/>
          </a:p>
        </p:txBody>
      </p:sp>
      <p:sp>
        <p:nvSpPr>
          <p:cNvPr id="20483" name="Rectangle 4"/>
          <p:cNvSpPr>
            <a:spLocks noGrp="1" noChangeArrowheads="1"/>
          </p:cNvSpPr>
          <p:nvPr>
            <p:ph type="body" idx="1"/>
          </p:nvPr>
        </p:nvSpPr>
        <p:spPr>
          <a:xfrm>
            <a:off x="844550" y="879115"/>
            <a:ext cx="7974013" cy="5610225"/>
          </a:xfrm>
          <a:noFill/>
        </p:spPr>
        <p:txBody>
          <a:bodyPr/>
          <a:lstStyle/>
          <a:p>
            <a:pPr marL="0" indent="190500"/>
            <a:r>
              <a:rPr lang="en-US" altLang="en-US" sz="2000" dirty="0" smtClean="0">
                <a:solidFill>
                  <a:schemeClr val="tx1"/>
                </a:solidFill>
              </a:rPr>
              <a:t>Expressed as Equivalent Nose Charge =&gt; input </a:t>
            </a:r>
            <a:r>
              <a:rPr lang="en-US" altLang="en-US" sz="2000" dirty="0" err="1" smtClean="0">
                <a:solidFill>
                  <a:schemeClr val="tx1"/>
                </a:solidFill>
              </a:rPr>
              <a:t>refered</a:t>
            </a:r>
            <a:r>
              <a:rPr lang="en-US" altLang="en-US" sz="2000" dirty="0" smtClean="0">
                <a:solidFill>
                  <a:schemeClr val="tx1"/>
                </a:solidFill>
              </a:rPr>
              <a:t> </a:t>
            </a:r>
            <a:r>
              <a:rPr lang="en-US" altLang="en-US" sz="2000" dirty="0" err="1" smtClean="0">
                <a:solidFill>
                  <a:schemeClr val="tx1"/>
                </a:solidFill>
              </a:rPr>
              <a:t>noise.Several</a:t>
            </a:r>
            <a:r>
              <a:rPr lang="en-US" altLang="en-US" sz="2000" dirty="0" smtClean="0">
                <a:solidFill>
                  <a:schemeClr val="tx1"/>
                </a:solidFill>
              </a:rPr>
              <a:t> sources, adding </a:t>
            </a:r>
            <a:r>
              <a:rPr lang="en-US" altLang="en-US" sz="2000" dirty="0" err="1" smtClean="0">
                <a:solidFill>
                  <a:schemeClr val="tx1"/>
                </a:solidFill>
              </a:rPr>
              <a:t>quadratically,can</a:t>
            </a:r>
            <a:r>
              <a:rPr lang="en-US" altLang="en-US" sz="2000" dirty="0" smtClean="0">
                <a:solidFill>
                  <a:schemeClr val="tx1"/>
                </a:solidFill>
              </a:rPr>
              <a:t> be categorized</a:t>
            </a:r>
          </a:p>
          <a:p>
            <a:pPr marL="419100" lvl="1" indent="190500"/>
            <a:r>
              <a:rPr lang="en-US" altLang="en-US" sz="2000" dirty="0" smtClean="0">
                <a:solidFill>
                  <a:srgbClr val="FF0000"/>
                </a:solidFill>
              </a:rPr>
              <a:t>Parallel noise: </a:t>
            </a:r>
            <a:r>
              <a:rPr lang="en-US" altLang="en-US" sz="2000" dirty="0" smtClean="0">
                <a:solidFill>
                  <a:schemeClr val="accent2"/>
                </a:solidFill>
              </a:rPr>
              <a:t>current noise at chip input. Scales as </a:t>
            </a:r>
            <a:r>
              <a:rPr lang="en-US" altLang="en-US" sz="2000" dirty="0" smtClean="0">
                <a:solidFill>
                  <a:srgbClr val="FF0000"/>
                </a:solidFill>
              </a:rPr>
              <a:t>t</a:t>
            </a:r>
            <a:r>
              <a:rPr lang="en-US" altLang="en-US" sz="2000" baseline="-25000" dirty="0" smtClean="0">
                <a:solidFill>
                  <a:srgbClr val="FF0000"/>
                </a:solidFill>
              </a:rPr>
              <a:t>p</a:t>
            </a:r>
            <a:r>
              <a:rPr lang="en-US" altLang="en-US" sz="2000" baseline="30000" dirty="0" smtClean="0">
                <a:solidFill>
                  <a:srgbClr val="FF0000"/>
                </a:solidFill>
              </a:rPr>
              <a:t>1/2</a:t>
            </a:r>
          </a:p>
          <a:p>
            <a:pPr marL="419100" lvl="1" indent="190500"/>
            <a:r>
              <a:rPr lang="en-US" altLang="en-US" sz="2000" dirty="0" err="1" smtClean="0">
                <a:solidFill>
                  <a:srgbClr val="00FF00"/>
                </a:solidFill>
              </a:rPr>
              <a:t>Serie</a:t>
            </a:r>
            <a:r>
              <a:rPr lang="en-US" altLang="en-US" sz="2000" dirty="0" smtClean="0">
                <a:solidFill>
                  <a:srgbClr val="00FF00"/>
                </a:solidFill>
              </a:rPr>
              <a:t> noise: </a:t>
            </a:r>
            <a:r>
              <a:rPr lang="en-US" altLang="en-US" sz="2000" dirty="0" smtClean="0">
                <a:solidFill>
                  <a:schemeClr val="accent2"/>
                </a:solidFill>
              </a:rPr>
              <a:t>voltage noise at chip input.  Scales as </a:t>
            </a:r>
            <a:r>
              <a:rPr lang="en-US" altLang="en-US" sz="2000" dirty="0" err="1" smtClean="0">
                <a:solidFill>
                  <a:srgbClr val="00FF00"/>
                </a:solidFill>
              </a:rPr>
              <a:t>Cdet</a:t>
            </a:r>
            <a:r>
              <a:rPr lang="en-US" altLang="en-US" sz="2000" dirty="0" smtClean="0">
                <a:solidFill>
                  <a:srgbClr val="00FF00"/>
                </a:solidFill>
              </a:rPr>
              <a:t> and tp</a:t>
            </a:r>
            <a:r>
              <a:rPr lang="en-US" altLang="en-US" sz="2000" baseline="30000" dirty="0" smtClean="0">
                <a:solidFill>
                  <a:srgbClr val="00FF00"/>
                </a:solidFill>
              </a:rPr>
              <a:t>-1/2</a:t>
            </a:r>
          </a:p>
          <a:p>
            <a:pPr marL="419100" lvl="1" indent="190500"/>
            <a:r>
              <a:rPr lang="en-US" altLang="en-US" sz="2000" dirty="0" smtClean="0">
                <a:solidFill>
                  <a:srgbClr val="00B0F0"/>
                </a:solidFill>
              </a:rPr>
              <a:t>1/f noise: </a:t>
            </a:r>
            <a:r>
              <a:rPr lang="en-US" altLang="en-US" sz="2000" dirty="0" smtClean="0">
                <a:solidFill>
                  <a:schemeClr val="accent2"/>
                </a:solidFill>
              </a:rPr>
              <a:t>1/f noise of preamp: Scales as </a:t>
            </a:r>
            <a:r>
              <a:rPr lang="en-US" altLang="en-US" sz="2000" dirty="0" err="1" smtClean="0">
                <a:solidFill>
                  <a:srgbClr val="00B0F0"/>
                </a:solidFill>
              </a:rPr>
              <a:t>Cdet</a:t>
            </a:r>
            <a:r>
              <a:rPr lang="en-US" altLang="en-US" sz="2000" dirty="0" smtClean="0">
                <a:solidFill>
                  <a:srgbClr val="00B0F0"/>
                </a:solidFill>
              </a:rPr>
              <a:t>. Constant with tp.</a:t>
            </a:r>
            <a:endParaRPr lang="en-US" altLang="en-US" sz="2000" baseline="30000" dirty="0" smtClean="0">
              <a:solidFill>
                <a:srgbClr val="00B0F0"/>
              </a:solidFill>
            </a:endParaRPr>
          </a:p>
          <a:p>
            <a:pPr marL="419100" lvl="1" indent="190500"/>
            <a:r>
              <a:rPr lang="en-US" altLang="en-US" dirty="0" smtClean="0">
                <a:solidFill>
                  <a:schemeClr val="accent2"/>
                </a:solidFill>
              </a:rPr>
              <a:t>2</a:t>
            </a:r>
            <a:r>
              <a:rPr lang="en-US" altLang="en-US" baseline="30000" dirty="0" smtClean="0">
                <a:solidFill>
                  <a:schemeClr val="accent2"/>
                </a:solidFill>
              </a:rPr>
              <a:t>nd</a:t>
            </a:r>
            <a:r>
              <a:rPr lang="en-US" altLang="en-US" dirty="0" smtClean="0">
                <a:solidFill>
                  <a:schemeClr val="accent2"/>
                </a:solidFill>
              </a:rPr>
              <a:t> stage noise : constant.</a:t>
            </a:r>
          </a:p>
          <a:p>
            <a:pPr marL="0" indent="190500"/>
            <a:endParaRPr lang="en-US" altLang="en-US" dirty="0" smtClean="0">
              <a:solidFill>
                <a:schemeClr val="accent2"/>
              </a:solidFill>
            </a:endParaRPr>
          </a:p>
          <a:p>
            <a:pPr marL="419100" lvl="1" indent="190500"/>
            <a:endParaRPr lang="en-US" altLang="en-US" b="1" dirty="0" smtClean="0">
              <a:solidFill>
                <a:schemeClr val="accent2"/>
              </a:solidFill>
            </a:endParaRPr>
          </a:p>
          <a:p>
            <a:pPr marL="419100" lvl="1" indent="190500">
              <a:buFontTx/>
              <a:buNone/>
            </a:pPr>
            <a:endParaRPr lang="en-US" altLang="en-US" b="1" dirty="0" smtClean="0">
              <a:solidFill>
                <a:schemeClr val="accent2"/>
              </a:solidFill>
            </a:endParaRPr>
          </a:p>
          <a:p>
            <a:pPr marL="0" indent="190500"/>
            <a:endParaRPr lang="en-US" altLang="en-US" b="1" dirty="0" smtClean="0">
              <a:solidFill>
                <a:schemeClr val="accent2"/>
              </a:solidFill>
            </a:endParaRPr>
          </a:p>
          <a:p>
            <a:pPr marL="0" indent="190500"/>
            <a:endParaRPr lang="en-US" altLang="en-US" b="1" dirty="0" smtClean="0">
              <a:solidFill>
                <a:schemeClr val="accent2"/>
              </a:solidFill>
            </a:endParaRPr>
          </a:p>
          <a:p>
            <a:pPr marL="0" indent="190500"/>
            <a:endParaRPr lang="en-US" altLang="en-US" b="1" dirty="0" smtClean="0">
              <a:solidFill>
                <a:schemeClr val="accent2"/>
              </a:solidFill>
            </a:endParaRPr>
          </a:p>
          <a:p>
            <a:pPr marL="0" indent="190500"/>
            <a:endParaRPr lang="en-US" altLang="en-US" b="1" dirty="0" smtClean="0">
              <a:solidFill>
                <a:schemeClr val="accent2"/>
              </a:solidFill>
            </a:endParaRPr>
          </a:p>
          <a:p>
            <a:pPr marL="0" indent="190500"/>
            <a:endParaRPr lang="en-US" altLang="en-US" b="1" dirty="0" smtClean="0">
              <a:solidFill>
                <a:schemeClr val="accent2"/>
              </a:solidFill>
            </a:endParaRPr>
          </a:p>
        </p:txBody>
      </p:sp>
      <p:pic>
        <p:nvPicPr>
          <p:cNvPr id="2048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25" y="2767013"/>
            <a:ext cx="443865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725278"/>
            <a:ext cx="412273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0486" name="ZoneTexte 355"/>
          <p:cNvSpPr txBox="1">
            <a:spLocks noChangeArrowheads="1"/>
          </p:cNvSpPr>
          <p:nvPr/>
        </p:nvSpPr>
        <p:spPr bwMode="auto">
          <a:xfrm>
            <a:off x="4695825" y="4423047"/>
            <a:ext cx="41227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fr-FR" altLang="en-US" sz="2000" dirty="0" err="1"/>
              <a:t>Analytical</a:t>
            </a:r>
            <a:r>
              <a:rPr lang="fr-FR" altLang="en-US" sz="2000" dirty="0"/>
              <a:t> model </a:t>
            </a:r>
            <a:r>
              <a:rPr lang="fr-FR" altLang="en-US" sz="2000" dirty="0" err="1"/>
              <a:t>takes</a:t>
            </a:r>
            <a:r>
              <a:rPr lang="fr-FR" altLang="en-US" sz="2000" dirty="0"/>
              <a:t> </a:t>
            </a:r>
            <a:r>
              <a:rPr lang="fr-FR" altLang="en-US" sz="2000" dirty="0" err="1"/>
              <a:t>into</a:t>
            </a:r>
            <a:r>
              <a:rPr lang="fr-FR" altLang="en-US" sz="2000" dirty="0"/>
              <a:t> </a:t>
            </a:r>
            <a:r>
              <a:rPr lang="fr-FR" altLang="en-US" sz="2000" dirty="0" err="1"/>
              <a:t>acount</a:t>
            </a:r>
            <a:r>
              <a:rPr lang="fr-FR" altLang="en-US" sz="2000" dirty="0"/>
              <a:t> </a:t>
            </a:r>
            <a:r>
              <a:rPr lang="fr-FR" altLang="en-US" sz="2000" dirty="0" err="1"/>
              <a:t>these</a:t>
            </a:r>
            <a:r>
              <a:rPr lang="fr-FR" altLang="en-US" sz="2000" dirty="0"/>
              <a:t> noise sources.</a:t>
            </a:r>
          </a:p>
          <a:p>
            <a:pPr algn="l"/>
            <a:r>
              <a:rPr lang="fr-FR" altLang="en-US" sz="2000" dirty="0" err="1"/>
              <a:t>Parameters</a:t>
            </a:r>
            <a:r>
              <a:rPr lang="fr-FR" altLang="en-US" sz="2000" dirty="0"/>
              <a:t> come </a:t>
            </a:r>
            <a:r>
              <a:rPr lang="fr-FR" altLang="en-US" sz="2000" dirty="0" err="1"/>
              <a:t>from</a:t>
            </a:r>
            <a:r>
              <a:rPr lang="fr-FR" altLang="en-US" sz="2000" dirty="0"/>
              <a:t>:</a:t>
            </a:r>
          </a:p>
          <a:p>
            <a:pPr lvl="1" algn="l">
              <a:buFont typeface="Arial" charset="0"/>
              <a:buChar char="•"/>
            </a:pPr>
            <a:r>
              <a:rPr lang="fr-FR" altLang="en-US" sz="2000" dirty="0" err="1"/>
              <a:t>Measurements</a:t>
            </a:r>
            <a:r>
              <a:rPr lang="fr-FR" altLang="en-US" sz="2000" dirty="0"/>
              <a:t> on AFTER</a:t>
            </a:r>
          </a:p>
          <a:p>
            <a:pPr lvl="1" algn="l">
              <a:buFont typeface="Arial" charset="0"/>
              <a:buChar char="•"/>
            </a:pPr>
            <a:r>
              <a:rPr lang="fr-FR" altLang="en-US" sz="2000" dirty="0"/>
              <a:t>Simulation</a:t>
            </a:r>
          </a:p>
          <a:p>
            <a:pPr lvl="1" algn="l">
              <a:buFont typeface="Arial" charset="0"/>
              <a:buChar char="•"/>
            </a:pPr>
            <a:r>
              <a:rPr lang="fr-FR" altLang="en-US" sz="2000" dirty="0"/>
              <a:t>Theory</a:t>
            </a:r>
          </a:p>
          <a:p>
            <a:pPr>
              <a:buFont typeface="Arial" charset="0"/>
              <a:buChar char="•"/>
            </a:pPr>
            <a:endParaRPr lang="fr-FR" altLang="en-US" sz="2000" dirty="0"/>
          </a:p>
        </p:txBody>
      </p:sp>
    </p:spTree>
    <p:extLst>
      <p:ext uri="{BB962C8B-B14F-4D97-AF65-F5344CB8AC3E}">
        <p14:creationId xmlns:p14="http://schemas.microsoft.com/office/powerpoint/2010/main" val="96338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re 1"/>
          <p:cNvSpPr>
            <a:spLocks noGrp="1"/>
          </p:cNvSpPr>
          <p:nvPr>
            <p:ph type="title"/>
          </p:nvPr>
        </p:nvSpPr>
        <p:spPr>
          <a:solidFill>
            <a:schemeClr val="bg1"/>
          </a:solidFill>
        </p:spPr>
        <p:txBody>
          <a:bodyPr/>
          <a:lstStyle/>
          <a:p>
            <a:r>
              <a:rPr lang="fr-FR" altLang="en-US" i="1" dirty="0" smtClean="0">
                <a:solidFill>
                  <a:schemeClr val="accent2"/>
                </a:solidFill>
              </a:rPr>
              <a:t>ENC Model</a:t>
            </a:r>
          </a:p>
        </p:txBody>
      </p:sp>
      <p:graphicFrame>
        <p:nvGraphicFramePr>
          <p:cNvPr id="21507" name="Object 2"/>
          <p:cNvGraphicFramePr>
            <a:graphicFrameLocks noChangeAspect="1"/>
          </p:cNvGraphicFramePr>
          <p:nvPr/>
        </p:nvGraphicFramePr>
        <p:xfrm>
          <a:off x="1714500" y="1214438"/>
          <a:ext cx="5641975" cy="795337"/>
        </p:xfrm>
        <a:graphic>
          <a:graphicData uri="http://schemas.openxmlformats.org/presentationml/2006/ole">
            <mc:AlternateContent xmlns:mc="http://schemas.openxmlformats.org/markup-compatibility/2006">
              <mc:Choice xmlns:v="urn:schemas-microsoft-com:vml" Requires="v">
                <p:oleObj spid="_x0000_s7222" name="Equation" r:id="rId3" imgW="3340100" imgH="482600" progId="Equation.3">
                  <p:embed/>
                </p:oleObj>
              </mc:Choice>
              <mc:Fallback>
                <p:oleObj name="Equation" r:id="rId3" imgW="33401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1214438"/>
                        <a:ext cx="5641975" cy="795337"/>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08" name="Object 3"/>
          <p:cNvGraphicFramePr>
            <a:graphicFrameLocks noChangeAspect="1"/>
          </p:cNvGraphicFramePr>
          <p:nvPr/>
        </p:nvGraphicFramePr>
        <p:xfrm>
          <a:off x="1500188" y="1928813"/>
          <a:ext cx="6572250" cy="893762"/>
        </p:xfrm>
        <a:graphic>
          <a:graphicData uri="http://schemas.openxmlformats.org/presentationml/2006/ole">
            <mc:AlternateContent xmlns:mc="http://schemas.openxmlformats.org/markup-compatibility/2006">
              <mc:Choice xmlns:v="urn:schemas-microsoft-com:vml" Requires="v">
                <p:oleObj spid="_x0000_s7223" name="Equation" r:id="rId5" imgW="3441700" imgH="469900" progId="Equation.3">
                  <p:embed/>
                </p:oleObj>
              </mc:Choice>
              <mc:Fallback>
                <p:oleObj name="Equation" r:id="rId5" imgW="34417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0188" y="1928813"/>
                        <a:ext cx="6572250" cy="893762"/>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09" name="Object 4"/>
          <p:cNvGraphicFramePr>
            <a:graphicFrameLocks noChangeAspect="1"/>
          </p:cNvGraphicFramePr>
          <p:nvPr/>
        </p:nvGraphicFramePr>
        <p:xfrm>
          <a:off x="1792288" y="3211513"/>
          <a:ext cx="5305425" cy="571500"/>
        </p:xfrm>
        <a:graphic>
          <a:graphicData uri="http://schemas.openxmlformats.org/presentationml/2006/ole">
            <mc:AlternateContent xmlns:mc="http://schemas.openxmlformats.org/markup-compatibility/2006">
              <mc:Choice xmlns:v="urn:schemas-microsoft-com:vml" Requires="v">
                <p:oleObj spid="_x0000_s7224" name="Equation" r:id="rId7" imgW="2462731" imgH="266584" progId="Equation.3">
                  <p:embed/>
                </p:oleObj>
              </mc:Choice>
              <mc:Fallback>
                <p:oleObj name="Equation" r:id="rId7" imgW="2462731" imgH="26658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2288" y="3211513"/>
                        <a:ext cx="5305425" cy="571500"/>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510" name="Object 5"/>
          <p:cNvGraphicFramePr>
            <a:graphicFrameLocks noChangeAspect="1"/>
          </p:cNvGraphicFramePr>
          <p:nvPr/>
        </p:nvGraphicFramePr>
        <p:xfrm>
          <a:off x="2492375" y="4071938"/>
          <a:ext cx="3365500" cy="525462"/>
        </p:xfrm>
        <a:graphic>
          <a:graphicData uri="http://schemas.openxmlformats.org/presentationml/2006/ole">
            <mc:AlternateContent xmlns:mc="http://schemas.openxmlformats.org/markup-compatibility/2006">
              <mc:Choice xmlns:v="urn:schemas-microsoft-com:vml" Requires="v">
                <p:oleObj spid="_x0000_s7225" name="Equation" r:id="rId9" imgW="1612900" imgH="254000" progId="Equation.3">
                  <p:embed/>
                </p:oleObj>
              </mc:Choice>
              <mc:Fallback>
                <p:oleObj name="Equation" r:id="rId9" imgW="1612900" imgH="254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2375" y="4071938"/>
                        <a:ext cx="3365500" cy="525462"/>
                      </a:xfrm>
                      <a:prstGeom prst="rect">
                        <a:avLst/>
                      </a:prstGeom>
                      <a:solidFill>
                        <a:srgbClr val="FFFFE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511" name="Ellipse 8"/>
          <p:cNvSpPr>
            <a:spLocks noChangeArrowheads="1"/>
          </p:cNvSpPr>
          <p:nvPr/>
        </p:nvSpPr>
        <p:spPr bwMode="auto">
          <a:xfrm>
            <a:off x="6097588" y="1214438"/>
            <a:ext cx="1474787" cy="496887"/>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2" name="Ellipse 9"/>
          <p:cNvSpPr>
            <a:spLocks noChangeArrowheads="1"/>
          </p:cNvSpPr>
          <p:nvPr/>
        </p:nvSpPr>
        <p:spPr bwMode="auto">
          <a:xfrm>
            <a:off x="2786063" y="1928813"/>
            <a:ext cx="642937" cy="496887"/>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3" name="Ellipse 10"/>
          <p:cNvSpPr>
            <a:spLocks noChangeArrowheads="1"/>
          </p:cNvSpPr>
          <p:nvPr/>
        </p:nvSpPr>
        <p:spPr bwMode="auto">
          <a:xfrm>
            <a:off x="3505200" y="2081213"/>
            <a:ext cx="1423988" cy="496887"/>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4" name="Ellipse 11"/>
          <p:cNvSpPr>
            <a:spLocks noChangeArrowheads="1"/>
          </p:cNvSpPr>
          <p:nvPr/>
        </p:nvSpPr>
        <p:spPr bwMode="auto">
          <a:xfrm>
            <a:off x="3071813" y="3286125"/>
            <a:ext cx="642937" cy="496888"/>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5" name="Ellipse 12"/>
          <p:cNvSpPr>
            <a:spLocks noChangeArrowheads="1"/>
          </p:cNvSpPr>
          <p:nvPr/>
        </p:nvSpPr>
        <p:spPr bwMode="auto">
          <a:xfrm>
            <a:off x="4286250" y="3211513"/>
            <a:ext cx="857250" cy="571500"/>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6" name="Ellipse 13"/>
          <p:cNvSpPr>
            <a:spLocks noChangeArrowheads="1"/>
          </p:cNvSpPr>
          <p:nvPr/>
        </p:nvSpPr>
        <p:spPr bwMode="auto">
          <a:xfrm>
            <a:off x="3581400" y="4071938"/>
            <a:ext cx="857250" cy="571500"/>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7" name="Ellipse 14"/>
          <p:cNvSpPr>
            <a:spLocks noChangeArrowheads="1"/>
          </p:cNvSpPr>
          <p:nvPr/>
        </p:nvSpPr>
        <p:spPr bwMode="auto">
          <a:xfrm>
            <a:off x="4438650" y="4071938"/>
            <a:ext cx="490538" cy="525462"/>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18" name="Ellipse 15"/>
          <p:cNvSpPr>
            <a:spLocks noChangeArrowheads="1"/>
          </p:cNvSpPr>
          <p:nvPr/>
        </p:nvSpPr>
        <p:spPr bwMode="auto">
          <a:xfrm>
            <a:off x="5081588" y="2081213"/>
            <a:ext cx="490537" cy="525462"/>
          </a:xfrm>
          <a:prstGeom prst="ellipse">
            <a:avLst/>
          </a:prstGeom>
          <a:noFill/>
          <a:ln w="25400" algn="ctr">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17" name="Ellipse 16"/>
          <p:cNvSpPr/>
          <p:nvPr/>
        </p:nvSpPr>
        <p:spPr bwMode="auto">
          <a:xfrm>
            <a:off x="6500813" y="2162175"/>
            <a:ext cx="855662" cy="482600"/>
          </a:xfrm>
          <a:prstGeom prst="ellipse">
            <a:avLst/>
          </a:prstGeom>
          <a:noFill/>
          <a:ln w="25400" cap="flat" cmpd="sng" algn="ctr">
            <a:solidFill>
              <a:schemeClr val="accent6"/>
            </a:solidFill>
            <a:prstDash val="solid"/>
            <a:round/>
            <a:headEnd type="none" w="med" len="med"/>
            <a:tailEnd type="triangle" w="med" len="med"/>
          </a:ln>
          <a:effectLst/>
        </p:spPr>
        <p:txBody>
          <a:bodyPr/>
          <a:lstStyle/>
          <a:p>
            <a:pPr>
              <a:defRPr/>
            </a:pPr>
            <a:endParaRPr lang="fr-FR" dirty="0">
              <a:solidFill>
                <a:schemeClr val="accent6"/>
              </a:solidFill>
            </a:endParaRPr>
          </a:p>
        </p:txBody>
      </p:sp>
      <p:sp>
        <p:nvSpPr>
          <p:cNvPr id="18" name="Ellipse 17"/>
          <p:cNvSpPr/>
          <p:nvPr/>
        </p:nvSpPr>
        <p:spPr bwMode="auto">
          <a:xfrm>
            <a:off x="5645150" y="2162175"/>
            <a:ext cx="452438" cy="482600"/>
          </a:xfrm>
          <a:prstGeom prst="ellipse">
            <a:avLst/>
          </a:prstGeom>
          <a:noFill/>
          <a:ln w="25400" cap="flat" cmpd="sng" algn="ctr">
            <a:solidFill>
              <a:schemeClr val="accent6"/>
            </a:solidFill>
            <a:prstDash val="solid"/>
            <a:round/>
            <a:headEnd type="none" w="med" len="med"/>
            <a:tailEnd type="triangle" w="med" len="med"/>
          </a:ln>
          <a:effectLst/>
        </p:spPr>
        <p:txBody>
          <a:bodyPr/>
          <a:lstStyle/>
          <a:p>
            <a:pPr>
              <a:defRPr/>
            </a:pPr>
            <a:endParaRPr lang="fr-FR" dirty="0">
              <a:solidFill>
                <a:schemeClr val="accent6"/>
              </a:solidFill>
            </a:endParaRPr>
          </a:p>
        </p:txBody>
      </p:sp>
      <p:sp>
        <p:nvSpPr>
          <p:cNvPr id="19" name="Ellipse 18"/>
          <p:cNvSpPr/>
          <p:nvPr/>
        </p:nvSpPr>
        <p:spPr bwMode="auto">
          <a:xfrm>
            <a:off x="7356475" y="2124075"/>
            <a:ext cx="715963" cy="482600"/>
          </a:xfrm>
          <a:prstGeom prst="ellipse">
            <a:avLst/>
          </a:prstGeom>
          <a:noFill/>
          <a:ln w="25400" cap="flat" cmpd="sng" algn="ctr">
            <a:solidFill>
              <a:schemeClr val="accent6"/>
            </a:solidFill>
            <a:prstDash val="solid"/>
            <a:round/>
            <a:headEnd type="none" w="med" len="med"/>
            <a:tailEnd type="triangle" w="med" len="med"/>
          </a:ln>
          <a:effectLst/>
        </p:spPr>
        <p:txBody>
          <a:bodyPr/>
          <a:lstStyle/>
          <a:p>
            <a:pPr>
              <a:defRPr/>
            </a:pPr>
            <a:endParaRPr lang="fr-FR" dirty="0">
              <a:solidFill>
                <a:schemeClr val="accent6"/>
              </a:solidFill>
            </a:endParaRPr>
          </a:p>
        </p:txBody>
      </p:sp>
      <p:sp>
        <p:nvSpPr>
          <p:cNvPr id="20" name="Ellipse 19"/>
          <p:cNvSpPr/>
          <p:nvPr/>
        </p:nvSpPr>
        <p:spPr bwMode="auto">
          <a:xfrm>
            <a:off x="5286375" y="3286125"/>
            <a:ext cx="715963" cy="482600"/>
          </a:xfrm>
          <a:prstGeom prst="ellipse">
            <a:avLst/>
          </a:prstGeom>
          <a:noFill/>
          <a:ln w="25400" cap="flat" cmpd="sng" algn="ctr">
            <a:solidFill>
              <a:schemeClr val="accent6"/>
            </a:solidFill>
            <a:prstDash val="solid"/>
            <a:round/>
            <a:headEnd type="none" w="med" len="med"/>
            <a:tailEnd type="triangle" w="med" len="med"/>
          </a:ln>
          <a:effectLst/>
        </p:spPr>
        <p:txBody>
          <a:bodyPr/>
          <a:lstStyle/>
          <a:p>
            <a:pPr>
              <a:defRPr/>
            </a:pPr>
            <a:endParaRPr lang="fr-FR" dirty="0">
              <a:solidFill>
                <a:schemeClr val="accent6"/>
              </a:solidFill>
            </a:endParaRPr>
          </a:p>
        </p:txBody>
      </p:sp>
      <p:sp>
        <p:nvSpPr>
          <p:cNvPr id="21" name="Ellipse 20"/>
          <p:cNvSpPr/>
          <p:nvPr/>
        </p:nvSpPr>
        <p:spPr bwMode="auto">
          <a:xfrm>
            <a:off x="6154738" y="3286125"/>
            <a:ext cx="715962" cy="482600"/>
          </a:xfrm>
          <a:prstGeom prst="ellipse">
            <a:avLst/>
          </a:prstGeom>
          <a:noFill/>
          <a:ln w="25400" cap="flat" cmpd="sng" algn="ctr">
            <a:solidFill>
              <a:schemeClr val="accent6"/>
            </a:solidFill>
            <a:prstDash val="solid"/>
            <a:round/>
            <a:headEnd type="none" w="med" len="med"/>
            <a:tailEnd type="triangle" w="med" len="med"/>
          </a:ln>
          <a:effectLst/>
        </p:spPr>
        <p:txBody>
          <a:bodyPr/>
          <a:lstStyle/>
          <a:p>
            <a:pPr>
              <a:defRPr/>
            </a:pPr>
            <a:endParaRPr lang="fr-FR" dirty="0">
              <a:solidFill>
                <a:schemeClr val="accent6"/>
              </a:solidFill>
            </a:endParaRPr>
          </a:p>
        </p:txBody>
      </p:sp>
      <p:sp>
        <p:nvSpPr>
          <p:cNvPr id="21524" name="ZoneTexte 21"/>
          <p:cNvSpPr txBox="1">
            <a:spLocks noChangeArrowheads="1"/>
          </p:cNvSpPr>
          <p:nvPr/>
        </p:nvSpPr>
        <p:spPr bwMode="auto">
          <a:xfrm>
            <a:off x="996950" y="5000625"/>
            <a:ext cx="7723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fr-FR" altLang="en-US" b="1">
                <a:solidFill>
                  <a:srgbClr val="FF0000"/>
                </a:solidFill>
              </a:rPr>
              <a:t>In red: Chip Parameters: (extracted from measurements)</a:t>
            </a:r>
          </a:p>
          <a:p>
            <a:pPr algn="l"/>
            <a:r>
              <a:rPr lang="fr-FR" altLang="en-US" b="1">
                <a:solidFill>
                  <a:schemeClr val="accent2"/>
                </a:solidFill>
              </a:rPr>
              <a:t>In blue: detector parameters (calculated from theory)</a:t>
            </a:r>
          </a:p>
          <a:p>
            <a:pPr algn="l"/>
            <a:r>
              <a:rPr lang="fr-FR" altLang="en-US" b="1">
                <a:solidFill>
                  <a:srgbClr val="00B050"/>
                </a:solidFill>
              </a:rPr>
              <a:t>Tp: « free parameter »</a:t>
            </a:r>
          </a:p>
        </p:txBody>
      </p:sp>
      <p:sp>
        <p:nvSpPr>
          <p:cNvPr id="23" name="Ellipse 22"/>
          <p:cNvSpPr/>
          <p:nvPr/>
        </p:nvSpPr>
        <p:spPr bwMode="auto">
          <a:xfrm>
            <a:off x="5081588" y="4071938"/>
            <a:ext cx="715962" cy="482600"/>
          </a:xfrm>
          <a:prstGeom prst="ellipse">
            <a:avLst/>
          </a:prstGeom>
          <a:noFill/>
          <a:ln w="25400" cap="flat" cmpd="sng" algn="ctr">
            <a:solidFill>
              <a:schemeClr val="accent6"/>
            </a:solidFill>
            <a:prstDash val="solid"/>
            <a:round/>
            <a:headEnd type="none" w="med" len="med"/>
            <a:tailEnd type="triangle" w="med" len="med"/>
          </a:ln>
          <a:effectLst/>
        </p:spPr>
        <p:txBody>
          <a:bodyPr/>
          <a:lstStyle/>
          <a:p>
            <a:pPr>
              <a:defRPr/>
            </a:pPr>
            <a:endParaRPr lang="fr-FR" dirty="0">
              <a:solidFill>
                <a:schemeClr val="accent6"/>
              </a:solidFill>
            </a:endParaRPr>
          </a:p>
        </p:txBody>
      </p:sp>
      <p:sp>
        <p:nvSpPr>
          <p:cNvPr id="21526" name="Ellipse 23"/>
          <p:cNvSpPr>
            <a:spLocks noChangeArrowheads="1"/>
          </p:cNvSpPr>
          <p:nvPr/>
        </p:nvSpPr>
        <p:spPr bwMode="auto">
          <a:xfrm>
            <a:off x="2749550" y="2359025"/>
            <a:ext cx="642938" cy="495300"/>
          </a:xfrm>
          <a:prstGeom prst="ellipse">
            <a:avLst/>
          </a:prstGeom>
          <a:noFill/>
          <a:ln w="25400" algn="ctr">
            <a:solidFill>
              <a:srgbClr val="00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
        <p:nvSpPr>
          <p:cNvPr id="21527" name="Ellipse 24"/>
          <p:cNvSpPr>
            <a:spLocks noChangeArrowheads="1"/>
          </p:cNvSpPr>
          <p:nvPr/>
        </p:nvSpPr>
        <p:spPr bwMode="auto">
          <a:xfrm>
            <a:off x="3643313" y="3286125"/>
            <a:ext cx="642937" cy="496888"/>
          </a:xfrm>
          <a:prstGeom prst="ellipse">
            <a:avLst/>
          </a:prstGeom>
          <a:noFill/>
          <a:ln w="25400" algn="ctr">
            <a:solidFill>
              <a:srgbClr val="00FF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endParaRPr lang="en-US" altLang="en-US"/>
          </a:p>
        </p:txBody>
      </p:sp>
    </p:spTree>
    <p:extLst>
      <p:ext uri="{BB962C8B-B14F-4D97-AF65-F5344CB8AC3E}">
        <p14:creationId xmlns:p14="http://schemas.microsoft.com/office/powerpoint/2010/main" val="3446939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Specific</a:t>
            </a:r>
            <a:r>
              <a:rPr lang="fr-FR" dirty="0" smtClean="0"/>
              <a:t> ? Electronics for MGPD</a:t>
            </a:r>
            <a:endParaRPr lang="en-US" dirty="0"/>
          </a:p>
        </p:txBody>
      </p:sp>
      <p:sp>
        <p:nvSpPr>
          <p:cNvPr id="4" name="Espace réservé du numéro de diapositive 3"/>
          <p:cNvSpPr>
            <a:spLocks noGrp="1"/>
          </p:cNvSpPr>
          <p:nvPr>
            <p:ph type="sldNum" sz="quarter" idx="11"/>
          </p:nvPr>
        </p:nvSpPr>
        <p:spPr/>
        <p:txBody>
          <a:bodyPr/>
          <a:lstStyle/>
          <a:p>
            <a:r>
              <a:rPr lang="fr-FR" dirty="0" smtClean="0"/>
              <a:t>|  PAGE </a:t>
            </a:r>
            <a:fld id="{AEFB9B6D-867A-40B8-ACB0-35CC9F272C9C}" type="slidenum">
              <a:rPr lang="fr-FR" smtClean="0"/>
              <a:pPr/>
              <a:t>4</a:t>
            </a:fld>
            <a:endParaRPr lang="fr-FR" dirty="0"/>
          </a:p>
        </p:txBody>
      </p:sp>
      <p:sp>
        <p:nvSpPr>
          <p:cNvPr id="5" name="Espace réservé du pied de page 4"/>
          <p:cNvSpPr>
            <a:spLocks noGrp="1"/>
          </p:cNvSpPr>
          <p:nvPr>
            <p:ph type="ftr" sz="quarter" idx="12"/>
          </p:nvPr>
        </p:nvSpPr>
        <p:spPr/>
        <p:txBody>
          <a:bodyPr/>
          <a:lstStyle/>
          <a:p>
            <a:r>
              <a:rPr lang="en-US" smtClean="0"/>
              <a:t>Electronics for TPC Readout at IRFU | 22 January 2015</a:t>
            </a:r>
            <a:endParaRPr lang="fr-FR" dirty="0"/>
          </a:p>
        </p:txBody>
      </p:sp>
      <p:sp>
        <p:nvSpPr>
          <p:cNvPr id="13" name="Espace réservé du contenu 11"/>
          <p:cNvSpPr>
            <a:spLocks noGrp="1"/>
          </p:cNvSpPr>
          <p:nvPr>
            <p:ph idx="1"/>
          </p:nvPr>
        </p:nvSpPr>
        <p:spPr>
          <a:xfrm>
            <a:off x="251520" y="1088740"/>
            <a:ext cx="8568952" cy="2960260"/>
          </a:xfrm>
          <a:ln>
            <a:noFill/>
          </a:ln>
        </p:spPr>
        <p:txBody>
          <a:bodyPr/>
          <a:lstStyle/>
          <a:p>
            <a:pPr lvl="1"/>
            <a:r>
              <a:rPr lang="fr-FR" dirty="0" smtClean="0"/>
              <a:t>Electronics </a:t>
            </a:r>
            <a:r>
              <a:rPr lang="fr-FR" dirty="0" err="1" smtClean="0"/>
              <a:t>designed</a:t>
            </a:r>
            <a:r>
              <a:rPr lang="fr-FR" dirty="0" smtClean="0"/>
              <a:t> for Si </a:t>
            </a:r>
            <a:r>
              <a:rPr lang="fr-FR" dirty="0" err="1" smtClean="0"/>
              <a:t>could</a:t>
            </a:r>
            <a:r>
              <a:rPr lang="fr-FR" dirty="0" smtClean="0"/>
              <a:t> </a:t>
            </a:r>
            <a:r>
              <a:rPr lang="fr-FR" dirty="0" err="1" smtClean="0"/>
              <a:t>work</a:t>
            </a:r>
            <a:r>
              <a:rPr lang="fr-FR" dirty="0" smtClean="0"/>
              <a:t> in </a:t>
            </a:r>
            <a:r>
              <a:rPr lang="fr-FR" dirty="0" err="1" smtClean="0"/>
              <a:t>many</a:t>
            </a:r>
            <a:r>
              <a:rPr lang="fr-FR" dirty="0" smtClean="0"/>
              <a:t> case.:</a:t>
            </a:r>
          </a:p>
          <a:p>
            <a:pPr marL="647700" lvl="2" indent="-285750">
              <a:buFont typeface="Arial" charset="0"/>
              <a:buChar char="•"/>
            </a:pPr>
            <a:r>
              <a:rPr lang="fr-FR" dirty="0" err="1" smtClean="0"/>
              <a:t>Sucessful</a:t>
            </a:r>
            <a:r>
              <a:rPr lang="fr-FR" dirty="0" smtClean="0"/>
              <a:t> use of the APV chip (Si CMS-&gt; GEM COMPASS) </a:t>
            </a:r>
          </a:p>
          <a:p>
            <a:pPr marL="647700" lvl="2" indent="-285750">
              <a:buFont typeface="Arial" charset="0"/>
              <a:buChar char="•"/>
            </a:pPr>
            <a:endParaRPr lang="fr-FR" dirty="0" smtClean="0"/>
          </a:p>
          <a:p>
            <a:pPr lvl="2"/>
            <a:endParaRPr lang="fr-FR" dirty="0"/>
          </a:p>
          <a:p>
            <a:pPr lvl="2"/>
            <a:endParaRPr lang="fr-FR" dirty="0" smtClean="0"/>
          </a:p>
          <a:p>
            <a:pPr lvl="1"/>
            <a:r>
              <a:rPr lang="fr-FR" dirty="0" smtClean="0"/>
              <a:t>But </a:t>
            </a:r>
            <a:r>
              <a:rPr lang="fr-FR" dirty="0" err="1" smtClean="0"/>
              <a:t>there</a:t>
            </a:r>
            <a:r>
              <a:rPr lang="fr-FR" dirty="0" smtClean="0"/>
              <a:t> are main </a:t>
            </a:r>
            <a:r>
              <a:rPr lang="fr-FR" dirty="0" err="1" smtClean="0"/>
              <a:t>difference</a:t>
            </a:r>
            <a:r>
              <a:rPr lang="fr-FR" dirty="0" smtClean="0"/>
              <a:t> in </a:t>
            </a:r>
            <a:r>
              <a:rPr lang="fr-FR" dirty="0" err="1" smtClean="0"/>
              <a:t>many</a:t>
            </a:r>
            <a:r>
              <a:rPr lang="fr-FR" dirty="0" smtClean="0"/>
              <a:t> case:</a:t>
            </a:r>
          </a:p>
          <a:p>
            <a:pPr marL="647700" lvl="2" indent="-285750">
              <a:buFont typeface="Arial" charset="0"/>
              <a:buChar char="•"/>
            </a:pPr>
            <a:r>
              <a:rPr lang="fr-FR" dirty="0" err="1" smtClean="0"/>
              <a:t>Higher</a:t>
            </a:r>
            <a:r>
              <a:rPr lang="fr-FR" dirty="0" smtClean="0"/>
              <a:t> charge </a:t>
            </a:r>
            <a:r>
              <a:rPr lang="fr-FR" dirty="0" err="1" smtClean="0"/>
              <a:t>collected</a:t>
            </a:r>
            <a:r>
              <a:rPr lang="fr-FR" dirty="0" smtClean="0"/>
              <a:t> (gain)</a:t>
            </a:r>
          </a:p>
          <a:p>
            <a:pPr marL="647700" lvl="2" indent="-285750">
              <a:buFont typeface="Arial" charset="0"/>
              <a:buChar char="•"/>
            </a:pPr>
            <a:r>
              <a:rPr lang="fr-FR" dirty="0" err="1" smtClean="0"/>
              <a:t>Larger</a:t>
            </a:r>
            <a:r>
              <a:rPr lang="fr-FR" dirty="0" smtClean="0"/>
              <a:t> </a:t>
            </a:r>
            <a:r>
              <a:rPr lang="fr-FR" dirty="0" err="1" smtClean="0"/>
              <a:t>dynamic</a:t>
            </a:r>
            <a:r>
              <a:rPr lang="fr-FR" dirty="0" smtClean="0"/>
              <a:t> range (Multiplication </a:t>
            </a:r>
            <a:r>
              <a:rPr lang="fr-FR" dirty="0" err="1" smtClean="0"/>
              <a:t>process</a:t>
            </a:r>
            <a:r>
              <a:rPr lang="fr-FR" dirty="0" smtClean="0"/>
              <a:t> + TPC)</a:t>
            </a:r>
          </a:p>
          <a:p>
            <a:pPr marL="647700" lvl="2" indent="-285750">
              <a:buFont typeface="Arial" charset="0"/>
              <a:buChar char="•"/>
            </a:pPr>
            <a:r>
              <a:rPr lang="fr-FR" dirty="0" err="1" smtClean="0"/>
              <a:t>Slower</a:t>
            </a:r>
            <a:r>
              <a:rPr lang="fr-FR" dirty="0" smtClean="0"/>
              <a:t> signal ( if </a:t>
            </a:r>
            <a:r>
              <a:rPr lang="fr-FR" dirty="0" err="1" smtClean="0"/>
              <a:t>we</a:t>
            </a:r>
            <a:r>
              <a:rPr lang="fr-FR" dirty="0" smtClean="0"/>
              <a:t> </a:t>
            </a:r>
            <a:r>
              <a:rPr lang="fr-FR" dirty="0" err="1" smtClean="0"/>
              <a:t>want</a:t>
            </a:r>
            <a:r>
              <a:rPr lang="fr-FR" dirty="0" smtClean="0"/>
              <a:t> to </a:t>
            </a:r>
            <a:r>
              <a:rPr lang="fr-FR" dirty="0" err="1" smtClean="0"/>
              <a:t>measure</a:t>
            </a:r>
            <a:r>
              <a:rPr lang="fr-FR" dirty="0" smtClean="0"/>
              <a:t> the ion signal)</a:t>
            </a:r>
          </a:p>
          <a:p>
            <a:pPr marL="647700" lvl="2" indent="-285750">
              <a:buFont typeface="Arial" charset="0"/>
              <a:buChar char="•"/>
            </a:pPr>
            <a:r>
              <a:rPr lang="fr-FR" dirty="0" err="1" smtClean="0"/>
              <a:t>Larger</a:t>
            </a:r>
            <a:r>
              <a:rPr lang="fr-FR" dirty="0" smtClean="0"/>
              <a:t> capacitance (large detectors)</a:t>
            </a:r>
          </a:p>
          <a:p>
            <a:pPr marL="647700" lvl="2" indent="-285750">
              <a:buFont typeface="Arial" charset="0"/>
              <a:buChar char="•"/>
            </a:pPr>
            <a:r>
              <a:rPr lang="fr-FR" dirty="0" smtClean="0"/>
              <a:t>Ion </a:t>
            </a:r>
            <a:r>
              <a:rPr lang="fr-FR" dirty="0" err="1" smtClean="0"/>
              <a:t>tail</a:t>
            </a:r>
            <a:r>
              <a:rPr lang="fr-FR" dirty="0" smtClean="0"/>
              <a:t> (</a:t>
            </a:r>
            <a:r>
              <a:rPr lang="fr-FR" dirty="0" err="1" smtClean="0"/>
              <a:t>wire</a:t>
            </a:r>
            <a:r>
              <a:rPr lang="fr-FR" dirty="0" smtClean="0"/>
              <a:t> </a:t>
            </a:r>
            <a:r>
              <a:rPr lang="fr-FR" dirty="0" err="1" smtClean="0"/>
              <a:t>chambers</a:t>
            </a:r>
            <a:r>
              <a:rPr lang="fr-FR" dirty="0" smtClean="0"/>
              <a:t>)</a:t>
            </a:r>
          </a:p>
          <a:p>
            <a:pPr marL="647700" lvl="2" indent="-285750">
              <a:buFont typeface="Arial" charset="0"/>
              <a:buChar char="•"/>
            </a:pPr>
            <a:r>
              <a:rPr lang="fr-FR" dirty="0" err="1" smtClean="0"/>
              <a:t>Need</a:t>
            </a:r>
            <a:r>
              <a:rPr lang="fr-FR" dirty="0" smtClean="0"/>
              <a:t> for the signal </a:t>
            </a:r>
            <a:r>
              <a:rPr lang="fr-FR" dirty="0" err="1" smtClean="0"/>
              <a:t>shape</a:t>
            </a:r>
            <a:r>
              <a:rPr lang="fr-FR" dirty="0" smtClean="0"/>
              <a:t> (TPC)</a:t>
            </a:r>
          </a:p>
          <a:p>
            <a:pPr marL="647700" lvl="2" indent="-285750">
              <a:buFont typeface="Arial" charset="0"/>
              <a:buChar char="•"/>
            </a:pPr>
            <a:r>
              <a:rPr lang="fr-FR" dirty="0" smtClean="0"/>
              <a:t>Si </a:t>
            </a:r>
            <a:r>
              <a:rPr lang="fr-FR" dirty="0" err="1" smtClean="0"/>
              <a:t>Silicon</a:t>
            </a:r>
            <a:r>
              <a:rPr lang="fr-FR" dirty="0" smtClean="0"/>
              <a:t> are more &amp; more </a:t>
            </a:r>
            <a:r>
              <a:rPr lang="fr-FR" dirty="0" err="1" smtClean="0"/>
              <a:t>binary</a:t>
            </a:r>
            <a:r>
              <a:rPr lang="fr-FR" dirty="0" smtClean="0"/>
              <a:t> =&gt; </a:t>
            </a:r>
            <a:r>
              <a:rPr lang="fr-FR" dirty="0" err="1" smtClean="0"/>
              <a:t>Gas</a:t>
            </a:r>
            <a:r>
              <a:rPr lang="fr-FR" dirty="0" smtClean="0"/>
              <a:t> </a:t>
            </a:r>
            <a:r>
              <a:rPr lang="fr-FR" dirty="0" err="1" smtClean="0"/>
              <a:t>det</a:t>
            </a:r>
            <a:r>
              <a:rPr lang="fr-FR" dirty="0" smtClean="0"/>
              <a:t> </a:t>
            </a:r>
            <a:r>
              <a:rPr lang="fr-FR" dirty="0" err="1" smtClean="0"/>
              <a:t>often</a:t>
            </a:r>
            <a:r>
              <a:rPr lang="fr-FR" dirty="0" smtClean="0"/>
              <a:t> </a:t>
            </a:r>
            <a:r>
              <a:rPr lang="fr-FR" dirty="0" err="1" smtClean="0"/>
              <a:t>requires</a:t>
            </a:r>
            <a:r>
              <a:rPr lang="fr-FR" dirty="0" smtClean="0"/>
              <a:t> </a:t>
            </a:r>
            <a:r>
              <a:rPr lang="fr-FR" dirty="0" err="1" smtClean="0"/>
              <a:t>analog</a:t>
            </a:r>
            <a:r>
              <a:rPr lang="fr-FR" dirty="0" smtClean="0"/>
              <a:t> information</a:t>
            </a:r>
          </a:p>
          <a:p>
            <a:pPr marL="647700" lvl="2" indent="-285750">
              <a:buFont typeface="Arial" charset="0"/>
              <a:buChar char="•"/>
            </a:pPr>
            <a:r>
              <a:rPr lang="fr-FR" dirty="0" smtClean="0"/>
              <a:t>Sparks !</a:t>
            </a:r>
          </a:p>
          <a:p>
            <a:pPr marL="647700" lvl="2" indent="-285750">
              <a:buFont typeface="Arial" charset="0"/>
              <a:buChar char="•"/>
            </a:pPr>
            <a:endParaRPr lang="fr-FR" dirty="0"/>
          </a:p>
          <a:p>
            <a:pPr lvl="1"/>
            <a:r>
              <a:rPr lang="fr-FR" dirty="0" err="1" smtClean="0"/>
              <a:t>Susccesful</a:t>
            </a:r>
            <a:r>
              <a:rPr lang="fr-FR" dirty="0" smtClean="0"/>
              <a:t> design of mixed-use chips: </a:t>
            </a:r>
          </a:p>
          <a:p>
            <a:pPr marL="0" lvl="1" indent="0">
              <a:buNone/>
            </a:pPr>
            <a:r>
              <a:rPr lang="fr-FR" dirty="0" smtClean="0"/>
              <a:t>	</a:t>
            </a:r>
            <a:r>
              <a:rPr lang="fr-FR" dirty="0" err="1" smtClean="0"/>
              <a:t>Santiard</a:t>
            </a:r>
            <a:r>
              <a:rPr lang="fr-FR" dirty="0" smtClean="0"/>
              <a:t>/</a:t>
            </a:r>
            <a:r>
              <a:rPr lang="fr-FR" dirty="0" err="1" smtClean="0"/>
              <a:t>Jarron’s</a:t>
            </a:r>
            <a:r>
              <a:rPr lang="fr-FR" dirty="0" smtClean="0"/>
              <a:t> </a:t>
            </a:r>
            <a:r>
              <a:rPr lang="fr-FR" dirty="0" err="1" smtClean="0"/>
              <a:t>Gassiplex</a:t>
            </a:r>
            <a:endParaRPr lang="fr-FR" dirty="0" smtClean="0"/>
          </a:p>
          <a:p>
            <a:pPr marL="0" lvl="1" indent="0">
              <a:buNone/>
            </a:pPr>
            <a:endParaRPr lang="fr-FR" dirty="0" smtClean="0"/>
          </a:p>
          <a:p>
            <a:pPr lvl="1"/>
            <a:r>
              <a:rPr lang="fr-FR" dirty="0" smtClean="0"/>
              <a:t>The key </a:t>
            </a:r>
            <a:r>
              <a:rPr lang="fr-FR" dirty="0" err="1" smtClean="0"/>
              <a:t>word</a:t>
            </a:r>
            <a:r>
              <a:rPr lang="fr-FR" dirty="0" smtClean="0"/>
              <a:t> </a:t>
            </a:r>
            <a:r>
              <a:rPr lang="fr-FR" dirty="0" err="1" smtClean="0"/>
              <a:t>is</a:t>
            </a:r>
            <a:r>
              <a:rPr lang="fr-FR" dirty="0" smtClean="0"/>
              <a:t> </a:t>
            </a:r>
            <a:r>
              <a:rPr lang="fr-FR" dirty="0" err="1"/>
              <a:t>Versatility</a:t>
            </a:r>
            <a:r>
              <a:rPr lang="fr-FR" dirty="0"/>
              <a:t> &amp; </a:t>
            </a:r>
            <a:r>
              <a:rPr lang="fr-FR" dirty="0" err="1"/>
              <a:t>Re-use</a:t>
            </a:r>
            <a:endParaRPr lang="fr-FR" dirty="0"/>
          </a:p>
          <a:p>
            <a:pPr marL="647700" lvl="2" indent="-285750">
              <a:buFont typeface="Arial" charset="0"/>
              <a:buChar char="•"/>
            </a:pPr>
            <a:endParaRPr lang="fr-FR" dirty="0" smtClean="0"/>
          </a:p>
          <a:p>
            <a:pPr lvl="2"/>
            <a:endParaRPr lang="fr-FR" dirty="0" smtClean="0"/>
          </a:p>
          <a:p>
            <a:pPr marL="647700" lvl="2" indent="-285750">
              <a:buFont typeface="Arial" charset="0"/>
              <a:buChar char="•"/>
            </a:pPr>
            <a:endParaRPr lang="fr-FR" dirty="0"/>
          </a:p>
          <a:p>
            <a:pPr marL="647700" lvl="2" indent="-285750">
              <a:buFont typeface="Arial" charset="0"/>
              <a:buChar char="•"/>
            </a:pPr>
            <a:endParaRPr lang="fr-FR" dirty="0" smtClean="0"/>
          </a:p>
          <a:p>
            <a:pPr marL="647700" lvl="2" indent="-285750">
              <a:buFont typeface="Arial" charset="0"/>
              <a:buChar char="•"/>
            </a:pPr>
            <a:endParaRPr lang="fr-FR" dirty="0"/>
          </a:p>
          <a:p>
            <a:pPr lvl="2"/>
            <a:endParaRPr lang="fr-FR" sz="1400" dirty="0"/>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7669" y="2636912"/>
            <a:ext cx="2394831" cy="143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6616" y="4437112"/>
            <a:ext cx="3005844" cy="184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5" descr="TIBL4"/>
          <p:cNvPicPr>
            <a:picLocks noChangeAspect="1" noChangeArrowheads="1"/>
          </p:cNvPicPr>
          <p:nvPr/>
        </p:nvPicPr>
        <p:blipFill>
          <a:blip r:embed="rId4" cstate="print"/>
          <a:srcRect/>
          <a:stretch>
            <a:fillRect/>
          </a:stretch>
        </p:blipFill>
        <p:spPr bwMode="auto">
          <a:xfrm>
            <a:off x="7056276" y="1232756"/>
            <a:ext cx="1656184" cy="1147196"/>
          </a:xfrm>
          <a:prstGeom prst="rect">
            <a:avLst/>
          </a:prstGeom>
          <a:noFill/>
          <a:ln w="9525">
            <a:noFill/>
            <a:miter lim="800000"/>
            <a:headEnd/>
            <a:tailEnd/>
          </a:ln>
        </p:spPr>
      </p:pic>
    </p:spTree>
    <p:extLst>
      <p:ext uri="{BB962C8B-B14F-4D97-AF65-F5344CB8AC3E}">
        <p14:creationId xmlns:p14="http://schemas.microsoft.com/office/powerpoint/2010/main" val="36854078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315416"/>
            <a:ext cx="9036496" cy="990600"/>
          </a:xfrm>
        </p:spPr>
        <p:txBody>
          <a:bodyPr/>
          <a:lstStyle/>
          <a:p>
            <a:r>
              <a:rPr lang="fr-FR" dirty="0" smtClean="0"/>
              <a:t>ALTRO for the ALICE TPC  [BOE03] [MUS 03]: </a:t>
            </a:r>
            <a:r>
              <a:rPr lang="fr-FR" dirty="0" err="1" smtClean="0"/>
              <a:t>early</a:t>
            </a:r>
            <a:r>
              <a:rPr lang="fr-FR" dirty="0" smtClean="0"/>
              <a:t> </a:t>
            </a:r>
            <a:r>
              <a:rPr lang="fr-FR" dirty="0" err="1" smtClean="0"/>
              <a:t>digitization</a:t>
            </a:r>
            <a:endParaRPr lang="fr-FR" dirty="0"/>
          </a:p>
        </p:txBody>
      </p:sp>
      <p:pic>
        <p:nvPicPr>
          <p:cNvPr id="14" name="Picture 4" descr="altr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1844824"/>
            <a:ext cx="5557271" cy="298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a:spLocks noGrp="1"/>
          </p:cNvSpPr>
          <p:nvPr>
            <p:ph idx="1"/>
          </p:nvPr>
        </p:nvSpPr>
        <p:spPr>
          <a:xfrm>
            <a:off x="1" y="842963"/>
            <a:ext cx="3347864" cy="5765800"/>
          </a:xfrm>
        </p:spPr>
        <p:txBody>
          <a:bodyPr/>
          <a:lstStyle/>
          <a:p>
            <a:r>
              <a:rPr lang="en-US" sz="1800" b="1" dirty="0" smtClean="0">
                <a:solidFill>
                  <a:srgbClr val="1505E5"/>
                </a:solidFill>
                <a:latin typeface="Calibri" pitchFamily="34" charset="0"/>
                <a:cs typeface="Calibri" pitchFamily="34" charset="0"/>
              </a:rPr>
              <a:t>PASA (AMS 0.35): </a:t>
            </a:r>
          </a:p>
          <a:p>
            <a:pPr lvl="1"/>
            <a:r>
              <a:rPr lang="en-US" sz="1400" dirty="0" smtClean="0">
                <a:latin typeface="Calibri" pitchFamily="34" charset="0"/>
                <a:cs typeface="Calibri" pitchFamily="34" charset="0"/>
              </a:rPr>
              <a:t>16 CH CSA+ SHAPER</a:t>
            </a:r>
          </a:p>
          <a:p>
            <a:pPr lvl="1"/>
            <a:r>
              <a:rPr lang="en-US" sz="1400" dirty="0" smtClean="0">
                <a:latin typeface="Calibri" pitchFamily="34" charset="0"/>
                <a:cs typeface="Calibri" pitchFamily="34" charset="0"/>
              </a:rPr>
              <a:t>AMS 0.35 µm</a:t>
            </a:r>
          </a:p>
          <a:p>
            <a:r>
              <a:rPr lang="en-US" sz="1800" b="1" dirty="0" smtClean="0">
                <a:solidFill>
                  <a:srgbClr val="1505E5"/>
                </a:solidFill>
                <a:latin typeface="Calibri" pitchFamily="34" charset="0"/>
                <a:cs typeface="Calibri" pitchFamily="34" charset="0"/>
              </a:rPr>
              <a:t>ALTRO (ST 0.25) 64mm</a:t>
            </a:r>
            <a:r>
              <a:rPr lang="en-US" sz="1800" b="1" baseline="30000" dirty="0" smtClean="0">
                <a:solidFill>
                  <a:srgbClr val="1505E5"/>
                </a:solidFill>
                <a:latin typeface="Calibri" pitchFamily="34" charset="0"/>
                <a:cs typeface="Calibri" pitchFamily="34" charset="0"/>
              </a:rPr>
              <a:t>2</a:t>
            </a:r>
          </a:p>
          <a:p>
            <a:pPr lvl="1"/>
            <a:r>
              <a:rPr lang="en-US" sz="1800" dirty="0" smtClean="0">
                <a:latin typeface="Calibri" pitchFamily="34" charset="0"/>
                <a:cs typeface="Calibri" pitchFamily="34" charset="0"/>
              </a:rPr>
              <a:t>16 ADC 10-bit </a:t>
            </a:r>
            <a:r>
              <a:rPr lang="en-US" sz="1800" b="1" dirty="0" smtClean="0">
                <a:latin typeface="Calibri" pitchFamily="34" charset="0"/>
                <a:cs typeface="Calibri" pitchFamily="34" charset="0"/>
              </a:rPr>
              <a:t>20</a:t>
            </a:r>
            <a:r>
              <a:rPr lang="en-US" sz="1800" dirty="0" smtClean="0">
                <a:latin typeface="Calibri" pitchFamily="34" charset="0"/>
                <a:cs typeface="Calibri" pitchFamily="34" charset="0"/>
              </a:rPr>
              <a:t>MHz </a:t>
            </a:r>
          </a:p>
          <a:p>
            <a:pPr lvl="1"/>
            <a:r>
              <a:rPr lang="en-US" sz="1800" dirty="0" smtClean="0">
                <a:latin typeface="Calibri" pitchFamily="34" charset="0"/>
                <a:cs typeface="Calibri" pitchFamily="34" charset="0"/>
              </a:rPr>
              <a:t>Digital filtering </a:t>
            </a:r>
          </a:p>
          <a:p>
            <a:pPr lvl="1"/>
            <a:r>
              <a:rPr lang="en-US" sz="1800" dirty="0" smtClean="0">
                <a:latin typeface="Calibri" pitchFamily="34" charset="0"/>
                <a:cs typeface="Calibri" pitchFamily="34" charset="0"/>
              </a:rPr>
              <a:t>Memories &amp; RO</a:t>
            </a:r>
          </a:p>
          <a:p>
            <a:pPr marL="0" indent="0">
              <a:buNone/>
            </a:pPr>
            <a:r>
              <a:rPr lang="en-US" sz="2000" dirty="0" smtClean="0">
                <a:latin typeface="Calibri" pitchFamily="34" charset="0"/>
                <a:cs typeface="Calibri" pitchFamily="34" charset="0"/>
              </a:rPr>
              <a:t>TOTAL POWER =40 </a:t>
            </a:r>
            <a:r>
              <a:rPr lang="en-US" sz="2000" dirty="0" err="1" smtClean="0">
                <a:latin typeface="Calibri" pitchFamily="34" charset="0"/>
                <a:cs typeface="Calibri" pitchFamily="34" charset="0"/>
              </a:rPr>
              <a:t>mW</a:t>
            </a:r>
            <a:r>
              <a:rPr lang="en-US" sz="2000" dirty="0" smtClean="0">
                <a:latin typeface="Calibri" pitchFamily="34" charset="0"/>
                <a:cs typeface="Calibri" pitchFamily="34" charset="0"/>
              </a:rPr>
              <a:t>/</a:t>
            </a:r>
            <a:r>
              <a:rPr lang="en-US" sz="2000" dirty="0" err="1" smtClean="0">
                <a:latin typeface="Calibri" pitchFamily="34" charset="0"/>
                <a:cs typeface="Calibri" pitchFamily="34" charset="0"/>
              </a:rPr>
              <a:t>ch</a:t>
            </a:r>
            <a:endParaRPr lang="en-US" sz="2000" dirty="0" smtClean="0">
              <a:latin typeface="Calibri" pitchFamily="34" charset="0"/>
              <a:cs typeface="Calibri" pitchFamily="34" charset="0"/>
            </a:endParaRPr>
          </a:p>
          <a:p>
            <a:pPr lvl="1"/>
            <a:endParaRPr lang="en-US" sz="2000" dirty="0" smtClean="0">
              <a:latin typeface="Calibri" pitchFamily="34" charset="0"/>
              <a:cs typeface="Calibri" pitchFamily="34" charset="0"/>
            </a:endParaRPr>
          </a:p>
          <a:p>
            <a:pPr lvl="1"/>
            <a:endParaRPr lang="en-US" sz="2000" dirty="0" smtClean="0">
              <a:latin typeface="Calibri" pitchFamily="34" charset="0"/>
              <a:cs typeface="Calibri" pitchFamily="34"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73016"/>
            <a:ext cx="2645591" cy="3164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699792" y="432709"/>
            <a:ext cx="6374363" cy="1323439"/>
          </a:xfrm>
          <a:prstGeom prst="rect">
            <a:avLst/>
          </a:prstGeom>
          <a:noFill/>
          <a:ln w="28575">
            <a:solidFill>
              <a:srgbClr val="FF0000"/>
            </a:solidFill>
          </a:ln>
        </p:spPr>
        <p:txBody>
          <a:bodyPr wrap="square" rtlCol="0">
            <a:spAutoFit/>
          </a:bodyPr>
          <a:lstStyle/>
          <a:p>
            <a:r>
              <a:rPr lang="fr-FR" sz="1600" b="1" i="1" dirty="0" err="1" smtClean="0">
                <a:solidFill>
                  <a:srgbClr val="1505E5"/>
                </a:solidFill>
              </a:rPr>
              <a:t>Philosophy</a:t>
            </a:r>
            <a:r>
              <a:rPr lang="fr-FR" sz="1600" b="1" i="1" dirty="0" smtClean="0">
                <a:solidFill>
                  <a:srgbClr val="1505E5"/>
                </a:solidFill>
              </a:rPr>
              <a:t>: </a:t>
            </a:r>
            <a:r>
              <a:rPr lang="fr-FR" sz="1600" i="1" dirty="0" smtClean="0">
                <a:solidFill>
                  <a:srgbClr val="1505E5"/>
                </a:solidFill>
              </a:rPr>
              <a:t>In (large) detectors, the </a:t>
            </a:r>
            <a:r>
              <a:rPr lang="fr-FR" sz="1600" i="1" dirty="0" err="1" smtClean="0">
                <a:solidFill>
                  <a:srgbClr val="1505E5"/>
                </a:solidFill>
              </a:rPr>
              <a:t>signals</a:t>
            </a:r>
            <a:r>
              <a:rPr lang="fr-FR" sz="1600" i="1" dirty="0" smtClean="0">
                <a:solidFill>
                  <a:srgbClr val="1505E5"/>
                </a:solidFill>
              </a:rPr>
              <a:t> are </a:t>
            </a:r>
            <a:r>
              <a:rPr lang="fr-FR" sz="1600" i="1" dirty="0" err="1" smtClean="0">
                <a:solidFill>
                  <a:srgbClr val="1505E5"/>
                </a:solidFill>
              </a:rPr>
              <a:t>perturbated</a:t>
            </a:r>
            <a:r>
              <a:rPr lang="fr-FR" sz="1600" i="1" dirty="0" smtClean="0">
                <a:solidFill>
                  <a:srgbClr val="1505E5"/>
                </a:solidFill>
              </a:rPr>
              <a:t> by </a:t>
            </a:r>
            <a:r>
              <a:rPr lang="fr-FR" sz="1600" i="1" dirty="0" err="1" smtClean="0">
                <a:solidFill>
                  <a:srgbClr val="1505E5"/>
                </a:solidFill>
              </a:rPr>
              <a:t>common</a:t>
            </a:r>
            <a:r>
              <a:rPr lang="fr-FR" sz="1600" i="1" dirty="0" smtClean="0">
                <a:solidFill>
                  <a:srgbClr val="1505E5"/>
                </a:solidFill>
              </a:rPr>
              <a:t> mode noise, </a:t>
            </a:r>
            <a:r>
              <a:rPr lang="fr-FR" sz="1600" i="1" dirty="0" err="1" smtClean="0">
                <a:solidFill>
                  <a:srgbClr val="1505E5"/>
                </a:solidFill>
              </a:rPr>
              <a:t>fix</a:t>
            </a:r>
            <a:r>
              <a:rPr lang="fr-FR" sz="1600" i="1" dirty="0" smtClean="0">
                <a:solidFill>
                  <a:srgbClr val="1505E5"/>
                </a:solidFill>
              </a:rPr>
              <a:t> pattern </a:t>
            </a:r>
            <a:r>
              <a:rPr lang="fr-FR" sz="1600" i="1" dirty="0" err="1" smtClean="0">
                <a:solidFill>
                  <a:srgbClr val="1505E5"/>
                </a:solidFill>
              </a:rPr>
              <a:t>parasitics</a:t>
            </a:r>
            <a:r>
              <a:rPr lang="fr-FR" sz="1600" i="1" dirty="0" smtClean="0">
                <a:solidFill>
                  <a:srgbClr val="1505E5"/>
                </a:solidFill>
              </a:rPr>
              <a:t>…</a:t>
            </a:r>
            <a:r>
              <a:rPr lang="fr-FR" sz="1600" i="1" dirty="0" err="1" smtClean="0">
                <a:solidFill>
                  <a:srgbClr val="1505E5"/>
                </a:solidFill>
              </a:rPr>
              <a:t>that</a:t>
            </a:r>
            <a:r>
              <a:rPr lang="fr-FR" sz="1600" i="1" dirty="0" smtClean="0">
                <a:solidFill>
                  <a:srgbClr val="1505E5"/>
                </a:solidFill>
              </a:rPr>
              <a:t> </a:t>
            </a:r>
            <a:r>
              <a:rPr lang="fr-FR" sz="1600" i="1" dirty="0" err="1" smtClean="0">
                <a:solidFill>
                  <a:srgbClr val="1505E5"/>
                </a:solidFill>
              </a:rPr>
              <a:t>makes</a:t>
            </a:r>
            <a:r>
              <a:rPr lang="fr-FR" sz="1600" i="1" dirty="0" smtClean="0">
                <a:solidFill>
                  <a:srgbClr val="1505E5"/>
                </a:solidFill>
              </a:rPr>
              <a:t> </a:t>
            </a:r>
            <a:r>
              <a:rPr lang="fr-FR" sz="1600" i="1" dirty="0" err="1" smtClean="0">
                <a:solidFill>
                  <a:srgbClr val="1505E5"/>
                </a:solidFill>
              </a:rPr>
              <a:t>their</a:t>
            </a:r>
            <a:r>
              <a:rPr lang="fr-FR" sz="1600" i="1" dirty="0" smtClean="0">
                <a:solidFill>
                  <a:srgbClr val="1505E5"/>
                </a:solidFill>
              </a:rPr>
              <a:t> discrimination </a:t>
            </a:r>
            <a:r>
              <a:rPr lang="fr-FR" sz="1600" i="1" dirty="0" err="1" smtClean="0">
                <a:solidFill>
                  <a:srgbClr val="1505E5"/>
                </a:solidFill>
              </a:rPr>
              <a:t>difficult</a:t>
            </a:r>
            <a:r>
              <a:rPr lang="fr-FR" sz="1600" i="1" dirty="0" smtClean="0">
                <a:solidFill>
                  <a:srgbClr val="1505E5"/>
                </a:solidFill>
              </a:rPr>
              <a:t> (or </a:t>
            </a:r>
            <a:r>
              <a:rPr lang="fr-FR" sz="1600" i="1" dirty="0" err="1">
                <a:solidFill>
                  <a:srgbClr val="1505E5"/>
                </a:solidFill>
              </a:rPr>
              <a:t>z</a:t>
            </a:r>
            <a:r>
              <a:rPr lang="fr-FR" sz="1600" i="1" dirty="0" err="1" smtClean="0">
                <a:solidFill>
                  <a:srgbClr val="1505E5"/>
                </a:solidFill>
              </a:rPr>
              <a:t>ero</a:t>
            </a:r>
            <a:r>
              <a:rPr lang="fr-FR" sz="1600" i="1" dirty="0" smtClean="0">
                <a:solidFill>
                  <a:srgbClr val="1505E5"/>
                </a:solidFill>
              </a:rPr>
              <a:t> </a:t>
            </a:r>
            <a:r>
              <a:rPr lang="fr-FR" sz="1600" i="1" dirty="0" err="1" smtClean="0">
                <a:solidFill>
                  <a:srgbClr val="1505E5"/>
                </a:solidFill>
              </a:rPr>
              <a:t>supress</a:t>
            </a:r>
            <a:r>
              <a:rPr lang="fr-FR" sz="1600" i="1" dirty="0" smtClean="0">
                <a:solidFill>
                  <a:srgbClr val="1505E5"/>
                </a:solidFill>
              </a:rPr>
              <a:t>).</a:t>
            </a:r>
          </a:p>
          <a:p>
            <a:r>
              <a:rPr lang="fr-FR" sz="1600" i="1" dirty="0" err="1" smtClean="0">
                <a:solidFill>
                  <a:srgbClr val="1505E5"/>
                </a:solidFill>
              </a:rPr>
              <a:t>Instead</a:t>
            </a:r>
            <a:r>
              <a:rPr lang="fr-FR" sz="1600" i="1" dirty="0" smtClean="0">
                <a:solidFill>
                  <a:srgbClr val="1505E5"/>
                </a:solidFill>
              </a:rPr>
              <a:t> of </a:t>
            </a:r>
            <a:r>
              <a:rPr lang="fr-FR" sz="1600" i="1" dirty="0" err="1" smtClean="0">
                <a:solidFill>
                  <a:srgbClr val="1505E5"/>
                </a:solidFill>
              </a:rPr>
              <a:t>removing</a:t>
            </a:r>
            <a:r>
              <a:rPr lang="fr-FR" sz="1600" i="1" dirty="0" smtClean="0">
                <a:solidFill>
                  <a:srgbClr val="1505E5"/>
                </a:solidFill>
              </a:rPr>
              <a:t> </a:t>
            </a:r>
            <a:r>
              <a:rPr lang="fr-FR" sz="1600" i="1" dirty="0" err="1" smtClean="0">
                <a:solidFill>
                  <a:srgbClr val="1505E5"/>
                </a:solidFill>
              </a:rPr>
              <a:t>them</a:t>
            </a:r>
            <a:r>
              <a:rPr lang="fr-FR" sz="1600" i="1" dirty="0" smtClean="0">
                <a:solidFill>
                  <a:srgbClr val="1505E5"/>
                </a:solidFill>
              </a:rPr>
              <a:t> in the analogue world (</a:t>
            </a:r>
            <a:r>
              <a:rPr lang="fr-FR" sz="1600" i="1" dirty="0" err="1" smtClean="0">
                <a:solidFill>
                  <a:srgbClr val="1505E5"/>
                </a:solidFill>
              </a:rPr>
              <a:t>grounding</a:t>
            </a:r>
            <a:r>
              <a:rPr lang="fr-FR" sz="1600" i="1" dirty="0" smtClean="0">
                <a:solidFill>
                  <a:srgbClr val="1505E5"/>
                </a:solidFill>
              </a:rPr>
              <a:t>…), let us </a:t>
            </a:r>
            <a:r>
              <a:rPr lang="fr-FR" sz="1600" i="1" dirty="0" err="1" smtClean="0">
                <a:solidFill>
                  <a:srgbClr val="1505E5"/>
                </a:solidFill>
              </a:rPr>
              <a:t>filter</a:t>
            </a:r>
            <a:r>
              <a:rPr lang="fr-FR" sz="1600" i="1" dirty="0" smtClean="0">
                <a:solidFill>
                  <a:srgbClr val="1505E5"/>
                </a:solidFill>
              </a:rPr>
              <a:t> </a:t>
            </a:r>
            <a:r>
              <a:rPr lang="fr-FR" sz="1600" i="1" dirty="0" err="1" smtClean="0">
                <a:solidFill>
                  <a:srgbClr val="1505E5"/>
                </a:solidFill>
              </a:rPr>
              <a:t>them</a:t>
            </a:r>
            <a:r>
              <a:rPr lang="fr-FR" sz="1600" i="1" dirty="0" smtClean="0">
                <a:solidFill>
                  <a:srgbClr val="1505E5"/>
                </a:solidFill>
              </a:rPr>
              <a:t> </a:t>
            </a:r>
            <a:r>
              <a:rPr lang="fr-FR" sz="1600" i="1" dirty="0" err="1" smtClean="0">
                <a:solidFill>
                  <a:srgbClr val="1505E5"/>
                </a:solidFill>
              </a:rPr>
              <a:t>digitally</a:t>
            </a:r>
            <a:r>
              <a:rPr lang="fr-FR" sz="1600" i="1" dirty="0" smtClean="0">
                <a:solidFill>
                  <a:srgbClr val="1505E5"/>
                </a:solidFill>
              </a:rPr>
              <a:t>…</a:t>
            </a:r>
            <a:endParaRPr lang="fr-FR" sz="1600" i="1" dirty="0">
              <a:solidFill>
                <a:srgbClr val="1505E5"/>
              </a:solidFill>
            </a:endParaRPr>
          </a:p>
        </p:txBody>
      </p:sp>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869160"/>
            <a:ext cx="315687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7740634" y="4970638"/>
            <a:ext cx="1239442" cy="369332"/>
          </a:xfrm>
          <a:prstGeom prst="rect">
            <a:avLst/>
          </a:prstGeom>
          <a:noFill/>
        </p:spPr>
        <p:txBody>
          <a:bodyPr wrap="none" rtlCol="0">
            <a:spAutoFit/>
          </a:bodyPr>
          <a:lstStyle/>
          <a:p>
            <a:r>
              <a:rPr lang="fr-FR" dirty="0" smtClean="0">
                <a:solidFill>
                  <a:srgbClr val="292934"/>
                </a:solidFill>
              </a:rPr>
              <a:t>© </a:t>
            </a:r>
            <a:r>
              <a:rPr lang="fr-FR" dirty="0">
                <a:solidFill>
                  <a:srgbClr val="292934"/>
                </a:solidFill>
              </a:rPr>
              <a:t>L</a:t>
            </a:r>
            <a:r>
              <a:rPr lang="fr-FR" dirty="0" smtClean="0">
                <a:solidFill>
                  <a:srgbClr val="292934"/>
                </a:solidFill>
              </a:rPr>
              <a:t>. Musa</a:t>
            </a:r>
            <a:endParaRPr lang="fr-FR" dirty="0">
              <a:solidFill>
                <a:srgbClr val="292934"/>
              </a:solidFill>
            </a:endParaRPr>
          </a:p>
        </p:txBody>
      </p:sp>
      <p:sp>
        <p:nvSpPr>
          <p:cNvPr id="3" name="Espace réservé du numéro de diapositive 2"/>
          <p:cNvSpPr>
            <a:spLocks noGrp="1"/>
          </p:cNvSpPr>
          <p:nvPr>
            <p:ph type="sldNum" sz="quarter" idx="12"/>
          </p:nvPr>
        </p:nvSpPr>
        <p:spPr/>
        <p:txBody>
          <a:bodyPr/>
          <a:lstStyle/>
          <a:p>
            <a:fld id="{55C15125-B6FC-412A-B9E3-DEEC5F06C260}" type="slidenum">
              <a:rPr lang="fr-FR" smtClean="0"/>
              <a:pPr/>
              <a:t>40</a:t>
            </a:fld>
            <a:endParaRPr lang="fr-FR"/>
          </a:p>
        </p:txBody>
      </p:sp>
    </p:spTree>
    <p:extLst>
      <p:ext uri="{BB962C8B-B14F-4D97-AF65-F5344CB8AC3E}">
        <p14:creationId xmlns:p14="http://schemas.microsoft.com/office/powerpoint/2010/main" val="1531655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1"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4509120"/>
            <a:ext cx="3685406" cy="2223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title"/>
          </p:nvPr>
        </p:nvSpPr>
        <p:spPr/>
        <p:txBody>
          <a:bodyPr/>
          <a:lstStyle/>
          <a:p>
            <a:r>
              <a:rPr lang="fr-FR" dirty="0" smtClean="0"/>
              <a:t>SALTRO chip [ASP 03]</a:t>
            </a:r>
            <a:endParaRPr lang="fr-FR" dirty="0"/>
          </a:p>
        </p:txBody>
      </p:sp>
      <p:sp>
        <p:nvSpPr>
          <p:cNvPr id="15" name="Content Placeholder 2"/>
          <p:cNvSpPr>
            <a:spLocks noGrp="1"/>
          </p:cNvSpPr>
          <p:nvPr>
            <p:ph idx="1"/>
          </p:nvPr>
        </p:nvSpPr>
        <p:spPr>
          <a:xfrm>
            <a:off x="0" y="615528"/>
            <a:ext cx="4211959" cy="5765800"/>
          </a:xfrm>
        </p:spPr>
        <p:txBody>
          <a:bodyPr/>
          <a:lstStyle/>
          <a:p>
            <a:r>
              <a:rPr lang="en-US" sz="1800" b="1" dirty="0" smtClean="0">
                <a:solidFill>
                  <a:srgbClr val="1505E5"/>
                </a:solidFill>
                <a:latin typeface="Calibri" pitchFamily="34" charset="0"/>
                <a:cs typeface="Calibri" pitchFamily="34" charset="0"/>
              </a:rPr>
              <a:t>ALTRO in a single chip</a:t>
            </a:r>
            <a:endParaRPr lang="en-US" sz="1400" dirty="0" smtClean="0">
              <a:latin typeface="Calibri" pitchFamily="34" charset="0"/>
              <a:cs typeface="Calibri" pitchFamily="34" charset="0"/>
            </a:endParaRPr>
          </a:p>
          <a:p>
            <a:pPr lvl="1"/>
            <a:r>
              <a:rPr lang="en-US" sz="1600" b="1" dirty="0" smtClean="0">
                <a:solidFill>
                  <a:srgbClr val="1505E5"/>
                </a:solidFill>
                <a:latin typeface="Calibri" pitchFamily="34" charset="0"/>
                <a:cs typeface="Calibri" pitchFamily="34" charset="0"/>
              </a:rPr>
              <a:t>Demonstrator for ILC</a:t>
            </a:r>
          </a:p>
          <a:p>
            <a:pPr lvl="1"/>
            <a:r>
              <a:rPr lang="en-US" sz="1600" b="1" dirty="0" smtClean="0">
                <a:solidFill>
                  <a:srgbClr val="1505E5"/>
                </a:solidFill>
                <a:latin typeface="Calibri" pitchFamily="34" charset="0"/>
                <a:cs typeface="Calibri" pitchFamily="34" charset="0"/>
              </a:rPr>
              <a:t>16 channels</a:t>
            </a:r>
          </a:p>
          <a:p>
            <a:pPr lvl="1"/>
            <a:r>
              <a:rPr lang="en-US" sz="1600" b="1" dirty="0" smtClean="0">
                <a:solidFill>
                  <a:srgbClr val="1505E5"/>
                </a:solidFill>
                <a:latin typeface="Calibri" pitchFamily="34" charset="0"/>
                <a:cs typeface="Calibri" pitchFamily="34" charset="0"/>
              </a:rPr>
              <a:t>CSA+ SHAPER</a:t>
            </a:r>
          </a:p>
          <a:p>
            <a:pPr lvl="1"/>
            <a:r>
              <a:rPr lang="en-US" sz="1600" b="1" dirty="0" smtClean="0">
                <a:solidFill>
                  <a:srgbClr val="1505E5"/>
                </a:solidFill>
                <a:latin typeface="Calibri" pitchFamily="34" charset="0"/>
                <a:cs typeface="Calibri" pitchFamily="34" charset="0"/>
              </a:rPr>
              <a:t>40 MHz 10 bit pipeline ADC (1.5bit stages)</a:t>
            </a:r>
          </a:p>
          <a:p>
            <a:pPr lvl="1"/>
            <a:r>
              <a:rPr lang="en-US" sz="1600" b="1" dirty="0" smtClean="0">
                <a:solidFill>
                  <a:srgbClr val="1505E5"/>
                </a:solidFill>
                <a:latin typeface="Calibri" pitchFamily="34" charset="0"/>
                <a:cs typeface="Calibri" pitchFamily="34" charset="0"/>
              </a:rPr>
              <a:t>Digital filters </a:t>
            </a:r>
          </a:p>
          <a:p>
            <a:pPr lvl="1"/>
            <a:r>
              <a:rPr lang="en-US" sz="1600" b="1" dirty="0" smtClean="0">
                <a:solidFill>
                  <a:srgbClr val="1505E5"/>
                </a:solidFill>
                <a:latin typeface="Calibri" pitchFamily="34" charset="0"/>
                <a:cs typeface="Calibri" pitchFamily="34" charset="0"/>
              </a:rPr>
              <a:t>Readout (40b //bus)</a:t>
            </a:r>
          </a:p>
          <a:p>
            <a:pPr lvl="1"/>
            <a:r>
              <a:rPr lang="en-US" sz="1600" b="1" dirty="0" smtClean="0">
                <a:solidFill>
                  <a:srgbClr val="1505E5"/>
                </a:solidFill>
                <a:latin typeface="Calibri" pitchFamily="34" charset="0"/>
                <a:cs typeface="Calibri" pitchFamily="34" charset="0"/>
              </a:rPr>
              <a:t>47 </a:t>
            </a:r>
            <a:r>
              <a:rPr lang="en-US" sz="1600" b="1" dirty="0" err="1" smtClean="0">
                <a:solidFill>
                  <a:srgbClr val="1505E5"/>
                </a:solidFill>
                <a:latin typeface="Calibri" pitchFamily="34" charset="0"/>
                <a:cs typeface="Calibri" pitchFamily="34" charset="0"/>
              </a:rPr>
              <a:t>mW</a:t>
            </a:r>
            <a:r>
              <a:rPr lang="en-US" sz="1600" b="1" dirty="0" smtClean="0">
                <a:solidFill>
                  <a:srgbClr val="1505E5"/>
                </a:solidFill>
                <a:latin typeface="Calibri" pitchFamily="34" charset="0"/>
                <a:cs typeface="Calibri" pitchFamily="34" charset="0"/>
              </a:rPr>
              <a:t>, 4.4 mm</a:t>
            </a:r>
            <a:r>
              <a:rPr lang="en-US" sz="1600" b="1" baseline="30000" dirty="0" smtClean="0">
                <a:solidFill>
                  <a:srgbClr val="1505E5"/>
                </a:solidFill>
                <a:latin typeface="Calibri" pitchFamily="34" charset="0"/>
                <a:cs typeface="Calibri" pitchFamily="34" charset="0"/>
              </a:rPr>
              <a:t>2</a:t>
            </a:r>
            <a:r>
              <a:rPr lang="en-US" sz="1600" b="1" dirty="0" smtClean="0">
                <a:solidFill>
                  <a:srgbClr val="1505E5"/>
                </a:solidFill>
                <a:latin typeface="Calibri" pitchFamily="34" charset="0"/>
                <a:cs typeface="Calibri" pitchFamily="34" charset="0"/>
              </a:rPr>
              <a:t>/</a:t>
            </a:r>
            <a:r>
              <a:rPr lang="en-US" sz="1600" b="1" dirty="0" err="1" smtClean="0">
                <a:solidFill>
                  <a:srgbClr val="1505E5"/>
                </a:solidFill>
                <a:latin typeface="Calibri" pitchFamily="34" charset="0"/>
                <a:cs typeface="Calibri" pitchFamily="34" charset="0"/>
              </a:rPr>
              <a:t>ch</a:t>
            </a:r>
            <a:endParaRPr lang="en-US" sz="1600" b="1" dirty="0" smtClean="0">
              <a:solidFill>
                <a:srgbClr val="1505E5"/>
              </a:solidFill>
              <a:latin typeface="Calibri" pitchFamily="34" charset="0"/>
              <a:cs typeface="Calibri" pitchFamily="34" charset="0"/>
            </a:endParaRPr>
          </a:p>
          <a:p>
            <a:pPr marL="274320" lvl="1" indent="0">
              <a:buNone/>
            </a:pPr>
            <a:endParaRPr lang="en-US" sz="1800" dirty="0" smtClean="0">
              <a:latin typeface="Calibri" pitchFamily="34" charset="0"/>
              <a:cs typeface="Calibri" pitchFamily="34" charset="0"/>
            </a:endParaRPr>
          </a:p>
          <a:p>
            <a:pPr lvl="1"/>
            <a:endParaRPr lang="en-US" sz="1800" dirty="0" smtClean="0">
              <a:latin typeface="Calibri" pitchFamily="34" charset="0"/>
              <a:cs typeface="Calibri" pitchFamily="34" charset="0"/>
            </a:endParaRPr>
          </a:p>
          <a:p>
            <a:pPr lvl="1"/>
            <a:endParaRPr lang="en-US" sz="2000" dirty="0" smtClean="0">
              <a:latin typeface="Calibri" pitchFamily="34" charset="0"/>
              <a:cs typeface="Calibri" pitchFamily="34" charset="0"/>
            </a:endParaRPr>
          </a:p>
          <a:p>
            <a:pPr lvl="1"/>
            <a:endParaRPr lang="en-US" sz="2000" dirty="0" smtClean="0">
              <a:latin typeface="Calibri" pitchFamily="34" charset="0"/>
              <a:cs typeface="Calibri" pitchFamily="34" charset="0"/>
            </a:endParaRPr>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93702"/>
            <a:ext cx="1813944" cy="2683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5282" y="2561212"/>
            <a:ext cx="5973222" cy="1871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364237"/>
            <a:ext cx="3651155" cy="1912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7779" y="383382"/>
            <a:ext cx="1990725" cy="1461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7598028" y="1844824"/>
            <a:ext cx="1582484" cy="461665"/>
          </a:xfrm>
          <a:prstGeom prst="rect">
            <a:avLst/>
          </a:prstGeom>
          <a:noFill/>
        </p:spPr>
        <p:txBody>
          <a:bodyPr wrap="none" rtlCol="0">
            <a:spAutoFit/>
          </a:bodyPr>
          <a:lstStyle/>
          <a:p>
            <a:r>
              <a:rPr lang="fr-FR" sz="1200" b="1" dirty="0" smtClean="0">
                <a:solidFill>
                  <a:srgbClr val="292934"/>
                </a:solidFill>
              </a:rPr>
              <a:t>34mW/</a:t>
            </a:r>
            <a:r>
              <a:rPr lang="fr-FR" sz="1200" b="1" dirty="0" err="1" smtClean="0">
                <a:solidFill>
                  <a:srgbClr val="292934"/>
                </a:solidFill>
              </a:rPr>
              <a:t>ch</a:t>
            </a:r>
            <a:r>
              <a:rPr lang="fr-FR" sz="1200" b="1" dirty="0" smtClean="0">
                <a:solidFill>
                  <a:srgbClr val="292934"/>
                </a:solidFill>
              </a:rPr>
              <a:t>  @40MHz</a:t>
            </a:r>
          </a:p>
          <a:p>
            <a:r>
              <a:rPr lang="fr-FR" sz="1200" b="1" dirty="0" smtClean="0">
                <a:solidFill>
                  <a:srgbClr val="292934"/>
                </a:solidFill>
              </a:rPr>
              <a:t>9bit ENOB</a:t>
            </a:r>
            <a:endParaRPr lang="fr-FR" sz="1200" b="1" dirty="0">
              <a:solidFill>
                <a:srgbClr val="292934"/>
              </a:solidFill>
            </a:endParaRPr>
          </a:p>
        </p:txBody>
      </p:sp>
      <p:sp>
        <p:nvSpPr>
          <p:cNvPr id="6" name="ZoneTexte 5"/>
          <p:cNvSpPr txBox="1"/>
          <p:nvPr/>
        </p:nvSpPr>
        <p:spPr>
          <a:xfrm>
            <a:off x="107504" y="6001543"/>
            <a:ext cx="2542684" cy="307777"/>
          </a:xfrm>
          <a:prstGeom prst="rect">
            <a:avLst/>
          </a:prstGeom>
          <a:noFill/>
        </p:spPr>
        <p:txBody>
          <a:bodyPr wrap="none" rtlCol="0">
            <a:spAutoFit/>
          </a:bodyPr>
          <a:lstStyle/>
          <a:p>
            <a:r>
              <a:rPr lang="fr-FR" sz="1400" b="1" dirty="0" smtClean="0">
                <a:solidFill>
                  <a:srgbClr val="1505E5"/>
                </a:solidFill>
              </a:rPr>
              <a:t>IBM 0.13: 5730µm x 8560µm</a:t>
            </a:r>
            <a:endParaRPr lang="fr-FR" b="1" dirty="0">
              <a:solidFill>
                <a:srgbClr val="1505E5"/>
              </a:solidFill>
            </a:endParaRPr>
          </a:p>
        </p:txBody>
      </p:sp>
      <p:sp>
        <p:nvSpPr>
          <p:cNvPr id="108" name="ZoneTexte 107"/>
          <p:cNvSpPr txBox="1"/>
          <p:nvPr/>
        </p:nvSpPr>
        <p:spPr>
          <a:xfrm>
            <a:off x="35496" y="6351711"/>
            <a:ext cx="2716321" cy="461665"/>
          </a:xfrm>
          <a:prstGeom prst="rect">
            <a:avLst/>
          </a:prstGeom>
          <a:noFill/>
        </p:spPr>
        <p:txBody>
          <a:bodyPr wrap="none" rtlCol="0">
            <a:spAutoFit/>
          </a:bodyPr>
          <a:lstStyle/>
          <a:p>
            <a:r>
              <a:rPr lang="fr-FR" sz="1200" b="1" dirty="0" smtClean="0">
                <a:solidFill>
                  <a:srgbClr val="1505E5"/>
                </a:solidFill>
              </a:rPr>
              <a:t>1.5nF/</a:t>
            </a:r>
            <a:r>
              <a:rPr lang="fr-FR" sz="1200" b="1" dirty="0" err="1" smtClean="0">
                <a:solidFill>
                  <a:srgbClr val="1505E5"/>
                </a:solidFill>
              </a:rPr>
              <a:t>ch</a:t>
            </a:r>
            <a:r>
              <a:rPr lang="fr-FR" sz="1200" b="1" dirty="0" smtClean="0">
                <a:solidFill>
                  <a:srgbClr val="1505E5"/>
                </a:solidFill>
              </a:rPr>
              <a:t> bypass </a:t>
            </a:r>
            <a:r>
              <a:rPr lang="fr-FR" sz="1200" b="1" dirty="0" err="1" smtClean="0">
                <a:solidFill>
                  <a:srgbClr val="1505E5"/>
                </a:solidFill>
              </a:rPr>
              <a:t>capacitors</a:t>
            </a:r>
            <a:endParaRPr lang="fr-FR" sz="1200" b="1" dirty="0" smtClean="0">
              <a:solidFill>
                <a:srgbClr val="1505E5"/>
              </a:solidFill>
            </a:endParaRPr>
          </a:p>
          <a:p>
            <a:r>
              <a:rPr lang="fr-FR" sz="1200" b="1" dirty="0" smtClean="0">
                <a:solidFill>
                  <a:srgbClr val="1505E5"/>
                </a:solidFill>
              </a:rPr>
              <a:t>Use of BFMOAT for A/D </a:t>
            </a:r>
            <a:r>
              <a:rPr lang="fr-FR" sz="1200" b="1" dirty="0" err="1" smtClean="0">
                <a:solidFill>
                  <a:srgbClr val="1505E5"/>
                </a:solidFill>
              </a:rPr>
              <a:t>separation</a:t>
            </a:r>
            <a:endParaRPr lang="fr-FR" sz="1600" b="1" dirty="0">
              <a:solidFill>
                <a:srgbClr val="1505E5"/>
              </a:solidFill>
            </a:endParaRPr>
          </a:p>
        </p:txBody>
      </p:sp>
      <p:sp>
        <p:nvSpPr>
          <p:cNvPr id="115" name="ZoneTexte 114"/>
          <p:cNvSpPr txBox="1"/>
          <p:nvPr/>
        </p:nvSpPr>
        <p:spPr>
          <a:xfrm>
            <a:off x="6286821" y="-9053"/>
            <a:ext cx="1957587" cy="369332"/>
          </a:xfrm>
          <a:prstGeom prst="rect">
            <a:avLst/>
          </a:prstGeom>
          <a:noFill/>
        </p:spPr>
        <p:txBody>
          <a:bodyPr wrap="none" rtlCol="0">
            <a:spAutoFit/>
          </a:bodyPr>
          <a:lstStyle/>
          <a:p>
            <a:r>
              <a:rPr lang="fr-FR" dirty="0" smtClean="0">
                <a:solidFill>
                  <a:srgbClr val="292934"/>
                </a:solidFill>
              </a:rPr>
              <a:t>© M. De </a:t>
            </a:r>
            <a:r>
              <a:rPr lang="fr-FR" dirty="0" err="1" smtClean="0">
                <a:solidFill>
                  <a:srgbClr val="292934"/>
                </a:solidFill>
              </a:rPr>
              <a:t>Gaspari</a:t>
            </a:r>
            <a:endParaRPr lang="fr-FR" dirty="0">
              <a:solidFill>
                <a:srgbClr val="292934"/>
              </a:solidFill>
            </a:endParaRPr>
          </a:p>
        </p:txBody>
      </p:sp>
      <p:pic>
        <p:nvPicPr>
          <p:cNvPr id="2049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4623980"/>
            <a:ext cx="3251116" cy="195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0" name="ZoneTexte 35839"/>
          <p:cNvSpPr txBox="1"/>
          <p:nvPr/>
        </p:nvSpPr>
        <p:spPr>
          <a:xfrm>
            <a:off x="6516216" y="4797152"/>
            <a:ext cx="1931939" cy="276999"/>
          </a:xfrm>
          <a:prstGeom prst="rect">
            <a:avLst/>
          </a:prstGeom>
          <a:noFill/>
        </p:spPr>
        <p:txBody>
          <a:bodyPr wrap="none" rtlCol="0">
            <a:spAutoFit/>
          </a:bodyPr>
          <a:lstStyle/>
          <a:p>
            <a:r>
              <a:rPr lang="fr-FR" sz="1200" dirty="0" smtClean="0">
                <a:solidFill>
                  <a:srgbClr val="1505E5"/>
                </a:solidFill>
              </a:rPr>
              <a:t>~700</a:t>
            </a:r>
            <a:r>
              <a:rPr lang="fr-FR" sz="1200" baseline="30000" dirty="0" smtClean="0">
                <a:solidFill>
                  <a:srgbClr val="1505E5"/>
                </a:solidFill>
              </a:rPr>
              <a:t>e</a:t>
            </a:r>
            <a:r>
              <a:rPr lang="fr-FR" sz="1200" dirty="0" smtClean="0">
                <a:solidFill>
                  <a:srgbClr val="1505E5"/>
                </a:solidFill>
              </a:rPr>
              <a:t>- + 15</a:t>
            </a:r>
            <a:r>
              <a:rPr lang="fr-FR" sz="1200" baseline="30000" dirty="0" smtClean="0">
                <a:solidFill>
                  <a:srgbClr val="1505E5"/>
                </a:solidFill>
              </a:rPr>
              <a:t>e</a:t>
            </a:r>
            <a:r>
              <a:rPr lang="fr-FR" sz="1200" dirty="0" smtClean="0">
                <a:solidFill>
                  <a:srgbClr val="1505E5"/>
                </a:solidFill>
              </a:rPr>
              <a:t>-/pF @120ns</a:t>
            </a:r>
            <a:endParaRPr lang="fr-FR" dirty="0">
              <a:solidFill>
                <a:srgbClr val="1505E5"/>
              </a:solidFill>
            </a:endParaRPr>
          </a:p>
        </p:txBody>
      </p:sp>
      <p:sp>
        <p:nvSpPr>
          <p:cNvPr id="3" name="Espace réservé du numéro de diapositive 2"/>
          <p:cNvSpPr>
            <a:spLocks noGrp="1"/>
          </p:cNvSpPr>
          <p:nvPr>
            <p:ph type="sldNum" sz="quarter" idx="12"/>
          </p:nvPr>
        </p:nvSpPr>
        <p:spPr/>
        <p:txBody>
          <a:bodyPr/>
          <a:lstStyle/>
          <a:p>
            <a:fld id="{55C15125-B6FC-412A-B9E3-DEEC5F06C260}" type="slidenum">
              <a:rPr lang="fr-FR" smtClean="0"/>
              <a:pPr/>
              <a:t>41</a:t>
            </a:fld>
            <a:endParaRPr lang="fr-FR"/>
          </a:p>
        </p:txBody>
      </p:sp>
    </p:spTree>
    <p:extLst>
      <p:ext uri="{BB962C8B-B14F-4D97-AF65-F5344CB8AC3E}">
        <p14:creationId xmlns:p14="http://schemas.microsoft.com/office/powerpoint/2010/main" val="16809317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97904"/>
            <a:ext cx="8229600" cy="990600"/>
          </a:xfrm>
        </p:spPr>
        <p:txBody>
          <a:bodyPr/>
          <a:lstStyle/>
          <a:p>
            <a:r>
              <a:rPr lang="fr-FR" dirty="0" smtClean="0"/>
              <a:t>DSP in SALTRO16</a:t>
            </a:r>
            <a:endParaRPr lang="fr-FR"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2091"/>
            <a:ext cx="8964488" cy="2904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0" y="3510111"/>
            <a:ext cx="882015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6372200" y="-9053"/>
            <a:ext cx="1957587" cy="369332"/>
          </a:xfrm>
          <a:prstGeom prst="rect">
            <a:avLst/>
          </a:prstGeom>
          <a:noFill/>
        </p:spPr>
        <p:txBody>
          <a:bodyPr wrap="none" rtlCol="0">
            <a:spAutoFit/>
          </a:bodyPr>
          <a:lstStyle/>
          <a:p>
            <a:r>
              <a:rPr lang="fr-FR" dirty="0" smtClean="0">
                <a:solidFill>
                  <a:srgbClr val="292934"/>
                </a:solidFill>
              </a:rPr>
              <a:t>© M. De </a:t>
            </a:r>
            <a:r>
              <a:rPr lang="fr-FR" dirty="0" err="1" smtClean="0">
                <a:solidFill>
                  <a:srgbClr val="292934"/>
                </a:solidFill>
              </a:rPr>
              <a:t>Gaspari</a:t>
            </a:r>
            <a:endParaRPr lang="fr-FR" dirty="0">
              <a:solidFill>
                <a:srgbClr val="292934"/>
              </a:solidFill>
            </a:endParaRPr>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2390499"/>
            <a:ext cx="2473065" cy="103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55C15125-B6FC-412A-B9E3-DEEC5F06C260}" type="slidenum">
              <a:rPr lang="fr-FR" smtClean="0"/>
              <a:pPr/>
              <a:t>42</a:t>
            </a:fld>
            <a:endParaRPr lang="fr-FR"/>
          </a:p>
        </p:txBody>
      </p:sp>
    </p:spTree>
    <p:extLst>
      <p:ext uri="{BB962C8B-B14F-4D97-AF65-F5344CB8AC3E}">
        <p14:creationId xmlns:p14="http://schemas.microsoft.com/office/powerpoint/2010/main" val="32696283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DSP in SALTRO</a:t>
            </a:r>
            <a:endParaRPr lang="fr-F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476672"/>
            <a:ext cx="8311455"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833907"/>
            <a:ext cx="4380821" cy="75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732240" y="3068960"/>
            <a:ext cx="2257990" cy="369332"/>
          </a:xfrm>
          <a:prstGeom prst="rect">
            <a:avLst/>
          </a:prstGeom>
          <a:noFill/>
        </p:spPr>
        <p:txBody>
          <a:bodyPr wrap="none" rtlCol="0">
            <a:spAutoFit/>
          </a:bodyPr>
          <a:lstStyle/>
          <a:p>
            <a:r>
              <a:rPr lang="fr-FR" dirty="0" smtClean="0">
                <a:solidFill>
                  <a:srgbClr val="FF0000"/>
                </a:solidFill>
              </a:rPr>
              <a:t>Programmable </a:t>
            </a:r>
            <a:r>
              <a:rPr lang="fr-FR" dirty="0" err="1" smtClean="0">
                <a:solidFill>
                  <a:srgbClr val="FF0000"/>
                </a:solidFill>
              </a:rPr>
              <a:t>coeff</a:t>
            </a:r>
            <a:endParaRPr lang="fr-FR" dirty="0">
              <a:solidFill>
                <a:srgbClr val="FF0000"/>
              </a:solidFill>
            </a:endParaRPr>
          </a:p>
        </p:txBody>
      </p:sp>
      <p:pic>
        <p:nvPicPr>
          <p:cNvPr id="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860" y="4581128"/>
            <a:ext cx="4006370" cy="11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381" y="4024608"/>
            <a:ext cx="4638675" cy="196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5652120" y="4149080"/>
            <a:ext cx="1531188" cy="369332"/>
          </a:xfrm>
          <a:prstGeom prst="rect">
            <a:avLst/>
          </a:prstGeom>
          <a:noFill/>
        </p:spPr>
        <p:txBody>
          <a:bodyPr wrap="none" rtlCol="0">
            <a:spAutoFit/>
          </a:bodyPr>
          <a:lstStyle/>
          <a:p>
            <a:r>
              <a:rPr lang="fr-FR" dirty="0" err="1" smtClean="0">
                <a:solidFill>
                  <a:srgbClr val="1505E5"/>
                </a:solidFill>
              </a:rPr>
              <a:t>Zero</a:t>
            </a:r>
            <a:r>
              <a:rPr lang="fr-FR" dirty="0" smtClean="0">
                <a:solidFill>
                  <a:srgbClr val="1505E5"/>
                </a:solidFill>
              </a:rPr>
              <a:t> </a:t>
            </a:r>
            <a:r>
              <a:rPr lang="fr-FR" dirty="0" err="1" smtClean="0">
                <a:solidFill>
                  <a:srgbClr val="1505E5"/>
                </a:solidFill>
              </a:rPr>
              <a:t>supress</a:t>
            </a:r>
            <a:endParaRPr lang="fr-FR" dirty="0">
              <a:solidFill>
                <a:srgbClr val="1505E5"/>
              </a:solidFill>
            </a:endParaRPr>
          </a:p>
        </p:txBody>
      </p:sp>
      <p:sp>
        <p:nvSpPr>
          <p:cNvPr id="7" name="Rectangle 6"/>
          <p:cNvSpPr/>
          <p:nvPr/>
        </p:nvSpPr>
        <p:spPr>
          <a:xfrm>
            <a:off x="827584" y="5986758"/>
            <a:ext cx="504056" cy="178546"/>
          </a:xfrm>
          <a:prstGeom prst="rect">
            <a:avLst/>
          </a:prstGeom>
          <a:solidFill>
            <a:srgbClr val="81A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5" name="Rectangle 14"/>
          <p:cNvSpPr/>
          <p:nvPr/>
        </p:nvSpPr>
        <p:spPr>
          <a:xfrm>
            <a:off x="2411760" y="5986758"/>
            <a:ext cx="504056" cy="178546"/>
          </a:xfrm>
          <a:prstGeom prst="rect">
            <a:avLst/>
          </a:prstGeom>
          <a:solidFill>
            <a:srgbClr val="81A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6" name="Rectangle 15"/>
          <p:cNvSpPr/>
          <p:nvPr/>
        </p:nvSpPr>
        <p:spPr>
          <a:xfrm>
            <a:off x="3491880" y="5986758"/>
            <a:ext cx="252028" cy="178546"/>
          </a:xfrm>
          <a:prstGeom prst="rect">
            <a:avLst/>
          </a:prstGeom>
          <a:solidFill>
            <a:srgbClr val="81A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17" name="Rectangle 16"/>
          <p:cNvSpPr/>
          <p:nvPr/>
        </p:nvSpPr>
        <p:spPr>
          <a:xfrm>
            <a:off x="4139952" y="5986758"/>
            <a:ext cx="252028" cy="178546"/>
          </a:xfrm>
          <a:prstGeom prst="rect">
            <a:avLst/>
          </a:prstGeom>
          <a:solidFill>
            <a:srgbClr val="81AC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 name="Espace réservé du numéro de diapositive 2"/>
          <p:cNvSpPr>
            <a:spLocks noGrp="1"/>
          </p:cNvSpPr>
          <p:nvPr>
            <p:ph type="sldNum" sz="quarter" idx="12"/>
          </p:nvPr>
        </p:nvSpPr>
        <p:spPr/>
        <p:txBody>
          <a:bodyPr/>
          <a:lstStyle/>
          <a:p>
            <a:fld id="{55C15125-B6FC-412A-B9E3-DEEC5F06C260}" type="slidenum">
              <a:rPr lang="fr-FR" smtClean="0"/>
              <a:pPr/>
              <a:t>43</a:t>
            </a:fld>
            <a:endParaRPr lang="fr-FR"/>
          </a:p>
        </p:txBody>
      </p:sp>
    </p:spTree>
    <p:extLst>
      <p:ext uri="{BB962C8B-B14F-4D97-AF65-F5344CB8AC3E}">
        <p14:creationId xmlns:p14="http://schemas.microsoft.com/office/powerpoint/2010/main" val="25393711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543534"/>
            <a:ext cx="2232397" cy="252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Future of SALTRO-</a:t>
            </a:r>
            <a:r>
              <a:rPr lang="fr-FR" dirty="0" err="1" smtClean="0"/>
              <a:t>like</a:t>
            </a:r>
            <a:r>
              <a:rPr lang="fr-FR" dirty="0" smtClean="0"/>
              <a:t> architecture</a:t>
            </a:r>
            <a:endParaRPr lang="fr-FR" dirty="0"/>
          </a:p>
        </p:txBody>
      </p:sp>
      <p:sp>
        <p:nvSpPr>
          <p:cNvPr id="3" name="Espace réservé du contenu 2"/>
          <p:cNvSpPr>
            <a:spLocks noGrp="1"/>
          </p:cNvSpPr>
          <p:nvPr>
            <p:ph idx="1"/>
          </p:nvPr>
        </p:nvSpPr>
        <p:spPr>
          <a:xfrm>
            <a:off x="35496" y="548680"/>
            <a:ext cx="7812942" cy="5496272"/>
          </a:xfrm>
        </p:spPr>
        <p:txBody>
          <a:bodyPr>
            <a:normAutofit/>
          </a:bodyPr>
          <a:lstStyle/>
          <a:p>
            <a:r>
              <a:rPr lang="fr-FR" sz="2000" dirty="0" err="1" smtClean="0"/>
              <a:t>Still</a:t>
            </a:r>
            <a:r>
              <a:rPr lang="fr-FR" sz="2000" dirty="0" smtClean="0"/>
              <a:t> </a:t>
            </a:r>
            <a:r>
              <a:rPr lang="fr-FR" sz="2000" dirty="0" err="1"/>
              <a:t>t</a:t>
            </a:r>
            <a:r>
              <a:rPr lang="fr-FR" sz="2000" dirty="0" err="1" smtClean="0"/>
              <a:t>oo</a:t>
            </a:r>
            <a:r>
              <a:rPr lang="fr-FR" sz="2000" dirty="0" smtClean="0"/>
              <a:t> </a:t>
            </a:r>
            <a:r>
              <a:rPr lang="fr-FR" sz="2000" dirty="0" err="1" smtClean="0"/>
              <a:t>big</a:t>
            </a:r>
            <a:r>
              <a:rPr lang="fr-FR" sz="2000" dirty="0" smtClean="0"/>
              <a:t> for high </a:t>
            </a:r>
            <a:r>
              <a:rPr lang="fr-FR" sz="2000" dirty="0" err="1" smtClean="0"/>
              <a:t>density</a:t>
            </a:r>
            <a:r>
              <a:rPr lang="fr-FR" sz="2000" dirty="0" smtClean="0"/>
              <a:t> detectors,</a:t>
            </a:r>
          </a:p>
          <a:p>
            <a:endParaRPr lang="fr-FR" sz="2000" dirty="0"/>
          </a:p>
          <a:p>
            <a:r>
              <a:rPr lang="fr-FR" sz="2000" dirty="0" err="1" smtClean="0"/>
              <a:t>Too</a:t>
            </a:r>
            <a:r>
              <a:rPr lang="fr-FR" sz="2000" dirty="0" smtClean="0"/>
              <a:t> large Power </a:t>
            </a:r>
            <a:r>
              <a:rPr lang="fr-FR" sz="2000" dirty="0" err="1" smtClean="0"/>
              <a:t>consumption</a:t>
            </a:r>
            <a:r>
              <a:rPr lang="fr-FR" sz="2000" dirty="0" smtClean="0"/>
              <a:t>  =&gt; ADC,</a:t>
            </a:r>
          </a:p>
          <a:p>
            <a:endParaRPr lang="fr-FR" sz="2000" dirty="0" smtClean="0"/>
          </a:p>
          <a:p>
            <a:r>
              <a:rPr lang="fr-FR" sz="2000" dirty="0" smtClean="0"/>
              <a:t>Large </a:t>
            </a:r>
            <a:r>
              <a:rPr lang="fr-FR" sz="2000" dirty="0" err="1" smtClean="0"/>
              <a:t>improvements</a:t>
            </a:r>
            <a:r>
              <a:rPr lang="fr-FR" sz="2000" dirty="0" smtClean="0"/>
              <a:t> </a:t>
            </a:r>
            <a:r>
              <a:rPr lang="fr-FR" sz="2000" dirty="0" err="1" smtClean="0"/>
              <a:t>during</a:t>
            </a:r>
            <a:r>
              <a:rPr lang="fr-FR" sz="2000" dirty="0" smtClean="0"/>
              <a:t> the last few </a:t>
            </a:r>
            <a:r>
              <a:rPr lang="fr-FR" sz="2000" dirty="0" err="1" smtClean="0"/>
              <a:t>years</a:t>
            </a:r>
            <a:r>
              <a:rPr lang="fr-FR" sz="2000" dirty="0" smtClean="0"/>
              <a:t> (SAR),</a:t>
            </a:r>
          </a:p>
          <a:p>
            <a:r>
              <a:rPr lang="fr-FR" sz="2000" dirty="0" smtClean="0"/>
              <a:t>Gain by a factor of 10 </a:t>
            </a:r>
            <a:r>
              <a:rPr lang="fr-FR" sz="2000" dirty="0" err="1" smtClean="0"/>
              <a:t>seems</a:t>
            </a:r>
            <a:r>
              <a:rPr lang="fr-FR" sz="2000" dirty="0" smtClean="0"/>
              <a:t> possible,</a:t>
            </a:r>
          </a:p>
          <a:p>
            <a:r>
              <a:rPr lang="fr-FR" sz="2000" dirty="0" smtClean="0"/>
              <a:t>But Power </a:t>
            </a:r>
            <a:r>
              <a:rPr lang="fr-FR" sz="2000" dirty="0" err="1" smtClean="0"/>
              <a:t>consumption</a:t>
            </a:r>
            <a:r>
              <a:rPr lang="fr-FR" sz="2000" dirty="0" smtClean="0"/>
              <a:t> for </a:t>
            </a:r>
            <a:r>
              <a:rPr lang="fr-FR" sz="2000" dirty="0" err="1" smtClean="0"/>
              <a:t>references</a:t>
            </a:r>
            <a:r>
              <a:rPr lang="fr-FR" sz="2000" dirty="0" smtClean="0"/>
              <a:t> or digital corrections are </a:t>
            </a:r>
            <a:r>
              <a:rPr lang="fr-FR" sz="2000" dirty="0" err="1" smtClean="0"/>
              <a:t>often</a:t>
            </a:r>
            <a:r>
              <a:rPr lang="fr-FR" sz="2000" dirty="0" smtClean="0"/>
              <a:t> </a:t>
            </a:r>
            <a:r>
              <a:rPr lang="fr-FR" sz="2000" dirty="0" err="1" smtClean="0"/>
              <a:t>forgoten</a:t>
            </a:r>
            <a:r>
              <a:rPr lang="fr-FR" sz="2000" dirty="0" smtClean="0"/>
              <a:t> in </a:t>
            </a:r>
            <a:r>
              <a:rPr lang="fr-FR" sz="2000" dirty="0" err="1" smtClean="0"/>
              <a:t>papers</a:t>
            </a:r>
            <a:r>
              <a:rPr lang="fr-FR" sz="2000" dirty="0" smtClean="0"/>
              <a:t>,</a:t>
            </a:r>
          </a:p>
          <a:p>
            <a:endParaRPr lang="fr-FR" sz="2000" dirty="0" smtClean="0"/>
          </a:p>
          <a:p>
            <a:r>
              <a:rPr lang="fr-FR" sz="2000" dirty="0" smtClean="0"/>
              <a:t>2 chips </a:t>
            </a:r>
            <a:r>
              <a:rPr lang="fr-FR" sz="2000" dirty="0" err="1" smtClean="0"/>
              <a:t>currently</a:t>
            </a:r>
            <a:r>
              <a:rPr lang="fr-FR" sz="2000" dirty="0" smtClean="0"/>
              <a:t> </a:t>
            </a:r>
            <a:r>
              <a:rPr lang="fr-FR" sz="2000" dirty="0" err="1" smtClean="0"/>
              <a:t>under</a:t>
            </a:r>
            <a:r>
              <a:rPr lang="fr-FR" sz="2000" dirty="0" smtClean="0"/>
              <a:t> design:</a:t>
            </a:r>
          </a:p>
          <a:p>
            <a:pPr lvl="1"/>
            <a:r>
              <a:rPr lang="fr-FR" dirty="0" smtClean="0"/>
              <a:t>GDSP (CMS Muon + ILC) </a:t>
            </a:r>
          </a:p>
          <a:p>
            <a:pPr lvl="2"/>
            <a:r>
              <a:rPr lang="fr-FR" dirty="0"/>
              <a:t>I</a:t>
            </a:r>
            <a:r>
              <a:rPr lang="fr-FR" dirty="0" smtClean="0"/>
              <a:t>BM 0.13, 128 </a:t>
            </a:r>
            <a:r>
              <a:rPr lang="fr-FR" dirty="0" err="1" smtClean="0"/>
              <a:t>ch</a:t>
            </a:r>
            <a:endParaRPr lang="fr-FR" dirty="0" smtClean="0"/>
          </a:p>
          <a:p>
            <a:pPr lvl="1"/>
            <a:r>
              <a:rPr lang="fr-FR" dirty="0" smtClean="0"/>
              <a:t>SAMPA (</a:t>
            </a:r>
            <a:r>
              <a:rPr lang="fr-FR" dirty="0" err="1" smtClean="0"/>
              <a:t>ALiCE</a:t>
            </a:r>
            <a:r>
              <a:rPr lang="fr-FR" dirty="0" smtClean="0"/>
              <a:t> TPC + </a:t>
            </a:r>
            <a:r>
              <a:rPr lang="fr-FR" dirty="0" err="1" smtClean="0"/>
              <a:t>DIMuon</a:t>
            </a:r>
            <a:r>
              <a:rPr lang="fr-FR" dirty="0" smtClean="0"/>
              <a:t>) </a:t>
            </a:r>
          </a:p>
          <a:p>
            <a:pPr marL="548640" lvl="2" indent="0">
              <a:buNone/>
            </a:pPr>
            <a:r>
              <a:rPr lang="fr-FR" dirty="0" smtClean="0"/>
              <a:t>TSMC01.3, 32 </a:t>
            </a:r>
            <a:r>
              <a:rPr lang="fr-FR" dirty="0" err="1" smtClean="0"/>
              <a:t>ch</a:t>
            </a:r>
            <a:endParaRPr lang="fr-FR" dirty="0"/>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338" y="3557103"/>
            <a:ext cx="468244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Étoile à 5 branches 10"/>
          <p:cNvSpPr/>
          <p:nvPr/>
        </p:nvSpPr>
        <p:spPr>
          <a:xfrm>
            <a:off x="6477198" y="4728046"/>
            <a:ext cx="216024" cy="144016"/>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cxnSp>
        <p:nvCxnSpPr>
          <p:cNvPr id="13" name="Connecteur droit avec flèche 12"/>
          <p:cNvCxnSpPr/>
          <p:nvPr/>
        </p:nvCxnSpPr>
        <p:spPr>
          <a:xfrm>
            <a:off x="6585210" y="4872062"/>
            <a:ext cx="0" cy="3571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6012160" y="4430722"/>
            <a:ext cx="1175835" cy="276999"/>
          </a:xfrm>
          <a:prstGeom prst="rect">
            <a:avLst/>
          </a:prstGeom>
          <a:noFill/>
        </p:spPr>
        <p:txBody>
          <a:bodyPr wrap="none" rtlCol="0">
            <a:spAutoFit/>
          </a:bodyPr>
          <a:lstStyle/>
          <a:p>
            <a:r>
              <a:rPr lang="fr-FR" sz="1200" b="1" dirty="0" smtClean="0">
                <a:solidFill>
                  <a:srgbClr val="FF0000"/>
                </a:solidFill>
              </a:rPr>
              <a:t>SALTRO ADC</a:t>
            </a:r>
            <a:endParaRPr lang="fr-FR" sz="1200" b="1" dirty="0">
              <a:solidFill>
                <a:srgbClr val="FF0000"/>
              </a:solidFill>
            </a:endParaRPr>
          </a:p>
        </p:txBody>
      </p:sp>
      <p:sp>
        <p:nvSpPr>
          <p:cNvPr id="17" name="ZoneTexte 16"/>
          <p:cNvSpPr txBox="1"/>
          <p:nvPr/>
        </p:nvSpPr>
        <p:spPr>
          <a:xfrm>
            <a:off x="6712396" y="5090700"/>
            <a:ext cx="642933" cy="276999"/>
          </a:xfrm>
          <a:prstGeom prst="rect">
            <a:avLst/>
          </a:prstGeom>
          <a:noFill/>
        </p:spPr>
        <p:txBody>
          <a:bodyPr wrap="none" rtlCol="0">
            <a:spAutoFit/>
          </a:bodyPr>
          <a:lstStyle/>
          <a:p>
            <a:r>
              <a:rPr lang="fr-FR" sz="1200" b="1" i="1" dirty="0" smtClean="0">
                <a:solidFill>
                  <a:srgbClr val="FF0000"/>
                </a:solidFill>
              </a:rPr>
              <a:t>Target</a:t>
            </a:r>
            <a:endParaRPr lang="fr-FR" sz="1200" b="1" i="1" dirty="0">
              <a:solidFill>
                <a:srgbClr val="FF0000"/>
              </a:solidFill>
            </a:endParaRPr>
          </a:p>
        </p:txBody>
      </p:sp>
      <p:sp>
        <p:nvSpPr>
          <p:cNvPr id="15" name="Rectangle 14"/>
          <p:cNvSpPr/>
          <p:nvPr/>
        </p:nvSpPr>
        <p:spPr>
          <a:xfrm>
            <a:off x="5593702" y="3635732"/>
            <a:ext cx="2880320" cy="369332"/>
          </a:xfrm>
          <a:prstGeom prst="rect">
            <a:avLst/>
          </a:prstGeom>
        </p:spPr>
        <p:txBody>
          <a:bodyPr wrap="square">
            <a:spAutoFit/>
          </a:bodyPr>
          <a:lstStyle/>
          <a:p>
            <a:r>
              <a:rPr lang="fr-FR" b="1" dirty="0" smtClean="0">
                <a:solidFill>
                  <a:srgbClr val="292934"/>
                </a:solidFill>
              </a:rPr>
              <a:t>FOM </a:t>
            </a:r>
            <a:r>
              <a:rPr lang="fr-FR" b="1" dirty="0">
                <a:solidFill>
                  <a:srgbClr val="292934"/>
                </a:solidFill>
              </a:rPr>
              <a:t>~ P / (2ENOB. 2BW)</a:t>
            </a:r>
          </a:p>
        </p:txBody>
      </p:sp>
      <p:sp>
        <p:nvSpPr>
          <p:cNvPr id="16" name="Rectangle 15"/>
          <p:cNvSpPr/>
          <p:nvPr/>
        </p:nvSpPr>
        <p:spPr>
          <a:xfrm>
            <a:off x="7187995" y="6325289"/>
            <a:ext cx="1704485" cy="200055"/>
          </a:xfrm>
          <a:prstGeom prst="rect">
            <a:avLst/>
          </a:prstGeom>
        </p:spPr>
        <p:txBody>
          <a:bodyPr wrap="square">
            <a:spAutoFit/>
          </a:bodyPr>
          <a:lstStyle/>
          <a:p>
            <a:r>
              <a:rPr lang="nn-NO" sz="700" dirty="0" smtClean="0">
                <a:solidFill>
                  <a:srgbClr val="292934"/>
                </a:solidFill>
              </a:rPr>
              <a:t>Source </a:t>
            </a:r>
            <a:r>
              <a:rPr lang="nn-NO" sz="700" dirty="0">
                <a:solidFill>
                  <a:srgbClr val="292934"/>
                </a:solidFill>
              </a:rPr>
              <a:t>: B. Murmann, Stanford, USA</a:t>
            </a:r>
            <a:endParaRPr lang="fr-FR" sz="700" dirty="0">
              <a:solidFill>
                <a:srgbClr val="292934"/>
              </a:solidFill>
            </a:endParaRPr>
          </a:p>
        </p:txBody>
      </p:sp>
      <p:sp>
        <p:nvSpPr>
          <p:cNvPr id="4" name="Espace réservé du numéro de diapositive 3"/>
          <p:cNvSpPr>
            <a:spLocks noGrp="1"/>
          </p:cNvSpPr>
          <p:nvPr>
            <p:ph type="sldNum" sz="quarter" idx="12"/>
          </p:nvPr>
        </p:nvSpPr>
        <p:spPr/>
        <p:txBody>
          <a:bodyPr/>
          <a:lstStyle/>
          <a:p>
            <a:fld id="{55C15125-B6FC-412A-B9E3-DEEC5F06C260}" type="slidenum">
              <a:rPr lang="fr-FR" smtClean="0"/>
              <a:pPr/>
              <a:t>44</a:t>
            </a:fld>
            <a:endParaRPr lang="fr-FR"/>
          </a:p>
        </p:txBody>
      </p:sp>
    </p:spTree>
    <p:extLst>
      <p:ext uri="{BB962C8B-B14F-4D97-AF65-F5344CB8AC3E}">
        <p14:creationId xmlns:p14="http://schemas.microsoft.com/office/powerpoint/2010/main" val="3103158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VMM chips for ATLAS muon </a:t>
            </a:r>
            <a:r>
              <a:rPr lang="fr-FR" dirty="0" err="1" smtClean="0"/>
              <a:t>chambers</a:t>
            </a:r>
            <a:r>
              <a:rPr lang="fr-FR" dirty="0" smtClean="0"/>
              <a:t> </a:t>
            </a:r>
            <a:endParaRPr lang="fr-FR" dirty="0"/>
          </a:p>
        </p:txBody>
      </p:sp>
      <p:sp>
        <p:nvSpPr>
          <p:cNvPr id="3" name="Espace réservé du contenu 2"/>
          <p:cNvSpPr>
            <a:spLocks noGrp="1"/>
          </p:cNvSpPr>
          <p:nvPr>
            <p:ph idx="1"/>
          </p:nvPr>
        </p:nvSpPr>
        <p:spPr>
          <a:xfrm>
            <a:off x="457200" y="620688"/>
            <a:ext cx="8229600" cy="5976664"/>
          </a:xfrm>
        </p:spPr>
        <p:txBody>
          <a:bodyPr>
            <a:normAutofit fontScale="92500" lnSpcReduction="20000"/>
          </a:bodyPr>
          <a:lstStyle/>
          <a:p>
            <a:r>
              <a:rPr lang="fr-FR" dirty="0" smtClean="0">
                <a:solidFill>
                  <a:srgbClr val="1505E5"/>
                </a:solidFill>
              </a:rPr>
              <a:t>New </a:t>
            </a:r>
            <a:r>
              <a:rPr lang="fr-FR" dirty="0" err="1" smtClean="0">
                <a:solidFill>
                  <a:srgbClr val="1505E5"/>
                </a:solidFill>
              </a:rPr>
              <a:t>electronics</a:t>
            </a:r>
            <a:r>
              <a:rPr lang="fr-FR" dirty="0" smtClean="0">
                <a:solidFill>
                  <a:srgbClr val="1505E5"/>
                </a:solidFill>
              </a:rPr>
              <a:t> for HL-LHC Muon </a:t>
            </a:r>
            <a:r>
              <a:rPr lang="fr-FR" dirty="0" err="1" smtClean="0">
                <a:solidFill>
                  <a:srgbClr val="1505E5"/>
                </a:solidFill>
              </a:rPr>
              <a:t>chambers</a:t>
            </a:r>
            <a:r>
              <a:rPr lang="fr-FR" dirty="0" smtClean="0">
                <a:solidFill>
                  <a:srgbClr val="1505E5"/>
                </a:solidFill>
              </a:rPr>
              <a:t> (&gt;1000 m</a:t>
            </a:r>
            <a:r>
              <a:rPr lang="fr-FR" baseline="30000" dirty="0" smtClean="0">
                <a:solidFill>
                  <a:srgbClr val="1505E5"/>
                </a:solidFill>
              </a:rPr>
              <a:t>2</a:t>
            </a:r>
            <a:r>
              <a:rPr lang="fr-FR" dirty="0" smtClean="0">
                <a:solidFill>
                  <a:srgbClr val="1505E5"/>
                </a:solidFill>
              </a:rPr>
              <a:t>)</a:t>
            </a:r>
          </a:p>
          <a:p>
            <a:r>
              <a:rPr lang="fr-FR" dirty="0" smtClean="0">
                <a:solidFill>
                  <a:srgbClr val="1505E5"/>
                </a:solidFill>
              </a:rPr>
              <a:t>ITGC and </a:t>
            </a:r>
            <a:r>
              <a:rPr lang="fr-FR" dirty="0" err="1" smtClean="0">
                <a:solidFill>
                  <a:srgbClr val="1505E5"/>
                </a:solidFill>
              </a:rPr>
              <a:t>resistive</a:t>
            </a:r>
            <a:r>
              <a:rPr lang="fr-FR" dirty="0" smtClean="0">
                <a:solidFill>
                  <a:srgbClr val="1505E5"/>
                </a:solidFill>
              </a:rPr>
              <a:t> Micromegas</a:t>
            </a:r>
          </a:p>
          <a:p>
            <a:r>
              <a:rPr lang="fr-FR" dirty="0" err="1" smtClean="0">
                <a:solidFill>
                  <a:srgbClr val="1505E5"/>
                </a:solidFill>
              </a:rPr>
              <a:t>Now</a:t>
            </a:r>
            <a:r>
              <a:rPr lang="fr-FR" dirty="0" smtClean="0">
                <a:solidFill>
                  <a:srgbClr val="1505E5"/>
                </a:solidFill>
              </a:rPr>
              <a:t> </a:t>
            </a:r>
            <a:r>
              <a:rPr lang="fr-FR" dirty="0" err="1" smtClean="0">
                <a:solidFill>
                  <a:srgbClr val="1505E5"/>
                </a:solidFill>
              </a:rPr>
              <a:t>same</a:t>
            </a:r>
            <a:r>
              <a:rPr lang="fr-FR" dirty="0" smtClean="0">
                <a:solidFill>
                  <a:srgbClr val="1505E5"/>
                </a:solidFill>
              </a:rPr>
              <a:t> detectors for the trigger and </a:t>
            </a:r>
            <a:r>
              <a:rPr lang="fr-FR" dirty="0" err="1" smtClean="0">
                <a:solidFill>
                  <a:srgbClr val="1505E5"/>
                </a:solidFill>
              </a:rPr>
              <a:t>and</a:t>
            </a:r>
            <a:r>
              <a:rPr lang="fr-FR" dirty="0" smtClean="0">
                <a:solidFill>
                  <a:srgbClr val="1505E5"/>
                </a:solidFill>
              </a:rPr>
              <a:t> the </a:t>
            </a:r>
            <a:r>
              <a:rPr lang="fr-FR" dirty="0" err="1" smtClean="0">
                <a:solidFill>
                  <a:srgbClr val="1505E5"/>
                </a:solidFill>
              </a:rPr>
              <a:t>tracking</a:t>
            </a:r>
            <a:r>
              <a:rPr lang="fr-FR" dirty="0" smtClean="0">
                <a:solidFill>
                  <a:srgbClr val="1505E5"/>
                </a:solidFill>
              </a:rPr>
              <a:t>.</a:t>
            </a:r>
          </a:p>
          <a:p>
            <a:pPr lvl="1">
              <a:buFont typeface="Symbol"/>
              <a:buChar char="Þ"/>
            </a:pPr>
            <a:r>
              <a:rPr lang="fr-FR" dirty="0" smtClean="0">
                <a:solidFill>
                  <a:srgbClr val="1505E5"/>
                </a:solidFill>
              </a:rPr>
              <a:t>25ns </a:t>
            </a:r>
            <a:r>
              <a:rPr lang="fr-FR" dirty="0">
                <a:solidFill>
                  <a:srgbClr val="1505E5"/>
                </a:solidFill>
              </a:rPr>
              <a:t>Real time position of the hits:</a:t>
            </a:r>
          </a:p>
          <a:p>
            <a:pPr lvl="1">
              <a:buFont typeface="Symbol"/>
              <a:buChar char="Þ"/>
            </a:pPr>
            <a:r>
              <a:rPr lang="fr-FR" dirty="0" err="1">
                <a:solidFill>
                  <a:srgbClr val="1505E5"/>
                </a:solidFill>
              </a:rPr>
              <a:t>Fast</a:t>
            </a:r>
            <a:r>
              <a:rPr lang="fr-FR" dirty="0">
                <a:solidFill>
                  <a:srgbClr val="1505E5"/>
                </a:solidFill>
              </a:rPr>
              <a:t> </a:t>
            </a:r>
            <a:r>
              <a:rPr lang="fr-FR" dirty="0" err="1">
                <a:solidFill>
                  <a:srgbClr val="1505E5"/>
                </a:solidFill>
              </a:rPr>
              <a:t>shaping</a:t>
            </a:r>
            <a:r>
              <a:rPr lang="fr-FR" dirty="0">
                <a:solidFill>
                  <a:srgbClr val="1505E5"/>
                </a:solidFill>
              </a:rPr>
              <a:t> </a:t>
            </a:r>
            <a:r>
              <a:rPr lang="fr-FR" dirty="0" err="1">
                <a:solidFill>
                  <a:srgbClr val="1505E5"/>
                </a:solidFill>
              </a:rPr>
              <a:t>required</a:t>
            </a:r>
            <a:endParaRPr lang="fr-FR" dirty="0">
              <a:solidFill>
                <a:srgbClr val="1505E5"/>
              </a:solidFill>
            </a:endParaRPr>
          </a:p>
          <a:p>
            <a:pPr lvl="1">
              <a:buFont typeface="Symbol"/>
              <a:buChar char="Þ"/>
            </a:pPr>
            <a:r>
              <a:rPr lang="fr-FR" dirty="0">
                <a:solidFill>
                  <a:srgbClr val="1505E5"/>
                </a:solidFill>
              </a:rPr>
              <a:t>Fine </a:t>
            </a:r>
            <a:r>
              <a:rPr lang="fr-FR" dirty="0" err="1">
                <a:solidFill>
                  <a:srgbClr val="1505E5"/>
                </a:solidFill>
              </a:rPr>
              <a:t>measurements</a:t>
            </a:r>
            <a:r>
              <a:rPr lang="fr-FR" dirty="0">
                <a:solidFill>
                  <a:srgbClr val="1505E5"/>
                </a:solidFill>
              </a:rPr>
              <a:t> :</a:t>
            </a:r>
          </a:p>
          <a:p>
            <a:pPr lvl="3">
              <a:buFont typeface="Symbol"/>
              <a:buChar char="Þ"/>
            </a:pPr>
            <a:r>
              <a:rPr lang="fr-FR" sz="1700" dirty="0">
                <a:solidFill>
                  <a:srgbClr val="1505E5"/>
                </a:solidFill>
              </a:rPr>
              <a:t>Timing </a:t>
            </a:r>
            <a:r>
              <a:rPr lang="fr-FR" sz="1700" dirty="0" err="1">
                <a:solidFill>
                  <a:srgbClr val="1505E5"/>
                </a:solidFill>
              </a:rPr>
              <a:t>used</a:t>
            </a:r>
            <a:r>
              <a:rPr lang="fr-FR" sz="1700" dirty="0">
                <a:solidFill>
                  <a:srgbClr val="1505E5"/>
                </a:solidFill>
              </a:rPr>
              <a:t> for </a:t>
            </a:r>
            <a:r>
              <a:rPr lang="fr-FR" sz="1700" dirty="0" err="1">
                <a:solidFill>
                  <a:srgbClr val="1505E5"/>
                </a:solidFill>
              </a:rPr>
              <a:t>track</a:t>
            </a:r>
            <a:r>
              <a:rPr lang="fr-FR" sz="1700" dirty="0">
                <a:solidFill>
                  <a:srgbClr val="1505E5"/>
                </a:solidFill>
              </a:rPr>
              <a:t> angle </a:t>
            </a:r>
            <a:r>
              <a:rPr lang="fr-FR" sz="1700" dirty="0" err="1">
                <a:solidFill>
                  <a:srgbClr val="1505E5"/>
                </a:solidFill>
              </a:rPr>
              <a:t>measurement</a:t>
            </a:r>
            <a:r>
              <a:rPr lang="fr-FR" sz="1700" dirty="0">
                <a:solidFill>
                  <a:srgbClr val="1505E5"/>
                </a:solidFill>
              </a:rPr>
              <a:t> (mini TPC mode</a:t>
            </a:r>
            <a:r>
              <a:rPr lang="fr-FR" sz="1700" dirty="0" smtClean="0">
                <a:solidFill>
                  <a:srgbClr val="1505E5"/>
                </a:solidFill>
              </a:rPr>
              <a:t>).</a:t>
            </a:r>
          </a:p>
          <a:p>
            <a:pPr lvl="3">
              <a:buFont typeface="Symbol"/>
              <a:buChar char="Þ"/>
            </a:pPr>
            <a:r>
              <a:rPr lang="fr-FR" sz="1700" dirty="0" smtClean="0">
                <a:solidFill>
                  <a:srgbClr val="1505E5"/>
                </a:solidFill>
              </a:rPr>
              <a:t>« </a:t>
            </a:r>
            <a:r>
              <a:rPr lang="fr-FR" sz="1700" dirty="0" err="1" smtClean="0">
                <a:solidFill>
                  <a:srgbClr val="1505E5"/>
                </a:solidFill>
              </a:rPr>
              <a:t>risetime</a:t>
            </a:r>
            <a:r>
              <a:rPr lang="fr-FR" sz="1700" dirty="0" smtClean="0">
                <a:solidFill>
                  <a:srgbClr val="1505E5"/>
                </a:solidFill>
              </a:rPr>
              <a:t> </a:t>
            </a:r>
            <a:r>
              <a:rPr lang="fr-FR" sz="1700" dirty="0" err="1" smtClean="0">
                <a:solidFill>
                  <a:srgbClr val="1505E5"/>
                </a:solidFill>
              </a:rPr>
              <a:t>measurement</a:t>
            </a:r>
            <a:r>
              <a:rPr lang="fr-FR" sz="1700" dirty="0" smtClean="0">
                <a:solidFill>
                  <a:srgbClr val="1505E5"/>
                </a:solidFill>
              </a:rPr>
              <a:t> »</a:t>
            </a:r>
            <a:endParaRPr lang="fr-FR" sz="1700" dirty="0">
              <a:solidFill>
                <a:srgbClr val="1505E5"/>
              </a:solidFill>
            </a:endParaRPr>
          </a:p>
          <a:p>
            <a:pPr lvl="3">
              <a:buFont typeface="Symbol"/>
              <a:buChar char="Þ"/>
            </a:pPr>
            <a:r>
              <a:rPr lang="fr-FR" sz="1700" dirty="0">
                <a:solidFill>
                  <a:srgbClr val="1505E5"/>
                </a:solidFill>
              </a:rPr>
              <a:t>High </a:t>
            </a:r>
            <a:r>
              <a:rPr lang="fr-FR" sz="1700" dirty="0" err="1">
                <a:solidFill>
                  <a:srgbClr val="1505E5"/>
                </a:solidFill>
              </a:rPr>
              <a:t>dynamic</a:t>
            </a:r>
            <a:r>
              <a:rPr lang="fr-FR" sz="1700" dirty="0">
                <a:solidFill>
                  <a:srgbClr val="1505E5"/>
                </a:solidFill>
              </a:rPr>
              <a:t> range (</a:t>
            </a:r>
            <a:r>
              <a:rPr lang="fr-FR" sz="1700" dirty="0" err="1">
                <a:solidFill>
                  <a:srgbClr val="1505E5"/>
                </a:solidFill>
              </a:rPr>
              <a:t>gas</a:t>
            </a:r>
            <a:r>
              <a:rPr lang="fr-FR" sz="1700" dirty="0">
                <a:solidFill>
                  <a:srgbClr val="1505E5"/>
                </a:solidFill>
              </a:rPr>
              <a:t>)</a:t>
            </a:r>
          </a:p>
          <a:p>
            <a:pPr lvl="3">
              <a:buFont typeface="Symbol"/>
              <a:buChar char="Þ"/>
            </a:pPr>
            <a:r>
              <a:rPr lang="fr-FR" sz="1700" dirty="0">
                <a:solidFill>
                  <a:srgbClr val="1505E5"/>
                </a:solidFill>
              </a:rPr>
              <a:t>Good </a:t>
            </a:r>
            <a:r>
              <a:rPr lang="fr-FR" sz="1700" dirty="0" err="1">
                <a:solidFill>
                  <a:srgbClr val="1505E5"/>
                </a:solidFill>
              </a:rPr>
              <a:t>resolution</a:t>
            </a:r>
            <a:r>
              <a:rPr lang="fr-FR" sz="1700" dirty="0">
                <a:solidFill>
                  <a:srgbClr val="1505E5"/>
                </a:solidFill>
              </a:rPr>
              <a:t> </a:t>
            </a:r>
            <a:r>
              <a:rPr lang="fr-FR" sz="1700" dirty="0" err="1">
                <a:solidFill>
                  <a:srgbClr val="1505E5"/>
                </a:solidFill>
              </a:rPr>
              <a:t>required</a:t>
            </a:r>
            <a:r>
              <a:rPr lang="fr-FR" sz="1700" dirty="0">
                <a:solidFill>
                  <a:srgbClr val="1505E5"/>
                </a:solidFill>
              </a:rPr>
              <a:t> =&gt; </a:t>
            </a:r>
            <a:r>
              <a:rPr lang="fr-FR" sz="1700" dirty="0" err="1">
                <a:solidFill>
                  <a:srgbClr val="1505E5"/>
                </a:solidFill>
              </a:rPr>
              <a:t>centroïd</a:t>
            </a:r>
            <a:r>
              <a:rPr lang="fr-FR" sz="1700" dirty="0">
                <a:solidFill>
                  <a:srgbClr val="1505E5"/>
                </a:solidFill>
              </a:rPr>
              <a:t> for position.</a:t>
            </a:r>
          </a:p>
          <a:p>
            <a:r>
              <a:rPr lang="fr-FR" dirty="0" err="1" smtClean="0">
                <a:solidFill>
                  <a:srgbClr val="1505E5"/>
                </a:solidFill>
              </a:rPr>
              <a:t>Totally</a:t>
            </a:r>
            <a:r>
              <a:rPr lang="fr-FR" dirty="0" smtClean="0">
                <a:solidFill>
                  <a:srgbClr val="1505E5"/>
                </a:solidFill>
              </a:rPr>
              <a:t> </a:t>
            </a:r>
            <a:r>
              <a:rPr lang="fr-FR" dirty="0" err="1">
                <a:solidFill>
                  <a:srgbClr val="1505E5"/>
                </a:solidFill>
              </a:rPr>
              <a:t>Asynchronous</a:t>
            </a:r>
            <a:r>
              <a:rPr lang="fr-FR" dirty="0">
                <a:solidFill>
                  <a:srgbClr val="1505E5"/>
                </a:solidFill>
              </a:rPr>
              <a:t> </a:t>
            </a:r>
            <a:r>
              <a:rPr lang="fr-FR" dirty="0" smtClean="0">
                <a:solidFill>
                  <a:srgbClr val="1505E5"/>
                </a:solidFill>
              </a:rPr>
              <a:t>architecture:</a:t>
            </a:r>
          </a:p>
          <a:p>
            <a:pPr lvl="1"/>
            <a:r>
              <a:rPr lang="fr-FR" dirty="0" err="1" smtClean="0">
                <a:solidFill>
                  <a:srgbClr val="1505E5"/>
                </a:solidFill>
              </a:rPr>
              <a:t>Discri</a:t>
            </a:r>
            <a:r>
              <a:rPr lang="fr-FR" dirty="0" smtClean="0">
                <a:solidFill>
                  <a:srgbClr val="1505E5"/>
                </a:solidFill>
              </a:rPr>
              <a:t> + </a:t>
            </a:r>
            <a:r>
              <a:rPr lang="fr-FR" dirty="0" err="1" smtClean="0">
                <a:solidFill>
                  <a:srgbClr val="1505E5"/>
                </a:solidFill>
              </a:rPr>
              <a:t>Peak</a:t>
            </a:r>
            <a:r>
              <a:rPr lang="fr-FR" dirty="0" smtClean="0">
                <a:solidFill>
                  <a:srgbClr val="1505E5"/>
                </a:solidFill>
              </a:rPr>
              <a:t> detectors</a:t>
            </a:r>
          </a:p>
          <a:p>
            <a:r>
              <a:rPr lang="fr-FR" dirty="0" err="1" smtClean="0">
                <a:solidFill>
                  <a:srgbClr val="1505E5"/>
                </a:solidFill>
              </a:rPr>
              <a:t>Treatment</a:t>
            </a:r>
            <a:r>
              <a:rPr lang="fr-FR" dirty="0" smtClean="0">
                <a:solidFill>
                  <a:srgbClr val="1505E5"/>
                </a:solidFill>
              </a:rPr>
              <a:t> on hit </a:t>
            </a:r>
            <a:r>
              <a:rPr lang="fr-FR" dirty="0" err="1" smtClean="0">
                <a:solidFill>
                  <a:srgbClr val="1505E5"/>
                </a:solidFill>
              </a:rPr>
              <a:t>channels</a:t>
            </a:r>
            <a:r>
              <a:rPr lang="fr-FR" dirty="0" smtClean="0">
                <a:solidFill>
                  <a:srgbClr val="1505E5"/>
                </a:solidFill>
              </a:rPr>
              <a:t> + </a:t>
            </a:r>
            <a:r>
              <a:rPr lang="fr-FR" dirty="0" err="1" smtClean="0">
                <a:solidFill>
                  <a:srgbClr val="1505E5"/>
                </a:solidFill>
              </a:rPr>
              <a:t>neighbours</a:t>
            </a:r>
            <a:endParaRPr lang="fr-FR" dirty="0" smtClean="0">
              <a:solidFill>
                <a:srgbClr val="1505E5"/>
              </a:solidFill>
            </a:endParaRPr>
          </a:p>
          <a:p>
            <a:r>
              <a:rPr lang="fr-FR" dirty="0" smtClean="0">
                <a:solidFill>
                  <a:srgbClr val="1505E5"/>
                </a:solidFill>
              </a:rPr>
              <a:t>On chip </a:t>
            </a:r>
            <a:r>
              <a:rPr lang="fr-FR" dirty="0" err="1" smtClean="0">
                <a:solidFill>
                  <a:srgbClr val="1505E5"/>
                </a:solidFill>
              </a:rPr>
              <a:t>digitization</a:t>
            </a:r>
            <a:r>
              <a:rPr lang="fr-FR" dirty="0" smtClean="0">
                <a:solidFill>
                  <a:srgbClr val="1505E5"/>
                </a:solidFill>
              </a:rPr>
              <a:t>.</a:t>
            </a:r>
          </a:p>
          <a:p>
            <a:r>
              <a:rPr lang="fr-FR" dirty="0" smtClean="0">
                <a:solidFill>
                  <a:srgbClr val="1505E5"/>
                </a:solidFill>
              </a:rPr>
              <a:t>Ultra versatile: 10pF-200pF, 25ns-200ns, all </a:t>
            </a:r>
            <a:r>
              <a:rPr lang="fr-FR" dirty="0" err="1" smtClean="0">
                <a:solidFill>
                  <a:srgbClr val="1505E5"/>
                </a:solidFill>
              </a:rPr>
              <a:t>polarities</a:t>
            </a:r>
            <a:endParaRPr lang="fr-FR" dirty="0" smtClean="0">
              <a:solidFill>
                <a:srgbClr val="1505E5"/>
              </a:solidFill>
            </a:endParaRPr>
          </a:p>
          <a:p>
            <a:r>
              <a:rPr lang="fr-FR" dirty="0" smtClean="0">
                <a:solidFill>
                  <a:srgbClr val="1505E5"/>
                </a:solidFill>
              </a:rPr>
              <a:t>64 </a:t>
            </a:r>
            <a:r>
              <a:rPr lang="fr-FR" dirty="0" err="1" smtClean="0">
                <a:solidFill>
                  <a:srgbClr val="1505E5"/>
                </a:solidFill>
              </a:rPr>
              <a:t>channels</a:t>
            </a:r>
            <a:r>
              <a:rPr lang="fr-FR" dirty="0" smtClean="0">
                <a:solidFill>
                  <a:srgbClr val="1505E5"/>
                </a:solidFill>
              </a:rPr>
              <a:t>; IBM 0.13</a:t>
            </a:r>
          </a:p>
          <a:p>
            <a:r>
              <a:rPr lang="fr-FR" dirty="0" smtClean="0">
                <a:solidFill>
                  <a:srgbClr val="1505E5"/>
                </a:solidFill>
              </a:rPr>
              <a:t>4mW/</a:t>
            </a:r>
            <a:r>
              <a:rPr lang="fr-FR" dirty="0" err="1" smtClean="0">
                <a:solidFill>
                  <a:srgbClr val="1505E5"/>
                </a:solidFill>
              </a:rPr>
              <a:t>Ch</a:t>
            </a:r>
            <a:endParaRPr lang="fr-FR" dirty="0" smtClean="0">
              <a:solidFill>
                <a:srgbClr val="1505E5"/>
              </a:solidFill>
            </a:endParaRPr>
          </a:p>
          <a:p>
            <a:r>
              <a:rPr lang="fr-FR" dirty="0" smtClean="0">
                <a:solidFill>
                  <a:srgbClr val="1505E5"/>
                </a:solidFill>
              </a:rPr>
              <a:t>VMM1 </a:t>
            </a:r>
            <a:r>
              <a:rPr lang="fr-FR" dirty="0" err="1" smtClean="0">
                <a:solidFill>
                  <a:srgbClr val="1505E5"/>
                </a:solidFill>
              </a:rPr>
              <a:t>tested</a:t>
            </a:r>
            <a:r>
              <a:rPr lang="fr-FR" dirty="0" smtClean="0">
                <a:solidFill>
                  <a:srgbClr val="1505E5"/>
                </a:solidFill>
              </a:rPr>
              <a:t> </a:t>
            </a:r>
            <a:r>
              <a:rPr lang="fr-FR" dirty="0" err="1" smtClean="0">
                <a:solidFill>
                  <a:srgbClr val="1505E5"/>
                </a:solidFill>
              </a:rPr>
              <a:t>succesfully</a:t>
            </a:r>
            <a:r>
              <a:rPr lang="fr-FR" dirty="0" smtClean="0">
                <a:solidFill>
                  <a:srgbClr val="1505E5"/>
                </a:solidFill>
              </a:rPr>
              <a:t>, VMM2 </a:t>
            </a:r>
            <a:r>
              <a:rPr lang="fr-FR" dirty="0" err="1" smtClean="0">
                <a:solidFill>
                  <a:srgbClr val="1505E5"/>
                </a:solidFill>
              </a:rPr>
              <a:t>is</a:t>
            </a:r>
            <a:r>
              <a:rPr lang="fr-FR" dirty="0" smtClean="0">
                <a:solidFill>
                  <a:srgbClr val="1505E5"/>
                </a:solidFill>
              </a:rPr>
              <a:t> </a:t>
            </a:r>
            <a:r>
              <a:rPr lang="fr-FR" dirty="0" err="1" smtClean="0">
                <a:solidFill>
                  <a:srgbClr val="1505E5"/>
                </a:solidFill>
              </a:rPr>
              <a:t>comming</a:t>
            </a:r>
            <a:r>
              <a:rPr lang="fr-FR" dirty="0" smtClean="0">
                <a:solidFill>
                  <a:srgbClr val="1505E5"/>
                </a:solidFill>
              </a:rPr>
              <a:t> </a:t>
            </a:r>
            <a:r>
              <a:rPr lang="fr-FR" dirty="0" err="1" smtClean="0">
                <a:solidFill>
                  <a:srgbClr val="1505E5"/>
                </a:solidFill>
              </a:rPr>
              <a:t>soon</a:t>
            </a:r>
            <a:endParaRPr lang="fr-FR" dirty="0" smtClean="0">
              <a:solidFill>
                <a:srgbClr val="1505E5"/>
              </a:solidFill>
            </a:endParaRPr>
          </a:p>
          <a:p>
            <a:pPr marL="0" indent="0">
              <a:buNone/>
            </a:pPr>
            <a:endParaRPr lang="fr-FR" dirty="0"/>
          </a:p>
          <a:p>
            <a:pPr lvl="1">
              <a:buFont typeface="Symbol"/>
              <a:buChar char="Þ"/>
            </a:pPr>
            <a:endParaRPr lang="fr-FR" dirty="0" smtClean="0"/>
          </a:p>
          <a:p>
            <a:pPr marL="822960" lvl="3" indent="0">
              <a:buNone/>
            </a:pPr>
            <a:endParaRPr lang="fr-FR" dirty="0" smtClean="0"/>
          </a:p>
        </p:txBody>
      </p:sp>
      <p:sp>
        <p:nvSpPr>
          <p:cNvPr id="4" name="ZoneTexte 3"/>
          <p:cNvSpPr txBox="1"/>
          <p:nvPr/>
        </p:nvSpPr>
        <p:spPr>
          <a:xfrm>
            <a:off x="6420965" y="-9053"/>
            <a:ext cx="2098651" cy="369332"/>
          </a:xfrm>
          <a:prstGeom prst="rect">
            <a:avLst/>
          </a:prstGeom>
          <a:noFill/>
        </p:spPr>
        <p:txBody>
          <a:bodyPr wrap="none" rtlCol="0">
            <a:spAutoFit/>
          </a:bodyPr>
          <a:lstStyle/>
          <a:p>
            <a:r>
              <a:rPr lang="fr-FR" dirty="0" smtClean="0">
                <a:solidFill>
                  <a:srgbClr val="292934"/>
                </a:solidFill>
              </a:rPr>
              <a:t>© G. De Geronimo</a:t>
            </a:r>
            <a:endParaRPr lang="fr-FR" dirty="0">
              <a:solidFill>
                <a:srgbClr val="292934"/>
              </a:solidFill>
            </a:endParaRPr>
          </a:p>
        </p:txBody>
      </p:sp>
      <p:grpSp>
        <p:nvGrpSpPr>
          <p:cNvPr id="5" name="Group 15"/>
          <p:cNvGrpSpPr/>
          <p:nvPr/>
        </p:nvGrpSpPr>
        <p:grpSpPr>
          <a:xfrm>
            <a:off x="7107396" y="3290085"/>
            <a:ext cx="1548172" cy="1446790"/>
            <a:chOff x="863588" y="1673273"/>
            <a:chExt cx="4068452" cy="3915967"/>
          </a:xfrm>
        </p:grpSpPr>
        <p:pic>
          <p:nvPicPr>
            <p:cNvPr id="6" name="Picture 2" descr="C:\Documents and Settings\degeronimo.BNL\Desktop\Asic1.png"/>
            <p:cNvPicPr>
              <a:picLocks noChangeAspect="1" noChangeArrowheads="1"/>
            </p:cNvPicPr>
            <p:nvPr/>
          </p:nvPicPr>
          <p:blipFill>
            <a:blip r:embed="rId2" cstate="print"/>
            <a:srcRect l="38500" t="16800" r="29000" b="9600"/>
            <a:stretch>
              <a:fillRect/>
            </a:stretch>
          </p:blipFill>
          <p:spPr bwMode="auto">
            <a:xfrm>
              <a:off x="863588" y="1673273"/>
              <a:ext cx="3760186" cy="3915967"/>
            </a:xfrm>
            <a:prstGeom prst="rect">
              <a:avLst/>
            </a:prstGeom>
            <a:noFill/>
          </p:spPr>
        </p:pic>
        <p:pic>
          <p:nvPicPr>
            <p:cNvPr id="7" name="Picture 2" descr="C:\Documents and Settings\degeronimo.BNL\Desktop\Asic1.png"/>
            <p:cNvPicPr>
              <a:picLocks noChangeAspect="1" noChangeArrowheads="1"/>
            </p:cNvPicPr>
            <p:nvPr/>
          </p:nvPicPr>
          <p:blipFill>
            <a:blip r:embed="rId2" cstate="print"/>
            <a:srcRect l="69500" t="16800" r="29000" b="9600"/>
            <a:stretch>
              <a:fillRect/>
            </a:stretch>
          </p:blipFill>
          <p:spPr bwMode="auto">
            <a:xfrm>
              <a:off x="4578470" y="1673273"/>
              <a:ext cx="173550" cy="3915967"/>
            </a:xfrm>
            <a:prstGeom prst="rect">
              <a:avLst/>
            </a:prstGeom>
            <a:noFill/>
          </p:spPr>
        </p:pic>
        <p:pic>
          <p:nvPicPr>
            <p:cNvPr id="8" name="Picture 2" descr="C:\Documents and Settings\degeronimo.BNL\Desktop\Asic1.png"/>
            <p:cNvPicPr>
              <a:picLocks noChangeAspect="1" noChangeArrowheads="1"/>
            </p:cNvPicPr>
            <p:nvPr/>
          </p:nvPicPr>
          <p:blipFill>
            <a:blip r:embed="rId2" cstate="print"/>
            <a:srcRect l="64500" t="16800" r="30500" b="80800"/>
            <a:stretch>
              <a:fillRect/>
            </a:stretch>
          </p:blipFill>
          <p:spPr bwMode="auto">
            <a:xfrm>
              <a:off x="3885490" y="1789136"/>
              <a:ext cx="578498" cy="127696"/>
            </a:xfrm>
            <a:prstGeom prst="rect">
              <a:avLst/>
            </a:prstGeom>
            <a:noFill/>
          </p:spPr>
        </p:pic>
        <p:pic>
          <p:nvPicPr>
            <p:cNvPr id="9" name="Picture 2" descr="C:\Documents and Settings\degeronimo.BNL\Desktop\Asic1.png"/>
            <p:cNvPicPr>
              <a:picLocks noChangeAspect="1" noChangeArrowheads="1"/>
            </p:cNvPicPr>
            <p:nvPr/>
          </p:nvPicPr>
          <p:blipFill>
            <a:blip r:embed="rId2" cstate="print"/>
            <a:srcRect l="64500" t="16800" r="30500" b="80800"/>
            <a:stretch>
              <a:fillRect/>
            </a:stretch>
          </p:blipFill>
          <p:spPr bwMode="auto">
            <a:xfrm flipV="1">
              <a:off x="3808312" y="5389536"/>
              <a:ext cx="578498" cy="127696"/>
            </a:xfrm>
            <a:prstGeom prst="rect">
              <a:avLst/>
            </a:prstGeom>
            <a:noFill/>
          </p:spPr>
        </p:pic>
        <p:pic>
          <p:nvPicPr>
            <p:cNvPr id="10" name="Picture 2" descr="C:\Documents and Settings\degeronimo.BNL\Desktop\Asic1.png"/>
            <p:cNvPicPr>
              <a:picLocks noChangeAspect="1" noChangeArrowheads="1"/>
            </p:cNvPicPr>
            <p:nvPr/>
          </p:nvPicPr>
          <p:blipFill>
            <a:blip r:embed="rId2" cstate="print"/>
            <a:srcRect l="69500" t="16800" r="29000" b="9600"/>
            <a:stretch>
              <a:fillRect/>
            </a:stretch>
          </p:blipFill>
          <p:spPr bwMode="auto">
            <a:xfrm>
              <a:off x="4758490" y="1673273"/>
              <a:ext cx="173550" cy="3915967"/>
            </a:xfrm>
            <a:prstGeom prst="rect">
              <a:avLst/>
            </a:prstGeom>
            <a:noFill/>
          </p:spPr>
        </p:pic>
        <p:pic>
          <p:nvPicPr>
            <p:cNvPr id="11" name="Picture 2" descr="C:\Documents and Settings\degeronimo.BNL\Desktop\Asic1.png"/>
            <p:cNvPicPr>
              <a:picLocks noChangeAspect="1" noChangeArrowheads="1"/>
            </p:cNvPicPr>
            <p:nvPr/>
          </p:nvPicPr>
          <p:blipFill>
            <a:blip r:embed="rId2" cstate="print"/>
            <a:srcRect l="64500" t="16800" r="30500" b="80800"/>
            <a:stretch>
              <a:fillRect/>
            </a:stretch>
          </p:blipFill>
          <p:spPr bwMode="auto">
            <a:xfrm>
              <a:off x="3887924" y="1880828"/>
              <a:ext cx="578498" cy="127696"/>
            </a:xfrm>
            <a:prstGeom prst="rect">
              <a:avLst/>
            </a:prstGeom>
            <a:noFill/>
          </p:spPr>
        </p:pic>
        <p:pic>
          <p:nvPicPr>
            <p:cNvPr id="12" name="Picture 2" descr="C:\Documents and Settings\degeronimo.BNL\Desktop\Asic1.png"/>
            <p:cNvPicPr>
              <a:picLocks noChangeAspect="1" noChangeArrowheads="1"/>
            </p:cNvPicPr>
            <p:nvPr/>
          </p:nvPicPr>
          <p:blipFill>
            <a:blip r:embed="rId2" cstate="print"/>
            <a:srcRect l="64500" t="16800" r="30500" b="80800"/>
            <a:stretch>
              <a:fillRect/>
            </a:stretch>
          </p:blipFill>
          <p:spPr bwMode="auto">
            <a:xfrm flipV="1">
              <a:off x="3815916" y="5281524"/>
              <a:ext cx="578498" cy="127696"/>
            </a:xfrm>
            <a:prstGeom prst="rect">
              <a:avLst/>
            </a:prstGeom>
            <a:noFill/>
          </p:spPr>
        </p:pic>
      </p:grpSp>
      <p:sp>
        <p:nvSpPr>
          <p:cNvPr id="13" name="ZoneTexte 12"/>
          <p:cNvSpPr txBox="1"/>
          <p:nvPr/>
        </p:nvSpPr>
        <p:spPr>
          <a:xfrm>
            <a:off x="6912964" y="3001046"/>
            <a:ext cx="1819729" cy="276999"/>
          </a:xfrm>
          <a:prstGeom prst="rect">
            <a:avLst/>
          </a:prstGeom>
          <a:noFill/>
        </p:spPr>
        <p:txBody>
          <a:bodyPr wrap="none" rtlCol="0">
            <a:spAutoFit/>
          </a:bodyPr>
          <a:lstStyle/>
          <a:p>
            <a:r>
              <a:rPr lang="fr-FR" sz="1200" dirty="0" err="1" smtClean="0">
                <a:solidFill>
                  <a:srgbClr val="1505E5"/>
                </a:solidFill>
              </a:rPr>
              <a:t>Expected</a:t>
            </a:r>
            <a:r>
              <a:rPr lang="fr-FR" sz="1200" dirty="0" smtClean="0">
                <a:solidFill>
                  <a:srgbClr val="1505E5"/>
                </a:solidFill>
              </a:rPr>
              <a:t> size =9x9 mm</a:t>
            </a:r>
            <a:endParaRPr lang="fr-FR" sz="1200" dirty="0">
              <a:solidFill>
                <a:srgbClr val="1505E5"/>
              </a:solidFill>
            </a:endParaRPr>
          </a:p>
        </p:txBody>
      </p:sp>
      <p:sp>
        <p:nvSpPr>
          <p:cNvPr id="14" name="Espace réservé du numéro de diapositive 13"/>
          <p:cNvSpPr>
            <a:spLocks noGrp="1"/>
          </p:cNvSpPr>
          <p:nvPr>
            <p:ph type="sldNum" sz="quarter" idx="12"/>
          </p:nvPr>
        </p:nvSpPr>
        <p:spPr/>
        <p:txBody>
          <a:bodyPr/>
          <a:lstStyle/>
          <a:p>
            <a:fld id="{55C15125-B6FC-412A-B9E3-DEEC5F06C260}" type="slidenum">
              <a:rPr lang="fr-FR" smtClean="0"/>
              <a:pPr/>
              <a:t>45</a:t>
            </a:fld>
            <a:endParaRPr lang="fr-FR"/>
          </a:p>
        </p:txBody>
      </p:sp>
    </p:spTree>
    <p:extLst>
      <p:ext uri="{BB962C8B-B14F-4D97-AF65-F5344CB8AC3E}">
        <p14:creationId xmlns:p14="http://schemas.microsoft.com/office/powerpoint/2010/main" val="5833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15416"/>
            <a:ext cx="8229600" cy="990600"/>
          </a:xfrm>
        </p:spPr>
        <p:txBody>
          <a:bodyPr/>
          <a:lstStyle/>
          <a:p>
            <a:r>
              <a:rPr lang="fr-FR" dirty="0" smtClean="0">
                <a:solidFill>
                  <a:srgbClr val="1505E5"/>
                </a:solidFill>
              </a:rPr>
              <a:t>VMM2 (VMM1 in </a:t>
            </a:r>
            <a:r>
              <a:rPr lang="fr-FR" dirty="0" err="1" smtClean="0">
                <a:solidFill>
                  <a:srgbClr val="1505E5"/>
                </a:solidFill>
              </a:rPr>
              <a:t>yellow</a:t>
            </a:r>
            <a:r>
              <a:rPr lang="fr-FR" dirty="0" smtClean="0">
                <a:solidFill>
                  <a:srgbClr val="1505E5"/>
                </a:solidFill>
              </a:rPr>
              <a:t>) architecture [DE GER 13] </a:t>
            </a:r>
            <a:endParaRPr lang="fr-FR" dirty="0">
              <a:solidFill>
                <a:srgbClr val="1505E5"/>
              </a:solidFill>
            </a:endParaRPr>
          </a:p>
        </p:txBody>
      </p:sp>
      <p:cxnSp>
        <p:nvCxnSpPr>
          <p:cNvPr id="142" name="Straight Connector 176"/>
          <p:cNvCxnSpPr/>
          <p:nvPr/>
        </p:nvCxnSpPr>
        <p:spPr>
          <a:xfrm flipH="1">
            <a:off x="3599892" y="3501008"/>
            <a:ext cx="165618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77"/>
          <p:cNvCxnSpPr/>
          <p:nvPr/>
        </p:nvCxnSpPr>
        <p:spPr>
          <a:xfrm flipH="1">
            <a:off x="4860032" y="3429000"/>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78"/>
          <p:cNvCxnSpPr/>
          <p:nvPr/>
        </p:nvCxnSpPr>
        <p:spPr>
          <a:xfrm flipH="1">
            <a:off x="4860032" y="3573016"/>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3"/>
          <p:cNvCxnSpPr/>
          <p:nvPr/>
        </p:nvCxnSpPr>
        <p:spPr>
          <a:xfrm flipH="1">
            <a:off x="3599892" y="2564904"/>
            <a:ext cx="165618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65"/>
          <p:cNvCxnSpPr/>
          <p:nvPr/>
        </p:nvCxnSpPr>
        <p:spPr>
          <a:xfrm flipV="1">
            <a:off x="3203848" y="2636912"/>
            <a:ext cx="0" cy="540060"/>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7" name="Straight Connector 79"/>
          <p:cNvCxnSpPr/>
          <p:nvPr/>
        </p:nvCxnSpPr>
        <p:spPr>
          <a:xfrm flipV="1">
            <a:off x="3203848" y="2132856"/>
            <a:ext cx="0" cy="336612"/>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8" name="Straight Connector 132"/>
          <p:cNvCxnSpPr/>
          <p:nvPr/>
        </p:nvCxnSpPr>
        <p:spPr>
          <a:xfrm flipH="1">
            <a:off x="4824028" y="1484784"/>
            <a:ext cx="360040"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33"/>
          <p:cNvCxnSpPr/>
          <p:nvPr/>
        </p:nvCxnSpPr>
        <p:spPr>
          <a:xfrm flipH="1">
            <a:off x="4824028" y="1592796"/>
            <a:ext cx="360040"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13"/>
          <p:cNvCxnSpPr/>
          <p:nvPr/>
        </p:nvCxnSpPr>
        <p:spPr>
          <a:xfrm flipH="1">
            <a:off x="3599892" y="2060848"/>
            <a:ext cx="165618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06"/>
          <p:cNvCxnSpPr/>
          <p:nvPr/>
        </p:nvCxnSpPr>
        <p:spPr>
          <a:xfrm flipH="1">
            <a:off x="3599892" y="1052736"/>
            <a:ext cx="2412268" cy="0"/>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2" name="Straight Connector 56"/>
          <p:cNvCxnSpPr/>
          <p:nvPr/>
        </p:nvCxnSpPr>
        <p:spPr>
          <a:xfrm flipH="1" flipV="1">
            <a:off x="2231741" y="2636912"/>
            <a:ext cx="797206" cy="1"/>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62"/>
          <p:cNvCxnSpPr/>
          <p:nvPr/>
        </p:nvCxnSpPr>
        <p:spPr>
          <a:xfrm flipV="1">
            <a:off x="3203848" y="1448780"/>
            <a:ext cx="0" cy="346328"/>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54" name="Straight Connector 30"/>
          <p:cNvCxnSpPr>
            <a:stCxn id="269" idx="1"/>
            <a:endCxn id="162" idx="3"/>
          </p:cNvCxnSpPr>
          <p:nvPr/>
        </p:nvCxnSpPr>
        <p:spPr>
          <a:xfrm flipH="1">
            <a:off x="1979712" y="1988840"/>
            <a:ext cx="1008112"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53"/>
          <p:cNvCxnSpPr/>
          <p:nvPr/>
        </p:nvCxnSpPr>
        <p:spPr>
          <a:xfrm flipH="1">
            <a:off x="2231740" y="1304764"/>
            <a:ext cx="39604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32"/>
          <p:cNvCxnSpPr/>
          <p:nvPr/>
        </p:nvCxnSpPr>
        <p:spPr>
          <a:xfrm flipH="1">
            <a:off x="3599892" y="1376772"/>
            <a:ext cx="1554480"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33"/>
          <p:cNvCxnSpPr/>
          <p:nvPr/>
        </p:nvCxnSpPr>
        <p:spPr>
          <a:xfrm flipV="1">
            <a:off x="2231740" y="1304764"/>
            <a:ext cx="0" cy="684076"/>
          </a:xfrm>
          <a:prstGeom prst="line">
            <a:avLst/>
          </a:prstGeom>
          <a:ln w="25400" cap="rnd">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159" name="Isosceles Triangle 7"/>
          <p:cNvSpPr/>
          <p:nvPr/>
        </p:nvSpPr>
        <p:spPr>
          <a:xfrm rot="5400000">
            <a:off x="395536" y="1736812"/>
            <a:ext cx="576064" cy="504056"/>
          </a:xfrm>
          <a:prstGeom prst="triangle">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cxnSp>
        <p:nvCxnSpPr>
          <p:cNvPr id="160" name="Straight Connector 9"/>
          <p:cNvCxnSpPr>
            <a:stCxn id="159" idx="3"/>
          </p:cNvCxnSpPr>
          <p:nvPr/>
        </p:nvCxnSpPr>
        <p:spPr>
          <a:xfrm flipH="1">
            <a:off x="35496" y="1988840"/>
            <a:ext cx="39604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0"/>
          <p:cNvCxnSpPr/>
          <p:nvPr/>
        </p:nvCxnSpPr>
        <p:spPr>
          <a:xfrm flipH="1">
            <a:off x="935596" y="1988840"/>
            <a:ext cx="39604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p:cNvSpPr/>
          <p:nvPr/>
        </p:nvSpPr>
        <p:spPr>
          <a:xfrm>
            <a:off x="1295636" y="1808820"/>
            <a:ext cx="684076" cy="360040"/>
          </a:xfrm>
          <a:prstGeom prst="rect">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cxnSp>
        <p:nvCxnSpPr>
          <p:cNvPr id="163" name="Straight Connector 37"/>
          <p:cNvCxnSpPr/>
          <p:nvPr/>
        </p:nvCxnSpPr>
        <p:spPr>
          <a:xfrm flipV="1">
            <a:off x="2231740" y="2006842"/>
            <a:ext cx="0" cy="630070"/>
          </a:xfrm>
          <a:prstGeom prst="line">
            <a:avLst/>
          </a:prstGeom>
          <a:ln w="25400" cap="rnd">
            <a:solidFill>
              <a:schemeClr val="tx1"/>
            </a:solidFill>
            <a:headEnd type="none"/>
          </a:ln>
        </p:spPr>
        <p:style>
          <a:lnRef idx="1">
            <a:schemeClr val="accent1"/>
          </a:lnRef>
          <a:fillRef idx="0">
            <a:schemeClr val="accent1"/>
          </a:fillRef>
          <a:effectRef idx="0">
            <a:schemeClr val="accent1"/>
          </a:effectRef>
          <a:fontRef idx="minor">
            <a:schemeClr val="tx1"/>
          </a:fontRef>
        </p:style>
      </p:cxnSp>
      <p:grpSp>
        <p:nvGrpSpPr>
          <p:cNvPr id="164" name="Group 52"/>
          <p:cNvGrpSpPr/>
          <p:nvPr/>
        </p:nvGrpSpPr>
        <p:grpSpPr>
          <a:xfrm>
            <a:off x="2411760" y="1016732"/>
            <a:ext cx="504056" cy="576064"/>
            <a:chOff x="3707904" y="1909976"/>
            <a:chExt cx="504056" cy="576064"/>
          </a:xfrm>
        </p:grpSpPr>
        <p:sp>
          <p:nvSpPr>
            <p:cNvPr id="165" name="Isosceles Triangle 51"/>
            <p:cNvSpPr/>
            <p:nvPr/>
          </p:nvSpPr>
          <p:spPr>
            <a:xfrm rot="5400000">
              <a:off x="3671900" y="1945980"/>
              <a:ext cx="576064" cy="504056"/>
            </a:xfrm>
            <a:prstGeom prst="triangle">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1505E5"/>
                </a:solidFill>
              </a:endParaRPr>
            </a:p>
          </p:txBody>
        </p:sp>
        <p:grpSp>
          <p:nvGrpSpPr>
            <p:cNvPr id="166" name="Group 50"/>
            <p:cNvGrpSpPr/>
            <p:nvPr/>
          </p:nvGrpSpPr>
          <p:grpSpPr>
            <a:xfrm>
              <a:off x="3779912" y="2132856"/>
              <a:ext cx="165901" cy="144016"/>
              <a:chOff x="3145959" y="2348880"/>
              <a:chExt cx="165901" cy="144016"/>
            </a:xfrm>
          </p:grpSpPr>
          <p:cxnSp>
            <p:nvCxnSpPr>
              <p:cNvPr id="167" name="Straight Connector 34"/>
              <p:cNvCxnSpPr/>
              <p:nvPr/>
            </p:nvCxnSpPr>
            <p:spPr>
              <a:xfrm flipH="1">
                <a:off x="3145959" y="2492896"/>
                <a:ext cx="99011" cy="0"/>
              </a:xfrm>
              <a:prstGeom prst="line">
                <a:avLst/>
              </a:prstGeom>
              <a:ln w="25400" cap="rnd">
                <a:solidFill>
                  <a:srgbClr val="1505E5"/>
                </a:solidFill>
              </a:ln>
            </p:spPr>
            <p:style>
              <a:lnRef idx="1">
                <a:schemeClr val="accent1"/>
              </a:lnRef>
              <a:fillRef idx="0">
                <a:schemeClr val="accent1"/>
              </a:fillRef>
              <a:effectRef idx="0">
                <a:schemeClr val="accent1"/>
              </a:effectRef>
              <a:fontRef idx="minor">
                <a:schemeClr val="tx1"/>
              </a:fontRef>
            </p:style>
          </p:cxnSp>
          <p:cxnSp>
            <p:nvCxnSpPr>
              <p:cNvPr id="168" name="Straight Connector 38"/>
              <p:cNvCxnSpPr/>
              <p:nvPr/>
            </p:nvCxnSpPr>
            <p:spPr>
              <a:xfrm flipH="1">
                <a:off x="3212849" y="2348880"/>
                <a:ext cx="99011" cy="0"/>
              </a:xfrm>
              <a:prstGeom prst="line">
                <a:avLst/>
              </a:prstGeom>
              <a:ln w="25400" cap="rnd">
                <a:solidFill>
                  <a:srgbClr val="1505E5"/>
                </a:solidFill>
              </a:ln>
            </p:spPr>
            <p:style>
              <a:lnRef idx="1">
                <a:schemeClr val="accent1"/>
              </a:lnRef>
              <a:fillRef idx="0">
                <a:schemeClr val="accent1"/>
              </a:fillRef>
              <a:effectRef idx="0">
                <a:schemeClr val="accent1"/>
              </a:effectRef>
              <a:fontRef idx="minor">
                <a:schemeClr val="tx1"/>
              </a:fontRef>
            </p:style>
          </p:cxnSp>
          <p:cxnSp>
            <p:nvCxnSpPr>
              <p:cNvPr id="169" name="Straight Connector 44"/>
              <p:cNvCxnSpPr/>
              <p:nvPr/>
            </p:nvCxnSpPr>
            <p:spPr>
              <a:xfrm>
                <a:off x="3244970" y="2348880"/>
                <a:ext cx="0" cy="137160"/>
              </a:xfrm>
              <a:prstGeom prst="line">
                <a:avLst/>
              </a:prstGeom>
              <a:ln w="25400" cap="rnd">
                <a:solidFill>
                  <a:srgbClr val="1505E5"/>
                </a:solidFill>
              </a:ln>
            </p:spPr>
            <p:style>
              <a:lnRef idx="1">
                <a:schemeClr val="accent1"/>
              </a:lnRef>
              <a:fillRef idx="0">
                <a:schemeClr val="accent1"/>
              </a:fillRef>
              <a:effectRef idx="0">
                <a:schemeClr val="accent1"/>
              </a:effectRef>
              <a:fontRef idx="minor">
                <a:schemeClr val="tx1"/>
              </a:fontRef>
            </p:style>
          </p:cxnSp>
          <p:cxnSp>
            <p:nvCxnSpPr>
              <p:cNvPr id="170" name="Straight Connector 46"/>
              <p:cNvCxnSpPr/>
              <p:nvPr/>
            </p:nvCxnSpPr>
            <p:spPr>
              <a:xfrm>
                <a:off x="3203848" y="2348880"/>
                <a:ext cx="0" cy="137160"/>
              </a:xfrm>
              <a:prstGeom prst="line">
                <a:avLst/>
              </a:prstGeom>
              <a:ln w="25400" cap="rnd">
                <a:solidFill>
                  <a:srgbClr val="1505E5"/>
                </a:solidFill>
              </a:ln>
            </p:spPr>
            <p:style>
              <a:lnRef idx="1">
                <a:schemeClr val="accent1"/>
              </a:lnRef>
              <a:fillRef idx="0">
                <a:schemeClr val="accent1"/>
              </a:fillRef>
              <a:effectRef idx="0">
                <a:schemeClr val="accent1"/>
              </a:effectRef>
              <a:fontRef idx="minor">
                <a:schemeClr val="tx1"/>
              </a:fontRef>
            </p:style>
          </p:cxnSp>
        </p:grpSp>
      </p:grpSp>
      <p:cxnSp>
        <p:nvCxnSpPr>
          <p:cNvPr id="171" name="Straight Connector 61"/>
          <p:cNvCxnSpPr/>
          <p:nvPr/>
        </p:nvCxnSpPr>
        <p:spPr>
          <a:xfrm flipH="1">
            <a:off x="2915816" y="1304764"/>
            <a:ext cx="39604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3095836" y="944724"/>
            <a:ext cx="504056" cy="540060"/>
          </a:xfrm>
          <a:prstGeom prst="rect">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cxnSp>
        <p:nvCxnSpPr>
          <p:cNvPr id="173" name="Straight Connector 86"/>
          <p:cNvCxnSpPr/>
          <p:nvPr/>
        </p:nvCxnSpPr>
        <p:spPr>
          <a:xfrm>
            <a:off x="3383868" y="1484784"/>
            <a:ext cx="0" cy="324036"/>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4" name="TextBox 90"/>
          <p:cNvSpPr txBox="1"/>
          <p:nvPr/>
        </p:nvSpPr>
        <p:spPr>
          <a:xfrm>
            <a:off x="431540" y="1844824"/>
            <a:ext cx="504056" cy="246221"/>
          </a:xfrm>
          <a:prstGeom prst="rect">
            <a:avLst/>
          </a:prstGeom>
          <a:noFill/>
        </p:spPr>
        <p:txBody>
          <a:bodyPr wrap="square" lIns="0" tIns="0" rIns="0" bIns="0" rtlCol="0">
            <a:spAutoFit/>
          </a:bodyPr>
          <a:lstStyle/>
          <a:p>
            <a:r>
              <a:rPr lang="en-US" sz="1600" dirty="0" smtClean="0">
                <a:solidFill>
                  <a:srgbClr val="1505E5"/>
                </a:solidFill>
              </a:rPr>
              <a:t>CSA</a:t>
            </a:r>
            <a:endParaRPr lang="en-US" sz="1600" dirty="0">
              <a:solidFill>
                <a:srgbClr val="1505E5"/>
              </a:solidFill>
            </a:endParaRPr>
          </a:p>
        </p:txBody>
      </p:sp>
      <p:sp>
        <p:nvSpPr>
          <p:cNvPr id="175" name="TextBox 91"/>
          <p:cNvSpPr txBox="1"/>
          <p:nvPr/>
        </p:nvSpPr>
        <p:spPr>
          <a:xfrm>
            <a:off x="1331640" y="1844824"/>
            <a:ext cx="720080" cy="246221"/>
          </a:xfrm>
          <a:prstGeom prst="rect">
            <a:avLst/>
          </a:prstGeom>
          <a:noFill/>
        </p:spPr>
        <p:txBody>
          <a:bodyPr wrap="square" lIns="0" tIns="0" rIns="0" bIns="0" rtlCol="0">
            <a:spAutoFit/>
          </a:bodyPr>
          <a:lstStyle/>
          <a:p>
            <a:r>
              <a:rPr lang="en-US" sz="1600" dirty="0" smtClean="0">
                <a:solidFill>
                  <a:srgbClr val="1505E5"/>
                </a:solidFill>
              </a:rPr>
              <a:t>shaper</a:t>
            </a:r>
            <a:endParaRPr lang="en-US" sz="1600" dirty="0">
              <a:solidFill>
                <a:srgbClr val="1505E5"/>
              </a:solidFill>
            </a:endParaRPr>
          </a:p>
        </p:txBody>
      </p:sp>
      <p:sp>
        <p:nvSpPr>
          <p:cNvPr id="176" name="TextBox 93"/>
          <p:cNvSpPr txBox="1"/>
          <p:nvPr/>
        </p:nvSpPr>
        <p:spPr>
          <a:xfrm>
            <a:off x="3131840" y="1094547"/>
            <a:ext cx="432048" cy="246221"/>
          </a:xfrm>
          <a:prstGeom prst="rect">
            <a:avLst/>
          </a:prstGeom>
          <a:noFill/>
        </p:spPr>
        <p:txBody>
          <a:bodyPr wrap="square" lIns="0" tIns="0" rIns="0" bIns="0" rtlCol="0">
            <a:spAutoFit/>
          </a:bodyPr>
          <a:lstStyle/>
          <a:p>
            <a:r>
              <a:rPr lang="en-US" sz="1600" dirty="0" smtClean="0">
                <a:solidFill>
                  <a:srgbClr val="1505E5"/>
                </a:solidFill>
              </a:rPr>
              <a:t>logic</a:t>
            </a:r>
            <a:endParaRPr lang="en-US" sz="1600" dirty="0">
              <a:solidFill>
                <a:srgbClr val="1505E5"/>
              </a:solidFill>
            </a:endParaRPr>
          </a:p>
        </p:txBody>
      </p:sp>
      <p:cxnSp>
        <p:nvCxnSpPr>
          <p:cNvPr id="177" name="Straight Connector 96"/>
          <p:cNvCxnSpPr/>
          <p:nvPr/>
        </p:nvCxnSpPr>
        <p:spPr>
          <a:xfrm>
            <a:off x="3275856" y="476672"/>
            <a:ext cx="0" cy="468052"/>
          </a:xfrm>
          <a:prstGeom prst="line">
            <a:avLst/>
          </a:prstGeom>
          <a:ln w="25400" cap="rnd">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8" name="Flowchart: Stored Data 100"/>
          <p:cNvSpPr/>
          <p:nvPr/>
        </p:nvSpPr>
        <p:spPr>
          <a:xfrm flipH="1">
            <a:off x="5112060" y="1340768"/>
            <a:ext cx="396044" cy="288032"/>
          </a:xfrm>
          <a:prstGeom prst="flowChartOnlineStorage">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cxnSp>
        <p:nvCxnSpPr>
          <p:cNvPr id="179" name="Straight Connector 118"/>
          <p:cNvCxnSpPr/>
          <p:nvPr/>
        </p:nvCxnSpPr>
        <p:spPr>
          <a:xfrm flipH="1">
            <a:off x="5508104" y="1520788"/>
            <a:ext cx="504056" cy="0"/>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80" name="TextBox 126"/>
          <p:cNvSpPr txBox="1"/>
          <p:nvPr/>
        </p:nvSpPr>
        <p:spPr>
          <a:xfrm>
            <a:off x="5112060" y="1340768"/>
            <a:ext cx="468052" cy="246221"/>
          </a:xfrm>
          <a:prstGeom prst="rect">
            <a:avLst/>
          </a:prstGeom>
          <a:noFill/>
        </p:spPr>
        <p:txBody>
          <a:bodyPr wrap="square" lIns="0" tIns="0" rIns="0" bIns="0" rtlCol="0">
            <a:spAutoFit/>
          </a:bodyPr>
          <a:lstStyle/>
          <a:p>
            <a:r>
              <a:rPr lang="en-US" sz="1600" dirty="0" smtClean="0">
                <a:solidFill>
                  <a:srgbClr val="1505E5"/>
                </a:solidFill>
              </a:rPr>
              <a:t>or</a:t>
            </a:r>
            <a:endParaRPr lang="en-US" sz="1600" dirty="0">
              <a:solidFill>
                <a:srgbClr val="1505E5"/>
              </a:solidFill>
            </a:endParaRPr>
          </a:p>
        </p:txBody>
      </p:sp>
      <p:cxnSp>
        <p:nvCxnSpPr>
          <p:cNvPr id="181" name="Straight Connector 127"/>
          <p:cNvCxnSpPr/>
          <p:nvPr/>
        </p:nvCxnSpPr>
        <p:spPr>
          <a:xfrm flipH="1">
            <a:off x="4860032" y="1988840"/>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29"/>
          <p:cNvCxnSpPr/>
          <p:nvPr/>
        </p:nvCxnSpPr>
        <p:spPr>
          <a:xfrm flipH="1">
            <a:off x="4860032" y="2132856"/>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3" name="Straight Connector 130"/>
          <p:cNvCxnSpPr/>
          <p:nvPr/>
        </p:nvCxnSpPr>
        <p:spPr>
          <a:xfrm flipH="1">
            <a:off x="4860032" y="2636912"/>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4" name="Straight Connector 131"/>
          <p:cNvCxnSpPr/>
          <p:nvPr/>
        </p:nvCxnSpPr>
        <p:spPr>
          <a:xfrm flipH="1">
            <a:off x="4860032" y="2492896"/>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5" name="TextBox 136"/>
          <p:cNvSpPr txBox="1"/>
          <p:nvPr/>
        </p:nvSpPr>
        <p:spPr>
          <a:xfrm>
            <a:off x="2303748" y="338463"/>
            <a:ext cx="1044116" cy="246221"/>
          </a:xfrm>
          <a:prstGeom prst="rect">
            <a:avLst/>
          </a:prstGeom>
          <a:noFill/>
        </p:spPr>
        <p:txBody>
          <a:bodyPr wrap="square" lIns="0" tIns="0" rIns="0" bIns="0" rtlCol="0">
            <a:spAutoFit/>
          </a:bodyPr>
          <a:lstStyle/>
          <a:p>
            <a:r>
              <a:rPr lang="en-US" sz="1600" dirty="0" smtClean="0">
                <a:solidFill>
                  <a:srgbClr val="1505E5"/>
                </a:solidFill>
              </a:rPr>
              <a:t>neighbor</a:t>
            </a:r>
            <a:endParaRPr lang="en-US" sz="1600" dirty="0">
              <a:solidFill>
                <a:srgbClr val="1505E5"/>
              </a:solidFill>
            </a:endParaRPr>
          </a:p>
        </p:txBody>
      </p:sp>
      <p:sp>
        <p:nvSpPr>
          <p:cNvPr id="186" name="Rectangle 185"/>
          <p:cNvSpPr/>
          <p:nvPr/>
        </p:nvSpPr>
        <p:spPr>
          <a:xfrm>
            <a:off x="2987824" y="3176972"/>
            <a:ext cx="612068" cy="360040"/>
          </a:xfrm>
          <a:prstGeom prst="rect">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187" name="TextBox 149"/>
          <p:cNvSpPr txBox="1"/>
          <p:nvPr/>
        </p:nvSpPr>
        <p:spPr>
          <a:xfrm>
            <a:off x="3059832" y="3218783"/>
            <a:ext cx="468052" cy="246221"/>
          </a:xfrm>
          <a:prstGeom prst="rect">
            <a:avLst/>
          </a:prstGeom>
          <a:noFill/>
        </p:spPr>
        <p:txBody>
          <a:bodyPr wrap="square" lIns="0" tIns="0" rIns="0" bIns="0" rtlCol="0">
            <a:spAutoFit/>
          </a:bodyPr>
          <a:lstStyle/>
          <a:p>
            <a:r>
              <a:rPr lang="en-US" sz="1600" dirty="0" err="1" smtClean="0">
                <a:solidFill>
                  <a:srgbClr val="1505E5"/>
                </a:solidFill>
              </a:rPr>
              <a:t>addr</a:t>
            </a:r>
            <a:r>
              <a:rPr lang="en-US" sz="1600" dirty="0" smtClean="0">
                <a:solidFill>
                  <a:srgbClr val="1505E5"/>
                </a:solidFill>
              </a:rPr>
              <a:t>.</a:t>
            </a:r>
            <a:endParaRPr lang="en-US" sz="1600" dirty="0">
              <a:solidFill>
                <a:srgbClr val="1505E5"/>
              </a:solidFill>
            </a:endParaRPr>
          </a:p>
        </p:txBody>
      </p:sp>
      <p:sp>
        <p:nvSpPr>
          <p:cNvPr id="188" name="Rectangle 187"/>
          <p:cNvSpPr/>
          <p:nvPr/>
        </p:nvSpPr>
        <p:spPr>
          <a:xfrm>
            <a:off x="107504" y="728700"/>
            <a:ext cx="4644516" cy="3060340"/>
          </a:xfrm>
          <a:prstGeom prst="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189" name="TextBox 174"/>
          <p:cNvSpPr txBox="1"/>
          <p:nvPr/>
        </p:nvSpPr>
        <p:spPr>
          <a:xfrm>
            <a:off x="179512" y="3506815"/>
            <a:ext cx="1260140" cy="246221"/>
          </a:xfrm>
          <a:prstGeom prst="rect">
            <a:avLst/>
          </a:prstGeom>
          <a:noFill/>
        </p:spPr>
        <p:txBody>
          <a:bodyPr wrap="square" lIns="0" tIns="0" rIns="0" bIns="0" rtlCol="0">
            <a:spAutoFit/>
          </a:bodyPr>
          <a:lstStyle/>
          <a:p>
            <a:r>
              <a:rPr lang="en-US" sz="1600" dirty="0" smtClean="0">
                <a:solidFill>
                  <a:srgbClr val="1505E5"/>
                </a:solidFill>
              </a:rPr>
              <a:t>channel (</a:t>
            </a:r>
            <a:r>
              <a:rPr lang="en-US" sz="1600" dirty="0" err="1" smtClean="0">
                <a:solidFill>
                  <a:srgbClr val="1505E5"/>
                </a:solidFill>
              </a:rPr>
              <a:t>64x</a:t>
            </a:r>
            <a:r>
              <a:rPr lang="en-US" sz="1600" dirty="0" smtClean="0">
                <a:solidFill>
                  <a:srgbClr val="1505E5"/>
                </a:solidFill>
              </a:rPr>
              <a:t>) </a:t>
            </a:r>
            <a:endParaRPr lang="en-US" sz="1600" dirty="0">
              <a:solidFill>
                <a:srgbClr val="1505E5"/>
              </a:solidFill>
            </a:endParaRPr>
          </a:p>
        </p:txBody>
      </p:sp>
      <p:grpSp>
        <p:nvGrpSpPr>
          <p:cNvPr id="190" name="Group 154"/>
          <p:cNvGrpSpPr/>
          <p:nvPr/>
        </p:nvGrpSpPr>
        <p:grpSpPr>
          <a:xfrm>
            <a:off x="3455876" y="332656"/>
            <a:ext cx="720080" cy="612068"/>
            <a:chOff x="3780420" y="656692"/>
            <a:chExt cx="720080" cy="612068"/>
          </a:xfrm>
        </p:grpSpPr>
        <p:cxnSp>
          <p:nvCxnSpPr>
            <p:cNvPr id="191" name="Straight Connector 159"/>
            <p:cNvCxnSpPr/>
            <p:nvPr/>
          </p:nvCxnSpPr>
          <p:spPr>
            <a:xfrm>
              <a:off x="3780420" y="836712"/>
              <a:ext cx="0" cy="432048"/>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2" name="TextBox 164"/>
            <p:cNvSpPr txBox="1"/>
            <p:nvPr/>
          </p:nvSpPr>
          <p:spPr>
            <a:xfrm>
              <a:off x="3816424" y="656692"/>
              <a:ext cx="684076" cy="246221"/>
            </a:xfrm>
            <a:prstGeom prst="rect">
              <a:avLst/>
            </a:prstGeom>
            <a:noFill/>
          </p:spPr>
          <p:txBody>
            <a:bodyPr wrap="square" lIns="0" tIns="0" rIns="0" bIns="0" rtlCol="0">
              <a:spAutoFit/>
            </a:bodyPr>
            <a:lstStyle/>
            <a:p>
              <a:r>
                <a:rPr lang="en-US" sz="1600" dirty="0" smtClean="0">
                  <a:solidFill>
                    <a:srgbClr val="1505E5"/>
                  </a:solidFill>
                </a:rPr>
                <a:t>trigger</a:t>
              </a:r>
              <a:endParaRPr lang="en-US" sz="1600" dirty="0">
                <a:solidFill>
                  <a:srgbClr val="1505E5"/>
                </a:solidFill>
              </a:endParaRPr>
            </a:p>
          </p:txBody>
        </p:sp>
      </p:grpSp>
      <p:grpSp>
        <p:nvGrpSpPr>
          <p:cNvPr id="194" name="Group 229"/>
          <p:cNvGrpSpPr/>
          <p:nvPr/>
        </p:nvGrpSpPr>
        <p:grpSpPr>
          <a:xfrm>
            <a:off x="3599384" y="848325"/>
            <a:ext cx="5797152" cy="1032503"/>
            <a:chOff x="3707396" y="1172361"/>
            <a:chExt cx="5797152" cy="1032503"/>
          </a:xfrm>
        </p:grpSpPr>
        <p:grpSp>
          <p:nvGrpSpPr>
            <p:cNvPr id="195" name="Group 228"/>
            <p:cNvGrpSpPr/>
            <p:nvPr/>
          </p:nvGrpSpPr>
          <p:grpSpPr>
            <a:xfrm>
              <a:off x="3707396" y="1988840"/>
              <a:ext cx="252028" cy="216024"/>
              <a:chOff x="3707396" y="1988840"/>
              <a:chExt cx="252028" cy="216024"/>
            </a:xfrm>
          </p:grpSpPr>
          <p:cxnSp>
            <p:nvCxnSpPr>
              <p:cNvPr id="203" name="Straight Connector 181"/>
              <p:cNvCxnSpPr/>
              <p:nvPr/>
            </p:nvCxnSpPr>
            <p:spPr>
              <a:xfrm flipH="1">
                <a:off x="3707396" y="2204864"/>
                <a:ext cx="108012"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183"/>
              <p:cNvCxnSpPr/>
              <p:nvPr/>
            </p:nvCxnSpPr>
            <p:spPr>
              <a:xfrm flipH="1">
                <a:off x="3815408" y="1988840"/>
                <a:ext cx="144016"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184"/>
              <p:cNvCxnSpPr/>
              <p:nvPr/>
            </p:nvCxnSpPr>
            <p:spPr>
              <a:xfrm flipV="1">
                <a:off x="3815408" y="1988840"/>
                <a:ext cx="0" cy="20764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6" name="Group 223"/>
            <p:cNvGrpSpPr/>
            <p:nvPr/>
          </p:nvGrpSpPr>
          <p:grpSpPr>
            <a:xfrm>
              <a:off x="3707904" y="1172361"/>
              <a:ext cx="5796644" cy="960495"/>
              <a:chOff x="3707904" y="1172361"/>
              <a:chExt cx="5796644" cy="960495"/>
            </a:xfrm>
          </p:grpSpPr>
          <p:sp>
            <p:nvSpPr>
              <p:cNvPr id="197" name="Rectangle 196"/>
              <p:cNvSpPr/>
              <p:nvPr/>
            </p:nvSpPr>
            <p:spPr>
              <a:xfrm>
                <a:off x="3959932" y="1844824"/>
                <a:ext cx="756084" cy="288032"/>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grpSp>
            <p:nvGrpSpPr>
              <p:cNvPr id="198" name="Group 221"/>
              <p:cNvGrpSpPr/>
              <p:nvPr/>
            </p:nvGrpSpPr>
            <p:grpSpPr>
              <a:xfrm>
                <a:off x="3707904" y="1172361"/>
                <a:ext cx="5796644" cy="924491"/>
                <a:chOff x="3707904" y="1172361"/>
                <a:chExt cx="5796644" cy="924491"/>
              </a:xfrm>
            </p:grpSpPr>
            <p:cxnSp>
              <p:nvCxnSpPr>
                <p:cNvPr id="199" name="Straight Connector 112"/>
                <p:cNvCxnSpPr/>
                <p:nvPr/>
              </p:nvCxnSpPr>
              <p:spPr>
                <a:xfrm>
                  <a:off x="4463988" y="1376772"/>
                  <a:ext cx="0" cy="468052"/>
                </a:xfrm>
                <a:prstGeom prst="line">
                  <a:avLst/>
                </a:prstGeom>
                <a:ln w="25400" cap="rnd">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00" name="TextBox 109"/>
                <p:cNvSpPr txBox="1"/>
                <p:nvPr/>
              </p:nvSpPr>
              <p:spPr>
                <a:xfrm>
                  <a:off x="3959932" y="1881408"/>
                  <a:ext cx="756084" cy="215444"/>
                </a:xfrm>
                <a:prstGeom prst="rect">
                  <a:avLst/>
                </a:prstGeom>
                <a:noFill/>
                <a:ln>
                  <a:solidFill>
                    <a:srgbClr val="1505E5"/>
                  </a:solidFill>
                </a:ln>
              </p:spPr>
              <p:txBody>
                <a:bodyPr wrap="square" lIns="0" tIns="0" rIns="0" bIns="0" rtlCol="0">
                  <a:spAutoFit/>
                </a:bodyPr>
                <a:lstStyle/>
                <a:p>
                  <a:r>
                    <a:rPr lang="en-US" sz="1400" dirty="0" err="1" smtClean="0">
                      <a:solidFill>
                        <a:srgbClr val="1505E5"/>
                      </a:solidFill>
                    </a:rPr>
                    <a:t>6b</a:t>
                  </a:r>
                  <a:r>
                    <a:rPr lang="en-US" sz="1400" dirty="0" smtClean="0">
                      <a:solidFill>
                        <a:srgbClr val="1505E5"/>
                      </a:solidFill>
                    </a:rPr>
                    <a:t> ADC</a:t>
                  </a:r>
                  <a:endParaRPr lang="en-US" sz="1400" dirty="0">
                    <a:solidFill>
                      <a:srgbClr val="1505E5"/>
                    </a:solidFill>
                  </a:endParaRPr>
                </a:p>
              </p:txBody>
            </p:sp>
            <p:sp>
              <p:nvSpPr>
                <p:cNvPr id="201" name="TextBox 137"/>
                <p:cNvSpPr txBox="1"/>
                <p:nvPr/>
              </p:nvSpPr>
              <p:spPr>
                <a:xfrm>
                  <a:off x="5976156" y="1172361"/>
                  <a:ext cx="3528392" cy="492443"/>
                </a:xfrm>
                <a:prstGeom prst="rect">
                  <a:avLst/>
                </a:prstGeom>
                <a:noFill/>
              </p:spPr>
              <p:txBody>
                <a:bodyPr wrap="square" lIns="0" tIns="0" rIns="0" bIns="0" rtlCol="0">
                  <a:spAutoFit/>
                </a:bodyPr>
                <a:lstStyle/>
                <a:p>
                  <a:r>
                    <a:rPr lang="en-US" sz="1600" dirty="0" err="1" smtClean="0">
                      <a:solidFill>
                        <a:srgbClr val="1505E5"/>
                      </a:solidFill>
                    </a:rPr>
                    <a:t>TGC</a:t>
                  </a:r>
                  <a:r>
                    <a:rPr lang="en-US" sz="1600" dirty="0" smtClean="0">
                      <a:solidFill>
                        <a:srgbClr val="1505E5"/>
                      </a:solidFill>
                    </a:rPr>
                    <a:t> out (</a:t>
                  </a:r>
                  <a:r>
                    <a:rPr lang="en-US" sz="1600" dirty="0" err="1" smtClean="0">
                      <a:solidFill>
                        <a:srgbClr val="1505E5"/>
                      </a:solidFill>
                    </a:rPr>
                    <a:t>ToT</a:t>
                  </a:r>
                  <a:r>
                    <a:rPr lang="en-US" sz="1600" dirty="0" smtClean="0">
                      <a:solidFill>
                        <a:srgbClr val="1505E5"/>
                      </a:solidFill>
                    </a:rPr>
                    <a:t>, </a:t>
                  </a:r>
                  <a:r>
                    <a:rPr lang="en-US" sz="1600" dirty="0" err="1" smtClean="0">
                      <a:solidFill>
                        <a:srgbClr val="1505E5"/>
                      </a:solidFill>
                    </a:rPr>
                    <a:t>TtP</a:t>
                  </a:r>
                  <a:r>
                    <a:rPr lang="en-US" sz="1600" dirty="0" smtClean="0">
                      <a:solidFill>
                        <a:srgbClr val="1505E5"/>
                      </a:solidFill>
                    </a:rPr>
                    <a:t>, </a:t>
                  </a:r>
                  <a:r>
                    <a:rPr lang="en-US" sz="1600" dirty="0" err="1" smtClean="0">
                      <a:solidFill>
                        <a:srgbClr val="1505E5"/>
                      </a:solidFill>
                    </a:rPr>
                    <a:t>PtT</a:t>
                  </a:r>
                  <a:r>
                    <a:rPr lang="en-US" sz="1600" dirty="0" smtClean="0">
                      <a:solidFill>
                        <a:srgbClr val="1505E5"/>
                      </a:solidFill>
                    </a:rPr>
                    <a:t>, </a:t>
                  </a:r>
                  <a:r>
                    <a:rPr lang="en-US" sz="1600" dirty="0" err="1" smtClean="0">
                      <a:solidFill>
                        <a:srgbClr val="1505E5"/>
                      </a:solidFill>
                    </a:rPr>
                    <a:t>6bADC</a:t>
                  </a:r>
                  <a:r>
                    <a:rPr lang="en-US" sz="1600" dirty="0" smtClean="0">
                      <a:solidFill>
                        <a:srgbClr val="1505E5"/>
                      </a:solidFill>
                    </a:rPr>
                    <a:t>) x 64</a:t>
                  </a:r>
                </a:p>
                <a:p>
                  <a:r>
                    <a:rPr lang="en-US" sz="1600" dirty="0" err="1" smtClean="0">
                      <a:solidFill>
                        <a:srgbClr val="1505E5"/>
                      </a:solidFill>
                    </a:rPr>
                    <a:t>TGC</a:t>
                  </a:r>
                  <a:r>
                    <a:rPr lang="en-US" sz="1600" dirty="0" smtClean="0">
                      <a:solidFill>
                        <a:srgbClr val="1505E5"/>
                      </a:solidFill>
                    </a:rPr>
                    <a:t> clock (160 MHz)</a:t>
                  </a:r>
                  <a:endParaRPr lang="en-US" sz="1600" dirty="0">
                    <a:solidFill>
                      <a:srgbClr val="1505E5"/>
                    </a:solidFill>
                  </a:endParaRPr>
                </a:p>
              </p:txBody>
            </p:sp>
            <p:cxnSp>
              <p:nvCxnSpPr>
                <p:cNvPr id="202" name="Straight Connector 128"/>
                <p:cNvCxnSpPr/>
                <p:nvPr/>
              </p:nvCxnSpPr>
              <p:spPr>
                <a:xfrm flipH="1">
                  <a:off x="3707904" y="1556792"/>
                  <a:ext cx="2376264" cy="0"/>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grpSp>
        <p:nvGrpSpPr>
          <p:cNvPr id="206" name="Group 247"/>
          <p:cNvGrpSpPr/>
          <p:nvPr/>
        </p:nvGrpSpPr>
        <p:grpSpPr>
          <a:xfrm>
            <a:off x="7236296" y="1880828"/>
            <a:ext cx="1440160" cy="1986027"/>
            <a:chOff x="7344308" y="2204864"/>
            <a:chExt cx="1440160" cy="1986027"/>
          </a:xfrm>
        </p:grpSpPr>
        <p:sp>
          <p:nvSpPr>
            <p:cNvPr id="207" name="Left Brace 186"/>
            <p:cNvSpPr/>
            <p:nvPr/>
          </p:nvSpPr>
          <p:spPr>
            <a:xfrm>
              <a:off x="7344308" y="2204864"/>
              <a:ext cx="108012" cy="1944216"/>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1505E5"/>
                </a:solidFill>
              </a:endParaRPr>
            </a:p>
          </p:txBody>
        </p:sp>
        <p:sp>
          <p:nvSpPr>
            <p:cNvPr id="208" name="Rectangle 207"/>
            <p:cNvSpPr/>
            <p:nvPr/>
          </p:nvSpPr>
          <p:spPr>
            <a:xfrm>
              <a:off x="7560332" y="2204864"/>
              <a:ext cx="57606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err="1" smtClean="0">
                  <a:solidFill>
                    <a:srgbClr val="1505E5"/>
                  </a:solidFill>
                </a:rPr>
                <a:t>spr</a:t>
              </a:r>
              <a:endParaRPr lang="en-US" sz="1600" dirty="0">
                <a:solidFill>
                  <a:srgbClr val="1505E5"/>
                </a:solidFill>
              </a:endParaRPr>
            </a:p>
          </p:txBody>
        </p:sp>
        <p:sp>
          <p:nvSpPr>
            <p:cNvPr id="209" name="Rectangle 208"/>
            <p:cNvSpPr/>
            <p:nvPr/>
          </p:nvSpPr>
          <p:spPr>
            <a:xfrm>
              <a:off x="8136396" y="2204864"/>
              <a:ext cx="64807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1-bit</a:t>
              </a:r>
              <a:endParaRPr lang="en-US" sz="1600" dirty="0">
                <a:solidFill>
                  <a:srgbClr val="1505E5"/>
                </a:solidFill>
              </a:endParaRPr>
            </a:p>
          </p:txBody>
        </p:sp>
        <p:sp>
          <p:nvSpPr>
            <p:cNvPr id="210" name="Rectangle 209"/>
            <p:cNvSpPr/>
            <p:nvPr/>
          </p:nvSpPr>
          <p:spPr>
            <a:xfrm>
              <a:off x="7560332" y="2492896"/>
              <a:ext cx="576064" cy="2520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err="1" smtClean="0">
                  <a:solidFill>
                    <a:srgbClr val="1505E5"/>
                  </a:solidFill>
                </a:rPr>
                <a:t>thr</a:t>
              </a:r>
              <a:endParaRPr lang="en-US" sz="1600" dirty="0">
                <a:solidFill>
                  <a:srgbClr val="1505E5"/>
                </a:solidFill>
              </a:endParaRPr>
            </a:p>
          </p:txBody>
        </p:sp>
        <p:sp>
          <p:nvSpPr>
            <p:cNvPr id="211" name="Rectangle 210"/>
            <p:cNvSpPr/>
            <p:nvPr/>
          </p:nvSpPr>
          <p:spPr>
            <a:xfrm>
              <a:off x="8136396" y="2492896"/>
              <a:ext cx="648072" cy="2520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1-bit</a:t>
              </a:r>
              <a:endParaRPr lang="en-US" sz="1600" dirty="0">
                <a:solidFill>
                  <a:srgbClr val="1505E5"/>
                </a:solidFill>
              </a:endParaRPr>
            </a:p>
          </p:txBody>
        </p:sp>
        <p:sp>
          <p:nvSpPr>
            <p:cNvPr id="212" name="Rectangle 211"/>
            <p:cNvSpPr/>
            <p:nvPr/>
          </p:nvSpPr>
          <p:spPr>
            <a:xfrm>
              <a:off x="7560332" y="2744924"/>
              <a:ext cx="57606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err="1" smtClean="0">
                  <a:solidFill>
                    <a:srgbClr val="1505E5"/>
                  </a:solidFill>
                </a:rPr>
                <a:t>addr</a:t>
              </a:r>
              <a:endParaRPr lang="en-US" sz="1600" dirty="0">
                <a:solidFill>
                  <a:srgbClr val="1505E5"/>
                </a:solidFill>
              </a:endParaRPr>
            </a:p>
          </p:txBody>
        </p:sp>
        <p:sp>
          <p:nvSpPr>
            <p:cNvPr id="213" name="Rectangle 212"/>
            <p:cNvSpPr/>
            <p:nvPr/>
          </p:nvSpPr>
          <p:spPr>
            <a:xfrm>
              <a:off x="8136396" y="2744924"/>
              <a:ext cx="64807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6-bit</a:t>
              </a:r>
              <a:endParaRPr lang="en-US" sz="1600" dirty="0">
                <a:solidFill>
                  <a:srgbClr val="1505E5"/>
                </a:solidFill>
              </a:endParaRPr>
            </a:p>
          </p:txBody>
        </p:sp>
        <p:sp>
          <p:nvSpPr>
            <p:cNvPr id="214" name="Rectangle 213"/>
            <p:cNvSpPr/>
            <p:nvPr/>
          </p:nvSpPr>
          <p:spPr>
            <a:xfrm>
              <a:off x="7560332" y="3032956"/>
              <a:ext cx="57606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err="1" smtClean="0">
                  <a:solidFill>
                    <a:srgbClr val="1505E5"/>
                  </a:solidFill>
                </a:rPr>
                <a:t>ampl</a:t>
              </a:r>
              <a:endParaRPr lang="en-US" sz="1600" dirty="0">
                <a:solidFill>
                  <a:srgbClr val="1505E5"/>
                </a:solidFill>
              </a:endParaRPr>
            </a:p>
          </p:txBody>
        </p:sp>
        <p:sp>
          <p:nvSpPr>
            <p:cNvPr id="215" name="Rectangle 214"/>
            <p:cNvSpPr/>
            <p:nvPr/>
          </p:nvSpPr>
          <p:spPr>
            <a:xfrm>
              <a:off x="8136396" y="3032956"/>
              <a:ext cx="64807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10-bit</a:t>
              </a:r>
              <a:endParaRPr lang="en-US" sz="1600" dirty="0">
                <a:solidFill>
                  <a:srgbClr val="1505E5"/>
                </a:solidFill>
              </a:endParaRPr>
            </a:p>
          </p:txBody>
        </p:sp>
        <p:sp>
          <p:nvSpPr>
            <p:cNvPr id="216" name="Rectangle 215"/>
            <p:cNvSpPr/>
            <p:nvPr/>
          </p:nvSpPr>
          <p:spPr>
            <a:xfrm>
              <a:off x="7560332" y="3320988"/>
              <a:ext cx="57606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time</a:t>
              </a:r>
              <a:endParaRPr lang="en-US" sz="1600" dirty="0">
                <a:solidFill>
                  <a:srgbClr val="1505E5"/>
                </a:solidFill>
              </a:endParaRPr>
            </a:p>
          </p:txBody>
        </p:sp>
        <p:sp>
          <p:nvSpPr>
            <p:cNvPr id="217" name="Rectangle 216"/>
            <p:cNvSpPr/>
            <p:nvPr/>
          </p:nvSpPr>
          <p:spPr>
            <a:xfrm>
              <a:off x="8136396" y="3320988"/>
              <a:ext cx="64807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10-bit</a:t>
              </a:r>
              <a:endParaRPr lang="en-US" sz="1600" dirty="0">
                <a:solidFill>
                  <a:srgbClr val="1505E5"/>
                </a:solidFill>
              </a:endParaRPr>
            </a:p>
          </p:txBody>
        </p:sp>
        <p:sp>
          <p:nvSpPr>
            <p:cNvPr id="218" name="Rectangle 217"/>
            <p:cNvSpPr/>
            <p:nvPr/>
          </p:nvSpPr>
          <p:spPr>
            <a:xfrm>
              <a:off x="7560332" y="3609020"/>
              <a:ext cx="57606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BC</a:t>
              </a:r>
              <a:endParaRPr lang="en-US" sz="1600" dirty="0">
                <a:solidFill>
                  <a:srgbClr val="1505E5"/>
                </a:solidFill>
              </a:endParaRPr>
            </a:p>
          </p:txBody>
        </p:sp>
        <p:sp>
          <p:nvSpPr>
            <p:cNvPr id="219" name="Rectangle 218"/>
            <p:cNvSpPr/>
            <p:nvPr/>
          </p:nvSpPr>
          <p:spPr>
            <a:xfrm>
              <a:off x="8136396" y="3609020"/>
              <a:ext cx="64807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12-bit</a:t>
              </a:r>
              <a:endParaRPr lang="en-US" sz="1600" dirty="0">
                <a:solidFill>
                  <a:srgbClr val="1505E5"/>
                </a:solidFill>
              </a:endParaRPr>
            </a:p>
          </p:txBody>
        </p:sp>
        <p:sp>
          <p:nvSpPr>
            <p:cNvPr id="220" name="Rectangle 219"/>
            <p:cNvSpPr/>
            <p:nvPr/>
          </p:nvSpPr>
          <p:spPr>
            <a:xfrm>
              <a:off x="7560332" y="3902859"/>
              <a:ext cx="576064"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err="1" smtClean="0">
                  <a:solidFill>
                    <a:srgbClr val="1505E5"/>
                  </a:solidFill>
                </a:rPr>
                <a:t>L1A</a:t>
              </a:r>
              <a:endParaRPr lang="en-US" sz="1600" dirty="0">
                <a:solidFill>
                  <a:srgbClr val="1505E5"/>
                </a:solidFill>
              </a:endParaRPr>
            </a:p>
          </p:txBody>
        </p:sp>
        <p:sp>
          <p:nvSpPr>
            <p:cNvPr id="221" name="Rectangle 220"/>
            <p:cNvSpPr/>
            <p:nvPr/>
          </p:nvSpPr>
          <p:spPr>
            <a:xfrm>
              <a:off x="8136396" y="3902859"/>
              <a:ext cx="64807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1600" dirty="0" smtClean="0">
                  <a:solidFill>
                    <a:srgbClr val="1505E5"/>
                  </a:solidFill>
                </a:rPr>
                <a:t>8-bit</a:t>
              </a:r>
              <a:endParaRPr lang="en-US" sz="1600" dirty="0">
                <a:solidFill>
                  <a:srgbClr val="1505E5"/>
                </a:solidFill>
              </a:endParaRPr>
            </a:p>
          </p:txBody>
        </p:sp>
      </p:grpSp>
      <p:grpSp>
        <p:nvGrpSpPr>
          <p:cNvPr id="222" name="Group 220"/>
          <p:cNvGrpSpPr/>
          <p:nvPr/>
        </p:nvGrpSpPr>
        <p:grpSpPr>
          <a:xfrm>
            <a:off x="5148064" y="1354685"/>
            <a:ext cx="3798422" cy="448328"/>
            <a:chOff x="5256076" y="1678721"/>
            <a:chExt cx="3798422" cy="448328"/>
          </a:xfrm>
        </p:grpSpPr>
        <p:sp>
          <p:nvSpPr>
            <p:cNvPr id="223" name="TextBox 138"/>
            <p:cNvSpPr txBox="1"/>
            <p:nvPr/>
          </p:nvSpPr>
          <p:spPr>
            <a:xfrm>
              <a:off x="6192180" y="1678721"/>
              <a:ext cx="2862318" cy="246221"/>
            </a:xfrm>
            <a:prstGeom prst="rect">
              <a:avLst/>
            </a:prstGeom>
            <a:noFill/>
          </p:spPr>
          <p:txBody>
            <a:bodyPr wrap="square" lIns="0" tIns="0" rIns="0" bIns="0" rtlCol="0">
              <a:spAutoFit/>
            </a:bodyPr>
            <a:lstStyle/>
            <a:p>
              <a:r>
                <a:rPr lang="en-US" sz="1600" dirty="0" smtClean="0">
                  <a:solidFill>
                    <a:srgbClr val="1505E5"/>
                  </a:solidFill>
                </a:rPr>
                <a:t>ART (flag, serial address)</a:t>
              </a:r>
              <a:endParaRPr lang="en-US" sz="1600" dirty="0">
                <a:solidFill>
                  <a:srgbClr val="1505E5"/>
                </a:solidFill>
              </a:endParaRPr>
            </a:p>
          </p:txBody>
        </p:sp>
        <p:cxnSp>
          <p:nvCxnSpPr>
            <p:cNvPr id="224" name="Straight Connector 175"/>
            <p:cNvCxnSpPr>
              <a:endCxn id="226" idx="3"/>
            </p:cNvCxnSpPr>
            <p:nvPr/>
          </p:nvCxnSpPr>
          <p:spPr>
            <a:xfrm flipH="1">
              <a:off x="5580112" y="2024844"/>
              <a:ext cx="540060" cy="0"/>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5" name="TextBox 180"/>
            <p:cNvSpPr txBox="1"/>
            <p:nvPr/>
          </p:nvSpPr>
          <p:spPr>
            <a:xfrm>
              <a:off x="6192180" y="1880828"/>
              <a:ext cx="2268252" cy="246221"/>
            </a:xfrm>
            <a:prstGeom prst="rect">
              <a:avLst/>
            </a:prstGeom>
            <a:noFill/>
          </p:spPr>
          <p:txBody>
            <a:bodyPr wrap="square" lIns="0" tIns="0" rIns="0" bIns="0" rtlCol="0">
              <a:spAutoFit/>
            </a:bodyPr>
            <a:lstStyle/>
            <a:p>
              <a:r>
                <a:rPr lang="en-US" sz="1600" dirty="0" smtClean="0">
                  <a:solidFill>
                    <a:srgbClr val="1505E5"/>
                  </a:solidFill>
                </a:rPr>
                <a:t>ART clock (160 MHz)</a:t>
              </a:r>
              <a:endParaRPr lang="en-US" sz="1600" dirty="0">
                <a:solidFill>
                  <a:srgbClr val="1505E5"/>
                </a:solidFill>
              </a:endParaRPr>
            </a:p>
          </p:txBody>
        </p:sp>
        <p:sp>
          <p:nvSpPr>
            <p:cNvPr id="226" name="Rectangle 225"/>
            <p:cNvSpPr/>
            <p:nvPr/>
          </p:nvSpPr>
          <p:spPr>
            <a:xfrm>
              <a:off x="5256076" y="1952836"/>
              <a:ext cx="324036" cy="144016"/>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grpSp>
      <p:grpSp>
        <p:nvGrpSpPr>
          <p:cNvPr id="227" name="Group 227"/>
          <p:cNvGrpSpPr/>
          <p:nvPr/>
        </p:nvGrpSpPr>
        <p:grpSpPr>
          <a:xfrm>
            <a:off x="3023828" y="1922639"/>
            <a:ext cx="5436604" cy="2976718"/>
            <a:chOff x="3131840" y="2204864"/>
            <a:chExt cx="5436604" cy="2976718"/>
          </a:xfrm>
        </p:grpSpPr>
        <p:grpSp>
          <p:nvGrpSpPr>
            <p:cNvPr id="228" name="Group 224"/>
            <p:cNvGrpSpPr/>
            <p:nvPr/>
          </p:nvGrpSpPr>
          <p:grpSpPr>
            <a:xfrm>
              <a:off x="3131840" y="2204864"/>
              <a:ext cx="5436604" cy="2976718"/>
              <a:chOff x="3131840" y="2204864"/>
              <a:chExt cx="5436604" cy="2976718"/>
            </a:xfrm>
          </p:grpSpPr>
          <p:cxnSp>
            <p:nvCxnSpPr>
              <p:cNvPr id="230" name="Straight Connector 214"/>
              <p:cNvCxnSpPr/>
              <p:nvPr/>
            </p:nvCxnSpPr>
            <p:spPr>
              <a:xfrm flipV="1">
                <a:off x="4319972" y="3681028"/>
                <a:ext cx="0" cy="792088"/>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31" name="Group 222"/>
              <p:cNvGrpSpPr/>
              <p:nvPr/>
            </p:nvGrpSpPr>
            <p:grpSpPr>
              <a:xfrm>
                <a:off x="3131840" y="2204864"/>
                <a:ext cx="5436604" cy="2976718"/>
                <a:chOff x="3131840" y="2204864"/>
                <a:chExt cx="5436604" cy="2976718"/>
              </a:xfrm>
            </p:grpSpPr>
            <p:grpSp>
              <p:nvGrpSpPr>
                <p:cNvPr id="233" name="Group 152"/>
                <p:cNvGrpSpPr/>
                <p:nvPr/>
              </p:nvGrpSpPr>
              <p:grpSpPr>
                <a:xfrm>
                  <a:off x="3131840" y="3068960"/>
                  <a:ext cx="2231740" cy="1656184"/>
                  <a:chOff x="3348372" y="3068960"/>
                  <a:chExt cx="2231740" cy="1656184"/>
                </a:xfrm>
              </p:grpSpPr>
              <p:cxnSp>
                <p:nvCxnSpPr>
                  <p:cNvPr id="253" name="Straight Connector 191"/>
                  <p:cNvCxnSpPr/>
                  <p:nvPr/>
                </p:nvCxnSpPr>
                <p:spPr>
                  <a:xfrm flipH="1">
                    <a:off x="3923928" y="3068960"/>
                    <a:ext cx="108012"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115"/>
                  <p:cNvCxnSpPr/>
                  <p:nvPr/>
                </p:nvCxnSpPr>
                <p:spPr>
                  <a:xfrm flipH="1">
                    <a:off x="4824028" y="3320988"/>
                    <a:ext cx="75608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a:xfrm>
                    <a:off x="4140460" y="3140968"/>
                    <a:ext cx="756084" cy="540060"/>
                  </a:xfrm>
                  <a:prstGeom prst="rect">
                    <a:avLst/>
                  </a:prstGeom>
                  <a:solidFill>
                    <a:srgbClr val="FFC0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256" name="TextBox 190"/>
                  <p:cNvSpPr txBox="1"/>
                  <p:nvPr/>
                </p:nvSpPr>
                <p:spPr>
                  <a:xfrm>
                    <a:off x="4140460" y="3177552"/>
                    <a:ext cx="864096" cy="215444"/>
                  </a:xfrm>
                  <a:prstGeom prst="rect">
                    <a:avLst/>
                  </a:prstGeom>
                  <a:noFill/>
                </p:spPr>
                <p:txBody>
                  <a:bodyPr wrap="square" lIns="0" tIns="0" rIns="0" bIns="0" rtlCol="0">
                    <a:spAutoFit/>
                  </a:bodyPr>
                  <a:lstStyle/>
                  <a:p>
                    <a:r>
                      <a:rPr lang="en-US" sz="1400" dirty="0" err="1" smtClean="0">
                        <a:solidFill>
                          <a:srgbClr val="1505E5"/>
                        </a:solidFill>
                      </a:rPr>
                      <a:t>12b</a:t>
                    </a:r>
                    <a:r>
                      <a:rPr lang="en-US" sz="1400" dirty="0" smtClean="0">
                        <a:solidFill>
                          <a:srgbClr val="1505E5"/>
                        </a:solidFill>
                      </a:rPr>
                      <a:t> BC</a:t>
                    </a:r>
                    <a:endParaRPr lang="en-US" sz="1400" dirty="0">
                      <a:solidFill>
                        <a:srgbClr val="1505E5"/>
                      </a:solidFill>
                    </a:endParaRPr>
                  </a:p>
                </p:txBody>
              </p:sp>
              <p:cxnSp>
                <p:nvCxnSpPr>
                  <p:cNvPr id="257" name="Straight Connector 192"/>
                  <p:cNvCxnSpPr/>
                  <p:nvPr/>
                </p:nvCxnSpPr>
                <p:spPr>
                  <a:xfrm flipH="1">
                    <a:off x="4031432" y="3284984"/>
                    <a:ext cx="144016"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193"/>
                  <p:cNvCxnSpPr/>
                  <p:nvPr/>
                </p:nvCxnSpPr>
                <p:spPr>
                  <a:xfrm flipV="1">
                    <a:off x="4031940" y="3068960"/>
                    <a:ext cx="0" cy="20764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195"/>
                  <p:cNvCxnSpPr/>
                  <p:nvPr/>
                </p:nvCxnSpPr>
                <p:spPr>
                  <a:xfrm flipH="1">
                    <a:off x="5184068" y="3392996"/>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196"/>
                  <p:cNvCxnSpPr/>
                  <p:nvPr/>
                </p:nvCxnSpPr>
                <p:spPr>
                  <a:xfrm flipH="1">
                    <a:off x="5184068" y="3248980"/>
                    <a:ext cx="288032" cy="0"/>
                  </a:xfrm>
                  <a:prstGeom prst="line">
                    <a:avLst/>
                  </a:prstGeom>
                  <a:ln w="254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197"/>
                  <p:cNvCxnSpPr/>
                  <p:nvPr/>
                </p:nvCxnSpPr>
                <p:spPr>
                  <a:xfrm flipV="1">
                    <a:off x="4716524" y="3681028"/>
                    <a:ext cx="0" cy="792088"/>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2" name="Straight Connector 199"/>
                  <p:cNvCxnSpPr/>
                  <p:nvPr/>
                </p:nvCxnSpPr>
                <p:spPr>
                  <a:xfrm flipH="1">
                    <a:off x="4788024" y="4617132"/>
                    <a:ext cx="756084" cy="0"/>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63" name="Rectangle 262"/>
                  <p:cNvSpPr/>
                  <p:nvPr/>
                </p:nvSpPr>
                <p:spPr>
                  <a:xfrm>
                    <a:off x="3348372" y="4473116"/>
                    <a:ext cx="1763688" cy="252028"/>
                  </a:xfrm>
                  <a:prstGeom prst="rect">
                    <a:avLst/>
                  </a:prstGeom>
                  <a:solidFill>
                    <a:srgbClr val="FFC0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505E5"/>
                        </a:solidFill>
                      </a:rPr>
                      <a:t>Gray code </a:t>
                    </a:r>
                    <a:r>
                      <a:rPr lang="en-US" dirty="0" err="1" smtClean="0">
                        <a:solidFill>
                          <a:srgbClr val="1505E5"/>
                        </a:solidFill>
                      </a:rPr>
                      <a:t>cter</a:t>
                    </a:r>
                    <a:endParaRPr lang="en-US" dirty="0">
                      <a:solidFill>
                        <a:srgbClr val="1505E5"/>
                      </a:solidFill>
                    </a:endParaRPr>
                  </a:p>
                </p:txBody>
              </p:sp>
            </p:grpSp>
            <p:cxnSp>
              <p:nvCxnSpPr>
                <p:cNvPr id="234" name="Straight Connector 111"/>
                <p:cNvCxnSpPr/>
                <p:nvPr/>
              </p:nvCxnSpPr>
              <p:spPr>
                <a:xfrm flipH="1">
                  <a:off x="5832140" y="3104964"/>
                  <a:ext cx="288032" cy="0"/>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35" name="TextBox 139"/>
                <p:cNvSpPr txBox="1"/>
                <p:nvPr/>
              </p:nvSpPr>
              <p:spPr>
                <a:xfrm>
                  <a:off x="6192180" y="2960948"/>
                  <a:ext cx="1116124" cy="492443"/>
                </a:xfrm>
                <a:prstGeom prst="rect">
                  <a:avLst/>
                </a:prstGeom>
                <a:noFill/>
              </p:spPr>
              <p:txBody>
                <a:bodyPr wrap="square" lIns="0" tIns="0" rIns="0" bIns="0" rtlCol="0">
                  <a:spAutoFit/>
                </a:bodyPr>
                <a:lstStyle/>
                <a:p>
                  <a:r>
                    <a:rPr lang="en-US" sz="1600" dirty="0" smtClean="0">
                      <a:solidFill>
                        <a:srgbClr val="1505E5"/>
                      </a:solidFill>
                    </a:rPr>
                    <a:t>DATA 48-bit</a:t>
                  </a:r>
                </a:p>
                <a:p>
                  <a:r>
                    <a:rPr lang="en-US" sz="1600" dirty="0" smtClean="0">
                      <a:solidFill>
                        <a:srgbClr val="1505E5"/>
                      </a:solidFill>
                    </a:rPr>
                    <a:t>2-bit</a:t>
                  </a:r>
                  <a:endParaRPr lang="en-US" sz="1600" dirty="0">
                    <a:solidFill>
                      <a:srgbClr val="1505E5"/>
                    </a:solidFill>
                  </a:endParaRPr>
                </a:p>
              </p:txBody>
            </p:sp>
            <p:grpSp>
              <p:nvGrpSpPr>
                <p:cNvPr id="236" name="Group 150"/>
                <p:cNvGrpSpPr/>
                <p:nvPr/>
              </p:nvGrpSpPr>
              <p:grpSpPr>
                <a:xfrm>
                  <a:off x="3959424" y="2204864"/>
                  <a:ext cx="1872208" cy="2016224"/>
                  <a:chOff x="4176464" y="2204864"/>
                  <a:chExt cx="1872208" cy="2016224"/>
                </a:xfrm>
              </p:grpSpPr>
              <p:sp>
                <p:nvSpPr>
                  <p:cNvPr id="247" name="Trapezoid 47"/>
                  <p:cNvSpPr/>
                  <p:nvPr/>
                </p:nvSpPr>
                <p:spPr>
                  <a:xfrm rot="5400000">
                    <a:off x="4770530" y="2942946"/>
                    <a:ext cx="2016224" cy="540060"/>
                  </a:xfrm>
                  <a:prstGeom prst="trapezoid">
                    <a:avLst/>
                  </a:prstGeom>
                  <a:solidFill>
                    <a:srgbClr val="FFC0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248" name="TextBox 125"/>
                  <p:cNvSpPr txBox="1"/>
                  <p:nvPr/>
                </p:nvSpPr>
                <p:spPr>
                  <a:xfrm>
                    <a:off x="5544616" y="2930751"/>
                    <a:ext cx="468052" cy="246221"/>
                  </a:xfrm>
                  <a:prstGeom prst="rect">
                    <a:avLst/>
                  </a:prstGeom>
                  <a:noFill/>
                </p:spPr>
                <p:txBody>
                  <a:bodyPr wrap="square" lIns="0" tIns="0" rIns="0" bIns="0" rtlCol="0">
                    <a:spAutoFit/>
                  </a:bodyPr>
                  <a:lstStyle/>
                  <a:p>
                    <a:r>
                      <a:rPr lang="en-US" sz="1600" dirty="0" smtClean="0">
                        <a:solidFill>
                          <a:srgbClr val="1505E5"/>
                        </a:solidFill>
                      </a:rPr>
                      <a:t>FIFO</a:t>
                    </a:r>
                    <a:endParaRPr lang="en-US" sz="1600" dirty="0">
                      <a:solidFill>
                        <a:srgbClr val="1505E5"/>
                      </a:solidFill>
                    </a:endParaRPr>
                  </a:p>
                </p:txBody>
              </p:sp>
              <p:sp>
                <p:nvSpPr>
                  <p:cNvPr id="249" name="Rectangle 248"/>
                  <p:cNvSpPr/>
                  <p:nvPr/>
                </p:nvSpPr>
                <p:spPr>
                  <a:xfrm>
                    <a:off x="4176464" y="2204864"/>
                    <a:ext cx="756084" cy="360040"/>
                  </a:xfrm>
                  <a:prstGeom prst="rect">
                    <a:avLst/>
                  </a:prstGeom>
                  <a:solidFill>
                    <a:srgbClr val="FFC0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250" name="TextBox 83"/>
                  <p:cNvSpPr txBox="1"/>
                  <p:nvPr/>
                </p:nvSpPr>
                <p:spPr>
                  <a:xfrm>
                    <a:off x="4176464" y="2276872"/>
                    <a:ext cx="756084" cy="215444"/>
                  </a:xfrm>
                  <a:prstGeom prst="rect">
                    <a:avLst/>
                  </a:prstGeom>
                  <a:noFill/>
                </p:spPr>
                <p:txBody>
                  <a:bodyPr wrap="square" lIns="0" tIns="0" rIns="0" bIns="0" rtlCol="0">
                    <a:spAutoFit/>
                  </a:bodyPr>
                  <a:lstStyle/>
                  <a:p>
                    <a:r>
                      <a:rPr lang="en-US" sz="1400" dirty="0" err="1" smtClean="0">
                        <a:solidFill>
                          <a:srgbClr val="1505E5"/>
                        </a:solidFill>
                      </a:rPr>
                      <a:t>10b</a:t>
                    </a:r>
                    <a:r>
                      <a:rPr lang="en-US" sz="1400" dirty="0" smtClean="0">
                        <a:solidFill>
                          <a:srgbClr val="1505E5"/>
                        </a:solidFill>
                      </a:rPr>
                      <a:t> ADC</a:t>
                    </a:r>
                    <a:endParaRPr lang="en-US" sz="1400" dirty="0">
                      <a:solidFill>
                        <a:srgbClr val="1505E5"/>
                      </a:solidFill>
                    </a:endParaRPr>
                  </a:p>
                </p:txBody>
              </p:sp>
              <p:sp>
                <p:nvSpPr>
                  <p:cNvPr id="251" name="Rectangle 250"/>
                  <p:cNvSpPr/>
                  <p:nvPr/>
                </p:nvSpPr>
                <p:spPr>
                  <a:xfrm>
                    <a:off x="4176464" y="2708920"/>
                    <a:ext cx="756084" cy="360040"/>
                  </a:xfrm>
                  <a:prstGeom prst="rect">
                    <a:avLst/>
                  </a:prstGeom>
                  <a:solidFill>
                    <a:srgbClr val="FFC0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252" name="TextBox 87"/>
                  <p:cNvSpPr txBox="1"/>
                  <p:nvPr/>
                </p:nvSpPr>
                <p:spPr>
                  <a:xfrm>
                    <a:off x="4176464" y="2780928"/>
                    <a:ext cx="756084" cy="215444"/>
                  </a:xfrm>
                  <a:prstGeom prst="rect">
                    <a:avLst/>
                  </a:prstGeom>
                  <a:noFill/>
                </p:spPr>
                <p:txBody>
                  <a:bodyPr wrap="square" lIns="0" tIns="0" rIns="0" bIns="0" rtlCol="0">
                    <a:spAutoFit/>
                  </a:bodyPr>
                  <a:lstStyle/>
                  <a:p>
                    <a:r>
                      <a:rPr lang="en-US" sz="1400" dirty="0" err="1" smtClean="0">
                        <a:solidFill>
                          <a:srgbClr val="1505E5"/>
                        </a:solidFill>
                      </a:rPr>
                      <a:t>10b</a:t>
                    </a:r>
                    <a:r>
                      <a:rPr lang="en-US" sz="1400" dirty="0" smtClean="0">
                        <a:solidFill>
                          <a:srgbClr val="1505E5"/>
                        </a:solidFill>
                      </a:rPr>
                      <a:t> ADC</a:t>
                    </a:r>
                    <a:endParaRPr lang="en-US" sz="1400" dirty="0">
                      <a:solidFill>
                        <a:srgbClr val="1505E5"/>
                      </a:solidFill>
                    </a:endParaRPr>
                  </a:p>
                </p:txBody>
              </p:sp>
            </p:grpSp>
            <p:cxnSp>
              <p:nvCxnSpPr>
                <p:cNvPr id="237" name="Straight Connector 147"/>
                <p:cNvCxnSpPr/>
                <p:nvPr/>
              </p:nvCxnSpPr>
              <p:spPr>
                <a:xfrm flipH="1">
                  <a:off x="5832140" y="4647329"/>
                  <a:ext cx="288032" cy="0"/>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8" name="TextBox 148"/>
                <p:cNvSpPr txBox="1"/>
                <p:nvPr/>
              </p:nvSpPr>
              <p:spPr>
                <a:xfrm>
                  <a:off x="6192180" y="4503313"/>
                  <a:ext cx="1908212" cy="246221"/>
                </a:xfrm>
                <a:prstGeom prst="rect">
                  <a:avLst/>
                </a:prstGeom>
                <a:noFill/>
              </p:spPr>
              <p:txBody>
                <a:bodyPr wrap="square" lIns="0" tIns="0" rIns="0" bIns="0" rtlCol="0">
                  <a:spAutoFit/>
                </a:bodyPr>
                <a:lstStyle/>
                <a:p>
                  <a:r>
                    <a:rPr lang="en-US" sz="1600" dirty="0" smtClean="0">
                      <a:solidFill>
                        <a:srgbClr val="1505E5"/>
                      </a:solidFill>
                    </a:rPr>
                    <a:t>DATA sync</a:t>
                  </a:r>
                  <a:endParaRPr lang="en-US" sz="1600" dirty="0">
                    <a:solidFill>
                      <a:srgbClr val="1505E5"/>
                    </a:solidFill>
                  </a:endParaRPr>
                </a:p>
              </p:txBody>
            </p:sp>
            <p:cxnSp>
              <p:nvCxnSpPr>
                <p:cNvPr id="239" name="Straight Connector 140"/>
                <p:cNvCxnSpPr/>
                <p:nvPr/>
              </p:nvCxnSpPr>
              <p:spPr>
                <a:xfrm flipH="1">
                  <a:off x="5832140" y="3356992"/>
                  <a:ext cx="288032" cy="0"/>
                </a:xfrm>
                <a:prstGeom prst="line">
                  <a:avLst/>
                </a:prstGeom>
                <a:ln w="25400" cap="rnd">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40" name="Straight Connector 153"/>
                <p:cNvCxnSpPr/>
                <p:nvPr/>
              </p:nvCxnSpPr>
              <p:spPr>
                <a:xfrm flipH="1">
                  <a:off x="5832140" y="4863353"/>
                  <a:ext cx="288032" cy="0"/>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1" name="Straight Connector 154"/>
                <p:cNvCxnSpPr/>
                <p:nvPr/>
              </p:nvCxnSpPr>
              <p:spPr>
                <a:xfrm flipH="1">
                  <a:off x="5832140" y="5079377"/>
                  <a:ext cx="288032" cy="0"/>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2" name="TextBox 156"/>
                <p:cNvSpPr txBox="1"/>
                <p:nvPr/>
              </p:nvSpPr>
              <p:spPr>
                <a:xfrm>
                  <a:off x="6192180" y="4719337"/>
                  <a:ext cx="1908212" cy="246221"/>
                </a:xfrm>
                <a:prstGeom prst="rect">
                  <a:avLst/>
                </a:prstGeom>
                <a:noFill/>
              </p:spPr>
              <p:txBody>
                <a:bodyPr wrap="square" lIns="0" tIns="0" rIns="0" bIns="0" rtlCol="0">
                  <a:spAutoFit/>
                </a:bodyPr>
                <a:lstStyle/>
                <a:p>
                  <a:r>
                    <a:rPr lang="en-US" sz="1600" dirty="0" smtClean="0">
                      <a:solidFill>
                        <a:srgbClr val="1505E5"/>
                      </a:solidFill>
                    </a:rPr>
                    <a:t>BC clock (40 MHz)</a:t>
                  </a:r>
                  <a:endParaRPr lang="en-US" sz="1600" dirty="0">
                    <a:solidFill>
                      <a:srgbClr val="1505E5"/>
                    </a:solidFill>
                  </a:endParaRPr>
                </a:p>
              </p:txBody>
            </p:sp>
            <p:sp>
              <p:nvSpPr>
                <p:cNvPr id="243" name="TextBox 160"/>
                <p:cNvSpPr txBox="1"/>
                <p:nvPr/>
              </p:nvSpPr>
              <p:spPr>
                <a:xfrm>
                  <a:off x="6192180" y="4935361"/>
                  <a:ext cx="1908212" cy="246221"/>
                </a:xfrm>
                <a:prstGeom prst="rect">
                  <a:avLst/>
                </a:prstGeom>
                <a:noFill/>
              </p:spPr>
              <p:txBody>
                <a:bodyPr wrap="square" lIns="0" tIns="0" rIns="0" bIns="0" rtlCol="0">
                  <a:spAutoFit/>
                </a:bodyPr>
                <a:lstStyle/>
                <a:p>
                  <a:r>
                    <a:rPr lang="en-US" sz="1600" dirty="0" err="1" smtClean="0">
                      <a:solidFill>
                        <a:srgbClr val="1505E5"/>
                      </a:solidFill>
                    </a:rPr>
                    <a:t>L1A</a:t>
                  </a:r>
                  <a:r>
                    <a:rPr lang="en-US" sz="1600" dirty="0" smtClean="0">
                      <a:solidFill>
                        <a:srgbClr val="1505E5"/>
                      </a:solidFill>
                    </a:rPr>
                    <a:t> trigger</a:t>
                  </a:r>
                  <a:endParaRPr lang="en-US" sz="1600" dirty="0">
                    <a:solidFill>
                      <a:srgbClr val="1505E5"/>
                    </a:solidFill>
                  </a:endParaRPr>
                </a:p>
              </p:txBody>
            </p:sp>
            <p:sp>
              <p:nvSpPr>
                <p:cNvPr id="244" name="Rectangle 243"/>
                <p:cNvSpPr/>
                <p:nvPr/>
              </p:nvSpPr>
              <p:spPr>
                <a:xfrm>
                  <a:off x="5328084" y="4329100"/>
                  <a:ext cx="504056" cy="822285"/>
                </a:xfrm>
                <a:prstGeom prst="rect">
                  <a:avLst/>
                </a:prstGeom>
                <a:solidFill>
                  <a:srgbClr val="FFC0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cxnSp>
              <p:nvCxnSpPr>
                <p:cNvPr id="245" name="Straight Connector 215"/>
                <p:cNvCxnSpPr/>
                <p:nvPr/>
              </p:nvCxnSpPr>
              <p:spPr>
                <a:xfrm flipH="1">
                  <a:off x="5832140" y="4437112"/>
                  <a:ext cx="288032" cy="0"/>
                </a:xfrm>
                <a:prstGeom prst="line">
                  <a:avLst/>
                </a:prstGeom>
                <a:ln w="25400" cap="rnd">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6" name="TextBox 216"/>
                <p:cNvSpPr txBox="1"/>
                <p:nvPr/>
              </p:nvSpPr>
              <p:spPr>
                <a:xfrm>
                  <a:off x="6192180" y="4293096"/>
                  <a:ext cx="2376264" cy="246221"/>
                </a:xfrm>
                <a:prstGeom prst="rect">
                  <a:avLst/>
                </a:prstGeom>
                <a:noFill/>
              </p:spPr>
              <p:txBody>
                <a:bodyPr wrap="square" lIns="0" tIns="0" rIns="0" bIns="0" rtlCol="0">
                  <a:spAutoFit/>
                </a:bodyPr>
                <a:lstStyle/>
                <a:p>
                  <a:r>
                    <a:rPr lang="en-US" sz="1600" dirty="0" smtClean="0">
                      <a:solidFill>
                        <a:srgbClr val="1505E5"/>
                      </a:solidFill>
                    </a:rPr>
                    <a:t>DATA clock (80 MHz)</a:t>
                  </a:r>
                  <a:endParaRPr lang="en-US" sz="1600" dirty="0">
                    <a:solidFill>
                      <a:srgbClr val="1505E5"/>
                    </a:solidFill>
                  </a:endParaRPr>
                </a:p>
              </p:txBody>
            </p:sp>
          </p:grpSp>
          <p:sp>
            <p:nvSpPr>
              <p:cNvPr id="232" name="TextBox 170"/>
              <p:cNvSpPr txBox="1"/>
              <p:nvPr/>
            </p:nvSpPr>
            <p:spPr>
              <a:xfrm>
                <a:off x="3923928" y="3429580"/>
                <a:ext cx="864096" cy="215444"/>
              </a:xfrm>
              <a:prstGeom prst="rect">
                <a:avLst/>
              </a:prstGeom>
              <a:noFill/>
            </p:spPr>
            <p:txBody>
              <a:bodyPr wrap="square" lIns="0" tIns="0" rIns="0" bIns="0" rtlCol="0">
                <a:spAutoFit/>
              </a:bodyPr>
              <a:lstStyle/>
              <a:p>
                <a:r>
                  <a:rPr lang="en-US" sz="1400" dirty="0" err="1" smtClean="0">
                    <a:solidFill>
                      <a:srgbClr val="1505E5"/>
                    </a:solidFill>
                  </a:rPr>
                  <a:t>8b</a:t>
                </a:r>
                <a:r>
                  <a:rPr lang="en-US" sz="1400" dirty="0" smtClean="0">
                    <a:solidFill>
                      <a:srgbClr val="1505E5"/>
                    </a:solidFill>
                  </a:rPr>
                  <a:t> </a:t>
                </a:r>
                <a:r>
                  <a:rPr lang="en-US" sz="1400" dirty="0" err="1" smtClean="0">
                    <a:solidFill>
                      <a:srgbClr val="1505E5"/>
                    </a:solidFill>
                  </a:rPr>
                  <a:t>L1A</a:t>
                </a:r>
                <a:endParaRPr lang="en-US" sz="1400" dirty="0">
                  <a:solidFill>
                    <a:srgbClr val="1505E5"/>
                  </a:solidFill>
                </a:endParaRPr>
              </a:p>
            </p:txBody>
          </p:sp>
        </p:grpSp>
        <p:sp>
          <p:nvSpPr>
            <p:cNvPr id="229" name="TextBox 167"/>
            <p:cNvSpPr txBox="1"/>
            <p:nvPr/>
          </p:nvSpPr>
          <p:spPr>
            <a:xfrm>
              <a:off x="5328084" y="4653136"/>
              <a:ext cx="468052" cy="246221"/>
            </a:xfrm>
            <a:prstGeom prst="rect">
              <a:avLst/>
            </a:prstGeom>
            <a:noFill/>
          </p:spPr>
          <p:txBody>
            <a:bodyPr wrap="square" lIns="0" tIns="0" rIns="0" bIns="0" rtlCol="0">
              <a:spAutoFit/>
            </a:bodyPr>
            <a:lstStyle/>
            <a:p>
              <a:r>
                <a:rPr lang="en-US" sz="1600" dirty="0" smtClean="0">
                  <a:solidFill>
                    <a:srgbClr val="1505E5"/>
                  </a:solidFill>
                </a:rPr>
                <a:t>logic</a:t>
              </a:r>
              <a:endParaRPr lang="en-US" sz="1600" dirty="0">
                <a:solidFill>
                  <a:srgbClr val="1505E5"/>
                </a:solidFill>
              </a:endParaRPr>
            </a:p>
          </p:txBody>
        </p:sp>
      </p:grpSp>
      <p:grpSp>
        <p:nvGrpSpPr>
          <p:cNvPr id="265" name="Group 248"/>
          <p:cNvGrpSpPr/>
          <p:nvPr/>
        </p:nvGrpSpPr>
        <p:grpSpPr>
          <a:xfrm>
            <a:off x="2987824" y="2456892"/>
            <a:ext cx="612068" cy="360040"/>
            <a:chOff x="2987824" y="2780928"/>
            <a:chExt cx="612068" cy="360040"/>
          </a:xfrm>
        </p:grpSpPr>
        <p:sp>
          <p:nvSpPr>
            <p:cNvPr id="266" name="Rectangle 265"/>
            <p:cNvSpPr/>
            <p:nvPr/>
          </p:nvSpPr>
          <p:spPr>
            <a:xfrm>
              <a:off x="2987824" y="2780928"/>
              <a:ext cx="612068" cy="360040"/>
            </a:xfrm>
            <a:prstGeom prst="rect">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267" name="TextBox 95"/>
            <p:cNvSpPr txBox="1"/>
            <p:nvPr/>
          </p:nvSpPr>
          <p:spPr>
            <a:xfrm>
              <a:off x="3059832" y="2816932"/>
              <a:ext cx="468052" cy="246221"/>
            </a:xfrm>
            <a:prstGeom prst="rect">
              <a:avLst/>
            </a:prstGeom>
            <a:noFill/>
          </p:spPr>
          <p:txBody>
            <a:bodyPr wrap="square" lIns="0" tIns="0" rIns="0" bIns="0" rtlCol="0">
              <a:spAutoFit/>
            </a:bodyPr>
            <a:lstStyle/>
            <a:p>
              <a:r>
                <a:rPr lang="en-US" sz="1600" dirty="0" smtClean="0">
                  <a:solidFill>
                    <a:srgbClr val="1505E5"/>
                  </a:solidFill>
                </a:rPr>
                <a:t>time</a:t>
              </a:r>
              <a:endParaRPr lang="en-US" sz="1600" dirty="0">
                <a:solidFill>
                  <a:srgbClr val="1505E5"/>
                </a:solidFill>
              </a:endParaRPr>
            </a:p>
          </p:txBody>
        </p:sp>
      </p:grpSp>
      <p:grpSp>
        <p:nvGrpSpPr>
          <p:cNvPr id="268" name="Group 249"/>
          <p:cNvGrpSpPr/>
          <p:nvPr/>
        </p:nvGrpSpPr>
        <p:grpSpPr>
          <a:xfrm>
            <a:off x="2987824" y="1808820"/>
            <a:ext cx="612068" cy="360040"/>
            <a:chOff x="2987824" y="2132856"/>
            <a:chExt cx="612068" cy="360040"/>
          </a:xfrm>
        </p:grpSpPr>
        <p:sp>
          <p:nvSpPr>
            <p:cNvPr id="269" name="Rectangle 268"/>
            <p:cNvSpPr/>
            <p:nvPr/>
          </p:nvSpPr>
          <p:spPr>
            <a:xfrm>
              <a:off x="2987824" y="2132856"/>
              <a:ext cx="612068" cy="360040"/>
            </a:xfrm>
            <a:prstGeom prst="rect">
              <a:avLst/>
            </a:prstGeom>
            <a:solidFill>
              <a:srgbClr val="FFFF00"/>
            </a:solidFill>
            <a:ln>
              <a:solidFill>
                <a:srgbClr val="1505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505E5"/>
                </a:solidFill>
              </a:endParaRPr>
            </a:p>
          </p:txBody>
        </p:sp>
        <p:sp>
          <p:nvSpPr>
            <p:cNvPr id="270" name="TextBox 94"/>
            <p:cNvSpPr txBox="1"/>
            <p:nvPr/>
          </p:nvSpPr>
          <p:spPr>
            <a:xfrm>
              <a:off x="3059832" y="2168860"/>
              <a:ext cx="468052" cy="246221"/>
            </a:xfrm>
            <a:prstGeom prst="rect">
              <a:avLst/>
            </a:prstGeom>
            <a:noFill/>
          </p:spPr>
          <p:txBody>
            <a:bodyPr wrap="square" lIns="0" tIns="0" rIns="0" bIns="0" rtlCol="0">
              <a:spAutoFit/>
            </a:bodyPr>
            <a:lstStyle/>
            <a:p>
              <a:r>
                <a:rPr lang="en-US" sz="1600" dirty="0" smtClean="0">
                  <a:solidFill>
                    <a:srgbClr val="1505E5"/>
                  </a:solidFill>
                </a:rPr>
                <a:t>peak</a:t>
              </a:r>
              <a:endParaRPr lang="en-US" sz="1600" dirty="0">
                <a:solidFill>
                  <a:srgbClr val="1505E5"/>
                </a:solidFill>
              </a:endParaRPr>
            </a:p>
          </p:txBody>
        </p:sp>
      </p:grpSp>
      <p:sp>
        <p:nvSpPr>
          <p:cNvPr id="271" name="TextBox 250"/>
          <p:cNvSpPr txBox="1"/>
          <p:nvPr/>
        </p:nvSpPr>
        <p:spPr>
          <a:xfrm>
            <a:off x="107503" y="6165304"/>
            <a:ext cx="7407823" cy="307777"/>
          </a:xfrm>
          <a:prstGeom prst="rect">
            <a:avLst/>
          </a:prstGeom>
          <a:noFill/>
        </p:spPr>
        <p:txBody>
          <a:bodyPr wrap="square" lIns="0" tIns="0" rIns="0" bIns="0" rtlCol="0">
            <a:spAutoFit/>
          </a:bodyPr>
          <a:lstStyle/>
          <a:p>
            <a:pPr>
              <a:buFont typeface="Arial" pitchFamily="34" charset="0"/>
              <a:buChar char="•"/>
            </a:pPr>
            <a:r>
              <a:rPr lang="en-US" sz="2000" dirty="0" smtClean="0">
                <a:solidFill>
                  <a:srgbClr val="1505E5"/>
                </a:solidFill>
              </a:rPr>
              <a:t> 2-bit DATA output with dedicated sync and 80 MHz clock </a:t>
            </a:r>
          </a:p>
        </p:txBody>
      </p:sp>
      <p:sp>
        <p:nvSpPr>
          <p:cNvPr id="274" name="TextBox 253"/>
          <p:cNvSpPr txBox="1"/>
          <p:nvPr/>
        </p:nvSpPr>
        <p:spPr>
          <a:xfrm>
            <a:off x="107504" y="4885419"/>
            <a:ext cx="7956884" cy="307777"/>
          </a:xfrm>
          <a:prstGeom prst="rect">
            <a:avLst/>
          </a:prstGeom>
          <a:noFill/>
        </p:spPr>
        <p:txBody>
          <a:bodyPr wrap="square" lIns="0" tIns="0" rIns="0" bIns="0" rtlCol="0">
            <a:spAutoFit/>
          </a:bodyPr>
          <a:lstStyle/>
          <a:p>
            <a:pPr>
              <a:buFont typeface="Arial" pitchFamily="34" charset="0"/>
              <a:buChar char="•"/>
            </a:pPr>
            <a:r>
              <a:rPr lang="en-US" sz="2000" dirty="0" smtClean="0">
                <a:solidFill>
                  <a:srgbClr val="1505E5"/>
                </a:solidFill>
              </a:rPr>
              <a:t> </a:t>
            </a:r>
            <a:r>
              <a:rPr lang="en-US" sz="2000" dirty="0" err="1" smtClean="0">
                <a:solidFill>
                  <a:srgbClr val="1505E5"/>
                </a:solidFill>
              </a:rPr>
              <a:t>TGC</a:t>
            </a:r>
            <a:r>
              <a:rPr lang="en-US" sz="2000" dirty="0" smtClean="0">
                <a:solidFill>
                  <a:srgbClr val="1505E5"/>
                </a:solidFill>
              </a:rPr>
              <a:t>: 64 outputs, </a:t>
            </a:r>
            <a:r>
              <a:rPr lang="en-US" sz="2000" dirty="0" err="1" smtClean="0">
                <a:solidFill>
                  <a:srgbClr val="1505E5"/>
                </a:solidFill>
              </a:rPr>
              <a:t>PtT</a:t>
            </a:r>
            <a:r>
              <a:rPr lang="en-US" sz="2000" dirty="0" smtClean="0">
                <a:solidFill>
                  <a:srgbClr val="1505E5"/>
                </a:solidFill>
              </a:rPr>
              <a:t>, 6-bit ADC </a:t>
            </a:r>
            <a:r>
              <a:rPr lang="en-US" sz="2000" dirty="0" err="1" smtClean="0">
                <a:solidFill>
                  <a:srgbClr val="1505E5"/>
                </a:solidFill>
              </a:rPr>
              <a:t>25ns</a:t>
            </a:r>
            <a:r>
              <a:rPr lang="en-US" sz="2000" dirty="0" smtClean="0">
                <a:solidFill>
                  <a:srgbClr val="1505E5"/>
                </a:solidFill>
              </a:rPr>
              <a:t> serial with dedicated clock</a:t>
            </a:r>
          </a:p>
        </p:txBody>
      </p:sp>
      <p:sp>
        <p:nvSpPr>
          <p:cNvPr id="275" name="TextBox 254"/>
          <p:cNvSpPr txBox="1"/>
          <p:nvPr/>
        </p:nvSpPr>
        <p:spPr>
          <a:xfrm>
            <a:off x="107504" y="5209455"/>
            <a:ext cx="6768752" cy="307777"/>
          </a:xfrm>
          <a:prstGeom prst="rect">
            <a:avLst/>
          </a:prstGeom>
          <a:noFill/>
        </p:spPr>
        <p:txBody>
          <a:bodyPr wrap="square" lIns="0" tIns="0" rIns="0" bIns="0" rtlCol="0">
            <a:spAutoFit/>
          </a:bodyPr>
          <a:lstStyle/>
          <a:p>
            <a:pPr>
              <a:buFont typeface="Arial" pitchFamily="34" charset="0"/>
              <a:buChar char="•"/>
            </a:pPr>
            <a:r>
              <a:rPr lang="en-US" sz="2000" dirty="0" smtClean="0">
                <a:solidFill>
                  <a:srgbClr val="1505E5"/>
                </a:solidFill>
              </a:rPr>
              <a:t> ART: flag and address serialized with dedicated clock</a:t>
            </a:r>
          </a:p>
        </p:txBody>
      </p:sp>
      <p:sp>
        <p:nvSpPr>
          <p:cNvPr id="276" name="TextBox 255"/>
          <p:cNvSpPr txBox="1"/>
          <p:nvPr/>
        </p:nvSpPr>
        <p:spPr>
          <a:xfrm>
            <a:off x="107504" y="5517232"/>
            <a:ext cx="7182798" cy="307777"/>
          </a:xfrm>
          <a:prstGeom prst="rect">
            <a:avLst/>
          </a:prstGeom>
          <a:noFill/>
        </p:spPr>
        <p:txBody>
          <a:bodyPr wrap="square" lIns="0" tIns="0" rIns="0" bIns="0" rtlCol="0">
            <a:spAutoFit/>
          </a:bodyPr>
          <a:lstStyle/>
          <a:p>
            <a:pPr>
              <a:buFont typeface="Arial" pitchFamily="34" charset="0"/>
              <a:buChar char="•"/>
            </a:pPr>
            <a:r>
              <a:rPr lang="en-US" sz="2000" dirty="0" smtClean="0">
                <a:solidFill>
                  <a:srgbClr val="1505E5"/>
                </a:solidFill>
              </a:rPr>
              <a:t> 10-bit ADCs </a:t>
            </a:r>
            <a:r>
              <a:rPr lang="en-US" sz="2000" dirty="0" err="1" smtClean="0">
                <a:solidFill>
                  <a:srgbClr val="1505E5"/>
                </a:solidFill>
              </a:rPr>
              <a:t>200ns</a:t>
            </a:r>
            <a:r>
              <a:rPr lang="en-US" sz="2000" dirty="0" smtClean="0">
                <a:solidFill>
                  <a:srgbClr val="1505E5"/>
                </a:solidFill>
              </a:rPr>
              <a:t> for amplitude and timing, digital memories</a:t>
            </a:r>
          </a:p>
        </p:txBody>
      </p:sp>
      <p:sp>
        <p:nvSpPr>
          <p:cNvPr id="277" name="TextBox 256"/>
          <p:cNvSpPr txBox="1"/>
          <p:nvPr/>
        </p:nvSpPr>
        <p:spPr>
          <a:xfrm>
            <a:off x="55336" y="5857928"/>
            <a:ext cx="6840760" cy="307777"/>
          </a:xfrm>
          <a:prstGeom prst="rect">
            <a:avLst/>
          </a:prstGeom>
          <a:noFill/>
        </p:spPr>
        <p:txBody>
          <a:bodyPr wrap="square" lIns="0" tIns="0" rIns="0" bIns="0" rtlCol="0">
            <a:spAutoFit/>
          </a:bodyPr>
          <a:lstStyle/>
          <a:p>
            <a:pPr>
              <a:buFont typeface="Arial" pitchFamily="34" charset="0"/>
              <a:buChar char="•"/>
            </a:pPr>
            <a:r>
              <a:rPr lang="en-US" sz="2000" dirty="0" smtClean="0">
                <a:solidFill>
                  <a:srgbClr val="1505E5"/>
                </a:solidFill>
              </a:rPr>
              <a:t> Gray-code counters for BC-ID (12-bit) and </a:t>
            </a:r>
            <a:r>
              <a:rPr lang="en-US" sz="2000" dirty="0" err="1" smtClean="0">
                <a:solidFill>
                  <a:srgbClr val="1505E5"/>
                </a:solidFill>
              </a:rPr>
              <a:t>L1A</a:t>
            </a:r>
            <a:r>
              <a:rPr lang="en-US" sz="2000" dirty="0" smtClean="0">
                <a:solidFill>
                  <a:srgbClr val="1505E5"/>
                </a:solidFill>
              </a:rPr>
              <a:t>-ID (8-bit)</a:t>
            </a:r>
          </a:p>
        </p:txBody>
      </p:sp>
      <p:sp>
        <p:nvSpPr>
          <p:cNvPr id="281" name="Ellipse 280"/>
          <p:cNvSpPr/>
          <p:nvPr/>
        </p:nvSpPr>
        <p:spPr>
          <a:xfrm>
            <a:off x="2231740" y="332656"/>
            <a:ext cx="900100" cy="3780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2" name="Ellipse 281"/>
          <p:cNvSpPr/>
          <p:nvPr/>
        </p:nvSpPr>
        <p:spPr>
          <a:xfrm>
            <a:off x="5901280" y="1354684"/>
            <a:ext cx="2451140" cy="5177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283" name="ZoneTexte 282"/>
          <p:cNvSpPr txBox="1"/>
          <p:nvPr/>
        </p:nvSpPr>
        <p:spPr>
          <a:xfrm>
            <a:off x="6516216" y="-9053"/>
            <a:ext cx="2098651" cy="369332"/>
          </a:xfrm>
          <a:prstGeom prst="rect">
            <a:avLst/>
          </a:prstGeom>
          <a:noFill/>
        </p:spPr>
        <p:txBody>
          <a:bodyPr wrap="none" rtlCol="0">
            <a:spAutoFit/>
          </a:bodyPr>
          <a:lstStyle/>
          <a:p>
            <a:r>
              <a:rPr lang="fr-FR" dirty="0" smtClean="0">
                <a:solidFill>
                  <a:srgbClr val="292934"/>
                </a:solidFill>
              </a:rPr>
              <a:t>© G. De Geronimo</a:t>
            </a:r>
            <a:endParaRPr lang="fr-FR" dirty="0">
              <a:solidFill>
                <a:srgbClr val="292934"/>
              </a:solidFill>
            </a:endParaRPr>
          </a:p>
        </p:txBody>
      </p:sp>
      <p:sp>
        <p:nvSpPr>
          <p:cNvPr id="284" name="Ellipse 283"/>
          <p:cNvSpPr/>
          <p:nvPr/>
        </p:nvSpPr>
        <p:spPr>
          <a:xfrm rot="16200000">
            <a:off x="2623540" y="2013746"/>
            <a:ext cx="1304636" cy="5177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FFFF"/>
              </a:solidFill>
            </a:endParaRPr>
          </a:p>
        </p:txBody>
      </p:sp>
      <p:sp>
        <p:nvSpPr>
          <p:cNvPr id="3" name="Espace réservé du numéro de diapositive 2"/>
          <p:cNvSpPr>
            <a:spLocks noGrp="1"/>
          </p:cNvSpPr>
          <p:nvPr>
            <p:ph type="sldNum" sz="quarter" idx="12"/>
          </p:nvPr>
        </p:nvSpPr>
        <p:spPr/>
        <p:txBody>
          <a:bodyPr/>
          <a:lstStyle/>
          <a:p>
            <a:fld id="{55C15125-B6FC-412A-B9E3-DEEC5F06C260}" type="slidenum">
              <a:rPr lang="fr-FR" smtClean="0"/>
              <a:pPr/>
              <a:t>46</a:t>
            </a:fld>
            <a:endParaRPr lang="fr-FR"/>
          </a:p>
        </p:txBody>
      </p:sp>
    </p:spTree>
    <p:extLst>
      <p:ext uri="{BB962C8B-B14F-4D97-AF65-F5344CB8AC3E}">
        <p14:creationId xmlns:p14="http://schemas.microsoft.com/office/powerpoint/2010/main" val="28791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
                                        </p:tgtEl>
                                        <p:attrNameLst>
                                          <p:attrName>style.visibility</p:attrName>
                                        </p:attrNameLst>
                                      </p:cBhvr>
                                      <p:to>
                                        <p:strVal val="visible"/>
                                      </p:to>
                                    </p:set>
                                    <p:animEffect transition="in" filter="fade">
                                      <p:cBhvr>
                                        <p:cTn id="7" dur="500"/>
                                        <p:tgtEl>
                                          <p:spTgt spid="2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500"/>
                                        <p:tgtEl>
                                          <p:spTgt spid="27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1"/>
                                        </p:tgtEl>
                                        <p:attrNameLst>
                                          <p:attrName>style.visibility</p:attrName>
                                        </p:attrNameLst>
                                      </p:cBhvr>
                                      <p:to>
                                        <p:strVal val="visible"/>
                                      </p:to>
                                    </p:set>
                                    <p:animEffect transition="in" filter="fade">
                                      <p:cBhvr>
                                        <p:cTn id="13" dur="500"/>
                                        <p:tgtEl>
                                          <p:spTgt spid="271"/>
                                        </p:tgtEl>
                                      </p:cBhvr>
                                    </p:animEffect>
                                  </p:childTnLst>
                                </p:cTn>
                              </p:par>
                              <p:par>
                                <p:cTn id="14" presetID="2" presetClass="entr" presetSubtype="2" fill="hold" nodeType="withEffect">
                                  <p:stCondLst>
                                    <p:cond delay="0"/>
                                  </p:stCondLst>
                                  <p:childTnLst>
                                    <p:set>
                                      <p:cBhvr>
                                        <p:cTn id="15" dur="1" fill="hold">
                                          <p:stCondLst>
                                            <p:cond delay="0"/>
                                          </p:stCondLst>
                                        </p:cTn>
                                        <p:tgtEl>
                                          <p:spTgt spid="227"/>
                                        </p:tgtEl>
                                        <p:attrNameLst>
                                          <p:attrName>style.visibility</p:attrName>
                                        </p:attrNameLst>
                                      </p:cBhvr>
                                      <p:to>
                                        <p:strVal val="visible"/>
                                      </p:to>
                                    </p:set>
                                    <p:anim calcmode="lin" valueType="num">
                                      <p:cBhvr additive="base">
                                        <p:cTn id="16" dur="500" fill="hold"/>
                                        <p:tgtEl>
                                          <p:spTgt spid="227"/>
                                        </p:tgtEl>
                                        <p:attrNameLst>
                                          <p:attrName>ppt_x</p:attrName>
                                        </p:attrNameLst>
                                      </p:cBhvr>
                                      <p:tavLst>
                                        <p:tav tm="0">
                                          <p:val>
                                            <p:strVal val="1+#ppt_w/2"/>
                                          </p:val>
                                        </p:tav>
                                        <p:tav tm="100000">
                                          <p:val>
                                            <p:strVal val="#ppt_x"/>
                                          </p:val>
                                        </p:tav>
                                      </p:tavLst>
                                    </p:anim>
                                    <p:anim calcmode="lin" valueType="num">
                                      <p:cBhvr additive="base">
                                        <p:cTn id="17" dur="500" fill="hold"/>
                                        <p:tgtEl>
                                          <p:spTgt spid="22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
                                        </p:tgtEl>
                                        <p:attrNameLst>
                                          <p:attrName>style.visibility</p:attrName>
                                        </p:attrNameLst>
                                      </p:cBhvr>
                                      <p:to>
                                        <p:strVal val="visible"/>
                                      </p:to>
                                    </p:set>
                                    <p:animEffect transition="in" filter="fade">
                                      <p:cBhvr>
                                        <p:cTn id="22"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p:bldP spid="276" grpId="0"/>
      <p:bldP spid="27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VMM timing</a:t>
            </a:r>
            <a:endParaRPr lang="fr-FR" dirty="0"/>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429000"/>
            <a:ext cx="4032448" cy="2644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1061026" y="5949280"/>
            <a:ext cx="2646878" cy="369332"/>
          </a:xfrm>
          <a:prstGeom prst="rect">
            <a:avLst/>
          </a:prstGeom>
          <a:noFill/>
        </p:spPr>
        <p:txBody>
          <a:bodyPr wrap="none" rtlCol="0">
            <a:spAutoFit/>
          </a:bodyPr>
          <a:lstStyle/>
          <a:p>
            <a:r>
              <a:rPr lang="fr-FR" dirty="0" err="1" smtClean="0">
                <a:solidFill>
                  <a:srgbClr val="1505E5"/>
                </a:solidFill>
              </a:rPr>
              <a:t>Sub</a:t>
            </a:r>
            <a:r>
              <a:rPr lang="fr-FR" dirty="0" smtClean="0">
                <a:solidFill>
                  <a:srgbClr val="1505E5"/>
                </a:solidFill>
              </a:rPr>
              <a:t> ns timing </a:t>
            </a:r>
            <a:r>
              <a:rPr lang="fr-FR" dirty="0" err="1" smtClean="0">
                <a:solidFill>
                  <a:srgbClr val="1505E5"/>
                </a:solidFill>
              </a:rPr>
              <a:t>resolution</a:t>
            </a:r>
            <a:endParaRPr lang="fr-FR" dirty="0">
              <a:solidFill>
                <a:srgbClr val="1505E5"/>
              </a:solidFill>
            </a:endParaRPr>
          </a:p>
        </p:txBody>
      </p:sp>
      <p:sp>
        <p:nvSpPr>
          <p:cNvPr id="11" name="TextBox 253"/>
          <p:cNvSpPr txBox="1"/>
          <p:nvPr/>
        </p:nvSpPr>
        <p:spPr>
          <a:xfrm>
            <a:off x="342114" y="548680"/>
            <a:ext cx="5310006" cy="2462213"/>
          </a:xfrm>
          <a:prstGeom prst="rect">
            <a:avLst/>
          </a:prstGeom>
          <a:noFill/>
        </p:spPr>
        <p:txBody>
          <a:bodyPr wrap="square" lIns="0" tIns="0" rIns="0" bIns="0" rtlCol="0">
            <a:spAutoFit/>
          </a:bodyPr>
          <a:lstStyle/>
          <a:p>
            <a:pPr>
              <a:buFont typeface="Arial" pitchFamily="34" charset="0"/>
              <a:buChar char="•"/>
            </a:pPr>
            <a:r>
              <a:rPr lang="en-US" sz="2000" dirty="0" smtClean="0">
                <a:solidFill>
                  <a:srgbClr val="1505E5"/>
                </a:solidFill>
              </a:rPr>
              <a:t> Timing achieved by:</a:t>
            </a:r>
          </a:p>
          <a:p>
            <a:pPr lvl="1">
              <a:buFont typeface="Arial" pitchFamily="34" charset="0"/>
              <a:buChar char="•"/>
            </a:pPr>
            <a:r>
              <a:rPr lang="en-US" sz="2000" dirty="0" smtClean="0">
                <a:solidFill>
                  <a:srgbClr val="1505E5"/>
                </a:solidFill>
              </a:rPr>
              <a:t> peak detection together with amplitude</a:t>
            </a:r>
          </a:p>
          <a:p>
            <a:pPr lvl="1">
              <a:buFont typeface="Arial" pitchFamily="34" charset="0"/>
              <a:buChar char="•"/>
            </a:pPr>
            <a:r>
              <a:rPr lang="en-US" sz="2000" dirty="0">
                <a:solidFill>
                  <a:srgbClr val="1505E5"/>
                </a:solidFill>
              </a:rPr>
              <a:t> </a:t>
            </a:r>
            <a:r>
              <a:rPr lang="en-US" sz="2000" dirty="0" smtClean="0">
                <a:solidFill>
                  <a:srgbClr val="1505E5"/>
                </a:solidFill>
              </a:rPr>
              <a:t>enabled by </a:t>
            </a:r>
            <a:r>
              <a:rPr lang="en-US" sz="2000" dirty="0" err="1" smtClean="0">
                <a:solidFill>
                  <a:srgbClr val="1505E5"/>
                </a:solidFill>
              </a:rPr>
              <a:t>discri</a:t>
            </a:r>
            <a:r>
              <a:rPr lang="en-US" sz="2000" dirty="0" smtClean="0">
                <a:solidFill>
                  <a:srgbClr val="1505E5"/>
                </a:solidFill>
              </a:rPr>
              <a:t> </a:t>
            </a:r>
          </a:p>
          <a:p>
            <a:pPr lvl="1">
              <a:buFont typeface="Arial" pitchFamily="34" charset="0"/>
              <a:buChar char="•"/>
            </a:pPr>
            <a:r>
              <a:rPr lang="en-US" sz="2000" dirty="0">
                <a:solidFill>
                  <a:srgbClr val="1505E5"/>
                </a:solidFill>
              </a:rPr>
              <a:t> </a:t>
            </a:r>
            <a:r>
              <a:rPr lang="en-US" sz="2000" dirty="0" smtClean="0">
                <a:solidFill>
                  <a:srgbClr val="1505E5"/>
                </a:solidFill>
              </a:rPr>
              <a:t>ramp TAC</a:t>
            </a:r>
          </a:p>
          <a:p>
            <a:pPr>
              <a:buFont typeface="Arial" pitchFamily="34" charset="0"/>
              <a:buChar char="•"/>
            </a:pPr>
            <a:r>
              <a:rPr lang="en-US" sz="2000" dirty="0" smtClean="0">
                <a:solidFill>
                  <a:srgbClr val="1505E5"/>
                </a:solidFill>
              </a:rPr>
              <a:t> Less sensitive to common mode noise an time walk</a:t>
            </a:r>
          </a:p>
          <a:p>
            <a:pPr>
              <a:buFont typeface="Arial" pitchFamily="34" charset="0"/>
              <a:buChar char="•"/>
            </a:pPr>
            <a:r>
              <a:rPr lang="en-US" sz="2000" dirty="0">
                <a:solidFill>
                  <a:srgbClr val="1505E5"/>
                </a:solidFill>
              </a:rPr>
              <a:t> </a:t>
            </a:r>
            <a:r>
              <a:rPr lang="en-US" sz="2000" dirty="0" smtClean="0">
                <a:solidFill>
                  <a:srgbClr val="1505E5"/>
                </a:solidFill>
              </a:rPr>
              <a:t>Pulse </a:t>
            </a:r>
            <a:r>
              <a:rPr lang="en-US" sz="2000" dirty="0" err="1" smtClean="0">
                <a:solidFill>
                  <a:srgbClr val="1505E5"/>
                </a:solidFill>
              </a:rPr>
              <a:t>risetime</a:t>
            </a:r>
            <a:r>
              <a:rPr lang="en-US" sz="2000" dirty="0" smtClean="0">
                <a:solidFill>
                  <a:srgbClr val="1505E5"/>
                </a:solidFill>
              </a:rPr>
              <a:t> used as delay, allowing measurement of neighbors under threshold</a:t>
            </a:r>
          </a:p>
        </p:txBody>
      </p:sp>
      <p:pic>
        <p:nvPicPr>
          <p:cNvPr id="12" name="Picture 175"/>
          <p:cNvPicPr>
            <a:picLocks noChangeAspect="1" noChangeArrowheads="1"/>
          </p:cNvPicPr>
          <p:nvPr/>
        </p:nvPicPr>
        <p:blipFill>
          <a:blip r:embed="rId3" cstate="print"/>
          <a:srcRect t="25279"/>
          <a:stretch>
            <a:fillRect/>
          </a:stretch>
        </p:blipFill>
        <p:spPr bwMode="auto">
          <a:xfrm>
            <a:off x="5580112" y="3487310"/>
            <a:ext cx="3192567" cy="2461970"/>
          </a:xfrm>
          <a:prstGeom prst="rect">
            <a:avLst/>
          </a:prstGeom>
          <a:noFill/>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171" y="931327"/>
            <a:ext cx="3655325" cy="20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55C15125-B6FC-412A-B9E3-DEEC5F06C260}" type="slidenum">
              <a:rPr lang="fr-FR" smtClean="0"/>
              <a:pPr/>
              <a:t>47</a:t>
            </a:fld>
            <a:endParaRPr lang="fr-FR"/>
          </a:p>
        </p:txBody>
      </p:sp>
    </p:spTree>
    <p:extLst>
      <p:ext uri="{BB962C8B-B14F-4D97-AF65-F5344CB8AC3E}">
        <p14:creationId xmlns:p14="http://schemas.microsoft.com/office/powerpoint/2010/main" val="1520519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VMM chips</a:t>
            </a:r>
            <a:endParaRPr lang="fr-FR" dirty="0"/>
          </a:p>
        </p:txBody>
      </p:sp>
      <p:pic>
        <p:nvPicPr>
          <p:cNvPr id="2560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124744"/>
            <a:ext cx="355359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672" y="3460052"/>
            <a:ext cx="3625602" cy="284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1760" y="393661"/>
            <a:ext cx="3384376" cy="245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4" name="ZoneTexte 293"/>
          <p:cNvSpPr txBox="1"/>
          <p:nvPr/>
        </p:nvSpPr>
        <p:spPr>
          <a:xfrm>
            <a:off x="68257" y="436022"/>
            <a:ext cx="4801443" cy="646331"/>
          </a:xfrm>
          <a:prstGeom prst="rect">
            <a:avLst/>
          </a:prstGeom>
          <a:noFill/>
        </p:spPr>
        <p:txBody>
          <a:bodyPr wrap="none" rtlCol="0">
            <a:spAutoFit/>
          </a:bodyPr>
          <a:lstStyle/>
          <a:p>
            <a:r>
              <a:rPr lang="fr-FR" dirty="0" smtClean="0">
                <a:solidFill>
                  <a:srgbClr val="1505E5"/>
                </a:solidFill>
              </a:rPr>
              <a:t>Real Time </a:t>
            </a:r>
            <a:r>
              <a:rPr lang="fr-FR" dirty="0" err="1" smtClean="0">
                <a:solidFill>
                  <a:srgbClr val="1505E5"/>
                </a:solidFill>
              </a:rPr>
              <a:t>Address</a:t>
            </a:r>
            <a:r>
              <a:rPr lang="fr-FR" dirty="0" smtClean="0">
                <a:solidFill>
                  <a:srgbClr val="1505E5"/>
                </a:solidFill>
              </a:rPr>
              <a:t> of first </a:t>
            </a:r>
            <a:r>
              <a:rPr lang="fr-FR" dirty="0" err="1" smtClean="0">
                <a:solidFill>
                  <a:srgbClr val="1505E5"/>
                </a:solidFill>
              </a:rPr>
              <a:t>event</a:t>
            </a:r>
            <a:r>
              <a:rPr lang="fr-FR" dirty="0" smtClean="0">
                <a:solidFill>
                  <a:srgbClr val="1505E5"/>
                </a:solidFill>
              </a:rPr>
              <a:t> transmission</a:t>
            </a:r>
          </a:p>
          <a:p>
            <a:r>
              <a:rPr lang="fr-FR" dirty="0" smtClean="0">
                <a:solidFill>
                  <a:srgbClr val="1505E5"/>
                </a:solidFill>
              </a:rPr>
              <a:t> (160 MHz </a:t>
            </a:r>
            <a:r>
              <a:rPr lang="fr-FR" dirty="0" err="1" smtClean="0">
                <a:solidFill>
                  <a:srgbClr val="1505E5"/>
                </a:solidFill>
              </a:rPr>
              <a:t>clock</a:t>
            </a:r>
            <a:r>
              <a:rPr lang="fr-FR" dirty="0" smtClean="0">
                <a:solidFill>
                  <a:srgbClr val="1505E5"/>
                </a:solidFill>
              </a:rPr>
              <a:t>)</a:t>
            </a:r>
            <a:endParaRPr lang="fr-FR" dirty="0">
              <a:solidFill>
                <a:srgbClr val="1505E5"/>
              </a:solidFill>
            </a:endParaRPr>
          </a:p>
        </p:txBody>
      </p:sp>
      <p:sp>
        <p:nvSpPr>
          <p:cNvPr id="884" name="ZoneTexte 883"/>
          <p:cNvSpPr txBox="1"/>
          <p:nvPr/>
        </p:nvSpPr>
        <p:spPr>
          <a:xfrm>
            <a:off x="5902305" y="6308637"/>
            <a:ext cx="3289412" cy="523220"/>
          </a:xfrm>
          <a:prstGeom prst="rect">
            <a:avLst/>
          </a:prstGeom>
          <a:noFill/>
        </p:spPr>
        <p:txBody>
          <a:bodyPr wrap="square" rtlCol="0">
            <a:spAutoFit/>
          </a:bodyPr>
          <a:lstStyle/>
          <a:p>
            <a:r>
              <a:rPr lang="fr-FR" sz="1400" dirty="0" err="1" smtClean="0">
                <a:solidFill>
                  <a:srgbClr val="1505E5"/>
                </a:solidFill>
              </a:rPr>
              <a:t>Extremely</a:t>
            </a:r>
            <a:r>
              <a:rPr lang="fr-FR" sz="1400" dirty="0" smtClean="0">
                <a:solidFill>
                  <a:srgbClr val="1505E5"/>
                </a:solidFill>
              </a:rPr>
              <a:t> good ENC (for </a:t>
            </a:r>
            <a:r>
              <a:rPr lang="fr-FR" sz="1400" dirty="0" err="1" smtClean="0">
                <a:solidFill>
                  <a:srgbClr val="1505E5"/>
                </a:solidFill>
              </a:rPr>
              <a:t>low</a:t>
            </a:r>
            <a:r>
              <a:rPr lang="fr-FR" sz="1400" dirty="0" smtClean="0">
                <a:solidFill>
                  <a:srgbClr val="1505E5"/>
                </a:solidFill>
              </a:rPr>
              <a:t> and high values of C</a:t>
            </a:r>
            <a:r>
              <a:rPr lang="fr-FR" sz="1400" baseline="-25000" dirty="0" smtClean="0">
                <a:solidFill>
                  <a:srgbClr val="1505E5"/>
                </a:solidFill>
              </a:rPr>
              <a:t>D</a:t>
            </a:r>
            <a:r>
              <a:rPr lang="fr-FR" sz="1400" dirty="0" smtClean="0">
                <a:solidFill>
                  <a:srgbClr val="1505E5"/>
                </a:solidFill>
              </a:rPr>
              <a:t>)</a:t>
            </a:r>
            <a:endParaRPr lang="fr-FR" sz="1400" dirty="0">
              <a:solidFill>
                <a:srgbClr val="1505E5"/>
              </a:solidFill>
            </a:endParaRPr>
          </a:p>
        </p:txBody>
      </p:sp>
      <p:sp>
        <p:nvSpPr>
          <p:cNvPr id="885" name="ZoneTexte 884"/>
          <p:cNvSpPr txBox="1"/>
          <p:nvPr/>
        </p:nvSpPr>
        <p:spPr>
          <a:xfrm>
            <a:off x="5902305" y="2852936"/>
            <a:ext cx="3134191" cy="646331"/>
          </a:xfrm>
          <a:prstGeom prst="rect">
            <a:avLst/>
          </a:prstGeom>
          <a:noFill/>
        </p:spPr>
        <p:txBody>
          <a:bodyPr wrap="none" rtlCol="0">
            <a:spAutoFit/>
          </a:bodyPr>
          <a:lstStyle/>
          <a:p>
            <a:r>
              <a:rPr lang="fr-FR" dirty="0" smtClean="0">
                <a:solidFill>
                  <a:srgbClr val="1505E5"/>
                </a:solidFill>
              </a:rPr>
              <a:t>Gain </a:t>
            </a:r>
            <a:r>
              <a:rPr lang="fr-FR" dirty="0" err="1" smtClean="0">
                <a:solidFill>
                  <a:srgbClr val="1505E5"/>
                </a:solidFill>
              </a:rPr>
              <a:t>independant</a:t>
            </a:r>
            <a:r>
              <a:rPr lang="fr-FR" dirty="0" smtClean="0">
                <a:solidFill>
                  <a:srgbClr val="1505E5"/>
                </a:solidFill>
              </a:rPr>
              <a:t> of Cd on a</a:t>
            </a:r>
          </a:p>
          <a:p>
            <a:r>
              <a:rPr lang="fr-FR" dirty="0" err="1">
                <a:solidFill>
                  <a:srgbClr val="1505E5"/>
                </a:solidFill>
              </a:rPr>
              <a:t>v</a:t>
            </a:r>
            <a:r>
              <a:rPr lang="fr-FR" dirty="0" err="1" smtClean="0">
                <a:solidFill>
                  <a:srgbClr val="1505E5"/>
                </a:solidFill>
              </a:rPr>
              <a:t>ery</a:t>
            </a:r>
            <a:r>
              <a:rPr lang="fr-FR" dirty="0" smtClean="0">
                <a:solidFill>
                  <a:srgbClr val="1505E5"/>
                </a:solidFill>
              </a:rPr>
              <a:t> large range</a:t>
            </a:r>
            <a:endParaRPr lang="fr-FR" dirty="0">
              <a:solidFill>
                <a:srgbClr val="1505E5"/>
              </a:solidFill>
            </a:endParaRPr>
          </a:p>
        </p:txBody>
      </p:sp>
      <p:pic>
        <p:nvPicPr>
          <p:cNvPr id="90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018520"/>
            <a:ext cx="3286125"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 name="ZoneTexte 900"/>
          <p:cNvSpPr txBox="1"/>
          <p:nvPr/>
        </p:nvSpPr>
        <p:spPr>
          <a:xfrm>
            <a:off x="17481" y="5457401"/>
            <a:ext cx="4752528" cy="738664"/>
          </a:xfrm>
          <a:prstGeom prst="rect">
            <a:avLst/>
          </a:prstGeom>
          <a:noFill/>
        </p:spPr>
        <p:txBody>
          <a:bodyPr wrap="square" rtlCol="0">
            <a:spAutoFit/>
          </a:bodyPr>
          <a:lstStyle/>
          <a:p>
            <a:r>
              <a:rPr lang="fr-FR" sz="1400" dirty="0" err="1" smtClean="0">
                <a:solidFill>
                  <a:srgbClr val="1505E5"/>
                </a:solidFill>
              </a:rPr>
              <a:t>Neighbour</a:t>
            </a:r>
            <a:r>
              <a:rPr lang="fr-FR" sz="1400" dirty="0" smtClean="0">
                <a:solidFill>
                  <a:srgbClr val="1505E5"/>
                </a:solidFill>
              </a:rPr>
              <a:t> </a:t>
            </a:r>
            <a:r>
              <a:rPr lang="fr-FR" sz="1400" dirty="0" err="1" smtClean="0">
                <a:solidFill>
                  <a:srgbClr val="1505E5"/>
                </a:solidFill>
              </a:rPr>
              <a:t>channel</a:t>
            </a:r>
            <a:r>
              <a:rPr lang="fr-FR" sz="1400" dirty="0" smtClean="0">
                <a:solidFill>
                  <a:srgbClr val="1505E5"/>
                </a:solidFill>
              </a:rPr>
              <a:t> </a:t>
            </a:r>
            <a:r>
              <a:rPr lang="fr-FR" sz="1400" dirty="0" err="1" smtClean="0">
                <a:solidFill>
                  <a:srgbClr val="1505E5"/>
                </a:solidFill>
              </a:rPr>
              <a:t>processing:First</a:t>
            </a:r>
            <a:r>
              <a:rPr lang="fr-FR" sz="1400" dirty="0" smtClean="0">
                <a:solidFill>
                  <a:srgbClr val="1505E5"/>
                </a:solidFill>
              </a:rPr>
              <a:t> </a:t>
            </a:r>
            <a:r>
              <a:rPr lang="fr-FR" sz="1400" dirty="0" err="1" smtClean="0">
                <a:solidFill>
                  <a:srgbClr val="1505E5"/>
                </a:solidFill>
              </a:rPr>
              <a:t>event</a:t>
            </a:r>
            <a:r>
              <a:rPr lang="fr-FR" sz="1400" dirty="0">
                <a:solidFill>
                  <a:srgbClr val="1505E5"/>
                </a:solidFill>
              </a:rPr>
              <a:t> </a:t>
            </a:r>
            <a:r>
              <a:rPr lang="fr-FR" sz="1400" dirty="0" err="1" smtClean="0">
                <a:solidFill>
                  <a:srgbClr val="1505E5"/>
                </a:solidFill>
              </a:rPr>
              <a:t>detected</a:t>
            </a:r>
            <a:r>
              <a:rPr lang="fr-FR" sz="1400" dirty="0" smtClean="0">
                <a:solidFill>
                  <a:srgbClr val="1505E5"/>
                </a:solidFill>
              </a:rPr>
              <a:t> by </a:t>
            </a:r>
            <a:r>
              <a:rPr lang="fr-FR" sz="1400" dirty="0" err="1" smtClean="0">
                <a:solidFill>
                  <a:srgbClr val="1505E5"/>
                </a:solidFill>
              </a:rPr>
              <a:t>channel</a:t>
            </a:r>
            <a:r>
              <a:rPr lang="fr-FR" sz="1400" dirty="0" smtClean="0">
                <a:solidFill>
                  <a:srgbClr val="1505E5"/>
                </a:solidFill>
              </a:rPr>
              <a:t> </a:t>
            </a:r>
            <a:r>
              <a:rPr lang="fr-FR" sz="1400" dirty="0" err="1" smtClean="0">
                <a:solidFill>
                  <a:srgbClr val="1505E5"/>
                </a:solidFill>
              </a:rPr>
              <a:t>Xing</a:t>
            </a:r>
            <a:r>
              <a:rPr lang="fr-FR" sz="1400" dirty="0">
                <a:solidFill>
                  <a:srgbClr val="1505E5"/>
                </a:solidFill>
              </a:rPr>
              <a:t> </a:t>
            </a:r>
            <a:r>
              <a:rPr lang="fr-FR" sz="1400" dirty="0" err="1" smtClean="0">
                <a:solidFill>
                  <a:srgbClr val="1505E5"/>
                </a:solidFill>
              </a:rPr>
              <a:t>Enables</a:t>
            </a:r>
            <a:r>
              <a:rPr lang="fr-FR" sz="1400" dirty="0" smtClean="0">
                <a:solidFill>
                  <a:srgbClr val="1505E5"/>
                </a:solidFill>
              </a:rPr>
              <a:t> </a:t>
            </a:r>
            <a:r>
              <a:rPr lang="fr-FR" sz="1400" dirty="0" err="1" smtClean="0">
                <a:solidFill>
                  <a:srgbClr val="1505E5"/>
                </a:solidFill>
              </a:rPr>
              <a:t>peak</a:t>
            </a:r>
            <a:r>
              <a:rPr lang="fr-FR" sz="1400" dirty="0" smtClean="0">
                <a:solidFill>
                  <a:srgbClr val="1505E5"/>
                </a:solidFill>
              </a:rPr>
              <a:t> detectors of the </a:t>
            </a:r>
            <a:r>
              <a:rPr lang="fr-FR" sz="1400" dirty="0" err="1" smtClean="0">
                <a:solidFill>
                  <a:srgbClr val="1505E5"/>
                </a:solidFill>
              </a:rPr>
              <a:t>channel</a:t>
            </a:r>
            <a:r>
              <a:rPr lang="fr-FR" sz="1400" dirty="0" smtClean="0">
                <a:solidFill>
                  <a:srgbClr val="1505E5"/>
                </a:solidFill>
              </a:rPr>
              <a:t> + </a:t>
            </a:r>
          </a:p>
          <a:p>
            <a:r>
              <a:rPr lang="fr-FR" sz="1400" dirty="0" err="1" smtClean="0">
                <a:solidFill>
                  <a:srgbClr val="1505E5"/>
                </a:solidFill>
              </a:rPr>
              <a:t>Neighbours</a:t>
            </a:r>
            <a:r>
              <a:rPr lang="fr-FR" sz="1400" dirty="0" smtClean="0">
                <a:solidFill>
                  <a:srgbClr val="1505E5"/>
                </a:solidFill>
              </a:rPr>
              <a:t> + </a:t>
            </a:r>
            <a:r>
              <a:rPr lang="fr-FR" sz="1400" dirty="0" err="1" smtClean="0">
                <a:solidFill>
                  <a:srgbClr val="1505E5"/>
                </a:solidFill>
              </a:rPr>
              <a:t>readout</a:t>
            </a:r>
            <a:endParaRPr lang="fr-FR" sz="1400" dirty="0">
              <a:solidFill>
                <a:srgbClr val="1505E5"/>
              </a:solidFill>
            </a:endParaRPr>
          </a:p>
        </p:txBody>
      </p:sp>
      <p:sp>
        <p:nvSpPr>
          <p:cNvPr id="3" name="Espace réservé du numéro de diapositive 2"/>
          <p:cNvSpPr>
            <a:spLocks noGrp="1"/>
          </p:cNvSpPr>
          <p:nvPr>
            <p:ph type="sldNum" sz="quarter" idx="12"/>
          </p:nvPr>
        </p:nvSpPr>
        <p:spPr/>
        <p:txBody>
          <a:bodyPr/>
          <a:lstStyle/>
          <a:p>
            <a:fld id="{55C15125-B6FC-412A-B9E3-DEEC5F06C260}" type="slidenum">
              <a:rPr lang="fr-FR" smtClean="0"/>
              <a:pPr/>
              <a:t>48</a:t>
            </a:fld>
            <a:endParaRPr lang="fr-FR"/>
          </a:p>
        </p:txBody>
      </p:sp>
    </p:spTree>
    <p:extLst>
      <p:ext uri="{BB962C8B-B14F-4D97-AF65-F5344CB8AC3E}">
        <p14:creationId xmlns:p14="http://schemas.microsoft.com/office/powerpoint/2010/main" val="935057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990600" y="152400"/>
            <a:ext cx="8153400" cy="360363"/>
          </a:xfrm>
        </p:spPr>
        <p:txBody>
          <a:bodyPr/>
          <a:lstStyle/>
          <a:p>
            <a:r>
              <a:rPr lang="fr-FR" dirty="0" err="1" smtClean="0"/>
              <a:t>Some</a:t>
            </a:r>
            <a:r>
              <a:rPr lang="fr-FR" dirty="0" smtClean="0"/>
              <a:t> Front-end </a:t>
            </a:r>
            <a:r>
              <a:rPr lang="fr-FR" dirty="0" err="1" smtClean="0"/>
              <a:t>electronics</a:t>
            </a:r>
            <a:r>
              <a:rPr lang="fr-FR" dirty="0" smtClean="0"/>
              <a:t> </a:t>
            </a:r>
            <a:r>
              <a:rPr lang="fr-FR" dirty="0" err="1" smtClean="0"/>
              <a:t>architectureS</a:t>
            </a:r>
            <a:endParaRPr lang="fr-FR" dirty="0" smtClean="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15" y="872716"/>
            <a:ext cx="3912857" cy="1313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516" y="2053961"/>
            <a:ext cx="3914961" cy="173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8042" y="3609020"/>
            <a:ext cx="3950322" cy="1661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7" name="ZoneTexte 16396"/>
          <p:cNvSpPr txBox="1"/>
          <p:nvPr/>
        </p:nvSpPr>
        <p:spPr>
          <a:xfrm>
            <a:off x="4622818" y="1160748"/>
            <a:ext cx="2513380" cy="923330"/>
          </a:xfrm>
          <a:prstGeom prst="rect">
            <a:avLst/>
          </a:prstGeom>
          <a:noFill/>
        </p:spPr>
        <p:txBody>
          <a:bodyPr wrap="none" rtlCol="0">
            <a:spAutoFit/>
          </a:bodyPr>
          <a:lstStyle/>
          <a:p>
            <a:r>
              <a:rPr lang="fr-FR" dirty="0" smtClean="0"/>
              <a:t>Pure </a:t>
            </a:r>
            <a:r>
              <a:rPr lang="fr-FR" dirty="0" err="1" smtClean="0"/>
              <a:t>Binary</a:t>
            </a:r>
            <a:r>
              <a:rPr lang="fr-FR" dirty="0" smtClean="0"/>
              <a:t>:</a:t>
            </a:r>
          </a:p>
          <a:p>
            <a:pPr marL="285750" indent="-285750">
              <a:buFont typeface="Arial" pitchFamily="34" charset="0"/>
              <a:buChar char="•"/>
            </a:pPr>
            <a:r>
              <a:rPr lang="fr-FR" sz="1200" dirty="0" err="1" smtClean="0"/>
              <a:t>Low</a:t>
            </a:r>
            <a:r>
              <a:rPr lang="fr-FR" sz="1200" dirty="0" smtClean="0"/>
              <a:t> power, compact, </a:t>
            </a:r>
            <a:r>
              <a:rPr lang="fr-FR" sz="1200" dirty="0" err="1" smtClean="0"/>
              <a:t>low</a:t>
            </a:r>
            <a:r>
              <a:rPr lang="fr-FR" sz="1200" dirty="0" smtClean="0"/>
              <a:t> </a:t>
            </a:r>
            <a:r>
              <a:rPr lang="fr-FR" sz="1200" dirty="0" err="1" smtClean="0"/>
              <a:t>cost</a:t>
            </a:r>
            <a:endParaRPr lang="fr-FR" sz="1200" dirty="0" smtClean="0"/>
          </a:p>
          <a:p>
            <a:pPr marL="285750" indent="-285750">
              <a:buFont typeface="Arial" pitchFamily="34" charset="0"/>
              <a:buChar char="•"/>
            </a:pPr>
            <a:r>
              <a:rPr lang="fr-FR" sz="1200" dirty="0" smtClean="0"/>
              <a:t>No </a:t>
            </a:r>
            <a:r>
              <a:rPr lang="fr-FR" sz="1200" dirty="0" err="1" smtClean="0"/>
              <a:t>need</a:t>
            </a:r>
            <a:r>
              <a:rPr lang="fr-FR" sz="1200" dirty="0" smtClean="0"/>
              <a:t> for a </a:t>
            </a:r>
            <a:r>
              <a:rPr lang="fr-FR" sz="1200" dirty="0" err="1" smtClean="0"/>
              <a:t>trigegr</a:t>
            </a:r>
            <a:endParaRPr lang="fr-FR" sz="1200" dirty="0" smtClean="0"/>
          </a:p>
          <a:p>
            <a:pPr marL="285750" indent="-285750">
              <a:buFont typeface="Arial" pitchFamily="34" charset="0"/>
              <a:buChar char="•"/>
            </a:pPr>
            <a:r>
              <a:rPr lang="fr-FR" sz="1200" dirty="0" smtClean="0"/>
              <a:t>Sensitive to </a:t>
            </a:r>
            <a:r>
              <a:rPr lang="fr-FR" sz="1200" dirty="0" err="1" smtClean="0"/>
              <a:t>common</a:t>
            </a:r>
            <a:r>
              <a:rPr lang="fr-FR" sz="1200" dirty="0" smtClean="0"/>
              <a:t> noise</a:t>
            </a:r>
          </a:p>
        </p:txBody>
      </p:sp>
      <p:sp>
        <p:nvSpPr>
          <p:cNvPr id="113" name="ZoneTexte 112"/>
          <p:cNvSpPr txBox="1"/>
          <p:nvPr/>
        </p:nvSpPr>
        <p:spPr>
          <a:xfrm>
            <a:off x="4608004" y="2240868"/>
            <a:ext cx="3679212" cy="1477328"/>
          </a:xfrm>
          <a:prstGeom prst="rect">
            <a:avLst/>
          </a:prstGeom>
          <a:noFill/>
        </p:spPr>
        <p:txBody>
          <a:bodyPr wrap="none" rtlCol="0">
            <a:spAutoFit/>
          </a:bodyPr>
          <a:lstStyle/>
          <a:p>
            <a:r>
              <a:rPr lang="fr-FR" dirty="0" err="1" smtClean="0"/>
              <a:t>Analog</a:t>
            </a:r>
            <a:endParaRPr lang="fr-FR" dirty="0" smtClean="0"/>
          </a:p>
          <a:p>
            <a:pPr marL="285750" indent="-285750">
              <a:buFont typeface="Arial" pitchFamily="34" charset="0"/>
              <a:buChar char="•"/>
            </a:pPr>
            <a:r>
              <a:rPr lang="fr-FR" sz="1200" dirty="0" smtClean="0"/>
              <a:t>Can </a:t>
            </a:r>
            <a:r>
              <a:rPr lang="fr-FR" sz="1200" dirty="0" err="1" smtClean="0"/>
              <a:t>integrate</a:t>
            </a:r>
            <a:r>
              <a:rPr lang="fr-FR" sz="1200" dirty="0" smtClean="0"/>
              <a:t> a </a:t>
            </a:r>
            <a:r>
              <a:rPr lang="fr-FR" sz="1200" dirty="0" err="1" smtClean="0"/>
              <a:t>triggering</a:t>
            </a:r>
            <a:r>
              <a:rPr lang="fr-FR" sz="1200" dirty="0" smtClean="0"/>
              <a:t> </a:t>
            </a:r>
            <a:r>
              <a:rPr lang="fr-FR" sz="1200" dirty="0" err="1" smtClean="0"/>
              <a:t>channel</a:t>
            </a:r>
            <a:r>
              <a:rPr lang="fr-FR" sz="1200" dirty="0" smtClean="0"/>
              <a:t>:</a:t>
            </a:r>
          </a:p>
          <a:p>
            <a:pPr marL="742950" lvl="1" indent="-285750">
              <a:buFont typeface="Arial" pitchFamily="34" charset="0"/>
              <a:buChar char="•"/>
            </a:pPr>
            <a:r>
              <a:rPr lang="fr-FR" sz="1200" dirty="0" smtClean="0"/>
              <a:t>For self </a:t>
            </a:r>
            <a:r>
              <a:rPr lang="fr-FR" sz="1200" dirty="0" err="1" smtClean="0"/>
              <a:t>triggering</a:t>
            </a:r>
            <a:endParaRPr lang="fr-FR" sz="1200" dirty="0" smtClean="0"/>
          </a:p>
          <a:p>
            <a:pPr marL="742950" lvl="1" indent="-285750">
              <a:buFont typeface="Arial" pitchFamily="34" charset="0"/>
              <a:buChar char="•"/>
            </a:pPr>
            <a:r>
              <a:rPr lang="fr-FR" sz="1200" dirty="0" smtClean="0"/>
              <a:t>To </a:t>
            </a:r>
            <a:r>
              <a:rPr lang="fr-FR" sz="1200" dirty="0" err="1" smtClean="0"/>
              <a:t>generate</a:t>
            </a:r>
            <a:r>
              <a:rPr lang="fr-FR" sz="1200" dirty="0" smtClean="0"/>
              <a:t> a trigger</a:t>
            </a:r>
          </a:p>
          <a:p>
            <a:pPr marL="742950" lvl="1" indent="-285750">
              <a:buFont typeface="Arial" pitchFamily="34" charset="0"/>
              <a:buChar char="•"/>
            </a:pPr>
            <a:r>
              <a:rPr lang="fr-FR" sz="1200" dirty="0" smtClean="0"/>
              <a:t>If no, </a:t>
            </a:r>
            <a:r>
              <a:rPr lang="fr-FR" sz="1200" dirty="0" err="1" smtClean="0"/>
              <a:t>need</a:t>
            </a:r>
            <a:r>
              <a:rPr lang="fr-FR" sz="1200" dirty="0" smtClean="0"/>
              <a:t> for an </a:t>
            </a:r>
            <a:r>
              <a:rPr lang="fr-FR" sz="1200" dirty="0" err="1" smtClean="0"/>
              <a:t>external</a:t>
            </a:r>
            <a:r>
              <a:rPr lang="fr-FR" sz="1200" dirty="0" smtClean="0"/>
              <a:t> </a:t>
            </a:r>
            <a:r>
              <a:rPr lang="fr-FR" sz="1200" dirty="0" err="1" smtClean="0"/>
              <a:t>trig</a:t>
            </a:r>
            <a:endParaRPr lang="fr-FR" sz="1200" dirty="0" smtClean="0"/>
          </a:p>
          <a:p>
            <a:pPr marL="285750" indent="-285750">
              <a:buFont typeface="Arial" pitchFamily="34" charset="0"/>
              <a:buChar char="•"/>
            </a:pPr>
            <a:r>
              <a:rPr lang="fr-FR" sz="1200" dirty="0" smtClean="0"/>
              <a:t>If self </a:t>
            </a:r>
            <a:r>
              <a:rPr lang="fr-FR" sz="1200" dirty="0" err="1" smtClean="0"/>
              <a:t>triggering</a:t>
            </a:r>
            <a:r>
              <a:rPr lang="fr-FR" sz="1200" dirty="0" smtClean="0"/>
              <a:t>: </a:t>
            </a:r>
          </a:p>
          <a:p>
            <a:pPr marL="285750" indent="-285750">
              <a:buFont typeface="Arial" pitchFamily="34" charset="0"/>
              <a:buChar char="•"/>
            </a:pPr>
            <a:r>
              <a:rPr lang="fr-FR" sz="1200" dirty="0" smtClean="0"/>
              <a:t>If </a:t>
            </a:r>
            <a:r>
              <a:rPr lang="fr-FR" sz="1200" dirty="0" err="1" smtClean="0"/>
              <a:t>sampling</a:t>
            </a:r>
            <a:r>
              <a:rPr lang="fr-FR" sz="1200" dirty="0" smtClean="0"/>
              <a:t>, </a:t>
            </a:r>
            <a:r>
              <a:rPr lang="fr-FR" sz="1200" dirty="0" err="1" smtClean="0"/>
              <a:t>common</a:t>
            </a:r>
            <a:r>
              <a:rPr lang="fr-FR" sz="1200" dirty="0" smtClean="0"/>
              <a:t> noise rejection </a:t>
            </a:r>
            <a:r>
              <a:rPr lang="fr-FR" sz="1200" dirty="0" err="1" smtClean="0"/>
              <a:t>is</a:t>
            </a:r>
            <a:r>
              <a:rPr lang="fr-FR" sz="1200" dirty="0" smtClean="0"/>
              <a:t> possible</a:t>
            </a:r>
            <a:endParaRPr lang="en-US" sz="1200" dirty="0"/>
          </a:p>
        </p:txBody>
      </p:sp>
      <p:sp>
        <p:nvSpPr>
          <p:cNvPr id="114" name="ZoneTexte 113"/>
          <p:cNvSpPr txBox="1"/>
          <p:nvPr/>
        </p:nvSpPr>
        <p:spPr>
          <a:xfrm>
            <a:off x="4622819" y="4149080"/>
            <a:ext cx="3664398" cy="738664"/>
          </a:xfrm>
          <a:prstGeom prst="rect">
            <a:avLst/>
          </a:prstGeom>
          <a:noFill/>
        </p:spPr>
        <p:txBody>
          <a:bodyPr wrap="square" rtlCol="0">
            <a:spAutoFit/>
          </a:bodyPr>
          <a:lstStyle/>
          <a:p>
            <a:r>
              <a:rPr lang="fr-FR" dirty="0" err="1" smtClean="0"/>
              <a:t>Muxed</a:t>
            </a:r>
            <a:r>
              <a:rPr lang="fr-FR" dirty="0" smtClean="0"/>
              <a:t> </a:t>
            </a:r>
            <a:r>
              <a:rPr lang="fr-FR" dirty="0" err="1" smtClean="0"/>
              <a:t>Analog</a:t>
            </a:r>
            <a:r>
              <a:rPr lang="fr-FR" dirty="0"/>
              <a:t> </a:t>
            </a:r>
            <a:r>
              <a:rPr lang="fr-FR" dirty="0" smtClean="0"/>
              <a:t>:</a:t>
            </a:r>
          </a:p>
          <a:p>
            <a:pPr marL="285750" indent="-285750">
              <a:buFont typeface="Arial" pitchFamily="34" charset="0"/>
              <a:buChar char="•"/>
            </a:pPr>
            <a:r>
              <a:rPr lang="fr-FR" sz="1200" dirty="0" err="1" smtClean="0"/>
              <a:t>Same</a:t>
            </a:r>
            <a:r>
              <a:rPr lang="fr-FR" sz="1200" dirty="0" smtClean="0"/>
              <a:t>, </a:t>
            </a:r>
            <a:r>
              <a:rPr lang="fr-FR" sz="1200" dirty="0" err="1" smtClean="0"/>
              <a:t>than</a:t>
            </a:r>
            <a:r>
              <a:rPr lang="fr-FR" sz="1200" dirty="0" smtClean="0"/>
              <a:t> </a:t>
            </a:r>
            <a:r>
              <a:rPr lang="fr-FR" sz="1200" dirty="0" err="1" smtClean="0"/>
              <a:t>Analog</a:t>
            </a:r>
            <a:r>
              <a:rPr lang="fr-FR" sz="1200" dirty="0" smtClean="0"/>
              <a:t>, but </a:t>
            </a:r>
            <a:r>
              <a:rPr lang="fr-FR" sz="1200" dirty="0" err="1" smtClean="0"/>
              <a:t>less</a:t>
            </a:r>
            <a:r>
              <a:rPr lang="fr-FR" sz="1200" dirty="0" smtClean="0"/>
              <a:t> power, </a:t>
            </a:r>
            <a:r>
              <a:rPr lang="fr-FR" sz="1200" dirty="0" err="1" smtClean="0"/>
              <a:t>less</a:t>
            </a:r>
            <a:r>
              <a:rPr lang="fr-FR" sz="1200" dirty="0" smtClean="0"/>
              <a:t> connexions </a:t>
            </a:r>
            <a:r>
              <a:rPr lang="fr-FR" sz="1200" dirty="0" err="1" smtClean="0"/>
              <a:t>with</a:t>
            </a:r>
            <a:r>
              <a:rPr lang="fr-FR" sz="1200" dirty="0" smtClean="0"/>
              <a:t> the </a:t>
            </a:r>
            <a:r>
              <a:rPr lang="fr-FR" sz="1200" dirty="0" err="1" smtClean="0"/>
              <a:t>external</a:t>
            </a:r>
            <a:r>
              <a:rPr lang="fr-FR" sz="1200" dirty="0" smtClean="0"/>
              <a:t> world</a:t>
            </a:r>
            <a:endParaRPr lang="en-US" sz="1200" dirty="0"/>
          </a:p>
        </p:txBody>
      </p:sp>
      <p:pic>
        <p:nvPicPr>
          <p:cNvPr id="51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46" y="5265204"/>
            <a:ext cx="2497774" cy="140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1" name="ZoneTexte 140"/>
          <p:cNvSpPr txBox="1"/>
          <p:nvPr/>
        </p:nvSpPr>
        <p:spPr>
          <a:xfrm>
            <a:off x="4644008" y="5354632"/>
            <a:ext cx="3664398" cy="1107996"/>
          </a:xfrm>
          <a:prstGeom prst="rect">
            <a:avLst/>
          </a:prstGeom>
          <a:noFill/>
        </p:spPr>
        <p:txBody>
          <a:bodyPr wrap="square" rtlCol="0">
            <a:spAutoFit/>
          </a:bodyPr>
          <a:lstStyle/>
          <a:p>
            <a:r>
              <a:rPr lang="fr-FR" dirty="0" smtClean="0"/>
              <a:t>Direct </a:t>
            </a:r>
            <a:r>
              <a:rPr lang="fr-FR" dirty="0" err="1" smtClean="0"/>
              <a:t>Digitization</a:t>
            </a:r>
            <a:r>
              <a:rPr lang="fr-FR" dirty="0" smtClean="0"/>
              <a:t>:</a:t>
            </a:r>
          </a:p>
          <a:p>
            <a:pPr marL="285750" indent="-285750">
              <a:buFont typeface="Arial" pitchFamily="34" charset="0"/>
              <a:buChar char="•"/>
            </a:pPr>
            <a:r>
              <a:rPr lang="fr-FR" sz="1200" dirty="0" err="1" smtClean="0"/>
              <a:t>Exteneded</a:t>
            </a:r>
            <a:r>
              <a:rPr lang="fr-FR" sz="1200" dirty="0" smtClean="0"/>
              <a:t> Self </a:t>
            </a:r>
            <a:r>
              <a:rPr lang="fr-FR" sz="1200" dirty="0" err="1" smtClean="0"/>
              <a:t>triggering</a:t>
            </a:r>
            <a:r>
              <a:rPr lang="fr-FR" sz="1200" dirty="0" smtClean="0"/>
              <a:t> </a:t>
            </a:r>
            <a:r>
              <a:rPr lang="fr-FR" sz="1200" dirty="0" err="1" smtClean="0"/>
              <a:t>capabilities</a:t>
            </a:r>
            <a:endParaRPr lang="fr-FR" sz="1200" dirty="0" smtClean="0"/>
          </a:p>
          <a:p>
            <a:pPr marL="285750" indent="-285750">
              <a:buFont typeface="Arial" pitchFamily="34" charset="0"/>
              <a:buChar char="•"/>
            </a:pPr>
            <a:r>
              <a:rPr lang="fr-FR" sz="1200" dirty="0" err="1" smtClean="0"/>
              <a:t>VersatilityPower</a:t>
            </a:r>
            <a:r>
              <a:rPr lang="fr-FR" sz="1200" dirty="0" smtClean="0"/>
              <a:t> of the digital </a:t>
            </a:r>
            <a:r>
              <a:rPr lang="fr-FR" sz="1200" dirty="0" err="1" smtClean="0"/>
              <a:t>treatment</a:t>
            </a:r>
            <a:r>
              <a:rPr lang="fr-FR" sz="1200" dirty="0" smtClean="0"/>
              <a:t>/</a:t>
            </a:r>
            <a:r>
              <a:rPr lang="fr-FR" sz="1200" dirty="0" err="1" smtClean="0"/>
              <a:t>filtering</a:t>
            </a:r>
            <a:endParaRPr lang="fr-FR" sz="1200" dirty="0" smtClean="0"/>
          </a:p>
          <a:p>
            <a:pPr marL="285750" indent="-285750">
              <a:buFont typeface="Arial" pitchFamily="34" charset="0"/>
              <a:buChar char="•"/>
            </a:pPr>
            <a:r>
              <a:rPr lang="fr-FR" sz="1200" dirty="0" err="1" smtClean="0"/>
              <a:t>Huge</a:t>
            </a:r>
            <a:r>
              <a:rPr lang="fr-FR" sz="1200" dirty="0" smtClean="0"/>
              <a:t> power </a:t>
            </a:r>
            <a:r>
              <a:rPr lang="fr-FR" sz="1200" dirty="0" err="1" smtClean="0"/>
              <a:t>consumption</a:t>
            </a:r>
            <a:r>
              <a:rPr lang="fr-FR" sz="1200" dirty="0" smtClean="0"/>
              <a:t>/ Data flow</a:t>
            </a:r>
          </a:p>
          <a:p>
            <a:pPr marL="285750" indent="-285750">
              <a:buFont typeface="Arial" pitchFamily="34" charset="0"/>
              <a:buChar char="•"/>
            </a:pPr>
            <a:endParaRPr lang="en-US" sz="1200" dirty="0"/>
          </a:p>
        </p:txBody>
      </p:sp>
    </p:spTree>
    <p:extLst>
      <p:ext uri="{BB962C8B-B14F-4D97-AF65-F5344CB8AC3E}">
        <p14:creationId xmlns:p14="http://schemas.microsoft.com/office/powerpoint/2010/main" val="3710378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The SFE16 ASD – </a:t>
            </a:r>
            <a:r>
              <a:rPr lang="fr-FR" dirty="0" err="1" smtClean="0"/>
              <a:t>based</a:t>
            </a:r>
            <a:r>
              <a:rPr lang="fr-FR" dirty="0" smtClean="0"/>
              <a:t> </a:t>
            </a:r>
            <a:r>
              <a:rPr lang="fr-FR" dirty="0" err="1" smtClean="0"/>
              <a:t>electronics</a:t>
            </a:r>
            <a:endParaRPr lang="en-US" dirty="0"/>
          </a:p>
        </p:txBody>
      </p:sp>
      <p:sp>
        <p:nvSpPr>
          <p:cNvPr id="13" name="Espace réservé du contenu 11"/>
          <p:cNvSpPr>
            <a:spLocks noGrp="1"/>
          </p:cNvSpPr>
          <p:nvPr>
            <p:ph idx="1"/>
          </p:nvPr>
        </p:nvSpPr>
        <p:spPr>
          <a:xfrm>
            <a:off x="251520" y="1088740"/>
            <a:ext cx="5602136" cy="2960260"/>
          </a:xfrm>
        </p:spPr>
        <p:txBody>
          <a:bodyPr/>
          <a:lstStyle/>
          <a:p>
            <a:pPr lvl="1"/>
            <a:r>
              <a:rPr lang="fr-FR" dirty="0" smtClean="0"/>
              <a:t>First large detectors 12000 </a:t>
            </a:r>
            <a:r>
              <a:rPr lang="fr-FR" dirty="0" err="1" smtClean="0"/>
              <a:t>equiped</a:t>
            </a:r>
            <a:r>
              <a:rPr lang="fr-FR" dirty="0" smtClean="0"/>
              <a:t> </a:t>
            </a:r>
            <a:r>
              <a:rPr lang="fr-FR" dirty="0" err="1" smtClean="0"/>
              <a:t>with</a:t>
            </a:r>
            <a:r>
              <a:rPr lang="fr-FR" dirty="0" smtClean="0"/>
              <a:t> MPGD</a:t>
            </a:r>
          </a:p>
          <a:p>
            <a:pPr lvl="1"/>
            <a:r>
              <a:rPr lang="fr-FR" dirty="0" smtClean="0"/>
              <a:t>First chip </a:t>
            </a:r>
            <a:r>
              <a:rPr lang="fr-FR" dirty="0" err="1" smtClean="0"/>
              <a:t>designed</a:t>
            </a:r>
            <a:r>
              <a:rPr lang="fr-FR" dirty="0" smtClean="0"/>
              <a:t> for </a:t>
            </a:r>
            <a:r>
              <a:rPr lang="fr-FR" dirty="0" err="1" smtClean="0"/>
              <a:t>Micromégas</a:t>
            </a:r>
            <a:endParaRPr lang="fr-FR" dirty="0" smtClean="0"/>
          </a:p>
          <a:p>
            <a:pPr lvl="1"/>
            <a:r>
              <a:rPr lang="fr-FR" dirty="0" err="1" smtClean="0"/>
              <a:t>Binary</a:t>
            </a:r>
            <a:r>
              <a:rPr lang="fr-FR" dirty="0" smtClean="0"/>
              <a:t> architecture.</a:t>
            </a:r>
          </a:p>
          <a:p>
            <a:pPr lvl="1"/>
            <a:r>
              <a:rPr lang="fr-FR" dirty="0" smtClean="0"/>
              <a:t>Time </a:t>
            </a:r>
            <a:r>
              <a:rPr lang="fr-FR" dirty="0" err="1" smtClean="0"/>
              <a:t>digitization</a:t>
            </a:r>
            <a:r>
              <a:rPr lang="fr-FR" dirty="0" smtClean="0"/>
              <a:t> by TDC</a:t>
            </a:r>
          </a:p>
          <a:p>
            <a:pPr lvl="1"/>
            <a:r>
              <a:rPr lang="fr-FR" dirty="0" smtClean="0"/>
              <a:t>Charge </a:t>
            </a:r>
            <a:r>
              <a:rPr lang="fr-FR" dirty="0" err="1" smtClean="0"/>
              <a:t>gieven</a:t>
            </a:r>
            <a:r>
              <a:rPr lang="fr-FR" dirty="0" smtClean="0"/>
              <a:t> by Time over </a:t>
            </a:r>
            <a:r>
              <a:rPr lang="fr-FR" dirty="0" err="1" smtClean="0"/>
              <a:t>Threshold</a:t>
            </a:r>
            <a:r>
              <a:rPr lang="fr-FR" dirty="0" smtClean="0"/>
              <a:t> (First)</a:t>
            </a:r>
          </a:p>
          <a:p>
            <a:pPr lvl="1"/>
            <a:r>
              <a:rPr lang="fr-FR" dirty="0" smtClean="0"/>
              <a:t>One of  the first versatile chip (Slow control)</a:t>
            </a:r>
          </a:p>
          <a:p>
            <a:pPr lvl="1"/>
            <a:r>
              <a:rPr lang="fr-FR" dirty="0" smtClean="0"/>
              <a:t>Large detector =&gt; Large capacitance </a:t>
            </a:r>
          </a:p>
          <a:p>
            <a:pPr lvl="2"/>
            <a:r>
              <a:rPr lang="fr-FR" dirty="0" smtClean="0"/>
              <a:t>=&gt; But Limited detector gain</a:t>
            </a:r>
          </a:p>
          <a:p>
            <a:pPr lvl="2"/>
            <a:r>
              <a:rPr lang="fr-FR" dirty="0" smtClean="0"/>
              <a:t>=&gt; S/N challenge: 4 sigma </a:t>
            </a:r>
            <a:r>
              <a:rPr lang="fr-FR" dirty="0" err="1" smtClean="0"/>
              <a:t>threshold</a:t>
            </a:r>
            <a:r>
              <a:rPr lang="fr-FR" dirty="0" smtClean="0"/>
              <a:t>, </a:t>
            </a:r>
            <a:r>
              <a:rPr lang="fr-FR" dirty="0" err="1" smtClean="0"/>
              <a:t>low</a:t>
            </a:r>
            <a:r>
              <a:rPr lang="fr-FR" dirty="0" smtClean="0"/>
              <a:t> noise</a:t>
            </a:r>
          </a:p>
          <a:p>
            <a:pPr lvl="1"/>
            <a:r>
              <a:rPr lang="fr-FR" dirty="0" err="1" smtClean="0"/>
              <a:t>Threshold</a:t>
            </a:r>
            <a:r>
              <a:rPr lang="fr-FR" dirty="0" smtClean="0"/>
              <a:t> system = </a:t>
            </a:r>
            <a:r>
              <a:rPr lang="fr-FR" dirty="0" err="1" smtClean="0"/>
              <a:t>very</a:t>
            </a:r>
            <a:r>
              <a:rPr lang="fr-FR" dirty="0" smtClean="0"/>
              <a:t> sensitive to noise/</a:t>
            </a:r>
            <a:r>
              <a:rPr lang="fr-FR" dirty="0" err="1" smtClean="0"/>
              <a:t>grounding</a:t>
            </a:r>
            <a:endParaRPr lang="fr-FR" dirty="0" smtClean="0"/>
          </a:p>
          <a:p>
            <a:pPr lvl="2"/>
            <a:r>
              <a:rPr lang="fr-FR" dirty="0" smtClean="0"/>
              <a:t>=&gt; Real issue</a:t>
            </a:r>
          </a:p>
          <a:p>
            <a:pPr lvl="1"/>
            <a:r>
              <a:rPr lang="fr-FR" dirty="0" err="1"/>
              <a:t>R</a:t>
            </a:r>
            <a:r>
              <a:rPr lang="fr-FR" dirty="0" err="1" smtClean="0"/>
              <a:t>eplaced</a:t>
            </a:r>
            <a:r>
              <a:rPr lang="fr-FR" dirty="0" smtClean="0"/>
              <a:t> </a:t>
            </a:r>
            <a:r>
              <a:rPr lang="fr-FR" dirty="0" err="1" smtClean="0"/>
              <a:t>after</a:t>
            </a:r>
            <a:r>
              <a:rPr lang="fr-FR" dirty="0" smtClean="0"/>
              <a:t> 15 </a:t>
            </a:r>
            <a:r>
              <a:rPr lang="fr-FR" dirty="0" err="1" smtClean="0"/>
              <a:t>years</a:t>
            </a:r>
            <a:r>
              <a:rPr lang="fr-FR" dirty="0" smtClean="0"/>
              <a:t> of </a:t>
            </a:r>
            <a:r>
              <a:rPr lang="fr-FR" dirty="0" err="1" smtClean="0"/>
              <a:t>operation</a:t>
            </a:r>
            <a:r>
              <a:rPr lang="fr-FR" dirty="0" smtClean="0"/>
              <a:t>: </a:t>
            </a:r>
          </a:p>
          <a:p>
            <a:pPr lvl="1"/>
            <a:endParaRPr lang="fr-FR" dirty="0" smtClean="0"/>
          </a:p>
          <a:p>
            <a:pPr lvl="1"/>
            <a:endParaRPr lang="fr-FR" dirty="0" smtClean="0"/>
          </a:p>
          <a:p>
            <a:pPr marL="647700" lvl="2" indent="-285750">
              <a:buFont typeface="Symbol" pitchFamily="18" charset="2"/>
              <a:buChar char="Þ"/>
            </a:pPr>
            <a:endParaRPr lang="fr-FR" dirty="0" smtClean="0"/>
          </a:p>
          <a:p>
            <a:pPr lvl="2"/>
            <a:endParaRPr lang="fr-FR" dirty="0" smtClean="0"/>
          </a:p>
          <a:p>
            <a:pPr marL="647700" lvl="2" indent="-285750">
              <a:buFont typeface="Arial" charset="0"/>
              <a:buChar char="•"/>
            </a:pPr>
            <a:endParaRPr lang="fr-FR" dirty="0"/>
          </a:p>
          <a:p>
            <a:pPr marL="647700" lvl="2" indent="-285750">
              <a:buFont typeface="Arial" charset="0"/>
              <a:buChar char="•"/>
            </a:pPr>
            <a:endParaRPr lang="fr-FR" dirty="0" smtClean="0"/>
          </a:p>
          <a:p>
            <a:pPr marL="647700" lvl="2" indent="-285750">
              <a:buFont typeface="Arial" charset="0"/>
              <a:buChar char="•"/>
            </a:pPr>
            <a:endParaRPr lang="fr-FR" dirty="0"/>
          </a:p>
          <a:p>
            <a:pPr lvl="2"/>
            <a:endParaRPr lang="fr-FR" sz="1400" dirty="0"/>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724470"/>
            <a:ext cx="3636404" cy="190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116" y="1196752"/>
            <a:ext cx="3359858" cy="3649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37"/>
          <p:cNvGraphicFramePr>
            <a:graphicFrameLocks noChangeAspect="1"/>
          </p:cNvGraphicFramePr>
          <p:nvPr>
            <p:extLst>
              <p:ext uri="{D42A27DB-BD31-4B8C-83A1-F6EECF244321}">
                <p14:modId xmlns:p14="http://schemas.microsoft.com/office/powerpoint/2010/main" val="161251966"/>
              </p:ext>
            </p:extLst>
          </p:nvPr>
        </p:nvGraphicFramePr>
        <p:xfrm>
          <a:off x="4211960" y="4725119"/>
          <a:ext cx="1187450" cy="1800225"/>
        </p:xfrm>
        <a:graphic>
          <a:graphicData uri="http://schemas.openxmlformats.org/presentationml/2006/ole">
            <mc:AlternateContent xmlns:mc="http://schemas.openxmlformats.org/markup-compatibility/2006">
              <mc:Choice xmlns:v="urn:schemas-microsoft-com:vml" Requires="v">
                <p:oleObj spid="_x0000_s8209" name="Photo Editor Photo" r:id="rId5" imgW="5009524" imgH="7590476" progId="MSPhotoEd.3">
                  <p:embed/>
                </p:oleObj>
              </mc:Choice>
              <mc:Fallback>
                <p:oleObj name="Photo Editor Photo" r:id="rId5" imgW="5009524" imgH="7590476"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960" y="4725119"/>
                        <a:ext cx="11874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 name="Picture 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53127" y="5062600"/>
            <a:ext cx="1868945" cy="169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0"/>
          <p:cNvSpPr txBox="1">
            <a:spLocks noChangeArrowheads="1"/>
          </p:cNvSpPr>
          <p:nvPr/>
        </p:nvSpPr>
        <p:spPr bwMode="auto">
          <a:xfrm>
            <a:off x="5853656" y="922114"/>
            <a:ext cx="2678113" cy="549275"/>
          </a:xfrm>
          <a:prstGeom prst="rect">
            <a:avLst/>
          </a:prstGeom>
          <a:solidFill>
            <a:srgbClr val="FEEC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fr-FR" altLang="en-US" sz="1000" b="1" dirty="0">
                <a:latin typeface="Comic Sans MS" pitchFamily="66" charset="0"/>
              </a:rPr>
              <a:t>XY doublet </a:t>
            </a:r>
            <a:r>
              <a:rPr lang="fr-FR" altLang="en-US" sz="1000" b="1" dirty="0" err="1">
                <a:latin typeface="Comic Sans MS" pitchFamily="66" charset="0"/>
              </a:rPr>
              <a:t>equipped</a:t>
            </a:r>
            <a:r>
              <a:rPr lang="fr-FR" altLang="en-US" sz="1000" b="1" dirty="0">
                <a:latin typeface="Comic Sans MS" pitchFamily="66" charset="0"/>
              </a:rPr>
              <a:t> </a:t>
            </a:r>
            <a:r>
              <a:rPr lang="fr-FR" altLang="en-US" sz="1000" b="1" dirty="0" err="1">
                <a:latin typeface="Comic Sans MS" pitchFamily="66" charset="0"/>
              </a:rPr>
              <a:t>with</a:t>
            </a:r>
            <a:r>
              <a:rPr lang="fr-FR" altLang="en-US" sz="1000" b="1" dirty="0">
                <a:latin typeface="Comic Sans MS" pitchFamily="66" charset="0"/>
              </a:rPr>
              <a:t> </a:t>
            </a:r>
            <a:r>
              <a:rPr lang="fr-FR" altLang="en-US" sz="1000" b="1" dirty="0" err="1">
                <a:latin typeface="Comic Sans MS" pitchFamily="66" charset="0"/>
              </a:rPr>
              <a:t>its</a:t>
            </a:r>
            <a:r>
              <a:rPr lang="fr-FR" altLang="en-US" sz="1000" b="1" dirty="0">
                <a:latin typeface="Comic Sans MS" pitchFamily="66" charset="0"/>
              </a:rPr>
              <a:t> </a:t>
            </a:r>
            <a:r>
              <a:rPr lang="fr-FR" altLang="en-US" sz="1000" b="1" dirty="0" err="1">
                <a:latin typeface="Comic Sans MS" pitchFamily="66" charset="0"/>
              </a:rPr>
              <a:t>electronics</a:t>
            </a:r>
            <a:endParaRPr lang="fr-FR" altLang="en-US" sz="1000" b="1" dirty="0">
              <a:latin typeface="Comic Sans MS" pitchFamily="66" charset="0"/>
            </a:endParaRPr>
          </a:p>
          <a:p>
            <a:pPr algn="l"/>
            <a:r>
              <a:rPr lang="fr-FR" altLang="en-US" sz="1000" dirty="0">
                <a:latin typeface="Comic Sans MS" pitchFamily="66" charset="0"/>
              </a:rPr>
              <a:t>40x40cm2 </a:t>
            </a:r>
            <a:r>
              <a:rPr lang="fr-FR" altLang="en-US" sz="1000" dirty="0" err="1">
                <a:latin typeface="Comic Sans MS" pitchFamily="66" charset="0"/>
              </a:rPr>
              <a:t>Micromegas</a:t>
            </a:r>
            <a:endParaRPr lang="fr-FR" altLang="en-US" sz="1000" b="1" dirty="0">
              <a:latin typeface="Comic Sans MS" pitchFamily="66" charset="0"/>
            </a:endParaRPr>
          </a:p>
          <a:p>
            <a:pPr algn="l"/>
            <a:r>
              <a:rPr lang="fr-FR" altLang="en-US" sz="1000" b="1" dirty="0">
                <a:latin typeface="Comic Sans MS" pitchFamily="66" charset="0"/>
              </a:rPr>
              <a:t>#2048 </a:t>
            </a:r>
            <a:r>
              <a:rPr lang="fr-FR" altLang="en-US" sz="1000" b="1" dirty="0" err="1">
                <a:latin typeface="Comic Sans MS" pitchFamily="66" charset="0"/>
              </a:rPr>
              <a:t>channels</a:t>
            </a:r>
            <a:endParaRPr lang="fr-FR" altLang="en-US" sz="1000" dirty="0">
              <a:latin typeface="Comic Sans MS" pitchFamily="66" charset="0"/>
            </a:endParaRPr>
          </a:p>
        </p:txBody>
      </p:sp>
      <p:sp>
        <p:nvSpPr>
          <p:cNvPr id="20" name="Text Box 42"/>
          <p:cNvSpPr txBox="1">
            <a:spLocks noChangeArrowheads="1"/>
          </p:cNvSpPr>
          <p:nvPr/>
        </p:nvSpPr>
        <p:spPr bwMode="auto">
          <a:xfrm>
            <a:off x="5400092" y="5250082"/>
            <a:ext cx="1425575" cy="822325"/>
          </a:xfrm>
          <a:prstGeom prst="rect">
            <a:avLst/>
          </a:prstGeom>
          <a:solidFill>
            <a:srgbClr val="FEEC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fr-FR" altLang="en-US" sz="1200" dirty="0">
                <a:latin typeface="Comic Sans MS" pitchFamily="66" charset="0"/>
              </a:rPr>
              <a:t>SFE16 </a:t>
            </a:r>
            <a:r>
              <a:rPr lang="fr-FR" altLang="en-US" sz="1200" dirty="0" err="1">
                <a:latin typeface="Comic Sans MS" pitchFamily="66" charset="0"/>
              </a:rPr>
              <a:t>Asic</a:t>
            </a:r>
            <a:endParaRPr lang="fr-FR" altLang="en-US" sz="1200" dirty="0">
              <a:latin typeface="Comic Sans MS" pitchFamily="66" charset="0"/>
            </a:endParaRPr>
          </a:p>
          <a:p>
            <a:pPr algn="l"/>
            <a:r>
              <a:rPr lang="fr-FR" altLang="en-US" sz="1200" dirty="0">
                <a:latin typeface="Comic Sans MS" pitchFamily="66" charset="0"/>
              </a:rPr>
              <a:t>#16 </a:t>
            </a:r>
            <a:r>
              <a:rPr lang="fr-FR" altLang="en-US" sz="1200" dirty="0" err="1">
                <a:latin typeface="Comic Sans MS" pitchFamily="66" charset="0"/>
              </a:rPr>
              <a:t>channels</a:t>
            </a:r>
            <a:endParaRPr lang="fr-FR" altLang="en-US" sz="1200" dirty="0">
              <a:latin typeface="Comic Sans MS" pitchFamily="66" charset="0"/>
            </a:endParaRPr>
          </a:p>
          <a:p>
            <a:pPr algn="l"/>
            <a:r>
              <a:rPr lang="fr-FR" altLang="en-US" sz="1200" dirty="0">
                <a:latin typeface="Comic Sans MS" pitchFamily="66" charset="0"/>
              </a:rPr>
              <a:t>0.8µm </a:t>
            </a:r>
            <a:r>
              <a:rPr lang="fr-FR" altLang="en-US" sz="1200" dirty="0" err="1">
                <a:latin typeface="Comic Sans MS" pitchFamily="66" charset="0"/>
              </a:rPr>
              <a:t>biCmos</a:t>
            </a:r>
            <a:endParaRPr lang="fr-FR" altLang="en-US" sz="1200" dirty="0">
              <a:latin typeface="Comic Sans MS" pitchFamily="66" charset="0"/>
            </a:endParaRPr>
          </a:p>
          <a:p>
            <a:pPr algn="l"/>
            <a:r>
              <a:rPr lang="fr-FR" altLang="en-US" sz="1200" dirty="0">
                <a:latin typeface="Comic Sans MS" pitchFamily="66" charset="0"/>
              </a:rPr>
              <a:t>Noise 1000e </a:t>
            </a:r>
            <a:r>
              <a:rPr lang="fr-FR" altLang="en-US" sz="1200" dirty="0" err="1">
                <a:latin typeface="Comic Sans MS" pitchFamily="66" charset="0"/>
              </a:rPr>
              <a:t>rms</a:t>
            </a:r>
            <a:r>
              <a:rPr lang="fr-FR" altLang="en-US" sz="1200" dirty="0">
                <a:latin typeface="Comic Sans MS" pitchFamily="66" charset="0"/>
              </a:rPr>
              <a:t> </a:t>
            </a:r>
          </a:p>
        </p:txBody>
      </p:sp>
      <p:sp>
        <p:nvSpPr>
          <p:cNvPr id="21" name="Text Box 43"/>
          <p:cNvSpPr txBox="1">
            <a:spLocks noChangeArrowheads="1"/>
          </p:cNvSpPr>
          <p:nvPr/>
        </p:nvSpPr>
        <p:spPr bwMode="auto">
          <a:xfrm>
            <a:off x="7195436" y="6472572"/>
            <a:ext cx="1584325" cy="304800"/>
          </a:xfrm>
          <a:prstGeom prst="rect">
            <a:avLst/>
          </a:prstGeom>
          <a:solidFill>
            <a:srgbClr val="FEEC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r>
              <a:rPr lang="fr-FR" altLang="en-US" sz="1400" b="1">
                <a:latin typeface="Comic Sans MS" pitchFamily="66" charset="0"/>
              </a:rPr>
              <a:t>TDC board</a:t>
            </a:r>
          </a:p>
        </p:txBody>
      </p:sp>
      <p:sp>
        <p:nvSpPr>
          <p:cNvPr id="23" name="Line 45"/>
          <p:cNvSpPr>
            <a:spLocks noChangeShapeType="1"/>
          </p:cNvSpPr>
          <p:nvPr/>
        </p:nvSpPr>
        <p:spPr bwMode="auto">
          <a:xfrm>
            <a:off x="7296046" y="4308168"/>
            <a:ext cx="322572" cy="941914"/>
          </a:xfrm>
          <a:prstGeom prst="line">
            <a:avLst/>
          </a:prstGeom>
          <a:noFill/>
          <a:ln w="28575">
            <a:solidFill>
              <a:srgbClr val="FFB31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37424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Electronics for gaseous detectors (and other types of detectors)</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7</a:t>
            </a:fld>
            <a:endParaRPr lang="fr-FR" dirty="0"/>
          </a:p>
        </p:txBody>
      </p:sp>
      <p:grpSp>
        <p:nvGrpSpPr>
          <p:cNvPr id="15" name="Groupe 6"/>
          <p:cNvGrpSpPr>
            <a:grpSpLocks/>
          </p:cNvGrpSpPr>
          <p:nvPr/>
        </p:nvGrpSpPr>
        <p:grpSpPr bwMode="auto">
          <a:xfrm>
            <a:off x="3490242" y="1929408"/>
            <a:ext cx="2951368" cy="3048946"/>
            <a:chOff x="2756756" y="1504039"/>
            <a:chExt cx="4021138" cy="4152900"/>
          </a:xfrm>
        </p:grpSpPr>
        <p:pic>
          <p:nvPicPr>
            <p:cNvPr id="16"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56756" y="1504039"/>
              <a:ext cx="39338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http://www.cenbg.in2p3.fr/images/site/logo-cenbg-petit.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66394" y="4642527"/>
              <a:ext cx="14478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intranet ce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98031" y="4683802"/>
              <a:ext cx="6635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http://www.ganil-spiral2.eu/logo.png">
              <a:hlinkClick r:id="rId6"/>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157056" y="4731427"/>
              <a:ext cx="162083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p:cNvPicPr>
              <a:picLocks noChangeAspect="1" noChangeArrowheads="1"/>
            </p:cNvPicPr>
            <p:nvPr/>
          </p:nvPicPr>
          <p:blipFill>
            <a:blip r:embed="rId8" cstate="print">
              <a:extLst>
                <a:ext uri="{28A0092B-C50C-407E-A947-70E740481C1C}">
                  <a14:useLocalDpi xmlns:a14="http://schemas.microsoft.com/office/drawing/2010/main"/>
                </a:ext>
              </a:extLst>
            </a:blip>
            <a:srcRect l="3036" t="14900" r="51408" b="16333"/>
            <a:stretch>
              <a:fillRect/>
            </a:stretch>
          </p:blipFill>
          <p:spPr bwMode="auto">
            <a:xfrm>
              <a:off x="5398356" y="5136239"/>
              <a:ext cx="127158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8" descr="Retour à la page d'accueil">
              <a:hlinkClick r:id="rId9" tooltip="Retour à la page d'accueil"/>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874231" y="5304514"/>
              <a:ext cx="6540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http://irfu-i.cea.fr/Page/276/logoirfu01quadricomp_png.pn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845781" y="5179102"/>
              <a:ext cx="11890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Flèche droite 22"/>
          <p:cNvSpPr/>
          <p:nvPr/>
        </p:nvSpPr>
        <p:spPr>
          <a:xfrm>
            <a:off x="107505" y="1550401"/>
            <a:ext cx="8928992" cy="341313"/>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fr-FR" altLang="fr-FR" sz="1400" b="1">
              <a:solidFill>
                <a:srgbClr val="FFFFFF"/>
              </a:solidFill>
            </a:endParaRPr>
          </a:p>
        </p:txBody>
      </p:sp>
      <p:sp>
        <p:nvSpPr>
          <p:cNvPr id="24" name="ZoneTexte 42"/>
          <p:cNvSpPr txBox="1">
            <a:spLocks noChangeArrowheads="1"/>
          </p:cNvSpPr>
          <p:nvPr/>
        </p:nvSpPr>
        <p:spPr bwMode="auto">
          <a:xfrm>
            <a:off x="1557920" y="959851"/>
            <a:ext cx="158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1200" b="1" dirty="0" smtClean="0">
                <a:solidFill>
                  <a:schemeClr val="bg2">
                    <a:lumMod val="75000"/>
                  </a:schemeClr>
                </a:solidFill>
              </a:rPr>
              <a:t>AFTER</a:t>
            </a:r>
          </a:p>
          <a:p>
            <a:pPr algn="ctr" eaLnBrk="1" hangingPunct="1">
              <a:spcBef>
                <a:spcPct val="0"/>
              </a:spcBef>
              <a:buFontTx/>
              <a:buNone/>
            </a:pPr>
            <a:r>
              <a:rPr lang="en-US" altLang="fr-FR" sz="1200" b="1" dirty="0" err="1" smtClean="0">
                <a:solidFill>
                  <a:schemeClr val="bg2">
                    <a:lumMod val="75000"/>
                  </a:schemeClr>
                </a:solidFill>
              </a:rPr>
              <a:t>Asic</a:t>
            </a:r>
            <a:r>
              <a:rPr lang="en-US" altLang="fr-FR" sz="1200" b="1" dirty="0" smtClean="0">
                <a:solidFill>
                  <a:schemeClr val="bg2">
                    <a:lumMod val="75000"/>
                  </a:schemeClr>
                </a:solidFill>
              </a:rPr>
              <a:t> For </a:t>
            </a:r>
            <a:r>
              <a:rPr lang="en-US" altLang="fr-FR" sz="1200" b="1" dirty="0" err="1" smtClean="0">
                <a:solidFill>
                  <a:schemeClr val="bg2">
                    <a:lumMod val="75000"/>
                  </a:schemeClr>
                </a:solidFill>
              </a:rPr>
              <a:t>Tpc</a:t>
            </a:r>
            <a:endParaRPr lang="en-US" altLang="fr-FR" sz="1200" b="1" dirty="0" smtClean="0">
              <a:solidFill>
                <a:schemeClr val="bg2">
                  <a:lumMod val="75000"/>
                </a:schemeClr>
              </a:solidFill>
            </a:endParaRPr>
          </a:p>
          <a:p>
            <a:pPr algn="ctr" eaLnBrk="1" hangingPunct="1">
              <a:spcBef>
                <a:spcPct val="0"/>
              </a:spcBef>
              <a:buFontTx/>
              <a:buNone/>
            </a:pPr>
            <a:r>
              <a:rPr lang="en-US" altLang="fr-FR" sz="1200" b="1" dirty="0" smtClean="0">
                <a:solidFill>
                  <a:schemeClr val="bg2">
                    <a:lumMod val="75000"/>
                  </a:schemeClr>
                </a:solidFill>
              </a:rPr>
              <a:t>Electronic Readout</a:t>
            </a:r>
            <a:endParaRPr lang="en-US" altLang="fr-FR" sz="1200" b="1" dirty="0">
              <a:solidFill>
                <a:schemeClr val="bg2">
                  <a:lumMod val="75000"/>
                </a:schemeClr>
              </a:solidFill>
            </a:endParaRPr>
          </a:p>
        </p:txBody>
      </p:sp>
      <p:sp>
        <p:nvSpPr>
          <p:cNvPr id="25" name="ZoneTexte 42"/>
          <p:cNvSpPr txBox="1">
            <a:spLocks noChangeArrowheads="1"/>
          </p:cNvSpPr>
          <p:nvPr/>
        </p:nvSpPr>
        <p:spPr bwMode="auto">
          <a:xfrm>
            <a:off x="4275720" y="963026"/>
            <a:ext cx="22447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1200" b="1">
                <a:solidFill>
                  <a:schemeClr val="bg2">
                    <a:lumMod val="75000"/>
                  </a:schemeClr>
                </a:solidFill>
              </a:rPr>
              <a:t>AGET</a:t>
            </a:r>
          </a:p>
          <a:p>
            <a:pPr algn="ctr" eaLnBrk="1" hangingPunct="1">
              <a:spcBef>
                <a:spcPct val="0"/>
              </a:spcBef>
              <a:buFontTx/>
              <a:buNone/>
            </a:pPr>
            <a:r>
              <a:rPr lang="fr-FR" altLang="fr-FR" sz="1200" b="1">
                <a:solidFill>
                  <a:schemeClr val="bg2">
                    <a:lumMod val="75000"/>
                  </a:schemeClr>
                </a:solidFill>
              </a:rPr>
              <a:t>Asic for General Electronics</a:t>
            </a:r>
          </a:p>
          <a:p>
            <a:pPr algn="ctr" eaLnBrk="1" hangingPunct="1">
              <a:spcBef>
                <a:spcPct val="0"/>
              </a:spcBef>
              <a:buFontTx/>
              <a:buNone/>
            </a:pPr>
            <a:r>
              <a:rPr lang="fr-FR" altLang="fr-FR" sz="1200" b="1">
                <a:solidFill>
                  <a:schemeClr val="bg2">
                    <a:lumMod val="75000"/>
                  </a:schemeClr>
                </a:solidFill>
              </a:rPr>
              <a:t>for Tpc</a:t>
            </a:r>
          </a:p>
        </p:txBody>
      </p:sp>
      <p:sp>
        <p:nvSpPr>
          <p:cNvPr id="26" name="ZoneTexte 42"/>
          <p:cNvSpPr txBox="1">
            <a:spLocks noChangeArrowheads="1"/>
          </p:cNvSpPr>
          <p:nvPr/>
        </p:nvSpPr>
        <p:spPr bwMode="auto">
          <a:xfrm>
            <a:off x="7045394" y="972551"/>
            <a:ext cx="1892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fr-FR" sz="1200" b="1" dirty="0" smtClean="0">
                <a:solidFill>
                  <a:schemeClr val="bg2">
                    <a:lumMod val="75000"/>
                  </a:schemeClr>
                </a:solidFill>
              </a:rPr>
              <a:t>DREAM</a:t>
            </a:r>
          </a:p>
          <a:p>
            <a:pPr algn="ctr" eaLnBrk="1" hangingPunct="1">
              <a:spcBef>
                <a:spcPct val="0"/>
              </a:spcBef>
              <a:buFontTx/>
              <a:buNone/>
            </a:pPr>
            <a:r>
              <a:rPr lang="en-US" altLang="fr-FR" sz="1200" b="1" dirty="0" smtClean="0">
                <a:solidFill>
                  <a:schemeClr val="bg2">
                    <a:lumMod val="75000"/>
                  </a:schemeClr>
                </a:solidFill>
              </a:rPr>
              <a:t>Dead timeless </a:t>
            </a:r>
            <a:r>
              <a:rPr lang="en-US" altLang="fr-FR" sz="1200" b="1" dirty="0" err="1" smtClean="0">
                <a:solidFill>
                  <a:schemeClr val="bg2">
                    <a:lumMod val="75000"/>
                  </a:schemeClr>
                </a:solidFill>
              </a:rPr>
              <a:t>REadout</a:t>
            </a:r>
            <a:endParaRPr lang="en-US" altLang="fr-FR" sz="1200" b="1" dirty="0" smtClean="0">
              <a:solidFill>
                <a:schemeClr val="bg2">
                  <a:lumMod val="75000"/>
                </a:schemeClr>
              </a:solidFill>
            </a:endParaRPr>
          </a:p>
          <a:p>
            <a:pPr algn="ctr" eaLnBrk="1" hangingPunct="1">
              <a:spcBef>
                <a:spcPct val="0"/>
              </a:spcBef>
              <a:buFontTx/>
              <a:buNone/>
            </a:pPr>
            <a:r>
              <a:rPr lang="en-US" altLang="fr-FR" sz="1200" b="1" dirty="0" err="1" smtClean="0">
                <a:solidFill>
                  <a:schemeClr val="bg2">
                    <a:lumMod val="75000"/>
                  </a:schemeClr>
                </a:solidFill>
              </a:rPr>
              <a:t>Asic</a:t>
            </a:r>
            <a:r>
              <a:rPr lang="en-US" altLang="fr-FR" sz="1200" b="1" dirty="0" smtClean="0">
                <a:solidFill>
                  <a:schemeClr val="bg2">
                    <a:lumMod val="75000"/>
                  </a:schemeClr>
                </a:solidFill>
              </a:rPr>
              <a:t> for </a:t>
            </a:r>
            <a:r>
              <a:rPr lang="en-US" altLang="fr-FR" sz="1200" b="1" dirty="0" err="1" smtClean="0">
                <a:solidFill>
                  <a:schemeClr val="bg2">
                    <a:lumMod val="75000"/>
                  </a:schemeClr>
                </a:solidFill>
              </a:rPr>
              <a:t>Micromegas</a:t>
            </a:r>
            <a:r>
              <a:rPr lang="en-US" altLang="fr-FR" sz="1200" b="1" dirty="0" smtClean="0">
                <a:solidFill>
                  <a:schemeClr val="bg2">
                    <a:lumMod val="75000"/>
                  </a:schemeClr>
                </a:solidFill>
              </a:rPr>
              <a:t> </a:t>
            </a:r>
            <a:endParaRPr lang="en-US" altLang="fr-FR" sz="1200" b="1" dirty="0">
              <a:solidFill>
                <a:schemeClr val="bg2">
                  <a:lumMod val="75000"/>
                </a:schemeClr>
              </a:solidFill>
            </a:endParaRPr>
          </a:p>
        </p:txBody>
      </p:sp>
      <p:grpSp>
        <p:nvGrpSpPr>
          <p:cNvPr id="27" name="Groupe 2"/>
          <p:cNvGrpSpPr>
            <a:grpSpLocks/>
          </p:cNvGrpSpPr>
          <p:nvPr/>
        </p:nvGrpSpPr>
        <p:grpSpPr bwMode="auto">
          <a:xfrm>
            <a:off x="109955" y="1928226"/>
            <a:ext cx="3264939" cy="2449069"/>
            <a:chOff x="251208" y="1878054"/>
            <a:chExt cx="3551324" cy="2663826"/>
          </a:xfrm>
        </p:grpSpPr>
        <p:pic>
          <p:nvPicPr>
            <p:cNvPr id="28" name="Image 23" descr="IMG_1189.JPG"/>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51208" y="1878054"/>
              <a:ext cx="3551324" cy="266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http://www.t2k.org/logo.jpg">
              <a:hlinkClick r:id="rId13"/>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344488" y="1994557"/>
              <a:ext cx="10858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ZoneTexte 42"/>
          <p:cNvSpPr txBox="1">
            <a:spLocks noChangeArrowheads="1"/>
          </p:cNvSpPr>
          <p:nvPr/>
        </p:nvSpPr>
        <p:spPr bwMode="auto">
          <a:xfrm>
            <a:off x="-27479" y="1040493"/>
            <a:ext cx="128272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fr-FR" sz="1100" b="1" i="1" dirty="0" smtClean="0">
                <a:solidFill>
                  <a:schemeClr val="bg2">
                    <a:lumMod val="75000"/>
                  </a:schemeClr>
                </a:solidFill>
              </a:rPr>
              <a:t>ASIC generation</a:t>
            </a:r>
          </a:p>
        </p:txBody>
      </p:sp>
      <p:pic>
        <p:nvPicPr>
          <p:cNvPr id="31" name="Image 2"/>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691819" y="1974866"/>
            <a:ext cx="2379662"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ZoneTexte 2"/>
          <p:cNvSpPr txBox="1">
            <a:spLocks noChangeArrowheads="1"/>
          </p:cNvSpPr>
          <p:nvPr/>
        </p:nvSpPr>
        <p:spPr bwMode="auto">
          <a:xfrm>
            <a:off x="3144907" y="1582944"/>
            <a:ext cx="525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b="1" dirty="0">
                <a:solidFill>
                  <a:schemeClr val="bg1"/>
                </a:solidFill>
              </a:rPr>
              <a:t>2009</a:t>
            </a:r>
          </a:p>
        </p:txBody>
      </p:sp>
      <p:sp>
        <p:nvSpPr>
          <p:cNvPr id="33" name="ZoneTexte 23"/>
          <p:cNvSpPr txBox="1">
            <a:spLocks noChangeArrowheads="1"/>
          </p:cNvSpPr>
          <p:nvPr/>
        </p:nvSpPr>
        <p:spPr bwMode="auto">
          <a:xfrm>
            <a:off x="107505" y="1594851"/>
            <a:ext cx="5238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b="1" dirty="0">
                <a:solidFill>
                  <a:schemeClr val="bg1"/>
                </a:solidFill>
              </a:rPr>
              <a:t>2006</a:t>
            </a:r>
          </a:p>
        </p:txBody>
      </p:sp>
      <p:sp>
        <p:nvSpPr>
          <p:cNvPr id="34" name="ZoneTexte 24"/>
          <p:cNvSpPr txBox="1">
            <a:spLocks noChangeArrowheads="1"/>
          </p:cNvSpPr>
          <p:nvPr/>
        </p:nvSpPr>
        <p:spPr bwMode="auto">
          <a:xfrm>
            <a:off x="6362379" y="1587607"/>
            <a:ext cx="5238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6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200" b="1" dirty="0">
                <a:solidFill>
                  <a:schemeClr val="bg1"/>
                </a:solidFill>
              </a:rPr>
              <a:t>2012</a:t>
            </a:r>
          </a:p>
        </p:txBody>
      </p:sp>
      <p:pic>
        <p:nvPicPr>
          <p:cNvPr id="35" name="Picture 2" descr="M:\logo CLAS12-1.gif"/>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6763333" y="3810067"/>
            <a:ext cx="1013023" cy="3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Espace réservé du contenu 11"/>
          <p:cNvSpPr>
            <a:spLocks noGrp="1"/>
          </p:cNvSpPr>
          <p:nvPr>
            <p:ph idx="1"/>
          </p:nvPr>
        </p:nvSpPr>
        <p:spPr>
          <a:xfrm>
            <a:off x="45664" y="4685644"/>
            <a:ext cx="3330505" cy="855365"/>
          </a:xfrm>
        </p:spPr>
        <p:txBody>
          <a:bodyPr/>
          <a:lstStyle/>
          <a:p>
            <a:pPr lvl="1"/>
            <a:r>
              <a:rPr lang="en-US" sz="1200" dirty="0" smtClean="0"/>
              <a:t>Over 150.000 channels in operation (80% in T2K neutrino experiment)</a:t>
            </a:r>
          </a:p>
          <a:p>
            <a:pPr lvl="1"/>
            <a:r>
              <a:rPr lang="en-US" sz="1200" dirty="0" smtClean="0"/>
              <a:t>20 applications in physics</a:t>
            </a:r>
            <a:endParaRPr lang="en-US" sz="1200" dirty="0"/>
          </a:p>
        </p:txBody>
      </p:sp>
      <p:sp>
        <p:nvSpPr>
          <p:cNvPr id="37" name="Espace réservé du contenu 11"/>
          <p:cNvSpPr txBox="1">
            <a:spLocks/>
          </p:cNvSpPr>
          <p:nvPr/>
        </p:nvSpPr>
        <p:spPr>
          <a:xfrm>
            <a:off x="3472846" y="4993794"/>
            <a:ext cx="3175495" cy="565557"/>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1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200" dirty="0" smtClean="0"/>
              <a:t>Optimized for active target TPC’s</a:t>
            </a:r>
          </a:p>
          <a:p>
            <a:pPr lvl="1"/>
            <a:r>
              <a:rPr lang="en-US" sz="1200" dirty="0" smtClean="0"/>
              <a:t>Over 22 deployments underway</a:t>
            </a:r>
          </a:p>
        </p:txBody>
      </p:sp>
      <p:sp>
        <p:nvSpPr>
          <p:cNvPr id="38" name="Espace réservé du contenu 11"/>
          <p:cNvSpPr txBox="1">
            <a:spLocks/>
          </p:cNvSpPr>
          <p:nvPr/>
        </p:nvSpPr>
        <p:spPr>
          <a:xfrm>
            <a:off x="6539207" y="4623111"/>
            <a:ext cx="2604794" cy="881205"/>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1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200" dirty="0" smtClean="0"/>
              <a:t>Optimized for trackers</a:t>
            </a:r>
          </a:p>
          <a:p>
            <a:pPr lvl="1"/>
            <a:r>
              <a:rPr lang="en-US" sz="1200" dirty="0" smtClean="0"/>
              <a:t>Target experiments: Clas12, </a:t>
            </a:r>
            <a:r>
              <a:rPr lang="en-US" sz="1200" dirty="0" err="1" smtClean="0"/>
              <a:t>Asacusa</a:t>
            </a:r>
            <a:r>
              <a:rPr lang="en-US" sz="1200" dirty="0" smtClean="0"/>
              <a:t>, </a:t>
            </a:r>
            <a:r>
              <a:rPr lang="en-US" sz="1200" dirty="0" err="1" smtClean="0"/>
              <a:t>Gbar</a:t>
            </a:r>
            <a:r>
              <a:rPr lang="en-US" sz="1200" dirty="0" smtClean="0"/>
              <a:t>, </a:t>
            </a:r>
            <a:r>
              <a:rPr lang="en-US" sz="1200" dirty="0" err="1" smtClean="0"/>
              <a:t>WatTo</a:t>
            </a:r>
            <a:r>
              <a:rPr lang="en-US" sz="1200" dirty="0" smtClean="0"/>
              <a:t>, etc.</a:t>
            </a:r>
          </a:p>
        </p:txBody>
      </p:sp>
      <p:sp>
        <p:nvSpPr>
          <p:cNvPr id="39" name="Espace réservé du contenu 11"/>
          <p:cNvSpPr txBox="1">
            <a:spLocks/>
          </p:cNvSpPr>
          <p:nvPr/>
        </p:nvSpPr>
        <p:spPr>
          <a:xfrm>
            <a:off x="739818" y="5801481"/>
            <a:ext cx="7972166" cy="604474"/>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17"/>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8"/>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chemeClr val="bg2">
                  <a:lumMod val="75000"/>
                </a:schemeClr>
              </a:buClr>
              <a:buFont typeface="Wingdings" panose="05000000000000000000" pitchFamily="2" charset="2"/>
              <a:buChar char="Ø"/>
            </a:pPr>
            <a:r>
              <a:rPr lang="en-US" sz="1400" dirty="0" smtClean="0"/>
              <a:t>SEDI has years of experience in the design of ASICs for TPCs as well as the electronics, the software and all the other components of a complete data acquisition chain</a:t>
            </a:r>
          </a:p>
        </p:txBody>
      </p:sp>
      <p:pic>
        <p:nvPicPr>
          <p:cNvPr id="41" name="Image 40"/>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498648" y="4249040"/>
            <a:ext cx="502624" cy="50262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en-US" dirty="0" smtClean="0"/>
              <a:t>THE T2K Neutrino Oscillation Experiment</a:t>
            </a:r>
            <a:br>
              <a:rPr lang="en-US" dirty="0" smtClean="0"/>
            </a:br>
            <a:r>
              <a:rPr lang="en-US" dirty="0" err="1" smtClean="0"/>
              <a:t>aND</a:t>
            </a:r>
            <a:r>
              <a:rPr lang="en-US" dirty="0" smtClean="0"/>
              <a:t> THE Deployment of ITS TPC’s</a:t>
            </a:r>
            <a:endParaRPr lang="en-US" dirty="0"/>
          </a:p>
        </p:txBody>
      </p:sp>
      <p:sp>
        <p:nvSpPr>
          <p:cNvPr id="9" name="Espace réservé du numéro de diapositive 8"/>
          <p:cNvSpPr>
            <a:spLocks noGrp="1"/>
          </p:cNvSpPr>
          <p:nvPr>
            <p:ph type="sldNum" sz="quarter" idx="11"/>
          </p:nvPr>
        </p:nvSpPr>
        <p:spPr/>
        <p:txBody>
          <a:bodyPr/>
          <a:lstStyle/>
          <a:p>
            <a:r>
              <a:rPr lang="fr-FR" dirty="0" smtClean="0"/>
              <a:t>|  PAGE </a:t>
            </a:r>
            <a:fld id="{AEFB9B6D-867A-40B8-ACB0-35CC9F272C9C}" type="slidenum">
              <a:rPr lang="fr-FR" smtClean="0"/>
              <a:pPr/>
              <a:t>8</a:t>
            </a:fld>
            <a:endParaRPr lang="fr-FR" dirty="0"/>
          </a:p>
        </p:txBody>
      </p:sp>
      <p:sp>
        <p:nvSpPr>
          <p:cNvPr id="10" name="Espace réservé du pied de page 9"/>
          <p:cNvSpPr>
            <a:spLocks noGrp="1"/>
          </p:cNvSpPr>
          <p:nvPr>
            <p:ph type="ftr" sz="quarter" idx="12"/>
          </p:nvPr>
        </p:nvSpPr>
        <p:spPr/>
        <p:txBody>
          <a:bodyPr/>
          <a:lstStyle/>
          <a:p>
            <a:r>
              <a:rPr lang="en-US" smtClean="0"/>
              <a:t>Electronics for TPC Readout at IRFU | 22 January 2015</a:t>
            </a:r>
            <a:endParaRPr lang="fr-FR" dirty="0"/>
          </a:p>
        </p:txBody>
      </p:sp>
      <p:sp>
        <p:nvSpPr>
          <p:cNvPr id="36" name="Espace réservé du contenu 11"/>
          <p:cNvSpPr>
            <a:spLocks noGrp="1"/>
          </p:cNvSpPr>
          <p:nvPr>
            <p:ph idx="1"/>
          </p:nvPr>
        </p:nvSpPr>
        <p:spPr>
          <a:xfrm>
            <a:off x="243668" y="5323016"/>
            <a:ext cx="4328332" cy="803384"/>
          </a:xfrm>
        </p:spPr>
        <p:txBody>
          <a:bodyPr/>
          <a:lstStyle/>
          <a:p>
            <a:pPr marL="0" lvl="1" indent="0">
              <a:buNone/>
            </a:pPr>
            <a:r>
              <a:rPr lang="fr-FR" sz="1400" b="1" dirty="0" smtClean="0">
                <a:solidFill>
                  <a:srgbClr val="FF0000"/>
                </a:solidFill>
                <a:effectLst>
                  <a:outerShdw blurRad="38100" dist="38100" dir="2700000" algn="tl">
                    <a:srgbClr val="000000">
                      <a:alpha val="43137"/>
                    </a:srgbClr>
                  </a:outerShdw>
                </a:effectLst>
              </a:rPr>
              <a:t>Main </a:t>
            </a:r>
            <a:r>
              <a:rPr lang="fr-FR" sz="1400" b="1" dirty="0" err="1" smtClean="0">
                <a:solidFill>
                  <a:srgbClr val="FF0000"/>
                </a:solidFill>
                <a:effectLst>
                  <a:outerShdw blurRad="38100" dist="38100" dir="2700000" algn="tl">
                    <a:srgbClr val="000000">
                      <a:alpha val="43137"/>
                    </a:srgbClr>
                  </a:outerShdw>
                </a:effectLst>
              </a:rPr>
              <a:t>physics</a:t>
            </a:r>
            <a:r>
              <a:rPr lang="fr-FR" sz="1400" b="1" dirty="0" smtClean="0">
                <a:solidFill>
                  <a:srgbClr val="FF0000"/>
                </a:solidFill>
                <a:effectLst>
                  <a:outerShdw blurRad="38100" dist="38100" dir="2700000" algn="tl">
                    <a:srgbClr val="000000">
                      <a:alpha val="43137"/>
                    </a:srgbClr>
                  </a:outerShdw>
                </a:effectLst>
              </a:rPr>
              <a:t> goals</a:t>
            </a:r>
            <a:endParaRPr lang="en-US" sz="1400" dirty="0" smtClean="0">
              <a:latin typeface="Symbol" panose="05050102010706020507" pitchFamily="18" charset="2"/>
            </a:endParaRPr>
          </a:p>
          <a:p>
            <a:pPr lvl="1"/>
            <a:r>
              <a:rPr lang="en-US" sz="1400" dirty="0" err="1" smtClean="0">
                <a:latin typeface="Symbol" panose="05050102010706020507" pitchFamily="18" charset="2"/>
              </a:rPr>
              <a:t>n</a:t>
            </a:r>
            <a:r>
              <a:rPr lang="en-US" sz="1400" baseline="-25000" dirty="0" err="1" smtClean="0"/>
              <a:t>μ</a:t>
            </a:r>
            <a:r>
              <a:rPr lang="en-US" sz="1400" dirty="0" smtClean="0"/>
              <a:t> </a:t>
            </a:r>
            <a:r>
              <a:rPr lang="en-US" sz="1400" dirty="0"/>
              <a:t>disappearance for improved accuracy on </a:t>
            </a:r>
            <a:r>
              <a:rPr lang="en-US" sz="1400" dirty="0">
                <a:latin typeface="Symbol" panose="05050102010706020507" pitchFamily="18" charset="2"/>
              </a:rPr>
              <a:t>q</a:t>
            </a:r>
            <a:r>
              <a:rPr lang="en-US" sz="1400" dirty="0"/>
              <a:t>23</a:t>
            </a:r>
          </a:p>
          <a:p>
            <a:pPr lvl="1"/>
            <a:r>
              <a:rPr lang="en-US" sz="1400" dirty="0">
                <a:latin typeface="Symbol" panose="05050102010706020507" pitchFamily="18" charset="2"/>
              </a:rPr>
              <a:t>n</a:t>
            </a:r>
            <a:r>
              <a:rPr lang="en-US" sz="1400" baseline="-25000" dirty="0"/>
              <a:t>e</a:t>
            </a:r>
            <a:r>
              <a:rPr lang="en-US" sz="1400" dirty="0"/>
              <a:t> appearance to improve sensitivity to </a:t>
            </a:r>
            <a:r>
              <a:rPr lang="en-US" sz="1400" dirty="0">
                <a:latin typeface="Symbol" panose="05050102010706020507" pitchFamily="18" charset="2"/>
              </a:rPr>
              <a:t>q</a:t>
            </a:r>
            <a:r>
              <a:rPr lang="en-US" sz="1400" dirty="0"/>
              <a:t>13 </a:t>
            </a:r>
          </a:p>
        </p:txBody>
      </p:sp>
      <p:sp>
        <p:nvSpPr>
          <p:cNvPr id="18" name="Rectangle 381"/>
          <p:cNvSpPr>
            <a:spLocks noChangeArrowheads="1"/>
          </p:cNvSpPr>
          <p:nvPr/>
        </p:nvSpPr>
        <p:spPr bwMode="auto">
          <a:xfrm>
            <a:off x="647700" y="6165850"/>
            <a:ext cx="8027988" cy="466725"/>
          </a:xfrm>
          <a:prstGeom prst="rect">
            <a:avLst/>
          </a:prstGeom>
          <a:solidFill>
            <a:srgbClr val="CCFFFF"/>
          </a:solidFill>
          <a:ln w="9525">
            <a:solidFill>
              <a:srgbClr val="CCFFFF"/>
            </a:solidFill>
            <a:miter lim="800000"/>
            <a:headEnd/>
            <a:tailEnd/>
          </a:ln>
        </p:spPr>
        <p:txBody>
          <a:bodyPr wrap="none" anchor="ctr"/>
          <a:lstStyle>
            <a:lvl1pPr eaLnBrk="0" hangingPunct="0">
              <a:defRPr sz="2400">
                <a:solidFill>
                  <a:schemeClr val="tx1"/>
                </a:solidFill>
                <a:latin typeface="Helvetica" panose="020B0604020202020204" pitchFamily="34" charset="0"/>
              </a:defRPr>
            </a:lvl1pPr>
            <a:lvl2pPr marL="742950" indent="-285750" eaLnBrk="0" hangingPunct="0">
              <a:defRPr sz="2400">
                <a:solidFill>
                  <a:schemeClr val="tx1"/>
                </a:solidFill>
                <a:latin typeface="Helvetica" panose="020B0604020202020204" pitchFamily="34" charset="0"/>
              </a:defRPr>
            </a:lvl2pPr>
            <a:lvl3pPr marL="1143000" indent="-228600" eaLnBrk="0" hangingPunct="0">
              <a:defRPr sz="2400">
                <a:solidFill>
                  <a:schemeClr val="tx1"/>
                </a:solidFill>
                <a:latin typeface="Helvetica" panose="020B0604020202020204" pitchFamily="34" charset="0"/>
              </a:defRPr>
            </a:lvl3pPr>
            <a:lvl4pPr marL="1600200" indent="-228600" eaLnBrk="0" hangingPunct="0">
              <a:defRPr sz="2400">
                <a:solidFill>
                  <a:schemeClr val="tx1"/>
                </a:solidFill>
                <a:latin typeface="Helvetica" panose="020B0604020202020204" pitchFamily="34" charset="0"/>
              </a:defRPr>
            </a:lvl4pPr>
            <a:lvl5pPr marL="2057400" indent="-228600" eaLnBrk="0" hangingPunct="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eaLnBrk="1" hangingPunct="1"/>
            <a:endParaRPr lang="fr-FR" altLang="fr-FR"/>
          </a:p>
        </p:txBody>
      </p:sp>
      <p:pic>
        <p:nvPicPr>
          <p:cNvPr id="20" name="Picture 36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0591" y="970078"/>
            <a:ext cx="52387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745" y="2357923"/>
            <a:ext cx="340995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69" descr="nd280g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60898" y="2035782"/>
            <a:ext cx="3529013"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70"/>
          <p:cNvSpPr txBox="1">
            <a:spLocks noChangeArrowheads="1"/>
          </p:cNvSpPr>
          <p:nvPr/>
        </p:nvSpPr>
        <p:spPr bwMode="auto">
          <a:xfrm>
            <a:off x="2201372" y="2354496"/>
            <a:ext cx="15185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panose="020B0604020202020204" pitchFamily="34" charset="0"/>
              </a:defRPr>
            </a:lvl1pPr>
            <a:lvl2pPr marL="742950" indent="-285750" eaLnBrk="0" hangingPunct="0">
              <a:defRPr sz="2400">
                <a:solidFill>
                  <a:schemeClr val="tx1"/>
                </a:solidFill>
                <a:latin typeface="Helvetica" panose="020B0604020202020204" pitchFamily="34" charset="0"/>
              </a:defRPr>
            </a:lvl2pPr>
            <a:lvl3pPr marL="1143000" indent="-228600" eaLnBrk="0" hangingPunct="0">
              <a:defRPr sz="2400">
                <a:solidFill>
                  <a:schemeClr val="tx1"/>
                </a:solidFill>
                <a:latin typeface="Helvetica" panose="020B0604020202020204" pitchFamily="34" charset="0"/>
              </a:defRPr>
            </a:lvl3pPr>
            <a:lvl4pPr marL="1600200" indent="-228600" eaLnBrk="0" hangingPunct="0">
              <a:defRPr sz="2400">
                <a:solidFill>
                  <a:schemeClr val="tx1"/>
                </a:solidFill>
                <a:latin typeface="Helvetica" panose="020B0604020202020204" pitchFamily="34" charset="0"/>
              </a:defRPr>
            </a:lvl4pPr>
            <a:lvl5pPr marL="2057400" indent="-228600" eaLnBrk="0" hangingPunct="0">
              <a:defRPr sz="2400">
                <a:solidFill>
                  <a:schemeClr val="tx1"/>
                </a:solidFill>
                <a:latin typeface="Helvetica" panose="020B0604020202020204" pitchFamily="34" charset="0"/>
              </a:defRPr>
            </a:lvl5pPr>
            <a:lvl6pPr marL="2514600" indent="-228600" eaLnBrk="0" fontAlgn="base" hangingPunct="0">
              <a:spcBef>
                <a:spcPct val="0"/>
              </a:spcBef>
              <a:spcAft>
                <a:spcPct val="0"/>
              </a:spcAft>
              <a:defRPr sz="2400">
                <a:solidFill>
                  <a:schemeClr val="tx1"/>
                </a:solidFill>
                <a:latin typeface="Helvetica" panose="020B0604020202020204" pitchFamily="34" charset="0"/>
              </a:defRPr>
            </a:lvl6pPr>
            <a:lvl7pPr marL="2971800" indent="-228600" eaLnBrk="0" fontAlgn="base" hangingPunct="0">
              <a:spcBef>
                <a:spcPct val="0"/>
              </a:spcBef>
              <a:spcAft>
                <a:spcPct val="0"/>
              </a:spcAft>
              <a:defRPr sz="2400">
                <a:solidFill>
                  <a:schemeClr val="tx1"/>
                </a:solidFill>
                <a:latin typeface="Helvetica" panose="020B0604020202020204" pitchFamily="34" charset="0"/>
              </a:defRPr>
            </a:lvl7pPr>
            <a:lvl8pPr marL="3429000" indent="-228600" eaLnBrk="0" fontAlgn="base" hangingPunct="0">
              <a:spcBef>
                <a:spcPct val="0"/>
              </a:spcBef>
              <a:spcAft>
                <a:spcPct val="0"/>
              </a:spcAft>
              <a:defRPr sz="2400">
                <a:solidFill>
                  <a:schemeClr val="tx1"/>
                </a:solidFill>
                <a:latin typeface="Helvetica" panose="020B0604020202020204" pitchFamily="34" charset="0"/>
              </a:defRPr>
            </a:lvl8pPr>
            <a:lvl9pPr marL="3886200" indent="-228600" eaLnBrk="0" fontAlgn="base" hangingPunct="0">
              <a:spcBef>
                <a:spcPct val="0"/>
              </a:spcBef>
              <a:spcAft>
                <a:spcPct val="0"/>
              </a:spcAft>
              <a:defRPr sz="2400">
                <a:solidFill>
                  <a:schemeClr val="tx1"/>
                </a:solidFill>
                <a:latin typeface="Helvetica" panose="020B0604020202020204" pitchFamily="34" charset="0"/>
              </a:defRPr>
            </a:lvl9pPr>
          </a:lstStyle>
          <a:p>
            <a:pPr eaLnBrk="1" hangingPunct="1"/>
            <a:r>
              <a:rPr lang="fr-FR" altLang="fr-FR" sz="2000" dirty="0">
                <a:solidFill>
                  <a:srgbClr val="FF3300"/>
                </a:solidFill>
              </a:rPr>
              <a:t>50 kT </a:t>
            </a:r>
            <a:r>
              <a:rPr lang="fr-FR" altLang="fr-FR" sz="2000" dirty="0" smtClean="0">
                <a:solidFill>
                  <a:srgbClr val="FF3300"/>
                </a:solidFill>
              </a:rPr>
              <a:t>water</a:t>
            </a:r>
          </a:p>
          <a:p>
            <a:pPr eaLnBrk="1" hangingPunct="1"/>
            <a:r>
              <a:rPr lang="fr-FR" altLang="fr-FR" sz="2000" dirty="0" err="1" smtClean="0">
                <a:solidFill>
                  <a:srgbClr val="FF3300"/>
                </a:solidFill>
              </a:rPr>
              <a:t>target</a:t>
            </a:r>
            <a:endParaRPr lang="fr-FR" altLang="fr-FR" sz="2000" dirty="0">
              <a:solidFill>
                <a:srgbClr val="FF3300"/>
              </a:solidFill>
            </a:endParaRPr>
          </a:p>
        </p:txBody>
      </p:sp>
      <p:pic>
        <p:nvPicPr>
          <p:cNvPr id="24" name="Picture 3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3738" y="6200775"/>
            <a:ext cx="8223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7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673225" y="6200775"/>
            <a:ext cx="617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7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447925" y="6200775"/>
            <a:ext cx="617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7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222625" y="6200775"/>
            <a:ext cx="617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759325" y="6200775"/>
            <a:ext cx="617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7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534025" y="6200775"/>
            <a:ext cx="61753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7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308725" y="6200775"/>
            <a:ext cx="411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78"/>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877050" y="6200775"/>
            <a:ext cx="8223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79"/>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856538" y="6200775"/>
            <a:ext cx="800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80"/>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008438" y="6200775"/>
            <a:ext cx="6159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http://www.t2k.org/logo.jpg">
            <a:hlinkClick r:id="rId16"/>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513935" y="1215846"/>
            <a:ext cx="998285" cy="499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xplosion 1 2"/>
          <p:cNvSpPr/>
          <p:nvPr/>
        </p:nvSpPr>
        <p:spPr>
          <a:xfrm>
            <a:off x="3840163" y="4221088"/>
            <a:ext cx="5272308" cy="2917698"/>
          </a:xfrm>
          <a:prstGeom prst="irregularSeal1">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err="1" smtClean="0">
                <a:solidFill>
                  <a:schemeClr val="bg1"/>
                </a:solidFill>
              </a:rPr>
              <a:t>Micromegas</a:t>
            </a:r>
            <a:r>
              <a:rPr lang="fr-FR" b="1" dirty="0" smtClean="0">
                <a:solidFill>
                  <a:schemeClr val="bg1"/>
                </a:solidFill>
              </a:rPr>
              <a:t> </a:t>
            </a:r>
            <a:r>
              <a:rPr lang="fr-FR" b="1" dirty="0" err="1" smtClean="0">
                <a:solidFill>
                  <a:schemeClr val="bg1"/>
                </a:solidFill>
              </a:rPr>
              <a:t>readout</a:t>
            </a:r>
            <a:r>
              <a:rPr lang="fr-FR" b="1" dirty="0" smtClean="0">
                <a:solidFill>
                  <a:schemeClr val="bg1"/>
                </a:solidFill>
              </a:rPr>
              <a:t> </a:t>
            </a:r>
            <a:r>
              <a:rPr lang="fr-FR" b="1" dirty="0" err="1" smtClean="0">
                <a:solidFill>
                  <a:schemeClr val="bg1"/>
                </a:solidFill>
              </a:rPr>
              <a:t>selected</a:t>
            </a:r>
            <a:r>
              <a:rPr lang="fr-FR" b="1" dirty="0" smtClean="0">
                <a:solidFill>
                  <a:schemeClr val="bg1"/>
                </a:solidFill>
              </a:rPr>
              <a:t> for the </a:t>
            </a:r>
            <a:r>
              <a:rPr lang="fr-FR" b="1" dirty="0" err="1" smtClean="0">
                <a:solidFill>
                  <a:schemeClr val="bg1"/>
                </a:solidFill>
              </a:rPr>
              <a:t>TPCs</a:t>
            </a:r>
            <a:r>
              <a:rPr lang="fr-FR" b="1" dirty="0" smtClean="0">
                <a:solidFill>
                  <a:schemeClr val="bg1"/>
                </a:solidFill>
              </a:rPr>
              <a:t> of the </a:t>
            </a:r>
            <a:r>
              <a:rPr lang="fr-FR" b="1" dirty="0" err="1" smtClean="0">
                <a:solidFill>
                  <a:schemeClr val="bg1"/>
                </a:solidFill>
              </a:rPr>
              <a:t>near</a:t>
            </a:r>
            <a:r>
              <a:rPr lang="fr-FR" b="1" dirty="0" smtClean="0">
                <a:solidFill>
                  <a:schemeClr val="bg1"/>
                </a:solidFill>
              </a:rPr>
              <a:t> detector :</a:t>
            </a:r>
            <a:r>
              <a:rPr lang="fr-FR" b="1" dirty="0" err="1" smtClean="0">
                <a:solidFill>
                  <a:schemeClr val="bg1"/>
                </a:solidFill>
              </a:rPr>
              <a:t>Need</a:t>
            </a:r>
            <a:r>
              <a:rPr lang="fr-FR" b="1" dirty="0" smtClean="0">
                <a:solidFill>
                  <a:schemeClr val="bg1"/>
                </a:solidFill>
              </a:rPr>
              <a:t> </a:t>
            </a:r>
            <a:r>
              <a:rPr lang="fr-FR" b="1" dirty="0">
                <a:solidFill>
                  <a:schemeClr val="bg1"/>
                </a:solidFill>
              </a:rPr>
              <a:t>for 12000 </a:t>
            </a:r>
            <a:r>
              <a:rPr lang="fr-FR" b="1" dirty="0" err="1" smtClean="0">
                <a:solidFill>
                  <a:schemeClr val="bg1"/>
                </a:solidFill>
              </a:rPr>
              <a:t>electronics</a:t>
            </a:r>
            <a:r>
              <a:rPr lang="fr-FR" b="1" dirty="0" smtClean="0">
                <a:solidFill>
                  <a:schemeClr val="bg1"/>
                </a:solidFill>
              </a:rPr>
              <a:t> </a:t>
            </a:r>
            <a:r>
              <a:rPr lang="fr-FR" b="1" dirty="0" err="1" smtClean="0">
                <a:solidFill>
                  <a:schemeClr val="bg1"/>
                </a:solidFill>
              </a:rPr>
              <a:t>channels</a:t>
            </a:r>
            <a:endParaRPr lang="en-US" b="1" dirty="0">
              <a:solidFill>
                <a:schemeClr val="bg1"/>
              </a:solidFill>
            </a:endParaRPr>
          </a:p>
        </p:txBody>
      </p:sp>
    </p:spTree>
    <p:extLst>
      <p:ext uri="{BB962C8B-B14F-4D97-AF65-F5344CB8AC3E}">
        <p14:creationId xmlns:p14="http://schemas.microsoft.com/office/powerpoint/2010/main" val="486761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a:xfrm>
            <a:off x="1238500" y="52752"/>
            <a:ext cx="7236464" cy="908720"/>
          </a:xfrm>
        </p:spPr>
        <p:txBody>
          <a:bodyPr/>
          <a:lstStyle/>
          <a:p>
            <a:r>
              <a:rPr lang="fr-FR" dirty="0" smtClean="0"/>
              <a:t>the AFTER chip </a:t>
            </a:r>
            <a:endParaRPr lang="fr-FR" dirty="0"/>
          </a:p>
        </p:txBody>
      </p:sp>
      <p:pic>
        <p:nvPicPr>
          <p:cNvPr id="3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954" y="1268760"/>
            <a:ext cx="4225362"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4" name="Tableau 33"/>
          <p:cNvGraphicFramePr>
            <a:graphicFrameLocks noGrp="1"/>
          </p:cNvGraphicFramePr>
          <p:nvPr>
            <p:extLst>
              <p:ext uri="{D42A27DB-BD31-4B8C-83A1-F6EECF244321}">
                <p14:modId xmlns:p14="http://schemas.microsoft.com/office/powerpoint/2010/main" val="154002666"/>
              </p:ext>
            </p:extLst>
          </p:nvPr>
        </p:nvGraphicFramePr>
        <p:xfrm>
          <a:off x="4273318" y="2945276"/>
          <a:ext cx="4824537" cy="3688080"/>
        </p:xfrm>
        <a:graphic>
          <a:graphicData uri="http://schemas.openxmlformats.org/drawingml/2006/table">
            <a:tbl>
              <a:tblPr firstRow="1" firstCol="1" lastRow="1" lastCol="1" bandRow="1" bandCol="1"/>
              <a:tblGrid>
                <a:gridCol w="1510348"/>
                <a:gridCol w="3314189"/>
              </a:tblGrid>
              <a:tr h="0">
                <a:tc>
                  <a:txBody>
                    <a:bodyPr/>
                    <a:lstStyle/>
                    <a:p>
                      <a:pPr algn="ctr">
                        <a:spcAft>
                          <a:spcPts val="0"/>
                        </a:spcAft>
                      </a:pPr>
                      <a:r>
                        <a:rPr lang="en-US" sz="1200" b="1" dirty="0">
                          <a:effectLst/>
                          <a:latin typeface="Arial"/>
                          <a:ea typeface="Times New Roman"/>
                        </a:rPr>
                        <a:t>Parameter</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200" b="1">
                          <a:effectLst/>
                          <a:latin typeface="Arial"/>
                          <a:ea typeface="Times New Roman"/>
                        </a:rPr>
                        <a:t>Value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spcAft>
                          <a:spcPts val="0"/>
                        </a:spcAft>
                      </a:pPr>
                      <a:r>
                        <a:rPr lang="en-US" sz="1000" b="1" dirty="0" smtClean="0">
                          <a:effectLst/>
                          <a:latin typeface="Arial"/>
                          <a:ea typeface="Times New Roman"/>
                        </a:rPr>
                        <a:t>Acceptable</a:t>
                      </a:r>
                      <a:r>
                        <a:rPr lang="en-US" sz="1000" b="1" baseline="0" dirty="0" smtClean="0">
                          <a:effectLst/>
                          <a:latin typeface="Arial"/>
                          <a:ea typeface="Times New Roman"/>
                        </a:rPr>
                        <a:t> signals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Negative or </a:t>
                      </a:r>
                      <a:r>
                        <a:rPr lang="en-US" sz="1000" dirty="0" smtClean="0">
                          <a:effectLst/>
                          <a:latin typeface="Arial"/>
                          <a:ea typeface="Times New Roman"/>
                        </a:rPr>
                        <a:t>Positive – selectable by external resistors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smtClean="0">
                          <a:effectLst/>
                          <a:latin typeface="Arial"/>
                          <a:ea typeface="Times New Roman"/>
                        </a:rPr>
                        <a:t>Number of channels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smtClean="0">
                          <a:effectLst/>
                          <a:latin typeface="Arial"/>
                          <a:ea typeface="Times New Roman"/>
                        </a:rPr>
                        <a:t>72</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dirty="0">
                          <a:effectLst/>
                          <a:latin typeface="Arial"/>
                          <a:ea typeface="Times New Roman"/>
                        </a:rPr>
                        <a:t>Charge measurement</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dirty="0">
                          <a:effectLst/>
                          <a:latin typeface="Arial"/>
                          <a:ea typeface="Times New Roman"/>
                        </a:rPr>
                        <a:t>Input dynamic range</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120 </a:t>
                      </a:r>
                      <a:r>
                        <a:rPr lang="en-US" sz="1000" dirty="0" err="1">
                          <a:effectLst/>
                          <a:latin typeface="Arial"/>
                          <a:ea typeface="Times New Roman"/>
                        </a:rPr>
                        <a:t>fC</a:t>
                      </a:r>
                      <a:r>
                        <a:rPr lang="en-US" sz="1000" dirty="0">
                          <a:effectLst/>
                          <a:latin typeface="Arial"/>
                          <a:ea typeface="Times New Roman"/>
                        </a:rPr>
                        <a:t>, 240 </a:t>
                      </a:r>
                      <a:r>
                        <a:rPr lang="en-US" sz="1000" dirty="0" err="1">
                          <a:effectLst/>
                          <a:latin typeface="Arial"/>
                          <a:ea typeface="Times New Roman"/>
                        </a:rPr>
                        <a:t>fC</a:t>
                      </a:r>
                      <a:r>
                        <a:rPr lang="en-US" sz="1000" dirty="0">
                          <a:effectLst/>
                          <a:latin typeface="Arial"/>
                          <a:ea typeface="Times New Roman"/>
                        </a:rPr>
                        <a:t>, </a:t>
                      </a:r>
                      <a:r>
                        <a:rPr lang="en-US" sz="1000" dirty="0" smtClean="0">
                          <a:effectLst/>
                          <a:latin typeface="Arial"/>
                          <a:ea typeface="Times New Roman"/>
                        </a:rPr>
                        <a:t>360 </a:t>
                      </a:r>
                      <a:r>
                        <a:rPr lang="en-US" sz="1000" dirty="0" err="1" smtClean="0">
                          <a:effectLst/>
                          <a:latin typeface="Arial"/>
                          <a:ea typeface="Times New Roman"/>
                        </a:rPr>
                        <a:t>fC</a:t>
                      </a:r>
                      <a:r>
                        <a:rPr lang="en-US" sz="1000" dirty="0">
                          <a:effectLst/>
                          <a:latin typeface="Arial"/>
                          <a:ea typeface="Times New Roman"/>
                        </a:rPr>
                        <a:t>, </a:t>
                      </a:r>
                      <a:r>
                        <a:rPr lang="en-US" sz="1000" dirty="0" smtClean="0">
                          <a:effectLst/>
                          <a:latin typeface="Arial"/>
                          <a:ea typeface="Times New Roman"/>
                        </a:rPr>
                        <a:t>600 </a:t>
                      </a:r>
                      <a:r>
                        <a:rPr lang="en-US" sz="1000" dirty="0" err="1" smtClean="0">
                          <a:effectLst/>
                          <a:latin typeface="Arial"/>
                          <a:ea typeface="Times New Roman"/>
                        </a:rPr>
                        <a:t>fC</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Output dynamic range</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b="1" dirty="0">
                          <a:solidFill>
                            <a:srgbClr val="FF0000"/>
                          </a:solidFill>
                          <a:effectLst/>
                          <a:latin typeface="Arial"/>
                          <a:ea typeface="Times New Roman"/>
                        </a:rPr>
                        <a:t>2V p-p (differential</a:t>
                      </a:r>
                      <a:r>
                        <a:rPr lang="en-US" sz="1000" b="1" dirty="0" smtClean="0">
                          <a:solidFill>
                            <a:srgbClr val="FF0000"/>
                          </a:solidFill>
                          <a:effectLst/>
                          <a:latin typeface="Arial"/>
                          <a:ea typeface="Times New Roman"/>
                        </a:rPr>
                        <a:t>) : 12bits</a:t>
                      </a:r>
                      <a:endParaRPr lang="fr-FR" sz="1000" b="1" dirty="0">
                        <a:solidFill>
                          <a:srgbClr val="FF0000"/>
                        </a:solidFill>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I.N.L</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&lt; 2% </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Resolution</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&lt;  </a:t>
                      </a:r>
                      <a:r>
                        <a:rPr lang="en-US" sz="1000" dirty="0" smtClean="0">
                          <a:effectLst/>
                          <a:latin typeface="Arial"/>
                          <a:ea typeface="Times New Roman"/>
                        </a:rPr>
                        <a:t> </a:t>
                      </a:r>
                      <a:r>
                        <a:rPr lang="en-US" sz="1000" dirty="0">
                          <a:effectLst/>
                          <a:latin typeface="Arial"/>
                          <a:ea typeface="Times New Roman"/>
                        </a:rPr>
                        <a:t>850 e- </a:t>
                      </a:r>
                      <a:r>
                        <a:rPr lang="en-US" sz="800" dirty="0">
                          <a:effectLst/>
                          <a:latin typeface="Arial"/>
                          <a:ea typeface="Times New Roman"/>
                        </a:rPr>
                        <a:t>(Gain: 120fC; Peaking Time: 200ns; </a:t>
                      </a:r>
                      <a:r>
                        <a:rPr lang="en-US" sz="800" dirty="0" err="1">
                          <a:effectLst/>
                          <a:latin typeface="Arial"/>
                          <a:ea typeface="Times New Roman"/>
                        </a:rPr>
                        <a:t>Cinput</a:t>
                      </a:r>
                      <a:r>
                        <a:rPr lang="en-US" sz="800" dirty="0">
                          <a:effectLst/>
                          <a:latin typeface="Arial"/>
                          <a:ea typeface="Times New Roman"/>
                        </a:rPr>
                        <a:t> &lt; 30pF)</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dirty="0">
                          <a:effectLst/>
                          <a:latin typeface="Arial"/>
                          <a:ea typeface="Times New Roman"/>
                        </a:rPr>
                        <a:t>Sampling</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dirty="0">
                          <a:effectLst/>
                          <a:latin typeface="Arial"/>
                          <a:ea typeface="Times New Roman"/>
                        </a:rPr>
                        <a:t>Peaking time </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smtClean="0">
                          <a:effectLst/>
                          <a:latin typeface="Arial"/>
                          <a:ea typeface="Times New Roman"/>
                        </a:rPr>
                        <a:t>100 </a:t>
                      </a:r>
                      <a:r>
                        <a:rPr lang="en-US" sz="1000" dirty="0">
                          <a:effectLst/>
                          <a:latin typeface="Arial"/>
                          <a:ea typeface="Times New Roman"/>
                        </a:rPr>
                        <a:t>ns to </a:t>
                      </a:r>
                      <a:r>
                        <a:rPr lang="en-US" sz="1000" dirty="0" smtClean="0">
                          <a:effectLst/>
                          <a:latin typeface="Arial"/>
                          <a:ea typeface="Times New Roman"/>
                        </a:rPr>
                        <a:t>2 </a:t>
                      </a:r>
                      <a:r>
                        <a:rPr lang="en-US" sz="1000" dirty="0">
                          <a:effectLst/>
                          <a:latin typeface="Arial"/>
                          <a:ea typeface="Times New Roman"/>
                        </a:rPr>
                        <a:t>µs (16 values)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SCA </a:t>
                      </a:r>
                      <a:r>
                        <a:rPr lang="en-US" sz="1000" b="1" dirty="0" smtClean="0">
                          <a:effectLst/>
                          <a:latin typeface="Arial"/>
                          <a:ea typeface="Times New Roman"/>
                        </a:rPr>
                        <a:t>depth</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smtClean="0">
                          <a:effectLst/>
                          <a:latin typeface="Arial"/>
                          <a:ea typeface="Times New Roman"/>
                        </a:rPr>
                        <a:t>511 time</a:t>
                      </a:r>
                      <a:r>
                        <a:rPr lang="en-US" sz="1000" baseline="0" dirty="0" smtClean="0">
                          <a:effectLst/>
                          <a:latin typeface="Arial"/>
                          <a:ea typeface="Times New Roman"/>
                        </a:rPr>
                        <a:t> buckets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Sampling Frequency</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 MHz to </a:t>
                      </a:r>
                      <a:r>
                        <a:rPr lang="en-US" sz="1000" dirty="0" smtClean="0">
                          <a:effectLst/>
                          <a:latin typeface="Arial"/>
                          <a:ea typeface="Times New Roman"/>
                        </a:rPr>
                        <a:t>50 </a:t>
                      </a:r>
                      <a:r>
                        <a:rPr lang="en-US" sz="1000" dirty="0">
                          <a:effectLst/>
                          <a:latin typeface="Arial"/>
                          <a:ea typeface="Times New Roman"/>
                        </a:rPr>
                        <a:t>MHz </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dirty="0">
                          <a:effectLst/>
                          <a:latin typeface="Arial"/>
                          <a:ea typeface="Times New Roman"/>
                        </a:rPr>
                        <a:t>Readout</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dirty="0" smtClean="0">
                          <a:effectLst/>
                          <a:latin typeface="Arial"/>
                          <a:ea typeface="Times New Roman"/>
                        </a:rPr>
                        <a:t>Hardware</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smtClean="0">
                          <a:effectLst/>
                          <a:latin typeface="Arial"/>
                          <a:ea typeface="Times New Roman"/>
                        </a:rPr>
                        <a:t>Requires external 12-bit ADC clocked at 20-25 MHz </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smtClean="0">
                          <a:effectLst/>
                          <a:latin typeface="Arial"/>
                          <a:ea typeface="Times New Roman"/>
                        </a:rPr>
                        <a:t>Readout </a:t>
                      </a:r>
                      <a:r>
                        <a:rPr lang="en-US" sz="1000" b="1" dirty="0">
                          <a:effectLst/>
                          <a:latin typeface="Arial"/>
                          <a:ea typeface="Times New Roman"/>
                        </a:rPr>
                        <a:t>mode</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smtClean="0">
                          <a:effectLst/>
                          <a:latin typeface="Arial"/>
                          <a:ea typeface="Times New Roman"/>
                        </a:rPr>
                        <a:t>All channels,</a:t>
                      </a:r>
                      <a:r>
                        <a:rPr lang="en-US" sz="1000" baseline="0" dirty="0" smtClean="0">
                          <a:effectLst/>
                          <a:latin typeface="Arial"/>
                          <a:ea typeface="Times New Roman"/>
                        </a:rPr>
                        <a:t> Number of </a:t>
                      </a:r>
                      <a:r>
                        <a:rPr lang="en-US" sz="1000" dirty="0" smtClean="0">
                          <a:effectLst/>
                          <a:latin typeface="Arial"/>
                          <a:ea typeface="Times New Roman"/>
                        </a:rPr>
                        <a:t>time buckets</a:t>
                      </a:r>
                      <a:r>
                        <a:rPr lang="en-US" sz="1000" baseline="0" dirty="0" smtClean="0">
                          <a:effectLst/>
                          <a:latin typeface="Arial"/>
                          <a:ea typeface="Times New Roman"/>
                        </a:rPr>
                        <a:t> read out programmable from 1 up to 511</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smtClean="0">
                          <a:effectLst/>
                          <a:latin typeface="Arial"/>
                          <a:ea typeface="Times New Roman"/>
                        </a:rPr>
                        <a:t>Minimum dead-time</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smtClean="0">
                          <a:effectLst/>
                          <a:latin typeface="Arial"/>
                          <a:ea typeface="Times New Roman"/>
                        </a:rPr>
                        <a:t>Fixed</a:t>
                      </a:r>
                      <a:r>
                        <a:rPr lang="en-US" sz="1000" baseline="0" dirty="0" smtClean="0">
                          <a:effectLst/>
                          <a:latin typeface="Arial"/>
                          <a:ea typeface="Times New Roman"/>
                        </a:rPr>
                        <a:t>: </a:t>
                      </a:r>
                      <a:r>
                        <a:rPr lang="en-US" sz="1000" dirty="0" smtClean="0">
                          <a:effectLst/>
                          <a:latin typeface="Arial"/>
                          <a:ea typeface="Times New Roman"/>
                        </a:rPr>
                        <a:t>79</a:t>
                      </a:r>
                      <a:r>
                        <a:rPr lang="en-US" sz="1000" baseline="0" dirty="0" smtClean="0">
                          <a:effectLst/>
                          <a:latin typeface="Arial"/>
                          <a:ea typeface="Times New Roman"/>
                        </a:rPr>
                        <a:t> * 40 ns * </a:t>
                      </a:r>
                      <a:r>
                        <a:rPr lang="en-US" sz="1000" baseline="0" dirty="0" err="1" smtClean="0">
                          <a:effectLst/>
                          <a:latin typeface="Arial"/>
                          <a:ea typeface="Times New Roman"/>
                        </a:rPr>
                        <a:t>Number_Of_Time_Buckets</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gridSpan="2">
                  <a:txBody>
                    <a:bodyPr/>
                    <a:lstStyle/>
                    <a:p>
                      <a:pPr algn="ctr">
                        <a:spcAft>
                          <a:spcPts val="0"/>
                        </a:spcAft>
                      </a:pPr>
                      <a:r>
                        <a:rPr lang="en-US" sz="1000" b="1" dirty="0">
                          <a:effectLst/>
                          <a:latin typeface="Arial"/>
                          <a:ea typeface="Times New Roman"/>
                        </a:rPr>
                        <a:t>Test</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hMerge="1">
                  <a:txBody>
                    <a:bodyPr/>
                    <a:lstStyle/>
                    <a:p>
                      <a:endParaRPr lang="fr-FR"/>
                    </a:p>
                  </a:txBody>
                  <a:tcPr/>
                </a:tc>
              </a:tr>
              <a:tr h="0">
                <a:tc>
                  <a:txBody>
                    <a:bodyPr/>
                    <a:lstStyle/>
                    <a:p>
                      <a:pPr>
                        <a:spcAft>
                          <a:spcPts val="0"/>
                        </a:spcAft>
                      </a:pPr>
                      <a:r>
                        <a:rPr lang="en-US" sz="1000" b="1" dirty="0">
                          <a:effectLst/>
                          <a:latin typeface="Arial"/>
                          <a:ea typeface="Times New Roman"/>
                        </a:rPr>
                        <a:t>calibration</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 channel among </a:t>
                      </a:r>
                      <a:r>
                        <a:rPr lang="en-US" sz="1000" dirty="0" smtClean="0">
                          <a:effectLst/>
                          <a:latin typeface="Arial"/>
                          <a:ea typeface="Times New Roman"/>
                        </a:rPr>
                        <a:t>72; </a:t>
                      </a:r>
                      <a:r>
                        <a:rPr lang="en-US" sz="1000" dirty="0">
                          <a:effectLst/>
                          <a:latin typeface="Arial"/>
                          <a:ea typeface="Times New Roman"/>
                        </a:rPr>
                        <a:t>1 external test capacitor</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test</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 channel among </a:t>
                      </a:r>
                      <a:r>
                        <a:rPr lang="en-US" sz="1000" dirty="0" smtClean="0">
                          <a:effectLst/>
                          <a:latin typeface="Arial"/>
                          <a:ea typeface="Times New Roman"/>
                        </a:rPr>
                        <a:t>72; </a:t>
                      </a:r>
                      <a:r>
                        <a:rPr lang="en-US" sz="1000" dirty="0">
                          <a:effectLst/>
                          <a:latin typeface="Arial"/>
                          <a:ea typeface="Times New Roman"/>
                        </a:rPr>
                        <a:t>internal test capacitor (1 among 4)</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dirty="0">
                          <a:effectLst/>
                          <a:latin typeface="Arial"/>
                          <a:ea typeface="Times New Roman"/>
                        </a:rPr>
                        <a:t>functional</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dirty="0">
                          <a:effectLst/>
                          <a:latin typeface="Arial"/>
                          <a:ea typeface="Times New Roman"/>
                        </a:rPr>
                        <a:t>1 to </a:t>
                      </a:r>
                      <a:r>
                        <a:rPr lang="en-US" sz="1000" dirty="0" smtClean="0">
                          <a:effectLst/>
                          <a:latin typeface="Arial"/>
                          <a:ea typeface="Times New Roman"/>
                        </a:rPr>
                        <a:t>72(76) </a:t>
                      </a:r>
                      <a:r>
                        <a:rPr lang="en-US" sz="1000" dirty="0">
                          <a:effectLst/>
                          <a:latin typeface="Arial"/>
                          <a:ea typeface="Times New Roman"/>
                        </a:rPr>
                        <a:t>channels; 1 internal test capacitor per channel</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spcAft>
                          <a:spcPts val="0"/>
                        </a:spcAft>
                      </a:pPr>
                      <a:r>
                        <a:rPr lang="en-US" sz="1000" b="1">
                          <a:effectLst/>
                          <a:latin typeface="Arial"/>
                          <a:ea typeface="Times New Roman"/>
                        </a:rPr>
                        <a:t>Counting rate</a:t>
                      </a:r>
                      <a:endParaRPr lang="fr-FR" sz="100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spcAft>
                          <a:spcPts val="0"/>
                        </a:spcAft>
                      </a:pPr>
                      <a:r>
                        <a:rPr lang="en-US" sz="1000" dirty="0">
                          <a:effectLst/>
                          <a:latin typeface="Arial"/>
                          <a:ea typeface="Times New Roman"/>
                        </a:rPr>
                        <a:t>&lt; </a:t>
                      </a:r>
                      <a:r>
                        <a:rPr lang="en-US" sz="1000" dirty="0" smtClean="0">
                          <a:effectLst/>
                          <a:latin typeface="Arial"/>
                          <a:ea typeface="Times New Roman"/>
                        </a:rPr>
                        <a:t>0.3 Hz/channel</a:t>
                      </a:r>
                      <a:endParaRPr lang="fr-FR" sz="1000" dirty="0">
                        <a:effectLst/>
                        <a:latin typeface="Arial"/>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0392">
                <a:tc>
                  <a:txBody>
                    <a:bodyPr/>
                    <a:lstStyle/>
                    <a:p>
                      <a:pPr>
                        <a:spcAft>
                          <a:spcPts val="0"/>
                        </a:spcAft>
                      </a:pPr>
                      <a:r>
                        <a:rPr lang="en-US" sz="1000" b="1" kern="1200" dirty="0">
                          <a:solidFill>
                            <a:srgbClr val="FF0000"/>
                          </a:solidFill>
                          <a:effectLst/>
                          <a:latin typeface="Arial"/>
                          <a:ea typeface="Times New Roman"/>
                          <a:cs typeface="+mn-cs"/>
                        </a:rPr>
                        <a:t>Power consumption</a:t>
                      </a:r>
                      <a:endParaRPr lang="fr-FR" sz="1000" b="1" kern="1200" dirty="0">
                        <a:solidFill>
                          <a:srgbClr val="FF0000"/>
                        </a:solidFill>
                        <a:effectLst/>
                        <a:latin typeface="Arial"/>
                        <a:ea typeface="Times New Roman"/>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1000" b="1" kern="1200" dirty="0">
                          <a:solidFill>
                            <a:srgbClr val="FF0000"/>
                          </a:solidFill>
                          <a:effectLst/>
                          <a:latin typeface="Arial"/>
                          <a:ea typeface="Times New Roman"/>
                          <a:cs typeface="+mn-cs"/>
                        </a:rPr>
                        <a:t>&lt; 10 </a:t>
                      </a:r>
                      <a:r>
                        <a:rPr lang="en-US" sz="1000" b="1" kern="1200" dirty="0" err="1">
                          <a:solidFill>
                            <a:srgbClr val="FF0000"/>
                          </a:solidFill>
                          <a:effectLst/>
                          <a:latin typeface="Arial"/>
                          <a:ea typeface="Times New Roman"/>
                          <a:cs typeface="+mn-cs"/>
                        </a:rPr>
                        <a:t>mW</a:t>
                      </a:r>
                      <a:r>
                        <a:rPr lang="en-US" sz="1000" b="1" kern="1200" dirty="0">
                          <a:solidFill>
                            <a:srgbClr val="FF0000"/>
                          </a:solidFill>
                          <a:effectLst/>
                          <a:latin typeface="Arial"/>
                          <a:ea typeface="Times New Roman"/>
                          <a:cs typeface="+mn-cs"/>
                        </a:rPr>
                        <a:t> / channel @ 3.3V</a:t>
                      </a:r>
                      <a:endParaRPr lang="fr-FR" sz="1000" b="1" kern="1200" dirty="0">
                        <a:solidFill>
                          <a:srgbClr val="FF0000"/>
                        </a:solidFill>
                        <a:effectLst/>
                        <a:latin typeface="Arial"/>
                        <a:ea typeface="Times New Roman"/>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5" name="Espace réservé du contenu 11"/>
          <p:cNvSpPr txBox="1">
            <a:spLocks/>
          </p:cNvSpPr>
          <p:nvPr/>
        </p:nvSpPr>
        <p:spPr>
          <a:xfrm>
            <a:off x="99765" y="3681028"/>
            <a:ext cx="4189358" cy="1656183"/>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fr-FR" b="1" dirty="0" smtClean="0">
                <a:solidFill>
                  <a:srgbClr val="FF0000"/>
                </a:solidFill>
                <a:effectLst>
                  <a:outerShdw blurRad="38100" dist="38100" dir="2700000" algn="tl">
                    <a:srgbClr val="000000">
                      <a:alpha val="43137"/>
                    </a:srgbClr>
                  </a:outerShdw>
                </a:effectLst>
              </a:rPr>
              <a:t>AFTER chip design </a:t>
            </a:r>
            <a:r>
              <a:rPr lang="fr-FR" b="1" dirty="0" err="1" smtClean="0">
                <a:solidFill>
                  <a:srgbClr val="FF0000"/>
                </a:solidFill>
                <a:effectLst>
                  <a:outerShdw blurRad="38100" dist="38100" dir="2700000" algn="tl">
                    <a:srgbClr val="000000">
                      <a:alpha val="43137"/>
                    </a:srgbClr>
                  </a:outerShdw>
                </a:effectLst>
              </a:rPr>
              <a:t>facts</a:t>
            </a:r>
            <a:r>
              <a:rPr lang="fr-FR" b="1" dirty="0" smtClean="0">
                <a:solidFill>
                  <a:srgbClr val="FF0000"/>
                </a:solidFill>
                <a:effectLst>
                  <a:outerShdw blurRad="38100" dist="38100" dir="2700000" algn="tl">
                    <a:srgbClr val="000000">
                      <a:alpha val="43137"/>
                    </a:srgbClr>
                  </a:outerShdw>
                </a:effectLst>
              </a:rPr>
              <a:t>  </a:t>
            </a:r>
            <a:endParaRPr lang="fr-FR" dirty="0" smtClean="0"/>
          </a:p>
          <a:p>
            <a:pPr lvl="1"/>
            <a:r>
              <a:rPr lang="en-US" sz="1400" dirty="0" smtClean="0"/>
              <a:t>Technology: AMS CMOS 0,35 µm</a:t>
            </a:r>
          </a:p>
          <a:p>
            <a:pPr lvl="1"/>
            <a:r>
              <a:rPr lang="fr-FR" sz="1400" dirty="0" err="1" smtClean="0"/>
              <a:t>Highly</a:t>
            </a:r>
            <a:r>
              <a:rPr lang="fr-FR" sz="1400" dirty="0" smtClean="0"/>
              <a:t> Configurable</a:t>
            </a:r>
            <a:endParaRPr lang="en-US" sz="1400" dirty="0" smtClean="0"/>
          </a:p>
          <a:p>
            <a:pPr lvl="1"/>
            <a:r>
              <a:rPr lang="fr-FR" sz="1400" dirty="0" smtClean="0"/>
              <a:t>Die area: 7,8 x 7,4 mm</a:t>
            </a:r>
            <a:r>
              <a:rPr lang="fr-FR" sz="1400" baseline="30000" dirty="0" smtClean="0"/>
              <a:t>2</a:t>
            </a:r>
          </a:p>
          <a:p>
            <a:pPr lvl="1"/>
            <a:r>
              <a:rPr lang="fr-FR" sz="1400" dirty="0" smtClean="0"/>
              <a:t>500,000 transistors</a:t>
            </a:r>
          </a:p>
          <a:p>
            <a:pPr lvl="1"/>
            <a:r>
              <a:rPr lang="fr-FR" sz="1400" dirty="0" smtClean="0"/>
              <a:t>Package: LQFP 160 (28 x 28 x 1,4 mm)</a:t>
            </a:r>
          </a:p>
          <a:p>
            <a:pPr lvl="1"/>
            <a:r>
              <a:rPr lang="fr-FR" sz="1400" dirty="0" smtClean="0"/>
              <a:t>Production volume: 5300 chips</a:t>
            </a:r>
          </a:p>
          <a:p>
            <a:pPr lvl="1"/>
            <a:r>
              <a:rPr lang="fr-FR" sz="1400" b="1" dirty="0" err="1" smtClean="0">
                <a:solidFill>
                  <a:srgbClr val="FF0000"/>
                </a:solidFill>
              </a:rPr>
              <a:t>Low</a:t>
            </a:r>
            <a:r>
              <a:rPr lang="fr-FR" sz="1400" b="1" dirty="0" smtClean="0">
                <a:solidFill>
                  <a:srgbClr val="FF0000"/>
                </a:solidFill>
              </a:rPr>
              <a:t> </a:t>
            </a:r>
            <a:r>
              <a:rPr lang="fr-FR" sz="1400" b="1" dirty="0" err="1" smtClean="0">
                <a:solidFill>
                  <a:srgbClr val="FF0000"/>
                </a:solidFill>
              </a:rPr>
              <a:t>cost</a:t>
            </a:r>
            <a:r>
              <a:rPr lang="fr-FR" sz="1400" b="1" dirty="0" smtClean="0">
                <a:solidFill>
                  <a:srgbClr val="FF0000"/>
                </a:solidFill>
              </a:rPr>
              <a:t>: 5E </a:t>
            </a:r>
            <a:r>
              <a:rPr lang="fr-FR" sz="1400" b="1" dirty="0" err="1" smtClean="0">
                <a:solidFill>
                  <a:srgbClr val="FF0000"/>
                </a:solidFill>
              </a:rPr>
              <a:t>channel</a:t>
            </a:r>
            <a:r>
              <a:rPr lang="fr-FR" sz="1400" b="1" dirty="0" smtClean="0">
                <a:solidFill>
                  <a:srgbClr val="FF0000"/>
                </a:solidFill>
              </a:rPr>
              <a:t> for the </a:t>
            </a:r>
            <a:r>
              <a:rPr lang="fr-FR" sz="1400" b="1" dirty="0" err="1" smtClean="0">
                <a:solidFill>
                  <a:srgbClr val="FF0000"/>
                </a:solidFill>
              </a:rPr>
              <a:t>whole</a:t>
            </a:r>
            <a:r>
              <a:rPr lang="fr-FR" sz="1400" b="1" dirty="0" smtClean="0">
                <a:solidFill>
                  <a:srgbClr val="FF0000"/>
                </a:solidFill>
              </a:rPr>
              <a:t> </a:t>
            </a:r>
            <a:r>
              <a:rPr lang="fr-FR" sz="1400" b="1" dirty="0" err="1" smtClean="0">
                <a:solidFill>
                  <a:srgbClr val="FF0000"/>
                </a:solidFill>
              </a:rPr>
              <a:t>electronics</a:t>
            </a:r>
            <a:endParaRPr lang="fr-FR" sz="1400" b="1" dirty="0" smtClean="0">
              <a:solidFill>
                <a:srgbClr val="FF0000"/>
              </a:solidFill>
            </a:endParaRPr>
          </a:p>
        </p:txBody>
      </p:sp>
      <p:pic>
        <p:nvPicPr>
          <p:cNvPr id="37" name="Picture 387" descr="Photos 019"/>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583668" y="5769372"/>
            <a:ext cx="1872208" cy="100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 3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08687" y="5762655"/>
            <a:ext cx="1074981" cy="1008797"/>
          </a:xfrm>
          <a:prstGeom prst="rect">
            <a:avLst/>
          </a:prstGeom>
        </p:spPr>
      </p:pic>
      <p:sp>
        <p:nvSpPr>
          <p:cNvPr id="39" name="Espace réservé du contenu 11"/>
          <p:cNvSpPr txBox="1">
            <a:spLocks/>
          </p:cNvSpPr>
          <p:nvPr/>
        </p:nvSpPr>
        <p:spPr>
          <a:xfrm>
            <a:off x="87348" y="975028"/>
            <a:ext cx="1964372" cy="333200"/>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b="1" dirty="0" smtClean="0">
                <a:solidFill>
                  <a:srgbClr val="FF0000"/>
                </a:solidFill>
                <a:effectLst>
                  <a:outerShdw blurRad="38100" dist="38100" dir="2700000" algn="tl">
                    <a:srgbClr val="000000">
                      <a:alpha val="43137"/>
                    </a:srgbClr>
                  </a:outerShdw>
                </a:effectLst>
              </a:rPr>
              <a:t>Functional diagram</a:t>
            </a:r>
            <a:endParaRPr lang="en-US" dirty="0" smtClean="0"/>
          </a:p>
        </p:txBody>
      </p:sp>
      <p:sp>
        <p:nvSpPr>
          <p:cNvPr id="40" name="Espace réservé du contenu 11"/>
          <p:cNvSpPr txBox="1">
            <a:spLocks/>
          </p:cNvSpPr>
          <p:nvPr/>
        </p:nvSpPr>
        <p:spPr>
          <a:xfrm>
            <a:off x="4289123" y="2735789"/>
            <a:ext cx="1964372" cy="333200"/>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b="1" dirty="0" smtClean="0">
                <a:solidFill>
                  <a:srgbClr val="FF0000"/>
                </a:solidFill>
                <a:effectLst>
                  <a:outerShdw blurRad="38100" dist="38100" dir="2700000" algn="tl">
                    <a:srgbClr val="000000">
                      <a:alpha val="43137"/>
                    </a:srgbClr>
                  </a:outerShdw>
                </a:effectLst>
              </a:rPr>
              <a:t>Specifications</a:t>
            </a:r>
            <a:endParaRPr lang="en-US" dirty="0" smtClean="0"/>
          </a:p>
        </p:txBody>
      </p:sp>
      <p:sp>
        <p:nvSpPr>
          <p:cNvPr id="41" name="Espace réservé du contenu 11"/>
          <p:cNvSpPr txBox="1">
            <a:spLocks/>
          </p:cNvSpPr>
          <p:nvPr/>
        </p:nvSpPr>
        <p:spPr>
          <a:xfrm>
            <a:off x="4308316" y="975028"/>
            <a:ext cx="4835684" cy="1290112"/>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4"/>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5"/>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Tx/>
              <a:buNone/>
            </a:pPr>
            <a:r>
              <a:rPr lang="en-US" b="1" dirty="0" smtClean="0">
                <a:solidFill>
                  <a:srgbClr val="FF0000"/>
                </a:solidFill>
                <a:effectLst>
                  <a:outerShdw blurRad="38100" dist="38100" dir="2700000" algn="tl">
                    <a:srgbClr val="000000">
                      <a:alpha val="43137"/>
                    </a:srgbClr>
                  </a:outerShdw>
                </a:effectLst>
              </a:rPr>
              <a:t>Principle of operation  </a:t>
            </a:r>
            <a:endParaRPr lang="en-US" dirty="0" smtClean="0"/>
          </a:p>
          <a:p>
            <a:pPr lvl="1"/>
            <a:r>
              <a:rPr lang="fr-FR" sz="1400" dirty="0" smtClean="0"/>
              <a:t>Star TPC </a:t>
            </a:r>
            <a:r>
              <a:rPr lang="fr-FR" sz="1400" dirty="0" err="1" smtClean="0"/>
              <a:t>electronics</a:t>
            </a:r>
            <a:r>
              <a:rPr lang="fr-FR" sz="1400" dirty="0" smtClean="0"/>
              <a:t> </a:t>
            </a:r>
            <a:r>
              <a:rPr lang="fr-FR" sz="1400" dirty="0" err="1" smtClean="0"/>
              <a:t>principle</a:t>
            </a:r>
            <a:r>
              <a:rPr lang="fr-FR" sz="1400" dirty="0" smtClean="0"/>
              <a:t>, </a:t>
            </a:r>
            <a:r>
              <a:rPr lang="fr-FR" sz="1400" dirty="0" err="1" smtClean="0"/>
              <a:t>with</a:t>
            </a:r>
            <a:r>
              <a:rPr lang="fr-FR" sz="1400" dirty="0" smtClean="0"/>
              <a:t> far </a:t>
            </a:r>
            <a:r>
              <a:rPr lang="fr-FR" sz="1400" dirty="0" err="1" smtClean="0"/>
              <a:t>higher</a:t>
            </a:r>
            <a:r>
              <a:rPr lang="fr-FR" sz="1400" dirty="0" smtClean="0"/>
              <a:t> </a:t>
            </a:r>
            <a:r>
              <a:rPr lang="fr-FR" sz="1400" dirty="0" err="1" smtClean="0"/>
              <a:t>level</a:t>
            </a:r>
            <a:r>
              <a:rPr lang="fr-FR" sz="1400" dirty="0" smtClean="0"/>
              <a:t> of </a:t>
            </a:r>
            <a:r>
              <a:rPr lang="fr-FR" sz="1400" dirty="0" err="1" smtClean="0"/>
              <a:t>integration</a:t>
            </a:r>
            <a:endParaRPr lang="en-US" sz="1400" dirty="0" smtClean="0"/>
          </a:p>
          <a:p>
            <a:pPr lvl="1"/>
            <a:r>
              <a:rPr lang="en-US" sz="1400" dirty="0" smtClean="0"/>
              <a:t>Input signals sampled in circular analog memory buffers (Switched Capacitor Array – SCA)</a:t>
            </a:r>
          </a:p>
          <a:p>
            <a:pPr lvl="1"/>
            <a:r>
              <a:rPr lang="en-US" sz="1400" dirty="0" smtClean="0"/>
              <a:t>SCA frozen by a global external trigger signal</a:t>
            </a:r>
            <a:endParaRPr lang="en-US" sz="1400" baseline="30000" dirty="0" smtClean="0"/>
          </a:p>
          <a:p>
            <a:pPr lvl="1"/>
            <a:r>
              <a:rPr lang="en-US" sz="1400" dirty="0" smtClean="0"/>
              <a:t>Digitization of SCA matrix by an off-chip ADC</a:t>
            </a:r>
          </a:p>
        </p:txBody>
      </p:sp>
    </p:spTree>
    <p:extLst>
      <p:ext uri="{BB962C8B-B14F-4D97-AF65-F5344CB8AC3E}">
        <p14:creationId xmlns:p14="http://schemas.microsoft.com/office/powerpoint/2010/main" val="116070850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Exemple_powerpoint_Irfu">
  <a:themeElements>
    <a:clrScheme name="CEA">
      <a:dk1>
        <a:sysClr val="windowText" lastClr="000000"/>
      </a:dk1>
      <a:lt1>
        <a:sysClr val="window" lastClr="FFFFFF"/>
      </a:lt1>
      <a:dk2>
        <a:srgbClr val="DC0528"/>
      </a:dk2>
      <a:lt2>
        <a:srgbClr val="96C31E"/>
      </a:lt2>
      <a:accent1>
        <a:srgbClr val="781469"/>
      </a:accent1>
      <a:accent2>
        <a:srgbClr val="F08728"/>
      </a:accent2>
      <a:accent3>
        <a:srgbClr val="FAB45F"/>
      </a:accent3>
      <a:accent4>
        <a:srgbClr val="0091C3"/>
      </a:accent4>
      <a:accent5>
        <a:srgbClr val="006937"/>
      </a:accent5>
      <a:accent6>
        <a:srgbClr val="87000A"/>
      </a:accent6>
      <a:hlink>
        <a:srgbClr val="0000FF"/>
      </a:hlink>
      <a:folHlink>
        <a:srgbClr val="800080"/>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larté">
  <a:themeElements>
    <a:clrScheme name="Clarté">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té">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Mod_powerpoint_CEA_Irfu</Template>
  <TotalTime>2423</TotalTime>
  <Words>4238</Words>
  <Application>Microsoft Office PowerPoint</Application>
  <PresentationFormat>Affichage à l'écran (4:3)</PresentationFormat>
  <Paragraphs>902</Paragraphs>
  <Slides>48</Slides>
  <Notes>21</Notes>
  <HiddenSlides>0</HiddenSlides>
  <MMClips>0</MMClips>
  <ScaleCrop>false</ScaleCrop>
  <HeadingPairs>
    <vt:vector size="6" baseType="variant">
      <vt:variant>
        <vt:lpstr>Thème</vt:lpstr>
      </vt:variant>
      <vt:variant>
        <vt:i4>2</vt:i4>
      </vt:variant>
      <vt:variant>
        <vt:lpstr>Serveurs OLE incorporés</vt:lpstr>
      </vt:variant>
      <vt:variant>
        <vt:i4>2</vt:i4>
      </vt:variant>
      <vt:variant>
        <vt:lpstr>Titres des diapositives</vt:lpstr>
      </vt:variant>
      <vt:variant>
        <vt:i4>48</vt:i4>
      </vt:variant>
    </vt:vector>
  </HeadingPairs>
  <TitlesOfParts>
    <vt:vector size="52" baseType="lpstr">
      <vt:lpstr>Exemple_powerpoint_Irfu</vt:lpstr>
      <vt:lpstr>Clarté</vt:lpstr>
      <vt:lpstr>Photo Editor Photo</vt:lpstr>
      <vt:lpstr>Equation</vt:lpstr>
      <vt:lpstr>ToWARDS &amp; Beyond DREAMS A review of recent ELECTRONICS developments FOR GAZEOUS DETECTORS at IRFU </vt:lpstr>
      <vt:lpstr>gaseous detectors</vt:lpstr>
      <vt:lpstr>gaseous detectors</vt:lpstr>
      <vt:lpstr>Specific ? Electronics for MGPD</vt:lpstr>
      <vt:lpstr>Some Front-end electronics architectureS</vt:lpstr>
      <vt:lpstr>The SFE16 ASD – based electronics</vt:lpstr>
      <vt:lpstr>Electronics for gaseous detectors (and other types of detectors)</vt:lpstr>
      <vt:lpstr>THE T2K Neutrino Oscillation Experiment aND THE Deployment of ITS TPC’s</vt:lpstr>
      <vt:lpstr>the AFTER chip </vt:lpstr>
      <vt:lpstr>the T2K Electronics</vt:lpstr>
      <vt:lpstr>T2K aND THE Deployment of ITS TPC’s</vt:lpstr>
      <vt:lpstr>Ultra compact Electronics based on AFTER for The large TPC prototype of ILC</vt:lpstr>
      <vt:lpstr>HARPO (LLR) for gamma detecTion</vt:lpstr>
      <vt:lpstr>The GET project: General Electronics for TPC’s</vt:lpstr>
      <vt:lpstr>ARCHITECTURE of The GET System</vt:lpstr>
      <vt:lpstr>the AGET chip: versatility and genericity</vt:lpstr>
      <vt:lpstr>The AGET CHIP – Feature summary</vt:lpstr>
      <vt:lpstr>GET System BUILDING BLOCKs</vt:lpstr>
      <vt:lpstr>Example of advanced TRIGGER Generation using GET </vt:lpstr>
      <vt:lpstr>GET: A worlwide success (Juin 2015)</vt:lpstr>
      <vt:lpstr>Deployment of the GET SYSTEM </vt:lpstr>
      <vt:lpstr>Deployment of the GET SYSTEM </vt:lpstr>
      <vt:lpstr>Minos – A new instrument for in-beam spectroscopy of exotic nuclei</vt:lpstr>
      <vt:lpstr>The Feminos: AN Evolutive system compatible with after and aget</vt:lpstr>
      <vt:lpstr>Dead time reduction using R/W capability of AGET HIT Channel Register</vt:lpstr>
      <vt:lpstr>Présentation PowerPoint</vt:lpstr>
      <vt:lpstr>Présentation PowerPoint</vt:lpstr>
      <vt:lpstr>Présentation PowerPoint</vt:lpstr>
      <vt:lpstr>Présentation PowerPoint</vt:lpstr>
      <vt:lpstr>Readout electronics for CLAS12 Micromegas Vertex Tracker </vt:lpstr>
      <vt:lpstr>Dream: A few plots</vt:lpstr>
      <vt:lpstr>Thought and Real</vt:lpstr>
      <vt:lpstr>Re-use of the DREAM-ELECTRONICS</vt:lpstr>
      <vt:lpstr>Gaseous detector projects: building blocks reuse strategy</vt:lpstr>
      <vt:lpstr>PerspeCtive</vt:lpstr>
      <vt:lpstr>Summary</vt:lpstr>
      <vt:lpstr>BAckup</vt:lpstr>
      <vt:lpstr>Few words about the noise:</vt:lpstr>
      <vt:lpstr>ENC Model</vt:lpstr>
      <vt:lpstr>ALTRO for the ALICE TPC  [BOE03] [MUS 03]: early digitization</vt:lpstr>
      <vt:lpstr>SALTRO chip [ASP 03]</vt:lpstr>
      <vt:lpstr>DSP in SALTRO16</vt:lpstr>
      <vt:lpstr>DSP in SALTRO</vt:lpstr>
      <vt:lpstr>Future of SALTRO-like architecture</vt:lpstr>
      <vt:lpstr>VMM chips for ATLAS muon chambers </vt:lpstr>
      <vt:lpstr>VMM2 (VMM1 in yellow) architecture [DE GER 13] </vt:lpstr>
      <vt:lpstr>VMM timing</vt:lpstr>
      <vt:lpstr>VMM chips</vt:lpstr>
    </vt:vector>
  </TitlesOfParts>
  <Company>CEA DSM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d’ERC Proof of Concept « Electronique de»</dc:title>
  <dc:creator>CALVET Denis</dc:creator>
  <cp:lastModifiedBy>DELAGNES Eric</cp:lastModifiedBy>
  <cp:revision>273</cp:revision>
  <dcterms:created xsi:type="dcterms:W3CDTF">2014-07-23T11:50:02Z</dcterms:created>
  <dcterms:modified xsi:type="dcterms:W3CDTF">2015-11-20T14:19:39Z</dcterms:modified>
</cp:coreProperties>
</file>