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76.jpg" ContentType="image/jpg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1.xml" ContentType="application/vnd.openxmlformats-officedocument.drawingml.chart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34"/>
  </p:notesMasterIdLst>
  <p:handoutMasterIdLst>
    <p:handoutMasterId r:id="rId35"/>
  </p:handoutMasterIdLst>
  <p:sldIdLst>
    <p:sldId id="286" r:id="rId2"/>
    <p:sldId id="314" r:id="rId3"/>
    <p:sldId id="331" r:id="rId4"/>
    <p:sldId id="315" r:id="rId5"/>
    <p:sldId id="316" r:id="rId6"/>
    <p:sldId id="319" r:id="rId7"/>
    <p:sldId id="317" r:id="rId8"/>
    <p:sldId id="332" r:id="rId9"/>
    <p:sldId id="334" r:id="rId10"/>
    <p:sldId id="318" r:id="rId11"/>
    <p:sldId id="307" r:id="rId12"/>
    <p:sldId id="320" r:id="rId13"/>
    <p:sldId id="304" r:id="rId14"/>
    <p:sldId id="302" r:id="rId15"/>
    <p:sldId id="321" r:id="rId16"/>
    <p:sldId id="309" r:id="rId17"/>
    <p:sldId id="288" r:id="rId18"/>
    <p:sldId id="322" r:id="rId19"/>
    <p:sldId id="335" r:id="rId20"/>
    <p:sldId id="305" r:id="rId21"/>
    <p:sldId id="324" r:id="rId22"/>
    <p:sldId id="330" r:id="rId23"/>
    <p:sldId id="325" r:id="rId24"/>
    <p:sldId id="333" r:id="rId25"/>
    <p:sldId id="336" r:id="rId26"/>
    <p:sldId id="327" r:id="rId27"/>
    <p:sldId id="326" r:id="rId28"/>
    <p:sldId id="300" r:id="rId29"/>
    <p:sldId id="312" r:id="rId30"/>
    <p:sldId id="313" r:id="rId31"/>
    <p:sldId id="299" r:id="rId32"/>
    <p:sldId id="308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Objects="1">
      <p:cViewPr>
        <p:scale>
          <a:sx n="73" d="100"/>
          <a:sy n="73" d="100"/>
        </p:scale>
        <p:origin x="-166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36"/>
    </p:cViewPr>
  </p:sorterViewPr>
  <p:notesViewPr>
    <p:cSldViewPr snapToObjects="1">
      <p:cViewPr varScale="1">
        <p:scale>
          <a:sx n="52" d="100"/>
          <a:sy n="52" d="100"/>
        </p:scale>
        <p:origin x="-271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:Users:Richard:Documents:ATLAS%20SLHC:IDR:Pixel_Costing:Pixel%20Cost%20-%20scoping%20-%202003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9848425196850401"/>
          <c:y val="9.3848206404249901E-2"/>
          <c:w val="0.48080927384076999"/>
          <c:h val="0.73837780318613599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600" b="1" i="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Det!$H$81:$H$83</c:f>
              <c:strCache>
                <c:ptCount val="3"/>
                <c:pt idx="0">
                  <c:v>Interconnect</c:v>
                </c:pt>
                <c:pt idx="1">
                  <c:v>FE Chips</c:v>
                </c:pt>
                <c:pt idx="2">
                  <c:v>Sensors</c:v>
                </c:pt>
              </c:strCache>
            </c:strRef>
          </c:cat>
          <c:val>
            <c:numRef>
              <c:f>Det!$I$81:$I$83</c:f>
              <c:numCache>
                <c:formatCode>0%</c:formatCode>
                <c:ptCount val="3"/>
                <c:pt idx="0">
                  <c:v>0.44026592179866503</c:v>
                </c:pt>
                <c:pt idx="1">
                  <c:v>0.20079867707236901</c:v>
                </c:pt>
                <c:pt idx="2">
                  <c:v>0.35893540112896599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8566622922134701"/>
          <c:y val="0.83649183715421604"/>
          <c:w val="0.81200087489063799"/>
          <c:h val="0.116584059643659"/>
        </c:manualLayout>
      </c:layout>
      <c:overlay val="0"/>
      <c:txPr>
        <a:bodyPr/>
        <a:lstStyle/>
        <a:p>
          <a:pPr>
            <a:defRPr sz="1600" b="1" i="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5DBAF-574E-4516-9B1E-F63ACF60DCE9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680F850-996F-4AEB-95AC-C7ABC9A3C213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dirty="0" smtClean="0"/>
            <a:t>PROFILS DE DOPAGES</a:t>
          </a:r>
          <a:endParaRPr lang="fr-FR" dirty="0"/>
        </a:p>
      </dgm:t>
    </dgm:pt>
    <dgm:pt modelId="{53EA53C4-66CC-47CA-A695-69151BB5CA68}" type="parTrans" cxnId="{EF599C99-AE00-4BAD-BDA1-359FC6AEEC41}">
      <dgm:prSet/>
      <dgm:spPr/>
      <dgm:t>
        <a:bodyPr/>
        <a:lstStyle/>
        <a:p>
          <a:endParaRPr lang="fr-FR"/>
        </a:p>
      </dgm:t>
    </dgm:pt>
    <dgm:pt modelId="{4D0220BD-288B-430F-AE23-3E57B2597C55}" type="sibTrans" cxnId="{EF599C99-AE00-4BAD-BDA1-359FC6AEEC41}">
      <dgm:prSet/>
      <dgm:spPr/>
      <dgm:t>
        <a:bodyPr/>
        <a:lstStyle/>
        <a:p>
          <a:endParaRPr lang="fr-FR"/>
        </a:p>
      </dgm:t>
    </dgm:pt>
    <dgm:pt modelId="{0B0EA916-FA3D-4D78-898A-C503409FA435}">
      <dgm:prSet phldrT="[Texte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SIMS (CNRS-U. Versailles  GEMAC)</a:t>
          </a:r>
          <a:endParaRPr lang="fr-FR" dirty="0"/>
        </a:p>
      </dgm:t>
    </dgm:pt>
    <dgm:pt modelId="{BEDF11C0-04BA-4F18-A8C5-B9F71FCB2C68}" type="parTrans" cxnId="{AF16DC4A-8D48-4663-9F07-EA831381E3DA}">
      <dgm:prSet/>
      <dgm:spPr/>
      <dgm:t>
        <a:bodyPr/>
        <a:lstStyle/>
        <a:p>
          <a:endParaRPr lang="fr-FR"/>
        </a:p>
      </dgm:t>
    </dgm:pt>
    <dgm:pt modelId="{DCC909A8-0EC8-452D-A1F4-A36796BF5EDA}" type="sibTrans" cxnId="{AF16DC4A-8D48-4663-9F07-EA831381E3DA}">
      <dgm:prSet/>
      <dgm:spPr/>
      <dgm:t>
        <a:bodyPr/>
        <a:lstStyle/>
        <a:p>
          <a:endParaRPr lang="fr-FR"/>
        </a:p>
      </dgm:t>
    </dgm:pt>
    <dgm:pt modelId="{B132A22D-FBAD-4C99-A908-D3CF5BE412D6}">
      <dgm:prSet phldrT="[Texte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fr-FR" sz="1600" dirty="0" smtClean="0">
            <a:solidFill>
              <a:srgbClr val="FFFF00"/>
            </a:solidFill>
          </a:endParaRPr>
        </a:p>
        <a:p>
          <a:endParaRPr lang="fr-FR" sz="1600" dirty="0" smtClean="0">
            <a:solidFill>
              <a:srgbClr val="FFFF00"/>
            </a:solidFill>
          </a:endParaRPr>
        </a:p>
        <a:p>
          <a:r>
            <a:rPr lang="fr-FR" sz="1600" dirty="0" smtClean="0">
              <a:solidFill>
                <a:srgbClr val="FFFF00"/>
              </a:solidFill>
            </a:rPr>
            <a:t>Simuler</a:t>
          </a:r>
          <a:endParaRPr lang="fr-FR" sz="1600" dirty="0">
            <a:solidFill>
              <a:srgbClr val="FFFF00"/>
            </a:solidFill>
          </a:endParaRPr>
        </a:p>
      </dgm:t>
    </dgm:pt>
    <dgm:pt modelId="{DCF0D428-4672-4839-BF20-7D59903A04E3}" type="parTrans" cxnId="{5DAEA4AF-D472-43FC-8AC3-4FC96D853DD7}">
      <dgm:prSet/>
      <dgm:spPr/>
      <dgm:t>
        <a:bodyPr/>
        <a:lstStyle/>
        <a:p>
          <a:endParaRPr lang="fr-FR"/>
        </a:p>
      </dgm:t>
    </dgm:pt>
    <dgm:pt modelId="{32F10BCD-0799-404F-A347-989C073CEA07}" type="sibTrans" cxnId="{5DAEA4AF-D472-43FC-8AC3-4FC96D853DD7}">
      <dgm:prSet/>
      <dgm:spPr/>
      <dgm:t>
        <a:bodyPr/>
        <a:lstStyle/>
        <a:p>
          <a:endParaRPr lang="fr-FR"/>
        </a:p>
      </dgm:t>
    </dgm:pt>
    <dgm:pt modelId="{F7ADF90B-EB9D-4FFC-AFD2-73673166DBF5}">
      <dgm:prSet phldrT="[Texte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600" dirty="0" smtClean="0"/>
            <a:t>SYNOPSIS 3D</a:t>
          </a:r>
          <a:endParaRPr lang="fr-FR" sz="1600" dirty="0"/>
        </a:p>
      </dgm:t>
    </dgm:pt>
    <dgm:pt modelId="{E9C188E4-4E8C-4CF9-A4D7-81550AF81942}" type="parTrans" cxnId="{561314F5-7408-46CB-8CCC-9D9FBBD9D8EE}">
      <dgm:prSet/>
      <dgm:spPr/>
      <dgm:t>
        <a:bodyPr/>
        <a:lstStyle/>
        <a:p>
          <a:endParaRPr lang="fr-FR"/>
        </a:p>
      </dgm:t>
    </dgm:pt>
    <dgm:pt modelId="{5EDE1AE0-F8B4-44F1-9D7E-54A23A18BE49}" type="sibTrans" cxnId="{561314F5-7408-46CB-8CCC-9D9FBBD9D8EE}">
      <dgm:prSet/>
      <dgm:spPr/>
      <dgm:t>
        <a:bodyPr/>
        <a:lstStyle/>
        <a:p>
          <a:endParaRPr lang="fr-FR"/>
        </a:p>
      </dgm:t>
    </dgm:pt>
    <dgm:pt modelId="{27273A0A-C890-453B-AAD9-F587478F653C}">
      <dgm:prSet phldrT="[Texte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100" dirty="0" smtClean="0"/>
            <a:t>Optimiser les Zones d’efficacité</a:t>
          </a:r>
          <a:endParaRPr lang="fr-FR" sz="1100" dirty="0"/>
        </a:p>
      </dgm:t>
    </dgm:pt>
    <dgm:pt modelId="{F4C1AC75-5FB7-4635-B0EC-B9B540C75BDB}" type="parTrans" cxnId="{6FBA6CF7-0F16-4115-81E0-DBA75985A38D}">
      <dgm:prSet/>
      <dgm:spPr/>
      <dgm:t>
        <a:bodyPr/>
        <a:lstStyle/>
        <a:p>
          <a:endParaRPr lang="fr-FR"/>
        </a:p>
      </dgm:t>
    </dgm:pt>
    <dgm:pt modelId="{177B3F4D-9600-4E50-9A33-754E4DF4B3DA}" type="sibTrans" cxnId="{6FBA6CF7-0F16-4115-81E0-DBA75985A38D}">
      <dgm:prSet/>
      <dgm:spPr/>
      <dgm:t>
        <a:bodyPr/>
        <a:lstStyle/>
        <a:p>
          <a:endParaRPr lang="fr-FR"/>
        </a:p>
      </dgm:t>
    </dgm:pt>
    <dgm:pt modelId="{1F1E09D9-5C5B-40E2-BA97-DFAD7A71F959}">
      <dgm:prSet phldrT="[Texte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 CONCEPTS INNOVATION PIXEL</a:t>
          </a:r>
          <a:endParaRPr lang="fr-FR" dirty="0"/>
        </a:p>
      </dgm:t>
    </dgm:pt>
    <dgm:pt modelId="{EF496993-A0D3-46CE-A889-499D6252DD27}" type="parTrans" cxnId="{F6099AB6-8A72-41EF-B707-FF05E68358D3}">
      <dgm:prSet/>
      <dgm:spPr/>
      <dgm:t>
        <a:bodyPr/>
        <a:lstStyle/>
        <a:p>
          <a:endParaRPr lang="fr-FR"/>
        </a:p>
      </dgm:t>
    </dgm:pt>
    <dgm:pt modelId="{A29F43AE-A6CB-4DFD-97F0-2CB6ED8B2664}" type="sibTrans" cxnId="{F6099AB6-8A72-41EF-B707-FF05E68358D3}">
      <dgm:prSet/>
      <dgm:spPr/>
      <dgm:t>
        <a:bodyPr/>
        <a:lstStyle/>
        <a:p>
          <a:endParaRPr lang="fr-FR"/>
        </a:p>
      </dgm:t>
    </dgm:pt>
    <dgm:pt modelId="{817C8A9D-81B7-49E1-B47C-526750AAB62D}">
      <dgm:prSet phldrT="[Texte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fr-FR" dirty="0" smtClean="0"/>
            <a:t>CHARACTERISATION</a:t>
          </a:r>
        </a:p>
        <a:p>
          <a:r>
            <a:rPr lang="fr-FR" dirty="0" smtClean="0"/>
            <a:t>SALLE BLANCHE</a:t>
          </a:r>
        </a:p>
        <a:p>
          <a:r>
            <a:rPr lang="fr-FR" dirty="0" smtClean="0"/>
            <a:t>FAISCEAUX TESTS AU CERN </a:t>
          </a:r>
          <a:endParaRPr lang="fr-FR" dirty="0"/>
        </a:p>
      </dgm:t>
    </dgm:pt>
    <dgm:pt modelId="{8637304C-E438-4AB9-8F41-F18808C96741}" type="parTrans" cxnId="{DFC94421-D024-43E3-B186-B5FEE5EFE08A}">
      <dgm:prSet/>
      <dgm:spPr/>
      <dgm:t>
        <a:bodyPr/>
        <a:lstStyle/>
        <a:p>
          <a:endParaRPr lang="fr-FR"/>
        </a:p>
      </dgm:t>
    </dgm:pt>
    <dgm:pt modelId="{B7E7F075-5FE6-4C13-BED7-B2C53B013211}" type="sibTrans" cxnId="{DFC94421-D024-43E3-B186-B5FEE5EFE08A}">
      <dgm:prSet/>
      <dgm:spPr/>
      <dgm:t>
        <a:bodyPr/>
        <a:lstStyle/>
        <a:p>
          <a:endParaRPr lang="fr-FR"/>
        </a:p>
      </dgm:t>
    </dgm:pt>
    <dgm:pt modelId="{44075711-F3FB-42AE-B132-4F105D8CBA71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200" dirty="0" smtClean="0"/>
            <a:t>Performances</a:t>
          </a:r>
          <a:endParaRPr lang="fr-FR" sz="1200" dirty="0"/>
        </a:p>
      </dgm:t>
    </dgm:pt>
    <dgm:pt modelId="{71CA4FCD-49D9-497F-9BDE-B23B3DC38B1F}" type="parTrans" cxnId="{8E9F2892-B54F-4C50-8B24-3566A09845D2}">
      <dgm:prSet/>
      <dgm:spPr/>
      <dgm:t>
        <a:bodyPr/>
        <a:lstStyle/>
        <a:p>
          <a:endParaRPr lang="fr-FR"/>
        </a:p>
      </dgm:t>
    </dgm:pt>
    <dgm:pt modelId="{A606D9CE-2E5C-498A-B4CF-8E7C6AC2D74C}" type="sibTrans" cxnId="{8E9F2892-B54F-4C50-8B24-3566A09845D2}">
      <dgm:prSet/>
      <dgm:spPr/>
      <dgm:t>
        <a:bodyPr/>
        <a:lstStyle/>
        <a:p>
          <a:endParaRPr lang="fr-FR"/>
        </a:p>
      </dgm:t>
    </dgm:pt>
    <dgm:pt modelId="{B39E1D7A-A26E-47AE-A0C0-914C8F6F838F}">
      <dgm:prSet phldrT="[Texte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AFM (IEF ORSAY)</a:t>
          </a:r>
          <a:endParaRPr lang="fr-FR" dirty="0"/>
        </a:p>
      </dgm:t>
    </dgm:pt>
    <dgm:pt modelId="{790762A9-38B1-46F0-B309-D13F1B55B78A}" type="parTrans" cxnId="{963A662B-C3B3-4F07-A448-B725BCA9DFD9}">
      <dgm:prSet/>
      <dgm:spPr/>
      <dgm:t>
        <a:bodyPr/>
        <a:lstStyle/>
        <a:p>
          <a:endParaRPr lang="fr-FR"/>
        </a:p>
      </dgm:t>
    </dgm:pt>
    <dgm:pt modelId="{312655BE-249C-4D4B-B70B-0BEE814867CC}" type="sibTrans" cxnId="{963A662B-C3B3-4F07-A448-B725BCA9DFD9}">
      <dgm:prSet/>
      <dgm:spPr/>
      <dgm:t>
        <a:bodyPr/>
        <a:lstStyle/>
        <a:p>
          <a:endParaRPr lang="fr-FR"/>
        </a:p>
      </dgm:t>
    </dgm:pt>
    <dgm:pt modelId="{AC061D3E-010E-4CCA-A72E-61AF08B74B33}">
      <dgm:prSet phldrT="[Texte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sz="1600" dirty="0" smtClean="0"/>
            <a:t>SILVACO</a:t>
          </a:r>
          <a:endParaRPr lang="fr-FR" sz="1600" dirty="0"/>
        </a:p>
      </dgm:t>
    </dgm:pt>
    <dgm:pt modelId="{99BA7613-672F-47FA-92B3-7A9A0CEE3F41}" type="parTrans" cxnId="{8126ABAE-0021-4B15-9BC2-131CB6C4663D}">
      <dgm:prSet/>
      <dgm:spPr/>
      <dgm:t>
        <a:bodyPr/>
        <a:lstStyle/>
        <a:p>
          <a:endParaRPr lang="fr-FR"/>
        </a:p>
      </dgm:t>
    </dgm:pt>
    <dgm:pt modelId="{C02F627E-5F59-436B-B75D-9717273E5408}" type="sibTrans" cxnId="{8126ABAE-0021-4B15-9BC2-131CB6C4663D}">
      <dgm:prSet/>
      <dgm:spPr/>
      <dgm:t>
        <a:bodyPr/>
        <a:lstStyle/>
        <a:p>
          <a:endParaRPr lang="fr-FR"/>
        </a:p>
      </dgm:t>
    </dgm:pt>
    <dgm:pt modelId="{A7FA1331-F2CB-4A7B-836B-7ACD05FCBA37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200" dirty="0" smtClean="0"/>
            <a:t>Tests en faisceaux </a:t>
          </a:r>
          <a:endParaRPr lang="fr-FR" sz="1200" dirty="0"/>
        </a:p>
      </dgm:t>
    </dgm:pt>
    <dgm:pt modelId="{07387F72-AC25-4DBF-A508-1DEAA3418745}" type="parTrans" cxnId="{62C858BD-B8E1-43EA-A302-3C0F63F6FBC0}">
      <dgm:prSet/>
      <dgm:spPr/>
      <dgm:t>
        <a:bodyPr/>
        <a:lstStyle/>
        <a:p>
          <a:endParaRPr lang="fr-FR"/>
        </a:p>
      </dgm:t>
    </dgm:pt>
    <dgm:pt modelId="{9C9F6166-753A-4040-9BAD-BCF84698874B}" type="sibTrans" cxnId="{62C858BD-B8E1-43EA-A302-3C0F63F6FBC0}">
      <dgm:prSet/>
      <dgm:spPr/>
      <dgm:t>
        <a:bodyPr/>
        <a:lstStyle/>
        <a:p>
          <a:endParaRPr lang="fr-FR"/>
        </a:p>
      </dgm:t>
    </dgm:pt>
    <dgm:pt modelId="{6190A051-D5F8-43D2-9833-385E9F0EA5C4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200" dirty="0" smtClean="0"/>
            <a:t>Irradiations</a:t>
          </a:r>
          <a:endParaRPr lang="fr-FR" sz="1200" dirty="0"/>
        </a:p>
      </dgm:t>
    </dgm:pt>
    <dgm:pt modelId="{51DB69C5-A430-4EE1-AA71-CFEFD1C4C89A}" type="parTrans" cxnId="{0DAD9996-AACB-4190-BD84-3CB5593B8C3C}">
      <dgm:prSet/>
      <dgm:spPr/>
      <dgm:t>
        <a:bodyPr/>
        <a:lstStyle/>
        <a:p>
          <a:endParaRPr lang="fr-FR"/>
        </a:p>
      </dgm:t>
    </dgm:pt>
    <dgm:pt modelId="{AECB85E6-0F7E-46C2-927A-83C64F2A58E3}" type="sibTrans" cxnId="{0DAD9996-AACB-4190-BD84-3CB5593B8C3C}">
      <dgm:prSet/>
      <dgm:spPr/>
      <dgm:t>
        <a:bodyPr/>
        <a:lstStyle/>
        <a:p>
          <a:endParaRPr lang="fr-FR"/>
        </a:p>
      </dgm:t>
    </dgm:pt>
    <dgm:pt modelId="{997182AD-8F19-41F2-B7CC-D5318912120B}">
      <dgm:prSet phldrT="[Texte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smtClean="0"/>
            <a:t>SPR</a:t>
          </a:r>
          <a:endParaRPr lang="fr-FR" dirty="0"/>
        </a:p>
      </dgm:t>
    </dgm:pt>
    <dgm:pt modelId="{1BDAD7C6-D620-46AD-8360-09D3B45722F3}" type="parTrans" cxnId="{528DC546-5FD9-48E6-B565-4CCDD5104897}">
      <dgm:prSet/>
      <dgm:spPr/>
      <dgm:t>
        <a:bodyPr/>
        <a:lstStyle/>
        <a:p>
          <a:endParaRPr lang="fr-FR"/>
        </a:p>
      </dgm:t>
    </dgm:pt>
    <dgm:pt modelId="{254CCB5E-7C9A-477A-AB41-00A9D6BC51AE}" type="sibTrans" cxnId="{528DC546-5FD9-48E6-B565-4CCDD5104897}">
      <dgm:prSet/>
      <dgm:spPr/>
      <dgm:t>
        <a:bodyPr/>
        <a:lstStyle/>
        <a:p>
          <a:endParaRPr lang="fr-FR"/>
        </a:p>
      </dgm:t>
    </dgm:pt>
    <dgm:pt modelId="{FC73845C-5E0D-4EBA-B467-CF096C8573FC}" type="pres">
      <dgm:prSet presAssocID="{C675DBAF-574E-4516-9B1E-F63ACF60DCE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73E4BC-B575-4E47-B9DA-169697A3620A}" type="pres">
      <dgm:prSet presAssocID="{C675DBAF-574E-4516-9B1E-F63ACF60DCE9}" presName="children" presStyleCnt="0"/>
      <dgm:spPr/>
    </dgm:pt>
    <dgm:pt modelId="{CCB8CAD9-CA37-4A89-99D8-D7481B15423B}" type="pres">
      <dgm:prSet presAssocID="{C675DBAF-574E-4516-9B1E-F63ACF60DCE9}" presName="child1group" presStyleCnt="0"/>
      <dgm:spPr/>
    </dgm:pt>
    <dgm:pt modelId="{D7ECAB38-14DB-4A6E-A228-521835B8EC20}" type="pres">
      <dgm:prSet presAssocID="{C675DBAF-574E-4516-9B1E-F63ACF60DCE9}" presName="child1" presStyleLbl="bgAcc1" presStyleIdx="0" presStyleCnt="4" custScaleX="125012" custLinFactNeighborX="-38879" custLinFactNeighborY="-39857"/>
      <dgm:spPr/>
      <dgm:t>
        <a:bodyPr/>
        <a:lstStyle/>
        <a:p>
          <a:endParaRPr lang="fr-FR"/>
        </a:p>
      </dgm:t>
    </dgm:pt>
    <dgm:pt modelId="{D360679F-4F79-493B-B661-EC45B7FEF460}" type="pres">
      <dgm:prSet presAssocID="{C675DBAF-574E-4516-9B1E-F63ACF60DCE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B57132-0E46-4DC2-9F93-8D127AFDF22B}" type="pres">
      <dgm:prSet presAssocID="{C675DBAF-574E-4516-9B1E-F63ACF60DCE9}" presName="child2group" presStyleCnt="0"/>
      <dgm:spPr/>
    </dgm:pt>
    <dgm:pt modelId="{408546D4-B294-48AE-80DD-46B7949D4FFE}" type="pres">
      <dgm:prSet presAssocID="{C675DBAF-574E-4516-9B1E-F63ACF60DCE9}" presName="child2" presStyleLbl="bgAcc1" presStyleIdx="1" presStyleCnt="4" custScaleX="73065" custScaleY="57788" custLinFactNeighborX="1325" custLinFactNeighborY="-20366"/>
      <dgm:spPr/>
      <dgm:t>
        <a:bodyPr/>
        <a:lstStyle/>
        <a:p>
          <a:endParaRPr lang="fr-FR"/>
        </a:p>
      </dgm:t>
    </dgm:pt>
    <dgm:pt modelId="{5E46A850-5823-48C2-940B-BABCC7AD7775}" type="pres">
      <dgm:prSet presAssocID="{C675DBAF-574E-4516-9B1E-F63ACF60DCE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216D6C-0E7B-41E4-9090-652128C3470D}" type="pres">
      <dgm:prSet presAssocID="{C675DBAF-574E-4516-9B1E-F63ACF60DCE9}" presName="child3group" presStyleCnt="0"/>
      <dgm:spPr/>
    </dgm:pt>
    <dgm:pt modelId="{D1952034-2710-487C-A323-023882F29823}" type="pres">
      <dgm:prSet presAssocID="{C675DBAF-574E-4516-9B1E-F63ACF60DCE9}" presName="child3" presStyleLbl="bgAcc1" presStyleIdx="2" presStyleCnt="4" custScaleX="58576" custScaleY="37063" custLinFactNeighborX="-36058" custLinFactNeighborY="31521"/>
      <dgm:spPr/>
      <dgm:t>
        <a:bodyPr/>
        <a:lstStyle/>
        <a:p>
          <a:endParaRPr lang="fr-FR"/>
        </a:p>
      </dgm:t>
    </dgm:pt>
    <dgm:pt modelId="{C8D29F99-24B3-40D9-8FBD-3336D2904D85}" type="pres">
      <dgm:prSet presAssocID="{C675DBAF-574E-4516-9B1E-F63ACF60DCE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B15857-15AB-4342-BB82-F41A332FE513}" type="pres">
      <dgm:prSet presAssocID="{C675DBAF-574E-4516-9B1E-F63ACF60DCE9}" presName="child4group" presStyleCnt="0"/>
      <dgm:spPr/>
    </dgm:pt>
    <dgm:pt modelId="{79C4A490-FD49-44C5-8187-DDB10B0EFDAF}" type="pres">
      <dgm:prSet presAssocID="{C675DBAF-574E-4516-9B1E-F63ACF60DCE9}" presName="child4" presStyleLbl="bgAcc1" presStyleIdx="3" presStyleCnt="4" custLinFactNeighborX="-29619" custLinFactNeighborY="-30339"/>
      <dgm:spPr/>
      <dgm:t>
        <a:bodyPr/>
        <a:lstStyle/>
        <a:p>
          <a:endParaRPr lang="fr-FR"/>
        </a:p>
      </dgm:t>
    </dgm:pt>
    <dgm:pt modelId="{D2128591-D652-4414-A87C-0FACE1062048}" type="pres">
      <dgm:prSet presAssocID="{C675DBAF-574E-4516-9B1E-F63ACF60DCE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967CEB5-FABA-443D-A4B9-F35C9B058C6D}" type="pres">
      <dgm:prSet presAssocID="{C675DBAF-574E-4516-9B1E-F63ACF60DCE9}" presName="childPlaceholder" presStyleCnt="0"/>
      <dgm:spPr/>
    </dgm:pt>
    <dgm:pt modelId="{CBA0D4AD-DCDF-432C-A6C5-C05C783249AF}" type="pres">
      <dgm:prSet presAssocID="{C675DBAF-574E-4516-9B1E-F63ACF60DCE9}" presName="circle" presStyleCnt="0"/>
      <dgm:spPr/>
    </dgm:pt>
    <dgm:pt modelId="{2EBB6EA8-C698-4CC2-9570-0B39A752A602}" type="pres">
      <dgm:prSet presAssocID="{C675DBAF-574E-4516-9B1E-F63ACF60DCE9}" presName="quadrant1" presStyleLbl="node1" presStyleIdx="0" presStyleCnt="4" custLinFactNeighborX="9" custLinFactNeighborY="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22EA43-663D-4C31-84CA-B1E51195873C}" type="pres">
      <dgm:prSet presAssocID="{C675DBAF-574E-4516-9B1E-F63ACF60DCE9}" presName="quadrant2" presStyleLbl="node1" presStyleIdx="1" presStyleCnt="4" custLinFactNeighborX="-1208" custLinFactNeighborY="-50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F4E9B-6B71-4B04-8C9E-3593365EC844}" type="pres">
      <dgm:prSet presAssocID="{C675DBAF-574E-4516-9B1E-F63ACF60DCE9}" presName="quadrant3" presStyleLbl="node1" presStyleIdx="2" presStyleCnt="4" custLinFactNeighborX="1783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87791A-489F-4E30-91C2-9AEC3F97F76E}" type="pres">
      <dgm:prSet presAssocID="{C675DBAF-574E-4516-9B1E-F63ACF60DCE9}" presName="quadrant4" presStyleLbl="node1" presStyleIdx="3" presStyleCnt="4" custLinFactNeighborX="9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B95CEC-551E-4090-9656-1AD7AF8C13C7}" type="pres">
      <dgm:prSet presAssocID="{C675DBAF-574E-4516-9B1E-F63ACF60DCE9}" presName="quadrantPlaceholder" presStyleCnt="0"/>
      <dgm:spPr/>
    </dgm:pt>
    <dgm:pt modelId="{B05A235E-4901-440A-B58F-C4278F2B2CBB}" type="pres">
      <dgm:prSet presAssocID="{C675DBAF-574E-4516-9B1E-F63ACF60DCE9}" presName="center1" presStyleLbl="fgShp" presStyleIdx="0" presStyleCnt="2"/>
      <dgm:spPr/>
    </dgm:pt>
    <dgm:pt modelId="{0B651B0F-0176-447E-9E58-64C28317F49D}" type="pres">
      <dgm:prSet presAssocID="{C675DBAF-574E-4516-9B1E-F63ACF60DCE9}" presName="center2" presStyleLbl="fgShp" presStyleIdx="1" presStyleCnt="2"/>
      <dgm:spPr/>
    </dgm:pt>
  </dgm:ptLst>
  <dgm:cxnLst>
    <dgm:cxn modelId="{9A199615-0357-4639-8701-AF5591154403}" type="presOf" srcId="{F7ADF90B-EB9D-4FFC-AFD2-73673166DBF5}" destId="{5E46A850-5823-48C2-940B-BABCC7AD7775}" srcOrd="1" destOrd="0" presId="urn:microsoft.com/office/officeart/2005/8/layout/cycle4"/>
    <dgm:cxn modelId="{8E9F2892-B54F-4C50-8B24-3566A09845D2}" srcId="{817C8A9D-81B7-49E1-B47C-526750AAB62D}" destId="{44075711-F3FB-42AE-B132-4F105D8CBA71}" srcOrd="0" destOrd="0" parTransId="{71CA4FCD-49D9-497F-9BDE-B23B3DC38B1F}" sibTransId="{A606D9CE-2E5C-498A-B4CF-8E7C6AC2D74C}"/>
    <dgm:cxn modelId="{8126ABAE-0021-4B15-9BC2-131CB6C4663D}" srcId="{B132A22D-FBAD-4C99-A908-D3CF5BE412D6}" destId="{AC061D3E-010E-4CCA-A72E-61AF08B74B33}" srcOrd="1" destOrd="0" parTransId="{99BA7613-672F-47FA-92B3-7A9A0CEE3F41}" sibTransId="{C02F627E-5F59-436B-B75D-9717273E5408}"/>
    <dgm:cxn modelId="{44C3106C-6293-42EE-B638-0410874A37C3}" type="presOf" srcId="{9680F850-996F-4AEB-95AC-C7ABC9A3C213}" destId="{2EBB6EA8-C698-4CC2-9570-0B39A752A602}" srcOrd="0" destOrd="0" presId="urn:microsoft.com/office/officeart/2005/8/layout/cycle4"/>
    <dgm:cxn modelId="{DDB727DE-34B2-40F2-BDEF-DD11A258E735}" type="presOf" srcId="{817C8A9D-81B7-49E1-B47C-526750AAB62D}" destId="{2C87791A-489F-4E30-91C2-9AEC3F97F76E}" srcOrd="0" destOrd="0" presId="urn:microsoft.com/office/officeart/2005/8/layout/cycle4"/>
    <dgm:cxn modelId="{ED7AA326-5F5A-4383-BEDB-AECAA6EFC041}" type="presOf" srcId="{1F1E09D9-5C5B-40E2-BA97-DFAD7A71F959}" destId="{C8D29F99-24B3-40D9-8FBD-3336D2904D85}" srcOrd="1" destOrd="0" presId="urn:microsoft.com/office/officeart/2005/8/layout/cycle4"/>
    <dgm:cxn modelId="{702BB4C1-7FAC-470D-8E51-5986E9FE5AD6}" type="presOf" srcId="{27273A0A-C890-453B-AAD9-F587478F653C}" destId="{A64F4E9B-6B71-4B04-8C9E-3593365EC844}" srcOrd="0" destOrd="0" presId="urn:microsoft.com/office/officeart/2005/8/layout/cycle4"/>
    <dgm:cxn modelId="{AE93BA05-F8C6-477F-869F-FFEF9991E01E}" type="presOf" srcId="{6190A051-D5F8-43D2-9833-385E9F0EA5C4}" destId="{D2128591-D652-4414-A87C-0FACE1062048}" srcOrd="1" destOrd="2" presId="urn:microsoft.com/office/officeart/2005/8/layout/cycle4"/>
    <dgm:cxn modelId="{14254C0B-6D4B-46E0-BDF6-F8AB9ABBB265}" type="presOf" srcId="{0B0EA916-FA3D-4D78-898A-C503409FA435}" destId="{D360679F-4F79-493B-B661-EC45B7FEF460}" srcOrd="1" destOrd="0" presId="urn:microsoft.com/office/officeart/2005/8/layout/cycle4"/>
    <dgm:cxn modelId="{5DAEA4AF-D472-43FC-8AC3-4FC96D853DD7}" srcId="{C675DBAF-574E-4516-9B1E-F63ACF60DCE9}" destId="{B132A22D-FBAD-4C99-A908-D3CF5BE412D6}" srcOrd="1" destOrd="0" parTransId="{DCF0D428-4672-4839-BF20-7D59903A04E3}" sibTransId="{32F10BCD-0799-404F-A347-989C073CEA07}"/>
    <dgm:cxn modelId="{2AFE70E7-1C85-47D2-A364-E8A9DA134695}" type="presOf" srcId="{F7ADF90B-EB9D-4FFC-AFD2-73673166DBF5}" destId="{408546D4-B294-48AE-80DD-46B7949D4FFE}" srcOrd="0" destOrd="0" presId="urn:microsoft.com/office/officeart/2005/8/layout/cycle4"/>
    <dgm:cxn modelId="{F6099AB6-8A72-41EF-B707-FF05E68358D3}" srcId="{27273A0A-C890-453B-AAD9-F587478F653C}" destId="{1F1E09D9-5C5B-40E2-BA97-DFAD7A71F959}" srcOrd="0" destOrd="0" parTransId="{EF496993-A0D3-46CE-A889-499D6252DD27}" sibTransId="{A29F43AE-A6CB-4DFD-97F0-2CB6ED8B2664}"/>
    <dgm:cxn modelId="{AF16DC4A-8D48-4663-9F07-EA831381E3DA}" srcId="{9680F850-996F-4AEB-95AC-C7ABC9A3C213}" destId="{0B0EA916-FA3D-4D78-898A-C503409FA435}" srcOrd="0" destOrd="0" parTransId="{BEDF11C0-04BA-4F18-A8C5-B9F71FCB2C68}" sibTransId="{DCC909A8-0EC8-452D-A1F4-A36796BF5EDA}"/>
    <dgm:cxn modelId="{9B3B2195-CA6A-480F-B11E-D887CF94DC8C}" type="presOf" srcId="{B39E1D7A-A26E-47AE-A0C0-914C8F6F838F}" destId="{D7ECAB38-14DB-4A6E-A228-521835B8EC20}" srcOrd="0" destOrd="1" presId="urn:microsoft.com/office/officeart/2005/8/layout/cycle4"/>
    <dgm:cxn modelId="{528DC546-5FD9-48E6-B565-4CCDD5104897}" srcId="{9680F850-996F-4AEB-95AC-C7ABC9A3C213}" destId="{997182AD-8F19-41F2-B7CC-D5318912120B}" srcOrd="2" destOrd="0" parTransId="{1BDAD7C6-D620-46AD-8360-09D3B45722F3}" sibTransId="{254CCB5E-7C9A-477A-AB41-00A9D6BC51AE}"/>
    <dgm:cxn modelId="{D9F59637-3D4A-4429-8CD3-ED6B82E6995B}" type="presOf" srcId="{6190A051-D5F8-43D2-9833-385E9F0EA5C4}" destId="{79C4A490-FD49-44C5-8187-DDB10B0EFDAF}" srcOrd="0" destOrd="2" presId="urn:microsoft.com/office/officeart/2005/8/layout/cycle4"/>
    <dgm:cxn modelId="{7C548777-F500-4BE0-A617-EFD88BB357E7}" type="presOf" srcId="{B132A22D-FBAD-4C99-A908-D3CF5BE412D6}" destId="{C522EA43-663D-4C31-84CA-B1E51195873C}" srcOrd="0" destOrd="0" presId="urn:microsoft.com/office/officeart/2005/8/layout/cycle4"/>
    <dgm:cxn modelId="{BE85126E-7B5E-4BB5-A991-A65BD611A7AD}" type="presOf" srcId="{A7FA1331-F2CB-4A7B-836B-7ACD05FCBA37}" destId="{79C4A490-FD49-44C5-8187-DDB10B0EFDAF}" srcOrd="0" destOrd="1" presId="urn:microsoft.com/office/officeart/2005/8/layout/cycle4"/>
    <dgm:cxn modelId="{C7DF9E2D-8C9E-424D-9581-99EFDA7765A2}" type="presOf" srcId="{C675DBAF-574E-4516-9B1E-F63ACF60DCE9}" destId="{FC73845C-5E0D-4EBA-B467-CF096C8573FC}" srcOrd="0" destOrd="0" presId="urn:microsoft.com/office/officeart/2005/8/layout/cycle4"/>
    <dgm:cxn modelId="{DFC94421-D024-43E3-B186-B5FEE5EFE08A}" srcId="{C675DBAF-574E-4516-9B1E-F63ACF60DCE9}" destId="{817C8A9D-81B7-49E1-B47C-526750AAB62D}" srcOrd="3" destOrd="0" parTransId="{8637304C-E438-4AB9-8F41-F18808C96741}" sibTransId="{B7E7F075-5FE6-4C13-BED7-B2C53B013211}"/>
    <dgm:cxn modelId="{04010F42-A630-46C1-9A56-816C4EA468CA}" type="presOf" srcId="{44075711-F3FB-42AE-B132-4F105D8CBA71}" destId="{79C4A490-FD49-44C5-8187-DDB10B0EFDAF}" srcOrd="0" destOrd="0" presId="urn:microsoft.com/office/officeart/2005/8/layout/cycle4"/>
    <dgm:cxn modelId="{963A662B-C3B3-4F07-A448-B725BCA9DFD9}" srcId="{9680F850-996F-4AEB-95AC-C7ABC9A3C213}" destId="{B39E1D7A-A26E-47AE-A0C0-914C8F6F838F}" srcOrd="1" destOrd="0" parTransId="{790762A9-38B1-46F0-B309-D13F1B55B78A}" sibTransId="{312655BE-249C-4D4B-B70B-0BEE814867CC}"/>
    <dgm:cxn modelId="{E0EEF355-1791-429F-AB8D-A25311B7B6FC}" type="presOf" srcId="{997182AD-8F19-41F2-B7CC-D5318912120B}" destId="{D360679F-4F79-493B-B661-EC45B7FEF460}" srcOrd="1" destOrd="2" presId="urn:microsoft.com/office/officeart/2005/8/layout/cycle4"/>
    <dgm:cxn modelId="{6FBA6CF7-0F16-4115-81E0-DBA75985A38D}" srcId="{C675DBAF-574E-4516-9B1E-F63ACF60DCE9}" destId="{27273A0A-C890-453B-AAD9-F587478F653C}" srcOrd="2" destOrd="0" parTransId="{F4C1AC75-5FB7-4635-B0EC-B9B540C75BDB}" sibTransId="{177B3F4D-9600-4E50-9A33-754E4DF4B3DA}"/>
    <dgm:cxn modelId="{FC7EFD8F-29AA-4348-B902-5F1B1A0CB1FB}" type="presOf" srcId="{AC061D3E-010E-4CCA-A72E-61AF08B74B33}" destId="{408546D4-B294-48AE-80DD-46B7949D4FFE}" srcOrd="0" destOrd="1" presId="urn:microsoft.com/office/officeart/2005/8/layout/cycle4"/>
    <dgm:cxn modelId="{0C4B7956-1F84-4F4B-80DC-A888061E42E8}" type="presOf" srcId="{997182AD-8F19-41F2-B7CC-D5318912120B}" destId="{D7ECAB38-14DB-4A6E-A228-521835B8EC20}" srcOrd="0" destOrd="2" presId="urn:microsoft.com/office/officeart/2005/8/layout/cycle4"/>
    <dgm:cxn modelId="{62C858BD-B8E1-43EA-A302-3C0F63F6FBC0}" srcId="{817C8A9D-81B7-49E1-B47C-526750AAB62D}" destId="{A7FA1331-F2CB-4A7B-836B-7ACD05FCBA37}" srcOrd="1" destOrd="0" parTransId="{07387F72-AC25-4DBF-A508-1DEAA3418745}" sibTransId="{9C9F6166-753A-4040-9BAD-BCF84698874B}"/>
    <dgm:cxn modelId="{D9375756-5913-4525-AF61-77AB2B153C8E}" type="presOf" srcId="{44075711-F3FB-42AE-B132-4F105D8CBA71}" destId="{D2128591-D652-4414-A87C-0FACE1062048}" srcOrd="1" destOrd="0" presId="urn:microsoft.com/office/officeart/2005/8/layout/cycle4"/>
    <dgm:cxn modelId="{1389D6FF-628F-4CD0-8352-49C682100108}" type="presOf" srcId="{1F1E09D9-5C5B-40E2-BA97-DFAD7A71F959}" destId="{D1952034-2710-487C-A323-023882F29823}" srcOrd="0" destOrd="0" presId="urn:microsoft.com/office/officeart/2005/8/layout/cycle4"/>
    <dgm:cxn modelId="{93F457AD-853F-4160-96C9-B7677D76FA37}" type="presOf" srcId="{0B0EA916-FA3D-4D78-898A-C503409FA435}" destId="{D7ECAB38-14DB-4A6E-A228-521835B8EC20}" srcOrd="0" destOrd="0" presId="urn:microsoft.com/office/officeart/2005/8/layout/cycle4"/>
    <dgm:cxn modelId="{084CD4F7-7EE6-44AB-93AC-F610EB129B88}" type="presOf" srcId="{A7FA1331-F2CB-4A7B-836B-7ACD05FCBA37}" destId="{D2128591-D652-4414-A87C-0FACE1062048}" srcOrd="1" destOrd="1" presId="urn:microsoft.com/office/officeart/2005/8/layout/cycle4"/>
    <dgm:cxn modelId="{561314F5-7408-46CB-8CCC-9D9FBBD9D8EE}" srcId="{B132A22D-FBAD-4C99-A908-D3CF5BE412D6}" destId="{F7ADF90B-EB9D-4FFC-AFD2-73673166DBF5}" srcOrd="0" destOrd="0" parTransId="{E9C188E4-4E8C-4CF9-A4D7-81550AF81942}" sibTransId="{5EDE1AE0-F8B4-44F1-9D7E-54A23A18BE49}"/>
    <dgm:cxn modelId="{EF599C99-AE00-4BAD-BDA1-359FC6AEEC41}" srcId="{C675DBAF-574E-4516-9B1E-F63ACF60DCE9}" destId="{9680F850-996F-4AEB-95AC-C7ABC9A3C213}" srcOrd="0" destOrd="0" parTransId="{53EA53C4-66CC-47CA-A695-69151BB5CA68}" sibTransId="{4D0220BD-288B-430F-AE23-3E57B2597C55}"/>
    <dgm:cxn modelId="{0DAD9996-AACB-4190-BD84-3CB5593B8C3C}" srcId="{817C8A9D-81B7-49E1-B47C-526750AAB62D}" destId="{6190A051-D5F8-43D2-9833-385E9F0EA5C4}" srcOrd="2" destOrd="0" parTransId="{51DB69C5-A430-4EE1-AA71-CFEFD1C4C89A}" sibTransId="{AECB85E6-0F7E-46C2-927A-83C64F2A58E3}"/>
    <dgm:cxn modelId="{F362FE5C-F5F7-4146-ADB7-CEDE7406DA04}" type="presOf" srcId="{AC061D3E-010E-4CCA-A72E-61AF08B74B33}" destId="{5E46A850-5823-48C2-940B-BABCC7AD7775}" srcOrd="1" destOrd="1" presId="urn:microsoft.com/office/officeart/2005/8/layout/cycle4"/>
    <dgm:cxn modelId="{9EC7BE58-DD40-446B-9377-6B760DF4E778}" type="presOf" srcId="{B39E1D7A-A26E-47AE-A0C0-914C8F6F838F}" destId="{D360679F-4F79-493B-B661-EC45B7FEF460}" srcOrd="1" destOrd="1" presId="urn:microsoft.com/office/officeart/2005/8/layout/cycle4"/>
    <dgm:cxn modelId="{E9CFB483-66F3-448C-9D08-8156BF27378E}" type="presParOf" srcId="{FC73845C-5E0D-4EBA-B467-CF096C8573FC}" destId="{8273E4BC-B575-4E47-B9DA-169697A3620A}" srcOrd="0" destOrd="0" presId="urn:microsoft.com/office/officeart/2005/8/layout/cycle4"/>
    <dgm:cxn modelId="{B578F087-A239-4010-803E-380EC5458CD8}" type="presParOf" srcId="{8273E4BC-B575-4E47-B9DA-169697A3620A}" destId="{CCB8CAD9-CA37-4A89-99D8-D7481B15423B}" srcOrd="0" destOrd="0" presId="urn:microsoft.com/office/officeart/2005/8/layout/cycle4"/>
    <dgm:cxn modelId="{DECD33A4-0C21-4A93-8511-1225B2E67034}" type="presParOf" srcId="{CCB8CAD9-CA37-4A89-99D8-D7481B15423B}" destId="{D7ECAB38-14DB-4A6E-A228-521835B8EC20}" srcOrd="0" destOrd="0" presId="urn:microsoft.com/office/officeart/2005/8/layout/cycle4"/>
    <dgm:cxn modelId="{D7CC4AF4-6A03-4084-859E-8D52463F8B28}" type="presParOf" srcId="{CCB8CAD9-CA37-4A89-99D8-D7481B15423B}" destId="{D360679F-4F79-493B-B661-EC45B7FEF460}" srcOrd="1" destOrd="0" presId="urn:microsoft.com/office/officeart/2005/8/layout/cycle4"/>
    <dgm:cxn modelId="{08D8BAAD-4F27-4B32-9304-089F3E283AC3}" type="presParOf" srcId="{8273E4BC-B575-4E47-B9DA-169697A3620A}" destId="{A6B57132-0E46-4DC2-9F93-8D127AFDF22B}" srcOrd="1" destOrd="0" presId="urn:microsoft.com/office/officeart/2005/8/layout/cycle4"/>
    <dgm:cxn modelId="{E40F5245-7EA9-45FF-9020-914E2DE11CE4}" type="presParOf" srcId="{A6B57132-0E46-4DC2-9F93-8D127AFDF22B}" destId="{408546D4-B294-48AE-80DD-46B7949D4FFE}" srcOrd="0" destOrd="0" presId="urn:microsoft.com/office/officeart/2005/8/layout/cycle4"/>
    <dgm:cxn modelId="{21782D74-86C1-4212-BEDB-E453B33C9ACB}" type="presParOf" srcId="{A6B57132-0E46-4DC2-9F93-8D127AFDF22B}" destId="{5E46A850-5823-48C2-940B-BABCC7AD7775}" srcOrd="1" destOrd="0" presId="urn:microsoft.com/office/officeart/2005/8/layout/cycle4"/>
    <dgm:cxn modelId="{754082DC-CE27-4BBB-A562-E124BD9F1784}" type="presParOf" srcId="{8273E4BC-B575-4E47-B9DA-169697A3620A}" destId="{D7216D6C-0E7B-41E4-9090-652128C3470D}" srcOrd="2" destOrd="0" presId="urn:microsoft.com/office/officeart/2005/8/layout/cycle4"/>
    <dgm:cxn modelId="{194F1A62-6741-4808-B063-40141B0F2E1B}" type="presParOf" srcId="{D7216D6C-0E7B-41E4-9090-652128C3470D}" destId="{D1952034-2710-487C-A323-023882F29823}" srcOrd="0" destOrd="0" presId="urn:microsoft.com/office/officeart/2005/8/layout/cycle4"/>
    <dgm:cxn modelId="{6B10D2BC-97C5-4330-9F02-5FF8364EE4AD}" type="presParOf" srcId="{D7216D6C-0E7B-41E4-9090-652128C3470D}" destId="{C8D29F99-24B3-40D9-8FBD-3336D2904D85}" srcOrd="1" destOrd="0" presId="urn:microsoft.com/office/officeart/2005/8/layout/cycle4"/>
    <dgm:cxn modelId="{D11485E9-A622-4B48-924D-7D7EC509C706}" type="presParOf" srcId="{8273E4BC-B575-4E47-B9DA-169697A3620A}" destId="{AAB15857-15AB-4342-BB82-F41A332FE513}" srcOrd="3" destOrd="0" presId="urn:microsoft.com/office/officeart/2005/8/layout/cycle4"/>
    <dgm:cxn modelId="{C3AA3758-A3AA-4951-BC53-02B1360537B9}" type="presParOf" srcId="{AAB15857-15AB-4342-BB82-F41A332FE513}" destId="{79C4A490-FD49-44C5-8187-DDB10B0EFDAF}" srcOrd="0" destOrd="0" presId="urn:microsoft.com/office/officeart/2005/8/layout/cycle4"/>
    <dgm:cxn modelId="{BE195B64-256D-4BF5-9A04-4D80D0775327}" type="presParOf" srcId="{AAB15857-15AB-4342-BB82-F41A332FE513}" destId="{D2128591-D652-4414-A87C-0FACE1062048}" srcOrd="1" destOrd="0" presId="urn:microsoft.com/office/officeart/2005/8/layout/cycle4"/>
    <dgm:cxn modelId="{9667EBC2-3A2C-43B3-9423-1B0F18CA9A05}" type="presParOf" srcId="{8273E4BC-B575-4E47-B9DA-169697A3620A}" destId="{4967CEB5-FABA-443D-A4B9-F35C9B058C6D}" srcOrd="4" destOrd="0" presId="urn:microsoft.com/office/officeart/2005/8/layout/cycle4"/>
    <dgm:cxn modelId="{C5E0447B-D9C5-462F-B4A9-930CE7F0C758}" type="presParOf" srcId="{FC73845C-5E0D-4EBA-B467-CF096C8573FC}" destId="{CBA0D4AD-DCDF-432C-A6C5-C05C783249AF}" srcOrd="1" destOrd="0" presId="urn:microsoft.com/office/officeart/2005/8/layout/cycle4"/>
    <dgm:cxn modelId="{FE2F99E4-A88A-471B-86EF-B91F7DE96460}" type="presParOf" srcId="{CBA0D4AD-DCDF-432C-A6C5-C05C783249AF}" destId="{2EBB6EA8-C698-4CC2-9570-0B39A752A602}" srcOrd="0" destOrd="0" presId="urn:microsoft.com/office/officeart/2005/8/layout/cycle4"/>
    <dgm:cxn modelId="{9535E721-85B6-45BE-A5E7-E35B83D75391}" type="presParOf" srcId="{CBA0D4AD-DCDF-432C-A6C5-C05C783249AF}" destId="{C522EA43-663D-4C31-84CA-B1E51195873C}" srcOrd="1" destOrd="0" presId="urn:microsoft.com/office/officeart/2005/8/layout/cycle4"/>
    <dgm:cxn modelId="{042382C7-AB19-4D6A-97B2-C685F583DC4D}" type="presParOf" srcId="{CBA0D4AD-DCDF-432C-A6C5-C05C783249AF}" destId="{A64F4E9B-6B71-4B04-8C9E-3593365EC844}" srcOrd="2" destOrd="0" presId="urn:microsoft.com/office/officeart/2005/8/layout/cycle4"/>
    <dgm:cxn modelId="{33DB9AB4-61E3-4691-93EE-08F8099F57D2}" type="presParOf" srcId="{CBA0D4AD-DCDF-432C-A6C5-C05C783249AF}" destId="{2C87791A-489F-4E30-91C2-9AEC3F97F76E}" srcOrd="3" destOrd="0" presId="urn:microsoft.com/office/officeart/2005/8/layout/cycle4"/>
    <dgm:cxn modelId="{8115DE69-1A38-4937-86F7-260F15F17E6B}" type="presParOf" srcId="{CBA0D4AD-DCDF-432C-A6C5-C05C783249AF}" destId="{8BB95CEC-551E-4090-9656-1AD7AF8C13C7}" srcOrd="4" destOrd="0" presId="urn:microsoft.com/office/officeart/2005/8/layout/cycle4"/>
    <dgm:cxn modelId="{ADD9FA4C-9BD2-4A12-92CA-D6A5AC44719D}" type="presParOf" srcId="{FC73845C-5E0D-4EBA-B467-CF096C8573FC}" destId="{B05A235E-4901-440A-B58F-C4278F2B2CBB}" srcOrd="2" destOrd="0" presId="urn:microsoft.com/office/officeart/2005/8/layout/cycle4"/>
    <dgm:cxn modelId="{5D9A6404-99C0-4F77-B30F-E9828C0B4394}" type="presParOf" srcId="{FC73845C-5E0D-4EBA-B467-CF096C8573FC}" destId="{0B651B0F-0176-447E-9E58-64C28317F49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52034-2710-487C-A323-023882F29823}">
      <dsp:nvSpPr>
        <dsp:cNvPr id="0" name=""/>
        <dsp:cNvSpPr/>
      </dsp:nvSpPr>
      <dsp:spPr>
        <a:xfrm>
          <a:off x="4837710" y="5243685"/>
          <a:ext cx="1721516" cy="705594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4">
                <a:tint val="9000"/>
              </a:schemeClr>
            </a:gs>
            <a:gs pos="100000">
              <a:schemeClr val="accent4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4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/>
            <a:t> CONCEPTS INNOVATION PIXEL</a:t>
          </a:r>
          <a:endParaRPr lang="fr-FR" sz="900" kern="1200" dirty="0"/>
        </a:p>
      </dsp:txBody>
      <dsp:txXfrm>
        <a:off x="5369665" y="5435584"/>
        <a:ext cx="1174061" cy="498195"/>
      </dsp:txXfrm>
    </dsp:sp>
    <dsp:sp modelId="{79C4A490-FD49-44C5-8187-DDB10B0EFDAF}">
      <dsp:nvSpPr>
        <dsp:cNvPr id="0" name=""/>
        <dsp:cNvSpPr/>
      </dsp:nvSpPr>
      <dsp:spPr>
        <a:xfrm>
          <a:off x="0" y="3467925"/>
          <a:ext cx="2938944" cy="190376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60000"/>
              </a:schemeClr>
            </a:gs>
            <a:gs pos="33000">
              <a:schemeClr val="accent5">
                <a:tint val="86500"/>
              </a:schemeClr>
            </a:gs>
            <a:gs pos="46750">
              <a:schemeClr val="accent5">
                <a:tint val="71000"/>
                <a:satMod val="112000"/>
              </a:schemeClr>
            </a:gs>
            <a:gs pos="53000">
              <a:schemeClr val="accent5">
                <a:tint val="71000"/>
                <a:satMod val="112000"/>
              </a:schemeClr>
            </a:gs>
            <a:gs pos="68000">
              <a:schemeClr val="accent5">
                <a:tint val="86000"/>
              </a:schemeClr>
            </a:gs>
            <a:gs pos="100000">
              <a:schemeClr val="accent5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Performances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Tests en faisceaux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dirty="0" smtClean="0"/>
            <a:t>Irradiations</a:t>
          </a:r>
          <a:endParaRPr lang="fr-FR" sz="1200" kern="1200" dirty="0"/>
        </a:p>
      </dsp:txBody>
      <dsp:txXfrm>
        <a:off x="41820" y="3985688"/>
        <a:ext cx="1973621" cy="1344187"/>
      </dsp:txXfrm>
    </dsp:sp>
    <dsp:sp modelId="{408546D4-B294-48AE-80DD-46B7949D4FFE}">
      <dsp:nvSpPr>
        <dsp:cNvPr id="0" name=""/>
        <dsp:cNvSpPr/>
      </dsp:nvSpPr>
      <dsp:spPr>
        <a:xfrm>
          <a:off x="5723464" y="14087"/>
          <a:ext cx="2147339" cy="1100150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3">
                <a:tint val="9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3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SYNOPSIS 3D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SILVACO</a:t>
          </a:r>
          <a:endParaRPr lang="fr-FR" sz="1600" kern="1200" dirty="0"/>
        </a:p>
      </dsp:txBody>
      <dsp:txXfrm>
        <a:off x="6391833" y="38254"/>
        <a:ext cx="1454803" cy="776778"/>
      </dsp:txXfrm>
    </dsp:sp>
    <dsp:sp modelId="{D7ECAB38-14DB-4A6E-A228-521835B8EC20}">
      <dsp:nvSpPr>
        <dsp:cNvPr id="0" name=""/>
        <dsp:cNvSpPr/>
      </dsp:nvSpPr>
      <dsp:spPr>
        <a:xfrm>
          <a:off x="0" y="0"/>
          <a:ext cx="3674033" cy="1903769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2">
                <a:tint val="9000"/>
              </a:schemeClr>
            </a:gs>
            <a:gs pos="100000">
              <a:schemeClr val="accent2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/>
            <a:t>SIMS (CNRS-U. Versailles  GEMAC)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/>
            <a:t>AFM (IEF ORSAY)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900" kern="1200" dirty="0" smtClean="0"/>
            <a:t>SPR</a:t>
          </a:r>
          <a:endParaRPr lang="fr-FR" sz="900" kern="1200" dirty="0"/>
        </a:p>
      </dsp:txBody>
      <dsp:txXfrm>
        <a:off x="41820" y="41820"/>
        <a:ext cx="2488183" cy="1344187"/>
      </dsp:txXfrm>
    </dsp:sp>
    <dsp:sp modelId="{2EBB6EA8-C698-4CC2-9570-0B39A752A602}">
      <dsp:nvSpPr>
        <dsp:cNvPr id="0" name=""/>
        <dsp:cNvSpPr/>
      </dsp:nvSpPr>
      <dsp:spPr>
        <a:xfrm>
          <a:off x="1541562" y="339340"/>
          <a:ext cx="2576038" cy="2576038"/>
        </a:xfrm>
        <a:prstGeom prst="pieWedg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PROFILS DE DOPAGES</a:t>
          </a:r>
          <a:endParaRPr lang="fr-FR" sz="1200" kern="1200" dirty="0"/>
        </a:p>
      </dsp:txBody>
      <dsp:txXfrm>
        <a:off x="2296066" y="1093844"/>
        <a:ext cx="1821534" cy="1821534"/>
      </dsp:txXfrm>
    </dsp:sp>
    <dsp:sp modelId="{C522EA43-663D-4C31-84CA-B1E51195873C}">
      <dsp:nvSpPr>
        <dsp:cNvPr id="0" name=""/>
        <dsp:cNvSpPr/>
      </dsp:nvSpPr>
      <dsp:spPr>
        <a:xfrm rot="5400000">
          <a:off x="4205235" y="326177"/>
          <a:ext cx="2576038" cy="2576038"/>
        </a:xfrm>
        <a:prstGeom prst="pieWedg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rgbClr val="FFFF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rgbClr val="FFFF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rgbClr val="FFFF00"/>
              </a:solidFill>
            </a:rPr>
            <a:t>Simuler</a:t>
          </a:r>
          <a:endParaRPr lang="fr-FR" sz="1600" kern="1200" dirty="0">
            <a:solidFill>
              <a:srgbClr val="FFFF00"/>
            </a:solidFill>
          </a:endParaRPr>
        </a:p>
      </dsp:txBody>
      <dsp:txXfrm rot="-5400000">
        <a:off x="4205235" y="1080681"/>
        <a:ext cx="1821534" cy="1821534"/>
      </dsp:txXfrm>
    </dsp:sp>
    <dsp:sp modelId="{A64F4E9B-6B71-4B04-8C9E-3593365EC844}">
      <dsp:nvSpPr>
        <dsp:cNvPr id="0" name=""/>
        <dsp:cNvSpPr/>
      </dsp:nvSpPr>
      <dsp:spPr>
        <a:xfrm rot="10800000">
          <a:off x="4282285" y="2974652"/>
          <a:ext cx="2576038" cy="2576038"/>
        </a:xfrm>
        <a:prstGeom prst="pieWedg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Optimiser les Zones d’efficacité</a:t>
          </a:r>
          <a:endParaRPr lang="fr-FR" sz="1100" kern="1200" dirty="0"/>
        </a:p>
      </dsp:txBody>
      <dsp:txXfrm rot="10800000">
        <a:off x="4282285" y="2974652"/>
        <a:ext cx="1821534" cy="1821534"/>
      </dsp:txXfrm>
    </dsp:sp>
    <dsp:sp modelId="{2C87791A-489F-4E30-91C2-9AEC3F97F76E}">
      <dsp:nvSpPr>
        <dsp:cNvPr id="0" name=""/>
        <dsp:cNvSpPr/>
      </dsp:nvSpPr>
      <dsp:spPr>
        <a:xfrm rot="16200000">
          <a:off x="1541562" y="2974652"/>
          <a:ext cx="2576038" cy="2576038"/>
        </a:xfrm>
        <a:prstGeom prst="pieWedg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CHARACTERISATION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SALLE BLANCHE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FAISCEAUX TESTS AU CERN </a:t>
          </a:r>
          <a:endParaRPr lang="fr-FR" sz="1200" kern="1200" dirty="0"/>
        </a:p>
      </dsp:txBody>
      <dsp:txXfrm rot="5400000">
        <a:off x="2296066" y="2974652"/>
        <a:ext cx="1821534" cy="1821534"/>
      </dsp:txXfrm>
    </dsp:sp>
    <dsp:sp modelId="{B05A235E-4901-440A-B58F-C4278F2B2CBB}">
      <dsp:nvSpPr>
        <dsp:cNvPr id="0" name=""/>
        <dsp:cNvSpPr/>
      </dsp:nvSpPr>
      <dsp:spPr>
        <a:xfrm>
          <a:off x="3732152" y="2439204"/>
          <a:ext cx="889417" cy="77340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51B0F-0176-447E-9E58-64C28317F49D}">
      <dsp:nvSpPr>
        <dsp:cNvPr id="0" name=""/>
        <dsp:cNvSpPr/>
      </dsp:nvSpPr>
      <dsp:spPr>
        <a:xfrm rot="10800000">
          <a:off x="3732152" y="2736668"/>
          <a:ext cx="889417" cy="77340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6E7FA-810A-2E4B-82CA-CDEA7BB48349}" type="datetimeFigureOut">
              <a:rPr lang="fr-FR" smtClean="0"/>
              <a:t>20/11/2015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740A-55D1-C140-9177-35380664C45C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523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D3F3-12A8-2449-83B4-73004D89B924}" type="datetimeFigureOut">
              <a:rPr lang="fr-FR" smtClean="0"/>
              <a:t>20/11/2015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A4A9C-042E-1344-A6B7-6A2C7B1707D1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48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Pics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3E3A4-CB2A-914E-BAD3-4E4D36C24BA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02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75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57A35-6EC8-45E5-8A4D-40570D1A289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3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A4A9C-042E-1344-A6B7-6A2C7B1707D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77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EA69-F5E5-4086-ACF4-5EE41C2086D9}" type="datetime1">
              <a:rPr lang="fr-FR" smtClean="0"/>
              <a:t>20/11/2015</a:t>
            </a:fld>
            <a:endParaRPr lang="en-CA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E99E-956E-493C-B634-B39AC345A4E6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033E0-E212-4E4E-A923-A81F4EA05750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 userDrawn="1"/>
        </p:nvSpPr>
        <p:spPr bwMode="auto">
          <a:xfrm>
            <a:off x="0" y="-7938"/>
            <a:ext cx="914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/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cxnSp>
        <p:nvCxnSpPr>
          <p:cNvPr id="6" name="Connecteur droit 13"/>
          <p:cNvCxnSpPr>
            <a:cxnSpLocks noChangeShapeType="1"/>
          </p:cNvCxnSpPr>
          <p:nvPr userDrawn="1"/>
        </p:nvCxnSpPr>
        <p:spPr bwMode="auto">
          <a:xfrm>
            <a:off x="0" y="431800"/>
            <a:ext cx="9144000" cy="0"/>
          </a:xfrm>
          <a:prstGeom prst="line">
            <a:avLst/>
          </a:prstGeom>
          <a:noFill/>
          <a:ln w="19050" algn="ctr">
            <a:solidFill>
              <a:srgbClr val="5F97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Image 23" descr="logo_P2i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7191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>
            <a:lvl1pPr>
              <a:defRPr>
                <a:latin typeface="Bell MT" pitchFamily="18" charset="0"/>
              </a:defRPr>
            </a:lvl1pPr>
            <a:lvl2pPr>
              <a:defRPr>
                <a:latin typeface="Bell MT" pitchFamily="18" charset="0"/>
              </a:defRPr>
            </a:lvl2pPr>
            <a:lvl3pPr>
              <a:defRPr>
                <a:latin typeface="Bell MT" pitchFamily="18" charset="0"/>
              </a:defRPr>
            </a:lvl3pPr>
            <a:lvl4pPr>
              <a:defRPr>
                <a:latin typeface="Bell MT" pitchFamily="18" charset="0"/>
              </a:defRPr>
            </a:lvl4pPr>
            <a:lvl5pPr>
              <a:defRPr>
                <a:latin typeface="Bell MT" pitchFamily="18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Titre 2"/>
          <p:cNvSpPr>
            <a:spLocks noGrp="1"/>
          </p:cNvSpPr>
          <p:nvPr>
            <p:ph type="title"/>
          </p:nvPr>
        </p:nvSpPr>
        <p:spPr>
          <a:xfrm>
            <a:off x="0" y="-8792"/>
            <a:ext cx="9144000" cy="432000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endParaRPr lang="fr-FR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42200" y="6661150"/>
            <a:ext cx="1619250" cy="179388"/>
          </a:xfr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2681343A-3832-40BD-94EE-83854B1A822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85725" y="6661150"/>
            <a:ext cx="1619250" cy="179388"/>
          </a:xfr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November</a:t>
            </a:r>
            <a:r>
              <a:rPr lang="fr-FR" dirty="0" smtClean="0"/>
              <a:t> 20</a:t>
            </a:r>
            <a:r>
              <a:rPr lang="fr-FR" baseline="30000" dirty="0" smtClean="0"/>
              <a:t>th</a:t>
            </a:r>
            <a:r>
              <a:rPr lang="fr-FR" dirty="0" smtClean="0"/>
              <a:t> 2015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1782763" y="6661150"/>
            <a:ext cx="5578475" cy="179388"/>
          </a:xfrm>
        </p:spPr>
        <p:txBody>
          <a:bodyPr/>
          <a:lstStyle>
            <a:lvl1pPr algn="ct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dirty="0" err="1" smtClean="0"/>
              <a:t>CaptInnov</a:t>
            </a:r>
            <a:r>
              <a:rPr lang="fr-FR" dirty="0" smtClean="0"/>
              <a:t>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3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0401E5-29FF-42E9-AA37-7A083F0BBE1E}" type="datetime1">
              <a:rPr lang="fr-FR" smtClean="0"/>
              <a:t>20/11/2015</a:t>
            </a:fld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Journees de prospective LAL/ Seillac 2012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69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D3C2-917E-4B16-A79D-47175987B5B4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0F64-A070-4DC1-B46F-DE06A8F0761D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171E-1A02-4717-945B-FAA954017CE4}" type="datetime1">
              <a:rPr lang="fr-FR" smtClean="0"/>
              <a:t>20/11/2015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2F1B-3188-4A8A-AFE7-C10F654F4953}" type="datetime1">
              <a:rPr lang="fr-FR" smtClean="0"/>
              <a:t>20/11/2015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894C-3BDB-48A4-A0E2-5EDF96C6AAF4}" type="datetime1">
              <a:rPr lang="fr-FR" smtClean="0"/>
              <a:t>20/11/2015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F16B-D607-44C5-A2DB-10E606F91D84}" type="datetime1">
              <a:rPr lang="fr-FR" smtClean="0"/>
              <a:t>20/11/2015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84EF-754A-4872-BC08-EC207B9BBA58}" type="datetime1">
              <a:rPr lang="fr-FR" smtClean="0"/>
              <a:t>20/11/2015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96F1C-A88A-48E4-BA94-258E9B05C963}" type="datetime1">
              <a:rPr lang="fr-FR" smtClean="0"/>
              <a:t>20/11/2015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3F181C-CFAA-46A2-8D6E-3AEF407D4A94}" type="datetime1">
              <a:rPr lang="fr-FR" smtClean="0"/>
              <a:t>20/11/2015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3204B9-D19E-0B4D-9187-0781A9AE56EE}" type="slidenum">
              <a:rPr lang="en-CA" smtClean="0"/>
              <a:t>‹N°›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ft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35.JPG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2.JP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5.jpeg"/><Relationship Id="rId5" Type="http://schemas.openxmlformats.org/officeDocument/2006/relationships/image" Target="../media/image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5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4.xml"/><Relationship Id="rId7" Type="http://schemas.openxmlformats.org/officeDocument/2006/relationships/image" Target="../media/image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5.jpeg"/><Relationship Id="rId7" Type="http://schemas.openxmlformats.org/officeDocument/2006/relationships/image" Target="../media/image7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8.emf"/><Relationship Id="rId5" Type="http://schemas.openxmlformats.org/officeDocument/2006/relationships/chart" Target="../charts/char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09656" y="404664"/>
            <a:ext cx="7810816" cy="136815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200" dirty="0" smtClean="0"/>
              <a:t>DEVELOPPEMENT DE CAPTEURS PIXELS POUR L’EXPERIENCE ATLAS 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en-US" sz="20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F091-A601-4670-9D91-A3BAD5DABFBF}" type="datetime1">
              <a:rPr lang="fr-FR" smtClean="0"/>
              <a:t>20/11/2015</a:t>
            </a:fld>
            <a:endParaRPr lang="en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1</a:t>
            </a:fld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2924106"/>
            <a:ext cx="7705418" cy="16570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en-US" sz="15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Equipe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du LAL: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A.Lounis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C.Nellist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A.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Fallou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E.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Gkougoukousis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</a:t>
            </a:r>
          </a:p>
          <a:p>
            <a:pPr algn="ctr"/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T. Rashid, </a:t>
            </a:r>
          </a:p>
          <a:p>
            <a:pPr algn="ctr"/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Avec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l’appui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du SERDI, du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département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100" b="1" dirty="0" err="1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électronique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du LAL</a:t>
            </a:r>
          </a:p>
          <a:p>
            <a:pPr algn="ctr"/>
            <a:endParaRPr lang="en-US" sz="15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sz="1500" b="1" dirty="0" err="1" smtClean="0">
                <a:solidFill>
                  <a:schemeClr val="accent4">
                    <a:lumMod val="75000"/>
                  </a:schemeClr>
                </a:solidFill>
              </a:rPr>
              <a:t>Abdenour</a:t>
            </a:r>
            <a:r>
              <a:rPr lang="en-US" sz="1500" b="1" dirty="0" smtClean="0">
                <a:solidFill>
                  <a:schemeClr val="accent4">
                    <a:lumMod val="75000"/>
                  </a:schemeClr>
                </a:solidFill>
              </a:rPr>
              <a:t> LOUNIS</a:t>
            </a:r>
          </a:p>
          <a:p>
            <a:pPr algn="ctr"/>
            <a:r>
              <a:rPr lang="en-US" sz="15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1500" b="1" dirty="0"/>
          </a:p>
          <a:p>
            <a:pPr algn="ctr"/>
            <a:endParaRPr lang="en-US" sz="15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2900" b="1" dirty="0"/>
          </a:p>
          <a:p>
            <a:pPr algn="ctr"/>
            <a:endParaRPr lang="en-US" sz="1800" dirty="0" smtClean="0"/>
          </a:p>
          <a:p>
            <a:pPr algn="ctr"/>
            <a:endParaRPr lang="fr-FR" dirty="0"/>
          </a:p>
        </p:txBody>
      </p:sp>
      <p:pic>
        <p:nvPicPr>
          <p:cNvPr id="5" name="Picture 14" descr="IN2P3Filaire-Q_SignV.ep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3528" y="5072074"/>
            <a:ext cx="2554308" cy="1428760"/>
          </a:xfrm>
          <a:prstGeom prst="rect">
            <a:avLst/>
          </a:prstGeom>
        </p:spPr>
      </p:pic>
      <p:pic>
        <p:nvPicPr>
          <p:cNvPr id="6" name="Picture 16" descr="ATLAS_LOGO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-101237" y="11212"/>
            <a:ext cx="1488293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LAL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96336" y="5945839"/>
            <a:ext cx="1509068" cy="871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36958"/>
            <a:ext cx="1052961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9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7980" y="190500"/>
            <a:ext cx="831342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Deux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types de technologies  planar </a:t>
            </a:r>
            <a:r>
              <a:rPr lang="en-US" dirty="0" err="1" smtClean="0">
                <a:solidFill>
                  <a:schemeClr val="bg1"/>
                </a:solidFill>
              </a:rPr>
              <a:t>ont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été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considérées</a:t>
            </a:r>
            <a:r>
              <a:rPr lang="en-US" dirty="0" smtClean="0">
                <a:solidFill>
                  <a:schemeClr val="bg1"/>
                </a:solidFill>
              </a:rPr>
              <a:t> n-sur-n vs n-sur-p 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3466" y="2678236"/>
            <a:ext cx="4216401" cy="138499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PROCESS simple face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PAS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d’alignement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nécessaire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sur le revers </a:t>
            </a: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  <a:p>
            <a:r>
              <a:rPr lang="en-US" sz="1200" dirty="0" err="1" smtClean="0">
                <a:solidFill>
                  <a:srgbClr val="57481D"/>
                </a:solidFill>
                <a:latin typeface="Helvetica"/>
                <a:cs typeface="Helvetica"/>
              </a:rPr>
              <a:t>Fonderies</a:t>
            </a:r>
            <a:r>
              <a:rPr lang="en-US" sz="1200" dirty="0" smtClean="0">
                <a:solidFill>
                  <a:srgbClr val="57481D"/>
                </a:solidFill>
                <a:latin typeface="Helvetica"/>
                <a:cs typeface="Helvetica"/>
              </a:rPr>
              <a:t> plus </a:t>
            </a:r>
            <a:r>
              <a:rPr lang="en-US" sz="1200" dirty="0" err="1" smtClean="0">
                <a:solidFill>
                  <a:srgbClr val="57481D"/>
                </a:solidFill>
                <a:latin typeface="Helvetica"/>
                <a:cs typeface="Helvetica"/>
              </a:rPr>
              <a:t>nombreuses</a:t>
            </a:r>
            <a:r>
              <a:rPr lang="en-US" sz="1200" dirty="0" smtClean="0">
                <a:solidFill>
                  <a:srgbClr val="57481D"/>
                </a:solidFill>
                <a:latin typeface="Helvetica"/>
                <a:cs typeface="Helvetica"/>
              </a:rPr>
              <a:t>, Plus facile à tester </a:t>
            </a:r>
            <a:r>
              <a:rPr lang="en-US" sz="1200" dirty="0" err="1" smtClean="0">
                <a:solidFill>
                  <a:srgbClr val="57481D"/>
                </a:solidFill>
                <a:latin typeface="Helvetica"/>
                <a:cs typeface="Helvetica"/>
              </a:rPr>
              <a:t>manipuler</a:t>
            </a:r>
            <a:r>
              <a:rPr lang="en-US" sz="1200" dirty="0" smtClean="0">
                <a:solidFill>
                  <a:srgbClr val="57481D"/>
                </a:solidFill>
                <a:latin typeface="Helvetica"/>
                <a:cs typeface="Helvetica"/>
              </a:rPr>
              <a:t>,</a:t>
            </a:r>
          </a:p>
          <a:p>
            <a:endParaRPr lang="en-US" sz="1200" dirty="0">
              <a:solidFill>
                <a:srgbClr val="B2943B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Coût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réduits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>
                <a:solidFill>
                  <a:srgbClr val="16196D"/>
                </a:solidFill>
                <a:latin typeface="Helvetica"/>
                <a:cs typeface="Helvetica"/>
              </a:rPr>
              <a:t>Danger 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court-circuits entre chip </a:t>
            </a:r>
            <a:r>
              <a:rPr lang="en-US" sz="1200" dirty="0">
                <a:solidFill>
                  <a:srgbClr val="16196D"/>
                </a:solidFill>
                <a:latin typeface="Helvetica"/>
                <a:cs typeface="Helvetica"/>
              </a:rPr>
              <a:t>and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senseur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Screen Shot 2012-10-05 at 11.32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7" y="929660"/>
            <a:ext cx="8620133" cy="17525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667" y="2682240"/>
            <a:ext cx="3771899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PROCESS double face 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Pixels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en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dessous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des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anneaux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de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garde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B2943B"/>
              </a:buClr>
              <a:buFont typeface="Arial"/>
              <a:buChar char="•"/>
            </a:pP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Utilisation</a:t>
            </a:r>
            <a:r>
              <a:rPr lang="en-US" sz="1200" dirty="0" smtClean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16196D"/>
                </a:solidFill>
                <a:latin typeface="Helvetica"/>
                <a:cs typeface="Helvetica"/>
              </a:rPr>
              <a:t>Majoritaire</a:t>
            </a:r>
            <a:endParaRPr lang="en-US" sz="1200" dirty="0">
              <a:solidFill>
                <a:srgbClr val="16196D"/>
              </a:solidFill>
              <a:latin typeface="Helvetica"/>
              <a:cs typeface="Helvetica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920-2786-1E4F-B160-B098C33751A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7" name="Image 16" descr="corner_actualsensor_present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" y="3645024"/>
            <a:ext cx="1972260" cy="2246948"/>
          </a:xfrm>
          <a:prstGeom prst="rect">
            <a:avLst/>
          </a:prstGeom>
        </p:spPr>
      </p:pic>
      <p:pic>
        <p:nvPicPr>
          <p:cNvPr id="18" name="Image 17" descr="corner_IBLsensor_present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0338" y="3736286"/>
            <a:ext cx="2060815" cy="21556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98066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Inneficacité</a:t>
            </a:r>
            <a:r>
              <a:rPr lang="en-US" dirty="0" smtClean="0"/>
              <a:t> aux </a:t>
            </a:r>
            <a:r>
              <a:rPr lang="en-US" dirty="0" err="1" smtClean="0"/>
              <a:t>bords</a:t>
            </a:r>
            <a:r>
              <a:rPr lang="en-US" dirty="0" smtClean="0"/>
              <a:t> </a:t>
            </a:r>
            <a:r>
              <a:rPr lang="en-US" dirty="0" err="1" smtClean="0"/>
              <a:t>réduite</a:t>
            </a:r>
            <a:r>
              <a:rPr lang="en-US" dirty="0" smtClean="0"/>
              <a:t> (effort 3 </a:t>
            </a:r>
            <a:r>
              <a:rPr lang="en-US" dirty="0" err="1" smtClean="0"/>
              <a:t>ans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13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843" y="120585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ATLAS_Transparent_600x720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61" y="5271808"/>
            <a:ext cx="923212" cy="11078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10" y="4394845"/>
            <a:ext cx="1536403" cy="74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6012" y="4562121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Pixel Hybrides</a:t>
            </a:r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10" y="5537724"/>
            <a:ext cx="1536403" cy="6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020272" y="560613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HV-CMOS</a:t>
            </a:r>
            <a:endParaRPr lang="fr-FR" dirty="0"/>
          </a:p>
        </p:txBody>
      </p:sp>
      <p:cxnSp>
        <p:nvCxnSpPr>
          <p:cNvPr id="19" name="Connecteur droit avec flèche 18"/>
          <p:cNvCxnSpPr>
            <a:endCxn id="6" idx="2"/>
          </p:cNvCxnSpPr>
          <p:nvPr/>
        </p:nvCxnSpPr>
        <p:spPr>
          <a:xfrm>
            <a:off x="4376733" y="704916"/>
            <a:ext cx="1" cy="1977324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fr-FR" sz="2400" dirty="0" smtClean="0"/>
              <a:t>Motivations Upgrade ATLAS </a:t>
            </a:r>
            <a:r>
              <a:rPr lang="fr-FR" sz="2400" dirty="0" err="1" smtClean="0"/>
              <a:t>inner</a:t>
            </a:r>
            <a:r>
              <a:rPr lang="fr-FR" sz="2400" dirty="0" smtClean="0"/>
              <a:t> detector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9776" y="1136576"/>
            <a:ext cx="8229600" cy="5645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3716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A56B-46A8-40D8-8D55-ADBAEFF5514B}" type="datetime1">
              <a:rPr lang="fr-FR" smtClean="0"/>
              <a:t>20/11/2015</a:t>
            </a:fld>
            <a:endParaRPr lang="en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11</a:t>
            </a:fld>
            <a:endParaRPr lang="en-CA"/>
          </a:p>
        </p:txBody>
      </p:sp>
      <p:sp>
        <p:nvSpPr>
          <p:cNvPr id="6" name="ZoneTexte 5"/>
          <p:cNvSpPr txBox="1"/>
          <p:nvPr/>
        </p:nvSpPr>
        <p:spPr>
          <a:xfrm>
            <a:off x="469776" y="1144092"/>
            <a:ext cx="82129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Afin d’atteindre ses objectifs de physique ATLAS doit, entre autres, remplacer l’ensemble de son détecteur interne : 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Motivations : </a:t>
            </a:r>
            <a:r>
              <a:rPr lang="fr-FR" sz="2000" i="1" dirty="0" smtClean="0">
                <a:solidFill>
                  <a:schemeClr val="bg1"/>
                </a:solidFill>
              </a:rPr>
              <a:t>Fin </a:t>
            </a:r>
            <a:r>
              <a:rPr lang="fr-FR" sz="2000" i="1" dirty="0">
                <a:solidFill>
                  <a:schemeClr val="bg1"/>
                </a:solidFill>
              </a:rPr>
              <a:t>de vie du détecteur interne actuel</a:t>
            </a:r>
            <a:r>
              <a:rPr lang="fr-FR" sz="2000" dirty="0">
                <a:solidFill>
                  <a:schemeClr val="bg1"/>
                </a:solidFill>
              </a:rPr>
              <a:t>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Nouveau </a:t>
            </a:r>
            <a:r>
              <a:rPr lang="fr-FR" sz="2000" dirty="0" err="1">
                <a:solidFill>
                  <a:schemeClr val="bg1"/>
                </a:solidFill>
              </a:rPr>
              <a:t>Trajectographe</a:t>
            </a:r>
            <a:r>
              <a:rPr lang="fr-FR" sz="2000" dirty="0">
                <a:solidFill>
                  <a:schemeClr val="bg1"/>
                </a:solidFill>
              </a:rPr>
              <a:t>  « tout silicium </a:t>
            </a:r>
            <a:r>
              <a:rPr lang="fr-FR" sz="2000" dirty="0" smtClean="0">
                <a:solidFill>
                  <a:schemeClr val="bg1"/>
                </a:solidFill>
              </a:rPr>
              <a:t>» </a:t>
            </a:r>
          </a:p>
          <a:p>
            <a:pPr>
              <a:buClr>
                <a:srgbClr val="FF0000"/>
              </a:buClr>
            </a:pPr>
            <a:r>
              <a:rPr lang="fr-FR" sz="2000" dirty="0" smtClean="0">
                <a:solidFill>
                  <a:schemeClr val="bg1"/>
                </a:solidFill>
              </a:rPr>
              <a:t>pour </a:t>
            </a:r>
            <a:r>
              <a:rPr lang="fr-FR" sz="2000" dirty="0">
                <a:solidFill>
                  <a:schemeClr val="bg1"/>
                </a:solidFill>
              </a:rPr>
              <a:t>faire face </a:t>
            </a:r>
            <a:r>
              <a:rPr lang="fr-FR" sz="2000" dirty="0" smtClean="0">
                <a:solidFill>
                  <a:schemeClr val="bg1"/>
                </a:solidFill>
              </a:rPr>
              <a:t>à </a:t>
            </a:r>
            <a:r>
              <a:rPr lang="fr-FR" sz="2000" dirty="0">
                <a:solidFill>
                  <a:schemeClr val="bg1"/>
                </a:solidFill>
              </a:rPr>
              <a:t>de nouvelles conditions de fonctionnement extrêmes : 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Hautes irradiations (~1 </a:t>
            </a:r>
            <a:r>
              <a:rPr lang="fr-FR" sz="2000" dirty="0" err="1">
                <a:solidFill>
                  <a:schemeClr val="bg1"/>
                </a:solidFill>
              </a:rPr>
              <a:t>Grad</a:t>
            </a:r>
            <a:r>
              <a:rPr lang="fr-FR" sz="2000" dirty="0">
                <a:solidFill>
                  <a:schemeClr val="bg1"/>
                </a:solidFill>
              </a:rPr>
              <a:t>) : Matériaux Radio-tolérants,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Flux de particules intenses (Empilements)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Haute Granularité,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Réduire la taille et l’épaisseur des pixels </a:t>
            </a:r>
            <a:r>
              <a:rPr lang="fr-FR" sz="2000" dirty="0" smtClean="0">
                <a:solidFill>
                  <a:schemeClr val="bg1"/>
                </a:solidFill>
              </a:rPr>
              <a:t>X</a:t>
            </a:r>
            <a:r>
              <a:rPr lang="fr-FR" sz="2000" baseline="-25000" dirty="0" smtClean="0">
                <a:solidFill>
                  <a:schemeClr val="bg1"/>
                </a:solidFill>
              </a:rPr>
              <a:t>0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(crucial à haute luminosité),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bg1"/>
                </a:solidFill>
              </a:rPr>
              <a:t>Éliminer les </a:t>
            </a:r>
            <a:r>
              <a:rPr lang="fr-FR" sz="2000" dirty="0" smtClean="0">
                <a:solidFill>
                  <a:schemeClr val="bg1"/>
                </a:solidFill>
              </a:rPr>
              <a:t>zones peu ou pas efficaces des senseurs au silicium</a:t>
            </a:r>
            <a:endParaRPr lang="fr-FR" sz="20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3" descr="Screen Shot 2012-10-05 at 01.26.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" t="1" b="1286"/>
          <a:stretch/>
        </p:blipFill>
        <p:spPr>
          <a:xfrm>
            <a:off x="538571" y="4437112"/>
            <a:ext cx="4747541" cy="2126382"/>
          </a:xfrm>
          <a:prstGeom prst="rect">
            <a:avLst/>
          </a:prstGeom>
        </p:spPr>
      </p:pic>
      <p:pic>
        <p:nvPicPr>
          <p:cNvPr id="15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652120" y="5130971"/>
            <a:ext cx="135165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~ 190 m2 Si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78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1A79-98D3-426E-AFF4-C5FE936718BB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578521"/>
              </p:ext>
            </p:extLst>
          </p:nvPr>
        </p:nvGraphicFramePr>
        <p:xfrm>
          <a:off x="408366" y="1196752"/>
          <a:ext cx="8642868" cy="2957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791"/>
                <a:gridCol w="989142"/>
                <a:gridCol w="1582626"/>
                <a:gridCol w="1582626"/>
                <a:gridCol w="1516683"/>
              </a:tblGrid>
              <a:tr h="85436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BX</a:t>
                      </a:r>
                      <a:r>
                        <a:rPr lang="en-US" baseline="0" dirty="0" smtClean="0"/>
                        <a:t> time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r>
                        <a:rPr lang="en-US" baseline="0" dirty="0" smtClean="0"/>
                        <a:t> Rate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Fluence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Ion. Dose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/>
                </a:tc>
              </a:tr>
              <a:tr h="579956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ns</a:t>
                      </a:r>
                      <a:endParaRPr lang="en-US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 kHz/mm</a:t>
                      </a:r>
                      <a:r>
                        <a:rPr lang="en-US" b="0" baseline="30000" dirty="0" smtClean="0"/>
                        <a:t>2</a:t>
                      </a:r>
                      <a:endParaRPr lang="en-US" b="0" baseline="300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/>
                        <a:t>n</a:t>
                      </a:r>
                      <a:r>
                        <a:rPr lang="en-US" b="0" baseline="-25000" dirty="0" err="1" smtClean="0"/>
                        <a:t>eq</a:t>
                      </a:r>
                      <a:r>
                        <a:rPr lang="en-US" b="0" dirty="0" smtClean="0"/>
                        <a:t>/cm</a:t>
                      </a:r>
                      <a:r>
                        <a:rPr lang="en-US" b="0" baseline="30000" dirty="0" smtClean="0"/>
                        <a:t>2</a:t>
                      </a:r>
                      <a:r>
                        <a:rPr lang="en-US" b="0" baseline="0" dirty="0" smtClean="0"/>
                        <a:t> per </a:t>
                      </a:r>
                    </a:p>
                    <a:p>
                      <a:pPr algn="ctr"/>
                      <a:r>
                        <a:rPr lang="en-US" b="0" dirty="0" smtClean="0"/>
                        <a:t>lifetime*</a:t>
                      </a:r>
                      <a:endParaRPr lang="en-US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/>
                        <a:t>kGy</a:t>
                      </a:r>
                      <a:r>
                        <a:rPr lang="en-US" b="0" dirty="0" smtClean="0"/>
                        <a:t> per </a:t>
                      </a:r>
                    </a:p>
                    <a:p>
                      <a:pPr algn="ctr"/>
                      <a:r>
                        <a:rPr lang="en-US" b="0" dirty="0" smtClean="0"/>
                        <a:t>lifetime*</a:t>
                      </a:r>
                      <a:endParaRPr lang="en-US" b="0" dirty="0"/>
                    </a:p>
                  </a:txBody>
                  <a:tcPr marL="84406" marR="84406"/>
                </a:tc>
              </a:tr>
              <a:tr h="33600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LHC </a:t>
                      </a:r>
                      <a:r>
                        <a:rPr lang="en-US" sz="1600" b="0" dirty="0" smtClean="0"/>
                        <a:t>(10</a:t>
                      </a:r>
                      <a:r>
                        <a:rPr lang="en-US" sz="1600" b="0" baseline="30000" dirty="0" smtClean="0"/>
                        <a:t>34</a:t>
                      </a:r>
                      <a:r>
                        <a:rPr lang="en-US" sz="1600" b="0" baseline="0" dirty="0" smtClean="0"/>
                        <a:t> cm</a:t>
                      </a:r>
                      <a:r>
                        <a:rPr lang="en-US" sz="1600" b="0" baseline="30000" dirty="0" smtClean="0"/>
                        <a:t>-2</a:t>
                      </a:r>
                      <a:r>
                        <a:rPr lang="en-US" sz="1600" b="0" baseline="0" dirty="0" smtClean="0"/>
                        <a:t>s</a:t>
                      </a:r>
                      <a:r>
                        <a:rPr lang="en-US" sz="1600" b="0" baseline="30000" dirty="0" smtClean="0"/>
                        <a:t>-1</a:t>
                      </a:r>
                      <a:r>
                        <a:rPr lang="en-US" sz="1600" b="0" baseline="0" dirty="0" smtClean="0"/>
                        <a:t>)</a:t>
                      </a:r>
                      <a:endParaRPr lang="en-US" b="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 x 10</a:t>
                      </a:r>
                      <a:r>
                        <a:rPr lang="en-US" baseline="30000" dirty="0" smtClean="0"/>
                        <a:t>15</a:t>
                      </a:r>
                      <a:endParaRPr lang="en-US" baseline="300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790</a:t>
                      </a:r>
                      <a:endParaRPr lang="en-US" dirty="0"/>
                    </a:p>
                  </a:txBody>
                  <a:tcPr marL="84406" marR="84406"/>
                </a:tc>
              </a:tr>
              <a:tr h="33600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HL-LHC </a:t>
                      </a:r>
                      <a:r>
                        <a:rPr lang="en-US" sz="1800" b="0" dirty="0" smtClean="0"/>
                        <a:t>(10</a:t>
                      </a:r>
                      <a:r>
                        <a:rPr lang="en-US" sz="1800" b="0" baseline="30000" dirty="0" smtClean="0"/>
                        <a:t>35</a:t>
                      </a:r>
                      <a:r>
                        <a:rPr lang="en-US" sz="1800" b="0" baseline="0" dirty="0" smtClean="0"/>
                        <a:t> cm</a:t>
                      </a:r>
                      <a:r>
                        <a:rPr lang="en-US" sz="1800" b="0" baseline="30000" dirty="0" smtClean="0"/>
                        <a:t>-2</a:t>
                      </a:r>
                      <a:r>
                        <a:rPr lang="en-US" sz="1800" b="0" baseline="0" dirty="0" smtClean="0"/>
                        <a:t>s</a:t>
                      </a:r>
                      <a:r>
                        <a:rPr lang="en-US" sz="1800" b="0" baseline="30000" dirty="0" smtClean="0"/>
                        <a:t>-1</a:t>
                      </a:r>
                      <a:r>
                        <a:rPr lang="en-US" sz="1800" b="0" baseline="0" dirty="0" smtClean="0"/>
                        <a:t>)</a:t>
                      </a:r>
                      <a:endParaRPr lang="en-US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16</a:t>
                      </a:r>
                      <a:endParaRPr lang="en-US" baseline="300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 marL="84406" marR="84406"/>
                </a:tc>
              </a:tr>
              <a:tr h="150304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SuperKEKB</a:t>
                      </a:r>
                      <a:r>
                        <a:rPr lang="en-US" b="1" dirty="0" smtClean="0"/>
                        <a:t> </a:t>
                      </a:r>
                      <a:r>
                        <a:rPr lang="en-US" sz="1800" b="0" dirty="0" smtClean="0"/>
                        <a:t>(10</a:t>
                      </a:r>
                      <a:r>
                        <a:rPr lang="en-US" sz="1800" b="0" baseline="30000" dirty="0" smtClean="0"/>
                        <a:t>35</a:t>
                      </a:r>
                      <a:r>
                        <a:rPr lang="en-US" sz="1800" b="0" baseline="0" dirty="0" smtClean="0"/>
                        <a:t> cm</a:t>
                      </a:r>
                      <a:r>
                        <a:rPr lang="en-US" sz="1800" b="0" baseline="30000" dirty="0" smtClean="0"/>
                        <a:t>-2</a:t>
                      </a:r>
                      <a:r>
                        <a:rPr lang="en-US" sz="1800" b="0" baseline="0" dirty="0" smtClean="0"/>
                        <a:t>s</a:t>
                      </a:r>
                      <a:r>
                        <a:rPr lang="en-US" sz="1800" b="0" baseline="30000" dirty="0" smtClean="0"/>
                        <a:t>-1</a:t>
                      </a:r>
                      <a:r>
                        <a:rPr lang="en-US" sz="1800" b="0" baseline="0" dirty="0" smtClean="0"/>
                        <a:t>)</a:t>
                      </a:r>
                      <a:endParaRPr lang="en-US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84406" marR="84406"/>
                </a:tc>
              </a:tr>
              <a:tr h="336006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ILC </a:t>
                      </a:r>
                      <a:r>
                        <a:rPr lang="en-US" sz="1800" b="0" dirty="0" smtClean="0"/>
                        <a:t>(10</a:t>
                      </a:r>
                      <a:r>
                        <a:rPr lang="en-US" sz="1800" b="0" baseline="30000" dirty="0" smtClean="0"/>
                        <a:t>34</a:t>
                      </a:r>
                      <a:r>
                        <a:rPr lang="en-US" sz="1800" b="0" baseline="0" dirty="0" smtClean="0"/>
                        <a:t> cm</a:t>
                      </a:r>
                      <a:r>
                        <a:rPr lang="en-US" sz="1800" b="0" baseline="30000" dirty="0" smtClean="0"/>
                        <a:t>-2</a:t>
                      </a:r>
                      <a:r>
                        <a:rPr lang="en-US" sz="1800" b="0" baseline="0" dirty="0" smtClean="0"/>
                        <a:t>s</a:t>
                      </a:r>
                      <a:r>
                        <a:rPr lang="en-US" sz="1800" b="0" baseline="30000" dirty="0" smtClean="0"/>
                        <a:t>-1</a:t>
                      </a:r>
                      <a:r>
                        <a:rPr lang="en-US" sz="1800" b="0" baseline="0" dirty="0" smtClean="0"/>
                        <a:t>)</a:t>
                      </a:r>
                      <a:endParaRPr lang="en-US" b="1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</a:t>
                      </a:r>
                      <a:endParaRPr lang="en-US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85444" y="5616561"/>
            <a:ext cx="2007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lifetimes: </a:t>
            </a:r>
          </a:p>
          <a:p>
            <a:r>
              <a:rPr lang="en-US" sz="1400" b="0" dirty="0" smtClean="0"/>
              <a:t>LHC, HL-LHC: 7 years</a:t>
            </a:r>
          </a:p>
          <a:p>
            <a:r>
              <a:rPr lang="en-US" sz="1400" b="0" dirty="0" smtClean="0"/>
              <a:t>ILC: 10 years</a:t>
            </a:r>
          </a:p>
          <a:p>
            <a:r>
              <a:rPr lang="en-US" sz="1400" b="0" dirty="0" smtClean="0"/>
              <a:t>others: 5 years</a:t>
            </a:r>
            <a:endParaRPr lang="en-US" sz="1400" b="0" dirty="0"/>
          </a:p>
        </p:txBody>
      </p:sp>
      <p:sp>
        <p:nvSpPr>
          <p:cNvPr id="3" name="Rectangle 2"/>
          <p:cNvSpPr/>
          <p:nvPr/>
        </p:nvSpPr>
        <p:spPr>
          <a:xfrm>
            <a:off x="363833" y="2708920"/>
            <a:ext cx="8642869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771" y="4136483"/>
            <a:ext cx="3626164" cy="264531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272898"/>
            <a:ext cx="4090194" cy="2487335"/>
          </a:xfrm>
          <a:prstGeom prst="rect">
            <a:avLst/>
          </a:prstGeom>
        </p:spPr>
      </p:pic>
      <p:pic>
        <p:nvPicPr>
          <p:cNvPr id="9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057" y="116632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Fréquence</a:t>
            </a:r>
            <a:r>
              <a:rPr lang="en-US" sz="2400" dirty="0" smtClean="0"/>
              <a:t> </a:t>
            </a:r>
            <a:r>
              <a:rPr lang="en-US" sz="2400" dirty="0"/>
              <a:t>de collisions et </a:t>
            </a:r>
            <a:r>
              <a:rPr lang="en-US" sz="2400" dirty="0" err="1"/>
              <a:t>niveaux</a:t>
            </a:r>
            <a:r>
              <a:rPr lang="en-US" sz="2400" dirty="0"/>
              <a:t> </a:t>
            </a:r>
            <a:r>
              <a:rPr lang="en-US" sz="2400" dirty="0" err="1"/>
              <a:t>d’irradiation</a:t>
            </a:r>
            <a:r>
              <a:rPr lang="en-US" sz="2400" dirty="0"/>
              <a:t> pour les couches les plus internes de pixels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179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813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693" y="40854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4565" y="264167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948" y="408541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</a:t>
            </a:r>
            <a:r>
              <a:rPr lang="en-GB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141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6165" y="55100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009" y="664163"/>
            <a:ext cx="618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536575" algn="l"/>
                <a:tab pos="2963863" algn="l"/>
                <a:tab pos="3311525" algn="l"/>
              </a:tabLst>
            </a:pPr>
            <a:r>
              <a:rPr lang="en-GB" dirty="0" smtClean="0"/>
              <a:t>LS2 	starting in </a:t>
            </a:r>
            <a:r>
              <a:rPr lang="en-GB" b="1" dirty="0" smtClean="0"/>
              <a:t>2018 (July)</a:t>
            </a:r>
            <a:r>
              <a:rPr lang="en-GB" dirty="0" smtClean="0">
                <a:solidFill>
                  <a:srgbClr val="FF0000"/>
                </a:solidFill>
              </a:rPr>
              <a:t>	</a:t>
            </a:r>
            <a:r>
              <a:rPr lang="en-GB" dirty="0" smtClean="0"/>
              <a:t>=&gt; 	</a:t>
            </a:r>
            <a:r>
              <a:rPr lang="en-GB" dirty="0" smtClean="0">
                <a:solidFill>
                  <a:srgbClr val="FF0000"/>
                </a:solidFill>
              </a:rPr>
              <a:t>18 </a:t>
            </a:r>
            <a:r>
              <a:rPr lang="en-GB" dirty="0" smtClean="0"/>
              <a:t>months + 3 months BC </a:t>
            </a:r>
          </a:p>
          <a:p>
            <a:pPr lvl="0">
              <a:tabLst>
                <a:tab pos="536575" algn="l"/>
                <a:tab pos="2963863" algn="l"/>
                <a:tab pos="3311525" algn="l"/>
              </a:tabLst>
            </a:pPr>
            <a:r>
              <a:rPr lang="en-GB" dirty="0" smtClean="0"/>
              <a:t>LS3	LHC: starting in 2023 	=&gt;	</a:t>
            </a:r>
            <a:r>
              <a:rPr lang="en-GB" dirty="0" smtClean="0">
                <a:solidFill>
                  <a:srgbClr val="FF0000"/>
                </a:solidFill>
              </a:rPr>
              <a:t>30</a:t>
            </a:r>
            <a:r>
              <a:rPr lang="en-GB" dirty="0" smtClean="0"/>
              <a:t> months + 3 months BC</a:t>
            </a:r>
          </a:p>
          <a:p>
            <a:pPr lvl="0">
              <a:tabLst>
                <a:tab pos="536575" algn="l"/>
                <a:tab pos="2963863" algn="l"/>
                <a:tab pos="3311525" algn="l"/>
              </a:tabLst>
            </a:pPr>
            <a:r>
              <a:rPr lang="en-GB" dirty="0"/>
              <a:t>	I</a:t>
            </a:r>
            <a:r>
              <a:rPr lang="en-GB" dirty="0" smtClean="0"/>
              <a:t>njectors: in 2024</a:t>
            </a:r>
            <a:r>
              <a:rPr lang="en-GB" dirty="0"/>
              <a:t>	</a:t>
            </a:r>
            <a:r>
              <a:rPr lang="en-GB" dirty="0" smtClean="0"/>
              <a:t>=&gt;</a:t>
            </a:r>
            <a:r>
              <a:rPr lang="en-GB" dirty="0"/>
              <a:t>	</a:t>
            </a:r>
            <a:r>
              <a:rPr lang="en-GB" dirty="0" smtClean="0">
                <a:solidFill>
                  <a:srgbClr val="FF0000"/>
                </a:solidFill>
              </a:rPr>
              <a:t>13</a:t>
            </a:r>
            <a:r>
              <a:rPr lang="en-GB" dirty="0" smtClean="0"/>
              <a:t> months + 3 months BC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104401"/>
            <a:ext cx="555152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LHC roadmap: schedule beyond LS1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1022" y="566066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1" cy="850793"/>
              <a:chOff x="7236296" y="15245"/>
              <a:chExt cx="1866091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6" cy="850793"/>
                <a:chOff x="7460591" y="68139"/>
                <a:chExt cx="1641796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Beam commissioning</a:t>
                  </a:r>
                  <a:endParaRPr lang="en-GB" sz="12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Technical stop</a:t>
                  </a:r>
                  <a:endParaRPr lang="en-GB" sz="12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Shutdown</a:t>
                  </a:r>
                  <a:endParaRPr lang="en-GB" sz="12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Physics</a:t>
                  </a:r>
                  <a:endParaRPr lang="en-GB" sz="1200" dirty="0"/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0602" y="2194064"/>
            <a:ext cx="8893341" cy="4464496"/>
            <a:chOff x="50602" y="2194064"/>
            <a:chExt cx="8688471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2" y="2194064"/>
              <a:ext cx="8688471" cy="4464496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31" name="TextBox 30"/>
            <p:cNvSpPr txBox="1"/>
            <p:nvPr/>
          </p:nvSpPr>
          <p:spPr>
            <a:xfrm>
              <a:off x="2498533" y="3069398"/>
              <a:ext cx="8415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29621" y="3069398"/>
              <a:ext cx="8415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45088" y="4402909"/>
              <a:ext cx="8415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33502" y="2959175"/>
              <a:ext cx="69317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0038" y="4402909"/>
              <a:ext cx="69317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</a:t>
              </a:r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44398" y="5827563"/>
              <a:ext cx="69317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80086" y="5827563"/>
              <a:ext cx="69317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547452" y="5827563"/>
              <a:ext cx="8415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5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4457" y="1540386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(</a:t>
            </a:r>
            <a:r>
              <a:rPr lang="en-GB" sz="1100" b="1" dirty="0" smtClean="0"/>
              <a:t>Extended) Year End Technical Stop: (E)YETS</a:t>
            </a:r>
            <a:endParaRPr lang="en-GB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78190" y="434416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300 fb</a:t>
            </a:r>
            <a:r>
              <a:rPr lang="fr-CH" b="1" baseline="30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-1</a:t>
            </a:r>
            <a:endParaRPr lang="fr-FR" b="1" baseline="30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84368" y="5766355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0066"/>
                </a:solidFill>
              </a:rPr>
              <a:t>3’000 fb</a:t>
            </a:r>
            <a:r>
              <a:rPr lang="fr-CH" b="1" baseline="30000" dirty="0" smtClean="0">
                <a:solidFill>
                  <a:srgbClr val="000066"/>
                </a:solidFill>
              </a:rPr>
              <a:t>-1</a:t>
            </a:r>
            <a:endParaRPr lang="fr-FR" b="1" baseline="30000" dirty="0">
              <a:solidFill>
                <a:srgbClr val="00006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602" y="184482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53844" y="2935859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rgbClr val="3399FF"/>
                </a:solidFill>
              </a:rPr>
              <a:t>PHASE 1</a:t>
            </a:r>
            <a:endParaRPr lang="fr-FR" sz="1600" b="1" dirty="0">
              <a:solidFill>
                <a:srgbClr val="3399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22344" y="4437112"/>
            <a:ext cx="1059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600" b="1" dirty="0" smtClean="0"/>
              <a:t>PHASE 2</a:t>
            </a:r>
            <a:endParaRPr lang="fr-FR" sz="1600" b="1" dirty="0"/>
          </a:p>
        </p:txBody>
      </p:sp>
      <p:sp>
        <p:nvSpPr>
          <p:cNvPr id="3779" name="Rectangle 3778"/>
          <p:cNvSpPr/>
          <p:nvPr/>
        </p:nvSpPr>
        <p:spPr>
          <a:xfrm>
            <a:off x="134457" y="2935859"/>
            <a:ext cx="981159" cy="709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Time</a:t>
            </a:r>
            <a:endParaRPr lang="fr-FR" dirty="0"/>
          </a:p>
        </p:txBody>
      </p:sp>
      <p:sp>
        <p:nvSpPr>
          <p:cNvPr id="3780" name="Rectangle 3779"/>
          <p:cNvSpPr/>
          <p:nvPr/>
        </p:nvSpPr>
        <p:spPr>
          <a:xfrm>
            <a:off x="134457" y="4344162"/>
            <a:ext cx="981159" cy="669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For</a:t>
            </a:r>
            <a:endParaRPr lang="fr-FR" dirty="0"/>
          </a:p>
        </p:txBody>
      </p:sp>
      <p:sp>
        <p:nvSpPr>
          <p:cNvPr id="3781" name="Rectangle 3780"/>
          <p:cNvSpPr/>
          <p:nvPr/>
        </p:nvSpPr>
        <p:spPr>
          <a:xfrm>
            <a:off x="134457" y="5510067"/>
            <a:ext cx="981159" cy="943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Upgrade</a:t>
            </a:r>
            <a:endParaRPr lang="fr-FR" dirty="0"/>
          </a:p>
        </p:txBody>
      </p:sp>
      <p:grpSp>
        <p:nvGrpSpPr>
          <p:cNvPr id="3785" name="Groupe 3784"/>
          <p:cNvGrpSpPr/>
          <p:nvPr/>
        </p:nvGrpSpPr>
        <p:grpSpPr>
          <a:xfrm>
            <a:off x="625036" y="940724"/>
            <a:ext cx="7911373" cy="5301623"/>
            <a:chOff x="625036" y="940724"/>
            <a:chExt cx="7911373" cy="5301623"/>
          </a:xfrm>
        </p:grpSpPr>
        <p:pic>
          <p:nvPicPr>
            <p:cNvPr id="3782" name="Espace réservé du contenu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36" y="940724"/>
              <a:ext cx="7911373" cy="5301623"/>
            </a:xfrm>
            <a:prstGeom prst="rect">
              <a:avLst/>
            </a:prstGeom>
          </p:spPr>
        </p:pic>
        <p:sp>
          <p:nvSpPr>
            <p:cNvPr id="3783" name="Flèche vers le haut 3782"/>
            <p:cNvSpPr/>
            <p:nvPr/>
          </p:nvSpPr>
          <p:spPr>
            <a:xfrm>
              <a:off x="5444409" y="3888984"/>
              <a:ext cx="154030" cy="164901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84" name="ZoneTexte 3783"/>
            <p:cNvSpPr txBox="1"/>
            <p:nvPr/>
          </p:nvSpPr>
          <p:spPr>
            <a:xfrm>
              <a:off x="4860032" y="5827563"/>
              <a:ext cx="1340432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Installation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pic>
        <p:nvPicPr>
          <p:cNvPr id="48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25C2-F427-4564-A46A-2A892F6928FE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354387289"/>
              </p:ext>
            </p:extLst>
          </p:nvPr>
        </p:nvGraphicFramePr>
        <p:xfrm>
          <a:off x="466749" y="908720"/>
          <a:ext cx="8353723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80502" y="2796571"/>
            <a:ext cx="1584275" cy="1015663"/>
          </a:xfrm>
          <a:prstGeom prst="rect">
            <a:avLst/>
          </a:prstGeom>
        </p:spPr>
        <p:style>
          <a:lnRef idx="1">
            <a:schemeClr val="dk1"/>
          </a:lnRef>
          <a:fillRef idx="1001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1000" dirty="0"/>
          </a:p>
          <a:p>
            <a:r>
              <a:rPr lang="en-US" sz="1000" dirty="0"/>
              <a:t> </a:t>
            </a:r>
            <a:r>
              <a:rPr lang="en-US" sz="1000" dirty="0" smtClean="0"/>
              <a:t>- </a:t>
            </a:r>
            <a:r>
              <a:rPr lang="en-US" sz="1000" b="1" dirty="0" smtClean="0"/>
              <a:t>Doping </a:t>
            </a:r>
            <a:r>
              <a:rPr lang="en-US" sz="1000" b="1" dirty="0"/>
              <a:t>profiles and </a:t>
            </a:r>
            <a:endParaRPr lang="en-US" sz="1000" b="1" dirty="0" smtClean="0"/>
          </a:p>
          <a:p>
            <a:r>
              <a:rPr lang="en-US" sz="1000" b="1" dirty="0" smtClean="0"/>
              <a:t>TCAD </a:t>
            </a:r>
            <a:r>
              <a:rPr lang="en-US" sz="1000" b="1" dirty="0"/>
              <a:t>simulations </a:t>
            </a:r>
            <a:endParaRPr lang="en-US" sz="1000" b="1" dirty="0" smtClean="0"/>
          </a:p>
          <a:p>
            <a:r>
              <a:rPr lang="en-US" sz="1000" b="1" dirty="0" smtClean="0"/>
              <a:t>of </a:t>
            </a:r>
            <a:r>
              <a:rPr lang="en-US" sz="1000" b="1" dirty="0"/>
              <a:t>ATLAS </a:t>
            </a:r>
            <a:r>
              <a:rPr lang="en-US" sz="1000" b="1" dirty="0" smtClean="0"/>
              <a:t>planar</a:t>
            </a:r>
          </a:p>
          <a:p>
            <a:r>
              <a:rPr lang="en-US" sz="1000" b="1" dirty="0" smtClean="0"/>
              <a:t> </a:t>
            </a:r>
            <a:r>
              <a:rPr lang="en-US" sz="1000" b="1" dirty="0"/>
              <a:t>pixel sensors </a:t>
            </a:r>
            <a:r>
              <a:rPr lang="en-US" sz="1000" b="1" dirty="0" smtClean="0"/>
              <a:t>for</a:t>
            </a:r>
          </a:p>
          <a:p>
            <a:r>
              <a:rPr lang="en-US" sz="1000" b="1" dirty="0" smtClean="0"/>
              <a:t> HL-LHC</a:t>
            </a:r>
            <a:endParaRPr lang="fr-FR" sz="1000" dirty="0"/>
          </a:p>
        </p:txBody>
      </p:sp>
      <p:sp>
        <p:nvSpPr>
          <p:cNvPr id="15" name="Flèche vers le bas 14"/>
          <p:cNvSpPr/>
          <p:nvPr/>
        </p:nvSpPr>
        <p:spPr>
          <a:xfrm>
            <a:off x="1147993" y="2071881"/>
            <a:ext cx="200418" cy="724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67916" y="834302"/>
            <a:ext cx="236412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Partenariats Académiques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666912" y="3304403"/>
            <a:ext cx="2477087" cy="16004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Partenariats Industriels</a:t>
            </a:r>
          </a:p>
          <a:p>
            <a:r>
              <a:rPr lang="fr-FR" sz="1400" dirty="0" smtClean="0"/>
              <a:t>-  MPI-</a:t>
            </a:r>
            <a:r>
              <a:rPr lang="de-DE" sz="1400" dirty="0" err="1" smtClean="0"/>
              <a:t>CiS</a:t>
            </a:r>
            <a:r>
              <a:rPr lang="de-DE" sz="1400" dirty="0" smtClean="0"/>
              <a:t> Institut für</a:t>
            </a:r>
          </a:p>
          <a:p>
            <a:r>
              <a:rPr lang="de-DE" sz="1400" dirty="0" smtClean="0"/>
              <a:t>    </a:t>
            </a:r>
            <a:r>
              <a:rPr lang="de-DE" sz="1400" dirty="0" err="1" smtClean="0"/>
              <a:t>Mikrosensorik</a:t>
            </a:r>
            <a:r>
              <a:rPr lang="de-DE" sz="1400" dirty="0" smtClean="0"/>
              <a:t> </a:t>
            </a:r>
            <a:r>
              <a:rPr lang="de-DE" sz="1400" dirty="0"/>
              <a:t>gGmbH </a:t>
            </a:r>
            <a:endParaRPr lang="de-DE" sz="1400" dirty="0" smtClean="0"/>
          </a:p>
          <a:p>
            <a:r>
              <a:rPr lang="de-DE" sz="1400" dirty="0" smtClean="0"/>
              <a:t>    (</a:t>
            </a:r>
            <a:r>
              <a:rPr lang="de-DE" sz="1400" dirty="0"/>
              <a:t>Erfurt, Germany) </a:t>
            </a:r>
            <a:r>
              <a:rPr lang="fr-FR" sz="1400" dirty="0" smtClean="0"/>
              <a:t>, </a:t>
            </a:r>
          </a:p>
          <a:p>
            <a:r>
              <a:rPr lang="fr-FR" sz="1400" dirty="0" smtClean="0"/>
              <a:t>-     LETI Grenoble, France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VTT </a:t>
            </a:r>
            <a:r>
              <a:rPr lang="en-US" sz="1400" dirty="0"/>
              <a:t>Technical Research </a:t>
            </a:r>
            <a:endParaRPr lang="en-US" sz="1400" dirty="0" smtClean="0"/>
          </a:p>
          <a:p>
            <a:r>
              <a:rPr lang="en-US" sz="1400" dirty="0" smtClean="0"/>
              <a:t>Center </a:t>
            </a:r>
            <a:r>
              <a:rPr lang="en-US" sz="1400" dirty="0"/>
              <a:t>of Finland</a:t>
            </a:r>
            <a:r>
              <a:rPr lang="fr-FR" sz="1400" dirty="0" smtClean="0"/>
              <a:t>, </a:t>
            </a:r>
            <a:endParaRPr lang="fr-FR" sz="1400" dirty="0"/>
          </a:p>
        </p:txBody>
      </p:sp>
      <p:sp>
        <p:nvSpPr>
          <p:cNvPr id="17" name="Triangle isocèle 16"/>
          <p:cNvSpPr/>
          <p:nvPr/>
        </p:nvSpPr>
        <p:spPr>
          <a:xfrm>
            <a:off x="2933402" y="1137655"/>
            <a:ext cx="190798" cy="1665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777827" y="5825733"/>
            <a:ext cx="136413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CERN, Genève</a:t>
            </a:r>
          </a:p>
          <a:p>
            <a:r>
              <a:rPr lang="fr-FR" sz="1200" dirty="0" smtClean="0"/>
              <a:t>DESY Hambourg, PSI, Zurich</a:t>
            </a:r>
          </a:p>
          <a:p>
            <a:r>
              <a:rPr lang="fr-FR" sz="1200" dirty="0" err="1" smtClean="0"/>
              <a:t>Karlsrhue</a:t>
            </a:r>
            <a:r>
              <a:rPr lang="fr-FR" sz="1200" dirty="0" smtClean="0"/>
              <a:t>, </a:t>
            </a:r>
            <a:endParaRPr lang="fr-FR" sz="1200" dirty="0"/>
          </a:p>
        </p:txBody>
      </p:sp>
      <p:sp>
        <p:nvSpPr>
          <p:cNvPr id="20" name="Triangle isocèle 19"/>
          <p:cNvSpPr/>
          <p:nvPr/>
        </p:nvSpPr>
        <p:spPr>
          <a:xfrm>
            <a:off x="2224945" y="4949763"/>
            <a:ext cx="287178" cy="3514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/>
          <p:cNvSpPr/>
          <p:nvPr/>
        </p:nvSpPr>
        <p:spPr>
          <a:xfrm rot="5578873">
            <a:off x="6192180" y="4076322"/>
            <a:ext cx="360040" cy="2667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720375" y="3212976"/>
            <a:ext cx="1249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FF00"/>
                </a:solidFill>
              </a:rPr>
              <a:t>Comprendre</a:t>
            </a:r>
            <a:r>
              <a:rPr lang="fr-FR" sz="1000" dirty="0" smtClean="0">
                <a:solidFill>
                  <a:srgbClr val="FFFF00"/>
                </a:solidFill>
              </a:rPr>
              <a:t> la </a:t>
            </a:r>
          </a:p>
          <a:p>
            <a:r>
              <a:rPr lang="fr-FR" sz="1000" dirty="0" smtClean="0">
                <a:solidFill>
                  <a:srgbClr val="FFFF00"/>
                </a:solidFill>
              </a:rPr>
              <a:t>structure des pixels</a:t>
            </a:r>
            <a:endParaRPr lang="fr-FR" sz="1000" dirty="0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818892" y="1745953"/>
            <a:ext cx="134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FFFF00"/>
                </a:solidFill>
              </a:rPr>
              <a:t>Analyse et Prédictions comportements</a:t>
            </a:r>
          </a:p>
          <a:p>
            <a:r>
              <a:rPr lang="fr-FR" sz="1000" dirty="0">
                <a:solidFill>
                  <a:srgbClr val="FFFF00"/>
                </a:solidFill>
              </a:rPr>
              <a:t>d</a:t>
            </a:r>
            <a:r>
              <a:rPr lang="fr-FR" sz="1000" dirty="0" smtClean="0">
                <a:solidFill>
                  <a:srgbClr val="FFFF00"/>
                </a:solidFill>
              </a:rPr>
              <a:t>es systèmes</a:t>
            </a:r>
            <a:endParaRPr lang="fr-FR" sz="1000" dirty="0">
              <a:solidFill>
                <a:srgbClr val="FFFF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74549" y="4067222"/>
            <a:ext cx="99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Produire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71603" y="2438385"/>
            <a:ext cx="1595309" cy="41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50" b="1" dirty="0" err="1" smtClean="0">
                <a:solidFill>
                  <a:srgbClr val="7030A0"/>
                </a:solidFill>
              </a:rPr>
              <a:t>Technology</a:t>
            </a:r>
            <a:r>
              <a:rPr lang="fr-FR" sz="1050" b="1" dirty="0" smtClean="0">
                <a:solidFill>
                  <a:srgbClr val="7030A0"/>
                </a:solidFill>
              </a:rPr>
              <a:t> </a:t>
            </a:r>
            <a:r>
              <a:rPr lang="fr-FR" sz="1050" b="1" dirty="0" err="1" smtClean="0">
                <a:solidFill>
                  <a:srgbClr val="7030A0"/>
                </a:solidFill>
              </a:rPr>
              <a:t>Computed</a:t>
            </a:r>
            <a:endParaRPr lang="fr-FR" sz="1050" b="1" dirty="0" smtClean="0">
              <a:solidFill>
                <a:srgbClr val="7030A0"/>
              </a:solidFill>
            </a:endParaRPr>
          </a:p>
          <a:p>
            <a:r>
              <a:rPr lang="fr-FR" sz="1050" b="1" dirty="0" err="1" smtClean="0">
                <a:solidFill>
                  <a:srgbClr val="7030A0"/>
                </a:solidFill>
              </a:rPr>
              <a:t>Aided</a:t>
            </a:r>
            <a:r>
              <a:rPr lang="fr-FR" sz="1050" b="1" dirty="0" smtClean="0">
                <a:solidFill>
                  <a:srgbClr val="7030A0"/>
                </a:solidFill>
              </a:rPr>
              <a:t> Design</a:t>
            </a:r>
            <a:endParaRPr lang="fr-FR" sz="1050" b="1" dirty="0">
              <a:solidFill>
                <a:srgbClr val="7030A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07119" y="390977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Valider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15050"/>
            <a:ext cx="1428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95718"/>
            <a:ext cx="1907704" cy="186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http://www.psrd.hawaii.edu/WebImg/SIMSlogo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86" y="1376576"/>
            <a:ext cx="1065499" cy="12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33" y="5449552"/>
            <a:ext cx="1774661" cy="13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3247" y="442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Contribution au projet développement de pixels pour la phase 2</a:t>
            </a: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246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-13692" y="-29331"/>
            <a:ext cx="8657047" cy="704916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Outils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mesure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des </a:t>
            </a:r>
            <a:r>
              <a:rPr lang="en-US" sz="2000" dirty="0" err="1">
                <a:solidFill>
                  <a:schemeClr val="tx1"/>
                </a:solidFill>
              </a:rPr>
              <a:t>profils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</a:rPr>
              <a:t>dopages</a:t>
            </a:r>
            <a:r>
              <a:rPr lang="en-US" sz="2000" dirty="0" smtClean="0">
                <a:solidFill>
                  <a:schemeClr val="tx1"/>
                </a:solidFill>
              </a:rPr>
              <a:t> pour </a:t>
            </a:r>
            <a:r>
              <a:rPr lang="en-US" sz="2000" dirty="0" err="1" smtClean="0">
                <a:solidFill>
                  <a:schemeClr val="tx1"/>
                </a:solidFill>
              </a:rPr>
              <a:t>calibrer</a:t>
            </a:r>
            <a:r>
              <a:rPr lang="en-US" sz="2000" dirty="0" smtClean="0">
                <a:solidFill>
                  <a:schemeClr val="tx1"/>
                </a:solidFill>
              </a:rPr>
              <a:t> les </a:t>
            </a:r>
            <a:r>
              <a:rPr lang="en-US" sz="2000" dirty="0" err="1" smtClean="0">
                <a:solidFill>
                  <a:schemeClr val="tx1"/>
                </a:solidFill>
              </a:rPr>
              <a:t>simuulateurs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47" y="2592110"/>
            <a:ext cx="8229600" cy="33013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1600" dirty="0" smtClean="0"/>
              <a:t>Pour </a:t>
            </a:r>
            <a:r>
              <a:rPr lang="en-US" sz="1600" dirty="0" err="1" smtClean="0"/>
              <a:t>résoudre</a:t>
            </a:r>
            <a:r>
              <a:rPr lang="en-US" sz="1600" dirty="0" smtClean="0"/>
              <a:t> le </a:t>
            </a:r>
            <a:r>
              <a:rPr lang="en-US" sz="1600" dirty="0" err="1" smtClean="0"/>
              <a:t>problème</a:t>
            </a:r>
            <a:r>
              <a:rPr lang="en-US" sz="1600" dirty="0" smtClean="0"/>
              <a:t> du non-</a:t>
            </a:r>
            <a:r>
              <a:rPr lang="en-US" sz="1600" dirty="0" err="1" smtClean="0"/>
              <a:t>accès</a:t>
            </a:r>
            <a:r>
              <a:rPr lang="en-US" sz="1600" dirty="0" smtClean="0"/>
              <a:t> aux </a:t>
            </a:r>
            <a:r>
              <a:rPr lang="en-US" sz="1600" dirty="0" err="1" smtClean="0"/>
              <a:t>paramètres</a:t>
            </a:r>
            <a:r>
              <a:rPr lang="en-US" sz="1600" dirty="0" smtClean="0"/>
              <a:t> </a:t>
            </a:r>
            <a:r>
              <a:rPr lang="en-US" sz="1600" dirty="0" err="1" smtClean="0"/>
              <a:t>technologiques</a:t>
            </a:r>
            <a:r>
              <a:rPr lang="en-US" sz="1600" dirty="0" smtClean="0"/>
              <a:t> </a:t>
            </a:r>
          </a:p>
          <a:p>
            <a:pPr>
              <a:buClr>
                <a:srgbClr val="0070C0"/>
              </a:buClr>
            </a:pPr>
            <a:r>
              <a:rPr lang="en-US" sz="1400" dirty="0" smtClean="0">
                <a:solidFill>
                  <a:srgbClr val="FFFF00"/>
                </a:solidFill>
              </a:rPr>
              <a:t>distribution des </a:t>
            </a:r>
            <a:r>
              <a:rPr lang="en-US" sz="1400" dirty="0" err="1" smtClean="0">
                <a:solidFill>
                  <a:srgbClr val="FFFF00"/>
                </a:solidFill>
              </a:rPr>
              <a:t>porteurs</a:t>
            </a:r>
            <a:r>
              <a:rPr lang="en-US" sz="1400" dirty="0" smtClean="0">
                <a:solidFill>
                  <a:srgbClr val="FFFF00"/>
                </a:solidFill>
              </a:rPr>
              <a:t> chargés, </a:t>
            </a:r>
            <a:r>
              <a:rPr lang="en-US" sz="1400" dirty="0" err="1" smtClean="0">
                <a:solidFill>
                  <a:srgbClr val="FFFF00"/>
                </a:solidFill>
              </a:rPr>
              <a:t>profils</a:t>
            </a:r>
            <a:r>
              <a:rPr lang="en-US" sz="1400" dirty="0" smtClean="0">
                <a:solidFill>
                  <a:srgbClr val="FFFF00"/>
                </a:solidFill>
              </a:rPr>
              <a:t> de </a:t>
            </a:r>
            <a:r>
              <a:rPr lang="en-US" sz="1400" dirty="0" err="1" smtClean="0">
                <a:solidFill>
                  <a:srgbClr val="FFFF00"/>
                </a:solidFill>
              </a:rPr>
              <a:t>dopages</a:t>
            </a:r>
            <a:r>
              <a:rPr lang="en-US" sz="1400" dirty="0" smtClean="0">
                <a:solidFill>
                  <a:srgbClr val="FFFF00"/>
                </a:solidFill>
              </a:rPr>
              <a:t>, </a:t>
            </a:r>
            <a:r>
              <a:rPr lang="en-US" sz="1400" dirty="0" err="1" smtClean="0">
                <a:solidFill>
                  <a:srgbClr val="FFFF00"/>
                </a:solidFill>
              </a:rPr>
              <a:t>densité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</a:rPr>
              <a:t>of </a:t>
            </a:r>
            <a:r>
              <a:rPr lang="en-US" sz="1400" dirty="0" err="1" smtClean="0">
                <a:solidFill>
                  <a:srgbClr val="FFFF00"/>
                </a:solidFill>
              </a:rPr>
              <a:t>défauts</a:t>
            </a:r>
            <a:r>
              <a:rPr lang="en-US" sz="1400" dirty="0" smtClean="0">
                <a:solidFill>
                  <a:srgbClr val="FFFF00"/>
                </a:solidFill>
              </a:rPr>
              <a:t> , </a:t>
            </a:r>
            <a:r>
              <a:rPr lang="en-US" sz="1400" dirty="0" err="1" smtClean="0">
                <a:solidFill>
                  <a:srgbClr val="FFFF00"/>
                </a:solidFill>
              </a:rPr>
              <a:t>Impuretés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</a:rPr>
              <a:t>etc</a:t>
            </a:r>
            <a:r>
              <a:rPr lang="en-US" sz="1400" dirty="0" smtClean="0">
                <a:solidFill>
                  <a:srgbClr val="FFFF00"/>
                </a:solidFill>
              </a:rPr>
              <a:t>…</a:t>
            </a:r>
          </a:p>
          <a:p>
            <a:pPr>
              <a:buClr>
                <a:srgbClr val="0070C0"/>
              </a:buClr>
            </a:pPr>
            <a:r>
              <a:rPr lang="en-US" sz="1600" dirty="0" smtClean="0"/>
              <a:t>Simulations TCAD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absolument</a:t>
            </a:r>
            <a:r>
              <a:rPr lang="en-US" sz="1600" dirty="0" smtClean="0"/>
              <a:t> </a:t>
            </a:r>
            <a:r>
              <a:rPr lang="en-US" sz="1600" dirty="0" err="1" smtClean="0"/>
              <a:t>nécessaires</a:t>
            </a:r>
            <a:endParaRPr lang="en-US" sz="1600" dirty="0" smtClean="0"/>
          </a:p>
          <a:p>
            <a:pPr>
              <a:buClr>
                <a:srgbClr val="0070C0"/>
              </a:buClr>
            </a:pPr>
            <a:r>
              <a:rPr lang="en-US" sz="1400" dirty="0" smtClean="0"/>
              <a:t>Simulation du Process </a:t>
            </a:r>
            <a:r>
              <a:rPr lang="en-US" sz="1400" dirty="0" smtClean="0">
                <a:solidFill>
                  <a:srgbClr val="FFFF00"/>
                </a:solidFill>
              </a:rPr>
              <a:t>: </a:t>
            </a:r>
            <a:r>
              <a:rPr lang="en-US" sz="1400" dirty="0">
                <a:solidFill>
                  <a:srgbClr val="FFFF00"/>
                </a:solidFill>
              </a:rPr>
              <a:t>oxidation, </a:t>
            </a:r>
            <a:r>
              <a:rPr lang="en-US" sz="1400" dirty="0" smtClean="0">
                <a:solidFill>
                  <a:srgbClr val="FFFF00"/>
                </a:solidFill>
              </a:rPr>
              <a:t>implantation</a:t>
            </a:r>
            <a:r>
              <a:rPr lang="en-US" sz="1400" dirty="0">
                <a:solidFill>
                  <a:srgbClr val="FFFF00"/>
                </a:solidFill>
              </a:rPr>
              <a:t>, diffusion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FF00"/>
                </a:solidFill>
              </a:rPr>
              <a:t>etching etc</a:t>
            </a:r>
            <a:r>
              <a:rPr lang="en-US" sz="1400" dirty="0" smtClean="0">
                <a:solidFill>
                  <a:srgbClr val="FFFF00"/>
                </a:solidFill>
              </a:rPr>
              <a:t>….</a:t>
            </a:r>
          </a:p>
          <a:p>
            <a:pPr>
              <a:buClr>
                <a:srgbClr val="0070C0"/>
              </a:buClr>
            </a:pPr>
            <a:r>
              <a:rPr lang="en-US" sz="1400" dirty="0" smtClean="0"/>
              <a:t>Simulation du </a:t>
            </a:r>
            <a:r>
              <a:rPr lang="en-US" sz="1400" dirty="0" err="1" smtClean="0"/>
              <a:t>dispositif</a:t>
            </a:r>
            <a:r>
              <a:rPr lang="en-US" sz="1400" dirty="0" smtClean="0"/>
              <a:t>: </a:t>
            </a:r>
            <a:r>
              <a:rPr lang="en-US" sz="1400" dirty="0" err="1" smtClean="0"/>
              <a:t>paramètres</a:t>
            </a:r>
            <a:r>
              <a:rPr lang="en-US" sz="1400" dirty="0" smtClean="0"/>
              <a:t> </a:t>
            </a:r>
            <a:r>
              <a:rPr lang="en-US" sz="1400" dirty="0" err="1" smtClean="0"/>
              <a:t>électriques</a:t>
            </a:r>
            <a:r>
              <a:rPr lang="en-US" sz="1400" dirty="0" smtClean="0"/>
              <a:t>, </a:t>
            </a:r>
            <a:r>
              <a:rPr lang="en-US" sz="1400" dirty="0" err="1" smtClean="0"/>
              <a:t>résolution</a:t>
            </a:r>
            <a:r>
              <a:rPr lang="en-US" sz="1400" dirty="0" smtClean="0"/>
              <a:t> de  </a:t>
            </a:r>
            <a:r>
              <a:rPr lang="en-US" sz="1400" dirty="0"/>
              <a:t>eq.: Poisson, </a:t>
            </a:r>
            <a:r>
              <a:rPr lang="en-US" sz="1400" dirty="0" err="1"/>
              <a:t>d</a:t>
            </a:r>
            <a:r>
              <a:rPr lang="en-US" sz="1400" dirty="0" err="1" smtClean="0"/>
              <a:t>ensité</a:t>
            </a:r>
            <a:r>
              <a:rPr lang="en-US" sz="1400" dirty="0" smtClean="0"/>
              <a:t> de courant, equation de </a:t>
            </a:r>
            <a:r>
              <a:rPr lang="en-US" sz="1400" dirty="0" err="1" smtClean="0"/>
              <a:t>continuité</a:t>
            </a:r>
            <a:r>
              <a:rPr lang="en-US" sz="1400" dirty="0" smtClean="0"/>
              <a:t>, transport des charges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 semi </a:t>
            </a:r>
            <a:r>
              <a:rPr lang="en-US" sz="1400" dirty="0" err="1"/>
              <a:t>c</a:t>
            </a:r>
            <a:r>
              <a:rPr lang="en-US" sz="1400" dirty="0" err="1" smtClean="0"/>
              <a:t>onducteur</a:t>
            </a:r>
            <a:r>
              <a:rPr lang="en-US" sz="1400" dirty="0" smtClean="0"/>
              <a:t>   </a:t>
            </a:r>
            <a:r>
              <a:rPr lang="en-US" sz="1400" dirty="0"/>
              <a:t>etc</a:t>
            </a:r>
            <a:r>
              <a:rPr lang="en-US" sz="1400" dirty="0" smtClean="0"/>
              <a:t>..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920-2786-1E4F-B160-B098C33751A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3692" y="4372420"/>
            <a:ext cx="4354286" cy="4247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3038" lvl="0" indent="-173038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kern="0" dirty="0" err="1" smtClean="0"/>
              <a:t>Paramètres</a:t>
            </a:r>
            <a:r>
              <a:rPr lang="en-US" sz="1200" kern="0" dirty="0" smtClean="0"/>
              <a:t> </a:t>
            </a:r>
            <a:r>
              <a:rPr lang="en-US" sz="1200" kern="0" dirty="0" err="1" smtClean="0"/>
              <a:t>accessibles</a:t>
            </a:r>
            <a:r>
              <a:rPr lang="en-US" sz="1200" kern="0" dirty="0" smtClean="0"/>
              <a:t> : </a:t>
            </a:r>
            <a:r>
              <a:rPr lang="en-US" sz="1200" kern="0" dirty="0" err="1" smtClean="0"/>
              <a:t>energie</a:t>
            </a:r>
            <a:r>
              <a:rPr lang="en-US" sz="1200" kern="0" dirty="0" smtClean="0"/>
              <a:t> </a:t>
            </a:r>
            <a:r>
              <a:rPr lang="en-US" sz="1200" kern="0" dirty="0" err="1" smtClean="0"/>
              <a:t>d’implantation</a:t>
            </a:r>
            <a:r>
              <a:rPr lang="en-US" sz="1200" kern="0" dirty="0" smtClean="0"/>
              <a:t>, , </a:t>
            </a:r>
            <a:r>
              <a:rPr lang="en-US" sz="1200" kern="0" dirty="0" err="1" smtClean="0"/>
              <a:t>épaisseurs</a:t>
            </a:r>
            <a:r>
              <a:rPr lang="en-US" sz="1200" kern="0" dirty="0" smtClean="0"/>
              <a:t> </a:t>
            </a:r>
            <a:r>
              <a:rPr lang="en-US" sz="1200" kern="0" dirty="0" err="1" smtClean="0"/>
              <a:t>d’oxide</a:t>
            </a:r>
            <a:r>
              <a:rPr lang="en-US" sz="1200" kern="0" dirty="0" smtClean="0"/>
              <a:t>, </a:t>
            </a:r>
            <a:r>
              <a:rPr lang="en-US" sz="1200" kern="0" dirty="0" err="1" smtClean="0"/>
              <a:t>durée</a:t>
            </a:r>
            <a:r>
              <a:rPr lang="en-US" sz="1200" kern="0" dirty="0"/>
              <a:t> et temperature de </a:t>
            </a:r>
            <a:r>
              <a:rPr lang="en-US" sz="1200" kern="0" dirty="0" err="1"/>
              <a:t>recuit</a:t>
            </a:r>
            <a:endParaRPr lang="en-US" sz="1200" kern="0" dirty="0"/>
          </a:p>
        </p:txBody>
      </p:sp>
      <p:pic>
        <p:nvPicPr>
          <p:cNvPr id="35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7843" y="120585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d32ogoqmya1dw8.cloudfront.net/images/research_education/geochemsheets/techniques/SIMS4.JPG.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" y="4930814"/>
            <a:ext cx="2587624" cy="19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-69642" y="675585"/>
            <a:ext cx="8820472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La Spectrométrie de Masse d’Ions Secondaires (SIMS) est </a:t>
            </a:r>
            <a:r>
              <a:rPr lang="fr-FR" dirty="0" smtClean="0"/>
              <a:t>une </a:t>
            </a:r>
            <a:r>
              <a:rPr lang="fr-FR" dirty="0"/>
              <a:t>technique d’analyse physicochimique de l'extrême </a:t>
            </a:r>
            <a:r>
              <a:rPr lang="fr-FR" dirty="0" smtClean="0"/>
              <a:t>surface. Elle </a:t>
            </a:r>
            <a:r>
              <a:rPr lang="fr-FR" dirty="0"/>
              <a:t>est basée sur la détection des ions secondaires produits </a:t>
            </a:r>
            <a:r>
              <a:rPr lang="fr-FR" dirty="0" smtClean="0"/>
              <a:t>sous </a:t>
            </a:r>
            <a:r>
              <a:rPr lang="fr-FR" dirty="0"/>
              <a:t>l'effet d'un bombardement d'ions primaires incidents. </a:t>
            </a:r>
            <a:endParaRPr lang="fr-FR" dirty="0" smtClean="0"/>
          </a:p>
          <a:p>
            <a:r>
              <a:rPr lang="fr-FR" dirty="0" smtClean="0"/>
              <a:t>L'impact </a:t>
            </a:r>
            <a:r>
              <a:rPr lang="fr-FR" dirty="0"/>
              <a:t>d'un ion ou d'un </a:t>
            </a:r>
            <a:r>
              <a:rPr lang="fr-FR" dirty="0" err="1"/>
              <a:t>aggrégat</a:t>
            </a:r>
            <a:r>
              <a:rPr lang="fr-FR" dirty="0"/>
              <a:t> d’ions possédant une énergie </a:t>
            </a:r>
            <a:r>
              <a:rPr lang="fr-FR" dirty="0" smtClean="0"/>
              <a:t>de </a:t>
            </a:r>
            <a:r>
              <a:rPr lang="fr-FR" dirty="0"/>
              <a:t>quelques </a:t>
            </a:r>
            <a:r>
              <a:rPr lang="fr-FR" dirty="0" err="1"/>
              <a:t>keV</a:t>
            </a:r>
            <a:r>
              <a:rPr lang="fr-FR" dirty="0"/>
              <a:t> produit l'émission </a:t>
            </a:r>
            <a:r>
              <a:rPr lang="fr-FR" dirty="0" smtClean="0"/>
              <a:t>de </a:t>
            </a:r>
            <a:r>
              <a:rPr lang="fr-FR" dirty="0"/>
              <a:t>rayonnement et de </a:t>
            </a:r>
            <a:r>
              <a:rPr lang="fr-FR" dirty="0" smtClean="0"/>
              <a:t>particules de </a:t>
            </a:r>
            <a:r>
              <a:rPr lang="fr-FR" dirty="0"/>
              <a:t>différentes natures et caractéristiques de l’échantillon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61587" y="4168208"/>
            <a:ext cx="2690733" cy="1041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5450" lvl="0" indent="-342900">
              <a:lnSpc>
                <a:spcPts val="1400"/>
              </a:lnSpc>
              <a:spcBef>
                <a:spcPts val="600"/>
              </a:spcBef>
              <a:buClr>
                <a:srgbClr val="0070C0"/>
              </a:buClr>
              <a:buSzPct val="80000"/>
              <a:tabLst>
                <a:tab pos="177800" algn="l"/>
              </a:tabLst>
              <a:defRPr/>
            </a:pPr>
            <a:r>
              <a:rPr lang="en-US" sz="1200" i="1" dirty="0" smtClean="0"/>
              <a:t>design de structures de tests SIMS </a:t>
            </a:r>
          </a:p>
          <a:p>
            <a:pPr marL="425450" lvl="0" indent="-342900">
              <a:lnSpc>
                <a:spcPts val="1400"/>
              </a:lnSpc>
              <a:spcBef>
                <a:spcPts val="600"/>
              </a:spcBef>
              <a:buClr>
                <a:srgbClr val="0070C0"/>
              </a:buClr>
              <a:buSzPct val="80000"/>
              <a:tabLst>
                <a:tab pos="177800" algn="l"/>
              </a:tabLst>
              <a:defRPr/>
            </a:pPr>
            <a:r>
              <a:rPr lang="en-US" sz="1200" i="1" dirty="0" err="1" smtClean="0"/>
              <a:t>inserées</a:t>
            </a:r>
            <a:r>
              <a:rPr lang="en-US" sz="1200" i="1" dirty="0" smtClean="0"/>
              <a:t>  </a:t>
            </a:r>
            <a:r>
              <a:rPr lang="en-US" sz="1200" i="1" dirty="0" err="1" smtClean="0"/>
              <a:t>dans</a:t>
            </a:r>
            <a:r>
              <a:rPr lang="en-US" sz="1200" i="1" dirty="0" smtClean="0"/>
              <a:t> le layout de </a:t>
            </a:r>
            <a:r>
              <a:rPr lang="en-US" sz="1200" i="1" dirty="0" err="1" smtClean="0"/>
              <a:t>galettes</a:t>
            </a:r>
            <a:endParaRPr lang="en-US" sz="1200" i="1" dirty="0" smtClean="0"/>
          </a:p>
          <a:p>
            <a:pPr marL="425450" lvl="0" indent="-342900">
              <a:lnSpc>
                <a:spcPts val="1400"/>
              </a:lnSpc>
              <a:spcBef>
                <a:spcPts val="600"/>
              </a:spcBef>
              <a:buClr>
                <a:srgbClr val="0070C0"/>
              </a:buClr>
              <a:buSzPct val="80000"/>
              <a:tabLst>
                <a:tab pos="177800" algn="l"/>
              </a:tabLst>
              <a:defRPr/>
            </a:pPr>
            <a:r>
              <a:rPr lang="fr-FR" sz="1200" i="1" kern="0" dirty="0" smtClean="0">
                <a:sym typeface="Symbol"/>
              </a:rPr>
              <a:t>Pour la fabrication de matrices de </a:t>
            </a:r>
          </a:p>
          <a:p>
            <a:pPr marL="425450" lvl="0" indent="-342900">
              <a:lnSpc>
                <a:spcPts val="1400"/>
              </a:lnSpc>
              <a:spcBef>
                <a:spcPts val="600"/>
              </a:spcBef>
              <a:buClr>
                <a:srgbClr val="0070C0"/>
              </a:buClr>
              <a:buSzPct val="80000"/>
              <a:tabLst>
                <a:tab pos="177800" algn="l"/>
              </a:tabLst>
              <a:defRPr/>
            </a:pPr>
            <a:r>
              <a:rPr lang="fr-FR" sz="1200" i="1" kern="0" dirty="0" smtClean="0">
                <a:sym typeface="Symbol"/>
              </a:rPr>
              <a:t>pixels auprès de </a:t>
            </a:r>
            <a:r>
              <a:rPr lang="fr-FR" sz="1200" i="1" kern="0" dirty="0" err="1" smtClean="0">
                <a:sym typeface="Symbol"/>
              </a:rPr>
              <a:t>CiS</a:t>
            </a:r>
            <a:r>
              <a:rPr lang="fr-FR" sz="1200" i="1" kern="0" dirty="0" smtClean="0">
                <a:sym typeface="Symbol"/>
              </a:rPr>
              <a:t>, Erfurt, Germany</a:t>
            </a:r>
            <a:endParaRPr lang="en-US" sz="1200" i="1" kern="0" dirty="0" smtClean="0">
              <a:sym typeface="Symbol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4774732" y="5236735"/>
            <a:ext cx="2392156" cy="1313545"/>
            <a:chOff x="915076" y="3773820"/>
            <a:chExt cx="2392156" cy="1313545"/>
          </a:xfrm>
        </p:grpSpPr>
        <p:grpSp>
          <p:nvGrpSpPr>
            <p:cNvPr id="42" name="Groupe 35"/>
            <p:cNvGrpSpPr/>
            <p:nvPr/>
          </p:nvGrpSpPr>
          <p:grpSpPr>
            <a:xfrm>
              <a:off x="915076" y="3773820"/>
              <a:ext cx="2392156" cy="1313545"/>
              <a:chOff x="887780" y="3896652"/>
              <a:chExt cx="2392156" cy="1313545"/>
            </a:xfrm>
          </p:grpSpPr>
          <p:pic>
            <p:nvPicPr>
              <p:cNvPr id="44" name="Image 43"/>
              <p:cNvPicPr/>
              <p:nvPr/>
            </p:nvPicPr>
            <p:blipFill>
              <a:blip r:embed="rId4" cstate="print"/>
              <a:srcRect t="12739"/>
              <a:stretch>
                <a:fillRect/>
              </a:stretch>
            </p:blipFill>
            <p:spPr bwMode="auto">
              <a:xfrm>
                <a:off x="1153242" y="3896652"/>
                <a:ext cx="2033640" cy="1313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ZoneTexte 44"/>
              <p:cNvSpPr txBox="1"/>
              <p:nvPr/>
            </p:nvSpPr>
            <p:spPr>
              <a:xfrm>
                <a:off x="2615972" y="4282897"/>
                <a:ext cx="6639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kumimoji="0" lang="fr-FR" sz="12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pixel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implant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887780" y="4230258"/>
                <a:ext cx="10340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P-spray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isolation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implants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1949080" y="3975400"/>
              <a:ext cx="4965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p+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backside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implant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1441" y="1359633"/>
            <a:ext cx="5814060" cy="4267200"/>
          </a:xfrm>
          <a:prstGeom prst="rect">
            <a:avLst/>
          </a:prstGeom>
        </p:spPr>
      </p:pic>
      <p:pic>
        <p:nvPicPr>
          <p:cNvPr id="20" name="Picture 7" descr="ATLAS_Transparent_600x720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5442573"/>
            <a:ext cx="923212" cy="11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88746-F15C-4FE0-95F3-5A6F278C331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18373"/>
            <a:ext cx="7992888" cy="6926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Book Antiqua" panose="02040602050305030304" pitchFamily="18" charset="0"/>
                <a:ea typeface="+mj-ea"/>
                <a:cs typeface="+mj-cs"/>
              </a:rPr>
              <a:t>P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rofiles de </a:t>
            </a:r>
            <a:r>
              <a:rPr kumimoji="0" lang="en-US" sz="2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dopages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pour </a:t>
            </a:r>
            <a:r>
              <a:rPr kumimoji="0" lang="en-US" sz="2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calibrer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les </a:t>
            </a:r>
            <a:r>
              <a:rPr kumimoji="0" lang="en-US" sz="24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simulateurs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96" y="603845"/>
            <a:ext cx="9108504" cy="12618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lvl="0" indent="-177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z="20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Deux méthodes </a:t>
            </a:r>
            <a:r>
              <a:rPr lang="fr-FR" sz="20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experimentales</a:t>
            </a:r>
            <a:r>
              <a:rPr lang="fr-FR" sz="20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pour  mesurer les profils de  dopages :</a:t>
            </a:r>
          </a:p>
          <a:p>
            <a:pPr marL="357188" lvl="1" indent="-1793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Secondary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Ion Mass </a:t>
            </a: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Spectrometry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(SIMS) </a:t>
            </a:r>
            <a:r>
              <a:rPr lang="fr-FR" sz="14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 </a:t>
            </a:r>
            <a:r>
              <a:rPr lang="fr-FR" sz="14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GEMaC</a:t>
            </a:r>
            <a:r>
              <a:rPr lang="fr-FR" sz="14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- CNRS, collaboration</a:t>
            </a:r>
          </a:p>
          <a:p>
            <a:pPr marL="534988" lvl="2" indent="-177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z="1400" kern="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determine</a:t>
            </a:r>
            <a:r>
              <a:rPr lang="fr-FR" sz="1400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the profile total de dopants dans le senseur (concentration de dopants [at.cm</a:t>
            </a:r>
            <a:r>
              <a:rPr lang="fr-FR" sz="1400" kern="0" baseline="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-3</a:t>
            </a:r>
            <a:r>
              <a:rPr lang="fr-FR" sz="1400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] vs profondeur [nm])</a:t>
            </a:r>
          </a:p>
          <a:p>
            <a:pPr marL="357188" lvl="1" indent="-17938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Spreading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Resistance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Profiling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(SRP) – EAG </a:t>
            </a: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metrology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600" kern="0" dirty="0" err="1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lab</a:t>
            </a:r>
            <a:r>
              <a:rPr lang="fr-FR" sz="1600" kern="0" dirty="0" smtClean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U.K.</a:t>
            </a:r>
          </a:p>
          <a:p>
            <a:pPr marL="534988" lvl="2" indent="-177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r-FR" sz="1400" kern="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determines</a:t>
            </a:r>
            <a:r>
              <a:rPr lang="fr-FR" sz="1400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le profile de densité des porteurs (concentration porteurs actifs [cm</a:t>
            </a:r>
            <a:r>
              <a:rPr lang="fr-FR" sz="1400" kern="0" baseline="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-3</a:t>
            </a:r>
            <a:r>
              <a:rPr lang="fr-FR" sz="1400" kern="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] vs profondeur [nm])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5292080" y="1886353"/>
            <a:ext cx="3707904" cy="2232248"/>
            <a:chOff x="5112568" y="1844824"/>
            <a:chExt cx="3635896" cy="2267418"/>
          </a:xfrm>
        </p:grpSpPr>
        <p:pic>
          <p:nvPicPr>
            <p:cNvPr id="17" name="Picture 5" descr="SRP"/>
            <p:cNvPicPr>
              <a:picLocks noChangeAspect="1" noChangeArrowheads="1"/>
            </p:cNvPicPr>
            <p:nvPr/>
          </p:nvPicPr>
          <p:blipFill>
            <a:blip r:embed="rId3" cstate="print"/>
            <a:srcRect l="16776" t="19321" r="7137" b="13306"/>
            <a:stretch>
              <a:fillRect/>
            </a:stretch>
          </p:blipFill>
          <p:spPr bwMode="auto">
            <a:xfrm>
              <a:off x="5112568" y="2276872"/>
              <a:ext cx="3635896" cy="1439145"/>
            </a:xfrm>
            <a:prstGeom prst="rect">
              <a:avLst/>
            </a:prstGeom>
            <a:noFill/>
          </p:spPr>
        </p:pic>
        <p:grpSp>
          <p:nvGrpSpPr>
            <p:cNvPr id="18" name="Groupe 12"/>
            <p:cNvGrpSpPr/>
            <p:nvPr/>
          </p:nvGrpSpPr>
          <p:grpSpPr>
            <a:xfrm>
              <a:off x="5221740" y="1844824"/>
              <a:ext cx="3456384" cy="2267418"/>
              <a:chOff x="5221740" y="2204864"/>
              <a:chExt cx="3456384" cy="2267418"/>
            </a:xfrm>
          </p:grpSpPr>
          <p:sp>
            <p:nvSpPr>
              <p:cNvPr id="19" name="Rectangle à coins arrondis 18"/>
              <p:cNvSpPr/>
              <p:nvPr/>
            </p:nvSpPr>
            <p:spPr>
              <a:xfrm>
                <a:off x="5221740" y="2276872"/>
                <a:ext cx="3456384" cy="2195410"/>
              </a:xfrm>
              <a:prstGeom prst="roundRect">
                <a:avLst/>
              </a:prstGeom>
              <a:solidFill>
                <a:srgbClr val="7030A0">
                  <a:alpha val="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588224" y="2204864"/>
                <a:ext cx="824265" cy="52322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2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SRP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>
          <a:xfrm>
            <a:off x="2793006" y="6490586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8" name="Groupe 27"/>
          <p:cNvGrpSpPr/>
          <p:nvPr/>
        </p:nvGrpSpPr>
        <p:grpSpPr>
          <a:xfrm>
            <a:off x="425173" y="3349517"/>
            <a:ext cx="3676176" cy="2592288"/>
            <a:chOff x="971600" y="1268760"/>
            <a:chExt cx="3676176" cy="2592288"/>
          </a:xfrm>
        </p:grpSpPr>
        <p:pic>
          <p:nvPicPr>
            <p:cNvPr id="29" name="Image 28" descr="SIMS_n+_ninn_simu.png"/>
            <p:cNvPicPr/>
            <p:nvPr/>
          </p:nvPicPr>
          <p:blipFill>
            <a:blip r:embed="rId4" cstate="print"/>
            <a:srcRect l="4167" r="7539" b="5047"/>
            <a:stretch>
              <a:fillRect/>
            </a:stretch>
          </p:blipFill>
          <p:spPr>
            <a:xfrm>
              <a:off x="971600" y="1309704"/>
              <a:ext cx="3672408" cy="255134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225032" y="1268760"/>
              <a:ext cx="1422744" cy="260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1882389" y="2311699"/>
            <a:ext cx="3409691" cy="8771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dirty="0" smtClean="0"/>
              <a:t>SRP </a:t>
            </a:r>
            <a:r>
              <a:rPr lang="en-US" sz="1100" dirty="0" smtClean="0"/>
              <a:t>: </a:t>
            </a:r>
            <a:r>
              <a:rPr lang="en-US" sz="1100" b="1" dirty="0" smtClean="0"/>
              <a:t>It </a:t>
            </a:r>
            <a:r>
              <a:rPr lang="en-US" sz="1100" b="1" dirty="0"/>
              <a:t>relies on stepping a pair of small probes across the bevel </a:t>
            </a:r>
            <a:r>
              <a:rPr lang="en-US" sz="1100" b="1" dirty="0" smtClean="0"/>
              <a:t>surface </a:t>
            </a:r>
            <a:r>
              <a:rPr lang="en-US" sz="1100" b="1" dirty="0"/>
              <a:t>of a sample and the measurement of a resistance when 5 mV are applied across the probes at each step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558" y="5941805"/>
            <a:ext cx="3145413" cy="6001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/>
              <a:t>Exemple d’études comparatives de</a:t>
            </a:r>
          </a:p>
          <a:p>
            <a:r>
              <a:rPr lang="fr-FR" sz="1100" dirty="0"/>
              <a:t>s</a:t>
            </a:r>
            <a:r>
              <a:rPr lang="fr-FR" sz="1100" dirty="0" smtClean="0"/>
              <a:t>imulations et des données de mesures </a:t>
            </a:r>
          </a:p>
          <a:p>
            <a:r>
              <a:rPr lang="fr-FR" sz="1100" dirty="0" smtClean="0"/>
              <a:t>De plusieurs échantillons par la méthode SIMS </a:t>
            </a:r>
            <a:endParaRPr lang="fr-FR" sz="1100" dirty="0"/>
          </a:p>
        </p:txBody>
      </p:sp>
      <p:pic>
        <p:nvPicPr>
          <p:cNvPr id="22" name="Picture 7" descr="ATLAS_Transparent_600x720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039" y="5382732"/>
            <a:ext cx="923212" cy="110785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87" y="4293096"/>
            <a:ext cx="3928760" cy="1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4147" y="82154"/>
            <a:ext cx="8229600" cy="63408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400" dirty="0" smtClean="0"/>
              <a:t>Senseurs : Contraintes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6712"/>
            <a:ext cx="6156176" cy="2160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Amélioration de l’efficacité de détection des pixels notamment sur les extrémités (bords actifs)et sous les rails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Concevoir des détecteurs capables de résister aux hauts flux radiatifs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Développer un électronique durcie et compactée compatible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Utiliser les techniques innovantes d’interconnexions entre matrices de pixels et son électronique de lecture</a:t>
            </a:r>
          </a:p>
          <a:p>
            <a:pPr marL="137160" indent="0">
              <a:buClr>
                <a:srgbClr val="FF0000"/>
              </a:buClr>
              <a:buNone/>
            </a:pPr>
            <a:r>
              <a:rPr lang="fr-FR" sz="1600" dirty="0" smtClean="0"/>
              <a:t> </a:t>
            </a:r>
            <a:endParaRPr lang="fr-FR" sz="1600" dirty="0"/>
          </a:p>
          <a:p>
            <a:endParaRPr lang="fr-FR" sz="16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17</a:t>
            </a:fld>
            <a:endParaRPr lang="en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92" y="3137021"/>
            <a:ext cx="4136380" cy="3279654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57200" y="3119445"/>
            <a:ext cx="4032447" cy="3603914"/>
            <a:chOff x="683569" y="1484785"/>
            <a:chExt cx="4032447" cy="3603914"/>
          </a:xfrm>
        </p:grpSpPr>
        <p:grpSp>
          <p:nvGrpSpPr>
            <p:cNvPr id="9" name="Groupe 8"/>
            <p:cNvGrpSpPr/>
            <p:nvPr/>
          </p:nvGrpSpPr>
          <p:grpSpPr>
            <a:xfrm>
              <a:off x="683569" y="1484785"/>
              <a:ext cx="4032447" cy="3603914"/>
              <a:chOff x="683569" y="1484785"/>
              <a:chExt cx="4032447" cy="3603914"/>
            </a:xfrm>
          </p:grpSpPr>
          <p:pic>
            <p:nvPicPr>
              <p:cNvPr id="11" name="Picture 10" descr="PixelEdgeScreensh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567" r="37675"/>
              <a:stretch>
                <a:fillRect/>
              </a:stretch>
            </p:blipFill>
            <p:spPr bwMode="auto">
              <a:xfrm rot="16200000">
                <a:off x="2049964" y="2638671"/>
                <a:ext cx="1083633" cy="381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576" y="1484785"/>
                <a:ext cx="3960440" cy="2502035"/>
              </a:xfrm>
              <a:prstGeom prst="rect">
                <a:avLst/>
              </a:prstGeom>
            </p:spPr>
          </p:pic>
        </p:grp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123729" y="2197994"/>
              <a:ext cx="2087563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cs typeface="Arial Unicode MS" charset="0"/>
                </a:rPr>
                <a:t>99-100% hit efficiency on the area of the pixel implant of the edge column</a:t>
              </a:r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 flipH="1">
            <a:off x="755576" y="5229200"/>
            <a:ext cx="504056" cy="9523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115616" y="5229200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14032"/>
            <a:ext cx="2767878" cy="1747717"/>
          </a:xfrm>
          <a:prstGeom prst="rect">
            <a:avLst/>
          </a:prstGeom>
        </p:spPr>
      </p:pic>
      <p:pic>
        <p:nvPicPr>
          <p:cNvPr id="17" name="Picture 7" descr="ATLAS_Transparent_600x720_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033"/>
            <a:ext cx="755575" cy="9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5146"/>
            <a:ext cx="8229600" cy="65755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cs typeface="Helvetica" panose="020B0604020202020204" pitchFamily="34" charset="0"/>
              </a:rPr>
              <a:t>Que </a:t>
            </a:r>
            <a:r>
              <a:rPr lang="en-US" sz="2400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doit</a:t>
            </a:r>
            <a:r>
              <a:rPr lang="en-US" sz="2400" dirty="0" smtClean="0">
                <a:solidFill>
                  <a:schemeClr val="tx1"/>
                </a:solidFill>
                <a:cs typeface="Helvetica" panose="020B0604020202020204" pitchFamily="34" charset="0"/>
              </a:rPr>
              <a:t> on </a:t>
            </a:r>
            <a:r>
              <a:rPr lang="en-US" sz="2400" dirty="0" err="1" smtClean="0">
                <a:solidFill>
                  <a:schemeClr val="tx1"/>
                </a:solidFill>
                <a:cs typeface="Helvetica" panose="020B0604020202020204" pitchFamily="34" charset="0"/>
              </a:rPr>
              <a:t>améliorer</a:t>
            </a:r>
            <a:r>
              <a:rPr lang="en-US" sz="2400" dirty="0" smtClean="0">
                <a:solidFill>
                  <a:schemeClr val="tx1"/>
                </a:solidFill>
                <a:cs typeface="Helvetica" panose="020B0604020202020204" pitchFamily="34" charset="0"/>
              </a:rPr>
              <a:t> ?</a:t>
            </a:r>
            <a:endParaRPr lang="en-US" sz="2400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31061" y="6356350"/>
            <a:ext cx="2133600" cy="365125"/>
          </a:xfrm>
        </p:spPr>
        <p:txBody>
          <a:bodyPr/>
          <a:lstStyle/>
          <a:p>
            <a:fld id="{34348920-2786-1E4F-B160-B098C33751A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0" y="2168116"/>
            <a:ext cx="4442460" cy="2537460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42306"/>
            <a:ext cx="3688635" cy="2697736"/>
          </a:xfrm>
        </p:spPr>
      </p:pic>
      <p:sp>
        <p:nvSpPr>
          <p:cNvPr id="10" name="Rectangle 9"/>
          <p:cNvSpPr/>
          <p:nvPr/>
        </p:nvSpPr>
        <p:spPr>
          <a:xfrm>
            <a:off x="128240" y="4995761"/>
            <a:ext cx="460465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Andalus" panose="02020603050405020304" pitchFamily="18" charset="-78"/>
                <a:cs typeface="Andalus" panose="02020603050405020304" pitchFamily="18" charset="-78"/>
              </a:rPr>
              <a:t>Pixel </a:t>
            </a:r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efficiency map for the sensors irradiated </a:t>
            </a:r>
          </a:p>
          <a:p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to 5. </a:t>
            </a:r>
            <a:r>
              <a:rPr lang="en-US" sz="1400" dirty="0">
                <a:latin typeface="Andalus" panose="02020603050405020304" pitchFamily="18" charset="-78"/>
                <a:cs typeface="Andalus" panose="02020603050405020304" pitchFamily="18" charset="-78"/>
              </a:rPr>
              <a:t>10</a:t>
            </a:r>
            <a:r>
              <a:rPr lang="en-US" sz="1400" baseline="30000" dirty="0">
                <a:latin typeface="Andalus" panose="02020603050405020304" pitchFamily="18" charset="-78"/>
                <a:cs typeface="Andalus" panose="02020603050405020304" pitchFamily="18" charset="-78"/>
              </a:rPr>
              <a:t>15</a:t>
            </a:r>
            <a:r>
              <a:rPr lang="en-US" sz="14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14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neq</a:t>
            </a:r>
            <a:r>
              <a:rPr lang="en-US" sz="1400" dirty="0">
                <a:latin typeface="Andalus" panose="02020603050405020304" pitchFamily="18" charset="-78"/>
                <a:cs typeface="Andalus" panose="02020603050405020304" pitchFamily="18" charset="-78"/>
              </a:rPr>
              <a:t>/</a:t>
            </a:r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cm</a:t>
            </a:r>
            <a:r>
              <a:rPr lang="en-US" sz="1400" baseline="30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1400" dirty="0">
                <a:latin typeface="Andalus" panose="02020603050405020304" pitchFamily="18" charset="-78"/>
                <a:cs typeface="Andalus" panose="02020603050405020304" pitchFamily="18" charset="-78"/>
              </a:rPr>
              <a:t>and </a:t>
            </a:r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cooled to -15</a:t>
            </a:r>
            <a:r>
              <a:rPr lang="en-US" sz="1400" baseline="30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0</a:t>
            </a:r>
            <a:r>
              <a:rPr lang="en-US" sz="1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c. </a:t>
            </a:r>
            <a:endParaRPr lang="en-US" sz="1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300" y="54898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/>
              <a:t>Igor </a:t>
            </a:r>
            <a:r>
              <a:rPr lang="en-US" sz="1200" b="1" dirty="0" err="1" smtClean="0"/>
              <a:t>Rubinski</a:t>
            </a:r>
            <a:r>
              <a:rPr lang="en-US" sz="1200" b="1" dirty="0" smtClean="0"/>
              <a:t>, Nuclear </a:t>
            </a:r>
            <a:r>
              <a:rPr lang="en-US" sz="1200" b="1" dirty="0"/>
              <a:t>Instruments and Methods in Physics </a:t>
            </a:r>
            <a:r>
              <a:rPr lang="en-US" sz="1200" b="1" dirty="0" smtClean="0"/>
              <a:t>Research </a:t>
            </a:r>
            <a:r>
              <a:rPr lang="en-US" sz="1200" b="1" dirty="0"/>
              <a:t>A 699 (2013) 67–71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90" y="993480"/>
            <a:ext cx="3275256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Leçons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à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tirer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du passé (IBL)?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383615" y="1582861"/>
            <a:ext cx="380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Position  du rail de </a:t>
            </a:r>
            <a:r>
              <a:rPr lang="en-US" dirty="0" err="1" smtClean="0"/>
              <a:t>polarisation</a:t>
            </a:r>
            <a:endParaRPr lang="en-US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1458686" y="1952193"/>
            <a:ext cx="304800" cy="4027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732314" y="317862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</a:t>
            </a:r>
            <a:r>
              <a:rPr lang="en-US" b="1" baseline="30000" dirty="0" smtClean="0"/>
              <a:t>0</a:t>
            </a:r>
            <a:r>
              <a:rPr lang="en-US" b="1" dirty="0" smtClean="0"/>
              <a:t>tilt</a:t>
            </a:r>
            <a:endParaRPr lang="en-US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808514" y="462642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</a:t>
            </a:r>
            <a:r>
              <a:rPr lang="en-US" b="1" baseline="30000" dirty="0" smtClean="0"/>
              <a:t>0</a:t>
            </a:r>
            <a:r>
              <a:rPr lang="en-US" b="1" dirty="0" smtClean="0"/>
              <a:t> tilt</a:t>
            </a:r>
            <a:endParaRPr lang="en-US" b="1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1404257" y="3270375"/>
            <a:ext cx="152400" cy="5551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9876" y="6171684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Matière</a:t>
            </a:r>
            <a:r>
              <a:rPr lang="en-US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à </a:t>
            </a:r>
            <a:r>
              <a:rPr lang="en-US" b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améliorer</a:t>
            </a:r>
            <a:r>
              <a:rPr lang="en-US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la situation?</a:t>
            </a:r>
            <a:endParaRPr lang="en-US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2" name="Picture 21" descr="GeoID24_effm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483" y="4170993"/>
            <a:ext cx="3661230" cy="2186340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3" name="Rectangle 22"/>
          <p:cNvSpPr/>
          <p:nvPr/>
        </p:nvSpPr>
        <p:spPr>
          <a:xfrm>
            <a:off x="4576934" y="6357333"/>
            <a:ext cx="4206779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Perte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d’efficacité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autour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des rails de </a:t>
            </a:r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polarisation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et </a:t>
            </a:r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autour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des implants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727455" y="5356567"/>
            <a:ext cx="653143" cy="102942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402286" y="6095428"/>
            <a:ext cx="729343" cy="43851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06333" y="3863022"/>
            <a:ext cx="329353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16196D"/>
                </a:solidFill>
              </a:rPr>
              <a:t>Eudet</a:t>
            </a:r>
            <a:r>
              <a:rPr lang="en-US" sz="1400" dirty="0" smtClean="0">
                <a:solidFill>
                  <a:srgbClr val="16196D"/>
                </a:solidFill>
              </a:rPr>
              <a:t> 120 </a:t>
            </a:r>
            <a:r>
              <a:rPr lang="en-US" sz="1400" dirty="0" err="1" smtClean="0">
                <a:solidFill>
                  <a:srgbClr val="16196D"/>
                </a:solidFill>
              </a:rPr>
              <a:t>GeV</a:t>
            </a:r>
            <a:r>
              <a:rPr lang="en-US" sz="1400" dirty="0" smtClean="0">
                <a:solidFill>
                  <a:srgbClr val="16196D"/>
                </a:solidFill>
              </a:rPr>
              <a:t> </a:t>
            </a:r>
            <a:r>
              <a:rPr lang="en-US" sz="1400" dirty="0" err="1" smtClean="0">
                <a:solidFill>
                  <a:srgbClr val="16196D"/>
                </a:solidFill>
              </a:rPr>
              <a:t>pions</a:t>
            </a:r>
            <a:r>
              <a:rPr lang="en-US" sz="1400" dirty="0" smtClean="0">
                <a:solidFill>
                  <a:srgbClr val="16196D"/>
                </a:solidFill>
              </a:rPr>
              <a:t>/ </a:t>
            </a:r>
            <a:r>
              <a:rPr lang="en-US" sz="1400" dirty="0" smtClean="0">
                <a:solidFill>
                  <a:srgbClr val="16196D"/>
                </a:solidFill>
                <a:latin typeface="Symbol" charset="0"/>
              </a:rPr>
              <a:t>F</a:t>
            </a:r>
            <a:r>
              <a:rPr lang="en-US" sz="1400" dirty="0" smtClean="0">
                <a:solidFill>
                  <a:srgbClr val="16196D"/>
                </a:solidFill>
                <a:latin typeface="Helvetica"/>
                <a:cs typeface="Helvetica"/>
              </a:rPr>
              <a:t>=4x10</a:t>
            </a:r>
            <a:r>
              <a:rPr lang="en-US" sz="1400" baseline="30000" dirty="0" smtClean="0">
                <a:solidFill>
                  <a:srgbClr val="16196D"/>
                </a:solidFill>
                <a:latin typeface="Helvetica"/>
                <a:cs typeface="Helvetica"/>
              </a:rPr>
              <a:t>15 </a:t>
            </a:r>
            <a:r>
              <a:rPr lang="en-US" sz="1400" dirty="0" err="1">
                <a:solidFill>
                  <a:srgbClr val="16196D"/>
                </a:solidFill>
                <a:latin typeface="Helvetica"/>
                <a:cs typeface="Helvetica"/>
              </a:rPr>
              <a:t>n</a:t>
            </a:r>
            <a:r>
              <a:rPr lang="en-US" sz="1400" baseline="-25000" dirty="0" err="1">
                <a:solidFill>
                  <a:srgbClr val="16196D"/>
                </a:solidFill>
                <a:latin typeface="Helvetica"/>
                <a:cs typeface="Helvetica"/>
              </a:rPr>
              <a:t>eq</a:t>
            </a:r>
            <a:r>
              <a:rPr lang="en-US" sz="1400" dirty="0">
                <a:solidFill>
                  <a:srgbClr val="16196D"/>
                </a:solidFill>
                <a:latin typeface="Helvetica"/>
                <a:cs typeface="Helvetica"/>
              </a:rPr>
              <a:t> cm</a:t>
            </a:r>
            <a:r>
              <a:rPr lang="en-US" sz="1400" baseline="30000" dirty="0">
                <a:solidFill>
                  <a:srgbClr val="16196D"/>
                </a:solidFill>
                <a:latin typeface="Helvetica"/>
                <a:cs typeface="Helvetica"/>
              </a:rPr>
              <a:t>-2</a:t>
            </a:r>
            <a:r>
              <a:rPr lang="en-US" sz="1400" dirty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</a:p>
        </p:txBody>
      </p:sp>
      <p:pic>
        <p:nvPicPr>
          <p:cNvPr id="24" name="Picture 7" descr="ATLAS_Transparent_600x720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033"/>
            <a:ext cx="923212" cy="1107854"/>
          </a:xfrm>
          <a:prstGeom prst="rect">
            <a:avLst/>
          </a:prstGeom>
        </p:spPr>
      </p:pic>
      <p:pic>
        <p:nvPicPr>
          <p:cNvPr id="27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6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0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plateforme technologique: </a:t>
            </a:r>
            <a:r>
              <a:rPr lang="fr-FR" dirty="0" err="1" smtClean="0"/>
              <a:t>CAPTiNOV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894C-3BDB-48A4-A0E2-5EDF96C6AAF4}" type="datetime1">
              <a:rPr lang="fr-FR" smtClean="0"/>
              <a:t>20/11/2015</a:t>
            </a:fld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3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60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 de </a:t>
            </a:r>
            <a:r>
              <a:rPr lang="en-US" dirty="0" err="1" smtClean="0">
                <a:solidFill>
                  <a:schemeClr val="bg1"/>
                </a:solidFill>
              </a:rPr>
              <a:t>l’exposé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Introduction : le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chantier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pour la haute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luminosité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dans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ATLAS 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Les motivations pour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l’upgrade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l’ITK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R&amp;D pour la phase 2 du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projet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HL-LHC</a:t>
            </a:r>
          </a:p>
          <a:p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L’infrastructure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technologique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CAPTINOV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Conclusions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920-2786-1E4F-B160-B098C33751A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22" y="18668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TLAS_Transparent_600x720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032"/>
            <a:ext cx="1208314" cy="14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430" y="59848"/>
            <a:ext cx="8915057" cy="7256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fr-FR" sz="2000" dirty="0" smtClean="0"/>
              <a:t>Moyens en infrastructure de tests et de </a:t>
            </a:r>
            <a:r>
              <a:rPr lang="fr-FR" sz="2000" dirty="0" err="1" smtClean="0"/>
              <a:t>caracterisation</a:t>
            </a:r>
            <a:r>
              <a:rPr lang="fr-FR" sz="2000" dirty="0" smtClean="0"/>
              <a:t> mis à disposition 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A56B-46A8-40D8-8D55-ADBAEFF5514B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20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" y="2369416"/>
            <a:ext cx="4066440" cy="40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2954" y="4844091"/>
            <a:ext cx="2270385" cy="169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923928" y="1662086"/>
            <a:ext cx="148470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CAPTINOV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431" y="1953887"/>
            <a:ext cx="424988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SEMI AUTOMATIC PROBE STATIOIN</a:t>
            </a:r>
            <a:endParaRPr lang="fr-FR" dirty="0"/>
          </a:p>
        </p:txBody>
      </p:sp>
      <p:pic>
        <p:nvPicPr>
          <p:cNvPr id="17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55496" y="6052704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23528" y="76470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concept de plateforme commune a eu pour  point de départ une  communauté de chercheurs et  scientifiques  engagés dans leurs projets dans des problématiques techniques  similaires à la pointe de  la technologie</a:t>
            </a:r>
          </a:p>
        </p:txBody>
      </p:sp>
      <p:pic>
        <p:nvPicPr>
          <p:cNvPr id="13" name="Picture 2" descr="http://www.mpenordic.com/images/Wire%20bonders/56XX-bondhea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37" y="2361745"/>
            <a:ext cx="3996445" cy="30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55214" y="5524732"/>
            <a:ext cx="3870290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spc="-5" dirty="0"/>
              <a:t>Universal </a:t>
            </a:r>
            <a:r>
              <a:rPr lang="fr-FR" sz="1600" spc="-5" dirty="0" err="1"/>
              <a:t>Semi-Automatic</a:t>
            </a:r>
            <a:r>
              <a:rPr lang="fr-FR" sz="1600" spc="-5" dirty="0"/>
              <a:t> </a:t>
            </a:r>
            <a:r>
              <a:rPr lang="fr-FR" sz="1600" spc="-5" dirty="0" err="1"/>
              <a:t>Wire</a:t>
            </a:r>
            <a:r>
              <a:rPr lang="fr-FR" sz="1600" spc="-5" dirty="0"/>
              <a:t> </a:t>
            </a:r>
            <a:r>
              <a:rPr lang="fr-FR" sz="1600" spc="-5" dirty="0" err="1"/>
              <a:t>Bonders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0964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905" y="1484784"/>
            <a:ext cx="8824817" cy="4896543"/>
          </a:xfrm>
        </p:spPr>
        <p:txBody>
          <a:bodyPr>
            <a:normAutofit/>
          </a:bodyPr>
          <a:lstStyle/>
          <a:p>
            <a:pPr marL="137160" indent="0">
              <a:lnSpc>
                <a:spcPts val="2100"/>
              </a:lnSpc>
              <a:buNone/>
            </a:pPr>
            <a:r>
              <a:rPr lang="fr-FR" sz="2000" dirty="0" smtClean="0"/>
              <a:t>Besoin motivé par un besoin  d’expertise à acquérir en matière de R&amp;D pour nos projets respectifs dans le domaines des capteurs </a:t>
            </a:r>
            <a:r>
              <a:rPr lang="fr-FR" sz="2000" dirty="0" err="1" smtClean="0"/>
              <a:t>semiconducteurs</a:t>
            </a:r>
            <a:r>
              <a:rPr lang="fr-FR" sz="2000" dirty="0" smtClean="0"/>
              <a:t> et des circuits associés</a:t>
            </a:r>
          </a:p>
          <a:p>
            <a:pPr marL="180975" marR="1560830" indent="-168275">
              <a:buFont typeface="Arial"/>
              <a:buChar char="•"/>
              <a:tabLst>
                <a:tab pos="180975" algn="l"/>
              </a:tabLst>
            </a:pPr>
            <a:r>
              <a:rPr lang="fr-FR" sz="2000" spc="-20" dirty="0" smtClean="0">
                <a:cs typeface="Calibri"/>
              </a:rPr>
              <a:t>D</a:t>
            </a:r>
            <a:r>
              <a:rPr lang="fr-FR" sz="2000" spc="-25" dirty="0">
                <a:cs typeface="Calibri"/>
              </a:rPr>
              <a:t>é</a:t>
            </a:r>
            <a:r>
              <a:rPr lang="fr-FR" sz="2000" spc="-45" dirty="0" smtClean="0">
                <a:cs typeface="Calibri"/>
              </a:rPr>
              <a:t>v</a:t>
            </a:r>
            <a:r>
              <a:rPr lang="fr-FR" sz="2000" spc="-10" dirty="0" smtClean="0">
                <a:cs typeface="Calibri"/>
              </a:rPr>
              <a:t>e</a:t>
            </a:r>
            <a:r>
              <a:rPr lang="fr-FR" sz="2000" dirty="0" smtClean="0">
                <a:cs typeface="Calibri"/>
              </a:rPr>
              <a:t>l</a:t>
            </a:r>
            <a:r>
              <a:rPr lang="fr-FR" sz="2000" spc="-10" dirty="0" smtClean="0">
                <a:cs typeface="Calibri"/>
              </a:rPr>
              <a:t>op</a:t>
            </a:r>
            <a:r>
              <a:rPr lang="fr-FR" sz="2000" dirty="0" smtClean="0">
                <a:cs typeface="Calibri"/>
              </a:rPr>
              <a:t>per des relations entre nos laboratoires dans le domaine de l’instrumentation et l’électronique (mutualisation des moyens et de l’expertise dans la communauté P2IO</a:t>
            </a:r>
            <a:r>
              <a:rPr lang="fr-FR" sz="2000" spc="5" dirty="0" smtClean="0">
                <a:cs typeface="Calibri"/>
              </a:rPr>
              <a:t> )</a:t>
            </a:r>
          </a:p>
          <a:p>
            <a:pPr marL="501015" marR="1560830" lvl="1" indent="-168275">
              <a:buFont typeface="Arial"/>
              <a:buChar char="•"/>
              <a:tabLst>
                <a:tab pos="180975" algn="l"/>
              </a:tabLst>
            </a:pPr>
            <a:r>
              <a:rPr lang="fr-FR" sz="1600" spc="5" dirty="0" smtClean="0">
                <a:cs typeface="Calibri"/>
              </a:rPr>
              <a:t>Partage des connaissances, des </a:t>
            </a:r>
            <a:r>
              <a:rPr lang="fr-FR" sz="1600" spc="5" dirty="0" err="1" smtClean="0">
                <a:cs typeface="Calibri"/>
              </a:rPr>
              <a:t>savoire-faire</a:t>
            </a:r>
            <a:r>
              <a:rPr lang="fr-FR" sz="1600" spc="5" dirty="0" smtClean="0">
                <a:cs typeface="Calibri"/>
              </a:rPr>
              <a:t>,  des équipements spécialisés et outils (coûteux) </a:t>
            </a:r>
          </a:p>
          <a:p>
            <a:pPr marL="501015" marR="1560830" lvl="1" indent="-168275">
              <a:buFont typeface="Arial"/>
              <a:buChar char="•"/>
              <a:tabLst>
                <a:tab pos="180975" algn="l"/>
              </a:tabLst>
            </a:pPr>
            <a:r>
              <a:rPr lang="fr-FR" sz="1600" spc="5" dirty="0" smtClean="0">
                <a:cs typeface="Calibri"/>
              </a:rPr>
              <a:t>Combler le vide d’absence d’équipement de pointe, </a:t>
            </a:r>
            <a:r>
              <a:rPr lang="fr-FR" sz="1600" spc="5" dirty="0" err="1" smtClean="0">
                <a:cs typeface="Calibri"/>
              </a:rPr>
              <a:t>utra</a:t>
            </a:r>
            <a:r>
              <a:rPr lang="fr-FR" sz="1600" spc="5" dirty="0" smtClean="0">
                <a:cs typeface="Calibri"/>
              </a:rPr>
              <a:t> performants,  pouvant répondre à nos besoin proche de notre site </a:t>
            </a:r>
          </a:p>
          <a:p>
            <a:pPr marL="265176" indent="0">
              <a:lnSpc>
                <a:spcPts val="2100"/>
              </a:lnSpc>
              <a:buNone/>
            </a:pPr>
            <a:endParaRPr lang="fr-FR" sz="2000" dirty="0" smtClean="0">
              <a:solidFill>
                <a:schemeClr val="accent2"/>
              </a:solidFill>
            </a:endParaRPr>
          </a:p>
          <a:p>
            <a:pPr marL="265176" indent="0">
              <a:lnSpc>
                <a:spcPts val="2100"/>
              </a:lnSpc>
              <a:buNone/>
            </a:pPr>
            <a:r>
              <a:rPr lang="fr-FR" sz="2000" dirty="0" smtClean="0"/>
              <a:t>Réponse à l’appel d’offre de plateforme P2IO en 2012</a:t>
            </a:r>
          </a:p>
          <a:p>
            <a:pPr marL="755650" lvl="1" indent="-214313">
              <a:spcBef>
                <a:spcPts val="480"/>
              </a:spcBef>
              <a:buFont typeface="Arial"/>
              <a:buChar char="–"/>
              <a:tabLst>
                <a:tab pos="756920" algn="l"/>
              </a:tabLst>
            </a:pPr>
            <a:endParaRPr lang="fr-FR" sz="1800" dirty="0" smtClean="0">
              <a:solidFill>
                <a:schemeClr val="accent2"/>
              </a:solidFill>
            </a:endParaRPr>
          </a:p>
          <a:p>
            <a:pPr marL="180975" indent="-180975">
              <a:spcBef>
                <a:spcPts val="480"/>
              </a:spcBef>
              <a:tabLst>
                <a:tab pos="756920" algn="l"/>
              </a:tabLst>
            </a:pPr>
            <a:r>
              <a:rPr lang="en-US" sz="2000" dirty="0" smtClean="0">
                <a:cs typeface="Calibri"/>
              </a:rPr>
              <a:t>+ SESAME </a:t>
            </a:r>
            <a:r>
              <a:rPr lang="en-US" sz="2000" dirty="0" err="1" smtClean="0">
                <a:cs typeface="Calibri"/>
              </a:rPr>
              <a:t>projet</a:t>
            </a:r>
            <a:r>
              <a:rPr lang="en-US" sz="2000" dirty="0" smtClean="0">
                <a:cs typeface="Calibri"/>
              </a:rPr>
              <a:t> (</a:t>
            </a:r>
            <a:r>
              <a:rPr lang="en-US" sz="2000" dirty="0" err="1" smtClean="0">
                <a:cs typeface="Calibri"/>
              </a:rPr>
              <a:t>Région</a:t>
            </a:r>
            <a:r>
              <a:rPr lang="en-US" sz="2000" dirty="0" smtClean="0">
                <a:cs typeface="Calibri"/>
              </a:rPr>
              <a:t> Ile-de-France)</a:t>
            </a:r>
            <a:endParaRPr lang="en-US" sz="2000" dirty="0">
              <a:cs typeface="Calibri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55576" y="0"/>
            <a:ext cx="7623892" cy="432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2800" spc="-5" dirty="0">
                <a:solidFill>
                  <a:schemeClr val="tx1"/>
                </a:solidFill>
              </a:rPr>
              <a:t>M</a:t>
            </a:r>
            <a:r>
              <a:rPr lang="fr-FR" sz="2800" dirty="0">
                <a:solidFill>
                  <a:schemeClr val="tx1"/>
                </a:solidFill>
              </a:rPr>
              <a:t>o</a:t>
            </a:r>
            <a:r>
              <a:rPr lang="fr-FR" sz="2800" spc="-10" dirty="0">
                <a:solidFill>
                  <a:schemeClr val="tx1"/>
                </a:solidFill>
              </a:rPr>
              <a:t>t</a:t>
            </a:r>
            <a:r>
              <a:rPr lang="fr-FR" sz="2800" spc="-5" dirty="0">
                <a:solidFill>
                  <a:schemeClr val="tx1"/>
                </a:solidFill>
              </a:rPr>
              <a:t>i</a:t>
            </a:r>
            <a:r>
              <a:rPr lang="fr-FR" sz="2800" spc="-45" dirty="0">
                <a:solidFill>
                  <a:schemeClr val="tx1"/>
                </a:solidFill>
              </a:rPr>
              <a:t>v</a:t>
            </a:r>
            <a:r>
              <a:rPr lang="fr-FR" sz="2800" spc="-25" dirty="0">
                <a:solidFill>
                  <a:schemeClr val="tx1"/>
                </a:solidFill>
              </a:rPr>
              <a:t>a</a:t>
            </a:r>
            <a:r>
              <a:rPr lang="fr-FR" sz="2800" spc="-10" dirty="0">
                <a:solidFill>
                  <a:schemeClr val="tx1"/>
                </a:solidFill>
              </a:rPr>
              <a:t>t</a:t>
            </a:r>
            <a:r>
              <a:rPr lang="fr-FR" sz="2800" spc="-5" dirty="0">
                <a:solidFill>
                  <a:schemeClr val="tx1"/>
                </a:solidFill>
              </a:rPr>
              <a:t>i</a:t>
            </a:r>
            <a:r>
              <a:rPr lang="fr-FR" sz="2800" dirty="0">
                <a:solidFill>
                  <a:schemeClr val="tx1"/>
                </a:solidFill>
              </a:rPr>
              <a:t>o</a:t>
            </a:r>
            <a:r>
              <a:rPr lang="fr-FR" sz="2800" spc="-10" dirty="0">
                <a:solidFill>
                  <a:schemeClr val="tx1"/>
                </a:solidFill>
              </a:rPr>
              <a:t>n</a:t>
            </a:r>
            <a:r>
              <a:rPr lang="fr-FR" sz="2800" dirty="0">
                <a:solidFill>
                  <a:schemeClr val="tx1"/>
                </a:solidFill>
              </a:rPr>
              <a:t>s</a:t>
            </a:r>
            <a:r>
              <a:rPr lang="fr-FR" sz="2800" spc="15" dirty="0">
                <a:solidFill>
                  <a:schemeClr val="tx1"/>
                </a:solidFill>
              </a:rPr>
              <a:t> </a:t>
            </a:r>
            <a:r>
              <a:rPr lang="fr-FR" sz="2800" dirty="0" smtClean="0">
                <a:solidFill>
                  <a:schemeClr val="tx1"/>
                </a:solidFill>
              </a:rPr>
              <a:t>du Groupe </a:t>
            </a:r>
            <a:r>
              <a:rPr lang="fr-FR" sz="2800" spc="-5" dirty="0" smtClean="0">
                <a:solidFill>
                  <a:schemeClr val="tx1"/>
                </a:solidFill>
              </a:rPr>
              <a:t>CAPTINOV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442200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FB05A7-5E2D-4007-B9E3-1C8D9BE85B14}" type="slidenum">
              <a:rPr lang="en-US" altLang="fr-FR" smtClean="0">
                <a:solidFill>
                  <a:srgbClr val="253971"/>
                </a:solidFill>
                <a:latin typeface="Bookman Old Style" pitchFamily="18" charset="0"/>
              </a:rPr>
              <a:pPr eaLnBrk="1" hangingPunct="1"/>
              <a:t>21</a:t>
            </a:fld>
            <a:endParaRPr lang="en-US" altLang="fr-FR" smtClean="0">
              <a:solidFill>
                <a:srgbClr val="253971"/>
              </a:solidFill>
              <a:latin typeface="Bookman Old Style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1"/>
          </p:nvPr>
        </p:nvSpPr>
        <p:spPr>
          <a:xfrm>
            <a:off x="85725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November, 20</a:t>
            </a:r>
            <a:r>
              <a:rPr lang="en-US" altLang="fr-FR" baseline="30000" dirty="0" smtClean="0">
                <a:solidFill>
                  <a:srgbClr val="253971"/>
                </a:solidFill>
                <a:latin typeface="Bookman Old Style" pitchFamily="18" charset="0"/>
              </a:rPr>
              <a:t>th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2015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1782763" y="6661150"/>
            <a:ext cx="5578475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err="1" smtClean="0">
                <a:solidFill>
                  <a:srgbClr val="253971"/>
                </a:solidFill>
                <a:latin typeface="Bookman Old Style" pitchFamily="18" charset="0"/>
              </a:rPr>
              <a:t>CaptInnov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Platform</a:t>
            </a:r>
          </a:p>
        </p:txBody>
      </p:sp>
      <p:pic>
        <p:nvPicPr>
          <p:cNvPr id="7" name="Image 6" descr="Région Île-de-France - Demain s'invente ici - Accuei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03581"/>
            <a:ext cx="2016760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00392" y="73883"/>
            <a:ext cx="1016292" cy="421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0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1704" y="0"/>
            <a:ext cx="8229600" cy="80058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2800" dirty="0" smtClean="0"/>
              <a:t>La plateforme CAPTINOV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643665"/>
            <a:ext cx="5982269" cy="34684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Bell MT" panose="02020503060305020303" pitchFamily="18" charset="0"/>
                <a:cs typeface="Calibri"/>
              </a:rPr>
              <a:t>Le concept de plateforme est envisagé :</a:t>
            </a:r>
          </a:p>
          <a:p>
            <a:pPr marL="677863" indent="-3429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900" dirty="0">
                <a:latin typeface="Bell MT" panose="02020503060305020303" pitchFamily="18" charset="0"/>
                <a:cs typeface="Calibri"/>
              </a:rPr>
              <a:t>é</a:t>
            </a:r>
            <a:r>
              <a:rPr lang="fr-FR" sz="1900" dirty="0" smtClean="0">
                <a:latin typeface="Bell MT" panose="02020503060305020303" pitchFamily="18" charset="0"/>
                <a:cs typeface="Calibri"/>
              </a:rPr>
              <a:t>quipement disposé sur 2 sites (LAL, CEA)</a:t>
            </a:r>
          </a:p>
          <a:p>
            <a:pPr marL="677863" indent="-3429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900" dirty="0" smtClean="0">
                <a:latin typeface="Bell MT" panose="02020503060305020303" pitchFamily="18" charset="0"/>
                <a:cs typeface="Calibri"/>
              </a:rPr>
              <a:t>Libre/facile accès au site (s)</a:t>
            </a:r>
          </a:p>
          <a:p>
            <a:pPr marL="677863" indent="-3429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900" dirty="0" smtClean="0">
                <a:latin typeface="Bell MT" panose="02020503060305020303" pitchFamily="18" charset="0"/>
                <a:cs typeface="Calibri"/>
              </a:rPr>
              <a:t>Ouvert à tous les membre ou instituts de P2IO , partenaires scientifiques </a:t>
            </a:r>
            <a:br>
              <a:rPr lang="fr-FR" sz="1900" dirty="0" smtClean="0">
                <a:latin typeface="Bell MT" panose="02020503060305020303" pitchFamily="18" charset="0"/>
                <a:cs typeface="Calibri"/>
              </a:rPr>
            </a:br>
            <a:r>
              <a:rPr lang="fr-FR" sz="1900" dirty="0" smtClean="0">
                <a:latin typeface="Bell MT" panose="02020503060305020303" pitchFamily="18" charset="0"/>
                <a:cs typeface="Calibri"/>
              </a:rPr>
              <a:t>et des structures externes (avec des frais)</a:t>
            </a:r>
          </a:p>
          <a:p>
            <a:pPr marL="677863" indent="-3429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900" dirty="0" smtClean="0">
                <a:latin typeface="Bell MT" panose="02020503060305020303" pitchFamily="18" charset="0"/>
                <a:cs typeface="Calibri"/>
              </a:rPr>
              <a:t>Coordination assuré par un comité exécutif</a:t>
            </a:r>
          </a:p>
          <a:p>
            <a:pPr marL="677863" indent="-3429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900" dirty="0" smtClean="0">
                <a:latin typeface="Bell MT" panose="02020503060305020303" pitchFamily="18" charset="0"/>
                <a:cs typeface="Calibri"/>
              </a:rPr>
              <a:t>Support à l’utilisateur fourni grâce à une personne experte sur chaque station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D3C2-917E-4B16-A79D-47175987B5B4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22</a:t>
            </a:fld>
            <a:endParaRPr lang="en-CA"/>
          </a:p>
        </p:txBody>
      </p:sp>
      <p:grpSp>
        <p:nvGrpSpPr>
          <p:cNvPr id="6" name="Groupe 5"/>
          <p:cNvGrpSpPr/>
          <p:nvPr/>
        </p:nvGrpSpPr>
        <p:grpSpPr>
          <a:xfrm>
            <a:off x="5782149" y="3081635"/>
            <a:ext cx="3496154" cy="3139726"/>
            <a:chOff x="5351265" y="2785452"/>
            <a:chExt cx="3761149" cy="3139726"/>
          </a:xfrm>
        </p:grpSpPr>
        <p:sp>
          <p:nvSpPr>
            <p:cNvPr id="7" name="object 9"/>
            <p:cNvSpPr/>
            <p:nvPr/>
          </p:nvSpPr>
          <p:spPr>
            <a:xfrm>
              <a:off x="5351265" y="2785452"/>
              <a:ext cx="3761149" cy="31397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6678840" y="3777756"/>
              <a:ext cx="1243847" cy="215900"/>
            </a:xfrm>
            <a:custGeom>
              <a:avLst/>
              <a:gdLst/>
              <a:ahLst/>
              <a:cxnLst/>
              <a:rect l="l" t="t" r="r" b="b"/>
              <a:pathLst>
                <a:path w="1080134" h="215900">
                  <a:moveTo>
                    <a:pt x="0" y="0"/>
                  </a:moveTo>
                  <a:lnTo>
                    <a:pt x="1080122" y="0"/>
                  </a:lnTo>
                  <a:lnTo>
                    <a:pt x="1080122" y="215442"/>
                  </a:lnTo>
                  <a:lnTo>
                    <a:pt x="0" y="215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9" name="object 11"/>
            <p:cNvSpPr txBox="1"/>
            <p:nvPr/>
          </p:nvSpPr>
          <p:spPr>
            <a:xfrm>
              <a:off x="6668620" y="3805069"/>
              <a:ext cx="1339943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Exe</a:t>
              </a:r>
              <a:r>
                <a:rPr sz="1000" b="1" spc="-5" dirty="0" smtClean="0">
                  <a:solidFill>
                    <a:schemeClr val="bg1"/>
                  </a:solidFill>
                  <a:latin typeface="Calibri"/>
                  <a:cs typeface="Calibri"/>
                </a:rPr>
                <a:t>c</a:t>
              </a:r>
              <a:r>
                <a:rPr sz="1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u</a:t>
              </a:r>
              <a:r>
                <a:rPr sz="1000" b="1" spc="-5" dirty="0" smtClean="0">
                  <a:solidFill>
                    <a:schemeClr val="bg1"/>
                  </a:solidFill>
                  <a:latin typeface="Calibri"/>
                  <a:cs typeface="Calibri"/>
                </a:rPr>
                <a:t>t</a:t>
              </a:r>
              <a:r>
                <a:rPr sz="1000" b="1" spc="-10" dirty="0" smtClean="0">
                  <a:solidFill>
                    <a:schemeClr val="bg1"/>
                  </a:solidFill>
                  <a:latin typeface="Calibri"/>
                  <a:cs typeface="Calibri"/>
                </a:rPr>
                <a:t>i</a:t>
              </a:r>
              <a:r>
                <a:rPr sz="1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ve</a:t>
              </a:r>
              <a:r>
                <a:rPr lang="fr-FR" sz="1000" b="1" spc="-5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000" b="1" spc="-5" dirty="0" smtClean="0">
                  <a:solidFill>
                    <a:schemeClr val="bg1"/>
                  </a:solidFill>
                  <a:latin typeface="Calibri"/>
                  <a:cs typeface="Calibri"/>
                </a:rPr>
                <a:t>co</a:t>
              </a:r>
              <a:r>
                <a:rPr sz="1000" b="1" spc="5" dirty="0" smtClean="0">
                  <a:solidFill>
                    <a:schemeClr val="bg1"/>
                  </a:solidFill>
                  <a:latin typeface="Calibri"/>
                  <a:cs typeface="Calibri"/>
                </a:rPr>
                <a:t>mm</a:t>
              </a:r>
              <a:r>
                <a:rPr sz="1000" b="1" spc="-10" dirty="0" smtClean="0">
                  <a:solidFill>
                    <a:schemeClr val="bg1"/>
                  </a:solidFill>
                  <a:latin typeface="Calibri"/>
                  <a:cs typeface="Calibri"/>
                </a:rPr>
                <a:t>i</a:t>
              </a:r>
              <a:r>
                <a:rPr sz="1000" b="1" spc="-5" dirty="0" smtClean="0">
                  <a:solidFill>
                    <a:schemeClr val="bg1"/>
                  </a:solidFill>
                  <a:latin typeface="Calibri"/>
                  <a:cs typeface="Calibri"/>
                </a:rPr>
                <a:t>tt</a:t>
              </a:r>
              <a:r>
                <a:rPr sz="10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ee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2"/>
            <p:cNvSpPr/>
            <p:nvPr/>
          </p:nvSpPr>
          <p:spPr>
            <a:xfrm>
              <a:off x="5984544" y="4221086"/>
              <a:ext cx="963930" cy="231140"/>
            </a:xfrm>
            <a:custGeom>
              <a:avLst/>
              <a:gdLst/>
              <a:ahLst/>
              <a:cxnLst/>
              <a:rect l="l" t="t" r="r" b="b"/>
              <a:pathLst>
                <a:path w="963929" h="231139">
                  <a:moveTo>
                    <a:pt x="0" y="0"/>
                  </a:moveTo>
                  <a:lnTo>
                    <a:pt x="963726" y="0"/>
                  </a:lnTo>
                  <a:lnTo>
                    <a:pt x="963726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D5B5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1" name="object 13"/>
            <p:cNvSpPr txBox="1"/>
            <p:nvPr/>
          </p:nvSpPr>
          <p:spPr>
            <a:xfrm>
              <a:off x="6275647" y="4259187"/>
              <a:ext cx="38100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fr-FR" sz="1000" b="1" dirty="0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r>
                <a:rPr sz="1000" b="1" spc="-1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xp</a:t>
              </a:r>
              <a:r>
                <a:rPr sz="1000" b="1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er</a:t>
              </a:r>
              <a:r>
                <a:rPr sz="1000" b="1" spc="-5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t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4"/>
            <p:cNvSpPr/>
            <p:nvPr/>
          </p:nvSpPr>
          <p:spPr>
            <a:xfrm>
              <a:off x="5364086" y="4725149"/>
              <a:ext cx="1080135" cy="231140"/>
            </a:xfrm>
            <a:custGeom>
              <a:avLst/>
              <a:gdLst/>
              <a:ahLst/>
              <a:cxnLst/>
              <a:rect l="l" t="t" r="r" b="b"/>
              <a:pathLst>
                <a:path w="1080135" h="231139">
                  <a:moveTo>
                    <a:pt x="0" y="0"/>
                  </a:moveTo>
                  <a:lnTo>
                    <a:pt x="1080122" y="0"/>
                  </a:lnTo>
                  <a:lnTo>
                    <a:pt x="1080122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ADA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3" name="object 15"/>
            <p:cNvSpPr txBox="1"/>
            <p:nvPr/>
          </p:nvSpPr>
          <p:spPr>
            <a:xfrm>
              <a:off x="5498246" y="4742565"/>
              <a:ext cx="903866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2IO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m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mb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er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6"/>
            <p:cNvSpPr/>
            <p:nvPr/>
          </p:nvSpPr>
          <p:spPr>
            <a:xfrm>
              <a:off x="6690129" y="4725149"/>
              <a:ext cx="1080135" cy="231140"/>
            </a:xfrm>
            <a:custGeom>
              <a:avLst/>
              <a:gdLst/>
              <a:ahLst/>
              <a:cxnLst/>
              <a:rect l="l" t="t" r="r" b="b"/>
              <a:pathLst>
                <a:path w="1080134" h="231139">
                  <a:moveTo>
                    <a:pt x="0" y="0"/>
                  </a:moveTo>
                  <a:lnTo>
                    <a:pt x="1080122" y="0"/>
                  </a:lnTo>
                  <a:lnTo>
                    <a:pt x="1080122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ADA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5" name="object 17"/>
            <p:cNvSpPr txBox="1"/>
            <p:nvPr/>
          </p:nvSpPr>
          <p:spPr>
            <a:xfrm>
              <a:off x="6985883" y="4763244"/>
              <a:ext cx="640365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r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n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er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8"/>
            <p:cNvSpPr/>
            <p:nvPr/>
          </p:nvSpPr>
          <p:spPr>
            <a:xfrm>
              <a:off x="8054568" y="4675251"/>
              <a:ext cx="982344" cy="266065"/>
            </a:xfrm>
            <a:custGeom>
              <a:avLst/>
              <a:gdLst/>
              <a:ahLst/>
              <a:cxnLst/>
              <a:rect l="l" t="t" r="r" b="b"/>
              <a:pathLst>
                <a:path w="982345" h="266064">
                  <a:moveTo>
                    <a:pt x="0" y="0"/>
                  </a:moveTo>
                  <a:lnTo>
                    <a:pt x="981925" y="0"/>
                  </a:lnTo>
                  <a:lnTo>
                    <a:pt x="981925" y="265925"/>
                  </a:lnTo>
                  <a:lnTo>
                    <a:pt x="0" y="265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ADA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7" name="object 19"/>
            <p:cNvSpPr txBox="1"/>
            <p:nvPr/>
          </p:nvSpPr>
          <p:spPr>
            <a:xfrm>
              <a:off x="8008563" y="4742565"/>
              <a:ext cx="1057845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x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ter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na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r>
                <a:rPr sz="1000" b="1" spc="5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u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er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/>
            <p:cNvSpPr/>
            <p:nvPr/>
          </p:nvSpPr>
          <p:spPr>
            <a:xfrm>
              <a:off x="5943212" y="3296271"/>
              <a:ext cx="1080135" cy="231140"/>
            </a:xfrm>
            <a:custGeom>
              <a:avLst/>
              <a:gdLst/>
              <a:ahLst/>
              <a:cxnLst/>
              <a:rect l="l" t="t" r="r" b="b"/>
              <a:pathLst>
                <a:path w="1080134" h="231139">
                  <a:moveTo>
                    <a:pt x="0" y="0"/>
                  </a:moveTo>
                  <a:lnTo>
                    <a:pt x="1080122" y="0"/>
                  </a:lnTo>
                  <a:lnTo>
                    <a:pt x="1080122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CDB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9" name="object 21"/>
            <p:cNvSpPr txBox="1"/>
            <p:nvPr/>
          </p:nvSpPr>
          <p:spPr>
            <a:xfrm>
              <a:off x="6155696" y="3323083"/>
              <a:ext cx="620213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spc="-15" dirty="0">
                  <a:solidFill>
                    <a:schemeClr val="bg1"/>
                  </a:solidFill>
                  <a:latin typeface="Calibri"/>
                  <a:cs typeface="Calibri"/>
                </a:rPr>
                <a:t>Ho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m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 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</a:t>
              </a: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i</a:t>
              </a:r>
              <a:r>
                <a:rPr sz="10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</a:t>
              </a:r>
              <a:r>
                <a:rPr sz="1000" b="1" dirty="0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2"/>
            <p:cNvSpPr/>
            <p:nvPr/>
          </p:nvSpPr>
          <p:spPr>
            <a:xfrm>
              <a:off x="6114080" y="5169369"/>
              <a:ext cx="1080135" cy="231140"/>
            </a:xfrm>
            <a:custGeom>
              <a:avLst/>
              <a:gdLst/>
              <a:ahLst/>
              <a:cxnLst/>
              <a:rect l="l" t="t" r="r" b="b"/>
              <a:pathLst>
                <a:path w="1080134" h="231139">
                  <a:moveTo>
                    <a:pt x="0" y="0"/>
                  </a:moveTo>
                  <a:lnTo>
                    <a:pt x="1080122" y="0"/>
                  </a:lnTo>
                  <a:lnTo>
                    <a:pt x="1080122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1" name="object 23"/>
            <p:cNvSpPr txBox="1"/>
            <p:nvPr/>
          </p:nvSpPr>
          <p:spPr>
            <a:xfrm>
              <a:off x="6402113" y="5195291"/>
              <a:ext cx="373796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User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4"/>
            <p:cNvSpPr/>
            <p:nvPr/>
          </p:nvSpPr>
          <p:spPr>
            <a:xfrm>
              <a:off x="6136658" y="5650847"/>
              <a:ext cx="1080135" cy="231140"/>
            </a:xfrm>
            <a:custGeom>
              <a:avLst/>
              <a:gdLst/>
              <a:ahLst/>
              <a:cxnLst/>
              <a:rect l="l" t="t" r="r" b="b"/>
              <a:pathLst>
                <a:path w="1080134" h="231139">
                  <a:moveTo>
                    <a:pt x="0" y="0"/>
                  </a:moveTo>
                  <a:lnTo>
                    <a:pt x="1080122" y="0"/>
                  </a:lnTo>
                  <a:lnTo>
                    <a:pt x="1080122" y="230835"/>
                  </a:lnTo>
                  <a:lnTo>
                    <a:pt x="0" y="2308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3" name="object 25"/>
            <p:cNvSpPr txBox="1"/>
            <p:nvPr/>
          </p:nvSpPr>
          <p:spPr>
            <a:xfrm>
              <a:off x="6501227" y="5689958"/>
              <a:ext cx="332933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User</a:t>
              </a:r>
              <a:endParaRPr sz="10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53511" y="800581"/>
            <a:ext cx="843349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pc="-5" dirty="0" smtClean="0">
                <a:latin typeface="Bell MT" panose="02020503060305020303" pitchFamily="18" charset="0"/>
                <a:cs typeface="Calibri"/>
              </a:rPr>
              <a:t>On se propose</a:t>
            </a:r>
            <a:r>
              <a:rPr lang="fr-FR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de “</a:t>
            </a:r>
            <a:r>
              <a:rPr lang="fr-FR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partager</a:t>
            </a:r>
            <a:r>
              <a:rPr lang="fr-FR" dirty="0">
                <a:latin typeface="Bell MT" panose="02020503060305020303" pitchFamily="18" charset="0"/>
                <a:cs typeface="Calibri"/>
              </a:rPr>
              <a:t>” un équipement technologique de </a:t>
            </a:r>
            <a:r>
              <a:rPr lang="fr-FR" dirty="0" smtClean="0">
                <a:latin typeface="Bell MT" panose="02020503060305020303" pitchFamily="18" charset="0"/>
                <a:cs typeface="Calibri"/>
              </a:rPr>
              <a:t>très haut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niveau  </a:t>
            </a:r>
            <a:r>
              <a:rPr lang="fr-FR" dirty="0" smtClean="0">
                <a:latin typeface="Bell MT" panose="02020503060305020303" pitchFamily="18" charset="0"/>
                <a:cs typeface="Calibri"/>
              </a:rPr>
              <a:t>dédié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à l’</a:t>
            </a:r>
            <a:r>
              <a:rPr lang="fr-FR" spc="-5" dirty="0">
                <a:latin typeface="Bell MT" panose="02020503060305020303" pitchFamily="18" charset="0"/>
                <a:cs typeface="Calibri"/>
              </a:rPr>
              <a:t>éle</a:t>
            </a:r>
            <a:r>
              <a:rPr lang="fr-FR" dirty="0">
                <a:latin typeface="Bell MT" panose="02020503060305020303" pitchFamily="18" charset="0"/>
                <a:cs typeface="Calibri"/>
              </a:rPr>
              <a:t>ct</a:t>
            </a:r>
            <a:r>
              <a:rPr lang="fr-FR" spc="-40" dirty="0">
                <a:latin typeface="Bell MT" panose="02020503060305020303" pitchFamily="18" charset="0"/>
                <a:cs typeface="Calibri"/>
              </a:rPr>
              <a:t>r</a:t>
            </a:r>
            <a:r>
              <a:rPr lang="fr-FR" spc="-5" dirty="0">
                <a:latin typeface="Bell MT" panose="02020503060305020303" pitchFamily="18" charset="0"/>
                <a:cs typeface="Calibri"/>
              </a:rPr>
              <a:t>o</a:t>
            </a:r>
            <a:r>
              <a:rPr lang="fr-FR" dirty="0">
                <a:latin typeface="Bell MT" panose="02020503060305020303" pitchFamily="18" charset="0"/>
                <a:cs typeface="Calibri"/>
              </a:rPr>
              <a:t>n</a:t>
            </a:r>
            <a:r>
              <a:rPr lang="fr-FR" spc="-5" dirty="0">
                <a:latin typeface="Bell MT" panose="02020503060305020303" pitchFamily="18" charset="0"/>
                <a:cs typeface="Calibri"/>
              </a:rPr>
              <a:t>i</a:t>
            </a:r>
            <a:r>
              <a:rPr lang="fr-FR" dirty="0">
                <a:latin typeface="Bell MT" panose="02020503060305020303" pitchFamily="18" charset="0"/>
                <a:cs typeface="Calibri"/>
              </a:rPr>
              <a:t>que</a:t>
            </a:r>
            <a:r>
              <a:rPr lang="fr-FR" spc="5" dirty="0">
                <a:latin typeface="Bell MT" panose="02020503060305020303" pitchFamily="18" charset="0"/>
                <a:cs typeface="Calibri"/>
              </a:rPr>
              <a:t>, les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détecteurs, </a:t>
            </a:r>
            <a:r>
              <a:rPr lang="fr-FR" spc="20" dirty="0">
                <a:latin typeface="Bell MT" panose="02020503060305020303" pitchFamily="18" charset="0"/>
                <a:cs typeface="Calibri"/>
              </a:rPr>
              <a:t> l’</a:t>
            </a:r>
            <a:r>
              <a:rPr lang="fr-FR" spc="-5" dirty="0">
                <a:latin typeface="Bell MT" panose="02020503060305020303" pitchFamily="18" charset="0"/>
                <a:cs typeface="Calibri"/>
              </a:rPr>
              <a:t>intégration</a:t>
            </a:r>
            <a:r>
              <a:rPr lang="fr-FR" spc="15" dirty="0">
                <a:latin typeface="Bell MT" panose="02020503060305020303" pitchFamily="18" charset="0"/>
                <a:cs typeface="Calibri"/>
              </a:rPr>
              <a:t>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ainsi que le test de </a:t>
            </a:r>
            <a:r>
              <a:rPr lang="fr-FR" dirty="0" smtClean="0">
                <a:latin typeface="Bell MT" panose="02020503060305020303" pitchFamily="18" charset="0"/>
                <a:cs typeface="Calibri"/>
              </a:rPr>
              <a:t>haute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précision</a:t>
            </a:r>
            <a:endParaRPr lang="fr-FR" dirty="0">
              <a:latin typeface="Bell MT" panose="02020503060305020303" pitchFamily="18" charset="0"/>
            </a:endParaRPr>
          </a:p>
          <a:p>
            <a:pPr marL="298450" marR="487045" indent="-28575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pc="-5" dirty="0">
                <a:latin typeface="Bell MT" panose="02020503060305020303" pitchFamily="18" charset="0"/>
                <a:cs typeface="Calibri"/>
              </a:rPr>
              <a:t>Priorité</a:t>
            </a:r>
            <a:r>
              <a:rPr lang="fr-FR" spc="30" dirty="0">
                <a:latin typeface="Bell MT" panose="02020503060305020303" pitchFamily="18" charset="0"/>
                <a:cs typeface="Calibri"/>
              </a:rPr>
              <a:t> </a:t>
            </a:r>
            <a:r>
              <a:rPr lang="fr-FR" dirty="0" smtClean="0">
                <a:latin typeface="Bell MT" panose="02020503060305020303" pitchFamily="18" charset="0"/>
                <a:cs typeface="Calibri"/>
              </a:rPr>
              <a:t>donnée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pour l’acquisition d’une machine à sonder “</a:t>
            </a:r>
            <a:r>
              <a:rPr lang="fr-FR" sz="1600" b="1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p</a:t>
            </a:r>
            <a:r>
              <a:rPr lang="fr-FR" sz="1600" b="1" spc="-30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r</a:t>
            </a:r>
            <a:r>
              <a:rPr lang="fr-FR" sz="1600" b="1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obe</a:t>
            </a:r>
            <a:r>
              <a:rPr lang="fr-FR" sz="1600" b="1" spc="-10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b="1" spc="-20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s</a:t>
            </a:r>
            <a:r>
              <a:rPr lang="fr-FR" sz="1600" b="1" spc="-25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t</a:t>
            </a:r>
            <a:r>
              <a:rPr lang="fr-FR" sz="1600" b="1" spc="-30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a</a:t>
            </a:r>
            <a:r>
              <a:rPr lang="fr-FR" sz="1600" b="1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t</a:t>
            </a:r>
            <a:r>
              <a:rPr lang="fr-FR" sz="1600" b="1" spc="-5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i</a:t>
            </a:r>
            <a:r>
              <a:rPr lang="fr-FR" sz="1600" b="1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on</a:t>
            </a:r>
            <a:r>
              <a:rPr lang="fr-FR" b="1" spc="-25" dirty="0">
                <a:latin typeface="Bell MT" panose="02020503060305020303" pitchFamily="18" charset="0"/>
                <a:cs typeface="Calibri"/>
              </a:rPr>
              <a:t>“</a:t>
            </a:r>
            <a:r>
              <a:rPr lang="fr-FR" dirty="0">
                <a:latin typeface="Bell MT" panose="02020503060305020303" pitchFamily="18" charset="0"/>
                <a:cs typeface="Calibri"/>
              </a:rPr>
              <a:t> </a:t>
            </a:r>
            <a:endParaRPr lang="fr-FR" dirty="0" smtClean="0">
              <a:latin typeface="Bell MT" panose="02020503060305020303" pitchFamily="18" charset="0"/>
              <a:cs typeface="Calibri"/>
            </a:endParaRPr>
          </a:p>
          <a:p>
            <a:pPr marL="12700" marR="487045">
              <a:lnSpc>
                <a:spcPct val="100000"/>
              </a:lnSpc>
            </a:pPr>
            <a:r>
              <a:rPr lang="fr-FR" dirty="0" smtClean="0">
                <a:latin typeface="Bell MT" panose="02020503060305020303" pitchFamily="18" charset="0"/>
                <a:cs typeface="Calibri"/>
              </a:rPr>
              <a:t>ainsi </a:t>
            </a:r>
            <a:r>
              <a:rPr lang="fr-FR" dirty="0">
                <a:latin typeface="Bell MT" panose="02020503060305020303" pitchFamily="18" charset="0"/>
                <a:cs typeface="Calibri"/>
              </a:rPr>
              <a:t>qu’une machine dédiée à l’interconnexion “ </a:t>
            </a:r>
            <a:r>
              <a:rPr lang="fr-FR" b="1" dirty="0" err="1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wire</a:t>
            </a:r>
            <a:r>
              <a:rPr lang="fr-FR" b="1" dirty="0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Bell MT" panose="02020503060305020303" pitchFamily="18" charset="0"/>
                <a:cs typeface="Calibri"/>
              </a:rPr>
              <a:t>Bonding</a:t>
            </a:r>
            <a:r>
              <a:rPr lang="fr-FR" dirty="0">
                <a:latin typeface="Bell MT" panose="02020503060305020303" pitchFamily="18" charset="0"/>
                <a:cs typeface="Calibri"/>
              </a:rPr>
              <a:t>”</a:t>
            </a:r>
          </a:p>
          <a:p>
            <a:endParaRPr lang="fr-FR" dirty="0"/>
          </a:p>
        </p:txBody>
      </p:sp>
      <p:pic>
        <p:nvPicPr>
          <p:cNvPr id="25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34208" y="73882"/>
            <a:ext cx="1082475" cy="448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4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Status</a:t>
            </a:r>
            <a:r>
              <a:rPr lang="fr-FR" dirty="0" smtClean="0">
                <a:solidFill>
                  <a:schemeClr val="tx1"/>
                </a:solidFill>
              </a:rPr>
              <a:t> du Projet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28" y="476672"/>
            <a:ext cx="8496944" cy="6178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b="1" spc="-20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qu</a:t>
            </a:r>
            <a:r>
              <a:rPr sz="1600" b="1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sz="1600" b="1" spc="-10" dirty="0" err="1" smtClean="0">
                <a:latin typeface="Bell MT" panose="02020503060305020303" pitchFamily="18" charset="0"/>
                <a:cs typeface="Calibri"/>
              </a:rPr>
              <a:t>m</a:t>
            </a:r>
            <a:r>
              <a:rPr sz="1600" b="1" spc="-5" dirty="0" err="1" smtClean="0">
                <a:latin typeface="Bell MT" panose="02020503060305020303" pitchFamily="18" charset="0"/>
                <a:cs typeface="Calibri"/>
              </a:rPr>
              <a:t>e</a:t>
            </a:r>
            <a:r>
              <a:rPr sz="1600" b="1" spc="-25" dirty="0" err="1" smtClean="0">
                <a:latin typeface="Bell MT" panose="02020503060305020303" pitchFamily="18" charset="0"/>
                <a:cs typeface="Calibri"/>
              </a:rPr>
              <a:t>n</a:t>
            </a:r>
            <a:r>
              <a:rPr sz="1600" b="1" dirty="0" err="1" smtClean="0">
                <a:latin typeface="Bell MT" panose="02020503060305020303" pitchFamily="18" charset="0"/>
                <a:cs typeface="Calibri"/>
              </a:rPr>
              <a:t>ts</a:t>
            </a:r>
            <a:r>
              <a:rPr sz="1600" b="1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commandés en </a:t>
            </a:r>
            <a:r>
              <a:rPr sz="1600" b="1" spc="-5" dirty="0" err="1" smtClean="0">
                <a:latin typeface="Bell MT" panose="02020503060305020303" pitchFamily="18" charset="0"/>
                <a:cs typeface="Calibri"/>
              </a:rPr>
              <a:t>J</a:t>
            </a:r>
            <a:r>
              <a:rPr sz="1600" b="1" dirty="0" err="1" smtClean="0">
                <a:latin typeface="Bell MT" panose="02020503060305020303" pitchFamily="18" charset="0"/>
                <a:cs typeface="Calibri"/>
              </a:rPr>
              <a:t>u</a:t>
            </a:r>
            <a:r>
              <a:rPr lang="fr-FR" sz="1600" b="1" spc="-5" dirty="0" err="1" smtClean="0">
                <a:latin typeface="Bell MT" panose="02020503060305020303" pitchFamily="18" charset="0"/>
                <a:cs typeface="Calibri"/>
              </a:rPr>
              <a:t>illet</a:t>
            </a:r>
            <a:r>
              <a:rPr lang="fr-FR" sz="1600" b="1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b="1" spc="55" dirty="0" smtClean="0">
                <a:latin typeface="Bell MT" panose="02020503060305020303" pitchFamily="18" charset="0"/>
                <a:cs typeface="Calibri"/>
              </a:rPr>
              <a:t>20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13</a:t>
            </a:r>
            <a:endParaRPr lang="fr-FR" sz="1600" spc="-5" dirty="0" smtClean="0">
              <a:latin typeface="Bell MT" panose="02020503060305020303" pitchFamily="18" charset="0"/>
              <a:cs typeface="Calibri"/>
            </a:endParaRP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b="1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sz="1600" b="1" dirty="0" err="1" smtClean="0">
                <a:latin typeface="Bell MT" panose="02020503060305020303" pitchFamily="18" charset="0"/>
                <a:cs typeface="Calibri"/>
              </a:rPr>
              <a:t>ach</a:t>
            </a:r>
            <a:r>
              <a:rPr sz="1600" b="1" spc="-5" dirty="0" err="1" smtClean="0">
                <a:latin typeface="Bell MT" panose="02020503060305020303" pitchFamily="18" charset="0"/>
                <a:cs typeface="Calibri"/>
              </a:rPr>
              <a:t>i</a:t>
            </a:r>
            <a:r>
              <a:rPr sz="1600" b="1" dirty="0" err="1" smtClean="0">
                <a:latin typeface="Bell MT" panose="02020503060305020303" pitchFamily="18" charset="0"/>
                <a:cs typeface="Calibri"/>
              </a:rPr>
              <a:t>ne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 à B</a:t>
            </a:r>
            <a:r>
              <a:rPr lang="fr-FR" sz="1600" b="1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nd</a:t>
            </a:r>
            <a:r>
              <a:rPr lang="fr-FR" sz="1600" b="1" spc="-5" dirty="0" smtClean="0">
                <a:latin typeface="Bell MT" panose="02020503060305020303" pitchFamily="18" charset="0"/>
                <a:cs typeface="Calibri"/>
              </a:rPr>
              <a:t>er</a:t>
            </a:r>
            <a:r>
              <a:rPr lang="fr-FR" sz="1600" b="1" spc="-3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installée</a:t>
            </a:r>
            <a:r>
              <a:rPr sz="1600" b="1" spc="3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dirty="0" smtClean="0">
                <a:latin typeface="Bell MT" panose="02020503060305020303" pitchFamily="18" charset="0"/>
                <a:cs typeface="Calibri"/>
              </a:rPr>
              <a:t>en </a:t>
            </a:r>
            <a:r>
              <a:rPr lang="fr-FR" sz="1600" spc="5" dirty="0" smtClean="0">
                <a:latin typeface="Bell MT" panose="02020503060305020303" pitchFamily="18" charset="0"/>
                <a:cs typeface="Calibri"/>
              </a:rPr>
              <a:t>octobre 2013</a:t>
            </a:r>
            <a:r>
              <a:rPr lang="fr-FR" sz="1600" dirty="0" smtClean="0">
                <a:latin typeface="Bell MT" panose="02020503060305020303" pitchFamily="18" charset="0"/>
                <a:cs typeface="Calibri"/>
              </a:rPr>
              <a:t> suivie d’une formation utilisateurs</a:t>
            </a:r>
            <a:endParaRPr lang="fr-FR" sz="1600" spc="-5" dirty="0" smtClean="0">
              <a:latin typeface="Bell MT" panose="02020503060305020303" pitchFamily="18" charset="0"/>
              <a:cs typeface="Calibri"/>
            </a:endParaRP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b="1" spc="-5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sz="1600" b="1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sz="1600" b="1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be </a:t>
            </a:r>
            <a:r>
              <a:rPr sz="1600" b="1" spc="-30" dirty="0">
                <a:latin typeface="Bell MT" panose="02020503060305020303" pitchFamily="18" charset="0"/>
                <a:cs typeface="Calibri"/>
              </a:rPr>
              <a:t>s</a:t>
            </a:r>
            <a:r>
              <a:rPr sz="1600" b="1" spc="-25" dirty="0">
                <a:latin typeface="Bell MT" panose="02020503060305020303" pitchFamily="18" charset="0"/>
                <a:cs typeface="Calibri"/>
              </a:rPr>
              <a:t>ta</a:t>
            </a:r>
            <a:r>
              <a:rPr sz="1600" b="1" dirty="0">
                <a:latin typeface="Bell MT" panose="02020503060305020303" pitchFamily="18" charset="0"/>
                <a:cs typeface="Calibri"/>
              </a:rPr>
              <a:t>t</a:t>
            </a:r>
            <a:r>
              <a:rPr sz="1600" b="1" spc="-5" dirty="0">
                <a:latin typeface="Bell MT" panose="02020503060305020303" pitchFamily="18" charset="0"/>
                <a:cs typeface="Calibri"/>
              </a:rPr>
              <a:t>io</a:t>
            </a:r>
            <a:r>
              <a:rPr sz="1600" b="1" dirty="0">
                <a:latin typeface="Bell MT" panose="02020503060305020303" pitchFamily="18" charset="0"/>
                <a:cs typeface="Calibri"/>
              </a:rPr>
              <a:t>n</a:t>
            </a:r>
            <a:r>
              <a:rPr sz="1600" b="1" spc="15" dirty="0">
                <a:latin typeface="Bell MT" panose="02020503060305020303" pitchFamily="18" charset="0"/>
                <a:cs typeface="Calibri"/>
              </a:rPr>
              <a:t> </a:t>
            </a:r>
            <a:r>
              <a:rPr lang="fr-FR" sz="1600" b="1" dirty="0" smtClean="0">
                <a:latin typeface="Bell MT" panose="02020503060305020303" pitchFamily="18" charset="0"/>
                <a:cs typeface="Calibri"/>
              </a:rPr>
              <a:t>et le système thermique </a:t>
            </a:r>
            <a:r>
              <a:rPr sz="1600" b="1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sz="1600" b="1" spc="-3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sz="1600" b="1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sz="1600" b="1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sz="1600" b="1" spc="-5" dirty="0" smtClean="0">
                <a:latin typeface="Bell MT" panose="02020503060305020303" pitchFamily="18" charset="0"/>
                <a:cs typeface="Calibri"/>
              </a:rPr>
              <a:t>ll</a:t>
            </a:r>
            <a:r>
              <a:rPr lang="fr-FR" sz="1600" b="1" spc="-5" dirty="0" smtClean="0">
                <a:latin typeface="Bell MT" panose="02020503060305020303" pitchFamily="18" charset="0"/>
                <a:cs typeface="Calibri"/>
              </a:rPr>
              <a:t>é</a:t>
            </a:r>
            <a:r>
              <a:rPr sz="1600" b="1" spc="3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sz="1600" dirty="0">
                <a:latin typeface="Bell MT" panose="02020503060305020303" pitchFamily="18" charset="0"/>
                <a:cs typeface="Calibri"/>
              </a:rPr>
              <a:t>(</a:t>
            </a:r>
            <a:r>
              <a:rPr sz="1600" spc="-5" dirty="0">
                <a:latin typeface="Bell MT" panose="02020503060305020303" pitchFamily="18" charset="0"/>
                <a:cs typeface="Calibri"/>
              </a:rPr>
              <a:t>J</a:t>
            </a:r>
            <a:r>
              <a:rPr sz="1600" dirty="0">
                <a:latin typeface="Bell MT" panose="02020503060305020303" pitchFamily="18" charset="0"/>
                <a:cs typeface="Calibri"/>
              </a:rPr>
              <a:t>u</a:t>
            </a:r>
            <a:r>
              <a:rPr sz="1600" spc="-5" dirty="0">
                <a:latin typeface="Bell MT" panose="02020503060305020303" pitchFamily="18" charset="0"/>
                <a:cs typeface="Calibri"/>
              </a:rPr>
              <a:t>l</a:t>
            </a:r>
            <a:r>
              <a:rPr sz="1600" spc="60" dirty="0">
                <a:latin typeface="Bell MT" panose="02020503060305020303" pitchFamily="18" charset="0"/>
                <a:cs typeface="Calibri"/>
              </a:rPr>
              <a:t>y</a:t>
            </a:r>
            <a:r>
              <a:rPr sz="1600" dirty="0">
                <a:latin typeface="Bell MT" panose="02020503060305020303" pitchFamily="18" charset="0"/>
                <a:cs typeface="Calibri"/>
              </a:rPr>
              <a:t>’14)</a:t>
            </a:r>
          </a:p>
          <a:p>
            <a:pPr marL="541338" indent="-179388">
              <a:buFontTx/>
              <a:buChar char="-"/>
              <a:tabLst>
                <a:tab pos="722313" algn="l"/>
              </a:tabLst>
            </a:pPr>
            <a:r>
              <a:rPr lang="fr-FR" sz="1600" spc="-5" dirty="0" smtClean="0">
                <a:latin typeface="Bell MT" panose="02020503060305020303" pitchFamily="18" charset="0"/>
                <a:cs typeface="Calibri"/>
              </a:rPr>
              <a:t>Dans la phase de</a:t>
            </a:r>
            <a:r>
              <a:rPr sz="16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sz="1600" dirty="0" smtClean="0">
                <a:latin typeface="Bell MT" panose="02020503060305020303" pitchFamily="18" charset="0"/>
                <a:cs typeface="Calibri"/>
              </a:rPr>
              <a:t>qua</a:t>
            </a:r>
            <a:r>
              <a:rPr sz="1600" spc="-5" dirty="0" smtClean="0">
                <a:latin typeface="Bell MT" panose="02020503060305020303" pitchFamily="18" charset="0"/>
                <a:cs typeface="Calibri"/>
              </a:rPr>
              <a:t>lifi</a:t>
            </a:r>
            <a:r>
              <a:rPr sz="16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sz="1600" spc="-25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sz="16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sz="16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sz="1600" dirty="0" smtClean="0">
                <a:latin typeface="Bell MT" panose="02020503060305020303" pitchFamily="18" charset="0"/>
                <a:cs typeface="Calibri"/>
              </a:rPr>
              <a:t>n</a:t>
            </a:r>
            <a:endParaRPr lang="fr-FR" sz="1600" dirty="0" smtClean="0">
              <a:latin typeface="Bell MT" panose="02020503060305020303" pitchFamily="18" charset="0"/>
              <a:cs typeface="Calibri"/>
            </a:endParaRPr>
          </a:p>
          <a:p>
            <a:pPr marL="541338" indent="-179388">
              <a:buFontTx/>
              <a:buChar char="-"/>
              <a:tabLst>
                <a:tab pos="722313" algn="l"/>
              </a:tabLst>
            </a:pPr>
            <a:r>
              <a:rPr lang="en-US" sz="1600" dirty="0" smtClean="0">
                <a:latin typeface="Bell MT" panose="02020503060305020303" pitchFamily="18" charset="0"/>
                <a:cs typeface="Calibri"/>
              </a:rPr>
              <a:t>Equipment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accepté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(June’15</a:t>
            </a:r>
            <a:r>
              <a:rPr lang="fr-FR" sz="1600" dirty="0" smtClean="0">
                <a:latin typeface="Bell MT" panose="02020503060305020303" pitchFamily="18" charset="0"/>
                <a:cs typeface="Calibri"/>
              </a:rPr>
              <a:t>)</a:t>
            </a:r>
          </a:p>
          <a:p>
            <a:pPr>
              <a:lnSpc>
                <a:spcPts val="2700"/>
              </a:lnSpc>
              <a:spcBef>
                <a:spcPts val="2"/>
              </a:spcBef>
            </a:pPr>
            <a:r>
              <a:rPr lang="en-US" sz="1600" b="1" dirty="0" smtClean="0">
                <a:latin typeface="Bell MT" panose="02020503060305020303" pitchFamily="18" charset="0"/>
                <a:cs typeface="Calibri"/>
              </a:rPr>
              <a:t>Test </a:t>
            </a:r>
            <a:r>
              <a:rPr lang="en-US" sz="1600" b="1" dirty="0" err="1" smtClean="0">
                <a:latin typeface="Bell MT" panose="02020503060305020303" pitchFamily="18" charset="0"/>
                <a:cs typeface="Calibri"/>
              </a:rPr>
              <a:t>préliminaires</a:t>
            </a:r>
            <a:r>
              <a:rPr lang="en-US" sz="1600" b="1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dirty="0" err="1" smtClean="0">
                <a:latin typeface="Bell MT" panose="02020503060305020303" pitchFamily="18" charset="0"/>
                <a:cs typeface="Calibri"/>
              </a:rPr>
              <a:t>effectués</a:t>
            </a:r>
            <a:r>
              <a:rPr lang="en-US" sz="1600" b="1" dirty="0" smtClean="0">
                <a:latin typeface="Bell MT" panose="02020503060305020303" pitchFamily="18" charset="0"/>
                <a:cs typeface="Calibri"/>
              </a:rPr>
              <a:t> avec </a:t>
            </a:r>
            <a:r>
              <a:rPr lang="en-US" sz="1600" b="1" dirty="0" err="1" smtClean="0">
                <a:latin typeface="Bell MT" panose="02020503060305020303" pitchFamily="18" charset="0"/>
                <a:cs typeface="Calibri"/>
              </a:rPr>
              <a:t>succès</a:t>
            </a:r>
            <a:r>
              <a:rPr lang="en-US" sz="1600" b="1" dirty="0" smtClean="0">
                <a:latin typeface="Bell MT" panose="02020503060305020303" pitchFamily="18" charset="0"/>
                <a:cs typeface="Calibri"/>
              </a:rPr>
              <a:t>; 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Accueil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de </a:t>
            </a:r>
            <a:r>
              <a:rPr lang="en-US" sz="1600" b="1" dirty="0" smtClean="0">
                <a:latin typeface="Bell MT" panose="02020503060305020303" pitchFamily="18" charset="0"/>
                <a:cs typeface="Calibri"/>
              </a:rPr>
              <a:t>STMicroelectronics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dirty="0">
                <a:latin typeface="Bell MT" panose="02020503060305020303" pitchFamily="18" charset="0"/>
                <a:cs typeface="Calibri"/>
              </a:rPr>
              <a:t>(Milano) 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pour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l’évaluation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des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capacités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du “prober” : verdict important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potentiel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de la machine (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incluant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l’automatisation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 et  la reconnaissance de la vision </a:t>
            </a:r>
            <a:r>
              <a:rPr lang="en-US" sz="1600" dirty="0" err="1" smtClean="0">
                <a:latin typeface="Bell MT" panose="02020503060305020303" pitchFamily="18" charset="0"/>
                <a:cs typeface="Calibri"/>
              </a:rPr>
              <a:t>artificielle</a:t>
            </a:r>
            <a:r>
              <a:rPr lang="en-US" sz="1600" dirty="0" smtClean="0">
                <a:latin typeface="Bell MT" panose="02020503060305020303" pitchFamily="18" charset="0"/>
                <a:cs typeface="Calibri"/>
              </a:rPr>
              <a:t>).</a:t>
            </a:r>
            <a:endParaRPr lang="fr-FR" sz="1600" dirty="0" smtClean="0">
              <a:solidFill>
                <a:schemeClr val="accent2"/>
              </a:solidFill>
              <a:latin typeface="Bell MT" panose="02020503060305020303" pitchFamily="18" charset="0"/>
              <a:cs typeface="Calibri"/>
            </a:endParaRP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spc="-20" dirty="0" smtClean="0">
              <a:solidFill>
                <a:srgbClr val="FF0000"/>
              </a:solidFill>
              <a:latin typeface="Bell MT" panose="02020503060305020303" pitchFamily="18" charset="0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1600" b="1" spc="-20" dirty="0" err="1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En</a:t>
            </a:r>
            <a:r>
              <a:rPr lang="en-US" sz="1600" b="1" spc="-20" dirty="0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attente</a:t>
            </a:r>
            <a:r>
              <a:rPr lang="en-US" sz="1600" b="1" spc="-20" dirty="0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 du budget </a:t>
            </a:r>
            <a:r>
              <a:rPr lang="en-US" sz="1600" b="1" spc="-20" dirty="0" err="1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annuel</a:t>
            </a:r>
            <a:r>
              <a:rPr lang="en-US" sz="1600" b="1" spc="-20" dirty="0" smtClean="0">
                <a:solidFill>
                  <a:srgbClr val="FFFF0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qui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permettra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d’équiper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la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plateforme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en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mobilier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avec des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equipements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compatibles “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salle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blanche”,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suivies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des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étapes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successives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: </a:t>
            </a:r>
          </a:p>
          <a:p>
            <a:pPr marL="812800" lvl="1" indent="-342900">
              <a:buFont typeface="Wingdings" panose="05000000000000000000" pitchFamily="2" charset="2"/>
              <a:buChar char="Ø"/>
            </a:pP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Ensuite</a:t>
            </a:r>
            <a:r>
              <a:rPr lang="en-US" sz="1600" b="1" spc="-20" dirty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suivra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sa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mise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en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operation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nominale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après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nettoyage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</a:p>
          <a:p>
            <a:pPr marL="812800" lvl="1" indent="-342900">
              <a:buFont typeface="Wingdings" panose="05000000000000000000" pitchFamily="2" charset="2"/>
              <a:buChar char="Ø"/>
            </a:pP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Qualification du materiel sous conditions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environnementales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norminales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de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fonctionnement</a:t>
            </a:r>
            <a:endParaRPr lang="en-US" sz="1600" b="1" spc="-20" dirty="0" smtClean="0">
              <a:latin typeface="Bell MT" panose="02020503060305020303" pitchFamily="18" charset="0"/>
              <a:cs typeface="Calibri"/>
            </a:endParaRPr>
          </a:p>
          <a:p>
            <a:pPr marL="812800" lvl="1" indent="-342900">
              <a:buFont typeface="Wingdings" panose="05000000000000000000" pitchFamily="2" charset="2"/>
              <a:buChar char="Ø"/>
            </a:pP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Ouverture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de la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plateforme</a:t>
            </a:r>
            <a:r>
              <a:rPr lang="en-US" sz="1600" b="1" spc="-20" dirty="0" smtClean="0">
                <a:latin typeface="Bell MT" panose="02020503060305020303" pitchFamily="18" charset="0"/>
                <a:cs typeface="Calibri"/>
              </a:rPr>
              <a:t> aux </a:t>
            </a:r>
            <a:r>
              <a:rPr lang="en-US" sz="1600" b="1" spc="-20" dirty="0" err="1" smtClean="0">
                <a:latin typeface="Bell MT" panose="02020503060305020303" pitchFamily="18" charset="0"/>
                <a:cs typeface="Calibri"/>
              </a:rPr>
              <a:t>utilisateurs</a:t>
            </a:r>
            <a:endParaRPr lang="en-US" sz="1600" b="1" spc="-20" dirty="0">
              <a:latin typeface="Bell MT" panose="02020503060305020303" pitchFamily="18" charset="0"/>
              <a:cs typeface="Calibri"/>
            </a:endParaRP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en-US" sz="1600" b="1" spc="-20" dirty="0" err="1" smtClean="0">
                <a:latin typeface="Bell MT" panose="02020503060305020303" pitchFamily="18" charset="0"/>
              </a:rPr>
              <a:t>Finalisation</a:t>
            </a:r>
            <a:r>
              <a:rPr lang="en-US" sz="1600" b="1" spc="-20" dirty="0" smtClean="0">
                <a:latin typeface="Bell MT" panose="02020503060305020303" pitchFamily="18" charset="0"/>
              </a:rPr>
              <a:t> de la convention(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règles</a:t>
            </a:r>
            <a:r>
              <a:rPr lang="en-US" sz="1600" b="1" spc="-20" dirty="0" smtClean="0">
                <a:latin typeface="Bell MT" panose="02020503060305020303" pitchFamily="18" charset="0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d’accès</a:t>
            </a:r>
            <a:r>
              <a:rPr lang="en-US" sz="1600" b="1" spc="-20" dirty="0" smtClean="0">
                <a:latin typeface="Bell MT" panose="02020503060305020303" pitchFamily="18" charset="0"/>
              </a:rPr>
              <a:t>, conditions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d’accès</a:t>
            </a:r>
            <a:r>
              <a:rPr lang="en-US" sz="1600" b="1" spc="-20" dirty="0" smtClean="0">
                <a:latin typeface="Bell MT" panose="02020503060305020303" pitchFamily="18" charset="0"/>
              </a:rPr>
              <a:t>,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gestion</a:t>
            </a:r>
            <a:r>
              <a:rPr lang="en-US" sz="1600" b="1" spc="-20" dirty="0" smtClean="0">
                <a:latin typeface="Bell MT" panose="02020503060305020303" pitchFamily="18" charset="0"/>
              </a:rPr>
              <a:t>..)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devant</a:t>
            </a:r>
            <a:r>
              <a:rPr lang="en-US" sz="1600" b="1" spc="-20" dirty="0" smtClean="0">
                <a:latin typeface="Bell MT" panose="02020503060305020303" pitchFamily="18" charset="0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être</a:t>
            </a:r>
            <a:r>
              <a:rPr lang="en-US" sz="1600" b="1" spc="-20" dirty="0" smtClean="0">
                <a:latin typeface="Bell MT" panose="02020503060305020303" pitchFamily="18" charset="0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actée</a:t>
            </a:r>
            <a:r>
              <a:rPr lang="en-US" sz="1600" b="1" spc="-20" dirty="0" smtClean="0">
                <a:latin typeface="Bell MT" panose="02020503060305020303" pitchFamily="18" charset="0"/>
              </a:rPr>
              <a:t> au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niveau</a:t>
            </a:r>
            <a:r>
              <a:rPr lang="en-US" sz="1600" b="1" spc="-20" dirty="0" smtClean="0">
                <a:latin typeface="Bell MT" panose="02020503060305020303" pitchFamily="18" charset="0"/>
              </a:rPr>
              <a:t> P2IO (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procédure</a:t>
            </a:r>
            <a:r>
              <a:rPr lang="en-US" sz="1600" b="1" spc="-20" dirty="0" smtClean="0">
                <a:latin typeface="Bell MT" panose="02020503060305020303" pitchFamily="18" charset="0"/>
              </a:rPr>
              <a:t> </a:t>
            </a:r>
            <a:r>
              <a:rPr lang="en-US" sz="1600" b="1" spc="-20" dirty="0" smtClean="0">
                <a:latin typeface="Bell MT" panose="02020503060305020303" pitchFamily="18" charset="0"/>
              </a:rPr>
              <a:t>longue)</a:t>
            </a:r>
            <a:endParaRPr lang="en-US" sz="1600" b="1" spc="-20" dirty="0" smtClean="0">
              <a:latin typeface="Bell MT" panose="02020503060305020303" pitchFamily="18" charset="0"/>
            </a:endParaRP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en-US" sz="1600" b="1" spc="-20" dirty="0" smtClean="0">
                <a:latin typeface="Bell MT" panose="02020503060305020303" pitchFamily="18" charset="0"/>
              </a:rPr>
              <a:t>Le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fonctionnement</a:t>
            </a:r>
            <a:r>
              <a:rPr lang="en-US" sz="1600" b="1" spc="-20" dirty="0" smtClean="0">
                <a:latin typeface="Bell MT" panose="02020503060305020303" pitchFamily="18" charset="0"/>
              </a:rPr>
              <a:t> sera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effectivement</a:t>
            </a:r>
            <a:r>
              <a:rPr lang="en-US" sz="1600" b="1" spc="-20" dirty="0" smtClean="0">
                <a:latin typeface="Bell MT" panose="02020503060305020303" pitchFamily="18" charset="0"/>
              </a:rPr>
              <a:t>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basé</a:t>
            </a:r>
            <a:r>
              <a:rPr lang="en-US" sz="1600" b="1" spc="-20" dirty="0" smtClean="0">
                <a:latin typeface="Bell MT" panose="02020503060305020303" pitchFamily="18" charset="0"/>
              </a:rPr>
              <a:t> sur le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principe</a:t>
            </a:r>
            <a:r>
              <a:rPr lang="en-US" sz="1600" b="1" spc="-20" dirty="0" smtClean="0">
                <a:latin typeface="Bell MT" panose="02020503060305020303" pitchFamily="18" charset="0"/>
              </a:rPr>
              <a:t> de la bonne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volonté</a:t>
            </a:r>
            <a:r>
              <a:rPr lang="en-US" sz="1600" b="1" spc="-20" dirty="0" smtClean="0">
                <a:latin typeface="Bell MT" panose="02020503060305020303" pitchFamily="18" charset="0"/>
              </a:rPr>
              <a:t> des </a:t>
            </a:r>
            <a:r>
              <a:rPr lang="en-US" sz="1600" b="1" spc="-20" dirty="0" err="1" smtClean="0">
                <a:latin typeface="Bell MT" panose="02020503060305020303" pitchFamily="18" charset="0"/>
              </a:rPr>
              <a:t>utilisateurs</a:t>
            </a:r>
            <a:endParaRPr lang="en-US" sz="1600" b="1" spc="-20" dirty="0" smtClean="0">
              <a:latin typeface="Bell MT" panose="02020503060305020303" pitchFamily="18" charset="0"/>
            </a:endParaRPr>
          </a:p>
          <a:p>
            <a:pPr marL="12700"/>
            <a:r>
              <a:rPr lang="en-US" sz="1600" b="1" spc="-20" dirty="0" smtClean="0">
                <a:solidFill>
                  <a:schemeClr val="bg1"/>
                </a:solidFill>
                <a:latin typeface="Bell MT" panose="02020503060305020303" pitchFamily="18" charset="0"/>
              </a:rPr>
              <a:t> </a:t>
            </a:r>
            <a:endParaRPr lang="fr-FR" sz="1600" dirty="0" smtClean="0">
              <a:solidFill>
                <a:schemeClr val="accent2"/>
              </a:solidFill>
              <a:latin typeface="Bell MT" panose="02020503060305020303" pitchFamily="18" charset="0"/>
            </a:endParaRPr>
          </a:p>
          <a:p>
            <a:pPr marL="180975" marR="6350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0000"/>
              </a:solidFill>
              <a:latin typeface="Bell MT" panose="02020503060305020303" pitchFamily="18" charset="0"/>
              <a:cs typeface="Calibri"/>
            </a:endParaRPr>
          </a:p>
          <a:p>
            <a:pPr marL="180975" marR="6350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2400" spc="-125" dirty="0">
              <a:solidFill>
                <a:schemeClr val="accent2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442200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FB05A7-5E2D-4007-B9E3-1C8D9BE85B14}" type="slidenum">
              <a:rPr lang="en-US" altLang="fr-FR" smtClean="0">
                <a:solidFill>
                  <a:srgbClr val="253971"/>
                </a:solidFill>
                <a:latin typeface="Bookman Old Style" pitchFamily="18" charset="0"/>
              </a:rPr>
              <a:pPr eaLnBrk="1" hangingPunct="1"/>
              <a:t>23</a:t>
            </a:fld>
            <a:endParaRPr lang="en-US" altLang="fr-FR" smtClean="0">
              <a:solidFill>
                <a:srgbClr val="253971"/>
              </a:solidFill>
              <a:latin typeface="Bookman Old Style" pitchFamily="18" charset="0"/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1782763" y="6661150"/>
            <a:ext cx="5578475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err="1" smtClean="0">
                <a:solidFill>
                  <a:srgbClr val="253971"/>
                </a:solidFill>
                <a:latin typeface="Bookman Old Style" pitchFamily="18" charset="0"/>
              </a:rPr>
              <a:t>CaptInnov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Platform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quarter" idx="11"/>
          </p:nvPr>
        </p:nvSpPr>
        <p:spPr>
          <a:xfrm>
            <a:off x="85725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November, 20</a:t>
            </a:r>
            <a:r>
              <a:rPr lang="en-US" altLang="fr-FR" baseline="30000" dirty="0" smtClean="0">
                <a:solidFill>
                  <a:srgbClr val="253971"/>
                </a:solidFill>
                <a:latin typeface="Bookman Old Style" pitchFamily="18" charset="0"/>
              </a:rPr>
              <a:t>th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2015</a:t>
            </a:r>
          </a:p>
        </p:txBody>
      </p:sp>
      <p:pic>
        <p:nvPicPr>
          <p:cNvPr id="9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4408" y="73883"/>
            <a:ext cx="872276" cy="361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1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/>
          <p:cNvSpPr/>
          <p:nvPr/>
        </p:nvSpPr>
        <p:spPr>
          <a:xfrm>
            <a:off x="6660232" y="4852060"/>
            <a:ext cx="2214132" cy="1691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1250" y="448361"/>
            <a:ext cx="8763113" cy="440370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Porte-échantillon de grande taille (300 mm) et mobile (course = 300 mm en X et Y, 10 mm en Z, 15 °C en </a:t>
            </a:r>
            <a:r>
              <a:rPr lang="fr-FR" sz="1800" dirty="0">
                <a:cs typeface="Arial" pitchFamily="34" charset="0"/>
                <a:sym typeface="Symbol"/>
              </a:rPr>
              <a:t>)</a:t>
            </a:r>
            <a:endParaRPr lang="fr-FR" sz="1800" dirty="0"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Chambre de mesure hermétique : cage de Faraday, boite noire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Microscope, appareils photo, caméra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Passe-câble (</a:t>
            </a:r>
            <a:r>
              <a:rPr lang="fr-FR" sz="1800" dirty="0" err="1">
                <a:cs typeface="Arial" pitchFamily="34" charset="0"/>
              </a:rPr>
              <a:t>coax</a:t>
            </a:r>
            <a:r>
              <a:rPr lang="fr-FR" sz="1800" dirty="0">
                <a:cs typeface="Arial" pitchFamily="34" charset="0"/>
              </a:rPr>
              <a:t>, </a:t>
            </a:r>
            <a:r>
              <a:rPr lang="fr-FR" sz="1800" dirty="0" err="1">
                <a:cs typeface="Arial" pitchFamily="34" charset="0"/>
              </a:rPr>
              <a:t>triax</a:t>
            </a:r>
            <a:r>
              <a:rPr lang="fr-FR" sz="1800" dirty="0">
                <a:cs typeface="Arial" pitchFamily="34" charset="0"/>
              </a:rPr>
              <a:t>, …)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Positionnement et pression précis (risques de casse limités par rapport à une machine manuelle)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Grande variété de sondes, porte-échantillons, positionneurs </a:t>
            </a:r>
            <a:endParaRPr lang="fr-FR" sz="1800" dirty="0" smtClean="0"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 smtClean="0">
                <a:cs typeface="Arial" pitchFamily="34" charset="0"/>
              </a:rPr>
              <a:t>disponibles</a:t>
            </a:r>
            <a:endParaRPr lang="fr-FR" sz="1800" dirty="0"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800" dirty="0">
                <a:cs typeface="Arial" pitchFamily="34" charset="0"/>
              </a:rPr>
              <a:t>Boite noire intégrale</a:t>
            </a:r>
          </a:p>
          <a:p>
            <a:pPr marL="12700" indent="689610">
              <a:lnSpc>
                <a:spcPct val="100000"/>
              </a:lnSpc>
            </a:pPr>
            <a:r>
              <a:rPr lang="fr-FR" sz="1800" dirty="0">
                <a:cs typeface="Arial" pitchFamily="34" charset="0"/>
              </a:rPr>
              <a:t>Groupe thermique (mesures de -60 °C à 300 °</a:t>
            </a:r>
            <a:r>
              <a:rPr lang="fr-FR" sz="1800" dirty="0" smtClean="0">
                <a:cs typeface="Arial" pitchFamily="34" charset="0"/>
              </a:rPr>
              <a:t>C)</a:t>
            </a:r>
            <a:endParaRPr lang="fr-FR" sz="1700" dirty="0" smtClean="0"/>
          </a:p>
          <a:p>
            <a:pPr marL="12700" indent="689610">
              <a:lnSpc>
                <a:spcPct val="100000"/>
              </a:lnSpc>
            </a:pPr>
            <a:r>
              <a:rPr lang="fr-FR" sz="1800" dirty="0" smtClean="0">
                <a:cs typeface="Arial" pitchFamily="34" charset="0"/>
              </a:rPr>
              <a:t>Logiciels </a:t>
            </a:r>
            <a:r>
              <a:rPr lang="fr-FR" sz="1800" dirty="0">
                <a:cs typeface="Arial" pitchFamily="34" charset="0"/>
              </a:rPr>
              <a:t>de </a:t>
            </a:r>
            <a:r>
              <a:rPr lang="fr-FR" sz="1800" dirty="0" smtClean="0">
                <a:cs typeface="Arial" pitchFamily="34" charset="0"/>
              </a:rPr>
              <a:t>mesure</a:t>
            </a:r>
          </a:p>
          <a:p>
            <a:pPr marL="12700" indent="689610">
              <a:lnSpc>
                <a:spcPct val="100000"/>
              </a:lnSpc>
            </a:pPr>
            <a:r>
              <a:rPr lang="fr-FR" sz="1800" dirty="0" smtClean="0">
                <a:cs typeface="Arial" pitchFamily="34" charset="0"/>
              </a:rPr>
              <a:t>Optiques </a:t>
            </a:r>
            <a:r>
              <a:rPr lang="fr-FR" sz="1800" dirty="0">
                <a:cs typeface="Arial" pitchFamily="34" charset="0"/>
              </a:rPr>
              <a:t>de microscopes</a:t>
            </a:r>
          </a:p>
          <a:p>
            <a:pPr marL="13716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Caractéristiques Probe station </a:t>
            </a:r>
            <a:r>
              <a:rPr lang="fr-FR" dirty="0" err="1" smtClean="0">
                <a:solidFill>
                  <a:schemeClr val="tx1"/>
                </a:solidFill>
              </a:rPr>
              <a:t>Signatone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1343A-3832-40BD-94EE-83854B1A822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November 20</a:t>
            </a:r>
            <a:r>
              <a:rPr lang="fr-FR" baseline="30000" smtClean="0"/>
              <a:t>th</a:t>
            </a:r>
            <a:r>
              <a:rPr lang="fr-FR" smtClean="0"/>
              <a:t> 2015</a:t>
            </a:r>
            <a:endParaRPr lang="en-US" dirty="0"/>
          </a:p>
        </p:txBody>
      </p:sp>
      <p:sp>
        <p:nvSpPr>
          <p:cNvPr id="10" name="object 7"/>
          <p:cNvSpPr/>
          <p:nvPr/>
        </p:nvSpPr>
        <p:spPr>
          <a:xfrm>
            <a:off x="251520" y="4742705"/>
            <a:ext cx="2700221" cy="1800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46479" y="6266530"/>
            <a:ext cx="1512570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 smtClean="0">
                <a:solidFill>
                  <a:srgbClr val="FF0000"/>
                </a:solidFill>
                <a:latin typeface="Calibri"/>
                <a:cs typeface="Calibri"/>
              </a:rPr>
              <a:t>Chu</a:t>
            </a:r>
            <a:r>
              <a:rPr sz="1800" b="1" spc="-10" dirty="0" smtClean="0">
                <a:solidFill>
                  <a:srgbClr val="FF0000"/>
                </a:solidFill>
                <a:latin typeface="Calibri"/>
                <a:cs typeface="Calibri"/>
              </a:rPr>
              <a:t>ck</a:t>
            </a:r>
            <a:r>
              <a:rPr sz="1800" b="1" spc="-2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(o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pen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object 18"/>
          <p:cNvSpPr txBox="1"/>
          <p:nvPr/>
        </p:nvSpPr>
        <p:spPr>
          <a:xfrm>
            <a:off x="2123728" y="5329014"/>
            <a:ext cx="1489710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UT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p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ositi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3995937" y="4149080"/>
            <a:ext cx="2506828" cy="1786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ZoneTexte 16"/>
          <p:cNvSpPr txBox="1"/>
          <p:nvPr/>
        </p:nvSpPr>
        <p:spPr>
          <a:xfrm>
            <a:off x="3607077" y="4116088"/>
            <a:ext cx="1275477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Microscope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681037" y="2426653"/>
            <a:ext cx="2437613" cy="2316052"/>
            <a:chOff x="4896024" y="661864"/>
            <a:chExt cx="3708278" cy="3289964"/>
          </a:xfrm>
        </p:grpSpPr>
        <p:grpSp>
          <p:nvGrpSpPr>
            <p:cNvPr id="19" name="Groupe 18"/>
            <p:cNvGrpSpPr/>
            <p:nvPr/>
          </p:nvGrpSpPr>
          <p:grpSpPr>
            <a:xfrm>
              <a:off x="4896024" y="661864"/>
              <a:ext cx="3708278" cy="2784384"/>
              <a:chOff x="4896024" y="692696"/>
              <a:chExt cx="3708278" cy="2784384"/>
            </a:xfrm>
          </p:grpSpPr>
          <p:sp>
            <p:nvSpPr>
              <p:cNvPr id="21" name="object 13"/>
              <p:cNvSpPr/>
              <p:nvPr/>
            </p:nvSpPr>
            <p:spPr>
              <a:xfrm>
                <a:off x="4896024" y="692696"/>
                <a:ext cx="3708278" cy="278438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22" name="object 14"/>
              <p:cNvSpPr txBox="1"/>
              <p:nvPr/>
            </p:nvSpPr>
            <p:spPr>
              <a:xfrm>
                <a:off x="4900217" y="927276"/>
                <a:ext cx="1259204" cy="23596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P</a:t>
                </a:r>
                <a:r>
                  <a:rPr sz="1200" b="1" spc="-30" dirty="0">
                    <a:solidFill>
                      <a:srgbClr val="FFFFFF"/>
                    </a:solidFill>
                    <a:latin typeface="Calibri"/>
                    <a:cs typeface="Calibri"/>
                  </a:rPr>
                  <a:t>r</a:t>
                </a:r>
                <a:r>
                  <a:rPr sz="1200" b="1" spc="-10" dirty="0">
                    <a:solidFill>
                      <a:srgbClr val="FFFFFF"/>
                    </a:solidFill>
                    <a:latin typeface="Calibri"/>
                    <a:cs typeface="Calibri"/>
                  </a:rPr>
                  <a:t>o</a:t>
                </a:r>
                <a:r>
                  <a:rPr sz="1200" b="1" spc="5" dirty="0">
                    <a:solidFill>
                      <a:srgbClr val="FFFFFF"/>
                    </a:solidFill>
                    <a:latin typeface="Calibri"/>
                    <a:cs typeface="Calibri"/>
                  </a:rPr>
                  <a:t>b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e</a:t>
                </a:r>
                <a:r>
                  <a:rPr sz="1200" b="1" spc="-20" dirty="0">
                    <a:solidFill>
                      <a:srgbClr val="FFFFFF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h</a:t>
                </a:r>
                <a:r>
                  <a:rPr sz="1200" b="1" spc="-10" dirty="0">
                    <a:solidFill>
                      <a:srgbClr val="FFFFFF"/>
                    </a:solidFill>
                    <a:latin typeface="Calibri"/>
                    <a:cs typeface="Calibri"/>
                  </a:rPr>
                  <a:t>ol</a:t>
                </a:r>
                <a:r>
                  <a:rPr sz="1200" b="1" spc="5" dirty="0">
                    <a:solidFill>
                      <a:srgbClr val="FFFFFF"/>
                    </a:solidFill>
                    <a:latin typeface="Calibri"/>
                    <a:cs typeface="Calibri"/>
                  </a:rPr>
                  <a:t>d</a:t>
                </a:r>
                <a:r>
                  <a:rPr sz="1200" b="1" spc="-10" dirty="0">
                    <a:solidFill>
                      <a:srgbClr val="FFFFFF"/>
                    </a:solidFill>
                    <a:latin typeface="Calibri"/>
                    <a:cs typeface="Calibri"/>
                  </a:rPr>
                  <a:t>e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r</a:t>
                </a:r>
                <a:endParaRPr sz="1200" dirty="0">
                  <a:latin typeface="Calibri"/>
                  <a:cs typeface="Calibri"/>
                </a:endParaRPr>
              </a:p>
            </p:txBody>
          </p:sp>
          <p:sp>
            <p:nvSpPr>
              <p:cNvPr id="23" name="object 15"/>
              <p:cNvSpPr txBox="1"/>
              <p:nvPr/>
            </p:nvSpPr>
            <p:spPr>
              <a:xfrm>
                <a:off x="7052029" y="1988437"/>
                <a:ext cx="1182118" cy="2359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P</a:t>
                </a:r>
                <a:r>
                  <a:rPr sz="1200" b="1" spc="-30" dirty="0">
                    <a:solidFill>
                      <a:srgbClr val="FFFFFF"/>
                    </a:solidFill>
                    <a:latin typeface="Calibri"/>
                    <a:cs typeface="Calibri"/>
                  </a:rPr>
                  <a:t>r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o</a:t>
                </a:r>
                <a:r>
                  <a:rPr sz="1200" b="1" spc="-5" dirty="0">
                    <a:solidFill>
                      <a:srgbClr val="FFFFFF"/>
                    </a:solidFill>
                    <a:latin typeface="Calibri"/>
                    <a:cs typeface="Calibri"/>
                  </a:rPr>
                  <a:t>b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e</a:t>
                </a:r>
                <a:endParaRPr sz="1200" dirty="0">
                  <a:latin typeface="Calibri"/>
                  <a:cs typeface="Calibri"/>
                </a:endParaRPr>
              </a:p>
            </p:txBody>
          </p:sp>
          <p:sp>
            <p:nvSpPr>
              <p:cNvPr id="24" name="object 16"/>
              <p:cNvSpPr/>
              <p:nvPr/>
            </p:nvSpPr>
            <p:spPr>
              <a:xfrm>
                <a:off x="6166689" y="1033491"/>
                <a:ext cx="1396833" cy="917121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</p:grpSp>
        <p:sp>
          <p:nvSpPr>
            <p:cNvPr id="20" name="object 17"/>
            <p:cNvSpPr txBox="1"/>
            <p:nvPr/>
          </p:nvSpPr>
          <p:spPr>
            <a:xfrm>
              <a:off x="5821764" y="2962084"/>
              <a:ext cx="1484630" cy="9897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72110" indent="-360045">
                <a:lnSpc>
                  <a:spcPct val="100000"/>
                </a:lnSpc>
              </a:pPr>
              <a:r>
                <a:rPr sz="12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EM</a:t>
              </a:r>
              <a:r>
                <a:rPr sz="12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200" b="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200" b="1" spc="5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2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n</a:t>
              </a:r>
              <a:r>
                <a:rPr sz="1200" b="1" dirty="0">
                  <a:solidFill>
                    <a:srgbClr val="FFFFFF"/>
                  </a:solidFill>
                  <a:latin typeface="Calibri"/>
                  <a:cs typeface="Calibri"/>
                </a:rPr>
                <a:t>c</a:t>
              </a:r>
              <a:r>
                <a:rPr sz="12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2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2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2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200" b="1" spc="-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2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200" dirty="0">
                <a:latin typeface="Calibri"/>
                <a:cs typeface="Calibri"/>
              </a:endParaRPr>
            </a:p>
            <a:p>
              <a:pPr>
                <a:lnSpc>
                  <a:spcPts val="950"/>
                </a:lnSpc>
                <a:spcBef>
                  <a:spcPts val="20"/>
                </a:spcBef>
              </a:pPr>
              <a:endParaRPr sz="950" dirty="0"/>
            </a:p>
            <a:p>
              <a:pPr>
                <a:lnSpc>
                  <a:spcPts val="1800"/>
                </a:lnSpc>
              </a:pPr>
              <a:endParaRPr sz="1800" dirty="0"/>
            </a:p>
            <a:p>
              <a:pPr>
                <a:lnSpc>
                  <a:spcPts val="1800"/>
                </a:lnSpc>
              </a:pP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16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5" y="4632960"/>
            <a:ext cx="2767912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6821" r="9330" b="28299"/>
          <a:stretch/>
        </p:blipFill>
        <p:spPr bwMode="auto">
          <a:xfrm>
            <a:off x="734143" y="2823209"/>
            <a:ext cx="1506683" cy="8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143" y="2548890"/>
            <a:ext cx="1506683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4206240"/>
            <a:ext cx="21373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4980" r="1265"/>
          <a:stretch>
            <a:fillRect/>
          </a:stretch>
        </p:blipFill>
        <p:spPr bwMode="auto">
          <a:xfrm>
            <a:off x="4526280" y="2903220"/>
            <a:ext cx="3004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2121"/>
          <a:stretch/>
        </p:blipFill>
        <p:spPr>
          <a:xfrm>
            <a:off x="4488179" y="2156777"/>
            <a:ext cx="3183037" cy="777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6383" r="5162" b="6437"/>
          <a:stretch/>
        </p:blipFill>
        <p:spPr>
          <a:xfrm>
            <a:off x="3723353" y="2545397"/>
            <a:ext cx="836233" cy="64008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27" y="3771900"/>
            <a:ext cx="113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1106486" y="2270442"/>
            <a:ext cx="679270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522220" y="3813810"/>
            <a:ext cx="0" cy="9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22220" y="3817620"/>
            <a:ext cx="2752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69230" y="3467100"/>
            <a:ext cx="0" cy="347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400300" y="3752850"/>
            <a:ext cx="0" cy="137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00300" y="3764280"/>
            <a:ext cx="28072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205222" y="3734752"/>
            <a:ext cx="107442" cy="66675"/>
            <a:chOff x="2895600" y="2590800"/>
            <a:chExt cx="152400" cy="152400"/>
          </a:xfrm>
        </p:grpSpPr>
        <p:sp>
          <p:nvSpPr>
            <p:cNvPr id="33" name="Arc 32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Arc 33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5311140" y="3764280"/>
            <a:ext cx="548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364593" y="3558540"/>
            <a:ext cx="0" cy="210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282190" y="3710940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82190" y="3710940"/>
            <a:ext cx="29077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184648" y="3680460"/>
            <a:ext cx="107442" cy="66675"/>
            <a:chOff x="2895600" y="2590800"/>
            <a:chExt cx="152400" cy="152400"/>
          </a:xfrm>
        </p:grpSpPr>
        <p:sp>
          <p:nvSpPr>
            <p:cNvPr id="45" name="Arc 44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Arc 45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14950" y="3680460"/>
            <a:ext cx="107442" cy="66675"/>
            <a:chOff x="2895600" y="2590800"/>
            <a:chExt cx="152400" cy="152400"/>
          </a:xfrm>
        </p:grpSpPr>
        <p:sp>
          <p:nvSpPr>
            <p:cNvPr id="48" name="Arc 47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5290947" y="3710940"/>
            <a:ext cx="27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17820" y="3714750"/>
            <a:ext cx="548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466969" y="3463290"/>
            <a:ext cx="0" cy="256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945130" y="4351020"/>
            <a:ext cx="85953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803904" y="3512820"/>
            <a:ext cx="0" cy="841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3904" y="3512820"/>
            <a:ext cx="95097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52750" y="4351020"/>
            <a:ext cx="0" cy="2286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762250" y="4290060"/>
            <a:ext cx="0" cy="2743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762250" y="4286250"/>
            <a:ext cx="100584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3768090" y="4255770"/>
            <a:ext cx="107442" cy="66675"/>
            <a:chOff x="2895600" y="2590800"/>
            <a:chExt cx="152400" cy="152400"/>
          </a:xfrm>
        </p:grpSpPr>
        <p:sp>
          <p:nvSpPr>
            <p:cNvPr id="68" name="Arc 67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Arc 68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3875532" y="4286250"/>
            <a:ext cx="2286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099560" y="3558540"/>
            <a:ext cx="0" cy="7315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03370" y="3562350"/>
            <a:ext cx="8229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921758" y="3489960"/>
            <a:ext cx="0" cy="731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777490" y="5410200"/>
            <a:ext cx="2121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777490" y="5543550"/>
            <a:ext cx="22219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781300" y="5684520"/>
            <a:ext cx="2651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773680" y="5817870"/>
            <a:ext cx="2560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99660" y="3238500"/>
            <a:ext cx="0" cy="217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98720" y="3166110"/>
            <a:ext cx="0" cy="2377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334000" y="3242310"/>
            <a:ext cx="0" cy="2377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429250" y="3166110"/>
            <a:ext cx="0" cy="2514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 rot="5400000">
            <a:off x="5276469" y="5639753"/>
            <a:ext cx="107442" cy="66675"/>
            <a:chOff x="2895600" y="2590800"/>
            <a:chExt cx="152400" cy="152400"/>
          </a:xfrm>
        </p:grpSpPr>
        <p:sp>
          <p:nvSpPr>
            <p:cNvPr id="64" name="Arc 63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Arc 69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334000" y="5726812"/>
            <a:ext cx="0" cy="910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583180" y="4221480"/>
            <a:ext cx="0" cy="3657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583180" y="4217670"/>
            <a:ext cx="118872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771138" y="4187190"/>
            <a:ext cx="107442" cy="66675"/>
            <a:chOff x="2895600" y="2590800"/>
            <a:chExt cx="152400" cy="152400"/>
          </a:xfrm>
        </p:grpSpPr>
        <p:sp>
          <p:nvSpPr>
            <p:cNvPr id="76" name="Arc 75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Arc 76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78" name="Straight Connector 77"/>
          <p:cNvCxnSpPr/>
          <p:nvPr/>
        </p:nvCxnSpPr>
        <p:spPr>
          <a:xfrm>
            <a:off x="3874770" y="4221480"/>
            <a:ext cx="18288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4053078" y="4191000"/>
            <a:ext cx="107442" cy="66675"/>
            <a:chOff x="2895600" y="2590800"/>
            <a:chExt cx="152400" cy="152400"/>
          </a:xfrm>
        </p:grpSpPr>
        <p:sp>
          <p:nvSpPr>
            <p:cNvPr id="80" name="Arc 79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Arc 80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2" name="Straight Connector 81"/>
          <p:cNvCxnSpPr/>
          <p:nvPr/>
        </p:nvCxnSpPr>
        <p:spPr>
          <a:xfrm>
            <a:off x="4162044" y="4221480"/>
            <a:ext cx="69494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850130" y="4149090"/>
            <a:ext cx="211836" cy="156210"/>
            <a:chOff x="2895600" y="2590800"/>
            <a:chExt cx="152400" cy="152400"/>
          </a:xfrm>
        </p:grpSpPr>
        <p:sp>
          <p:nvSpPr>
            <p:cNvPr id="84" name="Arc 83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Arc 84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5061966" y="4221480"/>
            <a:ext cx="2743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090160" y="3489960"/>
            <a:ext cx="0" cy="7315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558790" y="3554730"/>
            <a:ext cx="0" cy="57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630680" y="4133850"/>
            <a:ext cx="21214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1630680" y="3855720"/>
            <a:ext cx="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5657850" y="3455670"/>
            <a:ext cx="0" cy="603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746504" y="4053840"/>
            <a:ext cx="2002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4034028" y="4023360"/>
            <a:ext cx="107442" cy="66675"/>
            <a:chOff x="2895600" y="2590800"/>
            <a:chExt cx="152400" cy="152400"/>
          </a:xfrm>
        </p:grpSpPr>
        <p:sp>
          <p:nvSpPr>
            <p:cNvPr id="97" name="Arc 96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Arc 97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749040" y="4021455"/>
            <a:ext cx="107442" cy="66675"/>
            <a:chOff x="2895600" y="2590800"/>
            <a:chExt cx="152400" cy="152400"/>
          </a:xfrm>
        </p:grpSpPr>
        <p:sp>
          <p:nvSpPr>
            <p:cNvPr id="100" name="Arc 99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Arc 100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037838" y="4103370"/>
            <a:ext cx="107442" cy="66675"/>
            <a:chOff x="2895600" y="2590800"/>
            <a:chExt cx="152400" cy="152400"/>
          </a:xfrm>
        </p:grpSpPr>
        <p:sp>
          <p:nvSpPr>
            <p:cNvPr id="103" name="Arc 102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Arc 103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749040" y="4099560"/>
            <a:ext cx="107442" cy="66675"/>
            <a:chOff x="2895600" y="2590800"/>
            <a:chExt cx="152400" cy="152400"/>
          </a:xfrm>
        </p:grpSpPr>
        <p:sp>
          <p:nvSpPr>
            <p:cNvPr id="106" name="Arc 105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Arc 106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3851910" y="4052888"/>
            <a:ext cx="182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3855720" y="4133850"/>
            <a:ext cx="182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145280" y="40538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5512308" y="4025265"/>
            <a:ext cx="107442" cy="66675"/>
            <a:chOff x="2895600" y="2590800"/>
            <a:chExt cx="152400" cy="152400"/>
          </a:xfrm>
        </p:grpSpPr>
        <p:sp>
          <p:nvSpPr>
            <p:cNvPr id="111" name="Arc 110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Arc 111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V="1">
            <a:off x="5619751" y="4053840"/>
            <a:ext cx="45720" cy="38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145280" y="4133850"/>
            <a:ext cx="1417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1748790" y="3840480"/>
            <a:ext cx="0" cy="219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V="1">
            <a:off x="1866900" y="3836670"/>
            <a:ext cx="0" cy="128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868424" y="3970020"/>
            <a:ext cx="1892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3760470" y="3939540"/>
            <a:ext cx="107442" cy="66675"/>
            <a:chOff x="2895600" y="2590800"/>
            <a:chExt cx="152400" cy="152400"/>
          </a:xfrm>
        </p:grpSpPr>
        <p:sp>
          <p:nvSpPr>
            <p:cNvPr id="118" name="Arc 117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Arc 118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3867150" y="3970020"/>
            <a:ext cx="182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4050030" y="3939540"/>
            <a:ext cx="107442" cy="66675"/>
            <a:chOff x="2895600" y="2590800"/>
            <a:chExt cx="152400" cy="152400"/>
          </a:xfrm>
        </p:grpSpPr>
        <p:sp>
          <p:nvSpPr>
            <p:cNvPr id="122" name="Arc 121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Arc 122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4" name="Straight Connector 123"/>
          <p:cNvCxnSpPr/>
          <p:nvPr/>
        </p:nvCxnSpPr>
        <p:spPr>
          <a:xfrm>
            <a:off x="4160520" y="3970020"/>
            <a:ext cx="1344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5506679" y="3898582"/>
            <a:ext cx="174031" cy="155258"/>
            <a:chOff x="2895600" y="2590800"/>
            <a:chExt cx="152400" cy="152400"/>
          </a:xfrm>
        </p:grpSpPr>
        <p:sp>
          <p:nvSpPr>
            <p:cNvPr id="126" name="Arc 125"/>
            <p:cNvSpPr/>
            <p:nvPr/>
          </p:nvSpPr>
          <p:spPr>
            <a:xfrm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Arc 126"/>
            <p:cNvSpPr/>
            <p:nvPr/>
          </p:nvSpPr>
          <p:spPr>
            <a:xfrm rot="16200000">
              <a:off x="2895600" y="2590800"/>
              <a:ext cx="152400" cy="152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683291" y="3970020"/>
            <a:ext cx="73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5756910" y="3558540"/>
            <a:ext cx="0" cy="41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40880" y="2598420"/>
            <a:ext cx="152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040880" y="1958340"/>
            <a:ext cx="0" cy="6400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7113270" y="1962150"/>
            <a:ext cx="0" cy="4114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113270" y="2377440"/>
            <a:ext cx="9144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652260" y="2594610"/>
            <a:ext cx="152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6652260" y="1954530"/>
            <a:ext cx="0" cy="6400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724650" y="1958340"/>
            <a:ext cx="0" cy="4114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6724650" y="2373630"/>
            <a:ext cx="9144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6309360" y="259461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6309360" y="1954530"/>
            <a:ext cx="0" cy="64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6381750" y="1958340"/>
            <a:ext cx="0" cy="41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6381750" y="237363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5638800" y="259461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5638800" y="1954530"/>
            <a:ext cx="0" cy="64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5711190" y="1958340"/>
            <a:ext cx="0" cy="411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5711190" y="237363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15200" y="1543050"/>
            <a:ext cx="1143000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HI et SHI  2657A</a:t>
            </a:r>
          </a:p>
          <a:p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 HV Triax </a:t>
            </a:r>
            <a:endParaRPr lang="fr-FR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473190" y="1061918"/>
            <a:ext cx="1455420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HI et SHI  2636B</a:t>
            </a:r>
          </a:p>
          <a:p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 HV Triax  (protection 200V)</a:t>
            </a:r>
            <a:endParaRPr lang="fr-FR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029200" y="1084778"/>
            <a:ext cx="1455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HI et SHI  2636B</a:t>
            </a:r>
          </a:p>
          <a:p>
            <a:r>
              <a:rPr lang="fr-FR" sz="800" dirty="0" smtClean="0"/>
              <a:t>Triax  (protection 200V)</a:t>
            </a:r>
            <a:endParaRPr lang="fr-FR" sz="800" dirty="0"/>
          </a:p>
        </p:txBody>
      </p:sp>
      <p:sp>
        <p:nvSpPr>
          <p:cNvPr id="145" name="TextBox 144"/>
          <p:cNvSpPr txBox="1"/>
          <p:nvPr/>
        </p:nvSpPr>
        <p:spPr>
          <a:xfrm>
            <a:off x="3802761" y="1570256"/>
            <a:ext cx="1611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LO et SLO  en commun 2636B</a:t>
            </a:r>
          </a:p>
          <a:p>
            <a:r>
              <a:rPr lang="fr-FR" sz="800" dirty="0" smtClean="0"/>
              <a:t> et 2657A Triax (protection 200V)</a:t>
            </a:r>
            <a:endParaRPr lang="fr-FR" sz="8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54215" y="1740295"/>
            <a:ext cx="300990" cy="2774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6671310" y="1404818"/>
            <a:ext cx="217170" cy="544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>
            <a:stCxn id="144" idx="2"/>
          </p:cNvCxnSpPr>
          <p:nvPr/>
        </p:nvCxnSpPr>
        <p:spPr>
          <a:xfrm>
            <a:off x="5756910" y="1423332"/>
            <a:ext cx="521970" cy="5053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/>
          <p:cNvCxnSpPr/>
          <p:nvPr/>
        </p:nvCxnSpPr>
        <p:spPr>
          <a:xfrm>
            <a:off x="5349240" y="1789910"/>
            <a:ext cx="308610" cy="138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Rectangle 1033"/>
          <p:cNvSpPr/>
          <p:nvPr/>
        </p:nvSpPr>
        <p:spPr>
          <a:xfrm>
            <a:off x="3581400" y="914400"/>
            <a:ext cx="4953000" cy="107854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5" name="TextBox 1034"/>
          <p:cNvSpPr txBox="1"/>
          <p:nvPr/>
        </p:nvSpPr>
        <p:spPr>
          <a:xfrm>
            <a:off x="4578772" y="251459"/>
            <a:ext cx="246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 sous pointe Signatone WL350 </a:t>
            </a:r>
            <a:endParaRPr lang="fr-F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4" y="785629"/>
            <a:ext cx="1737360" cy="13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Box 1036"/>
          <p:cNvSpPr txBox="1"/>
          <p:nvPr/>
        </p:nvSpPr>
        <p:spPr>
          <a:xfrm>
            <a:off x="7607218" y="2590800"/>
            <a:ext cx="15367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Mesures IV et CV sans déconnexion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cxnSp>
        <p:nvCxnSpPr>
          <p:cNvPr id="1039" name="Straight Connector 1038"/>
          <p:cNvCxnSpPr/>
          <p:nvPr/>
        </p:nvCxnSpPr>
        <p:spPr>
          <a:xfrm>
            <a:off x="7117080" y="4465320"/>
            <a:ext cx="4139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0" name="TextBox 1039"/>
          <p:cNvSpPr txBox="1"/>
          <p:nvPr/>
        </p:nvSpPr>
        <p:spPr>
          <a:xfrm>
            <a:off x="7671216" y="4326636"/>
            <a:ext cx="1015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Câble et connectique Triax</a:t>
            </a:r>
            <a:endParaRPr lang="fr-FR" sz="800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7117080" y="4981730"/>
            <a:ext cx="41393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7671216" y="4843046"/>
            <a:ext cx="1472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Câble et connectique HV Triax</a:t>
            </a:r>
            <a:endParaRPr lang="fr-FR" sz="800" dirty="0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7117080" y="5485840"/>
            <a:ext cx="41393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7671216" y="5347156"/>
            <a:ext cx="1472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Câble et connectique </a:t>
            </a:r>
            <a:r>
              <a:rPr lang="fr-FR" sz="800" dirty="0" err="1" smtClean="0"/>
              <a:t>sma</a:t>
            </a:r>
            <a:endParaRPr lang="fr-FR" sz="800" dirty="0"/>
          </a:p>
        </p:txBody>
      </p:sp>
      <p:sp>
        <p:nvSpPr>
          <p:cNvPr id="2" name="ZoneTexte 1"/>
          <p:cNvSpPr txBox="1"/>
          <p:nvPr/>
        </p:nvSpPr>
        <p:spPr>
          <a:xfrm>
            <a:off x="5525158" y="5817870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Equipement financé sur fonds</a:t>
            </a:r>
          </a:p>
          <a:p>
            <a:r>
              <a:rPr lang="fr-FR" dirty="0" smtClean="0"/>
              <a:t>Propres du LAL (ATLAS)~45 K€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8575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681" y="2964284"/>
            <a:ext cx="3970655" cy="3642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9552" y="764704"/>
            <a:ext cx="7772400" cy="4114800"/>
          </a:xfrm>
        </p:spPr>
        <p:txBody>
          <a:bodyPr/>
          <a:lstStyle/>
          <a:p>
            <a:pPr marL="180975" indent="-180975"/>
            <a:r>
              <a:rPr lang="en-US" sz="2000" spc="-5" dirty="0" smtClean="0">
                <a:cs typeface="Calibri"/>
              </a:rPr>
              <a:t>3 </a:t>
            </a:r>
            <a:r>
              <a:rPr lang="en-US" sz="2000" spc="-5" dirty="0" err="1" smtClean="0">
                <a:cs typeface="Calibri"/>
              </a:rPr>
              <a:t>personnes</a:t>
            </a:r>
            <a:r>
              <a:rPr lang="en-US" sz="2000" spc="-5" dirty="0" smtClean="0">
                <a:cs typeface="Calibri"/>
              </a:rPr>
              <a:t> </a:t>
            </a:r>
            <a:r>
              <a:rPr lang="en-US" sz="2000" spc="-5" dirty="0" err="1" smtClean="0">
                <a:cs typeface="Calibri"/>
              </a:rPr>
              <a:t>formées</a:t>
            </a:r>
            <a:r>
              <a:rPr lang="en-US" sz="2000" spc="-5" dirty="0" smtClean="0">
                <a:cs typeface="Calibri"/>
              </a:rPr>
              <a:t> </a:t>
            </a:r>
            <a:r>
              <a:rPr lang="en-US" sz="2000" spc="-5" dirty="0" err="1" smtClean="0">
                <a:cs typeface="Calibri"/>
              </a:rPr>
              <a:t>depuis</a:t>
            </a:r>
            <a:r>
              <a:rPr lang="en-US" sz="2000" spc="-5" dirty="0" smtClean="0">
                <a:cs typeface="Calibri"/>
              </a:rPr>
              <a:t> </a:t>
            </a:r>
            <a:r>
              <a:rPr lang="en-US" sz="2000" spc="-5" dirty="0" err="1" smtClean="0">
                <a:cs typeface="Calibri"/>
              </a:rPr>
              <a:t>septembre</a:t>
            </a:r>
            <a:r>
              <a:rPr lang="en-US" sz="2000" spc="-5" dirty="0" smtClean="0">
                <a:cs typeface="Calibri"/>
              </a:rPr>
              <a:t> 2014</a:t>
            </a:r>
            <a:endParaRPr lang="en-US" sz="2000" spc="-5" dirty="0">
              <a:cs typeface="Calibri"/>
            </a:endParaRPr>
          </a:p>
          <a:p>
            <a:pPr marL="180975" indent="-180975"/>
            <a:r>
              <a:rPr lang="en-US" sz="2000" spc="-10" dirty="0" smtClean="0">
                <a:cs typeface="Calibri"/>
              </a:rPr>
              <a:t>Première </a:t>
            </a:r>
            <a:r>
              <a:rPr lang="en-US" sz="2000" spc="-10" dirty="0" err="1" smtClean="0">
                <a:cs typeface="Calibri"/>
              </a:rPr>
              <a:t>tâche</a:t>
            </a:r>
            <a:r>
              <a:rPr lang="en-US" sz="2000" spc="-10" dirty="0" smtClean="0">
                <a:cs typeface="Calibri"/>
              </a:rPr>
              <a:t> </a:t>
            </a:r>
            <a:r>
              <a:rPr lang="en-US" sz="2000" spc="-10" dirty="0" err="1" smtClean="0">
                <a:cs typeface="Calibri"/>
              </a:rPr>
              <a:t>effectuée</a:t>
            </a:r>
            <a:r>
              <a:rPr lang="en-US" sz="2000" spc="-10" dirty="0" smtClean="0">
                <a:cs typeface="Calibri"/>
              </a:rPr>
              <a:t> pour </a:t>
            </a:r>
            <a:r>
              <a:rPr lang="en-US" sz="2000" spc="-10" dirty="0" err="1" smtClean="0">
                <a:cs typeface="Calibri"/>
              </a:rPr>
              <a:t>l’IAS</a:t>
            </a:r>
            <a:r>
              <a:rPr lang="en-US" sz="2000" spc="-10" dirty="0" smtClean="0">
                <a:cs typeface="Calibri"/>
              </a:rPr>
              <a:t>: Connections de CCD </a:t>
            </a:r>
            <a:r>
              <a:rPr lang="en-US" sz="2000" spc="-10" dirty="0" err="1" smtClean="0">
                <a:cs typeface="Calibri"/>
              </a:rPr>
              <a:t>réparées</a:t>
            </a:r>
            <a:endParaRPr lang="en-US" sz="2000" spc="-10" dirty="0" smtClean="0">
              <a:cs typeface="Calibri"/>
            </a:endParaRPr>
          </a:p>
          <a:p>
            <a:pPr marL="180975" indent="-180975"/>
            <a:r>
              <a:rPr lang="en-US" sz="2000" spc="-10" dirty="0">
                <a:cs typeface="Calibri"/>
              </a:rPr>
              <a:t> </a:t>
            </a:r>
            <a:r>
              <a:rPr lang="en-US" sz="2000" spc="-10" dirty="0" err="1" smtClean="0">
                <a:cs typeface="Calibri"/>
              </a:rPr>
              <a:t>Besoin</a:t>
            </a:r>
            <a:r>
              <a:rPr lang="en-US" sz="2000" spc="-10" dirty="0" smtClean="0">
                <a:cs typeface="Calibri"/>
              </a:rPr>
              <a:t> </a:t>
            </a:r>
            <a:r>
              <a:rPr lang="en-US" sz="2000" spc="-10" dirty="0" err="1" smtClean="0">
                <a:cs typeface="Calibri"/>
              </a:rPr>
              <a:t>d’améliorer</a:t>
            </a:r>
            <a:r>
              <a:rPr lang="en-US" sz="2000" spc="-10" dirty="0" smtClean="0">
                <a:cs typeface="Calibri"/>
              </a:rPr>
              <a:t> les </a:t>
            </a:r>
            <a:r>
              <a:rPr lang="en-US" sz="2000" spc="-10" dirty="0" err="1" smtClean="0">
                <a:cs typeface="Calibri"/>
              </a:rPr>
              <a:t>compétence</a:t>
            </a:r>
            <a:r>
              <a:rPr lang="en-US" sz="2000" spc="-10" dirty="0" smtClean="0">
                <a:cs typeface="Calibri"/>
              </a:rPr>
              <a:t> pour </a:t>
            </a:r>
            <a:r>
              <a:rPr lang="en-US" sz="2000" spc="-10" dirty="0" err="1" smtClean="0">
                <a:cs typeface="Calibri"/>
              </a:rPr>
              <a:t>acquérir</a:t>
            </a:r>
            <a:r>
              <a:rPr lang="en-US" sz="2000" spc="-10" dirty="0" smtClean="0">
                <a:cs typeface="Calibri"/>
              </a:rPr>
              <a:t> plus </a:t>
            </a:r>
            <a:r>
              <a:rPr lang="en-US" sz="2000" spc="-10" dirty="0" err="1" smtClean="0">
                <a:cs typeface="Calibri"/>
              </a:rPr>
              <a:t>d’expertise</a:t>
            </a:r>
            <a:endParaRPr lang="en-US" sz="2000" spc="-10" dirty="0">
              <a:solidFill>
                <a:schemeClr val="accent2"/>
              </a:solidFill>
              <a:cs typeface="Calibri"/>
            </a:endParaRPr>
          </a:p>
          <a:p>
            <a:pPr marL="180975" indent="-180975"/>
            <a:r>
              <a:rPr lang="fr-FR" sz="2000" dirty="0" smtClean="0"/>
              <a:t>Equipe en attente</a:t>
            </a:r>
            <a:endParaRPr lang="fr-FR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55576" y="-8792"/>
            <a:ext cx="8388424" cy="432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Bonding</a:t>
            </a:r>
            <a:r>
              <a:rPr lang="fr-FR" dirty="0" smtClean="0">
                <a:solidFill>
                  <a:schemeClr val="tx1"/>
                </a:solidFill>
              </a:rPr>
              <a:t> Machine </a:t>
            </a:r>
            <a:r>
              <a:rPr lang="fr-FR" dirty="0" err="1" smtClean="0">
                <a:solidFill>
                  <a:schemeClr val="tx1"/>
                </a:solidFill>
              </a:rPr>
              <a:t>Status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 descr="Macintosh HD:Users:direnaud:Desktop:Capture d’écran 2015-05-28 à 15.18.04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7" r="11805"/>
          <a:stretch/>
        </p:blipFill>
        <p:spPr bwMode="auto">
          <a:xfrm>
            <a:off x="7596336" y="3573016"/>
            <a:ext cx="1336649" cy="3066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49182" y="6237312"/>
            <a:ext cx="7232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IRFU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Bonding_RibonPullShe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258" y="4077072"/>
            <a:ext cx="3277211" cy="1842082"/>
          </a:xfrm>
          <a:prstGeom prst="rect">
            <a:avLst/>
          </a:prstGeom>
        </p:spPr>
      </p:pic>
      <p:sp>
        <p:nvSpPr>
          <p:cNvPr id="9" name="Espace réservé de la date 4"/>
          <p:cNvSpPr>
            <a:spLocks noGrp="1"/>
          </p:cNvSpPr>
          <p:nvPr>
            <p:ph type="dt" sz="quarter" idx="11"/>
          </p:nvPr>
        </p:nvSpPr>
        <p:spPr>
          <a:xfrm>
            <a:off x="85725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November, 20</a:t>
            </a:r>
            <a:r>
              <a:rPr lang="en-US" altLang="fr-FR" baseline="30000" dirty="0" smtClean="0">
                <a:solidFill>
                  <a:srgbClr val="253971"/>
                </a:solidFill>
                <a:latin typeface="Bookman Old Style" pitchFamily="18" charset="0"/>
              </a:rPr>
              <a:t>th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2015</a:t>
            </a:r>
          </a:p>
        </p:txBody>
      </p:sp>
      <p:pic>
        <p:nvPicPr>
          <p:cNvPr id="10" name="Picture 7" descr="LAL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72400" y="73883"/>
            <a:ext cx="944284" cy="391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3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27584" y="-8792"/>
            <a:ext cx="8316416" cy="432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r-FR" spc="-5" dirty="0" err="1">
                <a:solidFill>
                  <a:schemeClr val="tx1"/>
                </a:solidFill>
              </a:rPr>
              <a:t>B</a:t>
            </a:r>
            <a:r>
              <a:rPr lang="fr-FR" dirty="0" err="1">
                <a:solidFill>
                  <a:schemeClr val="tx1"/>
                </a:solidFill>
              </a:rPr>
              <a:t>o</a:t>
            </a:r>
            <a:r>
              <a:rPr lang="fr-FR" spc="-5" dirty="0" err="1">
                <a:solidFill>
                  <a:schemeClr val="tx1"/>
                </a:solidFill>
              </a:rPr>
              <a:t>ndin</a:t>
            </a:r>
            <a:r>
              <a:rPr lang="fr-FR" dirty="0" err="1">
                <a:solidFill>
                  <a:schemeClr val="tx1"/>
                </a:solidFill>
              </a:rPr>
              <a:t>g</a:t>
            </a:r>
            <a:r>
              <a:rPr lang="fr-FR" spc="20" dirty="0">
                <a:solidFill>
                  <a:schemeClr val="tx1"/>
                </a:solidFill>
              </a:rPr>
              <a:t> </a:t>
            </a:r>
            <a:r>
              <a:rPr lang="fr-FR" spc="-5" dirty="0">
                <a:solidFill>
                  <a:schemeClr val="tx1"/>
                </a:solidFill>
              </a:rPr>
              <a:t>m</a:t>
            </a:r>
            <a:r>
              <a:rPr lang="fr-FR" dirty="0">
                <a:solidFill>
                  <a:schemeClr val="tx1"/>
                </a:solidFill>
              </a:rPr>
              <a:t>ac</a:t>
            </a:r>
            <a:r>
              <a:rPr lang="fr-FR" spc="-5" dirty="0">
                <a:solidFill>
                  <a:schemeClr val="tx1"/>
                </a:solidFill>
              </a:rPr>
              <a:t>hin</a:t>
            </a:r>
            <a:r>
              <a:rPr lang="fr-FR" dirty="0">
                <a:solidFill>
                  <a:schemeClr val="tx1"/>
                </a:solidFill>
              </a:rPr>
              <a:t>e</a:t>
            </a:r>
            <a:r>
              <a:rPr lang="fr-FR" spc="20" dirty="0">
                <a:solidFill>
                  <a:schemeClr val="tx1"/>
                </a:solidFill>
              </a:rPr>
              <a:t> </a:t>
            </a:r>
            <a:r>
              <a:rPr lang="fr-FR" spc="-10" dirty="0">
                <a:solidFill>
                  <a:schemeClr val="tx1"/>
                </a:solidFill>
              </a:rPr>
              <a:t>: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spc="-5" dirty="0">
                <a:solidFill>
                  <a:schemeClr val="tx1"/>
                </a:solidFill>
              </a:rPr>
              <a:t>D</a:t>
            </a:r>
            <a:r>
              <a:rPr lang="fr-FR" spc="-10" dirty="0">
                <a:solidFill>
                  <a:schemeClr val="tx1"/>
                </a:solidFill>
              </a:rPr>
              <a:t>E</a:t>
            </a:r>
            <a:r>
              <a:rPr lang="fr-FR" spc="-235" dirty="0">
                <a:solidFill>
                  <a:schemeClr val="tx1"/>
                </a:solidFill>
              </a:rPr>
              <a:t>L</a:t>
            </a:r>
            <a:r>
              <a:rPr lang="fr-FR" spc="-45" dirty="0">
                <a:solidFill>
                  <a:schemeClr val="tx1"/>
                </a:solidFill>
              </a:rPr>
              <a:t>V</a:t>
            </a:r>
            <a:r>
              <a:rPr lang="fr-FR" spc="-85" dirty="0">
                <a:solidFill>
                  <a:schemeClr val="tx1"/>
                </a:solidFill>
              </a:rPr>
              <a:t>O</a:t>
            </a:r>
            <a:r>
              <a:rPr lang="fr-FR" spc="-5" dirty="0">
                <a:solidFill>
                  <a:schemeClr val="tx1"/>
                </a:solidFill>
              </a:rPr>
              <a:t>TE</a:t>
            </a:r>
            <a:r>
              <a:rPr lang="fr-FR" dirty="0">
                <a:solidFill>
                  <a:schemeClr val="tx1"/>
                </a:solidFill>
              </a:rPr>
              <a:t>K</a:t>
            </a:r>
            <a:r>
              <a:rPr lang="fr-FR" spc="10" dirty="0">
                <a:solidFill>
                  <a:schemeClr val="tx1"/>
                </a:solidFill>
              </a:rPr>
              <a:t> </a:t>
            </a:r>
            <a:r>
              <a:rPr lang="fr-FR" spc="-5" dirty="0">
                <a:solidFill>
                  <a:schemeClr val="tx1"/>
                </a:solidFill>
              </a:rPr>
              <a:t>5632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918" y="620688"/>
            <a:ext cx="8392795" cy="6217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i-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au</a:t>
            </a:r>
            <a:r>
              <a:rPr lang="en-US" sz="2400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400" spc="-25" dirty="0" smtClean="0">
                <a:latin typeface="Bell MT" panose="02020503060305020303" pitchFamily="18" charset="0"/>
                <a:cs typeface="Calibri"/>
              </a:rPr>
              <a:t>at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400" spc="3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ach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:</a:t>
            </a:r>
          </a:p>
          <a:p>
            <a:pPr marL="541338" lvl="1" indent="-179388">
              <a:buFontTx/>
              <a:buChar char="-"/>
            </a:pP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f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u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ll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y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g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mm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ab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 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,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</a:p>
          <a:p>
            <a:pPr marL="541338" lvl="1" indent="-179388">
              <a:buFontTx/>
              <a:buChar char="-"/>
            </a:pP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att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gn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un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 (a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gn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t),</a:t>
            </a:r>
          </a:p>
          <a:p>
            <a:pPr marL="541338" lvl="1" indent="-179388">
              <a:buFontTx/>
              <a:buChar char="-"/>
            </a:pP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olle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z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xi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osi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25" dirty="0" smtClean="0">
                <a:latin typeface="Bell MT" panose="02020503060305020303" pitchFamily="18" charset="0"/>
                <a:cs typeface="Calibri"/>
              </a:rPr>
              <a:t>g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,</a:t>
            </a:r>
            <a:r>
              <a:rPr lang="en-US" sz="2000" spc="-20" dirty="0" smtClean="0">
                <a:latin typeface="Bell MT" panose="02020503060305020303" pitchFamily="18" charset="0"/>
                <a:cs typeface="Calibri"/>
              </a:rPr>
              <a:t> </a:t>
            </a:r>
          </a:p>
          <a:p>
            <a:pPr marL="541338" lvl="1" indent="-179388">
              <a:buFontTx/>
              <a:buChar char="-"/>
            </a:pP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ne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wi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hape 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l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(ang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,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se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,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b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ng)</a:t>
            </a:r>
          </a:p>
          <a:p>
            <a:pPr marL="541338" lvl="1" indent="-179388">
              <a:buFontTx/>
              <a:buChar char="-"/>
            </a:pP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anual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ll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spc="-20" dirty="0" smtClean="0">
                <a:latin typeface="Bell MT" panose="02020503060305020303" pitchFamily="18" charset="0"/>
                <a:cs typeface="Calibri"/>
              </a:rPr>
              <a:t>w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d,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</a:p>
          <a:p>
            <a:pPr marL="541338" lvl="1" indent="-179388">
              <a:buFontTx/>
              <a:buChar char="-"/>
            </a:pPr>
            <a:r>
              <a:rPr lang="en-US" sz="2000" dirty="0" smtClean="0">
                <a:latin typeface="Bell MT" panose="02020503060305020303" pitchFamily="18" charset="0"/>
                <a:cs typeface="Calibri"/>
              </a:rPr>
              <a:t>360°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ns</a:t>
            </a:r>
          </a:p>
          <a:p>
            <a:pPr marL="541338" lvl="1" indent="-179388">
              <a:buFontTx/>
              <a:buChar char="-"/>
            </a:pP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acc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es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h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ll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w</a:t>
            </a:r>
            <a:r>
              <a:rPr lang="en-US" sz="20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b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ng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spc="-4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v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r 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los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 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o 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p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ts</a:t>
            </a:r>
          </a:p>
          <a:p>
            <a:pPr>
              <a:lnSpc>
                <a:spcPts val="2400"/>
              </a:lnSpc>
              <a:spcBef>
                <a:spcPts val="1"/>
              </a:spcBef>
              <a:buFont typeface="Arial"/>
              <a:buChar char="•"/>
            </a:pPr>
            <a:endParaRPr lang="en-US" sz="2800" dirty="0" smtClean="0">
              <a:latin typeface="Bell MT" panose="02020503060305020303" pitchFamily="18" charset="0"/>
            </a:endParaRP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400" spc="-1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spc="-30" dirty="0" smtClean="0">
                <a:latin typeface="Bell MT" panose="02020503060305020303" pitchFamily="18" charset="0"/>
                <a:cs typeface="Calibri"/>
              </a:rPr>
              <a:t>v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spc="-4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al</a:t>
            </a:r>
            <a:r>
              <a:rPr lang="en-US" sz="24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h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ads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400" spc="-4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y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be</a:t>
            </a:r>
            <a:r>
              <a:rPr lang="en-US" sz="24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4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400" spc="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add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40" dirty="0" smtClean="0">
                <a:latin typeface="Bell MT" panose="02020503060305020303" pitchFamily="18" charset="0"/>
                <a:cs typeface="Calibri"/>
              </a:rPr>
              <a:t>f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4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30" dirty="0" smtClean="0">
                <a:latin typeface="Bell MT" panose="02020503060305020303" pitchFamily="18" charset="0"/>
                <a:cs typeface="Calibri"/>
              </a:rPr>
              <a:t>v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rio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us</a:t>
            </a:r>
            <a:r>
              <a:rPr lang="en-US" sz="24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type</a:t>
            </a:r>
            <a:r>
              <a:rPr lang="en-US" sz="24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f</a:t>
            </a:r>
            <a:r>
              <a:rPr lang="en-US" sz="24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b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nd</a:t>
            </a: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400" dirty="0" smtClean="0">
                <a:latin typeface="Bell MT" panose="02020503060305020303" pitchFamily="18" charset="0"/>
                <a:cs typeface="Calibri"/>
              </a:rPr>
              <a:t>ng:</a:t>
            </a:r>
          </a:p>
          <a:p>
            <a:pPr marL="541338" lvl="1" indent="-179388">
              <a:buFontTx/>
              <a:buChar char="-"/>
              <a:tabLst>
                <a:tab pos="356235" algn="l"/>
              </a:tabLst>
            </a:pPr>
            <a:r>
              <a:rPr lang="en-US" sz="2000" spc="-20" dirty="0" smtClean="0">
                <a:latin typeface="Bell MT" panose="02020503060305020303" pitchFamily="18" charset="0"/>
                <a:cs typeface="Calibri"/>
              </a:rPr>
              <a:t>w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g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e-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ba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l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l-bonding</a:t>
            </a:r>
          </a:p>
          <a:p>
            <a:pPr marL="541338" lvl="1" indent="-179388">
              <a:buFontTx/>
              <a:buChar char="-"/>
              <a:tabLst>
                <a:tab pos="356235" algn="l"/>
              </a:tabLst>
            </a:pP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g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ol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u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num material</a:t>
            </a:r>
            <a:endParaRPr lang="en-US" sz="2000" spc="-5" dirty="0" smtClean="0">
              <a:latin typeface="Bell MT" panose="02020503060305020303" pitchFamily="18" charset="0"/>
              <a:cs typeface="Calibri"/>
            </a:endParaRPr>
          </a:p>
          <a:p>
            <a:pPr marL="541338" lvl="1" indent="-179388">
              <a:buFontTx/>
              <a:buChar char="-"/>
              <a:tabLst>
                <a:tab pos="356235" algn="l"/>
              </a:tabLst>
            </a:pP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wi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15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ri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bb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</a:p>
          <a:p>
            <a:pPr marL="541338" lvl="1" indent="-179388">
              <a:buFontTx/>
              <a:buChar char="-"/>
              <a:tabLst>
                <a:tab pos="356235" algn="l"/>
              </a:tabLst>
            </a:pP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m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ch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a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c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al pu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ll</a:t>
            </a:r>
            <a:r>
              <a:rPr lang="en-US" sz="2000" spc="-35" dirty="0" smtClean="0">
                <a:latin typeface="Bell MT" panose="02020503060305020303" pitchFamily="18" charset="0"/>
                <a:cs typeface="Calibri"/>
              </a:rPr>
              <a:t>/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h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ar </a:t>
            </a:r>
            <a:r>
              <a:rPr lang="en-US" sz="2000" spc="-25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s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ts</a:t>
            </a:r>
            <a:r>
              <a:rPr lang="en-US" sz="2000" spc="20" dirty="0" smtClean="0">
                <a:latin typeface="Bell MT" panose="02020503060305020303" pitchFamily="18" charset="0"/>
                <a:cs typeface="Calibri"/>
              </a:rPr>
              <a:t/>
            </a:r>
            <a:br>
              <a:rPr lang="en-US" sz="2000" spc="20" dirty="0" smtClean="0">
                <a:latin typeface="Bell MT" panose="02020503060305020303" pitchFamily="18" charset="0"/>
                <a:cs typeface="Calibri"/>
              </a:rPr>
            </a:br>
            <a:r>
              <a:rPr lang="en-US" sz="2000" dirty="0" smtClean="0">
                <a:latin typeface="Bell MT" panose="02020503060305020303" pitchFamily="18" charset="0"/>
                <a:cs typeface="Calibri"/>
              </a:rPr>
              <a:t>(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qu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e add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io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nal h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ad,</a:t>
            </a:r>
            <a:r>
              <a:rPr lang="en-US" sz="2000" spc="-2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n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t</a:t>
            </a:r>
            <a:r>
              <a:rPr lang="en-US" sz="2000" spc="-10" dirty="0" smtClean="0"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o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spc="-30" dirty="0" smtClean="0">
                <a:latin typeface="Bell MT" panose="02020503060305020303" pitchFamily="18" charset="0"/>
                <a:cs typeface="Calibri"/>
              </a:rPr>
              <a:t>r</a:t>
            </a:r>
            <a:r>
              <a:rPr lang="en-US" sz="2000" spc="-5" dirty="0" smtClean="0">
                <a:latin typeface="Bell MT" panose="02020503060305020303" pitchFamily="18" charset="0"/>
                <a:cs typeface="Calibri"/>
              </a:rPr>
              <a:t>e</a:t>
            </a:r>
            <a:r>
              <a:rPr lang="en-US" sz="2000" dirty="0" smtClean="0">
                <a:latin typeface="Bell MT" panose="02020503060305020303" pitchFamily="18" charset="0"/>
                <a:cs typeface="Calibri"/>
              </a:rPr>
              <a:t>d)</a:t>
            </a:r>
          </a:p>
          <a:p>
            <a:pPr marL="541338" lvl="1" indent="-179388">
              <a:buFontTx/>
              <a:buChar char="-"/>
              <a:tabLst>
                <a:tab pos="356235" algn="l"/>
              </a:tabLst>
            </a:pPr>
            <a:endParaRPr lang="en-US" sz="2400" dirty="0" smtClean="0">
              <a:latin typeface="Bell MT" panose="02020503060305020303" pitchFamily="18" charset="0"/>
              <a:cs typeface="Calibri"/>
            </a:endParaRPr>
          </a:p>
          <a:p>
            <a:pPr marL="180975" indent="-180975">
              <a:buFont typeface="Arial" panose="020B0604020202020204" pitchFamily="34" charset="0"/>
              <a:buChar char="•"/>
              <a:tabLst>
                <a:tab pos="356235" algn="l"/>
              </a:tabLst>
            </a:pPr>
            <a:r>
              <a:rPr lang="en-US" sz="2400" spc="-5" dirty="0" smtClean="0">
                <a:latin typeface="Bell MT" panose="02020503060305020303" pitchFamily="18" charset="0"/>
                <a:cs typeface="Calibri"/>
              </a:rPr>
              <a:t>Current configuration: wedge-bonding with aluminum wire 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356235" algn="l"/>
              </a:tabLst>
            </a:pPr>
            <a:endParaRPr lang="en-US" sz="2400" spc="-5" dirty="0"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7262708" y="3861048"/>
            <a:ext cx="1646115" cy="2194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442200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FB05A7-5E2D-4007-B9E3-1C8D9BE85B14}" type="slidenum">
              <a:rPr lang="en-US" altLang="fr-FR" smtClean="0">
                <a:solidFill>
                  <a:srgbClr val="253971"/>
                </a:solidFill>
                <a:latin typeface="Bookman Old Style" pitchFamily="18" charset="0"/>
              </a:rPr>
              <a:pPr eaLnBrk="1" hangingPunct="1"/>
              <a:t>27</a:t>
            </a:fld>
            <a:endParaRPr lang="en-US" altLang="fr-FR" smtClean="0">
              <a:solidFill>
                <a:srgbClr val="253971"/>
              </a:solidFill>
              <a:latin typeface="Bookman Old Style" pitchFamily="18" charset="0"/>
            </a:endParaRP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quarter" idx="11"/>
          </p:nvPr>
        </p:nvSpPr>
        <p:spPr>
          <a:xfrm>
            <a:off x="85725" y="6661150"/>
            <a:ext cx="1619250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December, 17</a:t>
            </a:r>
            <a:r>
              <a:rPr lang="en-US" altLang="fr-FR" baseline="30000" dirty="0" smtClean="0">
                <a:solidFill>
                  <a:srgbClr val="253971"/>
                </a:solidFill>
                <a:latin typeface="Bookman Old Style" pitchFamily="18" charset="0"/>
              </a:rPr>
              <a:t>th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2014</a:t>
            </a: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1782763" y="6661150"/>
            <a:ext cx="5578475" cy="17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dirty="0" err="1" smtClean="0">
                <a:solidFill>
                  <a:srgbClr val="253971"/>
                </a:solidFill>
                <a:latin typeface="Bookman Old Style" pitchFamily="18" charset="0"/>
              </a:rPr>
              <a:t>CaptInnov</a:t>
            </a:r>
            <a:r>
              <a:rPr lang="en-US" altLang="fr-FR" dirty="0" smtClean="0">
                <a:solidFill>
                  <a:srgbClr val="253971"/>
                </a:solidFill>
                <a:latin typeface="Bookman Old Style" pitchFamily="18" charset="0"/>
              </a:rPr>
              <a:t> Platform</a:t>
            </a:r>
          </a:p>
        </p:txBody>
      </p:sp>
      <p:pic>
        <p:nvPicPr>
          <p:cNvPr id="2" name="Bonding_deepacce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904" y="620688"/>
            <a:ext cx="3509798" cy="1972816"/>
          </a:xfrm>
          <a:prstGeom prst="rect">
            <a:avLst/>
          </a:prstGeom>
        </p:spPr>
      </p:pic>
      <p:pic>
        <p:nvPicPr>
          <p:cNvPr id="10" name="Picture 7" descr="LAL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56376" y="73882"/>
            <a:ext cx="1160308" cy="480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7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709160"/>
          </a:xfrm>
        </p:spPr>
        <p:txBody>
          <a:bodyPr>
            <a:normAutofit fontScale="92500"/>
          </a:bodyPr>
          <a:lstStyle/>
          <a:p>
            <a:pPr lvl="1"/>
            <a:r>
              <a:rPr lang="fr-FR" dirty="0" smtClean="0"/>
              <a:t>Pour atteindre ses objectifs de physique, l’expérience ATLAS est engagée dans un programme de recherche et développement intense pour </a:t>
            </a:r>
            <a:r>
              <a:rPr lang="fr-FR" dirty="0" err="1" smtClean="0"/>
              <a:t>renouveller</a:t>
            </a:r>
            <a:r>
              <a:rPr lang="fr-FR" dirty="0" smtClean="0"/>
              <a:t> l’ensemble de son </a:t>
            </a:r>
            <a:r>
              <a:rPr lang="fr-FR" dirty="0" err="1" smtClean="0"/>
              <a:t>trajectographe</a:t>
            </a:r>
            <a:r>
              <a:rPr lang="fr-FR" dirty="0" smtClean="0"/>
              <a:t> pour la phase 2 du projet HL_LHC</a:t>
            </a:r>
          </a:p>
          <a:p>
            <a:pPr lvl="1"/>
            <a:r>
              <a:rPr lang="fr-FR" dirty="0" smtClean="0"/>
              <a:t>Un challenge technologique se pose au niveau de la conception d’un nouveau détecteur interne à pixels plus performant </a:t>
            </a:r>
            <a:r>
              <a:rPr lang="fr-FR" dirty="0"/>
              <a:t>p</a:t>
            </a:r>
            <a:r>
              <a:rPr lang="fr-FR" dirty="0" smtClean="0"/>
              <a:t>our faire face aux conditions extrêmes prévues en haute luminosité, </a:t>
            </a:r>
            <a:endParaRPr lang="fr-FR" dirty="0"/>
          </a:p>
          <a:p>
            <a:pPr lvl="1"/>
            <a:r>
              <a:rPr lang="fr-FR" dirty="0" smtClean="0"/>
              <a:t>la plateforme CAPTINOV constitue un atout technologique indéniable pour relever ce défi</a:t>
            </a:r>
          </a:p>
          <a:p>
            <a:pPr lvl="1"/>
            <a:r>
              <a:rPr lang="fr-FR" dirty="0" smtClean="0"/>
              <a:t>Grâce à la mutualisation de l’ infrastructure technologique, CAPTINOV nous permettra d</a:t>
            </a:r>
            <a:r>
              <a:rPr lang="fr-FR" sz="2400" dirty="0" smtClean="0"/>
              <a:t>’</a:t>
            </a:r>
            <a:r>
              <a:rPr lang="fr-FR" dirty="0" smtClean="0"/>
              <a:t>a</a:t>
            </a:r>
            <a:r>
              <a:rPr lang="fr-FR" sz="2400" dirty="0" smtClean="0"/>
              <a:t>pporter une contribution significative </a:t>
            </a:r>
            <a:r>
              <a:rPr lang="fr-FR" sz="2400" dirty="0" smtClean="0"/>
              <a:t>et ambitieuse à nos futurs </a:t>
            </a:r>
            <a:r>
              <a:rPr lang="fr-FR" sz="2400" dirty="0" smtClean="0"/>
              <a:t>projets 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08B-B0C4-462B-BF8F-B136F519EE21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28</a:t>
            </a:fld>
            <a:endParaRPr lang="en-CA"/>
          </a:p>
        </p:txBody>
      </p:sp>
      <p:pic>
        <p:nvPicPr>
          <p:cNvPr id="7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42415" y="39066"/>
            <a:ext cx="1025655" cy="491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371600" cy="365125"/>
          </a:xfrm>
          <a:prstGeom prst="rect">
            <a:avLst/>
          </a:prstGeom>
        </p:spPr>
        <p:txBody>
          <a:bodyPr/>
          <a:lstStyle/>
          <a:p>
            <a:fld id="{B00A114E-5A20-7342-8F49-BE93EDFA9D7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65741" y="73882"/>
            <a:ext cx="1450943" cy="601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" name="Footer Placeholder 71"/>
          <p:cNvSpPr>
            <a:spLocks noGrp="1"/>
          </p:cNvSpPr>
          <p:nvPr>
            <p:ph type="ftr" sz="quarter" idx="4294967295"/>
          </p:nvPr>
        </p:nvSpPr>
        <p:spPr>
          <a:xfrm>
            <a:off x="744905" y="6437277"/>
            <a:ext cx="3528392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AIDA 2020</a:t>
            </a:r>
            <a:endParaRPr lang="en-GB" dirty="0"/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3134"/>
          <a:stretch/>
        </p:blipFill>
        <p:spPr bwMode="auto">
          <a:xfrm>
            <a:off x="314375" y="1228537"/>
            <a:ext cx="2511427" cy="26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1520" y="96266"/>
            <a:ext cx="6476428" cy="8428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700" dirty="0" smtClean="0"/>
              <a:t>Innovation </a:t>
            </a:r>
            <a:r>
              <a:rPr lang="en-US" sz="2700" dirty="0" err="1" smtClean="0"/>
              <a:t>dans</a:t>
            </a:r>
            <a:r>
              <a:rPr lang="en-US" sz="2700" dirty="0" smtClean="0"/>
              <a:t> les Interconnections des modules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sp>
        <p:nvSpPr>
          <p:cNvPr id="2" name="ZoneTexte 1"/>
          <p:cNvSpPr txBox="1"/>
          <p:nvPr/>
        </p:nvSpPr>
        <p:spPr>
          <a:xfrm>
            <a:off x="3304502" y="939164"/>
            <a:ext cx="584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Problématique : Réduction du coût total système </a:t>
            </a:r>
          </a:p>
          <a:p>
            <a:r>
              <a:rPr lang="fr-FR" dirty="0" smtClean="0"/>
              <a:t>des pixels  (~32MSFr) dont (18MSFr) Modules hybrides</a:t>
            </a:r>
          </a:p>
          <a:p>
            <a:r>
              <a:rPr lang="fr-FR" dirty="0" smtClean="0"/>
              <a:t>Module ~170 </a:t>
            </a:r>
            <a:r>
              <a:rPr lang="fr-FR" dirty="0" err="1" smtClean="0"/>
              <a:t>SFr</a:t>
            </a:r>
            <a:r>
              <a:rPr lang="fr-FR" dirty="0" smtClean="0"/>
              <a:t>/cm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graphicFrame>
        <p:nvGraphicFramePr>
          <p:cNvPr id="1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717128"/>
              </p:ext>
            </p:extLst>
          </p:nvPr>
        </p:nvGraphicFramePr>
        <p:xfrm>
          <a:off x="3940710" y="1808362"/>
          <a:ext cx="5198713" cy="2842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" name="Groupe 12"/>
          <p:cNvGrpSpPr/>
          <p:nvPr/>
        </p:nvGrpSpPr>
        <p:grpSpPr>
          <a:xfrm>
            <a:off x="310408" y="4850209"/>
            <a:ext cx="5772424" cy="1944688"/>
            <a:chOff x="468313" y="620713"/>
            <a:chExt cx="7488139" cy="2232025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474788" y="981075"/>
              <a:ext cx="4392612" cy="4318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1701800" y="1341438"/>
              <a:ext cx="3878263" cy="714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476375" y="1484313"/>
              <a:ext cx="4391025" cy="93662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5478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18367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>
              <a:off x="1979613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7003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543718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19796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24114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35"/>
            <p:cNvSpPr>
              <a:spLocks noChangeArrowheads="1"/>
            </p:cNvSpPr>
            <p:nvPr/>
          </p:nvSpPr>
          <p:spPr bwMode="auto">
            <a:xfrm>
              <a:off x="28432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32750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37"/>
            <p:cNvSpPr>
              <a:spLocks noChangeArrowheads="1"/>
            </p:cNvSpPr>
            <p:nvPr/>
          </p:nvSpPr>
          <p:spPr bwMode="auto">
            <a:xfrm>
              <a:off x="37068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41402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45720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40"/>
            <p:cNvSpPr>
              <a:spLocks noChangeArrowheads="1"/>
            </p:cNvSpPr>
            <p:nvPr/>
          </p:nvSpPr>
          <p:spPr bwMode="auto">
            <a:xfrm>
              <a:off x="50038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54356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Oval 42"/>
            <p:cNvSpPr>
              <a:spLocks noChangeArrowheads="1"/>
            </p:cNvSpPr>
            <p:nvPr/>
          </p:nvSpPr>
          <p:spPr bwMode="auto">
            <a:xfrm>
              <a:off x="5292725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Oval 43"/>
            <p:cNvSpPr>
              <a:spLocks noChangeArrowheads="1"/>
            </p:cNvSpPr>
            <p:nvPr/>
          </p:nvSpPr>
          <p:spPr bwMode="auto">
            <a:xfrm>
              <a:off x="2843213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639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708400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Oval 46"/>
            <p:cNvSpPr>
              <a:spLocks noChangeArrowheads="1"/>
            </p:cNvSpPr>
            <p:nvPr/>
          </p:nvSpPr>
          <p:spPr bwMode="auto">
            <a:xfrm>
              <a:off x="4429125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47"/>
            <p:cNvSpPr>
              <a:spLocks noChangeArrowheads="1"/>
            </p:cNvSpPr>
            <p:nvPr/>
          </p:nvSpPr>
          <p:spPr bwMode="auto">
            <a:xfrm>
              <a:off x="4572000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Rectangle 48"/>
            <p:cNvSpPr>
              <a:spLocks noChangeArrowheads="1"/>
            </p:cNvSpPr>
            <p:nvPr/>
          </p:nvSpPr>
          <p:spPr bwMode="auto">
            <a:xfrm>
              <a:off x="1509713" y="981075"/>
              <a:ext cx="144462" cy="431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Line 49"/>
            <p:cNvSpPr>
              <a:spLocks noChangeShapeType="1"/>
            </p:cNvSpPr>
            <p:nvPr/>
          </p:nvSpPr>
          <p:spPr bwMode="auto">
            <a:xfrm flipV="1">
              <a:off x="1535113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50"/>
            <p:cNvSpPr>
              <a:spLocks noChangeShapeType="1"/>
            </p:cNvSpPr>
            <p:nvPr/>
          </p:nvSpPr>
          <p:spPr bwMode="auto">
            <a:xfrm flipV="1">
              <a:off x="160178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51"/>
            <p:cNvSpPr>
              <a:spLocks noChangeShapeType="1"/>
            </p:cNvSpPr>
            <p:nvPr/>
          </p:nvSpPr>
          <p:spPr bwMode="auto">
            <a:xfrm flipV="1">
              <a:off x="156845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52"/>
            <p:cNvSpPr>
              <a:spLocks noChangeShapeType="1"/>
            </p:cNvSpPr>
            <p:nvPr/>
          </p:nvSpPr>
          <p:spPr bwMode="auto">
            <a:xfrm flipV="1">
              <a:off x="163195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Rectangle 53"/>
            <p:cNvSpPr>
              <a:spLocks noChangeArrowheads="1"/>
            </p:cNvSpPr>
            <p:nvPr/>
          </p:nvSpPr>
          <p:spPr bwMode="auto">
            <a:xfrm>
              <a:off x="5651500" y="981075"/>
              <a:ext cx="144463" cy="431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Line 54"/>
            <p:cNvSpPr>
              <a:spLocks noChangeShapeType="1"/>
            </p:cNvSpPr>
            <p:nvPr/>
          </p:nvSpPr>
          <p:spPr bwMode="auto">
            <a:xfrm flipV="1">
              <a:off x="567690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55"/>
            <p:cNvSpPr>
              <a:spLocks noChangeShapeType="1"/>
            </p:cNvSpPr>
            <p:nvPr/>
          </p:nvSpPr>
          <p:spPr bwMode="auto">
            <a:xfrm flipV="1">
              <a:off x="5743575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56"/>
            <p:cNvSpPr>
              <a:spLocks noChangeShapeType="1"/>
            </p:cNvSpPr>
            <p:nvPr/>
          </p:nvSpPr>
          <p:spPr bwMode="auto">
            <a:xfrm flipV="1">
              <a:off x="571023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57"/>
            <p:cNvSpPr>
              <a:spLocks noChangeShapeType="1"/>
            </p:cNvSpPr>
            <p:nvPr/>
          </p:nvSpPr>
          <p:spPr bwMode="auto">
            <a:xfrm flipV="1">
              <a:off x="577373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Oval 63"/>
            <p:cNvSpPr>
              <a:spLocks noChangeArrowheads="1"/>
            </p:cNvSpPr>
            <p:nvPr/>
          </p:nvSpPr>
          <p:spPr bwMode="auto">
            <a:xfrm>
              <a:off x="5619750" y="739775"/>
              <a:ext cx="215900" cy="2159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48" name="Picture 6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450" y="908050"/>
              <a:ext cx="196850" cy="8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Oval 64"/>
            <p:cNvSpPr>
              <a:spLocks noChangeArrowheads="1"/>
            </p:cNvSpPr>
            <p:nvPr/>
          </p:nvSpPr>
          <p:spPr bwMode="auto">
            <a:xfrm>
              <a:off x="1470025" y="742950"/>
              <a:ext cx="215900" cy="2159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50" name="Picture 6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908050"/>
              <a:ext cx="196850" cy="8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Line 65"/>
            <p:cNvSpPr>
              <a:spLocks noChangeShapeType="1"/>
            </p:cNvSpPr>
            <p:nvPr/>
          </p:nvSpPr>
          <p:spPr bwMode="auto">
            <a:xfrm>
              <a:off x="1331913" y="981075"/>
              <a:ext cx="0" cy="43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1331913" y="1484313"/>
              <a:ext cx="0" cy="936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 Box 67"/>
            <p:cNvSpPr txBox="1">
              <a:spLocks noChangeArrowheads="1"/>
            </p:cNvSpPr>
            <p:nvPr/>
          </p:nvSpPr>
          <p:spPr bwMode="auto">
            <a:xfrm>
              <a:off x="592138" y="1077913"/>
              <a:ext cx="684212" cy="274637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sz="1200" dirty="0">
                  <a:latin typeface="Comic Sans MS" pitchFamily="66" charset="0"/>
                </a:rPr>
                <a:t>100 </a:t>
              </a:r>
              <a:r>
                <a:rPr lang="el-GR" sz="1200" dirty="0">
                  <a:latin typeface="Comic Sans MS" pitchFamily="66" charset="0"/>
                </a:rPr>
                <a:t>μ</a:t>
              </a:r>
              <a:r>
                <a:rPr lang="fr-FR" sz="1200" dirty="0">
                  <a:latin typeface="Comic Sans MS" pitchFamily="66" charset="0"/>
                </a:rPr>
                <a:t>m</a:t>
              </a:r>
            </a:p>
          </p:txBody>
        </p:sp>
        <p:sp>
          <p:nvSpPr>
            <p:cNvPr id="54" name="Text Box 68"/>
            <p:cNvSpPr txBox="1">
              <a:spLocks noChangeArrowheads="1"/>
            </p:cNvSpPr>
            <p:nvPr/>
          </p:nvSpPr>
          <p:spPr bwMode="auto">
            <a:xfrm>
              <a:off x="468313" y="1700213"/>
              <a:ext cx="914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200" dirty="0">
                  <a:latin typeface="Comic Sans MS" pitchFamily="66" charset="0"/>
                </a:rPr>
                <a:t>150 </a:t>
              </a:r>
              <a:r>
                <a:rPr lang="el-GR" sz="1200" dirty="0">
                  <a:latin typeface="Comic Sans MS" pitchFamily="66" charset="0"/>
                </a:rPr>
                <a:t>μ</a:t>
              </a:r>
              <a:r>
                <a:rPr lang="fr-FR" sz="1200" dirty="0">
                  <a:latin typeface="Comic Sans MS" pitchFamily="66" charset="0"/>
                </a:rPr>
                <a:t>m or </a:t>
              </a:r>
              <a:r>
                <a:rPr lang="fr-FR" sz="1200" dirty="0" err="1">
                  <a:latin typeface="Comic Sans MS" pitchFamily="66" charset="0"/>
                </a:rPr>
                <a:t>less</a:t>
              </a:r>
              <a:endParaRPr lang="fr-FR" sz="1200" dirty="0">
                <a:latin typeface="Comic Sans MS" pitchFamily="66" charset="0"/>
              </a:endParaRPr>
            </a:p>
          </p:txBody>
        </p:sp>
        <p:sp>
          <p:nvSpPr>
            <p:cNvPr id="56" name="Line 69"/>
            <p:cNvSpPr>
              <a:spLocks noChangeShapeType="1"/>
            </p:cNvSpPr>
            <p:nvPr/>
          </p:nvSpPr>
          <p:spPr bwMode="auto">
            <a:xfrm flipH="1">
              <a:off x="5795963" y="908050"/>
              <a:ext cx="5762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Text Box 70"/>
            <p:cNvSpPr txBox="1">
              <a:spLocks noChangeArrowheads="1"/>
            </p:cNvSpPr>
            <p:nvPr/>
          </p:nvSpPr>
          <p:spPr bwMode="auto">
            <a:xfrm>
              <a:off x="6227764" y="644525"/>
              <a:ext cx="1343746" cy="300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dirty="0" err="1">
                  <a:latin typeface="Comic Sans MS" pitchFamily="66" charset="0"/>
                </a:rPr>
                <a:t>TSVs</a:t>
              </a:r>
              <a:r>
                <a:rPr lang="fr-FR" sz="1100" dirty="0">
                  <a:latin typeface="Comic Sans MS" pitchFamily="66" charset="0"/>
                </a:rPr>
                <a:t> module</a:t>
              </a:r>
            </a:p>
          </p:txBody>
        </p:sp>
        <p:sp>
          <p:nvSpPr>
            <p:cNvPr id="58" name="Line 71"/>
            <p:cNvSpPr>
              <a:spLocks noChangeShapeType="1"/>
            </p:cNvSpPr>
            <p:nvPr/>
          </p:nvSpPr>
          <p:spPr bwMode="auto">
            <a:xfrm>
              <a:off x="5003800" y="620713"/>
              <a:ext cx="576263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73"/>
            <p:cNvSpPr>
              <a:spLocks noChangeShapeType="1"/>
            </p:cNvSpPr>
            <p:nvPr/>
          </p:nvSpPr>
          <p:spPr bwMode="auto">
            <a:xfrm flipH="1" flipV="1">
              <a:off x="5524500" y="1436688"/>
              <a:ext cx="86360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Text Box 74"/>
            <p:cNvSpPr txBox="1">
              <a:spLocks noChangeArrowheads="1"/>
            </p:cNvSpPr>
            <p:nvPr/>
          </p:nvSpPr>
          <p:spPr bwMode="auto">
            <a:xfrm>
              <a:off x="6300788" y="1412875"/>
              <a:ext cx="1655664" cy="494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dirty="0" smtClean="0">
                  <a:latin typeface="Comic Sans MS" pitchFamily="66" charset="0"/>
                </a:rPr>
                <a:t>Wafer to Wafer</a:t>
              </a:r>
            </a:p>
            <a:p>
              <a:r>
                <a:rPr lang="fr-FR" sz="1100" dirty="0" smtClean="0">
                  <a:latin typeface="Comic Sans MS" pitchFamily="66" charset="0"/>
                </a:rPr>
                <a:t> </a:t>
              </a:r>
              <a:r>
                <a:rPr lang="fr-FR" sz="1100" dirty="0" err="1" smtClean="0">
                  <a:latin typeface="Comic Sans MS" pitchFamily="66" charset="0"/>
                </a:rPr>
                <a:t>Bonding</a:t>
              </a:r>
              <a:r>
                <a:rPr lang="fr-FR" sz="1100" dirty="0" smtClean="0">
                  <a:latin typeface="Comic Sans MS" pitchFamily="66" charset="0"/>
                </a:rPr>
                <a:t> </a:t>
              </a:r>
              <a:r>
                <a:rPr lang="fr-FR" sz="1100" dirty="0">
                  <a:latin typeface="Comic Sans MS" pitchFamily="66" charset="0"/>
                </a:rPr>
                <a:t>…</a:t>
              </a:r>
            </a:p>
          </p:txBody>
        </p:sp>
        <p:sp>
          <p:nvSpPr>
            <p:cNvPr id="62" name="Text Box 75"/>
            <p:cNvSpPr txBox="1">
              <a:spLocks noChangeArrowheads="1"/>
            </p:cNvSpPr>
            <p:nvPr/>
          </p:nvSpPr>
          <p:spPr bwMode="auto">
            <a:xfrm>
              <a:off x="2339975" y="1004888"/>
              <a:ext cx="25892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Comic Sans MS" pitchFamily="66" charset="0"/>
                </a:rPr>
                <a:t>front end chip (65 nm)</a:t>
              </a:r>
            </a:p>
          </p:txBody>
        </p:sp>
        <p:sp>
          <p:nvSpPr>
            <p:cNvPr id="63" name="Text Box 77"/>
            <p:cNvSpPr txBox="1">
              <a:spLocks noChangeArrowheads="1"/>
            </p:cNvSpPr>
            <p:nvPr/>
          </p:nvSpPr>
          <p:spPr bwMode="auto">
            <a:xfrm>
              <a:off x="1692275" y="908050"/>
              <a:ext cx="782638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>
                  <a:latin typeface="Comic Sans MS" pitchFamily="66" charset="0"/>
                </a:rPr>
                <a:t>back side</a:t>
              </a:r>
            </a:p>
            <a:p>
              <a:endParaRPr lang="fr-FR" sz="1000">
                <a:latin typeface="Comic Sans MS" pitchFamily="66" charset="0"/>
              </a:endParaRPr>
            </a:p>
            <a:p>
              <a:r>
                <a:rPr lang="fr-FR" sz="1000">
                  <a:latin typeface="Comic Sans MS" pitchFamily="66" charset="0"/>
                </a:rPr>
                <a:t>front side</a:t>
              </a:r>
            </a:p>
          </p:txBody>
        </p:sp>
        <p:sp>
          <p:nvSpPr>
            <p:cNvPr id="64" name="Text Box 78"/>
            <p:cNvSpPr txBox="1">
              <a:spLocks noChangeArrowheads="1"/>
            </p:cNvSpPr>
            <p:nvPr/>
          </p:nvSpPr>
          <p:spPr bwMode="auto">
            <a:xfrm>
              <a:off x="3132138" y="1907428"/>
              <a:ext cx="1203825" cy="423903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fr-FR" dirty="0" err="1">
                  <a:latin typeface="Comic Sans MS" pitchFamily="66" charset="0"/>
                </a:rPr>
                <a:t>sensor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65" name="Rectangle 79"/>
            <p:cNvSpPr>
              <a:spLocks noChangeArrowheads="1"/>
            </p:cNvSpPr>
            <p:nvPr/>
          </p:nvSpPr>
          <p:spPr bwMode="auto">
            <a:xfrm>
              <a:off x="1476375" y="2349500"/>
              <a:ext cx="439102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Text Box 80"/>
            <p:cNvSpPr txBox="1">
              <a:spLocks noChangeArrowheads="1"/>
            </p:cNvSpPr>
            <p:nvPr/>
          </p:nvSpPr>
          <p:spPr bwMode="auto">
            <a:xfrm>
              <a:off x="5364163" y="2516188"/>
              <a:ext cx="4714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latin typeface="Comic Sans MS" pitchFamily="66" charset="0"/>
                </a:rPr>
                <a:t>HV</a:t>
              </a:r>
            </a:p>
          </p:txBody>
        </p:sp>
        <p:sp>
          <p:nvSpPr>
            <p:cNvPr id="67" name="Line 81"/>
            <p:cNvSpPr>
              <a:spLocks noChangeShapeType="1"/>
            </p:cNvSpPr>
            <p:nvPr/>
          </p:nvSpPr>
          <p:spPr bwMode="auto">
            <a:xfrm flipV="1">
              <a:off x="5435600" y="2420938"/>
              <a:ext cx="0" cy="144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7020272" y="4487311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Objectif : réduire le coût de</a:t>
            </a:r>
          </a:p>
          <a:p>
            <a:r>
              <a:rPr lang="fr-FR" sz="1200" dirty="0" smtClean="0"/>
              <a:t>40%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20737" y="4385432"/>
            <a:ext cx="2842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/>
              <a:t>Partenariat</a:t>
            </a:r>
            <a:r>
              <a:rPr lang="en-GB" sz="1200" dirty="0"/>
              <a:t> </a:t>
            </a:r>
            <a:r>
              <a:rPr lang="en-GB" sz="1200" dirty="0" smtClean="0"/>
              <a:t>CERN, MPI, Glasgow, LAL</a:t>
            </a:r>
          </a:p>
          <a:p>
            <a:r>
              <a:rPr lang="en-GB" sz="1200" dirty="0" smtClean="0"/>
              <a:t>avec </a:t>
            </a:r>
            <a:r>
              <a:rPr lang="en-GB" sz="1200" dirty="0" err="1" smtClean="0"/>
              <a:t>leCEA</a:t>
            </a:r>
            <a:r>
              <a:rPr lang="en-GB" sz="1200" dirty="0" smtClean="0"/>
              <a:t>/</a:t>
            </a:r>
            <a:r>
              <a:rPr lang="en-GB" sz="1200" dirty="0" err="1" smtClean="0"/>
              <a:t>LETi</a:t>
            </a:r>
            <a:r>
              <a:rPr lang="en-GB" sz="1200" dirty="0" smtClean="0"/>
              <a:t> </a:t>
            </a:r>
            <a:r>
              <a:rPr lang="en-GB" sz="1200" dirty="0"/>
              <a:t>Grenoble </a:t>
            </a:r>
          </a:p>
        </p:txBody>
      </p:sp>
      <p:sp>
        <p:nvSpPr>
          <p:cNvPr id="11" name="Arrondir un rectangle avec un coin du même côté 10"/>
          <p:cNvSpPr/>
          <p:nvPr/>
        </p:nvSpPr>
        <p:spPr>
          <a:xfrm>
            <a:off x="1082603" y="4913142"/>
            <a:ext cx="3334761" cy="17136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/>
          <p:cNvSpPr txBox="1"/>
          <p:nvPr/>
        </p:nvSpPr>
        <p:spPr>
          <a:xfrm>
            <a:off x="3279873" y="4728475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Flex</a:t>
            </a:r>
            <a:endParaRPr lang="fr-FR" dirty="0"/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02" y="2351877"/>
            <a:ext cx="1915766" cy="170382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26" y="5052417"/>
            <a:ext cx="3055325" cy="1728377"/>
          </a:xfrm>
          <a:prstGeom prst="rect">
            <a:avLst/>
          </a:prstGeom>
        </p:spPr>
      </p:pic>
      <p:cxnSp>
        <p:nvCxnSpPr>
          <p:cNvPr id="79" name="Connecteur droit avec flèche 78"/>
          <p:cNvCxnSpPr/>
          <p:nvPr/>
        </p:nvCxnSpPr>
        <p:spPr>
          <a:xfrm flipH="1" flipV="1">
            <a:off x="4750229" y="3573016"/>
            <a:ext cx="253819" cy="11554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2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ERN_picture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703"/>
            <a:ext cx="9252520" cy="687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Le contexte : La </a:t>
            </a:r>
            <a:r>
              <a:rPr lang="fr-FR" dirty="0">
                <a:solidFill>
                  <a:schemeClr val="tx1"/>
                </a:solidFill>
              </a:rPr>
              <a:t>recherche du boson de </a:t>
            </a:r>
            <a:r>
              <a:rPr lang="fr-FR" dirty="0" err="1">
                <a:solidFill>
                  <a:schemeClr val="tx1"/>
                </a:solidFill>
              </a:rPr>
              <a:t>Higgs</a:t>
            </a:r>
            <a:r>
              <a:rPr lang="fr-FR" dirty="0">
                <a:solidFill>
                  <a:schemeClr val="tx1"/>
                </a:solidFill>
              </a:rPr>
              <a:t> au LHC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373616" cy="4783261"/>
          </a:xfrm>
        </p:spPr>
        <p:txBody>
          <a:bodyPr/>
          <a:lstStyle/>
          <a:p>
            <a:pPr marL="13716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Audition 19/05/2014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25C2-F427-4564-A46A-2A892F6928FE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1341" y="6105632"/>
            <a:ext cx="45720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Trebuchet MS" pitchFamily="34" charset="0"/>
              </a:rPr>
              <a:t>LHC, Grand Collisionneur de Hadrons</a:t>
            </a: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Trebuchet MS" pitchFamily="34" charset="0"/>
              </a:rPr>
              <a:t>collisions proton-proton  à </a:t>
            </a:r>
            <a:r>
              <a:rPr lang="fr-FR" b="1" dirty="0" smtClean="0">
                <a:solidFill>
                  <a:schemeClr val="bg1"/>
                </a:solidFill>
                <a:latin typeface="Trebuchet MS" pitchFamily="34" charset="0"/>
              </a:rPr>
              <a:t>14 </a:t>
            </a:r>
            <a:r>
              <a:rPr lang="fr-FR" b="1" dirty="0" err="1" smtClean="0">
                <a:solidFill>
                  <a:schemeClr val="bg1"/>
                </a:solidFill>
                <a:latin typeface="Trebuchet MS" pitchFamily="34" charset="0"/>
              </a:rPr>
              <a:t>TeV</a:t>
            </a:r>
            <a:r>
              <a:rPr lang="fr-FR" b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endParaRPr lang="fr-FR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0415" y="2636912"/>
            <a:ext cx="2735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Anneau de 27 Km</a:t>
            </a:r>
          </a:p>
          <a:p>
            <a:r>
              <a:rPr lang="fr-F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 Circonférence à 100m</a:t>
            </a:r>
          </a:p>
          <a:p>
            <a:r>
              <a:rPr lang="fr-F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 profondeur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00" y="4437112"/>
            <a:ext cx="1707559" cy="1103910"/>
          </a:xfrm>
          <a:prstGeom prst="rect">
            <a:avLst/>
          </a:prstGeom>
        </p:spPr>
      </p:pic>
      <p:pic>
        <p:nvPicPr>
          <p:cNvPr id="2050" name="Picture 2" descr="http://1.bp.blogspot.com/-dbmAVIBSqMI/UXdRjyYoQOI/AAAAAAAAS1s/vXGwY4CvEUA/s1600/cms_3d_jul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1789760" cy="126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621" y="692696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9" y="104436"/>
            <a:ext cx="8742277" cy="609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F16B-D607-44C5-A2DB-10E606F91D84}" type="datetime1">
              <a:rPr lang="fr-FR" smtClean="0"/>
              <a:t>20/11/2015</a:t>
            </a:fld>
            <a:endParaRPr lang="en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30</a:t>
            </a:fld>
            <a:endParaRPr lang="en-CA"/>
          </a:p>
        </p:txBody>
      </p:sp>
      <p:sp>
        <p:nvSpPr>
          <p:cNvPr id="8" name="ZoneTexte 7"/>
          <p:cNvSpPr txBox="1"/>
          <p:nvPr/>
        </p:nvSpPr>
        <p:spPr>
          <a:xfrm>
            <a:off x="1715197" y="764704"/>
            <a:ext cx="6330636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 smtClean="0"/>
              <a:t>Merci pour votre attention</a:t>
            </a:r>
            <a:endParaRPr lang="fr-FR" sz="3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286888" y="4283151"/>
            <a:ext cx="5904656" cy="1989362"/>
            <a:chOff x="286888" y="4283151"/>
            <a:chExt cx="5904656" cy="1989362"/>
          </a:xfrm>
        </p:grpSpPr>
        <p:pic>
          <p:nvPicPr>
            <p:cNvPr id="5" name="Picture 2" descr="Untitled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88" y="4283151"/>
              <a:ext cx="5904656" cy="1989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763688" y="5749293"/>
              <a:ext cx="4032448" cy="52322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>
                  <a:sym typeface="Wingdings"/>
                </a:rPr>
                <a:t>Z </a:t>
              </a:r>
              <a:r>
                <a:rPr lang="en-US" sz="1400" dirty="0" err="1"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sz="1400" dirty="0">
                  <a:sym typeface="Wingdings"/>
                </a:rPr>
                <a:t> event from 2012 data with 25 reconstructed vertices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0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467062"/>
            <a:ext cx="9144000" cy="530701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CiS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IV-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Characteristics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 8" descr="IV-OMEGAPIX-V1-log-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" y="1658463"/>
            <a:ext cx="4652905" cy="3155418"/>
          </a:xfrm>
          <a:prstGeom prst="rect">
            <a:avLst/>
          </a:prstGeom>
        </p:spPr>
      </p:pic>
      <p:pic>
        <p:nvPicPr>
          <p:cNvPr id="10" name="Image 9" descr="IV-OMEGAPIX-V2-log-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405" y="1652427"/>
            <a:ext cx="4661805" cy="3161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45236" y="1649498"/>
            <a:ext cx="1337237" cy="3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Old</a:t>
            </a:r>
            <a:r>
              <a:rPr lang="fr-FR" dirty="0" smtClean="0">
                <a:solidFill>
                  <a:schemeClr val="bg1"/>
                </a:solidFill>
              </a:rPr>
              <a:t> design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6717" y="1649498"/>
            <a:ext cx="1351570" cy="3584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New design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" name="Image 14" descr="c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8360" y="5558112"/>
            <a:ext cx="587875" cy="55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D113-BDDA-4749-A6A2-01B7216167D6}" type="datetime1">
              <a:rPr lang="fr-FR" smtClean="0"/>
              <a:t>20/11/2015</a:t>
            </a:fld>
            <a:endParaRPr lang="en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4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Planning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D3C2-917E-4B16-A79D-47175987B5B4}" type="datetime1">
              <a:rPr lang="fr-FR" smtClean="0"/>
              <a:t>20/11/2015</a:t>
            </a:fld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32</a:t>
            </a:fld>
            <a:endParaRPr lang="en-CA"/>
          </a:p>
        </p:txBody>
      </p:sp>
      <p:sp>
        <p:nvSpPr>
          <p:cNvPr id="6" name="TextBox 11"/>
          <p:cNvSpPr txBox="1">
            <a:spLocks noGrp="1"/>
          </p:cNvSpPr>
          <p:nvPr>
            <p:ph idx="1"/>
          </p:nvPr>
        </p:nvSpPr>
        <p:spPr>
          <a:xfrm>
            <a:off x="348060" y="1124744"/>
            <a:ext cx="8229600" cy="268688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37160" indent="0">
              <a:buNone/>
            </a:pPr>
            <a:endParaRPr lang="en-US" sz="1500" dirty="0" smtClean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effectLst/>
              </a:rPr>
              <a:t>2013-2014: shut-down (LS1)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1600" b="1" dirty="0" smtClean="0">
                <a:solidFill>
                  <a:srgbClr val="008000"/>
                </a:solidFill>
                <a:effectLst/>
              </a:rPr>
              <a:t>2015-2017:  √s ~ 13 </a:t>
            </a:r>
            <a:r>
              <a:rPr lang="en-US" sz="1600" b="1" dirty="0" err="1" smtClean="0">
                <a:solidFill>
                  <a:srgbClr val="008000"/>
                </a:solidFill>
                <a:effectLst/>
              </a:rPr>
              <a:t>TeV</a:t>
            </a:r>
            <a:r>
              <a:rPr lang="en-US" sz="1600" b="1" dirty="0" smtClean="0">
                <a:solidFill>
                  <a:srgbClr val="008000"/>
                </a:solidFill>
                <a:effectLst/>
              </a:rPr>
              <a:t>,  L ~ 10</a:t>
            </a:r>
            <a:r>
              <a:rPr lang="en-US" sz="1600" b="1" baseline="30000" dirty="0" smtClean="0">
                <a:solidFill>
                  <a:srgbClr val="008000"/>
                </a:solidFill>
                <a:effectLst/>
              </a:rPr>
              <a:t>34</a:t>
            </a:r>
            <a:r>
              <a:rPr lang="en-US" sz="1600" b="1" dirty="0" smtClean="0">
                <a:solidFill>
                  <a:srgbClr val="008000"/>
                </a:solidFill>
                <a:effectLst/>
                <a:sym typeface="Wingdings"/>
              </a:rPr>
              <a:t>, ~ 100 fb</a:t>
            </a:r>
            <a:r>
              <a:rPr lang="en-US" sz="1600" b="1" baseline="30000" dirty="0" smtClean="0">
                <a:solidFill>
                  <a:srgbClr val="008000"/>
                </a:solidFill>
                <a:effectLst/>
                <a:sym typeface="Wingdings"/>
              </a:rPr>
              <a:t>-1</a:t>
            </a:r>
            <a:r>
              <a:rPr lang="en-US" sz="1600" b="1" dirty="0" smtClean="0">
                <a:solidFill>
                  <a:srgbClr val="008000"/>
                </a:solidFill>
                <a:effectLst/>
              </a:rPr>
              <a:t>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effectLst/>
              </a:rPr>
              <a:t>2018: shut-down (LS2)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0090"/>
                </a:solidFill>
                <a:effectLst/>
              </a:rPr>
              <a:t>2019-2021: </a:t>
            </a:r>
            <a:r>
              <a:rPr lang="en-US" sz="1600" dirty="0">
                <a:solidFill>
                  <a:srgbClr val="000090"/>
                </a:solidFill>
                <a:effectLst/>
              </a:rPr>
              <a:t>√s ~ </a:t>
            </a:r>
            <a:r>
              <a:rPr lang="en-US" sz="1600" dirty="0" smtClean="0">
                <a:solidFill>
                  <a:srgbClr val="000090"/>
                </a:solidFill>
                <a:effectLst/>
              </a:rPr>
              <a:t>14 </a:t>
            </a:r>
            <a:r>
              <a:rPr lang="en-US" sz="1600" dirty="0" err="1">
                <a:solidFill>
                  <a:srgbClr val="000090"/>
                </a:solidFill>
                <a:effectLst/>
              </a:rPr>
              <a:t>TeV</a:t>
            </a:r>
            <a:r>
              <a:rPr lang="en-US" sz="1600" dirty="0">
                <a:solidFill>
                  <a:srgbClr val="000090"/>
                </a:solidFill>
                <a:effectLst/>
              </a:rPr>
              <a:t>,  L ~ </a:t>
            </a:r>
            <a:r>
              <a:rPr lang="en-US" sz="1600" dirty="0" smtClean="0">
                <a:solidFill>
                  <a:srgbClr val="000090"/>
                </a:solidFill>
                <a:effectLst/>
              </a:rPr>
              <a:t>2x10</a:t>
            </a:r>
            <a:r>
              <a:rPr lang="en-US" sz="1600" baseline="30000" dirty="0" smtClean="0">
                <a:solidFill>
                  <a:srgbClr val="000090"/>
                </a:solidFill>
                <a:effectLst/>
              </a:rPr>
              <a:t>34</a:t>
            </a:r>
            <a:r>
              <a:rPr lang="en-US" sz="1600" dirty="0" smtClean="0">
                <a:solidFill>
                  <a:srgbClr val="000090"/>
                </a:solidFill>
                <a:effectLst/>
                <a:sym typeface="Wingdings"/>
              </a:rPr>
              <a:t>, ~300 </a:t>
            </a:r>
            <a:r>
              <a:rPr lang="en-US" sz="1600" dirty="0">
                <a:solidFill>
                  <a:srgbClr val="000090"/>
                </a:solidFill>
                <a:effectLst/>
                <a:sym typeface="Wingdings"/>
              </a:rPr>
              <a:t>fb</a:t>
            </a:r>
            <a:r>
              <a:rPr lang="en-US" sz="1600" baseline="30000" dirty="0">
                <a:solidFill>
                  <a:srgbClr val="000090"/>
                </a:solidFill>
                <a:effectLst/>
                <a:sym typeface="Wingdings"/>
              </a:rPr>
              <a:t>-</a:t>
            </a:r>
            <a:r>
              <a:rPr lang="en-US" sz="1600" baseline="30000" dirty="0" smtClean="0">
                <a:solidFill>
                  <a:srgbClr val="000090"/>
                </a:solidFill>
                <a:effectLst/>
                <a:sym typeface="Wingdings"/>
              </a:rPr>
              <a:t>1  </a:t>
            </a:r>
            <a:r>
              <a:rPr lang="en-US" sz="1600" dirty="0" smtClean="0">
                <a:solidFill>
                  <a:srgbClr val="000090"/>
                </a:solidFill>
                <a:effectLst/>
                <a:sym typeface="Wingdings"/>
              </a:rPr>
              <a:t> pile-up 50-80 </a:t>
            </a:r>
            <a:r>
              <a:rPr lang="en-US" sz="1600" dirty="0" err="1" smtClean="0">
                <a:solidFill>
                  <a:srgbClr val="000090"/>
                </a:solidFill>
                <a:effectLst/>
                <a:sym typeface="Wingdings"/>
              </a:rPr>
              <a:t>evts</a:t>
            </a:r>
            <a:r>
              <a:rPr lang="en-US" sz="1600" dirty="0" smtClean="0">
                <a:solidFill>
                  <a:srgbClr val="000090"/>
                </a:solidFill>
                <a:effectLst/>
                <a:sym typeface="Wingdings"/>
              </a:rPr>
              <a:t>/x-</a:t>
            </a:r>
            <a:r>
              <a:rPr lang="en-US" sz="1600" dirty="0" err="1" smtClean="0">
                <a:solidFill>
                  <a:srgbClr val="000090"/>
                </a:solidFill>
                <a:effectLst/>
                <a:sym typeface="Wingdings"/>
              </a:rPr>
              <a:t>ing</a:t>
            </a:r>
            <a:endParaRPr lang="en-US" sz="1600" dirty="0">
              <a:solidFill>
                <a:srgbClr val="000090"/>
              </a:solidFill>
              <a:effectLst/>
              <a:sym typeface="Wingdings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effectLst/>
                <a:sym typeface="Wingdings"/>
              </a:rPr>
              <a:t>2022-2023: shut-down (LS3)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CC0000"/>
                </a:solidFill>
                <a:effectLst/>
                <a:sym typeface="Wingdings"/>
              </a:rPr>
              <a:t>2023- 2030: </a:t>
            </a:r>
            <a:r>
              <a:rPr lang="en-US" sz="1600" dirty="0" smtClean="0">
                <a:solidFill>
                  <a:srgbClr val="CC0000"/>
                </a:solidFill>
                <a:effectLst/>
              </a:rPr>
              <a:t>√</a:t>
            </a:r>
            <a:r>
              <a:rPr lang="en-US" sz="1600" dirty="0">
                <a:solidFill>
                  <a:srgbClr val="CC0000"/>
                </a:solidFill>
                <a:effectLst/>
              </a:rPr>
              <a:t>s </a:t>
            </a:r>
            <a:r>
              <a:rPr lang="en-US" sz="1600" dirty="0" smtClean="0">
                <a:solidFill>
                  <a:srgbClr val="CC0000"/>
                </a:solidFill>
                <a:effectLst/>
              </a:rPr>
              <a:t>~14 </a:t>
            </a:r>
            <a:r>
              <a:rPr lang="en-US" sz="1600" dirty="0" err="1">
                <a:solidFill>
                  <a:srgbClr val="CC0000"/>
                </a:solidFill>
                <a:effectLst/>
              </a:rPr>
              <a:t>TeV</a:t>
            </a:r>
            <a:r>
              <a:rPr lang="en-US" sz="1600" dirty="0">
                <a:solidFill>
                  <a:srgbClr val="CC0000"/>
                </a:solidFill>
                <a:effectLst/>
              </a:rPr>
              <a:t>, </a:t>
            </a:r>
            <a:r>
              <a:rPr lang="en-US" sz="1600" dirty="0" smtClean="0">
                <a:solidFill>
                  <a:srgbClr val="CC0000"/>
                </a:solidFill>
                <a:effectLst/>
              </a:rPr>
              <a:t>L </a:t>
            </a:r>
            <a:r>
              <a:rPr lang="en-US" sz="1600" dirty="0">
                <a:solidFill>
                  <a:srgbClr val="CC0000"/>
                </a:solidFill>
                <a:effectLst/>
              </a:rPr>
              <a:t>~ </a:t>
            </a:r>
            <a:r>
              <a:rPr lang="en-US" sz="1600" dirty="0" smtClean="0">
                <a:solidFill>
                  <a:srgbClr val="CC0000"/>
                </a:solidFill>
                <a:effectLst/>
              </a:rPr>
              <a:t>5x10</a:t>
            </a:r>
            <a:r>
              <a:rPr lang="en-US" sz="1600" baseline="30000" dirty="0" smtClean="0">
                <a:solidFill>
                  <a:srgbClr val="CC0000"/>
                </a:solidFill>
                <a:effectLst/>
              </a:rPr>
              <a:t>34</a:t>
            </a:r>
            <a:r>
              <a:rPr lang="en-US" sz="1600" dirty="0" smtClean="0">
                <a:solidFill>
                  <a:srgbClr val="CC0000"/>
                </a:solidFill>
                <a:effectLst/>
                <a:sym typeface="Wingdings"/>
              </a:rPr>
              <a:t>, ~3000 </a:t>
            </a:r>
            <a:r>
              <a:rPr lang="en-US" sz="1600" dirty="0">
                <a:solidFill>
                  <a:srgbClr val="CC0000"/>
                </a:solidFill>
                <a:effectLst/>
                <a:sym typeface="Wingdings"/>
              </a:rPr>
              <a:t>fb</a:t>
            </a:r>
            <a:r>
              <a:rPr lang="en-US" sz="1600" baseline="30000" dirty="0">
                <a:solidFill>
                  <a:srgbClr val="CC0000"/>
                </a:solidFill>
                <a:effectLst/>
                <a:sym typeface="Wingdings"/>
              </a:rPr>
              <a:t>-1 </a:t>
            </a:r>
            <a:r>
              <a:rPr lang="en-US" sz="1600" dirty="0" smtClean="0">
                <a:solidFill>
                  <a:srgbClr val="CC0000"/>
                </a:solidFill>
                <a:effectLst/>
                <a:sym typeface="Wingdings"/>
              </a:rPr>
              <a:t>(HL-LHC) </a:t>
            </a:r>
            <a:r>
              <a:rPr lang="en-US" sz="1600" dirty="0" smtClean="0">
                <a:solidFill>
                  <a:srgbClr val="CC3300"/>
                </a:solidFill>
                <a:effectLst/>
                <a:sym typeface="Wingdings"/>
              </a:rPr>
              <a:t> </a:t>
            </a:r>
            <a:r>
              <a:rPr lang="en-US" sz="1600" dirty="0">
                <a:solidFill>
                  <a:srgbClr val="CC3300"/>
                </a:solidFill>
                <a:effectLst/>
                <a:sym typeface="Wingdings"/>
              </a:rPr>
              <a:t>pile-up </a:t>
            </a:r>
            <a:r>
              <a:rPr lang="en-US" sz="1600" dirty="0" smtClean="0">
                <a:solidFill>
                  <a:srgbClr val="CC3300"/>
                </a:solidFill>
                <a:effectLst/>
                <a:sym typeface="Wingdings"/>
              </a:rPr>
              <a:t>140-200 </a:t>
            </a:r>
            <a:r>
              <a:rPr lang="en-US" sz="1600" dirty="0" err="1" smtClean="0">
                <a:solidFill>
                  <a:srgbClr val="CC3300"/>
                </a:solidFill>
                <a:effectLst/>
                <a:sym typeface="Wingdings"/>
              </a:rPr>
              <a:t>evts</a:t>
            </a:r>
            <a:r>
              <a:rPr lang="en-US" sz="1600" dirty="0">
                <a:solidFill>
                  <a:srgbClr val="CC3300"/>
                </a:solidFill>
                <a:effectLst/>
                <a:sym typeface="Wingdings"/>
              </a:rPr>
              <a:t>/x-</a:t>
            </a:r>
            <a:r>
              <a:rPr lang="en-US" sz="1600" dirty="0" err="1" smtClean="0">
                <a:solidFill>
                  <a:srgbClr val="CC3300"/>
                </a:solidFill>
                <a:effectLst/>
                <a:sym typeface="Wingdings"/>
              </a:rPr>
              <a:t>ing</a:t>
            </a:r>
            <a:endParaRPr lang="en-US" sz="1600" dirty="0" smtClean="0">
              <a:solidFill>
                <a:srgbClr val="CC3300"/>
              </a:solidFill>
              <a:effectLst/>
              <a:sym typeface="Wingdings"/>
            </a:endParaRPr>
          </a:p>
          <a:p>
            <a:pPr>
              <a:buClr>
                <a:srgbClr val="FF0000"/>
              </a:buClr>
            </a:pPr>
            <a:endParaRPr lang="en-US" sz="1600" dirty="0">
              <a:solidFill>
                <a:srgbClr val="CC3300"/>
              </a:solidFill>
              <a:effectLst/>
              <a:sym typeface="Wingdings"/>
            </a:endParaRPr>
          </a:p>
          <a:p>
            <a:r>
              <a:rPr lang="en-US" sz="1600" dirty="0" smtClean="0">
                <a:effectLst/>
                <a:sym typeface="Wingdings"/>
              </a:rPr>
              <a:t>Note: 2012 pile-up conditions: ~20-40 </a:t>
            </a:r>
            <a:r>
              <a:rPr lang="en-US" sz="1600" dirty="0" err="1" smtClean="0">
                <a:effectLst/>
                <a:sym typeface="Wingdings"/>
              </a:rPr>
              <a:t>evts</a:t>
            </a:r>
            <a:r>
              <a:rPr lang="en-US" sz="1600" dirty="0" smtClean="0">
                <a:effectLst/>
                <a:sym typeface="Wingdings"/>
              </a:rPr>
              <a:t>/x-</a:t>
            </a:r>
            <a:r>
              <a:rPr lang="en-US" sz="1600" dirty="0" err="1" smtClean="0">
                <a:effectLst/>
                <a:sym typeface="Wingdings"/>
              </a:rPr>
              <a:t>ing</a:t>
            </a:r>
            <a:endParaRPr lang="en-US" sz="1600" dirty="0">
              <a:effectLst/>
              <a:sym typeface="Wingding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83568" y="4005064"/>
            <a:ext cx="6717432" cy="2282932"/>
            <a:chOff x="683568" y="4005064"/>
            <a:chExt cx="6717432" cy="2282932"/>
          </a:xfrm>
        </p:grpSpPr>
        <p:pic>
          <p:nvPicPr>
            <p:cNvPr id="7" name="Picture 2" descr="Untitled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4005064"/>
              <a:ext cx="6717432" cy="22631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368552" y="5641665"/>
              <a:ext cx="4032448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>
                  <a:sym typeface="Wingdings"/>
                </a:rPr>
                <a:t>Z </a:t>
              </a:r>
              <a:r>
                <a:rPr lang="en-US" dirty="0" err="1"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>
                  <a:sym typeface="Wingdings"/>
                </a:rPr>
                <a:t> event from 2012 data with 25 reconstructed vertices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596336" y="23148"/>
            <a:ext cx="1444394" cy="741556"/>
            <a:chOff x="4286753" y="5132256"/>
            <a:chExt cx="2052035" cy="1203555"/>
          </a:xfrm>
        </p:grpSpPr>
        <p:pic>
          <p:nvPicPr>
            <p:cNvPr id="12" name="Picture 7" descr="LAL.jp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286753" y="5132256"/>
              <a:ext cx="2013439" cy="11632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Bande diagonale 12"/>
            <p:cNvSpPr/>
            <p:nvPr/>
          </p:nvSpPr>
          <p:spPr>
            <a:xfrm rot="10800000">
              <a:off x="5402684" y="5693602"/>
              <a:ext cx="936104" cy="642209"/>
            </a:xfrm>
            <a:prstGeom prst="diagStrip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721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150" y="1089025"/>
            <a:ext cx="54387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457200" y="130601"/>
            <a:ext cx="8229600" cy="85012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La chronologie des étapes de développement du  Projet ATLAS Upgrade </a:t>
            </a: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1613" y="6245225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68620-82EC-489F-9F12-1ED291CD88AA}" type="slidenum">
              <a:rPr lang="fr-FR" altLang="fr-FR" smtClean="0"/>
              <a:pPr eaLnBrk="1" hangingPunct="1"/>
              <a:t>4</a:t>
            </a:fld>
            <a:endParaRPr lang="fr-FR" altLang="fr-FR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4437112"/>
            <a:ext cx="69850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8768" y="1587500"/>
            <a:ext cx="2180500" cy="7386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>
                <a:solidFill>
                  <a:schemeClr val="bg1"/>
                </a:solidFill>
                <a:latin typeface="+mn-lt"/>
              </a:rPr>
              <a:t>Installation </a:t>
            </a:r>
            <a:r>
              <a:rPr lang="fr-FR" sz="1400" b="1" u="sng" dirty="0" smtClean="0">
                <a:solidFill>
                  <a:schemeClr val="bg1"/>
                </a:solidFill>
                <a:latin typeface="+mn-lt"/>
              </a:rPr>
              <a:t>IBL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 smtClean="0">
                <a:latin typeface="+mn-lt"/>
              </a:rPr>
              <a:t>Fast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track</a:t>
            </a:r>
            <a:r>
              <a:rPr lang="fr-FR" sz="1400" dirty="0" smtClean="0">
                <a:latin typeface="+mn-lt"/>
              </a:rPr>
              <a:t> (FTK) pour déclenchement</a:t>
            </a:r>
            <a:endParaRPr lang="fr-FR" sz="14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525" y="3654425"/>
            <a:ext cx="3311525" cy="3079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n-lt"/>
              </a:rPr>
              <a:t>Amélioration du déclenchement.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8768" y="2301256"/>
            <a:ext cx="218050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>
                <a:solidFill>
                  <a:schemeClr val="bg1"/>
                </a:solidFill>
                <a:latin typeface="+mn-lt"/>
              </a:rPr>
              <a:t>Remplacement intégral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24525" y="3962400"/>
            <a:ext cx="3311525" cy="738188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n-lt"/>
              </a:rPr>
              <a:t>Remplacement de l’électronique de lecture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n-lt"/>
              </a:rPr>
              <a:t>Amélioration calorimètre avant.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64388" y="1854200"/>
            <a:ext cx="1871662" cy="73977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+mn-lt"/>
              </a:rPr>
              <a:t>Remplacement de l’électronique de lecture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64388" y="1546225"/>
            <a:ext cx="1871662" cy="307975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Calorimétrie à tuiles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718530" y="3365500"/>
            <a:ext cx="3317520" cy="307975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Calorimétrie à argon liquide (LAr)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8768" y="1279518"/>
            <a:ext cx="2180500" cy="307975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Détecteur interne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817688" y="4740275"/>
            <a:ext cx="1008062" cy="209232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460875" y="4735513"/>
            <a:ext cx="615950" cy="20923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600825" y="4741863"/>
            <a:ext cx="935038" cy="20923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6" name="Connecteur droit avec flèche 25"/>
          <p:cNvCxnSpPr>
            <a:stCxn id="18" idx="1"/>
          </p:cNvCxnSpPr>
          <p:nvPr/>
        </p:nvCxnSpPr>
        <p:spPr>
          <a:xfrm flipH="1">
            <a:off x="5148263" y="1700213"/>
            <a:ext cx="2016125" cy="38893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768850" y="2452688"/>
            <a:ext cx="955675" cy="1047750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195513" y="1397000"/>
            <a:ext cx="2447925" cy="1006475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722134" y="4994012"/>
            <a:ext cx="108012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+mn-lt"/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&gt; = </a:t>
            </a:r>
            <a:endParaRPr lang="fr-FR" sz="1400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140-200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110630" y="4984200"/>
            <a:ext cx="72524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+mn-lt"/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&gt; = </a:t>
            </a:r>
            <a:endParaRPr lang="fr-FR" sz="1400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50-80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576695" y="3933056"/>
            <a:ext cx="1787393" cy="523220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latin typeface="+mn-lt"/>
              </a:rPr>
              <a:t>Spectromètre à muons</a:t>
            </a:r>
            <a:endParaRPr lang="fr-FR" sz="1400" dirty="0">
              <a:latin typeface="+mn-lt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H="1" flipV="1">
            <a:off x="4375547" y="3212976"/>
            <a:ext cx="1" cy="720080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2915816" y="6429831"/>
            <a:ext cx="5184403" cy="398007"/>
            <a:chOff x="2915816" y="6429831"/>
            <a:chExt cx="5184403" cy="398007"/>
          </a:xfrm>
        </p:grpSpPr>
        <p:sp>
          <p:nvSpPr>
            <p:cNvPr id="3" name="Flèche droite 2"/>
            <p:cNvSpPr/>
            <p:nvPr/>
          </p:nvSpPr>
          <p:spPr>
            <a:xfrm>
              <a:off x="2915816" y="6614497"/>
              <a:ext cx="5184403" cy="213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399693" y="6429831"/>
              <a:ext cx="1369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LUMINOSITE</a:t>
              </a:r>
              <a:endParaRPr lang="fr-FR" dirty="0"/>
            </a:p>
          </p:txBody>
        </p:sp>
      </p:grpSp>
      <p:pic>
        <p:nvPicPr>
          <p:cNvPr id="32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693" y="654496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3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683568" y="5229200"/>
            <a:ext cx="331236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pPr algn="l" eaLnBrk="1"/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ATLAS Phase 0 Upgrade: </a:t>
            </a:r>
            <a:r>
              <a:rPr lang="en-US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Insertable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B-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Layer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54" y="1031278"/>
            <a:ext cx="4815611" cy="51766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Pour la phase 0 upgrade/ATLAS </a:t>
            </a:r>
            <a:r>
              <a:rPr lang="en-US" dirty="0" err="1" smtClean="0"/>
              <a:t>une</a:t>
            </a:r>
            <a:r>
              <a:rPr lang="en-US" dirty="0" smtClean="0"/>
              <a:t> 4</a:t>
            </a:r>
            <a:r>
              <a:rPr lang="en-US" baseline="30000" dirty="0" smtClean="0"/>
              <a:t>ème </a:t>
            </a:r>
            <a:r>
              <a:rPr lang="en-US" dirty="0" err="1" smtClean="0"/>
              <a:t>couche</a:t>
            </a:r>
            <a:r>
              <a:rPr lang="en-US" dirty="0" smtClean="0"/>
              <a:t> de pixel  </a:t>
            </a:r>
            <a:r>
              <a:rPr lang="en-US" dirty="0" err="1" smtClean="0"/>
              <a:t>autour</a:t>
            </a:r>
            <a:r>
              <a:rPr lang="en-US" dirty="0" smtClean="0"/>
              <a:t> d’un tube à vide de plus petit </a:t>
            </a:r>
            <a:r>
              <a:rPr lang="en-US" dirty="0" err="1" smtClean="0"/>
              <a:t>diamètre</a:t>
            </a:r>
            <a:r>
              <a:rPr lang="en-US" dirty="0" smtClean="0"/>
              <a:t> (ID 48 </a:t>
            </a:r>
            <a:r>
              <a:rPr lang="en-US" dirty="0"/>
              <a:t>mm) </a:t>
            </a:r>
            <a:r>
              <a:rPr lang="en-US" dirty="0" smtClean="0"/>
              <a:t>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rajoutée</a:t>
            </a:r>
            <a:r>
              <a:rPr lang="en-US" dirty="0" smtClean="0"/>
              <a:t> aux 3 couches </a:t>
            </a:r>
            <a:r>
              <a:rPr lang="en-US" dirty="0" err="1" smtClean="0"/>
              <a:t>existantes</a:t>
            </a: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14 echelles </a:t>
            </a:r>
            <a:r>
              <a:rPr lang="en-US" dirty="0" err="1" smtClean="0"/>
              <a:t>instrumentées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senseurs</a:t>
            </a:r>
            <a:r>
              <a:rPr lang="en-US" dirty="0" smtClean="0"/>
              <a:t> pixels et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électronique</a:t>
            </a:r>
            <a:r>
              <a:rPr lang="en-US" dirty="0" smtClean="0"/>
              <a:t> (32/</a:t>
            </a:r>
            <a:r>
              <a:rPr lang="en-US" dirty="0" err="1" smtClean="0"/>
              <a:t>ech</a:t>
            </a:r>
            <a:r>
              <a:rPr lang="en-US" dirty="0" smtClean="0"/>
              <a:t>.) </a:t>
            </a:r>
            <a:r>
              <a:rPr lang="en-US" dirty="0" err="1" smtClean="0"/>
              <a:t>associée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installées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Un nouveau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refroidissement</a:t>
            </a:r>
            <a:r>
              <a:rPr lang="en-US" dirty="0" smtClean="0"/>
              <a:t> (à base de CO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Integration  de la nouvelle </a:t>
            </a:r>
            <a:r>
              <a:rPr lang="en-US" dirty="0" err="1" smtClean="0"/>
              <a:t>mécanique</a:t>
            </a:r>
            <a:r>
              <a:rPr lang="en-US" dirty="0" smtClean="0"/>
              <a:t> et des services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330" y="930787"/>
            <a:ext cx="1943805" cy="23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DSC048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562" y="1081687"/>
            <a:ext cx="2321719" cy="1999134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065" y="3211561"/>
            <a:ext cx="3998232" cy="299633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683568" y="3238613"/>
            <a:ext cx="180020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22" y="18668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9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 descr="img019.jpeg.mediu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01" y="4077850"/>
            <a:ext cx="3353138" cy="2699237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>
            <a:normAutofit/>
          </a:bodyPr>
          <a:lstStyle/>
          <a:p>
            <a:r>
              <a:rPr lang="en-US" altLang="fr-FR" sz="3200" dirty="0" smtClean="0">
                <a:latin typeface="Trebuchet MS" pitchFamily="34" charset="0"/>
              </a:rPr>
              <a:t>ATLAS Pixel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82234"/>
            <a:ext cx="4800600" cy="3312368"/>
          </a:xfrm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1900" dirty="0" smtClean="0">
                <a:latin typeface="Trebuchet MS" pitchFamily="34" charset="0"/>
              </a:rPr>
              <a:t>La </a:t>
            </a:r>
            <a:r>
              <a:rPr lang="en-US" sz="1900" dirty="0" err="1" smtClean="0">
                <a:latin typeface="Trebuchet MS" pitchFamily="34" charset="0"/>
              </a:rPr>
              <a:t>brique</a:t>
            </a:r>
            <a:r>
              <a:rPr lang="en-US" sz="1900" dirty="0" smtClean="0">
                <a:latin typeface="Trebuchet MS" pitchFamily="34" charset="0"/>
              </a:rPr>
              <a:t> </a:t>
            </a:r>
            <a:r>
              <a:rPr lang="en-US" sz="1900" dirty="0" err="1" smtClean="0">
                <a:latin typeface="Trebuchet MS" pitchFamily="34" charset="0"/>
              </a:rPr>
              <a:t>élementaire</a:t>
            </a:r>
            <a:r>
              <a:rPr lang="en-US" sz="1900" dirty="0" smtClean="0">
                <a:latin typeface="Trebuchet MS" pitchFamily="34" charset="0"/>
              </a:rPr>
              <a:t> </a:t>
            </a:r>
            <a:r>
              <a:rPr lang="en-US" sz="1900" dirty="0" err="1" smtClean="0">
                <a:latin typeface="Trebuchet MS" pitchFamily="34" charset="0"/>
              </a:rPr>
              <a:t>est</a:t>
            </a:r>
            <a:r>
              <a:rPr lang="en-US" sz="1900" dirty="0" smtClean="0">
                <a:latin typeface="Trebuchet MS" pitchFamily="34" charset="0"/>
              </a:rPr>
              <a:t> le  module (1744 in total). </a:t>
            </a:r>
          </a:p>
          <a:p>
            <a:pPr lvl="1">
              <a:defRPr/>
            </a:pPr>
            <a:r>
              <a:rPr lang="en-US" sz="1900" dirty="0" smtClean="0">
                <a:latin typeface="Trebuchet MS" pitchFamily="34" charset="0"/>
              </a:rPr>
              <a:t>16 ASIC  chips (FE-I3)/module avec un module controller (MCC), 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0.25 </a:t>
            </a:r>
            <a:r>
              <a:rPr lang="en-US" sz="1900" dirty="0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m technology.</a:t>
            </a:r>
          </a:p>
          <a:p>
            <a:pPr lvl="1">
              <a:defRPr/>
            </a:pPr>
            <a:r>
              <a:rPr lang="en-US" sz="1900" dirty="0" smtClean="0">
                <a:latin typeface="Trebuchet MS" pitchFamily="34" charset="0"/>
              </a:rPr>
              <a:t>46080 R/O </a:t>
            </a:r>
            <a:r>
              <a:rPr lang="en-US" sz="1900" u="sng" dirty="0" err="1" smtClean="0">
                <a:latin typeface="Trebuchet MS" pitchFamily="34" charset="0"/>
              </a:rPr>
              <a:t>canaux</a:t>
            </a:r>
            <a:r>
              <a:rPr lang="en-US" sz="1900" u="sng" dirty="0" smtClean="0">
                <a:latin typeface="Trebuchet MS" pitchFamily="34" charset="0"/>
              </a:rPr>
              <a:t> 50</a:t>
            </a:r>
            <a:r>
              <a:rPr lang="en-US" sz="1900" u="sng" dirty="0" smtClean="0">
                <a:latin typeface="Symbol" pitchFamily="18" charset="2"/>
              </a:rPr>
              <a:t>m</a:t>
            </a:r>
            <a:r>
              <a:rPr lang="en-US" sz="1900" u="sng" dirty="0" smtClean="0">
                <a:latin typeface="Trebuchet MS" pitchFamily="34" charset="0"/>
              </a:rPr>
              <a:t>mx400</a:t>
            </a:r>
            <a:r>
              <a:rPr lang="en-US" sz="1900" u="sng" dirty="0" smtClean="0">
                <a:latin typeface="Symbol" pitchFamily="18" charset="2"/>
              </a:rPr>
              <a:t>m</a:t>
            </a:r>
            <a:r>
              <a:rPr lang="en-US" sz="1900" u="sng" dirty="0" smtClean="0">
                <a:latin typeface="Trebuchet MS" pitchFamily="34" charset="0"/>
              </a:rPr>
              <a:t>m</a:t>
            </a:r>
          </a:p>
          <a:p>
            <a:pPr lvl="1">
              <a:defRPr/>
            </a:pPr>
            <a:r>
              <a:rPr lang="en-US" sz="1900" u="sng" dirty="0" smtClean="0">
                <a:latin typeface="Trebuchet MS" pitchFamily="34" charset="0"/>
              </a:rPr>
              <a:t>Planar</a:t>
            </a:r>
            <a:r>
              <a:rPr lang="en-US" sz="1900" dirty="0" smtClean="0">
                <a:latin typeface="Trebuchet MS" pitchFamily="34" charset="0"/>
              </a:rPr>
              <a:t> n-in-n DOFZ silicon sensor 250 </a:t>
            </a:r>
            <a:r>
              <a:rPr lang="en-US" sz="1900" dirty="0" smtClean="0">
                <a:latin typeface="Symbol" pitchFamily="18" charset="2"/>
              </a:rPr>
              <a:t>m</a:t>
            </a:r>
            <a:r>
              <a:rPr lang="en-US" sz="1900" dirty="0" smtClean="0">
                <a:latin typeface="Trebuchet MS" pitchFamily="34" charset="0"/>
              </a:rPr>
              <a:t>m thick.</a:t>
            </a:r>
          </a:p>
          <a:p>
            <a:pPr lvl="1">
              <a:defRPr/>
            </a:pPr>
            <a:r>
              <a:rPr lang="en-US" sz="1900" dirty="0" err="1" smtClean="0">
                <a:latin typeface="Trebuchet MS" pitchFamily="34" charset="0"/>
              </a:rPr>
              <a:t>Bande</a:t>
            </a:r>
            <a:r>
              <a:rPr lang="en-US" sz="1900" dirty="0" smtClean="0">
                <a:latin typeface="Trebuchet MS" pitchFamily="34" charset="0"/>
              </a:rPr>
              <a:t> </a:t>
            </a:r>
            <a:r>
              <a:rPr lang="en-US" sz="1900" dirty="0" err="1" smtClean="0">
                <a:latin typeface="Trebuchet MS" pitchFamily="34" charset="0"/>
              </a:rPr>
              <a:t>passante</a:t>
            </a:r>
            <a:r>
              <a:rPr lang="en-US" sz="1900" dirty="0" smtClean="0">
                <a:latin typeface="Trebuchet MS" pitchFamily="34" charset="0"/>
              </a:rPr>
              <a:t> 40-80 Mb/lien </a:t>
            </a:r>
          </a:p>
          <a:p>
            <a:pPr lvl="1">
              <a:defRPr/>
            </a:pPr>
            <a:r>
              <a:rPr lang="en-US" sz="1900" dirty="0" smtClean="0">
                <a:latin typeface="Trebuchet MS" pitchFamily="34" charset="0"/>
              </a:rPr>
              <a:t>Designed </a:t>
            </a:r>
            <a:r>
              <a:rPr lang="en-US" sz="1900" i="1" u="sng" dirty="0" smtClean="0">
                <a:latin typeface="Trebuchet MS" pitchFamily="34" charset="0"/>
              </a:rPr>
              <a:t>for NIEL 1x10</a:t>
            </a:r>
            <a:r>
              <a:rPr lang="en-US" sz="1900" i="1" u="sng" baseline="30000" dirty="0" smtClean="0">
                <a:latin typeface="Trebuchet MS" pitchFamily="34" charset="0"/>
              </a:rPr>
              <a:t>15</a:t>
            </a:r>
            <a:r>
              <a:rPr lang="en-US" sz="1900" i="1" u="sng" dirty="0" smtClean="0">
                <a:latin typeface="Trebuchet MS" pitchFamily="34" charset="0"/>
              </a:rPr>
              <a:t> </a:t>
            </a:r>
            <a:r>
              <a:rPr lang="en-US" sz="1900" i="1" u="sng" dirty="0" err="1" smtClean="0">
                <a:latin typeface="Trebuchet MS" pitchFamily="34" charset="0"/>
              </a:rPr>
              <a:t>n</a:t>
            </a:r>
            <a:r>
              <a:rPr lang="en-US" sz="1900" i="1" u="sng" baseline="-25000" dirty="0" err="1" smtClean="0">
                <a:latin typeface="Trebuchet MS" pitchFamily="34" charset="0"/>
              </a:rPr>
              <a:t>eq</a:t>
            </a:r>
            <a:r>
              <a:rPr lang="en-US" sz="1900" i="1" u="sng" dirty="0" smtClean="0">
                <a:latin typeface="Trebuchet MS" pitchFamily="34" charset="0"/>
              </a:rPr>
              <a:t>/cm</a:t>
            </a:r>
            <a:r>
              <a:rPr lang="en-US" sz="1900" i="1" u="sng" baseline="30000" dirty="0" smtClean="0">
                <a:latin typeface="Trebuchet MS" pitchFamily="34" charset="0"/>
              </a:rPr>
              <a:t>2</a:t>
            </a:r>
            <a:r>
              <a:rPr lang="en-US" sz="1900" dirty="0" smtClean="0">
                <a:latin typeface="Trebuchet MS" pitchFamily="34" charset="0"/>
              </a:rPr>
              <a:t>, </a:t>
            </a:r>
            <a:r>
              <a:rPr lang="en-US" sz="1900" i="1" u="sng" dirty="0" smtClean="0">
                <a:latin typeface="Trebuchet MS" pitchFamily="34" charset="0"/>
              </a:rPr>
              <a:t>50 Mrad dose </a:t>
            </a:r>
            <a:r>
              <a:rPr lang="en-US" sz="1900" dirty="0" smtClean="0">
                <a:latin typeface="Trebuchet MS" pitchFamily="34" charset="0"/>
              </a:rPr>
              <a:t>and a peak luminosity of </a:t>
            </a:r>
            <a:r>
              <a:rPr lang="en-US" sz="1900" i="1" u="sng" dirty="0" smtClean="0">
                <a:latin typeface="Trebuchet MS" pitchFamily="34" charset="0"/>
              </a:rPr>
              <a:t>1x10</a:t>
            </a:r>
            <a:r>
              <a:rPr lang="en-US" sz="1900" i="1" u="sng" baseline="30000" dirty="0" smtClean="0">
                <a:latin typeface="Trebuchet MS" pitchFamily="34" charset="0"/>
              </a:rPr>
              <a:t>34</a:t>
            </a:r>
            <a:r>
              <a:rPr lang="en-US" sz="1900" i="1" u="sng" dirty="0" smtClean="0">
                <a:latin typeface="Trebuchet MS" pitchFamily="34" charset="0"/>
              </a:rPr>
              <a:t> cm</a:t>
            </a:r>
            <a:r>
              <a:rPr lang="en-US" sz="1900" i="1" u="sng" baseline="30000" dirty="0" smtClean="0">
                <a:latin typeface="Trebuchet MS" pitchFamily="34" charset="0"/>
              </a:rPr>
              <a:t>-2</a:t>
            </a:r>
            <a:r>
              <a:rPr lang="en-US" sz="1900" i="1" u="sng" dirty="0" smtClean="0">
                <a:latin typeface="Trebuchet MS" pitchFamily="34" charset="0"/>
              </a:rPr>
              <a:t>s</a:t>
            </a:r>
            <a:r>
              <a:rPr lang="en-US" sz="1900" i="1" u="sng" baseline="30000" dirty="0" smtClean="0">
                <a:latin typeface="Trebuchet MS" pitchFamily="34" charset="0"/>
              </a:rPr>
              <a:t>-1</a:t>
            </a:r>
            <a:endParaRPr lang="en-US" sz="1900" i="1" u="sng" dirty="0" smtClean="0">
              <a:latin typeface="Trebuchet MS" pitchFamily="34" charset="0"/>
            </a:endParaRPr>
          </a:p>
          <a:p>
            <a:pPr lvl="1">
              <a:defRPr/>
            </a:pP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L’Asic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de lecture et le </a:t>
            </a: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senseur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ont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été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remplacés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pour le </a:t>
            </a:r>
            <a:r>
              <a:rPr lang="en-US" sz="1900" dirty="0" err="1" smtClean="0">
                <a:solidFill>
                  <a:srgbClr val="FFFF00"/>
                </a:solidFill>
                <a:latin typeface="Trebuchet MS" pitchFamily="34" charset="0"/>
              </a:rPr>
              <a:t>système</a:t>
            </a:r>
            <a:r>
              <a:rPr lang="en-US" sz="1900" dirty="0" smtClean="0">
                <a:solidFill>
                  <a:srgbClr val="FFFF00"/>
                </a:solidFill>
                <a:latin typeface="Trebuchet MS" pitchFamily="34" charset="0"/>
              </a:rPr>
              <a:t> IBL.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80410"/>
            <a:ext cx="3728398" cy="380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Content Placeholder 2"/>
          <p:cNvSpPr txBox="1">
            <a:spLocks/>
          </p:cNvSpPr>
          <p:nvPr/>
        </p:nvSpPr>
        <p:spPr bwMode="auto">
          <a:xfrm>
            <a:off x="5508104" y="63729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altLang="fr-FR" sz="1200" dirty="0">
                <a:latin typeface="Trebuchet MS" pitchFamily="34" charset="0"/>
                <a:cs typeface="Tahoma" pitchFamily="34" charset="0"/>
              </a:rPr>
              <a:t>Dimensions: ~ 2 x 6.3 cm</a:t>
            </a:r>
            <a:r>
              <a:rPr lang="en-US" altLang="fr-FR" sz="1200" baseline="30000" dirty="0">
                <a:latin typeface="Trebuchet MS" pitchFamily="34" charset="0"/>
                <a:cs typeface="Tahoma" pitchFamily="34" charset="0"/>
              </a:rPr>
              <a:t>2</a:t>
            </a:r>
          </a:p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altLang="fr-FR" sz="1200" dirty="0">
                <a:latin typeface="Trebuchet MS" pitchFamily="34" charset="0"/>
                <a:cs typeface="Tahoma" pitchFamily="34" charset="0"/>
              </a:rPr>
              <a:t>Weight: ~ 2.2 g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53364" y="6232193"/>
            <a:ext cx="286809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80 M. de canaux  de Pixels</a:t>
            </a:r>
            <a:endParaRPr lang="fr-FR" dirty="0"/>
          </a:p>
        </p:txBody>
      </p:sp>
      <p:pic>
        <p:nvPicPr>
          <p:cNvPr id="9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22" y="18668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53134"/>
          <a:stretch/>
        </p:blipFill>
        <p:spPr bwMode="auto">
          <a:xfrm>
            <a:off x="6309641" y="782234"/>
            <a:ext cx="1660868" cy="173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76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b="1" dirty="0" smtClean="0"/>
              <a:t>Front-End </a:t>
            </a:r>
            <a:r>
              <a:rPr lang="en-US" dirty="0" smtClean="0"/>
              <a:t>ASIC</a:t>
            </a:r>
            <a:r>
              <a:rPr lang="en-US" b="1" dirty="0" smtClean="0"/>
              <a:t> (FE-I4)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57" y="1268760"/>
            <a:ext cx="8229600" cy="470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Comme</a:t>
            </a:r>
            <a:r>
              <a:rPr lang="en-US" dirty="0" smtClean="0"/>
              <a:t> l’ </a:t>
            </a:r>
            <a:r>
              <a:rPr lang="en-US" dirty="0"/>
              <a:t>IBL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proche</a:t>
            </a:r>
            <a:r>
              <a:rPr lang="en-US" dirty="0" smtClean="0"/>
              <a:t> du </a:t>
            </a:r>
            <a:r>
              <a:rPr lang="en-US" dirty="0"/>
              <a:t>beam pipe, </a:t>
            </a:r>
            <a:r>
              <a:rPr lang="en-US" dirty="0" smtClean="0"/>
              <a:t>radiations plus </a:t>
            </a:r>
            <a:r>
              <a:rPr lang="en-US" dirty="0" err="1" smtClean="0"/>
              <a:t>intenses</a:t>
            </a:r>
            <a:r>
              <a:rPr lang="en-US" dirty="0" smtClean="0"/>
              <a:t> et le </a:t>
            </a:r>
            <a:r>
              <a:rPr lang="en-US" dirty="0" err="1" smtClean="0"/>
              <a:t>niveau</a:t>
            </a:r>
            <a:r>
              <a:rPr lang="en-US" dirty="0" smtClean="0"/>
              <a:t> </a:t>
            </a:r>
            <a:r>
              <a:rPr lang="en-US" dirty="0" err="1" smtClean="0"/>
              <a:t>d’occupation</a:t>
            </a:r>
            <a:r>
              <a:rPr lang="en-US" dirty="0" smtClean="0"/>
              <a:t>  plus </a:t>
            </a:r>
            <a:r>
              <a:rPr lang="en-US" dirty="0" err="1" smtClean="0"/>
              <a:t>élevé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Un nouveau ASIC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développé</a:t>
            </a:r>
            <a:r>
              <a:rPr lang="en-US" dirty="0" smtClean="0"/>
              <a:t> pour l’ IBL: </a:t>
            </a:r>
            <a:r>
              <a:rPr lang="en-US" b="1" dirty="0" smtClean="0">
                <a:solidFill>
                  <a:schemeClr val="tx2"/>
                </a:solidFill>
              </a:rPr>
              <a:t>FE-I4</a:t>
            </a:r>
          </a:p>
          <a:p>
            <a:r>
              <a:rPr lang="en-US" dirty="0" err="1" smtClean="0"/>
              <a:t>Technologie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CMOS 130 nm </a:t>
            </a:r>
          </a:p>
          <a:p>
            <a:r>
              <a:rPr lang="en-US" dirty="0" smtClean="0"/>
              <a:t>Chip </a:t>
            </a:r>
            <a:r>
              <a:rPr lang="en-US" dirty="0" err="1" smtClean="0"/>
              <a:t>contient</a:t>
            </a:r>
            <a:r>
              <a:rPr lang="en-US" dirty="0" smtClean="0"/>
              <a:t> 26880 cellules </a:t>
            </a:r>
            <a:r>
              <a:rPr lang="en-US" dirty="0" err="1" smtClean="0"/>
              <a:t>en</a:t>
            </a:r>
            <a:r>
              <a:rPr lang="en-US" dirty="0" smtClean="0"/>
              <a:t> 80 </a:t>
            </a:r>
            <a:r>
              <a:rPr lang="en-US" dirty="0" err="1" smtClean="0"/>
              <a:t>colonnes</a:t>
            </a:r>
            <a:r>
              <a:rPr lang="en-US" dirty="0" smtClean="0"/>
              <a:t> x 336 </a:t>
            </a:r>
            <a:r>
              <a:rPr lang="en-US" dirty="0" err="1" smtClean="0"/>
              <a:t>lignes</a:t>
            </a:r>
            <a:endParaRPr lang="en-US" dirty="0" smtClean="0"/>
          </a:p>
          <a:p>
            <a:r>
              <a:rPr lang="en-US" dirty="0" smtClean="0"/>
              <a:t>87 million de  transistors</a:t>
            </a:r>
          </a:p>
          <a:p>
            <a:r>
              <a:rPr lang="en-US" dirty="0" smtClean="0"/>
              <a:t>Dimensions: 19 mm x 20 mm </a:t>
            </a:r>
          </a:p>
          <a:p>
            <a:endParaRPr lang="en-US" dirty="0" smtClean="0"/>
          </a:p>
          <a:p>
            <a:r>
              <a:rPr lang="en-US" dirty="0" smtClean="0"/>
              <a:t>Pixel size: 50 µm x 250 µm</a:t>
            </a:r>
          </a:p>
          <a:p>
            <a:r>
              <a:rPr lang="en-US" dirty="0" err="1" smtClean="0"/>
              <a:t>Mesure</a:t>
            </a:r>
            <a:r>
              <a:rPr lang="en-US" dirty="0" smtClean="0"/>
              <a:t> de la charge  via </a:t>
            </a:r>
            <a:r>
              <a:rPr lang="en-US" dirty="0"/>
              <a:t>) </a:t>
            </a:r>
            <a:r>
              <a:rPr lang="en-US" dirty="0" err="1"/>
              <a:t>mecanisme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Time-over-Threshold (TOT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8645" y="3477494"/>
            <a:ext cx="3195355" cy="22606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22" y="18668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" y="908720"/>
            <a:ext cx="4182698" cy="27898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208" y="116632"/>
            <a:ext cx="8229600" cy="554529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PHASE 0 accomplie !</a:t>
            </a:r>
            <a:endParaRPr lang="fr-FR" sz="36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4" y="4316730"/>
            <a:ext cx="3810000" cy="25412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97252"/>
            <a:ext cx="3305944" cy="22050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5682" y="3429000"/>
            <a:ext cx="8294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nprior" panose="02000400000000000000" pitchFamily="2" charset="0"/>
              </a:rPr>
              <a:t>Après  </a:t>
            </a:r>
            <a:r>
              <a:rPr lang="fr-FR" dirty="0" smtClean="0">
                <a:latin typeface="Arnprior" panose="02000400000000000000" pitchFamily="2" charset="0"/>
              </a:rPr>
              <a:t>deux</a:t>
            </a:r>
            <a:r>
              <a:rPr lang="fr-FR" dirty="0" smtClean="0">
                <a:latin typeface="Arnprior" panose="02000400000000000000" pitchFamily="2" charset="0"/>
              </a:rPr>
              <a:t> années </a:t>
            </a:r>
            <a:r>
              <a:rPr lang="fr-FR" dirty="0" smtClean="0">
                <a:latin typeface="Arnprior" panose="02000400000000000000" pitchFamily="2" charset="0"/>
              </a:rPr>
              <a:t>d’efforts difficiles, la collaboration</a:t>
            </a:r>
          </a:p>
          <a:p>
            <a:r>
              <a:rPr lang="fr-FR" dirty="0" smtClean="0">
                <a:latin typeface="Arnprior" panose="02000400000000000000" pitchFamily="2" charset="0"/>
              </a:rPr>
              <a:t>ATLAS  Pixel a installé avec succès la couche de pixel</a:t>
            </a:r>
          </a:p>
          <a:p>
            <a:r>
              <a:rPr lang="fr-FR" dirty="0" smtClean="0">
                <a:latin typeface="Arnprior" panose="02000400000000000000" pitchFamily="2" charset="0"/>
              </a:rPr>
              <a:t>IBL dans le cœur du détecteur interne.</a:t>
            </a:r>
            <a:endParaRPr lang="fr-FR" dirty="0">
              <a:latin typeface="Arnprior" panose="0200040000000000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31640" y="1484784"/>
            <a:ext cx="13477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mienne" panose="04000508060000020003" pitchFamily="82" charset="0"/>
              </a:rPr>
              <a:t>Le 06/05/2014</a:t>
            </a:r>
            <a:endParaRPr lang="fr-FR" sz="2400" b="1" dirty="0">
              <a:latin typeface="Amienne" panose="04000508060000020003" pitchFamily="8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57" y="1040493"/>
            <a:ext cx="3580970" cy="2388507"/>
          </a:xfrm>
          <a:prstGeom prst="rect">
            <a:avLst/>
          </a:prstGeom>
        </p:spPr>
      </p:pic>
      <p:pic>
        <p:nvPicPr>
          <p:cNvPr id="12" name="Picture 3" descr="C:\Users\lounis\Pictures\2011-12-07 photo-dec2011\lal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22" y="186689"/>
            <a:ext cx="878357" cy="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00" y="2780928"/>
            <a:ext cx="8229600" cy="1143000"/>
          </a:xfrm>
        </p:spPr>
        <p:txBody>
          <a:bodyPr/>
          <a:lstStyle/>
          <a:p>
            <a:r>
              <a:rPr lang="fr-FR" dirty="0" smtClean="0"/>
              <a:t>Le challenge technologique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894C-3BDB-48A4-A0E2-5EDF96C6AAF4}" type="datetime1">
              <a:rPr lang="fr-FR" smtClean="0"/>
              <a:t>20/11/2015</a:t>
            </a:fld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04B9-D19E-0B4D-9187-0781A9AE56EE}" type="slidenum">
              <a:rPr lang="en-CA" smtClean="0"/>
              <a:t>9</a:t>
            </a:fld>
            <a:endParaRPr lang="en-CA"/>
          </a:p>
        </p:txBody>
      </p:sp>
      <p:pic>
        <p:nvPicPr>
          <p:cNvPr id="5" name="Picture 2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77072"/>
            <a:ext cx="5904656" cy="1989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987824" y="54606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ym typeface="Wingdings"/>
              </a:rPr>
              <a:t>Z 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>
                <a:sym typeface="Wingdings"/>
              </a:rPr>
              <a:t> event from 2012 data with 25 reconstructed vertices</a:t>
            </a:r>
          </a:p>
        </p:txBody>
      </p:sp>
    </p:spTree>
    <p:extLst>
      <p:ext uri="{BB962C8B-B14F-4D97-AF65-F5344CB8AC3E}">
        <p14:creationId xmlns:p14="http://schemas.microsoft.com/office/powerpoint/2010/main" val="23079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2067</TotalTime>
  <Words>2442</Words>
  <Application>Microsoft Office PowerPoint</Application>
  <PresentationFormat>Affichage à l'écran (4:3)</PresentationFormat>
  <Paragraphs>463</Paragraphs>
  <Slides>32</Slides>
  <Notes>4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Apex</vt:lpstr>
      <vt:lpstr>DEVELOPPEMENT DE CAPTEURS PIXELS POUR L’EXPERIENCE ATLAS  </vt:lpstr>
      <vt:lpstr>Plan de l’exposé</vt:lpstr>
      <vt:lpstr>Le contexte : La recherche du boson de Higgs au LHC </vt:lpstr>
      <vt:lpstr>La chronologie des étapes de développement du  Projet ATLAS Upgrade </vt:lpstr>
      <vt:lpstr>ATLAS Phase 0 Upgrade: Insertable B-Layer</vt:lpstr>
      <vt:lpstr>ATLAS Pixel Detector</vt:lpstr>
      <vt:lpstr>Front-End ASIC (FE-I4)</vt:lpstr>
      <vt:lpstr>PHASE 0 accomplie !</vt:lpstr>
      <vt:lpstr>Le challenge technologique</vt:lpstr>
      <vt:lpstr>Présentation PowerPoint</vt:lpstr>
      <vt:lpstr>Motivations Upgrade ATLAS inner detector</vt:lpstr>
      <vt:lpstr>Fréquence de collisions et niveaux d’irradiation pour les couches les plus internes de pixels</vt:lpstr>
      <vt:lpstr>Présentation PowerPoint</vt:lpstr>
      <vt:lpstr>Contribution au projet développement de pixels pour la phase 2 </vt:lpstr>
      <vt:lpstr>Outils : mesure des profils de dopages pour calibrer les simuulateurs</vt:lpstr>
      <vt:lpstr>Présentation PowerPoint</vt:lpstr>
      <vt:lpstr>Senseurs : Contraintes</vt:lpstr>
      <vt:lpstr>Que doit on améliorer ?</vt:lpstr>
      <vt:lpstr>La plateforme technologique: CAPTiNOV</vt:lpstr>
      <vt:lpstr>Moyens en infrastructure de tests et de caracterisation mis à disposition </vt:lpstr>
      <vt:lpstr>Motivations du Groupe CAPTINOV</vt:lpstr>
      <vt:lpstr>La plateforme CAPTINOV</vt:lpstr>
      <vt:lpstr>Status du Projet</vt:lpstr>
      <vt:lpstr>Caractéristiques Probe station Signatone </vt:lpstr>
      <vt:lpstr>Présentation PowerPoint</vt:lpstr>
      <vt:lpstr>Bonding Machine Status</vt:lpstr>
      <vt:lpstr>Bonding machine : DELVOTEK 5632</vt:lpstr>
      <vt:lpstr>conclusions</vt:lpstr>
      <vt:lpstr> Innovation dans les Interconnections des modules </vt:lpstr>
      <vt:lpstr>Présentation PowerPoint</vt:lpstr>
      <vt:lpstr>Présentation PowerPoint</vt:lpstr>
      <vt:lpstr>Planning </vt:lpstr>
    </vt:vector>
  </TitlesOfParts>
  <Company>LAL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Pixel Upgrade activities at LAL</dc:title>
  <dc:creator>Mathieu Benoit</dc:creator>
  <cp:lastModifiedBy>abdenour lounis</cp:lastModifiedBy>
  <cp:revision>260</cp:revision>
  <dcterms:created xsi:type="dcterms:W3CDTF">2011-07-04T07:35:21Z</dcterms:created>
  <dcterms:modified xsi:type="dcterms:W3CDTF">2015-11-20T10:18:59Z</dcterms:modified>
</cp:coreProperties>
</file>