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64" r:id="rId1"/>
  </p:sldMasterIdLst>
  <p:notesMasterIdLst>
    <p:notesMasterId r:id="rId50"/>
  </p:notesMasterIdLst>
  <p:handoutMasterIdLst>
    <p:handoutMasterId r:id="rId51"/>
  </p:handoutMasterIdLst>
  <p:sldIdLst>
    <p:sldId id="328" r:id="rId2"/>
    <p:sldId id="344" r:id="rId3"/>
    <p:sldId id="368" r:id="rId4"/>
    <p:sldId id="346" r:id="rId5"/>
    <p:sldId id="367" r:id="rId6"/>
    <p:sldId id="345" r:id="rId7"/>
    <p:sldId id="347" r:id="rId8"/>
    <p:sldId id="364" r:id="rId9"/>
    <p:sldId id="362" r:id="rId10"/>
    <p:sldId id="363" r:id="rId11"/>
    <p:sldId id="388" r:id="rId12"/>
    <p:sldId id="348" r:id="rId13"/>
    <p:sldId id="389" r:id="rId14"/>
    <p:sldId id="371" r:id="rId15"/>
    <p:sldId id="384" r:id="rId16"/>
    <p:sldId id="365" r:id="rId17"/>
    <p:sldId id="349" r:id="rId18"/>
    <p:sldId id="351" r:id="rId19"/>
    <p:sldId id="352" r:id="rId20"/>
    <p:sldId id="378" r:id="rId21"/>
    <p:sldId id="377" r:id="rId22"/>
    <p:sldId id="353" r:id="rId23"/>
    <p:sldId id="350" r:id="rId24"/>
    <p:sldId id="391" r:id="rId25"/>
    <p:sldId id="354" r:id="rId26"/>
    <p:sldId id="380" r:id="rId27"/>
    <p:sldId id="366" r:id="rId28"/>
    <p:sldId id="370" r:id="rId29"/>
    <p:sldId id="369" r:id="rId30"/>
    <p:sldId id="375" r:id="rId31"/>
    <p:sldId id="374" r:id="rId32"/>
    <p:sldId id="356" r:id="rId33"/>
    <p:sldId id="355" r:id="rId34"/>
    <p:sldId id="382" r:id="rId35"/>
    <p:sldId id="381" r:id="rId36"/>
    <p:sldId id="376" r:id="rId37"/>
    <p:sldId id="357" r:id="rId38"/>
    <p:sldId id="379" r:id="rId39"/>
    <p:sldId id="385" r:id="rId40"/>
    <p:sldId id="372" r:id="rId41"/>
    <p:sldId id="383" r:id="rId42"/>
    <p:sldId id="358" r:id="rId43"/>
    <p:sldId id="386" r:id="rId44"/>
    <p:sldId id="373" r:id="rId45"/>
    <p:sldId id="387" r:id="rId46"/>
    <p:sldId id="361" r:id="rId47"/>
    <p:sldId id="390" r:id="rId48"/>
    <p:sldId id="343" r:id="rId49"/>
  </p:sldIdLst>
  <p:sldSz cx="9144000" cy="6858000" type="screen4x3"/>
  <p:notesSz cx="6794500" cy="9931400"/>
  <p:defaultTex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p:defaultTextStyle>
  <p:extLst>
    <p:ext uri="{521415D9-36F7-43E2-AB2F-B90AF26B5E84}">
      <p14:sectionLst xmlns:p14="http://schemas.microsoft.com/office/powerpoint/2010/main">
        <p14:section name="Standardabschnitt" id="{AE7857C0-2D20-4703-8FB6-39B300EF5577}">
          <p14:sldIdLst>
            <p14:sldId id="328"/>
            <p14:sldId id="344"/>
            <p14:sldId id="368"/>
            <p14:sldId id="346"/>
            <p14:sldId id="367"/>
            <p14:sldId id="345"/>
            <p14:sldId id="347"/>
            <p14:sldId id="364"/>
            <p14:sldId id="362"/>
            <p14:sldId id="363"/>
            <p14:sldId id="388"/>
            <p14:sldId id="348"/>
            <p14:sldId id="389"/>
            <p14:sldId id="371"/>
            <p14:sldId id="384"/>
            <p14:sldId id="365"/>
            <p14:sldId id="349"/>
            <p14:sldId id="351"/>
            <p14:sldId id="352"/>
            <p14:sldId id="378"/>
            <p14:sldId id="377"/>
            <p14:sldId id="353"/>
            <p14:sldId id="350"/>
            <p14:sldId id="391"/>
            <p14:sldId id="354"/>
            <p14:sldId id="380"/>
            <p14:sldId id="366"/>
            <p14:sldId id="370"/>
            <p14:sldId id="369"/>
            <p14:sldId id="375"/>
            <p14:sldId id="374"/>
            <p14:sldId id="356"/>
            <p14:sldId id="355"/>
            <p14:sldId id="382"/>
            <p14:sldId id="381"/>
            <p14:sldId id="376"/>
            <p14:sldId id="357"/>
            <p14:sldId id="379"/>
            <p14:sldId id="385"/>
            <p14:sldId id="372"/>
            <p14:sldId id="383"/>
            <p14:sldId id="358"/>
            <p14:sldId id="386"/>
            <p14:sldId id="373"/>
            <p14:sldId id="387"/>
            <p14:sldId id="361"/>
            <p14:sldId id="390"/>
            <p14:sldId id="343"/>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drozzi Marco" initials="PM16"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000000"/>
    <a:srgbClr val="FFFFCC"/>
    <a:srgbClr val="FFFF99"/>
    <a:srgbClr val="CC66FF"/>
    <a:srgbClr val="0066FF"/>
    <a:srgbClr val="0099CC"/>
    <a:srgbClr val="808080"/>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08" autoAdjust="0"/>
    <p:restoredTop sz="92010" autoAdjust="0"/>
  </p:normalViewPr>
  <p:slideViewPr>
    <p:cSldViewPr snapToGrid="0">
      <p:cViewPr varScale="1">
        <p:scale>
          <a:sx n="78" d="100"/>
          <a:sy n="78" d="100"/>
        </p:scale>
        <p:origin x="-1502" y="-67"/>
      </p:cViewPr>
      <p:guideLst>
        <p:guide orient="horz" pos="903"/>
        <p:guide orient="horz" pos="2848"/>
        <p:guide orient="horz" pos="3793"/>
        <p:guide orient="horz" pos="1117"/>
        <p:guide orient="horz" pos="187"/>
        <p:guide orient="horz" pos="2343"/>
        <p:guide orient="horz" pos="4156"/>
        <p:guide orient="horz"/>
        <p:guide pos="657"/>
        <p:guide pos="5556"/>
        <p:guide pos="521"/>
        <p:guide pos="453"/>
        <p:guide pos="1315"/>
        <p:guide pos="3039"/>
        <p:guide pos="3152"/>
        <p:guide pos="5738"/>
      </p:guideLst>
    </p:cSldViewPr>
  </p:slideViewPr>
  <p:outlineViewPr>
    <p:cViewPr>
      <p:scale>
        <a:sx n="33" d="100"/>
        <a:sy n="33" d="100"/>
      </p:scale>
      <p:origin x="0" y="5458"/>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8" d="100"/>
          <a:sy n="58" d="100"/>
        </p:scale>
        <p:origin x="-2083" y="-86"/>
      </p:cViewPr>
      <p:guideLst>
        <p:guide orient="horz" pos="3128"/>
        <p:guide pos="214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4" Type="http://schemas.openxmlformats.org/officeDocument/2006/relationships/image" Target="../media/image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defTabSz="955672">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7" name="Rectangle 3"/>
          <p:cNvSpPr>
            <a:spLocks noGrp="1" noChangeArrowheads="1"/>
          </p:cNvSpPr>
          <p:nvPr>
            <p:ph type="dt" sz="quarter" idx="1"/>
          </p:nvPr>
        </p:nvSpPr>
        <p:spPr bwMode="auto">
          <a:xfrm>
            <a:off x="3849694"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algn="r" defTabSz="955672">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8" name="Rectangle 4"/>
          <p:cNvSpPr>
            <a:spLocks noGrp="1" noChangeArrowheads="1"/>
          </p:cNvSpPr>
          <p:nvPr>
            <p:ph type="ftr" sz="quarter" idx="2"/>
          </p:nvPr>
        </p:nvSpPr>
        <p:spPr bwMode="auto">
          <a:xfrm>
            <a:off x="0"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defTabSz="955672">
              <a:spcBef>
                <a:spcPct val="0"/>
              </a:spcBef>
              <a:defRPr sz="1200" baseline="30000">
                <a:latin typeface="Times" charset="0"/>
                <a:ea typeface="ヒラギノ角ゴ Pro W3" charset="-128"/>
                <a:cs typeface="ヒラギノ角ゴ Pro W3" charset="-128"/>
              </a:defRPr>
            </a:lvl1pPr>
          </a:lstStyle>
          <a:p>
            <a:pPr>
              <a:defRPr/>
            </a:pPr>
            <a:endParaRPr lang="en-GB">
              <a:latin typeface="+mn-lt"/>
            </a:endParaRPr>
          </a:p>
        </p:txBody>
      </p:sp>
      <p:sp>
        <p:nvSpPr>
          <p:cNvPr id="118789" name="Rectangle 5"/>
          <p:cNvSpPr>
            <a:spLocks noGrp="1" noChangeArrowheads="1"/>
          </p:cNvSpPr>
          <p:nvPr>
            <p:ph type="sldNum" sz="quarter" idx="3"/>
          </p:nvPr>
        </p:nvSpPr>
        <p:spPr bwMode="auto">
          <a:xfrm>
            <a:off x="3849694"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algn="r" defTabSz="955672">
              <a:spcBef>
                <a:spcPct val="0"/>
              </a:spcBef>
              <a:defRPr sz="1200" baseline="30000">
                <a:latin typeface="Times" charset="0"/>
              </a:defRPr>
            </a:lvl1pPr>
          </a:lstStyle>
          <a:p>
            <a:pPr>
              <a:defRPr/>
            </a:pPr>
            <a:fld id="{630A188E-C926-984B-863C-48B251A81B15}" type="slidenum">
              <a:rPr lang="en-GB">
                <a:latin typeface="+mn-lt"/>
              </a:rPr>
              <a:pPr>
                <a:defRPr/>
              </a:pPr>
              <a:t>‹#›</a:t>
            </a:fld>
            <a:endParaRPr lang="en-GB" dirty="0">
              <a:latin typeface="+mn-lt"/>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defTabSz="955672">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3" name="Rectangle 3"/>
          <p:cNvSpPr>
            <a:spLocks noGrp="1" noChangeArrowheads="1"/>
          </p:cNvSpPr>
          <p:nvPr>
            <p:ph type="dt" idx="1"/>
          </p:nvPr>
        </p:nvSpPr>
        <p:spPr bwMode="auto">
          <a:xfrm>
            <a:off x="3849694"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algn="r" defTabSz="955672">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915988" y="746125"/>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5" name="Rectangle 5"/>
          <p:cNvSpPr>
            <a:spLocks noGrp="1" noChangeArrowheads="1"/>
          </p:cNvSpPr>
          <p:nvPr>
            <p:ph type="body" sz="quarter" idx="3"/>
          </p:nvPr>
        </p:nvSpPr>
        <p:spPr bwMode="auto">
          <a:xfrm>
            <a:off x="906631" y="4718072"/>
            <a:ext cx="4981238" cy="446781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a:t>
            </a:r>
            <a:r>
              <a:rPr lang="de-DE" noProof="0" dirty="0" smtClean="0"/>
              <a:t>Ebene</a:t>
            </a:r>
          </a:p>
          <a:p>
            <a:pPr lvl="5"/>
            <a:r>
              <a:rPr lang="de-DE" noProof="0" dirty="0" smtClean="0"/>
              <a:t>Sechste Ebene</a:t>
            </a:r>
          </a:p>
          <a:p>
            <a:pPr lvl="6"/>
            <a:r>
              <a:rPr lang="de-DE" noProof="0" dirty="0" smtClean="0"/>
              <a:t>Siebte Ebene</a:t>
            </a:r>
          </a:p>
          <a:p>
            <a:pPr lvl="7"/>
            <a:r>
              <a:rPr lang="de-DE" noProof="0" dirty="0" smtClean="0"/>
              <a:t>Achte Ebene</a:t>
            </a:r>
          </a:p>
          <a:p>
            <a:pPr lvl="8"/>
            <a:r>
              <a:rPr lang="de-DE" noProof="0" dirty="0" smtClean="0"/>
              <a:t>Neunte Ebene</a:t>
            </a:r>
          </a:p>
        </p:txBody>
      </p:sp>
      <p:sp>
        <p:nvSpPr>
          <p:cNvPr id="122886" name="Rectangle 6"/>
          <p:cNvSpPr>
            <a:spLocks noGrp="1" noChangeArrowheads="1"/>
          </p:cNvSpPr>
          <p:nvPr>
            <p:ph type="ftr" sz="quarter" idx="4"/>
          </p:nvPr>
        </p:nvSpPr>
        <p:spPr bwMode="auto">
          <a:xfrm>
            <a:off x="0"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defTabSz="955672">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49694"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algn="r" defTabSz="955672">
              <a:spcBef>
                <a:spcPct val="0"/>
              </a:spcBef>
              <a:defRPr sz="1000" baseline="0">
                <a:latin typeface="+mn-lt"/>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hdr="0" ftr="0" dt="0"/>
  <p:notesStyle>
    <a:lvl1pPr marL="90488" indent="-90488"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mn-lt"/>
        <a:ea typeface="ヒラギノ角ゴ Pro W3" pitchFamily="-108" charset="-128"/>
        <a:cs typeface="ヒラギノ角ゴ Pro W3" pitchFamily="-108" charset="-128"/>
      </a:defRPr>
    </a:lvl1pPr>
    <a:lvl2pPr marL="180975" indent="-92075"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charset="-128"/>
        <a:cs typeface="ヒラギノ角ゴ Pro W3" charset="0"/>
      </a:defRPr>
    </a:lvl2pPr>
    <a:lvl3pPr marL="266700" indent="-85725"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3pPr>
    <a:lvl4pPr marL="357188" indent="-90488"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4pPr>
    <a:lvl5pPr marL="447675" indent="-90488"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pitchFamily="-112" charset="-128"/>
        <a:cs typeface="ＭＳ Ｐゴシック" charset="0"/>
      </a:defRPr>
    </a:lvl5pPr>
    <a:lvl6pPr marL="538163" indent="-90488" algn="l" defTabSz="457200" rtl="0" eaLnBrk="1" latinLnBrk="0" hangingPunct="1">
      <a:buFont typeface="Symbol" panose="05050102010706020507" pitchFamily="18" charset="2"/>
      <a:buChar char="-"/>
      <a:defRPr sz="1000" kern="1200" baseline="0">
        <a:solidFill>
          <a:schemeClr val="tx1"/>
        </a:solidFill>
        <a:latin typeface="+mn-lt"/>
        <a:ea typeface="+mn-ea"/>
        <a:cs typeface="Arial" panose="020B0604020202020204" pitchFamily="34" charset="0"/>
      </a:defRPr>
    </a:lvl6pPr>
    <a:lvl7pPr marL="628650" indent="-90488" algn="l" defTabSz="457200"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7pPr>
    <a:lvl8pPr marL="719138" indent="-90488" algn="l" defTabSz="457200"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8pPr>
    <a:lvl9pPr marL="806450" indent="-88900" algn="l" defTabSz="457200"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CH" sz="1200" u="none" dirty="0"/>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a:t>
            </a:fld>
            <a:endParaRPr lang="de-DE" dirty="0"/>
          </a:p>
        </p:txBody>
      </p:sp>
    </p:spTree>
    <p:extLst>
      <p:ext uri="{BB962C8B-B14F-4D97-AF65-F5344CB8AC3E}">
        <p14:creationId xmlns:p14="http://schemas.microsoft.com/office/powerpoint/2010/main" val="143889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20</a:t>
            </a:fld>
            <a:endParaRPr lang="de-DE" dirty="0"/>
          </a:p>
        </p:txBody>
      </p:sp>
    </p:spTree>
    <p:extLst>
      <p:ext uri="{BB962C8B-B14F-4D97-AF65-F5344CB8AC3E}">
        <p14:creationId xmlns:p14="http://schemas.microsoft.com/office/powerpoint/2010/main" val="3223344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6579" y="1773238"/>
            <a:ext cx="7507089" cy="2011316"/>
          </a:xfrm>
          <a:prstGeom prst="rect">
            <a:avLst/>
          </a:prstGeom>
        </p:spPr>
      </p:pic>
      <p:pic>
        <p:nvPicPr>
          <p:cNvPr id="5" name="Bild 24" descr="PSI-Logo_narrow_30k.eps"/>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0263" y="414338"/>
            <a:ext cx="1219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bwMode="auto">
          <a:xfrm>
            <a:off x="0" y="1773238"/>
            <a:ext cx="719138" cy="2003425"/>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7" name="Rechteck 15"/>
          <p:cNvSpPr>
            <a:spLocks noChangeArrowheads="1"/>
          </p:cNvSpPr>
          <p:nvPr/>
        </p:nvSpPr>
        <p:spPr bwMode="auto">
          <a:xfrm>
            <a:off x="8423275" y="969963"/>
            <a:ext cx="720725" cy="719137"/>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1027" name="Rectangle 8"/>
          <p:cNvSpPr>
            <a:spLocks noGrp="1" noChangeArrowheads="1"/>
          </p:cNvSpPr>
          <p:nvPr>
            <p:ph type="title"/>
          </p:nvPr>
        </p:nvSpPr>
        <p:spPr>
          <a:xfrm>
            <a:off x="814387" y="4607999"/>
            <a:ext cx="7969249" cy="1388939"/>
          </a:xfrm>
        </p:spPr>
        <p:txBody>
          <a:bodyPr/>
          <a:lstStyle>
            <a:lvl1pPr>
              <a:defRPr sz="3000">
                <a:solidFill>
                  <a:srgbClr val="686868"/>
                </a:solidFill>
                <a:latin typeface="Georgia" charset="0"/>
                <a:ea typeface="ヒラギノ角ゴ Pro W3" charset="0"/>
              </a:defRPr>
            </a:lvl1pPr>
          </a:lstStyle>
          <a:p>
            <a:pPr lvl="0"/>
            <a:r>
              <a:rPr lang="de-DE" noProof="0" smtClean="0"/>
              <a:t>Titelmasterformat durch Klicken bearbeiten</a:t>
            </a:r>
            <a:endParaRPr lang="en-GB" noProof="0" dirty="0"/>
          </a:p>
        </p:txBody>
      </p:sp>
      <p:sp>
        <p:nvSpPr>
          <p:cNvPr id="69649" name="Rectangle 17"/>
          <p:cNvSpPr>
            <a:spLocks noGrp="1" noChangeArrowheads="1"/>
          </p:cNvSpPr>
          <p:nvPr>
            <p:ph type="subTitle" sz="quarter" idx="1"/>
          </p:nvPr>
        </p:nvSpPr>
        <p:spPr bwMode="auto">
          <a:xfrm>
            <a:off x="814388" y="4068001"/>
            <a:ext cx="7969249" cy="3645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800" b="1">
                <a:solidFill>
                  <a:srgbClr val="969696"/>
                </a:solidFill>
                <a:ea typeface="ヒラギノ角ゴ Pro W3" charset="0"/>
              </a:defRPr>
            </a:lvl1pPr>
          </a:lstStyle>
          <a:p>
            <a:pPr lvl="0"/>
            <a:r>
              <a:rPr lang="de-DE" noProof="0" smtClean="0"/>
              <a:t>Formatvorlage des Untertitelmasters durch Klicken bearbeiten</a:t>
            </a:r>
            <a:endParaRPr lang="en-GB" noProof="0" dirty="0"/>
          </a:p>
        </p:txBody>
      </p:sp>
      <p:sp>
        <p:nvSpPr>
          <p:cNvPr id="10" name="Rechteck 1"/>
          <p:cNvSpPr>
            <a:spLocks noChangeArrowheads="1"/>
          </p:cNvSpPr>
          <p:nvPr userDrawn="1"/>
        </p:nvSpPr>
        <p:spPr bwMode="auto">
          <a:xfrm>
            <a:off x="5003800" y="1772816"/>
            <a:ext cx="3329868" cy="232404"/>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1200" b="1" i="0" kern="0" spc="30" dirty="0" smtClean="0">
                <a:solidFill>
                  <a:srgbClr val="505150"/>
                </a:solidFill>
                <a:latin typeface="+mn-lt"/>
                <a:cs typeface="Arial" charset="0"/>
              </a:rPr>
              <a:t>WIR SCHAFFEN WISSEN – HEUTE FÜR MORGEN</a:t>
            </a:r>
            <a:endParaRPr lang="de-CH" sz="1200" b="1" i="0" kern="0" spc="30" dirty="0">
              <a:solidFill>
                <a:srgbClr val="505150"/>
              </a:solidFill>
              <a:latin typeface="+mn-lt"/>
              <a:cs typeface="Arial" charset="0"/>
            </a:endParaRPr>
          </a:p>
        </p:txBody>
      </p:sp>
      <p:sp>
        <p:nvSpPr>
          <p:cNvPr id="3" name="TextBox 2"/>
          <p:cNvSpPr txBox="1"/>
          <p:nvPr userDrawn="1"/>
        </p:nvSpPr>
        <p:spPr>
          <a:xfrm>
            <a:off x="7175140" y="3231269"/>
            <a:ext cx="457200" cy="269739"/>
          </a:xfrm>
          <a:prstGeom prst="rect">
            <a:avLst/>
          </a:prstGeom>
          <a:noFill/>
        </p:spPr>
        <p:txBody>
          <a:bodyPr wrap="none" lIns="0" tIns="0" rIns="0" bIns="0" rtlCol="0">
            <a:noAutofit/>
          </a:bodyPr>
          <a:lstStyle/>
          <a:p>
            <a:pPr>
              <a:lnSpc>
                <a:spcPct val="110000"/>
              </a:lnSpc>
              <a:spcBef>
                <a:spcPts val="0"/>
              </a:spcBef>
            </a:pPr>
            <a:r>
              <a:rPr lang="de-CH" sz="1400" kern="1000" spc="30" dirty="0" smtClean="0">
                <a:solidFill>
                  <a:schemeClr val="bg1"/>
                </a:solidFill>
                <a:latin typeface="+mn-lt"/>
                <a:cs typeface="Franklin Gothic Book"/>
              </a:rPr>
              <a:t>SLS</a:t>
            </a:r>
          </a:p>
        </p:txBody>
      </p:sp>
      <p:sp>
        <p:nvSpPr>
          <p:cNvPr id="11" name="TextBox 10"/>
          <p:cNvSpPr txBox="1"/>
          <p:nvPr userDrawn="1"/>
        </p:nvSpPr>
        <p:spPr>
          <a:xfrm>
            <a:off x="6048164" y="2672916"/>
            <a:ext cx="457200" cy="269739"/>
          </a:xfrm>
          <a:prstGeom prst="rect">
            <a:avLst/>
          </a:prstGeom>
          <a:noFill/>
        </p:spPr>
        <p:txBody>
          <a:bodyPr wrap="none" lIns="0" tIns="0" rIns="0" bIns="0" rtlCol="0">
            <a:noAutofit/>
          </a:bodyPr>
          <a:lstStyle/>
          <a:p>
            <a:pPr>
              <a:lnSpc>
                <a:spcPct val="110000"/>
              </a:lnSpc>
              <a:spcBef>
                <a:spcPts val="0"/>
              </a:spcBef>
            </a:pPr>
            <a:r>
              <a:rPr lang="de-CH" sz="1400" u="sng" kern="1000" spc="30" dirty="0" smtClean="0">
                <a:solidFill>
                  <a:srgbClr val="FFFF00"/>
                </a:solidFill>
                <a:latin typeface="+mn-lt"/>
                <a:cs typeface="Franklin Gothic Book"/>
              </a:rPr>
              <a:t>SITF</a:t>
            </a:r>
          </a:p>
        </p:txBody>
      </p:sp>
      <p:sp>
        <p:nvSpPr>
          <p:cNvPr id="12" name="TextBox 11"/>
          <p:cNvSpPr txBox="1"/>
          <p:nvPr userDrawn="1"/>
        </p:nvSpPr>
        <p:spPr>
          <a:xfrm>
            <a:off x="4247964" y="2644026"/>
            <a:ext cx="457200" cy="269739"/>
          </a:xfrm>
          <a:prstGeom prst="rect">
            <a:avLst/>
          </a:prstGeom>
          <a:noFill/>
        </p:spPr>
        <p:txBody>
          <a:bodyPr wrap="none" lIns="0" tIns="0" rIns="0" bIns="0" rtlCol="0">
            <a:noAutofit/>
          </a:bodyPr>
          <a:lstStyle/>
          <a:p>
            <a:pPr>
              <a:lnSpc>
                <a:spcPct val="110000"/>
              </a:lnSpc>
              <a:spcBef>
                <a:spcPts val="0"/>
              </a:spcBef>
            </a:pPr>
            <a:r>
              <a:rPr lang="de-CH" sz="1400" kern="1000" spc="30" dirty="0" smtClean="0">
                <a:solidFill>
                  <a:schemeClr val="bg1"/>
                </a:solidFill>
                <a:latin typeface="+mn-lt"/>
                <a:cs typeface="Franklin Gothic Book"/>
              </a:rPr>
              <a:t>Proton </a:t>
            </a:r>
            <a:r>
              <a:rPr lang="de-CH" sz="1400" kern="1000" spc="30" dirty="0" err="1" smtClean="0">
                <a:solidFill>
                  <a:schemeClr val="bg1"/>
                </a:solidFill>
                <a:latin typeface="+mn-lt"/>
                <a:cs typeface="Franklin Gothic Book"/>
              </a:rPr>
              <a:t>acc</a:t>
            </a:r>
            <a:r>
              <a:rPr lang="de-CH" sz="1400" kern="1000" spc="30" dirty="0" smtClean="0">
                <a:solidFill>
                  <a:schemeClr val="bg1"/>
                </a:solidFill>
                <a:latin typeface="+mn-lt"/>
                <a:cs typeface="Franklin Gothic Book"/>
              </a:rPr>
              <a:t>.</a:t>
            </a:r>
          </a:p>
        </p:txBody>
      </p:sp>
      <p:cxnSp>
        <p:nvCxnSpPr>
          <p:cNvPr id="8" name="Straight Arrow Connector 7"/>
          <p:cNvCxnSpPr>
            <a:stCxn id="12" idx="3"/>
            <a:endCxn id="12" idx="3"/>
          </p:cNvCxnSpPr>
          <p:nvPr userDrawn="1"/>
        </p:nvCxnSpPr>
        <p:spPr bwMode="auto">
          <a:xfrm>
            <a:off x="4705164" y="2778896"/>
            <a:ext cx="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userDrawn="1"/>
        </p:nvSpPr>
        <p:spPr>
          <a:xfrm>
            <a:off x="4779634" y="2246741"/>
            <a:ext cx="457200" cy="269739"/>
          </a:xfrm>
          <a:prstGeom prst="rect">
            <a:avLst/>
          </a:prstGeom>
          <a:noFill/>
        </p:spPr>
        <p:txBody>
          <a:bodyPr wrap="none" lIns="0" tIns="0" rIns="0" bIns="0" rtlCol="0">
            <a:noAutofit/>
          </a:bodyPr>
          <a:lstStyle/>
          <a:p>
            <a:pPr>
              <a:lnSpc>
                <a:spcPct val="110000"/>
              </a:lnSpc>
              <a:spcBef>
                <a:spcPts val="0"/>
              </a:spcBef>
            </a:pPr>
            <a:r>
              <a:rPr lang="de-CH" sz="1400" kern="1000" spc="30" dirty="0" smtClean="0">
                <a:solidFill>
                  <a:schemeClr val="bg1"/>
                </a:solidFill>
                <a:latin typeface="+mn-lt"/>
                <a:cs typeface="Franklin Gothic Book"/>
              </a:rPr>
              <a:t>Neutron </a:t>
            </a:r>
            <a:r>
              <a:rPr lang="de-CH" sz="1400" kern="1000" spc="30" dirty="0" err="1" smtClean="0">
                <a:solidFill>
                  <a:schemeClr val="bg1"/>
                </a:solidFill>
                <a:latin typeface="+mn-lt"/>
                <a:cs typeface="Franklin Gothic Book"/>
              </a:rPr>
              <a:t>Spallation</a:t>
            </a:r>
            <a:r>
              <a:rPr lang="de-CH" sz="1400" kern="1000" spc="30" dirty="0" smtClean="0">
                <a:solidFill>
                  <a:schemeClr val="bg1"/>
                </a:solidFill>
                <a:latin typeface="+mn-lt"/>
                <a:cs typeface="Franklin Gothic Book"/>
              </a:rPr>
              <a:t> </a:t>
            </a:r>
            <a:r>
              <a:rPr lang="de-CH" sz="1400" kern="1000" spc="30" dirty="0" err="1" smtClean="0">
                <a:solidFill>
                  <a:schemeClr val="bg1"/>
                </a:solidFill>
                <a:latin typeface="+mn-lt"/>
                <a:cs typeface="Franklin Gothic Book"/>
              </a:rPr>
              <a:t>source</a:t>
            </a:r>
            <a:r>
              <a:rPr lang="de-CH" sz="1400" kern="1000" spc="30" dirty="0" smtClean="0">
                <a:solidFill>
                  <a:schemeClr val="bg1"/>
                </a:solidFill>
                <a:latin typeface="+mn-lt"/>
                <a:cs typeface="Franklin Gothic Book"/>
              </a:rPr>
              <a:t>.</a:t>
            </a:r>
          </a:p>
        </p:txBody>
      </p:sp>
      <p:cxnSp>
        <p:nvCxnSpPr>
          <p:cNvPr id="14" name="Straight Arrow Connector 13"/>
          <p:cNvCxnSpPr/>
          <p:nvPr userDrawn="1"/>
        </p:nvCxnSpPr>
        <p:spPr bwMode="auto">
          <a:xfrm>
            <a:off x="5169107" y="2516480"/>
            <a:ext cx="167444" cy="300452"/>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19" name="TextBox 18"/>
          <p:cNvSpPr txBox="1"/>
          <p:nvPr userDrawn="1"/>
        </p:nvSpPr>
        <p:spPr>
          <a:xfrm>
            <a:off x="6768244" y="1778839"/>
            <a:ext cx="457200" cy="269739"/>
          </a:xfrm>
          <a:prstGeom prst="rect">
            <a:avLst/>
          </a:prstGeom>
          <a:noFill/>
        </p:spPr>
        <p:txBody>
          <a:bodyPr wrap="none" lIns="0" tIns="0" rIns="0" bIns="0" rtlCol="0">
            <a:noAutofit/>
          </a:bodyPr>
          <a:lstStyle/>
          <a:p>
            <a:pPr>
              <a:lnSpc>
                <a:spcPct val="110000"/>
              </a:lnSpc>
              <a:spcBef>
                <a:spcPts val="0"/>
              </a:spcBef>
            </a:pPr>
            <a:r>
              <a:rPr lang="de-CH" sz="1400" kern="1000" spc="30" dirty="0" smtClean="0">
                <a:solidFill>
                  <a:srgbClr val="FFFF00"/>
                </a:solidFill>
                <a:latin typeface="+mn-lt"/>
                <a:cs typeface="Franklin Gothic Book"/>
              </a:rPr>
              <a:t>SwissFEL</a:t>
            </a:r>
          </a:p>
        </p:txBody>
      </p:sp>
    </p:spTree>
    <p:extLst>
      <p:ext uri="{BB962C8B-B14F-4D97-AF65-F5344CB8AC3E}">
        <p14:creationId xmlns:p14="http://schemas.microsoft.com/office/powerpoint/2010/main" val="33336680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par>
                          <p:cTn id="38" fill="hold">
                            <p:stCondLst>
                              <p:cond delay="4000"/>
                            </p:stCondLst>
                            <p:childTnLst>
                              <p:par>
                                <p:cTn id="39" presetID="42" presetClass="path" presetSubtype="0" accel="50000" decel="50000" fill="hold" grpId="0" nodeType="afterEffect">
                                  <p:stCondLst>
                                    <p:cond delay="0"/>
                                  </p:stCondLst>
                                  <p:childTnLst>
                                    <p:animMotion origin="layout" path="M -2.77778E-7 4.44444E-6 L -2.77778E-7 -0.05787 " pathEditMode="relative" rAng="0" ptsTypes="AA">
                                      <p:cBhvr>
                                        <p:cTn id="40" dur="2000" fill="hold"/>
                                        <p:tgtEl>
                                          <p:spTgt spid="10"/>
                                        </p:tgtEl>
                                        <p:attrNameLst>
                                          <p:attrName>ppt_x</p:attrName>
                                          <p:attrName>ppt_y</p:attrName>
                                        </p:attrNameLst>
                                      </p:cBhvr>
                                      <p:rCtr x="0" y="-2894"/>
                                    </p:animMotion>
                                  </p:childTnLst>
                                </p:cTn>
                              </p:par>
                              <p:par>
                                <p:cTn id="41" presetID="3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5" grpId="0"/>
      <p:bldP spid="19"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p>
            <a:r>
              <a:rPr lang="de-DE" noProof="0" smtClean="0"/>
              <a:t>Titelmasterformat durch Klicken bearbeiten</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2131681881"/>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grau)">
    <p:spTree>
      <p:nvGrpSpPr>
        <p:cNvPr id="1" name=""/>
        <p:cNvGrpSpPr/>
        <p:nvPr/>
      </p:nvGrpSpPr>
      <p:grpSpPr>
        <a:xfrm>
          <a:off x="0" y="0"/>
          <a:ext cx="0" cy="0"/>
          <a:chOff x="0" y="0"/>
          <a:chExt cx="0" cy="0"/>
        </a:xfrm>
      </p:grpSpPr>
      <p:sp>
        <p:nvSpPr>
          <p:cNvPr id="2" name="Rechteck 1"/>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0" name="Titel 9"/>
          <p:cNvSpPr>
            <a:spLocks noGrp="1"/>
          </p:cNvSpPr>
          <p:nvPr>
            <p:ph type="title"/>
          </p:nvPr>
        </p:nvSpPr>
        <p:spPr/>
        <p:txBody>
          <a:bodyPr/>
          <a:lstStyle>
            <a:lvl1pPr>
              <a:defRPr spc="0" baseline="0"/>
            </a:lvl1pPr>
          </a:lstStyle>
          <a:p>
            <a:r>
              <a:rPr lang="de-DE" noProof="0" smtClean="0"/>
              <a:t>Titelmasterformat durch Klicken bearbeiten</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9" name="Inhaltsplatzhalter 7"/>
          <p:cNvSpPr>
            <a:spLocks noGrp="1"/>
          </p:cNvSpPr>
          <p:nvPr>
            <p:ph sz="quarter" idx="13" hasCustomPrompt="1"/>
          </p:nvPr>
        </p:nvSpPr>
        <p:spPr>
          <a:xfrm>
            <a:off x="934839" y="1484782"/>
            <a:ext cx="7885633" cy="4608514"/>
          </a:xfrm>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p>
          <a:p>
            <a:pPr lvl="5"/>
            <a:r>
              <a:rPr lang="de-CH" dirty="0" smtClean="0"/>
              <a:t>Sechste Ebene</a:t>
            </a:r>
          </a:p>
          <a:p>
            <a:pPr lvl="6"/>
            <a:r>
              <a:rPr lang="de-CH" dirty="0" smtClean="0"/>
              <a:t>Siebte Ebene</a:t>
            </a:r>
          </a:p>
          <a:p>
            <a:pPr lvl="7"/>
            <a:r>
              <a:rPr lang="de-CH" dirty="0" smtClean="0"/>
              <a:t>Achte Ebene</a:t>
            </a:r>
          </a:p>
          <a:p>
            <a:pPr lvl="8"/>
            <a:r>
              <a:rPr lang="de-CH" dirty="0" smtClean="0"/>
              <a:t>Neunte Ebene</a:t>
            </a:r>
            <a:endParaRPr kumimoji="0" lang="de-CH"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Tree>
    <p:extLst>
      <p:ext uri="{BB962C8B-B14F-4D97-AF65-F5344CB8AC3E}">
        <p14:creationId xmlns:p14="http://schemas.microsoft.com/office/powerpoint/2010/main" val="2878391058"/>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8" y="1341438"/>
            <a:ext cx="3781425" cy="4679950"/>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5" name="Foliennummernplatzhalter 14"/>
          <p:cNvSpPr>
            <a:spLocks noGrp="1"/>
          </p:cNvSpPr>
          <p:nvPr>
            <p:ph type="sldNum" sz="quarter" idx="17"/>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16" name="Titel 15"/>
          <p:cNvSpPr>
            <a:spLocks noGrp="1"/>
          </p:cNvSpPr>
          <p:nvPr>
            <p:ph type="title"/>
          </p:nvPr>
        </p:nvSpPr>
        <p:spPr/>
        <p:txBody>
          <a:bodyPr/>
          <a:lstStyle/>
          <a:p>
            <a:r>
              <a:rPr lang="de-DE" noProof="0" smtClean="0"/>
              <a:t>Titelmasterformat durch Klicken bearbeiten</a:t>
            </a:r>
            <a:endParaRPr lang="en-GB" noProof="0" dirty="0"/>
          </a:p>
        </p:txBody>
      </p:sp>
      <p:sp>
        <p:nvSpPr>
          <p:cNvPr id="8" name="Inhaltsplatzhalter 10"/>
          <p:cNvSpPr>
            <a:spLocks noGrp="1"/>
          </p:cNvSpPr>
          <p:nvPr>
            <p:ph sz="quarter" idx="18" hasCustomPrompt="1"/>
          </p:nvPr>
        </p:nvSpPr>
        <p:spPr>
          <a:xfrm>
            <a:off x="5003800" y="1337869"/>
            <a:ext cx="3781425" cy="4679950"/>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653103038"/>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zwei Inhalte (grau)">
    <p:spTree>
      <p:nvGrpSpPr>
        <p:cNvPr id="1" name=""/>
        <p:cNvGrpSpPr/>
        <p:nvPr/>
      </p:nvGrpSpPr>
      <p:grpSpPr>
        <a:xfrm>
          <a:off x="0" y="0"/>
          <a:ext cx="0" cy="0"/>
          <a:chOff x="0" y="0"/>
          <a:chExt cx="0" cy="0"/>
        </a:xfrm>
      </p:grpSpPr>
      <p:sp>
        <p:nvSpPr>
          <p:cNvPr id="10" name="Rechteck 9"/>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16" name="Titel 15"/>
          <p:cNvSpPr>
            <a:spLocks noGrp="1"/>
          </p:cNvSpPr>
          <p:nvPr>
            <p:ph type="title"/>
          </p:nvPr>
        </p:nvSpPr>
        <p:spPr/>
        <p:txBody>
          <a:bodyPr/>
          <a:lstStyle/>
          <a:p>
            <a:r>
              <a:rPr lang="de-DE" noProof="0" smtClean="0"/>
              <a:t>Titelmasterformat durch Klicken bearbeiten</a:t>
            </a:r>
            <a:endParaRPr lang="en-GB" noProof="0" dirty="0"/>
          </a:p>
        </p:txBody>
      </p:sp>
      <p:sp>
        <p:nvSpPr>
          <p:cNvPr id="17" name="Inhaltsplatzhalter 10"/>
          <p:cNvSpPr>
            <a:spLocks noGrp="1"/>
          </p:cNvSpPr>
          <p:nvPr>
            <p:ph sz="quarter" idx="18" hasCustomPrompt="1"/>
          </p:nvPr>
        </p:nvSpPr>
        <p:spPr>
          <a:xfrm>
            <a:off x="938416" y="1449803"/>
            <a:ext cx="3781425" cy="4571585"/>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8" name="Inhaltsplatzhalter 10"/>
          <p:cNvSpPr>
            <a:spLocks noGrp="1"/>
          </p:cNvSpPr>
          <p:nvPr>
            <p:ph sz="quarter" idx="19" hasCustomPrompt="1"/>
          </p:nvPr>
        </p:nvSpPr>
        <p:spPr>
          <a:xfrm>
            <a:off x="4899228" y="1446234"/>
            <a:ext cx="3781425" cy="4575154"/>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963531168"/>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GB" noProof="0" dirty="0"/>
          </a:p>
        </p:txBody>
      </p:sp>
      <p:sp>
        <p:nvSpPr>
          <p:cNvPr id="5" name="Foliennummernplatzhalter 4"/>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681525059"/>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grau)">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GB" noProof="0" dirty="0"/>
          </a:p>
        </p:txBody>
      </p:sp>
      <p:sp>
        <p:nvSpPr>
          <p:cNvPr id="5" name="Foliennummernplatzhalter 4"/>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7" name="Rechteck 6"/>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halt auf Bild (quer)">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5945" y="1019811"/>
            <a:ext cx="8316468" cy="5577840"/>
          </a:xfrm>
          <a:prstGeom prst="rect">
            <a:avLst/>
          </a:prstGeom>
        </p:spPr>
      </p:pic>
      <p:sp>
        <p:nvSpPr>
          <p:cNvPr id="10" name="Foliennummernplatzhalter 9"/>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12" name="Titel 11"/>
          <p:cNvSpPr>
            <a:spLocks noGrp="1"/>
          </p:cNvSpPr>
          <p:nvPr>
            <p:ph type="title"/>
          </p:nvPr>
        </p:nvSpPr>
        <p:spPr/>
        <p:txBody>
          <a:bodyPr/>
          <a:lstStyle/>
          <a:p>
            <a:r>
              <a:rPr lang="de-DE" noProof="0" dirty="0" smtClean="0"/>
              <a:t>Titelmasterformat durch Klicken bearbeiten</a:t>
            </a:r>
            <a:endParaRPr lang="en-GB" noProof="0" dirty="0"/>
          </a:p>
        </p:txBody>
      </p:sp>
      <p:sp>
        <p:nvSpPr>
          <p:cNvPr id="14" name="Textplatzhalter 13"/>
          <p:cNvSpPr>
            <a:spLocks noGrp="1"/>
          </p:cNvSpPr>
          <p:nvPr>
            <p:ph type="body" sz="quarter" idx="13"/>
          </p:nvPr>
        </p:nvSpPr>
        <p:spPr>
          <a:xfrm>
            <a:off x="825946" y="5013176"/>
            <a:ext cx="8316468" cy="1584475"/>
          </a:xfrm>
          <a:solidFill>
            <a:schemeClr val="bg1">
              <a:alpha val="75000"/>
            </a:schemeClr>
          </a:solidFill>
        </p:spPr>
        <p:txBody>
          <a:bodyPr lIns="1260000" tIns="36000" rIns="36000" bIns="36000" anchor="ctr" anchorCtr="0"/>
          <a:lstStyle>
            <a:lvl1pPr marL="177800" indent="-177800">
              <a:lnSpc>
                <a:spcPct val="110000"/>
              </a:lnSpc>
              <a:spcAft>
                <a:spcPts val="0"/>
              </a:spcAft>
              <a:buFont typeface="Arial" panose="020B0604020202020204" pitchFamily="34" charset="0"/>
              <a:buChar char="•"/>
              <a:defRPr sz="1800" spc="0" baseline="0"/>
            </a:lvl1pPr>
            <a:lvl2pPr>
              <a:lnSpc>
                <a:spcPct val="110000"/>
              </a:lnSpc>
              <a:spcAft>
                <a:spcPts val="0"/>
              </a:spcAft>
              <a:defRPr sz="1800" spc="0" baseline="0"/>
            </a:lvl2pPr>
            <a:lvl3pPr>
              <a:lnSpc>
                <a:spcPct val="110000"/>
              </a:lnSpc>
              <a:spcAft>
                <a:spcPts val="0"/>
              </a:spcAft>
              <a:defRPr sz="1800" spc="0" baseline="0"/>
            </a:lvl3pPr>
            <a:lvl4pPr>
              <a:lnSpc>
                <a:spcPct val="110000"/>
              </a:lnSpc>
              <a:spcAft>
                <a:spcPts val="0"/>
              </a:spcAft>
              <a:defRPr sz="1800" spc="0" baseline="0"/>
            </a:lvl4pPr>
            <a:lvl5pPr>
              <a:lnSpc>
                <a:spcPct val="110000"/>
              </a:lnSpc>
              <a:spcAft>
                <a:spcPts val="0"/>
              </a:spcAft>
              <a:defRPr sz="1800" spc="0" baseline="0"/>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pic>
        <p:nvPicPr>
          <p:cNvPr id="11"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2800" y="285750"/>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p:cNvSpPr>
            <a:spLocks noChangeArrowheads="1"/>
          </p:cNvSpPr>
          <p:nvPr userDrawn="1"/>
        </p:nvSpPr>
        <p:spPr bwMode="auto">
          <a:xfrm>
            <a:off x="0" y="1019811"/>
            <a:ext cx="720725" cy="727901"/>
          </a:xfrm>
          <a:prstGeom prst="rect">
            <a:avLst/>
          </a:prstGeom>
          <a:solidFill>
            <a:srgbClr val="B9B9B9"/>
          </a:solidFill>
          <a:ln>
            <a:noFill/>
          </a:ln>
          <a:extLst/>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215238287"/>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halt auf Bild (hoch)">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7087" y="1019811"/>
            <a:ext cx="8315325" cy="5577840"/>
          </a:xfrm>
          <a:prstGeom prst="rect">
            <a:avLst/>
          </a:prstGeom>
        </p:spPr>
      </p:pic>
      <p:sp>
        <p:nvSpPr>
          <p:cNvPr id="10" name="Foliennummernplatzhalter 9"/>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12" name="Titel 11"/>
          <p:cNvSpPr>
            <a:spLocks noGrp="1"/>
          </p:cNvSpPr>
          <p:nvPr>
            <p:ph type="title"/>
          </p:nvPr>
        </p:nvSpPr>
        <p:spPr/>
        <p:txBody>
          <a:bodyPr/>
          <a:lstStyle/>
          <a:p>
            <a:r>
              <a:rPr lang="de-DE" noProof="0" smtClean="0"/>
              <a:t>Titelmasterformat durch Klicken bearbeiten</a:t>
            </a:r>
            <a:endParaRPr lang="en-GB" noProof="0" dirty="0"/>
          </a:p>
        </p:txBody>
      </p:sp>
      <p:sp>
        <p:nvSpPr>
          <p:cNvPr id="14" name="Textplatzhalter 13"/>
          <p:cNvSpPr>
            <a:spLocks noGrp="1"/>
          </p:cNvSpPr>
          <p:nvPr>
            <p:ph type="body" sz="quarter" idx="13"/>
          </p:nvPr>
        </p:nvSpPr>
        <p:spPr>
          <a:xfrm>
            <a:off x="827088" y="1019810"/>
            <a:ext cx="2289712" cy="5577839"/>
          </a:xfrm>
          <a:solidFill>
            <a:schemeClr val="bg1">
              <a:alpha val="75000"/>
            </a:schemeClr>
          </a:solidFill>
        </p:spPr>
        <p:txBody>
          <a:bodyPr lIns="72000" tIns="360000" rIns="36000" bIns="36000" anchor="t" anchorCtr="0"/>
          <a:lstStyle>
            <a:lvl1pPr marL="177800" indent="-177800">
              <a:lnSpc>
                <a:spcPct val="110000"/>
              </a:lnSpc>
              <a:spcAft>
                <a:spcPts val="0"/>
              </a:spcAft>
              <a:buFont typeface="Arial" panose="020B0604020202020204" pitchFamily="34" charset="0"/>
              <a:buChar char="•"/>
              <a:defRPr sz="1800"/>
            </a:lvl1pPr>
            <a:lvl2pPr>
              <a:lnSpc>
                <a:spcPct val="110000"/>
              </a:lnSpc>
              <a:spcBef>
                <a:spcPts val="0"/>
              </a:spcBef>
              <a:spcAft>
                <a:spcPts val="0"/>
              </a:spcAft>
              <a:defRPr sz="1800"/>
            </a:lvl2pPr>
            <a:lvl3pPr>
              <a:lnSpc>
                <a:spcPct val="110000"/>
              </a:lnSpc>
              <a:spcBef>
                <a:spcPts val="0"/>
              </a:spcBef>
              <a:spcAft>
                <a:spcPts val="0"/>
              </a:spcAft>
              <a:defRPr sz="1800"/>
            </a:lvl3pPr>
            <a:lvl4pPr>
              <a:lnSpc>
                <a:spcPct val="110000"/>
              </a:lnSpc>
              <a:spcBef>
                <a:spcPts val="0"/>
              </a:spcBef>
              <a:spcAft>
                <a:spcPts val="0"/>
              </a:spcAft>
              <a:defRPr sz="1800"/>
            </a:lvl4pPr>
            <a:lvl5pPr>
              <a:lnSpc>
                <a:spcPct val="110000"/>
              </a:lnSpc>
              <a:spcBef>
                <a:spcPts val="0"/>
              </a:spcBef>
              <a:spcAft>
                <a:spcPts val="0"/>
              </a:spcAft>
              <a:defRPr sz="1800"/>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pic>
        <p:nvPicPr>
          <p:cNvPr id="13"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2800" y="285750"/>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a:spLocks noChangeArrowheads="1"/>
          </p:cNvSpPr>
          <p:nvPr userDrawn="1"/>
        </p:nvSpPr>
        <p:spPr bwMode="auto">
          <a:xfrm>
            <a:off x="0" y="1019811"/>
            <a:ext cx="720725" cy="727901"/>
          </a:xfrm>
          <a:prstGeom prst="rect">
            <a:avLst/>
          </a:prstGeom>
          <a:solidFill>
            <a:srgbClr val="B9B9B9"/>
          </a:solidFill>
          <a:ln>
            <a:noFill/>
          </a:ln>
          <a:extLst/>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668468805"/>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00" y="291600"/>
            <a:ext cx="6708025" cy="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noProof="0" dirty="0" err="1" smtClean="0"/>
              <a:t>Folientitel</a:t>
            </a:r>
            <a:r>
              <a:rPr lang="en-GB" noProof="0" dirty="0" smtClean="0"/>
              <a:t> </a:t>
            </a:r>
            <a:r>
              <a:rPr lang="en-GB" noProof="0" dirty="0" err="1" smtClean="0"/>
              <a:t>eingeben</a:t>
            </a:r>
            <a:endParaRPr lang="en-GB" noProof="0" dirty="0"/>
          </a:p>
        </p:txBody>
      </p:sp>
      <p:sp>
        <p:nvSpPr>
          <p:cNvPr id="18" name="Foliennummernplatzhalter 5"/>
          <p:cNvSpPr>
            <a:spLocks noGrp="1"/>
          </p:cNvSpPr>
          <p:nvPr>
            <p:ph type="sldNum" sz="quarter" idx="4"/>
          </p:nvPr>
        </p:nvSpPr>
        <p:spPr>
          <a:xfrm>
            <a:off x="8206312" y="6661150"/>
            <a:ext cx="575742" cy="196850"/>
          </a:xfrm>
          <a:prstGeom prst="rect">
            <a:avLst/>
          </a:prstGeom>
        </p:spPr>
        <p:txBody>
          <a:bodyPr vert="horz" wrap="square" lIns="0" tIns="0" rIns="0" bIns="0" numCol="1" anchor="t" anchorCtr="0" compatLnSpc="1">
            <a:prstTxWarp prst="textNoShape">
              <a:avLst/>
            </a:prstTxWarp>
          </a:bodyPr>
          <a:lstStyle>
            <a:lvl1pPr>
              <a:spcBef>
                <a:spcPct val="0"/>
              </a:spcBef>
              <a:defRPr sz="900" smtClean="0">
                <a:latin typeface="+mn-lt"/>
              </a:defRPr>
            </a:lvl1pPr>
          </a:lstStyle>
          <a:p>
            <a:pPr algn="r">
              <a:defRPr/>
            </a:pPr>
            <a:r>
              <a:rPr lang="de-DE" dirty="0" smtClean="0"/>
              <a:t>Page </a:t>
            </a:r>
            <a:fld id="{EBC07571-3134-BB4B-B83F-1A9FE18D34F3}" type="slidenum">
              <a:rPr lang="de-DE" smtClean="0"/>
              <a:pPr algn="r">
                <a:defRPr/>
              </a:pPr>
              <a:t>‹#›</a:t>
            </a:fld>
            <a:endParaRPr lang="de-DE" dirty="0"/>
          </a:p>
        </p:txBody>
      </p:sp>
      <p:sp>
        <p:nvSpPr>
          <p:cNvPr id="6" name="Rechteck 12"/>
          <p:cNvSpPr>
            <a:spLocks noChangeArrowheads="1"/>
          </p:cNvSpPr>
          <p:nvPr/>
        </p:nvSpPr>
        <p:spPr bwMode="auto">
          <a:xfrm>
            <a:off x="0" y="1412875"/>
            <a:ext cx="720725" cy="727901"/>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2" name="Textplatzhalter 1"/>
          <p:cNvSpPr>
            <a:spLocks noGrp="1"/>
          </p:cNvSpPr>
          <p:nvPr>
            <p:ph type="body" idx="1"/>
          </p:nvPr>
        </p:nvSpPr>
        <p:spPr>
          <a:xfrm>
            <a:off x="1042988" y="1341438"/>
            <a:ext cx="7742237" cy="4679951"/>
          </a:xfrm>
          <a:prstGeom prst="rect">
            <a:avLst/>
          </a:prstGeom>
        </p:spPr>
        <p:txBody>
          <a:bodyPr vert="horz" lIns="0" tIns="0" rIns="0" bIns="0" rtlCol="0">
            <a:noAutofit/>
          </a:body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pic>
        <p:nvPicPr>
          <p:cNvPr id="8" name="Bild 14" descr="PSI-Logo_narrow_30k.eps"/>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12800" y="285750"/>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2" r:id="rId1"/>
    <p:sldLayoutId id="2147483974" r:id="rId2"/>
    <p:sldLayoutId id="2147483976" r:id="rId3"/>
    <p:sldLayoutId id="2147483973" r:id="rId4"/>
    <p:sldLayoutId id="2147483977" r:id="rId5"/>
    <p:sldLayoutId id="2147483979" r:id="rId6"/>
    <p:sldLayoutId id="2147483978" r:id="rId7"/>
    <p:sldLayoutId id="2147483975" r:id="rId8"/>
    <p:sldLayoutId id="2147483980" r:id="rId9"/>
  </p:sldLayoutIdLst>
  <p:transition spd="med"/>
  <p:timing>
    <p:tnLst>
      <p:par>
        <p:cTn id="1" dur="indefinite" restart="never" nodeType="tmRoot"/>
      </p:par>
    </p:tnLst>
  </p:timing>
  <p:hf hdr="0"/>
  <p:txStyles>
    <p:title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p:titleStyle>
    <p:bodyStyle>
      <a:lvl1pPr marL="177800" indent="-177800" algn="l" rtl="0" eaLnBrk="1" fontAlgn="base" hangingPunct="1">
        <a:lnSpc>
          <a:spcPct val="110000"/>
        </a:lnSpc>
        <a:spcBef>
          <a:spcPct val="0"/>
        </a:spcBef>
        <a:spcAft>
          <a:spcPct val="0"/>
        </a:spcAft>
        <a:buClr>
          <a:schemeClr val="tx1"/>
        </a:buClr>
        <a:buFont typeface="Arial" panose="020B0604020202020204" pitchFamily="34" charset="0"/>
        <a:buChar char="•"/>
        <a:defRPr sz="1800" kern="1200" spc="0" baseline="0">
          <a:solidFill>
            <a:schemeClr val="tx1"/>
          </a:solidFill>
          <a:latin typeface="+mn-lt"/>
          <a:ea typeface="+mn-ea"/>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800" kern="1200" spc="0" baseline="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sz="1800" spc="0" baseline="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hyperlink" Target="https://en.wikipedia.org/wiki/Neodymium-doped_yttrium_lithium_fluorid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2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9.wmf"/><Relationship Id="rId5" Type="http://schemas.openxmlformats.org/officeDocument/2006/relationships/image" Target="../media/image26.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8.wmf"/></Relationships>
</file>

<file path=ppt/slides/_rels/slide2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wmf"/><Relationship Id="rId5" Type="http://schemas.openxmlformats.org/officeDocument/2006/relationships/oleObject" Target="../embeddings/oleObject6.bin"/><Relationship Id="rId10" Type="http://schemas.openxmlformats.org/officeDocument/2006/relationships/image" Target="../media/image33.png"/><Relationship Id="rId4" Type="http://schemas.openxmlformats.org/officeDocument/2006/relationships/image" Target="../media/image29.wmf"/><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70.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https://intranet.psi.ch/pub/Swiss_FEL/FinBCDipoles/BCDipole3DDrawing.jp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9.wmf"/><Relationship Id="rId5" Type="http://schemas.openxmlformats.org/officeDocument/2006/relationships/oleObject" Target="../embeddings/oleObject9.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4387" y="4653136"/>
            <a:ext cx="7969249" cy="1028899"/>
          </a:xfrm>
        </p:spPr>
        <p:txBody>
          <a:bodyPr/>
          <a:lstStyle/>
          <a:p>
            <a:pPr>
              <a:tabLst>
                <a:tab pos="2243138" algn="l"/>
              </a:tabLst>
            </a:pPr>
            <a:r>
              <a:rPr lang="en-US" sz="2800" dirty="0" smtClean="0"/>
              <a:t>SwissFEL </a:t>
            </a:r>
            <a:r>
              <a:rPr lang="en-US" sz="2800" dirty="0"/>
              <a:t>Injector Test </a:t>
            </a:r>
            <a:r>
              <a:rPr lang="en-US" sz="2800" dirty="0" smtClean="0"/>
              <a:t>Facility (SITF) </a:t>
            </a:r>
            <a:r>
              <a:rPr lang="en-US" sz="2800" dirty="0"/>
              <a:t/>
            </a:r>
            <a:br>
              <a:rPr lang="en-US" sz="2800" dirty="0"/>
            </a:br>
            <a:r>
              <a:rPr lang="en-US" sz="2000" dirty="0" smtClean="0"/>
              <a:t>Project mission, commissioning experience and experimental results</a:t>
            </a:r>
            <a:r>
              <a:rPr lang="de-CH" sz="2800" dirty="0"/>
              <a:t/>
            </a:r>
            <a:br>
              <a:rPr lang="de-CH" sz="2800" dirty="0"/>
            </a:br>
            <a:endParaRPr lang="en-GB" sz="2800" dirty="0"/>
          </a:p>
        </p:txBody>
      </p:sp>
      <p:sp>
        <p:nvSpPr>
          <p:cNvPr id="3" name="Untertitel 2"/>
          <p:cNvSpPr>
            <a:spLocks noGrp="1"/>
          </p:cNvSpPr>
          <p:nvPr>
            <p:ph type="subTitle" sz="quarter" idx="1"/>
          </p:nvPr>
        </p:nvSpPr>
        <p:spPr/>
        <p:txBody>
          <a:bodyPr/>
          <a:lstStyle/>
          <a:p>
            <a:r>
              <a:rPr lang="en-GB" dirty="0" smtClean="0"/>
              <a:t>Marco Pedrozzi  ::  Paul </a:t>
            </a:r>
            <a:r>
              <a:rPr lang="en-GB" dirty="0" err="1" smtClean="0"/>
              <a:t>Scherrer</a:t>
            </a:r>
            <a:r>
              <a:rPr lang="en-GB" dirty="0" smtClean="0"/>
              <a:t> </a:t>
            </a:r>
            <a:r>
              <a:rPr lang="en-GB" dirty="0" err="1" smtClean="0"/>
              <a:t>Institut</a:t>
            </a:r>
            <a:r>
              <a:rPr lang="en-GB" dirty="0"/>
              <a:t> </a:t>
            </a:r>
            <a:r>
              <a:rPr lang="en-GB" dirty="0" smtClean="0"/>
              <a:t>:: in behalf of the SITF crew</a:t>
            </a:r>
          </a:p>
          <a:p>
            <a:endParaRPr lang="en-GB" dirty="0"/>
          </a:p>
        </p:txBody>
      </p:sp>
      <p:sp>
        <p:nvSpPr>
          <p:cNvPr id="4" name="Textfeld 3"/>
          <p:cNvSpPr txBox="1"/>
          <p:nvPr/>
        </p:nvSpPr>
        <p:spPr>
          <a:xfrm>
            <a:off x="827088" y="6121751"/>
            <a:ext cx="6853957" cy="504056"/>
          </a:xfrm>
          <a:prstGeom prst="rect">
            <a:avLst/>
          </a:prstGeom>
          <a:noFill/>
        </p:spPr>
        <p:txBody>
          <a:bodyPr wrap="square" lIns="0" tIns="0" rIns="0" bIns="0" rtlCol="0">
            <a:noAutofit/>
          </a:bodyPr>
          <a:lstStyle/>
          <a:p>
            <a:pPr>
              <a:lnSpc>
                <a:spcPct val="110000"/>
              </a:lnSpc>
              <a:spcBef>
                <a:spcPts val="0"/>
              </a:spcBef>
            </a:pPr>
            <a:r>
              <a:rPr lang="en-GB" sz="1800" b="1" dirty="0" smtClean="0">
                <a:solidFill>
                  <a:srgbClr val="969696"/>
                </a:solidFill>
                <a:latin typeface="+mn-lt"/>
              </a:rPr>
              <a:t>LAL- April 29, 2016</a:t>
            </a:r>
            <a:endParaRPr lang="en-GB" sz="1800" b="1" kern="1000" spc="30" dirty="0" smtClean="0">
              <a:solidFill>
                <a:srgbClr val="969696"/>
              </a:solidFill>
              <a:latin typeface="+mn-lt"/>
              <a:cs typeface="Franklin Gothic Book"/>
            </a:endParaRPr>
          </a:p>
        </p:txBody>
      </p:sp>
    </p:spTree>
    <p:extLst>
      <p:ext uri="{BB962C8B-B14F-4D97-AF65-F5344CB8AC3E}">
        <p14:creationId xmlns:p14="http://schemas.microsoft.com/office/powerpoint/2010/main" val="64574885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042988" y="1008435"/>
            <a:ext cx="7742237" cy="5399930"/>
          </a:xfrm>
        </p:spPr>
        <p:txBody>
          <a:bodyPr/>
          <a:lstStyle/>
          <a:p>
            <a:r>
              <a:rPr lang="en-US" b="1" dirty="0" smtClean="0"/>
              <a:t>Stability and reliability of RF power plants</a:t>
            </a:r>
          </a:p>
          <a:p>
            <a:pPr marL="541338" lvl="1"/>
            <a:r>
              <a:rPr lang="en-US" dirty="0" smtClean="0"/>
              <a:t>Jitter RF phase and amplitude generates fluctuation of the peak current at the second compression stage (cumulative effect of wake field along the C-Band Linac) </a:t>
            </a:r>
            <a:r>
              <a:rPr lang="en-US" dirty="0" smtClean="0">
                <a:sym typeface="Symbol"/>
              </a:rPr>
              <a:t></a:t>
            </a:r>
            <a:r>
              <a:rPr lang="en-US" dirty="0" smtClean="0"/>
              <a:t> Fluctuation of beam energy (i.e. FEL spectrum)and X-rays arrival time</a:t>
            </a:r>
          </a:p>
          <a:p>
            <a:pPr marL="541338" lvl="1">
              <a:spcAft>
                <a:spcPts val="600"/>
              </a:spcAft>
            </a:pPr>
            <a:r>
              <a:rPr lang="en-US" dirty="0" smtClean="0"/>
              <a:t>Power source reliability: Klystron modulator technology</a:t>
            </a:r>
            <a:r>
              <a:rPr lang="en-US" dirty="0"/>
              <a:t>, arc </a:t>
            </a:r>
            <a:r>
              <a:rPr lang="en-US" dirty="0" smtClean="0"/>
              <a:t>behavior klystron and cavities, klystron life-time</a:t>
            </a:r>
          </a:p>
          <a:p>
            <a:pPr marL="541338" lvl="1">
              <a:spcAft>
                <a:spcPts val="600"/>
              </a:spcAft>
            </a:pPr>
            <a:r>
              <a:rPr lang="en-US" dirty="0" smtClean="0"/>
              <a:t>Reliability and resolution of LLRF measurements</a:t>
            </a:r>
          </a:p>
          <a:p>
            <a:pPr marL="541338" lvl="1">
              <a:spcAft>
                <a:spcPts val="600"/>
              </a:spcAft>
            </a:pPr>
            <a:endParaRPr lang="en-US" sz="800" dirty="0" smtClean="0"/>
          </a:p>
          <a:p>
            <a:r>
              <a:rPr lang="en-US" b="1" dirty="0" smtClean="0"/>
              <a:t>Stability and reliability of the photo-emission =&gt; laser &amp; cathode</a:t>
            </a:r>
          </a:p>
          <a:p>
            <a:pPr marL="541338" lvl="1"/>
            <a:r>
              <a:rPr lang="en-US" dirty="0"/>
              <a:t>Cathode </a:t>
            </a:r>
            <a:r>
              <a:rPr lang="en-US" dirty="0" smtClean="0"/>
              <a:t>preparation, aging </a:t>
            </a:r>
            <a:r>
              <a:rPr lang="en-US" dirty="0"/>
              <a:t>– evolution of quantum efficiency (QE)</a:t>
            </a:r>
          </a:p>
          <a:p>
            <a:pPr marL="541338" lvl="1"/>
            <a:r>
              <a:rPr lang="en-US" dirty="0" smtClean="0"/>
              <a:t>Laser + QE: transverse homogeneity has a large contribution to the </a:t>
            </a:r>
            <a:r>
              <a:rPr lang="en-US" dirty="0"/>
              <a:t>beam </a:t>
            </a:r>
            <a:r>
              <a:rPr lang="en-US" dirty="0" smtClean="0"/>
              <a:t>emittance.</a:t>
            </a:r>
          </a:p>
          <a:p>
            <a:pPr marL="541338" lvl="1"/>
            <a:r>
              <a:rPr lang="en-US" dirty="0" smtClean="0"/>
              <a:t>Laser: longitudinal shaping </a:t>
            </a:r>
            <a:r>
              <a:rPr lang="en-US" dirty="0" smtClean="0">
                <a:sym typeface="Symbol"/>
              </a:rPr>
              <a:t> </a:t>
            </a:r>
            <a:r>
              <a:rPr lang="en-US" dirty="0" smtClean="0"/>
              <a:t>best compromise for optimal compression</a:t>
            </a:r>
          </a:p>
          <a:p>
            <a:pPr marL="541338" lvl="1"/>
            <a:r>
              <a:rPr lang="en-US" dirty="0" smtClean="0"/>
              <a:t>Laser : arrival time jitter with respect  to RF phase typically &lt; 40 fs</a:t>
            </a:r>
          </a:p>
          <a:p>
            <a:pPr marL="541338" lvl="1">
              <a:spcAft>
                <a:spcPts val="600"/>
              </a:spcAft>
            </a:pPr>
            <a:r>
              <a:rPr lang="en-US" dirty="0" smtClean="0"/>
              <a:t>Minimize </a:t>
            </a:r>
            <a:r>
              <a:rPr lang="en-US" dirty="0"/>
              <a:t>dark current </a:t>
            </a:r>
            <a:r>
              <a:rPr lang="en-US" dirty="0" smtClean="0"/>
              <a:t>and his transport </a:t>
            </a:r>
            <a:r>
              <a:rPr lang="en-US" dirty="0"/>
              <a:t>to reduce radiation losses and protect the </a:t>
            </a:r>
            <a:r>
              <a:rPr lang="en-US" dirty="0" err="1" smtClean="0"/>
              <a:t>undulators</a:t>
            </a:r>
            <a:endParaRPr lang="en-US" dirty="0"/>
          </a:p>
        </p:txBody>
      </p:sp>
      <p:sp>
        <p:nvSpPr>
          <p:cNvPr id="3" name="Title 2"/>
          <p:cNvSpPr>
            <a:spLocks noGrp="1"/>
          </p:cNvSpPr>
          <p:nvPr>
            <p:ph type="title"/>
          </p:nvPr>
        </p:nvSpPr>
        <p:spPr>
          <a:xfrm>
            <a:off x="1950736" y="291600"/>
            <a:ext cx="6881974" cy="508500"/>
          </a:xfrm>
        </p:spPr>
        <p:txBody>
          <a:bodyPr/>
          <a:lstStyle/>
          <a:p>
            <a:pPr algn="ctr"/>
            <a:r>
              <a:rPr lang="en-US" sz="2000" dirty="0" smtClean="0"/>
              <a:t>Introduction: </a:t>
            </a:r>
            <a:r>
              <a:rPr lang="en-US" sz="2000" u="sng" dirty="0" smtClean="0"/>
              <a:t>some</a:t>
            </a:r>
            <a:r>
              <a:rPr lang="en-US" sz="2000" dirty="0" smtClean="0"/>
              <a:t> key technical aspects to be investigated I</a:t>
            </a:r>
            <a:endParaRPr lang="en-US" sz="2000"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10</a:t>
            </a:fld>
            <a:endParaRPr lang="en-US" dirty="0"/>
          </a:p>
        </p:txBody>
      </p:sp>
    </p:spTree>
    <p:extLst>
      <p:ext uri="{BB962C8B-B14F-4D97-AF65-F5344CB8AC3E}">
        <p14:creationId xmlns:p14="http://schemas.microsoft.com/office/powerpoint/2010/main" val="27486662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088" y="981398"/>
            <a:ext cx="8141814" cy="5399930"/>
          </a:xfrm>
        </p:spPr>
        <p:txBody>
          <a:bodyPr/>
          <a:lstStyle/>
          <a:p>
            <a:r>
              <a:rPr lang="en-US" b="1" dirty="0" smtClean="0"/>
              <a:t>Compression</a:t>
            </a:r>
          </a:p>
          <a:p>
            <a:pPr marL="541338" lvl="1"/>
            <a:r>
              <a:rPr lang="en-US" dirty="0" smtClean="0"/>
              <a:t>Linearization + define a robust setting procedure compressor </a:t>
            </a:r>
            <a:endParaRPr lang="en-US" dirty="0"/>
          </a:p>
          <a:p>
            <a:pPr marL="541338" lvl="1"/>
            <a:r>
              <a:rPr lang="en-US" dirty="0"/>
              <a:t>I</a:t>
            </a:r>
            <a:r>
              <a:rPr lang="en-US" dirty="0" smtClean="0"/>
              <a:t>dentify and minimize the process responsible for the emittance growth (micro-bunching instabilities – amplification of longitudinal charge </a:t>
            </a:r>
            <a:r>
              <a:rPr lang="en-US" dirty="0" err="1" smtClean="0"/>
              <a:t>charge</a:t>
            </a:r>
            <a:r>
              <a:rPr lang="en-US" dirty="0" smtClean="0"/>
              <a:t> modulations, spurious dispersion, chromatic effects,…)</a:t>
            </a:r>
          </a:p>
          <a:p>
            <a:pPr marL="541338" lvl="1">
              <a:spcAft>
                <a:spcPts val="600"/>
              </a:spcAft>
            </a:pPr>
            <a:endParaRPr lang="en-US" sz="400" dirty="0" smtClean="0"/>
          </a:p>
          <a:p>
            <a:r>
              <a:rPr lang="en-US" b="1" dirty="0" smtClean="0"/>
              <a:t>Diagnostics (large dynamic range 200 to 10 </a:t>
            </a:r>
            <a:r>
              <a:rPr lang="en-US" b="1" dirty="0" err="1" smtClean="0"/>
              <a:t>pC</a:t>
            </a:r>
            <a:r>
              <a:rPr lang="en-US" b="1" dirty="0" smtClean="0"/>
              <a:t> – possibly down to 1 </a:t>
            </a:r>
            <a:r>
              <a:rPr lang="en-US" b="1" dirty="0" err="1" smtClean="0"/>
              <a:t>pC</a:t>
            </a:r>
            <a:r>
              <a:rPr lang="en-US" b="1" dirty="0" smtClean="0"/>
              <a:t>)</a:t>
            </a:r>
          </a:p>
          <a:p>
            <a:pPr marL="541338" lvl="1"/>
            <a:r>
              <a:rPr lang="en-US" dirty="0"/>
              <a:t>Orbit control </a:t>
            </a:r>
            <a:r>
              <a:rPr lang="en-US" dirty="0" smtClean="0"/>
              <a:t>within </a:t>
            </a:r>
            <a:r>
              <a:rPr lang="en-US" dirty="0"/>
              <a:t>1 µm along the </a:t>
            </a:r>
            <a:r>
              <a:rPr lang="en-US" dirty="0" err="1" smtClean="0"/>
              <a:t>undulator</a:t>
            </a:r>
            <a:r>
              <a:rPr lang="en-US" dirty="0" smtClean="0"/>
              <a:t> (development cavity BPM)</a:t>
            </a:r>
          </a:p>
          <a:p>
            <a:pPr marL="541338" lvl="1"/>
            <a:r>
              <a:rPr lang="en-US" dirty="0" smtClean="0"/>
              <a:t>Monitoring beam arrival time with &lt;10 fs resolution  (dev. optical BAM)</a:t>
            </a:r>
          </a:p>
          <a:p>
            <a:pPr marL="541338" lvl="1"/>
            <a:r>
              <a:rPr lang="en-US" dirty="0" smtClean="0"/>
              <a:t>Compression monitors</a:t>
            </a:r>
          </a:p>
          <a:p>
            <a:pPr marL="541338" lvl="1">
              <a:spcAft>
                <a:spcPts val="600"/>
              </a:spcAft>
            </a:pPr>
            <a:r>
              <a:rPr lang="en-US" dirty="0" smtClean="0"/>
              <a:t>Transverse screen monitors and coherent optical transition (COTR) effects  </a:t>
            </a:r>
          </a:p>
          <a:p>
            <a:pPr marL="541338" lvl="1">
              <a:spcAft>
                <a:spcPts val="600"/>
              </a:spcAft>
            </a:pPr>
            <a:endParaRPr lang="en-US" sz="400" dirty="0" smtClean="0"/>
          </a:p>
          <a:p>
            <a:pPr marL="177800" lvl="1">
              <a:buFont typeface="Arial" panose="020B0604020202020204" pitchFamily="34" charset="0"/>
              <a:buChar char="•"/>
            </a:pPr>
            <a:r>
              <a:rPr lang="en-US" b="1" dirty="0" smtClean="0"/>
              <a:t>Synchronization</a:t>
            </a:r>
            <a:endParaRPr lang="en-US" b="1" dirty="0"/>
          </a:p>
          <a:p>
            <a:pPr marL="541338" lvl="1"/>
            <a:r>
              <a:rPr lang="en-US" dirty="0"/>
              <a:t>Distribution of absolute reference with &lt;10 fs </a:t>
            </a:r>
            <a:r>
              <a:rPr lang="en-US" dirty="0" smtClean="0"/>
              <a:t>shot to shot jitter </a:t>
            </a:r>
            <a:r>
              <a:rPr lang="en-US" dirty="0"/>
              <a:t>and drift</a:t>
            </a:r>
          </a:p>
          <a:p>
            <a:pPr marL="827088" lvl="2" indent="-285750">
              <a:buFont typeface="Symbol" panose="05050102010706020507" pitchFamily="18" charset="2"/>
              <a:buChar char="Þ"/>
            </a:pPr>
            <a:r>
              <a:rPr lang="en-US" dirty="0" smtClean="0"/>
              <a:t>Synch. Photo-cathode Laser + laser arrival time measurement</a:t>
            </a:r>
          </a:p>
          <a:p>
            <a:pPr marL="827088" lvl="2" indent="-285750">
              <a:buFont typeface="Symbol" panose="05050102010706020507" pitchFamily="18" charset="2"/>
              <a:buChar char="Þ"/>
            </a:pPr>
            <a:r>
              <a:rPr lang="en-US" dirty="0" smtClean="0"/>
              <a:t>Synch. RF</a:t>
            </a:r>
          </a:p>
          <a:p>
            <a:pPr marL="827088" lvl="2" indent="-285750">
              <a:buFont typeface="Symbol" panose="05050102010706020507" pitchFamily="18" charset="2"/>
              <a:buChar char="Þ"/>
            </a:pPr>
            <a:r>
              <a:rPr lang="en-US" dirty="0" smtClean="0"/>
              <a:t>Measurement beam arrival time</a:t>
            </a:r>
          </a:p>
          <a:p>
            <a:pPr marL="827088" lvl="2" indent="-285750">
              <a:buFont typeface="Symbol" panose="05050102010706020507" pitchFamily="18" charset="2"/>
              <a:buChar char="Þ"/>
            </a:pPr>
            <a:r>
              <a:rPr lang="en-US" dirty="0" smtClean="0"/>
              <a:t>FEL experiments, measurement arrival time pump lasers &amp; arrival time X-rays</a:t>
            </a:r>
          </a:p>
          <a:p>
            <a:pPr marL="285750" lvl="2" indent="-285750"/>
            <a:endParaRPr lang="en-US" sz="400" dirty="0"/>
          </a:p>
          <a:p>
            <a:pPr marL="177800" lvl="1">
              <a:buFont typeface="Arial" panose="020B0604020202020204" pitchFamily="34" charset="0"/>
              <a:buChar char="•"/>
            </a:pPr>
            <a:r>
              <a:rPr lang="en-US" b="1" dirty="0"/>
              <a:t>Mechanical stability of support </a:t>
            </a:r>
            <a:r>
              <a:rPr lang="en-US" b="1" dirty="0" smtClean="0"/>
              <a:t>systems – vibrations aspects</a:t>
            </a:r>
            <a:endParaRPr lang="en-US" b="1"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11</a:t>
            </a:fld>
            <a:endParaRPr lang="en-US" dirty="0"/>
          </a:p>
        </p:txBody>
      </p:sp>
      <p:sp>
        <p:nvSpPr>
          <p:cNvPr id="6" name="Title 2"/>
          <p:cNvSpPr>
            <a:spLocks noGrp="1"/>
          </p:cNvSpPr>
          <p:nvPr>
            <p:ph type="title"/>
          </p:nvPr>
        </p:nvSpPr>
        <p:spPr>
          <a:xfrm>
            <a:off x="1950736" y="291600"/>
            <a:ext cx="6881974" cy="508500"/>
          </a:xfrm>
        </p:spPr>
        <p:txBody>
          <a:bodyPr/>
          <a:lstStyle/>
          <a:p>
            <a:pPr algn="ctr"/>
            <a:r>
              <a:rPr lang="en-US" sz="2000" dirty="0" smtClean="0"/>
              <a:t>Introduction: </a:t>
            </a:r>
            <a:r>
              <a:rPr lang="en-US" sz="2000" u="sng" dirty="0" smtClean="0"/>
              <a:t>some</a:t>
            </a:r>
            <a:r>
              <a:rPr lang="en-US" sz="2000" dirty="0" smtClean="0"/>
              <a:t> key technical aspects to be investigated II</a:t>
            </a:r>
            <a:endParaRPr lang="en-US" sz="2000" dirty="0"/>
          </a:p>
        </p:txBody>
      </p:sp>
    </p:spTree>
    <p:extLst>
      <p:ext uri="{BB962C8B-B14F-4D97-AF65-F5344CB8AC3E}">
        <p14:creationId xmlns:p14="http://schemas.microsoft.com/office/powerpoint/2010/main" val="359166942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143508" y="1321642"/>
            <a:ext cx="638176" cy="8731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 name="Title 2"/>
          <p:cNvSpPr>
            <a:spLocks noGrp="1"/>
          </p:cNvSpPr>
          <p:nvPr>
            <p:ph type="title"/>
          </p:nvPr>
        </p:nvSpPr>
        <p:spPr>
          <a:xfrm>
            <a:off x="2077200" y="291600"/>
            <a:ext cx="6708025" cy="401096"/>
          </a:xfrm>
        </p:spPr>
        <p:txBody>
          <a:bodyPr/>
          <a:lstStyle/>
          <a:p>
            <a:r>
              <a:rPr lang="en-US" dirty="0" smtClean="0"/>
              <a:t>Assembly and commissioning phases</a:t>
            </a:r>
            <a:endParaRPr lang="en-US" dirty="0"/>
          </a:p>
        </p:txBody>
      </p:sp>
      <p:sp>
        <p:nvSpPr>
          <p:cNvPr id="4" name="Slide Number Placeholder 3"/>
          <p:cNvSpPr>
            <a:spLocks noGrp="1"/>
          </p:cNvSpPr>
          <p:nvPr>
            <p:ph type="sldNum" sz="quarter" idx="16"/>
          </p:nvPr>
        </p:nvSpPr>
        <p:spPr>
          <a:xfrm>
            <a:off x="8453452" y="6669388"/>
            <a:ext cx="575742" cy="196850"/>
          </a:xfrm>
        </p:spPr>
        <p:txBody>
          <a:bodyPr/>
          <a:lstStyle/>
          <a:p>
            <a:pPr algn="r">
              <a:defRPr/>
            </a:pPr>
            <a:r>
              <a:rPr lang="en-US" dirty="0" smtClean="0"/>
              <a:t>Page </a:t>
            </a:r>
            <a:fld id="{EBC07571-3134-BB4B-B83F-1A9FE18D34F3}" type="slidenum">
              <a:rPr lang="en-US" smtClean="0"/>
              <a:pPr algn="r">
                <a:defRPr/>
              </a:pPr>
              <a:t>12</a:t>
            </a:fld>
            <a:endParaRPr lang="en-US" dirty="0"/>
          </a:p>
        </p:txBody>
      </p:sp>
      <p:sp>
        <p:nvSpPr>
          <p:cNvPr id="5" name="Rectangle 4"/>
          <p:cNvSpPr>
            <a:spLocks noChangeArrowheads="1"/>
          </p:cNvSpPr>
          <p:nvPr/>
        </p:nvSpPr>
        <p:spPr bwMode="auto">
          <a:xfrm>
            <a:off x="246062" y="805705"/>
            <a:ext cx="860107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0975" indent="-180975" eaLnBrk="0" hangingPunct="0">
              <a:defRPr>
                <a:solidFill>
                  <a:schemeClr val="tx1"/>
                </a:solidFill>
                <a:latin typeface="Comic Sans MS" pitchFamily="66" charset="0"/>
              </a:defRPr>
            </a:lvl1pPr>
            <a:lvl2pPr marL="711200" indent="-103188"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ts val="0"/>
              </a:spcBef>
            </a:pPr>
            <a:r>
              <a:rPr lang="en-US" altLang="de-DE" sz="1600" b="1" dirty="0">
                <a:latin typeface="+mn-lt"/>
              </a:rPr>
              <a:t>Phase 1: Electron gun and diagnostics</a:t>
            </a:r>
            <a:endParaRPr lang="en-US" altLang="de-DE" sz="1600" dirty="0">
              <a:latin typeface="+mn-lt"/>
            </a:endParaRPr>
          </a:p>
          <a:p>
            <a:pPr eaLnBrk="1" hangingPunct="1">
              <a:spcBef>
                <a:spcPts val="0"/>
              </a:spcBef>
            </a:pPr>
            <a:endParaRPr lang="en-US" altLang="de-DE" sz="1000" dirty="0">
              <a:latin typeface="+mn-lt"/>
            </a:endParaRPr>
          </a:p>
          <a:p>
            <a:pPr eaLnBrk="1" hangingPunct="1">
              <a:spcBef>
                <a:spcPts val="0"/>
              </a:spcBef>
              <a:buFontTx/>
              <a:buChar char="•"/>
            </a:pPr>
            <a:r>
              <a:rPr lang="en-US" altLang="de-DE" sz="1400" dirty="0">
                <a:latin typeface="+mn-lt"/>
              </a:rPr>
              <a:t>March 2010 - May 2010</a:t>
            </a:r>
          </a:p>
          <a:p>
            <a:pPr eaLnBrk="1" hangingPunct="1">
              <a:spcBef>
                <a:spcPts val="0"/>
              </a:spcBef>
              <a:buFontTx/>
              <a:buChar char="•"/>
            </a:pPr>
            <a:r>
              <a:rPr lang="en-US" altLang="de-DE" sz="1400" dirty="0">
                <a:latin typeface="+mn-lt"/>
              </a:rPr>
              <a:t>Characterization of the RF-gun (</a:t>
            </a:r>
            <a:r>
              <a:rPr lang="en-US" altLang="de-DE" sz="1400" u="sng" dirty="0">
                <a:latin typeface="+mn-lt"/>
              </a:rPr>
              <a:t>CTF3 gun #5</a:t>
            </a:r>
            <a:r>
              <a:rPr lang="en-US" altLang="de-DE" sz="1400" dirty="0">
                <a:latin typeface="+mn-lt"/>
              </a:rPr>
              <a:t>)</a:t>
            </a:r>
          </a:p>
          <a:p>
            <a:pPr eaLnBrk="1" hangingPunct="1">
              <a:spcBef>
                <a:spcPts val="0"/>
              </a:spcBef>
              <a:buFontTx/>
              <a:buChar char="•"/>
            </a:pPr>
            <a:r>
              <a:rPr lang="en-US" altLang="de-DE" sz="1400" dirty="0">
                <a:latin typeface="+mn-lt"/>
              </a:rPr>
              <a:t>Installation of the machine behind a shielding wall</a:t>
            </a:r>
            <a:r>
              <a:rPr lang="en-US" altLang="de-DE" sz="1400" b="1" dirty="0">
                <a:latin typeface="+mn-lt"/>
              </a:rPr>
              <a:t> </a:t>
            </a:r>
          </a:p>
          <a:p>
            <a:pPr lvl="1" eaLnBrk="1" hangingPunct="1">
              <a:spcBef>
                <a:spcPts val="0"/>
              </a:spcBef>
            </a:pPr>
            <a:endParaRPr lang="en-US" altLang="de-DE" sz="1400" dirty="0">
              <a:latin typeface="+mn-lt"/>
            </a:endParaRPr>
          </a:p>
          <a:p>
            <a:pPr eaLnBrk="1" hangingPunct="1">
              <a:spcBef>
                <a:spcPts val="0"/>
              </a:spcBef>
            </a:pPr>
            <a:r>
              <a:rPr lang="en-US" altLang="de-DE" sz="1600" b="1" dirty="0">
                <a:latin typeface="+mn-lt"/>
              </a:rPr>
              <a:t>Phase 2: Two S-Band-Structure, without bunch-compressor</a:t>
            </a:r>
            <a:endParaRPr lang="en-US" altLang="de-DE" sz="1600" dirty="0">
              <a:latin typeface="+mn-lt"/>
            </a:endParaRPr>
          </a:p>
          <a:p>
            <a:pPr eaLnBrk="1" hangingPunct="1">
              <a:spcBef>
                <a:spcPts val="0"/>
              </a:spcBef>
            </a:pPr>
            <a:endParaRPr lang="en-US" altLang="de-DE" sz="1000" dirty="0">
              <a:latin typeface="+mn-lt"/>
            </a:endParaRPr>
          </a:p>
          <a:p>
            <a:pPr eaLnBrk="1" hangingPunct="1">
              <a:spcBef>
                <a:spcPts val="0"/>
              </a:spcBef>
              <a:buFontTx/>
              <a:buChar char="•"/>
            </a:pPr>
            <a:r>
              <a:rPr lang="en-US" altLang="de-DE" sz="1400" dirty="0" smtClean="0">
                <a:latin typeface="+mn-lt"/>
              </a:rPr>
              <a:t>Official </a:t>
            </a:r>
            <a:r>
              <a:rPr lang="en-US" altLang="de-DE" sz="1400" dirty="0">
                <a:latin typeface="+mn-lt"/>
              </a:rPr>
              <a:t>inauguration 24. August 2010</a:t>
            </a:r>
          </a:p>
          <a:p>
            <a:pPr eaLnBrk="1" hangingPunct="1">
              <a:spcBef>
                <a:spcPts val="0"/>
              </a:spcBef>
              <a:buFontTx/>
              <a:buChar char="•"/>
            </a:pPr>
            <a:r>
              <a:rPr lang="en-US" altLang="de-DE" sz="1400" dirty="0">
                <a:latin typeface="+mn-lt"/>
              </a:rPr>
              <a:t>Setting up  procedures for machine optic and emittance measurement (Oct. 2010 – June 2011)</a:t>
            </a:r>
          </a:p>
          <a:p>
            <a:pPr eaLnBrk="1" hangingPunct="1">
              <a:spcBef>
                <a:spcPts val="0"/>
              </a:spcBef>
            </a:pPr>
            <a:endParaRPr lang="en-US" altLang="de-DE" sz="1000" b="1" i="1" dirty="0" smtClean="0">
              <a:latin typeface="+mn-lt"/>
            </a:endParaRPr>
          </a:p>
          <a:p>
            <a:pPr eaLnBrk="1" hangingPunct="1">
              <a:spcBef>
                <a:spcPts val="0"/>
              </a:spcBef>
            </a:pPr>
            <a:endParaRPr lang="en-US" altLang="de-DE" sz="1000" b="1" i="1" dirty="0">
              <a:latin typeface="+mn-lt"/>
            </a:endParaRPr>
          </a:p>
          <a:p>
            <a:pPr eaLnBrk="1" hangingPunct="1">
              <a:spcBef>
                <a:spcPts val="0"/>
              </a:spcBef>
            </a:pPr>
            <a:endParaRPr lang="en-US" altLang="de-DE" sz="1000" b="1" i="1" dirty="0" smtClean="0">
              <a:latin typeface="+mn-lt"/>
            </a:endParaRPr>
          </a:p>
          <a:p>
            <a:pPr eaLnBrk="1" hangingPunct="1">
              <a:spcBef>
                <a:spcPts val="0"/>
              </a:spcBef>
            </a:pPr>
            <a:endParaRPr lang="en-US" altLang="de-DE" sz="1000" b="1" i="1" dirty="0" smtClean="0">
              <a:latin typeface="+mn-lt"/>
            </a:endParaRPr>
          </a:p>
          <a:p>
            <a:pPr eaLnBrk="1" hangingPunct="1">
              <a:spcBef>
                <a:spcPts val="0"/>
              </a:spcBef>
            </a:pPr>
            <a:endParaRPr lang="en-US" altLang="de-DE" sz="800" b="1" i="1" dirty="0">
              <a:latin typeface="+mn-lt"/>
            </a:endParaRPr>
          </a:p>
          <a:p>
            <a:pPr eaLnBrk="1" hangingPunct="1">
              <a:spcBef>
                <a:spcPts val="0"/>
              </a:spcBef>
            </a:pPr>
            <a:r>
              <a:rPr lang="en-US" altLang="de-DE" sz="1600" b="1" dirty="0">
                <a:latin typeface="+mn-lt"/>
              </a:rPr>
              <a:t>Phase 3: From 4 S-band operational to full </a:t>
            </a:r>
            <a:r>
              <a:rPr lang="en-US" altLang="de-DE" sz="1600" b="1" dirty="0" smtClean="0">
                <a:latin typeface="+mn-lt"/>
              </a:rPr>
              <a:t>Machine</a:t>
            </a:r>
            <a:endParaRPr lang="en-US" altLang="de-DE" sz="1000" dirty="0">
              <a:latin typeface="+mn-lt"/>
            </a:endParaRPr>
          </a:p>
          <a:p>
            <a:pPr eaLnBrk="1" hangingPunct="1">
              <a:spcBef>
                <a:spcPts val="0"/>
              </a:spcBef>
              <a:buFontTx/>
              <a:buChar char="•"/>
            </a:pPr>
            <a:r>
              <a:rPr lang="en-US" altLang="de-DE" sz="1400" dirty="0">
                <a:latin typeface="+mn-lt"/>
              </a:rPr>
              <a:t>August 2011: Installation of bunch compressor</a:t>
            </a:r>
          </a:p>
          <a:p>
            <a:pPr eaLnBrk="1" hangingPunct="1">
              <a:spcBef>
                <a:spcPts val="0"/>
              </a:spcBef>
              <a:buFontTx/>
              <a:buChar char="•"/>
            </a:pPr>
            <a:r>
              <a:rPr lang="en-US" altLang="de-DE" sz="1400" b="1" dirty="0">
                <a:solidFill>
                  <a:srgbClr val="FF0000"/>
                </a:solidFill>
                <a:latin typeface="+mn-lt"/>
              </a:rPr>
              <a:t>End of May 2013: X-Band cavity in operation for beam </a:t>
            </a:r>
            <a:r>
              <a:rPr lang="en-US" altLang="de-DE" sz="1400" b="1" dirty="0" smtClean="0">
                <a:solidFill>
                  <a:srgbClr val="FF0000"/>
                </a:solidFill>
                <a:latin typeface="+mn-lt"/>
              </a:rPr>
              <a:t>developments</a:t>
            </a:r>
            <a:endParaRPr lang="en-US" altLang="de-DE" b="1" dirty="0">
              <a:solidFill>
                <a:srgbClr val="808080"/>
              </a:solidFill>
              <a:latin typeface="+mn-lt"/>
            </a:endParaRPr>
          </a:p>
          <a:p>
            <a:pPr eaLnBrk="1" hangingPunct="1">
              <a:spcBef>
                <a:spcPts val="0"/>
              </a:spcBef>
            </a:pPr>
            <a:endParaRPr lang="en-US" altLang="de-DE" sz="1600" b="1" dirty="0" smtClean="0">
              <a:solidFill>
                <a:srgbClr val="777777"/>
              </a:solidFill>
              <a:latin typeface="+mn-lt"/>
            </a:endParaRPr>
          </a:p>
          <a:p>
            <a:pPr eaLnBrk="1" hangingPunct="1">
              <a:spcBef>
                <a:spcPts val="0"/>
              </a:spcBef>
            </a:pPr>
            <a:endParaRPr lang="en-US" altLang="de-DE" b="1" dirty="0">
              <a:solidFill>
                <a:srgbClr val="777777"/>
              </a:solidFill>
              <a:latin typeface="+mn-lt"/>
            </a:endParaRPr>
          </a:p>
          <a:p>
            <a:pPr eaLnBrk="1" hangingPunct="1">
              <a:spcBef>
                <a:spcPts val="0"/>
              </a:spcBef>
            </a:pPr>
            <a:endParaRPr lang="en-US" altLang="de-DE" sz="1600" b="1" dirty="0" smtClean="0">
              <a:solidFill>
                <a:srgbClr val="777777"/>
              </a:solidFill>
              <a:latin typeface="+mn-lt"/>
            </a:endParaRPr>
          </a:p>
          <a:p>
            <a:pPr eaLnBrk="1" hangingPunct="1">
              <a:spcBef>
                <a:spcPts val="0"/>
              </a:spcBef>
            </a:pPr>
            <a:endParaRPr lang="en-US" altLang="de-DE" sz="800" b="1" dirty="0">
              <a:solidFill>
                <a:srgbClr val="777777"/>
              </a:solidFill>
              <a:latin typeface="+mn-lt"/>
            </a:endParaRPr>
          </a:p>
          <a:p>
            <a:pPr eaLnBrk="1" hangingPunct="1">
              <a:spcBef>
                <a:spcPts val="0"/>
              </a:spcBef>
            </a:pPr>
            <a:r>
              <a:rPr lang="en-US" altLang="de-DE" sz="1600" b="1" dirty="0" smtClean="0">
                <a:latin typeface="+mn-lt"/>
              </a:rPr>
              <a:t>Phase </a:t>
            </a:r>
            <a:r>
              <a:rPr lang="en-US" altLang="de-DE" sz="1600" b="1" dirty="0">
                <a:latin typeface="+mn-lt"/>
              </a:rPr>
              <a:t>4: Implementation PSI-RF gun &amp; Test </a:t>
            </a:r>
            <a:r>
              <a:rPr lang="en-US" altLang="de-DE" sz="1600" b="1" dirty="0" err="1">
                <a:latin typeface="+mn-lt"/>
              </a:rPr>
              <a:t>Undulator</a:t>
            </a:r>
            <a:r>
              <a:rPr lang="en-US" altLang="de-DE" sz="1600" b="1" dirty="0">
                <a:latin typeface="+mn-lt"/>
              </a:rPr>
              <a:t>-Prototype with beam</a:t>
            </a:r>
          </a:p>
          <a:p>
            <a:pPr eaLnBrk="1" hangingPunct="1">
              <a:spcBef>
                <a:spcPts val="0"/>
              </a:spcBef>
            </a:pPr>
            <a:endParaRPr lang="en-US" altLang="de-DE" sz="1000" b="1" dirty="0">
              <a:solidFill>
                <a:srgbClr val="777777"/>
              </a:solidFill>
              <a:latin typeface="+mn-lt"/>
            </a:endParaRPr>
          </a:p>
          <a:p>
            <a:pPr eaLnBrk="1" hangingPunct="1">
              <a:spcBef>
                <a:spcPts val="0"/>
              </a:spcBef>
              <a:buFontTx/>
              <a:buChar char="•"/>
            </a:pPr>
            <a:r>
              <a:rPr lang="en-US" altLang="de-DE" sz="1400" dirty="0">
                <a:latin typeface="+mn-lt"/>
              </a:rPr>
              <a:t>Integration </a:t>
            </a:r>
            <a:r>
              <a:rPr lang="en-US" altLang="de-DE" sz="1400" dirty="0" err="1" smtClean="0">
                <a:latin typeface="+mn-lt"/>
              </a:rPr>
              <a:t>undulator</a:t>
            </a:r>
            <a:r>
              <a:rPr lang="en-US" altLang="de-DE" sz="1400" dirty="0" smtClean="0">
                <a:latin typeface="+mn-lt"/>
              </a:rPr>
              <a:t>-prototype (December </a:t>
            </a:r>
            <a:r>
              <a:rPr lang="en-US" altLang="de-DE" sz="1400" dirty="0">
                <a:latin typeface="+mn-lt"/>
              </a:rPr>
              <a:t>2013</a:t>
            </a:r>
            <a:r>
              <a:rPr lang="en-US" altLang="de-DE" sz="1400" dirty="0" smtClean="0">
                <a:latin typeface="+mn-lt"/>
              </a:rPr>
              <a:t>)</a:t>
            </a:r>
          </a:p>
          <a:p>
            <a:pPr eaLnBrk="1" hangingPunct="1">
              <a:spcBef>
                <a:spcPts val="0"/>
              </a:spcBef>
              <a:buFontTx/>
              <a:buChar char="•"/>
            </a:pPr>
            <a:r>
              <a:rPr lang="en-US" altLang="de-DE" sz="1400" dirty="0" err="1" smtClean="0">
                <a:latin typeface="+mn-lt"/>
              </a:rPr>
              <a:t>Undulator</a:t>
            </a:r>
            <a:r>
              <a:rPr lang="en-US" altLang="de-DE" sz="1400" dirty="0" smtClean="0">
                <a:latin typeface="+mn-lt"/>
              </a:rPr>
              <a:t> removed &amp; integration PSI RF-gun (May 2014)</a:t>
            </a:r>
            <a:endParaRPr lang="en-US" altLang="de-DE" sz="1400" dirty="0">
              <a:latin typeface="+mn-lt"/>
            </a:endParaRPr>
          </a:p>
          <a:p>
            <a:pPr lvl="1" eaLnBrk="1" hangingPunct="1">
              <a:spcBef>
                <a:spcPts val="0"/>
              </a:spcBef>
            </a:pPr>
            <a:endParaRPr lang="en-US" altLang="de-DE" dirty="0">
              <a:latin typeface="+mn-lt"/>
            </a:endParaRPr>
          </a:p>
        </p:txBody>
      </p:sp>
      <p:pic>
        <p:nvPicPr>
          <p:cNvPr id="6"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312" y="1135905"/>
            <a:ext cx="2108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16" y="3091540"/>
            <a:ext cx="88900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4557154"/>
            <a:ext cx="8891587"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38"/>
          <p:cNvSpPr>
            <a:spLocks noChangeArrowheads="1"/>
          </p:cNvSpPr>
          <p:nvPr/>
        </p:nvSpPr>
        <p:spPr bwMode="auto">
          <a:xfrm rot="10800000">
            <a:off x="7842250" y="916830"/>
            <a:ext cx="144462" cy="317500"/>
          </a:xfrm>
          <a:prstGeom prst="triangle">
            <a:avLst>
              <a:gd name="adj" fmla="val 50000"/>
            </a:avLst>
          </a:prstGeom>
          <a:solidFill>
            <a:srgbClr val="0099CC"/>
          </a:solidFill>
          <a:ln w="3175">
            <a:solidFill>
              <a:schemeClr val="tx1"/>
            </a:solidFill>
            <a:miter lim="800000"/>
            <a:headEnd/>
            <a:tailEnd/>
          </a:ln>
          <a:effec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de-CH" altLang="de-DE"/>
          </a:p>
        </p:txBody>
      </p:sp>
      <p:sp>
        <p:nvSpPr>
          <p:cNvPr id="10" name="Oval 39"/>
          <p:cNvSpPr>
            <a:spLocks noChangeArrowheads="1"/>
          </p:cNvSpPr>
          <p:nvPr/>
        </p:nvSpPr>
        <p:spPr bwMode="auto">
          <a:xfrm>
            <a:off x="7885112" y="1326405"/>
            <a:ext cx="55563" cy="317500"/>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de-CH" altLang="de-DE"/>
          </a:p>
        </p:txBody>
      </p:sp>
      <p:sp>
        <p:nvSpPr>
          <p:cNvPr id="11" name="AutoShape 40"/>
          <p:cNvSpPr>
            <a:spLocks noChangeArrowheads="1"/>
          </p:cNvSpPr>
          <p:nvPr/>
        </p:nvSpPr>
        <p:spPr bwMode="auto">
          <a:xfrm>
            <a:off x="7826375" y="1769318"/>
            <a:ext cx="176212" cy="195262"/>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de-CH" altLang="de-DE"/>
          </a:p>
        </p:txBody>
      </p:sp>
      <p:sp>
        <p:nvSpPr>
          <p:cNvPr id="12" name="AutoShape 41"/>
          <p:cNvSpPr>
            <a:spLocks noChangeArrowheads="1"/>
          </p:cNvSpPr>
          <p:nvPr/>
        </p:nvSpPr>
        <p:spPr bwMode="auto">
          <a:xfrm>
            <a:off x="7877175" y="2112218"/>
            <a:ext cx="73025" cy="1651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de-CH" altLang="de-DE"/>
          </a:p>
        </p:txBody>
      </p:sp>
      <p:sp>
        <p:nvSpPr>
          <p:cNvPr id="13" name="Text Box 42"/>
          <p:cNvSpPr txBox="1">
            <a:spLocks noChangeArrowheads="1"/>
          </p:cNvSpPr>
          <p:nvPr/>
        </p:nvSpPr>
        <p:spPr bwMode="auto">
          <a:xfrm>
            <a:off x="7980362" y="945405"/>
            <a:ext cx="5873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200">
                <a:latin typeface="+mn-lt"/>
                <a:ea typeface="ＭＳ Ｐゴシック" pitchFamily="34" charset="-128"/>
              </a:rPr>
              <a:t>dipole</a:t>
            </a:r>
          </a:p>
        </p:txBody>
      </p:sp>
      <p:sp>
        <p:nvSpPr>
          <p:cNvPr id="14" name="Text Box 43"/>
          <p:cNvSpPr txBox="1">
            <a:spLocks noChangeArrowheads="1"/>
          </p:cNvSpPr>
          <p:nvPr/>
        </p:nvSpPr>
        <p:spPr bwMode="auto">
          <a:xfrm>
            <a:off x="7980362" y="1354980"/>
            <a:ext cx="9413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200" dirty="0">
                <a:latin typeface="+mn-lt"/>
                <a:ea typeface="ＭＳ Ｐゴシック" pitchFamily="34" charset="-128"/>
              </a:rPr>
              <a:t>quadrupole</a:t>
            </a:r>
          </a:p>
        </p:txBody>
      </p:sp>
      <p:sp>
        <p:nvSpPr>
          <p:cNvPr id="15" name="Text Box 44"/>
          <p:cNvSpPr txBox="1">
            <a:spLocks noChangeArrowheads="1"/>
          </p:cNvSpPr>
          <p:nvPr/>
        </p:nvSpPr>
        <p:spPr bwMode="auto">
          <a:xfrm>
            <a:off x="7980362" y="1755030"/>
            <a:ext cx="9680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200">
                <a:latin typeface="+mn-lt"/>
                <a:ea typeface="ＭＳ Ｐゴシック" pitchFamily="34" charset="-128"/>
              </a:rPr>
              <a:t>BPM+screen</a:t>
            </a:r>
          </a:p>
        </p:txBody>
      </p:sp>
      <p:sp>
        <p:nvSpPr>
          <p:cNvPr id="16" name="Text Box 45"/>
          <p:cNvSpPr txBox="1">
            <a:spLocks noChangeArrowheads="1"/>
          </p:cNvSpPr>
          <p:nvPr/>
        </p:nvSpPr>
        <p:spPr bwMode="auto">
          <a:xfrm>
            <a:off x="7980362" y="2088405"/>
            <a:ext cx="5961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200">
                <a:latin typeface="+mn-lt"/>
                <a:ea typeface="ＭＳ Ｐゴシック" pitchFamily="34" charset="-128"/>
              </a:rPr>
              <a:t>screen</a:t>
            </a:r>
          </a:p>
        </p:txBody>
      </p:sp>
      <p:sp>
        <p:nvSpPr>
          <p:cNvPr id="19" name="Line 50"/>
          <p:cNvSpPr>
            <a:spLocks noChangeShapeType="1"/>
          </p:cNvSpPr>
          <p:nvPr/>
        </p:nvSpPr>
        <p:spPr bwMode="auto">
          <a:xfrm>
            <a:off x="3619330" y="4419041"/>
            <a:ext cx="180975" cy="2762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pic>
        <p:nvPicPr>
          <p:cNvPr id="2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147297"/>
            <a:ext cx="89042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utoShape 53"/>
          <p:cNvSpPr>
            <a:spLocks noChangeArrowheads="1"/>
          </p:cNvSpPr>
          <p:nvPr/>
        </p:nvSpPr>
        <p:spPr bwMode="auto">
          <a:xfrm rot="5400000">
            <a:off x="61912" y="6344147"/>
            <a:ext cx="153988" cy="100012"/>
          </a:xfrm>
          <a:prstGeom prst="can">
            <a:avLst>
              <a:gd name="adj" fmla="val 25000"/>
            </a:avLst>
          </a:prstGeom>
          <a:gradFill rotWithShape="1">
            <a:gsLst>
              <a:gs pos="0">
                <a:srgbClr val="808080"/>
              </a:gs>
              <a:gs pos="50000">
                <a:schemeClr val="bg1"/>
              </a:gs>
              <a:gs pos="100000">
                <a:srgbClr val="808080"/>
              </a:gs>
            </a:gsLst>
            <a:lin ang="0" scaled="1"/>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CH"/>
          </a:p>
        </p:txBody>
      </p:sp>
      <p:sp>
        <p:nvSpPr>
          <p:cNvPr id="22" name="AutoShape 54"/>
          <p:cNvSpPr>
            <a:spLocks noChangeArrowheads="1"/>
          </p:cNvSpPr>
          <p:nvPr/>
        </p:nvSpPr>
        <p:spPr bwMode="auto">
          <a:xfrm>
            <a:off x="55562" y="6012359"/>
            <a:ext cx="180975" cy="247650"/>
          </a:xfrm>
          <a:prstGeom prst="downArrow">
            <a:avLst>
              <a:gd name="adj1" fmla="val 50000"/>
              <a:gd name="adj2" fmla="val 3421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de-CH" altLang="de-DE"/>
          </a:p>
        </p:txBody>
      </p:sp>
      <p:sp>
        <p:nvSpPr>
          <p:cNvPr id="23" name="AutoShape 55"/>
          <p:cNvSpPr>
            <a:spLocks noChangeArrowheads="1"/>
          </p:cNvSpPr>
          <p:nvPr/>
        </p:nvSpPr>
        <p:spPr bwMode="auto">
          <a:xfrm>
            <a:off x="7464425" y="5972672"/>
            <a:ext cx="180975" cy="247650"/>
          </a:xfrm>
          <a:prstGeom prst="downArrow">
            <a:avLst>
              <a:gd name="adj1" fmla="val 50000"/>
              <a:gd name="adj2" fmla="val 3421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de-CH" altLang="de-DE"/>
          </a:p>
        </p:txBody>
      </p:sp>
      <p:sp>
        <p:nvSpPr>
          <p:cNvPr id="24" name="AutoShape 41"/>
          <p:cNvSpPr>
            <a:spLocks noChangeArrowheads="1"/>
          </p:cNvSpPr>
          <p:nvPr/>
        </p:nvSpPr>
        <p:spPr bwMode="auto">
          <a:xfrm>
            <a:off x="4899551" y="4632823"/>
            <a:ext cx="132294" cy="1651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de-CH" altLang="de-DE"/>
          </a:p>
        </p:txBody>
      </p:sp>
      <p:sp>
        <p:nvSpPr>
          <p:cNvPr id="26" name="AutoShape 41"/>
          <p:cNvSpPr>
            <a:spLocks noChangeArrowheads="1"/>
          </p:cNvSpPr>
          <p:nvPr/>
        </p:nvSpPr>
        <p:spPr bwMode="auto">
          <a:xfrm>
            <a:off x="4894256" y="6228261"/>
            <a:ext cx="132294" cy="1651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endParaRPr lang="de-CH" altLang="de-DE"/>
          </a:p>
        </p:txBody>
      </p:sp>
      <p:sp>
        <p:nvSpPr>
          <p:cNvPr id="2" name="Rectangle 1"/>
          <p:cNvSpPr/>
          <p:nvPr/>
        </p:nvSpPr>
        <p:spPr bwMode="auto">
          <a:xfrm>
            <a:off x="5405120" y="3071220"/>
            <a:ext cx="325120" cy="361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7" name="Rectangle 26"/>
          <p:cNvSpPr/>
          <p:nvPr/>
        </p:nvSpPr>
        <p:spPr bwMode="auto">
          <a:xfrm>
            <a:off x="4263896" y="3053800"/>
            <a:ext cx="325120" cy="361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28" name="Straight Connector 27"/>
          <p:cNvCxnSpPr>
            <a:endCxn id="2" idx="3"/>
          </p:cNvCxnSpPr>
          <p:nvPr/>
        </p:nvCxnSpPr>
        <p:spPr bwMode="auto">
          <a:xfrm>
            <a:off x="4263896" y="3252195"/>
            <a:ext cx="146634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dirty="0" err="1" smtClean="0"/>
              <a:t>Photo</a:t>
            </a:r>
            <a:r>
              <a:rPr lang="de-CH" dirty="0" smtClean="0"/>
              <a:t> </a:t>
            </a:r>
            <a:r>
              <a:rPr lang="de-CH" dirty="0" err="1" smtClean="0"/>
              <a:t>cathode</a:t>
            </a:r>
            <a:r>
              <a:rPr lang="de-CH" dirty="0" smtClean="0"/>
              <a:t> Laser Systems I</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13</a:t>
            </a:fld>
            <a:endParaRPr lang="de-DE" dirty="0"/>
          </a:p>
        </p:txBody>
      </p:sp>
      <p:sp>
        <p:nvSpPr>
          <p:cNvPr id="10" name="Text Box 4"/>
          <p:cNvSpPr txBox="1">
            <a:spLocks noChangeArrowheads="1"/>
          </p:cNvSpPr>
          <p:nvPr/>
        </p:nvSpPr>
        <p:spPr bwMode="auto">
          <a:xfrm>
            <a:off x="0" y="6651827"/>
            <a:ext cx="9144000" cy="236988"/>
          </a:xfrm>
          <a:prstGeom prst="rect">
            <a:avLst/>
          </a:prstGeom>
          <a:solidFill>
            <a:srgbClr val="FFFFCC"/>
          </a:solidFill>
          <a:extLst/>
        </p:spPr>
        <p:txBody>
          <a:bodyPr vert="horz" wrap="square" lIns="0" tIns="0" rIns="0" bIns="0" rtlCol="0">
            <a:spAutoFit/>
          </a:bodyPr>
          <a:lstStyle>
            <a:defPPr>
              <a:defRPr lang="de-CH"/>
            </a:defPPr>
            <a:lvl1pPr marL="92075" marR="0" indent="0" defTabSz="914400" latinLnBrk="0">
              <a:lnSpc>
                <a:spcPct val="110000"/>
              </a:lnSpc>
              <a:buClr>
                <a:schemeClr val="tx1"/>
              </a:buClr>
              <a:buSzPct val="100000"/>
              <a:buFont typeface="Arial" panose="020B0604020202020204" pitchFamily="34" charset="0"/>
              <a:buNone/>
              <a:tabLst/>
              <a:defRPr sz="1200" spc="0" baseline="0">
                <a:latin typeface="+mn-lt"/>
                <a:cs typeface="Arial Narrow"/>
              </a:defRPr>
            </a:lvl1pPr>
            <a:lvl2pPr marL="35560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mn-cs"/>
              </a:defRPr>
            </a:lvl2pPr>
            <a:lvl3pPr marL="539750" marR="0" indent="-18415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128"/>
                <a:cs typeface="ＭＳ Ｐゴシック" charset="-128"/>
              </a:defRPr>
            </a:lvl3pPr>
            <a:lvl4pPr marL="7175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0"/>
                <a:cs typeface="ＭＳ Ｐゴシック" charset="0"/>
              </a:defRPr>
            </a:lvl4pPr>
            <a:lvl5pPr marL="8953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ＭＳ Ｐゴシック" charset="0"/>
              </a:defRPr>
            </a:lvl5pPr>
            <a:lvl6pPr marL="1074738" indent="-179388" fontAlgn="base">
              <a:lnSpc>
                <a:spcPct val="110000"/>
              </a:lnSpc>
              <a:spcBef>
                <a:spcPct val="0"/>
              </a:spcBef>
              <a:spcAft>
                <a:spcPct val="0"/>
              </a:spcAft>
              <a:buClr>
                <a:schemeClr val="tx1"/>
              </a:buClr>
              <a:buFont typeface="Symbol" panose="05050102010706020507" pitchFamily="18" charset="2"/>
              <a:buChar char="-"/>
              <a:defRPr>
                <a:latin typeface="+mn-lt"/>
                <a:ea typeface="+mn-ea"/>
              </a:defRPr>
            </a:lvl6pPr>
            <a:lvl7pPr marL="1257300" indent="-182563" fontAlgn="base">
              <a:lnSpc>
                <a:spcPct val="110000"/>
              </a:lnSpc>
              <a:spcBef>
                <a:spcPct val="0"/>
              </a:spcBef>
              <a:spcAft>
                <a:spcPct val="0"/>
              </a:spcAft>
              <a:buFont typeface="Symbol" panose="05050102010706020507" pitchFamily="18" charset="2"/>
              <a:buChar char="-"/>
              <a:defRPr>
                <a:latin typeface="+mn-lt"/>
                <a:ea typeface="+mn-ea"/>
              </a:defRPr>
            </a:lvl7pPr>
            <a:lvl8pPr marL="1436688" indent="-179388" fontAlgn="base">
              <a:lnSpc>
                <a:spcPct val="110000"/>
              </a:lnSpc>
              <a:spcBef>
                <a:spcPct val="0"/>
              </a:spcBef>
              <a:spcAft>
                <a:spcPct val="0"/>
              </a:spcAft>
              <a:buFont typeface="Symbol" panose="05050102010706020507" pitchFamily="18" charset="2"/>
              <a:buChar char="-"/>
              <a:defRPr>
                <a:latin typeface="+mn-lt"/>
                <a:ea typeface="+mn-ea"/>
              </a:defRPr>
            </a:lvl8pPr>
            <a:lvl9pPr marL="1614488" indent="-177800" fontAlgn="base">
              <a:lnSpc>
                <a:spcPct val="110000"/>
              </a:lnSpc>
              <a:spcBef>
                <a:spcPct val="0"/>
              </a:spcBef>
              <a:spcAft>
                <a:spcPct val="0"/>
              </a:spcAft>
              <a:buFont typeface="Symbol" panose="05050102010706020507" pitchFamily="18" charset="2"/>
              <a:buChar char="-"/>
              <a:defRPr>
                <a:latin typeface="+mn-lt"/>
                <a:ea typeface="+mn-ea"/>
              </a:defRPr>
            </a:lvl9pPr>
          </a:lstStyle>
          <a:p>
            <a:r>
              <a:rPr lang="sv-SE" sz="1400" dirty="0" smtClean="0"/>
              <a:t>[1] M</a:t>
            </a:r>
            <a:r>
              <a:rPr lang="sv-SE" sz="1400" dirty="0"/>
              <a:t>. C. Divall, </a:t>
            </a:r>
            <a:r>
              <a:rPr lang="sv-SE" sz="1400" dirty="0" smtClean="0"/>
              <a:t>et al</a:t>
            </a:r>
            <a:r>
              <a:rPr lang="de-CH" sz="1400" dirty="0" smtClean="0"/>
              <a:t>,</a:t>
            </a:r>
            <a:r>
              <a:rPr lang="en-US" sz="1400" dirty="0" smtClean="0"/>
              <a:t> </a:t>
            </a:r>
            <a:r>
              <a:rPr lang="en-US" sz="1400" dirty="0"/>
              <a:t>Methods Phys. Res., Sect. A </a:t>
            </a:r>
            <a:r>
              <a:rPr lang="en-US" sz="1400" b="1" dirty="0"/>
              <a:t>735</a:t>
            </a:r>
            <a:r>
              <a:rPr lang="en-US" sz="1400" dirty="0"/>
              <a:t>, 471 (2014</a:t>
            </a:r>
            <a:r>
              <a:rPr lang="en-US" sz="1400" dirty="0" smtClean="0"/>
              <a:t>)  -  </a:t>
            </a:r>
            <a:r>
              <a:rPr lang="it-IT" sz="1400" dirty="0" smtClean="0"/>
              <a:t>[</a:t>
            </a:r>
            <a:r>
              <a:rPr lang="it-IT" sz="1400" dirty="0"/>
              <a:t>2</a:t>
            </a:r>
            <a:r>
              <a:rPr lang="it-IT" sz="1400" dirty="0" smtClean="0"/>
              <a:t>] </a:t>
            </a:r>
            <a:r>
              <a:rPr lang="it-IT" sz="1400" dirty="0"/>
              <a:t>A. Trisorio, </a:t>
            </a:r>
            <a:r>
              <a:rPr lang="it-IT" sz="1400" dirty="0" smtClean="0"/>
              <a:t>et al</a:t>
            </a:r>
            <a:r>
              <a:rPr lang="de-CH" sz="1400" dirty="0" smtClean="0"/>
              <a:t>, </a:t>
            </a:r>
            <a:r>
              <a:rPr lang="en-US" sz="1400" dirty="0" smtClean="0"/>
              <a:t>Opt</a:t>
            </a:r>
            <a:r>
              <a:rPr lang="en-US" sz="1400" dirty="0"/>
              <a:t>. Express </a:t>
            </a:r>
            <a:r>
              <a:rPr lang="en-US" sz="1400" b="1" dirty="0"/>
              <a:t>19</a:t>
            </a:r>
            <a:r>
              <a:rPr lang="en-US" sz="1400" dirty="0"/>
              <a:t>, 20128 (2011).</a:t>
            </a:r>
            <a:endParaRPr lang="en-US" altLang="de-DE" sz="1400" dirty="0"/>
          </a:p>
        </p:txBody>
      </p:sp>
      <p:sp>
        <p:nvSpPr>
          <p:cNvPr id="6" name="TextBox 5"/>
          <p:cNvSpPr txBox="1"/>
          <p:nvPr/>
        </p:nvSpPr>
        <p:spPr>
          <a:xfrm>
            <a:off x="8287977" y="807384"/>
            <a:ext cx="327735" cy="392657"/>
          </a:xfrm>
          <a:prstGeom prst="rect">
            <a:avLst/>
          </a:prstGeom>
          <a:noFill/>
        </p:spPr>
        <p:txBody>
          <a:bodyPr wrap="none" lIns="0" tIns="0" rIns="0" bIns="0" rtlCol="0">
            <a:noAutofit/>
          </a:bodyPr>
          <a:lstStyle/>
          <a:p>
            <a:pPr>
              <a:lnSpc>
                <a:spcPct val="110000"/>
              </a:lnSpc>
              <a:spcBef>
                <a:spcPts val="0"/>
              </a:spcBef>
            </a:pPr>
            <a:r>
              <a:rPr lang="de-CH" sz="1800" kern="1000" spc="30" dirty="0" smtClean="0">
                <a:latin typeface="+mn-lt"/>
                <a:cs typeface="Franklin Gothic Book"/>
              </a:rPr>
              <a:t>[1]</a:t>
            </a:r>
          </a:p>
        </p:txBody>
      </p:sp>
      <p:sp>
        <p:nvSpPr>
          <p:cNvPr id="12" name="TextBox 11"/>
          <p:cNvSpPr txBox="1"/>
          <p:nvPr/>
        </p:nvSpPr>
        <p:spPr>
          <a:xfrm>
            <a:off x="6514294" y="817112"/>
            <a:ext cx="327735" cy="392657"/>
          </a:xfrm>
          <a:prstGeom prst="rect">
            <a:avLst/>
          </a:prstGeom>
          <a:noFill/>
        </p:spPr>
        <p:txBody>
          <a:bodyPr wrap="none" lIns="0" tIns="0" rIns="0" bIns="0" rtlCol="0">
            <a:noAutofit/>
          </a:bodyPr>
          <a:lstStyle/>
          <a:p>
            <a:pPr>
              <a:lnSpc>
                <a:spcPct val="110000"/>
              </a:lnSpc>
              <a:spcBef>
                <a:spcPts val="0"/>
              </a:spcBef>
            </a:pPr>
            <a:r>
              <a:rPr lang="de-CH" sz="1800" kern="1000" spc="30" dirty="0" smtClean="0">
                <a:latin typeface="+mn-lt"/>
                <a:cs typeface="Franklin Gothic Book"/>
              </a:rPr>
              <a:t>[2]</a:t>
            </a:r>
          </a:p>
        </p:txBody>
      </p:sp>
      <p:sp>
        <p:nvSpPr>
          <p:cNvPr id="14" name="Content Placeholder 1"/>
          <p:cNvSpPr txBox="1">
            <a:spLocks/>
          </p:cNvSpPr>
          <p:nvPr/>
        </p:nvSpPr>
        <p:spPr>
          <a:xfrm>
            <a:off x="131340" y="3717453"/>
            <a:ext cx="8837562" cy="2312989"/>
          </a:xfrm>
          <a:prstGeom prst="rect">
            <a:avLst/>
          </a:prstGeom>
        </p:spPr>
        <p:txBody>
          <a:bodyPr vert="horz" lIns="0" tIns="0" rIns="0" bIns="0" rtlCol="0">
            <a:noAutofit/>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800" kern="1200" spc="0" baseline="0">
                <a:solidFill>
                  <a:schemeClr val="tx1"/>
                </a:solidFill>
                <a:latin typeface="+mn-lt"/>
                <a:ea typeface="+mn-ea"/>
                <a:cs typeface="+mn-cs"/>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mn-cs"/>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solidFill>
                  <a:schemeClr val="tx1"/>
                </a:solidFill>
                <a:latin typeface="+mn-lt"/>
                <a:ea typeface="ＭＳ Ｐゴシック" charset="-128"/>
                <a:cs typeface="ＭＳ Ｐゴシック" charset="-128"/>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ＭＳ Ｐゴシック" charset="0"/>
                <a:cs typeface="ＭＳ Ｐゴシック" charset="0"/>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Clr>
                <a:schemeClr val="tx1"/>
              </a:buClr>
              <a:buFont typeface="Symbol" panose="05050102010706020507" pitchFamily="18" charset="2"/>
              <a:buChar char="-"/>
              <a:defRPr sz="16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9pPr>
          </a:lstStyle>
          <a:p>
            <a:pPr marL="0" indent="0">
              <a:buNone/>
            </a:pPr>
            <a:r>
              <a:rPr lang="en-US" sz="1600" b="1" dirty="0" err="1" smtClean="0"/>
              <a:t>Nd:YLF</a:t>
            </a:r>
            <a:r>
              <a:rPr lang="en-US" sz="1600" b="1" dirty="0" smtClean="0"/>
              <a:t> </a:t>
            </a:r>
            <a:r>
              <a:rPr lang="de-CH" sz="1600" i="1" dirty="0" err="1" smtClean="0">
                <a:hlinkClick r:id="rId2"/>
              </a:rPr>
              <a:t>Neodymium-doped</a:t>
            </a:r>
            <a:r>
              <a:rPr lang="de-CH" sz="1600" i="1" dirty="0" smtClean="0">
                <a:hlinkClick r:id="rId2"/>
              </a:rPr>
              <a:t> </a:t>
            </a:r>
            <a:r>
              <a:rPr lang="de-CH" sz="1600" i="1" dirty="0" err="1">
                <a:hlinkClick r:id="rId2"/>
              </a:rPr>
              <a:t>yttrium</a:t>
            </a:r>
            <a:r>
              <a:rPr lang="de-CH" sz="1600" i="1" dirty="0">
                <a:hlinkClick r:id="rId2"/>
              </a:rPr>
              <a:t> </a:t>
            </a:r>
            <a:r>
              <a:rPr lang="de-CH" sz="1600" i="1" dirty="0" err="1">
                <a:hlinkClick r:id="rId2"/>
              </a:rPr>
              <a:t>lithium</a:t>
            </a:r>
            <a:r>
              <a:rPr lang="de-CH" sz="1600" i="1" dirty="0">
                <a:hlinkClick r:id="rId2"/>
              </a:rPr>
              <a:t> </a:t>
            </a:r>
            <a:r>
              <a:rPr lang="de-CH" sz="1600" i="1" dirty="0" err="1" smtClean="0">
                <a:hlinkClick r:id="rId2"/>
              </a:rPr>
              <a:t>fluoride</a:t>
            </a:r>
            <a:r>
              <a:rPr lang="de-CH" sz="1600" i="1" dirty="0" smtClean="0"/>
              <a:t> </a:t>
            </a:r>
            <a:r>
              <a:rPr lang="en-US" sz="1600" b="1" dirty="0" smtClean="0"/>
              <a:t>(</a:t>
            </a:r>
            <a:r>
              <a:rPr lang="de-CH" sz="1600" b="1" dirty="0"/>
              <a:t>Time-</a:t>
            </a:r>
            <a:r>
              <a:rPr lang="de-CH" sz="1600" b="1" dirty="0" err="1"/>
              <a:t>Bandwidth</a:t>
            </a:r>
            <a:r>
              <a:rPr lang="de-CH" sz="1600" b="1" dirty="0"/>
              <a:t>: Jaguar) </a:t>
            </a:r>
            <a:endParaRPr lang="en-US" sz="1600" b="1" dirty="0" smtClean="0"/>
          </a:p>
          <a:p>
            <a:pPr lvl="1"/>
            <a:r>
              <a:rPr lang="en-US" sz="1600" dirty="0" smtClean="0"/>
              <a:t>Simple and robust but very limited flexibility</a:t>
            </a:r>
          </a:p>
          <a:p>
            <a:pPr lvl="1"/>
            <a:r>
              <a:rPr lang="en-US" sz="1600" dirty="0" smtClean="0"/>
              <a:t>Single stage regenerative amplifier + two stages BBO second harmonic crystals</a:t>
            </a:r>
          </a:p>
          <a:p>
            <a:pPr lvl="1"/>
            <a:r>
              <a:rPr lang="en-US" sz="1600" dirty="0" smtClean="0"/>
              <a:t>Gaussian longitudinal shape (transform limited)</a:t>
            </a:r>
          </a:p>
          <a:p>
            <a:pPr lvl="1"/>
            <a:r>
              <a:rPr lang="en-US" sz="1600" dirty="0" smtClean="0"/>
              <a:t>In SITF we tested the two bunch mode producing  two pulse replica with this system </a:t>
            </a:r>
          </a:p>
          <a:p>
            <a:pPr lvl="1"/>
            <a:endParaRPr lang="en-US" sz="800" dirty="0" smtClean="0"/>
          </a:p>
          <a:p>
            <a:pPr marL="0" indent="0">
              <a:buNone/>
            </a:pPr>
            <a:r>
              <a:rPr lang="en-US" sz="1600" b="1" dirty="0" err="1" smtClean="0"/>
              <a:t>Ti</a:t>
            </a:r>
            <a:r>
              <a:rPr lang="en-US" sz="1600" b="1" dirty="0" smtClean="0"/>
              <a:t>: sapphire (</a:t>
            </a:r>
            <a:r>
              <a:rPr lang="de-CH" sz="1600" b="1" dirty="0"/>
              <a:t>Amplitude </a:t>
            </a:r>
            <a:r>
              <a:rPr lang="de-CH" sz="1600" b="1" dirty="0" smtClean="0"/>
              <a:t>Technologies: Pulsar)</a:t>
            </a:r>
            <a:endParaRPr lang="en-US" sz="1600" b="1" dirty="0" smtClean="0"/>
          </a:p>
          <a:p>
            <a:pPr lvl="1"/>
            <a:r>
              <a:rPr lang="en-US" sz="1600" dirty="0" smtClean="0"/>
              <a:t>Very flexible system but more complicated to handle and high operational costs</a:t>
            </a:r>
          </a:p>
          <a:p>
            <a:pPr lvl="1"/>
            <a:r>
              <a:rPr lang="en-US" sz="1600" dirty="0" smtClean="0"/>
              <a:t>Requires 16 pump laser in the last amplification stage (</a:t>
            </a:r>
            <a:r>
              <a:rPr lang="de-CH" sz="1600" dirty="0" err="1" smtClean="0"/>
              <a:t>Centurion</a:t>
            </a:r>
            <a:r>
              <a:rPr lang="de-CH" sz="1600" dirty="0"/>
              <a:t>, </a:t>
            </a:r>
            <a:r>
              <a:rPr lang="de-CH" sz="1600" dirty="0" err="1" smtClean="0"/>
              <a:t>Quantel</a:t>
            </a:r>
            <a:r>
              <a:rPr lang="de-CH" sz="1600" dirty="0"/>
              <a:t> </a:t>
            </a:r>
            <a:r>
              <a:rPr lang="de-CH" sz="1600" dirty="0" smtClean="0"/>
              <a:t>) </a:t>
            </a:r>
            <a:r>
              <a:rPr lang="de-CH" sz="1600" dirty="0" err="1" smtClean="0"/>
              <a:t>for</a:t>
            </a:r>
            <a:r>
              <a:rPr lang="de-CH" sz="1600" dirty="0" smtClean="0"/>
              <a:t> 0.4% </a:t>
            </a:r>
            <a:r>
              <a:rPr lang="de-CH" sz="1600" dirty="0" err="1" smtClean="0"/>
              <a:t>energy</a:t>
            </a:r>
            <a:r>
              <a:rPr lang="de-CH" sz="1600" dirty="0" smtClean="0"/>
              <a:t> </a:t>
            </a:r>
            <a:r>
              <a:rPr lang="de-CH" sz="1600" dirty="0" err="1" smtClean="0"/>
              <a:t>stability</a:t>
            </a:r>
            <a:endParaRPr lang="de-CH" sz="1600" dirty="0" smtClean="0"/>
          </a:p>
          <a:p>
            <a:pPr lvl="1"/>
            <a:r>
              <a:rPr lang="en-US" sz="1600" dirty="0" smtClean="0"/>
              <a:t>Broad band chirped pulse amplification. Advanced pulse shaping allows broad band (100 nm) or narrow band within 770-830 nm (used to test intrinsic emittance versus laser wavelength)</a:t>
            </a:r>
            <a:endParaRPr lang="en-US" sz="1600" dirty="0"/>
          </a:p>
        </p:txBody>
      </p:sp>
      <p:graphicFrame>
        <p:nvGraphicFramePr>
          <p:cNvPr id="8" name="Content Placeholder 7"/>
          <p:cNvGraphicFramePr>
            <a:graphicFrameLocks noGrp="1"/>
          </p:cNvGraphicFramePr>
          <p:nvPr>
            <p:ph sz="quarter" idx="13"/>
            <p:extLst>
              <p:ext uri="{D42A27DB-BD31-4B8C-83A1-F6EECF244321}">
                <p14:modId xmlns:p14="http://schemas.microsoft.com/office/powerpoint/2010/main" val="3656263243"/>
              </p:ext>
            </p:extLst>
          </p:nvPr>
        </p:nvGraphicFramePr>
        <p:xfrm>
          <a:off x="1" y="903282"/>
          <a:ext cx="9144000" cy="2634552"/>
        </p:xfrm>
        <a:graphic>
          <a:graphicData uri="http://schemas.openxmlformats.org/drawingml/2006/table">
            <a:tbl>
              <a:tblPr firstRow="1" bandRow="1">
                <a:tableStyleId>{5C22544A-7EE6-4342-B048-85BDC9FD1C3A}</a:tableStyleId>
              </a:tblPr>
              <a:tblGrid>
                <a:gridCol w="3180945"/>
                <a:gridCol w="1342417"/>
                <a:gridCol w="1303506"/>
                <a:gridCol w="1702341"/>
                <a:gridCol w="1614791"/>
              </a:tblGrid>
              <a:tr h="210092">
                <a:tc>
                  <a:txBody>
                    <a:bodyPr/>
                    <a:lstStyle/>
                    <a:p>
                      <a:r>
                        <a:rPr lang="de-CH" sz="1400" dirty="0" smtClean="0">
                          <a:solidFill>
                            <a:srgbClr val="002060"/>
                          </a:solidFill>
                        </a:rPr>
                        <a:t>Parameter</a:t>
                      </a:r>
                      <a:endParaRPr lang="de-CH" sz="1400" dirty="0">
                        <a:solidFill>
                          <a:srgbClr val="002060"/>
                        </a:solidFill>
                      </a:endParaRPr>
                    </a:p>
                  </a:txBody>
                  <a:tcPr marT="0" marB="0"/>
                </a:tc>
                <a:tc>
                  <a:txBody>
                    <a:bodyPr/>
                    <a:lstStyle/>
                    <a:p>
                      <a:r>
                        <a:rPr lang="de-CH" sz="1400" dirty="0" smtClean="0">
                          <a:solidFill>
                            <a:srgbClr val="002060"/>
                          </a:solidFill>
                        </a:rPr>
                        <a:t>Unit</a:t>
                      </a:r>
                      <a:endParaRPr lang="de-CH" sz="1400" dirty="0">
                        <a:solidFill>
                          <a:srgbClr val="002060"/>
                        </a:solidFill>
                      </a:endParaRPr>
                    </a:p>
                  </a:txBody>
                  <a:tcPr marT="0" marB="0"/>
                </a:tc>
                <a:tc>
                  <a:txBody>
                    <a:bodyPr/>
                    <a:lstStyle/>
                    <a:p>
                      <a:r>
                        <a:rPr lang="de-CH" sz="1400" dirty="0" err="1" smtClean="0">
                          <a:solidFill>
                            <a:srgbClr val="002060"/>
                          </a:solidFill>
                        </a:rPr>
                        <a:t>Req</a:t>
                      </a:r>
                      <a:r>
                        <a:rPr lang="de-CH" sz="1400" dirty="0" smtClean="0">
                          <a:solidFill>
                            <a:srgbClr val="002060"/>
                          </a:solidFill>
                        </a:rPr>
                        <a:t>.</a:t>
                      </a:r>
                      <a:r>
                        <a:rPr lang="de-CH" sz="1400" baseline="0" dirty="0" smtClean="0">
                          <a:solidFill>
                            <a:srgbClr val="002060"/>
                          </a:solidFill>
                        </a:rPr>
                        <a:t> </a:t>
                      </a:r>
                      <a:r>
                        <a:rPr lang="de-CH" sz="1400" dirty="0" smtClean="0">
                          <a:solidFill>
                            <a:srgbClr val="002060"/>
                          </a:solidFill>
                        </a:rPr>
                        <a:t>SwissFEL</a:t>
                      </a:r>
                      <a:endParaRPr lang="de-CH" sz="1400" dirty="0">
                        <a:solidFill>
                          <a:srgbClr val="002060"/>
                        </a:solidFill>
                      </a:endParaRPr>
                    </a:p>
                  </a:txBody>
                  <a:tcPr marT="0" marB="0"/>
                </a:tc>
                <a:tc>
                  <a:txBody>
                    <a:bodyPr/>
                    <a:lstStyle/>
                    <a:p>
                      <a:r>
                        <a:rPr lang="de-CH" sz="1400" dirty="0" err="1" smtClean="0">
                          <a:solidFill>
                            <a:srgbClr val="002060"/>
                          </a:solidFill>
                        </a:rPr>
                        <a:t>Ti:sapphire</a:t>
                      </a:r>
                      <a:r>
                        <a:rPr lang="de-CH" sz="1400" dirty="0" smtClean="0">
                          <a:solidFill>
                            <a:srgbClr val="002060"/>
                          </a:solidFill>
                        </a:rPr>
                        <a:t> [2]</a:t>
                      </a:r>
                      <a:endParaRPr lang="de-CH" sz="1400" dirty="0">
                        <a:solidFill>
                          <a:srgbClr val="002060"/>
                        </a:solidFill>
                      </a:endParaRPr>
                    </a:p>
                  </a:txBody>
                  <a:tcPr marT="0" marB="0"/>
                </a:tc>
                <a:tc>
                  <a:txBody>
                    <a:bodyPr/>
                    <a:lstStyle/>
                    <a:p>
                      <a:r>
                        <a:rPr lang="de-CH" sz="1400" dirty="0" err="1" smtClean="0">
                          <a:solidFill>
                            <a:srgbClr val="002060"/>
                          </a:solidFill>
                        </a:rPr>
                        <a:t>Nd:YLF</a:t>
                      </a:r>
                      <a:r>
                        <a:rPr lang="de-CH" sz="1400" dirty="0" smtClean="0">
                          <a:solidFill>
                            <a:srgbClr val="002060"/>
                          </a:solidFill>
                        </a:rPr>
                        <a:t> [1]</a:t>
                      </a:r>
                      <a:endParaRPr lang="de-CH" sz="1400" dirty="0">
                        <a:solidFill>
                          <a:srgbClr val="002060"/>
                        </a:solidFill>
                      </a:endParaRPr>
                    </a:p>
                  </a:txBody>
                  <a:tcPr marT="0" marB="0"/>
                </a:tc>
              </a:tr>
              <a:tr h="210092">
                <a:tc>
                  <a:txBody>
                    <a:bodyPr/>
                    <a:lstStyle/>
                    <a:p>
                      <a:r>
                        <a:rPr lang="de-CH" sz="1400" dirty="0" smtClean="0">
                          <a:solidFill>
                            <a:srgbClr val="002060"/>
                          </a:solidFill>
                        </a:rPr>
                        <a:t>Pulse </a:t>
                      </a:r>
                      <a:r>
                        <a:rPr lang="de-CH" sz="1400" dirty="0" err="1" smtClean="0">
                          <a:solidFill>
                            <a:srgbClr val="002060"/>
                          </a:solidFill>
                        </a:rPr>
                        <a:t>duration</a:t>
                      </a:r>
                      <a:endParaRPr lang="de-CH" sz="1400" dirty="0">
                        <a:solidFill>
                          <a:srgbClr val="002060"/>
                        </a:solidFill>
                      </a:endParaRPr>
                    </a:p>
                  </a:txBody>
                  <a:tcPr marT="0" marB="0"/>
                </a:tc>
                <a:tc>
                  <a:txBody>
                    <a:bodyPr/>
                    <a:lstStyle/>
                    <a:p>
                      <a:r>
                        <a:rPr lang="de-CH" sz="1400" dirty="0" err="1" smtClean="0">
                          <a:solidFill>
                            <a:srgbClr val="002060"/>
                          </a:solidFill>
                        </a:rPr>
                        <a:t>ps</a:t>
                      </a:r>
                      <a:endParaRPr lang="de-CH" sz="1400" dirty="0">
                        <a:solidFill>
                          <a:srgbClr val="002060"/>
                        </a:solidFill>
                      </a:endParaRPr>
                    </a:p>
                  </a:txBody>
                  <a:tcPr marT="0" marB="0"/>
                </a:tc>
                <a:tc>
                  <a:txBody>
                    <a:bodyPr/>
                    <a:lstStyle/>
                    <a:p>
                      <a:r>
                        <a:rPr lang="de-CH" sz="1400" dirty="0" smtClean="0">
                          <a:solidFill>
                            <a:srgbClr val="002060"/>
                          </a:solidFill>
                        </a:rPr>
                        <a:t>3-10</a:t>
                      </a:r>
                      <a:endParaRPr lang="de-CH" sz="1400" dirty="0">
                        <a:solidFill>
                          <a:srgbClr val="002060"/>
                        </a:solidFill>
                      </a:endParaRPr>
                    </a:p>
                  </a:txBody>
                  <a:tcPr marT="0" marB="0"/>
                </a:tc>
                <a:tc>
                  <a:txBody>
                    <a:bodyPr/>
                    <a:lstStyle/>
                    <a:p>
                      <a:r>
                        <a:rPr lang="de-CH" sz="1400" dirty="0" smtClean="0">
                          <a:solidFill>
                            <a:srgbClr val="002060"/>
                          </a:solidFill>
                        </a:rPr>
                        <a:t>3-10</a:t>
                      </a:r>
                      <a:endParaRPr lang="de-CH" sz="1400" dirty="0">
                        <a:solidFill>
                          <a:srgbClr val="002060"/>
                        </a:solidFill>
                      </a:endParaRPr>
                    </a:p>
                  </a:txBody>
                  <a:tcPr marT="0" marB="0"/>
                </a:tc>
                <a:tc>
                  <a:txBody>
                    <a:bodyPr/>
                    <a:lstStyle/>
                    <a:p>
                      <a:r>
                        <a:rPr lang="de-CH" sz="1400" dirty="0" smtClean="0">
                          <a:solidFill>
                            <a:srgbClr val="002060"/>
                          </a:solidFill>
                        </a:rPr>
                        <a:t>8</a:t>
                      </a:r>
                      <a:endParaRPr lang="de-CH" sz="1400" dirty="0">
                        <a:solidFill>
                          <a:srgbClr val="002060"/>
                        </a:solidFill>
                      </a:endParaRPr>
                    </a:p>
                  </a:txBody>
                  <a:tcPr marT="0" marB="0"/>
                </a:tc>
              </a:tr>
              <a:tr h="210092">
                <a:tc>
                  <a:txBody>
                    <a:bodyPr/>
                    <a:lstStyle/>
                    <a:p>
                      <a:r>
                        <a:rPr lang="de-CH" sz="1400" dirty="0" smtClean="0">
                          <a:solidFill>
                            <a:srgbClr val="002060"/>
                          </a:solidFill>
                        </a:rPr>
                        <a:t>Pulse </a:t>
                      </a:r>
                      <a:r>
                        <a:rPr lang="de-CH" sz="1400" dirty="0" err="1" smtClean="0">
                          <a:solidFill>
                            <a:srgbClr val="002060"/>
                          </a:solidFill>
                        </a:rPr>
                        <a:t>rise</a:t>
                      </a:r>
                      <a:r>
                        <a:rPr lang="de-CH" sz="1400" dirty="0" smtClean="0">
                          <a:solidFill>
                            <a:srgbClr val="002060"/>
                          </a:solidFill>
                        </a:rPr>
                        <a:t> time</a:t>
                      </a:r>
                      <a:endParaRPr lang="de-CH" sz="1400" dirty="0">
                        <a:solidFill>
                          <a:srgbClr val="002060"/>
                        </a:solidFill>
                      </a:endParaRPr>
                    </a:p>
                  </a:txBody>
                  <a:tcPr marT="0" marB="0"/>
                </a:tc>
                <a:tc>
                  <a:txBody>
                    <a:bodyPr/>
                    <a:lstStyle/>
                    <a:p>
                      <a:r>
                        <a:rPr lang="de-CH" sz="1400" dirty="0" err="1" smtClean="0">
                          <a:solidFill>
                            <a:srgbClr val="002060"/>
                          </a:solidFill>
                        </a:rPr>
                        <a:t>ps</a:t>
                      </a:r>
                      <a:endParaRPr lang="de-CH" sz="1400" dirty="0">
                        <a:solidFill>
                          <a:srgbClr val="002060"/>
                        </a:solidFill>
                      </a:endParaRPr>
                    </a:p>
                  </a:txBody>
                  <a:tcPr marT="0" marB="0"/>
                </a:tc>
                <a:tc>
                  <a:txBody>
                    <a:bodyPr/>
                    <a:lstStyle/>
                    <a:p>
                      <a:r>
                        <a:rPr lang="de-CH" sz="1400" dirty="0" smtClean="0">
                          <a:solidFill>
                            <a:srgbClr val="002060"/>
                          </a:solidFill>
                        </a:rPr>
                        <a:t>&lt;0.7</a:t>
                      </a:r>
                      <a:endParaRPr lang="de-CH" sz="1400" dirty="0">
                        <a:solidFill>
                          <a:srgbClr val="002060"/>
                        </a:solidFill>
                      </a:endParaRPr>
                    </a:p>
                  </a:txBody>
                  <a:tcPr marT="0" marB="0"/>
                </a:tc>
                <a:tc>
                  <a:txBody>
                    <a:bodyPr/>
                    <a:lstStyle/>
                    <a:p>
                      <a:r>
                        <a:rPr lang="de-CH" sz="1400" dirty="0" smtClean="0">
                          <a:solidFill>
                            <a:srgbClr val="002060"/>
                          </a:solidFill>
                        </a:rPr>
                        <a:t>0.5-1</a:t>
                      </a:r>
                      <a:endParaRPr lang="de-CH" sz="1400" dirty="0">
                        <a:solidFill>
                          <a:srgbClr val="002060"/>
                        </a:solidFill>
                      </a:endParaRPr>
                    </a:p>
                  </a:txBody>
                  <a:tcPr marT="0" marB="0"/>
                </a:tc>
                <a:tc>
                  <a:txBody>
                    <a:bodyPr/>
                    <a:lstStyle/>
                    <a:p>
                      <a:r>
                        <a:rPr lang="de-CH" sz="1400" dirty="0" smtClean="0">
                          <a:solidFill>
                            <a:srgbClr val="002060"/>
                          </a:solidFill>
                        </a:rPr>
                        <a:t>5</a:t>
                      </a:r>
                      <a:endParaRPr lang="de-CH" sz="1400" dirty="0">
                        <a:solidFill>
                          <a:srgbClr val="002060"/>
                        </a:solidFill>
                      </a:endParaRPr>
                    </a:p>
                  </a:txBody>
                  <a:tcPr marT="0" marB="0"/>
                </a:tc>
              </a:tr>
              <a:tr h="210092">
                <a:tc>
                  <a:txBody>
                    <a:bodyPr/>
                    <a:lstStyle/>
                    <a:p>
                      <a:r>
                        <a:rPr lang="de-CH" sz="1400" dirty="0" smtClean="0">
                          <a:solidFill>
                            <a:srgbClr val="002060"/>
                          </a:solidFill>
                        </a:rPr>
                        <a:t>Temporal </a:t>
                      </a:r>
                      <a:r>
                        <a:rPr lang="de-CH" sz="1400" dirty="0" err="1" smtClean="0">
                          <a:solidFill>
                            <a:srgbClr val="002060"/>
                          </a:solidFill>
                        </a:rPr>
                        <a:t>shape</a:t>
                      </a:r>
                      <a:endParaRPr lang="de-CH" sz="1400" dirty="0">
                        <a:solidFill>
                          <a:srgbClr val="002060"/>
                        </a:solidFill>
                      </a:endParaRPr>
                    </a:p>
                  </a:txBody>
                  <a:tcPr marT="0" marB="0"/>
                </a:tc>
                <a:tc>
                  <a:txBody>
                    <a:bodyPr/>
                    <a:lstStyle/>
                    <a:p>
                      <a:endParaRPr lang="de-CH" sz="1400" dirty="0">
                        <a:solidFill>
                          <a:srgbClr val="002060"/>
                        </a:solidFill>
                      </a:endParaRPr>
                    </a:p>
                  </a:txBody>
                  <a:tcPr marT="0" marB="0"/>
                </a:tc>
                <a:tc>
                  <a:txBody>
                    <a:bodyPr/>
                    <a:lstStyle/>
                    <a:p>
                      <a:r>
                        <a:rPr lang="de-CH" sz="1400" dirty="0" smtClean="0">
                          <a:solidFill>
                            <a:srgbClr val="002060"/>
                          </a:solidFill>
                        </a:rPr>
                        <a:t>Flat-top</a:t>
                      </a:r>
                      <a:endParaRPr lang="de-CH" sz="1400" dirty="0">
                        <a:solidFill>
                          <a:srgbClr val="002060"/>
                        </a:solidFill>
                      </a:endParaRPr>
                    </a:p>
                  </a:txBody>
                  <a:tcPr marT="0" marB="0"/>
                </a:tc>
                <a:tc>
                  <a:txBody>
                    <a:bodyPr/>
                    <a:lstStyle/>
                    <a:p>
                      <a:r>
                        <a:rPr lang="de-CH" sz="1400" dirty="0" smtClean="0">
                          <a:solidFill>
                            <a:srgbClr val="002060"/>
                          </a:solidFill>
                        </a:rPr>
                        <a:t>Flat-top </a:t>
                      </a:r>
                      <a:r>
                        <a:rPr lang="de-CH" sz="1400" dirty="0" err="1" smtClean="0">
                          <a:solidFill>
                            <a:srgbClr val="002060"/>
                          </a:solidFill>
                        </a:rPr>
                        <a:t>stacked</a:t>
                      </a:r>
                      <a:endParaRPr lang="de-CH" sz="1400" dirty="0">
                        <a:solidFill>
                          <a:srgbClr val="002060"/>
                        </a:solidFill>
                      </a:endParaRPr>
                    </a:p>
                  </a:txBody>
                  <a:tcPr marT="0" marB="0"/>
                </a:tc>
                <a:tc>
                  <a:txBody>
                    <a:bodyPr/>
                    <a:lstStyle/>
                    <a:p>
                      <a:r>
                        <a:rPr lang="de-CH" sz="1400" dirty="0" err="1" smtClean="0">
                          <a:solidFill>
                            <a:srgbClr val="002060"/>
                          </a:solidFill>
                        </a:rPr>
                        <a:t>Gaussian</a:t>
                      </a:r>
                      <a:endParaRPr lang="de-CH" sz="1400" dirty="0">
                        <a:solidFill>
                          <a:srgbClr val="002060"/>
                        </a:solidFill>
                      </a:endParaRPr>
                    </a:p>
                  </a:txBody>
                  <a:tcPr marT="0" marB="0"/>
                </a:tc>
              </a:tr>
              <a:tr h="210092">
                <a:tc>
                  <a:txBody>
                    <a:bodyPr/>
                    <a:lstStyle/>
                    <a:p>
                      <a:r>
                        <a:rPr lang="de-CH" sz="1400" dirty="0" err="1" smtClean="0">
                          <a:solidFill>
                            <a:srgbClr val="002060"/>
                          </a:solidFill>
                        </a:rPr>
                        <a:t>Energy</a:t>
                      </a:r>
                      <a:r>
                        <a:rPr lang="de-CH" sz="1400" dirty="0" smtClean="0">
                          <a:solidFill>
                            <a:srgbClr val="002060"/>
                          </a:solidFill>
                        </a:rPr>
                        <a:t> at </a:t>
                      </a:r>
                      <a:r>
                        <a:rPr lang="de-CH" sz="1400" dirty="0" err="1" smtClean="0">
                          <a:solidFill>
                            <a:srgbClr val="002060"/>
                          </a:solidFill>
                        </a:rPr>
                        <a:t>cathode</a:t>
                      </a:r>
                      <a:endParaRPr lang="de-CH" sz="1400" dirty="0">
                        <a:solidFill>
                          <a:srgbClr val="002060"/>
                        </a:solidFill>
                      </a:endParaRPr>
                    </a:p>
                  </a:txBody>
                  <a:tcPr marT="0" marB="0"/>
                </a:tc>
                <a:tc>
                  <a:txBody>
                    <a:bodyPr/>
                    <a:lstStyle/>
                    <a:p>
                      <a:r>
                        <a:rPr lang="de-CH" sz="1400" dirty="0" smtClean="0">
                          <a:solidFill>
                            <a:srgbClr val="002060"/>
                          </a:solidFill>
                        </a:rPr>
                        <a:t>µJ</a:t>
                      </a:r>
                      <a:endParaRPr lang="de-CH" sz="1400" dirty="0">
                        <a:solidFill>
                          <a:srgbClr val="002060"/>
                        </a:solidFill>
                      </a:endParaRPr>
                    </a:p>
                  </a:txBody>
                  <a:tcPr marT="0" marB="0"/>
                </a:tc>
                <a:tc>
                  <a:txBody>
                    <a:bodyPr/>
                    <a:lstStyle/>
                    <a:p>
                      <a:r>
                        <a:rPr lang="de-CH" sz="1400" dirty="0" smtClean="0">
                          <a:solidFill>
                            <a:srgbClr val="002060"/>
                          </a:solidFill>
                        </a:rPr>
                        <a:t>Min. 30</a:t>
                      </a:r>
                      <a:endParaRPr lang="de-CH" sz="1400" dirty="0">
                        <a:solidFill>
                          <a:srgbClr val="002060"/>
                        </a:solidFill>
                      </a:endParaRPr>
                    </a:p>
                  </a:txBody>
                  <a:tcPr marT="0" marB="0"/>
                </a:tc>
                <a:tc>
                  <a:txBody>
                    <a:bodyPr/>
                    <a:lstStyle/>
                    <a:p>
                      <a:r>
                        <a:rPr lang="de-CH" sz="1400" dirty="0" smtClean="0">
                          <a:solidFill>
                            <a:srgbClr val="002060"/>
                          </a:solidFill>
                        </a:rPr>
                        <a:t>&lt;40</a:t>
                      </a:r>
                      <a:endParaRPr lang="de-CH" sz="1400" dirty="0">
                        <a:solidFill>
                          <a:srgbClr val="002060"/>
                        </a:solidFill>
                      </a:endParaRPr>
                    </a:p>
                  </a:txBody>
                  <a:tcPr marT="0" marB="0"/>
                </a:tc>
                <a:tc>
                  <a:txBody>
                    <a:bodyPr/>
                    <a:lstStyle/>
                    <a:p>
                      <a:r>
                        <a:rPr lang="de-CH" sz="1400" dirty="0" smtClean="0">
                          <a:solidFill>
                            <a:srgbClr val="002060"/>
                          </a:solidFill>
                        </a:rPr>
                        <a:t>&lt;20</a:t>
                      </a:r>
                      <a:endParaRPr lang="de-CH" sz="1400" dirty="0">
                        <a:solidFill>
                          <a:srgbClr val="002060"/>
                        </a:solidFill>
                      </a:endParaRPr>
                    </a:p>
                  </a:txBody>
                  <a:tcPr marT="0" marB="0"/>
                </a:tc>
              </a:tr>
              <a:tr h="210092">
                <a:tc>
                  <a:txBody>
                    <a:bodyPr/>
                    <a:lstStyle/>
                    <a:p>
                      <a:r>
                        <a:rPr lang="de-CH" sz="1400" dirty="0" smtClean="0">
                          <a:solidFill>
                            <a:srgbClr val="002060"/>
                          </a:solidFill>
                        </a:rPr>
                        <a:t>Central </a:t>
                      </a:r>
                      <a:r>
                        <a:rPr lang="de-CH" sz="1400" dirty="0" err="1" smtClean="0">
                          <a:solidFill>
                            <a:srgbClr val="002060"/>
                          </a:solidFill>
                        </a:rPr>
                        <a:t>wavelength</a:t>
                      </a:r>
                      <a:endParaRPr lang="de-CH" sz="1400" dirty="0">
                        <a:solidFill>
                          <a:srgbClr val="002060"/>
                        </a:solidFill>
                      </a:endParaRPr>
                    </a:p>
                  </a:txBody>
                  <a:tcPr marT="0" marB="0"/>
                </a:tc>
                <a:tc>
                  <a:txBody>
                    <a:bodyPr/>
                    <a:lstStyle/>
                    <a:p>
                      <a:r>
                        <a:rPr lang="de-CH" sz="1400" dirty="0" err="1" smtClean="0">
                          <a:solidFill>
                            <a:srgbClr val="002060"/>
                          </a:solidFill>
                        </a:rPr>
                        <a:t>nm</a:t>
                      </a:r>
                      <a:endParaRPr lang="de-CH" sz="1400" dirty="0">
                        <a:solidFill>
                          <a:srgbClr val="002060"/>
                        </a:solidFill>
                      </a:endParaRPr>
                    </a:p>
                  </a:txBody>
                  <a:tcPr marT="0" marB="0"/>
                </a:tc>
                <a:tc>
                  <a:txBody>
                    <a:bodyPr/>
                    <a:lstStyle/>
                    <a:p>
                      <a:r>
                        <a:rPr lang="de-CH" sz="1400" dirty="0" smtClean="0">
                          <a:solidFill>
                            <a:srgbClr val="002060"/>
                          </a:solidFill>
                        </a:rPr>
                        <a:t>~260</a:t>
                      </a:r>
                    </a:p>
                  </a:txBody>
                  <a:tcPr marT="0" marB="0"/>
                </a:tc>
                <a:tc>
                  <a:txBody>
                    <a:bodyPr/>
                    <a:lstStyle/>
                    <a:p>
                      <a:r>
                        <a:rPr lang="de-CH" sz="1400" dirty="0" smtClean="0">
                          <a:solidFill>
                            <a:srgbClr val="002060"/>
                          </a:solidFill>
                        </a:rPr>
                        <a:t>257-280</a:t>
                      </a:r>
                      <a:endParaRPr lang="de-CH" sz="1400" dirty="0">
                        <a:solidFill>
                          <a:srgbClr val="002060"/>
                        </a:solidFill>
                      </a:endParaRPr>
                    </a:p>
                  </a:txBody>
                  <a:tcPr marT="0" marB="0"/>
                </a:tc>
                <a:tc>
                  <a:txBody>
                    <a:bodyPr/>
                    <a:lstStyle/>
                    <a:p>
                      <a:r>
                        <a:rPr lang="de-CH" sz="1400" dirty="0" smtClean="0">
                          <a:solidFill>
                            <a:srgbClr val="002060"/>
                          </a:solidFill>
                        </a:rPr>
                        <a:t>262</a:t>
                      </a:r>
                      <a:endParaRPr lang="de-CH" sz="1400" dirty="0">
                        <a:solidFill>
                          <a:srgbClr val="002060"/>
                        </a:solidFill>
                      </a:endParaRPr>
                    </a:p>
                  </a:txBody>
                  <a:tcPr marT="0" marB="0"/>
                </a:tc>
              </a:tr>
              <a:tr h="357156">
                <a:tc>
                  <a:txBody>
                    <a:bodyPr/>
                    <a:lstStyle/>
                    <a:p>
                      <a:r>
                        <a:rPr lang="de-CH" sz="1400" dirty="0" smtClean="0">
                          <a:solidFill>
                            <a:srgbClr val="002060"/>
                          </a:solidFill>
                        </a:rPr>
                        <a:t>UV </a:t>
                      </a:r>
                      <a:r>
                        <a:rPr lang="de-CH" sz="1400" dirty="0" err="1" smtClean="0">
                          <a:solidFill>
                            <a:srgbClr val="002060"/>
                          </a:solidFill>
                        </a:rPr>
                        <a:t>energy</a:t>
                      </a:r>
                      <a:r>
                        <a:rPr lang="de-CH" sz="1400" dirty="0" smtClean="0">
                          <a:solidFill>
                            <a:srgbClr val="002060"/>
                          </a:solidFill>
                        </a:rPr>
                        <a:t> </a:t>
                      </a:r>
                      <a:r>
                        <a:rPr lang="de-CH" sz="1400" dirty="0" err="1" smtClean="0">
                          <a:solidFill>
                            <a:srgbClr val="002060"/>
                          </a:solidFill>
                        </a:rPr>
                        <a:t>stability</a:t>
                      </a:r>
                      <a:r>
                        <a:rPr lang="de-CH" sz="1400" dirty="0" smtClean="0">
                          <a:solidFill>
                            <a:srgbClr val="002060"/>
                          </a:solidFill>
                        </a:rPr>
                        <a:t> at </a:t>
                      </a:r>
                      <a:r>
                        <a:rPr lang="de-CH" sz="1400" dirty="0" err="1" smtClean="0">
                          <a:solidFill>
                            <a:srgbClr val="002060"/>
                          </a:solidFill>
                        </a:rPr>
                        <a:t>cathode</a:t>
                      </a:r>
                      <a:endParaRPr lang="de-CH" sz="1400" dirty="0">
                        <a:solidFill>
                          <a:srgbClr val="002060"/>
                        </a:solidFill>
                      </a:endParaRPr>
                    </a:p>
                  </a:txBody>
                  <a:tcPr marT="0" marB="0"/>
                </a:tc>
                <a:tc>
                  <a:txBody>
                    <a:bodyPr/>
                    <a:lstStyle/>
                    <a:p>
                      <a:r>
                        <a:rPr lang="de-CH" sz="1400" dirty="0" smtClean="0">
                          <a:solidFill>
                            <a:srgbClr val="002060"/>
                          </a:solidFill>
                        </a:rPr>
                        <a:t>% (</a:t>
                      </a:r>
                      <a:r>
                        <a:rPr lang="de-CH" sz="1400" dirty="0" err="1" smtClean="0">
                          <a:solidFill>
                            <a:srgbClr val="002060"/>
                          </a:solidFill>
                        </a:rPr>
                        <a:t>rms</a:t>
                      </a:r>
                      <a:r>
                        <a:rPr lang="de-CH" sz="1400" dirty="0" smtClean="0">
                          <a:solidFill>
                            <a:srgbClr val="002060"/>
                          </a:solidFill>
                        </a:rPr>
                        <a:t>)</a:t>
                      </a:r>
                      <a:endParaRPr lang="de-CH" sz="1400" dirty="0">
                        <a:solidFill>
                          <a:srgbClr val="002060"/>
                        </a:solidFill>
                      </a:endParaRPr>
                    </a:p>
                  </a:txBody>
                  <a:tcPr marT="0" marB="0"/>
                </a:tc>
                <a:tc>
                  <a:txBody>
                    <a:bodyPr/>
                    <a:lstStyle/>
                    <a:p>
                      <a:r>
                        <a:rPr lang="de-CH" sz="1400" dirty="0" smtClean="0">
                          <a:solidFill>
                            <a:srgbClr val="002060"/>
                          </a:solidFill>
                        </a:rPr>
                        <a:t>&lt;0.5</a:t>
                      </a:r>
                      <a:endParaRPr lang="de-CH" sz="1400" dirty="0">
                        <a:solidFill>
                          <a:srgbClr val="002060"/>
                        </a:solidFill>
                      </a:endParaRPr>
                    </a:p>
                  </a:txBody>
                  <a:tcPr marT="0" marB="0"/>
                </a:tc>
                <a:tc>
                  <a:txBody>
                    <a:bodyPr/>
                    <a:lstStyle/>
                    <a:p>
                      <a:r>
                        <a:rPr lang="de-CH" sz="1400" dirty="0" smtClean="0">
                          <a:solidFill>
                            <a:srgbClr val="002060"/>
                          </a:solidFill>
                        </a:rPr>
                        <a:t>1-2</a:t>
                      </a:r>
                      <a:endParaRPr lang="de-CH" sz="1400" dirty="0">
                        <a:solidFill>
                          <a:srgbClr val="002060"/>
                        </a:solidFill>
                      </a:endParaRPr>
                    </a:p>
                  </a:txBody>
                  <a:tcPr marT="0" marB="0"/>
                </a:tc>
                <a:tc>
                  <a:txBody>
                    <a:bodyPr/>
                    <a:lstStyle/>
                    <a:p>
                      <a:r>
                        <a:rPr lang="de-CH" sz="1400" dirty="0" smtClean="0">
                          <a:solidFill>
                            <a:srgbClr val="002060"/>
                          </a:solidFill>
                        </a:rPr>
                        <a:t>09-1.2</a:t>
                      </a:r>
                      <a:endParaRPr lang="de-CH" sz="1400" dirty="0">
                        <a:solidFill>
                          <a:srgbClr val="002060"/>
                        </a:solidFill>
                      </a:endParaRPr>
                    </a:p>
                  </a:txBody>
                  <a:tcPr marT="0" marB="0"/>
                </a:tc>
              </a:tr>
              <a:tr h="210092">
                <a:tc>
                  <a:txBody>
                    <a:bodyPr/>
                    <a:lstStyle/>
                    <a:p>
                      <a:r>
                        <a:rPr lang="de-CH" sz="1400" dirty="0" smtClean="0">
                          <a:solidFill>
                            <a:srgbClr val="002060"/>
                          </a:solidFill>
                        </a:rPr>
                        <a:t>Transverse </a:t>
                      </a:r>
                      <a:r>
                        <a:rPr lang="de-CH" sz="1400" dirty="0" err="1" smtClean="0">
                          <a:solidFill>
                            <a:srgbClr val="002060"/>
                          </a:solidFill>
                        </a:rPr>
                        <a:t>profile</a:t>
                      </a:r>
                      <a:endParaRPr lang="de-CH" sz="1400" dirty="0">
                        <a:solidFill>
                          <a:srgbClr val="002060"/>
                        </a:solidFill>
                      </a:endParaRPr>
                    </a:p>
                  </a:txBody>
                  <a:tcPr marT="0" marB="0"/>
                </a:tc>
                <a:tc>
                  <a:txBody>
                    <a:bodyPr/>
                    <a:lstStyle/>
                    <a:p>
                      <a:endParaRPr lang="de-CH" sz="1400" dirty="0">
                        <a:solidFill>
                          <a:srgbClr val="002060"/>
                        </a:solidFill>
                      </a:endParaRPr>
                    </a:p>
                  </a:txBody>
                  <a:tcPr marT="0" marB="0"/>
                </a:tc>
                <a:tc>
                  <a:txBody>
                    <a:bodyPr/>
                    <a:lstStyle/>
                    <a:p>
                      <a:r>
                        <a:rPr lang="de-CH" sz="1400" dirty="0" smtClean="0">
                          <a:solidFill>
                            <a:srgbClr val="002060"/>
                          </a:solidFill>
                        </a:rPr>
                        <a:t>Uniform</a:t>
                      </a:r>
                      <a:endParaRPr lang="de-CH" sz="1400" dirty="0">
                        <a:solidFill>
                          <a:srgbClr val="002060"/>
                        </a:solidFill>
                      </a:endParaRPr>
                    </a:p>
                  </a:txBody>
                  <a:tcPr marT="0" marB="0"/>
                </a:tc>
                <a:tc>
                  <a:txBody>
                    <a:bodyPr/>
                    <a:lstStyle/>
                    <a:p>
                      <a:r>
                        <a:rPr lang="de-CH" sz="1400" dirty="0" err="1" smtClean="0">
                          <a:solidFill>
                            <a:srgbClr val="002060"/>
                          </a:solidFill>
                        </a:rPr>
                        <a:t>Truncated</a:t>
                      </a:r>
                      <a:r>
                        <a:rPr lang="de-CH" sz="1400" dirty="0" smtClean="0">
                          <a:solidFill>
                            <a:srgbClr val="002060"/>
                          </a:solidFill>
                        </a:rPr>
                        <a:t> </a:t>
                      </a:r>
                      <a:r>
                        <a:rPr lang="de-CH" sz="1400" dirty="0" err="1" smtClean="0">
                          <a:solidFill>
                            <a:srgbClr val="002060"/>
                          </a:solidFill>
                        </a:rPr>
                        <a:t>Gaussian</a:t>
                      </a:r>
                      <a:endParaRPr lang="de-CH" sz="1400" dirty="0">
                        <a:solidFill>
                          <a:srgbClr val="002060"/>
                        </a:solidFill>
                      </a:endParaRPr>
                    </a:p>
                  </a:txBody>
                  <a:tcPr marT="0" marB="0"/>
                </a:tc>
                <a:tc>
                  <a:txBody>
                    <a:bodyPr/>
                    <a:lstStyle/>
                    <a:p>
                      <a:r>
                        <a:rPr lang="de-CH" sz="1400" dirty="0" err="1" smtClean="0">
                          <a:solidFill>
                            <a:srgbClr val="002060"/>
                          </a:solidFill>
                        </a:rPr>
                        <a:t>Truncated</a:t>
                      </a:r>
                      <a:r>
                        <a:rPr lang="de-CH" sz="1400" dirty="0" smtClean="0">
                          <a:solidFill>
                            <a:srgbClr val="002060"/>
                          </a:solidFill>
                        </a:rPr>
                        <a:t> </a:t>
                      </a:r>
                      <a:r>
                        <a:rPr lang="de-CH" sz="1400" dirty="0" err="1" smtClean="0">
                          <a:solidFill>
                            <a:srgbClr val="002060"/>
                          </a:solidFill>
                        </a:rPr>
                        <a:t>Gaussian</a:t>
                      </a:r>
                      <a:endParaRPr lang="de-CH" sz="1400" dirty="0">
                        <a:solidFill>
                          <a:srgbClr val="002060"/>
                        </a:solidFill>
                      </a:endParaRPr>
                    </a:p>
                  </a:txBody>
                  <a:tcPr marT="0" marB="0"/>
                </a:tc>
              </a:tr>
              <a:tr h="384538">
                <a:tc>
                  <a:txBody>
                    <a:bodyPr/>
                    <a:lstStyle/>
                    <a:p>
                      <a:r>
                        <a:rPr lang="de-CH" sz="1400" dirty="0" smtClean="0">
                          <a:solidFill>
                            <a:srgbClr val="002060"/>
                          </a:solidFill>
                        </a:rPr>
                        <a:t>Laser-</a:t>
                      </a:r>
                      <a:r>
                        <a:rPr lang="de-CH" sz="1400" dirty="0" err="1" smtClean="0">
                          <a:solidFill>
                            <a:srgbClr val="002060"/>
                          </a:solidFill>
                        </a:rPr>
                        <a:t>to</a:t>
                      </a:r>
                      <a:r>
                        <a:rPr lang="de-CH" sz="1400" dirty="0" smtClean="0">
                          <a:solidFill>
                            <a:srgbClr val="002060"/>
                          </a:solidFill>
                        </a:rPr>
                        <a:t>-</a:t>
                      </a:r>
                      <a:r>
                        <a:rPr lang="de-CH" sz="1400" dirty="0" err="1" smtClean="0">
                          <a:solidFill>
                            <a:srgbClr val="002060"/>
                          </a:solidFill>
                        </a:rPr>
                        <a:t>rf</a:t>
                      </a:r>
                      <a:r>
                        <a:rPr lang="de-CH" sz="1400" baseline="0" dirty="0" smtClean="0">
                          <a:solidFill>
                            <a:srgbClr val="002060"/>
                          </a:solidFill>
                        </a:rPr>
                        <a:t> </a:t>
                      </a:r>
                      <a:r>
                        <a:rPr lang="de-CH" sz="1400" baseline="0" dirty="0" err="1" smtClean="0">
                          <a:solidFill>
                            <a:srgbClr val="002060"/>
                          </a:solidFill>
                        </a:rPr>
                        <a:t>jitter</a:t>
                      </a:r>
                      <a:endParaRPr lang="de-CH" sz="1400" dirty="0">
                        <a:solidFill>
                          <a:srgbClr val="002060"/>
                        </a:solidFill>
                      </a:endParaRPr>
                    </a:p>
                  </a:txBody>
                  <a:tcPr marT="0" marB="0"/>
                </a:tc>
                <a:tc>
                  <a:txBody>
                    <a:bodyPr/>
                    <a:lstStyle/>
                    <a:p>
                      <a:r>
                        <a:rPr lang="de-CH" sz="1400" dirty="0" err="1" smtClean="0">
                          <a:solidFill>
                            <a:srgbClr val="002060"/>
                          </a:solidFill>
                        </a:rPr>
                        <a:t>Fs</a:t>
                      </a:r>
                      <a:endParaRPr lang="de-CH" sz="1400" dirty="0">
                        <a:solidFill>
                          <a:srgbClr val="002060"/>
                        </a:solidFill>
                      </a:endParaRPr>
                    </a:p>
                  </a:txBody>
                  <a:tcPr marT="0" marB="0"/>
                </a:tc>
                <a:tc>
                  <a:txBody>
                    <a:bodyPr/>
                    <a:lstStyle/>
                    <a:p>
                      <a:r>
                        <a:rPr lang="de-CH" sz="1400" dirty="0" smtClean="0">
                          <a:solidFill>
                            <a:srgbClr val="002060"/>
                          </a:solidFill>
                        </a:rPr>
                        <a:t>&lt;100</a:t>
                      </a:r>
                      <a:endParaRPr lang="de-CH" sz="1400" dirty="0">
                        <a:solidFill>
                          <a:srgbClr val="002060"/>
                        </a:solidFill>
                      </a:endParaRPr>
                    </a:p>
                  </a:txBody>
                  <a:tcPr marT="0" marB="0"/>
                </a:tc>
                <a:tc>
                  <a:txBody>
                    <a:bodyPr/>
                    <a:lstStyle/>
                    <a:p>
                      <a:r>
                        <a:rPr lang="de-CH" sz="1400" dirty="0" smtClean="0">
                          <a:solidFill>
                            <a:srgbClr val="002060"/>
                          </a:solidFill>
                        </a:rPr>
                        <a:t>&lt;30 @ </a:t>
                      </a:r>
                      <a:r>
                        <a:rPr lang="de-CH" sz="1400" dirty="0" err="1" smtClean="0">
                          <a:solidFill>
                            <a:srgbClr val="002060"/>
                          </a:solidFill>
                        </a:rPr>
                        <a:t>oscillator</a:t>
                      </a:r>
                      <a:r>
                        <a:rPr lang="de-CH" sz="1400" baseline="0" dirty="0" smtClean="0">
                          <a:solidFill>
                            <a:srgbClr val="002060"/>
                          </a:solidFill>
                        </a:rPr>
                        <a:t> </a:t>
                      </a:r>
                    </a:p>
                    <a:p>
                      <a:r>
                        <a:rPr lang="de-CH" sz="1400" baseline="0" dirty="0" smtClean="0">
                          <a:solidFill>
                            <a:srgbClr val="002060"/>
                          </a:solidFill>
                        </a:rPr>
                        <a:t>160 at </a:t>
                      </a:r>
                      <a:r>
                        <a:rPr lang="de-CH" sz="1400" baseline="0" dirty="0" err="1" smtClean="0">
                          <a:solidFill>
                            <a:srgbClr val="002060"/>
                          </a:solidFill>
                        </a:rPr>
                        <a:t>cathode</a:t>
                      </a:r>
                      <a:endParaRPr lang="de-CH" sz="1400" dirty="0">
                        <a:solidFill>
                          <a:srgbClr val="002060"/>
                        </a:solidFill>
                      </a:endParaRPr>
                    </a:p>
                  </a:txBody>
                  <a:tcPr marT="0" marB="0"/>
                </a:tc>
                <a:tc>
                  <a:txBody>
                    <a:bodyPr/>
                    <a:lstStyle/>
                    <a:p>
                      <a:r>
                        <a:rPr lang="de-CH" sz="1400" dirty="0" smtClean="0">
                          <a:solidFill>
                            <a:srgbClr val="002060"/>
                          </a:solidFill>
                        </a:rPr>
                        <a:t>&lt;40 @ </a:t>
                      </a:r>
                      <a:r>
                        <a:rPr lang="de-CH" sz="1400" dirty="0" err="1" smtClean="0">
                          <a:solidFill>
                            <a:srgbClr val="002060"/>
                          </a:solidFill>
                        </a:rPr>
                        <a:t>oscillator</a:t>
                      </a:r>
                      <a:r>
                        <a:rPr lang="de-CH" sz="1400" baseline="0" dirty="0" smtClean="0">
                          <a:solidFill>
                            <a:srgbClr val="002060"/>
                          </a:solidFill>
                        </a:rPr>
                        <a:t> </a:t>
                      </a:r>
                    </a:p>
                    <a:p>
                      <a:r>
                        <a:rPr lang="de-CH" sz="1400" baseline="0" dirty="0" smtClean="0">
                          <a:solidFill>
                            <a:srgbClr val="002060"/>
                          </a:solidFill>
                        </a:rPr>
                        <a:t>130 @ </a:t>
                      </a:r>
                      <a:r>
                        <a:rPr lang="de-CH" sz="1400" baseline="0" dirty="0" err="1" smtClean="0">
                          <a:solidFill>
                            <a:srgbClr val="002060"/>
                          </a:solidFill>
                        </a:rPr>
                        <a:t>cathode</a:t>
                      </a:r>
                      <a:endParaRPr lang="de-CH" sz="1400" dirty="0">
                        <a:solidFill>
                          <a:srgbClr val="002060"/>
                        </a:solidFill>
                      </a:endParaRPr>
                    </a:p>
                  </a:txBody>
                  <a:tcPr marT="0" marB="0"/>
                </a:tc>
              </a:tr>
              <a:tr h="357156">
                <a:tc>
                  <a:txBody>
                    <a:bodyPr/>
                    <a:lstStyle/>
                    <a:p>
                      <a:r>
                        <a:rPr lang="de-CH" sz="1400" dirty="0" smtClean="0">
                          <a:solidFill>
                            <a:srgbClr val="002060"/>
                          </a:solidFill>
                        </a:rPr>
                        <a:t>Beam </a:t>
                      </a:r>
                      <a:r>
                        <a:rPr lang="de-CH" sz="1400" dirty="0" err="1" smtClean="0">
                          <a:solidFill>
                            <a:srgbClr val="002060"/>
                          </a:solidFill>
                        </a:rPr>
                        <a:t>pointing</a:t>
                      </a:r>
                      <a:r>
                        <a:rPr lang="de-CH" sz="1400" dirty="0" smtClean="0">
                          <a:solidFill>
                            <a:srgbClr val="002060"/>
                          </a:solidFill>
                        </a:rPr>
                        <a:t> </a:t>
                      </a:r>
                      <a:r>
                        <a:rPr lang="de-CH" sz="1400" dirty="0" err="1" smtClean="0">
                          <a:solidFill>
                            <a:srgbClr val="002060"/>
                          </a:solidFill>
                        </a:rPr>
                        <a:t>stability</a:t>
                      </a:r>
                      <a:r>
                        <a:rPr lang="de-CH" sz="1400" dirty="0" smtClean="0">
                          <a:solidFill>
                            <a:srgbClr val="002060"/>
                          </a:solidFill>
                        </a:rPr>
                        <a:t> (rel. </a:t>
                      </a:r>
                      <a:r>
                        <a:rPr lang="de-CH" sz="1400" dirty="0" err="1" smtClean="0">
                          <a:solidFill>
                            <a:srgbClr val="002060"/>
                          </a:solidFill>
                        </a:rPr>
                        <a:t>to</a:t>
                      </a:r>
                      <a:r>
                        <a:rPr lang="de-CH" sz="1400" dirty="0" smtClean="0">
                          <a:solidFill>
                            <a:srgbClr val="002060"/>
                          </a:solidFill>
                        </a:rPr>
                        <a:t> </a:t>
                      </a:r>
                      <a:r>
                        <a:rPr lang="de-CH" sz="1400" dirty="0" err="1" smtClean="0">
                          <a:solidFill>
                            <a:srgbClr val="002060"/>
                          </a:solidFill>
                        </a:rPr>
                        <a:t>laser</a:t>
                      </a:r>
                      <a:r>
                        <a:rPr lang="de-CH" sz="1400" dirty="0" smtClean="0">
                          <a:solidFill>
                            <a:srgbClr val="002060"/>
                          </a:solidFill>
                        </a:rPr>
                        <a:t> </a:t>
                      </a:r>
                      <a:r>
                        <a:rPr lang="de-CH" sz="1400" dirty="0" err="1" smtClean="0">
                          <a:solidFill>
                            <a:srgbClr val="002060"/>
                          </a:solidFill>
                        </a:rPr>
                        <a:t>size</a:t>
                      </a:r>
                      <a:r>
                        <a:rPr lang="de-CH" sz="1400" dirty="0" smtClean="0">
                          <a:solidFill>
                            <a:srgbClr val="002060"/>
                          </a:solidFill>
                        </a:rPr>
                        <a:t>)</a:t>
                      </a:r>
                      <a:endParaRPr lang="de-CH" sz="1400" dirty="0">
                        <a:solidFill>
                          <a:srgbClr val="002060"/>
                        </a:solidFill>
                      </a:endParaRPr>
                    </a:p>
                  </a:txBody>
                  <a:tcPr marT="0" marB="0"/>
                </a:tc>
                <a:tc>
                  <a:txBody>
                    <a:bodyPr/>
                    <a:lstStyle/>
                    <a:p>
                      <a:r>
                        <a:rPr lang="de-CH" sz="1400" dirty="0" smtClean="0">
                          <a:solidFill>
                            <a:srgbClr val="002060"/>
                          </a:solidFill>
                        </a:rPr>
                        <a:t>% (</a:t>
                      </a:r>
                      <a:r>
                        <a:rPr lang="de-CH" sz="1400" dirty="0" err="1" smtClean="0">
                          <a:solidFill>
                            <a:srgbClr val="002060"/>
                          </a:solidFill>
                        </a:rPr>
                        <a:t>peak</a:t>
                      </a:r>
                      <a:r>
                        <a:rPr lang="de-CH" sz="1400" dirty="0" smtClean="0">
                          <a:solidFill>
                            <a:srgbClr val="002060"/>
                          </a:solidFill>
                        </a:rPr>
                        <a:t> 2 </a:t>
                      </a:r>
                      <a:r>
                        <a:rPr lang="de-CH" sz="1400" dirty="0" err="1" smtClean="0">
                          <a:solidFill>
                            <a:srgbClr val="002060"/>
                          </a:solidFill>
                        </a:rPr>
                        <a:t>peak</a:t>
                      </a:r>
                      <a:r>
                        <a:rPr lang="de-CH" sz="1400" dirty="0" smtClean="0">
                          <a:solidFill>
                            <a:srgbClr val="002060"/>
                          </a:solidFill>
                        </a:rPr>
                        <a:t>)</a:t>
                      </a:r>
                      <a:endParaRPr lang="de-CH" sz="1400" dirty="0">
                        <a:solidFill>
                          <a:srgbClr val="002060"/>
                        </a:solidFill>
                      </a:endParaRPr>
                    </a:p>
                  </a:txBody>
                  <a:tcPr marT="0" marB="0"/>
                </a:tc>
                <a:tc>
                  <a:txBody>
                    <a:bodyPr/>
                    <a:lstStyle/>
                    <a:p>
                      <a:r>
                        <a:rPr lang="de-CH" sz="1400" dirty="0" smtClean="0">
                          <a:solidFill>
                            <a:srgbClr val="002060"/>
                          </a:solidFill>
                        </a:rPr>
                        <a:t>&lt;1</a:t>
                      </a:r>
                      <a:endParaRPr lang="de-CH" sz="1400" dirty="0">
                        <a:solidFill>
                          <a:srgbClr val="002060"/>
                        </a:solidFill>
                      </a:endParaRPr>
                    </a:p>
                  </a:txBody>
                  <a:tcPr marT="0" marB="0"/>
                </a:tc>
                <a:tc>
                  <a:txBody>
                    <a:bodyPr/>
                    <a:lstStyle/>
                    <a:p>
                      <a:r>
                        <a:rPr lang="de-CH" sz="1400" dirty="0" smtClean="0">
                          <a:solidFill>
                            <a:srgbClr val="002060"/>
                          </a:solidFill>
                        </a:rPr>
                        <a:t>0.15</a:t>
                      </a:r>
                      <a:endParaRPr lang="de-CH" sz="1400" dirty="0">
                        <a:solidFill>
                          <a:srgbClr val="002060"/>
                        </a:solidFill>
                      </a:endParaRPr>
                    </a:p>
                  </a:txBody>
                  <a:tcPr marT="0" marB="0"/>
                </a:tc>
                <a:tc>
                  <a:txBody>
                    <a:bodyPr/>
                    <a:lstStyle/>
                    <a:p>
                      <a:r>
                        <a:rPr lang="de-CH" sz="1400" dirty="0" smtClean="0">
                          <a:solidFill>
                            <a:srgbClr val="002060"/>
                          </a:solidFill>
                        </a:rPr>
                        <a:t>0.15</a:t>
                      </a:r>
                      <a:endParaRPr lang="de-CH" sz="1400" dirty="0">
                        <a:solidFill>
                          <a:srgbClr val="002060"/>
                        </a:solidFill>
                      </a:endParaRPr>
                    </a:p>
                  </a:txBody>
                  <a:tcPr marT="0" marB="0"/>
                </a:tc>
              </a:tr>
            </a:tbl>
          </a:graphicData>
        </a:graphic>
      </p:graphicFrame>
    </p:spTree>
    <p:extLst>
      <p:ext uri="{BB962C8B-B14F-4D97-AF65-F5344CB8AC3E}">
        <p14:creationId xmlns:p14="http://schemas.microsoft.com/office/powerpoint/2010/main" val="13278634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dirty="0" err="1"/>
              <a:t>Photo</a:t>
            </a:r>
            <a:r>
              <a:rPr lang="de-CH" dirty="0"/>
              <a:t> </a:t>
            </a:r>
            <a:r>
              <a:rPr lang="de-CH" dirty="0" err="1"/>
              <a:t>cathode</a:t>
            </a:r>
            <a:r>
              <a:rPr lang="de-CH" dirty="0"/>
              <a:t> Laser Systems </a:t>
            </a:r>
            <a:r>
              <a:rPr lang="de-CH" dirty="0" smtClean="0"/>
              <a:t>II</a:t>
            </a:r>
            <a:endParaRPr lang="de-CH" dirty="0"/>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46" y="2490279"/>
            <a:ext cx="8854123" cy="353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1042988" y="2101172"/>
            <a:ext cx="914400" cy="408561"/>
          </a:xfrm>
          <a:prstGeom prst="rect">
            <a:avLst/>
          </a:prstGeom>
          <a:noFill/>
        </p:spPr>
        <p:txBody>
          <a:bodyPr wrap="none" lIns="0" tIns="0" rIns="0" bIns="0" rtlCol="0">
            <a:noAutofit/>
          </a:bodyPr>
          <a:lstStyle/>
          <a:p>
            <a:pPr>
              <a:lnSpc>
                <a:spcPct val="110000"/>
              </a:lnSpc>
              <a:spcBef>
                <a:spcPts val="0"/>
              </a:spcBef>
            </a:pPr>
            <a:r>
              <a:rPr lang="de-CH" sz="1800" kern="1000" spc="30" dirty="0" err="1" smtClean="0">
                <a:latin typeface="+mn-lt"/>
                <a:cs typeface="Franklin Gothic Book"/>
              </a:rPr>
              <a:t>Nd:YLF</a:t>
            </a:r>
            <a:endParaRPr lang="de-CH" sz="1800" kern="1000" spc="30" dirty="0" smtClean="0">
              <a:latin typeface="+mn-lt"/>
              <a:cs typeface="Franklin Gothic Book"/>
            </a:endParaRPr>
          </a:p>
        </p:txBody>
      </p:sp>
      <p:sp>
        <p:nvSpPr>
          <p:cNvPr id="50" name="TextBox 49"/>
          <p:cNvSpPr txBox="1"/>
          <p:nvPr/>
        </p:nvSpPr>
        <p:spPr>
          <a:xfrm>
            <a:off x="4905342" y="2081718"/>
            <a:ext cx="914400" cy="408561"/>
          </a:xfrm>
          <a:prstGeom prst="rect">
            <a:avLst/>
          </a:prstGeom>
          <a:noFill/>
        </p:spPr>
        <p:txBody>
          <a:bodyPr wrap="none" lIns="0" tIns="0" rIns="0" bIns="0" rtlCol="0">
            <a:noAutofit/>
          </a:bodyPr>
          <a:lstStyle/>
          <a:p>
            <a:pPr>
              <a:lnSpc>
                <a:spcPct val="110000"/>
              </a:lnSpc>
              <a:spcBef>
                <a:spcPts val="0"/>
              </a:spcBef>
            </a:pPr>
            <a:r>
              <a:rPr lang="de-CH" sz="1800" kern="1000" spc="30" dirty="0" err="1" smtClean="0">
                <a:latin typeface="+mn-lt"/>
                <a:cs typeface="Franklin Gothic Book"/>
              </a:rPr>
              <a:t>Ti:Saph</a:t>
            </a:r>
            <a:r>
              <a:rPr lang="de-CH" sz="1800" kern="1000" spc="30" dirty="0" smtClean="0">
                <a:latin typeface="+mn-lt"/>
                <a:cs typeface="Franklin Gothic Book"/>
              </a:rPr>
              <a:t>. Pulse </a:t>
            </a:r>
            <a:r>
              <a:rPr lang="de-CH" sz="1800" kern="1000" spc="30" dirty="0" err="1" smtClean="0">
                <a:latin typeface="+mn-lt"/>
                <a:cs typeface="Franklin Gothic Book"/>
              </a:rPr>
              <a:t>shaping</a:t>
            </a:r>
            <a:r>
              <a:rPr lang="de-CH" sz="1800" kern="1000" spc="30" dirty="0" smtClean="0">
                <a:latin typeface="+mn-lt"/>
                <a:cs typeface="Franklin Gothic Book"/>
              </a:rPr>
              <a:t> </a:t>
            </a:r>
            <a:r>
              <a:rPr lang="de-CH" sz="1800" kern="1000" spc="30" dirty="0" err="1" smtClean="0">
                <a:latin typeface="+mn-lt"/>
                <a:cs typeface="Franklin Gothic Book"/>
              </a:rPr>
              <a:t>stacking</a:t>
            </a:r>
            <a:r>
              <a:rPr lang="de-CH" sz="1800" kern="1000" spc="30" dirty="0" smtClean="0">
                <a:latin typeface="+mn-lt"/>
                <a:cs typeface="Franklin Gothic Book"/>
              </a:rPr>
              <a:t> 16 </a:t>
            </a:r>
            <a:r>
              <a:rPr lang="de-CH" sz="1800" kern="1000" spc="30" dirty="0" err="1" smtClean="0">
                <a:latin typeface="+mn-lt"/>
                <a:cs typeface="Franklin Gothic Book"/>
              </a:rPr>
              <a:t>replica</a:t>
            </a:r>
            <a:endParaRPr lang="de-CH" sz="1800" kern="1000" spc="30" dirty="0" smtClean="0">
              <a:latin typeface="+mn-lt"/>
              <a:cs typeface="Franklin Gothic Book"/>
            </a:endParaRPr>
          </a:p>
        </p:txBody>
      </p:sp>
      <p:sp>
        <p:nvSpPr>
          <p:cNvPr id="51" name="Content Placeholder 1"/>
          <p:cNvSpPr>
            <a:spLocks noGrp="1"/>
          </p:cNvSpPr>
          <p:nvPr>
            <p:ph sz="quarter" idx="13"/>
          </p:nvPr>
        </p:nvSpPr>
        <p:spPr>
          <a:xfrm>
            <a:off x="1042988" y="1341439"/>
            <a:ext cx="7742237" cy="555456"/>
          </a:xfrm>
        </p:spPr>
        <p:txBody>
          <a:bodyPr/>
          <a:lstStyle/>
          <a:p>
            <a:r>
              <a:rPr lang="en-US" dirty="0" smtClean="0"/>
              <a:t>Longitudinal laser shape measured with cross-correlation in the UV</a:t>
            </a:r>
            <a:endParaRPr lang="en-US" dirty="0"/>
          </a:p>
        </p:txBody>
      </p:sp>
      <p:sp>
        <p:nvSpPr>
          <p:cNvPr id="52" name="TextBox 51"/>
          <p:cNvSpPr txBox="1"/>
          <p:nvPr/>
        </p:nvSpPr>
        <p:spPr>
          <a:xfrm>
            <a:off x="5164893" y="6062597"/>
            <a:ext cx="4484451" cy="377115"/>
          </a:xfrm>
          <a:prstGeom prst="rect">
            <a:avLst/>
          </a:prstGeom>
          <a:noFill/>
        </p:spPr>
        <p:txBody>
          <a:bodyPr wrap="none" lIns="0" tIns="0" rIns="0" bIns="0" rtlCol="0">
            <a:noAutofit/>
          </a:bodyPr>
          <a:lstStyle/>
          <a:p>
            <a:pPr>
              <a:lnSpc>
                <a:spcPct val="110000"/>
              </a:lnSpc>
              <a:spcBef>
                <a:spcPts val="0"/>
              </a:spcBef>
            </a:pPr>
            <a:r>
              <a:rPr lang="de-CH" kern="1000" spc="30" dirty="0" err="1" smtClean="0">
                <a:solidFill>
                  <a:srgbClr val="0070C0"/>
                </a:solidFill>
                <a:latin typeface="+mn-lt"/>
                <a:cs typeface="Franklin Gothic Book"/>
              </a:rPr>
              <a:t>We</a:t>
            </a:r>
            <a:r>
              <a:rPr lang="de-CH" kern="1000" spc="30" dirty="0" smtClean="0">
                <a:solidFill>
                  <a:srgbClr val="0070C0"/>
                </a:solidFill>
                <a:latin typeface="+mn-lt"/>
                <a:cs typeface="Franklin Gothic Book"/>
              </a:rPr>
              <a:t> will </a:t>
            </a:r>
            <a:r>
              <a:rPr lang="de-CH" kern="1000" spc="30" dirty="0" err="1" smtClean="0">
                <a:solidFill>
                  <a:srgbClr val="0070C0"/>
                </a:solidFill>
                <a:latin typeface="+mn-lt"/>
                <a:cs typeface="Franklin Gothic Book"/>
              </a:rPr>
              <a:t>come</a:t>
            </a:r>
            <a:r>
              <a:rPr lang="de-CH" kern="1000" spc="30" dirty="0" smtClean="0">
                <a:solidFill>
                  <a:srgbClr val="0070C0"/>
                </a:solidFill>
                <a:latin typeface="+mn-lt"/>
                <a:cs typeface="Franklin Gothic Book"/>
              </a:rPr>
              <a:t> back </a:t>
            </a:r>
            <a:r>
              <a:rPr lang="de-CH" kern="1000" spc="30" dirty="0" err="1" smtClean="0">
                <a:solidFill>
                  <a:srgbClr val="0070C0"/>
                </a:solidFill>
                <a:latin typeface="+mn-lt"/>
                <a:cs typeface="Franklin Gothic Book"/>
              </a:rPr>
              <a:t>to</a:t>
            </a:r>
            <a:r>
              <a:rPr lang="de-CH" kern="1000" spc="30" dirty="0" smtClean="0">
                <a:solidFill>
                  <a:srgbClr val="0070C0"/>
                </a:solidFill>
                <a:latin typeface="+mn-lt"/>
                <a:cs typeface="Franklin Gothic Book"/>
              </a:rPr>
              <a:t> </a:t>
            </a:r>
            <a:r>
              <a:rPr lang="de-CH" kern="1000" spc="30" dirty="0" err="1" smtClean="0">
                <a:solidFill>
                  <a:srgbClr val="0070C0"/>
                </a:solidFill>
                <a:latin typeface="+mn-lt"/>
                <a:cs typeface="Franklin Gothic Book"/>
              </a:rPr>
              <a:t>the</a:t>
            </a:r>
            <a:r>
              <a:rPr lang="de-CH" kern="1000" spc="30" dirty="0" smtClean="0">
                <a:solidFill>
                  <a:srgbClr val="0070C0"/>
                </a:solidFill>
                <a:latin typeface="+mn-lt"/>
                <a:cs typeface="Franklin Gothic Book"/>
              </a:rPr>
              <a:t> </a:t>
            </a:r>
            <a:r>
              <a:rPr lang="de-CH" kern="1000" spc="30" dirty="0" err="1" smtClean="0">
                <a:solidFill>
                  <a:srgbClr val="0070C0"/>
                </a:solidFill>
                <a:latin typeface="+mn-lt"/>
                <a:cs typeface="Franklin Gothic Book"/>
              </a:rPr>
              <a:t>modulations</a:t>
            </a:r>
            <a:r>
              <a:rPr lang="de-CH" kern="1000" spc="30" dirty="0" smtClean="0">
                <a:solidFill>
                  <a:srgbClr val="0070C0"/>
                </a:solidFill>
                <a:latin typeface="+mn-lt"/>
                <a:cs typeface="Franklin Gothic Book"/>
              </a:rPr>
              <a:t> </a:t>
            </a:r>
            <a:r>
              <a:rPr lang="de-CH" kern="1000" spc="30" dirty="0" err="1" smtClean="0">
                <a:solidFill>
                  <a:srgbClr val="0070C0"/>
                </a:solidFill>
                <a:latin typeface="+mn-lt"/>
                <a:cs typeface="Franklin Gothic Book"/>
              </a:rPr>
              <a:t>later</a:t>
            </a:r>
            <a:r>
              <a:rPr lang="de-CH" kern="1000" spc="30" dirty="0" smtClean="0">
                <a:solidFill>
                  <a:srgbClr val="0070C0"/>
                </a:solidFill>
                <a:latin typeface="+mn-lt"/>
                <a:cs typeface="Franklin Gothic Book"/>
              </a:rPr>
              <a:t>!</a:t>
            </a:r>
          </a:p>
        </p:txBody>
      </p:sp>
    </p:spTree>
    <p:extLst>
      <p:ext uri="{BB962C8B-B14F-4D97-AF65-F5344CB8AC3E}">
        <p14:creationId xmlns:p14="http://schemas.microsoft.com/office/powerpoint/2010/main" val="147184198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Photo cathode Laser Systems III</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15</a:t>
            </a:fld>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19" y="800296"/>
            <a:ext cx="8065294" cy="518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6217" y="6140450"/>
            <a:ext cx="8249766" cy="609398"/>
          </a:xfrm>
          <a:prstGeom prst="rect">
            <a:avLst/>
          </a:prstGeom>
          <a:noFill/>
        </p:spPr>
        <p:txBody>
          <a:bodyPr wrap="square" lIns="0" tIns="0" rIns="0" bIns="0" rtlCol="0">
            <a:spAutoFit/>
          </a:bodyPr>
          <a:lstStyle/>
          <a:p>
            <a:pPr>
              <a:lnSpc>
                <a:spcPct val="110000"/>
              </a:lnSpc>
              <a:spcBef>
                <a:spcPts val="0"/>
              </a:spcBef>
            </a:pPr>
            <a:r>
              <a:rPr lang="en-US" sz="1800" kern="1000" spc="30" dirty="0" smtClean="0">
                <a:latin typeface="+mn-lt"/>
                <a:cs typeface="Franklin Gothic Book"/>
              </a:rPr>
              <a:t>The homogeneity of the final transverse shape is very sensitive to the drifts of the transfer line, in particular the filtering in the capillary for the </a:t>
            </a:r>
            <a:r>
              <a:rPr lang="en-US" sz="1800" kern="1000" spc="30" dirty="0" err="1" smtClean="0">
                <a:latin typeface="+mn-lt"/>
                <a:cs typeface="Franklin Gothic Book"/>
              </a:rPr>
              <a:t>TI:sapphire</a:t>
            </a:r>
            <a:r>
              <a:rPr lang="en-US" sz="1800" kern="1000" spc="30" dirty="0" smtClean="0">
                <a:latin typeface="+mn-lt"/>
                <a:cs typeface="Franklin Gothic Book"/>
              </a:rPr>
              <a:t>  </a:t>
            </a:r>
          </a:p>
        </p:txBody>
      </p:sp>
    </p:spTree>
    <p:extLst>
      <p:ext uri="{BB962C8B-B14F-4D97-AF65-F5344CB8AC3E}">
        <p14:creationId xmlns:p14="http://schemas.microsoft.com/office/powerpoint/2010/main" val="2582262905"/>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6252" r="5907" b="15738"/>
          <a:stretch/>
        </p:blipFill>
        <p:spPr bwMode="auto">
          <a:xfrm>
            <a:off x="0" y="4260715"/>
            <a:ext cx="3885368" cy="2315883"/>
          </a:xfrm>
          <a:prstGeom prst="rect">
            <a:avLst/>
          </a:prstGeom>
          <a:noFill/>
          <a:extLst>
            <a:ext uri="{909E8E84-426E-40DD-AFC4-6F175D3DCCD1}">
              <a14:hiddenFill xmlns:a14="http://schemas.microsoft.com/office/drawing/2010/main">
                <a:solidFill>
                  <a:srgbClr val="BBE0E3"/>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368" y="4513425"/>
            <a:ext cx="5080907" cy="202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3"/>
          </p:nvPr>
        </p:nvSpPr>
        <p:spPr>
          <a:xfrm>
            <a:off x="1042988" y="1020414"/>
            <a:ext cx="7742237" cy="4679951"/>
          </a:xfrm>
        </p:spPr>
        <p:txBody>
          <a:bodyPr/>
          <a:lstStyle/>
          <a:p>
            <a:r>
              <a:rPr lang="en-US" dirty="0" smtClean="0"/>
              <a:t>CTF gun #5 on loan from CERN. Operational until May 2014. Meanwhile PSI designed and manufactured a new gun best suited for FEL applications (see next slides)</a:t>
            </a:r>
          </a:p>
          <a:p>
            <a:endParaRPr lang="en-US" sz="800" dirty="0" smtClean="0"/>
          </a:p>
          <a:p>
            <a:r>
              <a:rPr lang="en-US" dirty="0" smtClean="0"/>
              <a:t>Main constraints CTF gun</a:t>
            </a:r>
          </a:p>
          <a:p>
            <a:pPr lvl="1"/>
            <a:r>
              <a:rPr lang="en-US" dirty="0" smtClean="0"/>
              <a:t>10 Hz operation max (mainly thermal load on pickup)</a:t>
            </a:r>
          </a:p>
          <a:p>
            <a:pPr lvl="1"/>
            <a:r>
              <a:rPr lang="en-US" dirty="0" smtClean="0"/>
              <a:t>Dark current in </a:t>
            </a:r>
            <a:r>
              <a:rPr lang="en-US" dirty="0" err="1" smtClean="0"/>
              <a:t>nC</a:t>
            </a:r>
            <a:r>
              <a:rPr lang="en-US" dirty="0" smtClean="0"/>
              <a:t> range (up to 7 </a:t>
            </a:r>
            <a:r>
              <a:rPr lang="en-US" dirty="0" err="1" smtClean="0"/>
              <a:t>nC</a:t>
            </a:r>
            <a:r>
              <a:rPr lang="en-US" dirty="0" smtClean="0"/>
              <a:t> when focusing on the Faraday </a:t>
            </a:r>
            <a:r>
              <a:rPr lang="en-US" dirty="0" smtClean="0"/>
              <a:t>Cup, 1.5 </a:t>
            </a:r>
            <a:r>
              <a:rPr lang="en-US" dirty="0" err="1" smtClean="0"/>
              <a:t>nC</a:t>
            </a:r>
            <a:r>
              <a:rPr lang="en-US" dirty="0" smtClean="0"/>
              <a:t> with 1.5µs RF pulse)</a:t>
            </a:r>
            <a:endParaRPr lang="en-US" dirty="0" smtClean="0"/>
          </a:p>
          <a:p>
            <a:pPr lvl="1"/>
            <a:r>
              <a:rPr lang="en-US" dirty="0" smtClean="0"/>
              <a:t>No racetrack geometry of input coupler for quadrupole compensation</a:t>
            </a:r>
          </a:p>
          <a:p>
            <a:pPr lvl="1"/>
            <a:r>
              <a:rPr lang="en-US" dirty="0" smtClean="0"/>
              <a:t>21 MW for 100 MV/m (relatively high RF power)</a:t>
            </a:r>
          </a:p>
          <a:p>
            <a:pPr lvl="1"/>
            <a:endParaRPr lang="en-US" sz="800" dirty="0" smtClean="0"/>
          </a:p>
          <a:p>
            <a:pPr marL="177800" lvl="1" indent="0">
              <a:buNone/>
            </a:pPr>
            <a:r>
              <a:rPr lang="en-US" dirty="0" smtClean="0">
                <a:solidFill>
                  <a:srgbClr val="197418"/>
                </a:solidFill>
              </a:rPr>
              <a:t>But nevertheless providing remarkable low emittances in SITF</a:t>
            </a:r>
            <a:endParaRPr lang="en-US" dirty="0">
              <a:solidFill>
                <a:srgbClr val="197418"/>
              </a:solidFill>
            </a:endParaRPr>
          </a:p>
        </p:txBody>
      </p:sp>
      <p:sp>
        <p:nvSpPr>
          <p:cNvPr id="3" name="Title 2"/>
          <p:cNvSpPr>
            <a:spLocks noGrp="1"/>
          </p:cNvSpPr>
          <p:nvPr>
            <p:ph type="title"/>
          </p:nvPr>
        </p:nvSpPr>
        <p:spPr/>
        <p:txBody>
          <a:bodyPr/>
          <a:lstStyle/>
          <a:p>
            <a:r>
              <a:rPr lang="en-US" dirty="0" smtClean="0"/>
              <a:t>Source: CTF RF-gun a starting point</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16</a:t>
            </a:fld>
            <a:endParaRPr lang="en-US" dirty="0"/>
          </a:p>
        </p:txBody>
      </p:sp>
      <p:sp>
        <p:nvSpPr>
          <p:cNvPr id="5" name="Content Placeholder 1"/>
          <p:cNvSpPr txBox="1">
            <a:spLocks/>
          </p:cNvSpPr>
          <p:nvPr/>
        </p:nvSpPr>
        <p:spPr>
          <a:xfrm>
            <a:off x="6282" y="6640855"/>
            <a:ext cx="9137718" cy="193002"/>
          </a:xfrm>
          <a:prstGeom prst="rect">
            <a:avLst/>
          </a:prstGeom>
          <a:solidFill>
            <a:srgbClr val="FFFFCC"/>
          </a:solidFill>
        </p:spPr>
        <p:txBody>
          <a:bodyPr vert="horz" wrap="square" lIns="0" tIns="0" rIns="0" bIns="0" rtlCol="0">
            <a:spAutoFit/>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800" kern="1200" spc="0" baseline="0">
                <a:solidFill>
                  <a:schemeClr val="tx1"/>
                </a:solidFill>
                <a:latin typeface="+mn-lt"/>
                <a:ea typeface="+mn-ea"/>
                <a:cs typeface="+mn-cs"/>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mn-cs"/>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solidFill>
                  <a:schemeClr val="tx1"/>
                </a:solidFill>
                <a:latin typeface="+mn-lt"/>
                <a:ea typeface="ＭＳ Ｐゴシック" charset="-128"/>
                <a:cs typeface="ＭＳ Ｐゴシック" charset="-128"/>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ＭＳ Ｐゴシック" charset="0"/>
                <a:cs typeface="ＭＳ Ｐゴシック" charset="0"/>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Clr>
                <a:schemeClr val="tx1"/>
              </a:buClr>
              <a:buFont typeface="Symbol" panose="05050102010706020507" pitchFamily="18" charset="2"/>
              <a:buChar char="-"/>
              <a:defRPr sz="16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9pPr>
          </a:lstStyle>
          <a:p>
            <a:pPr marL="92075" indent="0" eaLnBrk="0" fontAlgn="base" hangingPunct="0">
              <a:spcBef>
                <a:spcPct val="50000"/>
              </a:spcBef>
              <a:spcAft>
                <a:spcPct val="0"/>
              </a:spcAft>
              <a:buFont typeface="Arial" panose="020B0604020202020204" pitchFamily="34" charset="0"/>
              <a:buNone/>
            </a:pPr>
            <a:r>
              <a:rPr lang="en-US" sz="1200" dirty="0" smtClean="0">
                <a:ea typeface="ヒラギノ角ゴ Pro W3" charset="0"/>
                <a:cs typeface="Arial Narrow"/>
              </a:rPr>
              <a:t>M. </a:t>
            </a:r>
            <a:r>
              <a:rPr lang="en-US" sz="1200" dirty="0" err="1" smtClean="0">
                <a:ea typeface="ヒラギノ角ゴ Pro W3" charset="0"/>
                <a:cs typeface="Arial Narrow"/>
              </a:rPr>
              <a:t>Bossard</a:t>
            </a:r>
            <a:r>
              <a:rPr lang="en-US" sz="1200" dirty="0" smtClean="0">
                <a:ea typeface="ヒラギノ角ゴ Pro W3" charset="0"/>
                <a:cs typeface="Arial Narrow"/>
              </a:rPr>
              <a:t> et al, CLIC note 297 and PS/RF note 95-25, 1995     -     M. </a:t>
            </a:r>
            <a:r>
              <a:rPr lang="en-US" sz="1200" dirty="0" err="1" smtClean="0">
                <a:ea typeface="ヒラギノ角ゴ Pro W3" charset="0"/>
                <a:cs typeface="Arial Narrow"/>
              </a:rPr>
              <a:t>Bossard</a:t>
            </a:r>
            <a:r>
              <a:rPr lang="en-US" sz="1200" dirty="0" smtClean="0">
                <a:ea typeface="ヒラギノ角ゴ Pro W3" charset="0"/>
                <a:cs typeface="Arial Narrow"/>
              </a:rPr>
              <a:t> et al, Design of  a RF gun for heavy beam loading, Proc. EPAC96</a:t>
            </a:r>
            <a:endParaRPr lang="en-US" sz="1200" dirty="0">
              <a:ea typeface="ヒラギノ角ゴ Pro W3" charset="0"/>
              <a:cs typeface="Arial Narrow"/>
            </a:endParaRPr>
          </a:p>
        </p:txBody>
      </p:sp>
      <p:sp>
        <p:nvSpPr>
          <p:cNvPr id="6" name="Rectangle 2"/>
          <p:cNvSpPr>
            <a:spLocks noChangeArrowheads="1"/>
          </p:cNvSpPr>
          <p:nvPr/>
        </p:nvSpPr>
        <p:spPr bwMode="auto">
          <a:xfrm>
            <a:off x="0" y="-169277"/>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24767461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Final source: </a:t>
            </a:r>
            <a:r>
              <a:rPr lang="en-US" dirty="0" smtClean="0">
                <a:solidFill>
                  <a:schemeClr val="accent6">
                    <a:lumMod val="60000"/>
                    <a:lumOff val="40000"/>
                  </a:schemeClr>
                </a:solidFill>
              </a:rPr>
              <a:t>PSI</a:t>
            </a:r>
            <a:r>
              <a:rPr lang="en-US" dirty="0" smtClean="0"/>
              <a:t> RF-gun (</a:t>
            </a:r>
            <a:r>
              <a:rPr lang="en-US" sz="2000" dirty="0" smtClean="0">
                <a:sym typeface="Symbol"/>
              </a:rPr>
              <a:t> </a:t>
            </a:r>
            <a:r>
              <a:rPr lang="en-US" sz="2000" dirty="0" smtClean="0">
                <a:solidFill>
                  <a:schemeClr val="accent6">
                    <a:lumMod val="60000"/>
                    <a:lumOff val="40000"/>
                  </a:schemeClr>
                </a:solidFill>
              </a:rPr>
              <a:t>P</a:t>
            </a:r>
            <a:r>
              <a:rPr lang="en-US" sz="2000" dirty="0" smtClean="0"/>
              <a:t>hin </a:t>
            </a:r>
            <a:r>
              <a:rPr lang="en-US" sz="2000" dirty="0" err="1" smtClean="0">
                <a:solidFill>
                  <a:schemeClr val="accent6">
                    <a:lumMod val="60000"/>
                    <a:lumOff val="40000"/>
                  </a:schemeClr>
                </a:solidFill>
              </a:rPr>
              <a:t>S</a:t>
            </a:r>
            <a:r>
              <a:rPr lang="en-US" sz="2000" dirty="0" err="1" smtClean="0"/>
              <a:t>lac</a:t>
            </a:r>
            <a:r>
              <a:rPr lang="en-US" sz="2000" dirty="0" smtClean="0"/>
              <a:t> </a:t>
            </a:r>
            <a:r>
              <a:rPr lang="en-US" sz="2000" dirty="0" smtClean="0">
                <a:solidFill>
                  <a:schemeClr val="accent6">
                    <a:lumMod val="60000"/>
                    <a:lumOff val="40000"/>
                  </a:schemeClr>
                </a:solidFill>
              </a:rPr>
              <a:t>I</a:t>
            </a:r>
            <a:r>
              <a:rPr lang="en-US" sz="2000" dirty="0" smtClean="0"/>
              <a:t>nside</a:t>
            </a:r>
            <a:r>
              <a:rPr lang="en-US" dirty="0" smtClean="0"/>
              <a:t>)</a:t>
            </a:r>
            <a:endParaRPr lang="en-US" dirty="0"/>
          </a:p>
        </p:txBody>
      </p:sp>
      <p:sp>
        <p:nvSpPr>
          <p:cNvPr id="4" name="Slide Number Placeholder 3"/>
          <p:cNvSpPr>
            <a:spLocks noGrp="1"/>
          </p:cNvSpPr>
          <p:nvPr>
            <p:ph type="sldNum" sz="quarter" idx="16"/>
          </p:nvPr>
        </p:nvSpPr>
        <p:spPr>
          <a:xfrm>
            <a:off x="8511124" y="6517211"/>
            <a:ext cx="575742" cy="196850"/>
          </a:xfrm>
        </p:spPr>
        <p:txBody>
          <a:bodyPr/>
          <a:lstStyle/>
          <a:p>
            <a:pPr algn="r">
              <a:defRPr/>
            </a:pPr>
            <a:r>
              <a:rPr lang="en-US" dirty="0" smtClean="0"/>
              <a:t>Page </a:t>
            </a:r>
            <a:fld id="{EBC07571-3134-BB4B-B83F-1A9FE18D34F3}" type="slidenum">
              <a:rPr lang="en-US" smtClean="0"/>
              <a:pPr algn="r">
                <a:defRPr/>
              </a:pPr>
              <a:t>17</a:t>
            </a:fld>
            <a:endParaRPr lang="en-US"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3718" y="1304841"/>
            <a:ext cx="374194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808417" y="2904115"/>
            <a:ext cx="3135713" cy="504056"/>
          </a:xfrm>
          <a:prstGeom prst="rect">
            <a:avLst/>
          </a:prstGeom>
          <a:solidFill>
            <a:srgbClr val="FFFF99"/>
          </a:solidFill>
        </p:spPr>
        <p:txBody>
          <a:bodyPr wrap="none" rtlCol="0">
            <a:noAutofit/>
          </a:bodyPr>
          <a:lstStyle>
            <a:defPPr>
              <a:defRPr lang="de-CH"/>
            </a:defPPr>
            <a:lvl1pPr>
              <a:defRPr sz="1400">
                <a:solidFill>
                  <a:srgbClr val="002060"/>
                </a:solidFill>
                <a:latin typeface="Calibri" panose="020F0502020204030204" pitchFamily="34" charset="0"/>
                <a:cs typeface="Calibri" panose="020F0502020204030204" pitchFamily="34" charset="0"/>
              </a:defRPr>
            </a:lvl1pPr>
          </a:lstStyle>
          <a:p>
            <a:pPr algn="ctr"/>
            <a:r>
              <a:rPr lang="de-CH" dirty="0" err="1"/>
              <a:t>Cathode</a:t>
            </a:r>
            <a:r>
              <a:rPr lang="de-CH" dirty="0"/>
              <a:t> </a:t>
            </a:r>
            <a:r>
              <a:rPr lang="de-CH" dirty="0" err="1"/>
              <a:t>plug</a:t>
            </a:r>
            <a:r>
              <a:rPr lang="de-CH" dirty="0"/>
              <a:t> </a:t>
            </a:r>
            <a:r>
              <a:rPr lang="de-CH" dirty="0" err="1"/>
              <a:t>for</a:t>
            </a:r>
            <a:r>
              <a:rPr lang="de-CH" dirty="0"/>
              <a:t> fast </a:t>
            </a:r>
            <a:r>
              <a:rPr lang="de-CH" dirty="0" err="1"/>
              <a:t>replacement</a:t>
            </a:r>
            <a:r>
              <a:rPr lang="de-CH" dirty="0"/>
              <a:t> </a:t>
            </a:r>
            <a:endParaRPr lang="de-CH" dirty="0" smtClean="0"/>
          </a:p>
          <a:p>
            <a:pPr algn="ctr">
              <a:spcBef>
                <a:spcPts val="0"/>
              </a:spcBef>
            </a:pPr>
            <a:r>
              <a:rPr lang="de-CH" dirty="0" smtClean="0">
                <a:sym typeface="Symbol"/>
              </a:rPr>
              <a:t> </a:t>
            </a:r>
            <a:r>
              <a:rPr lang="de-CH" dirty="0"/>
              <a:t>CTF design</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417" y="862223"/>
            <a:ext cx="3135712" cy="203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221295" y="1166319"/>
            <a:ext cx="3587122" cy="3000821"/>
          </a:xfrm>
          <a:prstGeom prst="rect">
            <a:avLst/>
          </a:prstGeom>
          <a:noFill/>
        </p:spPr>
        <p:txBody>
          <a:bodyPr wrap="square" rtlCol="0">
            <a:spAutoFit/>
          </a:bodyPr>
          <a:lstStyle/>
          <a:p>
            <a:r>
              <a:rPr lang="en-US" sz="1400" dirty="0" smtClean="0">
                <a:solidFill>
                  <a:srgbClr val="002060"/>
                </a:solidFill>
                <a:latin typeface="Calibri" panose="020F0502020204030204" pitchFamily="34" charset="0"/>
                <a:cs typeface="Calibri" panose="020F0502020204030204" pitchFamily="34" charset="0"/>
              </a:rPr>
              <a:t>Machined “on tune” according to HFSS</a:t>
            </a:r>
          </a:p>
          <a:p>
            <a:r>
              <a:rPr lang="en-US" sz="1400" dirty="0" smtClean="0">
                <a:solidFill>
                  <a:srgbClr val="002060"/>
                </a:solidFill>
                <a:latin typeface="Calibri" panose="020F0502020204030204" pitchFamily="34" charset="0"/>
                <a:cs typeface="Calibri" panose="020F0502020204030204" pitchFamily="34" charset="0"/>
              </a:rPr>
              <a:t>No tuning plungers</a:t>
            </a:r>
          </a:p>
          <a:p>
            <a:r>
              <a:rPr lang="en-US" sz="1400" dirty="0" smtClean="0">
                <a:solidFill>
                  <a:srgbClr val="002060"/>
                </a:solidFill>
                <a:latin typeface="Calibri" panose="020F0502020204030204" pitchFamily="34" charset="0"/>
                <a:cs typeface="Calibri" panose="020F0502020204030204" pitchFamily="34" charset="0"/>
              </a:rPr>
              <a:t>No tuning step during machining</a:t>
            </a:r>
            <a:endParaRPr lang="en-US" sz="1400" dirty="0">
              <a:solidFill>
                <a:srgbClr val="002060"/>
              </a:solidFill>
              <a:latin typeface="Calibri" panose="020F0502020204030204" pitchFamily="34" charset="0"/>
              <a:cs typeface="Calibri" panose="020F0502020204030204" pitchFamily="34" charset="0"/>
            </a:endParaRPr>
          </a:p>
          <a:p>
            <a:r>
              <a:rPr lang="en-US" sz="1400" dirty="0" smtClean="0">
                <a:solidFill>
                  <a:srgbClr val="002060"/>
                </a:solidFill>
                <a:latin typeface="Calibri" panose="020F0502020204030204" pitchFamily="34" charset="0"/>
                <a:cs typeface="Calibri" panose="020F0502020204030204" pitchFamily="34" charset="0"/>
              </a:rPr>
              <a:t>Best design features from SLAC and PHIN/CTF</a:t>
            </a:r>
          </a:p>
          <a:p>
            <a:pPr marL="285750" indent="-285750">
              <a:buFont typeface="Arial" panose="020B0604020202020204" pitchFamily="34" charset="0"/>
              <a:buChar char="•"/>
            </a:pPr>
            <a:r>
              <a:rPr lang="en-US" sz="1400" dirty="0" smtClean="0">
                <a:solidFill>
                  <a:srgbClr val="002060"/>
                </a:solidFill>
                <a:latin typeface="Calibri" panose="020F0502020204030204" pitchFamily="34" charset="0"/>
                <a:cs typeface="Calibri" panose="020F0502020204030204" pitchFamily="34" charset="0"/>
              </a:rPr>
              <a:t>2.5 cells</a:t>
            </a:r>
          </a:p>
          <a:p>
            <a:pPr marL="285750" indent="-285750">
              <a:buFont typeface="Arial" panose="020B0604020202020204" pitchFamily="34" charset="0"/>
              <a:buChar char="•"/>
            </a:pPr>
            <a:r>
              <a:rPr lang="en-US" sz="1400" dirty="0" smtClean="0">
                <a:solidFill>
                  <a:srgbClr val="002060"/>
                </a:solidFill>
                <a:latin typeface="Calibri" panose="020F0502020204030204" pitchFamily="34" charset="0"/>
                <a:cs typeface="Calibri" panose="020F0502020204030204" pitchFamily="34" charset="0"/>
              </a:rPr>
              <a:t>Racetrack cell with symmetric z-coupling for dipole and quadrupole compensation</a:t>
            </a:r>
          </a:p>
          <a:p>
            <a:pPr marL="285750" indent="-285750">
              <a:buFont typeface="Arial" panose="020B0604020202020204" pitchFamily="34" charset="0"/>
              <a:buChar char="•"/>
            </a:pPr>
            <a:r>
              <a:rPr lang="en-US" sz="1400" dirty="0" smtClean="0">
                <a:solidFill>
                  <a:srgbClr val="002060"/>
                </a:solidFill>
                <a:latin typeface="Calibri" panose="020F0502020204030204" pitchFamily="34" charset="0"/>
                <a:cs typeface="Calibri" panose="020F0502020204030204" pitchFamily="34" charset="0"/>
              </a:rPr>
              <a:t>Removable backplane but, load lock for in vacuum cathode replacement</a:t>
            </a:r>
            <a:endParaRPr lang="en-US" sz="14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400" dirty="0" smtClean="0">
              <a:solidFill>
                <a:srgbClr val="002060"/>
              </a:solidFill>
              <a:latin typeface="Calibri" panose="020F0502020204030204" pitchFamily="34" charset="0"/>
              <a:cs typeface="Calibri" panose="020F0502020204030204" pitchFamily="34" charset="0"/>
            </a:endParaRPr>
          </a:p>
        </p:txBody>
      </p:sp>
      <p:cxnSp>
        <p:nvCxnSpPr>
          <p:cNvPr id="11" name="Straight Connector 10"/>
          <p:cNvCxnSpPr/>
          <p:nvPr/>
        </p:nvCxnSpPr>
        <p:spPr bwMode="auto">
          <a:xfrm flipH="1">
            <a:off x="747290" y="5161541"/>
            <a:ext cx="565689" cy="615469"/>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2" name="TextBox 11"/>
          <p:cNvSpPr txBox="1"/>
          <p:nvPr/>
        </p:nvSpPr>
        <p:spPr>
          <a:xfrm>
            <a:off x="200396" y="5838587"/>
            <a:ext cx="875240" cy="217752"/>
          </a:xfrm>
          <a:prstGeom prst="rect">
            <a:avLst/>
          </a:prstGeom>
          <a:noFill/>
        </p:spPr>
        <p:txBody>
          <a:bodyPr wrap="none" lIns="0" tIns="0" rIns="0" bIns="0" rtlCol="0">
            <a:spAutoFit/>
          </a:bodyPr>
          <a:lstStyle/>
          <a:p>
            <a:pPr>
              <a:lnSpc>
                <a:spcPct val="110000"/>
              </a:lnSpc>
            </a:pPr>
            <a:r>
              <a:rPr lang="en-US" sz="1400" dirty="0" smtClean="0">
                <a:latin typeface="Arial Narrow"/>
                <a:cs typeface="Arial Narrow"/>
              </a:rPr>
              <a:t>Cathode plug</a:t>
            </a:r>
          </a:p>
        </p:txBody>
      </p:sp>
      <p:sp>
        <p:nvSpPr>
          <p:cNvPr id="13" name="TextBox 12"/>
          <p:cNvSpPr txBox="1"/>
          <p:nvPr/>
        </p:nvSpPr>
        <p:spPr>
          <a:xfrm>
            <a:off x="5808417" y="5682388"/>
            <a:ext cx="3135712" cy="723138"/>
          </a:xfrm>
          <a:prstGeom prst="rect">
            <a:avLst/>
          </a:prstGeom>
          <a:solidFill>
            <a:srgbClr val="FFFF99"/>
          </a:solidFill>
        </p:spPr>
        <p:txBody>
          <a:bodyPr wrap="none" rtlCol="0">
            <a:noAutofit/>
          </a:bodyPr>
          <a:lstStyle/>
          <a:p>
            <a:pPr>
              <a:spcBef>
                <a:spcPts val="0"/>
              </a:spcBef>
            </a:pPr>
            <a:r>
              <a:rPr lang="en-US" sz="1400" dirty="0" smtClean="0">
                <a:solidFill>
                  <a:srgbClr val="002060"/>
                </a:solidFill>
                <a:latin typeface="Calibri" panose="020F0502020204030204" pitchFamily="34" charset="0"/>
                <a:cs typeface="Calibri" panose="020F0502020204030204" pitchFamily="34" charset="0"/>
              </a:rPr>
              <a:t>RF and mechanical design: PSI</a:t>
            </a:r>
          </a:p>
          <a:p>
            <a:pPr>
              <a:spcBef>
                <a:spcPts val="0"/>
              </a:spcBef>
            </a:pPr>
            <a:r>
              <a:rPr lang="en-US" sz="1400" dirty="0" smtClean="0">
                <a:solidFill>
                  <a:srgbClr val="002060"/>
                </a:solidFill>
                <a:latin typeface="Calibri" panose="020F0502020204030204" pitchFamily="34" charset="0"/>
                <a:cs typeface="Calibri" panose="020F0502020204030204" pitchFamily="34" charset="0"/>
              </a:rPr>
              <a:t>Fine machining cavities : VDL</a:t>
            </a:r>
          </a:p>
          <a:p>
            <a:pPr>
              <a:spcBef>
                <a:spcPts val="0"/>
              </a:spcBef>
            </a:pPr>
            <a:r>
              <a:rPr lang="en-US" sz="1400" dirty="0" smtClean="0">
                <a:solidFill>
                  <a:srgbClr val="002060"/>
                </a:solidFill>
                <a:latin typeface="Calibri" panose="020F0502020204030204" pitchFamily="34" charset="0"/>
                <a:cs typeface="Calibri" panose="020F0502020204030204" pitchFamily="34" charset="0"/>
              </a:rPr>
              <a:t>Pre-machining &amp; Brazing: PSI workshop</a:t>
            </a:r>
          </a:p>
        </p:txBody>
      </p:sp>
      <p:sp>
        <p:nvSpPr>
          <p:cNvPr id="20" name="TextBox 19"/>
          <p:cNvSpPr txBox="1"/>
          <p:nvPr/>
        </p:nvSpPr>
        <p:spPr>
          <a:xfrm>
            <a:off x="7564158" y="5155510"/>
            <a:ext cx="1432229" cy="246221"/>
          </a:xfrm>
          <a:prstGeom prst="rect">
            <a:avLst/>
          </a:prstGeom>
          <a:noFill/>
        </p:spPr>
        <p:txBody>
          <a:bodyPr wrap="square" rtlCol="0">
            <a:spAutoFit/>
          </a:bodyPr>
          <a:lstStyle/>
          <a:p>
            <a:r>
              <a:rPr lang="en-US" sz="1000" b="1" dirty="0" smtClean="0">
                <a:solidFill>
                  <a:schemeClr val="bg1"/>
                </a:solidFill>
              </a:rPr>
              <a:t>SwissFEL </a:t>
            </a:r>
            <a:r>
              <a:rPr lang="en-US" sz="1000" b="1" dirty="0">
                <a:solidFill>
                  <a:schemeClr val="bg1"/>
                </a:solidFill>
              </a:rPr>
              <a:t> </a:t>
            </a:r>
            <a:r>
              <a:rPr lang="en-US" sz="1000" b="1" dirty="0" smtClean="0">
                <a:solidFill>
                  <a:schemeClr val="bg1"/>
                </a:solidFill>
              </a:rPr>
              <a:t>today</a:t>
            </a: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125"/>
          <a:stretch/>
        </p:blipFill>
        <p:spPr bwMode="auto">
          <a:xfrm>
            <a:off x="5808417" y="3535569"/>
            <a:ext cx="3135712" cy="214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 Box 4"/>
          <p:cNvSpPr txBox="1">
            <a:spLocks noChangeArrowheads="1"/>
          </p:cNvSpPr>
          <p:nvPr/>
        </p:nvSpPr>
        <p:spPr bwMode="auto">
          <a:xfrm>
            <a:off x="0" y="6651827"/>
            <a:ext cx="9144000" cy="203133"/>
          </a:xfrm>
          <a:prstGeom prst="rect">
            <a:avLst/>
          </a:prstGeom>
          <a:solidFill>
            <a:srgbClr val="FFFFCC"/>
          </a:solidFill>
          <a:extLst/>
        </p:spPr>
        <p:txBody>
          <a:bodyPr vert="horz" wrap="square" lIns="0" tIns="0" rIns="0" bIns="0" rtlCol="0">
            <a:spAutoFit/>
          </a:bodyPr>
          <a:lstStyle>
            <a:defPPr>
              <a:defRPr lang="de-CH"/>
            </a:defPPr>
            <a:lvl1pPr marL="92075" marR="0" indent="0" defTabSz="914400" latinLnBrk="0">
              <a:lnSpc>
                <a:spcPct val="110000"/>
              </a:lnSpc>
              <a:buClr>
                <a:schemeClr val="tx1"/>
              </a:buClr>
              <a:buSzPct val="100000"/>
              <a:buFont typeface="Arial" panose="020B0604020202020204" pitchFamily="34" charset="0"/>
              <a:buNone/>
              <a:tabLst/>
              <a:defRPr sz="1200" spc="0" baseline="0">
                <a:latin typeface="+mn-lt"/>
                <a:cs typeface="Arial Narrow"/>
              </a:defRPr>
            </a:lvl1pPr>
            <a:lvl2pPr marL="35560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mn-cs"/>
              </a:defRPr>
            </a:lvl2pPr>
            <a:lvl3pPr marL="539750" marR="0" indent="-18415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128"/>
                <a:cs typeface="ＭＳ Ｐゴシック" charset="-128"/>
              </a:defRPr>
            </a:lvl3pPr>
            <a:lvl4pPr marL="7175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0"/>
                <a:cs typeface="ＭＳ Ｐゴシック" charset="0"/>
              </a:defRPr>
            </a:lvl4pPr>
            <a:lvl5pPr marL="8953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ＭＳ Ｐゴシック" charset="0"/>
              </a:defRPr>
            </a:lvl5pPr>
            <a:lvl6pPr marL="1074738" indent="-179388" fontAlgn="base">
              <a:lnSpc>
                <a:spcPct val="110000"/>
              </a:lnSpc>
              <a:spcBef>
                <a:spcPct val="0"/>
              </a:spcBef>
              <a:spcAft>
                <a:spcPct val="0"/>
              </a:spcAft>
              <a:buClr>
                <a:schemeClr val="tx1"/>
              </a:buClr>
              <a:buFont typeface="Symbol" panose="05050102010706020507" pitchFamily="18" charset="2"/>
              <a:buChar char="-"/>
              <a:defRPr>
                <a:latin typeface="+mn-lt"/>
                <a:ea typeface="+mn-ea"/>
              </a:defRPr>
            </a:lvl6pPr>
            <a:lvl7pPr marL="1257300" indent="-182563" fontAlgn="base">
              <a:lnSpc>
                <a:spcPct val="110000"/>
              </a:lnSpc>
              <a:spcBef>
                <a:spcPct val="0"/>
              </a:spcBef>
              <a:spcAft>
                <a:spcPct val="0"/>
              </a:spcAft>
              <a:buFont typeface="Symbol" panose="05050102010706020507" pitchFamily="18" charset="2"/>
              <a:buChar char="-"/>
              <a:defRPr>
                <a:latin typeface="+mn-lt"/>
                <a:ea typeface="+mn-ea"/>
              </a:defRPr>
            </a:lvl7pPr>
            <a:lvl8pPr marL="1436688" indent="-179388" fontAlgn="base">
              <a:lnSpc>
                <a:spcPct val="110000"/>
              </a:lnSpc>
              <a:spcBef>
                <a:spcPct val="0"/>
              </a:spcBef>
              <a:spcAft>
                <a:spcPct val="0"/>
              </a:spcAft>
              <a:buFont typeface="Symbol" panose="05050102010706020507" pitchFamily="18" charset="2"/>
              <a:buChar char="-"/>
              <a:defRPr>
                <a:latin typeface="+mn-lt"/>
                <a:ea typeface="+mn-ea"/>
              </a:defRPr>
            </a:lvl8pPr>
            <a:lvl9pPr marL="1614488" indent="-177800" fontAlgn="base">
              <a:lnSpc>
                <a:spcPct val="110000"/>
              </a:lnSpc>
              <a:spcBef>
                <a:spcPct val="0"/>
              </a:spcBef>
              <a:spcAft>
                <a:spcPct val="0"/>
              </a:spcAft>
              <a:buFont typeface="Symbol" panose="05050102010706020507" pitchFamily="18" charset="2"/>
              <a:buChar char="-"/>
              <a:defRPr>
                <a:latin typeface="+mn-lt"/>
                <a:ea typeface="+mn-ea"/>
              </a:defRPr>
            </a:lvl9pPr>
          </a:lstStyle>
          <a:p>
            <a:r>
              <a:rPr lang="en-US" altLang="de-DE" dirty="0"/>
              <a:t>U. Ellenberger, et al., The SwissFEL RF Gun: manufacturing and (…), Proc. of FEL2014, Basel, Switzerland </a:t>
            </a:r>
          </a:p>
        </p:txBody>
      </p:sp>
      <p:sp>
        <p:nvSpPr>
          <p:cNvPr id="19" name="TextBox 18"/>
          <p:cNvSpPr txBox="1"/>
          <p:nvPr/>
        </p:nvSpPr>
        <p:spPr>
          <a:xfrm>
            <a:off x="5808417" y="3545028"/>
            <a:ext cx="1322325" cy="246221"/>
          </a:xfrm>
          <a:prstGeom prst="rect">
            <a:avLst/>
          </a:prstGeom>
          <a:noFill/>
        </p:spPr>
        <p:txBody>
          <a:bodyPr wrap="square" rtlCol="0">
            <a:spAutoFit/>
          </a:bodyPr>
          <a:lstStyle/>
          <a:p>
            <a:r>
              <a:rPr lang="en-US" sz="1000" b="1" dirty="0" smtClean="0">
                <a:solidFill>
                  <a:schemeClr val="bg1"/>
                </a:solidFill>
              </a:rPr>
              <a:t>SITF 15.07.2014</a:t>
            </a:r>
            <a:endParaRPr lang="en-US" sz="1000" b="1" dirty="0">
              <a:solidFill>
                <a:schemeClr val="bg1"/>
              </a:solidFill>
            </a:endParaRPr>
          </a:p>
        </p:txBody>
      </p:sp>
      <p:sp>
        <p:nvSpPr>
          <p:cNvPr id="22" name="TextBox 21"/>
          <p:cNvSpPr txBox="1"/>
          <p:nvPr/>
        </p:nvSpPr>
        <p:spPr>
          <a:xfrm>
            <a:off x="6503447" y="5401731"/>
            <a:ext cx="1322325" cy="246221"/>
          </a:xfrm>
          <a:prstGeom prst="rect">
            <a:avLst/>
          </a:prstGeom>
          <a:noFill/>
        </p:spPr>
        <p:txBody>
          <a:bodyPr wrap="square" rtlCol="0">
            <a:spAutoFit/>
          </a:bodyPr>
          <a:lstStyle/>
          <a:p>
            <a:r>
              <a:rPr lang="en-US" sz="1000" b="1" dirty="0" smtClean="0">
                <a:solidFill>
                  <a:schemeClr val="bg1"/>
                </a:solidFill>
              </a:rPr>
              <a:t>Load lock</a:t>
            </a:r>
            <a:endParaRPr lang="en-US" sz="1000" b="1" dirty="0">
              <a:solidFill>
                <a:schemeClr val="bg1"/>
              </a:solidFill>
            </a:endParaRPr>
          </a:p>
        </p:txBody>
      </p:sp>
      <p:cxnSp>
        <p:nvCxnSpPr>
          <p:cNvPr id="23" name="Straight Arrow Connector 22"/>
          <p:cNvCxnSpPr/>
          <p:nvPr/>
        </p:nvCxnSpPr>
        <p:spPr bwMode="auto">
          <a:xfrm flipV="1">
            <a:off x="7245499" y="5155510"/>
            <a:ext cx="474133" cy="369331"/>
          </a:xfrm>
          <a:prstGeom prst="straightConnector1">
            <a:avLst/>
          </a:prstGeom>
          <a:solidFill>
            <a:schemeClr val="accent1"/>
          </a:solidFill>
          <a:ln w="9525" cap="flat" cmpd="sng" algn="ctr">
            <a:solidFill>
              <a:schemeClr val="bg1"/>
            </a:solidFill>
            <a:prstDash val="solid"/>
            <a:round/>
            <a:headEnd type="none" w="med" len="med"/>
            <a:tailEnd type="arrow"/>
          </a:ln>
          <a:effectLst/>
        </p:spPr>
      </p:cxnSp>
      <p:pic>
        <p:nvPicPr>
          <p:cNvPr id="6149" name="Picture 5" descr="C:\Users\pedrozzi\AppData\Local\Microsoft\Windows\Temporary Internet Files\Content.IE5\76S36Q6P\original_smiley_fac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2594" y="318978"/>
            <a:ext cx="362488" cy="362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83666" y="5011701"/>
            <a:ext cx="2587559" cy="609398"/>
          </a:xfrm>
          <a:prstGeom prst="rect">
            <a:avLst/>
          </a:prstGeom>
          <a:noFill/>
          <a:ln>
            <a:solidFill>
              <a:schemeClr val="accent2"/>
            </a:solidFill>
          </a:ln>
        </p:spPr>
        <p:txBody>
          <a:bodyPr wrap="square" lIns="0" tIns="0" rIns="0" bIns="0" rtlCol="0">
            <a:spAutoFit/>
          </a:bodyPr>
          <a:lstStyle/>
          <a:p>
            <a:pPr marL="87313">
              <a:lnSpc>
                <a:spcPct val="110000"/>
              </a:lnSpc>
              <a:spcBef>
                <a:spcPts val="0"/>
              </a:spcBef>
            </a:pPr>
            <a:r>
              <a:rPr lang="de-CH" sz="1800" kern="1000" spc="30" dirty="0" smtClean="0">
                <a:latin typeface="+mn-lt"/>
                <a:cs typeface="Franklin Gothic Book"/>
              </a:rPr>
              <a:t>In </a:t>
            </a:r>
            <a:r>
              <a:rPr lang="de-CH" sz="1800" kern="1000" spc="30" dirty="0" err="1" smtClean="0">
                <a:latin typeface="+mn-lt"/>
                <a:cs typeface="Franklin Gothic Book"/>
              </a:rPr>
              <a:t>operation</a:t>
            </a:r>
            <a:r>
              <a:rPr lang="de-CH" sz="1800" kern="1000" spc="30" dirty="0" smtClean="0">
                <a:latin typeface="+mn-lt"/>
                <a:cs typeface="Franklin Gothic Book"/>
              </a:rPr>
              <a:t> at SITF </a:t>
            </a:r>
            <a:r>
              <a:rPr lang="de-CH" sz="1800" kern="1000" spc="30" dirty="0" err="1" smtClean="0">
                <a:latin typeface="+mn-lt"/>
                <a:cs typeface="Franklin Gothic Book"/>
              </a:rPr>
              <a:t>from</a:t>
            </a:r>
            <a:r>
              <a:rPr lang="de-CH" sz="1800" kern="1000" spc="30" dirty="0" smtClean="0">
                <a:latin typeface="+mn-lt"/>
                <a:cs typeface="Franklin Gothic Book"/>
              </a:rPr>
              <a:t> May </a:t>
            </a:r>
            <a:r>
              <a:rPr lang="de-CH" sz="1800" kern="1000" spc="30" dirty="0" err="1" smtClean="0">
                <a:latin typeface="+mn-lt"/>
                <a:cs typeface="Franklin Gothic Book"/>
              </a:rPr>
              <a:t>until</a:t>
            </a:r>
            <a:r>
              <a:rPr lang="de-CH" sz="1800" kern="1000" spc="30" dirty="0" smtClean="0">
                <a:latin typeface="+mn-lt"/>
                <a:cs typeface="Franklin Gothic Book"/>
              </a:rPr>
              <a:t> </a:t>
            </a:r>
            <a:r>
              <a:rPr lang="de-CH" sz="1800" kern="1000" spc="30" dirty="0" err="1" smtClean="0">
                <a:latin typeface="+mn-lt"/>
                <a:cs typeface="Franklin Gothic Book"/>
              </a:rPr>
              <a:t>October</a:t>
            </a:r>
            <a:r>
              <a:rPr lang="de-CH" sz="1800" kern="1000" spc="30" dirty="0" smtClean="0">
                <a:latin typeface="+mn-lt"/>
                <a:cs typeface="Franklin Gothic Book"/>
              </a:rPr>
              <a:t> 2014</a:t>
            </a:r>
          </a:p>
        </p:txBody>
      </p:sp>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PSI RF-gun: filling scheme and thermal losses</a:t>
            </a:r>
            <a:endParaRPr lang="en-US" dirty="0"/>
          </a:p>
        </p:txBody>
      </p:sp>
      <p:sp>
        <p:nvSpPr>
          <p:cNvPr id="4" name="Slide Number Placeholder 3"/>
          <p:cNvSpPr>
            <a:spLocks noGrp="1"/>
          </p:cNvSpPr>
          <p:nvPr>
            <p:ph type="sldNum" sz="quarter" idx="16"/>
          </p:nvPr>
        </p:nvSpPr>
        <p:spPr>
          <a:xfrm>
            <a:off x="8519591" y="6508744"/>
            <a:ext cx="575742" cy="196850"/>
          </a:xfrm>
        </p:spPr>
        <p:txBody>
          <a:bodyPr/>
          <a:lstStyle/>
          <a:p>
            <a:pPr algn="r">
              <a:defRPr/>
            </a:pPr>
            <a:r>
              <a:rPr lang="en-US" dirty="0" smtClean="0"/>
              <a:t>Page </a:t>
            </a:r>
            <a:fld id="{EBC07571-3134-BB4B-B83F-1A9FE18D34F3}" type="slidenum">
              <a:rPr lang="en-US" smtClean="0"/>
              <a:pPr algn="r">
                <a:defRPr/>
              </a:pPr>
              <a:t>18</a:t>
            </a:fld>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414102"/>
            <a:ext cx="415766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0" y="6651827"/>
            <a:ext cx="9144000" cy="203133"/>
          </a:xfrm>
          <a:prstGeom prst="rect">
            <a:avLst/>
          </a:prstGeom>
          <a:solidFill>
            <a:srgbClr val="FFFFCC"/>
          </a:solidFill>
          <a:extLst/>
        </p:spPr>
        <p:txBody>
          <a:bodyPr vert="horz" wrap="square" lIns="0" tIns="0" rIns="0" bIns="0" rtlCol="0">
            <a:spAutoFit/>
          </a:bodyPr>
          <a:lstStyle>
            <a:defPPr>
              <a:defRPr lang="de-CH"/>
            </a:defPPr>
            <a:lvl1pPr marL="92075" marR="0" indent="0" defTabSz="914400" latinLnBrk="0">
              <a:lnSpc>
                <a:spcPct val="110000"/>
              </a:lnSpc>
              <a:buClr>
                <a:schemeClr val="tx1"/>
              </a:buClr>
              <a:buSzPct val="100000"/>
              <a:buFont typeface="Arial" panose="020B0604020202020204" pitchFamily="34" charset="0"/>
              <a:buNone/>
              <a:tabLst/>
              <a:defRPr sz="1200" spc="0" baseline="0">
                <a:latin typeface="+mn-lt"/>
                <a:cs typeface="Arial Narrow"/>
              </a:defRPr>
            </a:lvl1pPr>
            <a:lvl2pPr marL="35560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mn-cs"/>
              </a:defRPr>
            </a:lvl2pPr>
            <a:lvl3pPr marL="539750" marR="0" indent="-18415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128"/>
                <a:cs typeface="ＭＳ Ｐゴシック" charset="-128"/>
              </a:defRPr>
            </a:lvl3pPr>
            <a:lvl4pPr marL="7175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0"/>
                <a:cs typeface="ＭＳ Ｐゴシック" charset="0"/>
              </a:defRPr>
            </a:lvl4pPr>
            <a:lvl5pPr marL="8953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ＭＳ Ｐゴシック" charset="0"/>
              </a:defRPr>
            </a:lvl5pPr>
            <a:lvl6pPr marL="1074738" indent="-179388" fontAlgn="base">
              <a:lnSpc>
                <a:spcPct val="110000"/>
              </a:lnSpc>
              <a:spcBef>
                <a:spcPct val="0"/>
              </a:spcBef>
              <a:spcAft>
                <a:spcPct val="0"/>
              </a:spcAft>
              <a:buClr>
                <a:schemeClr val="tx1"/>
              </a:buClr>
              <a:buFont typeface="Symbol" panose="05050102010706020507" pitchFamily="18" charset="2"/>
              <a:buChar char="-"/>
              <a:defRPr>
                <a:latin typeface="+mn-lt"/>
                <a:ea typeface="+mn-ea"/>
              </a:defRPr>
            </a:lvl6pPr>
            <a:lvl7pPr marL="1257300" indent="-182563" fontAlgn="base">
              <a:lnSpc>
                <a:spcPct val="110000"/>
              </a:lnSpc>
              <a:spcBef>
                <a:spcPct val="0"/>
              </a:spcBef>
              <a:spcAft>
                <a:spcPct val="0"/>
              </a:spcAft>
              <a:buFont typeface="Symbol" panose="05050102010706020507" pitchFamily="18" charset="2"/>
              <a:buChar char="-"/>
              <a:defRPr>
                <a:latin typeface="+mn-lt"/>
                <a:ea typeface="+mn-ea"/>
              </a:defRPr>
            </a:lvl7pPr>
            <a:lvl8pPr marL="1436688" indent="-179388" fontAlgn="base">
              <a:lnSpc>
                <a:spcPct val="110000"/>
              </a:lnSpc>
              <a:spcBef>
                <a:spcPct val="0"/>
              </a:spcBef>
              <a:spcAft>
                <a:spcPct val="0"/>
              </a:spcAft>
              <a:buFont typeface="Symbol" panose="05050102010706020507" pitchFamily="18" charset="2"/>
              <a:buChar char="-"/>
              <a:defRPr>
                <a:latin typeface="+mn-lt"/>
                <a:ea typeface="+mn-ea"/>
              </a:defRPr>
            </a:lvl8pPr>
            <a:lvl9pPr marL="1614488" indent="-177800" fontAlgn="base">
              <a:lnSpc>
                <a:spcPct val="110000"/>
              </a:lnSpc>
              <a:spcBef>
                <a:spcPct val="0"/>
              </a:spcBef>
              <a:spcAft>
                <a:spcPct val="0"/>
              </a:spcAft>
              <a:buFont typeface="Symbol" panose="05050102010706020507" pitchFamily="18" charset="2"/>
              <a:buChar char="-"/>
              <a:defRPr>
                <a:latin typeface="+mn-lt"/>
                <a:ea typeface="+mn-ea"/>
              </a:defRPr>
            </a:lvl9pPr>
          </a:lstStyle>
          <a:p>
            <a:r>
              <a:rPr lang="en-US" altLang="de-DE" dirty="0"/>
              <a:t>J.-Y. Raguin, et al., The SwissFEL RF Gun: RF design and thermal analysis, Proceedings of LINAC2012, Tel-Aviv, Israel </a:t>
            </a:r>
          </a:p>
        </p:txBody>
      </p:sp>
      <p:sp>
        <p:nvSpPr>
          <p:cNvPr id="7" name="Text Box 5"/>
          <p:cNvSpPr txBox="1">
            <a:spLocks noChangeArrowheads="1"/>
          </p:cNvSpPr>
          <p:nvPr/>
        </p:nvSpPr>
        <p:spPr bwMode="auto">
          <a:xfrm>
            <a:off x="130082" y="4597501"/>
            <a:ext cx="3782699"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b="1" dirty="0"/>
              <a:t>Amplitude modulation </a:t>
            </a:r>
            <a:r>
              <a:rPr lang="en-US" altLang="de-DE" b="1" dirty="0" smtClean="0"/>
              <a:t>scheme</a:t>
            </a:r>
          </a:p>
          <a:p>
            <a:pPr marL="285750" indent="-285750" eaLnBrk="1" hangingPunct="1">
              <a:buFont typeface="Symbol" pitchFamily="18" charset="2"/>
              <a:buChar char="Þ"/>
            </a:pPr>
            <a:r>
              <a:rPr lang="en-US" altLang="de-DE" sz="1400" dirty="0" smtClean="0"/>
              <a:t>Fast filling</a:t>
            </a:r>
          </a:p>
          <a:p>
            <a:pPr marL="285750" indent="-285750" eaLnBrk="1" hangingPunct="1">
              <a:buFont typeface="Symbol" pitchFamily="18" charset="2"/>
              <a:buChar char="Þ"/>
            </a:pPr>
            <a:r>
              <a:rPr lang="en-US" altLang="de-DE" sz="1400" dirty="0" smtClean="0"/>
              <a:t>150 </a:t>
            </a:r>
            <a:r>
              <a:rPr lang="en-US" altLang="de-DE" sz="1400" dirty="0"/>
              <a:t>ns flattop </a:t>
            </a:r>
            <a:r>
              <a:rPr lang="en-US" altLang="de-DE" sz="1400" dirty="0" smtClean="0"/>
              <a:t>for </a:t>
            </a:r>
            <a:r>
              <a:rPr lang="en-US" altLang="de-DE" sz="1400" dirty="0"/>
              <a:t>two bunch operation. </a:t>
            </a:r>
          </a:p>
          <a:p>
            <a:pPr eaLnBrk="1" hangingPunct="1"/>
            <a:endParaRPr lang="en-US" altLang="de-DE"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l="2365" r="3154"/>
          <a:stretch>
            <a:fillRect/>
          </a:stretch>
        </p:blipFill>
        <p:spPr bwMode="auto">
          <a:xfrm>
            <a:off x="4621213" y="1426802"/>
            <a:ext cx="44323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4497569" y="4597501"/>
            <a:ext cx="4555944" cy="15234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b="1" dirty="0" smtClean="0"/>
              <a:t>Shorter </a:t>
            </a:r>
            <a:r>
              <a:rPr lang="en-US" altLang="de-DE" b="1" dirty="0"/>
              <a:t>RF pulses </a:t>
            </a:r>
          </a:p>
          <a:p>
            <a:pPr marL="285750" indent="-285750" defTabSz="179388" eaLnBrk="1" hangingPunct="1">
              <a:buFont typeface="Symbol" pitchFamily="18" charset="2"/>
              <a:buChar char="Þ"/>
            </a:pPr>
            <a:r>
              <a:rPr lang="en-US" altLang="de-DE" sz="1400" dirty="0" smtClean="0"/>
              <a:t>Thermal </a:t>
            </a:r>
            <a:r>
              <a:rPr lang="en-US" altLang="de-DE" sz="1400" dirty="0"/>
              <a:t>load reduction </a:t>
            </a:r>
            <a:r>
              <a:rPr lang="en-US" altLang="de-DE" sz="1400" dirty="0" smtClean="0"/>
              <a:t>from </a:t>
            </a:r>
            <a:r>
              <a:rPr lang="en-US" altLang="de-DE" sz="1400" dirty="0"/>
              <a:t>3 to 0.9 </a:t>
            </a:r>
            <a:r>
              <a:rPr lang="en-US" altLang="de-DE" sz="1400" dirty="0" smtClean="0"/>
              <a:t>KW</a:t>
            </a:r>
          </a:p>
          <a:p>
            <a:pPr marL="285750" indent="-285750" defTabSz="179388" eaLnBrk="1" hangingPunct="1">
              <a:buFont typeface="Symbol" pitchFamily="18" charset="2"/>
              <a:buChar char="Þ"/>
            </a:pPr>
            <a:r>
              <a:rPr lang="en-US" altLang="de-DE" sz="1400" dirty="0" smtClean="0"/>
              <a:t>Dark </a:t>
            </a:r>
            <a:r>
              <a:rPr lang="en-US" altLang="de-DE" sz="1400" dirty="0"/>
              <a:t>current reduction </a:t>
            </a:r>
            <a:r>
              <a:rPr lang="en-US" altLang="de-DE" sz="1400" dirty="0" smtClean="0"/>
              <a:t>(~50 pc @ 100 MV/m)</a:t>
            </a:r>
            <a:endParaRPr lang="en-US" altLang="de-DE" sz="1400" dirty="0"/>
          </a:p>
          <a:p>
            <a:pPr marL="285750" indent="-285750" defTabSz="179388" eaLnBrk="1" hangingPunct="1">
              <a:buFont typeface="Symbol" pitchFamily="18" charset="2"/>
              <a:buChar char="Þ"/>
            </a:pPr>
            <a:r>
              <a:rPr lang="en-US" altLang="de-DE" sz="1400" dirty="0" smtClean="0"/>
              <a:t>Reduction of RF breakdowns (6 Months operation ~arc free)</a:t>
            </a:r>
            <a:endParaRPr lang="en-US" altLang="de-DE" sz="1400" dirty="0"/>
          </a:p>
        </p:txBody>
      </p:sp>
      <p:cxnSp>
        <p:nvCxnSpPr>
          <p:cNvPr id="10" name="Straight Connector 9"/>
          <p:cNvCxnSpPr/>
          <p:nvPr/>
        </p:nvCxnSpPr>
        <p:spPr bwMode="auto">
          <a:xfrm flipV="1">
            <a:off x="1608667" y="2531533"/>
            <a:ext cx="2404533"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1651002" y="2531533"/>
            <a:ext cx="0" cy="1473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Right Arrow 13"/>
          <p:cNvSpPr/>
          <p:nvPr/>
        </p:nvSpPr>
        <p:spPr bwMode="auto">
          <a:xfrm>
            <a:off x="4013200" y="5093000"/>
            <a:ext cx="340242" cy="467832"/>
          </a:xfrm>
          <a:prstGeom prst="rightArrow">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PSI RF gun: cold test results</a:t>
            </a:r>
            <a:endParaRPr lang="en-US" dirty="0"/>
          </a:p>
        </p:txBody>
      </p:sp>
      <p:sp>
        <p:nvSpPr>
          <p:cNvPr id="4" name="Slide Number Placeholder 3"/>
          <p:cNvSpPr>
            <a:spLocks noGrp="1"/>
          </p:cNvSpPr>
          <p:nvPr>
            <p:ph type="sldNum" sz="quarter" idx="16"/>
          </p:nvPr>
        </p:nvSpPr>
        <p:spPr>
          <a:xfrm>
            <a:off x="8517456" y="6505779"/>
            <a:ext cx="575742" cy="196850"/>
          </a:xfrm>
        </p:spPr>
        <p:txBody>
          <a:bodyPr/>
          <a:lstStyle/>
          <a:p>
            <a:pPr algn="r">
              <a:defRPr/>
            </a:pPr>
            <a:r>
              <a:rPr lang="en-US" dirty="0" smtClean="0"/>
              <a:t>Page </a:t>
            </a:r>
            <a:fld id="{EBC07571-3134-BB4B-B83F-1A9FE18D34F3}" type="slidenum">
              <a:rPr lang="en-US" smtClean="0"/>
              <a:pPr algn="r">
                <a:defRPr/>
              </a:pPr>
              <a:t>19</a:t>
            </a:fld>
            <a:endParaRPr lang="en-US" dirty="0"/>
          </a:p>
        </p:txBody>
      </p:sp>
      <p:pic>
        <p:nvPicPr>
          <p:cNvPr id="6" name="Picture 2" descr="C:\Users\citterio\Documents\Codes_sim_and_more\RF_Gun\GUN_12March_bead_pulling\bp\GUN_Field_profile_at_resonance.bmp"/>
          <p:cNvPicPr>
            <a:picLocks noChangeAspect="1" noChangeArrowheads="1"/>
          </p:cNvPicPr>
          <p:nvPr/>
        </p:nvPicPr>
        <p:blipFill rotWithShape="1">
          <a:blip r:embed="rId2">
            <a:extLst>
              <a:ext uri="{28A0092B-C50C-407E-A947-70E740481C1C}">
                <a14:useLocalDpi xmlns:a14="http://schemas.microsoft.com/office/drawing/2010/main" val="0"/>
              </a:ext>
            </a:extLst>
          </a:blip>
          <a:srcRect t="5561" r="6132"/>
          <a:stretch/>
        </p:blipFill>
        <p:spPr bwMode="auto">
          <a:xfrm>
            <a:off x="0" y="1884493"/>
            <a:ext cx="4979324" cy="29428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85229" y="4852989"/>
            <a:ext cx="1287831" cy="553998"/>
          </a:xfrm>
          <a:prstGeom prst="rect">
            <a:avLst/>
          </a:prstGeom>
          <a:noFill/>
        </p:spPr>
        <p:txBody>
          <a:bodyPr wrap="square" rtlCol="0">
            <a:spAutoFit/>
          </a:bodyPr>
          <a:lstStyle/>
          <a:p>
            <a:pPr algn="ctr"/>
            <a:r>
              <a:rPr lang="de-CH" sz="1200" dirty="0" err="1" smtClean="0">
                <a:solidFill>
                  <a:srgbClr val="3366CC"/>
                </a:solidFill>
              </a:rPr>
              <a:t>Cell</a:t>
            </a:r>
            <a:r>
              <a:rPr lang="de-CH" sz="1200" dirty="0" smtClean="0">
                <a:solidFill>
                  <a:srgbClr val="3366CC"/>
                </a:solidFill>
              </a:rPr>
              <a:t> 1/</a:t>
            </a:r>
            <a:r>
              <a:rPr lang="de-CH" sz="1200" dirty="0" err="1" smtClean="0">
                <a:solidFill>
                  <a:srgbClr val="3366CC"/>
                </a:solidFill>
              </a:rPr>
              <a:t>Cathode</a:t>
            </a:r>
            <a:endParaRPr lang="de-CH" sz="1200" dirty="0">
              <a:solidFill>
                <a:srgbClr val="3366CC"/>
              </a:solidFill>
            </a:endParaRPr>
          </a:p>
          <a:p>
            <a:pPr algn="ctr"/>
            <a:r>
              <a:rPr lang="de-CH" sz="1200" dirty="0" smtClean="0">
                <a:solidFill>
                  <a:srgbClr val="3366CC"/>
                </a:solidFill>
              </a:rPr>
              <a:t>101% ± 1%</a:t>
            </a:r>
            <a:endParaRPr lang="de-CH" sz="1200" dirty="0">
              <a:solidFill>
                <a:srgbClr val="3366CC"/>
              </a:solidFill>
            </a:endParaRPr>
          </a:p>
        </p:txBody>
      </p:sp>
      <p:sp>
        <p:nvSpPr>
          <p:cNvPr id="8" name="TextBox 7"/>
          <p:cNvSpPr txBox="1"/>
          <p:nvPr/>
        </p:nvSpPr>
        <p:spPr>
          <a:xfrm>
            <a:off x="1259426" y="4863602"/>
            <a:ext cx="1356872" cy="553998"/>
          </a:xfrm>
          <a:prstGeom prst="rect">
            <a:avLst/>
          </a:prstGeom>
          <a:noFill/>
        </p:spPr>
        <p:txBody>
          <a:bodyPr wrap="square" rtlCol="0">
            <a:spAutoFit/>
          </a:bodyPr>
          <a:lstStyle/>
          <a:p>
            <a:pPr algn="ctr"/>
            <a:r>
              <a:rPr lang="de-CH" sz="1200" dirty="0" err="1" smtClean="0">
                <a:solidFill>
                  <a:srgbClr val="3366CC"/>
                </a:solidFill>
              </a:rPr>
              <a:t>Cell</a:t>
            </a:r>
            <a:r>
              <a:rPr lang="de-CH" sz="1200" dirty="0" smtClean="0">
                <a:solidFill>
                  <a:srgbClr val="3366CC"/>
                </a:solidFill>
              </a:rPr>
              <a:t> 2/</a:t>
            </a:r>
            <a:r>
              <a:rPr lang="de-CH" sz="1200" dirty="0" err="1" smtClean="0">
                <a:solidFill>
                  <a:srgbClr val="3366CC"/>
                </a:solidFill>
              </a:rPr>
              <a:t>Cathode</a:t>
            </a:r>
            <a:r>
              <a:rPr lang="de-CH" sz="1200" dirty="0" smtClean="0">
                <a:solidFill>
                  <a:srgbClr val="3366CC"/>
                </a:solidFill>
              </a:rPr>
              <a:t> </a:t>
            </a:r>
          </a:p>
          <a:p>
            <a:pPr algn="ctr"/>
            <a:r>
              <a:rPr lang="de-CH" sz="1200" dirty="0" smtClean="0">
                <a:solidFill>
                  <a:srgbClr val="3366CC"/>
                </a:solidFill>
              </a:rPr>
              <a:t>100% ± 1%</a:t>
            </a:r>
            <a:endParaRPr lang="de-CH" sz="1200" dirty="0">
              <a:solidFill>
                <a:srgbClr val="3366CC"/>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444920333"/>
              </p:ext>
            </p:extLst>
          </p:nvPr>
        </p:nvGraphicFramePr>
        <p:xfrm>
          <a:off x="5079077" y="1662427"/>
          <a:ext cx="3898668" cy="1659600"/>
        </p:xfrm>
        <a:graphic>
          <a:graphicData uri="http://schemas.openxmlformats.org/drawingml/2006/table">
            <a:tbl>
              <a:tblPr firstRow="1" bandRow="1">
                <a:tableStyleId>{21E4AEA4-8DFA-4A89-87EB-49C32662AFE0}</a:tableStyleId>
              </a:tblPr>
              <a:tblGrid>
                <a:gridCol w="1122218"/>
                <a:gridCol w="1180407"/>
                <a:gridCol w="1596043"/>
              </a:tblGrid>
              <a:tr h="183867">
                <a:tc>
                  <a:txBody>
                    <a:bodyPr/>
                    <a:lstStyle/>
                    <a:p>
                      <a:pPr algn="ctr"/>
                      <a:r>
                        <a:rPr lang="en-US" sz="1200" dirty="0" smtClean="0"/>
                        <a:t>PI mode</a:t>
                      </a:r>
                      <a:endParaRPr lang="en-US" sz="1200" dirty="0"/>
                    </a:p>
                  </a:txBody>
                  <a:tcPr/>
                </a:tc>
                <a:tc>
                  <a:txBody>
                    <a:bodyPr/>
                    <a:lstStyle/>
                    <a:p>
                      <a:pPr algn="ctr"/>
                      <a:r>
                        <a:rPr lang="en-US" sz="1200" dirty="0" smtClean="0"/>
                        <a:t>Design</a:t>
                      </a:r>
                      <a:endParaRPr lang="en-US" sz="1200" dirty="0"/>
                    </a:p>
                  </a:txBody>
                  <a:tcPr/>
                </a:tc>
                <a:tc>
                  <a:txBody>
                    <a:bodyPr/>
                    <a:lstStyle/>
                    <a:p>
                      <a:pPr algn="ctr"/>
                      <a:r>
                        <a:rPr lang="en-US" sz="1200" dirty="0" smtClean="0"/>
                        <a:t>Measured</a:t>
                      </a:r>
                      <a:endParaRPr lang="en-US" sz="1200" dirty="0"/>
                    </a:p>
                  </a:txBody>
                  <a:tcPr/>
                </a:tc>
              </a:tr>
              <a:tr h="174947">
                <a:tc>
                  <a:txBody>
                    <a:bodyPr/>
                    <a:lstStyle/>
                    <a:p>
                      <a:pPr algn="ctr"/>
                      <a:r>
                        <a:rPr lang="en-US" sz="1200" dirty="0" smtClean="0"/>
                        <a:t>Freq. @ 40 °C</a:t>
                      </a:r>
                      <a:endParaRPr lang="en-US" sz="1200" dirty="0"/>
                    </a:p>
                  </a:txBody>
                  <a:tcPr marL="36000" marR="36000" marT="36000" marB="36000" anchor="ctr"/>
                </a:tc>
                <a:tc>
                  <a:txBody>
                    <a:bodyPr/>
                    <a:lstStyle/>
                    <a:p>
                      <a:pPr algn="l"/>
                      <a:r>
                        <a:rPr lang="en-US" sz="1200" dirty="0" smtClean="0"/>
                        <a:t>2998.8 MHz</a:t>
                      </a:r>
                      <a:endParaRPr lang="en-US" sz="1200" dirty="0"/>
                    </a:p>
                  </a:txBody>
                  <a:tcPr marL="108000" marR="36000" marT="36000" marB="36000" anchor="ctr"/>
                </a:tc>
                <a:tc>
                  <a:txBody>
                    <a:bodyPr/>
                    <a:lstStyle/>
                    <a:p>
                      <a:r>
                        <a:rPr lang="en-US" sz="1200" dirty="0" smtClean="0"/>
                        <a:t>2998.55 MHz ±35 kHz</a:t>
                      </a:r>
                      <a:endParaRPr lang="en-US" sz="1200" dirty="0"/>
                    </a:p>
                  </a:txBody>
                  <a:tcPr marL="36000" marR="36000" marT="36000" marB="36000" anchor="ctr"/>
                </a:tc>
              </a:tr>
              <a:tr h="293415">
                <a:tc>
                  <a:txBody>
                    <a:bodyPr/>
                    <a:lstStyle/>
                    <a:p>
                      <a:pPr algn="ctr"/>
                      <a:r>
                        <a:rPr lang="el-GR" sz="1200" dirty="0" smtClean="0"/>
                        <a:t>β</a:t>
                      </a:r>
                      <a:endParaRPr lang="en-US" sz="1200" dirty="0"/>
                    </a:p>
                  </a:txBody>
                  <a:tcPr marL="36000" marR="36000" marT="36000" marB="36000" anchor="ctr"/>
                </a:tc>
                <a:tc>
                  <a:txBody>
                    <a:bodyPr/>
                    <a:lstStyle/>
                    <a:p>
                      <a:pPr algn="l"/>
                      <a:r>
                        <a:rPr lang="en-US" sz="1200" dirty="0" smtClean="0"/>
                        <a:t>1.98</a:t>
                      </a:r>
                      <a:endParaRPr lang="en-US" sz="1200" dirty="0"/>
                    </a:p>
                  </a:txBody>
                  <a:tcPr marL="108000" marR="36000" marT="36000" marB="36000" anchor="ctr"/>
                </a:tc>
                <a:tc>
                  <a:txBody>
                    <a:bodyPr/>
                    <a:lstStyle/>
                    <a:p>
                      <a:r>
                        <a:rPr lang="en-US" sz="1200" dirty="0" smtClean="0"/>
                        <a:t>2.02 </a:t>
                      </a:r>
                      <a:r>
                        <a:rPr lang="en-US" sz="1000" dirty="0" smtClean="0"/>
                        <a:t>in reflection</a:t>
                      </a:r>
                    </a:p>
                    <a:p>
                      <a:r>
                        <a:rPr lang="en-US" sz="1200" dirty="0" smtClean="0"/>
                        <a:t>1.99 </a:t>
                      </a:r>
                      <a:r>
                        <a:rPr lang="en-US" sz="1000" dirty="0" smtClean="0"/>
                        <a:t>in transmission</a:t>
                      </a:r>
                      <a:endParaRPr lang="en-US" sz="1000" i="1" dirty="0"/>
                    </a:p>
                  </a:txBody>
                  <a:tcPr marL="36000" marR="36000" marT="36000" marB="36000" anchor="ctr"/>
                </a:tc>
              </a:tr>
              <a:tr h="293415">
                <a:tc>
                  <a:txBody>
                    <a:bodyPr/>
                    <a:lstStyle/>
                    <a:p>
                      <a:pPr algn="ctr"/>
                      <a:r>
                        <a:rPr lang="de-CH" sz="1200" dirty="0" smtClean="0"/>
                        <a:t>Q</a:t>
                      </a:r>
                      <a:r>
                        <a:rPr lang="de-CH" sz="1200" baseline="-25000" dirty="0" smtClean="0"/>
                        <a:t>0</a:t>
                      </a:r>
                      <a:endParaRPr lang="en-US" sz="1200" dirty="0"/>
                    </a:p>
                  </a:txBody>
                  <a:tcPr marL="36000" marR="36000" marT="36000" marB="36000" anchor="ctr"/>
                </a:tc>
                <a:tc>
                  <a:txBody>
                    <a:bodyPr/>
                    <a:lstStyle/>
                    <a:p>
                      <a:pPr algn="l"/>
                      <a:r>
                        <a:rPr lang="en-US" sz="1200" dirty="0" smtClean="0"/>
                        <a:t>13631</a:t>
                      </a:r>
                      <a:endParaRPr lang="en-US" sz="1200" dirty="0"/>
                    </a:p>
                  </a:txBody>
                  <a:tcPr marL="108000" marR="36000" marT="36000" marB="36000" anchor="ctr"/>
                </a:tc>
                <a:tc>
                  <a:txBody>
                    <a:bodyPr/>
                    <a:lstStyle/>
                    <a:p>
                      <a:r>
                        <a:rPr lang="en-US" sz="1200" dirty="0" smtClean="0"/>
                        <a:t>13691 </a:t>
                      </a:r>
                      <a:r>
                        <a:rPr lang="en-US" sz="1000" kern="1200" dirty="0" smtClean="0"/>
                        <a:t>in reflection</a:t>
                      </a:r>
                    </a:p>
                    <a:p>
                      <a:r>
                        <a:rPr lang="en-US" sz="1200" dirty="0" smtClean="0"/>
                        <a:t>13320 </a:t>
                      </a:r>
                      <a:r>
                        <a:rPr lang="en-US" sz="1000" kern="1200" dirty="0" smtClean="0"/>
                        <a:t>in transmission</a:t>
                      </a:r>
                      <a:endParaRPr lang="en-US" sz="1000" i="1" kern="1200" dirty="0">
                        <a:solidFill>
                          <a:schemeClr val="dk1"/>
                        </a:solidFill>
                        <a:latin typeface="+mn-lt"/>
                        <a:ea typeface="+mn-ea"/>
                        <a:cs typeface="+mn-cs"/>
                      </a:endParaRPr>
                    </a:p>
                  </a:txBody>
                  <a:tcPr marL="36000" marR="36000" marT="36000" marB="36000" anchor="ctr"/>
                </a:tc>
              </a:tr>
              <a:tr h="174947">
                <a:tc>
                  <a:txBody>
                    <a:bodyPr/>
                    <a:lstStyle/>
                    <a:p>
                      <a:pPr algn="ctr"/>
                      <a:r>
                        <a:rPr lang="en-US" sz="1200" dirty="0" smtClean="0"/>
                        <a:t>PI</a:t>
                      </a:r>
                      <a:r>
                        <a:rPr lang="en-US" sz="1200" baseline="0" dirty="0" smtClean="0"/>
                        <a:t> – PI/2 mode </a:t>
                      </a:r>
                      <a:endParaRPr lang="en-US" sz="1200" dirty="0"/>
                    </a:p>
                  </a:txBody>
                  <a:tcPr marL="36000" marR="36000" marT="36000" marB="36000" anchor="ctr"/>
                </a:tc>
                <a:tc>
                  <a:txBody>
                    <a:bodyPr/>
                    <a:lstStyle/>
                    <a:p>
                      <a:pPr algn="l"/>
                      <a:r>
                        <a:rPr lang="en-US" sz="1200" dirty="0" smtClean="0"/>
                        <a:t>16.36 MHz</a:t>
                      </a:r>
                      <a:endParaRPr lang="en-US" sz="1200" dirty="0"/>
                    </a:p>
                  </a:txBody>
                  <a:tcPr marL="108000" marR="36000" marT="36000" marB="36000" anchor="ctr"/>
                </a:tc>
                <a:tc>
                  <a:txBody>
                    <a:bodyPr/>
                    <a:lstStyle/>
                    <a:p>
                      <a:r>
                        <a:rPr lang="en-US" sz="1200" dirty="0" smtClean="0"/>
                        <a:t>16.196 MHz</a:t>
                      </a:r>
                      <a:endParaRPr lang="en-US" sz="1200" dirty="0"/>
                    </a:p>
                  </a:txBody>
                  <a:tcPr marL="36000" marR="36000" marT="36000" marB="36000" anchor="ctr"/>
                </a:tc>
              </a:tr>
            </a:tbl>
          </a:graphicData>
        </a:graphic>
      </p:graphicFrame>
      <p:sp>
        <p:nvSpPr>
          <p:cNvPr id="10" name="Down Arrow 9"/>
          <p:cNvSpPr/>
          <p:nvPr/>
        </p:nvSpPr>
        <p:spPr>
          <a:xfrm>
            <a:off x="6733313" y="3389109"/>
            <a:ext cx="374073" cy="4239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075503" y="3903243"/>
            <a:ext cx="3916098" cy="1600438"/>
          </a:xfrm>
          <a:prstGeom prst="rect">
            <a:avLst/>
          </a:prstGeom>
          <a:noFill/>
          <a:ln>
            <a:solidFill>
              <a:srgbClr val="3366CC"/>
            </a:solidFill>
          </a:ln>
        </p:spPr>
        <p:txBody>
          <a:bodyPr wrap="square" rtlCol="0">
            <a:spAutoFit/>
          </a:bodyPr>
          <a:lstStyle/>
          <a:p>
            <a:pPr marL="285750" indent="-285750">
              <a:buFont typeface="Arial" panose="020B0604020202020204" pitchFamily="34" charset="0"/>
              <a:buChar char="•"/>
            </a:pPr>
            <a:r>
              <a:rPr lang="en-US" sz="1400" dirty="0" smtClean="0"/>
              <a:t>No mechanical tuning of the cavity after brazing</a:t>
            </a:r>
          </a:p>
          <a:p>
            <a:pPr marL="285750" indent="-285750">
              <a:buFont typeface="Arial" panose="020B0604020202020204" pitchFamily="34" charset="0"/>
              <a:buChar char="•"/>
            </a:pPr>
            <a:r>
              <a:rPr lang="en-US" sz="1400" dirty="0" smtClean="0"/>
              <a:t>Operation at 35 °C to compensate the 250 kHz frequency error </a:t>
            </a:r>
          </a:p>
          <a:p>
            <a:pPr marL="268288"/>
            <a:r>
              <a:rPr lang="en-US" sz="1400" dirty="0" smtClean="0"/>
              <a:t>(one contribution </a:t>
            </a:r>
            <a:r>
              <a:rPr lang="en-US" sz="1400" dirty="0" smtClean="0">
                <a:sym typeface="Symbol"/>
              </a:rPr>
              <a:t></a:t>
            </a:r>
            <a:r>
              <a:rPr lang="en-US" sz="1400" dirty="0" smtClean="0"/>
              <a:t> error radius first half cell during UP machining)</a:t>
            </a:r>
            <a:endParaRPr lang="en-US" sz="1400" dirty="0"/>
          </a:p>
        </p:txBody>
      </p:sp>
      <p:sp>
        <p:nvSpPr>
          <p:cNvPr id="12" name="TextBox 11"/>
          <p:cNvSpPr txBox="1"/>
          <p:nvPr/>
        </p:nvSpPr>
        <p:spPr>
          <a:xfrm>
            <a:off x="499265" y="5564977"/>
            <a:ext cx="4347055" cy="648869"/>
          </a:xfrm>
          <a:prstGeom prst="rect">
            <a:avLst/>
          </a:prstGeom>
          <a:noFill/>
          <a:ln w="28575">
            <a:solidFill>
              <a:schemeClr val="bg1">
                <a:lumMod val="50000"/>
              </a:schemeClr>
            </a:solidFill>
          </a:ln>
        </p:spPr>
        <p:txBody>
          <a:bodyPr wrap="square" rtlCol="0">
            <a:noAutofit/>
          </a:bodyPr>
          <a:lstStyle/>
          <a:p>
            <a:pPr algn="r">
              <a:spcBef>
                <a:spcPts val="0"/>
              </a:spcBef>
            </a:pPr>
            <a:r>
              <a:rPr lang="en-US" sz="1200" dirty="0" smtClean="0">
                <a:latin typeface="Arial" panose="020B0604020202020204" pitchFamily="34" charset="0"/>
                <a:cs typeface="Arial" panose="020B0604020202020204" pitchFamily="34" charset="0"/>
              </a:rPr>
              <a:t>Pickup calibration:                       half cell = -64.5 dB </a:t>
            </a:r>
          </a:p>
          <a:p>
            <a:pPr>
              <a:spcBef>
                <a:spcPts val="0"/>
              </a:spcBef>
            </a:pPr>
            <a:r>
              <a:rPr lang="en-US" sz="1200" dirty="0" smtClean="0">
                <a:latin typeface="Arial" panose="020B0604020202020204" pitchFamily="34" charset="0"/>
                <a:cs typeface="Arial" panose="020B0604020202020204" pitchFamily="34" charset="0"/>
              </a:rPr>
              <a:t>                                	      Cell 1 = -66.7 dB</a:t>
            </a:r>
          </a:p>
          <a:p>
            <a:pPr>
              <a:spcBef>
                <a:spcPts val="0"/>
              </a:spcBef>
            </a:pPr>
            <a:r>
              <a:rPr lang="en-US" sz="1200" dirty="0" smtClean="0">
                <a:latin typeface="Arial" panose="020B0604020202020204" pitchFamily="34" charset="0"/>
                <a:cs typeface="Arial" panose="020B0604020202020204" pitchFamily="34" charset="0"/>
              </a:rPr>
              <a:t>       	     Cell2 = -55.9 dB</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741045" y="1501767"/>
            <a:ext cx="4105275" cy="338554"/>
          </a:xfrm>
          <a:prstGeom prst="rect">
            <a:avLst/>
          </a:prstGeom>
          <a:noFill/>
        </p:spPr>
        <p:txBody>
          <a:bodyPr wrap="square" rtlCol="0">
            <a:spAutoFit/>
          </a:bodyPr>
          <a:lstStyle/>
          <a:p>
            <a:pPr algn="ctr">
              <a:spcBef>
                <a:spcPts val="0"/>
              </a:spcBef>
            </a:pPr>
            <a:r>
              <a:rPr lang="en-US" dirty="0" smtClean="0">
                <a:solidFill>
                  <a:srgbClr val="3366CC"/>
                </a:solidFill>
              </a:rPr>
              <a:t>Field balance at resonance (bead pool)</a:t>
            </a:r>
          </a:p>
        </p:txBody>
      </p:sp>
      <p:sp>
        <p:nvSpPr>
          <p:cNvPr id="14" name="Text Box 4"/>
          <p:cNvSpPr txBox="1">
            <a:spLocks noChangeArrowheads="1"/>
          </p:cNvSpPr>
          <p:nvPr/>
        </p:nvSpPr>
        <p:spPr bwMode="auto">
          <a:xfrm>
            <a:off x="0" y="6651827"/>
            <a:ext cx="9144000" cy="203133"/>
          </a:xfrm>
          <a:prstGeom prst="rect">
            <a:avLst/>
          </a:prstGeom>
          <a:solidFill>
            <a:srgbClr val="FFFFCC"/>
          </a:solidFill>
          <a:extLst/>
        </p:spPr>
        <p:txBody>
          <a:bodyPr vert="horz" wrap="square" lIns="0" tIns="0" rIns="0" bIns="0" rtlCol="0">
            <a:spAutoFit/>
          </a:bodyPr>
          <a:lstStyle>
            <a:defPPr>
              <a:defRPr lang="de-CH"/>
            </a:defPPr>
            <a:lvl1pPr marL="92075" marR="0" indent="0" defTabSz="914400" latinLnBrk="0">
              <a:lnSpc>
                <a:spcPct val="110000"/>
              </a:lnSpc>
              <a:buClr>
                <a:schemeClr val="tx1"/>
              </a:buClr>
              <a:buSzPct val="100000"/>
              <a:buFont typeface="Arial" panose="020B0604020202020204" pitchFamily="34" charset="0"/>
              <a:buNone/>
              <a:tabLst/>
              <a:defRPr sz="1200" spc="0" baseline="0">
                <a:latin typeface="+mn-lt"/>
                <a:cs typeface="Arial Narrow"/>
              </a:defRPr>
            </a:lvl1pPr>
            <a:lvl2pPr marL="35560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mn-cs"/>
              </a:defRPr>
            </a:lvl2pPr>
            <a:lvl3pPr marL="539750" marR="0" indent="-18415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128"/>
                <a:cs typeface="ＭＳ Ｐゴシック" charset="-128"/>
              </a:defRPr>
            </a:lvl3pPr>
            <a:lvl4pPr marL="7175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0"/>
                <a:cs typeface="ＭＳ Ｐゴシック" charset="0"/>
              </a:defRPr>
            </a:lvl4pPr>
            <a:lvl5pPr marL="8953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ＭＳ Ｐゴシック" charset="0"/>
              </a:defRPr>
            </a:lvl5pPr>
            <a:lvl6pPr marL="1074738" indent="-179388" fontAlgn="base">
              <a:lnSpc>
                <a:spcPct val="110000"/>
              </a:lnSpc>
              <a:spcBef>
                <a:spcPct val="0"/>
              </a:spcBef>
              <a:spcAft>
                <a:spcPct val="0"/>
              </a:spcAft>
              <a:buClr>
                <a:schemeClr val="tx1"/>
              </a:buClr>
              <a:buFont typeface="Symbol" panose="05050102010706020507" pitchFamily="18" charset="2"/>
              <a:buChar char="-"/>
              <a:defRPr>
                <a:latin typeface="+mn-lt"/>
                <a:ea typeface="+mn-ea"/>
              </a:defRPr>
            </a:lvl6pPr>
            <a:lvl7pPr marL="1257300" indent="-182563" fontAlgn="base">
              <a:lnSpc>
                <a:spcPct val="110000"/>
              </a:lnSpc>
              <a:spcBef>
                <a:spcPct val="0"/>
              </a:spcBef>
              <a:spcAft>
                <a:spcPct val="0"/>
              </a:spcAft>
              <a:buFont typeface="Symbol" panose="05050102010706020507" pitchFamily="18" charset="2"/>
              <a:buChar char="-"/>
              <a:defRPr>
                <a:latin typeface="+mn-lt"/>
                <a:ea typeface="+mn-ea"/>
              </a:defRPr>
            </a:lvl7pPr>
            <a:lvl8pPr marL="1436688" indent="-179388" fontAlgn="base">
              <a:lnSpc>
                <a:spcPct val="110000"/>
              </a:lnSpc>
              <a:spcBef>
                <a:spcPct val="0"/>
              </a:spcBef>
              <a:spcAft>
                <a:spcPct val="0"/>
              </a:spcAft>
              <a:buFont typeface="Symbol" panose="05050102010706020507" pitchFamily="18" charset="2"/>
              <a:buChar char="-"/>
              <a:defRPr>
                <a:latin typeface="+mn-lt"/>
                <a:ea typeface="+mn-ea"/>
              </a:defRPr>
            </a:lvl8pPr>
            <a:lvl9pPr marL="1614488" indent="-177800" fontAlgn="base">
              <a:lnSpc>
                <a:spcPct val="110000"/>
              </a:lnSpc>
              <a:spcBef>
                <a:spcPct val="0"/>
              </a:spcBef>
              <a:spcAft>
                <a:spcPct val="0"/>
              </a:spcAft>
              <a:buFont typeface="Symbol" panose="05050102010706020507" pitchFamily="18" charset="2"/>
              <a:buChar char="-"/>
              <a:defRPr>
                <a:latin typeface="+mn-lt"/>
                <a:ea typeface="+mn-ea"/>
              </a:defRPr>
            </a:lvl9pPr>
          </a:lstStyle>
          <a:p>
            <a:r>
              <a:rPr lang="en-US" altLang="de-DE" dirty="0"/>
              <a:t>P. Craievich et al, High power test and analysis of dark current in the SwissFEL-Gun, Proc. of FEL2014, Basel, Switzerland </a:t>
            </a:r>
          </a:p>
        </p:txBody>
      </p:sp>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65058" y="1433513"/>
            <a:ext cx="7742237" cy="4947832"/>
          </a:xfrm>
        </p:spPr>
        <p:txBody>
          <a:bodyPr/>
          <a:lstStyle/>
          <a:p>
            <a:r>
              <a:rPr lang="en-US" sz="2400" dirty="0" smtClean="0"/>
              <a:t>Introduction to the SITF project and goals</a:t>
            </a:r>
          </a:p>
          <a:p>
            <a:endParaRPr lang="en-US" sz="1000" dirty="0" smtClean="0"/>
          </a:p>
          <a:p>
            <a:r>
              <a:rPr lang="en-US" sz="2400" dirty="0" smtClean="0"/>
              <a:t>Machine layout and expected performances</a:t>
            </a:r>
          </a:p>
          <a:p>
            <a:endParaRPr lang="en-US" sz="1000" dirty="0" smtClean="0"/>
          </a:p>
          <a:p>
            <a:r>
              <a:rPr lang="en-US" sz="2400" dirty="0" smtClean="0"/>
              <a:t>Overview of machine evolution and experiments</a:t>
            </a:r>
          </a:p>
          <a:p>
            <a:endParaRPr lang="en-US" sz="1000" dirty="0" smtClean="0"/>
          </a:p>
          <a:p>
            <a:r>
              <a:rPr lang="en-US" sz="2400" dirty="0" smtClean="0"/>
              <a:t>Overview of some accelerator components and their evolution</a:t>
            </a:r>
          </a:p>
          <a:p>
            <a:endParaRPr lang="en-US" sz="1000" dirty="0" smtClean="0"/>
          </a:p>
          <a:p>
            <a:r>
              <a:rPr lang="en-US" sz="2400" dirty="0" smtClean="0"/>
              <a:t>Beam developments and machine performances</a:t>
            </a:r>
          </a:p>
          <a:p>
            <a:endParaRPr lang="en-US" sz="1000" dirty="0" smtClean="0"/>
          </a:p>
          <a:p>
            <a:r>
              <a:rPr lang="en-US" sz="2400" dirty="0" smtClean="0"/>
              <a:t>Lessons learned and conclusions</a:t>
            </a:r>
          </a:p>
          <a:p>
            <a:pPr marL="0" indent="0">
              <a:buNone/>
            </a:pPr>
            <a:endParaRPr lang="en-US" sz="2400" dirty="0" smtClean="0"/>
          </a:p>
          <a:p>
            <a:pPr marL="0" indent="0">
              <a:buNone/>
            </a:pPr>
            <a:r>
              <a:rPr lang="en-US" sz="2000" i="1" dirty="0" smtClean="0"/>
              <a:t>A selection between the many different activities and developments…</a:t>
            </a:r>
          </a:p>
          <a:p>
            <a:pPr marL="0" indent="0">
              <a:buNone/>
            </a:pPr>
            <a:endParaRPr lang="en-US" sz="2400" dirty="0"/>
          </a:p>
        </p:txBody>
      </p:sp>
      <p:sp>
        <p:nvSpPr>
          <p:cNvPr id="3" name="Title 2"/>
          <p:cNvSpPr>
            <a:spLocks noGrp="1"/>
          </p:cNvSpPr>
          <p:nvPr>
            <p:ph type="title"/>
          </p:nvPr>
        </p:nvSpPr>
        <p:spPr/>
        <p:txBody>
          <a:bodyPr/>
          <a:lstStyle/>
          <a:p>
            <a:r>
              <a:rPr lang="en-US" dirty="0" smtClean="0"/>
              <a:t>Outline presentation</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2</a:t>
            </a:fld>
            <a:endParaRPr lang="en-US" dirty="0"/>
          </a:p>
        </p:txBody>
      </p:sp>
    </p:spTree>
    <p:extLst>
      <p:ext uri="{BB962C8B-B14F-4D97-AF65-F5344CB8AC3E}">
        <p14:creationId xmlns:p14="http://schemas.microsoft.com/office/powerpoint/2010/main" val="152820733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p:cNvGrpSpPr/>
          <p:nvPr/>
        </p:nvGrpSpPr>
        <p:grpSpPr>
          <a:xfrm>
            <a:off x="-15948" y="2995187"/>
            <a:ext cx="5003335" cy="3861214"/>
            <a:chOff x="-234159" y="2496419"/>
            <a:chExt cx="5003335" cy="3861214"/>
          </a:xfrm>
        </p:grpSpPr>
        <p:sp>
          <p:nvSpPr>
            <p:cNvPr id="146" name="Freeform 2"/>
            <p:cNvSpPr>
              <a:spLocks/>
            </p:cNvSpPr>
            <p:nvPr/>
          </p:nvSpPr>
          <p:spPr bwMode="auto">
            <a:xfrm>
              <a:off x="2164781" y="3246977"/>
              <a:ext cx="1994764" cy="2676316"/>
            </a:xfrm>
            <a:custGeom>
              <a:avLst/>
              <a:gdLst>
                <a:gd name="T0" fmla="*/ 8 w 2577"/>
                <a:gd name="T1" fmla="*/ 649 h 2320"/>
                <a:gd name="T2" fmla="*/ 8 w 2577"/>
                <a:gd name="T3" fmla="*/ 610 h 2320"/>
                <a:gd name="T4" fmla="*/ 15 w 2577"/>
                <a:gd name="T5" fmla="*/ 129 h 2320"/>
                <a:gd name="T6" fmla="*/ 100 w 2577"/>
                <a:gd name="T7" fmla="*/ 8 h 2320"/>
                <a:gd name="T8" fmla="*/ 288 w 2577"/>
                <a:gd name="T9" fmla="*/ 80 h 2320"/>
                <a:gd name="T10" fmla="*/ 696 w 2577"/>
                <a:gd name="T11" fmla="*/ 224 h 2320"/>
                <a:gd name="T12" fmla="*/ 1728 w 2577"/>
                <a:gd name="T13" fmla="*/ 572 h 2320"/>
                <a:gd name="T14" fmla="*/ 2472 w 2577"/>
                <a:gd name="T15" fmla="*/ 1046 h 2320"/>
                <a:gd name="T16" fmla="*/ 2358 w 2577"/>
                <a:gd name="T17" fmla="*/ 2126 h 2320"/>
                <a:gd name="T18" fmla="*/ 1962 w 2577"/>
                <a:gd name="T19" fmla="*/ 2210 h 2320"/>
                <a:gd name="T20" fmla="*/ 1728 w 2577"/>
                <a:gd name="T21" fmla="*/ 2228 h 2320"/>
                <a:gd name="T22" fmla="*/ 1194 w 2577"/>
                <a:gd name="T23" fmla="*/ 2234 h 2320"/>
                <a:gd name="T24" fmla="*/ 15 w 2577"/>
                <a:gd name="T25" fmla="*/ 2225 h 2320"/>
                <a:gd name="connsiteX0" fmla="*/ 8 w 9719"/>
                <a:gd name="connsiteY0" fmla="*/ 2795 h 9632"/>
                <a:gd name="connsiteX1" fmla="*/ 8 w 9719"/>
                <a:gd name="connsiteY1" fmla="*/ 2627 h 9632"/>
                <a:gd name="connsiteX2" fmla="*/ 35 w 9719"/>
                <a:gd name="connsiteY2" fmla="*/ 554 h 9632"/>
                <a:gd name="connsiteX3" fmla="*/ 365 w 9719"/>
                <a:gd name="connsiteY3" fmla="*/ 32 h 9632"/>
                <a:gd name="connsiteX4" fmla="*/ 1579 w 9719"/>
                <a:gd name="connsiteY4" fmla="*/ 156 h 9632"/>
                <a:gd name="connsiteX5" fmla="*/ 2678 w 9719"/>
                <a:gd name="connsiteY5" fmla="*/ 964 h 9632"/>
                <a:gd name="connsiteX6" fmla="*/ 6682 w 9719"/>
                <a:gd name="connsiteY6" fmla="*/ 2464 h 9632"/>
                <a:gd name="connsiteX7" fmla="*/ 9570 w 9719"/>
                <a:gd name="connsiteY7" fmla="*/ 4507 h 9632"/>
                <a:gd name="connsiteX8" fmla="*/ 9127 w 9719"/>
                <a:gd name="connsiteY8" fmla="*/ 9162 h 9632"/>
                <a:gd name="connsiteX9" fmla="*/ 7591 w 9719"/>
                <a:gd name="connsiteY9" fmla="*/ 9524 h 9632"/>
                <a:gd name="connsiteX10" fmla="*/ 6682 w 9719"/>
                <a:gd name="connsiteY10" fmla="*/ 9601 h 9632"/>
                <a:gd name="connsiteX11" fmla="*/ 4610 w 9719"/>
                <a:gd name="connsiteY11" fmla="*/ 9627 h 9632"/>
                <a:gd name="connsiteX12" fmla="*/ 35 w 9719"/>
                <a:gd name="connsiteY12" fmla="*/ 9589 h 9632"/>
                <a:gd name="connsiteX0" fmla="*/ 8 w 9999"/>
                <a:gd name="connsiteY0" fmla="*/ 2922 h 10020"/>
                <a:gd name="connsiteX1" fmla="*/ 8 w 9999"/>
                <a:gd name="connsiteY1" fmla="*/ 2747 h 10020"/>
                <a:gd name="connsiteX2" fmla="*/ 36 w 9999"/>
                <a:gd name="connsiteY2" fmla="*/ 595 h 10020"/>
                <a:gd name="connsiteX3" fmla="*/ 376 w 9999"/>
                <a:gd name="connsiteY3" fmla="*/ 53 h 10020"/>
                <a:gd name="connsiteX4" fmla="*/ 1625 w 9999"/>
                <a:gd name="connsiteY4" fmla="*/ 182 h 10020"/>
                <a:gd name="connsiteX5" fmla="*/ 2755 w 9999"/>
                <a:gd name="connsiteY5" fmla="*/ 1021 h 10020"/>
                <a:gd name="connsiteX6" fmla="*/ 6875 w 9999"/>
                <a:gd name="connsiteY6" fmla="*/ 2578 h 10020"/>
                <a:gd name="connsiteX7" fmla="*/ 9847 w 9999"/>
                <a:gd name="connsiteY7" fmla="*/ 4699 h 10020"/>
                <a:gd name="connsiteX8" fmla="*/ 9391 w 9999"/>
                <a:gd name="connsiteY8" fmla="*/ 9532 h 10020"/>
                <a:gd name="connsiteX9" fmla="*/ 7810 w 9999"/>
                <a:gd name="connsiteY9" fmla="*/ 9908 h 10020"/>
                <a:gd name="connsiteX10" fmla="*/ 6875 w 9999"/>
                <a:gd name="connsiteY10" fmla="*/ 9988 h 10020"/>
                <a:gd name="connsiteX11" fmla="*/ 4743 w 9999"/>
                <a:gd name="connsiteY11" fmla="*/ 10015 h 10020"/>
                <a:gd name="connsiteX12" fmla="*/ 36 w 9999"/>
                <a:gd name="connsiteY12" fmla="*/ 9975 h 10020"/>
                <a:gd name="connsiteX0" fmla="*/ 8 w 10000"/>
                <a:gd name="connsiteY0" fmla="*/ 2958 h 10042"/>
                <a:gd name="connsiteX1" fmla="*/ 8 w 10000"/>
                <a:gd name="connsiteY1" fmla="*/ 2784 h 10042"/>
                <a:gd name="connsiteX2" fmla="*/ 36 w 10000"/>
                <a:gd name="connsiteY2" fmla="*/ 636 h 10042"/>
                <a:gd name="connsiteX3" fmla="*/ 376 w 10000"/>
                <a:gd name="connsiteY3" fmla="*/ 95 h 10042"/>
                <a:gd name="connsiteX4" fmla="*/ 2123 w 10000"/>
                <a:gd name="connsiteY4" fmla="*/ 147 h 10042"/>
                <a:gd name="connsiteX5" fmla="*/ 2755 w 10000"/>
                <a:gd name="connsiteY5" fmla="*/ 1061 h 10042"/>
                <a:gd name="connsiteX6" fmla="*/ 6876 w 10000"/>
                <a:gd name="connsiteY6" fmla="*/ 2615 h 10042"/>
                <a:gd name="connsiteX7" fmla="*/ 9848 w 10000"/>
                <a:gd name="connsiteY7" fmla="*/ 4732 h 10042"/>
                <a:gd name="connsiteX8" fmla="*/ 9392 w 10000"/>
                <a:gd name="connsiteY8" fmla="*/ 9555 h 10042"/>
                <a:gd name="connsiteX9" fmla="*/ 7811 w 10000"/>
                <a:gd name="connsiteY9" fmla="*/ 9930 h 10042"/>
                <a:gd name="connsiteX10" fmla="*/ 6876 w 10000"/>
                <a:gd name="connsiteY10" fmla="*/ 10010 h 10042"/>
                <a:gd name="connsiteX11" fmla="*/ 4743 w 10000"/>
                <a:gd name="connsiteY11" fmla="*/ 10037 h 10042"/>
                <a:gd name="connsiteX12" fmla="*/ 36 w 10000"/>
                <a:gd name="connsiteY12" fmla="*/ 9997 h 10042"/>
                <a:gd name="connsiteX0" fmla="*/ 8 w 10000"/>
                <a:gd name="connsiteY0" fmla="*/ 2902 h 9986"/>
                <a:gd name="connsiteX1" fmla="*/ 8 w 10000"/>
                <a:gd name="connsiteY1" fmla="*/ 2728 h 9986"/>
                <a:gd name="connsiteX2" fmla="*/ 36 w 10000"/>
                <a:gd name="connsiteY2" fmla="*/ 580 h 9986"/>
                <a:gd name="connsiteX3" fmla="*/ 376 w 10000"/>
                <a:gd name="connsiteY3" fmla="*/ 39 h 9986"/>
                <a:gd name="connsiteX4" fmla="*/ 2123 w 10000"/>
                <a:gd name="connsiteY4" fmla="*/ 91 h 9986"/>
                <a:gd name="connsiteX5" fmla="*/ 5329 w 10000"/>
                <a:gd name="connsiteY5" fmla="*/ 463 h 9986"/>
                <a:gd name="connsiteX6" fmla="*/ 6876 w 10000"/>
                <a:gd name="connsiteY6" fmla="*/ 2559 h 9986"/>
                <a:gd name="connsiteX7" fmla="*/ 9848 w 10000"/>
                <a:gd name="connsiteY7" fmla="*/ 4676 h 9986"/>
                <a:gd name="connsiteX8" fmla="*/ 9392 w 10000"/>
                <a:gd name="connsiteY8" fmla="*/ 9499 h 9986"/>
                <a:gd name="connsiteX9" fmla="*/ 7811 w 10000"/>
                <a:gd name="connsiteY9" fmla="*/ 9874 h 9986"/>
                <a:gd name="connsiteX10" fmla="*/ 6876 w 10000"/>
                <a:gd name="connsiteY10" fmla="*/ 9954 h 9986"/>
                <a:gd name="connsiteX11" fmla="*/ 4743 w 10000"/>
                <a:gd name="connsiteY11" fmla="*/ 9981 h 9986"/>
                <a:gd name="connsiteX12" fmla="*/ 36 w 10000"/>
                <a:gd name="connsiteY12" fmla="*/ 9941 h 9986"/>
                <a:gd name="connsiteX0" fmla="*/ 8 w 10000"/>
                <a:gd name="connsiteY0" fmla="*/ 2903 h 9997"/>
                <a:gd name="connsiteX1" fmla="*/ 8 w 10000"/>
                <a:gd name="connsiteY1" fmla="*/ 2729 h 9997"/>
                <a:gd name="connsiteX2" fmla="*/ 36 w 10000"/>
                <a:gd name="connsiteY2" fmla="*/ 578 h 9997"/>
                <a:gd name="connsiteX3" fmla="*/ 376 w 10000"/>
                <a:gd name="connsiteY3" fmla="*/ 36 h 9997"/>
                <a:gd name="connsiteX4" fmla="*/ 2123 w 10000"/>
                <a:gd name="connsiteY4" fmla="*/ 88 h 9997"/>
                <a:gd name="connsiteX5" fmla="*/ 6284 w 10000"/>
                <a:gd name="connsiteY5" fmla="*/ 383 h 9997"/>
                <a:gd name="connsiteX6" fmla="*/ 6876 w 10000"/>
                <a:gd name="connsiteY6" fmla="*/ 2560 h 9997"/>
                <a:gd name="connsiteX7" fmla="*/ 9848 w 10000"/>
                <a:gd name="connsiteY7" fmla="*/ 4680 h 9997"/>
                <a:gd name="connsiteX8" fmla="*/ 9392 w 10000"/>
                <a:gd name="connsiteY8" fmla="*/ 9509 h 9997"/>
                <a:gd name="connsiteX9" fmla="*/ 7811 w 10000"/>
                <a:gd name="connsiteY9" fmla="*/ 9885 h 9997"/>
                <a:gd name="connsiteX10" fmla="*/ 6876 w 10000"/>
                <a:gd name="connsiteY10" fmla="*/ 9965 h 9997"/>
                <a:gd name="connsiteX11" fmla="*/ 4743 w 10000"/>
                <a:gd name="connsiteY11" fmla="*/ 9992 h 9997"/>
                <a:gd name="connsiteX12" fmla="*/ 36 w 10000"/>
                <a:gd name="connsiteY12" fmla="*/ 9952 h 9997"/>
                <a:gd name="connsiteX0" fmla="*/ 8 w 9392"/>
                <a:gd name="connsiteY0" fmla="*/ 2904 h 10017"/>
                <a:gd name="connsiteX1" fmla="*/ 8 w 9392"/>
                <a:gd name="connsiteY1" fmla="*/ 2730 h 10017"/>
                <a:gd name="connsiteX2" fmla="*/ 36 w 9392"/>
                <a:gd name="connsiteY2" fmla="*/ 578 h 10017"/>
                <a:gd name="connsiteX3" fmla="*/ 376 w 9392"/>
                <a:gd name="connsiteY3" fmla="*/ 36 h 10017"/>
                <a:gd name="connsiteX4" fmla="*/ 2123 w 9392"/>
                <a:gd name="connsiteY4" fmla="*/ 88 h 10017"/>
                <a:gd name="connsiteX5" fmla="*/ 6284 w 9392"/>
                <a:gd name="connsiteY5" fmla="*/ 383 h 10017"/>
                <a:gd name="connsiteX6" fmla="*/ 6876 w 9392"/>
                <a:gd name="connsiteY6" fmla="*/ 2561 h 10017"/>
                <a:gd name="connsiteX7" fmla="*/ 8021 w 9392"/>
                <a:gd name="connsiteY7" fmla="*/ 4448 h 10017"/>
                <a:gd name="connsiteX8" fmla="*/ 9392 w 9392"/>
                <a:gd name="connsiteY8" fmla="*/ 9512 h 10017"/>
                <a:gd name="connsiteX9" fmla="*/ 7811 w 9392"/>
                <a:gd name="connsiteY9" fmla="*/ 9888 h 10017"/>
                <a:gd name="connsiteX10" fmla="*/ 6876 w 9392"/>
                <a:gd name="connsiteY10" fmla="*/ 9968 h 10017"/>
                <a:gd name="connsiteX11" fmla="*/ 4743 w 9392"/>
                <a:gd name="connsiteY11" fmla="*/ 9995 h 10017"/>
                <a:gd name="connsiteX12" fmla="*/ 36 w 9392"/>
                <a:gd name="connsiteY12" fmla="*/ 9955 h 10017"/>
                <a:gd name="connsiteX0" fmla="*/ 9 w 8578"/>
                <a:gd name="connsiteY0" fmla="*/ 2899 h 9988"/>
                <a:gd name="connsiteX1" fmla="*/ 9 w 8578"/>
                <a:gd name="connsiteY1" fmla="*/ 2725 h 9988"/>
                <a:gd name="connsiteX2" fmla="*/ 38 w 8578"/>
                <a:gd name="connsiteY2" fmla="*/ 577 h 9988"/>
                <a:gd name="connsiteX3" fmla="*/ 400 w 8578"/>
                <a:gd name="connsiteY3" fmla="*/ 36 h 9988"/>
                <a:gd name="connsiteX4" fmla="*/ 2260 w 8578"/>
                <a:gd name="connsiteY4" fmla="*/ 88 h 9988"/>
                <a:gd name="connsiteX5" fmla="*/ 6691 w 8578"/>
                <a:gd name="connsiteY5" fmla="*/ 382 h 9988"/>
                <a:gd name="connsiteX6" fmla="*/ 7321 w 8578"/>
                <a:gd name="connsiteY6" fmla="*/ 2557 h 9988"/>
                <a:gd name="connsiteX7" fmla="*/ 8540 w 8578"/>
                <a:gd name="connsiteY7" fmla="*/ 4440 h 9988"/>
                <a:gd name="connsiteX8" fmla="*/ 8276 w 8578"/>
                <a:gd name="connsiteY8" fmla="*/ 8645 h 9988"/>
                <a:gd name="connsiteX9" fmla="*/ 8317 w 8578"/>
                <a:gd name="connsiteY9" fmla="*/ 9871 h 9988"/>
                <a:gd name="connsiteX10" fmla="*/ 7321 w 8578"/>
                <a:gd name="connsiteY10" fmla="*/ 9951 h 9988"/>
                <a:gd name="connsiteX11" fmla="*/ 5050 w 8578"/>
                <a:gd name="connsiteY11" fmla="*/ 9978 h 9988"/>
                <a:gd name="connsiteX12" fmla="*/ 38 w 8578"/>
                <a:gd name="connsiteY12" fmla="*/ 9938 h 9988"/>
                <a:gd name="connsiteX0" fmla="*/ 10 w 9768"/>
                <a:gd name="connsiteY0" fmla="*/ 2902 h 10000"/>
                <a:gd name="connsiteX1" fmla="*/ 10 w 9768"/>
                <a:gd name="connsiteY1" fmla="*/ 2728 h 10000"/>
                <a:gd name="connsiteX2" fmla="*/ 44 w 9768"/>
                <a:gd name="connsiteY2" fmla="*/ 578 h 10000"/>
                <a:gd name="connsiteX3" fmla="*/ 466 w 9768"/>
                <a:gd name="connsiteY3" fmla="*/ 36 h 10000"/>
                <a:gd name="connsiteX4" fmla="*/ 2635 w 9768"/>
                <a:gd name="connsiteY4" fmla="*/ 88 h 10000"/>
                <a:gd name="connsiteX5" fmla="*/ 7800 w 9768"/>
                <a:gd name="connsiteY5" fmla="*/ 382 h 10000"/>
                <a:gd name="connsiteX6" fmla="*/ 8535 w 9768"/>
                <a:gd name="connsiteY6" fmla="*/ 2560 h 10000"/>
                <a:gd name="connsiteX7" fmla="*/ 9698 w 9768"/>
                <a:gd name="connsiteY7" fmla="*/ 4445 h 10000"/>
                <a:gd name="connsiteX8" fmla="*/ 9648 w 9768"/>
                <a:gd name="connsiteY8" fmla="*/ 8655 h 10000"/>
                <a:gd name="connsiteX9" fmla="*/ 9696 w 9768"/>
                <a:gd name="connsiteY9" fmla="*/ 9883 h 10000"/>
                <a:gd name="connsiteX10" fmla="*/ 8535 w 9768"/>
                <a:gd name="connsiteY10" fmla="*/ 9963 h 10000"/>
                <a:gd name="connsiteX11" fmla="*/ 5887 w 9768"/>
                <a:gd name="connsiteY11" fmla="*/ 9990 h 10000"/>
                <a:gd name="connsiteX12" fmla="*/ 44 w 9768"/>
                <a:gd name="connsiteY12" fmla="*/ 9950 h 10000"/>
                <a:gd name="connsiteX0" fmla="*/ 10 w 10000"/>
                <a:gd name="connsiteY0" fmla="*/ 2936 h 10034"/>
                <a:gd name="connsiteX1" fmla="*/ 10 w 10000"/>
                <a:gd name="connsiteY1" fmla="*/ 2762 h 10034"/>
                <a:gd name="connsiteX2" fmla="*/ 45 w 10000"/>
                <a:gd name="connsiteY2" fmla="*/ 612 h 10034"/>
                <a:gd name="connsiteX3" fmla="*/ 477 w 10000"/>
                <a:gd name="connsiteY3" fmla="*/ 70 h 10034"/>
                <a:gd name="connsiteX4" fmla="*/ 2962 w 10000"/>
                <a:gd name="connsiteY4" fmla="*/ 44 h 10034"/>
                <a:gd name="connsiteX5" fmla="*/ 7985 w 10000"/>
                <a:gd name="connsiteY5" fmla="*/ 416 h 10034"/>
                <a:gd name="connsiteX6" fmla="*/ 8738 w 10000"/>
                <a:gd name="connsiteY6" fmla="*/ 2594 h 10034"/>
                <a:gd name="connsiteX7" fmla="*/ 9928 w 10000"/>
                <a:gd name="connsiteY7" fmla="*/ 4479 h 10034"/>
                <a:gd name="connsiteX8" fmla="*/ 9877 w 10000"/>
                <a:gd name="connsiteY8" fmla="*/ 8689 h 10034"/>
                <a:gd name="connsiteX9" fmla="*/ 9926 w 10000"/>
                <a:gd name="connsiteY9" fmla="*/ 9917 h 10034"/>
                <a:gd name="connsiteX10" fmla="*/ 8738 w 10000"/>
                <a:gd name="connsiteY10" fmla="*/ 9997 h 10034"/>
                <a:gd name="connsiteX11" fmla="*/ 6027 w 10000"/>
                <a:gd name="connsiteY11" fmla="*/ 10024 h 10034"/>
                <a:gd name="connsiteX12" fmla="*/ 45 w 10000"/>
                <a:gd name="connsiteY12" fmla="*/ 9984 h 10034"/>
                <a:gd name="connsiteX0" fmla="*/ 10 w 10000"/>
                <a:gd name="connsiteY0" fmla="*/ 2934 h 10032"/>
                <a:gd name="connsiteX1" fmla="*/ 10 w 10000"/>
                <a:gd name="connsiteY1" fmla="*/ 2760 h 10032"/>
                <a:gd name="connsiteX2" fmla="*/ 45 w 10000"/>
                <a:gd name="connsiteY2" fmla="*/ 610 h 10032"/>
                <a:gd name="connsiteX3" fmla="*/ 477 w 10000"/>
                <a:gd name="connsiteY3" fmla="*/ 68 h 10032"/>
                <a:gd name="connsiteX4" fmla="*/ 2962 w 10000"/>
                <a:gd name="connsiteY4" fmla="*/ 42 h 10032"/>
                <a:gd name="connsiteX5" fmla="*/ 8354 w 10000"/>
                <a:gd name="connsiteY5" fmla="*/ 375 h 10032"/>
                <a:gd name="connsiteX6" fmla="*/ 8738 w 10000"/>
                <a:gd name="connsiteY6" fmla="*/ 2592 h 10032"/>
                <a:gd name="connsiteX7" fmla="*/ 9928 w 10000"/>
                <a:gd name="connsiteY7" fmla="*/ 4477 h 10032"/>
                <a:gd name="connsiteX8" fmla="*/ 9877 w 10000"/>
                <a:gd name="connsiteY8" fmla="*/ 8687 h 10032"/>
                <a:gd name="connsiteX9" fmla="*/ 9926 w 10000"/>
                <a:gd name="connsiteY9" fmla="*/ 9915 h 10032"/>
                <a:gd name="connsiteX10" fmla="*/ 8738 w 10000"/>
                <a:gd name="connsiteY10" fmla="*/ 9995 h 10032"/>
                <a:gd name="connsiteX11" fmla="*/ 6027 w 10000"/>
                <a:gd name="connsiteY11" fmla="*/ 10022 h 10032"/>
                <a:gd name="connsiteX12" fmla="*/ 45 w 10000"/>
                <a:gd name="connsiteY12" fmla="*/ 9982 h 10032"/>
                <a:gd name="connsiteX0" fmla="*/ 10 w 9999"/>
                <a:gd name="connsiteY0" fmla="*/ 2934 h 10032"/>
                <a:gd name="connsiteX1" fmla="*/ 10 w 9999"/>
                <a:gd name="connsiteY1" fmla="*/ 2760 h 10032"/>
                <a:gd name="connsiteX2" fmla="*/ 45 w 9999"/>
                <a:gd name="connsiteY2" fmla="*/ 610 h 10032"/>
                <a:gd name="connsiteX3" fmla="*/ 477 w 9999"/>
                <a:gd name="connsiteY3" fmla="*/ 68 h 10032"/>
                <a:gd name="connsiteX4" fmla="*/ 2962 w 9999"/>
                <a:gd name="connsiteY4" fmla="*/ 42 h 10032"/>
                <a:gd name="connsiteX5" fmla="*/ 8354 w 9999"/>
                <a:gd name="connsiteY5" fmla="*/ 375 h 10032"/>
                <a:gd name="connsiteX6" fmla="*/ 9846 w 9999"/>
                <a:gd name="connsiteY6" fmla="*/ 2592 h 10032"/>
                <a:gd name="connsiteX7" fmla="*/ 9928 w 9999"/>
                <a:gd name="connsiteY7" fmla="*/ 4477 h 10032"/>
                <a:gd name="connsiteX8" fmla="*/ 9877 w 9999"/>
                <a:gd name="connsiteY8" fmla="*/ 8687 h 10032"/>
                <a:gd name="connsiteX9" fmla="*/ 9926 w 9999"/>
                <a:gd name="connsiteY9" fmla="*/ 9915 h 10032"/>
                <a:gd name="connsiteX10" fmla="*/ 8738 w 9999"/>
                <a:gd name="connsiteY10" fmla="*/ 9995 h 10032"/>
                <a:gd name="connsiteX11" fmla="*/ 6027 w 9999"/>
                <a:gd name="connsiteY11" fmla="*/ 10022 h 10032"/>
                <a:gd name="connsiteX12" fmla="*/ 45 w 9999"/>
                <a:gd name="connsiteY12" fmla="*/ 9982 h 10032"/>
                <a:gd name="connsiteX0" fmla="*/ 10 w 10000"/>
                <a:gd name="connsiteY0" fmla="*/ 2920 h 9995"/>
                <a:gd name="connsiteX1" fmla="*/ 10 w 10000"/>
                <a:gd name="connsiteY1" fmla="*/ 2746 h 9995"/>
                <a:gd name="connsiteX2" fmla="*/ 45 w 10000"/>
                <a:gd name="connsiteY2" fmla="*/ 603 h 9995"/>
                <a:gd name="connsiteX3" fmla="*/ 477 w 10000"/>
                <a:gd name="connsiteY3" fmla="*/ 63 h 9995"/>
                <a:gd name="connsiteX4" fmla="*/ 2962 w 10000"/>
                <a:gd name="connsiteY4" fmla="*/ 37 h 9995"/>
                <a:gd name="connsiteX5" fmla="*/ 9094 w 10000"/>
                <a:gd name="connsiteY5" fmla="*/ 292 h 9995"/>
                <a:gd name="connsiteX6" fmla="*/ 9847 w 10000"/>
                <a:gd name="connsiteY6" fmla="*/ 2579 h 9995"/>
                <a:gd name="connsiteX7" fmla="*/ 9929 w 10000"/>
                <a:gd name="connsiteY7" fmla="*/ 4458 h 9995"/>
                <a:gd name="connsiteX8" fmla="*/ 9878 w 10000"/>
                <a:gd name="connsiteY8" fmla="*/ 8654 h 9995"/>
                <a:gd name="connsiteX9" fmla="*/ 9927 w 10000"/>
                <a:gd name="connsiteY9" fmla="*/ 9878 h 9995"/>
                <a:gd name="connsiteX10" fmla="*/ 8739 w 10000"/>
                <a:gd name="connsiteY10" fmla="*/ 9958 h 9995"/>
                <a:gd name="connsiteX11" fmla="*/ 6028 w 10000"/>
                <a:gd name="connsiteY11" fmla="*/ 9985 h 9995"/>
                <a:gd name="connsiteX12" fmla="*/ 45 w 10000"/>
                <a:gd name="connsiteY12" fmla="*/ 9945 h 9995"/>
                <a:gd name="connsiteX0" fmla="*/ 10 w 10000"/>
                <a:gd name="connsiteY0" fmla="*/ 2865 h 9944"/>
                <a:gd name="connsiteX1" fmla="*/ 10 w 10000"/>
                <a:gd name="connsiteY1" fmla="*/ 2691 h 9944"/>
                <a:gd name="connsiteX2" fmla="*/ 45 w 10000"/>
                <a:gd name="connsiteY2" fmla="*/ 547 h 9944"/>
                <a:gd name="connsiteX3" fmla="*/ 477 w 10000"/>
                <a:gd name="connsiteY3" fmla="*/ 7 h 9944"/>
                <a:gd name="connsiteX4" fmla="*/ 3173 w 10000"/>
                <a:gd name="connsiteY4" fmla="*/ 252 h 9944"/>
                <a:gd name="connsiteX5" fmla="*/ 9094 w 10000"/>
                <a:gd name="connsiteY5" fmla="*/ 236 h 9944"/>
                <a:gd name="connsiteX6" fmla="*/ 9847 w 10000"/>
                <a:gd name="connsiteY6" fmla="*/ 2524 h 9944"/>
                <a:gd name="connsiteX7" fmla="*/ 9929 w 10000"/>
                <a:gd name="connsiteY7" fmla="*/ 4404 h 9944"/>
                <a:gd name="connsiteX8" fmla="*/ 9878 w 10000"/>
                <a:gd name="connsiteY8" fmla="*/ 8602 h 9944"/>
                <a:gd name="connsiteX9" fmla="*/ 9927 w 10000"/>
                <a:gd name="connsiteY9" fmla="*/ 9827 h 9944"/>
                <a:gd name="connsiteX10" fmla="*/ 8739 w 10000"/>
                <a:gd name="connsiteY10" fmla="*/ 9907 h 9944"/>
                <a:gd name="connsiteX11" fmla="*/ 6028 w 10000"/>
                <a:gd name="connsiteY11" fmla="*/ 9934 h 9944"/>
                <a:gd name="connsiteX12" fmla="*/ 45 w 10000"/>
                <a:gd name="connsiteY12" fmla="*/ 9894 h 9944"/>
                <a:gd name="connsiteX0" fmla="*/ 10 w 10130"/>
                <a:gd name="connsiteY0" fmla="*/ 2891 h 10010"/>
                <a:gd name="connsiteX1" fmla="*/ 10 w 10130"/>
                <a:gd name="connsiteY1" fmla="*/ 2716 h 10010"/>
                <a:gd name="connsiteX2" fmla="*/ 45 w 10130"/>
                <a:gd name="connsiteY2" fmla="*/ 560 h 10010"/>
                <a:gd name="connsiteX3" fmla="*/ 477 w 10130"/>
                <a:gd name="connsiteY3" fmla="*/ 17 h 10010"/>
                <a:gd name="connsiteX4" fmla="*/ 3173 w 10130"/>
                <a:gd name="connsiteY4" fmla="*/ 263 h 10010"/>
                <a:gd name="connsiteX5" fmla="*/ 9569 w 10130"/>
                <a:gd name="connsiteY5" fmla="*/ 1530 h 10010"/>
                <a:gd name="connsiteX6" fmla="*/ 9847 w 10130"/>
                <a:gd name="connsiteY6" fmla="*/ 2548 h 10010"/>
                <a:gd name="connsiteX7" fmla="*/ 9929 w 10130"/>
                <a:gd name="connsiteY7" fmla="*/ 4439 h 10010"/>
                <a:gd name="connsiteX8" fmla="*/ 9878 w 10130"/>
                <a:gd name="connsiteY8" fmla="*/ 8660 h 10010"/>
                <a:gd name="connsiteX9" fmla="*/ 9927 w 10130"/>
                <a:gd name="connsiteY9" fmla="*/ 9892 h 10010"/>
                <a:gd name="connsiteX10" fmla="*/ 8739 w 10130"/>
                <a:gd name="connsiteY10" fmla="*/ 9973 h 10010"/>
                <a:gd name="connsiteX11" fmla="*/ 6028 w 10130"/>
                <a:gd name="connsiteY11" fmla="*/ 10000 h 10010"/>
                <a:gd name="connsiteX12" fmla="*/ 45 w 10130"/>
                <a:gd name="connsiteY12" fmla="*/ 9960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30" h="10010">
                  <a:moveTo>
                    <a:pt x="10" y="2891"/>
                  </a:moveTo>
                  <a:cubicBezTo>
                    <a:pt x="-8" y="2997"/>
                    <a:pt x="5" y="3104"/>
                    <a:pt x="10" y="2716"/>
                  </a:cubicBezTo>
                  <a:cubicBezTo>
                    <a:pt x="15" y="2326"/>
                    <a:pt x="-31" y="1009"/>
                    <a:pt x="45" y="560"/>
                  </a:cubicBezTo>
                  <a:cubicBezTo>
                    <a:pt x="122" y="108"/>
                    <a:pt x="-44" y="66"/>
                    <a:pt x="477" y="17"/>
                  </a:cubicBezTo>
                  <a:cubicBezTo>
                    <a:pt x="998" y="-32"/>
                    <a:pt x="1658" y="11"/>
                    <a:pt x="3173" y="263"/>
                  </a:cubicBezTo>
                  <a:cubicBezTo>
                    <a:pt x="4688" y="515"/>
                    <a:pt x="8457" y="1149"/>
                    <a:pt x="9569" y="1530"/>
                  </a:cubicBezTo>
                  <a:cubicBezTo>
                    <a:pt x="10681" y="1911"/>
                    <a:pt x="9787" y="2063"/>
                    <a:pt x="9847" y="2548"/>
                  </a:cubicBezTo>
                  <a:cubicBezTo>
                    <a:pt x="9907" y="3033"/>
                    <a:pt x="9924" y="3420"/>
                    <a:pt x="9929" y="4439"/>
                  </a:cubicBezTo>
                  <a:cubicBezTo>
                    <a:pt x="9934" y="5458"/>
                    <a:pt x="9878" y="7752"/>
                    <a:pt x="9878" y="8660"/>
                  </a:cubicBezTo>
                  <a:cubicBezTo>
                    <a:pt x="9878" y="9570"/>
                    <a:pt x="10117" y="9674"/>
                    <a:pt x="9927" y="9892"/>
                  </a:cubicBezTo>
                  <a:cubicBezTo>
                    <a:pt x="9737" y="10112"/>
                    <a:pt x="9389" y="9955"/>
                    <a:pt x="8739" y="9973"/>
                  </a:cubicBezTo>
                  <a:cubicBezTo>
                    <a:pt x="8091" y="9992"/>
                    <a:pt x="7475" y="10000"/>
                    <a:pt x="6028" y="10000"/>
                  </a:cubicBezTo>
                  <a:lnTo>
                    <a:pt x="45" y="9960"/>
                  </a:lnTo>
                </a:path>
              </a:pathLst>
            </a:custGeom>
            <a:solidFill>
              <a:srgbClr val="DAEEF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103" name="Group 102"/>
            <p:cNvGrpSpPr/>
            <p:nvPr/>
          </p:nvGrpSpPr>
          <p:grpSpPr>
            <a:xfrm>
              <a:off x="-234159" y="2496419"/>
              <a:ext cx="5003335" cy="3861214"/>
              <a:chOff x="4676835" y="877263"/>
              <a:chExt cx="5003335" cy="3861214"/>
            </a:xfrm>
          </p:grpSpPr>
          <p:sp>
            <p:nvSpPr>
              <p:cNvPr id="104" name="Rectangle 103"/>
              <p:cNvSpPr/>
              <p:nvPr/>
            </p:nvSpPr>
            <p:spPr bwMode="auto">
              <a:xfrm>
                <a:off x="8866210" y="1659568"/>
                <a:ext cx="813960" cy="28125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nvGrpSpPr>
              <p:cNvPr id="105" name="Group 104"/>
              <p:cNvGrpSpPr/>
              <p:nvPr/>
            </p:nvGrpSpPr>
            <p:grpSpPr>
              <a:xfrm>
                <a:off x="4676835" y="877263"/>
                <a:ext cx="4499262" cy="3861214"/>
                <a:chOff x="681685" y="1096964"/>
                <a:chExt cx="7321101" cy="5068886"/>
              </a:xfrm>
            </p:grpSpPr>
            <p:sp>
              <p:nvSpPr>
                <p:cNvPr id="106" name="Freeform 28"/>
                <p:cNvSpPr>
                  <a:spLocks/>
                </p:cNvSpPr>
                <p:nvPr/>
              </p:nvSpPr>
              <p:spPr bwMode="auto">
                <a:xfrm>
                  <a:off x="4572000" y="2495550"/>
                  <a:ext cx="3054350" cy="3525838"/>
                </a:xfrm>
                <a:custGeom>
                  <a:avLst/>
                  <a:gdLst>
                    <a:gd name="T0" fmla="*/ 8 w 1924"/>
                    <a:gd name="T1" fmla="*/ 576 h 2221"/>
                    <a:gd name="T2" fmla="*/ 8 w 1924"/>
                    <a:gd name="T3" fmla="*/ 541 h 2221"/>
                    <a:gd name="T4" fmla="*/ 59 w 1924"/>
                    <a:gd name="T5" fmla="*/ 114 h 2221"/>
                    <a:gd name="T6" fmla="*/ 131 w 1924"/>
                    <a:gd name="T7" fmla="*/ 9 h 2221"/>
                    <a:gd name="T8" fmla="*/ 230 w 1924"/>
                    <a:gd name="T9" fmla="*/ 61 h 2221"/>
                    <a:gd name="T10" fmla="*/ 325 w 1924"/>
                    <a:gd name="T11" fmla="*/ 257 h 2221"/>
                    <a:gd name="T12" fmla="*/ 731 w 1924"/>
                    <a:gd name="T13" fmla="*/ 1109 h 2221"/>
                    <a:gd name="T14" fmla="*/ 1355 w 1924"/>
                    <a:gd name="T15" fmla="*/ 2056 h 2221"/>
                    <a:gd name="T16" fmla="*/ 1741 w 1924"/>
                    <a:gd name="T17" fmla="*/ 2096 h 2221"/>
                    <a:gd name="T18" fmla="*/ 1636 w 1924"/>
                    <a:gd name="T19" fmla="*/ 1999 h 2221"/>
                    <a:gd name="T20" fmla="*/ 15 w 1924"/>
                    <a:gd name="T21" fmla="*/ 198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4" h="2221">
                      <a:moveTo>
                        <a:pt x="8" y="576"/>
                      </a:moveTo>
                      <a:cubicBezTo>
                        <a:pt x="4" y="596"/>
                        <a:pt x="0" y="618"/>
                        <a:pt x="8" y="541"/>
                      </a:cubicBezTo>
                      <a:cubicBezTo>
                        <a:pt x="16" y="464"/>
                        <a:pt x="38" y="203"/>
                        <a:pt x="59" y="114"/>
                      </a:cubicBezTo>
                      <a:cubicBezTo>
                        <a:pt x="80" y="25"/>
                        <a:pt x="103" y="18"/>
                        <a:pt x="131" y="9"/>
                      </a:cubicBezTo>
                      <a:cubicBezTo>
                        <a:pt x="159" y="0"/>
                        <a:pt x="198" y="20"/>
                        <a:pt x="230" y="61"/>
                      </a:cubicBezTo>
                      <a:cubicBezTo>
                        <a:pt x="262" y="102"/>
                        <a:pt x="241" y="83"/>
                        <a:pt x="325" y="257"/>
                      </a:cubicBezTo>
                      <a:cubicBezTo>
                        <a:pt x="408" y="432"/>
                        <a:pt x="559" y="808"/>
                        <a:pt x="731" y="1109"/>
                      </a:cubicBezTo>
                      <a:cubicBezTo>
                        <a:pt x="903" y="1409"/>
                        <a:pt x="1187" y="1892"/>
                        <a:pt x="1355" y="2056"/>
                      </a:cubicBezTo>
                      <a:cubicBezTo>
                        <a:pt x="1523" y="2221"/>
                        <a:pt x="1694" y="2105"/>
                        <a:pt x="1741" y="2096"/>
                      </a:cubicBezTo>
                      <a:cubicBezTo>
                        <a:pt x="1788" y="2086"/>
                        <a:pt x="1924" y="2018"/>
                        <a:pt x="1636" y="1999"/>
                      </a:cubicBezTo>
                      <a:cubicBezTo>
                        <a:pt x="1348" y="1979"/>
                        <a:pt x="353" y="1984"/>
                        <a:pt x="15" y="1980"/>
                      </a:cubicBezTo>
                    </a:path>
                  </a:pathLst>
                </a:custGeom>
                <a:solidFill>
                  <a:srgbClr val="99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7" name="Rectangle 22"/>
                <p:cNvSpPr>
                  <a:spLocks noChangeArrowheads="1"/>
                </p:cNvSpPr>
                <p:nvPr/>
              </p:nvSpPr>
              <p:spPr bwMode="auto">
                <a:xfrm>
                  <a:off x="4572000" y="5589588"/>
                  <a:ext cx="3095625" cy="576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de-DE" dirty="0"/>
                </a:p>
              </p:txBody>
            </p:sp>
            <p:sp>
              <p:nvSpPr>
                <p:cNvPr id="108" name="Rectangle 9"/>
                <p:cNvSpPr>
                  <a:spLocks noChangeArrowheads="1"/>
                </p:cNvSpPr>
                <p:nvPr/>
              </p:nvSpPr>
              <p:spPr bwMode="auto">
                <a:xfrm>
                  <a:off x="1692275" y="3644900"/>
                  <a:ext cx="2879725" cy="194468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9" name="Rectangle 7"/>
                <p:cNvSpPr>
                  <a:spLocks noChangeArrowheads="1"/>
                </p:cNvSpPr>
                <p:nvPr/>
              </p:nvSpPr>
              <p:spPr bwMode="auto">
                <a:xfrm>
                  <a:off x="1692275" y="3429000"/>
                  <a:ext cx="2879725" cy="215900"/>
                </a:xfrm>
                <a:prstGeom prst="rect">
                  <a:avLst/>
                </a:prstGeom>
                <a:gradFill rotWithShape="1">
                  <a:gsLst>
                    <a:gs pos="0">
                      <a:schemeClr val="bg1"/>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0" name="Line 4"/>
                <p:cNvSpPr>
                  <a:spLocks noChangeShapeType="1"/>
                </p:cNvSpPr>
                <p:nvPr/>
              </p:nvSpPr>
              <p:spPr bwMode="auto">
                <a:xfrm flipV="1">
                  <a:off x="1692275" y="1196975"/>
                  <a:ext cx="0" cy="4392613"/>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1" name="Line 5"/>
                <p:cNvSpPr>
                  <a:spLocks noChangeShapeType="1"/>
                </p:cNvSpPr>
                <p:nvPr/>
              </p:nvSpPr>
              <p:spPr bwMode="auto">
                <a:xfrm>
                  <a:off x="1692275" y="5589588"/>
                  <a:ext cx="6192838"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 name="Line 6"/>
                <p:cNvSpPr>
                  <a:spLocks noChangeShapeType="1"/>
                </p:cNvSpPr>
                <p:nvPr/>
              </p:nvSpPr>
              <p:spPr bwMode="auto">
                <a:xfrm flipV="1">
                  <a:off x="4572000" y="1268413"/>
                  <a:ext cx="0" cy="424815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3" name="Text Box 11"/>
                <p:cNvSpPr txBox="1">
                  <a:spLocks noChangeArrowheads="1"/>
                </p:cNvSpPr>
                <p:nvPr/>
              </p:nvSpPr>
              <p:spPr bwMode="auto">
                <a:xfrm>
                  <a:off x="1755938" y="1116050"/>
                  <a:ext cx="660439" cy="44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0"/>
                    </a:spcBef>
                  </a:pPr>
                  <a:r>
                    <a:rPr lang="en-US" altLang="de-DE" sz="1600" i="1" dirty="0" smtClean="0">
                      <a:solidFill>
                        <a:srgbClr val="7030A0"/>
                      </a:solidFill>
                    </a:rPr>
                    <a:t>h</a:t>
                  </a:r>
                  <a:r>
                    <a:rPr lang="en-US" altLang="de-DE" sz="1600" i="1" dirty="0">
                      <a:solidFill>
                        <a:srgbClr val="7030A0"/>
                      </a:solidFill>
                      <a:sym typeface="Symbol" pitchFamily="18" charset="2"/>
                    </a:rPr>
                    <a:t></a:t>
                  </a:r>
                </a:p>
              </p:txBody>
            </p:sp>
            <p:sp>
              <p:nvSpPr>
                <p:cNvPr id="114" name="Line 12"/>
                <p:cNvSpPr>
                  <a:spLocks noChangeShapeType="1"/>
                </p:cNvSpPr>
                <p:nvPr/>
              </p:nvSpPr>
              <p:spPr bwMode="auto">
                <a:xfrm flipH="1">
                  <a:off x="1619250" y="3500438"/>
                  <a:ext cx="29527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5" name="Text Box 13"/>
                <p:cNvSpPr txBox="1">
                  <a:spLocks noChangeArrowheads="1"/>
                </p:cNvSpPr>
                <p:nvPr/>
              </p:nvSpPr>
              <p:spPr bwMode="auto">
                <a:xfrm>
                  <a:off x="681685" y="3213100"/>
                  <a:ext cx="1216906" cy="60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sz="1200" dirty="0"/>
                    <a:t>Fermi Energy</a:t>
                  </a:r>
                </a:p>
              </p:txBody>
            </p:sp>
            <p:sp>
              <p:nvSpPr>
                <p:cNvPr id="116" name="Text Box 14"/>
                <p:cNvSpPr txBox="1">
                  <a:spLocks noChangeArrowheads="1"/>
                </p:cNvSpPr>
                <p:nvPr/>
              </p:nvSpPr>
              <p:spPr bwMode="auto">
                <a:xfrm>
                  <a:off x="3572038" y="1096964"/>
                  <a:ext cx="1012570" cy="40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400" dirty="0" smtClean="0"/>
                    <a:t>Metal</a:t>
                  </a:r>
                  <a:endParaRPr lang="en-US" altLang="de-DE" sz="1400" dirty="0"/>
                </a:p>
              </p:txBody>
            </p:sp>
            <p:sp>
              <p:nvSpPr>
                <p:cNvPr id="117" name="Text Box 15"/>
                <p:cNvSpPr txBox="1">
                  <a:spLocks noChangeArrowheads="1"/>
                </p:cNvSpPr>
                <p:nvPr/>
              </p:nvSpPr>
              <p:spPr bwMode="auto">
                <a:xfrm>
                  <a:off x="4716463" y="1149349"/>
                  <a:ext cx="1252709" cy="39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400" dirty="0"/>
                    <a:t>Vacuum</a:t>
                  </a:r>
                </a:p>
              </p:txBody>
            </p:sp>
            <p:sp>
              <p:nvSpPr>
                <p:cNvPr id="118" name="Oval 16"/>
                <p:cNvSpPr>
                  <a:spLocks noChangeArrowheads="1"/>
                </p:cNvSpPr>
                <p:nvPr/>
              </p:nvSpPr>
              <p:spPr bwMode="auto">
                <a:xfrm>
                  <a:off x="3779838" y="3535363"/>
                  <a:ext cx="71437" cy="714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9" name="Line 18"/>
                <p:cNvSpPr>
                  <a:spLocks noChangeShapeType="1"/>
                </p:cNvSpPr>
                <p:nvPr/>
              </p:nvSpPr>
              <p:spPr bwMode="auto">
                <a:xfrm>
                  <a:off x="5003800" y="1879600"/>
                  <a:ext cx="79057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0" name="Oval 19"/>
                <p:cNvSpPr>
                  <a:spLocks noChangeArrowheads="1"/>
                </p:cNvSpPr>
                <p:nvPr/>
              </p:nvSpPr>
              <p:spPr bwMode="auto">
                <a:xfrm>
                  <a:off x="3715544" y="1847850"/>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1" name="Oval 20"/>
                <p:cNvSpPr>
                  <a:spLocks noChangeArrowheads="1"/>
                </p:cNvSpPr>
                <p:nvPr/>
              </p:nvSpPr>
              <p:spPr bwMode="auto">
                <a:xfrm>
                  <a:off x="4787900" y="1844675"/>
                  <a:ext cx="71438"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2" name="Text Box 21"/>
                <p:cNvSpPr txBox="1">
                  <a:spLocks noChangeArrowheads="1"/>
                </p:cNvSpPr>
                <p:nvPr/>
              </p:nvSpPr>
              <p:spPr bwMode="auto">
                <a:xfrm>
                  <a:off x="5317246" y="2877664"/>
                  <a:ext cx="2685540" cy="88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US" altLang="de-DE" sz="1400" dirty="0"/>
                    <a:t>Potential barrier</a:t>
                  </a:r>
                </a:p>
                <a:p>
                  <a:pPr>
                    <a:spcBef>
                      <a:spcPts val="0"/>
                    </a:spcBef>
                  </a:pPr>
                  <a:r>
                    <a:rPr lang="en-US" altLang="de-DE" sz="1200" dirty="0"/>
                    <a:t>Without and with external </a:t>
                  </a:r>
                  <a:r>
                    <a:rPr lang="en-US" altLang="de-DE" sz="1200" dirty="0" smtClean="0"/>
                    <a:t>E field</a:t>
                  </a:r>
                  <a:endParaRPr lang="en-US" altLang="de-DE" sz="1200" dirty="0"/>
                </a:p>
              </p:txBody>
            </p:sp>
            <p:sp>
              <p:nvSpPr>
                <p:cNvPr id="123" name="Text Box 23"/>
                <p:cNvSpPr txBox="1">
                  <a:spLocks noChangeArrowheads="1"/>
                </p:cNvSpPr>
                <p:nvPr/>
              </p:nvSpPr>
              <p:spPr bwMode="auto">
                <a:xfrm rot="16200000">
                  <a:off x="1014223" y="1586064"/>
                  <a:ext cx="856041" cy="41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200" dirty="0"/>
                    <a:t>Energy</a:t>
                  </a:r>
                </a:p>
              </p:txBody>
            </p:sp>
            <p:sp>
              <p:nvSpPr>
                <p:cNvPr id="124" name="Text Box 25"/>
                <p:cNvSpPr txBox="1">
                  <a:spLocks noChangeArrowheads="1"/>
                </p:cNvSpPr>
                <p:nvPr/>
              </p:nvSpPr>
              <p:spPr bwMode="auto">
                <a:xfrm>
                  <a:off x="4585188" y="5607673"/>
                  <a:ext cx="3051794" cy="35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200" dirty="0"/>
                    <a:t>Direction normal to surface</a:t>
                  </a:r>
                </a:p>
              </p:txBody>
            </p:sp>
            <p:sp>
              <p:nvSpPr>
                <p:cNvPr id="125" name="Line 26"/>
                <p:cNvSpPr>
                  <a:spLocks noChangeShapeType="1"/>
                </p:cNvSpPr>
                <p:nvPr/>
              </p:nvSpPr>
              <p:spPr bwMode="auto">
                <a:xfrm>
                  <a:off x="2263775" y="2060575"/>
                  <a:ext cx="0" cy="14398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6" name="Text Box 27"/>
                <p:cNvSpPr txBox="1">
                  <a:spLocks noChangeArrowheads="1"/>
                </p:cNvSpPr>
                <p:nvPr/>
              </p:nvSpPr>
              <p:spPr bwMode="auto">
                <a:xfrm>
                  <a:off x="1679980" y="2573339"/>
                  <a:ext cx="777876" cy="43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i="1" dirty="0" smtClean="0"/>
                    <a:t> </a:t>
                  </a:r>
                  <a:r>
                    <a:rPr lang="en-US" altLang="de-DE" i="1" dirty="0" smtClean="0">
                      <a:sym typeface="Symbol" pitchFamily="18" charset="2"/>
                    </a:rPr>
                    <a:t></a:t>
                  </a:r>
                  <a:r>
                    <a:rPr lang="en-US" altLang="de-DE" i="1" baseline="-25000" dirty="0" smtClean="0">
                      <a:sym typeface="Symbol" pitchFamily="18" charset="2"/>
                    </a:rPr>
                    <a:t>w</a:t>
                  </a:r>
                  <a:endParaRPr lang="en-US" altLang="de-DE" i="1" baseline="-25000" dirty="0">
                    <a:sym typeface="Symbol" pitchFamily="18" charset="2"/>
                  </a:endParaRPr>
                </a:p>
              </p:txBody>
            </p:sp>
            <p:sp>
              <p:nvSpPr>
                <p:cNvPr id="127" name="Line 29"/>
                <p:cNvSpPr>
                  <a:spLocks noChangeShapeType="1"/>
                </p:cNvSpPr>
                <p:nvPr/>
              </p:nvSpPr>
              <p:spPr bwMode="auto">
                <a:xfrm>
                  <a:off x="1692275" y="2060575"/>
                  <a:ext cx="460851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8" name="Line 30"/>
                <p:cNvSpPr>
                  <a:spLocks noChangeShapeType="1"/>
                </p:cNvSpPr>
                <p:nvPr/>
              </p:nvSpPr>
              <p:spPr bwMode="auto">
                <a:xfrm>
                  <a:off x="4191000" y="2492375"/>
                  <a:ext cx="2160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9" name="Line 31"/>
                <p:cNvSpPr>
                  <a:spLocks noChangeShapeType="1"/>
                </p:cNvSpPr>
                <p:nvPr/>
              </p:nvSpPr>
              <p:spPr bwMode="auto">
                <a:xfrm>
                  <a:off x="5132647" y="2060575"/>
                  <a:ext cx="0" cy="431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0" name="Text Box 32"/>
                <p:cNvSpPr txBox="1">
                  <a:spLocks noChangeArrowheads="1"/>
                </p:cNvSpPr>
                <p:nvPr/>
              </p:nvSpPr>
              <p:spPr bwMode="auto">
                <a:xfrm>
                  <a:off x="5227834" y="2057401"/>
                  <a:ext cx="1965324" cy="43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i="1" dirty="0">
                      <a:sym typeface="Symbol" pitchFamily="18" charset="2"/>
                    </a:rPr>
                    <a:t></a:t>
                  </a:r>
                  <a:r>
                    <a:rPr lang="en-US" altLang="de-DE" i="1" baseline="-25000" dirty="0" err="1">
                      <a:sym typeface="Symbol" pitchFamily="18" charset="2"/>
                    </a:rPr>
                    <a:t>Schottky</a:t>
                  </a:r>
                  <a:endParaRPr lang="en-US" altLang="de-DE" i="1" baseline="-25000" dirty="0">
                    <a:sym typeface="Symbol" pitchFamily="18" charset="2"/>
                  </a:endParaRPr>
                </a:p>
              </p:txBody>
            </p:sp>
            <p:sp>
              <p:nvSpPr>
                <p:cNvPr id="131" name="Line 26"/>
                <p:cNvSpPr>
                  <a:spLocks noChangeShapeType="1"/>
                </p:cNvSpPr>
                <p:nvPr/>
              </p:nvSpPr>
              <p:spPr bwMode="auto">
                <a:xfrm>
                  <a:off x="4282281" y="2508250"/>
                  <a:ext cx="0" cy="9720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2" name="Text Box 32"/>
                <p:cNvSpPr txBox="1">
                  <a:spLocks noChangeArrowheads="1"/>
                </p:cNvSpPr>
                <p:nvPr/>
              </p:nvSpPr>
              <p:spPr bwMode="auto">
                <a:xfrm>
                  <a:off x="3685514" y="2688772"/>
                  <a:ext cx="1965324" cy="43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i="1" dirty="0" smtClean="0">
                      <a:sym typeface="Symbol" pitchFamily="18" charset="2"/>
                    </a:rPr>
                    <a:t></a:t>
                  </a:r>
                  <a:r>
                    <a:rPr lang="en-US" altLang="de-DE" i="1" baseline="-25000" dirty="0" smtClean="0">
                      <a:sym typeface="Symbol" pitchFamily="18" charset="2"/>
                    </a:rPr>
                    <a:t>eff</a:t>
                  </a:r>
                  <a:endParaRPr lang="en-US" altLang="de-DE" i="1" baseline="-25000" dirty="0">
                    <a:sym typeface="Symbol" pitchFamily="18" charset="2"/>
                  </a:endParaRPr>
                </a:p>
              </p:txBody>
            </p:sp>
            <p:sp>
              <p:nvSpPr>
                <p:cNvPr id="133" name="Freeform 132"/>
                <p:cNvSpPr/>
                <p:nvPr/>
              </p:nvSpPr>
              <p:spPr>
                <a:xfrm rot="20301761">
                  <a:off x="2803735" y="1583169"/>
                  <a:ext cx="55354" cy="2034063"/>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66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6"/>
                <p:cNvSpPr>
                  <a:spLocks noChangeArrowheads="1"/>
                </p:cNvSpPr>
                <p:nvPr/>
              </p:nvSpPr>
              <p:spPr bwMode="auto">
                <a:xfrm>
                  <a:off x="3665538" y="3687763"/>
                  <a:ext cx="71437" cy="714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5" name="Oval 19"/>
                <p:cNvSpPr>
                  <a:spLocks noChangeArrowheads="1"/>
                </p:cNvSpPr>
                <p:nvPr/>
              </p:nvSpPr>
              <p:spPr bwMode="auto">
                <a:xfrm>
                  <a:off x="3601244" y="2000250"/>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6" name="Freeform 135"/>
                <p:cNvSpPr/>
                <p:nvPr/>
              </p:nvSpPr>
              <p:spPr>
                <a:xfrm rot="10800000">
                  <a:off x="3600448" y="2068512"/>
                  <a:ext cx="107951" cy="1609724"/>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6"/>
                <p:cNvSpPr>
                  <a:spLocks noChangeArrowheads="1"/>
                </p:cNvSpPr>
                <p:nvPr/>
              </p:nvSpPr>
              <p:spPr bwMode="auto">
                <a:xfrm>
                  <a:off x="3522663" y="3840163"/>
                  <a:ext cx="71437" cy="714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8" name="Oval 19"/>
                <p:cNvSpPr>
                  <a:spLocks noChangeArrowheads="1"/>
                </p:cNvSpPr>
                <p:nvPr/>
              </p:nvSpPr>
              <p:spPr bwMode="auto">
                <a:xfrm>
                  <a:off x="3458369" y="2152650"/>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9" name="Freeform 138"/>
                <p:cNvSpPr/>
                <p:nvPr/>
              </p:nvSpPr>
              <p:spPr>
                <a:xfrm rot="10800000">
                  <a:off x="3457573" y="2220912"/>
                  <a:ext cx="107951" cy="1609724"/>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6"/>
                <p:cNvSpPr>
                  <a:spLocks noChangeArrowheads="1"/>
                </p:cNvSpPr>
                <p:nvPr/>
              </p:nvSpPr>
              <p:spPr bwMode="auto">
                <a:xfrm>
                  <a:off x="3398838" y="3992563"/>
                  <a:ext cx="71437" cy="714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41" name="Oval 19"/>
                <p:cNvSpPr>
                  <a:spLocks noChangeArrowheads="1"/>
                </p:cNvSpPr>
                <p:nvPr/>
              </p:nvSpPr>
              <p:spPr bwMode="auto">
                <a:xfrm>
                  <a:off x="3334544" y="2305050"/>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42" name="Freeform 141"/>
                <p:cNvSpPr/>
                <p:nvPr/>
              </p:nvSpPr>
              <p:spPr>
                <a:xfrm rot="10800000">
                  <a:off x="3333748" y="2373312"/>
                  <a:ext cx="107951" cy="1609724"/>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Freeform 142"/>
                <p:cNvSpPr/>
                <p:nvPr/>
              </p:nvSpPr>
              <p:spPr>
                <a:xfrm rot="10800000">
                  <a:off x="3707605" y="1937753"/>
                  <a:ext cx="107951" cy="1609724"/>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Freeform 143"/>
                <p:cNvSpPr/>
                <p:nvPr/>
              </p:nvSpPr>
              <p:spPr>
                <a:xfrm rot="20301761">
                  <a:off x="2832310" y="1364094"/>
                  <a:ext cx="55354" cy="2034063"/>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66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Freeform 144"/>
                <p:cNvSpPr/>
                <p:nvPr/>
              </p:nvSpPr>
              <p:spPr>
                <a:xfrm rot="20301761">
                  <a:off x="2851360" y="1106919"/>
                  <a:ext cx="55354" cy="2034063"/>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66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49" name="Group 148"/>
          <p:cNvGrpSpPr/>
          <p:nvPr/>
        </p:nvGrpSpPr>
        <p:grpSpPr>
          <a:xfrm>
            <a:off x="4400186" y="3065354"/>
            <a:ext cx="5160119" cy="3699215"/>
            <a:chOff x="4520051" y="2573792"/>
            <a:chExt cx="5160119" cy="3699215"/>
          </a:xfrm>
        </p:grpSpPr>
        <p:sp>
          <p:nvSpPr>
            <p:cNvPr id="48" name="Freeform 2"/>
            <p:cNvSpPr>
              <a:spLocks/>
            </p:cNvSpPr>
            <p:nvPr/>
          </p:nvSpPr>
          <p:spPr bwMode="auto">
            <a:xfrm>
              <a:off x="7638321" y="3311740"/>
              <a:ext cx="1994764" cy="2676316"/>
            </a:xfrm>
            <a:custGeom>
              <a:avLst/>
              <a:gdLst>
                <a:gd name="T0" fmla="*/ 8 w 2577"/>
                <a:gd name="T1" fmla="*/ 649 h 2320"/>
                <a:gd name="T2" fmla="*/ 8 w 2577"/>
                <a:gd name="T3" fmla="*/ 610 h 2320"/>
                <a:gd name="T4" fmla="*/ 15 w 2577"/>
                <a:gd name="T5" fmla="*/ 129 h 2320"/>
                <a:gd name="T6" fmla="*/ 100 w 2577"/>
                <a:gd name="T7" fmla="*/ 8 h 2320"/>
                <a:gd name="T8" fmla="*/ 288 w 2577"/>
                <a:gd name="T9" fmla="*/ 80 h 2320"/>
                <a:gd name="T10" fmla="*/ 696 w 2577"/>
                <a:gd name="T11" fmla="*/ 224 h 2320"/>
                <a:gd name="T12" fmla="*/ 1728 w 2577"/>
                <a:gd name="T13" fmla="*/ 572 h 2320"/>
                <a:gd name="T14" fmla="*/ 2472 w 2577"/>
                <a:gd name="T15" fmla="*/ 1046 h 2320"/>
                <a:gd name="T16" fmla="*/ 2358 w 2577"/>
                <a:gd name="T17" fmla="*/ 2126 h 2320"/>
                <a:gd name="T18" fmla="*/ 1962 w 2577"/>
                <a:gd name="T19" fmla="*/ 2210 h 2320"/>
                <a:gd name="T20" fmla="*/ 1728 w 2577"/>
                <a:gd name="T21" fmla="*/ 2228 h 2320"/>
                <a:gd name="T22" fmla="*/ 1194 w 2577"/>
                <a:gd name="T23" fmla="*/ 2234 h 2320"/>
                <a:gd name="T24" fmla="*/ 15 w 2577"/>
                <a:gd name="T25" fmla="*/ 2225 h 2320"/>
                <a:gd name="connsiteX0" fmla="*/ 8 w 9719"/>
                <a:gd name="connsiteY0" fmla="*/ 2795 h 9632"/>
                <a:gd name="connsiteX1" fmla="*/ 8 w 9719"/>
                <a:gd name="connsiteY1" fmla="*/ 2627 h 9632"/>
                <a:gd name="connsiteX2" fmla="*/ 35 w 9719"/>
                <a:gd name="connsiteY2" fmla="*/ 554 h 9632"/>
                <a:gd name="connsiteX3" fmla="*/ 365 w 9719"/>
                <a:gd name="connsiteY3" fmla="*/ 32 h 9632"/>
                <a:gd name="connsiteX4" fmla="*/ 1579 w 9719"/>
                <a:gd name="connsiteY4" fmla="*/ 156 h 9632"/>
                <a:gd name="connsiteX5" fmla="*/ 2678 w 9719"/>
                <a:gd name="connsiteY5" fmla="*/ 964 h 9632"/>
                <a:gd name="connsiteX6" fmla="*/ 6682 w 9719"/>
                <a:gd name="connsiteY6" fmla="*/ 2464 h 9632"/>
                <a:gd name="connsiteX7" fmla="*/ 9570 w 9719"/>
                <a:gd name="connsiteY7" fmla="*/ 4507 h 9632"/>
                <a:gd name="connsiteX8" fmla="*/ 9127 w 9719"/>
                <a:gd name="connsiteY8" fmla="*/ 9162 h 9632"/>
                <a:gd name="connsiteX9" fmla="*/ 7591 w 9719"/>
                <a:gd name="connsiteY9" fmla="*/ 9524 h 9632"/>
                <a:gd name="connsiteX10" fmla="*/ 6682 w 9719"/>
                <a:gd name="connsiteY10" fmla="*/ 9601 h 9632"/>
                <a:gd name="connsiteX11" fmla="*/ 4610 w 9719"/>
                <a:gd name="connsiteY11" fmla="*/ 9627 h 9632"/>
                <a:gd name="connsiteX12" fmla="*/ 35 w 9719"/>
                <a:gd name="connsiteY12" fmla="*/ 9589 h 9632"/>
                <a:gd name="connsiteX0" fmla="*/ 8 w 9999"/>
                <a:gd name="connsiteY0" fmla="*/ 2922 h 10020"/>
                <a:gd name="connsiteX1" fmla="*/ 8 w 9999"/>
                <a:gd name="connsiteY1" fmla="*/ 2747 h 10020"/>
                <a:gd name="connsiteX2" fmla="*/ 36 w 9999"/>
                <a:gd name="connsiteY2" fmla="*/ 595 h 10020"/>
                <a:gd name="connsiteX3" fmla="*/ 376 w 9999"/>
                <a:gd name="connsiteY3" fmla="*/ 53 h 10020"/>
                <a:gd name="connsiteX4" fmla="*/ 1625 w 9999"/>
                <a:gd name="connsiteY4" fmla="*/ 182 h 10020"/>
                <a:gd name="connsiteX5" fmla="*/ 2755 w 9999"/>
                <a:gd name="connsiteY5" fmla="*/ 1021 h 10020"/>
                <a:gd name="connsiteX6" fmla="*/ 6875 w 9999"/>
                <a:gd name="connsiteY6" fmla="*/ 2578 h 10020"/>
                <a:gd name="connsiteX7" fmla="*/ 9847 w 9999"/>
                <a:gd name="connsiteY7" fmla="*/ 4699 h 10020"/>
                <a:gd name="connsiteX8" fmla="*/ 9391 w 9999"/>
                <a:gd name="connsiteY8" fmla="*/ 9532 h 10020"/>
                <a:gd name="connsiteX9" fmla="*/ 7810 w 9999"/>
                <a:gd name="connsiteY9" fmla="*/ 9908 h 10020"/>
                <a:gd name="connsiteX10" fmla="*/ 6875 w 9999"/>
                <a:gd name="connsiteY10" fmla="*/ 9988 h 10020"/>
                <a:gd name="connsiteX11" fmla="*/ 4743 w 9999"/>
                <a:gd name="connsiteY11" fmla="*/ 10015 h 10020"/>
                <a:gd name="connsiteX12" fmla="*/ 36 w 9999"/>
                <a:gd name="connsiteY12" fmla="*/ 9975 h 10020"/>
                <a:gd name="connsiteX0" fmla="*/ 8 w 10000"/>
                <a:gd name="connsiteY0" fmla="*/ 2958 h 10042"/>
                <a:gd name="connsiteX1" fmla="*/ 8 w 10000"/>
                <a:gd name="connsiteY1" fmla="*/ 2784 h 10042"/>
                <a:gd name="connsiteX2" fmla="*/ 36 w 10000"/>
                <a:gd name="connsiteY2" fmla="*/ 636 h 10042"/>
                <a:gd name="connsiteX3" fmla="*/ 376 w 10000"/>
                <a:gd name="connsiteY3" fmla="*/ 95 h 10042"/>
                <a:gd name="connsiteX4" fmla="*/ 2123 w 10000"/>
                <a:gd name="connsiteY4" fmla="*/ 147 h 10042"/>
                <a:gd name="connsiteX5" fmla="*/ 2755 w 10000"/>
                <a:gd name="connsiteY5" fmla="*/ 1061 h 10042"/>
                <a:gd name="connsiteX6" fmla="*/ 6876 w 10000"/>
                <a:gd name="connsiteY6" fmla="*/ 2615 h 10042"/>
                <a:gd name="connsiteX7" fmla="*/ 9848 w 10000"/>
                <a:gd name="connsiteY7" fmla="*/ 4732 h 10042"/>
                <a:gd name="connsiteX8" fmla="*/ 9392 w 10000"/>
                <a:gd name="connsiteY8" fmla="*/ 9555 h 10042"/>
                <a:gd name="connsiteX9" fmla="*/ 7811 w 10000"/>
                <a:gd name="connsiteY9" fmla="*/ 9930 h 10042"/>
                <a:gd name="connsiteX10" fmla="*/ 6876 w 10000"/>
                <a:gd name="connsiteY10" fmla="*/ 10010 h 10042"/>
                <a:gd name="connsiteX11" fmla="*/ 4743 w 10000"/>
                <a:gd name="connsiteY11" fmla="*/ 10037 h 10042"/>
                <a:gd name="connsiteX12" fmla="*/ 36 w 10000"/>
                <a:gd name="connsiteY12" fmla="*/ 9997 h 10042"/>
                <a:gd name="connsiteX0" fmla="*/ 8 w 10000"/>
                <a:gd name="connsiteY0" fmla="*/ 2902 h 9986"/>
                <a:gd name="connsiteX1" fmla="*/ 8 w 10000"/>
                <a:gd name="connsiteY1" fmla="*/ 2728 h 9986"/>
                <a:gd name="connsiteX2" fmla="*/ 36 w 10000"/>
                <a:gd name="connsiteY2" fmla="*/ 580 h 9986"/>
                <a:gd name="connsiteX3" fmla="*/ 376 w 10000"/>
                <a:gd name="connsiteY3" fmla="*/ 39 h 9986"/>
                <a:gd name="connsiteX4" fmla="*/ 2123 w 10000"/>
                <a:gd name="connsiteY4" fmla="*/ 91 h 9986"/>
                <a:gd name="connsiteX5" fmla="*/ 5329 w 10000"/>
                <a:gd name="connsiteY5" fmla="*/ 463 h 9986"/>
                <a:gd name="connsiteX6" fmla="*/ 6876 w 10000"/>
                <a:gd name="connsiteY6" fmla="*/ 2559 h 9986"/>
                <a:gd name="connsiteX7" fmla="*/ 9848 w 10000"/>
                <a:gd name="connsiteY7" fmla="*/ 4676 h 9986"/>
                <a:gd name="connsiteX8" fmla="*/ 9392 w 10000"/>
                <a:gd name="connsiteY8" fmla="*/ 9499 h 9986"/>
                <a:gd name="connsiteX9" fmla="*/ 7811 w 10000"/>
                <a:gd name="connsiteY9" fmla="*/ 9874 h 9986"/>
                <a:gd name="connsiteX10" fmla="*/ 6876 w 10000"/>
                <a:gd name="connsiteY10" fmla="*/ 9954 h 9986"/>
                <a:gd name="connsiteX11" fmla="*/ 4743 w 10000"/>
                <a:gd name="connsiteY11" fmla="*/ 9981 h 9986"/>
                <a:gd name="connsiteX12" fmla="*/ 36 w 10000"/>
                <a:gd name="connsiteY12" fmla="*/ 9941 h 9986"/>
                <a:gd name="connsiteX0" fmla="*/ 8 w 10000"/>
                <a:gd name="connsiteY0" fmla="*/ 2903 h 9997"/>
                <a:gd name="connsiteX1" fmla="*/ 8 w 10000"/>
                <a:gd name="connsiteY1" fmla="*/ 2729 h 9997"/>
                <a:gd name="connsiteX2" fmla="*/ 36 w 10000"/>
                <a:gd name="connsiteY2" fmla="*/ 578 h 9997"/>
                <a:gd name="connsiteX3" fmla="*/ 376 w 10000"/>
                <a:gd name="connsiteY3" fmla="*/ 36 h 9997"/>
                <a:gd name="connsiteX4" fmla="*/ 2123 w 10000"/>
                <a:gd name="connsiteY4" fmla="*/ 88 h 9997"/>
                <a:gd name="connsiteX5" fmla="*/ 6284 w 10000"/>
                <a:gd name="connsiteY5" fmla="*/ 383 h 9997"/>
                <a:gd name="connsiteX6" fmla="*/ 6876 w 10000"/>
                <a:gd name="connsiteY6" fmla="*/ 2560 h 9997"/>
                <a:gd name="connsiteX7" fmla="*/ 9848 w 10000"/>
                <a:gd name="connsiteY7" fmla="*/ 4680 h 9997"/>
                <a:gd name="connsiteX8" fmla="*/ 9392 w 10000"/>
                <a:gd name="connsiteY8" fmla="*/ 9509 h 9997"/>
                <a:gd name="connsiteX9" fmla="*/ 7811 w 10000"/>
                <a:gd name="connsiteY9" fmla="*/ 9885 h 9997"/>
                <a:gd name="connsiteX10" fmla="*/ 6876 w 10000"/>
                <a:gd name="connsiteY10" fmla="*/ 9965 h 9997"/>
                <a:gd name="connsiteX11" fmla="*/ 4743 w 10000"/>
                <a:gd name="connsiteY11" fmla="*/ 9992 h 9997"/>
                <a:gd name="connsiteX12" fmla="*/ 36 w 10000"/>
                <a:gd name="connsiteY12" fmla="*/ 9952 h 9997"/>
                <a:gd name="connsiteX0" fmla="*/ 8 w 9392"/>
                <a:gd name="connsiteY0" fmla="*/ 2904 h 10017"/>
                <a:gd name="connsiteX1" fmla="*/ 8 w 9392"/>
                <a:gd name="connsiteY1" fmla="*/ 2730 h 10017"/>
                <a:gd name="connsiteX2" fmla="*/ 36 w 9392"/>
                <a:gd name="connsiteY2" fmla="*/ 578 h 10017"/>
                <a:gd name="connsiteX3" fmla="*/ 376 w 9392"/>
                <a:gd name="connsiteY3" fmla="*/ 36 h 10017"/>
                <a:gd name="connsiteX4" fmla="*/ 2123 w 9392"/>
                <a:gd name="connsiteY4" fmla="*/ 88 h 10017"/>
                <a:gd name="connsiteX5" fmla="*/ 6284 w 9392"/>
                <a:gd name="connsiteY5" fmla="*/ 383 h 10017"/>
                <a:gd name="connsiteX6" fmla="*/ 6876 w 9392"/>
                <a:gd name="connsiteY6" fmla="*/ 2561 h 10017"/>
                <a:gd name="connsiteX7" fmla="*/ 8021 w 9392"/>
                <a:gd name="connsiteY7" fmla="*/ 4448 h 10017"/>
                <a:gd name="connsiteX8" fmla="*/ 9392 w 9392"/>
                <a:gd name="connsiteY8" fmla="*/ 9512 h 10017"/>
                <a:gd name="connsiteX9" fmla="*/ 7811 w 9392"/>
                <a:gd name="connsiteY9" fmla="*/ 9888 h 10017"/>
                <a:gd name="connsiteX10" fmla="*/ 6876 w 9392"/>
                <a:gd name="connsiteY10" fmla="*/ 9968 h 10017"/>
                <a:gd name="connsiteX11" fmla="*/ 4743 w 9392"/>
                <a:gd name="connsiteY11" fmla="*/ 9995 h 10017"/>
                <a:gd name="connsiteX12" fmla="*/ 36 w 9392"/>
                <a:gd name="connsiteY12" fmla="*/ 9955 h 10017"/>
                <a:gd name="connsiteX0" fmla="*/ 9 w 8578"/>
                <a:gd name="connsiteY0" fmla="*/ 2899 h 9988"/>
                <a:gd name="connsiteX1" fmla="*/ 9 w 8578"/>
                <a:gd name="connsiteY1" fmla="*/ 2725 h 9988"/>
                <a:gd name="connsiteX2" fmla="*/ 38 w 8578"/>
                <a:gd name="connsiteY2" fmla="*/ 577 h 9988"/>
                <a:gd name="connsiteX3" fmla="*/ 400 w 8578"/>
                <a:gd name="connsiteY3" fmla="*/ 36 h 9988"/>
                <a:gd name="connsiteX4" fmla="*/ 2260 w 8578"/>
                <a:gd name="connsiteY4" fmla="*/ 88 h 9988"/>
                <a:gd name="connsiteX5" fmla="*/ 6691 w 8578"/>
                <a:gd name="connsiteY5" fmla="*/ 382 h 9988"/>
                <a:gd name="connsiteX6" fmla="*/ 7321 w 8578"/>
                <a:gd name="connsiteY6" fmla="*/ 2557 h 9988"/>
                <a:gd name="connsiteX7" fmla="*/ 8540 w 8578"/>
                <a:gd name="connsiteY7" fmla="*/ 4440 h 9988"/>
                <a:gd name="connsiteX8" fmla="*/ 8276 w 8578"/>
                <a:gd name="connsiteY8" fmla="*/ 8645 h 9988"/>
                <a:gd name="connsiteX9" fmla="*/ 8317 w 8578"/>
                <a:gd name="connsiteY9" fmla="*/ 9871 h 9988"/>
                <a:gd name="connsiteX10" fmla="*/ 7321 w 8578"/>
                <a:gd name="connsiteY10" fmla="*/ 9951 h 9988"/>
                <a:gd name="connsiteX11" fmla="*/ 5050 w 8578"/>
                <a:gd name="connsiteY11" fmla="*/ 9978 h 9988"/>
                <a:gd name="connsiteX12" fmla="*/ 38 w 8578"/>
                <a:gd name="connsiteY12" fmla="*/ 9938 h 9988"/>
                <a:gd name="connsiteX0" fmla="*/ 10 w 9768"/>
                <a:gd name="connsiteY0" fmla="*/ 2902 h 10000"/>
                <a:gd name="connsiteX1" fmla="*/ 10 w 9768"/>
                <a:gd name="connsiteY1" fmla="*/ 2728 h 10000"/>
                <a:gd name="connsiteX2" fmla="*/ 44 w 9768"/>
                <a:gd name="connsiteY2" fmla="*/ 578 h 10000"/>
                <a:gd name="connsiteX3" fmla="*/ 466 w 9768"/>
                <a:gd name="connsiteY3" fmla="*/ 36 h 10000"/>
                <a:gd name="connsiteX4" fmla="*/ 2635 w 9768"/>
                <a:gd name="connsiteY4" fmla="*/ 88 h 10000"/>
                <a:gd name="connsiteX5" fmla="*/ 7800 w 9768"/>
                <a:gd name="connsiteY5" fmla="*/ 382 h 10000"/>
                <a:gd name="connsiteX6" fmla="*/ 8535 w 9768"/>
                <a:gd name="connsiteY6" fmla="*/ 2560 h 10000"/>
                <a:gd name="connsiteX7" fmla="*/ 9698 w 9768"/>
                <a:gd name="connsiteY7" fmla="*/ 4445 h 10000"/>
                <a:gd name="connsiteX8" fmla="*/ 9648 w 9768"/>
                <a:gd name="connsiteY8" fmla="*/ 8655 h 10000"/>
                <a:gd name="connsiteX9" fmla="*/ 9696 w 9768"/>
                <a:gd name="connsiteY9" fmla="*/ 9883 h 10000"/>
                <a:gd name="connsiteX10" fmla="*/ 8535 w 9768"/>
                <a:gd name="connsiteY10" fmla="*/ 9963 h 10000"/>
                <a:gd name="connsiteX11" fmla="*/ 5887 w 9768"/>
                <a:gd name="connsiteY11" fmla="*/ 9990 h 10000"/>
                <a:gd name="connsiteX12" fmla="*/ 44 w 9768"/>
                <a:gd name="connsiteY12" fmla="*/ 9950 h 10000"/>
                <a:gd name="connsiteX0" fmla="*/ 10 w 10000"/>
                <a:gd name="connsiteY0" fmla="*/ 2936 h 10034"/>
                <a:gd name="connsiteX1" fmla="*/ 10 w 10000"/>
                <a:gd name="connsiteY1" fmla="*/ 2762 h 10034"/>
                <a:gd name="connsiteX2" fmla="*/ 45 w 10000"/>
                <a:gd name="connsiteY2" fmla="*/ 612 h 10034"/>
                <a:gd name="connsiteX3" fmla="*/ 477 w 10000"/>
                <a:gd name="connsiteY3" fmla="*/ 70 h 10034"/>
                <a:gd name="connsiteX4" fmla="*/ 2962 w 10000"/>
                <a:gd name="connsiteY4" fmla="*/ 44 h 10034"/>
                <a:gd name="connsiteX5" fmla="*/ 7985 w 10000"/>
                <a:gd name="connsiteY5" fmla="*/ 416 h 10034"/>
                <a:gd name="connsiteX6" fmla="*/ 8738 w 10000"/>
                <a:gd name="connsiteY6" fmla="*/ 2594 h 10034"/>
                <a:gd name="connsiteX7" fmla="*/ 9928 w 10000"/>
                <a:gd name="connsiteY7" fmla="*/ 4479 h 10034"/>
                <a:gd name="connsiteX8" fmla="*/ 9877 w 10000"/>
                <a:gd name="connsiteY8" fmla="*/ 8689 h 10034"/>
                <a:gd name="connsiteX9" fmla="*/ 9926 w 10000"/>
                <a:gd name="connsiteY9" fmla="*/ 9917 h 10034"/>
                <a:gd name="connsiteX10" fmla="*/ 8738 w 10000"/>
                <a:gd name="connsiteY10" fmla="*/ 9997 h 10034"/>
                <a:gd name="connsiteX11" fmla="*/ 6027 w 10000"/>
                <a:gd name="connsiteY11" fmla="*/ 10024 h 10034"/>
                <a:gd name="connsiteX12" fmla="*/ 45 w 10000"/>
                <a:gd name="connsiteY12" fmla="*/ 9984 h 10034"/>
                <a:gd name="connsiteX0" fmla="*/ 10 w 10000"/>
                <a:gd name="connsiteY0" fmla="*/ 2934 h 10032"/>
                <a:gd name="connsiteX1" fmla="*/ 10 w 10000"/>
                <a:gd name="connsiteY1" fmla="*/ 2760 h 10032"/>
                <a:gd name="connsiteX2" fmla="*/ 45 w 10000"/>
                <a:gd name="connsiteY2" fmla="*/ 610 h 10032"/>
                <a:gd name="connsiteX3" fmla="*/ 477 w 10000"/>
                <a:gd name="connsiteY3" fmla="*/ 68 h 10032"/>
                <a:gd name="connsiteX4" fmla="*/ 2962 w 10000"/>
                <a:gd name="connsiteY4" fmla="*/ 42 h 10032"/>
                <a:gd name="connsiteX5" fmla="*/ 8354 w 10000"/>
                <a:gd name="connsiteY5" fmla="*/ 375 h 10032"/>
                <a:gd name="connsiteX6" fmla="*/ 8738 w 10000"/>
                <a:gd name="connsiteY6" fmla="*/ 2592 h 10032"/>
                <a:gd name="connsiteX7" fmla="*/ 9928 w 10000"/>
                <a:gd name="connsiteY7" fmla="*/ 4477 h 10032"/>
                <a:gd name="connsiteX8" fmla="*/ 9877 w 10000"/>
                <a:gd name="connsiteY8" fmla="*/ 8687 h 10032"/>
                <a:gd name="connsiteX9" fmla="*/ 9926 w 10000"/>
                <a:gd name="connsiteY9" fmla="*/ 9915 h 10032"/>
                <a:gd name="connsiteX10" fmla="*/ 8738 w 10000"/>
                <a:gd name="connsiteY10" fmla="*/ 9995 h 10032"/>
                <a:gd name="connsiteX11" fmla="*/ 6027 w 10000"/>
                <a:gd name="connsiteY11" fmla="*/ 10022 h 10032"/>
                <a:gd name="connsiteX12" fmla="*/ 45 w 10000"/>
                <a:gd name="connsiteY12" fmla="*/ 9982 h 10032"/>
                <a:gd name="connsiteX0" fmla="*/ 10 w 9999"/>
                <a:gd name="connsiteY0" fmla="*/ 2934 h 10032"/>
                <a:gd name="connsiteX1" fmla="*/ 10 w 9999"/>
                <a:gd name="connsiteY1" fmla="*/ 2760 h 10032"/>
                <a:gd name="connsiteX2" fmla="*/ 45 w 9999"/>
                <a:gd name="connsiteY2" fmla="*/ 610 h 10032"/>
                <a:gd name="connsiteX3" fmla="*/ 477 w 9999"/>
                <a:gd name="connsiteY3" fmla="*/ 68 h 10032"/>
                <a:gd name="connsiteX4" fmla="*/ 2962 w 9999"/>
                <a:gd name="connsiteY4" fmla="*/ 42 h 10032"/>
                <a:gd name="connsiteX5" fmla="*/ 8354 w 9999"/>
                <a:gd name="connsiteY5" fmla="*/ 375 h 10032"/>
                <a:gd name="connsiteX6" fmla="*/ 9846 w 9999"/>
                <a:gd name="connsiteY6" fmla="*/ 2592 h 10032"/>
                <a:gd name="connsiteX7" fmla="*/ 9928 w 9999"/>
                <a:gd name="connsiteY7" fmla="*/ 4477 h 10032"/>
                <a:gd name="connsiteX8" fmla="*/ 9877 w 9999"/>
                <a:gd name="connsiteY8" fmla="*/ 8687 h 10032"/>
                <a:gd name="connsiteX9" fmla="*/ 9926 w 9999"/>
                <a:gd name="connsiteY9" fmla="*/ 9915 h 10032"/>
                <a:gd name="connsiteX10" fmla="*/ 8738 w 9999"/>
                <a:gd name="connsiteY10" fmla="*/ 9995 h 10032"/>
                <a:gd name="connsiteX11" fmla="*/ 6027 w 9999"/>
                <a:gd name="connsiteY11" fmla="*/ 10022 h 10032"/>
                <a:gd name="connsiteX12" fmla="*/ 45 w 9999"/>
                <a:gd name="connsiteY12" fmla="*/ 9982 h 10032"/>
                <a:gd name="connsiteX0" fmla="*/ 10 w 10000"/>
                <a:gd name="connsiteY0" fmla="*/ 2920 h 9995"/>
                <a:gd name="connsiteX1" fmla="*/ 10 w 10000"/>
                <a:gd name="connsiteY1" fmla="*/ 2746 h 9995"/>
                <a:gd name="connsiteX2" fmla="*/ 45 w 10000"/>
                <a:gd name="connsiteY2" fmla="*/ 603 h 9995"/>
                <a:gd name="connsiteX3" fmla="*/ 477 w 10000"/>
                <a:gd name="connsiteY3" fmla="*/ 63 h 9995"/>
                <a:gd name="connsiteX4" fmla="*/ 2962 w 10000"/>
                <a:gd name="connsiteY4" fmla="*/ 37 h 9995"/>
                <a:gd name="connsiteX5" fmla="*/ 9094 w 10000"/>
                <a:gd name="connsiteY5" fmla="*/ 292 h 9995"/>
                <a:gd name="connsiteX6" fmla="*/ 9847 w 10000"/>
                <a:gd name="connsiteY6" fmla="*/ 2579 h 9995"/>
                <a:gd name="connsiteX7" fmla="*/ 9929 w 10000"/>
                <a:gd name="connsiteY7" fmla="*/ 4458 h 9995"/>
                <a:gd name="connsiteX8" fmla="*/ 9878 w 10000"/>
                <a:gd name="connsiteY8" fmla="*/ 8654 h 9995"/>
                <a:gd name="connsiteX9" fmla="*/ 9927 w 10000"/>
                <a:gd name="connsiteY9" fmla="*/ 9878 h 9995"/>
                <a:gd name="connsiteX10" fmla="*/ 8739 w 10000"/>
                <a:gd name="connsiteY10" fmla="*/ 9958 h 9995"/>
                <a:gd name="connsiteX11" fmla="*/ 6028 w 10000"/>
                <a:gd name="connsiteY11" fmla="*/ 9985 h 9995"/>
                <a:gd name="connsiteX12" fmla="*/ 45 w 10000"/>
                <a:gd name="connsiteY12" fmla="*/ 9945 h 9995"/>
                <a:gd name="connsiteX0" fmla="*/ 10 w 10000"/>
                <a:gd name="connsiteY0" fmla="*/ 2865 h 9944"/>
                <a:gd name="connsiteX1" fmla="*/ 10 w 10000"/>
                <a:gd name="connsiteY1" fmla="*/ 2691 h 9944"/>
                <a:gd name="connsiteX2" fmla="*/ 45 w 10000"/>
                <a:gd name="connsiteY2" fmla="*/ 547 h 9944"/>
                <a:gd name="connsiteX3" fmla="*/ 477 w 10000"/>
                <a:gd name="connsiteY3" fmla="*/ 7 h 9944"/>
                <a:gd name="connsiteX4" fmla="*/ 3173 w 10000"/>
                <a:gd name="connsiteY4" fmla="*/ 252 h 9944"/>
                <a:gd name="connsiteX5" fmla="*/ 9094 w 10000"/>
                <a:gd name="connsiteY5" fmla="*/ 236 h 9944"/>
                <a:gd name="connsiteX6" fmla="*/ 9847 w 10000"/>
                <a:gd name="connsiteY6" fmla="*/ 2524 h 9944"/>
                <a:gd name="connsiteX7" fmla="*/ 9929 w 10000"/>
                <a:gd name="connsiteY7" fmla="*/ 4404 h 9944"/>
                <a:gd name="connsiteX8" fmla="*/ 9878 w 10000"/>
                <a:gd name="connsiteY8" fmla="*/ 8602 h 9944"/>
                <a:gd name="connsiteX9" fmla="*/ 9927 w 10000"/>
                <a:gd name="connsiteY9" fmla="*/ 9827 h 9944"/>
                <a:gd name="connsiteX10" fmla="*/ 8739 w 10000"/>
                <a:gd name="connsiteY10" fmla="*/ 9907 h 9944"/>
                <a:gd name="connsiteX11" fmla="*/ 6028 w 10000"/>
                <a:gd name="connsiteY11" fmla="*/ 9934 h 9944"/>
                <a:gd name="connsiteX12" fmla="*/ 45 w 10000"/>
                <a:gd name="connsiteY12" fmla="*/ 9894 h 9944"/>
                <a:gd name="connsiteX0" fmla="*/ 10 w 10130"/>
                <a:gd name="connsiteY0" fmla="*/ 2891 h 10010"/>
                <a:gd name="connsiteX1" fmla="*/ 10 w 10130"/>
                <a:gd name="connsiteY1" fmla="*/ 2716 h 10010"/>
                <a:gd name="connsiteX2" fmla="*/ 45 w 10130"/>
                <a:gd name="connsiteY2" fmla="*/ 560 h 10010"/>
                <a:gd name="connsiteX3" fmla="*/ 477 w 10130"/>
                <a:gd name="connsiteY3" fmla="*/ 17 h 10010"/>
                <a:gd name="connsiteX4" fmla="*/ 3173 w 10130"/>
                <a:gd name="connsiteY4" fmla="*/ 263 h 10010"/>
                <a:gd name="connsiteX5" fmla="*/ 9569 w 10130"/>
                <a:gd name="connsiteY5" fmla="*/ 1530 h 10010"/>
                <a:gd name="connsiteX6" fmla="*/ 9847 w 10130"/>
                <a:gd name="connsiteY6" fmla="*/ 2548 h 10010"/>
                <a:gd name="connsiteX7" fmla="*/ 9929 w 10130"/>
                <a:gd name="connsiteY7" fmla="*/ 4439 h 10010"/>
                <a:gd name="connsiteX8" fmla="*/ 9878 w 10130"/>
                <a:gd name="connsiteY8" fmla="*/ 8660 h 10010"/>
                <a:gd name="connsiteX9" fmla="*/ 9927 w 10130"/>
                <a:gd name="connsiteY9" fmla="*/ 9892 h 10010"/>
                <a:gd name="connsiteX10" fmla="*/ 8739 w 10130"/>
                <a:gd name="connsiteY10" fmla="*/ 9973 h 10010"/>
                <a:gd name="connsiteX11" fmla="*/ 6028 w 10130"/>
                <a:gd name="connsiteY11" fmla="*/ 10000 h 10010"/>
                <a:gd name="connsiteX12" fmla="*/ 45 w 10130"/>
                <a:gd name="connsiteY12" fmla="*/ 9960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30" h="10010">
                  <a:moveTo>
                    <a:pt x="10" y="2891"/>
                  </a:moveTo>
                  <a:cubicBezTo>
                    <a:pt x="-8" y="2997"/>
                    <a:pt x="5" y="3104"/>
                    <a:pt x="10" y="2716"/>
                  </a:cubicBezTo>
                  <a:cubicBezTo>
                    <a:pt x="15" y="2326"/>
                    <a:pt x="-31" y="1009"/>
                    <a:pt x="45" y="560"/>
                  </a:cubicBezTo>
                  <a:cubicBezTo>
                    <a:pt x="122" y="108"/>
                    <a:pt x="-44" y="66"/>
                    <a:pt x="477" y="17"/>
                  </a:cubicBezTo>
                  <a:cubicBezTo>
                    <a:pt x="998" y="-32"/>
                    <a:pt x="1658" y="11"/>
                    <a:pt x="3173" y="263"/>
                  </a:cubicBezTo>
                  <a:cubicBezTo>
                    <a:pt x="4688" y="515"/>
                    <a:pt x="8457" y="1149"/>
                    <a:pt x="9569" y="1530"/>
                  </a:cubicBezTo>
                  <a:cubicBezTo>
                    <a:pt x="10681" y="1911"/>
                    <a:pt x="9787" y="2063"/>
                    <a:pt x="9847" y="2548"/>
                  </a:cubicBezTo>
                  <a:cubicBezTo>
                    <a:pt x="9907" y="3033"/>
                    <a:pt x="9924" y="3420"/>
                    <a:pt x="9929" y="4439"/>
                  </a:cubicBezTo>
                  <a:cubicBezTo>
                    <a:pt x="9934" y="5458"/>
                    <a:pt x="9878" y="7752"/>
                    <a:pt x="9878" y="8660"/>
                  </a:cubicBezTo>
                  <a:cubicBezTo>
                    <a:pt x="9878" y="9570"/>
                    <a:pt x="10117" y="9674"/>
                    <a:pt x="9927" y="9892"/>
                  </a:cubicBezTo>
                  <a:cubicBezTo>
                    <a:pt x="9737" y="10112"/>
                    <a:pt x="9389" y="9955"/>
                    <a:pt x="8739" y="9973"/>
                  </a:cubicBezTo>
                  <a:cubicBezTo>
                    <a:pt x="8091" y="9992"/>
                    <a:pt x="7475" y="10000"/>
                    <a:pt x="6028" y="10000"/>
                  </a:cubicBezTo>
                  <a:lnTo>
                    <a:pt x="45" y="9960"/>
                  </a:lnTo>
                </a:path>
              </a:pathLst>
            </a:custGeom>
            <a:solidFill>
              <a:srgbClr val="DAEEF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148" name="Group 147"/>
            <p:cNvGrpSpPr/>
            <p:nvPr/>
          </p:nvGrpSpPr>
          <p:grpSpPr>
            <a:xfrm>
              <a:off x="4520051" y="2573792"/>
              <a:ext cx="5160119" cy="3699215"/>
              <a:chOff x="4416141" y="2573792"/>
              <a:chExt cx="5160119" cy="3699215"/>
            </a:xfrm>
          </p:grpSpPr>
          <p:sp>
            <p:nvSpPr>
              <p:cNvPr id="6" name="Freeform 28"/>
              <p:cNvSpPr>
                <a:spLocks/>
              </p:cNvSpPr>
              <p:nvPr/>
            </p:nvSpPr>
            <p:spPr bwMode="auto">
              <a:xfrm>
                <a:off x="7507732" y="3587207"/>
                <a:ext cx="1877084" cy="2685800"/>
              </a:xfrm>
              <a:custGeom>
                <a:avLst/>
                <a:gdLst>
                  <a:gd name="T0" fmla="*/ 8 w 1924"/>
                  <a:gd name="T1" fmla="*/ 576 h 2221"/>
                  <a:gd name="T2" fmla="*/ 8 w 1924"/>
                  <a:gd name="T3" fmla="*/ 541 h 2221"/>
                  <a:gd name="T4" fmla="*/ 59 w 1924"/>
                  <a:gd name="T5" fmla="*/ 114 h 2221"/>
                  <a:gd name="T6" fmla="*/ 131 w 1924"/>
                  <a:gd name="T7" fmla="*/ 9 h 2221"/>
                  <a:gd name="T8" fmla="*/ 230 w 1924"/>
                  <a:gd name="T9" fmla="*/ 61 h 2221"/>
                  <a:gd name="T10" fmla="*/ 325 w 1924"/>
                  <a:gd name="T11" fmla="*/ 257 h 2221"/>
                  <a:gd name="T12" fmla="*/ 731 w 1924"/>
                  <a:gd name="T13" fmla="*/ 1109 h 2221"/>
                  <a:gd name="T14" fmla="*/ 1355 w 1924"/>
                  <a:gd name="T15" fmla="*/ 2056 h 2221"/>
                  <a:gd name="T16" fmla="*/ 1741 w 1924"/>
                  <a:gd name="T17" fmla="*/ 2096 h 2221"/>
                  <a:gd name="T18" fmla="*/ 1636 w 1924"/>
                  <a:gd name="T19" fmla="*/ 1999 h 2221"/>
                  <a:gd name="T20" fmla="*/ 15 w 1924"/>
                  <a:gd name="T21" fmla="*/ 198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4" h="2221">
                    <a:moveTo>
                      <a:pt x="8" y="576"/>
                    </a:moveTo>
                    <a:cubicBezTo>
                      <a:pt x="4" y="596"/>
                      <a:pt x="0" y="618"/>
                      <a:pt x="8" y="541"/>
                    </a:cubicBezTo>
                    <a:cubicBezTo>
                      <a:pt x="16" y="464"/>
                      <a:pt x="38" y="203"/>
                      <a:pt x="59" y="114"/>
                    </a:cubicBezTo>
                    <a:cubicBezTo>
                      <a:pt x="80" y="25"/>
                      <a:pt x="103" y="18"/>
                      <a:pt x="131" y="9"/>
                    </a:cubicBezTo>
                    <a:cubicBezTo>
                      <a:pt x="159" y="0"/>
                      <a:pt x="198" y="20"/>
                      <a:pt x="230" y="61"/>
                    </a:cubicBezTo>
                    <a:cubicBezTo>
                      <a:pt x="262" y="102"/>
                      <a:pt x="241" y="83"/>
                      <a:pt x="325" y="257"/>
                    </a:cubicBezTo>
                    <a:cubicBezTo>
                      <a:pt x="408" y="432"/>
                      <a:pt x="559" y="808"/>
                      <a:pt x="731" y="1109"/>
                    </a:cubicBezTo>
                    <a:cubicBezTo>
                      <a:pt x="903" y="1409"/>
                      <a:pt x="1187" y="1892"/>
                      <a:pt x="1355" y="2056"/>
                    </a:cubicBezTo>
                    <a:cubicBezTo>
                      <a:pt x="1523" y="2221"/>
                      <a:pt x="1694" y="2105"/>
                      <a:pt x="1741" y="2096"/>
                    </a:cubicBezTo>
                    <a:cubicBezTo>
                      <a:pt x="1788" y="2086"/>
                      <a:pt x="1924" y="2018"/>
                      <a:pt x="1636" y="1999"/>
                    </a:cubicBezTo>
                    <a:cubicBezTo>
                      <a:pt x="1348" y="1979"/>
                      <a:pt x="353" y="1984"/>
                      <a:pt x="15" y="1980"/>
                    </a:cubicBezTo>
                  </a:path>
                </a:pathLst>
              </a:custGeom>
              <a:solidFill>
                <a:srgbClr val="99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 name="Rectangle 48"/>
              <p:cNvSpPr/>
              <p:nvPr/>
            </p:nvSpPr>
            <p:spPr bwMode="auto">
              <a:xfrm>
                <a:off x="8762300" y="3446820"/>
                <a:ext cx="813960" cy="276227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52" name="Rectangle 7"/>
              <p:cNvSpPr>
                <a:spLocks noChangeArrowheads="1"/>
              </p:cNvSpPr>
              <p:nvPr/>
            </p:nvSpPr>
            <p:spPr bwMode="auto">
              <a:xfrm>
                <a:off x="5341219" y="3816847"/>
                <a:ext cx="2164624" cy="131341"/>
              </a:xfrm>
              <a:prstGeom prst="rect">
                <a:avLst/>
              </a:prstGeom>
              <a:gradFill rotWithShape="1">
                <a:gsLst>
                  <a:gs pos="0">
                    <a:srgbClr val="FFFF72"/>
                  </a:gs>
                  <a:gs pos="0">
                    <a:schemeClr val="bg1"/>
                  </a:gs>
                  <a:gs pos="100000">
                    <a:schemeClr val="accent5">
                      <a:lumMod val="20000"/>
                      <a:lumOff val="8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7" name="Rectangle 9"/>
              <p:cNvSpPr>
                <a:spLocks noChangeArrowheads="1"/>
              </p:cNvSpPr>
              <p:nvPr/>
            </p:nvSpPr>
            <p:spPr bwMode="auto">
              <a:xfrm rot="10800000">
                <a:off x="5341820" y="5382727"/>
                <a:ext cx="2164624" cy="195946"/>
              </a:xfrm>
              <a:prstGeom prst="rect">
                <a:avLst/>
              </a:prstGeom>
              <a:gradFill rotWithShape="1">
                <a:gsLst>
                  <a:gs pos="0">
                    <a:srgbClr val="FFFF72"/>
                  </a:gs>
                  <a:gs pos="0">
                    <a:schemeClr val="bg1"/>
                  </a:gs>
                  <a:gs pos="100000">
                    <a:schemeClr val="accent5">
                      <a:lumMod val="20000"/>
                      <a:lumOff val="8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 name="Rectangle 22"/>
              <p:cNvSpPr>
                <a:spLocks noChangeArrowheads="1"/>
              </p:cNvSpPr>
              <p:nvPr/>
            </p:nvSpPr>
            <p:spPr bwMode="auto">
              <a:xfrm>
                <a:off x="7112874" y="5933694"/>
                <a:ext cx="1902450" cy="2873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de-DE" dirty="0"/>
              </a:p>
            </p:txBody>
          </p:sp>
          <p:sp>
            <p:nvSpPr>
              <p:cNvPr id="8" name="Rectangle 9"/>
              <p:cNvSpPr>
                <a:spLocks noChangeArrowheads="1"/>
              </p:cNvSpPr>
              <p:nvPr/>
            </p:nvSpPr>
            <p:spPr bwMode="auto">
              <a:xfrm>
                <a:off x="5332717" y="5084121"/>
                <a:ext cx="2164624" cy="234400"/>
              </a:xfrm>
              <a:prstGeom prst="rect">
                <a:avLst/>
              </a:prstGeom>
              <a:gradFill rotWithShape="1">
                <a:gsLst>
                  <a:gs pos="0">
                    <a:srgbClr val="FFFF72"/>
                  </a:gs>
                  <a:gs pos="0">
                    <a:schemeClr val="bg1"/>
                  </a:gs>
                  <a:gs pos="100000">
                    <a:schemeClr val="accent5">
                      <a:lumMod val="20000"/>
                      <a:lumOff val="8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9" name="Rectangle 7"/>
              <p:cNvSpPr>
                <a:spLocks noChangeArrowheads="1"/>
              </p:cNvSpPr>
              <p:nvPr/>
            </p:nvSpPr>
            <p:spPr bwMode="auto">
              <a:xfrm>
                <a:off x="5332717" y="4017345"/>
                <a:ext cx="2164624" cy="131341"/>
              </a:xfrm>
              <a:prstGeom prst="rect">
                <a:avLst/>
              </a:prstGeom>
              <a:gradFill rotWithShape="1">
                <a:gsLst>
                  <a:gs pos="0">
                    <a:srgbClr val="FFFF72"/>
                  </a:gs>
                  <a:gs pos="0">
                    <a:schemeClr val="bg1"/>
                  </a:gs>
                  <a:gs pos="100000">
                    <a:schemeClr val="accent5">
                      <a:lumMod val="20000"/>
                      <a:lumOff val="8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 name="Line 4"/>
              <p:cNvSpPr>
                <a:spLocks noChangeShapeType="1"/>
              </p:cNvSpPr>
              <p:nvPr/>
            </p:nvSpPr>
            <p:spPr bwMode="auto">
              <a:xfrm flipV="1">
                <a:off x="5332717" y="2639584"/>
                <a:ext cx="0" cy="3346064"/>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Line 5"/>
              <p:cNvSpPr>
                <a:spLocks noChangeShapeType="1"/>
              </p:cNvSpPr>
              <p:nvPr/>
            </p:nvSpPr>
            <p:spPr bwMode="auto">
              <a:xfrm flipV="1">
                <a:off x="5332717" y="5985648"/>
                <a:ext cx="3655419" cy="1"/>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Line 6"/>
              <p:cNvSpPr>
                <a:spLocks noChangeShapeType="1"/>
              </p:cNvSpPr>
              <p:nvPr/>
            </p:nvSpPr>
            <p:spPr bwMode="auto">
              <a:xfrm flipV="1">
                <a:off x="7507732" y="2694002"/>
                <a:ext cx="0" cy="323602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Line 12"/>
              <p:cNvSpPr>
                <a:spLocks noChangeShapeType="1"/>
              </p:cNvSpPr>
              <p:nvPr/>
            </p:nvSpPr>
            <p:spPr bwMode="auto">
              <a:xfrm flipH="1">
                <a:off x="5308619" y="4466980"/>
                <a:ext cx="2188721"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Text Box 13"/>
              <p:cNvSpPr txBox="1">
                <a:spLocks noChangeArrowheads="1"/>
              </p:cNvSpPr>
              <p:nvPr/>
            </p:nvSpPr>
            <p:spPr bwMode="auto">
              <a:xfrm>
                <a:off x="4711648" y="4248100"/>
                <a:ext cx="7478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sz="1200" dirty="0"/>
                  <a:t>Fermi Energy</a:t>
                </a:r>
              </a:p>
            </p:txBody>
          </p:sp>
          <p:sp>
            <p:nvSpPr>
              <p:cNvPr id="16" name="Text Box 14"/>
              <p:cNvSpPr txBox="1">
                <a:spLocks noChangeArrowheads="1"/>
              </p:cNvSpPr>
              <p:nvPr/>
            </p:nvSpPr>
            <p:spPr bwMode="auto">
              <a:xfrm>
                <a:off x="6203158" y="2573792"/>
                <a:ext cx="13789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de-DE" sz="1400" dirty="0"/>
                  <a:t>S</a:t>
                </a:r>
                <a:r>
                  <a:rPr lang="en-US" altLang="de-DE" sz="1400" dirty="0" smtClean="0"/>
                  <a:t>emiconductor</a:t>
                </a:r>
                <a:endParaRPr lang="en-US" altLang="de-DE" sz="1400" dirty="0"/>
              </a:p>
            </p:txBody>
          </p:sp>
          <p:sp>
            <p:nvSpPr>
              <p:cNvPr id="17" name="Text Box 15"/>
              <p:cNvSpPr txBox="1">
                <a:spLocks noChangeArrowheads="1"/>
              </p:cNvSpPr>
              <p:nvPr/>
            </p:nvSpPr>
            <p:spPr bwMode="auto">
              <a:xfrm>
                <a:off x="7544559" y="2603305"/>
                <a:ext cx="769866" cy="29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400" dirty="0"/>
                  <a:t>Vacuum</a:t>
                </a:r>
              </a:p>
            </p:txBody>
          </p:sp>
          <p:sp>
            <p:nvSpPr>
              <p:cNvPr id="18" name="Oval 16"/>
              <p:cNvSpPr>
                <a:spLocks noChangeArrowheads="1"/>
              </p:cNvSpPr>
              <p:nvPr/>
            </p:nvSpPr>
            <p:spPr bwMode="auto">
              <a:xfrm>
                <a:off x="6615652" y="5051550"/>
                <a:ext cx="43902" cy="5441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 name="Line 18"/>
              <p:cNvSpPr>
                <a:spLocks noChangeShapeType="1"/>
              </p:cNvSpPr>
              <p:nvPr/>
            </p:nvSpPr>
            <p:spPr bwMode="auto">
              <a:xfrm>
                <a:off x="7773100" y="3211527"/>
                <a:ext cx="48585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Oval 19"/>
              <p:cNvSpPr>
                <a:spLocks noChangeArrowheads="1"/>
              </p:cNvSpPr>
              <p:nvPr/>
            </p:nvSpPr>
            <p:spPr bwMode="auto">
              <a:xfrm>
                <a:off x="6576139" y="3501930"/>
                <a:ext cx="43902" cy="5441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 name="Oval 20"/>
              <p:cNvSpPr>
                <a:spLocks noChangeArrowheads="1"/>
              </p:cNvSpPr>
              <p:nvPr/>
            </p:nvSpPr>
            <p:spPr bwMode="auto">
              <a:xfrm>
                <a:off x="7640416" y="3184923"/>
                <a:ext cx="43903" cy="5441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Text Box 23"/>
              <p:cNvSpPr txBox="1">
                <a:spLocks noChangeArrowheads="1"/>
              </p:cNvSpPr>
              <p:nvPr/>
            </p:nvSpPr>
            <p:spPr bwMode="auto">
              <a:xfrm rot="16200000">
                <a:off x="4853014" y="2966793"/>
                <a:ext cx="652088" cy="257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200" dirty="0"/>
                  <a:t>Energy</a:t>
                </a:r>
              </a:p>
            </p:txBody>
          </p:sp>
          <p:sp>
            <p:nvSpPr>
              <p:cNvPr id="24" name="Text Box 25"/>
              <p:cNvSpPr txBox="1">
                <a:spLocks noChangeArrowheads="1"/>
              </p:cNvSpPr>
              <p:nvPr/>
            </p:nvSpPr>
            <p:spPr bwMode="auto">
              <a:xfrm>
                <a:off x="6975505" y="5999425"/>
                <a:ext cx="1875513" cy="26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200" dirty="0"/>
                  <a:t>Direction normal to surface</a:t>
                </a:r>
              </a:p>
            </p:txBody>
          </p:sp>
          <p:sp>
            <p:nvSpPr>
              <p:cNvPr id="25" name="Line 26"/>
              <p:cNvSpPr>
                <a:spLocks noChangeShapeType="1"/>
              </p:cNvSpPr>
              <p:nvPr/>
            </p:nvSpPr>
            <p:spPr bwMode="auto">
              <a:xfrm>
                <a:off x="6986129" y="3346886"/>
                <a:ext cx="0" cy="109681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 name="Text Box 27"/>
              <p:cNvSpPr txBox="1">
                <a:spLocks noChangeArrowheads="1"/>
              </p:cNvSpPr>
              <p:nvPr/>
            </p:nvSpPr>
            <p:spPr bwMode="auto">
              <a:xfrm>
                <a:off x="6596038" y="3514388"/>
                <a:ext cx="478052" cy="32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i="1" dirty="0" smtClean="0"/>
                  <a:t> </a:t>
                </a:r>
                <a:r>
                  <a:rPr lang="en-US" altLang="de-DE" i="1" dirty="0" smtClean="0">
                    <a:sym typeface="Symbol" pitchFamily="18" charset="2"/>
                  </a:rPr>
                  <a:t></a:t>
                </a:r>
                <a:r>
                  <a:rPr lang="en-US" altLang="de-DE" i="1" baseline="-25000" dirty="0" smtClean="0">
                    <a:sym typeface="Symbol" pitchFamily="18" charset="2"/>
                  </a:rPr>
                  <a:t>w</a:t>
                </a:r>
                <a:endParaRPr lang="en-US" altLang="de-DE" i="1" baseline="-25000" dirty="0">
                  <a:sym typeface="Symbol" pitchFamily="18" charset="2"/>
                </a:endParaRPr>
              </a:p>
            </p:txBody>
          </p:sp>
          <p:sp>
            <p:nvSpPr>
              <p:cNvPr id="27" name="Line 29"/>
              <p:cNvSpPr>
                <a:spLocks noChangeShapeType="1"/>
              </p:cNvSpPr>
              <p:nvPr/>
            </p:nvSpPr>
            <p:spPr bwMode="auto">
              <a:xfrm>
                <a:off x="5332717" y="3297430"/>
                <a:ext cx="283221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 name="Line 30"/>
              <p:cNvSpPr>
                <a:spLocks noChangeShapeType="1"/>
              </p:cNvSpPr>
              <p:nvPr/>
            </p:nvSpPr>
            <p:spPr bwMode="auto">
              <a:xfrm>
                <a:off x="7320693" y="3610386"/>
                <a:ext cx="828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smtClean="0"/>
              </a:p>
            </p:txBody>
          </p:sp>
          <p:sp>
            <p:nvSpPr>
              <p:cNvPr id="29" name="Line 31"/>
              <p:cNvSpPr>
                <a:spLocks noChangeShapeType="1"/>
              </p:cNvSpPr>
              <p:nvPr/>
            </p:nvSpPr>
            <p:spPr bwMode="auto">
              <a:xfrm>
                <a:off x="7987367" y="3297430"/>
                <a:ext cx="0" cy="32892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 name="Text Box 32"/>
              <p:cNvSpPr txBox="1">
                <a:spLocks noChangeArrowheads="1"/>
              </p:cNvSpPr>
              <p:nvPr/>
            </p:nvSpPr>
            <p:spPr bwMode="auto">
              <a:xfrm>
                <a:off x="7921072" y="3263838"/>
                <a:ext cx="1207811" cy="32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i="1" dirty="0">
                    <a:sym typeface="Symbol" pitchFamily="18" charset="2"/>
                  </a:rPr>
                  <a:t></a:t>
                </a:r>
                <a:r>
                  <a:rPr lang="en-US" altLang="de-DE" i="1" baseline="-25000" dirty="0" err="1">
                    <a:sym typeface="Symbol" pitchFamily="18" charset="2"/>
                  </a:rPr>
                  <a:t>Schottky</a:t>
                </a:r>
                <a:endParaRPr lang="en-US" altLang="de-DE" i="1" baseline="-25000" dirty="0">
                  <a:sym typeface="Symbol" pitchFamily="18" charset="2"/>
                </a:endParaRPr>
              </a:p>
            </p:txBody>
          </p:sp>
          <p:sp>
            <p:nvSpPr>
              <p:cNvPr id="31" name="Line 26"/>
              <p:cNvSpPr>
                <a:spLocks noChangeShapeType="1"/>
              </p:cNvSpPr>
              <p:nvPr/>
            </p:nvSpPr>
            <p:spPr bwMode="auto">
              <a:xfrm>
                <a:off x="7392028" y="3617663"/>
                <a:ext cx="0" cy="144031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 name="Text Box 32"/>
              <p:cNvSpPr txBox="1">
                <a:spLocks noChangeArrowheads="1"/>
              </p:cNvSpPr>
              <p:nvPr/>
            </p:nvSpPr>
            <p:spPr bwMode="auto">
              <a:xfrm>
                <a:off x="6978156" y="4105276"/>
                <a:ext cx="1207811" cy="32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i="1" dirty="0" smtClean="0">
                    <a:sym typeface="Symbol" pitchFamily="18" charset="2"/>
                  </a:rPr>
                  <a:t></a:t>
                </a:r>
                <a:r>
                  <a:rPr lang="en-US" altLang="de-DE" i="1" baseline="-25000" dirty="0" smtClean="0">
                    <a:sym typeface="Symbol" pitchFamily="18" charset="2"/>
                  </a:rPr>
                  <a:t>eff</a:t>
                </a:r>
                <a:endParaRPr lang="en-US" altLang="de-DE" i="1" baseline="-25000" dirty="0">
                  <a:sym typeface="Symbol" pitchFamily="18" charset="2"/>
                </a:endParaRPr>
              </a:p>
            </p:txBody>
          </p:sp>
          <p:sp>
            <p:nvSpPr>
              <p:cNvPr id="33" name="Freeform 32"/>
              <p:cNvSpPr/>
              <p:nvPr/>
            </p:nvSpPr>
            <p:spPr>
              <a:xfrm rot="20301761">
                <a:off x="5950843" y="3798353"/>
                <a:ext cx="34018" cy="1549444"/>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66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16"/>
              <p:cNvSpPr>
                <a:spLocks noChangeArrowheads="1"/>
              </p:cNvSpPr>
              <p:nvPr/>
            </p:nvSpPr>
            <p:spPr bwMode="auto">
              <a:xfrm>
                <a:off x="6545407" y="5122401"/>
                <a:ext cx="43902" cy="5441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5" name="Oval 19"/>
              <p:cNvSpPr>
                <a:spLocks noChangeArrowheads="1"/>
              </p:cNvSpPr>
              <p:nvPr/>
            </p:nvSpPr>
            <p:spPr bwMode="auto">
              <a:xfrm>
                <a:off x="6505895" y="3572781"/>
                <a:ext cx="43902" cy="5441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 name="Freeform 35"/>
              <p:cNvSpPr/>
              <p:nvPr/>
            </p:nvSpPr>
            <p:spPr>
              <a:xfrm rot="10800000">
                <a:off x="6505405" y="3675144"/>
                <a:ext cx="66342" cy="1440000"/>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16"/>
              <p:cNvSpPr>
                <a:spLocks noChangeArrowheads="1"/>
              </p:cNvSpPr>
              <p:nvPr/>
            </p:nvSpPr>
            <p:spPr bwMode="auto">
              <a:xfrm>
                <a:off x="6457602" y="5181347"/>
                <a:ext cx="43902" cy="5441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8" name="Oval 19"/>
              <p:cNvSpPr>
                <a:spLocks noChangeArrowheads="1"/>
              </p:cNvSpPr>
              <p:nvPr/>
            </p:nvSpPr>
            <p:spPr bwMode="auto">
              <a:xfrm>
                <a:off x="6418089" y="3631728"/>
                <a:ext cx="43902" cy="5441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9" name="Freeform 38"/>
              <p:cNvSpPr/>
              <p:nvPr/>
            </p:nvSpPr>
            <p:spPr>
              <a:xfrm rot="10800000">
                <a:off x="6417600" y="3734090"/>
                <a:ext cx="66342" cy="1440000"/>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16"/>
              <p:cNvSpPr>
                <a:spLocks noChangeArrowheads="1"/>
              </p:cNvSpPr>
              <p:nvPr/>
            </p:nvSpPr>
            <p:spPr bwMode="auto">
              <a:xfrm>
                <a:off x="6381504" y="5264104"/>
                <a:ext cx="43902" cy="5441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 name="Oval 19"/>
              <p:cNvSpPr>
                <a:spLocks noChangeArrowheads="1"/>
              </p:cNvSpPr>
              <p:nvPr/>
            </p:nvSpPr>
            <p:spPr bwMode="auto">
              <a:xfrm>
                <a:off x="6341991" y="3714484"/>
                <a:ext cx="43902" cy="5441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2" name="Freeform 41"/>
              <p:cNvSpPr/>
              <p:nvPr/>
            </p:nvSpPr>
            <p:spPr>
              <a:xfrm rot="10800000">
                <a:off x="6341502" y="3816847"/>
                <a:ext cx="66342" cy="1440000"/>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p:cNvSpPr/>
              <p:nvPr/>
            </p:nvSpPr>
            <p:spPr>
              <a:xfrm rot="10800000">
                <a:off x="6571260" y="3620777"/>
                <a:ext cx="66342" cy="1440000"/>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rot="20301761">
                <a:off x="5968404" y="3631473"/>
                <a:ext cx="34018" cy="1549444"/>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66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4"/>
              <p:cNvSpPr/>
              <p:nvPr/>
            </p:nvSpPr>
            <p:spPr>
              <a:xfrm rot="20301761">
                <a:off x="5980111" y="3435570"/>
                <a:ext cx="34018" cy="1549444"/>
              </a:xfrm>
              <a:custGeom>
                <a:avLst/>
                <a:gdLst>
                  <a:gd name="connsiteX0" fmla="*/ 0 w 409584"/>
                  <a:gd name="connsiteY0" fmla="*/ 0 h 3829050"/>
                  <a:gd name="connsiteX1" fmla="*/ 257175 w 409584"/>
                  <a:gd name="connsiteY1" fmla="*/ 276225 h 3829050"/>
                  <a:gd name="connsiteX2" fmla="*/ 38100 w 409584"/>
                  <a:gd name="connsiteY2" fmla="*/ 504825 h 3829050"/>
                  <a:gd name="connsiteX3" fmla="*/ 247650 w 409584"/>
                  <a:gd name="connsiteY3" fmla="*/ 762000 h 3829050"/>
                  <a:gd name="connsiteX4" fmla="*/ 9525 w 409584"/>
                  <a:gd name="connsiteY4" fmla="*/ 1009650 h 3829050"/>
                  <a:gd name="connsiteX5" fmla="*/ 266700 w 409584"/>
                  <a:gd name="connsiteY5" fmla="*/ 1333500 h 3829050"/>
                  <a:gd name="connsiteX6" fmla="*/ 76200 w 409584"/>
                  <a:gd name="connsiteY6" fmla="*/ 1533525 h 3829050"/>
                  <a:gd name="connsiteX7" fmla="*/ 285750 w 409584"/>
                  <a:gd name="connsiteY7" fmla="*/ 1866900 h 3829050"/>
                  <a:gd name="connsiteX8" fmla="*/ 95250 w 409584"/>
                  <a:gd name="connsiteY8" fmla="*/ 2152650 h 3829050"/>
                  <a:gd name="connsiteX9" fmla="*/ 342900 w 409584"/>
                  <a:gd name="connsiteY9" fmla="*/ 2419350 h 3829050"/>
                  <a:gd name="connsiteX10" fmla="*/ 171450 w 409584"/>
                  <a:gd name="connsiteY10" fmla="*/ 2724150 h 3829050"/>
                  <a:gd name="connsiteX11" fmla="*/ 409575 w 409584"/>
                  <a:gd name="connsiteY11" fmla="*/ 3028950 h 3829050"/>
                  <a:gd name="connsiteX12" fmla="*/ 180975 w 409584"/>
                  <a:gd name="connsiteY12" fmla="*/ 3333750 h 3829050"/>
                  <a:gd name="connsiteX13" fmla="*/ 257175 w 409584"/>
                  <a:gd name="connsiteY13" fmla="*/ 3638550 h 3829050"/>
                  <a:gd name="connsiteX14" fmla="*/ 257175 w 409584"/>
                  <a:gd name="connsiteY14" fmla="*/ 3829050 h 3829050"/>
                  <a:gd name="connsiteX15" fmla="*/ 257175 w 409584"/>
                  <a:gd name="connsiteY15"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84" h="3829050">
                    <a:moveTo>
                      <a:pt x="0" y="0"/>
                    </a:moveTo>
                    <a:cubicBezTo>
                      <a:pt x="125412" y="96044"/>
                      <a:pt x="250825" y="192088"/>
                      <a:pt x="257175" y="276225"/>
                    </a:cubicBezTo>
                    <a:cubicBezTo>
                      <a:pt x="263525" y="360362"/>
                      <a:pt x="39687" y="423863"/>
                      <a:pt x="38100" y="504825"/>
                    </a:cubicBezTo>
                    <a:cubicBezTo>
                      <a:pt x="36513" y="585787"/>
                      <a:pt x="252412" y="677863"/>
                      <a:pt x="247650" y="762000"/>
                    </a:cubicBezTo>
                    <a:cubicBezTo>
                      <a:pt x="242888" y="846137"/>
                      <a:pt x="6350" y="914400"/>
                      <a:pt x="9525" y="1009650"/>
                    </a:cubicBezTo>
                    <a:cubicBezTo>
                      <a:pt x="12700" y="1104900"/>
                      <a:pt x="255588" y="1246188"/>
                      <a:pt x="266700" y="1333500"/>
                    </a:cubicBezTo>
                    <a:cubicBezTo>
                      <a:pt x="277812" y="1420812"/>
                      <a:pt x="73025" y="1444625"/>
                      <a:pt x="76200" y="1533525"/>
                    </a:cubicBezTo>
                    <a:cubicBezTo>
                      <a:pt x="79375" y="1622425"/>
                      <a:pt x="282575" y="1763713"/>
                      <a:pt x="285750" y="1866900"/>
                    </a:cubicBezTo>
                    <a:cubicBezTo>
                      <a:pt x="288925" y="1970087"/>
                      <a:pt x="85725" y="2060575"/>
                      <a:pt x="95250" y="2152650"/>
                    </a:cubicBezTo>
                    <a:cubicBezTo>
                      <a:pt x="104775" y="2244725"/>
                      <a:pt x="330200" y="2324100"/>
                      <a:pt x="342900" y="2419350"/>
                    </a:cubicBezTo>
                    <a:cubicBezTo>
                      <a:pt x="355600" y="2514600"/>
                      <a:pt x="160338" y="2622550"/>
                      <a:pt x="171450" y="2724150"/>
                    </a:cubicBezTo>
                    <a:cubicBezTo>
                      <a:pt x="182563" y="2825750"/>
                      <a:pt x="407988" y="2927350"/>
                      <a:pt x="409575" y="3028950"/>
                    </a:cubicBezTo>
                    <a:cubicBezTo>
                      <a:pt x="411163" y="3130550"/>
                      <a:pt x="206375" y="3232150"/>
                      <a:pt x="180975" y="3333750"/>
                    </a:cubicBezTo>
                    <a:cubicBezTo>
                      <a:pt x="155575" y="3435350"/>
                      <a:pt x="244475" y="3556000"/>
                      <a:pt x="257175" y="3638550"/>
                    </a:cubicBezTo>
                    <a:cubicBezTo>
                      <a:pt x="269875" y="3721100"/>
                      <a:pt x="257175" y="3829050"/>
                      <a:pt x="257175" y="3829050"/>
                    </a:cubicBezTo>
                    <a:lnTo>
                      <a:pt x="257175" y="3829050"/>
                    </a:lnTo>
                  </a:path>
                </a:pathLst>
              </a:custGeom>
              <a:noFill/>
              <a:ln w="9525">
                <a:solidFill>
                  <a:srgbClr val="66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Line 12"/>
              <p:cNvSpPr>
                <a:spLocks noChangeShapeType="1"/>
              </p:cNvSpPr>
              <p:nvPr/>
            </p:nvSpPr>
            <p:spPr bwMode="auto">
              <a:xfrm flipH="1">
                <a:off x="5318777" y="5043662"/>
                <a:ext cx="2187065"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0" name="Text Box 13"/>
              <p:cNvSpPr txBox="1">
                <a:spLocks noChangeArrowheads="1"/>
              </p:cNvSpPr>
              <p:nvPr/>
            </p:nvSpPr>
            <p:spPr bwMode="auto">
              <a:xfrm>
                <a:off x="4593956" y="5033271"/>
                <a:ext cx="7478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de-DE" sz="1200" dirty="0" smtClean="0"/>
                  <a:t>Valence band</a:t>
                </a:r>
                <a:endParaRPr lang="en-US" altLang="de-DE" sz="1200" dirty="0"/>
              </a:p>
            </p:txBody>
          </p:sp>
          <p:sp>
            <p:nvSpPr>
              <p:cNvPr id="51" name="Text Box 13"/>
              <p:cNvSpPr txBox="1">
                <a:spLocks noChangeArrowheads="1"/>
              </p:cNvSpPr>
              <p:nvPr/>
            </p:nvSpPr>
            <p:spPr bwMode="auto">
              <a:xfrm>
                <a:off x="4416141" y="3741107"/>
                <a:ext cx="9675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de-DE" sz="1200" dirty="0" smtClean="0"/>
                  <a:t>Conduction band</a:t>
                </a:r>
                <a:endParaRPr lang="en-US" altLang="de-DE" sz="1200" dirty="0"/>
              </a:p>
            </p:txBody>
          </p:sp>
          <p:sp>
            <p:nvSpPr>
              <p:cNvPr id="53" name="Line 26"/>
              <p:cNvSpPr>
                <a:spLocks noChangeShapeType="1"/>
              </p:cNvSpPr>
              <p:nvPr/>
            </p:nvSpPr>
            <p:spPr bwMode="auto">
              <a:xfrm flipH="1">
                <a:off x="5612197" y="3289448"/>
                <a:ext cx="0" cy="82940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4" name="Text Box 27"/>
              <p:cNvSpPr txBox="1">
                <a:spLocks noChangeArrowheads="1"/>
              </p:cNvSpPr>
              <p:nvPr/>
            </p:nvSpPr>
            <p:spPr bwMode="auto">
              <a:xfrm>
                <a:off x="5180683" y="3412639"/>
                <a:ext cx="523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i="1" dirty="0" smtClean="0"/>
                  <a:t> </a:t>
                </a:r>
                <a:r>
                  <a:rPr lang="en-US" altLang="de-DE" i="1" dirty="0" smtClean="0">
                    <a:sym typeface="Symbol" pitchFamily="18" charset="2"/>
                  </a:rPr>
                  <a:t></a:t>
                </a:r>
                <a:r>
                  <a:rPr lang="en-US" altLang="de-DE" i="1" baseline="-25000" dirty="0" err="1" smtClean="0">
                    <a:sym typeface="Symbol" pitchFamily="18" charset="2"/>
                  </a:rPr>
                  <a:t>ea</a:t>
                </a:r>
                <a:endParaRPr lang="en-US" altLang="de-DE" i="1" baseline="-25000" dirty="0">
                  <a:sym typeface="Symbol" pitchFamily="18" charset="2"/>
                </a:endParaRPr>
              </a:p>
            </p:txBody>
          </p:sp>
          <p:sp>
            <p:nvSpPr>
              <p:cNvPr id="55" name="Line 26"/>
              <p:cNvSpPr>
                <a:spLocks noChangeShapeType="1"/>
              </p:cNvSpPr>
              <p:nvPr/>
            </p:nvSpPr>
            <p:spPr bwMode="auto">
              <a:xfrm>
                <a:off x="5613678" y="4129246"/>
                <a:ext cx="0" cy="91441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6" name="Text Box 27"/>
              <p:cNvSpPr txBox="1">
                <a:spLocks noChangeArrowheads="1"/>
              </p:cNvSpPr>
              <p:nvPr/>
            </p:nvSpPr>
            <p:spPr bwMode="auto">
              <a:xfrm>
                <a:off x="5198010" y="4466980"/>
                <a:ext cx="6105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i="1" dirty="0" smtClean="0"/>
                  <a:t> </a:t>
                </a:r>
                <a:r>
                  <a:rPr lang="en-US" altLang="de-DE" i="1" dirty="0" smtClean="0">
                    <a:sym typeface="Symbol" pitchFamily="18" charset="2"/>
                  </a:rPr>
                  <a:t></a:t>
                </a:r>
                <a:r>
                  <a:rPr lang="en-US" altLang="de-DE" i="1" baseline="-25000" dirty="0" smtClean="0">
                    <a:sym typeface="Symbol" pitchFamily="18" charset="2"/>
                  </a:rPr>
                  <a:t>gap</a:t>
                </a:r>
                <a:endParaRPr lang="en-US" altLang="de-DE" i="1" baseline="-25000" dirty="0">
                  <a:sym typeface="Symbol" pitchFamily="18" charset="2"/>
                </a:endParaRPr>
              </a:p>
            </p:txBody>
          </p:sp>
          <p:sp>
            <p:nvSpPr>
              <p:cNvPr id="57" name="Line 12"/>
              <p:cNvSpPr>
                <a:spLocks noChangeShapeType="1"/>
              </p:cNvSpPr>
              <p:nvPr/>
            </p:nvSpPr>
            <p:spPr bwMode="auto">
              <a:xfrm flipH="1">
                <a:off x="5334947" y="4138899"/>
                <a:ext cx="2187065"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sp>
        <p:nvSpPr>
          <p:cNvPr id="150" name="Rectangle 9"/>
          <p:cNvSpPr>
            <a:spLocks noChangeArrowheads="1"/>
          </p:cNvSpPr>
          <p:nvPr/>
        </p:nvSpPr>
        <p:spPr bwMode="auto">
          <a:xfrm rot="10800000">
            <a:off x="5337544" y="6092248"/>
            <a:ext cx="2164624" cy="195946"/>
          </a:xfrm>
          <a:prstGeom prst="rect">
            <a:avLst/>
          </a:prstGeom>
          <a:gradFill rotWithShape="1">
            <a:gsLst>
              <a:gs pos="0">
                <a:srgbClr val="FFFF72"/>
              </a:gs>
              <a:gs pos="0">
                <a:schemeClr val="bg1"/>
              </a:gs>
              <a:gs pos="100000">
                <a:schemeClr val="accent5">
                  <a:lumMod val="20000"/>
                  <a:lumOff val="8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 name="Slide Number Placeholder 3"/>
          <p:cNvSpPr>
            <a:spLocks noGrp="1"/>
          </p:cNvSpPr>
          <p:nvPr>
            <p:ph type="sldNum" sz="quarter" idx="16"/>
          </p:nvPr>
        </p:nvSpPr>
        <p:spPr>
          <a:xfrm>
            <a:off x="8206312" y="7378129"/>
            <a:ext cx="575742" cy="196850"/>
          </a:xfrm>
        </p:spPr>
        <p:txBody>
          <a:bodyPr/>
          <a:lstStyle/>
          <a:p>
            <a:pPr algn="r">
              <a:defRPr/>
            </a:pPr>
            <a:r>
              <a:rPr lang="de-DE" smtClean="0"/>
              <a:t>Page </a:t>
            </a:r>
            <a:fld id="{EBC07571-3134-BB4B-B83F-1A9FE18D34F3}" type="slidenum">
              <a:rPr lang="de-DE" smtClean="0"/>
              <a:pPr algn="r">
                <a:defRPr/>
              </a:pPr>
              <a:t>20</a:t>
            </a:fld>
            <a:endParaRPr lang="de-DE" dirty="0"/>
          </a:p>
        </p:txBody>
      </p:sp>
      <p:graphicFrame>
        <p:nvGraphicFramePr>
          <p:cNvPr id="153" name="Object 152"/>
          <p:cNvGraphicFramePr>
            <a:graphicFrameLocks noChangeAspect="1"/>
          </p:cNvGraphicFramePr>
          <p:nvPr>
            <p:extLst>
              <p:ext uri="{D42A27DB-BD31-4B8C-83A1-F6EECF244321}">
                <p14:modId xmlns:p14="http://schemas.microsoft.com/office/powerpoint/2010/main" val="1836075402"/>
              </p:ext>
            </p:extLst>
          </p:nvPr>
        </p:nvGraphicFramePr>
        <p:xfrm>
          <a:off x="1163408" y="2601053"/>
          <a:ext cx="2702010" cy="331788"/>
        </p:xfrm>
        <a:graphic>
          <a:graphicData uri="http://schemas.openxmlformats.org/presentationml/2006/ole">
            <mc:AlternateContent xmlns:mc="http://schemas.openxmlformats.org/markup-compatibility/2006">
              <mc:Choice xmlns:v="urn:schemas-microsoft-com:vml" Requires="v">
                <p:oleObj spid="_x0000_s15032" name="Equation" r:id="rId4" imgW="1866600" imgH="228600" progId="Equation.3">
                  <p:embed/>
                </p:oleObj>
              </mc:Choice>
              <mc:Fallback>
                <p:oleObj name="Equation" r:id="rId4" imgW="1866600" imgH="228600" progId="Equation.3">
                  <p:embed/>
                  <p:pic>
                    <p:nvPicPr>
                      <p:cNvPr id="0" name="Object 150"/>
                      <p:cNvPicPr>
                        <a:picLocks noChangeAspect="1" noChangeArrowheads="1"/>
                      </p:cNvPicPr>
                      <p:nvPr/>
                    </p:nvPicPr>
                    <p:blipFill>
                      <a:blip r:embed="rId5"/>
                      <a:srcRect/>
                      <a:stretch>
                        <a:fillRect/>
                      </a:stretch>
                    </p:blipFill>
                    <p:spPr bwMode="auto">
                      <a:xfrm>
                        <a:off x="1163408" y="2601053"/>
                        <a:ext cx="2702010" cy="331788"/>
                      </a:xfrm>
                      <a:prstGeom prst="rect">
                        <a:avLst/>
                      </a:prstGeom>
                      <a:noFill/>
                      <a:ln>
                        <a:solidFill>
                          <a:schemeClr val="tx1">
                            <a:lumMod val="50000"/>
                            <a:lumOff val="50000"/>
                          </a:schemeClr>
                        </a:solidFill>
                      </a:ln>
                    </p:spPr>
                  </p:pic>
                </p:oleObj>
              </mc:Fallback>
            </mc:AlternateContent>
          </a:graphicData>
        </a:graphic>
      </p:graphicFrame>
      <p:graphicFrame>
        <p:nvGraphicFramePr>
          <p:cNvPr id="154" name="Object 153"/>
          <p:cNvGraphicFramePr>
            <a:graphicFrameLocks noChangeAspect="1"/>
          </p:cNvGraphicFramePr>
          <p:nvPr>
            <p:extLst>
              <p:ext uri="{D42A27DB-BD31-4B8C-83A1-F6EECF244321}">
                <p14:modId xmlns:p14="http://schemas.microsoft.com/office/powerpoint/2010/main" val="4046366804"/>
              </p:ext>
            </p:extLst>
          </p:nvPr>
        </p:nvGraphicFramePr>
        <p:xfrm>
          <a:off x="5069625" y="2604373"/>
          <a:ext cx="3529872" cy="349250"/>
        </p:xfrm>
        <a:graphic>
          <a:graphicData uri="http://schemas.openxmlformats.org/presentationml/2006/ole">
            <mc:AlternateContent xmlns:mc="http://schemas.openxmlformats.org/markup-compatibility/2006">
              <mc:Choice xmlns:v="urn:schemas-microsoft-com:vml" Requires="v">
                <p:oleObj spid="_x0000_s15033" name="Equation" r:id="rId6" imgW="2527200" imgH="241200" progId="Equation.3">
                  <p:embed/>
                </p:oleObj>
              </mc:Choice>
              <mc:Fallback>
                <p:oleObj name="Equation" r:id="rId6" imgW="2527200" imgH="241200" progId="Equation.3">
                  <p:embed/>
                  <p:pic>
                    <p:nvPicPr>
                      <p:cNvPr id="0" name="Object 152"/>
                      <p:cNvPicPr>
                        <a:picLocks noChangeAspect="1" noChangeArrowheads="1"/>
                      </p:cNvPicPr>
                      <p:nvPr/>
                    </p:nvPicPr>
                    <p:blipFill>
                      <a:blip r:embed="rId7"/>
                      <a:srcRect/>
                      <a:stretch>
                        <a:fillRect/>
                      </a:stretch>
                    </p:blipFill>
                    <p:spPr bwMode="auto">
                      <a:xfrm>
                        <a:off x="5069625" y="2604373"/>
                        <a:ext cx="3529872" cy="349250"/>
                      </a:xfrm>
                      <a:prstGeom prst="rect">
                        <a:avLst/>
                      </a:prstGeom>
                      <a:noFill/>
                      <a:ln>
                        <a:solidFill>
                          <a:schemeClr val="tx1">
                            <a:lumMod val="50000"/>
                            <a:lumOff val="50000"/>
                          </a:schemeClr>
                        </a:solidFill>
                      </a:ln>
                    </p:spPr>
                  </p:pic>
                </p:oleObj>
              </mc:Fallback>
            </mc:AlternateContent>
          </a:graphicData>
        </a:graphic>
      </p:graphicFrame>
      <p:sp>
        <p:nvSpPr>
          <p:cNvPr id="155" name="Rectangle 154"/>
          <p:cNvSpPr/>
          <p:nvPr/>
        </p:nvSpPr>
        <p:spPr>
          <a:xfrm>
            <a:off x="1504485" y="1997934"/>
            <a:ext cx="6954275" cy="338554"/>
          </a:xfrm>
          <a:prstGeom prst="rect">
            <a:avLst/>
          </a:prstGeom>
        </p:spPr>
        <p:txBody>
          <a:bodyPr wrap="square">
            <a:spAutoFit/>
          </a:bodyPr>
          <a:lstStyle/>
          <a:p>
            <a:pPr>
              <a:spcBef>
                <a:spcPts val="0"/>
              </a:spcBef>
            </a:pPr>
            <a:r>
              <a:rPr lang="en-US" altLang="de-DE" i="1" dirty="0" smtClean="0">
                <a:latin typeface="Symbol" panose="05050102010706020507" pitchFamily="18" charset="2"/>
              </a:rPr>
              <a:t>b</a:t>
            </a:r>
            <a:r>
              <a:rPr lang="en-US" altLang="de-DE" dirty="0" smtClean="0">
                <a:solidFill>
                  <a:srgbClr val="0099CC"/>
                </a:solidFill>
                <a:latin typeface="+mn-lt"/>
              </a:rPr>
              <a:t> is the local field enhancement factor, </a:t>
            </a:r>
            <a:r>
              <a:rPr lang="en-US" altLang="de-DE" i="1" dirty="0" err="1" smtClean="0">
                <a:latin typeface="+mn-lt"/>
              </a:rPr>
              <a:t>E</a:t>
            </a:r>
            <a:r>
              <a:rPr lang="en-US" altLang="de-DE" i="1" baseline="-25000" dirty="0" err="1" smtClean="0">
                <a:latin typeface="+mn-lt"/>
              </a:rPr>
              <a:t>c</a:t>
            </a:r>
            <a:r>
              <a:rPr lang="en-US" altLang="de-DE" i="1" dirty="0" smtClean="0">
                <a:latin typeface="+mn-lt"/>
              </a:rPr>
              <a:t>(</a:t>
            </a:r>
            <a:r>
              <a:rPr lang="en-US" altLang="de-DE" i="1" dirty="0" smtClean="0">
                <a:latin typeface="+mn-lt"/>
                <a:sym typeface="Symbol"/>
              </a:rPr>
              <a:t></a:t>
            </a:r>
            <a:r>
              <a:rPr lang="en-US" altLang="de-DE" i="1" dirty="0" smtClean="0">
                <a:latin typeface="+mn-lt"/>
              </a:rPr>
              <a:t>) </a:t>
            </a:r>
            <a:r>
              <a:rPr lang="en-US" altLang="de-DE" dirty="0" smtClean="0">
                <a:solidFill>
                  <a:srgbClr val="0099CC"/>
                </a:solidFill>
                <a:latin typeface="+mn-lt"/>
              </a:rPr>
              <a:t>the applied field at the cathode</a:t>
            </a:r>
          </a:p>
        </p:txBody>
      </p:sp>
      <p:sp>
        <p:nvSpPr>
          <p:cNvPr id="3" name="Title 2"/>
          <p:cNvSpPr>
            <a:spLocks noGrp="1"/>
          </p:cNvSpPr>
          <p:nvPr>
            <p:ph type="title"/>
          </p:nvPr>
        </p:nvSpPr>
        <p:spPr/>
        <p:txBody>
          <a:bodyPr/>
          <a:lstStyle/>
          <a:p>
            <a:r>
              <a:rPr lang="en-US" dirty="0"/>
              <a:t>Photo emission process and intrinsic emittance</a:t>
            </a:r>
            <a:endParaRPr lang="de-CH" dirty="0"/>
          </a:p>
        </p:txBody>
      </p:sp>
      <p:graphicFrame>
        <p:nvGraphicFramePr>
          <p:cNvPr id="151" name="Object 150"/>
          <p:cNvGraphicFramePr>
            <a:graphicFrameLocks noChangeAspect="1"/>
          </p:cNvGraphicFramePr>
          <p:nvPr>
            <p:extLst>
              <p:ext uri="{D42A27DB-BD31-4B8C-83A1-F6EECF244321}">
                <p14:modId xmlns:p14="http://schemas.microsoft.com/office/powerpoint/2010/main" val="170348903"/>
              </p:ext>
            </p:extLst>
          </p:nvPr>
        </p:nvGraphicFramePr>
        <p:xfrm>
          <a:off x="4689185" y="1085706"/>
          <a:ext cx="3741134" cy="826048"/>
        </p:xfrm>
        <a:graphic>
          <a:graphicData uri="http://schemas.openxmlformats.org/presentationml/2006/ole">
            <mc:AlternateContent xmlns:mc="http://schemas.openxmlformats.org/markup-compatibility/2006">
              <mc:Choice xmlns:v="urn:schemas-microsoft-com:vml" Requires="v">
                <p:oleObj spid="_x0000_s15034" name="Equation" r:id="rId8" imgW="2336760" imgH="495000" progId="Equation.3">
                  <p:embed/>
                </p:oleObj>
              </mc:Choice>
              <mc:Fallback>
                <p:oleObj name="Equation" r:id="rId8" imgW="2336760" imgH="4950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9185" y="1085706"/>
                        <a:ext cx="3741134" cy="826048"/>
                      </a:xfrm>
                      <a:prstGeom prst="rect">
                        <a:avLst/>
                      </a:prstGeom>
                      <a:noFill/>
                      <a:ln>
                        <a:noFill/>
                      </a:ln>
                    </p:spPr>
                  </p:pic>
                </p:oleObj>
              </mc:Fallback>
            </mc:AlternateContent>
          </a:graphicData>
        </a:graphic>
      </p:graphicFrame>
      <p:graphicFrame>
        <p:nvGraphicFramePr>
          <p:cNvPr id="152" name="Object 151"/>
          <p:cNvGraphicFramePr>
            <a:graphicFrameLocks noChangeAspect="1"/>
          </p:cNvGraphicFramePr>
          <p:nvPr>
            <p:extLst>
              <p:ext uri="{D42A27DB-BD31-4B8C-83A1-F6EECF244321}">
                <p14:modId xmlns:p14="http://schemas.microsoft.com/office/powerpoint/2010/main" val="1248133484"/>
              </p:ext>
            </p:extLst>
          </p:nvPr>
        </p:nvGraphicFramePr>
        <p:xfrm>
          <a:off x="1170360" y="1064923"/>
          <a:ext cx="2425264" cy="795049"/>
        </p:xfrm>
        <a:graphic>
          <a:graphicData uri="http://schemas.openxmlformats.org/presentationml/2006/ole">
            <mc:AlternateContent xmlns:mc="http://schemas.openxmlformats.org/markup-compatibility/2006">
              <mc:Choice xmlns:v="urn:schemas-microsoft-com:vml" Requires="v">
                <p:oleObj spid="_x0000_s15035" name="Equation" r:id="rId10" imgW="1397000" imgH="457200" progId="Equation.3">
                  <p:embed/>
                </p:oleObj>
              </mc:Choice>
              <mc:Fallback>
                <p:oleObj name="Equation" r:id="rId10" imgW="1397000" imgH="4572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0360" y="1064923"/>
                        <a:ext cx="2425264" cy="79504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78451373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a:t>Measurement intrinsic emittance</a:t>
            </a:r>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21</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796928587"/>
              </p:ext>
            </p:extLst>
          </p:nvPr>
        </p:nvGraphicFramePr>
        <p:xfrm>
          <a:off x="6077407" y="1104904"/>
          <a:ext cx="2111731" cy="692139"/>
        </p:xfrm>
        <a:graphic>
          <a:graphicData uri="http://schemas.openxmlformats.org/presentationml/2006/ole">
            <mc:AlternateContent xmlns:mc="http://schemas.openxmlformats.org/markup-compatibility/2006">
              <mc:Choice xmlns:v="urn:schemas-microsoft-com:vml" Requires="v">
                <p:oleObj spid="_x0000_s13905" name="Equation" r:id="rId3" imgW="1396800" imgH="457200" progId="Equation.3">
                  <p:embed/>
                </p:oleObj>
              </mc:Choice>
              <mc:Fallback>
                <p:oleObj name="Equation" r:id="rId3" imgW="1396800" imgH="457200" progId="Equation.3">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407" y="1104904"/>
                        <a:ext cx="2111731" cy="692139"/>
                      </a:xfrm>
                      <a:prstGeom prst="rect">
                        <a:avLst/>
                      </a:prstGeom>
                      <a:noFill/>
                      <a:ln w="9525">
                        <a:noFill/>
                        <a:miter lim="800000"/>
                        <a:headEnd/>
                        <a:tailEnd/>
                      </a:ln>
                      <a:effec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65219300"/>
              </p:ext>
            </p:extLst>
          </p:nvPr>
        </p:nvGraphicFramePr>
        <p:xfrm>
          <a:off x="3598597" y="1737782"/>
          <a:ext cx="2234481" cy="724913"/>
        </p:xfrm>
        <a:graphic>
          <a:graphicData uri="http://schemas.openxmlformats.org/presentationml/2006/ole">
            <mc:AlternateContent xmlns:mc="http://schemas.openxmlformats.org/markup-compatibility/2006">
              <mc:Choice xmlns:v="urn:schemas-microsoft-com:vml" Requires="v">
                <p:oleObj spid="_x0000_s13906" name="Equation" r:id="rId5" imgW="1549080" imgH="495000" progId="Equation.3">
                  <p:embed/>
                </p:oleObj>
              </mc:Choice>
              <mc:Fallback>
                <p:oleObj name="Equation" r:id="rId5" imgW="1549080" imgH="495000" progId="Equation.3">
                  <p:embed/>
                  <p:pic>
                    <p:nvPicPr>
                      <p:cNvPr id="0" name="Object 1"/>
                      <p:cNvPicPr>
                        <a:picLocks noChangeAspect="1" noChangeArrowheads="1"/>
                      </p:cNvPicPr>
                      <p:nvPr/>
                    </p:nvPicPr>
                    <p:blipFill>
                      <a:blip r:embed="rId6"/>
                      <a:srcRect/>
                      <a:stretch>
                        <a:fillRect/>
                      </a:stretch>
                    </p:blipFill>
                    <p:spPr bwMode="auto">
                      <a:xfrm>
                        <a:off x="3598597" y="1737782"/>
                        <a:ext cx="2234481" cy="724913"/>
                      </a:xfrm>
                      <a:prstGeom prst="rect">
                        <a:avLst/>
                      </a:prstGeom>
                      <a:noFill/>
                      <a:ln w="9525">
                        <a:noFill/>
                        <a:miter lim="800000"/>
                        <a:headEnd/>
                        <a:tailEnd/>
                      </a:ln>
                      <a:effectLst/>
                    </p:spPr>
                  </p:pic>
                </p:oleObj>
              </mc:Fallback>
            </mc:AlternateContent>
          </a:graphicData>
        </a:graphic>
      </p:graphicFrame>
      <p:sp>
        <p:nvSpPr>
          <p:cNvPr id="10" name="Rectangle 9"/>
          <p:cNvSpPr/>
          <p:nvPr/>
        </p:nvSpPr>
        <p:spPr>
          <a:xfrm>
            <a:off x="698503" y="1298392"/>
            <a:ext cx="8640620" cy="369332"/>
          </a:xfrm>
          <a:prstGeom prst="rect">
            <a:avLst/>
          </a:prstGeom>
        </p:spPr>
        <p:txBody>
          <a:bodyPr wrap="square">
            <a:spAutoFit/>
          </a:bodyPr>
          <a:lstStyle/>
          <a:p>
            <a:r>
              <a:rPr lang="en-US" altLang="de-DE" sz="1800" dirty="0" smtClean="0">
                <a:latin typeface="+mn-lt"/>
              </a:rPr>
              <a:t>Two methods for measuring the intrinsic emittance: </a:t>
            </a:r>
            <a:endParaRPr lang="en-US" altLang="de-DE" sz="1800" dirty="0">
              <a:latin typeface="+mn-lt"/>
            </a:endParaRPr>
          </a:p>
        </p:txBody>
      </p:sp>
      <p:sp>
        <p:nvSpPr>
          <p:cNvPr id="11" name="Rectangle 10"/>
          <p:cNvSpPr/>
          <p:nvPr/>
        </p:nvSpPr>
        <p:spPr>
          <a:xfrm>
            <a:off x="5862790" y="2602326"/>
            <a:ext cx="2158265" cy="338554"/>
          </a:xfrm>
          <a:prstGeom prst="rect">
            <a:avLst/>
          </a:prstGeom>
        </p:spPr>
        <p:txBody>
          <a:bodyPr wrap="square">
            <a:spAutoFit/>
          </a:bodyPr>
          <a:lstStyle/>
          <a:p>
            <a:pPr>
              <a:spcBef>
                <a:spcPts val="0"/>
              </a:spcBef>
            </a:pPr>
            <a:r>
              <a:rPr lang="en-US" altLang="de-DE" dirty="0" smtClean="0">
                <a:latin typeface="+mn-lt"/>
              </a:rPr>
              <a:t>QE=Quantum Efficiency</a:t>
            </a:r>
            <a:endParaRPr lang="en-US" altLang="de-DE" dirty="0">
              <a:latin typeface="+mn-l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594047215"/>
              </p:ext>
            </p:extLst>
          </p:nvPr>
        </p:nvGraphicFramePr>
        <p:xfrm>
          <a:off x="3569352" y="2593161"/>
          <a:ext cx="1828800" cy="384107"/>
        </p:xfrm>
        <a:graphic>
          <a:graphicData uri="http://schemas.openxmlformats.org/presentationml/2006/ole">
            <mc:AlternateContent xmlns:mc="http://schemas.openxmlformats.org/markup-compatibility/2006">
              <mc:Choice xmlns:v="urn:schemas-microsoft-com:vml" Requires="v">
                <p:oleObj spid="_x0000_s13907" name="Equation" r:id="rId7" imgW="1066680" imgH="266400" progId="Equation.3">
                  <p:embed/>
                </p:oleObj>
              </mc:Choice>
              <mc:Fallback>
                <p:oleObj name="Equation" r:id="rId7" imgW="1066680" imgH="266400" progId="Equation.3">
                  <p:embed/>
                  <p:pic>
                    <p:nvPicPr>
                      <p:cNvPr id="0" name="Object 8"/>
                      <p:cNvPicPr>
                        <a:picLocks noChangeAspect="1" noChangeArrowheads="1"/>
                      </p:cNvPicPr>
                      <p:nvPr/>
                    </p:nvPicPr>
                    <p:blipFill>
                      <a:blip r:embed="rId8"/>
                      <a:srcRect/>
                      <a:stretch>
                        <a:fillRect/>
                      </a:stretch>
                    </p:blipFill>
                    <p:spPr bwMode="auto">
                      <a:xfrm>
                        <a:off x="3569352" y="2593161"/>
                        <a:ext cx="1828800" cy="384107"/>
                      </a:xfrm>
                      <a:prstGeom prst="rect">
                        <a:avLst/>
                      </a:prstGeom>
                      <a:noFill/>
                      <a:ln w="9525">
                        <a:noFill/>
                        <a:miter lim="800000"/>
                        <a:headEnd/>
                        <a:tailEnd/>
                      </a:ln>
                      <a:effectLst/>
                    </p:spPr>
                  </p:pic>
                </p:oleObj>
              </mc:Fallback>
            </mc:AlternateContent>
          </a:graphicData>
        </a:graphic>
      </p:graphicFrame>
      <p:sp>
        <p:nvSpPr>
          <p:cNvPr id="55" name="Text Box 4"/>
          <p:cNvSpPr txBox="1">
            <a:spLocks noChangeArrowheads="1"/>
          </p:cNvSpPr>
          <p:nvPr/>
        </p:nvSpPr>
        <p:spPr bwMode="auto">
          <a:xfrm>
            <a:off x="0" y="6651827"/>
            <a:ext cx="9144000" cy="236988"/>
          </a:xfrm>
          <a:prstGeom prst="rect">
            <a:avLst/>
          </a:prstGeom>
          <a:solidFill>
            <a:srgbClr val="FFFFCC"/>
          </a:solidFill>
          <a:extLst/>
        </p:spPr>
        <p:txBody>
          <a:bodyPr vert="horz" wrap="square" lIns="0" tIns="0" rIns="0" bIns="0" rtlCol="0">
            <a:spAutoFit/>
          </a:bodyPr>
          <a:lstStyle>
            <a:defPPr>
              <a:defRPr lang="de-CH"/>
            </a:defPPr>
            <a:lvl1pPr marL="92075" marR="0" indent="0" defTabSz="914400" latinLnBrk="0">
              <a:lnSpc>
                <a:spcPct val="110000"/>
              </a:lnSpc>
              <a:buClr>
                <a:schemeClr val="tx1"/>
              </a:buClr>
              <a:buSzPct val="100000"/>
              <a:buFont typeface="Arial" panose="020B0604020202020204" pitchFamily="34" charset="0"/>
              <a:buNone/>
              <a:tabLst/>
              <a:defRPr sz="1200" spc="0" baseline="0">
                <a:latin typeface="+mn-lt"/>
                <a:cs typeface="Arial Narrow"/>
              </a:defRPr>
            </a:lvl1pPr>
            <a:lvl2pPr marL="35560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mn-cs"/>
              </a:defRPr>
            </a:lvl2pPr>
            <a:lvl3pPr marL="539750" marR="0" indent="-18415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128"/>
                <a:cs typeface="ＭＳ Ｐゴシック" charset="-128"/>
              </a:defRPr>
            </a:lvl3pPr>
            <a:lvl4pPr marL="7175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0"/>
                <a:cs typeface="ＭＳ Ｐゴシック" charset="0"/>
              </a:defRPr>
            </a:lvl4pPr>
            <a:lvl5pPr marL="8953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ＭＳ Ｐゴシック" charset="0"/>
              </a:defRPr>
            </a:lvl5pPr>
            <a:lvl6pPr marL="1074738" indent="-179388" fontAlgn="base">
              <a:lnSpc>
                <a:spcPct val="110000"/>
              </a:lnSpc>
              <a:spcBef>
                <a:spcPct val="0"/>
              </a:spcBef>
              <a:spcAft>
                <a:spcPct val="0"/>
              </a:spcAft>
              <a:buClr>
                <a:schemeClr val="tx1"/>
              </a:buClr>
              <a:buFont typeface="Symbol" panose="05050102010706020507" pitchFamily="18" charset="2"/>
              <a:buChar char="-"/>
              <a:defRPr>
                <a:latin typeface="+mn-lt"/>
                <a:ea typeface="+mn-ea"/>
              </a:defRPr>
            </a:lvl6pPr>
            <a:lvl7pPr marL="1257300" indent="-182563" fontAlgn="base">
              <a:lnSpc>
                <a:spcPct val="110000"/>
              </a:lnSpc>
              <a:spcBef>
                <a:spcPct val="0"/>
              </a:spcBef>
              <a:spcAft>
                <a:spcPct val="0"/>
              </a:spcAft>
              <a:buFont typeface="Symbol" panose="05050102010706020507" pitchFamily="18" charset="2"/>
              <a:buChar char="-"/>
              <a:defRPr>
                <a:latin typeface="+mn-lt"/>
                <a:ea typeface="+mn-ea"/>
              </a:defRPr>
            </a:lvl7pPr>
            <a:lvl8pPr marL="1436688" indent="-179388" fontAlgn="base">
              <a:lnSpc>
                <a:spcPct val="110000"/>
              </a:lnSpc>
              <a:spcBef>
                <a:spcPct val="0"/>
              </a:spcBef>
              <a:spcAft>
                <a:spcPct val="0"/>
              </a:spcAft>
              <a:buFont typeface="Symbol" panose="05050102010706020507" pitchFamily="18" charset="2"/>
              <a:buChar char="-"/>
              <a:defRPr>
                <a:latin typeface="+mn-lt"/>
                <a:ea typeface="+mn-ea"/>
              </a:defRPr>
            </a:lvl8pPr>
            <a:lvl9pPr marL="1614488" indent="-177800" fontAlgn="base">
              <a:lnSpc>
                <a:spcPct val="110000"/>
              </a:lnSpc>
              <a:spcBef>
                <a:spcPct val="0"/>
              </a:spcBef>
              <a:spcAft>
                <a:spcPct val="0"/>
              </a:spcAft>
              <a:buFont typeface="Symbol" panose="05050102010706020507" pitchFamily="18" charset="2"/>
              <a:buChar char="-"/>
              <a:defRPr>
                <a:latin typeface="+mn-lt"/>
                <a:ea typeface="+mn-ea"/>
              </a:defRPr>
            </a:lvl9pPr>
          </a:lstStyle>
          <a:p>
            <a:r>
              <a:rPr lang="en-US" altLang="de-DE" sz="1400" dirty="0"/>
              <a:t>C</a:t>
            </a:r>
            <a:r>
              <a:rPr lang="en-US" altLang="de-DE" sz="1400" dirty="0" smtClean="0"/>
              <a:t>. Vicario et al, Photocathode laser wavelength tuning for thermal emittance and QE studies, </a:t>
            </a:r>
            <a:r>
              <a:rPr lang="en-US" altLang="de-DE" sz="1400" dirty="0"/>
              <a:t>Proc. of </a:t>
            </a:r>
            <a:r>
              <a:rPr lang="en-US" altLang="de-DE" sz="1400" dirty="0" smtClean="0"/>
              <a:t>FEL2013, NY, USA </a:t>
            </a:r>
            <a:endParaRPr lang="en-US" altLang="de-DE" sz="1400" dirty="0"/>
          </a:p>
        </p:txBody>
      </p:sp>
      <p:sp>
        <p:nvSpPr>
          <p:cNvPr id="65" name="TextBox 64"/>
          <p:cNvSpPr txBox="1"/>
          <p:nvPr/>
        </p:nvSpPr>
        <p:spPr>
          <a:xfrm>
            <a:off x="814161" y="1881912"/>
            <a:ext cx="2319588" cy="358138"/>
          </a:xfrm>
          <a:prstGeom prst="rect">
            <a:avLst/>
          </a:prstGeom>
          <a:noFill/>
        </p:spPr>
        <p:txBody>
          <a:bodyPr wrap="none" lIns="0" tIns="0" rIns="0" bIns="0" rtlCol="0">
            <a:noAutofit/>
          </a:bodyPr>
          <a:lstStyle/>
          <a:p>
            <a:pPr>
              <a:lnSpc>
                <a:spcPct val="110000"/>
              </a:lnSpc>
              <a:spcBef>
                <a:spcPts val="0"/>
              </a:spcBef>
            </a:pPr>
            <a:r>
              <a:rPr lang="de-CH" sz="1800" kern="1000" spc="30" dirty="0" err="1" smtClean="0">
                <a:latin typeface="+mn-lt"/>
                <a:cs typeface="Franklin Gothic Book"/>
              </a:rPr>
              <a:t>Shottky</a:t>
            </a:r>
            <a:r>
              <a:rPr lang="de-CH" sz="1800" kern="1000" spc="30" dirty="0" smtClean="0">
                <a:latin typeface="+mn-lt"/>
                <a:cs typeface="Franklin Gothic Book"/>
              </a:rPr>
              <a:t> </a:t>
            </a:r>
            <a:r>
              <a:rPr lang="de-CH" sz="1800" kern="1000" spc="30" dirty="0" err="1" smtClean="0">
                <a:latin typeface="+mn-lt"/>
                <a:cs typeface="Franklin Gothic Book"/>
              </a:rPr>
              <a:t>scan</a:t>
            </a:r>
            <a:r>
              <a:rPr lang="de-CH" sz="1800" kern="1000" spc="30" dirty="0" smtClean="0">
                <a:latin typeface="+mn-lt"/>
                <a:cs typeface="Franklin Gothic Book"/>
              </a:rPr>
              <a:t> </a:t>
            </a:r>
            <a:r>
              <a:rPr lang="de-CH" sz="1800" kern="1000" spc="30" dirty="0" smtClean="0">
                <a:latin typeface="+mn-lt"/>
                <a:cs typeface="Franklin Gothic Book"/>
                <a:sym typeface="Symbol"/>
              </a:rPr>
              <a:t> </a:t>
            </a:r>
            <a:r>
              <a:rPr lang="en-US" altLang="de-DE" sz="1800" i="1" dirty="0" err="1" smtClean="0"/>
              <a:t>E</a:t>
            </a:r>
            <a:r>
              <a:rPr lang="en-US" altLang="de-DE" sz="1800" i="1" baseline="-25000" dirty="0" err="1" smtClean="0"/>
              <a:t>c</a:t>
            </a:r>
            <a:r>
              <a:rPr lang="en-US" altLang="de-DE" sz="1800" i="1" dirty="0"/>
              <a:t>(</a:t>
            </a:r>
            <a:r>
              <a:rPr lang="en-US" altLang="de-DE" sz="1800" i="1" dirty="0">
                <a:sym typeface="Symbol"/>
              </a:rPr>
              <a:t></a:t>
            </a:r>
            <a:r>
              <a:rPr lang="en-US" altLang="de-DE" sz="1800" i="1" dirty="0"/>
              <a:t>) </a:t>
            </a:r>
            <a:endParaRPr lang="de-CH" sz="1800" kern="1000" spc="30" dirty="0" smtClean="0">
              <a:latin typeface="+mn-lt"/>
              <a:cs typeface="Franklin Gothic Book"/>
            </a:endParaRPr>
          </a:p>
        </p:txBody>
      </p:sp>
      <p:sp>
        <p:nvSpPr>
          <p:cNvPr id="67" name="TextBox 66"/>
          <p:cNvSpPr txBox="1"/>
          <p:nvPr/>
        </p:nvSpPr>
        <p:spPr>
          <a:xfrm>
            <a:off x="814161" y="2606329"/>
            <a:ext cx="2198360" cy="344946"/>
          </a:xfrm>
          <a:prstGeom prst="rect">
            <a:avLst/>
          </a:prstGeom>
          <a:noFill/>
        </p:spPr>
        <p:txBody>
          <a:bodyPr wrap="none" lIns="0" tIns="0" rIns="0" bIns="0" rtlCol="0">
            <a:noAutofit/>
          </a:bodyPr>
          <a:lstStyle/>
          <a:p>
            <a:pPr>
              <a:lnSpc>
                <a:spcPct val="110000"/>
              </a:lnSpc>
              <a:spcBef>
                <a:spcPts val="0"/>
              </a:spcBef>
            </a:pPr>
            <a:r>
              <a:rPr lang="de-CH" sz="1800" kern="1000" spc="30" dirty="0" smtClean="0">
                <a:latin typeface="+mn-lt"/>
                <a:cs typeface="Franklin Gothic Book"/>
              </a:rPr>
              <a:t>Photon </a:t>
            </a:r>
            <a:r>
              <a:rPr lang="de-CH" sz="1800" kern="1000" spc="30" dirty="0" err="1" smtClean="0">
                <a:latin typeface="+mn-lt"/>
                <a:cs typeface="Franklin Gothic Book"/>
              </a:rPr>
              <a:t>energy</a:t>
            </a:r>
            <a:r>
              <a:rPr lang="de-CH" sz="1800" kern="1000" spc="30" dirty="0" smtClean="0">
                <a:latin typeface="+mn-lt"/>
                <a:cs typeface="Franklin Gothic Book"/>
              </a:rPr>
              <a:t> </a:t>
            </a:r>
            <a:r>
              <a:rPr lang="de-CH" sz="1800" kern="1000" spc="30" dirty="0" err="1" smtClean="0">
                <a:latin typeface="+mn-lt"/>
                <a:cs typeface="Franklin Gothic Book"/>
              </a:rPr>
              <a:t>scan</a:t>
            </a:r>
            <a:r>
              <a:rPr lang="de-CH" sz="1800" kern="1000" spc="30" dirty="0" smtClean="0">
                <a:latin typeface="+mn-lt"/>
                <a:cs typeface="Franklin Gothic Book"/>
              </a:rPr>
              <a:t> </a:t>
            </a:r>
            <a:r>
              <a:rPr lang="de-CH" sz="1800" kern="1000" spc="30" dirty="0">
                <a:cs typeface="Franklin Gothic Book"/>
                <a:sym typeface="Symbol"/>
              </a:rPr>
              <a:t></a:t>
            </a:r>
            <a:r>
              <a:rPr lang="de-CH" sz="1800" kern="1000" spc="30" dirty="0" smtClean="0">
                <a:latin typeface="+mn-lt"/>
                <a:cs typeface="Franklin Gothic Book"/>
              </a:rPr>
              <a:t> </a:t>
            </a:r>
            <a:r>
              <a:rPr lang="de-CH" sz="1800" i="1" kern="1000" spc="30" dirty="0" smtClean="0">
                <a:latin typeface="+mn-lt"/>
                <a:cs typeface="Franklin Gothic Book"/>
              </a:rPr>
              <a:t>h</a:t>
            </a:r>
            <a:r>
              <a:rPr lang="de-CH" sz="1800" i="1" kern="1000" spc="30" dirty="0" smtClean="0">
                <a:latin typeface="+mn-lt"/>
                <a:cs typeface="Franklin Gothic Book"/>
                <a:sym typeface="Symbol"/>
              </a:rPr>
              <a:t></a:t>
            </a:r>
            <a:endParaRPr lang="de-CH" sz="1800" i="1" kern="1000" spc="30" dirty="0" smtClean="0">
              <a:latin typeface="+mn-lt"/>
              <a:cs typeface="Franklin Gothic Book"/>
            </a:endParaRPr>
          </a:p>
        </p:txBody>
      </p:sp>
      <p:pic>
        <p:nvPicPr>
          <p:cNvPr id="13392" name="Picture 80"/>
          <p:cNvPicPr>
            <a:picLocks noChangeAspect="1" noChangeArrowheads="1"/>
          </p:cNvPicPr>
          <p:nvPr/>
        </p:nvPicPr>
        <p:blipFill rotWithShape="1">
          <a:blip r:embed="rId9">
            <a:extLst>
              <a:ext uri="{28A0092B-C50C-407E-A947-70E740481C1C}">
                <a14:useLocalDpi xmlns:a14="http://schemas.microsoft.com/office/drawing/2010/main" val="0"/>
              </a:ext>
            </a:extLst>
          </a:blip>
          <a:srcRect l="2324" t="2886" r="2263" b="2988"/>
          <a:stretch/>
        </p:blipFill>
        <p:spPr bwMode="auto">
          <a:xfrm>
            <a:off x="609600" y="3208244"/>
            <a:ext cx="3588532" cy="2655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93" name="Picture 81"/>
          <p:cNvPicPr>
            <a:picLocks noChangeAspect="1" noChangeArrowheads="1"/>
          </p:cNvPicPr>
          <p:nvPr/>
        </p:nvPicPr>
        <p:blipFill rotWithShape="1">
          <a:blip r:embed="rId10">
            <a:extLst>
              <a:ext uri="{28A0092B-C50C-407E-A947-70E740481C1C}">
                <a14:useLocalDpi xmlns:a14="http://schemas.microsoft.com/office/drawing/2010/main" val="0"/>
              </a:ext>
            </a:extLst>
          </a:blip>
          <a:srcRect l="7207" t="11357" r="3885" b="5545"/>
          <a:stretch/>
        </p:blipFill>
        <p:spPr bwMode="auto">
          <a:xfrm>
            <a:off x="4628145" y="3198756"/>
            <a:ext cx="3802145" cy="266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TextBox 57"/>
          <p:cNvSpPr txBox="1"/>
          <p:nvPr/>
        </p:nvSpPr>
        <p:spPr>
          <a:xfrm>
            <a:off x="1106944" y="4810150"/>
            <a:ext cx="2359660" cy="236988"/>
          </a:xfrm>
          <a:prstGeom prst="rect">
            <a:avLst/>
          </a:prstGeom>
          <a:noFill/>
          <a:ln>
            <a:noFill/>
          </a:ln>
        </p:spPr>
        <p:txBody>
          <a:bodyPr wrap="square" lIns="0" tIns="0" rIns="0" bIns="0" rtlCol="0">
            <a:spAutoFit/>
          </a:bodyPr>
          <a:lstStyle/>
          <a:p>
            <a:pPr marL="92075">
              <a:lnSpc>
                <a:spcPct val="110000"/>
              </a:lnSpc>
              <a:spcBef>
                <a:spcPts val="0"/>
              </a:spcBef>
            </a:pPr>
            <a:r>
              <a:rPr lang="en-US" sz="1400" kern="1000" spc="30" dirty="0" smtClean="0">
                <a:solidFill>
                  <a:srgbClr val="0070C0"/>
                </a:solidFill>
                <a:latin typeface="+mn-lt"/>
                <a:cs typeface="Franklin Gothic Book"/>
              </a:rPr>
              <a:t>SITF Tunable h</a:t>
            </a:r>
            <a:r>
              <a:rPr lang="en-US" sz="1400" kern="1000" spc="30" dirty="0" smtClean="0">
                <a:solidFill>
                  <a:srgbClr val="0070C0"/>
                </a:solidFill>
                <a:latin typeface="+mn-lt"/>
                <a:cs typeface="Franklin Gothic Book"/>
                <a:sym typeface="Symbol"/>
              </a:rPr>
              <a:t>  5-4.12 eV</a:t>
            </a:r>
            <a:endParaRPr lang="en-US" sz="1400" kern="1000" spc="30" dirty="0">
              <a:solidFill>
                <a:srgbClr val="0070C0"/>
              </a:solidFill>
              <a:latin typeface="+mn-lt"/>
              <a:cs typeface="Franklin Gothic Book"/>
            </a:endParaRPr>
          </a:p>
        </p:txBody>
      </p:sp>
      <p:sp>
        <p:nvSpPr>
          <p:cNvPr id="66" name="Rectangle 65"/>
          <p:cNvSpPr/>
          <p:nvPr/>
        </p:nvSpPr>
        <p:spPr>
          <a:xfrm>
            <a:off x="56147" y="5920194"/>
            <a:ext cx="9087853" cy="584775"/>
          </a:xfrm>
          <a:prstGeom prst="rect">
            <a:avLst/>
          </a:prstGeom>
        </p:spPr>
        <p:txBody>
          <a:bodyPr wrap="square">
            <a:spAutoFit/>
          </a:bodyPr>
          <a:lstStyle/>
          <a:p>
            <a:pPr>
              <a:spcBef>
                <a:spcPts val="0"/>
              </a:spcBef>
            </a:pPr>
            <a:r>
              <a:rPr lang="en-US" altLang="de-DE" dirty="0" smtClean="0"/>
              <a:t>Example Cu cathode characterized with photon energy scan. </a:t>
            </a:r>
          </a:p>
          <a:p>
            <a:pPr>
              <a:spcBef>
                <a:spcPts val="0"/>
              </a:spcBef>
            </a:pPr>
            <a:r>
              <a:rPr lang="en-US" altLang="de-DE" dirty="0" smtClean="0"/>
              <a:t>This cathode wasn’t particularly good </a:t>
            </a:r>
            <a:r>
              <a:rPr lang="en-US" altLang="de-DE" dirty="0" smtClean="0">
                <a:sym typeface="Symbol"/>
              </a:rPr>
              <a:t> </a:t>
            </a:r>
            <a:r>
              <a:rPr lang="en-US" altLang="de-DE" u="sng" dirty="0" smtClean="0">
                <a:solidFill>
                  <a:schemeClr val="accent3"/>
                </a:solidFill>
              </a:rPr>
              <a:t>Note </a:t>
            </a:r>
            <a:r>
              <a:rPr lang="en-US" altLang="de-DE" u="sng" dirty="0" smtClean="0">
                <a:solidFill>
                  <a:schemeClr val="accent3"/>
                </a:solidFill>
                <a:sym typeface="Symbol"/>
              </a:rPr>
              <a:t></a:t>
            </a:r>
            <a:r>
              <a:rPr lang="en-US" altLang="de-DE" u="sng" baseline="-25000" dirty="0" smtClean="0">
                <a:solidFill>
                  <a:schemeClr val="accent3"/>
                </a:solidFill>
                <a:sym typeface="Symbol"/>
              </a:rPr>
              <a:t>eff</a:t>
            </a:r>
            <a:r>
              <a:rPr lang="en-US" altLang="de-DE" u="sng" dirty="0" smtClean="0">
                <a:solidFill>
                  <a:schemeClr val="accent3"/>
                </a:solidFill>
                <a:sym typeface="Symbol"/>
              </a:rPr>
              <a:t> </a:t>
            </a:r>
            <a:r>
              <a:rPr lang="en-US" altLang="de-DE" u="sng" dirty="0" smtClean="0">
                <a:solidFill>
                  <a:schemeClr val="accent3"/>
                </a:solidFill>
              </a:rPr>
              <a:t>is affected by contaminants</a:t>
            </a:r>
            <a:r>
              <a:rPr lang="en-US" altLang="de-DE" dirty="0"/>
              <a:t>!</a:t>
            </a:r>
          </a:p>
        </p:txBody>
      </p:sp>
    </p:spTree>
    <p:extLst>
      <p:ext uri="{BB962C8B-B14F-4D97-AF65-F5344CB8AC3E}">
        <p14:creationId xmlns:p14="http://schemas.microsoft.com/office/powerpoint/2010/main" val="187913585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7200" y="296652"/>
            <a:ext cx="6708025" cy="5085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altLang="en-US" dirty="0"/>
              <a:t>PSI RF-Gun: Which cathode for SwissFEL?</a:t>
            </a:r>
            <a:br>
              <a:rPr lang="en-US" altLang="en-US" dirty="0"/>
            </a:b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22</a:t>
            </a:fld>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19" y="1124340"/>
            <a:ext cx="4238624" cy="317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p:cNvSpPr txBox="1">
            <a:spLocks noChangeArrowheads="1"/>
          </p:cNvSpPr>
          <p:nvPr/>
        </p:nvSpPr>
        <p:spPr bwMode="auto">
          <a:xfrm>
            <a:off x="1320231" y="869950"/>
            <a:ext cx="28321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de-CH" altLang="de-DE" sz="1600" b="0" dirty="0">
                <a:latin typeface="Calibri" panose="020F0502020204030204" pitchFamily="34" charset="0"/>
              </a:rPr>
              <a:t>Quantum Efficiency (QE</a:t>
            </a:r>
            <a:r>
              <a:rPr lang="de-CH" altLang="de-DE" sz="1600" b="0" dirty="0" smtClean="0">
                <a:latin typeface="Calibri" panose="020F0502020204030204" pitchFamily="34" charset="0"/>
              </a:rPr>
              <a:t>) @ SITF</a:t>
            </a:r>
            <a:endParaRPr lang="de-CH" altLang="de-DE" sz="1600" b="0" dirty="0">
              <a:latin typeface="Calibri" panose="020F0502020204030204" pitchFamily="34" charset="0"/>
            </a:endParaRPr>
          </a:p>
        </p:txBody>
      </p:sp>
      <p:sp>
        <p:nvSpPr>
          <p:cNvPr id="8" name="TextBox 7"/>
          <p:cNvSpPr txBox="1">
            <a:spLocks noChangeArrowheads="1"/>
          </p:cNvSpPr>
          <p:nvPr/>
        </p:nvSpPr>
        <p:spPr bwMode="auto">
          <a:xfrm>
            <a:off x="5449191" y="869950"/>
            <a:ext cx="33482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de-DE" sz="1600" b="0" dirty="0">
                <a:latin typeface="Calibri" panose="020F0502020204030204" pitchFamily="34" charset="0"/>
              </a:rPr>
              <a:t>Normalized intrinsic </a:t>
            </a:r>
            <a:r>
              <a:rPr lang="en-US" altLang="de-DE" sz="1600" b="0" dirty="0" smtClean="0">
                <a:latin typeface="Calibri" panose="020F0502020204030204" pitchFamily="34" charset="0"/>
              </a:rPr>
              <a:t>emittance @ SITF</a:t>
            </a:r>
            <a:endParaRPr lang="en-US" altLang="de-DE" sz="1600" b="0" dirty="0">
              <a:latin typeface="Calibri" panose="020F0502020204030204" pitchFamily="34" charset="0"/>
            </a:endParaRPr>
          </a:p>
        </p:txBody>
      </p:sp>
      <p:sp>
        <p:nvSpPr>
          <p:cNvPr id="9" name="TextBox 2"/>
          <p:cNvSpPr txBox="1">
            <a:spLocks noChangeArrowheads="1"/>
          </p:cNvSpPr>
          <p:nvPr/>
        </p:nvSpPr>
        <p:spPr bwMode="auto">
          <a:xfrm>
            <a:off x="214009" y="4302545"/>
            <a:ext cx="878892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4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
                <a:srgbClr val="0000FF"/>
              </a:buClr>
              <a:buFont typeface="Wingdings" pitchFamily="2" charset="2"/>
              <a:buChar char="Ø"/>
            </a:pPr>
            <a:r>
              <a:rPr lang="en-US" altLang="de-DE" sz="1600" b="0" dirty="0">
                <a:latin typeface="Calibri" panose="020F0502020204030204" pitchFamily="34" charset="0"/>
              </a:rPr>
              <a:t>QE of Cs</a:t>
            </a:r>
            <a:r>
              <a:rPr lang="en-US" altLang="de-DE" sz="1600" b="0" baseline="-25000" dirty="0">
                <a:latin typeface="Calibri" panose="020F0502020204030204" pitchFamily="34" charset="0"/>
              </a:rPr>
              <a:t>2</a:t>
            </a:r>
            <a:r>
              <a:rPr lang="en-US" altLang="de-DE" sz="1600" b="0" dirty="0">
                <a:latin typeface="Calibri" panose="020F0502020204030204" pitchFamily="34" charset="0"/>
              </a:rPr>
              <a:t>Te is orders of magnitude higher than for Cu (acceptable QE for Cs</a:t>
            </a:r>
            <a:r>
              <a:rPr lang="en-US" altLang="de-DE" sz="1600" b="0" baseline="-25000" dirty="0">
                <a:latin typeface="Calibri" panose="020F0502020204030204" pitchFamily="34" charset="0"/>
              </a:rPr>
              <a:t>2</a:t>
            </a:r>
            <a:r>
              <a:rPr lang="en-US" altLang="de-DE" sz="1600" b="0" dirty="0">
                <a:latin typeface="Calibri" panose="020F0502020204030204" pitchFamily="34" charset="0"/>
              </a:rPr>
              <a:t>Te after 60 days of 10 Hz operation)</a:t>
            </a:r>
          </a:p>
          <a:p>
            <a:pPr>
              <a:spcBef>
                <a:spcPct val="0"/>
              </a:spcBef>
              <a:buClr>
                <a:srgbClr val="0000FF"/>
              </a:buClr>
              <a:buFont typeface="Wingdings" pitchFamily="2" charset="2"/>
              <a:buChar char="Ø"/>
            </a:pPr>
            <a:r>
              <a:rPr lang="en-US" altLang="de-DE" sz="1600" b="0" dirty="0">
                <a:latin typeface="Calibri" panose="020F0502020204030204" pitchFamily="34" charset="0"/>
              </a:rPr>
              <a:t>The difference in emittance is insignificant</a:t>
            </a:r>
          </a:p>
          <a:p>
            <a:pPr>
              <a:spcBef>
                <a:spcPct val="0"/>
              </a:spcBef>
              <a:buClr>
                <a:srgbClr val="0000FF"/>
              </a:buClr>
              <a:buFont typeface="Wingdings" pitchFamily="2" charset="2"/>
              <a:buChar char="Ø"/>
            </a:pPr>
            <a:r>
              <a:rPr lang="en-US" altLang="de-DE" sz="1600" b="0" dirty="0">
                <a:latin typeface="Calibri" panose="020F0502020204030204" pitchFamily="34" charset="0"/>
              </a:rPr>
              <a:t>The excess laser energy for Cs</a:t>
            </a:r>
            <a:r>
              <a:rPr lang="en-US" altLang="de-DE" sz="1600" b="0" baseline="-25000" dirty="0">
                <a:latin typeface="Calibri" panose="020F0502020204030204" pitchFamily="34" charset="0"/>
              </a:rPr>
              <a:t>2</a:t>
            </a:r>
            <a:r>
              <a:rPr lang="en-US" altLang="de-DE" sz="1600" b="0" dirty="0">
                <a:latin typeface="Calibri" panose="020F0502020204030204" pitchFamily="34" charset="0"/>
              </a:rPr>
              <a:t>Te can be used to improve the beam emittance by optimizing the </a:t>
            </a:r>
            <a:r>
              <a:rPr lang="en-US" altLang="de-DE" sz="1600" b="0" dirty="0" smtClean="0">
                <a:latin typeface="Calibri" panose="020F0502020204030204" pitchFamily="34" charset="0"/>
              </a:rPr>
              <a:t>laser shaping. </a:t>
            </a:r>
            <a:r>
              <a:rPr lang="en-US" altLang="de-DE" sz="1600" b="0" dirty="0">
                <a:latin typeface="Calibri" panose="020F0502020204030204" pitchFamily="34" charset="0"/>
              </a:rPr>
              <a:t>Alternatively, a less powerful (cheaper) laser can be </a:t>
            </a:r>
            <a:r>
              <a:rPr lang="en-US" altLang="de-DE" sz="1600" b="0" dirty="0" smtClean="0">
                <a:latin typeface="Calibri" panose="020F0502020204030204" pitchFamily="34" charset="0"/>
              </a:rPr>
              <a:t>used - </a:t>
            </a:r>
            <a:r>
              <a:rPr lang="en-US" altLang="de-DE" sz="1600" b="0" i="1" dirty="0" smtClean="0">
                <a:solidFill>
                  <a:schemeClr val="tx1">
                    <a:lumMod val="50000"/>
                    <a:lumOff val="50000"/>
                  </a:schemeClr>
                </a:solidFill>
                <a:latin typeface="Calibri" panose="020F0502020204030204" pitchFamily="34" charset="0"/>
              </a:rPr>
              <a:t>&lt; 1µJ UV at cathode</a:t>
            </a:r>
            <a:endParaRPr lang="en-US" altLang="de-DE" sz="1600" b="0" i="1" dirty="0">
              <a:solidFill>
                <a:schemeClr val="tx1">
                  <a:lumMod val="50000"/>
                  <a:lumOff val="50000"/>
                </a:schemeClr>
              </a:solidFill>
              <a:latin typeface="Calibri" panose="020F0502020204030204" pitchFamily="34" charset="0"/>
            </a:endParaRPr>
          </a:p>
          <a:p>
            <a:pPr>
              <a:spcBef>
                <a:spcPct val="0"/>
              </a:spcBef>
              <a:buClr>
                <a:srgbClr val="0000FF"/>
              </a:buClr>
              <a:buFont typeface="Wingdings" pitchFamily="2" charset="2"/>
              <a:buChar char="Ø"/>
            </a:pPr>
            <a:r>
              <a:rPr lang="en-US" altLang="de-DE" sz="1600" b="0" dirty="0" smtClean="0">
                <a:latin typeface="Calibri" panose="020F0502020204030204" pitchFamily="34" charset="0"/>
              </a:rPr>
              <a:t>longer </a:t>
            </a:r>
            <a:r>
              <a:rPr lang="en-US" altLang="de-DE" sz="1600" b="0" dirty="0">
                <a:latin typeface="Calibri" panose="020F0502020204030204" pitchFamily="34" charset="0"/>
              </a:rPr>
              <a:t>time response of Cs</a:t>
            </a:r>
            <a:r>
              <a:rPr lang="en-US" altLang="de-DE" sz="1600" b="0" baseline="-25000" dirty="0">
                <a:latin typeface="Calibri" panose="020F0502020204030204" pitchFamily="34" charset="0"/>
              </a:rPr>
              <a:t>2</a:t>
            </a:r>
            <a:r>
              <a:rPr lang="en-US" altLang="de-DE" sz="1600" b="0" dirty="0">
                <a:latin typeface="Calibri" panose="020F0502020204030204" pitchFamily="34" charset="0"/>
              </a:rPr>
              <a:t>Te helps to have smoother </a:t>
            </a:r>
            <a:r>
              <a:rPr lang="en-US" altLang="de-DE" sz="1600" dirty="0" smtClean="0">
                <a:latin typeface="Calibri" panose="020F0502020204030204" pitchFamily="34" charset="0"/>
              </a:rPr>
              <a:t>longitudinal profile of the e-bunch </a:t>
            </a:r>
            <a:r>
              <a:rPr lang="en-US" altLang="de-DE" sz="1600" b="0" dirty="0">
                <a:latin typeface="Calibri" panose="020F0502020204030204" pitchFamily="34" charset="0"/>
              </a:rPr>
              <a:t>with pulse stacking</a:t>
            </a:r>
            <a:endParaRPr lang="en-US" altLang="de-DE" sz="1600" dirty="0">
              <a:latin typeface="Calibri" panose="020F0502020204030204" pitchFamily="34" charset="0"/>
            </a:endParaRP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623" y="1124341"/>
            <a:ext cx="4157380" cy="311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13401" y="6139244"/>
            <a:ext cx="8678017" cy="338554"/>
          </a:xfrm>
          <a:prstGeom prst="rect">
            <a:avLst/>
          </a:prstGeom>
        </p:spPr>
        <p:txBody>
          <a:bodyPr wrap="none">
            <a:spAutoFit/>
          </a:bodyPr>
          <a:lstStyle/>
          <a:p>
            <a:r>
              <a:rPr lang="en-US" altLang="de-DE" sz="1600" b="1" dirty="0" smtClean="0">
                <a:solidFill>
                  <a:srgbClr val="00B050"/>
                </a:solidFill>
                <a:latin typeface="Calibri" panose="020F0502020204030204" pitchFamily="34" charset="0"/>
              </a:rPr>
              <a:t>Cs</a:t>
            </a:r>
            <a:r>
              <a:rPr lang="en-US" altLang="de-DE" sz="1600" b="1" baseline="-25000" dirty="0" smtClean="0">
                <a:solidFill>
                  <a:srgbClr val="00B050"/>
                </a:solidFill>
                <a:latin typeface="Calibri" panose="020F0502020204030204" pitchFamily="34" charset="0"/>
              </a:rPr>
              <a:t>2</a:t>
            </a:r>
            <a:r>
              <a:rPr lang="en-US" altLang="de-DE" sz="1600" b="1" dirty="0" smtClean="0">
                <a:solidFill>
                  <a:srgbClr val="00B050"/>
                </a:solidFill>
                <a:latin typeface="Calibri" panose="020F0502020204030204" pitchFamily="34" charset="0"/>
              </a:rPr>
              <a:t>Te is at this stage the technology selected for SwissFEL </a:t>
            </a:r>
            <a:r>
              <a:rPr lang="en-US" altLang="de-DE" dirty="0" smtClean="0">
                <a:solidFill>
                  <a:srgbClr val="00B050"/>
                </a:solidFill>
                <a:latin typeface="Calibri" panose="020F0502020204030204" pitchFamily="34" charset="0"/>
              </a:rPr>
              <a:t>(+less stress on UV optical components)</a:t>
            </a:r>
          </a:p>
        </p:txBody>
      </p:sp>
      <p:sp>
        <p:nvSpPr>
          <p:cNvPr id="13" name="Text Box 4"/>
          <p:cNvSpPr txBox="1">
            <a:spLocks noChangeArrowheads="1"/>
          </p:cNvSpPr>
          <p:nvPr/>
        </p:nvSpPr>
        <p:spPr bwMode="auto">
          <a:xfrm>
            <a:off x="0" y="6651827"/>
            <a:ext cx="9144000" cy="236988"/>
          </a:xfrm>
          <a:prstGeom prst="rect">
            <a:avLst/>
          </a:prstGeom>
          <a:solidFill>
            <a:srgbClr val="FFFFCC"/>
          </a:solidFill>
          <a:extLst/>
        </p:spPr>
        <p:txBody>
          <a:bodyPr vert="horz" wrap="square" lIns="0" tIns="0" rIns="0" bIns="0" rtlCol="0">
            <a:spAutoFit/>
          </a:bodyPr>
          <a:lstStyle>
            <a:defPPr>
              <a:defRPr lang="de-CH"/>
            </a:defPPr>
            <a:lvl1pPr marL="92075" marR="0" indent="0" defTabSz="914400" latinLnBrk="0">
              <a:lnSpc>
                <a:spcPct val="110000"/>
              </a:lnSpc>
              <a:buClr>
                <a:schemeClr val="tx1"/>
              </a:buClr>
              <a:buSzPct val="100000"/>
              <a:buFont typeface="Arial" panose="020B0604020202020204" pitchFamily="34" charset="0"/>
              <a:buNone/>
              <a:tabLst/>
              <a:defRPr sz="1200" spc="0" baseline="0">
                <a:latin typeface="+mn-lt"/>
                <a:cs typeface="Arial Narrow"/>
              </a:defRPr>
            </a:lvl1pPr>
            <a:lvl2pPr marL="35560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mn-cs"/>
              </a:defRPr>
            </a:lvl2pPr>
            <a:lvl3pPr marL="539750" marR="0" indent="-18415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128"/>
                <a:cs typeface="ＭＳ Ｐゴシック" charset="-128"/>
              </a:defRPr>
            </a:lvl3pPr>
            <a:lvl4pPr marL="7175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0"/>
                <a:cs typeface="ＭＳ Ｐゴシック" charset="0"/>
              </a:defRPr>
            </a:lvl4pPr>
            <a:lvl5pPr marL="8953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ＭＳ Ｐゴシック" charset="0"/>
              </a:defRPr>
            </a:lvl5pPr>
            <a:lvl6pPr marL="1074738" indent="-179388" fontAlgn="base">
              <a:lnSpc>
                <a:spcPct val="110000"/>
              </a:lnSpc>
              <a:spcBef>
                <a:spcPct val="0"/>
              </a:spcBef>
              <a:spcAft>
                <a:spcPct val="0"/>
              </a:spcAft>
              <a:buClr>
                <a:schemeClr val="tx1"/>
              </a:buClr>
              <a:buFont typeface="Symbol" panose="05050102010706020507" pitchFamily="18" charset="2"/>
              <a:buChar char="-"/>
              <a:defRPr>
                <a:latin typeface="+mn-lt"/>
                <a:ea typeface="+mn-ea"/>
              </a:defRPr>
            </a:lvl6pPr>
            <a:lvl7pPr marL="1257300" indent="-182563" fontAlgn="base">
              <a:lnSpc>
                <a:spcPct val="110000"/>
              </a:lnSpc>
              <a:spcBef>
                <a:spcPct val="0"/>
              </a:spcBef>
              <a:spcAft>
                <a:spcPct val="0"/>
              </a:spcAft>
              <a:buFont typeface="Symbol" panose="05050102010706020507" pitchFamily="18" charset="2"/>
              <a:buChar char="-"/>
              <a:defRPr>
                <a:latin typeface="+mn-lt"/>
                <a:ea typeface="+mn-ea"/>
              </a:defRPr>
            </a:lvl7pPr>
            <a:lvl8pPr marL="1436688" indent="-179388" fontAlgn="base">
              <a:lnSpc>
                <a:spcPct val="110000"/>
              </a:lnSpc>
              <a:spcBef>
                <a:spcPct val="0"/>
              </a:spcBef>
              <a:spcAft>
                <a:spcPct val="0"/>
              </a:spcAft>
              <a:buFont typeface="Symbol" panose="05050102010706020507" pitchFamily="18" charset="2"/>
              <a:buChar char="-"/>
              <a:defRPr>
                <a:latin typeface="+mn-lt"/>
                <a:ea typeface="+mn-ea"/>
              </a:defRPr>
            </a:lvl8pPr>
            <a:lvl9pPr marL="1614488" indent="-177800" fontAlgn="base">
              <a:lnSpc>
                <a:spcPct val="110000"/>
              </a:lnSpc>
              <a:spcBef>
                <a:spcPct val="0"/>
              </a:spcBef>
              <a:spcAft>
                <a:spcPct val="0"/>
              </a:spcAft>
              <a:buFont typeface="Symbol" panose="05050102010706020507" pitchFamily="18" charset="2"/>
              <a:buChar char="-"/>
              <a:defRPr>
                <a:latin typeface="+mn-lt"/>
                <a:ea typeface="+mn-ea"/>
              </a:defRPr>
            </a:lvl9pPr>
          </a:lstStyle>
          <a:p>
            <a:r>
              <a:rPr lang="en-US" altLang="de-DE" sz="1400" dirty="0" smtClean="0"/>
              <a:t>E. Prat et </a:t>
            </a:r>
            <a:r>
              <a:rPr lang="en-US" altLang="de-DE" sz="1400" dirty="0"/>
              <a:t>al, </a:t>
            </a:r>
            <a:r>
              <a:rPr lang="en-US" altLang="de-DE" sz="1400" dirty="0" smtClean="0"/>
              <a:t>Thermal emittance measurements at the SwissFEL Injector Test facility, </a:t>
            </a:r>
            <a:r>
              <a:rPr lang="en-US" altLang="de-DE" sz="1400" dirty="0"/>
              <a:t>Proc. of FEL2014, Basel, Switzerland </a:t>
            </a:r>
          </a:p>
        </p:txBody>
      </p:sp>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Cs</a:t>
            </a:r>
            <a:r>
              <a:rPr lang="en-US" baseline="-25000" dirty="0"/>
              <a:t>2</a:t>
            </a:r>
            <a:r>
              <a:rPr lang="en-US" dirty="0"/>
              <a:t>Te cathode preparation &amp; load lock system</a:t>
            </a:r>
            <a:br>
              <a:rPr lang="en-US" dirty="0"/>
            </a:br>
            <a:r>
              <a:rPr lang="en-US" sz="1400" dirty="0"/>
              <a:t>courtesy Romain Ganter</a:t>
            </a:r>
            <a:r>
              <a:rPr lang="en-US" sz="2800" dirty="0"/>
              <a:t/>
            </a:r>
            <a:br>
              <a:rPr lang="en-US" sz="2800" dirty="0"/>
            </a:br>
            <a:endParaRPr lang="en-US" dirty="0"/>
          </a:p>
        </p:txBody>
      </p:sp>
      <p:sp>
        <p:nvSpPr>
          <p:cNvPr id="4" name="Slide Number Placeholder 3"/>
          <p:cNvSpPr>
            <a:spLocks noGrp="1"/>
          </p:cNvSpPr>
          <p:nvPr>
            <p:ph type="sldNum" sz="quarter" idx="16"/>
          </p:nvPr>
        </p:nvSpPr>
        <p:spPr>
          <a:xfrm>
            <a:off x="8204315" y="6661150"/>
            <a:ext cx="575742" cy="196850"/>
          </a:xfrm>
        </p:spPr>
        <p:txBody>
          <a:bodyPr/>
          <a:lstStyle/>
          <a:p>
            <a:pPr algn="r">
              <a:defRPr/>
            </a:pPr>
            <a:r>
              <a:rPr lang="en-US" dirty="0" smtClean="0"/>
              <a:t>Page </a:t>
            </a:r>
            <a:fld id="{EBC07571-3134-BB4B-B83F-1A9FE18D34F3}" type="slidenum">
              <a:rPr lang="en-US" smtClean="0"/>
              <a:pPr algn="r">
                <a:defRPr/>
              </a:pPr>
              <a:t>23</a:t>
            </a:fld>
            <a:endParaRPr lang="en-US"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5920" b="12256"/>
          <a:stretch/>
        </p:blipFill>
        <p:spPr bwMode="auto">
          <a:xfrm>
            <a:off x="4055589" y="3817460"/>
            <a:ext cx="4875698" cy="2728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9354" y="1087050"/>
            <a:ext cx="4331167"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518"/>
          <a:stretch/>
        </p:blipFill>
        <p:spPr bwMode="auto">
          <a:xfrm>
            <a:off x="5918582" y="950763"/>
            <a:ext cx="2510245" cy="285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4"/>
          <p:cNvSpPr txBox="1">
            <a:spLocks noChangeArrowheads="1"/>
          </p:cNvSpPr>
          <p:nvPr/>
        </p:nvSpPr>
        <p:spPr bwMode="auto">
          <a:xfrm>
            <a:off x="0" y="6651827"/>
            <a:ext cx="9144000" cy="203133"/>
          </a:xfrm>
          <a:prstGeom prst="rect">
            <a:avLst/>
          </a:prstGeom>
          <a:solidFill>
            <a:srgbClr val="FFFFCC"/>
          </a:solidFill>
          <a:extLst/>
        </p:spPr>
        <p:txBody>
          <a:bodyPr vert="horz" wrap="square" lIns="0" tIns="0" rIns="0" bIns="0" rtlCol="0">
            <a:spAutoFit/>
          </a:bodyPr>
          <a:lstStyle>
            <a:defPPr>
              <a:defRPr lang="de-CH"/>
            </a:defPPr>
            <a:lvl1pPr marL="92075" marR="0" indent="0" defTabSz="914400" latinLnBrk="0">
              <a:lnSpc>
                <a:spcPct val="110000"/>
              </a:lnSpc>
              <a:buClr>
                <a:schemeClr val="tx1"/>
              </a:buClr>
              <a:buSzPct val="100000"/>
              <a:buFont typeface="Arial" panose="020B0604020202020204" pitchFamily="34" charset="0"/>
              <a:buNone/>
              <a:tabLst/>
              <a:defRPr sz="1200" spc="0" baseline="0">
                <a:latin typeface="+mn-lt"/>
                <a:cs typeface="Arial Narrow"/>
              </a:defRPr>
            </a:lvl1pPr>
            <a:lvl2pPr marL="35560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mn-cs"/>
              </a:defRPr>
            </a:lvl2pPr>
            <a:lvl3pPr marL="539750" marR="0" indent="-18415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128"/>
                <a:cs typeface="ＭＳ Ｐゴシック" charset="-128"/>
              </a:defRPr>
            </a:lvl3pPr>
            <a:lvl4pPr marL="7175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0"/>
                <a:cs typeface="ＭＳ Ｐゴシック" charset="0"/>
              </a:defRPr>
            </a:lvl4pPr>
            <a:lvl5pPr marL="8953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ＭＳ Ｐゴシック" charset="0"/>
              </a:defRPr>
            </a:lvl5pPr>
            <a:lvl6pPr marL="1074738" indent="-179388" fontAlgn="base">
              <a:lnSpc>
                <a:spcPct val="110000"/>
              </a:lnSpc>
              <a:spcBef>
                <a:spcPct val="0"/>
              </a:spcBef>
              <a:spcAft>
                <a:spcPct val="0"/>
              </a:spcAft>
              <a:buClr>
                <a:schemeClr val="tx1"/>
              </a:buClr>
              <a:buFont typeface="Symbol" panose="05050102010706020507" pitchFamily="18" charset="2"/>
              <a:buChar char="-"/>
              <a:defRPr>
                <a:latin typeface="+mn-lt"/>
                <a:ea typeface="+mn-ea"/>
              </a:defRPr>
            </a:lvl6pPr>
            <a:lvl7pPr marL="1257300" indent="-182563" fontAlgn="base">
              <a:lnSpc>
                <a:spcPct val="110000"/>
              </a:lnSpc>
              <a:spcBef>
                <a:spcPct val="0"/>
              </a:spcBef>
              <a:spcAft>
                <a:spcPct val="0"/>
              </a:spcAft>
              <a:buFont typeface="Symbol" panose="05050102010706020507" pitchFamily="18" charset="2"/>
              <a:buChar char="-"/>
              <a:defRPr>
                <a:latin typeface="+mn-lt"/>
                <a:ea typeface="+mn-ea"/>
              </a:defRPr>
            </a:lvl7pPr>
            <a:lvl8pPr marL="1436688" indent="-179388" fontAlgn="base">
              <a:lnSpc>
                <a:spcPct val="110000"/>
              </a:lnSpc>
              <a:spcBef>
                <a:spcPct val="0"/>
              </a:spcBef>
              <a:spcAft>
                <a:spcPct val="0"/>
              </a:spcAft>
              <a:buFont typeface="Symbol" panose="05050102010706020507" pitchFamily="18" charset="2"/>
              <a:buChar char="-"/>
              <a:defRPr>
                <a:latin typeface="+mn-lt"/>
                <a:ea typeface="+mn-ea"/>
              </a:defRPr>
            </a:lvl8pPr>
            <a:lvl9pPr marL="1614488" indent="-177800" fontAlgn="base">
              <a:lnSpc>
                <a:spcPct val="110000"/>
              </a:lnSpc>
              <a:spcBef>
                <a:spcPct val="0"/>
              </a:spcBef>
              <a:spcAft>
                <a:spcPct val="0"/>
              </a:spcAft>
              <a:buFont typeface="Symbol" panose="05050102010706020507" pitchFamily="18" charset="2"/>
              <a:buChar char="-"/>
              <a:defRPr>
                <a:latin typeface="+mn-lt"/>
                <a:ea typeface="+mn-ea"/>
              </a:defRPr>
            </a:lvl9pPr>
          </a:lstStyle>
          <a:p>
            <a:r>
              <a:rPr lang="en-US" altLang="de-DE" dirty="0" smtClean="0"/>
              <a:t>J. </a:t>
            </a:r>
            <a:r>
              <a:rPr lang="en-US" altLang="de-DE" dirty="0" err="1" smtClean="0"/>
              <a:t>Bossert</a:t>
            </a:r>
            <a:r>
              <a:rPr lang="en-US" altLang="de-DE" dirty="0" smtClean="0"/>
              <a:t> et </a:t>
            </a:r>
            <a:r>
              <a:rPr lang="en-US" altLang="de-DE" dirty="0"/>
              <a:t>al, </a:t>
            </a:r>
            <a:r>
              <a:rPr lang="en-US" altLang="de-DE" dirty="0" smtClean="0"/>
              <a:t>Cu and Cs2Te Cathode preparation  and QE history at the SwissFEL Injector test Facility, Proc</a:t>
            </a:r>
            <a:r>
              <a:rPr lang="en-US" altLang="de-DE" dirty="0"/>
              <a:t>. of FEL2014, Basel, Switzerland </a:t>
            </a:r>
          </a:p>
        </p:txBody>
      </p:sp>
      <p:sp>
        <p:nvSpPr>
          <p:cNvPr id="2" name="TextBox 1"/>
          <p:cNvSpPr txBox="1"/>
          <p:nvPr/>
        </p:nvSpPr>
        <p:spPr>
          <a:xfrm>
            <a:off x="184484" y="4147102"/>
            <a:ext cx="3400928" cy="2369880"/>
          </a:xfrm>
          <a:prstGeom prst="rect">
            <a:avLst/>
          </a:prstGeom>
          <a:noFill/>
        </p:spPr>
        <p:txBody>
          <a:bodyPr wrap="square" lIns="0" tIns="0" rIns="0" bIns="0" rtlCol="0">
            <a:spAutoFit/>
          </a:bodyPr>
          <a:lstStyle/>
          <a:p>
            <a:pPr marL="285750" indent="-285750">
              <a:lnSpc>
                <a:spcPct val="110000"/>
              </a:lnSpc>
              <a:spcBef>
                <a:spcPts val="0"/>
              </a:spcBef>
              <a:buFont typeface="Arial" panose="020B0604020202020204" pitchFamily="34" charset="0"/>
              <a:buChar char="•"/>
            </a:pPr>
            <a:r>
              <a:rPr lang="en-US" sz="1400" kern="1000" spc="30" dirty="0" smtClean="0">
                <a:latin typeface="+mn-lt"/>
                <a:cs typeface="Franklin Gothic Book"/>
              </a:rPr>
              <a:t>Diamond turning hydrostatic pressed copper (extern company)</a:t>
            </a:r>
          </a:p>
          <a:p>
            <a:pPr marL="285750" indent="-285750">
              <a:lnSpc>
                <a:spcPct val="110000"/>
              </a:lnSpc>
              <a:spcBef>
                <a:spcPts val="0"/>
              </a:spcBef>
              <a:buFont typeface="Arial" panose="020B0604020202020204" pitchFamily="34" charset="0"/>
              <a:buChar char="•"/>
            </a:pPr>
            <a:r>
              <a:rPr lang="en-US" sz="1400" kern="1000" spc="30" dirty="0" smtClean="0">
                <a:latin typeface="+mn-lt"/>
                <a:cs typeface="Franklin Gothic Book"/>
              </a:rPr>
              <a:t>Transport in N2 atmosphere</a:t>
            </a:r>
          </a:p>
          <a:p>
            <a:pPr marL="285750" indent="-285750">
              <a:lnSpc>
                <a:spcPct val="110000"/>
              </a:lnSpc>
              <a:spcBef>
                <a:spcPts val="0"/>
              </a:spcBef>
              <a:buFont typeface="Arial" panose="020B0604020202020204" pitchFamily="34" charset="0"/>
              <a:buChar char="•"/>
            </a:pPr>
            <a:r>
              <a:rPr lang="en-US" sz="1400" kern="1000" spc="30" dirty="0" smtClean="0">
                <a:latin typeface="+mn-lt"/>
                <a:cs typeface="Franklin Gothic Book"/>
              </a:rPr>
              <a:t>3 steps ultrasound baths</a:t>
            </a:r>
          </a:p>
          <a:p>
            <a:pPr marL="534988" lvl="1" indent="-117475">
              <a:lnSpc>
                <a:spcPct val="110000"/>
              </a:lnSpc>
              <a:spcBef>
                <a:spcPts val="0"/>
              </a:spcBef>
              <a:buSzPct val="51000"/>
              <a:buFont typeface="Wingdings" panose="05000000000000000000" pitchFamily="2" charset="2"/>
              <a:buChar char="Ø"/>
            </a:pPr>
            <a:r>
              <a:rPr lang="en-US" sz="1400" kern="1000" spc="30" dirty="0" smtClean="0">
                <a:latin typeface="+mn-lt"/>
                <a:cs typeface="Franklin Gothic Book"/>
              </a:rPr>
              <a:t>Degrease (“soap”)</a:t>
            </a:r>
          </a:p>
          <a:p>
            <a:pPr marL="534988" lvl="1" indent="-117475">
              <a:lnSpc>
                <a:spcPct val="110000"/>
              </a:lnSpc>
              <a:spcBef>
                <a:spcPts val="0"/>
              </a:spcBef>
              <a:buSzPct val="51000"/>
              <a:buFont typeface="Wingdings" panose="05000000000000000000" pitchFamily="2" charset="2"/>
              <a:buChar char="Ø"/>
            </a:pPr>
            <a:r>
              <a:rPr lang="en-US" sz="1400" kern="1000" spc="30" dirty="0" smtClean="0">
                <a:latin typeface="+mn-lt"/>
                <a:cs typeface="Franklin Gothic Book"/>
              </a:rPr>
              <a:t>Acetone</a:t>
            </a:r>
          </a:p>
          <a:p>
            <a:pPr marL="534988" lvl="1" indent="-117475">
              <a:lnSpc>
                <a:spcPct val="110000"/>
              </a:lnSpc>
              <a:spcBef>
                <a:spcPts val="0"/>
              </a:spcBef>
              <a:buSzPct val="51000"/>
              <a:buFont typeface="Wingdings" panose="05000000000000000000" pitchFamily="2" charset="2"/>
              <a:buChar char="Ø"/>
            </a:pPr>
            <a:r>
              <a:rPr lang="en-US" sz="1400" kern="1000" spc="30" dirty="0" smtClean="0">
                <a:latin typeface="+mn-lt"/>
                <a:cs typeface="Franklin Gothic Book"/>
              </a:rPr>
              <a:t>Alcohol</a:t>
            </a:r>
          </a:p>
          <a:p>
            <a:pPr marL="285750" indent="-285750">
              <a:lnSpc>
                <a:spcPct val="110000"/>
              </a:lnSpc>
              <a:spcBef>
                <a:spcPts val="0"/>
              </a:spcBef>
              <a:buFont typeface="Arial" panose="020B0604020202020204" pitchFamily="34" charset="0"/>
              <a:buChar char="•"/>
            </a:pPr>
            <a:r>
              <a:rPr lang="en-US" sz="1400" kern="1000" spc="30" dirty="0" smtClean="0">
                <a:latin typeface="+mn-lt"/>
                <a:cs typeface="Franklin Gothic Book"/>
              </a:rPr>
              <a:t>Annealing</a:t>
            </a:r>
            <a:r>
              <a:rPr lang="en-US" sz="1400" kern="1000" spc="30" dirty="0">
                <a:latin typeface="+mn-lt"/>
                <a:cs typeface="Franklin Gothic Book"/>
              </a:rPr>
              <a:t> 10 </a:t>
            </a:r>
            <a:r>
              <a:rPr lang="en-US" sz="1400" kern="1000" spc="30" dirty="0" smtClean="0">
                <a:latin typeface="+mn-lt"/>
                <a:cs typeface="Franklin Gothic Book"/>
              </a:rPr>
              <a:t>hours at 250°C </a:t>
            </a:r>
          </a:p>
          <a:p>
            <a:pPr marL="285750" indent="-285750">
              <a:lnSpc>
                <a:spcPct val="110000"/>
              </a:lnSpc>
              <a:spcBef>
                <a:spcPts val="0"/>
              </a:spcBef>
              <a:buFont typeface="Arial" panose="020B0604020202020204" pitchFamily="34" charset="0"/>
              <a:buChar char="•"/>
            </a:pPr>
            <a:r>
              <a:rPr lang="en-US" sz="1400" kern="1000" spc="30" dirty="0" smtClean="0">
                <a:latin typeface="+mn-lt"/>
                <a:cs typeface="Franklin Gothic Book"/>
              </a:rPr>
              <a:t>Cs2Te deposition</a:t>
            </a:r>
          </a:p>
          <a:p>
            <a:pPr marL="285750" indent="-285750">
              <a:lnSpc>
                <a:spcPct val="110000"/>
              </a:lnSpc>
              <a:spcBef>
                <a:spcPts val="0"/>
              </a:spcBef>
              <a:buFont typeface="Arial" panose="020B0604020202020204" pitchFamily="34" charset="0"/>
              <a:buChar char="•"/>
            </a:pPr>
            <a:r>
              <a:rPr lang="en-US" sz="1400" kern="1000" spc="30" dirty="0" smtClean="0">
                <a:latin typeface="+mn-lt"/>
                <a:cs typeface="Franklin Gothic Book"/>
              </a:rPr>
              <a:t>Storage</a:t>
            </a:r>
          </a:p>
        </p:txBody>
      </p:sp>
      <p:sp>
        <p:nvSpPr>
          <p:cNvPr id="10" name="Right Brace 9"/>
          <p:cNvSpPr/>
          <p:nvPr/>
        </p:nvSpPr>
        <p:spPr bwMode="auto">
          <a:xfrm>
            <a:off x="2671011" y="5759116"/>
            <a:ext cx="176463" cy="757866"/>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1" name="TextBox 10"/>
          <p:cNvSpPr txBox="1"/>
          <p:nvPr/>
        </p:nvSpPr>
        <p:spPr>
          <a:xfrm>
            <a:off x="2895600" y="6005701"/>
            <a:ext cx="914400" cy="457200"/>
          </a:xfrm>
          <a:prstGeom prst="rect">
            <a:avLst/>
          </a:prstGeom>
          <a:noFill/>
        </p:spPr>
        <p:txBody>
          <a:bodyPr wrap="none" lIns="0" tIns="0" rIns="0" bIns="0" rtlCol="0">
            <a:noAutofit/>
          </a:bodyPr>
          <a:lstStyle/>
          <a:p>
            <a:pPr>
              <a:lnSpc>
                <a:spcPct val="110000"/>
              </a:lnSpc>
              <a:spcBef>
                <a:spcPts val="0"/>
              </a:spcBef>
            </a:pPr>
            <a:r>
              <a:rPr lang="de-CH" sz="1400" kern="1000" spc="30" dirty="0" smtClean="0">
                <a:latin typeface="+mn-lt"/>
                <a:cs typeface="Franklin Gothic Book"/>
              </a:rPr>
              <a:t>In </a:t>
            </a:r>
            <a:r>
              <a:rPr lang="de-CH" sz="1400" kern="1000" spc="30" dirty="0" err="1" smtClean="0">
                <a:latin typeface="+mn-lt"/>
                <a:cs typeface="Franklin Gothic Book"/>
              </a:rPr>
              <a:t>vacuum</a:t>
            </a:r>
            <a:endParaRPr lang="de-CH" sz="1400" kern="1000" spc="30" dirty="0" smtClean="0">
              <a:latin typeface="+mn-lt"/>
              <a:cs typeface="Franklin Gothic Book"/>
            </a:endParaRPr>
          </a:p>
        </p:txBody>
      </p:sp>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7200" y="291600"/>
            <a:ext cx="6833336" cy="508500"/>
          </a:xfrm>
        </p:spPr>
        <p:txBody>
          <a:bodyPr/>
          <a:lstStyle/>
          <a:p>
            <a:r>
              <a:rPr lang="de-CH" sz="2400" dirty="0" smtClean="0"/>
              <a:t>Dark </a:t>
            </a:r>
            <a:r>
              <a:rPr lang="de-CH" sz="2400" dirty="0" err="1" smtClean="0"/>
              <a:t>current</a:t>
            </a:r>
            <a:r>
              <a:rPr lang="de-CH" sz="2400" dirty="0" smtClean="0"/>
              <a:t> PSI RF-</a:t>
            </a:r>
            <a:r>
              <a:rPr lang="de-CH" sz="2400" dirty="0" err="1" smtClean="0"/>
              <a:t>gun</a:t>
            </a:r>
            <a:r>
              <a:rPr lang="de-CH" sz="2400" dirty="0"/>
              <a:t> </a:t>
            </a:r>
            <a:r>
              <a:rPr lang="de-CH" sz="2400" dirty="0" smtClean="0"/>
              <a:t>&amp; </a:t>
            </a:r>
            <a:r>
              <a:rPr lang="de-CH" sz="2400" dirty="0" err="1" smtClean="0"/>
              <a:t>low</a:t>
            </a:r>
            <a:r>
              <a:rPr lang="de-CH" sz="2400" dirty="0" smtClean="0"/>
              <a:t> </a:t>
            </a:r>
            <a:r>
              <a:rPr lang="de-CH" sz="2400" dirty="0" err="1" smtClean="0"/>
              <a:t>energy</a:t>
            </a:r>
            <a:r>
              <a:rPr lang="de-CH" sz="2400" dirty="0" smtClean="0"/>
              <a:t> </a:t>
            </a:r>
            <a:r>
              <a:rPr lang="de-CH" sz="2400" dirty="0" err="1" smtClean="0"/>
              <a:t>collimation</a:t>
            </a:r>
            <a:endParaRPr lang="de-CH" sz="2400"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24</a:t>
            </a:fld>
            <a:endParaRPr lang="de-DE" dirty="0"/>
          </a:p>
        </p:txBody>
      </p:sp>
      <p:sp>
        <p:nvSpPr>
          <p:cNvPr id="5" name="Slide Number Placeholder 1"/>
          <p:cNvSpPr txBox="1">
            <a:spLocks/>
          </p:cNvSpPr>
          <p:nvPr/>
        </p:nvSpPr>
        <p:spPr>
          <a:xfrm>
            <a:off x="7258050" y="6515100"/>
            <a:ext cx="1885950" cy="342900"/>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pPr>
              <a:defRPr/>
            </a:pPr>
            <a:fld id="{CB35E61B-33B6-4B86-B4A8-B8A3D170BF89}" type="slidenum">
              <a:rPr lang="en-US" altLang="en-US" smtClean="0">
                <a:latin typeface="Calibri" panose="020F0502020204030204" pitchFamily="34" charset="0"/>
              </a:rPr>
              <a:pPr>
                <a:defRPr/>
              </a:pPr>
              <a:t>24</a:t>
            </a:fld>
            <a:endParaRPr lang="en-US" altLang="en-US">
              <a:latin typeface="Calibri" panose="020F0502020204030204" pitchFamily="34" charset="0"/>
            </a:endParaRPr>
          </a:p>
        </p:txBody>
      </p:sp>
      <p:sp>
        <p:nvSpPr>
          <p:cNvPr id="6" name="TextBox 5"/>
          <p:cNvSpPr txBox="1"/>
          <p:nvPr/>
        </p:nvSpPr>
        <p:spPr>
          <a:xfrm>
            <a:off x="110397" y="855439"/>
            <a:ext cx="4918803" cy="2769989"/>
          </a:xfrm>
          <a:prstGeom prst="rect">
            <a:avLst/>
          </a:prstGeom>
          <a:solidFill>
            <a:schemeClr val="bg1"/>
          </a:solidFill>
        </p:spPr>
        <p:txBody>
          <a:bodyPr wrap="square" rtlCol="0">
            <a:spAutoFit/>
          </a:bodyPr>
          <a:lstStyle/>
          <a:p>
            <a:pPr marL="200025" indent="-200025">
              <a:spcBef>
                <a:spcPts val="600"/>
              </a:spcBef>
              <a:buFont typeface="Arial" panose="020B0604020202020204" pitchFamily="34" charset="0"/>
              <a:buChar char="•"/>
            </a:pPr>
            <a:r>
              <a:rPr lang="en-US" sz="1600" dirty="0" smtClean="0">
                <a:latin typeface="Calibri" panose="020F0502020204030204" pitchFamily="34" charset="0"/>
              </a:rPr>
              <a:t>Strong reduction of Dc with respect to the CTF gun: </a:t>
            </a:r>
          </a:p>
          <a:p>
            <a:pPr marL="180975" algn="ctr">
              <a:spcBef>
                <a:spcPts val="600"/>
              </a:spcBef>
            </a:pPr>
            <a:r>
              <a:rPr lang="en-US" sz="1600" b="1" u="sng" dirty="0" smtClean="0">
                <a:latin typeface="Calibri" panose="020F0502020204030204" pitchFamily="34" charset="0"/>
              </a:rPr>
              <a:t>50 </a:t>
            </a:r>
            <a:r>
              <a:rPr lang="en-US" sz="1600" b="1" u="sng" dirty="0" err="1" smtClean="0">
                <a:latin typeface="Calibri" panose="020F0502020204030204" pitchFamily="34" charset="0"/>
              </a:rPr>
              <a:t>pC</a:t>
            </a:r>
            <a:r>
              <a:rPr lang="en-US" sz="1600" b="1" u="sng" dirty="0" smtClean="0">
                <a:latin typeface="Calibri" panose="020F0502020204030204" pitchFamily="34" charset="0"/>
              </a:rPr>
              <a:t> (1 µs) toward 1 </a:t>
            </a:r>
            <a:r>
              <a:rPr lang="en-US" sz="1600" b="1" u="sng" dirty="0" err="1" smtClean="0">
                <a:latin typeface="Calibri" panose="020F0502020204030204" pitchFamily="34" charset="0"/>
              </a:rPr>
              <a:t>nC</a:t>
            </a:r>
            <a:r>
              <a:rPr lang="en-US" sz="1600" b="1" u="sng" dirty="0" smtClean="0">
                <a:latin typeface="Calibri" panose="020F0502020204030204" pitchFamily="34" charset="0"/>
              </a:rPr>
              <a:t> (1.5 </a:t>
            </a:r>
            <a:r>
              <a:rPr lang="en-US" sz="1600" b="1" u="sng" dirty="0">
                <a:latin typeface="Calibri" panose="020F0502020204030204" pitchFamily="34" charset="0"/>
              </a:rPr>
              <a:t>µ</a:t>
            </a:r>
            <a:r>
              <a:rPr lang="en-US" sz="1600" b="1" u="sng" dirty="0" smtClean="0">
                <a:latin typeface="Calibri" panose="020F0502020204030204" pitchFamily="34" charset="0"/>
              </a:rPr>
              <a:t>s)</a:t>
            </a:r>
            <a:r>
              <a:rPr lang="en-US" sz="1600" dirty="0" smtClean="0">
                <a:latin typeface="Calibri" panose="020F0502020204030204" pitchFamily="34" charset="0"/>
              </a:rPr>
              <a:t> </a:t>
            </a:r>
          </a:p>
          <a:p>
            <a:pPr marL="180975">
              <a:spcBef>
                <a:spcPts val="600"/>
              </a:spcBef>
            </a:pPr>
            <a:r>
              <a:rPr lang="en-US" sz="1600" dirty="0" smtClean="0">
                <a:latin typeface="Calibri" panose="020F0502020204030204" pitchFamily="34" charset="0"/>
              </a:rPr>
              <a:t>As measured collimating the Dc in the Faraday-Cup at the gun exit</a:t>
            </a:r>
            <a:endParaRPr lang="en-US" sz="1600" b="1" u="sng" dirty="0" smtClean="0">
              <a:latin typeface="Calibri" panose="020F0502020204030204" pitchFamily="34" charset="0"/>
            </a:endParaRPr>
          </a:p>
          <a:p>
            <a:pPr marL="180975">
              <a:spcBef>
                <a:spcPts val="600"/>
              </a:spcBef>
            </a:pPr>
            <a:endParaRPr lang="en-US" sz="800" dirty="0" smtClean="0">
              <a:latin typeface="Calibri" panose="020F0502020204030204" pitchFamily="34" charset="0"/>
            </a:endParaRPr>
          </a:p>
          <a:p>
            <a:pPr marL="200025" indent="-200025">
              <a:spcBef>
                <a:spcPts val="600"/>
              </a:spcBef>
              <a:buFont typeface="Arial" panose="020B0604020202020204" pitchFamily="34" charset="0"/>
              <a:buChar char="•"/>
            </a:pPr>
            <a:r>
              <a:rPr lang="en-US" sz="1600" dirty="0" smtClean="0">
                <a:latin typeface="Calibri" panose="020F0502020204030204" pitchFamily="34" charset="0"/>
              </a:rPr>
              <a:t>Dc transport model benchmarked in SITF with collimator iris at low energy (in front of acc. Cavity 1) </a:t>
            </a:r>
          </a:p>
          <a:p>
            <a:pPr>
              <a:spcBef>
                <a:spcPts val="600"/>
              </a:spcBef>
            </a:pPr>
            <a:endParaRPr lang="en-US" sz="800" dirty="0">
              <a:latin typeface="Calibri" panose="020F0502020204030204" pitchFamily="34" charset="0"/>
            </a:endParaRPr>
          </a:p>
          <a:p>
            <a:pPr marL="200025" indent="-200025">
              <a:spcBef>
                <a:spcPts val="600"/>
              </a:spcBef>
              <a:buFont typeface="Arial" panose="020B0604020202020204" pitchFamily="34" charset="0"/>
              <a:buChar char="•"/>
            </a:pPr>
            <a:r>
              <a:rPr lang="en-US" sz="1600" dirty="0" smtClean="0">
                <a:latin typeface="Calibri" panose="020F0502020204030204" pitchFamily="34" charset="0"/>
              </a:rPr>
              <a:t>SITF shows no appreciable effect of collimator iris on beam quality</a:t>
            </a:r>
            <a:endParaRPr lang="en-US" sz="1600" dirty="0">
              <a:latin typeface="Calibri" panose="020F05020202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475" y="932381"/>
            <a:ext cx="3505200" cy="2781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4916426" y="2639169"/>
            <a:ext cx="319087" cy="205919"/>
          </a:xfrm>
          <a:prstGeom prst="rightArrow">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2" y="3787690"/>
            <a:ext cx="3602232" cy="2805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12" y="3683630"/>
            <a:ext cx="3620988" cy="283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4"/>
          <p:cNvSpPr txBox="1">
            <a:spLocks noChangeArrowheads="1"/>
          </p:cNvSpPr>
          <p:nvPr/>
        </p:nvSpPr>
        <p:spPr bwMode="auto">
          <a:xfrm>
            <a:off x="0" y="6546455"/>
            <a:ext cx="9144000" cy="307777"/>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400" dirty="0" smtClean="0">
                <a:solidFill>
                  <a:schemeClr val="tx2"/>
                </a:solidFill>
                <a:latin typeface="+mn-lt"/>
              </a:rPr>
              <a:t>S. Bettoni et </a:t>
            </a:r>
            <a:r>
              <a:rPr lang="en-US" altLang="de-DE" sz="1400" dirty="0">
                <a:solidFill>
                  <a:schemeClr val="tx2"/>
                </a:solidFill>
                <a:latin typeface="+mn-lt"/>
              </a:rPr>
              <a:t>al, </a:t>
            </a:r>
            <a:r>
              <a:rPr lang="en-US" sz="1400" dirty="0" smtClean="0">
                <a:solidFill>
                  <a:schemeClr val="tx2"/>
                </a:solidFill>
                <a:latin typeface="+mn-lt"/>
              </a:rPr>
              <a:t>Dark Current Transport and Collimation studies for SwissFEL, </a:t>
            </a:r>
            <a:r>
              <a:rPr lang="en-US" sz="1400" dirty="0">
                <a:solidFill>
                  <a:schemeClr val="tx2"/>
                </a:solidFill>
                <a:latin typeface="+mn-lt"/>
              </a:rPr>
              <a:t>Proceedings of FEL2013, New York, NY, USA</a:t>
            </a:r>
            <a:endParaRPr lang="en-US" altLang="de-DE" sz="1400" dirty="0">
              <a:solidFill>
                <a:schemeClr val="tx2"/>
              </a:solidFill>
              <a:latin typeface="+mn-lt"/>
            </a:endParaRPr>
          </a:p>
        </p:txBody>
      </p:sp>
    </p:spTree>
    <p:extLst>
      <p:ext uri="{BB962C8B-B14F-4D97-AF65-F5344CB8AC3E}">
        <p14:creationId xmlns:p14="http://schemas.microsoft.com/office/powerpoint/2010/main" val="354297899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8476096" y="6396689"/>
            <a:ext cx="575742" cy="196850"/>
          </a:xfrm>
        </p:spPr>
        <p:txBody>
          <a:bodyPr/>
          <a:lstStyle/>
          <a:p>
            <a:pPr algn="r">
              <a:defRPr/>
            </a:pPr>
            <a:r>
              <a:rPr lang="en-US" dirty="0" smtClean="0"/>
              <a:t>Page </a:t>
            </a:r>
            <a:fld id="{EBC07571-3134-BB4B-B83F-1A9FE18D34F3}" type="slidenum">
              <a:rPr lang="en-US" smtClean="0"/>
              <a:pPr algn="r">
                <a:defRPr/>
              </a:pPr>
              <a:t>25</a:t>
            </a:fld>
            <a:endParaRPr lang="en-US" dirty="0"/>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1" t="1504" r="3536" b="587"/>
          <a:stretch/>
        </p:blipFill>
        <p:spPr bwMode="auto">
          <a:xfrm>
            <a:off x="3599234" y="2955340"/>
            <a:ext cx="5432017" cy="384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a:xfrm>
            <a:off x="7258050" y="7515225"/>
            <a:ext cx="1885950" cy="342900"/>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pPr>
              <a:defRPr/>
            </a:pPr>
            <a:fld id="{CB35E61B-33B6-4B86-B4A8-B8A3D170BF89}" type="slidenum">
              <a:rPr lang="en-US" altLang="en-US" smtClean="0">
                <a:latin typeface="Calibri" panose="020F0502020204030204" pitchFamily="34" charset="0"/>
              </a:rPr>
              <a:pPr>
                <a:defRPr/>
              </a:pPr>
              <a:t>25</a:t>
            </a:fld>
            <a:endParaRPr lang="en-US" altLang="en-US">
              <a:latin typeface="Calibri" panose="020F0502020204030204" pitchFamily="34" charset="0"/>
            </a:endParaRPr>
          </a:p>
        </p:txBody>
      </p:sp>
      <p:sp>
        <p:nvSpPr>
          <p:cNvPr id="10" name="TextBox 9"/>
          <p:cNvSpPr txBox="1"/>
          <p:nvPr/>
        </p:nvSpPr>
        <p:spPr>
          <a:xfrm>
            <a:off x="1936210" y="6145973"/>
            <a:ext cx="777008" cy="276999"/>
          </a:xfrm>
          <a:prstGeom prst="rect">
            <a:avLst/>
          </a:prstGeom>
          <a:noFill/>
        </p:spPr>
        <p:txBody>
          <a:bodyPr wrap="none" rtlCol="0">
            <a:spAutoFit/>
          </a:bodyPr>
          <a:lstStyle/>
          <a:p>
            <a:r>
              <a:rPr lang="en-US" sz="1200" dirty="0" smtClean="0">
                <a:solidFill>
                  <a:schemeClr val="bg1"/>
                </a:solidFill>
                <a:latin typeface="Calibri" panose="020F0502020204030204" pitchFamily="34" charset="0"/>
              </a:rPr>
              <a:t>Turbo ICT</a:t>
            </a:r>
            <a:endParaRPr lang="en-US" sz="1200" dirty="0">
              <a:solidFill>
                <a:schemeClr val="bg1"/>
              </a:solidFill>
              <a:latin typeface="Calibri" panose="020F0502020204030204" pitchFamily="34" charset="0"/>
            </a:endParaRPr>
          </a:p>
        </p:txBody>
      </p:sp>
      <p:sp>
        <p:nvSpPr>
          <p:cNvPr id="14" name="TextBox 13"/>
          <p:cNvSpPr txBox="1"/>
          <p:nvPr/>
        </p:nvSpPr>
        <p:spPr>
          <a:xfrm>
            <a:off x="934103" y="2131336"/>
            <a:ext cx="1960331" cy="276999"/>
          </a:xfrm>
          <a:prstGeom prst="rect">
            <a:avLst/>
          </a:prstGeom>
          <a:noFill/>
        </p:spPr>
        <p:txBody>
          <a:bodyPr wrap="square" rtlCol="0">
            <a:spAutoFit/>
          </a:bodyPr>
          <a:lstStyle/>
          <a:p>
            <a:r>
              <a:rPr lang="en-US" sz="1200" dirty="0" smtClean="0">
                <a:latin typeface="Calibri" panose="020F0502020204030204" pitchFamily="34" charset="0"/>
              </a:rPr>
              <a:t>Collimation sled in SITF</a:t>
            </a:r>
          </a:p>
        </p:txBody>
      </p:sp>
      <p:cxnSp>
        <p:nvCxnSpPr>
          <p:cNvPr id="15" name="Straight Arrow Connector 14"/>
          <p:cNvCxnSpPr/>
          <p:nvPr/>
        </p:nvCxnSpPr>
        <p:spPr>
          <a:xfrm flipH="1" flipV="1">
            <a:off x="7963231" y="5356826"/>
            <a:ext cx="155751" cy="114962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936626" y="5219755"/>
            <a:ext cx="212577" cy="105009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966332" y="5466946"/>
            <a:ext cx="289599" cy="103950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2320002" y="5467350"/>
            <a:ext cx="116392" cy="7167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8452020" y="5022409"/>
            <a:ext cx="381693" cy="4833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8" name="TextBox 27"/>
          <p:cNvSpPr txBox="1"/>
          <p:nvPr/>
        </p:nvSpPr>
        <p:spPr>
          <a:xfrm>
            <a:off x="176513" y="3836905"/>
            <a:ext cx="3578364" cy="1477328"/>
          </a:xfrm>
          <a:prstGeom prst="rect">
            <a:avLst/>
          </a:prstGeom>
          <a:solidFill>
            <a:schemeClr val="bg1"/>
          </a:solidFill>
          <a:ln>
            <a:solidFill>
              <a:schemeClr val="tx1">
                <a:lumMod val="50000"/>
                <a:lumOff val="50000"/>
              </a:schemeClr>
            </a:solidFill>
          </a:ln>
        </p:spPr>
        <p:txBody>
          <a:bodyPr wrap="square" rtlCol="0">
            <a:spAutoFit/>
          </a:bodyPr>
          <a:lstStyle/>
          <a:p>
            <a:pPr>
              <a:spcBef>
                <a:spcPts val="0"/>
              </a:spcBef>
            </a:pPr>
            <a:r>
              <a:rPr lang="en-US" sz="1800" b="1" dirty="0" smtClean="0">
                <a:latin typeface="Calibri" panose="020F0502020204030204" pitchFamily="34" charset="0"/>
              </a:rPr>
              <a:t>Expected 0.13 </a:t>
            </a:r>
            <a:r>
              <a:rPr lang="en-US" sz="1800" b="1" dirty="0" smtClean="0">
                <a:latin typeface="Calibri" panose="020F0502020204030204" pitchFamily="34" charset="0"/>
              </a:rPr>
              <a:t>% transmission with </a:t>
            </a:r>
            <a:r>
              <a:rPr lang="en-US" sz="1800" b="1" dirty="0" smtClean="0">
                <a:latin typeface="Calibri" panose="020F0502020204030204" pitchFamily="34" charset="0"/>
              </a:rPr>
              <a:t>Ø 5 mm</a:t>
            </a:r>
          </a:p>
          <a:p>
            <a:pPr>
              <a:spcBef>
                <a:spcPts val="0"/>
              </a:spcBef>
            </a:pPr>
            <a:endParaRPr lang="en-US" sz="1800" b="1" dirty="0" smtClean="0">
              <a:latin typeface="Calibri" panose="020F0502020204030204" pitchFamily="34" charset="0"/>
            </a:endParaRPr>
          </a:p>
          <a:p>
            <a:pPr>
              <a:spcBef>
                <a:spcPts val="0"/>
              </a:spcBef>
            </a:pPr>
            <a:r>
              <a:rPr lang="en-US" sz="1800" b="1" dirty="0" smtClean="0">
                <a:latin typeface="Calibri" panose="020F0502020204030204" pitchFamily="34" charset="0"/>
              </a:rPr>
              <a:t>PSI RF-Gun </a:t>
            </a:r>
            <a:r>
              <a:rPr lang="en-US" sz="1800" dirty="0" smtClean="0">
                <a:latin typeface="Calibri" panose="020F0502020204030204" pitchFamily="34" charset="0"/>
              </a:rPr>
              <a:t> </a:t>
            </a:r>
            <a:r>
              <a:rPr lang="en-US" sz="1800" b="1" dirty="0" smtClean="0">
                <a:solidFill>
                  <a:srgbClr val="518A42"/>
                </a:solidFill>
                <a:latin typeface="Calibri" panose="020F0502020204030204" pitchFamily="34" charset="0"/>
              </a:rPr>
              <a:t> </a:t>
            </a:r>
            <a:r>
              <a:rPr lang="en-US" sz="1800" b="1" dirty="0" smtClean="0">
                <a:solidFill>
                  <a:srgbClr val="518A42"/>
                </a:solidFill>
                <a:latin typeface="Calibri" panose="020F0502020204030204" pitchFamily="34" charset="0"/>
              </a:rPr>
              <a:t>~50 </a:t>
            </a:r>
            <a:r>
              <a:rPr lang="en-US" sz="1800" b="1" dirty="0" err="1">
                <a:solidFill>
                  <a:srgbClr val="518A42"/>
                </a:solidFill>
                <a:latin typeface="Calibri" panose="020F0502020204030204" pitchFamily="34" charset="0"/>
              </a:rPr>
              <a:t>pC</a:t>
            </a:r>
            <a:r>
              <a:rPr lang="en-US" sz="1800" b="1" dirty="0">
                <a:solidFill>
                  <a:srgbClr val="518A42"/>
                </a:solidFill>
                <a:latin typeface="Calibri" panose="020F0502020204030204" pitchFamily="34" charset="0"/>
              </a:rPr>
              <a:t> </a:t>
            </a:r>
            <a:r>
              <a:rPr lang="en-US" sz="1800" dirty="0">
                <a:latin typeface="Calibri" panose="020F0502020204030204" pitchFamily="34" charset="0"/>
                <a:sym typeface="Symbol"/>
              </a:rPr>
              <a:t> </a:t>
            </a:r>
            <a:r>
              <a:rPr lang="en-US" sz="1800" dirty="0">
                <a:latin typeface="Calibri" panose="020F0502020204030204" pitchFamily="34" charset="0"/>
              </a:rPr>
              <a:t>65 </a:t>
            </a:r>
            <a:r>
              <a:rPr lang="en-US" sz="1800" dirty="0" err="1" smtClean="0">
                <a:latin typeface="Calibri" panose="020F0502020204030204" pitchFamily="34" charset="0"/>
              </a:rPr>
              <a:t>fC</a:t>
            </a:r>
            <a:endParaRPr lang="en-US" sz="1800" dirty="0">
              <a:latin typeface="Calibri" panose="020F0502020204030204" pitchFamily="34" charset="0"/>
            </a:endParaRPr>
          </a:p>
          <a:p>
            <a:pPr>
              <a:spcBef>
                <a:spcPts val="0"/>
              </a:spcBef>
            </a:pPr>
            <a:r>
              <a:rPr lang="en-US" sz="1800" b="1" dirty="0" smtClean="0">
                <a:latin typeface="Calibri" panose="020F0502020204030204" pitchFamily="34" charset="0"/>
              </a:rPr>
              <a:t>CTF </a:t>
            </a:r>
            <a:r>
              <a:rPr lang="en-US" sz="1800" b="1" dirty="0" smtClean="0">
                <a:latin typeface="Calibri" panose="020F0502020204030204" pitchFamily="34" charset="0"/>
              </a:rPr>
              <a:t>RF-Gun   </a:t>
            </a:r>
            <a:r>
              <a:rPr lang="en-US" sz="1800" b="1" dirty="0" smtClean="0">
                <a:solidFill>
                  <a:srgbClr val="C50006"/>
                </a:solidFill>
                <a:latin typeface="Calibri" panose="020F0502020204030204" pitchFamily="34" charset="0"/>
              </a:rPr>
              <a:t> </a:t>
            </a:r>
            <a:r>
              <a:rPr lang="en-US" sz="1800" b="1" dirty="0" smtClean="0">
                <a:solidFill>
                  <a:srgbClr val="C50006"/>
                </a:solidFill>
                <a:latin typeface="Calibri" panose="020F0502020204030204" pitchFamily="34" charset="0"/>
              </a:rPr>
              <a:t>~5 </a:t>
            </a:r>
            <a:r>
              <a:rPr lang="en-US" sz="1800" b="1" dirty="0" err="1" smtClean="0">
                <a:solidFill>
                  <a:srgbClr val="C50006"/>
                </a:solidFill>
                <a:latin typeface="Calibri" panose="020F0502020204030204" pitchFamily="34" charset="0"/>
              </a:rPr>
              <a:t>nC</a:t>
            </a:r>
            <a:r>
              <a:rPr lang="en-US" sz="1800" b="1" dirty="0" smtClean="0">
                <a:solidFill>
                  <a:srgbClr val="C50006"/>
                </a:solidFill>
                <a:latin typeface="Calibri" panose="020F0502020204030204" pitchFamily="34" charset="0"/>
              </a:rPr>
              <a:t>   </a:t>
            </a:r>
            <a:r>
              <a:rPr lang="en-US" sz="1800" dirty="0" smtClean="0">
                <a:latin typeface="Calibri" panose="020F0502020204030204" pitchFamily="34" charset="0"/>
                <a:sym typeface="Symbol"/>
              </a:rPr>
              <a:t> </a:t>
            </a:r>
            <a:r>
              <a:rPr lang="en-US" sz="1800" dirty="0" smtClean="0">
                <a:latin typeface="Calibri" panose="020F0502020204030204" pitchFamily="34" charset="0"/>
              </a:rPr>
              <a:t>6.5 </a:t>
            </a:r>
            <a:r>
              <a:rPr lang="en-US" sz="1800" dirty="0" err="1" smtClean="0">
                <a:latin typeface="Calibri" panose="020F0502020204030204" pitchFamily="34" charset="0"/>
              </a:rPr>
              <a:t>pC</a:t>
            </a:r>
            <a:endParaRPr lang="en-US" sz="1800" dirty="0" smtClean="0">
              <a:latin typeface="Calibri" panose="020F0502020204030204" pitchFamily="34" charset="0"/>
            </a:endParaRPr>
          </a:p>
        </p:txBody>
      </p:sp>
      <p:sp>
        <p:nvSpPr>
          <p:cNvPr id="29" name="TextBox 28"/>
          <p:cNvSpPr txBox="1"/>
          <p:nvPr/>
        </p:nvSpPr>
        <p:spPr>
          <a:xfrm>
            <a:off x="5003800" y="3503496"/>
            <a:ext cx="335605" cy="276999"/>
          </a:xfrm>
          <a:prstGeom prst="rect">
            <a:avLst/>
          </a:prstGeom>
          <a:noFill/>
        </p:spPr>
        <p:txBody>
          <a:bodyPr wrap="none" rtlCol="0">
            <a:spAutoFit/>
          </a:bodyPr>
          <a:lstStyle/>
          <a:p>
            <a:r>
              <a:rPr lang="en-US" sz="1200" b="1" dirty="0" smtClean="0">
                <a:solidFill>
                  <a:srgbClr val="00B050"/>
                </a:solidFill>
                <a:latin typeface="Calibri" panose="020F0502020204030204" pitchFamily="34" charset="0"/>
              </a:rPr>
              <a:t>FC</a:t>
            </a:r>
            <a:endParaRPr lang="en-US" sz="1200" b="1" dirty="0">
              <a:solidFill>
                <a:srgbClr val="00B050"/>
              </a:solidFill>
              <a:latin typeface="Calibri" panose="020F0502020204030204" pitchFamily="34" charset="0"/>
            </a:endParaRPr>
          </a:p>
        </p:txBody>
      </p:sp>
      <p:sp>
        <p:nvSpPr>
          <p:cNvPr id="30" name="TextBox 29"/>
          <p:cNvSpPr txBox="1"/>
          <p:nvPr/>
        </p:nvSpPr>
        <p:spPr>
          <a:xfrm>
            <a:off x="5696109" y="3442455"/>
            <a:ext cx="834203" cy="276999"/>
          </a:xfrm>
          <a:prstGeom prst="rect">
            <a:avLst/>
          </a:prstGeom>
          <a:noFill/>
        </p:spPr>
        <p:txBody>
          <a:bodyPr wrap="none" rtlCol="0">
            <a:spAutoFit/>
          </a:bodyPr>
          <a:lstStyle/>
          <a:p>
            <a:r>
              <a:rPr lang="en-US" sz="1200" dirty="0" smtClean="0">
                <a:solidFill>
                  <a:srgbClr val="FF0000"/>
                </a:solidFill>
                <a:latin typeface="Calibri" panose="020F0502020204030204" pitchFamily="34" charset="0"/>
              </a:rPr>
              <a:t>Collimator</a:t>
            </a:r>
            <a:endParaRPr lang="en-US" sz="1200" dirty="0">
              <a:solidFill>
                <a:srgbClr val="FF0000"/>
              </a:solidFill>
              <a:latin typeface="Calibri" panose="020F0502020204030204" pitchFamily="34" charset="0"/>
            </a:endParaRPr>
          </a:p>
        </p:txBody>
      </p:sp>
      <p:sp>
        <p:nvSpPr>
          <p:cNvPr id="31" name="TextBox 30"/>
          <p:cNvSpPr txBox="1"/>
          <p:nvPr/>
        </p:nvSpPr>
        <p:spPr>
          <a:xfrm>
            <a:off x="5939440" y="3642718"/>
            <a:ext cx="1056123" cy="276999"/>
          </a:xfrm>
          <a:prstGeom prst="rect">
            <a:avLst/>
          </a:prstGeom>
          <a:noFill/>
        </p:spPr>
        <p:txBody>
          <a:bodyPr wrap="none" rtlCol="0">
            <a:spAutoFit/>
          </a:bodyPr>
          <a:lstStyle/>
          <a:p>
            <a:r>
              <a:rPr lang="en-US" sz="1200" dirty="0" smtClean="0">
                <a:latin typeface="Calibri" panose="020F0502020204030204" pitchFamily="34" charset="0"/>
              </a:rPr>
              <a:t>RF structure 1</a:t>
            </a:r>
            <a:endParaRPr lang="en-US" sz="1200" dirty="0">
              <a:latin typeface="Calibri" panose="020F0502020204030204" pitchFamily="34" charset="0"/>
            </a:endParaRPr>
          </a:p>
        </p:txBody>
      </p:sp>
      <p:sp>
        <p:nvSpPr>
          <p:cNvPr id="32" name="TextBox 31"/>
          <p:cNvSpPr txBox="1"/>
          <p:nvPr/>
        </p:nvSpPr>
        <p:spPr>
          <a:xfrm>
            <a:off x="7562193" y="3628890"/>
            <a:ext cx="1056123" cy="276999"/>
          </a:xfrm>
          <a:prstGeom prst="rect">
            <a:avLst/>
          </a:prstGeom>
          <a:noFill/>
        </p:spPr>
        <p:txBody>
          <a:bodyPr wrap="none" rtlCol="0">
            <a:spAutoFit/>
          </a:bodyPr>
          <a:lstStyle/>
          <a:p>
            <a:r>
              <a:rPr lang="en-US" sz="1200" dirty="0" smtClean="0">
                <a:latin typeface="Calibri" panose="020F0502020204030204" pitchFamily="34" charset="0"/>
              </a:rPr>
              <a:t>RF structure 2</a:t>
            </a:r>
            <a:endParaRPr lang="en-US" sz="1200" dirty="0">
              <a:latin typeface="Calibri" panose="020F0502020204030204" pitchFamily="34" charset="0"/>
            </a:endParaRPr>
          </a:p>
        </p:txBody>
      </p:sp>
      <p:sp>
        <p:nvSpPr>
          <p:cNvPr id="33" name="TextBox 32"/>
          <p:cNvSpPr txBox="1"/>
          <p:nvPr/>
        </p:nvSpPr>
        <p:spPr>
          <a:xfrm>
            <a:off x="420621" y="5907075"/>
            <a:ext cx="1067472" cy="276999"/>
          </a:xfrm>
          <a:prstGeom prst="rect">
            <a:avLst/>
          </a:prstGeom>
          <a:noFill/>
        </p:spPr>
        <p:txBody>
          <a:bodyPr wrap="none" rtlCol="0">
            <a:spAutoFit/>
          </a:bodyPr>
          <a:lstStyle/>
          <a:p>
            <a:r>
              <a:rPr lang="en-US" sz="1200" dirty="0" smtClean="0">
                <a:solidFill>
                  <a:schemeClr val="bg1"/>
                </a:solidFill>
                <a:latin typeface="Calibri" panose="020F0502020204030204" pitchFamily="34" charset="0"/>
              </a:rPr>
              <a:t>RF Structure 1</a:t>
            </a:r>
          </a:p>
        </p:txBody>
      </p:sp>
      <p:cxnSp>
        <p:nvCxnSpPr>
          <p:cNvPr id="34" name="Straight Arrow Connector 33"/>
          <p:cNvCxnSpPr/>
          <p:nvPr/>
        </p:nvCxnSpPr>
        <p:spPr>
          <a:xfrm flipH="1" flipV="1">
            <a:off x="586452" y="5384299"/>
            <a:ext cx="116392" cy="52277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63" y="2408335"/>
            <a:ext cx="2184792" cy="99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itle 38"/>
          <p:cNvSpPr>
            <a:spLocks noGrp="1"/>
          </p:cNvSpPr>
          <p:nvPr>
            <p:ph type="title"/>
          </p:nvPr>
        </p:nvSpPr>
        <p:spPr>
          <a:xfrm>
            <a:off x="2077200" y="291600"/>
            <a:ext cx="6981252" cy="454358"/>
          </a:xfrm>
        </p:spPr>
        <p:txBody>
          <a:bodyPr/>
          <a:lstStyle/>
          <a:p>
            <a:r>
              <a:rPr lang="en-US" altLang="en-US" dirty="0" smtClean="0"/>
              <a:t>RF-gun</a:t>
            </a:r>
            <a:r>
              <a:rPr lang="en-US" altLang="en-US" dirty="0"/>
              <a:t>: </a:t>
            </a:r>
            <a:r>
              <a:rPr lang="en-US" altLang="en-US" sz="2000" dirty="0"/>
              <a:t>dark current </a:t>
            </a:r>
            <a:r>
              <a:rPr lang="en-US" altLang="en-US" sz="2000" dirty="0" smtClean="0"/>
              <a:t>transmission in SwissFEL</a:t>
            </a:r>
            <a:endParaRPr lang="de-CH" dirty="0"/>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78"/>
          <a:stretch/>
        </p:blipFill>
        <p:spPr bwMode="auto">
          <a:xfrm>
            <a:off x="3501206" y="826852"/>
            <a:ext cx="4884038" cy="197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dirty="0"/>
              <a:t>BPM </a:t>
            </a:r>
            <a:r>
              <a:rPr lang="de-CH" dirty="0" err="1" smtClean="0"/>
              <a:t>system</a:t>
            </a:r>
            <a:r>
              <a:rPr lang="de-CH" dirty="0" smtClean="0"/>
              <a:t> SITF </a:t>
            </a:r>
            <a:br>
              <a:rPr lang="de-CH" dirty="0" smtClean="0"/>
            </a:br>
            <a:r>
              <a:rPr lang="de-CH" sz="1800" dirty="0" err="1" smtClean="0"/>
              <a:t>we</a:t>
            </a:r>
            <a:r>
              <a:rPr lang="de-CH" sz="1800" dirty="0" smtClean="0"/>
              <a:t> </a:t>
            </a:r>
            <a:r>
              <a:rPr lang="de-CH" sz="1800" dirty="0" err="1"/>
              <a:t>needed</a:t>
            </a:r>
            <a:r>
              <a:rPr lang="de-CH" sz="1800" dirty="0"/>
              <a:t> a </a:t>
            </a:r>
            <a:r>
              <a:rPr lang="de-CH" sz="1800" dirty="0" smtClean="0"/>
              <a:t>fast </a:t>
            </a:r>
            <a:r>
              <a:rPr lang="de-CH" sz="1800" dirty="0" err="1" smtClean="0"/>
              <a:t>development</a:t>
            </a:r>
            <a:r>
              <a:rPr lang="de-CH" sz="1800" dirty="0"/>
              <a:t> </a:t>
            </a:r>
            <a:r>
              <a:rPr lang="de-CH" sz="1800" dirty="0" err="1" smtClean="0"/>
              <a:t>and</a:t>
            </a:r>
            <a:r>
              <a:rPr lang="de-CH" sz="1800" dirty="0" smtClean="0"/>
              <a:t> </a:t>
            </a:r>
            <a:r>
              <a:rPr lang="de-CH" sz="1800" dirty="0" err="1" smtClean="0"/>
              <a:t>procurement</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26</a:t>
            </a:fld>
            <a:endParaRPr lang="de-DE" dirty="0"/>
          </a:p>
        </p:txBody>
      </p:sp>
      <p:sp>
        <p:nvSpPr>
          <p:cNvPr id="5" name="Content Placeholder 1"/>
          <p:cNvSpPr>
            <a:spLocks noGrp="1"/>
          </p:cNvSpPr>
          <p:nvPr>
            <p:ph sz="quarter" idx="13"/>
          </p:nvPr>
        </p:nvSpPr>
        <p:spPr>
          <a:xfrm>
            <a:off x="1042988" y="1253207"/>
            <a:ext cx="7601479" cy="4862171"/>
          </a:xfrm>
        </p:spPr>
        <p:txBody>
          <a:bodyPr/>
          <a:lstStyle/>
          <a:p>
            <a:pPr marL="0" indent="0">
              <a:buNone/>
            </a:pPr>
            <a:r>
              <a:rPr lang="en-US" altLang="de-DE" b="1" dirty="0" smtClean="0"/>
              <a:t> Solution selected for SITF: a re-optimization of SLS resonant strip line BPM</a:t>
            </a:r>
          </a:p>
          <a:p>
            <a:endParaRPr lang="en-US" altLang="de-DE" sz="800" dirty="0" smtClean="0"/>
          </a:p>
          <a:p>
            <a:r>
              <a:rPr lang="en-US" altLang="de-DE" dirty="0" err="1" smtClean="0"/>
              <a:t>Monoblock</a:t>
            </a:r>
            <a:r>
              <a:rPr lang="en-US" altLang="de-DE" dirty="0" smtClean="0"/>
              <a:t> </a:t>
            </a:r>
            <a:r>
              <a:rPr lang="en-US" altLang="de-DE" dirty="0"/>
              <a:t>BPM + screen </a:t>
            </a:r>
            <a:r>
              <a:rPr lang="en-US" altLang="de-DE" dirty="0" smtClean="0"/>
              <a:t>monitor</a:t>
            </a:r>
          </a:p>
          <a:p>
            <a:r>
              <a:rPr lang="en-US" altLang="de-DE" dirty="0" smtClean="0"/>
              <a:t>Resonant frequency 500 MHz</a:t>
            </a:r>
          </a:p>
          <a:p>
            <a:pPr marL="0" indent="0">
              <a:buNone/>
            </a:pPr>
            <a:endParaRPr lang="en-US" altLang="de-DE" dirty="0"/>
          </a:p>
          <a:p>
            <a:pPr marL="0" indent="0">
              <a:buNone/>
            </a:pPr>
            <a:r>
              <a:rPr lang="en-US" altLang="de-DE" b="1" dirty="0" smtClean="0"/>
              <a:t>Single bunch performances</a:t>
            </a:r>
            <a:endParaRPr lang="en-US" altLang="de-DE" b="1" dirty="0"/>
          </a:p>
          <a:p>
            <a:r>
              <a:rPr lang="en-US" altLang="de-DE" dirty="0" smtClean="0"/>
              <a:t>position resolution </a:t>
            </a:r>
          </a:p>
          <a:p>
            <a:pPr lvl="2"/>
            <a:r>
              <a:rPr lang="en-US" altLang="de-DE" dirty="0" smtClean="0"/>
              <a:t>7µm (@ 5 - 1000 </a:t>
            </a:r>
            <a:r>
              <a:rPr lang="en-US" altLang="de-DE" dirty="0" err="1" smtClean="0"/>
              <a:t>pC</a:t>
            </a:r>
            <a:r>
              <a:rPr lang="en-US" altLang="de-DE" dirty="0" smtClean="0"/>
              <a:t>: ADC dominated)</a:t>
            </a:r>
          </a:p>
          <a:p>
            <a:pPr lvl="2"/>
            <a:r>
              <a:rPr lang="en-US" altLang="de-DE" dirty="0" smtClean="0"/>
              <a:t>35µm (@ 1 </a:t>
            </a:r>
            <a:r>
              <a:rPr lang="en-US" altLang="de-DE" dirty="0" err="1" smtClean="0"/>
              <a:t>pC</a:t>
            </a:r>
            <a:r>
              <a:rPr lang="en-US" altLang="de-DE" dirty="0" smtClean="0"/>
              <a:t>: thermal noise RF front end)</a:t>
            </a:r>
          </a:p>
          <a:p>
            <a:pPr lvl="2"/>
            <a:endParaRPr lang="en-US" altLang="de-DE" dirty="0" smtClean="0"/>
          </a:p>
          <a:p>
            <a:r>
              <a:rPr lang="en-US" altLang="de-DE" dirty="0" smtClean="0"/>
              <a:t>Charge resolution </a:t>
            </a:r>
          </a:p>
          <a:p>
            <a:pPr lvl="2"/>
            <a:r>
              <a:rPr lang="en-US" altLang="de-DE" dirty="0" smtClean="0"/>
              <a:t>0.2 %  </a:t>
            </a:r>
            <a:r>
              <a:rPr lang="en-US" altLang="de-DE" dirty="0"/>
              <a:t>@</a:t>
            </a:r>
            <a:r>
              <a:rPr lang="en-US" altLang="de-DE" dirty="0" smtClean="0"/>
              <a:t> 5 – 1000 </a:t>
            </a:r>
            <a:r>
              <a:rPr lang="en-US" altLang="de-DE" dirty="0" err="1" smtClean="0"/>
              <a:t>pC</a:t>
            </a:r>
            <a:r>
              <a:rPr lang="en-US" altLang="de-DE" dirty="0"/>
              <a:t> </a:t>
            </a:r>
            <a:r>
              <a:rPr lang="en-US" altLang="de-DE" dirty="0" smtClean="0"/>
              <a:t>bunch</a:t>
            </a:r>
          </a:p>
          <a:p>
            <a:pPr lvl="2"/>
            <a:r>
              <a:rPr lang="en-US" altLang="de-DE" dirty="0" smtClean="0"/>
              <a:t>3-4 </a:t>
            </a:r>
            <a:r>
              <a:rPr lang="en-US" altLang="de-DE" dirty="0" err="1" smtClean="0"/>
              <a:t>fC</a:t>
            </a:r>
            <a:r>
              <a:rPr lang="en-US" altLang="de-DE" dirty="0" smtClean="0"/>
              <a:t> </a:t>
            </a:r>
            <a:r>
              <a:rPr lang="en-US" altLang="de-DE" dirty="0" err="1" smtClean="0"/>
              <a:t>rms</a:t>
            </a:r>
            <a:r>
              <a:rPr lang="en-US" altLang="de-DE" dirty="0" smtClean="0"/>
              <a:t> </a:t>
            </a:r>
            <a:r>
              <a:rPr lang="en-US" altLang="de-DE" dirty="0"/>
              <a:t>@</a:t>
            </a:r>
            <a:r>
              <a:rPr lang="en-US" altLang="de-DE" dirty="0" smtClean="0"/>
              <a:t> 1 </a:t>
            </a:r>
            <a:r>
              <a:rPr lang="en-US" altLang="de-DE" dirty="0" err="1" smtClean="0"/>
              <a:t>pC</a:t>
            </a:r>
            <a:r>
              <a:rPr lang="en-US" altLang="de-DE" dirty="0" smtClean="0"/>
              <a:t> bunch</a:t>
            </a:r>
          </a:p>
          <a:p>
            <a:pPr marL="3175" lvl="2" indent="0">
              <a:buNone/>
            </a:pPr>
            <a:endParaRPr lang="en-US" altLang="de-DE" dirty="0"/>
          </a:p>
          <a:p>
            <a:pPr marL="3175" lvl="2" indent="0">
              <a:buNone/>
            </a:pPr>
            <a:endParaRPr lang="en-US" altLang="de-DE" dirty="0" smtClean="0"/>
          </a:p>
          <a:p>
            <a:pPr marL="3175" lvl="2" indent="0">
              <a:buNone/>
            </a:pPr>
            <a:r>
              <a:rPr lang="en-US" altLang="de-DE" dirty="0" smtClean="0">
                <a:solidFill>
                  <a:srgbClr val="FF0000"/>
                </a:solidFill>
              </a:rPr>
              <a:t>OK for SITF but not enough for SwissFEL</a:t>
            </a:r>
            <a:endParaRPr lang="en-US" altLang="de-DE" dirty="0">
              <a:solidFill>
                <a:srgbClr val="FF0000"/>
              </a:solidFill>
            </a:endParaRPr>
          </a:p>
          <a:p>
            <a:pPr marL="0" indent="0">
              <a:buNone/>
            </a:pPr>
            <a:endParaRPr lang="en-US" altLang="de-DE" dirty="0" smtClean="0"/>
          </a:p>
          <a:p>
            <a:pPr marL="0" indent="0">
              <a:buNone/>
            </a:pPr>
            <a:endParaRPr lang="en-US" altLang="de-DE" dirty="0"/>
          </a:p>
        </p:txBody>
      </p:sp>
      <p:pic>
        <p:nvPicPr>
          <p:cNvPr id="6" name="Picture 48"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162" y="1505246"/>
            <a:ext cx="3226297" cy="18170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532" y="3648112"/>
            <a:ext cx="2646188" cy="2653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4"/>
          <p:cNvSpPr txBox="1">
            <a:spLocks noChangeArrowheads="1"/>
          </p:cNvSpPr>
          <p:nvPr/>
        </p:nvSpPr>
        <p:spPr bwMode="auto">
          <a:xfrm>
            <a:off x="0" y="6515975"/>
            <a:ext cx="9144000" cy="338554"/>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dirty="0" smtClean="0">
                <a:solidFill>
                  <a:schemeClr val="tx2"/>
                </a:solidFill>
                <a:latin typeface="+mn-lt"/>
              </a:rPr>
              <a:t>Keil et al., Proceedings of FEL2010 Malmö, Sweden, pg. 429 </a:t>
            </a:r>
            <a:endParaRPr lang="en-US" altLang="de-DE" dirty="0">
              <a:solidFill>
                <a:schemeClr val="tx2"/>
              </a:solidFill>
              <a:latin typeface="+mn-lt"/>
            </a:endParaRPr>
          </a:p>
        </p:txBody>
      </p:sp>
    </p:spTree>
    <p:extLst>
      <p:ext uri="{BB962C8B-B14F-4D97-AF65-F5344CB8AC3E}">
        <p14:creationId xmlns:p14="http://schemas.microsoft.com/office/powerpoint/2010/main" val="246788297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79920" y="291600"/>
            <a:ext cx="6882316" cy="508500"/>
          </a:xfrm>
        </p:spPr>
        <p:txBody>
          <a:bodyPr/>
          <a:lstStyle/>
          <a:p>
            <a:r>
              <a:rPr lang="en-US" dirty="0" smtClean="0"/>
              <a:t>BPM system SwissFEL: collaboration PSI-DESY</a:t>
            </a:r>
            <a:endParaRPr lang="en-US" dirty="0"/>
          </a:p>
        </p:txBody>
      </p:sp>
      <p:sp>
        <p:nvSpPr>
          <p:cNvPr id="4" name="Slide Number Placeholder 3"/>
          <p:cNvSpPr>
            <a:spLocks noGrp="1"/>
          </p:cNvSpPr>
          <p:nvPr>
            <p:ph type="sldNum" sz="quarter" idx="16"/>
          </p:nvPr>
        </p:nvSpPr>
        <p:spPr>
          <a:xfrm>
            <a:off x="8568258" y="6400800"/>
            <a:ext cx="575742" cy="196850"/>
          </a:xfrm>
        </p:spPr>
        <p:txBody>
          <a:bodyPr/>
          <a:lstStyle/>
          <a:p>
            <a:pPr algn="r">
              <a:defRPr/>
            </a:pPr>
            <a:r>
              <a:rPr lang="en-US" dirty="0" smtClean="0"/>
              <a:t>Page </a:t>
            </a:r>
            <a:fld id="{EBC07571-3134-BB4B-B83F-1A9FE18D34F3}" type="slidenum">
              <a:rPr lang="en-US" smtClean="0"/>
              <a:pPr algn="r">
                <a:defRPr/>
              </a:pPr>
              <a:t>27</a:t>
            </a:fld>
            <a:endParaRPr lang="en-US" dirty="0"/>
          </a:p>
        </p:txBody>
      </p:sp>
      <p:sp>
        <p:nvSpPr>
          <p:cNvPr id="10" name="Text Box 4"/>
          <p:cNvSpPr txBox="1">
            <a:spLocks noChangeArrowheads="1"/>
          </p:cNvSpPr>
          <p:nvPr/>
        </p:nvSpPr>
        <p:spPr bwMode="auto">
          <a:xfrm>
            <a:off x="0" y="6546455"/>
            <a:ext cx="9144000" cy="307777"/>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400" dirty="0" smtClean="0">
                <a:solidFill>
                  <a:schemeClr val="tx2"/>
                </a:solidFill>
                <a:latin typeface="+mn-lt"/>
              </a:rPr>
              <a:t>Keil, et al., Proceedings </a:t>
            </a:r>
            <a:r>
              <a:rPr lang="en-US" altLang="de-DE" sz="1400" dirty="0">
                <a:solidFill>
                  <a:schemeClr val="tx2"/>
                </a:solidFill>
                <a:latin typeface="+mn-lt"/>
              </a:rPr>
              <a:t>of </a:t>
            </a:r>
            <a:r>
              <a:rPr lang="en-US" altLang="de-DE" sz="1400" dirty="0" smtClean="0">
                <a:solidFill>
                  <a:schemeClr val="tx2"/>
                </a:solidFill>
                <a:latin typeface="+mn-lt"/>
              </a:rPr>
              <a:t>IBIC2013, Oxford, UK, pg. 427  --  Keil et al, Proceedings of IBIC2015, </a:t>
            </a:r>
            <a:r>
              <a:rPr lang="en-US" altLang="de-DE" sz="1400" dirty="0" err="1" smtClean="0">
                <a:solidFill>
                  <a:schemeClr val="tx2"/>
                </a:solidFill>
                <a:latin typeface="+mn-lt"/>
              </a:rPr>
              <a:t>melbourne</a:t>
            </a:r>
            <a:r>
              <a:rPr lang="en-US" altLang="de-DE" sz="1400" dirty="0" smtClean="0">
                <a:solidFill>
                  <a:schemeClr val="tx2"/>
                </a:solidFill>
                <a:latin typeface="+mn-lt"/>
              </a:rPr>
              <a:t>, Australia, pg. 497</a:t>
            </a:r>
            <a:endParaRPr lang="en-US" altLang="de-DE" sz="1400" dirty="0">
              <a:solidFill>
                <a:schemeClr val="tx2"/>
              </a:solidFill>
              <a:latin typeface="+mn-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616" y="1160332"/>
            <a:ext cx="3841534" cy="223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435989" y="2821775"/>
            <a:ext cx="660930" cy="347133"/>
          </a:xfrm>
          <a:prstGeom prst="rect">
            <a:avLst/>
          </a:prstGeom>
          <a:noFill/>
        </p:spPr>
        <p:txBody>
          <a:bodyPr wrap="none" lIns="0" tIns="0" rIns="0" bIns="0" rtlCol="0">
            <a:noAutofit/>
          </a:bodyPr>
          <a:lstStyle/>
          <a:p>
            <a:pPr>
              <a:lnSpc>
                <a:spcPct val="110000"/>
              </a:lnSpc>
              <a:spcBef>
                <a:spcPts val="0"/>
              </a:spcBef>
            </a:pPr>
            <a:r>
              <a:rPr lang="en-US" sz="1100" b="1" kern="1000" spc="30" dirty="0" smtClean="0">
                <a:solidFill>
                  <a:schemeClr val="bg1"/>
                </a:solidFill>
                <a:latin typeface="+mn-lt"/>
                <a:cs typeface="Franklin Gothic Book"/>
              </a:rPr>
              <a:t>Ø 38</a:t>
            </a:r>
          </a:p>
        </p:txBody>
      </p:sp>
      <p:sp>
        <p:nvSpPr>
          <p:cNvPr id="13" name="TextBox 12"/>
          <p:cNvSpPr txBox="1"/>
          <p:nvPr/>
        </p:nvSpPr>
        <p:spPr>
          <a:xfrm>
            <a:off x="8422267" y="2815746"/>
            <a:ext cx="660930" cy="347133"/>
          </a:xfrm>
          <a:prstGeom prst="rect">
            <a:avLst/>
          </a:prstGeom>
          <a:noFill/>
        </p:spPr>
        <p:txBody>
          <a:bodyPr wrap="none" lIns="0" tIns="0" rIns="0" bIns="0" rtlCol="0">
            <a:noAutofit/>
          </a:bodyPr>
          <a:lstStyle/>
          <a:p>
            <a:pPr>
              <a:lnSpc>
                <a:spcPct val="110000"/>
              </a:lnSpc>
              <a:spcBef>
                <a:spcPts val="0"/>
              </a:spcBef>
            </a:pPr>
            <a:r>
              <a:rPr lang="en-US" sz="1100" b="1" kern="1000" spc="30" dirty="0" smtClean="0">
                <a:solidFill>
                  <a:schemeClr val="bg1"/>
                </a:solidFill>
                <a:latin typeface="+mn-lt"/>
                <a:cs typeface="Franklin Gothic Book"/>
              </a:rPr>
              <a:t>Ø 16</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9" y="1416374"/>
            <a:ext cx="5090226" cy="334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3593" r="63096" b="-12944"/>
          <a:stretch/>
        </p:blipFill>
        <p:spPr bwMode="auto">
          <a:xfrm>
            <a:off x="7555642" y="3540684"/>
            <a:ext cx="1090412" cy="119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919" t="721"/>
          <a:stretch/>
        </p:blipFill>
        <p:spPr bwMode="auto">
          <a:xfrm>
            <a:off x="5173606" y="3394067"/>
            <a:ext cx="1804777" cy="132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7686" y="5128943"/>
            <a:ext cx="4979930" cy="1408078"/>
          </a:xfrm>
          <a:prstGeom prst="rect">
            <a:avLst/>
          </a:prstGeom>
        </p:spPr>
        <p:txBody>
          <a:bodyPr wrap="square">
            <a:spAutoFit/>
          </a:bodyPr>
          <a:lstStyle/>
          <a:p>
            <a:r>
              <a:rPr lang="en-US" altLang="de-DE" b="1" dirty="0" smtClean="0">
                <a:solidFill>
                  <a:srgbClr val="0070C0"/>
                </a:solidFill>
              </a:rPr>
              <a:t>Exp. </a:t>
            </a:r>
            <a:r>
              <a:rPr lang="en-US" altLang="de-DE" b="1" dirty="0">
                <a:solidFill>
                  <a:srgbClr val="0070C0"/>
                </a:solidFill>
              </a:rPr>
              <a:t>resolution  Ø16 </a:t>
            </a:r>
            <a:r>
              <a:rPr lang="en-US" altLang="de-DE" b="1" dirty="0" smtClean="0">
                <a:solidFill>
                  <a:srgbClr val="0070C0"/>
                </a:solidFill>
              </a:rPr>
              <a:t>mm in SITF test beamline</a:t>
            </a:r>
            <a:endParaRPr lang="en-US" altLang="de-DE" b="1" dirty="0">
              <a:solidFill>
                <a:srgbClr val="0070C0"/>
              </a:solidFill>
            </a:endParaRPr>
          </a:p>
          <a:p>
            <a:pPr marL="177800" lvl="1" indent="0">
              <a:buNone/>
            </a:pPr>
            <a:r>
              <a:rPr lang="en-US" altLang="de-DE" dirty="0">
                <a:solidFill>
                  <a:srgbClr val="0070C0"/>
                </a:solidFill>
              </a:rPr>
              <a:t>&lt;0.8 µm </a:t>
            </a:r>
            <a:r>
              <a:rPr lang="en-US" altLang="de-DE" dirty="0" smtClean="0">
                <a:solidFill>
                  <a:srgbClr val="0070C0"/>
                </a:solidFill>
              </a:rPr>
              <a:t>noise with </a:t>
            </a:r>
            <a:r>
              <a:rPr lang="en-US" altLang="de-DE" dirty="0">
                <a:solidFill>
                  <a:srgbClr val="0070C0"/>
                </a:solidFill>
              </a:rPr>
              <a:t>0.35 mm beam offset &amp;</a:t>
            </a:r>
            <a:r>
              <a:rPr lang="en-US" altLang="de-DE" dirty="0" smtClean="0">
                <a:solidFill>
                  <a:srgbClr val="0070C0"/>
                </a:solidFill>
              </a:rPr>
              <a:t>136 </a:t>
            </a:r>
            <a:r>
              <a:rPr lang="en-US" altLang="de-DE" dirty="0" err="1" smtClean="0">
                <a:solidFill>
                  <a:srgbClr val="0070C0"/>
                </a:solidFill>
              </a:rPr>
              <a:t>pC</a:t>
            </a:r>
            <a:endParaRPr lang="en-US" altLang="de-DE" dirty="0" smtClean="0">
              <a:solidFill>
                <a:srgbClr val="0070C0"/>
              </a:solidFill>
            </a:endParaRPr>
          </a:p>
          <a:p>
            <a:pPr marL="177800" lvl="1" indent="0">
              <a:buNone/>
            </a:pPr>
            <a:endParaRPr lang="en-US" altLang="de-DE" sz="900" dirty="0">
              <a:solidFill>
                <a:srgbClr val="0070C0"/>
              </a:solidFill>
            </a:endParaRPr>
          </a:p>
          <a:p>
            <a:pPr marL="177800" lvl="1" indent="0">
              <a:spcBef>
                <a:spcPts val="0"/>
              </a:spcBef>
              <a:buNone/>
            </a:pPr>
            <a:r>
              <a:rPr lang="en-US" altLang="de-DE" dirty="0">
                <a:solidFill>
                  <a:srgbClr val="0070C0"/>
                </a:solidFill>
              </a:rPr>
              <a:t>&lt; 0.07% Charge resolution (&lt;8 </a:t>
            </a:r>
            <a:r>
              <a:rPr lang="en-US" altLang="de-DE" dirty="0" err="1">
                <a:solidFill>
                  <a:srgbClr val="0070C0"/>
                </a:solidFill>
              </a:rPr>
              <a:t>fC</a:t>
            </a:r>
            <a:r>
              <a:rPr lang="en-US" altLang="de-DE" dirty="0">
                <a:solidFill>
                  <a:srgbClr val="0070C0"/>
                </a:solidFill>
              </a:rPr>
              <a:t> absolute) </a:t>
            </a:r>
            <a:endParaRPr lang="en-US" altLang="de-DE" dirty="0" smtClean="0">
              <a:solidFill>
                <a:srgbClr val="0070C0"/>
              </a:solidFill>
            </a:endParaRPr>
          </a:p>
          <a:p>
            <a:pPr marL="177800" lvl="1" indent="0">
              <a:spcBef>
                <a:spcPts val="0"/>
              </a:spcBef>
              <a:buNone/>
            </a:pPr>
            <a:r>
              <a:rPr lang="en-US" altLang="de-DE" dirty="0" smtClean="0">
                <a:solidFill>
                  <a:srgbClr val="0070C0"/>
                </a:solidFill>
              </a:rPr>
              <a:t>&lt;</a:t>
            </a:r>
            <a:r>
              <a:rPr lang="en-US" altLang="de-DE" dirty="0">
                <a:solidFill>
                  <a:srgbClr val="0070C0"/>
                </a:solidFill>
              </a:rPr>
              <a:t>1 % </a:t>
            </a:r>
            <a:r>
              <a:rPr lang="en-US" altLang="de-DE" dirty="0" smtClean="0">
                <a:solidFill>
                  <a:srgbClr val="0070C0"/>
                </a:solidFill>
              </a:rPr>
              <a:t>absolute </a:t>
            </a:r>
            <a:r>
              <a:rPr lang="en-US" altLang="de-DE" dirty="0">
                <a:solidFill>
                  <a:srgbClr val="0070C0"/>
                </a:solidFill>
              </a:rPr>
              <a:t>accuracy with cross calibration</a:t>
            </a: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41" y="5009217"/>
            <a:ext cx="4185120" cy="89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303044" y="5864262"/>
            <a:ext cx="1477378" cy="369528"/>
          </a:xfrm>
          <a:prstGeom prst="rect">
            <a:avLst/>
          </a:prstGeom>
          <a:noFill/>
        </p:spPr>
        <p:txBody>
          <a:bodyPr wrap="none" lIns="0" tIns="0" rIns="0" bIns="0" rtlCol="0">
            <a:noAutofit/>
          </a:bodyPr>
          <a:lstStyle/>
          <a:p>
            <a:pPr algn="ctr">
              <a:lnSpc>
                <a:spcPct val="110000"/>
              </a:lnSpc>
              <a:spcBef>
                <a:spcPts val="0"/>
              </a:spcBef>
            </a:pPr>
            <a:r>
              <a:rPr lang="en-US" sz="1200" kern="1000" spc="30" dirty="0" smtClean="0">
                <a:latin typeface="+mn-lt"/>
                <a:cs typeface="Franklin Gothic Book"/>
              </a:rPr>
              <a:t>Low Q, Stainless steel</a:t>
            </a:r>
          </a:p>
          <a:p>
            <a:pPr algn="ctr">
              <a:lnSpc>
                <a:spcPct val="110000"/>
              </a:lnSpc>
              <a:spcBef>
                <a:spcPts val="0"/>
              </a:spcBef>
            </a:pPr>
            <a:r>
              <a:rPr lang="en-US" sz="1200" kern="1000" spc="30" dirty="0" smtClean="0">
                <a:latin typeface="+mn-lt"/>
                <a:cs typeface="Franklin Gothic Book"/>
              </a:rPr>
              <a:t>Two bunches 27 ns </a:t>
            </a:r>
          </a:p>
        </p:txBody>
      </p:sp>
      <p:sp>
        <p:nvSpPr>
          <p:cNvPr id="18" name="TextBox 17"/>
          <p:cNvSpPr txBox="1"/>
          <p:nvPr/>
        </p:nvSpPr>
        <p:spPr>
          <a:xfrm>
            <a:off x="8179118" y="5864262"/>
            <a:ext cx="731758" cy="369528"/>
          </a:xfrm>
          <a:prstGeom prst="rect">
            <a:avLst/>
          </a:prstGeom>
          <a:noFill/>
        </p:spPr>
        <p:txBody>
          <a:bodyPr wrap="none" lIns="0" tIns="0" rIns="0" bIns="0" rtlCol="0">
            <a:noAutofit/>
          </a:bodyPr>
          <a:lstStyle/>
          <a:p>
            <a:pPr algn="ctr">
              <a:lnSpc>
                <a:spcPct val="110000"/>
              </a:lnSpc>
              <a:spcBef>
                <a:spcPts val="0"/>
              </a:spcBef>
            </a:pPr>
            <a:r>
              <a:rPr lang="en-US" sz="1200" kern="1000" spc="30" dirty="0" smtClean="0">
                <a:latin typeface="+mn-lt"/>
                <a:cs typeface="Franklin Gothic Book"/>
              </a:rPr>
              <a:t>High Q, Copper</a:t>
            </a:r>
          </a:p>
          <a:p>
            <a:pPr algn="ctr">
              <a:lnSpc>
                <a:spcPct val="110000"/>
              </a:lnSpc>
              <a:spcBef>
                <a:spcPts val="0"/>
              </a:spcBef>
            </a:pPr>
            <a:r>
              <a:rPr lang="en-US" sz="1200" kern="1000" spc="30" dirty="0" smtClean="0">
                <a:latin typeface="+mn-lt"/>
                <a:cs typeface="Franklin Gothic Book"/>
              </a:rPr>
              <a:t>Single bunch</a:t>
            </a:r>
          </a:p>
        </p:txBody>
      </p:sp>
      <p:sp>
        <p:nvSpPr>
          <p:cNvPr id="7" name="TextBox 6"/>
          <p:cNvSpPr txBox="1"/>
          <p:nvPr/>
        </p:nvSpPr>
        <p:spPr>
          <a:xfrm>
            <a:off x="214009" y="1176062"/>
            <a:ext cx="914400" cy="914400"/>
          </a:xfrm>
          <a:prstGeom prst="rect">
            <a:avLst/>
          </a:prstGeom>
          <a:noFill/>
        </p:spPr>
        <p:txBody>
          <a:bodyPr wrap="none" lIns="0" tIns="0" rIns="0" bIns="0" rtlCol="0">
            <a:noAutofit/>
          </a:bodyPr>
          <a:lstStyle/>
          <a:p>
            <a:pPr>
              <a:lnSpc>
                <a:spcPct val="110000"/>
              </a:lnSpc>
              <a:spcBef>
                <a:spcPts val="0"/>
              </a:spcBef>
            </a:pPr>
            <a:r>
              <a:rPr lang="en-US" sz="1800" kern="1000" spc="30" dirty="0" smtClean="0">
                <a:latin typeface="+mn-lt"/>
                <a:cs typeface="Franklin Gothic Book"/>
              </a:rPr>
              <a:t>SwissFEL requirements</a:t>
            </a:r>
          </a:p>
        </p:txBody>
      </p:sp>
    </p:spTree>
    <p:extLst>
      <p:ext uri="{BB962C8B-B14F-4D97-AF65-F5344CB8AC3E}">
        <p14:creationId xmlns:p14="http://schemas.microsoft.com/office/powerpoint/2010/main" val="878278398"/>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Standard screens in SITF (27 stations)</a:t>
            </a:r>
            <a:endParaRPr lang="en-US" dirty="0"/>
          </a:p>
        </p:txBody>
      </p:sp>
      <p:sp>
        <p:nvSpPr>
          <p:cNvPr id="4" name="Slide Number Placeholder 3"/>
          <p:cNvSpPr>
            <a:spLocks noGrp="1"/>
          </p:cNvSpPr>
          <p:nvPr>
            <p:ph type="sldNum" sz="quarter" idx="16"/>
          </p:nvPr>
        </p:nvSpPr>
        <p:spPr>
          <a:xfrm>
            <a:off x="8500522" y="6120996"/>
            <a:ext cx="575742" cy="196850"/>
          </a:xfrm>
        </p:spPr>
        <p:txBody>
          <a:bodyPr/>
          <a:lstStyle/>
          <a:p>
            <a:pPr algn="r">
              <a:defRPr/>
            </a:pPr>
            <a:r>
              <a:rPr lang="en-US" dirty="0" smtClean="0"/>
              <a:t>Page </a:t>
            </a:r>
            <a:fld id="{EBC07571-3134-BB4B-B83F-1A9FE18D34F3}" type="slidenum">
              <a:rPr lang="en-US" smtClean="0"/>
              <a:pPr algn="r">
                <a:defRPr/>
              </a:pPr>
              <a:t>28</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869" y="929068"/>
            <a:ext cx="3765360" cy="388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51295" y="1372908"/>
            <a:ext cx="2201332" cy="2640723"/>
          </a:xfrm>
          <a:prstGeom prst="rect">
            <a:avLst/>
          </a:prstGeom>
          <a:noFill/>
        </p:spPr>
        <p:txBody>
          <a:bodyPr wrap="square" lIns="0" tIns="0" rIns="0" bIns="0" rtlCol="0">
            <a:spAutoFit/>
          </a:bodyPr>
          <a:lstStyle/>
          <a:p>
            <a:pPr>
              <a:lnSpc>
                <a:spcPct val="110000"/>
              </a:lnSpc>
              <a:spcBef>
                <a:spcPts val="0"/>
              </a:spcBef>
            </a:pPr>
            <a:r>
              <a:rPr lang="en-US" sz="1400" b="1" kern="1000" spc="30" dirty="0" smtClean="0">
                <a:latin typeface="+mn-lt"/>
                <a:cs typeface="Franklin Gothic Book"/>
              </a:rPr>
              <a:t>High energy version</a:t>
            </a:r>
          </a:p>
          <a:p>
            <a:pPr>
              <a:lnSpc>
                <a:spcPct val="110000"/>
              </a:lnSpc>
              <a:spcBef>
                <a:spcPts val="0"/>
              </a:spcBef>
            </a:pPr>
            <a:r>
              <a:rPr lang="en-US" sz="1400" kern="1000" spc="30" dirty="0" smtClean="0">
                <a:latin typeface="+mn-lt"/>
                <a:cs typeface="Franklin Gothic Book"/>
              </a:rPr>
              <a:t>orientation screens 45 °</a:t>
            </a:r>
          </a:p>
          <a:p>
            <a:pPr>
              <a:lnSpc>
                <a:spcPct val="110000"/>
              </a:lnSpc>
              <a:spcBef>
                <a:spcPts val="0"/>
              </a:spcBef>
            </a:pPr>
            <a:endParaRPr lang="en-US" sz="800" kern="1000" spc="30" dirty="0" smtClean="0">
              <a:latin typeface="+mn-lt"/>
              <a:cs typeface="Franklin Gothic Book"/>
            </a:endParaRPr>
          </a:p>
          <a:p>
            <a:pPr>
              <a:spcBef>
                <a:spcPts val="0"/>
              </a:spcBef>
            </a:pPr>
            <a:r>
              <a:rPr lang="en-US" sz="1400" b="1" kern="1000" spc="30" dirty="0" smtClean="0">
                <a:latin typeface="+mn-lt"/>
                <a:cs typeface="Franklin Gothic Book"/>
              </a:rPr>
              <a:t>Scintillator screens</a:t>
            </a:r>
          </a:p>
          <a:p>
            <a:pPr>
              <a:spcBef>
                <a:spcPts val="0"/>
              </a:spcBef>
            </a:pPr>
            <a:r>
              <a:rPr lang="en-US" sz="1400" b="1" kern="1000" spc="30" dirty="0" smtClean="0">
                <a:latin typeface="+mn-lt"/>
                <a:cs typeface="Franklin Gothic Book"/>
              </a:rPr>
              <a:t> </a:t>
            </a:r>
            <a:r>
              <a:rPr lang="en-US" sz="1400" kern="1000" spc="30" dirty="0" smtClean="0">
                <a:latin typeface="+mn-lt"/>
                <a:cs typeface="Franklin Gothic Book"/>
              </a:rPr>
              <a:t>resolution limited by crystal thickness to about 200 m</a:t>
            </a:r>
          </a:p>
          <a:p>
            <a:endParaRPr lang="en-US" sz="800" kern="1000" spc="30" dirty="0" smtClean="0">
              <a:latin typeface="+mn-lt"/>
              <a:cs typeface="Franklin Gothic Book"/>
            </a:endParaRPr>
          </a:p>
          <a:p>
            <a:pPr>
              <a:spcBef>
                <a:spcPts val="0"/>
              </a:spcBef>
            </a:pPr>
            <a:r>
              <a:rPr lang="en-US" sz="1400" b="1" kern="1000" spc="30" dirty="0" smtClean="0">
                <a:latin typeface="+mn-lt"/>
                <a:cs typeface="Franklin Gothic Book"/>
              </a:rPr>
              <a:t>OTR</a:t>
            </a:r>
          </a:p>
          <a:p>
            <a:pPr>
              <a:spcBef>
                <a:spcPts val="0"/>
              </a:spcBef>
            </a:pPr>
            <a:r>
              <a:rPr lang="en-US" sz="1400" kern="1000" spc="30" dirty="0" smtClean="0">
                <a:latin typeface="+mn-lt"/>
                <a:cs typeface="Franklin Gothic Book"/>
              </a:rPr>
              <a:t>Low signal to noise at low charge</a:t>
            </a:r>
          </a:p>
          <a:p>
            <a:pPr>
              <a:spcBef>
                <a:spcPts val="0"/>
              </a:spcBef>
            </a:pPr>
            <a:endParaRPr lang="en-US" sz="800" kern="1000" spc="30" dirty="0" smtClean="0">
              <a:latin typeface="+mn-lt"/>
              <a:cs typeface="Franklin Gothic Book"/>
            </a:endParaRPr>
          </a:p>
          <a:p>
            <a:pPr>
              <a:spcBef>
                <a:spcPts val="0"/>
              </a:spcBef>
            </a:pPr>
            <a:r>
              <a:rPr lang="en-US" sz="1400" kern="1000" spc="30" dirty="0" smtClean="0">
                <a:solidFill>
                  <a:srgbClr val="C50006"/>
                </a:solidFill>
                <a:latin typeface="+mn-lt"/>
                <a:cs typeface="Franklin Gothic Book"/>
              </a:rPr>
              <a:t>Sensitive to COTR with compressed bunches</a:t>
            </a:r>
            <a:endParaRPr lang="en-US" sz="1400" b="1" kern="1000" spc="30" dirty="0" smtClean="0">
              <a:latin typeface="+mn-lt"/>
              <a:cs typeface="Franklin Gothic Book"/>
            </a:endParaRPr>
          </a:p>
        </p:txBody>
      </p:sp>
      <p:sp>
        <p:nvSpPr>
          <p:cNvPr id="7" name="TextBox 6"/>
          <p:cNvSpPr txBox="1"/>
          <p:nvPr/>
        </p:nvSpPr>
        <p:spPr>
          <a:xfrm>
            <a:off x="6679223" y="1276655"/>
            <a:ext cx="2171409" cy="1421928"/>
          </a:xfrm>
          <a:prstGeom prst="rect">
            <a:avLst/>
          </a:prstGeom>
          <a:noFill/>
        </p:spPr>
        <p:txBody>
          <a:bodyPr wrap="square" lIns="0" tIns="0" rIns="0" bIns="0" rtlCol="0">
            <a:spAutoFit/>
          </a:bodyPr>
          <a:lstStyle/>
          <a:p>
            <a:pPr>
              <a:lnSpc>
                <a:spcPct val="110000"/>
              </a:lnSpc>
              <a:spcBef>
                <a:spcPts val="0"/>
              </a:spcBef>
            </a:pPr>
            <a:r>
              <a:rPr lang="en-US" sz="1400" b="1" kern="1000" spc="30" dirty="0" smtClean="0">
                <a:latin typeface="+mn-lt"/>
                <a:cs typeface="Franklin Gothic Book"/>
              </a:rPr>
              <a:t>Low energy version (7 MeV)</a:t>
            </a:r>
          </a:p>
          <a:p>
            <a:pPr marL="109538" indent="-109538">
              <a:lnSpc>
                <a:spcPct val="110000"/>
              </a:lnSpc>
              <a:spcBef>
                <a:spcPts val="0"/>
              </a:spcBef>
              <a:buFont typeface="Arial" panose="020B0604020202020204" pitchFamily="34" charset="0"/>
              <a:buChar char="•"/>
            </a:pPr>
            <a:r>
              <a:rPr lang="en-US" sz="1400" kern="1000" spc="30" dirty="0" smtClean="0">
                <a:latin typeface="+mn-lt"/>
                <a:cs typeface="Franklin Gothic Book"/>
              </a:rPr>
              <a:t>Only fluorescent screen</a:t>
            </a:r>
          </a:p>
          <a:p>
            <a:pPr marL="109538" indent="-109538">
              <a:lnSpc>
                <a:spcPct val="110000"/>
              </a:lnSpc>
              <a:spcBef>
                <a:spcPts val="0"/>
              </a:spcBef>
              <a:buFont typeface="Arial" panose="020B0604020202020204" pitchFamily="34" charset="0"/>
              <a:buChar char="•"/>
            </a:pPr>
            <a:r>
              <a:rPr lang="en-US" sz="1400" kern="1000" spc="30" dirty="0" smtClean="0">
                <a:latin typeface="+mn-lt"/>
                <a:cs typeface="Franklin Gothic Book"/>
              </a:rPr>
              <a:t>orientation screens 90°</a:t>
            </a:r>
          </a:p>
          <a:p>
            <a:pPr marL="109538" indent="-109538">
              <a:lnSpc>
                <a:spcPct val="110000"/>
              </a:lnSpc>
              <a:spcBef>
                <a:spcPts val="0"/>
              </a:spcBef>
              <a:buFont typeface="Arial" panose="020B0604020202020204" pitchFamily="34" charset="0"/>
              <a:buChar char="•"/>
            </a:pPr>
            <a:r>
              <a:rPr lang="en-US" sz="1400" kern="1000" spc="30" dirty="0" smtClean="0">
                <a:latin typeface="+mn-lt"/>
                <a:cs typeface="Franklin Gothic Book"/>
              </a:rPr>
              <a:t>45 ° mirror behind the screen</a:t>
            </a:r>
          </a:p>
          <a:p>
            <a:pPr>
              <a:lnSpc>
                <a:spcPct val="110000"/>
              </a:lnSpc>
              <a:spcBef>
                <a:spcPts val="0"/>
              </a:spcBef>
            </a:pPr>
            <a:endParaRPr lang="en-US" sz="1400" kern="1000" spc="30" dirty="0" smtClean="0">
              <a:latin typeface="+mn-lt"/>
              <a:cs typeface="Franklin Gothic Book"/>
            </a:endParaRPr>
          </a:p>
        </p:txBody>
      </p:sp>
      <p:sp>
        <p:nvSpPr>
          <p:cNvPr id="8" name="Text Box 4"/>
          <p:cNvSpPr txBox="1">
            <a:spLocks noChangeArrowheads="1"/>
          </p:cNvSpPr>
          <p:nvPr/>
        </p:nvSpPr>
        <p:spPr bwMode="auto">
          <a:xfrm>
            <a:off x="0" y="6334780"/>
            <a:ext cx="9144000" cy="523220"/>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ts val="0"/>
              </a:spcBef>
            </a:pPr>
            <a:r>
              <a:rPr lang="en-US" altLang="de-DE" sz="1400" dirty="0" smtClean="0">
                <a:solidFill>
                  <a:schemeClr val="tx2"/>
                </a:solidFill>
                <a:latin typeface="+mn-lt"/>
              </a:rPr>
              <a:t>R. Ischebeck et al, Profile monitors for SITF, </a:t>
            </a:r>
            <a:r>
              <a:rPr lang="en-US" sz="1400" dirty="0" smtClean="0">
                <a:solidFill>
                  <a:schemeClr val="tx2"/>
                </a:solidFill>
                <a:latin typeface="+mn-lt"/>
              </a:rPr>
              <a:t>Proceedings of Linear Accelerator Conference LINAC2010, Tsukuba, Japan</a:t>
            </a:r>
          </a:p>
          <a:p>
            <a:pPr eaLnBrk="1" hangingPunct="1">
              <a:spcBef>
                <a:spcPts val="0"/>
              </a:spcBef>
            </a:pPr>
            <a:r>
              <a:rPr lang="en-US" altLang="de-DE" sz="1400" dirty="0" smtClean="0">
                <a:solidFill>
                  <a:schemeClr val="tx2"/>
                </a:solidFill>
                <a:latin typeface="+mn-lt"/>
              </a:rPr>
              <a:t>R. Ischebeck et al, Instrumentation activities at SITF, </a:t>
            </a:r>
            <a:r>
              <a:rPr lang="en-US" sz="1400" dirty="0" smtClean="0">
                <a:solidFill>
                  <a:schemeClr val="tx2"/>
                </a:solidFill>
                <a:latin typeface="+mn-lt"/>
              </a:rPr>
              <a:t>Proceedings of IBIC2013, Oxford, UK</a:t>
            </a:r>
            <a:endParaRPr lang="en-US" altLang="de-DE" sz="1400" dirty="0">
              <a:solidFill>
                <a:schemeClr val="tx2"/>
              </a:solidFill>
              <a:latin typeface="+mn-lt"/>
            </a:endParaRPr>
          </a:p>
        </p:txBody>
      </p:sp>
      <p:sp>
        <p:nvSpPr>
          <p:cNvPr id="6" name="Down Arrow 5"/>
          <p:cNvSpPr/>
          <p:nvPr/>
        </p:nvSpPr>
        <p:spPr bwMode="auto">
          <a:xfrm rot="16200000">
            <a:off x="188820" y="5295162"/>
            <a:ext cx="593780" cy="651955"/>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958" y="4827686"/>
            <a:ext cx="1732282" cy="149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933895" y="5082531"/>
            <a:ext cx="3765103" cy="1077218"/>
          </a:xfrm>
          <a:prstGeom prst="rect">
            <a:avLst/>
          </a:prstGeom>
          <a:noFill/>
        </p:spPr>
        <p:txBody>
          <a:bodyPr wrap="square" lIns="0" tIns="0" rIns="0" bIns="0" rtlCol="0">
            <a:spAutoFit/>
          </a:bodyPr>
          <a:lstStyle/>
          <a:p>
            <a:pPr>
              <a:spcBef>
                <a:spcPts val="0"/>
              </a:spcBef>
            </a:pPr>
            <a:r>
              <a:rPr lang="en-US" sz="1400" b="1" kern="1000" spc="30" dirty="0" smtClean="0">
                <a:latin typeface="+mn-lt"/>
                <a:cs typeface="Franklin Gothic Book"/>
              </a:rPr>
              <a:t>Necessary to develop a new transverse profile imager:</a:t>
            </a:r>
          </a:p>
          <a:p>
            <a:pPr marL="192088" indent="-192088">
              <a:spcBef>
                <a:spcPts val="0"/>
              </a:spcBef>
              <a:buFont typeface="Arial" panose="020B0604020202020204" pitchFamily="34" charset="0"/>
              <a:buChar char="•"/>
            </a:pPr>
            <a:r>
              <a:rPr lang="en-US" sz="1400" b="1" kern="1000" spc="30" dirty="0" smtClean="0">
                <a:latin typeface="+mn-lt"/>
                <a:cs typeface="Franklin Gothic Book"/>
              </a:rPr>
              <a:t>High sensitivity for low charge </a:t>
            </a:r>
            <a:r>
              <a:rPr lang="en-US" sz="1400" b="1" kern="1000" spc="30" dirty="0" smtClean="0">
                <a:latin typeface="+mn-lt"/>
                <a:cs typeface="Franklin Gothic Book"/>
                <a:sym typeface="Symbol"/>
              </a:rPr>
              <a:t> </a:t>
            </a:r>
            <a:r>
              <a:rPr lang="en-US" sz="1400" b="1" kern="1000" spc="30" dirty="0" smtClean="0">
                <a:latin typeface="+mn-lt"/>
                <a:cs typeface="Franklin Gothic Book"/>
              </a:rPr>
              <a:t>scintillator</a:t>
            </a:r>
          </a:p>
          <a:p>
            <a:pPr marL="192088" indent="-192088">
              <a:spcBef>
                <a:spcPts val="0"/>
              </a:spcBef>
              <a:buFont typeface="Arial" panose="020B0604020202020204" pitchFamily="34" charset="0"/>
              <a:buChar char="•"/>
            </a:pPr>
            <a:r>
              <a:rPr lang="en-US" sz="1400" b="1" kern="1000" spc="30" dirty="0" smtClean="0">
                <a:latin typeface="+mn-lt"/>
                <a:cs typeface="Franklin Gothic Book"/>
              </a:rPr>
              <a:t>&lt;10 µm spatial resolution </a:t>
            </a:r>
          </a:p>
          <a:p>
            <a:pPr marL="192088" indent="-192088">
              <a:spcBef>
                <a:spcPts val="0"/>
              </a:spcBef>
              <a:buFont typeface="Arial" panose="020B0604020202020204" pitchFamily="34" charset="0"/>
              <a:buChar char="•"/>
            </a:pPr>
            <a:r>
              <a:rPr lang="en-US" sz="1400" b="1" kern="1000" spc="30" dirty="0" smtClean="0">
                <a:latin typeface="+mn-lt"/>
                <a:cs typeface="Franklin Gothic Book"/>
              </a:rPr>
              <a:t>COTR insensitive</a:t>
            </a:r>
            <a:endParaRPr lang="en-US" sz="1400" b="1" kern="1000" spc="30" dirty="0">
              <a:latin typeface="+mn-lt"/>
              <a:cs typeface="Franklin Gothic Book"/>
            </a:endParaRPr>
          </a:p>
        </p:txBody>
      </p:sp>
      <p:sp>
        <p:nvSpPr>
          <p:cNvPr id="9" name="Rectangle 8"/>
          <p:cNvSpPr/>
          <p:nvPr/>
        </p:nvSpPr>
        <p:spPr bwMode="auto">
          <a:xfrm>
            <a:off x="828940" y="929068"/>
            <a:ext cx="3397995" cy="4000218"/>
          </a:xfrm>
          <a:prstGeom prst="rect">
            <a:avLst/>
          </a:prstGeom>
          <a:no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3" name="Rectangle 12"/>
          <p:cNvSpPr/>
          <p:nvPr/>
        </p:nvSpPr>
        <p:spPr bwMode="auto">
          <a:xfrm>
            <a:off x="5469889" y="929068"/>
            <a:ext cx="3397995" cy="4000218"/>
          </a:xfrm>
          <a:prstGeom prst="rect">
            <a:avLst/>
          </a:prstGeom>
          <a:no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061149557"/>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Screen developments</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29</a:t>
            </a:fld>
            <a:endParaRPr lang="en-US" dirty="0"/>
          </a:p>
        </p:txBody>
      </p:sp>
      <p:sp>
        <p:nvSpPr>
          <p:cNvPr id="5" name="Shape 85"/>
          <p:cNvSpPr txBox="1">
            <a:spLocks/>
          </p:cNvSpPr>
          <p:nvPr/>
        </p:nvSpPr>
        <p:spPr bwMode="auto">
          <a:xfrm>
            <a:off x="79878" y="869678"/>
            <a:ext cx="902919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0" indent="0" algn="l" rtl="0" eaLnBrk="0" fontAlgn="base" hangingPunct="0">
              <a:lnSpc>
                <a:spcPct val="110000"/>
              </a:lnSpc>
              <a:spcBef>
                <a:spcPts val="0"/>
              </a:spcBef>
              <a:spcAft>
                <a:spcPct val="0"/>
              </a:spcAft>
              <a:buClr>
                <a:schemeClr val="accent2"/>
              </a:buClr>
              <a:tabLst/>
              <a:defRPr sz="1700" b="0" i="0">
                <a:solidFill>
                  <a:schemeClr val="tx1"/>
                </a:solidFill>
                <a:latin typeface="Arial Narrow"/>
                <a:ea typeface="ヒラギノ角ゴ Pro W3" pitchFamily="-108" charset="-128"/>
                <a:cs typeface="Arial Narrow"/>
              </a:defRPr>
            </a:lvl1pPr>
            <a:lvl2pPr marL="179388" indent="-179388" algn="l" rtl="0" eaLnBrk="0" fontAlgn="base" hangingPunct="0">
              <a:lnSpc>
                <a:spcPct val="110000"/>
              </a:lnSpc>
              <a:spcBef>
                <a:spcPts val="0"/>
              </a:spcBef>
              <a:spcAft>
                <a:spcPct val="0"/>
              </a:spcAft>
              <a:buClr>
                <a:schemeClr val="tx1"/>
              </a:buClr>
              <a:buSzPct val="80000"/>
              <a:buFont typeface="Lucida Grande"/>
              <a:buChar char="•"/>
              <a:tabLst/>
              <a:defRPr sz="1700" b="0" i="0">
                <a:solidFill>
                  <a:schemeClr val="tx1"/>
                </a:solidFill>
                <a:latin typeface="Arial Narrow"/>
                <a:ea typeface="ヒラギノ角ゴ Pro W3" charset="-128"/>
                <a:cs typeface="Arial Narrow"/>
              </a:defRPr>
            </a:lvl2pPr>
            <a:lvl3pPr marL="358775" indent="-179388" algn="l" rtl="0" eaLnBrk="0" fontAlgn="base" hangingPunct="0">
              <a:lnSpc>
                <a:spcPct val="110000"/>
              </a:lnSpc>
              <a:spcBef>
                <a:spcPts val="0"/>
              </a:spcBef>
              <a:spcAft>
                <a:spcPct val="0"/>
              </a:spcAft>
              <a:buFont typeface="Lucida Grande"/>
              <a:buChar char="–"/>
              <a:tabLst/>
              <a:defRPr sz="1700" b="0" i="0">
                <a:solidFill>
                  <a:schemeClr val="tx1"/>
                </a:solidFill>
                <a:latin typeface="Arial Narrow"/>
                <a:ea typeface="ヒラギノ角ゴ Pro W3"/>
                <a:cs typeface="Arial Narrow"/>
              </a:defRPr>
            </a:lvl3pPr>
            <a:lvl4pPr marL="627063" indent="-179388" algn="l" rtl="0" eaLnBrk="0" fontAlgn="base" hangingPunct="0">
              <a:lnSpc>
                <a:spcPct val="110000"/>
              </a:lnSpc>
              <a:spcBef>
                <a:spcPts val="0"/>
              </a:spcBef>
              <a:spcAft>
                <a:spcPct val="0"/>
              </a:spcAft>
              <a:buFont typeface="Lucida Grande"/>
              <a:buChar char="–"/>
              <a:tabLst/>
              <a:defRPr sz="1700" b="0" i="0">
                <a:solidFill>
                  <a:schemeClr val="tx1"/>
                </a:solidFill>
                <a:latin typeface="Arial Narrow"/>
                <a:ea typeface="Arial Narrow" charset="0"/>
                <a:cs typeface="Arial Narrow"/>
              </a:defRPr>
            </a:lvl4pPr>
            <a:lvl5pPr marL="1435100" indent="-182563" algn="l" rtl="0" eaLnBrk="0" fontAlgn="base" hangingPunct="0">
              <a:lnSpc>
                <a:spcPct val="110000"/>
              </a:lnSpc>
              <a:spcBef>
                <a:spcPct val="0"/>
              </a:spcBef>
              <a:spcAft>
                <a:spcPct val="0"/>
              </a:spcAft>
              <a:buFont typeface="Lucida Grande"/>
              <a:buNone/>
              <a:tabLst/>
              <a:defRPr sz="1500">
                <a:solidFill>
                  <a:schemeClr val="tx1"/>
                </a:solidFill>
                <a:latin typeface="Arial Narrow"/>
                <a:ea typeface="ヒラギノ角ゴ Pro W3" pitchFamily="-112" charset="-128"/>
                <a:cs typeface="Arial Narrow"/>
              </a:defRPr>
            </a:lvl5pPr>
            <a:lvl6pPr marL="1981200" indent="-190500" algn="l" rtl="0" fontAlgn="base">
              <a:lnSpc>
                <a:spcPct val="110000"/>
              </a:lnSpc>
              <a:spcBef>
                <a:spcPct val="0"/>
              </a:spcBef>
              <a:spcAft>
                <a:spcPct val="0"/>
              </a:spcAft>
              <a:buChar char="–"/>
              <a:defRPr sz="2100">
                <a:solidFill>
                  <a:schemeClr val="tx1"/>
                </a:solidFill>
                <a:latin typeface="+mn-lt"/>
                <a:ea typeface="ヒラギノ角ゴ Pro W3" charset="-128"/>
              </a:defRPr>
            </a:lvl6pPr>
            <a:lvl7pPr marL="2438400" indent="-190500" algn="l" rtl="0" fontAlgn="base">
              <a:lnSpc>
                <a:spcPct val="110000"/>
              </a:lnSpc>
              <a:spcBef>
                <a:spcPct val="0"/>
              </a:spcBef>
              <a:spcAft>
                <a:spcPct val="0"/>
              </a:spcAft>
              <a:buChar char="–"/>
              <a:defRPr sz="2100">
                <a:solidFill>
                  <a:schemeClr val="tx1"/>
                </a:solidFill>
                <a:latin typeface="+mn-lt"/>
                <a:ea typeface="ヒラギノ角ゴ Pro W3" charset="-128"/>
              </a:defRPr>
            </a:lvl7pPr>
            <a:lvl8pPr marL="2895600" indent="-190500" algn="l" rtl="0" fontAlgn="base">
              <a:lnSpc>
                <a:spcPct val="110000"/>
              </a:lnSpc>
              <a:spcBef>
                <a:spcPct val="0"/>
              </a:spcBef>
              <a:spcAft>
                <a:spcPct val="0"/>
              </a:spcAft>
              <a:buChar char="–"/>
              <a:defRPr sz="2100">
                <a:solidFill>
                  <a:schemeClr val="tx1"/>
                </a:solidFill>
                <a:latin typeface="+mn-lt"/>
                <a:ea typeface="ヒラギノ角ゴ Pro W3" charset="-128"/>
              </a:defRPr>
            </a:lvl8pPr>
            <a:lvl9pPr marL="3352800" indent="-190500" algn="l" rtl="0" fontAlgn="base">
              <a:lnSpc>
                <a:spcPct val="110000"/>
              </a:lnSpc>
              <a:spcBef>
                <a:spcPct val="0"/>
              </a:spcBef>
              <a:spcAft>
                <a:spcPct val="0"/>
              </a:spcAft>
              <a:buChar char="–"/>
              <a:defRPr sz="2100">
                <a:solidFill>
                  <a:schemeClr val="tx1"/>
                </a:solidFill>
                <a:latin typeface="+mn-lt"/>
                <a:ea typeface="ヒラギノ角ゴ Pro W3" charset="-128"/>
              </a:defRPr>
            </a:lvl9pPr>
          </a:lstStyle>
          <a:p>
            <a:pPr>
              <a:spcBef>
                <a:spcPts val="600"/>
              </a:spcBef>
              <a:defRPr sz="1800"/>
            </a:pPr>
            <a:r>
              <a:rPr lang="en-US" sz="1800" b="1" kern="0" dirty="0" smtClean="0">
                <a:latin typeface="+mn-lt"/>
              </a:rPr>
              <a:t>Design Goals:  &gt; Avoid coherent optical transition radiation (COTR) – spatial resolution of 8 µm</a:t>
            </a:r>
            <a:br>
              <a:rPr lang="en-US" sz="1800" b="1" kern="0" dirty="0" smtClean="0">
                <a:latin typeface="+mn-lt"/>
              </a:rPr>
            </a:br>
            <a:r>
              <a:rPr lang="en-US" sz="1800" b="1" kern="0" dirty="0">
                <a:latin typeface="+mn-lt"/>
              </a:rPr>
              <a:t>                           &gt; Resolution </a:t>
            </a:r>
            <a:r>
              <a:rPr lang="en-US" sz="1800" b="1" kern="0" dirty="0" smtClean="0">
                <a:latin typeface="+mn-lt"/>
              </a:rPr>
              <a:t>to measure sub-micrometer normalized emittance</a:t>
            </a:r>
            <a:endParaRPr lang="en-US" sz="1800" b="1" kern="0" dirty="0">
              <a:latin typeface="+mn-lt"/>
            </a:endParaRPr>
          </a:p>
        </p:txBody>
      </p:sp>
      <p:grpSp>
        <p:nvGrpSpPr>
          <p:cNvPr id="6" name="Group 102"/>
          <p:cNvGrpSpPr>
            <a:grpSpLocks noChangeAspect="1"/>
          </p:cNvGrpSpPr>
          <p:nvPr/>
        </p:nvGrpSpPr>
        <p:grpSpPr bwMode="auto">
          <a:xfrm>
            <a:off x="365021" y="2216408"/>
            <a:ext cx="2741612" cy="2201862"/>
            <a:chOff x="0" y="0"/>
            <a:chExt cx="3858767" cy="2786889"/>
          </a:xfrm>
        </p:grpSpPr>
        <p:pic>
          <p:nvPicPr>
            <p:cNvPr id="7" name="screenholder_t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84196" cy="22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8" name="Group 98"/>
            <p:cNvGrpSpPr>
              <a:grpSpLocks/>
            </p:cNvGrpSpPr>
            <p:nvPr/>
          </p:nvGrpSpPr>
          <p:grpSpPr bwMode="auto">
            <a:xfrm>
              <a:off x="487305" y="1184514"/>
              <a:ext cx="2960833" cy="1602375"/>
              <a:chOff x="0" y="0"/>
              <a:chExt cx="2960832" cy="1602373"/>
            </a:xfrm>
          </p:grpSpPr>
          <p:sp>
            <p:nvSpPr>
              <p:cNvPr id="12" name="Shape 94"/>
              <p:cNvSpPr>
                <a:spLocks noChangeShapeType="1"/>
              </p:cNvSpPr>
              <p:nvPr/>
            </p:nvSpPr>
            <p:spPr bwMode="auto">
              <a:xfrm flipH="1">
                <a:off x="2077" y="0"/>
                <a:ext cx="1675924" cy="211460"/>
              </a:xfrm>
              <a:prstGeom prst="line">
                <a:avLst/>
              </a:prstGeom>
              <a:noFill/>
              <a:ln w="63500">
                <a:solidFill>
                  <a:srgbClr val="00F900"/>
                </a:solidFill>
                <a:miter lim="4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dirty="0">
                  <a:latin typeface="+mn-lt"/>
                </a:endParaRPr>
              </a:p>
            </p:txBody>
          </p:sp>
          <p:sp>
            <p:nvSpPr>
              <p:cNvPr id="13" name="Shape 95"/>
              <p:cNvSpPr>
                <a:spLocks noChangeShapeType="1"/>
              </p:cNvSpPr>
              <p:nvPr/>
            </p:nvSpPr>
            <p:spPr bwMode="auto">
              <a:xfrm>
                <a:off x="0" y="202671"/>
                <a:ext cx="2960833" cy="6"/>
              </a:xfrm>
              <a:prstGeom prst="line">
                <a:avLst/>
              </a:prstGeom>
              <a:noFill/>
              <a:ln w="63500">
                <a:solidFill>
                  <a:srgbClr val="FFD479"/>
                </a:solidFill>
                <a:miter lim="4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dirty="0">
                  <a:latin typeface="+mn-lt"/>
                </a:endParaRPr>
              </a:p>
            </p:txBody>
          </p:sp>
          <p:sp>
            <p:nvSpPr>
              <p:cNvPr id="14" name="Shape 96"/>
              <p:cNvSpPr>
                <a:spLocks noChangeShapeType="1"/>
              </p:cNvSpPr>
              <p:nvPr/>
            </p:nvSpPr>
            <p:spPr bwMode="auto">
              <a:xfrm flipV="1">
                <a:off x="1653037" y="6129"/>
                <a:ext cx="1" cy="1360609"/>
              </a:xfrm>
              <a:prstGeom prst="line">
                <a:avLst/>
              </a:prstGeom>
              <a:noFill/>
              <a:ln w="63500">
                <a:solidFill>
                  <a:srgbClr val="00F900"/>
                </a:solidFill>
                <a:miter lim="4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dirty="0">
                  <a:latin typeface="+mn-lt"/>
                </a:endParaRPr>
              </a:p>
            </p:txBody>
          </p:sp>
          <p:sp>
            <p:nvSpPr>
              <p:cNvPr id="15" name="Shape 97"/>
              <p:cNvSpPr>
                <a:spLocks noChangeArrowheads="1"/>
              </p:cNvSpPr>
              <p:nvPr/>
            </p:nvSpPr>
            <p:spPr bwMode="auto">
              <a:xfrm>
                <a:off x="770740" y="1233097"/>
                <a:ext cx="1736858" cy="3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lgn="l" eaLnBrk="0" hangingPunct="0">
                  <a:lnSpc>
                    <a:spcPct val="110000"/>
                  </a:lnSpc>
                  <a:buClr>
                    <a:schemeClr val="accent2"/>
                  </a:buClr>
                  <a:defRPr sz="1700">
                    <a:solidFill>
                      <a:schemeClr val="tx1"/>
                    </a:solidFill>
                    <a:latin typeface="Arial Narrow" pitchFamily="34" charset="0"/>
                    <a:ea typeface="ヒラギノ角ゴ Pro W3"/>
                    <a:cs typeface="Arial Narrow" pitchFamily="34" charset="0"/>
                  </a:defRPr>
                </a:lvl1pPr>
                <a:lvl2pPr marL="742950" indent="-285750" algn="l" eaLnBrk="0" hangingPunct="0">
                  <a:lnSpc>
                    <a:spcPct val="110000"/>
                  </a:lnSpc>
                  <a:buClr>
                    <a:schemeClr val="tx1"/>
                  </a:buClr>
                  <a:buSzPct val="80000"/>
                  <a:buFont typeface="Lucida Grande"/>
                  <a:buChar char="•"/>
                  <a:defRPr sz="1700">
                    <a:solidFill>
                      <a:schemeClr val="tx1"/>
                    </a:solidFill>
                    <a:latin typeface="Arial Narrow" pitchFamily="34" charset="0"/>
                    <a:ea typeface="ヒラギノ角ゴ Pro W3"/>
                    <a:cs typeface="Arial Narrow" pitchFamily="34" charset="0"/>
                  </a:defRPr>
                </a:lvl2pPr>
                <a:lvl3pPr marL="1143000" indent="-228600" algn="l" eaLnBrk="0" hangingPunct="0">
                  <a:lnSpc>
                    <a:spcPct val="110000"/>
                  </a:lnSpc>
                  <a:buFont typeface="Times" pitchFamily="18" charset="0"/>
                  <a:buChar char="–"/>
                  <a:defRPr sz="1700">
                    <a:solidFill>
                      <a:schemeClr val="tx1"/>
                    </a:solidFill>
                    <a:latin typeface="Arial Narrow" pitchFamily="34" charset="0"/>
                    <a:ea typeface="ヒラギノ角ゴ Pro W3"/>
                    <a:cs typeface="ヒラギノ角ゴ Pro W3"/>
                  </a:defRPr>
                </a:lvl3pPr>
                <a:lvl4pPr marL="1600200" indent="-228600" algn="l" eaLnBrk="0" hangingPunct="0">
                  <a:lnSpc>
                    <a:spcPct val="110000"/>
                  </a:lnSpc>
                  <a:buFont typeface="Lucida Grande"/>
                  <a:buChar char="–"/>
                  <a:defRPr sz="1700">
                    <a:solidFill>
                      <a:schemeClr val="tx1"/>
                    </a:solidFill>
                    <a:latin typeface="Arial Narrow" pitchFamily="34" charset="0"/>
                    <a:ea typeface="Arial Narrow" pitchFamily="34" charset="0"/>
                    <a:cs typeface="Arial Narrow" pitchFamily="34" charset="0"/>
                  </a:defRPr>
                </a:lvl4pPr>
                <a:lvl5pPr marL="2057400" indent="-228600" algn="l" eaLnBrk="0" hangingPunct="0">
                  <a:lnSpc>
                    <a:spcPct val="110000"/>
                  </a:lnSpc>
                  <a:buFont typeface="Lucida Grande"/>
                  <a:buChar char="–"/>
                  <a:defRPr sz="1700">
                    <a:solidFill>
                      <a:schemeClr val="tx1"/>
                    </a:solidFill>
                    <a:latin typeface="Arial Narrow" pitchFamily="34" charset="0"/>
                    <a:ea typeface="ヒラギノ角ゴ Pro W3"/>
                    <a:cs typeface="Arial Narrow"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9pPr>
              </a:lstStyle>
              <a:p>
                <a:pPr algn="ctr" eaLnBrk="1" hangingPunct="1">
                  <a:lnSpc>
                    <a:spcPct val="100000"/>
                  </a:lnSpc>
                  <a:buClrTx/>
                </a:pPr>
                <a:r>
                  <a:rPr lang="en-US" altLang="de-DE" sz="1200" dirty="0" smtClean="0">
                    <a:solidFill>
                      <a:srgbClr val="00F900"/>
                    </a:solidFill>
                    <a:latin typeface="+mn-lt"/>
                    <a:cs typeface="Lucida Sans Unicode" pitchFamily="34" charset="0"/>
                    <a:sym typeface="Lucida Sans Unicode" pitchFamily="34" charset="0"/>
                  </a:rPr>
                  <a:t>to camera</a:t>
                </a:r>
                <a:endParaRPr lang="en-US" altLang="de-DE" sz="1200" dirty="0">
                  <a:solidFill>
                    <a:srgbClr val="00F900"/>
                  </a:solidFill>
                  <a:latin typeface="+mn-lt"/>
                  <a:cs typeface="Lucida Sans Unicode" pitchFamily="34" charset="0"/>
                  <a:sym typeface="Lucida Sans Unicode" pitchFamily="34" charset="0"/>
                </a:endParaRPr>
              </a:p>
            </p:txBody>
          </p:sp>
        </p:grpSp>
        <p:grpSp>
          <p:nvGrpSpPr>
            <p:cNvPr id="9" name="Group 101"/>
            <p:cNvGrpSpPr>
              <a:grpSpLocks/>
            </p:cNvGrpSpPr>
            <p:nvPr/>
          </p:nvGrpSpPr>
          <p:grpSpPr bwMode="auto">
            <a:xfrm>
              <a:off x="490446" y="1395612"/>
              <a:ext cx="3368321" cy="1217676"/>
              <a:chOff x="0" y="0"/>
              <a:chExt cx="3368319" cy="1217674"/>
            </a:xfrm>
          </p:grpSpPr>
          <p:sp>
            <p:nvSpPr>
              <p:cNvPr id="10" name="Shape 99"/>
              <p:cNvSpPr>
                <a:spLocks noChangeShapeType="1"/>
              </p:cNvSpPr>
              <p:nvPr/>
            </p:nvSpPr>
            <p:spPr bwMode="auto">
              <a:xfrm flipH="1" flipV="1">
                <a:off x="0" y="0"/>
                <a:ext cx="2671577" cy="667191"/>
              </a:xfrm>
              <a:prstGeom prst="line">
                <a:avLst/>
              </a:prstGeom>
              <a:noFill/>
              <a:ln w="63500">
                <a:solidFill>
                  <a:srgbClr val="FF2600"/>
                </a:solidFill>
                <a:miter lim="4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dirty="0">
                  <a:latin typeface="+mn-lt"/>
                </a:endParaRPr>
              </a:p>
            </p:txBody>
          </p:sp>
          <p:sp>
            <p:nvSpPr>
              <p:cNvPr id="11" name="Shape 100"/>
              <p:cNvSpPr>
                <a:spLocks noChangeArrowheads="1"/>
              </p:cNvSpPr>
              <p:nvPr/>
            </p:nvSpPr>
            <p:spPr bwMode="auto">
              <a:xfrm>
                <a:off x="2100767" y="662795"/>
                <a:ext cx="1267553" cy="5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lgn="l" eaLnBrk="0" hangingPunct="0">
                  <a:lnSpc>
                    <a:spcPct val="110000"/>
                  </a:lnSpc>
                  <a:buClr>
                    <a:schemeClr val="accent2"/>
                  </a:buClr>
                  <a:defRPr sz="1700">
                    <a:solidFill>
                      <a:schemeClr val="tx1"/>
                    </a:solidFill>
                    <a:latin typeface="Arial Narrow" pitchFamily="34" charset="0"/>
                    <a:ea typeface="ヒラギノ角ゴ Pro W3"/>
                    <a:cs typeface="Arial Narrow" pitchFamily="34" charset="0"/>
                  </a:defRPr>
                </a:lvl1pPr>
                <a:lvl2pPr marL="742950" indent="-285750" algn="l" eaLnBrk="0" hangingPunct="0">
                  <a:lnSpc>
                    <a:spcPct val="110000"/>
                  </a:lnSpc>
                  <a:buClr>
                    <a:schemeClr val="tx1"/>
                  </a:buClr>
                  <a:buSzPct val="80000"/>
                  <a:buFont typeface="Lucida Grande"/>
                  <a:buChar char="•"/>
                  <a:defRPr sz="1700">
                    <a:solidFill>
                      <a:schemeClr val="tx1"/>
                    </a:solidFill>
                    <a:latin typeface="Arial Narrow" pitchFamily="34" charset="0"/>
                    <a:ea typeface="ヒラギノ角ゴ Pro W3"/>
                    <a:cs typeface="Arial Narrow" pitchFamily="34" charset="0"/>
                  </a:defRPr>
                </a:lvl2pPr>
                <a:lvl3pPr marL="1143000" indent="-228600" algn="l" eaLnBrk="0" hangingPunct="0">
                  <a:lnSpc>
                    <a:spcPct val="110000"/>
                  </a:lnSpc>
                  <a:buFont typeface="Times" pitchFamily="18" charset="0"/>
                  <a:buChar char="–"/>
                  <a:defRPr sz="1700">
                    <a:solidFill>
                      <a:schemeClr val="tx1"/>
                    </a:solidFill>
                    <a:latin typeface="Arial Narrow" pitchFamily="34" charset="0"/>
                    <a:ea typeface="ヒラギノ角ゴ Pro W3"/>
                    <a:cs typeface="ヒラギノ角ゴ Pro W3"/>
                  </a:defRPr>
                </a:lvl3pPr>
                <a:lvl4pPr marL="1600200" indent="-228600" algn="l" eaLnBrk="0" hangingPunct="0">
                  <a:lnSpc>
                    <a:spcPct val="110000"/>
                  </a:lnSpc>
                  <a:buFont typeface="Lucida Grande"/>
                  <a:buChar char="–"/>
                  <a:defRPr sz="1700">
                    <a:solidFill>
                      <a:schemeClr val="tx1"/>
                    </a:solidFill>
                    <a:latin typeface="Arial Narrow" pitchFamily="34" charset="0"/>
                    <a:ea typeface="Arial Narrow" pitchFamily="34" charset="0"/>
                    <a:cs typeface="Arial Narrow" pitchFamily="34" charset="0"/>
                  </a:defRPr>
                </a:lvl4pPr>
                <a:lvl5pPr marL="2057400" indent="-228600" algn="l" eaLnBrk="0" hangingPunct="0">
                  <a:lnSpc>
                    <a:spcPct val="110000"/>
                  </a:lnSpc>
                  <a:buFont typeface="Lucida Grande"/>
                  <a:buChar char="–"/>
                  <a:defRPr sz="1700">
                    <a:solidFill>
                      <a:schemeClr val="tx1"/>
                    </a:solidFill>
                    <a:latin typeface="Arial Narrow" pitchFamily="34" charset="0"/>
                    <a:ea typeface="ヒラギノ角ゴ Pro W3"/>
                    <a:cs typeface="Arial Narrow"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9pPr>
              </a:lstStyle>
              <a:p>
                <a:pPr algn="ctr" eaLnBrk="1" hangingPunct="1">
                  <a:lnSpc>
                    <a:spcPct val="70000"/>
                  </a:lnSpc>
                  <a:buClrTx/>
                </a:pPr>
                <a:r>
                  <a:rPr lang="en-US" altLang="de-DE" sz="1200" dirty="0" smtClean="0">
                    <a:solidFill>
                      <a:srgbClr val="FF2600"/>
                    </a:solidFill>
                    <a:latin typeface="+mn-lt"/>
                    <a:cs typeface="Lucida Sans Unicode" pitchFamily="34" charset="0"/>
                    <a:sym typeface="Lucida Sans Unicode" pitchFamily="34" charset="0"/>
                  </a:rPr>
                  <a:t>(coherent)</a:t>
                </a:r>
              </a:p>
              <a:p>
                <a:pPr algn="ctr" eaLnBrk="1" hangingPunct="1">
                  <a:lnSpc>
                    <a:spcPct val="70000"/>
                  </a:lnSpc>
                  <a:buClrTx/>
                </a:pPr>
                <a:r>
                  <a:rPr lang="en-US" altLang="de-DE" sz="1200" dirty="0" smtClean="0">
                    <a:solidFill>
                      <a:srgbClr val="FF2600"/>
                    </a:solidFill>
                    <a:latin typeface="+mn-lt"/>
                    <a:cs typeface="Lucida Sans Unicode" pitchFamily="34" charset="0"/>
                    <a:sym typeface="Lucida Sans Unicode" pitchFamily="34" charset="0"/>
                  </a:rPr>
                  <a:t>OTR</a:t>
                </a:r>
                <a:endParaRPr lang="en-US" altLang="de-DE" sz="1200" dirty="0">
                  <a:solidFill>
                    <a:srgbClr val="FF2600"/>
                  </a:solidFill>
                  <a:latin typeface="+mn-lt"/>
                  <a:cs typeface="Lucida Sans Unicode" pitchFamily="34" charset="0"/>
                  <a:sym typeface="Lucida Sans Unicode" pitchFamily="34" charset="0"/>
                </a:endParaRPr>
              </a:p>
            </p:txBody>
          </p:sp>
        </p:grpSp>
      </p:grpSp>
      <p:sp>
        <p:nvSpPr>
          <p:cNvPr id="17" name="Shape 109"/>
          <p:cNvSpPr>
            <a:spLocks noChangeArrowheads="1"/>
          </p:cNvSpPr>
          <p:nvPr/>
        </p:nvSpPr>
        <p:spPr bwMode="auto">
          <a:xfrm>
            <a:off x="534540" y="4330940"/>
            <a:ext cx="2192203" cy="28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lgn="l" eaLnBrk="0" hangingPunct="0">
              <a:lnSpc>
                <a:spcPct val="110000"/>
              </a:lnSpc>
              <a:buClr>
                <a:schemeClr val="accent2"/>
              </a:buClr>
              <a:defRPr sz="1700">
                <a:solidFill>
                  <a:schemeClr val="tx1"/>
                </a:solidFill>
                <a:latin typeface="Arial Narrow" pitchFamily="34" charset="0"/>
                <a:ea typeface="ヒラギノ角ゴ Pro W3"/>
                <a:cs typeface="Arial Narrow" pitchFamily="34" charset="0"/>
              </a:defRPr>
            </a:lvl1pPr>
            <a:lvl2pPr marL="742950" indent="-285750" algn="l" eaLnBrk="0" hangingPunct="0">
              <a:lnSpc>
                <a:spcPct val="110000"/>
              </a:lnSpc>
              <a:buClr>
                <a:schemeClr val="tx1"/>
              </a:buClr>
              <a:buSzPct val="80000"/>
              <a:buFont typeface="Lucida Grande"/>
              <a:buChar char="•"/>
              <a:defRPr sz="1700">
                <a:solidFill>
                  <a:schemeClr val="tx1"/>
                </a:solidFill>
                <a:latin typeface="Arial Narrow" pitchFamily="34" charset="0"/>
                <a:ea typeface="ヒラギノ角ゴ Pro W3"/>
                <a:cs typeface="Arial Narrow" pitchFamily="34" charset="0"/>
              </a:defRPr>
            </a:lvl2pPr>
            <a:lvl3pPr marL="1143000" indent="-228600" algn="l" eaLnBrk="0" hangingPunct="0">
              <a:lnSpc>
                <a:spcPct val="110000"/>
              </a:lnSpc>
              <a:buFont typeface="Times" pitchFamily="18" charset="0"/>
              <a:buChar char="–"/>
              <a:defRPr sz="1700">
                <a:solidFill>
                  <a:schemeClr val="tx1"/>
                </a:solidFill>
                <a:latin typeface="Arial Narrow" pitchFamily="34" charset="0"/>
                <a:ea typeface="ヒラギノ角ゴ Pro W3"/>
                <a:cs typeface="ヒラギノ角ゴ Pro W3"/>
              </a:defRPr>
            </a:lvl3pPr>
            <a:lvl4pPr marL="1600200" indent="-228600" algn="l" eaLnBrk="0" hangingPunct="0">
              <a:lnSpc>
                <a:spcPct val="110000"/>
              </a:lnSpc>
              <a:buFont typeface="Lucida Grande"/>
              <a:buChar char="–"/>
              <a:defRPr sz="1700">
                <a:solidFill>
                  <a:schemeClr val="tx1"/>
                </a:solidFill>
                <a:latin typeface="Arial Narrow" pitchFamily="34" charset="0"/>
                <a:ea typeface="Arial Narrow" pitchFamily="34" charset="0"/>
                <a:cs typeface="Arial Narrow" pitchFamily="34" charset="0"/>
              </a:defRPr>
            </a:lvl4pPr>
            <a:lvl5pPr marL="2057400" indent="-228600" algn="l" eaLnBrk="0" hangingPunct="0">
              <a:lnSpc>
                <a:spcPct val="110000"/>
              </a:lnSpc>
              <a:buFont typeface="Lucida Grande"/>
              <a:buChar char="–"/>
              <a:defRPr sz="1700">
                <a:solidFill>
                  <a:schemeClr val="tx1"/>
                </a:solidFill>
                <a:latin typeface="Arial Narrow" pitchFamily="34" charset="0"/>
                <a:ea typeface="ヒラギノ角ゴ Pro W3"/>
                <a:cs typeface="Arial Narrow"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9pPr>
          </a:lstStyle>
          <a:p>
            <a:pPr eaLnBrk="1" hangingPunct="1">
              <a:lnSpc>
                <a:spcPct val="100000"/>
              </a:lnSpc>
              <a:spcBef>
                <a:spcPts val="1200"/>
              </a:spcBef>
              <a:buClrTx/>
            </a:pPr>
            <a:r>
              <a:rPr lang="en-US" altLang="de-DE" sz="1200" i="1" dirty="0" smtClean="0">
                <a:latin typeface="+mn-lt"/>
                <a:cs typeface="Arial" pitchFamily="34" charset="0"/>
                <a:sym typeface="Lucida Grande"/>
              </a:rPr>
              <a:t>European Patent EP 2 700 979 A1</a:t>
            </a:r>
            <a:endParaRPr lang="en-US" altLang="de-DE" sz="1200" i="1" dirty="0">
              <a:latin typeface="+mn-lt"/>
              <a:cs typeface="Arial" pitchFamily="34" charset="0"/>
              <a:sym typeface="Lucida Grande"/>
            </a:endParaRPr>
          </a:p>
        </p:txBody>
      </p:sp>
      <p:pic>
        <p:nvPicPr>
          <p:cNvPr id="18" name="_DSC40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1855788"/>
            <a:ext cx="1916112"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_D7K7449.jpg"/>
          <p:cNvPicPr>
            <a:picLocks noChangeAspect="1"/>
          </p:cNvPicPr>
          <p:nvPr/>
        </p:nvPicPr>
        <p:blipFill>
          <a:blip r:embed="rId4">
            <a:extLst>
              <a:ext uri="{28A0092B-C50C-407E-A947-70E740481C1C}">
                <a14:useLocalDpi xmlns:a14="http://schemas.microsoft.com/office/drawing/2010/main" val="0"/>
              </a:ext>
            </a:extLst>
          </a:blip>
          <a:srcRect t="7204"/>
          <a:stretch>
            <a:fillRect/>
          </a:stretch>
        </p:blipFill>
        <p:spPr bwMode="auto">
          <a:xfrm>
            <a:off x="3468688" y="4133850"/>
            <a:ext cx="193675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 name="Shape 91"/>
          <p:cNvSpPr>
            <a:spLocks noChangeArrowheads="1"/>
          </p:cNvSpPr>
          <p:nvPr/>
        </p:nvSpPr>
        <p:spPr bwMode="auto">
          <a:xfrm>
            <a:off x="3468688" y="1509747"/>
            <a:ext cx="4509824"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lgn="l" eaLnBrk="0" hangingPunct="0">
              <a:lnSpc>
                <a:spcPct val="110000"/>
              </a:lnSpc>
              <a:buClr>
                <a:schemeClr val="accent2"/>
              </a:buClr>
              <a:defRPr sz="1700">
                <a:solidFill>
                  <a:schemeClr val="tx1"/>
                </a:solidFill>
                <a:latin typeface="Arial Narrow" pitchFamily="34" charset="0"/>
                <a:ea typeface="ヒラギノ角ゴ Pro W3"/>
                <a:cs typeface="Arial Narrow" pitchFamily="34" charset="0"/>
              </a:defRPr>
            </a:lvl1pPr>
            <a:lvl2pPr marL="742950" indent="-285750" algn="l" eaLnBrk="0" hangingPunct="0">
              <a:lnSpc>
                <a:spcPct val="110000"/>
              </a:lnSpc>
              <a:buClr>
                <a:schemeClr val="tx1"/>
              </a:buClr>
              <a:buSzPct val="80000"/>
              <a:buFont typeface="Lucida Grande"/>
              <a:buChar char="•"/>
              <a:defRPr sz="1700">
                <a:solidFill>
                  <a:schemeClr val="tx1"/>
                </a:solidFill>
                <a:latin typeface="Arial Narrow" pitchFamily="34" charset="0"/>
                <a:ea typeface="ヒラギノ角ゴ Pro W3"/>
                <a:cs typeface="Arial Narrow" pitchFamily="34" charset="0"/>
              </a:defRPr>
            </a:lvl2pPr>
            <a:lvl3pPr marL="1143000" indent="-228600" algn="l" eaLnBrk="0" hangingPunct="0">
              <a:lnSpc>
                <a:spcPct val="110000"/>
              </a:lnSpc>
              <a:buFont typeface="Times" pitchFamily="18" charset="0"/>
              <a:buChar char="–"/>
              <a:defRPr sz="1700">
                <a:solidFill>
                  <a:schemeClr val="tx1"/>
                </a:solidFill>
                <a:latin typeface="Arial Narrow" pitchFamily="34" charset="0"/>
                <a:ea typeface="ヒラギノ角ゴ Pro W3"/>
                <a:cs typeface="ヒラギノ角ゴ Pro W3"/>
              </a:defRPr>
            </a:lvl3pPr>
            <a:lvl4pPr marL="1600200" indent="-228600" algn="l" eaLnBrk="0" hangingPunct="0">
              <a:lnSpc>
                <a:spcPct val="110000"/>
              </a:lnSpc>
              <a:buFont typeface="Lucida Grande"/>
              <a:buChar char="–"/>
              <a:defRPr sz="1700">
                <a:solidFill>
                  <a:schemeClr val="tx1"/>
                </a:solidFill>
                <a:latin typeface="Arial Narrow" pitchFamily="34" charset="0"/>
                <a:ea typeface="Arial Narrow" pitchFamily="34" charset="0"/>
                <a:cs typeface="Arial Narrow" pitchFamily="34" charset="0"/>
              </a:defRPr>
            </a:lvl4pPr>
            <a:lvl5pPr marL="2057400" indent="-228600" algn="l" eaLnBrk="0" hangingPunct="0">
              <a:lnSpc>
                <a:spcPct val="110000"/>
              </a:lnSpc>
              <a:buFont typeface="Lucida Grande"/>
              <a:buChar char="–"/>
              <a:defRPr sz="1700">
                <a:solidFill>
                  <a:schemeClr val="tx1"/>
                </a:solidFill>
                <a:latin typeface="Arial Narrow" pitchFamily="34" charset="0"/>
                <a:ea typeface="ヒラギノ角ゴ Pro W3"/>
                <a:cs typeface="Arial Narrow"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9pPr>
          </a:lstStyle>
          <a:p>
            <a:pPr eaLnBrk="1" hangingPunct="1">
              <a:lnSpc>
                <a:spcPct val="100000"/>
              </a:lnSpc>
              <a:spcBef>
                <a:spcPts val="1200"/>
              </a:spcBef>
              <a:buClrTx/>
            </a:pPr>
            <a:r>
              <a:rPr lang="en-US" altLang="de-DE" sz="1600" dirty="0" smtClean="0">
                <a:solidFill>
                  <a:srgbClr val="0070C0"/>
                </a:solidFill>
                <a:latin typeface="+mn-lt"/>
                <a:cs typeface="Arial" pitchFamily="34" charset="0"/>
                <a:sym typeface="Lucida Grande"/>
              </a:rPr>
              <a:t>&gt; Measurements at the SwissFEL Injector Test Facility</a:t>
            </a:r>
            <a:endParaRPr lang="en-US" altLang="de-DE" sz="1600" dirty="0">
              <a:solidFill>
                <a:srgbClr val="0070C0"/>
              </a:solidFill>
              <a:latin typeface="+mn-lt"/>
              <a:cs typeface="Arial" pitchFamily="34" charset="0"/>
              <a:sym typeface="Lucida Grande"/>
            </a:endParaRPr>
          </a:p>
        </p:txBody>
      </p:sp>
      <p:sp>
        <p:nvSpPr>
          <p:cNvPr id="21" name="Shape 92"/>
          <p:cNvSpPr>
            <a:spLocks noChangeArrowheads="1"/>
          </p:cNvSpPr>
          <p:nvPr/>
        </p:nvSpPr>
        <p:spPr bwMode="auto">
          <a:xfrm>
            <a:off x="3468688" y="3859743"/>
            <a:ext cx="42637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algn="l" eaLnBrk="0" hangingPunct="0">
              <a:lnSpc>
                <a:spcPct val="110000"/>
              </a:lnSpc>
              <a:buClr>
                <a:schemeClr val="accent2"/>
              </a:buClr>
              <a:defRPr sz="1700">
                <a:solidFill>
                  <a:schemeClr val="tx1"/>
                </a:solidFill>
                <a:latin typeface="Arial Narrow" pitchFamily="34" charset="0"/>
                <a:ea typeface="ヒラギノ角ゴ Pro W3"/>
                <a:cs typeface="Arial Narrow" pitchFamily="34" charset="0"/>
              </a:defRPr>
            </a:lvl1pPr>
            <a:lvl2pPr marL="742950" indent="-285750" algn="l" eaLnBrk="0" hangingPunct="0">
              <a:lnSpc>
                <a:spcPct val="110000"/>
              </a:lnSpc>
              <a:buClr>
                <a:schemeClr val="tx1"/>
              </a:buClr>
              <a:buSzPct val="80000"/>
              <a:buFont typeface="Lucida Grande"/>
              <a:buChar char="•"/>
              <a:defRPr sz="1700">
                <a:solidFill>
                  <a:schemeClr val="tx1"/>
                </a:solidFill>
                <a:latin typeface="Arial Narrow" pitchFamily="34" charset="0"/>
                <a:ea typeface="ヒラギノ角ゴ Pro W3"/>
                <a:cs typeface="Arial Narrow" pitchFamily="34" charset="0"/>
              </a:defRPr>
            </a:lvl2pPr>
            <a:lvl3pPr marL="1143000" indent="-228600" algn="l" eaLnBrk="0" hangingPunct="0">
              <a:lnSpc>
                <a:spcPct val="110000"/>
              </a:lnSpc>
              <a:buFont typeface="Times" pitchFamily="18" charset="0"/>
              <a:buChar char="–"/>
              <a:defRPr sz="1700">
                <a:solidFill>
                  <a:schemeClr val="tx1"/>
                </a:solidFill>
                <a:latin typeface="Arial Narrow" pitchFamily="34" charset="0"/>
                <a:ea typeface="ヒラギノ角ゴ Pro W3"/>
                <a:cs typeface="ヒラギノ角ゴ Pro W3"/>
              </a:defRPr>
            </a:lvl3pPr>
            <a:lvl4pPr marL="1600200" indent="-228600" algn="l" eaLnBrk="0" hangingPunct="0">
              <a:lnSpc>
                <a:spcPct val="110000"/>
              </a:lnSpc>
              <a:buFont typeface="Lucida Grande"/>
              <a:buChar char="–"/>
              <a:defRPr sz="1700">
                <a:solidFill>
                  <a:schemeClr val="tx1"/>
                </a:solidFill>
                <a:latin typeface="Arial Narrow" pitchFamily="34" charset="0"/>
                <a:ea typeface="Arial Narrow" pitchFamily="34" charset="0"/>
                <a:cs typeface="Arial Narrow" pitchFamily="34" charset="0"/>
              </a:defRPr>
            </a:lvl4pPr>
            <a:lvl5pPr marL="2057400" indent="-228600" algn="l" eaLnBrk="0" hangingPunct="0">
              <a:lnSpc>
                <a:spcPct val="110000"/>
              </a:lnSpc>
              <a:buFont typeface="Lucida Grande"/>
              <a:buChar char="–"/>
              <a:defRPr sz="1700">
                <a:solidFill>
                  <a:schemeClr val="tx1"/>
                </a:solidFill>
                <a:latin typeface="Arial Narrow" pitchFamily="34" charset="0"/>
                <a:ea typeface="ヒラギノ角ゴ Pro W3"/>
                <a:cs typeface="Arial Narrow"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9pPr>
          </a:lstStyle>
          <a:p>
            <a:pPr eaLnBrk="1" hangingPunct="1">
              <a:lnSpc>
                <a:spcPct val="100000"/>
              </a:lnSpc>
              <a:spcBef>
                <a:spcPts val="1200"/>
              </a:spcBef>
              <a:buClrTx/>
            </a:pPr>
            <a:r>
              <a:rPr lang="en-US" altLang="de-DE" sz="1600" dirty="0" smtClean="0">
                <a:solidFill>
                  <a:srgbClr val="0070C0"/>
                </a:solidFill>
                <a:latin typeface="+mn-lt"/>
                <a:cs typeface="Arial" pitchFamily="34" charset="0"/>
                <a:sym typeface="Lucida Grande"/>
              </a:rPr>
              <a:t>&gt; Measurements at the LCLS linac-to-</a:t>
            </a:r>
            <a:r>
              <a:rPr lang="en-US" altLang="de-DE" sz="1600" dirty="0" err="1" smtClean="0">
                <a:solidFill>
                  <a:srgbClr val="0070C0"/>
                </a:solidFill>
                <a:latin typeface="+mn-lt"/>
                <a:cs typeface="Arial" pitchFamily="34" charset="0"/>
                <a:sym typeface="Lucida Grande"/>
              </a:rPr>
              <a:t>undulator</a:t>
            </a:r>
            <a:r>
              <a:rPr lang="en-US" altLang="de-DE" sz="1600" dirty="0" smtClean="0">
                <a:solidFill>
                  <a:srgbClr val="0070C0"/>
                </a:solidFill>
                <a:latin typeface="+mn-lt"/>
                <a:cs typeface="Arial" pitchFamily="34" charset="0"/>
                <a:sym typeface="Lucida Grande"/>
              </a:rPr>
              <a:t> line</a:t>
            </a:r>
            <a:endParaRPr lang="en-US" altLang="de-DE" sz="1600" dirty="0">
              <a:solidFill>
                <a:srgbClr val="0070C0"/>
              </a:solidFill>
              <a:latin typeface="+mn-lt"/>
              <a:cs typeface="Arial" pitchFamily="34" charset="0"/>
              <a:sym typeface="Lucida Grande"/>
            </a:endParaRPr>
          </a:p>
        </p:txBody>
      </p:sp>
      <p:sp>
        <p:nvSpPr>
          <p:cNvPr id="22" name="Shape 108"/>
          <p:cNvSpPr/>
          <p:nvPr/>
        </p:nvSpPr>
        <p:spPr>
          <a:xfrm>
            <a:off x="6033323" y="4161847"/>
            <a:ext cx="2814952" cy="574675"/>
          </a:xfrm>
          <a:prstGeom prst="rect">
            <a:avLst/>
          </a:prstGeom>
          <a:ln w="12700">
            <a:miter lim="400000"/>
          </a:ln>
          <a:extLst>
            <a:ext uri="{C572A759-6A51-4108-AA02-DFA0A04FC94B}"/>
          </a:extLst>
        </p:spPr>
        <p:txBody>
          <a:bodyPr lIns="0" tIns="0" rIns="0" bIns="0">
            <a:normAutofit/>
          </a:bodyPr>
          <a:lstStyle/>
          <a:p>
            <a:pPr algn="l">
              <a:spcBef>
                <a:spcPts val="800"/>
              </a:spcBef>
              <a:defRPr sz="1800"/>
            </a:pPr>
            <a:r>
              <a:rPr lang="en-US" sz="1200" dirty="0" smtClean="0">
                <a:latin typeface="+mn-lt"/>
                <a:cs typeface="+mn-cs"/>
                <a:sym typeface="Lucida Grande"/>
              </a:rPr>
              <a:t>Intensity as a function of compression</a:t>
            </a:r>
            <a:br>
              <a:rPr lang="en-US" sz="1200" dirty="0" smtClean="0">
                <a:latin typeface="+mn-lt"/>
                <a:cs typeface="+mn-cs"/>
                <a:sym typeface="Lucida Grande"/>
              </a:rPr>
            </a:br>
            <a:r>
              <a:rPr lang="en-US" sz="1200" dirty="0" smtClean="0">
                <a:latin typeface="+mn-lt"/>
                <a:cs typeface="+mn-cs"/>
                <a:sym typeface="Lucida Grande"/>
              </a:rPr>
              <a:t>(not affected by COTR or saturation!)</a:t>
            </a:r>
            <a:endParaRPr lang="en-US" sz="1200" dirty="0">
              <a:latin typeface="+mn-lt"/>
              <a:cs typeface="+mn-cs"/>
              <a:sym typeface="Lucida Grande"/>
            </a:endParaRPr>
          </a:p>
        </p:txBody>
      </p:sp>
      <p:sp>
        <p:nvSpPr>
          <p:cNvPr id="23" name="Shape 87"/>
          <p:cNvSpPr>
            <a:spLocks noChangeArrowheads="1"/>
          </p:cNvSpPr>
          <p:nvPr/>
        </p:nvSpPr>
        <p:spPr bwMode="auto">
          <a:xfrm>
            <a:off x="6083071" y="1834362"/>
            <a:ext cx="289700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eaLnBrk="0" hangingPunct="0">
              <a:lnSpc>
                <a:spcPct val="110000"/>
              </a:lnSpc>
              <a:buClr>
                <a:schemeClr val="accent2"/>
              </a:buClr>
              <a:defRPr sz="1700">
                <a:solidFill>
                  <a:schemeClr val="tx1"/>
                </a:solidFill>
                <a:latin typeface="Arial Narrow" pitchFamily="34" charset="0"/>
                <a:ea typeface="ヒラギノ角ゴ Pro W3"/>
                <a:cs typeface="Arial Narrow" pitchFamily="34" charset="0"/>
              </a:defRPr>
            </a:lvl1pPr>
            <a:lvl2pPr marL="742950" indent="-285750" algn="l" eaLnBrk="0" hangingPunct="0">
              <a:lnSpc>
                <a:spcPct val="110000"/>
              </a:lnSpc>
              <a:buClr>
                <a:schemeClr val="tx1"/>
              </a:buClr>
              <a:buSzPct val="80000"/>
              <a:buFont typeface="Lucida Grande"/>
              <a:buChar char="•"/>
              <a:defRPr sz="1700">
                <a:solidFill>
                  <a:schemeClr val="tx1"/>
                </a:solidFill>
                <a:latin typeface="Arial Narrow" pitchFamily="34" charset="0"/>
                <a:ea typeface="ヒラギノ角ゴ Pro W3"/>
                <a:cs typeface="Arial Narrow" pitchFamily="34" charset="0"/>
              </a:defRPr>
            </a:lvl2pPr>
            <a:lvl3pPr marL="1143000" indent="-228600" algn="l" eaLnBrk="0" hangingPunct="0">
              <a:lnSpc>
                <a:spcPct val="110000"/>
              </a:lnSpc>
              <a:buFont typeface="Times" pitchFamily="18" charset="0"/>
              <a:buChar char="–"/>
              <a:defRPr sz="1700">
                <a:solidFill>
                  <a:schemeClr val="tx1"/>
                </a:solidFill>
                <a:latin typeface="Arial Narrow" pitchFamily="34" charset="0"/>
                <a:ea typeface="ヒラギノ角ゴ Pro W3"/>
                <a:cs typeface="ヒラギノ角ゴ Pro W3"/>
              </a:defRPr>
            </a:lvl3pPr>
            <a:lvl4pPr marL="1600200" indent="-228600" algn="l" eaLnBrk="0" hangingPunct="0">
              <a:lnSpc>
                <a:spcPct val="110000"/>
              </a:lnSpc>
              <a:buFont typeface="Lucida Grande"/>
              <a:buChar char="–"/>
              <a:defRPr sz="1700">
                <a:solidFill>
                  <a:schemeClr val="tx1"/>
                </a:solidFill>
                <a:latin typeface="Arial Narrow" pitchFamily="34" charset="0"/>
                <a:ea typeface="Arial Narrow" pitchFamily="34" charset="0"/>
                <a:cs typeface="Arial Narrow" pitchFamily="34" charset="0"/>
              </a:defRPr>
            </a:lvl4pPr>
            <a:lvl5pPr marL="2057400" indent="-228600" algn="l" eaLnBrk="0" hangingPunct="0">
              <a:lnSpc>
                <a:spcPct val="110000"/>
              </a:lnSpc>
              <a:buFont typeface="Lucida Grande"/>
              <a:buChar char="–"/>
              <a:defRPr sz="1700">
                <a:solidFill>
                  <a:schemeClr val="tx1"/>
                </a:solidFill>
                <a:latin typeface="Arial Narrow" pitchFamily="34" charset="0"/>
                <a:ea typeface="ヒラギノ角ゴ Pro W3"/>
                <a:cs typeface="Arial Narrow"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itchFamily="34" charset="0"/>
                <a:ea typeface="ヒラギノ角ゴ Pro W3"/>
                <a:cs typeface="Arial Narrow" pitchFamily="34" charset="0"/>
              </a:defRPr>
            </a:lvl9pPr>
          </a:lstStyle>
          <a:p>
            <a:pPr eaLnBrk="1" hangingPunct="1">
              <a:lnSpc>
                <a:spcPct val="100000"/>
              </a:lnSpc>
              <a:spcBef>
                <a:spcPts val="1200"/>
              </a:spcBef>
              <a:buClrTx/>
            </a:pPr>
            <a:r>
              <a:rPr lang="en-US" altLang="de-DE" sz="1200" dirty="0" smtClean="0">
                <a:latin typeface="+mn-lt"/>
                <a:cs typeface="Arial" pitchFamily="34" charset="0"/>
                <a:sym typeface="Lucida Grande"/>
              </a:rPr>
              <a:t>Core slice emittance as a function of charge</a:t>
            </a:r>
            <a:endParaRPr lang="en-US" altLang="de-DE" sz="1200" dirty="0">
              <a:latin typeface="+mn-lt"/>
              <a:cs typeface="Arial" pitchFamily="34" charset="0"/>
              <a:sym typeface="Lucida Grande"/>
            </a:endParaRPr>
          </a:p>
        </p:txBody>
      </p:sp>
      <p:pic>
        <p:nvPicPr>
          <p:cNvPr id="2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2213" y="2040205"/>
            <a:ext cx="2224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4579938"/>
            <a:ext cx="338455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ight Arrow 26"/>
          <p:cNvSpPr/>
          <p:nvPr/>
        </p:nvSpPr>
        <p:spPr bwMode="auto">
          <a:xfrm rot="5400000">
            <a:off x="1300231" y="4779654"/>
            <a:ext cx="724619" cy="638355"/>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8" name="TextBox 27"/>
          <p:cNvSpPr txBox="1"/>
          <p:nvPr/>
        </p:nvSpPr>
        <p:spPr>
          <a:xfrm>
            <a:off x="537261" y="5461141"/>
            <a:ext cx="2277626" cy="568723"/>
          </a:xfrm>
          <a:prstGeom prst="rect">
            <a:avLst/>
          </a:prstGeom>
          <a:noFill/>
        </p:spPr>
        <p:txBody>
          <a:bodyPr wrap="square" lIns="0" tIns="0" rIns="0" bIns="0" rtlCol="0">
            <a:noAutofit/>
          </a:bodyPr>
          <a:lstStyle/>
          <a:p>
            <a:pPr>
              <a:lnSpc>
                <a:spcPct val="110000"/>
              </a:lnSpc>
              <a:spcBef>
                <a:spcPts val="0"/>
              </a:spcBef>
            </a:pPr>
            <a:r>
              <a:rPr lang="en-US" sz="1400" b="1" kern="1000" spc="30" dirty="0" smtClean="0">
                <a:latin typeface="+mn-lt"/>
                <a:cs typeface="Franklin Gothic Book"/>
              </a:rPr>
              <a:t>Intensively used at SITF for the emittance measurements</a:t>
            </a:r>
          </a:p>
        </p:txBody>
      </p:sp>
      <p:sp>
        <p:nvSpPr>
          <p:cNvPr id="29" name="Text Box 4"/>
          <p:cNvSpPr txBox="1">
            <a:spLocks noChangeArrowheads="1"/>
          </p:cNvSpPr>
          <p:nvPr/>
        </p:nvSpPr>
        <p:spPr bwMode="auto">
          <a:xfrm>
            <a:off x="0" y="6546455"/>
            <a:ext cx="9144000" cy="307777"/>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400" dirty="0" smtClean="0">
                <a:solidFill>
                  <a:schemeClr val="tx2"/>
                </a:solidFill>
                <a:latin typeface="+mn-lt"/>
              </a:rPr>
              <a:t>R. Ischebeck et al, Transverse profile monitors for </a:t>
            </a:r>
            <a:r>
              <a:rPr lang="en-US" altLang="de-DE" sz="1400" dirty="0">
                <a:solidFill>
                  <a:schemeClr val="tx2"/>
                </a:solidFill>
                <a:latin typeface="+mn-lt"/>
              </a:rPr>
              <a:t>SwissFEL, </a:t>
            </a:r>
            <a:r>
              <a:rPr lang="en-US" sz="1400" dirty="0">
                <a:solidFill>
                  <a:schemeClr val="tx2"/>
                </a:solidFill>
                <a:latin typeface="+mn-lt"/>
              </a:rPr>
              <a:t>Proceedings of IBIC2014, Monterey, CA, USA</a:t>
            </a:r>
            <a:endParaRPr lang="en-US" altLang="de-DE" sz="1400" dirty="0">
              <a:solidFill>
                <a:schemeClr val="tx2"/>
              </a:solidFill>
              <a:latin typeface="+mn-lt"/>
            </a:endParaRPr>
          </a:p>
        </p:txBody>
      </p:sp>
    </p:spTree>
    <p:extLst>
      <p:ext uri="{BB962C8B-B14F-4D97-AF65-F5344CB8AC3E}">
        <p14:creationId xmlns:p14="http://schemas.microsoft.com/office/powerpoint/2010/main" val="324367930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7128" y="291600"/>
            <a:ext cx="7159937" cy="508500"/>
          </a:xfrm>
        </p:spPr>
        <p:txBody>
          <a:bodyPr/>
          <a:lstStyle/>
          <a:p>
            <a:r>
              <a:rPr lang="en-US" dirty="0" smtClean="0"/>
              <a:t>Introduction: SwissFEL is the final goal</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3</a:t>
            </a:fld>
            <a:endParaRPr lang="en-US" dirty="0"/>
          </a:p>
        </p:txBody>
      </p:sp>
      <p:sp>
        <p:nvSpPr>
          <p:cNvPr id="101" name="Text Box 4"/>
          <p:cNvSpPr txBox="1">
            <a:spLocks noChangeArrowheads="1"/>
          </p:cNvSpPr>
          <p:nvPr/>
        </p:nvSpPr>
        <p:spPr bwMode="auto">
          <a:xfrm>
            <a:off x="754955" y="3221696"/>
            <a:ext cx="4711953" cy="3231640"/>
          </a:xfrm>
          <a:prstGeom prst="rect">
            <a:avLst/>
          </a:prstGeom>
          <a:solidFill>
            <a:schemeClr val="bg1">
              <a:lumMod val="95000"/>
            </a:schemeClr>
          </a:solidFill>
          <a:ln w="9525">
            <a:noFill/>
            <a:miter lim="800000"/>
            <a:headEnd/>
            <a:tailEnd/>
          </a:ln>
        </p:spPr>
        <p:txBody>
          <a:bodyPr wrap="square" lIns="91425" tIns="45713" rIns="91425" bIns="45713">
            <a:spAutoFit/>
          </a:bodyPr>
          <a:lstStyle/>
          <a:p>
            <a:r>
              <a:rPr lang="en-US" sz="1600" b="1" dirty="0" smtClean="0">
                <a:solidFill>
                  <a:srgbClr val="002060"/>
                </a:solidFill>
                <a:latin typeface="Calibri" pitchFamily="34" charset="0"/>
                <a:cs typeface="Arial" pitchFamily="34" charset="0"/>
              </a:rPr>
              <a:t>ARAMIS</a:t>
            </a:r>
          </a:p>
          <a:p>
            <a:pPr marL="0" lvl="1">
              <a:spcBef>
                <a:spcPts val="300"/>
              </a:spcBef>
            </a:pPr>
            <a:r>
              <a:rPr lang="en-US" sz="1600" dirty="0" smtClean="0">
                <a:solidFill>
                  <a:srgbClr val="002060"/>
                </a:solidFill>
                <a:latin typeface="Calibri" pitchFamily="34" charset="0"/>
                <a:cs typeface="Arial" pitchFamily="34" charset="0"/>
              </a:rPr>
              <a:t>Hard X-ray FEL, λ=0.1-0.7 nm</a:t>
            </a:r>
          </a:p>
          <a:p>
            <a:pPr marL="0" lvl="1">
              <a:spcBef>
                <a:spcPts val="300"/>
              </a:spcBef>
            </a:pPr>
            <a:r>
              <a:rPr lang="en-US" sz="1600" dirty="0" smtClean="0">
                <a:solidFill>
                  <a:srgbClr val="002060"/>
                </a:solidFill>
                <a:latin typeface="Calibri" pitchFamily="34" charset="0"/>
                <a:cs typeface="Arial" pitchFamily="34" charset="0"/>
              </a:rPr>
              <a:t>Linear polarization, variable gap, in-vacuum </a:t>
            </a:r>
            <a:r>
              <a:rPr lang="en-US" sz="1600" dirty="0" err="1" smtClean="0">
                <a:solidFill>
                  <a:srgbClr val="002060"/>
                </a:solidFill>
                <a:latin typeface="Calibri" pitchFamily="34" charset="0"/>
                <a:cs typeface="Arial" pitchFamily="34" charset="0"/>
              </a:rPr>
              <a:t>undulators</a:t>
            </a:r>
            <a:endParaRPr lang="en-US" sz="1600" dirty="0" smtClean="0">
              <a:solidFill>
                <a:srgbClr val="002060"/>
              </a:solidFill>
              <a:latin typeface="Calibri" pitchFamily="34" charset="0"/>
              <a:cs typeface="Arial" pitchFamily="34" charset="0"/>
            </a:endParaRPr>
          </a:p>
          <a:p>
            <a:pPr marL="0" lvl="1">
              <a:spcBef>
                <a:spcPts val="300"/>
              </a:spcBef>
            </a:pPr>
            <a:r>
              <a:rPr lang="en-US" sz="1600" dirty="0" smtClean="0">
                <a:solidFill>
                  <a:srgbClr val="002060"/>
                </a:solidFill>
                <a:latin typeface="Calibri" pitchFamily="34" charset="0"/>
                <a:cs typeface="Arial" pitchFamily="34" charset="0"/>
              </a:rPr>
              <a:t>First users end 2017</a:t>
            </a:r>
          </a:p>
          <a:p>
            <a:pPr marL="0" lvl="1">
              <a:spcBef>
                <a:spcPts val="300"/>
              </a:spcBef>
            </a:pPr>
            <a:r>
              <a:rPr lang="en-US" sz="1600" dirty="0" smtClean="0">
                <a:solidFill>
                  <a:srgbClr val="002060"/>
                </a:solidFill>
                <a:latin typeface="Calibri" pitchFamily="34" charset="0"/>
                <a:cs typeface="Arial" pitchFamily="34" charset="0"/>
              </a:rPr>
              <a:t>Operation modes: SASE &amp; self seeded</a:t>
            </a:r>
            <a:br>
              <a:rPr lang="en-US" sz="1600" dirty="0" smtClean="0">
                <a:solidFill>
                  <a:srgbClr val="002060"/>
                </a:solidFill>
                <a:latin typeface="Calibri" pitchFamily="34" charset="0"/>
                <a:cs typeface="Arial" pitchFamily="34" charset="0"/>
              </a:rPr>
            </a:br>
            <a:endParaRPr lang="en-US" sz="1600" dirty="0" smtClean="0">
              <a:solidFill>
                <a:srgbClr val="002060"/>
              </a:solidFill>
              <a:latin typeface="Calibri" pitchFamily="34" charset="0"/>
              <a:cs typeface="Arial" pitchFamily="34" charset="0"/>
            </a:endParaRPr>
          </a:p>
          <a:p>
            <a:r>
              <a:rPr lang="en-US" sz="1600" b="1" dirty="0" smtClean="0">
                <a:solidFill>
                  <a:srgbClr val="FF0000"/>
                </a:solidFill>
                <a:latin typeface="Calibri" pitchFamily="34" charset="0"/>
                <a:cs typeface="Arial" pitchFamily="34" charset="0"/>
              </a:rPr>
              <a:t>ATHOS</a:t>
            </a:r>
          </a:p>
          <a:p>
            <a:pPr marL="0" lvl="1">
              <a:spcBef>
                <a:spcPts val="300"/>
              </a:spcBef>
            </a:pPr>
            <a:r>
              <a:rPr lang="en-US" sz="1600" dirty="0" smtClean="0">
                <a:solidFill>
                  <a:srgbClr val="FF0000"/>
                </a:solidFill>
                <a:latin typeface="Calibri" pitchFamily="34" charset="0"/>
                <a:cs typeface="Arial" pitchFamily="34" charset="0"/>
              </a:rPr>
              <a:t>Soft X-ray FEL, λ=0.7-7.0 nm</a:t>
            </a:r>
          </a:p>
          <a:p>
            <a:pPr marL="0" lvl="1">
              <a:spcBef>
                <a:spcPts val="300"/>
              </a:spcBef>
            </a:pPr>
            <a:r>
              <a:rPr lang="en-US" sz="1600" dirty="0" smtClean="0">
                <a:solidFill>
                  <a:srgbClr val="FF0000"/>
                </a:solidFill>
                <a:latin typeface="Calibri" pitchFamily="34" charset="0"/>
                <a:cs typeface="Arial" pitchFamily="34" charset="0"/>
              </a:rPr>
              <a:t>Variable polarization, Apple II </a:t>
            </a:r>
            <a:r>
              <a:rPr lang="en-US" sz="1600" dirty="0" err="1" smtClean="0">
                <a:solidFill>
                  <a:srgbClr val="FF0000"/>
                </a:solidFill>
                <a:latin typeface="Calibri" pitchFamily="34" charset="0"/>
                <a:cs typeface="Arial" pitchFamily="34" charset="0"/>
              </a:rPr>
              <a:t>undulators</a:t>
            </a:r>
            <a:endParaRPr lang="en-US" sz="1600" dirty="0" smtClean="0">
              <a:solidFill>
                <a:srgbClr val="FF0000"/>
              </a:solidFill>
              <a:latin typeface="Calibri" pitchFamily="34" charset="0"/>
              <a:cs typeface="Arial" pitchFamily="34" charset="0"/>
            </a:endParaRPr>
          </a:p>
          <a:p>
            <a:pPr marL="0" lvl="1">
              <a:spcBef>
                <a:spcPts val="300"/>
              </a:spcBef>
            </a:pPr>
            <a:r>
              <a:rPr lang="en-US" sz="1600" dirty="0" smtClean="0">
                <a:solidFill>
                  <a:srgbClr val="FF0000"/>
                </a:solidFill>
                <a:latin typeface="Calibri" pitchFamily="34" charset="0"/>
                <a:cs typeface="Arial" pitchFamily="34" charset="0"/>
              </a:rPr>
              <a:t>First users 2020</a:t>
            </a:r>
          </a:p>
          <a:p>
            <a:pPr marL="0" lvl="1">
              <a:spcBef>
                <a:spcPts val="300"/>
              </a:spcBef>
            </a:pPr>
            <a:r>
              <a:rPr lang="en-US" sz="1600" dirty="0" smtClean="0">
                <a:solidFill>
                  <a:srgbClr val="FF0000"/>
                </a:solidFill>
                <a:latin typeface="Calibri" pitchFamily="34" charset="0"/>
                <a:cs typeface="Arial" pitchFamily="34" charset="0"/>
              </a:rPr>
              <a:t>Operation modes: SASE &amp; self seeded</a:t>
            </a:r>
            <a:endParaRPr lang="en-US" sz="1600" dirty="0">
              <a:solidFill>
                <a:srgbClr val="002060"/>
              </a:solidFill>
              <a:latin typeface="Calibri" pitchFamily="34" charset="0"/>
              <a:cs typeface="Arial" pitchFamily="34" charset="0"/>
            </a:endParaRPr>
          </a:p>
        </p:txBody>
      </p:sp>
      <p:sp>
        <p:nvSpPr>
          <p:cNvPr id="102" name="Rounded Rectangle 101"/>
          <p:cNvSpPr/>
          <p:nvPr/>
        </p:nvSpPr>
        <p:spPr>
          <a:xfrm>
            <a:off x="778939" y="1052736"/>
            <a:ext cx="8068733" cy="2016224"/>
          </a:xfrm>
          <a:prstGeom prst="roundRect">
            <a:avLst/>
          </a:prstGeom>
          <a:solidFill>
            <a:srgbClr val="FFFF99">
              <a:alpha val="50000"/>
            </a:srgb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t" anchorCtr="0"/>
          <a:lstStyle/>
          <a:p>
            <a:pPr>
              <a:spcBef>
                <a:spcPts val="0"/>
              </a:spcBef>
            </a:pPr>
            <a:r>
              <a:rPr lang="en-US" sz="1600" b="1" dirty="0" smtClean="0">
                <a:solidFill>
                  <a:srgbClr val="002060"/>
                </a:solidFill>
                <a:latin typeface="Arial Narrow" pitchFamily="34" charset="0"/>
              </a:rPr>
              <a:t>1</a:t>
            </a:r>
            <a:r>
              <a:rPr lang="en-US" sz="1600" b="1" baseline="30000" dirty="0" smtClean="0">
                <a:solidFill>
                  <a:srgbClr val="002060"/>
                </a:solidFill>
                <a:latin typeface="Arial Narrow" pitchFamily="34" charset="0"/>
              </a:rPr>
              <a:t>st</a:t>
            </a:r>
            <a:r>
              <a:rPr lang="en-US" sz="1600" b="1" dirty="0" smtClean="0">
                <a:solidFill>
                  <a:srgbClr val="002060"/>
                </a:solidFill>
                <a:latin typeface="Arial Narrow" pitchFamily="34" charset="0"/>
              </a:rPr>
              <a:t>  </a:t>
            </a:r>
            <a:r>
              <a:rPr lang="en-US" b="1" dirty="0">
                <a:solidFill>
                  <a:srgbClr val="002060"/>
                </a:solidFill>
                <a:latin typeface="Arial Narrow" pitchFamily="34" charset="0"/>
              </a:rPr>
              <a:t>Construction phase</a:t>
            </a:r>
          </a:p>
          <a:p>
            <a:pPr>
              <a:spcBef>
                <a:spcPts val="0"/>
              </a:spcBef>
            </a:pPr>
            <a:r>
              <a:rPr lang="en-US" b="1" dirty="0">
                <a:solidFill>
                  <a:srgbClr val="002060"/>
                </a:solidFill>
                <a:latin typeface="Arial Narrow" pitchFamily="34" charset="0"/>
              </a:rPr>
              <a:t>2013-2016</a:t>
            </a:r>
          </a:p>
        </p:txBody>
      </p:sp>
      <p:sp>
        <p:nvSpPr>
          <p:cNvPr id="103" name="Rounded Rectangle 102"/>
          <p:cNvSpPr/>
          <p:nvPr/>
        </p:nvSpPr>
        <p:spPr>
          <a:xfrm>
            <a:off x="5020904" y="1160748"/>
            <a:ext cx="2988332" cy="1116124"/>
          </a:xfrm>
          <a:prstGeom prst="roundRect">
            <a:avLst/>
          </a:prstGeom>
          <a:solidFill>
            <a:srgbClr val="FFFF37">
              <a:alpha val="49804"/>
            </a:srgb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t" anchorCtr="0"/>
          <a:lstStyle/>
          <a:p>
            <a:pPr>
              <a:spcBef>
                <a:spcPts val="0"/>
              </a:spcBef>
            </a:pPr>
            <a:r>
              <a:rPr lang="en-US" sz="1600" b="1" dirty="0" smtClean="0">
                <a:solidFill>
                  <a:srgbClr val="002060"/>
                </a:solidFill>
                <a:latin typeface="Arial Narrow" pitchFamily="34" charset="0"/>
              </a:rPr>
              <a:t>2</a:t>
            </a:r>
            <a:r>
              <a:rPr lang="en-US" sz="1600" b="1" baseline="30000" dirty="0" smtClean="0">
                <a:solidFill>
                  <a:srgbClr val="002060"/>
                </a:solidFill>
                <a:latin typeface="Arial Narrow" pitchFamily="34" charset="0"/>
              </a:rPr>
              <a:t>nd</a:t>
            </a:r>
            <a:r>
              <a:rPr lang="en-US" sz="1600" b="1" dirty="0" smtClean="0">
                <a:solidFill>
                  <a:srgbClr val="002060"/>
                </a:solidFill>
                <a:latin typeface="Arial Narrow" pitchFamily="34" charset="0"/>
              </a:rPr>
              <a:t>  construction phase</a:t>
            </a:r>
          </a:p>
          <a:p>
            <a:pPr>
              <a:spcBef>
                <a:spcPts val="0"/>
              </a:spcBef>
            </a:pPr>
            <a:r>
              <a:rPr lang="en-US" sz="1600" b="1" dirty="0" smtClean="0">
                <a:solidFill>
                  <a:srgbClr val="002060"/>
                </a:solidFill>
                <a:latin typeface="Arial Narrow" pitchFamily="34" charset="0"/>
              </a:rPr>
              <a:t>2018-2020 </a:t>
            </a:r>
            <a:endParaRPr lang="en-US" sz="1600" b="1" dirty="0">
              <a:solidFill>
                <a:srgbClr val="002060"/>
              </a:solidFill>
              <a:latin typeface="Arial Narrow" pitchFamily="34" charset="0"/>
            </a:endParaRPr>
          </a:p>
        </p:txBody>
      </p:sp>
      <p:sp>
        <p:nvSpPr>
          <p:cNvPr id="104" name="Notched Right Arrow 103"/>
          <p:cNvSpPr/>
          <p:nvPr/>
        </p:nvSpPr>
        <p:spPr>
          <a:xfrm>
            <a:off x="6965120" y="2420888"/>
            <a:ext cx="1080000" cy="72000"/>
          </a:xfrm>
          <a:prstGeom prst="notchedRightArrow">
            <a:avLst>
              <a:gd name="adj1" fmla="val 100000"/>
              <a:gd name="adj2" fmla="val 50000"/>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600" dirty="0">
              <a:solidFill>
                <a:srgbClr val="002060"/>
              </a:solidFill>
              <a:latin typeface="Arial Narrow" pitchFamily="34" charset="0"/>
            </a:endParaRPr>
          </a:p>
        </p:txBody>
      </p:sp>
      <p:sp>
        <p:nvSpPr>
          <p:cNvPr id="105" name="Notched Right Arrow 104"/>
          <p:cNvSpPr/>
          <p:nvPr/>
        </p:nvSpPr>
        <p:spPr>
          <a:xfrm>
            <a:off x="6461064" y="1916832"/>
            <a:ext cx="1080000" cy="72000"/>
          </a:xfrm>
          <a:prstGeom prst="notchedRightArrow">
            <a:avLst>
              <a:gd name="adj1" fmla="val 100000"/>
              <a:gd name="adj2" fmla="val 50000"/>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600" dirty="0">
              <a:solidFill>
                <a:srgbClr val="002060"/>
              </a:solidFill>
              <a:latin typeface="Arial Narrow" pitchFamily="34" charset="0"/>
            </a:endParaRPr>
          </a:p>
        </p:txBody>
      </p:sp>
      <p:sp>
        <p:nvSpPr>
          <p:cNvPr id="106" name="Parallelogram 105"/>
          <p:cNvSpPr/>
          <p:nvPr/>
        </p:nvSpPr>
        <p:spPr>
          <a:xfrm flipH="1">
            <a:off x="4948897" y="2348880"/>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07" name="Straight Connector 106"/>
          <p:cNvCxnSpPr/>
          <p:nvPr/>
        </p:nvCxnSpPr>
        <p:spPr>
          <a:xfrm>
            <a:off x="4984900" y="2456892"/>
            <a:ext cx="216024" cy="12"/>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5164920" y="2348880"/>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sp>
        <p:nvSpPr>
          <p:cNvPr id="109" name="Rectangle 108"/>
          <p:cNvSpPr/>
          <p:nvPr/>
        </p:nvSpPr>
        <p:spPr>
          <a:xfrm>
            <a:off x="5200924" y="2348880"/>
            <a:ext cx="900100" cy="216024"/>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r>
              <a:rPr lang="en-US" sz="1400" dirty="0" err="1" smtClean="0">
                <a:solidFill>
                  <a:srgbClr val="002060"/>
                </a:solidFill>
                <a:latin typeface="Calibri" pitchFamily="34" charset="0"/>
                <a:cs typeface="Calibri" pitchFamily="34" charset="0"/>
              </a:rPr>
              <a:t>Linac</a:t>
            </a:r>
            <a:r>
              <a:rPr lang="en-US" sz="1400" dirty="0" smtClean="0">
                <a:solidFill>
                  <a:srgbClr val="002060"/>
                </a:solidFill>
                <a:latin typeface="Calibri" pitchFamily="34" charset="0"/>
                <a:cs typeface="Calibri" pitchFamily="34" charset="0"/>
              </a:rPr>
              <a:t> 3</a:t>
            </a:r>
            <a:endParaRPr lang="en-US" sz="1400" dirty="0">
              <a:solidFill>
                <a:srgbClr val="002060"/>
              </a:solidFill>
              <a:latin typeface="Calibri" pitchFamily="34" charset="0"/>
              <a:cs typeface="Calibri" pitchFamily="34" charset="0"/>
            </a:endParaRPr>
          </a:p>
        </p:txBody>
      </p:sp>
      <p:sp>
        <p:nvSpPr>
          <p:cNvPr id="110" name="Oval 109"/>
          <p:cNvSpPr/>
          <p:nvPr/>
        </p:nvSpPr>
        <p:spPr>
          <a:xfrm>
            <a:off x="5416948" y="1844824"/>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sp>
        <p:nvSpPr>
          <p:cNvPr id="111" name="Rectangle 110"/>
          <p:cNvSpPr/>
          <p:nvPr/>
        </p:nvSpPr>
        <p:spPr>
          <a:xfrm>
            <a:off x="5452954" y="1844824"/>
            <a:ext cx="144016" cy="216024"/>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12" name="Oval 111"/>
          <p:cNvSpPr/>
          <p:nvPr/>
        </p:nvSpPr>
        <p:spPr>
          <a:xfrm>
            <a:off x="5560964" y="1844824"/>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cxnSp>
        <p:nvCxnSpPr>
          <p:cNvPr id="113" name="Straight Connector 112"/>
          <p:cNvCxnSpPr/>
          <p:nvPr/>
        </p:nvCxnSpPr>
        <p:spPr>
          <a:xfrm>
            <a:off x="5596968" y="1952836"/>
            <a:ext cx="792088" cy="0"/>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Oval 113"/>
          <p:cNvSpPr/>
          <p:nvPr/>
        </p:nvSpPr>
        <p:spPr>
          <a:xfrm>
            <a:off x="6065020" y="2348880"/>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cxnSp>
        <p:nvCxnSpPr>
          <p:cNvPr id="115" name="Straight Connector 114"/>
          <p:cNvCxnSpPr/>
          <p:nvPr/>
        </p:nvCxnSpPr>
        <p:spPr>
          <a:xfrm>
            <a:off x="6101024" y="2456892"/>
            <a:ext cx="252028" cy="0"/>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6209036" y="2384885"/>
            <a:ext cx="720080" cy="144016"/>
          </a:xfrm>
          <a:prstGeom prst="rect">
            <a:avLst/>
          </a:prstGeom>
          <a:solidFill>
            <a:srgbClr val="7030A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17" name="Parallelogram 116"/>
          <p:cNvSpPr/>
          <p:nvPr/>
        </p:nvSpPr>
        <p:spPr>
          <a:xfrm flipH="1">
            <a:off x="2356609" y="2348880"/>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18" name="Straight Connector 117"/>
          <p:cNvCxnSpPr/>
          <p:nvPr/>
        </p:nvCxnSpPr>
        <p:spPr>
          <a:xfrm>
            <a:off x="2392612" y="2456892"/>
            <a:ext cx="216024" cy="12"/>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a:off x="2500624" y="2348880"/>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sp>
        <p:nvSpPr>
          <p:cNvPr id="120" name="Rectangle 119"/>
          <p:cNvSpPr/>
          <p:nvPr/>
        </p:nvSpPr>
        <p:spPr>
          <a:xfrm>
            <a:off x="2536628" y="2348880"/>
            <a:ext cx="612068" cy="216024"/>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r>
              <a:rPr lang="en-US" sz="1400" dirty="0" err="1" smtClean="0">
                <a:solidFill>
                  <a:srgbClr val="002060"/>
                </a:solidFill>
                <a:latin typeface="Calibri" pitchFamily="34" charset="0"/>
                <a:cs typeface="Calibri" pitchFamily="34" charset="0"/>
              </a:rPr>
              <a:t>Linac</a:t>
            </a:r>
            <a:r>
              <a:rPr lang="en-US" sz="1400" dirty="0" smtClean="0">
                <a:solidFill>
                  <a:srgbClr val="002060"/>
                </a:solidFill>
                <a:latin typeface="Calibri" pitchFamily="34" charset="0"/>
                <a:cs typeface="Calibri" pitchFamily="34" charset="0"/>
              </a:rPr>
              <a:t> 1</a:t>
            </a:r>
            <a:endParaRPr lang="en-US" sz="1400" dirty="0">
              <a:solidFill>
                <a:srgbClr val="002060"/>
              </a:solidFill>
              <a:latin typeface="Calibri" pitchFamily="34" charset="0"/>
              <a:cs typeface="Calibri" pitchFamily="34" charset="0"/>
            </a:endParaRPr>
          </a:p>
        </p:txBody>
      </p:sp>
      <p:sp>
        <p:nvSpPr>
          <p:cNvPr id="121" name="Parallelogram 120"/>
          <p:cNvSpPr/>
          <p:nvPr/>
        </p:nvSpPr>
        <p:spPr>
          <a:xfrm flipH="1" flipV="1">
            <a:off x="1960564" y="2312876"/>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22" name="Parallelogram 121"/>
          <p:cNvSpPr/>
          <p:nvPr/>
        </p:nvSpPr>
        <p:spPr>
          <a:xfrm flipH="1" flipV="1">
            <a:off x="2176588" y="2312876"/>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23" name="Parallelogram 122"/>
          <p:cNvSpPr/>
          <p:nvPr/>
        </p:nvSpPr>
        <p:spPr>
          <a:xfrm flipH="1">
            <a:off x="1780547" y="2348880"/>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24" name="Straight Connector 123"/>
          <p:cNvCxnSpPr/>
          <p:nvPr/>
        </p:nvCxnSpPr>
        <p:spPr>
          <a:xfrm flipV="1">
            <a:off x="1816553" y="2348880"/>
            <a:ext cx="116227" cy="72008"/>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25" name="Isosceles Triangle 124"/>
          <p:cNvSpPr/>
          <p:nvPr/>
        </p:nvSpPr>
        <p:spPr>
          <a:xfrm flipV="1">
            <a:off x="1888559" y="2312876"/>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26" name="Straight Connector 125"/>
          <p:cNvCxnSpPr/>
          <p:nvPr/>
        </p:nvCxnSpPr>
        <p:spPr>
          <a:xfrm>
            <a:off x="2032572" y="2348880"/>
            <a:ext cx="108000" cy="0"/>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27" name="Isosceles Triangle 126"/>
          <p:cNvSpPr/>
          <p:nvPr/>
        </p:nvSpPr>
        <p:spPr>
          <a:xfrm flipV="1">
            <a:off x="2104583" y="2312876"/>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28" name="Straight Connector 127"/>
          <p:cNvCxnSpPr/>
          <p:nvPr/>
        </p:nvCxnSpPr>
        <p:spPr>
          <a:xfrm>
            <a:off x="2248597" y="2348880"/>
            <a:ext cx="144016" cy="108012"/>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29" name="Isosceles Triangle 128"/>
          <p:cNvSpPr/>
          <p:nvPr/>
        </p:nvSpPr>
        <p:spPr>
          <a:xfrm>
            <a:off x="2284600" y="2348880"/>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30" name="Oval 129"/>
          <p:cNvSpPr/>
          <p:nvPr/>
        </p:nvSpPr>
        <p:spPr>
          <a:xfrm>
            <a:off x="880444" y="2348880"/>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sp>
        <p:nvSpPr>
          <p:cNvPr id="131" name="Rectangle 130"/>
          <p:cNvSpPr/>
          <p:nvPr/>
        </p:nvSpPr>
        <p:spPr>
          <a:xfrm>
            <a:off x="916448" y="2348880"/>
            <a:ext cx="648072" cy="216024"/>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r>
              <a:rPr lang="en-US" sz="1400" dirty="0" smtClean="0">
                <a:solidFill>
                  <a:srgbClr val="002060"/>
                </a:solidFill>
                <a:latin typeface="Calibri" pitchFamily="34" charset="0"/>
                <a:cs typeface="Calibri" pitchFamily="34" charset="0"/>
              </a:rPr>
              <a:t>Injector</a:t>
            </a:r>
            <a:endParaRPr lang="en-US" sz="1400" dirty="0">
              <a:solidFill>
                <a:srgbClr val="002060"/>
              </a:solidFill>
              <a:latin typeface="Calibri" pitchFamily="34" charset="0"/>
              <a:cs typeface="Calibri" pitchFamily="34" charset="0"/>
            </a:endParaRPr>
          </a:p>
        </p:txBody>
      </p:sp>
      <p:sp>
        <p:nvSpPr>
          <p:cNvPr id="132" name="Oval 131"/>
          <p:cNvSpPr/>
          <p:nvPr/>
        </p:nvSpPr>
        <p:spPr>
          <a:xfrm>
            <a:off x="1528516" y="2348880"/>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cxnSp>
        <p:nvCxnSpPr>
          <p:cNvPr id="133" name="Straight Connector 132"/>
          <p:cNvCxnSpPr>
            <a:stCxn id="130" idx="0"/>
          </p:cNvCxnSpPr>
          <p:nvPr/>
        </p:nvCxnSpPr>
        <p:spPr>
          <a:xfrm>
            <a:off x="916444" y="2348880"/>
            <a:ext cx="648076"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30" idx="4"/>
            <a:endCxn id="132" idx="4"/>
          </p:cNvCxnSpPr>
          <p:nvPr/>
        </p:nvCxnSpPr>
        <p:spPr>
          <a:xfrm>
            <a:off x="916444" y="2564880"/>
            <a:ext cx="648072"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564520" y="2456892"/>
            <a:ext cx="216024" cy="12"/>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36" name="Isosceles Triangle 135"/>
          <p:cNvSpPr/>
          <p:nvPr/>
        </p:nvSpPr>
        <p:spPr>
          <a:xfrm>
            <a:off x="1708536" y="2348880"/>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37" name="Straight Connector 136"/>
          <p:cNvCxnSpPr>
            <a:endCxn id="110" idx="2"/>
          </p:cNvCxnSpPr>
          <p:nvPr/>
        </p:nvCxnSpPr>
        <p:spPr>
          <a:xfrm flipV="1">
            <a:off x="4984900" y="1952824"/>
            <a:ext cx="432048" cy="468064"/>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140" idx="0"/>
          </p:cNvCxnSpPr>
          <p:nvPr/>
        </p:nvCxnSpPr>
        <p:spPr>
          <a:xfrm>
            <a:off x="2536630" y="2348880"/>
            <a:ext cx="612064"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40" idx="4"/>
          </p:cNvCxnSpPr>
          <p:nvPr/>
        </p:nvCxnSpPr>
        <p:spPr>
          <a:xfrm flipV="1">
            <a:off x="2536630" y="2564880"/>
            <a:ext cx="612064" cy="2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3112692" y="2348880"/>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sp>
        <p:nvSpPr>
          <p:cNvPr id="141" name="Parallelogram 140"/>
          <p:cNvSpPr/>
          <p:nvPr/>
        </p:nvSpPr>
        <p:spPr>
          <a:xfrm flipH="1">
            <a:off x="3940786" y="2348880"/>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42" name="Straight Connector 141"/>
          <p:cNvCxnSpPr/>
          <p:nvPr/>
        </p:nvCxnSpPr>
        <p:spPr>
          <a:xfrm>
            <a:off x="3976788" y="2456892"/>
            <a:ext cx="216024" cy="12"/>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4084800" y="2348880"/>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sp>
        <p:nvSpPr>
          <p:cNvPr id="144" name="Rectangle 143"/>
          <p:cNvSpPr/>
          <p:nvPr/>
        </p:nvSpPr>
        <p:spPr>
          <a:xfrm>
            <a:off x="4120804" y="2348880"/>
            <a:ext cx="612068" cy="216024"/>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r>
              <a:rPr lang="en-US" sz="1400" dirty="0" err="1" smtClean="0">
                <a:solidFill>
                  <a:srgbClr val="002060"/>
                </a:solidFill>
                <a:latin typeface="Calibri" pitchFamily="34" charset="0"/>
                <a:cs typeface="Calibri" pitchFamily="34" charset="0"/>
              </a:rPr>
              <a:t>Linac</a:t>
            </a:r>
            <a:r>
              <a:rPr lang="en-US" sz="1400" dirty="0" smtClean="0">
                <a:solidFill>
                  <a:srgbClr val="002060"/>
                </a:solidFill>
                <a:latin typeface="Calibri" pitchFamily="34" charset="0"/>
                <a:cs typeface="Calibri" pitchFamily="34" charset="0"/>
              </a:rPr>
              <a:t> 2</a:t>
            </a:r>
            <a:endParaRPr lang="en-US" sz="1400" dirty="0">
              <a:solidFill>
                <a:srgbClr val="002060"/>
              </a:solidFill>
              <a:latin typeface="Calibri" pitchFamily="34" charset="0"/>
              <a:cs typeface="Calibri" pitchFamily="34" charset="0"/>
            </a:endParaRPr>
          </a:p>
        </p:txBody>
      </p:sp>
      <p:sp>
        <p:nvSpPr>
          <p:cNvPr id="145" name="Parallelogram 144"/>
          <p:cNvSpPr/>
          <p:nvPr/>
        </p:nvSpPr>
        <p:spPr>
          <a:xfrm flipH="1" flipV="1">
            <a:off x="3544741" y="2312876"/>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46" name="Parallelogram 145"/>
          <p:cNvSpPr/>
          <p:nvPr/>
        </p:nvSpPr>
        <p:spPr>
          <a:xfrm flipH="1" flipV="1">
            <a:off x="3760765" y="2312876"/>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47" name="Parallelogram 146"/>
          <p:cNvSpPr/>
          <p:nvPr/>
        </p:nvSpPr>
        <p:spPr>
          <a:xfrm flipH="1">
            <a:off x="3364720" y="2348880"/>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48" name="Straight Connector 147"/>
          <p:cNvCxnSpPr/>
          <p:nvPr/>
        </p:nvCxnSpPr>
        <p:spPr>
          <a:xfrm flipV="1">
            <a:off x="3400729" y="2348880"/>
            <a:ext cx="116227" cy="72008"/>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49" name="Isosceles Triangle 148"/>
          <p:cNvSpPr/>
          <p:nvPr/>
        </p:nvSpPr>
        <p:spPr>
          <a:xfrm flipV="1">
            <a:off x="3472732" y="2312876"/>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50" name="Straight Connector 149"/>
          <p:cNvCxnSpPr/>
          <p:nvPr/>
        </p:nvCxnSpPr>
        <p:spPr>
          <a:xfrm>
            <a:off x="3616748" y="2348880"/>
            <a:ext cx="108000" cy="0"/>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51" name="Isosceles Triangle 150"/>
          <p:cNvSpPr/>
          <p:nvPr/>
        </p:nvSpPr>
        <p:spPr>
          <a:xfrm flipV="1">
            <a:off x="3688756" y="2312876"/>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52" name="Straight Connector 151"/>
          <p:cNvCxnSpPr/>
          <p:nvPr/>
        </p:nvCxnSpPr>
        <p:spPr>
          <a:xfrm>
            <a:off x="3832774" y="2348880"/>
            <a:ext cx="144016" cy="108012"/>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53" name="Isosceles Triangle 152"/>
          <p:cNvSpPr/>
          <p:nvPr/>
        </p:nvSpPr>
        <p:spPr>
          <a:xfrm>
            <a:off x="3868777" y="2348880"/>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54" name="Straight Connector 153"/>
          <p:cNvCxnSpPr/>
          <p:nvPr/>
        </p:nvCxnSpPr>
        <p:spPr>
          <a:xfrm>
            <a:off x="3148696" y="2456892"/>
            <a:ext cx="216024" cy="12"/>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55" name="Isosceles Triangle 154"/>
          <p:cNvSpPr/>
          <p:nvPr/>
        </p:nvSpPr>
        <p:spPr>
          <a:xfrm>
            <a:off x="3292714" y="2348880"/>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56" name="Straight Connector 155"/>
          <p:cNvCxnSpPr>
            <a:endCxn id="158" idx="0"/>
          </p:cNvCxnSpPr>
          <p:nvPr/>
        </p:nvCxnSpPr>
        <p:spPr>
          <a:xfrm>
            <a:off x="4120805" y="2348880"/>
            <a:ext cx="612064"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endCxn id="158" idx="4"/>
          </p:cNvCxnSpPr>
          <p:nvPr/>
        </p:nvCxnSpPr>
        <p:spPr>
          <a:xfrm flipV="1">
            <a:off x="4120805" y="2564880"/>
            <a:ext cx="612064" cy="2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4696868" y="2348880"/>
            <a:ext cx="72000" cy="216000"/>
          </a:xfrm>
          <a:prstGeom prst="ellips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sz="1400" dirty="0">
              <a:latin typeface="Calibri" pitchFamily="34" charset="0"/>
              <a:cs typeface="Calibri" pitchFamily="34" charset="0"/>
            </a:endParaRPr>
          </a:p>
        </p:txBody>
      </p:sp>
      <p:cxnSp>
        <p:nvCxnSpPr>
          <p:cNvPr id="159" name="Straight Connector 158"/>
          <p:cNvCxnSpPr/>
          <p:nvPr/>
        </p:nvCxnSpPr>
        <p:spPr>
          <a:xfrm>
            <a:off x="4732872" y="2456892"/>
            <a:ext cx="216024" cy="12"/>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60" name="Isosceles Triangle 159"/>
          <p:cNvSpPr/>
          <p:nvPr/>
        </p:nvSpPr>
        <p:spPr>
          <a:xfrm>
            <a:off x="4876888" y="2348880"/>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61" name="Rectangle 160"/>
          <p:cNvSpPr/>
          <p:nvPr/>
        </p:nvSpPr>
        <p:spPr>
          <a:xfrm>
            <a:off x="5704982" y="1880828"/>
            <a:ext cx="720080" cy="144016"/>
          </a:xfrm>
          <a:prstGeom prst="rect">
            <a:avLst/>
          </a:prstGeom>
          <a:solidFill>
            <a:srgbClr val="FF00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62" name="Freeform 161"/>
          <p:cNvSpPr>
            <a:spLocks/>
          </p:cNvSpPr>
          <p:nvPr/>
        </p:nvSpPr>
        <p:spPr>
          <a:xfrm flipV="1">
            <a:off x="5704980" y="1916832"/>
            <a:ext cx="720072" cy="83344"/>
          </a:xfrm>
          <a:custGeom>
            <a:avLst/>
            <a:gdLst>
              <a:gd name="connsiteX0" fmla="*/ 0 w 714375"/>
              <a:gd name="connsiteY0" fmla="*/ 80962 h 166687"/>
              <a:gd name="connsiteX1" fmla="*/ 33338 w 714375"/>
              <a:gd name="connsiteY1" fmla="*/ 154781 h 166687"/>
              <a:gd name="connsiteX2" fmla="*/ 107157 w 714375"/>
              <a:gd name="connsiteY2" fmla="*/ 9524 h 166687"/>
              <a:gd name="connsiteX3" fmla="*/ 178594 w 714375"/>
              <a:gd name="connsiteY3" fmla="*/ 152399 h 166687"/>
              <a:gd name="connsiteX4" fmla="*/ 252413 w 714375"/>
              <a:gd name="connsiteY4" fmla="*/ 11906 h 166687"/>
              <a:gd name="connsiteX5" fmla="*/ 326232 w 714375"/>
              <a:gd name="connsiteY5" fmla="*/ 154781 h 166687"/>
              <a:gd name="connsiteX6" fmla="*/ 395288 w 714375"/>
              <a:gd name="connsiteY6" fmla="*/ 11906 h 166687"/>
              <a:gd name="connsiteX7" fmla="*/ 464344 w 714375"/>
              <a:gd name="connsiteY7" fmla="*/ 154781 h 166687"/>
              <a:gd name="connsiteX8" fmla="*/ 538163 w 714375"/>
              <a:gd name="connsiteY8" fmla="*/ 9524 h 166687"/>
              <a:gd name="connsiteX9" fmla="*/ 609600 w 714375"/>
              <a:gd name="connsiteY9" fmla="*/ 154781 h 166687"/>
              <a:gd name="connsiteX10" fmla="*/ 681038 w 714375"/>
              <a:gd name="connsiteY10" fmla="*/ 11906 h 166687"/>
              <a:gd name="connsiteX11" fmla="*/ 714375 w 714375"/>
              <a:gd name="connsiteY11" fmla="*/ 83343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375" h="166687">
                <a:moveTo>
                  <a:pt x="0" y="80962"/>
                </a:moveTo>
                <a:cubicBezTo>
                  <a:pt x="7739" y="123824"/>
                  <a:pt x="15479" y="166687"/>
                  <a:pt x="33338" y="154781"/>
                </a:cubicBezTo>
                <a:cubicBezTo>
                  <a:pt x="51197" y="142875"/>
                  <a:pt x="82948" y="9921"/>
                  <a:pt x="107157" y="9524"/>
                </a:cubicBezTo>
                <a:cubicBezTo>
                  <a:pt x="131366" y="9127"/>
                  <a:pt x="154385" y="152002"/>
                  <a:pt x="178594" y="152399"/>
                </a:cubicBezTo>
                <a:cubicBezTo>
                  <a:pt x="202803" y="152796"/>
                  <a:pt x="227807" y="11509"/>
                  <a:pt x="252413" y="11906"/>
                </a:cubicBezTo>
                <a:cubicBezTo>
                  <a:pt x="277019" y="12303"/>
                  <a:pt x="302420" y="154781"/>
                  <a:pt x="326232" y="154781"/>
                </a:cubicBezTo>
                <a:cubicBezTo>
                  <a:pt x="350044" y="154781"/>
                  <a:pt x="372269" y="11906"/>
                  <a:pt x="395288" y="11906"/>
                </a:cubicBezTo>
                <a:cubicBezTo>
                  <a:pt x="418307" y="11906"/>
                  <a:pt x="440532" y="155178"/>
                  <a:pt x="464344" y="154781"/>
                </a:cubicBezTo>
                <a:cubicBezTo>
                  <a:pt x="488157" y="154384"/>
                  <a:pt x="513954" y="9524"/>
                  <a:pt x="538163" y="9524"/>
                </a:cubicBezTo>
                <a:cubicBezTo>
                  <a:pt x="562372" y="9524"/>
                  <a:pt x="585788" y="154384"/>
                  <a:pt x="609600" y="154781"/>
                </a:cubicBezTo>
                <a:cubicBezTo>
                  <a:pt x="633413" y="155178"/>
                  <a:pt x="663576" y="23812"/>
                  <a:pt x="681038" y="11906"/>
                </a:cubicBezTo>
                <a:cubicBezTo>
                  <a:pt x="698501" y="0"/>
                  <a:pt x="706438" y="41671"/>
                  <a:pt x="714375" y="83343"/>
                </a:cubicBezTo>
              </a:path>
            </a:pathLst>
          </a:custGeom>
          <a:solidFill>
            <a:srgbClr val="FF0000"/>
          </a:solidFill>
          <a:ln w="12700">
            <a:solidFill>
              <a:srgbClr val="002060"/>
            </a:solidFill>
          </a:ln>
        </p:spPr>
        <p:style>
          <a:lnRef idx="1">
            <a:schemeClr val="accent1"/>
          </a:lnRef>
          <a:fillRef idx="0">
            <a:schemeClr val="accent1"/>
          </a:fillRef>
          <a:effectRef idx="0">
            <a:schemeClr val="accent1"/>
          </a:effectRef>
          <a:fontRef idx="minor">
            <a:schemeClr val="tx1"/>
          </a:fontRef>
        </p:style>
        <p:txBody>
          <a:bodyPr lIns="91425" tIns="45713" rIns="91425" bIns="45713" rtlCol="0" anchor="ctr"/>
          <a:lstStyle/>
          <a:p>
            <a:pPr algn="ctr"/>
            <a:endParaRPr lang="en-US" sz="1400" dirty="0">
              <a:latin typeface="Calibri" pitchFamily="34" charset="0"/>
              <a:cs typeface="Calibri" pitchFamily="34" charset="0"/>
            </a:endParaRPr>
          </a:p>
        </p:txBody>
      </p:sp>
      <p:sp>
        <p:nvSpPr>
          <p:cNvPr id="163" name="Freeform 162"/>
          <p:cNvSpPr/>
          <p:nvPr/>
        </p:nvSpPr>
        <p:spPr>
          <a:xfrm>
            <a:off x="5704980" y="1844824"/>
            <a:ext cx="757324" cy="180020"/>
          </a:xfrm>
          <a:custGeom>
            <a:avLst/>
            <a:gdLst>
              <a:gd name="connsiteX0" fmla="*/ 0 w 728662"/>
              <a:gd name="connsiteY0" fmla="*/ 38100 h 38100"/>
              <a:gd name="connsiteX1" fmla="*/ 64294 w 728662"/>
              <a:gd name="connsiteY1" fmla="*/ 0 h 38100"/>
              <a:gd name="connsiteX2" fmla="*/ 728662 w 728662"/>
              <a:gd name="connsiteY2" fmla="*/ 0 h 38100"/>
              <a:gd name="connsiteX3" fmla="*/ 714375 w 728662"/>
              <a:gd name="connsiteY3" fmla="*/ 38100 h 38100"/>
              <a:gd name="connsiteX4" fmla="*/ 0 w 728662"/>
              <a:gd name="connsiteY4" fmla="*/ 38100 h 38100"/>
              <a:gd name="connsiteX0" fmla="*/ 0 w 788367"/>
              <a:gd name="connsiteY0" fmla="*/ 38100 h 38100"/>
              <a:gd name="connsiteX1" fmla="*/ 64294 w 788367"/>
              <a:gd name="connsiteY1" fmla="*/ 0 h 38100"/>
              <a:gd name="connsiteX2" fmla="*/ 788367 w 788367"/>
              <a:gd name="connsiteY2" fmla="*/ 1637 h 38100"/>
              <a:gd name="connsiteX3" fmla="*/ 714375 w 788367"/>
              <a:gd name="connsiteY3" fmla="*/ 38100 h 38100"/>
              <a:gd name="connsiteX4" fmla="*/ 0 w 788367"/>
              <a:gd name="connsiteY4" fmla="*/ 38100 h 38100"/>
              <a:gd name="connsiteX0" fmla="*/ 0 w 788367"/>
              <a:gd name="connsiteY0" fmla="*/ 38100 h 38100"/>
              <a:gd name="connsiteX1" fmla="*/ 64294 w 788367"/>
              <a:gd name="connsiteY1" fmla="*/ 0 h 38100"/>
              <a:gd name="connsiteX2" fmla="*/ 788367 w 788367"/>
              <a:gd name="connsiteY2" fmla="*/ 1637 h 38100"/>
              <a:gd name="connsiteX3" fmla="*/ 716359 w 788367"/>
              <a:gd name="connsiteY3" fmla="*/ 37641 h 38100"/>
              <a:gd name="connsiteX4" fmla="*/ 0 w 788367"/>
              <a:gd name="connsiteY4" fmla="*/ 38100 h 38100"/>
              <a:gd name="connsiteX0" fmla="*/ 0 w 788367"/>
              <a:gd name="connsiteY0" fmla="*/ 38100 h 38100"/>
              <a:gd name="connsiteX1" fmla="*/ 64294 w 788367"/>
              <a:gd name="connsiteY1" fmla="*/ 0 h 38100"/>
              <a:gd name="connsiteX2" fmla="*/ 788367 w 788367"/>
              <a:gd name="connsiteY2" fmla="*/ 1637 h 38100"/>
              <a:gd name="connsiteX3" fmla="*/ 716359 w 788367"/>
              <a:gd name="connsiteY3" fmla="*/ 37641 h 38100"/>
              <a:gd name="connsiteX4" fmla="*/ 711994 w 788367"/>
              <a:gd name="connsiteY4" fmla="*/ 33337 h 38100"/>
              <a:gd name="connsiteX5" fmla="*/ 0 w 788367"/>
              <a:gd name="connsiteY5" fmla="*/ 38100 h 38100"/>
              <a:gd name="connsiteX0" fmla="*/ 0 w 788367"/>
              <a:gd name="connsiteY0" fmla="*/ 38100 h 38100"/>
              <a:gd name="connsiteX1" fmla="*/ 64294 w 788367"/>
              <a:gd name="connsiteY1" fmla="*/ 0 h 38100"/>
              <a:gd name="connsiteX2" fmla="*/ 788367 w 788367"/>
              <a:gd name="connsiteY2" fmla="*/ 1637 h 38100"/>
              <a:gd name="connsiteX3" fmla="*/ 716359 w 788367"/>
              <a:gd name="connsiteY3" fmla="*/ 37641 h 38100"/>
              <a:gd name="connsiteX4" fmla="*/ 716359 w 788367"/>
              <a:gd name="connsiteY4" fmla="*/ 37641 h 38100"/>
              <a:gd name="connsiteX5" fmla="*/ 0 w 788367"/>
              <a:gd name="connsiteY5" fmla="*/ 38100 h 38100"/>
              <a:gd name="connsiteX0" fmla="*/ 0 w 788367"/>
              <a:gd name="connsiteY0" fmla="*/ 38100 h 181657"/>
              <a:gd name="connsiteX1" fmla="*/ 64294 w 788367"/>
              <a:gd name="connsiteY1" fmla="*/ 0 h 181657"/>
              <a:gd name="connsiteX2" fmla="*/ 788367 w 788367"/>
              <a:gd name="connsiteY2" fmla="*/ 1637 h 181657"/>
              <a:gd name="connsiteX3" fmla="*/ 716359 w 788367"/>
              <a:gd name="connsiteY3" fmla="*/ 37641 h 181657"/>
              <a:gd name="connsiteX4" fmla="*/ 716359 w 788367"/>
              <a:gd name="connsiteY4" fmla="*/ 181657 h 181657"/>
              <a:gd name="connsiteX5" fmla="*/ 0 w 788367"/>
              <a:gd name="connsiteY5" fmla="*/ 38100 h 181657"/>
              <a:gd name="connsiteX0" fmla="*/ 0 w 788367"/>
              <a:gd name="connsiteY0" fmla="*/ 38100 h 181657"/>
              <a:gd name="connsiteX1" fmla="*/ 64294 w 788367"/>
              <a:gd name="connsiteY1" fmla="*/ 0 h 181657"/>
              <a:gd name="connsiteX2" fmla="*/ 788367 w 788367"/>
              <a:gd name="connsiteY2" fmla="*/ 1637 h 181657"/>
              <a:gd name="connsiteX3" fmla="*/ 716359 w 788367"/>
              <a:gd name="connsiteY3" fmla="*/ 37641 h 181657"/>
              <a:gd name="connsiteX4" fmla="*/ 716359 w 788367"/>
              <a:gd name="connsiteY4" fmla="*/ 181657 h 181657"/>
              <a:gd name="connsiteX5" fmla="*/ 576262 w 788367"/>
              <a:gd name="connsiteY5" fmla="*/ 152400 h 181657"/>
              <a:gd name="connsiteX6" fmla="*/ 0 w 788367"/>
              <a:gd name="connsiteY6" fmla="*/ 38100 h 181657"/>
              <a:gd name="connsiteX0" fmla="*/ 0 w 788367"/>
              <a:gd name="connsiteY0" fmla="*/ 38100 h 181657"/>
              <a:gd name="connsiteX1" fmla="*/ 64294 w 788367"/>
              <a:gd name="connsiteY1" fmla="*/ 0 h 181657"/>
              <a:gd name="connsiteX2" fmla="*/ 788367 w 788367"/>
              <a:gd name="connsiteY2" fmla="*/ 1637 h 181657"/>
              <a:gd name="connsiteX3" fmla="*/ 716359 w 788367"/>
              <a:gd name="connsiteY3" fmla="*/ 37641 h 181657"/>
              <a:gd name="connsiteX4" fmla="*/ 716359 w 788367"/>
              <a:gd name="connsiteY4" fmla="*/ 181657 h 181657"/>
              <a:gd name="connsiteX5" fmla="*/ 644351 w 788367"/>
              <a:gd name="connsiteY5" fmla="*/ 37641 h 181657"/>
              <a:gd name="connsiteX6" fmla="*/ 0 w 788367"/>
              <a:gd name="connsiteY6" fmla="*/ 38100 h 181657"/>
              <a:gd name="connsiteX0" fmla="*/ 0 w 788367"/>
              <a:gd name="connsiteY0" fmla="*/ 38100 h 181657"/>
              <a:gd name="connsiteX1" fmla="*/ 64294 w 788367"/>
              <a:gd name="connsiteY1" fmla="*/ 0 h 181657"/>
              <a:gd name="connsiteX2" fmla="*/ 788367 w 788367"/>
              <a:gd name="connsiteY2" fmla="*/ 1637 h 181657"/>
              <a:gd name="connsiteX3" fmla="*/ 788367 w 788367"/>
              <a:gd name="connsiteY3" fmla="*/ 109649 h 181657"/>
              <a:gd name="connsiteX4" fmla="*/ 716359 w 788367"/>
              <a:gd name="connsiteY4" fmla="*/ 181657 h 181657"/>
              <a:gd name="connsiteX5" fmla="*/ 644351 w 788367"/>
              <a:gd name="connsiteY5" fmla="*/ 37641 h 181657"/>
              <a:gd name="connsiteX6" fmla="*/ 0 w 788367"/>
              <a:gd name="connsiteY6" fmla="*/ 38100 h 181657"/>
              <a:gd name="connsiteX0" fmla="*/ 0 w 788367"/>
              <a:gd name="connsiteY0" fmla="*/ 38100 h 181657"/>
              <a:gd name="connsiteX1" fmla="*/ 64294 w 788367"/>
              <a:gd name="connsiteY1" fmla="*/ 0 h 181657"/>
              <a:gd name="connsiteX2" fmla="*/ 788367 w 788367"/>
              <a:gd name="connsiteY2" fmla="*/ 1637 h 181657"/>
              <a:gd name="connsiteX3" fmla="*/ 788367 w 788367"/>
              <a:gd name="connsiteY3" fmla="*/ 109649 h 181657"/>
              <a:gd name="connsiteX4" fmla="*/ 716359 w 788367"/>
              <a:gd name="connsiteY4" fmla="*/ 181657 h 181657"/>
              <a:gd name="connsiteX5" fmla="*/ 716359 w 788367"/>
              <a:gd name="connsiteY5" fmla="*/ 37641 h 181657"/>
              <a:gd name="connsiteX6" fmla="*/ 0 w 788367"/>
              <a:gd name="connsiteY6" fmla="*/ 38100 h 181657"/>
              <a:gd name="connsiteX0" fmla="*/ 0 w 788367"/>
              <a:gd name="connsiteY0" fmla="*/ 36463 h 180020"/>
              <a:gd name="connsiteX1" fmla="*/ 104291 w 788367"/>
              <a:gd name="connsiteY1" fmla="*/ 0 h 180020"/>
              <a:gd name="connsiteX2" fmla="*/ 788367 w 788367"/>
              <a:gd name="connsiteY2" fmla="*/ 0 h 180020"/>
              <a:gd name="connsiteX3" fmla="*/ 788367 w 788367"/>
              <a:gd name="connsiteY3" fmla="*/ 108012 h 180020"/>
              <a:gd name="connsiteX4" fmla="*/ 716359 w 788367"/>
              <a:gd name="connsiteY4" fmla="*/ 180020 h 180020"/>
              <a:gd name="connsiteX5" fmla="*/ 716359 w 788367"/>
              <a:gd name="connsiteY5" fmla="*/ 36004 h 180020"/>
              <a:gd name="connsiteX6" fmla="*/ 0 w 788367"/>
              <a:gd name="connsiteY6" fmla="*/ 36463 h 180020"/>
              <a:gd name="connsiteX0" fmla="*/ 0 w 788367"/>
              <a:gd name="connsiteY0" fmla="*/ 36463 h 180020"/>
              <a:gd name="connsiteX1" fmla="*/ 104291 w 788367"/>
              <a:gd name="connsiteY1" fmla="*/ 0 h 180020"/>
              <a:gd name="connsiteX2" fmla="*/ 788367 w 788367"/>
              <a:gd name="connsiteY2" fmla="*/ 0 h 180020"/>
              <a:gd name="connsiteX3" fmla="*/ 788367 w 788367"/>
              <a:gd name="connsiteY3" fmla="*/ 144015 h 180020"/>
              <a:gd name="connsiteX4" fmla="*/ 716359 w 788367"/>
              <a:gd name="connsiteY4" fmla="*/ 180020 h 180020"/>
              <a:gd name="connsiteX5" fmla="*/ 716359 w 788367"/>
              <a:gd name="connsiteY5" fmla="*/ 36004 h 180020"/>
              <a:gd name="connsiteX6" fmla="*/ 0 w 788367"/>
              <a:gd name="connsiteY6" fmla="*/ 36463 h 180020"/>
              <a:gd name="connsiteX0" fmla="*/ 0 w 792088"/>
              <a:gd name="connsiteY0" fmla="*/ 36463 h 180020"/>
              <a:gd name="connsiteX1" fmla="*/ 104291 w 792088"/>
              <a:gd name="connsiteY1" fmla="*/ 0 h 180020"/>
              <a:gd name="connsiteX2" fmla="*/ 788367 w 792088"/>
              <a:gd name="connsiteY2" fmla="*/ 0 h 180020"/>
              <a:gd name="connsiteX3" fmla="*/ 792088 w 792088"/>
              <a:gd name="connsiteY3" fmla="*/ 144016 h 180020"/>
              <a:gd name="connsiteX4" fmla="*/ 716359 w 792088"/>
              <a:gd name="connsiteY4" fmla="*/ 180020 h 180020"/>
              <a:gd name="connsiteX5" fmla="*/ 716359 w 792088"/>
              <a:gd name="connsiteY5" fmla="*/ 36004 h 180020"/>
              <a:gd name="connsiteX6" fmla="*/ 0 w 792088"/>
              <a:gd name="connsiteY6" fmla="*/ 36463 h 180020"/>
              <a:gd name="connsiteX0" fmla="*/ 0 w 789607"/>
              <a:gd name="connsiteY0" fmla="*/ 36463 h 180020"/>
              <a:gd name="connsiteX1" fmla="*/ 104291 w 789607"/>
              <a:gd name="connsiteY1" fmla="*/ 0 h 180020"/>
              <a:gd name="connsiteX2" fmla="*/ 788367 w 789607"/>
              <a:gd name="connsiteY2" fmla="*/ 0 h 180020"/>
              <a:gd name="connsiteX3" fmla="*/ 756083 w 789607"/>
              <a:gd name="connsiteY3" fmla="*/ 144016 h 180020"/>
              <a:gd name="connsiteX4" fmla="*/ 716359 w 789607"/>
              <a:gd name="connsiteY4" fmla="*/ 180020 h 180020"/>
              <a:gd name="connsiteX5" fmla="*/ 716359 w 789607"/>
              <a:gd name="connsiteY5" fmla="*/ 36004 h 180020"/>
              <a:gd name="connsiteX6" fmla="*/ 0 w 789607"/>
              <a:gd name="connsiteY6" fmla="*/ 36463 h 180020"/>
              <a:gd name="connsiteX0" fmla="*/ 0 w 757324"/>
              <a:gd name="connsiteY0" fmla="*/ 36463 h 180020"/>
              <a:gd name="connsiteX1" fmla="*/ 104291 w 757324"/>
              <a:gd name="connsiteY1" fmla="*/ 0 h 180020"/>
              <a:gd name="connsiteX2" fmla="*/ 756084 w 757324"/>
              <a:gd name="connsiteY2" fmla="*/ 0 h 180020"/>
              <a:gd name="connsiteX3" fmla="*/ 756083 w 757324"/>
              <a:gd name="connsiteY3" fmla="*/ 144016 h 180020"/>
              <a:gd name="connsiteX4" fmla="*/ 716359 w 757324"/>
              <a:gd name="connsiteY4" fmla="*/ 180020 h 180020"/>
              <a:gd name="connsiteX5" fmla="*/ 716359 w 757324"/>
              <a:gd name="connsiteY5" fmla="*/ 36004 h 180020"/>
              <a:gd name="connsiteX6" fmla="*/ 0 w 757324"/>
              <a:gd name="connsiteY6" fmla="*/ 36463 h 180020"/>
              <a:gd name="connsiteX0" fmla="*/ 0 w 757324"/>
              <a:gd name="connsiteY0" fmla="*/ 36463 h 180020"/>
              <a:gd name="connsiteX1" fmla="*/ 108012 w 757324"/>
              <a:gd name="connsiteY1" fmla="*/ 0 h 180020"/>
              <a:gd name="connsiteX2" fmla="*/ 756084 w 757324"/>
              <a:gd name="connsiteY2" fmla="*/ 0 h 180020"/>
              <a:gd name="connsiteX3" fmla="*/ 756083 w 757324"/>
              <a:gd name="connsiteY3" fmla="*/ 144016 h 180020"/>
              <a:gd name="connsiteX4" fmla="*/ 716359 w 757324"/>
              <a:gd name="connsiteY4" fmla="*/ 180020 h 180020"/>
              <a:gd name="connsiteX5" fmla="*/ 716359 w 757324"/>
              <a:gd name="connsiteY5" fmla="*/ 36004 h 180020"/>
              <a:gd name="connsiteX6" fmla="*/ 0 w 757324"/>
              <a:gd name="connsiteY6" fmla="*/ 36463 h 180020"/>
              <a:gd name="connsiteX0" fmla="*/ 0 w 757324"/>
              <a:gd name="connsiteY0" fmla="*/ 36463 h 180020"/>
              <a:gd name="connsiteX1" fmla="*/ 108012 w 757324"/>
              <a:gd name="connsiteY1" fmla="*/ 0 h 180020"/>
              <a:gd name="connsiteX2" fmla="*/ 756084 w 757324"/>
              <a:gd name="connsiteY2" fmla="*/ 0 h 180020"/>
              <a:gd name="connsiteX3" fmla="*/ 756083 w 757324"/>
              <a:gd name="connsiteY3" fmla="*/ 144016 h 180020"/>
              <a:gd name="connsiteX4" fmla="*/ 716359 w 757324"/>
              <a:gd name="connsiteY4" fmla="*/ 180020 h 180020"/>
              <a:gd name="connsiteX5" fmla="*/ 716359 w 757324"/>
              <a:gd name="connsiteY5" fmla="*/ 36004 h 180020"/>
              <a:gd name="connsiteX6" fmla="*/ 0 w 757324"/>
              <a:gd name="connsiteY6" fmla="*/ 36463 h 18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324" h="180020">
                <a:moveTo>
                  <a:pt x="0" y="36463"/>
                </a:moveTo>
                <a:lnTo>
                  <a:pt x="108012" y="0"/>
                </a:lnTo>
                <a:lnTo>
                  <a:pt x="756084" y="0"/>
                </a:lnTo>
                <a:cubicBezTo>
                  <a:pt x="757324" y="48005"/>
                  <a:pt x="754843" y="96011"/>
                  <a:pt x="756083" y="144016"/>
                </a:cubicBezTo>
                <a:lnTo>
                  <a:pt x="716359" y="180020"/>
                </a:lnTo>
                <a:lnTo>
                  <a:pt x="716359" y="36004"/>
                </a:lnTo>
                <a:lnTo>
                  <a:pt x="0" y="36463"/>
                </a:lnTo>
                <a:close/>
              </a:path>
            </a:pathLst>
          </a:custGeom>
          <a:solidFill>
            <a:srgbClr val="FF00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600" dirty="0">
              <a:solidFill>
                <a:srgbClr val="002060"/>
              </a:solidFill>
              <a:latin typeface="Arial Narrow" pitchFamily="34" charset="0"/>
            </a:endParaRPr>
          </a:p>
        </p:txBody>
      </p:sp>
      <p:cxnSp>
        <p:nvCxnSpPr>
          <p:cNvPr id="164" name="Straight Connector 163"/>
          <p:cNvCxnSpPr>
            <a:stCxn id="163" idx="5"/>
            <a:endCxn id="163" idx="2"/>
          </p:cNvCxnSpPr>
          <p:nvPr/>
        </p:nvCxnSpPr>
        <p:spPr>
          <a:xfrm flipV="1">
            <a:off x="6421341" y="1844824"/>
            <a:ext cx="39725" cy="3600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65" name="Freeform 164"/>
          <p:cNvSpPr/>
          <p:nvPr/>
        </p:nvSpPr>
        <p:spPr>
          <a:xfrm>
            <a:off x="6209037" y="2348880"/>
            <a:ext cx="757324" cy="180020"/>
          </a:xfrm>
          <a:custGeom>
            <a:avLst/>
            <a:gdLst>
              <a:gd name="connsiteX0" fmla="*/ 0 w 728662"/>
              <a:gd name="connsiteY0" fmla="*/ 38100 h 38100"/>
              <a:gd name="connsiteX1" fmla="*/ 64294 w 728662"/>
              <a:gd name="connsiteY1" fmla="*/ 0 h 38100"/>
              <a:gd name="connsiteX2" fmla="*/ 728662 w 728662"/>
              <a:gd name="connsiteY2" fmla="*/ 0 h 38100"/>
              <a:gd name="connsiteX3" fmla="*/ 714375 w 728662"/>
              <a:gd name="connsiteY3" fmla="*/ 38100 h 38100"/>
              <a:gd name="connsiteX4" fmla="*/ 0 w 728662"/>
              <a:gd name="connsiteY4" fmla="*/ 38100 h 38100"/>
              <a:gd name="connsiteX0" fmla="*/ 0 w 788367"/>
              <a:gd name="connsiteY0" fmla="*/ 38100 h 38100"/>
              <a:gd name="connsiteX1" fmla="*/ 64294 w 788367"/>
              <a:gd name="connsiteY1" fmla="*/ 0 h 38100"/>
              <a:gd name="connsiteX2" fmla="*/ 788367 w 788367"/>
              <a:gd name="connsiteY2" fmla="*/ 1637 h 38100"/>
              <a:gd name="connsiteX3" fmla="*/ 714375 w 788367"/>
              <a:gd name="connsiteY3" fmla="*/ 38100 h 38100"/>
              <a:gd name="connsiteX4" fmla="*/ 0 w 788367"/>
              <a:gd name="connsiteY4" fmla="*/ 38100 h 38100"/>
              <a:gd name="connsiteX0" fmla="*/ 0 w 788367"/>
              <a:gd name="connsiteY0" fmla="*/ 38100 h 38100"/>
              <a:gd name="connsiteX1" fmla="*/ 64294 w 788367"/>
              <a:gd name="connsiteY1" fmla="*/ 0 h 38100"/>
              <a:gd name="connsiteX2" fmla="*/ 788367 w 788367"/>
              <a:gd name="connsiteY2" fmla="*/ 1637 h 38100"/>
              <a:gd name="connsiteX3" fmla="*/ 716359 w 788367"/>
              <a:gd name="connsiteY3" fmla="*/ 37641 h 38100"/>
              <a:gd name="connsiteX4" fmla="*/ 0 w 788367"/>
              <a:gd name="connsiteY4" fmla="*/ 38100 h 38100"/>
              <a:gd name="connsiteX0" fmla="*/ 0 w 788367"/>
              <a:gd name="connsiteY0" fmla="*/ 38100 h 38100"/>
              <a:gd name="connsiteX1" fmla="*/ 64294 w 788367"/>
              <a:gd name="connsiteY1" fmla="*/ 0 h 38100"/>
              <a:gd name="connsiteX2" fmla="*/ 788367 w 788367"/>
              <a:gd name="connsiteY2" fmla="*/ 1637 h 38100"/>
              <a:gd name="connsiteX3" fmla="*/ 716359 w 788367"/>
              <a:gd name="connsiteY3" fmla="*/ 37641 h 38100"/>
              <a:gd name="connsiteX4" fmla="*/ 711994 w 788367"/>
              <a:gd name="connsiteY4" fmla="*/ 33337 h 38100"/>
              <a:gd name="connsiteX5" fmla="*/ 0 w 788367"/>
              <a:gd name="connsiteY5" fmla="*/ 38100 h 38100"/>
              <a:gd name="connsiteX0" fmla="*/ 0 w 788367"/>
              <a:gd name="connsiteY0" fmla="*/ 38100 h 38100"/>
              <a:gd name="connsiteX1" fmla="*/ 64294 w 788367"/>
              <a:gd name="connsiteY1" fmla="*/ 0 h 38100"/>
              <a:gd name="connsiteX2" fmla="*/ 788367 w 788367"/>
              <a:gd name="connsiteY2" fmla="*/ 1637 h 38100"/>
              <a:gd name="connsiteX3" fmla="*/ 716359 w 788367"/>
              <a:gd name="connsiteY3" fmla="*/ 37641 h 38100"/>
              <a:gd name="connsiteX4" fmla="*/ 716359 w 788367"/>
              <a:gd name="connsiteY4" fmla="*/ 37641 h 38100"/>
              <a:gd name="connsiteX5" fmla="*/ 0 w 788367"/>
              <a:gd name="connsiteY5" fmla="*/ 38100 h 38100"/>
              <a:gd name="connsiteX0" fmla="*/ 0 w 788367"/>
              <a:gd name="connsiteY0" fmla="*/ 38100 h 181657"/>
              <a:gd name="connsiteX1" fmla="*/ 64294 w 788367"/>
              <a:gd name="connsiteY1" fmla="*/ 0 h 181657"/>
              <a:gd name="connsiteX2" fmla="*/ 788367 w 788367"/>
              <a:gd name="connsiteY2" fmla="*/ 1637 h 181657"/>
              <a:gd name="connsiteX3" fmla="*/ 716359 w 788367"/>
              <a:gd name="connsiteY3" fmla="*/ 37641 h 181657"/>
              <a:gd name="connsiteX4" fmla="*/ 716359 w 788367"/>
              <a:gd name="connsiteY4" fmla="*/ 181657 h 181657"/>
              <a:gd name="connsiteX5" fmla="*/ 0 w 788367"/>
              <a:gd name="connsiteY5" fmla="*/ 38100 h 181657"/>
              <a:gd name="connsiteX0" fmla="*/ 0 w 788367"/>
              <a:gd name="connsiteY0" fmla="*/ 38100 h 181657"/>
              <a:gd name="connsiteX1" fmla="*/ 64294 w 788367"/>
              <a:gd name="connsiteY1" fmla="*/ 0 h 181657"/>
              <a:gd name="connsiteX2" fmla="*/ 788367 w 788367"/>
              <a:gd name="connsiteY2" fmla="*/ 1637 h 181657"/>
              <a:gd name="connsiteX3" fmla="*/ 716359 w 788367"/>
              <a:gd name="connsiteY3" fmla="*/ 37641 h 181657"/>
              <a:gd name="connsiteX4" fmla="*/ 716359 w 788367"/>
              <a:gd name="connsiteY4" fmla="*/ 181657 h 181657"/>
              <a:gd name="connsiteX5" fmla="*/ 576262 w 788367"/>
              <a:gd name="connsiteY5" fmla="*/ 152400 h 181657"/>
              <a:gd name="connsiteX6" fmla="*/ 0 w 788367"/>
              <a:gd name="connsiteY6" fmla="*/ 38100 h 181657"/>
              <a:gd name="connsiteX0" fmla="*/ 0 w 788367"/>
              <a:gd name="connsiteY0" fmla="*/ 38100 h 181657"/>
              <a:gd name="connsiteX1" fmla="*/ 64294 w 788367"/>
              <a:gd name="connsiteY1" fmla="*/ 0 h 181657"/>
              <a:gd name="connsiteX2" fmla="*/ 788367 w 788367"/>
              <a:gd name="connsiteY2" fmla="*/ 1637 h 181657"/>
              <a:gd name="connsiteX3" fmla="*/ 716359 w 788367"/>
              <a:gd name="connsiteY3" fmla="*/ 37641 h 181657"/>
              <a:gd name="connsiteX4" fmla="*/ 716359 w 788367"/>
              <a:gd name="connsiteY4" fmla="*/ 181657 h 181657"/>
              <a:gd name="connsiteX5" fmla="*/ 644351 w 788367"/>
              <a:gd name="connsiteY5" fmla="*/ 37641 h 181657"/>
              <a:gd name="connsiteX6" fmla="*/ 0 w 788367"/>
              <a:gd name="connsiteY6" fmla="*/ 38100 h 181657"/>
              <a:gd name="connsiteX0" fmla="*/ 0 w 788367"/>
              <a:gd name="connsiteY0" fmla="*/ 38100 h 181657"/>
              <a:gd name="connsiteX1" fmla="*/ 64294 w 788367"/>
              <a:gd name="connsiteY1" fmla="*/ 0 h 181657"/>
              <a:gd name="connsiteX2" fmla="*/ 788367 w 788367"/>
              <a:gd name="connsiteY2" fmla="*/ 1637 h 181657"/>
              <a:gd name="connsiteX3" fmla="*/ 788367 w 788367"/>
              <a:gd name="connsiteY3" fmla="*/ 109649 h 181657"/>
              <a:gd name="connsiteX4" fmla="*/ 716359 w 788367"/>
              <a:gd name="connsiteY4" fmla="*/ 181657 h 181657"/>
              <a:gd name="connsiteX5" fmla="*/ 644351 w 788367"/>
              <a:gd name="connsiteY5" fmla="*/ 37641 h 181657"/>
              <a:gd name="connsiteX6" fmla="*/ 0 w 788367"/>
              <a:gd name="connsiteY6" fmla="*/ 38100 h 181657"/>
              <a:gd name="connsiteX0" fmla="*/ 0 w 788367"/>
              <a:gd name="connsiteY0" fmla="*/ 38100 h 181657"/>
              <a:gd name="connsiteX1" fmla="*/ 64294 w 788367"/>
              <a:gd name="connsiteY1" fmla="*/ 0 h 181657"/>
              <a:gd name="connsiteX2" fmla="*/ 788367 w 788367"/>
              <a:gd name="connsiteY2" fmla="*/ 1637 h 181657"/>
              <a:gd name="connsiteX3" fmla="*/ 788367 w 788367"/>
              <a:gd name="connsiteY3" fmla="*/ 109649 h 181657"/>
              <a:gd name="connsiteX4" fmla="*/ 716359 w 788367"/>
              <a:gd name="connsiteY4" fmla="*/ 181657 h 181657"/>
              <a:gd name="connsiteX5" fmla="*/ 716359 w 788367"/>
              <a:gd name="connsiteY5" fmla="*/ 37641 h 181657"/>
              <a:gd name="connsiteX6" fmla="*/ 0 w 788367"/>
              <a:gd name="connsiteY6" fmla="*/ 38100 h 181657"/>
              <a:gd name="connsiteX0" fmla="*/ 0 w 788367"/>
              <a:gd name="connsiteY0" fmla="*/ 36463 h 180020"/>
              <a:gd name="connsiteX1" fmla="*/ 104291 w 788367"/>
              <a:gd name="connsiteY1" fmla="*/ 0 h 180020"/>
              <a:gd name="connsiteX2" fmla="*/ 788367 w 788367"/>
              <a:gd name="connsiteY2" fmla="*/ 0 h 180020"/>
              <a:gd name="connsiteX3" fmla="*/ 788367 w 788367"/>
              <a:gd name="connsiteY3" fmla="*/ 108012 h 180020"/>
              <a:gd name="connsiteX4" fmla="*/ 716359 w 788367"/>
              <a:gd name="connsiteY4" fmla="*/ 180020 h 180020"/>
              <a:gd name="connsiteX5" fmla="*/ 716359 w 788367"/>
              <a:gd name="connsiteY5" fmla="*/ 36004 h 180020"/>
              <a:gd name="connsiteX6" fmla="*/ 0 w 788367"/>
              <a:gd name="connsiteY6" fmla="*/ 36463 h 180020"/>
              <a:gd name="connsiteX0" fmla="*/ 0 w 788367"/>
              <a:gd name="connsiteY0" fmla="*/ 36463 h 180020"/>
              <a:gd name="connsiteX1" fmla="*/ 104291 w 788367"/>
              <a:gd name="connsiteY1" fmla="*/ 0 h 180020"/>
              <a:gd name="connsiteX2" fmla="*/ 788367 w 788367"/>
              <a:gd name="connsiteY2" fmla="*/ 0 h 180020"/>
              <a:gd name="connsiteX3" fmla="*/ 788367 w 788367"/>
              <a:gd name="connsiteY3" fmla="*/ 144015 h 180020"/>
              <a:gd name="connsiteX4" fmla="*/ 716359 w 788367"/>
              <a:gd name="connsiteY4" fmla="*/ 180020 h 180020"/>
              <a:gd name="connsiteX5" fmla="*/ 716359 w 788367"/>
              <a:gd name="connsiteY5" fmla="*/ 36004 h 180020"/>
              <a:gd name="connsiteX6" fmla="*/ 0 w 788367"/>
              <a:gd name="connsiteY6" fmla="*/ 36463 h 180020"/>
              <a:gd name="connsiteX0" fmla="*/ 0 w 792088"/>
              <a:gd name="connsiteY0" fmla="*/ 36463 h 180020"/>
              <a:gd name="connsiteX1" fmla="*/ 104291 w 792088"/>
              <a:gd name="connsiteY1" fmla="*/ 0 h 180020"/>
              <a:gd name="connsiteX2" fmla="*/ 788367 w 792088"/>
              <a:gd name="connsiteY2" fmla="*/ 0 h 180020"/>
              <a:gd name="connsiteX3" fmla="*/ 792088 w 792088"/>
              <a:gd name="connsiteY3" fmla="*/ 144016 h 180020"/>
              <a:gd name="connsiteX4" fmla="*/ 716359 w 792088"/>
              <a:gd name="connsiteY4" fmla="*/ 180020 h 180020"/>
              <a:gd name="connsiteX5" fmla="*/ 716359 w 792088"/>
              <a:gd name="connsiteY5" fmla="*/ 36004 h 180020"/>
              <a:gd name="connsiteX6" fmla="*/ 0 w 792088"/>
              <a:gd name="connsiteY6" fmla="*/ 36463 h 180020"/>
              <a:gd name="connsiteX0" fmla="*/ 0 w 789607"/>
              <a:gd name="connsiteY0" fmla="*/ 36463 h 180020"/>
              <a:gd name="connsiteX1" fmla="*/ 104291 w 789607"/>
              <a:gd name="connsiteY1" fmla="*/ 0 h 180020"/>
              <a:gd name="connsiteX2" fmla="*/ 788367 w 789607"/>
              <a:gd name="connsiteY2" fmla="*/ 0 h 180020"/>
              <a:gd name="connsiteX3" fmla="*/ 756083 w 789607"/>
              <a:gd name="connsiteY3" fmla="*/ 144016 h 180020"/>
              <a:gd name="connsiteX4" fmla="*/ 716359 w 789607"/>
              <a:gd name="connsiteY4" fmla="*/ 180020 h 180020"/>
              <a:gd name="connsiteX5" fmla="*/ 716359 w 789607"/>
              <a:gd name="connsiteY5" fmla="*/ 36004 h 180020"/>
              <a:gd name="connsiteX6" fmla="*/ 0 w 789607"/>
              <a:gd name="connsiteY6" fmla="*/ 36463 h 180020"/>
              <a:gd name="connsiteX0" fmla="*/ 0 w 757324"/>
              <a:gd name="connsiteY0" fmla="*/ 36463 h 180020"/>
              <a:gd name="connsiteX1" fmla="*/ 104291 w 757324"/>
              <a:gd name="connsiteY1" fmla="*/ 0 h 180020"/>
              <a:gd name="connsiteX2" fmla="*/ 756084 w 757324"/>
              <a:gd name="connsiteY2" fmla="*/ 0 h 180020"/>
              <a:gd name="connsiteX3" fmla="*/ 756083 w 757324"/>
              <a:gd name="connsiteY3" fmla="*/ 144016 h 180020"/>
              <a:gd name="connsiteX4" fmla="*/ 716359 w 757324"/>
              <a:gd name="connsiteY4" fmla="*/ 180020 h 180020"/>
              <a:gd name="connsiteX5" fmla="*/ 716359 w 757324"/>
              <a:gd name="connsiteY5" fmla="*/ 36004 h 180020"/>
              <a:gd name="connsiteX6" fmla="*/ 0 w 757324"/>
              <a:gd name="connsiteY6" fmla="*/ 36463 h 180020"/>
              <a:gd name="connsiteX0" fmla="*/ 0 w 757324"/>
              <a:gd name="connsiteY0" fmla="*/ 36463 h 180020"/>
              <a:gd name="connsiteX1" fmla="*/ 108012 w 757324"/>
              <a:gd name="connsiteY1" fmla="*/ 0 h 180020"/>
              <a:gd name="connsiteX2" fmla="*/ 756084 w 757324"/>
              <a:gd name="connsiteY2" fmla="*/ 0 h 180020"/>
              <a:gd name="connsiteX3" fmla="*/ 756083 w 757324"/>
              <a:gd name="connsiteY3" fmla="*/ 144016 h 180020"/>
              <a:gd name="connsiteX4" fmla="*/ 716359 w 757324"/>
              <a:gd name="connsiteY4" fmla="*/ 180020 h 180020"/>
              <a:gd name="connsiteX5" fmla="*/ 716359 w 757324"/>
              <a:gd name="connsiteY5" fmla="*/ 36004 h 180020"/>
              <a:gd name="connsiteX6" fmla="*/ 0 w 757324"/>
              <a:gd name="connsiteY6" fmla="*/ 36463 h 180020"/>
              <a:gd name="connsiteX0" fmla="*/ 0 w 757324"/>
              <a:gd name="connsiteY0" fmla="*/ 36463 h 180020"/>
              <a:gd name="connsiteX1" fmla="*/ 108012 w 757324"/>
              <a:gd name="connsiteY1" fmla="*/ 0 h 180020"/>
              <a:gd name="connsiteX2" fmla="*/ 756084 w 757324"/>
              <a:gd name="connsiteY2" fmla="*/ 0 h 180020"/>
              <a:gd name="connsiteX3" fmla="*/ 756083 w 757324"/>
              <a:gd name="connsiteY3" fmla="*/ 144016 h 180020"/>
              <a:gd name="connsiteX4" fmla="*/ 716359 w 757324"/>
              <a:gd name="connsiteY4" fmla="*/ 180020 h 180020"/>
              <a:gd name="connsiteX5" fmla="*/ 716359 w 757324"/>
              <a:gd name="connsiteY5" fmla="*/ 36004 h 180020"/>
              <a:gd name="connsiteX6" fmla="*/ 0 w 757324"/>
              <a:gd name="connsiteY6" fmla="*/ 36463 h 18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324" h="180020">
                <a:moveTo>
                  <a:pt x="0" y="36463"/>
                </a:moveTo>
                <a:lnTo>
                  <a:pt x="108012" y="0"/>
                </a:lnTo>
                <a:lnTo>
                  <a:pt x="756084" y="0"/>
                </a:lnTo>
                <a:cubicBezTo>
                  <a:pt x="757324" y="48005"/>
                  <a:pt x="754843" y="96011"/>
                  <a:pt x="756083" y="144016"/>
                </a:cubicBezTo>
                <a:lnTo>
                  <a:pt x="716359" y="180020"/>
                </a:lnTo>
                <a:lnTo>
                  <a:pt x="716359" y="36004"/>
                </a:lnTo>
                <a:lnTo>
                  <a:pt x="0" y="36463"/>
                </a:lnTo>
                <a:close/>
              </a:path>
            </a:pathLst>
          </a:custGeom>
          <a:solidFill>
            <a:srgbClr val="7030A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600" dirty="0">
              <a:solidFill>
                <a:srgbClr val="002060"/>
              </a:solidFill>
              <a:latin typeface="Arial Narrow" pitchFamily="34" charset="0"/>
            </a:endParaRPr>
          </a:p>
        </p:txBody>
      </p:sp>
      <p:cxnSp>
        <p:nvCxnSpPr>
          <p:cNvPr id="166" name="Straight Connector 165"/>
          <p:cNvCxnSpPr>
            <a:stCxn id="165" idx="5"/>
            <a:endCxn id="165" idx="2"/>
          </p:cNvCxnSpPr>
          <p:nvPr/>
        </p:nvCxnSpPr>
        <p:spPr>
          <a:xfrm flipV="1">
            <a:off x="6925398" y="2348880"/>
            <a:ext cx="39725" cy="3600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10" idx="0"/>
            <a:endCxn id="112" idx="0"/>
          </p:cNvCxnSpPr>
          <p:nvPr/>
        </p:nvCxnSpPr>
        <p:spPr>
          <a:xfrm>
            <a:off x="5452948" y="1844824"/>
            <a:ext cx="144016"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10" idx="4"/>
            <a:endCxn id="112" idx="4"/>
          </p:cNvCxnSpPr>
          <p:nvPr/>
        </p:nvCxnSpPr>
        <p:spPr>
          <a:xfrm>
            <a:off x="5452948" y="2060824"/>
            <a:ext cx="144016"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69" name="Freeform 168"/>
          <p:cNvSpPr>
            <a:spLocks noChangeAspect="1"/>
          </p:cNvSpPr>
          <p:nvPr/>
        </p:nvSpPr>
        <p:spPr>
          <a:xfrm>
            <a:off x="6569077" y="2420888"/>
            <a:ext cx="360036" cy="83344"/>
          </a:xfrm>
          <a:custGeom>
            <a:avLst/>
            <a:gdLst>
              <a:gd name="connsiteX0" fmla="*/ 0 w 714375"/>
              <a:gd name="connsiteY0" fmla="*/ 80962 h 166687"/>
              <a:gd name="connsiteX1" fmla="*/ 33338 w 714375"/>
              <a:gd name="connsiteY1" fmla="*/ 154781 h 166687"/>
              <a:gd name="connsiteX2" fmla="*/ 107157 w 714375"/>
              <a:gd name="connsiteY2" fmla="*/ 9524 h 166687"/>
              <a:gd name="connsiteX3" fmla="*/ 178594 w 714375"/>
              <a:gd name="connsiteY3" fmla="*/ 152399 h 166687"/>
              <a:gd name="connsiteX4" fmla="*/ 252413 w 714375"/>
              <a:gd name="connsiteY4" fmla="*/ 11906 h 166687"/>
              <a:gd name="connsiteX5" fmla="*/ 326232 w 714375"/>
              <a:gd name="connsiteY5" fmla="*/ 154781 h 166687"/>
              <a:gd name="connsiteX6" fmla="*/ 395288 w 714375"/>
              <a:gd name="connsiteY6" fmla="*/ 11906 h 166687"/>
              <a:gd name="connsiteX7" fmla="*/ 464344 w 714375"/>
              <a:gd name="connsiteY7" fmla="*/ 154781 h 166687"/>
              <a:gd name="connsiteX8" fmla="*/ 538163 w 714375"/>
              <a:gd name="connsiteY8" fmla="*/ 9524 h 166687"/>
              <a:gd name="connsiteX9" fmla="*/ 609600 w 714375"/>
              <a:gd name="connsiteY9" fmla="*/ 154781 h 166687"/>
              <a:gd name="connsiteX10" fmla="*/ 681038 w 714375"/>
              <a:gd name="connsiteY10" fmla="*/ 11906 h 166687"/>
              <a:gd name="connsiteX11" fmla="*/ 714375 w 714375"/>
              <a:gd name="connsiteY11" fmla="*/ 83343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375" h="166687">
                <a:moveTo>
                  <a:pt x="0" y="80962"/>
                </a:moveTo>
                <a:cubicBezTo>
                  <a:pt x="7739" y="123824"/>
                  <a:pt x="15479" y="166687"/>
                  <a:pt x="33338" y="154781"/>
                </a:cubicBezTo>
                <a:cubicBezTo>
                  <a:pt x="51197" y="142875"/>
                  <a:pt x="82948" y="9921"/>
                  <a:pt x="107157" y="9524"/>
                </a:cubicBezTo>
                <a:cubicBezTo>
                  <a:pt x="131366" y="9127"/>
                  <a:pt x="154385" y="152002"/>
                  <a:pt x="178594" y="152399"/>
                </a:cubicBezTo>
                <a:cubicBezTo>
                  <a:pt x="202803" y="152796"/>
                  <a:pt x="227807" y="11509"/>
                  <a:pt x="252413" y="11906"/>
                </a:cubicBezTo>
                <a:cubicBezTo>
                  <a:pt x="277019" y="12303"/>
                  <a:pt x="302420" y="154781"/>
                  <a:pt x="326232" y="154781"/>
                </a:cubicBezTo>
                <a:cubicBezTo>
                  <a:pt x="350044" y="154781"/>
                  <a:pt x="372269" y="11906"/>
                  <a:pt x="395288" y="11906"/>
                </a:cubicBezTo>
                <a:cubicBezTo>
                  <a:pt x="418307" y="11906"/>
                  <a:pt x="440532" y="155178"/>
                  <a:pt x="464344" y="154781"/>
                </a:cubicBezTo>
                <a:cubicBezTo>
                  <a:pt x="488157" y="154384"/>
                  <a:pt x="513954" y="9524"/>
                  <a:pt x="538163" y="9524"/>
                </a:cubicBezTo>
                <a:cubicBezTo>
                  <a:pt x="562372" y="9524"/>
                  <a:pt x="585788" y="154384"/>
                  <a:pt x="609600" y="154781"/>
                </a:cubicBezTo>
                <a:cubicBezTo>
                  <a:pt x="633413" y="155178"/>
                  <a:pt x="663576" y="23812"/>
                  <a:pt x="681038" y="11906"/>
                </a:cubicBezTo>
                <a:cubicBezTo>
                  <a:pt x="698501" y="0"/>
                  <a:pt x="706438" y="41671"/>
                  <a:pt x="714375" y="83343"/>
                </a:cubicBezTo>
              </a:path>
            </a:pathLst>
          </a:custGeom>
          <a:solidFill>
            <a:srgbClr val="7030A0"/>
          </a:solidFill>
          <a:ln w="12700">
            <a:solidFill>
              <a:srgbClr val="002060"/>
            </a:solidFill>
          </a:ln>
        </p:spPr>
        <p:style>
          <a:lnRef idx="1">
            <a:schemeClr val="accent1"/>
          </a:lnRef>
          <a:fillRef idx="0">
            <a:schemeClr val="accent1"/>
          </a:fillRef>
          <a:effectRef idx="0">
            <a:schemeClr val="accent1"/>
          </a:effectRef>
          <a:fontRef idx="minor">
            <a:schemeClr val="tx1"/>
          </a:fontRef>
        </p:style>
        <p:txBody>
          <a:bodyPr lIns="91425" tIns="45713" rIns="91425" bIns="45713" rtlCol="0" anchor="ctr"/>
          <a:lstStyle/>
          <a:p>
            <a:pPr algn="ctr"/>
            <a:endParaRPr lang="en-US" sz="1400" dirty="0">
              <a:latin typeface="Calibri" pitchFamily="34" charset="0"/>
              <a:cs typeface="Calibri" pitchFamily="34" charset="0"/>
            </a:endParaRPr>
          </a:p>
        </p:txBody>
      </p:sp>
      <p:sp>
        <p:nvSpPr>
          <p:cNvPr id="170" name="Freeform 169"/>
          <p:cNvSpPr>
            <a:spLocks noChangeAspect="1"/>
          </p:cNvSpPr>
          <p:nvPr/>
        </p:nvSpPr>
        <p:spPr>
          <a:xfrm>
            <a:off x="6209039" y="2420888"/>
            <a:ext cx="360036" cy="83344"/>
          </a:xfrm>
          <a:custGeom>
            <a:avLst/>
            <a:gdLst>
              <a:gd name="connsiteX0" fmla="*/ 0 w 714375"/>
              <a:gd name="connsiteY0" fmla="*/ 80962 h 166687"/>
              <a:gd name="connsiteX1" fmla="*/ 33338 w 714375"/>
              <a:gd name="connsiteY1" fmla="*/ 154781 h 166687"/>
              <a:gd name="connsiteX2" fmla="*/ 107157 w 714375"/>
              <a:gd name="connsiteY2" fmla="*/ 9524 h 166687"/>
              <a:gd name="connsiteX3" fmla="*/ 178594 w 714375"/>
              <a:gd name="connsiteY3" fmla="*/ 152399 h 166687"/>
              <a:gd name="connsiteX4" fmla="*/ 252413 w 714375"/>
              <a:gd name="connsiteY4" fmla="*/ 11906 h 166687"/>
              <a:gd name="connsiteX5" fmla="*/ 326232 w 714375"/>
              <a:gd name="connsiteY5" fmla="*/ 154781 h 166687"/>
              <a:gd name="connsiteX6" fmla="*/ 395288 w 714375"/>
              <a:gd name="connsiteY6" fmla="*/ 11906 h 166687"/>
              <a:gd name="connsiteX7" fmla="*/ 464344 w 714375"/>
              <a:gd name="connsiteY7" fmla="*/ 154781 h 166687"/>
              <a:gd name="connsiteX8" fmla="*/ 538163 w 714375"/>
              <a:gd name="connsiteY8" fmla="*/ 9524 h 166687"/>
              <a:gd name="connsiteX9" fmla="*/ 609600 w 714375"/>
              <a:gd name="connsiteY9" fmla="*/ 154781 h 166687"/>
              <a:gd name="connsiteX10" fmla="*/ 681038 w 714375"/>
              <a:gd name="connsiteY10" fmla="*/ 11906 h 166687"/>
              <a:gd name="connsiteX11" fmla="*/ 714375 w 714375"/>
              <a:gd name="connsiteY11" fmla="*/ 83343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375" h="166687">
                <a:moveTo>
                  <a:pt x="0" y="80962"/>
                </a:moveTo>
                <a:cubicBezTo>
                  <a:pt x="7739" y="123824"/>
                  <a:pt x="15479" y="166687"/>
                  <a:pt x="33338" y="154781"/>
                </a:cubicBezTo>
                <a:cubicBezTo>
                  <a:pt x="51197" y="142875"/>
                  <a:pt x="82948" y="9921"/>
                  <a:pt x="107157" y="9524"/>
                </a:cubicBezTo>
                <a:cubicBezTo>
                  <a:pt x="131366" y="9127"/>
                  <a:pt x="154385" y="152002"/>
                  <a:pt x="178594" y="152399"/>
                </a:cubicBezTo>
                <a:cubicBezTo>
                  <a:pt x="202803" y="152796"/>
                  <a:pt x="227807" y="11509"/>
                  <a:pt x="252413" y="11906"/>
                </a:cubicBezTo>
                <a:cubicBezTo>
                  <a:pt x="277019" y="12303"/>
                  <a:pt x="302420" y="154781"/>
                  <a:pt x="326232" y="154781"/>
                </a:cubicBezTo>
                <a:cubicBezTo>
                  <a:pt x="350044" y="154781"/>
                  <a:pt x="372269" y="11906"/>
                  <a:pt x="395288" y="11906"/>
                </a:cubicBezTo>
                <a:cubicBezTo>
                  <a:pt x="418307" y="11906"/>
                  <a:pt x="440532" y="155178"/>
                  <a:pt x="464344" y="154781"/>
                </a:cubicBezTo>
                <a:cubicBezTo>
                  <a:pt x="488157" y="154384"/>
                  <a:pt x="513954" y="9524"/>
                  <a:pt x="538163" y="9524"/>
                </a:cubicBezTo>
                <a:cubicBezTo>
                  <a:pt x="562372" y="9524"/>
                  <a:pt x="585788" y="154384"/>
                  <a:pt x="609600" y="154781"/>
                </a:cubicBezTo>
                <a:cubicBezTo>
                  <a:pt x="633413" y="155178"/>
                  <a:pt x="663576" y="23812"/>
                  <a:pt x="681038" y="11906"/>
                </a:cubicBezTo>
                <a:cubicBezTo>
                  <a:pt x="698501" y="0"/>
                  <a:pt x="706438" y="41671"/>
                  <a:pt x="714375" y="83343"/>
                </a:cubicBezTo>
              </a:path>
            </a:pathLst>
          </a:custGeom>
          <a:solidFill>
            <a:srgbClr val="7030A0"/>
          </a:solidFill>
          <a:ln w="12700">
            <a:solidFill>
              <a:srgbClr val="002060"/>
            </a:solidFill>
          </a:ln>
        </p:spPr>
        <p:style>
          <a:lnRef idx="1">
            <a:schemeClr val="accent1"/>
          </a:lnRef>
          <a:fillRef idx="0">
            <a:schemeClr val="accent1"/>
          </a:fillRef>
          <a:effectRef idx="0">
            <a:schemeClr val="accent1"/>
          </a:effectRef>
          <a:fontRef idx="minor">
            <a:schemeClr val="tx1"/>
          </a:fontRef>
        </p:style>
        <p:txBody>
          <a:bodyPr lIns="91425" tIns="45713" rIns="91425" bIns="45713" rtlCol="0" anchor="ctr"/>
          <a:lstStyle/>
          <a:p>
            <a:pPr algn="ctr"/>
            <a:endParaRPr lang="en-US" sz="1400" dirty="0">
              <a:latin typeface="Calibri" pitchFamily="34" charset="0"/>
              <a:cs typeface="Calibri" pitchFamily="34" charset="0"/>
            </a:endParaRPr>
          </a:p>
        </p:txBody>
      </p:sp>
      <p:sp>
        <p:nvSpPr>
          <p:cNvPr id="171" name="Parallelogram 170"/>
          <p:cNvSpPr/>
          <p:nvPr/>
        </p:nvSpPr>
        <p:spPr>
          <a:xfrm flipH="1">
            <a:off x="6569077" y="1844824"/>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72" name="Straight Connector 171"/>
          <p:cNvCxnSpPr/>
          <p:nvPr/>
        </p:nvCxnSpPr>
        <p:spPr>
          <a:xfrm flipV="1">
            <a:off x="6605085" y="1844825"/>
            <a:ext cx="116227" cy="72008"/>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6425060" y="1952836"/>
            <a:ext cx="180000" cy="0"/>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74" name="Isosceles Triangle 173"/>
          <p:cNvSpPr/>
          <p:nvPr/>
        </p:nvSpPr>
        <p:spPr>
          <a:xfrm>
            <a:off x="6497068" y="1844824"/>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75" name="Rectangle 174"/>
          <p:cNvSpPr/>
          <p:nvPr/>
        </p:nvSpPr>
        <p:spPr>
          <a:xfrm rot="19929207">
            <a:off x="6673973" y="1772339"/>
            <a:ext cx="180020" cy="112723"/>
          </a:xfrm>
          <a:prstGeom prst="rect">
            <a:avLst/>
          </a:prstGeom>
          <a:solidFill>
            <a:schemeClr val="tx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600" dirty="0">
              <a:solidFill>
                <a:srgbClr val="002060"/>
              </a:solidFill>
              <a:latin typeface="Arial Narrow" pitchFamily="34" charset="0"/>
            </a:endParaRPr>
          </a:p>
        </p:txBody>
      </p:sp>
      <p:sp>
        <p:nvSpPr>
          <p:cNvPr id="176" name="Parallelogram 175"/>
          <p:cNvSpPr/>
          <p:nvPr/>
        </p:nvSpPr>
        <p:spPr>
          <a:xfrm flipH="1">
            <a:off x="7092153" y="2348877"/>
            <a:ext cx="108012" cy="216024"/>
          </a:xfrm>
          <a:prstGeom prst="parallelogram">
            <a:avLst>
              <a:gd name="adj" fmla="val 64683"/>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cxnSp>
        <p:nvCxnSpPr>
          <p:cNvPr id="177" name="Straight Connector 176"/>
          <p:cNvCxnSpPr/>
          <p:nvPr/>
        </p:nvCxnSpPr>
        <p:spPr>
          <a:xfrm flipV="1">
            <a:off x="7128160" y="2348877"/>
            <a:ext cx="116227" cy="72008"/>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929116" y="2456892"/>
            <a:ext cx="180000" cy="0"/>
          </a:xfrm>
          <a:prstGeom prst="line">
            <a:avLst/>
          </a:prstGeom>
          <a:ln w="1270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79" name="Isosceles Triangle 178"/>
          <p:cNvSpPr/>
          <p:nvPr/>
        </p:nvSpPr>
        <p:spPr>
          <a:xfrm>
            <a:off x="7020143" y="2348877"/>
            <a:ext cx="144016" cy="216024"/>
          </a:xfrm>
          <a:prstGeom prst="triangle">
            <a:avLst/>
          </a:prstGeom>
          <a:solidFill>
            <a:schemeClr val="bg2">
              <a:lumMod val="60000"/>
              <a:lumOff val="4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400" dirty="0">
              <a:solidFill>
                <a:srgbClr val="002060"/>
              </a:solidFill>
              <a:latin typeface="Calibri" pitchFamily="34" charset="0"/>
              <a:cs typeface="Calibri" pitchFamily="34" charset="0"/>
            </a:endParaRPr>
          </a:p>
        </p:txBody>
      </p:sp>
      <p:sp>
        <p:nvSpPr>
          <p:cNvPr id="180" name="Rectangle 179"/>
          <p:cNvSpPr/>
          <p:nvPr/>
        </p:nvSpPr>
        <p:spPr>
          <a:xfrm rot="19929207">
            <a:off x="7197048" y="2276388"/>
            <a:ext cx="180020" cy="112723"/>
          </a:xfrm>
          <a:prstGeom prst="rect">
            <a:avLst/>
          </a:prstGeom>
          <a:solidFill>
            <a:schemeClr val="tx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600" dirty="0">
              <a:solidFill>
                <a:srgbClr val="002060"/>
              </a:solidFill>
              <a:latin typeface="Arial Narrow" pitchFamily="34" charset="0"/>
            </a:endParaRPr>
          </a:p>
        </p:txBody>
      </p:sp>
      <p:cxnSp>
        <p:nvCxnSpPr>
          <p:cNvPr id="181" name="Straight Connector 180"/>
          <p:cNvCxnSpPr>
            <a:endCxn id="114" idx="0"/>
          </p:cNvCxnSpPr>
          <p:nvPr/>
        </p:nvCxnSpPr>
        <p:spPr>
          <a:xfrm>
            <a:off x="5200924" y="2348880"/>
            <a:ext cx="900096"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endCxn id="114" idx="4"/>
          </p:cNvCxnSpPr>
          <p:nvPr/>
        </p:nvCxnSpPr>
        <p:spPr>
          <a:xfrm flipV="1">
            <a:off x="5236928" y="2564880"/>
            <a:ext cx="864092" cy="2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83" name="Action Button: Movie 182">
            <a:hlinkClick r:id="" action="ppaction://noaction" highlightClick="1"/>
          </p:cNvPr>
          <p:cNvSpPr/>
          <p:nvPr/>
        </p:nvSpPr>
        <p:spPr>
          <a:xfrm flipH="1">
            <a:off x="8045242" y="2276873"/>
            <a:ext cx="360040" cy="360040"/>
          </a:xfrm>
          <a:prstGeom prst="actionButtonMovi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600" dirty="0">
              <a:solidFill>
                <a:srgbClr val="002060"/>
              </a:solidFill>
              <a:latin typeface="Arial Narrow" pitchFamily="34" charset="0"/>
            </a:endParaRPr>
          </a:p>
        </p:txBody>
      </p:sp>
      <p:sp>
        <p:nvSpPr>
          <p:cNvPr id="184" name="Action Button: Movie 183">
            <a:hlinkClick r:id="" action="ppaction://noaction" highlightClick="1"/>
          </p:cNvPr>
          <p:cNvSpPr/>
          <p:nvPr/>
        </p:nvSpPr>
        <p:spPr>
          <a:xfrm flipH="1">
            <a:off x="7541184" y="1772816"/>
            <a:ext cx="360040" cy="360040"/>
          </a:xfrm>
          <a:prstGeom prst="actionButtonMovie">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endParaRPr lang="en-US" sz="1600" dirty="0">
              <a:solidFill>
                <a:srgbClr val="002060"/>
              </a:solidFill>
              <a:latin typeface="Arial Narrow" pitchFamily="34" charset="0"/>
            </a:endParaRPr>
          </a:p>
        </p:txBody>
      </p:sp>
      <p:sp>
        <p:nvSpPr>
          <p:cNvPr id="185" name="TextBox 184"/>
          <p:cNvSpPr txBox="1"/>
          <p:nvPr/>
        </p:nvSpPr>
        <p:spPr>
          <a:xfrm>
            <a:off x="6461067" y="1448781"/>
            <a:ext cx="1403185" cy="318914"/>
          </a:xfrm>
          <a:prstGeom prst="rect">
            <a:avLst/>
          </a:prstGeom>
          <a:noFill/>
        </p:spPr>
        <p:txBody>
          <a:bodyPr wrap="none" lIns="35995" tIns="35995" rIns="35995" bIns="35995" rtlCol="0" anchor="t" anchorCtr="0">
            <a:spAutoFit/>
          </a:bodyPr>
          <a:lstStyle/>
          <a:p>
            <a:pPr marL="185711" indent="-185711"/>
            <a:r>
              <a:rPr lang="en-US" sz="1600" b="1" dirty="0" smtClean="0">
                <a:solidFill>
                  <a:srgbClr val="FF0000"/>
                </a:solidFill>
                <a:latin typeface="Calibri" pitchFamily="34" charset="0"/>
              </a:rPr>
              <a:t>ATHOS 0.7-7nm</a:t>
            </a:r>
            <a:endParaRPr lang="en-US" sz="1600" b="1" dirty="0">
              <a:solidFill>
                <a:srgbClr val="FF0000"/>
              </a:solidFill>
              <a:latin typeface="Calibri" pitchFamily="34" charset="0"/>
            </a:endParaRPr>
          </a:p>
        </p:txBody>
      </p:sp>
      <p:sp>
        <p:nvSpPr>
          <p:cNvPr id="186" name="TextBox 185"/>
          <p:cNvSpPr txBox="1"/>
          <p:nvPr/>
        </p:nvSpPr>
        <p:spPr>
          <a:xfrm>
            <a:off x="6569081" y="2636912"/>
            <a:ext cx="1728596" cy="318914"/>
          </a:xfrm>
          <a:prstGeom prst="rect">
            <a:avLst/>
          </a:prstGeom>
          <a:noFill/>
        </p:spPr>
        <p:txBody>
          <a:bodyPr wrap="none" lIns="35995" tIns="35995" rIns="35995" bIns="35995" rtlCol="0" anchor="t" anchorCtr="0">
            <a:spAutoFit/>
          </a:bodyPr>
          <a:lstStyle/>
          <a:p>
            <a:pPr marL="185711" indent="-185711"/>
            <a:r>
              <a:rPr lang="en-US" sz="1600" b="1" dirty="0" smtClean="0">
                <a:solidFill>
                  <a:srgbClr val="7030A0"/>
                </a:solidFill>
                <a:latin typeface="Calibri" pitchFamily="34" charset="0"/>
              </a:rPr>
              <a:t>ARAMIS 0.1-0.7 nm</a:t>
            </a:r>
            <a:endParaRPr lang="en-US" sz="1600" b="1" dirty="0">
              <a:solidFill>
                <a:srgbClr val="7030A0"/>
              </a:solidFill>
              <a:latin typeface="Calibri" pitchFamily="34" charset="0"/>
            </a:endParaRPr>
          </a:p>
        </p:txBody>
      </p:sp>
      <p:sp>
        <p:nvSpPr>
          <p:cNvPr id="187" name="TextBox 186"/>
          <p:cNvSpPr txBox="1"/>
          <p:nvPr/>
        </p:nvSpPr>
        <p:spPr>
          <a:xfrm>
            <a:off x="1636528" y="2600915"/>
            <a:ext cx="737950" cy="288147"/>
          </a:xfrm>
          <a:prstGeom prst="rect">
            <a:avLst/>
          </a:prstGeom>
          <a:noFill/>
        </p:spPr>
        <p:txBody>
          <a:bodyPr wrap="none" lIns="35995" tIns="35995" rIns="35995" bIns="35995" rtlCol="0" anchor="t" anchorCtr="0">
            <a:spAutoFit/>
          </a:bodyPr>
          <a:lstStyle/>
          <a:p>
            <a:pPr marL="185711" indent="-185711"/>
            <a:r>
              <a:rPr lang="en-US" sz="1400" dirty="0" smtClean="0">
                <a:solidFill>
                  <a:srgbClr val="002060"/>
                </a:solidFill>
                <a:latin typeface="Calibri" pitchFamily="34" charset="0"/>
              </a:rPr>
              <a:t>0.35 GeV</a:t>
            </a:r>
            <a:endParaRPr lang="en-US" sz="1400" dirty="0">
              <a:solidFill>
                <a:srgbClr val="002060"/>
              </a:solidFill>
              <a:latin typeface="Calibri" pitchFamily="34" charset="0"/>
            </a:endParaRPr>
          </a:p>
        </p:txBody>
      </p:sp>
      <p:sp>
        <p:nvSpPr>
          <p:cNvPr id="188" name="TextBox 187"/>
          <p:cNvSpPr txBox="1"/>
          <p:nvPr/>
        </p:nvSpPr>
        <p:spPr>
          <a:xfrm>
            <a:off x="3112692" y="2600915"/>
            <a:ext cx="646578" cy="288147"/>
          </a:xfrm>
          <a:prstGeom prst="rect">
            <a:avLst/>
          </a:prstGeom>
          <a:noFill/>
        </p:spPr>
        <p:txBody>
          <a:bodyPr wrap="none" lIns="35995" tIns="35995" rIns="35995" bIns="35995" rtlCol="0" anchor="t" anchorCtr="0">
            <a:spAutoFit/>
          </a:bodyPr>
          <a:lstStyle/>
          <a:p>
            <a:pPr marL="185711" indent="-185711"/>
            <a:r>
              <a:rPr lang="en-US" sz="1400" dirty="0" smtClean="0">
                <a:solidFill>
                  <a:srgbClr val="002060"/>
                </a:solidFill>
                <a:latin typeface="Calibri" pitchFamily="34" charset="0"/>
              </a:rPr>
              <a:t>2.0 GeV</a:t>
            </a:r>
            <a:endParaRPr lang="en-US" sz="1400" dirty="0">
              <a:solidFill>
                <a:srgbClr val="002060"/>
              </a:solidFill>
              <a:latin typeface="Calibri" pitchFamily="34" charset="0"/>
            </a:endParaRPr>
          </a:p>
        </p:txBody>
      </p:sp>
      <p:sp>
        <p:nvSpPr>
          <p:cNvPr id="189" name="TextBox 188"/>
          <p:cNvSpPr txBox="1"/>
          <p:nvPr/>
        </p:nvSpPr>
        <p:spPr>
          <a:xfrm>
            <a:off x="4552852" y="2600915"/>
            <a:ext cx="646578" cy="288147"/>
          </a:xfrm>
          <a:prstGeom prst="rect">
            <a:avLst/>
          </a:prstGeom>
          <a:noFill/>
        </p:spPr>
        <p:txBody>
          <a:bodyPr wrap="none" lIns="35995" tIns="35995" rIns="35995" bIns="35995" rtlCol="0" anchor="t" anchorCtr="0">
            <a:spAutoFit/>
          </a:bodyPr>
          <a:lstStyle/>
          <a:p>
            <a:pPr marL="185711" indent="-185711"/>
            <a:r>
              <a:rPr lang="en-US" sz="1400" dirty="0" smtClean="0">
                <a:solidFill>
                  <a:srgbClr val="002060"/>
                </a:solidFill>
                <a:latin typeface="Calibri" pitchFamily="34" charset="0"/>
              </a:rPr>
              <a:t>3.0 GeV</a:t>
            </a:r>
            <a:endParaRPr lang="en-US" sz="1400" dirty="0">
              <a:solidFill>
                <a:srgbClr val="002060"/>
              </a:solidFill>
              <a:latin typeface="Calibri" pitchFamily="34" charset="0"/>
            </a:endParaRPr>
          </a:p>
        </p:txBody>
      </p:sp>
      <p:sp>
        <p:nvSpPr>
          <p:cNvPr id="190" name="TextBox 189"/>
          <p:cNvSpPr txBox="1"/>
          <p:nvPr/>
        </p:nvSpPr>
        <p:spPr>
          <a:xfrm>
            <a:off x="5596970" y="2564911"/>
            <a:ext cx="928707" cy="288147"/>
          </a:xfrm>
          <a:prstGeom prst="rect">
            <a:avLst/>
          </a:prstGeom>
          <a:noFill/>
        </p:spPr>
        <p:txBody>
          <a:bodyPr wrap="none" lIns="35995" tIns="35995" rIns="35995" bIns="35995" rtlCol="0" anchor="t" anchorCtr="0">
            <a:spAutoFit/>
          </a:bodyPr>
          <a:lstStyle/>
          <a:p>
            <a:pPr marL="185711" indent="-185711"/>
            <a:r>
              <a:rPr lang="en-US" sz="1400" dirty="0" smtClean="0">
                <a:solidFill>
                  <a:srgbClr val="002060"/>
                </a:solidFill>
                <a:latin typeface="Calibri" pitchFamily="34" charset="0"/>
              </a:rPr>
              <a:t>2.1-</a:t>
            </a:r>
            <a:r>
              <a:rPr lang="en-US" sz="1400" b="1" dirty="0" smtClean="0">
                <a:solidFill>
                  <a:srgbClr val="002060"/>
                </a:solidFill>
                <a:latin typeface="Calibri" pitchFamily="34" charset="0"/>
              </a:rPr>
              <a:t>5.8</a:t>
            </a:r>
            <a:r>
              <a:rPr lang="en-US" sz="1400" dirty="0" smtClean="0">
                <a:solidFill>
                  <a:srgbClr val="002060"/>
                </a:solidFill>
                <a:latin typeface="Calibri" pitchFamily="34" charset="0"/>
              </a:rPr>
              <a:t> GeV</a:t>
            </a:r>
            <a:endParaRPr lang="en-US" sz="1400" dirty="0">
              <a:solidFill>
                <a:srgbClr val="002060"/>
              </a:solidFill>
              <a:latin typeface="Calibri" pitchFamily="34" charset="0"/>
            </a:endParaRPr>
          </a:p>
        </p:txBody>
      </p:sp>
      <p:sp>
        <p:nvSpPr>
          <p:cNvPr id="191" name="TextBox 190"/>
          <p:cNvSpPr txBox="1"/>
          <p:nvPr/>
        </p:nvSpPr>
        <p:spPr>
          <a:xfrm>
            <a:off x="8045242" y="1690205"/>
            <a:ext cx="724795" cy="565136"/>
          </a:xfrm>
          <a:prstGeom prst="rect">
            <a:avLst/>
          </a:prstGeom>
          <a:noFill/>
        </p:spPr>
        <p:txBody>
          <a:bodyPr wrap="none" lIns="35995" tIns="35995" rIns="35995" bIns="35995" rtlCol="0" anchor="t" anchorCtr="0">
            <a:spAutoFit/>
          </a:bodyPr>
          <a:lstStyle/>
          <a:p>
            <a:pPr marL="185711" indent="-185711">
              <a:spcBef>
                <a:spcPts val="0"/>
              </a:spcBef>
            </a:pPr>
            <a:r>
              <a:rPr lang="en-US" sz="1600" dirty="0" smtClean="0">
                <a:solidFill>
                  <a:srgbClr val="002060"/>
                </a:solidFill>
                <a:latin typeface="Calibri" pitchFamily="34" charset="0"/>
              </a:rPr>
              <a:t>user </a:t>
            </a:r>
          </a:p>
          <a:p>
            <a:pPr marL="185711" indent="-185711">
              <a:spcBef>
                <a:spcPts val="0"/>
              </a:spcBef>
            </a:pPr>
            <a:r>
              <a:rPr lang="en-US" sz="1600" dirty="0" smtClean="0">
                <a:solidFill>
                  <a:srgbClr val="002060"/>
                </a:solidFill>
                <a:latin typeface="Calibri" pitchFamily="34" charset="0"/>
              </a:rPr>
              <a:t>stations</a:t>
            </a:r>
            <a:endParaRPr lang="en-US" sz="1600" dirty="0">
              <a:solidFill>
                <a:srgbClr val="002060"/>
              </a:solidFill>
              <a:latin typeface="Calibri" pitchFamily="34" charset="0"/>
            </a:endParaRPr>
          </a:p>
        </p:txBody>
      </p:sp>
      <p:sp>
        <p:nvSpPr>
          <p:cNvPr id="192" name="TextBox 191"/>
          <p:cNvSpPr txBox="1"/>
          <p:nvPr/>
        </p:nvSpPr>
        <p:spPr>
          <a:xfrm>
            <a:off x="5416951" y="2024850"/>
            <a:ext cx="928707" cy="288147"/>
          </a:xfrm>
          <a:prstGeom prst="rect">
            <a:avLst/>
          </a:prstGeom>
          <a:noFill/>
        </p:spPr>
        <p:txBody>
          <a:bodyPr wrap="none" lIns="35995" tIns="35995" rIns="35995" bIns="35995" rtlCol="0" anchor="t" anchorCtr="0">
            <a:spAutoFit/>
          </a:bodyPr>
          <a:lstStyle/>
          <a:p>
            <a:pPr marL="185711" indent="-185711"/>
            <a:r>
              <a:rPr lang="en-US" sz="1400" dirty="0" smtClean="0">
                <a:solidFill>
                  <a:srgbClr val="002060"/>
                </a:solidFill>
                <a:latin typeface="Calibri" pitchFamily="34" charset="0"/>
              </a:rPr>
              <a:t>2.6-3.4 GeV</a:t>
            </a:r>
            <a:endParaRPr lang="en-US" sz="1400" dirty="0">
              <a:solidFill>
                <a:srgbClr val="002060"/>
              </a:solidFill>
              <a:latin typeface="Calibri" pitchFamily="34" charset="0"/>
            </a:endParaRPr>
          </a:p>
        </p:txBody>
      </p:sp>
      <p:sp>
        <p:nvSpPr>
          <p:cNvPr id="193" name="Rectangle 192"/>
          <p:cNvSpPr/>
          <p:nvPr/>
        </p:nvSpPr>
        <p:spPr>
          <a:xfrm>
            <a:off x="1780545" y="2096852"/>
            <a:ext cx="612068" cy="2160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r>
              <a:rPr lang="en-US" sz="1400" dirty="0" smtClean="0">
                <a:solidFill>
                  <a:srgbClr val="002060"/>
                </a:solidFill>
                <a:latin typeface="Calibri" pitchFamily="34" charset="0"/>
                <a:cs typeface="Calibri" pitchFamily="34" charset="0"/>
              </a:rPr>
              <a:t>BC1</a:t>
            </a:r>
            <a:endParaRPr lang="en-US" sz="1400" dirty="0">
              <a:solidFill>
                <a:srgbClr val="002060"/>
              </a:solidFill>
              <a:latin typeface="Calibri" pitchFamily="34" charset="0"/>
              <a:cs typeface="Calibri" pitchFamily="34" charset="0"/>
            </a:endParaRPr>
          </a:p>
        </p:txBody>
      </p:sp>
      <p:sp>
        <p:nvSpPr>
          <p:cNvPr id="194" name="Rectangle 193"/>
          <p:cNvSpPr/>
          <p:nvPr/>
        </p:nvSpPr>
        <p:spPr>
          <a:xfrm>
            <a:off x="3364720" y="2096852"/>
            <a:ext cx="612068" cy="21602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5995" tIns="35995" rIns="35995" bIns="35995" rtlCol="0" anchor="ctr"/>
          <a:lstStyle/>
          <a:p>
            <a:pPr algn="ctr"/>
            <a:r>
              <a:rPr lang="en-US" sz="1400" dirty="0" smtClean="0">
                <a:solidFill>
                  <a:srgbClr val="002060"/>
                </a:solidFill>
                <a:latin typeface="Calibri" pitchFamily="34" charset="0"/>
                <a:cs typeface="Calibri" pitchFamily="34" charset="0"/>
              </a:rPr>
              <a:t>BC2</a:t>
            </a:r>
            <a:endParaRPr lang="en-US" sz="1400" dirty="0">
              <a:solidFill>
                <a:srgbClr val="002060"/>
              </a:solidFill>
              <a:latin typeface="Calibri" pitchFamily="34" charset="0"/>
              <a:cs typeface="Calibri" pitchFamily="34" charset="0"/>
            </a:endParaRPr>
          </a:p>
        </p:txBody>
      </p:sp>
      <p:sp>
        <p:nvSpPr>
          <p:cNvPr id="195" name="TextBox 3"/>
          <p:cNvSpPr txBox="1">
            <a:spLocks noChangeArrowheads="1"/>
          </p:cNvSpPr>
          <p:nvPr/>
        </p:nvSpPr>
        <p:spPr bwMode="auto">
          <a:xfrm>
            <a:off x="5764009" y="3227013"/>
            <a:ext cx="3030908" cy="3231640"/>
          </a:xfrm>
          <a:prstGeom prst="rect">
            <a:avLst/>
          </a:prstGeom>
          <a:solidFill>
            <a:srgbClr val="FFFF99"/>
          </a:solidFill>
          <a:ln w="9525">
            <a:noFill/>
            <a:miter lim="800000"/>
            <a:headEnd/>
            <a:tailEnd/>
          </a:ln>
        </p:spPr>
        <p:txBody>
          <a:bodyPr wrap="square" lIns="91425" tIns="45713" rIns="91425" bIns="45713">
            <a:spAutoFit/>
          </a:bodyPr>
          <a:lstStyle/>
          <a:p>
            <a:pPr marL="88887" lvl="1">
              <a:lnSpc>
                <a:spcPct val="150000"/>
              </a:lnSpc>
            </a:pPr>
            <a:r>
              <a:rPr lang="en-US" sz="1600" b="1" dirty="0">
                <a:solidFill>
                  <a:srgbClr val="002060"/>
                </a:solidFill>
                <a:latin typeface="Calibri" pitchFamily="34" charset="0"/>
              </a:rPr>
              <a:t>Main parameters</a:t>
            </a:r>
          </a:p>
          <a:p>
            <a:pPr marL="88887" lvl="1">
              <a:tabLst>
                <a:tab pos="1790700" algn="l"/>
              </a:tabLst>
            </a:pPr>
            <a:r>
              <a:rPr lang="en-US" sz="1600" dirty="0">
                <a:solidFill>
                  <a:srgbClr val="002060"/>
                </a:solidFill>
                <a:latin typeface="Calibri" pitchFamily="34" charset="0"/>
              </a:rPr>
              <a:t>Wavelength from </a:t>
            </a:r>
            <a:r>
              <a:rPr lang="en-US" sz="1600" dirty="0" smtClean="0">
                <a:solidFill>
                  <a:srgbClr val="002060"/>
                </a:solidFill>
                <a:latin typeface="Calibri" pitchFamily="34" charset="0"/>
              </a:rPr>
              <a:t>	0.1nm–7nm</a:t>
            </a:r>
            <a:endParaRPr lang="en-US" sz="1600" dirty="0">
              <a:solidFill>
                <a:srgbClr val="002060"/>
              </a:solidFill>
              <a:latin typeface="Calibri" pitchFamily="34" charset="0"/>
            </a:endParaRPr>
          </a:p>
          <a:p>
            <a:pPr marL="88887" lvl="1">
              <a:tabLst>
                <a:tab pos="1790700" algn="l"/>
              </a:tabLst>
            </a:pPr>
            <a:r>
              <a:rPr lang="en-US" sz="1600" dirty="0">
                <a:solidFill>
                  <a:srgbClr val="002060"/>
                </a:solidFill>
                <a:latin typeface="Calibri" pitchFamily="34" charset="0"/>
              </a:rPr>
              <a:t>Photon </a:t>
            </a:r>
            <a:r>
              <a:rPr lang="en-US" sz="1600" dirty="0" smtClean="0">
                <a:solidFill>
                  <a:srgbClr val="002060"/>
                </a:solidFill>
                <a:latin typeface="Calibri" pitchFamily="34" charset="0"/>
              </a:rPr>
              <a:t>energy	0.2-12 </a:t>
            </a:r>
            <a:r>
              <a:rPr lang="en-US" sz="1600" dirty="0" err="1">
                <a:solidFill>
                  <a:srgbClr val="002060"/>
                </a:solidFill>
                <a:latin typeface="Calibri" pitchFamily="34" charset="0"/>
              </a:rPr>
              <a:t>keV</a:t>
            </a:r>
            <a:endParaRPr lang="en-US" sz="1600" dirty="0">
              <a:solidFill>
                <a:srgbClr val="002060"/>
              </a:solidFill>
              <a:latin typeface="Calibri" pitchFamily="34" charset="0"/>
            </a:endParaRPr>
          </a:p>
          <a:p>
            <a:pPr marL="88887" lvl="1">
              <a:tabLst>
                <a:tab pos="1790700" algn="l"/>
              </a:tabLst>
            </a:pPr>
            <a:r>
              <a:rPr lang="en-US" sz="1600" dirty="0">
                <a:solidFill>
                  <a:srgbClr val="002060"/>
                </a:solidFill>
                <a:latin typeface="Calibri" pitchFamily="34" charset="0"/>
              </a:rPr>
              <a:t>Pulse duration </a:t>
            </a:r>
            <a:r>
              <a:rPr lang="en-US" sz="1600" dirty="0" smtClean="0">
                <a:solidFill>
                  <a:srgbClr val="002060"/>
                </a:solidFill>
                <a:latin typeface="Calibri" pitchFamily="34" charset="0"/>
              </a:rPr>
              <a:t>	1 </a:t>
            </a:r>
            <a:r>
              <a:rPr lang="en-US" sz="1600" dirty="0">
                <a:solidFill>
                  <a:srgbClr val="002060"/>
                </a:solidFill>
                <a:latin typeface="Calibri" pitchFamily="34" charset="0"/>
              </a:rPr>
              <a:t>fs - 20 fs</a:t>
            </a:r>
          </a:p>
          <a:p>
            <a:pPr marL="88887" lvl="1">
              <a:tabLst>
                <a:tab pos="1790700" algn="l"/>
              </a:tabLst>
            </a:pPr>
            <a:r>
              <a:rPr lang="en-US" sz="1600" dirty="0">
                <a:solidFill>
                  <a:srgbClr val="002060"/>
                </a:solidFill>
                <a:latin typeface="Calibri" pitchFamily="34" charset="0"/>
              </a:rPr>
              <a:t>e</a:t>
            </a:r>
            <a:r>
              <a:rPr lang="en-US" sz="1600" baseline="30000" dirty="0">
                <a:solidFill>
                  <a:srgbClr val="002060"/>
                </a:solidFill>
                <a:latin typeface="Calibri" pitchFamily="34" charset="0"/>
              </a:rPr>
              <a:t>-  </a:t>
            </a:r>
            <a:r>
              <a:rPr lang="en-US" sz="1600" dirty="0">
                <a:solidFill>
                  <a:srgbClr val="002060"/>
                </a:solidFill>
                <a:latin typeface="Calibri" pitchFamily="34" charset="0"/>
              </a:rPr>
              <a:t>Energy </a:t>
            </a:r>
            <a:r>
              <a:rPr lang="en-US" sz="1600" dirty="0" smtClean="0">
                <a:solidFill>
                  <a:srgbClr val="002060"/>
                </a:solidFill>
                <a:latin typeface="Calibri" pitchFamily="34" charset="0"/>
              </a:rPr>
              <a:t>(0.1 nm) 	5.8 </a:t>
            </a:r>
            <a:r>
              <a:rPr lang="en-US" sz="1600" dirty="0">
                <a:solidFill>
                  <a:srgbClr val="002060"/>
                </a:solidFill>
                <a:latin typeface="Calibri" pitchFamily="34" charset="0"/>
              </a:rPr>
              <a:t>GeV</a:t>
            </a:r>
          </a:p>
          <a:p>
            <a:pPr marL="88887" lvl="1">
              <a:tabLst>
                <a:tab pos="1790700" algn="l"/>
              </a:tabLst>
            </a:pPr>
            <a:r>
              <a:rPr lang="en-US" sz="1600" dirty="0">
                <a:solidFill>
                  <a:srgbClr val="002060"/>
                </a:solidFill>
                <a:latin typeface="Calibri" pitchFamily="34" charset="0"/>
              </a:rPr>
              <a:t>e</a:t>
            </a:r>
            <a:r>
              <a:rPr lang="en-US" sz="1600" baseline="30000" dirty="0">
                <a:solidFill>
                  <a:srgbClr val="002060"/>
                </a:solidFill>
                <a:latin typeface="Calibri" pitchFamily="34" charset="0"/>
              </a:rPr>
              <a:t>- </a:t>
            </a:r>
            <a:r>
              <a:rPr lang="en-US" sz="1600" dirty="0">
                <a:solidFill>
                  <a:srgbClr val="002060"/>
                </a:solidFill>
                <a:latin typeface="Calibri" pitchFamily="34" charset="0"/>
              </a:rPr>
              <a:t>Bunch charge     </a:t>
            </a:r>
            <a:r>
              <a:rPr lang="en-US" sz="1600" dirty="0" smtClean="0">
                <a:solidFill>
                  <a:srgbClr val="002060"/>
                </a:solidFill>
                <a:latin typeface="Calibri" pitchFamily="34" charset="0"/>
              </a:rPr>
              <a:t>	10-200 </a:t>
            </a:r>
            <a:r>
              <a:rPr lang="en-US" sz="1600" dirty="0" err="1">
                <a:solidFill>
                  <a:srgbClr val="002060"/>
                </a:solidFill>
                <a:latin typeface="Calibri" pitchFamily="34" charset="0"/>
              </a:rPr>
              <a:t>pC</a:t>
            </a:r>
            <a:endParaRPr lang="en-US" sz="1600" dirty="0">
              <a:solidFill>
                <a:srgbClr val="002060"/>
              </a:solidFill>
              <a:latin typeface="Calibri" pitchFamily="34" charset="0"/>
            </a:endParaRPr>
          </a:p>
          <a:p>
            <a:pPr marL="88887" lvl="1">
              <a:tabLst>
                <a:tab pos="1790700" algn="l"/>
              </a:tabLst>
            </a:pPr>
            <a:r>
              <a:rPr lang="en-US" sz="1600" dirty="0">
                <a:solidFill>
                  <a:srgbClr val="002060"/>
                </a:solidFill>
                <a:latin typeface="Calibri" pitchFamily="34" charset="0"/>
              </a:rPr>
              <a:t>Repetition rate        </a:t>
            </a:r>
            <a:r>
              <a:rPr lang="en-US" sz="1600" dirty="0" smtClean="0">
                <a:solidFill>
                  <a:srgbClr val="002060"/>
                </a:solidFill>
                <a:latin typeface="Calibri" pitchFamily="34" charset="0"/>
              </a:rPr>
              <a:t>	100 </a:t>
            </a:r>
            <a:r>
              <a:rPr lang="en-US" sz="1600" dirty="0">
                <a:solidFill>
                  <a:srgbClr val="002060"/>
                </a:solidFill>
                <a:latin typeface="Calibri" pitchFamily="34" charset="0"/>
              </a:rPr>
              <a:t>Hz</a:t>
            </a:r>
          </a:p>
          <a:p>
            <a:pPr marL="88887" lvl="1">
              <a:lnSpc>
                <a:spcPct val="150000"/>
              </a:lnSpc>
            </a:pPr>
            <a:r>
              <a:rPr lang="en-US" sz="1800" dirty="0">
                <a:solidFill>
                  <a:srgbClr val="002060"/>
                </a:solidFill>
                <a:latin typeface="Calibri" pitchFamily="34" charset="0"/>
              </a:rPr>
              <a:t>  </a:t>
            </a:r>
          </a:p>
        </p:txBody>
      </p:sp>
    </p:spTree>
    <p:extLst>
      <p:ext uri="{BB962C8B-B14F-4D97-AF65-F5344CB8AC3E}">
        <p14:creationId xmlns:p14="http://schemas.microsoft.com/office/powerpoint/2010/main" val="100254494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sz="2200" dirty="0" err="1" smtClean="0"/>
              <a:t>Magnetic</a:t>
            </a:r>
            <a:r>
              <a:rPr lang="de-CH" sz="2200" dirty="0" smtClean="0"/>
              <a:t> </a:t>
            </a:r>
            <a:r>
              <a:rPr lang="de-CH" sz="2200" dirty="0" err="1" smtClean="0"/>
              <a:t>compression</a:t>
            </a:r>
            <a:r>
              <a:rPr lang="de-CH" sz="2200" dirty="0" smtClean="0"/>
              <a:t> </a:t>
            </a:r>
            <a:r>
              <a:rPr lang="de-CH" sz="2200" dirty="0" err="1" smtClean="0"/>
              <a:t>chicane</a:t>
            </a:r>
            <a:r>
              <a:rPr lang="de-CH" sz="2200" dirty="0" smtClean="0"/>
              <a:t>: </a:t>
            </a:r>
            <a:r>
              <a:rPr lang="de-CH" sz="2200" dirty="0" err="1" smtClean="0"/>
              <a:t>remind</a:t>
            </a:r>
            <a:r>
              <a:rPr lang="de-CH" sz="2200" dirty="0" smtClean="0"/>
              <a:t> </a:t>
            </a:r>
            <a:r>
              <a:rPr lang="de-CH" sz="2200" dirty="0" err="1" smtClean="0"/>
              <a:t>of</a:t>
            </a:r>
            <a:r>
              <a:rPr lang="de-CH" sz="2200" dirty="0" smtClean="0"/>
              <a:t> </a:t>
            </a:r>
            <a:r>
              <a:rPr lang="de-CH" sz="2200" dirty="0" err="1" smtClean="0"/>
              <a:t>concept</a:t>
            </a:r>
            <a:r>
              <a:rPr lang="de-CH" sz="2200" dirty="0" smtClean="0"/>
              <a:t> </a:t>
            </a:r>
            <a:endParaRPr lang="de-CH" sz="2200"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30</a:t>
            </a:fld>
            <a:endParaRPr lang="de-DE"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215" b="3056"/>
          <a:stretch/>
        </p:blipFill>
        <p:spPr bwMode="auto">
          <a:xfrm>
            <a:off x="768985" y="788071"/>
            <a:ext cx="7943850" cy="350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119062" y="4699901"/>
            <a:ext cx="868521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de-DE" sz="1400" b="1" dirty="0"/>
              <a:t>Possible complications:</a:t>
            </a:r>
            <a:r>
              <a:rPr lang="en-US" altLang="de-DE" sz="1400" dirty="0"/>
              <a:t> </a:t>
            </a:r>
          </a:p>
          <a:p>
            <a:pPr>
              <a:spcBef>
                <a:spcPts val="0"/>
              </a:spcBef>
              <a:buFontTx/>
              <a:buChar char="•"/>
            </a:pPr>
            <a:r>
              <a:rPr lang="en-US" altLang="de-DE" sz="1400" dirty="0">
                <a:solidFill>
                  <a:srgbClr val="3366FF"/>
                </a:solidFill>
              </a:rPr>
              <a:t> Coherent Synchrotron Radiation inducing a dilution of the emittance – </a:t>
            </a:r>
            <a:r>
              <a:rPr lang="en-US" altLang="de-DE" sz="1400" dirty="0" smtClean="0">
                <a:solidFill>
                  <a:srgbClr val="3366FF"/>
                </a:solidFill>
              </a:rPr>
              <a:t>to be minimized </a:t>
            </a:r>
            <a:r>
              <a:rPr lang="en-US" altLang="de-DE" sz="1400" dirty="0">
                <a:solidFill>
                  <a:srgbClr val="3366FF"/>
                </a:solidFill>
              </a:rPr>
              <a:t>with careful design</a:t>
            </a:r>
          </a:p>
          <a:p>
            <a:pPr>
              <a:spcBef>
                <a:spcPts val="0"/>
              </a:spcBef>
            </a:pPr>
            <a:r>
              <a:rPr lang="en-US" altLang="de-DE" sz="1400" dirty="0">
                <a:solidFill>
                  <a:srgbClr val="3366FF"/>
                </a:solidFill>
              </a:rPr>
              <a:t>(Longitudinal and transverse kick </a:t>
            </a:r>
            <a:r>
              <a:rPr lang="en-US" altLang="de-DE" sz="1400" dirty="0">
                <a:solidFill>
                  <a:srgbClr val="FF0000"/>
                </a:solidFill>
              </a:rPr>
              <a:t>→</a:t>
            </a:r>
            <a:r>
              <a:rPr lang="en-US" altLang="de-DE" sz="1400" dirty="0">
                <a:solidFill>
                  <a:srgbClr val="3366FF"/>
                </a:solidFill>
              </a:rPr>
              <a:t> the electron is not anymore on the correct orbit </a:t>
            </a:r>
            <a:r>
              <a:rPr lang="en-US" altLang="de-DE" sz="1400" dirty="0">
                <a:solidFill>
                  <a:srgbClr val="FF0000"/>
                </a:solidFill>
              </a:rPr>
              <a:t>→</a:t>
            </a:r>
            <a:r>
              <a:rPr lang="en-US" altLang="de-DE" dirty="0">
                <a:solidFill>
                  <a:srgbClr val="3366FF"/>
                </a:solidFill>
              </a:rPr>
              <a:t> </a:t>
            </a:r>
            <a:r>
              <a:rPr lang="en-US" altLang="de-DE" sz="1400" dirty="0">
                <a:solidFill>
                  <a:srgbClr val="3366FF"/>
                </a:solidFill>
              </a:rPr>
              <a:t>the dispersion is not closed)</a:t>
            </a:r>
          </a:p>
          <a:p>
            <a:endParaRPr lang="en-US" altLang="de-DE" sz="800" dirty="0">
              <a:solidFill>
                <a:srgbClr val="3366FF"/>
              </a:solidFill>
            </a:endParaRPr>
          </a:p>
          <a:p>
            <a:pPr>
              <a:buFontTx/>
              <a:buChar char="•"/>
            </a:pPr>
            <a:r>
              <a:rPr lang="en-US" altLang="de-DE" sz="1400" dirty="0">
                <a:solidFill>
                  <a:srgbClr val="FF00FF"/>
                </a:solidFill>
              </a:rPr>
              <a:t> RF non linearity inducing a head and tail strong current spikes (increasing CSR) – requires a linearization of the longitudinal phase space </a:t>
            </a:r>
            <a:r>
              <a:rPr lang="en-US" altLang="de-DE" sz="1400" dirty="0">
                <a:solidFill>
                  <a:srgbClr val="FF0000"/>
                </a:solidFill>
              </a:rPr>
              <a:t>→ </a:t>
            </a:r>
            <a:r>
              <a:rPr lang="en-US" altLang="de-DE" sz="1400" dirty="0" smtClean="0">
                <a:solidFill>
                  <a:srgbClr val="FF0000"/>
                </a:solidFill>
              </a:rPr>
              <a:t> </a:t>
            </a:r>
            <a:r>
              <a:rPr lang="en-US" altLang="de-DE" sz="1400" dirty="0" smtClean="0">
                <a:solidFill>
                  <a:srgbClr val="FF00FF"/>
                </a:solidFill>
              </a:rPr>
              <a:t>4th </a:t>
            </a:r>
            <a:r>
              <a:rPr lang="en-US" altLang="de-DE" sz="1400" dirty="0">
                <a:solidFill>
                  <a:srgbClr val="FF00FF"/>
                </a:solidFill>
              </a:rPr>
              <a:t>harmonic </a:t>
            </a:r>
            <a:r>
              <a:rPr lang="en-US" altLang="de-DE" sz="1400" dirty="0" smtClean="0">
                <a:solidFill>
                  <a:srgbClr val="FF00FF"/>
                </a:solidFill>
              </a:rPr>
              <a:t>cavity – X-Band (12 GHz) for a S-Band injector</a:t>
            </a:r>
          </a:p>
          <a:p>
            <a:pPr>
              <a:buFontTx/>
              <a:buChar char="•"/>
            </a:pPr>
            <a:endParaRPr lang="en-US" altLang="de-DE" sz="800" dirty="0">
              <a:solidFill>
                <a:srgbClr val="FF00FF"/>
              </a:solidFill>
            </a:endParaRPr>
          </a:p>
          <a:p>
            <a:pPr>
              <a:buFontTx/>
              <a:buChar char="•"/>
            </a:pPr>
            <a:r>
              <a:rPr lang="en-US" altLang="de-DE" sz="1400" dirty="0" smtClean="0">
                <a:solidFill>
                  <a:schemeClr val="accent3">
                    <a:lumMod val="75000"/>
                  </a:schemeClr>
                </a:solidFill>
              </a:rPr>
              <a:t> Amplification of </a:t>
            </a:r>
            <a:r>
              <a:rPr lang="en-US" altLang="de-DE" sz="1400" dirty="0">
                <a:solidFill>
                  <a:schemeClr val="accent3">
                    <a:lumMod val="75000"/>
                  </a:schemeClr>
                </a:solidFill>
              </a:rPr>
              <a:t>longitudinal </a:t>
            </a:r>
            <a:r>
              <a:rPr lang="en-US" altLang="de-DE" sz="1400" dirty="0" smtClean="0">
                <a:solidFill>
                  <a:schemeClr val="accent3">
                    <a:lumMod val="75000"/>
                  </a:schemeClr>
                </a:solidFill>
              </a:rPr>
              <a:t>charge modulations </a:t>
            </a:r>
            <a:r>
              <a:rPr lang="en-US" altLang="de-DE" sz="1400" dirty="0">
                <a:solidFill>
                  <a:schemeClr val="accent3">
                    <a:lumMod val="75000"/>
                  </a:schemeClr>
                </a:solidFill>
              </a:rPr>
              <a:t>(space charge effect) </a:t>
            </a:r>
            <a:r>
              <a:rPr lang="en-US" altLang="de-DE" sz="1400" dirty="0" smtClean="0">
                <a:solidFill>
                  <a:schemeClr val="accent3">
                    <a:lumMod val="75000"/>
                  </a:schemeClr>
                </a:solidFill>
                <a:sym typeface="Symbol"/>
              </a:rPr>
              <a:t></a:t>
            </a:r>
            <a:r>
              <a:rPr lang="en-US" altLang="de-DE" sz="1400" dirty="0" smtClean="0">
                <a:solidFill>
                  <a:schemeClr val="accent3">
                    <a:lumMod val="75000"/>
                  </a:schemeClr>
                </a:solidFill>
              </a:rPr>
              <a:t> laser shaping</a:t>
            </a:r>
            <a:endParaRPr lang="en-US" altLang="de-DE" sz="1400" dirty="0">
              <a:solidFill>
                <a:schemeClr val="accent3">
                  <a:lumMod val="75000"/>
                </a:schemeClr>
              </a:solidFill>
            </a:endParaRPr>
          </a:p>
        </p:txBody>
      </p:sp>
      <p:sp>
        <p:nvSpPr>
          <p:cNvPr id="7" name="TextBox 6"/>
          <p:cNvSpPr txBox="1"/>
          <p:nvPr/>
        </p:nvSpPr>
        <p:spPr>
          <a:xfrm>
            <a:off x="5577840" y="4158016"/>
            <a:ext cx="2804160" cy="914400"/>
          </a:xfrm>
          <a:prstGeom prst="rect">
            <a:avLst/>
          </a:prstGeom>
          <a:noFill/>
        </p:spPr>
        <p:txBody>
          <a:bodyPr wrap="none" lIns="0" tIns="0" rIns="0" bIns="0" rtlCol="0">
            <a:noAutofit/>
          </a:bodyPr>
          <a:lstStyle/>
          <a:p>
            <a:pPr>
              <a:lnSpc>
                <a:spcPct val="110000"/>
              </a:lnSpc>
              <a:spcBef>
                <a:spcPts val="0"/>
              </a:spcBef>
            </a:pPr>
            <a:endParaRPr lang="de-CH" sz="1800" kern="1000" spc="30" dirty="0" err="1" smtClean="0">
              <a:latin typeface="+mn-lt"/>
              <a:cs typeface="Franklin Gothic Book"/>
            </a:endParaRPr>
          </a:p>
        </p:txBody>
      </p:sp>
      <p:sp>
        <p:nvSpPr>
          <p:cNvPr id="8" name="TextBox 2"/>
          <p:cNvSpPr txBox="1">
            <a:spLocks noChangeArrowheads="1"/>
          </p:cNvSpPr>
          <p:nvPr/>
        </p:nvSpPr>
        <p:spPr bwMode="auto">
          <a:xfrm>
            <a:off x="5568633" y="4296694"/>
            <a:ext cx="35349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de-DE" sz="1200" i="1" dirty="0" smtClean="0">
                <a:solidFill>
                  <a:srgbClr val="002060"/>
                </a:solidFill>
                <a:latin typeface="+mn-lt"/>
              </a:rPr>
              <a:t>Picture: PhD </a:t>
            </a:r>
            <a:r>
              <a:rPr lang="en-US" altLang="de-DE" sz="1200" i="1" dirty="0">
                <a:solidFill>
                  <a:srgbClr val="002060"/>
                </a:solidFill>
                <a:latin typeface="+mn-lt"/>
              </a:rPr>
              <a:t>Thesis R. Ischebeck, Univ. Hamburg 2003</a:t>
            </a:r>
          </a:p>
        </p:txBody>
      </p:sp>
      <p:sp>
        <p:nvSpPr>
          <p:cNvPr id="9" name="Freeform 10"/>
          <p:cNvSpPr>
            <a:spLocks/>
          </p:cNvSpPr>
          <p:nvPr/>
        </p:nvSpPr>
        <p:spPr bwMode="auto">
          <a:xfrm>
            <a:off x="7481888" y="788071"/>
            <a:ext cx="425450" cy="719138"/>
          </a:xfrm>
          <a:custGeom>
            <a:avLst/>
            <a:gdLst>
              <a:gd name="T0" fmla="*/ 0 w 268"/>
              <a:gd name="T1" fmla="*/ 439 h 453"/>
              <a:gd name="T2" fmla="*/ 66 w 268"/>
              <a:gd name="T3" fmla="*/ 408 h 453"/>
              <a:gd name="T4" fmla="*/ 92 w 268"/>
              <a:gd name="T5" fmla="*/ 325 h 453"/>
              <a:gd name="T6" fmla="*/ 101 w 268"/>
              <a:gd name="T7" fmla="*/ 35 h 453"/>
              <a:gd name="T8" fmla="*/ 119 w 268"/>
              <a:gd name="T9" fmla="*/ 325 h 453"/>
              <a:gd name="T10" fmla="*/ 114 w 268"/>
              <a:gd name="T11" fmla="*/ 342 h 453"/>
              <a:gd name="T12" fmla="*/ 154 w 268"/>
              <a:gd name="T13" fmla="*/ 347 h 453"/>
              <a:gd name="T14" fmla="*/ 189 w 268"/>
              <a:gd name="T15" fmla="*/ 334 h 453"/>
              <a:gd name="T16" fmla="*/ 202 w 268"/>
              <a:gd name="T17" fmla="*/ 8 h 453"/>
              <a:gd name="T18" fmla="*/ 211 w 268"/>
              <a:gd name="T19" fmla="*/ 382 h 453"/>
              <a:gd name="T20" fmla="*/ 268 w 268"/>
              <a:gd name="T21" fmla="*/ 435 h 4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8"/>
              <a:gd name="T34" fmla="*/ 0 h 453"/>
              <a:gd name="T35" fmla="*/ 268 w 268"/>
              <a:gd name="T36" fmla="*/ 453 h 4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8" h="453">
                <a:moveTo>
                  <a:pt x="0" y="439"/>
                </a:moveTo>
                <a:cubicBezTo>
                  <a:pt x="12" y="434"/>
                  <a:pt x="51" y="427"/>
                  <a:pt x="66" y="408"/>
                </a:cubicBezTo>
                <a:cubicBezTo>
                  <a:pt x="81" y="389"/>
                  <a:pt x="86" y="387"/>
                  <a:pt x="92" y="325"/>
                </a:cubicBezTo>
                <a:cubicBezTo>
                  <a:pt x="98" y="263"/>
                  <a:pt x="105" y="35"/>
                  <a:pt x="101" y="35"/>
                </a:cubicBezTo>
                <a:cubicBezTo>
                  <a:pt x="97" y="35"/>
                  <a:pt x="117" y="274"/>
                  <a:pt x="119" y="325"/>
                </a:cubicBezTo>
                <a:cubicBezTo>
                  <a:pt x="121" y="376"/>
                  <a:pt x="108" y="338"/>
                  <a:pt x="114" y="342"/>
                </a:cubicBezTo>
                <a:cubicBezTo>
                  <a:pt x="120" y="346"/>
                  <a:pt x="142" y="348"/>
                  <a:pt x="154" y="347"/>
                </a:cubicBezTo>
                <a:cubicBezTo>
                  <a:pt x="166" y="346"/>
                  <a:pt x="181" y="390"/>
                  <a:pt x="189" y="334"/>
                </a:cubicBezTo>
                <a:cubicBezTo>
                  <a:pt x="197" y="278"/>
                  <a:pt x="198" y="0"/>
                  <a:pt x="202" y="8"/>
                </a:cubicBezTo>
                <a:cubicBezTo>
                  <a:pt x="206" y="16"/>
                  <a:pt x="200" y="311"/>
                  <a:pt x="211" y="382"/>
                </a:cubicBezTo>
                <a:cubicBezTo>
                  <a:pt x="222" y="453"/>
                  <a:pt x="256" y="424"/>
                  <a:pt x="268" y="435"/>
                </a:cubicBezTo>
              </a:path>
            </a:pathLst>
          </a:custGeom>
          <a:noFill/>
          <a:ln w="19050" cap="flat" cmpd="sng">
            <a:solidFill>
              <a:srgbClr val="FF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2" name="Oval 11"/>
          <p:cNvSpPr/>
          <p:nvPr/>
        </p:nvSpPr>
        <p:spPr bwMode="auto">
          <a:xfrm>
            <a:off x="3728720" y="3753421"/>
            <a:ext cx="243840" cy="80108"/>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3" name="Oval 12"/>
          <p:cNvSpPr/>
          <p:nvPr/>
        </p:nvSpPr>
        <p:spPr bwMode="auto">
          <a:xfrm rot="17679814">
            <a:off x="4786686" y="3306971"/>
            <a:ext cx="270160" cy="84157"/>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4" name="Oval 13"/>
          <p:cNvSpPr/>
          <p:nvPr/>
        </p:nvSpPr>
        <p:spPr bwMode="auto">
          <a:xfrm rot="16465958">
            <a:off x="5852121" y="2852472"/>
            <a:ext cx="353198" cy="86427"/>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5" name="Oval 14"/>
          <p:cNvSpPr/>
          <p:nvPr/>
        </p:nvSpPr>
        <p:spPr bwMode="auto">
          <a:xfrm rot="16622847">
            <a:off x="6951484" y="3291500"/>
            <a:ext cx="176599" cy="55880"/>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6" name="Oval 15"/>
          <p:cNvSpPr/>
          <p:nvPr/>
        </p:nvSpPr>
        <p:spPr bwMode="auto">
          <a:xfrm rot="16200000">
            <a:off x="7989433" y="3756008"/>
            <a:ext cx="80107" cy="55882"/>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 name="Rectangle 1"/>
          <p:cNvSpPr/>
          <p:nvPr/>
        </p:nvSpPr>
        <p:spPr bwMode="auto">
          <a:xfrm>
            <a:off x="4104640" y="3075097"/>
            <a:ext cx="817126" cy="15328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7" name="Rectangle 16"/>
          <p:cNvSpPr/>
          <p:nvPr/>
        </p:nvSpPr>
        <p:spPr bwMode="auto">
          <a:xfrm>
            <a:off x="5006749" y="3403358"/>
            <a:ext cx="817126" cy="15328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0" name="Oval 9"/>
          <p:cNvSpPr/>
          <p:nvPr/>
        </p:nvSpPr>
        <p:spPr bwMode="auto">
          <a:xfrm>
            <a:off x="3842643" y="1982504"/>
            <a:ext cx="36000" cy="36000"/>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8" name="Oval 17"/>
          <p:cNvSpPr/>
          <p:nvPr/>
        </p:nvSpPr>
        <p:spPr bwMode="auto">
          <a:xfrm>
            <a:off x="3447675" y="1641353"/>
            <a:ext cx="36000" cy="36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9" name="Oval 18"/>
          <p:cNvSpPr/>
          <p:nvPr/>
        </p:nvSpPr>
        <p:spPr bwMode="auto">
          <a:xfrm>
            <a:off x="3930747" y="3774916"/>
            <a:ext cx="36000" cy="36000"/>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0" name="Oval 19"/>
          <p:cNvSpPr/>
          <p:nvPr/>
        </p:nvSpPr>
        <p:spPr bwMode="auto">
          <a:xfrm>
            <a:off x="3731737" y="3778719"/>
            <a:ext cx="36000" cy="36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1" name="Oval 20"/>
          <p:cNvSpPr/>
          <p:nvPr/>
        </p:nvSpPr>
        <p:spPr bwMode="auto">
          <a:xfrm>
            <a:off x="4951190" y="3225998"/>
            <a:ext cx="36000" cy="36000"/>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2" name="Oval 21"/>
          <p:cNvSpPr/>
          <p:nvPr/>
        </p:nvSpPr>
        <p:spPr bwMode="auto">
          <a:xfrm>
            <a:off x="4856956" y="3435318"/>
            <a:ext cx="36000" cy="36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3" name="Oval 22"/>
          <p:cNvSpPr/>
          <p:nvPr/>
        </p:nvSpPr>
        <p:spPr bwMode="auto">
          <a:xfrm>
            <a:off x="6023077" y="2725936"/>
            <a:ext cx="36000" cy="36000"/>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4" name="Oval 23"/>
          <p:cNvSpPr/>
          <p:nvPr/>
        </p:nvSpPr>
        <p:spPr bwMode="auto">
          <a:xfrm>
            <a:off x="6001176" y="3031954"/>
            <a:ext cx="36000" cy="36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5" name="Oval 24"/>
          <p:cNvSpPr/>
          <p:nvPr/>
        </p:nvSpPr>
        <p:spPr bwMode="auto">
          <a:xfrm>
            <a:off x="7031011" y="3237261"/>
            <a:ext cx="36000" cy="36000"/>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6" name="Oval 25"/>
          <p:cNvSpPr/>
          <p:nvPr/>
        </p:nvSpPr>
        <p:spPr bwMode="auto">
          <a:xfrm>
            <a:off x="7015350" y="3368008"/>
            <a:ext cx="36000" cy="36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7" name="Oval 26"/>
          <p:cNvSpPr/>
          <p:nvPr/>
        </p:nvSpPr>
        <p:spPr bwMode="auto">
          <a:xfrm>
            <a:off x="8018671" y="3766157"/>
            <a:ext cx="36000" cy="36000"/>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8" name="Oval 27"/>
          <p:cNvSpPr/>
          <p:nvPr/>
        </p:nvSpPr>
        <p:spPr bwMode="auto">
          <a:xfrm>
            <a:off x="8000629" y="3768330"/>
            <a:ext cx="36000" cy="36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0044389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linds(horizontal)">
                                      <p:cBhvr>
                                        <p:cTn id="19" dur="500"/>
                                        <p:tgtEl>
                                          <p:spTgt spid="6">
                                            <p:txEl>
                                              <p:pRg st="6" end="6"/>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1056639" y="904558"/>
                <a:ext cx="7940043" cy="975042"/>
              </a:xfrm>
            </p:spPr>
            <p:txBody>
              <a:bodyPr/>
              <a:lstStyle/>
              <a:p>
                <a:pPr marL="0" indent="0">
                  <a:buNone/>
                </a:pPr>
                <a:r>
                  <a:rPr lang="en-US" dirty="0" smtClean="0"/>
                  <a:t>Adjustable symmetric chicane:  angle 0 </a:t>
                </a:r>
                <a:r>
                  <a:rPr lang="en-US" dirty="0" smtClean="0">
                    <a:sym typeface="Symbol"/>
                  </a:rPr>
                  <a:t></a:t>
                </a:r>
                <a:r>
                  <a:rPr lang="en-US" dirty="0" smtClean="0"/>
                  <a:t> 5° ~400 mm excursion of central dipoles) </a:t>
                </a:r>
              </a:p>
              <a:p>
                <a:pPr marL="0" indent="0">
                  <a:buNone/>
                </a:pPr>
                <a:endParaRPr lang="en-US" sz="1600" dirty="0" smtClean="0"/>
              </a:p>
              <a:p>
                <a:r>
                  <a:rPr lang="en-US" sz="1600" dirty="0" smtClean="0"/>
                  <a:t>Flexibility for best R</a:t>
                </a:r>
                <a:r>
                  <a:rPr lang="en-US" sz="1600" baseline="-25000" dirty="0" smtClean="0"/>
                  <a:t>56</a:t>
                </a:r>
                <a:r>
                  <a:rPr lang="en-US" sz="1600" dirty="0" smtClean="0"/>
                  <a:t> </a:t>
                </a:r>
                <a:r>
                  <a:rPr lang="en-US" sz="1600" dirty="0">
                    <a:sym typeface="Symbol"/>
                  </a:rPr>
                  <a:t> </a:t>
                </a:r>
                <a14:m>
                  <m:oMath xmlns:m="http://schemas.openxmlformats.org/officeDocument/2006/math">
                    <m:f>
                      <m:fPr>
                        <m:ctrlPr>
                          <a:rPr lang="en-US" sz="1600" i="1" kern="1000" spc="30">
                            <a:latin typeface="Cambria Math"/>
                            <a:ea typeface="Cambria Math"/>
                          </a:rPr>
                        </m:ctrlPr>
                      </m:fPr>
                      <m:num>
                        <m:r>
                          <a:rPr lang="en-US" sz="1600" i="1" kern="1000" spc="30">
                            <a:latin typeface="Cambria Math"/>
                            <a:ea typeface="Cambria Math"/>
                          </a:rPr>
                          <m:t>∆</m:t>
                        </m:r>
                        <m:r>
                          <a:rPr lang="en-US" sz="1600" i="1" kern="1000" spc="30">
                            <a:latin typeface="Cambria Math"/>
                            <a:ea typeface="Cambria Math"/>
                          </a:rPr>
                          <m:t>𝐸</m:t>
                        </m:r>
                      </m:num>
                      <m:den>
                        <m:r>
                          <a:rPr lang="en-US" sz="1600" i="1" kern="1000" spc="30">
                            <a:latin typeface="Cambria Math"/>
                            <a:ea typeface="Cambria Math"/>
                          </a:rPr>
                          <m:t>𝐸</m:t>
                        </m:r>
                      </m:den>
                    </m:f>
                  </m:oMath>
                </a14:m>
                <a:r>
                  <a:rPr lang="en-US" sz="1600" dirty="0" smtClean="0"/>
                  <a:t> optimization at fix compression ratio</a:t>
                </a:r>
              </a:p>
              <a:p>
                <a:r>
                  <a:rPr lang="en-US" sz="1600" dirty="0" smtClean="0"/>
                  <a:t>Achieved positioning reproducibility ~1 µm</a:t>
                </a:r>
                <a:endParaRPr lang="en-US" sz="1600"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1056639" y="904558"/>
                <a:ext cx="7940043" cy="975042"/>
              </a:xfrm>
              <a:blipFill rotWithShape="1">
                <a:blip r:embed="rId2"/>
                <a:stretch>
                  <a:fillRect l="-1765" t="-7500" r="-77" b="-37500"/>
                </a:stretch>
              </a:blipFill>
            </p:spPr>
            <p:txBody>
              <a:bodyPr/>
              <a:lstStyle/>
              <a:p>
                <a:r>
                  <a:rPr lang="de-CH">
                    <a:noFill/>
                  </a:rPr>
                  <a:t> </a:t>
                </a:r>
              </a:p>
            </p:txBody>
          </p:sp>
        </mc:Fallback>
      </mc:AlternateContent>
      <p:sp>
        <p:nvSpPr>
          <p:cNvPr id="3" name="Title 2"/>
          <p:cNvSpPr>
            <a:spLocks noGrp="1"/>
          </p:cNvSpPr>
          <p:nvPr>
            <p:ph type="title"/>
          </p:nvPr>
        </p:nvSpPr>
        <p:spPr/>
        <p:txBody>
          <a:bodyPr/>
          <a:lstStyle/>
          <a:p>
            <a:r>
              <a:rPr lang="en-US" dirty="0" smtClean="0"/>
              <a:t>SITF Bunch compressor</a:t>
            </a:r>
            <a:endParaRPr lang="en-US" dirty="0"/>
          </a:p>
        </p:txBody>
      </p:sp>
      <p:sp>
        <p:nvSpPr>
          <p:cNvPr id="4" name="Slide Number Placeholder 3"/>
          <p:cNvSpPr>
            <a:spLocks noGrp="1"/>
          </p:cNvSpPr>
          <p:nvPr>
            <p:ph type="sldNum" sz="quarter" idx="16"/>
          </p:nvPr>
        </p:nvSpPr>
        <p:spPr>
          <a:xfrm>
            <a:off x="8521272" y="6661150"/>
            <a:ext cx="575742" cy="196850"/>
          </a:xfrm>
        </p:spPr>
        <p:txBody>
          <a:bodyPr/>
          <a:lstStyle/>
          <a:p>
            <a:pPr algn="r">
              <a:defRPr/>
            </a:pPr>
            <a:r>
              <a:rPr lang="en-US" dirty="0" smtClean="0"/>
              <a:t>Page </a:t>
            </a:r>
            <a:fld id="{EBC07571-3134-BB4B-B83F-1A9FE18D34F3}" type="slidenum">
              <a:rPr lang="en-US" smtClean="0"/>
              <a:pPr algn="r">
                <a:defRPr/>
              </a:pPr>
              <a:t>31</a:t>
            </a:fld>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6" y="2501053"/>
            <a:ext cx="892501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7061896" y="1433513"/>
                <a:ext cx="2431628" cy="523242"/>
              </a:xfrm>
              <a:prstGeom prst="rect">
                <a:avLst/>
              </a:prstGeom>
              <a:noFill/>
            </p:spPr>
            <p:txBody>
              <a:bodyPr wrap="none" lIns="0" tIns="0" rIns="0" bIns="0" rtlCol="0">
                <a:noAutofit/>
              </a:bodyPr>
              <a:lstStyle/>
              <a:p>
                <a:pPr>
                  <a:lnSpc>
                    <a:spcPct val="110000"/>
                  </a:lnSpc>
                  <a:spcBef>
                    <a:spcPts val="0"/>
                  </a:spcBef>
                </a:pPr>
                <a14:m>
                  <m:oMath xmlns:m="http://schemas.openxmlformats.org/officeDocument/2006/math">
                    <m:r>
                      <a:rPr lang="en-US" sz="1400" i="1" kern="1000" spc="30" smtClean="0">
                        <a:latin typeface="Cambria Math"/>
                        <a:ea typeface="Cambria Math"/>
                        <a:cs typeface="Franklin Gothic Book"/>
                      </a:rPr>
                      <m:t>∆</m:t>
                    </m:r>
                    <m:r>
                      <a:rPr lang="en-US" sz="1400" b="0" i="1" kern="1000" spc="30" smtClean="0">
                        <a:latin typeface="Cambria Math"/>
                        <a:ea typeface="Cambria Math"/>
                        <a:cs typeface="Franklin Gothic Book"/>
                      </a:rPr>
                      <m:t>𝑆</m:t>
                    </m:r>
                    <m:r>
                      <a:rPr lang="en-US" sz="1400" b="0" i="1" kern="1000" spc="30" smtClean="0">
                        <a:latin typeface="Cambria Math"/>
                        <a:ea typeface="Cambria Math"/>
                        <a:cs typeface="Franklin Gothic Book"/>
                      </a:rPr>
                      <m:t>=</m:t>
                    </m:r>
                    <m:sSub>
                      <m:sSubPr>
                        <m:ctrlPr>
                          <a:rPr lang="en-US" sz="1400" b="0" i="1" kern="1000" spc="30" smtClean="0">
                            <a:latin typeface="Cambria Math"/>
                            <a:ea typeface="Cambria Math"/>
                          </a:rPr>
                        </m:ctrlPr>
                      </m:sSubPr>
                      <m:e>
                        <m:r>
                          <a:rPr lang="en-US" sz="1400" b="0" i="1" kern="1000" spc="30" smtClean="0">
                            <a:latin typeface="Cambria Math"/>
                            <a:ea typeface="Cambria Math"/>
                          </a:rPr>
                          <m:t>𝑅</m:t>
                        </m:r>
                      </m:e>
                      <m:sub>
                        <m:r>
                          <a:rPr lang="en-US" sz="1400" b="0" i="1" kern="1000" spc="30" smtClean="0">
                            <a:latin typeface="Cambria Math"/>
                            <a:ea typeface="Cambria Math"/>
                          </a:rPr>
                          <m:t>56</m:t>
                        </m:r>
                      </m:sub>
                    </m:sSub>
                    <m:f>
                      <m:fPr>
                        <m:ctrlPr>
                          <a:rPr lang="en-US" sz="1400" b="0" i="1" kern="1000" spc="30" smtClean="0">
                            <a:latin typeface="Cambria Math"/>
                            <a:ea typeface="Cambria Math"/>
                          </a:rPr>
                        </m:ctrlPr>
                      </m:fPr>
                      <m:num>
                        <m:r>
                          <a:rPr lang="en-US" sz="1400" b="0" i="1" kern="1000" spc="30" smtClean="0">
                            <a:latin typeface="Cambria Math"/>
                            <a:ea typeface="Cambria Math"/>
                          </a:rPr>
                          <m:t>∆</m:t>
                        </m:r>
                        <m:r>
                          <a:rPr lang="en-US" sz="1400" b="0" i="1" kern="1000" spc="30" smtClean="0">
                            <a:latin typeface="Cambria Math"/>
                            <a:ea typeface="Cambria Math"/>
                          </a:rPr>
                          <m:t>𝐸</m:t>
                        </m:r>
                      </m:num>
                      <m:den>
                        <m:r>
                          <a:rPr lang="en-US" sz="1400" b="0" i="1" kern="1000" spc="30" smtClean="0">
                            <a:latin typeface="Cambria Math"/>
                            <a:ea typeface="Cambria Math"/>
                          </a:rPr>
                          <m:t>𝐸</m:t>
                        </m:r>
                      </m:den>
                    </m:f>
                  </m:oMath>
                </a14:m>
                <a:r>
                  <a:rPr lang="en-US" sz="1400" kern="1000" spc="30" dirty="0" smtClean="0">
                    <a:latin typeface="+mn-lt"/>
                    <a:cs typeface="Franklin Gothic Book"/>
                  </a:rPr>
                  <a:t> </a:t>
                </a:r>
                <a:r>
                  <a:rPr lang="en-US" sz="1400" kern="1000" spc="30" dirty="0" smtClean="0">
                    <a:solidFill>
                      <a:schemeClr val="bg1">
                        <a:lumMod val="65000"/>
                      </a:schemeClr>
                    </a:solidFill>
                    <a:latin typeface="+mn-lt"/>
                    <a:cs typeface="Franklin Gothic Book"/>
                  </a:rPr>
                  <a:t>+</a:t>
                </a:r>
                <a14:m>
                  <m:oMath xmlns:m="http://schemas.openxmlformats.org/officeDocument/2006/math">
                    <m:sSub>
                      <m:sSubPr>
                        <m:ctrlPr>
                          <a:rPr lang="en-US" sz="1400" i="1" kern="1000" spc="30" smtClean="0">
                            <a:solidFill>
                              <a:schemeClr val="bg1">
                                <a:lumMod val="65000"/>
                              </a:schemeClr>
                            </a:solidFill>
                            <a:latin typeface="Cambria Math"/>
                            <a:ea typeface="Cambria Math"/>
                          </a:rPr>
                        </m:ctrlPr>
                      </m:sSubPr>
                      <m:e>
                        <m:r>
                          <a:rPr lang="en-US" sz="1400" b="0" i="1" kern="1000" spc="30" smtClean="0">
                            <a:solidFill>
                              <a:schemeClr val="bg1">
                                <a:lumMod val="65000"/>
                              </a:schemeClr>
                            </a:solidFill>
                            <a:latin typeface="Cambria Math"/>
                            <a:ea typeface="Cambria Math"/>
                          </a:rPr>
                          <m:t>𝑇</m:t>
                        </m:r>
                      </m:e>
                      <m:sub>
                        <m:r>
                          <a:rPr lang="en-US" sz="1400" i="1" kern="1000" spc="30">
                            <a:solidFill>
                              <a:schemeClr val="bg1">
                                <a:lumMod val="65000"/>
                              </a:schemeClr>
                            </a:solidFill>
                            <a:latin typeface="Cambria Math"/>
                            <a:ea typeface="Cambria Math"/>
                          </a:rPr>
                          <m:t>56</m:t>
                        </m:r>
                        <m:r>
                          <a:rPr lang="en-US" sz="1400" b="0" i="1" kern="1000" spc="30" smtClean="0">
                            <a:solidFill>
                              <a:schemeClr val="bg1">
                                <a:lumMod val="65000"/>
                              </a:schemeClr>
                            </a:solidFill>
                            <a:latin typeface="Cambria Math"/>
                            <a:ea typeface="Cambria Math"/>
                          </a:rPr>
                          <m:t>6 </m:t>
                        </m:r>
                      </m:sub>
                    </m:sSub>
                    <m:sSup>
                      <m:sSupPr>
                        <m:ctrlPr>
                          <a:rPr lang="en-US" sz="1400" i="1" kern="1000" spc="30" smtClean="0">
                            <a:solidFill>
                              <a:schemeClr val="bg1">
                                <a:lumMod val="65000"/>
                              </a:schemeClr>
                            </a:solidFill>
                            <a:latin typeface="Cambria Math"/>
                            <a:ea typeface="Cambria Math"/>
                          </a:rPr>
                        </m:ctrlPr>
                      </m:sSupPr>
                      <m:e>
                        <m:d>
                          <m:dPr>
                            <m:ctrlPr>
                              <a:rPr lang="en-US" sz="1400" i="1" kern="1000" spc="30">
                                <a:solidFill>
                                  <a:schemeClr val="bg1">
                                    <a:lumMod val="65000"/>
                                  </a:schemeClr>
                                </a:solidFill>
                                <a:latin typeface="Cambria Math"/>
                                <a:ea typeface="Cambria Math"/>
                              </a:rPr>
                            </m:ctrlPr>
                          </m:dPr>
                          <m:e>
                            <m:f>
                              <m:fPr>
                                <m:ctrlPr>
                                  <a:rPr lang="en-US" sz="1400" i="1" kern="1000" spc="30">
                                    <a:solidFill>
                                      <a:schemeClr val="bg1">
                                        <a:lumMod val="65000"/>
                                      </a:schemeClr>
                                    </a:solidFill>
                                    <a:latin typeface="Cambria Math"/>
                                    <a:ea typeface="Cambria Math"/>
                                  </a:rPr>
                                </m:ctrlPr>
                              </m:fPr>
                              <m:num>
                                <m:r>
                                  <a:rPr lang="en-US" sz="1400" i="1" kern="1000" spc="30">
                                    <a:solidFill>
                                      <a:schemeClr val="bg1">
                                        <a:lumMod val="65000"/>
                                      </a:schemeClr>
                                    </a:solidFill>
                                    <a:latin typeface="Cambria Math"/>
                                    <a:ea typeface="Cambria Math"/>
                                  </a:rPr>
                                  <m:t>∆</m:t>
                                </m:r>
                                <m:r>
                                  <a:rPr lang="en-US" sz="1400" i="1" kern="1000" spc="30">
                                    <a:solidFill>
                                      <a:schemeClr val="bg1">
                                        <a:lumMod val="65000"/>
                                      </a:schemeClr>
                                    </a:solidFill>
                                    <a:latin typeface="Cambria Math"/>
                                    <a:ea typeface="Cambria Math"/>
                                  </a:rPr>
                                  <m:t>𝐸</m:t>
                                </m:r>
                              </m:num>
                              <m:den>
                                <m:r>
                                  <a:rPr lang="en-US" sz="1400" i="1" kern="1000" spc="30">
                                    <a:solidFill>
                                      <a:schemeClr val="bg1">
                                        <a:lumMod val="65000"/>
                                      </a:schemeClr>
                                    </a:solidFill>
                                    <a:latin typeface="Cambria Math"/>
                                    <a:ea typeface="Cambria Math"/>
                                  </a:rPr>
                                  <m:t>𝐸</m:t>
                                </m:r>
                              </m:den>
                            </m:f>
                          </m:e>
                        </m:d>
                      </m:e>
                      <m:sup>
                        <m:r>
                          <a:rPr lang="en-US" sz="1400" b="0" i="1" kern="1000" spc="30" smtClean="0">
                            <a:solidFill>
                              <a:schemeClr val="bg1">
                                <a:lumMod val="65000"/>
                              </a:schemeClr>
                            </a:solidFill>
                            <a:latin typeface="Cambria Math"/>
                            <a:ea typeface="Cambria Math"/>
                          </a:rPr>
                          <m:t>2</m:t>
                        </m:r>
                      </m:sup>
                    </m:sSup>
                  </m:oMath>
                </a14:m>
                <a:endParaRPr lang="en-US" sz="1400" kern="1000" spc="30" dirty="0" smtClean="0">
                  <a:latin typeface="+mn-lt"/>
                  <a:cs typeface="Franklin Gothic Book"/>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061896" y="1433513"/>
                <a:ext cx="2431628" cy="523242"/>
              </a:xfrm>
              <a:prstGeom prst="rect">
                <a:avLst/>
              </a:prstGeom>
              <a:blipFill rotWithShape="1">
                <a:blip r:embed="rId4"/>
                <a:stretch>
                  <a:fillRect l="-2256"/>
                </a:stretch>
              </a:blipFill>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861610" y="1806262"/>
                <a:ext cx="2431628" cy="523242"/>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i="1" kern="1000" spc="30" smtClean="0">
                              <a:latin typeface="Cambria Math"/>
                              <a:ea typeface="Cambria Math"/>
                            </a:rPr>
                          </m:ctrlPr>
                        </m:sSubPr>
                        <m:e>
                          <m:r>
                            <a:rPr lang="en-US" sz="1400" i="1" kern="1000" spc="30">
                              <a:latin typeface="Cambria Math"/>
                              <a:ea typeface="Cambria Math"/>
                            </a:rPr>
                            <m:t>𝑅</m:t>
                          </m:r>
                        </m:e>
                        <m:sub>
                          <m:r>
                            <a:rPr lang="en-US" sz="1400" i="1" kern="1000" spc="30">
                              <a:latin typeface="Cambria Math"/>
                              <a:ea typeface="Cambria Math"/>
                            </a:rPr>
                            <m:t>56</m:t>
                          </m:r>
                        </m:sub>
                      </m:sSub>
                      <m:r>
                        <a:rPr lang="en-US" sz="1400" b="0" i="1" kern="1000" spc="30" smtClean="0">
                          <a:latin typeface="Cambria Math"/>
                          <a:ea typeface="Cambria Math"/>
                          <a:cs typeface="Franklin Gothic Book"/>
                        </a:rPr>
                        <m:t>=2</m:t>
                      </m:r>
                      <m:sSup>
                        <m:sSupPr>
                          <m:ctrlPr>
                            <a:rPr lang="en-US" sz="1400" b="0" i="1" kern="1000" spc="30" smtClean="0">
                              <a:latin typeface="Cambria Math"/>
                              <a:ea typeface="Cambria Math"/>
                            </a:rPr>
                          </m:ctrlPr>
                        </m:sSupPr>
                        <m:e>
                          <m:r>
                            <a:rPr lang="en-US" sz="1400" i="1" kern="1000" spc="30">
                              <a:latin typeface="Cambria Math"/>
                              <a:ea typeface="Cambria Math"/>
                              <a:cs typeface="Franklin Gothic Book"/>
                            </a:rPr>
                            <m:t>𝜃</m:t>
                          </m:r>
                        </m:e>
                        <m:sup>
                          <m:r>
                            <a:rPr lang="en-US" sz="1400" b="0" i="1" kern="1000" spc="30" smtClean="0">
                              <a:latin typeface="Cambria Math"/>
                              <a:ea typeface="Cambria Math"/>
                            </a:rPr>
                            <m:t>2</m:t>
                          </m:r>
                        </m:sup>
                      </m:sSup>
                      <m:sSup>
                        <m:sSupPr>
                          <m:ctrlPr>
                            <a:rPr lang="en-US" sz="1400" i="1" kern="1000" spc="30" smtClean="0">
                              <a:latin typeface="Cambria Math"/>
                              <a:ea typeface="Cambria Math"/>
                            </a:rPr>
                          </m:ctrlPr>
                        </m:sSupPr>
                        <m:e>
                          <m:d>
                            <m:dPr>
                              <m:ctrlPr>
                                <a:rPr lang="en-US" sz="1400" i="1" kern="1000" spc="30">
                                  <a:latin typeface="Cambria Math"/>
                                  <a:ea typeface="Cambria Math"/>
                                </a:rPr>
                              </m:ctrlPr>
                            </m:dPr>
                            <m:e>
                              <m:r>
                                <a:rPr lang="en-US" sz="1400" b="0" i="1" kern="1000" spc="30" smtClean="0">
                                  <a:latin typeface="Cambria Math"/>
                                  <a:ea typeface="Cambria Math"/>
                                </a:rPr>
                                <m:t>𝐿</m:t>
                              </m:r>
                              <m:r>
                                <a:rPr lang="en-US" sz="1400" b="0" i="1" kern="1000" spc="30" smtClean="0">
                                  <a:latin typeface="Cambria Math"/>
                                  <a:ea typeface="Cambria Math"/>
                                </a:rPr>
                                <m:t>+</m:t>
                              </m:r>
                              <m:f>
                                <m:fPr>
                                  <m:ctrlPr>
                                    <a:rPr lang="en-US" sz="1400" i="1" kern="1000" spc="30">
                                      <a:latin typeface="Cambria Math"/>
                                      <a:ea typeface="Cambria Math"/>
                                    </a:rPr>
                                  </m:ctrlPr>
                                </m:fPr>
                                <m:num>
                                  <m:r>
                                    <a:rPr lang="en-US" sz="1400" b="0" i="1" kern="1000" spc="30" smtClean="0">
                                      <a:latin typeface="Cambria Math"/>
                                      <a:ea typeface="Cambria Math"/>
                                    </a:rPr>
                                    <m:t>2</m:t>
                                  </m:r>
                                </m:num>
                                <m:den>
                                  <m:r>
                                    <a:rPr lang="en-US" sz="1400" b="0" i="1" kern="1000" spc="30" smtClean="0">
                                      <a:latin typeface="Cambria Math"/>
                                      <a:ea typeface="Cambria Math"/>
                                    </a:rPr>
                                    <m:t>3</m:t>
                                  </m:r>
                                </m:den>
                              </m:f>
                              <m:sSub>
                                <m:sSubPr>
                                  <m:ctrlPr>
                                    <a:rPr lang="en-US" sz="1400" i="1" kern="1000" spc="30" smtClean="0">
                                      <a:latin typeface="Cambria Math"/>
                                      <a:ea typeface="Cambria Math"/>
                                    </a:rPr>
                                  </m:ctrlPr>
                                </m:sSubPr>
                                <m:e>
                                  <m:r>
                                    <a:rPr lang="en-US" sz="1400" b="0" i="1" kern="1000" spc="30" smtClean="0">
                                      <a:latin typeface="Cambria Math"/>
                                      <a:ea typeface="Cambria Math"/>
                                    </a:rPr>
                                    <m:t>𝐿</m:t>
                                  </m:r>
                                </m:e>
                                <m:sub>
                                  <m:r>
                                    <a:rPr lang="en-US" sz="1400" b="0" i="1" kern="1000" spc="30" smtClean="0">
                                      <a:latin typeface="Cambria Math"/>
                                      <a:ea typeface="Cambria Math"/>
                                    </a:rPr>
                                    <m:t>𝑑𝑖𝑝</m:t>
                                  </m:r>
                                </m:sub>
                              </m:sSub>
                            </m:e>
                          </m:d>
                        </m:e>
                        <m:sup>
                          <m:r>
                            <a:rPr lang="en-US" sz="1400" b="0" i="1" kern="1000" spc="30" smtClean="0">
                              <a:latin typeface="Cambria Math"/>
                              <a:ea typeface="Cambria Math"/>
                            </a:rPr>
                            <m:t>2</m:t>
                          </m:r>
                        </m:sup>
                      </m:sSup>
                    </m:oMath>
                  </m:oMathPara>
                </a14:m>
                <a:endParaRPr lang="en-US" sz="1400" kern="1000" spc="30" dirty="0" smtClean="0">
                  <a:latin typeface="+mn-lt"/>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861610" y="1806262"/>
                <a:ext cx="2431628" cy="523242"/>
              </a:xfrm>
              <a:prstGeom prst="rect">
                <a:avLst/>
              </a:prstGeom>
              <a:blipFill rotWithShape="1">
                <a:blip r:embed="rId5"/>
                <a:stretch>
                  <a:fillRect b="-9302"/>
                </a:stretch>
              </a:blipFill>
            </p:spPr>
            <p:txBody>
              <a:bodyPr/>
              <a:lstStyle/>
              <a:p>
                <a:r>
                  <a:rPr lang="de-CH">
                    <a:noFill/>
                  </a:rPr>
                  <a:t> </a:t>
                </a:r>
              </a:p>
            </p:txBody>
          </p:sp>
        </mc:Fallback>
      </mc:AlternateContent>
      <p:cxnSp>
        <p:nvCxnSpPr>
          <p:cNvPr id="8" name="Straight Connector 7"/>
          <p:cNvCxnSpPr/>
          <p:nvPr/>
        </p:nvCxnSpPr>
        <p:spPr bwMode="auto">
          <a:xfrm flipV="1">
            <a:off x="721360" y="3586480"/>
            <a:ext cx="0" cy="46736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flipV="1">
            <a:off x="4013200" y="3484880"/>
            <a:ext cx="0" cy="46736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1" name="Straight Arrow Connector 10"/>
          <p:cNvCxnSpPr/>
          <p:nvPr/>
        </p:nvCxnSpPr>
        <p:spPr bwMode="auto">
          <a:xfrm>
            <a:off x="721360" y="3667760"/>
            <a:ext cx="3291840" cy="0"/>
          </a:xfrm>
          <a:prstGeom prst="straightConnector1">
            <a:avLst/>
          </a:prstGeom>
          <a:solidFill>
            <a:schemeClr val="accent1"/>
          </a:solidFill>
          <a:ln w="9525" cap="flat" cmpd="sng" algn="ctr">
            <a:solidFill>
              <a:schemeClr val="tx1"/>
            </a:solidFill>
            <a:prstDash val="solid"/>
            <a:round/>
            <a:headEnd type="stealth" w="med" len="med"/>
            <a:tailEnd type="stealth"/>
          </a:ln>
          <a:effectLst/>
        </p:spPr>
      </p:cxnSp>
      <p:cxnSp>
        <p:nvCxnSpPr>
          <p:cNvPr id="13" name="Straight Connector 12"/>
          <p:cNvCxnSpPr/>
          <p:nvPr/>
        </p:nvCxnSpPr>
        <p:spPr bwMode="auto">
          <a:xfrm flipV="1">
            <a:off x="609600" y="3606800"/>
            <a:ext cx="0" cy="46736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 name="Straight Arrow Connector 13"/>
          <p:cNvCxnSpPr/>
          <p:nvPr/>
        </p:nvCxnSpPr>
        <p:spPr bwMode="auto">
          <a:xfrm flipH="1">
            <a:off x="721360" y="3840480"/>
            <a:ext cx="335280" cy="0"/>
          </a:xfrm>
          <a:prstGeom prst="straightConnector1">
            <a:avLst/>
          </a:prstGeom>
          <a:solidFill>
            <a:schemeClr val="accent1"/>
          </a:solidFill>
          <a:ln w="9525" cap="flat" cmpd="sng" algn="ctr">
            <a:solidFill>
              <a:schemeClr val="tx1"/>
            </a:solidFill>
            <a:prstDash val="solid"/>
            <a:round/>
            <a:headEnd type="none" w="med" len="med"/>
            <a:tailEnd type="stealth"/>
          </a:ln>
          <a:effectLst/>
        </p:spPr>
      </p:cxnSp>
      <p:cxnSp>
        <p:nvCxnSpPr>
          <p:cNvPr id="18" name="Straight Arrow Connector 17"/>
          <p:cNvCxnSpPr/>
          <p:nvPr/>
        </p:nvCxnSpPr>
        <p:spPr bwMode="auto">
          <a:xfrm>
            <a:off x="447040" y="3840480"/>
            <a:ext cx="162000" cy="0"/>
          </a:xfrm>
          <a:prstGeom prst="straightConnector1">
            <a:avLst/>
          </a:prstGeom>
          <a:solidFill>
            <a:schemeClr val="accent1"/>
          </a:solidFill>
          <a:ln w="9525" cap="flat" cmpd="sng" algn="ctr">
            <a:solidFill>
              <a:schemeClr val="tx1"/>
            </a:solidFill>
            <a:prstDash val="solid"/>
            <a:round/>
            <a:headEnd type="none" w="med" len="med"/>
            <a:tailEnd type="stealth"/>
          </a:ln>
          <a:effectLst/>
        </p:spPr>
      </p:cxnSp>
      <p:cxnSp>
        <p:nvCxnSpPr>
          <p:cNvPr id="19" name="Straight Connector 18"/>
          <p:cNvCxnSpPr/>
          <p:nvPr/>
        </p:nvCxnSpPr>
        <p:spPr bwMode="auto">
          <a:xfrm flipH="1">
            <a:off x="609040" y="3840480"/>
            <a:ext cx="2799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TextBox 19"/>
          <p:cNvSpPr txBox="1"/>
          <p:nvPr/>
        </p:nvSpPr>
        <p:spPr>
          <a:xfrm>
            <a:off x="2164080" y="3545840"/>
            <a:ext cx="233680" cy="284480"/>
          </a:xfrm>
          <a:prstGeom prst="rect">
            <a:avLst/>
          </a:prstGeom>
          <a:solidFill>
            <a:schemeClr val="bg1"/>
          </a:solidFill>
        </p:spPr>
        <p:txBody>
          <a:bodyPr wrap="none" lIns="0" tIns="0" rIns="0" bIns="0" rtlCol="0">
            <a:noAutofit/>
          </a:bodyPr>
          <a:lstStyle/>
          <a:p>
            <a:pPr algn="ctr">
              <a:lnSpc>
                <a:spcPct val="110000"/>
              </a:lnSpc>
              <a:spcBef>
                <a:spcPts val="0"/>
              </a:spcBef>
            </a:pPr>
            <a:r>
              <a:rPr lang="en-US" sz="1400" kern="1000" spc="30" dirty="0" smtClean="0">
                <a:latin typeface="+mn-lt"/>
                <a:cs typeface="Franklin Gothic Book"/>
              </a:rPr>
              <a:t>L</a:t>
            </a:r>
          </a:p>
        </p:txBody>
      </p:sp>
      <p:sp>
        <p:nvSpPr>
          <p:cNvPr id="22" name="TextBox 21"/>
          <p:cNvSpPr txBox="1"/>
          <p:nvPr/>
        </p:nvSpPr>
        <p:spPr>
          <a:xfrm>
            <a:off x="1137920" y="3718560"/>
            <a:ext cx="127000" cy="284480"/>
          </a:xfrm>
          <a:prstGeom prst="rect">
            <a:avLst/>
          </a:prstGeom>
          <a:solidFill>
            <a:schemeClr val="bg1"/>
          </a:solidFill>
        </p:spPr>
        <p:txBody>
          <a:bodyPr wrap="none" lIns="0" tIns="0" rIns="0" bIns="0" rtlCol="0">
            <a:noAutofit/>
          </a:bodyPr>
          <a:lstStyle/>
          <a:p>
            <a:pPr algn="ctr">
              <a:lnSpc>
                <a:spcPct val="110000"/>
              </a:lnSpc>
              <a:spcBef>
                <a:spcPts val="0"/>
              </a:spcBef>
            </a:pPr>
            <a:r>
              <a:rPr lang="en-US" sz="1400" kern="1000" spc="30" dirty="0" err="1" smtClean="0">
                <a:latin typeface="+mn-lt"/>
                <a:cs typeface="Franklin Gothic Book"/>
              </a:rPr>
              <a:t>L</a:t>
            </a:r>
            <a:r>
              <a:rPr lang="en-US" sz="1400" kern="1000" spc="30" baseline="-25000" dirty="0" err="1" smtClean="0">
                <a:latin typeface="+mn-lt"/>
                <a:cs typeface="Franklin Gothic Book"/>
              </a:rPr>
              <a:t>dip</a:t>
            </a:r>
            <a:endParaRPr lang="en-US" sz="1400" kern="1000" spc="30" dirty="0" smtClean="0">
              <a:latin typeface="+mn-lt"/>
              <a:cs typeface="Franklin Gothic Book"/>
            </a:endParaRPr>
          </a:p>
        </p:txBody>
      </p:sp>
      <p:sp>
        <p:nvSpPr>
          <p:cNvPr id="6" name="Rectangle 5"/>
          <p:cNvSpPr/>
          <p:nvPr/>
        </p:nvSpPr>
        <p:spPr bwMode="auto">
          <a:xfrm>
            <a:off x="6861610" y="1394601"/>
            <a:ext cx="2247465" cy="106754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067323651"/>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Bunch compressor: dipoles filed quality</a:t>
            </a:r>
            <a:endParaRPr lang="en-US" dirty="0"/>
          </a:p>
        </p:txBody>
      </p:sp>
      <p:sp>
        <p:nvSpPr>
          <p:cNvPr id="4" name="Slide Number Placeholder 3"/>
          <p:cNvSpPr>
            <a:spLocks noGrp="1"/>
          </p:cNvSpPr>
          <p:nvPr>
            <p:ph type="sldNum" sz="quarter" idx="16"/>
          </p:nvPr>
        </p:nvSpPr>
        <p:spPr>
          <a:xfrm>
            <a:off x="8206312" y="6724538"/>
            <a:ext cx="575742" cy="196850"/>
          </a:xfrm>
        </p:spPr>
        <p:txBody>
          <a:bodyPr/>
          <a:lstStyle/>
          <a:p>
            <a:pPr algn="r">
              <a:defRPr/>
            </a:pPr>
            <a:r>
              <a:rPr lang="en-US" dirty="0" smtClean="0"/>
              <a:t>Page </a:t>
            </a:r>
            <a:fld id="{EBC07571-3134-BB4B-B83F-1A9FE18D34F3}" type="slidenum">
              <a:rPr lang="en-US" smtClean="0"/>
              <a:pPr algn="r">
                <a:defRPr/>
              </a:pPr>
              <a:t>32</a:t>
            </a:fld>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5671" y="1304764"/>
            <a:ext cx="2194770" cy="199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ttps://intranet.psi.ch/pub/Swiss_FEL/FinBCDipoles/BCDipole3DDrawing.jpg"/>
          <p:cNvPicPr>
            <a:picLocks noChangeAspect="1" noChangeArrowheads="1"/>
          </p:cNvPicPr>
          <p:nvPr/>
        </p:nvPicPr>
        <p:blipFill rotWithShape="1">
          <a:blip r:embed="rId3" r:link="rId4" cstate="print">
            <a:extLst>
              <a:ext uri="{28A0092B-C50C-407E-A947-70E740481C1C}">
                <a14:useLocalDpi xmlns:a14="http://schemas.microsoft.com/office/drawing/2010/main" val="0"/>
              </a:ext>
            </a:extLst>
          </a:blip>
          <a:srcRect l="2338"/>
          <a:stretch/>
        </p:blipFill>
        <p:spPr bwMode="auto">
          <a:xfrm>
            <a:off x="719572" y="1557963"/>
            <a:ext cx="3066829" cy="166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4312225" y="2051461"/>
            <a:ext cx="969640" cy="676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83418" y="2802136"/>
            <a:ext cx="2656496" cy="830997"/>
          </a:xfrm>
          <a:prstGeom prst="rect">
            <a:avLst/>
          </a:prstGeom>
          <a:noFill/>
        </p:spPr>
        <p:txBody>
          <a:bodyPr wrap="none" rtlCol="0">
            <a:spAutoFit/>
          </a:bodyPr>
          <a:lstStyle/>
          <a:p>
            <a:pPr>
              <a:spcBef>
                <a:spcPts val="0"/>
              </a:spcBef>
            </a:pPr>
            <a:r>
              <a:rPr lang="en-US" sz="1200" dirty="0" smtClean="0">
                <a:solidFill>
                  <a:srgbClr val="FF0000"/>
                </a:solidFill>
              </a:rPr>
              <a:t>AFBC2 (SITF) – first installed</a:t>
            </a:r>
          </a:p>
          <a:p>
            <a:pPr>
              <a:spcBef>
                <a:spcPts val="0"/>
              </a:spcBef>
            </a:pPr>
            <a:r>
              <a:rPr lang="en-US" sz="1200" dirty="0">
                <a:solidFill>
                  <a:srgbClr val="FF0000"/>
                </a:solidFill>
              </a:rPr>
              <a:t>Optimized for large good field region</a:t>
            </a:r>
          </a:p>
          <a:p>
            <a:pPr>
              <a:spcBef>
                <a:spcPts val="0"/>
              </a:spcBef>
            </a:pPr>
            <a:r>
              <a:rPr lang="en-US" sz="1200" dirty="0" smtClean="0">
                <a:solidFill>
                  <a:srgbClr val="FF0000"/>
                </a:solidFill>
              </a:rPr>
              <a:t>Max. 0.138 T/m</a:t>
            </a:r>
          </a:p>
          <a:p>
            <a:pPr>
              <a:spcBef>
                <a:spcPts val="0"/>
              </a:spcBef>
            </a:pPr>
            <a:r>
              <a:rPr lang="en-US" sz="1200" dirty="0" err="1" smtClean="0">
                <a:solidFill>
                  <a:srgbClr val="FF0000"/>
                </a:solidFill>
              </a:rPr>
              <a:t>L</a:t>
            </a:r>
            <a:r>
              <a:rPr lang="en-US" sz="1200" baseline="-25000" dirty="0" err="1" smtClean="0">
                <a:solidFill>
                  <a:srgbClr val="FF0000"/>
                </a:solidFill>
              </a:rPr>
              <a:t>dip</a:t>
            </a:r>
            <a:r>
              <a:rPr lang="en-US" sz="1200" dirty="0" smtClean="0">
                <a:solidFill>
                  <a:srgbClr val="FF0000"/>
                </a:solidFill>
              </a:rPr>
              <a:t> = 0.25 m</a:t>
            </a:r>
          </a:p>
        </p:txBody>
      </p:sp>
      <p:sp>
        <p:nvSpPr>
          <p:cNvPr id="10" name="TextBox 9"/>
          <p:cNvSpPr txBox="1"/>
          <p:nvPr/>
        </p:nvSpPr>
        <p:spPr>
          <a:xfrm>
            <a:off x="6947376" y="2817820"/>
            <a:ext cx="2266967" cy="830997"/>
          </a:xfrm>
          <a:prstGeom prst="rect">
            <a:avLst/>
          </a:prstGeom>
          <a:noFill/>
        </p:spPr>
        <p:txBody>
          <a:bodyPr wrap="none" rtlCol="0">
            <a:spAutoFit/>
          </a:bodyPr>
          <a:lstStyle>
            <a:defPPr>
              <a:defRPr lang="de-CH"/>
            </a:defPPr>
            <a:lvl1pPr>
              <a:spcBef>
                <a:spcPts val="0"/>
              </a:spcBef>
              <a:defRPr sz="1200">
                <a:solidFill>
                  <a:srgbClr val="0070C0"/>
                </a:solidFill>
              </a:defRPr>
            </a:lvl1pPr>
          </a:lstStyle>
          <a:p>
            <a:r>
              <a:rPr lang="en-US" dirty="0">
                <a:solidFill>
                  <a:srgbClr val="00B050"/>
                </a:solidFill>
              </a:rPr>
              <a:t>AFBC1 </a:t>
            </a:r>
            <a:r>
              <a:rPr lang="en-US" dirty="0" smtClean="0">
                <a:solidFill>
                  <a:srgbClr val="00B050"/>
                </a:solidFill>
              </a:rPr>
              <a:t>- Installed in May 2014</a:t>
            </a:r>
          </a:p>
          <a:p>
            <a:r>
              <a:rPr lang="en-US" dirty="0" smtClean="0">
                <a:solidFill>
                  <a:srgbClr val="00B050"/>
                </a:solidFill>
              </a:rPr>
              <a:t>Best compromise</a:t>
            </a:r>
            <a:endParaRPr lang="en-US" dirty="0">
              <a:solidFill>
                <a:srgbClr val="00B050"/>
              </a:solidFill>
            </a:endParaRPr>
          </a:p>
          <a:p>
            <a:r>
              <a:rPr lang="en-US" dirty="0">
                <a:solidFill>
                  <a:srgbClr val="00B050"/>
                </a:solidFill>
              </a:rPr>
              <a:t>Max 0.124 </a:t>
            </a:r>
            <a:r>
              <a:rPr lang="en-US" dirty="0" smtClean="0">
                <a:solidFill>
                  <a:srgbClr val="00B050"/>
                </a:solidFill>
              </a:rPr>
              <a:t>T/m</a:t>
            </a:r>
          </a:p>
          <a:p>
            <a:r>
              <a:rPr lang="en-US" dirty="0" err="1">
                <a:solidFill>
                  <a:srgbClr val="00B050"/>
                </a:solidFill>
              </a:rPr>
              <a:t>Ldip</a:t>
            </a:r>
            <a:r>
              <a:rPr lang="en-US" dirty="0">
                <a:solidFill>
                  <a:srgbClr val="00B050"/>
                </a:solidFill>
              </a:rPr>
              <a:t> = 0.25 m</a:t>
            </a:r>
          </a:p>
        </p:txBody>
      </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05" y="3959985"/>
            <a:ext cx="4566845" cy="281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b="50000"/>
          <a:stretch/>
        </p:blipFill>
        <p:spPr bwMode="auto">
          <a:xfrm>
            <a:off x="4673601" y="3952170"/>
            <a:ext cx="4357556" cy="281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34264" y="3698392"/>
            <a:ext cx="3579826" cy="276999"/>
          </a:xfrm>
          <a:prstGeom prst="rect">
            <a:avLst/>
          </a:prstGeom>
          <a:noFill/>
        </p:spPr>
        <p:txBody>
          <a:bodyPr wrap="none" rtlCol="0">
            <a:spAutoFit/>
          </a:bodyPr>
          <a:lstStyle/>
          <a:p>
            <a:r>
              <a:rPr lang="en-US" sz="1200" dirty="0" smtClean="0"/>
              <a:t>Good field region (required &lt;10</a:t>
            </a:r>
            <a:r>
              <a:rPr lang="en-US" sz="1200" baseline="30000" dirty="0" smtClean="0"/>
              <a:t>-4</a:t>
            </a:r>
            <a:r>
              <a:rPr lang="en-US" sz="1200" dirty="0" smtClean="0"/>
              <a:t> over </a:t>
            </a:r>
            <a:r>
              <a:rPr lang="en-US" sz="1200" dirty="0" smtClean="0">
                <a:sym typeface="Symbol"/>
              </a:rPr>
              <a:t>27 mm</a:t>
            </a:r>
            <a:r>
              <a:rPr lang="en-US" sz="1200" dirty="0" smtClean="0"/>
              <a:t>)</a:t>
            </a:r>
            <a:endParaRPr lang="en-US" sz="1200" dirty="0"/>
          </a:p>
        </p:txBody>
      </p:sp>
      <p:sp>
        <p:nvSpPr>
          <p:cNvPr id="15" name="TextBox 14"/>
          <p:cNvSpPr txBox="1"/>
          <p:nvPr/>
        </p:nvSpPr>
        <p:spPr>
          <a:xfrm>
            <a:off x="5031454" y="3689071"/>
            <a:ext cx="3631122" cy="276999"/>
          </a:xfrm>
          <a:prstGeom prst="rect">
            <a:avLst/>
          </a:prstGeom>
          <a:noFill/>
        </p:spPr>
        <p:txBody>
          <a:bodyPr wrap="none" rtlCol="0">
            <a:spAutoFit/>
          </a:bodyPr>
          <a:lstStyle/>
          <a:p>
            <a:r>
              <a:rPr lang="en-US" sz="1200" dirty="0" smtClean="0"/>
              <a:t>Motivation of change: long stray field of AFBC2</a:t>
            </a:r>
            <a:endParaRPr lang="en-US" sz="1200" dirty="0"/>
          </a:p>
        </p:txBody>
      </p:sp>
      <p:sp>
        <p:nvSpPr>
          <p:cNvPr id="2" name="Content Placeholder 1"/>
          <p:cNvSpPr>
            <a:spLocks noGrp="1"/>
          </p:cNvSpPr>
          <p:nvPr>
            <p:ph sz="quarter" idx="13"/>
          </p:nvPr>
        </p:nvSpPr>
        <p:spPr>
          <a:xfrm>
            <a:off x="1042988" y="980729"/>
            <a:ext cx="7742237" cy="900100"/>
          </a:xfrm>
        </p:spPr>
        <p:txBody>
          <a:bodyPr/>
          <a:lstStyle/>
          <a:p>
            <a:r>
              <a:rPr lang="en-US" sz="1600" dirty="0" smtClean="0"/>
              <a:t>Good field region versus stray field. The stray field of AFBC2 was perturbing the orbit already few meters in front of the chicane. </a:t>
            </a:r>
            <a:endParaRPr lang="en-US" sz="1600" dirty="0"/>
          </a:p>
        </p:txBody>
      </p:sp>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Bunch compressors: from SITF to SwissFEL</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33</a:t>
            </a:fld>
            <a:endParaRPr lang="en-US" dirty="0"/>
          </a:p>
        </p:txBody>
      </p:sp>
      <p:cxnSp>
        <p:nvCxnSpPr>
          <p:cNvPr id="5" name="Straight Connector 4"/>
          <p:cNvCxnSpPr/>
          <p:nvPr/>
        </p:nvCxnSpPr>
        <p:spPr>
          <a:xfrm flipH="1">
            <a:off x="1192136" y="2793213"/>
            <a:ext cx="1588" cy="36790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7" t="87312" b="1889"/>
          <a:stretch/>
        </p:blipFill>
        <p:spPr bwMode="auto">
          <a:xfrm>
            <a:off x="66501" y="6324970"/>
            <a:ext cx="9007905" cy="50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a:stCxn id="104" idx="3"/>
            <a:endCxn id="110" idx="3"/>
          </p:cNvCxnSpPr>
          <p:nvPr/>
        </p:nvCxnSpPr>
        <p:spPr>
          <a:xfrm flipV="1">
            <a:off x="345957" y="2870858"/>
            <a:ext cx="2048507" cy="610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07" idx="1"/>
            <a:endCxn id="101" idx="1"/>
          </p:cNvCxnSpPr>
          <p:nvPr/>
        </p:nvCxnSpPr>
        <p:spPr>
          <a:xfrm>
            <a:off x="2959380" y="2870858"/>
            <a:ext cx="2045727" cy="61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23" idx="3"/>
            <a:endCxn id="29" idx="3"/>
          </p:cNvCxnSpPr>
          <p:nvPr/>
        </p:nvCxnSpPr>
        <p:spPr>
          <a:xfrm>
            <a:off x="329331" y="4448228"/>
            <a:ext cx="2802729" cy="827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6" idx="1"/>
            <a:endCxn id="20" idx="1"/>
          </p:cNvCxnSpPr>
          <p:nvPr/>
        </p:nvCxnSpPr>
        <p:spPr>
          <a:xfrm flipV="1">
            <a:off x="3707529" y="4457752"/>
            <a:ext cx="2794001" cy="818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64" idx="3"/>
          </p:cNvCxnSpPr>
          <p:nvPr/>
        </p:nvCxnSpPr>
        <p:spPr>
          <a:xfrm>
            <a:off x="403943" y="5598903"/>
            <a:ext cx="3235327" cy="53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7" idx="1"/>
            <a:endCxn id="61" idx="1"/>
          </p:cNvCxnSpPr>
          <p:nvPr/>
        </p:nvCxnSpPr>
        <p:spPr>
          <a:xfrm flipV="1">
            <a:off x="4560017" y="5579061"/>
            <a:ext cx="3255963" cy="565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67" idx="3"/>
          </p:cNvCxnSpPr>
          <p:nvPr/>
        </p:nvCxnSpPr>
        <p:spPr>
          <a:xfrm>
            <a:off x="3864694" y="6137063"/>
            <a:ext cx="469899" cy="7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223343" y="5276109"/>
            <a:ext cx="361950"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120281" y="5978314"/>
            <a:ext cx="95250" cy="300836"/>
            <a:chOff x="4244976" y="5788020"/>
            <a:chExt cx="95250" cy="300836"/>
          </a:xfrm>
        </p:grpSpPr>
        <p:sp>
          <p:nvSpPr>
            <p:cNvPr id="16" name="Freeform 15"/>
            <p:cNvSpPr/>
            <p:nvPr/>
          </p:nvSpPr>
          <p:spPr>
            <a:xfrm>
              <a:off x="4245769" y="5788818"/>
              <a:ext cx="92868" cy="300038"/>
            </a:xfrm>
            <a:custGeom>
              <a:avLst/>
              <a:gdLst>
                <a:gd name="connsiteX0" fmla="*/ 0 w 92868"/>
                <a:gd name="connsiteY0" fmla="*/ 290513 h 300038"/>
                <a:gd name="connsiteX1" fmla="*/ 42862 w 92868"/>
                <a:gd name="connsiteY1" fmla="*/ 4763 h 300038"/>
                <a:gd name="connsiteX2" fmla="*/ 92868 w 92868"/>
                <a:gd name="connsiteY2" fmla="*/ 300038 h 300038"/>
                <a:gd name="connsiteX3" fmla="*/ 90487 w 92868"/>
                <a:gd name="connsiteY3" fmla="*/ 0 h 300038"/>
                <a:gd name="connsiteX4" fmla="*/ 0 w 92868"/>
                <a:gd name="connsiteY4" fmla="*/ 0 h 300038"/>
                <a:gd name="connsiteX5" fmla="*/ 0 w 92868"/>
                <a:gd name="connsiteY5" fmla="*/ 290513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8" h="300038">
                  <a:moveTo>
                    <a:pt x="0" y="290513"/>
                  </a:moveTo>
                  <a:lnTo>
                    <a:pt x="42862" y="4763"/>
                  </a:lnTo>
                  <a:lnTo>
                    <a:pt x="92868" y="300038"/>
                  </a:lnTo>
                  <a:cubicBezTo>
                    <a:pt x="92074" y="200025"/>
                    <a:pt x="91281" y="100013"/>
                    <a:pt x="90487" y="0"/>
                  </a:cubicBezTo>
                  <a:lnTo>
                    <a:pt x="0" y="0"/>
                  </a:lnTo>
                  <a:lnTo>
                    <a:pt x="0" y="290513"/>
                  </a:lnTo>
                  <a:close/>
                </a:path>
              </a:pathLst>
            </a:cu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 name="Rectangle 243"/>
            <p:cNvSpPr>
              <a:spLocks noChangeArrowheads="1"/>
            </p:cNvSpPr>
            <p:nvPr/>
          </p:nvSpPr>
          <p:spPr bwMode="auto">
            <a:xfrm>
              <a:off x="4244976" y="5788020"/>
              <a:ext cx="95250" cy="295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18" name="Group 43"/>
          <p:cNvGrpSpPr>
            <a:grpSpLocks/>
          </p:cNvGrpSpPr>
          <p:nvPr/>
        </p:nvGrpSpPr>
        <p:grpSpPr bwMode="auto">
          <a:xfrm flipV="1">
            <a:off x="6501530" y="4313290"/>
            <a:ext cx="107950" cy="288925"/>
            <a:chOff x="4740" y="663"/>
            <a:chExt cx="68" cy="182"/>
          </a:xfrm>
        </p:grpSpPr>
        <p:sp>
          <p:nvSpPr>
            <p:cNvPr id="19" name="AutoShape 44"/>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Rectangle 45"/>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 name="Group 47"/>
          <p:cNvGrpSpPr>
            <a:grpSpLocks/>
          </p:cNvGrpSpPr>
          <p:nvPr/>
        </p:nvGrpSpPr>
        <p:grpSpPr bwMode="auto">
          <a:xfrm flipV="1">
            <a:off x="221381" y="4303766"/>
            <a:ext cx="107950" cy="288925"/>
            <a:chOff x="4740" y="663"/>
            <a:chExt cx="68" cy="182"/>
          </a:xfrm>
        </p:grpSpPr>
        <p:sp>
          <p:nvSpPr>
            <p:cNvPr id="22" name="AutoShape 48"/>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23" name="Rectangle 49"/>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24" name="Group 50"/>
          <p:cNvGrpSpPr>
            <a:grpSpLocks/>
          </p:cNvGrpSpPr>
          <p:nvPr/>
        </p:nvGrpSpPr>
        <p:grpSpPr bwMode="auto">
          <a:xfrm flipH="1">
            <a:off x="3599579" y="5131647"/>
            <a:ext cx="107950" cy="288925"/>
            <a:chOff x="4740" y="663"/>
            <a:chExt cx="68" cy="182"/>
          </a:xfrm>
        </p:grpSpPr>
        <p:sp>
          <p:nvSpPr>
            <p:cNvPr id="25" name="AutoShape 51"/>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26" name="Rectangle 52"/>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27" name="Group 53"/>
          <p:cNvGrpSpPr>
            <a:grpSpLocks/>
          </p:cNvGrpSpPr>
          <p:nvPr/>
        </p:nvGrpSpPr>
        <p:grpSpPr bwMode="auto">
          <a:xfrm flipH="1">
            <a:off x="3132060" y="5131647"/>
            <a:ext cx="107950" cy="288925"/>
            <a:chOff x="4740" y="663"/>
            <a:chExt cx="68" cy="182"/>
          </a:xfrm>
        </p:grpSpPr>
        <p:sp>
          <p:nvSpPr>
            <p:cNvPr id="28" name="AutoShape 54"/>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29" name="Rectangle 55"/>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30" name="Group 71"/>
          <p:cNvGrpSpPr>
            <a:grpSpLocks/>
          </p:cNvGrpSpPr>
          <p:nvPr/>
        </p:nvGrpSpPr>
        <p:grpSpPr bwMode="auto">
          <a:xfrm flipH="1" flipV="1">
            <a:off x="5414093" y="4647459"/>
            <a:ext cx="61912" cy="219075"/>
            <a:chOff x="326" y="1206"/>
            <a:chExt cx="39" cy="138"/>
          </a:xfrm>
        </p:grpSpPr>
        <p:sp>
          <p:nvSpPr>
            <p:cNvPr id="31" name="AutoShape 72"/>
            <p:cNvSpPr>
              <a:spLocks noChangeArrowheads="1"/>
            </p:cNvSpPr>
            <p:nvPr/>
          </p:nvSpPr>
          <p:spPr bwMode="auto">
            <a:xfrm>
              <a:off x="326" y="1235"/>
              <a:ext cx="38" cy="108"/>
            </a:xfrm>
            <a:prstGeom prst="triangle">
              <a:avLst>
                <a:gd name="adj" fmla="val 50000"/>
              </a:avLst>
            </a:prstGeom>
            <a:solidFill>
              <a:srgbClr val="FF9933"/>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32" name="AutoShape 73"/>
            <p:cNvSpPr>
              <a:spLocks noChangeArrowheads="1"/>
            </p:cNvSpPr>
            <p:nvPr/>
          </p:nvSpPr>
          <p:spPr bwMode="auto">
            <a:xfrm rot="10800000">
              <a:off x="326" y="1206"/>
              <a:ext cx="38" cy="108"/>
            </a:xfrm>
            <a:prstGeom prst="triangle">
              <a:avLst>
                <a:gd name="adj" fmla="val 50000"/>
              </a:avLst>
            </a:prstGeom>
            <a:solidFill>
              <a:srgbClr val="FF9933"/>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33" name="AutoShape 74"/>
            <p:cNvSpPr>
              <a:spLocks noChangeArrowheads="1"/>
            </p:cNvSpPr>
            <p:nvPr/>
          </p:nvSpPr>
          <p:spPr bwMode="auto">
            <a:xfrm>
              <a:off x="327" y="1236"/>
              <a:ext cx="38" cy="108"/>
            </a:xfrm>
            <a:prstGeom prst="triangle">
              <a:avLst>
                <a:gd name="adj" fmla="val 50000"/>
              </a:avLst>
            </a:prstGeom>
            <a:noFill/>
            <a:ln w="6350">
              <a:solidFill>
                <a:schemeClr val="tx1"/>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34" name="Group 87"/>
          <p:cNvGrpSpPr>
            <a:grpSpLocks/>
          </p:cNvGrpSpPr>
          <p:nvPr/>
        </p:nvGrpSpPr>
        <p:grpSpPr bwMode="auto">
          <a:xfrm flipH="1" flipV="1">
            <a:off x="5240454" y="4737947"/>
            <a:ext cx="109537" cy="144463"/>
            <a:chOff x="4830" y="935"/>
            <a:chExt cx="91" cy="91"/>
          </a:xfrm>
        </p:grpSpPr>
        <p:sp>
          <p:nvSpPr>
            <p:cNvPr id="35" name="AutoShape 88"/>
            <p:cNvSpPr>
              <a:spLocks noChangeArrowheads="1"/>
            </p:cNvSpPr>
            <p:nvPr/>
          </p:nvSpPr>
          <p:spPr bwMode="auto">
            <a:xfrm>
              <a:off x="4830" y="935"/>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FFCC"/>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sz="800">
                <a:solidFill>
                  <a:schemeClr val="folHlink"/>
                </a:solidFill>
              </a:endParaRPr>
            </a:p>
          </p:txBody>
        </p:sp>
        <p:sp>
          <p:nvSpPr>
            <p:cNvPr id="36" name="Line 89"/>
            <p:cNvSpPr>
              <a:spLocks noChangeShapeType="1"/>
            </p:cNvSpPr>
            <p:nvPr/>
          </p:nvSpPr>
          <p:spPr bwMode="auto">
            <a:xfrm>
              <a:off x="4876" y="935"/>
              <a:ext cx="0" cy="91"/>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7" name="Line 90"/>
            <p:cNvSpPr>
              <a:spLocks noChangeShapeType="1"/>
            </p:cNvSpPr>
            <p:nvPr/>
          </p:nvSpPr>
          <p:spPr bwMode="auto">
            <a:xfrm>
              <a:off x="4830" y="981"/>
              <a:ext cx="91" cy="0"/>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grpSp>
      <p:grpSp>
        <p:nvGrpSpPr>
          <p:cNvPr id="38" name="Group 105"/>
          <p:cNvGrpSpPr>
            <a:grpSpLocks noChangeAspect="1"/>
          </p:cNvGrpSpPr>
          <p:nvPr/>
        </p:nvGrpSpPr>
        <p:grpSpPr bwMode="auto">
          <a:xfrm flipH="1" flipV="1">
            <a:off x="5632635" y="4572846"/>
            <a:ext cx="77209" cy="237332"/>
            <a:chOff x="313" y="1171"/>
            <a:chExt cx="28" cy="158"/>
          </a:xfrm>
        </p:grpSpPr>
        <p:sp>
          <p:nvSpPr>
            <p:cNvPr id="39" name="AutoShape 106"/>
            <p:cNvSpPr>
              <a:spLocks noChangeArrowheads="1"/>
            </p:cNvSpPr>
            <p:nvPr/>
          </p:nvSpPr>
          <p:spPr bwMode="auto">
            <a:xfrm>
              <a:off x="313" y="1171"/>
              <a:ext cx="27" cy="79"/>
            </a:xfrm>
            <a:prstGeom prst="triangle">
              <a:avLst>
                <a:gd name="adj" fmla="val 50000"/>
              </a:avLst>
            </a:prstGeom>
            <a:solidFill>
              <a:srgbClr val="FF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utoShape 107"/>
            <p:cNvSpPr>
              <a:spLocks noChangeArrowheads="1"/>
            </p:cNvSpPr>
            <p:nvPr/>
          </p:nvSpPr>
          <p:spPr bwMode="auto">
            <a:xfrm flipV="1">
              <a:off x="314" y="1250"/>
              <a:ext cx="27" cy="79"/>
            </a:xfrm>
            <a:prstGeom prst="triangle">
              <a:avLst>
                <a:gd name="adj" fmla="val 50000"/>
              </a:avLst>
            </a:prstGeom>
            <a:solidFill>
              <a:srgbClr val="0099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 name="Group 108"/>
          <p:cNvGrpSpPr>
            <a:grpSpLocks/>
          </p:cNvGrpSpPr>
          <p:nvPr/>
        </p:nvGrpSpPr>
        <p:grpSpPr bwMode="auto">
          <a:xfrm flipV="1">
            <a:off x="1343742" y="4658572"/>
            <a:ext cx="61913" cy="219075"/>
            <a:chOff x="326" y="1206"/>
            <a:chExt cx="39" cy="138"/>
          </a:xfrm>
        </p:grpSpPr>
        <p:sp>
          <p:nvSpPr>
            <p:cNvPr id="42" name="AutoShape 109"/>
            <p:cNvSpPr>
              <a:spLocks noChangeArrowheads="1"/>
            </p:cNvSpPr>
            <p:nvPr/>
          </p:nvSpPr>
          <p:spPr bwMode="auto">
            <a:xfrm>
              <a:off x="326" y="1235"/>
              <a:ext cx="38" cy="108"/>
            </a:xfrm>
            <a:prstGeom prst="triangle">
              <a:avLst>
                <a:gd name="adj" fmla="val 50000"/>
              </a:avLst>
            </a:prstGeom>
            <a:solidFill>
              <a:srgbClr val="FF9933"/>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43" name="AutoShape 110"/>
            <p:cNvSpPr>
              <a:spLocks noChangeArrowheads="1"/>
            </p:cNvSpPr>
            <p:nvPr/>
          </p:nvSpPr>
          <p:spPr bwMode="auto">
            <a:xfrm rot="10800000">
              <a:off x="326" y="1206"/>
              <a:ext cx="38" cy="108"/>
            </a:xfrm>
            <a:prstGeom prst="triangle">
              <a:avLst>
                <a:gd name="adj" fmla="val 50000"/>
              </a:avLst>
            </a:prstGeom>
            <a:solidFill>
              <a:srgbClr val="FF9933"/>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44" name="AutoShape 111"/>
            <p:cNvSpPr>
              <a:spLocks noChangeArrowheads="1"/>
            </p:cNvSpPr>
            <p:nvPr/>
          </p:nvSpPr>
          <p:spPr bwMode="auto">
            <a:xfrm>
              <a:off x="327" y="1236"/>
              <a:ext cx="38" cy="108"/>
            </a:xfrm>
            <a:prstGeom prst="triangle">
              <a:avLst>
                <a:gd name="adj" fmla="val 50000"/>
              </a:avLst>
            </a:prstGeom>
            <a:noFill/>
            <a:ln w="6350">
              <a:solidFill>
                <a:schemeClr val="tx1"/>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45" name="Oval 112"/>
          <p:cNvSpPr>
            <a:spLocks noChangeArrowheads="1"/>
          </p:cNvSpPr>
          <p:nvPr/>
        </p:nvSpPr>
        <p:spPr bwMode="auto">
          <a:xfrm flipV="1">
            <a:off x="1280241" y="4626028"/>
            <a:ext cx="34925" cy="217488"/>
          </a:xfrm>
          <a:prstGeom prst="ellipse">
            <a:avLst/>
          </a:prstGeom>
          <a:solidFill>
            <a:srgbClr val="0099FF"/>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nvGrpSpPr>
          <p:cNvPr id="46" name="Group 113"/>
          <p:cNvGrpSpPr>
            <a:grpSpLocks/>
          </p:cNvGrpSpPr>
          <p:nvPr/>
        </p:nvGrpSpPr>
        <p:grpSpPr bwMode="auto">
          <a:xfrm flipV="1">
            <a:off x="1440580" y="4717312"/>
            <a:ext cx="109538" cy="144462"/>
            <a:chOff x="4830" y="935"/>
            <a:chExt cx="91" cy="91"/>
          </a:xfrm>
        </p:grpSpPr>
        <p:sp>
          <p:nvSpPr>
            <p:cNvPr id="47" name="AutoShape 114"/>
            <p:cNvSpPr>
              <a:spLocks noChangeArrowheads="1"/>
            </p:cNvSpPr>
            <p:nvPr/>
          </p:nvSpPr>
          <p:spPr bwMode="auto">
            <a:xfrm>
              <a:off x="4830" y="935"/>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FFCC"/>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sz="800">
                <a:solidFill>
                  <a:schemeClr val="folHlink"/>
                </a:solidFill>
              </a:endParaRPr>
            </a:p>
          </p:txBody>
        </p:sp>
        <p:sp>
          <p:nvSpPr>
            <p:cNvPr id="48" name="Line 115"/>
            <p:cNvSpPr>
              <a:spLocks noChangeShapeType="1"/>
            </p:cNvSpPr>
            <p:nvPr/>
          </p:nvSpPr>
          <p:spPr bwMode="auto">
            <a:xfrm>
              <a:off x="4876" y="935"/>
              <a:ext cx="0" cy="91"/>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49" name="Line 116"/>
            <p:cNvSpPr>
              <a:spLocks noChangeShapeType="1"/>
            </p:cNvSpPr>
            <p:nvPr/>
          </p:nvSpPr>
          <p:spPr bwMode="auto">
            <a:xfrm>
              <a:off x="4830" y="981"/>
              <a:ext cx="91" cy="0"/>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grpSp>
      <p:grpSp>
        <p:nvGrpSpPr>
          <p:cNvPr id="50" name="Group 240"/>
          <p:cNvGrpSpPr>
            <a:grpSpLocks/>
          </p:cNvGrpSpPr>
          <p:nvPr/>
        </p:nvGrpSpPr>
        <p:grpSpPr bwMode="auto">
          <a:xfrm>
            <a:off x="3290018" y="5133234"/>
            <a:ext cx="95250" cy="296863"/>
            <a:chOff x="3732" y="900"/>
            <a:chExt cx="60" cy="187"/>
          </a:xfrm>
        </p:grpSpPr>
        <p:sp>
          <p:nvSpPr>
            <p:cNvPr id="51" name="Line 241"/>
            <p:cNvSpPr>
              <a:spLocks noChangeShapeType="1"/>
            </p:cNvSpPr>
            <p:nvPr/>
          </p:nvSpPr>
          <p:spPr bwMode="auto">
            <a:xfrm rot="5400000" flipH="1">
              <a:off x="3719" y="1037"/>
              <a:ext cx="94" cy="6"/>
            </a:xfrm>
            <a:prstGeom prst="line">
              <a:avLst/>
            </a:prstGeom>
            <a:noFill/>
            <a:ln w="38100">
              <a:solidFill>
                <a:srgbClr val="33CC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52" name="Line 242"/>
            <p:cNvSpPr>
              <a:spLocks noChangeShapeType="1"/>
            </p:cNvSpPr>
            <p:nvPr/>
          </p:nvSpPr>
          <p:spPr bwMode="auto">
            <a:xfrm rot="-5400000" flipH="1" flipV="1">
              <a:off x="3718" y="952"/>
              <a:ext cx="94" cy="6"/>
            </a:xfrm>
            <a:prstGeom prst="line">
              <a:avLst/>
            </a:prstGeom>
            <a:noFill/>
            <a:ln w="38100">
              <a:solidFill>
                <a:srgbClr val="33CC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53" name="Rectangle 243"/>
            <p:cNvSpPr>
              <a:spLocks noChangeArrowheads="1"/>
            </p:cNvSpPr>
            <p:nvPr/>
          </p:nvSpPr>
          <p:spPr bwMode="auto">
            <a:xfrm>
              <a:off x="3732" y="900"/>
              <a:ext cx="60" cy="1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54" name="AutoShape 15"/>
          <p:cNvSpPr>
            <a:spLocks noChangeArrowheads="1"/>
          </p:cNvSpPr>
          <p:nvPr/>
        </p:nvSpPr>
        <p:spPr bwMode="auto">
          <a:xfrm>
            <a:off x="3348755" y="5204671"/>
            <a:ext cx="120650" cy="146050"/>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55" name="Oval 112"/>
          <p:cNvSpPr>
            <a:spLocks noChangeArrowheads="1"/>
          </p:cNvSpPr>
          <p:nvPr/>
        </p:nvSpPr>
        <p:spPr bwMode="auto">
          <a:xfrm flipV="1">
            <a:off x="5537916" y="4634760"/>
            <a:ext cx="34925" cy="217488"/>
          </a:xfrm>
          <a:prstGeom prst="ellipse">
            <a:avLst/>
          </a:prstGeom>
          <a:solidFill>
            <a:srgbClr val="0099FF"/>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122"/>
          <p:cNvSpPr>
            <a:spLocks noChangeShapeType="1"/>
          </p:cNvSpPr>
          <p:nvPr/>
        </p:nvSpPr>
        <p:spPr bwMode="auto">
          <a:xfrm flipV="1">
            <a:off x="4099642" y="5145933"/>
            <a:ext cx="347661" cy="28575"/>
          </a:xfrm>
          <a:prstGeom prst="line">
            <a:avLst/>
          </a:prstGeom>
          <a:noFill/>
          <a:ln w="38100">
            <a:solidFill>
              <a:srgbClr val="339966"/>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57" name="Line 122"/>
          <p:cNvSpPr>
            <a:spLocks noChangeShapeType="1"/>
          </p:cNvSpPr>
          <p:nvPr/>
        </p:nvSpPr>
        <p:spPr bwMode="auto">
          <a:xfrm flipV="1">
            <a:off x="6795218" y="4352183"/>
            <a:ext cx="328612" cy="67469"/>
          </a:xfrm>
          <a:prstGeom prst="line">
            <a:avLst/>
          </a:prstGeom>
          <a:noFill/>
          <a:ln w="38100">
            <a:solidFill>
              <a:srgbClr val="9933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58" name="Straight Connector 57"/>
          <p:cNvCxnSpPr>
            <a:stCxn id="20" idx="3"/>
          </p:cNvCxnSpPr>
          <p:nvPr/>
        </p:nvCxnSpPr>
        <p:spPr>
          <a:xfrm>
            <a:off x="6609480" y="4457752"/>
            <a:ext cx="666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43"/>
          <p:cNvGrpSpPr>
            <a:grpSpLocks/>
          </p:cNvGrpSpPr>
          <p:nvPr/>
        </p:nvGrpSpPr>
        <p:grpSpPr bwMode="auto">
          <a:xfrm flipV="1">
            <a:off x="7815980" y="5434599"/>
            <a:ext cx="225424" cy="288925"/>
            <a:chOff x="4740" y="663"/>
            <a:chExt cx="68" cy="182"/>
          </a:xfrm>
        </p:grpSpPr>
        <p:sp>
          <p:nvSpPr>
            <p:cNvPr id="60" name="AutoShape 44"/>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Rectangle 45"/>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 name="Group 47"/>
          <p:cNvGrpSpPr>
            <a:grpSpLocks/>
          </p:cNvGrpSpPr>
          <p:nvPr/>
        </p:nvGrpSpPr>
        <p:grpSpPr bwMode="auto">
          <a:xfrm flipV="1">
            <a:off x="178519" y="5454441"/>
            <a:ext cx="225424" cy="288925"/>
            <a:chOff x="4740" y="663"/>
            <a:chExt cx="68" cy="182"/>
          </a:xfrm>
        </p:grpSpPr>
        <p:sp>
          <p:nvSpPr>
            <p:cNvPr id="63" name="AutoShape 48"/>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64" name="Rectangle 49"/>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65" name="Group 50"/>
          <p:cNvGrpSpPr>
            <a:grpSpLocks/>
          </p:cNvGrpSpPr>
          <p:nvPr/>
        </p:nvGrpSpPr>
        <p:grpSpPr bwMode="auto">
          <a:xfrm flipH="1">
            <a:off x="4334593" y="6000538"/>
            <a:ext cx="225424" cy="288925"/>
            <a:chOff x="4740" y="663"/>
            <a:chExt cx="68" cy="182"/>
          </a:xfrm>
        </p:grpSpPr>
        <p:sp>
          <p:nvSpPr>
            <p:cNvPr id="66" name="AutoShape 51"/>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67" name="Rectangle 52"/>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68" name="Group 53"/>
          <p:cNvGrpSpPr>
            <a:grpSpLocks/>
          </p:cNvGrpSpPr>
          <p:nvPr/>
        </p:nvGrpSpPr>
        <p:grpSpPr bwMode="auto">
          <a:xfrm flipH="1">
            <a:off x="3639270" y="5992601"/>
            <a:ext cx="225424" cy="288925"/>
            <a:chOff x="4740" y="663"/>
            <a:chExt cx="68" cy="182"/>
          </a:xfrm>
        </p:grpSpPr>
        <p:sp>
          <p:nvSpPr>
            <p:cNvPr id="69" name="AutoShape 54"/>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70" name="Rectangle 55"/>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71" name="Group 71"/>
          <p:cNvGrpSpPr>
            <a:grpSpLocks/>
          </p:cNvGrpSpPr>
          <p:nvPr/>
        </p:nvGrpSpPr>
        <p:grpSpPr bwMode="auto">
          <a:xfrm flipH="1" flipV="1">
            <a:off x="6423743" y="5712410"/>
            <a:ext cx="61912" cy="219075"/>
            <a:chOff x="326" y="1206"/>
            <a:chExt cx="39" cy="138"/>
          </a:xfrm>
          <a:solidFill>
            <a:srgbClr val="FFC000">
              <a:alpha val="60000"/>
            </a:srgbClr>
          </a:solidFill>
        </p:grpSpPr>
        <p:sp>
          <p:nvSpPr>
            <p:cNvPr id="72" name="AutoShape 72"/>
            <p:cNvSpPr>
              <a:spLocks noChangeArrowheads="1"/>
            </p:cNvSpPr>
            <p:nvPr/>
          </p:nvSpPr>
          <p:spPr bwMode="auto">
            <a:xfrm>
              <a:off x="326" y="1235"/>
              <a:ext cx="38" cy="108"/>
            </a:xfrm>
            <a:prstGeom prst="triangle">
              <a:avLst>
                <a:gd name="adj" fmla="val 50000"/>
              </a:avLst>
            </a:prstGeom>
            <a:gr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AutoShape 73"/>
            <p:cNvSpPr>
              <a:spLocks noChangeArrowheads="1"/>
            </p:cNvSpPr>
            <p:nvPr/>
          </p:nvSpPr>
          <p:spPr bwMode="auto">
            <a:xfrm rot="10800000">
              <a:off x="326" y="1206"/>
              <a:ext cx="38" cy="108"/>
            </a:xfrm>
            <a:prstGeom prst="triangle">
              <a:avLst>
                <a:gd name="adj" fmla="val 50000"/>
              </a:avLst>
            </a:prstGeom>
            <a:gr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AutoShape 74"/>
            <p:cNvSpPr>
              <a:spLocks noChangeArrowheads="1"/>
            </p:cNvSpPr>
            <p:nvPr/>
          </p:nvSpPr>
          <p:spPr bwMode="auto">
            <a:xfrm>
              <a:off x="327" y="1236"/>
              <a:ext cx="38" cy="108"/>
            </a:xfrm>
            <a:prstGeom prst="triangle">
              <a:avLst>
                <a:gd name="adj" fmla="val 50000"/>
              </a:avLst>
            </a:prstGeom>
            <a:gr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 name="Group 87"/>
          <p:cNvGrpSpPr>
            <a:grpSpLocks/>
          </p:cNvGrpSpPr>
          <p:nvPr/>
        </p:nvGrpSpPr>
        <p:grpSpPr bwMode="auto">
          <a:xfrm flipH="1" flipV="1">
            <a:off x="6288204" y="5774323"/>
            <a:ext cx="109537" cy="144463"/>
            <a:chOff x="4830" y="935"/>
            <a:chExt cx="91" cy="91"/>
          </a:xfrm>
          <a:solidFill>
            <a:srgbClr val="00FFFF"/>
          </a:solidFill>
        </p:grpSpPr>
        <p:sp>
          <p:nvSpPr>
            <p:cNvPr id="76" name="AutoShape 88"/>
            <p:cNvSpPr>
              <a:spLocks noChangeArrowheads="1"/>
            </p:cNvSpPr>
            <p:nvPr/>
          </p:nvSpPr>
          <p:spPr bwMode="auto">
            <a:xfrm>
              <a:off x="4830" y="935"/>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sz="1800">
                <a:solidFill>
                  <a:schemeClr val="folHlink"/>
                </a:solidFill>
              </a:endParaRPr>
            </a:p>
          </p:txBody>
        </p:sp>
        <p:sp>
          <p:nvSpPr>
            <p:cNvPr id="77" name="Line 89"/>
            <p:cNvSpPr>
              <a:spLocks noChangeShapeType="1"/>
            </p:cNvSpPr>
            <p:nvPr/>
          </p:nvSpPr>
          <p:spPr bwMode="auto">
            <a:xfrm>
              <a:off x="4876" y="935"/>
              <a:ext cx="0" cy="91"/>
            </a:xfrm>
            <a:prstGeom prst="line">
              <a:avLst/>
            </a:pr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90"/>
            <p:cNvSpPr>
              <a:spLocks noChangeShapeType="1"/>
            </p:cNvSpPr>
            <p:nvPr/>
          </p:nvSpPr>
          <p:spPr bwMode="auto">
            <a:xfrm>
              <a:off x="4830" y="981"/>
              <a:ext cx="91" cy="0"/>
            </a:xfrm>
            <a:prstGeom prst="line">
              <a:avLst/>
            </a:pr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9" name="Group 108"/>
          <p:cNvGrpSpPr>
            <a:grpSpLocks/>
          </p:cNvGrpSpPr>
          <p:nvPr/>
        </p:nvGrpSpPr>
        <p:grpSpPr bwMode="auto">
          <a:xfrm flipV="1">
            <a:off x="1712836" y="5715716"/>
            <a:ext cx="61913" cy="219075"/>
            <a:chOff x="326" y="1206"/>
            <a:chExt cx="39" cy="138"/>
          </a:xfrm>
          <a:solidFill>
            <a:srgbClr val="FFC000">
              <a:alpha val="60000"/>
            </a:srgbClr>
          </a:solidFill>
        </p:grpSpPr>
        <p:sp>
          <p:nvSpPr>
            <p:cNvPr id="80" name="AutoShape 109"/>
            <p:cNvSpPr>
              <a:spLocks noChangeArrowheads="1"/>
            </p:cNvSpPr>
            <p:nvPr/>
          </p:nvSpPr>
          <p:spPr bwMode="auto">
            <a:xfrm>
              <a:off x="326" y="1235"/>
              <a:ext cx="38" cy="108"/>
            </a:xfrm>
            <a:prstGeom prst="triangle">
              <a:avLst>
                <a:gd name="adj" fmla="val 50000"/>
              </a:avLst>
            </a:prstGeom>
            <a:gr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81" name="AutoShape 110"/>
            <p:cNvSpPr>
              <a:spLocks noChangeArrowheads="1"/>
            </p:cNvSpPr>
            <p:nvPr/>
          </p:nvSpPr>
          <p:spPr bwMode="auto">
            <a:xfrm rot="10800000">
              <a:off x="326" y="1206"/>
              <a:ext cx="38" cy="108"/>
            </a:xfrm>
            <a:prstGeom prst="triangle">
              <a:avLst>
                <a:gd name="adj" fmla="val 50000"/>
              </a:avLst>
            </a:prstGeom>
            <a:gr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82" name="AutoShape 111"/>
            <p:cNvSpPr>
              <a:spLocks noChangeArrowheads="1"/>
            </p:cNvSpPr>
            <p:nvPr/>
          </p:nvSpPr>
          <p:spPr bwMode="auto">
            <a:xfrm>
              <a:off x="327" y="1236"/>
              <a:ext cx="38" cy="108"/>
            </a:xfrm>
            <a:prstGeom prst="triangle">
              <a:avLst>
                <a:gd name="adj" fmla="val 50000"/>
              </a:avLst>
            </a:prstGeom>
            <a:gr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83" name="Oval 112"/>
          <p:cNvSpPr>
            <a:spLocks noChangeArrowheads="1"/>
          </p:cNvSpPr>
          <p:nvPr/>
        </p:nvSpPr>
        <p:spPr bwMode="auto">
          <a:xfrm flipV="1">
            <a:off x="1642191" y="5690979"/>
            <a:ext cx="34925" cy="217488"/>
          </a:xfrm>
          <a:prstGeom prst="ellipse">
            <a:avLst/>
          </a:prstGeom>
          <a:solidFill>
            <a:srgbClr val="0099FF"/>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nvGrpSpPr>
          <p:cNvPr id="84" name="Group 113"/>
          <p:cNvGrpSpPr>
            <a:grpSpLocks/>
          </p:cNvGrpSpPr>
          <p:nvPr/>
        </p:nvGrpSpPr>
        <p:grpSpPr bwMode="auto">
          <a:xfrm flipV="1">
            <a:off x="1802530" y="5763213"/>
            <a:ext cx="109538" cy="144462"/>
            <a:chOff x="4830" y="935"/>
            <a:chExt cx="91" cy="91"/>
          </a:xfrm>
          <a:solidFill>
            <a:srgbClr val="00FFFF"/>
          </a:solidFill>
        </p:grpSpPr>
        <p:sp>
          <p:nvSpPr>
            <p:cNvPr id="85" name="AutoShape 114"/>
            <p:cNvSpPr>
              <a:spLocks noChangeArrowheads="1"/>
            </p:cNvSpPr>
            <p:nvPr/>
          </p:nvSpPr>
          <p:spPr bwMode="auto">
            <a:xfrm>
              <a:off x="4830" y="935"/>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sz="800">
                <a:solidFill>
                  <a:schemeClr val="folHlink"/>
                </a:solidFill>
              </a:endParaRPr>
            </a:p>
          </p:txBody>
        </p:sp>
        <p:sp>
          <p:nvSpPr>
            <p:cNvPr id="86" name="Line 115"/>
            <p:cNvSpPr>
              <a:spLocks noChangeShapeType="1"/>
            </p:cNvSpPr>
            <p:nvPr/>
          </p:nvSpPr>
          <p:spPr bwMode="auto">
            <a:xfrm>
              <a:off x="4876" y="935"/>
              <a:ext cx="0" cy="91"/>
            </a:xfrm>
            <a:prstGeom prst="line">
              <a:avLst/>
            </a:pr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87" name="Line 116"/>
            <p:cNvSpPr>
              <a:spLocks noChangeShapeType="1"/>
            </p:cNvSpPr>
            <p:nvPr/>
          </p:nvSpPr>
          <p:spPr bwMode="auto">
            <a:xfrm>
              <a:off x="4830" y="981"/>
              <a:ext cx="91" cy="0"/>
            </a:xfrm>
            <a:prstGeom prst="line">
              <a:avLst/>
            </a:pr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grpSp>
      <p:grpSp>
        <p:nvGrpSpPr>
          <p:cNvPr id="88" name="Group 240"/>
          <p:cNvGrpSpPr>
            <a:grpSpLocks/>
          </p:cNvGrpSpPr>
          <p:nvPr/>
        </p:nvGrpSpPr>
        <p:grpSpPr bwMode="auto">
          <a:xfrm>
            <a:off x="3931368" y="5968789"/>
            <a:ext cx="95250" cy="296863"/>
            <a:chOff x="3732" y="900"/>
            <a:chExt cx="60" cy="187"/>
          </a:xfrm>
        </p:grpSpPr>
        <p:sp>
          <p:nvSpPr>
            <p:cNvPr id="89" name="Line 241"/>
            <p:cNvSpPr>
              <a:spLocks noChangeShapeType="1"/>
            </p:cNvSpPr>
            <p:nvPr/>
          </p:nvSpPr>
          <p:spPr bwMode="auto">
            <a:xfrm rot="5400000" flipH="1">
              <a:off x="3719" y="1037"/>
              <a:ext cx="94" cy="6"/>
            </a:xfrm>
            <a:prstGeom prst="line">
              <a:avLst/>
            </a:prstGeom>
            <a:noFill/>
            <a:ln w="38100">
              <a:solidFill>
                <a:srgbClr val="33CC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90" name="Line 242"/>
            <p:cNvSpPr>
              <a:spLocks noChangeShapeType="1"/>
            </p:cNvSpPr>
            <p:nvPr/>
          </p:nvSpPr>
          <p:spPr bwMode="auto">
            <a:xfrm rot="-5400000" flipH="1" flipV="1">
              <a:off x="3718" y="952"/>
              <a:ext cx="94" cy="6"/>
            </a:xfrm>
            <a:prstGeom prst="line">
              <a:avLst/>
            </a:prstGeom>
            <a:noFill/>
            <a:ln w="38100">
              <a:solidFill>
                <a:srgbClr val="33CC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91" name="Rectangle 243"/>
            <p:cNvSpPr>
              <a:spLocks noChangeArrowheads="1"/>
            </p:cNvSpPr>
            <p:nvPr/>
          </p:nvSpPr>
          <p:spPr bwMode="auto">
            <a:xfrm>
              <a:off x="3732" y="900"/>
              <a:ext cx="60" cy="1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92" name="AutoShape 15"/>
          <p:cNvSpPr>
            <a:spLocks noChangeArrowheads="1"/>
          </p:cNvSpPr>
          <p:nvPr/>
        </p:nvSpPr>
        <p:spPr bwMode="auto">
          <a:xfrm>
            <a:off x="4020267" y="6054514"/>
            <a:ext cx="120650" cy="146050"/>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93" name="Oval 112"/>
          <p:cNvSpPr>
            <a:spLocks noChangeArrowheads="1"/>
          </p:cNvSpPr>
          <p:nvPr/>
        </p:nvSpPr>
        <p:spPr bwMode="auto">
          <a:xfrm flipV="1">
            <a:off x="6538041" y="5699711"/>
            <a:ext cx="34925" cy="217488"/>
          </a:xfrm>
          <a:prstGeom prst="ellipse">
            <a:avLst/>
          </a:prstGeom>
          <a:solidFill>
            <a:srgbClr val="0099FF"/>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122"/>
          <p:cNvSpPr>
            <a:spLocks noChangeShapeType="1"/>
          </p:cNvSpPr>
          <p:nvPr/>
        </p:nvSpPr>
        <p:spPr bwMode="auto">
          <a:xfrm flipV="1">
            <a:off x="5014044" y="6071517"/>
            <a:ext cx="335948" cy="14288"/>
          </a:xfrm>
          <a:prstGeom prst="line">
            <a:avLst/>
          </a:prstGeom>
          <a:noFill/>
          <a:ln w="38100">
            <a:solidFill>
              <a:srgbClr val="339966"/>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95" name="Line 122"/>
          <p:cNvSpPr>
            <a:spLocks noChangeShapeType="1"/>
          </p:cNvSpPr>
          <p:nvPr/>
        </p:nvSpPr>
        <p:spPr bwMode="auto">
          <a:xfrm flipV="1">
            <a:off x="8233493" y="5493333"/>
            <a:ext cx="328612" cy="67469"/>
          </a:xfrm>
          <a:prstGeom prst="line">
            <a:avLst/>
          </a:prstGeom>
          <a:noFill/>
          <a:ln w="38100">
            <a:solidFill>
              <a:srgbClr val="9933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96" name="Straight Connector 95"/>
          <p:cNvCxnSpPr>
            <a:stCxn id="61" idx="3"/>
          </p:cNvCxnSpPr>
          <p:nvPr/>
        </p:nvCxnSpPr>
        <p:spPr>
          <a:xfrm>
            <a:off x="8041404" y="5579061"/>
            <a:ext cx="54927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rot="1011954">
            <a:off x="341450" y="4531816"/>
            <a:ext cx="787823" cy="74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8" name="Rectangle 97"/>
          <p:cNvSpPr/>
          <p:nvPr/>
        </p:nvSpPr>
        <p:spPr>
          <a:xfrm rot="487710">
            <a:off x="445512" y="5649540"/>
            <a:ext cx="1002700" cy="81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99" name="Group 43"/>
          <p:cNvGrpSpPr>
            <a:grpSpLocks/>
          </p:cNvGrpSpPr>
          <p:nvPr/>
        </p:nvGrpSpPr>
        <p:grpSpPr bwMode="auto">
          <a:xfrm flipV="1">
            <a:off x="5005107" y="3337828"/>
            <a:ext cx="107950" cy="288925"/>
            <a:chOff x="4740" y="663"/>
            <a:chExt cx="68" cy="182"/>
          </a:xfrm>
          <a:scene3d>
            <a:camera prst="orthographicFront">
              <a:rot lat="0" lon="0" rev="10800000"/>
            </a:camera>
            <a:lightRig rig="threePt" dir="t"/>
          </a:scene3d>
        </p:grpSpPr>
        <p:sp>
          <p:nvSpPr>
            <p:cNvPr id="100" name="AutoShape 44"/>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101" name="Rectangle 45"/>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102" name="Group 47"/>
          <p:cNvGrpSpPr>
            <a:grpSpLocks/>
          </p:cNvGrpSpPr>
          <p:nvPr/>
        </p:nvGrpSpPr>
        <p:grpSpPr bwMode="auto">
          <a:xfrm flipV="1">
            <a:off x="238007" y="3336616"/>
            <a:ext cx="107950" cy="288925"/>
            <a:chOff x="4740" y="663"/>
            <a:chExt cx="68" cy="182"/>
          </a:xfrm>
          <a:scene3d>
            <a:camera prst="orthographicFront">
              <a:rot lat="0" lon="0" rev="10800000"/>
            </a:camera>
            <a:lightRig rig="threePt" dir="t"/>
          </a:scene3d>
        </p:grpSpPr>
        <p:sp>
          <p:nvSpPr>
            <p:cNvPr id="103" name="AutoShape 48"/>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104" name="Rectangle 49"/>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105" name="Group 50"/>
          <p:cNvGrpSpPr>
            <a:grpSpLocks/>
          </p:cNvGrpSpPr>
          <p:nvPr/>
        </p:nvGrpSpPr>
        <p:grpSpPr bwMode="auto">
          <a:xfrm flipH="1">
            <a:off x="2851430" y="2726395"/>
            <a:ext cx="107950" cy="288925"/>
            <a:chOff x="4740" y="663"/>
            <a:chExt cx="68" cy="182"/>
          </a:xfrm>
          <a:scene3d>
            <a:camera prst="orthographicFront">
              <a:rot lat="0" lon="0" rev="10800000"/>
            </a:camera>
            <a:lightRig rig="threePt" dir="t"/>
          </a:scene3d>
        </p:grpSpPr>
        <p:sp>
          <p:nvSpPr>
            <p:cNvPr id="106" name="AutoShape 51"/>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107" name="Rectangle 52"/>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108" name="Group 53"/>
          <p:cNvGrpSpPr>
            <a:grpSpLocks/>
          </p:cNvGrpSpPr>
          <p:nvPr/>
        </p:nvGrpSpPr>
        <p:grpSpPr bwMode="auto">
          <a:xfrm flipH="1">
            <a:off x="2394464" y="2726395"/>
            <a:ext cx="107950" cy="288925"/>
            <a:chOff x="4740" y="663"/>
            <a:chExt cx="68" cy="182"/>
          </a:xfrm>
          <a:scene3d>
            <a:camera prst="orthographicFront">
              <a:rot lat="0" lon="0" rev="10800000"/>
            </a:camera>
            <a:lightRig rig="threePt" dir="t"/>
          </a:scene3d>
        </p:grpSpPr>
        <p:sp>
          <p:nvSpPr>
            <p:cNvPr id="109" name="AutoShape 54"/>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110" name="Rectangle 55"/>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111" name="Group 113"/>
          <p:cNvGrpSpPr>
            <a:grpSpLocks/>
          </p:cNvGrpSpPr>
          <p:nvPr/>
        </p:nvGrpSpPr>
        <p:grpSpPr bwMode="auto">
          <a:xfrm flipV="1">
            <a:off x="1178640" y="3154153"/>
            <a:ext cx="109538" cy="144462"/>
            <a:chOff x="4830" y="935"/>
            <a:chExt cx="91" cy="91"/>
          </a:xfrm>
        </p:grpSpPr>
        <p:sp>
          <p:nvSpPr>
            <p:cNvPr id="112" name="AutoShape 114"/>
            <p:cNvSpPr>
              <a:spLocks noChangeArrowheads="1"/>
            </p:cNvSpPr>
            <p:nvPr/>
          </p:nvSpPr>
          <p:spPr bwMode="auto">
            <a:xfrm>
              <a:off x="4830" y="935"/>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FFCC"/>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sz="800">
                <a:solidFill>
                  <a:schemeClr val="folHlink"/>
                </a:solidFill>
              </a:endParaRPr>
            </a:p>
          </p:txBody>
        </p:sp>
        <p:sp>
          <p:nvSpPr>
            <p:cNvPr id="113" name="Line 115"/>
            <p:cNvSpPr>
              <a:spLocks noChangeShapeType="1"/>
            </p:cNvSpPr>
            <p:nvPr/>
          </p:nvSpPr>
          <p:spPr bwMode="auto">
            <a:xfrm>
              <a:off x="4876" y="935"/>
              <a:ext cx="0" cy="91"/>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114" name="Line 116"/>
            <p:cNvSpPr>
              <a:spLocks noChangeShapeType="1"/>
            </p:cNvSpPr>
            <p:nvPr/>
          </p:nvSpPr>
          <p:spPr bwMode="auto">
            <a:xfrm>
              <a:off x="4830" y="981"/>
              <a:ext cx="91" cy="0"/>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grpSp>
      <p:grpSp>
        <p:nvGrpSpPr>
          <p:cNvPr id="115" name="Group 113"/>
          <p:cNvGrpSpPr>
            <a:grpSpLocks/>
          </p:cNvGrpSpPr>
          <p:nvPr/>
        </p:nvGrpSpPr>
        <p:grpSpPr bwMode="auto">
          <a:xfrm flipV="1">
            <a:off x="4071572" y="3153624"/>
            <a:ext cx="109538" cy="144462"/>
            <a:chOff x="4830" y="935"/>
            <a:chExt cx="91" cy="91"/>
          </a:xfrm>
        </p:grpSpPr>
        <p:sp>
          <p:nvSpPr>
            <p:cNvPr id="116" name="AutoShape 114"/>
            <p:cNvSpPr>
              <a:spLocks noChangeArrowheads="1"/>
            </p:cNvSpPr>
            <p:nvPr/>
          </p:nvSpPr>
          <p:spPr bwMode="auto">
            <a:xfrm>
              <a:off x="4830" y="935"/>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FFCC"/>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sz="800">
                <a:solidFill>
                  <a:schemeClr val="folHlink"/>
                </a:solidFill>
              </a:endParaRPr>
            </a:p>
          </p:txBody>
        </p:sp>
        <p:sp>
          <p:nvSpPr>
            <p:cNvPr id="117" name="Line 115"/>
            <p:cNvSpPr>
              <a:spLocks noChangeShapeType="1"/>
            </p:cNvSpPr>
            <p:nvPr/>
          </p:nvSpPr>
          <p:spPr bwMode="auto">
            <a:xfrm>
              <a:off x="4876" y="935"/>
              <a:ext cx="0" cy="91"/>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118" name="Line 116"/>
            <p:cNvSpPr>
              <a:spLocks noChangeShapeType="1"/>
            </p:cNvSpPr>
            <p:nvPr/>
          </p:nvSpPr>
          <p:spPr bwMode="auto">
            <a:xfrm>
              <a:off x="4830" y="981"/>
              <a:ext cx="91" cy="0"/>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grpSp>
      <p:grpSp>
        <p:nvGrpSpPr>
          <p:cNvPr id="119" name="Group 105"/>
          <p:cNvGrpSpPr>
            <a:grpSpLocks/>
          </p:cNvGrpSpPr>
          <p:nvPr/>
        </p:nvGrpSpPr>
        <p:grpSpPr bwMode="auto">
          <a:xfrm flipH="1" flipV="1">
            <a:off x="4409248" y="3211353"/>
            <a:ext cx="44450" cy="250825"/>
            <a:chOff x="313" y="1171"/>
            <a:chExt cx="28" cy="158"/>
          </a:xfrm>
        </p:grpSpPr>
        <p:sp>
          <p:nvSpPr>
            <p:cNvPr id="120" name="AutoShape 106"/>
            <p:cNvSpPr>
              <a:spLocks noChangeArrowheads="1"/>
            </p:cNvSpPr>
            <p:nvPr/>
          </p:nvSpPr>
          <p:spPr bwMode="auto">
            <a:xfrm>
              <a:off x="313" y="1171"/>
              <a:ext cx="27" cy="79"/>
            </a:xfrm>
            <a:prstGeom prst="triangle">
              <a:avLst>
                <a:gd name="adj" fmla="val 50000"/>
              </a:avLst>
            </a:prstGeom>
            <a:solidFill>
              <a:srgbClr val="FF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121" name="AutoShape 107"/>
            <p:cNvSpPr>
              <a:spLocks noChangeArrowheads="1"/>
            </p:cNvSpPr>
            <p:nvPr/>
          </p:nvSpPr>
          <p:spPr bwMode="auto">
            <a:xfrm flipV="1">
              <a:off x="314" y="1250"/>
              <a:ext cx="27" cy="79"/>
            </a:xfrm>
            <a:prstGeom prst="triangle">
              <a:avLst>
                <a:gd name="adj" fmla="val 50000"/>
              </a:avLst>
            </a:prstGeom>
            <a:solidFill>
              <a:srgbClr val="0099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122" name="Oval 112"/>
          <p:cNvSpPr>
            <a:spLocks noChangeArrowheads="1"/>
          </p:cNvSpPr>
          <p:nvPr/>
        </p:nvSpPr>
        <p:spPr bwMode="auto">
          <a:xfrm flipV="1">
            <a:off x="4323146" y="3190135"/>
            <a:ext cx="34925" cy="217488"/>
          </a:xfrm>
          <a:prstGeom prst="ellipse">
            <a:avLst/>
          </a:prstGeom>
          <a:solidFill>
            <a:srgbClr val="0099FF"/>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nvGrpSpPr>
          <p:cNvPr id="123" name="Group 105"/>
          <p:cNvGrpSpPr>
            <a:grpSpLocks/>
          </p:cNvGrpSpPr>
          <p:nvPr/>
        </p:nvGrpSpPr>
        <p:grpSpPr bwMode="auto">
          <a:xfrm flipH="1" flipV="1">
            <a:off x="861799" y="3197502"/>
            <a:ext cx="44450" cy="250825"/>
            <a:chOff x="313" y="1171"/>
            <a:chExt cx="28" cy="158"/>
          </a:xfrm>
        </p:grpSpPr>
        <p:sp>
          <p:nvSpPr>
            <p:cNvPr id="124" name="AutoShape 106"/>
            <p:cNvSpPr>
              <a:spLocks noChangeArrowheads="1"/>
            </p:cNvSpPr>
            <p:nvPr/>
          </p:nvSpPr>
          <p:spPr bwMode="auto">
            <a:xfrm>
              <a:off x="313" y="1171"/>
              <a:ext cx="27" cy="79"/>
            </a:xfrm>
            <a:prstGeom prst="triangle">
              <a:avLst>
                <a:gd name="adj" fmla="val 50000"/>
              </a:avLst>
            </a:prstGeom>
            <a:solidFill>
              <a:srgbClr val="FF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125" name="AutoShape 107"/>
            <p:cNvSpPr>
              <a:spLocks noChangeArrowheads="1"/>
            </p:cNvSpPr>
            <p:nvPr/>
          </p:nvSpPr>
          <p:spPr bwMode="auto">
            <a:xfrm flipV="1">
              <a:off x="314" y="1250"/>
              <a:ext cx="27" cy="79"/>
            </a:xfrm>
            <a:prstGeom prst="triangle">
              <a:avLst>
                <a:gd name="adj" fmla="val 50000"/>
              </a:avLst>
            </a:prstGeom>
            <a:solidFill>
              <a:srgbClr val="0099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126" name="Oval 112"/>
          <p:cNvSpPr>
            <a:spLocks noChangeArrowheads="1"/>
          </p:cNvSpPr>
          <p:nvPr/>
        </p:nvSpPr>
        <p:spPr bwMode="auto">
          <a:xfrm flipV="1">
            <a:off x="975363" y="3193526"/>
            <a:ext cx="34925" cy="217488"/>
          </a:xfrm>
          <a:prstGeom prst="ellipse">
            <a:avLst/>
          </a:prstGeom>
          <a:solidFill>
            <a:srgbClr val="0099FF"/>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cxnSp>
        <p:nvCxnSpPr>
          <p:cNvPr id="127" name="Straight Connector 126"/>
          <p:cNvCxnSpPr/>
          <p:nvPr/>
        </p:nvCxnSpPr>
        <p:spPr>
          <a:xfrm flipV="1">
            <a:off x="2497793" y="2864651"/>
            <a:ext cx="361950"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8" name="Group 240"/>
          <p:cNvGrpSpPr>
            <a:grpSpLocks/>
          </p:cNvGrpSpPr>
          <p:nvPr/>
        </p:nvGrpSpPr>
        <p:grpSpPr bwMode="auto">
          <a:xfrm>
            <a:off x="2564468" y="2721776"/>
            <a:ext cx="95250" cy="296863"/>
            <a:chOff x="3732" y="900"/>
            <a:chExt cx="60" cy="187"/>
          </a:xfrm>
        </p:grpSpPr>
        <p:sp>
          <p:nvSpPr>
            <p:cNvPr id="129" name="Line 241"/>
            <p:cNvSpPr>
              <a:spLocks noChangeShapeType="1"/>
            </p:cNvSpPr>
            <p:nvPr/>
          </p:nvSpPr>
          <p:spPr bwMode="auto">
            <a:xfrm rot="5400000" flipH="1">
              <a:off x="3719" y="1037"/>
              <a:ext cx="94" cy="6"/>
            </a:xfrm>
            <a:prstGeom prst="line">
              <a:avLst/>
            </a:prstGeom>
            <a:noFill/>
            <a:ln w="38100">
              <a:solidFill>
                <a:srgbClr val="33CC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130" name="Line 242"/>
            <p:cNvSpPr>
              <a:spLocks noChangeShapeType="1"/>
            </p:cNvSpPr>
            <p:nvPr/>
          </p:nvSpPr>
          <p:spPr bwMode="auto">
            <a:xfrm rot="-5400000" flipH="1" flipV="1">
              <a:off x="3718" y="952"/>
              <a:ext cx="94" cy="6"/>
            </a:xfrm>
            <a:prstGeom prst="line">
              <a:avLst/>
            </a:prstGeom>
            <a:noFill/>
            <a:ln w="38100">
              <a:solidFill>
                <a:srgbClr val="33CC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131" name="Rectangle 243"/>
            <p:cNvSpPr>
              <a:spLocks noChangeArrowheads="1"/>
            </p:cNvSpPr>
            <p:nvPr/>
          </p:nvSpPr>
          <p:spPr bwMode="auto">
            <a:xfrm>
              <a:off x="3732" y="900"/>
              <a:ext cx="60" cy="1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132" name="AutoShape 15"/>
          <p:cNvSpPr>
            <a:spLocks noChangeArrowheads="1"/>
          </p:cNvSpPr>
          <p:nvPr/>
        </p:nvSpPr>
        <p:spPr bwMode="auto">
          <a:xfrm>
            <a:off x="2623205" y="2793213"/>
            <a:ext cx="120650" cy="146050"/>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cxnSp>
        <p:nvCxnSpPr>
          <p:cNvPr id="133" name="Straight Connector 132"/>
          <p:cNvCxnSpPr/>
          <p:nvPr/>
        </p:nvCxnSpPr>
        <p:spPr>
          <a:xfrm>
            <a:off x="283508" y="2793213"/>
            <a:ext cx="161" cy="353175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140178" y="2809088"/>
            <a:ext cx="0" cy="351588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066701" y="2798347"/>
            <a:ext cx="0" cy="352662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002230" y="2809088"/>
            <a:ext cx="0" cy="351588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057950" y="2734475"/>
            <a:ext cx="0" cy="359049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850426" y="4199491"/>
            <a:ext cx="0" cy="212547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6786905" y="4199491"/>
            <a:ext cx="5909" cy="212547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712477" y="5454441"/>
            <a:ext cx="0" cy="87052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647227" y="5434599"/>
            <a:ext cx="0" cy="89037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7487409" y="3347419"/>
            <a:ext cx="1712328" cy="307777"/>
          </a:xfrm>
          <a:prstGeom prst="rect">
            <a:avLst/>
          </a:prstGeom>
          <a:noFill/>
        </p:spPr>
        <p:txBody>
          <a:bodyPr wrap="none" rtlCol="0">
            <a:spAutoFit/>
          </a:bodyPr>
          <a:lstStyle/>
          <a:p>
            <a:r>
              <a:rPr lang="en-US" sz="1400" dirty="0" smtClean="0"/>
              <a:t>SITF BC1 (10.5 m)</a:t>
            </a:r>
          </a:p>
        </p:txBody>
      </p:sp>
      <p:sp>
        <p:nvSpPr>
          <p:cNvPr id="143" name="TextBox 142"/>
          <p:cNvSpPr txBox="1"/>
          <p:nvPr/>
        </p:nvSpPr>
        <p:spPr>
          <a:xfrm>
            <a:off x="7050595" y="4446362"/>
            <a:ext cx="2162772" cy="307777"/>
          </a:xfrm>
          <a:prstGeom prst="rect">
            <a:avLst/>
          </a:prstGeom>
          <a:noFill/>
        </p:spPr>
        <p:txBody>
          <a:bodyPr wrap="none" rtlCol="0">
            <a:spAutoFit/>
          </a:bodyPr>
          <a:lstStyle/>
          <a:p>
            <a:r>
              <a:rPr lang="en-US" sz="1400" dirty="0" smtClean="0"/>
              <a:t>SwissFEL BC1 (13.75 m)</a:t>
            </a:r>
          </a:p>
        </p:txBody>
      </p:sp>
      <p:sp>
        <p:nvSpPr>
          <p:cNvPr id="144" name="TextBox 143"/>
          <p:cNvSpPr txBox="1"/>
          <p:nvPr/>
        </p:nvSpPr>
        <p:spPr>
          <a:xfrm>
            <a:off x="7021741" y="5813302"/>
            <a:ext cx="2191626" cy="307777"/>
          </a:xfrm>
          <a:prstGeom prst="rect">
            <a:avLst/>
          </a:prstGeom>
          <a:noFill/>
        </p:spPr>
        <p:txBody>
          <a:bodyPr wrap="none" rtlCol="0">
            <a:spAutoFit/>
          </a:bodyPr>
          <a:lstStyle/>
          <a:p>
            <a:r>
              <a:rPr lang="en-US" sz="1400" dirty="0" smtClean="0"/>
              <a:t>SwissFEL BC2 (16.95 m)</a:t>
            </a:r>
          </a:p>
        </p:txBody>
      </p:sp>
      <p:sp>
        <p:nvSpPr>
          <p:cNvPr id="145" name="Line 122"/>
          <p:cNvSpPr>
            <a:spLocks noChangeShapeType="1"/>
          </p:cNvSpPr>
          <p:nvPr/>
        </p:nvSpPr>
        <p:spPr bwMode="auto">
          <a:xfrm>
            <a:off x="5290266" y="3545923"/>
            <a:ext cx="369890" cy="66689"/>
          </a:xfrm>
          <a:prstGeom prst="line">
            <a:avLst/>
          </a:prstGeom>
          <a:noFill/>
          <a:ln w="38100">
            <a:solidFill>
              <a:srgbClr val="9933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46" name="Straight Connector 145"/>
          <p:cNvCxnSpPr/>
          <p:nvPr/>
        </p:nvCxnSpPr>
        <p:spPr>
          <a:xfrm>
            <a:off x="5104529" y="3507798"/>
            <a:ext cx="666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Line 122"/>
          <p:cNvSpPr>
            <a:spLocks noChangeShapeType="1"/>
          </p:cNvSpPr>
          <p:nvPr/>
        </p:nvSpPr>
        <p:spPr bwMode="auto">
          <a:xfrm>
            <a:off x="3295575" y="2957791"/>
            <a:ext cx="343696" cy="40902"/>
          </a:xfrm>
          <a:prstGeom prst="line">
            <a:avLst/>
          </a:prstGeom>
          <a:noFill/>
          <a:ln w="38100">
            <a:solidFill>
              <a:srgbClr val="339966"/>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148" name="Text Box 4"/>
          <p:cNvSpPr txBox="1">
            <a:spLocks noChangeArrowheads="1"/>
          </p:cNvSpPr>
          <p:nvPr/>
        </p:nvSpPr>
        <p:spPr bwMode="auto">
          <a:xfrm>
            <a:off x="5827161" y="915122"/>
            <a:ext cx="4889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a:t>dipole</a:t>
            </a:r>
          </a:p>
        </p:txBody>
      </p:sp>
      <p:sp>
        <p:nvSpPr>
          <p:cNvPr id="149" name="Text Box 5"/>
          <p:cNvSpPr txBox="1">
            <a:spLocks noChangeArrowheads="1"/>
          </p:cNvSpPr>
          <p:nvPr/>
        </p:nvSpPr>
        <p:spPr bwMode="auto">
          <a:xfrm>
            <a:off x="7924235" y="915122"/>
            <a:ext cx="103265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dirty="0" smtClean="0"/>
              <a:t>Cavity BPM-</a:t>
            </a:r>
            <a:r>
              <a:rPr lang="en-US" altLang="en-US" sz="900" dirty="0" smtClean="0">
                <a:solidFill>
                  <a:srgbClr val="FF0000"/>
                </a:solidFill>
              </a:rPr>
              <a:t>C</a:t>
            </a:r>
            <a:r>
              <a:rPr lang="en-US" altLang="en-US" sz="900" dirty="0" smtClean="0"/>
              <a:t>38</a:t>
            </a:r>
            <a:endParaRPr lang="en-US" altLang="en-US" sz="900" dirty="0"/>
          </a:p>
        </p:txBody>
      </p:sp>
      <p:sp>
        <p:nvSpPr>
          <p:cNvPr id="150" name="Text Box 6"/>
          <p:cNvSpPr txBox="1">
            <a:spLocks noChangeArrowheads="1"/>
          </p:cNvSpPr>
          <p:nvPr/>
        </p:nvSpPr>
        <p:spPr bwMode="auto">
          <a:xfrm>
            <a:off x="7886135" y="1145310"/>
            <a:ext cx="1003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900"/>
              <a:t>Profile monitor</a:t>
            </a:r>
          </a:p>
        </p:txBody>
      </p:sp>
      <p:grpSp>
        <p:nvGrpSpPr>
          <p:cNvPr id="151" name="Group 11"/>
          <p:cNvGrpSpPr>
            <a:grpSpLocks/>
          </p:cNvGrpSpPr>
          <p:nvPr/>
        </p:nvGrpSpPr>
        <p:grpSpPr bwMode="auto">
          <a:xfrm>
            <a:off x="7665472" y="911947"/>
            <a:ext cx="109538" cy="144463"/>
            <a:chOff x="4830" y="935"/>
            <a:chExt cx="91" cy="91"/>
          </a:xfrm>
        </p:grpSpPr>
        <p:sp>
          <p:nvSpPr>
            <p:cNvPr id="152" name="AutoShape 12"/>
            <p:cNvSpPr>
              <a:spLocks noChangeArrowheads="1"/>
            </p:cNvSpPr>
            <p:nvPr/>
          </p:nvSpPr>
          <p:spPr bwMode="auto">
            <a:xfrm>
              <a:off x="4830" y="935"/>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FFCC"/>
            </a:solid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solidFill>
                  <a:schemeClr val="folHlink"/>
                </a:solidFill>
              </a:endParaRPr>
            </a:p>
          </p:txBody>
        </p:sp>
        <p:sp>
          <p:nvSpPr>
            <p:cNvPr id="153" name="Line 13"/>
            <p:cNvSpPr>
              <a:spLocks noChangeShapeType="1"/>
            </p:cNvSpPr>
            <p:nvPr/>
          </p:nvSpPr>
          <p:spPr bwMode="auto">
            <a:xfrm>
              <a:off x="4876" y="935"/>
              <a:ext cx="0" cy="91"/>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Line 14"/>
            <p:cNvSpPr>
              <a:spLocks noChangeShapeType="1"/>
            </p:cNvSpPr>
            <p:nvPr/>
          </p:nvSpPr>
          <p:spPr bwMode="auto">
            <a:xfrm>
              <a:off x="4830" y="981"/>
              <a:ext cx="91" cy="0"/>
            </a:xfrm>
            <a:prstGeom prst="line">
              <a:avLst/>
            </a:prstGeom>
            <a:no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5" name="AutoShape 15"/>
          <p:cNvSpPr>
            <a:spLocks noChangeArrowheads="1"/>
          </p:cNvSpPr>
          <p:nvPr/>
        </p:nvSpPr>
        <p:spPr bwMode="auto">
          <a:xfrm>
            <a:off x="7636897" y="1204047"/>
            <a:ext cx="120650" cy="146050"/>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6" name="Group 16"/>
          <p:cNvGrpSpPr>
            <a:grpSpLocks/>
          </p:cNvGrpSpPr>
          <p:nvPr/>
        </p:nvGrpSpPr>
        <p:grpSpPr bwMode="auto">
          <a:xfrm>
            <a:off x="5723974" y="872260"/>
            <a:ext cx="107950" cy="288925"/>
            <a:chOff x="4740" y="663"/>
            <a:chExt cx="68" cy="182"/>
          </a:xfrm>
        </p:grpSpPr>
        <p:sp>
          <p:nvSpPr>
            <p:cNvPr id="157" name="AutoShape 17"/>
            <p:cNvSpPr>
              <a:spLocks noChangeArrowheads="1"/>
            </p:cNvSpPr>
            <p:nvPr/>
          </p:nvSpPr>
          <p:spPr bwMode="auto">
            <a:xfrm>
              <a:off x="4740" y="663"/>
              <a:ext cx="68" cy="18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 name="Rectangle 18"/>
            <p:cNvSpPr>
              <a:spLocks noChangeArrowheads="1"/>
            </p:cNvSpPr>
            <p:nvPr/>
          </p:nvSpPr>
          <p:spPr bwMode="auto">
            <a:xfrm>
              <a:off x="4740" y="663"/>
              <a:ext cx="68" cy="18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9" name="Text Box 61"/>
          <p:cNvSpPr txBox="1">
            <a:spLocks noChangeArrowheads="1"/>
          </p:cNvSpPr>
          <p:nvPr/>
        </p:nvSpPr>
        <p:spPr bwMode="auto">
          <a:xfrm>
            <a:off x="5836686" y="1227860"/>
            <a:ext cx="106792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dirty="0"/>
              <a:t>Corr. </a:t>
            </a:r>
            <a:r>
              <a:rPr lang="en-US" altLang="en-US" sz="900" dirty="0" err="1" smtClean="0"/>
              <a:t>quadrupole</a:t>
            </a:r>
            <a:endParaRPr lang="en-US" altLang="en-US" sz="900" dirty="0"/>
          </a:p>
        </p:txBody>
      </p:sp>
      <p:sp>
        <p:nvSpPr>
          <p:cNvPr id="160" name="Oval 62"/>
          <p:cNvSpPr>
            <a:spLocks noChangeArrowheads="1"/>
          </p:cNvSpPr>
          <p:nvPr/>
        </p:nvSpPr>
        <p:spPr bwMode="auto">
          <a:xfrm>
            <a:off x="5746199" y="1227860"/>
            <a:ext cx="34925" cy="217487"/>
          </a:xfrm>
          <a:prstGeom prst="ellipse">
            <a:avLst/>
          </a:prstGeom>
          <a:solidFill>
            <a:srgbClr val="0099FF"/>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 name="Text Box 63"/>
          <p:cNvSpPr txBox="1">
            <a:spLocks noChangeArrowheads="1"/>
          </p:cNvSpPr>
          <p:nvPr/>
        </p:nvSpPr>
        <p:spPr bwMode="auto">
          <a:xfrm>
            <a:off x="5846211" y="1824488"/>
            <a:ext cx="125547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dirty="0"/>
              <a:t>BC1. corr. </a:t>
            </a:r>
            <a:r>
              <a:rPr lang="en-US" altLang="en-US" sz="900" dirty="0" err="1" smtClean="0"/>
              <a:t>sextupole</a:t>
            </a:r>
            <a:endParaRPr lang="en-US" altLang="en-US" sz="900" dirty="0"/>
          </a:p>
        </p:txBody>
      </p:sp>
      <p:grpSp>
        <p:nvGrpSpPr>
          <p:cNvPr id="162" name="Group 70"/>
          <p:cNvGrpSpPr>
            <a:grpSpLocks/>
          </p:cNvGrpSpPr>
          <p:nvPr/>
        </p:nvGrpSpPr>
        <p:grpSpPr bwMode="auto">
          <a:xfrm>
            <a:off x="5757311" y="1843538"/>
            <a:ext cx="61913" cy="219075"/>
            <a:chOff x="326" y="1206"/>
            <a:chExt cx="39" cy="138"/>
          </a:xfrm>
        </p:grpSpPr>
        <p:sp>
          <p:nvSpPr>
            <p:cNvPr id="163" name="AutoShape 67"/>
            <p:cNvSpPr>
              <a:spLocks noChangeArrowheads="1"/>
            </p:cNvSpPr>
            <p:nvPr/>
          </p:nvSpPr>
          <p:spPr bwMode="auto">
            <a:xfrm>
              <a:off x="326" y="1235"/>
              <a:ext cx="38" cy="108"/>
            </a:xfrm>
            <a:prstGeom prst="triangle">
              <a:avLst>
                <a:gd name="adj" fmla="val 50000"/>
              </a:avLst>
            </a:prstGeom>
            <a:solidFill>
              <a:srgbClr val="FF9933"/>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164" name="AutoShape 68"/>
            <p:cNvSpPr>
              <a:spLocks noChangeArrowheads="1"/>
            </p:cNvSpPr>
            <p:nvPr/>
          </p:nvSpPr>
          <p:spPr bwMode="auto">
            <a:xfrm rot="10800000">
              <a:off x="326" y="1206"/>
              <a:ext cx="38" cy="108"/>
            </a:xfrm>
            <a:prstGeom prst="triangle">
              <a:avLst>
                <a:gd name="adj" fmla="val 50000"/>
              </a:avLst>
            </a:prstGeom>
            <a:solidFill>
              <a:srgbClr val="FF9933"/>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165" name="AutoShape 69"/>
            <p:cNvSpPr>
              <a:spLocks noChangeArrowheads="1"/>
            </p:cNvSpPr>
            <p:nvPr/>
          </p:nvSpPr>
          <p:spPr bwMode="auto">
            <a:xfrm>
              <a:off x="327" y="1236"/>
              <a:ext cx="38" cy="108"/>
            </a:xfrm>
            <a:prstGeom prst="triangle">
              <a:avLst>
                <a:gd name="adj" fmla="val 50000"/>
              </a:avLst>
            </a:prstGeom>
            <a:noFill/>
            <a:ln w="6350">
              <a:solidFill>
                <a:schemeClr val="tx1"/>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166" name="Line 120"/>
          <p:cNvSpPr>
            <a:spLocks noChangeShapeType="1"/>
          </p:cNvSpPr>
          <p:nvPr/>
        </p:nvSpPr>
        <p:spPr bwMode="auto">
          <a:xfrm>
            <a:off x="5719211" y="2286722"/>
            <a:ext cx="254000" cy="0"/>
          </a:xfrm>
          <a:prstGeom prst="line">
            <a:avLst/>
          </a:prstGeom>
          <a:noFill/>
          <a:ln w="38100">
            <a:solidFill>
              <a:srgbClr val="339966"/>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Text Box 121"/>
          <p:cNvSpPr txBox="1">
            <a:spLocks noChangeArrowheads="1"/>
          </p:cNvSpPr>
          <p:nvPr/>
        </p:nvSpPr>
        <p:spPr bwMode="auto">
          <a:xfrm>
            <a:off x="5993849" y="2174010"/>
            <a:ext cx="2082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900" dirty="0" smtClean="0"/>
              <a:t>SRM </a:t>
            </a:r>
            <a:r>
              <a:rPr lang="en-US" altLang="en-US" sz="900" dirty="0"/>
              <a:t>Sync. </a:t>
            </a:r>
            <a:r>
              <a:rPr lang="en-US" altLang="en-US" sz="900" dirty="0" smtClean="0"/>
              <a:t>Rad. </a:t>
            </a:r>
            <a:r>
              <a:rPr lang="en-US" altLang="en-US" sz="900" dirty="0"/>
              <a:t>port</a:t>
            </a:r>
          </a:p>
        </p:txBody>
      </p:sp>
      <p:sp>
        <p:nvSpPr>
          <p:cNvPr id="168" name="Line 195"/>
          <p:cNvSpPr>
            <a:spLocks noChangeShapeType="1"/>
          </p:cNvSpPr>
          <p:nvPr/>
        </p:nvSpPr>
        <p:spPr bwMode="auto">
          <a:xfrm>
            <a:off x="7607796" y="2270234"/>
            <a:ext cx="254000" cy="0"/>
          </a:xfrm>
          <a:prstGeom prst="line">
            <a:avLst/>
          </a:prstGeom>
          <a:noFill/>
          <a:ln w="38100">
            <a:solidFill>
              <a:srgbClr val="9900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 name="Text Box 196"/>
          <p:cNvSpPr txBox="1">
            <a:spLocks noChangeArrowheads="1"/>
          </p:cNvSpPr>
          <p:nvPr/>
        </p:nvSpPr>
        <p:spPr bwMode="auto">
          <a:xfrm>
            <a:off x="7882434" y="2157521"/>
            <a:ext cx="14312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900" dirty="0" smtClean="0"/>
              <a:t>CSR Coherent </a:t>
            </a:r>
            <a:r>
              <a:rPr lang="en-US" altLang="en-US" sz="900" dirty="0"/>
              <a:t>Sync. </a:t>
            </a:r>
            <a:r>
              <a:rPr lang="en-US" altLang="en-US" sz="900" dirty="0" smtClean="0"/>
              <a:t>Rad. port</a:t>
            </a:r>
            <a:endParaRPr lang="en-US" altLang="en-US" sz="900" dirty="0"/>
          </a:p>
        </p:txBody>
      </p:sp>
      <p:grpSp>
        <p:nvGrpSpPr>
          <p:cNvPr id="170" name="Group 244"/>
          <p:cNvGrpSpPr>
            <a:grpSpLocks/>
          </p:cNvGrpSpPr>
          <p:nvPr/>
        </p:nvGrpSpPr>
        <p:grpSpPr bwMode="auto">
          <a:xfrm>
            <a:off x="7669707" y="1411463"/>
            <a:ext cx="95250" cy="296863"/>
            <a:chOff x="3732" y="900"/>
            <a:chExt cx="60" cy="187"/>
          </a:xfrm>
        </p:grpSpPr>
        <p:sp>
          <p:nvSpPr>
            <p:cNvPr id="171" name="Line 245"/>
            <p:cNvSpPr>
              <a:spLocks noChangeShapeType="1"/>
            </p:cNvSpPr>
            <p:nvPr/>
          </p:nvSpPr>
          <p:spPr bwMode="auto">
            <a:xfrm rot="5400000" flipH="1">
              <a:off x="3719" y="1037"/>
              <a:ext cx="94" cy="6"/>
            </a:xfrm>
            <a:prstGeom prst="line">
              <a:avLst/>
            </a:prstGeom>
            <a:noFill/>
            <a:ln w="38100">
              <a:solidFill>
                <a:srgbClr val="33CC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 name="Line 246"/>
            <p:cNvSpPr>
              <a:spLocks noChangeShapeType="1"/>
            </p:cNvSpPr>
            <p:nvPr/>
          </p:nvSpPr>
          <p:spPr bwMode="auto">
            <a:xfrm rot="-5400000" flipH="1" flipV="1">
              <a:off x="3718" y="952"/>
              <a:ext cx="94" cy="6"/>
            </a:xfrm>
            <a:prstGeom prst="line">
              <a:avLst/>
            </a:prstGeom>
            <a:noFill/>
            <a:ln w="38100">
              <a:solidFill>
                <a:srgbClr val="33CC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Rectangle 247"/>
            <p:cNvSpPr>
              <a:spLocks noChangeArrowheads="1"/>
            </p:cNvSpPr>
            <p:nvPr/>
          </p:nvSpPr>
          <p:spPr bwMode="auto">
            <a:xfrm>
              <a:off x="3732" y="900"/>
              <a:ext cx="60" cy="1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4" name="Text Box 248"/>
          <p:cNvSpPr txBox="1">
            <a:spLocks noChangeArrowheads="1"/>
          </p:cNvSpPr>
          <p:nvPr/>
        </p:nvSpPr>
        <p:spPr bwMode="auto">
          <a:xfrm>
            <a:off x="7917356" y="1430513"/>
            <a:ext cx="1371615" cy="2308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900" dirty="0" smtClean="0"/>
              <a:t>Horizontal </a:t>
            </a:r>
            <a:r>
              <a:rPr lang="en-US" altLang="en-US" sz="900" dirty="0"/>
              <a:t>scrapers</a:t>
            </a:r>
          </a:p>
        </p:txBody>
      </p:sp>
      <p:sp>
        <p:nvSpPr>
          <p:cNvPr id="175" name="Text Box 257"/>
          <p:cNvSpPr txBox="1">
            <a:spLocks noChangeArrowheads="1"/>
          </p:cNvSpPr>
          <p:nvPr/>
        </p:nvSpPr>
        <p:spPr bwMode="auto">
          <a:xfrm>
            <a:off x="5835099" y="1514926"/>
            <a:ext cx="138691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dirty="0"/>
              <a:t>Corr. Skew </a:t>
            </a:r>
            <a:r>
              <a:rPr lang="en-US" altLang="en-US" sz="900" dirty="0" err="1" smtClean="0"/>
              <a:t>quadrupole</a:t>
            </a:r>
            <a:endParaRPr lang="en-US" altLang="en-US" sz="900" dirty="0"/>
          </a:p>
        </p:txBody>
      </p:sp>
      <p:grpSp>
        <p:nvGrpSpPr>
          <p:cNvPr id="176" name="Group 258"/>
          <p:cNvGrpSpPr>
            <a:grpSpLocks/>
          </p:cNvGrpSpPr>
          <p:nvPr/>
        </p:nvGrpSpPr>
        <p:grpSpPr bwMode="auto">
          <a:xfrm>
            <a:off x="5747786" y="1506988"/>
            <a:ext cx="63500" cy="263525"/>
            <a:chOff x="313" y="1171"/>
            <a:chExt cx="28" cy="158"/>
          </a:xfrm>
        </p:grpSpPr>
        <p:sp>
          <p:nvSpPr>
            <p:cNvPr id="177" name="AutoShape 259"/>
            <p:cNvSpPr>
              <a:spLocks noChangeArrowheads="1"/>
            </p:cNvSpPr>
            <p:nvPr/>
          </p:nvSpPr>
          <p:spPr bwMode="auto">
            <a:xfrm>
              <a:off x="313" y="1171"/>
              <a:ext cx="27" cy="79"/>
            </a:xfrm>
            <a:prstGeom prst="triangle">
              <a:avLst>
                <a:gd name="adj" fmla="val 50000"/>
              </a:avLst>
            </a:prstGeom>
            <a:solidFill>
              <a:srgbClr val="FF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178" name="AutoShape 260"/>
            <p:cNvSpPr>
              <a:spLocks noChangeArrowheads="1"/>
            </p:cNvSpPr>
            <p:nvPr/>
          </p:nvSpPr>
          <p:spPr bwMode="auto">
            <a:xfrm flipV="1">
              <a:off x="314" y="1250"/>
              <a:ext cx="27" cy="79"/>
            </a:xfrm>
            <a:prstGeom prst="triangle">
              <a:avLst>
                <a:gd name="adj" fmla="val 50000"/>
              </a:avLst>
            </a:prstGeom>
            <a:solidFill>
              <a:srgbClr val="0099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179" name="TextBox 178"/>
          <p:cNvSpPr txBox="1"/>
          <p:nvPr/>
        </p:nvSpPr>
        <p:spPr>
          <a:xfrm rot="10800000">
            <a:off x="138093" y="2891845"/>
            <a:ext cx="307777" cy="419346"/>
          </a:xfrm>
          <a:prstGeom prst="rect">
            <a:avLst/>
          </a:prstGeom>
          <a:noFill/>
        </p:spPr>
        <p:txBody>
          <a:bodyPr vert="eaVert" wrap="none" rtlCol="0">
            <a:spAutoFit/>
          </a:bodyPr>
          <a:lstStyle/>
          <a:p>
            <a:r>
              <a:rPr lang="en-US" sz="800" dirty="0" smtClean="0">
                <a:solidFill>
                  <a:srgbClr val="FF0000"/>
                </a:solidFill>
              </a:rPr>
              <a:t>AFBC2</a:t>
            </a:r>
            <a:endParaRPr lang="en-US" sz="800" dirty="0">
              <a:solidFill>
                <a:srgbClr val="FF0000"/>
              </a:solidFill>
            </a:endParaRPr>
          </a:p>
        </p:txBody>
      </p:sp>
      <p:sp>
        <p:nvSpPr>
          <p:cNvPr id="180" name="TextBox 179"/>
          <p:cNvSpPr txBox="1"/>
          <p:nvPr/>
        </p:nvSpPr>
        <p:spPr>
          <a:xfrm rot="10800000">
            <a:off x="129620" y="3856625"/>
            <a:ext cx="307777" cy="403316"/>
          </a:xfrm>
          <a:prstGeom prst="rect">
            <a:avLst/>
          </a:prstGeom>
          <a:noFill/>
        </p:spPr>
        <p:txBody>
          <a:bodyPr vert="eaVert" wrap="none" rtlCol="0">
            <a:spAutoFit/>
          </a:bodyPr>
          <a:lstStyle/>
          <a:p>
            <a:r>
              <a:rPr lang="en-US" sz="800" dirty="0" smtClean="0">
                <a:solidFill>
                  <a:srgbClr val="FF0000"/>
                </a:solidFill>
              </a:rPr>
              <a:t>AFBC1</a:t>
            </a:r>
            <a:endParaRPr lang="en-US" sz="800" dirty="0">
              <a:solidFill>
                <a:srgbClr val="FF0000"/>
              </a:solidFill>
            </a:endParaRPr>
          </a:p>
        </p:txBody>
      </p:sp>
      <p:sp>
        <p:nvSpPr>
          <p:cNvPr id="181" name="TextBox 180"/>
          <p:cNvSpPr txBox="1"/>
          <p:nvPr/>
        </p:nvSpPr>
        <p:spPr>
          <a:xfrm rot="10800000">
            <a:off x="129620" y="5008517"/>
            <a:ext cx="307777" cy="419346"/>
          </a:xfrm>
          <a:prstGeom prst="rect">
            <a:avLst/>
          </a:prstGeom>
          <a:noFill/>
        </p:spPr>
        <p:txBody>
          <a:bodyPr vert="eaVert" wrap="none" rtlCol="0">
            <a:spAutoFit/>
          </a:bodyPr>
          <a:lstStyle/>
          <a:p>
            <a:r>
              <a:rPr lang="en-US" sz="800" dirty="0" smtClean="0"/>
              <a:t>AFBC3</a:t>
            </a:r>
            <a:endParaRPr lang="en-US" sz="800" dirty="0"/>
          </a:p>
        </p:txBody>
      </p:sp>
      <p:sp>
        <p:nvSpPr>
          <p:cNvPr id="182" name="TextBox 181"/>
          <p:cNvSpPr txBox="1"/>
          <p:nvPr/>
        </p:nvSpPr>
        <p:spPr>
          <a:xfrm rot="10800000">
            <a:off x="726432" y="2616202"/>
            <a:ext cx="307777" cy="584455"/>
          </a:xfrm>
          <a:prstGeom prst="rect">
            <a:avLst/>
          </a:prstGeom>
          <a:noFill/>
        </p:spPr>
        <p:txBody>
          <a:bodyPr vert="eaVert" wrap="none" rtlCol="0">
            <a:spAutoFit/>
          </a:bodyPr>
          <a:lstStyle/>
          <a:p>
            <a:r>
              <a:rPr lang="en-US" sz="800" dirty="0" smtClean="0"/>
              <a:t>QFB-skew</a:t>
            </a:r>
            <a:endParaRPr lang="en-US" sz="800" dirty="0"/>
          </a:p>
        </p:txBody>
      </p:sp>
      <p:sp>
        <p:nvSpPr>
          <p:cNvPr id="183" name="TextBox 182"/>
          <p:cNvSpPr txBox="1"/>
          <p:nvPr/>
        </p:nvSpPr>
        <p:spPr>
          <a:xfrm rot="10800000">
            <a:off x="853585" y="2888139"/>
            <a:ext cx="307777" cy="308739"/>
          </a:xfrm>
          <a:prstGeom prst="rect">
            <a:avLst/>
          </a:prstGeom>
          <a:noFill/>
        </p:spPr>
        <p:txBody>
          <a:bodyPr vert="eaVert" wrap="none" rtlCol="0">
            <a:spAutoFit/>
          </a:bodyPr>
          <a:lstStyle/>
          <a:p>
            <a:r>
              <a:rPr lang="en-US" sz="800" dirty="0" smtClean="0"/>
              <a:t>QFB</a:t>
            </a:r>
            <a:endParaRPr lang="en-US" sz="800" dirty="0"/>
          </a:p>
        </p:txBody>
      </p:sp>
      <p:sp>
        <p:nvSpPr>
          <p:cNvPr id="184" name="TextBox 183"/>
          <p:cNvSpPr txBox="1"/>
          <p:nvPr/>
        </p:nvSpPr>
        <p:spPr>
          <a:xfrm rot="10800000">
            <a:off x="1073567" y="2632325"/>
            <a:ext cx="307777" cy="531556"/>
          </a:xfrm>
          <a:prstGeom prst="rect">
            <a:avLst/>
          </a:prstGeom>
          <a:noFill/>
        </p:spPr>
        <p:txBody>
          <a:bodyPr vert="eaVert" wrap="none" rtlCol="0">
            <a:spAutoFit/>
          </a:bodyPr>
          <a:lstStyle/>
          <a:p>
            <a:r>
              <a:rPr lang="en-US" sz="800" dirty="0" smtClean="0"/>
              <a:t>BPM-C38</a:t>
            </a:r>
            <a:endParaRPr lang="en-US" sz="800" dirty="0"/>
          </a:p>
        </p:txBody>
      </p:sp>
      <p:sp>
        <p:nvSpPr>
          <p:cNvPr id="185" name="TextBox 184"/>
          <p:cNvSpPr txBox="1"/>
          <p:nvPr/>
        </p:nvSpPr>
        <p:spPr>
          <a:xfrm rot="10800000">
            <a:off x="2456356" y="3058957"/>
            <a:ext cx="307777" cy="754374"/>
          </a:xfrm>
          <a:prstGeom prst="rect">
            <a:avLst/>
          </a:prstGeom>
          <a:noFill/>
        </p:spPr>
        <p:txBody>
          <a:bodyPr vert="eaVert" wrap="none" rtlCol="0">
            <a:spAutoFit/>
          </a:bodyPr>
          <a:lstStyle/>
          <a:p>
            <a:r>
              <a:rPr lang="en-US" sz="800" dirty="0" err="1" smtClean="0"/>
              <a:t>Horiz</a:t>
            </a:r>
            <a:r>
              <a:rPr lang="en-US" sz="800" dirty="0" smtClean="0"/>
              <a:t> scraper</a:t>
            </a:r>
            <a:endParaRPr lang="en-US" sz="800" dirty="0"/>
          </a:p>
        </p:txBody>
      </p:sp>
      <p:sp>
        <p:nvSpPr>
          <p:cNvPr id="186" name="TextBox 185"/>
          <p:cNvSpPr txBox="1"/>
          <p:nvPr/>
        </p:nvSpPr>
        <p:spPr>
          <a:xfrm rot="10800000">
            <a:off x="2566421" y="3027693"/>
            <a:ext cx="307777" cy="816890"/>
          </a:xfrm>
          <a:prstGeom prst="rect">
            <a:avLst/>
          </a:prstGeom>
          <a:noFill/>
        </p:spPr>
        <p:txBody>
          <a:bodyPr vert="eaVert" wrap="none" rtlCol="0">
            <a:spAutoFit/>
          </a:bodyPr>
          <a:lstStyle/>
          <a:p>
            <a:r>
              <a:rPr lang="en-US" sz="800" dirty="0" smtClean="0"/>
              <a:t>Profile monitor</a:t>
            </a:r>
            <a:endParaRPr lang="en-US" sz="800" dirty="0"/>
          </a:p>
        </p:txBody>
      </p:sp>
      <p:sp>
        <p:nvSpPr>
          <p:cNvPr id="187" name="TextBox 186"/>
          <p:cNvSpPr txBox="1"/>
          <p:nvPr/>
        </p:nvSpPr>
        <p:spPr>
          <a:xfrm>
            <a:off x="3192772" y="2764803"/>
            <a:ext cx="720069" cy="215444"/>
          </a:xfrm>
          <a:prstGeom prst="rect">
            <a:avLst/>
          </a:prstGeom>
          <a:noFill/>
        </p:spPr>
        <p:txBody>
          <a:bodyPr wrap="none" rtlCol="0">
            <a:spAutoFit/>
          </a:bodyPr>
          <a:lstStyle/>
          <a:p>
            <a:r>
              <a:rPr lang="en-US" sz="800" dirty="0" smtClean="0"/>
              <a:t>SR monitor</a:t>
            </a:r>
            <a:endParaRPr lang="en-US" sz="800" dirty="0"/>
          </a:p>
        </p:txBody>
      </p:sp>
      <p:sp>
        <p:nvSpPr>
          <p:cNvPr id="188" name="TextBox 187"/>
          <p:cNvSpPr txBox="1"/>
          <p:nvPr/>
        </p:nvSpPr>
        <p:spPr>
          <a:xfrm rot="10800000">
            <a:off x="1336072" y="4215885"/>
            <a:ext cx="307777" cy="531556"/>
          </a:xfrm>
          <a:prstGeom prst="rect">
            <a:avLst/>
          </a:prstGeom>
          <a:noFill/>
        </p:spPr>
        <p:txBody>
          <a:bodyPr vert="eaVert" wrap="none" rtlCol="0">
            <a:spAutoFit/>
          </a:bodyPr>
          <a:lstStyle/>
          <a:p>
            <a:r>
              <a:rPr lang="en-US" sz="800" dirty="0" smtClean="0"/>
              <a:t>BPM-C38</a:t>
            </a:r>
            <a:endParaRPr lang="en-US" sz="800" dirty="0"/>
          </a:p>
        </p:txBody>
      </p:sp>
      <p:grpSp>
        <p:nvGrpSpPr>
          <p:cNvPr id="189" name="Group 113"/>
          <p:cNvGrpSpPr>
            <a:grpSpLocks/>
          </p:cNvGrpSpPr>
          <p:nvPr/>
        </p:nvGrpSpPr>
        <p:grpSpPr bwMode="auto">
          <a:xfrm flipV="1">
            <a:off x="1305639" y="3120285"/>
            <a:ext cx="109538" cy="144462"/>
            <a:chOff x="4830" y="935"/>
            <a:chExt cx="91" cy="91"/>
          </a:xfrm>
          <a:solidFill>
            <a:srgbClr val="FFC000"/>
          </a:solidFill>
        </p:grpSpPr>
        <p:sp>
          <p:nvSpPr>
            <p:cNvPr id="190" name="AutoShape 114"/>
            <p:cNvSpPr>
              <a:spLocks noChangeArrowheads="1"/>
            </p:cNvSpPr>
            <p:nvPr/>
          </p:nvSpPr>
          <p:spPr bwMode="auto">
            <a:xfrm>
              <a:off x="4830" y="935"/>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sz="800">
                <a:solidFill>
                  <a:schemeClr val="folHlink"/>
                </a:solidFill>
              </a:endParaRPr>
            </a:p>
          </p:txBody>
        </p:sp>
        <p:sp>
          <p:nvSpPr>
            <p:cNvPr id="191" name="Line 115"/>
            <p:cNvSpPr>
              <a:spLocks noChangeShapeType="1"/>
            </p:cNvSpPr>
            <p:nvPr/>
          </p:nvSpPr>
          <p:spPr bwMode="auto">
            <a:xfrm>
              <a:off x="4876" y="935"/>
              <a:ext cx="0" cy="91"/>
            </a:xfrm>
            <a:prstGeom prst="line">
              <a:avLst/>
            </a:pr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192" name="Line 116"/>
            <p:cNvSpPr>
              <a:spLocks noChangeShapeType="1"/>
            </p:cNvSpPr>
            <p:nvPr/>
          </p:nvSpPr>
          <p:spPr bwMode="auto">
            <a:xfrm>
              <a:off x="4830" y="981"/>
              <a:ext cx="91" cy="0"/>
            </a:xfrm>
            <a:prstGeom prst="line">
              <a:avLst/>
            </a:pr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grpSp>
      <p:grpSp>
        <p:nvGrpSpPr>
          <p:cNvPr id="193" name="Group 113"/>
          <p:cNvGrpSpPr>
            <a:grpSpLocks/>
          </p:cNvGrpSpPr>
          <p:nvPr/>
        </p:nvGrpSpPr>
        <p:grpSpPr bwMode="auto">
          <a:xfrm flipV="1">
            <a:off x="3948300" y="3112204"/>
            <a:ext cx="109538" cy="144462"/>
            <a:chOff x="4830" y="935"/>
            <a:chExt cx="91" cy="91"/>
          </a:xfrm>
          <a:solidFill>
            <a:srgbClr val="FFC000"/>
          </a:solidFill>
        </p:grpSpPr>
        <p:sp>
          <p:nvSpPr>
            <p:cNvPr id="194" name="AutoShape 114"/>
            <p:cNvSpPr>
              <a:spLocks noChangeArrowheads="1"/>
            </p:cNvSpPr>
            <p:nvPr/>
          </p:nvSpPr>
          <p:spPr bwMode="auto">
            <a:xfrm>
              <a:off x="4830" y="935"/>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sz="800">
                <a:solidFill>
                  <a:schemeClr val="folHlink"/>
                </a:solidFill>
              </a:endParaRPr>
            </a:p>
          </p:txBody>
        </p:sp>
        <p:sp>
          <p:nvSpPr>
            <p:cNvPr id="195" name="Line 115"/>
            <p:cNvSpPr>
              <a:spLocks noChangeShapeType="1"/>
            </p:cNvSpPr>
            <p:nvPr/>
          </p:nvSpPr>
          <p:spPr bwMode="auto">
            <a:xfrm>
              <a:off x="4876" y="935"/>
              <a:ext cx="0" cy="91"/>
            </a:xfrm>
            <a:prstGeom prst="line">
              <a:avLst/>
            </a:pr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196" name="Line 116"/>
            <p:cNvSpPr>
              <a:spLocks noChangeShapeType="1"/>
            </p:cNvSpPr>
            <p:nvPr/>
          </p:nvSpPr>
          <p:spPr bwMode="auto">
            <a:xfrm>
              <a:off x="4830" y="981"/>
              <a:ext cx="91" cy="0"/>
            </a:xfrm>
            <a:prstGeom prst="line">
              <a:avLst/>
            </a:prstGeom>
            <a:grpFill/>
            <a:ln w="9525">
              <a:solidFill>
                <a:srgbClr val="66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grpSp>
      <p:sp>
        <p:nvSpPr>
          <p:cNvPr id="197" name="TextBox 196"/>
          <p:cNvSpPr txBox="1"/>
          <p:nvPr/>
        </p:nvSpPr>
        <p:spPr>
          <a:xfrm rot="10800000">
            <a:off x="1193764" y="2369358"/>
            <a:ext cx="307777" cy="794448"/>
          </a:xfrm>
          <a:prstGeom prst="rect">
            <a:avLst/>
          </a:prstGeom>
          <a:noFill/>
        </p:spPr>
        <p:txBody>
          <a:bodyPr vert="eaVert" wrap="none" rtlCol="0">
            <a:spAutoFit/>
          </a:bodyPr>
          <a:lstStyle/>
          <a:p>
            <a:r>
              <a:rPr lang="en-US" sz="800" dirty="0" smtClean="0"/>
              <a:t>BPM-Strip line</a:t>
            </a:r>
            <a:endParaRPr lang="en-US" sz="800" dirty="0"/>
          </a:p>
        </p:txBody>
      </p:sp>
      <p:grpSp>
        <p:nvGrpSpPr>
          <p:cNvPr id="198" name="Group 197"/>
          <p:cNvGrpSpPr/>
          <p:nvPr/>
        </p:nvGrpSpPr>
        <p:grpSpPr>
          <a:xfrm>
            <a:off x="7677777" y="1767611"/>
            <a:ext cx="95250" cy="300836"/>
            <a:chOff x="4244976" y="5788020"/>
            <a:chExt cx="95250" cy="300836"/>
          </a:xfrm>
        </p:grpSpPr>
        <p:sp>
          <p:nvSpPr>
            <p:cNvPr id="199" name="Freeform 198"/>
            <p:cNvSpPr/>
            <p:nvPr/>
          </p:nvSpPr>
          <p:spPr>
            <a:xfrm>
              <a:off x="4245769" y="5788818"/>
              <a:ext cx="92868" cy="300038"/>
            </a:xfrm>
            <a:custGeom>
              <a:avLst/>
              <a:gdLst>
                <a:gd name="connsiteX0" fmla="*/ 0 w 92868"/>
                <a:gd name="connsiteY0" fmla="*/ 290513 h 300038"/>
                <a:gd name="connsiteX1" fmla="*/ 42862 w 92868"/>
                <a:gd name="connsiteY1" fmla="*/ 4763 h 300038"/>
                <a:gd name="connsiteX2" fmla="*/ 92868 w 92868"/>
                <a:gd name="connsiteY2" fmla="*/ 300038 h 300038"/>
                <a:gd name="connsiteX3" fmla="*/ 90487 w 92868"/>
                <a:gd name="connsiteY3" fmla="*/ 0 h 300038"/>
                <a:gd name="connsiteX4" fmla="*/ 0 w 92868"/>
                <a:gd name="connsiteY4" fmla="*/ 0 h 300038"/>
                <a:gd name="connsiteX5" fmla="*/ 0 w 92868"/>
                <a:gd name="connsiteY5" fmla="*/ 290513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8" h="300038">
                  <a:moveTo>
                    <a:pt x="0" y="290513"/>
                  </a:moveTo>
                  <a:lnTo>
                    <a:pt x="42862" y="4763"/>
                  </a:lnTo>
                  <a:lnTo>
                    <a:pt x="92868" y="300038"/>
                  </a:lnTo>
                  <a:cubicBezTo>
                    <a:pt x="92074" y="200025"/>
                    <a:pt x="91281" y="100013"/>
                    <a:pt x="90487" y="0"/>
                  </a:cubicBezTo>
                  <a:lnTo>
                    <a:pt x="0" y="0"/>
                  </a:lnTo>
                  <a:lnTo>
                    <a:pt x="0" y="290513"/>
                  </a:lnTo>
                  <a:close/>
                </a:path>
              </a:pathLst>
            </a:cu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243"/>
            <p:cNvSpPr>
              <a:spLocks noChangeArrowheads="1"/>
            </p:cNvSpPr>
            <p:nvPr/>
          </p:nvSpPr>
          <p:spPr bwMode="auto">
            <a:xfrm>
              <a:off x="4244976" y="5788020"/>
              <a:ext cx="95250" cy="295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1" name="Text Box 248"/>
          <p:cNvSpPr txBox="1">
            <a:spLocks noChangeArrowheads="1"/>
          </p:cNvSpPr>
          <p:nvPr/>
        </p:nvSpPr>
        <p:spPr bwMode="auto">
          <a:xfrm>
            <a:off x="7906240" y="1813201"/>
            <a:ext cx="1149350" cy="2286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900" dirty="0" smtClean="0"/>
              <a:t>Slotted foils</a:t>
            </a:r>
            <a:endParaRPr lang="en-US" altLang="en-US" sz="900" dirty="0"/>
          </a:p>
        </p:txBody>
      </p:sp>
      <p:sp>
        <p:nvSpPr>
          <p:cNvPr id="202" name="TextBox 201"/>
          <p:cNvSpPr txBox="1"/>
          <p:nvPr/>
        </p:nvSpPr>
        <p:spPr>
          <a:xfrm rot="10800000">
            <a:off x="1032590" y="4040272"/>
            <a:ext cx="307777" cy="584455"/>
          </a:xfrm>
          <a:prstGeom prst="rect">
            <a:avLst/>
          </a:prstGeom>
          <a:noFill/>
        </p:spPr>
        <p:txBody>
          <a:bodyPr vert="eaVert" wrap="none" rtlCol="0">
            <a:spAutoFit/>
          </a:bodyPr>
          <a:lstStyle/>
          <a:p>
            <a:r>
              <a:rPr lang="en-US" sz="800" dirty="0" smtClean="0"/>
              <a:t>QFB-skew</a:t>
            </a:r>
            <a:endParaRPr lang="en-US" sz="800" dirty="0"/>
          </a:p>
        </p:txBody>
      </p:sp>
      <p:sp>
        <p:nvSpPr>
          <p:cNvPr id="203" name="TextBox 202"/>
          <p:cNvSpPr txBox="1"/>
          <p:nvPr/>
        </p:nvSpPr>
        <p:spPr>
          <a:xfrm rot="10800000">
            <a:off x="1143271" y="4306822"/>
            <a:ext cx="307777" cy="308739"/>
          </a:xfrm>
          <a:prstGeom prst="rect">
            <a:avLst/>
          </a:prstGeom>
          <a:noFill/>
        </p:spPr>
        <p:txBody>
          <a:bodyPr vert="eaVert" wrap="none" rtlCol="0">
            <a:spAutoFit/>
          </a:bodyPr>
          <a:lstStyle/>
          <a:p>
            <a:r>
              <a:rPr lang="en-US" sz="800" dirty="0" smtClean="0"/>
              <a:t>QFB</a:t>
            </a:r>
            <a:endParaRPr lang="en-US" sz="800" dirty="0"/>
          </a:p>
        </p:txBody>
      </p:sp>
      <p:sp>
        <p:nvSpPr>
          <p:cNvPr id="204" name="TextBox 203"/>
          <p:cNvSpPr txBox="1"/>
          <p:nvPr/>
        </p:nvSpPr>
        <p:spPr>
          <a:xfrm rot="10800000">
            <a:off x="1717069" y="5268650"/>
            <a:ext cx="307777" cy="515526"/>
          </a:xfrm>
          <a:prstGeom prst="rect">
            <a:avLst/>
          </a:prstGeom>
          <a:noFill/>
        </p:spPr>
        <p:txBody>
          <a:bodyPr vert="eaVert" wrap="none" rtlCol="0">
            <a:spAutoFit/>
          </a:bodyPr>
          <a:lstStyle/>
          <a:p>
            <a:r>
              <a:rPr lang="en-US" sz="800" dirty="0" smtClean="0"/>
              <a:t>BPM-C16</a:t>
            </a:r>
            <a:endParaRPr lang="en-US" sz="800" dirty="0"/>
          </a:p>
        </p:txBody>
      </p:sp>
      <p:sp>
        <p:nvSpPr>
          <p:cNvPr id="205" name="TextBox 204"/>
          <p:cNvSpPr txBox="1"/>
          <p:nvPr/>
        </p:nvSpPr>
        <p:spPr>
          <a:xfrm>
            <a:off x="5290266" y="3622802"/>
            <a:ext cx="782587" cy="215444"/>
          </a:xfrm>
          <a:prstGeom prst="rect">
            <a:avLst/>
          </a:prstGeom>
          <a:noFill/>
        </p:spPr>
        <p:txBody>
          <a:bodyPr wrap="none" rtlCol="0">
            <a:spAutoFit/>
          </a:bodyPr>
          <a:lstStyle/>
          <a:p>
            <a:r>
              <a:rPr lang="en-US" sz="800" dirty="0" smtClean="0"/>
              <a:t>CSR monitor</a:t>
            </a:r>
            <a:endParaRPr lang="en-US" sz="800" dirty="0"/>
          </a:p>
        </p:txBody>
      </p:sp>
      <p:sp>
        <p:nvSpPr>
          <p:cNvPr id="206" name="TextBox 205"/>
          <p:cNvSpPr txBox="1"/>
          <p:nvPr/>
        </p:nvSpPr>
        <p:spPr>
          <a:xfrm rot="10800000">
            <a:off x="1394863" y="5064189"/>
            <a:ext cx="307777" cy="584455"/>
          </a:xfrm>
          <a:prstGeom prst="rect">
            <a:avLst/>
          </a:prstGeom>
          <a:noFill/>
        </p:spPr>
        <p:txBody>
          <a:bodyPr vert="eaVert" wrap="none" rtlCol="0">
            <a:spAutoFit/>
          </a:bodyPr>
          <a:lstStyle/>
          <a:p>
            <a:r>
              <a:rPr lang="en-US" sz="800" dirty="0" smtClean="0"/>
              <a:t>QFB-skew</a:t>
            </a:r>
            <a:endParaRPr lang="en-US" sz="800" dirty="0"/>
          </a:p>
        </p:txBody>
      </p:sp>
      <p:sp>
        <p:nvSpPr>
          <p:cNvPr id="207" name="TextBox 206"/>
          <p:cNvSpPr txBox="1"/>
          <p:nvPr/>
        </p:nvSpPr>
        <p:spPr>
          <a:xfrm rot="10800000">
            <a:off x="1516183" y="5376122"/>
            <a:ext cx="307777" cy="308739"/>
          </a:xfrm>
          <a:prstGeom prst="rect">
            <a:avLst/>
          </a:prstGeom>
          <a:noFill/>
        </p:spPr>
        <p:txBody>
          <a:bodyPr vert="eaVert" wrap="none" rtlCol="0">
            <a:spAutoFit/>
          </a:bodyPr>
          <a:lstStyle/>
          <a:p>
            <a:r>
              <a:rPr lang="en-US" sz="800" dirty="0" smtClean="0"/>
              <a:t>QFB</a:t>
            </a:r>
            <a:endParaRPr lang="en-US" sz="800" dirty="0"/>
          </a:p>
        </p:txBody>
      </p:sp>
      <p:sp>
        <p:nvSpPr>
          <p:cNvPr id="208" name="TextBox 207"/>
          <p:cNvSpPr txBox="1"/>
          <p:nvPr/>
        </p:nvSpPr>
        <p:spPr>
          <a:xfrm rot="10800000">
            <a:off x="6514391" y="5079085"/>
            <a:ext cx="307777" cy="594073"/>
          </a:xfrm>
          <a:prstGeom prst="rect">
            <a:avLst/>
          </a:prstGeom>
          <a:noFill/>
        </p:spPr>
        <p:txBody>
          <a:bodyPr vert="eaVert" wrap="none" rtlCol="0">
            <a:spAutoFit/>
          </a:bodyPr>
          <a:lstStyle/>
          <a:p>
            <a:r>
              <a:rPr lang="en-US" sz="800" dirty="0" smtClean="0"/>
              <a:t>QFD-skew</a:t>
            </a:r>
            <a:endParaRPr lang="en-US" sz="800" dirty="0"/>
          </a:p>
        </p:txBody>
      </p:sp>
      <p:sp>
        <p:nvSpPr>
          <p:cNvPr id="209" name="TextBox 208"/>
          <p:cNvSpPr txBox="1"/>
          <p:nvPr/>
        </p:nvSpPr>
        <p:spPr>
          <a:xfrm rot="10800000">
            <a:off x="5529202" y="4000111"/>
            <a:ext cx="307777" cy="595676"/>
          </a:xfrm>
          <a:prstGeom prst="rect">
            <a:avLst/>
          </a:prstGeom>
          <a:noFill/>
        </p:spPr>
        <p:txBody>
          <a:bodyPr vert="eaVert" wrap="none" rtlCol="0">
            <a:spAutoFit/>
          </a:bodyPr>
          <a:lstStyle/>
          <a:p>
            <a:r>
              <a:rPr lang="en-US" sz="800" dirty="0" smtClean="0"/>
              <a:t>QFA-skew</a:t>
            </a:r>
            <a:endParaRPr lang="en-US" sz="800" dirty="0"/>
          </a:p>
        </p:txBody>
      </p:sp>
      <p:sp>
        <p:nvSpPr>
          <p:cNvPr id="210" name="TextBox 209"/>
          <p:cNvSpPr txBox="1"/>
          <p:nvPr/>
        </p:nvSpPr>
        <p:spPr>
          <a:xfrm rot="10800000">
            <a:off x="1227455" y="4882410"/>
            <a:ext cx="307777" cy="308739"/>
          </a:xfrm>
          <a:prstGeom prst="rect">
            <a:avLst/>
          </a:prstGeom>
          <a:noFill/>
        </p:spPr>
        <p:txBody>
          <a:bodyPr vert="eaVert" wrap="none" rtlCol="0">
            <a:spAutoFit/>
          </a:bodyPr>
          <a:lstStyle/>
          <a:p>
            <a:r>
              <a:rPr lang="en-US" sz="800" dirty="0" smtClean="0"/>
              <a:t>HFA</a:t>
            </a:r>
            <a:endParaRPr lang="en-US" sz="800" dirty="0"/>
          </a:p>
        </p:txBody>
      </p:sp>
      <p:sp>
        <p:nvSpPr>
          <p:cNvPr id="211" name="TextBox 210"/>
          <p:cNvSpPr txBox="1"/>
          <p:nvPr/>
        </p:nvSpPr>
        <p:spPr>
          <a:xfrm rot="10800000">
            <a:off x="1600919" y="5899655"/>
            <a:ext cx="307777" cy="297517"/>
          </a:xfrm>
          <a:prstGeom prst="rect">
            <a:avLst/>
          </a:prstGeom>
          <a:noFill/>
        </p:spPr>
        <p:txBody>
          <a:bodyPr vert="eaVert" wrap="none" rtlCol="0">
            <a:spAutoFit/>
          </a:bodyPr>
          <a:lstStyle/>
          <a:p>
            <a:r>
              <a:rPr lang="en-US" sz="800" dirty="0" smtClean="0"/>
              <a:t>HFB</a:t>
            </a:r>
            <a:endParaRPr lang="en-US" sz="800" dirty="0"/>
          </a:p>
        </p:txBody>
      </p:sp>
      <p:sp>
        <p:nvSpPr>
          <p:cNvPr id="212" name="TextBox 211"/>
          <p:cNvSpPr txBox="1"/>
          <p:nvPr/>
        </p:nvSpPr>
        <p:spPr>
          <a:xfrm rot="10800000">
            <a:off x="6325417" y="5925796"/>
            <a:ext cx="307777" cy="297517"/>
          </a:xfrm>
          <a:prstGeom prst="rect">
            <a:avLst/>
          </a:prstGeom>
          <a:noFill/>
        </p:spPr>
        <p:txBody>
          <a:bodyPr vert="eaVert" wrap="none" rtlCol="0">
            <a:spAutoFit/>
          </a:bodyPr>
          <a:lstStyle/>
          <a:p>
            <a:r>
              <a:rPr lang="en-US" sz="800" dirty="0" smtClean="0"/>
              <a:t>HFB</a:t>
            </a:r>
            <a:endParaRPr lang="en-US" sz="800" dirty="0"/>
          </a:p>
        </p:txBody>
      </p:sp>
      <p:grpSp>
        <p:nvGrpSpPr>
          <p:cNvPr id="213" name="Group 105"/>
          <p:cNvGrpSpPr>
            <a:grpSpLocks noChangeAspect="1"/>
          </p:cNvGrpSpPr>
          <p:nvPr/>
        </p:nvGrpSpPr>
        <p:grpSpPr bwMode="auto">
          <a:xfrm flipH="1" flipV="1">
            <a:off x="6614696" y="5664692"/>
            <a:ext cx="77209" cy="237332"/>
            <a:chOff x="313" y="1171"/>
            <a:chExt cx="28" cy="158"/>
          </a:xfrm>
        </p:grpSpPr>
        <p:sp>
          <p:nvSpPr>
            <p:cNvPr id="214" name="AutoShape 106"/>
            <p:cNvSpPr>
              <a:spLocks noChangeArrowheads="1"/>
            </p:cNvSpPr>
            <p:nvPr/>
          </p:nvSpPr>
          <p:spPr bwMode="auto">
            <a:xfrm>
              <a:off x="313" y="1171"/>
              <a:ext cx="27" cy="79"/>
            </a:xfrm>
            <a:prstGeom prst="triangle">
              <a:avLst>
                <a:gd name="adj" fmla="val 50000"/>
              </a:avLst>
            </a:prstGeom>
            <a:solidFill>
              <a:srgbClr val="FF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AutoShape 107"/>
            <p:cNvSpPr>
              <a:spLocks noChangeArrowheads="1"/>
            </p:cNvSpPr>
            <p:nvPr/>
          </p:nvSpPr>
          <p:spPr bwMode="auto">
            <a:xfrm flipV="1">
              <a:off x="314" y="1250"/>
              <a:ext cx="27" cy="79"/>
            </a:xfrm>
            <a:prstGeom prst="triangle">
              <a:avLst>
                <a:gd name="adj" fmla="val 50000"/>
              </a:avLst>
            </a:prstGeom>
            <a:solidFill>
              <a:srgbClr val="0099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6" name="TextBox 215"/>
          <p:cNvSpPr txBox="1"/>
          <p:nvPr/>
        </p:nvSpPr>
        <p:spPr>
          <a:xfrm rot="10800000">
            <a:off x="6387962" y="5424101"/>
            <a:ext cx="307777" cy="308739"/>
          </a:xfrm>
          <a:prstGeom prst="rect">
            <a:avLst/>
          </a:prstGeom>
          <a:noFill/>
        </p:spPr>
        <p:txBody>
          <a:bodyPr vert="eaVert" wrap="none" rtlCol="0">
            <a:spAutoFit/>
          </a:bodyPr>
          <a:lstStyle/>
          <a:p>
            <a:r>
              <a:rPr lang="en-US" sz="800" dirty="0" smtClean="0"/>
              <a:t>QFB</a:t>
            </a:r>
            <a:endParaRPr lang="en-US" sz="800" dirty="0"/>
          </a:p>
        </p:txBody>
      </p:sp>
      <p:cxnSp>
        <p:nvCxnSpPr>
          <p:cNvPr id="217" name="Straight Arrow Connector 216"/>
          <p:cNvCxnSpPr/>
          <p:nvPr/>
        </p:nvCxnSpPr>
        <p:spPr>
          <a:xfrm>
            <a:off x="347567" y="3579267"/>
            <a:ext cx="2046897"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394464" y="3018639"/>
            <a:ext cx="0" cy="71188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19" name="Table 218"/>
          <p:cNvGraphicFramePr>
            <a:graphicFrameLocks noGrp="1"/>
          </p:cNvGraphicFramePr>
          <p:nvPr>
            <p:extLst>
              <p:ext uri="{D42A27DB-BD31-4B8C-83A1-F6EECF244321}">
                <p14:modId xmlns:p14="http://schemas.microsoft.com/office/powerpoint/2010/main" val="1441037161"/>
              </p:ext>
            </p:extLst>
          </p:nvPr>
        </p:nvGraphicFramePr>
        <p:xfrm>
          <a:off x="423939" y="826184"/>
          <a:ext cx="4846314" cy="1550439"/>
        </p:xfrm>
        <a:graphic>
          <a:graphicData uri="http://schemas.openxmlformats.org/drawingml/2006/table">
            <a:tbl>
              <a:tblPr firstRow="1" bandRow="1">
                <a:tableStyleId>{5C22544A-7EE6-4342-B048-85BDC9FD1C3A}</a:tableStyleId>
              </a:tblPr>
              <a:tblGrid>
                <a:gridCol w="1733107"/>
                <a:gridCol w="777331"/>
                <a:gridCol w="1140455"/>
                <a:gridCol w="1195421"/>
              </a:tblGrid>
              <a:tr h="276039">
                <a:tc>
                  <a:txBody>
                    <a:bodyPr/>
                    <a:lstStyle/>
                    <a:p>
                      <a:endParaRPr lang="en-US" sz="1200" dirty="0"/>
                    </a:p>
                  </a:txBody>
                  <a:tcPr marL="36000" marR="36000" marT="36000" marB="36000"/>
                </a:tc>
                <a:tc>
                  <a:txBody>
                    <a:bodyPr/>
                    <a:lstStyle/>
                    <a:p>
                      <a:r>
                        <a:rPr lang="en-US" sz="1200" dirty="0" smtClean="0"/>
                        <a:t>SITF BC1</a:t>
                      </a:r>
                      <a:endParaRPr lang="en-US" sz="1200" dirty="0"/>
                    </a:p>
                  </a:txBody>
                  <a:tcPr marL="36000" marR="36000" marT="36000" marB="36000"/>
                </a:tc>
                <a:tc>
                  <a:txBody>
                    <a:bodyPr/>
                    <a:lstStyle/>
                    <a:p>
                      <a:r>
                        <a:rPr lang="en-US" sz="1200" dirty="0" smtClean="0">
                          <a:solidFill>
                            <a:srgbClr val="FFFF00"/>
                          </a:solidFill>
                        </a:rPr>
                        <a:t>SwissFEL</a:t>
                      </a:r>
                      <a:r>
                        <a:rPr lang="en-US" sz="1200" baseline="0" dirty="0" smtClean="0">
                          <a:solidFill>
                            <a:srgbClr val="FFFF00"/>
                          </a:solidFill>
                        </a:rPr>
                        <a:t> </a:t>
                      </a:r>
                      <a:r>
                        <a:rPr lang="en-US" sz="1200" dirty="0" smtClean="0">
                          <a:solidFill>
                            <a:srgbClr val="FFFF00"/>
                          </a:solidFill>
                        </a:rPr>
                        <a:t>BC1</a:t>
                      </a:r>
                      <a:endParaRPr lang="en-US" sz="1200" dirty="0">
                        <a:solidFill>
                          <a:srgbClr val="FFFF00"/>
                        </a:solidFill>
                      </a:endParaRPr>
                    </a:p>
                  </a:txBody>
                  <a:tcPr marL="36000" marR="36000" marT="36000" marB="36000"/>
                </a:tc>
                <a:tc>
                  <a:txBody>
                    <a:bodyPr/>
                    <a:lstStyle/>
                    <a:p>
                      <a:r>
                        <a:rPr lang="en-US" sz="1200" dirty="0" smtClean="0"/>
                        <a:t>SwissFEL BC2</a:t>
                      </a:r>
                      <a:endParaRPr lang="en-US" sz="1200" dirty="0"/>
                    </a:p>
                  </a:txBody>
                  <a:tcPr marL="36000" marR="36000" marT="36000" marB="36000"/>
                </a:tc>
              </a:tr>
              <a:tr h="232471">
                <a:tc>
                  <a:txBody>
                    <a:bodyPr/>
                    <a:lstStyle/>
                    <a:p>
                      <a:r>
                        <a:rPr lang="en-US" sz="1200" b="0" dirty="0" smtClean="0"/>
                        <a:t>Dipole</a:t>
                      </a:r>
                      <a:r>
                        <a:rPr lang="en-US" sz="1200" b="0" baseline="0" dirty="0" smtClean="0"/>
                        <a:t> s</a:t>
                      </a:r>
                      <a:r>
                        <a:rPr lang="en-US" sz="1200" b="0" dirty="0" smtClean="0"/>
                        <a:t>eparation </a:t>
                      </a:r>
                      <a:r>
                        <a:rPr lang="en-US" sz="1200" b="0" dirty="0" smtClean="0">
                          <a:solidFill>
                            <a:srgbClr val="FF0000"/>
                          </a:solidFill>
                        </a:rPr>
                        <a:t>L</a:t>
                      </a:r>
                      <a:r>
                        <a:rPr lang="en-US" sz="1200" b="0" dirty="0" smtClean="0"/>
                        <a:t> (m)</a:t>
                      </a:r>
                    </a:p>
                  </a:txBody>
                  <a:tcPr marL="36000" marR="36000" marT="36000" marB="36000"/>
                </a:tc>
                <a:tc>
                  <a:txBody>
                    <a:bodyPr/>
                    <a:lstStyle/>
                    <a:p>
                      <a:r>
                        <a:rPr lang="en-US" sz="1200" dirty="0" smtClean="0"/>
                        <a:t>4.375</a:t>
                      </a:r>
                      <a:endParaRPr lang="en-US" sz="1200" dirty="0"/>
                    </a:p>
                  </a:txBody>
                  <a:tcPr marL="108000" marR="36000" marT="36000" marB="36000"/>
                </a:tc>
                <a:tc>
                  <a:txBody>
                    <a:bodyPr/>
                    <a:lstStyle/>
                    <a:p>
                      <a:r>
                        <a:rPr lang="en-US" sz="1200" dirty="0" smtClean="0">
                          <a:solidFill>
                            <a:srgbClr val="FF0000"/>
                          </a:solidFill>
                        </a:rPr>
                        <a:t>6.0</a:t>
                      </a:r>
                      <a:endParaRPr lang="en-US" sz="1200" dirty="0">
                        <a:solidFill>
                          <a:srgbClr val="FF0000"/>
                        </a:solidFill>
                      </a:endParaRPr>
                    </a:p>
                  </a:txBody>
                  <a:tcPr marL="108000" marR="36000" marT="36000" marB="36000"/>
                </a:tc>
                <a:tc>
                  <a:txBody>
                    <a:bodyPr/>
                    <a:lstStyle/>
                    <a:p>
                      <a:r>
                        <a:rPr lang="en-US" sz="1200" dirty="0" smtClean="0">
                          <a:solidFill>
                            <a:srgbClr val="FF0000"/>
                          </a:solidFill>
                        </a:rPr>
                        <a:t>7.0</a:t>
                      </a:r>
                      <a:endParaRPr lang="en-US" sz="1200" dirty="0">
                        <a:solidFill>
                          <a:srgbClr val="FF0000"/>
                        </a:solidFill>
                      </a:endParaRPr>
                    </a:p>
                  </a:txBody>
                  <a:tcPr marL="108000" marR="36000" marT="36000" marB="36000"/>
                </a:tc>
              </a:tr>
              <a:tr h="232471">
                <a:tc>
                  <a:txBody>
                    <a:bodyPr/>
                    <a:lstStyle/>
                    <a:p>
                      <a:r>
                        <a:rPr lang="en-US" sz="1200" dirty="0" smtClean="0"/>
                        <a:t>Typical angle (</a:t>
                      </a:r>
                      <a:r>
                        <a:rPr lang="en-US" sz="1200" dirty="0" err="1" smtClean="0"/>
                        <a:t>deg</a:t>
                      </a:r>
                      <a:r>
                        <a:rPr lang="en-US" sz="1200" dirty="0" smtClean="0"/>
                        <a:t>)</a:t>
                      </a:r>
                    </a:p>
                  </a:txBody>
                  <a:tcPr marL="36000" marR="36000" marT="36000" marB="36000"/>
                </a:tc>
                <a:tc>
                  <a:txBody>
                    <a:bodyPr/>
                    <a:lstStyle/>
                    <a:p>
                      <a:r>
                        <a:rPr lang="en-US" sz="1200" dirty="0" smtClean="0"/>
                        <a:t>4.48</a:t>
                      </a:r>
                      <a:endParaRPr lang="en-US" sz="1200" dirty="0"/>
                    </a:p>
                  </a:txBody>
                  <a:tcPr marL="108000" marR="36000" marT="36000" marB="36000"/>
                </a:tc>
                <a:tc>
                  <a:txBody>
                    <a:bodyPr/>
                    <a:lstStyle/>
                    <a:p>
                      <a:r>
                        <a:rPr lang="en-US" sz="1200" dirty="0" smtClean="0"/>
                        <a:t>3.85</a:t>
                      </a:r>
                      <a:endParaRPr lang="en-US" sz="1200" dirty="0"/>
                    </a:p>
                  </a:txBody>
                  <a:tcPr marL="108000" marR="36000" marT="36000" marB="36000"/>
                </a:tc>
                <a:tc>
                  <a:txBody>
                    <a:bodyPr/>
                    <a:lstStyle/>
                    <a:p>
                      <a:r>
                        <a:rPr lang="en-US" sz="1200" dirty="0" smtClean="0"/>
                        <a:t>2.15</a:t>
                      </a:r>
                      <a:endParaRPr lang="en-US" sz="1200" dirty="0"/>
                    </a:p>
                  </a:txBody>
                  <a:tcPr marL="108000" marR="36000" marT="36000" marB="36000"/>
                </a:tc>
              </a:tr>
              <a:tr h="232471">
                <a:tc>
                  <a:txBody>
                    <a:bodyPr/>
                    <a:lstStyle/>
                    <a:p>
                      <a:r>
                        <a:rPr lang="en-US" sz="1200" dirty="0" smtClean="0"/>
                        <a:t>Typical R56 (mm)</a:t>
                      </a:r>
                    </a:p>
                  </a:txBody>
                  <a:tcPr marL="36000" marR="36000" marT="36000" marB="36000"/>
                </a:tc>
                <a:tc>
                  <a:txBody>
                    <a:bodyPr/>
                    <a:lstStyle/>
                    <a:p>
                      <a:r>
                        <a:rPr lang="en-US" sz="1200" dirty="0" smtClean="0"/>
                        <a:t>55.7</a:t>
                      </a:r>
                      <a:endParaRPr lang="en-US" sz="1200" dirty="0"/>
                    </a:p>
                  </a:txBody>
                  <a:tcPr marL="108000" marR="36000" marT="36000" marB="36000"/>
                </a:tc>
                <a:tc>
                  <a:txBody>
                    <a:bodyPr/>
                    <a:lstStyle/>
                    <a:p>
                      <a:r>
                        <a:rPr lang="en-US" sz="1200" dirty="0" smtClean="0"/>
                        <a:t>55.7</a:t>
                      </a:r>
                      <a:endParaRPr lang="en-US" sz="1200" dirty="0"/>
                    </a:p>
                  </a:txBody>
                  <a:tcPr marL="108000" marR="36000" marT="36000" marB="36000"/>
                </a:tc>
                <a:tc>
                  <a:txBody>
                    <a:bodyPr/>
                    <a:lstStyle/>
                    <a:p>
                      <a:r>
                        <a:rPr lang="en-US" sz="1200" dirty="0" smtClean="0"/>
                        <a:t>20.69</a:t>
                      </a:r>
                      <a:endParaRPr lang="en-US" sz="1200" dirty="0"/>
                    </a:p>
                  </a:txBody>
                  <a:tcPr marL="108000" marR="36000" marT="36000" marB="36000"/>
                </a:tc>
              </a:tr>
              <a:tr h="232471">
                <a:tc>
                  <a:txBody>
                    <a:bodyPr/>
                    <a:lstStyle/>
                    <a:p>
                      <a:r>
                        <a:rPr lang="en-US" sz="1200" dirty="0" smtClean="0"/>
                        <a:t>Min – max angle (</a:t>
                      </a:r>
                      <a:r>
                        <a:rPr lang="en-US" sz="1200" dirty="0" err="1" smtClean="0"/>
                        <a:t>deg</a:t>
                      </a:r>
                      <a:r>
                        <a:rPr lang="en-US" sz="1200" dirty="0" smtClean="0"/>
                        <a:t>)</a:t>
                      </a:r>
                    </a:p>
                  </a:txBody>
                  <a:tcPr marL="36000" marR="36000" marT="36000" marB="36000"/>
                </a:tc>
                <a:tc>
                  <a:txBody>
                    <a:bodyPr/>
                    <a:lstStyle/>
                    <a:p>
                      <a:r>
                        <a:rPr lang="en-US" sz="1200" dirty="0" smtClean="0"/>
                        <a:t>0 – 5</a:t>
                      </a:r>
                      <a:endParaRPr lang="en-US" sz="1200" dirty="0"/>
                    </a:p>
                  </a:txBody>
                  <a:tcPr marL="108000" marR="36000" marT="36000" marB="36000"/>
                </a:tc>
                <a:tc>
                  <a:txBody>
                    <a:bodyPr/>
                    <a:lstStyle/>
                    <a:p>
                      <a:r>
                        <a:rPr lang="en-US" sz="1200" dirty="0" smtClean="0"/>
                        <a:t>0</a:t>
                      </a:r>
                      <a:r>
                        <a:rPr lang="en-US" sz="1200" baseline="0" dirty="0" smtClean="0"/>
                        <a:t> - </a:t>
                      </a:r>
                      <a:r>
                        <a:rPr lang="en-US" sz="1200" dirty="0" smtClean="0"/>
                        <a:t>4.5</a:t>
                      </a:r>
                      <a:endParaRPr lang="en-US" sz="1200" dirty="0"/>
                    </a:p>
                  </a:txBody>
                  <a:tcPr marL="108000" marR="36000" marT="36000" marB="36000"/>
                </a:tc>
                <a:tc>
                  <a:txBody>
                    <a:bodyPr/>
                    <a:lstStyle/>
                    <a:p>
                      <a:r>
                        <a:rPr lang="en-US" sz="1200" dirty="0" smtClean="0"/>
                        <a:t>0 </a:t>
                      </a:r>
                      <a:r>
                        <a:rPr lang="en-US" sz="1200" baseline="0" dirty="0" smtClean="0"/>
                        <a:t>- </a:t>
                      </a:r>
                      <a:r>
                        <a:rPr lang="en-US" sz="1200" dirty="0" smtClean="0"/>
                        <a:t>3.7</a:t>
                      </a:r>
                      <a:endParaRPr lang="en-US" sz="1200" dirty="0"/>
                    </a:p>
                  </a:txBody>
                  <a:tcPr marL="108000" marR="36000" marT="36000" marB="36000"/>
                </a:tc>
              </a:tr>
              <a:tr h="232471">
                <a:tc>
                  <a:txBody>
                    <a:bodyPr/>
                    <a:lstStyle/>
                    <a:p>
                      <a:r>
                        <a:rPr lang="en-US" sz="1200" dirty="0" smtClean="0"/>
                        <a:t>Transverse range (mm)</a:t>
                      </a:r>
                      <a:endParaRPr lang="en-US" sz="1200" dirty="0"/>
                    </a:p>
                  </a:txBody>
                  <a:tcPr marL="36000" marR="36000" marT="36000" marB="36000"/>
                </a:tc>
                <a:tc>
                  <a:txBody>
                    <a:bodyPr/>
                    <a:lstStyle/>
                    <a:p>
                      <a:r>
                        <a:rPr lang="en-US" sz="1200" dirty="0" smtClean="0"/>
                        <a:t>0 -  405</a:t>
                      </a:r>
                      <a:endParaRPr lang="en-US" sz="1200" dirty="0"/>
                    </a:p>
                  </a:txBody>
                  <a:tcPr marL="108000" marR="36000" marT="36000" marB="36000"/>
                </a:tc>
                <a:tc>
                  <a:txBody>
                    <a:bodyPr/>
                    <a:lstStyle/>
                    <a:p>
                      <a:r>
                        <a:rPr lang="en-US" sz="1200" dirty="0" smtClean="0"/>
                        <a:t>0 - 490</a:t>
                      </a:r>
                      <a:endParaRPr lang="en-US" sz="1200" dirty="0"/>
                    </a:p>
                  </a:txBody>
                  <a:tcPr marL="108000" marR="36000" marT="36000" marB="36000"/>
                </a:tc>
                <a:tc>
                  <a:txBody>
                    <a:bodyPr/>
                    <a:lstStyle/>
                    <a:p>
                      <a:r>
                        <a:rPr lang="en-US" sz="1200" dirty="0" smtClean="0"/>
                        <a:t>0 -</a:t>
                      </a:r>
                      <a:r>
                        <a:rPr lang="en-US" sz="1200" baseline="0" dirty="0" smtClean="0"/>
                        <a:t> </a:t>
                      </a:r>
                      <a:r>
                        <a:rPr lang="en-US" sz="1200" dirty="0" smtClean="0"/>
                        <a:t>485</a:t>
                      </a:r>
                      <a:endParaRPr lang="en-US" sz="1200" dirty="0"/>
                    </a:p>
                  </a:txBody>
                  <a:tcPr marL="108000" marR="36000" marT="36000" marB="36000"/>
                </a:tc>
              </a:tr>
            </a:tbl>
          </a:graphicData>
        </a:graphic>
      </p:graphicFrame>
      <p:sp>
        <p:nvSpPr>
          <p:cNvPr id="220" name="TextBox 219"/>
          <p:cNvSpPr txBox="1"/>
          <p:nvPr/>
        </p:nvSpPr>
        <p:spPr>
          <a:xfrm>
            <a:off x="1138920" y="3518684"/>
            <a:ext cx="269626" cy="276999"/>
          </a:xfrm>
          <a:prstGeom prst="rect">
            <a:avLst/>
          </a:prstGeom>
          <a:noFill/>
        </p:spPr>
        <p:txBody>
          <a:bodyPr wrap="none" rtlCol="0">
            <a:spAutoFit/>
          </a:bodyPr>
          <a:lstStyle/>
          <a:p>
            <a:r>
              <a:rPr lang="en-US" sz="1200" dirty="0" smtClean="0">
                <a:solidFill>
                  <a:srgbClr val="FF0000"/>
                </a:solidFill>
                <a:latin typeface="+mn-lt"/>
              </a:rPr>
              <a:t>L</a:t>
            </a:r>
            <a:endParaRPr lang="en-US" sz="1200" dirty="0">
              <a:solidFill>
                <a:srgbClr val="FF0000"/>
              </a:solidFill>
              <a:latin typeface="+mn-lt"/>
            </a:endParaRPr>
          </a:p>
        </p:txBody>
      </p:sp>
      <p:grpSp>
        <p:nvGrpSpPr>
          <p:cNvPr id="221" name="Group 105"/>
          <p:cNvGrpSpPr>
            <a:grpSpLocks/>
          </p:cNvGrpSpPr>
          <p:nvPr/>
        </p:nvGrpSpPr>
        <p:grpSpPr bwMode="auto">
          <a:xfrm flipH="1" flipV="1">
            <a:off x="1174568" y="4586010"/>
            <a:ext cx="44450" cy="250825"/>
            <a:chOff x="313" y="1171"/>
            <a:chExt cx="28" cy="158"/>
          </a:xfrm>
        </p:grpSpPr>
        <p:sp>
          <p:nvSpPr>
            <p:cNvPr id="222" name="AutoShape 106"/>
            <p:cNvSpPr>
              <a:spLocks noChangeArrowheads="1"/>
            </p:cNvSpPr>
            <p:nvPr/>
          </p:nvSpPr>
          <p:spPr bwMode="auto">
            <a:xfrm>
              <a:off x="313" y="1171"/>
              <a:ext cx="27" cy="79"/>
            </a:xfrm>
            <a:prstGeom prst="triangle">
              <a:avLst>
                <a:gd name="adj" fmla="val 50000"/>
              </a:avLst>
            </a:prstGeom>
            <a:solidFill>
              <a:srgbClr val="FF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223" name="AutoShape 107"/>
            <p:cNvSpPr>
              <a:spLocks noChangeArrowheads="1"/>
            </p:cNvSpPr>
            <p:nvPr/>
          </p:nvSpPr>
          <p:spPr bwMode="auto">
            <a:xfrm flipV="1">
              <a:off x="314" y="1250"/>
              <a:ext cx="27" cy="79"/>
            </a:xfrm>
            <a:prstGeom prst="triangle">
              <a:avLst>
                <a:gd name="adj" fmla="val 50000"/>
              </a:avLst>
            </a:prstGeom>
            <a:solidFill>
              <a:srgbClr val="0099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grpSp>
        <p:nvGrpSpPr>
          <p:cNvPr id="224" name="Group 105"/>
          <p:cNvGrpSpPr>
            <a:grpSpLocks/>
          </p:cNvGrpSpPr>
          <p:nvPr/>
        </p:nvGrpSpPr>
        <p:grpSpPr bwMode="auto">
          <a:xfrm flipH="1" flipV="1">
            <a:off x="1534793" y="5661153"/>
            <a:ext cx="44450" cy="250825"/>
            <a:chOff x="313" y="1171"/>
            <a:chExt cx="28" cy="158"/>
          </a:xfrm>
        </p:grpSpPr>
        <p:sp>
          <p:nvSpPr>
            <p:cNvPr id="225" name="AutoShape 106"/>
            <p:cNvSpPr>
              <a:spLocks noChangeArrowheads="1"/>
            </p:cNvSpPr>
            <p:nvPr/>
          </p:nvSpPr>
          <p:spPr bwMode="auto">
            <a:xfrm>
              <a:off x="313" y="1171"/>
              <a:ext cx="27" cy="79"/>
            </a:xfrm>
            <a:prstGeom prst="triangle">
              <a:avLst>
                <a:gd name="adj" fmla="val 50000"/>
              </a:avLst>
            </a:prstGeom>
            <a:solidFill>
              <a:srgbClr val="FF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226" name="AutoShape 107"/>
            <p:cNvSpPr>
              <a:spLocks noChangeArrowheads="1"/>
            </p:cNvSpPr>
            <p:nvPr/>
          </p:nvSpPr>
          <p:spPr bwMode="auto">
            <a:xfrm flipV="1">
              <a:off x="314" y="1250"/>
              <a:ext cx="27" cy="79"/>
            </a:xfrm>
            <a:prstGeom prst="triangle">
              <a:avLst>
                <a:gd name="adj" fmla="val 50000"/>
              </a:avLst>
            </a:prstGeom>
            <a:solidFill>
              <a:srgbClr val="0099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grpSp>
      <p:sp>
        <p:nvSpPr>
          <p:cNvPr id="227" name="TextBox 226"/>
          <p:cNvSpPr txBox="1"/>
          <p:nvPr/>
        </p:nvSpPr>
        <p:spPr>
          <a:xfrm rot="10800000">
            <a:off x="5393176" y="4344936"/>
            <a:ext cx="307777" cy="308739"/>
          </a:xfrm>
          <a:prstGeom prst="rect">
            <a:avLst/>
          </a:prstGeom>
          <a:noFill/>
        </p:spPr>
        <p:txBody>
          <a:bodyPr vert="eaVert" wrap="none" rtlCol="0">
            <a:spAutoFit/>
          </a:bodyPr>
          <a:lstStyle/>
          <a:p>
            <a:r>
              <a:rPr lang="en-US" sz="800" dirty="0" smtClean="0"/>
              <a:t>QFB</a:t>
            </a:r>
            <a:endParaRPr lang="en-US" sz="800" dirty="0"/>
          </a:p>
        </p:txBody>
      </p:sp>
      <p:sp>
        <p:nvSpPr>
          <p:cNvPr id="228" name="TextBox 227"/>
          <p:cNvSpPr txBox="1"/>
          <p:nvPr/>
        </p:nvSpPr>
        <p:spPr>
          <a:xfrm rot="10800000">
            <a:off x="5294363" y="4830095"/>
            <a:ext cx="307777" cy="308739"/>
          </a:xfrm>
          <a:prstGeom prst="rect">
            <a:avLst/>
          </a:prstGeom>
          <a:noFill/>
        </p:spPr>
        <p:txBody>
          <a:bodyPr vert="eaVert" wrap="none" rtlCol="0">
            <a:spAutoFit/>
          </a:bodyPr>
          <a:lstStyle/>
          <a:p>
            <a:r>
              <a:rPr lang="en-US" sz="800" dirty="0" smtClean="0"/>
              <a:t>HFA</a:t>
            </a:r>
            <a:endParaRPr lang="en-US" sz="800" dirty="0"/>
          </a:p>
        </p:txBody>
      </p:sp>
      <p:sp>
        <p:nvSpPr>
          <p:cNvPr id="229" name="TextBox 228"/>
          <p:cNvSpPr txBox="1"/>
          <p:nvPr/>
        </p:nvSpPr>
        <p:spPr>
          <a:xfrm rot="10800000">
            <a:off x="4291567" y="2602457"/>
            <a:ext cx="307777" cy="584455"/>
          </a:xfrm>
          <a:prstGeom prst="rect">
            <a:avLst/>
          </a:prstGeom>
          <a:noFill/>
        </p:spPr>
        <p:txBody>
          <a:bodyPr vert="eaVert" wrap="none" rtlCol="0">
            <a:spAutoFit/>
          </a:bodyPr>
          <a:lstStyle/>
          <a:p>
            <a:r>
              <a:rPr lang="en-US" sz="800" dirty="0" smtClean="0"/>
              <a:t>QFB-skew</a:t>
            </a:r>
            <a:endParaRPr lang="en-US" sz="800" dirty="0"/>
          </a:p>
        </p:txBody>
      </p:sp>
      <p:sp>
        <p:nvSpPr>
          <p:cNvPr id="230" name="TextBox 229"/>
          <p:cNvSpPr txBox="1"/>
          <p:nvPr/>
        </p:nvSpPr>
        <p:spPr>
          <a:xfrm rot="10800000">
            <a:off x="4177643" y="2874394"/>
            <a:ext cx="307777" cy="308739"/>
          </a:xfrm>
          <a:prstGeom prst="rect">
            <a:avLst/>
          </a:prstGeom>
          <a:noFill/>
        </p:spPr>
        <p:txBody>
          <a:bodyPr vert="eaVert" wrap="none" rtlCol="0">
            <a:spAutoFit/>
          </a:bodyPr>
          <a:lstStyle/>
          <a:p>
            <a:r>
              <a:rPr lang="en-US" sz="800" dirty="0" smtClean="0"/>
              <a:t>QFB</a:t>
            </a:r>
            <a:endParaRPr lang="en-US" sz="800" dirty="0"/>
          </a:p>
        </p:txBody>
      </p:sp>
      <p:sp>
        <p:nvSpPr>
          <p:cNvPr id="231" name="TextBox 230"/>
          <p:cNvSpPr txBox="1"/>
          <p:nvPr/>
        </p:nvSpPr>
        <p:spPr>
          <a:xfrm>
            <a:off x="378017" y="5761008"/>
            <a:ext cx="1082348" cy="215444"/>
          </a:xfrm>
          <a:prstGeom prst="rect">
            <a:avLst/>
          </a:prstGeom>
          <a:noFill/>
        </p:spPr>
        <p:txBody>
          <a:bodyPr wrap="none" rtlCol="0">
            <a:spAutoFit/>
          </a:bodyPr>
          <a:lstStyle/>
          <a:p>
            <a:r>
              <a:rPr lang="en-US" sz="800" dirty="0" smtClean="0"/>
              <a:t>Radiation shielding</a:t>
            </a:r>
            <a:endParaRPr lang="en-US" sz="800" dirty="0"/>
          </a:p>
        </p:txBody>
      </p:sp>
      <p:sp>
        <p:nvSpPr>
          <p:cNvPr id="232" name="TextBox 231"/>
          <p:cNvSpPr txBox="1"/>
          <p:nvPr/>
        </p:nvSpPr>
        <p:spPr>
          <a:xfrm>
            <a:off x="2955264" y="4054488"/>
            <a:ext cx="1258678" cy="276999"/>
          </a:xfrm>
          <a:prstGeom prst="rect">
            <a:avLst/>
          </a:prstGeom>
          <a:noFill/>
        </p:spPr>
        <p:txBody>
          <a:bodyPr wrap="none" rtlCol="0">
            <a:spAutoFit/>
          </a:bodyPr>
          <a:lstStyle/>
          <a:p>
            <a:r>
              <a:rPr lang="en-US" sz="1200" dirty="0" smtClean="0">
                <a:solidFill>
                  <a:srgbClr val="92D050"/>
                </a:solidFill>
              </a:rPr>
              <a:t>Beam direction</a:t>
            </a:r>
            <a:endParaRPr lang="en-US" sz="1200" dirty="0">
              <a:solidFill>
                <a:srgbClr val="92D050"/>
              </a:solidFill>
            </a:endParaRPr>
          </a:p>
        </p:txBody>
      </p:sp>
      <p:cxnSp>
        <p:nvCxnSpPr>
          <p:cNvPr id="233" name="Straight Arrow Connector 232"/>
          <p:cNvCxnSpPr/>
          <p:nvPr/>
        </p:nvCxnSpPr>
        <p:spPr>
          <a:xfrm>
            <a:off x="3089644" y="4306822"/>
            <a:ext cx="1224866" cy="0"/>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a:off x="7848364" y="3657183"/>
            <a:ext cx="0" cy="7891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a:off x="7882434" y="3706130"/>
            <a:ext cx="1173156" cy="630942"/>
          </a:xfrm>
          <a:prstGeom prst="rect">
            <a:avLst/>
          </a:prstGeom>
          <a:noFill/>
        </p:spPr>
        <p:txBody>
          <a:bodyPr wrap="square" rtlCol="0">
            <a:spAutoFit/>
          </a:bodyPr>
          <a:lstStyle/>
          <a:p>
            <a:r>
              <a:rPr lang="en-US" sz="1000" dirty="0" smtClean="0">
                <a:solidFill>
                  <a:srgbClr val="FF0000"/>
                </a:solidFill>
              </a:rPr>
              <a:t>Back to AFBC1 dipole</a:t>
            </a:r>
          </a:p>
          <a:p>
            <a:r>
              <a:rPr lang="en-US" sz="1000" dirty="0" smtClean="0">
                <a:solidFill>
                  <a:srgbClr val="FF0000"/>
                </a:solidFill>
              </a:rPr>
              <a:t>(tested at SITF)</a:t>
            </a:r>
            <a:endParaRPr lang="en-US" sz="1000" dirty="0">
              <a:solidFill>
                <a:srgbClr val="FF0000"/>
              </a:solidFill>
            </a:endParaRPr>
          </a:p>
        </p:txBody>
      </p:sp>
      <p:sp>
        <p:nvSpPr>
          <p:cNvPr id="2" name="TextBox 1"/>
          <p:cNvSpPr txBox="1"/>
          <p:nvPr/>
        </p:nvSpPr>
        <p:spPr>
          <a:xfrm>
            <a:off x="5565466" y="2879280"/>
            <a:ext cx="3821894" cy="332073"/>
          </a:xfrm>
          <a:prstGeom prst="rect">
            <a:avLst/>
          </a:prstGeom>
          <a:noFill/>
        </p:spPr>
        <p:txBody>
          <a:bodyPr wrap="none" lIns="0" tIns="0" rIns="0" bIns="0" rtlCol="0">
            <a:noAutofit/>
          </a:bodyPr>
          <a:lstStyle/>
          <a:p>
            <a:pPr>
              <a:lnSpc>
                <a:spcPct val="110000"/>
              </a:lnSpc>
              <a:spcBef>
                <a:spcPts val="0"/>
              </a:spcBef>
            </a:pPr>
            <a:r>
              <a:rPr lang="de-CH" u="sng" kern="1000" spc="30" dirty="0" err="1" smtClean="0">
                <a:solidFill>
                  <a:srgbClr val="0070C0"/>
                </a:solidFill>
                <a:latin typeface="+mn-lt"/>
                <a:cs typeface="Franklin Gothic Book"/>
              </a:rPr>
              <a:t>Longer</a:t>
            </a:r>
            <a:r>
              <a:rPr lang="de-CH" u="sng" kern="1000" spc="30" dirty="0" smtClean="0">
                <a:solidFill>
                  <a:srgbClr val="0070C0"/>
                </a:solidFill>
                <a:latin typeface="+mn-lt"/>
                <a:cs typeface="Franklin Gothic Book"/>
              </a:rPr>
              <a:t> </a:t>
            </a:r>
            <a:r>
              <a:rPr lang="de-CH" u="sng" kern="1000" spc="30" dirty="0" err="1" smtClean="0">
                <a:solidFill>
                  <a:srgbClr val="0070C0"/>
                </a:solidFill>
                <a:latin typeface="+mn-lt"/>
                <a:cs typeface="Franklin Gothic Book"/>
              </a:rPr>
              <a:t>chicanes</a:t>
            </a:r>
            <a:r>
              <a:rPr lang="de-CH" u="sng" kern="1000" spc="30" dirty="0" smtClean="0">
                <a:solidFill>
                  <a:srgbClr val="0070C0"/>
                </a:solidFill>
                <a:latin typeface="+mn-lt"/>
                <a:cs typeface="Franklin Gothic Book"/>
              </a:rPr>
              <a:t> </a:t>
            </a:r>
            <a:r>
              <a:rPr lang="de-CH" u="sng" kern="1000" spc="30" dirty="0" err="1" smtClean="0">
                <a:solidFill>
                  <a:srgbClr val="0070C0"/>
                </a:solidFill>
                <a:latin typeface="+mn-lt"/>
                <a:cs typeface="Franklin Gothic Book"/>
              </a:rPr>
              <a:t>to</a:t>
            </a:r>
            <a:r>
              <a:rPr lang="de-CH" u="sng" kern="1000" spc="30" dirty="0" smtClean="0">
                <a:solidFill>
                  <a:srgbClr val="0070C0"/>
                </a:solidFill>
                <a:latin typeface="+mn-lt"/>
                <a:cs typeface="Franklin Gothic Book"/>
              </a:rPr>
              <a:t> </a:t>
            </a:r>
            <a:r>
              <a:rPr lang="de-CH" u="sng" kern="1000" spc="30" dirty="0" err="1" smtClean="0">
                <a:solidFill>
                  <a:srgbClr val="0070C0"/>
                </a:solidFill>
                <a:latin typeface="+mn-lt"/>
                <a:cs typeface="Franklin Gothic Book"/>
              </a:rPr>
              <a:t>reduce</a:t>
            </a:r>
            <a:r>
              <a:rPr lang="de-CH" u="sng" kern="1000" spc="30" dirty="0" smtClean="0">
                <a:solidFill>
                  <a:srgbClr val="0070C0"/>
                </a:solidFill>
                <a:latin typeface="+mn-lt"/>
                <a:cs typeface="Franklin Gothic Book"/>
              </a:rPr>
              <a:t> </a:t>
            </a:r>
            <a:r>
              <a:rPr lang="de-CH" u="sng" kern="1000" spc="30" dirty="0" err="1" smtClean="0">
                <a:solidFill>
                  <a:srgbClr val="0070C0"/>
                </a:solidFill>
                <a:latin typeface="+mn-lt"/>
                <a:cs typeface="Franklin Gothic Book"/>
              </a:rPr>
              <a:t>the</a:t>
            </a:r>
            <a:r>
              <a:rPr lang="de-CH" u="sng" kern="1000" spc="30" dirty="0" smtClean="0">
                <a:solidFill>
                  <a:srgbClr val="0070C0"/>
                </a:solidFill>
                <a:latin typeface="+mn-lt"/>
                <a:cs typeface="Franklin Gothic Book"/>
              </a:rPr>
              <a:t> CSR kick</a:t>
            </a:r>
          </a:p>
        </p:txBody>
      </p:sp>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34</a:t>
            </a:fld>
            <a:endParaRPr lang="de-DE" dirty="0"/>
          </a:p>
        </p:txBody>
      </p:sp>
      <p:sp>
        <p:nvSpPr>
          <p:cNvPr id="5" name="Title 1"/>
          <p:cNvSpPr txBox="1">
            <a:spLocks/>
          </p:cNvSpPr>
          <p:nvPr/>
        </p:nvSpPr>
        <p:spPr bwMode="auto">
          <a:xfrm>
            <a:off x="2210718" y="168980"/>
            <a:ext cx="5970756" cy="41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a:lstStyle>
          <a:p>
            <a:r>
              <a:rPr lang="en-US" dirty="0" smtClean="0"/>
              <a:t>X-band: SITF (SwissFEL) RF power plant</a:t>
            </a:r>
            <a:endParaRPr lang="en-US" dirty="0"/>
          </a:p>
        </p:txBody>
      </p:sp>
      <p:pic>
        <p:nvPicPr>
          <p:cNvPr id="6" name="Picture 2" descr="C:\Users\pedrozzi\Documents\1-SwissFEL\Pictures\Injector_test_facility\2013.02.18_water_connections_RF_in_tunnel\2013-06-18 X_Band_ampli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095" y="737074"/>
            <a:ext cx="4264352" cy="31982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19892" y="2607639"/>
            <a:ext cx="1085315" cy="442035"/>
          </a:xfrm>
          <a:prstGeom prst="rect">
            <a:avLst/>
          </a:prstGeom>
          <a:noFill/>
        </p:spPr>
        <p:txBody>
          <a:bodyPr wrap="square" lIns="36000" tIns="36000" rIns="36000" bIns="36000" rtlCol="0" anchor="t" anchorCtr="0">
            <a:spAutoFit/>
          </a:bodyPr>
          <a:lstStyle/>
          <a:p>
            <a:pPr marL="185738" indent="-185738">
              <a:buFont typeface="Arial" pitchFamily="34" charset="0"/>
              <a:buChar char="•"/>
            </a:pPr>
            <a:r>
              <a:rPr lang="en-US" sz="1200" dirty="0" smtClean="0">
                <a:solidFill>
                  <a:schemeClr val="bg1"/>
                </a:solidFill>
                <a:latin typeface="Calibri" pitchFamily="34" charset="0"/>
              </a:rPr>
              <a:t>SN klystron modulator</a:t>
            </a:r>
          </a:p>
        </p:txBody>
      </p:sp>
      <p:sp>
        <p:nvSpPr>
          <p:cNvPr id="8" name="TextBox 7"/>
          <p:cNvSpPr txBox="1"/>
          <p:nvPr/>
        </p:nvSpPr>
        <p:spPr>
          <a:xfrm>
            <a:off x="3419892" y="737074"/>
            <a:ext cx="1085315" cy="442035"/>
          </a:xfrm>
          <a:prstGeom prst="rect">
            <a:avLst/>
          </a:prstGeom>
          <a:noFill/>
        </p:spPr>
        <p:txBody>
          <a:bodyPr wrap="square" lIns="36000" tIns="36000" rIns="36000" bIns="36000" rtlCol="0" anchor="t" anchorCtr="0">
            <a:spAutoFit/>
          </a:bodyPr>
          <a:lstStyle/>
          <a:p>
            <a:r>
              <a:rPr lang="en-US" sz="1200" dirty="0" smtClean="0">
                <a:latin typeface="Calibri" pitchFamily="34" charset="0"/>
              </a:rPr>
              <a:t>XL5  SLAC klystron</a:t>
            </a:r>
          </a:p>
        </p:txBody>
      </p:sp>
      <p:cxnSp>
        <p:nvCxnSpPr>
          <p:cNvPr id="9" name="Straight Arrow Connector 8"/>
          <p:cNvCxnSpPr/>
          <p:nvPr/>
        </p:nvCxnSpPr>
        <p:spPr>
          <a:xfrm flipH="1">
            <a:off x="3063668" y="1033830"/>
            <a:ext cx="333285" cy="444592"/>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ext uri="{D42A27DB-BD31-4B8C-83A1-F6EECF244321}">
                <p14:modId xmlns:p14="http://schemas.microsoft.com/office/powerpoint/2010/main" val="2434772853"/>
              </p:ext>
            </p:extLst>
          </p:nvPr>
        </p:nvGraphicFramePr>
        <p:xfrm>
          <a:off x="321960" y="4342846"/>
          <a:ext cx="3640589" cy="2099241"/>
        </p:xfrm>
        <a:graphic>
          <a:graphicData uri="http://schemas.openxmlformats.org/drawingml/2006/table">
            <a:tbl>
              <a:tblPr>
                <a:tableStyleId>{284E427A-3D55-4303-BF80-6455036E1DE7}</a:tableStyleId>
              </a:tblPr>
              <a:tblGrid>
                <a:gridCol w="2270864"/>
                <a:gridCol w="743903"/>
                <a:gridCol w="625822"/>
              </a:tblGrid>
              <a:tr h="264504">
                <a:tc>
                  <a:txBody>
                    <a:bodyPr/>
                    <a:lstStyle/>
                    <a:p>
                      <a:pPr marL="0" marR="0">
                        <a:spcBef>
                          <a:spcPts val="0"/>
                        </a:spcBef>
                        <a:spcAft>
                          <a:spcPts val="0"/>
                        </a:spcAft>
                      </a:pPr>
                      <a:r>
                        <a:rPr lang="en-US" sz="1400" dirty="0">
                          <a:effectLst/>
                        </a:rPr>
                        <a:t>Operating frequency </a:t>
                      </a:r>
                      <a:endParaRPr lang="en-US" sz="1400" dirty="0">
                        <a:effectLst/>
                        <a:latin typeface="+mn-lt"/>
                      </a:endParaRPr>
                    </a:p>
                  </a:txBody>
                  <a:tcPr marL="38140" marR="38140" marT="25427" marB="25427"/>
                </a:tc>
                <a:tc>
                  <a:txBody>
                    <a:bodyPr/>
                    <a:lstStyle/>
                    <a:p>
                      <a:pPr marL="0" marR="0" algn="ctr">
                        <a:spcBef>
                          <a:spcPts val="0"/>
                        </a:spcBef>
                        <a:spcAft>
                          <a:spcPts val="0"/>
                        </a:spcAft>
                      </a:pPr>
                      <a:r>
                        <a:rPr lang="en-US" sz="1400" dirty="0" smtClean="0">
                          <a:effectLst/>
                        </a:rPr>
                        <a:t>11995.2</a:t>
                      </a:r>
                      <a:endParaRPr lang="en-US" sz="1400" dirty="0">
                        <a:effectLst/>
                        <a:latin typeface="+mn-lt"/>
                      </a:endParaRPr>
                    </a:p>
                  </a:txBody>
                  <a:tcPr marL="38140" marR="38140" marT="25427" marB="25427"/>
                </a:tc>
                <a:tc>
                  <a:txBody>
                    <a:bodyPr/>
                    <a:lstStyle/>
                    <a:p>
                      <a:pPr marL="0" marR="0" algn="ctr">
                        <a:spcBef>
                          <a:spcPts val="0"/>
                        </a:spcBef>
                        <a:spcAft>
                          <a:spcPts val="0"/>
                        </a:spcAft>
                      </a:pPr>
                      <a:r>
                        <a:rPr lang="en-US" sz="1400" dirty="0" smtClean="0">
                          <a:effectLst/>
                        </a:rPr>
                        <a:t>MHz</a:t>
                      </a:r>
                      <a:endParaRPr lang="en-US" sz="1400" dirty="0">
                        <a:effectLst/>
                      </a:endParaRPr>
                    </a:p>
                  </a:txBody>
                  <a:tcPr marL="17643" marR="17643" marT="11762" marB="11762"/>
                </a:tc>
              </a:tr>
              <a:tr h="241586">
                <a:tc>
                  <a:txBody>
                    <a:bodyPr/>
                    <a:lstStyle/>
                    <a:p>
                      <a:pPr marL="0" marR="0">
                        <a:spcBef>
                          <a:spcPts val="0"/>
                        </a:spcBef>
                        <a:spcAft>
                          <a:spcPts val="0"/>
                        </a:spcAft>
                      </a:pPr>
                      <a:r>
                        <a:rPr lang="en-US" sz="1400" dirty="0">
                          <a:effectLst/>
                        </a:rPr>
                        <a:t>RF peak power </a:t>
                      </a:r>
                    </a:p>
                  </a:txBody>
                  <a:tcPr marL="17643" marR="17643" marT="11762" marB="11762"/>
                </a:tc>
                <a:tc>
                  <a:txBody>
                    <a:bodyPr/>
                    <a:lstStyle/>
                    <a:p>
                      <a:pPr marL="0" marR="0" algn="ctr">
                        <a:spcBef>
                          <a:spcPts val="0"/>
                        </a:spcBef>
                        <a:spcAft>
                          <a:spcPts val="0"/>
                        </a:spcAft>
                      </a:pPr>
                      <a:r>
                        <a:rPr lang="en-US" sz="1400" dirty="0">
                          <a:effectLst/>
                        </a:rPr>
                        <a:t>50 </a:t>
                      </a:r>
                    </a:p>
                  </a:txBody>
                  <a:tcPr marL="17643" marR="17643" marT="11762" marB="11762"/>
                </a:tc>
                <a:tc>
                  <a:txBody>
                    <a:bodyPr/>
                    <a:lstStyle/>
                    <a:p>
                      <a:pPr marL="0" marR="0" algn="ctr">
                        <a:spcBef>
                          <a:spcPts val="0"/>
                        </a:spcBef>
                        <a:spcAft>
                          <a:spcPts val="0"/>
                        </a:spcAft>
                      </a:pPr>
                      <a:r>
                        <a:rPr lang="en-US" sz="1400" dirty="0">
                          <a:effectLst/>
                        </a:rPr>
                        <a:t>MW </a:t>
                      </a:r>
                    </a:p>
                  </a:txBody>
                  <a:tcPr marL="17643" marR="17643" marT="11762" marB="11762"/>
                </a:tc>
              </a:tr>
              <a:tr h="241586">
                <a:tc>
                  <a:txBody>
                    <a:bodyPr/>
                    <a:lstStyle/>
                    <a:p>
                      <a:pPr marL="0" marR="0">
                        <a:spcBef>
                          <a:spcPts val="0"/>
                        </a:spcBef>
                        <a:spcAft>
                          <a:spcPts val="0"/>
                        </a:spcAft>
                      </a:pPr>
                      <a:r>
                        <a:rPr lang="en-US" sz="1400">
                          <a:effectLst/>
                        </a:rPr>
                        <a:t>RF average power </a:t>
                      </a:r>
                    </a:p>
                  </a:txBody>
                  <a:tcPr marL="17643" marR="17643" marT="11762" marB="11762"/>
                </a:tc>
                <a:tc>
                  <a:txBody>
                    <a:bodyPr/>
                    <a:lstStyle/>
                    <a:p>
                      <a:pPr marL="0" marR="0" algn="ctr">
                        <a:spcBef>
                          <a:spcPts val="0"/>
                        </a:spcBef>
                        <a:spcAft>
                          <a:spcPts val="0"/>
                        </a:spcAft>
                      </a:pPr>
                      <a:r>
                        <a:rPr lang="en-US" sz="1400" dirty="0">
                          <a:effectLst/>
                        </a:rPr>
                        <a:t>5 </a:t>
                      </a:r>
                    </a:p>
                  </a:txBody>
                  <a:tcPr marL="17643" marR="17643" marT="11762" marB="11762"/>
                </a:tc>
                <a:tc>
                  <a:txBody>
                    <a:bodyPr/>
                    <a:lstStyle/>
                    <a:p>
                      <a:pPr marL="0" marR="0" algn="ctr">
                        <a:spcBef>
                          <a:spcPts val="0"/>
                        </a:spcBef>
                        <a:spcAft>
                          <a:spcPts val="0"/>
                        </a:spcAft>
                      </a:pPr>
                      <a:r>
                        <a:rPr lang="en-US" sz="1400" dirty="0">
                          <a:effectLst/>
                        </a:rPr>
                        <a:t>kW </a:t>
                      </a:r>
                    </a:p>
                  </a:txBody>
                  <a:tcPr marL="17643" marR="17643" marT="11762" marB="11762"/>
                </a:tc>
              </a:tr>
              <a:tr h="241586">
                <a:tc>
                  <a:txBody>
                    <a:bodyPr/>
                    <a:lstStyle/>
                    <a:p>
                      <a:pPr marL="0" marR="0">
                        <a:spcBef>
                          <a:spcPts val="0"/>
                        </a:spcBef>
                        <a:spcAft>
                          <a:spcPts val="0"/>
                        </a:spcAft>
                      </a:pPr>
                      <a:r>
                        <a:rPr lang="en-US" sz="1400" dirty="0">
                          <a:effectLst/>
                        </a:rPr>
                        <a:t>Klystron voltage range </a:t>
                      </a:r>
                    </a:p>
                  </a:txBody>
                  <a:tcPr marL="17643" marR="17643" marT="11762" marB="11762"/>
                </a:tc>
                <a:tc>
                  <a:txBody>
                    <a:bodyPr/>
                    <a:lstStyle/>
                    <a:p>
                      <a:pPr marL="0" marR="0" algn="ctr">
                        <a:spcBef>
                          <a:spcPts val="0"/>
                        </a:spcBef>
                        <a:spcAft>
                          <a:spcPts val="0"/>
                        </a:spcAft>
                      </a:pPr>
                      <a:r>
                        <a:rPr lang="en-US" sz="1400" dirty="0">
                          <a:effectLst/>
                        </a:rPr>
                        <a:t>410 </a:t>
                      </a:r>
                    </a:p>
                  </a:txBody>
                  <a:tcPr marL="17643" marR="17643" marT="11762" marB="11762"/>
                </a:tc>
                <a:tc>
                  <a:txBody>
                    <a:bodyPr/>
                    <a:lstStyle/>
                    <a:p>
                      <a:pPr marL="0" marR="0" algn="ctr">
                        <a:spcBef>
                          <a:spcPts val="0"/>
                        </a:spcBef>
                        <a:spcAft>
                          <a:spcPts val="0"/>
                        </a:spcAft>
                      </a:pPr>
                      <a:r>
                        <a:rPr lang="en-US" sz="1400" dirty="0">
                          <a:effectLst/>
                        </a:rPr>
                        <a:t>kV </a:t>
                      </a:r>
                    </a:p>
                  </a:txBody>
                  <a:tcPr marL="17643" marR="17643" marT="11762" marB="11762"/>
                </a:tc>
              </a:tr>
              <a:tr h="241586">
                <a:tc>
                  <a:txBody>
                    <a:bodyPr/>
                    <a:lstStyle/>
                    <a:p>
                      <a:pPr marL="0" marR="0">
                        <a:spcBef>
                          <a:spcPts val="0"/>
                        </a:spcBef>
                        <a:spcAft>
                          <a:spcPts val="0"/>
                        </a:spcAft>
                      </a:pPr>
                      <a:r>
                        <a:rPr lang="en-US" sz="1400" dirty="0">
                          <a:effectLst/>
                        </a:rPr>
                        <a:t>Klystron current range </a:t>
                      </a:r>
                    </a:p>
                  </a:txBody>
                  <a:tcPr marL="17643" marR="17643" marT="11762" marB="11762"/>
                </a:tc>
                <a:tc>
                  <a:txBody>
                    <a:bodyPr/>
                    <a:lstStyle/>
                    <a:p>
                      <a:pPr marL="0" marR="0" algn="ctr">
                        <a:spcBef>
                          <a:spcPts val="0"/>
                        </a:spcBef>
                        <a:spcAft>
                          <a:spcPts val="0"/>
                        </a:spcAft>
                      </a:pPr>
                      <a:r>
                        <a:rPr lang="en-US" sz="1400" dirty="0">
                          <a:effectLst/>
                        </a:rPr>
                        <a:t>262 </a:t>
                      </a:r>
                    </a:p>
                  </a:txBody>
                  <a:tcPr marL="17643" marR="17643" marT="11762" marB="11762"/>
                </a:tc>
                <a:tc>
                  <a:txBody>
                    <a:bodyPr/>
                    <a:lstStyle/>
                    <a:p>
                      <a:pPr marL="0" marR="0" algn="ctr">
                        <a:spcBef>
                          <a:spcPts val="0"/>
                        </a:spcBef>
                        <a:spcAft>
                          <a:spcPts val="0"/>
                        </a:spcAft>
                      </a:pPr>
                      <a:r>
                        <a:rPr lang="en-US" sz="1400" dirty="0">
                          <a:effectLst/>
                        </a:rPr>
                        <a:t>A </a:t>
                      </a:r>
                    </a:p>
                  </a:txBody>
                  <a:tcPr marL="17643" marR="17643" marT="11762" marB="11762"/>
                </a:tc>
              </a:tr>
              <a:tr h="241586">
                <a:tc>
                  <a:txBody>
                    <a:bodyPr/>
                    <a:lstStyle/>
                    <a:p>
                      <a:pPr marL="0" marR="0">
                        <a:spcBef>
                          <a:spcPts val="0"/>
                        </a:spcBef>
                        <a:spcAft>
                          <a:spcPts val="0"/>
                        </a:spcAft>
                      </a:pPr>
                      <a:r>
                        <a:rPr lang="en-US" sz="1400">
                          <a:effectLst/>
                        </a:rPr>
                        <a:t>Pulse length (top) </a:t>
                      </a:r>
                    </a:p>
                  </a:txBody>
                  <a:tcPr marL="17643" marR="17643" marT="11762" marB="11762"/>
                </a:tc>
                <a:tc>
                  <a:txBody>
                    <a:bodyPr/>
                    <a:lstStyle/>
                    <a:p>
                      <a:pPr marL="0" marR="0" algn="ctr">
                        <a:spcBef>
                          <a:spcPts val="0"/>
                        </a:spcBef>
                        <a:spcAft>
                          <a:spcPts val="0"/>
                        </a:spcAft>
                      </a:pPr>
                      <a:r>
                        <a:rPr lang="en-US" sz="1400" dirty="0" smtClean="0">
                          <a:effectLst/>
                        </a:rPr>
                        <a:t>1</a:t>
                      </a:r>
                      <a:endParaRPr lang="en-US" sz="1400" dirty="0">
                        <a:effectLst/>
                      </a:endParaRPr>
                    </a:p>
                  </a:txBody>
                  <a:tcPr marL="17643" marR="17643" marT="11762" marB="11762"/>
                </a:tc>
                <a:tc>
                  <a:txBody>
                    <a:bodyPr/>
                    <a:lstStyle/>
                    <a:p>
                      <a:pPr marL="0" marR="0" algn="ctr">
                        <a:spcBef>
                          <a:spcPts val="0"/>
                        </a:spcBef>
                        <a:spcAft>
                          <a:spcPts val="0"/>
                        </a:spcAft>
                      </a:pPr>
                      <a:r>
                        <a:rPr lang="el-GR" sz="1400" dirty="0">
                          <a:effectLst/>
                        </a:rPr>
                        <a:t>μ</a:t>
                      </a:r>
                      <a:r>
                        <a:rPr lang="en-US" sz="1400" dirty="0">
                          <a:effectLst/>
                        </a:rPr>
                        <a:t>s </a:t>
                      </a:r>
                    </a:p>
                  </a:txBody>
                  <a:tcPr marL="17643" marR="17643" marT="11762" marB="11762"/>
                </a:tc>
              </a:tr>
              <a:tr h="389923">
                <a:tc>
                  <a:txBody>
                    <a:bodyPr/>
                    <a:lstStyle/>
                    <a:p>
                      <a:pPr marL="0" marR="0">
                        <a:spcBef>
                          <a:spcPts val="0"/>
                        </a:spcBef>
                        <a:spcAft>
                          <a:spcPts val="0"/>
                        </a:spcAft>
                      </a:pPr>
                      <a:r>
                        <a:rPr lang="en-US" sz="1400" dirty="0">
                          <a:effectLst/>
                        </a:rPr>
                        <a:t>Max pulse length (at 76%) </a:t>
                      </a:r>
                    </a:p>
                  </a:txBody>
                  <a:tcPr marL="17643" marR="17643" marT="11762" marB="11762"/>
                </a:tc>
                <a:tc>
                  <a:txBody>
                    <a:bodyPr/>
                    <a:lstStyle/>
                    <a:p>
                      <a:pPr marL="0" marR="0" algn="ctr">
                        <a:spcBef>
                          <a:spcPts val="0"/>
                        </a:spcBef>
                        <a:spcAft>
                          <a:spcPts val="0"/>
                        </a:spcAft>
                      </a:pPr>
                      <a:r>
                        <a:rPr lang="en-US" sz="1400" dirty="0">
                          <a:effectLst/>
                        </a:rPr>
                        <a:t>3.4 </a:t>
                      </a:r>
                    </a:p>
                  </a:txBody>
                  <a:tcPr marL="17643" marR="17643" marT="11762" marB="11762"/>
                </a:tc>
                <a:tc>
                  <a:txBody>
                    <a:bodyPr/>
                    <a:lstStyle/>
                    <a:p>
                      <a:pPr marL="0" marR="0" algn="ctr">
                        <a:spcBef>
                          <a:spcPts val="0"/>
                        </a:spcBef>
                        <a:spcAft>
                          <a:spcPts val="0"/>
                        </a:spcAft>
                      </a:pPr>
                      <a:r>
                        <a:rPr lang="el-GR" sz="1400" dirty="0">
                          <a:effectLst/>
                        </a:rPr>
                        <a:t>μ</a:t>
                      </a:r>
                      <a:r>
                        <a:rPr lang="en-US" sz="1400" dirty="0">
                          <a:effectLst/>
                        </a:rPr>
                        <a:t>s </a:t>
                      </a:r>
                    </a:p>
                  </a:txBody>
                  <a:tcPr marL="17643" marR="17643" marT="11762" marB="11762"/>
                </a:tc>
              </a:tr>
              <a:tr h="228938">
                <a:tc>
                  <a:txBody>
                    <a:bodyPr/>
                    <a:lstStyle/>
                    <a:p>
                      <a:pPr marL="0" marR="0">
                        <a:spcBef>
                          <a:spcPts val="0"/>
                        </a:spcBef>
                        <a:spcAft>
                          <a:spcPts val="0"/>
                        </a:spcAft>
                      </a:pPr>
                      <a:r>
                        <a:rPr lang="en-US" sz="1400">
                          <a:effectLst/>
                        </a:rPr>
                        <a:t>Repetition rate </a:t>
                      </a:r>
                    </a:p>
                  </a:txBody>
                  <a:tcPr marL="17643" marR="17643" marT="11762" marB="11762"/>
                </a:tc>
                <a:tc>
                  <a:txBody>
                    <a:bodyPr/>
                    <a:lstStyle/>
                    <a:p>
                      <a:pPr marL="0" marR="0" algn="ctr">
                        <a:spcBef>
                          <a:spcPts val="0"/>
                        </a:spcBef>
                        <a:spcAft>
                          <a:spcPts val="0"/>
                        </a:spcAft>
                      </a:pPr>
                      <a:r>
                        <a:rPr lang="en-US" sz="1400" dirty="0">
                          <a:effectLst/>
                        </a:rPr>
                        <a:t>10-100 </a:t>
                      </a:r>
                    </a:p>
                  </a:txBody>
                  <a:tcPr marL="17643" marR="17643" marT="11762" marB="11762"/>
                </a:tc>
                <a:tc>
                  <a:txBody>
                    <a:bodyPr/>
                    <a:lstStyle/>
                    <a:p>
                      <a:pPr marL="0" marR="0" algn="ctr">
                        <a:spcBef>
                          <a:spcPts val="0"/>
                        </a:spcBef>
                        <a:spcAft>
                          <a:spcPts val="0"/>
                        </a:spcAft>
                      </a:pPr>
                      <a:r>
                        <a:rPr lang="en-US" sz="1400" dirty="0">
                          <a:effectLst/>
                        </a:rPr>
                        <a:t>Hz </a:t>
                      </a:r>
                    </a:p>
                  </a:txBody>
                  <a:tcPr marL="17643" marR="17643" marT="11762" marB="11762"/>
                </a:tc>
              </a:tr>
            </a:tbl>
          </a:graphicData>
        </a:graphic>
      </p:graphicFrame>
      <p:sp>
        <p:nvSpPr>
          <p:cNvPr id="11" name="TextBox 10"/>
          <p:cNvSpPr txBox="1"/>
          <p:nvPr/>
        </p:nvSpPr>
        <p:spPr>
          <a:xfrm>
            <a:off x="4505207" y="786649"/>
            <a:ext cx="4638793" cy="5074072"/>
          </a:xfrm>
          <a:prstGeom prst="rect">
            <a:avLst/>
          </a:prstGeom>
          <a:noFill/>
        </p:spPr>
        <p:txBody>
          <a:bodyPr wrap="square" lIns="36000" tIns="36000" rIns="36000" bIns="36000" rtlCol="0" anchor="t" anchorCtr="0">
            <a:spAutoFit/>
          </a:bodyPr>
          <a:lstStyle/>
          <a:p>
            <a:r>
              <a:rPr lang="en-US" dirty="0" smtClean="0">
                <a:solidFill>
                  <a:srgbClr val="002060"/>
                </a:solidFill>
                <a:latin typeface="Calibri" pitchFamily="34" charset="0"/>
              </a:rPr>
              <a:t>XL5 klystron (</a:t>
            </a:r>
            <a:r>
              <a:rPr lang="en-US" dirty="0" err="1" smtClean="0">
                <a:solidFill>
                  <a:srgbClr val="002060"/>
                </a:solidFill>
                <a:latin typeface="Calibri" pitchFamily="34" charset="0"/>
              </a:rPr>
              <a:t>collab</a:t>
            </a:r>
            <a:r>
              <a:rPr lang="en-US" dirty="0" smtClean="0">
                <a:solidFill>
                  <a:srgbClr val="002060"/>
                </a:solidFill>
                <a:latin typeface="Calibri" pitchFamily="34" charset="0"/>
              </a:rPr>
              <a:t>. PSI-FERMI-CERN-SLAC</a:t>
            </a:r>
            <a:r>
              <a:rPr lang="en-US" sz="1400" dirty="0" smtClean="0">
                <a:solidFill>
                  <a:srgbClr val="002060"/>
                </a:solidFill>
                <a:latin typeface="Calibri" pitchFamily="34" charset="0"/>
              </a:rPr>
              <a:t>)</a:t>
            </a:r>
          </a:p>
          <a:p>
            <a:endParaRPr lang="en-US" sz="1400" dirty="0" smtClean="0">
              <a:solidFill>
                <a:srgbClr val="002060"/>
              </a:solidFill>
              <a:latin typeface="Calibri" pitchFamily="34" charset="0"/>
            </a:endParaRPr>
          </a:p>
          <a:p>
            <a:r>
              <a:rPr lang="en-US" sz="1600" dirty="0" smtClean="0">
                <a:solidFill>
                  <a:srgbClr val="002060"/>
                </a:solidFill>
                <a:latin typeface="Calibri" pitchFamily="34" charset="0"/>
              </a:rPr>
              <a:t>Two tubes were manufactured for PSI </a:t>
            </a:r>
            <a:endParaRPr lang="en-US" sz="1600" dirty="0">
              <a:solidFill>
                <a:srgbClr val="002060"/>
              </a:solidFill>
              <a:latin typeface="Calibri" pitchFamily="34" charset="0"/>
            </a:endParaRPr>
          </a:p>
          <a:p>
            <a:pPr marL="285750" indent="-285750">
              <a:buFont typeface="Arial" panose="020B0604020202020204" pitchFamily="34" charset="0"/>
              <a:buChar char="•"/>
            </a:pPr>
            <a:r>
              <a:rPr lang="en-US" dirty="0" smtClean="0">
                <a:solidFill>
                  <a:srgbClr val="002060"/>
                </a:solidFill>
                <a:latin typeface="Calibri" pitchFamily="34" charset="0"/>
              </a:rPr>
              <a:t>KLY#2 O</a:t>
            </a:r>
            <a:r>
              <a:rPr lang="en-US" sz="1600" dirty="0" smtClean="0">
                <a:solidFill>
                  <a:srgbClr val="002060"/>
                </a:solidFill>
                <a:latin typeface="Calibri" pitchFamily="34" charset="0"/>
              </a:rPr>
              <a:t>peration in SITF (typically running up to 20 MW)</a:t>
            </a:r>
          </a:p>
          <a:p>
            <a:pPr marL="285750" indent="-285750">
              <a:buFont typeface="Arial" panose="020B0604020202020204" pitchFamily="34" charset="0"/>
              <a:buChar char="•"/>
            </a:pPr>
            <a:r>
              <a:rPr lang="en-US" sz="1600" dirty="0" smtClean="0">
                <a:solidFill>
                  <a:srgbClr val="002060"/>
                </a:solidFill>
                <a:latin typeface="Calibri" pitchFamily="34" charset="0"/>
              </a:rPr>
              <a:t>KLY#1 developed vacuum fluctuation at the gun during the commissioning. Requires repairs (gun replacement).</a:t>
            </a:r>
          </a:p>
          <a:p>
            <a:pPr marL="285750" indent="-285750">
              <a:buFont typeface="Arial" panose="020B0604020202020204" pitchFamily="34" charset="0"/>
              <a:buChar char="•"/>
            </a:pPr>
            <a:endParaRPr lang="en-US" sz="1600" dirty="0" smtClean="0">
              <a:solidFill>
                <a:srgbClr val="002060"/>
              </a:solidFill>
              <a:latin typeface="Calibri" pitchFamily="34" charset="0"/>
            </a:endParaRPr>
          </a:p>
          <a:p>
            <a:r>
              <a:rPr lang="en-US" sz="1600" dirty="0" smtClean="0">
                <a:solidFill>
                  <a:srgbClr val="002060"/>
                </a:solidFill>
                <a:latin typeface="Calibri" pitchFamily="34" charset="0"/>
              </a:rPr>
              <a:t>For SwissFEL one tube + one spare is the absolute minimum to guarantee the user operation!</a:t>
            </a:r>
          </a:p>
          <a:p>
            <a:endParaRPr lang="en-US" sz="1600" dirty="0" smtClean="0">
              <a:solidFill>
                <a:srgbClr val="002060"/>
              </a:solidFill>
              <a:latin typeface="Calibri" pitchFamily="34" charset="0"/>
            </a:endParaRPr>
          </a:p>
          <a:p>
            <a:r>
              <a:rPr lang="en-US" sz="1600" i="1" dirty="0" smtClean="0">
                <a:solidFill>
                  <a:srgbClr val="002060"/>
                </a:solidFill>
                <a:latin typeface="Calibri" pitchFamily="34" charset="0"/>
              </a:rPr>
              <a:t>Compatible industrial </a:t>
            </a:r>
            <a:r>
              <a:rPr lang="en-US" sz="1600" i="1" dirty="0">
                <a:solidFill>
                  <a:srgbClr val="002060"/>
                </a:solidFill>
                <a:latin typeface="Calibri" pitchFamily="34" charset="0"/>
              </a:rPr>
              <a:t>version available </a:t>
            </a:r>
            <a:r>
              <a:rPr lang="en-US" sz="1600" i="1" dirty="0" smtClean="0">
                <a:solidFill>
                  <a:srgbClr val="002060"/>
                </a:solidFill>
                <a:latin typeface="Calibri" pitchFamily="34" charset="0"/>
              </a:rPr>
              <a:t>by CPI. SAT first </a:t>
            </a:r>
            <a:r>
              <a:rPr lang="en-US" sz="1600" i="1" dirty="0">
                <a:solidFill>
                  <a:srgbClr val="002060"/>
                </a:solidFill>
                <a:latin typeface="Calibri" pitchFamily="34" charset="0"/>
              </a:rPr>
              <a:t>tube ordered by CERN </a:t>
            </a:r>
            <a:r>
              <a:rPr lang="en-US" sz="1600" i="1" dirty="0" smtClean="0">
                <a:solidFill>
                  <a:srgbClr val="002060"/>
                </a:solidFill>
                <a:latin typeface="Calibri" pitchFamily="34" charset="0"/>
              </a:rPr>
              <a:t>was mid </a:t>
            </a:r>
            <a:r>
              <a:rPr lang="en-US" sz="1600" i="1" dirty="0">
                <a:solidFill>
                  <a:srgbClr val="002060"/>
                </a:solidFill>
                <a:latin typeface="Calibri" pitchFamily="34" charset="0"/>
              </a:rPr>
              <a:t>January 2014 (OK but we </a:t>
            </a:r>
            <a:r>
              <a:rPr lang="en-US" sz="1600" i="1" dirty="0" smtClean="0">
                <a:solidFill>
                  <a:srgbClr val="002060"/>
                </a:solidFill>
                <a:latin typeface="Calibri" pitchFamily="34" charset="0"/>
              </a:rPr>
              <a:t>still need </a:t>
            </a:r>
            <a:r>
              <a:rPr lang="en-US" sz="1600" i="1" dirty="0">
                <a:solidFill>
                  <a:srgbClr val="002060"/>
                </a:solidFill>
                <a:latin typeface="Calibri" pitchFamily="34" charset="0"/>
              </a:rPr>
              <a:t>more op. experience</a:t>
            </a:r>
            <a:r>
              <a:rPr lang="en-US" sz="1600" i="1" dirty="0" smtClean="0">
                <a:solidFill>
                  <a:srgbClr val="002060"/>
                </a:solidFill>
                <a:latin typeface="Calibri" pitchFamily="34" charset="0"/>
              </a:rPr>
              <a:t>). PSI must order one!</a:t>
            </a:r>
            <a:endParaRPr lang="en-US" sz="1600" i="1" dirty="0">
              <a:solidFill>
                <a:srgbClr val="002060"/>
              </a:solidFill>
              <a:latin typeface="Calibri" pitchFamily="34" charset="0"/>
            </a:endParaRPr>
          </a:p>
          <a:p>
            <a:endParaRPr lang="en-US" sz="1600" dirty="0">
              <a:solidFill>
                <a:srgbClr val="002060"/>
              </a:solidFill>
              <a:latin typeface="Calibri" pitchFamily="34" charset="0"/>
            </a:endParaRPr>
          </a:p>
        </p:txBody>
      </p:sp>
      <p:sp>
        <p:nvSpPr>
          <p:cNvPr id="12" name="Down Arrow 11"/>
          <p:cNvSpPr/>
          <p:nvPr/>
        </p:nvSpPr>
        <p:spPr>
          <a:xfrm>
            <a:off x="6477918" y="3320523"/>
            <a:ext cx="462709" cy="385590"/>
          </a:xfrm>
          <a:prstGeom prst="downArrow">
            <a:avLst/>
          </a:prstGeom>
          <a:solidFill>
            <a:srgbClr val="FF00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endParaRPr lang="en-US" sz="1600" dirty="0" err="1" smtClean="0">
              <a:solidFill>
                <a:srgbClr val="002060"/>
              </a:solidFill>
              <a:latin typeface="Arial Narrow" pitchFamily="34" charset="0"/>
            </a:endParaRPr>
          </a:p>
        </p:txBody>
      </p:sp>
    </p:spTree>
    <p:extLst>
      <p:ext uri="{BB962C8B-B14F-4D97-AF65-F5344CB8AC3E}">
        <p14:creationId xmlns:p14="http://schemas.microsoft.com/office/powerpoint/2010/main" val="89654799"/>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X-band: SITF (SwissFEL) RF cavity</a:t>
            </a:r>
            <a:br>
              <a:rPr lang="en-US" dirty="0"/>
            </a:b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35</a:t>
            </a:fld>
            <a:endParaRPr lang="de-DE" dirty="0"/>
          </a:p>
        </p:txBody>
      </p:sp>
      <p:sp>
        <p:nvSpPr>
          <p:cNvPr id="6" name="TextBox 5"/>
          <p:cNvSpPr txBox="1"/>
          <p:nvPr/>
        </p:nvSpPr>
        <p:spPr>
          <a:xfrm>
            <a:off x="828051" y="4366488"/>
            <a:ext cx="3964377" cy="934478"/>
          </a:xfrm>
          <a:prstGeom prst="rect">
            <a:avLst/>
          </a:prstGeom>
          <a:noFill/>
        </p:spPr>
        <p:txBody>
          <a:bodyPr wrap="square" lIns="36000" tIns="36000" rIns="36000" bIns="36000" rtlCol="0" anchor="t" anchorCtr="0">
            <a:spAutoFit/>
          </a:bodyPr>
          <a:lstStyle/>
          <a:p>
            <a:pPr marL="285750" indent="-285750">
              <a:buFont typeface="Arial" panose="020B0604020202020204" pitchFamily="34" charset="0"/>
              <a:buChar char="•"/>
            </a:pPr>
            <a:r>
              <a:rPr lang="en-US" sz="1400" dirty="0" smtClean="0">
                <a:solidFill>
                  <a:srgbClr val="002060"/>
                </a:solidFill>
                <a:latin typeface="Calibri" pitchFamily="34" charset="0"/>
              </a:rPr>
              <a:t>Two cavities available at PSI</a:t>
            </a:r>
          </a:p>
          <a:p>
            <a:pPr marL="285750" indent="-285750">
              <a:buFont typeface="Arial" panose="020B0604020202020204" pitchFamily="34" charset="0"/>
              <a:buChar char="•"/>
            </a:pPr>
            <a:r>
              <a:rPr lang="en-US" sz="1400" dirty="0" smtClean="0">
                <a:solidFill>
                  <a:srgbClr val="002060"/>
                </a:solidFill>
                <a:latin typeface="Calibri" pitchFamily="34" charset="0"/>
              </a:rPr>
              <a:t>One cavity was in operation at SITF</a:t>
            </a:r>
          </a:p>
          <a:p>
            <a:pPr marL="285750" indent="-285750">
              <a:buFont typeface="Arial" panose="020B0604020202020204" pitchFamily="34" charset="0"/>
              <a:buChar char="•"/>
            </a:pPr>
            <a:r>
              <a:rPr lang="en-US" sz="1400" dirty="0" smtClean="0">
                <a:solidFill>
                  <a:srgbClr val="002060"/>
                </a:solidFill>
                <a:latin typeface="Calibri" pitchFamily="34" charset="0"/>
              </a:rPr>
              <a:t>Two cavities installed SwissFEL</a:t>
            </a:r>
          </a:p>
        </p:txBody>
      </p:sp>
      <p:graphicFrame>
        <p:nvGraphicFramePr>
          <p:cNvPr id="7" name="Table 6"/>
          <p:cNvGraphicFramePr>
            <a:graphicFrameLocks noGrp="1"/>
          </p:cNvGraphicFramePr>
          <p:nvPr>
            <p:extLst>
              <p:ext uri="{D42A27DB-BD31-4B8C-83A1-F6EECF244321}">
                <p14:modId xmlns:p14="http://schemas.microsoft.com/office/powerpoint/2010/main" val="3611200608"/>
              </p:ext>
            </p:extLst>
          </p:nvPr>
        </p:nvGraphicFramePr>
        <p:xfrm>
          <a:off x="845686" y="1714304"/>
          <a:ext cx="3799092" cy="2571074"/>
        </p:xfrm>
        <a:graphic>
          <a:graphicData uri="http://schemas.openxmlformats.org/drawingml/2006/table">
            <a:tbl>
              <a:tblPr>
                <a:tableStyleId>{284E427A-3D55-4303-BF80-6455036E1DE7}</a:tableStyleId>
              </a:tblPr>
              <a:tblGrid>
                <a:gridCol w="2460149"/>
                <a:gridCol w="1338943"/>
              </a:tblGrid>
              <a:tr h="150852">
                <a:tc>
                  <a:txBody>
                    <a:bodyPr/>
                    <a:lstStyle/>
                    <a:p>
                      <a:pPr marL="0" marR="0">
                        <a:spcBef>
                          <a:spcPts val="0"/>
                        </a:spcBef>
                        <a:spcAft>
                          <a:spcPts val="0"/>
                        </a:spcAft>
                      </a:pPr>
                      <a:r>
                        <a:rPr lang="en-US" sz="1200" dirty="0">
                          <a:effectLst/>
                        </a:rPr>
                        <a:t>Operating frequency </a:t>
                      </a:r>
                      <a:endParaRPr lang="en-US" sz="1200" dirty="0">
                        <a:effectLst/>
                        <a:latin typeface="+mn-lt"/>
                      </a:endParaRPr>
                    </a:p>
                  </a:txBody>
                  <a:tcPr marL="38140" marR="38140" marT="25427" marB="25427"/>
                </a:tc>
                <a:tc>
                  <a:txBody>
                    <a:bodyPr/>
                    <a:lstStyle/>
                    <a:p>
                      <a:pPr marL="0" marR="0">
                        <a:spcBef>
                          <a:spcPts val="0"/>
                        </a:spcBef>
                        <a:spcAft>
                          <a:spcPts val="0"/>
                        </a:spcAft>
                      </a:pPr>
                      <a:r>
                        <a:rPr lang="en-US" sz="1200" dirty="0">
                          <a:effectLst/>
                        </a:rPr>
                        <a:t>11995.2 MHz </a:t>
                      </a:r>
                      <a:endParaRPr lang="en-US" sz="1200" dirty="0">
                        <a:effectLst/>
                        <a:latin typeface="+mn-lt"/>
                      </a:endParaRPr>
                    </a:p>
                  </a:txBody>
                  <a:tcPr marL="38140" marR="38140" marT="25427" marB="25427"/>
                </a:tc>
              </a:tr>
              <a:tr h="150852">
                <a:tc>
                  <a:txBody>
                    <a:bodyPr/>
                    <a:lstStyle/>
                    <a:p>
                      <a:pPr marL="0" marR="0">
                        <a:spcBef>
                          <a:spcPts val="0"/>
                        </a:spcBef>
                        <a:spcAft>
                          <a:spcPts val="0"/>
                        </a:spcAft>
                      </a:pPr>
                      <a:r>
                        <a:rPr lang="en-US" sz="1200" dirty="0">
                          <a:effectLst/>
                        </a:rPr>
                        <a:t>Phase advance </a:t>
                      </a:r>
                      <a:endParaRPr lang="en-US" sz="1200" dirty="0">
                        <a:effectLst/>
                        <a:latin typeface="+mn-lt"/>
                      </a:endParaRPr>
                    </a:p>
                  </a:txBody>
                  <a:tcPr marL="38140" marR="38140" marT="25427" marB="25427"/>
                </a:tc>
                <a:tc>
                  <a:txBody>
                    <a:bodyPr/>
                    <a:lstStyle/>
                    <a:p>
                      <a:pPr marL="0" marR="0">
                        <a:spcBef>
                          <a:spcPts val="0"/>
                        </a:spcBef>
                        <a:spcAft>
                          <a:spcPts val="0"/>
                        </a:spcAft>
                      </a:pPr>
                      <a:r>
                        <a:rPr lang="el-GR" sz="1200" dirty="0">
                          <a:effectLst/>
                        </a:rPr>
                        <a:t>5π/6 </a:t>
                      </a:r>
                      <a:endParaRPr lang="el-GR" sz="1200" dirty="0">
                        <a:effectLst/>
                        <a:latin typeface="+mn-lt"/>
                      </a:endParaRPr>
                    </a:p>
                  </a:txBody>
                  <a:tcPr marL="38140" marR="38140" marT="25427" marB="25427"/>
                </a:tc>
              </a:tr>
              <a:tr h="150852">
                <a:tc>
                  <a:txBody>
                    <a:bodyPr/>
                    <a:lstStyle/>
                    <a:p>
                      <a:pPr marL="0" marR="0">
                        <a:spcBef>
                          <a:spcPts val="0"/>
                        </a:spcBef>
                        <a:spcAft>
                          <a:spcPts val="0"/>
                        </a:spcAft>
                      </a:pPr>
                      <a:r>
                        <a:rPr lang="en-US" sz="1200" dirty="0">
                          <a:effectLst/>
                        </a:rPr>
                        <a:t>Operating temperature </a:t>
                      </a:r>
                      <a:endParaRPr lang="en-US" sz="1200" dirty="0">
                        <a:effectLst/>
                        <a:latin typeface="+mn-lt"/>
                      </a:endParaRPr>
                    </a:p>
                  </a:txBody>
                  <a:tcPr marL="38140" marR="38140" marT="25427" marB="25427"/>
                </a:tc>
                <a:tc>
                  <a:txBody>
                    <a:bodyPr/>
                    <a:lstStyle/>
                    <a:p>
                      <a:pPr marL="0" marR="0">
                        <a:spcBef>
                          <a:spcPts val="0"/>
                        </a:spcBef>
                        <a:spcAft>
                          <a:spcPts val="0"/>
                        </a:spcAft>
                      </a:pPr>
                      <a:r>
                        <a:rPr lang="en-US" sz="1200" dirty="0">
                          <a:effectLst/>
                        </a:rPr>
                        <a:t>31 C ± 0.1 C </a:t>
                      </a:r>
                      <a:endParaRPr lang="en-US" sz="1200" dirty="0">
                        <a:effectLst/>
                        <a:latin typeface="+mn-lt"/>
                      </a:endParaRPr>
                    </a:p>
                  </a:txBody>
                  <a:tcPr marL="38140" marR="38140" marT="25427" marB="25427"/>
                </a:tc>
              </a:tr>
              <a:tr h="150852">
                <a:tc>
                  <a:txBody>
                    <a:bodyPr/>
                    <a:lstStyle/>
                    <a:p>
                      <a:pPr marL="0" marR="0">
                        <a:spcBef>
                          <a:spcPts val="0"/>
                        </a:spcBef>
                        <a:spcAft>
                          <a:spcPts val="0"/>
                        </a:spcAft>
                      </a:pPr>
                      <a:r>
                        <a:rPr lang="en-US" sz="1200" dirty="0">
                          <a:effectLst/>
                        </a:rPr>
                        <a:t>Flange-to-flange total length </a:t>
                      </a:r>
                      <a:endParaRPr lang="en-US" sz="1200" dirty="0">
                        <a:effectLst/>
                        <a:latin typeface="+mn-lt"/>
                      </a:endParaRPr>
                    </a:p>
                  </a:txBody>
                  <a:tcPr marL="38140" marR="38140" marT="25427" marB="25427"/>
                </a:tc>
                <a:tc>
                  <a:txBody>
                    <a:bodyPr/>
                    <a:lstStyle/>
                    <a:p>
                      <a:pPr marL="0" marR="0">
                        <a:spcBef>
                          <a:spcPts val="0"/>
                        </a:spcBef>
                        <a:spcAft>
                          <a:spcPts val="0"/>
                        </a:spcAft>
                      </a:pPr>
                      <a:r>
                        <a:rPr lang="en-US" sz="1200" dirty="0">
                          <a:effectLst/>
                        </a:rPr>
                        <a:t>965 mm </a:t>
                      </a:r>
                      <a:endParaRPr lang="en-US" sz="1200" dirty="0">
                        <a:effectLst/>
                        <a:latin typeface="+mn-lt"/>
                      </a:endParaRPr>
                    </a:p>
                  </a:txBody>
                  <a:tcPr marL="38140" marR="38140" marT="25427" marB="25427"/>
                </a:tc>
              </a:tr>
              <a:tr h="0">
                <a:tc>
                  <a:txBody>
                    <a:bodyPr/>
                    <a:lstStyle/>
                    <a:p>
                      <a:pPr marL="0" marR="0">
                        <a:spcBef>
                          <a:spcPts val="0"/>
                        </a:spcBef>
                        <a:spcAft>
                          <a:spcPts val="0"/>
                        </a:spcAft>
                      </a:pPr>
                      <a:r>
                        <a:rPr lang="en-US" sz="1200" dirty="0">
                          <a:effectLst/>
                        </a:rPr>
                        <a:t>Number of cells (</a:t>
                      </a:r>
                      <a:r>
                        <a:rPr lang="en-US" sz="1200" dirty="0" smtClean="0">
                          <a:effectLst/>
                        </a:rPr>
                        <a:t>incl. </a:t>
                      </a:r>
                      <a:r>
                        <a:rPr lang="en-US" sz="1200" dirty="0">
                          <a:effectLst/>
                        </a:rPr>
                        <a:t>matching cells) </a:t>
                      </a:r>
                      <a:endParaRPr lang="en-US" sz="1200" dirty="0">
                        <a:effectLst/>
                        <a:latin typeface="+mn-lt"/>
                      </a:endParaRPr>
                    </a:p>
                  </a:txBody>
                  <a:tcPr marL="38140" marR="38140" marT="25427" marB="25427"/>
                </a:tc>
                <a:tc>
                  <a:txBody>
                    <a:bodyPr/>
                    <a:lstStyle/>
                    <a:p>
                      <a:pPr marL="0" marR="0" algn="l">
                        <a:spcBef>
                          <a:spcPts val="0"/>
                        </a:spcBef>
                        <a:spcAft>
                          <a:spcPts val="0"/>
                        </a:spcAft>
                      </a:pPr>
                      <a:r>
                        <a:rPr lang="en-US" sz="1200" dirty="0">
                          <a:effectLst/>
                        </a:rPr>
                        <a:t>72 </a:t>
                      </a:r>
                      <a:endParaRPr lang="en-US" sz="1200" dirty="0">
                        <a:effectLst/>
                        <a:latin typeface="+mn-lt"/>
                      </a:endParaRPr>
                    </a:p>
                  </a:txBody>
                  <a:tcPr marL="38140" marR="38140" marT="25427" marB="25427"/>
                </a:tc>
              </a:tr>
              <a:tr h="150852">
                <a:tc>
                  <a:txBody>
                    <a:bodyPr/>
                    <a:lstStyle/>
                    <a:p>
                      <a:pPr marL="0" marR="0">
                        <a:spcBef>
                          <a:spcPts val="0"/>
                        </a:spcBef>
                        <a:spcAft>
                          <a:spcPts val="0"/>
                        </a:spcAft>
                      </a:pPr>
                      <a:r>
                        <a:rPr lang="nb-NO" sz="1200" dirty="0">
                          <a:effectLst/>
                        </a:rPr>
                        <a:t>Iris radius at 20 C </a:t>
                      </a:r>
                      <a:endParaRPr lang="nb-NO" sz="1200" dirty="0">
                        <a:effectLst/>
                        <a:latin typeface="+mn-lt"/>
                      </a:endParaRPr>
                    </a:p>
                  </a:txBody>
                  <a:tcPr marL="38140" marR="38140" marT="25427" marB="25427"/>
                </a:tc>
                <a:tc>
                  <a:txBody>
                    <a:bodyPr/>
                    <a:lstStyle/>
                    <a:p>
                      <a:pPr marL="0" marR="0">
                        <a:spcBef>
                          <a:spcPts val="0"/>
                        </a:spcBef>
                        <a:spcAft>
                          <a:spcPts val="0"/>
                        </a:spcAft>
                      </a:pPr>
                      <a:r>
                        <a:rPr lang="en-US" sz="1200" dirty="0" smtClean="0">
                          <a:effectLst/>
                        </a:rPr>
                        <a:t>4.991 </a:t>
                      </a:r>
                      <a:r>
                        <a:rPr lang="en-US" sz="1200" dirty="0">
                          <a:effectLst/>
                        </a:rPr>
                        <a:t>to 4.106 mm </a:t>
                      </a:r>
                      <a:endParaRPr lang="en-US" sz="1200" dirty="0">
                        <a:effectLst/>
                        <a:latin typeface="+mn-lt"/>
                      </a:endParaRPr>
                    </a:p>
                  </a:txBody>
                  <a:tcPr marL="38140" marR="38140" marT="25427" marB="25427"/>
                </a:tc>
              </a:tr>
              <a:tr h="150852">
                <a:tc>
                  <a:txBody>
                    <a:bodyPr/>
                    <a:lstStyle/>
                    <a:p>
                      <a:pPr marL="0" marR="0">
                        <a:spcBef>
                          <a:spcPts val="0"/>
                        </a:spcBef>
                        <a:spcAft>
                          <a:spcPts val="0"/>
                        </a:spcAft>
                      </a:pPr>
                      <a:r>
                        <a:rPr lang="en-US" sz="1200" dirty="0">
                          <a:effectLst/>
                        </a:rPr>
                        <a:t>Input </a:t>
                      </a:r>
                      <a:r>
                        <a:rPr lang="en-US" sz="1200" dirty="0" smtClean="0">
                          <a:effectLst/>
                        </a:rPr>
                        <a:t>/ Output coupler type</a:t>
                      </a:r>
                      <a:endParaRPr lang="en-US" sz="1200" dirty="0">
                        <a:effectLst/>
                        <a:latin typeface="+mn-lt"/>
                      </a:endParaRPr>
                    </a:p>
                  </a:txBody>
                  <a:tcPr marL="38140" marR="38140" marT="25427" marB="25427"/>
                </a:tc>
                <a:tc>
                  <a:txBody>
                    <a:bodyPr/>
                    <a:lstStyle/>
                    <a:p>
                      <a:pPr marL="0" marR="0">
                        <a:spcBef>
                          <a:spcPts val="0"/>
                        </a:spcBef>
                        <a:spcAft>
                          <a:spcPts val="0"/>
                        </a:spcAft>
                      </a:pPr>
                      <a:r>
                        <a:rPr lang="en-US" sz="1200" dirty="0">
                          <a:effectLst/>
                        </a:rPr>
                        <a:t>Mode </a:t>
                      </a:r>
                      <a:r>
                        <a:rPr lang="en-US" sz="1200" dirty="0" smtClean="0">
                          <a:effectLst/>
                        </a:rPr>
                        <a:t>launcher </a:t>
                      </a:r>
                      <a:endParaRPr lang="en-US" sz="1200" dirty="0">
                        <a:effectLst/>
                        <a:latin typeface="+mn-lt"/>
                      </a:endParaRPr>
                    </a:p>
                  </a:txBody>
                  <a:tcPr marL="38140" marR="38140" marT="25427" marB="25427"/>
                </a:tc>
              </a:tr>
              <a:tr h="150852">
                <a:tc>
                  <a:txBody>
                    <a:bodyPr/>
                    <a:lstStyle/>
                    <a:p>
                      <a:pPr marL="0" marR="0">
                        <a:spcBef>
                          <a:spcPts val="0"/>
                        </a:spcBef>
                        <a:spcAft>
                          <a:spcPts val="0"/>
                        </a:spcAft>
                      </a:pPr>
                      <a:r>
                        <a:rPr lang="en-US" sz="1200" dirty="0">
                          <a:effectLst/>
                        </a:rPr>
                        <a:t>Shunt impedance per unit length </a:t>
                      </a:r>
                      <a:endParaRPr lang="en-US" sz="1200" dirty="0">
                        <a:effectLst/>
                        <a:latin typeface="+mn-lt"/>
                      </a:endParaRPr>
                    </a:p>
                  </a:txBody>
                  <a:tcPr marL="38140" marR="38140" marT="25427" marB="25427"/>
                </a:tc>
                <a:tc>
                  <a:txBody>
                    <a:bodyPr/>
                    <a:lstStyle/>
                    <a:p>
                      <a:pPr marL="0" marR="0">
                        <a:spcBef>
                          <a:spcPts val="0"/>
                        </a:spcBef>
                        <a:spcAft>
                          <a:spcPts val="0"/>
                        </a:spcAft>
                      </a:pPr>
                      <a:r>
                        <a:rPr lang="en-US" sz="1200" dirty="0">
                          <a:effectLst/>
                        </a:rPr>
                        <a:t>60.2 M</a:t>
                      </a:r>
                      <a:r>
                        <a:rPr lang="el-GR" sz="1200" dirty="0">
                          <a:effectLst/>
                        </a:rPr>
                        <a:t>Ω/</a:t>
                      </a:r>
                      <a:r>
                        <a:rPr lang="en-US" sz="1200" dirty="0">
                          <a:effectLst/>
                        </a:rPr>
                        <a:t>m </a:t>
                      </a:r>
                      <a:endParaRPr lang="en-US" sz="1200" dirty="0">
                        <a:effectLst/>
                        <a:latin typeface="+mn-lt"/>
                      </a:endParaRPr>
                    </a:p>
                  </a:txBody>
                  <a:tcPr marL="38140" marR="38140" marT="25427" marB="25427"/>
                </a:tc>
              </a:tr>
              <a:tr h="150852">
                <a:tc>
                  <a:txBody>
                    <a:bodyPr/>
                    <a:lstStyle/>
                    <a:p>
                      <a:pPr marL="0" marR="0">
                        <a:spcBef>
                          <a:spcPts val="0"/>
                        </a:spcBef>
                        <a:spcAft>
                          <a:spcPts val="0"/>
                        </a:spcAft>
                      </a:pPr>
                      <a:r>
                        <a:rPr lang="en-US" sz="1200" dirty="0">
                          <a:effectLst/>
                        </a:rPr>
                        <a:t>Peak </a:t>
                      </a:r>
                      <a:r>
                        <a:rPr lang="en-US" sz="1200" dirty="0" smtClean="0">
                          <a:effectLst/>
                        </a:rPr>
                        <a:t>power for</a:t>
                      </a:r>
                      <a:r>
                        <a:rPr lang="en-US" sz="1200" baseline="0" dirty="0" smtClean="0">
                          <a:effectLst/>
                        </a:rPr>
                        <a:t> </a:t>
                      </a:r>
                      <a:r>
                        <a:rPr lang="en-US" sz="1200" dirty="0" smtClean="0">
                          <a:effectLst/>
                        </a:rPr>
                        <a:t>20 </a:t>
                      </a:r>
                      <a:r>
                        <a:rPr lang="en-US" sz="1200" dirty="0">
                          <a:effectLst/>
                        </a:rPr>
                        <a:t>MV/m </a:t>
                      </a:r>
                      <a:endParaRPr lang="en-US" sz="1200" dirty="0">
                        <a:effectLst/>
                        <a:latin typeface="+mn-lt"/>
                      </a:endParaRPr>
                    </a:p>
                  </a:txBody>
                  <a:tcPr marL="38140" marR="38140" marT="25427" marB="25427"/>
                </a:tc>
                <a:tc>
                  <a:txBody>
                    <a:bodyPr/>
                    <a:lstStyle/>
                    <a:p>
                      <a:pPr marL="0" marR="0">
                        <a:spcBef>
                          <a:spcPts val="0"/>
                        </a:spcBef>
                        <a:spcAft>
                          <a:spcPts val="0"/>
                        </a:spcAft>
                      </a:pPr>
                      <a:r>
                        <a:rPr lang="en-US" sz="1200" dirty="0">
                          <a:effectLst/>
                        </a:rPr>
                        <a:t>7 MW </a:t>
                      </a:r>
                      <a:endParaRPr lang="en-US" sz="1200" dirty="0">
                        <a:effectLst/>
                        <a:latin typeface="+mn-lt"/>
                      </a:endParaRPr>
                    </a:p>
                  </a:txBody>
                  <a:tcPr marL="38140" marR="38140" marT="25427" marB="25427"/>
                </a:tc>
              </a:tr>
              <a:tr h="150852">
                <a:tc>
                  <a:txBody>
                    <a:bodyPr/>
                    <a:lstStyle/>
                    <a:p>
                      <a:pPr marL="0" marR="0">
                        <a:spcBef>
                          <a:spcPts val="0"/>
                        </a:spcBef>
                        <a:spcAft>
                          <a:spcPts val="0"/>
                        </a:spcAft>
                      </a:pPr>
                      <a:r>
                        <a:rPr lang="en-US" sz="1200" dirty="0">
                          <a:effectLst/>
                        </a:rPr>
                        <a:t>Filling time </a:t>
                      </a:r>
                      <a:endParaRPr lang="en-US" sz="1200" dirty="0">
                        <a:effectLst/>
                        <a:latin typeface="+mn-lt"/>
                      </a:endParaRPr>
                    </a:p>
                  </a:txBody>
                  <a:tcPr marL="38140" marR="38140" marT="25427" marB="25427"/>
                </a:tc>
                <a:tc>
                  <a:txBody>
                    <a:bodyPr/>
                    <a:lstStyle/>
                    <a:p>
                      <a:pPr marL="0" marR="0">
                        <a:spcBef>
                          <a:spcPts val="0"/>
                        </a:spcBef>
                        <a:spcAft>
                          <a:spcPts val="0"/>
                        </a:spcAft>
                      </a:pPr>
                      <a:r>
                        <a:rPr lang="en-US" sz="1200" dirty="0">
                          <a:effectLst/>
                        </a:rPr>
                        <a:t>105 ns </a:t>
                      </a:r>
                      <a:endParaRPr lang="en-US" sz="1200" dirty="0">
                        <a:effectLst/>
                        <a:latin typeface="+mn-lt"/>
                      </a:endParaRPr>
                    </a:p>
                  </a:txBody>
                  <a:tcPr marL="38140" marR="38140" marT="25427" marB="25427"/>
                </a:tc>
              </a:tr>
              <a:tr h="150852">
                <a:tc>
                  <a:txBody>
                    <a:bodyPr/>
                    <a:lstStyle/>
                    <a:p>
                      <a:pPr marL="0" marR="0">
                        <a:spcBef>
                          <a:spcPts val="0"/>
                        </a:spcBef>
                        <a:spcAft>
                          <a:spcPts val="0"/>
                        </a:spcAft>
                      </a:pPr>
                      <a:r>
                        <a:rPr lang="en-US" sz="1200" dirty="0">
                          <a:effectLst/>
                        </a:rPr>
                        <a:t>Maximum pulse repetition rate </a:t>
                      </a:r>
                      <a:endParaRPr lang="en-US" sz="1200" dirty="0">
                        <a:effectLst/>
                        <a:latin typeface="+mn-lt"/>
                      </a:endParaRPr>
                    </a:p>
                  </a:txBody>
                  <a:tcPr marL="38140" marR="38140" marT="25427" marB="25427"/>
                </a:tc>
                <a:tc>
                  <a:txBody>
                    <a:bodyPr/>
                    <a:lstStyle/>
                    <a:p>
                      <a:pPr marL="0" marR="0">
                        <a:spcBef>
                          <a:spcPts val="0"/>
                        </a:spcBef>
                        <a:spcAft>
                          <a:spcPts val="0"/>
                        </a:spcAft>
                      </a:pPr>
                      <a:r>
                        <a:rPr lang="en-US" sz="1200" dirty="0">
                          <a:effectLst/>
                        </a:rPr>
                        <a:t>100 Hz </a:t>
                      </a:r>
                      <a:endParaRPr lang="en-US" sz="1200" dirty="0">
                        <a:effectLst/>
                        <a:latin typeface="+mn-lt"/>
                      </a:endParaRPr>
                    </a:p>
                  </a:txBody>
                  <a:tcPr marL="38140" marR="38140" marT="25427" marB="25427"/>
                </a:tc>
              </a:tr>
            </a:tbl>
          </a:graphicData>
        </a:graphic>
      </p:graphicFrame>
      <p:pic>
        <p:nvPicPr>
          <p:cNvPr id="11" name="Picture 3" descr="C:\Users\pedrozzi\Documents\1-SwissFEL\Pictures\Injector_test_facility\2013.02.18_water_connections_RF_in_tunnel\2013-06-18 X-band_cavity_&amp;_BC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266"/>
          <a:stretch/>
        </p:blipFill>
        <p:spPr bwMode="auto">
          <a:xfrm>
            <a:off x="4787401" y="784527"/>
            <a:ext cx="3989845" cy="25056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1738782">
            <a:off x="4743444" y="2697184"/>
            <a:ext cx="1384493" cy="442035"/>
          </a:xfrm>
          <a:prstGeom prst="rect">
            <a:avLst/>
          </a:prstGeom>
          <a:noFill/>
        </p:spPr>
        <p:txBody>
          <a:bodyPr wrap="square" lIns="36000" tIns="36000" rIns="36000" bIns="36000" rtlCol="0" anchor="t" anchorCtr="0">
            <a:spAutoFit/>
          </a:bodyPr>
          <a:lstStyle/>
          <a:p>
            <a:r>
              <a:rPr lang="en-US" sz="1200" dirty="0" smtClean="0">
                <a:solidFill>
                  <a:srgbClr val="FFFF00"/>
                </a:solidFill>
                <a:latin typeface="Calibri" pitchFamily="34" charset="0"/>
              </a:rPr>
              <a:t>Bunch Compression Chicane</a:t>
            </a:r>
          </a:p>
        </p:txBody>
      </p:sp>
      <p:sp>
        <p:nvSpPr>
          <p:cNvPr id="13" name="Right Brace 12"/>
          <p:cNvSpPr/>
          <p:nvPr/>
        </p:nvSpPr>
        <p:spPr>
          <a:xfrm rot="6901789">
            <a:off x="5351187" y="1842691"/>
            <a:ext cx="337365" cy="1486780"/>
          </a:xfrm>
          <a:prstGeom prst="rightBrace">
            <a:avLst>
              <a:gd name="adj1" fmla="val 8333"/>
              <a:gd name="adj2" fmla="val 49345"/>
            </a:avLst>
          </a:prstGeom>
          <a:ln w="127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944051" y="775510"/>
            <a:ext cx="1384493" cy="442035"/>
          </a:xfrm>
          <a:prstGeom prst="rect">
            <a:avLst/>
          </a:prstGeom>
          <a:noFill/>
        </p:spPr>
        <p:txBody>
          <a:bodyPr wrap="square" lIns="36000" tIns="36000" rIns="36000" bIns="36000" rtlCol="0" anchor="t" anchorCtr="0">
            <a:spAutoFit/>
          </a:bodyPr>
          <a:lstStyle/>
          <a:p>
            <a:r>
              <a:rPr lang="en-US" sz="1200" dirty="0" smtClean="0">
                <a:solidFill>
                  <a:srgbClr val="FFFF00"/>
                </a:solidFill>
                <a:latin typeface="Calibri" pitchFamily="34" charset="0"/>
              </a:rPr>
              <a:t>X-band cavity on movable support</a:t>
            </a:r>
          </a:p>
        </p:txBody>
      </p:sp>
      <p:cxnSp>
        <p:nvCxnSpPr>
          <p:cNvPr id="15" name="Straight Arrow Connector 14"/>
          <p:cNvCxnSpPr/>
          <p:nvPr/>
        </p:nvCxnSpPr>
        <p:spPr>
          <a:xfrm>
            <a:off x="7529327" y="1217545"/>
            <a:ext cx="470018" cy="1272047"/>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Text Box 9"/>
          <p:cNvSpPr txBox="1">
            <a:spLocks noChangeArrowheads="1"/>
          </p:cNvSpPr>
          <p:nvPr/>
        </p:nvSpPr>
        <p:spPr bwMode="auto">
          <a:xfrm>
            <a:off x="149076" y="5442417"/>
            <a:ext cx="449570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err="1" smtClean="0"/>
              <a:t>Proj</a:t>
            </a:r>
            <a:r>
              <a:rPr lang="en-US" altLang="en-US" sz="1400" dirty="0" smtClean="0"/>
              <a:t>. </a:t>
            </a:r>
            <a:r>
              <a:rPr lang="en-US" altLang="en-US" sz="1400" dirty="0" err="1"/>
              <a:t>emittance</a:t>
            </a:r>
            <a:r>
              <a:rPr lang="en-US" altLang="en-US" sz="1400" dirty="0"/>
              <a:t> </a:t>
            </a:r>
            <a:r>
              <a:rPr lang="en-US" altLang="en-US" sz="1400" dirty="0" smtClean="0"/>
              <a:t>dilution versus vert. offset </a:t>
            </a:r>
            <a:r>
              <a:rPr lang="en-US" altLang="en-US" sz="1400" dirty="0"/>
              <a:t>of the </a:t>
            </a:r>
            <a:r>
              <a:rPr lang="en-US" altLang="en-US" sz="1400" dirty="0" smtClean="0"/>
              <a:t>cavity</a:t>
            </a:r>
            <a:endParaRPr lang="en-US" altLang="en-US" sz="1400" dirty="0"/>
          </a:p>
          <a:p>
            <a:r>
              <a:rPr lang="en-US" altLang="en-US" sz="1400" dirty="0" smtClean="0"/>
              <a:t>Measurements &amp; </a:t>
            </a:r>
            <a:r>
              <a:rPr lang="en-US" altLang="en-US" sz="1400" dirty="0" smtClean="0">
                <a:latin typeface="Calibri" panose="020F0502020204030204" pitchFamily="34" charset="0"/>
              </a:rPr>
              <a:t>simulations</a:t>
            </a:r>
            <a:r>
              <a:rPr lang="en-US" altLang="en-US" sz="1400" dirty="0" smtClean="0"/>
              <a:t> </a:t>
            </a:r>
            <a:r>
              <a:rPr lang="en-US" altLang="en-US" sz="1400" dirty="0"/>
              <a:t>assuming an initial offset respectively  of -50 and -100 </a:t>
            </a:r>
            <a:r>
              <a:rPr lang="en-US" altLang="en-US" sz="1400" dirty="0">
                <a:sym typeface="Symbol" pitchFamily="18" charset="2"/>
              </a:rPr>
              <a:t></a:t>
            </a:r>
            <a:r>
              <a:rPr lang="en-US" altLang="en-US" sz="1400" dirty="0"/>
              <a:t>m</a:t>
            </a:r>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560" y="3405565"/>
            <a:ext cx="3818686" cy="3019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ight Arrow 17"/>
          <p:cNvSpPr/>
          <p:nvPr/>
        </p:nvSpPr>
        <p:spPr>
          <a:xfrm>
            <a:off x="4555672" y="5789668"/>
            <a:ext cx="403174" cy="253388"/>
          </a:xfrm>
          <a:prstGeom prst="rightArrow">
            <a:avLst/>
          </a:prstGeom>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endParaRPr lang="en-US" sz="1600" dirty="0" err="1" smtClean="0">
              <a:solidFill>
                <a:srgbClr val="002060"/>
              </a:solidFill>
              <a:latin typeface="Arial Narrow" pitchFamily="34" charset="0"/>
            </a:endParaRPr>
          </a:p>
        </p:txBody>
      </p:sp>
      <p:sp>
        <p:nvSpPr>
          <p:cNvPr id="19" name="Rectangle 18"/>
          <p:cNvSpPr/>
          <p:nvPr/>
        </p:nvSpPr>
        <p:spPr>
          <a:xfrm>
            <a:off x="851799" y="1331095"/>
            <a:ext cx="3223511" cy="369332"/>
          </a:xfrm>
          <a:prstGeom prst="rect">
            <a:avLst/>
          </a:prstGeom>
        </p:spPr>
        <p:txBody>
          <a:bodyPr wrap="none">
            <a:spAutoFit/>
          </a:bodyPr>
          <a:lstStyle/>
          <a:p>
            <a:r>
              <a:rPr lang="en-US" dirty="0" err="1" smtClean="0">
                <a:solidFill>
                  <a:srgbClr val="002060"/>
                </a:solidFill>
                <a:latin typeface="Calibri" pitchFamily="34" charset="0"/>
              </a:rPr>
              <a:t>Coollaboration</a:t>
            </a:r>
            <a:r>
              <a:rPr lang="en-US" dirty="0" smtClean="0">
                <a:solidFill>
                  <a:srgbClr val="002060"/>
                </a:solidFill>
                <a:latin typeface="Calibri" pitchFamily="34" charset="0"/>
              </a:rPr>
              <a:t> PSI-FERMI-CERN</a:t>
            </a:r>
            <a:endParaRPr lang="en-US" dirty="0"/>
          </a:p>
        </p:txBody>
      </p:sp>
      <p:sp>
        <p:nvSpPr>
          <p:cNvPr id="20" name="Text Box 4"/>
          <p:cNvSpPr txBox="1">
            <a:spLocks noChangeArrowheads="1"/>
          </p:cNvSpPr>
          <p:nvPr/>
        </p:nvSpPr>
        <p:spPr bwMode="auto">
          <a:xfrm>
            <a:off x="0" y="6546455"/>
            <a:ext cx="9144000" cy="307777"/>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400" dirty="0" smtClean="0">
                <a:solidFill>
                  <a:schemeClr val="tx2"/>
                </a:solidFill>
                <a:latin typeface="+mn-lt"/>
              </a:rPr>
              <a:t>M. Dehler et al, A multipurpose X band accelerating structure, Proceedings of IPAC2012, New Orleans, Louisiana, USA</a:t>
            </a:r>
            <a:endParaRPr lang="en-US" altLang="de-DE" sz="1400" dirty="0">
              <a:solidFill>
                <a:schemeClr val="tx2"/>
              </a:solidFill>
              <a:latin typeface="+mn-lt"/>
            </a:endParaRPr>
          </a:p>
        </p:txBody>
      </p:sp>
    </p:spTree>
    <p:extLst>
      <p:ext uri="{BB962C8B-B14F-4D97-AF65-F5344CB8AC3E}">
        <p14:creationId xmlns:p14="http://schemas.microsoft.com/office/powerpoint/2010/main" val="64839125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02105" y="1471379"/>
            <a:ext cx="7972927" cy="1432242"/>
          </a:xfrm>
        </p:spPr>
        <p:txBody>
          <a:bodyPr/>
          <a:lstStyle/>
          <a:p>
            <a:r>
              <a:rPr lang="en-US" dirty="0" smtClean="0"/>
              <a:t>RF phase stability dominate the compression stability: required &lt;0.07 ° shot to shot jitter @ cavity. This include the pre-amplification chain jitter, the power station jitters (required klystron modulator voltage &lt; 3 ppm) and the measurement precision (LLRF)</a:t>
            </a:r>
          </a:p>
          <a:p>
            <a:pPr marL="0" indent="0">
              <a:buNone/>
            </a:pPr>
            <a:endParaRPr lang="en-US" dirty="0" smtClean="0"/>
          </a:p>
          <a:p>
            <a:r>
              <a:rPr lang="en-US" dirty="0" smtClean="0"/>
              <a:t>In general X-band are still non standard components and one feces some difficulties for the procurement. The situation ameliorates progressively but the technology remains expensive and fragile.</a:t>
            </a:r>
          </a:p>
          <a:p>
            <a:endParaRPr lang="en-US" dirty="0"/>
          </a:p>
          <a:p>
            <a:r>
              <a:rPr lang="en-US" dirty="0" smtClean="0"/>
              <a:t>Two cavities in SwissFEL allow for lower klystron power requirements or higher harmonic voltage.</a:t>
            </a:r>
          </a:p>
          <a:p>
            <a:endParaRPr lang="en-US" dirty="0" smtClean="0"/>
          </a:p>
          <a:p>
            <a:r>
              <a:rPr lang="en-US" dirty="0" smtClean="0"/>
              <a:t>Highest impedance along the accelerator  </a:t>
            </a:r>
            <a:r>
              <a:rPr lang="en-US" dirty="0" smtClean="0">
                <a:sym typeface="Symbol"/>
              </a:rPr>
              <a:t> transverse wake kicks can influence the emittance (alignment </a:t>
            </a:r>
            <a:r>
              <a:rPr lang="en-US" dirty="0">
                <a:sym typeface="Symbol"/>
              </a:rPr>
              <a:t>issue) </a:t>
            </a:r>
            <a:r>
              <a:rPr lang="en-US" dirty="0" smtClean="0">
                <a:sym typeface="Symbol"/>
              </a:rPr>
              <a:t> in SITF and SwissFEL the cavities are mounted on a motorized support</a:t>
            </a:r>
            <a:endParaRPr lang="en-US" dirty="0"/>
          </a:p>
        </p:txBody>
      </p:sp>
      <p:sp>
        <p:nvSpPr>
          <p:cNvPr id="3" name="Title 2"/>
          <p:cNvSpPr>
            <a:spLocks noGrp="1"/>
          </p:cNvSpPr>
          <p:nvPr>
            <p:ph type="title"/>
          </p:nvPr>
        </p:nvSpPr>
        <p:spPr/>
        <p:txBody>
          <a:bodyPr/>
          <a:lstStyle/>
          <a:p>
            <a:r>
              <a:rPr lang="en-US" dirty="0" smtClean="0"/>
              <a:t>Linearization and X-Band system</a:t>
            </a:r>
            <a:endParaRPr lang="en-US" dirty="0"/>
          </a:p>
        </p:txBody>
      </p:sp>
      <p:sp>
        <p:nvSpPr>
          <p:cNvPr id="4" name="Slide Number Placeholder 3"/>
          <p:cNvSpPr>
            <a:spLocks noGrp="1"/>
          </p:cNvSpPr>
          <p:nvPr>
            <p:ph type="sldNum" sz="quarter" idx="16"/>
          </p:nvPr>
        </p:nvSpPr>
        <p:spPr>
          <a:xfrm>
            <a:off x="8568258" y="6661150"/>
            <a:ext cx="575742" cy="196850"/>
          </a:xfrm>
        </p:spPr>
        <p:txBody>
          <a:bodyPr/>
          <a:lstStyle/>
          <a:p>
            <a:pPr algn="r">
              <a:defRPr/>
            </a:pPr>
            <a:r>
              <a:rPr lang="en-US" dirty="0" smtClean="0"/>
              <a:t>Page </a:t>
            </a:r>
            <a:fld id="{EBC07571-3134-BB4B-B83F-1A9FE18D34F3}" type="slidenum">
              <a:rPr lang="en-US" smtClean="0"/>
              <a:pPr algn="r">
                <a:defRPr/>
              </a:pPr>
              <a:t>36</a:t>
            </a:fld>
            <a:endParaRPr lang="en-US" dirty="0"/>
          </a:p>
        </p:txBody>
      </p:sp>
      <p:cxnSp>
        <p:nvCxnSpPr>
          <p:cNvPr id="8" name="Straight Arrow Connector 7"/>
          <p:cNvCxnSpPr/>
          <p:nvPr/>
        </p:nvCxnSpPr>
        <p:spPr bwMode="auto">
          <a:xfrm>
            <a:off x="4708358" y="2903621"/>
            <a:ext cx="296779" cy="1909011"/>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3341009868"/>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8624" y="3034953"/>
            <a:ext cx="8943136" cy="4679951"/>
          </a:xfrm>
        </p:spPr>
        <p:txBody>
          <a:bodyPr/>
          <a:lstStyle/>
          <a:p>
            <a:pPr marL="0" indent="0">
              <a:buNone/>
            </a:pPr>
            <a:r>
              <a:rPr lang="en-US" dirty="0" smtClean="0">
                <a:solidFill>
                  <a:srgbClr val="0070C0"/>
                </a:solidFill>
              </a:rPr>
              <a:t>Define a set of optics </a:t>
            </a:r>
            <a:r>
              <a:rPr lang="en-US" dirty="0" smtClean="0">
                <a:solidFill>
                  <a:srgbClr val="0070C0"/>
                </a:solidFill>
                <a:sym typeface="Symbol"/>
              </a:rPr>
              <a:t></a:t>
            </a:r>
            <a:r>
              <a:rPr lang="en-US" dirty="0" smtClean="0">
                <a:solidFill>
                  <a:srgbClr val="0070C0"/>
                </a:solidFill>
              </a:rPr>
              <a:t> measure </a:t>
            </a:r>
            <a:r>
              <a:rPr lang="el-GR" i="1" dirty="0" smtClean="0">
                <a:solidFill>
                  <a:srgbClr val="0070C0"/>
                </a:solidFill>
              </a:rPr>
              <a:t>σ</a:t>
            </a:r>
            <a:r>
              <a:rPr lang="de-CH" i="1" baseline="-25000" dirty="0" smtClean="0">
                <a:solidFill>
                  <a:srgbClr val="0070C0"/>
                </a:solidFill>
              </a:rPr>
              <a:t>i</a:t>
            </a:r>
            <a:r>
              <a:rPr lang="de-CH" i="1" dirty="0" smtClean="0">
                <a:solidFill>
                  <a:srgbClr val="0070C0"/>
                </a:solidFill>
              </a:rPr>
              <a:t> </a:t>
            </a:r>
            <a:r>
              <a:rPr lang="en-US" dirty="0">
                <a:solidFill>
                  <a:srgbClr val="0070C0"/>
                </a:solidFill>
                <a:sym typeface="Symbol"/>
              </a:rPr>
              <a:t></a:t>
            </a:r>
            <a:r>
              <a:rPr lang="en-US" dirty="0" smtClean="0">
                <a:solidFill>
                  <a:srgbClr val="0070C0"/>
                </a:solidFill>
              </a:rPr>
              <a:t> determines beam moments solving the syst. </a:t>
            </a:r>
            <a:r>
              <a:rPr lang="en-US" dirty="0">
                <a:solidFill>
                  <a:srgbClr val="0070C0"/>
                </a:solidFill>
              </a:rPr>
              <a:t>o</a:t>
            </a:r>
            <a:r>
              <a:rPr lang="en-US" dirty="0" smtClean="0">
                <a:solidFill>
                  <a:srgbClr val="0070C0"/>
                </a:solidFill>
              </a:rPr>
              <a:t>f equations</a:t>
            </a:r>
          </a:p>
          <a:p>
            <a:pPr marL="0" indent="0">
              <a:buNone/>
            </a:pPr>
            <a:endParaRPr lang="en-US" sz="800" b="1" dirty="0" smtClean="0"/>
          </a:p>
          <a:p>
            <a:pPr marL="0" indent="0">
              <a:buNone/>
            </a:pPr>
            <a:r>
              <a:rPr lang="en-US" b="1" dirty="0" smtClean="0"/>
              <a:t>Projected emittance: </a:t>
            </a:r>
            <a:r>
              <a:rPr lang="en-US" sz="1600" dirty="0" smtClean="0"/>
              <a:t>symmetric single quadrupole   scan with optics chosen to achieve minimum beam size in both plane at zero quadrupole gradient (covering ~0 to 180° </a:t>
            </a:r>
            <a:r>
              <a:rPr lang="en-US" sz="1600" dirty="0"/>
              <a:t>phase advance µ</a:t>
            </a:r>
            <a:r>
              <a:rPr lang="en-US" sz="1600" baseline="-25000" dirty="0" err="1"/>
              <a:t>x,y</a:t>
            </a:r>
            <a:r>
              <a:rPr lang="en-US" sz="1600" dirty="0" smtClean="0"/>
              <a:t>). Advantage: one scan for both plans.</a:t>
            </a:r>
          </a:p>
          <a:p>
            <a:pPr marL="0" indent="0">
              <a:buNone/>
            </a:pPr>
            <a:endParaRPr lang="en-US" sz="800" dirty="0"/>
          </a:p>
          <a:p>
            <a:pPr marL="0" indent="0">
              <a:buNone/>
            </a:pPr>
            <a:r>
              <a:rPr lang="en-US" b="1" dirty="0" smtClean="0"/>
              <a:t>Slice emittance: </a:t>
            </a:r>
            <a:r>
              <a:rPr lang="en-US" dirty="0" smtClean="0"/>
              <a:t>more constraints </a:t>
            </a:r>
          </a:p>
          <a:p>
            <a:pPr lvl="2"/>
            <a:r>
              <a:rPr lang="en-US" sz="1600" dirty="0" smtClean="0"/>
              <a:t>Horizontal plane covering 0-180° </a:t>
            </a:r>
            <a:r>
              <a:rPr lang="en-US" sz="1600" dirty="0"/>
              <a:t>phase </a:t>
            </a:r>
            <a:r>
              <a:rPr lang="en-US" sz="1600" dirty="0" smtClean="0"/>
              <a:t>advance as far as possible</a:t>
            </a:r>
          </a:p>
          <a:p>
            <a:pPr lvl="2"/>
            <a:r>
              <a:rPr lang="en-US" sz="1600" dirty="0" smtClean="0"/>
              <a:t>Vertical (streak) direction const. phase advance fulfilling </a:t>
            </a:r>
            <a:r>
              <a:rPr lang="en-US" sz="1600" i="1" dirty="0" smtClean="0"/>
              <a:t>sin(µ</a:t>
            </a:r>
            <a:r>
              <a:rPr lang="en-US" sz="1600" i="1" baseline="-25000" dirty="0" smtClean="0"/>
              <a:t>y</a:t>
            </a:r>
            <a:r>
              <a:rPr lang="en-US" sz="1600" i="1" dirty="0" smtClean="0"/>
              <a:t>)=1 </a:t>
            </a:r>
            <a:r>
              <a:rPr lang="en-US" sz="1600" dirty="0" smtClean="0"/>
              <a:t>for optimum resolution</a:t>
            </a:r>
          </a:p>
          <a:p>
            <a:pPr lvl="2"/>
            <a:r>
              <a:rPr lang="en-US" sz="1600" dirty="0" smtClean="0"/>
              <a:t>Large β</a:t>
            </a:r>
            <a:r>
              <a:rPr lang="en-US" sz="1600" baseline="-25000" dirty="0" smtClean="0"/>
              <a:t>y </a:t>
            </a:r>
            <a:r>
              <a:rPr lang="en-US" sz="1600" dirty="0" smtClean="0"/>
              <a:t>at the deflector for efficient streaking</a:t>
            </a:r>
          </a:p>
          <a:p>
            <a:pPr lvl="2"/>
            <a:r>
              <a:rPr lang="en-US" sz="1600" dirty="0" smtClean="0"/>
              <a:t>Large β</a:t>
            </a:r>
            <a:r>
              <a:rPr lang="en-US" sz="1600" baseline="-25000" dirty="0" smtClean="0"/>
              <a:t>x </a:t>
            </a:r>
            <a:r>
              <a:rPr lang="en-US" sz="1600" dirty="0" smtClean="0"/>
              <a:t>at the screen for optimum resolution</a:t>
            </a:r>
          </a:p>
          <a:p>
            <a:pPr lvl="2"/>
            <a:r>
              <a:rPr lang="en-US" sz="1600" dirty="0" smtClean="0"/>
              <a:t>Trick</a:t>
            </a:r>
            <a:r>
              <a:rPr lang="en-US" sz="1600" dirty="0"/>
              <a:t> </a:t>
            </a:r>
            <a:r>
              <a:rPr lang="en-US" sz="1600" dirty="0" smtClean="0"/>
              <a:t>: keep beam size at screen   ̴constant</a:t>
            </a:r>
            <a:endParaRPr lang="en-US" sz="1600" dirty="0"/>
          </a:p>
        </p:txBody>
      </p:sp>
      <p:sp>
        <p:nvSpPr>
          <p:cNvPr id="3" name="Title 2"/>
          <p:cNvSpPr>
            <a:spLocks noGrp="1"/>
          </p:cNvSpPr>
          <p:nvPr>
            <p:ph type="title"/>
          </p:nvPr>
        </p:nvSpPr>
        <p:spPr/>
        <p:txBody>
          <a:bodyPr/>
          <a:lstStyle/>
          <a:p>
            <a:r>
              <a:rPr lang="en-US" dirty="0" smtClean="0"/>
              <a:t>Emittance measurements: techniques</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37</a:t>
            </a:fld>
            <a:endParaRPr lang="en-US" dirty="0"/>
          </a:p>
        </p:txBody>
      </p:sp>
      <p:sp>
        <p:nvSpPr>
          <p:cNvPr id="5" name="Text Box 4"/>
          <p:cNvSpPr txBox="1">
            <a:spLocks noChangeArrowheads="1"/>
          </p:cNvSpPr>
          <p:nvPr/>
        </p:nvSpPr>
        <p:spPr bwMode="auto">
          <a:xfrm>
            <a:off x="0" y="6546455"/>
            <a:ext cx="9144000" cy="338554"/>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dirty="0" smtClean="0">
                <a:solidFill>
                  <a:schemeClr val="tx2"/>
                </a:solidFill>
                <a:latin typeface="+mn-lt"/>
              </a:rPr>
              <a:t>E. Prat et </a:t>
            </a:r>
            <a:r>
              <a:rPr lang="en-US" altLang="de-DE" dirty="0">
                <a:solidFill>
                  <a:schemeClr val="tx2"/>
                </a:solidFill>
                <a:latin typeface="+mn-lt"/>
              </a:rPr>
              <a:t>al, </a:t>
            </a:r>
            <a:r>
              <a:rPr lang="en-US" dirty="0" smtClean="0">
                <a:solidFill>
                  <a:schemeClr val="tx2"/>
                </a:solidFill>
                <a:latin typeface="+mn-lt"/>
              </a:rPr>
              <a:t>Phys. Rev Special Topics – Accelerators and beams 17</a:t>
            </a:r>
            <a:r>
              <a:rPr lang="en-US" dirty="0">
                <a:solidFill>
                  <a:schemeClr val="tx2"/>
                </a:solidFill>
                <a:latin typeface="+mn-lt"/>
              </a:rPr>
              <a:t>, 104401 (2014)</a:t>
            </a:r>
            <a:endParaRPr lang="en-US" altLang="de-DE" dirty="0">
              <a:solidFill>
                <a:schemeClr val="tx2"/>
              </a:solidFill>
              <a:latin typeface="+mn-lt"/>
            </a:endParaRPr>
          </a:p>
        </p:txBody>
      </p:sp>
      <p:grpSp>
        <p:nvGrpSpPr>
          <p:cNvPr id="18" name="Group 17"/>
          <p:cNvGrpSpPr/>
          <p:nvPr/>
        </p:nvGrpSpPr>
        <p:grpSpPr>
          <a:xfrm>
            <a:off x="1739772" y="994411"/>
            <a:ext cx="3960000" cy="1117599"/>
            <a:chOff x="2674024" y="1228817"/>
            <a:chExt cx="3597433" cy="811363"/>
          </a:xfrm>
        </p:grpSpPr>
        <p:sp>
          <p:nvSpPr>
            <p:cNvPr id="10" name="Rectangle 9"/>
            <p:cNvSpPr/>
            <p:nvPr/>
          </p:nvSpPr>
          <p:spPr bwMode="auto">
            <a:xfrm>
              <a:off x="3546419" y="1228817"/>
              <a:ext cx="2161986" cy="811363"/>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400" b="0" i="0" u="none" strike="noStrike" cap="none" normalizeH="0" baseline="0" dirty="0" smtClean="0">
                <a:ln>
                  <a:noFill/>
                </a:ln>
                <a:solidFill>
                  <a:schemeClr val="tx1"/>
                </a:solidFill>
                <a:effectLst/>
                <a:latin typeface="Times"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de-CH" sz="1400" dirty="0" smtClean="0">
                <a:latin typeface="Times"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de-CH" sz="1400" dirty="0">
                <a:latin typeface="Times"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de-CH" sz="1400" dirty="0" smtClean="0">
                <a:latin typeface="Times" charset="0"/>
              </a:endParaRPr>
            </a:p>
            <a:p>
              <a:pPr marL="0" marR="0" indent="0" algn="ctr" defTabSz="914400" rtl="0" eaLnBrk="0" fontAlgn="base" latinLnBrk="0" hangingPunct="0">
                <a:lnSpc>
                  <a:spcPct val="100000"/>
                </a:lnSpc>
                <a:spcBef>
                  <a:spcPct val="0"/>
                </a:spcBef>
                <a:spcAft>
                  <a:spcPct val="0"/>
                </a:spcAft>
                <a:buClrTx/>
                <a:buSzTx/>
                <a:buFontTx/>
                <a:buNone/>
                <a:tabLst/>
              </a:pPr>
              <a:r>
                <a:rPr lang="de-CH" sz="1400" dirty="0" err="1" smtClean="0">
                  <a:latin typeface="Times" charset="0"/>
                </a:rPr>
                <a:t>Betatronic</a:t>
              </a:r>
              <a:r>
                <a:rPr lang="de-CH" sz="1400" dirty="0" smtClean="0">
                  <a:latin typeface="Times" charset="0"/>
                </a:rPr>
                <a:t> </a:t>
              </a:r>
              <a:r>
                <a:rPr lang="de-CH" sz="1400" dirty="0" err="1" smtClean="0">
                  <a:latin typeface="Times" charset="0"/>
                </a:rPr>
                <a:t>t</a:t>
              </a:r>
              <a:r>
                <a:rPr kumimoji="0" lang="de-CH" sz="1400" b="0" i="0" u="none" strike="noStrike" cap="none" normalizeH="0" baseline="0" dirty="0" err="1" smtClean="0">
                  <a:ln>
                    <a:noFill/>
                  </a:ln>
                  <a:solidFill>
                    <a:schemeClr val="tx1"/>
                  </a:solidFill>
                  <a:effectLst/>
                  <a:latin typeface="Times" charset="0"/>
                </a:rPr>
                <a:t>ransfer</a:t>
              </a:r>
              <a:r>
                <a:rPr kumimoji="0" lang="de-CH" sz="1400" b="0" i="0" u="none" strike="noStrike" cap="none" normalizeH="0" baseline="0" dirty="0" smtClean="0">
                  <a:ln>
                    <a:noFill/>
                  </a:ln>
                  <a:solidFill>
                    <a:schemeClr val="tx1"/>
                  </a:solidFill>
                  <a:effectLst/>
                  <a:latin typeface="Times" charset="0"/>
                </a:rPr>
                <a:t> </a:t>
              </a:r>
              <a:r>
                <a:rPr kumimoji="0" lang="de-CH" sz="1400" b="0" i="0" u="none" strike="noStrike" cap="none" normalizeH="0" baseline="0" dirty="0" err="1" smtClean="0">
                  <a:ln>
                    <a:noFill/>
                  </a:ln>
                  <a:solidFill>
                    <a:schemeClr val="tx1"/>
                  </a:solidFill>
                  <a:effectLst/>
                  <a:latin typeface="Times" charset="0"/>
                </a:rPr>
                <a:t>matrices</a:t>
              </a:r>
              <a:r>
                <a:rPr kumimoji="0" lang="de-CH" sz="1400" b="0" i="0" u="none" strike="noStrike" cap="none" normalizeH="0" baseline="0" dirty="0" smtClean="0">
                  <a:ln>
                    <a:noFill/>
                  </a:ln>
                  <a:solidFill>
                    <a:schemeClr val="tx1"/>
                  </a:solidFill>
                  <a:effectLst/>
                  <a:latin typeface="Times" charset="0"/>
                </a:rPr>
                <a:t> </a:t>
              </a:r>
              <a:r>
                <a:rPr kumimoji="0" lang="de-CH" sz="1400" b="0" i="0" u="none" strike="noStrike" cap="none" normalizeH="0" baseline="0" dirty="0" err="1" smtClean="0">
                  <a:ln>
                    <a:noFill/>
                  </a:ln>
                  <a:solidFill>
                    <a:schemeClr val="tx1"/>
                  </a:solidFill>
                  <a:effectLst/>
                  <a:latin typeface="Times" charset="0"/>
                </a:rPr>
                <a:t>R</a:t>
              </a:r>
              <a:r>
                <a:rPr kumimoji="0" lang="de-CH" sz="1400" b="0" i="0" u="none" strike="noStrike" cap="none" normalizeH="0" baseline="30000" dirty="0" err="1" smtClean="0">
                  <a:ln>
                    <a:noFill/>
                  </a:ln>
                  <a:solidFill>
                    <a:schemeClr val="tx1"/>
                  </a:solidFill>
                  <a:effectLst/>
                  <a:latin typeface="Times" charset="0"/>
                </a:rPr>
                <a:t>i</a:t>
              </a:r>
              <a:endParaRPr kumimoji="0" lang="de-CH" sz="1400" b="0" i="0" u="none" strike="noStrike" cap="none" normalizeH="0" baseline="0" dirty="0">
                <a:ln>
                  <a:noFill/>
                </a:ln>
                <a:solidFill>
                  <a:schemeClr val="tx1"/>
                </a:solidFill>
                <a:effectLst/>
                <a:latin typeface="Times" charset="0"/>
              </a:endParaRPr>
            </a:p>
          </p:txBody>
        </p:sp>
        <p:sp>
          <p:nvSpPr>
            <p:cNvPr id="11" name="Freeform 10"/>
            <p:cNvSpPr/>
            <p:nvPr/>
          </p:nvSpPr>
          <p:spPr bwMode="auto">
            <a:xfrm>
              <a:off x="2969594" y="1261837"/>
              <a:ext cx="3078480" cy="133284"/>
            </a:xfrm>
            <a:custGeom>
              <a:avLst/>
              <a:gdLst>
                <a:gd name="connsiteX0" fmla="*/ 0 w 3078480"/>
                <a:gd name="connsiteY0" fmla="*/ 0 h 133284"/>
                <a:gd name="connsiteX1" fmla="*/ 314960 w 3078480"/>
                <a:gd name="connsiteY1" fmla="*/ 101600 h 133284"/>
                <a:gd name="connsiteX2" fmla="*/ 914400 w 3078480"/>
                <a:gd name="connsiteY2" fmla="*/ 30480 h 133284"/>
                <a:gd name="connsiteX3" fmla="*/ 1412240 w 3078480"/>
                <a:gd name="connsiteY3" fmla="*/ 101600 h 133284"/>
                <a:gd name="connsiteX4" fmla="*/ 1869440 w 3078480"/>
                <a:gd name="connsiteY4" fmla="*/ 50800 h 133284"/>
                <a:gd name="connsiteX5" fmla="*/ 2712720 w 3078480"/>
                <a:gd name="connsiteY5" fmla="*/ 132080 h 133284"/>
                <a:gd name="connsiteX6" fmla="*/ 3078480 w 3078480"/>
                <a:gd name="connsiteY6" fmla="*/ 101600 h 133284"/>
                <a:gd name="connsiteX7" fmla="*/ 3078480 w 3078480"/>
                <a:gd name="connsiteY7" fmla="*/ 101600 h 133284"/>
                <a:gd name="connsiteX8" fmla="*/ 3078480 w 3078480"/>
                <a:gd name="connsiteY8" fmla="*/ 101600 h 13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8480" h="133284">
                  <a:moveTo>
                    <a:pt x="0" y="0"/>
                  </a:moveTo>
                  <a:cubicBezTo>
                    <a:pt x="81280" y="48260"/>
                    <a:pt x="162560" y="96520"/>
                    <a:pt x="314960" y="101600"/>
                  </a:cubicBezTo>
                  <a:cubicBezTo>
                    <a:pt x="467360" y="106680"/>
                    <a:pt x="731520" y="30480"/>
                    <a:pt x="914400" y="30480"/>
                  </a:cubicBezTo>
                  <a:cubicBezTo>
                    <a:pt x="1097280" y="30480"/>
                    <a:pt x="1253067" y="98213"/>
                    <a:pt x="1412240" y="101600"/>
                  </a:cubicBezTo>
                  <a:cubicBezTo>
                    <a:pt x="1571413" y="104987"/>
                    <a:pt x="1652693" y="45720"/>
                    <a:pt x="1869440" y="50800"/>
                  </a:cubicBezTo>
                  <a:cubicBezTo>
                    <a:pt x="2086187" y="55880"/>
                    <a:pt x="2511213" y="123613"/>
                    <a:pt x="2712720" y="132080"/>
                  </a:cubicBezTo>
                  <a:cubicBezTo>
                    <a:pt x="2914227" y="140547"/>
                    <a:pt x="3078480" y="101600"/>
                    <a:pt x="3078480" y="101600"/>
                  </a:cubicBezTo>
                  <a:lnTo>
                    <a:pt x="3078480" y="101600"/>
                  </a:lnTo>
                  <a:lnTo>
                    <a:pt x="3078480" y="101600"/>
                  </a:ln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13" name="Straight Connector 12"/>
            <p:cNvCxnSpPr/>
            <p:nvPr/>
          </p:nvCxnSpPr>
          <p:spPr bwMode="auto">
            <a:xfrm>
              <a:off x="5708406" y="1238977"/>
              <a:ext cx="0" cy="4191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AutoShape 318"/>
            <p:cNvSpPr>
              <a:spLocks noChangeArrowheads="1"/>
            </p:cNvSpPr>
            <p:nvPr/>
          </p:nvSpPr>
          <p:spPr bwMode="auto">
            <a:xfrm>
              <a:off x="5660537" y="1361373"/>
              <a:ext cx="117475" cy="166687"/>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cxnSp>
          <p:nvCxnSpPr>
            <p:cNvPr id="15" name="Straight Connector 14"/>
            <p:cNvCxnSpPr/>
            <p:nvPr/>
          </p:nvCxnSpPr>
          <p:spPr bwMode="auto">
            <a:xfrm>
              <a:off x="3550623" y="1228817"/>
              <a:ext cx="0" cy="4191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Freeform 15"/>
            <p:cNvSpPr/>
            <p:nvPr/>
          </p:nvSpPr>
          <p:spPr bwMode="auto">
            <a:xfrm>
              <a:off x="2979754" y="1312490"/>
              <a:ext cx="3210560" cy="111907"/>
            </a:xfrm>
            <a:custGeom>
              <a:avLst/>
              <a:gdLst>
                <a:gd name="connsiteX0" fmla="*/ 0 w 3210560"/>
                <a:gd name="connsiteY0" fmla="*/ 40787 h 111907"/>
                <a:gd name="connsiteX1" fmla="*/ 325120 w 3210560"/>
                <a:gd name="connsiteY1" fmla="*/ 20467 h 111907"/>
                <a:gd name="connsiteX2" fmla="*/ 863600 w 3210560"/>
                <a:gd name="connsiteY2" fmla="*/ 91587 h 111907"/>
                <a:gd name="connsiteX3" fmla="*/ 1524000 w 3210560"/>
                <a:gd name="connsiteY3" fmla="*/ 147 h 111907"/>
                <a:gd name="connsiteX4" fmla="*/ 2113280 w 3210560"/>
                <a:gd name="connsiteY4" fmla="*/ 71267 h 111907"/>
                <a:gd name="connsiteX5" fmla="*/ 2824480 w 3210560"/>
                <a:gd name="connsiteY5" fmla="*/ 111907 h 111907"/>
                <a:gd name="connsiteX6" fmla="*/ 3210560 w 3210560"/>
                <a:gd name="connsiteY6" fmla="*/ 71267 h 111907"/>
                <a:gd name="connsiteX7" fmla="*/ 3210560 w 3210560"/>
                <a:gd name="connsiteY7" fmla="*/ 71267 h 111907"/>
                <a:gd name="connsiteX8" fmla="*/ 3210560 w 3210560"/>
                <a:gd name="connsiteY8" fmla="*/ 71267 h 11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0560" h="111907">
                  <a:moveTo>
                    <a:pt x="0" y="40787"/>
                  </a:moveTo>
                  <a:cubicBezTo>
                    <a:pt x="90593" y="26393"/>
                    <a:pt x="181187" y="12000"/>
                    <a:pt x="325120" y="20467"/>
                  </a:cubicBezTo>
                  <a:cubicBezTo>
                    <a:pt x="469053" y="28934"/>
                    <a:pt x="663787" y="94974"/>
                    <a:pt x="863600" y="91587"/>
                  </a:cubicBezTo>
                  <a:cubicBezTo>
                    <a:pt x="1063413" y="88200"/>
                    <a:pt x="1315720" y="3534"/>
                    <a:pt x="1524000" y="147"/>
                  </a:cubicBezTo>
                  <a:cubicBezTo>
                    <a:pt x="1732280" y="-3240"/>
                    <a:pt x="1896533" y="52640"/>
                    <a:pt x="2113280" y="71267"/>
                  </a:cubicBezTo>
                  <a:cubicBezTo>
                    <a:pt x="2330027" y="89894"/>
                    <a:pt x="2641600" y="111907"/>
                    <a:pt x="2824480" y="111907"/>
                  </a:cubicBezTo>
                  <a:cubicBezTo>
                    <a:pt x="3007360" y="111907"/>
                    <a:pt x="3210560" y="71267"/>
                    <a:pt x="3210560" y="71267"/>
                  </a:cubicBezTo>
                  <a:lnTo>
                    <a:pt x="3210560" y="71267"/>
                  </a:lnTo>
                  <a:lnTo>
                    <a:pt x="3210560" y="71267"/>
                  </a:lnTo>
                </a:path>
              </a:pathLst>
            </a:cu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9" name="Straight Arrow Connector 8"/>
            <p:cNvCxnSpPr/>
            <p:nvPr/>
          </p:nvCxnSpPr>
          <p:spPr bwMode="auto">
            <a:xfrm>
              <a:off x="2674024" y="1444717"/>
              <a:ext cx="3597433" cy="0"/>
            </a:xfrm>
            <a:prstGeom prst="straightConnector1">
              <a:avLst/>
            </a:prstGeom>
            <a:solidFill>
              <a:schemeClr val="accent1"/>
            </a:solidFill>
            <a:ln w="9525" cap="flat" cmpd="sng" algn="ctr">
              <a:solidFill>
                <a:schemeClr val="tx1"/>
              </a:solidFill>
              <a:prstDash val="dash"/>
              <a:round/>
              <a:headEnd type="none" w="med" len="med"/>
              <a:tailEnd type="arrow"/>
            </a:ln>
            <a:effectLst/>
          </p:spPr>
        </p:cxnSp>
      </p:grpSp>
      <p:sp>
        <p:nvSpPr>
          <p:cNvPr id="19" name="TextBox 18"/>
          <p:cNvSpPr txBox="1"/>
          <p:nvPr/>
        </p:nvSpPr>
        <p:spPr>
          <a:xfrm>
            <a:off x="5277065" y="1675132"/>
            <a:ext cx="1445853" cy="215444"/>
          </a:xfrm>
          <a:prstGeom prst="rect">
            <a:avLst/>
          </a:prstGeom>
          <a:noFill/>
        </p:spPr>
        <p:txBody>
          <a:bodyPr wrap="square" lIns="0" tIns="0" rIns="0" bIns="0" rtlCol="0">
            <a:spAutoFit/>
          </a:bodyPr>
          <a:lstStyle/>
          <a:p>
            <a:pPr>
              <a:spcBef>
                <a:spcPts val="0"/>
              </a:spcBef>
            </a:pPr>
            <a:r>
              <a:rPr lang="de-CH" sz="1400" kern="1000" spc="30" dirty="0" err="1" smtClean="0">
                <a:latin typeface="+mn-lt"/>
                <a:cs typeface="Franklin Gothic Book"/>
              </a:rPr>
              <a:t>screen</a:t>
            </a:r>
            <a:endParaRPr lang="de-CH" sz="1400" kern="1000" spc="30" dirty="0" smtClean="0">
              <a:latin typeface="+mn-lt"/>
              <a:cs typeface="Franklin Gothic Book"/>
            </a:endParaRPr>
          </a:p>
        </p:txBody>
      </p:sp>
      <p:sp>
        <p:nvSpPr>
          <p:cNvPr id="20" name="TextBox 19"/>
          <p:cNvSpPr txBox="1"/>
          <p:nvPr/>
        </p:nvSpPr>
        <p:spPr>
          <a:xfrm>
            <a:off x="1230848" y="1619530"/>
            <a:ext cx="914400" cy="617831"/>
          </a:xfrm>
          <a:prstGeom prst="rect">
            <a:avLst/>
          </a:prstGeom>
          <a:noFill/>
        </p:spPr>
        <p:txBody>
          <a:bodyPr wrap="none" lIns="0" tIns="0" rIns="0" bIns="0" rtlCol="0">
            <a:noAutofit/>
          </a:bodyPr>
          <a:lstStyle/>
          <a:p>
            <a:pPr>
              <a:lnSpc>
                <a:spcPct val="110000"/>
              </a:lnSpc>
              <a:spcBef>
                <a:spcPts val="0"/>
              </a:spcBef>
            </a:pPr>
            <a:r>
              <a:rPr lang="de-CH" sz="1400" kern="1000" spc="30" dirty="0" smtClean="0">
                <a:latin typeface="+mn-lt"/>
                <a:cs typeface="Franklin Gothic Book"/>
              </a:rPr>
              <a:t>Reference </a:t>
            </a:r>
            <a:r>
              <a:rPr lang="de-CH" sz="1400" kern="1000" spc="30" dirty="0" err="1" smtClean="0">
                <a:latin typeface="+mn-lt"/>
                <a:cs typeface="Franklin Gothic Book"/>
              </a:rPr>
              <a:t>point</a:t>
            </a:r>
            <a:endParaRPr lang="de-CH" sz="1400" kern="1000" spc="30" dirty="0" smtClean="0">
              <a:latin typeface="+mn-lt"/>
              <a:cs typeface="Franklin Gothic Book"/>
            </a:endParaRPr>
          </a:p>
        </p:txBody>
      </p:sp>
      <p:cxnSp>
        <p:nvCxnSpPr>
          <p:cNvPr id="22" name="Straight Arrow Connector 21"/>
          <p:cNvCxnSpPr/>
          <p:nvPr/>
        </p:nvCxnSpPr>
        <p:spPr bwMode="auto">
          <a:xfrm flipV="1">
            <a:off x="2076315" y="1339031"/>
            <a:ext cx="353057" cy="3361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flipV="1">
            <a:off x="5156596" y="1406598"/>
            <a:ext cx="297280" cy="2685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aphicFrame>
        <p:nvGraphicFramePr>
          <p:cNvPr id="26" name="Object 25"/>
          <p:cNvGraphicFramePr>
            <a:graphicFrameLocks noChangeAspect="1"/>
          </p:cNvGraphicFramePr>
          <p:nvPr>
            <p:extLst>
              <p:ext uri="{D42A27DB-BD31-4B8C-83A1-F6EECF244321}">
                <p14:modId xmlns:p14="http://schemas.microsoft.com/office/powerpoint/2010/main" val="2478531249"/>
              </p:ext>
            </p:extLst>
          </p:nvPr>
        </p:nvGraphicFramePr>
        <p:xfrm>
          <a:off x="1791003" y="2389794"/>
          <a:ext cx="3937000" cy="520700"/>
        </p:xfrm>
        <a:graphic>
          <a:graphicData uri="http://schemas.openxmlformats.org/presentationml/2006/ole">
            <mc:AlternateContent xmlns:mc="http://schemas.openxmlformats.org/markup-compatibility/2006">
              <mc:Choice xmlns:v="urn:schemas-microsoft-com:vml" Requires="v">
                <p:oleObj spid="_x0000_s15723" name="Equation" r:id="rId3" imgW="2730240" imgH="355320" progId="Equation.3">
                  <p:embed/>
                </p:oleObj>
              </mc:Choice>
              <mc:Fallback>
                <p:oleObj name="Equation" r:id="rId3" imgW="2730240" imgH="355320" progId="Equation.3">
                  <p:embed/>
                  <p:pic>
                    <p:nvPicPr>
                      <p:cNvPr id="0" name="Object 8"/>
                      <p:cNvPicPr>
                        <a:picLocks noChangeAspect="1" noChangeArrowheads="1"/>
                      </p:cNvPicPr>
                      <p:nvPr/>
                    </p:nvPicPr>
                    <p:blipFill>
                      <a:blip r:embed="rId4"/>
                      <a:srcRect/>
                      <a:stretch>
                        <a:fillRect/>
                      </a:stretch>
                    </p:blipFill>
                    <p:spPr bwMode="auto">
                      <a:xfrm>
                        <a:off x="1791003" y="2389794"/>
                        <a:ext cx="3937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016468956"/>
              </p:ext>
            </p:extLst>
          </p:nvPr>
        </p:nvGraphicFramePr>
        <p:xfrm>
          <a:off x="6952058" y="869024"/>
          <a:ext cx="2019221" cy="2043104"/>
        </p:xfrm>
        <a:graphic>
          <a:graphicData uri="http://schemas.openxmlformats.org/presentationml/2006/ole">
            <mc:AlternateContent xmlns:mc="http://schemas.openxmlformats.org/markup-compatibility/2006">
              <mc:Choice xmlns:v="urn:schemas-microsoft-com:vml" Requires="v">
                <p:oleObj spid="_x0000_s15724" name="Equation" r:id="rId5" imgW="1841400" imgH="2006280" progId="Equation.3">
                  <p:embed/>
                </p:oleObj>
              </mc:Choice>
              <mc:Fallback>
                <p:oleObj name="Equation" r:id="rId5" imgW="1841400" imgH="2006280" progId="Equation.3">
                  <p:embed/>
                  <p:pic>
                    <p:nvPicPr>
                      <p:cNvPr id="0" name="Object 25"/>
                      <p:cNvPicPr>
                        <a:picLocks noChangeAspect="1" noChangeArrowheads="1"/>
                      </p:cNvPicPr>
                      <p:nvPr/>
                    </p:nvPicPr>
                    <p:blipFill>
                      <a:blip r:embed="rId6"/>
                      <a:srcRect/>
                      <a:stretch>
                        <a:fillRect/>
                      </a:stretch>
                    </p:blipFill>
                    <p:spPr bwMode="auto">
                      <a:xfrm>
                        <a:off x="6952058" y="869024"/>
                        <a:ext cx="2019221" cy="2043104"/>
                      </a:xfrm>
                      <a:prstGeom prst="rect">
                        <a:avLst/>
                      </a:prstGeom>
                      <a:noFill/>
                      <a:ln>
                        <a:noFill/>
                      </a:ln>
                    </p:spPr>
                  </p:pic>
                </p:oleObj>
              </mc:Fallback>
            </mc:AlternateContent>
          </a:graphicData>
        </a:graphic>
      </p:graphicFrame>
      <p:sp>
        <p:nvSpPr>
          <p:cNvPr id="28" name="Oval 16"/>
          <p:cNvSpPr>
            <a:spLocks noChangeArrowheads="1"/>
          </p:cNvSpPr>
          <p:nvPr/>
        </p:nvSpPr>
        <p:spPr bwMode="auto">
          <a:xfrm>
            <a:off x="1633291" y="113574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29" name="Oval 16"/>
          <p:cNvSpPr>
            <a:spLocks noChangeArrowheads="1"/>
          </p:cNvSpPr>
          <p:nvPr/>
        </p:nvSpPr>
        <p:spPr bwMode="auto">
          <a:xfrm>
            <a:off x="1491051" y="113574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30" name="Oval 16"/>
          <p:cNvSpPr>
            <a:spLocks noChangeArrowheads="1"/>
          </p:cNvSpPr>
          <p:nvPr/>
        </p:nvSpPr>
        <p:spPr bwMode="auto">
          <a:xfrm>
            <a:off x="1338651" y="113574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31" name="Oval 16"/>
          <p:cNvSpPr>
            <a:spLocks noChangeArrowheads="1"/>
          </p:cNvSpPr>
          <p:nvPr/>
        </p:nvSpPr>
        <p:spPr bwMode="auto">
          <a:xfrm>
            <a:off x="1186251" y="113574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32" name="Oval 16"/>
          <p:cNvSpPr>
            <a:spLocks noChangeArrowheads="1"/>
          </p:cNvSpPr>
          <p:nvPr/>
        </p:nvSpPr>
        <p:spPr bwMode="auto">
          <a:xfrm>
            <a:off x="1785691" y="113574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33" name="Rectangle 32"/>
          <p:cNvSpPr/>
          <p:nvPr/>
        </p:nvSpPr>
        <p:spPr bwMode="auto">
          <a:xfrm>
            <a:off x="1991360" y="1203164"/>
            <a:ext cx="291963" cy="18311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4" name="Oval 16"/>
          <p:cNvSpPr>
            <a:spLocks noChangeArrowheads="1"/>
          </p:cNvSpPr>
          <p:nvPr/>
        </p:nvSpPr>
        <p:spPr bwMode="auto">
          <a:xfrm>
            <a:off x="3055691" y="1127484"/>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35" name="Oval 16"/>
          <p:cNvSpPr>
            <a:spLocks noChangeArrowheads="1"/>
          </p:cNvSpPr>
          <p:nvPr/>
        </p:nvSpPr>
        <p:spPr bwMode="auto">
          <a:xfrm>
            <a:off x="4046313" y="1127484"/>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36" name="Oval 16"/>
          <p:cNvSpPr>
            <a:spLocks noChangeArrowheads="1"/>
          </p:cNvSpPr>
          <p:nvPr/>
        </p:nvSpPr>
        <p:spPr bwMode="auto">
          <a:xfrm>
            <a:off x="3319851" y="1127484"/>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37" name="Oval 16"/>
          <p:cNvSpPr>
            <a:spLocks noChangeArrowheads="1"/>
          </p:cNvSpPr>
          <p:nvPr/>
        </p:nvSpPr>
        <p:spPr bwMode="auto">
          <a:xfrm>
            <a:off x="2807476" y="1127484"/>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38" name="Oval 16"/>
          <p:cNvSpPr>
            <a:spLocks noChangeArrowheads="1"/>
          </p:cNvSpPr>
          <p:nvPr/>
        </p:nvSpPr>
        <p:spPr bwMode="auto">
          <a:xfrm>
            <a:off x="3634811" y="1127484"/>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39" name="Right Brace 38"/>
          <p:cNvSpPr/>
          <p:nvPr/>
        </p:nvSpPr>
        <p:spPr bwMode="auto">
          <a:xfrm>
            <a:off x="5913120" y="904240"/>
            <a:ext cx="284480" cy="192024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40" name="Right Brace 39"/>
          <p:cNvSpPr/>
          <p:nvPr/>
        </p:nvSpPr>
        <p:spPr bwMode="auto">
          <a:xfrm rot="10800000">
            <a:off x="6580678" y="904240"/>
            <a:ext cx="284480" cy="192024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41" name="Right Arrow 40"/>
          <p:cNvSpPr/>
          <p:nvPr/>
        </p:nvSpPr>
        <p:spPr bwMode="auto">
          <a:xfrm>
            <a:off x="952094" y="6106159"/>
            <a:ext cx="508000" cy="338695"/>
          </a:xfrm>
          <a:prstGeom prst="rightArrow">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42" name="TextBox 41"/>
          <p:cNvSpPr txBox="1"/>
          <p:nvPr/>
        </p:nvSpPr>
        <p:spPr>
          <a:xfrm>
            <a:off x="1520578" y="6136652"/>
            <a:ext cx="2765989" cy="331901"/>
          </a:xfrm>
          <a:prstGeom prst="rect">
            <a:avLst/>
          </a:prstGeom>
          <a:noFill/>
        </p:spPr>
        <p:txBody>
          <a:bodyPr wrap="none" lIns="0" tIns="0" rIns="0" bIns="0" rtlCol="0">
            <a:noAutofit/>
          </a:bodyPr>
          <a:lstStyle/>
          <a:p>
            <a:pPr>
              <a:lnSpc>
                <a:spcPct val="110000"/>
              </a:lnSpc>
              <a:spcBef>
                <a:spcPts val="0"/>
              </a:spcBef>
            </a:pPr>
            <a:r>
              <a:rPr lang="de-CH" sz="1800" b="1" kern="1000" spc="30" dirty="0" smtClean="0">
                <a:latin typeface="+mn-lt"/>
                <a:cs typeface="Franklin Gothic Book"/>
              </a:rPr>
              <a:t>Multiple </a:t>
            </a:r>
            <a:r>
              <a:rPr lang="de-CH" sz="1800" b="1" kern="1000" spc="30" dirty="0" err="1" smtClean="0">
                <a:latin typeface="+mn-lt"/>
                <a:cs typeface="Franklin Gothic Book"/>
              </a:rPr>
              <a:t>quadrupole</a:t>
            </a:r>
            <a:r>
              <a:rPr lang="de-CH" sz="1800" b="1" kern="1000" spc="30" dirty="0" smtClean="0">
                <a:latin typeface="+mn-lt"/>
                <a:cs typeface="Franklin Gothic Book"/>
              </a:rPr>
              <a:t> </a:t>
            </a:r>
            <a:r>
              <a:rPr lang="de-CH" sz="1800" b="1" kern="1000" spc="30" dirty="0" err="1" smtClean="0">
                <a:latin typeface="+mn-lt"/>
                <a:cs typeface="Franklin Gothic Book"/>
              </a:rPr>
              <a:t>scan</a:t>
            </a:r>
            <a:r>
              <a:rPr lang="de-CH" sz="1800" b="1" kern="1000" spc="30" dirty="0" smtClean="0">
                <a:latin typeface="+mn-lt"/>
                <a:cs typeface="Franklin Gothic Book"/>
              </a:rPr>
              <a:t>   +</a:t>
            </a:r>
          </a:p>
        </p:txBody>
      </p:sp>
      <p:grpSp>
        <p:nvGrpSpPr>
          <p:cNvPr id="21" name="Group 20"/>
          <p:cNvGrpSpPr/>
          <p:nvPr/>
        </p:nvGrpSpPr>
        <p:grpSpPr>
          <a:xfrm>
            <a:off x="5156595" y="5789704"/>
            <a:ext cx="3987405" cy="512897"/>
            <a:chOff x="5277065" y="4313157"/>
            <a:chExt cx="3477402" cy="366712"/>
          </a:xfrm>
        </p:grpSpPr>
        <p:cxnSp>
          <p:nvCxnSpPr>
            <p:cNvPr id="8" name="Straight Connector 7"/>
            <p:cNvCxnSpPr/>
            <p:nvPr/>
          </p:nvCxnSpPr>
          <p:spPr bwMode="auto">
            <a:xfrm flipH="1">
              <a:off x="5277065" y="4472586"/>
              <a:ext cx="2886058" cy="75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6" name="Group 5"/>
            <p:cNvGrpSpPr/>
            <p:nvPr/>
          </p:nvGrpSpPr>
          <p:grpSpPr>
            <a:xfrm>
              <a:off x="5476280" y="4313157"/>
              <a:ext cx="3278187" cy="366712"/>
              <a:chOff x="5858074" y="3683237"/>
              <a:chExt cx="3278187" cy="366712"/>
            </a:xfrm>
          </p:grpSpPr>
          <p:sp>
            <p:nvSpPr>
              <p:cNvPr id="44" name="Oval 27"/>
              <p:cNvSpPr>
                <a:spLocks noChangeArrowheads="1"/>
              </p:cNvSpPr>
              <p:nvPr/>
            </p:nvSpPr>
            <p:spPr bwMode="auto">
              <a:xfrm>
                <a:off x="5858074"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45" name="Oval 28"/>
              <p:cNvSpPr>
                <a:spLocks noChangeArrowheads="1"/>
              </p:cNvSpPr>
              <p:nvPr/>
            </p:nvSpPr>
            <p:spPr bwMode="auto">
              <a:xfrm>
                <a:off x="5912049"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46" name="Oval 29"/>
              <p:cNvSpPr>
                <a:spLocks noChangeArrowheads="1"/>
              </p:cNvSpPr>
              <p:nvPr/>
            </p:nvSpPr>
            <p:spPr bwMode="auto">
              <a:xfrm>
                <a:off x="5989836"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47" name="Oval 30"/>
              <p:cNvSpPr>
                <a:spLocks noChangeArrowheads="1"/>
              </p:cNvSpPr>
              <p:nvPr/>
            </p:nvSpPr>
            <p:spPr bwMode="auto">
              <a:xfrm>
                <a:off x="60803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48" name="Oval 31"/>
              <p:cNvSpPr>
                <a:spLocks noChangeArrowheads="1"/>
              </p:cNvSpPr>
              <p:nvPr/>
            </p:nvSpPr>
            <p:spPr bwMode="auto">
              <a:xfrm>
                <a:off x="6172399"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49" name="Oval 32"/>
              <p:cNvSpPr>
                <a:spLocks noChangeArrowheads="1"/>
              </p:cNvSpPr>
              <p:nvPr/>
            </p:nvSpPr>
            <p:spPr bwMode="auto">
              <a:xfrm>
                <a:off x="6416874" y="3683237"/>
                <a:ext cx="36512"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0" name="Oval 33"/>
              <p:cNvSpPr>
                <a:spLocks noChangeArrowheads="1"/>
              </p:cNvSpPr>
              <p:nvPr/>
            </p:nvSpPr>
            <p:spPr bwMode="auto">
              <a:xfrm>
                <a:off x="6501011" y="3683237"/>
                <a:ext cx="39688"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1" name="Oval 34"/>
              <p:cNvSpPr>
                <a:spLocks noChangeArrowheads="1"/>
              </p:cNvSpPr>
              <p:nvPr/>
            </p:nvSpPr>
            <p:spPr bwMode="auto">
              <a:xfrm>
                <a:off x="65883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2" name="Oval 35"/>
              <p:cNvSpPr>
                <a:spLocks noChangeArrowheads="1"/>
              </p:cNvSpPr>
              <p:nvPr/>
            </p:nvSpPr>
            <p:spPr bwMode="auto">
              <a:xfrm>
                <a:off x="669627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3" name="Oval 36"/>
              <p:cNvSpPr>
                <a:spLocks noChangeArrowheads="1"/>
              </p:cNvSpPr>
              <p:nvPr/>
            </p:nvSpPr>
            <p:spPr bwMode="auto">
              <a:xfrm>
                <a:off x="6777236"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4" name="Oval 37"/>
              <p:cNvSpPr>
                <a:spLocks noChangeArrowheads="1"/>
              </p:cNvSpPr>
              <p:nvPr/>
            </p:nvSpPr>
            <p:spPr bwMode="auto">
              <a:xfrm>
                <a:off x="69312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5" name="Oval 38"/>
              <p:cNvSpPr>
                <a:spLocks noChangeArrowheads="1"/>
              </p:cNvSpPr>
              <p:nvPr/>
            </p:nvSpPr>
            <p:spPr bwMode="auto">
              <a:xfrm>
                <a:off x="7147124" y="3683237"/>
                <a:ext cx="39687" cy="322262"/>
              </a:xfrm>
              <a:prstGeom prst="ellipse">
                <a:avLst/>
              </a:prstGeom>
              <a:solidFill>
                <a:schemeClr val="accent5">
                  <a:lumMod val="60000"/>
                  <a:lumOff val="40000"/>
                </a:schemeClr>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6" name="Oval 39"/>
              <p:cNvSpPr>
                <a:spLocks noChangeArrowheads="1"/>
              </p:cNvSpPr>
              <p:nvPr/>
            </p:nvSpPr>
            <p:spPr bwMode="auto">
              <a:xfrm>
                <a:off x="7364611" y="3683237"/>
                <a:ext cx="38100" cy="322262"/>
              </a:xfrm>
              <a:prstGeom prst="ellipse">
                <a:avLst/>
              </a:prstGeom>
              <a:solidFill>
                <a:schemeClr val="accent5">
                  <a:lumMod val="60000"/>
                  <a:lumOff val="40000"/>
                </a:schemeClr>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7" name="Oval 40"/>
              <p:cNvSpPr>
                <a:spLocks noChangeArrowheads="1"/>
              </p:cNvSpPr>
              <p:nvPr/>
            </p:nvSpPr>
            <p:spPr bwMode="auto">
              <a:xfrm>
                <a:off x="7588449" y="3683237"/>
                <a:ext cx="39687" cy="322262"/>
              </a:xfrm>
              <a:prstGeom prst="ellipse">
                <a:avLst/>
              </a:prstGeom>
              <a:solidFill>
                <a:schemeClr val="accent5">
                  <a:lumMod val="60000"/>
                  <a:lumOff val="40000"/>
                </a:schemeClr>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8" name="Oval 41"/>
              <p:cNvSpPr>
                <a:spLocks noChangeArrowheads="1"/>
              </p:cNvSpPr>
              <p:nvPr/>
            </p:nvSpPr>
            <p:spPr bwMode="auto">
              <a:xfrm>
                <a:off x="7804349" y="3683237"/>
                <a:ext cx="39687" cy="322262"/>
              </a:xfrm>
              <a:prstGeom prst="ellipse">
                <a:avLst/>
              </a:prstGeom>
              <a:solidFill>
                <a:schemeClr val="accent5">
                  <a:lumMod val="60000"/>
                  <a:lumOff val="40000"/>
                </a:schemeClr>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59" name="Oval 42"/>
              <p:cNvSpPr>
                <a:spLocks noChangeArrowheads="1"/>
              </p:cNvSpPr>
              <p:nvPr/>
            </p:nvSpPr>
            <p:spPr bwMode="auto">
              <a:xfrm>
                <a:off x="8017074" y="3683237"/>
                <a:ext cx="38100" cy="322262"/>
              </a:xfrm>
              <a:prstGeom prst="ellipse">
                <a:avLst/>
              </a:prstGeom>
              <a:solidFill>
                <a:schemeClr val="accent6">
                  <a:lumMod val="60000"/>
                  <a:lumOff val="40000"/>
                </a:schemeClr>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60" name="Oval 43"/>
              <p:cNvSpPr>
                <a:spLocks noChangeArrowheads="1"/>
              </p:cNvSpPr>
              <p:nvPr/>
            </p:nvSpPr>
            <p:spPr bwMode="auto">
              <a:xfrm>
                <a:off x="82393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61" name="Oval 44"/>
              <p:cNvSpPr>
                <a:spLocks noChangeArrowheads="1"/>
              </p:cNvSpPr>
              <p:nvPr/>
            </p:nvSpPr>
            <p:spPr bwMode="auto">
              <a:xfrm>
                <a:off x="84552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62" name="AutoShape 45"/>
              <p:cNvSpPr>
                <a:spLocks noChangeArrowheads="1"/>
              </p:cNvSpPr>
              <p:nvPr/>
            </p:nvSpPr>
            <p:spPr bwMode="auto">
              <a:xfrm rot="10800000">
                <a:off x="8520311" y="3683237"/>
                <a:ext cx="98425" cy="32226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63" name="Line 46"/>
              <p:cNvSpPr>
                <a:spLocks noChangeShapeType="1"/>
              </p:cNvSpPr>
              <p:nvPr/>
            </p:nvSpPr>
            <p:spPr bwMode="auto">
              <a:xfrm>
                <a:off x="8579049" y="3846749"/>
                <a:ext cx="382587" cy="111125"/>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latin typeface="+mn-lt"/>
                  <a:cs typeface="Arial" panose="020B0604020202020204" pitchFamily="34" charset="0"/>
                </a:endParaRPr>
              </a:p>
            </p:txBody>
          </p:sp>
          <p:sp>
            <p:nvSpPr>
              <p:cNvPr id="64" name="Rectangle 47"/>
              <p:cNvSpPr>
                <a:spLocks noChangeArrowheads="1"/>
              </p:cNvSpPr>
              <p:nvPr/>
            </p:nvSpPr>
            <p:spPr bwMode="auto">
              <a:xfrm>
                <a:off x="8933061" y="3761024"/>
                <a:ext cx="203200" cy="252413"/>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65" name="AutoShape 48"/>
              <p:cNvSpPr>
                <a:spLocks noChangeArrowheads="1"/>
              </p:cNvSpPr>
              <p:nvPr/>
            </p:nvSpPr>
            <p:spPr bwMode="auto">
              <a:xfrm>
                <a:off x="7653536" y="3745149"/>
                <a:ext cx="120650" cy="196850"/>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66" name="AutoShape 197"/>
              <p:cNvSpPr>
                <a:spLocks noChangeArrowheads="1"/>
              </p:cNvSpPr>
              <p:nvPr/>
            </p:nvSpPr>
            <p:spPr bwMode="auto">
              <a:xfrm>
                <a:off x="8355211" y="3761024"/>
                <a:ext cx="47625"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67" name="AutoShape 198"/>
              <p:cNvSpPr>
                <a:spLocks noChangeArrowheads="1"/>
              </p:cNvSpPr>
              <p:nvPr/>
            </p:nvSpPr>
            <p:spPr bwMode="auto">
              <a:xfrm>
                <a:off x="7910711" y="3757849"/>
                <a:ext cx="49213"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68" name="AutoShape 199"/>
              <p:cNvSpPr>
                <a:spLocks noChangeArrowheads="1"/>
              </p:cNvSpPr>
              <p:nvPr/>
            </p:nvSpPr>
            <p:spPr bwMode="auto">
              <a:xfrm>
                <a:off x="7467799" y="3757849"/>
                <a:ext cx="49212"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69" name="AutoShape 200"/>
              <p:cNvSpPr>
                <a:spLocks noChangeArrowheads="1"/>
              </p:cNvSpPr>
              <p:nvPr/>
            </p:nvSpPr>
            <p:spPr bwMode="auto">
              <a:xfrm>
                <a:off x="7034411" y="3761024"/>
                <a:ext cx="49213"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nvGrpSpPr>
              <p:cNvPr id="71" name="Group 208"/>
              <p:cNvGrpSpPr>
                <a:grpSpLocks/>
              </p:cNvGrpSpPr>
              <p:nvPr/>
            </p:nvGrpSpPr>
            <p:grpSpPr bwMode="auto">
              <a:xfrm>
                <a:off x="7653536" y="3730862"/>
                <a:ext cx="123825" cy="219075"/>
                <a:chOff x="4969" y="1873"/>
                <a:chExt cx="79" cy="79"/>
              </a:xfrm>
            </p:grpSpPr>
            <p:sp>
              <p:nvSpPr>
                <p:cNvPr id="72" name="AutoShape 209"/>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73" name="Oval 210"/>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grpSp>
            <p:nvGrpSpPr>
              <p:cNvPr id="74" name="Group 211"/>
              <p:cNvGrpSpPr>
                <a:grpSpLocks/>
              </p:cNvGrpSpPr>
              <p:nvPr/>
            </p:nvGrpSpPr>
            <p:grpSpPr bwMode="auto">
              <a:xfrm>
                <a:off x="8090099" y="3734037"/>
                <a:ext cx="123825" cy="219075"/>
                <a:chOff x="4969" y="1873"/>
                <a:chExt cx="79" cy="79"/>
              </a:xfrm>
            </p:grpSpPr>
            <p:sp>
              <p:nvSpPr>
                <p:cNvPr id="75" name="AutoShape 212"/>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76" name="Oval 213"/>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grpSp>
            <p:nvGrpSpPr>
              <p:cNvPr id="77" name="Group 214"/>
              <p:cNvGrpSpPr>
                <a:grpSpLocks/>
              </p:cNvGrpSpPr>
              <p:nvPr/>
            </p:nvGrpSpPr>
            <p:grpSpPr bwMode="auto">
              <a:xfrm>
                <a:off x="7213799" y="3745149"/>
                <a:ext cx="123825" cy="219075"/>
                <a:chOff x="4969" y="1873"/>
                <a:chExt cx="79" cy="79"/>
              </a:xfrm>
            </p:grpSpPr>
            <p:sp>
              <p:nvSpPr>
                <p:cNvPr id="78" name="AutoShape 215"/>
                <p:cNvSpPr>
                  <a:spLocks noChangeArrowheads="1"/>
                </p:cNvSpPr>
                <p:nvPr/>
              </p:nvSpPr>
              <p:spPr bwMode="auto">
                <a:xfrm>
                  <a:off x="4971" y="1873"/>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79" name="Oval 216"/>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grpSp>
            <p:nvGrpSpPr>
              <p:cNvPr id="80" name="Group 217"/>
              <p:cNvGrpSpPr>
                <a:grpSpLocks/>
              </p:cNvGrpSpPr>
              <p:nvPr/>
            </p:nvGrpSpPr>
            <p:grpSpPr bwMode="auto">
              <a:xfrm>
                <a:off x="6812161" y="3735624"/>
                <a:ext cx="123825" cy="220663"/>
                <a:chOff x="4969" y="1873"/>
                <a:chExt cx="79" cy="79"/>
              </a:xfrm>
            </p:grpSpPr>
            <p:sp>
              <p:nvSpPr>
                <p:cNvPr id="81" name="AutoShape 218"/>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82" name="Oval 219"/>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grpSp>
            <p:nvGrpSpPr>
              <p:cNvPr id="83" name="Group 220"/>
              <p:cNvGrpSpPr>
                <a:grpSpLocks/>
              </p:cNvGrpSpPr>
              <p:nvPr/>
            </p:nvGrpSpPr>
            <p:grpSpPr bwMode="auto">
              <a:xfrm>
                <a:off x="6320036" y="3735624"/>
                <a:ext cx="123825" cy="220663"/>
                <a:chOff x="4969" y="1873"/>
                <a:chExt cx="79" cy="79"/>
              </a:xfrm>
            </p:grpSpPr>
            <p:sp>
              <p:nvSpPr>
                <p:cNvPr id="84" name="AutoShape 221"/>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85" name="Oval 222"/>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grpSp>
            <p:nvGrpSpPr>
              <p:cNvPr id="86" name="Group 223"/>
              <p:cNvGrpSpPr>
                <a:grpSpLocks/>
              </p:cNvGrpSpPr>
              <p:nvPr/>
            </p:nvGrpSpPr>
            <p:grpSpPr bwMode="auto">
              <a:xfrm>
                <a:off x="6181924" y="3735624"/>
                <a:ext cx="123825" cy="220663"/>
                <a:chOff x="4969" y="1873"/>
                <a:chExt cx="79" cy="79"/>
              </a:xfrm>
            </p:grpSpPr>
            <p:sp>
              <p:nvSpPr>
                <p:cNvPr id="87" name="AutoShape 224"/>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88" name="Oval 225"/>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dirty="0">
                    <a:latin typeface="+mn-lt"/>
                    <a:cs typeface="Arial" panose="020B0604020202020204" pitchFamily="34" charset="0"/>
                  </a:endParaRPr>
                </a:p>
              </p:txBody>
            </p:sp>
          </p:grpSp>
          <p:grpSp>
            <p:nvGrpSpPr>
              <p:cNvPr id="89" name="Group 226"/>
              <p:cNvGrpSpPr>
                <a:grpSpLocks/>
              </p:cNvGrpSpPr>
              <p:nvPr/>
            </p:nvGrpSpPr>
            <p:grpSpPr bwMode="auto">
              <a:xfrm>
                <a:off x="5910461" y="3724512"/>
                <a:ext cx="123825" cy="220662"/>
                <a:chOff x="4969" y="1873"/>
                <a:chExt cx="79" cy="79"/>
              </a:xfrm>
            </p:grpSpPr>
            <p:sp>
              <p:nvSpPr>
                <p:cNvPr id="90" name="AutoShape 227"/>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91" name="Oval 228"/>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sp>
            <p:nvSpPr>
              <p:cNvPr id="92" name="AutoShape 260"/>
              <p:cNvSpPr>
                <a:spLocks noChangeArrowheads="1"/>
              </p:cNvSpPr>
              <p:nvPr/>
            </p:nvSpPr>
            <p:spPr bwMode="auto">
              <a:xfrm>
                <a:off x="8326636" y="3746737"/>
                <a:ext cx="106363"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93" name="AutoShape 261"/>
              <p:cNvSpPr>
                <a:spLocks noChangeArrowheads="1"/>
              </p:cNvSpPr>
              <p:nvPr/>
            </p:nvSpPr>
            <p:spPr bwMode="auto">
              <a:xfrm>
                <a:off x="7878961" y="3735624"/>
                <a:ext cx="106363"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94" name="AutoShape 262"/>
              <p:cNvSpPr>
                <a:spLocks noChangeArrowheads="1"/>
              </p:cNvSpPr>
              <p:nvPr/>
            </p:nvSpPr>
            <p:spPr bwMode="auto">
              <a:xfrm>
                <a:off x="7437636" y="3735624"/>
                <a:ext cx="106363"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95" name="AutoShape 263"/>
              <p:cNvSpPr>
                <a:spLocks noChangeArrowheads="1"/>
              </p:cNvSpPr>
              <p:nvPr/>
            </p:nvSpPr>
            <p:spPr bwMode="auto">
              <a:xfrm>
                <a:off x="7009011" y="3740730"/>
                <a:ext cx="106363"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nvGrpSpPr>
              <p:cNvPr id="96" name="Group 267"/>
              <p:cNvGrpSpPr>
                <a:grpSpLocks/>
              </p:cNvGrpSpPr>
              <p:nvPr/>
            </p:nvGrpSpPr>
            <p:grpSpPr bwMode="auto">
              <a:xfrm>
                <a:off x="8812411" y="3830874"/>
                <a:ext cx="125413" cy="219075"/>
                <a:chOff x="4969" y="1873"/>
                <a:chExt cx="79" cy="79"/>
              </a:xfrm>
            </p:grpSpPr>
            <p:sp>
              <p:nvSpPr>
                <p:cNvPr id="97" name="AutoShape 268"/>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98" name="Oval 269"/>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grpSp>
            <p:nvGrpSpPr>
              <p:cNvPr id="99" name="Group 270"/>
              <p:cNvGrpSpPr>
                <a:grpSpLocks/>
              </p:cNvGrpSpPr>
              <p:nvPr/>
            </p:nvGrpSpPr>
            <p:grpSpPr bwMode="auto">
              <a:xfrm>
                <a:off x="8813999" y="3734037"/>
                <a:ext cx="125412" cy="219075"/>
                <a:chOff x="4969" y="1873"/>
                <a:chExt cx="79" cy="79"/>
              </a:xfrm>
            </p:grpSpPr>
            <p:sp>
              <p:nvSpPr>
                <p:cNvPr id="100" name="AutoShape 271"/>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101" name="Oval 272"/>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sp>
            <p:nvSpPr>
              <p:cNvPr id="70" name="AutoShape 201"/>
              <p:cNvSpPr>
                <a:spLocks noChangeArrowheads="1"/>
              </p:cNvSpPr>
              <p:nvPr/>
            </p:nvSpPr>
            <p:spPr bwMode="auto">
              <a:xfrm rot="5400000">
                <a:off x="6250979" y="3817381"/>
                <a:ext cx="119063" cy="50800"/>
              </a:xfrm>
              <a:prstGeom prst="can">
                <a:avLst>
                  <a:gd name="adj" fmla="val 25000"/>
                </a:avLst>
              </a:prstGeom>
              <a:gradFill rotWithShape="1">
                <a:gsLst>
                  <a:gs pos="0">
                    <a:srgbClr val="FFC000"/>
                  </a:gs>
                  <a:gs pos="50000">
                    <a:schemeClr val="bg1"/>
                  </a:gs>
                  <a:gs pos="100000">
                    <a:srgbClr val="FFC000"/>
                  </a:gs>
                </a:gsLst>
                <a:lin ang="0" scaled="1"/>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pSp>
      </p:grpSp>
      <p:sp>
        <p:nvSpPr>
          <p:cNvPr id="23" name="Right Brace 22"/>
          <p:cNvSpPr/>
          <p:nvPr/>
        </p:nvSpPr>
        <p:spPr bwMode="auto">
          <a:xfrm rot="5400000">
            <a:off x="7299146" y="5826561"/>
            <a:ext cx="172485" cy="1050123"/>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5" name="TextBox 24"/>
          <p:cNvSpPr txBox="1"/>
          <p:nvPr/>
        </p:nvSpPr>
        <p:spPr>
          <a:xfrm>
            <a:off x="5650742" y="5415652"/>
            <a:ext cx="833813" cy="270388"/>
          </a:xfrm>
          <a:prstGeom prst="rect">
            <a:avLst/>
          </a:prstGeom>
          <a:noFill/>
        </p:spPr>
        <p:txBody>
          <a:bodyPr wrap="none" lIns="0" tIns="0" rIns="0" bIns="0" rtlCol="0">
            <a:noAutofit/>
          </a:bodyPr>
          <a:lstStyle/>
          <a:p>
            <a:pPr>
              <a:lnSpc>
                <a:spcPct val="110000"/>
              </a:lnSpc>
              <a:spcBef>
                <a:spcPts val="0"/>
              </a:spcBef>
            </a:pPr>
            <a:r>
              <a:rPr lang="de-CH" sz="1200" kern="1000" spc="30" dirty="0" err="1" smtClean="0">
                <a:latin typeface="+mn-lt"/>
                <a:cs typeface="Franklin Gothic Book"/>
              </a:rPr>
              <a:t>Deflector</a:t>
            </a:r>
            <a:endParaRPr lang="de-CH" sz="1200" kern="1000" spc="30" dirty="0" smtClean="0">
              <a:latin typeface="+mn-lt"/>
              <a:cs typeface="Franklin Gothic Book"/>
            </a:endParaRPr>
          </a:p>
        </p:txBody>
      </p:sp>
      <p:cxnSp>
        <p:nvCxnSpPr>
          <p:cNvPr id="104" name="Straight Arrow Connector 103"/>
          <p:cNvCxnSpPr/>
          <p:nvPr/>
        </p:nvCxnSpPr>
        <p:spPr bwMode="auto">
          <a:xfrm flipH="1">
            <a:off x="5906090" y="5606812"/>
            <a:ext cx="14059" cy="25941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5" name="Straight Arrow Connector 104"/>
          <p:cNvCxnSpPr/>
          <p:nvPr/>
        </p:nvCxnSpPr>
        <p:spPr bwMode="auto">
          <a:xfrm>
            <a:off x="8276615" y="5550846"/>
            <a:ext cx="0" cy="26947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6" name="TextBox 105"/>
          <p:cNvSpPr txBox="1"/>
          <p:nvPr/>
        </p:nvSpPr>
        <p:spPr>
          <a:xfrm>
            <a:off x="7911518" y="5365698"/>
            <a:ext cx="833813" cy="270388"/>
          </a:xfrm>
          <a:prstGeom prst="rect">
            <a:avLst/>
          </a:prstGeom>
          <a:noFill/>
        </p:spPr>
        <p:txBody>
          <a:bodyPr wrap="none" lIns="0" tIns="0" rIns="0" bIns="0" rtlCol="0">
            <a:noAutofit/>
          </a:bodyPr>
          <a:lstStyle/>
          <a:p>
            <a:pPr>
              <a:lnSpc>
                <a:spcPct val="110000"/>
              </a:lnSpc>
              <a:spcBef>
                <a:spcPts val="0"/>
              </a:spcBef>
            </a:pPr>
            <a:r>
              <a:rPr lang="de-CH" sz="1200" kern="1000" spc="30" dirty="0" smtClean="0">
                <a:latin typeface="+mn-lt"/>
                <a:cs typeface="Franklin Gothic Book"/>
              </a:rPr>
              <a:t>HR </a:t>
            </a:r>
            <a:r>
              <a:rPr lang="de-CH" sz="1200" kern="1000" spc="30" dirty="0" err="1" smtClean="0">
                <a:latin typeface="+mn-lt"/>
                <a:cs typeface="Franklin Gothic Book"/>
              </a:rPr>
              <a:t>Meas</a:t>
            </a:r>
            <a:r>
              <a:rPr lang="de-CH" sz="1200" kern="1000" spc="30" dirty="0" smtClean="0">
                <a:latin typeface="+mn-lt"/>
                <a:cs typeface="Franklin Gothic Book"/>
              </a:rPr>
              <a:t>. Screen</a:t>
            </a:r>
          </a:p>
        </p:txBody>
      </p:sp>
      <p:sp>
        <p:nvSpPr>
          <p:cNvPr id="107" name="Oval 38"/>
          <p:cNvSpPr>
            <a:spLocks noChangeArrowheads="1"/>
          </p:cNvSpPr>
          <p:nvPr/>
        </p:nvSpPr>
        <p:spPr bwMode="auto">
          <a:xfrm>
            <a:off x="4106261" y="6126554"/>
            <a:ext cx="67866" cy="362165"/>
          </a:xfrm>
          <a:prstGeom prst="ellipse">
            <a:avLst/>
          </a:prstGeom>
          <a:solidFill>
            <a:schemeClr val="accent5">
              <a:lumMod val="60000"/>
              <a:lumOff val="40000"/>
            </a:schemeClr>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108" name="Oval 42"/>
          <p:cNvSpPr>
            <a:spLocks noChangeArrowheads="1"/>
          </p:cNvSpPr>
          <p:nvPr/>
        </p:nvSpPr>
        <p:spPr bwMode="auto">
          <a:xfrm>
            <a:off x="4502241" y="3454201"/>
            <a:ext cx="65152" cy="362165"/>
          </a:xfrm>
          <a:prstGeom prst="ellipse">
            <a:avLst/>
          </a:prstGeom>
          <a:solidFill>
            <a:schemeClr val="accent6">
              <a:lumMod val="60000"/>
              <a:lumOff val="40000"/>
            </a:schemeClr>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sp>
        <p:nvSpPr>
          <p:cNvPr id="109" name="Oval 42"/>
          <p:cNvSpPr>
            <a:spLocks noChangeArrowheads="1"/>
          </p:cNvSpPr>
          <p:nvPr/>
        </p:nvSpPr>
        <p:spPr bwMode="auto">
          <a:xfrm>
            <a:off x="4354448" y="6129539"/>
            <a:ext cx="65152" cy="362165"/>
          </a:xfrm>
          <a:prstGeom prst="ellipse">
            <a:avLst/>
          </a:prstGeom>
          <a:solidFill>
            <a:schemeClr val="accent6">
              <a:lumMod val="60000"/>
              <a:lumOff val="40000"/>
            </a:schemeClr>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latin typeface="+mn-lt"/>
              <a:cs typeface="Arial" panose="020B06040202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135904946"/>
              </p:ext>
            </p:extLst>
          </p:nvPr>
        </p:nvGraphicFramePr>
        <p:xfrm>
          <a:off x="1378338" y="1872228"/>
          <a:ext cx="697977" cy="260769"/>
        </p:xfrm>
        <a:graphic>
          <a:graphicData uri="http://schemas.openxmlformats.org/presentationml/2006/ole">
            <mc:AlternateContent xmlns:mc="http://schemas.openxmlformats.org/markup-compatibility/2006">
              <mc:Choice xmlns:v="urn:schemas-microsoft-com:vml" Requires="v">
                <p:oleObj spid="_x0000_s15725" name="Equation" r:id="rId7" imgW="533160" imgH="241200" progId="Equation.3">
                  <p:embed/>
                </p:oleObj>
              </mc:Choice>
              <mc:Fallback>
                <p:oleObj name="Equation" r:id="rId7" imgW="533160" imgH="241200" progId="Equation.3">
                  <p:embed/>
                  <p:pic>
                    <p:nvPicPr>
                      <p:cNvPr id="0" name=""/>
                      <p:cNvPicPr/>
                      <p:nvPr/>
                    </p:nvPicPr>
                    <p:blipFill>
                      <a:blip r:embed="rId8"/>
                      <a:stretch>
                        <a:fillRect/>
                      </a:stretch>
                    </p:blipFill>
                    <p:spPr>
                      <a:xfrm>
                        <a:off x="1378338" y="1872228"/>
                        <a:ext cx="697977" cy="260769"/>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065467178"/>
              </p:ext>
            </p:extLst>
          </p:nvPr>
        </p:nvGraphicFramePr>
        <p:xfrm>
          <a:off x="5385027" y="1782854"/>
          <a:ext cx="328093" cy="389610"/>
        </p:xfrm>
        <a:graphic>
          <a:graphicData uri="http://schemas.openxmlformats.org/presentationml/2006/ole">
            <mc:AlternateContent xmlns:mc="http://schemas.openxmlformats.org/markup-compatibility/2006">
              <mc:Choice xmlns:v="urn:schemas-microsoft-com:vml" Requires="v">
                <p:oleObj spid="_x0000_s15726" name="Equation" r:id="rId9" imgW="203040" imgH="241200" progId="Equation.3">
                  <p:embed/>
                </p:oleObj>
              </mc:Choice>
              <mc:Fallback>
                <p:oleObj name="Equation" r:id="rId9" imgW="203040" imgH="241200" progId="Equation.3">
                  <p:embed/>
                  <p:pic>
                    <p:nvPicPr>
                      <p:cNvPr id="0" name=""/>
                      <p:cNvPicPr/>
                      <p:nvPr/>
                    </p:nvPicPr>
                    <p:blipFill>
                      <a:blip r:embed="rId10"/>
                      <a:stretch>
                        <a:fillRect/>
                      </a:stretch>
                    </p:blipFill>
                    <p:spPr>
                      <a:xfrm>
                        <a:off x="5385027" y="1782854"/>
                        <a:ext cx="328093" cy="389610"/>
                      </a:xfrm>
                      <a:prstGeom prst="rect">
                        <a:avLst/>
                      </a:prstGeom>
                    </p:spPr>
                  </p:pic>
                </p:oleObj>
              </mc:Fallback>
            </mc:AlternateContent>
          </a:graphicData>
        </a:graphic>
      </p:graphicFrame>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547" r="1462"/>
          <a:stretch/>
        </p:blipFill>
        <p:spPr bwMode="auto">
          <a:xfrm>
            <a:off x="0" y="3998512"/>
            <a:ext cx="5630348" cy="2022876"/>
          </a:xfrm>
          <a:prstGeom prst="rect">
            <a:avLst/>
          </a:prstGeom>
          <a:noFill/>
          <a:ln>
            <a:noFill/>
          </a:ln>
          <a:extLst/>
        </p:spPr>
      </p:pic>
      <p:sp>
        <p:nvSpPr>
          <p:cNvPr id="2" name="Rectangle 1"/>
          <p:cNvSpPr/>
          <p:nvPr/>
        </p:nvSpPr>
        <p:spPr bwMode="auto">
          <a:xfrm>
            <a:off x="826850" y="4145375"/>
            <a:ext cx="3285630" cy="1642411"/>
          </a:xfrm>
          <a:prstGeom prst="rect">
            <a:avLst/>
          </a:prstGeom>
          <a:solidFill>
            <a:srgbClr val="000000">
              <a:alpha val="10196"/>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38</a:t>
            </a:fld>
            <a:endParaRPr lang="de-DE" dirty="0"/>
          </a:p>
        </p:txBody>
      </p:sp>
      <p:sp>
        <p:nvSpPr>
          <p:cNvPr id="5" name="Title 2"/>
          <p:cNvSpPr txBox="1">
            <a:spLocks/>
          </p:cNvSpPr>
          <p:nvPr/>
        </p:nvSpPr>
        <p:spPr bwMode="auto">
          <a:xfrm>
            <a:off x="2229599" y="227350"/>
            <a:ext cx="6708025" cy="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a:lstStyle>
          <a:p>
            <a:r>
              <a:rPr lang="en-US" dirty="0" smtClean="0"/>
              <a:t>Emittance measurements uncompressed</a:t>
            </a:r>
            <a:endParaRPr lang="en-US" dirty="0"/>
          </a:p>
        </p:txBody>
      </p:sp>
      <p:sp>
        <p:nvSpPr>
          <p:cNvPr id="6" name="Text Box 4"/>
          <p:cNvSpPr txBox="1">
            <a:spLocks noChangeArrowheads="1"/>
          </p:cNvSpPr>
          <p:nvPr/>
        </p:nvSpPr>
        <p:spPr bwMode="auto">
          <a:xfrm>
            <a:off x="0" y="6546455"/>
            <a:ext cx="9144000" cy="338554"/>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dirty="0" smtClean="0">
                <a:solidFill>
                  <a:schemeClr val="tx2"/>
                </a:solidFill>
                <a:latin typeface="+mn-lt"/>
              </a:rPr>
              <a:t>E. Prat et </a:t>
            </a:r>
            <a:r>
              <a:rPr lang="en-US" altLang="de-DE" dirty="0">
                <a:solidFill>
                  <a:schemeClr val="tx2"/>
                </a:solidFill>
                <a:latin typeface="+mn-lt"/>
              </a:rPr>
              <a:t>al, </a:t>
            </a:r>
            <a:r>
              <a:rPr lang="en-US" dirty="0" smtClean="0">
                <a:solidFill>
                  <a:schemeClr val="tx2"/>
                </a:solidFill>
                <a:latin typeface="+mn-lt"/>
              </a:rPr>
              <a:t>Phys. Rev Special Topics – Accelerators and beams 17</a:t>
            </a:r>
            <a:r>
              <a:rPr lang="en-US" dirty="0">
                <a:solidFill>
                  <a:schemeClr val="tx2"/>
                </a:solidFill>
                <a:latin typeface="+mn-lt"/>
              </a:rPr>
              <a:t>, 104401 (2014)</a:t>
            </a:r>
            <a:endParaRPr lang="en-US" altLang="de-DE" dirty="0">
              <a:solidFill>
                <a:schemeClr val="tx2"/>
              </a:solidFill>
              <a:latin typeface="+mn-lt"/>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407" y="948523"/>
            <a:ext cx="3420281" cy="273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711" y="3767615"/>
            <a:ext cx="3466324" cy="271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613" y="876171"/>
            <a:ext cx="3380816" cy="280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010892" y="971458"/>
            <a:ext cx="706581" cy="290945"/>
          </a:xfrm>
          <a:prstGeom prst="rect">
            <a:avLst/>
          </a:prstGeom>
          <a:noFill/>
        </p:spPr>
        <p:txBody>
          <a:bodyPr wrap="none" lIns="0" tIns="0" rIns="0" bIns="0" rtlCol="0">
            <a:noAutofit/>
          </a:bodyPr>
          <a:lstStyle/>
          <a:p>
            <a:pPr>
              <a:lnSpc>
                <a:spcPct val="110000"/>
              </a:lnSpc>
              <a:spcBef>
                <a:spcPts val="0"/>
              </a:spcBef>
            </a:pPr>
            <a:r>
              <a:rPr lang="de-CH" sz="1800" kern="1000" spc="30" dirty="0" smtClean="0">
                <a:latin typeface="+mn-lt"/>
                <a:cs typeface="Franklin Gothic Book"/>
              </a:rPr>
              <a:t>30 </a:t>
            </a:r>
            <a:r>
              <a:rPr lang="de-CH" sz="1800" kern="1000" spc="30" dirty="0" err="1" smtClean="0">
                <a:latin typeface="+mn-lt"/>
                <a:cs typeface="Franklin Gothic Book"/>
              </a:rPr>
              <a:t>fC</a:t>
            </a:r>
            <a:endParaRPr lang="de-CH" sz="1800" kern="1000" spc="30" dirty="0" smtClean="0">
              <a:latin typeface="+mn-lt"/>
              <a:cs typeface="Franklin Gothic Book"/>
            </a:endParaRPr>
          </a:p>
        </p:txBody>
      </p:sp>
      <p:sp>
        <p:nvSpPr>
          <p:cNvPr id="16" name="TextBox 15"/>
          <p:cNvSpPr txBox="1"/>
          <p:nvPr/>
        </p:nvSpPr>
        <p:spPr>
          <a:xfrm>
            <a:off x="7862456" y="971457"/>
            <a:ext cx="706581" cy="290945"/>
          </a:xfrm>
          <a:prstGeom prst="rect">
            <a:avLst/>
          </a:prstGeom>
          <a:noFill/>
        </p:spPr>
        <p:txBody>
          <a:bodyPr wrap="none" lIns="0" tIns="0" rIns="0" bIns="0" rtlCol="0">
            <a:noAutofit/>
          </a:bodyPr>
          <a:lstStyle/>
          <a:p>
            <a:pPr>
              <a:lnSpc>
                <a:spcPct val="110000"/>
              </a:lnSpc>
              <a:spcBef>
                <a:spcPts val="0"/>
              </a:spcBef>
            </a:pPr>
            <a:r>
              <a:rPr lang="de-CH" sz="1800" kern="1000" spc="30" dirty="0" smtClean="0">
                <a:latin typeface="+mn-lt"/>
                <a:cs typeface="Franklin Gothic Book"/>
              </a:rPr>
              <a:t>10 </a:t>
            </a:r>
            <a:r>
              <a:rPr lang="de-CH" sz="1800" kern="1000" spc="30" dirty="0" err="1">
                <a:latin typeface="+mn-lt"/>
                <a:cs typeface="Franklin Gothic Book"/>
              </a:rPr>
              <a:t>p</a:t>
            </a:r>
            <a:r>
              <a:rPr lang="de-CH" sz="1800" kern="1000" spc="30" dirty="0" err="1" smtClean="0">
                <a:latin typeface="+mn-lt"/>
                <a:cs typeface="Franklin Gothic Book"/>
              </a:rPr>
              <a:t>C</a:t>
            </a:r>
            <a:endParaRPr lang="de-CH" sz="1800" kern="1000" spc="30" dirty="0" smtClean="0">
              <a:latin typeface="+mn-lt"/>
              <a:cs typeface="Franklin Gothic Book"/>
            </a:endParaRPr>
          </a:p>
        </p:txBody>
      </p:sp>
      <p:sp>
        <p:nvSpPr>
          <p:cNvPr id="17" name="TextBox 16"/>
          <p:cNvSpPr txBox="1"/>
          <p:nvPr/>
        </p:nvSpPr>
        <p:spPr>
          <a:xfrm>
            <a:off x="7869384" y="3882735"/>
            <a:ext cx="706581" cy="290945"/>
          </a:xfrm>
          <a:prstGeom prst="rect">
            <a:avLst/>
          </a:prstGeom>
          <a:noFill/>
        </p:spPr>
        <p:txBody>
          <a:bodyPr wrap="none" lIns="0" tIns="0" rIns="0" bIns="0" rtlCol="0">
            <a:noAutofit/>
          </a:bodyPr>
          <a:lstStyle/>
          <a:p>
            <a:pPr>
              <a:lnSpc>
                <a:spcPct val="110000"/>
              </a:lnSpc>
              <a:spcBef>
                <a:spcPts val="0"/>
              </a:spcBef>
            </a:pPr>
            <a:r>
              <a:rPr lang="de-CH" sz="1800" kern="1000" spc="30" dirty="0" smtClean="0">
                <a:latin typeface="+mn-lt"/>
                <a:cs typeface="Franklin Gothic Book"/>
              </a:rPr>
              <a:t>200 </a:t>
            </a:r>
            <a:r>
              <a:rPr lang="de-CH" sz="1800" kern="1000" spc="30" dirty="0" err="1">
                <a:latin typeface="+mn-lt"/>
                <a:cs typeface="Franklin Gothic Book"/>
              </a:rPr>
              <a:t>p</a:t>
            </a:r>
            <a:r>
              <a:rPr lang="de-CH" sz="1800" kern="1000" spc="30" dirty="0" err="1" smtClean="0">
                <a:latin typeface="+mn-lt"/>
                <a:cs typeface="Franklin Gothic Book"/>
              </a:rPr>
              <a:t>C</a:t>
            </a:r>
            <a:endParaRPr lang="de-CH" sz="1800" kern="1000" spc="30" dirty="0" smtClean="0">
              <a:latin typeface="+mn-lt"/>
              <a:cs typeface="Franklin Gothic Book"/>
            </a:endParaRPr>
          </a:p>
        </p:txBody>
      </p:sp>
      <p:sp>
        <p:nvSpPr>
          <p:cNvPr id="13" name="Rectangle 12"/>
          <p:cNvSpPr/>
          <p:nvPr/>
        </p:nvSpPr>
        <p:spPr bwMode="auto">
          <a:xfrm>
            <a:off x="4161120" y="4129674"/>
            <a:ext cx="1404000" cy="1658112"/>
          </a:xfrm>
          <a:prstGeom prst="rect">
            <a:avLst/>
          </a:prstGeom>
          <a:solidFill>
            <a:srgbClr val="000000">
              <a:alpha val="10196"/>
            </a:srgbClr>
          </a:solidFill>
          <a:ln w="19050" cap="flat" cmpd="sng" algn="ctr">
            <a:solidFill>
              <a:srgbClr val="CCFFCC">
                <a:alpha val="2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 name="TextBox 2"/>
          <p:cNvSpPr txBox="1"/>
          <p:nvPr/>
        </p:nvSpPr>
        <p:spPr>
          <a:xfrm>
            <a:off x="433136" y="6031152"/>
            <a:ext cx="4668251" cy="328863"/>
          </a:xfrm>
          <a:prstGeom prst="rect">
            <a:avLst/>
          </a:prstGeom>
          <a:noFill/>
        </p:spPr>
        <p:txBody>
          <a:bodyPr wrap="none" lIns="0" tIns="0" rIns="0" bIns="0" rtlCol="0">
            <a:noAutofit/>
          </a:bodyPr>
          <a:lstStyle/>
          <a:p>
            <a:pPr>
              <a:lnSpc>
                <a:spcPct val="110000"/>
              </a:lnSpc>
              <a:spcBef>
                <a:spcPts val="0"/>
              </a:spcBef>
            </a:pPr>
            <a:r>
              <a:rPr lang="de-CH" sz="1400" b="1" kern="1000" spc="30" dirty="0" smtClean="0">
                <a:latin typeface="+mn-lt"/>
                <a:cs typeface="Franklin Gothic Book"/>
                <a:sym typeface="Symbol"/>
              </a:rPr>
              <a:t></a:t>
            </a:r>
            <a:r>
              <a:rPr lang="de-CH" sz="1400" kern="1000" spc="30" dirty="0" smtClean="0">
                <a:latin typeface="+mn-lt"/>
                <a:cs typeface="Franklin Gothic Book"/>
                <a:sym typeface="Symbol"/>
              </a:rPr>
              <a:t> </a:t>
            </a:r>
            <a:r>
              <a:rPr lang="de-CH" sz="1400" kern="1000" spc="30" dirty="0" err="1" smtClean="0">
                <a:latin typeface="+mn-lt"/>
                <a:cs typeface="Franklin Gothic Book"/>
                <a:sym typeface="Symbol"/>
              </a:rPr>
              <a:t>Represents</a:t>
            </a:r>
            <a:r>
              <a:rPr lang="de-CH" sz="1400" kern="1000" spc="30" dirty="0" smtClean="0">
                <a:latin typeface="+mn-lt"/>
                <a:cs typeface="Franklin Gothic Book"/>
                <a:sym typeface="Symbol"/>
              </a:rPr>
              <a:t> </a:t>
            </a:r>
            <a:r>
              <a:rPr lang="de-CH" sz="1400" kern="1000" spc="30" dirty="0" err="1" smtClean="0">
                <a:latin typeface="+mn-lt"/>
                <a:cs typeface="Franklin Gothic Book"/>
                <a:sym typeface="Symbol"/>
              </a:rPr>
              <a:t>statistical</a:t>
            </a:r>
            <a:r>
              <a:rPr lang="de-CH" sz="1400" kern="1000" spc="30" dirty="0" smtClean="0">
                <a:latin typeface="+mn-lt"/>
                <a:cs typeface="Franklin Gothic Book"/>
                <a:sym typeface="Symbol"/>
              </a:rPr>
              <a:t> </a:t>
            </a:r>
            <a:r>
              <a:rPr lang="de-CH" sz="1400" kern="1000" spc="30" dirty="0" err="1" smtClean="0">
                <a:latin typeface="+mn-lt"/>
                <a:cs typeface="Franklin Gothic Book"/>
                <a:sym typeface="Symbol"/>
              </a:rPr>
              <a:t>fluctuations</a:t>
            </a:r>
            <a:r>
              <a:rPr lang="de-CH" sz="1400" kern="1000" spc="30" dirty="0" smtClean="0">
                <a:latin typeface="+mn-lt"/>
                <a:cs typeface="Franklin Gothic Book"/>
                <a:sym typeface="Symbol"/>
              </a:rPr>
              <a:t> </a:t>
            </a:r>
            <a:r>
              <a:rPr lang="de-CH" sz="1400" kern="1000" spc="30" dirty="0" err="1" smtClean="0">
                <a:latin typeface="+mn-lt"/>
                <a:cs typeface="Franklin Gothic Book"/>
                <a:sym typeface="Symbol"/>
              </a:rPr>
              <a:t>for</a:t>
            </a:r>
            <a:r>
              <a:rPr lang="de-CH" sz="1400" kern="1000" spc="30" dirty="0" smtClean="0">
                <a:latin typeface="+mn-lt"/>
                <a:cs typeface="Franklin Gothic Book"/>
                <a:sym typeface="Symbol"/>
              </a:rPr>
              <a:t> </a:t>
            </a:r>
            <a:r>
              <a:rPr lang="de-CH" sz="1400" kern="1000" spc="30" dirty="0" err="1" smtClean="0">
                <a:latin typeface="+mn-lt"/>
                <a:cs typeface="Franklin Gothic Book"/>
                <a:sym typeface="Symbol"/>
              </a:rPr>
              <a:t>few</a:t>
            </a:r>
            <a:r>
              <a:rPr lang="de-CH" sz="1400" kern="1000" spc="30" dirty="0" smtClean="0">
                <a:latin typeface="+mn-lt"/>
                <a:cs typeface="Franklin Gothic Book"/>
                <a:sym typeface="Symbol"/>
              </a:rPr>
              <a:t> </a:t>
            </a:r>
            <a:r>
              <a:rPr lang="de-CH" sz="1400" kern="1000" spc="30" dirty="0" err="1" smtClean="0">
                <a:latin typeface="+mn-lt"/>
                <a:cs typeface="Franklin Gothic Book"/>
                <a:sym typeface="Symbol"/>
              </a:rPr>
              <a:t>measurements</a:t>
            </a:r>
            <a:endParaRPr lang="de-CH" sz="1400" kern="1000" spc="30" dirty="0" smtClean="0">
              <a:latin typeface="+mn-lt"/>
              <a:cs typeface="Franklin Gothic Book"/>
            </a:endParaRPr>
          </a:p>
        </p:txBody>
      </p:sp>
      <p:sp>
        <p:nvSpPr>
          <p:cNvPr id="7" name="TextBox 6"/>
          <p:cNvSpPr txBox="1"/>
          <p:nvPr/>
        </p:nvSpPr>
        <p:spPr>
          <a:xfrm>
            <a:off x="433136" y="3707631"/>
            <a:ext cx="914400" cy="914400"/>
          </a:xfrm>
          <a:prstGeom prst="rect">
            <a:avLst/>
          </a:prstGeom>
          <a:noFill/>
        </p:spPr>
        <p:txBody>
          <a:bodyPr wrap="none" lIns="0" tIns="0" rIns="0" bIns="0" rtlCol="0">
            <a:noAutofit/>
          </a:bodyPr>
          <a:lstStyle/>
          <a:p>
            <a:pPr>
              <a:lnSpc>
                <a:spcPct val="110000"/>
              </a:lnSpc>
              <a:spcBef>
                <a:spcPts val="0"/>
              </a:spcBef>
            </a:pPr>
            <a:r>
              <a:rPr lang="de-CH" sz="1800" kern="1000" spc="30" dirty="0" err="1" smtClean="0">
                <a:latin typeface="+mn-lt"/>
                <a:cs typeface="Franklin Gothic Book"/>
              </a:rPr>
              <a:t>Results</a:t>
            </a:r>
            <a:r>
              <a:rPr lang="de-CH" sz="1800" kern="1000" spc="30" dirty="0" smtClean="0">
                <a:latin typeface="+mn-lt"/>
                <a:cs typeface="Franklin Gothic Book"/>
              </a:rPr>
              <a:t> </a:t>
            </a:r>
            <a:r>
              <a:rPr lang="de-CH" sz="1800" kern="1000" spc="30" dirty="0" err="1" smtClean="0">
                <a:latin typeface="+mn-lt"/>
                <a:cs typeface="Franklin Gothic Book"/>
              </a:rPr>
              <a:t>for</a:t>
            </a:r>
            <a:r>
              <a:rPr lang="de-CH" sz="1800" kern="1000" spc="30" dirty="0" smtClean="0">
                <a:latin typeface="+mn-lt"/>
                <a:cs typeface="Franklin Gothic Book"/>
              </a:rPr>
              <a:t> CTF RF </a:t>
            </a:r>
            <a:r>
              <a:rPr lang="de-CH" sz="1800" kern="1000" spc="30" dirty="0" err="1" smtClean="0">
                <a:latin typeface="+mn-lt"/>
                <a:cs typeface="Franklin Gothic Book"/>
              </a:rPr>
              <a:t>gun</a:t>
            </a:r>
            <a:r>
              <a:rPr lang="de-CH" sz="1800" kern="1000" spc="30" dirty="0">
                <a:latin typeface="+mn-lt"/>
                <a:cs typeface="Franklin Gothic Book"/>
              </a:rPr>
              <a:t> </a:t>
            </a:r>
            <a:r>
              <a:rPr lang="de-CH" sz="1800" kern="1000" spc="30" dirty="0" err="1" smtClean="0">
                <a:latin typeface="+mn-lt"/>
                <a:cs typeface="Franklin Gothic Book"/>
              </a:rPr>
              <a:t>with</a:t>
            </a:r>
            <a:r>
              <a:rPr lang="de-CH" sz="1800" kern="1000" spc="30" dirty="0" smtClean="0">
                <a:latin typeface="+mn-lt"/>
                <a:cs typeface="Franklin Gothic Book"/>
              </a:rPr>
              <a:t> </a:t>
            </a:r>
            <a:r>
              <a:rPr lang="de-CH" sz="1800" kern="1000" spc="30" dirty="0" err="1" smtClean="0">
                <a:latin typeface="+mn-lt"/>
                <a:cs typeface="Franklin Gothic Book"/>
              </a:rPr>
              <a:t>copper</a:t>
            </a:r>
            <a:r>
              <a:rPr lang="de-CH" sz="1800" kern="1000" spc="30" dirty="0" smtClean="0">
                <a:latin typeface="+mn-lt"/>
                <a:cs typeface="Franklin Gothic Book"/>
              </a:rPr>
              <a:t> </a:t>
            </a:r>
            <a:r>
              <a:rPr lang="de-CH" sz="1800" kern="1000" spc="30" dirty="0" err="1" smtClean="0">
                <a:latin typeface="+mn-lt"/>
                <a:cs typeface="Franklin Gothic Book"/>
              </a:rPr>
              <a:t>cathode</a:t>
            </a:r>
            <a:endParaRPr lang="de-CH" sz="1800" kern="1000" spc="30" dirty="0" smtClean="0">
              <a:latin typeface="+mn-lt"/>
              <a:cs typeface="Franklin Gothic Book"/>
            </a:endParaRPr>
          </a:p>
        </p:txBody>
      </p:sp>
      <p:sp>
        <p:nvSpPr>
          <p:cNvPr id="18" name="Rectangle 17"/>
          <p:cNvSpPr/>
          <p:nvPr/>
        </p:nvSpPr>
        <p:spPr bwMode="auto">
          <a:xfrm>
            <a:off x="94024" y="4144496"/>
            <a:ext cx="684000" cy="1642411"/>
          </a:xfrm>
          <a:prstGeom prst="rect">
            <a:avLst/>
          </a:prstGeom>
          <a:solidFill>
            <a:srgbClr val="000000">
              <a:alpha val="10196"/>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9220330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953294" y="1094828"/>
            <a:ext cx="7866856" cy="1729932"/>
          </a:xfrm>
        </p:spPr>
        <p:txBody>
          <a:bodyPr/>
          <a:lstStyle/>
          <a:p>
            <a:pPr marL="0" indent="0">
              <a:buNone/>
            </a:pPr>
            <a:r>
              <a:rPr lang="en-US" b="1" dirty="0" smtClean="0"/>
              <a:t>Spurious dispersion </a:t>
            </a:r>
          </a:p>
          <a:p>
            <a:pPr marL="0" indent="0">
              <a:buNone/>
            </a:pPr>
            <a:r>
              <a:rPr lang="en-US" dirty="0" smtClean="0"/>
              <a:t>Evolves during the scan increasing the beam size</a:t>
            </a:r>
          </a:p>
          <a:p>
            <a:r>
              <a:rPr lang="en-US" dirty="0" smtClean="0"/>
              <a:t>Keep the orbit with orbit feedback (Ok but best orbit is optic dependent)</a:t>
            </a:r>
          </a:p>
          <a:p>
            <a:r>
              <a:rPr lang="en-US" dirty="0" smtClean="0"/>
              <a:t>Run bumps at the measurement screen minimizing </a:t>
            </a:r>
            <a:r>
              <a:rPr lang="en-US" dirty="0" smtClean="0">
                <a:sym typeface="Symbol"/>
              </a:rPr>
              <a:t></a:t>
            </a:r>
            <a:r>
              <a:rPr lang="en-US" dirty="0" smtClean="0"/>
              <a:t> measurement (compensation of average dispersion effect)</a:t>
            </a:r>
          </a:p>
          <a:p>
            <a:endParaRPr lang="en-US" dirty="0" smtClean="0"/>
          </a:p>
          <a:p>
            <a:pPr marL="0" indent="0">
              <a:buNone/>
            </a:pPr>
            <a:endParaRPr lang="en-US" b="1" dirty="0"/>
          </a:p>
        </p:txBody>
      </p:sp>
      <p:sp>
        <p:nvSpPr>
          <p:cNvPr id="3" name="Title 2"/>
          <p:cNvSpPr>
            <a:spLocks noGrp="1"/>
          </p:cNvSpPr>
          <p:nvPr>
            <p:ph type="title"/>
          </p:nvPr>
        </p:nvSpPr>
        <p:spPr/>
        <p:txBody>
          <a:bodyPr/>
          <a:lstStyle/>
          <a:p>
            <a:r>
              <a:rPr lang="en-US" sz="2400" dirty="0" smtClean="0"/>
              <a:t>Emittance measurements: possible complications</a:t>
            </a:r>
            <a:br>
              <a:rPr lang="en-US" sz="2400" dirty="0" smtClean="0"/>
            </a:br>
            <a:endParaRPr lang="en-US" sz="2400"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39</a:t>
            </a:fld>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967" y="2874454"/>
            <a:ext cx="5401779" cy="273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12657" y="2892292"/>
            <a:ext cx="3524457" cy="3416320"/>
          </a:xfrm>
          <a:prstGeom prst="rect">
            <a:avLst/>
          </a:prstGeom>
        </p:spPr>
        <p:txBody>
          <a:bodyPr wrap="square">
            <a:spAutoFit/>
          </a:bodyPr>
          <a:lstStyle/>
          <a:p>
            <a:pPr marL="0" indent="0">
              <a:buNone/>
            </a:pPr>
            <a:r>
              <a:rPr lang="en-US" b="1" dirty="0" smtClean="0"/>
              <a:t>Laser shape</a:t>
            </a:r>
          </a:p>
          <a:p>
            <a:r>
              <a:rPr lang="en-US" dirty="0" smtClean="0"/>
              <a:t>Longitudinal modulations can show up at compression diluting the emittance and  energy spread (Space charge &amp; CSR effects, </a:t>
            </a:r>
            <a:r>
              <a:rPr lang="en-US" dirty="0" err="1" smtClean="0"/>
              <a:t>microbunching</a:t>
            </a:r>
            <a:r>
              <a:rPr lang="en-US" dirty="0" smtClean="0"/>
              <a:t>) </a:t>
            </a:r>
            <a:r>
              <a:rPr lang="en-US" dirty="0" smtClean="0">
                <a:sym typeface="Symbol"/>
              </a:rPr>
              <a:t> see next slide</a:t>
            </a:r>
            <a:endParaRPr lang="en-US" dirty="0" smtClean="0"/>
          </a:p>
          <a:p>
            <a:endParaRPr lang="en-US" dirty="0" smtClean="0"/>
          </a:p>
          <a:p>
            <a:r>
              <a:rPr lang="en-US" dirty="0" smtClean="0"/>
              <a:t>Transverse inhomogeneity can to some extents be compensated with a touchy optimization of the optics and skew quads. But the machine behaves very sensitive</a:t>
            </a:r>
          </a:p>
        </p:txBody>
      </p:sp>
      <p:sp>
        <p:nvSpPr>
          <p:cNvPr id="6" name="TextBox 5"/>
          <p:cNvSpPr txBox="1"/>
          <p:nvPr/>
        </p:nvSpPr>
        <p:spPr>
          <a:xfrm>
            <a:off x="3998068" y="5607980"/>
            <a:ext cx="5111007" cy="738664"/>
          </a:xfrm>
          <a:prstGeom prst="rect">
            <a:avLst/>
          </a:prstGeom>
        </p:spPr>
        <p:txBody>
          <a:bodyPr wrap="square">
            <a:spAutoFit/>
          </a:bodyPr>
          <a:lstStyle>
            <a:defPPr>
              <a:defRPr lang="de-CH"/>
            </a:defPPr>
            <a:lvl1pPr marL="0" indent="0">
              <a:buNone/>
              <a:defRPr b="1"/>
            </a:lvl1pPr>
          </a:lstStyle>
          <a:p>
            <a:r>
              <a:rPr lang="en-US" sz="1400" b="0" dirty="0" smtClean="0">
                <a:solidFill>
                  <a:srgbClr val="0070C0"/>
                </a:solidFill>
              </a:rPr>
              <a:t>Typical longitudinal laser shape with pulse stacking and sub-optimal transverse shape (200 </a:t>
            </a:r>
            <a:r>
              <a:rPr lang="en-US" sz="1400" b="0" dirty="0" err="1" smtClean="0">
                <a:solidFill>
                  <a:srgbClr val="0070C0"/>
                </a:solidFill>
              </a:rPr>
              <a:t>pC</a:t>
            </a:r>
            <a:r>
              <a:rPr lang="en-US" sz="1400" b="0" dirty="0">
                <a:solidFill>
                  <a:srgbClr val="0070C0"/>
                </a:solidFill>
              </a:rPr>
              <a:t>)</a:t>
            </a:r>
            <a:r>
              <a:rPr lang="en-US" sz="1400" b="0" dirty="0" smtClean="0">
                <a:solidFill>
                  <a:srgbClr val="0070C0"/>
                </a:solidFill>
              </a:rPr>
              <a:t>. Allowed nevertheless good uncompressed emittance performances as in previous slide</a:t>
            </a:r>
            <a:endParaRPr lang="en-US" sz="1400" b="0" dirty="0">
              <a:solidFill>
                <a:srgbClr val="0070C0"/>
              </a:solidFill>
            </a:endParaRPr>
          </a:p>
        </p:txBody>
      </p:sp>
    </p:spTree>
    <p:extLst>
      <p:ext uri="{BB962C8B-B14F-4D97-AF65-F5344CB8AC3E}">
        <p14:creationId xmlns:p14="http://schemas.microsoft.com/office/powerpoint/2010/main" val="174806133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77612" y="1195518"/>
            <a:ext cx="7742237" cy="4679951"/>
          </a:xfrm>
        </p:spPr>
        <p:txBody>
          <a:bodyPr/>
          <a:lstStyle/>
          <a:p>
            <a:pPr marL="0" indent="0">
              <a:buNone/>
            </a:pPr>
            <a:r>
              <a:rPr lang="en-US" altLang="de-DE" sz="2000" dirty="0"/>
              <a:t>E</a:t>
            </a:r>
            <a:r>
              <a:rPr lang="en-US" altLang="de-DE" sz="2000" dirty="0" smtClean="0"/>
              <a:t>xplore </a:t>
            </a:r>
            <a:r>
              <a:rPr lang="en-US" altLang="de-DE" sz="2000" dirty="0"/>
              <a:t>the generation of high brightness beam according to the SwissFEL </a:t>
            </a:r>
            <a:r>
              <a:rPr lang="en-US" altLang="de-DE" sz="2000" dirty="0" smtClean="0"/>
              <a:t>requirements </a:t>
            </a:r>
            <a:r>
              <a:rPr lang="en-US" altLang="de-DE" sz="2000" dirty="0" smtClean="0">
                <a:sym typeface="Symbol"/>
              </a:rPr>
              <a:t> </a:t>
            </a:r>
            <a:r>
              <a:rPr lang="en-US" altLang="de-DE" sz="2000" b="1" dirty="0" smtClean="0">
                <a:sym typeface="Symbol"/>
              </a:rPr>
              <a:t>demonstration of feasibility</a:t>
            </a:r>
            <a:endParaRPr lang="en-US" altLang="de-DE" sz="2000" b="1" dirty="0"/>
          </a:p>
        </p:txBody>
      </p:sp>
      <p:sp>
        <p:nvSpPr>
          <p:cNvPr id="3" name="Title 2"/>
          <p:cNvSpPr>
            <a:spLocks noGrp="1"/>
          </p:cNvSpPr>
          <p:nvPr>
            <p:ph type="title"/>
          </p:nvPr>
        </p:nvSpPr>
        <p:spPr/>
        <p:txBody>
          <a:bodyPr/>
          <a:lstStyle/>
          <a:p>
            <a:r>
              <a:rPr lang="en-US" dirty="0" smtClean="0"/>
              <a:t>Introduction: </a:t>
            </a:r>
            <a:r>
              <a:rPr lang="en-US" dirty="0"/>
              <a:t>W</a:t>
            </a:r>
            <a:r>
              <a:rPr lang="en-US" dirty="0" smtClean="0"/>
              <a:t>hy do we needed a test facility?</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4</a:t>
            </a:fld>
            <a:endParaRPr lang="en-US" dirty="0"/>
          </a:p>
        </p:txBody>
      </p:sp>
      <p:sp>
        <p:nvSpPr>
          <p:cNvPr id="6" name="TextBox 5"/>
          <p:cNvSpPr txBox="1"/>
          <p:nvPr/>
        </p:nvSpPr>
        <p:spPr>
          <a:xfrm>
            <a:off x="156519" y="6576388"/>
            <a:ext cx="8229599" cy="236988"/>
          </a:xfrm>
          <a:prstGeom prst="rect">
            <a:avLst/>
          </a:prstGeom>
          <a:solidFill>
            <a:srgbClr val="FFFFCC"/>
          </a:solidFill>
        </p:spPr>
        <p:txBody>
          <a:bodyPr wrap="square" lIns="0" tIns="0" rIns="0" bIns="0" rtlCol="0">
            <a:spAutoFit/>
          </a:bodyPr>
          <a:lstStyle/>
          <a:p>
            <a:pPr marL="195263">
              <a:lnSpc>
                <a:spcPct val="110000"/>
              </a:lnSpc>
            </a:pPr>
            <a:r>
              <a:rPr lang="en-US" sz="1400" dirty="0" smtClean="0">
                <a:latin typeface="Arial Narrow"/>
                <a:cs typeface="Arial Narrow"/>
              </a:rPr>
              <a:t>R. Ganter et </a:t>
            </a:r>
            <a:r>
              <a:rPr lang="en-US" sz="1400" dirty="0">
                <a:latin typeface="Arial Narrow"/>
                <a:cs typeface="Arial Narrow"/>
              </a:rPr>
              <a:t>al, </a:t>
            </a:r>
            <a:r>
              <a:rPr lang="en-US" sz="1400" dirty="0" smtClean="0">
                <a:latin typeface="Arial Narrow"/>
                <a:cs typeface="Arial Narrow"/>
              </a:rPr>
              <a:t>Swiss FEL </a:t>
            </a:r>
            <a:r>
              <a:rPr lang="en-US" sz="1400" dirty="0">
                <a:latin typeface="Arial Narrow"/>
                <a:cs typeface="Arial Narrow"/>
              </a:rPr>
              <a:t>DCR, PSI Report No. 10-04, </a:t>
            </a:r>
            <a:r>
              <a:rPr lang="en-US" sz="1400" dirty="0" smtClean="0">
                <a:latin typeface="Arial Narrow"/>
                <a:cs typeface="Arial Narrow"/>
              </a:rPr>
              <a:t>2012</a:t>
            </a:r>
            <a:r>
              <a:rPr lang="en-US" sz="1400" dirty="0">
                <a:cs typeface="Arial Narrow"/>
              </a:rPr>
              <a:t>  </a:t>
            </a:r>
            <a:r>
              <a:rPr lang="en-US" sz="1400" dirty="0" smtClean="0">
                <a:cs typeface="Arial Narrow"/>
              </a:rPr>
              <a:t>   =&gt; </a:t>
            </a:r>
            <a:r>
              <a:rPr lang="en-US" sz="1400" dirty="0">
                <a:cs typeface="Arial Narrow"/>
              </a:rPr>
              <a:t>https://www.psi.ch/swissfel/swissfel</a:t>
            </a:r>
            <a:endParaRPr lang="en-US" sz="1400" dirty="0" smtClean="0"/>
          </a:p>
        </p:txBody>
      </p:sp>
      <p:graphicFrame>
        <p:nvGraphicFramePr>
          <p:cNvPr id="7" name="Table 6"/>
          <p:cNvGraphicFramePr>
            <a:graphicFrameLocks noGrp="1"/>
          </p:cNvGraphicFramePr>
          <p:nvPr>
            <p:extLst>
              <p:ext uri="{D42A27DB-BD31-4B8C-83A1-F6EECF244321}">
                <p14:modId xmlns:p14="http://schemas.microsoft.com/office/powerpoint/2010/main" val="1035274706"/>
              </p:ext>
            </p:extLst>
          </p:nvPr>
        </p:nvGraphicFramePr>
        <p:xfrm>
          <a:off x="863588" y="1996388"/>
          <a:ext cx="7524836" cy="4541520"/>
        </p:xfrm>
        <a:graphic>
          <a:graphicData uri="http://schemas.openxmlformats.org/drawingml/2006/table">
            <a:tbl>
              <a:tblPr firstRow="1" firstCol="1" bandRow="1">
                <a:tableStyleId>{5C22544A-7EE6-4342-B048-85BDC9FD1C3A}</a:tableStyleId>
              </a:tblPr>
              <a:tblGrid>
                <a:gridCol w="4476897"/>
                <a:gridCol w="1439694"/>
                <a:gridCol w="1608245"/>
              </a:tblGrid>
              <a:tr h="486848">
                <a:tc>
                  <a:txBody>
                    <a:bodyPr/>
                    <a:lstStyle/>
                    <a:p>
                      <a:pPr marL="0" algn="ctr" defTabSz="457200" rtl="0" eaLnBrk="1" latinLnBrk="0" hangingPunct="1">
                        <a:spcAft>
                          <a:spcPts val="0"/>
                        </a:spcAft>
                      </a:pPr>
                      <a:r>
                        <a:rPr lang="en-US" sz="1800" kern="1200" dirty="0" smtClean="0">
                          <a:solidFill>
                            <a:schemeClr val="tx1"/>
                          </a:solidFill>
                          <a:latin typeface="+mn-lt"/>
                          <a:ea typeface="+mn-ea"/>
                          <a:cs typeface="+mn-cs"/>
                        </a:rPr>
                        <a:t>SwissFEL</a:t>
                      </a:r>
                    </a:p>
                    <a:p>
                      <a:pPr marL="0" algn="ctr" defTabSz="457200" rtl="0" eaLnBrk="1" latinLnBrk="0" hangingPunct="1">
                        <a:spcAft>
                          <a:spcPts val="0"/>
                        </a:spcAft>
                      </a:pPr>
                      <a:r>
                        <a:rPr lang="en-US" sz="1400" kern="1200" dirty="0" smtClean="0">
                          <a:solidFill>
                            <a:schemeClr val="tx1"/>
                          </a:solidFill>
                          <a:latin typeface="+mn-lt"/>
                          <a:ea typeface="+mn-ea"/>
                          <a:cs typeface="+mn-cs"/>
                        </a:rPr>
                        <a:t>Electron beam parameters</a:t>
                      </a:r>
                      <a:r>
                        <a:rPr lang="en-US" sz="1400" kern="1200" baseline="0" dirty="0" smtClean="0">
                          <a:solidFill>
                            <a:schemeClr val="tx1"/>
                          </a:solidFill>
                          <a:latin typeface="+mn-lt"/>
                          <a:ea typeface="+mn-ea"/>
                          <a:cs typeface="+mn-cs"/>
                        </a:rPr>
                        <a:t> @ the </a:t>
                      </a:r>
                      <a:r>
                        <a:rPr lang="en-US" sz="1400" kern="1200" baseline="0" dirty="0" err="1" smtClean="0">
                          <a:solidFill>
                            <a:schemeClr val="tx1"/>
                          </a:solidFill>
                          <a:latin typeface="+mn-lt"/>
                          <a:ea typeface="+mn-ea"/>
                          <a:cs typeface="+mn-cs"/>
                        </a:rPr>
                        <a:t>undulator</a:t>
                      </a:r>
                      <a:r>
                        <a:rPr lang="en-US" sz="1400" kern="1200" baseline="0" dirty="0" smtClean="0">
                          <a:solidFill>
                            <a:schemeClr val="tx1"/>
                          </a:solidFill>
                          <a:latin typeface="+mn-lt"/>
                          <a:ea typeface="+mn-ea"/>
                          <a:cs typeface="+mn-cs"/>
                        </a:rPr>
                        <a:t> line</a:t>
                      </a:r>
                      <a:endParaRPr lang="en-US" sz="1400" kern="1200" dirty="0" smtClean="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gridSpan="2">
                  <a:txBody>
                    <a:bodyPr/>
                    <a:lstStyle/>
                    <a:p>
                      <a:pPr algn="ctr">
                        <a:spcAft>
                          <a:spcPts val="0"/>
                        </a:spcAft>
                      </a:pPr>
                      <a:r>
                        <a:rPr lang="en-US" sz="1400" dirty="0" smtClean="0">
                          <a:solidFill>
                            <a:schemeClr val="tx1"/>
                          </a:solidFill>
                          <a:effectLst/>
                        </a:rPr>
                        <a:t>Baseline</a:t>
                      </a:r>
                      <a:r>
                        <a:rPr lang="en-US" sz="1400" baseline="0" dirty="0" smtClean="0">
                          <a:solidFill>
                            <a:schemeClr val="tx1"/>
                          </a:solidFill>
                          <a:effectLst/>
                        </a:rPr>
                        <a:t> requirements </a:t>
                      </a:r>
                    </a:p>
                    <a:p>
                      <a:pPr algn="ctr">
                        <a:spcAft>
                          <a:spcPts val="0"/>
                        </a:spcAft>
                      </a:pPr>
                      <a:r>
                        <a:rPr lang="en-US" sz="1400" baseline="0" dirty="0" smtClean="0">
                          <a:solidFill>
                            <a:schemeClr val="tx1"/>
                          </a:solidFill>
                          <a:effectLst/>
                        </a:rPr>
                        <a:t>SwissFEL DCR</a:t>
                      </a:r>
                      <a:endParaRPr lang="en-US" sz="1400" dirty="0">
                        <a:solidFill>
                          <a:schemeClr val="tx1"/>
                        </a:solidFill>
                        <a:effectLst/>
                        <a:latin typeface="Times New Roman"/>
                        <a:ea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hMerge="1">
                  <a:txBody>
                    <a:bodyPr/>
                    <a:lstStyle/>
                    <a:p>
                      <a:endParaRPr lang="en-US"/>
                    </a:p>
                  </a:txBody>
                  <a:tcPr/>
                </a:tc>
              </a:tr>
              <a:tr h="286381">
                <a:tc>
                  <a:txBody>
                    <a:bodyPr/>
                    <a:lstStyle/>
                    <a:p>
                      <a:pPr marL="0" algn="l" defTabSz="457200" rtl="0" eaLnBrk="1" latinLnBrk="0" hangingPunct="1">
                        <a:spcAft>
                          <a:spcPts val="0"/>
                        </a:spcAft>
                      </a:pPr>
                      <a:endParaRPr lang="en-US" sz="14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Long pulse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mn-lt"/>
                          <a:ea typeface="+mn-ea"/>
                          <a:cs typeface="+mn-cs"/>
                        </a:rPr>
                        <a:t>Short pulse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Charge per bunch (</a:t>
                      </a:r>
                      <a:r>
                        <a:rPr lang="en-US" sz="1400" b="0" kern="1200" dirty="0" err="1">
                          <a:solidFill>
                            <a:schemeClr val="tx1"/>
                          </a:solidFill>
                          <a:latin typeface="+mn-lt"/>
                          <a:ea typeface="+mn-ea"/>
                          <a:cs typeface="+mn-cs"/>
                        </a:rPr>
                        <a:t>pC</a:t>
                      </a:r>
                      <a:r>
                        <a:rPr lang="en-US" sz="1400" b="0" kern="1200" dirty="0">
                          <a:solidFill>
                            <a:schemeClr val="tx1"/>
                          </a:solidFill>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US" sz="1400" kern="1200" dirty="0" smtClean="0">
                          <a:solidFill>
                            <a:schemeClr val="tx1"/>
                          </a:solidFill>
                          <a:latin typeface="+mn-lt"/>
                          <a:ea typeface="+mn-ea"/>
                          <a:cs typeface="+mn-cs"/>
                        </a:rPr>
                        <a:t>200</a:t>
                      </a: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US" sz="1400" kern="1200" dirty="0" smtClean="0">
                          <a:solidFill>
                            <a:schemeClr val="tx1"/>
                          </a:solidFill>
                          <a:latin typeface="+mn-lt"/>
                          <a:ea typeface="+mn-ea"/>
                          <a:cs typeface="+mn-cs"/>
                        </a:rPr>
                        <a:t>10</a:t>
                      </a: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Core slice emittance </a:t>
                      </a:r>
                      <a:r>
                        <a:rPr lang="en-US" sz="1400" b="0" kern="1200" dirty="0" smtClean="0">
                          <a:solidFill>
                            <a:schemeClr val="tx1"/>
                          </a:solidFill>
                          <a:latin typeface="+mn-lt"/>
                          <a:ea typeface="+mn-ea"/>
                          <a:cs typeface="+mn-cs"/>
                        </a:rPr>
                        <a:t>– normalized (</a:t>
                      </a:r>
                      <a:r>
                        <a:rPr lang="en-US" sz="1400" b="0" kern="1200" dirty="0" err="1" smtClean="0">
                          <a:solidFill>
                            <a:schemeClr val="tx1"/>
                          </a:solidFill>
                          <a:latin typeface="+mn-lt"/>
                          <a:ea typeface="+mn-ea"/>
                          <a:cs typeface="+mn-cs"/>
                        </a:rPr>
                        <a:t>mm.mrad</a:t>
                      </a:r>
                      <a:r>
                        <a:rPr lang="en-US" sz="1400" b="0" kern="1200" dirty="0">
                          <a:solidFill>
                            <a:schemeClr val="tx1"/>
                          </a:solidFill>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b="1" kern="1200" dirty="0">
                          <a:solidFill>
                            <a:srgbClr val="FF0000"/>
                          </a:solidFill>
                          <a:latin typeface="+mn-lt"/>
                          <a:ea typeface="+mn-ea"/>
                          <a:cs typeface="+mn-cs"/>
                        </a:rPr>
                        <a:t>0.43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b="1" kern="1200" dirty="0">
                          <a:solidFill>
                            <a:srgbClr val="FF0000"/>
                          </a:solidFill>
                          <a:latin typeface="+mn-lt"/>
                          <a:ea typeface="+mn-ea"/>
                          <a:cs typeface="+mn-cs"/>
                        </a:rPr>
                        <a:t>0.15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Projected </a:t>
                      </a:r>
                      <a:r>
                        <a:rPr lang="en-US" sz="1400" b="0" kern="1200" dirty="0" smtClean="0">
                          <a:solidFill>
                            <a:schemeClr val="tx1"/>
                          </a:solidFill>
                          <a:latin typeface="+mn-lt"/>
                          <a:ea typeface="+mn-ea"/>
                          <a:cs typeface="+mn-cs"/>
                        </a:rPr>
                        <a:t>emittance - normalized </a:t>
                      </a:r>
                      <a:r>
                        <a:rPr lang="en-US" sz="1400" b="0" kern="1200" dirty="0">
                          <a:solidFill>
                            <a:schemeClr val="tx1"/>
                          </a:solidFill>
                          <a:latin typeface="+mn-lt"/>
                          <a:ea typeface="+mn-ea"/>
                          <a:cs typeface="+mn-cs"/>
                        </a:rPr>
                        <a:t>(</a:t>
                      </a:r>
                      <a:r>
                        <a:rPr lang="en-US" sz="1400" b="0" kern="1200" dirty="0" err="1">
                          <a:solidFill>
                            <a:schemeClr val="tx1"/>
                          </a:solidFill>
                          <a:latin typeface="+mn-lt"/>
                          <a:ea typeface="+mn-ea"/>
                          <a:cs typeface="+mn-cs"/>
                        </a:rPr>
                        <a:t>mm.mrad</a:t>
                      </a:r>
                      <a:r>
                        <a:rPr lang="en-US" sz="1400" b="0" kern="1200" dirty="0">
                          <a:solidFill>
                            <a:schemeClr val="tx1"/>
                          </a:solidFill>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b="1" kern="1200" dirty="0">
                          <a:solidFill>
                            <a:srgbClr val="0070C0"/>
                          </a:solidFill>
                          <a:latin typeface="+mn-lt"/>
                          <a:ea typeface="+mn-ea"/>
                          <a:cs typeface="+mn-cs"/>
                        </a:rPr>
                        <a:t>0.65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b="1" kern="1200" dirty="0">
                          <a:solidFill>
                            <a:srgbClr val="0070C0"/>
                          </a:solidFill>
                          <a:latin typeface="+mn-lt"/>
                          <a:ea typeface="+mn-ea"/>
                          <a:cs typeface="+mn-cs"/>
                        </a:rPr>
                        <a:t>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Slice energy spread (</a:t>
                      </a:r>
                      <a:r>
                        <a:rPr lang="en-US" sz="1400" b="0" kern="1200" dirty="0" err="1">
                          <a:solidFill>
                            <a:schemeClr val="tx1"/>
                          </a:solidFill>
                          <a:latin typeface="+mn-lt"/>
                          <a:ea typeface="+mn-ea"/>
                          <a:cs typeface="+mn-cs"/>
                        </a:rPr>
                        <a:t>keV</a:t>
                      </a:r>
                      <a:r>
                        <a:rPr lang="en-US" sz="1400" b="0" kern="1200" dirty="0">
                          <a:solidFill>
                            <a:schemeClr val="tx1"/>
                          </a:solidFill>
                          <a:latin typeface="+mn-lt"/>
                          <a:ea typeface="+mn-ea"/>
                          <a:cs typeface="+mn-cs"/>
                        </a:rPr>
                        <a:t>, </a:t>
                      </a:r>
                      <a:r>
                        <a:rPr lang="en-US" sz="1400" b="0" kern="1200" dirty="0" err="1">
                          <a:solidFill>
                            <a:schemeClr val="tx1"/>
                          </a:solidFill>
                          <a:latin typeface="+mn-lt"/>
                          <a:ea typeface="+mn-ea"/>
                          <a:cs typeface="+mn-cs"/>
                        </a:rPr>
                        <a:t>rms</a:t>
                      </a:r>
                      <a:r>
                        <a:rPr lang="en-US" sz="1400" b="0" kern="1200" dirty="0">
                          <a:solidFill>
                            <a:schemeClr val="tx1"/>
                          </a:solidFill>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350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a:solidFill>
                            <a:schemeClr val="tx1"/>
                          </a:solidFill>
                          <a:latin typeface="+mn-lt"/>
                          <a:ea typeface="+mn-ea"/>
                          <a:cs typeface="+mn-cs"/>
                        </a:rPr>
                        <a:t>350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Peak current </a:t>
                      </a:r>
                      <a:r>
                        <a:rPr lang="en-US" sz="1400" b="0" kern="1200" dirty="0" smtClean="0">
                          <a:solidFill>
                            <a:schemeClr val="tx1"/>
                          </a:solidFill>
                          <a:latin typeface="+mn-lt"/>
                          <a:ea typeface="+mn-ea"/>
                          <a:cs typeface="+mn-cs"/>
                        </a:rPr>
                        <a:t>(kA</a:t>
                      </a:r>
                      <a:r>
                        <a:rPr lang="en-US" sz="1400" b="0" kern="1200" dirty="0">
                          <a:solidFill>
                            <a:schemeClr val="tx1"/>
                          </a:solidFill>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Bunch </a:t>
                      </a:r>
                      <a:r>
                        <a:rPr lang="en-US" sz="1400" b="0" kern="1200" dirty="0" smtClean="0">
                          <a:solidFill>
                            <a:schemeClr val="tx1"/>
                          </a:solidFill>
                          <a:latin typeface="+mn-lt"/>
                          <a:ea typeface="+mn-ea"/>
                          <a:cs typeface="+mn-cs"/>
                        </a:rPr>
                        <a:t>length (fs</a:t>
                      </a:r>
                      <a:r>
                        <a:rPr lang="en-US" sz="1400" b="0" kern="1200" dirty="0">
                          <a:solidFill>
                            <a:schemeClr val="tx1"/>
                          </a:solidFill>
                          <a:latin typeface="+mn-lt"/>
                          <a:ea typeface="+mn-ea"/>
                          <a:cs typeface="+mn-cs"/>
                        </a:rPr>
                        <a:t>, </a:t>
                      </a:r>
                      <a:r>
                        <a:rPr lang="en-US" sz="1400" b="0" kern="1200" dirty="0" err="1">
                          <a:solidFill>
                            <a:schemeClr val="tx1"/>
                          </a:solidFill>
                          <a:latin typeface="+mn-lt"/>
                          <a:ea typeface="+mn-ea"/>
                          <a:cs typeface="+mn-cs"/>
                        </a:rPr>
                        <a:t>rms</a:t>
                      </a:r>
                      <a:r>
                        <a:rPr lang="en-US" sz="1400" b="0" kern="1200" dirty="0">
                          <a:solidFill>
                            <a:schemeClr val="tx1"/>
                          </a:solidFill>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Bunch compression </a:t>
                      </a:r>
                      <a:r>
                        <a:rPr lang="en-US" sz="1400" b="0" kern="1200" dirty="0" smtClean="0">
                          <a:solidFill>
                            <a:schemeClr val="tx1"/>
                          </a:solidFill>
                          <a:latin typeface="+mn-lt"/>
                          <a:ea typeface="+mn-ea"/>
                          <a:cs typeface="+mn-cs"/>
                        </a:rPr>
                        <a:t>factor (two stages)</a:t>
                      </a:r>
                      <a:endParaRPr lang="en-US" sz="14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a:solidFill>
                            <a:schemeClr val="tx1"/>
                          </a:solidFill>
                          <a:latin typeface="+mn-lt"/>
                          <a:ea typeface="+mn-ea"/>
                          <a:cs typeface="+mn-cs"/>
                        </a:rPr>
                        <a:t>125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170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ctr" defTabSz="457200" rtl="0" eaLnBrk="1" latinLnBrk="0" hangingPunct="1">
                        <a:spcAft>
                          <a:spcPts val="0"/>
                        </a:spcAft>
                      </a:pPr>
                      <a:r>
                        <a:rPr lang="en-US" sz="1400" kern="1200" dirty="0" smtClean="0">
                          <a:solidFill>
                            <a:schemeClr val="tx1"/>
                          </a:solidFill>
                          <a:latin typeface="+mn-lt"/>
                          <a:ea typeface="+mn-ea"/>
                          <a:cs typeface="+mn-cs"/>
                        </a:rPr>
                        <a:t>Performance at </a:t>
                      </a:r>
                      <a:r>
                        <a:rPr lang="en-US" sz="1400" kern="1200" dirty="0">
                          <a:solidFill>
                            <a:schemeClr val="tx1"/>
                          </a:solidFill>
                          <a:latin typeface="+mn-lt"/>
                          <a:ea typeface="+mn-ea"/>
                          <a:cs typeface="+mn-cs"/>
                        </a:rPr>
                        <a:t>5.8 GeV and 1 </a:t>
                      </a:r>
                      <a:r>
                        <a:rPr lang="en-US" sz="1400" kern="1200" dirty="0" smtClean="0">
                          <a:solidFill>
                            <a:schemeClr val="tx1"/>
                          </a:solidFill>
                          <a:latin typeface="+mn-lt"/>
                          <a:ea typeface="+mn-ea"/>
                          <a:cs typeface="+mn-cs"/>
                        </a:rPr>
                        <a:t>Å wavelength</a:t>
                      </a: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algn="ctr" defTabSz="457200" rtl="0" eaLnBrk="1" latinLnBrk="0" hangingPunct="1">
                        <a:spcAft>
                          <a:spcPts val="0"/>
                        </a:spcAft>
                      </a:pP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algn="ctr" defTabSz="457200" rtl="0" eaLnBrk="1" latinLnBrk="0" hangingPunct="1">
                        <a:spcAft>
                          <a:spcPts val="0"/>
                        </a:spcAft>
                      </a:pPr>
                      <a:endParaRPr lang="en-US" sz="1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Saturation pulse energy (µJ)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a:solidFill>
                            <a:schemeClr val="tx1"/>
                          </a:solidFill>
                          <a:latin typeface="+mn-lt"/>
                          <a:ea typeface="+mn-ea"/>
                          <a:cs typeface="+mn-cs"/>
                        </a:rPr>
                        <a:t>150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Photon pulse length (fs, </a:t>
                      </a:r>
                      <a:r>
                        <a:rPr lang="en-US" sz="1400" b="0" kern="1200" dirty="0" err="1">
                          <a:solidFill>
                            <a:schemeClr val="tx1"/>
                          </a:solidFill>
                          <a:latin typeface="+mn-lt"/>
                          <a:ea typeface="+mn-ea"/>
                          <a:cs typeface="+mn-cs"/>
                        </a:rPr>
                        <a:t>rms</a:t>
                      </a:r>
                      <a:r>
                        <a:rPr lang="en-US" sz="1400" b="0" kern="1200" dirty="0">
                          <a:solidFill>
                            <a:schemeClr val="tx1"/>
                          </a:solidFill>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a:solidFill>
                            <a:schemeClr val="tx1"/>
                          </a:solidFill>
                          <a:latin typeface="+mn-lt"/>
                          <a:ea typeface="+mn-ea"/>
                          <a:cs typeface="+mn-cs"/>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Bandwidth, </a:t>
                      </a:r>
                      <a:r>
                        <a:rPr lang="en-US" sz="1400" b="0" kern="1200" dirty="0" err="1">
                          <a:solidFill>
                            <a:schemeClr val="tx1"/>
                          </a:solidFill>
                          <a:latin typeface="+mn-lt"/>
                          <a:ea typeface="+mn-ea"/>
                          <a:cs typeface="+mn-cs"/>
                        </a:rPr>
                        <a:t>rms</a:t>
                      </a:r>
                      <a:r>
                        <a:rPr lang="en-US" sz="1400" b="0" kern="1200" dirty="0">
                          <a:solidFill>
                            <a:schemeClr val="tx1"/>
                          </a:solidFill>
                          <a:latin typeface="+mn-lt"/>
                          <a:ea typeface="+mn-ea"/>
                          <a:cs typeface="+mn-cs"/>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a:solidFill>
                            <a:schemeClr val="tx1"/>
                          </a:solidFill>
                          <a:latin typeface="+mn-lt"/>
                          <a:ea typeface="+mn-ea"/>
                          <a:cs typeface="+mn-cs"/>
                        </a:rPr>
                        <a:t>0.05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0.07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6381">
                <a:tc>
                  <a:txBody>
                    <a:bodyPr/>
                    <a:lstStyle/>
                    <a:p>
                      <a:pPr marL="0" algn="l" defTabSz="457200" rtl="0" eaLnBrk="1" latinLnBrk="0" hangingPunct="1">
                        <a:spcAft>
                          <a:spcPts val="0"/>
                        </a:spcAft>
                      </a:pPr>
                      <a:r>
                        <a:rPr lang="en-US" sz="1400" b="0" kern="1200" dirty="0">
                          <a:solidFill>
                            <a:schemeClr val="tx1"/>
                          </a:solidFill>
                          <a:latin typeface="+mn-lt"/>
                          <a:ea typeface="+mn-ea"/>
                          <a:cs typeface="+mn-cs"/>
                        </a:rPr>
                        <a:t># of photons per pulse (x 10</a:t>
                      </a:r>
                      <a:r>
                        <a:rPr lang="en-US" sz="1400" b="0" kern="1200" baseline="30000" dirty="0">
                          <a:solidFill>
                            <a:schemeClr val="tx1"/>
                          </a:solidFill>
                          <a:latin typeface="+mn-lt"/>
                          <a:ea typeface="+mn-ea"/>
                          <a:cs typeface="+mn-cs"/>
                        </a:rPr>
                        <a:t>9</a:t>
                      </a:r>
                      <a:r>
                        <a:rPr lang="en-US" sz="1400" b="0" kern="1200" dirty="0">
                          <a:solidFill>
                            <a:schemeClr val="tx1"/>
                          </a:solidFill>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a:solidFill>
                            <a:schemeClr val="tx1"/>
                          </a:solidFill>
                          <a:latin typeface="+mn-lt"/>
                          <a:ea typeface="+mn-ea"/>
                          <a:cs typeface="+mn-cs"/>
                        </a:rPr>
                        <a:t>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smtClean="0"/>
              <a:t>Compression and emittance preservation I</a:t>
            </a:r>
            <a:endParaRPr lang="en-US" dirty="0"/>
          </a:p>
        </p:txBody>
      </p:sp>
      <p:sp>
        <p:nvSpPr>
          <p:cNvPr id="6" name="Content Placeholder 1"/>
          <p:cNvSpPr txBox="1">
            <a:spLocks/>
          </p:cNvSpPr>
          <p:nvPr/>
        </p:nvSpPr>
        <p:spPr>
          <a:xfrm>
            <a:off x="805030" y="1318817"/>
            <a:ext cx="3975517" cy="2819400"/>
          </a:xfrm>
          <a:prstGeom prst="rect">
            <a:avLst/>
          </a:prstGeom>
        </p:spPr>
        <p:txBody>
          <a:bodyPr vert="horz" lIns="0" tIns="0" rIns="0" bIns="0" rtlCol="0">
            <a:noAutofit/>
          </a:bodyPr>
          <a:lstStyle>
            <a:lvl1pPr marL="177800" indent="-177800" algn="l" rtl="0" eaLnBrk="1" fontAlgn="base" hangingPunct="1">
              <a:lnSpc>
                <a:spcPct val="110000"/>
              </a:lnSpc>
              <a:spcBef>
                <a:spcPct val="20000"/>
              </a:spcBef>
              <a:spcAft>
                <a:spcPct val="0"/>
              </a:spcAft>
              <a:buClr>
                <a:schemeClr val="tx1"/>
              </a:buClr>
              <a:buFont typeface="Arial" panose="020B0604020202020204" pitchFamily="34" charset="0"/>
              <a:buChar char="•"/>
              <a:defRPr kumimoji="1" sz="3200" kern="1200" spc="0" baseline="0">
                <a:solidFill>
                  <a:schemeClr val="tx1"/>
                </a:solidFill>
                <a:latin typeface="Times New Roman" pitchFamily="18" charset="0"/>
                <a:ea typeface="ＭＳ Ｐゴシック" pitchFamily="34" charset="-128"/>
                <a:cs typeface="+mn-cs"/>
              </a:defRPr>
            </a:lvl1pPr>
            <a:lvl2pPr marL="742950" indent="-285750" algn="l" rtl="0" eaLnBrk="1" fontAlgn="base" hangingPunct="1">
              <a:lnSpc>
                <a:spcPct val="110000"/>
              </a:lnSpc>
              <a:spcBef>
                <a:spcPct val="20000"/>
              </a:spcBef>
              <a:spcAft>
                <a:spcPct val="0"/>
              </a:spcAft>
              <a:buClr>
                <a:schemeClr val="tx1"/>
              </a:buClr>
              <a:buSzPct val="100000"/>
              <a:buFont typeface="Symbol" panose="05050102010706020507" pitchFamily="18" charset="2"/>
              <a:buChar char="–"/>
              <a:defRPr kumimoji="1" sz="2800" kern="1200" spc="0" baseline="0">
                <a:solidFill>
                  <a:schemeClr val="tx1"/>
                </a:solidFill>
                <a:latin typeface="Times New Roman" pitchFamily="18" charset="0"/>
                <a:ea typeface="ＭＳ Ｐゴシック" pitchFamily="34" charset="-128"/>
                <a:cs typeface="+mn-cs"/>
              </a:defRPr>
            </a:lvl2pPr>
            <a:lvl3pPr marL="1143000" indent="-228600" algn="l" rtl="0" eaLnBrk="1" fontAlgn="base" hangingPunct="1">
              <a:lnSpc>
                <a:spcPct val="110000"/>
              </a:lnSpc>
              <a:spcBef>
                <a:spcPct val="20000"/>
              </a:spcBef>
              <a:spcAft>
                <a:spcPct val="0"/>
              </a:spcAft>
              <a:buFont typeface="Symbol" panose="05050102010706020507" pitchFamily="18" charset="2"/>
              <a:buChar char="•"/>
              <a:defRPr kumimoji="1" sz="2400" spc="0" baseline="0">
                <a:solidFill>
                  <a:schemeClr val="tx1"/>
                </a:solidFill>
                <a:latin typeface="Times New Roman" pitchFamily="18" charset="0"/>
                <a:ea typeface="ＭＳ Ｐゴシック" pitchFamily="34" charset="-128"/>
                <a:cs typeface="ＭＳ Ｐゴシック" charset="-128"/>
              </a:defRPr>
            </a:lvl3pPr>
            <a:lvl4pPr marL="1600200" indent="-228600" algn="l" rtl="0" eaLnBrk="1" fontAlgn="base" hangingPunct="1">
              <a:lnSpc>
                <a:spcPct val="110000"/>
              </a:lnSpc>
              <a:spcBef>
                <a:spcPct val="20000"/>
              </a:spcBef>
              <a:spcAft>
                <a:spcPct val="0"/>
              </a:spcAft>
              <a:buFont typeface="Symbol" panose="05050102010706020507" pitchFamily="18" charset="2"/>
              <a:buChar char="–"/>
              <a:defRPr kumimoji="1" sz="2000" kern="1200" spc="0" baseline="0">
                <a:solidFill>
                  <a:schemeClr val="tx1"/>
                </a:solidFill>
                <a:latin typeface="Times New Roman" pitchFamily="18" charset="0"/>
                <a:ea typeface="ＭＳ Ｐゴシック" pitchFamily="34" charset="-128"/>
                <a:cs typeface="ＭＳ Ｐゴシック" charset="0"/>
              </a:defRPr>
            </a:lvl4pPr>
            <a:lvl5pPr marL="2057400" indent="-228600" algn="l" rtl="0" eaLnBrk="1" fontAlgn="base" hangingPunct="1">
              <a:lnSpc>
                <a:spcPct val="110000"/>
              </a:lnSpc>
              <a:spcBef>
                <a:spcPct val="20000"/>
              </a:spcBef>
              <a:spcAft>
                <a:spcPct val="0"/>
              </a:spcAft>
              <a:buFont typeface="Symbol" panose="05050102010706020507" pitchFamily="18" charset="2"/>
              <a:buChar char="»"/>
              <a:defRPr kumimoji="1" sz="2000" kern="1200" spc="0" baseline="0">
                <a:solidFill>
                  <a:schemeClr val="tx1"/>
                </a:solidFill>
                <a:latin typeface="Times New Roman" pitchFamily="18" charset="0"/>
                <a:ea typeface="ＭＳ Ｐゴシック" pitchFamily="34" charset="-128"/>
                <a:cs typeface="ＭＳ Ｐゴシック" charset="0"/>
              </a:defRPr>
            </a:lvl5pPr>
            <a:lvl6pPr marL="2514600" indent="-228600" algn="l" rtl="0" eaLnBrk="1" fontAlgn="base" hangingPunct="1">
              <a:lnSpc>
                <a:spcPct val="110000"/>
              </a:lnSpc>
              <a:spcBef>
                <a:spcPct val="20000"/>
              </a:spcBef>
              <a:spcAft>
                <a:spcPct val="0"/>
              </a:spcAft>
              <a:buFont typeface="Symbol" panose="05050102010706020507" pitchFamily="18" charset="2"/>
              <a:buChar char="»"/>
              <a:defRPr kumimoji="1" sz="2000">
                <a:solidFill>
                  <a:schemeClr val="tx1"/>
                </a:solidFill>
                <a:latin typeface="Times New Roman" pitchFamily="18" charset="0"/>
                <a:ea typeface="ＭＳ Ｐゴシック" pitchFamily="34" charset="-128"/>
              </a:defRPr>
            </a:lvl6pPr>
            <a:lvl7pPr marL="2971800" indent="-228600" algn="l" rtl="0" eaLnBrk="1" fontAlgn="base" hangingPunct="1">
              <a:lnSpc>
                <a:spcPct val="110000"/>
              </a:lnSpc>
              <a:spcBef>
                <a:spcPct val="20000"/>
              </a:spcBef>
              <a:spcAft>
                <a:spcPct val="0"/>
              </a:spcAft>
              <a:buFont typeface="Symbol" panose="05050102010706020507" pitchFamily="18" charset="2"/>
              <a:buChar char="»"/>
              <a:defRPr kumimoji="1" sz="2000">
                <a:solidFill>
                  <a:schemeClr val="tx1"/>
                </a:solidFill>
                <a:latin typeface="Times New Roman" pitchFamily="18" charset="0"/>
                <a:ea typeface="ＭＳ Ｐゴシック" pitchFamily="34" charset="-128"/>
              </a:defRPr>
            </a:lvl7pPr>
            <a:lvl8pPr marL="3429000" indent="-228600" algn="l" rtl="0" eaLnBrk="1" fontAlgn="base" hangingPunct="1">
              <a:lnSpc>
                <a:spcPct val="110000"/>
              </a:lnSpc>
              <a:spcBef>
                <a:spcPct val="20000"/>
              </a:spcBef>
              <a:spcAft>
                <a:spcPct val="0"/>
              </a:spcAft>
              <a:buFont typeface="Symbol" panose="05050102010706020507" pitchFamily="18" charset="2"/>
              <a:buChar char="»"/>
              <a:defRPr kumimoji="1" sz="2000">
                <a:solidFill>
                  <a:schemeClr val="tx1"/>
                </a:solidFill>
                <a:latin typeface="Times New Roman" pitchFamily="18" charset="0"/>
                <a:ea typeface="ＭＳ Ｐゴシック" pitchFamily="34" charset="-128"/>
              </a:defRPr>
            </a:lvl8pPr>
            <a:lvl9pPr marL="3886200" indent="-228600" algn="l" rtl="0" eaLnBrk="1" fontAlgn="base" hangingPunct="1">
              <a:lnSpc>
                <a:spcPct val="110000"/>
              </a:lnSpc>
              <a:spcBef>
                <a:spcPct val="20000"/>
              </a:spcBef>
              <a:spcAft>
                <a:spcPct val="0"/>
              </a:spcAft>
              <a:buFont typeface="Symbol" panose="05050102010706020507" pitchFamily="18" charset="2"/>
              <a:buChar char="»"/>
              <a:defRPr kumimoji="1" sz="2000">
                <a:solidFill>
                  <a:schemeClr val="tx1"/>
                </a:solidFill>
                <a:latin typeface="Times New Roman" pitchFamily="18" charset="0"/>
                <a:ea typeface="ＭＳ Ｐゴシック" pitchFamily="34" charset="-128"/>
              </a:defRPr>
            </a:lvl9pPr>
          </a:lstStyle>
          <a:p>
            <a:pPr marL="0" indent="0">
              <a:buFontTx/>
              <a:buNone/>
            </a:pPr>
            <a:r>
              <a:rPr lang="en-US" altLang="de-DE" sz="1400" b="1" dirty="0" smtClean="0">
                <a:latin typeface="+mn-lt"/>
              </a:rPr>
              <a:t>First observation at SITF with </a:t>
            </a:r>
            <a:r>
              <a:rPr lang="en-US" altLang="de-DE" sz="1400" b="1" u="sng" dirty="0" smtClean="0">
                <a:latin typeface="+mn-lt"/>
              </a:rPr>
              <a:t>copper cathodes </a:t>
            </a:r>
            <a:r>
              <a:rPr lang="en-US" altLang="de-DE" sz="1400" b="1" dirty="0" smtClean="0">
                <a:latin typeface="+mn-lt"/>
              </a:rPr>
              <a:t>and longitudinal laser shaping via pulse stacking</a:t>
            </a:r>
          </a:p>
          <a:p>
            <a:pPr marL="0" indent="0">
              <a:buFontTx/>
              <a:buNone/>
            </a:pPr>
            <a:endParaRPr lang="en-US" altLang="de-DE" sz="800" b="1" dirty="0" smtClean="0">
              <a:latin typeface="+mn-lt"/>
            </a:endParaRPr>
          </a:p>
          <a:p>
            <a:pPr marL="0" indent="0">
              <a:buFontTx/>
              <a:buNone/>
            </a:pPr>
            <a:r>
              <a:rPr lang="en-US" altLang="de-DE" sz="1400" dirty="0" smtClean="0">
                <a:latin typeface="+mn-lt"/>
              </a:rPr>
              <a:t>An energy band structure appears for compressed beams (similar to spike break up observed for nonlinear compression).</a:t>
            </a:r>
          </a:p>
          <a:p>
            <a:pPr marL="0" indent="0">
              <a:buFontTx/>
              <a:buNone/>
            </a:pPr>
            <a:endParaRPr lang="en-US" altLang="de-DE" sz="800" dirty="0" smtClean="0">
              <a:latin typeface="+mn-lt"/>
            </a:endParaRPr>
          </a:p>
          <a:p>
            <a:pPr marL="0" indent="0">
              <a:buFontTx/>
              <a:buNone/>
            </a:pPr>
            <a:r>
              <a:rPr lang="en-US" altLang="de-DE" sz="1400" dirty="0" smtClean="0">
                <a:latin typeface="+mn-lt"/>
              </a:rPr>
              <a:t>Structures on the longitudinal beam profile are converted into energy modulations via long. space charge interactions after compression.</a:t>
            </a:r>
          </a:p>
          <a:p>
            <a:pPr marL="0" indent="0">
              <a:buFontTx/>
              <a:buNone/>
            </a:pPr>
            <a:r>
              <a:rPr lang="en-US" altLang="de-DE" sz="1400" dirty="0" smtClean="0">
                <a:latin typeface="+mn-lt"/>
              </a:rPr>
              <a:t>Large </a:t>
            </a:r>
            <a:r>
              <a:rPr lang="en-US" altLang="de-DE" sz="1400" dirty="0">
                <a:latin typeface="+mn-lt"/>
              </a:rPr>
              <a:t>uncorrelated energy spread and emittance growth. </a:t>
            </a:r>
            <a:r>
              <a:rPr lang="en-US" altLang="de-DE" sz="1400" dirty="0" err="1">
                <a:latin typeface="+mn-lt"/>
              </a:rPr>
              <a:t>Filamentation</a:t>
            </a:r>
            <a:r>
              <a:rPr lang="en-US" altLang="de-DE" sz="1400" dirty="0">
                <a:latin typeface="+mn-lt"/>
              </a:rPr>
              <a:t> not observed with Gaussian pulse</a:t>
            </a:r>
          </a:p>
        </p:txBody>
      </p:sp>
      <p:pic>
        <p:nvPicPr>
          <p:cNvPr id="7" name="Picture 14" descr="preview20130619T153643.png"/>
          <p:cNvPicPr>
            <a:picLocks noChangeAspect="1" noChangeArrowheads="1"/>
          </p:cNvPicPr>
          <p:nvPr/>
        </p:nvPicPr>
        <p:blipFill>
          <a:blip r:embed="rId2">
            <a:extLst>
              <a:ext uri="{28A0092B-C50C-407E-A947-70E740481C1C}">
                <a14:useLocalDpi xmlns:a14="http://schemas.microsoft.com/office/drawing/2010/main" val="0"/>
              </a:ext>
            </a:extLst>
          </a:blip>
          <a:srcRect r="27829"/>
          <a:stretch>
            <a:fillRect/>
          </a:stretch>
        </p:blipFill>
        <p:spPr bwMode="auto">
          <a:xfrm>
            <a:off x="3418808" y="4346763"/>
            <a:ext cx="272256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laser_profiles.png"/>
          <p:cNvPicPr>
            <a:picLocks noChangeAspect="1" noChangeArrowheads="1"/>
          </p:cNvPicPr>
          <p:nvPr/>
        </p:nvPicPr>
        <p:blipFill rotWithShape="1">
          <a:blip r:embed="rId3">
            <a:extLst>
              <a:ext uri="{28A0092B-C50C-407E-A947-70E740481C1C}">
                <a14:useLocalDpi xmlns:a14="http://schemas.microsoft.com/office/drawing/2010/main" val="0"/>
              </a:ext>
            </a:extLst>
          </a:blip>
          <a:srcRect l="5742" r="4799"/>
          <a:stretch/>
        </p:blipFill>
        <p:spPr bwMode="auto">
          <a:xfrm>
            <a:off x="4756485" y="1215214"/>
            <a:ext cx="436128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preview20130619T152852.png"/>
          <p:cNvPicPr>
            <a:picLocks noChangeAspect="1" noChangeArrowheads="1"/>
          </p:cNvPicPr>
          <p:nvPr/>
        </p:nvPicPr>
        <p:blipFill rotWithShape="1">
          <a:blip r:embed="rId4">
            <a:extLst>
              <a:ext uri="{28A0092B-C50C-407E-A947-70E740481C1C}">
                <a14:useLocalDpi xmlns:a14="http://schemas.microsoft.com/office/drawing/2010/main" val="0"/>
              </a:ext>
            </a:extLst>
          </a:blip>
          <a:srcRect l="29020" r="27768"/>
          <a:stretch/>
        </p:blipFill>
        <p:spPr bwMode="auto">
          <a:xfrm>
            <a:off x="0" y="4353113"/>
            <a:ext cx="1629696"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review20130619T152955.png"/>
          <p:cNvPicPr>
            <a:picLocks noChangeAspect="1" noChangeArrowheads="1"/>
          </p:cNvPicPr>
          <p:nvPr/>
        </p:nvPicPr>
        <p:blipFill>
          <a:blip r:embed="rId5">
            <a:extLst>
              <a:ext uri="{28A0092B-C50C-407E-A947-70E740481C1C}">
                <a14:useLocalDpi xmlns:a14="http://schemas.microsoft.com/office/drawing/2010/main" val="0"/>
              </a:ext>
            </a:extLst>
          </a:blip>
          <a:srcRect l="31229" r="28873"/>
          <a:stretch>
            <a:fillRect/>
          </a:stretch>
        </p:blipFill>
        <p:spPr bwMode="auto">
          <a:xfrm>
            <a:off x="1626521" y="4346763"/>
            <a:ext cx="150495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preview20130619T153801.png"/>
          <p:cNvPicPr>
            <a:picLocks noChangeAspect="1" noChangeArrowheads="1"/>
          </p:cNvPicPr>
          <p:nvPr/>
        </p:nvPicPr>
        <p:blipFill>
          <a:blip r:embed="rId6">
            <a:extLst>
              <a:ext uri="{28A0092B-C50C-407E-A947-70E740481C1C}">
                <a14:useLocalDpi xmlns:a14="http://schemas.microsoft.com/office/drawing/2010/main" val="0"/>
              </a:ext>
            </a:extLst>
          </a:blip>
          <a:srcRect l="31525" r="28072"/>
          <a:stretch>
            <a:fillRect/>
          </a:stretch>
        </p:blipFill>
        <p:spPr bwMode="auto">
          <a:xfrm>
            <a:off x="6100096" y="4346763"/>
            <a:ext cx="15240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preview20130619T153847.png"/>
          <p:cNvPicPr>
            <a:picLocks noChangeAspect="1" noChangeArrowheads="1"/>
          </p:cNvPicPr>
          <p:nvPr/>
        </p:nvPicPr>
        <p:blipFill>
          <a:blip r:embed="rId7">
            <a:extLst>
              <a:ext uri="{28A0092B-C50C-407E-A947-70E740481C1C}">
                <a14:useLocalDpi xmlns:a14="http://schemas.microsoft.com/office/drawing/2010/main" val="0"/>
              </a:ext>
            </a:extLst>
          </a:blip>
          <a:srcRect l="31229" r="27863"/>
          <a:stretch>
            <a:fillRect/>
          </a:stretch>
        </p:blipFill>
        <p:spPr bwMode="auto">
          <a:xfrm>
            <a:off x="7590758" y="4351526"/>
            <a:ext cx="154305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review20130619T153155.png"/>
          <p:cNvPicPr>
            <a:picLocks noChangeAspect="1" noChangeArrowheads="1"/>
          </p:cNvPicPr>
          <p:nvPr/>
        </p:nvPicPr>
        <p:blipFill>
          <a:blip r:embed="rId8">
            <a:extLst>
              <a:ext uri="{28A0092B-C50C-407E-A947-70E740481C1C}">
                <a14:useLocalDpi xmlns:a14="http://schemas.microsoft.com/office/drawing/2010/main" val="0"/>
              </a:ext>
            </a:extLst>
          </a:blip>
          <a:srcRect l="31776" t="-2707" r="27525" b="-214"/>
          <a:stretch>
            <a:fillRect/>
          </a:stretch>
        </p:blipFill>
        <p:spPr bwMode="auto">
          <a:xfrm>
            <a:off x="3131471" y="4282651"/>
            <a:ext cx="1535112"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rot="16200000">
            <a:off x="-574695" y="5119586"/>
            <a:ext cx="1625098" cy="276999"/>
          </a:xfrm>
          <a:prstGeom prst="rect">
            <a:avLst/>
          </a:prstGeom>
          <a:noFill/>
        </p:spPr>
        <p:txBody>
          <a:bodyPr wrap="square" rtlCol="0">
            <a:spAutoFit/>
          </a:bodyPr>
          <a:lstStyle/>
          <a:p>
            <a:r>
              <a:rPr lang="en-US" sz="1200" b="1" dirty="0" smtClean="0">
                <a:solidFill>
                  <a:schemeClr val="bg1"/>
                </a:solidFill>
                <a:latin typeface="Helvetica" pitchFamily="34" charset="0"/>
              </a:rPr>
              <a:t>longitudinal axis </a:t>
            </a:r>
            <a:endParaRPr lang="en-US" sz="1200" b="1" dirty="0">
              <a:solidFill>
                <a:schemeClr val="bg1"/>
              </a:solidFill>
              <a:latin typeface="Helvetica" pitchFamily="34" charset="0"/>
            </a:endParaRPr>
          </a:p>
        </p:txBody>
      </p:sp>
      <p:sp>
        <p:nvSpPr>
          <p:cNvPr id="15" name="TextBox 14"/>
          <p:cNvSpPr txBox="1"/>
          <p:nvPr/>
        </p:nvSpPr>
        <p:spPr>
          <a:xfrm>
            <a:off x="3858783" y="6070636"/>
            <a:ext cx="2016224" cy="276999"/>
          </a:xfrm>
          <a:prstGeom prst="rect">
            <a:avLst/>
          </a:prstGeom>
          <a:noFill/>
        </p:spPr>
        <p:txBody>
          <a:bodyPr wrap="square" rtlCol="0">
            <a:spAutoFit/>
          </a:bodyPr>
          <a:lstStyle/>
          <a:p>
            <a:r>
              <a:rPr lang="en-US" sz="1200" b="1" dirty="0" smtClean="0">
                <a:solidFill>
                  <a:schemeClr val="bg1"/>
                </a:solidFill>
                <a:latin typeface="Helvetica" pitchFamily="34" charset="0"/>
              </a:rPr>
              <a:t>energy axis </a:t>
            </a:r>
            <a:endParaRPr lang="en-US" sz="1200" b="1" dirty="0">
              <a:solidFill>
                <a:schemeClr val="bg1"/>
              </a:solidFill>
              <a:latin typeface="Helvetica" pitchFamily="34" charset="0"/>
            </a:endParaRPr>
          </a:p>
        </p:txBody>
      </p:sp>
      <p:sp>
        <p:nvSpPr>
          <p:cNvPr id="17" name="TextBox 16"/>
          <p:cNvSpPr txBox="1"/>
          <p:nvPr/>
        </p:nvSpPr>
        <p:spPr>
          <a:xfrm>
            <a:off x="5175272" y="874713"/>
            <a:ext cx="3373648" cy="914400"/>
          </a:xfrm>
          <a:prstGeom prst="rect">
            <a:avLst/>
          </a:prstGeom>
        </p:spPr>
        <p:txBody>
          <a:bodyPr vert="horz" lIns="0" tIns="0" rIns="0" bIns="0" rtlCol="0">
            <a:noAutofit/>
          </a:bodyPr>
          <a:lstStyle>
            <a:defPPr>
              <a:defRPr lang="de-CH"/>
            </a:defPPr>
            <a:lvl1pPr marL="0" indent="0" eaLnBrk="1" hangingPunct="1">
              <a:lnSpc>
                <a:spcPct val="110000"/>
              </a:lnSpc>
              <a:spcBef>
                <a:spcPct val="20000"/>
              </a:spcBef>
              <a:buClr>
                <a:schemeClr val="tx1"/>
              </a:buClr>
              <a:buFontTx/>
              <a:buNone/>
              <a:defRPr kumimoji="1" sz="1400" b="1" spc="0" baseline="0">
                <a:latin typeface="+mn-lt"/>
                <a:ea typeface="ＭＳ Ｐゴシック" pitchFamily="34" charset="-128"/>
                <a:cs typeface="+mn-cs"/>
              </a:defRPr>
            </a:lvl1pPr>
            <a:lvl2pPr marL="742950" indent="-285750" eaLnBrk="1" hangingPunct="1">
              <a:lnSpc>
                <a:spcPct val="110000"/>
              </a:lnSpc>
              <a:spcBef>
                <a:spcPct val="20000"/>
              </a:spcBef>
              <a:buClr>
                <a:schemeClr val="tx1"/>
              </a:buClr>
              <a:buSzPct val="100000"/>
              <a:buFont typeface="Symbol" panose="05050102010706020507" pitchFamily="18" charset="2"/>
              <a:buChar char="–"/>
              <a:defRPr kumimoji="1" sz="2800" spc="0" baseline="0">
                <a:latin typeface="Times New Roman" pitchFamily="18" charset="0"/>
                <a:ea typeface="ＭＳ Ｐゴシック" pitchFamily="34" charset="-128"/>
                <a:cs typeface="+mn-cs"/>
              </a:defRPr>
            </a:lvl2pPr>
            <a:lvl3pPr marL="1143000" indent="-228600" eaLnBrk="1" hangingPunct="1">
              <a:lnSpc>
                <a:spcPct val="110000"/>
              </a:lnSpc>
              <a:spcBef>
                <a:spcPct val="20000"/>
              </a:spcBef>
              <a:buFont typeface="Symbol" panose="05050102010706020507" pitchFamily="18" charset="2"/>
              <a:buChar char="•"/>
              <a:defRPr kumimoji="1" sz="2400" spc="0" baseline="0">
                <a:latin typeface="Times New Roman" pitchFamily="18" charset="0"/>
                <a:ea typeface="ＭＳ Ｐゴシック" pitchFamily="34" charset="-128"/>
                <a:cs typeface="ＭＳ Ｐゴシック" charset="-128"/>
              </a:defRPr>
            </a:lvl3pPr>
            <a:lvl4pPr marL="1600200" indent="-228600" eaLnBrk="1" hangingPunct="1">
              <a:lnSpc>
                <a:spcPct val="110000"/>
              </a:lnSpc>
              <a:spcBef>
                <a:spcPct val="20000"/>
              </a:spcBef>
              <a:buFont typeface="Symbol" panose="05050102010706020507" pitchFamily="18" charset="2"/>
              <a:buChar char="–"/>
              <a:defRPr kumimoji="1" sz="2000" spc="0" baseline="0">
                <a:latin typeface="Times New Roman" pitchFamily="18" charset="0"/>
                <a:ea typeface="ＭＳ Ｐゴシック" pitchFamily="34" charset="-128"/>
                <a:cs typeface="ＭＳ Ｐゴシック" charset="0"/>
              </a:defRPr>
            </a:lvl4pPr>
            <a:lvl5pPr marL="2057400" indent="-228600" eaLnBrk="1" hangingPunct="1">
              <a:lnSpc>
                <a:spcPct val="110000"/>
              </a:lnSpc>
              <a:spcBef>
                <a:spcPct val="20000"/>
              </a:spcBef>
              <a:buFont typeface="Symbol" panose="05050102010706020507" pitchFamily="18" charset="2"/>
              <a:buChar char="»"/>
              <a:defRPr kumimoji="1" sz="2000" spc="0" baseline="0">
                <a:latin typeface="Times New Roman" pitchFamily="18" charset="0"/>
                <a:ea typeface="ＭＳ Ｐゴシック" pitchFamily="34" charset="-128"/>
                <a:cs typeface="ＭＳ Ｐゴシック" charset="0"/>
              </a:defRPr>
            </a:lvl5pPr>
            <a:lvl6pPr marL="2514600" indent="-228600" fontAlgn="base">
              <a:lnSpc>
                <a:spcPct val="110000"/>
              </a:lnSpc>
              <a:spcBef>
                <a:spcPct val="20000"/>
              </a:spcBef>
              <a:spcAft>
                <a:spcPct val="0"/>
              </a:spcAft>
              <a:buFont typeface="Symbol" panose="05050102010706020507" pitchFamily="18" charset="2"/>
              <a:buChar char="»"/>
              <a:defRPr kumimoji="1" sz="2000">
                <a:latin typeface="Times New Roman" pitchFamily="18" charset="0"/>
                <a:ea typeface="ＭＳ Ｐゴシック" pitchFamily="34" charset="-128"/>
              </a:defRPr>
            </a:lvl6pPr>
            <a:lvl7pPr marL="2971800" indent="-228600" fontAlgn="base">
              <a:lnSpc>
                <a:spcPct val="110000"/>
              </a:lnSpc>
              <a:spcBef>
                <a:spcPct val="20000"/>
              </a:spcBef>
              <a:spcAft>
                <a:spcPct val="0"/>
              </a:spcAft>
              <a:buFont typeface="Symbol" panose="05050102010706020507" pitchFamily="18" charset="2"/>
              <a:buChar char="»"/>
              <a:defRPr kumimoji="1" sz="2000">
                <a:latin typeface="Times New Roman" pitchFamily="18" charset="0"/>
                <a:ea typeface="ＭＳ Ｐゴシック" pitchFamily="34" charset="-128"/>
              </a:defRPr>
            </a:lvl7pPr>
            <a:lvl8pPr marL="3429000" indent="-228600" fontAlgn="base">
              <a:lnSpc>
                <a:spcPct val="110000"/>
              </a:lnSpc>
              <a:spcBef>
                <a:spcPct val="20000"/>
              </a:spcBef>
              <a:spcAft>
                <a:spcPct val="0"/>
              </a:spcAft>
              <a:buFont typeface="Symbol" panose="05050102010706020507" pitchFamily="18" charset="2"/>
              <a:buChar char="»"/>
              <a:defRPr kumimoji="1" sz="2000">
                <a:latin typeface="Times New Roman" pitchFamily="18" charset="0"/>
                <a:ea typeface="ＭＳ Ｐゴシック" pitchFamily="34" charset="-128"/>
              </a:defRPr>
            </a:lvl8pPr>
            <a:lvl9pPr marL="3886200" indent="-228600" fontAlgn="base">
              <a:lnSpc>
                <a:spcPct val="110000"/>
              </a:lnSpc>
              <a:spcBef>
                <a:spcPct val="20000"/>
              </a:spcBef>
              <a:spcAft>
                <a:spcPct val="0"/>
              </a:spcAft>
              <a:buFont typeface="Symbol" panose="05050102010706020507" pitchFamily="18" charset="2"/>
              <a:buChar char="»"/>
              <a:defRPr kumimoji="1" sz="2000">
                <a:latin typeface="Times New Roman" pitchFamily="18" charset="0"/>
                <a:ea typeface="ＭＳ Ｐゴシック" pitchFamily="34" charset="-128"/>
              </a:defRPr>
            </a:lvl9pPr>
          </a:lstStyle>
          <a:p>
            <a:r>
              <a:rPr lang="en-US" b="0" dirty="0"/>
              <a:t>Longitudinal laser profile with pulse stacking </a:t>
            </a:r>
            <a:r>
              <a:rPr lang="en-US" b="0" dirty="0" smtClean="0">
                <a:sym typeface="Symbol"/>
              </a:rPr>
              <a:t> </a:t>
            </a:r>
            <a:r>
              <a:rPr lang="en-US" b="0" dirty="0" err="1" smtClean="0"/>
              <a:t>Ti-Saphire</a:t>
            </a:r>
            <a:r>
              <a:rPr lang="en-US" b="0" dirty="0" smtClean="0"/>
              <a:t> laser</a:t>
            </a:r>
            <a:endParaRPr lang="en-US" b="0" dirty="0"/>
          </a:p>
        </p:txBody>
      </p:sp>
      <p:sp>
        <p:nvSpPr>
          <p:cNvPr id="4" name="Slide Number Placeholder 3"/>
          <p:cNvSpPr>
            <a:spLocks noGrp="1"/>
          </p:cNvSpPr>
          <p:nvPr>
            <p:ph type="sldNum" sz="quarter" idx="16"/>
          </p:nvPr>
        </p:nvSpPr>
        <p:spPr>
          <a:xfrm>
            <a:off x="8362283" y="6662926"/>
            <a:ext cx="575742" cy="196850"/>
          </a:xfrm>
        </p:spPr>
        <p:txBody>
          <a:bodyPr/>
          <a:lstStyle/>
          <a:p>
            <a:pPr algn="r">
              <a:defRPr/>
            </a:pPr>
            <a:r>
              <a:rPr lang="en-US" dirty="0" smtClean="0"/>
              <a:t>Page </a:t>
            </a:r>
            <a:fld id="{EBC07571-3134-BB4B-B83F-1A9FE18D34F3}" type="slidenum">
              <a:rPr lang="en-US" smtClean="0"/>
              <a:pPr algn="r">
                <a:defRPr/>
              </a:pPr>
              <a:t>40</a:t>
            </a:fld>
            <a:endParaRPr lang="en-US" dirty="0"/>
          </a:p>
        </p:txBody>
      </p:sp>
    </p:spTree>
    <p:extLst>
      <p:ext uri="{BB962C8B-B14F-4D97-AF65-F5344CB8AC3E}">
        <p14:creationId xmlns:p14="http://schemas.microsoft.com/office/powerpoint/2010/main" val="447660036"/>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793" y="3210337"/>
            <a:ext cx="4584217" cy="3370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quarter" idx="13"/>
          </p:nvPr>
        </p:nvSpPr>
        <p:spPr>
          <a:xfrm>
            <a:off x="1042988" y="1341438"/>
            <a:ext cx="6083369" cy="1769509"/>
          </a:xfrm>
        </p:spPr>
        <p:txBody>
          <a:bodyPr/>
          <a:lstStyle/>
          <a:p>
            <a:pPr marL="0" indent="0">
              <a:buNone/>
            </a:pPr>
            <a:r>
              <a:rPr lang="en-US" b="1" dirty="0"/>
              <a:t>F</a:t>
            </a:r>
            <a:r>
              <a:rPr lang="en-US" b="1" dirty="0" smtClean="0"/>
              <a:t>irst </a:t>
            </a:r>
            <a:r>
              <a:rPr lang="en-US" b="1" dirty="0"/>
              <a:t>round of emittance measurements on </a:t>
            </a:r>
            <a:r>
              <a:rPr lang="en-US" b="1" dirty="0" smtClean="0"/>
              <a:t>compressed beams</a:t>
            </a:r>
          </a:p>
          <a:p>
            <a:r>
              <a:rPr lang="en-US" dirty="0" smtClean="0"/>
              <a:t>Gaussian beam to prevent </a:t>
            </a:r>
            <a:r>
              <a:rPr lang="en-US" dirty="0" err="1" smtClean="0"/>
              <a:t>filamentations</a:t>
            </a:r>
            <a:r>
              <a:rPr lang="en-US" dirty="0" smtClean="0"/>
              <a:t> </a:t>
            </a:r>
            <a:r>
              <a:rPr lang="en-US" dirty="0" smtClean="0">
                <a:sym typeface="Symbol"/>
              </a:rPr>
              <a:t> OK</a:t>
            </a:r>
            <a:endParaRPr lang="en-US" dirty="0" smtClean="0"/>
          </a:p>
          <a:p>
            <a:r>
              <a:rPr lang="en-US" dirty="0" smtClean="0"/>
              <a:t>Compression </a:t>
            </a:r>
            <a:r>
              <a:rPr lang="en-US" dirty="0"/>
              <a:t>factors </a:t>
            </a:r>
            <a:r>
              <a:rPr lang="en-US" dirty="0" smtClean="0"/>
              <a:t>between 5 </a:t>
            </a:r>
            <a:r>
              <a:rPr lang="en-US" dirty="0"/>
              <a:t>and 10, </a:t>
            </a:r>
            <a:endParaRPr lang="en-US" dirty="0" smtClean="0"/>
          </a:p>
          <a:p>
            <a:r>
              <a:rPr lang="en-US" dirty="0"/>
              <a:t>S</a:t>
            </a:r>
            <a:r>
              <a:rPr lang="en-US" dirty="0" smtClean="0"/>
              <a:t>ignificant </a:t>
            </a:r>
            <a:r>
              <a:rPr lang="en-US" dirty="0"/>
              <a:t>increase in the core </a:t>
            </a:r>
            <a:r>
              <a:rPr lang="en-US" dirty="0" smtClean="0"/>
              <a:t>slice and energy spread</a:t>
            </a:r>
            <a:endParaRPr lang="en-US" dirty="0"/>
          </a:p>
          <a:p>
            <a:r>
              <a:rPr lang="en-US" dirty="0" smtClean="0"/>
              <a:t>Similar </a:t>
            </a:r>
            <a:r>
              <a:rPr lang="en-US" dirty="0"/>
              <a:t>to </a:t>
            </a:r>
            <a:r>
              <a:rPr lang="en-US" dirty="0" smtClean="0"/>
              <a:t>earlier observations </a:t>
            </a:r>
            <a:r>
              <a:rPr lang="en-US" dirty="0"/>
              <a:t>made at FLASH </a:t>
            </a:r>
            <a:r>
              <a:rPr lang="en-US" dirty="0" smtClean="0"/>
              <a:t>and LCLS.</a:t>
            </a:r>
            <a:endParaRPr lang="de-CH" dirty="0"/>
          </a:p>
        </p:txBody>
      </p:sp>
      <p:sp>
        <p:nvSpPr>
          <p:cNvPr id="3" name="Title 2"/>
          <p:cNvSpPr>
            <a:spLocks noGrp="1"/>
          </p:cNvSpPr>
          <p:nvPr>
            <p:ph type="title"/>
          </p:nvPr>
        </p:nvSpPr>
        <p:spPr/>
        <p:txBody>
          <a:bodyPr/>
          <a:lstStyle/>
          <a:p>
            <a:r>
              <a:rPr lang="en-US" dirty="0"/>
              <a:t>Compression and emittance </a:t>
            </a:r>
            <a:r>
              <a:rPr lang="en-US" dirty="0" smtClean="0"/>
              <a:t>preservation II</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41</a:t>
            </a:fld>
            <a:endParaRPr lang="de-DE" dirty="0"/>
          </a:p>
        </p:txBody>
      </p:sp>
      <p:sp>
        <p:nvSpPr>
          <p:cNvPr id="5" name="Text Box 4"/>
          <p:cNvSpPr txBox="1">
            <a:spLocks noChangeArrowheads="1"/>
          </p:cNvSpPr>
          <p:nvPr/>
        </p:nvSpPr>
        <p:spPr bwMode="auto">
          <a:xfrm>
            <a:off x="0" y="6546455"/>
            <a:ext cx="9144000" cy="307777"/>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400" dirty="0" smtClean="0">
                <a:solidFill>
                  <a:schemeClr val="tx2"/>
                </a:solidFill>
                <a:latin typeface="+mn-lt"/>
              </a:rPr>
              <a:t>s. Bettoni et </a:t>
            </a:r>
            <a:r>
              <a:rPr lang="en-US" altLang="de-DE" sz="1400" dirty="0">
                <a:solidFill>
                  <a:schemeClr val="tx2"/>
                </a:solidFill>
                <a:latin typeface="+mn-lt"/>
              </a:rPr>
              <a:t>al, </a:t>
            </a:r>
            <a:r>
              <a:rPr lang="en-US" sz="1400" dirty="0">
                <a:solidFill>
                  <a:schemeClr val="tx2"/>
                </a:solidFill>
                <a:latin typeface="+mn-lt"/>
              </a:rPr>
              <a:t>Preservation of low slice emittance in bunch compressors, </a:t>
            </a:r>
            <a:r>
              <a:rPr lang="de-CH" sz="1400" dirty="0">
                <a:solidFill>
                  <a:schemeClr val="tx2"/>
                </a:solidFill>
                <a:latin typeface="+mn-lt"/>
              </a:rPr>
              <a:t>PhysRevAccelBeams.19.034402 </a:t>
            </a:r>
            <a:endParaRPr lang="en-US" altLang="de-DE" sz="1400" dirty="0">
              <a:solidFill>
                <a:schemeClr val="tx2"/>
              </a:solidFill>
              <a:latin typeface="+mn-lt"/>
            </a:endParaRP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286"/>
          <a:stretch/>
        </p:blipFill>
        <p:spPr bwMode="auto">
          <a:xfrm>
            <a:off x="298382" y="3110947"/>
            <a:ext cx="4273618" cy="343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1"/>
          <p:cNvSpPr txBox="1">
            <a:spLocks/>
          </p:cNvSpPr>
          <p:nvPr/>
        </p:nvSpPr>
        <p:spPr>
          <a:xfrm>
            <a:off x="5476462" y="3501541"/>
            <a:ext cx="2985880" cy="1769509"/>
          </a:xfrm>
          <a:prstGeom prst="rect">
            <a:avLst/>
          </a:prstGeom>
        </p:spPr>
        <p:txBody>
          <a:bodyPr vert="horz" lIns="0" tIns="0" rIns="0" bIns="0" rtlCol="0">
            <a:noAutofit/>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800" kern="1200" spc="0" baseline="0">
                <a:solidFill>
                  <a:schemeClr val="tx1"/>
                </a:solidFill>
                <a:latin typeface="+mn-lt"/>
                <a:ea typeface="+mn-ea"/>
                <a:cs typeface="+mn-cs"/>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mn-cs"/>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solidFill>
                  <a:schemeClr val="tx1"/>
                </a:solidFill>
                <a:latin typeface="+mn-lt"/>
                <a:ea typeface="ＭＳ Ｐゴシック" charset="-128"/>
                <a:cs typeface="ＭＳ Ｐゴシック" charset="-128"/>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ＭＳ Ｐゴシック" charset="0"/>
                <a:cs typeface="ＭＳ Ｐゴシック" charset="0"/>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Clr>
                <a:schemeClr val="tx1"/>
              </a:buClr>
              <a:buFont typeface="Symbol" panose="05050102010706020507" pitchFamily="18" charset="2"/>
              <a:buChar char="-"/>
              <a:defRPr sz="16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9pPr>
          </a:lstStyle>
          <a:p>
            <a:pPr marL="0" indent="0">
              <a:buFont typeface="Arial" panose="020B0604020202020204" pitchFamily="34" charset="0"/>
              <a:buNone/>
              <a:tabLst>
                <a:tab pos="1252538" algn="l"/>
              </a:tabLst>
            </a:pPr>
            <a:r>
              <a:rPr lang="en-US" sz="1400" b="1" dirty="0" smtClean="0"/>
              <a:t>Bunch charge	200 </a:t>
            </a:r>
            <a:r>
              <a:rPr lang="en-US" sz="1400" b="1" dirty="0" err="1" smtClean="0"/>
              <a:t>pC</a:t>
            </a:r>
            <a:endParaRPr lang="en-US" sz="1400" b="1" dirty="0" smtClean="0"/>
          </a:p>
          <a:p>
            <a:pPr marL="0" indent="0">
              <a:buFont typeface="Arial" panose="020B0604020202020204" pitchFamily="34" charset="0"/>
              <a:buNone/>
              <a:tabLst>
                <a:tab pos="1252538" algn="l"/>
              </a:tabLst>
            </a:pPr>
            <a:r>
              <a:rPr lang="en-US" sz="1400" b="1" dirty="0" smtClean="0"/>
              <a:t>Beam energy	200 MeV</a:t>
            </a:r>
          </a:p>
          <a:p>
            <a:pPr marL="0" indent="0">
              <a:buFont typeface="Arial" panose="020B0604020202020204" pitchFamily="34" charset="0"/>
              <a:buNone/>
              <a:tabLst>
                <a:tab pos="1252538" algn="l"/>
              </a:tabLst>
            </a:pPr>
            <a:r>
              <a:rPr lang="en-US" sz="1400" b="1" dirty="0" smtClean="0"/>
              <a:t>Bending angle 	4.07 °</a:t>
            </a:r>
          </a:p>
          <a:p>
            <a:pPr marL="0" indent="0">
              <a:buFont typeface="Arial" panose="020B0604020202020204" pitchFamily="34" charset="0"/>
              <a:buNone/>
              <a:tabLst>
                <a:tab pos="1252538" algn="l"/>
              </a:tabLst>
            </a:pPr>
            <a:r>
              <a:rPr lang="en-US" sz="1400" b="1" dirty="0" smtClean="0"/>
              <a:t>Energy chirp	variable</a:t>
            </a:r>
            <a:endParaRPr lang="de-CH" sz="1400" dirty="0"/>
          </a:p>
        </p:txBody>
      </p:sp>
      <p:cxnSp>
        <p:nvCxnSpPr>
          <p:cNvPr id="8" name="Straight Connector 7"/>
          <p:cNvCxnSpPr/>
          <p:nvPr/>
        </p:nvCxnSpPr>
        <p:spPr bwMode="auto">
          <a:xfrm flipH="1" flipV="1">
            <a:off x="2594113" y="3488635"/>
            <a:ext cx="9939" cy="2604052"/>
          </a:xfrm>
          <a:prstGeom prst="line">
            <a:avLst/>
          </a:prstGeom>
          <a:solidFill>
            <a:schemeClr val="accent1"/>
          </a:solidFill>
          <a:ln w="9525" cap="flat" cmpd="sng" algn="ctr">
            <a:solidFill>
              <a:srgbClr val="0066FF"/>
            </a:solidFill>
            <a:prstDash val="dash"/>
            <a:round/>
            <a:headEnd type="none" w="med" len="med"/>
            <a:tailEnd type="none" w="med" len="med"/>
          </a:ln>
          <a:effectLst/>
        </p:spPr>
      </p:cxnSp>
    </p:spTree>
    <p:extLst>
      <p:ext uri="{BB962C8B-B14F-4D97-AF65-F5344CB8AC3E}">
        <p14:creationId xmlns:p14="http://schemas.microsoft.com/office/powerpoint/2010/main" val="238811344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042988" y="1341438"/>
            <a:ext cx="7742237" cy="2057745"/>
          </a:xfrm>
        </p:spPr>
        <p:txBody>
          <a:bodyPr/>
          <a:lstStyle/>
          <a:p>
            <a:pPr marL="0" indent="0">
              <a:buNone/>
            </a:pPr>
            <a:r>
              <a:rPr lang="en-US" b="1" dirty="0" smtClean="0"/>
              <a:t>Systematic experimental measurements at SITF show</a:t>
            </a:r>
          </a:p>
          <a:p>
            <a:r>
              <a:rPr lang="en-US" dirty="0" smtClean="0"/>
              <a:t>Emittance growth independent from beam energy</a:t>
            </a:r>
          </a:p>
          <a:p>
            <a:r>
              <a:rPr lang="en-US" dirty="0" smtClean="0"/>
              <a:t>Emittance growth increases with bending angle at constant compression factor</a:t>
            </a:r>
          </a:p>
          <a:p>
            <a:r>
              <a:rPr lang="en-US" dirty="0" smtClean="0"/>
              <a:t>Strong influence of beam optic along the bunch compressor (one unit change in horizontal </a:t>
            </a:r>
            <a:r>
              <a:rPr lang="en-US" dirty="0" smtClean="0">
                <a:sym typeface="Symbol"/>
              </a:rPr>
              <a:t> function can induce 50% emittance increase</a:t>
            </a:r>
          </a:p>
          <a:p>
            <a:r>
              <a:rPr lang="en-US" dirty="0" smtClean="0">
                <a:sym typeface="Symbol"/>
              </a:rPr>
              <a:t>Beam with initial low emittance are more affected</a:t>
            </a:r>
          </a:p>
          <a:p>
            <a:pPr marL="0" indent="0">
              <a:buNone/>
            </a:pPr>
            <a:endParaRPr lang="en-US" dirty="0">
              <a:sym typeface="Symbol"/>
            </a:endParaRPr>
          </a:p>
          <a:p>
            <a:pPr marL="0" indent="0">
              <a:buNone/>
            </a:pPr>
            <a:endParaRPr lang="en-US" dirty="0" smtClean="0"/>
          </a:p>
        </p:txBody>
      </p:sp>
      <p:sp>
        <p:nvSpPr>
          <p:cNvPr id="3" name="Title 2"/>
          <p:cNvSpPr>
            <a:spLocks noGrp="1"/>
          </p:cNvSpPr>
          <p:nvPr>
            <p:ph type="title"/>
          </p:nvPr>
        </p:nvSpPr>
        <p:spPr/>
        <p:txBody>
          <a:bodyPr/>
          <a:lstStyle/>
          <a:p>
            <a:r>
              <a:rPr lang="en-US" dirty="0"/>
              <a:t>Compression and emittance preservation </a:t>
            </a:r>
            <a:r>
              <a:rPr lang="en-US" dirty="0" smtClean="0"/>
              <a:t>III</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42</a:t>
            </a:fld>
            <a:endParaRPr lang="en-US" dirty="0"/>
          </a:p>
        </p:txBody>
      </p:sp>
      <p:sp>
        <p:nvSpPr>
          <p:cNvPr id="5" name="Text Box 4"/>
          <p:cNvSpPr txBox="1">
            <a:spLocks noChangeArrowheads="1"/>
          </p:cNvSpPr>
          <p:nvPr/>
        </p:nvSpPr>
        <p:spPr bwMode="auto">
          <a:xfrm>
            <a:off x="0" y="6546455"/>
            <a:ext cx="9144000" cy="307777"/>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400" dirty="0" smtClean="0">
                <a:solidFill>
                  <a:schemeClr val="tx2"/>
                </a:solidFill>
                <a:latin typeface="+mn-lt"/>
              </a:rPr>
              <a:t>s. Bettoni et </a:t>
            </a:r>
            <a:r>
              <a:rPr lang="en-US" altLang="de-DE" sz="1400" dirty="0">
                <a:solidFill>
                  <a:schemeClr val="tx2"/>
                </a:solidFill>
                <a:latin typeface="+mn-lt"/>
              </a:rPr>
              <a:t>al, </a:t>
            </a:r>
            <a:r>
              <a:rPr lang="en-US" sz="1400" dirty="0">
                <a:solidFill>
                  <a:schemeClr val="tx2"/>
                </a:solidFill>
                <a:latin typeface="+mn-lt"/>
              </a:rPr>
              <a:t>Preservation of low slice emittance in bunch compressors, </a:t>
            </a:r>
            <a:r>
              <a:rPr lang="de-CH" sz="1400" dirty="0">
                <a:solidFill>
                  <a:schemeClr val="tx2"/>
                </a:solidFill>
                <a:latin typeface="+mn-lt"/>
              </a:rPr>
              <a:t>PhysRevAccelBeams.19.034402 </a:t>
            </a:r>
            <a:endParaRPr lang="en-US" altLang="de-DE" sz="1400" dirty="0">
              <a:solidFill>
                <a:schemeClr val="tx2"/>
              </a:solidFill>
              <a:latin typeface="+mn-lt"/>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68" y="3617238"/>
            <a:ext cx="4170634" cy="293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413" y="3647023"/>
            <a:ext cx="3730810" cy="2908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774" y="2607366"/>
            <a:ext cx="1336260" cy="1813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0" indent="0">
              <a:buNone/>
            </a:pPr>
            <a:r>
              <a:rPr lang="en-US" b="1" dirty="0" smtClean="0"/>
              <a:t>Numerical benchmarking</a:t>
            </a:r>
          </a:p>
          <a:p>
            <a:pPr marL="0" indent="0">
              <a:buNone/>
            </a:pPr>
            <a:r>
              <a:rPr lang="en-US" dirty="0" err="1" smtClean="0"/>
              <a:t>CSRTrack</a:t>
            </a:r>
            <a:r>
              <a:rPr lang="en-US" dirty="0" smtClean="0"/>
              <a:t> simulations reproduce qualitatively the experimental observations </a:t>
            </a:r>
            <a:r>
              <a:rPr lang="en-US" dirty="0" smtClean="0">
                <a:solidFill>
                  <a:srgbClr val="FF0000"/>
                </a:solidFill>
              </a:rPr>
              <a:t>only if </a:t>
            </a:r>
            <a:r>
              <a:rPr lang="en-US" dirty="0" smtClean="0"/>
              <a:t>the 3D solver is use describe the electron  interactions.</a:t>
            </a:r>
          </a:p>
          <a:p>
            <a:endParaRPr lang="en-US" sz="800" dirty="0"/>
          </a:p>
          <a:p>
            <a:pPr marL="0" indent="0">
              <a:buNone/>
            </a:pPr>
            <a:r>
              <a:rPr lang="en-US" b="1" dirty="0" smtClean="0"/>
              <a:t>Conclusion: </a:t>
            </a:r>
          </a:p>
          <a:p>
            <a:r>
              <a:rPr lang="en-US" dirty="0" smtClean="0"/>
              <a:t>Emittance dilution is due to 3D effects originating from coherent synchrotron radiation (other source are not excluded)</a:t>
            </a:r>
          </a:p>
          <a:p>
            <a:pPr marL="0" indent="0">
              <a:buNone/>
            </a:pPr>
            <a:endParaRPr lang="en-US" sz="800" dirty="0"/>
          </a:p>
          <a:p>
            <a:pPr marL="0" indent="0">
              <a:buNone/>
            </a:pPr>
            <a:r>
              <a:rPr lang="en-US" b="1" dirty="0" smtClean="0"/>
              <a:t>Emittance growth mitigation:</a:t>
            </a:r>
          </a:p>
          <a:p>
            <a:r>
              <a:rPr lang="en-US" dirty="0" smtClean="0"/>
              <a:t> minimize the </a:t>
            </a:r>
            <a:r>
              <a:rPr lang="en-US" dirty="0" smtClean="0">
                <a:sym typeface="Symbol"/>
              </a:rPr>
              <a:t> function at the last two dipoles of the chicane (known recipe)</a:t>
            </a:r>
          </a:p>
          <a:p>
            <a:r>
              <a:rPr lang="en-US" dirty="0" smtClean="0">
                <a:sym typeface="Symbol"/>
              </a:rPr>
              <a:t>Careful tweaking of the optics (few % changes) along the BC using the last matching quads.</a:t>
            </a:r>
          </a:p>
          <a:p>
            <a:endParaRPr lang="en-US" dirty="0">
              <a:sym typeface="Symbol"/>
            </a:endParaRPr>
          </a:p>
          <a:p>
            <a:pPr marL="0" indent="0">
              <a:buNone/>
            </a:pPr>
            <a:r>
              <a:rPr lang="en-US" b="1" dirty="0" smtClean="0">
                <a:sym typeface="Symbol"/>
              </a:rPr>
              <a:t>Other effects</a:t>
            </a:r>
          </a:p>
          <a:p>
            <a:r>
              <a:rPr lang="en-US" dirty="0" smtClean="0"/>
              <a:t>Chromatic effect in the sections where the beam is carrying a large energy chirp (as in front of the compressor) induce a mismatch </a:t>
            </a:r>
            <a:r>
              <a:rPr lang="en-US" dirty="0"/>
              <a:t>along  the </a:t>
            </a:r>
            <a:r>
              <a:rPr lang="en-US" dirty="0" smtClean="0"/>
              <a:t>bunch  </a:t>
            </a:r>
            <a:r>
              <a:rPr lang="en-US" dirty="0" smtClean="0">
                <a:sym typeface="Symbol"/>
              </a:rPr>
              <a:t> only a short part of the bunch fulfill the delicate beam optic conditions required to minimize the emittance dilution</a:t>
            </a:r>
            <a:endParaRPr lang="en-US" dirty="0" smtClean="0"/>
          </a:p>
          <a:p>
            <a:r>
              <a:rPr lang="en-US" dirty="0" smtClean="0"/>
              <a:t> A relaxed optic in the matching section preceding the BC is essential</a:t>
            </a:r>
            <a:endParaRPr lang="en-US" dirty="0"/>
          </a:p>
        </p:txBody>
      </p:sp>
      <p:sp>
        <p:nvSpPr>
          <p:cNvPr id="3" name="Title 2"/>
          <p:cNvSpPr>
            <a:spLocks noGrp="1"/>
          </p:cNvSpPr>
          <p:nvPr>
            <p:ph type="title"/>
          </p:nvPr>
        </p:nvSpPr>
        <p:spPr/>
        <p:txBody>
          <a:bodyPr/>
          <a:lstStyle/>
          <a:p>
            <a:r>
              <a:rPr lang="en-US" dirty="0" smtClean="0"/>
              <a:t>Compression </a:t>
            </a:r>
            <a:r>
              <a:rPr lang="en-US" dirty="0"/>
              <a:t>and emittance preservation </a:t>
            </a:r>
            <a:r>
              <a:rPr lang="en-US" dirty="0" smtClean="0"/>
              <a:t>IV</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43</a:t>
            </a:fld>
            <a:endParaRPr lang="de-DE" dirty="0"/>
          </a:p>
        </p:txBody>
      </p:sp>
    </p:spTree>
    <p:extLst>
      <p:ext uri="{BB962C8B-B14F-4D97-AF65-F5344CB8AC3E}">
        <p14:creationId xmlns:p14="http://schemas.microsoft.com/office/powerpoint/2010/main" val="225210400"/>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6546455"/>
            <a:ext cx="9144000" cy="307777"/>
          </a:xfrm>
          <a:prstGeom prst="rect">
            <a:avLst/>
          </a:prstGeom>
          <a:solidFill>
            <a:srgbClr val="FFFF99"/>
          </a:solidFill>
          <a:ln>
            <a:noFill/>
          </a:ln>
          <a:effectLs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altLang="de-DE" sz="1400" dirty="0" smtClean="0">
                <a:solidFill>
                  <a:schemeClr val="tx2"/>
                </a:solidFill>
                <a:latin typeface="+mn-lt"/>
              </a:rPr>
              <a:t>s. Bettoni et al, </a:t>
            </a:r>
            <a:r>
              <a:rPr lang="en-US" sz="1400" dirty="0" smtClean="0">
                <a:solidFill>
                  <a:schemeClr val="tx2"/>
                </a:solidFill>
                <a:latin typeface="+mn-lt"/>
              </a:rPr>
              <a:t>Low emittance injector design for free electron lasers, PhysRevSTAB.18.123403  </a:t>
            </a:r>
            <a:endParaRPr lang="en-US" altLang="de-DE" sz="1400" dirty="0">
              <a:solidFill>
                <a:schemeClr val="tx2"/>
              </a:solidFill>
              <a:latin typeface="+mn-lt"/>
            </a:endParaRPr>
          </a:p>
        </p:txBody>
      </p:sp>
      <p:sp>
        <p:nvSpPr>
          <p:cNvPr id="3" name="Title 2"/>
          <p:cNvSpPr>
            <a:spLocks noGrp="1"/>
          </p:cNvSpPr>
          <p:nvPr>
            <p:ph type="title"/>
          </p:nvPr>
        </p:nvSpPr>
        <p:spPr/>
        <p:txBody>
          <a:bodyPr/>
          <a:lstStyle/>
          <a:p>
            <a:r>
              <a:rPr lang="en-US" dirty="0" smtClean="0"/>
              <a:t>Design </a:t>
            </a:r>
            <a:r>
              <a:rPr lang="en-US" dirty="0" err="1" smtClean="0"/>
              <a:t>SwissFELinjector</a:t>
            </a:r>
            <a:r>
              <a:rPr lang="en-US" dirty="0" smtClean="0"/>
              <a:t> I</a:t>
            </a:r>
            <a:endParaRPr lang="en-US" dirty="0"/>
          </a:p>
        </p:txBody>
      </p:sp>
      <p:sp>
        <p:nvSpPr>
          <p:cNvPr id="4" name="Slide Number Placeholder 3"/>
          <p:cNvSpPr>
            <a:spLocks noGrp="1"/>
          </p:cNvSpPr>
          <p:nvPr>
            <p:ph type="sldNum" sz="quarter" idx="16"/>
          </p:nvPr>
        </p:nvSpPr>
        <p:spPr>
          <a:xfrm>
            <a:off x="8494190" y="6644216"/>
            <a:ext cx="575742" cy="196850"/>
          </a:xfrm>
        </p:spPr>
        <p:txBody>
          <a:bodyPr/>
          <a:lstStyle/>
          <a:p>
            <a:pPr algn="r">
              <a:defRPr/>
            </a:pPr>
            <a:r>
              <a:rPr lang="en-US" dirty="0" smtClean="0"/>
              <a:t>Page </a:t>
            </a:r>
            <a:fld id="{EBC07571-3134-BB4B-B83F-1A9FE18D34F3}" type="slidenum">
              <a:rPr lang="en-US" smtClean="0"/>
              <a:pPr algn="r">
                <a:defRPr/>
              </a:pPr>
              <a:t>44</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260" y="838492"/>
            <a:ext cx="6673216" cy="235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4242456"/>
            <a:ext cx="2915596" cy="2305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271" y="4242456"/>
            <a:ext cx="2937193" cy="227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3255"/>
          <a:stretch/>
        </p:blipFill>
        <p:spPr bwMode="auto">
          <a:xfrm>
            <a:off x="6189132" y="4279021"/>
            <a:ext cx="2868603" cy="2236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84199" y="4284128"/>
            <a:ext cx="914400" cy="287874"/>
          </a:xfrm>
          <a:prstGeom prst="rect">
            <a:avLst/>
          </a:prstGeom>
          <a:noFill/>
        </p:spPr>
        <p:txBody>
          <a:bodyPr wrap="none" lIns="0" tIns="0" rIns="0" bIns="0" rtlCol="0">
            <a:noAutofit/>
          </a:bodyPr>
          <a:lstStyle/>
          <a:p>
            <a:pPr>
              <a:lnSpc>
                <a:spcPct val="110000"/>
              </a:lnSpc>
              <a:spcBef>
                <a:spcPts val="0"/>
              </a:spcBef>
            </a:pPr>
            <a:r>
              <a:rPr lang="en-US" sz="1200" kern="1000" spc="30" dirty="0" smtClean="0">
                <a:solidFill>
                  <a:srgbClr val="0070C0"/>
                </a:solidFill>
                <a:latin typeface="+mn-lt"/>
                <a:cs typeface="Franklin Gothic Book"/>
              </a:rPr>
              <a:t>CTF Gun</a:t>
            </a:r>
          </a:p>
        </p:txBody>
      </p:sp>
      <p:sp>
        <p:nvSpPr>
          <p:cNvPr id="11" name="TextBox 10"/>
          <p:cNvSpPr txBox="1"/>
          <p:nvPr/>
        </p:nvSpPr>
        <p:spPr>
          <a:xfrm>
            <a:off x="3623733" y="4343394"/>
            <a:ext cx="914400" cy="287874"/>
          </a:xfrm>
          <a:prstGeom prst="rect">
            <a:avLst/>
          </a:prstGeom>
          <a:noFill/>
        </p:spPr>
        <p:txBody>
          <a:bodyPr wrap="none" lIns="0" tIns="0" rIns="0" bIns="0" rtlCol="0">
            <a:noAutofit/>
          </a:bodyPr>
          <a:lstStyle/>
          <a:p>
            <a:pPr>
              <a:lnSpc>
                <a:spcPct val="110000"/>
              </a:lnSpc>
              <a:spcBef>
                <a:spcPts val="0"/>
              </a:spcBef>
            </a:pPr>
            <a:r>
              <a:rPr lang="en-US" sz="1200" kern="1000" spc="30" dirty="0" smtClean="0">
                <a:solidFill>
                  <a:srgbClr val="0070C0"/>
                </a:solidFill>
                <a:latin typeface="+mn-lt"/>
                <a:cs typeface="Franklin Gothic Book"/>
              </a:rPr>
              <a:t>PSI Gun in SwissFEL</a:t>
            </a:r>
          </a:p>
        </p:txBody>
      </p:sp>
      <p:sp>
        <p:nvSpPr>
          <p:cNvPr id="12" name="TextBox 11"/>
          <p:cNvSpPr txBox="1"/>
          <p:nvPr/>
        </p:nvSpPr>
        <p:spPr>
          <a:xfrm>
            <a:off x="6477000" y="5994396"/>
            <a:ext cx="914400" cy="287874"/>
          </a:xfrm>
          <a:prstGeom prst="rect">
            <a:avLst/>
          </a:prstGeom>
          <a:noFill/>
        </p:spPr>
        <p:txBody>
          <a:bodyPr wrap="none" lIns="0" tIns="0" rIns="0" bIns="0" rtlCol="0">
            <a:noAutofit/>
          </a:bodyPr>
          <a:lstStyle/>
          <a:p>
            <a:pPr>
              <a:lnSpc>
                <a:spcPct val="110000"/>
              </a:lnSpc>
              <a:spcBef>
                <a:spcPts val="0"/>
              </a:spcBef>
            </a:pPr>
            <a:r>
              <a:rPr lang="en-US" sz="1200" kern="1000" spc="30" dirty="0" smtClean="0">
                <a:solidFill>
                  <a:srgbClr val="0070C0"/>
                </a:solidFill>
                <a:latin typeface="+mn-lt"/>
                <a:cs typeface="Franklin Gothic Book"/>
              </a:rPr>
              <a:t>PSI Gun in SwissFEL</a:t>
            </a:r>
          </a:p>
        </p:txBody>
      </p:sp>
      <p:sp>
        <p:nvSpPr>
          <p:cNvPr id="7" name="TextBox 6"/>
          <p:cNvSpPr txBox="1"/>
          <p:nvPr/>
        </p:nvSpPr>
        <p:spPr>
          <a:xfrm>
            <a:off x="5545668" y="3251183"/>
            <a:ext cx="3386670" cy="914400"/>
          </a:xfrm>
          <a:prstGeom prst="rect">
            <a:avLst/>
          </a:prstGeom>
        </p:spPr>
        <p:txBody>
          <a:bodyPr vert="horz" lIns="0" tIns="0" rIns="0" bIns="0" rtlCol="0">
            <a:noAutofit/>
          </a:bodyPr>
          <a:lstStyle>
            <a:lvl1pPr marL="177800" marR="0" indent="-177800" defTabSz="91440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400" spc="0" baseline="0">
                <a:latin typeface="+mn-lt"/>
                <a:ea typeface="+mn-ea"/>
                <a:cs typeface="+mn-cs"/>
              </a:defRPr>
            </a:lvl1pPr>
            <a:lvl2pPr marL="35560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mn-cs"/>
              </a:defRPr>
            </a:lvl2pPr>
            <a:lvl3pPr marL="539750" marR="0" indent="-18415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128"/>
                <a:cs typeface="ＭＳ Ｐゴシック" charset="-128"/>
              </a:defRPr>
            </a:lvl3pPr>
            <a:lvl4pPr marL="7175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ＭＳ Ｐゴシック" charset="0"/>
                <a:cs typeface="ＭＳ Ｐゴシック" charset="0"/>
              </a:defRPr>
            </a:lvl4pPr>
            <a:lvl5pPr marL="895350" marR="0" indent="-177800" defTabSz="91440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latin typeface="+mn-lt"/>
                <a:ea typeface="+mn-ea"/>
                <a:cs typeface="ＭＳ Ｐゴシック" charset="0"/>
              </a:defRPr>
            </a:lvl5pPr>
            <a:lvl6pPr marL="1074738" indent="-179388" fontAlgn="base">
              <a:lnSpc>
                <a:spcPct val="110000"/>
              </a:lnSpc>
              <a:spcBef>
                <a:spcPct val="0"/>
              </a:spcBef>
              <a:spcAft>
                <a:spcPct val="0"/>
              </a:spcAft>
              <a:buClr>
                <a:schemeClr val="tx1"/>
              </a:buClr>
              <a:buFont typeface="Symbol" panose="05050102010706020507" pitchFamily="18" charset="2"/>
              <a:buChar char="-"/>
              <a:defRPr>
                <a:latin typeface="+mn-lt"/>
                <a:ea typeface="+mn-ea"/>
              </a:defRPr>
            </a:lvl6pPr>
            <a:lvl7pPr marL="1257300" indent="-182563" fontAlgn="base">
              <a:lnSpc>
                <a:spcPct val="110000"/>
              </a:lnSpc>
              <a:spcBef>
                <a:spcPct val="0"/>
              </a:spcBef>
              <a:spcAft>
                <a:spcPct val="0"/>
              </a:spcAft>
              <a:buFont typeface="Symbol" panose="05050102010706020507" pitchFamily="18" charset="2"/>
              <a:buChar char="-"/>
              <a:defRPr>
                <a:latin typeface="+mn-lt"/>
                <a:ea typeface="+mn-ea"/>
              </a:defRPr>
            </a:lvl7pPr>
            <a:lvl8pPr marL="1436688" indent="-179388" fontAlgn="base">
              <a:lnSpc>
                <a:spcPct val="110000"/>
              </a:lnSpc>
              <a:spcBef>
                <a:spcPct val="0"/>
              </a:spcBef>
              <a:spcAft>
                <a:spcPct val="0"/>
              </a:spcAft>
              <a:buFont typeface="Symbol" panose="05050102010706020507" pitchFamily="18" charset="2"/>
              <a:buChar char="-"/>
              <a:defRPr>
                <a:latin typeface="+mn-lt"/>
                <a:ea typeface="+mn-ea"/>
              </a:defRPr>
            </a:lvl8pPr>
            <a:lvl9pPr marL="1614488" indent="-177800" fontAlgn="base">
              <a:lnSpc>
                <a:spcPct val="110000"/>
              </a:lnSpc>
              <a:spcBef>
                <a:spcPct val="0"/>
              </a:spcBef>
              <a:spcAft>
                <a:spcPct val="0"/>
              </a:spcAft>
              <a:buFont typeface="Symbol" panose="05050102010706020507" pitchFamily="18" charset="2"/>
              <a:buChar char="-"/>
              <a:defRPr>
                <a:latin typeface="+mn-lt"/>
                <a:ea typeface="+mn-ea"/>
              </a:defRPr>
            </a:lvl9pPr>
          </a:lstStyle>
          <a:p>
            <a:pPr marL="0" indent="0">
              <a:buNone/>
            </a:pPr>
            <a:r>
              <a:rPr lang="en-US" dirty="0" smtClean="0">
                <a:solidFill>
                  <a:srgbClr val="0070C0"/>
                </a:solidFill>
              </a:rPr>
              <a:t>Invariant envelope matching is a good starting point but not necessarily the optimum</a:t>
            </a:r>
          </a:p>
          <a:p>
            <a:pPr marL="0" indent="0">
              <a:buNone/>
            </a:pPr>
            <a:r>
              <a:rPr lang="en-US" dirty="0" smtClean="0">
                <a:solidFill>
                  <a:srgbClr val="0070C0"/>
                </a:solidFill>
                <a:sym typeface="Symbol"/>
              </a:rPr>
              <a:t>Gun was re-positioned in SITF for The PSI gun tests.</a:t>
            </a:r>
            <a:endParaRPr lang="en-US" dirty="0">
              <a:solidFill>
                <a:srgbClr val="0070C0"/>
              </a:solidFill>
            </a:endParaRPr>
          </a:p>
          <a:p>
            <a:pPr marL="0" indent="0">
              <a:buNone/>
            </a:pPr>
            <a:endParaRPr lang="en-US" dirty="0">
              <a:solidFill>
                <a:srgbClr val="0070C0"/>
              </a:solidFill>
            </a:endParaRPr>
          </a:p>
        </p:txBody>
      </p:sp>
      <p:sp>
        <p:nvSpPr>
          <p:cNvPr id="2" name="Content Placeholder 1"/>
          <p:cNvSpPr>
            <a:spLocks noGrp="1"/>
          </p:cNvSpPr>
          <p:nvPr>
            <p:ph sz="quarter" idx="13"/>
          </p:nvPr>
        </p:nvSpPr>
        <p:spPr>
          <a:xfrm>
            <a:off x="348723" y="3268119"/>
            <a:ext cx="4934478" cy="872734"/>
          </a:xfrm>
        </p:spPr>
        <p:txBody>
          <a:bodyPr/>
          <a:lstStyle/>
          <a:p>
            <a:r>
              <a:rPr lang="en-US" sz="1400" dirty="0" smtClean="0"/>
              <a:t>The injector performances </a:t>
            </a:r>
            <a:r>
              <a:rPr lang="en-US" sz="1400" dirty="0" err="1" smtClean="0"/>
              <a:t>depeds</a:t>
            </a:r>
            <a:r>
              <a:rPr lang="en-US" sz="1400" dirty="0" smtClean="0"/>
              <a:t> on many different parameter as illustrated here above (beside the gun dimensions)</a:t>
            </a:r>
          </a:p>
          <a:p>
            <a:r>
              <a:rPr lang="en-US" sz="1400" dirty="0" smtClean="0"/>
              <a:t>Automated optimizer </a:t>
            </a:r>
            <a:r>
              <a:rPr lang="en-US" sz="1400" dirty="0" smtClean="0">
                <a:sym typeface="Symbol"/>
              </a:rPr>
              <a:t> </a:t>
            </a:r>
            <a:r>
              <a:rPr lang="en-US" sz="1400" dirty="0" err="1" smtClean="0">
                <a:sym typeface="Symbol"/>
              </a:rPr>
              <a:t>Matlab</a:t>
            </a:r>
            <a:r>
              <a:rPr lang="en-US" sz="1400" dirty="0" smtClean="0">
                <a:sym typeface="Symbol"/>
              </a:rPr>
              <a:t> code running ASTRA simulation and optimizing the parameters</a:t>
            </a:r>
          </a:p>
        </p:txBody>
      </p:sp>
    </p:spTree>
    <p:extLst>
      <p:ext uri="{BB962C8B-B14F-4D97-AF65-F5344CB8AC3E}">
        <p14:creationId xmlns:p14="http://schemas.microsoft.com/office/powerpoint/2010/main" val="885964241"/>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1"/>
          <p:cNvSpPr txBox="1">
            <a:spLocks/>
          </p:cNvSpPr>
          <p:nvPr/>
        </p:nvSpPr>
        <p:spPr>
          <a:xfrm>
            <a:off x="1042988" y="1341438"/>
            <a:ext cx="7742237" cy="4679951"/>
          </a:xfrm>
          <a:prstGeom prst="rect">
            <a:avLst/>
          </a:prstGeom>
        </p:spPr>
        <p:txBody>
          <a:bodyPr vert="horz" lIns="0" tIns="0" rIns="0" bIns="0" rtlCol="0">
            <a:noAutofit/>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800" kern="1200" spc="0" baseline="0">
                <a:solidFill>
                  <a:schemeClr val="tx1"/>
                </a:solidFill>
                <a:latin typeface="+mn-lt"/>
                <a:ea typeface="+mn-ea"/>
                <a:cs typeface="+mn-cs"/>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mn-cs"/>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solidFill>
                  <a:schemeClr val="tx1"/>
                </a:solidFill>
                <a:latin typeface="+mn-lt"/>
                <a:ea typeface="ＭＳ Ｐゴシック" charset="-128"/>
                <a:cs typeface="ＭＳ Ｐゴシック" charset="-128"/>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ＭＳ Ｐゴシック" charset="0"/>
                <a:cs typeface="ＭＳ Ｐゴシック" charset="0"/>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Clr>
                <a:schemeClr val="tx1"/>
              </a:buClr>
              <a:buFont typeface="Symbol" panose="05050102010706020507" pitchFamily="18" charset="2"/>
              <a:buChar char="-"/>
              <a:defRPr sz="16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9pPr>
          </a:lstStyle>
          <a:p>
            <a:pPr lvl="1"/>
            <a:endParaRPr lang="en-US" smtClean="0"/>
          </a:p>
          <a:p>
            <a:endParaRPr lang="en-US" smtClean="0"/>
          </a:p>
          <a:p>
            <a:endParaRPr lang="en-US" dirty="0" smtClean="0"/>
          </a:p>
        </p:txBody>
      </p:sp>
      <p:pic>
        <p:nvPicPr>
          <p:cNvPr id="4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0" t="1" r="-1" b="-6244"/>
          <a:stretch/>
        </p:blipFill>
        <p:spPr bwMode="auto">
          <a:xfrm>
            <a:off x="11251" y="263679"/>
            <a:ext cx="9045621" cy="6519495"/>
          </a:xfrm>
          <a:prstGeom prst="rect">
            <a:avLst/>
          </a:prstGeom>
          <a:solidFill>
            <a:schemeClr val="bg1"/>
          </a:solidFill>
          <a:ln>
            <a:noFill/>
          </a:ln>
          <a:extLst/>
        </p:spPr>
      </p:pic>
      <p:pic>
        <p:nvPicPr>
          <p:cNvPr id="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637" y="4149080"/>
            <a:ext cx="4097783" cy="2561485"/>
          </a:xfrm>
          <a:prstGeom prst="rect">
            <a:avLst/>
          </a:prstGeom>
          <a:solidFill>
            <a:schemeClr val="accent1">
              <a:lumMod val="40000"/>
              <a:lumOff val="60000"/>
            </a:schemeClr>
          </a:solidFill>
          <a:ln w="9525">
            <a:noFill/>
            <a:miter lim="800000"/>
            <a:headEnd/>
            <a:tailEnd/>
          </a:ln>
          <a:effectLst/>
          <a:extLst/>
        </p:spPr>
      </p:pic>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45</a:t>
            </a:fld>
            <a:endParaRPr lang="de-DE" dirty="0"/>
          </a:p>
        </p:txBody>
      </p:sp>
      <p:sp>
        <p:nvSpPr>
          <p:cNvPr id="5" name="Inhaltsplatzhalter 2"/>
          <p:cNvSpPr txBox="1">
            <a:spLocks/>
          </p:cNvSpPr>
          <p:nvPr/>
        </p:nvSpPr>
        <p:spPr>
          <a:xfrm rot="3401525">
            <a:off x="8502626" y="1735008"/>
            <a:ext cx="803317" cy="219364"/>
          </a:xfrm>
          <a:solidFill>
            <a:srgbClr val="848484"/>
          </a:solidFill>
        </p:spPr>
        <p:txBody>
          <a:bodyPr lIns="0" tIns="0" rIns="0" bIns="0">
            <a:spAutoFit/>
          </a:bodyPr>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endParaRPr lang="en-US" sz="1200" b="0" dirty="0" smtClean="0">
              <a:solidFill>
                <a:schemeClr val="accent4">
                  <a:lumMod val="60000"/>
                  <a:lumOff val="40000"/>
                </a:schemeClr>
              </a:solidFill>
            </a:endParaRPr>
          </a:p>
        </p:txBody>
      </p:sp>
      <p:sp>
        <p:nvSpPr>
          <p:cNvPr id="6" name="TextBox 5"/>
          <p:cNvSpPr txBox="1"/>
          <p:nvPr/>
        </p:nvSpPr>
        <p:spPr>
          <a:xfrm>
            <a:off x="5403352" y="1312357"/>
            <a:ext cx="845103" cy="600164"/>
          </a:xfrm>
          <a:prstGeom prst="rect">
            <a:avLst/>
          </a:prstGeom>
          <a:noFill/>
        </p:spPr>
        <p:txBody>
          <a:bodyPr wrap="none" rtlCol="0">
            <a:spAutoFit/>
          </a:bodyPr>
          <a:lstStyle/>
          <a:p>
            <a:pPr>
              <a:spcBef>
                <a:spcPts val="600"/>
              </a:spcBef>
            </a:pPr>
            <a:r>
              <a:rPr lang="en-US" sz="1400" dirty="0" smtClean="0">
                <a:solidFill>
                  <a:srgbClr val="6600FF"/>
                </a:solidFill>
                <a:latin typeface="+mn-lt"/>
              </a:rPr>
              <a:t>16 m</a:t>
            </a:r>
          </a:p>
          <a:p>
            <a:pPr>
              <a:spcBef>
                <a:spcPts val="600"/>
              </a:spcBef>
            </a:pPr>
            <a:r>
              <a:rPr lang="en-US" sz="1400" dirty="0" smtClean="0">
                <a:solidFill>
                  <a:srgbClr val="6600FF"/>
                </a:solidFill>
                <a:latin typeface="+mn-lt"/>
              </a:rPr>
              <a:t>150 MeV</a:t>
            </a:r>
            <a:endParaRPr lang="en-US" sz="1400" dirty="0">
              <a:solidFill>
                <a:srgbClr val="6600FF"/>
              </a:solidFill>
              <a:latin typeface="+mn-lt"/>
            </a:endParaRPr>
          </a:p>
        </p:txBody>
      </p:sp>
      <p:sp>
        <p:nvSpPr>
          <p:cNvPr id="7" name="TextBox 6"/>
          <p:cNvSpPr txBox="1"/>
          <p:nvPr/>
        </p:nvSpPr>
        <p:spPr>
          <a:xfrm>
            <a:off x="3814807" y="2980215"/>
            <a:ext cx="845103" cy="600164"/>
          </a:xfrm>
          <a:prstGeom prst="rect">
            <a:avLst/>
          </a:prstGeom>
          <a:noFill/>
        </p:spPr>
        <p:txBody>
          <a:bodyPr wrap="none" rtlCol="0">
            <a:spAutoFit/>
          </a:bodyPr>
          <a:lstStyle/>
          <a:p>
            <a:pPr>
              <a:spcBef>
                <a:spcPts val="600"/>
              </a:spcBef>
            </a:pPr>
            <a:r>
              <a:rPr lang="en-US" sz="1400" dirty="0" smtClean="0">
                <a:solidFill>
                  <a:srgbClr val="6600FF"/>
                </a:solidFill>
                <a:latin typeface="+mn-lt"/>
              </a:rPr>
              <a:t>55 m</a:t>
            </a:r>
          </a:p>
          <a:p>
            <a:pPr>
              <a:spcBef>
                <a:spcPts val="600"/>
              </a:spcBef>
            </a:pPr>
            <a:r>
              <a:rPr lang="en-US" sz="1400" dirty="0" smtClean="0">
                <a:solidFill>
                  <a:srgbClr val="6600FF"/>
                </a:solidFill>
                <a:latin typeface="+mn-lt"/>
              </a:rPr>
              <a:t>345 MeV</a:t>
            </a:r>
            <a:endParaRPr lang="en-US" sz="1400" dirty="0">
              <a:solidFill>
                <a:srgbClr val="6600FF"/>
              </a:solidFill>
              <a:latin typeface="+mn-lt"/>
            </a:endParaRPr>
          </a:p>
        </p:txBody>
      </p:sp>
      <p:sp>
        <p:nvSpPr>
          <p:cNvPr id="8" name="TextBox 7"/>
          <p:cNvSpPr txBox="1"/>
          <p:nvPr/>
        </p:nvSpPr>
        <p:spPr>
          <a:xfrm>
            <a:off x="0" y="5061084"/>
            <a:ext cx="845103" cy="600164"/>
          </a:xfrm>
          <a:prstGeom prst="rect">
            <a:avLst/>
          </a:prstGeom>
          <a:solidFill>
            <a:schemeClr val="bg1"/>
          </a:solidFill>
        </p:spPr>
        <p:txBody>
          <a:bodyPr wrap="none" rtlCol="0">
            <a:spAutoFit/>
          </a:bodyPr>
          <a:lstStyle/>
          <a:p>
            <a:pPr>
              <a:spcBef>
                <a:spcPts val="600"/>
              </a:spcBef>
            </a:pPr>
            <a:r>
              <a:rPr lang="en-US" sz="1400" dirty="0" smtClean="0">
                <a:solidFill>
                  <a:srgbClr val="6600FF"/>
                </a:solidFill>
                <a:latin typeface="+mn-lt"/>
              </a:rPr>
              <a:t>90 m</a:t>
            </a:r>
          </a:p>
          <a:p>
            <a:pPr>
              <a:spcBef>
                <a:spcPts val="600"/>
              </a:spcBef>
            </a:pPr>
            <a:r>
              <a:rPr lang="en-US" sz="1400" dirty="0" smtClean="0">
                <a:solidFill>
                  <a:srgbClr val="6600FF"/>
                </a:solidFill>
                <a:latin typeface="+mn-lt"/>
              </a:rPr>
              <a:t>321 MeV</a:t>
            </a:r>
            <a:endParaRPr lang="en-US" sz="1400" dirty="0">
              <a:solidFill>
                <a:srgbClr val="6600FF"/>
              </a:solidFill>
              <a:latin typeface="+mn-lt"/>
            </a:endParaRPr>
          </a:p>
        </p:txBody>
      </p:sp>
      <p:sp>
        <p:nvSpPr>
          <p:cNvPr id="9" name="Freeform 8"/>
          <p:cNvSpPr/>
          <p:nvPr/>
        </p:nvSpPr>
        <p:spPr bwMode="auto">
          <a:xfrm>
            <a:off x="6240089" y="1745028"/>
            <a:ext cx="1312236" cy="205892"/>
          </a:xfrm>
          <a:custGeom>
            <a:avLst/>
            <a:gdLst>
              <a:gd name="connsiteX0" fmla="*/ 0 w 6208294"/>
              <a:gd name="connsiteY0" fmla="*/ 0 h 288758"/>
              <a:gd name="connsiteX1" fmla="*/ 4620126 w 6208294"/>
              <a:gd name="connsiteY1" fmla="*/ 0 h 288758"/>
              <a:gd name="connsiteX2" fmla="*/ 6208294 w 6208294"/>
              <a:gd name="connsiteY2" fmla="*/ 288758 h 288758"/>
              <a:gd name="connsiteX3" fmla="*/ 6208294 w 6208294"/>
              <a:gd name="connsiteY3" fmla="*/ 288758 h 288758"/>
              <a:gd name="connsiteX0" fmla="*/ 0 w 6208294"/>
              <a:gd name="connsiteY0" fmla="*/ 0 h 288758"/>
              <a:gd name="connsiteX1" fmla="*/ 5715501 w 6208294"/>
              <a:gd name="connsiteY1" fmla="*/ 19050 h 288758"/>
              <a:gd name="connsiteX2" fmla="*/ 6208294 w 6208294"/>
              <a:gd name="connsiteY2" fmla="*/ 288758 h 288758"/>
              <a:gd name="connsiteX3" fmla="*/ 6208294 w 6208294"/>
              <a:gd name="connsiteY3" fmla="*/ 288758 h 288758"/>
              <a:gd name="connsiteX0" fmla="*/ 0 w 4512844"/>
              <a:gd name="connsiteY0" fmla="*/ 0 h 269708"/>
              <a:gd name="connsiteX1" fmla="*/ 4020051 w 4512844"/>
              <a:gd name="connsiteY1" fmla="*/ 0 h 269708"/>
              <a:gd name="connsiteX2" fmla="*/ 4512844 w 4512844"/>
              <a:gd name="connsiteY2" fmla="*/ 269708 h 269708"/>
              <a:gd name="connsiteX3" fmla="*/ 4512844 w 4512844"/>
              <a:gd name="connsiteY3" fmla="*/ 269708 h 269708"/>
            </a:gdLst>
            <a:ahLst/>
            <a:cxnLst>
              <a:cxn ang="0">
                <a:pos x="connsiteX0" y="connsiteY0"/>
              </a:cxn>
              <a:cxn ang="0">
                <a:pos x="connsiteX1" y="connsiteY1"/>
              </a:cxn>
              <a:cxn ang="0">
                <a:pos x="connsiteX2" y="connsiteY2"/>
              </a:cxn>
              <a:cxn ang="0">
                <a:pos x="connsiteX3" y="connsiteY3"/>
              </a:cxn>
            </a:cxnLst>
            <a:rect l="l" t="t" r="r" b="b"/>
            <a:pathLst>
              <a:path w="4512844" h="269708">
                <a:moveTo>
                  <a:pt x="0" y="0"/>
                </a:moveTo>
                <a:lnTo>
                  <a:pt x="4020051" y="0"/>
                </a:lnTo>
                <a:lnTo>
                  <a:pt x="4512844" y="269708"/>
                </a:lnTo>
                <a:lnTo>
                  <a:pt x="4512844" y="269708"/>
                </a:lnTo>
              </a:path>
            </a:pathLst>
          </a:custGeom>
          <a:noFill/>
          <a:ln w="19050" cap="flat" cmpd="sng" algn="ctr">
            <a:solidFill>
              <a:srgbClr val="66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charset="0"/>
            </a:endParaRPr>
          </a:p>
        </p:txBody>
      </p:sp>
      <p:sp>
        <p:nvSpPr>
          <p:cNvPr id="10" name="TextBox 9"/>
          <p:cNvSpPr txBox="1"/>
          <p:nvPr/>
        </p:nvSpPr>
        <p:spPr>
          <a:xfrm>
            <a:off x="8323304" y="289987"/>
            <a:ext cx="798617" cy="307777"/>
          </a:xfrm>
          <a:prstGeom prst="rect">
            <a:avLst/>
          </a:prstGeom>
          <a:noFill/>
        </p:spPr>
        <p:txBody>
          <a:bodyPr wrap="none" rtlCol="0">
            <a:spAutoFit/>
          </a:bodyPr>
          <a:lstStyle/>
          <a:p>
            <a:r>
              <a:rPr lang="en-US" sz="1400" dirty="0" smtClean="0">
                <a:solidFill>
                  <a:srgbClr val="6600FF"/>
                </a:solidFill>
                <a:latin typeface="+mn-lt"/>
              </a:rPr>
              <a:t>7.1 MeV</a:t>
            </a:r>
            <a:endParaRPr lang="en-US" sz="1400" dirty="0">
              <a:solidFill>
                <a:srgbClr val="6600FF"/>
              </a:solidFill>
              <a:latin typeface="+mn-lt"/>
            </a:endParaRPr>
          </a:p>
        </p:txBody>
      </p:sp>
      <p:sp>
        <p:nvSpPr>
          <p:cNvPr id="11" name="Freeform 10"/>
          <p:cNvSpPr/>
          <p:nvPr/>
        </p:nvSpPr>
        <p:spPr bwMode="auto">
          <a:xfrm rot="10800000">
            <a:off x="8714382" y="561974"/>
            <a:ext cx="45719" cy="553154"/>
          </a:xfrm>
          <a:custGeom>
            <a:avLst/>
            <a:gdLst>
              <a:gd name="connsiteX0" fmla="*/ 0 w 6208294"/>
              <a:gd name="connsiteY0" fmla="*/ 0 h 288758"/>
              <a:gd name="connsiteX1" fmla="*/ 4620126 w 6208294"/>
              <a:gd name="connsiteY1" fmla="*/ 0 h 288758"/>
              <a:gd name="connsiteX2" fmla="*/ 6208294 w 6208294"/>
              <a:gd name="connsiteY2" fmla="*/ 288758 h 288758"/>
              <a:gd name="connsiteX3" fmla="*/ 6208294 w 6208294"/>
              <a:gd name="connsiteY3" fmla="*/ 288758 h 288758"/>
              <a:gd name="connsiteX0" fmla="*/ 0 w 6208294"/>
              <a:gd name="connsiteY0" fmla="*/ 0 h 288758"/>
              <a:gd name="connsiteX1" fmla="*/ 5715501 w 6208294"/>
              <a:gd name="connsiteY1" fmla="*/ 19050 h 288758"/>
              <a:gd name="connsiteX2" fmla="*/ 6208294 w 6208294"/>
              <a:gd name="connsiteY2" fmla="*/ 288758 h 288758"/>
              <a:gd name="connsiteX3" fmla="*/ 6208294 w 6208294"/>
              <a:gd name="connsiteY3" fmla="*/ 288758 h 288758"/>
              <a:gd name="connsiteX0" fmla="*/ 0 w 4512844"/>
              <a:gd name="connsiteY0" fmla="*/ 0 h 269708"/>
              <a:gd name="connsiteX1" fmla="*/ 4020051 w 4512844"/>
              <a:gd name="connsiteY1" fmla="*/ 0 h 269708"/>
              <a:gd name="connsiteX2" fmla="*/ 4512844 w 4512844"/>
              <a:gd name="connsiteY2" fmla="*/ 269708 h 269708"/>
              <a:gd name="connsiteX3" fmla="*/ 4512844 w 4512844"/>
              <a:gd name="connsiteY3" fmla="*/ 269708 h 269708"/>
              <a:gd name="connsiteX0" fmla="*/ 0 w 4512844"/>
              <a:gd name="connsiteY0" fmla="*/ 145871 h 415579"/>
              <a:gd name="connsiteX1" fmla="*/ 4020051 w 4512844"/>
              <a:gd name="connsiteY1" fmla="*/ 145871 h 415579"/>
              <a:gd name="connsiteX2" fmla="*/ 4431892 w 4512844"/>
              <a:gd name="connsiteY2" fmla="*/ 15778 h 415579"/>
              <a:gd name="connsiteX3" fmla="*/ 4512844 w 4512844"/>
              <a:gd name="connsiteY3" fmla="*/ 415579 h 415579"/>
              <a:gd name="connsiteX4" fmla="*/ 4512844 w 4512844"/>
              <a:gd name="connsiteY4" fmla="*/ 415579 h 415579"/>
              <a:gd name="connsiteX0" fmla="*/ 0 w 4512844"/>
              <a:gd name="connsiteY0" fmla="*/ 145871 h 415579"/>
              <a:gd name="connsiteX1" fmla="*/ 4020051 w 4512844"/>
              <a:gd name="connsiteY1" fmla="*/ 145871 h 415579"/>
              <a:gd name="connsiteX2" fmla="*/ 4431892 w 4512844"/>
              <a:gd name="connsiteY2" fmla="*/ 15778 h 415579"/>
              <a:gd name="connsiteX3" fmla="*/ 4512844 w 4512844"/>
              <a:gd name="connsiteY3" fmla="*/ 415579 h 415579"/>
              <a:gd name="connsiteX0" fmla="*/ 0 w 4431892"/>
              <a:gd name="connsiteY0" fmla="*/ 145871 h 161649"/>
              <a:gd name="connsiteX1" fmla="*/ 4020051 w 4431892"/>
              <a:gd name="connsiteY1" fmla="*/ 145871 h 161649"/>
              <a:gd name="connsiteX2" fmla="*/ 4431892 w 4431892"/>
              <a:gd name="connsiteY2" fmla="*/ 15778 h 161649"/>
              <a:gd name="connsiteX0" fmla="*/ 0 w 4165192"/>
              <a:gd name="connsiteY0" fmla="*/ 2208861 h 2211179"/>
              <a:gd name="connsiteX1" fmla="*/ 4020051 w 4165192"/>
              <a:gd name="connsiteY1" fmla="*/ 2208861 h 2211179"/>
              <a:gd name="connsiteX2" fmla="*/ 4165192 w 4165192"/>
              <a:gd name="connsiteY2" fmla="*/ 2318 h 2211179"/>
              <a:gd name="connsiteX0" fmla="*/ 0 w 4165192"/>
              <a:gd name="connsiteY0" fmla="*/ 2208711 h 2227081"/>
              <a:gd name="connsiteX1" fmla="*/ 4020051 w 4165192"/>
              <a:gd name="connsiteY1" fmla="*/ 2208711 h 2227081"/>
              <a:gd name="connsiteX2" fmla="*/ 4165192 w 4165192"/>
              <a:gd name="connsiteY2" fmla="*/ 2168 h 2227081"/>
              <a:gd name="connsiteX0" fmla="*/ 0 w 4165192"/>
              <a:gd name="connsiteY0" fmla="*/ 2221547 h 2238958"/>
              <a:gd name="connsiteX1" fmla="*/ 4020051 w 4165192"/>
              <a:gd name="connsiteY1" fmla="*/ 2221547 h 2238958"/>
              <a:gd name="connsiteX2" fmla="*/ 4165192 w 4165192"/>
              <a:gd name="connsiteY2" fmla="*/ 15004 h 2238958"/>
              <a:gd name="connsiteX0" fmla="*/ 0 w 4117567"/>
              <a:gd name="connsiteY0" fmla="*/ 2212073 h 2229542"/>
              <a:gd name="connsiteX1" fmla="*/ 4020051 w 4117567"/>
              <a:gd name="connsiteY1" fmla="*/ 2212073 h 2229542"/>
              <a:gd name="connsiteX2" fmla="*/ 4117567 w 4117567"/>
              <a:gd name="connsiteY2" fmla="*/ 15055 h 2229542"/>
              <a:gd name="connsiteX0" fmla="*/ 0 w 4060417"/>
              <a:gd name="connsiteY0" fmla="*/ 2231022 h 2248375"/>
              <a:gd name="connsiteX1" fmla="*/ 4020051 w 4060417"/>
              <a:gd name="connsiteY1" fmla="*/ 2231022 h 2248375"/>
              <a:gd name="connsiteX2" fmla="*/ 4060417 w 4060417"/>
              <a:gd name="connsiteY2" fmla="*/ 14954 h 2248375"/>
              <a:gd name="connsiteX0" fmla="*/ 0 w 4031842"/>
              <a:gd name="connsiteY0" fmla="*/ 2240497 h 2257793"/>
              <a:gd name="connsiteX1" fmla="*/ 4020051 w 4031842"/>
              <a:gd name="connsiteY1" fmla="*/ 2240497 h 2257793"/>
              <a:gd name="connsiteX2" fmla="*/ 4031842 w 4031842"/>
              <a:gd name="connsiteY2" fmla="*/ 14904 h 2257793"/>
              <a:gd name="connsiteX0" fmla="*/ 0 w 4031842"/>
              <a:gd name="connsiteY0" fmla="*/ 2225593 h 2247489"/>
              <a:gd name="connsiteX1" fmla="*/ 4020051 w 4031842"/>
              <a:gd name="connsiteY1" fmla="*/ 2225593 h 2247489"/>
              <a:gd name="connsiteX2" fmla="*/ 4031842 w 4031842"/>
              <a:gd name="connsiteY2" fmla="*/ 0 h 2247489"/>
              <a:gd name="connsiteX0" fmla="*/ 0 w 4031842"/>
              <a:gd name="connsiteY0" fmla="*/ 2225593 h 2225593"/>
              <a:gd name="connsiteX1" fmla="*/ 4020051 w 4031842"/>
              <a:gd name="connsiteY1" fmla="*/ 2225593 h 2225593"/>
              <a:gd name="connsiteX2" fmla="*/ 4031842 w 4031842"/>
              <a:gd name="connsiteY2" fmla="*/ 0 h 2225593"/>
              <a:gd name="connsiteX0" fmla="*/ 0 w 2193517"/>
              <a:gd name="connsiteY0" fmla="*/ 2235118 h 2235118"/>
              <a:gd name="connsiteX1" fmla="*/ 2181726 w 2193517"/>
              <a:gd name="connsiteY1" fmla="*/ 2225593 h 2235118"/>
              <a:gd name="connsiteX2" fmla="*/ 2193517 w 2193517"/>
              <a:gd name="connsiteY2" fmla="*/ 0 h 2235118"/>
              <a:gd name="connsiteX0" fmla="*/ 0 w 2193517"/>
              <a:gd name="connsiteY0" fmla="*/ 4473493 h 4473493"/>
              <a:gd name="connsiteX1" fmla="*/ 2181726 w 2193517"/>
              <a:gd name="connsiteY1" fmla="*/ 4463968 h 4473493"/>
              <a:gd name="connsiteX2" fmla="*/ 2193517 w 2193517"/>
              <a:gd name="connsiteY2" fmla="*/ 0 h 4473493"/>
            </a:gdLst>
            <a:ahLst/>
            <a:cxnLst>
              <a:cxn ang="0">
                <a:pos x="connsiteX0" y="connsiteY0"/>
              </a:cxn>
              <a:cxn ang="0">
                <a:pos x="connsiteX1" y="connsiteY1"/>
              </a:cxn>
              <a:cxn ang="0">
                <a:pos x="connsiteX2" y="connsiteY2"/>
              </a:cxn>
            </a:cxnLst>
            <a:rect l="l" t="t" r="r" b="b"/>
            <a:pathLst>
              <a:path w="2193517" h="4473493">
                <a:moveTo>
                  <a:pt x="0" y="4473493"/>
                </a:moveTo>
                <a:lnTo>
                  <a:pt x="2181726" y="4463968"/>
                </a:lnTo>
                <a:cubicBezTo>
                  <a:pt x="2182481" y="4045954"/>
                  <a:pt x="2192762" y="379914"/>
                  <a:pt x="2193517" y="0"/>
                </a:cubicBezTo>
              </a:path>
            </a:pathLst>
          </a:custGeom>
          <a:noFill/>
          <a:ln w="19050" cap="flat" cmpd="sng" algn="ctr">
            <a:solidFill>
              <a:srgbClr val="66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charset="0"/>
            </a:endParaRPr>
          </a:p>
        </p:txBody>
      </p:sp>
      <p:sp>
        <p:nvSpPr>
          <p:cNvPr id="12" name="Inhaltsplatzhalter 2"/>
          <p:cNvSpPr txBox="1">
            <a:spLocks/>
          </p:cNvSpPr>
          <p:nvPr/>
        </p:nvSpPr>
        <p:spPr>
          <a:xfrm>
            <a:off x="25046773" y="10582804"/>
            <a:ext cx="4876895" cy="1127116"/>
          </a:xfrm>
          <a:solidFill>
            <a:srgbClr val="848484"/>
          </a:solidFill>
        </p:spPr>
        <p:txBody>
          <a:bodyPr lIns="0" tIns="0" rIns="0" bIns="0"/>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endParaRPr lang="en-US" sz="1400" b="0" dirty="0" smtClean="0"/>
          </a:p>
        </p:txBody>
      </p:sp>
      <p:sp>
        <p:nvSpPr>
          <p:cNvPr id="13" name="Inhaltsplatzhalter 2"/>
          <p:cNvSpPr txBox="1">
            <a:spLocks/>
          </p:cNvSpPr>
          <p:nvPr/>
        </p:nvSpPr>
        <p:spPr>
          <a:xfrm rot="21600000">
            <a:off x="8081552" y="2019182"/>
            <a:ext cx="738598" cy="387688"/>
          </a:xfrm>
          <a:solidFill>
            <a:srgbClr val="848484"/>
          </a:solidFill>
        </p:spPr>
        <p:txBody>
          <a:bodyPr wrap="square" lIns="0" tIns="0" rIns="0" bIns="0">
            <a:spAutoFit/>
          </a:bodyPr>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r>
              <a:rPr lang="en-US" sz="1200" b="0" dirty="0" err="1">
                <a:solidFill>
                  <a:schemeClr val="accent4">
                    <a:lumMod val="60000"/>
                    <a:lumOff val="40000"/>
                  </a:schemeClr>
                </a:solidFill>
                <a:latin typeface="Arial"/>
                <a:cs typeface="Arial"/>
              </a:rPr>
              <a:t>Linac</a:t>
            </a:r>
            <a:r>
              <a:rPr lang="en-US" sz="1200" b="0" dirty="0" smtClean="0">
                <a:solidFill>
                  <a:schemeClr val="accent6"/>
                </a:solidFill>
                <a:latin typeface="Arial"/>
                <a:cs typeface="Arial"/>
              </a:rPr>
              <a:t> </a:t>
            </a:r>
            <a:r>
              <a:rPr lang="en-US" sz="1200" b="0" dirty="0">
                <a:solidFill>
                  <a:schemeClr val="accent4">
                    <a:lumMod val="60000"/>
                    <a:lumOff val="40000"/>
                  </a:schemeClr>
                </a:solidFill>
                <a:latin typeface="Arial"/>
                <a:cs typeface="Arial"/>
              </a:rPr>
              <a:t>booster</a:t>
            </a:r>
          </a:p>
        </p:txBody>
      </p:sp>
      <p:sp>
        <p:nvSpPr>
          <p:cNvPr id="14" name="Inhaltsplatzhalter 2"/>
          <p:cNvSpPr txBox="1">
            <a:spLocks/>
          </p:cNvSpPr>
          <p:nvPr/>
        </p:nvSpPr>
        <p:spPr>
          <a:xfrm rot="3401525">
            <a:off x="7655928" y="2303539"/>
            <a:ext cx="1031741" cy="206662"/>
          </a:xfrm>
          <a:solidFill>
            <a:srgbClr val="848484"/>
          </a:solidFill>
        </p:spPr>
        <p:txBody>
          <a:bodyPr lIns="0" tIns="0" rIns="0" bIns="0"/>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endParaRPr lang="en-US" sz="1200" b="0" dirty="0" smtClean="0">
              <a:solidFill>
                <a:schemeClr val="accent6"/>
              </a:solidFill>
            </a:endParaRPr>
          </a:p>
        </p:txBody>
      </p:sp>
      <p:sp>
        <p:nvSpPr>
          <p:cNvPr id="15" name="Inhaltsplatzhalter 2"/>
          <p:cNvSpPr txBox="1">
            <a:spLocks/>
          </p:cNvSpPr>
          <p:nvPr/>
        </p:nvSpPr>
        <p:spPr>
          <a:xfrm rot="21600000">
            <a:off x="7158732" y="2487682"/>
            <a:ext cx="815806" cy="745408"/>
          </a:xfrm>
          <a:solidFill>
            <a:srgbClr val="848484"/>
          </a:solidFill>
        </p:spPr>
        <p:txBody>
          <a:bodyPr wrap="square" lIns="0" tIns="0" rIns="0" bIns="0">
            <a:spAutoFit/>
          </a:bodyPr>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r>
              <a:rPr lang="en-US" sz="1200" b="0" dirty="0" smtClean="0">
                <a:solidFill>
                  <a:schemeClr val="accent6"/>
                </a:solidFill>
                <a:latin typeface="Arial"/>
                <a:cs typeface="Arial"/>
              </a:rPr>
              <a:t>Laser heater</a:t>
            </a:r>
            <a:endParaRPr lang="en-US" sz="1400" b="0" dirty="0" smtClean="0">
              <a:solidFill>
                <a:schemeClr val="accent6"/>
              </a:solidFill>
            </a:endParaRPr>
          </a:p>
        </p:txBody>
      </p:sp>
      <p:sp>
        <p:nvSpPr>
          <p:cNvPr id="16" name="Inhaltsplatzhalter 2"/>
          <p:cNvSpPr txBox="1">
            <a:spLocks/>
          </p:cNvSpPr>
          <p:nvPr/>
        </p:nvSpPr>
        <p:spPr>
          <a:xfrm rot="21600000">
            <a:off x="5786044" y="3377007"/>
            <a:ext cx="1065052" cy="214907"/>
          </a:xfrm>
          <a:solidFill>
            <a:srgbClr val="848484"/>
          </a:solidFill>
        </p:spPr>
        <p:txBody>
          <a:bodyPr lIns="0" tIns="0" rIns="0" bIns="0">
            <a:spAutoFit/>
          </a:bodyPr>
          <a:lstStyle>
            <a:defPPr>
              <a:defRPr lang="de-CH"/>
            </a:defPPr>
            <a:lvl1pPr marL="0" indent="0" eaLnBrk="1" hangingPunct="1">
              <a:lnSpc>
                <a:spcPct val="100000"/>
              </a:lnSpc>
              <a:spcBef>
                <a:spcPct val="0"/>
              </a:spcBef>
              <a:buClr>
                <a:schemeClr val="accent2"/>
              </a:buClr>
              <a:tabLst/>
              <a:defRPr sz="1200" b="0" i="0" kern="1000" spc="130">
                <a:solidFill>
                  <a:schemeClr val="accent4">
                    <a:lumMod val="60000"/>
                    <a:lumOff val="40000"/>
                  </a:schemeClr>
                </a:solidFill>
                <a:latin typeface="Arial"/>
                <a:ea typeface="+mn-ea"/>
                <a:cs typeface="Arial"/>
              </a:defRPr>
            </a:lvl1pPr>
            <a:lvl2pPr marL="795884" indent="-795884" eaLnBrk="1" hangingPunct="1">
              <a:lnSpc>
                <a:spcPct val="110000"/>
              </a:lnSpc>
              <a:spcBef>
                <a:spcPts val="0"/>
              </a:spcBef>
              <a:spcAft>
                <a:spcPts val="0"/>
              </a:spcAft>
              <a:buClr>
                <a:schemeClr val="tx1"/>
              </a:buClr>
              <a:buSzPct val="80000"/>
              <a:buFont typeface="Lucida Grande"/>
              <a:buChar char="•"/>
              <a:defRPr sz="4000" b="0" i="0" kern="1000" spc="130">
                <a:latin typeface="+mn-lt"/>
                <a:ea typeface="+mn-ea"/>
                <a:cs typeface="Franklin Gothic Book"/>
              </a:defRPr>
            </a:lvl2pPr>
            <a:lvl3pPr marL="1564082" indent="-782044" eaLnBrk="1" hangingPunct="1">
              <a:lnSpc>
                <a:spcPct val="110000"/>
              </a:lnSpc>
              <a:spcBef>
                <a:spcPct val="0"/>
              </a:spcBef>
              <a:buFont typeface="Lucida Grande"/>
              <a:buChar char="–"/>
              <a:tabLst/>
              <a:defRPr sz="4000" b="0" i="0" kern="1000" spc="130">
                <a:latin typeface="+mn-lt"/>
                <a:ea typeface="ＭＳ Ｐゴシック" charset="-128"/>
                <a:cs typeface="Franklin Gothic Book"/>
              </a:defRPr>
            </a:lvl3pPr>
            <a:lvl4pPr marL="2733686" indent="-782044" eaLnBrk="1" hangingPunct="1">
              <a:lnSpc>
                <a:spcPct val="110000"/>
              </a:lnSpc>
              <a:spcBef>
                <a:spcPct val="0"/>
              </a:spcBef>
              <a:buFont typeface="Lucida Grande" charset="0"/>
              <a:buChar char="–"/>
              <a:defRPr sz="4000" b="0" i="0" kern="1000" spc="130">
                <a:latin typeface="+mn-lt"/>
                <a:ea typeface="ＭＳ Ｐゴシック" charset="0"/>
                <a:cs typeface="Franklin Gothic Book"/>
              </a:defRPr>
            </a:lvl4pPr>
            <a:lvl5pPr marL="795884" indent="-795884" eaLnBrk="1" hangingPunct="1">
              <a:lnSpc>
                <a:spcPct val="110000"/>
              </a:lnSpc>
              <a:spcBef>
                <a:spcPct val="0"/>
              </a:spcBef>
              <a:buFont typeface="Lucida Grande" charset="0"/>
              <a:buChar char="–"/>
              <a:defRPr sz="7400" spc="130">
                <a:latin typeface="+mn-lt"/>
                <a:ea typeface="+mn-ea"/>
                <a:cs typeface="ＭＳ Ｐゴシック" charset="0"/>
              </a:defRPr>
            </a:lvl5pPr>
            <a:lvl6pPr marL="8637055" indent="-830486" fontAlgn="base">
              <a:lnSpc>
                <a:spcPct val="110000"/>
              </a:lnSpc>
              <a:spcBef>
                <a:spcPct val="0"/>
              </a:spcBef>
              <a:spcAft>
                <a:spcPct val="0"/>
              </a:spcAft>
              <a:buChar char="–"/>
              <a:defRPr sz="7900">
                <a:latin typeface="+mn-lt"/>
                <a:ea typeface="+mn-ea"/>
              </a:defRPr>
            </a:lvl6pPr>
            <a:lvl7pPr marL="10630219" indent="-830486" fontAlgn="base">
              <a:lnSpc>
                <a:spcPct val="110000"/>
              </a:lnSpc>
              <a:spcBef>
                <a:spcPct val="0"/>
              </a:spcBef>
              <a:spcAft>
                <a:spcPct val="0"/>
              </a:spcAft>
              <a:buChar char="–"/>
              <a:defRPr sz="7900">
                <a:latin typeface="+mn-lt"/>
                <a:ea typeface="+mn-ea"/>
              </a:defRPr>
            </a:lvl7pPr>
            <a:lvl8pPr marL="12623386" indent="-830486" fontAlgn="base">
              <a:lnSpc>
                <a:spcPct val="110000"/>
              </a:lnSpc>
              <a:spcBef>
                <a:spcPct val="0"/>
              </a:spcBef>
              <a:spcAft>
                <a:spcPct val="0"/>
              </a:spcAft>
              <a:buChar char="–"/>
              <a:defRPr sz="7900">
                <a:latin typeface="+mn-lt"/>
                <a:ea typeface="+mn-ea"/>
              </a:defRPr>
            </a:lvl8pPr>
            <a:lvl9pPr marL="14616553" indent="-830486" fontAlgn="base">
              <a:lnSpc>
                <a:spcPct val="110000"/>
              </a:lnSpc>
              <a:spcBef>
                <a:spcPct val="0"/>
              </a:spcBef>
              <a:spcAft>
                <a:spcPct val="0"/>
              </a:spcAft>
              <a:buChar char="–"/>
              <a:defRPr sz="7900">
                <a:latin typeface="+mn-lt"/>
                <a:ea typeface="+mn-ea"/>
              </a:defRPr>
            </a:lvl9pPr>
          </a:lstStyle>
          <a:p>
            <a:r>
              <a:rPr lang="en-US" dirty="0" smtClean="0"/>
              <a:t>Accelerating section (off crest)</a:t>
            </a:r>
            <a:endParaRPr lang="en-US" dirty="0"/>
          </a:p>
        </p:txBody>
      </p:sp>
      <p:sp>
        <p:nvSpPr>
          <p:cNvPr id="17" name="Inhaltsplatzhalter 2"/>
          <p:cNvSpPr txBox="1">
            <a:spLocks/>
          </p:cNvSpPr>
          <p:nvPr/>
        </p:nvSpPr>
        <p:spPr>
          <a:xfrm rot="3401525">
            <a:off x="3402190" y="4768551"/>
            <a:ext cx="807391" cy="206460"/>
          </a:xfrm>
          <a:solidFill>
            <a:srgbClr val="848484"/>
          </a:solidFill>
        </p:spPr>
        <p:txBody>
          <a:bodyPr lIns="0" tIns="0" rIns="0" bIns="0">
            <a:spAutoFit/>
          </a:bodyPr>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endParaRPr lang="en-US" sz="1200" b="0" dirty="0" smtClean="0">
              <a:solidFill>
                <a:schemeClr val="accent4">
                  <a:lumMod val="60000"/>
                  <a:lumOff val="40000"/>
                </a:schemeClr>
              </a:solidFill>
            </a:endParaRPr>
          </a:p>
        </p:txBody>
      </p:sp>
      <p:sp>
        <p:nvSpPr>
          <p:cNvPr id="19" name="Inhaltsplatzhalter 2"/>
          <p:cNvSpPr txBox="1">
            <a:spLocks/>
          </p:cNvSpPr>
          <p:nvPr/>
        </p:nvSpPr>
        <p:spPr>
          <a:xfrm>
            <a:off x="1569003" y="5675383"/>
            <a:ext cx="1324625" cy="242636"/>
          </a:xfrm>
          <a:solidFill>
            <a:srgbClr val="848484"/>
          </a:solidFill>
        </p:spPr>
        <p:txBody>
          <a:bodyPr wrap="square" lIns="0" tIns="0" rIns="0" bIns="0">
            <a:spAutoFit/>
          </a:bodyPr>
          <a:lstStyle>
            <a:defPPr>
              <a:defRPr lang="de-CH"/>
            </a:defPPr>
            <a:lvl1pPr marL="0" indent="0" eaLnBrk="1" hangingPunct="1">
              <a:lnSpc>
                <a:spcPct val="100000"/>
              </a:lnSpc>
              <a:spcBef>
                <a:spcPct val="0"/>
              </a:spcBef>
              <a:buClr>
                <a:schemeClr val="accent2"/>
              </a:buClr>
              <a:tabLst/>
              <a:defRPr sz="1200" b="0" i="0" kern="1000" spc="130">
                <a:solidFill>
                  <a:schemeClr val="accent6"/>
                </a:solidFill>
                <a:latin typeface="Arial"/>
                <a:ea typeface="+mn-ea"/>
                <a:cs typeface="Arial"/>
              </a:defRPr>
            </a:lvl1pPr>
            <a:lvl2pPr marL="795884" indent="-795884" eaLnBrk="1" hangingPunct="1">
              <a:lnSpc>
                <a:spcPct val="110000"/>
              </a:lnSpc>
              <a:spcBef>
                <a:spcPts val="0"/>
              </a:spcBef>
              <a:spcAft>
                <a:spcPts val="0"/>
              </a:spcAft>
              <a:buClr>
                <a:schemeClr val="tx1"/>
              </a:buClr>
              <a:buSzPct val="80000"/>
              <a:buFont typeface="Lucida Grande"/>
              <a:buChar char="•"/>
              <a:defRPr sz="4000" b="0" i="0" kern="1000" spc="130">
                <a:latin typeface="+mn-lt"/>
                <a:ea typeface="+mn-ea"/>
                <a:cs typeface="Franklin Gothic Book"/>
              </a:defRPr>
            </a:lvl2pPr>
            <a:lvl3pPr marL="1564082" indent="-782044" eaLnBrk="1" hangingPunct="1">
              <a:lnSpc>
                <a:spcPct val="110000"/>
              </a:lnSpc>
              <a:spcBef>
                <a:spcPct val="0"/>
              </a:spcBef>
              <a:buFont typeface="Lucida Grande"/>
              <a:buChar char="–"/>
              <a:tabLst/>
              <a:defRPr sz="4000" b="0" i="0" kern="1000" spc="130">
                <a:latin typeface="+mn-lt"/>
                <a:ea typeface="ＭＳ Ｐゴシック" charset="-128"/>
                <a:cs typeface="Franklin Gothic Book"/>
              </a:defRPr>
            </a:lvl3pPr>
            <a:lvl4pPr marL="2733686" indent="-782044" eaLnBrk="1" hangingPunct="1">
              <a:lnSpc>
                <a:spcPct val="110000"/>
              </a:lnSpc>
              <a:spcBef>
                <a:spcPct val="0"/>
              </a:spcBef>
              <a:buFont typeface="Lucida Grande" charset="0"/>
              <a:buChar char="–"/>
              <a:defRPr sz="4000" b="0" i="0" kern="1000" spc="130">
                <a:latin typeface="+mn-lt"/>
                <a:ea typeface="ＭＳ Ｐゴシック" charset="0"/>
                <a:cs typeface="Franklin Gothic Book"/>
              </a:defRPr>
            </a:lvl4pPr>
            <a:lvl5pPr marL="795884" indent="-795884" eaLnBrk="1" hangingPunct="1">
              <a:lnSpc>
                <a:spcPct val="110000"/>
              </a:lnSpc>
              <a:spcBef>
                <a:spcPct val="0"/>
              </a:spcBef>
              <a:buFont typeface="Lucida Grande" charset="0"/>
              <a:buChar char="–"/>
              <a:defRPr sz="7400" spc="130">
                <a:latin typeface="+mn-lt"/>
                <a:ea typeface="+mn-ea"/>
                <a:cs typeface="ＭＳ Ｐゴシック" charset="0"/>
              </a:defRPr>
            </a:lvl5pPr>
            <a:lvl6pPr marL="8637055" indent="-830486" fontAlgn="base">
              <a:lnSpc>
                <a:spcPct val="110000"/>
              </a:lnSpc>
              <a:spcBef>
                <a:spcPct val="0"/>
              </a:spcBef>
              <a:spcAft>
                <a:spcPct val="0"/>
              </a:spcAft>
              <a:buChar char="–"/>
              <a:defRPr sz="7900">
                <a:latin typeface="+mn-lt"/>
                <a:ea typeface="+mn-ea"/>
              </a:defRPr>
            </a:lvl6pPr>
            <a:lvl7pPr marL="10630219" indent="-830486" fontAlgn="base">
              <a:lnSpc>
                <a:spcPct val="110000"/>
              </a:lnSpc>
              <a:spcBef>
                <a:spcPct val="0"/>
              </a:spcBef>
              <a:spcAft>
                <a:spcPct val="0"/>
              </a:spcAft>
              <a:buChar char="–"/>
              <a:defRPr sz="7900">
                <a:latin typeface="+mn-lt"/>
                <a:ea typeface="+mn-ea"/>
              </a:defRPr>
            </a:lvl7pPr>
            <a:lvl8pPr marL="12623386" indent="-830486" fontAlgn="base">
              <a:lnSpc>
                <a:spcPct val="110000"/>
              </a:lnSpc>
              <a:spcBef>
                <a:spcPct val="0"/>
              </a:spcBef>
              <a:spcAft>
                <a:spcPct val="0"/>
              </a:spcAft>
              <a:buChar char="–"/>
              <a:defRPr sz="7900">
                <a:latin typeface="+mn-lt"/>
                <a:ea typeface="+mn-ea"/>
              </a:defRPr>
            </a:lvl8pPr>
            <a:lvl9pPr marL="14616553" indent="-830486" fontAlgn="base">
              <a:lnSpc>
                <a:spcPct val="110000"/>
              </a:lnSpc>
              <a:spcBef>
                <a:spcPct val="0"/>
              </a:spcBef>
              <a:spcAft>
                <a:spcPct val="0"/>
              </a:spcAft>
              <a:buChar char="–"/>
              <a:defRPr sz="7900">
                <a:latin typeface="+mn-lt"/>
                <a:ea typeface="+mn-ea"/>
              </a:defRPr>
            </a:lvl9pPr>
          </a:lstStyle>
          <a:p>
            <a:r>
              <a:rPr lang="en-US" dirty="0"/>
              <a:t>BUNCH COMPRESSOR</a:t>
            </a:r>
          </a:p>
        </p:txBody>
      </p:sp>
      <p:sp>
        <p:nvSpPr>
          <p:cNvPr id="21" name="Inhaltsplatzhalter 2"/>
          <p:cNvSpPr txBox="1">
            <a:spLocks/>
          </p:cNvSpPr>
          <p:nvPr/>
        </p:nvSpPr>
        <p:spPr>
          <a:xfrm rot="3401525">
            <a:off x="7789749" y="5117701"/>
            <a:ext cx="975781" cy="227088"/>
          </a:xfrm>
          <a:solidFill>
            <a:srgbClr val="848484"/>
          </a:solidFill>
        </p:spPr>
        <p:txBody>
          <a:bodyPr lIns="0" tIns="0" rIns="0" bIns="0"/>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endParaRPr lang="en-US" sz="1200" b="0" dirty="0" smtClean="0">
              <a:solidFill>
                <a:schemeClr val="accent6"/>
              </a:solidFill>
            </a:endParaRPr>
          </a:p>
        </p:txBody>
      </p:sp>
      <p:sp>
        <p:nvSpPr>
          <p:cNvPr id="22" name="Inhaltsplatzhalter 2"/>
          <p:cNvSpPr txBox="1">
            <a:spLocks/>
          </p:cNvSpPr>
          <p:nvPr/>
        </p:nvSpPr>
        <p:spPr>
          <a:xfrm>
            <a:off x="6976833" y="5413332"/>
            <a:ext cx="1127168" cy="310804"/>
          </a:xfrm>
          <a:solidFill>
            <a:srgbClr val="848484"/>
          </a:solidFill>
        </p:spPr>
        <p:txBody>
          <a:bodyPr wrap="square" lIns="0" tIns="0" rIns="0" bIns="0">
            <a:spAutoFit/>
          </a:bodyPr>
          <a:lstStyle>
            <a:defPPr>
              <a:defRPr lang="de-CH"/>
            </a:defPPr>
            <a:lvl1pPr marL="0" indent="0" eaLnBrk="1" hangingPunct="1">
              <a:lnSpc>
                <a:spcPct val="100000"/>
              </a:lnSpc>
              <a:spcBef>
                <a:spcPct val="0"/>
              </a:spcBef>
              <a:buClr>
                <a:schemeClr val="accent2"/>
              </a:buClr>
              <a:tabLst/>
              <a:defRPr sz="1200" b="0" i="0" kern="1000" spc="130">
                <a:solidFill>
                  <a:schemeClr val="accent4">
                    <a:lumMod val="60000"/>
                    <a:lumOff val="40000"/>
                  </a:schemeClr>
                </a:solidFill>
                <a:latin typeface="Arial"/>
                <a:ea typeface="+mn-ea"/>
                <a:cs typeface="Arial"/>
              </a:defRPr>
            </a:lvl1pPr>
            <a:lvl2pPr marL="795884" indent="-795884" eaLnBrk="1" hangingPunct="1">
              <a:lnSpc>
                <a:spcPct val="110000"/>
              </a:lnSpc>
              <a:spcBef>
                <a:spcPts val="0"/>
              </a:spcBef>
              <a:spcAft>
                <a:spcPts val="0"/>
              </a:spcAft>
              <a:buClr>
                <a:schemeClr val="tx1"/>
              </a:buClr>
              <a:buSzPct val="80000"/>
              <a:buFont typeface="Lucida Grande"/>
              <a:buChar char="•"/>
              <a:defRPr sz="4000" b="0" i="0" kern="1000" spc="130">
                <a:latin typeface="+mn-lt"/>
                <a:ea typeface="+mn-ea"/>
                <a:cs typeface="Franklin Gothic Book"/>
              </a:defRPr>
            </a:lvl2pPr>
            <a:lvl3pPr marL="1564082" indent="-782044" eaLnBrk="1" hangingPunct="1">
              <a:lnSpc>
                <a:spcPct val="110000"/>
              </a:lnSpc>
              <a:spcBef>
                <a:spcPct val="0"/>
              </a:spcBef>
              <a:buFont typeface="Lucida Grande"/>
              <a:buChar char="–"/>
              <a:tabLst/>
              <a:defRPr sz="4000" b="0" i="0" kern="1000" spc="130">
                <a:latin typeface="+mn-lt"/>
                <a:ea typeface="ＭＳ Ｐゴシック" charset="-128"/>
                <a:cs typeface="Franklin Gothic Book"/>
              </a:defRPr>
            </a:lvl3pPr>
            <a:lvl4pPr marL="2733686" indent="-782044" eaLnBrk="1" hangingPunct="1">
              <a:lnSpc>
                <a:spcPct val="110000"/>
              </a:lnSpc>
              <a:spcBef>
                <a:spcPct val="0"/>
              </a:spcBef>
              <a:buFont typeface="Lucida Grande" charset="0"/>
              <a:buChar char="–"/>
              <a:defRPr sz="4000" b="0" i="0" kern="1000" spc="130">
                <a:latin typeface="+mn-lt"/>
                <a:ea typeface="ＭＳ Ｐゴシック" charset="0"/>
                <a:cs typeface="Franklin Gothic Book"/>
              </a:defRPr>
            </a:lvl4pPr>
            <a:lvl5pPr marL="795884" indent="-795884" eaLnBrk="1" hangingPunct="1">
              <a:lnSpc>
                <a:spcPct val="110000"/>
              </a:lnSpc>
              <a:spcBef>
                <a:spcPct val="0"/>
              </a:spcBef>
              <a:buFont typeface="Lucida Grande" charset="0"/>
              <a:buChar char="–"/>
              <a:defRPr sz="7400" spc="130">
                <a:latin typeface="+mn-lt"/>
                <a:ea typeface="+mn-ea"/>
                <a:cs typeface="ＭＳ Ｐゴシック" charset="0"/>
              </a:defRPr>
            </a:lvl5pPr>
            <a:lvl6pPr marL="8637055" indent="-830486" fontAlgn="base">
              <a:lnSpc>
                <a:spcPct val="110000"/>
              </a:lnSpc>
              <a:spcBef>
                <a:spcPct val="0"/>
              </a:spcBef>
              <a:spcAft>
                <a:spcPct val="0"/>
              </a:spcAft>
              <a:buChar char="–"/>
              <a:defRPr sz="7900">
                <a:latin typeface="+mn-lt"/>
                <a:ea typeface="+mn-ea"/>
              </a:defRPr>
            </a:lvl6pPr>
            <a:lvl7pPr marL="10630219" indent="-830486" fontAlgn="base">
              <a:lnSpc>
                <a:spcPct val="110000"/>
              </a:lnSpc>
              <a:spcBef>
                <a:spcPct val="0"/>
              </a:spcBef>
              <a:spcAft>
                <a:spcPct val="0"/>
              </a:spcAft>
              <a:buChar char="–"/>
              <a:defRPr sz="7900">
                <a:latin typeface="+mn-lt"/>
                <a:ea typeface="+mn-ea"/>
              </a:defRPr>
            </a:lvl7pPr>
            <a:lvl8pPr marL="12623386" indent="-830486" fontAlgn="base">
              <a:lnSpc>
                <a:spcPct val="110000"/>
              </a:lnSpc>
              <a:spcBef>
                <a:spcPct val="0"/>
              </a:spcBef>
              <a:spcAft>
                <a:spcPct val="0"/>
              </a:spcAft>
              <a:buChar char="–"/>
              <a:defRPr sz="7900">
                <a:latin typeface="+mn-lt"/>
                <a:ea typeface="+mn-ea"/>
              </a:defRPr>
            </a:lvl8pPr>
            <a:lvl9pPr marL="14616553" indent="-830486" fontAlgn="base">
              <a:lnSpc>
                <a:spcPct val="110000"/>
              </a:lnSpc>
              <a:spcBef>
                <a:spcPct val="0"/>
              </a:spcBef>
              <a:spcAft>
                <a:spcPct val="0"/>
              </a:spcAft>
              <a:buChar char="–"/>
              <a:defRPr sz="7900">
                <a:latin typeface="+mn-lt"/>
                <a:ea typeface="+mn-ea"/>
              </a:defRPr>
            </a:lvl9pPr>
          </a:lstStyle>
          <a:p>
            <a:r>
              <a:rPr lang="en-US" dirty="0"/>
              <a:t>C-Band</a:t>
            </a:r>
          </a:p>
          <a:p>
            <a:r>
              <a:rPr lang="en-US" dirty="0"/>
              <a:t>RF module 2</a:t>
            </a:r>
          </a:p>
        </p:txBody>
      </p:sp>
      <p:sp>
        <p:nvSpPr>
          <p:cNvPr id="23" name="Inhaltsplatzhalter 2"/>
          <p:cNvSpPr txBox="1">
            <a:spLocks/>
          </p:cNvSpPr>
          <p:nvPr/>
        </p:nvSpPr>
        <p:spPr>
          <a:xfrm>
            <a:off x="6189383" y="5900952"/>
            <a:ext cx="811030" cy="428722"/>
          </a:xfrm>
          <a:solidFill>
            <a:srgbClr val="848484"/>
          </a:solidFill>
        </p:spPr>
        <p:txBody>
          <a:bodyPr lIns="0" tIns="0" rIns="0" bIns="0"/>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r>
              <a:rPr lang="en-US" sz="1200" b="0" dirty="0" smtClean="0">
                <a:solidFill>
                  <a:schemeClr val="accent6"/>
                </a:solidFill>
                <a:latin typeface="Arial"/>
                <a:cs typeface="Arial"/>
              </a:rPr>
              <a:t>Emittance measurements </a:t>
            </a:r>
            <a:endParaRPr lang="en-US" sz="1200" b="0" dirty="0" smtClean="0">
              <a:solidFill>
                <a:schemeClr val="accent6"/>
              </a:solidFill>
            </a:endParaRPr>
          </a:p>
        </p:txBody>
      </p:sp>
      <p:pic>
        <p:nvPicPr>
          <p:cNvPr id="25" name="Bild 14" descr="PSI-Logo_narrow_30k.eps"/>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2800" y="285750"/>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ight Brace 25"/>
          <p:cNvSpPr/>
          <p:nvPr/>
        </p:nvSpPr>
        <p:spPr bwMode="auto">
          <a:xfrm rot="3546451">
            <a:off x="1715368" y="4678010"/>
            <a:ext cx="282481" cy="1628324"/>
          </a:xfrm>
          <a:prstGeom prst="rightBrace">
            <a:avLst>
              <a:gd name="adj1" fmla="val 39010"/>
              <a:gd name="adj2" fmla="val 49412"/>
            </a:avLst>
          </a:prstGeom>
          <a:noFill/>
          <a:ln w="9525" cap="flat" cmpd="sng" algn="ctr">
            <a:solidFill>
              <a:srgbClr val="518A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7" name="Right Brace 26"/>
          <p:cNvSpPr/>
          <p:nvPr/>
        </p:nvSpPr>
        <p:spPr bwMode="auto">
          <a:xfrm rot="3546451">
            <a:off x="5733013" y="1975987"/>
            <a:ext cx="221497" cy="2508260"/>
          </a:xfrm>
          <a:prstGeom prst="rightBrace">
            <a:avLst>
              <a:gd name="adj1" fmla="val 39010"/>
              <a:gd name="adj2" fmla="val 49412"/>
            </a:avLst>
          </a:prstGeom>
          <a:noFill/>
          <a:ln w="9525" cap="flat" cmpd="sng" algn="ctr">
            <a:solidFill>
              <a:srgbClr val="518A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8" name="Right Brace 27"/>
          <p:cNvSpPr/>
          <p:nvPr/>
        </p:nvSpPr>
        <p:spPr bwMode="auto">
          <a:xfrm rot="3546451">
            <a:off x="7202480" y="1898571"/>
            <a:ext cx="168145" cy="855655"/>
          </a:xfrm>
          <a:prstGeom prst="rightBrace">
            <a:avLst>
              <a:gd name="adj1" fmla="val 39010"/>
              <a:gd name="adj2" fmla="val 49412"/>
            </a:avLst>
          </a:prstGeom>
          <a:noFill/>
          <a:ln w="9525" cap="flat" cmpd="sng" algn="ctr">
            <a:solidFill>
              <a:srgbClr val="518A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0" name="Right Brace 29"/>
          <p:cNvSpPr/>
          <p:nvPr/>
        </p:nvSpPr>
        <p:spPr bwMode="auto">
          <a:xfrm rot="3546451">
            <a:off x="6328196" y="5364006"/>
            <a:ext cx="170456" cy="486474"/>
          </a:xfrm>
          <a:prstGeom prst="rightBrace">
            <a:avLst>
              <a:gd name="adj1" fmla="val 39010"/>
              <a:gd name="adj2" fmla="val 49412"/>
            </a:avLst>
          </a:prstGeom>
          <a:noFill/>
          <a:ln w="9525" cap="flat" cmpd="sng" algn="ctr">
            <a:solidFill>
              <a:srgbClr val="518A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1" name="Right Brace 30"/>
          <p:cNvSpPr/>
          <p:nvPr/>
        </p:nvSpPr>
        <p:spPr bwMode="auto">
          <a:xfrm rot="3546451">
            <a:off x="6985353" y="4748530"/>
            <a:ext cx="164995" cy="945591"/>
          </a:xfrm>
          <a:prstGeom prst="rightBrace">
            <a:avLst>
              <a:gd name="adj1" fmla="val 39010"/>
              <a:gd name="adj2" fmla="val 49412"/>
            </a:avLst>
          </a:prstGeom>
          <a:noFill/>
          <a:ln w="9525" cap="flat" cmpd="sng" algn="ctr">
            <a:solidFill>
              <a:srgbClr val="518A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2" name="Right Brace 31"/>
          <p:cNvSpPr/>
          <p:nvPr/>
        </p:nvSpPr>
        <p:spPr bwMode="auto">
          <a:xfrm rot="3546451">
            <a:off x="7890466" y="4190355"/>
            <a:ext cx="168145" cy="1032591"/>
          </a:xfrm>
          <a:prstGeom prst="rightBrace">
            <a:avLst>
              <a:gd name="adj1" fmla="val 39010"/>
              <a:gd name="adj2" fmla="val 49412"/>
            </a:avLst>
          </a:prstGeom>
          <a:noFill/>
          <a:ln w="9525" cap="flat" cmpd="sng" algn="ctr">
            <a:solidFill>
              <a:srgbClr val="518A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3" name="Title 4"/>
          <p:cNvSpPr>
            <a:spLocks noGrp="1"/>
          </p:cNvSpPr>
          <p:nvPr>
            <p:ph type="title"/>
          </p:nvPr>
        </p:nvSpPr>
        <p:spPr>
          <a:xfrm>
            <a:off x="2077200" y="291600"/>
            <a:ext cx="6708025" cy="508500"/>
          </a:xfrm>
        </p:spPr>
        <p:txBody>
          <a:bodyPr/>
          <a:lstStyle/>
          <a:p>
            <a:r>
              <a:rPr lang="en-US" dirty="0" smtClean="0"/>
              <a:t>Design SwissFEL injector II</a:t>
            </a:r>
            <a:endParaRPr lang="de-CH" dirty="0"/>
          </a:p>
        </p:txBody>
      </p:sp>
      <p:sp>
        <p:nvSpPr>
          <p:cNvPr id="34" name="Inhaltsplatzhalter 2"/>
          <p:cNvSpPr txBox="1">
            <a:spLocks/>
          </p:cNvSpPr>
          <p:nvPr/>
        </p:nvSpPr>
        <p:spPr>
          <a:xfrm rot="19724630">
            <a:off x="7647084" y="2961590"/>
            <a:ext cx="1031741" cy="206662"/>
          </a:xfrm>
          <a:solidFill>
            <a:srgbClr val="848484"/>
          </a:solidFill>
        </p:spPr>
        <p:txBody>
          <a:bodyPr lIns="0" tIns="0" rIns="0" bIns="0"/>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endParaRPr lang="en-US" sz="1200" b="0" dirty="0" smtClean="0">
              <a:solidFill>
                <a:srgbClr val="0070C0"/>
              </a:solidFill>
            </a:endParaRPr>
          </a:p>
        </p:txBody>
      </p:sp>
      <p:sp>
        <p:nvSpPr>
          <p:cNvPr id="35" name="Freeform 34"/>
          <p:cNvSpPr/>
          <p:nvPr/>
        </p:nvSpPr>
        <p:spPr bwMode="auto">
          <a:xfrm>
            <a:off x="6695949" y="5301208"/>
            <a:ext cx="2208335" cy="1510240"/>
          </a:xfrm>
          <a:custGeom>
            <a:avLst/>
            <a:gdLst>
              <a:gd name="connsiteX0" fmla="*/ 1556085 w 1556085"/>
              <a:gd name="connsiteY0" fmla="*/ 0 h 1275348"/>
              <a:gd name="connsiteX1" fmla="*/ 0 w 1556085"/>
              <a:gd name="connsiteY1" fmla="*/ 1122948 h 1275348"/>
              <a:gd name="connsiteX2" fmla="*/ 120316 w 1556085"/>
              <a:gd name="connsiteY2" fmla="*/ 1275348 h 1275348"/>
              <a:gd name="connsiteX0" fmla="*/ 1556085 w 1556085"/>
              <a:gd name="connsiteY0" fmla="*/ 0 h 1275348"/>
              <a:gd name="connsiteX1" fmla="*/ 0 w 1556085"/>
              <a:gd name="connsiteY1" fmla="*/ 1122948 h 1275348"/>
              <a:gd name="connsiteX2" fmla="*/ 112295 w 1556085"/>
              <a:gd name="connsiteY2" fmla="*/ 1275348 h 1275348"/>
              <a:gd name="connsiteX0" fmla="*/ 1556085 w 1556085"/>
              <a:gd name="connsiteY0" fmla="*/ 0 h 1195027"/>
              <a:gd name="connsiteX1" fmla="*/ 0 w 1556085"/>
              <a:gd name="connsiteY1" fmla="*/ 1122948 h 1195027"/>
              <a:gd name="connsiteX2" fmla="*/ 41281 w 1556085"/>
              <a:gd name="connsiteY2" fmla="*/ 1195027 h 1195027"/>
              <a:gd name="connsiteX0" fmla="*/ 1556085 w 1556085"/>
              <a:gd name="connsiteY0" fmla="*/ 0 h 1269175"/>
              <a:gd name="connsiteX1" fmla="*/ 0 w 1556085"/>
              <a:gd name="connsiteY1" fmla="*/ 1122948 h 1269175"/>
              <a:gd name="connsiteX2" fmla="*/ 86497 w 1556085"/>
              <a:gd name="connsiteY2" fmla="*/ 1269175 h 1269175"/>
            </a:gdLst>
            <a:ahLst/>
            <a:cxnLst>
              <a:cxn ang="0">
                <a:pos x="connsiteX0" y="connsiteY0"/>
              </a:cxn>
              <a:cxn ang="0">
                <a:pos x="connsiteX1" y="connsiteY1"/>
              </a:cxn>
              <a:cxn ang="0">
                <a:pos x="connsiteX2" y="connsiteY2"/>
              </a:cxn>
            </a:cxnLst>
            <a:rect l="l" t="t" r="r" b="b"/>
            <a:pathLst>
              <a:path w="1556085" h="1269175">
                <a:moveTo>
                  <a:pt x="1556085" y="0"/>
                </a:moveTo>
                <a:lnTo>
                  <a:pt x="0" y="1122948"/>
                </a:lnTo>
                <a:lnTo>
                  <a:pt x="86497" y="1269175"/>
                </a:lnTo>
              </a:path>
            </a:pathLst>
          </a:custGeom>
          <a:solidFill>
            <a:schemeClr val="accent1">
              <a:lumMod val="40000"/>
              <a:lumOff val="60000"/>
            </a:schemeClr>
          </a:solidFill>
          <a:ln w="12700" cap="flat" cmpd="sng" algn="ctr">
            <a:solidFill>
              <a:schemeClr val="accent5">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charset="0"/>
            </a:endParaRPr>
          </a:p>
        </p:txBody>
      </p:sp>
      <p:sp>
        <p:nvSpPr>
          <p:cNvPr id="36" name="Inhaltsplatzhalter 2"/>
          <p:cNvSpPr txBox="1">
            <a:spLocks/>
          </p:cNvSpPr>
          <p:nvPr/>
        </p:nvSpPr>
        <p:spPr>
          <a:xfrm rot="19724630">
            <a:off x="6632767" y="5976371"/>
            <a:ext cx="2450086" cy="229125"/>
          </a:xfrm>
          <a:solidFill>
            <a:srgbClr val="848484"/>
          </a:solidFill>
        </p:spPr>
        <p:txBody>
          <a:bodyPr lIns="0" tIns="0" rIns="0" bIns="0"/>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r>
              <a:rPr lang="en-US" sz="1200" b="0" dirty="0" smtClean="0">
                <a:solidFill>
                  <a:srgbClr val="0070C0"/>
                </a:solidFill>
                <a:latin typeface="Arial"/>
                <a:cs typeface="Arial"/>
              </a:rPr>
              <a:t>LINAC 1 first RF modules</a:t>
            </a:r>
            <a:endParaRPr lang="en-US" sz="1200" b="0" dirty="0" smtClean="0">
              <a:solidFill>
                <a:srgbClr val="0070C0"/>
              </a:solidFill>
            </a:endParaRPr>
          </a:p>
        </p:txBody>
      </p:sp>
      <p:sp>
        <p:nvSpPr>
          <p:cNvPr id="37" name="Content Placeholder 1"/>
          <p:cNvSpPr>
            <a:spLocks noGrp="1"/>
          </p:cNvSpPr>
          <p:nvPr>
            <p:ph sz="quarter" idx="13"/>
          </p:nvPr>
        </p:nvSpPr>
        <p:spPr>
          <a:xfrm>
            <a:off x="89965" y="858983"/>
            <a:ext cx="4403696" cy="2132892"/>
          </a:xfrm>
          <a:solidFill>
            <a:schemeClr val="bg1"/>
          </a:solidFill>
        </p:spPr>
        <p:txBody>
          <a:bodyPr>
            <a:spAutoFit/>
          </a:bodyPr>
          <a:lstStyle/>
          <a:p>
            <a:pPr marL="87313" indent="0">
              <a:buNone/>
            </a:pPr>
            <a:r>
              <a:rPr lang="en-US" b="1" dirty="0" smtClean="0"/>
              <a:t>Laser heater</a:t>
            </a:r>
          </a:p>
          <a:p>
            <a:pPr marL="87313" indent="0">
              <a:buNone/>
            </a:pPr>
            <a:r>
              <a:rPr lang="en-US" sz="1400" dirty="0" smtClean="0"/>
              <a:t> Controlled increase of uncorrelated energy spread to reduce </a:t>
            </a:r>
            <a:r>
              <a:rPr lang="en-US" sz="1400" dirty="0" err="1" smtClean="0"/>
              <a:t>microbunching</a:t>
            </a:r>
            <a:r>
              <a:rPr lang="en-US" sz="1400" dirty="0" smtClean="0"/>
              <a:t> instability</a:t>
            </a:r>
          </a:p>
          <a:p>
            <a:pPr marL="87313" indent="0">
              <a:buNone/>
            </a:pPr>
            <a:endParaRPr lang="en-US" sz="800" dirty="0"/>
          </a:p>
          <a:p>
            <a:pPr marL="87313" indent="0">
              <a:buNone/>
            </a:pPr>
            <a:r>
              <a:rPr lang="en-US" b="1" dirty="0" smtClean="0"/>
              <a:t>Increase beam energy</a:t>
            </a:r>
          </a:p>
          <a:p>
            <a:pPr marL="87313" indent="0">
              <a:buNone/>
            </a:pPr>
            <a:r>
              <a:rPr lang="en-US" sz="1400" dirty="0" smtClean="0"/>
              <a:t>Beam is more rigid before and after compression </a:t>
            </a:r>
          </a:p>
          <a:p>
            <a:pPr marL="87313" indent="0">
              <a:buNone/>
            </a:pPr>
            <a:endParaRPr lang="en-US" sz="800" dirty="0" smtClean="0"/>
          </a:p>
          <a:p>
            <a:pPr marL="87313" indent="0">
              <a:buNone/>
            </a:pPr>
            <a:r>
              <a:rPr lang="en-US" b="1" dirty="0" smtClean="0"/>
              <a:t>Minimize transport section after BC1</a:t>
            </a:r>
            <a:endParaRPr lang="en-US" b="1" dirty="0"/>
          </a:p>
          <a:p>
            <a:pPr marL="87313" indent="0">
              <a:buNone/>
            </a:pPr>
            <a:r>
              <a:rPr lang="en-US" sz="1400" dirty="0" smtClean="0"/>
              <a:t>Section where space charge effects are more important</a:t>
            </a:r>
          </a:p>
        </p:txBody>
      </p:sp>
      <p:sp>
        <p:nvSpPr>
          <p:cNvPr id="38" name="TextBox 37"/>
          <p:cNvSpPr txBox="1"/>
          <p:nvPr/>
        </p:nvSpPr>
        <p:spPr>
          <a:xfrm>
            <a:off x="8055366" y="173224"/>
            <a:ext cx="1058656" cy="184666"/>
          </a:xfrm>
          <a:prstGeom prst="rect">
            <a:avLst/>
          </a:prstGeom>
          <a:noFill/>
        </p:spPr>
        <p:txBody>
          <a:bodyPr wrap="square" lIns="0" tIns="0" rIns="0" bIns="0">
            <a:spAutoFit/>
          </a:bodyPr>
          <a:lstStyle>
            <a:defPPr>
              <a:defRPr lang="de-CH"/>
            </a:defPPr>
            <a:lvl1pPr marL="0" indent="0" eaLnBrk="1" hangingPunct="1">
              <a:lnSpc>
                <a:spcPct val="100000"/>
              </a:lnSpc>
              <a:spcBef>
                <a:spcPct val="0"/>
              </a:spcBef>
              <a:buClr>
                <a:schemeClr val="accent2"/>
              </a:buClr>
              <a:tabLst/>
              <a:defRPr sz="1200" b="0" i="0" kern="1000" spc="130">
                <a:solidFill>
                  <a:schemeClr val="accent4">
                    <a:lumMod val="60000"/>
                    <a:lumOff val="40000"/>
                  </a:schemeClr>
                </a:solidFill>
                <a:latin typeface="Arial"/>
                <a:ea typeface="+mn-ea"/>
                <a:cs typeface="Arial"/>
              </a:defRPr>
            </a:lvl1pPr>
            <a:lvl2pPr marL="795884" indent="-795884" eaLnBrk="1" hangingPunct="1">
              <a:lnSpc>
                <a:spcPct val="110000"/>
              </a:lnSpc>
              <a:spcBef>
                <a:spcPts val="0"/>
              </a:spcBef>
              <a:spcAft>
                <a:spcPts val="0"/>
              </a:spcAft>
              <a:buClr>
                <a:schemeClr val="tx1"/>
              </a:buClr>
              <a:buSzPct val="80000"/>
              <a:buFont typeface="Lucida Grande"/>
              <a:buChar char="•"/>
              <a:defRPr sz="4000" b="0" i="0" kern="1000" spc="130">
                <a:latin typeface="+mn-lt"/>
                <a:ea typeface="+mn-ea"/>
                <a:cs typeface="Franklin Gothic Book"/>
              </a:defRPr>
            </a:lvl2pPr>
            <a:lvl3pPr marL="1564082" indent="-782044" eaLnBrk="1" hangingPunct="1">
              <a:lnSpc>
                <a:spcPct val="110000"/>
              </a:lnSpc>
              <a:spcBef>
                <a:spcPct val="0"/>
              </a:spcBef>
              <a:buFont typeface="Lucida Grande"/>
              <a:buChar char="–"/>
              <a:tabLst/>
              <a:defRPr sz="4000" b="0" i="0" kern="1000" spc="130">
                <a:latin typeface="+mn-lt"/>
                <a:ea typeface="ＭＳ Ｐゴシック" charset="-128"/>
                <a:cs typeface="Franklin Gothic Book"/>
              </a:defRPr>
            </a:lvl3pPr>
            <a:lvl4pPr marL="2733686" indent="-782044" eaLnBrk="1" hangingPunct="1">
              <a:lnSpc>
                <a:spcPct val="110000"/>
              </a:lnSpc>
              <a:spcBef>
                <a:spcPct val="0"/>
              </a:spcBef>
              <a:buFont typeface="Lucida Grande" charset="0"/>
              <a:buChar char="–"/>
              <a:defRPr sz="4000" b="0" i="0" kern="1000" spc="130">
                <a:latin typeface="+mn-lt"/>
                <a:ea typeface="ＭＳ Ｐゴシック" charset="0"/>
                <a:cs typeface="Franklin Gothic Book"/>
              </a:defRPr>
            </a:lvl4pPr>
            <a:lvl5pPr marL="795884" indent="-795884" eaLnBrk="1" hangingPunct="1">
              <a:lnSpc>
                <a:spcPct val="110000"/>
              </a:lnSpc>
              <a:spcBef>
                <a:spcPct val="0"/>
              </a:spcBef>
              <a:buFont typeface="Lucida Grande" charset="0"/>
              <a:buChar char="–"/>
              <a:defRPr sz="7400" spc="130">
                <a:latin typeface="+mn-lt"/>
                <a:ea typeface="+mn-ea"/>
                <a:cs typeface="ＭＳ Ｐゴシック" charset="0"/>
              </a:defRPr>
            </a:lvl5pPr>
            <a:lvl6pPr marL="8637055" indent="-830486" fontAlgn="base">
              <a:lnSpc>
                <a:spcPct val="110000"/>
              </a:lnSpc>
              <a:spcBef>
                <a:spcPct val="0"/>
              </a:spcBef>
              <a:spcAft>
                <a:spcPct val="0"/>
              </a:spcAft>
              <a:buChar char="–"/>
              <a:defRPr sz="7900">
                <a:latin typeface="+mn-lt"/>
                <a:ea typeface="+mn-ea"/>
              </a:defRPr>
            </a:lvl6pPr>
            <a:lvl7pPr marL="10630219" indent="-830486" fontAlgn="base">
              <a:lnSpc>
                <a:spcPct val="110000"/>
              </a:lnSpc>
              <a:spcBef>
                <a:spcPct val="0"/>
              </a:spcBef>
              <a:spcAft>
                <a:spcPct val="0"/>
              </a:spcAft>
              <a:buChar char="–"/>
              <a:defRPr sz="7900">
                <a:latin typeface="+mn-lt"/>
                <a:ea typeface="+mn-ea"/>
              </a:defRPr>
            </a:lvl7pPr>
            <a:lvl8pPr marL="12623386" indent="-830486" fontAlgn="base">
              <a:lnSpc>
                <a:spcPct val="110000"/>
              </a:lnSpc>
              <a:spcBef>
                <a:spcPct val="0"/>
              </a:spcBef>
              <a:spcAft>
                <a:spcPct val="0"/>
              </a:spcAft>
              <a:buChar char="–"/>
              <a:defRPr sz="7900">
                <a:latin typeface="+mn-lt"/>
                <a:ea typeface="+mn-ea"/>
              </a:defRPr>
            </a:lvl8pPr>
            <a:lvl9pPr marL="14616553" indent="-830486" fontAlgn="base">
              <a:lnSpc>
                <a:spcPct val="110000"/>
              </a:lnSpc>
              <a:spcBef>
                <a:spcPct val="0"/>
              </a:spcBef>
              <a:spcAft>
                <a:spcPct val="0"/>
              </a:spcAft>
              <a:buChar char="–"/>
              <a:defRPr sz="7900">
                <a:latin typeface="+mn-lt"/>
                <a:ea typeface="+mn-ea"/>
              </a:defRPr>
            </a:lvl9pPr>
          </a:lstStyle>
          <a:p>
            <a:r>
              <a:rPr lang="de-CH" dirty="0"/>
              <a:t>PSI-RF </a:t>
            </a:r>
            <a:r>
              <a:rPr lang="de-CH" dirty="0" err="1" smtClean="0"/>
              <a:t>gun</a:t>
            </a:r>
            <a:endParaRPr lang="de-CH" dirty="0"/>
          </a:p>
        </p:txBody>
      </p:sp>
      <p:sp>
        <p:nvSpPr>
          <p:cNvPr id="39" name="Inhaltsplatzhalter 2"/>
          <p:cNvSpPr txBox="1">
            <a:spLocks/>
          </p:cNvSpPr>
          <p:nvPr/>
        </p:nvSpPr>
        <p:spPr>
          <a:xfrm rot="21600000">
            <a:off x="3498760" y="4605740"/>
            <a:ext cx="738598" cy="387688"/>
          </a:xfrm>
          <a:solidFill>
            <a:srgbClr val="848484"/>
          </a:solidFill>
        </p:spPr>
        <p:txBody>
          <a:bodyPr wrap="square" lIns="0" tIns="0" rIns="0" bIns="0">
            <a:spAutoFit/>
          </a:bodyPr>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r>
              <a:rPr lang="en-US" sz="1200" b="0" dirty="0" smtClean="0">
                <a:solidFill>
                  <a:schemeClr val="accent4">
                    <a:lumMod val="60000"/>
                    <a:lumOff val="40000"/>
                  </a:schemeClr>
                </a:solidFill>
                <a:latin typeface="Arial"/>
                <a:cs typeface="Arial"/>
              </a:rPr>
              <a:t>X-Band</a:t>
            </a:r>
            <a:endParaRPr lang="en-US" sz="1200" b="0" dirty="0">
              <a:solidFill>
                <a:schemeClr val="accent4">
                  <a:lumMod val="60000"/>
                  <a:lumOff val="40000"/>
                </a:schemeClr>
              </a:solidFill>
              <a:latin typeface="Arial"/>
              <a:cs typeface="Arial"/>
            </a:endParaRPr>
          </a:p>
        </p:txBody>
      </p:sp>
      <p:sp>
        <p:nvSpPr>
          <p:cNvPr id="40" name="Inhaltsplatzhalter 2"/>
          <p:cNvSpPr txBox="1">
            <a:spLocks/>
          </p:cNvSpPr>
          <p:nvPr/>
        </p:nvSpPr>
        <p:spPr>
          <a:xfrm rot="21600000">
            <a:off x="372708" y="6454402"/>
            <a:ext cx="948091" cy="387688"/>
          </a:xfrm>
          <a:solidFill>
            <a:srgbClr val="848484"/>
          </a:solidFill>
        </p:spPr>
        <p:txBody>
          <a:bodyPr wrap="square" lIns="0" tIns="0" rIns="0" bIns="0">
            <a:spAutoFit/>
          </a:bodyPr>
          <a:lstStyle>
            <a:lvl1pPr marL="0" indent="0" algn="l" rtl="0" eaLnBrk="1" fontAlgn="base" hangingPunct="1">
              <a:lnSpc>
                <a:spcPct val="110000"/>
              </a:lnSpc>
              <a:spcBef>
                <a:spcPct val="0"/>
              </a:spcBef>
              <a:spcAft>
                <a:spcPct val="0"/>
              </a:spcAft>
              <a:buClr>
                <a:schemeClr val="accent2"/>
              </a:buClr>
              <a:tabLst/>
              <a:defRPr sz="5000" b="1" i="0" kern="1000" spc="130">
                <a:solidFill>
                  <a:schemeClr val="tx1"/>
                </a:solidFill>
                <a:latin typeface="Georgia"/>
                <a:ea typeface="+mn-ea"/>
                <a:cs typeface="Georgia"/>
              </a:defRPr>
            </a:lvl1pPr>
            <a:lvl2pPr marL="795884" indent="-795884" algn="l" rtl="0" eaLnBrk="1" fontAlgn="base" hangingPunct="1">
              <a:lnSpc>
                <a:spcPct val="110000"/>
              </a:lnSpc>
              <a:spcBef>
                <a:spcPts val="0"/>
              </a:spcBef>
              <a:spcAft>
                <a:spcPts val="0"/>
              </a:spcAft>
              <a:buClr>
                <a:schemeClr val="tx1"/>
              </a:buClr>
              <a:buSzPct val="80000"/>
              <a:buFont typeface="Lucida Grande"/>
              <a:buChar char="•"/>
              <a:defRPr sz="4000" b="0" i="0" kern="1000" spc="130">
                <a:solidFill>
                  <a:schemeClr val="tx1"/>
                </a:solidFill>
                <a:latin typeface="+mn-lt"/>
                <a:ea typeface="+mn-ea"/>
                <a:cs typeface="Franklin Gothic Book"/>
              </a:defRPr>
            </a:lvl2pPr>
            <a:lvl3pPr marL="1564082" indent="-782044" algn="l" rtl="0" eaLnBrk="1" fontAlgn="base" hangingPunct="1">
              <a:lnSpc>
                <a:spcPct val="110000"/>
              </a:lnSpc>
              <a:spcBef>
                <a:spcPct val="0"/>
              </a:spcBef>
              <a:spcAft>
                <a:spcPct val="0"/>
              </a:spcAft>
              <a:buFont typeface="Lucida Grande"/>
              <a:buChar char="–"/>
              <a:tabLst/>
              <a:defRPr sz="4000" b="0" i="0" kern="1000" spc="130">
                <a:solidFill>
                  <a:schemeClr val="tx1"/>
                </a:solidFill>
                <a:latin typeface="+mn-lt"/>
                <a:ea typeface="ＭＳ Ｐゴシック" charset="-128"/>
                <a:cs typeface="Franklin Gothic Book"/>
              </a:defRPr>
            </a:lvl3pPr>
            <a:lvl4pPr marL="2733686" indent="-782044" algn="l" rtl="0" eaLnBrk="1" fontAlgn="base" hangingPunct="1">
              <a:lnSpc>
                <a:spcPct val="110000"/>
              </a:lnSpc>
              <a:spcBef>
                <a:spcPct val="0"/>
              </a:spcBef>
              <a:spcAft>
                <a:spcPct val="0"/>
              </a:spcAft>
              <a:buFont typeface="Lucida Grande" charset="0"/>
              <a:buChar char="–"/>
              <a:defRPr sz="4000" b="0" i="0" kern="1000" spc="130">
                <a:solidFill>
                  <a:schemeClr val="tx1"/>
                </a:solidFill>
                <a:latin typeface="+mn-lt"/>
                <a:ea typeface="ＭＳ Ｐゴシック" charset="0"/>
                <a:cs typeface="Franklin Gothic Book"/>
              </a:defRPr>
            </a:lvl4pPr>
            <a:lvl5pPr marL="795884" indent="-795884" algn="l" rtl="0" eaLnBrk="1" fontAlgn="base" hangingPunct="1">
              <a:lnSpc>
                <a:spcPct val="110000"/>
              </a:lnSpc>
              <a:spcBef>
                <a:spcPct val="0"/>
              </a:spcBef>
              <a:spcAft>
                <a:spcPct val="0"/>
              </a:spcAft>
              <a:buFont typeface="Lucida Grande" charset="0"/>
              <a:buChar char="–"/>
              <a:defRPr sz="7400" kern="1200" spc="130">
                <a:solidFill>
                  <a:schemeClr val="tx1"/>
                </a:solidFill>
                <a:latin typeface="+mn-lt"/>
                <a:ea typeface="+mn-ea"/>
                <a:cs typeface="ＭＳ Ｐゴシック" charset="0"/>
              </a:defRPr>
            </a:lvl5pPr>
            <a:lvl6pPr marL="8637055" indent="-830486" algn="l" rtl="0" eaLnBrk="1" fontAlgn="base" hangingPunct="1">
              <a:lnSpc>
                <a:spcPct val="110000"/>
              </a:lnSpc>
              <a:spcBef>
                <a:spcPct val="0"/>
              </a:spcBef>
              <a:spcAft>
                <a:spcPct val="0"/>
              </a:spcAft>
              <a:buChar char="–"/>
              <a:defRPr sz="7900">
                <a:solidFill>
                  <a:schemeClr val="tx1"/>
                </a:solidFill>
                <a:latin typeface="+mn-lt"/>
                <a:ea typeface="+mn-ea"/>
              </a:defRPr>
            </a:lvl6pPr>
            <a:lvl7pPr marL="10630219" indent="-830486" algn="l" rtl="0" eaLnBrk="1" fontAlgn="base" hangingPunct="1">
              <a:lnSpc>
                <a:spcPct val="110000"/>
              </a:lnSpc>
              <a:spcBef>
                <a:spcPct val="0"/>
              </a:spcBef>
              <a:spcAft>
                <a:spcPct val="0"/>
              </a:spcAft>
              <a:buChar char="–"/>
              <a:defRPr sz="7900">
                <a:solidFill>
                  <a:schemeClr val="tx1"/>
                </a:solidFill>
                <a:latin typeface="+mn-lt"/>
                <a:ea typeface="+mn-ea"/>
              </a:defRPr>
            </a:lvl7pPr>
            <a:lvl8pPr marL="12623386" indent="-830486" algn="l" rtl="0" eaLnBrk="1" fontAlgn="base" hangingPunct="1">
              <a:lnSpc>
                <a:spcPct val="110000"/>
              </a:lnSpc>
              <a:spcBef>
                <a:spcPct val="0"/>
              </a:spcBef>
              <a:spcAft>
                <a:spcPct val="0"/>
              </a:spcAft>
              <a:buChar char="–"/>
              <a:defRPr sz="7900">
                <a:solidFill>
                  <a:schemeClr val="tx1"/>
                </a:solidFill>
                <a:latin typeface="+mn-lt"/>
                <a:ea typeface="+mn-ea"/>
              </a:defRPr>
            </a:lvl8pPr>
            <a:lvl9pPr marL="14616553" indent="-830486" algn="l" rtl="0" eaLnBrk="1" fontAlgn="base" hangingPunct="1">
              <a:lnSpc>
                <a:spcPct val="110000"/>
              </a:lnSpc>
              <a:spcBef>
                <a:spcPct val="0"/>
              </a:spcBef>
              <a:spcAft>
                <a:spcPct val="0"/>
              </a:spcAft>
              <a:buChar char="–"/>
              <a:defRPr sz="7900">
                <a:solidFill>
                  <a:schemeClr val="tx1"/>
                </a:solidFill>
                <a:latin typeface="+mn-lt"/>
                <a:ea typeface="+mn-ea"/>
              </a:defRPr>
            </a:lvl9pPr>
          </a:lstStyle>
          <a:p>
            <a:pPr>
              <a:lnSpc>
                <a:spcPct val="100000"/>
              </a:lnSpc>
            </a:pPr>
            <a:r>
              <a:rPr lang="en-US" sz="1200" b="0" dirty="0" smtClean="0">
                <a:solidFill>
                  <a:schemeClr val="accent4">
                    <a:lumMod val="60000"/>
                    <a:lumOff val="40000"/>
                  </a:schemeClr>
                </a:solidFill>
                <a:latin typeface="Arial"/>
                <a:cs typeface="Arial"/>
              </a:rPr>
              <a:t>Deflector</a:t>
            </a:r>
            <a:endParaRPr lang="en-US" sz="1200" b="0" dirty="0">
              <a:solidFill>
                <a:schemeClr val="accent4">
                  <a:lumMod val="60000"/>
                  <a:lumOff val="40000"/>
                </a:schemeClr>
              </a:solidFill>
              <a:latin typeface="Arial"/>
              <a:cs typeface="Arial"/>
            </a:endParaRPr>
          </a:p>
        </p:txBody>
      </p:sp>
      <p:sp>
        <p:nvSpPr>
          <p:cNvPr id="41" name="Inhaltsplatzhalter 2"/>
          <p:cNvSpPr txBox="1">
            <a:spLocks/>
          </p:cNvSpPr>
          <p:nvPr/>
        </p:nvSpPr>
        <p:spPr>
          <a:xfrm>
            <a:off x="7802157" y="4905682"/>
            <a:ext cx="1127168" cy="310804"/>
          </a:xfrm>
          <a:solidFill>
            <a:srgbClr val="848484"/>
          </a:solidFill>
        </p:spPr>
        <p:txBody>
          <a:bodyPr wrap="square" lIns="0" tIns="0" rIns="0" bIns="0">
            <a:spAutoFit/>
          </a:bodyPr>
          <a:lstStyle>
            <a:defPPr>
              <a:defRPr lang="de-CH"/>
            </a:defPPr>
            <a:lvl1pPr marL="0" indent="0" eaLnBrk="1" hangingPunct="1">
              <a:lnSpc>
                <a:spcPct val="100000"/>
              </a:lnSpc>
              <a:spcBef>
                <a:spcPct val="0"/>
              </a:spcBef>
              <a:buClr>
                <a:schemeClr val="accent2"/>
              </a:buClr>
              <a:tabLst/>
              <a:defRPr sz="1200" b="0" i="0" kern="1000" spc="130">
                <a:solidFill>
                  <a:schemeClr val="accent4">
                    <a:lumMod val="60000"/>
                    <a:lumOff val="40000"/>
                  </a:schemeClr>
                </a:solidFill>
                <a:latin typeface="Arial"/>
                <a:ea typeface="+mn-ea"/>
                <a:cs typeface="Arial"/>
              </a:defRPr>
            </a:lvl1pPr>
            <a:lvl2pPr marL="795884" indent="-795884" eaLnBrk="1" hangingPunct="1">
              <a:lnSpc>
                <a:spcPct val="110000"/>
              </a:lnSpc>
              <a:spcBef>
                <a:spcPts val="0"/>
              </a:spcBef>
              <a:spcAft>
                <a:spcPts val="0"/>
              </a:spcAft>
              <a:buClr>
                <a:schemeClr val="tx1"/>
              </a:buClr>
              <a:buSzPct val="80000"/>
              <a:buFont typeface="Lucida Grande"/>
              <a:buChar char="•"/>
              <a:defRPr sz="4000" b="0" i="0" kern="1000" spc="130">
                <a:latin typeface="+mn-lt"/>
                <a:ea typeface="+mn-ea"/>
                <a:cs typeface="Franklin Gothic Book"/>
              </a:defRPr>
            </a:lvl2pPr>
            <a:lvl3pPr marL="1564082" indent="-782044" eaLnBrk="1" hangingPunct="1">
              <a:lnSpc>
                <a:spcPct val="110000"/>
              </a:lnSpc>
              <a:spcBef>
                <a:spcPct val="0"/>
              </a:spcBef>
              <a:buFont typeface="Lucida Grande"/>
              <a:buChar char="–"/>
              <a:tabLst/>
              <a:defRPr sz="4000" b="0" i="0" kern="1000" spc="130">
                <a:latin typeface="+mn-lt"/>
                <a:ea typeface="ＭＳ Ｐゴシック" charset="-128"/>
                <a:cs typeface="Franklin Gothic Book"/>
              </a:defRPr>
            </a:lvl3pPr>
            <a:lvl4pPr marL="2733686" indent="-782044" eaLnBrk="1" hangingPunct="1">
              <a:lnSpc>
                <a:spcPct val="110000"/>
              </a:lnSpc>
              <a:spcBef>
                <a:spcPct val="0"/>
              </a:spcBef>
              <a:buFont typeface="Lucida Grande" charset="0"/>
              <a:buChar char="–"/>
              <a:defRPr sz="4000" b="0" i="0" kern="1000" spc="130">
                <a:latin typeface="+mn-lt"/>
                <a:ea typeface="ＭＳ Ｐゴシック" charset="0"/>
                <a:cs typeface="Franklin Gothic Book"/>
              </a:defRPr>
            </a:lvl4pPr>
            <a:lvl5pPr marL="795884" indent="-795884" eaLnBrk="1" hangingPunct="1">
              <a:lnSpc>
                <a:spcPct val="110000"/>
              </a:lnSpc>
              <a:spcBef>
                <a:spcPct val="0"/>
              </a:spcBef>
              <a:buFont typeface="Lucida Grande" charset="0"/>
              <a:buChar char="–"/>
              <a:defRPr sz="7400" spc="130">
                <a:latin typeface="+mn-lt"/>
                <a:ea typeface="+mn-ea"/>
                <a:cs typeface="ＭＳ Ｐゴシック" charset="0"/>
              </a:defRPr>
            </a:lvl5pPr>
            <a:lvl6pPr marL="8637055" indent="-830486" fontAlgn="base">
              <a:lnSpc>
                <a:spcPct val="110000"/>
              </a:lnSpc>
              <a:spcBef>
                <a:spcPct val="0"/>
              </a:spcBef>
              <a:spcAft>
                <a:spcPct val="0"/>
              </a:spcAft>
              <a:buChar char="–"/>
              <a:defRPr sz="7900">
                <a:latin typeface="+mn-lt"/>
                <a:ea typeface="+mn-ea"/>
              </a:defRPr>
            </a:lvl6pPr>
            <a:lvl7pPr marL="10630219" indent="-830486" fontAlgn="base">
              <a:lnSpc>
                <a:spcPct val="110000"/>
              </a:lnSpc>
              <a:spcBef>
                <a:spcPct val="0"/>
              </a:spcBef>
              <a:spcAft>
                <a:spcPct val="0"/>
              </a:spcAft>
              <a:buChar char="–"/>
              <a:defRPr sz="7900">
                <a:latin typeface="+mn-lt"/>
                <a:ea typeface="+mn-ea"/>
              </a:defRPr>
            </a:lvl7pPr>
            <a:lvl8pPr marL="12623386" indent="-830486" fontAlgn="base">
              <a:lnSpc>
                <a:spcPct val="110000"/>
              </a:lnSpc>
              <a:spcBef>
                <a:spcPct val="0"/>
              </a:spcBef>
              <a:spcAft>
                <a:spcPct val="0"/>
              </a:spcAft>
              <a:buChar char="–"/>
              <a:defRPr sz="7900">
                <a:latin typeface="+mn-lt"/>
                <a:ea typeface="+mn-ea"/>
              </a:defRPr>
            </a:lvl8pPr>
            <a:lvl9pPr marL="14616553" indent="-830486" fontAlgn="base">
              <a:lnSpc>
                <a:spcPct val="110000"/>
              </a:lnSpc>
              <a:spcBef>
                <a:spcPct val="0"/>
              </a:spcBef>
              <a:spcAft>
                <a:spcPct val="0"/>
              </a:spcAft>
              <a:buChar char="–"/>
              <a:defRPr sz="7900">
                <a:latin typeface="+mn-lt"/>
                <a:ea typeface="+mn-ea"/>
              </a:defRPr>
            </a:lvl9pPr>
          </a:lstStyle>
          <a:p>
            <a:r>
              <a:rPr lang="en-US" dirty="0"/>
              <a:t>C-Band </a:t>
            </a:r>
          </a:p>
          <a:p>
            <a:r>
              <a:rPr lang="en-US" dirty="0"/>
              <a:t>RF module 1</a:t>
            </a:r>
          </a:p>
        </p:txBody>
      </p:sp>
    </p:spTree>
    <p:extLst>
      <p:ext uri="{BB962C8B-B14F-4D97-AF65-F5344CB8AC3E}">
        <p14:creationId xmlns:p14="http://schemas.microsoft.com/office/powerpoint/2010/main" val="3766676073"/>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learned and conclusions</a:t>
            </a:r>
            <a:endParaRPr lang="en-US" dirty="0"/>
          </a:p>
        </p:txBody>
      </p:sp>
      <p:sp>
        <p:nvSpPr>
          <p:cNvPr id="3" name="Slide Number Placeholder 2"/>
          <p:cNvSpPr>
            <a:spLocks noGrp="1"/>
          </p:cNvSpPr>
          <p:nvPr>
            <p:ph type="sldNum" sz="quarter" idx="12"/>
          </p:nvPr>
        </p:nvSpPr>
        <p:spPr/>
        <p:txBody>
          <a:bodyPr/>
          <a:lstStyle/>
          <a:p>
            <a:pPr algn="r">
              <a:defRPr/>
            </a:pPr>
            <a:r>
              <a:rPr lang="en-US" dirty="0" smtClean="0"/>
              <a:t>Page </a:t>
            </a:r>
            <a:fld id="{EBC07571-3134-BB4B-B83F-1A9FE18D34F3}" type="slidenum">
              <a:rPr lang="en-US" smtClean="0"/>
              <a:pPr algn="r">
                <a:defRPr/>
              </a:pPr>
              <a:t>46</a:t>
            </a:fld>
            <a:endParaRPr lang="en-US" dirty="0"/>
          </a:p>
        </p:txBody>
      </p:sp>
      <p:sp>
        <p:nvSpPr>
          <p:cNvPr id="4" name="TextBox 3"/>
          <p:cNvSpPr txBox="1"/>
          <p:nvPr/>
        </p:nvSpPr>
        <p:spPr>
          <a:xfrm>
            <a:off x="1002631" y="1612232"/>
            <a:ext cx="7713352" cy="4507832"/>
          </a:xfrm>
          <a:prstGeom prst="rect">
            <a:avLst/>
          </a:prstGeom>
          <a:noFill/>
        </p:spPr>
        <p:txBody>
          <a:bodyPr wrap="square" lIns="0" tIns="0" rIns="0" bIns="0" rtlCol="0">
            <a:noAutofit/>
          </a:bodyPr>
          <a:lstStyle/>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SITF provided a good background for the SwissFEL </a:t>
            </a:r>
            <a:r>
              <a:rPr lang="en-US" sz="1800" kern="1000" spc="30" dirty="0" smtClean="0">
                <a:latin typeface="+mn-lt"/>
                <a:cs typeface="Franklin Gothic Book"/>
              </a:rPr>
              <a:t>commissioning and optimization of key components! It was a necessary step toward SwissFEL.</a:t>
            </a:r>
          </a:p>
          <a:p>
            <a:pPr marL="285750" indent="-285750">
              <a:lnSpc>
                <a:spcPct val="110000"/>
              </a:lnSpc>
              <a:spcBef>
                <a:spcPts val="0"/>
              </a:spcBef>
              <a:buFont typeface="Arial" panose="020B0604020202020204" pitchFamily="34" charset="0"/>
              <a:buChar char="•"/>
            </a:pPr>
            <a:endParaRPr lang="en-US" sz="800" kern="1000" spc="30" dirty="0">
              <a:latin typeface="+mn-lt"/>
              <a:cs typeface="Franklin Gothic Book"/>
            </a:endParaRPr>
          </a:p>
          <a:p>
            <a:pPr marL="285750" indent="-285750">
              <a:lnSpc>
                <a:spcPct val="110000"/>
              </a:lnSpc>
              <a:spcBef>
                <a:spcPts val="0"/>
              </a:spcBef>
              <a:buFont typeface="Arial" panose="020B0604020202020204" pitchFamily="34" charset="0"/>
              <a:buChar char="•"/>
            </a:pPr>
            <a:r>
              <a:rPr lang="en-US" sz="1800" kern="1000" spc="30" dirty="0" smtClean="0">
                <a:latin typeface="+mn-lt"/>
                <a:cs typeface="Franklin Gothic Book"/>
              </a:rPr>
              <a:t>Fast progress of beam developments when all required components are performing as expected.</a:t>
            </a:r>
          </a:p>
          <a:p>
            <a:pPr>
              <a:lnSpc>
                <a:spcPct val="110000"/>
              </a:lnSpc>
              <a:spcBef>
                <a:spcPts val="0"/>
              </a:spcBef>
            </a:pPr>
            <a:endParaRPr lang="en-US" sz="800" kern="1000" spc="30" dirty="0" smtClean="0">
              <a:latin typeface="+mn-lt"/>
              <a:cs typeface="Franklin Gothic Book"/>
            </a:endParaRP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The beam parameter required for SwissFEL are achievable. The shot to shot and long term stability required for the operation of user facility is a major challenge which were not extensively studied at </a:t>
            </a:r>
            <a:r>
              <a:rPr lang="en-US" sz="1800" kern="1000" spc="30" dirty="0" smtClean="0">
                <a:latin typeface="+mn-lt"/>
                <a:cs typeface="Franklin Gothic Book"/>
              </a:rPr>
              <a:t>SITF</a:t>
            </a:r>
          </a:p>
          <a:p>
            <a:pPr marL="285750" indent="-285750">
              <a:lnSpc>
                <a:spcPct val="110000"/>
              </a:lnSpc>
              <a:spcBef>
                <a:spcPts val="0"/>
              </a:spcBef>
              <a:buFont typeface="Arial" panose="020B0604020202020204" pitchFamily="34" charset="0"/>
              <a:buChar char="•"/>
            </a:pPr>
            <a:endParaRPr lang="en-US" sz="800" dirty="0">
              <a:latin typeface="+mn-lt"/>
            </a:endParaRPr>
          </a:p>
          <a:p>
            <a:pPr marL="285750" indent="-285750">
              <a:lnSpc>
                <a:spcPct val="110000"/>
              </a:lnSpc>
              <a:spcBef>
                <a:spcPts val="0"/>
              </a:spcBef>
              <a:buFont typeface="Arial" panose="020B0604020202020204" pitchFamily="34" charset="0"/>
              <a:buChar char="•"/>
            </a:pPr>
            <a:r>
              <a:rPr lang="en-US" sz="1800" kern="1000" spc="30" dirty="0" smtClean="0">
                <a:latin typeface="+mn-lt"/>
                <a:cs typeface="Franklin Gothic Book"/>
              </a:rPr>
              <a:t>The ultimate emittance values and in general the stability of the injector optimizations is mainly driven by the laser system and in particular by the transverse homogeneity. Important to allocate enough resources and instrumentation for the laser system. REDUNDANCE is essential.</a:t>
            </a:r>
          </a:p>
          <a:p>
            <a:pPr marL="285750" indent="-285750">
              <a:lnSpc>
                <a:spcPct val="110000"/>
              </a:lnSpc>
              <a:spcBef>
                <a:spcPts val="0"/>
              </a:spcBef>
              <a:buFont typeface="Arial" panose="020B0604020202020204" pitchFamily="34" charset="0"/>
              <a:buChar char="•"/>
            </a:pPr>
            <a:endParaRPr lang="en-US" sz="800" kern="1000" spc="30" dirty="0">
              <a:latin typeface="+mn-lt"/>
              <a:cs typeface="Franklin Gothic Book"/>
            </a:endParaRPr>
          </a:p>
          <a:p>
            <a:pPr marL="285750" indent="-285750">
              <a:lnSpc>
                <a:spcPct val="110000"/>
              </a:lnSpc>
              <a:spcBef>
                <a:spcPts val="0"/>
              </a:spcBef>
              <a:buFont typeface="Arial" panose="020B0604020202020204" pitchFamily="34" charset="0"/>
              <a:buChar char="•"/>
            </a:pPr>
            <a:r>
              <a:rPr lang="en-US" sz="1800" kern="1000" spc="30" dirty="0" smtClean="0">
                <a:latin typeface="+mn-lt"/>
                <a:cs typeface="Franklin Gothic Book"/>
              </a:rPr>
              <a:t>Compression settings are critical. Emittance dilution is a 3D effect implying CSR and space charge. Design your injector for a relaxed optics!</a:t>
            </a:r>
          </a:p>
          <a:p>
            <a:pPr marL="285750" indent="-285750">
              <a:lnSpc>
                <a:spcPct val="110000"/>
              </a:lnSpc>
              <a:spcBef>
                <a:spcPts val="0"/>
              </a:spcBef>
              <a:buFont typeface="Arial" panose="020B0604020202020204" pitchFamily="34" charset="0"/>
              <a:buChar char="•"/>
            </a:pPr>
            <a:endParaRPr lang="en-US" sz="800" kern="1000" spc="30" dirty="0">
              <a:latin typeface="+mn-lt"/>
              <a:cs typeface="Franklin Gothic Book"/>
            </a:endParaRPr>
          </a:p>
          <a:p>
            <a:pPr marL="285750" indent="-285750">
              <a:lnSpc>
                <a:spcPct val="110000"/>
              </a:lnSpc>
              <a:spcBef>
                <a:spcPts val="0"/>
              </a:spcBef>
              <a:buFont typeface="Arial" panose="020B0604020202020204" pitchFamily="34" charset="0"/>
              <a:buChar char="•"/>
            </a:pPr>
            <a:r>
              <a:rPr lang="en-US" sz="1800" kern="1000" spc="30" dirty="0" smtClean="0">
                <a:latin typeface="+mn-lt"/>
                <a:cs typeface="Franklin Gothic Book"/>
              </a:rPr>
              <a:t>Don’t underestimate the effort and resources going in the harmonic system.</a:t>
            </a:r>
          </a:p>
          <a:p>
            <a:pPr marL="285750" indent="-285750">
              <a:lnSpc>
                <a:spcPct val="110000"/>
              </a:lnSpc>
              <a:spcBef>
                <a:spcPts val="0"/>
              </a:spcBef>
              <a:buFont typeface="Arial" panose="020B0604020202020204" pitchFamily="34" charset="0"/>
              <a:buChar char="•"/>
            </a:pPr>
            <a:endParaRPr lang="en-US" sz="800" kern="1000" spc="30" dirty="0" smtClean="0">
              <a:latin typeface="+mn-lt"/>
              <a:cs typeface="Franklin Gothic Book"/>
            </a:endParaRPr>
          </a:p>
          <a:p>
            <a:pPr marL="285750" indent="-285750">
              <a:lnSpc>
                <a:spcPct val="110000"/>
              </a:lnSpc>
              <a:spcBef>
                <a:spcPts val="0"/>
              </a:spcBef>
              <a:buFont typeface="Arial" panose="020B0604020202020204" pitchFamily="34" charset="0"/>
              <a:buChar char="•"/>
            </a:pPr>
            <a:endParaRPr lang="en-US" sz="1800" kern="1000" spc="30" dirty="0" smtClean="0">
              <a:latin typeface="+mn-lt"/>
              <a:cs typeface="Franklin Gothic Book"/>
            </a:endParaRPr>
          </a:p>
        </p:txBody>
      </p:sp>
    </p:spTree>
    <p:extLst>
      <p:ext uri="{BB962C8B-B14F-4D97-AF65-F5344CB8AC3E}">
        <p14:creationId xmlns:p14="http://schemas.microsoft.com/office/powerpoint/2010/main" val="2272729858"/>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learned and conclusions II</a:t>
            </a:r>
            <a:endParaRPr lang="en-US" dirty="0"/>
          </a:p>
        </p:txBody>
      </p:sp>
      <p:sp>
        <p:nvSpPr>
          <p:cNvPr id="3" name="Slide Number Placeholder 2"/>
          <p:cNvSpPr>
            <a:spLocks noGrp="1"/>
          </p:cNvSpPr>
          <p:nvPr>
            <p:ph type="sldNum" sz="quarter" idx="12"/>
          </p:nvPr>
        </p:nvSpPr>
        <p:spPr/>
        <p:txBody>
          <a:bodyPr/>
          <a:lstStyle/>
          <a:p>
            <a:pPr algn="r">
              <a:defRPr/>
            </a:pPr>
            <a:r>
              <a:rPr lang="en-US" dirty="0" smtClean="0"/>
              <a:t>Page </a:t>
            </a:r>
            <a:fld id="{EBC07571-3134-BB4B-B83F-1A9FE18D34F3}" type="slidenum">
              <a:rPr lang="en-US" smtClean="0"/>
              <a:pPr algn="r">
                <a:defRPr/>
              </a:pPr>
              <a:t>47</a:t>
            </a:fld>
            <a:endParaRPr lang="en-US" dirty="0"/>
          </a:p>
        </p:txBody>
      </p:sp>
      <p:sp>
        <p:nvSpPr>
          <p:cNvPr id="4" name="TextBox 3"/>
          <p:cNvSpPr txBox="1"/>
          <p:nvPr/>
        </p:nvSpPr>
        <p:spPr>
          <a:xfrm>
            <a:off x="915078" y="1573320"/>
            <a:ext cx="7905071" cy="4507832"/>
          </a:xfrm>
          <a:prstGeom prst="rect">
            <a:avLst/>
          </a:prstGeom>
          <a:noFill/>
        </p:spPr>
        <p:txBody>
          <a:bodyPr wrap="square" lIns="0" tIns="0" rIns="0" bIns="0" rtlCol="0">
            <a:noAutofit/>
          </a:bodyPr>
          <a:lstStyle/>
          <a:p>
            <a:pPr marL="285750" indent="-285750">
              <a:lnSpc>
                <a:spcPct val="110000"/>
              </a:lnSpc>
              <a:spcBef>
                <a:spcPts val="0"/>
              </a:spcBef>
              <a:buFont typeface="Arial" panose="020B0604020202020204" pitchFamily="34" charset="0"/>
              <a:buChar char="•"/>
            </a:pPr>
            <a:endParaRPr lang="en-US" sz="800" kern="1000" spc="30" dirty="0" smtClean="0">
              <a:latin typeface="+mn-lt"/>
              <a:cs typeface="Franklin Gothic Book"/>
            </a:endParaRPr>
          </a:p>
          <a:p>
            <a:pPr marL="285750" indent="-285750">
              <a:lnSpc>
                <a:spcPct val="110000"/>
              </a:lnSpc>
              <a:spcBef>
                <a:spcPts val="0"/>
              </a:spcBef>
              <a:buFont typeface="Arial" panose="020B0604020202020204" pitchFamily="34" charset="0"/>
              <a:buChar char="•"/>
            </a:pPr>
            <a:r>
              <a:rPr lang="en-US" sz="1800" kern="1000" spc="30" dirty="0" smtClean="0">
                <a:latin typeface="+mn-lt"/>
                <a:cs typeface="Franklin Gothic Book"/>
              </a:rPr>
              <a:t>The ultimate emittance values and in general the stability of the injector optimizations is mainly driven by the laser system and in particular by the transverse homogeneity. For stable operation </a:t>
            </a:r>
            <a:r>
              <a:rPr lang="en-US" sz="1800" kern="1000" spc="30" dirty="0">
                <a:latin typeface="+mn-lt"/>
                <a:cs typeface="Franklin Gothic Book"/>
              </a:rPr>
              <a:t>i</a:t>
            </a:r>
            <a:r>
              <a:rPr lang="en-US" sz="1800" kern="1000" spc="30" dirty="0" smtClean="0">
                <a:latin typeface="+mn-lt"/>
                <a:cs typeface="Franklin Gothic Book"/>
              </a:rPr>
              <a:t>t is very important to allocate enough resources and instrumentation for the laser system. For SwissFEL a new (simpler) laser system was specified on the basis of the SITF results and purchased. REDUNDANCE is essential, two laser amplifiers are indispensable.</a:t>
            </a:r>
          </a:p>
          <a:p>
            <a:pPr marL="285750" indent="-285750">
              <a:lnSpc>
                <a:spcPct val="110000"/>
              </a:lnSpc>
              <a:spcBef>
                <a:spcPts val="0"/>
              </a:spcBef>
              <a:buFont typeface="Arial" panose="020B0604020202020204" pitchFamily="34" charset="0"/>
              <a:buChar char="•"/>
            </a:pPr>
            <a:endParaRPr lang="en-US" sz="800" dirty="0">
              <a:latin typeface="+mn-lt"/>
            </a:endParaRPr>
          </a:p>
          <a:p>
            <a:pPr marL="285750" indent="-285750">
              <a:lnSpc>
                <a:spcPct val="110000"/>
              </a:lnSpc>
              <a:spcBef>
                <a:spcPts val="0"/>
              </a:spcBef>
              <a:buFont typeface="Arial" panose="020B0604020202020204" pitchFamily="34" charset="0"/>
              <a:buChar char="•"/>
            </a:pPr>
            <a:r>
              <a:rPr lang="en-US" sz="1800" dirty="0" smtClean="0">
                <a:latin typeface="+mn-lt"/>
              </a:rPr>
              <a:t>Cs2Te cathodes performs in term of emittance as good as copper. The advantages compensate largely the additional efforts to handle this technology:</a:t>
            </a:r>
          </a:p>
          <a:p>
            <a:pPr marL="742950" lvl="1" indent="-285750">
              <a:lnSpc>
                <a:spcPct val="110000"/>
              </a:lnSpc>
              <a:spcBef>
                <a:spcPts val="0"/>
              </a:spcBef>
              <a:buSzPct val="90000"/>
              <a:buFont typeface="Symbol" panose="05050102010706020507" pitchFamily="18" charset="2"/>
              <a:buChar char="Þ"/>
            </a:pPr>
            <a:r>
              <a:rPr lang="en-US" sz="1800" dirty="0" smtClean="0">
                <a:latin typeface="+mn-lt"/>
              </a:rPr>
              <a:t>Larger QE</a:t>
            </a:r>
          </a:p>
          <a:p>
            <a:pPr marL="742950" lvl="1" indent="-285750">
              <a:lnSpc>
                <a:spcPct val="110000"/>
              </a:lnSpc>
              <a:spcBef>
                <a:spcPts val="0"/>
              </a:spcBef>
              <a:buSzPct val="90000"/>
              <a:buFont typeface="Symbol" panose="05050102010706020507" pitchFamily="18" charset="2"/>
              <a:buChar char="Þ"/>
            </a:pPr>
            <a:r>
              <a:rPr lang="en-US" sz="1800" dirty="0" smtClean="0">
                <a:latin typeface="+mn-lt"/>
              </a:rPr>
              <a:t>Large response time smoothing the long. modulation of the laser pulse</a:t>
            </a:r>
          </a:p>
          <a:p>
            <a:pPr marL="742950" lvl="1" indent="-285750">
              <a:lnSpc>
                <a:spcPct val="110000"/>
              </a:lnSpc>
              <a:spcBef>
                <a:spcPts val="0"/>
              </a:spcBef>
              <a:buSzPct val="90000"/>
              <a:buFont typeface="Symbol" panose="05050102010706020507" pitchFamily="18" charset="2"/>
              <a:buChar char="Þ"/>
            </a:pPr>
            <a:r>
              <a:rPr lang="en-US" sz="1800" dirty="0" smtClean="0">
                <a:latin typeface="+mn-lt"/>
              </a:rPr>
              <a:t>Remember Cu get as well damaged due to the larger </a:t>
            </a:r>
            <a:r>
              <a:rPr lang="en-US" sz="1800" dirty="0" err="1" smtClean="0">
                <a:latin typeface="+mn-lt"/>
              </a:rPr>
              <a:t>fluence</a:t>
            </a:r>
            <a:endParaRPr lang="en-US" sz="1800" dirty="0" smtClean="0">
              <a:latin typeface="+mn-lt"/>
            </a:endParaRPr>
          </a:p>
          <a:p>
            <a:pPr marL="285750" indent="-285750">
              <a:lnSpc>
                <a:spcPct val="110000"/>
              </a:lnSpc>
              <a:spcBef>
                <a:spcPts val="0"/>
              </a:spcBef>
              <a:buFont typeface="Arial" panose="020B0604020202020204" pitchFamily="34" charset="0"/>
              <a:buChar char="•"/>
            </a:pPr>
            <a:endParaRPr lang="en-US" sz="800" dirty="0">
              <a:latin typeface="+mn-lt"/>
            </a:endParaRPr>
          </a:p>
          <a:p>
            <a:pPr marL="285750" indent="-285750">
              <a:lnSpc>
                <a:spcPct val="110000"/>
              </a:lnSpc>
              <a:spcBef>
                <a:spcPts val="0"/>
              </a:spcBef>
              <a:buFont typeface="Arial" panose="020B0604020202020204" pitchFamily="34" charset="0"/>
              <a:buChar char="•"/>
            </a:pPr>
            <a:r>
              <a:rPr lang="en-US" sz="1800" dirty="0" smtClean="0">
                <a:latin typeface="+mn-lt"/>
              </a:rPr>
              <a:t>Reported in this presentation </a:t>
            </a:r>
            <a:r>
              <a:rPr lang="en-US" sz="1800" dirty="0">
                <a:latin typeface="+mn-lt"/>
              </a:rPr>
              <a:t>a selection of aspects not entirely covering the huge efforts provided by the SITF </a:t>
            </a:r>
            <a:r>
              <a:rPr lang="en-US" sz="1800" dirty="0" smtClean="0">
                <a:latin typeface="+mn-lt"/>
              </a:rPr>
              <a:t>crew. </a:t>
            </a:r>
            <a:r>
              <a:rPr lang="en-US" sz="1800" dirty="0">
                <a:latin typeface="+mn-lt"/>
              </a:rPr>
              <a:t>A conclusive </a:t>
            </a:r>
            <a:r>
              <a:rPr lang="en-US" sz="1800" dirty="0" smtClean="0">
                <a:latin typeface="+mn-lt"/>
              </a:rPr>
              <a:t>(and long) paper </a:t>
            </a:r>
            <a:r>
              <a:rPr lang="en-US" sz="1800" dirty="0">
                <a:latin typeface="+mn-lt"/>
              </a:rPr>
              <a:t>illustrating in details the SITF project, hardware, designs and results will be submitted soon for publication</a:t>
            </a:r>
            <a:endParaRPr lang="en-US" sz="1800" kern="1000" spc="30" dirty="0" smtClean="0">
              <a:latin typeface="+mn-lt"/>
              <a:cs typeface="Franklin Gothic Book"/>
            </a:endParaRPr>
          </a:p>
        </p:txBody>
      </p:sp>
    </p:spTree>
    <p:extLst>
      <p:ext uri="{BB962C8B-B14F-4D97-AF65-F5344CB8AC3E}">
        <p14:creationId xmlns:p14="http://schemas.microsoft.com/office/powerpoint/2010/main" val="117707943"/>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a:defRPr/>
            </a:pPr>
            <a:r>
              <a:rPr lang="de-DE" smtClean="0"/>
              <a:t>Page </a:t>
            </a:r>
            <a:fld id="{EBC07571-3134-BB4B-B83F-1A9FE18D34F3}" type="slidenum">
              <a:rPr lang="de-DE" smtClean="0"/>
              <a:pPr algn="r">
                <a:defRPr/>
              </a:pPr>
              <a:t>48</a:t>
            </a:fld>
            <a:endParaRPr lang="de-DE" dirty="0"/>
          </a:p>
        </p:txBody>
      </p:sp>
      <p:pic>
        <p:nvPicPr>
          <p:cNvPr id="4098" name="Picture 2" descr="C:\Users\pedrozzi\Desktop\fofos\2015-10-18 10.0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405" y="1628800"/>
            <a:ext cx="3600400" cy="4800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edrozzi\Desktop\pictures\Pictures_PSI_SwissFEL\PSI_SwissFEL_2015_Pic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129" y="2732923"/>
            <a:ext cx="3889821" cy="2592288"/>
          </a:xfrm>
          <a:prstGeom prst="rect">
            <a:avLst/>
          </a:prstGeom>
          <a:noFill/>
          <a:extLst>
            <a:ext uri="{909E8E84-426E-40DD-AFC4-6F175D3DCCD1}">
              <a14:hiddenFill xmlns:a14="http://schemas.microsoft.com/office/drawing/2010/main">
                <a:solidFill>
                  <a:srgbClr val="FFFFFF"/>
                </a:solidFill>
              </a14:hiddenFill>
            </a:ext>
          </a:extLst>
        </p:spPr>
      </p:pic>
      <p:sp>
        <p:nvSpPr>
          <p:cNvPr id="7" name="Titel 5"/>
          <p:cNvSpPr>
            <a:spLocks noGrp="1"/>
          </p:cNvSpPr>
          <p:nvPr>
            <p:ph type="title"/>
          </p:nvPr>
        </p:nvSpPr>
        <p:spPr/>
        <p:txBody>
          <a:bodyPr/>
          <a:lstStyle/>
          <a:p>
            <a:pPr>
              <a:tabLst>
                <a:tab pos="2867025" algn="l"/>
              </a:tabLst>
            </a:pPr>
            <a:r>
              <a:rPr lang="en-US" dirty="0" smtClean="0"/>
              <a:t>Impressions of SwissFEL</a:t>
            </a:r>
            <a:br>
              <a:rPr lang="en-US" dirty="0" smtClean="0"/>
            </a:br>
            <a:r>
              <a:rPr lang="en-US" dirty="0"/>
              <a:t>	</a:t>
            </a:r>
            <a:endParaRPr lang="en-US" sz="1800" dirty="0"/>
          </a:p>
        </p:txBody>
      </p:sp>
      <p:sp>
        <p:nvSpPr>
          <p:cNvPr id="8" name="TextBox 7"/>
          <p:cNvSpPr txBox="1"/>
          <p:nvPr/>
        </p:nvSpPr>
        <p:spPr>
          <a:xfrm>
            <a:off x="1151620" y="6165304"/>
            <a:ext cx="1296144" cy="457200"/>
          </a:xfrm>
          <a:prstGeom prst="rect">
            <a:avLst/>
          </a:prstGeom>
          <a:noFill/>
        </p:spPr>
        <p:txBody>
          <a:bodyPr wrap="none" lIns="0" tIns="0" rIns="0" bIns="0" rtlCol="0">
            <a:noAutofit/>
          </a:bodyPr>
          <a:lstStyle/>
          <a:p>
            <a:pPr>
              <a:lnSpc>
                <a:spcPct val="110000"/>
              </a:lnSpc>
              <a:spcBef>
                <a:spcPts val="0"/>
              </a:spcBef>
            </a:pPr>
            <a:r>
              <a:rPr lang="de-CH" kern="1000" spc="30" dirty="0" smtClean="0">
                <a:latin typeface="+mn-lt"/>
                <a:cs typeface="Franklin Gothic Book"/>
              </a:rPr>
              <a:t>18.10.2015</a:t>
            </a:r>
          </a:p>
        </p:txBody>
      </p:sp>
      <p:cxnSp>
        <p:nvCxnSpPr>
          <p:cNvPr id="9" name="Straight Arrow Connector 8"/>
          <p:cNvCxnSpPr/>
          <p:nvPr/>
        </p:nvCxnSpPr>
        <p:spPr bwMode="auto">
          <a:xfrm flipV="1">
            <a:off x="6120172" y="4185084"/>
            <a:ext cx="648072" cy="1378841"/>
          </a:xfrm>
          <a:prstGeom prst="straightConnector1">
            <a:avLst/>
          </a:prstGeom>
          <a:solidFill>
            <a:schemeClr val="accent1"/>
          </a:solidFill>
          <a:ln w="9525" cap="flat" cmpd="sng" algn="ctr">
            <a:solidFill>
              <a:schemeClr val="accent2">
                <a:lumMod val="60000"/>
                <a:lumOff val="40000"/>
              </a:schemeClr>
            </a:solidFill>
            <a:prstDash val="solid"/>
            <a:round/>
            <a:headEnd type="none" w="med" len="med"/>
            <a:tailEnd type="arrow"/>
          </a:ln>
          <a:effectLst/>
        </p:spPr>
      </p:cxnSp>
      <p:sp>
        <p:nvSpPr>
          <p:cNvPr id="2" name="TextBox 1"/>
          <p:cNvSpPr txBox="1"/>
          <p:nvPr/>
        </p:nvSpPr>
        <p:spPr>
          <a:xfrm>
            <a:off x="5076722" y="5555906"/>
            <a:ext cx="3624634" cy="914096"/>
          </a:xfrm>
          <a:prstGeom prst="rect">
            <a:avLst/>
          </a:prstGeom>
          <a:noFill/>
        </p:spPr>
        <p:txBody>
          <a:bodyPr wrap="square" lIns="0" tIns="0" rIns="0" bIns="0" rtlCol="0">
            <a:spAutoFit/>
          </a:bodyPr>
          <a:lstStyle/>
          <a:p>
            <a:pPr>
              <a:lnSpc>
                <a:spcPct val="110000"/>
              </a:lnSpc>
              <a:spcBef>
                <a:spcPts val="0"/>
              </a:spcBef>
            </a:pPr>
            <a:r>
              <a:rPr lang="en-US" sz="1800" kern="1000" spc="30" dirty="0" smtClean="0">
                <a:latin typeface="+mn-lt"/>
                <a:cs typeface="Franklin Gothic Book"/>
              </a:rPr>
              <a:t>Start injector commissioning planned </a:t>
            </a:r>
            <a:r>
              <a:rPr lang="en-US" sz="1800" kern="1000" spc="30" smtClean="0">
                <a:latin typeface="+mn-lt"/>
                <a:cs typeface="Franklin Gothic Book"/>
              </a:rPr>
              <a:t>for mid/end-June </a:t>
            </a:r>
            <a:r>
              <a:rPr lang="en-US" sz="1800" kern="1000" spc="30" dirty="0" smtClean="0">
                <a:latin typeface="+mn-lt"/>
                <a:cs typeface="Franklin Gothic Book"/>
              </a:rPr>
              <a:t>2016</a:t>
            </a:r>
            <a:r>
              <a:rPr lang="en-US" sz="1800" kern="1000" spc="30" smtClean="0">
                <a:latin typeface="+mn-lt"/>
                <a:cs typeface="Franklin Gothic Book"/>
              </a:rPr>
              <a:t>. </a:t>
            </a:r>
          </a:p>
          <a:p>
            <a:pPr>
              <a:lnSpc>
                <a:spcPct val="110000"/>
              </a:lnSpc>
              <a:spcBef>
                <a:spcPts val="0"/>
              </a:spcBef>
            </a:pPr>
            <a:r>
              <a:rPr lang="en-US" sz="1800" kern="1000" spc="30" smtClean="0">
                <a:latin typeface="+mn-lt"/>
                <a:cs typeface="Franklin Gothic Book"/>
              </a:rPr>
              <a:t>People </a:t>
            </a:r>
            <a:r>
              <a:rPr lang="en-US" sz="1800" kern="1000" spc="30" dirty="0" smtClean="0">
                <a:latin typeface="+mn-lt"/>
                <a:cs typeface="Franklin Gothic Book"/>
              </a:rPr>
              <a:t>interested attending?</a:t>
            </a:r>
            <a:endParaRPr lang="de-CH" sz="1800" kern="1000" spc="30" dirty="0" err="1" smtClean="0">
              <a:latin typeface="+mn-lt"/>
              <a:cs typeface="Franklin Gothic Book"/>
            </a:endParaRPr>
          </a:p>
        </p:txBody>
      </p:sp>
    </p:spTree>
    <p:extLst>
      <p:ext uri="{BB962C8B-B14F-4D97-AF65-F5344CB8AC3E}">
        <p14:creationId xmlns:p14="http://schemas.microsoft.com/office/powerpoint/2010/main" val="69929336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932917" y="1341438"/>
            <a:ext cx="7742237" cy="4679951"/>
          </a:xfrm>
        </p:spPr>
        <p:txBody>
          <a:bodyPr/>
          <a:lstStyle/>
          <a:p>
            <a:pPr marL="0" indent="0">
              <a:buNone/>
            </a:pPr>
            <a:r>
              <a:rPr lang="en-US" b="1" dirty="0" smtClean="0"/>
              <a:t>SASE nominal case – Genesis computations</a:t>
            </a:r>
          </a:p>
          <a:p>
            <a:r>
              <a:rPr lang="en-US" sz="1600" dirty="0" smtClean="0"/>
              <a:t>200 </a:t>
            </a:r>
            <a:r>
              <a:rPr lang="en-US" sz="1600" dirty="0" err="1" smtClean="0"/>
              <a:t>pC</a:t>
            </a:r>
            <a:r>
              <a:rPr lang="en-US" sz="1600" dirty="0" smtClean="0"/>
              <a:t> charge – 5.8 GeV</a:t>
            </a:r>
          </a:p>
          <a:p>
            <a:r>
              <a:rPr lang="en-US" sz="1600" dirty="0" smtClean="0"/>
              <a:t>12 </a:t>
            </a:r>
            <a:r>
              <a:rPr lang="en-US" sz="1600" dirty="0" err="1" smtClean="0"/>
              <a:t>undulator</a:t>
            </a:r>
            <a:r>
              <a:rPr lang="en-US" sz="1600" dirty="0" smtClean="0"/>
              <a:t> modules – period 15 mm </a:t>
            </a:r>
          </a:p>
          <a:p>
            <a:r>
              <a:rPr lang="en-US" sz="1600" dirty="0" smtClean="0"/>
              <a:t>1 Å photon wavelength (12.4 </a:t>
            </a:r>
            <a:r>
              <a:rPr lang="en-US" sz="1600" dirty="0" err="1" smtClean="0"/>
              <a:t>keV</a:t>
            </a:r>
            <a:r>
              <a:rPr lang="en-US" sz="1600" dirty="0" smtClean="0"/>
              <a:t>)</a:t>
            </a:r>
          </a:p>
          <a:p>
            <a:endParaRPr lang="en-US" dirty="0"/>
          </a:p>
        </p:txBody>
      </p:sp>
      <p:sp>
        <p:nvSpPr>
          <p:cNvPr id="3" name="Title 2"/>
          <p:cNvSpPr>
            <a:spLocks noGrp="1"/>
          </p:cNvSpPr>
          <p:nvPr>
            <p:ph type="title"/>
          </p:nvPr>
        </p:nvSpPr>
        <p:spPr/>
        <p:txBody>
          <a:bodyPr/>
          <a:lstStyle/>
          <a:p>
            <a:r>
              <a:rPr lang="en-US" dirty="0" smtClean="0"/>
              <a:t>Introduction: SwissFEL SASE performances versus emittance</a:t>
            </a:r>
            <a:endParaRPr lang="en-US" dirty="0"/>
          </a:p>
        </p:txBody>
      </p:sp>
      <p:sp>
        <p:nvSpPr>
          <p:cNvPr id="4" name="Slide Number Placeholder 3"/>
          <p:cNvSpPr>
            <a:spLocks noGrp="1"/>
          </p:cNvSpPr>
          <p:nvPr>
            <p:ph type="sldNum" sz="quarter" idx="16"/>
          </p:nvPr>
        </p:nvSpPr>
        <p:spPr>
          <a:xfrm>
            <a:off x="8544992" y="6661150"/>
            <a:ext cx="575742" cy="196850"/>
          </a:xfrm>
        </p:spPr>
        <p:txBody>
          <a:bodyPr/>
          <a:lstStyle/>
          <a:p>
            <a:pPr algn="r">
              <a:defRPr/>
            </a:pPr>
            <a:r>
              <a:rPr lang="en-US" dirty="0" smtClean="0"/>
              <a:t>Page </a:t>
            </a:r>
            <a:fld id="{EBC07571-3134-BB4B-B83F-1A9FE18D34F3}" type="slidenum">
              <a:rPr lang="en-US" smtClean="0"/>
              <a:pPr algn="r">
                <a:defRPr/>
              </a:pPr>
              <a:t>5</a:t>
            </a:fld>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2645833"/>
            <a:ext cx="501015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49851" y="6515101"/>
            <a:ext cx="6637867" cy="342899"/>
          </a:xfrm>
          <a:prstGeom prst="rect">
            <a:avLst/>
          </a:prstGeom>
          <a:noFill/>
        </p:spPr>
        <p:txBody>
          <a:bodyPr wrap="none" lIns="0" tIns="0" rIns="0" bIns="0" rtlCol="0">
            <a:noAutofit/>
          </a:bodyPr>
          <a:lstStyle/>
          <a:p>
            <a:pPr>
              <a:lnSpc>
                <a:spcPct val="110000"/>
              </a:lnSpc>
              <a:spcBef>
                <a:spcPts val="0"/>
              </a:spcBef>
            </a:pPr>
            <a:r>
              <a:rPr lang="en-US" kern="1000" spc="30" dirty="0" smtClean="0">
                <a:latin typeface="+mn-lt"/>
                <a:cs typeface="Franklin Gothic Book"/>
              </a:rPr>
              <a:t>Relative radiated power: reference the power at the design emittance of 0.43 </a:t>
            </a:r>
            <a:r>
              <a:rPr lang="en-US" kern="1000" spc="30" dirty="0" err="1" smtClean="0">
                <a:latin typeface="+mn-lt"/>
                <a:cs typeface="Franklin Gothic Book"/>
              </a:rPr>
              <a:t>mm.mrad</a:t>
            </a:r>
            <a:endParaRPr lang="en-US" kern="1000" spc="30" dirty="0" smtClean="0">
              <a:latin typeface="+mn-lt"/>
              <a:cs typeface="Franklin Gothic Book"/>
            </a:endParaRPr>
          </a:p>
        </p:txBody>
      </p:sp>
      <p:cxnSp>
        <p:nvCxnSpPr>
          <p:cNvPr id="7" name="Straight Arrow Connector 6"/>
          <p:cNvCxnSpPr/>
          <p:nvPr/>
        </p:nvCxnSpPr>
        <p:spPr bwMode="auto">
          <a:xfrm flipV="1">
            <a:off x="4978400" y="3953933"/>
            <a:ext cx="0" cy="4402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4521187" y="4419598"/>
            <a:ext cx="956735" cy="372410"/>
          </a:xfrm>
          <a:prstGeom prst="rect">
            <a:avLst/>
          </a:prstGeom>
          <a:noFill/>
        </p:spPr>
        <p:txBody>
          <a:bodyPr wrap="square" lIns="0" tIns="0" rIns="0" bIns="0" rtlCol="0">
            <a:spAutoFit/>
          </a:bodyPr>
          <a:lstStyle/>
          <a:p>
            <a:pPr algn="ctr">
              <a:lnSpc>
                <a:spcPct val="110000"/>
              </a:lnSpc>
              <a:spcBef>
                <a:spcPts val="0"/>
              </a:spcBef>
            </a:pPr>
            <a:r>
              <a:rPr lang="en-US" sz="1100" kern="1000" spc="30" dirty="0" smtClean="0">
                <a:latin typeface="+mn-lt"/>
                <a:cs typeface="Franklin Gothic Book"/>
              </a:rPr>
              <a:t>Design parameters</a:t>
            </a:r>
          </a:p>
        </p:txBody>
      </p:sp>
      <p:sp>
        <p:nvSpPr>
          <p:cNvPr id="10" name="Right Brace 9"/>
          <p:cNvSpPr/>
          <p:nvPr/>
        </p:nvSpPr>
        <p:spPr bwMode="auto">
          <a:xfrm rot="16200000">
            <a:off x="6096000" y="3056456"/>
            <a:ext cx="220134" cy="1253081"/>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3" name="TextBox 12"/>
          <p:cNvSpPr txBox="1"/>
          <p:nvPr/>
        </p:nvSpPr>
        <p:spPr>
          <a:xfrm>
            <a:off x="5727699" y="3221356"/>
            <a:ext cx="956735" cy="372410"/>
          </a:xfrm>
          <a:prstGeom prst="rect">
            <a:avLst/>
          </a:prstGeom>
          <a:noFill/>
        </p:spPr>
        <p:txBody>
          <a:bodyPr wrap="square" lIns="0" tIns="0" rIns="0" bIns="0" rtlCol="0">
            <a:spAutoFit/>
          </a:bodyPr>
          <a:lstStyle/>
          <a:p>
            <a:pPr algn="ctr">
              <a:lnSpc>
                <a:spcPct val="110000"/>
              </a:lnSpc>
              <a:spcBef>
                <a:spcPts val="0"/>
              </a:spcBef>
            </a:pPr>
            <a:r>
              <a:rPr lang="en-US" sz="1100" kern="1000" spc="30" dirty="0" smtClean="0">
                <a:latin typeface="+mn-lt"/>
                <a:cs typeface="Franklin Gothic Book"/>
              </a:rPr>
              <a:t>Saturation not reached</a:t>
            </a:r>
          </a:p>
        </p:txBody>
      </p:sp>
      <p:sp>
        <p:nvSpPr>
          <p:cNvPr id="14" name="Rectangle 2"/>
          <p:cNvSpPr txBox="1">
            <a:spLocks noChangeArrowheads="1"/>
          </p:cNvSpPr>
          <p:nvPr/>
        </p:nvSpPr>
        <p:spPr>
          <a:xfrm>
            <a:off x="7772399" y="6000744"/>
            <a:ext cx="1172757" cy="276999"/>
          </a:xfrm>
          <a:prstGeom prst="rect">
            <a:avLst/>
          </a:prstGeom>
          <a:noFill/>
        </p:spPr>
        <p:txBody>
          <a:bodyPr wrap="none" rtlCol="0">
            <a:spAutoFit/>
          </a:bodyPr>
          <a:ls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r>
              <a:rPr lang="en-US" altLang="de-DE" sz="1200" dirty="0" smtClean="0">
                <a:solidFill>
                  <a:srgbClr val="CC00FF"/>
                </a:solidFill>
                <a:latin typeface="Calibri" panose="020F0502020204030204" pitchFamily="34" charset="0"/>
              </a:rPr>
              <a:t>Courtesy E. Prat</a:t>
            </a:r>
            <a:endParaRPr lang="en-US" altLang="de-DE" sz="1200" dirty="0">
              <a:solidFill>
                <a:srgbClr val="CC00FF"/>
              </a:solidFill>
              <a:latin typeface="Calibri" panose="020F0502020204030204" pitchFamily="34" charset="0"/>
            </a:endParaRPr>
          </a:p>
        </p:txBody>
      </p:sp>
      <p:sp>
        <p:nvSpPr>
          <p:cNvPr id="11" name="Right Arrow 10"/>
          <p:cNvSpPr/>
          <p:nvPr/>
        </p:nvSpPr>
        <p:spPr bwMode="auto">
          <a:xfrm>
            <a:off x="5185826" y="1707849"/>
            <a:ext cx="584192" cy="495420"/>
          </a:xfrm>
          <a:prstGeom prst="rightArrow">
            <a:avLst/>
          </a:prstGeom>
          <a:solidFill>
            <a:schemeClr val="bg1"/>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2" name="TextBox 11"/>
          <p:cNvSpPr txBox="1"/>
          <p:nvPr/>
        </p:nvSpPr>
        <p:spPr>
          <a:xfrm>
            <a:off x="5901268" y="1447889"/>
            <a:ext cx="3149600" cy="981807"/>
          </a:xfrm>
          <a:prstGeom prst="rect">
            <a:avLst/>
          </a:prstGeom>
          <a:noFill/>
          <a:ln>
            <a:solidFill>
              <a:srgbClr val="00B0F0"/>
            </a:solidFill>
          </a:ln>
        </p:spPr>
        <p:txBody>
          <a:bodyPr wrap="square" lIns="0" tIns="0" rIns="0" bIns="0" rtlCol="0">
            <a:spAutoFit/>
          </a:bodyPr>
          <a:lstStyle/>
          <a:p>
            <a:pPr marL="354013" indent="-285750">
              <a:lnSpc>
                <a:spcPct val="110000"/>
              </a:lnSpc>
              <a:spcBef>
                <a:spcPts val="0"/>
              </a:spcBef>
            </a:pPr>
            <a:r>
              <a:rPr lang="en-US" kern="1000" spc="30" dirty="0" smtClean="0">
                <a:latin typeface="+mn-lt"/>
                <a:cs typeface="Franklin Gothic Book"/>
              </a:rPr>
              <a:t>Between the few FEL of this class:</a:t>
            </a:r>
          </a:p>
          <a:p>
            <a:pPr marL="354013" indent="-285750">
              <a:lnSpc>
                <a:spcPct val="110000"/>
              </a:lnSpc>
              <a:spcBef>
                <a:spcPts val="0"/>
              </a:spcBef>
              <a:buFont typeface="Symbol" pitchFamily="18" charset="2"/>
              <a:buChar char="Þ"/>
            </a:pPr>
            <a:r>
              <a:rPr lang="en-US" sz="1400" kern="1000" spc="30" dirty="0" smtClean="0">
                <a:latin typeface="+mn-lt"/>
                <a:cs typeface="Franklin Gothic Book"/>
              </a:rPr>
              <a:t>the lowest beam energy</a:t>
            </a:r>
          </a:p>
          <a:p>
            <a:pPr marL="354013" indent="-285750">
              <a:lnSpc>
                <a:spcPct val="110000"/>
              </a:lnSpc>
              <a:spcBef>
                <a:spcPts val="0"/>
              </a:spcBef>
              <a:buFont typeface="Symbol" pitchFamily="18" charset="2"/>
              <a:buChar char="Þ"/>
            </a:pPr>
            <a:r>
              <a:rPr lang="en-US" sz="1400" kern="1000" spc="30" dirty="0" smtClean="0">
                <a:latin typeface="+mn-lt"/>
                <a:cs typeface="Franklin Gothic Book"/>
                <a:sym typeface="Symbol"/>
              </a:rPr>
              <a:t>the shortest </a:t>
            </a:r>
            <a:r>
              <a:rPr lang="en-US" sz="1400" kern="1000" spc="30" dirty="0" err="1" smtClean="0">
                <a:latin typeface="+mn-lt"/>
                <a:cs typeface="Franklin Gothic Book"/>
                <a:sym typeface="Symbol"/>
              </a:rPr>
              <a:t>undulator</a:t>
            </a:r>
            <a:r>
              <a:rPr lang="en-US" sz="1400" kern="1000" spc="30" dirty="0" smtClean="0">
                <a:latin typeface="+mn-lt"/>
                <a:cs typeface="Franklin Gothic Book"/>
                <a:sym typeface="Symbol"/>
              </a:rPr>
              <a:t> period</a:t>
            </a:r>
          </a:p>
          <a:p>
            <a:pPr marL="354013" indent="-285750">
              <a:lnSpc>
                <a:spcPct val="110000"/>
              </a:lnSpc>
              <a:spcBef>
                <a:spcPts val="0"/>
              </a:spcBef>
              <a:buFont typeface="Symbol" pitchFamily="18" charset="2"/>
              <a:buChar char="Þ"/>
            </a:pPr>
            <a:r>
              <a:rPr lang="en-US" sz="1400" kern="1000" spc="30" dirty="0" smtClean="0">
                <a:latin typeface="+mn-lt"/>
                <a:cs typeface="Franklin Gothic Book"/>
                <a:sym typeface="Symbol"/>
              </a:rPr>
              <a:t>The hardest emittance requirements</a:t>
            </a:r>
          </a:p>
        </p:txBody>
      </p:sp>
      <p:sp>
        <p:nvSpPr>
          <p:cNvPr id="6" name="TextBox 5"/>
          <p:cNvSpPr txBox="1"/>
          <p:nvPr/>
        </p:nvSpPr>
        <p:spPr>
          <a:xfrm>
            <a:off x="-1614791" y="4605803"/>
            <a:ext cx="914400" cy="914400"/>
          </a:xfrm>
          <a:prstGeom prst="rect">
            <a:avLst/>
          </a:prstGeom>
          <a:noFill/>
        </p:spPr>
        <p:txBody>
          <a:bodyPr wrap="none" lIns="0" tIns="0" rIns="0" bIns="0" rtlCol="0">
            <a:noAutofit/>
          </a:bodyPr>
          <a:lstStyle/>
          <a:p>
            <a:pPr>
              <a:lnSpc>
                <a:spcPct val="110000"/>
              </a:lnSpc>
              <a:spcBef>
                <a:spcPts val="0"/>
              </a:spcBef>
            </a:pPr>
            <a:endParaRPr lang="de-CH" sz="1800" kern="1000" spc="30" dirty="0" err="1" smtClean="0">
              <a:latin typeface="+mn-lt"/>
              <a:cs typeface="Franklin Gothic Book"/>
            </a:endParaRPr>
          </a:p>
        </p:txBody>
      </p:sp>
    </p:spTree>
    <p:extLst>
      <p:ext uri="{BB962C8B-B14F-4D97-AF65-F5344CB8AC3E}">
        <p14:creationId xmlns:p14="http://schemas.microsoft.com/office/powerpoint/2010/main" val="225198252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0" indent="0">
              <a:buNone/>
            </a:pPr>
            <a:r>
              <a:rPr lang="en-US" sz="1600" dirty="0"/>
              <a:t>The SwissFEL Injector Test Facility was operated at the Paul </a:t>
            </a:r>
            <a:r>
              <a:rPr lang="en-US" sz="1600" dirty="0" err="1"/>
              <a:t>Scherrer</a:t>
            </a:r>
            <a:r>
              <a:rPr lang="en-US" sz="1600" dirty="0"/>
              <a:t> Institute between </a:t>
            </a:r>
            <a:r>
              <a:rPr lang="en-US" sz="1600" dirty="0" smtClean="0"/>
              <a:t>March 2010 </a:t>
            </a:r>
            <a:r>
              <a:rPr lang="en-US" sz="1600" dirty="0"/>
              <a:t>and </a:t>
            </a:r>
            <a:r>
              <a:rPr lang="en-US" sz="1600" dirty="0" smtClean="0"/>
              <a:t>October 2014 serving </a:t>
            </a:r>
            <a:r>
              <a:rPr lang="en-US" sz="1600" dirty="0"/>
              <a:t>as a pilot plant and testbed for the development and realization of </a:t>
            </a:r>
            <a:r>
              <a:rPr lang="en-US" sz="1600" dirty="0" smtClean="0"/>
              <a:t>SwissFEL</a:t>
            </a:r>
            <a:endParaRPr lang="en-US" sz="1600" dirty="0"/>
          </a:p>
          <a:p>
            <a:pPr marL="0" indent="0">
              <a:buNone/>
            </a:pPr>
            <a:endParaRPr lang="en-US" altLang="de-DE" sz="1600" b="1" dirty="0" smtClean="0"/>
          </a:p>
          <a:p>
            <a:r>
              <a:rPr lang="en-US" altLang="de-DE" sz="1600" b="1" dirty="0" smtClean="0"/>
              <a:t>The </a:t>
            </a:r>
            <a:r>
              <a:rPr lang="en-US" altLang="de-DE" sz="1600" b="1" dirty="0"/>
              <a:t>facility provides the necessary background to analyze the generation and propagation of high brightness beams compatible with the specification of the </a:t>
            </a:r>
            <a:r>
              <a:rPr lang="en-US" altLang="de-DE" sz="1600" b="1" dirty="0" smtClean="0"/>
              <a:t>SwissFEL</a:t>
            </a:r>
            <a:r>
              <a:rPr lang="en-US" altLang="de-DE" sz="1600" b="1" dirty="0"/>
              <a:t>. The diagnostic system is designed for a careful comparison with the Beam Dynamic Simulations. </a:t>
            </a:r>
            <a:endParaRPr lang="en-US" altLang="de-DE" sz="1600" dirty="0"/>
          </a:p>
          <a:p>
            <a:pPr marL="355600" lvl="2" indent="0">
              <a:buNone/>
            </a:pPr>
            <a:endParaRPr lang="en-US" altLang="de-DE" sz="1600" dirty="0"/>
          </a:p>
          <a:p>
            <a:r>
              <a:rPr lang="en-US" altLang="de-DE" sz="1600" b="1" dirty="0"/>
              <a:t>During the injector commissioning and optimization the operator crew will elaborate, optimize and automatize the commissioning and operation procedures later transferable </a:t>
            </a:r>
            <a:r>
              <a:rPr lang="en-US" altLang="de-DE" sz="1600" b="1" dirty="0" smtClean="0"/>
              <a:t>to SwissFEL</a:t>
            </a:r>
            <a:r>
              <a:rPr lang="en-US" altLang="de-DE" sz="1600" b="1" dirty="0"/>
              <a:t>.</a:t>
            </a:r>
          </a:p>
          <a:p>
            <a:pPr marL="0" indent="0">
              <a:buNone/>
            </a:pPr>
            <a:endParaRPr lang="en-US" altLang="de-DE" sz="1600" b="1" dirty="0"/>
          </a:p>
          <a:p>
            <a:r>
              <a:rPr lang="en-US" altLang="de-DE" sz="1600" b="1" dirty="0"/>
              <a:t>The short and bright beam bunches delivered by the injector are used to support the components development: the key hardware components are developed and tested in order to reach the required functionality for the </a:t>
            </a:r>
            <a:r>
              <a:rPr lang="en-US" altLang="de-DE" sz="1600" b="1" dirty="0" smtClean="0"/>
              <a:t>SwissFEL</a:t>
            </a:r>
            <a:r>
              <a:rPr lang="en-US" altLang="de-DE" sz="1600" b="1" dirty="0"/>
              <a:t>.</a:t>
            </a:r>
          </a:p>
          <a:p>
            <a:pPr marL="0" indent="0">
              <a:buNone/>
            </a:pPr>
            <a:endParaRPr lang="en-US" altLang="de-DE" sz="1600" b="1" dirty="0"/>
          </a:p>
          <a:p>
            <a:r>
              <a:rPr lang="en-US" altLang="de-DE" sz="1600" b="1" dirty="0"/>
              <a:t>Establish the commissioning/operation crew and consolidate the know how for the </a:t>
            </a:r>
            <a:r>
              <a:rPr lang="en-US" altLang="de-DE" sz="1600" b="1" dirty="0" smtClean="0"/>
              <a:t>SwissFEL </a:t>
            </a:r>
            <a:r>
              <a:rPr lang="en-US" altLang="de-DE" sz="1600" b="1" dirty="0"/>
              <a:t>commissioning and operation</a:t>
            </a:r>
            <a:r>
              <a:rPr lang="en-US" altLang="de-DE" sz="1600" b="1" dirty="0" smtClean="0"/>
              <a:t>.</a:t>
            </a:r>
            <a:endParaRPr lang="en-US" altLang="de-DE" sz="1600" b="1" dirty="0"/>
          </a:p>
        </p:txBody>
      </p:sp>
      <p:sp>
        <p:nvSpPr>
          <p:cNvPr id="3" name="Title 2"/>
          <p:cNvSpPr>
            <a:spLocks noGrp="1"/>
          </p:cNvSpPr>
          <p:nvPr>
            <p:ph type="title"/>
          </p:nvPr>
        </p:nvSpPr>
        <p:spPr/>
        <p:txBody>
          <a:bodyPr/>
          <a:lstStyle/>
          <a:p>
            <a:r>
              <a:rPr lang="en-US" dirty="0" smtClean="0"/>
              <a:t>Introduction: mission of SITF</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6</a:t>
            </a:fld>
            <a:endParaRPr lang="en-US" dirty="0"/>
          </a:p>
        </p:txBody>
      </p:sp>
      <p:sp>
        <p:nvSpPr>
          <p:cNvPr id="5" name="TextBox 4"/>
          <p:cNvSpPr txBox="1"/>
          <p:nvPr/>
        </p:nvSpPr>
        <p:spPr>
          <a:xfrm>
            <a:off x="0" y="6587219"/>
            <a:ext cx="9144000" cy="236988"/>
          </a:xfrm>
          <a:prstGeom prst="rect">
            <a:avLst/>
          </a:prstGeom>
          <a:solidFill>
            <a:srgbClr val="FFFFCC"/>
          </a:solidFill>
        </p:spPr>
        <p:txBody>
          <a:bodyPr wrap="square" lIns="0" tIns="0" rIns="0" bIns="0" rtlCol="0">
            <a:spAutoFit/>
          </a:bodyPr>
          <a:lstStyle/>
          <a:p>
            <a:pPr marL="195263">
              <a:lnSpc>
                <a:spcPct val="110000"/>
              </a:lnSpc>
            </a:pPr>
            <a:r>
              <a:rPr lang="en-US" sz="1400" dirty="0">
                <a:latin typeface="Arial Narrow"/>
                <a:cs typeface="Arial Narrow"/>
              </a:rPr>
              <a:t>M</a:t>
            </a:r>
            <a:r>
              <a:rPr lang="en-US" sz="1400" dirty="0" smtClean="0">
                <a:latin typeface="Arial Narrow"/>
                <a:cs typeface="Arial Narrow"/>
              </a:rPr>
              <a:t>. Pedrozzi et </a:t>
            </a:r>
            <a:r>
              <a:rPr lang="en-US" sz="1400" dirty="0">
                <a:latin typeface="Arial Narrow"/>
                <a:cs typeface="Arial Narrow"/>
              </a:rPr>
              <a:t>al, </a:t>
            </a:r>
            <a:r>
              <a:rPr lang="en-US" sz="1400" dirty="0" smtClean="0">
                <a:latin typeface="Arial Narrow"/>
                <a:cs typeface="Arial Narrow"/>
              </a:rPr>
              <a:t>CDR accelerator </a:t>
            </a:r>
            <a:r>
              <a:rPr lang="en-US" sz="1400" dirty="0">
                <a:latin typeface="Arial Narrow"/>
                <a:cs typeface="Arial Narrow"/>
              </a:rPr>
              <a:t>t</a:t>
            </a:r>
            <a:r>
              <a:rPr lang="en-US" sz="1400" dirty="0" smtClean="0">
                <a:latin typeface="Arial Narrow"/>
                <a:cs typeface="Arial Narrow"/>
              </a:rPr>
              <a:t>est facility for SwissFEL, PSI </a:t>
            </a:r>
            <a:r>
              <a:rPr lang="en-US" sz="1400" dirty="0">
                <a:latin typeface="Arial Narrow"/>
                <a:cs typeface="Arial Narrow"/>
              </a:rPr>
              <a:t>Report No. </a:t>
            </a:r>
            <a:r>
              <a:rPr lang="en-US" sz="1400" dirty="0" smtClean="0">
                <a:latin typeface="Arial Narrow"/>
                <a:cs typeface="Arial Narrow"/>
              </a:rPr>
              <a:t>10-05, 2010</a:t>
            </a:r>
            <a:r>
              <a:rPr lang="en-US" sz="1400" dirty="0">
                <a:cs typeface="Arial Narrow"/>
              </a:rPr>
              <a:t>  =&gt; https://www.psi.ch/swissfel/swissfel</a:t>
            </a:r>
            <a:endParaRPr lang="en-US" sz="1400" dirty="0" smtClean="0"/>
          </a:p>
        </p:txBody>
      </p:sp>
    </p:spTree>
    <p:extLst>
      <p:ext uri="{BB962C8B-B14F-4D97-AF65-F5344CB8AC3E}">
        <p14:creationId xmlns:p14="http://schemas.microsoft.com/office/powerpoint/2010/main" val="236909983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282" y="6623921"/>
            <a:ext cx="9137718" cy="236988"/>
          </a:xfrm>
          <a:solidFill>
            <a:srgbClr val="FFFFCC"/>
          </a:solidFill>
        </p:spPr>
        <p:txBody>
          <a:bodyPr wrap="square" lIns="0" tIns="0" rIns="0" bIns="0" rtlCol="0">
            <a:spAutoFit/>
          </a:bodyPr>
          <a:lstStyle/>
          <a:p>
            <a:pPr marL="92075" indent="0" eaLnBrk="0" fontAlgn="base" hangingPunct="0">
              <a:spcBef>
                <a:spcPct val="50000"/>
              </a:spcBef>
              <a:spcAft>
                <a:spcPct val="0"/>
              </a:spcAft>
              <a:buNone/>
            </a:pPr>
            <a:r>
              <a:rPr lang="en-US" sz="1400" dirty="0" smtClean="0">
                <a:latin typeface="Arial Narrow"/>
                <a:ea typeface="ヒラギノ角ゴ Pro W3" charset="0"/>
                <a:cs typeface="Arial Narrow"/>
              </a:rPr>
              <a:t>  M. Pedrozzi, Proceedings of FEL2009, Liverpool, UK, pg. 321          -          Y. Kim et al, Proceedings of EPAC08, Genoa, Italy, pg. 100</a:t>
            </a:r>
            <a:endParaRPr lang="en-US" sz="1400" dirty="0">
              <a:latin typeface="Arial Narrow"/>
              <a:ea typeface="ヒラギノ角ゴ Pro W3" charset="0"/>
              <a:cs typeface="Arial Narrow"/>
            </a:endParaRPr>
          </a:p>
        </p:txBody>
      </p:sp>
      <p:sp>
        <p:nvSpPr>
          <p:cNvPr id="3" name="Title 2"/>
          <p:cNvSpPr>
            <a:spLocks noGrp="1"/>
          </p:cNvSpPr>
          <p:nvPr>
            <p:ph type="title"/>
          </p:nvPr>
        </p:nvSpPr>
        <p:spPr/>
        <p:txBody>
          <a:bodyPr/>
          <a:lstStyle/>
          <a:p>
            <a:r>
              <a:rPr lang="en-US" dirty="0" smtClean="0">
                <a:cs typeface="Arial" panose="020B0604020202020204" pitchFamily="34" charset="0"/>
              </a:rPr>
              <a:t>Layout and design parameters</a:t>
            </a:r>
            <a:endParaRPr lang="en-US" dirty="0">
              <a:cs typeface="Arial" panose="020B0604020202020204" pitchFamily="34" charset="0"/>
            </a:endParaRPr>
          </a:p>
        </p:txBody>
      </p:sp>
      <p:sp>
        <p:nvSpPr>
          <p:cNvPr id="4" name="Slide Number Placeholder 3"/>
          <p:cNvSpPr>
            <a:spLocks noGrp="1"/>
          </p:cNvSpPr>
          <p:nvPr>
            <p:ph type="sldNum" sz="quarter" idx="16"/>
          </p:nvPr>
        </p:nvSpPr>
        <p:spPr>
          <a:xfrm>
            <a:off x="8545864" y="6479532"/>
            <a:ext cx="575742" cy="196850"/>
          </a:xfrm>
        </p:spPr>
        <p:txBody>
          <a:bodyPr/>
          <a:lstStyle/>
          <a:p>
            <a:pPr algn="r">
              <a:defRPr/>
            </a:pPr>
            <a:r>
              <a:rPr lang="en-US" dirty="0" smtClean="0">
                <a:cs typeface="Arial" panose="020B0604020202020204" pitchFamily="34" charset="0"/>
              </a:rPr>
              <a:t>Page </a:t>
            </a:r>
            <a:fld id="{EBC07571-3134-BB4B-B83F-1A9FE18D34F3}" type="slidenum">
              <a:rPr lang="en-US" smtClean="0">
                <a:cs typeface="Arial" panose="020B0604020202020204" pitchFamily="34" charset="0"/>
              </a:rPr>
              <a:pPr algn="r">
                <a:defRPr/>
              </a:pPr>
              <a:t>7</a:t>
            </a:fld>
            <a:endParaRPr lang="en-US" dirty="0">
              <a:cs typeface="Arial" panose="020B0604020202020204" pitchFamily="34" charset="0"/>
            </a:endParaRPr>
          </a:p>
        </p:txBody>
      </p:sp>
      <p:sp>
        <p:nvSpPr>
          <p:cNvPr id="5" name="Line 293"/>
          <p:cNvSpPr>
            <a:spLocks noChangeShapeType="1"/>
          </p:cNvSpPr>
          <p:nvPr/>
        </p:nvSpPr>
        <p:spPr bwMode="auto">
          <a:xfrm>
            <a:off x="3749874" y="3130787"/>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6" name="Line 4"/>
          <p:cNvSpPr>
            <a:spLocks noChangeShapeType="1"/>
          </p:cNvSpPr>
          <p:nvPr/>
        </p:nvSpPr>
        <p:spPr bwMode="auto">
          <a:xfrm flipV="1">
            <a:off x="4216599" y="3761024"/>
            <a:ext cx="693737" cy="96838"/>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7" name="Line 5"/>
          <p:cNvSpPr>
            <a:spLocks noChangeShapeType="1"/>
          </p:cNvSpPr>
          <p:nvPr/>
        </p:nvSpPr>
        <p:spPr bwMode="auto">
          <a:xfrm>
            <a:off x="4910336" y="3761024"/>
            <a:ext cx="112713"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8" name="Line 6"/>
          <p:cNvSpPr>
            <a:spLocks noChangeShapeType="1"/>
          </p:cNvSpPr>
          <p:nvPr/>
        </p:nvSpPr>
        <p:spPr bwMode="auto">
          <a:xfrm>
            <a:off x="5037336" y="3757849"/>
            <a:ext cx="671513" cy="8890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9" name="Line 7"/>
          <p:cNvSpPr>
            <a:spLocks noChangeShapeType="1"/>
          </p:cNvSpPr>
          <p:nvPr/>
        </p:nvSpPr>
        <p:spPr bwMode="auto">
          <a:xfrm flipH="1" flipV="1">
            <a:off x="397074" y="3835637"/>
            <a:ext cx="130175" cy="117475"/>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0" name="Line 8"/>
          <p:cNvSpPr>
            <a:spLocks noChangeShapeType="1"/>
          </p:cNvSpPr>
          <p:nvPr/>
        </p:nvSpPr>
        <p:spPr bwMode="auto">
          <a:xfrm>
            <a:off x="63699" y="3841987"/>
            <a:ext cx="9056687" cy="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1" name="AutoShape 9"/>
          <p:cNvSpPr>
            <a:spLocks noChangeArrowheads="1"/>
          </p:cNvSpPr>
          <p:nvPr/>
        </p:nvSpPr>
        <p:spPr bwMode="auto">
          <a:xfrm rot="5400000">
            <a:off x="31948" y="3818175"/>
            <a:ext cx="119063" cy="49212"/>
          </a:xfrm>
          <a:prstGeom prst="can">
            <a:avLst>
              <a:gd name="adj" fmla="val 25000"/>
            </a:avLst>
          </a:prstGeom>
          <a:gradFill rotWithShape="1">
            <a:gsLst>
              <a:gs pos="0">
                <a:schemeClr val="bg2"/>
              </a:gs>
              <a:gs pos="50000">
                <a:schemeClr val="bg1"/>
              </a:gs>
              <a:gs pos="100000">
                <a:schemeClr val="bg2"/>
              </a:gs>
            </a:gsLst>
            <a:lin ang="0" scaled="1"/>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2" name="AutoShape 10"/>
          <p:cNvSpPr>
            <a:spLocks noChangeArrowheads="1"/>
          </p:cNvSpPr>
          <p:nvPr/>
        </p:nvSpPr>
        <p:spPr bwMode="auto">
          <a:xfrm rot="5400000">
            <a:off x="3750668" y="3777693"/>
            <a:ext cx="95250" cy="128587"/>
          </a:xfrm>
          <a:prstGeom prst="can">
            <a:avLst>
              <a:gd name="adj" fmla="val 23137"/>
            </a:avLst>
          </a:prstGeom>
          <a:gradFill rotWithShape="1">
            <a:gsLst>
              <a:gs pos="0">
                <a:srgbClr val="CC3300"/>
              </a:gs>
              <a:gs pos="50000">
                <a:schemeClr val="bg1"/>
              </a:gs>
              <a:gs pos="100000">
                <a:srgbClr val="CC3300"/>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3" name="AutoShape 11"/>
          <p:cNvSpPr>
            <a:spLocks noChangeArrowheads="1"/>
          </p:cNvSpPr>
          <p:nvPr/>
        </p:nvSpPr>
        <p:spPr bwMode="auto">
          <a:xfrm>
            <a:off x="5661224" y="3683237"/>
            <a:ext cx="100012" cy="32226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4" name="AutoShape 12"/>
          <p:cNvSpPr>
            <a:spLocks noChangeArrowheads="1"/>
          </p:cNvSpPr>
          <p:nvPr/>
        </p:nvSpPr>
        <p:spPr bwMode="auto">
          <a:xfrm rot="10800000">
            <a:off x="4862711" y="3597512"/>
            <a:ext cx="98425" cy="325437"/>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5" name="AutoShape 13"/>
          <p:cNvSpPr>
            <a:spLocks noChangeArrowheads="1"/>
          </p:cNvSpPr>
          <p:nvPr/>
        </p:nvSpPr>
        <p:spPr bwMode="auto">
          <a:xfrm rot="10800000">
            <a:off x="4972249" y="3597512"/>
            <a:ext cx="100012" cy="325437"/>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6" name="Oval 14"/>
          <p:cNvSpPr>
            <a:spLocks noChangeArrowheads="1"/>
          </p:cNvSpPr>
          <p:nvPr/>
        </p:nvSpPr>
        <p:spPr bwMode="auto">
          <a:xfrm>
            <a:off x="4067374" y="3680062"/>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7" name="Oval 15"/>
          <p:cNvSpPr>
            <a:spLocks noChangeArrowheads="1"/>
          </p:cNvSpPr>
          <p:nvPr/>
        </p:nvSpPr>
        <p:spPr bwMode="auto">
          <a:xfrm>
            <a:off x="4024511" y="3680062"/>
            <a:ext cx="36513"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8" name="Oval 16"/>
          <p:cNvSpPr>
            <a:spLocks noChangeArrowheads="1"/>
          </p:cNvSpPr>
          <p:nvPr/>
        </p:nvSpPr>
        <p:spPr bwMode="auto">
          <a:xfrm>
            <a:off x="3530799" y="3680062"/>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9" name="Oval 17"/>
          <p:cNvSpPr>
            <a:spLocks noChangeArrowheads="1"/>
          </p:cNvSpPr>
          <p:nvPr/>
        </p:nvSpPr>
        <p:spPr bwMode="auto">
          <a:xfrm>
            <a:off x="3473649" y="3680062"/>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 name="Oval 18"/>
          <p:cNvSpPr>
            <a:spLocks noChangeArrowheads="1"/>
          </p:cNvSpPr>
          <p:nvPr/>
        </p:nvSpPr>
        <p:spPr bwMode="auto">
          <a:xfrm>
            <a:off x="3419674" y="3680062"/>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1" name="AutoShape 19"/>
          <p:cNvSpPr>
            <a:spLocks noChangeArrowheads="1"/>
          </p:cNvSpPr>
          <p:nvPr/>
        </p:nvSpPr>
        <p:spPr bwMode="auto">
          <a:xfrm rot="5400000">
            <a:off x="1505943" y="3544330"/>
            <a:ext cx="95250" cy="595313"/>
          </a:xfrm>
          <a:prstGeom prst="can">
            <a:avLst>
              <a:gd name="adj" fmla="val 38773"/>
            </a:avLst>
          </a:prstGeom>
          <a:gradFill rotWithShape="1">
            <a:gsLst>
              <a:gs pos="0">
                <a:schemeClr val="bg2"/>
              </a:gs>
              <a:gs pos="50000">
                <a:schemeClr val="bg1"/>
              </a:gs>
              <a:gs pos="100000">
                <a:schemeClr val="bg2"/>
              </a:gs>
            </a:gsLst>
            <a:lin ang="0" scaled="1"/>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2" name="AutoShape 20"/>
          <p:cNvSpPr>
            <a:spLocks noChangeArrowheads="1"/>
          </p:cNvSpPr>
          <p:nvPr/>
        </p:nvSpPr>
        <p:spPr bwMode="auto">
          <a:xfrm rot="5400000">
            <a:off x="2227462" y="3545124"/>
            <a:ext cx="95250" cy="593725"/>
          </a:xfrm>
          <a:prstGeom prst="can">
            <a:avLst>
              <a:gd name="adj" fmla="val 38670"/>
            </a:avLst>
          </a:prstGeom>
          <a:gradFill rotWithShape="1">
            <a:gsLst>
              <a:gs pos="0">
                <a:schemeClr val="bg2"/>
              </a:gs>
              <a:gs pos="50000">
                <a:schemeClr val="bg1"/>
              </a:gs>
              <a:gs pos="100000">
                <a:schemeClr val="bg2"/>
              </a:gs>
            </a:gsLst>
            <a:lin ang="0" scaled="1"/>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3" name="AutoShape 21"/>
          <p:cNvSpPr>
            <a:spLocks noChangeArrowheads="1"/>
          </p:cNvSpPr>
          <p:nvPr/>
        </p:nvSpPr>
        <p:spPr bwMode="auto">
          <a:xfrm rot="5400000">
            <a:off x="776487" y="3545124"/>
            <a:ext cx="95250" cy="593725"/>
          </a:xfrm>
          <a:prstGeom prst="can">
            <a:avLst>
              <a:gd name="adj" fmla="val 38670"/>
            </a:avLst>
          </a:prstGeom>
          <a:gradFill rotWithShape="1">
            <a:gsLst>
              <a:gs pos="0">
                <a:schemeClr val="bg2"/>
              </a:gs>
              <a:gs pos="50000">
                <a:schemeClr val="bg1"/>
              </a:gs>
              <a:gs pos="100000">
                <a:schemeClr val="bg2"/>
              </a:gs>
            </a:gsLst>
            <a:lin ang="0" scaled="1"/>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4" name="AutoShape 22"/>
          <p:cNvSpPr>
            <a:spLocks noChangeArrowheads="1"/>
          </p:cNvSpPr>
          <p:nvPr/>
        </p:nvSpPr>
        <p:spPr bwMode="auto">
          <a:xfrm rot="5400000">
            <a:off x="2960887" y="3545124"/>
            <a:ext cx="95250" cy="593725"/>
          </a:xfrm>
          <a:prstGeom prst="can">
            <a:avLst>
              <a:gd name="adj" fmla="val 38670"/>
            </a:avLst>
          </a:prstGeom>
          <a:gradFill rotWithShape="1">
            <a:gsLst>
              <a:gs pos="0">
                <a:schemeClr val="bg2"/>
              </a:gs>
              <a:gs pos="50000">
                <a:schemeClr val="bg1"/>
              </a:gs>
              <a:gs pos="100000">
                <a:schemeClr val="bg2"/>
              </a:gs>
            </a:gsLst>
            <a:lin ang="0" scaled="1"/>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5" name="Oval 23"/>
          <p:cNvSpPr>
            <a:spLocks noChangeArrowheads="1"/>
          </p:cNvSpPr>
          <p:nvPr/>
        </p:nvSpPr>
        <p:spPr bwMode="auto">
          <a:xfrm>
            <a:off x="349449" y="3761024"/>
            <a:ext cx="23812" cy="161925"/>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6" name="Oval 24"/>
          <p:cNvSpPr>
            <a:spLocks noChangeArrowheads="1"/>
          </p:cNvSpPr>
          <p:nvPr/>
        </p:nvSpPr>
        <p:spPr bwMode="auto">
          <a:xfrm>
            <a:off x="322461" y="3761024"/>
            <a:ext cx="23813" cy="161925"/>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7" name="Oval 25"/>
          <p:cNvSpPr>
            <a:spLocks noChangeArrowheads="1"/>
          </p:cNvSpPr>
          <p:nvPr/>
        </p:nvSpPr>
        <p:spPr bwMode="auto">
          <a:xfrm>
            <a:off x="293886" y="3761024"/>
            <a:ext cx="23813" cy="161925"/>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8" name="AutoShape 26"/>
          <p:cNvSpPr>
            <a:spLocks noChangeArrowheads="1"/>
          </p:cNvSpPr>
          <p:nvPr/>
        </p:nvSpPr>
        <p:spPr bwMode="auto">
          <a:xfrm rot="10800000">
            <a:off x="376436" y="3761024"/>
            <a:ext cx="47625" cy="161925"/>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9" name="Oval 27"/>
          <p:cNvSpPr>
            <a:spLocks noChangeArrowheads="1"/>
          </p:cNvSpPr>
          <p:nvPr/>
        </p:nvSpPr>
        <p:spPr bwMode="auto">
          <a:xfrm>
            <a:off x="5858074"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0" name="Oval 28"/>
          <p:cNvSpPr>
            <a:spLocks noChangeArrowheads="1"/>
          </p:cNvSpPr>
          <p:nvPr/>
        </p:nvSpPr>
        <p:spPr bwMode="auto">
          <a:xfrm>
            <a:off x="5912049"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1" name="Oval 29"/>
          <p:cNvSpPr>
            <a:spLocks noChangeArrowheads="1"/>
          </p:cNvSpPr>
          <p:nvPr/>
        </p:nvSpPr>
        <p:spPr bwMode="auto">
          <a:xfrm>
            <a:off x="5989836"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2" name="Oval 30"/>
          <p:cNvSpPr>
            <a:spLocks noChangeArrowheads="1"/>
          </p:cNvSpPr>
          <p:nvPr/>
        </p:nvSpPr>
        <p:spPr bwMode="auto">
          <a:xfrm>
            <a:off x="60803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3" name="Oval 31"/>
          <p:cNvSpPr>
            <a:spLocks noChangeArrowheads="1"/>
          </p:cNvSpPr>
          <p:nvPr/>
        </p:nvSpPr>
        <p:spPr bwMode="auto">
          <a:xfrm>
            <a:off x="6172399"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4" name="Oval 32"/>
          <p:cNvSpPr>
            <a:spLocks noChangeArrowheads="1"/>
          </p:cNvSpPr>
          <p:nvPr/>
        </p:nvSpPr>
        <p:spPr bwMode="auto">
          <a:xfrm>
            <a:off x="6416874" y="3683237"/>
            <a:ext cx="36512"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5" name="Oval 33"/>
          <p:cNvSpPr>
            <a:spLocks noChangeArrowheads="1"/>
          </p:cNvSpPr>
          <p:nvPr/>
        </p:nvSpPr>
        <p:spPr bwMode="auto">
          <a:xfrm>
            <a:off x="6501011" y="3683237"/>
            <a:ext cx="39688"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6" name="Oval 34"/>
          <p:cNvSpPr>
            <a:spLocks noChangeArrowheads="1"/>
          </p:cNvSpPr>
          <p:nvPr/>
        </p:nvSpPr>
        <p:spPr bwMode="auto">
          <a:xfrm>
            <a:off x="65883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7" name="Oval 35"/>
          <p:cNvSpPr>
            <a:spLocks noChangeArrowheads="1"/>
          </p:cNvSpPr>
          <p:nvPr/>
        </p:nvSpPr>
        <p:spPr bwMode="auto">
          <a:xfrm>
            <a:off x="669627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8" name="Oval 36"/>
          <p:cNvSpPr>
            <a:spLocks noChangeArrowheads="1"/>
          </p:cNvSpPr>
          <p:nvPr/>
        </p:nvSpPr>
        <p:spPr bwMode="auto">
          <a:xfrm>
            <a:off x="6777236"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9" name="Oval 37"/>
          <p:cNvSpPr>
            <a:spLocks noChangeArrowheads="1"/>
          </p:cNvSpPr>
          <p:nvPr/>
        </p:nvSpPr>
        <p:spPr bwMode="auto">
          <a:xfrm>
            <a:off x="69312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40" name="Oval 38"/>
          <p:cNvSpPr>
            <a:spLocks noChangeArrowheads="1"/>
          </p:cNvSpPr>
          <p:nvPr/>
        </p:nvSpPr>
        <p:spPr bwMode="auto">
          <a:xfrm>
            <a:off x="71471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41" name="Oval 39"/>
          <p:cNvSpPr>
            <a:spLocks noChangeArrowheads="1"/>
          </p:cNvSpPr>
          <p:nvPr/>
        </p:nvSpPr>
        <p:spPr bwMode="auto">
          <a:xfrm>
            <a:off x="7364611"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42" name="Oval 40"/>
          <p:cNvSpPr>
            <a:spLocks noChangeArrowheads="1"/>
          </p:cNvSpPr>
          <p:nvPr/>
        </p:nvSpPr>
        <p:spPr bwMode="auto">
          <a:xfrm>
            <a:off x="7588449"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43" name="Oval 41"/>
          <p:cNvSpPr>
            <a:spLocks noChangeArrowheads="1"/>
          </p:cNvSpPr>
          <p:nvPr/>
        </p:nvSpPr>
        <p:spPr bwMode="auto">
          <a:xfrm>
            <a:off x="7804349"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44" name="Oval 42"/>
          <p:cNvSpPr>
            <a:spLocks noChangeArrowheads="1"/>
          </p:cNvSpPr>
          <p:nvPr/>
        </p:nvSpPr>
        <p:spPr bwMode="auto">
          <a:xfrm>
            <a:off x="8017074" y="3683237"/>
            <a:ext cx="38100"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45" name="Oval 43"/>
          <p:cNvSpPr>
            <a:spLocks noChangeArrowheads="1"/>
          </p:cNvSpPr>
          <p:nvPr/>
        </p:nvSpPr>
        <p:spPr bwMode="auto">
          <a:xfrm>
            <a:off x="82393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46" name="Oval 44"/>
          <p:cNvSpPr>
            <a:spLocks noChangeArrowheads="1"/>
          </p:cNvSpPr>
          <p:nvPr/>
        </p:nvSpPr>
        <p:spPr bwMode="auto">
          <a:xfrm>
            <a:off x="8455224" y="3683237"/>
            <a:ext cx="39687" cy="322262"/>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47" name="AutoShape 45"/>
          <p:cNvSpPr>
            <a:spLocks noChangeArrowheads="1"/>
          </p:cNvSpPr>
          <p:nvPr/>
        </p:nvSpPr>
        <p:spPr bwMode="auto">
          <a:xfrm rot="10800000">
            <a:off x="8520311" y="3683237"/>
            <a:ext cx="98425" cy="32226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48" name="Line 46"/>
          <p:cNvSpPr>
            <a:spLocks noChangeShapeType="1"/>
          </p:cNvSpPr>
          <p:nvPr/>
        </p:nvSpPr>
        <p:spPr bwMode="auto">
          <a:xfrm>
            <a:off x="8579049" y="3846749"/>
            <a:ext cx="382587" cy="111125"/>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49" name="Rectangle 47"/>
          <p:cNvSpPr>
            <a:spLocks noChangeArrowheads="1"/>
          </p:cNvSpPr>
          <p:nvPr/>
        </p:nvSpPr>
        <p:spPr bwMode="auto">
          <a:xfrm>
            <a:off x="8933061" y="3761024"/>
            <a:ext cx="203200" cy="252413"/>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50" name="AutoShape 48"/>
          <p:cNvSpPr>
            <a:spLocks noChangeArrowheads="1"/>
          </p:cNvSpPr>
          <p:nvPr/>
        </p:nvSpPr>
        <p:spPr bwMode="auto">
          <a:xfrm>
            <a:off x="7653536" y="3745149"/>
            <a:ext cx="120650" cy="196850"/>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nvGrpSpPr>
          <p:cNvPr id="51" name="Group 49"/>
          <p:cNvGrpSpPr>
            <a:grpSpLocks/>
          </p:cNvGrpSpPr>
          <p:nvPr/>
        </p:nvGrpSpPr>
        <p:grpSpPr bwMode="auto">
          <a:xfrm>
            <a:off x="593924" y="3686412"/>
            <a:ext cx="474662" cy="314325"/>
            <a:chOff x="751" y="948"/>
            <a:chExt cx="220" cy="88"/>
          </a:xfrm>
        </p:grpSpPr>
        <p:grpSp>
          <p:nvGrpSpPr>
            <p:cNvPr id="52" name="Group 50"/>
            <p:cNvGrpSpPr>
              <a:grpSpLocks/>
            </p:cNvGrpSpPr>
            <p:nvPr/>
          </p:nvGrpSpPr>
          <p:grpSpPr bwMode="auto">
            <a:xfrm>
              <a:off x="751" y="948"/>
              <a:ext cx="220" cy="24"/>
              <a:chOff x="751" y="948"/>
              <a:chExt cx="220" cy="24"/>
            </a:xfrm>
          </p:grpSpPr>
          <p:grpSp>
            <p:nvGrpSpPr>
              <p:cNvPr id="70" name="Group 51"/>
              <p:cNvGrpSpPr>
                <a:grpSpLocks/>
              </p:cNvGrpSpPr>
              <p:nvPr/>
            </p:nvGrpSpPr>
            <p:grpSpPr bwMode="auto">
              <a:xfrm>
                <a:off x="751" y="948"/>
                <a:ext cx="46" cy="24"/>
                <a:chOff x="751" y="948"/>
                <a:chExt cx="46" cy="24"/>
              </a:xfrm>
            </p:grpSpPr>
            <p:sp>
              <p:nvSpPr>
                <p:cNvPr id="83" name="Rectangle 52"/>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84" name="Line 53"/>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85" name="Line 54"/>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71" name="Group 55"/>
              <p:cNvGrpSpPr>
                <a:grpSpLocks/>
              </p:cNvGrpSpPr>
              <p:nvPr/>
            </p:nvGrpSpPr>
            <p:grpSpPr bwMode="auto">
              <a:xfrm>
                <a:off x="811" y="948"/>
                <a:ext cx="46" cy="24"/>
                <a:chOff x="751" y="948"/>
                <a:chExt cx="46" cy="24"/>
              </a:xfrm>
            </p:grpSpPr>
            <p:sp>
              <p:nvSpPr>
                <p:cNvPr id="80" name="Rectangle 56"/>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81" name="Line 57"/>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82" name="Line 58"/>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72" name="Group 59"/>
              <p:cNvGrpSpPr>
                <a:grpSpLocks/>
              </p:cNvGrpSpPr>
              <p:nvPr/>
            </p:nvGrpSpPr>
            <p:grpSpPr bwMode="auto">
              <a:xfrm>
                <a:off x="868" y="948"/>
                <a:ext cx="46" cy="24"/>
                <a:chOff x="751" y="948"/>
                <a:chExt cx="46" cy="24"/>
              </a:xfrm>
            </p:grpSpPr>
            <p:sp>
              <p:nvSpPr>
                <p:cNvPr id="77" name="Rectangle 60"/>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78" name="Line 61"/>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79" name="Line 62"/>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73" name="Group 63"/>
              <p:cNvGrpSpPr>
                <a:grpSpLocks/>
              </p:cNvGrpSpPr>
              <p:nvPr/>
            </p:nvGrpSpPr>
            <p:grpSpPr bwMode="auto">
              <a:xfrm>
                <a:off x="925" y="948"/>
                <a:ext cx="46" cy="24"/>
                <a:chOff x="751" y="948"/>
                <a:chExt cx="46" cy="24"/>
              </a:xfrm>
            </p:grpSpPr>
            <p:sp>
              <p:nvSpPr>
                <p:cNvPr id="74" name="Rectangle 64"/>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75" name="Line 65"/>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76" name="Line 66"/>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grpSp>
          <p:nvGrpSpPr>
            <p:cNvPr id="53" name="Group 67"/>
            <p:cNvGrpSpPr>
              <a:grpSpLocks/>
            </p:cNvGrpSpPr>
            <p:nvPr/>
          </p:nvGrpSpPr>
          <p:grpSpPr bwMode="auto">
            <a:xfrm>
              <a:off x="751" y="1012"/>
              <a:ext cx="220" cy="24"/>
              <a:chOff x="751" y="948"/>
              <a:chExt cx="220" cy="24"/>
            </a:xfrm>
          </p:grpSpPr>
          <p:grpSp>
            <p:nvGrpSpPr>
              <p:cNvPr id="54" name="Group 68"/>
              <p:cNvGrpSpPr>
                <a:grpSpLocks/>
              </p:cNvGrpSpPr>
              <p:nvPr/>
            </p:nvGrpSpPr>
            <p:grpSpPr bwMode="auto">
              <a:xfrm>
                <a:off x="751" y="948"/>
                <a:ext cx="46" cy="24"/>
                <a:chOff x="751" y="948"/>
                <a:chExt cx="46" cy="24"/>
              </a:xfrm>
            </p:grpSpPr>
            <p:sp>
              <p:nvSpPr>
                <p:cNvPr id="67" name="Rectangle 69"/>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68" name="Line 70"/>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69" name="Line 71"/>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55" name="Group 72"/>
              <p:cNvGrpSpPr>
                <a:grpSpLocks/>
              </p:cNvGrpSpPr>
              <p:nvPr/>
            </p:nvGrpSpPr>
            <p:grpSpPr bwMode="auto">
              <a:xfrm>
                <a:off x="811" y="948"/>
                <a:ext cx="46" cy="24"/>
                <a:chOff x="751" y="948"/>
                <a:chExt cx="46" cy="24"/>
              </a:xfrm>
            </p:grpSpPr>
            <p:sp>
              <p:nvSpPr>
                <p:cNvPr id="64" name="Rectangle 73"/>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65" name="Line 74"/>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66" name="Line 75"/>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56" name="Group 76"/>
              <p:cNvGrpSpPr>
                <a:grpSpLocks/>
              </p:cNvGrpSpPr>
              <p:nvPr/>
            </p:nvGrpSpPr>
            <p:grpSpPr bwMode="auto">
              <a:xfrm>
                <a:off x="868" y="948"/>
                <a:ext cx="46" cy="24"/>
                <a:chOff x="751" y="948"/>
                <a:chExt cx="46" cy="24"/>
              </a:xfrm>
            </p:grpSpPr>
            <p:sp>
              <p:nvSpPr>
                <p:cNvPr id="61" name="Rectangle 77"/>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62" name="Line 78"/>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63" name="Line 79"/>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57" name="Group 80"/>
              <p:cNvGrpSpPr>
                <a:grpSpLocks/>
              </p:cNvGrpSpPr>
              <p:nvPr/>
            </p:nvGrpSpPr>
            <p:grpSpPr bwMode="auto">
              <a:xfrm>
                <a:off x="925" y="948"/>
                <a:ext cx="46" cy="24"/>
                <a:chOff x="751" y="948"/>
                <a:chExt cx="46" cy="24"/>
              </a:xfrm>
            </p:grpSpPr>
            <p:sp>
              <p:nvSpPr>
                <p:cNvPr id="58" name="Rectangle 81"/>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59" name="Line 82"/>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60" name="Line 83"/>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grpSp>
      <p:grpSp>
        <p:nvGrpSpPr>
          <p:cNvPr id="86" name="Group 84"/>
          <p:cNvGrpSpPr>
            <a:grpSpLocks/>
          </p:cNvGrpSpPr>
          <p:nvPr/>
        </p:nvGrpSpPr>
        <p:grpSpPr bwMode="auto">
          <a:xfrm>
            <a:off x="1320999" y="3686412"/>
            <a:ext cx="476250" cy="314325"/>
            <a:chOff x="751" y="948"/>
            <a:chExt cx="220" cy="88"/>
          </a:xfrm>
        </p:grpSpPr>
        <p:grpSp>
          <p:nvGrpSpPr>
            <p:cNvPr id="87" name="Group 85"/>
            <p:cNvGrpSpPr>
              <a:grpSpLocks/>
            </p:cNvGrpSpPr>
            <p:nvPr/>
          </p:nvGrpSpPr>
          <p:grpSpPr bwMode="auto">
            <a:xfrm>
              <a:off x="751" y="948"/>
              <a:ext cx="220" cy="24"/>
              <a:chOff x="751" y="948"/>
              <a:chExt cx="220" cy="24"/>
            </a:xfrm>
          </p:grpSpPr>
          <p:grpSp>
            <p:nvGrpSpPr>
              <p:cNvPr id="105" name="Group 86"/>
              <p:cNvGrpSpPr>
                <a:grpSpLocks/>
              </p:cNvGrpSpPr>
              <p:nvPr/>
            </p:nvGrpSpPr>
            <p:grpSpPr bwMode="auto">
              <a:xfrm>
                <a:off x="751" y="948"/>
                <a:ext cx="46" cy="24"/>
                <a:chOff x="751" y="948"/>
                <a:chExt cx="46" cy="24"/>
              </a:xfrm>
            </p:grpSpPr>
            <p:sp>
              <p:nvSpPr>
                <p:cNvPr id="118" name="Rectangle 87"/>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19" name="Line 88"/>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20" name="Line 89"/>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06" name="Group 90"/>
              <p:cNvGrpSpPr>
                <a:grpSpLocks/>
              </p:cNvGrpSpPr>
              <p:nvPr/>
            </p:nvGrpSpPr>
            <p:grpSpPr bwMode="auto">
              <a:xfrm>
                <a:off x="811" y="948"/>
                <a:ext cx="46" cy="24"/>
                <a:chOff x="751" y="948"/>
                <a:chExt cx="46" cy="24"/>
              </a:xfrm>
            </p:grpSpPr>
            <p:sp>
              <p:nvSpPr>
                <p:cNvPr id="115" name="Rectangle 91"/>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16" name="Line 92"/>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17" name="Line 93"/>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07" name="Group 94"/>
              <p:cNvGrpSpPr>
                <a:grpSpLocks/>
              </p:cNvGrpSpPr>
              <p:nvPr/>
            </p:nvGrpSpPr>
            <p:grpSpPr bwMode="auto">
              <a:xfrm>
                <a:off x="868" y="948"/>
                <a:ext cx="46" cy="24"/>
                <a:chOff x="751" y="948"/>
                <a:chExt cx="46" cy="24"/>
              </a:xfrm>
            </p:grpSpPr>
            <p:sp>
              <p:nvSpPr>
                <p:cNvPr id="112" name="Rectangle 95"/>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13" name="Line 96"/>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14" name="Line 97"/>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08" name="Group 98"/>
              <p:cNvGrpSpPr>
                <a:grpSpLocks/>
              </p:cNvGrpSpPr>
              <p:nvPr/>
            </p:nvGrpSpPr>
            <p:grpSpPr bwMode="auto">
              <a:xfrm>
                <a:off x="925" y="948"/>
                <a:ext cx="46" cy="24"/>
                <a:chOff x="751" y="948"/>
                <a:chExt cx="46" cy="24"/>
              </a:xfrm>
            </p:grpSpPr>
            <p:sp>
              <p:nvSpPr>
                <p:cNvPr id="109" name="Rectangle 99"/>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10" name="Line 100"/>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11" name="Line 101"/>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grpSp>
          <p:nvGrpSpPr>
            <p:cNvPr id="88" name="Group 102"/>
            <p:cNvGrpSpPr>
              <a:grpSpLocks/>
            </p:cNvGrpSpPr>
            <p:nvPr/>
          </p:nvGrpSpPr>
          <p:grpSpPr bwMode="auto">
            <a:xfrm>
              <a:off x="751" y="1012"/>
              <a:ext cx="220" cy="24"/>
              <a:chOff x="751" y="948"/>
              <a:chExt cx="220" cy="24"/>
            </a:xfrm>
          </p:grpSpPr>
          <p:grpSp>
            <p:nvGrpSpPr>
              <p:cNvPr id="89" name="Group 103"/>
              <p:cNvGrpSpPr>
                <a:grpSpLocks/>
              </p:cNvGrpSpPr>
              <p:nvPr/>
            </p:nvGrpSpPr>
            <p:grpSpPr bwMode="auto">
              <a:xfrm>
                <a:off x="751" y="948"/>
                <a:ext cx="46" cy="24"/>
                <a:chOff x="751" y="948"/>
                <a:chExt cx="46" cy="24"/>
              </a:xfrm>
            </p:grpSpPr>
            <p:sp>
              <p:nvSpPr>
                <p:cNvPr id="102" name="Rectangle 104"/>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03" name="Line 105"/>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04" name="Line 106"/>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90" name="Group 107"/>
              <p:cNvGrpSpPr>
                <a:grpSpLocks/>
              </p:cNvGrpSpPr>
              <p:nvPr/>
            </p:nvGrpSpPr>
            <p:grpSpPr bwMode="auto">
              <a:xfrm>
                <a:off x="811" y="948"/>
                <a:ext cx="46" cy="24"/>
                <a:chOff x="751" y="948"/>
                <a:chExt cx="46" cy="24"/>
              </a:xfrm>
            </p:grpSpPr>
            <p:sp>
              <p:nvSpPr>
                <p:cNvPr id="99" name="Rectangle 108"/>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00" name="Line 109"/>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01" name="Line 110"/>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91" name="Group 111"/>
              <p:cNvGrpSpPr>
                <a:grpSpLocks/>
              </p:cNvGrpSpPr>
              <p:nvPr/>
            </p:nvGrpSpPr>
            <p:grpSpPr bwMode="auto">
              <a:xfrm>
                <a:off x="868" y="948"/>
                <a:ext cx="46" cy="24"/>
                <a:chOff x="751" y="948"/>
                <a:chExt cx="46" cy="24"/>
              </a:xfrm>
            </p:grpSpPr>
            <p:sp>
              <p:nvSpPr>
                <p:cNvPr id="96" name="Rectangle 112"/>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97" name="Line 113"/>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98" name="Line 114"/>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92" name="Group 115"/>
              <p:cNvGrpSpPr>
                <a:grpSpLocks/>
              </p:cNvGrpSpPr>
              <p:nvPr/>
            </p:nvGrpSpPr>
            <p:grpSpPr bwMode="auto">
              <a:xfrm>
                <a:off x="925" y="948"/>
                <a:ext cx="46" cy="24"/>
                <a:chOff x="751" y="948"/>
                <a:chExt cx="46" cy="24"/>
              </a:xfrm>
            </p:grpSpPr>
            <p:sp>
              <p:nvSpPr>
                <p:cNvPr id="93" name="Rectangle 116"/>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94" name="Line 117"/>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95" name="Line 118"/>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grpSp>
      <p:grpSp>
        <p:nvGrpSpPr>
          <p:cNvPr id="121" name="Group 119"/>
          <p:cNvGrpSpPr>
            <a:grpSpLocks/>
          </p:cNvGrpSpPr>
          <p:nvPr/>
        </p:nvGrpSpPr>
        <p:grpSpPr bwMode="auto">
          <a:xfrm>
            <a:off x="2051249" y="3686412"/>
            <a:ext cx="474662" cy="314325"/>
            <a:chOff x="751" y="948"/>
            <a:chExt cx="220" cy="88"/>
          </a:xfrm>
        </p:grpSpPr>
        <p:grpSp>
          <p:nvGrpSpPr>
            <p:cNvPr id="122" name="Group 120"/>
            <p:cNvGrpSpPr>
              <a:grpSpLocks/>
            </p:cNvGrpSpPr>
            <p:nvPr/>
          </p:nvGrpSpPr>
          <p:grpSpPr bwMode="auto">
            <a:xfrm>
              <a:off x="751" y="948"/>
              <a:ext cx="220" cy="24"/>
              <a:chOff x="751" y="948"/>
              <a:chExt cx="220" cy="24"/>
            </a:xfrm>
          </p:grpSpPr>
          <p:grpSp>
            <p:nvGrpSpPr>
              <p:cNvPr id="140" name="Group 121"/>
              <p:cNvGrpSpPr>
                <a:grpSpLocks/>
              </p:cNvGrpSpPr>
              <p:nvPr/>
            </p:nvGrpSpPr>
            <p:grpSpPr bwMode="auto">
              <a:xfrm>
                <a:off x="751" y="948"/>
                <a:ext cx="46" cy="24"/>
                <a:chOff x="751" y="948"/>
                <a:chExt cx="46" cy="24"/>
              </a:xfrm>
            </p:grpSpPr>
            <p:sp>
              <p:nvSpPr>
                <p:cNvPr id="153" name="Rectangle 122"/>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54" name="Line 123"/>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55" name="Line 124"/>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41" name="Group 125"/>
              <p:cNvGrpSpPr>
                <a:grpSpLocks/>
              </p:cNvGrpSpPr>
              <p:nvPr/>
            </p:nvGrpSpPr>
            <p:grpSpPr bwMode="auto">
              <a:xfrm>
                <a:off x="811" y="948"/>
                <a:ext cx="46" cy="24"/>
                <a:chOff x="751" y="948"/>
                <a:chExt cx="46" cy="24"/>
              </a:xfrm>
            </p:grpSpPr>
            <p:sp>
              <p:nvSpPr>
                <p:cNvPr id="150" name="Rectangle 126"/>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51" name="Line 127"/>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52" name="Line 128"/>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42" name="Group 129"/>
              <p:cNvGrpSpPr>
                <a:grpSpLocks/>
              </p:cNvGrpSpPr>
              <p:nvPr/>
            </p:nvGrpSpPr>
            <p:grpSpPr bwMode="auto">
              <a:xfrm>
                <a:off x="868" y="948"/>
                <a:ext cx="46" cy="24"/>
                <a:chOff x="751" y="948"/>
                <a:chExt cx="46" cy="24"/>
              </a:xfrm>
            </p:grpSpPr>
            <p:sp>
              <p:nvSpPr>
                <p:cNvPr id="147" name="Rectangle 130"/>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48" name="Line 131"/>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49" name="Line 132"/>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43" name="Group 133"/>
              <p:cNvGrpSpPr>
                <a:grpSpLocks/>
              </p:cNvGrpSpPr>
              <p:nvPr/>
            </p:nvGrpSpPr>
            <p:grpSpPr bwMode="auto">
              <a:xfrm>
                <a:off x="925" y="948"/>
                <a:ext cx="46" cy="24"/>
                <a:chOff x="751" y="948"/>
                <a:chExt cx="46" cy="24"/>
              </a:xfrm>
            </p:grpSpPr>
            <p:sp>
              <p:nvSpPr>
                <p:cNvPr id="144" name="Rectangle 134"/>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45" name="Line 135"/>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46" name="Line 136"/>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grpSp>
          <p:nvGrpSpPr>
            <p:cNvPr id="123" name="Group 137"/>
            <p:cNvGrpSpPr>
              <a:grpSpLocks/>
            </p:cNvGrpSpPr>
            <p:nvPr/>
          </p:nvGrpSpPr>
          <p:grpSpPr bwMode="auto">
            <a:xfrm>
              <a:off x="751" y="1012"/>
              <a:ext cx="220" cy="24"/>
              <a:chOff x="751" y="948"/>
              <a:chExt cx="220" cy="24"/>
            </a:xfrm>
          </p:grpSpPr>
          <p:grpSp>
            <p:nvGrpSpPr>
              <p:cNvPr id="124" name="Group 138"/>
              <p:cNvGrpSpPr>
                <a:grpSpLocks/>
              </p:cNvGrpSpPr>
              <p:nvPr/>
            </p:nvGrpSpPr>
            <p:grpSpPr bwMode="auto">
              <a:xfrm>
                <a:off x="751" y="948"/>
                <a:ext cx="46" cy="24"/>
                <a:chOff x="751" y="948"/>
                <a:chExt cx="46" cy="24"/>
              </a:xfrm>
            </p:grpSpPr>
            <p:sp>
              <p:nvSpPr>
                <p:cNvPr id="137" name="Rectangle 139"/>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38" name="Line 140"/>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39" name="Line 141"/>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25" name="Group 142"/>
              <p:cNvGrpSpPr>
                <a:grpSpLocks/>
              </p:cNvGrpSpPr>
              <p:nvPr/>
            </p:nvGrpSpPr>
            <p:grpSpPr bwMode="auto">
              <a:xfrm>
                <a:off x="811" y="948"/>
                <a:ext cx="46" cy="24"/>
                <a:chOff x="751" y="948"/>
                <a:chExt cx="46" cy="24"/>
              </a:xfrm>
            </p:grpSpPr>
            <p:sp>
              <p:nvSpPr>
                <p:cNvPr id="134" name="Rectangle 143"/>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35" name="Line 144"/>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36" name="Line 145"/>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26" name="Group 146"/>
              <p:cNvGrpSpPr>
                <a:grpSpLocks/>
              </p:cNvGrpSpPr>
              <p:nvPr/>
            </p:nvGrpSpPr>
            <p:grpSpPr bwMode="auto">
              <a:xfrm>
                <a:off x="868" y="948"/>
                <a:ext cx="46" cy="24"/>
                <a:chOff x="751" y="948"/>
                <a:chExt cx="46" cy="24"/>
              </a:xfrm>
            </p:grpSpPr>
            <p:sp>
              <p:nvSpPr>
                <p:cNvPr id="131" name="Rectangle 147"/>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32" name="Line 148"/>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33" name="Line 149"/>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27" name="Group 150"/>
              <p:cNvGrpSpPr>
                <a:grpSpLocks/>
              </p:cNvGrpSpPr>
              <p:nvPr/>
            </p:nvGrpSpPr>
            <p:grpSpPr bwMode="auto">
              <a:xfrm>
                <a:off x="925" y="948"/>
                <a:ext cx="46" cy="24"/>
                <a:chOff x="751" y="948"/>
                <a:chExt cx="46" cy="24"/>
              </a:xfrm>
            </p:grpSpPr>
            <p:sp>
              <p:nvSpPr>
                <p:cNvPr id="128" name="Rectangle 151"/>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29" name="Line 152"/>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30" name="Line 153"/>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grpSp>
      <p:grpSp>
        <p:nvGrpSpPr>
          <p:cNvPr id="156" name="Group 154"/>
          <p:cNvGrpSpPr>
            <a:grpSpLocks/>
          </p:cNvGrpSpPr>
          <p:nvPr/>
        </p:nvGrpSpPr>
        <p:grpSpPr bwMode="auto">
          <a:xfrm>
            <a:off x="2779911" y="3686412"/>
            <a:ext cx="476250" cy="314325"/>
            <a:chOff x="751" y="948"/>
            <a:chExt cx="220" cy="88"/>
          </a:xfrm>
        </p:grpSpPr>
        <p:grpSp>
          <p:nvGrpSpPr>
            <p:cNvPr id="157" name="Group 155"/>
            <p:cNvGrpSpPr>
              <a:grpSpLocks/>
            </p:cNvGrpSpPr>
            <p:nvPr/>
          </p:nvGrpSpPr>
          <p:grpSpPr bwMode="auto">
            <a:xfrm>
              <a:off x="751" y="948"/>
              <a:ext cx="220" cy="24"/>
              <a:chOff x="751" y="948"/>
              <a:chExt cx="220" cy="24"/>
            </a:xfrm>
          </p:grpSpPr>
          <p:grpSp>
            <p:nvGrpSpPr>
              <p:cNvPr id="175" name="Group 156"/>
              <p:cNvGrpSpPr>
                <a:grpSpLocks/>
              </p:cNvGrpSpPr>
              <p:nvPr/>
            </p:nvGrpSpPr>
            <p:grpSpPr bwMode="auto">
              <a:xfrm>
                <a:off x="751" y="948"/>
                <a:ext cx="46" cy="24"/>
                <a:chOff x="751" y="948"/>
                <a:chExt cx="46" cy="24"/>
              </a:xfrm>
            </p:grpSpPr>
            <p:sp>
              <p:nvSpPr>
                <p:cNvPr id="188" name="Rectangle 157"/>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89" name="Line 158"/>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90" name="Line 159"/>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76" name="Group 160"/>
              <p:cNvGrpSpPr>
                <a:grpSpLocks/>
              </p:cNvGrpSpPr>
              <p:nvPr/>
            </p:nvGrpSpPr>
            <p:grpSpPr bwMode="auto">
              <a:xfrm>
                <a:off x="811" y="948"/>
                <a:ext cx="46" cy="24"/>
                <a:chOff x="751" y="948"/>
                <a:chExt cx="46" cy="24"/>
              </a:xfrm>
            </p:grpSpPr>
            <p:sp>
              <p:nvSpPr>
                <p:cNvPr id="185" name="Rectangle 161"/>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86" name="Line 162"/>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87" name="Line 163"/>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77" name="Group 164"/>
              <p:cNvGrpSpPr>
                <a:grpSpLocks/>
              </p:cNvGrpSpPr>
              <p:nvPr/>
            </p:nvGrpSpPr>
            <p:grpSpPr bwMode="auto">
              <a:xfrm>
                <a:off x="868" y="948"/>
                <a:ext cx="46" cy="24"/>
                <a:chOff x="751" y="948"/>
                <a:chExt cx="46" cy="24"/>
              </a:xfrm>
            </p:grpSpPr>
            <p:sp>
              <p:nvSpPr>
                <p:cNvPr id="182" name="Rectangle 165"/>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83" name="Line 166"/>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84" name="Line 167"/>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78" name="Group 168"/>
              <p:cNvGrpSpPr>
                <a:grpSpLocks/>
              </p:cNvGrpSpPr>
              <p:nvPr/>
            </p:nvGrpSpPr>
            <p:grpSpPr bwMode="auto">
              <a:xfrm>
                <a:off x="925" y="948"/>
                <a:ext cx="46" cy="24"/>
                <a:chOff x="751" y="948"/>
                <a:chExt cx="46" cy="24"/>
              </a:xfrm>
            </p:grpSpPr>
            <p:sp>
              <p:nvSpPr>
                <p:cNvPr id="179" name="Rectangle 169"/>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80" name="Line 170"/>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81" name="Line 171"/>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grpSp>
          <p:nvGrpSpPr>
            <p:cNvPr id="158" name="Group 172"/>
            <p:cNvGrpSpPr>
              <a:grpSpLocks/>
            </p:cNvGrpSpPr>
            <p:nvPr/>
          </p:nvGrpSpPr>
          <p:grpSpPr bwMode="auto">
            <a:xfrm>
              <a:off x="751" y="1012"/>
              <a:ext cx="220" cy="24"/>
              <a:chOff x="751" y="948"/>
              <a:chExt cx="220" cy="24"/>
            </a:xfrm>
          </p:grpSpPr>
          <p:grpSp>
            <p:nvGrpSpPr>
              <p:cNvPr id="159" name="Group 173"/>
              <p:cNvGrpSpPr>
                <a:grpSpLocks/>
              </p:cNvGrpSpPr>
              <p:nvPr/>
            </p:nvGrpSpPr>
            <p:grpSpPr bwMode="auto">
              <a:xfrm>
                <a:off x="751" y="948"/>
                <a:ext cx="46" cy="24"/>
                <a:chOff x="751" y="948"/>
                <a:chExt cx="46" cy="24"/>
              </a:xfrm>
            </p:grpSpPr>
            <p:sp>
              <p:nvSpPr>
                <p:cNvPr id="172" name="Rectangle 174"/>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73" name="Line 175"/>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74" name="Line 176"/>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60" name="Group 177"/>
              <p:cNvGrpSpPr>
                <a:grpSpLocks/>
              </p:cNvGrpSpPr>
              <p:nvPr/>
            </p:nvGrpSpPr>
            <p:grpSpPr bwMode="auto">
              <a:xfrm>
                <a:off x="811" y="948"/>
                <a:ext cx="46" cy="24"/>
                <a:chOff x="751" y="948"/>
                <a:chExt cx="46" cy="24"/>
              </a:xfrm>
            </p:grpSpPr>
            <p:sp>
              <p:nvSpPr>
                <p:cNvPr id="169" name="Rectangle 178"/>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70" name="Line 179"/>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71" name="Line 180"/>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61" name="Group 181"/>
              <p:cNvGrpSpPr>
                <a:grpSpLocks/>
              </p:cNvGrpSpPr>
              <p:nvPr/>
            </p:nvGrpSpPr>
            <p:grpSpPr bwMode="auto">
              <a:xfrm>
                <a:off x="868" y="948"/>
                <a:ext cx="46" cy="24"/>
                <a:chOff x="751" y="948"/>
                <a:chExt cx="46" cy="24"/>
              </a:xfrm>
            </p:grpSpPr>
            <p:sp>
              <p:nvSpPr>
                <p:cNvPr id="166" name="Rectangle 182"/>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67" name="Line 183"/>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68" name="Line 184"/>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62" name="Group 185"/>
              <p:cNvGrpSpPr>
                <a:grpSpLocks/>
              </p:cNvGrpSpPr>
              <p:nvPr/>
            </p:nvGrpSpPr>
            <p:grpSpPr bwMode="auto">
              <a:xfrm>
                <a:off x="925" y="948"/>
                <a:ext cx="46" cy="24"/>
                <a:chOff x="751" y="948"/>
                <a:chExt cx="46" cy="24"/>
              </a:xfrm>
            </p:grpSpPr>
            <p:sp>
              <p:nvSpPr>
                <p:cNvPr id="163" name="Rectangle 186"/>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64" name="Line 187"/>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65" name="Line 188"/>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grpSp>
      <p:grpSp>
        <p:nvGrpSpPr>
          <p:cNvPr id="328" name="Group 327"/>
          <p:cNvGrpSpPr/>
          <p:nvPr/>
        </p:nvGrpSpPr>
        <p:grpSpPr>
          <a:xfrm>
            <a:off x="112911" y="3735624"/>
            <a:ext cx="69850" cy="217488"/>
            <a:chOff x="120650" y="3704493"/>
            <a:chExt cx="69850" cy="217488"/>
          </a:xfrm>
        </p:grpSpPr>
        <p:grpSp>
          <p:nvGrpSpPr>
            <p:cNvPr id="191" name="Group 189"/>
            <p:cNvGrpSpPr>
              <a:grpSpLocks/>
            </p:cNvGrpSpPr>
            <p:nvPr/>
          </p:nvGrpSpPr>
          <p:grpSpPr bwMode="auto">
            <a:xfrm>
              <a:off x="120650" y="3841018"/>
              <a:ext cx="69850" cy="80963"/>
              <a:chOff x="751" y="948"/>
              <a:chExt cx="46" cy="24"/>
            </a:xfrm>
          </p:grpSpPr>
          <p:sp>
            <p:nvSpPr>
              <p:cNvPr id="192" name="Rectangle 190"/>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93" name="Line 191"/>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94" name="Line 192"/>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195" name="Group 193"/>
            <p:cNvGrpSpPr>
              <a:grpSpLocks/>
            </p:cNvGrpSpPr>
            <p:nvPr/>
          </p:nvGrpSpPr>
          <p:grpSpPr bwMode="auto">
            <a:xfrm>
              <a:off x="120650" y="3704493"/>
              <a:ext cx="69850" cy="84138"/>
              <a:chOff x="751" y="948"/>
              <a:chExt cx="46" cy="24"/>
            </a:xfrm>
          </p:grpSpPr>
          <p:sp>
            <p:nvSpPr>
              <p:cNvPr id="196" name="Rectangle 194"/>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197" name="Line 195"/>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198" name="Line 196"/>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sp>
        <p:nvSpPr>
          <p:cNvPr id="199" name="AutoShape 197"/>
          <p:cNvSpPr>
            <a:spLocks noChangeArrowheads="1"/>
          </p:cNvSpPr>
          <p:nvPr/>
        </p:nvSpPr>
        <p:spPr bwMode="auto">
          <a:xfrm>
            <a:off x="8355211" y="3761024"/>
            <a:ext cx="47625"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0" name="AutoShape 198"/>
          <p:cNvSpPr>
            <a:spLocks noChangeArrowheads="1"/>
          </p:cNvSpPr>
          <p:nvPr/>
        </p:nvSpPr>
        <p:spPr bwMode="auto">
          <a:xfrm>
            <a:off x="7910711" y="3757849"/>
            <a:ext cx="49213"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1" name="AutoShape 199"/>
          <p:cNvSpPr>
            <a:spLocks noChangeArrowheads="1"/>
          </p:cNvSpPr>
          <p:nvPr/>
        </p:nvSpPr>
        <p:spPr bwMode="auto">
          <a:xfrm>
            <a:off x="7467799" y="3757849"/>
            <a:ext cx="49212"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2" name="AutoShape 200"/>
          <p:cNvSpPr>
            <a:spLocks noChangeArrowheads="1"/>
          </p:cNvSpPr>
          <p:nvPr/>
        </p:nvSpPr>
        <p:spPr bwMode="auto">
          <a:xfrm>
            <a:off x="7034411" y="3761024"/>
            <a:ext cx="49213"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3" name="AutoShape 201"/>
          <p:cNvSpPr>
            <a:spLocks noChangeArrowheads="1"/>
          </p:cNvSpPr>
          <p:nvPr/>
        </p:nvSpPr>
        <p:spPr bwMode="auto">
          <a:xfrm rot="5400000">
            <a:off x="6250979" y="3817381"/>
            <a:ext cx="119063" cy="50800"/>
          </a:xfrm>
          <a:prstGeom prst="can">
            <a:avLst>
              <a:gd name="adj" fmla="val 25000"/>
            </a:avLst>
          </a:prstGeom>
          <a:gradFill rotWithShape="1">
            <a:gsLst>
              <a:gs pos="0">
                <a:schemeClr val="bg2"/>
              </a:gs>
              <a:gs pos="50000">
                <a:schemeClr val="bg1"/>
              </a:gs>
              <a:gs pos="100000">
                <a:schemeClr val="bg2"/>
              </a:gs>
            </a:gsLst>
            <a:lin ang="0" scaled="1"/>
          </a:gra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4" name="AutoShape 202"/>
          <p:cNvSpPr>
            <a:spLocks noChangeArrowheads="1"/>
          </p:cNvSpPr>
          <p:nvPr/>
        </p:nvSpPr>
        <p:spPr bwMode="auto">
          <a:xfrm>
            <a:off x="405011" y="3757849"/>
            <a:ext cx="50800"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5" name="AutoShape 203"/>
          <p:cNvSpPr>
            <a:spLocks noChangeArrowheads="1"/>
          </p:cNvSpPr>
          <p:nvPr/>
        </p:nvSpPr>
        <p:spPr bwMode="auto">
          <a:xfrm>
            <a:off x="206574" y="3761024"/>
            <a:ext cx="49212"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6" name="AutoShape 204"/>
          <p:cNvSpPr>
            <a:spLocks noChangeArrowheads="1"/>
          </p:cNvSpPr>
          <p:nvPr/>
        </p:nvSpPr>
        <p:spPr bwMode="auto">
          <a:xfrm>
            <a:off x="252611" y="3761024"/>
            <a:ext cx="49213" cy="166688"/>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7" name="Oval 205"/>
          <p:cNvSpPr>
            <a:spLocks noChangeArrowheads="1"/>
          </p:cNvSpPr>
          <p:nvPr/>
        </p:nvSpPr>
        <p:spPr bwMode="auto">
          <a:xfrm>
            <a:off x="4376936" y="3749912"/>
            <a:ext cx="25400" cy="161925"/>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8" name="Oval 206"/>
          <p:cNvSpPr>
            <a:spLocks noChangeArrowheads="1"/>
          </p:cNvSpPr>
          <p:nvPr/>
        </p:nvSpPr>
        <p:spPr bwMode="auto">
          <a:xfrm>
            <a:off x="5554861" y="3753087"/>
            <a:ext cx="22225" cy="160337"/>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09" name="AutoShape 207"/>
          <p:cNvSpPr>
            <a:spLocks noChangeArrowheads="1"/>
          </p:cNvSpPr>
          <p:nvPr/>
        </p:nvSpPr>
        <p:spPr bwMode="auto">
          <a:xfrm>
            <a:off x="4172149" y="3680062"/>
            <a:ext cx="100012" cy="322262"/>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nvGrpSpPr>
          <p:cNvPr id="210" name="Group 208"/>
          <p:cNvGrpSpPr>
            <a:grpSpLocks/>
          </p:cNvGrpSpPr>
          <p:nvPr/>
        </p:nvGrpSpPr>
        <p:grpSpPr bwMode="auto">
          <a:xfrm>
            <a:off x="7653536" y="3730862"/>
            <a:ext cx="123825" cy="219075"/>
            <a:chOff x="4969" y="1873"/>
            <a:chExt cx="79" cy="79"/>
          </a:xfrm>
        </p:grpSpPr>
        <p:sp>
          <p:nvSpPr>
            <p:cNvPr id="211" name="AutoShape 209"/>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12" name="Oval 210"/>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13" name="Group 211"/>
          <p:cNvGrpSpPr>
            <a:grpSpLocks/>
          </p:cNvGrpSpPr>
          <p:nvPr/>
        </p:nvGrpSpPr>
        <p:grpSpPr bwMode="auto">
          <a:xfrm>
            <a:off x="8090099" y="3734037"/>
            <a:ext cx="123825" cy="219075"/>
            <a:chOff x="4969" y="1873"/>
            <a:chExt cx="79" cy="79"/>
          </a:xfrm>
        </p:grpSpPr>
        <p:sp>
          <p:nvSpPr>
            <p:cNvPr id="214" name="AutoShape 212"/>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15" name="Oval 213"/>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16" name="Group 214"/>
          <p:cNvGrpSpPr>
            <a:grpSpLocks/>
          </p:cNvGrpSpPr>
          <p:nvPr/>
        </p:nvGrpSpPr>
        <p:grpSpPr bwMode="auto">
          <a:xfrm>
            <a:off x="7213799" y="3745149"/>
            <a:ext cx="123825" cy="219075"/>
            <a:chOff x="4969" y="1873"/>
            <a:chExt cx="79" cy="79"/>
          </a:xfrm>
        </p:grpSpPr>
        <p:sp>
          <p:nvSpPr>
            <p:cNvPr id="217" name="AutoShape 215"/>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18" name="Oval 216"/>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19" name="Group 217"/>
          <p:cNvGrpSpPr>
            <a:grpSpLocks/>
          </p:cNvGrpSpPr>
          <p:nvPr/>
        </p:nvGrpSpPr>
        <p:grpSpPr bwMode="auto">
          <a:xfrm>
            <a:off x="6812161" y="3735624"/>
            <a:ext cx="123825" cy="220663"/>
            <a:chOff x="4969" y="1873"/>
            <a:chExt cx="79" cy="79"/>
          </a:xfrm>
        </p:grpSpPr>
        <p:sp>
          <p:nvSpPr>
            <p:cNvPr id="220" name="AutoShape 218"/>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21" name="Oval 219"/>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22" name="Group 220"/>
          <p:cNvGrpSpPr>
            <a:grpSpLocks/>
          </p:cNvGrpSpPr>
          <p:nvPr/>
        </p:nvGrpSpPr>
        <p:grpSpPr bwMode="auto">
          <a:xfrm>
            <a:off x="6320036" y="3735624"/>
            <a:ext cx="123825" cy="220663"/>
            <a:chOff x="4969" y="1873"/>
            <a:chExt cx="79" cy="79"/>
          </a:xfrm>
        </p:grpSpPr>
        <p:sp>
          <p:nvSpPr>
            <p:cNvPr id="223" name="AutoShape 221"/>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24" name="Oval 222"/>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25" name="Group 223"/>
          <p:cNvGrpSpPr>
            <a:grpSpLocks/>
          </p:cNvGrpSpPr>
          <p:nvPr/>
        </p:nvGrpSpPr>
        <p:grpSpPr bwMode="auto">
          <a:xfrm>
            <a:off x="6181924" y="3735624"/>
            <a:ext cx="123825" cy="220663"/>
            <a:chOff x="4969" y="1873"/>
            <a:chExt cx="79" cy="79"/>
          </a:xfrm>
        </p:grpSpPr>
        <p:sp>
          <p:nvSpPr>
            <p:cNvPr id="226" name="AutoShape 224"/>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27" name="Oval 225"/>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28" name="Group 226"/>
          <p:cNvGrpSpPr>
            <a:grpSpLocks/>
          </p:cNvGrpSpPr>
          <p:nvPr/>
        </p:nvGrpSpPr>
        <p:grpSpPr bwMode="auto">
          <a:xfrm>
            <a:off x="5910461" y="3724512"/>
            <a:ext cx="123825" cy="220662"/>
            <a:chOff x="4969" y="1873"/>
            <a:chExt cx="79" cy="79"/>
          </a:xfrm>
        </p:grpSpPr>
        <p:sp>
          <p:nvSpPr>
            <p:cNvPr id="229" name="AutoShape 227"/>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30" name="Oval 228"/>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31" name="Group 229"/>
          <p:cNvGrpSpPr>
            <a:grpSpLocks/>
          </p:cNvGrpSpPr>
          <p:nvPr/>
        </p:nvGrpSpPr>
        <p:grpSpPr bwMode="auto">
          <a:xfrm>
            <a:off x="5386586" y="3702287"/>
            <a:ext cx="125413" cy="220662"/>
            <a:chOff x="4969" y="1873"/>
            <a:chExt cx="79" cy="79"/>
          </a:xfrm>
        </p:grpSpPr>
        <p:sp>
          <p:nvSpPr>
            <p:cNvPr id="232" name="AutoShape 230"/>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33" name="Oval 231"/>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34" name="Group 232"/>
          <p:cNvGrpSpPr>
            <a:grpSpLocks/>
          </p:cNvGrpSpPr>
          <p:nvPr/>
        </p:nvGrpSpPr>
        <p:grpSpPr bwMode="auto">
          <a:xfrm>
            <a:off x="4445199" y="3708637"/>
            <a:ext cx="123825" cy="219075"/>
            <a:chOff x="4969" y="1873"/>
            <a:chExt cx="79" cy="79"/>
          </a:xfrm>
        </p:grpSpPr>
        <p:sp>
          <p:nvSpPr>
            <p:cNvPr id="235" name="AutoShape 233"/>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36" name="Oval 234"/>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sp>
        <p:nvSpPr>
          <p:cNvPr id="237" name="AutoShape 235"/>
          <p:cNvSpPr>
            <a:spLocks noChangeArrowheads="1"/>
          </p:cNvSpPr>
          <p:nvPr/>
        </p:nvSpPr>
        <p:spPr bwMode="auto">
          <a:xfrm>
            <a:off x="4908749" y="3661012"/>
            <a:ext cx="119062" cy="19685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nvGrpSpPr>
          <p:cNvPr id="238" name="Group 236"/>
          <p:cNvGrpSpPr>
            <a:grpSpLocks/>
          </p:cNvGrpSpPr>
          <p:nvPr/>
        </p:nvGrpSpPr>
        <p:grpSpPr bwMode="auto">
          <a:xfrm>
            <a:off x="4080074" y="3734037"/>
            <a:ext cx="125412" cy="219075"/>
            <a:chOff x="4969" y="1873"/>
            <a:chExt cx="79" cy="79"/>
          </a:xfrm>
        </p:grpSpPr>
        <p:sp>
          <p:nvSpPr>
            <p:cNvPr id="239" name="AutoShape 237"/>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40" name="Oval 238"/>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41" name="Group 239"/>
          <p:cNvGrpSpPr>
            <a:grpSpLocks/>
          </p:cNvGrpSpPr>
          <p:nvPr/>
        </p:nvGrpSpPr>
        <p:grpSpPr bwMode="auto">
          <a:xfrm>
            <a:off x="3872111" y="3734037"/>
            <a:ext cx="125413" cy="219075"/>
            <a:chOff x="4969" y="1873"/>
            <a:chExt cx="79" cy="79"/>
          </a:xfrm>
        </p:grpSpPr>
        <p:sp>
          <p:nvSpPr>
            <p:cNvPr id="242" name="AutoShape 240"/>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43" name="Oval 241"/>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44" name="Group 242"/>
          <p:cNvGrpSpPr>
            <a:grpSpLocks/>
          </p:cNvGrpSpPr>
          <p:nvPr/>
        </p:nvGrpSpPr>
        <p:grpSpPr bwMode="auto">
          <a:xfrm>
            <a:off x="3603824" y="3735624"/>
            <a:ext cx="123825" cy="220663"/>
            <a:chOff x="4969" y="1873"/>
            <a:chExt cx="79" cy="79"/>
          </a:xfrm>
        </p:grpSpPr>
        <p:sp>
          <p:nvSpPr>
            <p:cNvPr id="245" name="AutoShape 243"/>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46" name="Oval 244"/>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47" name="Group 245"/>
          <p:cNvGrpSpPr>
            <a:grpSpLocks/>
          </p:cNvGrpSpPr>
          <p:nvPr/>
        </p:nvGrpSpPr>
        <p:grpSpPr bwMode="auto">
          <a:xfrm>
            <a:off x="3287911" y="3735624"/>
            <a:ext cx="123825" cy="220663"/>
            <a:chOff x="4969" y="1873"/>
            <a:chExt cx="79" cy="79"/>
          </a:xfrm>
        </p:grpSpPr>
        <p:sp>
          <p:nvSpPr>
            <p:cNvPr id="248" name="AutoShape 246"/>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49" name="Oval 247"/>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50" name="Group 248"/>
          <p:cNvGrpSpPr>
            <a:grpSpLocks/>
          </p:cNvGrpSpPr>
          <p:nvPr/>
        </p:nvGrpSpPr>
        <p:grpSpPr bwMode="auto">
          <a:xfrm>
            <a:off x="2575124" y="3713399"/>
            <a:ext cx="125412" cy="220663"/>
            <a:chOff x="4969" y="1873"/>
            <a:chExt cx="79" cy="79"/>
          </a:xfrm>
        </p:grpSpPr>
        <p:sp>
          <p:nvSpPr>
            <p:cNvPr id="251" name="AutoShape 249"/>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52" name="Oval 250"/>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53" name="Group 251"/>
          <p:cNvGrpSpPr>
            <a:grpSpLocks/>
          </p:cNvGrpSpPr>
          <p:nvPr/>
        </p:nvGrpSpPr>
        <p:grpSpPr bwMode="auto">
          <a:xfrm>
            <a:off x="1851224" y="3735624"/>
            <a:ext cx="123825" cy="220663"/>
            <a:chOff x="4969" y="1873"/>
            <a:chExt cx="79" cy="79"/>
          </a:xfrm>
        </p:grpSpPr>
        <p:sp>
          <p:nvSpPr>
            <p:cNvPr id="254" name="AutoShape 252"/>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55" name="Oval 253"/>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56" name="Group 254"/>
          <p:cNvGrpSpPr>
            <a:grpSpLocks/>
          </p:cNvGrpSpPr>
          <p:nvPr/>
        </p:nvGrpSpPr>
        <p:grpSpPr bwMode="auto">
          <a:xfrm>
            <a:off x="1125736" y="3735624"/>
            <a:ext cx="125413" cy="220663"/>
            <a:chOff x="4969" y="1873"/>
            <a:chExt cx="79" cy="79"/>
          </a:xfrm>
        </p:grpSpPr>
        <p:sp>
          <p:nvSpPr>
            <p:cNvPr id="257" name="AutoShape 255"/>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58" name="Oval 256"/>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59" name="Group 257"/>
          <p:cNvGrpSpPr>
            <a:grpSpLocks/>
          </p:cNvGrpSpPr>
          <p:nvPr/>
        </p:nvGrpSpPr>
        <p:grpSpPr bwMode="auto">
          <a:xfrm>
            <a:off x="438349" y="3735624"/>
            <a:ext cx="125412" cy="220663"/>
            <a:chOff x="4969" y="1873"/>
            <a:chExt cx="79" cy="79"/>
          </a:xfrm>
        </p:grpSpPr>
        <p:sp>
          <p:nvSpPr>
            <p:cNvPr id="260" name="AutoShape 258"/>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61" name="Oval 259"/>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sp>
        <p:nvSpPr>
          <p:cNvPr id="262" name="AutoShape 260"/>
          <p:cNvSpPr>
            <a:spLocks noChangeArrowheads="1"/>
          </p:cNvSpPr>
          <p:nvPr/>
        </p:nvSpPr>
        <p:spPr bwMode="auto">
          <a:xfrm>
            <a:off x="8326636" y="3746737"/>
            <a:ext cx="106363"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63" name="AutoShape 261"/>
          <p:cNvSpPr>
            <a:spLocks noChangeArrowheads="1"/>
          </p:cNvSpPr>
          <p:nvPr/>
        </p:nvSpPr>
        <p:spPr bwMode="auto">
          <a:xfrm>
            <a:off x="7878961" y="3735624"/>
            <a:ext cx="106363"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64" name="AutoShape 262"/>
          <p:cNvSpPr>
            <a:spLocks noChangeArrowheads="1"/>
          </p:cNvSpPr>
          <p:nvPr/>
        </p:nvSpPr>
        <p:spPr bwMode="auto">
          <a:xfrm>
            <a:off x="7437636" y="3735624"/>
            <a:ext cx="106363"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65" name="AutoShape 263"/>
          <p:cNvSpPr>
            <a:spLocks noChangeArrowheads="1"/>
          </p:cNvSpPr>
          <p:nvPr/>
        </p:nvSpPr>
        <p:spPr bwMode="auto">
          <a:xfrm>
            <a:off x="7009011" y="3735624"/>
            <a:ext cx="106363"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66" name="AutoShape 264"/>
          <p:cNvSpPr>
            <a:spLocks noChangeArrowheads="1"/>
          </p:cNvSpPr>
          <p:nvPr/>
        </p:nvSpPr>
        <p:spPr bwMode="auto">
          <a:xfrm>
            <a:off x="378024" y="3735624"/>
            <a:ext cx="106362"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67" name="AutoShape 265"/>
          <p:cNvSpPr>
            <a:spLocks noChangeArrowheads="1"/>
          </p:cNvSpPr>
          <p:nvPr/>
        </p:nvSpPr>
        <p:spPr bwMode="auto">
          <a:xfrm>
            <a:off x="219274" y="3735624"/>
            <a:ext cx="107950"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68" name="AutoShape 266"/>
          <p:cNvSpPr>
            <a:spLocks noChangeArrowheads="1"/>
          </p:cNvSpPr>
          <p:nvPr/>
        </p:nvSpPr>
        <p:spPr bwMode="auto">
          <a:xfrm>
            <a:off x="181174" y="3746737"/>
            <a:ext cx="107950" cy="203200"/>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nvGrpSpPr>
          <p:cNvPr id="269" name="Group 267"/>
          <p:cNvGrpSpPr>
            <a:grpSpLocks/>
          </p:cNvGrpSpPr>
          <p:nvPr/>
        </p:nvGrpSpPr>
        <p:grpSpPr bwMode="auto">
          <a:xfrm>
            <a:off x="8812411" y="3830874"/>
            <a:ext cx="125413" cy="219075"/>
            <a:chOff x="4969" y="1873"/>
            <a:chExt cx="79" cy="79"/>
          </a:xfrm>
        </p:grpSpPr>
        <p:sp>
          <p:nvSpPr>
            <p:cNvPr id="270" name="AutoShape 268"/>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71" name="Oval 269"/>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grpSp>
        <p:nvGrpSpPr>
          <p:cNvPr id="272" name="Group 270"/>
          <p:cNvGrpSpPr>
            <a:grpSpLocks/>
          </p:cNvGrpSpPr>
          <p:nvPr/>
        </p:nvGrpSpPr>
        <p:grpSpPr bwMode="auto">
          <a:xfrm>
            <a:off x="8813999" y="3734037"/>
            <a:ext cx="125412" cy="219075"/>
            <a:chOff x="4969" y="1873"/>
            <a:chExt cx="79" cy="79"/>
          </a:xfrm>
        </p:grpSpPr>
        <p:sp>
          <p:nvSpPr>
            <p:cNvPr id="273" name="AutoShape 271"/>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74" name="Oval 272"/>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sp>
        <p:nvSpPr>
          <p:cNvPr id="278" name="Line 276"/>
          <p:cNvSpPr>
            <a:spLocks noChangeShapeType="1"/>
          </p:cNvSpPr>
          <p:nvPr/>
        </p:nvSpPr>
        <p:spPr bwMode="auto">
          <a:xfrm>
            <a:off x="1287661" y="3097449"/>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81" name="Line 280"/>
          <p:cNvSpPr>
            <a:spLocks noChangeShapeType="1"/>
          </p:cNvSpPr>
          <p:nvPr/>
        </p:nvSpPr>
        <p:spPr bwMode="auto">
          <a:xfrm>
            <a:off x="571699" y="3105387"/>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83" name="Line 282"/>
          <p:cNvSpPr>
            <a:spLocks noChangeShapeType="1"/>
          </p:cNvSpPr>
          <p:nvPr/>
        </p:nvSpPr>
        <p:spPr bwMode="auto">
          <a:xfrm>
            <a:off x="85924" y="3105387"/>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85" name="Line 284"/>
          <p:cNvSpPr>
            <a:spLocks noChangeShapeType="1"/>
          </p:cNvSpPr>
          <p:nvPr/>
        </p:nvSpPr>
        <p:spPr bwMode="auto">
          <a:xfrm>
            <a:off x="6313686" y="3160949"/>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86" name="Line 286"/>
          <p:cNvSpPr>
            <a:spLocks noChangeShapeType="1"/>
          </p:cNvSpPr>
          <p:nvPr/>
        </p:nvSpPr>
        <p:spPr bwMode="auto">
          <a:xfrm flipV="1">
            <a:off x="2725936" y="3449874"/>
            <a:ext cx="0" cy="352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87" name="Line 287"/>
          <p:cNvSpPr>
            <a:spLocks noChangeShapeType="1"/>
          </p:cNvSpPr>
          <p:nvPr/>
        </p:nvSpPr>
        <p:spPr bwMode="auto">
          <a:xfrm flipV="1">
            <a:off x="2000449" y="3457812"/>
            <a:ext cx="0" cy="352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88" name="Line 288"/>
          <p:cNvSpPr>
            <a:spLocks noChangeShapeType="1"/>
          </p:cNvSpPr>
          <p:nvPr/>
        </p:nvSpPr>
        <p:spPr bwMode="auto">
          <a:xfrm>
            <a:off x="2002036" y="3449874"/>
            <a:ext cx="7143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89" name="Line 289"/>
          <p:cNvSpPr>
            <a:spLocks noChangeShapeType="1"/>
          </p:cNvSpPr>
          <p:nvPr/>
        </p:nvSpPr>
        <p:spPr bwMode="auto">
          <a:xfrm>
            <a:off x="2335411" y="3097449"/>
            <a:ext cx="0" cy="342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93" name="Text Box 295"/>
          <p:cNvSpPr txBox="1">
            <a:spLocks noChangeArrowheads="1"/>
          </p:cNvSpPr>
          <p:nvPr/>
        </p:nvSpPr>
        <p:spPr bwMode="auto">
          <a:xfrm>
            <a:off x="3885096" y="4776465"/>
            <a:ext cx="72290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sz="1100" dirty="0">
                <a:solidFill>
                  <a:schemeClr val="tx1">
                    <a:lumMod val="50000"/>
                    <a:lumOff val="50000"/>
                  </a:schemeClr>
                </a:solidFill>
                <a:latin typeface="+mn-lt"/>
                <a:cs typeface="Arial" panose="020B0604020202020204" pitchFamily="34" charset="0"/>
              </a:rPr>
              <a:t>BAM </a:t>
            </a:r>
            <a:r>
              <a:rPr lang="en-US" altLang="de-DE" sz="1100" dirty="0" smtClean="0">
                <a:solidFill>
                  <a:schemeClr val="tx1">
                    <a:lumMod val="50000"/>
                    <a:lumOff val="50000"/>
                  </a:schemeClr>
                </a:solidFill>
                <a:latin typeface="+mn-lt"/>
                <a:cs typeface="Arial" panose="020B0604020202020204" pitchFamily="34" charset="0"/>
              </a:rPr>
              <a:t>1</a:t>
            </a:r>
            <a:endParaRPr lang="en-US" altLang="de-DE" sz="1100" dirty="0">
              <a:solidFill>
                <a:schemeClr val="tx1">
                  <a:lumMod val="50000"/>
                  <a:lumOff val="50000"/>
                </a:schemeClr>
              </a:solidFill>
              <a:latin typeface="+mn-lt"/>
              <a:cs typeface="Arial" panose="020B0604020202020204" pitchFamily="34" charset="0"/>
            </a:endParaRPr>
          </a:p>
        </p:txBody>
      </p:sp>
      <p:sp>
        <p:nvSpPr>
          <p:cNvPr id="294" name="Text Box 296"/>
          <p:cNvSpPr txBox="1">
            <a:spLocks noChangeArrowheads="1"/>
          </p:cNvSpPr>
          <p:nvPr/>
        </p:nvSpPr>
        <p:spPr bwMode="auto">
          <a:xfrm>
            <a:off x="5652120" y="5125472"/>
            <a:ext cx="117316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sz="1100" dirty="0">
                <a:solidFill>
                  <a:schemeClr val="tx1">
                    <a:lumMod val="50000"/>
                    <a:lumOff val="50000"/>
                  </a:schemeClr>
                </a:solidFill>
                <a:latin typeface="+mn-lt"/>
                <a:cs typeface="Arial" panose="020B0604020202020204" pitchFamily="34" charset="0"/>
              </a:rPr>
              <a:t>CSR (THz</a:t>
            </a:r>
            <a:r>
              <a:rPr lang="en-US" altLang="de-DE" sz="1100" dirty="0" smtClean="0">
                <a:solidFill>
                  <a:schemeClr val="tx1">
                    <a:lumMod val="50000"/>
                    <a:lumOff val="50000"/>
                  </a:schemeClr>
                </a:solidFill>
                <a:latin typeface="+mn-lt"/>
                <a:cs typeface="Arial" panose="020B0604020202020204" pitchFamily="34" charset="0"/>
              </a:rPr>
              <a:t>)</a:t>
            </a:r>
            <a:endParaRPr lang="en-US" altLang="de-DE" sz="1100" dirty="0">
              <a:solidFill>
                <a:schemeClr val="tx1">
                  <a:lumMod val="50000"/>
                  <a:lumOff val="50000"/>
                </a:schemeClr>
              </a:solidFill>
              <a:latin typeface="+mn-lt"/>
              <a:cs typeface="Arial" panose="020B0604020202020204" pitchFamily="34" charset="0"/>
            </a:endParaRPr>
          </a:p>
        </p:txBody>
      </p:sp>
      <p:sp>
        <p:nvSpPr>
          <p:cNvPr id="295" name="Line 297"/>
          <p:cNvSpPr>
            <a:spLocks noChangeShapeType="1"/>
          </p:cNvSpPr>
          <p:nvPr/>
        </p:nvSpPr>
        <p:spPr bwMode="auto">
          <a:xfrm flipV="1">
            <a:off x="3916561" y="4535629"/>
            <a:ext cx="0" cy="641350"/>
          </a:xfrm>
          <a:prstGeom prst="line">
            <a:avLst/>
          </a:prstGeom>
          <a:noFill/>
          <a:ln w="9525">
            <a:solidFill>
              <a:srgbClr val="68686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96" name="Line 298"/>
          <p:cNvSpPr>
            <a:spLocks noChangeShapeType="1"/>
          </p:cNvSpPr>
          <p:nvPr/>
        </p:nvSpPr>
        <p:spPr bwMode="auto">
          <a:xfrm flipV="1">
            <a:off x="5791399" y="4514990"/>
            <a:ext cx="0" cy="657813"/>
          </a:xfrm>
          <a:prstGeom prst="line">
            <a:avLst/>
          </a:prstGeom>
          <a:noFill/>
          <a:ln w="9525">
            <a:solidFill>
              <a:srgbClr val="68686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297" name="Text Box 299"/>
          <p:cNvSpPr txBox="1">
            <a:spLocks noChangeArrowheads="1"/>
          </p:cNvSpPr>
          <p:nvPr/>
        </p:nvSpPr>
        <p:spPr bwMode="auto">
          <a:xfrm>
            <a:off x="5533554" y="2210734"/>
            <a:ext cx="155098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de-DE" sz="1400" b="1" dirty="0">
                <a:latin typeface="+mn-lt"/>
                <a:cs typeface="Arial" panose="020B0604020202020204" pitchFamily="34" charset="0"/>
              </a:rPr>
              <a:t>RF </a:t>
            </a:r>
            <a:r>
              <a:rPr lang="en-US" altLang="de-DE" sz="1400" b="1" dirty="0" smtClean="0">
                <a:latin typeface="+mn-lt"/>
                <a:cs typeface="Arial" panose="020B0604020202020204" pitchFamily="34" charset="0"/>
              </a:rPr>
              <a:t>deflector </a:t>
            </a:r>
          </a:p>
          <a:p>
            <a:pPr algn="ctr">
              <a:spcBef>
                <a:spcPts val="0"/>
              </a:spcBef>
            </a:pPr>
            <a:r>
              <a:rPr lang="en-US" altLang="de-DE" sz="1100" dirty="0" smtClean="0">
                <a:latin typeface="+mn-lt"/>
                <a:cs typeface="Arial" panose="020B0604020202020204" pitchFamily="34" charset="0"/>
              </a:rPr>
              <a:t>slice measurements</a:t>
            </a:r>
            <a:endParaRPr lang="en-US" altLang="de-DE" sz="1100" dirty="0">
              <a:latin typeface="+mn-lt"/>
              <a:cs typeface="Arial" panose="020B0604020202020204" pitchFamily="34" charset="0"/>
            </a:endParaRPr>
          </a:p>
        </p:txBody>
      </p:sp>
      <p:sp>
        <p:nvSpPr>
          <p:cNvPr id="298" name="Text Box 300"/>
          <p:cNvSpPr txBox="1">
            <a:spLocks noChangeArrowheads="1"/>
          </p:cNvSpPr>
          <p:nvPr/>
        </p:nvSpPr>
        <p:spPr bwMode="auto">
          <a:xfrm>
            <a:off x="4678596" y="4478986"/>
            <a:ext cx="89849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sz="1100" dirty="0" smtClean="0">
                <a:solidFill>
                  <a:schemeClr val="tx1">
                    <a:lumMod val="50000"/>
                    <a:lumOff val="50000"/>
                  </a:schemeClr>
                </a:solidFill>
                <a:latin typeface="+mn-lt"/>
                <a:cs typeface="Arial" panose="020B0604020202020204" pitchFamily="34" charset="0"/>
              </a:rPr>
              <a:t>SR monitor</a:t>
            </a:r>
            <a:endParaRPr lang="en-US" altLang="de-DE" sz="1100" dirty="0">
              <a:solidFill>
                <a:schemeClr val="tx1">
                  <a:lumMod val="50000"/>
                  <a:lumOff val="50000"/>
                </a:schemeClr>
              </a:solidFill>
              <a:latin typeface="+mn-lt"/>
              <a:cs typeface="Arial" panose="020B0604020202020204" pitchFamily="34" charset="0"/>
            </a:endParaRPr>
          </a:p>
        </p:txBody>
      </p:sp>
      <p:sp>
        <p:nvSpPr>
          <p:cNvPr id="299" name="Line 301"/>
          <p:cNvSpPr>
            <a:spLocks noChangeShapeType="1"/>
          </p:cNvSpPr>
          <p:nvPr/>
        </p:nvSpPr>
        <p:spPr bwMode="auto">
          <a:xfrm flipH="1" flipV="1">
            <a:off x="5112060" y="3900011"/>
            <a:ext cx="0" cy="578975"/>
          </a:xfrm>
          <a:prstGeom prst="line">
            <a:avLst/>
          </a:prstGeom>
          <a:noFill/>
          <a:ln w="9525">
            <a:solidFill>
              <a:srgbClr val="68686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300" name="Line 302"/>
          <p:cNvSpPr>
            <a:spLocks noChangeShapeType="1"/>
          </p:cNvSpPr>
          <p:nvPr/>
        </p:nvSpPr>
        <p:spPr bwMode="auto">
          <a:xfrm flipH="1" flipV="1">
            <a:off x="3991174" y="4534042"/>
            <a:ext cx="6350" cy="287337"/>
          </a:xfrm>
          <a:prstGeom prst="line">
            <a:avLst/>
          </a:prstGeom>
          <a:noFill/>
          <a:ln w="9525">
            <a:solidFill>
              <a:srgbClr val="68686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301" name="Text Box 303"/>
          <p:cNvSpPr txBox="1">
            <a:spLocks noChangeArrowheads="1"/>
          </p:cNvSpPr>
          <p:nvPr/>
        </p:nvSpPr>
        <p:spPr bwMode="auto">
          <a:xfrm>
            <a:off x="3807731" y="5147538"/>
            <a:ext cx="101629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sz="1100" dirty="0" smtClean="0">
                <a:solidFill>
                  <a:schemeClr val="tx1">
                    <a:lumMod val="50000"/>
                    <a:lumOff val="50000"/>
                  </a:schemeClr>
                </a:solidFill>
                <a:latin typeface="+mn-lt"/>
                <a:cs typeface="Arial" panose="020B0604020202020204" pitchFamily="34" charset="0"/>
              </a:rPr>
              <a:t>EO sampling</a:t>
            </a:r>
            <a:endParaRPr lang="en-US" altLang="de-DE" sz="1100" dirty="0">
              <a:solidFill>
                <a:schemeClr val="tx1">
                  <a:lumMod val="50000"/>
                  <a:lumOff val="50000"/>
                </a:schemeClr>
              </a:solidFill>
              <a:latin typeface="+mn-lt"/>
              <a:cs typeface="Arial" panose="020B0604020202020204" pitchFamily="34" charset="0"/>
            </a:endParaRPr>
          </a:p>
        </p:txBody>
      </p:sp>
      <p:sp>
        <p:nvSpPr>
          <p:cNvPr id="304" name="Text Box 310"/>
          <p:cNvSpPr txBox="1">
            <a:spLocks noChangeArrowheads="1"/>
          </p:cNvSpPr>
          <p:nvPr/>
        </p:nvSpPr>
        <p:spPr bwMode="auto">
          <a:xfrm>
            <a:off x="7668344" y="2210734"/>
            <a:ext cx="1327150"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sz="1400" b="1" dirty="0" smtClean="0">
                <a:latin typeface="+mn-lt"/>
                <a:cs typeface="Arial" panose="020B0604020202020204" pitchFamily="34" charset="0"/>
              </a:rPr>
              <a:t>HR </a:t>
            </a:r>
            <a:r>
              <a:rPr lang="en-US" altLang="de-DE" sz="1400" b="1" dirty="0">
                <a:latin typeface="+mn-lt"/>
                <a:cs typeface="Arial" panose="020B0604020202020204" pitchFamily="34" charset="0"/>
              </a:rPr>
              <a:t>screen </a:t>
            </a:r>
            <a:endParaRPr lang="en-US" altLang="de-DE" sz="1400" b="1" dirty="0" smtClean="0">
              <a:latin typeface="+mn-lt"/>
              <a:cs typeface="Arial" panose="020B0604020202020204" pitchFamily="34" charset="0"/>
            </a:endParaRPr>
          </a:p>
          <a:p>
            <a:pPr>
              <a:spcBef>
                <a:spcPts val="0"/>
              </a:spcBef>
            </a:pPr>
            <a:r>
              <a:rPr lang="en-US" altLang="de-DE" sz="1100" dirty="0" smtClean="0">
                <a:latin typeface="+mn-lt"/>
                <a:cs typeface="Arial" panose="020B0604020202020204" pitchFamily="34" charset="0"/>
              </a:rPr>
              <a:t>Quad scan </a:t>
            </a:r>
            <a:r>
              <a:rPr lang="en-US" altLang="de-DE" sz="1100" dirty="0" err="1" smtClean="0">
                <a:latin typeface="+mn-lt"/>
                <a:cs typeface="Arial" panose="020B0604020202020204" pitchFamily="34" charset="0"/>
              </a:rPr>
              <a:t>emmittance</a:t>
            </a:r>
            <a:r>
              <a:rPr lang="en-US" altLang="de-DE" sz="1100" dirty="0" smtClean="0">
                <a:latin typeface="+mn-lt"/>
                <a:cs typeface="Arial" panose="020B0604020202020204" pitchFamily="34" charset="0"/>
              </a:rPr>
              <a:t> measurement</a:t>
            </a:r>
            <a:endParaRPr lang="en-US" altLang="de-DE" sz="1100" dirty="0">
              <a:latin typeface="+mn-lt"/>
              <a:cs typeface="Arial" panose="020B0604020202020204" pitchFamily="34" charset="0"/>
            </a:endParaRPr>
          </a:p>
          <a:p>
            <a:endParaRPr lang="en-US" altLang="de-DE" sz="1200" dirty="0">
              <a:latin typeface="+mn-lt"/>
              <a:cs typeface="Arial" panose="020B0604020202020204" pitchFamily="34" charset="0"/>
            </a:endParaRPr>
          </a:p>
        </p:txBody>
      </p:sp>
      <p:sp>
        <p:nvSpPr>
          <p:cNvPr id="305" name="Line 311"/>
          <p:cNvSpPr>
            <a:spLocks noChangeShapeType="1"/>
          </p:cNvSpPr>
          <p:nvPr/>
        </p:nvSpPr>
        <p:spPr bwMode="auto">
          <a:xfrm flipH="1">
            <a:off x="8388424" y="3097449"/>
            <a:ext cx="0" cy="619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nvGrpSpPr>
          <p:cNvPr id="306" name="Group 312"/>
          <p:cNvGrpSpPr>
            <a:grpSpLocks/>
          </p:cNvGrpSpPr>
          <p:nvPr/>
        </p:nvGrpSpPr>
        <p:grpSpPr bwMode="auto">
          <a:xfrm>
            <a:off x="6892503" y="1617616"/>
            <a:ext cx="123825" cy="220663"/>
            <a:chOff x="4969" y="1873"/>
            <a:chExt cx="79" cy="79"/>
          </a:xfrm>
        </p:grpSpPr>
        <p:sp>
          <p:nvSpPr>
            <p:cNvPr id="307" name="AutoShape 313"/>
            <p:cNvSpPr>
              <a:spLocks noChangeArrowheads="1"/>
            </p:cNvSpPr>
            <p:nvPr/>
          </p:nvSpPr>
          <p:spPr bwMode="auto">
            <a:xfrm>
              <a:off x="4971" y="1876"/>
              <a:ext cx="76" cy="71"/>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08" name="Oval 314"/>
            <p:cNvSpPr>
              <a:spLocks noChangeArrowheads="1"/>
            </p:cNvSpPr>
            <p:nvPr/>
          </p:nvSpPr>
          <p:spPr bwMode="auto">
            <a:xfrm>
              <a:off x="4969" y="1873"/>
              <a:ext cx="79" cy="7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grpSp>
      <p:sp>
        <p:nvSpPr>
          <p:cNvPr id="309" name="AutoShape 315"/>
          <p:cNvSpPr>
            <a:spLocks noChangeArrowheads="1"/>
          </p:cNvSpPr>
          <p:nvPr/>
        </p:nvSpPr>
        <p:spPr bwMode="auto">
          <a:xfrm rot="10800000">
            <a:off x="4671355" y="1569197"/>
            <a:ext cx="144462" cy="317500"/>
          </a:xfrm>
          <a:prstGeom prst="triangle">
            <a:avLst>
              <a:gd name="adj" fmla="val 50000"/>
            </a:avLst>
          </a:prstGeom>
          <a:solidFill>
            <a:schemeClr val="hlink"/>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10" name="Oval 316"/>
          <p:cNvSpPr>
            <a:spLocks noChangeArrowheads="1"/>
          </p:cNvSpPr>
          <p:nvPr/>
        </p:nvSpPr>
        <p:spPr bwMode="auto">
          <a:xfrm>
            <a:off x="5693705" y="1569197"/>
            <a:ext cx="55562" cy="317500"/>
          </a:xfrm>
          <a:prstGeom prst="ellipse">
            <a:avLst/>
          </a:prstGeom>
          <a:solidFill>
            <a:srgbClr val="FF00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11" name="AutoShape 318"/>
          <p:cNvSpPr>
            <a:spLocks noChangeArrowheads="1"/>
          </p:cNvSpPr>
          <p:nvPr/>
        </p:nvSpPr>
        <p:spPr bwMode="auto">
          <a:xfrm>
            <a:off x="8212211" y="1644604"/>
            <a:ext cx="117475" cy="166687"/>
          </a:xfrm>
          <a:prstGeom prst="star4">
            <a:avLst>
              <a:gd name="adj" fmla="val 12500"/>
            </a:avLst>
          </a:prstGeom>
          <a:solidFill>
            <a:srgbClr val="FF99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12" name="Text Box 319"/>
          <p:cNvSpPr txBox="1">
            <a:spLocks noChangeArrowheads="1"/>
          </p:cNvSpPr>
          <p:nvPr/>
        </p:nvSpPr>
        <p:spPr bwMode="auto">
          <a:xfrm>
            <a:off x="4828517" y="1590629"/>
            <a:ext cx="5873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200" dirty="0">
                <a:latin typeface="+mn-lt"/>
                <a:ea typeface="MS PGothic" pitchFamily="34" charset="-128"/>
                <a:cs typeface="Arial" panose="020B0604020202020204" pitchFamily="34" charset="0"/>
              </a:rPr>
              <a:t>dipole</a:t>
            </a:r>
          </a:p>
        </p:txBody>
      </p:sp>
      <p:sp>
        <p:nvSpPr>
          <p:cNvPr id="313" name="Text Box 320"/>
          <p:cNvSpPr txBox="1">
            <a:spLocks noChangeArrowheads="1"/>
          </p:cNvSpPr>
          <p:nvPr/>
        </p:nvSpPr>
        <p:spPr bwMode="auto">
          <a:xfrm>
            <a:off x="5819117" y="1590629"/>
            <a:ext cx="9413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200" dirty="0">
                <a:latin typeface="+mn-lt"/>
                <a:ea typeface="MS PGothic" pitchFamily="34" charset="-128"/>
                <a:cs typeface="Arial" panose="020B0604020202020204" pitchFamily="34" charset="0"/>
              </a:rPr>
              <a:t>quadrupole</a:t>
            </a:r>
          </a:p>
        </p:txBody>
      </p:sp>
      <p:sp>
        <p:nvSpPr>
          <p:cNvPr id="314" name="Text Box 321"/>
          <p:cNvSpPr txBox="1">
            <a:spLocks noChangeArrowheads="1"/>
          </p:cNvSpPr>
          <p:nvPr/>
        </p:nvSpPr>
        <p:spPr bwMode="auto">
          <a:xfrm>
            <a:off x="7033790" y="1590629"/>
            <a:ext cx="9680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200" dirty="0" err="1">
                <a:latin typeface="+mn-lt"/>
                <a:ea typeface="MS PGothic" pitchFamily="34" charset="-128"/>
                <a:cs typeface="Arial" panose="020B0604020202020204" pitchFamily="34" charset="0"/>
              </a:rPr>
              <a:t>BPM+screen</a:t>
            </a:r>
            <a:endParaRPr lang="en-US" altLang="de-DE" sz="1200" dirty="0">
              <a:latin typeface="+mn-lt"/>
              <a:ea typeface="MS PGothic" pitchFamily="34" charset="-128"/>
              <a:cs typeface="Arial" panose="020B0604020202020204" pitchFamily="34" charset="0"/>
            </a:endParaRPr>
          </a:p>
        </p:txBody>
      </p:sp>
      <p:sp>
        <p:nvSpPr>
          <p:cNvPr id="315" name="Text Box 322"/>
          <p:cNvSpPr txBox="1">
            <a:spLocks noChangeArrowheads="1"/>
          </p:cNvSpPr>
          <p:nvPr/>
        </p:nvSpPr>
        <p:spPr bwMode="auto">
          <a:xfrm>
            <a:off x="8316986" y="1590629"/>
            <a:ext cx="5961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200" dirty="0">
                <a:latin typeface="+mn-lt"/>
                <a:ea typeface="MS PGothic" pitchFamily="34" charset="-128"/>
                <a:cs typeface="Arial" panose="020B0604020202020204" pitchFamily="34" charset="0"/>
              </a:rPr>
              <a:t>screen</a:t>
            </a:r>
          </a:p>
        </p:txBody>
      </p:sp>
      <p:sp>
        <p:nvSpPr>
          <p:cNvPr id="316" name="AutoShape 359"/>
          <p:cNvSpPr>
            <a:spLocks/>
          </p:cNvSpPr>
          <p:nvPr/>
        </p:nvSpPr>
        <p:spPr bwMode="auto">
          <a:xfrm rot="5400000">
            <a:off x="4929386" y="4312808"/>
            <a:ext cx="174624" cy="2365374"/>
          </a:xfrm>
          <a:prstGeom prst="rightBrace">
            <a:avLst>
              <a:gd name="adj1" fmla="val 103636"/>
              <a:gd name="adj2" fmla="val 50000"/>
            </a:avLst>
          </a:prstGeom>
          <a:noFill/>
          <a:ln w="9525">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de-DE" sz="1400" dirty="0">
              <a:solidFill>
                <a:srgbClr val="9933FF"/>
              </a:solidFill>
              <a:latin typeface="+mn-lt"/>
              <a:cs typeface="Arial" panose="020B0604020202020204" pitchFamily="34" charset="0"/>
            </a:endParaRPr>
          </a:p>
        </p:txBody>
      </p:sp>
      <p:sp>
        <p:nvSpPr>
          <p:cNvPr id="317" name="Text Box 360"/>
          <p:cNvSpPr txBox="1">
            <a:spLocks noChangeArrowheads="1"/>
          </p:cNvSpPr>
          <p:nvPr/>
        </p:nvSpPr>
        <p:spPr bwMode="auto">
          <a:xfrm>
            <a:off x="4067374" y="5538356"/>
            <a:ext cx="19891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sz="1400" dirty="0" smtClean="0">
                <a:solidFill>
                  <a:srgbClr val="9933FF"/>
                </a:solidFill>
                <a:latin typeface="+mn-lt"/>
                <a:cs typeface="Arial" panose="020B0604020202020204" pitchFamily="34" charset="0"/>
              </a:rPr>
              <a:t>Test non </a:t>
            </a:r>
            <a:r>
              <a:rPr lang="en-US" altLang="de-DE" sz="1400" dirty="0">
                <a:solidFill>
                  <a:srgbClr val="9933FF"/>
                </a:solidFill>
                <a:latin typeface="+mn-lt"/>
                <a:cs typeface="Arial" panose="020B0604020202020204" pitchFamily="34" charset="0"/>
              </a:rPr>
              <a:t>destructive longitudinal monitors</a:t>
            </a:r>
          </a:p>
        </p:txBody>
      </p:sp>
      <p:sp>
        <p:nvSpPr>
          <p:cNvPr id="318" name="Text Box 361"/>
          <p:cNvSpPr txBox="1">
            <a:spLocks noChangeArrowheads="1"/>
          </p:cNvSpPr>
          <p:nvPr/>
        </p:nvSpPr>
        <p:spPr bwMode="auto">
          <a:xfrm>
            <a:off x="5940152" y="4757398"/>
            <a:ext cx="159226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sz="1100" dirty="0">
                <a:solidFill>
                  <a:schemeClr val="tx1">
                    <a:lumMod val="50000"/>
                    <a:lumOff val="50000"/>
                  </a:schemeClr>
                </a:solidFill>
                <a:latin typeface="+mn-lt"/>
                <a:cs typeface="Arial" panose="020B0604020202020204" pitchFamily="34" charset="0"/>
              </a:rPr>
              <a:t>Coherent diffraction </a:t>
            </a:r>
            <a:r>
              <a:rPr lang="en-US" altLang="de-DE" sz="1100" dirty="0" smtClean="0">
                <a:solidFill>
                  <a:schemeClr val="tx1">
                    <a:lumMod val="50000"/>
                    <a:lumOff val="50000"/>
                  </a:schemeClr>
                </a:solidFill>
                <a:latin typeface="+mn-lt"/>
                <a:cs typeface="Arial" panose="020B0604020202020204" pitchFamily="34" charset="0"/>
              </a:rPr>
              <a:t>radiation </a:t>
            </a:r>
            <a:endParaRPr lang="en-US" altLang="de-DE" sz="1100" dirty="0">
              <a:solidFill>
                <a:schemeClr val="tx1">
                  <a:lumMod val="50000"/>
                  <a:lumOff val="50000"/>
                </a:schemeClr>
              </a:solidFill>
              <a:latin typeface="+mn-lt"/>
              <a:cs typeface="Arial" panose="020B0604020202020204" pitchFamily="34" charset="0"/>
            </a:endParaRPr>
          </a:p>
        </p:txBody>
      </p:sp>
      <p:sp>
        <p:nvSpPr>
          <p:cNvPr id="319" name="Line 362"/>
          <p:cNvSpPr>
            <a:spLocks noChangeShapeType="1"/>
          </p:cNvSpPr>
          <p:nvPr/>
        </p:nvSpPr>
        <p:spPr bwMode="auto">
          <a:xfrm flipV="1">
            <a:off x="6085086" y="4514990"/>
            <a:ext cx="0" cy="285750"/>
          </a:xfrm>
          <a:prstGeom prst="line">
            <a:avLst/>
          </a:prstGeom>
          <a:noFill/>
          <a:ln w="9525">
            <a:solidFill>
              <a:srgbClr val="68686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325" name="TextBox 324"/>
          <p:cNvSpPr txBox="1"/>
          <p:nvPr/>
        </p:nvSpPr>
        <p:spPr>
          <a:xfrm>
            <a:off x="865881" y="1293570"/>
            <a:ext cx="1057277" cy="812530"/>
          </a:xfrm>
          <a:prstGeom prst="rect">
            <a:avLst/>
          </a:prstGeom>
          <a:noFill/>
        </p:spPr>
        <p:txBody>
          <a:bodyPr wrap="square" lIns="0" tIns="0" rIns="0" bIns="0" rtlCol="0">
            <a:spAutoFit/>
          </a:bodyPr>
          <a:lstStyle/>
          <a:p>
            <a:pPr>
              <a:lnSpc>
                <a:spcPct val="110000"/>
              </a:lnSpc>
              <a:spcBef>
                <a:spcPts val="0"/>
              </a:spcBef>
            </a:pPr>
            <a:r>
              <a:rPr lang="en-US" sz="1800" kern="1000" spc="30" dirty="0" smtClean="0">
                <a:latin typeface="+mn-lt"/>
                <a:cs typeface="Arial" panose="020B0604020202020204" pitchFamily="34" charset="0"/>
              </a:rPr>
              <a:t>RF-Gun</a:t>
            </a:r>
          </a:p>
          <a:p>
            <a:pPr>
              <a:lnSpc>
                <a:spcPct val="110000"/>
              </a:lnSpc>
              <a:spcBef>
                <a:spcPts val="0"/>
              </a:spcBef>
            </a:pPr>
            <a:r>
              <a:rPr lang="en-US" sz="1000" kern="1000" spc="30" dirty="0" smtClean="0">
                <a:latin typeface="+mn-lt"/>
                <a:cs typeface="Arial" panose="020B0604020202020204" pitchFamily="34" charset="0"/>
              </a:rPr>
              <a:t>100 MV/m peak</a:t>
            </a:r>
          </a:p>
          <a:p>
            <a:pPr>
              <a:lnSpc>
                <a:spcPct val="110000"/>
              </a:lnSpc>
              <a:spcBef>
                <a:spcPts val="0"/>
              </a:spcBef>
            </a:pPr>
            <a:r>
              <a:rPr lang="en-US" sz="1000" kern="1000" spc="30" dirty="0" smtClean="0">
                <a:latin typeface="+mn-lt"/>
                <a:cs typeface="Arial" panose="020B0604020202020204" pitchFamily="34" charset="0"/>
              </a:rPr>
              <a:t>37.89 degree from zero crossing</a:t>
            </a:r>
          </a:p>
        </p:txBody>
      </p:sp>
      <p:sp>
        <p:nvSpPr>
          <p:cNvPr id="326" name="TextBox 325"/>
          <p:cNvSpPr txBox="1"/>
          <p:nvPr/>
        </p:nvSpPr>
        <p:spPr>
          <a:xfrm>
            <a:off x="591766" y="2210734"/>
            <a:ext cx="2684090" cy="677108"/>
          </a:xfrm>
          <a:prstGeom prst="rect">
            <a:avLst/>
          </a:prstGeom>
          <a:noFill/>
        </p:spPr>
        <p:txBody>
          <a:bodyPr wrap="square" lIns="0" tIns="0" rIns="0" bIns="0" rtlCol="0">
            <a:spAutoFit/>
          </a:bodyPr>
          <a:lstStyle/>
          <a:p>
            <a:pPr algn="ctr">
              <a:lnSpc>
                <a:spcPct val="110000"/>
              </a:lnSpc>
              <a:spcBef>
                <a:spcPts val="0"/>
              </a:spcBef>
            </a:pPr>
            <a:r>
              <a:rPr lang="en-US" sz="1800" kern="1000" spc="30" dirty="0" smtClean="0">
                <a:latin typeface="+mn-lt"/>
                <a:cs typeface="Arial" panose="020B0604020202020204" pitchFamily="34" charset="0"/>
              </a:rPr>
              <a:t>S-Band </a:t>
            </a:r>
            <a:r>
              <a:rPr lang="en-US" sz="1800" kern="1000" spc="30" dirty="0" err="1" smtClean="0">
                <a:latin typeface="+mn-lt"/>
                <a:cs typeface="Arial" panose="020B0604020202020204" pitchFamily="34" charset="0"/>
              </a:rPr>
              <a:t>linac</a:t>
            </a:r>
            <a:endParaRPr lang="en-US" sz="1100" kern="1000" spc="30" dirty="0" smtClean="0">
              <a:latin typeface="+mn-lt"/>
              <a:cs typeface="Arial" panose="020B0604020202020204" pitchFamily="34" charset="0"/>
            </a:endParaRPr>
          </a:p>
          <a:p>
            <a:pPr defTabSz="520700">
              <a:lnSpc>
                <a:spcPct val="110000"/>
              </a:lnSpc>
              <a:spcBef>
                <a:spcPts val="0"/>
              </a:spcBef>
              <a:tabLst>
                <a:tab pos="1524000" algn="l"/>
              </a:tabLst>
            </a:pPr>
            <a:r>
              <a:rPr lang="en-US" sz="1100" kern="1000" spc="30" dirty="0" smtClean="0">
                <a:latin typeface="+mn-lt"/>
                <a:cs typeface="Arial" panose="020B0604020202020204" pitchFamily="34" charset="0"/>
              </a:rPr>
              <a:t>13.59 &amp;18.86 MV/m	17.5 MV/m</a:t>
            </a:r>
          </a:p>
          <a:p>
            <a:pPr defTabSz="609600">
              <a:lnSpc>
                <a:spcPct val="110000"/>
              </a:lnSpc>
              <a:spcBef>
                <a:spcPts val="0"/>
              </a:spcBef>
              <a:tabLst>
                <a:tab pos="1524000" algn="l"/>
              </a:tabLst>
            </a:pPr>
            <a:r>
              <a:rPr lang="en-US" sz="1100" kern="1000" spc="30" dirty="0" smtClean="0">
                <a:latin typeface="+mn-lt"/>
                <a:cs typeface="Arial" panose="020B0604020202020204" pitchFamily="34" charset="0"/>
              </a:rPr>
              <a:t>0 degree	</a:t>
            </a:r>
            <a:r>
              <a:rPr lang="en-US" sz="1100" kern="1000" spc="30" dirty="0" smtClean="0">
                <a:solidFill>
                  <a:srgbClr val="CC66FF"/>
                </a:solidFill>
                <a:latin typeface="+mn-lt"/>
                <a:cs typeface="Arial" panose="020B0604020202020204" pitchFamily="34" charset="0"/>
              </a:rPr>
              <a:t>-34.2 degree</a:t>
            </a:r>
          </a:p>
        </p:txBody>
      </p:sp>
      <mc:AlternateContent xmlns:mc="http://schemas.openxmlformats.org/markup-compatibility/2006" xmlns:a14="http://schemas.microsoft.com/office/drawing/2010/main">
        <mc:Choice Requires="a14">
          <p:sp>
            <p:nvSpPr>
              <p:cNvPr id="327" name="TextBox 326"/>
              <p:cNvSpPr txBox="1"/>
              <p:nvPr/>
            </p:nvSpPr>
            <p:spPr>
              <a:xfrm>
                <a:off x="71500" y="4550994"/>
                <a:ext cx="1963624" cy="1235723"/>
              </a:xfrm>
              <a:prstGeom prst="rect">
                <a:avLst/>
              </a:prstGeom>
              <a:noFill/>
            </p:spPr>
            <p:txBody>
              <a:bodyPr wrap="square" lIns="0" tIns="0" rIns="0" bIns="0" rtlCol="0">
                <a:spAutoFit/>
              </a:bodyPr>
              <a:lstStyle/>
              <a:p>
                <a:pPr>
                  <a:lnSpc>
                    <a:spcPct val="110000"/>
                  </a:lnSpc>
                  <a:spcBef>
                    <a:spcPts val="0"/>
                  </a:spcBef>
                </a:pPr>
                <a:r>
                  <a:rPr lang="en-US" sz="1800" kern="1000" spc="30" dirty="0" smtClean="0">
                    <a:latin typeface="+mn-lt"/>
                    <a:cs typeface="Arial" panose="020B0604020202020204" pitchFamily="34" charset="0"/>
                  </a:rPr>
                  <a:t>Laser &amp; cathode</a:t>
                </a:r>
                <a:endParaRPr lang="en-US" sz="1800" kern="1000" spc="30" dirty="0">
                  <a:latin typeface="+mn-lt"/>
                  <a:cs typeface="Arial" panose="020B0604020202020204" pitchFamily="34" charset="0"/>
                </a:endParaRPr>
              </a:p>
              <a:p>
                <a:pPr>
                  <a:lnSpc>
                    <a:spcPct val="110000"/>
                  </a:lnSpc>
                  <a:spcBef>
                    <a:spcPts val="0"/>
                  </a:spcBef>
                </a:pPr>
                <a14:m>
                  <m:oMathPara xmlns:m="http://schemas.openxmlformats.org/officeDocument/2006/math">
                    <m:oMathParaPr>
                      <m:jc m:val="left"/>
                    </m:oMathParaPr>
                    <m:oMath xmlns:m="http://schemas.openxmlformats.org/officeDocument/2006/math">
                      <m:r>
                        <m:rPr>
                          <m:sty m:val="p"/>
                        </m:rPr>
                        <a:rPr lang="en-US" sz="1100" i="1" kern="1000" spc="30" smtClean="0">
                          <a:latin typeface="Cambria Math"/>
                          <a:cs typeface="Franklin Gothic Book"/>
                        </a:rPr>
                        <m:t>σ</m:t>
                      </m:r>
                      <m:r>
                        <a:rPr lang="en-US" sz="1100" b="0" i="1" kern="1000" spc="30" baseline="-25000" smtClean="0">
                          <a:latin typeface="Cambria Math"/>
                          <a:cs typeface="Franklin Gothic Book"/>
                        </a:rPr>
                        <m:t>𝑥</m:t>
                      </m:r>
                      <m:r>
                        <a:rPr lang="en-US" sz="1100" b="0" i="1" kern="1000" spc="30" baseline="-25000" smtClean="0">
                          <a:latin typeface="Cambria Math"/>
                          <a:cs typeface="Franklin Gothic Book"/>
                        </a:rPr>
                        <m:t>,</m:t>
                      </m:r>
                      <m:r>
                        <a:rPr lang="en-US" sz="1100" b="0" i="1" kern="1000" spc="30" baseline="-25000" smtClean="0">
                          <a:latin typeface="Cambria Math"/>
                          <a:cs typeface="Franklin Gothic Book"/>
                        </a:rPr>
                        <m:t>𝑦</m:t>
                      </m:r>
                      <m:r>
                        <a:rPr lang="en-US" sz="1100" b="0" i="1" kern="1000" spc="30" smtClean="0">
                          <a:latin typeface="Cambria Math"/>
                          <a:cs typeface="Franklin Gothic Book"/>
                        </a:rPr>
                        <m:t>=270 µ</m:t>
                      </m:r>
                      <m:r>
                        <a:rPr lang="en-US" sz="1100" b="0" i="1" kern="1000" spc="30" smtClean="0">
                          <a:latin typeface="Cambria Math"/>
                          <a:cs typeface="Franklin Gothic Book"/>
                        </a:rPr>
                        <m:t>𝑚</m:t>
                      </m:r>
                    </m:oMath>
                  </m:oMathPara>
                </a14:m>
                <a:endParaRPr lang="en-US" sz="1100" b="0" kern="1000" spc="30" dirty="0" smtClean="0">
                  <a:latin typeface="+mn-lt"/>
                  <a:cs typeface="Arial" panose="020B0604020202020204" pitchFamily="34" charset="0"/>
                </a:endParaRPr>
              </a:p>
              <a:p>
                <a:pPr>
                  <a:lnSpc>
                    <a:spcPct val="110000"/>
                  </a:lnSpc>
                  <a:spcBef>
                    <a:spcPts val="0"/>
                  </a:spcBef>
                </a:pPr>
                <a:r>
                  <a:rPr lang="en-US" sz="1100" kern="1000" spc="30" dirty="0" smtClean="0">
                    <a:latin typeface="+mn-lt"/>
                    <a:cs typeface="Arial" panose="020B0604020202020204" pitchFamily="34" charset="0"/>
                  </a:rPr>
                  <a:t>Pulse length = 9.9 </a:t>
                </a:r>
                <a:r>
                  <a:rPr lang="en-US" sz="1100" kern="1000" spc="30" dirty="0" err="1" smtClean="0">
                    <a:latin typeface="+mn-lt"/>
                    <a:cs typeface="Arial" panose="020B0604020202020204" pitchFamily="34" charset="0"/>
                  </a:rPr>
                  <a:t>ps</a:t>
                </a:r>
                <a:r>
                  <a:rPr lang="en-US" sz="1100" kern="1000" spc="30" dirty="0" smtClean="0">
                    <a:latin typeface="+mn-lt"/>
                    <a:cs typeface="Arial" panose="020B0604020202020204" pitchFamily="34" charset="0"/>
                  </a:rPr>
                  <a:t> flat top</a:t>
                </a:r>
              </a:p>
              <a:p>
                <a:pPr>
                  <a:lnSpc>
                    <a:spcPct val="110000"/>
                  </a:lnSpc>
                  <a:spcBef>
                    <a:spcPts val="0"/>
                  </a:spcBef>
                </a:pPr>
                <a:r>
                  <a:rPr lang="en-US" sz="1100" kern="1000" spc="30" dirty="0" smtClean="0">
                    <a:latin typeface="+mn-lt"/>
                    <a:cs typeface="Arial" panose="020B0604020202020204" pitchFamily="34" charset="0"/>
                  </a:rPr>
                  <a:t>Rise and fall time = 0.7 </a:t>
                </a:r>
                <a:r>
                  <a:rPr lang="en-US" sz="1100" kern="1000" spc="30" dirty="0" err="1" smtClean="0">
                    <a:latin typeface="+mn-lt"/>
                    <a:cs typeface="Arial" panose="020B0604020202020204" pitchFamily="34" charset="0"/>
                  </a:rPr>
                  <a:t>ps</a:t>
                </a:r>
                <a:endParaRPr lang="en-US" sz="1100" kern="1000" spc="30" dirty="0" smtClean="0">
                  <a:latin typeface="+mn-lt"/>
                  <a:cs typeface="Arial" panose="020B0604020202020204" pitchFamily="34" charset="0"/>
                </a:endParaRPr>
              </a:p>
              <a:p>
                <a:pPr>
                  <a:lnSpc>
                    <a:spcPct val="110000"/>
                  </a:lnSpc>
                  <a:spcBef>
                    <a:spcPts val="0"/>
                  </a:spcBef>
                </a:pPr>
                <a:r>
                  <a:rPr lang="en-US" sz="1100" kern="1000" spc="30" dirty="0" smtClean="0">
                    <a:latin typeface="+mn-lt"/>
                    <a:cs typeface="Arial" panose="020B0604020202020204" pitchFamily="34" charset="0"/>
                  </a:rPr>
                  <a:t>Q = 200 </a:t>
                </a:r>
                <a:r>
                  <a:rPr lang="en-US" sz="1100" kern="1000" spc="30" dirty="0" err="1" smtClean="0">
                    <a:latin typeface="+mn-lt"/>
                    <a:cs typeface="Arial" panose="020B0604020202020204" pitchFamily="34" charset="0"/>
                  </a:rPr>
                  <a:t>pC</a:t>
                </a:r>
                <a:r>
                  <a:rPr lang="en-US" sz="1100" kern="1000" spc="30" dirty="0" smtClean="0">
                    <a:latin typeface="+mn-lt"/>
                    <a:cs typeface="Arial" panose="020B0604020202020204" pitchFamily="34" charset="0"/>
                  </a:rPr>
                  <a:t>, I peak = 22 A</a:t>
                </a:r>
              </a:p>
              <a:p>
                <a:pPr>
                  <a:lnSpc>
                    <a:spcPct val="110000"/>
                  </a:lnSpc>
                  <a:spcBef>
                    <a:spcPts val="0"/>
                  </a:spcBef>
                </a:pPr>
                <a:r>
                  <a:rPr lang="en-US" sz="1100" kern="1000" spc="30" dirty="0" smtClean="0">
                    <a:latin typeface="+mn-lt"/>
                    <a:cs typeface="Arial" panose="020B0604020202020204" pitchFamily="34" charset="0"/>
                  </a:rPr>
                  <a:t>Ԑintrinsic = 0.195 µm</a:t>
                </a:r>
              </a:p>
            </p:txBody>
          </p:sp>
        </mc:Choice>
        <mc:Fallback xmlns="">
          <p:sp>
            <p:nvSpPr>
              <p:cNvPr id="327" name="TextBox 326"/>
              <p:cNvSpPr txBox="1">
                <a:spLocks noRot="1" noChangeAspect="1" noMove="1" noResize="1" noEditPoints="1" noAdjustHandles="1" noChangeArrowheads="1" noChangeShapeType="1" noTextEdit="1"/>
              </p:cNvSpPr>
              <p:nvPr/>
            </p:nvSpPr>
            <p:spPr>
              <a:xfrm>
                <a:off x="71500" y="4550994"/>
                <a:ext cx="1963624" cy="1235723"/>
              </a:xfrm>
              <a:prstGeom prst="rect">
                <a:avLst/>
              </a:prstGeom>
              <a:blipFill rotWithShape="1">
                <a:blip r:embed="rId2"/>
                <a:stretch>
                  <a:fillRect l="-7453" t="-5446" b="-5446"/>
                </a:stretch>
              </a:blipFill>
            </p:spPr>
            <p:txBody>
              <a:bodyPr/>
              <a:lstStyle/>
              <a:p>
                <a:r>
                  <a:rPr lang="de-CH">
                    <a:noFill/>
                  </a:rPr>
                  <a:t> </a:t>
                </a:r>
              </a:p>
            </p:txBody>
          </p:sp>
        </mc:Fallback>
      </mc:AlternateContent>
      <p:grpSp>
        <p:nvGrpSpPr>
          <p:cNvPr id="329" name="Group 328"/>
          <p:cNvGrpSpPr/>
          <p:nvPr/>
        </p:nvGrpSpPr>
        <p:grpSpPr>
          <a:xfrm>
            <a:off x="3687936" y="1619203"/>
            <a:ext cx="69850" cy="217488"/>
            <a:chOff x="120650" y="3704493"/>
            <a:chExt cx="69850" cy="217488"/>
          </a:xfrm>
        </p:grpSpPr>
        <p:grpSp>
          <p:nvGrpSpPr>
            <p:cNvPr id="330" name="Group 189"/>
            <p:cNvGrpSpPr>
              <a:grpSpLocks/>
            </p:cNvGrpSpPr>
            <p:nvPr/>
          </p:nvGrpSpPr>
          <p:grpSpPr bwMode="auto">
            <a:xfrm>
              <a:off x="120650" y="3841018"/>
              <a:ext cx="69850" cy="80963"/>
              <a:chOff x="751" y="948"/>
              <a:chExt cx="46" cy="24"/>
            </a:xfrm>
          </p:grpSpPr>
          <p:sp>
            <p:nvSpPr>
              <p:cNvPr id="335" name="Rectangle 190"/>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36" name="Line 191"/>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337" name="Line 192"/>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nvGrpSpPr>
            <p:cNvPr id="331" name="Group 193"/>
            <p:cNvGrpSpPr>
              <a:grpSpLocks/>
            </p:cNvGrpSpPr>
            <p:nvPr/>
          </p:nvGrpSpPr>
          <p:grpSpPr bwMode="auto">
            <a:xfrm>
              <a:off x="120650" y="3704493"/>
              <a:ext cx="69850" cy="84138"/>
              <a:chOff x="751" y="948"/>
              <a:chExt cx="46" cy="24"/>
            </a:xfrm>
          </p:grpSpPr>
          <p:sp>
            <p:nvSpPr>
              <p:cNvPr id="332" name="Rectangle 194"/>
              <p:cNvSpPr>
                <a:spLocks noChangeArrowheads="1"/>
              </p:cNvSpPr>
              <p:nvPr/>
            </p:nvSpPr>
            <p:spPr bwMode="auto">
              <a:xfrm>
                <a:off x="751" y="948"/>
                <a:ext cx="45" cy="23"/>
              </a:xfrm>
              <a:prstGeom prst="rect">
                <a:avLst/>
              </a:prstGeom>
              <a:solidFill>
                <a:srgbClr val="66FF3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33" name="Line 195"/>
              <p:cNvSpPr>
                <a:spLocks noChangeShapeType="1"/>
              </p:cNvSpPr>
              <p:nvPr/>
            </p:nvSpPr>
            <p:spPr bwMode="auto">
              <a:xfrm flipV="1">
                <a:off x="752" y="950"/>
                <a:ext cx="44"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sp>
            <p:nvSpPr>
              <p:cNvPr id="334" name="Line 196"/>
              <p:cNvSpPr>
                <a:spLocks noChangeShapeType="1"/>
              </p:cNvSpPr>
              <p:nvPr/>
            </p:nvSpPr>
            <p:spPr bwMode="auto">
              <a:xfrm>
                <a:off x="751" y="951"/>
                <a:ext cx="46" cy="21"/>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grpSp>
      <p:sp>
        <p:nvSpPr>
          <p:cNvPr id="338" name="Text Box 319"/>
          <p:cNvSpPr txBox="1">
            <a:spLocks noChangeArrowheads="1"/>
          </p:cNvSpPr>
          <p:nvPr/>
        </p:nvSpPr>
        <p:spPr bwMode="auto">
          <a:xfrm>
            <a:off x="3738521" y="1589448"/>
            <a:ext cx="7168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200" dirty="0" smtClean="0">
                <a:latin typeface="+mn-lt"/>
                <a:ea typeface="MS PGothic" pitchFamily="34" charset="-128"/>
                <a:cs typeface="Arial" panose="020B0604020202020204" pitchFamily="34" charset="0"/>
              </a:rPr>
              <a:t>solenoid</a:t>
            </a:r>
            <a:endParaRPr lang="en-US" altLang="de-DE" sz="1200" dirty="0">
              <a:latin typeface="+mn-lt"/>
              <a:ea typeface="MS PGothic" pitchFamily="34" charset="-128"/>
              <a:cs typeface="Arial" panose="020B0604020202020204" pitchFamily="34" charset="0"/>
            </a:endParaRPr>
          </a:p>
        </p:txBody>
      </p:sp>
      <p:sp>
        <p:nvSpPr>
          <p:cNvPr id="339" name="TextBox 338"/>
          <p:cNvSpPr txBox="1"/>
          <p:nvPr/>
        </p:nvSpPr>
        <p:spPr>
          <a:xfrm>
            <a:off x="3379695" y="2210734"/>
            <a:ext cx="1084293" cy="863313"/>
          </a:xfrm>
          <a:prstGeom prst="rect">
            <a:avLst/>
          </a:prstGeom>
          <a:noFill/>
        </p:spPr>
        <p:txBody>
          <a:bodyPr wrap="square" lIns="0" tIns="0" rIns="0" bIns="0" rtlCol="0">
            <a:spAutoFit/>
          </a:bodyPr>
          <a:lstStyle/>
          <a:p>
            <a:pPr>
              <a:lnSpc>
                <a:spcPct val="110000"/>
              </a:lnSpc>
              <a:spcBef>
                <a:spcPts val="0"/>
              </a:spcBef>
            </a:pPr>
            <a:r>
              <a:rPr lang="en-US" sz="1800" kern="1000" spc="30" dirty="0" smtClean="0">
                <a:latin typeface="+mn-lt"/>
                <a:cs typeface="Arial" panose="020B0604020202020204" pitchFamily="34" charset="0"/>
              </a:rPr>
              <a:t>X-Band</a:t>
            </a:r>
          </a:p>
          <a:p>
            <a:pPr defTabSz="520700">
              <a:lnSpc>
                <a:spcPct val="110000"/>
              </a:lnSpc>
              <a:spcBef>
                <a:spcPts val="0"/>
              </a:spcBef>
              <a:tabLst>
                <a:tab pos="1524000" algn="l"/>
              </a:tabLst>
            </a:pPr>
            <a:r>
              <a:rPr lang="en-US" sz="1100" kern="1000" spc="30" dirty="0" smtClean="0">
                <a:latin typeface="+mn-lt"/>
                <a:cs typeface="Arial" panose="020B0604020202020204" pitchFamily="34" charset="0"/>
              </a:rPr>
              <a:t>21.2 MV/m</a:t>
            </a:r>
          </a:p>
          <a:p>
            <a:pPr defTabSz="609600">
              <a:lnSpc>
                <a:spcPct val="110000"/>
              </a:lnSpc>
              <a:spcBef>
                <a:spcPts val="0"/>
              </a:spcBef>
              <a:tabLst>
                <a:tab pos="1524000" algn="l"/>
              </a:tabLst>
            </a:pPr>
            <a:r>
              <a:rPr lang="en-US" sz="1100" kern="1000" spc="30" dirty="0" smtClean="0">
                <a:latin typeface="+mn-lt"/>
                <a:cs typeface="Arial" panose="020B0604020202020204" pitchFamily="34" charset="0"/>
              </a:rPr>
              <a:t>-180 degree</a:t>
            </a:r>
          </a:p>
          <a:p>
            <a:pPr defTabSz="609600">
              <a:lnSpc>
                <a:spcPct val="110000"/>
              </a:lnSpc>
              <a:spcBef>
                <a:spcPts val="0"/>
              </a:spcBef>
              <a:tabLst>
                <a:tab pos="1524000" algn="l"/>
              </a:tabLst>
            </a:pPr>
            <a:r>
              <a:rPr lang="en-US" sz="1100" kern="1000" spc="30" dirty="0" smtClean="0">
                <a:latin typeface="+mn-lt"/>
                <a:cs typeface="Arial" panose="020B0604020202020204" pitchFamily="34" charset="0"/>
                <a:sym typeface="Symbol"/>
              </a:rPr>
              <a:t>E = -20 MeV</a:t>
            </a:r>
            <a:endParaRPr lang="en-US" sz="1100" kern="1000" spc="30" dirty="0" smtClean="0">
              <a:latin typeface="+mn-lt"/>
              <a:cs typeface="Arial" panose="020B0604020202020204" pitchFamily="34" charset="0"/>
            </a:endParaRPr>
          </a:p>
        </p:txBody>
      </p:sp>
      <mc:AlternateContent xmlns:mc="http://schemas.openxmlformats.org/markup-compatibility/2006" xmlns:a14="http://schemas.microsoft.com/office/drawing/2010/main">
        <mc:Choice Requires="a14">
          <p:sp>
            <p:nvSpPr>
              <p:cNvPr id="340" name="TextBox 339"/>
              <p:cNvSpPr txBox="1"/>
              <p:nvPr/>
            </p:nvSpPr>
            <p:spPr>
              <a:xfrm>
                <a:off x="4603831" y="2210734"/>
                <a:ext cx="1084293" cy="1049518"/>
              </a:xfrm>
              <a:prstGeom prst="rect">
                <a:avLst/>
              </a:prstGeom>
              <a:noFill/>
            </p:spPr>
            <p:txBody>
              <a:bodyPr wrap="square" lIns="0" tIns="0" rIns="0" bIns="0" rtlCol="0">
                <a:spAutoFit/>
              </a:bodyPr>
              <a:lstStyle/>
              <a:p>
                <a:pPr>
                  <a:lnSpc>
                    <a:spcPct val="110000"/>
                  </a:lnSpc>
                  <a:spcBef>
                    <a:spcPts val="0"/>
                  </a:spcBef>
                </a:pPr>
                <a:r>
                  <a:rPr lang="en-US" sz="1800" kern="1000" spc="30" dirty="0" smtClean="0">
                    <a:latin typeface="+mn-lt"/>
                    <a:cs typeface="Arial" panose="020B0604020202020204" pitchFamily="34" charset="0"/>
                  </a:rPr>
                  <a:t>BC1</a:t>
                </a:r>
              </a:p>
              <a:p>
                <a:pPr defTabSz="520700">
                  <a:lnSpc>
                    <a:spcPct val="110000"/>
                  </a:lnSpc>
                  <a:spcBef>
                    <a:spcPts val="0"/>
                  </a:spcBef>
                  <a:tabLst>
                    <a:tab pos="1524000" algn="l"/>
                  </a:tabLst>
                </a:pPr>
                <a:r>
                  <a:rPr lang="en-US" sz="1100" kern="1000" spc="30" dirty="0" smtClean="0">
                    <a:latin typeface="+mn-lt"/>
                    <a:cs typeface="Arial" panose="020B0604020202020204" pitchFamily="34" charset="0"/>
                  </a:rPr>
                  <a:t>E = 255 MeV</a:t>
                </a:r>
              </a:p>
              <a:p>
                <a:pPr defTabSz="520700">
                  <a:lnSpc>
                    <a:spcPct val="110000"/>
                  </a:lnSpc>
                  <a:spcBef>
                    <a:spcPts val="0"/>
                  </a:spcBef>
                  <a:tabLst>
                    <a:tab pos="1524000" algn="l"/>
                  </a:tabLst>
                </a:pPr>
                <a14:m>
                  <m:oMath xmlns:m="http://schemas.openxmlformats.org/officeDocument/2006/math">
                    <m:r>
                      <m:rPr>
                        <m:sty m:val="p"/>
                      </m:rPr>
                      <a:rPr lang="en-US" sz="1100" i="1" kern="1000" spc="30">
                        <a:latin typeface="Cambria Math"/>
                        <a:cs typeface="Franklin Gothic Book"/>
                      </a:rPr>
                      <m:t>σ</m:t>
                    </m:r>
                    <m:r>
                      <m:rPr>
                        <m:sty m:val="p"/>
                      </m:rPr>
                      <a:rPr lang="en-US" sz="1100" i="1" kern="1000" spc="30" baseline="-25000" smtClean="0">
                        <a:latin typeface="Cambria Math"/>
                        <a:cs typeface="Franklin Gothic Book"/>
                      </a:rPr>
                      <m:t>δ</m:t>
                    </m:r>
                    <m:r>
                      <a:rPr lang="en-US" sz="1100" i="1" kern="1000" spc="30">
                        <a:latin typeface="Cambria Math"/>
                        <a:cs typeface="Franklin Gothic Book"/>
                      </a:rPr>
                      <m:t>=</m:t>
                    </m:r>
                  </m:oMath>
                </a14:m>
                <a:r>
                  <a:rPr lang="en-US" sz="1100" kern="1000" spc="30" dirty="0" smtClean="0">
                    <a:latin typeface="+mn-lt"/>
                    <a:cs typeface="Arial" panose="020B0604020202020204" pitchFamily="34" charset="0"/>
                  </a:rPr>
                  <a:t> 1.674%</a:t>
                </a:r>
              </a:p>
              <a:p>
                <a:pPr defTabSz="520700">
                  <a:lnSpc>
                    <a:spcPct val="110000"/>
                  </a:lnSpc>
                  <a:spcBef>
                    <a:spcPts val="0"/>
                  </a:spcBef>
                  <a:tabLst>
                    <a:tab pos="1524000" algn="l"/>
                  </a:tabLst>
                </a:pPr>
                <a:r>
                  <a:rPr lang="en-US" sz="1100" kern="1000" spc="30" dirty="0" smtClean="0">
                    <a:latin typeface="+mn-lt"/>
                    <a:cs typeface="Arial" panose="020B0604020202020204" pitchFamily="34" charset="0"/>
                  </a:rPr>
                  <a:t>R56 = 46.8 mm</a:t>
                </a:r>
              </a:p>
              <a:p>
                <a:pPr defTabSz="520700">
                  <a:lnSpc>
                    <a:spcPct val="110000"/>
                  </a:lnSpc>
                  <a:spcBef>
                    <a:spcPts val="0"/>
                  </a:spcBef>
                  <a:tabLst>
                    <a:tab pos="1524000" algn="l"/>
                  </a:tabLst>
                </a:pPr>
                <a:r>
                  <a:rPr lang="en-US" sz="1100" kern="1000" spc="30" dirty="0">
                    <a:latin typeface="+mn-lt"/>
                    <a:cs typeface="Arial" panose="020B0604020202020204" pitchFamily="34" charset="0"/>
                  </a:rPr>
                  <a:t> </a:t>
                </a:r>
                <a:r>
                  <a:rPr lang="en-US" sz="1100" kern="1000" spc="30" dirty="0" smtClean="0">
                    <a:latin typeface="+mn-lt"/>
                    <a:cs typeface="Arial" panose="020B0604020202020204" pitchFamily="34" charset="0"/>
                  </a:rPr>
                  <a:t>θ = 4.1 </a:t>
                </a:r>
                <a:r>
                  <a:rPr lang="en-US" sz="1100" kern="1000" spc="30" dirty="0" err="1" smtClean="0">
                    <a:latin typeface="+mn-lt"/>
                    <a:cs typeface="Arial" panose="020B0604020202020204" pitchFamily="34" charset="0"/>
                  </a:rPr>
                  <a:t>deg</a:t>
                </a:r>
                <a:endParaRPr lang="en-US" sz="1100" kern="1000" spc="30" dirty="0" smtClean="0">
                  <a:latin typeface="+mn-lt"/>
                  <a:cs typeface="Arial" panose="020B0604020202020204" pitchFamily="34" charset="0"/>
                </a:endParaRPr>
              </a:p>
            </p:txBody>
          </p:sp>
        </mc:Choice>
        <mc:Fallback xmlns="">
          <p:sp>
            <p:nvSpPr>
              <p:cNvPr id="340" name="TextBox 339"/>
              <p:cNvSpPr txBox="1">
                <a:spLocks noRot="1" noChangeAspect="1" noMove="1" noResize="1" noEditPoints="1" noAdjustHandles="1" noChangeArrowheads="1" noChangeShapeType="1" noTextEdit="1"/>
              </p:cNvSpPr>
              <p:nvPr/>
            </p:nvSpPr>
            <p:spPr>
              <a:xfrm>
                <a:off x="4603831" y="2210734"/>
                <a:ext cx="1084293" cy="1049518"/>
              </a:xfrm>
              <a:prstGeom prst="rect">
                <a:avLst/>
              </a:prstGeom>
              <a:blipFill rotWithShape="1">
                <a:blip r:embed="rId3"/>
                <a:stretch>
                  <a:fillRect l="-12921" t="-6395" b="-6395"/>
                </a:stretch>
              </a:blipFill>
            </p:spPr>
            <p:txBody>
              <a:bodyPr/>
              <a:lstStyle/>
              <a:p>
                <a:r>
                  <a:rPr lang="de-CH">
                    <a:noFill/>
                  </a:rPr>
                  <a:t> </a:t>
                </a:r>
              </a:p>
            </p:txBody>
          </p:sp>
        </mc:Fallback>
      </mc:AlternateContent>
      <p:sp>
        <p:nvSpPr>
          <p:cNvPr id="277" name="AutoShape 275"/>
          <p:cNvSpPr>
            <a:spLocks noChangeArrowheads="1"/>
          </p:cNvSpPr>
          <p:nvPr/>
        </p:nvSpPr>
        <p:spPr bwMode="auto">
          <a:xfrm rot="10800000">
            <a:off x="1182886" y="3034758"/>
            <a:ext cx="219075" cy="2286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79" name="AutoShape 277"/>
          <p:cNvSpPr>
            <a:spLocks noChangeArrowheads="1"/>
          </p:cNvSpPr>
          <p:nvPr/>
        </p:nvSpPr>
        <p:spPr bwMode="auto">
          <a:xfrm rot="10800000">
            <a:off x="2224002" y="3033171"/>
            <a:ext cx="219075" cy="2286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80" name="AutoShape 279"/>
          <p:cNvSpPr>
            <a:spLocks noChangeArrowheads="1"/>
          </p:cNvSpPr>
          <p:nvPr/>
        </p:nvSpPr>
        <p:spPr bwMode="auto">
          <a:xfrm rot="10800000">
            <a:off x="457399" y="3042696"/>
            <a:ext cx="219075" cy="2286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82" name="AutoShape 281"/>
          <p:cNvSpPr>
            <a:spLocks noChangeArrowheads="1"/>
          </p:cNvSpPr>
          <p:nvPr/>
        </p:nvSpPr>
        <p:spPr bwMode="auto">
          <a:xfrm rot="10800000">
            <a:off x="-28377" y="3042696"/>
            <a:ext cx="219076" cy="2286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84" name="AutoShape 283"/>
          <p:cNvSpPr>
            <a:spLocks noChangeArrowheads="1"/>
          </p:cNvSpPr>
          <p:nvPr/>
        </p:nvSpPr>
        <p:spPr bwMode="auto">
          <a:xfrm rot="10800000">
            <a:off x="6199386" y="3098258"/>
            <a:ext cx="219075" cy="2286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291" name="AutoShape 292"/>
          <p:cNvSpPr>
            <a:spLocks noChangeArrowheads="1"/>
          </p:cNvSpPr>
          <p:nvPr/>
        </p:nvSpPr>
        <p:spPr bwMode="auto">
          <a:xfrm rot="10800000">
            <a:off x="3645099" y="3068096"/>
            <a:ext cx="219075" cy="228600"/>
          </a:xfrm>
          <a:prstGeom prst="triangle">
            <a:avLst>
              <a:gd name="adj" fmla="val 50000"/>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mn-lt"/>
              <a:cs typeface="Arial" panose="020B0604020202020204" pitchFamily="34" charset="0"/>
            </a:endParaRPr>
          </a:p>
        </p:txBody>
      </p:sp>
      <p:sp>
        <p:nvSpPr>
          <p:cNvPr id="341" name="AutoShape 359"/>
          <p:cNvSpPr>
            <a:spLocks/>
          </p:cNvSpPr>
          <p:nvPr/>
        </p:nvSpPr>
        <p:spPr bwMode="auto">
          <a:xfrm rot="5400000">
            <a:off x="2587647" y="4063618"/>
            <a:ext cx="167002" cy="1239797"/>
          </a:xfrm>
          <a:prstGeom prst="rightBrace">
            <a:avLst>
              <a:gd name="adj1" fmla="val 103636"/>
              <a:gd name="adj2" fmla="val 50000"/>
            </a:avLst>
          </a:prstGeom>
          <a:noFill/>
          <a:ln w="9525">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de-DE" sz="1400" dirty="0">
              <a:solidFill>
                <a:srgbClr val="9933FF"/>
              </a:solidFill>
              <a:latin typeface="+mn-lt"/>
              <a:cs typeface="Arial" panose="020B0604020202020204" pitchFamily="34" charset="0"/>
            </a:endParaRPr>
          </a:p>
        </p:txBody>
      </p:sp>
      <p:sp>
        <p:nvSpPr>
          <p:cNvPr id="342" name="Text Box 360"/>
          <p:cNvSpPr txBox="1">
            <a:spLocks noChangeArrowheads="1"/>
          </p:cNvSpPr>
          <p:nvPr/>
        </p:nvSpPr>
        <p:spPr bwMode="auto">
          <a:xfrm>
            <a:off x="1975049" y="4803022"/>
            <a:ext cx="19891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sz="1400" dirty="0" smtClean="0">
                <a:solidFill>
                  <a:srgbClr val="9933FF"/>
                </a:solidFill>
                <a:latin typeface="+mn-lt"/>
                <a:cs typeface="Arial" panose="020B0604020202020204" pitchFamily="34" charset="0"/>
              </a:rPr>
              <a:t>Off crest for compression</a:t>
            </a:r>
            <a:endParaRPr lang="en-US" altLang="de-DE" sz="1400" dirty="0">
              <a:solidFill>
                <a:srgbClr val="9933FF"/>
              </a:solidFill>
              <a:latin typeface="+mn-lt"/>
              <a:cs typeface="Arial" panose="020B0604020202020204" pitchFamily="34" charset="0"/>
            </a:endParaRPr>
          </a:p>
        </p:txBody>
      </p:sp>
      <p:sp>
        <p:nvSpPr>
          <p:cNvPr id="343" name="AutoShape 359"/>
          <p:cNvSpPr>
            <a:spLocks/>
          </p:cNvSpPr>
          <p:nvPr/>
        </p:nvSpPr>
        <p:spPr bwMode="auto">
          <a:xfrm rot="5400000">
            <a:off x="7542809" y="4513787"/>
            <a:ext cx="174624" cy="1977231"/>
          </a:xfrm>
          <a:prstGeom prst="rightBrace">
            <a:avLst>
              <a:gd name="adj1" fmla="val 103636"/>
              <a:gd name="adj2" fmla="val 50000"/>
            </a:avLst>
          </a:prstGeom>
          <a:noFill/>
          <a:ln w="9525">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de-DE" sz="1400" dirty="0">
              <a:solidFill>
                <a:srgbClr val="9933FF"/>
              </a:solidFill>
              <a:latin typeface="+mn-lt"/>
              <a:cs typeface="Arial" panose="020B0604020202020204" pitchFamily="34" charset="0"/>
            </a:endParaRPr>
          </a:p>
        </p:txBody>
      </p:sp>
      <p:sp>
        <p:nvSpPr>
          <p:cNvPr id="345" name="Text Box 360"/>
          <p:cNvSpPr txBox="1">
            <a:spLocks noChangeArrowheads="1"/>
          </p:cNvSpPr>
          <p:nvPr/>
        </p:nvSpPr>
        <p:spPr bwMode="auto">
          <a:xfrm>
            <a:off x="6501011" y="5565436"/>
            <a:ext cx="225063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de-DE" sz="1400" dirty="0" smtClean="0">
                <a:solidFill>
                  <a:srgbClr val="9933FF"/>
                </a:solidFill>
                <a:latin typeface="+mn-lt"/>
                <a:cs typeface="Arial" panose="020B0604020202020204" pitchFamily="34" charset="0"/>
              </a:rPr>
              <a:t>3.5 cell FODO</a:t>
            </a:r>
          </a:p>
          <a:p>
            <a:pPr algn="ctr">
              <a:spcBef>
                <a:spcPts val="0"/>
              </a:spcBef>
            </a:pPr>
            <a:r>
              <a:rPr lang="en-US" altLang="de-DE" sz="1100" dirty="0" smtClean="0">
                <a:latin typeface="+mn-lt"/>
                <a:cs typeface="Arial" panose="020B0604020202020204" pitchFamily="34" charset="0"/>
              </a:rPr>
              <a:t>55° phase advance / cell</a:t>
            </a:r>
          </a:p>
          <a:p>
            <a:pPr algn="ctr">
              <a:spcBef>
                <a:spcPts val="0"/>
              </a:spcBef>
            </a:pPr>
            <a:r>
              <a:rPr lang="en-US" altLang="de-DE" sz="1100" dirty="0" smtClean="0">
                <a:latin typeface="+mn-lt"/>
                <a:cs typeface="Arial" panose="020B0604020202020204" pitchFamily="34" charset="0"/>
              </a:rPr>
              <a:t>Test emittance measurements</a:t>
            </a:r>
          </a:p>
          <a:p>
            <a:pPr algn="ctr">
              <a:spcBef>
                <a:spcPts val="0"/>
              </a:spcBef>
            </a:pPr>
            <a:r>
              <a:rPr lang="en-US" altLang="de-DE" sz="1400" dirty="0">
                <a:solidFill>
                  <a:srgbClr val="9933FF"/>
                </a:solidFill>
                <a:latin typeface="+mn-lt"/>
                <a:cs typeface="Arial" panose="020B0604020202020204" pitchFamily="34" charset="0"/>
              </a:rPr>
              <a:t>Later Quad. powered independently</a:t>
            </a:r>
          </a:p>
        </p:txBody>
      </p:sp>
      <p:sp>
        <p:nvSpPr>
          <p:cNvPr id="346" name="Text Box 360"/>
          <p:cNvSpPr txBox="1">
            <a:spLocks noChangeArrowheads="1"/>
          </p:cNvSpPr>
          <p:nvPr/>
        </p:nvSpPr>
        <p:spPr bwMode="auto">
          <a:xfrm>
            <a:off x="8515399" y="3104307"/>
            <a:ext cx="8091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de-DE" sz="1400" dirty="0" smtClean="0">
                <a:solidFill>
                  <a:srgbClr val="9933FF"/>
                </a:solidFill>
                <a:latin typeface="+mn-lt"/>
                <a:cs typeface="Arial" panose="020B0604020202020204" pitchFamily="34" charset="0"/>
              </a:rPr>
              <a:t>BPM tests</a:t>
            </a:r>
            <a:endParaRPr lang="en-US" altLang="de-DE" sz="1400" dirty="0">
              <a:solidFill>
                <a:srgbClr val="9933FF"/>
              </a:solidFill>
              <a:latin typeface="+mn-lt"/>
              <a:cs typeface="Arial" panose="020B0604020202020204" pitchFamily="34" charset="0"/>
            </a:endParaRPr>
          </a:p>
        </p:txBody>
      </p:sp>
      <p:sp>
        <p:nvSpPr>
          <p:cNvPr id="347" name="AutoShape 359"/>
          <p:cNvSpPr>
            <a:spLocks/>
          </p:cNvSpPr>
          <p:nvPr/>
        </p:nvSpPr>
        <p:spPr bwMode="auto">
          <a:xfrm rot="5400000" flipH="1">
            <a:off x="8753386" y="3498371"/>
            <a:ext cx="69505" cy="302544"/>
          </a:xfrm>
          <a:prstGeom prst="rightBrace">
            <a:avLst>
              <a:gd name="adj1" fmla="val 103636"/>
              <a:gd name="adj2" fmla="val 50000"/>
            </a:avLst>
          </a:prstGeom>
          <a:noFill/>
          <a:ln w="9525">
            <a:solidFill>
              <a:srgbClr val="99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de-DE" sz="1400" dirty="0">
              <a:solidFill>
                <a:srgbClr val="9933FF"/>
              </a:solidFill>
              <a:latin typeface="+mn-lt"/>
              <a:cs typeface="Arial" panose="020B0604020202020204" pitchFamily="34" charset="0"/>
            </a:endParaRPr>
          </a:p>
        </p:txBody>
      </p:sp>
      <mc:AlternateContent xmlns:mc="http://schemas.openxmlformats.org/markup-compatibility/2006" xmlns:a14="http://schemas.microsoft.com/office/drawing/2010/main">
        <mc:Choice Requires="a14">
          <p:sp>
            <p:nvSpPr>
              <p:cNvPr id="348" name="TextBox 347"/>
              <p:cNvSpPr txBox="1"/>
              <p:nvPr/>
            </p:nvSpPr>
            <p:spPr>
              <a:xfrm>
                <a:off x="7812360" y="4467660"/>
                <a:ext cx="1084293" cy="1523494"/>
              </a:xfrm>
              <a:prstGeom prst="rect">
                <a:avLst/>
              </a:prstGeom>
              <a:noFill/>
            </p:spPr>
            <p:txBody>
              <a:bodyPr wrap="square" lIns="0" tIns="0" rIns="0" bIns="0" rtlCol="0">
                <a:spAutoFit/>
              </a:bodyPr>
              <a:lstStyle/>
              <a:p>
                <a:pPr defTabSz="520700">
                  <a:lnSpc>
                    <a:spcPct val="110000"/>
                  </a:lnSpc>
                  <a:spcBef>
                    <a:spcPts val="0"/>
                  </a:spcBef>
                  <a:tabLst>
                    <a:tab pos="1524000" algn="l"/>
                  </a:tabLst>
                </a:pPr>
                <a:r>
                  <a:rPr lang="en-US" sz="1100" kern="1000" spc="30" dirty="0" smtClean="0">
                    <a:latin typeface="+mn-lt"/>
                    <a:cs typeface="Arial" panose="020B0604020202020204" pitchFamily="34" charset="0"/>
                  </a:rPr>
                  <a:t>E = 255 MeV</a:t>
                </a:r>
              </a:p>
              <a:p>
                <a:pPr defTabSz="520700">
                  <a:lnSpc>
                    <a:spcPct val="110000"/>
                  </a:lnSpc>
                  <a:spcBef>
                    <a:spcPts val="0"/>
                  </a:spcBef>
                  <a:tabLst>
                    <a:tab pos="1524000" algn="l"/>
                  </a:tabLst>
                </a:pPr>
                <a:r>
                  <a:rPr lang="en-US" sz="1100" kern="1000" spc="30" dirty="0" smtClean="0">
                    <a:latin typeface="+mn-lt"/>
                    <a:cs typeface="Arial" panose="020B0604020202020204" pitchFamily="34" charset="0"/>
                  </a:rPr>
                  <a:t>Ԑ</a:t>
                </a:r>
                <a14:m>
                  <m:oMath xmlns:m="http://schemas.openxmlformats.org/officeDocument/2006/math">
                    <m:r>
                      <a:rPr lang="en-US" sz="1100" b="0" i="1" kern="1000" spc="30" baseline="-25000" smtClean="0">
                        <a:latin typeface="Cambria Math"/>
                        <a:cs typeface="Franklin Gothic Book"/>
                      </a:rPr>
                      <m:t>𝑛𝑥</m:t>
                    </m:r>
                    <m:r>
                      <a:rPr lang="en-US" sz="1100" i="1" kern="1000" spc="30">
                        <a:latin typeface="Cambria Math"/>
                        <a:cs typeface="Franklin Gothic Book"/>
                      </a:rPr>
                      <m:t>=</m:t>
                    </m:r>
                  </m:oMath>
                </a14:m>
                <a:r>
                  <a:rPr lang="en-US" sz="1100" kern="1000" spc="30" dirty="0" smtClean="0">
                    <a:latin typeface="+mn-lt"/>
                    <a:cs typeface="Arial" panose="020B0604020202020204" pitchFamily="34" charset="0"/>
                  </a:rPr>
                  <a:t> 0.379 µm</a:t>
                </a:r>
              </a:p>
              <a:p>
                <a:pPr defTabSz="520700">
                  <a:lnSpc>
                    <a:spcPct val="110000"/>
                  </a:lnSpc>
                  <a:spcBef>
                    <a:spcPts val="0"/>
                  </a:spcBef>
                  <a:tabLst>
                    <a:tab pos="1524000" algn="l"/>
                  </a:tabLst>
                </a:pPr>
                <a:r>
                  <a:rPr lang="en-US" sz="1100" kern="1000" spc="30" dirty="0">
                    <a:latin typeface="+mn-lt"/>
                    <a:cs typeface="Arial" panose="020B0604020202020204" pitchFamily="34" charset="0"/>
                  </a:rPr>
                  <a:t>Ԑ</a:t>
                </a:r>
                <a14:m>
                  <m:oMath xmlns:m="http://schemas.openxmlformats.org/officeDocument/2006/math">
                    <m:r>
                      <a:rPr lang="en-US" sz="1100" i="1" kern="1000" spc="30" baseline="-25000">
                        <a:latin typeface="Cambria Math"/>
                        <a:cs typeface="Franklin Gothic Book"/>
                      </a:rPr>
                      <m:t>𝑛</m:t>
                    </m:r>
                    <m:r>
                      <a:rPr lang="en-US" sz="1100" b="0" i="1" kern="1000" spc="30" baseline="-25000" smtClean="0">
                        <a:latin typeface="Cambria Math"/>
                        <a:cs typeface="Franklin Gothic Book"/>
                      </a:rPr>
                      <m:t>𝑦</m:t>
                    </m:r>
                    <m:r>
                      <a:rPr lang="en-US" sz="1100" i="1" kern="1000" spc="30">
                        <a:latin typeface="Cambria Math"/>
                        <a:cs typeface="Franklin Gothic Book"/>
                      </a:rPr>
                      <m:t>=</m:t>
                    </m:r>
                  </m:oMath>
                </a14:m>
                <a:r>
                  <a:rPr lang="en-US" sz="1100" kern="1000" spc="30" dirty="0">
                    <a:latin typeface="+mn-lt"/>
                    <a:cs typeface="Arial" panose="020B0604020202020204" pitchFamily="34" charset="0"/>
                  </a:rPr>
                  <a:t> </a:t>
                </a:r>
                <a:r>
                  <a:rPr lang="en-US" sz="1100" kern="1000" spc="30" dirty="0" smtClean="0">
                    <a:latin typeface="+mn-lt"/>
                    <a:cs typeface="Arial" panose="020B0604020202020204" pitchFamily="34" charset="0"/>
                  </a:rPr>
                  <a:t>0.350 µm</a:t>
                </a:r>
              </a:p>
              <a:p>
                <a:pPr defTabSz="520700">
                  <a:lnSpc>
                    <a:spcPct val="110000"/>
                  </a:lnSpc>
                  <a:spcBef>
                    <a:spcPts val="0"/>
                  </a:spcBef>
                  <a:tabLst>
                    <a:tab pos="1524000" algn="l"/>
                  </a:tabLst>
                </a:pPr>
                <a14:m>
                  <m:oMathPara xmlns:m="http://schemas.openxmlformats.org/officeDocument/2006/math">
                    <m:oMathParaPr>
                      <m:jc m:val="left"/>
                    </m:oMathParaPr>
                    <m:oMath xmlns:m="http://schemas.openxmlformats.org/officeDocument/2006/math">
                      <m:r>
                        <m:rPr>
                          <m:sty m:val="p"/>
                        </m:rPr>
                        <a:rPr lang="en-US" sz="1100" i="1" kern="1000" spc="30">
                          <a:latin typeface="Cambria Math"/>
                          <a:cs typeface="Franklin Gothic Book"/>
                        </a:rPr>
                        <m:t>σ</m:t>
                      </m:r>
                      <m:r>
                        <a:rPr lang="en-US" sz="1100" i="1" kern="1000" spc="30" baseline="-25000">
                          <a:latin typeface="Cambria Math"/>
                          <a:cs typeface="Franklin Gothic Book"/>
                        </a:rPr>
                        <m:t>𝑥</m:t>
                      </m:r>
                      <m:r>
                        <a:rPr lang="en-US" sz="1100" i="1" kern="1000" spc="30" baseline="-25000">
                          <a:latin typeface="Cambria Math"/>
                          <a:cs typeface="Franklin Gothic Book"/>
                        </a:rPr>
                        <m:t>,</m:t>
                      </m:r>
                      <m:r>
                        <a:rPr lang="en-US" sz="1100" i="1" kern="1000" spc="30" baseline="-25000">
                          <a:latin typeface="Cambria Math"/>
                          <a:cs typeface="Franklin Gothic Book"/>
                        </a:rPr>
                        <m:t>𝑦</m:t>
                      </m:r>
                      <m:r>
                        <a:rPr lang="en-US" sz="1100" b="0" i="1" kern="1000" spc="30" baseline="-25000" smtClean="0">
                          <a:latin typeface="Cambria Math"/>
                          <a:cs typeface="Franklin Gothic Book"/>
                        </a:rPr>
                        <m:t> </m:t>
                      </m:r>
                      <m:r>
                        <a:rPr lang="en-US" sz="1100" b="0" i="1" kern="1000" spc="30" smtClean="0">
                          <a:latin typeface="Cambria Math"/>
                          <a:cs typeface="Franklin Gothic Book"/>
                        </a:rPr>
                        <m:t>~ 55</m:t>
                      </m:r>
                      <m:r>
                        <a:rPr lang="en-US" sz="1100" i="1" kern="1000" spc="30">
                          <a:latin typeface="Cambria Math"/>
                          <a:cs typeface="Franklin Gothic Book"/>
                        </a:rPr>
                        <m:t> µ</m:t>
                      </m:r>
                      <m:r>
                        <a:rPr lang="en-US" sz="1100" i="1" kern="1000" spc="30">
                          <a:latin typeface="Cambria Math"/>
                          <a:cs typeface="Franklin Gothic Book"/>
                        </a:rPr>
                        <m:t>𝑚</m:t>
                      </m:r>
                    </m:oMath>
                  </m:oMathPara>
                </a14:m>
                <a:endParaRPr lang="en-US" sz="1100" kern="1000" spc="30" dirty="0" smtClean="0">
                  <a:latin typeface="+mn-lt"/>
                  <a:cs typeface="Arial" panose="020B0604020202020204" pitchFamily="34" charset="0"/>
                </a:endParaRPr>
              </a:p>
              <a:p>
                <a:pPr defTabSz="520700">
                  <a:lnSpc>
                    <a:spcPct val="110000"/>
                  </a:lnSpc>
                  <a:spcBef>
                    <a:spcPts val="0"/>
                  </a:spcBef>
                  <a:tabLst>
                    <a:tab pos="1524000" algn="l"/>
                  </a:tabLst>
                </a:pPr>
                <a14:m>
                  <m:oMathPara xmlns:m="http://schemas.openxmlformats.org/officeDocument/2006/math">
                    <m:oMathParaPr>
                      <m:jc m:val="left"/>
                    </m:oMathParaPr>
                    <m:oMath xmlns:m="http://schemas.openxmlformats.org/officeDocument/2006/math">
                      <m:r>
                        <m:rPr>
                          <m:sty m:val="p"/>
                        </m:rPr>
                        <a:rPr lang="en-US" sz="1100" i="1" kern="1000" spc="30">
                          <a:latin typeface="Cambria Math"/>
                          <a:cs typeface="Franklin Gothic Book"/>
                        </a:rPr>
                        <m:t>σ</m:t>
                      </m:r>
                      <m:r>
                        <a:rPr lang="en-US" sz="1100" b="0" i="1" kern="1000" spc="30" baseline="-25000" smtClean="0">
                          <a:latin typeface="Cambria Math"/>
                          <a:cs typeface="Franklin Gothic Book"/>
                        </a:rPr>
                        <m:t>𝑧</m:t>
                      </m:r>
                      <m:r>
                        <a:rPr lang="en-US" sz="1100" i="1" kern="1000" spc="30" baseline="-25000">
                          <a:latin typeface="Cambria Math"/>
                          <a:cs typeface="Franklin Gothic Book"/>
                        </a:rPr>
                        <m:t> </m:t>
                      </m:r>
                      <m:r>
                        <a:rPr lang="en-US" sz="1100" i="1" kern="1000" spc="30">
                          <a:latin typeface="Cambria Math"/>
                          <a:cs typeface="Franklin Gothic Book"/>
                        </a:rPr>
                        <m:t>~ 58 µ</m:t>
                      </m:r>
                      <m:r>
                        <a:rPr lang="en-US" sz="1100" i="1" kern="1000" spc="30">
                          <a:latin typeface="Cambria Math"/>
                          <a:cs typeface="Franklin Gothic Book"/>
                        </a:rPr>
                        <m:t>𝑚</m:t>
                      </m:r>
                    </m:oMath>
                  </m:oMathPara>
                </a14:m>
                <a:endParaRPr lang="en-US" sz="1100" kern="1000" spc="30" dirty="0">
                  <a:latin typeface="+mn-lt"/>
                  <a:cs typeface="Arial" panose="020B0604020202020204" pitchFamily="34" charset="0"/>
                </a:endParaRPr>
              </a:p>
              <a:p>
                <a:pPr defTabSz="520700">
                  <a:lnSpc>
                    <a:spcPct val="110000"/>
                  </a:lnSpc>
                  <a:spcBef>
                    <a:spcPts val="0"/>
                  </a:spcBef>
                  <a:tabLst>
                    <a:tab pos="1524000" algn="l"/>
                  </a:tabLst>
                </a:pPr>
                <a:endParaRPr lang="en-US" sz="1100" kern="1000" spc="30" dirty="0">
                  <a:latin typeface="+mn-lt"/>
                  <a:cs typeface="Arial" panose="020B0604020202020204" pitchFamily="34" charset="0"/>
                </a:endParaRPr>
              </a:p>
              <a:p>
                <a:pPr defTabSz="520700">
                  <a:lnSpc>
                    <a:spcPct val="110000"/>
                  </a:lnSpc>
                  <a:spcBef>
                    <a:spcPts val="0"/>
                  </a:spcBef>
                  <a:tabLst>
                    <a:tab pos="1524000" algn="l"/>
                  </a:tabLst>
                </a:pPr>
                <a:endParaRPr lang="en-US" sz="1100" kern="1000" spc="30" dirty="0">
                  <a:latin typeface="+mn-lt"/>
                  <a:cs typeface="Arial" panose="020B0604020202020204" pitchFamily="34" charset="0"/>
                </a:endParaRPr>
              </a:p>
              <a:p>
                <a:pPr defTabSz="520700">
                  <a:lnSpc>
                    <a:spcPct val="110000"/>
                  </a:lnSpc>
                  <a:spcBef>
                    <a:spcPts val="0"/>
                  </a:spcBef>
                  <a:tabLst>
                    <a:tab pos="1524000" algn="l"/>
                  </a:tabLst>
                </a:pPr>
                <a:r>
                  <a:rPr lang="en-US" sz="1100" kern="1000" spc="30" dirty="0">
                    <a:latin typeface="+mn-lt"/>
                    <a:cs typeface="Arial" panose="020B0604020202020204" pitchFamily="34" charset="0"/>
                  </a:rPr>
                  <a:t> </a:t>
                </a:r>
                <a:endParaRPr lang="en-US" sz="1100" kern="1000" spc="30" dirty="0" smtClean="0">
                  <a:latin typeface="+mn-lt"/>
                  <a:cs typeface="Arial" panose="020B0604020202020204" pitchFamily="34" charset="0"/>
                </a:endParaRPr>
              </a:p>
            </p:txBody>
          </p:sp>
        </mc:Choice>
        <mc:Fallback xmlns="">
          <p:sp>
            <p:nvSpPr>
              <p:cNvPr id="348" name="TextBox 347"/>
              <p:cNvSpPr txBox="1">
                <a:spLocks noRot="1" noChangeAspect="1" noMove="1" noResize="1" noEditPoints="1" noAdjustHandles="1" noChangeArrowheads="1" noChangeShapeType="1" noTextEdit="1"/>
              </p:cNvSpPr>
              <p:nvPr/>
            </p:nvSpPr>
            <p:spPr>
              <a:xfrm>
                <a:off x="7812360" y="4467660"/>
                <a:ext cx="1084293" cy="1523494"/>
              </a:xfrm>
              <a:prstGeom prst="rect">
                <a:avLst/>
              </a:prstGeom>
              <a:blipFill rotWithShape="1">
                <a:blip r:embed="rId4"/>
                <a:stretch>
                  <a:fillRect l="-8475" t="-2800"/>
                </a:stretch>
              </a:blipFill>
            </p:spPr>
            <p:txBody>
              <a:bodyPr/>
              <a:lstStyle/>
              <a:p>
                <a:r>
                  <a:rPr lang="de-CH">
                    <a:noFill/>
                  </a:rPr>
                  <a:t> </a:t>
                </a:r>
              </a:p>
            </p:txBody>
          </p:sp>
        </mc:Fallback>
      </mc:AlternateContent>
      <p:grpSp>
        <p:nvGrpSpPr>
          <p:cNvPr id="361" name="Group 360"/>
          <p:cNvGrpSpPr/>
          <p:nvPr/>
        </p:nvGrpSpPr>
        <p:grpSpPr>
          <a:xfrm>
            <a:off x="35494" y="4118946"/>
            <a:ext cx="9433050" cy="298775"/>
            <a:chOff x="35494" y="6561348"/>
            <a:chExt cx="9433050" cy="298775"/>
          </a:xfrm>
        </p:grpSpPr>
        <p:sp>
          <p:nvSpPr>
            <p:cNvPr id="359" name="TextBox 358"/>
            <p:cNvSpPr txBox="1"/>
            <p:nvPr/>
          </p:nvSpPr>
          <p:spPr>
            <a:xfrm>
              <a:off x="35494" y="6690846"/>
              <a:ext cx="9433050" cy="169277"/>
            </a:xfrm>
            <a:prstGeom prst="rect">
              <a:avLst/>
            </a:prstGeom>
            <a:noFill/>
          </p:spPr>
          <p:txBody>
            <a:bodyPr wrap="square" lIns="0" tIns="0" rIns="0" bIns="0" rtlCol="0">
              <a:spAutoFit/>
            </a:bodyPr>
            <a:lstStyle/>
            <a:p>
              <a:pPr>
                <a:lnSpc>
                  <a:spcPct val="110000"/>
                </a:lnSpc>
                <a:spcBef>
                  <a:spcPts val="0"/>
                </a:spcBef>
              </a:pPr>
              <a:r>
                <a:rPr lang="en-US" sz="1000" kern="1000" spc="30" dirty="0" smtClean="0">
                  <a:latin typeface="+mn-lt"/>
                  <a:cs typeface="Arial" panose="020B0604020202020204" pitchFamily="34" charset="0"/>
                </a:rPr>
                <a:t>0 m       2.95 m                              12.95 m                                                       28.14 m                                 38.64 m    42.47 m                                                       57.5 m</a:t>
              </a:r>
            </a:p>
          </p:txBody>
        </p:sp>
        <p:cxnSp>
          <p:nvCxnSpPr>
            <p:cNvPr id="350" name="Straight Connector 349"/>
            <p:cNvCxnSpPr/>
            <p:nvPr/>
          </p:nvCxnSpPr>
          <p:spPr bwMode="auto">
            <a:xfrm flipV="1">
              <a:off x="66874" y="6667379"/>
              <a:ext cx="8750300" cy="198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2" name="Straight Connector 351"/>
            <p:cNvCxnSpPr/>
            <p:nvPr/>
          </p:nvCxnSpPr>
          <p:spPr bwMode="auto">
            <a:xfrm>
              <a:off x="539551" y="6561348"/>
              <a:ext cx="1"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4" name="Straight Connector 353"/>
            <p:cNvCxnSpPr/>
            <p:nvPr/>
          </p:nvCxnSpPr>
          <p:spPr bwMode="auto">
            <a:xfrm>
              <a:off x="71500" y="6561348"/>
              <a:ext cx="1"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5" name="Straight Connector 354"/>
            <p:cNvCxnSpPr/>
            <p:nvPr/>
          </p:nvCxnSpPr>
          <p:spPr bwMode="auto">
            <a:xfrm>
              <a:off x="1979712" y="6561348"/>
              <a:ext cx="1"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6" name="Straight Connector 355"/>
            <p:cNvCxnSpPr/>
            <p:nvPr/>
          </p:nvCxnSpPr>
          <p:spPr bwMode="auto">
            <a:xfrm>
              <a:off x="4211960" y="6561348"/>
              <a:ext cx="1"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7" name="Straight Connector 356"/>
            <p:cNvCxnSpPr/>
            <p:nvPr/>
          </p:nvCxnSpPr>
          <p:spPr bwMode="auto">
            <a:xfrm>
              <a:off x="6300192" y="6561348"/>
              <a:ext cx="1"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8" name="Straight Connector 357"/>
            <p:cNvCxnSpPr/>
            <p:nvPr/>
          </p:nvCxnSpPr>
          <p:spPr bwMode="auto">
            <a:xfrm>
              <a:off x="5724127" y="6561348"/>
              <a:ext cx="1"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0" name="Straight Connector 359"/>
            <p:cNvCxnSpPr/>
            <p:nvPr/>
          </p:nvCxnSpPr>
          <p:spPr bwMode="auto">
            <a:xfrm>
              <a:off x="8532439" y="6561348"/>
              <a:ext cx="1"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62" name="Line 297"/>
          <p:cNvSpPr>
            <a:spLocks noChangeShapeType="1"/>
          </p:cNvSpPr>
          <p:nvPr/>
        </p:nvSpPr>
        <p:spPr bwMode="auto">
          <a:xfrm flipH="1">
            <a:off x="147076" y="2106100"/>
            <a:ext cx="718803" cy="804975"/>
          </a:xfrm>
          <a:prstGeom prst="line">
            <a:avLst/>
          </a:prstGeom>
          <a:noFill/>
          <a:ln w="9525">
            <a:solidFill>
              <a:srgbClr val="68686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cs typeface="Arial" panose="020B0604020202020204" pitchFamily="34" charset="0"/>
            </a:endParaRPr>
          </a:p>
        </p:txBody>
      </p:sp>
      <p:grpSp>
        <p:nvGrpSpPr>
          <p:cNvPr id="321" name="Group 320"/>
          <p:cNvGrpSpPr/>
          <p:nvPr/>
        </p:nvGrpSpPr>
        <p:grpSpPr>
          <a:xfrm>
            <a:off x="2956972" y="463185"/>
            <a:ext cx="6077689" cy="3082697"/>
            <a:chOff x="2956972" y="463185"/>
            <a:chExt cx="6077689" cy="3082697"/>
          </a:xfrm>
        </p:grpSpPr>
        <p:grpSp>
          <p:nvGrpSpPr>
            <p:cNvPr id="276" name="Group 275"/>
            <p:cNvGrpSpPr/>
            <p:nvPr/>
          </p:nvGrpSpPr>
          <p:grpSpPr>
            <a:xfrm>
              <a:off x="2956972" y="994790"/>
              <a:ext cx="6077689" cy="2551092"/>
              <a:chOff x="2956972" y="994790"/>
              <a:chExt cx="6077689" cy="2551092"/>
            </a:xfrm>
          </p:grpSpPr>
          <p:pic>
            <p:nvPicPr>
              <p:cNvPr id="1638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6868"/>
              <a:stretch/>
            </p:blipFill>
            <p:spPr bwMode="auto">
              <a:xfrm>
                <a:off x="2956972" y="994790"/>
                <a:ext cx="6077689" cy="255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5" name="TextBox 274"/>
              <p:cNvSpPr txBox="1"/>
              <p:nvPr/>
            </p:nvSpPr>
            <p:spPr>
              <a:xfrm>
                <a:off x="3541051" y="1160574"/>
                <a:ext cx="914400" cy="914400"/>
              </a:xfrm>
              <a:prstGeom prst="rect">
                <a:avLst/>
              </a:prstGeom>
              <a:noFill/>
            </p:spPr>
            <p:txBody>
              <a:bodyPr wrap="none" lIns="0" tIns="0" rIns="0" bIns="0" rtlCol="0">
                <a:noAutofit/>
              </a:bodyPr>
              <a:lstStyle/>
              <a:p>
                <a:pPr>
                  <a:lnSpc>
                    <a:spcPct val="110000"/>
                  </a:lnSpc>
                  <a:spcBef>
                    <a:spcPts val="0"/>
                  </a:spcBef>
                </a:pPr>
                <a:r>
                  <a:rPr lang="en-US" sz="1800" kern="1000" spc="30" dirty="0" smtClean="0">
                    <a:solidFill>
                      <a:srgbClr val="C50006"/>
                    </a:solidFill>
                    <a:latin typeface="+mn-lt"/>
                    <a:cs typeface="Franklin Gothic Book"/>
                  </a:rPr>
                  <a:t>Typical lattice optimization </a:t>
                </a:r>
              </a:p>
            </p:txBody>
          </p:sp>
        </p:grpSp>
        <p:cxnSp>
          <p:nvCxnSpPr>
            <p:cNvPr id="292" name="Straight Arrow Connector 291"/>
            <p:cNvCxnSpPr/>
            <p:nvPr/>
          </p:nvCxnSpPr>
          <p:spPr bwMode="auto">
            <a:xfrm>
              <a:off x="6279357" y="1150656"/>
              <a:ext cx="24826" cy="321769"/>
            </a:xfrm>
            <a:prstGeom prst="straightConnector1">
              <a:avLst/>
            </a:prstGeom>
            <a:solidFill>
              <a:schemeClr val="accent1"/>
            </a:solidFill>
            <a:ln w="9525" cap="flat" cmpd="sng" algn="ctr">
              <a:solidFill>
                <a:srgbClr val="0070C0"/>
              </a:solidFill>
              <a:prstDash val="solid"/>
              <a:round/>
              <a:headEnd type="none" w="med" len="med"/>
              <a:tailEnd type="arrow"/>
            </a:ln>
            <a:effectLst/>
          </p:spPr>
        </p:cxnSp>
        <p:sp>
          <p:nvSpPr>
            <p:cNvPr id="302" name="TextBox 301"/>
            <p:cNvSpPr txBox="1"/>
            <p:nvPr/>
          </p:nvSpPr>
          <p:spPr>
            <a:xfrm>
              <a:off x="5733856" y="768518"/>
              <a:ext cx="1110457" cy="372410"/>
            </a:xfrm>
            <a:prstGeom prst="rect">
              <a:avLst/>
            </a:prstGeom>
            <a:noFill/>
            <a:ln>
              <a:solidFill>
                <a:srgbClr val="0070C0"/>
              </a:solidFill>
            </a:ln>
          </p:spPr>
          <p:txBody>
            <a:bodyPr wrap="square" lIns="0" tIns="0" rIns="0" bIns="0" rtlCol="0">
              <a:spAutoFit/>
            </a:bodyPr>
            <a:lstStyle/>
            <a:p>
              <a:pPr>
                <a:lnSpc>
                  <a:spcPct val="110000"/>
                </a:lnSpc>
                <a:spcBef>
                  <a:spcPts val="0"/>
                </a:spcBef>
              </a:pPr>
              <a:r>
                <a:rPr lang="en-US" sz="1100" kern="1000" spc="30" dirty="0" smtClean="0">
                  <a:latin typeface="+mn-lt"/>
                  <a:cs typeface="Franklin Gothic Book"/>
                </a:rPr>
                <a:t>Large for optimal streaking</a:t>
              </a:r>
            </a:p>
          </p:txBody>
        </p:sp>
        <p:cxnSp>
          <p:nvCxnSpPr>
            <p:cNvPr id="364" name="Straight Arrow Connector 363"/>
            <p:cNvCxnSpPr/>
            <p:nvPr/>
          </p:nvCxnSpPr>
          <p:spPr bwMode="auto">
            <a:xfrm>
              <a:off x="8192462" y="845323"/>
              <a:ext cx="24826" cy="321769"/>
            </a:xfrm>
            <a:prstGeom prst="straightConnector1">
              <a:avLst/>
            </a:prstGeom>
            <a:solidFill>
              <a:schemeClr val="accent1"/>
            </a:solidFill>
            <a:ln w="9525" cap="flat" cmpd="sng" algn="ctr">
              <a:solidFill>
                <a:srgbClr val="0070C0"/>
              </a:solidFill>
              <a:prstDash val="solid"/>
              <a:round/>
              <a:headEnd type="none" w="med" len="med"/>
              <a:tailEnd type="arrow"/>
            </a:ln>
            <a:effectLst/>
          </p:spPr>
        </p:cxnSp>
        <p:sp>
          <p:nvSpPr>
            <p:cNvPr id="365" name="TextBox 364"/>
            <p:cNvSpPr txBox="1"/>
            <p:nvPr/>
          </p:nvSpPr>
          <p:spPr>
            <a:xfrm>
              <a:off x="7646961" y="463185"/>
              <a:ext cx="1110457" cy="372410"/>
            </a:xfrm>
            <a:prstGeom prst="rect">
              <a:avLst/>
            </a:prstGeom>
            <a:noFill/>
            <a:ln>
              <a:solidFill>
                <a:srgbClr val="0070C0"/>
              </a:solidFill>
            </a:ln>
          </p:spPr>
          <p:txBody>
            <a:bodyPr wrap="square" lIns="0" tIns="0" rIns="0" bIns="0" rtlCol="0">
              <a:spAutoFit/>
            </a:bodyPr>
            <a:lstStyle/>
            <a:p>
              <a:pPr>
                <a:lnSpc>
                  <a:spcPct val="110000"/>
                </a:lnSpc>
                <a:spcBef>
                  <a:spcPts val="0"/>
                </a:spcBef>
              </a:pPr>
              <a:r>
                <a:rPr lang="en-US" sz="1100" kern="1000" spc="30" dirty="0" smtClean="0">
                  <a:latin typeface="+mn-lt"/>
                  <a:cs typeface="Franklin Gothic Book"/>
                </a:rPr>
                <a:t>Large for optimal resolution</a:t>
              </a:r>
            </a:p>
          </p:txBody>
        </p:sp>
      </p:grpSp>
    </p:spTree>
    <p:extLst>
      <p:ext uri="{BB962C8B-B14F-4D97-AF65-F5344CB8AC3E}">
        <p14:creationId xmlns:p14="http://schemas.microsoft.com/office/powerpoint/2010/main" val="1198518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500" fill="hold"/>
                                        <p:tgtEl>
                                          <p:spTgt spid="321"/>
                                        </p:tgtEl>
                                        <p:attrNameLst>
                                          <p:attrName>ppt_x</p:attrName>
                                        </p:attrNameLst>
                                      </p:cBhvr>
                                      <p:tavLst>
                                        <p:tav tm="0">
                                          <p:val>
                                            <p:strVal val="#ppt_x"/>
                                          </p:val>
                                        </p:tav>
                                        <p:tav tm="100000">
                                          <p:val>
                                            <p:strVal val="#ppt_x"/>
                                          </p:val>
                                        </p:tav>
                                      </p:tavLst>
                                    </p:anim>
                                    <p:anim calcmode="lin" valueType="num">
                                      <p:cBhvr additive="base">
                                        <p:cTn id="8" dur="500" fill="hold"/>
                                        <p:tgtEl>
                                          <p:spTgt spid="3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042988" y="1376772"/>
            <a:ext cx="7742237" cy="467382"/>
          </a:xfrm>
        </p:spPr>
        <p:txBody>
          <a:bodyPr/>
          <a:lstStyle/>
          <a:p>
            <a:r>
              <a:rPr lang="en-US" dirty="0" smtClean="0"/>
              <a:t>Dedicated building delivered in June 2009 </a:t>
            </a:r>
            <a:r>
              <a:rPr lang="en-US" sz="1400" dirty="0" smtClean="0"/>
              <a:t>(March 2010 first tests with beam)</a:t>
            </a:r>
            <a:endParaRPr lang="en-US" sz="1400" dirty="0"/>
          </a:p>
        </p:txBody>
      </p:sp>
      <p:sp>
        <p:nvSpPr>
          <p:cNvPr id="3" name="Title 2"/>
          <p:cNvSpPr>
            <a:spLocks noGrp="1"/>
          </p:cNvSpPr>
          <p:nvPr>
            <p:ph type="title"/>
          </p:nvPr>
        </p:nvSpPr>
        <p:spPr/>
        <p:txBody>
          <a:bodyPr/>
          <a:lstStyle/>
          <a:p>
            <a:r>
              <a:rPr lang="en-US" dirty="0" smtClean="0"/>
              <a:t>Layout and building</a:t>
            </a:r>
            <a:endParaRPr lang="en-US" dirty="0"/>
          </a:p>
        </p:txBody>
      </p:sp>
      <p:sp>
        <p:nvSpPr>
          <p:cNvPr id="4" name="Slide Number Placeholder 3"/>
          <p:cNvSpPr>
            <a:spLocks noGrp="1"/>
          </p:cNvSpPr>
          <p:nvPr>
            <p:ph type="sldNum" sz="quarter" idx="16"/>
          </p:nvPr>
        </p:nvSpPr>
        <p:spPr>
          <a:xfrm>
            <a:off x="8509264" y="6636054"/>
            <a:ext cx="575742" cy="196850"/>
          </a:xfrm>
        </p:spPr>
        <p:txBody>
          <a:bodyPr/>
          <a:lstStyle/>
          <a:p>
            <a:pPr algn="r">
              <a:defRPr/>
            </a:pPr>
            <a:r>
              <a:rPr lang="en-US" dirty="0" smtClean="0"/>
              <a:t>Page </a:t>
            </a:r>
            <a:fld id="{EBC07571-3134-BB4B-B83F-1A9FE18D34F3}" type="slidenum">
              <a:rPr lang="en-US" smtClean="0"/>
              <a:pPr algn="r">
                <a:defRPr/>
              </a:pPr>
              <a:t>8</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6006"/>
            <a:ext cx="9144001" cy="413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 name="TextBox 347"/>
          <p:cNvSpPr txBox="1"/>
          <p:nvPr/>
        </p:nvSpPr>
        <p:spPr>
          <a:xfrm>
            <a:off x="1042638" y="5597949"/>
            <a:ext cx="1300482" cy="820280"/>
          </a:xfrm>
          <a:prstGeom prst="rect">
            <a:avLst/>
          </a:prstGeom>
          <a:solidFill>
            <a:srgbClr val="CCFFCC"/>
          </a:solidFill>
        </p:spPr>
        <p:txBody>
          <a:bodyPr wrap="none" lIns="0" tIns="0" rIns="0" bIns="0" rtlCol="0">
            <a:noAutofit/>
          </a:bodyPr>
          <a:lstStyle/>
          <a:p>
            <a:pPr>
              <a:lnSpc>
                <a:spcPct val="110000"/>
              </a:lnSpc>
              <a:spcBef>
                <a:spcPts val="0"/>
              </a:spcBef>
            </a:pPr>
            <a:r>
              <a:rPr lang="en-US" sz="1100" b="1" kern="1000" spc="30" dirty="0" smtClean="0">
                <a:latin typeface="+mn-lt"/>
                <a:cs typeface="Franklin Gothic Book"/>
              </a:rPr>
              <a:t>GUN</a:t>
            </a:r>
          </a:p>
          <a:p>
            <a:pPr>
              <a:lnSpc>
                <a:spcPct val="110000"/>
              </a:lnSpc>
              <a:spcBef>
                <a:spcPts val="0"/>
              </a:spcBef>
            </a:pPr>
            <a:r>
              <a:rPr lang="en-US" sz="1100" kern="1000" spc="30" dirty="0" smtClean="0">
                <a:latin typeface="+mn-lt"/>
                <a:cs typeface="Franklin Gothic Book"/>
              </a:rPr>
              <a:t>S-Band 2998 MHz</a:t>
            </a:r>
          </a:p>
          <a:p>
            <a:pPr>
              <a:lnSpc>
                <a:spcPct val="110000"/>
              </a:lnSpc>
              <a:spcBef>
                <a:spcPts val="0"/>
              </a:spcBef>
            </a:pPr>
            <a:r>
              <a:rPr lang="en-US" sz="1100" kern="1000" spc="30" dirty="0" smtClean="0">
                <a:latin typeface="+mn-lt"/>
                <a:cs typeface="Franklin Gothic Book"/>
              </a:rPr>
              <a:t>Max 35 MW – 4.5 µs</a:t>
            </a:r>
          </a:p>
          <a:p>
            <a:pPr>
              <a:lnSpc>
                <a:spcPct val="110000"/>
              </a:lnSpc>
              <a:spcBef>
                <a:spcPts val="0"/>
              </a:spcBef>
            </a:pPr>
            <a:r>
              <a:rPr lang="en-US" sz="1100" kern="1000" spc="30" dirty="0" smtClean="0">
                <a:latin typeface="+mn-lt"/>
                <a:cs typeface="Franklin Gothic Book"/>
              </a:rPr>
              <a:t>Klystron TH2100</a:t>
            </a:r>
          </a:p>
        </p:txBody>
      </p:sp>
      <p:sp>
        <p:nvSpPr>
          <p:cNvPr id="350" name="TextBox 349"/>
          <p:cNvSpPr txBox="1"/>
          <p:nvPr/>
        </p:nvSpPr>
        <p:spPr>
          <a:xfrm>
            <a:off x="2498643" y="5597949"/>
            <a:ext cx="1647032" cy="820280"/>
          </a:xfrm>
          <a:prstGeom prst="rect">
            <a:avLst/>
          </a:prstGeom>
          <a:solidFill>
            <a:srgbClr val="FFFF99"/>
          </a:solidFill>
        </p:spPr>
        <p:txBody>
          <a:bodyPr wrap="none" lIns="0" tIns="0" rIns="0" bIns="0" rtlCol="0">
            <a:noAutofit/>
          </a:bodyPr>
          <a:lstStyle/>
          <a:p>
            <a:pPr>
              <a:lnSpc>
                <a:spcPct val="110000"/>
              </a:lnSpc>
              <a:spcBef>
                <a:spcPts val="0"/>
              </a:spcBef>
            </a:pPr>
            <a:r>
              <a:rPr lang="en-US" sz="1100" b="1" kern="1000" spc="30" dirty="0" smtClean="0">
                <a:latin typeface="+mn-lt"/>
                <a:cs typeface="Franklin Gothic Book"/>
              </a:rPr>
              <a:t>LINAC</a:t>
            </a:r>
            <a:r>
              <a:rPr lang="en-US" sz="1100" kern="1000" spc="30" dirty="0" smtClean="0">
                <a:latin typeface="+mn-lt"/>
                <a:cs typeface="Franklin Gothic Book"/>
              </a:rPr>
              <a:t> - S-Band 2998 MHz</a:t>
            </a:r>
          </a:p>
          <a:p>
            <a:pPr>
              <a:lnSpc>
                <a:spcPct val="110000"/>
              </a:lnSpc>
              <a:spcBef>
                <a:spcPts val="0"/>
              </a:spcBef>
            </a:pPr>
            <a:r>
              <a:rPr lang="en-US" sz="1100" kern="1000" spc="30" dirty="0" smtClean="0">
                <a:latin typeface="+mn-lt"/>
                <a:cs typeface="Franklin Gothic Book"/>
              </a:rPr>
              <a:t>Mode 1: 45 MW – 4.5 µs</a:t>
            </a:r>
          </a:p>
          <a:p>
            <a:pPr>
              <a:lnSpc>
                <a:spcPct val="110000"/>
              </a:lnSpc>
              <a:spcBef>
                <a:spcPts val="0"/>
              </a:spcBef>
            </a:pPr>
            <a:r>
              <a:rPr lang="en-US" sz="1100" kern="1000" spc="30" dirty="0" smtClean="0">
                <a:latin typeface="+mn-lt"/>
                <a:cs typeface="Franklin Gothic Book"/>
              </a:rPr>
              <a:t>Mode 2: 60 MW – 1.2 µs</a:t>
            </a:r>
          </a:p>
          <a:p>
            <a:pPr>
              <a:lnSpc>
                <a:spcPct val="110000"/>
              </a:lnSpc>
              <a:spcBef>
                <a:spcPts val="0"/>
              </a:spcBef>
            </a:pPr>
            <a:r>
              <a:rPr lang="en-US" sz="1100" kern="1000" spc="30" dirty="0" smtClean="0">
                <a:latin typeface="+mn-lt"/>
                <a:cs typeface="Franklin Gothic Book"/>
              </a:rPr>
              <a:t>Klystron TH2100</a:t>
            </a:r>
          </a:p>
        </p:txBody>
      </p:sp>
      <p:sp>
        <p:nvSpPr>
          <p:cNvPr id="351" name="TextBox 350"/>
          <p:cNvSpPr txBox="1"/>
          <p:nvPr/>
        </p:nvSpPr>
        <p:spPr>
          <a:xfrm>
            <a:off x="4319972" y="5597949"/>
            <a:ext cx="1349187" cy="820280"/>
          </a:xfrm>
          <a:prstGeom prst="rect">
            <a:avLst/>
          </a:prstGeom>
          <a:solidFill>
            <a:srgbClr val="FBE1CC"/>
          </a:solidFill>
        </p:spPr>
        <p:txBody>
          <a:bodyPr wrap="none" lIns="0" tIns="0" rIns="0" bIns="0" rtlCol="0">
            <a:noAutofit/>
          </a:bodyPr>
          <a:lstStyle/>
          <a:p>
            <a:pPr>
              <a:lnSpc>
                <a:spcPct val="110000"/>
              </a:lnSpc>
              <a:spcBef>
                <a:spcPts val="0"/>
              </a:spcBef>
            </a:pPr>
            <a:r>
              <a:rPr lang="en-US" sz="1100" b="1" kern="1000" spc="30" dirty="0" smtClean="0">
                <a:latin typeface="+mn-lt"/>
                <a:cs typeface="Franklin Gothic Book"/>
              </a:rPr>
              <a:t>LINEARIZATION</a:t>
            </a:r>
          </a:p>
          <a:p>
            <a:pPr>
              <a:lnSpc>
                <a:spcPct val="110000"/>
              </a:lnSpc>
              <a:spcBef>
                <a:spcPts val="0"/>
              </a:spcBef>
            </a:pPr>
            <a:r>
              <a:rPr lang="en-US" sz="1100" kern="1000" spc="30" dirty="0" smtClean="0">
                <a:latin typeface="+mn-lt"/>
                <a:cs typeface="Franklin Gothic Book"/>
              </a:rPr>
              <a:t>X-Band 11992 MHz</a:t>
            </a:r>
          </a:p>
          <a:p>
            <a:pPr>
              <a:lnSpc>
                <a:spcPct val="110000"/>
              </a:lnSpc>
              <a:spcBef>
                <a:spcPts val="0"/>
              </a:spcBef>
            </a:pPr>
            <a:r>
              <a:rPr lang="en-US" sz="1100" kern="1000" spc="30" dirty="0" smtClean="0">
                <a:latin typeface="+mn-lt"/>
                <a:cs typeface="Franklin Gothic Book"/>
              </a:rPr>
              <a:t>Max 50 MW – 1.5 µs</a:t>
            </a:r>
          </a:p>
          <a:p>
            <a:pPr>
              <a:lnSpc>
                <a:spcPct val="110000"/>
              </a:lnSpc>
              <a:spcBef>
                <a:spcPts val="0"/>
              </a:spcBef>
            </a:pPr>
            <a:r>
              <a:rPr lang="en-US" sz="1100" kern="1000" spc="30" dirty="0" smtClean="0">
                <a:latin typeface="+mn-lt"/>
                <a:cs typeface="Franklin Gothic Book"/>
              </a:rPr>
              <a:t>Klystron: XL5 - SLAC</a:t>
            </a:r>
          </a:p>
        </p:txBody>
      </p:sp>
      <p:sp>
        <p:nvSpPr>
          <p:cNvPr id="352" name="TextBox 351"/>
          <p:cNvSpPr txBox="1"/>
          <p:nvPr/>
        </p:nvSpPr>
        <p:spPr>
          <a:xfrm>
            <a:off x="6017468" y="5597949"/>
            <a:ext cx="1434852" cy="820280"/>
          </a:xfrm>
          <a:prstGeom prst="rect">
            <a:avLst/>
          </a:prstGeom>
          <a:solidFill>
            <a:srgbClr val="FFFF99"/>
          </a:solidFill>
        </p:spPr>
        <p:txBody>
          <a:bodyPr wrap="none" lIns="0" tIns="0" rIns="0" bIns="0" rtlCol="0">
            <a:noAutofit/>
          </a:bodyPr>
          <a:lstStyle/>
          <a:p>
            <a:pPr>
              <a:lnSpc>
                <a:spcPct val="110000"/>
              </a:lnSpc>
              <a:spcBef>
                <a:spcPts val="0"/>
              </a:spcBef>
            </a:pPr>
            <a:r>
              <a:rPr lang="en-US" sz="1100" b="1" kern="1000" spc="30" dirty="0" smtClean="0">
                <a:latin typeface="+mn-lt"/>
                <a:cs typeface="Franklin Gothic Book"/>
              </a:rPr>
              <a:t>DEFLECTOR</a:t>
            </a:r>
          </a:p>
          <a:p>
            <a:pPr>
              <a:lnSpc>
                <a:spcPct val="110000"/>
              </a:lnSpc>
              <a:spcBef>
                <a:spcPts val="0"/>
              </a:spcBef>
            </a:pPr>
            <a:r>
              <a:rPr lang="en-US" sz="1100" kern="1000" spc="30" dirty="0" smtClean="0">
                <a:latin typeface="+mn-lt"/>
                <a:cs typeface="Franklin Gothic Book"/>
              </a:rPr>
              <a:t>S-Band 2998 MHz</a:t>
            </a:r>
          </a:p>
          <a:p>
            <a:pPr>
              <a:lnSpc>
                <a:spcPct val="110000"/>
              </a:lnSpc>
              <a:spcBef>
                <a:spcPts val="0"/>
              </a:spcBef>
            </a:pPr>
            <a:r>
              <a:rPr lang="en-US" sz="1100" kern="1000" spc="30" dirty="0" smtClean="0">
                <a:latin typeface="+mn-lt"/>
                <a:cs typeface="Franklin Gothic Book"/>
              </a:rPr>
              <a:t>Max 7.5 MW – 4.5 µs</a:t>
            </a:r>
          </a:p>
          <a:p>
            <a:pPr>
              <a:lnSpc>
                <a:spcPct val="110000"/>
              </a:lnSpc>
              <a:spcBef>
                <a:spcPts val="0"/>
              </a:spcBef>
            </a:pPr>
            <a:r>
              <a:rPr lang="en-US" sz="1100" kern="1000" spc="30" dirty="0" smtClean="0">
                <a:latin typeface="+mn-lt"/>
                <a:cs typeface="Franklin Gothic Book"/>
              </a:rPr>
              <a:t>Klystron: TH2157</a:t>
            </a:r>
          </a:p>
        </p:txBody>
      </p:sp>
      <p:sp>
        <p:nvSpPr>
          <p:cNvPr id="353" name="TextBox 352"/>
          <p:cNvSpPr txBox="1"/>
          <p:nvPr/>
        </p:nvSpPr>
        <p:spPr>
          <a:xfrm>
            <a:off x="54461" y="2400680"/>
            <a:ext cx="1349187" cy="676821"/>
          </a:xfrm>
          <a:prstGeom prst="rect">
            <a:avLst/>
          </a:prstGeom>
          <a:noFill/>
        </p:spPr>
        <p:txBody>
          <a:bodyPr wrap="none" lIns="0" tIns="0" rIns="0" bIns="0" rtlCol="0">
            <a:noAutofit/>
          </a:bodyPr>
          <a:lstStyle/>
          <a:p>
            <a:pPr>
              <a:lnSpc>
                <a:spcPct val="110000"/>
              </a:lnSpc>
              <a:spcBef>
                <a:spcPts val="0"/>
              </a:spcBef>
            </a:pPr>
            <a:r>
              <a:rPr lang="en-US" sz="1200" kern="1000" spc="30" dirty="0" smtClean="0">
                <a:latin typeface="+mn-lt"/>
                <a:cs typeface="Franklin Gothic Book"/>
              </a:rPr>
              <a:t>Technical extension</a:t>
            </a:r>
          </a:p>
          <a:p>
            <a:pPr>
              <a:lnSpc>
                <a:spcPct val="110000"/>
              </a:lnSpc>
              <a:spcBef>
                <a:spcPts val="0"/>
              </a:spcBef>
            </a:pPr>
            <a:r>
              <a:rPr lang="en-US" sz="1200" kern="1000" spc="30" dirty="0" smtClean="0">
                <a:latin typeface="+mn-lt"/>
                <a:cs typeface="Franklin Gothic Book"/>
              </a:rPr>
              <a:t>Electronic lab</a:t>
            </a:r>
          </a:p>
          <a:p>
            <a:pPr>
              <a:lnSpc>
                <a:spcPct val="110000"/>
              </a:lnSpc>
              <a:spcBef>
                <a:spcPts val="0"/>
              </a:spcBef>
            </a:pPr>
            <a:r>
              <a:rPr lang="en-US" sz="1200" kern="1000" spc="30" dirty="0" smtClean="0">
                <a:latin typeface="+mn-lt"/>
                <a:cs typeface="Franklin Gothic Book"/>
              </a:rPr>
              <a:t>Laser lab</a:t>
            </a:r>
          </a:p>
          <a:p>
            <a:pPr>
              <a:lnSpc>
                <a:spcPct val="110000"/>
              </a:lnSpc>
              <a:spcBef>
                <a:spcPts val="0"/>
              </a:spcBef>
            </a:pPr>
            <a:r>
              <a:rPr lang="en-US" sz="1200" kern="1000" spc="30" dirty="0" smtClean="0">
                <a:latin typeface="+mn-lt"/>
                <a:cs typeface="Franklin Gothic Book"/>
              </a:rPr>
              <a:t>Air conditioning</a:t>
            </a:r>
          </a:p>
        </p:txBody>
      </p:sp>
      <p:cxnSp>
        <p:nvCxnSpPr>
          <p:cNvPr id="1024" name="Straight Connector 1023"/>
          <p:cNvCxnSpPr/>
          <p:nvPr/>
        </p:nvCxnSpPr>
        <p:spPr bwMode="auto">
          <a:xfrm flipV="1">
            <a:off x="3455876" y="4569540"/>
            <a:ext cx="0" cy="39604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28" name="Straight Connector 1027"/>
          <p:cNvCxnSpPr/>
          <p:nvPr/>
        </p:nvCxnSpPr>
        <p:spPr bwMode="auto">
          <a:xfrm flipH="1">
            <a:off x="3273475" y="4569540"/>
            <a:ext cx="52339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30" name="Straight Connector 1029"/>
          <p:cNvCxnSpPr/>
          <p:nvPr/>
        </p:nvCxnSpPr>
        <p:spPr bwMode="auto">
          <a:xfrm flipV="1">
            <a:off x="3275856" y="4461528"/>
            <a:ext cx="0"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33" name="Straight Connector 1032"/>
          <p:cNvCxnSpPr/>
          <p:nvPr/>
        </p:nvCxnSpPr>
        <p:spPr bwMode="auto">
          <a:xfrm flipV="1">
            <a:off x="3796868" y="4461528"/>
            <a:ext cx="0"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035" name="Group 1034"/>
          <p:cNvGrpSpPr/>
          <p:nvPr/>
        </p:nvGrpSpPr>
        <p:grpSpPr>
          <a:xfrm>
            <a:off x="2761507" y="4468671"/>
            <a:ext cx="182400" cy="504056"/>
            <a:chOff x="3425876" y="4877544"/>
            <a:chExt cx="182400" cy="504056"/>
          </a:xfrm>
        </p:grpSpPr>
        <p:cxnSp>
          <p:nvCxnSpPr>
            <p:cNvPr id="365" name="Straight Connector 364"/>
            <p:cNvCxnSpPr/>
            <p:nvPr/>
          </p:nvCxnSpPr>
          <p:spPr bwMode="auto">
            <a:xfrm flipV="1">
              <a:off x="3608276" y="4985556"/>
              <a:ext cx="0" cy="39604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6" name="Straight Connector 365"/>
            <p:cNvCxnSpPr/>
            <p:nvPr/>
          </p:nvCxnSpPr>
          <p:spPr bwMode="auto">
            <a:xfrm flipH="1">
              <a:off x="3425876" y="4985556"/>
              <a:ext cx="18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7" name="Straight Connector 366"/>
            <p:cNvCxnSpPr/>
            <p:nvPr/>
          </p:nvCxnSpPr>
          <p:spPr bwMode="auto">
            <a:xfrm flipV="1">
              <a:off x="3428256" y="4877544"/>
              <a:ext cx="0"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70" name="Group 369"/>
          <p:cNvGrpSpPr/>
          <p:nvPr/>
        </p:nvGrpSpPr>
        <p:grpSpPr>
          <a:xfrm>
            <a:off x="2251920" y="4468671"/>
            <a:ext cx="182400" cy="504056"/>
            <a:chOff x="3425876" y="4877544"/>
            <a:chExt cx="182400" cy="504056"/>
          </a:xfrm>
        </p:grpSpPr>
        <p:cxnSp>
          <p:nvCxnSpPr>
            <p:cNvPr id="371" name="Straight Connector 370"/>
            <p:cNvCxnSpPr/>
            <p:nvPr/>
          </p:nvCxnSpPr>
          <p:spPr bwMode="auto">
            <a:xfrm flipV="1">
              <a:off x="3608276" y="4985556"/>
              <a:ext cx="0" cy="39604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2" name="Straight Connector 371"/>
            <p:cNvCxnSpPr/>
            <p:nvPr/>
          </p:nvCxnSpPr>
          <p:spPr bwMode="auto">
            <a:xfrm flipH="1">
              <a:off x="3425876" y="4985556"/>
              <a:ext cx="18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3" name="Straight Connector 372"/>
            <p:cNvCxnSpPr/>
            <p:nvPr/>
          </p:nvCxnSpPr>
          <p:spPr bwMode="auto">
            <a:xfrm flipV="1">
              <a:off x="3428256" y="4877544"/>
              <a:ext cx="0" cy="10801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74" name="Group 373"/>
          <p:cNvGrpSpPr/>
          <p:nvPr/>
        </p:nvGrpSpPr>
        <p:grpSpPr>
          <a:xfrm>
            <a:off x="1862216" y="4466290"/>
            <a:ext cx="182401" cy="499294"/>
            <a:chOff x="3430637" y="4882306"/>
            <a:chExt cx="182401" cy="499294"/>
          </a:xfrm>
        </p:grpSpPr>
        <p:cxnSp>
          <p:nvCxnSpPr>
            <p:cNvPr id="375" name="Straight Connector 374"/>
            <p:cNvCxnSpPr/>
            <p:nvPr/>
          </p:nvCxnSpPr>
          <p:spPr bwMode="auto">
            <a:xfrm flipV="1">
              <a:off x="3608276" y="5093494"/>
              <a:ext cx="0" cy="2881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6" name="Straight Connector 375"/>
            <p:cNvCxnSpPr/>
            <p:nvPr/>
          </p:nvCxnSpPr>
          <p:spPr bwMode="auto">
            <a:xfrm flipH="1">
              <a:off x="3430638" y="5092705"/>
              <a:ext cx="18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7" name="Straight Connector 376"/>
            <p:cNvCxnSpPr/>
            <p:nvPr/>
          </p:nvCxnSpPr>
          <p:spPr bwMode="auto">
            <a:xfrm flipV="1">
              <a:off x="3430637" y="4882306"/>
              <a:ext cx="2382" cy="216024"/>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381" name="Straight Connector 380"/>
          <p:cNvCxnSpPr/>
          <p:nvPr/>
        </p:nvCxnSpPr>
        <p:spPr bwMode="auto">
          <a:xfrm flipH="1">
            <a:off x="1863009" y="4470263"/>
            <a:ext cx="4199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41" name="Rectangle 1040"/>
          <p:cNvSpPr/>
          <p:nvPr/>
        </p:nvSpPr>
        <p:spPr bwMode="auto">
          <a:xfrm>
            <a:off x="1905000" y="4657641"/>
            <a:ext cx="66675" cy="39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1043" name="Straight Connector 1042"/>
          <p:cNvCxnSpPr/>
          <p:nvPr/>
        </p:nvCxnSpPr>
        <p:spPr bwMode="auto">
          <a:xfrm flipH="1" flipV="1">
            <a:off x="4543426" y="4470263"/>
            <a:ext cx="2381" cy="50246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46" name="Straight Connector 1045"/>
          <p:cNvCxnSpPr/>
          <p:nvPr/>
        </p:nvCxnSpPr>
        <p:spPr bwMode="auto">
          <a:xfrm flipH="1">
            <a:off x="6352235" y="4551272"/>
            <a:ext cx="3009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48" name="Straight Connector 1047"/>
          <p:cNvCxnSpPr/>
          <p:nvPr/>
        </p:nvCxnSpPr>
        <p:spPr bwMode="auto">
          <a:xfrm flipV="1">
            <a:off x="6352235" y="4467865"/>
            <a:ext cx="0" cy="810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50" name="Rectangle 1049"/>
          <p:cNvSpPr/>
          <p:nvPr/>
        </p:nvSpPr>
        <p:spPr bwMode="auto">
          <a:xfrm rot="16200000">
            <a:off x="6653217" y="4758415"/>
            <a:ext cx="81677" cy="126231"/>
          </a:xfrm>
          <a:prstGeom prst="rect">
            <a:avLst/>
          </a:prstGeom>
          <a:solidFill>
            <a:srgbClr val="FFFF99"/>
          </a:solidFill>
          <a:ln w="3175" cap="flat" cmpd="sng" algn="ctr">
            <a:solidFill>
              <a:srgbClr val="FDC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86" name="Straight Connector 385"/>
          <p:cNvCxnSpPr/>
          <p:nvPr/>
        </p:nvCxnSpPr>
        <p:spPr bwMode="auto">
          <a:xfrm flipV="1">
            <a:off x="6653217" y="4551272"/>
            <a:ext cx="0" cy="27025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51" name="Rectangle 1050"/>
          <p:cNvSpPr/>
          <p:nvPr/>
        </p:nvSpPr>
        <p:spPr bwMode="auto">
          <a:xfrm>
            <a:off x="6653217" y="4922747"/>
            <a:ext cx="138108" cy="1905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96" name="Rectangle 395"/>
          <p:cNvSpPr/>
          <p:nvPr/>
        </p:nvSpPr>
        <p:spPr bwMode="auto">
          <a:xfrm>
            <a:off x="6587740" y="4537083"/>
            <a:ext cx="43200" cy="3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053" name="Oval 1052"/>
          <p:cNvSpPr/>
          <p:nvPr/>
        </p:nvSpPr>
        <p:spPr bwMode="auto">
          <a:xfrm>
            <a:off x="6636550" y="4803688"/>
            <a:ext cx="36000" cy="36000"/>
          </a:xfrm>
          <a:prstGeom prst="ellipse">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pic>
        <p:nvPicPr>
          <p:cNvPr id="35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7199" t="6500" r="11769" b="24999"/>
          <a:stretch/>
        </p:blipFill>
        <p:spPr bwMode="auto">
          <a:xfrm>
            <a:off x="54461" y="6268992"/>
            <a:ext cx="8545842" cy="423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9" name="TextBox 358"/>
          <p:cNvSpPr txBox="1"/>
          <p:nvPr/>
        </p:nvSpPr>
        <p:spPr>
          <a:xfrm>
            <a:off x="1880671" y="6617357"/>
            <a:ext cx="313583" cy="233003"/>
          </a:xfrm>
          <a:prstGeom prst="rect">
            <a:avLst/>
          </a:prstGeom>
          <a:noFill/>
        </p:spPr>
        <p:txBody>
          <a:bodyPr wrap="none" lIns="0" tIns="0" rIns="0" bIns="0" rtlCol="0">
            <a:noAutofit/>
          </a:bodyPr>
          <a:lstStyle/>
          <a:p>
            <a:pPr>
              <a:lnSpc>
                <a:spcPct val="110000"/>
              </a:lnSpc>
              <a:spcBef>
                <a:spcPts val="0"/>
              </a:spcBef>
            </a:pPr>
            <a:r>
              <a:rPr lang="de-CH" sz="1100" kern="1000" spc="30" dirty="0" smtClean="0">
                <a:latin typeface="+mn-lt"/>
                <a:cs typeface="Franklin Gothic Book"/>
              </a:rPr>
              <a:t>0 m</a:t>
            </a:r>
          </a:p>
        </p:txBody>
      </p:sp>
      <p:sp>
        <p:nvSpPr>
          <p:cNvPr id="406" name="TextBox 405"/>
          <p:cNvSpPr txBox="1"/>
          <p:nvPr/>
        </p:nvSpPr>
        <p:spPr>
          <a:xfrm>
            <a:off x="2879287" y="6617357"/>
            <a:ext cx="313583" cy="233003"/>
          </a:xfrm>
          <a:prstGeom prst="rect">
            <a:avLst/>
          </a:prstGeom>
          <a:noFill/>
        </p:spPr>
        <p:txBody>
          <a:bodyPr wrap="none" lIns="0" tIns="0" rIns="0" bIns="0" rtlCol="0">
            <a:noAutofit/>
          </a:bodyPr>
          <a:lstStyle/>
          <a:p>
            <a:pPr>
              <a:lnSpc>
                <a:spcPct val="110000"/>
              </a:lnSpc>
              <a:spcBef>
                <a:spcPts val="0"/>
              </a:spcBef>
            </a:pPr>
            <a:r>
              <a:rPr lang="de-CH" sz="1100" kern="1000" spc="30" dirty="0" smtClean="0">
                <a:latin typeface="+mn-lt"/>
                <a:cs typeface="Franklin Gothic Book"/>
              </a:rPr>
              <a:t>10 m</a:t>
            </a:r>
          </a:p>
        </p:txBody>
      </p:sp>
      <p:sp>
        <p:nvSpPr>
          <p:cNvPr id="407" name="TextBox 406"/>
          <p:cNvSpPr txBox="1"/>
          <p:nvPr/>
        </p:nvSpPr>
        <p:spPr>
          <a:xfrm>
            <a:off x="3908753" y="6617357"/>
            <a:ext cx="313583" cy="233003"/>
          </a:xfrm>
          <a:prstGeom prst="rect">
            <a:avLst/>
          </a:prstGeom>
          <a:noFill/>
        </p:spPr>
        <p:txBody>
          <a:bodyPr wrap="none" lIns="0" tIns="0" rIns="0" bIns="0" rtlCol="0">
            <a:noAutofit/>
          </a:bodyPr>
          <a:lstStyle/>
          <a:p>
            <a:pPr>
              <a:lnSpc>
                <a:spcPct val="110000"/>
              </a:lnSpc>
              <a:spcBef>
                <a:spcPts val="0"/>
              </a:spcBef>
            </a:pPr>
            <a:r>
              <a:rPr lang="de-CH" sz="1100" kern="1000" spc="30" dirty="0">
                <a:latin typeface="+mn-lt"/>
                <a:cs typeface="Franklin Gothic Book"/>
              </a:rPr>
              <a:t>2</a:t>
            </a:r>
            <a:r>
              <a:rPr lang="de-CH" sz="1100" kern="1000" spc="30" dirty="0" smtClean="0">
                <a:latin typeface="+mn-lt"/>
                <a:cs typeface="Franklin Gothic Book"/>
              </a:rPr>
              <a:t>0 m</a:t>
            </a:r>
          </a:p>
        </p:txBody>
      </p:sp>
      <p:sp>
        <p:nvSpPr>
          <p:cNvPr id="408" name="TextBox 407"/>
          <p:cNvSpPr txBox="1"/>
          <p:nvPr/>
        </p:nvSpPr>
        <p:spPr>
          <a:xfrm>
            <a:off x="4977819" y="6617357"/>
            <a:ext cx="313583" cy="233003"/>
          </a:xfrm>
          <a:prstGeom prst="rect">
            <a:avLst/>
          </a:prstGeom>
          <a:noFill/>
        </p:spPr>
        <p:txBody>
          <a:bodyPr wrap="none" lIns="0" tIns="0" rIns="0" bIns="0" rtlCol="0">
            <a:noAutofit/>
          </a:bodyPr>
          <a:lstStyle/>
          <a:p>
            <a:pPr>
              <a:lnSpc>
                <a:spcPct val="110000"/>
              </a:lnSpc>
              <a:spcBef>
                <a:spcPts val="0"/>
              </a:spcBef>
            </a:pPr>
            <a:r>
              <a:rPr lang="de-CH" sz="1100" kern="1000" spc="30" dirty="0">
                <a:latin typeface="+mn-lt"/>
                <a:cs typeface="Franklin Gothic Book"/>
              </a:rPr>
              <a:t>3</a:t>
            </a:r>
            <a:r>
              <a:rPr lang="de-CH" sz="1100" kern="1000" spc="30" dirty="0" smtClean="0">
                <a:latin typeface="+mn-lt"/>
                <a:cs typeface="Franklin Gothic Book"/>
              </a:rPr>
              <a:t>0 m</a:t>
            </a:r>
          </a:p>
        </p:txBody>
      </p:sp>
      <p:sp>
        <p:nvSpPr>
          <p:cNvPr id="409" name="TextBox 408"/>
          <p:cNvSpPr txBox="1"/>
          <p:nvPr/>
        </p:nvSpPr>
        <p:spPr>
          <a:xfrm>
            <a:off x="5978717" y="6617357"/>
            <a:ext cx="313583" cy="233003"/>
          </a:xfrm>
          <a:prstGeom prst="rect">
            <a:avLst/>
          </a:prstGeom>
          <a:noFill/>
        </p:spPr>
        <p:txBody>
          <a:bodyPr wrap="none" lIns="0" tIns="0" rIns="0" bIns="0" rtlCol="0">
            <a:noAutofit/>
          </a:bodyPr>
          <a:lstStyle/>
          <a:p>
            <a:pPr>
              <a:lnSpc>
                <a:spcPct val="110000"/>
              </a:lnSpc>
              <a:spcBef>
                <a:spcPts val="0"/>
              </a:spcBef>
            </a:pPr>
            <a:r>
              <a:rPr lang="de-CH" sz="1100" kern="1000" spc="30" dirty="0" smtClean="0">
                <a:latin typeface="+mn-lt"/>
                <a:cs typeface="Franklin Gothic Book"/>
              </a:rPr>
              <a:t>40 m</a:t>
            </a:r>
          </a:p>
        </p:txBody>
      </p:sp>
      <p:sp>
        <p:nvSpPr>
          <p:cNvPr id="410" name="TextBox 409"/>
          <p:cNvSpPr txBox="1"/>
          <p:nvPr/>
        </p:nvSpPr>
        <p:spPr>
          <a:xfrm>
            <a:off x="6954900" y="6617357"/>
            <a:ext cx="313583" cy="233003"/>
          </a:xfrm>
          <a:prstGeom prst="rect">
            <a:avLst/>
          </a:prstGeom>
          <a:noFill/>
        </p:spPr>
        <p:txBody>
          <a:bodyPr wrap="none" lIns="0" tIns="0" rIns="0" bIns="0" rtlCol="0">
            <a:noAutofit/>
          </a:bodyPr>
          <a:lstStyle/>
          <a:p>
            <a:pPr>
              <a:lnSpc>
                <a:spcPct val="110000"/>
              </a:lnSpc>
              <a:spcBef>
                <a:spcPts val="0"/>
              </a:spcBef>
            </a:pPr>
            <a:r>
              <a:rPr lang="de-CH" sz="1100" kern="1000" spc="30" dirty="0">
                <a:latin typeface="+mn-lt"/>
                <a:cs typeface="Franklin Gothic Book"/>
              </a:rPr>
              <a:t>5</a:t>
            </a:r>
            <a:r>
              <a:rPr lang="de-CH" sz="1100" kern="1000" spc="30" dirty="0" smtClean="0">
                <a:latin typeface="+mn-lt"/>
                <a:cs typeface="Franklin Gothic Book"/>
              </a:rPr>
              <a:t>0 m</a:t>
            </a:r>
          </a:p>
        </p:txBody>
      </p:sp>
      <p:sp>
        <p:nvSpPr>
          <p:cNvPr id="411" name="TextBox 410"/>
          <p:cNvSpPr txBox="1"/>
          <p:nvPr/>
        </p:nvSpPr>
        <p:spPr>
          <a:xfrm>
            <a:off x="8062890" y="6617357"/>
            <a:ext cx="313583" cy="233003"/>
          </a:xfrm>
          <a:prstGeom prst="rect">
            <a:avLst/>
          </a:prstGeom>
          <a:noFill/>
        </p:spPr>
        <p:txBody>
          <a:bodyPr wrap="none" lIns="0" tIns="0" rIns="0" bIns="0" rtlCol="0">
            <a:noAutofit/>
          </a:bodyPr>
          <a:lstStyle/>
          <a:p>
            <a:pPr>
              <a:lnSpc>
                <a:spcPct val="110000"/>
              </a:lnSpc>
              <a:spcBef>
                <a:spcPts val="0"/>
              </a:spcBef>
            </a:pPr>
            <a:r>
              <a:rPr lang="de-CH" sz="1100" kern="1000" spc="30" dirty="0">
                <a:latin typeface="+mn-lt"/>
                <a:cs typeface="Franklin Gothic Book"/>
              </a:rPr>
              <a:t>6</a:t>
            </a:r>
            <a:r>
              <a:rPr lang="de-CH" sz="1100" kern="1000" spc="30" dirty="0" smtClean="0">
                <a:latin typeface="+mn-lt"/>
                <a:cs typeface="Franklin Gothic Book"/>
              </a:rPr>
              <a:t>0 m</a:t>
            </a:r>
          </a:p>
        </p:txBody>
      </p:sp>
      <p:sp>
        <p:nvSpPr>
          <p:cNvPr id="412" name="TextBox 411"/>
          <p:cNvSpPr txBox="1"/>
          <p:nvPr/>
        </p:nvSpPr>
        <p:spPr>
          <a:xfrm>
            <a:off x="729054" y="6617357"/>
            <a:ext cx="313583" cy="233003"/>
          </a:xfrm>
          <a:prstGeom prst="rect">
            <a:avLst/>
          </a:prstGeom>
          <a:noFill/>
        </p:spPr>
        <p:txBody>
          <a:bodyPr wrap="none" lIns="0" tIns="0" rIns="0" bIns="0" rtlCol="0">
            <a:noAutofit/>
          </a:bodyPr>
          <a:lstStyle/>
          <a:p>
            <a:pPr>
              <a:lnSpc>
                <a:spcPct val="110000"/>
              </a:lnSpc>
              <a:spcBef>
                <a:spcPts val="0"/>
              </a:spcBef>
            </a:pPr>
            <a:r>
              <a:rPr lang="de-CH" sz="1100" kern="1000" spc="30" dirty="0" smtClean="0">
                <a:latin typeface="+mn-lt"/>
                <a:cs typeface="Franklin Gothic Book"/>
              </a:rPr>
              <a:t>-10 m</a:t>
            </a:r>
          </a:p>
        </p:txBody>
      </p:sp>
      <p:cxnSp>
        <p:nvCxnSpPr>
          <p:cNvPr id="361" name="Straight Connector 360"/>
          <p:cNvCxnSpPr/>
          <p:nvPr/>
        </p:nvCxnSpPr>
        <p:spPr bwMode="auto">
          <a:xfrm>
            <a:off x="2958193" y="6552281"/>
            <a:ext cx="0" cy="6732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415" name="Straight Connector 414"/>
          <p:cNvCxnSpPr/>
          <p:nvPr/>
        </p:nvCxnSpPr>
        <p:spPr bwMode="auto">
          <a:xfrm>
            <a:off x="3991656" y="6552281"/>
            <a:ext cx="0" cy="6732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416" name="Straight Connector 415"/>
          <p:cNvCxnSpPr/>
          <p:nvPr/>
        </p:nvCxnSpPr>
        <p:spPr bwMode="auto">
          <a:xfrm>
            <a:off x="5029881" y="6552281"/>
            <a:ext cx="0" cy="6732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417" name="Straight Connector 416"/>
          <p:cNvCxnSpPr/>
          <p:nvPr/>
        </p:nvCxnSpPr>
        <p:spPr bwMode="auto">
          <a:xfrm>
            <a:off x="6062249" y="6552281"/>
            <a:ext cx="0" cy="6732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418" name="Straight Connector 417"/>
          <p:cNvCxnSpPr/>
          <p:nvPr/>
        </p:nvCxnSpPr>
        <p:spPr bwMode="auto">
          <a:xfrm>
            <a:off x="7103330" y="6552281"/>
            <a:ext cx="0" cy="6732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419" name="Straight Connector 418"/>
          <p:cNvCxnSpPr/>
          <p:nvPr/>
        </p:nvCxnSpPr>
        <p:spPr bwMode="auto">
          <a:xfrm>
            <a:off x="8143936" y="6552281"/>
            <a:ext cx="0" cy="6732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421" name="Straight Connector 420"/>
          <p:cNvCxnSpPr/>
          <p:nvPr/>
        </p:nvCxnSpPr>
        <p:spPr bwMode="auto">
          <a:xfrm>
            <a:off x="881083" y="6552281"/>
            <a:ext cx="0" cy="67320"/>
          </a:xfrm>
          <a:prstGeom prst="line">
            <a:avLst/>
          </a:prstGeom>
          <a:solidFill>
            <a:schemeClr val="accent1"/>
          </a:solidFill>
          <a:ln w="9525" cap="flat" cmpd="sng" algn="ctr">
            <a:solidFill>
              <a:srgbClr val="00B050"/>
            </a:solidFill>
            <a:prstDash val="solid"/>
            <a:round/>
            <a:headEnd type="none" w="med" len="med"/>
            <a:tailEnd type="none" w="med" len="med"/>
          </a:ln>
          <a:effectLst/>
        </p:spPr>
      </p:cxnSp>
    </p:spTree>
    <p:extLst>
      <p:ext uri="{BB962C8B-B14F-4D97-AF65-F5344CB8AC3E}">
        <p14:creationId xmlns:p14="http://schemas.microsoft.com/office/powerpoint/2010/main" val="204242879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SITF summary of simulated performances</a:t>
            </a:r>
            <a:endParaRPr lang="en-US" dirty="0"/>
          </a:p>
        </p:txBody>
      </p:sp>
      <p:sp>
        <p:nvSpPr>
          <p:cNvPr id="4" name="Slide Number Placeholder 3"/>
          <p:cNvSpPr>
            <a:spLocks noGrp="1"/>
          </p:cNvSpPr>
          <p:nvPr>
            <p:ph type="sldNum" sz="quarter" idx="16"/>
          </p:nvPr>
        </p:nvSpPr>
        <p:spPr/>
        <p:txBody>
          <a:bodyPr/>
          <a:lstStyle/>
          <a:p>
            <a:pPr algn="r">
              <a:defRPr/>
            </a:pPr>
            <a:r>
              <a:rPr lang="en-US" dirty="0" smtClean="0"/>
              <a:t>Page </a:t>
            </a:r>
            <a:fld id="{EBC07571-3134-BB4B-B83F-1A9FE18D34F3}" type="slidenum">
              <a:rPr lang="en-US" smtClean="0"/>
              <a:pPr algn="r">
                <a:defRPr/>
              </a:pPr>
              <a:t>9</a:t>
            </a:fld>
            <a:endParaRPr lang="en-US" dirty="0"/>
          </a:p>
        </p:txBody>
      </p:sp>
      <p:graphicFrame>
        <p:nvGraphicFramePr>
          <p:cNvPr id="5" name="Group 63"/>
          <p:cNvGraphicFramePr>
            <a:graphicFrameLocks noGrp="1"/>
          </p:cNvGraphicFramePr>
          <p:nvPr>
            <p:extLst>
              <p:ext uri="{D42A27DB-BD31-4B8C-83A1-F6EECF244321}">
                <p14:modId xmlns:p14="http://schemas.microsoft.com/office/powerpoint/2010/main" val="2950151157"/>
              </p:ext>
            </p:extLst>
          </p:nvPr>
        </p:nvGraphicFramePr>
        <p:xfrm>
          <a:off x="827088" y="1448446"/>
          <a:ext cx="8102904" cy="5029200"/>
        </p:xfrm>
        <a:graphic>
          <a:graphicData uri="http://schemas.openxmlformats.org/drawingml/2006/table">
            <a:tbl>
              <a:tblPr/>
              <a:tblGrid>
                <a:gridCol w="5486163"/>
                <a:gridCol w="1340163"/>
                <a:gridCol w="1276578"/>
              </a:tblGrid>
              <a:tr h="17303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dirty="0" smtClean="0">
                          <a:ln>
                            <a:noFill/>
                          </a:ln>
                          <a:solidFill>
                            <a:srgbClr val="000000"/>
                          </a:solidFill>
                          <a:effectLst/>
                          <a:latin typeface="Calibri" pitchFamily="34" charset="0"/>
                          <a:ea typeface="ＭＳ Ｐゴシック" pitchFamily="34" charset="-128"/>
                        </a:rPr>
                        <a:t>Parameter</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800" b="1" i="0" u="none" strike="noStrike" cap="none" normalizeH="0" baseline="0" dirty="0" smtClean="0">
                          <a:ln>
                            <a:noFill/>
                          </a:ln>
                          <a:solidFill>
                            <a:schemeClr val="tx1"/>
                          </a:solidFill>
                          <a:effectLst/>
                          <a:latin typeface="Calibri" pitchFamily="34" charset="0"/>
                          <a:cs typeface="Times New Roman" pitchFamily="18" charset="0"/>
                        </a:rPr>
                        <a:t>Values simulated for SITF</a:t>
                      </a:r>
                      <a:endParaRPr kumimoji="0" lang="en-US" altLang="de-DE" sz="1800" b="0" i="0" u="none" strike="noStrike" cap="none" normalizeH="0" baseline="0" dirty="0" smtClean="0">
                        <a:ln>
                          <a:noFill/>
                        </a:ln>
                        <a:solidFill>
                          <a:schemeClr val="tx1"/>
                        </a:solidFill>
                        <a:effectLst/>
                        <a:latin typeface="Calibri" pitchFamily="34" charset="0"/>
                      </a:endParaRPr>
                    </a:p>
                  </a:txBody>
                  <a:tcPr anchor="ctr" horzOverflow="overflow">
                    <a:lnL>
                      <a:noFill/>
                    </a:lnL>
                    <a:lnR cap="flat">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de-CH"/>
                    </a:p>
                  </a:txBody>
                  <a:tcPr/>
                </a:tc>
              </a:tr>
              <a:tr h="171450">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Charge (</a:t>
                      </a:r>
                      <a:r>
                        <a:rPr kumimoji="0" lang="en-US" altLang="ja-JP" sz="1800" b="0" i="0" u="none" strike="noStrike" cap="none" normalizeH="0" baseline="0" dirty="0" err="1" smtClean="0">
                          <a:ln>
                            <a:noFill/>
                          </a:ln>
                          <a:solidFill>
                            <a:srgbClr val="000000"/>
                          </a:solidFill>
                          <a:effectLst/>
                          <a:latin typeface="Calibri" pitchFamily="34" charset="0"/>
                          <a:ea typeface="ＭＳ Ｐゴシック" pitchFamily="34" charset="-128"/>
                        </a:rPr>
                        <a:t>pC</a:t>
                      </a: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10</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200</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r>
              <a:tr h="17303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Laser diameter on cathode (</a:t>
                      </a:r>
                      <a:r>
                        <a:rPr kumimoji="0" lang="en-US" altLang="ja-JP" sz="1800" b="0" i="0" u="none" strike="noStrike" cap="none" normalizeH="0" baseline="0" dirty="0" smtClean="0">
                          <a:ln>
                            <a:noFill/>
                          </a:ln>
                          <a:solidFill>
                            <a:srgbClr val="000000"/>
                          </a:solidFill>
                          <a:effectLst/>
                          <a:latin typeface="Symbol" panose="05050102010706020507" pitchFamily="18" charset="2"/>
                          <a:ea typeface="ＭＳ Ｐゴシック" pitchFamily="34" charset="-128"/>
                        </a:rPr>
                        <a:t>m</a:t>
                      </a: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m)</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400</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1080</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r>
              <a:tr h="201613">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Laser pulse length FWHM – uniform distribution (ps)</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3.7</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9.9</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r>
              <a:tr h="171450">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Peak current on cathode (A)</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3</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22</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r>
              <a:tr h="17303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Thermal emittance (mm.mrad)</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0.072</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0.195</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r>
              <a:tr h="17303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Core nor. slice emittance before/after BC (</a:t>
                      </a:r>
                      <a:r>
                        <a:rPr kumimoji="0" lang="en-US" altLang="ja-JP" sz="1800" b="0" i="0" u="none" strike="noStrike" cap="none" normalizeH="0" baseline="0" dirty="0" err="1" smtClean="0">
                          <a:ln>
                            <a:noFill/>
                          </a:ln>
                          <a:solidFill>
                            <a:srgbClr val="000000"/>
                          </a:solidFill>
                          <a:effectLst/>
                          <a:latin typeface="Calibri" pitchFamily="34" charset="0"/>
                          <a:ea typeface="ＭＳ Ｐゴシック" pitchFamily="34" charset="-128"/>
                        </a:rPr>
                        <a:t>mm.mrad</a:t>
                      </a: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dirty="0" smtClean="0">
                          <a:ln>
                            <a:noFill/>
                          </a:ln>
                          <a:solidFill>
                            <a:srgbClr val="FF0000"/>
                          </a:solidFill>
                          <a:effectLst/>
                          <a:latin typeface="Calibri" pitchFamily="34" charset="0"/>
                          <a:ea typeface="ＭＳ Ｐゴシック" pitchFamily="34" charset="-128"/>
                        </a:rPr>
                        <a:t>0.078/0.078</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cap="none" normalizeH="0" baseline="0" dirty="0" smtClean="0">
                          <a:ln>
                            <a:noFill/>
                          </a:ln>
                          <a:solidFill>
                            <a:srgbClr val="FF0000"/>
                          </a:solidFill>
                          <a:effectLst/>
                          <a:latin typeface="Calibri" pitchFamily="34" charset="0"/>
                          <a:ea typeface="ＭＳ Ｐゴシック" pitchFamily="34" charset="-128"/>
                        </a:rPr>
                        <a:t>0.32/0.33</a:t>
                      </a:r>
                    </a:p>
                  </a:txBody>
                  <a:tcPr anchor="ctr" horzOverflow="overflow">
                    <a:lnL>
                      <a:noFill/>
                    </a:lnL>
                    <a:lnR>
                      <a:noFill/>
                    </a:lnR>
                    <a:lnT>
                      <a:noFill/>
                    </a:lnT>
                    <a:lnB>
                      <a:noFill/>
                    </a:lnB>
                    <a:lnTlToBr>
                      <a:noFill/>
                    </a:lnTlToBr>
                    <a:lnBlToTr>
                      <a:noFill/>
                    </a:lnBlToTr>
                    <a:noFill/>
                  </a:tcPr>
                </a:tc>
              </a:tr>
              <a:tr h="17303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Normalized projected emittance before BC (mm.mrad)</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rPr>
                        <a:t>0.095</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rPr>
                        <a:t>0.35</a:t>
                      </a:r>
                    </a:p>
                  </a:txBody>
                  <a:tcPr anchor="ctr" horzOverflow="overflow">
                    <a:lnL>
                      <a:noFill/>
                    </a:lnL>
                    <a:lnR>
                      <a:noFill/>
                    </a:lnR>
                    <a:lnT>
                      <a:noFill/>
                    </a:lnT>
                    <a:lnB>
                      <a:noFill/>
                    </a:lnB>
                    <a:lnTlToBr>
                      <a:noFill/>
                    </a:lnTlToBr>
                    <a:lnBlToTr>
                      <a:noFill/>
                    </a:lnBlToTr>
                    <a:noFill/>
                  </a:tcPr>
                </a:tc>
              </a:tr>
              <a:tr h="171450">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Normalized X/Y projected emittance after  BC (</a:t>
                      </a:r>
                      <a:r>
                        <a:rPr kumimoji="0" lang="en-US" altLang="ja-JP" sz="1800" b="0" i="0" u="none" strike="noStrike" cap="none" normalizeH="0" baseline="0" dirty="0" err="1" smtClean="0">
                          <a:ln>
                            <a:noFill/>
                          </a:ln>
                          <a:solidFill>
                            <a:srgbClr val="000000"/>
                          </a:solidFill>
                          <a:effectLst/>
                          <a:latin typeface="Calibri" pitchFamily="34" charset="0"/>
                          <a:ea typeface="ＭＳ Ｐゴシック" pitchFamily="34" charset="-128"/>
                        </a:rPr>
                        <a:t>mm.mrad</a:t>
                      </a: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kern="1200" cap="none" normalizeH="0" baseline="0" smtClean="0">
                          <a:ln>
                            <a:noFill/>
                          </a:ln>
                          <a:solidFill>
                            <a:srgbClr val="0070C0"/>
                          </a:solidFill>
                          <a:effectLst/>
                          <a:latin typeface="Calibri" pitchFamily="34" charset="0"/>
                          <a:ea typeface="ＭＳ Ｐゴシック" pitchFamily="34" charset="-128"/>
                          <a:cs typeface="+mn-cs"/>
                        </a:rPr>
                        <a:t>0.104/0.096</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1" i="0" u="none" strike="noStrike" kern="1200" cap="none" normalizeH="0" baseline="0" dirty="0" smtClean="0">
                          <a:ln>
                            <a:noFill/>
                          </a:ln>
                          <a:solidFill>
                            <a:srgbClr val="0070C0"/>
                          </a:solidFill>
                          <a:effectLst/>
                          <a:latin typeface="Calibri" pitchFamily="34" charset="0"/>
                          <a:ea typeface="ＭＳ Ｐゴシック" pitchFamily="34" charset="-128"/>
                          <a:cs typeface="+mn-cs"/>
                        </a:rPr>
                        <a:t>0.379/0.35</a:t>
                      </a:r>
                    </a:p>
                  </a:txBody>
                  <a:tcPr anchor="ctr" horzOverflow="overflow">
                    <a:lnL>
                      <a:noFill/>
                    </a:lnL>
                    <a:lnR>
                      <a:noFill/>
                    </a:lnR>
                    <a:lnT>
                      <a:noFill/>
                    </a:lnT>
                    <a:lnB>
                      <a:noFill/>
                    </a:lnB>
                    <a:lnTlToBr>
                      <a:noFill/>
                    </a:lnTlToBr>
                    <a:lnBlToTr>
                      <a:noFill/>
                    </a:lnBlToTr>
                    <a:noFill/>
                  </a:tcPr>
                </a:tc>
              </a:tr>
              <a:tr h="17303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RMS Bunch length before BC (ps)</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1.05</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2.8</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r>
              <a:tr h="17303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RMS Bunch length after BC (fs)</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33.2</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193.3</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r>
              <a:tr h="171450">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Peak current after BC (A)</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104</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352</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a:noFill/>
                    </a:lnB>
                    <a:lnTlToBr>
                      <a:noFill/>
                    </a:lnTlToBr>
                    <a:lnBlToTr>
                      <a:noFill/>
                    </a:lnBlToTr>
                    <a:noFill/>
                  </a:tcPr>
                </a:tc>
              </a:tr>
              <a:tr h="17303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RMS beam size on OTR in 3rd FODO cell (mm)</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cap="flat">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smtClean="0">
                          <a:ln>
                            <a:noFill/>
                          </a:ln>
                          <a:solidFill>
                            <a:srgbClr val="000000"/>
                          </a:solidFill>
                          <a:effectLst/>
                          <a:latin typeface="Calibri" pitchFamily="34" charset="0"/>
                          <a:ea typeface="ＭＳ Ｐゴシック" pitchFamily="34" charset="-128"/>
                        </a:rPr>
                        <a:t>14</a:t>
                      </a:r>
                      <a:endParaRPr kumimoji="0" lang="en-US" altLang="ja-JP" sz="1800" b="0" i="0" u="none" strike="noStrike" cap="none" normalizeH="0" baseline="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rgbClr val="000000"/>
                          </a:solidFill>
                          <a:effectLst/>
                          <a:latin typeface="Calibri" pitchFamily="34" charset="0"/>
                          <a:ea typeface="ＭＳ Ｐゴシック" pitchFamily="34" charset="-128"/>
                        </a:rPr>
                        <a:t>55</a:t>
                      </a:r>
                      <a:endParaRPr kumimoji="0" lang="en-US" altLang="ja-JP" sz="1800" b="0" i="0" u="none" strike="noStrike" cap="none" normalizeH="0" baseline="0" dirty="0" smtClean="0">
                        <a:ln>
                          <a:noFill/>
                        </a:ln>
                        <a:solidFill>
                          <a:schemeClr val="tx1"/>
                        </a:solidFill>
                        <a:effectLst/>
                        <a:latin typeface="Calibri" pitchFamily="34" charset="0"/>
                        <a:ea typeface="ＭＳ Ｐゴシック" pitchFamily="34" charset="-128"/>
                      </a:endParaRPr>
                    </a:p>
                  </a:txBody>
                  <a:tcPr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 name="Content Placeholder 1"/>
          <p:cNvSpPr>
            <a:spLocks noGrp="1"/>
          </p:cNvSpPr>
          <p:nvPr>
            <p:ph sz="quarter" idx="13"/>
          </p:nvPr>
        </p:nvSpPr>
        <p:spPr>
          <a:xfrm>
            <a:off x="6282" y="6623921"/>
            <a:ext cx="9137718" cy="236988"/>
          </a:xfrm>
          <a:solidFill>
            <a:srgbClr val="FFFFCC"/>
          </a:solidFill>
        </p:spPr>
        <p:txBody>
          <a:bodyPr wrap="square" lIns="0" tIns="0" rIns="0" bIns="0" rtlCol="0">
            <a:spAutoFit/>
          </a:bodyPr>
          <a:lstStyle/>
          <a:p>
            <a:pPr marL="92075" indent="0" eaLnBrk="0" fontAlgn="base" hangingPunct="0">
              <a:spcBef>
                <a:spcPct val="50000"/>
              </a:spcBef>
              <a:spcAft>
                <a:spcPct val="0"/>
              </a:spcAft>
              <a:buNone/>
            </a:pPr>
            <a:r>
              <a:rPr lang="en-US" sz="1400" dirty="0" smtClean="0">
                <a:latin typeface="Arial Narrow"/>
                <a:ea typeface="ヒラギノ角ゴ Pro W3" charset="0"/>
                <a:cs typeface="Arial Narrow"/>
              </a:rPr>
              <a:t> Y. Kim et al, Proceedings of EPAC08, Genoa, Italy, pg. 100</a:t>
            </a:r>
            <a:endParaRPr lang="en-US" sz="1400" dirty="0">
              <a:latin typeface="Arial Narrow"/>
              <a:ea typeface="ヒラギノ角ゴ Pro W3" charset="0"/>
              <a:cs typeface="Arial Narrow"/>
            </a:endParaRPr>
          </a:p>
        </p:txBody>
      </p:sp>
    </p:spTree>
    <p:extLst>
      <p:ext uri="{BB962C8B-B14F-4D97-AF65-F5344CB8AC3E}">
        <p14:creationId xmlns:p14="http://schemas.microsoft.com/office/powerpoint/2010/main" val="63383027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PSI PowerPoint Master english">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square" lIns="0" tIns="0" rIns="0" bIns="0" rtlCol="0">
        <a:noAutofit/>
      </a:bodyPr>
      <a:lstStyle>
        <a:defPPr>
          <a:lnSpc>
            <a:spcPct val="110000"/>
          </a:lnSpc>
          <a:spcBef>
            <a:spcPts val="0"/>
          </a:spcBef>
          <a:defRPr sz="1800" kern="1000" spc="30" dirty="0" err="1" smtClean="0">
            <a:latin typeface="+mn-lt"/>
            <a:cs typeface="Franklin Gothic Book"/>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PSI PowerPoint Master english</Template>
  <TotalTime>0</TotalTime>
  <Words>5455</Words>
  <Application>Microsoft Office PowerPoint</Application>
  <PresentationFormat>On-screen Show (4:3)</PresentationFormat>
  <Paragraphs>963</Paragraphs>
  <Slides>48</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PSI PowerPoint Master english</vt:lpstr>
      <vt:lpstr>Equation</vt:lpstr>
      <vt:lpstr>SwissFEL Injector Test Facility (SITF)  Project mission, commissioning experience and experimental results </vt:lpstr>
      <vt:lpstr>Outline presentation</vt:lpstr>
      <vt:lpstr>Introduction: SwissFEL is the final goal</vt:lpstr>
      <vt:lpstr>Introduction: Why do we needed a test facility?</vt:lpstr>
      <vt:lpstr>Introduction: SwissFEL SASE performances versus emittance</vt:lpstr>
      <vt:lpstr>Introduction: mission of SITF</vt:lpstr>
      <vt:lpstr>Layout and design parameters</vt:lpstr>
      <vt:lpstr>Layout and building</vt:lpstr>
      <vt:lpstr>SITF summary of simulated performances</vt:lpstr>
      <vt:lpstr>Introduction: some key technical aspects to be investigated I</vt:lpstr>
      <vt:lpstr>Introduction: some key technical aspects to be investigated II</vt:lpstr>
      <vt:lpstr>Assembly and commissioning phases</vt:lpstr>
      <vt:lpstr>Photo cathode Laser Systems I</vt:lpstr>
      <vt:lpstr>Photo cathode Laser Systems II</vt:lpstr>
      <vt:lpstr>Photo cathode Laser Systems III</vt:lpstr>
      <vt:lpstr>Source: CTF RF-gun a starting point</vt:lpstr>
      <vt:lpstr>Final source: PSI RF-gun ( Phin Slac Inside)</vt:lpstr>
      <vt:lpstr>PSI RF-gun: filling scheme and thermal losses</vt:lpstr>
      <vt:lpstr>PSI RF gun: cold test results</vt:lpstr>
      <vt:lpstr>Photo emission process and intrinsic emittance</vt:lpstr>
      <vt:lpstr>Measurement intrinsic emittance</vt:lpstr>
      <vt:lpstr>PSI RF-Gun: Which cathode for SwissFEL? </vt:lpstr>
      <vt:lpstr>Cs2Te cathode preparation &amp; load lock system courtesy Romain Ganter </vt:lpstr>
      <vt:lpstr>Dark current PSI RF-gun &amp; low energy collimation</vt:lpstr>
      <vt:lpstr>RF-gun: dark current transmission in SwissFEL</vt:lpstr>
      <vt:lpstr>BPM system SITF  we needed a fast development and procurement</vt:lpstr>
      <vt:lpstr>BPM system SwissFEL: collaboration PSI-DESY</vt:lpstr>
      <vt:lpstr>Standard screens in SITF (27 stations)</vt:lpstr>
      <vt:lpstr>Screen developments</vt:lpstr>
      <vt:lpstr>Magnetic compression chicane: remind of concept </vt:lpstr>
      <vt:lpstr>SITF Bunch compressor</vt:lpstr>
      <vt:lpstr>Bunch compressor: dipoles filed quality</vt:lpstr>
      <vt:lpstr>Bunch compressors: from SITF to SwissFEL</vt:lpstr>
      <vt:lpstr>PowerPoint Presentation</vt:lpstr>
      <vt:lpstr>X-band: SITF (SwissFEL) RF cavity </vt:lpstr>
      <vt:lpstr>Linearization and X-Band system</vt:lpstr>
      <vt:lpstr>Emittance measurements: techniques</vt:lpstr>
      <vt:lpstr>PowerPoint Presentation</vt:lpstr>
      <vt:lpstr>Emittance measurements: possible complications </vt:lpstr>
      <vt:lpstr>Compression and emittance preservation I</vt:lpstr>
      <vt:lpstr>Compression and emittance preservation II</vt:lpstr>
      <vt:lpstr>Compression and emittance preservation III</vt:lpstr>
      <vt:lpstr>Compression and emittance preservation IV</vt:lpstr>
      <vt:lpstr>Design SwissFELinjector I</vt:lpstr>
      <vt:lpstr>Design SwissFEL injector II</vt:lpstr>
      <vt:lpstr>Lesson learned and conclusions</vt:lpstr>
      <vt:lpstr>Lesson learned and conclusions II</vt:lpstr>
      <vt:lpstr>Impressions of SwissFEL  </vt:lpstr>
    </vt:vector>
  </TitlesOfParts>
  <Company>PSI - Paul Scherrer Institut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the title of your presentation here</dc:title>
  <dc:creator>Alex Jürgen</dc:creator>
  <cp:lastModifiedBy>Pedrozzi Marco</cp:lastModifiedBy>
  <cp:revision>482</cp:revision>
  <cp:lastPrinted>2015-10-23T08:22:58Z</cp:lastPrinted>
  <dcterms:created xsi:type="dcterms:W3CDTF">2015-10-20T15:09:33Z</dcterms:created>
  <dcterms:modified xsi:type="dcterms:W3CDTF">2016-04-29T06:26:04Z</dcterms:modified>
</cp:coreProperties>
</file>