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5" r:id="rId3"/>
    <p:sldId id="258" r:id="rId4"/>
    <p:sldId id="259" r:id="rId5"/>
    <p:sldId id="281" r:id="rId6"/>
    <p:sldId id="284" r:id="rId7"/>
    <p:sldId id="262" r:id="rId8"/>
    <p:sldId id="263" r:id="rId9"/>
    <p:sldId id="268" r:id="rId10"/>
    <p:sldId id="282" r:id="rId11"/>
    <p:sldId id="271" r:id="rId12"/>
    <p:sldId id="272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02" autoAdjust="0"/>
  </p:normalViewPr>
  <p:slideViewPr>
    <p:cSldViewPr>
      <p:cViewPr varScale="1">
        <p:scale>
          <a:sx n="85" d="100"/>
          <a:sy n="85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911D9-6F5A-43AF-BCD7-61E7E69F5348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Pierre Favier, M2 NPAC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9EB06-3354-4EB8-8FF8-D8F3A8334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72706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1FADE-45F3-4A17-B317-F3FF427A17B3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Pierre Favier, M2 NPAC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9CCF-EF17-4C92-A54E-F87CC793DE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7912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Pierre Favier, M2 NPAC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3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Pierre Favier, M2 NPAC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4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Pierre Favier, M2 NPAC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29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7872-7133-4DFD-BC0A-EE5C86BF042C}" type="datetime1">
              <a:rPr lang="fr-FR" smtClean="0"/>
              <a:t>09/05/2016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Pierre Favier (LAL) NPAC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50B3-1193-41F7-87A7-638705340EAC}" type="datetime1">
              <a:rPr lang="fr-FR" smtClean="0"/>
              <a:t>09/05/2016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Pierre Favier (LAL) NPAC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EBF0-E6EC-46D1-B326-D18B9069E784}" type="datetime1">
              <a:rPr lang="fr-FR" smtClean="0"/>
              <a:t>09/05/2016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Pierre Favier (LAL) NPAC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59D8-2DB8-4F8F-960E-DFB7FBA193CA}" type="datetime1">
              <a:rPr lang="fr-FR" smtClean="0"/>
              <a:t>09/05/2016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Pierre Favier (LAL) NPAC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726B-C557-41CF-8FEE-E74C7470CC6A}" type="datetime1">
              <a:rPr lang="fr-FR" smtClean="0"/>
              <a:t>09/05/2016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Pierre Favier (LAL) NPAC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F5D-3B5D-4248-95B5-7A63DB641A75}" type="datetime1">
              <a:rPr lang="fr-FR" smtClean="0"/>
              <a:t>09/05/2016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Pierre Favier (LAL) NPAC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4EF6-F1FB-4CF5-8634-9D214BA2FF13}" type="datetime1">
              <a:rPr lang="fr-FR" smtClean="0"/>
              <a:t>09/05/2016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Pierre Favier (LAL) NPAC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CF86-97F9-41E1-A000-1B2799BA9579}" type="datetime1">
              <a:rPr lang="fr-FR" smtClean="0"/>
              <a:t>09/05/2016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Pierre Favier (LAL) NPAC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6391-8F84-43C2-8D3E-F32736CBD793}" type="datetime1">
              <a:rPr lang="fr-FR" smtClean="0"/>
              <a:t>09/05/2016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Pierre Favier (LAL) NPAC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6711-84CE-4DD3-B5B3-93C737F70E6A}" type="datetime1">
              <a:rPr lang="fr-FR" smtClean="0"/>
              <a:t>09/05/2016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Pierre Favier (LAL) NPAC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1737-A5FA-4EFA-B497-6330F2BB8502}" type="datetime1">
              <a:rPr lang="fr-FR" smtClean="0"/>
              <a:t>09/05/2016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Pierre Favier (LAL) NPAC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250262C-8D73-49D9-83B8-FCEAF18E0EB6}" type="datetime1">
              <a:rPr lang="fr-FR" smtClean="0"/>
              <a:t>09/05/2016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Pierre Favier (LAL) NPAC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48457F6-E456-4FBC-B4E3-D56B06EEE5D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slide" Target="slide12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Pierre Favier</a:t>
            </a:r>
          </a:p>
          <a:p>
            <a:r>
              <a:rPr lang="fr-FR" sz="1400" dirty="0" smtClean="0"/>
              <a:t>Laboratoire de l’Accélérateur Linéaire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9906" y="1988840"/>
            <a:ext cx="7772400" cy="461913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ThomX X-ray source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Users\favier.LAL\LAL\Rapport de stage\images\L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6846"/>
            <a:ext cx="2311698" cy="13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avier.LAL\LAL\Rapport de stage\images\psu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8002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37362" y="475573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Fabian </a:t>
            </a:r>
            <a:r>
              <a:rPr lang="fr-FR" dirty="0" err="1" smtClean="0"/>
              <a:t>Zomer</a:t>
            </a:r>
            <a:endParaRPr lang="fr-FR" dirty="0"/>
          </a:p>
        </p:txBody>
      </p:sp>
      <p:pic>
        <p:nvPicPr>
          <p:cNvPr id="13" name="Picture 2" descr="http://groups.lal.in2p3.fr/ThomX/files/2012/04/logo_ThomX_T-BandeauSit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783859"/>
            <a:ext cx="376041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826572" y="2596262"/>
            <a:ext cx="5499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/>
              <a:t>Study</a:t>
            </a:r>
            <a:r>
              <a:rPr lang="fr-FR" sz="2400" dirty="0"/>
              <a:t> of thermal </a:t>
            </a:r>
            <a:r>
              <a:rPr lang="fr-FR" sz="2400" dirty="0" err="1"/>
              <a:t>effects</a:t>
            </a:r>
            <a:r>
              <a:rPr lang="fr-FR" sz="2400" dirty="0"/>
              <a:t> in </a:t>
            </a:r>
            <a:r>
              <a:rPr lang="fr-FR" sz="2400" dirty="0" smtClean="0"/>
              <a:t>Fabry-</a:t>
            </a:r>
            <a:r>
              <a:rPr lang="fr-FR" sz="2400" dirty="0" err="1" smtClean="0"/>
              <a:t>Perot</a:t>
            </a:r>
            <a:r>
              <a:rPr lang="fr-FR" sz="2400" dirty="0" smtClean="0"/>
              <a:t> </a:t>
            </a:r>
            <a:r>
              <a:rPr lang="fr-FR" sz="2400" dirty="0" err="1"/>
              <a:t>cavities</a:t>
            </a:r>
            <a:r>
              <a:rPr lang="fr-FR" sz="2400" dirty="0"/>
              <a:t> </a:t>
            </a:r>
            <a:endParaRPr lang="fr-FR" sz="2400" dirty="0" smtClean="0"/>
          </a:p>
          <a:p>
            <a:pPr algn="ctr"/>
            <a:r>
              <a:rPr lang="fr-FR" sz="2400" dirty="0" smtClean="0"/>
              <a:t>in </a:t>
            </a:r>
            <a:r>
              <a:rPr lang="fr-FR" sz="2400" dirty="0"/>
              <a:t>the </a:t>
            </a:r>
            <a:r>
              <a:rPr lang="fr-FR" sz="2400" dirty="0" err="1"/>
              <a:t>pulsed</a:t>
            </a:r>
            <a:r>
              <a:rPr lang="fr-FR" sz="2400" dirty="0"/>
              <a:t> </a:t>
            </a:r>
            <a:r>
              <a:rPr lang="fr-FR" sz="2400" dirty="0" err="1"/>
              <a:t>regime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464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648" y="-315416"/>
            <a:ext cx="7924800" cy="1143000"/>
          </a:xfrm>
        </p:spPr>
        <p:txBody>
          <a:bodyPr/>
          <a:lstStyle/>
          <a:p>
            <a:r>
              <a:rPr lang="fr-FR" dirty="0" err="1" smtClean="0"/>
              <a:t>Coupling</a:t>
            </a:r>
            <a:r>
              <a:rPr lang="fr-FR" dirty="0" smtClean="0"/>
              <a:t> </a:t>
            </a:r>
            <a:r>
              <a:rPr lang="fr-FR" dirty="0" err="1" smtClean="0"/>
              <a:t>losses</a:t>
            </a:r>
            <a:endParaRPr lang="fr-FR" dirty="0"/>
          </a:p>
        </p:txBody>
      </p:sp>
      <p:cxnSp>
        <p:nvCxnSpPr>
          <p:cNvPr id="3079" name="Connecteur droit avec flèche 3078"/>
          <p:cNvCxnSpPr/>
          <p:nvPr/>
        </p:nvCxnSpPr>
        <p:spPr>
          <a:xfrm>
            <a:off x="1691679" y="1268760"/>
            <a:ext cx="3384377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5152245" y="1265744"/>
            <a:ext cx="0" cy="22352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8604448" y="1265744"/>
            <a:ext cx="0" cy="22352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5152245" y="1265744"/>
            <a:ext cx="3452203" cy="301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>
            <a:off x="5152245" y="3501008"/>
            <a:ext cx="345220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ZoneTexte 150"/>
          <p:cNvSpPr txBox="1"/>
          <p:nvPr/>
        </p:nvSpPr>
        <p:spPr>
          <a:xfrm>
            <a:off x="47231" y="908720"/>
            <a:ext cx="1284326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Input laser </a:t>
            </a:r>
            <a:r>
              <a:rPr lang="fr-FR" sz="1400" dirty="0" err="1" smtClean="0">
                <a:solidFill>
                  <a:srgbClr val="FF0000"/>
                </a:solidFill>
              </a:rPr>
              <a:t>beam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6148" name="Picture 4" descr="C:\Users\favier.LAL\LAL\Rapport de stage\images\coupl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24" y="1348485"/>
            <a:ext cx="3041643" cy="19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ZoneTexte 151"/>
          <p:cNvSpPr txBox="1"/>
          <p:nvPr/>
        </p:nvSpPr>
        <p:spPr>
          <a:xfrm>
            <a:off x="212233" y="1893209"/>
            <a:ext cx="92044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0070C0"/>
                </a:solidFill>
              </a:rPr>
              <a:t>Circulating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fr-FR" sz="1400" dirty="0" smtClean="0">
                <a:solidFill>
                  <a:srgbClr val="0070C0"/>
                </a:solidFill>
              </a:rPr>
              <a:t>laser </a:t>
            </a:r>
            <a:r>
              <a:rPr lang="fr-FR" sz="1400" dirty="0" err="1" smtClean="0">
                <a:solidFill>
                  <a:srgbClr val="0070C0"/>
                </a:solidFill>
              </a:rPr>
              <a:t>beam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6026409" y="807265"/>
            <a:ext cx="158729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Spatial </a:t>
            </a:r>
            <a:r>
              <a:rPr lang="fr-FR" dirty="0" err="1" smtClean="0"/>
              <a:t>matching</a:t>
            </a:r>
            <a:endParaRPr lang="fr-FR" dirty="0"/>
          </a:p>
        </p:txBody>
      </p:sp>
      <p:cxnSp>
        <p:nvCxnSpPr>
          <p:cNvPr id="242" name="Connecteur droit 241"/>
          <p:cNvCxnSpPr/>
          <p:nvPr/>
        </p:nvCxnSpPr>
        <p:spPr>
          <a:xfrm flipH="1">
            <a:off x="1197094" y="1400827"/>
            <a:ext cx="36004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cteur droit 242"/>
          <p:cNvCxnSpPr/>
          <p:nvPr/>
        </p:nvCxnSpPr>
        <p:spPr>
          <a:xfrm flipH="1" flipV="1">
            <a:off x="2349222" y="1400827"/>
            <a:ext cx="36004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Arc 243"/>
          <p:cNvSpPr/>
          <p:nvPr/>
        </p:nvSpPr>
        <p:spPr>
          <a:xfrm rot="4830098">
            <a:off x="1667004" y="1915180"/>
            <a:ext cx="1152128" cy="100811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" name="Arc 244"/>
          <p:cNvSpPr/>
          <p:nvPr/>
        </p:nvSpPr>
        <p:spPr>
          <a:xfrm rot="11473443">
            <a:off x="1164005" y="2020942"/>
            <a:ext cx="1152128" cy="100811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6" name="Connecteur droit 245"/>
          <p:cNvCxnSpPr/>
          <p:nvPr/>
        </p:nvCxnSpPr>
        <p:spPr>
          <a:xfrm>
            <a:off x="1320856" y="1685735"/>
            <a:ext cx="1323617" cy="10081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/>
          <p:cNvCxnSpPr/>
          <p:nvPr/>
        </p:nvCxnSpPr>
        <p:spPr>
          <a:xfrm flipV="1">
            <a:off x="1251100" y="1708674"/>
            <a:ext cx="1332148" cy="10081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/>
          <p:cNvCxnSpPr/>
          <p:nvPr/>
        </p:nvCxnSpPr>
        <p:spPr>
          <a:xfrm flipH="1">
            <a:off x="1403648" y="1575392"/>
            <a:ext cx="112559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/>
          <p:cNvCxnSpPr/>
          <p:nvPr/>
        </p:nvCxnSpPr>
        <p:spPr>
          <a:xfrm flipV="1">
            <a:off x="1142148" y="1253795"/>
            <a:ext cx="486994" cy="301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7452320" y="2996952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00B050"/>
                </a:solidFill>
              </a:rPr>
              <a:t>Perfect</a:t>
            </a:r>
            <a:endParaRPr lang="fr-FR" sz="2800" dirty="0">
              <a:solidFill>
                <a:srgbClr val="00B050"/>
              </a:solidFill>
            </a:endParaRPr>
          </a:p>
        </p:txBody>
      </p:sp>
      <p:cxnSp>
        <p:nvCxnSpPr>
          <p:cNvPr id="250" name="Connecteur droit 249"/>
          <p:cNvCxnSpPr/>
          <p:nvPr/>
        </p:nvCxnSpPr>
        <p:spPr>
          <a:xfrm>
            <a:off x="1132226" y="1940887"/>
            <a:ext cx="47707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/>
          <p:cNvCxnSpPr/>
          <p:nvPr/>
        </p:nvCxnSpPr>
        <p:spPr>
          <a:xfrm flipH="1">
            <a:off x="1609300" y="1256811"/>
            <a:ext cx="19844" cy="6840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/>
          <p:cNvCxnSpPr/>
          <p:nvPr/>
        </p:nvCxnSpPr>
        <p:spPr>
          <a:xfrm flipH="1">
            <a:off x="1132226" y="1256811"/>
            <a:ext cx="9922" cy="6840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40201"/>
            <a:ext cx="3223258" cy="208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3" name="Connecteur droit 252"/>
          <p:cNvCxnSpPr/>
          <p:nvPr/>
        </p:nvCxnSpPr>
        <p:spPr>
          <a:xfrm flipH="1" flipV="1">
            <a:off x="1320856" y="1694731"/>
            <a:ext cx="1298396" cy="28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/>
          <p:cNvCxnSpPr/>
          <p:nvPr/>
        </p:nvCxnSpPr>
        <p:spPr>
          <a:xfrm flipV="1">
            <a:off x="1179092" y="1558414"/>
            <a:ext cx="1332148" cy="10081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/>
          <p:cNvCxnSpPr/>
          <p:nvPr/>
        </p:nvCxnSpPr>
        <p:spPr>
          <a:xfrm>
            <a:off x="1403648" y="1561719"/>
            <a:ext cx="1323617" cy="10081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Forme libre 255"/>
          <p:cNvSpPr/>
          <p:nvPr/>
        </p:nvSpPr>
        <p:spPr>
          <a:xfrm>
            <a:off x="1230603" y="2662931"/>
            <a:ext cx="1459730" cy="61832"/>
          </a:xfrm>
          <a:custGeom>
            <a:avLst/>
            <a:gdLst>
              <a:gd name="connsiteX0" fmla="*/ 0 w 1490197"/>
              <a:gd name="connsiteY0" fmla="*/ 60986 h 61832"/>
              <a:gd name="connsiteX1" fmla="*/ 746760 w 1490197"/>
              <a:gd name="connsiteY1" fmla="*/ 26 h 61832"/>
              <a:gd name="connsiteX2" fmla="*/ 1424940 w 1490197"/>
              <a:gd name="connsiteY2" fmla="*/ 53366 h 61832"/>
              <a:gd name="connsiteX3" fmla="*/ 1424940 w 1490197"/>
              <a:gd name="connsiteY3" fmla="*/ 60986 h 6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197" h="61832">
                <a:moveTo>
                  <a:pt x="0" y="60986"/>
                </a:moveTo>
                <a:cubicBezTo>
                  <a:pt x="254635" y="31141"/>
                  <a:pt x="509270" y="1296"/>
                  <a:pt x="746760" y="26"/>
                </a:cubicBezTo>
                <a:cubicBezTo>
                  <a:pt x="984250" y="-1244"/>
                  <a:pt x="1311910" y="43206"/>
                  <a:pt x="1424940" y="53366"/>
                </a:cubicBezTo>
                <a:cubicBezTo>
                  <a:pt x="1537970" y="63526"/>
                  <a:pt x="1481455" y="62256"/>
                  <a:pt x="1424940" y="60986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7" name="Forme libre 256"/>
          <p:cNvSpPr/>
          <p:nvPr/>
        </p:nvSpPr>
        <p:spPr>
          <a:xfrm flipV="1">
            <a:off x="1179091" y="2566526"/>
            <a:ext cx="1548173" cy="65137"/>
          </a:xfrm>
          <a:custGeom>
            <a:avLst/>
            <a:gdLst>
              <a:gd name="connsiteX0" fmla="*/ 0 w 1490197"/>
              <a:gd name="connsiteY0" fmla="*/ 60986 h 61832"/>
              <a:gd name="connsiteX1" fmla="*/ 746760 w 1490197"/>
              <a:gd name="connsiteY1" fmla="*/ 26 h 61832"/>
              <a:gd name="connsiteX2" fmla="*/ 1424940 w 1490197"/>
              <a:gd name="connsiteY2" fmla="*/ 53366 h 61832"/>
              <a:gd name="connsiteX3" fmla="*/ 1424940 w 1490197"/>
              <a:gd name="connsiteY3" fmla="*/ 60986 h 6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197" h="61832">
                <a:moveTo>
                  <a:pt x="0" y="60986"/>
                </a:moveTo>
                <a:cubicBezTo>
                  <a:pt x="254635" y="31141"/>
                  <a:pt x="509270" y="1296"/>
                  <a:pt x="746760" y="26"/>
                </a:cubicBezTo>
                <a:cubicBezTo>
                  <a:pt x="984250" y="-1244"/>
                  <a:pt x="1311910" y="43206"/>
                  <a:pt x="1424940" y="53366"/>
                </a:cubicBezTo>
                <a:cubicBezTo>
                  <a:pt x="1537970" y="63526"/>
                  <a:pt x="1481455" y="62256"/>
                  <a:pt x="1424940" y="60986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8" name="Connecteur droit avec flèche 257"/>
          <p:cNvCxnSpPr/>
          <p:nvPr/>
        </p:nvCxnSpPr>
        <p:spPr>
          <a:xfrm flipH="1">
            <a:off x="1740069" y="1491152"/>
            <a:ext cx="502999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avec flèche 258"/>
          <p:cNvCxnSpPr/>
          <p:nvPr/>
        </p:nvCxnSpPr>
        <p:spPr>
          <a:xfrm flipH="1">
            <a:off x="1696954" y="2854558"/>
            <a:ext cx="502999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avec flèche 261"/>
          <p:cNvCxnSpPr/>
          <p:nvPr/>
        </p:nvCxnSpPr>
        <p:spPr>
          <a:xfrm>
            <a:off x="1205430" y="1256811"/>
            <a:ext cx="230851" cy="2014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/>
          <p:cNvCxnSpPr/>
          <p:nvPr/>
        </p:nvCxnSpPr>
        <p:spPr>
          <a:xfrm>
            <a:off x="1142148" y="1337053"/>
            <a:ext cx="261500" cy="221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/>
          <p:cNvCxnSpPr/>
          <p:nvPr/>
        </p:nvCxnSpPr>
        <p:spPr>
          <a:xfrm>
            <a:off x="1048342" y="1468313"/>
            <a:ext cx="261500" cy="221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ZoneTexte 265"/>
          <p:cNvSpPr txBox="1"/>
          <p:nvPr/>
        </p:nvSpPr>
        <p:spPr>
          <a:xfrm>
            <a:off x="2337856" y="2953307"/>
            <a:ext cx="489589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Stored</a:t>
            </a:r>
            <a:r>
              <a:rPr lang="fr-FR" sz="3200" dirty="0" smtClean="0"/>
              <a:t> power = </a:t>
            </a:r>
            <a:r>
              <a:rPr lang="fr-FR" sz="3200" dirty="0" err="1" smtClean="0"/>
              <a:t>Coupling</a:t>
            </a:r>
            <a:r>
              <a:rPr lang="fr-FR" sz="3200" dirty="0" smtClean="0"/>
              <a:t>*</a:t>
            </a:r>
            <a:r>
              <a:rPr lang="fr-FR" sz="3200" dirty="0" err="1" smtClean="0"/>
              <a:t>Pmax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3601372" y="5943004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Elliptical</a:t>
            </a:r>
            <a:r>
              <a:rPr lang="fr-FR" dirty="0" smtClean="0">
                <a:solidFill>
                  <a:srgbClr val="0070C0"/>
                </a:solidFill>
              </a:rPr>
              <a:t> modes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689477" y="1508472"/>
            <a:ext cx="7710765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sz="6600" dirty="0" err="1" smtClean="0">
                <a:solidFill>
                  <a:srgbClr val="FF0000"/>
                </a:solidFill>
              </a:rPr>
              <a:t>Stored</a:t>
            </a:r>
            <a:r>
              <a:rPr lang="fr-FR" sz="6600" dirty="0" smtClean="0">
                <a:solidFill>
                  <a:srgbClr val="FF0000"/>
                </a:solidFill>
              </a:rPr>
              <a:t> power </a:t>
            </a:r>
            <a:r>
              <a:rPr lang="fr-FR" sz="6600" dirty="0" err="1" smtClean="0">
                <a:solidFill>
                  <a:srgbClr val="FF0000"/>
                </a:solidFill>
              </a:rPr>
              <a:t>decreases</a:t>
            </a:r>
            <a:endParaRPr lang="fr-FR" sz="6600" dirty="0">
              <a:solidFill>
                <a:srgbClr val="FF0000"/>
              </a:solidFill>
            </a:endParaRPr>
          </a:p>
        </p:txBody>
      </p:sp>
      <p:cxnSp>
        <p:nvCxnSpPr>
          <p:cNvPr id="85" name="Connecteur droit 84"/>
          <p:cNvCxnSpPr/>
          <p:nvPr/>
        </p:nvCxnSpPr>
        <p:spPr>
          <a:xfrm>
            <a:off x="5152245" y="4581128"/>
            <a:ext cx="0" cy="22352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8604448" y="4581128"/>
            <a:ext cx="0" cy="22352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5152245" y="4581128"/>
            <a:ext cx="3452203" cy="301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5152245" y="6816392"/>
            <a:ext cx="345220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6716034" y="6312336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00B050"/>
                </a:solidFill>
              </a:rPr>
              <a:t>Deterioration</a:t>
            </a:r>
            <a:endParaRPr lang="fr-FR" sz="2800" dirty="0">
              <a:solidFill>
                <a:srgbClr val="00B050"/>
              </a:solidFill>
            </a:endParaRPr>
          </a:p>
        </p:txBody>
      </p:sp>
      <p:cxnSp>
        <p:nvCxnSpPr>
          <p:cNvPr id="95" name="Connecteur droit 94"/>
          <p:cNvCxnSpPr/>
          <p:nvPr/>
        </p:nvCxnSpPr>
        <p:spPr>
          <a:xfrm>
            <a:off x="1372603" y="5130957"/>
            <a:ext cx="1323617" cy="10081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V="1">
            <a:off x="1302847" y="5153896"/>
            <a:ext cx="1332148" cy="10081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flipH="1">
            <a:off x="1455395" y="5020614"/>
            <a:ext cx="112559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1372603" y="5139953"/>
            <a:ext cx="1298396" cy="28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1230839" y="5003636"/>
            <a:ext cx="1332148" cy="10081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1455395" y="5006941"/>
            <a:ext cx="1323617" cy="10081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orme libre 102"/>
          <p:cNvSpPr/>
          <p:nvPr/>
        </p:nvSpPr>
        <p:spPr>
          <a:xfrm>
            <a:off x="1282350" y="6108153"/>
            <a:ext cx="1459730" cy="61832"/>
          </a:xfrm>
          <a:custGeom>
            <a:avLst/>
            <a:gdLst>
              <a:gd name="connsiteX0" fmla="*/ 0 w 1490197"/>
              <a:gd name="connsiteY0" fmla="*/ 60986 h 61832"/>
              <a:gd name="connsiteX1" fmla="*/ 746760 w 1490197"/>
              <a:gd name="connsiteY1" fmla="*/ 26 h 61832"/>
              <a:gd name="connsiteX2" fmla="*/ 1424940 w 1490197"/>
              <a:gd name="connsiteY2" fmla="*/ 53366 h 61832"/>
              <a:gd name="connsiteX3" fmla="*/ 1424940 w 1490197"/>
              <a:gd name="connsiteY3" fmla="*/ 60986 h 6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197" h="61832">
                <a:moveTo>
                  <a:pt x="0" y="60986"/>
                </a:moveTo>
                <a:cubicBezTo>
                  <a:pt x="254635" y="31141"/>
                  <a:pt x="509270" y="1296"/>
                  <a:pt x="746760" y="26"/>
                </a:cubicBezTo>
                <a:cubicBezTo>
                  <a:pt x="984250" y="-1244"/>
                  <a:pt x="1311910" y="43206"/>
                  <a:pt x="1424940" y="53366"/>
                </a:cubicBezTo>
                <a:cubicBezTo>
                  <a:pt x="1537970" y="63526"/>
                  <a:pt x="1481455" y="62256"/>
                  <a:pt x="1424940" y="60986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ZoneTexte 129"/>
              <p:cNvSpPr txBox="1"/>
              <p:nvPr/>
            </p:nvSpPr>
            <p:spPr>
              <a:xfrm>
                <a:off x="2339752" y="3538082"/>
                <a:ext cx="6125075" cy="922945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Coupling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fr-FR" sz="32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sz="32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d>
                          <m:dPr>
                            <m:begChr m:val="|"/>
                            <m:endChr m:val="|"/>
                            <m:ctrlPr>
                              <a:rPr lang="fr-FR" sz="32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∬"/>
                                <m:limLoc m:val="undOvr"/>
                                <m:ctrlPr>
                                  <a:rPr lang="fr-FR" sz="320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fr-FR" sz="32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FR" sz="32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fr-FR" sz="32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fr-FR" sz="32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fr-FR" sz="32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fr-FR" sz="3200" b="0" i="1" baseline="-2500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𝑖𝑛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fr-FR" sz="3200" b="0" i="1" baseline="-2500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𝑐𝑖𝑟𝑐</m:t>
                                </m:r>
                                <m:r>
                                  <a:rPr lang="fr-FR" sz="320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ⅆ</m:t>
                                </m:r>
                                <m:r>
                                  <a:rPr lang="fr-FR" sz="320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fr-FR" sz="320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ⅆ</m:t>
                                </m:r>
                                <m:r>
                                  <a:rPr lang="fr-FR" sz="320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nary>
                          </m:e>
                        </m:d>
                      </m:e>
                      <m:sup>
                        <m:r>
                          <a:rPr lang="fr-FR" sz="3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30" name="ZoneTexte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538082"/>
                <a:ext cx="6125075" cy="922945"/>
              </a:xfrm>
              <a:prstGeom prst="rect">
                <a:avLst/>
              </a:prstGeom>
              <a:blipFill rotWithShape="1">
                <a:blip r:embed="rId5"/>
                <a:stretch>
                  <a:fillRect l="-2483" b="-584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Forme libre 103"/>
          <p:cNvSpPr/>
          <p:nvPr/>
        </p:nvSpPr>
        <p:spPr>
          <a:xfrm flipV="1">
            <a:off x="1230838" y="6011748"/>
            <a:ext cx="1548173" cy="65137"/>
          </a:xfrm>
          <a:custGeom>
            <a:avLst/>
            <a:gdLst>
              <a:gd name="connsiteX0" fmla="*/ 0 w 1490197"/>
              <a:gd name="connsiteY0" fmla="*/ 60986 h 61832"/>
              <a:gd name="connsiteX1" fmla="*/ 746760 w 1490197"/>
              <a:gd name="connsiteY1" fmla="*/ 26 h 61832"/>
              <a:gd name="connsiteX2" fmla="*/ 1424940 w 1490197"/>
              <a:gd name="connsiteY2" fmla="*/ 53366 h 61832"/>
              <a:gd name="connsiteX3" fmla="*/ 1424940 w 1490197"/>
              <a:gd name="connsiteY3" fmla="*/ 60986 h 6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197" h="61832">
                <a:moveTo>
                  <a:pt x="0" y="60986"/>
                </a:moveTo>
                <a:cubicBezTo>
                  <a:pt x="254635" y="31141"/>
                  <a:pt x="509270" y="1296"/>
                  <a:pt x="746760" y="26"/>
                </a:cubicBezTo>
                <a:cubicBezTo>
                  <a:pt x="984250" y="-1244"/>
                  <a:pt x="1311910" y="43206"/>
                  <a:pt x="1424940" y="53366"/>
                </a:cubicBezTo>
                <a:cubicBezTo>
                  <a:pt x="1537970" y="63526"/>
                  <a:pt x="1481455" y="62256"/>
                  <a:pt x="1424940" y="60986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6" name="Connecteur droit avec flèche 105"/>
          <p:cNvCxnSpPr/>
          <p:nvPr/>
        </p:nvCxnSpPr>
        <p:spPr>
          <a:xfrm flipH="1">
            <a:off x="1791816" y="4936374"/>
            <a:ext cx="502999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 flipH="1">
            <a:off x="1748701" y="6299780"/>
            <a:ext cx="502999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>
            <a:off x="1257177" y="4702033"/>
            <a:ext cx="230851" cy="2014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1193895" y="4782275"/>
            <a:ext cx="261500" cy="221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>
            <a:off x="1100089" y="4913535"/>
            <a:ext cx="261500" cy="221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rme libre 114"/>
          <p:cNvSpPr/>
          <p:nvPr/>
        </p:nvSpPr>
        <p:spPr>
          <a:xfrm rot="21267479">
            <a:off x="2544823" y="4677375"/>
            <a:ext cx="288340" cy="678019"/>
          </a:xfrm>
          <a:custGeom>
            <a:avLst/>
            <a:gdLst>
              <a:gd name="connsiteX0" fmla="*/ 0 w 364066"/>
              <a:gd name="connsiteY0" fmla="*/ 0 h 880533"/>
              <a:gd name="connsiteX1" fmla="*/ 84666 w 364066"/>
              <a:gd name="connsiteY1" fmla="*/ 508000 h 880533"/>
              <a:gd name="connsiteX2" fmla="*/ 364066 w 364066"/>
              <a:gd name="connsiteY2" fmla="*/ 880533 h 88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066" h="880533">
                <a:moveTo>
                  <a:pt x="0" y="0"/>
                </a:moveTo>
                <a:cubicBezTo>
                  <a:pt x="11994" y="180622"/>
                  <a:pt x="23988" y="361245"/>
                  <a:pt x="84666" y="508000"/>
                </a:cubicBezTo>
                <a:cubicBezTo>
                  <a:pt x="145344" y="654755"/>
                  <a:pt x="254705" y="767644"/>
                  <a:pt x="364066" y="88053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Forme libre 115"/>
          <p:cNvSpPr/>
          <p:nvPr/>
        </p:nvSpPr>
        <p:spPr>
          <a:xfrm rot="14421452">
            <a:off x="1193378" y="4677374"/>
            <a:ext cx="288340" cy="678019"/>
          </a:xfrm>
          <a:custGeom>
            <a:avLst/>
            <a:gdLst>
              <a:gd name="connsiteX0" fmla="*/ 0 w 364066"/>
              <a:gd name="connsiteY0" fmla="*/ 0 h 880533"/>
              <a:gd name="connsiteX1" fmla="*/ 84666 w 364066"/>
              <a:gd name="connsiteY1" fmla="*/ 508000 h 880533"/>
              <a:gd name="connsiteX2" fmla="*/ 364066 w 364066"/>
              <a:gd name="connsiteY2" fmla="*/ 880533 h 88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066" h="880533">
                <a:moveTo>
                  <a:pt x="0" y="0"/>
                </a:moveTo>
                <a:cubicBezTo>
                  <a:pt x="11994" y="180622"/>
                  <a:pt x="23988" y="361245"/>
                  <a:pt x="84666" y="508000"/>
                </a:cubicBezTo>
                <a:cubicBezTo>
                  <a:pt x="145344" y="654755"/>
                  <a:pt x="254705" y="767644"/>
                  <a:pt x="364066" y="88053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Forme libre 116"/>
          <p:cNvSpPr/>
          <p:nvPr/>
        </p:nvSpPr>
        <p:spPr>
          <a:xfrm>
            <a:off x="1221667" y="5769143"/>
            <a:ext cx="271775" cy="678019"/>
          </a:xfrm>
          <a:custGeom>
            <a:avLst/>
            <a:gdLst>
              <a:gd name="connsiteX0" fmla="*/ 0 w 364066"/>
              <a:gd name="connsiteY0" fmla="*/ 0 h 880533"/>
              <a:gd name="connsiteX1" fmla="*/ 84666 w 364066"/>
              <a:gd name="connsiteY1" fmla="*/ 508000 h 880533"/>
              <a:gd name="connsiteX2" fmla="*/ 364066 w 364066"/>
              <a:gd name="connsiteY2" fmla="*/ 880533 h 88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066" h="880533">
                <a:moveTo>
                  <a:pt x="0" y="0"/>
                </a:moveTo>
                <a:cubicBezTo>
                  <a:pt x="11994" y="180622"/>
                  <a:pt x="23988" y="361245"/>
                  <a:pt x="84666" y="508000"/>
                </a:cubicBezTo>
                <a:cubicBezTo>
                  <a:pt x="145344" y="654755"/>
                  <a:pt x="254705" y="767644"/>
                  <a:pt x="364066" y="880533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Forme libre 117"/>
          <p:cNvSpPr/>
          <p:nvPr/>
        </p:nvSpPr>
        <p:spPr>
          <a:xfrm rot="13437631">
            <a:off x="2535111" y="5757365"/>
            <a:ext cx="271775" cy="678019"/>
          </a:xfrm>
          <a:custGeom>
            <a:avLst/>
            <a:gdLst>
              <a:gd name="connsiteX0" fmla="*/ 0 w 364066"/>
              <a:gd name="connsiteY0" fmla="*/ 0 h 880533"/>
              <a:gd name="connsiteX1" fmla="*/ 84666 w 364066"/>
              <a:gd name="connsiteY1" fmla="*/ 508000 h 880533"/>
              <a:gd name="connsiteX2" fmla="*/ 364066 w 364066"/>
              <a:gd name="connsiteY2" fmla="*/ 880533 h 88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066" h="880533">
                <a:moveTo>
                  <a:pt x="0" y="0"/>
                </a:moveTo>
                <a:cubicBezTo>
                  <a:pt x="11994" y="180622"/>
                  <a:pt x="23988" y="361245"/>
                  <a:pt x="84666" y="508000"/>
                </a:cubicBezTo>
                <a:cubicBezTo>
                  <a:pt x="145344" y="654755"/>
                  <a:pt x="254705" y="767644"/>
                  <a:pt x="364066" y="88053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ZoneTexte 118"/>
          <p:cNvSpPr txBox="1"/>
          <p:nvPr/>
        </p:nvSpPr>
        <p:spPr>
          <a:xfrm>
            <a:off x="47314" y="4298205"/>
            <a:ext cx="1284326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Input laser </a:t>
            </a:r>
            <a:r>
              <a:rPr lang="fr-FR" sz="1400" dirty="0" err="1" smtClean="0">
                <a:solidFill>
                  <a:srgbClr val="FF0000"/>
                </a:solidFill>
              </a:rPr>
              <a:t>beam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0" y="5396342"/>
            <a:ext cx="92044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0070C0"/>
                </a:solidFill>
              </a:rPr>
              <a:t>Circulating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fr-FR" sz="1400" dirty="0" smtClean="0">
                <a:solidFill>
                  <a:srgbClr val="0070C0"/>
                </a:solidFill>
              </a:rPr>
              <a:t>laser </a:t>
            </a:r>
            <a:r>
              <a:rPr lang="fr-FR" sz="1400" dirty="0" err="1" smtClean="0">
                <a:solidFill>
                  <a:srgbClr val="0070C0"/>
                </a:solidFill>
              </a:rPr>
              <a:t>beam</a:t>
            </a:r>
            <a:endParaRPr lang="fr-FR" sz="1400" dirty="0">
              <a:solidFill>
                <a:srgbClr val="0070C0"/>
              </a:solidFill>
            </a:endParaRPr>
          </a:p>
        </p:txBody>
      </p:sp>
      <p:cxnSp>
        <p:nvCxnSpPr>
          <p:cNvPr id="121" name="Connecteur droit avec flèche 120"/>
          <p:cNvCxnSpPr/>
          <p:nvPr/>
        </p:nvCxnSpPr>
        <p:spPr>
          <a:xfrm>
            <a:off x="1629142" y="4681993"/>
            <a:ext cx="344691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ZoneTexte 217"/>
              <p:cNvSpPr txBox="1"/>
              <p:nvPr/>
            </p:nvSpPr>
            <p:spPr>
              <a:xfrm>
                <a:off x="2267744" y="4653136"/>
                <a:ext cx="4895507" cy="1488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fr-FR" sz="4400" dirty="0" smtClean="0">
                    <a:solidFill>
                      <a:srgbClr val="FF0000"/>
                    </a:solidFill>
                  </a:rPr>
                  <a:t>n</a:t>
                </a:r>
                <a:r>
                  <a:rPr lang="fr-FR" sz="4400" baseline="-25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fr-FR" sz="4400" dirty="0" smtClean="0"/>
                  <a:t> = </a:t>
                </a:r>
                <a:r>
                  <a:rPr lang="fr-FR" sz="4400" b="1" dirty="0" smtClean="0">
                    <a:latin typeface="Mathematica1Mono" panose="05060400030100000101" pitchFamily="18" charset="2"/>
                  </a:rPr>
                  <a:t>s</a:t>
                </a:r>
                <a:r>
                  <a:rPr lang="fr-FR" sz="4400" baseline="-25000" dirty="0" smtClean="0"/>
                  <a:t>c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0" i="1" smtClean="0">
                            <a:latin typeface="Cambria Math"/>
                          </a:rPr>
                          <m:t>𝑁</m:t>
                        </m:r>
                        <m:r>
                          <a:rPr lang="fr-FR" sz="4400" b="0" i="1" baseline="-25000" smtClean="0">
                            <a:latin typeface="Cambria Math"/>
                          </a:rPr>
                          <m:t>𝑒</m:t>
                        </m:r>
                        <m:r>
                          <a:rPr lang="fr-FR" sz="44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𝑃𝑙𝑎𝑠𝑒𝑟</m:t>
                            </m:r>
                          </m:num>
                          <m:den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  <m:r>
                              <m:rPr>
                                <m:sty m:val="p"/>
                              </m:rPr>
                              <a:rPr lang="el-GR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γ</m:t>
                            </m:r>
                          </m:den>
                        </m:f>
                        <m:r>
                          <a:rPr lang="fr-FR" sz="4400" b="0" i="1" smtClean="0">
                            <a:latin typeface="Cambria Math"/>
                          </a:rPr>
                          <m:t>)</m:t>
                        </m:r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𝑓𝑐𝑜𝑙</m:t>
                            </m:r>
                          </m:num>
                          <m:den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𝑓𝑟𝑒𝑝</m:t>
                            </m:r>
                          </m:den>
                        </m:f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fr-FR" sz="4400" b="0" i="1" smtClean="0">
                            <a:latin typeface="Cambria Math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l-GR" sz="4400" b="0" i="1" smtClean="0">
                            <a:latin typeface="Cambria Math"/>
                          </a:rPr>
                          <m:t>π</m:t>
                        </m:r>
                        <m:r>
                          <a:rPr lang="fr-FR" sz="44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σ</m:t>
                        </m:r>
                        <m:r>
                          <a:rPr lang="fr-FR" sz="4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l-GR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σ</m:t>
                        </m:r>
                        <m:r>
                          <a:rPr lang="fr-FR" sz="4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fr-FR" sz="2000" dirty="0" smtClean="0"/>
              </a:p>
            </p:txBody>
          </p:sp>
        </mc:Choice>
        <mc:Fallback xmlns="">
          <p:sp>
            <p:nvSpPr>
              <p:cNvPr id="218" name="ZoneTexte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653136"/>
                <a:ext cx="4895507" cy="14881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Connecteur droit 122"/>
          <p:cNvCxnSpPr/>
          <p:nvPr/>
        </p:nvCxnSpPr>
        <p:spPr>
          <a:xfrm flipV="1">
            <a:off x="1092885" y="4667028"/>
            <a:ext cx="486994" cy="301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1082963" y="5354120"/>
            <a:ext cx="47707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H="1">
            <a:off x="1560037" y="4670044"/>
            <a:ext cx="19844" cy="6840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H="1">
            <a:off x="1082963" y="4670044"/>
            <a:ext cx="9922" cy="6840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47853" y="3501008"/>
            <a:ext cx="148784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Thermal </a:t>
            </a:r>
            <a:r>
              <a:rPr lang="fr-FR" dirty="0" err="1" smtClean="0">
                <a:solidFill>
                  <a:schemeClr val="bg1"/>
                </a:solidFill>
              </a:rPr>
              <a:t>effects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979712" y="3131542"/>
            <a:ext cx="0" cy="132948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7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71" grpId="0"/>
      <p:bldP spid="266" grpId="0" animBg="1"/>
      <p:bldP spid="6" grpId="0"/>
      <p:bldP spid="69" grpId="0" animBg="1"/>
      <p:bldP spid="91" grpId="0"/>
      <p:bldP spid="103" grpId="0" animBg="1"/>
      <p:bldP spid="130" grpId="0" animBg="1"/>
      <p:bldP spid="10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21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411857" cy="1143000"/>
          </a:xfrm>
        </p:spPr>
        <p:txBody>
          <a:bodyPr/>
          <a:lstStyle/>
          <a:p>
            <a:r>
              <a:rPr lang="fr-FR" dirty="0" err="1" smtClean="0"/>
              <a:t>Conlusion</a:t>
            </a:r>
            <a:r>
              <a:rPr lang="fr-FR" dirty="0" smtClean="0"/>
              <a:t> and prospects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87624" y="1124744"/>
            <a:ext cx="795411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ThomX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1585329" y="1491498"/>
            <a:ext cx="3868367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Compton </a:t>
            </a:r>
            <a:r>
              <a:rPr lang="fr-FR" dirty="0" err="1" smtClean="0"/>
              <a:t>backscattering-based</a:t>
            </a:r>
            <a:r>
              <a:rPr lang="fr-FR" dirty="0" smtClean="0"/>
              <a:t> machine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Societal</a:t>
            </a:r>
            <a:r>
              <a:rPr lang="fr-FR" dirty="0" smtClean="0"/>
              <a:t> applications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High photons flux </a:t>
            </a:r>
            <a:r>
              <a:rPr lang="fr-FR" dirty="0" err="1" smtClean="0"/>
              <a:t>required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187624" y="3000434"/>
            <a:ext cx="305878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Thermal </a:t>
            </a:r>
            <a:r>
              <a:rPr lang="fr-FR" dirty="0" err="1" smtClean="0"/>
              <a:t>effects</a:t>
            </a:r>
            <a:r>
              <a:rPr lang="fr-FR" dirty="0" smtClean="0"/>
              <a:t>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mastered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1529526" y="3369766"/>
            <a:ext cx="236314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Analytic</a:t>
            </a:r>
            <a:r>
              <a:rPr lang="fr-FR" dirty="0" smtClean="0"/>
              <a:t> </a:t>
            </a:r>
            <a:r>
              <a:rPr lang="fr-FR" dirty="0" err="1" smtClean="0"/>
              <a:t>calculations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Simulations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Studies</a:t>
            </a:r>
            <a:r>
              <a:rPr lang="fr-FR" dirty="0" smtClean="0"/>
              <a:t> on prototypes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87624" y="4869160"/>
            <a:ext cx="690766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ThomX</a:t>
            </a:r>
            <a:r>
              <a:rPr lang="fr-FR" dirty="0" smtClean="0"/>
              <a:t> installation (2016), </a:t>
            </a:r>
            <a:r>
              <a:rPr lang="fr-FR" dirty="0" err="1" smtClean="0"/>
              <a:t>electronics</a:t>
            </a:r>
            <a:r>
              <a:rPr lang="fr-FR" dirty="0" smtClean="0"/>
              <a:t>, </a:t>
            </a:r>
            <a:r>
              <a:rPr lang="fr-FR" dirty="0" err="1" smtClean="0"/>
              <a:t>commissioning</a:t>
            </a:r>
            <a:r>
              <a:rPr lang="fr-FR" dirty="0" smtClean="0"/>
              <a:t> (2017), first applications…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211960" y="3646765"/>
            <a:ext cx="114165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~ </a:t>
            </a:r>
            <a:r>
              <a:rPr lang="fr-FR" dirty="0"/>
              <a:t>end 2015</a:t>
            </a:r>
          </a:p>
        </p:txBody>
      </p:sp>
      <p:pic>
        <p:nvPicPr>
          <p:cNvPr id="7170" name="Picture 2" descr="C:\Users\favier.LAL\LAL\ThomX\Enceinte à vide\DSC08255 SOMIN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448727"/>
            <a:ext cx="2792239" cy="209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" grpId="0" animBg="1"/>
      <p:bldP spid="54" grpId="0" animBg="1"/>
      <p:bldP spid="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9768" y="2348880"/>
            <a:ext cx="7924800" cy="1143000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3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favier.LAL\LAL\Rapport de stage\images\ThomX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4" y="2132856"/>
            <a:ext cx="8556960" cy="458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79648" y="-315416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pic>
        <p:nvPicPr>
          <p:cNvPr id="1026" name="Picture 2" descr="http://groups.lal.in2p3.fr/ThomX/files/2012/04/logo_ThomX_T-BandeauSit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4624"/>
            <a:ext cx="4786627" cy="100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696614" y="1908121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e</a:t>
            </a:r>
            <a:r>
              <a:rPr lang="fr-FR" sz="3200" baseline="30000" dirty="0" smtClean="0"/>
              <a:t>-</a:t>
            </a:r>
            <a:r>
              <a:rPr lang="fr-FR" sz="3200" dirty="0" smtClean="0"/>
              <a:t> + laser  </a:t>
            </a:r>
            <a:endParaRPr lang="fr-FR" sz="3200" dirty="0"/>
          </a:p>
        </p:txBody>
      </p:sp>
      <p:sp>
        <p:nvSpPr>
          <p:cNvPr id="9" name="Flèche droite 8"/>
          <p:cNvSpPr/>
          <p:nvPr/>
        </p:nvSpPr>
        <p:spPr>
          <a:xfrm>
            <a:off x="6237395" y="2200507"/>
            <a:ext cx="504056" cy="10336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813459" y="1912475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e</a:t>
            </a:r>
            <a:r>
              <a:rPr lang="fr-FR" sz="4000" baseline="30000" dirty="0" smtClean="0"/>
              <a:t>-</a:t>
            </a:r>
            <a:r>
              <a:rPr lang="fr-FR" sz="3200" dirty="0" smtClean="0"/>
              <a:t> + X-ray</a:t>
            </a:r>
            <a:endParaRPr lang="fr-FR" sz="3200" dirty="0"/>
          </a:p>
        </p:txBody>
      </p:sp>
      <p:sp>
        <p:nvSpPr>
          <p:cNvPr id="6" name="Ellipse 5"/>
          <p:cNvSpPr/>
          <p:nvPr/>
        </p:nvSpPr>
        <p:spPr>
          <a:xfrm>
            <a:off x="7452320" y="1916832"/>
            <a:ext cx="994920" cy="648072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730751" y="2303872"/>
            <a:ext cx="753017" cy="391231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714056" y="1916832"/>
            <a:ext cx="434008" cy="64807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226197" y="3573016"/>
            <a:ext cx="3785963" cy="288032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329286" y="1916832"/>
            <a:ext cx="908107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331639" y="3933056"/>
            <a:ext cx="1008111" cy="21602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785968" y="1916832"/>
            <a:ext cx="450328" cy="64807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413409" y="1847856"/>
            <a:ext cx="4407063" cy="789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40032" y="1275075"/>
            <a:ext cx="5420074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Compton X-ray source for </a:t>
            </a:r>
            <a:r>
              <a:rPr lang="fr-FR" sz="2400" dirty="0" err="1" smtClean="0">
                <a:solidFill>
                  <a:srgbClr val="0070C0"/>
                </a:solidFill>
              </a:rPr>
              <a:t>societal</a:t>
            </a:r>
            <a:r>
              <a:rPr lang="fr-FR" sz="2400" dirty="0" smtClean="0">
                <a:solidFill>
                  <a:srgbClr val="0070C0"/>
                </a:solidFill>
              </a:rPr>
              <a:t> applications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05371" y="230823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X-ray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2123728" y="2695104"/>
            <a:ext cx="0" cy="139051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46140" y="3028310"/>
            <a:ext cx="161775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f</a:t>
            </a:r>
            <a:r>
              <a:rPr lang="fr-FR" sz="2000" baseline="-25000" dirty="0" smtClean="0"/>
              <a:t>col</a:t>
            </a:r>
            <a:r>
              <a:rPr lang="fr-FR" sz="2000" dirty="0" smtClean="0"/>
              <a:t> = 16,7 MHz 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1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63" y="3882100"/>
            <a:ext cx="26098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8" y="116632"/>
            <a:ext cx="7924800" cy="724942"/>
          </a:xfrm>
        </p:spPr>
        <p:txBody>
          <a:bodyPr/>
          <a:lstStyle/>
          <a:p>
            <a:r>
              <a:rPr lang="fr-FR" dirty="0" smtClean="0"/>
              <a:t>Compton sources: </a:t>
            </a:r>
            <a:r>
              <a:rPr lang="fr-FR" dirty="0" err="1" smtClean="0"/>
              <a:t>Principle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1043608" y="2636912"/>
            <a:ext cx="1296144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Flèche gauche 12"/>
          <p:cNvSpPr/>
          <p:nvPr/>
        </p:nvSpPr>
        <p:spPr>
          <a:xfrm rot="18397079">
            <a:off x="2123728" y="2204864"/>
            <a:ext cx="108012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339752" y="2132856"/>
            <a:ext cx="1152128" cy="5615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3" idx="1"/>
          </p:cNvCxnSpPr>
          <p:nvPr/>
        </p:nvCxnSpPr>
        <p:spPr>
          <a:xfrm>
            <a:off x="2341655" y="2710341"/>
            <a:ext cx="862193" cy="502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2341655" y="2708920"/>
            <a:ext cx="1294241" cy="14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>
            <a:off x="2998166" y="2334387"/>
            <a:ext cx="160130" cy="72008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187950" y="226758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Mathematica1Mono" panose="05060400030100000101" pitchFamily="18" charset="2"/>
              </a:rPr>
              <a:t>q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83568" y="2228975"/>
            <a:ext cx="880369" cy="3693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Electron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310256" y="2861647"/>
            <a:ext cx="13821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accent2"/>
                </a:solidFill>
              </a:rPr>
              <a:t>Scattered</a:t>
            </a:r>
            <a:r>
              <a:rPr lang="fr-FR" sz="1400" dirty="0" smtClean="0">
                <a:solidFill>
                  <a:schemeClr val="accent2"/>
                </a:solidFill>
              </a:rPr>
              <a:t> </a:t>
            </a:r>
            <a:r>
              <a:rPr lang="fr-FR" sz="1400" dirty="0" err="1" smtClean="0">
                <a:solidFill>
                  <a:schemeClr val="accent2"/>
                </a:solidFill>
              </a:rPr>
              <a:t>electron</a:t>
            </a:r>
            <a:endParaRPr lang="fr-FR" sz="1400" dirty="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54280" y="1632705"/>
            <a:ext cx="65915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Laser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495238" y="1744174"/>
            <a:ext cx="80823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X/</a:t>
            </a:r>
            <a:r>
              <a:rPr lang="fr-FR" b="1" dirty="0" smtClean="0">
                <a:solidFill>
                  <a:srgbClr val="FF0000"/>
                </a:solidFill>
                <a:latin typeface="Mathematica1Mono" panose="05060400030100000101" pitchFamily="18" charset="2"/>
              </a:rPr>
              <a:t>g</a:t>
            </a:r>
            <a:r>
              <a:rPr lang="fr-FR" dirty="0" smtClean="0">
                <a:solidFill>
                  <a:srgbClr val="FF0000"/>
                </a:solidFill>
                <a:latin typeface="Mathematica1" panose="05000502060100000001" pitchFamily="2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ray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61881" y="2204864"/>
            <a:ext cx="1718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fr-FR" sz="3200" baseline="30000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fr-FR" sz="3200" dirty="0" smtClean="0"/>
              <a:t> + </a:t>
            </a:r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  <a:latin typeface="Mathematica1Mono" panose="05060400030100000101" pitchFamily="18" charset="2"/>
              </a:rPr>
              <a:t>g</a:t>
            </a:r>
            <a:r>
              <a:rPr lang="fr-FR" sz="3200" baseline="-25000" dirty="0" err="1" smtClean="0">
                <a:solidFill>
                  <a:schemeClr val="accent1">
                    <a:lumMod val="75000"/>
                  </a:schemeClr>
                </a:solidFill>
              </a:rPr>
              <a:t>laser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Mathematica1" panose="05000502060100000001" pitchFamily="2" charset="2"/>
              </a:rPr>
              <a:t>  </a:t>
            </a:r>
            <a:endParaRPr lang="fr-FR" sz="3200" dirty="0">
              <a:solidFill>
                <a:schemeClr val="accent1">
                  <a:lumMod val="75000"/>
                </a:schemeClr>
              </a:solidFill>
              <a:latin typeface="Mathematica1" panose="05000502060100000001" pitchFamily="2" charset="2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6228184" y="2564904"/>
            <a:ext cx="504056" cy="10336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804248" y="2276872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fr-FR" sz="4000" baseline="30000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fr-FR" sz="3200" dirty="0" smtClean="0"/>
              <a:t> + </a:t>
            </a:r>
            <a:r>
              <a:rPr lang="fr-FR" sz="3200" dirty="0" smtClean="0">
                <a:solidFill>
                  <a:srgbClr val="FF0000"/>
                </a:solidFill>
              </a:rPr>
              <a:t>X/</a:t>
            </a:r>
            <a:r>
              <a:rPr lang="fr-FR" sz="3200" b="1" dirty="0" smtClean="0">
                <a:solidFill>
                  <a:srgbClr val="FF0000"/>
                </a:solidFill>
                <a:latin typeface="Mathematica1Mono" panose="05060400030100000101" pitchFamily="18" charset="2"/>
              </a:rPr>
              <a:t>g</a:t>
            </a:r>
            <a:r>
              <a:rPr lang="fr-FR" sz="3200" dirty="0" smtClean="0">
                <a:solidFill>
                  <a:srgbClr val="FF0000"/>
                </a:solidFill>
              </a:rPr>
              <a:t> ray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16016" y="3646765"/>
            <a:ext cx="3031664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fr-FR" sz="2800" dirty="0" smtClean="0"/>
              <a:t>E</a:t>
            </a:r>
            <a:r>
              <a:rPr lang="fr-FR" sz="2800" baseline="-25000" dirty="0" smtClean="0"/>
              <a:t>X/</a:t>
            </a:r>
            <a:r>
              <a:rPr lang="fr-FR" sz="2800" b="1" baseline="-25000" dirty="0" smtClean="0">
                <a:latin typeface="Mathematica1Mono" panose="05060400030100000101" pitchFamily="18" charset="2"/>
              </a:rPr>
              <a:t>g</a:t>
            </a:r>
            <a:r>
              <a:rPr lang="fr-FR" sz="2800" baseline="-25000" dirty="0" smtClean="0"/>
              <a:t> ray, max </a:t>
            </a:r>
            <a:r>
              <a:rPr lang="fr-FR" sz="2800" dirty="0" smtClean="0"/>
              <a:t> ~  4</a:t>
            </a:r>
            <a:r>
              <a:rPr lang="fr-FR" sz="2800" b="1" dirty="0" smtClean="0">
                <a:latin typeface="Mathematica1Mono" panose="05060400030100000101" pitchFamily="18" charset="2"/>
              </a:rPr>
              <a:t>g</a:t>
            </a:r>
            <a:r>
              <a:rPr lang="fr-FR" sz="2800" baseline="-25000" dirty="0" smtClean="0"/>
              <a:t>e</a:t>
            </a:r>
            <a:r>
              <a:rPr lang="fr-FR" sz="2800" baseline="30000" dirty="0" smtClean="0"/>
              <a:t>2</a:t>
            </a:r>
            <a:r>
              <a:rPr lang="fr-FR" sz="2800" dirty="0" smtClean="0"/>
              <a:t> </a:t>
            </a:r>
            <a:r>
              <a:rPr lang="fr-FR" sz="2800" dirty="0" err="1"/>
              <a:t>h</a:t>
            </a:r>
            <a:r>
              <a:rPr lang="fr-FR" sz="2800" b="1" dirty="0" err="1">
                <a:latin typeface="Mathematica1Mono" panose="05060400030100000101" pitchFamily="18" charset="2"/>
              </a:rPr>
              <a:t>n</a:t>
            </a:r>
            <a:endParaRPr lang="fr-FR" sz="2800" b="1" dirty="0">
              <a:latin typeface="Mathematica1Mono" panose="05060400030100000101" pitchFamily="18" charset="2"/>
            </a:endParaRPr>
          </a:p>
        </p:txBody>
      </p:sp>
      <p:sp>
        <p:nvSpPr>
          <p:cNvPr id="20" name="Accolade fermante 19"/>
          <p:cNvSpPr/>
          <p:nvPr/>
        </p:nvSpPr>
        <p:spPr>
          <a:xfrm rot="5400000">
            <a:off x="6696186" y="4038063"/>
            <a:ext cx="294129" cy="57606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476529" y="4473160"/>
            <a:ext cx="273344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~ 40 000 for 50 MeV </a:t>
            </a:r>
            <a:r>
              <a:rPr lang="fr-FR" dirty="0" err="1" smtClean="0"/>
              <a:t>electrons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432195" y="543041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Powerful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mechanism</a:t>
            </a:r>
            <a:r>
              <a:rPr lang="fr-FR" sz="2400" dirty="0" smtClean="0">
                <a:solidFill>
                  <a:srgbClr val="FF0000"/>
                </a:solidFill>
              </a:rPr>
              <a:t> to </a:t>
            </a:r>
            <a:r>
              <a:rPr lang="fr-FR" sz="2400" dirty="0" err="1" smtClean="0">
                <a:solidFill>
                  <a:srgbClr val="FF0000"/>
                </a:solidFill>
              </a:rPr>
              <a:t>boost</a:t>
            </a:r>
            <a:r>
              <a:rPr lang="fr-FR" sz="2400" dirty="0" smtClean="0">
                <a:solidFill>
                  <a:srgbClr val="FF0000"/>
                </a:solidFill>
              </a:rPr>
              <a:t> photons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220072" y="1763524"/>
            <a:ext cx="29033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Compton Back </a:t>
            </a:r>
            <a:r>
              <a:rPr lang="fr-FR" dirty="0" err="1" smtClean="0"/>
              <a:t>Scattering</a:t>
            </a:r>
            <a:r>
              <a:rPr lang="fr-FR" dirty="0" smtClean="0"/>
              <a:t> (CBS)</a:t>
            </a:r>
            <a:endParaRPr lang="fr-FR" dirty="0"/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1322552" y="3399874"/>
            <a:ext cx="3464968" cy="3442674"/>
            <a:chOff x="3777" y="1839"/>
            <a:chExt cx="2327" cy="2572"/>
          </a:xfrm>
        </p:grpSpPr>
        <p:sp>
          <p:nvSpPr>
            <p:cNvPr id="40" name="Line 7"/>
            <p:cNvSpPr>
              <a:spLocks noChangeShapeType="1"/>
            </p:cNvSpPr>
            <p:nvPr/>
          </p:nvSpPr>
          <p:spPr bwMode="auto">
            <a:xfrm flipH="1">
              <a:off x="5222" y="2531"/>
              <a:ext cx="882" cy="13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fr-FR"/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 rot="16200000">
              <a:off x="3143" y="3024"/>
              <a:ext cx="1515" cy="24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 err="1"/>
                <a:t>Energy</a:t>
              </a:r>
              <a:r>
                <a:rPr lang="fr-FR" sz="1400" b="1" dirty="0"/>
                <a:t> </a:t>
              </a:r>
              <a:r>
                <a:rPr lang="fr-FR" sz="1400" b="1" dirty="0" smtClean="0"/>
                <a:t>distribution  (</a:t>
              </a:r>
              <a:r>
                <a:rPr lang="fr-FR" sz="1400" b="1" dirty="0" err="1" smtClean="0"/>
                <a:t>a.u</a:t>
              </a:r>
              <a:r>
                <a:rPr lang="fr-FR" sz="1400" b="1" dirty="0"/>
                <a:t>.</a:t>
              </a:r>
              <a:r>
                <a:rPr lang="fr-FR" sz="1400" b="1" dirty="0" smtClean="0"/>
                <a:t>)</a:t>
              </a:r>
              <a:r>
                <a:rPr lang="fr-FR" b="1" dirty="0" smtClean="0"/>
                <a:t> </a:t>
              </a:r>
              <a:endParaRPr lang="fr-FR" b="1" dirty="0"/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4122" y="1839"/>
              <a:ext cx="1414" cy="34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  <a:latin typeface="Comic Sans MS" pitchFamily="66" charset="0"/>
                </a:rPr>
                <a:t>E</a:t>
              </a:r>
              <a:r>
                <a:rPr lang="fr-FR" baseline="-25000" dirty="0" err="1" smtClean="0">
                  <a:solidFill>
                    <a:schemeClr val="bg1"/>
                  </a:solidFill>
                  <a:latin typeface="Comic Sans MS" pitchFamily="66" charset="0"/>
                </a:rPr>
                <a:t>electron</a:t>
              </a:r>
              <a:r>
                <a:rPr lang="fr-FR" sz="2400" b="1" dirty="0" smtClean="0">
                  <a:solidFill>
                    <a:schemeClr val="bg1"/>
                  </a:solidFill>
                  <a:latin typeface="Symbol" pitchFamily="18" charset="2"/>
                </a:rPr>
                <a:t>=50M</a:t>
              </a:r>
              <a:r>
                <a:rPr lang="fr-FR" sz="2400" b="1" dirty="0" smtClean="0">
                  <a:solidFill>
                    <a:schemeClr val="bg1"/>
                  </a:solidFill>
                  <a:latin typeface="Times New Roman" pitchFamily="18" charset="0"/>
                </a:rPr>
                <a:t>eV </a:t>
              </a:r>
              <a:endParaRPr lang="fr-FR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4532" y="4066"/>
              <a:ext cx="1055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i="1" dirty="0" smtClean="0"/>
                <a:t>Ex/</a:t>
              </a:r>
              <a:r>
                <a:rPr lang="fr-FR" sz="2400" b="1" dirty="0" smtClean="0">
                  <a:latin typeface="Mathematica1Mono" panose="05060400030100000101" pitchFamily="18" charset="2"/>
                </a:rPr>
                <a:t>g </a:t>
              </a:r>
              <a:r>
                <a:rPr lang="fr-FR" sz="2400" baseline="-25000" dirty="0" smtClean="0">
                  <a:latin typeface="Times New Roman" pitchFamily="18" charset="0"/>
                </a:rPr>
                <a:t> </a:t>
              </a:r>
              <a:r>
                <a:rPr lang="fr-FR" sz="2400" dirty="0"/>
                <a:t>in </a:t>
              </a:r>
              <a:r>
                <a:rPr lang="fr-FR" sz="2400" dirty="0" err="1"/>
                <a:t>keV</a:t>
              </a:r>
              <a:endParaRPr lang="fr-FR" sz="2400" baseline="-25000" dirty="0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2051095" y="4296576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</a:rPr>
              <a:t>h</a:t>
            </a:r>
            <a:r>
              <a:rPr lang="fr-FR" sz="1600" b="1" dirty="0" err="1" smtClean="0">
                <a:solidFill>
                  <a:srgbClr val="FF0000"/>
                </a:solidFill>
                <a:latin typeface="Mathematica1Mono" panose="05060400030100000101" pitchFamily="18" charset="2"/>
              </a:rPr>
              <a:t>n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sym typeface="Mathematica1"/>
              </a:rPr>
              <a:t></a:t>
            </a:r>
            <a:r>
              <a:rPr lang="fr-FR" sz="1600" dirty="0" smtClean="0">
                <a:solidFill>
                  <a:srgbClr val="FF0000"/>
                </a:solidFill>
              </a:rPr>
              <a:t> 1,1 eV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17685" y="1448039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Mathematica1Mono" panose="05060400030100000101" pitchFamily="18" charset="2"/>
              </a:rPr>
              <a:t>n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Mathematica1Mono" panose="05060400030100000101" pitchFamily="18" charset="2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75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932913" cy="1143000"/>
          </a:xfrm>
        </p:spPr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ompton sources: </a:t>
            </a:r>
            <a:r>
              <a:rPr lang="fr-FR" dirty="0" err="1" smtClean="0"/>
              <a:t>advantages</a:t>
            </a:r>
            <a:r>
              <a:rPr lang="fr-FR" dirty="0" smtClean="0"/>
              <a:t> &amp; 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4114800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Angular</a:t>
            </a:r>
            <a:r>
              <a:rPr lang="fr-FR" sz="2400" dirty="0" smtClean="0"/>
              <a:t> </a:t>
            </a:r>
            <a:r>
              <a:rPr lang="fr-FR" sz="2400" dirty="0" err="1" smtClean="0"/>
              <a:t>dependence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Wide </a:t>
            </a:r>
            <a:r>
              <a:rPr lang="fr-FR" sz="2400" dirty="0" err="1"/>
              <a:t>energy</a:t>
            </a:r>
            <a:r>
              <a:rPr lang="fr-FR" sz="2400" dirty="0"/>
              <a:t> range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601076" y="4221088"/>
            <a:ext cx="2203808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fr-FR" sz="2000" dirty="0" smtClean="0"/>
              <a:t>E</a:t>
            </a:r>
            <a:r>
              <a:rPr lang="fr-FR" sz="2000" baseline="-25000" dirty="0" smtClean="0"/>
              <a:t>X/</a:t>
            </a:r>
            <a:r>
              <a:rPr lang="fr-FR" sz="2000" b="1" baseline="-25000" dirty="0" smtClean="0">
                <a:latin typeface="Mathematica1Mono" panose="05060400030100000101" pitchFamily="18" charset="2"/>
              </a:rPr>
              <a:t>g</a:t>
            </a:r>
            <a:r>
              <a:rPr lang="fr-FR" sz="2000" baseline="-25000" dirty="0" smtClean="0"/>
              <a:t> ray, max </a:t>
            </a:r>
            <a:r>
              <a:rPr lang="fr-FR" sz="2000" dirty="0" smtClean="0"/>
              <a:t> ~  4</a:t>
            </a:r>
            <a:r>
              <a:rPr lang="fr-FR" sz="2000" b="1" dirty="0" smtClean="0">
                <a:latin typeface="Mathematica1Mono" panose="05060400030100000101" pitchFamily="18" charset="2"/>
              </a:rPr>
              <a:t>g</a:t>
            </a:r>
            <a:r>
              <a:rPr lang="fr-FR" sz="2000" baseline="-25000" dirty="0" smtClean="0"/>
              <a:t>e</a:t>
            </a:r>
            <a:r>
              <a:rPr lang="fr-FR" sz="2000" baseline="30000" dirty="0" smtClean="0"/>
              <a:t>2</a:t>
            </a:r>
            <a:r>
              <a:rPr lang="fr-FR" sz="2000" dirty="0" smtClean="0"/>
              <a:t> </a:t>
            </a:r>
            <a:r>
              <a:rPr lang="fr-FR" sz="2000" dirty="0" err="1" smtClean="0"/>
              <a:t>h</a:t>
            </a:r>
            <a:r>
              <a:rPr lang="fr-FR" sz="2000" b="1" dirty="0" err="1">
                <a:latin typeface="Mathematica1Mono" panose="05060400030100000101" pitchFamily="18" charset="2"/>
              </a:rPr>
              <a:t>n</a:t>
            </a:r>
            <a:endParaRPr lang="fr-FR" sz="2000" b="1" dirty="0">
              <a:latin typeface="Mathematica1Mono" panose="05060400030100000101" pitchFamily="18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2138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0" name="Trapèze 19"/>
          <p:cNvSpPr/>
          <p:nvPr/>
        </p:nvSpPr>
        <p:spPr>
          <a:xfrm rot="-5400000">
            <a:off x="6845822" y="2538107"/>
            <a:ext cx="416921" cy="825358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>
            <a:off x="4427984" y="2878779"/>
            <a:ext cx="1296144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Flèche gauche 29"/>
          <p:cNvSpPr/>
          <p:nvPr/>
        </p:nvSpPr>
        <p:spPr>
          <a:xfrm rot="18397079">
            <a:off x="5508104" y="2446731"/>
            <a:ext cx="108012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726031" y="2951497"/>
            <a:ext cx="2227780" cy="7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6801960" y="2207528"/>
            <a:ext cx="665001" cy="1503429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486271" y="237472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Mathematica1Mono" panose="05060400030100000101" pitchFamily="18" charset="2"/>
              </a:rPr>
              <a:t>q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067944" y="2470842"/>
            <a:ext cx="880369" cy="3693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Electron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338656" y="1874572"/>
            <a:ext cx="65915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Laser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6866540" y="1667615"/>
            <a:ext cx="80823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X/</a:t>
            </a:r>
            <a:r>
              <a:rPr lang="fr-FR" b="1" dirty="0" smtClean="0">
                <a:solidFill>
                  <a:srgbClr val="FF0000"/>
                </a:solidFill>
                <a:latin typeface="Mathematica1Mono" panose="05060400030100000101" pitchFamily="18" charset="2"/>
              </a:rPr>
              <a:t>g</a:t>
            </a:r>
            <a:r>
              <a:rPr lang="fr-FR" dirty="0" smtClean="0">
                <a:solidFill>
                  <a:srgbClr val="FF0000"/>
                </a:solidFill>
                <a:latin typeface="Mathematica1" panose="05000502060100000001" pitchFamily="2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ray</a:t>
            </a:r>
            <a:endParaRPr lang="fr-FR" dirty="0">
              <a:solidFill>
                <a:srgbClr val="FF0000"/>
              </a:solidFill>
              <a:latin typeface="Mathematica1" panose="05000502060100000001" pitchFamily="2" charset="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7851" y="2411763"/>
            <a:ext cx="143065" cy="4874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6517851" y="3035432"/>
            <a:ext cx="143065" cy="4874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6312662" y="2865267"/>
            <a:ext cx="410378" cy="1826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4" y="1451687"/>
            <a:ext cx="30956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3767958" y="1156682"/>
            <a:ext cx="1423788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fr-FR" sz="2000" dirty="0" smtClean="0"/>
              <a:t>E</a:t>
            </a:r>
            <a:r>
              <a:rPr lang="fr-FR" sz="2000" baseline="-25000" dirty="0" smtClean="0"/>
              <a:t>X/</a:t>
            </a:r>
            <a:r>
              <a:rPr lang="fr-FR" sz="2000" b="1" baseline="-25000" dirty="0" smtClean="0">
                <a:latin typeface="Mathematica1Mono" panose="05060400030100000101" pitchFamily="18" charset="2"/>
              </a:rPr>
              <a:t>g</a:t>
            </a:r>
            <a:r>
              <a:rPr lang="fr-FR" sz="2000" baseline="-25000" dirty="0" smtClean="0"/>
              <a:t> ray </a:t>
            </a:r>
            <a:r>
              <a:rPr lang="fr-FR" sz="2000" dirty="0" smtClean="0"/>
              <a:t> = f(</a:t>
            </a:r>
            <a:r>
              <a:rPr lang="fr-FR" sz="2000" b="1" dirty="0" smtClean="0">
                <a:latin typeface="Mathematica1Mono" panose="05060400030100000101" pitchFamily="18" charset="2"/>
              </a:rPr>
              <a:t>q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1331640" y="1479269"/>
            <a:ext cx="2376264" cy="2160240"/>
          </a:xfrm>
          <a:prstGeom prst="rect">
            <a:avLst/>
          </a:prstGeom>
          <a:solidFill>
            <a:schemeClr val="accent6">
              <a:lumMod val="75000"/>
              <a:alpha val="57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Diaphragm</a:t>
            </a:r>
            <a:endParaRPr lang="fr-FR" dirty="0"/>
          </a:p>
        </p:txBody>
      </p:sp>
      <p:sp>
        <p:nvSpPr>
          <p:cNvPr id="48" name="Triangle isocèle 47"/>
          <p:cNvSpPr/>
          <p:nvPr/>
        </p:nvSpPr>
        <p:spPr>
          <a:xfrm rot="-5400000">
            <a:off x="5649914" y="2533697"/>
            <a:ext cx="887732" cy="85109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6519959" y="3735628"/>
            <a:ext cx="2577950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Quasi mono-</a:t>
            </a:r>
            <a:r>
              <a:rPr lang="fr-FR" dirty="0" err="1" smtClean="0">
                <a:solidFill>
                  <a:schemeClr val="bg1"/>
                </a:solidFill>
              </a:rPr>
              <a:t>energetic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beam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51" name="Tableau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940410"/>
              </p:ext>
            </p:extLst>
          </p:nvPr>
        </p:nvGraphicFramePr>
        <p:xfrm>
          <a:off x="1331640" y="4889053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 10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keV</a:t>
                      </a:r>
                      <a:r>
                        <a:rPr lang="fr-FR" baseline="0" dirty="0" smtClean="0"/>
                        <a:t> – 100 </a:t>
                      </a:r>
                      <a:r>
                        <a:rPr lang="fr-FR" baseline="0" dirty="0" err="1" smtClean="0"/>
                        <a:t>keV</a:t>
                      </a:r>
                      <a:endParaRPr lang="fr-F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1 – 30</a:t>
                      </a:r>
                      <a:r>
                        <a:rPr lang="fr-FR" baseline="0" dirty="0" smtClean="0"/>
                        <a:t> MeV</a:t>
                      </a:r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        &gt; 30 MeV</a:t>
                      </a:r>
                      <a:endParaRPr lang="fr-F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  <a:sym typeface="Mathematica1"/>
                        </a:rPr>
                        <a:t>30 - 80 MeV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  <a:sym typeface="Mathematica1"/>
                        </a:rPr>
                        <a:t>0,26 – 1,4 </a:t>
                      </a:r>
                      <a:r>
                        <a:rPr lang="fr-FR" dirty="0" err="1" smtClean="0">
                          <a:solidFill>
                            <a:schemeClr val="bg1"/>
                          </a:solidFill>
                          <a:sym typeface="Mathematica1"/>
                        </a:rPr>
                        <a:t>GeV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bg1"/>
                          </a:solidFill>
                          <a:sym typeface="Mathematica1"/>
                        </a:rPr>
                        <a:t>       </a:t>
                      </a:r>
                      <a:r>
                        <a:rPr lang="fr-FR" b="0" baseline="0" dirty="0" smtClean="0">
                          <a:solidFill>
                            <a:schemeClr val="bg1"/>
                          </a:solidFill>
                          <a:sym typeface="Mathematica1"/>
                        </a:rPr>
                        <a:t> </a:t>
                      </a:r>
                      <a:r>
                        <a:rPr lang="fr-FR" b="0" dirty="0" smtClean="0">
                          <a:solidFill>
                            <a:schemeClr val="bg1"/>
                          </a:solidFill>
                          <a:sym typeface="Mathematica1"/>
                        </a:rPr>
                        <a:t>&gt; 1,4 </a:t>
                      </a:r>
                      <a:r>
                        <a:rPr lang="fr-FR" b="0" dirty="0" err="1" smtClean="0">
                          <a:solidFill>
                            <a:schemeClr val="bg1"/>
                          </a:solidFill>
                          <a:sym typeface="Mathematica1"/>
                        </a:rPr>
                        <a:t>GeV</a:t>
                      </a:r>
                      <a:endParaRPr lang="fr-FR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Radiography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 err="1" smtClean="0"/>
                        <a:t>radiotherapy</a:t>
                      </a: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Nuclear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waste</a:t>
                      </a:r>
                      <a:r>
                        <a:rPr lang="fr-FR" dirty="0" smtClean="0"/>
                        <a:t> management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Polarized</a:t>
                      </a:r>
                      <a:r>
                        <a:rPr lang="fr-FR" dirty="0" smtClean="0"/>
                        <a:t> positron source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Art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history</a:t>
                      </a: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Nuclear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physics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latin typeface="Mathematica1Mono" panose="05060400030100000101" pitchFamily="18" charset="2"/>
                        </a:rPr>
                        <a:t>gg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collider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67544" y="4797152"/>
            <a:ext cx="9156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dirty="0"/>
              <a:t>E</a:t>
            </a:r>
            <a:r>
              <a:rPr lang="fr-FR" sz="2400" baseline="-25000" dirty="0"/>
              <a:t>X/</a:t>
            </a:r>
            <a:r>
              <a:rPr lang="fr-FR" sz="2400" b="1" baseline="-25000" dirty="0">
                <a:latin typeface="Mathematica1Mono" panose="05060400030100000101" pitchFamily="18" charset="2"/>
                <a:cs typeface="Adobe Devanagari" panose="02040503050201020203" pitchFamily="18" charset="0"/>
              </a:rPr>
              <a:t>g</a:t>
            </a:r>
            <a:r>
              <a:rPr lang="fr-FR" sz="2400" baseline="-25000" dirty="0"/>
              <a:t> </a:t>
            </a:r>
            <a:r>
              <a:rPr lang="fr-FR" sz="2400" baseline="-25000" dirty="0" smtClean="0"/>
              <a:t>ray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07504" y="5705012"/>
            <a:ext cx="1207382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Applications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827584" y="5229200"/>
            <a:ext cx="8643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dirty="0" smtClean="0"/>
              <a:t>E</a:t>
            </a:r>
            <a:r>
              <a:rPr lang="fr-FR" sz="2400" baseline="-25000" dirty="0" smtClean="0"/>
              <a:t>e         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7452320" y="5445224"/>
            <a:ext cx="16722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Increase</a:t>
            </a:r>
            <a:r>
              <a:rPr lang="fr-FR" dirty="0" smtClean="0"/>
              <a:t> the size</a:t>
            </a:r>
          </a:p>
          <a:p>
            <a:r>
              <a:rPr lang="fr-FR" dirty="0" smtClean="0"/>
              <a:t>of the </a:t>
            </a:r>
            <a:r>
              <a:rPr lang="fr-FR" dirty="0" err="1" smtClean="0"/>
              <a:t>accelerator</a:t>
            </a:r>
            <a:endParaRPr lang="fr-FR" dirty="0"/>
          </a:p>
        </p:txBody>
      </p:sp>
      <p:cxnSp>
        <p:nvCxnSpPr>
          <p:cNvPr id="24" name="Connecteur droit avec flèche 23"/>
          <p:cNvCxnSpPr>
            <a:stCxn id="51" idx="3"/>
          </p:cNvCxnSpPr>
          <p:nvPr/>
        </p:nvCxnSpPr>
        <p:spPr>
          <a:xfrm flipH="1" flipV="1">
            <a:off x="3057276" y="5517234"/>
            <a:ext cx="4370364" cy="2481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51" idx="3"/>
          </p:cNvCxnSpPr>
          <p:nvPr/>
        </p:nvCxnSpPr>
        <p:spPr>
          <a:xfrm flipH="1" flipV="1">
            <a:off x="5154320" y="5556534"/>
            <a:ext cx="2273320" cy="2088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51" idx="3"/>
          </p:cNvCxnSpPr>
          <p:nvPr/>
        </p:nvCxnSpPr>
        <p:spPr>
          <a:xfrm flipH="1" flipV="1">
            <a:off x="6812048" y="5460036"/>
            <a:ext cx="615592" cy="3053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7308304" y="4104960"/>
                <a:ext cx="1409488" cy="53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  <a:sym typeface="Mathematica1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dirty="0">
                            <a:solidFill>
                              <a:srgbClr val="FF0000"/>
                            </a:solidFill>
                            <a:latin typeface="Mathematica1" panose="05000502060100000001" pitchFamily="2" charset="2"/>
                          </a:rPr>
                          <m:t>D</m:t>
                        </m:r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/>
                            <a:sym typeface="Mathematica1"/>
                          </a:rPr>
                          <m:t>𝐸</m:t>
                        </m:r>
                      </m:num>
                      <m:den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/>
                            <a:sym typeface="Mathematica1"/>
                          </a:rPr>
                          <m:t>𝐸</m:t>
                        </m:r>
                      </m:den>
                    </m:f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/>
                        <a:sym typeface="Mathematica1"/>
                      </a:rPr>
                      <m:t>=</m:t>
                    </m:r>
                  </m:oMath>
                </a14:m>
                <a:r>
                  <a:rPr lang="fr-FR" dirty="0" smtClean="0">
                    <a:solidFill>
                      <a:srgbClr val="FF0000"/>
                    </a:solidFill>
                    <a:sym typeface="Mathematica1"/>
                  </a:rPr>
                  <a:t> 1-10%)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104960"/>
                <a:ext cx="1409488" cy="533479"/>
              </a:xfrm>
              <a:prstGeom prst="rect">
                <a:avLst/>
              </a:prstGeom>
              <a:blipFill rotWithShape="1">
                <a:blip r:embed="rId4"/>
                <a:stretch>
                  <a:fillRect l="-3896" r="-3896" b="-56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98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34" grpId="0" animBg="1"/>
      <p:bldP spid="35" grpId="0"/>
      <p:bldP spid="40" grpId="0" animBg="1"/>
      <p:bldP spid="41" grpId="0" animBg="1"/>
      <p:bldP spid="44" grpId="0" animBg="1"/>
      <p:bldP spid="10" grpId="0" animBg="1"/>
      <p:bldP spid="48" grpId="0" animBg="1"/>
      <p:bldP spid="49" grpId="0" animBg="1"/>
      <p:bldP spid="12" grpId="0"/>
      <p:bldP spid="19" grpId="0" animBg="1"/>
      <p:bldP spid="47" grpId="0"/>
      <p:bldP spid="22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648" y="-315416"/>
            <a:ext cx="7924800" cy="1143000"/>
          </a:xfrm>
        </p:spPr>
        <p:txBody>
          <a:bodyPr/>
          <a:lstStyle/>
          <a:p>
            <a:r>
              <a:rPr lang="fr-FR" dirty="0" err="1" smtClean="0"/>
              <a:t>Practical</a:t>
            </a:r>
            <a:r>
              <a:rPr lang="fr-FR" dirty="0" smtClean="0"/>
              <a:t> use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948759" y="2471996"/>
                <a:ext cx="4941737" cy="1436291"/>
              </a:xfrm>
              <a:prstGeom prst="rect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4400" dirty="0" smtClean="0">
                    <a:sym typeface="Mathematica1"/>
                  </a:rPr>
                  <a:t>n</a:t>
                </a:r>
                <a:r>
                  <a:rPr lang="fr-FR" sz="4400" baseline="-25000" dirty="0" smtClean="0">
                    <a:sym typeface="Mathematica1"/>
                  </a:rPr>
                  <a:t>x</a:t>
                </a:r>
                <a:r>
                  <a:rPr lang="fr-FR" sz="4400" dirty="0" smtClean="0">
                    <a:latin typeface="Mathematica1" panose="05000502060100000001" pitchFamily="2" charset="2"/>
                    <a:sym typeface="Mathematica1"/>
                  </a:rPr>
                  <a:t> </a:t>
                </a:r>
                <a:r>
                  <a:rPr lang="fr-FR" sz="4400" dirty="0" smtClean="0">
                    <a:latin typeface="Mathematica1" panose="05000502060100000001" pitchFamily="2" charset="2"/>
                  </a:rPr>
                  <a:t> </a:t>
                </a:r>
                <a:r>
                  <a:rPr lang="fr-FR" sz="4400" b="1" dirty="0" smtClean="0">
                    <a:latin typeface="Mathematica1Mono" panose="05060400030100000101" pitchFamily="18" charset="2"/>
                  </a:rPr>
                  <a:t>s</a:t>
                </a:r>
                <a:r>
                  <a:rPr lang="fr-FR" sz="4400" baseline="-25000" dirty="0" smtClean="0"/>
                  <a:t>c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fPr>
                      <m:num>
                        <m:r>
                          <a:rPr lang="fr-FR" sz="4400" b="0" i="1" smtClean="0">
                            <a:latin typeface="Cambria Math"/>
                            <a:sym typeface="Mathematica1"/>
                          </a:rPr>
                          <m:t>𝑁</m:t>
                        </m:r>
                        <m:r>
                          <a:rPr lang="fr-FR" sz="4400" b="0" i="1" baseline="-6000" smtClean="0">
                            <a:latin typeface="Cambria Math"/>
                            <a:sym typeface="Mathematica1"/>
                          </a:rPr>
                          <m:t>𝑒</m:t>
                        </m:r>
                        <m:d>
                          <m:dPr>
                            <m:ctrlPr>
                              <a:rPr lang="fr-FR" sz="4400" b="0" i="1" smtClean="0"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4400" b="0" i="1" smtClean="0"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fr-FR" sz="4400" b="0" i="1" smtClean="0">
                                    <a:latin typeface="Cambria Math"/>
                                    <a:sym typeface="Mathematica1"/>
                                  </a:rPr>
                                  <m:t>𝑃</m:t>
                                </m:r>
                                <m:r>
                                  <a:rPr lang="fr-FR" sz="4400" b="0" i="1" baseline="-6000" smtClean="0">
                                    <a:latin typeface="Cambria Math"/>
                                    <a:sym typeface="Mathematica1"/>
                                  </a:rPr>
                                  <m:t>𝑙𝑎𝑠𝑒𝑟</m:t>
                                </m:r>
                              </m:num>
                              <m:den>
                                <m:r>
                                  <a:rPr lang="fr-FR" sz="4400" b="0" i="1" smtClean="0">
                                    <a:latin typeface="Cambria Math"/>
                                    <a:sym typeface="Mathematica1"/>
                                  </a:rPr>
                                  <m:t>h𝑣</m:t>
                                </m:r>
                                <m:r>
                                  <a:rPr lang="fr-FR" sz="4400" b="0" i="1" baseline="-6000" smtClean="0">
                                    <a:latin typeface="Cambria Math"/>
                                    <a:sym typeface="Mathematica1"/>
                                  </a:rPr>
                                  <m:t>𝑙𝑎𝑠𝑒𝑟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fr-FR" sz="4400" b="0" i="1" smtClean="0"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4400" b="0" i="1" smtClean="0"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fr-FR" sz="4400" b="0" i="1" smtClean="0">
                                    <a:latin typeface="Cambria Math"/>
                                    <a:sym typeface="Mathematica1"/>
                                  </a:rPr>
                                  <m:t>𝑓</m:t>
                                </m:r>
                                <m:r>
                                  <a:rPr lang="fr-FR" sz="4400" b="0" i="1" baseline="-6000" smtClean="0">
                                    <a:latin typeface="Cambria Math"/>
                                    <a:sym typeface="Mathematica1"/>
                                  </a:rPr>
                                  <m:t>𝑐𝑜𝑙</m:t>
                                </m:r>
                              </m:num>
                              <m:den>
                                <m:r>
                                  <a:rPr lang="fr-FR" sz="4400" b="0" i="1" smtClean="0">
                                    <a:latin typeface="Cambria Math"/>
                                    <a:sym typeface="Mathematica1"/>
                                  </a:rPr>
                                  <m:t>𝑣</m:t>
                                </m:r>
                                <m:r>
                                  <a:rPr lang="fr-FR" sz="4400" b="0" i="1" baseline="-6000" smtClean="0">
                                    <a:latin typeface="Cambria Math"/>
                                    <a:sym typeface="Mathematica1"/>
                                  </a:rPr>
                                  <m:t>𝑙𝑎𝑠𝑒𝑟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fr-FR" sz="4400" b="0" i="1" smtClean="0">
                            <a:latin typeface="Cambria Math"/>
                            <a:sym typeface="Mathematica1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fr-FR" sz="3200" b="0" i="0" dirty="0" smtClean="0">
                            <a:latin typeface="Mathematica1" panose="05000502060100000001" pitchFamily="2" charset="2"/>
                          </a:rPr>
                          <m:t>ps</m:t>
                        </m:r>
                        <m:r>
                          <m:rPr>
                            <m:nor/>
                          </m:rPr>
                          <a:rPr lang="fr-FR" sz="3200" b="0" i="0" baseline="-6000" dirty="0" smtClean="0"/>
                          <m:t>x</m:t>
                        </m:r>
                        <m:r>
                          <m:rPr>
                            <m:nor/>
                          </m:rPr>
                          <a:rPr lang="fr-FR" sz="3200" b="0" i="0" dirty="0" smtClean="0">
                            <a:latin typeface="Mathematica1" panose="05000502060100000001" pitchFamily="2" charset="2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fr-FR" sz="3200" b="0" i="0" baseline="-6000" dirty="0" smtClean="0"/>
                          <m:t>y</m:t>
                        </m:r>
                        <m:r>
                          <m:rPr>
                            <m:nor/>
                          </m:rPr>
                          <a:rPr lang="fr-FR" sz="4400" baseline="-6000" dirty="0"/>
                          <m:t> </m:t>
                        </m:r>
                      </m:den>
                    </m:f>
                  </m:oMath>
                </a14:m>
                <a:r>
                  <a:rPr lang="fr-FR" sz="1600" dirty="0" smtClean="0">
                    <a:sym typeface="Mathematica1"/>
                  </a:rPr>
                  <a:t> </a:t>
                </a:r>
                <a:endParaRPr lang="fr-FR" sz="1050" baseline="-25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759" y="2471996"/>
                <a:ext cx="4941737" cy="1436291"/>
              </a:xfrm>
              <a:prstGeom prst="rect">
                <a:avLst/>
              </a:prstGeom>
              <a:blipFill rotWithShape="0">
                <a:blip r:embed="rId2"/>
                <a:stretch>
                  <a:fillRect l="-4926" b="-5907"/>
                </a:stretch>
              </a:blip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/>
          <p:cNvCxnSpPr>
            <a:stCxn id="9" idx="1"/>
          </p:cNvCxnSpPr>
          <p:nvPr/>
        </p:nvCxnSpPr>
        <p:spPr>
          <a:xfrm flipH="1">
            <a:off x="4860032" y="1525434"/>
            <a:ext cx="774995" cy="9628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635027" y="1340768"/>
            <a:ext cx="141577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Main </a:t>
            </a:r>
            <a:r>
              <a:rPr lang="fr-FR" dirty="0" err="1" smtClean="0">
                <a:solidFill>
                  <a:schemeClr val="bg1"/>
                </a:solidFill>
              </a:rPr>
              <a:t>level</a:t>
            </a:r>
            <a:r>
              <a:rPr lang="fr-FR" dirty="0" smtClean="0">
                <a:solidFill>
                  <a:schemeClr val="bg1"/>
                </a:solidFill>
              </a:rPr>
              <a:t> arm</a:t>
            </a:r>
            <a:endParaRPr lang="fr-FR" baseline="3000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71600" y="1436696"/>
            <a:ext cx="1699504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Mathematica1Mono" panose="05060400030100000101" pitchFamily="18" charset="2"/>
              </a:rPr>
              <a:t>s</a:t>
            </a:r>
            <a:r>
              <a:rPr lang="fr-FR" sz="2400" baseline="-25000" dirty="0" smtClean="0"/>
              <a:t>c </a:t>
            </a:r>
            <a:r>
              <a:rPr lang="fr-FR" sz="2400" dirty="0" smtClean="0">
                <a:sym typeface="Mathematica1"/>
              </a:rPr>
              <a:t></a:t>
            </a:r>
            <a:r>
              <a:rPr lang="fr-FR" sz="2400" baseline="-25000" dirty="0" smtClean="0">
                <a:sym typeface="Mathematica1"/>
              </a:rPr>
              <a:t> </a:t>
            </a:r>
            <a:r>
              <a:rPr lang="fr-FR" sz="2400" dirty="0" smtClean="0">
                <a:sym typeface="Mathematica1"/>
              </a:rPr>
              <a:t>0,5 barn</a:t>
            </a:r>
            <a:endParaRPr lang="fr-FR" sz="2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539774" y="306896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X-ray flux: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/>
              <p:cNvSpPr txBox="1"/>
              <p:nvPr/>
            </p:nvSpPr>
            <p:spPr>
              <a:xfrm>
                <a:off x="1948760" y="2468570"/>
                <a:ext cx="4941737" cy="1436291"/>
              </a:xfrm>
              <a:prstGeom prst="rect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4400" dirty="0" smtClean="0">
                    <a:sym typeface="Mathematica1"/>
                  </a:rPr>
                  <a:t>n</a:t>
                </a:r>
                <a:r>
                  <a:rPr lang="fr-FR" sz="4400" baseline="-25000" dirty="0" smtClean="0">
                    <a:sym typeface="Mathematica1"/>
                  </a:rPr>
                  <a:t>x</a:t>
                </a:r>
                <a:r>
                  <a:rPr lang="fr-FR" sz="4400" dirty="0" smtClean="0">
                    <a:latin typeface="Mathematica1" panose="05000502060100000001" pitchFamily="2" charset="2"/>
                    <a:sym typeface="Mathematica1"/>
                  </a:rPr>
                  <a:t> </a:t>
                </a:r>
                <a:r>
                  <a:rPr lang="fr-FR" sz="4400" dirty="0" smtClean="0">
                    <a:latin typeface="Mathematica1" panose="05000502060100000001" pitchFamily="2" charset="2"/>
                  </a:rPr>
                  <a:t> </a:t>
                </a:r>
                <a:r>
                  <a:rPr lang="fr-FR" sz="4400" b="1" dirty="0" smtClean="0">
                    <a:latin typeface="Mathematica1Mono" panose="05060400030100000101" pitchFamily="18" charset="2"/>
                  </a:rPr>
                  <a:t>s</a:t>
                </a:r>
                <a:r>
                  <a:rPr lang="fr-FR" sz="4400" baseline="-25000" dirty="0" smtClean="0"/>
                  <a:t>c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fPr>
                      <m:num>
                        <m:r>
                          <a:rPr lang="fr-FR" sz="4400" b="0" i="1" smtClean="0">
                            <a:latin typeface="Cambria Math"/>
                            <a:sym typeface="Mathematica1"/>
                          </a:rPr>
                          <m:t>𝑁</m:t>
                        </m:r>
                        <m:r>
                          <a:rPr lang="fr-FR" sz="4400" b="0" i="1" baseline="-6000" smtClean="0">
                            <a:latin typeface="Cambria Math"/>
                            <a:sym typeface="Mathematica1"/>
                          </a:rPr>
                          <m:t>𝑒</m:t>
                        </m:r>
                        <m:d>
                          <m:dPr>
                            <m:ctrlPr>
                              <a:rPr lang="fr-FR" sz="4400" b="0" i="1" smtClean="0"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4400" b="0" i="1" smtClean="0"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fr-FR" sz="4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𝑃</m:t>
                                </m:r>
                                <m:r>
                                  <a:rPr lang="fr-FR" sz="4400" b="0" i="1" baseline="-60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𝑙𝑎𝑠𝑒𝑟</m:t>
                                </m:r>
                              </m:num>
                              <m:den>
                                <m:r>
                                  <a:rPr lang="fr-FR" sz="4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sym typeface="Mathematica1"/>
                                  </a:rPr>
                                  <m:t>h𝑣</m:t>
                                </m:r>
                                <m:r>
                                  <a:rPr lang="fr-FR" sz="4400" b="0" i="1" baseline="-600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𝑙𝑎𝑠𝑒𝑟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fr-FR" sz="4400" b="0" i="1" smtClean="0"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4400" b="0" i="1" smtClean="0"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fr-FR" sz="4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sym typeface="Mathematica1"/>
                                  </a:rPr>
                                  <m:t>𝑓</m:t>
                                </m:r>
                                <m:r>
                                  <a:rPr lang="fr-FR" sz="4400" b="0" i="1" baseline="-60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sym typeface="Mathematica1"/>
                                  </a:rPr>
                                  <m:t>𝑐𝑜𝑙</m:t>
                                </m:r>
                              </m:num>
                              <m:den>
                                <m:r>
                                  <a:rPr lang="fr-FR" sz="4400" b="0" i="1" smtClean="0">
                                    <a:latin typeface="Cambria Math"/>
                                    <a:sym typeface="Mathematica1"/>
                                  </a:rPr>
                                  <m:t>𝑣</m:t>
                                </m:r>
                                <m:r>
                                  <a:rPr lang="fr-FR" sz="4400" b="0" i="1" baseline="-6000" smtClean="0">
                                    <a:latin typeface="Cambria Math"/>
                                    <a:sym typeface="Mathematica1"/>
                                  </a:rPr>
                                  <m:t>𝑙𝑎𝑠𝑒𝑟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fr-FR" sz="4400" b="0" i="1" smtClean="0">
                            <a:latin typeface="Cambria Math"/>
                            <a:sym typeface="Mathematica1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fr-FR" sz="3200" b="0" i="0" dirty="0" smtClean="0">
                            <a:latin typeface="Mathematica1" panose="05000502060100000001" pitchFamily="2" charset="2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fr-FR" sz="3200" b="0" i="0" dirty="0" smtClean="0">
                            <a:solidFill>
                              <a:srgbClr val="00B050"/>
                            </a:solidFill>
                            <a:latin typeface="Mathematica1" panose="05000502060100000001" pitchFamily="2" charset="2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fr-FR" sz="3200" b="0" i="0" baseline="-6000" dirty="0" smtClean="0">
                            <a:solidFill>
                              <a:srgbClr val="00B05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fr-FR" sz="3200" b="0" i="0" dirty="0" smtClean="0">
                            <a:solidFill>
                              <a:srgbClr val="00B050"/>
                            </a:solidFill>
                            <a:latin typeface="Mathematica1" panose="05000502060100000001" pitchFamily="2" charset="2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fr-FR" sz="3200" b="0" i="0" baseline="-6000" dirty="0" smtClean="0">
                            <a:solidFill>
                              <a:srgbClr val="00B050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fr-FR" sz="4400" baseline="-6000" dirty="0"/>
                          <m:t> </m:t>
                        </m:r>
                      </m:den>
                    </m:f>
                  </m:oMath>
                </a14:m>
                <a:r>
                  <a:rPr lang="fr-FR" sz="1600" dirty="0" smtClean="0">
                    <a:sym typeface="Mathematica1"/>
                  </a:rPr>
                  <a:t> </a:t>
                </a:r>
                <a:endParaRPr lang="fr-FR" sz="1050" baseline="-25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3" name="ZoneText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760" y="2468570"/>
                <a:ext cx="4941737" cy="1436291"/>
              </a:xfrm>
              <a:prstGeom prst="rect">
                <a:avLst/>
              </a:prstGeom>
              <a:blipFill rotWithShape="0">
                <a:blip r:embed="rId6"/>
                <a:stretch>
                  <a:fillRect l="-4926" b="-5462"/>
                </a:stretch>
              </a:blip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ZoneTexte 69"/>
          <p:cNvSpPr txBox="1"/>
          <p:nvPr/>
        </p:nvSpPr>
        <p:spPr>
          <a:xfrm rot="19451024">
            <a:off x="393566" y="877067"/>
            <a:ext cx="878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err="1">
                <a:solidFill>
                  <a:srgbClr val="FF0000"/>
                </a:solidFill>
              </a:rPr>
              <a:t>l</a:t>
            </a:r>
            <a:r>
              <a:rPr lang="fr-FR" sz="4400" dirty="0" err="1" smtClean="0">
                <a:solidFill>
                  <a:srgbClr val="FF0000"/>
                </a:solidFill>
              </a:rPr>
              <a:t>ow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5523" y="4653136"/>
            <a:ext cx="2441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ym typeface="Mathematica1"/>
              </a:rPr>
              <a:t>n</a:t>
            </a:r>
            <a:r>
              <a:rPr lang="fr-FR" sz="3600" baseline="-25000" dirty="0" smtClean="0">
                <a:sym typeface="Mathematica1"/>
              </a:rPr>
              <a:t>x </a:t>
            </a:r>
            <a:r>
              <a:rPr lang="fr-FR" sz="3600" dirty="0" smtClean="0">
                <a:sym typeface="Mathematica1"/>
              </a:rPr>
              <a:t>= 10</a:t>
            </a:r>
            <a:r>
              <a:rPr lang="fr-FR" sz="3600" baseline="30000" dirty="0" smtClean="0">
                <a:sym typeface="Mathematica1"/>
              </a:rPr>
              <a:t>13</a:t>
            </a:r>
            <a:r>
              <a:rPr lang="fr-FR" sz="3600" dirty="0" smtClean="0">
                <a:sym typeface="Mathematica1"/>
              </a:rPr>
              <a:t> ph/s</a:t>
            </a:r>
            <a:endParaRPr lang="fr-FR" dirty="0"/>
          </a:p>
        </p:txBody>
      </p:sp>
      <p:sp>
        <p:nvSpPr>
          <p:cNvPr id="75" name="ZoneTexte 74"/>
          <p:cNvSpPr txBox="1"/>
          <p:nvPr/>
        </p:nvSpPr>
        <p:spPr>
          <a:xfrm>
            <a:off x="705523" y="5299467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Societal</a:t>
            </a:r>
            <a:r>
              <a:rPr lang="fr-FR" dirty="0" smtClean="0"/>
              <a:t> applications</a:t>
            </a:r>
            <a:endParaRPr lang="fr-FR" dirty="0"/>
          </a:p>
        </p:txBody>
      </p:sp>
      <p:cxnSp>
        <p:nvCxnSpPr>
          <p:cNvPr id="77" name="Connecteur droit avec flèche 76"/>
          <p:cNvCxnSpPr/>
          <p:nvPr/>
        </p:nvCxnSpPr>
        <p:spPr>
          <a:xfrm>
            <a:off x="3779912" y="4976301"/>
            <a:ext cx="989089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5404352" y="4653136"/>
            <a:ext cx="297228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dirty="0" err="1" smtClean="0">
                <a:solidFill>
                  <a:srgbClr val="FF0000"/>
                </a:solidFill>
              </a:rPr>
              <a:t>Plaser</a:t>
            </a:r>
            <a:r>
              <a:rPr lang="fr-FR" sz="3600" dirty="0" smtClean="0">
                <a:solidFill>
                  <a:srgbClr val="FF0000"/>
                </a:solidFill>
              </a:rPr>
              <a:t> = 600 kW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5284612" y="5350976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State-of-the-art </a:t>
            </a:r>
            <a:r>
              <a:rPr lang="fr-FR" dirty="0" smtClean="0">
                <a:solidFill>
                  <a:srgbClr val="0070C0"/>
                </a:solidFill>
              </a:rPr>
              <a:t>laser + ampli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500 W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276781" y="5726153"/>
            <a:ext cx="6285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Store laser power in a Fabry-</a:t>
            </a:r>
            <a:r>
              <a:rPr lang="fr-FR" sz="3200" dirty="0" err="1" smtClean="0">
                <a:solidFill>
                  <a:srgbClr val="FF0000"/>
                </a:solidFill>
              </a:rPr>
              <a:t>Perot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cavity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2877943" y="6363622"/>
            <a:ext cx="2858026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LAL best </a:t>
            </a:r>
            <a:r>
              <a:rPr lang="fr-FR" dirty="0" err="1" smtClean="0"/>
              <a:t>achievement</a:t>
            </a:r>
            <a:r>
              <a:rPr lang="fr-FR" dirty="0" smtClean="0"/>
              <a:t> : 100 kW</a:t>
            </a:r>
            <a:endParaRPr lang="fr-FR" dirty="0"/>
          </a:p>
        </p:txBody>
      </p:sp>
      <p:sp>
        <p:nvSpPr>
          <p:cNvPr id="84" name="ZoneTexte 83"/>
          <p:cNvSpPr txBox="1"/>
          <p:nvPr/>
        </p:nvSpPr>
        <p:spPr>
          <a:xfrm>
            <a:off x="5724128" y="6363622"/>
            <a:ext cx="2342244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Limited by thermal </a:t>
            </a:r>
            <a:r>
              <a:rPr lang="fr-FR" dirty="0" err="1" smtClean="0">
                <a:solidFill>
                  <a:schemeClr val="bg1"/>
                </a:solidFill>
              </a:rPr>
              <a:t>effects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2" name="Espace réservé du numéro de diapositive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6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65" grpId="0"/>
      <p:bldP spid="73" grpId="0" animBg="1"/>
      <p:bldP spid="70" grpId="0"/>
      <p:bldP spid="74" grpId="0"/>
      <p:bldP spid="75" grpId="0"/>
      <p:bldP spid="78" grpId="0" animBg="1"/>
      <p:bldP spid="79" grpId="0"/>
      <p:bldP spid="80" grpId="0"/>
      <p:bldP spid="81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93" y="5457662"/>
            <a:ext cx="777308" cy="9659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60" y="5463378"/>
            <a:ext cx="600127" cy="9544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13" y="5458236"/>
            <a:ext cx="726902" cy="9415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3038" y="5348278"/>
            <a:ext cx="652281" cy="688518"/>
          </a:xfrm>
          <a:prstGeom prst="rect">
            <a:avLst/>
          </a:prstGeom>
        </p:spPr>
      </p:pic>
      <p:grpSp>
        <p:nvGrpSpPr>
          <p:cNvPr id="41" name="Groupe 40"/>
          <p:cNvGrpSpPr/>
          <p:nvPr/>
        </p:nvGrpSpPr>
        <p:grpSpPr>
          <a:xfrm>
            <a:off x="3772386" y="3223138"/>
            <a:ext cx="2298368" cy="3446222"/>
            <a:chOff x="5029848" y="2072537"/>
            <a:chExt cx="3064490" cy="4594963"/>
          </a:xfrm>
        </p:grpSpPr>
        <p:cxnSp>
          <p:nvCxnSpPr>
            <p:cNvPr id="5" name="Connecteur droit 4"/>
            <p:cNvCxnSpPr/>
            <p:nvPr/>
          </p:nvCxnSpPr>
          <p:spPr>
            <a:xfrm flipH="1">
              <a:off x="6528462" y="5079987"/>
              <a:ext cx="1565876" cy="1587513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/>
            <p:cNvSpPr/>
            <p:nvPr/>
          </p:nvSpPr>
          <p:spPr>
            <a:xfrm rot="12055718" flipH="1">
              <a:off x="5029848" y="2072537"/>
              <a:ext cx="2415270" cy="4081087"/>
            </a:xfrm>
            <a:prstGeom prst="arc">
              <a:avLst>
                <a:gd name="adj1" fmla="val 16785700"/>
                <a:gd name="adj2" fmla="val 0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" name="Connecteur droit 2"/>
            <p:cNvCxnSpPr/>
            <p:nvPr/>
          </p:nvCxnSpPr>
          <p:spPr>
            <a:xfrm>
              <a:off x="7382907" y="4524375"/>
              <a:ext cx="711431" cy="55245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5823142" y="6079250"/>
              <a:ext cx="705320" cy="58825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/>
          <p:cNvGrpSpPr/>
          <p:nvPr/>
        </p:nvGrpSpPr>
        <p:grpSpPr>
          <a:xfrm flipH="1">
            <a:off x="858847" y="3177372"/>
            <a:ext cx="2298368" cy="3446222"/>
            <a:chOff x="5029848" y="2072537"/>
            <a:chExt cx="3064490" cy="4594963"/>
          </a:xfrm>
        </p:grpSpPr>
        <p:sp>
          <p:nvSpPr>
            <p:cNvPr id="43" name="Arc 42"/>
            <p:cNvSpPr/>
            <p:nvPr/>
          </p:nvSpPr>
          <p:spPr>
            <a:xfrm rot="12055718" flipH="1">
              <a:off x="5029848" y="2072537"/>
              <a:ext cx="2415270" cy="4081087"/>
            </a:xfrm>
            <a:prstGeom prst="arc">
              <a:avLst>
                <a:gd name="adj1" fmla="val 16785700"/>
                <a:gd name="adj2" fmla="val 0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44" name="Connecteur droit 43"/>
            <p:cNvCxnSpPr/>
            <p:nvPr/>
          </p:nvCxnSpPr>
          <p:spPr>
            <a:xfrm>
              <a:off x="7382907" y="4524375"/>
              <a:ext cx="711431" cy="55245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5823142" y="6079250"/>
              <a:ext cx="705320" cy="58825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H="1">
              <a:off x="6528462" y="5079987"/>
              <a:ext cx="1565876" cy="1587513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/>
          <p:cNvGrpSpPr/>
          <p:nvPr/>
        </p:nvGrpSpPr>
        <p:grpSpPr>
          <a:xfrm>
            <a:off x="858847" y="1622011"/>
            <a:ext cx="1632275" cy="1603191"/>
            <a:chOff x="1145129" y="1019681"/>
            <a:chExt cx="2176367" cy="2137588"/>
          </a:xfrm>
        </p:grpSpPr>
        <p:cxnSp>
          <p:nvCxnSpPr>
            <p:cNvPr id="7" name="Connecteur droit 6"/>
            <p:cNvCxnSpPr/>
            <p:nvPr/>
          </p:nvCxnSpPr>
          <p:spPr>
            <a:xfrm flipH="1">
              <a:off x="1639019" y="1466491"/>
              <a:ext cx="1673524" cy="1690777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H="1" flipV="1">
              <a:off x="1145129" y="2737469"/>
              <a:ext cx="493891" cy="41980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H="1">
              <a:off x="1145129" y="1019681"/>
              <a:ext cx="1673524" cy="1690777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 flipV="1">
              <a:off x="2827605" y="1028580"/>
              <a:ext cx="493891" cy="41980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/>
          <p:cNvGrpSpPr/>
          <p:nvPr/>
        </p:nvGrpSpPr>
        <p:grpSpPr>
          <a:xfrm flipH="1">
            <a:off x="4526467" y="1615130"/>
            <a:ext cx="1632275" cy="1604681"/>
            <a:chOff x="3410548" y="1581760"/>
            <a:chExt cx="2176367" cy="2139575"/>
          </a:xfrm>
        </p:grpSpPr>
        <p:cxnSp>
          <p:nvCxnSpPr>
            <p:cNvPr id="53" name="Connecteur droit 52"/>
            <p:cNvCxnSpPr/>
            <p:nvPr/>
          </p:nvCxnSpPr>
          <p:spPr>
            <a:xfrm flipH="1">
              <a:off x="3904438" y="2030557"/>
              <a:ext cx="1673524" cy="1690777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 flipV="1">
              <a:off x="3410548" y="3301535"/>
              <a:ext cx="493891" cy="41980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>
              <a:off x="3410548" y="1583747"/>
              <a:ext cx="1673524" cy="1690777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flipH="1" flipV="1">
              <a:off x="5093024" y="1581760"/>
              <a:ext cx="493891" cy="41980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93302" y="2397543"/>
            <a:ext cx="605302" cy="387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5" name="Ellipse 14"/>
          <p:cNvSpPr/>
          <p:nvPr/>
        </p:nvSpPr>
        <p:spPr>
          <a:xfrm>
            <a:off x="6619852" y="2529694"/>
            <a:ext cx="118832" cy="1229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9" name="Ellipse 18"/>
          <p:cNvSpPr/>
          <p:nvPr/>
        </p:nvSpPr>
        <p:spPr>
          <a:xfrm>
            <a:off x="5013104" y="2446425"/>
            <a:ext cx="295299" cy="289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1" name="Ellipse 20"/>
          <p:cNvSpPr/>
          <p:nvPr/>
        </p:nvSpPr>
        <p:spPr>
          <a:xfrm>
            <a:off x="6608365" y="2529694"/>
            <a:ext cx="118832" cy="1229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5" name="Ellipse 24"/>
          <p:cNvSpPr/>
          <p:nvPr/>
        </p:nvSpPr>
        <p:spPr>
          <a:xfrm>
            <a:off x="6608365" y="2524051"/>
            <a:ext cx="118832" cy="1229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6" name="Ellipse 25"/>
          <p:cNvSpPr/>
          <p:nvPr/>
        </p:nvSpPr>
        <p:spPr>
          <a:xfrm>
            <a:off x="5000206" y="2380168"/>
            <a:ext cx="403532" cy="399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7" name="Ellipse 26"/>
          <p:cNvSpPr/>
          <p:nvPr/>
        </p:nvSpPr>
        <p:spPr>
          <a:xfrm>
            <a:off x="4936649" y="2320657"/>
            <a:ext cx="530645" cy="5181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8" name="Ellipse 27"/>
          <p:cNvSpPr/>
          <p:nvPr/>
        </p:nvSpPr>
        <p:spPr>
          <a:xfrm>
            <a:off x="6614108" y="2535337"/>
            <a:ext cx="118832" cy="1229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9" name="Ellipse 28"/>
          <p:cNvSpPr/>
          <p:nvPr/>
        </p:nvSpPr>
        <p:spPr>
          <a:xfrm>
            <a:off x="6607168" y="2522995"/>
            <a:ext cx="118832" cy="1229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0" name="Ellipse 29"/>
          <p:cNvSpPr/>
          <p:nvPr/>
        </p:nvSpPr>
        <p:spPr>
          <a:xfrm>
            <a:off x="4866761" y="2260676"/>
            <a:ext cx="670420" cy="649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1" name="Ellipse 30"/>
          <p:cNvSpPr/>
          <p:nvPr/>
        </p:nvSpPr>
        <p:spPr>
          <a:xfrm>
            <a:off x="6607168" y="2535337"/>
            <a:ext cx="118832" cy="1229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3" name="ZoneTexte 32"/>
          <p:cNvSpPr txBox="1"/>
          <p:nvPr/>
        </p:nvSpPr>
        <p:spPr>
          <a:xfrm>
            <a:off x="6450823" y="5427711"/>
            <a:ext cx="1814837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600" dirty="0"/>
              <a:t> </a:t>
            </a:r>
            <a:r>
              <a:rPr lang="fr-FR" sz="3600" dirty="0" smtClean="0"/>
              <a:t>OPTICS</a:t>
            </a:r>
            <a:endParaRPr lang="fr-FR" sz="3600" dirty="0"/>
          </a:p>
        </p:txBody>
      </p:sp>
      <p:sp>
        <p:nvSpPr>
          <p:cNvPr id="34" name="ZoneTexte 33"/>
          <p:cNvSpPr txBox="1"/>
          <p:nvPr/>
        </p:nvSpPr>
        <p:spPr>
          <a:xfrm>
            <a:off x="6793302" y="2268088"/>
            <a:ext cx="1595122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600" dirty="0"/>
              <a:t> L</a:t>
            </a:r>
            <a:r>
              <a:rPr lang="fr-FR" sz="3600" dirty="0" smtClean="0"/>
              <a:t>ASER</a:t>
            </a:r>
            <a:endParaRPr lang="fr-FR" sz="3600" dirty="0"/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575543" y="-18091"/>
            <a:ext cx="9252856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dirty="0" smtClean="0"/>
              <a:t>FABRY-PEROT CAVITIES IN THE PULSED REGIME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51994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52383 -0.00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9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9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383 -0.00255 L -0.17227 0.4592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27 0.45926 L -0.52461 0.4578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6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461 0.45787 L -0.16576 0.0002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2289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2.96296E-6 L -0.16485 2.96296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5768 -0.0025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9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68 -0.00255 L -0.00612 0.4592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87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45926 L -0.35846 0.4578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6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46 0.45787 L -6.25E-7 3.33333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52" y="-229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7037E-7 L -0.16485 0.0011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5768 -0.00254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9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68 -0.00254 L -0.00612 0.4592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45926 L -0.35846 0.45787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56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46 0.45787 L -2.08333E-7 -2.22222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228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1.85185E-6 L -0.16485 0.0011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5768 -0.0025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49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68 -0.00254 L -0.00612 0.4592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45926 L -0.35846 0.4578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-6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56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46 0.45787 L -2.08333E-7 -2.22222E-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2289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16485 0.00116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35768 -0.00255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3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5" presetID="49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68 -0.00255 L -0.00612 0.4592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2307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6" presetID="35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45926 L -0.35846 0.45787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-69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556E-7 -2.59259E-6 L -0.3184 0.0007 " pathEditMode="relative" rAng="0" ptsTypes="AA">
                                      <p:cBhvr>
                                        <p:cTn id="12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3" presetID="56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46 0.45787 L -2.08333E-7 3.7037E-7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22894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5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-4.44444E-6 L -0.16485 0.00116 " pathEditMode="relative" rAng="0" ptsTypes="AA">
                                      <p:cBhvr>
                                        <p:cTn id="13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21" grpId="0" animBg="1"/>
      <p:bldP spid="21" grpId="1" animBg="1"/>
      <p:bldP spid="21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0" grpId="3" animBg="1"/>
      <p:bldP spid="30" grpId="4" animBg="1"/>
      <p:bldP spid="31" grpId="0" animBg="1"/>
      <p:bldP spid="31" grpId="1" animBg="1"/>
      <p:bldP spid="3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79648" y="-315416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pic>
        <p:nvPicPr>
          <p:cNvPr id="1026" name="Picture 2" descr="http://groups.lal.in2p3.fr/ThomX/files/2012/04/logo_ThomX_T-BandeauSi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4489"/>
            <a:ext cx="4786627" cy="100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vier.LAL\LAL\Rapport de stage\images\cav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" y="1273298"/>
            <a:ext cx="5836895" cy="554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419450" y="1700808"/>
            <a:ext cx="198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Two</a:t>
            </a:r>
            <a:r>
              <a:rPr lang="fr-FR" dirty="0" smtClean="0">
                <a:solidFill>
                  <a:srgbClr val="0070C0"/>
                </a:solidFill>
              </a:rPr>
              <a:t> plane </a:t>
            </a:r>
            <a:r>
              <a:rPr lang="fr-FR" dirty="0" err="1" smtClean="0">
                <a:solidFill>
                  <a:srgbClr val="0070C0"/>
                </a:solidFill>
              </a:rPr>
              <a:t>mirrors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wo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spherical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mirrors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2055148" y="1052736"/>
            <a:ext cx="189735" cy="43204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rot="1800000">
            <a:off x="4730698" y="3792131"/>
            <a:ext cx="185627" cy="97255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1475656" y="1057274"/>
            <a:ext cx="189735" cy="43204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 rot="12600000">
            <a:off x="3239751" y="4850934"/>
            <a:ext cx="215190" cy="1929464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286058" y="1340768"/>
            <a:ext cx="1893467" cy="40011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/>
              <a:t>Fabry-</a:t>
            </a:r>
            <a:r>
              <a:rPr lang="fr-FR" sz="2000" dirty="0" err="1" smtClean="0"/>
              <a:t>Perot</a:t>
            </a:r>
            <a:r>
              <a:rPr lang="fr-FR" sz="2000" dirty="0" smtClean="0"/>
              <a:t> </a:t>
            </a:r>
            <a:r>
              <a:rPr lang="fr-FR" sz="2000" dirty="0" err="1" smtClean="0"/>
              <a:t>cavity</a:t>
            </a:r>
            <a:endParaRPr lang="fr-FR" sz="2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327946" y="4971214"/>
            <a:ext cx="1726755" cy="132343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Thermal</a:t>
            </a:r>
          </a:p>
          <a:p>
            <a:r>
              <a:rPr lang="fr-FR" sz="4000" dirty="0" err="1" smtClean="0">
                <a:solidFill>
                  <a:schemeClr val="bg1"/>
                </a:solidFill>
              </a:rPr>
              <a:t>effects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30" name="Flèche vers le bas 29"/>
          <p:cNvSpPr/>
          <p:nvPr/>
        </p:nvSpPr>
        <p:spPr>
          <a:xfrm rot="1800000">
            <a:off x="4730699" y="3792132"/>
            <a:ext cx="185627" cy="97255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vers le bas 30"/>
          <p:cNvSpPr/>
          <p:nvPr/>
        </p:nvSpPr>
        <p:spPr>
          <a:xfrm rot="12600000">
            <a:off x="3239752" y="4865716"/>
            <a:ext cx="215190" cy="19294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vers le bas 31"/>
          <p:cNvSpPr/>
          <p:nvPr/>
        </p:nvSpPr>
        <p:spPr>
          <a:xfrm>
            <a:off x="2055148" y="1052736"/>
            <a:ext cx="189735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>
            <a:off x="1475656" y="1062830"/>
            <a:ext cx="189735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86807" y="3781727"/>
            <a:ext cx="8082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/>
              <a:t>R&amp;D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6372201" y="2852936"/>
            <a:ext cx="195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Round-trip </a:t>
            </a:r>
            <a:r>
              <a:rPr lang="fr-FR" dirty="0" err="1" smtClean="0"/>
              <a:t>frequency</a:t>
            </a:r>
            <a:endParaRPr lang="fr-FR" dirty="0" smtClean="0"/>
          </a:p>
          <a:p>
            <a:r>
              <a:rPr lang="fr-FR" b="1" dirty="0" smtClean="0">
                <a:latin typeface="Mathematica1Mono" panose="05060400030100000101" pitchFamily="18" charset="2"/>
              </a:rPr>
              <a:t>n</a:t>
            </a:r>
            <a:r>
              <a:rPr lang="fr-FR" baseline="-25000" dirty="0" smtClean="0"/>
              <a:t>0</a:t>
            </a:r>
            <a:r>
              <a:rPr lang="fr-FR" dirty="0" smtClean="0"/>
              <a:t> = 33,3 MHz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6372201" y="3692473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length</a:t>
            </a:r>
            <a:r>
              <a:rPr lang="fr-FR" dirty="0" smtClean="0"/>
              <a:t>: 9 m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372201" y="4278410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Laser power: 50-100 W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372201" y="4797896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Expected</a:t>
            </a:r>
            <a:r>
              <a:rPr lang="fr-FR" dirty="0" smtClean="0"/>
              <a:t> gain: 10 000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372200" y="5301208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stored</a:t>
            </a:r>
            <a:r>
              <a:rPr lang="fr-FR" dirty="0" smtClean="0"/>
              <a:t> power:</a:t>
            </a:r>
          </a:p>
          <a:p>
            <a:r>
              <a:rPr lang="fr-FR" dirty="0" smtClean="0"/>
              <a:t>300 kW – 1MW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866109" y="5934768"/>
            <a:ext cx="276069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Requirements</a:t>
            </a:r>
            <a:r>
              <a:rPr lang="fr-FR" sz="2400" dirty="0" smtClean="0">
                <a:solidFill>
                  <a:srgbClr val="FF0000"/>
                </a:solidFill>
              </a:rPr>
              <a:t>: 600 kW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06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6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6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6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6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60"/>
                            </p:stCondLst>
                            <p:childTnLst>
                              <p:par>
                                <p:cTn id="67" presetID="1" presetClass="entr" presetSubtype="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10"/>
                            </p:stCondLst>
                            <p:childTnLst>
                              <p:par>
                                <p:cTn id="78" presetID="1" presetClass="exit" presetSubtype="0" fill="hold" grpId="3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60"/>
                            </p:stCondLst>
                            <p:childTnLst>
                              <p:par>
                                <p:cTn id="89" presetID="1" presetClass="entr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4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4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4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4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25" grpId="0" animBg="1"/>
      <p:bldP spid="25" grpId="1" animBg="1"/>
      <p:bldP spid="25" grpId="2" animBg="1"/>
      <p:bldP spid="25" grpId="3" animBg="1"/>
      <p:bldP spid="25" grpId="4" animBg="1"/>
      <p:bldP spid="30" grpId="0" animBg="1"/>
      <p:bldP spid="30" grpId="1" animBg="1"/>
      <p:bldP spid="30" grpId="2" animBg="1"/>
      <p:bldP spid="30" grpId="3" animBg="1"/>
      <p:bldP spid="30" grpId="4" animBg="1"/>
      <p:bldP spid="31" grpId="0" animBg="1"/>
      <p:bldP spid="31" grpId="1" animBg="1"/>
      <p:bldP spid="31" grpId="2" animBg="1"/>
      <p:bldP spid="31" grpId="3" animBg="1"/>
      <p:bldP spid="31" grpId="4" animBg="1"/>
      <p:bldP spid="32" grpId="0" animBg="1"/>
      <p:bldP spid="32" grpId="1" animBg="1"/>
      <p:bldP spid="32" grpId="2" animBg="1"/>
      <p:bldP spid="32" grpId="3" animBg="1"/>
      <p:bldP spid="32" grpId="4" animBg="1"/>
      <p:bldP spid="33" grpId="0" animBg="1"/>
      <p:bldP spid="33" grpId="1" animBg="1"/>
      <p:bldP spid="33" grpId="2" animBg="1"/>
      <p:bldP spid="33" grpId="3" animBg="1"/>
      <p:bldP spid="33" grpId="4" animBg="1"/>
      <p:bldP spid="26" grpId="0" animBg="1"/>
      <p:bldP spid="10" grpId="0"/>
      <p:bldP spid="29" grpId="0"/>
      <p:bldP spid="34" grpId="0"/>
      <p:bldP spid="35" grpId="0"/>
      <p:bldP spid="36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932040" y="2125477"/>
            <a:ext cx="33843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648" y="-315416"/>
            <a:ext cx="7924800" cy="1143000"/>
          </a:xfrm>
        </p:spPr>
        <p:txBody>
          <a:bodyPr/>
          <a:lstStyle/>
          <a:p>
            <a:r>
              <a:rPr lang="fr-FR" dirty="0" smtClean="0"/>
              <a:t>Thermal </a:t>
            </a:r>
            <a:r>
              <a:rPr lang="fr-FR" dirty="0" err="1" smtClean="0"/>
              <a:t>effects</a:t>
            </a:r>
            <a:r>
              <a:rPr lang="fr-FR" dirty="0" smtClean="0"/>
              <a:t> on the </a:t>
            </a:r>
            <a:r>
              <a:rPr lang="fr-FR" dirty="0" err="1" smtClean="0"/>
              <a:t>mirrors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459876" y="924461"/>
            <a:ext cx="1973617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/>
              <a:t>Thermal expansion</a:t>
            </a:r>
            <a:endParaRPr lang="fr-FR" sz="2000" dirty="0"/>
          </a:p>
        </p:txBody>
      </p:sp>
      <p:sp>
        <p:nvSpPr>
          <p:cNvPr id="43" name="ZoneTexte 42"/>
          <p:cNvSpPr txBox="1"/>
          <p:nvPr/>
        </p:nvSpPr>
        <p:spPr>
          <a:xfrm>
            <a:off x="456461" y="2339588"/>
            <a:ext cx="65915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Laser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612820" y="37606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bg2">
                    <a:lumMod val="75000"/>
                  </a:schemeClr>
                </a:solidFill>
                <a:latin typeface="Mathematica1Mono" panose="05060400030100000101" pitchFamily="18" charset="2"/>
                <a:hlinkClick r:id="rId3" action="ppaction://hlinksldjump"/>
              </a:rPr>
              <a:t>d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  <a:hlinkClick r:id="rId3" action="ppaction://hlinksldjump"/>
              </a:rPr>
              <a:t>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6300192" y="1474653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948264" y="1474653"/>
            <a:ext cx="0" cy="22423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>
            <a:off x="6300192" y="3717032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5748090" y="836712"/>
            <a:ext cx="1680268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/>
              <a:t>Thermal </a:t>
            </a:r>
            <a:r>
              <a:rPr lang="fr-FR" sz="2000" dirty="0" err="1" smtClean="0"/>
              <a:t>lensing</a:t>
            </a:r>
            <a:endParaRPr lang="fr-FR" sz="2000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6300192" y="1474653"/>
            <a:ext cx="0" cy="22423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/>
          <p:cNvCxnSpPr/>
          <p:nvPr/>
        </p:nvCxnSpPr>
        <p:spPr>
          <a:xfrm>
            <a:off x="6316904" y="4365104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 droit 311"/>
          <p:cNvCxnSpPr/>
          <p:nvPr/>
        </p:nvCxnSpPr>
        <p:spPr>
          <a:xfrm>
            <a:off x="6964976" y="4365104"/>
            <a:ext cx="0" cy="670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cteur droit 312"/>
          <p:cNvCxnSpPr/>
          <p:nvPr/>
        </p:nvCxnSpPr>
        <p:spPr>
          <a:xfrm flipH="1">
            <a:off x="6316904" y="6607483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onnecteur droit 314"/>
          <p:cNvCxnSpPr/>
          <p:nvPr/>
        </p:nvCxnSpPr>
        <p:spPr>
          <a:xfrm>
            <a:off x="6316904" y="4365104"/>
            <a:ext cx="0" cy="22423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7" name="Connecteur droit 1206"/>
          <p:cNvCxnSpPr/>
          <p:nvPr/>
        </p:nvCxnSpPr>
        <p:spPr>
          <a:xfrm>
            <a:off x="6856964" y="4442667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Connecteur droit 342"/>
          <p:cNvCxnSpPr/>
          <p:nvPr/>
        </p:nvCxnSpPr>
        <p:spPr>
          <a:xfrm>
            <a:off x="6784956" y="4442667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Connecteur droit 343"/>
          <p:cNvCxnSpPr/>
          <p:nvPr/>
        </p:nvCxnSpPr>
        <p:spPr>
          <a:xfrm>
            <a:off x="6712948" y="4442667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necteur droit 344"/>
          <p:cNvCxnSpPr/>
          <p:nvPr/>
        </p:nvCxnSpPr>
        <p:spPr>
          <a:xfrm>
            <a:off x="6640940" y="4442667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Connecteur droit 345"/>
          <p:cNvCxnSpPr/>
          <p:nvPr/>
        </p:nvCxnSpPr>
        <p:spPr>
          <a:xfrm>
            <a:off x="6568932" y="4442667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Connecteur droit 346"/>
          <p:cNvCxnSpPr/>
          <p:nvPr/>
        </p:nvCxnSpPr>
        <p:spPr>
          <a:xfrm>
            <a:off x="6496924" y="4442667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347"/>
          <p:cNvCxnSpPr/>
          <p:nvPr/>
        </p:nvCxnSpPr>
        <p:spPr>
          <a:xfrm>
            <a:off x="6424916" y="4442667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eur droit 348"/>
          <p:cNvCxnSpPr/>
          <p:nvPr/>
        </p:nvCxnSpPr>
        <p:spPr>
          <a:xfrm>
            <a:off x="6856964" y="6026843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eur droit 349"/>
          <p:cNvCxnSpPr/>
          <p:nvPr/>
        </p:nvCxnSpPr>
        <p:spPr>
          <a:xfrm>
            <a:off x="6784956" y="6026843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/>
          <p:cNvCxnSpPr/>
          <p:nvPr/>
        </p:nvCxnSpPr>
        <p:spPr>
          <a:xfrm>
            <a:off x="6712948" y="6026843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eur droit 351"/>
          <p:cNvCxnSpPr/>
          <p:nvPr/>
        </p:nvCxnSpPr>
        <p:spPr>
          <a:xfrm>
            <a:off x="6640940" y="6026843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/>
          <p:cNvCxnSpPr/>
          <p:nvPr/>
        </p:nvCxnSpPr>
        <p:spPr>
          <a:xfrm>
            <a:off x="6568932" y="6026843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eur droit 353"/>
          <p:cNvCxnSpPr/>
          <p:nvPr/>
        </p:nvCxnSpPr>
        <p:spPr>
          <a:xfrm>
            <a:off x="6496924" y="6026843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/>
          <p:cNvCxnSpPr/>
          <p:nvPr/>
        </p:nvCxnSpPr>
        <p:spPr>
          <a:xfrm>
            <a:off x="6424916" y="6026843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eur droit 355"/>
          <p:cNvCxnSpPr/>
          <p:nvPr/>
        </p:nvCxnSpPr>
        <p:spPr>
          <a:xfrm>
            <a:off x="6928972" y="6026843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eur droit 356"/>
          <p:cNvCxnSpPr/>
          <p:nvPr/>
        </p:nvCxnSpPr>
        <p:spPr>
          <a:xfrm>
            <a:off x="6928972" y="4442667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/>
          <p:cNvCxnSpPr/>
          <p:nvPr/>
        </p:nvCxnSpPr>
        <p:spPr>
          <a:xfrm>
            <a:off x="6352908" y="4442667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Connecteur droit 358"/>
          <p:cNvCxnSpPr/>
          <p:nvPr/>
        </p:nvCxnSpPr>
        <p:spPr>
          <a:xfrm>
            <a:off x="6352908" y="6026843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Connecteur droit 359"/>
          <p:cNvCxnSpPr/>
          <p:nvPr/>
        </p:nvCxnSpPr>
        <p:spPr>
          <a:xfrm>
            <a:off x="6876256" y="1484784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Connecteur droit 361"/>
          <p:cNvCxnSpPr/>
          <p:nvPr/>
        </p:nvCxnSpPr>
        <p:spPr>
          <a:xfrm>
            <a:off x="6804248" y="1484784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Connecteur droit 362"/>
          <p:cNvCxnSpPr/>
          <p:nvPr/>
        </p:nvCxnSpPr>
        <p:spPr>
          <a:xfrm>
            <a:off x="6732240" y="1484784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necteur droit 363"/>
          <p:cNvCxnSpPr/>
          <p:nvPr/>
        </p:nvCxnSpPr>
        <p:spPr>
          <a:xfrm>
            <a:off x="6660232" y="1484784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Connecteur droit 364"/>
          <p:cNvCxnSpPr/>
          <p:nvPr/>
        </p:nvCxnSpPr>
        <p:spPr>
          <a:xfrm>
            <a:off x="6588224" y="1484784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Connecteur droit 365"/>
          <p:cNvCxnSpPr/>
          <p:nvPr/>
        </p:nvCxnSpPr>
        <p:spPr>
          <a:xfrm>
            <a:off x="6516216" y="1484784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necteur droit 366"/>
          <p:cNvCxnSpPr/>
          <p:nvPr/>
        </p:nvCxnSpPr>
        <p:spPr>
          <a:xfrm>
            <a:off x="6444208" y="1484784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Connecteur droit 367"/>
          <p:cNvCxnSpPr/>
          <p:nvPr/>
        </p:nvCxnSpPr>
        <p:spPr>
          <a:xfrm>
            <a:off x="6372200" y="1484784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ZoneTexte 329"/>
          <p:cNvSpPr txBox="1"/>
          <p:nvPr/>
        </p:nvSpPr>
        <p:spPr>
          <a:xfrm>
            <a:off x="566843" y="4851025"/>
            <a:ext cx="1786066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Curvature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variation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32" name="ZoneTexte 331"/>
          <p:cNvSpPr txBox="1"/>
          <p:nvPr/>
        </p:nvSpPr>
        <p:spPr>
          <a:xfrm>
            <a:off x="7274514" y="4703730"/>
            <a:ext cx="175811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Variation of the index of </a:t>
            </a:r>
            <a:r>
              <a:rPr lang="fr-FR" dirty="0" err="1" smtClean="0">
                <a:solidFill>
                  <a:srgbClr val="0070C0"/>
                </a:solidFill>
              </a:rPr>
              <a:t>refraction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86" name="ZoneTexte 385"/>
          <p:cNvSpPr txBox="1"/>
          <p:nvPr/>
        </p:nvSpPr>
        <p:spPr>
          <a:xfrm>
            <a:off x="272115" y="1556793"/>
            <a:ext cx="102784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Reflection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37" name="ZoneTexte 436"/>
          <p:cNvSpPr txBox="1"/>
          <p:nvPr/>
        </p:nvSpPr>
        <p:spPr>
          <a:xfrm>
            <a:off x="7424888" y="1529538"/>
            <a:ext cx="1303114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Transmission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09" y="1458727"/>
            <a:ext cx="936106" cy="212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06" y="1448626"/>
            <a:ext cx="2132156" cy="212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44" y="1448625"/>
            <a:ext cx="2101017" cy="211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56651"/>
            <a:ext cx="1100423" cy="214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1" name="Connecteur droit 420"/>
          <p:cNvCxnSpPr/>
          <p:nvPr/>
        </p:nvCxnSpPr>
        <p:spPr>
          <a:xfrm>
            <a:off x="3275856" y="2513354"/>
            <a:ext cx="0" cy="18517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onnecteur droit 433"/>
          <p:cNvCxnSpPr/>
          <p:nvPr/>
        </p:nvCxnSpPr>
        <p:spPr>
          <a:xfrm flipV="1">
            <a:off x="3131840" y="3611553"/>
            <a:ext cx="0" cy="184487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Connecteur droit avec flèche 435"/>
          <p:cNvCxnSpPr/>
          <p:nvPr/>
        </p:nvCxnSpPr>
        <p:spPr>
          <a:xfrm>
            <a:off x="2961971" y="3973706"/>
            <a:ext cx="169869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Connecteur droit avec flèche 483"/>
          <p:cNvCxnSpPr/>
          <p:nvPr/>
        </p:nvCxnSpPr>
        <p:spPr>
          <a:xfrm flipH="1" flipV="1">
            <a:off x="3275856" y="3970538"/>
            <a:ext cx="157637" cy="316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Parenthèse fermante 453"/>
          <p:cNvSpPr/>
          <p:nvPr/>
        </p:nvSpPr>
        <p:spPr>
          <a:xfrm>
            <a:off x="6971734" y="5035691"/>
            <a:ext cx="120546" cy="999370"/>
          </a:xfrm>
          <a:prstGeom prst="rightBracket">
            <a:avLst>
              <a:gd name="adj" fmla="val 2507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4" name="Connecteur droit 493"/>
          <p:cNvCxnSpPr/>
          <p:nvPr/>
        </p:nvCxnSpPr>
        <p:spPr>
          <a:xfrm>
            <a:off x="6964976" y="6035061"/>
            <a:ext cx="0" cy="572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Connecteur droit 461"/>
          <p:cNvCxnSpPr/>
          <p:nvPr/>
        </p:nvCxnSpPr>
        <p:spPr>
          <a:xfrm>
            <a:off x="6352908" y="5085184"/>
            <a:ext cx="91300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Connecteur droit 498"/>
          <p:cNvCxnSpPr/>
          <p:nvPr/>
        </p:nvCxnSpPr>
        <p:spPr>
          <a:xfrm>
            <a:off x="6444208" y="5084366"/>
            <a:ext cx="91300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Connecteur droit 499"/>
          <p:cNvCxnSpPr/>
          <p:nvPr/>
        </p:nvCxnSpPr>
        <p:spPr>
          <a:xfrm>
            <a:off x="6542574" y="5085184"/>
            <a:ext cx="91300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Connecteur droit 500"/>
          <p:cNvCxnSpPr/>
          <p:nvPr/>
        </p:nvCxnSpPr>
        <p:spPr>
          <a:xfrm>
            <a:off x="6633874" y="5078396"/>
            <a:ext cx="91300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Connecteur droit 501"/>
          <p:cNvCxnSpPr/>
          <p:nvPr/>
        </p:nvCxnSpPr>
        <p:spPr>
          <a:xfrm>
            <a:off x="6732240" y="5085184"/>
            <a:ext cx="91300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Connecteur droit 502"/>
          <p:cNvCxnSpPr/>
          <p:nvPr/>
        </p:nvCxnSpPr>
        <p:spPr>
          <a:xfrm>
            <a:off x="6811314" y="5085184"/>
            <a:ext cx="91300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Connecteur droit 503"/>
          <p:cNvCxnSpPr/>
          <p:nvPr/>
        </p:nvCxnSpPr>
        <p:spPr>
          <a:xfrm>
            <a:off x="6902614" y="5085184"/>
            <a:ext cx="91300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Connecteur droit 504"/>
          <p:cNvCxnSpPr/>
          <p:nvPr/>
        </p:nvCxnSpPr>
        <p:spPr>
          <a:xfrm>
            <a:off x="6379266" y="5257975"/>
            <a:ext cx="156242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Connecteur droit 506"/>
          <p:cNvCxnSpPr/>
          <p:nvPr/>
        </p:nvCxnSpPr>
        <p:spPr>
          <a:xfrm>
            <a:off x="6516216" y="5275202"/>
            <a:ext cx="156242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Connecteur droit 507"/>
          <p:cNvCxnSpPr/>
          <p:nvPr/>
        </p:nvCxnSpPr>
        <p:spPr>
          <a:xfrm>
            <a:off x="6660232" y="5274383"/>
            <a:ext cx="147858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Connecteur droit 509"/>
          <p:cNvCxnSpPr/>
          <p:nvPr/>
        </p:nvCxnSpPr>
        <p:spPr>
          <a:xfrm>
            <a:off x="6811314" y="5281010"/>
            <a:ext cx="156242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Connecteur droit 510"/>
          <p:cNvCxnSpPr/>
          <p:nvPr/>
        </p:nvCxnSpPr>
        <p:spPr>
          <a:xfrm>
            <a:off x="6347946" y="5418029"/>
            <a:ext cx="272582" cy="7591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Connecteur droit 513"/>
          <p:cNvCxnSpPr/>
          <p:nvPr/>
        </p:nvCxnSpPr>
        <p:spPr>
          <a:xfrm>
            <a:off x="6584382" y="5425853"/>
            <a:ext cx="272582" cy="7591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Connecteur droit 514"/>
          <p:cNvCxnSpPr/>
          <p:nvPr/>
        </p:nvCxnSpPr>
        <p:spPr>
          <a:xfrm>
            <a:off x="6819698" y="5441314"/>
            <a:ext cx="272582" cy="7591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Connecteur droit 515"/>
          <p:cNvCxnSpPr/>
          <p:nvPr/>
        </p:nvCxnSpPr>
        <p:spPr>
          <a:xfrm>
            <a:off x="6928972" y="5274382"/>
            <a:ext cx="156242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Connecteur droit 516"/>
          <p:cNvCxnSpPr/>
          <p:nvPr/>
        </p:nvCxnSpPr>
        <p:spPr>
          <a:xfrm flipV="1">
            <a:off x="6352908" y="5813429"/>
            <a:ext cx="91300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Connecteur droit 517"/>
          <p:cNvCxnSpPr/>
          <p:nvPr/>
        </p:nvCxnSpPr>
        <p:spPr>
          <a:xfrm flipV="1">
            <a:off x="6444208" y="5812611"/>
            <a:ext cx="91300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Connecteur droit 518"/>
          <p:cNvCxnSpPr/>
          <p:nvPr/>
        </p:nvCxnSpPr>
        <p:spPr>
          <a:xfrm flipV="1">
            <a:off x="6542574" y="5813429"/>
            <a:ext cx="91300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Connecteur droit 519"/>
          <p:cNvCxnSpPr/>
          <p:nvPr/>
        </p:nvCxnSpPr>
        <p:spPr>
          <a:xfrm flipV="1">
            <a:off x="6633874" y="5806641"/>
            <a:ext cx="91300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Connecteur droit 520"/>
          <p:cNvCxnSpPr/>
          <p:nvPr/>
        </p:nvCxnSpPr>
        <p:spPr>
          <a:xfrm flipV="1">
            <a:off x="6732240" y="5813429"/>
            <a:ext cx="91300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Connecteur droit 521"/>
          <p:cNvCxnSpPr/>
          <p:nvPr/>
        </p:nvCxnSpPr>
        <p:spPr>
          <a:xfrm flipV="1">
            <a:off x="6811314" y="5813429"/>
            <a:ext cx="91300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Connecteur droit 522"/>
          <p:cNvCxnSpPr/>
          <p:nvPr/>
        </p:nvCxnSpPr>
        <p:spPr>
          <a:xfrm flipV="1">
            <a:off x="6902614" y="5813429"/>
            <a:ext cx="91300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Connecteur droit 523"/>
          <p:cNvCxnSpPr/>
          <p:nvPr/>
        </p:nvCxnSpPr>
        <p:spPr>
          <a:xfrm flipV="1">
            <a:off x="6365778" y="5633818"/>
            <a:ext cx="156242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Connecteur droit 524"/>
          <p:cNvCxnSpPr/>
          <p:nvPr/>
        </p:nvCxnSpPr>
        <p:spPr>
          <a:xfrm flipV="1">
            <a:off x="6502728" y="5651045"/>
            <a:ext cx="156242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Connecteur droit 525"/>
          <p:cNvCxnSpPr/>
          <p:nvPr/>
        </p:nvCxnSpPr>
        <p:spPr>
          <a:xfrm flipV="1">
            <a:off x="6646744" y="5650226"/>
            <a:ext cx="147858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Connecteur droit 526"/>
          <p:cNvCxnSpPr/>
          <p:nvPr/>
        </p:nvCxnSpPr>
        <p:spPr>
          <a:xfrm flipV="1">
            <a:off x="6797826" y="5656853"/>
            <a:ext cx="156242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Connecteur droit 527"/>
          <p:cNvCxnSpPr/>
          <p:nvPr/>
        </p:nvCxnSpPr>
        <p:spPr>
          <a:xfrm flipV="1">
            <a:off x="6339561" y="5550076"/>
            <a:ext cx="272582" cy="7591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Connecteur droit 528"/>
          <p:cNvCxnSpPr/>
          <p:nvPr/>
        </p:nvCxnSpPr>
        <p:spPr>
          <a:xfrm flipV="1">
            <a:off x="6575997" y="5557900"/>
            <a:ext cx="272582" cy="7591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Connecteur droit 529"/>
          <p:cNvCxnSpPr/>
          <p:nvPr/>
        </p:nvCxnSpPr>
        <p:spPr>
          <a:xfrm flipV="1">
            <a:off x="6827058" y="5557764"/>
            <a:ext cx="272582" cy="7591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Connecteur droit 530"/>
          <p:cNvCxnSpPr/>
          <p:nvPr/>
        </p:nvCxnSpPr>
        <p:spPr>
          <a:xfrm flipV="1">
            <a:off x="6915484" y="5650225"/>
            <a:ext cx="156242" cy="13517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Connecteur droit 531"/>
          <p:cNvCxnSpPr/>
          <p:nvPr/>
        </p:nvCxnSpPr>
        <p:spPr>
          <a:xfrm>
            <a:off x="7099640" y="3799172"/>
            <a:ext cx="0" cy="165681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Connecteur droit 532"/>
          <p:cNvCxnSpPr/>
          <p:nvPr/>
        </p:nvCxnSpPr>
        <p:spPr>
          <a:xfrm flipH="1" flipV="1">
            <a:off x="6964976" y="3799172"/>
            <a:ext cx="1" cy="65748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8" name="ZoneTexte 537"/>
          <p:cNvSpPr txBox="1"/>
          <p:nvPr/>
        </p:nvSpPr>
        <p:spPr>
          <a:xfrm>
            <a:off x="7270382" y="388242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  <a:latin typeface="Mathematica1Mono" panose="05060400030100000101" pitchFamily="18" charset="2"/>
              </a:rPr>
              <a:t>d</a:t>
            </a:r>
            <a:r>
              <a:rPr lang="fr-FR" dirty="0" err="1" smtClean="0">
                <a:solidFill>
                  <a:srgbClr val="0070C0"/>
                </a:solidFill>
              </a:rPr>
              <a:t>s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539" name="Connecteur droit avec flèche 538"/>
          <p:cNvCxnSpPr/>
          <p:nvPr/>
        </p:nvCxnSpPr>
        <p:spPr>
          <a:xfrm>
            <a:off x="6798860" y="4100838"/>
            <a:ext cx="169869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Connecteur droit avec flèche 539"/>
          <p:cNvCxnSpPr/>
          <p:nvPr/>
        </p:nvCxnSpPr>
        <p:spPr>
          <a:xfrm flipH="1" flipV="1">
            <a:off x="7112745" y="4097670"/>
            <a:ext cx="157637" cy="316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21658" y="3429197"/>
            <a:ext cx="19879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Temperature</a:t>
            </a:r>
            <a:r>
              <a:rPr lang="fr-FR" dirty="0" smtClean="0"/>
              <a:t> gradient</a:t>
            </a:r>
          </a:p>
          <a:p>
            <a:r>
              <a:rPr lang="fr-FR" dirty="0"/>
              <a:t>i</a:t>
            </a:r>
            <a:r>
              <a:rPr lang="fr-FR" dirty="0" smtClean="0"/>
              <a:t>n the </a:t>
            </a:r>
            <a:r>
              <a:rPr lang="fr-FR" dirty="0" err="1" smtClean="0">
                <a:solidFill>
                  <a:srgbClr val="FF0000"/>
                </a:solidFill>
              </a:rPr>
              <a:t>coating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2195736" y="3133589"/>
            <a:ext cx="851169" cy="2234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ZoneTexte 102"/>
          <p:cNvSpPr txBox="1"/>
          <p:nvPr/>
        </p:nvSpPr>
        <p:spPr>
          <a:xfrm>
            <a:off x="3794206" y="3429000"/>
            <a:ext cx="19879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Temperature</a:t>
            </a:r>
            <a:r>
              <a:rPr lang="fr-FR" dirty="0" smtClean="0"/>
              <a:t> gradient</a:t>
            </a:r>
          </a:p>
          <a:p>
            <a:r>
              <a:rPr lang="fr-FR" dirty="0"/>
              <a:t>i</a:t>
            </a:r>
            <a:r>
              <a:rPr lang="fr-FR" dirty="0" smtClean="0"/>
              <a:t>n the </a:t>
            </a:r>
            <a:r>
              <a:rPr lang="fr-FR" dirty="0" err="1" smtClean="0">
                <a:solidFill>
                  <a:srgbClr val="FF0000"/>
                </a:solidFill>
              </a:rPr>
              <a:t>substrate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04" name="Connecteur droit avec flèche 103"/>
          <p:cNvCxnSpPr/>
          <p:nvPr/>
        </p:nvCxnSpPr>
        <p:spPr>
          <a:xfrm flipV="1">
            <a:off x="5832344" y="2910185"/>
            <a:ext cx="788184" cy="519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ZoneTexte 109"/>
              <p:cNvSpPr txBox="1"/>
              <p:nvPr/>
            </p:nvSpPr>
            <p:spPr>
              <a:xfrm>
                <a:off x="7424888" y="5588035"/>
                <a:ext cx="928716" cy="6186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  <a:sym typeface="Mathematica1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  <a:sym typeface="Mathematica1"/>
                            </a:rPr>
                            <m:t></m:t>
                          </m:r>
                          <m:r>
                            <a:rPr lang="fr-FR" i="1">
                              <a:latin typeface="Cambria Math"/>
                              <a:sym typeface="Mathematica1"/>
                            </a:rPr>
                            <m:t>𝑛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  <a:sym typeface="Mathematica1"/>
                            </a:rPr>
                            <m:t></m:t>
                          </m:r>
                          <m:r>
                            <a:rPr lang="fr-FR" i="1">
                              <a:latin typeface="Cambria Math"/>
                              <a:sym typeface="Mathematica1"/>
                            </a:rPr>
                            <m:t>𝑇</m:t>
                          </m:r>
                        </m:den>
                      </m:f>
                      <m:r>
                        <a:rPr lang="fr-FR" i="1" smtClean="0">
                          <a:latin typeface="Cambria Math"/>
                          <a:sym typeface="Mathematica1"/>
                        </a:rPr>
                        <m:t>≠</m:t>
                      </m:r>
                      <m:r>
                        <a:rPr lang="fr-FR" b="0" i="1" smtClean="0">
                          <a:latin typeface="Cambria Math"/>
                          <a:sym typeface="Mathematica1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0" name="ZoneTexte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888" y="5588035"/>
                <a:ext cx="928716" cy="6186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9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3" grpId="0" animBg="1"/>
      <p:bldP spid="22" grpId="0"/>
      <p:bldP spid="66" grpId="0" animBg="1"/>
      <p:bldP spid="330" grpId="0" animBg="1"/>
      <p:bldP spid="332" grpId="0" animBg="1"/>
      <p:bldP spid="386" grpId="0" animBg="1"/>
      <p:bldP spid="437" grpId="0" animBg="1"/>
      <p:bldP spid="454" grpId="0" animBg="1"/>
      <p:bldP spid="538" grpId="0"/>
      <p:bldP spid="3" grpId="0" animBg="1"/>
      <p:bldP spid="103" grpId="0" animBg="1"/>
      <p:bldP spid="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648" y="-315416"/>
            <a:ext cx="7924800" cy="1143000"/>
          </a:xfrm>
        </p:spPr>
        <p:txBody>
          <a:bodyPr/>
          <a:lstStyle/>
          <a:p>
            <a:r>
              <a:rPr lang="fr-FR" dirty="0" smtClean="0"/>
              <a:t>Quantification of the thermal </a:t>
            </a:r>
            <a:r>
              <a:rPr lang="fr-FR" dirty="0" err="1" smtClean="0"/>
              <a:t>effects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81876" y="764704"/>
            <a:ext cx="178766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Winkler</a:t>
            </a:r>
            <a:r>
              <a:rPr lang="fr-FR" sz="2400" dirty="0" smtClean="0"/>
              <a:t> model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273110" y="2741788"/>
                <a:ext cx="2412712" cy="752642"/>
              </a:xfrm>
              <a:prstGeom prst="rect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3200" b="1" dirty="0" err="1" smtClean="0">
                    <a:latin typeface="Mathematica1Mono" panose="05060400030100000101" pitchFamily="18" charset="2"/>
                  </a:rPr>
                  <a:t>d</a:t>
                </a:r>
                <a:r>
                  <a:rPr lang="fr-FR" sz="3200" dirty="0" err="1" smtClean="0"/>
                  <a:t>s</a:t>
                </a:r>
                <a:r>
                  <a:rPr lang="fr-FR" sz="3200" dirty="0" smtClean="0"/>
                  <a:t> </a:t>
                </a:r>
                <a:r>
                  <a:rPr lang="fr-FR" sz="3200" dirty="0" smtClean="0">
                    <a:sym typeface="Mathematica1"/>
                  </a:rPr>
                  <a:t>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fr-FR" sz="3200" b="0" i="1" smtClean="0">
                            <a:latin typeface="Cambria Math"/>
                          </a:rPr>
                          <m:t>4</m:t>
                        </m:r>
                        <m:r>
                          <a:rPr lang="fr-FR" sz="32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fr-FR" sz="3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sym typeface="Mathematica1"/>
                          </a:rPr>
                          <m:t></m:t>
                        </m:r>
                      </m:den>
                    </m:f>
                    <m:r>
                      <a:rPr lang="fr-FR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fr-FR" sz="3200" b="0" i="1" baseline="-25000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  <m:r>
                      <a:rPr lang="fr-FR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𝑃</m:t>
                    </m:r>
                    <m:r>
                      <a:rPr lang="fr-FR" sz="3200" b="0" i="1" baseline="-25000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fr-FR" baseline="-25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110" y="2741788"/>
                <a:ext cx="2412712" cy="752642"/>
              </a:xfrm>
              <a:prstGeom prst="rect">
                <a:avLst/>
              </a:prstGeom>
              <a:blipFill rotWithShape="0">
                <a:blip r:embed="rId2"/>
                <a:stretch>
                  <a:fillRect l="-6281" t="-3200" b="-12000"/>
                </a:stretch>
              </a:blip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/>
          <p:cNvCxnSpPr>
            <a:stCxn id="9" idx="1"/>
          </p:cNvCxnSpPr>
          <p:nvPr/>
        </p:nvCxnSpPr>
        <p:spPr>
          <a:xfrm flipH="1">
            <a:off x="4936997" y="2330210"/>
            <a:ext cx="826592" cy="6595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763589" y="2145544"/>
            <a:ext cx="335700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Absorption in the </a:t>
            </a:r>
            <a:r>
              <a:rPr lang="fr-FR" dirty="0" err="1" smtClean="0"/>
              <a:t>coating</a:t>
            </a:r>
            <a:r>
              <a:rPr lang="fr-FR" dirty="0" smtClean="0"/>
              <a:t> ~ 0,5-1 10</a:t>
            </a:r>
            <a:r>
              <a:rPr lang="fr-FR" baseline="30000" dirty="0" smtClean="0"/>
              <a:t>-5</a:t>
            </a:r>
            <a:endParaRPr lang="fr-FR" baseline="30000" dirty="0"/>
          </a:p>
        </p:txBody>
      </p:sp>
      <p:cxnSp>
        <p:nvCxnSpPr>
          <p:cNvPr id="11" name="Connecteur droit avec flèche 10"/>
          <p:cNvCxnSpPr>
            <a:stCxn id="25" idx="2"/>
            <a:endCxn id="6" idx="0"/>
          </p:cNvCxnSpPr>
          <p:nvPr/>
        </p:nvCxnSpPr>
        <p:spPr>
          <a:xfrm>
            <a:off x="4215301" y="2272682"/>
            <a:ext cx="264165" cy="46910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28" idx="1"/>
          </p:cNvCxnSpPr>
          <p:nvPr/>
        </p:nvCxnSpPr>
        <p:spPr>
          <a:xfrm flipH="1" flipV="1">
            <a:off x="4705453" y="3466623"/>
            <a:ext cx="924264" cy="49779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864642" y="1903350"/>
            <a:ext cx="270131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Thermal </a:t>
            </a:r>
            <a:r>
              <a:rPr lang="fr-FR" dirty="0"/>
              <a:t>expansion </a:t>
            </a:r>
            <a:r>
              <a:rPr lang="fr-FR" dirty="0" smtClean="0"/>
              <a:t>coefficient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629717" y="3779748"/>
            <a:ext cx="162897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conductivity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5721" y="1177007"/>
            <a:ext cx="34461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W. </a:t>
            </a:r>
            <a:r>
              <a:rPr lang="en-US" sz="1400" dirty="0" smtClean="0"/>
              <a:t>Winkler et al. Physical </a:t>
            </a:r>
            <a:r>
              <a:rPr lang="en-US" sz="1400" dirty="0"/>
              <a:t>Review A, </a:t>
            </a:r>
            <a:r>
              <a:rPr lang="en-US" sz="1400" dirty="0" smtClean="0"/>
              <a:t>44(11) </a:t>
            </a:r>
            <a:r>
              <a:rPr lang="fr-FR" sz="1400" dirty="0" smtClean="0"/>
              <a:t>1991</a:t>
            </a:r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6279861" y="2940589"/>
            <a:ext cx="136608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Stored</a:t>
            </a:r>
            <a:r>
              <a:rPr lang="fr-FR" dirty="0" smtClean="0"/>
              <a:t> power </a:t>
            </a:r>
          </a:p>
          <a:p>
            <a:r>
              <a:rPr lang="fr-FR" dirty="0" smtClean="0"/>
              <a:t>in the </a:t>
            </a:r>
            <a:r>
              <a:rPr lang="fr-FR" dirty="0" err="1" smtClean="0"/>
              <a:t>cavity</a:t>
            </a:r>
            <a:endParaRPr lang="fr-FR" dirty="0"/>
          </a:p>
        </p:txBody>
      </p:sp>
      <p:cxnSp>
        <p:nvCxnSpPr>
          <p:cNvPr id="31" name="Connecteur droit avec flèche 30"/>
          <p:cNvCxnSpPr>
            <a:stCxn id="27" idx="1"/>
            <a:endCxn id="6" idx="3"/>
          </p:cNvCxnSpPr>
          <p:nvPr/>
        </p:nvCxnSpPr>
        <p:spPr>
          <a:xfrm flipH="1" flipV="1">
            <a:off x="5685822" y="3118109"/>
            <a:ext cx="594039" cy="14564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04510" y="2940589"/>
            <a:ext cx="169309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Curvature</a:t>
            </a:r>
            <a:r>
              <a:rPr lang="fr-FR" dirty="0" smtClean="0"/>
              <a:t> change</a:t>
            </a:r>
            <a:endParaRPr lang="fr-FR" dirty="0"/>
          </a:p>
        </p:txBody>
      </p:sp>
      <p:cxnSp>
        <p:nvCxnSpPr>
          <p:cNvPr id="36" name="Connecteur droit avec flèche 35"/>
          <p:cNvCxnSpPr>
            <a:stCxn id="34" idx="3"/>
            <a:endCxn id="6" idx="1"/>
          </p:cNvCxnSpPr>
          <p:nvPr/>
        </p:nvCxnSpPr>
        <p:spPr>
          <a:xfrm flipV="1">
            <a:off x="2197602" y="3118109"/>
            <a:ext cx="1075508" cy="714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2443918" y="4365104"/>
            <a:ext cx="4626588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600" b="1" dirty="0" err="1" smtClean="0">
                <a:solidFill>
                  <a:schemeClr val="bg1"/>
                </a:solidFill>
                <a:latin typeface="Mathematica1Mono" panose="05060400030100000101" pitchFamily="18" charset="2"/>
              </a:rPr>
              <a:t>a</a:t>
            </a:r>
            <a:r>
              <a:rPr lang="fr-FR" sz="2600" dirty="0" err="1" smtClean="0">
                <a:solidFill>
                  <a:schemeClr val="bg1"/>
                </a:solidFill>
                <a:latin typeface="Mathematica1Mono" panose="05060400030100000101" pitchFamily="18" charset="2"/>
              </a:rPr>
              <a:t>,</a:t>
            </a:r>
            <a:r>
              <a:rPr lang="fr-FR" sz="2600" b="1" dirty="0" err="1" smtClean="0">
                <a:solidFill>
                  <a:schemeClr val="bg1"/>
                </a:solidFill>
                <a:latin typeface="Mathematica1Mono" panose="05060400030100000101" pitchFamily="18" charset="2"/>
              </a:rPr>
              <a:t>k</a:t>
            </a:r>
            <a:r>
              <a:rPr lang="fr-FR" sz="2600" dirty="0" smtClean="0">
                <a:solidFill>
                  <a:schemeClr val="bg1"/>
                </a:solidFill>
              </a:rPr>
              <a:t>, a </a:t>
            </a:r>
            <a:r>
              <a:rPr lang="fr-FR" sz="2600" dirty="0" err="1" smtClean="0">
                <a:solidFill>
                  <a:schemeClr val="bg1"/>
                </a:solidFill>
              </a:rPr>
              <a:t>only</a:t>
            </a:r>
            <a:r>
              <a:rPr lang="fr-FR" sz="2600" dirty="0" smtClean="0">
                <a:solidFill>
                  <a:schemeClr val="bg1"/>
                </a:solidFill>
              </a:rPr>
              <a:t> </a:t>
            </a:r>
            <a:r>
              <a:rPr lang="fr-FR" sz="2600" dirty="0" err="1" smtClean="0">
                <a:solidFill>
                  <a:schemeClr val="bg1"/>
                </a:solidFill>
              </a:rPr>
              <a:t>depend</a:t>
            </a:r>
            <a:r>
              <a:rPr lang="fr-FR" sz="2600" dirty="0" smtClean="0">
                <a:solidFill>
                  <a:schemeClr val="bg1"/>
                </a:solidFill>
              </a:rPr>
              <a:t> on the </a:t>
            </a:r>
            <a:r>
              <a:rPr lang="fr-FR" sz="2600" dirty="0" err="1" smtClean="0">
                <a:solidFill>
                  <a:schemeClr val="bg1"/>
                </a:solidFill>
              </a:rPr>
              <a:t>material</a:t>
            </a:r>
            <a:endParaRPr lang="fr-FR" sz="2600" dirty="0">
              <a:solidFill>
                <a:schemeClr val="bg1"/>
              </a:solidFill>
            </a:endParaRPr>
          </a:p>
        </p:txBody>
      </p:sp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62249"/>
              </p:ext>
            </p:extLst>
          </p:nvPr>
        </p:nvGraphicFramePr>
        <p:xfrm>
          <a:off x="1527379" y="5035451"/>
          <a:ext cx="584807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683"/>
                <a:gridCol w="1426229"/>
                <a:gridCol w="1426229"/>
                <a:gridCol w="1495929"/>
              </a:tblGrid>
              <a:tr h="1390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Mathematica1Mono" panose="05060400030100000101" pitchFamily="18" charset="2"/>
                        </a:rPr>
                        <a:t>a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Mathematica1" panose="05000502060100000001" pitchFamily="2" charset="2"/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(10</a:t>
                      </a:r>
                      <a:r>
                        <a:rPr lang="fr-FR" baseline="3000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K</a:t>
                      </a:r>
                      <a:r>
                        <a:rPr lang="fr-FR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Mathematica1" panose="05000502060100000001" pitchFamily="2" charset="2"/>
                        </a:rPr>
                        <a:t>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Mathematica1Mono" panose="05060400030100000101" pitchFamily="18" charset="2"/>
                        </a:rPr>
                        <a:t>k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Mathematica1" panose="05000502060100000001" pitchFamily="2" charset="2"/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(W/m/K)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err="1" smtClean="0">
                          <a:solidFill>
                            <a:schemeClr val="tx1"/>
                          </a:solidFill>
                          <a:latin typeface="Mathematica1Mono" panose="05060400030100000101" pitchFamily="18" charset="2"/>
                        </a:rPr>
                        <a:t>d</a:t>
                      </a:r>
                      <a:r>
                        <a:rPr lang="fr-FR" sz="180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 (nm)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Fused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Silica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5,5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1,31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16,7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ULE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0,1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1,38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0,29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1" name="Ellipse 50"/>
          <p:cNvSpPr/>
          <p:nvPr/>
        </p:nvSpPr>
        <p:spPr>
          <a:xfrm>
            <a:off x="6823715" y="5741536"/>
            <a:ext cx="628605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7722299" y="5916838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Cost</a:t>
            </a:r>
            <a:r>
              <a:rPr lang="fr-FR" sz="2400" dirty="0" smtClean="0">
                <a:solidFill>
                  <a:srgbClr val="FF0000"/>
                </a:solidFill>
              </a:rPr>
              <a:t>…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680780" y="5372204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For Ps = 500 kW</a:t>
            </a:r>
            <a:endParaRPr lang="fr-FR" sz="1600" dirty="0"/>
          </a:p>
        </p:txBody>
      </p:sp>
      <p:cxnSp>
        <p:nvCxnSpPr>
          <p:cNvPr id="63" name="Connecteur droit avec flèche 62"/>
          <p:cNvCxnSpPr>
            <a:stCxn id="61" idx="1"/>
            <a:endCxn id="50" idx="3"/>
          </p:cNvCxnSpPr>
          <p:nvPr/>
        </p:nvCxnSpPr>
        <p:spPr>
          <a:xfrm flipH="1">
            <a:off x="7375449" y="5541481"/>
            <a:ext cx="305331" cy="476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>
            <a:off x="7524328" y="5693881"/>
            <a:ext cx="308852" cy="2636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01125" y="2047281"/>
            <a:ext cx="1973617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/>
              <a:t>Thermal expansion</a:t>
            </a:r>
            <a:endParaRPr lang="fr-FR" sz="2000" dirty="0"/>
          </a:p>
        </p:txBody>
      </p:sp>
      <p:sp>
        <p:nvSpPr>
          <p:cNvPr id="91" name="ZoneTexte 90"/>
          <p:cNvSpPr txBox="1"/>
          <p:nvPr/>
        </p:nvSpPr>
        <p:spPr>
          <a:xfrm>
            <a:off x="827584" y="6378503"/>
            <a:ext cx="1919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Ultra </a:t>
            </a:r>
            <a:r>
              <a:rPr lang="fr-FR" sz="1400" dirty="0" err="1" smtClean="0"/>
              <a:t>Low</a:t>
            </a:r>
            <a:r>
              <a:rPr lang="fr-FR" sz="1400" dirty="0" smtClean="0"/>
              <a:t> Expansion glass</a:t>
            </a:r>
            <a:endParaRPr lang="fr-FR" sz="1400" dirty="0"/>
          </a:p>
        </p:txBody>
      </p:sp>
      <p:cxnSp>
        <p:nvCxnSpPr>
          <p:cNvPr id="93" name="Connecteur droit avec flèche 92"/>
          <p:cNvCxnSpPr/>
          <p:nvPr/>
        </p:nvCxnSpPr>
        <p:spPr>
          <a:xfrm flipV="1">
            <a:off x="1691680" y="6173584"/>
            <a:ext cx="0" cy="2049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7F6-E456-4FBC-B4E3-D56B06EEE5D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0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8" grpId="0" animBg="1"/>
      <p:bldP spid="27" grpId="0" animBg="1"/>
      <p:bldP spid="37" grpId="0" animBg="1"/>
      <p:bldP spid="51" grpId="0" animBg="1"/>
      <p:bldP spid="53" grpId="0"/>
      <p:bldP spid="61" grpId="0"/>
      <p:bldP spid="91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13306</TotalTime>
  <Words>514</Words>
  <Application>Microsoft Office PowerPoint</Application>
  <PresentationFormat>Affichage à l'écran (4:3)</PresentationFormat>
  <Paragraphs>176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Adobe Devanagari</vt:lpstr>
      <vt:lpstr>Arial</vt:lpstr>
      <vt:lpstr>Arial Narrow</vt:lpstr>
      <vt:lpstr>Calibri</vt:lpstr>
      <vt:lpstr>Cambria Math</vt:lpstr>
      <vt:lpstr>Comic Sans MS</vt:lpstr>
      <vt:lpstr>Mathematica1</vt:lpstr>
      <vt:lpstr>Mathematica1Mono</vt:lpstr>
      <vt:lpstr>Symbol</vt:lpstr>
      <vt:lpstr>Times New Roman</vt:lpstr>
      <vt:lpstr>Horizon</vt:lpstr>
      <vt:lpstr>ThomX X-ray source</vt:lpstr>
      <vt:lpstr>Présentation PowerPoint</vt:lpstr>
      <vt:lpstr>Compton sources: Principle</vt:lpstr>
      <vt:lpstr>Compton sources: advantages &amp; applications</vt:lpstr>
      <vt:lpstr>Practical use</vt:lpstr>
      <vt:lpstr>Présentation PowerPoint</vt:lpstr>
      <vt:lpstr>Présentation PowerPoint</vt:lpstr>
      <vt:lpstr>Thermal effects on the mirrors</vt:lpstr>
      <vt:lpstr>Quantification of the thermal effects</vt:lpstr>
      <vt:lpstr>Coupling losses</vt:lpstr>
      <vt:lpstr>Conlusion and prospects</vt:lpstr>
      <vt:lpstr>Thank you for your attention</vt:lpstr>
    </vt:vector>
  </TitlesOfParts>
  <Company>LAL - 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thermal effects in Fabry-perot cavities in the pulsed regime</dc:title>
  <dc:creator>pierre favier</dc:creator>
  <cp:lastModifiedBy>pierre favier</cp:lastModifiedBy>
  <cp:revision>233</cp:revision>
  <dcterms:created xsi:type="dcterms:W3CDTF">2014-06-11T14:29:30Z</dcterms:created>
  <dcterms:modified xsi:type="dcterms:W3CDTF">2016-05-09T07:45:36Z</dcterms:modified>
</cp:coreProperties>
</file>