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57" r:id="rId4"/>
    <p:sldId id="272" r:id="rId5"/>
    <p:sldId id="273" r:id="rId6"/>
    <p:sldId id="281" r:id="rId7"/>
    <p:sldId id="278" r:id="rId8"/>
    <p:sldId id="279" r:id="rId9"/>
    <p:sldId id="285" r:id="rId10"/>
    <p:sldId id="286" r:id="rId11"/>
    <p:sldId id="290" r:id="rId12"/>
    <p:sldId id="294" r:id="rId13"/>
    <p:sldId id="284" r:id="rId14"/>
    <p:sldId id="288" r:id="rId15"/>
    <p:sldId id="289" r:id="rId16"/>
    <p:sldId id="295" r:id="rId17"/>
    <p:sldId id="287" r:id="rId18"/>
    <p:sldId id="283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 autoAdjust="0"/>
    <p:restoredTop sz="94707" autoAdjust="0"/>
  </p:normalViewPr>
  <p:slideViewPr>
    <p:cSldViewPr snapToGrid="0">
      <p:cViewPr>
        <p:scale>
          <a:sx n="110" d="100"/>
          <a:sy n="110" d="100"/>
        </p:scale>
        <p:origin x="38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909346"/>
            <a:ext cx="10871199" cy="3383280"/>
          </a:xfrm>
        </p:spPr>
        <p:txBody>
          <a:bodyPr>
            <a:normAutofit/>
          </a:bodyPr>
          <a:lstStyle/>
          <a:p>
            <a:r>
              <a:rPr lang="en-US" sz="4000" dirty="0"/>
              <a:t>Analog and digital signal processing in the liquid argon calorimeter trigger system of ATLAS detector in the High-Luminosity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944" y="5394464"/>
            <a:ext cx="9882155" cy="828536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PACHECO RODRIGUEZ Laura, SCHWEMLING Philippe, DESCHAMPS </a:t>
            </a:r>
            <a:r>
              <a:rPr lang="en-US" sz="1800" dirty="0"/>
              <a:t>Hervé</a:t>
            </a:r>
            <a:r>
              <a:rPr lang="en-US" sz="1800" dirty="0"/>
              <a:t>, ZONCA Eric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/>
              <a:t>CEA-</a:t>
            </a:r>
            <a:r>
              <a:rPr lang="en-US" b="1" dirty="0" err="1"/>
              <a:t>Saclay</a:t>
            </a:r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5" y="240607"/>
            <a:ext cx="1017070" cy="115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580" y="363760"/>
            <a:ext cx="2364876" cy="91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900" y="216974"/>
            <a:ext cx="1400069" cy="11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8951"/>
            <a:ext cx="9601200" cy="1142385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4474" y="1590675"/>
            <a:ext cx="8587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taking analysis has allowed the commissioning of Demonstrator System (still ongoing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LTDB </a:t>
            </a:r>
            <a:r>
              <a:rPr lang="en-US" dirty="0" err="1"/>
              <a:t>Digitalizer</a:t>
            </a:r>
            <a:r>
              <a:rPr lang="en-US" dirty="0"/>
              <a:t> Board was designed and some stages were successfully tested by </a:t>
            </a:r>
            <a:r>
              <a:rPr lang="en-US" dirty="0" err="1"/>
              <a:t>simuation</a:t>
            </a:r>
            <a:r>
              <a:rPr lang="en-US" dirty="0"/>
              <a:t> and implementation. PCB Fabrication is </a:t>
            </a:r>
            <a:r>
              <a:rPr lang="en-US" dirty="0" err="1"/>
              <a:t>oingoing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2646978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514474" y="4168239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Forthcoming pp collisions from ATLAS will produce more demonstrator data for continuing analysis works.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expect LTDB </a:t>
            </a:r>
            <a:r>
              <a:rPr lang="en-US" dirty="0" err="1"/>
              <a:t>Digitilizer</a:t>
            </a:r>
            <a:r>
              <a:rPr lang="en-US" dirty="0"/>
              <a:t> board will be ready in next months to start </a:t>
            </a:r>
            <a:r>
              <a:rPr lang="en-US" dirty="0" err="1"/>
              <a:t>testind</a:t>
            </a:r>
            <a:r>
              <a:rPr lang="en-US" dirty="0"/>
              <a:t> demonstrator performances.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1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e-manager-urbain.com/wp-content/uploads/2013/09/Mer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15" y="2052502"/>
            <a:ext cx="44386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UP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6" y="815491"/>
            <a:ext cx="6267450" cy="52466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b="1" dirty="0" smtClean="0"/>
              <a:t>Mezzanine LTDB Main </a:t>
            </a:r>
            <a:r>
              <a:rPr lang="fr-FR" sz="1800" b="1" dirty="0" err="1" smtClean="0"/>
              <a:t>Specifications</a:t>
            </a:r>
            <a:r>
              <a:rPr lang="fr-FR" sz="18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 err="1" smtClean="0">
                <a:solidFill>
                  <a:srgbClr val="00B0F0"/>
                </a:solidFill>
              </a:rPr>
              <a:t>Digitization</a:t>
            </a:r>
            <a:r>
              <a:rPr lang="fr-FR" sz="14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 smtClean="0"/>
              <a:t>Sampling</a:t>
            </a:r>
            <a:r>
              <a:rPr lang="fr-FR" sz="1400" dirty="0" smtClean="0"/>
              <a:t> 32 </a:t>
            </a:r>
            <a:r>
              <a:rPr lang="fr-FR" sz="1400" dirty="0" err="1" smtClean="0"/>
              <a:t>channels</a:t>
            </a:r>
            <a:r>
              <a:rPr lang="fr-FR" sz="1400" dirty="0" smtClean="0"/>
              <a:t> at 40MHz (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of collisions)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 smtClean="0"/>
              <a:t>Scale</a:t>
            </a:r>
            <a:r>
              <a:rPr lang="fr-FR" sz="1400" dirty="0" smtClean="0"/>
              <a:t> </a:t>
            </a:r>
            <a:r>
              <a:rPr lang="fr-FR" sz="1400" dirty="0" err="1" smtClean="0"/>
              <a:t>digitizacion</a:t>
            </a:r>
            <a:r>
              <a:rPr lang="fr-FR" sz="1400" dirty="0" smtClean="0"/>
              <a:t> in the </a:t>
            </a:r>
            <a:r>
              <a:rPr lang="fr-FR" sz="1400" dirty="0" err="1" smtClean="0"/>
              <a:t>order</a:t>
            </a:r>
            <a:r>
              <a:rPr lang="fr-FR" sz="1400" dirty="0" smtClean="0"/>
              <a:t> of </a:t>
            </a:r>
            <a:r>
              <a:rPr lang="fr-FR" sz="1400" dirty="0" err="1" smtClean="0"/>
              <a:t>calorimeter</a:t>
            </a:r>
            <a:r>
              <a:rPr lang="fr-FR" sz="1400" dirty="0" smtClean="0"/>
              <a:t> noise (32MeV &amp; 125MeV </a:t>
            </a:r>
            <a:r>
              <a:rPr lang="fr-FR" sz="1400" dirty="0" err="1" smtClean="0"/>
              <a:t>depending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region</a:t>
            </a:r>
            <a:r>
              <a:rPr lang="fr-FR" sz="1400" dirty="0" smtClean="0"/>
              <a:t> on </a:t>
            </a:r>
            <a:r>
              <a:rPr lang="fr-FR" sz="1400" dirty="0" err="1" smtClean="0"/>
              <a:t>calorimeter</a:t>
            </a:r>
            <a:r>
              <a:rPr lang="fr-FR" sz="14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smtClean="0"/>
              <a:t>ADC 16-bit </a:t>
            </a:r>
            <a:r>
              <a:rPr lang="fr-FR" sz="1400" dirty="0" err="1"/>
              <a:t>dynamic</a:t>
            </a:r>
            <a:r>
              <a:rPr lang="fr-FR" sz="1400" dirty="0"/>
              <a:t> </a:t>
            </a:r>
            <a:r>
              <a:rPr lang="fr-FR" sz="1400" dirty="0" smtClean="0"/>
              <a:t>range (for </a:t>
            </a:r>
            <a:r>
              <a:rPr lang="en-US" sz="1400" dirty="0" smtClean="0"/>
              <a:t>E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</a:t>
            </a:r>
            <a:r>
              <a:rPr lang="en-US" sz="1400" dirty="0"/>
              <a:t>values up to 102 GeV and 400 </a:t>
            </a:r>
            <a:r>
              <a:rPr lang="en-US" sz="1400" dirty="0" smtClean="0"/>
              <a:t>GeV)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 err="1" smtClean="0">
                <a:solidFill>
                  <a:srgbClr val="00B050"/>
                </a:solidFill>
              </a:rPr>
              <a:t>Serialization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>
                <a:solidFill>
                  <a:srgbClr val="00B050"/>
                </a:solidFill>
              </a:rPr>
              <a:t>and transmission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/>
              <a:t>Serialize</a:t>
            </a:r>
            <a:r>
              <a:rPr lang="fr-FR" sz="1400" dirty="0"/>
              <a:t> 32-ch </a:t>
            </a:r>
            <a:r>
              <a:rPr lang="fr-FR" sz="1400" dirty="0" err="1"/>
              <a:t>parallel</a:t>
            </a:r>
            <a:r>
              <a:rPr lang="fr-FR" sz="1400" dirty="0"/>
              <a:t> data to 1 single </a:t>
            </a:r>
            <a:r>
              <a:rPr lang="fr-FR" sz="1400" dirty="0" err="1"/>
              <a:t>channel</a:t>
            </a:r>
            <a:r>
              <a:rPr lang="fr-FR" sz="14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Optical </a:t>
            </a:r>
            <a:r>
              <a:rPr lang="fr-FR" sz="1400" dirty="0" err="1"/>
              <a:t>transmition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error</a:t>
            </a:r>
            <a:r>
              <a:rPr lang="fr-FR" sz="1400" dirty="0"/>
              <a:t> transmission rate.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</a:rPr>
              <a:t>Power</a:t>
            </a:r>
            <a:r>
              <a:rPr lang="en-US" sz="1400" dirty="0" smtClean="0"/>
              <a:t> </a:t>
            </a:r>
            <a:endParaRPr lang="fr-FR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 smtClean="0"/>
              <a:t>Low</a:t>
            </a:r>
            <a:r>
              <a:rPr lang="fr-FR" sz="1400" dirty="0" smtClean="0"/>
              <a:t> power </a:t>
            </a:r>
            <a:r>
              <a:rPr lang="fr-FR" sz="1400" dirty="0" err="1" smtClean="0"/>
              <a:t>consumtion</a:t>
            </a:r>
            <a:r>
              <a:rPr lang="fr-FR" sz="1400" dirty="0" smtClean="0"/>
              <a:t> (&lt;15W </a:t>
            </a:r>
            <a:r>
              <a:rPr lang="fr-FR" sz="1400" dirty="0" err="1" smtClean="0"/>
              <a:t>whole</a:t>
            </a:r>
            <a:r>
              <a:rPr lang="fr-FR" sz="1400" dirty="0" smtClean="0"/>
              <a:t> LTDB)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 smtClean="0"/>
              <a:t>Two</a:t>
            </a:r>
            <a:r>
              <a:rPr lang="fr-FR" sz="1400" dirty="0" smtClean="0"/>
              <a:t> power </a:t>
            </a:r>
            <a:r>
              <a:rPr lang="fr-FR" sz="1400" dirty="0" err="1" smtClean="0"/>
              <a:t>lines</a:t>
            </a:r>
            <a:r>
              <a:rPr lang="fr-FR" sz="1400" dirty="0" smtClean="0"/>
              <a:t>: 2.5V and 3.3V </a:t>
            </a:r>
            <a:r>
              <a:rPr lang="fr-FR" sz="1400" dirty="0" err="1" smtClean="0"/>
              <a:t>available</a:t>
            </a:r>
            <a:r>
              <a:rPr lang="fr-FR" sz="14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 err="1" smtClean="0"/>
              <a:t>Others</a:t>
            </a:r>
            <a:endParaRPr lang="fr-FR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10 Mezzanines for LTDB (32 x 10 = 320 </a:t>
            </a:r>
            <a:r>
              <a:rPr lang="fr-FR" sz="1400" dirty="0" err="1"/>
              <a:t>channels</a:t>
            </a:r>
            <a:r>
              <a:rPr lang="fr-FR" sz="14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Uses  LHC TTC </a:t>
            </a:r>
            <a:r>
              <a:rPr lang="fr-FR" sz="1400" dirty="0" err="1"/>
              <a:t>signals</a:t>
            </a:r>
            <a:r>
              <a:rPr lang="fr-FR" sz="1400" dirty="0"/>
              <a:t> for </a:t>
            </a:r>
            <a:r>
              <a:rPr lang="fr-FR" sz="1400" dirty="0" err="1"/>
              <a:t>synchronization</a:t>
            </a:r>
            <a:r>
              <a:rPr lang="fr-FR" sz="1400" dirty="0"/>
              <a:t> (CLOCK, BCR -</a:t>
            </a:r>
            <a:r>
              <a:rPr lang="fr-FR" sz="1400" dirty="0" err="1"/>
              <a:t>bunch</a:t>
            </a:r>
            <a:r>
              <a:rPr lang="fr-FR" sz="1400" dirty="0"/>
              <a:t> </a:t>
            </a:r>
            <a:r>
              <a:rPr lang="fr-FR" sz="1400" dirty="0" err="1"/>
              <a:t>crossing</a:t>
            </a:r>
            <a:r>
              <a:rPr lang="fr-FR" sz="1400" dirty="0"/>
              <a:t> reset-)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4376" y="138244"/>
            <a:ext cx="9601200" cy="601047"/>
          </a:xfrm>
        </p:spPr>
        <p:txBody>
          <a:bodyPr/>
          <a:lstStyle/>
          <a:p>
            <a:r>
              <a:rPr lang="fr-FR" dirty="0" smtClean="0"/>
              <a:t>LTDB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24701" y="815491"/>
            <a:ext cx="4943474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fr-FR" sz="1800" b="1" dirty="0" smtClean="0"/>
              <a:t>Design solutions</a:t>
            </a:r>
            <a:r>
              <a:rPr lang="fr-FR" sz="18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err="1">
                <a:solidFill>
                  <a:srgbClr val="00B0F0"/>
                </a:solidFill>
              </a:rPr>
              <a:t>Digitization</a:t>
            </a:r>
            <a:r>
              <a:rPr lang="fr-FR" sz="1400" dirty="0">
                <a:solidFill>
                  <a:srgbClr val="00B0F0"/>
                </a:solidFill>
              </a:rPr>
              <a:t> by </a:t>
            </a:r>
            <a:r>
              <a:rPr lang="fr-FR" sz="1400" dirty="0">
                <a:solidFill>
                  <a:srgbClr val="00B0F0"/>
                </a:solidFill>
              </a:rPr>
              <a:t>ADC </a:t>
            </a:r>
            <a:r>
              <a:rPr lang="fr-FR" sz="1400" dirty="0" smtClean="0">
                <a:solidFill>
                  <a:srgbClr val="00B0F0"/>
                </a:solidFill>
              </a:rPr>
              <a:t>LTM9006-14 (x4)</a:t>
            </a:r>
            <a:endParaRPr lang="fr-FR" sz="14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8-Channel </a:t>
            </a:r>
            <a:r>
              <a:rPr lang="fr-FR" sz="1400" dirty="0" err="1"/>
              <a:t>Simultaneous</a:t>
            </a:r>
            <a:r>
              <a:rPr lang="fr-FR" sz="1400" dirty="0"/>
              <a:t> </a:t>
            </a:r>
            <a:r>
              <a:rPr lang="fr-FR" sz="1400" dirty="0" err="1"/>
              <a:t>Sampling</a:t>
            </a:r>
            <a:r>
              <a:rPr lang="fr-FR" sz="1400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40MHz, </a:t>
            </a: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/>
              <a:t>Power, </a:t>
            </a:r>
            <a:r>
              <a:rPr lang="fr-FR" sz="1400" dirty="0" smtClean="0"/>
              <a:t>LVDS </a:t>
            </a:r>
            <a:r>
              <a:rPr lang="fr-FR" sz="1400" dirty="0" err="1"/>
              <a:t>signals</a:t>
            </a:r>
            <a:r>
              <a:rPr lang="fr-FR" sz="14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 err="1">
                <a:solidFill>
                  <a:srgbClr val="00B050"/>
                </a:solidFill>
              </a:rPr>
              <a:t>Serialization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>
                <a:solidFill>
                  <a:srgbClr val="00B050"/>
                </a:solidFill>
              </a:rPr>
              <a:t>and transmission by FPGA Artix 7.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8b/10b </a:t>
            </a:r>
            <a:r>
              <a:rPr lang="fr-FR" sz="1400" dirty="0" err="1"/>
              <a:t>SerDes</a:t>
            </a:r>
            <a:r>
              <a:rPr lang="fr-FR" sz="1400" dirty="0"/>
              <a:t> </a:t>
            </a:r>
            <a:r>
              <a:rPr lang="fr-FR" sz="1400" dirty="0" err="1"/>
              <a:t>Parallel</a:t>
            </a:r>
            <a:r>
              <a:rPr lang="fr-FR" sz="1400" dirty="0"/>
              <a:t> In Serial Out (PISO)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SFP + </a:t>
            </a:r>
            <a:r>
              <a:rPr lang="fr-FR" sz="1400" dirty="0"/>
              <a:t> </a:t>
            </a:r>
            <a:r>
              <a:rPr lang="fr-FR" sz="1400" dirty="0" err="1"/>
              <a:t>Transceiver</a:t>
            </a:r>
            <a:r>
              <a:rPr lang="fr-FR" sz="1400" dirty="0"/>
              <a:t> at 6.5Gbps for data </a:t>
            </a:r>
            <a:r>
              <a:rPr lang="fr-FR" sz="1400" dirty="0"/>
              <a:t>transmission.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/>
              <a:t>Configured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Vivado</a:t>
            </a:r>
            <a:r>
              <a:rPr lang="fr-FR" sz="1400" dirty="0"/>
              <a:t> Software.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Power </a:t>
            </a:r>
            <a:endParaRPr lang="fr-FR" sz="1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smtClean="0"/>
              <a:t>LDO </a:t>
            </a:r>
            <a:r>
              <a:rPr lang="fr-FR" sz="1400" dirty="0" err="1" smtClean="0"/>
              <a:t>regulators</a:t>
            </a:r>
            <a:r>
              <a:rPr lang="fr-FR" sz="1400" dirty="0" smtClean="0"/>
              <a:t> and Power-on </a:t>
            </a:r>
            <a:r>
              <a:rPr lang="fr-FR" sz="1400" dirty="0" err="1" smtClean="0"/>
              <a:t>sequencing</a:t>
            </a:r>
            <a:r>
              <a:rPr lang="fr-FR" sz="14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err="1" smtClean="0"/>
              <a:t>Others</a:t>
            </a:r>
            <a:endParaRPr lang="fr-FR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/>
              <a:t>Clock</a:t>
            </a:r>
            <a:r>
              <a:rPr lang="fr-FR" sz="1400" dirty="0"/>
              <a:t> distribution: </a:t>
            </a:r>
            <a:r>
              <a:rPr lang="fr-FR" sz="1400" dirty="0" err="1"/>
              <a:t>Jitter</a:t>
            </a:r>
            <a:r>
              <a:rPr lang="fr-FR" sz="1400" dirty="0"/>
              <a:t> </a:t>
            </a:r>
            <a:r>
              <a:rPr lang="fr-FR" sz="1400" dirty="0" err="1"/>
              <a:t>attenuator</a:t>
            </a:r>
            <a:r>
              <a:rPr lang="fr-FR" sz="1400" dirty="0"/>
              <a:t>, LVDS </a:t>
            </a:r>
            <a:r>
              <a:rPr lang="fr-FR" sz="1400" dirty="0" err="1"/>
              <a:t>fanout</a:t>
            </a:r>
            <a:r>
              <a:rPr lang="fr-FR" sz="1400" dirty="0"/>
              <a:t> </a:t>
            </a:r>
            <a:r>
              <a:rPr lang="fr-FR" sz="1400" dirty="0" smtClean="0"/>
              <a:t>Buffer, XTAL</a:t>
            </a:r>
            <a:endParaRPr lang="fr-F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Flash memory for configure FPGA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JTAG </a:t>
            </a:r>
            <a:r>
              <a:rPr lang="fr-FR" sz="1400" dirty="0" err="1"/>
              <a:t>programation</a:t>
            </a:r>
            <a:r>
              <a:rPr lang="fr-FR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1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81800" y="666750"/>
            <a:ext cx="19050" cy="5267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96297"/>
          </a:xfrm>
        </p:spPr>
        <p:txBody>
          <a:bodyPr/>
          <a:lstStyle/>
          <a:p>
            <a:r>
              <a:rPr lang="fr-FR" dirty="0" smtClean="0"/>
              <a:t>LTDB </a:t>
            </a:r>
            <a:r>
              <a:rPr lang="fr-FR" dirty="0" err="1" smtClean="0"/>
              <a:t>Development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11" y="1937537"/>
            <a:ext cx="6526686" cy="3601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61" y="1731977"/>
            <a:ext cx="9601200" cy="42973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r-FR" dirty="0" smtClean="0"/>
              <a:t>FPGA </a:t>
            </a:r>
            <a:r>
              <a:rPr lang="fr-FR" dirty="0" err="1" smtClean="0"/>
              <a:t>programation</a:t>
            </a:r>
            <a:r>
              <a:rPr lang="fr-FR" dirty="0" smtClean="0"/>
              <a:t> and simulation</a:t>
            </a:r>
          </a:p>
          <a:p>
            <a:pPr marL="228600" lvl="1" indent="0">
              <a:buNone/>
            </a:pPr>
            <a:r>
              <a:rPr lang="fr-FR" dirty="0" err="1" smtClean="0"/>
              <a:t>ModelSim</a:t>
            </a:r>
            <a:r>
              <a:rPr lang="fr-FR" dirty="0" smtClean="0"/>
              <a:t> Simulator.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Timing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constraints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&amp; Data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Serialization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OK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fr-FR" dirty="0" err="1" smtClean="0"/>
              <a:t>Implementing</a:t>
            </a:r>
            <a:r>
              <a:rPr lang="fr-FR" dirty="0" smtClean="0"/>
              <a:t> </a:t>
            </a:r>
            <a:r>
              <a:rPr lang="fr-FR" dirty="0" err="1" smtClean="0"/>
              <a:t>demo</a:t>
            </a:r>
            <a:r>
              <a:rPr lang="fr-FR" dirty="0" smtClean="0"/>
              <a:t> system</a:t>
            </a:r>
          </a:p>
          <a:p>
            <a:pPr marL="228600" lvl="1" indent="0">
              <a:buNone/>
            </a:pPr>
            <a:r>
              <a:rPr lang="fr-FR" dirty="0"/>
              <a:t>ADC </a:t>
            </a:r>
            <a:r>
              <a:rPr lang="fr-FR" dirty="0" err="1"/>
              <a:t>demo</a:t>
            </a:r>
            <a:r>
              <a:rPr lang="fr-FR" dirty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(</a:t>
            </a:r>
            <a:r>
              <a:rPr lang="fr-FR" dirty="0"/>
              <a:t>DC1751</a:t>
            </a:r>
            <a:r>
              <a:rPr lang="fr-FR" dirty="0" smtClean="0"/>
              <a:t>)</a:t>
            </a:r>
            <a:endParaRPr lang="fr-FR" dirty="0"/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/>
              <a:t>FPGA </a:t>
            </a:r>
            <a:r>
              <a:rPr lang="fr-FR" dirty="0" err="1"/>
              <a:t>demo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(</a:t>
            </a:r>
            <a:r>
              <a:rPr lang="fr-FR" dirty="0" smtClean="0"/>
              <a:t>AC701)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Optical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link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transmission </a:t>
            </a:r>
            <a:r>
              <a:rPr lang="fr-FR" dirty="0">
                <a:solidFill>
                  <a:srgbClr val="00B050"/>
                </a:solidFill>
              </a:rPr>
              <a:t>OK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Digitalization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Serialization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OK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Flash memory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&amp; JTAG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programation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OK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fr-FR" dirty="0" err="1" smtClean="0"/>
              <a:t>Implementing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 smtClean="0"/>
          </a:p>
          <a:p>
            <a:pPr marL="228600" lvl="1" indent="0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FPGA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programation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for 4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ADCs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ongoing</a:t>
            </a:r>
            <a:endParaRPr lang="fr-FR" dirty="0" smtClean="0">
              <a:solidFill>
                <a:srgbClr val="00B0F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Electronic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schematic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verification</a:t>
            </a:r>
            <a:r>
              <a:rPr lang="fr-FR" dirty="0" smtClean="0">
                <a:solidFill>
                  <a:srgbClr val="00B0F0"/>
                </a:solidFill>
              </a:rPr>
              <a:t> state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PCB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routing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ongoing</a:t>
            </a:r>
            <a:endParaRPr lang="fr-FR" dirty="0" smtClean="0">
              <a:solidFill>
                <a:srgbClr val="00B0F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PCB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cablling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not </a:t>
            </a:r>
            <a:r>
              <a:rPr lang="fr-FR" dirty="0" err="1" smtClean="0">
                <a:solidFill>
                  <a:srgbClr val="FF0000"/>
                </a:solidFill>
              </a:rPr>
              <a:t>started</a:t>
            </a:r>
            <a:endParaRPr lang="fr-FR" dirty="0" smtClean="0">
              <a:solidFill>
                <a:srgbClr val="FF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Test &amp;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verification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not </a:t>
            </a:r>
            <a:r>
              <a:rPr lang="fr-FR" dirty="0" err="1">
                <a:solidFill>
                  <a:srgbClr val="FF0000"/>
                </a:solidFill>
              </a:rPr>
              <a:t>started</a:t>
            </a:r>
            <a:endParaRPr lang="fr-FR" dirty="0">
              <a:solidFill>
                <a:srgbClr val="FF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228600" lvl="1" indent="0">
              <a:buNone/>
            </a:pPr>
            <a:endParaRPr lang="fr-F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476874"/>
            <a:ext cx="578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Simplified</a:t>
            </a:r>
            <a:r>
              <a:rPr lang="fr-FR" dirty="0" smtClean="0"/>
              <a:t> block </a:t>
            </a:r>
            <a:r>
              <a:rPr lang="fr-FR" dirty="0" err="1" smtClean="0"/>
              <a:t>diagram</a:t>
            </a:r>
            <a:r>
              <a:rPr lang="fr-FR" dirty="0" smtClean="0"/>
              <a:t> of LTDB </a:t>
            </a:r>
            <a:r>
              <a:rPr lang="fr-FR" dirty="0" err="1" smtClean="0"/>
              <a:t>Digitalization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707246" y="3099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Developments ongoing, prepearing for </a:t>
            </a:r>
            <a:r>
              <a:rPr lang="it-IT" u="sng" dirty="0"/>
              <a:t>first Prototype </a:t>
            </a:r>
            <a:r>
              <a:rPr lang="it-IT" dirty="0"/>
              <a:t>at the end of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ATLAS Validation until end of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Full Calorimeter Installation at end of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4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87" t="24125" r="16468" b="6694"/>
          <a:stretch/>
        </p:blipFill>
        <p:spPr>
          <a:xfrm>
            <a:off x="784971" y="641404"/>
            <a:ext cx="10221534" cy="58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54" y="322879"/>
            <a:ext cx="9601200" cy="697150"/>
          </a:xfrm>
        </p:spPr>
        <p:txBody>
          <a:bodyPr/>
          <a:lstStyle/>
          <a:p>
            <a:r>
              <a:rPr lang="fr-FR" dirty="0" err="1" smtClean="0"/>
              <a:t>LAr</a:t>
            </a:r>
            <a:r>
              <a:rPr lang="fr-FR" dirty="0" smtClean="0"/>
              <a:t> </a:t>
            </a:r>
            <a:r>
              <a:rPr lang="fr-FR" dirty="0" err="1" smtClean="0"/>
              <a:t>Calorimeter</a:t>
            </a:r>
            <a:r>
              <a:rPr lang="fr-FR" dirty="0" smtClean="0"/>
              <a:t> </a:t>
            </a:r>
            <a:r>
              <a:rPr lang="fr-FR" dirty="0"/>
              <a:t>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7" y="1365440"/>
            <a:ext cx="9799092" cy="4745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err="1" smtClean="0"/>
              <a:t>Resolution</a:t>
            </a:r>
            <a:r>
              <a:rPr lang="fr-FR" sz="1800" dirty="0" smtClean="0"/>
              <a:t> </a:t>
            </a:r>
            <a:r>
              <a:rPr lang="fr-FR" sz="1800" dirty="0" err="1" smtClean="0"/>
              <a:t>increased</a:t>
            </a:r>
            <a:r>
              <a:rPr lang="fr-FR" sz="1800" dirty="0" smtClean="0"/>
              <a:t> 10 times: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Longitudinal segmentation in 4 </a:t>
            </a:r>
            <a:r>
              <a:rPr lang="fr-FR" sz="1600" dirty="0" err="1" smtClean="0"/>
              <a:t>layers</a:t>
            </a:r>
            <a:r>
              <a:rPr lang="fr-FR" sz="1600" dirty="0" smtClean="0"/>
              <a:t> (PS, Front, Middle, Back)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dirty="0" err="1" smtClean="0"/>
              <a:t>Finer</a:t>
            </a:r>
            <a:r>
              <a:rPr lang="fr-FR" sz="1600" dirty="0" smtClean="0"/>
              <a:t>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 in </a:t>
            </a:r>
            <a:r>
              <a:rPr lang="en-US" sz="1600" dirty="0" smtClean="0"/>
              <a:t>n and </a:t>
            </a:r>
            <a:r>
              <a:rPr lang="el-GR" sz="1600" dirty="0" smtClean="0"/>
              <a:t>φ</a:t>
            </a:r>
            <a:r>
              <a:rPr lang="fr-FR" sz="1600" dirty="0" smtClean="0"/>
              <a:t>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for 2 &amp; 3 </a:t>
            </a:r>
            <a:r>
              <a:rPr lang="fr-FR" sz="1600" dirty="0" err="1" smtClean="0"/>
              <a:t>layers</a:t>
            </a:r>
            <a:r>
              <a:rPr lang="fr-FR" sz="1600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err="1" smtClean="0"/>
              <a:t>Quantization</a:t>
            </a:r>
            <a:r>
              <a:rPr lang="fr-FR" sz="1800" dirty="0" smtClean="0"/>
              <a:t> </a:t>
            </a:r>
            <a:r>
              <a:rPr lang="fr-FR" sz="1800" dirty="0" err="1" smtClean="0"/>
              <a:t>scale</a:t>
            </a:r>
            <a:r>
              <a:rPr lang="fr-FR" sz="18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High </a:t>
            </a:r>
            <a:r>
              <a:rPr lang="fr-FR" sz="1600" dirty="0" err="1" smtClean="0"/>
              <a:t>precision</a:t>
            </a:r>
            <a:r>
              <a:rPr lang="fr-FR" sz="1600" dirty="0" smtClean="0"/>
              <a:t> (</a:t>
            </a:r>
            <a:r>
              <a:rPr lang="fr-FR" sz="1600" dirty="0" err="1" smtClean="0"/>
              <a:t>level</a:t>
            </a:r>
            <a:r>
              <a:rPr lang="fr-FR" sz="1600" dirty="0" smtClean="0"/>
              <a:t> of noise)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125 MeV in the </a:t>
            </a:r>
            <a:r>
              <a:rPr lang="en-US" sz="1600" dirty="0" smtClean="0"/>
              <a:t>middle </a:t>
            </a:r>
            <a:r>
              <a:rPr lang="en-US" sz="1600" dirty="0"/>
              <a:t>layer and 32 MeV elsewhere</a:t>
            </a:r>
            <a:r>
              <a:rPr lang="en-US" sz="1600" dirty="0" smtClean="0"/>
              <a:t>. 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(compared to 1GeV for Run2)</a:t>
            </a:r>
            <a:endParaRPr lang="fr-FR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667" t="9630" r="37604" b="4445"/>
          <a:stretch/>
        </p:blipFill>
        <p:spPr>
          <a:xfrm>
            <a:off x="7192181" y="2009898"/>
            <a:ext cx="4479063" cy="38846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75663" y="3292992"/>
            <a:ext cx="4604084" cy="2465229"/>
            <a:chOff x="7299158" y="292476"/>
            <a:chExt cx="4604084" cy="2465229"/>
          </a:xfrm>
        </p:grpSpPr>
        <p:grpSp>
          <p:nvGrpSpPr>
            <p:cNvPr id="11" name="Group 10"/>
            <p:cNvGrpSpPr/>
            <p:nvPr/>
          </p:nvGrpSpPr>
          <p:grpSpPr>
            <a:xfrm>
              <a:off x="7299158" y="292476"/>
              <a:ext cx="4604084" cy="2059012"/>
              <a:chOff x="7299158" y="292476"/>
              <a:chExt cx="4604084" cy="205901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22456" t="28666" r="17720" b="22318"/>
              <a:stretch/>
            </p:blipFill>
            <p:spPr>
              <a:xfrm>
                <a:off x="7299158" y="292476"/>
                <a:ext cx="4604084" cy="205901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972425" y="503853"/>
                <a:ext cx="1238250" cy="1847635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210674" y="503853"/>
                <a:ext cx="2009775" cy="1847635"/>
              </a:xfrm>
              <a:prstGeom prst="rect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541361" y="2405820"/>
              <a:ext cx="1323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</a:rPr>
                <a:t>Digital part</a:t>
              </a:r>
              <a:endParaRPr lang="fr-FR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72425" y="2419151"/>
              <a:ext cx="1419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accent3">
                      <a:lumMod val="75000"/>
                    </a:schemeClr>
                  </a:solidFill>
                </a:rPr>
                <a:t>Analog</a:t>
              </a:r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</a:rPr>
                <a:t> part</a:t>
              </a:r>
              <a:endParaRPr lang="fr-FR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5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48672"/>
          </a:xfrm>
        </p:spPr>
        <p:txBody>
          <a:bodyPr/>
          <a:lstStyle/>
          <a:p>
            <a:r>
              <a:rPr lang="fr-FR" dirty="0" smtClean="0"/>
              <a:t>Trigger </a:t>
            </a:r>
            <a:r>
              <a:rPr lang="fr-FR" dirty="0"/>
              <a:t>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82" t="25041" r="13333" b="7812"/>
          <a:stretch/>
        </p:blipFill>
        <p:spPr>
          <a:xfrm>
            <a:off x="6878925" y="1152526"/>
            <a:ext cx="4810043" cy="242469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95400" y="3400603"/>
            <a:ext cx="3017061" cy="2423018"/>
            <a:chOff x="2668344" y="3977879"/>
            <a:chExt cx="3017061" cy="24230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8344" y="3977879"/>
              <a:ext cx="2930316" cy="2423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/>
            <p:cNvSpPr/>
            <p:nvPr/>
          </p:nvSpPr>
          <p:spPr>
            <a:xfrm>
              <a:off x="5085330" y="6090490"/>
              <a:ext cx="600075" cy="30088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024" y="1676400"/>
            <a:ext cx="615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Instantaneous</a:t>
            </a:r>
            <a:r>
              <a:rPr lang="fr-FR" dirty="0" smtClean="0"/>
              <a:t> </a:t>
            </a:r>
            <a:r>
              <a:rPr lang="fr-FR" dirty="0" err="1" smtClean="0"/>
              <a:t>Luminosity</a:t>
            </a:r>
            <a:r>
              <a:rPr lang="fr-FR" dirty="0" smtClean="0"/>
              <a:t> </a:t>
            </a:r>
            <a:r>
              <a:rPr lang="fr-FR" dirty="0" err="1"/>
              <a:t>increases</a:t>
            </a:r>
            <a:r>
              <a:rPr lang="fr-FR" dirty="0"/>
              <a:t>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increase </a:t>
            </a:r>
            <a:r>
              <a:rPr lang="en-US" dirty="0"/>
              <a:t>number of interactions per bunch </a:t>
            </a:r>
            <a:r>
              <a:rPr lang="en-US" dirty="0" smtClean="0"/>
              <a:t>crossing (µ): </a:t>
            </a:r>
            <a:r>
              <a:rPr lang="en-US" dirty="0"/>
              <a:t>40 [Run 1] —&gt; 50 [Run 2] —&gt; 80 [Run 3]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increase </a:t>
            </a:r>
            <a:r>
              <a:rPr lang="en-US" dirty="0"/>
              <a:t>occupancy (more fakes (non-physics) trigger</a:t>
            </a:r>
            <a:r>
              <a:rPr lang="en-US" dirty="0" smtClean="0"/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7029" y="3893678"/>
            <a:ext cx="6847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 </a:t>
            </a:r>
            <a:r>
              <a:rPr lang="en-US" dirty="0" smtClean="0"/>
              <a:t>Calorimeter triggers: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Selection of EM </a:t>
            </a:r>
            <a:r>
              <a:rPr lang="en-US" dirty="0" err="1" smtClean="0">
                <a:sym typeface="Wingdings" panose="05000000000000000000" pitchFamily="2" charset="2"/>
              </a:rPr>
              <a:t>objets</a:t>
            </a:r>
            <a:r>
              <a:rPr lang="en-US" dirty="0" smtClean="0">
                <a:sym typeface="Wingdings" panose="05000000000000000000" pitchFamily="2" charset="2"/>
              </a:rPr>
              <a:t> (photons, electrons, T leptons)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Expected to increase linearly with L.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105133" y="586923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L1 trigger rate </a:t>
            </a:r>
            <a:r>
              <a:rPr lang="en-US" b="1" dirty="0" smtClean="0">
                <a:solidFill>
                  <a:srgbClr val="FF0000"/>
                </a:solidFill>
              </a:rPr>
              <a:t>is limited to 100kHz!!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04" y="3502"/>
            <a:ext cx="9601200" cy="697150"/>
          </a:xfrm>
        </p:spPr>
        <p:txBody>
          <a:bodyPr/>
          <a:lstStyle/>
          <a:p>
            <a:r>
              <a:rPr lang="fr-FR" dirty="0" err="1" smtClean="0"/>
              <a:t>LAr</a:t>
            </a:r>
            <a:r>
              <a:rPr lang="fr-FR" dirty="0" smtClean="0"/>
              <a:t> </a:t>
            </a:r>
            <a:r>
              <a:rPr lang="fr-FR" dirty="0" err="1" smtClean="0"/>
              <a:t>Calorimeter</a:t>
            </a:r>
            <a:r>
              <a:rPr lang="fr-FR" dirty="0" smtClean="0"/>
              <a:t> </a:t>
            </a:r>
            <a:r>
              <a:rPr lang="fr-FR" dirty="0"/>
              <a:t>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60" y="722802"/>
            <a:ext cx="11171106" cy="4145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/>
              <a:t>Facts</a:t>
            </a:r>
            <a:r>
              <a:rPr lang="en-US" sz="16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In high luminosity </a:t>
            </a:r>
            <a:r>
              <a:rPr lang="en-US" sz="1400" b="1" dirty="0" smtClean="0"/>
              <a:t>impossible</a:t>
            </a:r>
            <a:r>
              <a:rPr lang="en-US" sz="1400" dirty="0" smtClean="0"/>
              <a:t> to do a trigger selection as in Run 1 (</a:t>
            </a:r>
            <a:r>
              <a:rPr lang="en-US" sz="1400" b="1" u="sng" dirty="0" smtClean="0"/>
              <a:t>limited rate at 100kHz</a:t>
            </a:r>
            <a:r>
              <a:rPr lang="en-US" sz="1400" dirty="0" smtClean="0"/>
              <a:t>).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N</a:t>
            </a:r>
            <a:r>
              <a:rPr lang="en-US" sz="1400" dirty="0" smtClean="0"/>
              <a:t>eed to </a:t>
            </a:r>
            <a:r>
              <a:rPr lang="en-US" sz="1400" b="1" dirty="0" smtClean="0"/>
              <a:t>keep low thresholds</a:t>
            </a:r>
            <a:r>
              <a:rPr lang="en-US" sz="1400" dirty="0" smtClean="0"/>
              <a:t> for single leptons for a possible new physics signatures.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ym typeface="Wingdings" panose="05000000000000000000" pitchFamily="2" charset="2"/>
              </a:rPr>
              <a:t>Trigger rates dominated </a:t>
            </a:r>
            <a:r>
              <a:rPr lang="en-US" sz="1400" dirty="0">
                <a:sym typeface="Wingdings" panose="05000000000000000000" pitchFamily="2" charset="2"/>
              </a:rPr>
              <a:t>by QCD jets </a:t>
            </a:r>
            <a:r>
              <a:rPr lang="en-US" sz="1400" dirty="0" smtClean="0">
                <a:sym typeface="Wingdings" panose="05000000000000000000" pitchFamily="2" charset="2"/>
              </a:rPr>
              <a:t>background. </a:t>
            </a:r>
            <a:endParaRPr lang="en-US" sz="1400" dirty="0"/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/>
              <a:t>Solution</a:t>
            </a:r>
            <a:r>
              <a:rPr lang="en-US" sz="1600" dirty="0" smtClean="0"/>
              <a:t>. Decrease L1 trigger rate by improving trigger selection.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/>
              <a:t>QCD jets rejection. </a:t>
            </a:r>
            <a:r>
              <a:rPr lang="fr-FR" sz="1400" dirty="0" err="1"/>
              <a:t>Using</a:t>
            </a:r>
            <a:r>
              <a:rPr lang="fr-FR" sz="1400" dirty="0"/>
              <a:t> </a:t>
            </a:r>
            <a:r>
              <a:rPr lang="fr-FR" sz="1400" dirty="0" err="1"/>
              <a:t>shower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r>
              <a:rPr lang="fr-FR" sz="1400" dirty="0"/>
              <a:t> </a:t>
            </a:r>
            <a:r>
              <a:rPr lang="fr-FR" sz="1400" dirty="0" smtClean="0"/>
              <a:t>information (NOT ONLY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information as </a:t>
            </a:r>
            <a:r>
              <a:rPr lang="fr-FR" sz="1400" dirty="0" err="1" smtClean="0"/>
              <a:t>currently</a:t>
            </a:r>
            <a:r>
              <a:rPr lang="fr-FR" sz="14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err="1" smtClean="0"/>
              <a:t>Improving</a:t>
            </a:r>
            <a:r>
              <a:rPr lang="fr-FR" sz="1400" dirty="0" smtClean="0"/>
              <a:t>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reconstruction </a:t>
            </a:r>
            <a:r>
              <a:rPr lang="fr-FR" sz="1400" dirty="0" err="1" smtClean="0"/>
              <a:t>algorithms</a:t>
            </a:r>
            <a:r>
              <a:rPr lang="fr-FR" sz="1400" dirty="0" smtClean="0"/>
              <a:t>.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 smtClean="0"/>
              <a:t> 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/>
              <a:t>Implementation</a:t>
            </a:r>
            <a:r>
              <a:rPr lang="en-US" sz="1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u="sng" dirty="0" smtClean="0"/>
              <a:t>Increase spatial resolution</a:t>
            </a:r>
            <a:r>
              <a:rPr lang="en-US" sz="1400" dirty="0" smtClean="0"/>
              <a:t> of calorimeter, new segmentation in </a:t>
            </a:r>
            <a:r>
              <a:rPr lang="en-US" sz="1400" b="1" dirty="0" smtClean="0"/>
              <a:t>Super cells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Design new electronics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B050"/>
                </a:solidFill>
              </a:rPr>
              <a:t>Develop algorithms </a:t>
            </a:r>
            <a:r>
              <a:rPr lang="en-US" sz="1400" dirty="0" smtClean="0"/>
              <a:t>of shower shape analysis and energy </a:t>
            </a:r>
            <a:r>
              <a:rPr lang="en-US" sz="1400" dirty="0" err="1" smtClean="0"/>
              <a:t>reconstrucion</a:t>
            </a:r>
            <a:r>
              <a:rPr lang="en-US" sz="14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532" t="14282" r="27139" b="17905"/>
          <a:stretch/>
        </p:blipFill>
        <p:spPr>
          <a:xfrm>
            <a:off x="1418386" y="3497252"/>
            <a:ext cx="2912739" cy="2741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90058" y="6268330"/>
            <a:ext cx="453528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L1 rates vs EM </a:t>
            </a:r>
            <a:r>
              <a:rPr lang="en-US" sz="1200" dirty="0">
                <a:latin typeface="NimbusRomNo9L-ReguItal"/>
                <a:ea typeface="Calibri" panose="020F0502020204030204" pitchFamily="34" charset="0"/>
                <a:cs typeface="NimbusRomNo9L-ReguItal"/>
              </a:rPr>
              <a:t>E</a:t>
            </a:r>
            <a:r>
              <a:rPr lang="en-US" sz="500" dirty="0">
                <a:latin typeface="NimbusRomNo9L-Regu"/>
                <a:ea typeface="Calibri" panose="020F0502020204030204" pitchFamily="34" charset="0"/>
                <a:cs typeface="NimbusRomNo9L-Regu"/>
              </a:rPr>
              <a:t>T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threshold </a:t>
            </a:r>
            <a:r>
              <a:rPr lang="fr-FR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for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Run 2 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(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blue)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and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Run 3 for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two sets of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shower shape variables (green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and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black), 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2071425" y="3694066"/>
            <a:ext cx="2085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latin typeface="NimbusRomNo9L-ReguItal"/>
              </a:rPr>
              <a:t>Shower</a:t>
            </a:r>
            <a:r>
              <a:rPr lang="fr-FR" sz="1100" dirty="0" smtClean="0">
                <a:latin typeface="NimbusRomNo9L-ReguItal"/>
              </a:rPr>
              <a:t> </a:t>
            </a:r>
            <a:r>
              <a:rPr lang="fr-FR" sz="1100" dirty="0" err="1" smtClean="0">
                <a:latin typeface="NimbusRomNo9L-ReguItal"/>
              </a:rPr>
              <a:t>shape</a:t>
            </a:r>
            <a:r>
              <a:rPr lang="fr-FR" sz="1100" dirty="0" smtClean="0">
                <a:latin typeface="NimbusRomNo9L-ReguItal"/>
              </a:rPr>
              <a:t> variables:</a:t>
            </a:r>
          </a:p>
          <a:p>
            <a:r>
              <a:rPr lang="fr-FR" sz="1100" dirty="0" smtClean="0">
                <a:latin typeface="NimbusRomNo9L-ReguItal"/>
              </a:rPr>
              <a:t>R</a:t>
            </a:r>
            <a:r>
              <a:rPr lang="fr-FR" sz="1000" dirty="0">
                <a:latin typeface="NimbusRomNo9L-Regu"/>
              </a:rPr>
              <a:t>n</a:t>
            </a:r>
            <a:r>
              <a:rPr lang="fr-FR" sz="1000" dirty="0" smtClean="0">
                <a:latin typeface="NimbusSanL-Regu"/>
              </a:rPr>
              <a:t>, </a:t>
            </a:r>
            <a:r>
              <a:rPr lang="fr-FR" sz="1100" dirty="0" smtClean="0">
                <a:latin typeface="rtxmi"/>
              </a:rPr>
              <a:t>w</a:t>
            </a:r>
            <a:r>
              <a:rPr lang="fr-FR" sz="800" dirty="0" smtClean="0">
                <a:latin typeface="NimbusRomNo9L-Regu"/>
              </a:rPr>
              <a:t>n,2 </a:t>
            </a:r>
            <a:r>
              <a:rPr lang="fr-FR" sz="1000" dirty="0">
                <a:latin typeface="NimbusSanL-Regu"/>
              </a:rPr>
              <a:t>and </a:t>
            </a:r>
            <a:r>
              <a:rPr lang="fr-FR" sz="1100" dirty="0" smtClean="0">
                <a:latin typeface="NimbusRomNo9L-ReguItal"/>
              </a:rPr>
              <a:t>f</a:t>
            </a:r>
            <a:r>
              <a:rPr lang="fr-FR" sz="800" dirty="0" smtClean="0">
                <a:latin typeface="NimbusRomNo9L-Regu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0361" t="28038" r="25603" b="46220"/>
          <a:stretch/>
        </p:blipFill>
        <p:spPr>
          <a:xfrm>
            <a:off x="8617705" y="3981744"/>
            <a:ext cx="3410088" cy="20011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4846" t="28038" r="54502" b="46220"/>
          <a:stretch/>
        </p:blipFill>
        <p:spPr>
          <a:xfrm>
            <a:off x="5224683" y="3943350"/>
            <a:ext cx="2986164" cy="2039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69836" y="3694066"/>
            <a:ext cx="2372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 err="1"/>
              <a:t>Resolution</a:t>
            </a:r>
            <a:r>
              <a:rPr lang="fr-FR" sz="1200" dirty="0"/>
              <a:t> </a:t>
            </a:r>
            <a:r>
              <a:rPr lang="fr-FR" sz="1200" dirty="0" err="1"/>
              <a:t>increased</a:t>
            </a:r>
            <a:r>
              <a:rPr lang="fr-FR" sz="1200" dirty="0"/>
              <a:t> 10 </a:t>
            </a:r>
            <a:r>
              <a:rPr lang="fr-FR" sz="1200" dirty="0" smtClean="0"/>
              <a:t>times</a:t>
            </a:r>
            <a:endParaRPr lang="fr-FR" sz="1200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8318157" y="4850644"/>
            <a:ext cx="276225" cy="380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6353175" y="6289679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BEFORE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9324975" y="6238654"/>
            <a:ext cx="22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AFTER UPGRADE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55882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552" y="1679217"/>
            <a:ext cx="9601200" cy="5045530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LHC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ATLAS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Calorimeter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trigger system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Calorimeter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upgrade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Demonstrator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Demonstrator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Data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Analysis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LTDB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development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Results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&amp; perspectives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49883"/>
          </a:xfrm>
        </p:spPr>
        <p:txBody>
          <a:bodyPr>
            <a:normAutofit/>
          </a:bodyPr>
          <a:lstStyle/>
          <a:p>
            <a:r>
              <a:rPr lang="fr-FR" dirty="0" smtClean="0"/>
              <a:t>Large Hadron </a:t>
            </a:r>
            <a:r>
              <a:rPr lang="fr-FR" dirty="0" err="1" smtClean="0"/>
              <a:t>Collider</a:t>
            </a:r>
            <a:r>
              <a:rPr lang="fr-FR" dirty="0"/>
              <a:t> </a:t>
            </a:r>
            <a:r>
              <a:rPr lang="fr-FR" dirty="0" smtClean="0"/>
              <a:t>(LHC)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6" y="1018900"/>
            <a:ext cx="10908387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9604" y="4759229"/>
            <a:ext cx="7750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Built </a:t>
            </a:r>
            <a:r>
              <a:rPr lang="en-US" dirty="0"/>
              <a:t>by the European Organization for Nuclear Research (CERN)</a:t>
            </a:r>
            <a:endParaRPr lang="fr-FR" dirty="0" smtClean="0"/>
          </a:p>
          <a:p>
            <a:pPr algn="ctr"/>
            <a:r>
              <a:rPr lang="fr-FR" dirty="0" smtClean="0"/>
              <a:t>First </a:t>
            </a:r>
            <a:r>
              <a:rPr lang="fr-FR" dirty="0" err="1" smtClean="0"/>
              <a:t>operation</a:t>
            </a:r>
            <a:r>
              <a:rPr lang="fr-FR" dirty="0" smtClean="0"/>
              <a:t> in 2008</a:t>
            </a:r>
          </a:p>
          <a:p>
            <a:pPr algn="ctr"/>
            <a:r>
              <a:rPr lang="fr-FR" dirty="0" smtClean="0"/>
              <a:t>Proton-proton &amp;  Pb-Pb collisions at 40MHz</a:t>
            </a:r>
            <a:endParaRPr lang="fr-FR" dirty="0"/>
          </a:p>
          <a:p>
            <a:pPr algn="ctr"/>
            <a:r>
              <a:rPr lang="fr-FR" dirty="0" smtClean="0"/>
              <a:t>Center of mass </a:t>
            </a:r>
            <a:r>
              <a:rPr lang="fr-FR" dirty="0" err="1" smtClean="0"/>
              <a:t>energy</a:t>
            </a:r>
            <a:r>
              <a:rPr lang="fr-FR" dirty="0" smtClean="0"/>
              <a:t> 14 </a:t>
            </a:r>
            <a:r>
              <a:rPr lang="fr-FR" dirty="0" err="1" smtClean="0"/>
              <a:t>TeV</a:t>
            </a:r>
            <a:endParaRPr lang="fr-FR" dirty="0" smtClean="0"/>
          </a:p>
          <a:p>
            <a:pPr algn="ctr"/>
            <a:r>
              <a:rPr lang="en-US" dirty="0" smtClean="0"/>
              <a:t>Luminosity</a:t>
            </a:r>
            <a:r>
              <a:rPr lang="en-US" dirty="0"/>
              <a:t>: L = 10</a:t>
            </a:r>
            <a:r>
              <a:rPr lang="en-US" baseline="30000" dirty="0"/>
              <a:t>34</a:t>
            </a:r>
            <a:r>
              <a:rPr lang="en-US" dirty="0"/>
              <a:t> cm</a:t>
            </a:r>
            <a:r>
              <a:rPr lang="en-US" baseline="30000" dirty="0"/>
              <a:t>−</a:t>
            </a:r>
            <a:r>
              <a:rPr lang="en-US" baseline="30000" dirty="0" smtClean="0"/>
              <a:t>2</a:t>
            </a:r>
            <a:r>
              <a:rPr lang="en-US" dirty="0"/>
              <a:t>s</a:t>
            </a:r>
            <a:r>
              <a:rPr lang="en-US" baseline="30000" dirty="0" smtClean="0"/>
              <a:t>−</a:t>
            </a:r>
            <a:r>
              <a:rPr lang="en-US" baseline="30000" dirty="0"/>
              <a:t>1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4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576010"/>
          </a:xfrm>
        </p:spPr>
        <p:txBody>
          <a:bodyPr/>
          <a:lstStyle/>
          <a:p>
            <a:r>
              <a:rPr lang="fr-FR" dirty="0" smtClean="0"/>
              <a:t>ATLAS</a:t>
            </a:r>
            <a:endParaRPr lang="fr-FR" dirty="0"/>
          </a:p>
        </p:txBody>
      </p:sp>
      <p:pic>
        <p:nvPicPr>
          <p:cNvPr id="3074" name="Picture 2" descr="圖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99" y="299380"/>
            <a:ext cx="4811514" cy="31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761" y="1222351"/>
            <a:ext cx="8448189" cy="307961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A</a:t>
            </a:r>
            <a:r>
              <a:rPr lang="en-US" sz="1600" dirty="0"/>
              <a:t> </a:t>
            </a:r>
            <a:r>
              <a:rPr lang="en-US" sz="1600" b="1" dirty="0"/>
              <a:t>T</a:t>
            </a:r>
            <a:r>
              <a:rPr lang="en-US" sz="1600" dirty="0"/>
              <a:t>oroidal </a:t>
            </a:r>
            <a:r>
              <a:rPr lang="en-US" sz="1600" b="1" dirty="0"/>
              <a:t>L</a:t>
            </a:r>
            <a:r>
              <a:rPr lang="en-US" sz="1600" dirty="0"/>
              <a:t>HC </a:t>
            </a:r>
            <a:r>
              <a:rPr lang="en-US" sz="1600" b="1" dirty="0" err="1"/>
              <a:t>A</a:t>
            </a:r>
            <a:r>
              <a:rPr lang="en-US" sz="1600" dirty="0" err="1"/>
              <a:t>pparatu</a:t>
            </a:r>
            <a:r>
              <a:rPr lang="en-US" sz="1600" b="1" dirty="0" err="1"/>
              <a:t>S</a:t>
            </a:r>
            <a:endParaRPr lang="fr-FR" sz="1600" dirty="0" smtClean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General detector:</a:t>
            </a: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investigate Higgs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boson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(identified in 2012), 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provide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EW symmetry breaking details,</a:t>
            </a: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search of extra  dimensions, look for new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physics…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Sub-detectors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Inner detector. Tracker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Muon Spectrometer. Tracker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Calorimeter.</a:t>
            </a:r>
            <a:endParaRPr lang="en-US" sz="1400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400" dirty="0" smtClean="0"/>
          </a:p>
          <a:p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37" t="38715" r="38333" b="3068"/>
          <a:stretch/>
        </p:blipFill>
        <p:spPr>
          <a:xfrm>
            <a:off x="6396802" y="3764715"/>
            <a:ext cx="3646530" cy="2210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9161" y="4369059"/>
            <a:ext cx="51525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Liquid</a:t>
            </a:r>
            <a:r>
              <a:rPr lang="fr-FR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Argon </a:t>
            </a:r>
            <a:r>
              <a:rPr lang="fr-FR" sz="2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Calorimeter</a:t>
            </a:r>
            <a:r>
              <a:rPr lang="fr-FR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/>
              <a:t>argon as active medium.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/>
              <a:t>the E</a:t>
            </a:r>
            <a:r>
              <a:rPr lang="fr-FR" baseline="-25000" dirty="0"/>
              <a:t>T</a:t>
            </a:r>
            <a:r>
              <a:rPr lang="fr-FR" dirty="0"/>
              <a:t> </a:t>
            </a:r>
            <a:r>
              <a:rPr lang="fr-FR" dirty="0" err="1"/>
              <a:t>deposited</a:t>
            </a:r>
            <a:r>
              <a:rPr lang="fr-FR" dirty="0"/>
              <a:t> by </a:t>
            </a:r>
            <a:r>
              <a:rPr lang="fr-FR" dirty="0" err="1" smtClean="0">
                <a:solidFill>
                  <a:srgbClr val="0070C0"/>
                </a:solidFill>
              </a:rPr>
              <a:t>electrons</a:t>
            </a:r>
            <a:r>
              <a:rPr lang="fr-FR" dirty="0" smtClean="0">
                <a:solidFill>
                  <a:srgbClr val="0070C0"/>
                </a:solidFill>
              </a:rPr>
              <a:t> &amp; photons.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905001"/>
            <a:ext cx="3352800" cy="2266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244546"/>
            <a:ext cx="9601200" cy="697150"/>
          </a:xfrm>
        </p:spPr>
        <p:txBody>
          <a:bodyPr/>
          <a:lstStyle/>
          <a:p>
            <a:r>
              <a:rPr lang="fr-FR" dirty="0" err="1" smtClean="0"/>
              <a:t>Calorimeter</a:t>
            </a:r>
            <a:r>
              <a:rPr lang="fr-FR" dirty="0" smtClean="0"/>
              <a:t> trigger system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16" y="1188806"/>
            <a:ext cx="9736884" cy="5393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1 event ~ 1.6MB of </a:t>
            </a:r>
            <a:r>
              <a:rPr lang="en-US" sz="1600" dirty="0" smtClean="0"/>
              <a:t>data </a:t>
            </a:r>
            <a:r>
              <a:rPr lang="en-US" sz="1600" dirty="0" smtClean="0">
                <a:sym typeface="Wingdings" panose="05000000000000000000" pitchFamily="2" charset="2"/>
              </a:rPr>
              <a:t> ~</a:t>
            </a:r>
            <a:r>
              <a:rPr lang="en-US" sz="1600" dirty="0" smtClean="0"/>
              <a:t>petabytes/s  </a:t>
            </a:r>
            <a:r>
              <a:rPr lang="en-US" sz="1600" dirty="0"/>
              <a:t>if ALL </a:t>
            </a:r>
            <a:r>
              <a:rPr lang="en-US" sz="1600" dirty="0" smtClean="0"/>
              <a:t>events </a:t>
            </a:r>
            <a:r>
              <a:rPr lang="en-US" sz="1600" dirty="0"/>
              <a:t>were recorded.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Impossible </a:t>
            </a:r>
            <a:r>
              <a:rPr lang="en-US" sz="1600" dirty="0"/>
              <a:t>to manage!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/>
              <a:t>Trigger</a:t>
            </a:r>
            <a:r>
              <a:rPr lang="en-US" sz="1600" dirty="0"/>
              <a:t>: Selector of events before recording</a:t>
            </a:r>
            <a:r>
              <a:rPr lang="en-US" sz="1600" dirty="0" smtClean="0"/>
              <a:t>.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indent="0">
              <a:spcBef>
                <a:spcPts val="600"/>
              </a:spcBef>
              <a:buNone/>
            </a:pPr>
            <a:endParaRPr lang="fr-FR" sz="1600" dirty="0"/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CRITERIA OF SELECTION IN CALORIMETER:  </a:t>
            </a:r>
            <a:r>
              <a:rPr lang="fr-FR" sz="1600" dirty="0" err="1"/>
              <a:t>E</a:t>
            </a:r>
            <a:r>
              <a:rPr lang="fr-FR" sz="1600" dirty="0" err="1"/>
              <a:t>nergy</a:t>
            </a:r>
            <a:r>
              <a:rPr lang="fr-FR" sz="1600" dirty="0"/>
              <a:t> </a:t>
            </a:r>
            <a:r>
              <a:rPr lang="fr-FR" sz="1600" dirty="0" err="1"/>
              <a:t>deposited</a:t>
            </a:r>
            <a:r>
              <a:rPr lang="fr-FR" sz="1600" dirty="0"/>
              <a:t> </a:t>
            </a:r>
            <a:r>
              <a:rPr lang="fr-FR" sz="1600" dirty="0" smtClean="0"/>
              <a:t>&gt; </a:t>
            </a:r>
            <a:r>
              <a:rPr lang="fr-FR" sz="1600" i="1" dirty="0" smtClean="0"/>
              <a:t>E</a:t>
            </a:r>
            <a:r>
              <a:rPr lang="fr-FR" sz="1600" i="1" baseline="-25000" dirty="0" smtClean="0"/>
              <a:t>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threshold</a:t>
            </a:r>
            <a:r>
              <a:rPr lang="fr-FR" sz="1600" dirty="0" smtClean="0"/>
              <a:t>?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/>
              <a:t>L</a:t>
            </a:r>
            <a:r>
              <a:rPr lang="en-US" sz="1600" dirty="0" err="1" smtClean="0"/>
              <a:t>uminosity</a:t>
            </a:r>
            <a:r>
              <a:rPr lang="en-US" sz="1600" dirty="0" smtClean="0"/>
              <a:t> will increase in next years: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Run 3 (2021) 2 x nominal luminosity           L</a:t>
            </a:r>
            <a:r>
              <a:rPr lang="en-US" sz="1600" baseline="-25000" dirty="0" smtClean="0"/>
              <a:t>nominal</a:t>
            </a:r>
            <a:r>
              <a:rPr lang="en-US" sz="1600" dirty="0" smtClean="0"/>
              <a:t> = 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HL-LHC (2026) 5 to7 x nominal luminosity 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MORE LUMINOSITY </a:t>
            </a:r>
            <a:r>
              <a:rPr lang="fr-FR" sz="1600" dirty="0" smtClean="0">
                <a:sym typeface="Wingdings" panose="05000000000000000000" pitchFamily="2" charset="2"/>
              </a:rPr>
              <a:t> MORE DATA  HIGHER TRIGGER RATE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b="1" u="sng" dirty="0" smtClean="0">
                <a:sym typeface="Wingdings" panose="05000000000000000000" pitchFamily="2" charset="2"/>
              </a:rPr>
              <a:t>ATLAS trigger </a:t>
            </a:r>
            <a:r>
              <a:rPr lang="fr-FR" sz="1600" b="1" u="sng" dirty="0" err="1" smtClean="0">
                <a:sym typeface="Wingdings" panose="05000000000000000000" pitchFamily="2" charset="2"/>
              </a:rPr>
              <a:t>bandwith</a:t>
            </a:r>
            <a:r>
              <a:rPr lang="fr-FR" sz="1600" b="1" u="sng" dirty="0" smtClean="0">
                <a:sym typeface="Wingdings" panose="05000000000000000000" pitchFamily="2" charset="2"/>
              </a:rPr>
              <a:t> </a:t>
            </a:r>
            <a:r>
              <a:rPr lang="en-US" sz="1600" b="1" u="sng" dirty="0"/>
              <a:t>won’t be able to manage all that </a:t>
            </a:r>
            <a:r>
              <a:rPr lang="en-US" sz="1600" b="1" u="sng" dirty="0" smtClean="0"/>
              <a:t>data!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 WAY TO DECREASE TRIGGER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2" descr="http://i548.photobucket.com/albums/ii350/RAFAELNORMAM/caricaturas%203/Eltiempodesperdiciadoeslodemen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642" r="6541" b="18847"/>
          <a:stretch/>
        </p:blipFill>
        <p:spPr bwMode="auto">
          <a:xfrm>
            <a:off x="8021575" y="2955480"/>
            <a:ext cx="3387850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129239" y="2600325"/>
            <a:ext cx="3728886" cy="1175428"/>
            <a:chOff x="4129239" y="2600325"/>
            <a:chExt cx="3728886" cy="1175428"/>
          </a:xfrm>
        </p:grpSpPr>
        <p:grpSp>
          <p:nvGrpSpPr>
            <p:cNvPr id="18" name="Group 17"/>
            <p:cNvGrpSpPr/>
            <p:nvPr/>
          </p:nvGrpSpPr>
          <p:grpSpPr>
            <a:xfrm>
              <a:off x="4129239" y="2747053"/>
              <a:ext cx="2800757" cy="1028700"/>
              <a:chOff x="8291105" y="1043443"/>
              <a:chExt cx="2800757" cy="1028700"/>
            </a:xfrm>
          </p:grpSpPr>
          <p:sp>
            <p:nvSpPr>
              <p:cNvPr id="16" name="Flowchart: Punched Tape 15"/>
              <p:cNvSpPr/>
              <p:nvPr/>
            </p:nvSpPr>
            <p:spPr>
              <a:xfrm>
                <a:off x="8291105" y="1043443"/>
                <a:ext cx="2690457" cy="1028700"/>
              </a:xfrm>
              <a:prstGeom prst="flowChartPunched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339137" y="1438027"/>
                <a:ext cx="2752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 smtClean="0">
                    <a:solidFill>
                      <a:schemeClr val="bg1"/>
                    </a:solidFill>
                  </a:rPr>
                  <a:t>Increase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>
                    <a:solidFill>
                      <a:schemeClr val="bg1"/>
                    </a:solidFill>
                  </a:rPr>
                  <a:t>E</a:t>
                </a:r>
                <a:r>
                  <a:rPr lang="fr-FR" b="1" baseline="-25000" dirty="0">
                    <a:solidFill>
                      <a:schemeClr val="bg1"/>
                    </a:solidFill>
                  </a:rPr>
                  <a:t>T</a:t>
                </a:r>
                <a:r>
                  <a:rPr lang="fr-FR" b="1" dirty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threshold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?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819696" y="2600325"/>
              <a:ext cx="1038429" cy="6610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62151" y="2540443"/>
            <a:ext cx="5353049" cy="2845035"/>
            <a:chOff x="1809751" y="930718"/>
            <a:chExt cx="5353049" cy="2845035"/>
          </a:xfrm>
        </p:grpSpPr>
        <p:grpSp>
          <p:nvGrpSpPr>
            <p:cNvPr id="31" name="Group 30"/>
            <p:cNvGrpSpPr/>
            <p:nvPr/>
          </p:nvGrpSpPr>
          <p:grpSpPr>
            <a:xfrm>
              <a:off x="4129239" y="2707340"/>
              <a:ext cx="3033561" cy="1068413"/>
              <a:chOff x="8291105" y="1003730"/>
              <a:chExt cx="3033561" cy="1068413"/>
            </a:xfrm>
          </p:grpSpPr>
          <p:sp>
            <p:nvSpPr>
              <p:cNvPr id="33" name="Flowchart: Punched Tape 32"/>
              <p:cNvSpPr/>
              <p:nvPr/>
            </p:nvSpPr>
            <p:spPr>
              <a:xfrm>
                <a:off x="8291105" y="1003730"/>
                <a:ext cx="3033561" cy="1068413"/>
              </a:xfrm>
              <a:prstGeom prst="flowChartPunched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82966" y="1215488"/>
                <a:ext cx="2941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Implement an </a:t>
                </a:r>
                <a:r>
                  <a:rPr lang="en-US" b="1" dirty="0">
                    <a:solidFill>
                      <a:schemeClr val="bg1"/>
                    </a:solidFill>
                  </a:rPr>
                  <a:t>additional criteria of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selection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 flipV="1">
              <a:off x="1809751" y="930718"/>
              <a:ext cx="2299738" cy="231082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276934" y="2090916"/>
            <a:ext cx="490867" cy="2184926"/>
            <a:chOff x="5276934" y="2090916"/>
            <a:chExt cx="490867" cy="2184926"/>
          </a:xfrm>
          <a:solidFill>
            <a:srgbClr val="C00000"/>
          </a:solidFill>
        </p:grpSpPr>
        <p:sp>
          <p:nvSpPr>
            <p:cNvPr id="37" name="Rectangle 36"/>
            <p:cNvSpPr/>
            <p:nvPr/>
          </p:nvSpPr>
          <p:spPr>
            <a:xfrm rot="19252363">
              <a:off x="5276934" y="2090916"/>
              <a:ext cx="338467" cy="203252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 rot="2294045">
              <a:off x="5429334" y="2243316"/>
              <a:ext cx="338467" cy="203252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20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04" y="3502"/>
            <a:ext cx="9601200" cy="697150"/>
          </a:xfrm>
        </p:spPr>
        <p:txBody>
          <a:bodyPr/>
          <a:lstStyle/>
          <a:p>
            <a:r>
              <a:rPr lang="fr-FR" dirty="0" err="1" smtClean="0"/>
              <a:t>LAr</a:t>
            </a:r>
            <a:r>
              <a:rPr lang="fr-FR" dirty="0" smtClean="0"/>
              <a:t> </a:t>
            </a:r>
            <a:r>
              <a:rPr lang="fr-FR" dirty="0" err="1" smtClean="0"/>
              <a:t>Calorimeter</a:t>
            </a:r>
            <a:r>
              <a:rPr lang="fr-FR" dirty="0" smtClean="0"/>
              <a:t> </a:t>
            </a:r>
            <a:r>
              <a:rPr lang="fr-FR" dirty="0"/>
              <a:t>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59" y="1033767"/>
            <a:ext cx="11429033" cy="414515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Calorimeter Trigger rates dominated </a:t>
            </a:r>
            <a:r>
              <a:rPr lang="en-US" sz="1600" dirty="0">
                <a:sym typeface="Wingdings" panose="05000000000000000000" pitchFamily="2" charset="2"/>
              </a:rPr>
              <a:t>by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background</a:t>
            </a:r>
            <a:r>
              <a:rPr lang="en-US" sz="1600" dirty="0" smtClean="0">
                <a:sym typeface="Wingdings" panose="05000000000000000000" pitchFamily="2" charset="2"/>
              </a:rPr>
              <a:t> (</a:t>
            </a:r>
            <a:r>
              <a:rPr lang="en-US" sz="1600" dirty="0">
                <a:sym typeface="Wingdings" panose="05000000000000000000" pitchFamily="2" charset="2"/>
              </a:rPr>
              <a:t>QCD </a:t>
            </a:r>
            <a:r>
              <a:rPr lang="en-US" sz="1600" dirty="0" smtClean="0">
                <a:sym typeface="Wingdings" panose="05000000000000000000" pitchFamily="2" charset="2"/>
              </a:rPr>
              <a:t>jets)  Produces fake triggers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QCD jets distinguishable from EM particles if looking at </a:t>
            </a:r>
            <a:r>
              <a:rPr lang="en-US" sz="1600" dirty="0" err="1" smtClean="0">
                <a:sym typeface="Wingdings" panose="05000000000000000000" pitchFamily="2" charset="2"/>
              </a:rPr>
              <a:t>sh</a:t>
            </a:r>
            <a:r>
              <a:rPr lang="fr-FR" sz="1600" dirty="0" err="1" smtClean="0"/>
              <a:t>ower</a:t>
            </a:r>
            <a:r>
              <a:rPr lang="fr-FR" sz="1600" dirty="0" smtClean="0"/>
              <a:t> </a:t>
            </a:r>
            <a:r>
              <a:rPr lang="fr-FR" sz="1600" dirty="0" err="1" smtClean="0"/>
              <a:t>shape</a:t>
            </a:r>
            <a:r>
              <a:rPr lang="fr-FR" sz="1600" dirty="0" smtClean="0"/>
              <a:t>.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NEW TRIGGER CRITERIA: LOOK AT ENERGY DEPOSITION SHAPE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/>
              <a:t>Implementation</a:t>
            </a:r>
            <a:r>
              <a:rPr lang="en-US" sz="18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u="sng" dirty="0" smtClean="0"/>
              <a:t>Increase spatial resolution</a:t>
            </a:r>
            <a:r>
              <a:rPr lang="en-US" sz="1600" dirty="0" smtClean="0"/>
              <a:t> of calorimeter, new calorimeter segmentation (</a:t>
            </a:r>
            <a:r>
              <a:rPr lang="en-US" sz="1600" b="1" dirty="0" smtClean="0"/>
              <a:t>Super cells)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Develop new electronics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Develop algorithms </a:t>
            </a:r>
            <a:r>
              <a:rPr lang="en-US" sz="1600" dirty="0" smtClean="0"/>
              <a:t>of shower shape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532" t="14282" r="27139" b="17905"/>
          <a:stretch/>
        </p:blipFill>
        <p:spPr>
          <a:xfrm>
            <a:off x="1418386" y="3497252"/>
            <a:ext cx="2912739" cy="2741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90058" y="6268330"/>
            <a:ext cx="453528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Trigger rates vs </a:t>
            </a:r>
            <a:r>
              <a:rPr lang="en-US" sz="1200" dirty="0" smtClean="0">
                <a:latin typeface="NimbusRomNo9L-ReguItal"/>
                <a:ea typeface="Calibri" panose="020F0502020204030204" pitchFamily="34" charset="0"/>
                <a:cs typeface="NimbusRomNo9L-ReguItal"/>
              </a:rPr>
              <a:t>E</a:t>
            </a:r>
            <a:r>
              <a:rPr lang="en-US" sz="500" dirty="0" smtClean="0">
                <a:latin typeface="NimbusRomNo9L-Regu"/>
                <a:ea typeface="Calibri" panose="020F0502020204030204" pitchFamily="34" charset="0"/>
                <a:cs typeface="NimbusRomNo9L-Regu"/>
              </a:rPr>
              <a:t>T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threshold </a:t>
            </a:r>
            <a:r>
              <a:rPr lang="fr-FR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for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Run 2 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(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blue)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and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Run 3 for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two sets of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shower shape variables (green </a:t>
            </a:r>
            <a:r>
              <a:rPr lang="en-US" sz="1200" dirty="0">
                <a:latin typeface="NimbusSanL-Regu"/>
                <a:ea typeface="Calibri" panose="020F0502020204030204" pitchFamily="34" charset="0"/>
                <a:cs typeface="NimbusSanL-Regu"/>
              </a:rPr>
              <a:t>and </a:t>
            </a:r>
            <a:r>
              <a:rPr lang="en-US" sz="1200" dirty="0" smtClean="0">
                <a:latin typeface="NimbusSanL-Regu"/>
                <a:ea typeface="Calibri" panose="020F0502020204030204" pitchFamily="34" charset="0"/>
                <a:cs typeface="NimbusSanL-Regu"/>
              </a:rPr>
              <a:t>black), 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2071425" y="3694066"/>
            <a:ext cx="2085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latin typeface="NimbusRomNo9L-ReguItal"/>
              </a:rPr>
              <a:t>Shower</a:t>
            </a:r>
            <a:r>
              <a:rPr lang="fr-FR" sz="1100" dirty="0" smtClean="0">
                <a:latin typeface="NimbusRomNo9L-ReguItal"/>
              </a:rPr>
              <a:t> </a:t>
            </a:r>
            <a:r>
              <a:rPr lang="fr-FR" sz="1100" dirty="0" err="1" smtClean="0">
                <a:latin typeface="NimbusRomNo9L-ReguItal"/>
              </a:rPr>
              <a:t>shape</a:t>
            </a:r>
            <a:r>
              <a:rPr lang="fr-FR" sz="1100" dirty="0" smtClean="0">
                <a:latin typeface="NimbusRomNo9L-ReguItal"/>
              </a:rPr>
              <a:t> variables:</a:t>
            </a:r>
          </a:p>
          <a:p>
            <a:r>
              <a:rPr lang="fr-FR" sz="1100" dirty="0" smtClean="0">
                <a:latin typeface="NimbusRomNo9L-ReguItal"/>
              </a:rPr>
              <a:t>R</a:t>
            </a:r>
            <a:r>
              <a:rPr lang="fr-FR" sz="1000" dirty="0">
                <a:latin typeface="NimbusRomNo9L-Regu"/>
              </a:rPr>
              <a:t>n</a:t>
            </a:r>
            <a:r>
              <a:rPr lang="fr-FR" sz="1000" dirty="0" smtClean="0">
                <a:latin typeface="NimbusSanL-Regu"/>
              </a:rPr>
              <a:t>, </a:t>
            </a:r>
            <a:r>
              <a:rPr lang="fr-FR" sz="1100" dirty="0" smtClean="0">
                <a:latin typeface="rtxmi"/>
              </a:rPr>
              <a:t>w</a:t>
            </a:r>
            <a:r>
              <a:rPr lang="fr-FR" sz="800" dirty="0" smtClean="0">
                <a:latin typeface="NimbusRomNo9L-Regu"/>
              </a:rPr>
              <a:t>n,2 </a:t>
            </a:r>
            <a:r>
              <a:rPr lang="fr-FR" sz="1000" dirty="0">
                <a:latin typeface="NimbusSanL-Regu"/>
              </a:rPr>
              <a:t>and </a:t>
            </a:r>
            <a:r>
              <a:rPr lang="fr-FR" sz="1100" dirty="0" smtClean="0">
                <a:latin typeface="NimbusRomNo9L-ReguItal"/>
              </a:rPr>
              <a:t>f</a:t>
            </a:r>
            <a:r>
              <a:rPr lang="fr-FR" sz="800" dirty="0" smtClean="0">
                <a:latin typeface="NimbusRomNo9L-Regu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0361" t="28038" r="29356" b="46220"/>
          <a:stretch/>
        </p:blipFill>
        <p:spPr>
          <a:xfrm>
            <a:off x="8617705" y="3981744"/>
            <a:ext cx="2877609" cy="20011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4846" t="28498" r="57866" b="46220"/>
          <a:stretch/>
        </p:blipFill>
        <p:spPr>
          <a:xfrm>
            <a:off x="5679638" y="3979816"/>
            <a:ext cx="2499820" cy="20030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69835" y="3694066"/>
            <a:ext cx="359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10 </a:t>
            </a:r>
            <a:r>
              <a:rPr lang="fr-FR" dirty="0" smtClean="0"/>
              <a:t>times</a:t>
            </a:r>
            <a:endParaRPr lang="fr-FR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8318157" y="4850644"/>
            <a:ext cx="276225" cy="380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6353175" y="6289679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BEFORE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9324975" y="6238654"/>
            <a:ext cx="22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AFTER UPGRADE</a:t>
            </a:r>
            <a:endParaRPr lang="fr-FR" dirty="0"/>
          </a:p>
        </p:txBody>
      </p:sp>
      <p:sp>
        <p:nvSpPr>
          <p:cNvPr id="22" name="Oval 21"/>
          <p:cNvSpPr/>
          <p:nvPr/>
        </p:nvSpPr>
        <p:spPr>
          <a:xfrm>
            <a:off x="9135604" y="2223141"/>
            <a:ext cx="2800350" cy="895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679638" y="4063398"/>
            <a:ext cx="1017253" cy="21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6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7893" y="60952"/>
            <a:ext cx="9601200" cy="697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Demonstrator</a:t>
            </a:r>
            <a:r>
              <a:rPr lang="fr-FR" dirty="0" smtClean="0"/>
              <a:t> Project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473" t="18793" r="13408" b="6420"/>
          <a:stretch/>
        </p:blipFill>
        <p:spPr>
          <a:xfrm>
            <a:off x="7675503" y="2120994"/>
            <a:ext cx="4354437" cy="2908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518" y="954208"/>
            <a:ext cx="575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First </a:t>
            </a:r>
            <a:r>
              <a:rPr lang="fr-FR" sz="1600" dirty="0" err="1" smtClean="0"/>
              <a:t>Implementation</a:t>
            </a:r>
            <a:r>
              <a:rPr lang="fr-FR" sz="1600" dirty="0" smtClean="0"/>
              <a:t> of </a:t>
            </a:r>
            <a:r>
              <a:rPr lang="fr-FR" sz="1600" dirty="0" err="1"/>
              <a:t>LAr</a:t>
            </a:r>
            <a:r>
              <a:rPr lang="fr-FR" sz="1600" dirty="0"/>
              <a:t> </a:t>
            </a:r>
            <a:r>
              <a:rPr lang="fr-FR" sz="1600" dirty="0" err="1"/>
              <a:t>Calorimeter</a:t>
            </a:r>
            <a:r>
              <a:rPr lang="fr-FR" sz="1600" dirty="0"/>
              <a:t> </a:t>
            </a:r>
            <a:r>
              <a:rPr lang="fr-FR" sz="1600" dirty="0" smtClean="0"/>
              <a:t>Upgrade for </a:t>
            </a:r>
            <a:r>
              <a:rPr lang="fr-FR" sz="1600" b="1" dirty="0" smtClean="0"/>
              <a:t>test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2" y="1721422"/>
            <a:ext cx="6452833" cy="34220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6769" y="5039342"/>
            <a:ext cx="3474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LAr</a:t>
            </a:r>
            <a:r>
              <a:rPr lang="fr-FR" sz="1600" dirty="0" smtClean="0"/>
              <a:t> trigger </a:t>
            </a:r>
            <a:r>
              <a:rPr lang="fr-FR" sz="1600" dirty="0" err="1" smtClean="0"/>
              <a:t>readout</a:t>
            </a:r>
            <a:r>
              <a:rPr lang="fr-FR" sz="1600" dirty="0" smtClean="0"/>
              <a:t> architecture</a:t>
            </a:r>
          </a:p>
          <a:p>
            <a:pPr algn="ctr"/>
            <a:r>
              <a:rPr lang="fr-FR" sz="1400" dirty="0" smtClean="0"/>
              <a:t>In </a:t>
            </a:r>
            <a:r>
              <a:rPr lang="fr-F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violet</a:t>
            </a:r>
            <a:r>
              <a:rPr lang="fr-FR" sz="1400" dirty="0" smtClean="0"/>
              <a:t>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trigger </a:t>
            </a:r>
            <a:r>
              <a:rPr lang="fr-FR" sz="1400" dirty="0" err="1" smtClean="0"/>
              <a:t>chain</a:t>
            </a:r>
            <a:endParaRPr lang="fr-FR" sz="1400" dirty="0" smtClean="0"/>
          </a:p>
          <a:p>
            <a:pPr algn="ctr"/>
            <a:r>
              <a:rPr lang="fr-FR" sz="1400" dirty="0"/>
              <a:t>In </a:t>
            </a:r>
            <a:r>
              <a:rPr lang="fr-FR" sz="1400" dirty="0" err="1">
                <a:solidFill>
                  <a:srgbClr val="FF0000"/>
                </a:solidFill>
              </a:rPr>
              <a:t>red</a:t>
            </a:r>
            <a:r>
              <a:rPr lang="fr-FR" sz="1400" dirty="0"/>
              <a:t> </a:t>
            </a:r>
            <a:r>
              <a:rPr lang="fr-FR" sz="1400" b="1" dirty="0"/>
              <a:t>new trigger </a:t>
            </a:r>
            <a:r>
              <a:rPr lang="fr-FR" sz="1400" dirty="0" err="1"/>
              <a:t>chain</a:t>
            </a:r>
            <a:r>
              <a:rPr lang="fr-FR" sz="1400" dirty="0"/>
              <a:t> </a:t>
            </a:r>
          </a:p>
          <a:p>
            <a:pPr algn="ctr"/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8213673" y="5271731"/>
            <a:ext cx="490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Installation in </a:t>
            </a:r>
            <a:r>
              <a:rPr lang="fr-FR" dirty="0" err="1"/>
              <a:t>summer</a:t>
            </a:r>
            <a:r>
              <a:rPr lang="fr-FR" dirty="0"/>
              <a:t> </a:t>
            </a:r>
            <a:r>
              <a:rPr lang="fr-FR" dirty="0" smtClean="0"/>
              <a:t>2014</a:t>
            </a:r>
            <a:endParaRPr lang="fr-FR" dirty="0"/>
          </a:p>
        </p:txBody>
      </p:sp>
      <p:grpSp>
        <p:nvGrpSpPr>
          <p:cNvPr id="34" name="Group 33"/>
          <p:cNvGrpSpPr/>
          <p:nvPr/>
        </p:nvGrpSpPr>
        <p:grpSpPr>
          <a:xfrm>
            <a:off x="3686175" y="3148098"/>
            <a:ext cx="4800600" cy="2609850"/>
            <a:chOff x="3264033" y="3565140"/>
            <a:chExt cx="4800600" cy="2609850"/>
          </a:xfrm>
        </p:grpSpPr>
        <p:grpSp>
          <p:nvGrpSpPr>
            <p:cNvPr id="33" name="Group 32"/>
            <p:cNvGrpSpPr/>
            <p:nvPr/>
          </p:nvGrpSpPr>
          <p:grpSpPr>
            <a:xfrm>
              <a:off x="3264033" y="3565140"/>
              <a:ext cx="4800600" cy="2609850"/>
              <a:chOff x="4506458" y="1361456"/>
              <a:chExt cx="4800600" cy="260985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06458" y="1361456"/>
                <a:ext cx="4800600" cy="26098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013272" y="1667608"/>
                <a:ext cx="37353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My</a:t>
                </a:r>
                <a:r>
                  <a:rPr lang="fr-FR" dirty="0">
                    <a:solidFill>
                      <a:schemeClr val="bg1"/>
                    </a:solidFill>
                  </a:rPr>
                  <a:t> PhD </a:t>
                </a:r>
                <a:r>
                  <a:rPr lang="fr-FR" dirty="0" err="1">
                    <a:solidFill>
                      <a:schemeClr val="bg1"/>
                    </a:solidFill>
                  </a:rPr>
                  <a:t>work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is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focused</a:t>
                </a:r>
                <a:r>
                  <a:rPr lang="fr-FR" dirty="0">
                    <a:solidFill>
                      <a:schemeClr val="bg1"/>
                    </a:solidFill>
                  </a:rPr>
                  <a:t> on </a:t>
                </a:r>
              </a:p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Testing</a:t>
                </a:r>
                <a:r>
                  <a:rPr lang="fr-FR" dirty="0">
                    <a:solidFill>
                      <a:schemeClr val="bg1"/>
                    </a:solidFill>
                  </a:rPr>
                  <a:t> performances of </a:t>
                </a:r>
                <a:r>
                  <a:rPr lang="fr-FR" b="1" dirty="0">
                    <a:solidFill>
                      <a:schemeClr val="bg1"/>
                    </a:solidFill>
                  </a:rPr>
                  <a:t>LTDB </a:t>
                </a:r>
              </a:p>
              <a:p>
                <a:endParaRPr lang="fr-FR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14924" y="2830255"/>
                <a:ext cx="1666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Demonstrator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Data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Analysis</a:t>
                </a:r>
                <a:endParaRPr lang="fr-FR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(CERN)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6248400" y="2815922"/>
                <a:ext cx="1546958" cy="6894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6195091" y="2283931"/>
                <a:ext cx="440544" cy="5543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058341" y="2270743"/>
                <a:ext cx="737017" cy="559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977176" y="5039342"/>
              <a:ext cx="16914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Electronics </a:t>
              </a:r>
              <a:r>
                <a:rPr lang="fr-FR" dirty="0" err="1" smtClean="0">
                  <a:solidFill>
                    <a:schemeClr val="bg1"/>
                  </a:solidFill>
                </a:rPr>
                <a:t>Development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(CEA)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86475" y="2031426"/>
            <a:ext cx="841784" cy="78721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ounded Rectangle 35"/>
          <p:cNvSpPr/>
          <p:nvPr/>
        </p:nvSpPr>
        <p:spPr>
          <a:xfrm>
            <a:off x="2211022" y="3608004"/>
            <a:ext cx="941753" cy="717104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Up Arrow 37"/>
          <p:cNvSpPr/>
          <p:nvPr/>
        </p:nvSpPr>
        <p:spPr>
          <a:xfrm>
            <a:off x="6438900" y="2845742"/>
            <a:ext cx="146660" cy="171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142309" y="2316480"/>
            <a:ext cx="200297" cy="357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2079787" y="2327272"/>
            <a:ext cx="84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004937" y="2205353"/>
            <a:ext cx="299124" cy="19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ight Arrow 41"/>
          <p:cNvSpPr/>
          <p:nvPr/>
        </p:nvSpPr>
        <p:spPr>
          <a:xfrm>
            <a:off x="7004937" y="2419828"/>
            <a:ext cx="299124" cy="19821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8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962" y="218104"/>
            <a:ext cx="9601200" cy="697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Demonstrator</a:t>
            </a:r>
            <a:r>
              <a:rPr lang="fr-FR" dirty="0" smtClean="0"/>
              <a:t> 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957961" y="1020029"/>
            <a:ext cx="10626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r-FR" dirty="0" err="1" smtClean="0"/>
              <a:t>Useful</a:t>
            </a:r>
            <a:r>
              <a:rPr lang="fr-FR" dirty="0" smtClean="0"/>
              <a:t> for…</a:t>
            </a:r>
          </a:p>
          <a:p>
            <a:pPr>
              <a:buClr>
                <a:schemeClr val="accent1"/>
              </a:buClr>
              <a:buSzPct val="100000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dirty="0" err="1" smtClean="0"/>
              <a:t>Comissioning</a:t>
            </a:r>
            <a:r>
              <a:rPr lang="fr-FR" dirty="0" smtClean="0"/>
              <a:t> </a:t>
            </a:r>
            <a:r>
              <a:rPr lang="fr-FR" dirty="0" err="1" smtClean="0"/>
              <a:t>demonstrator</a:t>
            </a:r>
            <a:r>
              <a:rPr lang="fr-FR" dirty="0" smtClean="0"/>
              <a:t> (</a:t>
            </a:r>
            <a:r>
              <a:rPr lang="fr-FR" dirty="0" err="1" smtClean="0"/>
              <a:t>electronics</a:t>
            </a:r>
            <a:r>
              <a:rPr lang="fr-FR" dirty="0" smtClean="0"/>
              <a:t> &amp; </a:t>
            </a:r>
            <a:r>
              <a:rPr lang="fr-FR" dirty="0" err="1" smtClean="0"/>
              <a:t>readout</a:t>
            </a:r>
            <a:r>
              <a:rPr lang="fr-FR" dirty="0" smtClean="0"/>
              <a:t> </a:t>
            </a:r>
            <a:r>
              <a:rPr lang="fr-FR" dirty="0" err="1" smtClean="0"/>
              <a:t>firmware</a:t>
            </a:r>
            <a:r>
              <a:rPr lang="fr-FR" dirty="0" smtClean="0"/>
              <a:t>)</a:t>
            </a:r>
          </a:p>
          <a:p>
            <a:pPr marL="285750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err="1" smtClean="0"/>
              <a:t>demonstrator</a:t>
            </a:r>
            <a:r>
              <a:rPr lang="fr-FR" dirty="0" smtClean="0"/>
              <a:t> performances </a:t>
            </a:r>
          </a:p>
          <a:p>
            <a:pPr>
              <a:buClr>
                <a:schemeClr val="accent1"/>
              </a:buClr>
              <a:buSzPct val="100000"/>
            </a:pPr>
            <a:endParaRPr lang="fr-FR" dirty="0" smtClean="0"/>
          </a:p>
          <a:p>
            <a:pPr>
              <a:buClr>
                <a:schemeClr val="accent1"/>
              </a:buClr>
              <a:buSzPct val="100000"/>
            </a:pPr>
            <a:r>
              <a:rPr lang="fr-FR" dirty="0" smtClean="0"/>
              <a:t>DATA TAKEN:</a:t>
            </a:r>
            <a:endParaRPr lang="fr-FR" dirty="0"/>
          </a:p>
          <a:p>
            <a:pPr marL="285750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r>
              <a:rPr lang="fr-FR" dirty="0"/>
              <a:t>Calibration </a:t>
            </a:r>
            <a:r>
              <a:rPr lang="fr-FR" dirty="0" err="1"/>
              <a:t>runs</a:t>
            </a:r>
            <a:endParaRPr lang="fr-FR" dirty="0"/>
          </a:p>
          <a:p>
            <a:pPr marL="285750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runs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Run</a:t>
            </a:r>
            <a:r>
              <a:rPr lang="fr-FR" dirty="0"/>
              <a:t> 2 </a:t>
            </a:r>
            <a:r>
              <a:rPr lang="fr-FR" dirty="0" smtClean="0"/>
              <a:t>(2015)</a:t>
            </a:r>
          </a:p>
          <a:p>
            <a:pPr marL="742950" lvl="1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r>
              <a:rPr lang="fr-FR" dirty="0" smtClean="0"/>
              <a:t>PP </a:t>
            </a:r>
            <a:r>
              <a:rPr lang="fr-FR" dirty="0" err="1" smtClean="0"/>
              <a:t>runs</a:t>
            </a:r>
            <a:r>
              <a:rPr lang="fr-FR" dirty="0" smtClean="0"/>
              <a:t> ~91 000 </a:t>
            </a:r>
            <a:r>
              <a:rPr lang="fr-FR" dirty="0" err="1" smtClean="0"/>
              <a:t>events</a:t>
            </a:r>
            <a:r>
              <a:rPr lang="fr-FR" dirty="0" smtClean="0"/>
              <a:t>	</a:t>
            </a:r>
          </a:p>
          <a:p>
            <a:pPr marL="742950" lvl="1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r>
              <a:rPr lang="fr-FR" dirty="0" smtClean="0"/>
              <a:t>HI </a:t>
            </a:r>
            <a:r>
              <a:rPr lang="fr-FR" dirty="0" err="1"/>
              <a:t>runs</a:t>
            </a:r>
            <a:r>
              <a:rPr lang="fr-FR" dirty="0"/>
              <a:t>  ~360 000 </a:t>
            </a:r>
            <a:r>
              <a:rPr lang="fr-FR" dirty="0" err="1"/>
              <a:t>events</a:t>
            </a:r>
            <a:r>
              <a:rPr lang="fr-FR" dirty="0"/>
              <a:t>. 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r>
              <a:rPr lang="fr-FR" dirty="0" err="1" smtClean="0"/>
              <a:t>Prepared</a:t>
            </a:r>
            <a:r>
              <a:rPr lang="fr-FR" dirty="0" smtClean="0"/>
              <a:t> for 2016 ATLAS data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 pitchFamily="34" charset="0"/>
              <a:buChar char="▪"/>
            </a:pPr>
            <a:endParaRPr lang="fr-FR" dirty="0"/>
          </a:p>
          <a:p>
            <a:pPr>
              <a:buClr>
                <a:schemeClr val="accent1"/>
              </a:buClr>
              <a:buSzPct val="100000"/>
            </a:pPr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05138" y="4428282"/>
            <a:ext cx="10119614" cy="175432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up to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Detection</a:t>
            </a:r>
            <a:r>
              <a:rPr lang="fr-FR" dirty="0" smtClean="0"/>
              <a:t> of data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(</a:t>
            </a:r>
            <a:r>
              <a:rPr lang="fr-FR" dirty="0" err="1" smtClean="0"/>
              <a:t>channel</a:t>
            </a:r>
            <a:r>
              <a:rPr lang="fr-FR" dirty="0" smtClean="0"/>
              <a:t> </a:t>
            </a:r>
            <a:r>
              <a:rPr lang="fr-FR" dirty="0" err="1" smtClean="0"/>
              <a:t>connectivity</a:t>
            </a:r>
            <a:r>
              <a:rPr lang="fr-FR" dirty="0" smtClean="0"/>
              <a:t>, </a:t>
            </a:r>
            <a:r>
              <a:rPr lang="fr-FR" dirty="0" err="1" smtClean="0"/>
              <a:t>errors</a:t>
            </a:r>
            <a:r>
              <a:rPr lang="fr-FR" dirty="0" smtClean="0"/>
              <a:t> in transmission, </a:t>
            </a:r>
            <a:r>
              <a:rPr lang="fr-FR" dirty="0" err="1" smtClean="0"/>
              <a:t>readout</a:t>
            </a:r>
            <a:r>
              <a:rPr lang="fr-FR" dirty="0" smtClean="0"/>
              <a:t> files issues)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Firmware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&amp; Electronics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oingoing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Pulse reconstruction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Linearity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ATLAS </a:t>
            </a:r>
            <a:r>
              <a:rPr lang="fr-FR" dirty="0" err="1" smtClean="0"/>
              <a:t>readout</a:t>
            </a:r>
            <a:r>
              <a:rPr lang="fr-FR" dirty="0" smtClean="0"/>
              <a:t> &amp; </a:t>
            </a:r>
            <a:r>
              <a:rPr lang="fr-FR" dirty="0" err="1" smtClean="0"/>
              <a:t>Demonstrator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07085" y="1820092"/>
            <a:ext cx="3537852" cy="2281645"/>
            <a:chOff x="4813561" y="3927763"/>
            <a:chExt cx="4149825" cy="2632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2789" t="16497" r="7284" b="3860"/>
            <a:stretch/>
          </p:blipFill>
          <p:spPr>
            <a:xfrm>
              <a:off x="4813561" y="3927763"/>
              <a:ext cx="3945394" cy="2632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23257" y="4281573"/>
              <a:ext cx="2140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  <a:latin typeface="Albertus Medium" pitchFamily="34" charset="0"/>
                </a:rPr>
                <a:t>Port …18:2</a:t>
              </a:r>
            </a:p>
            <a:p>
              <a:r>
                <a:rPr lang="fr-FR" sz="1400" dirty="0" smtClean="0">
                  <a:solidFill>
                    <a:schemeClr val="bg1"/>
                  </a:solidFill>
                  <a:latin typeface="Albertus Medium" pitchFamily="34" charset="0"/>
                </a:rPr>
                <a:t>DAC value 1500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950926" y="4026292"/>
            <a:ext cx="30152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Time, </a:t>
            </a:r>
            <a:r>
              <a:rPr lang="fr-FR" sz="1400" dirty="0" err="1" smtClean="0"/>
              <a:t>units</a:t>
            </a:r>
            <a:r>
              <a:rPr lang="fr-FR" sz="1400" dirty="0" smtClean="0"/>
              <a:t> of 25ns</a:t>
            </a:r>
            <a:endParaRPr lang="fr-FR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421725" y="2731250"/>
            <a:ext cx="20668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Signal </a:t>
            </a:r>
            <a:r>
              <a:rPr lang="fr-FR" sz="1400" dirty="0" err="1" smtClean="0"/>
              <a:t>Amplitud</a:t>
            </a:r>
            <a:endParaRPr lang="fr-FR" sz="1400" dirty="0" smtClean="0"/>
          </a:p>
          <a:p>
            <a:pPr algn="ctr"/>
            <a:r>
              <a:rPr lang="fr-FR" sz="1400" dirty="0" smtClean="0"/>
              <a:t>[ADC </a:t>
            </a:r>
            <a:r>
              <a:rPr lang="fr-FR" sz="1400" dirty="0" err="1" smtClean="0"/>
              <a:t>counts</a:t>
            </a:r>
            <a:r>
              <a:rPr lang="fr-FR" sz="1400" dirty="0" smtClean="0"/>
              <a:t>]</a:t>
            </a:r>
            <a:endParaRPr lang="fr-FR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158989" y="2061191"/>
            <a:ext cx="144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Pulse </a:t>
            </a:r>
            <a:r>
              <a:rPr lang="fr-FR" sz="1600" i="1" dirty="0" err="1" smtClean="0"/>
              <a:t>from</a:t>
            </a:r>
            <a:r>
              <a:rPr lang="fr-FR" sz="1600" i="1" dirty="0" smtClean="0"/>
              <a:t> pp collision 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831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33831"/>
          </a:xfrm>
        </p:spPr>
        <p:txBody>
          <a:bodyPr/>
          <a:lstStyle/>
          <a:p>
            <a:r>
              <a:rPr lang="fr-FR" dirty="0" smtClean="0"/>
              <a:t>LTDB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871" y="2680285"/>
            <a:ext cx="5059954" cy="2776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314554"/>
            <a:ext cx="10763251" cy="15247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800" dirty="0" smtClean="0"/>
              <a:t>LTDB:</a:t>
            </a:r>
          </a:p>
          <a:p>
            <a:pPr>
              <a:spcBef>
                <a:spcPts val="0"/>
              </a:spcBef>
            </a:pPr>
            <a:r>
              <a:rPr lang="fr-FR" sz="1800" dirty="0" err="1" smtClean="0"/>
              <a:t>Analog</a:t>
            </a:r>
            <a:r>
              <a:rPr lang="fr-FR" sz="1800" dirty="0" smtClean="0"/>
              <a:t>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Part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and </a:t>
            </a:r>
            <a:r>
              <a:rPr lang="fr-FR" sz="1800" dirty="0" err="1" smtClean="0"/>
              <a:t>implemented</a:t>
            </a:r>
            <a:r>
              <a:rPr lang="fr-FR" sz="1800" dirty="0" smtClean="0"/>
              <a:t> by </a:t>
            </a:r>
            <a:r>
              <a:rPr lang="fr-FR" sz="1800" u="sng" dirty="0" smtClean="0"/>
              <a:t>CEA Saclay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/>
              <a:t>Performance tests are </a:t>
            </a:r>
            <a:r>
              <a:rPr lang="fr-FR" sz="1800" dirty="0" err="1" smtClean="0"/>
              <a:t>required</a:t>
            </a:r>
            <a:r>
              <a:rPr lang="fr-FR" sz="1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(noise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 cross-talk,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linearity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pedestal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stability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 pulse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shape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, saturation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efects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809624" y="298415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Impossible to test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/>
              <a:t>its</a:t>
            </a:r>
            <a:r>
              <a:rPr lang="fr-FR" dirty="0"/>
              <a:t> real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ATLAS </a:t>
            </a:r>
            <a:r>
              <a:rPr lang="fr-FR" dirty="0" smtClean="0"/>
              <a:t>detector, no </a:t>
            </a:r>
            <a:r>
              <a:rPr lang="fr-FR" dirty="0" err="1" smtClean="0"/>
              <a:t>acces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for a </a:t>
            </a:r>
            <a:r>
              <a:rPr lang="fr-FR" b="1" i="1" dirty="0"/>
              <a:t>test </a:t>
            </a:r>
            <a:r>
              <a:rPr lang="fr-FR" b="1" i="1" dirty="0" err="1"/>
              <a:t>bech</a:t>
            </a:r>
            <a:r>
              <a:rPr lang="fr-FR" b="1" i="1" dirty="0"/>
              <a:t> (</a:t>
            </a:r>
            <a:r>
              <a:rPr lang="fr-FR" i="1" dirty="0" err="1"/>
              <a:t>laboratory</a:t>
            </a:r>
            <a:r>
              <a:rPr lang="fr-FR" i="1" dirty="0"/>
              <a:t> system test</a:t>
            </a:r>
            <a:r>
              <a:rPr lang="fr-FR" b="1" i="1" dirty="0"/>
              <a:t>)</a:t>
            </a:r>
          </a:p>
          <a:p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Instrumentation </a:t>
            </a:r>
            <a:r>
              <a:rPr lang="fr-FR" dirty="0" err="1"/>
              <a:t>boards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designed</a:t>
            </a:r>
            <a:r>
              <a:rPr lang="fr-FR" dirty="0"/>
              <a:t>: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Injection </a:t>
            </a:r>
            <a:r>
              <a:rPr lang="fr-FR" sz="1600" dirty="0" err="1"/>
              <a:t>Board</a:t>
            </a:r>
            <a:endParaRPr lang="fr-FR" sz="1600" dirty="0"/>
          </a:p>
          <a:p>
            <a:pPr lvl="1">
              <a:spcBef>
                <a:spcPts val="0"/>
              </a:spcBef>
            </a:pPr>
            <a:r>
              <a:rPr lang="fr-FR" sz="1600" b="1" u="sng" dirty="0" err="1"/>
              <a:t>Digitization</a:t>
            </a:r>
            <a:r>
              <a:rPr lang="fr-FR" sz="1600" b="1" u="sng" dirty="0"/>
              <a:t> </a:t>
            </a:r>
            <a:r>
              <a:rPr lang="fr-FR" sz="1600" b="1" u="sng" dirty="0" err="1"/>
              <a:t>Board</a:t>
            </a:r>
            <a:endParaRPr lang="fr-FR" sz="16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09624" y="5169879"/>
            <a:ext cx="543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Digitization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:</a:t>
            </a:r>
          </a:p>
          <a:p>
            <a:r>
              <a:rPr lang="fr-FR" dirty="0" smtClean="0"/>
              <a:t>Conversion </a:t>
            </a:r>
            <a:r>
              <a:rPr lang="fr-FR" dirty="0" err="1" smtClean="0"/>
              <a:t>Analog</a:t>
            </a:r>
            <a:r>
              <a:rPr lang="fr-FR" dirty="0" smtClean="0"/>
              <a:t> to Digital of super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Selirialization</a:t>
            </a:r>
            <a:r>
              <a:rPr lang="fr-FR" dirty="0" smtClean="0"/>
              <a:t> and transmission </a:t>
            </a:r>
          </a:p>
          <a:p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763871" y="57700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fr-FR" dirty="0"/>
              <a:t>FPGA </a:t>
            </a:r>
            <a:r>
              <a:rPr lang="fr-FR" dirty="0" err="1"/>
              <a:t>programation</a:t>
            </a:r>
            <a:r>
              <a:rPr lang="fr-FR" dirty="0"/>
              <a:t> and </a:t>
            </a:r>
            <a:r>
              <a:rPr lang="fr-FR" dirty="0" err="1" smtClean="0"/>
              <a:t>simulation</a:t>
            </a:r>
            <a:r>
              <a:rPr lang="fr-FR" dirty="0" err="1" smtClean="0">
                <a:solidFill>
                  <a:srgbClr val="00B050"/>
                </a:solidFill>
              </a:rPr>
              <a:t>OK</a:t>
            </a:r>
            <a:endParaRPr lang="fr-FR" dirty="0">
              <a:solidFill>
                <a:srgbClr val="00B05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/>
              <a:t>demo</a:t>
            </a:r>
            <a:r>
              <a:rPr lang="fr-FR" dirty="0"/>
              <a:t> </a:t>
            </a:r>
            <a:r>
              <a:rPr lang="fr-FR" dirty="0" err="1" smtClean="0"/>
              <a:t>system</a:t>
            </a:r>
            <a:r>
              <a:rPr lang="fr-FR" dirty="0" err="1" smtClean="0">
                <a:solidFill>
                  <a:srgbClr val="00B050"/>
                </a:solidFill>
              </a:rPr>
              <a:t>OK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ongoing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1217</Words>
  <Application>Microsoft Office PowerPoint</Application>
  <PresentationFormat>Widescreen</PresentationFormat>
  <Paragraphs>245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Albertus Medium</vt:lpstr>
      <vt:lpstr>Arial</vt:lpstr>
      <vt:lpstr>Calibri</vt:lpstr>
      <vt:lpstr>NimbusRomNo9L-Regu</vt:lpstr>
      <vt:lpstr>NimbusRomNo9L-ReguItal</vt:lpstr>
      <vt:lpstr>NimbusSanL-Regu</vt:lpstr>
      <vt:lpstr>rtxmi</vt:lpstr>
      <vt:lpstr>Wingdings</vt:lpstr>
      <vt:lpstr>Diamond Grid 16x9</vt:lpstr>
      <vt:lpstr>Analog and digital signal processing in the liquid argon calorimeter trigger system of ATLAS detector in the High-Luminosity LHC</vt:lpstr>
      <vt:lpstr>Outline</vt:lpstr>
      <vt:lpstr>Large Hadron Collider (LHC)</vt:lpstr>
      <vt:lpstr>ATLAS</vt:lpstr>
      <vt:lpstr>Calorimeter trigger system</vt:lpstr>
      <vt:lpstr>LAr Calorimeter Upgrade</vt:lpstr>
      <vt:lpstr>PowerPoint Presentation</vt:lpstr>
      <vt:lpstr>PowerPoint Presentation</vt:lpstr>
      <vt:lpstr>LTDB Development</vt:lpstr>
      <vt:lpstr>Results</vt:lpstr>
      <vt:lpstr>PowerPoint Presentation</vt:lpstr>
      <vt:lpstr>BACK UP </vt:lpstr>
      <vt:lpstr>LTDB Development</vt:lpstr>
      <vt:lpstr>LTDB Development</vt:lpstr>
      <vt:lpstr>PowerPoint Presentation</vt:lpstr>
      <vt:lpstr>LAr Calorimeter Upgrade</vt:lpstr>
      <vt:lpstr>Trigger system</vt:lpstr>
      <vt:lpstr>LAr Calorimeter Upgrade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2016-05-03T14:05:24Z</dcterms:created>
  <dcterms:modified xsi:type="dcterms:W3CDTF">2016-05-11T06:38:57Z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