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7" r:id="rId3"/>
  </p:sldMasterIdLst>
  <p:notesMasterIdLst>
    <p:notesMasterId r:id="rId37"/>
  </p:notesMasterIdLst>
  <p:sldIdLst>
    <p:sldId id="256" r:id="rId4"/>
    <p:sldId id="257" r:id="rId5"/>
    <p:sldId id="258" r:id="rId6"/>
    <p:sldId id="260" r:id="rId7"/>
    <p:sldId id="259" r:id="rId8"/>
    <p:sldId id="286" r:id="rId9"/>
    <p:sldId id="287" r:id="rId10"/>
    <p:sldId id="288" r:id="rId11"/>
    <p:sldId id="289" r:id="rId12"/>
    <p:sldId id="261" r:id="rId13"/>
    <p:sldId id="262" r:id="rId14"/>
    <p:sldId id="263" r:id="rId15"/>
    <p:sldId id="264" r:id="rId16"/>
    <p:sldId id="265" r:id="rId17"/>
    <p:sldId id="266" r:id="rId18"/>
    <p:sldId id="267" r:id="rId19"/>
    <p:sldId id="268" r:id="rId20"/>
    <p:sldId id="269" r:id="rId21"/>
    <p:sldId id="270" r:id="rId22"/>
    <p:sldId id="271" r:id="rId23"/>
    <p:sldId id="276" r:id="rId24"/>
    <p:sldId id="277" r:id="rId25"/>
    <p:sldId id="279" r:id="rId26"/>
    <p:sldId id="280" r:id="rId27"/>
    <p:sldId id="281" r:id="rId28"/>
    <p:sldId id="282" r:id="rId29"/>
    <p:sldId id="283" r:id="rId30"/>
    <p:sldId id="284" r:id="rId31"/>
    <p:sldId id="285" r:id="rId32"/>
    <p:sldId id="272" r:id="rId33"/>
    <p:sldId id="273" r:id="rId34"/>
    <p:sldId id="274" r:id="rId35"/>
    <p:sldId id="275" r:id="rId3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CAA41A9-126F-491A-A7AE-BAAE89623055}">
          <p14:sldIdLst>
            <p14:sldId id="256"/>
            <p14:sldId id="257"/>
            <p14:sldId id="258"/>
            <p14:sldId id="260"/>
            <p14:sldId id="259"/>
            <p14:sldId id="286"/>
            <p14:sldId id="287"/>
            <p14:sldId id="288"/>
            <p14:sldId id="289"/>
            <p14:sldId id="261"/>
            <p14:sldId id="262"/>
            <p14:sldId id="263"/>
            <p14:sldId id="264"/>
            <p14:sldId id="265"/>
            <p14:sldId id="266"/>
            <p14:sldId id="267"/>
            <p14:sldId id="268"/>
            <p14:sldId id="269"/>
            <p14:sldId id="270"/>
            <p14:sldId id="271"/>
            <p14:sldId id="276"/>
            <p14:sldId id="277"/>
            <p14:sldId id="279"/>
            <p14:sldId id="280"/>
            <p14:sldId id="281"/>
            <p14:sldId id="282"/>
            <p14:sldId id="283"/>
            <p14:sldId id="284"/>
            <p14:sldId id="285"/>
          </p14:sldIdLst>
        </p14:section>
        <p14:section name="backup" id="{9E025092-779F-44C8-92E6-7C7210482BEF}">
          <p14:sldIdLst>
            <p14:sldId id="272"/>
            <p14:sldId id="273"/>
            <p14:sldId id="274"/>
            <p14:sldId id="27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03" autoAdjust="0"/>
    <p:restoredTop sz="80610" autoAdjust="0"/>
  </p:normalViewPr>
  <p:slideViewPr>
    <p:cSldViewPr snapToGrid="0">
      <p:cViewPr varScale="1">
        <p:scale>
          <a:sx n="60" d="100"/>
          <a:sy n="60" d="100"/>
        </p:scale>
        <p:origin x="176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charts/_rels/chart1.xml.rels><?xml version="1.0" encoding="UTF-8" standalone="yes"?>
<Relationships xmlns="http://schemas.openxmlformats.org/package/2006/relationships"><Relationship Id="rId3" Type="http://schemas.openxmlformats.org/officeDocument/2006/relationships/package" Target="../embeddings/Feuille_de_calcul_Microsoft_Excel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pinpout_Magic2D_233mm_bzcst_laminarbeam.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Feuille_de_calcul_Microsoft_Excel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Feuille_de_calcul_Microsoft_Excel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113830141324109"/>
          <c:y val="2.5784601192633348E-2"/>
          <c:w val="0.53377018650589991"/>
          <c:h val="0.84329097424338317"/>
        </c:manualLayout>
      </c:layout>
      <c:scatterChart>
        <c:scatterStyle val="lineMarker"/>
        <c:varyColors val="0"/>
        <c:dLbls>
          <c:showLegendKey val="0"/>
          <c:showVal val="0"/>
          <c:showCatName val="0"/>
          <c:showSerName val="0"/>
          <c:showPercent val="0"/>
          <c:showBubbleSize val="0"/>
        </c:dLbls>
        <c:axId val="349965528"/>
        <c:axId val="349967096"/>
        <c:extLst>
          <c:ext xmlns:c15="http://schemas.microsoft.com/office/drawing/2012/chart" uri="{02D57815-91ED-43cb-92C2-25804820EDAC}">
            <c15:filteredScatterSeries>
              <c15:ser>
                <c:idx val="3"/>
                <c:order val="3"/>
                <c:tx>
                  <c:v>MAGIC2D Simulation - Bz measured, Optic2D beam</c:v>
                </c:tx>
                <c:spPr>
                  <a:ln w="25400" cap="rnd">
                    <a:noFill/>
                    <a:round/>
                  </a:ln>
                  <a:effectLst/>
                </c:spPr>
                <c:marker>
                  <c:symbol val="circle"/>
                  <c:size val="5"/>
                  <c:spPr>
                    <a:solidFill>
                      <a:schemeClr val="accent4"/>
                    </a:solidFill>
                    <a:ln w="9525">
                      <a:solidFill>
                        <a:schemeClr val="accent4"/>
                      </a:solidFill>
                    </a:ln>
                    <a:effectLst/>
                  </c:spPr>
                </c:marker>
                <c:xVal>
                  <c:numRef>
                    <c:extLst>
                      <c:ext uri="{02D57815-91ED-43cb-92C2-25804820EDAC}">
                        <c15:formulaRef>
                          <c15:sqref>Magic2D!$F$4:$F$6</c15:sqref>
                        </c15:formulaRef>
                      </c:ext>
                    </c:extLst>
                    <c:numCache>
                      <c:formatCode>General</c:formatCode>
                      <c:ptCount val="3"/>
                      <c:pt idx="0">
                        <c:v>0.1</c:v>
                      </c:pt>
                      <c:pt idx="1">
                        <c:v>0.3</c:v>
                      </c:pt>
                      <c:pt idx="2">
                        <c:v>0.5</c:v>
                      </c:pt>
                    </c:numCache>
                  </c:numRef>
                </c:xVal>
                <c:yVal>
                  <c:numRef>
                    <c:extLst>
                      <c:ext uri="{02D57815-91ED-43cb-92C2-25804820EDAC}">
                        <c15:formulaRef>
                          <c15:sqref>Magic2D!$H$4:$H$6</c15:sqref>
                        </c15:formulaRef>
                      </c:ext>
                    </c:extLst>
                    <c:numCache>
                      <c:formatCode>0.00%</c:formatCode>
                      <c:ptCount val="3"/>
                      <c:pt idx="0">
                        <c:v>0.54790697674418609</c:v>
                      </c:pt>
                      <c:pt idx="1">
                        <c:v>0.53613595706618966</c:v>
                      </c:pt>
                      <c:pt idx="2">
                        <c:v>0.43855098389982111</c:v>
                      </c:pt>
                    </c:numCache>
                  </c:numRef>
                </c:yVal>
                <c:smooth val="0"/>
              </c15:ser>
            </c15:filteredScatterSeries>
          </c:ext>
        </c:extLst>
      </c:scatterChart>
      <c:scatterChart>
        <c:scatterStyle val="smoothMarker"/>
        <c:varyColors val="0"/>
        <c:ser>
          <c:idx val="0"/>
          <c:order val="0"/>
          <c:tx>
            <c:v>Thales tests</c:v>
          </c:tx>
          <c:spPr>
            <a:ln w="38100" cap="rnd">
              <a:solidFill>
                <a:schemeClr val="accent1"/>
              </a:solidFill>
              <a:round/>
            </a:ln>
            <a:effectLst/>
          </c:spPr>
          <c:marker>
            <c:symbol val="circle"/>
            <c:size val="5"/>
            <c:spPr>
              <a:solidFill>
                <a:schemeClr val="accent1"/>
              </a:solidFill>
              <a:ln w="38100">
                <a:solidFill>
                  <a:schemeClr val="accent1"/>
                </a:solidFill>
              </a:ln>
              <a:effectLst/>
            </c:spPr>
          </c:marker>
          <c:xVal>
            <c:numRef>
              <c:f>réel!$D$24:$D$30</c:f>
              <c:numCache>
                <c:formatCode>0.00</c:formatCode>
                <c:ptCount val="7"/>
                <c:pt idx="0">
                  <c:v>2.0855614973262035E-2</c:v>
                </c:pt>
                <c:pt idx="1">
                  <c:v>4.171122994652407E-2</c:v>
                </c:pt>
                <c:pt idx="2">
                  <c:v>6.6042780748663099E-2</c:v>
                </c:pt>
                <c:pt idx="3">
                  <c:v>0.10427807486631017</c:v>
                </c:pt>
                <c:pt idx="4">
                  <c:v>0.17727272727272728</c:v>
                </c:pt>
                <c:pt idx="5">
                  <c:v>0.2641711229946524</c:v>
                </c:pt>
                <c:pt idx="6">
                  <c:v>0.59090909090909094</c:v>
                </c:pt>
              </c:numCache>
            </c:numRef>
          </c:xVal>
          <c:yVal>
            <c:numRef>
              <c:f>réel!$F$24:$F$30</c:f>
              <c:numCache>
                <c:formatCode>0.00%</c:formatCode>
                <c:ptCount val="7"/>
                <c:pt idx="0">
                  <c:v>0.1198846223183703</c:v>
                </c:pt>
                <c:pt idx="1">
                  <c:v>0.17937623940868938</c:v>
                </c:pt>
                <c:pt idx="2">
                  <c:v>0.2541914548404543</c:v>
                </c:pt>
                <c:pt idx="3">
                  <c:v>0.31728862448170186</c:v>
                </c:pt>
                <c:pt idx="4">
                  <c:v>0.40652605011718046</c:v>
                </c:pt>
                <c:pt idx="5">
                  <c:v>0.46421489093203533</c:v>
                </c:pt>
                <c:pt idx="6">
                  <c:v>0.50928429781864071</c:v>
                </c:pt>
              </c:numCache>
            </c:numRef>
          </c:yVal>
          <c:smooth val="1"/>
        </c:ser>
        <c:ser>
          <c:idx val="1"/>
          <c:order val="1"/>
          <c:tx>
            <c:v>Klys2D Simulation - Bz measured, Optic2D beam</c:v>
          </c:tx>
          <c:spPr>
            <a:ln w="38100" cap="rnd">
              <a:solidFill>
                <a:schemeClr val="bg2"/>
              </a:solidFill>
              <a:round/>
            </a:ln>
            <a:effectLst/>
          </c:spPr>
          <c:marker>
            <c:symbol val="circle"/>
            <c:size val="5"/>
            <c:spPr>
              <a:solidFill>
                <a:schemeClr val="accent2"/>
              </a:solidFill>
              <a:ln w="38100">
                <a:solidFill>
                  <a:schemeClr val="bg2"/>
                </a:solidFill>
              </a:ln>
              <a:effectLst/>
            </c:spPr>
          </c:marker>
          <c:xVal>
            <c:numRef>
              <c:f>klys2D!$G$3:$G$31</c:f>
              <c:numCache>
                <c:formatCode>0.000E+00</c:formatCode>
                <c:ptCount val="29"/>
                <c:pt idx="0">
                  <c:v>1E-3</c:v>
                </c:pt>
                <c:pt idx="1">
                  <c:v>5.0000000000000001E-3</c:v>
                </c:pt>
                <c:pt idx="2">
                  <c:v>1.2500000000000001E-2</c:v>
                </c:pt>
                <c:pt idx="3">
                  <c:v>2.5000000000000001E-2</c:v>
                </c:pt>
                <c:pt idx="4">
                  <c:v>0.05</c:v>
                </c:pt>
                <c:pt idx="5">
                  <c:v>7.4999999999999997E-2</c:v>
                </c:pt>
                <c:pt idx="6">
                  <c:v>0.1</c:v>
                </c:pt>
                <c:pt idx="7">
                  <c:v>0.15</c:v>
                </c:pt>
                <c:pt idx="8">
                  <c:v>0.2</c:v>
                </c:pt>
                <c:pt idx="9">
                  <c:v>0.25</c:v>
                </c:pt>
                <c:pt idx="10">
                  <c:v>0.3</c:v>
                </c:pt>
                <c:pt idx="11">
                  <c:v>0.35</c:v>
                </c:pt>
                <c:pt idx="12">
                  <c:v>0.4</c:v>
                </c:pt>
                <c:pt idx="13">
                  <c:v>0.45</c:v>
                </c:pt>
                <c:pt idx="14">
                  <c:v>0.5</c:v>
                </c:pt>
                <c:pt idx="15">
                  <c:v>0.55000000000000004</c:v>
                </c:pt>
                <c:pt idx="16">
                  <c:v>0.6</c:v>
                </c:pt>
                <c:pt idx="17">
                  <c:v>0.65</c:v>
                </c:pt>
                <c:pt idx="18">
                  <c:v>0.7</c:v>
                </c:pt>
                <c:pt idx="19">
                  <c:v>0.75</c:v>
                </c:pt>
                <c:pt idx="20">
                  <c:v>0.8</c:v>
                </c:pt>
                <c:pt idx="21">
                  <c:v>0.85</c:v>
                </c:pt>
                <c:pt idx="22">
                  <c:v>0.9</c:v>
                </c:pt>
                <c:pt idx="23">
                  <c:v>0.95</c:v>
                </c:pt>
                <c:pt idx="24">
                  <c:v>1</c:v>
                </c:pt>
                <c:pt idx="25">
                  <c:v>1.05</c:v>
                </c:pt>
                <c:pt idx="26">
                  <c:v>1.1000000000000001</c:v>
                </c:pt>
                <c:pt idx="27">
                  <c:v>1.1499999999999999</c:v>
                </c:pt>
                <c:pt idx="28">
                  <c:v>1.2</c:v>
                </c:pt>
              </c:numCache>
            </c:numRef>
          </c:xVal>
          <c:yVal>
            <c:numRef>
              <c:f>klys2D!$I$3:$I$31</c:f>
              <c:numCache>
                <c:formatCode>0.00%</c:formatCode>
                <c:ptCount val="29"/>
                <c:pt idx="0">
                  <c:v>3.5839999999999999E-3</c:v>
                </c:pt>
                <c:pt idx="1">
                  <c:v>1.763E-2</c:v>
                </c:pt>
                <c:pt idx="2">
                  <c:v>4.2800000000000005E-2</c:v>
                </c:pt>
                <c:pt idx="3">
                  <c:v>8.1549999999999997E-2</c:v>
                </c:pt>
                <c:pt idx="4">
                  <c:v>0.1484</c:v>
                </c:pt>
                <c:pt idx="5">
                  <c:v>0.2034</c:v>
                </c:pt>
                <c:pt idx="6">
                  <c:v>0.24879999999999999</c:v>
                </c:pt>
                <c:pt idx="7">
                  <c:v>0.31819999999999998</c:v>
                </c:pt>
                <c:pt idx="8">
                  <c:v>0.3669</c:v>
                </c:pt>
                <c:pt idx="9">
                  <c:v>0.40159999999999996</c:v>
                </c:pt>
                <c:pt idx="10">
                  <c:v>0.42670000000000002</c:v>
                </c:pt>
                <c:pt idx="11">
                  <c:v>0.44540000000000002</c:v>
                </c:pt>
                <c:pt idx="12">
                  <c:v>0.45960000000000001</c:v>
                </c:pt>
                <c:pt idx="13">
                  <c:v>0.47060000000000002</c:v>
                </c:pt>
                <c:pt idx="14">
                  <c:v>0.47909999999999997</c:v>
                </c:pt>
                <c:pt idx="15">
                  <c:v>0.48580000000000001</c:v>
                </c:pt>
                <c:pt idx="16">
                  <c:v>0.49119999999999997</c:v>
                </c:pt>
                <c:pt idx="17">
                  <c:v>0.49530000000000002</c:v>
                </c:pt>
                <c:pt idx="18">
                  <c:v>0.49869999999999998</c:v>
                </c:pt>
                <c:pt idx="19">
                  <c:v>0.50130000000000008</c:v>
                </c:pt>
                <c:pt idx="20">
                  <c:v>0.50340000000000007</c:v>
                </c:pt>
                <c:pt idx="21">
                  <c:v>0.50509999999999999</c:v>
                </c:pt>
                <c:pt idx="22">
                  <c:v>0.50649999999999995</c:v>
                </c:pt>
                <c:pt idx="23">
                  <c:v>0.50770000000000004</c:v>
                </c:pt>
                <c:pt idx="24">
                  <c:v>0.50859999999999994</c:v>
                </c:pt>
                <c:pt idx="25">
                  <c:v>0.50950000000000006</c:v>
                </c:pt>
                <c:pt idx="26">
                  <c:v>0.51019999999999999</c:v>
                </c:pt>
                <c:pt idx="27">
                  <c:v>0.51080000000000003</c:v>
                </c:pt>
                <c:pt idx="28">
                  <c:v>0.51129999999999998</c:v>
                </c:pt>
              </c:numCache>
            </c:numRef>
          </c:yVal>
          <c:smooth val="1"/>
        </c:ser>
        <c:ser>
          <c:idx val="2"/>
          <c:order val="2"/>
          <c:tx>
            <c:v>MAGIC2D Simulation - Bz cst, laminar beam</c:v>
          </c:tx>
          <c:spPr>
            <a:ln w="38100" cap="rnd">
              <a:solidFill>
                <a:schemeClr val="accent3"/>
              </a:solidFill>
              <a:round/>
            </a:ln>
            <a:effectLst/>
          </c:spPr>
          <c:marker>
            <c:symbol val="circle"/>
            <c:size val="5"/>
            <c:spPr>
              <a:solidFill>
                <a:schemeClr val="accent3"/>
              </a:solidFill>
              <a:ln w="38100">
                <a:solidFill>
                  <a:schemeClr val="accent3"/>
                </a:solidFill>
              </a:ln>
              <a:effectLst/>
            </c:spPr>
          </c:marker>
          <c:xVal>
            <c:numRef>
              <c:f>Magic2D!$A$2:$A$8</c:f>
              <c:numCache>
                <c:formatCode>General</c:formatCode>
                <c:ptCount val="7"/>
                <c:pt idx="0">
                  <c:v>0.01</c:v>
                </c:pt>
                <c:pt idx="1">
                  <c:v>0.05</c:v>
                </c:pt>
                <c:pt idx="2">
                  <c:v>0.2</c:v>
                </c:pt>
                <c:pt idx="3">
                  <c:v>0.3</c:v>
                </c:pt>
                <c:pt idx="4">
                  <c:v>0.4</c:v>
                </c:pt>
                <c:pt idx="5">
                  <c:v>0.5</c:v>
                </c:pt>
                <c:pt idx="6">
                  <c:v>0.6</c:v>
                </c:pt>
              </c:numCache>
            </c:numRef>
          </c:xVal>
          <c:yVal>
            <c:numRef>
              <c:f>Magic2D!$C$2:$C$8</c:f>
              <c:numCache>
                <c:formatCode>0.00%</c:formatCode>
                <c:ptCount val="7"/>
                <c:pt idx="0">
                  <c:v>4.7021466905187832E-2</c:v>
                </c:pt>
                <c:pt idx="1">
                  <c:v>0.19561717352415028</c:v>
                </c:pt>
                <c:pt idx="2">
                  <c:v>0.44669051878354205</c:v>
                </c:pt>
                <c:pt idx="3">
                  <c:v>0.50250447227191419</c:v>
                </c:pt>
                <c:pt idx="4">
                  <c:v>0.52522361359570657</c:v>
                </c:pt>
                <c:pt idx="5">
                  <c:v>0.53309481216457966</c:v>
                </c:pt>
                <c:pt idx="6">
                  <c:v>0.53175313059033991</c:v>
                </c:pt>
              </c:numCache>
            </c:numRef>
          </c:yVal>
          <c:smooth val="1"/>
        </c:ser>
        <c:dLbls>
          <c:showLegendKey val="0"/>
          <c:showVal val="0"/>
          <c:showCatName val="0"/>
          <c:showSerName val="0"/>
          <c:showPercent val="0"/>
          <c:showBubbleSize val="0"/>
        </c:dLbls>
        <c:axId val="349965528"/>
        <c:axId val="349967096"/>
      </c:scatterChart>
      <c:valAx>
        <c:axId val="34996552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fr-FR" sz="1400"/>
                  <a:t>Pin (W)</a:t>
                </a:r>
              </a:p>
            </c:rich>
          </c:tx>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crossAx val="349967096"/>
        <c:crosses val="autoZero"/>
        <c:crossBetween val="midCat"/>
      </c:valAx>
      <c:valAx>
        <c:axId val="3499670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fr-FR" sz="1400"/>
                  <a:t>Efficiency</a:t>
                </a:r>
              </a:p>
            </c:rich>
          </c:tx>
          <c:layout>
            <c:manualLayout>
              <c:xMode val="edge"/>
              <c:yMode val="edge"/>
              <c:x val="6.4344422570361713E-3"/>
              <c:y val="0.33923990633957524"/>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crossAx val="349965528"/>
        <c:crosses val="autoZero"/>
        <c:crossBetween val="midCat"/>
      </c:valAx>
      <c:spPr>
        <a:noFill/>
        <a:ln>
          <a:noFill/>
        </a:ln>
        <a:effectLst/>
      </c:spPr>
    </c:plotArea>
    <c:legend>
      <c:legendPos val="r"/>
      <c:layout>
        <c:manualLayout>
          <c:xMode val="edge"/>
          <c:yMode val="edge"/>
          <c:x val="0.6830046140754672"/>
          <c:y val="0.21227043966369688"/>
          <c:w val="0.3169953859245328"/>
          <c:h val="0.59175793396071641"/>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fr-FR" dirty="0" smtClean="0"/>
              <a:t>MAGIC2D</a:t>
            </a:r>
            <a:r>
              <a:rPr lang="fr-FR" baseline="0" dirty="0" smtClean="0"/>
              <a:t> simulations </a:t>
            </a:r>
            <a:r>
              <a:rPr lang="fr-FR" baseline="0" dirty="0" err="1" smtClean="0"/>
              <a:t>results</a:t>
            </a:r>
            <a:r>
              <a:rPr lang="fr-FR" baseline="0" dirty="0" smtClean="0"/>
              <a:t> </a:t>
            </a:r>
            <a:br>
              <a:rPr lang="fr-FR" baseline="0" dirty="0" smtClean="0"/>
            </a:br>
            <a:r>
              <a:rPr lang="fr-FR" baseline="0" dirty="0" err="1" smtClean="0"/>
              <a:t>Laminar</a:t>
            </a:r>
            <a:r>
              <a:rPr lang="fr-FR" baseline="0" dirty="0" smtClean="0"/>
              <a:t> </a:t>
            </a:r>
            <a:r>
              <a:rPr lang="fr-FR" baseline="0" dirty="0" err="1" smtClean="0"/>
              <a:t>beam</a:t>
            </a:r>
            <a:r>
              <a:rPr lang="fr-FR" baseline="0" dirty="0" smtClean="0"/>
              <a:t> – Uniform </a:t>
            </a:r>
            <a:r>
              <a:rPr lang="fr-FR" baseline="0" dirty="0" err="1" smtClean="0"/>
              <a:t>magnetic</a:t>
            </a:r>
            <a:r>
              <a:rPr lang="fr-FR" baseline="0" dirty="0" smtClean="0"/>
              <a:t> </a:t>
            </a:r>
            <a:r>
              <a:rPr lang="fr-FR" baseline="0" dirty="0" err="1" smtClean="0"/>
              <a:t>field</a:t>
            </a:r>
            <a:endParaRPr lang="fr-FR" dirty="0"/>
          </a:p>
        </c:rich>
      </c:tx>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scatterChart>
        <c:scatterStyle val="lineMarker"/>
        <c:varyColors val="0"/>
        <c:ser>
          <c:idx val="0"/>
          <c:order val="0"/>
          <c:tx>
            <c:strRef>
              <c:f>Feuil1!$A$1</c:f>
              <c:strCache>
                <c:ptCount val="1"/>
                <c:pt idx="0">
                  <c:v>Kladistron</c:v>
                </c:pt>
              </c:strCache>
            </c:strRef>
          </c:tx>
          <c:spPr>
            <a:ln w="28575" cap="rnd">
              <a:solidFill>
                <a:schemeClr val="accent1"/>
              </a:solidFill>
              <a:round/>
            </a:ln>
            <a:effectLst/>
          </c:spPr>
          <c:marker>
            <c:symbol val="circle"/>
            <c:size val="5"/>
            <c:spPr>
              <a:solidFill>
                <a:schemeClr val="accent1"/>
              </a:solidFill>
              <a:ln w="28575">
                <a:solidFill>
                  <a:schemeClr val="accent1"/>
                </a:solidFill>
              </a:ln>
              <a:effectLst/>
            </c:spPr>
          </c:marker>
          <c:xVal>
            <c:numRef>
              <c:f>Feuil1!$A$4:$A$10</c:f>
              <c:numCache>
                <c:formatCode>General</c:formatCode>
                <c:ptCount val="7"/>
                <c:pt idx="0">
                  <c:v>0.05</c:v>
                </c:pt>
                <c:pt idx="1">
                  <c:v>0.1</c:v>
                </c:pt>
                <c:pt idx="2">
                  <c:v>0.3</c:v>
                </c:pt>
                <c:pt idx="3">
                  <c:v>0.5</c:v>
                </c:pt>
                <c:pt idx="4">
                  <c:v>0.7</c:v>
                </c:pt>
                <c:pt idx="5">
                  <c:v>0.9</c:v>
                </c:pt>
                <c:pt idx="6">
                  <c:v>1</c:v>
                </c:pt>
              </c:numCache>
            </c:numRef>
          </c:xVal>
          <c:yVal>
            <c:numRef>
              <c:f>Feuil1!$C$4:$C$10</c:f>
              <c:numCache>
                <c:formatCode>0.00%</c:formatCode>
                <c:ptCount val="7"/>
                <c:pt idx="0">
                  <c:v>0.13483005366726297</c:v>
                </c:pt>
                <c:pt idx="1">
                  <c:v>0.24018783542039357</c:v>
                </c:pt>
                <c:pt idx="2">
                  <c:v>0.47529516994633275</c:v>
                </c:pt>
                <c:pt idx="3">
                  <c:v>0.55484794275491944</c:v>
                </c:pt>
                <c:pt idx="4">
                  <c:v>0.57999999999999996</c:v>
                </c:pt>
                <c:pt idx="5">
                  <c:v>0.58843470483005378</c:v>
                </c:pt>
                <c:pt idx="6">
                  <c:v>0.59046511627906972</c:v>
                </c:pt>
              </c:numCache>
            </c:numRef>
          </c:yVal>
          <c:smooth val="0"/>
        </c:ser>
        <c:ser>
          <c:idx val="1"/>
          <c:order val="1"/>
          <c:tx>
            <c:strRef>
              <c:f>Feuil1!$K$1</c:f>
              <c:strCache>
                <c:ptCount val="1"/>
                <c:pt idx="0">
                  <c:v>TH2166</c:v>
                </c:pt>
              </c:strCache>
            </c:strRef>
          </c:tx>
          <c:spPr>
            <a:ln w="28575" cap="rnd">
              <a:solidFill>
                <a:schemeClr val="accent2"/>
              </a:solidFill>
              <a:round/>
            </a:ln>
            <a:effectLst/>
          </c:spPr>
          <c:marker>
            <c:symbol val="circle"/>
            <c:size val="5"/>
            <c:spPr>
              <a:solidFill>
                <a:schemeClr val="accent2"/>
              </a:solidFill>
              <a:ln w="28575">
                <a:solidFill>
                  <a:schemeClr val="accent2"/>
                </a:solidFill>
              </a:ln>
              <a:effectLst/>
            </c:spPr>
          </c:marker>
          <c:xVal>
            <c:numRef>
              <c:f>Feuil1!$K$3:$K$9</c:f>
              <c:numCache>
                <c:formatCode>General</c:formatCode>
                <c:ptCount val="7"/>
                <c:pt idx="0">
                  <c:v>0.01</c:v>
                </c:pt>
                <c:pt idx="1">
                  <c:v>0.05</c:v>
                </c:pt>
                <c:pt idx="2">
                  <c:v>0.2</c:v>
                </c:pt>
                <c:pt idx="3">
                  <c:v>0.3</c:v>
                </c:pt>
                <c:pt idx="4">
                  <c:v>0.4</c:v>
                </c:pt>
                <c:pt idx="5">
                  <c:v>0.5</c:v>
                </c:pt>
                <c:pt idx="6">
                  <c:v>0.6</c:v>
                </c:pt>
              </c:numCache>
            </c:numRef>
          </c:xVal>
          <c:yVal>
            <c:numRef>
              <c:f>Feuil1!$L$3:$L$9</c:f>
              <c:numCache>
                <c:formatCode>0.00%</c:formatCode>
                <c:ptCount val="7"/>
                <c:pt idx="0">
                  <c:v>4.7021466905187832E-2</c:v>
                </c:pt>
                <c:pt idx="1">
                  <c:v>0.19561717352415028</c:v>
                </c:pt>
                <c:pt idx="2">
                  <c:v>0.44669051878354205</c:v>
                </c:pt>
                <c:pt idx="3">
                  <c:v>0.50250447227191419</c:v>
                </c:pt>
                <c:pt idx="4">
                  <c:v>0.52522361359570657</c:v>
                </c:pt>
                <c:pt idx="5">
                  <c:v>0.53309481216457966</c:v>
                </c:pt>
                <c:pt idx="6">
                  <c:v>0.53175313059033991</c:v>
                </c:pt>
              </c:numCache>
            </c:numRef>
          </c:yVal>
          <c:smooth val="0"/>
        </c:ser>
        <c:dLbls>
          <c:showLegendKey val="0"/>
          <c:showVal val="0"/>
          <c:showCatName val="0"/>
          <c:showSerName val="0"/>
          <c:showPercent val="0"/>
          <c:showBubbleSize val="0"/>
        </c:dLbls>
        <c:axId val="349970232"/>
        <c:axId val="349962000"/>
      </c:scatterChart>
      <c:valAx>
        <c:axId val="34997023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fr-FR" dirty="0" smtClean="0"/>
                  <a:t>Pin (W)</a:t>
                </a:r>
                <a:endParaRPr lang="fr-FR" dirty="0"/>
              </a:p>
            </c:rich>
          </c:tx>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349962000"/>
        <c:crosses val="autoZero"/>
        <c:crossBetween val="midCat"/>
      </c:valAx>
      <c:valAx>
        <c:axId val="3499620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fr-FR" dirty="0" err="1" smtClean="0"/>
                  <a:t>Efficiency</a:t>
                </a:r>
                <a:endParaRPr lang="fr-FR" dirty="0"/>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349970232"/>
        <c:crosses val="autoZero"/>
        <c:crossBetween val="midCat"/>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sz="1400"/>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fr-FR" sz="1800" dirty="0" smtClean="0"/>
              <a:t>Klys2D (TED code) simulation</a:t>
            </a:r>
            <a:r>
              <a:rPr lang="fr-FR" sz="1800" baseline="0" dirty="0" smtClean="0"/>
              <a:t> </a:t>
            </a:r>
            <a:r>
              <a:rPr lang="fr-FR" sz="1800" baseline="0" dirty="0" err="1" smtClean="0"/>
              <a:t>results</a:t>
            </a:r>
            <a:r>
              <a:rPr lang="fr-FR" sz="1800" baseline="0" dirty="0" smtClean="0"/>
              <a:t/>
            </a:r>
            <a:br>
              <a:rPr lang="fr-FR" sz="1800" baseline="0" dirty="0" smtClean="0"/>
            </a:br>
            <a:r>
              <a:rPr lang="fr-FR" sz="1800" baseline="0" dirty="0" smtClean="0"/>
              <a:t>Optic2D (TED code) </a:t>
            </a:r>
            <a:r>
              <a:rPr lang="fr-FR" sz="1800" baseline="0" dirty="0" err="1" smtClean="0"/>
              <a:t>beam</a:t>
            </a:r>
            <a:r>
              <a:rPr lang="fr-FR" sz="1800" baseline="0" dirty="0" smtClean="0"/>
              <a:t> – </a:t>
            </a:r>
            <a:r>
              <a:rPr lang="fr-FR" sz="1800" baseline="0" dirty="0" err="1" smtClean="0"/>
              <a:t>Measured</a:t>
            </a:r>
            <a:r>
              <a:rPr lang="fr-FR" sz="1800" baseline="0" dirty="0" smtClean="0"/>
              <a:t> </a:t>
            </a:r>
            <a:r>
              <a:rPr lang="fr-FR" sz="1800" baseline="0" dirty="0" err="1" smtClean="0"/>
              <a:t>magnetic</a:t>
            </a:r>
            <a:r>
              <a:rPr lang="fr-FR" sz="1800" baseline="0" dirty="0" smtClean="0"/>
              <a:t> </a:t>
            </a:r>
            <a:r>
              <a:rPr lang="fr-FR" sz="1800" baseline="0" dirty="0" err="1" smtClean="0"/>
              <a:t>field</a:t>
            </a:r>
            <a:endParaRPr lang="fr-FR" sz="1800" dirty="0"/>
          </a:p>
        </c:rich>
      </c:tx>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Feuil2!$B$2</c:f>
              <c:strCache>
                <c:ptCount val="1"/>
                <c:pt idx="0">
                  <c:v>"-10MHz"</c:v>
                </c:pt>
              </c:strCache>
            </c:strRef>
          </c:tx>
          <c:spPr>
            <a:solidFill>
              <a:srgbClr val="FF0000"/>
            </a:solidFill>
            <a:ln>
              <a:noFill/>
            </a:ln>
            <a:effectLst/>
          </c:spPr>
          <c:invertIfNegative val="0"/>
          <c:val>
            <c:numRef>
              <c:f>Feuil2!$D$4:$D$19</c:f>
              <c:numCache>
                <c:formatCode>0.00%</c:formatCode>
                <c:ptCount val="16"/>
                <c:pt idx="0">
                  <c:v>1.9999999999997797E-4</c:v>
                </c:pt>
                <c:pt idx="1">
                  <c:v>-6.0000000000004494E-4</c:v>
                </c:pt>
                <c:pt idx="2">
                  <c:v>-4.0999999999999925E-3</c:v>
                </c:pt>
                <c:pt idx="3">
                  <c:v>5.0000000000005596E-4</c:v>
                </c:pt>
                <c:pt idx="4">
                  <c:v>2.9999999999996696E-4</c:v>
                </c:pt>
                <c:pt idx="5">
                  <c:v>5.0000000000005596E-4</c:v>
                </c:pt>
                <c:pt idx="6">
                  <c:v>2.9999999999996696E-4</c:v>
                </c:pt>
                <c:pt idx="7">
                  <c:v>-1.0000000000000009E-3</c:v>
                </c:pt>
                <c:pt idx="8">
                  <c:v>-1.6000000000000458E-3</c:v>
                </c:pt>
                <c:pt idx="9">
                  <c:v>-3.7000000000000366E-3</c:v>
                </c:pt>
                <c:pt idx="10">
                  <c:v>-4.0999999999999925E-3</c:v>
                </c:pt>
                <c:pt idx="11">
                  <c:v>-5.2999999999999714E-3</c:v>
                </c:pt>
                <c:pt idx="12">
                  <c:v>1.2999999999999678E-3</c:v>
                </c:pt>
                <c:pt idx="13">
                  <c:v>4.3999999999999595E-3</c:v>
                </c:pt>
                <c:pt idx="14">
                  <c:v>-4.6599999999999975E-2</c:v>
                </c:pt>
                <c:pt idx="15">
                  <c:v>6.4999999999999503E-3</c:v>
                </c:pt>
              </c:numCache>
            </c:numRef>
          </c:val>
        </c:ser>
        <c:ser>
          <c:idx val="1"/>
          <c:order val="1"/>
          <c:tx>
            <c:strRef>
              <c:f>Feuil2!$E$2</c:f>
              <c:strCache>
                <c:ptCount val="1"/>
                <c:pt idx="0">
                  <c:v>"-5MHz"</c:v>
                </c:pt>
              </c:strCache>
            </c:strRef>
          </c:tx>
          <c:spPr>
            <a:solidFill>
              <a:schemeClr val="accent2"/>
            </a:solidFill>
            <a:ln>
              <a:noFill/>
            </a:ln>
            <a:effectLst/>
          </c:spPr>
          <c:invertIfNegative val="0"/>
          <c:val>
            <c:numRef>
              <c:f>Feuil2!$G$4:$G$19</c:f>
              <c:numCache>
                <c:formatCode>0.00%</c:formatCode>
                <c:ptCount val="16"/>
                <c:pt idx="0">
                  <c:v>9.9999999999988987E-5</c:v>
                </c:pt>
                <c:pt idx="1">
                  <c:v>6.0000000000004494E-4</c:v>
                </c:pt>
                <c:pt idx="2">
                  <c:v>-1.0000000000000009E-3</c:v>
                </c:pt>
                <c:pt idx="3">
                  <c:v>3.9999999999995595E-4</c:v>
                </c:pt>
                <c:pt idx="4">
                  <c:v>1.9999999999997797E-4</c:v>
                </c:pt>
                <c:pt idx="5">
                  <c:v>3.9999999999995595E-4</c:v>
                </c:pt>
                <c:pt idx="6">
                  <c:v>2.9999999999996696E-4</c:v>
                </c:pt>
                <c:pt idx="7">
                  <c:v>-1.9999999999997797E-4</c:v>
                </c:pt>
                <c:pt idx="8">
                  <c:v>-3.9999999999995595E-4</c:v>
                </c:pt>
                <c:pt idx="9">
                  <c:v>-1.6000000000000458E-3</c:v>
                </c:pt>
                <c:pt idx="10">
                  <c:v>-1.4999999999999458E-3</c:v>
                </c:pt>
                <c:pt idx="11">
                  <c:v>1.9999999999997797E-4</c:v>
                </c:pt>
                <c:pt idx="12">
                  <c:v>1.2999999999999678E-3</c:v>
                </c:pt>
                <c:pt idx="13">
                  <c:v>2.5000000000000577E-3</c:v>
                </c:pt>
                <c:pt idx="14">
                  <c:v>5.8000000000000274E-3</c:v>
                </c:pt>
                <c:pt idx="15">
                  <c:v>8.0999999999999961E-3</c:v>
                </c:pt>
              </c:numCache>
            </c:numRef>
          </c:val>
        </c:ser>
        <c:ser>
          <c:idx val="2"/>
          <c:order val="2"/>
          <c:tx>
            <c:strRef>
              <c:f>Feuil2!$H$2</c:f>
              <c:strCache>
                <c:ptCount val="1"/>
                <c:pt idx="0">
                  <c:v>"-2MHz"</c:v>
                </c:pt>
              </c:strCache>
            </c:strRef>
          </c:tx>
          <c:spPr>
            <a:solidFill>
              <a:srgbClr val="7030A0"/>
            </a:solidFill>
            <a:ln>
              <a:noFill/>
            </a:ln>
            <a:effectLst/>
          </c:spPr>
          <c:invertIfNegative val="0"/>
          <c:val>
            <c:numRef>
              <c:f>Feuil2!$J$4:$J$19</c:f>
              <c:numCache>
                <c:formatCode>0.00%</c:formatCode>
                <c:ptCount val="16"/>
                <c:pt idx="0">
                  <c:v>2.9999999999996696E-4</c:v>
                </c:pt>
                <c:pt idx="1">
                  <c:v>3.9999999999995595E-4</c:v>
                </c:pt>
                <c:pt idx="2">
                  <c:v>-9.000000000000119E-4</c:v>
                </c:pt>
                <c:pt idx="3">
                  <c:v>9.9999999999988987E-5</c:v>
                </c:pt>
                <c:pt idx="4">
                  <c:v>9.9999999999988987E-5</c:v>
                </c:pt>
                <c:pt idx="5">
                  <c:v>9.9999999999988987E-5</c:v>
                </c:pt>
                <c:pt idx="6">
                  <c:v>9.9999999999988987E-5</c:v>
                </c:pt>
                <c:pt idx="7">
                  <c:v>0</c:v>
                </c:pt>
                <c:pt idx="8">
                  <c:v>-9.9999999999988987E-5</c:v>
                </c:pt>
                <c:pt idx="9">
                  <c:v>-4.9999999999994493E-4</c:v>
                </c:pt>
                <c:pt idx="10">
                  <c:v>-1.0999999999999899E-3</c:v>
                </c:pt>
                <c:pt idx="11">
                  <c:v>-3.9999999999995595E-4</c:v>
                </c:pt>
                <c:pt idx="12">
                  <c:v>7.0000000000003393E-4</c:v>
                </c:pt>
                <c:pt idx="13">
                  <c:v>1.0999999999999899E-3</c:v>
                </c:pt>
                <c:pt idx="14">
                  <c:v>5.1999999999999824E-3</c:v>
                </c:pt>
                <c:pt idx="15">
                  <c:v>4.2999999999999705E-3</c:v>
                </c:pt>
              </c:numCache>
            </c:numRef>
          </c:val>
        </c:ser>
        <c:ser>
          <c:idx val="3"/>
          <c:order val="3"/>
          <c:tx>
            <c:strRef>
              <c:f>Feuil2!$M$2</c:f>
              <c:strCache>
                <c:ptCount val="1"/>
                <c:pt idx="0">
                  <c:v>"+2MHz"</c:v>
                </c:pt>
              </c:strCache>
            </c:strRef>
          </c:tx>
          <c:spPr>
            <a:solidFill>
              <a:schemeClr val="accent4"/>
            </a:solidFill>
            <a:ln>
              <a:noFill/>
            </a:ln>
            <a:effectLst/>
          </c:spPr>
          <c:invertIfNegative val="0"/>
          <c:val>
            <c:numRef>
              <c:f>Feuil2!$O$4:$O$19</c:f>
              <c:numCache>
                <c:formatCode>0.00%</c:formatCode>
                <c:ptCount val="16"/>
                <c:pt idx="0">
                  <c:v>-1.9999999999997797E-4</c:v>
                </c:pt>
                <c:pt idx="1">
                  <c:v>-7.0000000000003393E-4</c:v>
                </c:pt>
                <c:pt idx="2">
                  <c:v>5.0000000000005596E-4</c:v>
                </c:pt>
                <c:pt idx="3">
                  <c:v>-9.9999999999988987E-5</c:v>
                </c:pt>
                <c:pt idx="4">
                  <c:v>0</c:v>
                </c:pt>
                <c:pt idx="5">
                  <c:v>-9.9999999999988987E-5</c:v>
                </c:pt>
                <c:pt idx="6">
                  <c:v>-9.9999999999988987E-5</c:v>
                </c:pt>
                <c:pt idx="7">
                  <c:v>-1.9999999999997797E-4</c:v>
                </c:pt>
                <c:pt idx="8">
                  <c:v>9.9999999999988987E-5</c:v>
                </c:pt>
                <c:pt idx="9">
                  <c:v>3.9999999999995595E-4</c:v>
                </c:pt>
                <c:pt idx="10">
                  <c:v>0</c:v>
                </c:pt>
                <c:pt idx="11">
                  <c:v>1.9999999999997797E-4</c:v>
                </c:pt>
                <c:pt idx="12">
                  <c:v>-7.0000000000003393E-4</c:v>
                </c:pt>
                <c:pt idx="13">
                  <c:v>-1.0999999999999899E-3</c:v>
                </c:pt>
                <c:pt idx="14">
                  <c:v>-7.0000000000000062E-3</c:v>
                </c:pt>
                <c:pt idx="15">
                  <c:v>-5.3999999999999604E-3</c:v>
                </c:pt>
              </c:numCache>
            </c:numRef>
          </c:val>
        </c:ser>
        <c:ser>
          <c:idx val="4"/>
          <c:order val="4"/>
          <c:tx>
            <c:strRef>
              <c:f>Feuil2!$P$2</c:f>
              <c:strCache>
                <c:ptCount val="1"/>
                <c:pt idx="0">
                  <c:v>"+5MHz"</c:v>
                </c:pt>
              </c:strCache>
            </c:strRef>
          </c:tx>
          <c:spPr>
            <a:solidFill>
              <a:schemeClr val="accent5"/>
            </a:solidFill>
            <a:ln>
              <a:noFill/>
            </a:ln>
            <a:effectLst/>
          </c:spPr>
          <c:invertIfNegative val="0"/>
          <c:val>
            <c:numRef>
              <c:f>Feuil2!$R$4:$R$19</c:f>
              <c:numCache>
                <c:formatCode>0.00%</c:formatCode>
                <c:ptCount val="16"/>
                <c:pt idx="0">
                  <c:v>-7.0000000000003393E-4</c:v>
                </c:pt>
                <c:pt idx="1">
                  <c:v>-8.0000000000002292E-4</c:v>
                </c:pt>
                <c:pt idx="2">
                  <c:v>-6.0000000000004494E-4</c:v>
                </c:pt>
                <c:pt idx="3">
                  <c:v>-1.9999999999997797E-4</c:v>
                </c:pt>
                <c:pt idx="4">
                  <c:v>-9.9999999999988987E-5</c:v>
                </c:pt>
                <c:pt idx="5">
                  <c:v>-2.9999999999996696E-4</c:v>
                </c:pt>
                <c:pt idx="6">
                  <c:v>-2.9999999999996696E-4</c:v>
                </c:pt>
                <c:pt idx="7">
                  <c:v>-6.0000000000004494E-4</c:v>
                </c:pt>
                <c:pt idx="8">
                  <c:v>0</c:v>
                </c:pt>
                <c:pt idx="9">
                  <c:v>6.0000000000004494E-4</c:v>
                </c:pt>
                <c:pt idx="10">
                  <c:v>7.0000000000003393E-4</c:v>
                </c:pt>
                <c:pt idx="11">
                  <c:v>-1.9999999999997797E-4</c:v>
                </c:pt>
                <c:pt idx="12">
                  <c:v>-2.0999999999999908E-3</c:v>
                </c:pt>
                <c:pt idx="13">
                  <c:v>-2.8000000000000247E-3</c:v>
                </c:pt>
                <c:pt idx="14">
                  <c:v>-1.9399999999999973E-2</c:v>
                </c:pt>
                <c:pt idx="15">
                  <c:v>-1.5700000000000047E-2</c:v>
                </c:pt>
              </c:numCache>
            </c:numRef>
          </c:val>
        </c:ser>
        <c:ser>
          <c:idx val="5"/>
          <c:order val="5"/>
          <c:tx>
            <c:strRef>
              <c:f>Feuil2!$S$2</c:f>
              <c:strCache>
                <c:ptCount val="1"/>
                <c:pt idx="0">
                  <c:v>"+10MHz"</c:v>
                </c:pt>
              </c:strCache>
            </c:strRef>
          </c:tx>
          <c:spPr>
            <a:solidFill>
              <a:srgbClr val="00B050"/>
            </a:solidFill>
            <a:ln>
              <a:noFill/>
            </a:ln>
            <a:effectLst/>
          </c:spPr>
          <c:invertIfNegative val="0"/>
          <c:val>
            <c:numRef>
              <c:f>Feuil2!$U$4:$U$19</c:f>
              <c:numCache>
                <c:formatCode>0.00%</c:formatCode>
                <c:ptCount val="16"/>
                <c:pt idx="0">
                  <c:v>-1.9999999999997797E-4</c:v>
                </c:pt>
                <c:pt idx="1">
                  <c:v>-9.9999999999988987E-5</c:v>
                </c:pt>
                <c:pt idx="2">
                  <c:v>8.0000000000002292E-4</c:v>
                </c:pt>
                <c:pt idx="3">
                  <c:v>-4.9999999999994493E-4</c:v>
                </c:pt>
                <c:pt idx="4">
                  <c:v>-1.9999999999997797E-4</c:v>
                </c:pt>
                <c:pt idx="5">
                  <c:v>-7.0000000000003393E-4</c:v>
                </c:pt>
                <c:pt idx="6">
                  <c:v>-6.0000000000004494E-4</c:v>
                </c:pt>
                <c:pt idx="7">
                  <c:v>7.0000000000003393E-4</c:v>
                </c:pt>
                <c:pt idx="8">
                  <c:v>-1.9999999999997797E-4</c:v>
                </c:pt>
                <c:pt idx="9">
                  <c:v>1.5000000000000568E-3</c:v>
                </c:pt>
                <c:pt idx="10">
                  <c:v>1.5000000000000568E-3</c:v>
                </c:pt>
                <c:pt idx="11">
                  <c:v>-1.8000000000000238E-3</c:v>
                </c:pt>
                <c:pt idx="12">
                  <c:v>-4.9000000000000155E-3</c:v>
                </c:pt>
                <c:pt idx="13">
                  <c:v>-5.8000000000000274E-3</c:v>
                </c:pt>
                <c:pt idx="14">
                  <c:v>-4.0599999999999969E-2</c:v>
                </c:pt>
                <c:pt idx="15">
                  <c:v>-3.7699999999999956E-2</c:v>
                </c:pt>
              </c:numCache>
            </c:numRef>
          </c:val>
        </c:ser>
        <c:dLbls>
          <c:showLegendKey val="0"/>
          <c:showVal val="0"/>
          <c:showCatName val="0"/>
          <c:showSerName val="0"/>
          <c:showPercent val="0"/>
          <c:showBubbleSize val="0"/>
        </c:dLbls>
        <c:gapWidth val="219"/>
        <c:overlap val="-27"/>
        <c:axId val="341183840"/>
        <c:axId val="341181488"/>
      </c:barChart>
      <c:catAx>
        <c:axId val="341183840"/>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fr-FR" sz="1400" dirty="0" err="1" smtClean="0"/>
                  <a:t>Cavity</a:t>
                </a:r>
                <a:r>
                  <a:rPr lang="fr-FR" sz="1400" dirty="0" smtClean="0"/>
                  <a:t> </a:t>
                </a:r>
                <a:r>
                  <a:rPr lang="fr-FR" sz="1400" dirty="0" err="1" smtClean="0"/>
                  <a:t>frequency-shifted</a:t>
                </a:r>
                <a:endParaRPr lang="fr-FR" sz="1400" dirty="0"/>
              </a:p>
            </c:rich>
          </c:tx>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341181488"/>
        <c:crosses val="autoZero"/>
        <c:auto val="1"/>
        <c:lblAlgn val="ctr"/>
        <c:lblOffset val="100"/>
        <c:noMultiLvlLbl val="0"/>
      </c:catAx>
      <c:valAx>
        <c:axId val="341181488"/>
        <c:scaling>
          <c:orientation val="minMax"/>
          <c:max val="1.0000000000000002E-2"/>
          <c:min val="-5.000000000000001E-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fr-FR" sz="1400" dirty="0" err="1" smtClean="0"/>
                  <a:t>Efficiency</a:t>
                </a:r>
                <a:r>
                  <a:rPr lang="fr-FR" sz="1400" dirty="0" smtClean="0"/>
                  <a:t> shift</a:t>
                </a:r>
                <a:endParaRPr lang="fr-FR" sz="1400" dirty="0"/>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title>
        <c:numFmt formatCode="0.00%" sourceLinked="1"/>
        <c:majorTickMark val="in"/>
        <c:minorTickMark val="in"/>
        <c:tickLblPos val="nextTo"/>
        <c:spPr>
          <a:noFill/>
          <a:ln>
            <a:solidFill>
              <a:schemeClr val="bg1">
                <a:lumMod val="65000"/>
              </a:schemeClr>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341183840"/>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603358315150365"/>
          <c:y val="2.991703353374758E-2"/>
          <c:w val="0.80905211396768173"/>
          <c:h val="0.8107373602707415"/>
        </c:manualLayout>
      </c:layout>
      <c:scatterChart>
        <c:scatterStyle val="smoothMarker"/>
        <c:varyColors val="0"/>
        <c:ser>
          <c:idx val="2"/>
          <c:order val="0"/>
          <c:tx>
            <c:v>Pin=0.1w</c:v>
          </c:tx>
          <c:spPr>
            <a:ln w="28575" cap="rnd">
              <a:solidFill>
                <a:srgbClr val="1717FF"/>
              </a:solidFill>
              <a:round/>
            </a:ln>
            <a:effectLst/>
          </c:spPr>
          <c:marker>
            <c:symbol val="none"/>
          </c:marker>
          <c:xVal>
            <c:numRef>
              <c:f>'01w'!$B$8:$B$1455</c:f>
              <c:numCache>
                <c:formatCode>0.00E+00</c:formatCode>
                <c:ptCount val="1448"/>
                <c:pt idx="0">
                  <c:v>8.5952390000000004E-2</c:v>
                </c:pt>
                <c:pt idx="1">
                  <c:v>0.25785720000000001</c:v>
                </c:pt>
                <c:pt idx="2">
                  <c:v>0.42976190000000003</c:v>
                </c:pt>
                <c:pt idx="3">
                  <c:v>0.63285720000000001</c:v>
                </c:pt>
                <c:pt idx="4">
                  <c:v>0.83684210000000003</c:v>
                </c:pt>
                <c:pt idx="5">
                  <c:v>1.010526</c:v>
                </c:pt>
                <c:pt idx="6">
                  <c:v>1.1842109999999999</c:v>
                </c:pt>
                <c:pt idx="7">
                  <c:v>1.3578950000000001</c:v>
                </c:pt>
                <c:pt idx="8">
                  <c:v>1.531579</c:v>
                </c:pt>
                <c:pt idx="9">
                  <c:v>1.705263</c:v>
                </c:pt>
                <c:pt idx="10">
                  <c:v>1.8789469999999999</c:v>
                </c:pt>
                <c:pt idx="11">
                  <c:v>2.052632</c:v>
                </c:pt>
                <c:pt idx="12">
                  <c:v>2.2263159999999997</c:v>
                </c:pt>
                <c:pt idx="13">
                  <c:v>2.4</c:v>
                </c:pt>
                <c:pt idx="14">
                  <c:v>2.5736840000000001</c:v>
                </c:pt>
                <c:pt idx="15">
                  <c:v>2.747369</c:v>
                </c:pt>
                <c:pt idx="16">
                  <c:v>2.9210529999999997</c:v>
                </c:pt>
                <c:pt idx="17">
                  <c:v>3.0947370000000003</c:v>
                </c:pt>
                <c:pt idx="18">
                  <c:v>3.268421</c:v>
                </c:pt>
                <c:pt idx="19">
                  <c:v>3.4421050000000002</c:v>
                </c:pt>
                <c:pt idx="20">
                  <c:v>3.6157899999999996</c:v>
                </c:pt>
                <c:pt idx="21">
                  <c:v>3.7894740000000002</c:v>
                </c:pt>
                <c:pt idx="22">
                  <c:v>3.9631579999999995</c:v>
                </c:pt>
                <c:pt idx="23">
                  <c:v>4.1368419999999997</c:v>
                </c:pt>
                <c:pt idx="24">
                  <c:v>4.3105269999999996</c:v>
                </c:pt>
                <c:pt idx="25">
                  <c:v>4.4842110000000002</c:v>
                </c:pt>
                <c:pt idx="26">
                  <c:v>4.6578949999999999</c:v>
                </c:pt>
                <c:pt idx="27">
                  <c:v>4.8315789999999996</c:v>
                </c:pt>
                <c:pt idx="28">
                  <c:v>5.0052630000000002</c:v>
                </c:pt>
                <c:pt idx="29">
                  <c:v>5.1789480000000001</c:v>
                </c:pt>
                <c:pt idx="30">
                  <c:v>5.3526320000000007</c:v>
                </c:pt>
                <c:pt idx="31">
                  <c:v>5.5263159999999996</c:v>
                </c:pt>
                <c:pt idx="32">
                  <c:v>5.7</c:v>
                </c:pt>
                <c:pt idx="33">
                  <c:v>5.873685</c:v>
                </c:pt>
                <c:pt idx="34">
                  <c:v>6.0473690000000007</c:v>
                </c:pt>
                <c:pt idx="35">
                  <c:v>6.2210529999999995</c:v>
                </c:pt>
                <c:pt idx="36">
                  <c:v>6.3947370000000001</c:v>
                </c:pt>
                <c:pt idx="37">
                  <c:v>6.5684209999999998</c:v>
                </c:pt>
                <c:pt idx="38">
                  <c:v>6.7421060000000006</c:v>
                </c:pt>
                <c:pt idx="39">
                  <c:v>6.9157899999999994</c:v>
                </c:pt>
                <c:pt idx="40">
                  <c:v>7.0894740000000001</c:v>
                </c:pt>
                <c:pt idx="41">
                  <c:v>7.2631579999999998</c:v>
                </c:pt>
                <c:pt idx="42">
                  <c:v>7.4363640000000002</c:v>
                </c:pt>
                <c:pt idx="43">
                  <c:v>7.6090910000000003</c:v>
                </c:pt>
                <c:pt idx="44">
                  <c:v>7.7818189999999996</c:v>
                </c:pt>
                <c:pt idx="45">
                  <c:v>7.9545459999999997</c:v>
                </c:pt>
                <c:pt idx="46">
                  <c:v>8.1272730000000006</c:v>
                </c:pt>
                <c:pt idx="47">
                  <c:v>8.3000000000000007</c:v>
                </c:pt>
                <c:pt idx="48">
                  <c:v>8.472728</c:v>
                </c:pt>
                <c:pt idx="49">
                  <c:v>8.6454550000000001</c:v>
                </c:pt>
                <c:pt idx="50">
                  <c:v>8.8181820000000002</c:v>
                </c:pt>
                <c:pt idx="51">
                  <c:v>8.9909099999999995</c:v>
                </c:pt>
                <c:pt idx="52">
                  <c:v>9.1636370000000014</c:v>
                </c:pt>
                <c:pt idx="53">
                  <c:v>9.3363639999999997</c:v>
                </c:pt>
                <c:pt idx="54">
                  <c:v>9.5090910000000015</c:v>
                </c:pt>
                <c:pt idx="55">
                  <c:v>9.6818189999999991</c:v>
                </c:pt>
                <c:pt idx="56">
                  <c:v>9.8545460000000009</c:v>
                </c:pt>
                <c:pt idx="57">
                  <c:v>10.02727</c:v>
                </c:pt>
                <c:pt idx="58">
                  <c:v>10.200000000000001</c:v>
                </c:pt>
                <c:pt idx="59">
                  <c:v>10.372730000000001</c:v>
                </c:pt>
                <c:pt idx="60">
                  <c:v>10.54546</c:v>
                </c:pt>
                <c:pt idx="61">
                  <c:v>10.71818</c:v>
                </c:pt>
                <c:pt idx="62">
                  <c:v>10.89091</c:v>
                </c:pt>
                <c:pt idx="63">
                  <c:v>11.063639999999999</c:v>
                </c:pt>
                <c:pt idx="64">
                  <c:v>11.236839999999999</c:v>
                </c:pt>
                <c:pt idx="65">
                  <c:v>11.41053</c:v>
                </c:pt>
                <c:pt idx="66">
                  <c:v>11.584209999999999</c:v>
                </c:pt>
                <c:pt idx="67">
                  <c:v>11.757899999999999</c:v>
                </c:pt>
                <c:pt idx="68">
                  <c:v>11.93158</c:v>
                </c:pt>
                <c:pt idx="69">
                  <c:v>12.105259999999999</c:v>
                </c:pt>
                <c:pt idx="70">
                  <c:v>12.27895</c:v>
                </c:pt>
                <c:pt idx="71">
                  <c:v>12.452629999999999</c:v>
                </c:pt>
                <c:pt idx="72">
                  <c:v>12.62632</c:v>
                </c:pt>
                <c:pt idx="73">
                  <c:v>12.8</c:v>
                </c:pt>
                <c:pt idx="74">
                  <c:v>12.97368</c:v>
                </c:pt>
                <c:pt idx="75">
                  <c:v>13.14737</c:v>
                </c:pt>
                <c:pt idx="76">
                  <c:v>13.32105</c:v>
                </c:pt>
                <c:pt idx="77">
                  <c:v>13.49474</c:v>
                </c:pt>
                <c:pt idx="78">
                  <c:v>13.668420000000001</c:v>
                </c:pt>
                <c:pt idx="79">
                  <c:v>13.84211</c:v>
                </c:pt>
                <c:pt idx="80">
                  <c:v>14.015790000000001</c:v>
                </c:pt>
                <c:pt idx="81">
                  <c:v>14.18947</c:v>
                </c:pt>
                <c:pt idx="82">
                  <c:v>14.363160000000001</c:v>
                </c:pt>
                <c:pt idx="83">
                  <c:v>14.53684</c:v>
                </c:pt>
                <c:pt idx="84">
                  <c:v>14.710529999999999</c:v>
                </c:pt>
                <c:pt idx="85">
                  <c:v>14.884209999999999</c:v>
                </c:pt>
                <c:pt idx="86">
                  <c:v>15.0579</c:v>
                </c:pt>
                <c:pt idx="87">
                  <c:v>15.231579999999999</c:v>
                </c:pt>
                <c:pt idx="88">
                  <c:v>15.40526</c:v>
                </c:pt>
                <c:pt idx="89">
                  <c:v>15.578949999999999</c:v>
                </c:pt>
                <c:pt idx="90">
                  <c:v>15.75263</c:v>
                </c:pt>
                <c:pt idx="91">
                  <c:v>15.92632</c:v>
                </c:pt>
                <c:pt idx="92">
                  <c:v>16.100000000000001</c:v>
                </c:pt>
                <c:pt idx="93">
                  <c:v>16.273690000000002</c:v>
                </c:pt>
                <c:pt idx="94">
                  <c:v>16.447369999999999</c:v>
                </c:pt>
                <c:pt idx="95">
                  <c:v>16.621049999999997</c:v>
                </c:pt>
                <c:pt idx="96">
                  <c:v>16.794739999999997</c:v>
                </c:pt>
                <c:pt idx="97">
                  <c:v>16.968420000000002</c:v>
                </c:pt>
                <c:pt idx="98">
                  <c:v>17.142109999999999</c:v>
                </c:pt>
                <c:pt idx="99">
                  <c:v>17.31579</c:v>
                </c:pt>
                <c:pt idx="100">
                  <c:v>17.489470000000001</c:v>
                </c:pt>
                <c:pt idx="101">
                  <c:v>17.663160000000001</c:v>
                </c:pt>
                <c:pt idx="102">
                  <c:v>17.867139999999999</c:v>
                </c:pt>
                <c:pt idx="103">
                  <c:v>18.070240000000002</c:v>
                </c:pt>
                <c:pt idx="104">
                  <c:v>18.242139999999999</c:v>
                </c:pt>
                <c:pt idx="105">
                  <c:v>18.41405</c:v>
                </c:pt>
                <c:pt idx="106">
                  <c:v>18.59375</c:v>
                </c:pt>
                <c:pt idx="107">
                  <c:v>18.78125</c:v>
                </c:pt>
                <c:pt idx="108">
                  <c:v>18.96875</c:v>
                </c:pt>
                <c:pt idx="109">
                  <c:v>19.15625</c:v>
                </c:pt>
                <c:pt idx="110">
                  <c:v>19.340409999999999</c:v>
                </c:pt>
                <c:pt idx="111">
                  <c:v>19.521229999999999</c:v>
                </c:pt>
                <c:pt idx="112">
                  <c:v>19.70204</c:v>
                </c:pt>
                <c:pt idx="113">
                  <c:v>19.882859999999997</c:v>
                </c:pt>
                <c:pt idx="114">
                  <c:v>20.063669999999998</c:v>
                </c:pt>
                <c:pt idx="115">
                  <c:v>20.244489999999999</c:v>
                </c:pt>
                <c:pt idx="116">
                  <c:v>20.42531</c:v>
                </c:pt>
                <c:pt idx="117">
                  <c:v>20.607500000000002</c:v>
                </c:pt>
                <c:pt idx="118">
                  <c:v>20.791069999999998</c:v>
                </c:pt>
                <c:pt idx="119">
                  <c:v>20.974640000000001</c:v>
                </c:pt>
                <c:pt idx="120">
                  <c:v>21.15822</c:v>
                </c:pt>
                <c:pt idx="121">
                  <c:v>21.375</c:v>
                </c:pt>
                <c:pt idx="122">
                  <c:v>21.59318</c:v>
                </c:pt>
                <c:pt idx="123">
                  <c:v>21.77955</c:v>
                </c:pt>
                <c:pt idx="124">
                  <c:v>21.965910000000001</c:v>
                </c:pt>
                <c:pt idx="125">
                  <c:v>22.152270000000001</c:v>
                </c:pt>
                <c:pt idx="126">
                  <c:v>22.338640000000002</c:v>
                </c:pt>
                <c:pt idx="127">
                  <c:v>22.524999999999999</c:v>
                </c:pt>
                <c:pt idx="128">
                  <c:v>22.711359999999999</c:v>
                </c:pt>
                <c:pt idx="129">
                  <c:v>22.897730000000003</c:v>
                </c:pt>
                <c:pt idx="130">
                  <c:v>23.084090000000003</c:v>
                </c:pt>
                <c:pt idx="131">
                  <c:v>23.27046</c:v>
                </c:pt>
                <c:pt idx="132">
                  <c:v>23.45682</c:v>
                </c:pt>
                <c:pt idx="133">
                  <c:v>23.637499999999999</c:v>
                </c:pt>
                <c:pt idx="134">
                  <c:v>23.8125</c:v>
                </c:pt>
                <c:pt idx="135">
                  <c:v>23.987499999999997</c:v>
                </c:pt>
                <c:pt idx="136">
                  <c:v>24.162500000000001</c:v>
                </c:pt>
                <c:pt idx="137">
                  <c:v>24.337500000000002</c:v>
                </c:pt>
                <c:pt idx="138">
                  <c:v>24.512499999999999</c:v>
                </c:pt>
                <c:pt idx="139">
                  <c:v>24.6875</c:v>
                </c:pt>
                <c:pt idx="140">
                  <c:v>24.862500000000001</c:v>
                </c:pt>
                <c:pt idx="141">
                  <c:v>25.043180000000003</c:v>
                </c:pt>
                <c:pt idx="142">
                  <c:v>25.22955</c:v>
                </c:pt>
                <c:pt idx="143">
                  <c:v>25.41591</c:v>
                </c:pt>
                <c:pt idx="144">
                  <c:v>25.602270000000001</c:v>
                </c:pt>
                <c:pt idx="145">
                  <c:v>25.788640000000001</c:v>
                </c:pt>
                <c:pt idx="146">
                  <c:v>25.975000000000001</c:v>
                </c:pt>
                <c:pt idx="147">
                  <c:v>26.161360000000002</c:v>
                </c:pt>
                <c:pt idx="148">
                  <c:v>26.347729999999999</c:v>
                </c:pt>
                <c:pt idx="149">
                  <c:v>26.534089999999999</c:v>
                </c:pt>
                <c:pt idx="150">
                  <c:v>26.720460000000003</c:v>
                </c:pt>
                <c:pt idx="151">
                  <c:v>26.90682</c:v>
                </c:pt>
                <c:pt idx="152">
                  <c:v>27.125</c:v>
                </c:pt>
                <c:pt idx="153">
                  <c:v>27.34179</c:v>
                </c:pt>
                <c:pt idx="154">
                  <c:v>27.525359999999999</c:v>
                </c:pt>
                <c:pt idx="155">
                  <c:v>27.708929999999999</c:v>
                </c:pt>
                <c:pt idx="156">
                  <c:v>27.892500000000002</c:v>
                </c:pt>
                <c:pt idx="157">
                  <c:v>28.070239999999998</c:v>
                </c:pt>
                <c:pt idx="158">
                  <c:v>28.242139999999999</c:v>
                </c:pt>
                <c:pt idx="159">
                  <c:v>28.41405</c:v>
                </c:pt>
                <c:pt idx="160">
                  <c:v>28.59028</c:v>
                </c:pt>
                <c:pt idx="161">
                  <c:v>28.77083</c:v>
                </c:pt>
                <c:pt idx="162">
                  <c:v>28.95139</c:v>
                </c:pt>
                <c:pt idx="163">
                  <c:v>29.13195</c:v>
                </c:pt>
                <c:pt idx="164">
                  <c:v>29.3125</c:v>
                </c:pt>
                <c:pt idx="165">
                  <c:v>29.49306</c:v>
                </c:pt>
                <c:pt idx="166">
                  <c:v>29.67361</c:v>
                </c:pt>
                <c:pt idx="167">
                  <c:v>29.85417</c:v>
                </c:pt>
                <c:pt idx="168">
                  <c:v>30.03472</c:v>
                </c:pt>
                <c:pt idx="169">
                  <c:v>30.21528</c:v>
                </c:pt>
                <c:pt idx="170">
                  <c:v>30.39583</c:v>
                </c:pt>
                <c:pt idx="171">
                  <c:v>30.57639</c:v>
                </c:pt>
                <c:pt idx="172">
                  <c:v>30.756950000000003</c:v>
                </c:pt>
                <c:pt idx="173">
                  <c:v>30.9375</c:v>
                </c:pt>
                <c:pt idx="174">
                  <c:v>31.11806</c:v>
                </c:pt>
                <c:pt idx="175">
                  <c:v>31.298609999999996</c:v>
                </c:pt>
                <c:pt idx="176">
                  <c:v>31.47917</c:v>
                </c:pt>
                <c:pt idx="177">
                  <c:v>31.659720000000004</c:v>
                </c:pt>
                <c:pt idx="178">
                  <c:v>31.839659999999999</c:v>
                </c:pt>
                <c:pt idx="179">
                  <c:v>32.018979999999999</c:v>
                </c:pt>
                <c:pt idx="180">
                  <c:v>32.198299999999996</c:v>
                </c:pt>
                <c:pt idx="181">
                  <c:v>32.37762</c:v>
                </c:pt>
                <c:pt idx="182">
                  <c:v>32.556939999999997</c:v>
                </c:pt>
                <c:pt idx="183">
                  <c:v>32.736260000000001</c:v>
                </c:pt>
                <c:pt idx="184">
                  <c:v>32.915579999999999</c:v>
                </c:pt>
                <c:pt idx="185">
                  <c:v>33.094899999999996</c:v>
                </c:pt>
                <c:pt idx="186">
                  <c:v>33.27422</c:v>
                </c:pt>
                <c:pt idx="187">
                  <c:v>33.453539999999997</c:v>
                </c:pt>
                <c:pt idx="188">
                  <c:v>33.632860000000001</c:v>
                </c:pt>
                <c:pt idx="189">
                  <c:v>33.812179999999998</c:v>
                </c:pt>
                <c:pt idx="190">
                  <c:v>33.991500000000002</c:v>
                </c:pt>
                <c:pt idx="191">
                  <c:v>34.170819999999999</c:v>
                </c:pt>
                <c:pt idx="192">
                  <c:v>34.350140000000003</c:v>
                </c:pt>
                <c:pt idx="193">
                  <c:v>34.52946</c:v>
                </c:pt>
                <c:pt idx="194">
                  <c:v>34.708780000000004</c:v>
                </c:pt>
                <c:pt idx="195">
                  <c:v>34.888100000000001</c:v>
                </c:pt>
                <c:pt idx="196">
                  <c:v>35.067419999999998</c:v>
                </c:pt>
                <c:pt idx="197">
                  <c:v>35.246739999999996</c:v>
                </c:pt>
                <c:pt idx="198">
                  <c:v>35.42606</c:v>
                </c:pt>
                <c:pt idx="199">
                  <c:v>35.607500000000002</c:v>
                </c:pt>
                <c:pt idx="200">
                  <c:v>35.791069999999998</c:v>
                </c:pt>
                <c:pt idx="201">
                  <c:v>35.974640000000001</c:v>
                </c:pt>
                <c:pt idx="202">
                  <c:v>36.15822</c:v>
                </c:pt>
                <c:pt idx="203">
                  <c:v>36.375</c:v>
                </c:pt>
                <c:pt idx="204">
                  <c:v>36.593180000000004</c:v>
                </c:pt>
                <c:pt idx="205">
                  <c:v>36.77955</c:v>
                </c:pt>
                <c:pt idx="206">
                  <c:v>36.965910000000001</c:v>
                </c:pt>
                <c:pt idx="207">
                  <c:v>37.152270000000001</c:v>
                </c:pt>
                <c:pt idx="208">
                  <c:v>37.338639999999998</c:v>
                </c:pt>
                <c:pt idx="209">
                  <c:v>37.525000000000006</c:v>
                </c:pt>
                <c:pt idx="210">
                  <c:v>37.711370000000002</c:v>
                </c:pt>
                <c:pt idx="211">
                  <c:v>37.897729999999996</c:v>
                </c:pt>
                <c:pt idx="212">
                  <c:v>38.084090000000003</c:v>
                </c:pt>
                <c:pt idx="213">
                  <c:v>38.27046</c:v>
                </c:pt>
                <c:pt idx="214">
                  <c:v>38.45682</c:v>
                </c:pt>
                <c:pt idx="215">
                  <c:v>38.637499999999996</c:v>
                </c:pt>
                <c:pt idx="216">
                  <c:v>38.8125</c:v>
                </c:pt>
                <c:pt idx="217">
                  <c:v>38.987500000000004</c:v>
                </c:pt>
                <c:pt idx="218">
                  <c:v>39.162500000000001</c:v>
                </c:pt>
                <c:pt idx="219">
                  <c:v>39.337499999999999</c:v>
                </c:pt>
                <c:pt idx="220">
                  <c:v>39.512499999999996</c:v>
                </c:pt>
                <c:pt idx="221">
                  <c:v>39.6875</c:v>
                </c:pt>
                <c:pt idx="222">
                  <c:v>39.862500000000004</c:v>
                </c:pt>
                <c:pt idx="223">
                  <c:v>40.04318</c:v>
                </c:pt>
                <c:pt idx="224">
                  <c:v>40.229550000000003</c:v>
                </c:pt>
                <c:pt idx="225">
                  <c:v>40.415909999999997</c:v>
                </c:pt>
                <c:pt idx="226">
                  <c:v>40.602270000000004</c:v>
                </c:pt>
                <c:pt idx="227">
                  <c:v>40.788640000000001</c:v>
                </c:pt>
                <c:pt idx="228">
                  <c:v>40.974999999999994</c:v>
                </c:pt>
                <c:pt idx="229">
                  <c:v>41.161370000000005</c:v>
                </c:pt>
                <c:pt idx="230">
                  <c:v>41.347729999999999</c:v>
                </c:pt>
                <c:pt idx="231">
                  <c:v>41.534090000000006</c:v>
                </c:pt>
                <c:pt idx="232">
                  <c:v>41.720460000000003</c:v>
                </c:pt>
                <c:pt idx="233">
                  <c:v>41.906819999999996</c:v>
                </c:pt>
                <c:pt idx="234">
                  <c:v>42.125</c:v>
                </c:pt>
                <c:pt idx="235">
                  <c:v>42.341789999999996</c:v>
                </c:pt>
                <c:pt idx="236">
                  <c:v>42.525359999999999</c:v>
                </c:pt>
                <c:pt idx="237">
                  <c:v>42.708930000000002</c:v>
                </c:pt>
                <c:pt idx="238">
                  <c:v>42.892499999999998</c:v>
                </c:pt>
                <c:pt idx="239">
                  <c:v>43.070240000000005</c:v>
                </c:pt>
                <c:pt idx="240">
                  <c:v>43.242139999999999</c:v>
                </c:pt>
                <c:pt idx="241">
                  <c:v>43.414050000000003</c:v>
                </c:pt>
                <c:pt idx="242">
                  <c:v>43.59028</c:v>
                </c:pt>
                <c:pt idx="243">
                  <c:v>43.77084</c:v>
                </c:pt>
                <c:pt idx="244">
                  <c:v>43.951389999999996</c:v>
                </c:pt>
                <c:pt idx="245">
                  <c:v>44.131950000000003</c:v>
                </c:pt>
                <c:pt idx="246">
                  <c:v>44.3125</c:v>
                </c:pt>
                <c:pt idx="247">
                  <c:v>44.49306</c:v>
                </c:pt>
                <c:pt idx="248">
                  <c:v>44.673610000000004</c:v>
                </c:pt>
                <c:pt idx="249">
                  <c:v>44.854169999999996</c:v>
                </c:pt>
                <c:pt idx="250">
                  <c:v>45.03472</c:v>
                </c:pt>
                <c:pt idx="251">
                  <c:v>45.21528</c:v>
                </c:pt>
                <c:pt idx="252">
                  <c:v>45.39584</c:v>
                </c:pt>
                <c:pt idx="253">
                  <c:v>45.576390000000004</c:v>
                </c:pt>
                <c:pt idx="254">
                  <c:v>45.756949999999996</c:v>
                </c:pt>
                <c:pt idx="255">
                  <c:v>45.9375</c:v>
                </c:pt>
                <c:pt idx="256">
                  <c:v>46.11806</c:v>
                </c:pt>
                <c:pt idx="257">
                  <c:v>46.298609999999996</c:v>
                </c:pt>
                <c:pt idx="258">
                  <c:v>46.479170000000003</c:v>
                </c:pt>
                <c:pt idx="259">
                  <c:v>46.65972</c:v>
                </c:pt>
                <c:pt idx="260">
                  <c:v>46.839659999999995</c:v>
                </c:pt>
                <c:pt idx="261">
                  <c:v>47.018979999999999</c:v>
                </c:pt>
                <c:pt idx="262">
                  <c:v>47.198299999999996</c:v>
                </c:pt>
                <c:pt idx="263">
                  <c:v>47.37762</c:v>
                </c:pt>
                <c:pt idx="264">
                  <c:v>47.556939999999997</c:v>
                </c:pt>
                <c:pt idx="265">
                  <c:v>47.736260000000001</c:v>
                </c:pt>
                <c:pt idx="266">
                  <c:v>47.915579999999999</c:v>
                </c:pt>
                <c:pt idx="267">
                  <c:v>48.094900000000003</c:v>
                </c:pt>
                <c:pt idx="268">
                  <c:v>48.27422</c:v>
                </c:pt>
                <c:pt idx="269">
                  <c:v>48.453540000000004</c:v>
                </c:pt>
                <c:pt idx="270">
                  <c:v>48.632860000000001</c:v>
                </c:pt>
                <c:pt idx="271">
                  <c:v>48.812179999999998</c:v>
                </c:pt>
                <c:pt idx="272">
                  <c:v>48.991500000000002</c:v>
                </c:pt>
                <c:pt idx="273">
                  <c:v>49.170819999999999</c:v>
                </c:pt>
                <c:pt idx="274">
                  <c:v>49.350140000000003</c:v>
                </c:pt>
                <c:pt idx="275">
                  <c:v>49.52946</c:v>
                </c:pt>
                <c:pt idx="276">
                  <c:v>49.708780000000004</c:v>
                </c:pt>
                <c:pt idx="277">
                  <c:v>49.888099999999994</c:v>
                </c:pt>
                <c:pt idx="278">
                  <c:v>50.067419999999998</c:v>
                </c:pt>
                <c:pt idx="279">
                  <c:v>50.246739999999996</c:v>
                </c:pt>
                <c:pt idx="280">
                  <c:v>50.42606</c:v>
                </c:pt>
                <c:pt idx="281">
                  <c:v>50.607500000000002</c:v>
                </c:pt>
                <c:pt idx="282">
                  <c:v>50.791069999999998</c:v>
                </c:pt>
                <c:pt idx="283">
                  <c:v>50.974650000000004</c:v>
                </c:pt>
                <c:pt idx="284">
                  <c:v>51.15822</c:v>
                </c:pt>
                <c:pt idx="285">
                  <c:v>51.375</c:v>
                </c:pt>
                <c:pt idx="286">
                  <c:v>51.593180000000004</c:v>
                </c:pt>
                <c:pt idx="287">
                  <c:v>51.77955</c:v>
                </c:pt>
                <c:pt idx="288">
                  <c:v>51.965909999999994</c:v>
                </c:pt>
                <c:pt idx="289">
                  <c:v>52.152280000000005</c:v>
                </c:pt>
                <c:pt idx="290">
                  <c:v>52.338639999999998</c:v>
                </c:pt>
                <c:pt idx="291">
                  <c:v>52.525000000000006</c:v>
                </c:pt>
                <c:pt idx="292">
                  <c:v>52.711370000000002</c:v>
                </c:pt>
                <c:pt idx="293">
                  <c:v>52.897729999999996</c:v>
                </c:pt>
                <c:pt idx="294">
                  <c:v>53.084090000000003</c:v>
                </c:pt>
                <c:pt idx="295">
                  <c:v>53.27046</c:v>
                </c:pt>
                <c:pt idx="296">
                  <c:v>53.45682</c:v>
                </c:pt>
                <c:pt idx="297">
                  <c:v>53.637499999999996</c:v>
                </c:pt>
                <c:pt idx="298">
                  <c:v>53.8125</c:v>
                </c:pt>
                <c:pt idx="299">
                  <c:v>53.987500000000004</c:v>
                </c:pt>
                <c:pt idx="300">
                  <c:v>54.162500000000001</c:v>
                </c:pt>
                <c:pt idx="301">
                  <c:v>54.337499999999999</c:v>
                </c:pt>
                <c:pt idx="302">
                  <c:v>54.512499999999996</c:v>
                </c:pt>
                <c:pt idx="303">
                  <c:v>54.6875</c:v>
                </c:pt>
                <c:pt idx="304">
                  <c:v>54.862500000000004</c:v>
                </c:pt>
                <c:pt idx="305">
                  <c:v>55.04318</c:v>
                </c:pt>
                <c:pt idx="306">
                  <c:v>55.229550000000003</c:v>
                </c:pt>
                <c:pt idx="307">
                  <c:v>55.415909999999997</c:v>
                </c:pt>
                <c:pt idx="308">
                  <c:v>55.60228</c:v>
                </c:pt>
                <c:pt idx="309">
                  <c:v>55.788640000000001</c:v>
                </c:pt>
                <c:pt idx="310">
                  <c:v>55.974999999999994</c:v>
                </c:pt>
                <c:pt idx="311">
                  <c:v>56.161370000000005</c:v>
                </c:pt>
                <c:pt idx="312">
                  <c:v>56.347729999999999</c:v>
                </c:pt>
                <c:pt idx="313">
                  <c:v>56.534089999999999</c:v>
                </c:pt>
                <c:pt idx="314">
                  <c:v>56.720460000000003</c:v>
                </c:pt>
                <c:pt idx="315">
                  <c:v>56.906819999999996</c:v>
                </c:pt>
                <c:pt idx="316">
                  <c:v>57.125</c:v>
                </c:pt>
                <c:pt idx="317">
                  <c:v>57.341789999999996</c:v>
                </c:pt>
                <c:pt idx="318">
                  <c:v>57.525359999999999</c:v>
                </c:pt>
                <c:pt idx="319">
                  <c:v>57.708929999999995</c:v>
                </c:pt>
                <c:pt idx="320">
                  <c:v>57.892499999999998</c:v>
                </c:pt>
                <c:pt idx="321">
                  <c:v>58.070240000000005</c:v>
                </c:pt>
                <c:pt idx="322">
                  <c:v>58.242150000000002</c:v>
                </c:pt>
                <c:pt idx="323">
                  <c:v>58.414050000000003</c:v>
                </c:pt>
                <c:pt idx="324">
                  <c:v>58.59028</c:v>
                </c:pt>
                <c:pt idx="325">
                  <c:v>58.77084</c:v>
                </c:pt>
                <c:pt idx="326">
                  <c:v>58.951389999999996</c:v>
                </c:pt>
                <c:pt idx="327">
                  <c:v>59.131950000000003</c:v>
                </c:pt>
                <c:pt idx="328">
                  <c:v>59.3125</c:v>
                </c:pt>
                <c:pt idx="329">
                  <c:v>59.49306</c:v>
                </c:pt>
                <c:pt idx="330">
                  <c:v>59.673610000000004</c:v>
                </c:pt>
                <c:pt idx="331">
                  <c:v>59.854169999999996</c:v>
                </c:pt>
                <c:pt idx="332">
                  <c:v>60.034730000000003</c:v>
                </c:pt>
                <c:pt idx="333">
                  <c:v>60.21528</c:v>
                </c:pt>
                <c:pt idx="334">
                  <c:v>60.39584</c:v>
                </c:pt>
                <c:pt idx="335">
                  <c:v>60.576390000000004</c:v>
                </c:pt>
                <c:pt idx="336">
                  <c:v>60.756949999999996</c:v>
                </c:pt>
                <c:pt idx="337">
                  <c:v>60.9375</c:v>
                </c:pt>
                <c:pt idx="338">
                  <c:v>61.11806</c:v>
                </c:pt>
                <c:pt idx="339">
                  <c:v>61.298610000000004</c:v>
                </c:pt>
                <c:pt idx="340">
                  <c:v>61.479169999999996</c:v>
                </c:pt>
                <c:pt idx="341">
                  <c:v>61.659730000000003</c:v>
                </c:pt>
                <c:pt idx="342">
                  <c:v>61.839659999999995</c:v>
                </c:pt>
                <c:pt idx="343">
                  <c:v>62.018979999999999</c:v>
                </c:pt>
                <c:pt idx="344">
                  <c:v>62.198299999999996</c:v>
                </c:pt>
                <c:pt idx="345">
                  <c:v>62.37762</c:v>
                </c:pt>
                <c:pt idx="346">
                  <c:v>62.556940000000004</c:v>
                </c:pt>
                <c:pt idx="347">
                  <c:v>62.736260000000001</c:v>
                </c:pt>
                <c:pt idx="348">
                  <c:v>62.915579999999999</c:v>
                </c:pt>
                <c:pt idx="349">
                  <c:v>63.094899999999996</c:v>
                </c:pt>
                <c:pt idx="350">
                  <c:v>63.274220000000007</c:v>
                </c:pt>
                <c:pt idx="351">
                  <c:v>63.453540000000004</c:v>
                </c:pt>
                <c:pt idx="352">
                  <c:v>63.632860000000001</c:v>
                </c:pt>
                <c:pt idx="353">
                  <c:v>63.812179999999998</c:v>
                </c:pt>
                <c:pt idx="354">
                  <c:v>63.991500000000009</c:v>
                </c:pt>
                <c:pt idx="355">
                  <c:v>64.170820000000006</c:v>
                </c:pt>
                <c:pt idx="356">
                  <c:v>64.350139999999996</c:v>
                </c:pt>
                <c:pt idx="357">
                  <c:v>64.52946</c:v>
                </c:pt>
                <c:pt idx="358">
                  <c:v>64.70877999999999</c:v>
                </c:pt>
                <c:pt idx="359">
                  <c:v>64.888100000000009</c:v>
                </c:pt>
                <c:pt idx="360">
                  <c:v>65.067419999999998</c:v>
                </c:pt>
                <c:pt idx="361">
                  <c:v>65.246740000000003</c:v>
                </c:pt>
                <c:pt idx="362">
                  <c:v>65.426059999999993</c:v>
                </c:pt>
                <c:pt idx="363">
                  <c:v>65.607500000000002</c:v>
                </c:pt>
                <c:pt idx="364">
                  <c:v>65.791069999999991</c:v>
                </c:pt>
                <c:pt idx="365">
                  <c:v>65.974649999999997</c:v>
                </c:pt>
                <c:pt idx="366">
                  <c:v>66.15822</c:v>
                </c:pt>
                <c:pt idx="367">
                  <c:v>66.375</c:v>
                </c:pt>
                <c:pt idx="368">
                  <c:v>66.593180000000004</c:v>
                </c:pt>
                <c:pt idx="369">
                  <c:v>66.779549999999986</c:v>
                </c:pt>
                <c:pt idx="370">
                  <c:v>66.965910000000008</c:v>
                </c:pt>
                <c:pt idx="371">
                  <c:v>67.15227999999999</c:v>
                </c:pt>
                <c:pt idx="372">
                  <c:v>67.338639999999998</c:v>
                </c:pt>
                <c:pt idx="373">
                  <c:v>67.525000000000006</c:v>
                </c:pt>
                <c:pt idx="374">
                  <c:v>67.711370000000002</c:v>
                </c:pt>
                <c:pt idx="375">
                  <c:v>67.89773000000001</c:v>
                </c:pt>
                <c:pt idx="376">
                  <c:v>68.084090000000003</c:v>
                </c:pt>
                <c:pt idx="377">
                  <c:v>68.27046</c:v>
                </c:pt>
                <c:pt idx="378">
                  <c:v>68.456820000000008</c:v>
                </c:pt>
                <c:pt idx="379">
                  <c:v>68.637500000000003</c:v>
                </c:pt>
                <c:pt idx="380">
                  <c:v>68.8125</c:v>
                </c:pt>
                <c:pt idx="381">
                  <c:v>68.987499999999997</c:v>
                </c:pt>
                <c:pt idx="382">
                  <c:v>69.162500000000009</c:v>
                </c:pt>
                <c:pt idx="383">
                  <c:v>69.337499999999991</c:v>
                </c:pt>
                <c:pt idx="384">
                  <c:v>69.512500000000003</c:v>
                </c:pt>
                <c:pt idx="385">
                  <c:v>69.6875</c:v>
                </c:pt>
                <c:pt idx="386">
                  <c:v>69.862499999999997</c:v>
                </c:pt>
                <c:pt idx="387">
                  <c:v>70.04319000000001</c:v>
                </c:pt>
                <c:pt idx="388">
                  <c:v>70.229550000000003</c:v>
                </c:pt>
                <c:pt idx="389">
                  <c:v>70.415909999999997</c:v>
                </c:pt>
                <c:pt idx="390">
                  <c:v>70.602280000000007</c:v>
                </c:pt>
                <c:pt idx="391">
                  <c:v>70.788640000000001</c:v>
                </c:pt>
                <c:pt idx="392">
                  <c:v>70.974999999999994</c:v>
                </c:pt>
                <c:pt idx="393">
                  <c:v>71.161370000000005</c:v>
                </c:pt>
                <c:pt idx="394">
                  <c:v>71.347729999999999</c:v>
                </c:pt>
                <c:pt idx="395">
                  <c:v>71.534089999999992</c:v>
                </c:pt>
                <c:pt idx="396">
                  <c:v>71.720460000000003</c:v>
                </c:pt>
                <c:pt idx="397">
                  <c:v>71.906819999999996</c:v>
                </c:pt>
                <c:pt idx="398">
                  <c:v>72.125</c:v>
                </c:pt>
                <c:pt idx="399">
                  <c:v>72.341790000000003</c:v>
                </c:pt>
                <c:pt idx="400">
                  <c:v>72.525359999999992</c:v>
                </c:pt>
                <c:pt idx="401">
                  <c:v>72.708930000000009</c:v>
                </c:pt>
                <c:pt idx="402">
                  <c:v>72.892499999999998</c:v>
                </c:pt>
                <c:pt idx="403">
                  <c:v>73.070239999999998</c:v>
                </c:pt>
                <c:pt idx="404">
                  <c:v>73.242150000000009</c:v>
                </c:pt>
                <c:pt idx="405">
                  <c:v>73.414049999999989</c:v>
                </c:pt>
                <c:pt idx="406">
                  <c:v>73.589290000000005</c:v>
                </c:pt>
                <c:pt idx="407">
                  <c:v>73.767859999999999</c:v>
                </c:pt>
                <c:pt idx="408">
                  <c:v>73.946429999999992</c:v>
                </c:pt>
                <c:pt idx="409">
                  <c:v>74.125</c:v>
                </c:pt>
                <c:pt idx="410">
                  <c:v>74.303569999999993</c:v>
                </c:pt>
                <c:pt idx="411">
                  <c:v>74.48214999999999</c:v>
                </c:pt>
                <c:pt idx="412">
                  <c:v>74.660719999999998</c:v>
                </c:pt>
                <c:pt idx="413">
                  <c:v>74.839290000000005</c:v>
                </c:pt>
                <c:pt idx="414">
                  <c:v>75.017859999999999</c:v>
                </c:pt>
                <c:pt idx="415">
                  <c:v>75.196429999999992</c:v>
                </c:pt>
                <c:pt idx="416">
                  <c:v>75.375</c:v>
                </c:pt>
                <c:pt idx="417">
                  <c:v>75.553579999999997</c:v>
                </c:pt>
                <c:pt idx="418">
                  <c:v>75.732150000000004</c:v>
                </c:pt>
                <c:pt idx="419">
                  <c:v>75.910719999999998</c:v>
                </c:pt>
                <c:pt idx="420">
                  <c:v>76.089290000000005</c:v>
                </c:pt>
                <c:pt idx="421">
                  <c:v>76.267860000000013</c:v>
                </c:pt>
                <c:pt idx="422">
                  <c:v>76.446429999999992</c:v>
                </c:pt>
                <c:pt idx="423">
                  <c:v>76.625</c:v>
                </c:pt>
                <c:pt idx="424">
                  <c:v>76.803579999999997</c:v>
                </c:pt>
                <c:pt idx="425">
                  <c:v>76.982150000000004</c:v>
                </c:pt>
                <c:pt idx="426">
                  <c:v>77.160719999999998</c:v>
                </c:pt>
                <c:pt idx="427">
                  <c:v>77.33887</c:v>
                </c:pt>
                <c:pt idx="428">
                  <c:v>77.51661</c:v>
                </c:pt>
                <c:pt idx="429">
                  <c:v>77.69435</c:v>
                </c:pt>
                <c:pt idx="430">
                  <c:v>77.87209</c:v>
                </c:pt>
                <c:pt idx="431">
                  <c:v>78.04983</c:v>
                </c:pt>
                <c:pt idx="432">
                  <c:v>78.227559999999997</c:v>
                </c:pt>
                <c:pt idx="433">
                  <c:v>78.405299999999997</c:v>
                </c:pt>
                <c:pt idx="434">
                  <c:v>78.583040000000011</c:v>
                </c:pt>
                <c:pt idx="435">
                  <c:v>78.760779999999997</c:v>
                </c:pt>
                <c:pt idx="436">
                  <c:v>78.938519999999997</c:v>
                </c:pt>
                <c:pt idx="437">
                  <c:v>79.116249999999994</c:v>
                </c:pt>
                <c:pt idx="438">
                  <c:v>79.293989999999994</c:v>
                </c:pt>
                <c:pt idx="439">
                  <c:v>79.471730000000008</c:v>
                </c:pt>
                <c:pt idx="440">
                  <c:v>79.649469999999994</c:v>
                </c:pt>
                <c:pt idx="441">
                  <c:v>79.827209999999994</c:v>
                </c:pt>
                <c:pt idx="442">
                  <c:v>80.004939999999991</c:v>
                </c:pt>
                <c:pt idx="443">
                  <c:v>80.182680000000005</c:v>
                </c:pt>
                <c:pt idx="444">
                  <c:v>80.360420000000005</c:v>
                </c:pt>
                <c:pt idx="445">
                  <c:v>80.538159999999991</c:v>
                </c:pt>
                <c:pt idx="446">
                  <c:v>80.715899999999991</c:v>
                </c:pt>
                <c:pt idx="447">
                  <c:v>80.893629999999987</c:v>
                </c:pt>
                <c:pt idx="448">
                  <c:v>81.071370000000002</c:v>
                </c:pt>
                <c:pt idx="449">
                  <c:v>81.249110000000002</c:v>
                </c:pt>
                <c:pt idx="450">
                  <c:v>81.426850000000002</c:v>
                </c:pt>
                <c:pt idx="451">
                  <c:v>81.607500000000002</c:v>
                </c:pt>
                <c:pt idx="452">
                  <c:v>81.791080000000008</c:v>
                </c:pt>
                <c:pt idx="453">
                  <c:v>81.974649999999997</c:v>
                </c:pt>
                <c:pt idx="454">
                  <c:v>82.15822</c:v>
                </c:pt>
                <c:pt idx="455">
                  <c:v>82.375</c:v>
                </c:pt>
                <c:pt idx="456">
                  <c:v>82.593189999999993</c:v>
                </c:pt>
                <c:pt idx="457">
                  <c:v>82.77955</c:v>
                </c:pt>
                <c:pt idx="458">
                  <c:v>82.965910000000008</c:v>
                </c:pt>
                <c:pt idx="459">
                  <c:v>83.15227999999999</c:v>
                </c:pt>
                <c:pt idx="460">
                  <c:v>83.338640000000012</c:v>
                </c:pt>
                <c:pt idx="461">
                  <c:v>83.525000000000006</c:v>
                </c:pt>
                <c:pt idx="462">
                  <c:v>83.711369999999988</c:v>
                </c:pt>
                <c:pt idx="463">
                  <c:v>83.89773000000001</c:v>
                </c:pt>
                <c:pt idx="464">
                  <c:v>84.084090000000003</c:v>
                </c:pt>
                <c:pt idx="465">
                  <c:v>84.27046</c:v>
                </c:pt>
                <c:pt idx="466">
                  <c:v>84.456820000000008</c:v>
                </c:pt>
                <c:pt idx="467">
                  <c:v>84.637500000000003</c:v>
                </c:pt>
                <c:pt idx="468">
                  <c:v>84.8125</c:v>
                </c:pt>
                <c:pt idx="469">
                  <c:v>84.987499999999997</c:v>
                </c:pt>
                <c:pt idx="470">
                  <c:v>85.162500000000009</c:v>
                </c:pt>
                <c:pt idx="471">
                  <c:v>85.337499999999991</c:v>
                </c:pt>
                <c:pt idx="472">
                  <c:v>85.512500000000003</c:v>
                </c:pt>
                <c:pt idx="473">
                  <c:v>85.6875</c:v>
                </c:pt>
                <c:pt idx="474">
                  <c:v>85.862499999999997</c:v>
                </c:pt>
                <c:pt idx="475">
                  <c:v>86.04319000000001</c:v>
                </c:pt>
                <c:pt idx="476">
                  <c:v>86.229550000000003</c:v>
                </c:pt>
                <c:pt idx="477">
                  <c:v>86.415909999999997</c:v>
                </c:pt>
                <c:pt idx="478">
                  <c:v>86.602280000000007</c:v>
                </c:pt>
                <c:pt idx="479">
                  <c:v>86.788640000000001</c:v>
                </c:pt>
                <c:pt idx="480">
                  <c:v>86.974999999999994</c:v>
                </c:pt>
                <c:pt idx="481">
                  <c:v>87.161370000000005</c:v>
                </c:pt>
                <c:pt idx="482">
                  <c:v>87.347729999999999</c:v>
                </c:pt>
                <c:pt idx="483">
                  <c:v>87.534100000000009</c:v>
                </c:pt>
                <c:pt idx="484">
                  <c:v>87.720460000000003</c:v>
                </c:pt>
                <c:pt idx="485">
                  <c:v>87.906819999999996</c:v>
                </c:pt>
                <c:pt idx="486">
                  <c:v>88.125</c:v>
                </c:pt>
                <c:pt idx="487">
                  <c:v>88.341790000000003</c:v>
                </c:pt>
                <c:pt idx="488">
                  <c:v>88.525359999999992</c:v>
                </c:pt>
                <c:pt idx="489">
                  <c:v>88.708930000000009</c:v>
                </c:pt>
                <c:pt idx="490">
                  <c:v>88.892499999999998</c:v>
                </c:pt>
                <c:pt idx="491">
                  <c:v>89.070239999999998</c:v>
                </c:pt>
                <c:pt idx="492">
                  <c:v>89.242150000000009</c:v>
                </c:pt>
                <c:pt idx="493">
                  <c:v>89.414049999999989</c:v>
                </c:pt>
                <c:pt idx="494">
                  <c:v>89.589290000000005</c:v>
                </c:pt>
                <c:pt idx="495">
                  <c:v>89.767859999999999</c:v>
                </c:pt>
                <c:pt idx="496">
                  <c:v>89.946429999999992</c:v>
                </c:pt>
                <c:pt idx="497">
                  <c:v>90.125</c:v>
                </c:pt>
                <c:pt idx="498">
                  <c:v>90.303579999999997</c:v>
                </c:pt>
                <c:pt idx="499">
                  <c:v>90.482150000000004</c:v>
                </c:pt>
                <c:pt idx="500">
                  <c:v>90.660719999999998</c:v>
                </c:pt>
                <c:pt idx="501">
                  <c:v>90.839290000000005</c:v>
                </c:pt>
                <c:pt idx="502">
                  <c:v>91.017860000000013</c:v>
                </c:pt>
                <c:pt idx="503">
                  <c:v>91.196429999999992</c:v>
                </c:pt>
                <c:pt idx="504">
                  <c:v>91.375</c:v>
                </c:pt>
                <c:pt idx="505">
                  <c:v>91.553579999999997</c:v>
                </c:pt>
                <c:pt idx="506">
                  <c:v>91.732150000000004</c:v>
                </c:pt>
                <c:pt idx="507">
                  <c:v>91.910719999999998</c:v>
                </c:pt>
                <c:pt idx="508">
                  <c:v>92.089290000000005</c:v>
                </c:pt>
                <c:pt idx="509">
                  <c:v>92.267859999999999</c:v>
                </c:pt>
                <c:pt idx="510">
                  <c:v>92.446429999999992</c:v>
                </c:pt>
                <c:pt idx="511">
                  <c:v>92.625</c:v>
                </c:pt>
                <c:pt idx="512">
                  <c:v>92.803579999999997</c:v>
                </c:pt>
                <c:pt idx="513">
                  <c:v>92.982150000000004</c:v>
                </c:pt>
                <c:pt idx="514">
                  <c:v>93.160719999999998</c:v>
                </c:pt>
                <c:pt idx="515">
                  <c:v>93.33887</c:v>
                </c:pt>
                <c:pt idx="516">
                  <c:v>93.51661</c:v>
                </c:pt>
                <c:pt idx="517">
                  <c:v>93.69435</c:v>
                </c:pt>
                <c:pt idx="518">
                  <c:v>93.87209</c:v>
                </c:pt>
                <c:pt idx="519">
                  <c:v>94.04983</c:v>
                </c:pt>
                <c:pt idx="520">
                  <c:v>94.227559999999997</c:v>
                </c:pt>
                <c:pt idx="521">
                  <c:v>94.405299999999997</c:v>
                </c:pt>
                <c:pt idx="522">
                  <c:v>94.583039999999997</c:v>
                </c:pt>
                <c:pt idx="523">
                  <c:v>94.760779999999997</c:v>
                </c:pt>
                <c:pt idx="524">
                  <c:v>94.938519999999997</c:v>
                </c:pt>
                <c:pt idx="525">
                  <c:v>95.116249999999994</c:v>
                </c:pt>
                <c:pt idx="526">
                  <c:v>95.293989999999994</c:v>
                </c:pt>
                <c:pt idx="527">
                  <c:v>95.471730000000008</c:v>
                </c:pt>
                <c:pt idx="528">
                  <c:v>95.649469999999994</c:v>
                </c:pt>
                <c:pt idx="529">
                  <c:v>95.827209999999994</c:v>
                </c:pt>
                <c:pt idx="530">
                  <c:v>96.004950000000008</c:v>
                </c:pt>
                <c:pt idx="531">
                  <c:v>96.182680000000005</c:v>
                </c:pt>
                <c:pt idx="532">
                  <c:v>96.360420000000005</c:v>
                </c:pt>
                <c:pt idx="533">
                  <c:v>96.538160000000005</c:v>
                </c:pt>
                <c:pt idx="534">
                  <c:v>96.715899999999991</c:v>
                </c:pt>
                <c:pt idx="535">
                  <c:v>96.893640000000005</c:v>
                </c:pt>
                <c:pt idx="536">
                  <c:v>97.071370000000002</c:v>
                </c:pt>
                <c:pt idx="537">
                  <c:v>97.249110000000002</c:v>
                </c:pt>
                <c:pt idx="538">
                  <c:v>97.426850000000002</c:v>
                </c:pt>
                <c:pt idx="539">
                  <c:v>97.607500000000002</c:v>
                </c:pt>
                <c:pt idx="540">
                  <c:v>97.791080000000008</c:v>
                </c:pt>
                <c:pt idx="541">
                  <c:v>97.974649999999997</c:v>
                </c:pt>
                <c:pt idx="542">
                  <c:v>98.15822</c:v>
                </c:pt>
                <c:pt idx="543">
                  <c:v>98.375</c:v>
                </c:pt>
                <c:pt idx="544">
                  <c:v>98.593189999999993</c:v>
                </c:pt>
                <c:pt idx="545">
                  <c:v>98.77955</c:v>
                </c:pt>
                <c:pt idx="546">
                  <c:v>98.965910000000008</c:v>
                </c:pt>
                <c:pt idx="547">
                  <c:v>99.15227999999999</c:v>
                </c:pt>
                <c:pt idx="548">
                  <c:v>99.338640000000012</c:v>
                </c:pt>
                <c:pt idx="549">
                  <c:v>99.525000000000006</c:v>
                </c:pt>
                <c:pt idx="550">
                  <c:v>99.711369999999988</c:v>
                </c:pt>
                <c:pt idx="551">
                  <c:v>99.89773000000001</c:v>
                </c:pt>
                <c:pt idx="552">
                  <c:v>100.08409999999999</c:v>
                </c:pt>
                <c:pt idx="553">
                  <c:v>100.2705</c:v>
                </c:pt>
                <c:pt idx="554">
                  <c:v>100.4568</c:v>
                </c:pt>
                <c:pt idx="555">
                  <c:v>100.6375</c:v>
                </c:pt>
                <c:pt idx="556">
                  <c:v>100.8125</c:v>
                </c:pt>
                <c:pt idx="557">
                  <c:v>100.9875</c:v>
                </c:pt>
                <c:pt idx="558">
                  <c:v>101.16250000000001</c:v>
                </c:pt>
                <c:pt idx="559">
                  <c:v>101.33749999999999</c:v>
                </c:pt>
                <c:pt idx="560">
                  <c:v>101.5125</c:v>
                </c:pt>
                <c:pt idx="561">
                  <c:v>101.6875</c:v>
                </c:pt>
                <c:pt idx="562">
                  <c:v>101.8625</c:v>
                </c:pt>
                <c:pt idx="563">
                  <c:v>102.0432</c:v>
                </c:pt>
                <c:pt idx="564">
                  <c:v>102.2296</c:v>
                </c:pt>
                <c:pt idx="565">
                  <c:v>102.41590000000001</c:v>
                </c:pt>
                <c:pt idx="566">
                  <c:v>102.6023</c:v>
                </c:pt>
                <c:pt idx="567">
                  <c:v>102.78859999999999</c:v>
                </c:pt>
                <c:pt idx="568">
                  <c:v>102.97499999999999</c:v>
                </c:pt>
                <c:pt idx="569">
                  <c:v>103.1614</c:v>
                </c:pt>
                <c:pt idx="570">
                  <c:v>103.3477</c:v>
                </c:pt>
                <c:pt idx="571">
                  <c:v>103.53410000000001</c:v>
                </c:pt>
                <c:pt idx="572">
                  <c:v>103.72049999999999</c:v>
                </c:pt>
                <c:pt idx="573">
                  <c:v>103.90679999999999</c:v>
                </c:pt>
                <c:pt idx="574">
                  <c:v>104.125</c:v>
                </c:pt>
                <c:pt idx="575">
                  <c:v>104.34179999999999</c:v>
                </c:pt>
                <c:pt idx="576">
                  <c:v>104.5254</c:v>
                </c:pt>
                <c:pt idx="577">
                  <c:v>104.7089</c:v>
                </c:pt>
                <c:pt idx="578">
                  <c:v>104.8925</c:v>
                </c:pt>
                <c:pt idx="579">
                  <c:v>105.0702</c:v>
                </c:pt>
                <c:pt idx="580">
                  <c:v>105.24210000000001</c:v>
                </c:pt>
                <c:pt idx="581">
                  <c:v>105.41409999999999</c:v>
                </c:pt>
                <c:pt idx="582">
                  <c:v>105.58929999999999</c:v>
                </c:pt>
                <c:pt idx="583">
                  <c:v>105.7679</c:v>
                </c:pt>
                <c:pt idx="584">
                  <c:v>105.9464</c:v>
                </c:pt>
                <c:pt idx="585">
                  <c:v>106.125</c:v>
                </c:pt>
                <c:pt idx="586">
                  <c:v>106.3036</c:v>
                </c:pt>
                <c:pt idx="587">
                  <c:v>106.4821</c:v>
                </c:pt>
                <c:pt idx="588">
                  <c:v>106.66069999999999</c:v>
                </c:pt>
                <c:pt idx="589">
                  <c:v>106.83929999999999</c:v>
                </c:pt>
                <c:pt idx="590">
                  <c:v>107.0179</c:v>
                </c:pt>
                <c:pt idx="591">
                  <c:v>107.1964</c:v>
                </c:pt>
                <c:pt idx="592">
                  <c:v>107.375</c:v>
                </c:pt>
                <c:pt idx="593">
                  <c:v>107.5536</c:v>
                </c:pt>
                <c:pt idx="594">
                  <c:v>107.7321</c:v>
                </c:pt>
                <c:pt idx="595">
                  <c:v>107.91069999999999</c:v>
                </c:pt>
                <c:pt idx="596">
                  <c:v>108.08929999999999</c:v>
                </c:pt>
                <c:pt idx="597">
                  <c:v>108.2679</c:v>
                </c:pt>
                <c:pt idx="598">
                  <c:v>108.4464</c:v>
                </c:pt>
                <c:pt idx="599">
                  <c:v>108.625</c:v>
                </c:pt>
                <c:pt idx="600">
                  <c:v>108.8036</c:v>
                </c:pt>
                <c:pt idx="601">
                  <c:v>108.9821</c:v>
                </c:pt>
                <c:pt idx="602">
                  <c:v>109.16070000000001</c:v>
                </c:pt>
                <c:pt idx="603">
                  <c:v>109.33890000000001</c:v>
                </c:pt>
                <c:pt idx="604">
                  <c:v>109.51660000000001</c:v>
                </c:pt>
                <c:pt idx="605">
                  <c:v>109.6944</c:v>
                </c:pt>
                <c:pt idx="606">
                  <c:v>109.8721</c:v>
                </c:pt>
                <c:pt idx="607">
                  <c:v>110.0498</c:v>
                </c:pt>
                <c:pt idx="608">
                  <c:v>110.2276</c:v>
                </c:pt>
                <c:pt idx="609">
                  <c:v>110.4053</c:v>
                </c:pt>
                <c:pt idx="610">
                  <c:v>110.583</c:v>
                </c:pt>
                <c:pt idx="611">
                  <c:v>110.7608</c:v>
                </c:pt>
                <c:pt idx="612">
                  <c:v>110.93849999999999</c:v>
                </c:pt>
                <c:pt idx="613">
                  <c:v>111.1163</c:v>
                </c:pt>
                <c:pt idx="614">
                  <c:v>111.29400000000001</c:v>
                </c:pt>
                <c:pt idx="615">
                  <c:v>111.47170000000001</c:v>
                </c:pt>
                <c:pt idx="616">
                  <c:v>111.6495</c:v>
                </c:pt>
                <c:pt idx="617">
                  <c:v>111.8272</c:v>
                </c:pt>
                <c:pt idx="618">
                  <c:v>112.00490000000001</c:v>
                </c:pt>
                <c:pt idx="619">
                  <c:v>112.1827</c:v>
                </c:pt>
                <c:pt idx="620">
                  <c:v>112.3604</c:v>
                </c:pt>
                <c:pt idx="621">
                  <c:v>112.5382</c:v>
                </c:pt>
                <c:pt idx="622">
                  <c:v>112.71589999999999</c:v>
                </c:pt>
                <c:pt idx="623">
                  <c:v>112.89359999999999</c:v>
                </c:pt>
                <c:pt idx="624">
                  <c:v>113.0714</c:v>
                </c:pt>
                <c:pt idx="625">
                  <c:v>113.2491</c:v>
                </c:pt>
                <c:pt idx="626">
                  <c:v>113.4269</c:v>
                </c:pt>
                <c:pt idx="627">
                  <c:v>113.6075</c:v>
                </c:pt>
                <c:pt idx="628">
                  <c:v>113.7911</c:v>
                </c:pt>
                <c:pt idx="629">
                  <c:v>113.9746</c:v>
                </c:pt>
                <c:pt idx="630">
                  <c:v>114.15820000000001</c:v>
                </c:pt>
                <c:pt idx="631">
                  <c:v>114.375</c:v>
                </c:pt>
                <c:pt idx="632">
                  <c:v>114.59320000000001</c:v>
                </c:pt>
                <c:pt idx="633">
                  <c:v>114.7796</c:v>
                </c:pt>
                <c:pt idx="634">
                  <c:v>114.96589999999999</c:v>
                </c:pt>
                <c:pt idx="635">
                  <c:v>115.1523</c:v>
                </c:pt>
                <c:pt idx="636">
                  <c:v>115.3386</c:v>
                </c:pt>
                <c:pt idx="637">
                  <c:v>115.52500000000001</c:v>
                </c:pt>
                <c:pt idx="638">
                  <c:v>115.71140000000001</c:v>
                </c:pt>
                <c:pt idx="639">
                  <c:v>115.8977</c:v>
                </c:pt>
                <c:pt idx="640">
                  <c:v>116.08409999999999</c:v>
                </c:pt>
                <c:pt idx="641">
                  <c:v>116.2705</c:v>
                </c:pt>
                <c:pt idx="642">
                  <c:v>116.4568</c:v>
                </c:pt>
                <c:pt idx="643">
                  <c:v>116.6375</c:v>
                </c:pt>
                <c:pt idx="644">
                  <c:v>116.8125</c:v>
                </c:pt>
                <c:pt idx="645">
                  <c:v>116.9875</c:v>
                </c:pt>
                <c:pt idx="646">
                  <c:v>117.16250000000001</c:v>
                </c:pt>
                <c:pt idx="647">
                  <c:v>117.33749999999999</c:v>
                </c:pt>
                <c:pt idx="648">
                  <c:v>117.5125</c:v>
                </c:pt>
                <c:pt idx="649">
                  <c:v>117.6875</c:v>
                </c:pt>
                <c:pt idx="650">
                  <c:v>117.8625</c:v>
                </c:pt>
                <c:pt idx="651">
                  <c:v>118.0432</c:v>
                </c:pt>
                <c:pt idx="652">
                  <c:v>118.2296</c:v>
                </c:pt>
                <c:pt idx="653">
                  <c:v>118.41590000000001</c:v>
                </c:pt>
                <c:pt idx="654">
                  <c:v>118.6023</c:v>
                </c:pt>
                <c:pt idx="655">
                  <c:v>118.78859999999999</c:v>
                </c:pt>
                <c:pt idx="656">
                  <c:v>118.97499999999999</c:v>
                </c:pt>
                <c:pt idx="657">
                  <c:v>119.1614</c:v>
                </c:pt>
                <c:pt idx="658">
                  <c:v>119.3477</c:v>
                </c:pt>
                <c:pt idx="659">
                  <c:v>119.53410000000001</c:v>
                </c:pt>
                <c:pt idx="660">
                  <c:v>119.72049999999999</c:v>
                </c:pt>
                <c:pt idx="661">
                  <c:v>119.90679999999999</c:v>
                </c:pt>
                <c:pt idx="662">
                  <c:v>120.125</c:v>
                </c:pt>
                <c:pt idx="663">
                  <c:v>120.34179999999999</c:v>
                </c:pt>
                <c:pt idx="664">
                  <c:v>120.5254</c:v>
                </c:pt>
                <c:pt idx="665">
                  <c:v>120.7089</c:v>
                </c:pt>
                <c:pt idx="666">
                  <c:v>120.8925</c:v>
                </c:pt>
                <c:pt idx="667">
                  <c:v>121.0702</c:v>
                </c:pt>
                <c:pt idx="668">
                  <c:v>121.24210000000001</c:v>
                </c:pt>
                <c:pt idx="669">
                  <c:v>121.41409999999999</c:v>
                </c:pt>
                <c:pt idx="670">
                  <c:v>121.58929999999999</c:v>
                </c:pt>
                <c:pt idx="671">
                  <c:v>121.7679</c:v>
                </c:pt>
                <c:pt idx="672">
                  <c:v>121.9464</c:v>
                </c:pt>
                <c:pt idx="673">
                  <c:v>122.125</c:v>
                </c:pt>
                <c:pt idx="674">
                  <c:v>122.3036</c:v>
                </c:pt>
                <c:pt idx="675">
                  <c:v>122.4821</c:v>
                </c:pt>
                <c:pt idx="676">
                  <c:v>122.66069999999999</c:v>
                </c:pt>
                <c:pt idx="677">
                  <c:v>122.83929999999999</c:v>
                </c:pt>
                <c:pt idx="678">
                  <c:v>123.0179</c:v>
                </c:pt>
                <c:pt idx="679">
                  <c:v>123.1964</c:v>
                </c:pt>
                <c:pt idx="680">
                  <c:v>123.375</c:v>
                </c:pt>
                <c:pt idx="681">
                  <c:v>123.5536</c:v>
                </c:pt>
                <c:pt idx="682">
                  <c:v>123.7321</c:v>
                </c:pt>
                <c:pt idx="683">
                  <c:v>123.91070000000001</c:v>
                </c:pt>
                <c:pt idx="684">
                  <c:v>124.08929999999999</c:v>
                </c:pt>
                <c:pt idx="685">
                  <c:v>124.2679</c:v>
                </c:pt>
                <c:pt idx="686">
                  <c:v>124.4464</c:v>
                </c:pt>
                <c:pt idx="687">
                  <c:v>124.625</c:v>
                </c:pt>
                <c:pt idx="688">
                  <c:v>124.8036</c:v>
                </c:pt>
                <c:pt idx="689">
                  <c:v>124.9821</c:v>
                </c:pt>
                <c:pt idx="690">
                  <c:v>125.16070000000002</c:v>
                </c:pt>
                <c:pt idx="691">
                  <c:v>125.33890000000001</c:v>
                </c:pt>
                <c:pt idx="692">
                  <c:v>125.51660000000001</c:v>
                </c:pt>
                <c:pt idx="693">
                  <c:v>125.69440000000002</c:v>
                </c:pt>
                <c:pt idx="694">
                  <c:v>125.87209999999999</c:v>
                </c:pt>
                <c:pt idx="695">
                  <c:v>126.04979999999999</c:v>
                </c:pt>
                <c:pt idx="696">
                  <c:v>126.2276</c:v>
                </c:pt>
                <c:pt idx="697">
                  <c:v>126.4053</c:v>
                </c:pt>
                <c:pt idx="698">
                  <c:v>126.583</c:v>
                </c:pt>
                <c:pt idx="699">
                  <c:v>126.7608</c:v>
                </c:pt>
                <c:pt idx="700">
                  <c:v>126.9385</c:v>
                </c:pt>
                <c:pt idx="701">
                  <c:v>127.11629999999998</c:v>
                </c:pt>
                <c:pt idx="702">
                  <c:v>127.294</c:v>
                </c:pt>
                <c:pt idx="703">
                  <c:v>127.4717</c:v>
                </c:pt>
                <c:pt idx="704">
                  <c:v>127.6495</c:v>
                </c:pt>
                <c:pt idx="705">
                  <c:v>127.8272</c:v>
                </c:pt>
                <c:pt idx="706">
                  <c:v>128.00489999999999</c:v>
                </c:pt>
                <c:pt idx="707">
                  <c:v>128.18270000000001</c:v>
                </c:pt>
                <c:pt idx="708">
                  <c:v>128.36040000000003</c:v>
                </c:pt>
                <c:pt idx="709">
                  <c:v>128.53819999999999</c:v>
                </c:pt>
                <c:pt idx="710">
                  <c:v>128.7159</c:v>
                </c:pt>
                <c:pt idx="711">
                  <c:v>128.89359999999999</c:v>
                </c:pt>
                <c:pt idx="712">
                  <c:v>129.07140000000001</c:v>
                </c:pt>
                <c:pt idx="713">
                  <c:v>129.2491</c:v>
                </c:pt>
                <c:pt idx="714">
                  <c:v>129.42690000000002</c:v>
                </c:pt>
                <c:pt idx="715">
                  <c:v>129.60749999999999</c:v>
                </c:pt>
                <c:pt idx="716">
                  <c:v>129.7911</c:v>
                </c:pt>
                <c:pt idx="717">
                  <c:v>129.97460000000001</c:v>
                </c:pt>
                <c:pt idx="718">
                  <c:v>130.15819999999999</c:v>
                </c:pt>
                <c:pt idx="719">
                  <c:v>130.375</c:v>
                </c:pt>
                <c:pt idx="720">
                  <c:v>130.5932</c:v>
                </c:pt>
                <c:pt idx="721">
                  <c:v>130.77959999999999</c:v>
                </c:pt>
                <c:pt idx="722">
                  <c:v>130.9659</c:v>
                </c:pt>
                <c:pt idx="723">
                  <c:v>131.1523</c:v>
                </c:pt>
                <c:pt idx="724">
                  <c:v>131.33860000000001</c:v>
                </c:pt>
                <c:pt idx="725">
                  <c:v>131.52500000000001</c:v>
                </c:pt>
                <c:pt idx="726">
                  <c:v>131.7114</c:v>
                </c:pt>
                <c:pt idx="727">
                  <c:v>131.89770000000001</c:v>
                </c:pt>
                <c:pt idx="728">
                  <c:v>132.08410000000001</c:v>
                </c:pt>
                <c:pt idx="729">
                  <c:v>132.27050000000003</c:v>
                </c:pt>
                <c:pt idx="730">
                  <c:v>132.45680000000002</c:v>
                </c:pt>
                <c:pt idx="731">
                  <c:v>132.63749999999999</c:v>
                </c:pt>
                <c:pt idx="732">
                  <c:v>132.8125</c:v>
                </c:pt>
                <c:pt idx="733">
                  <c:v>132.98750000000001</c:v>
                </c:pt>
                <c:pt idx="734">
                  <c:v>133.16249999999999</c:v>
                </c:pt>
                <c:pt idx="735">
                  <c:v>133.33750000000001</c:v>
                </c:pt>
                <c:pt idx="736">
                  <c:v>133.51250000000002</c:v>
                </c:pt>
                <c:pt idx="737">
                  <c:v>133.6875</c:v>
                </c:pt>
                <c:pt idx="738">
                  <c:v>133.86249999999998</c:v>
                </c:pt>
                <c:pt idx="739">
                  <c:v>134.04320000000001</c:v>
                </c:pt>
                <c:pt idx="740">
                  <c:v>134.2296</c:v>
                </c:pt>
                <c:pt idx="741">
                  <c:v>134.41589999999999</c:v>
                </c:pt>
                <c:pt idx="742">
                  <c:v>134.60230000000001</c:v>
                </c:pt>
                <c:pt idx="743">
                  <c:v>134.7886</c:v>
                </c:pt>
                <c:pt idx="744">
                  <c:v>134.97500000000002</c:v>
                </c:pt>
                <c:pt idx="745">
                  <c:v>135.16139999999999</c:v>
                </c:pt>
                <c:pt idx="746">
                  <c:v>135.34769999999997</c:v>
                </c:pt>
                <c:pt idx="747">
                  <c:v>135.5341</c:v>
                </c:pt>
                <c:pt idx="748">
                  <c:v>135.72049999999999</c:v>
                </c:pt>
                <c:pt idx="749">
                  <c:v>135.9068</c:v>
                </c:pt>
                <c:pt idx="750">
                  <c:v>136.125</c:v>
                </c:pt>
                <c:pt idx="751">
                  <c:v>136.34180000000001</c:v>
                </c:pt>
                <c:pt idx="752">
                  <c:v>136.52539999999999</c:v>
                </c:pt>
                <c:pt idx="753">
                  <c:v>136.7089</c:v>
                </c:pt>
                <c:pt idx="754">
                  <c:v>136.89250000000001</c:v>
                </c:pt>
                <c:pt idx="755">
                  <c:v>137.0702</c:v>
                </c:pt>
                <c:pt idx="756">
                  <c:v>137.24209999999999</c:v>
                </c:pt>
                <c:pt idx="757">
                  <c:v>137.41410000000002</c:v>
                </c:pt>
                <c:pt idx="758">
                  <c:v>137.58850000000001</c:v>
                </c:pt>
                <c:pt idx="759">
                  <c:v>137.76559999999998</c:v>
                </c:pt>
                <c:pt idx="760">
                  <c:v>137.9427</c:v>
                </c:pt>
                <c:pt idx="761">
                  <c:v>138.1198</c:v>
                </c:pt>
                <c:pt idx="762">
                  <c:v>138.29689999999999</c:v>
                </c:pt>
                <c:pt idx="763">
                  <c:v>138.47400000000002</c:v>
                </c:pt>
                <c:pt idx="764">
                  <c:v>138.65100000000001</c:v>
                </c:pt>
                <c:pt idx="765">
                  <c:v>138.82810000000001</c:v>
                </c:pt>
                <c:pt idx="766">
                  <c:v>139.0052</c:v>
                </c:pt>
                <c:pt idx="767">
                  <c:v>139.1823</c:v>
                </c:pt>
                <c:pt idx="768">
                  <c:v>139.35939999999999</c:v>
                </c:pt>
                <c:pt idx="769">
                  <c:v>139.53650000000002</c:v>
                </c:pt>
                <c:pt idx="770">
                  <c:v>139.71349999999998</c:v>
                </c:pt>
                <c:pt idx="771">
                  <c:v>139.89060000000001</c:v>
                </c:pt>
                <c:pt idx="772">
                  <c:v>140.0677</c:v>
                </c:pt>
                <c:pt idx="773">
                  <c:v>140.2448</c:v>
                </c:pt>
                <c:pt idx="774">
                  <c:v>140.42189999999999</c:v>
                </c:pt>
                <c:pt idx="775">
                  <c:v>140.59899999999999</c:v>
                </c:pt>
                <c:pt idx="776">
                  <c:v>140.77600000000001</c:v>
                </c:pt>
                <c:pt idx="777">
                  <c:v>140.95310000000001</c:v>
                </c:pt>
                <c:pt idx="778">
                  <c:v>141.1302</c:v>
                </c:pt>
                <c:pt idx="779">
                  <c:v>141.3073</c:v>
                </c:pt>
                <c:pt idx="780">
                  <c:v>141.48440000000002</c:v>
                </c:pt>
                <c:pt idx="781">
                  <c:v>141.66149999999999</c:v>
                </c:pt>
                <c:pt idx="782">
                  <c:v>141.8383</c:v>
                </c:pt>
                <c:pt idx="783">
                  <c:v>142.01480000000001</c:v>
                </c:pt>
                <c:pt idx="784">
                  <c:v>142.19129999999998</c:v>
                </c:pt>
                <c:pt idx="785">
                  <c:v>142.36779999999999</c:v>
                </c:pt>
                <c:pt idx="786">
                  <c:v>142.54430000000002</c:v>
                </c:pt>
                <c:pt idx="787">
                  <c:v>142.7208</c:v>
                </c:pt>
                <c:pt idx="788">
                  <c:v>142.8973</c:v>
                </c:pt>
                <c:pt idx="789">
                  <c:v>143.07380000000001</c:v>
                </c:pt>
                <c:pt idx="790">
                  <c:v>143.25030000000001</c:v>
                </c:pt>
                <c:pt idx="791">
                  <c:v>143.42679999999999</c:v>
                </c:pt>
                <c:pt idx="792">
                  <c:v>143.60329999999999</c:v>
                </c:pt>
                <c:pt idx="793">
                  <c:v>143.77980000000002</c:v>
                </c:pt>
                <c:pt idx="794">
                  <c:v>143.9564</c:v>
                </c:pt>
                <c:pt idx="795">
                  <c:v>144.13290000000001</c:v>
                </c:pt>
                <c:pt idx="796">
                  <c:v>144.30940000000001</c:v>
                </c:pt>
                <c:pt idx="797">
                  <c:v>144.48589999999999</c:v>
                </c:pt>
                <c:pt idx="798">
                  <c:v>144.66239999999999</c:v>
                </c:pt>
                <c:pt idx="799">
                  <c:v>144.8389</c:v>
                </c:pt>
                <c:pt idx="800">
                  <c:v>145.0154</c:v>
                </c:pt>
                <c:pt idx="801">
                  <c:v>145.1919</c:v>
                </c:pt>
                <c:pt idx="802">
                  <c:v>145.36840000000001</c:v>
                </c:pt>
                <c:pt idx="803">
                  <c:v>145.54490000000001</c:v>
                </c:pt>
                <c:pt idx="804">
                  <c:v>145.72139999999999</c:v>
                </c:pt>
                <c:pt idx="805">
                  <c:v>145.89789999999999</c:v>
                </c:pt>
                <c:pt idx="806">
                  <c:v>146.0745</c:v>
                </c:pt>
                <c:pt idx="807">
                  <c:v>146.251</c:v>
                </c:pt>
                <c:pt idx="808">
                  <c:v>146.42749999999998</c:v>
                </c:pt>
                <c:pt idx="809">
                  <c:v>146.60750000000002</c:v>
                </c:pt>
                <c:pt idx="810">
                  <c:v>146.7911</c:v>
                </c:pt>
                <c:pt idx="811">
                  <c:v>146.97460000000001</c:v>
                </c:pt>
                <c:pt idx="812">
                  <c:v>147.15819999999999</c:v>
                </c:pt>
                <c:pt idx="813">
                  <c:v>147.375</c:v>
                </c:pt>
                <c:pt idx="814">
                  <c:v>147.5932</c:v>
                </c:pt>
                <c:pt idx="815">
                  <c:v>147.77960000000002</c:v>
                </c:pt>
                <c:pt idx="816">
                  <c:v>147.9659</c:v>
                </c:pt>
                <c:pt idx="817">
                  <c:v>148.1523</c:v>
                </c:pt>
                <c:pt idx="818">
                  <c:v>148.33859999999999</c:v>
                </c:pt>
                <c:pt idx="819">
                  <c:v>148.52499999999998</c:v>
                </c:pt>
                <c:pt idx="820">
                  <c:v>148.7114</c:v>
                </c:pt>
                <c:pt idx="821">
                  <c:v>148.89769999999999</c:v>
                </c:pt>
                <c:pt idx="822">
                  <c:v>149.08410000000001</c:v>
                </c:pt>
                <c:pt idx="823">
                  <c:v>149.2705</c:v>
                </c:pt>
                <c:pt idx="824">
                  <c:v>149.45679999999999</c:v>
                </c:pt>
                <c:pt idx="825">
                  <c:v>149.63750000000002</c:v>
                </c:pt>
                <c:pt idx="826">
                  <c:v>149.8125</c:v>
                </c:pt>
                <c:pt idx="827">
                  <c:v>149.98749999999998</c:v>
                </c:pt>
                <c:pt idx="828">
                  <c:v>150.16249999999999</c:v>
                </c:pt>
                <c:pt idx="829">
                  <c:v>150.33750000000001</c:v>
                </c:pt>
                <c:pt idx="830">
                  <c:v>150.51249999999999</c:v>
                </c:pt>
                <c:pt idx="831">
                  <c:v>150.6875</c:v>
                </c:pt>
                <c:pt idx="832">
                  <c:v>150.86250000000001</c:v>
                </c:pt>
                <c:pt idx="833">
                  <c:v>151.04319999999998</c:v>
                </c:pt>
                <c:pt idx="834">
                  <c:v>151.2296</c:v>
                </c:pt>
                <c:pt idx="835">
                  <c:v>151.41589999999999</c:v>
                </c:pt>
                <c:pt idx="836">
                  <c:v>151.60229999999999</c:v>
                </c:pt>
                <c:pt idx="837">
                  <c:v>151.7886</c:v>
                </c:pt>
                <c:pt idx="838">
                  <c:v>151.97499999999999</c:v>
                </c:pt>
                <c:pt idx="839">
                  <c:v>152.16140000000001</c:v>
                </c:pt>
                <c:pt idx="840">
                  <c:v>152.3477</c:v>
                </c:pt>
                <c:pt idx="841">
                  <c:v>152.5341</c:v>
                </c:pt>
                <c:pt idx="842">
                  <c:v>152.72050000000002</c:v>
                </c:pt>
                <c:pt idx="843">
                  <c:v>152.9068</c:v>
                </c:pt>
                <c:pt idx="844">
                  <c:v>153.125</c:v>
                </c:pt>
                <c:pt idx="845">
                  <c:v>153.34180000000001</c:v>
                </c:pt>
                <c:pt idx="846">
                  <c:v>153.52540000000002</c:v>
                </c:pt>
                <c:pt idx="847">
                  <c:v>153.7089</c:v>
                </c:pt>
                <c:pt idx="848">
                  <c:v>153.89249999999998</c:v>
                </c:pt>
                <c:pt idx="849">
                  <c:v>154.0702</c:v>
                </c:pt>
                <c:pt idx="850">
                  <c:v>154.2422</c:v>
                </c:pt>
                <c:pt idx="851">
                  <c:v>154.41409999999999</c:v>
                </c:pt>
                <c:pt idx="852">
                  <c:v>154.58849999999998</c:v>
                </c:pt>
                <c:pt idx="853">
                  <c:v>154.76560000000001</c:v>
                </c:pt>
                <c:pt idx="854">
                  <c:v>154.9427</c:v>
                </c:pt>
                <c:pt idx="855">
                  <c:v>155.1198</c:v>
                </c:pt>
                <c:pt idx="856">
                  <c:v>155.29689999999999</c:v>
                </c:pt>
                <c:pt idx="857">
                  <c:v>155.47399999999999</c:v>
                </c:pt>
                <c:pt idx="858">
                  <c:v>155.65100000000001</c:v>
                </c:pt>
                <c:pt idx="859">
                  <c:v>155.82810000000001</c:v>
                </c:pt>
                <c:pt idx="860">
                  <c:v>156.0052</c:v>
                </c:pt>
                <c:pt idx="861">
                  <c:v>156.1823</c:v>
                </c:pt>
                <c:pt idx="862">
                  <c:v>156.35940000000002</c:v>
                </c:pt>
                <c:pt idx="863">
                  <c:v>156.53649999999999</c:v>
                </c:pt>
                <c:pt idx="864">
                  <c:v>156.71350000000001</c:v>
                </c:pt>
                <c:pt idx="865">
                  <c:v>156.89059999999998</c:v>
                </c:pt>
                <c:pt idx="866">
                  <c:v>157.0677</c:v>
                </c:pt>
                <c:pt idx="867">
                  <c:v>157.2448</c:v>
                </c:pt>
                <c:pt idx="868">
                  <c:v>157.42189999999999</c:v>
                </c:pt>
                <c:pt idx="869">
                  <c:v>157.59899999999999</c:v>
                </c:pt>
                <c:pt idx="870">
                  <c:v>157.77600000000001</c:v>
                </c:pt>
                <c:pt idx="871">
                  <c:v>157.95310000000001</c:v>
                </c:pt>
                <c:pt idx="872">
                  <c:v>158.1302</c:v>
                </c:pt>
                <c:pt idx="873">
                  <c:v>158.3073</c:v>
                </c:pt>
                <c:pt idx="874">
                  <c:v>158.48439999999999</c:v>
                </c:pt>
                <c:pt idx="875">
                  <c:v>158.66150000000002</c:v>
                </c:pt>
                <c:pt idx="876">
                  <c:v>158.83829999999998</c:v>
                </c:pt>
                <c:pt idx="877">
                  <c:v>159.01480000000001</c:v>
                </c:pt>
                <c:pt idx="878">
                  <c:v>159.19130000000001</c:v>
                </c:pt>
                <c:pt idx="879">
                  <c:v>159.36780000000002</c:v>
                </c:pt>
                <c:pt idx="880">
                  <c:v>159.54429999999999</c:v>
                </c:pt>
                <c:pt idx="881">
                  <c:v>159.7208</c:v>
                </c:pt>
                <c:pt idx="882">
                  <c:v>159.8973</c:v>
                </c:pt>
                <c:pt idx="883">
                  <c:v>160.07379999999998</c:v>
                </c:pt>
                <c:pt idx="884">
                  <c:v>160.25030000000001</c:v>
                </c:pt>
                <c:pt idx="885">
                  <c:v>160.42680000000001</c:v>
                </c:pt>
                <c:pt idx="886">
                  <c:v>160.60329999999999</c:v>
                </c:pt>
                <c:pt idx="887">
                  <c:v>160.77979999999999</c:v>
                </c:pt>
                <c:pt idx="888">
                  <c:v>160.9564</c:v>
                </c:pt>
                <c:pt idx="889">
                  <c:v>161.13290000000001</c:v>
                </c:pt>
                <c:pt idx="890">
                  <c:v>161.30939999999998</c:v>
                </c:pt>
                <c:pt idx="891">
                  <c:v>161.48589999999999</c:v>
                </c:pt>
                <c:pt idx="892">
                  <c:v>161.66240000000002</c:v>
                </c:pt>
                <c:pt idx="893">
                  <c:v>161.8389</c:v>
                </c:pt>
                <c:pt idx="894">
                  <c:v>162.0154</c:v>
                </c:pt>
                <c:pt idx="895">
                  <c:v>162.1919</c:v>
                </c:pt>
                <c:pt idx="896">
                  <c:v>162.36840000000001</c:v>
                </c:pt>
                <c:pt idx="897">
                  <c:v>162.54489999999998</c:v>
                </c:pt>
                <c:pt idx="898">
                  <c:v>162.72139999999999</c:v>
                </c:pt>
                <c:pt idx="899">
                  <c:v>162.89790000000002</c:v>
                </c:pt>
                <c:pt idx="900">
                  <c:v>163.0745</c:v>
                </c:pt>
                <c:pt idx="901">
                  <c:v>163.251</c:v>
                </c:pt>
                <c:pt idx="902">
                  <c:v>163.42750000000001</c:v>
                </c:pt>
                <c:pt idx="903">
                  <c:v>163.60749999999999</c:v>
                </c:pt>
                <c:pt idx="904">
                  <c:v>163.7911</c:v>
                </c:pt>
                <c:pt idx="905">
                  <c:v>163.97470000000001</c:v>
                </c:pt>
                <c:pt idx="906">
                  <c:v>164.15819999999999</c:v>
                </c:pt>
                <c:pt idx="907">
                  <c:v>164.375</c:v>
                </c:pt>
                <c:pt idx="908">
                  <c:v>164.5932</c:v>
                </c:pt>
                <c:pt idx="909">
                  <c:v>164.77959999999999</c:v>
                </c:pt>
                <c:pt idx="910">
                  <c:v>164.9659</c:v>
                </c:pt>
                <c:pt idx="911">
                  <c:v>165.1523</c:v>
                </c:pt>
                <c:pt idx="912">
                  <c:v>165.33860000000001</c:v>
                </c:pt>
                <c:pt idx="913">
                  <c:v>165.52500000000001</c:v>
                </c:pt>
                <c:pt idx="914">
                  <c:v>165.7114</c:v>
                </c:pt>
                <c:pt idx="915">
                  <c:v>165.89770000000001</c:v>
                </c:pt>
                <c:pt idx="916">
                  <c:v>166.08410000000001</c:v>
                </c:pt>
                <c:pt idx="917">
                  <c:v>166.2705</c:v>
                </c:pt>
                <c:pt idx="918">
                  <c:v>166.45679999999999</c:v>
                </c:pt>
                <c:pt idx="919">
                  <c:v>166.63749999999999</c:v>
                </c:pt>
                <c:pt idx="920">
                  <c:v>166.8125</c:v>
                </c:pt>
                <c:pt idx="921">
                  <c:v>166.98750000000001</c:v>
                </c:pt>
                <c:pt idx="922">
                  <c:v>167.16249999999999</c:v>
                </c:pt>
                <c:pt idx="923">
                  <c:v>167.33750000000001</c:v>
                </c:pt>
                <c:pt idx="924">
                  <c:v>167.51250000000002</c:v>
                </c:pt>
                <c:pt idx="925">
                  <c:v>167.6875</c:v>
                </c:pt>
                <c:pt idx="926">
                  <c:v>167.86250000000001</c:v>
                </c:pt>
                <c:pt idx="927">
                  <c:v>168.04320000000001</c:v>
                </c:pt>
                <c:pt idx="928">
                  <c:v>168.2296</c:v>
                </c:pt>
                <c:pt idx="929">
                  <c:v>168.41589999999999</c:v>
                </c:pt>
                <c:pt idx="930">
                  <c:v>168.60230000000001</c:v>
                </c:pt>
                <c:pt idx="931">
                  <c:v>168.7886</c:v>
                </c:pt>
                <c:pt idx="932">
                  <c:v>168.97499999999999</c:v>
                </c:pt>
                <c:pt idx="933">
                  <c:v>169.16139999999999</c:v>
                </c:pt>
                <c:pt idx="934">
                  <c:v>169.3477</c:v>
                </c:pt>
                <c:pt idx="935">
                  <c:v>169.5341</c:v>
                </c:pt>
                <c:pt idx="936">
                  <c:v>169.72049999999999</c:v>
                </c:pt>
                <c:pt idx="937">
                  <c:v>169.9068</c:v>
                </c:pt>
                <c:pt idx="938">
                  <c:v>170.125</c:v>
                </c:pt>
                <c:pt idx="939">
                  <c:v>170.34179999999998</c:v>
                </c:pt>
                <c:pt idx="940">
                  <c:v>170.52539999999999</c:v>
                </c:pt>
                <c:pt idx="941">
                  <c:v>170.7089</c:v>
                </c:pt>
                <c:pt idx="942">
                  <c:v>170.89250000000001</c:v>
                </c:pt>
                <c:pt idx="943">
                  <c:v>171.0702</c:v>
                </c:pt>
                <c:pt idx="944">
                  <c:v>171.24220000000003</c:v>
                </c:pt>
                <c:pt idx="945">
                  <c:v>171.41410000000002</c:v>
                </c:pt>
                <c:pt idx="946">
                  <c:v>171.58799999999999</c:v>
                </c:pt>
                <c:pt idx="947">
                  <c:v>171.76390000000001</c:v>
                </c:pt>
                <c:pt idx="948">
                  <c:v>171.93979999999999</c:v>
                </c:pt>
                <c:pt idx="949">
                  <c:v>172.1157</c:v>
                </c:pt>
                <c:pt idx="950">
                  <c:v>172.29169999999999</c:v>
                </c:pt>
                <c:pt idx="951">
                  <c:v>172.4676</c:v>
                </c:pt>
                <c:pt idx="952">
                  <c:v>172.64350000000002</c:v>
                </c:pt>
                <c:pt idx="953">
                  <c:v>172.81949999999998</c:v>
                </c:pt>
                <c:pt idx="954">
                  <c:v>172.99539999999999</c:v>
                </c:pt>
                <c:pt idx="955">
                  <c:v>173.1713</c:v>
                </c:pt>
                <c:pt idx="956">
                  <c:v>173.34720000000002</c:v>
                </c:pt>
                <c:pt idx="957">
                  <c:v>173.52319999999997</c:v>
                </c:pt>
                <c:pt idx="958">
                  <c:v>173.69909999999999</c:v>
                </c:pt>
                <c:pt idx="959">
                  <c:v>173.875</c:v>
                </c:pt>
                <c:pt idx="960">
                  <c:v>174.05090000000001</c:v>
                </c:pt>
                <c:pt idx="961">
                  <c:v>174.2269</c:v>
                </c:pt>
                <c:pt idx="962">
                  <c:v>174.40279999999998</c:v>
                </c:pt>
                <c:pt idx="963">
                  <c:v>174.5787</c:v>
                </c:pt>
                <c:pt idx="964">
                  <c:v>174.75460000000001</c:v>
                </c:pt>
                <c:pt idx="965">
                  <c:v>174.9306</c:v>
                </c:pt>
                <c:pt idx="966">
                  <c:v>175.10650000000001</c:v>
                </c:pt>
                <c:pt idx="967">
                  <c:v>175.2824</c:v>
                </c:pt>
                <c:pt idx="968">
                  <c:v>175.45830000000001</c:v>
                </c:pt>
                <c:pt idx="969">
                  <c:v>175.6343</c:v>
                </c:pt>
                <c:pt idx="970">
                  <c:v>175.81020000000001</c:v>
                </c:pt>
                <c:pt idx="971">
                  <c:v>175.98609999999999</c:v>
                </c:pt>
                <c:pt idx="972">
                  <c:v>176.16200000000001</c:v>
                </c:pt>
                <c:pt idx="973">
                  <c:v>176.33779999999999</c:v>
                </c:pt>
                <c:pt idx="974">
                  <c:v>176.51330000000002</c:v>
                </c:pt>
                <c:pt idx="975">
                  <c:v>176.68880000000001</c:v>
                </c:pt>
                <c:pt idx="976">
                  <c:v>176.86430000000001</c:v>
                </c:pt>
                <c:pt idx="977">
                  <c:v>177.03989999999999</c:v>
                </c:pt>
                <c:pt idx="978">
                  <c:v>177.21539999999999</c:v>
                </c:pt>
                <c:pt idx="979">
                  <c:v>177.39089999999999</c:v>
                </c:pt>
                <c:pt idx="980">
                  <c:v>177.56640000000002</c:v>
                </c:pt>
                <c:pt idx="981">
                  <c:v>177.74200000000002</c:v>
                </c:pt>
                <c:pt idx="982">
                  <c:v>177.91750000000002</c:v>
                </c:pt>
                <c:pt idx="983">
                  <c:v>178.09299999999999</c:v>
                </c:pt>
                <c:pt idx="984">
                  <c:v>178.26849999999999</c:v>
                </c:pt>
                <c:pt idx="985">
                  <c:v>178.44409999999999</c:v>
                </c:pt>
                <c:pt idx="986">
                  <c:v>178.61959999999999</c:v>
                </c:pt>
                <c:pt idx="987">
                  <c:v>178.79510000000002</c:v>
                </c:pt>
                <c:pt idx="988">
                  <c:v>178.97060000000002</c:v>
                </c:pt>
                <c:pt idx="989">
                  <c:v>179.14619999999999</c:v>
                </c:pt>
                <c:pt idx="990">
                  <c:v>179.32169999999999</c:v>
                </c:pt>
                <c:pt idx="991">
                  <c:v>179.49719999999999</c:v>
                </c:pt>
                <c:pt idx="992">
                  <c:v>179.67269999999999</c:v>
                </c:pt>
                <c:pt idx="993">
                  <c:v>179.84820000000002</c:v>
                </c:pt>
                <c:pt idx="994">
                  <c:v>180.02380000000002</c:v>
                </c:pt>
                <c:pt idx="995">
                  <c:v>180.19929999999999</c:v>
                </c:pt>
                <c:pt idx="996">
                  <c:v>180.37479999999999</c:v>
                </c:pt>
                <c:pt idx="997">
                  <c:v>180.55029999999999</c:v>
                </c:pt>
                <c:pt idx="998">
                  <c:v>180.7259</c:v>
                </c:pt>
                <c:pt idx="999">
                  <c:v>180.9014</c:v>
                </c:pt>
                <c:pt idx="1000">
                  <c:v>181.07690000000002</c:v>
                </c:pt>
                <c:pt idx="1001">
                  <c:v>181.25239999999999</c:v>
                </c:pt>
                <c:pt idx="1002">
                  <c:v>181.428</c:v>
                </c:pt>
                <c:pt idx="1003">
                  <c:v>181.60750000000002</c:v>
                </c:pt>
                <c:pt idx="1004">
                  <c:v>181.7911</c:v>
                </c:pt>
                <c:pt idx="1005">
                  <c:v>181.97469999999998</c:v>
                </c:pt>
                <c:pt idx="1006">
                  <c:v>182.15819999999999</c:v>
                </c:pt>
                <c:pt idx="1007">
                  <c:v>182.375</c:v>
                </c:pt>
                <c:pt idx="1008">
                  <c:v>182.59320000000002</c:v>
                </c:pt>
                <c:pt idx="1009">
                  <c:v>182.77959999999999</c:v>
                </c:pt>
                <c:pt idx="1010">
                  <c:v>182.96589999999998</c:v>
                </c:pt>
                <c:pt idx="1011">
                  <c:v>183.1523</c:v>
                </c:pt>
                <c:pt idx="1012">
                  <c:v>183.33859999999999</c:v>
                </c:pt>
                <c:pt idx="1013">
                  <c:v>183.52500000000001</c:v>
                </c:pt>
                <c:pt idx="1014">
                  <c:v>183.7114</c:v>
                </c:pt>
                <c:pt idx="1015">
                  <c:v>183.89769999999999</c:v>
                </c:pt>
                <c:pt idx="1016">
                  <c:v>184.08410000000001</c:v>
                </c:pt>
                <c:pt idx="1017">
                  <c:v>184.2705</c:v>
                </c:pt>
                <c:pt idx="1018">
                  <c:v>184.45680000000002</c:v>
                </c:pt>
                <c:pt idx="1019">
                  <c:v>184.63750000000002</c:v>
                </c:pt>
                <c:pt idx="1020">
                  <c:v>184.8125</c:v>
                </c:pt>
                <c:pt idx="1021">
                  <c:v>184.98750000000001</c:v>
                </c:pt>
                <c:pt idx="1022">
                  <c:v>185.16249999999999</c:v>
                </c:pt>
                <c:pt idx="1023">
                  <c:v>185.33749999999998</c:v>
                </c:pt>
                <c:pt idx="1024">
                  <c:v>185.51249999999999</c:v>
                </c:pt>
                <c:pt idx="1025">
                  <c:v>185.6875</c:v>
                </c:pt>
                <c:pt idx="1026">
                  <c:v>185.86250000000001</c:v>
                </c:pt>
                <c:pt idx="1027">
                  <c:v>186.04319999999998</c:v>
                </c:pt>
                <c:pt idx="1028">
                  <c:v>186.2296</c:v>
                </c:pt>
                <c:pt idx="1029">
                  <c:v>186.41589999999999</c:v>
                </c:pt>
                <c:pt idx="1030">
                  <c:v>186.60229999999999</c:v>
                </c:pt>
                <c:pt idx="1031">
                  <c:v>186.7886</c:v>
                </c:pt>
                <c:pt idx="1032">
                  <c:v>186.97499999999999</c:v>
                </c:pt>
                <c:pt idx="1033">
                  <c:v>187.16140000000001</c:v>
                </c:pt>
                <c:pt idx="1034">
                  <c:v>187.3477</c:v>
                </c:pt>
                <c:pt idx="1035">
                  <c:v>187.5341</c:v>
                </c:pt>
                <c:pt idx="1036">
                  <c:v>187.72050000000002</c:v>
                </c:pt>
                <c:pt idx="1037">
                  <c:v>187.9068</c:v>
                </c:pt>
                <c:pt idx="1038">
                  <c:v>188.125</c:v>
                </c:pt>
                <c:pt idx="1039">
                  <c:v>188.34180000000001</c:v>
                </c:pt>
                <c:pt idx="1040">
                  <c:v>188.52540000000002</c:v>
                </c:pt>
                <c:pt idx="1041">
                  <c:v>188.7089</c:v>
                </c:pt>
                <c:pt idx="1042">
                  <c:v>188.89249999999998</c:v>
                </c:pt>
                <c:pt idx="1043">
                  <c:v>189.0702</c:v>
                </c:pt>
                <c:pt idx="1044">
                  <c:v>189.2422</c:v>
                </c:pt>
                <c:pt idx="1045">
                  <c:v>189.41409999999999</c:v>
                </c:pt>
                <c:pt idx="1046">
                  <c:v>189.58849999999998</c:v>
                </c:pt>
                <c:pt idx="1047">
                  <c:v>189.7654</c:v>
                </c:pt>
                <c:pt idx="1048">
                  <c:v>189.94230000000002</c:v>
                </c:pt>
                <c:pt idx="1049">
                  <c:v>190.11919999999998</c:v>
                </c:pt>
                <c:pt idx="1050">
                  <c:v>190.2962</c:v>
                </c:pt>
                <c:pt idx="1051">
                  <c:v>190.47310000000002</c:v>
                </c:pt>
                <c:pt idx="1052">
                  <c:v>190.64999999999998</c:v>
                </c:pt>
                <c:pt idx="1053">
                  <c:v>190.82689999999999</c:v>
                </c:pt>
                <c:pt idx="1054">
                  <c:v>191.00390000000002</c:v>
                </c:pt>
                <c:pt idx="1055">
                  <c:v>191.1808</c:v>
                </c:pt>
                <c:pt idx="1056">
                  <c:v>191.35769999999999</c:v>
                </c:pt>
                <c:pt idx="1057">
                  <c:v>191.53460000000001</c:v>
                </c:pt>
                <c:pt idx="1058">
                  <c:v>191.7115</c:v>
                </c:pt>
                <c:pt idx="1059">
                  <c:v>191.88849999999999</c:v>
                </c:pt>
                <c:pt idx="1060">
                  <c:v>192.06540000000001</c:v>
                </c:pt>
                <c:pt idx="1061">
                  <c:v>192.2423</c:v>
                </c:pt>
                <c:pt idx="1062">
                  <c:v>192.41920000000002</c:v>
                </c:pt>
                <c:pt idx="1063">
                  <c:v>192.59619999999998</c:v>
                </c:pt>
                <c:pt idx="1064">
                  <c:v>192.7731</c:v>
                </c:pt>
                <c:pt idx="1065">
                  <c:v>192.95000000000002</c:v>
                </c:pt>
                <c:pt idx="1066">
                  <c:v>193.12689999999998</c:v>
                </c:pt>
                <c:pt idx="1067">
                  <c:v>193.3039</c:v>
                </c:pt>
                <c:pt idx="1068">
                  <c:v>193.48080000000002</c:v>
                </c:pt>
                <c:pt idx="1069">
                  <c:v>193.65769999999998</c:v>
                </c:pt>
                <c:pt idx="1070">
                  <c:v>193.83459999999999</c:v>
                </c:pt>
                <c:pt idx="1071">
                  <c:v>194.01150000000001</c:v>
                </c:pt>
                <c:pt idx="1072">
                  <c:v>194.18819999999999</c:v>
                </c:pt>
                <c:pt idx="1073">
                  <c:v>194.3646</c:v>
                </c:pt>
                <c:pt idx="1074">
                  <c:v>194.541</c:v>
                </c:pt>
                <c:pt idx="1075">
                  <c:v>194.71740000000003</c:v>
                </c:pt>
                <c:pt idx="1076">
                  <c:v>194.8938</c:v>
                </c:pt>
                <c:pt idx="1077">
                  <c:v>195.0702</c:v>
                </c:pt>
                <c:pt idx="1078">
                  <c:v>195.2466</c:v>
                </c:pt>
                <c:pt idx="1079">
                  <c:v>195.423</c:v>
                </c:pt>
                <c:pt idx="1080">
                  <c:v>195.5994</c:v>
                </c:pt>
                <c:pt idx="1081">
                  <c:v>195.7758</c:v>
                </c:pt>
                <c:pt idx="1082">
                  <c:v>195.95230000000001</c:v>
                </c:pt>
                <c:pt idx="1083">
                  <c:v>196.12869999999998</c:v>
                </c:pt>
                <c:pt idx="1084">
                  <c:v>196.30510000000001</c:v>
                </c:pt>
                <c:pt idx="1085">
                  <c:v>196.48150000000001</c:v>
                </c:pt>
                <c:pt idx="1086">
                  <c:v>196.65789999999998</c:v>
                </c:pt>
                <c:pt idx="1087">
                  <c:v>196.83429999999998</c:v>
                </c:pt>
                <c:pt idx="1088">
                  <c:v>197.01070000000001</c:v>
                </c:pt>
                <c:pt idx="1089">
                  <c:v>197.18710000000002</c:v>
                </c:pt>
                <c:pt idx="1090">
                  <c:v>197.36349999999999</c:v>
                </c:pt>
                <c:pt idx="1091">
                  <c:v>197.53989999999999</c:v>
                </c:pt>
                <c:pt idx="1092">
                  <c:v>197.71630000000002</c:v>
                </c:pt>
                <c:pt idx="1093">
                  <c:v>197.89269999999999</c:v>
                </c:pt>
                <c:pt idx="1094">
                  <c:v>198.06909999999999</c:v>
                </c:pt>
                <c:pt idx="1095">
                  <c:v>198.24549999999999</c:v>
                </c:pt>
                <c:pt idx="1096">
                  <c:v>198.42190000000002</c:v>
                </c:pt>
                <c:pt idx="1097">
                  <c:v>198.59829999999999</c:v>
                </c:pt>
                <c:pt idx="1098">
                  <c:v>198.7747</c:v>
                </c:pt>
                <c:pt idx="1099">
                  <c:v>198.9511</c:v>
                </c:pt>
                <c:pt idx="1100">
                  <c:v>199.12750000000003</c:v>
                </c:pt>
                <c:pt idx="1101">
                  <c:v>199.3075</c:v>
                </c:pt>
                <c:pt idx="1102">
                  <c:v>199.49110000000002</c:v>
                </c:pt>
                <c:pt idx="1103">
                  <c:v>199.6747</c:v>
                </c:pt>
                <c:pt idx="1104">
                  <c:v>199.85820000000001</c:v>
                </c:pt>
                <c:pt idx="1105">
                  <c:v>200.07499999999999</c:v>
                </c:pt>
                <c:pt idx="1106">
                  <c:v>200.29320000000001</c:v>
                </c:pt>
                <c:pt idx="1107">
                  <c:v>200.4796</c:v>
                </c:pt>
                <c:pt idx="1108">
                  <c:v>200.66590000000002</c:v>
                </c:pt>
                <c:pt idx="1109">
                  <c:v>200.85230000000001</c:v>
                </c:pt>
                <c:pt idx="1110">
                  <c:v>201.0386</c:v>
                </c:pt>
                <c:pt idx="1111">
                  <c:v>201.22499999999999</c:v>
                </c:pt>
                <c:pt idx="1112">
                  <c:v>201.41139999999999</c:v>
                </c:pt>
                <c:pt idx="1113">
                  <c:v>201.5977</c:v>
                </c:pt>
                <c:pt idx="1114">
                  <c:v>201.7841</c:v>
                </c:pt>
                <c:pt idx="1115">
                  <c:v>201.97049999999999</c:v>
                </c:pt>
                <c:pt idx="1116">
                  <c:v>202.1568</c:v>
                </c:pt>
                <c:pt idx="1117">
                  <c:v>202.33750000000001</c:v>
                </c:pt>
                <c:pt idx="1118">
                  <c:v>202.51250000000002</c:v>
                </c:pt>
                <c:pt idx="1119">
                  <c:v>202.6875</c:v>
                </c:pt>
                <c:pt idx="1120">
                  <c:v>202.86250000000001</c:v>
                </c:pt>
                <c:pt idx="1121">
                  <c:v>203.03750000000002</c:v>
                </c:pt>
                <c:pt idx="1122">
                  <c:v>203.21249999999998</c:v>
                </c:pt>
                <c:pt idx="1123">
                  <c:v>203.38749999999999</c:v>
                </c:pt>
                <c:pt idx="1124">
                  <c:v>203.5625</c:v>
                </c:pt>
                <c:pt idx="1125">
                  <c:v>203.7432</c:v>
                </c:pt>
                <c:pt idx="1126">
                  <c:v>203.92959999999999</c:v>
                </c:pt>
                <c:pt idx="1127">
                  <c:v>204.11589999999998</c:v>
                </c:pt>
                <c:pt idx="1128">
                  <c:v>204.3023</c:v>
                </c:pt>
                <c:pt idx="1129">
                  <c:v>204.48859999999999</c:v>
                </c:pt>
                <c:pt idx="1130">
                  <c:v>204.67499999999998</c:v>
                </c:pt>
                <c:pt idx="1131">
                  <c:v>204.8614</c:v>
                </c:pt>
                <c:pt idx="1132">
                  <c:v>205.04769999999999</c:v>
                </c:pt>
                <c:pt idx="1133">
                  <c:v>205.23410000000001</c:v>
                </c:pt>
                <c:pt idx="1134">
                  <c:v>205.4205</c:v>
                </c:pt>
                <c:pt idx="1135">
                  <c:v>205.60679999999999</c:v>
                </c:pt>
                <c:pt idx="1136">
                  <c:v>205.82500000000002</c:v>
                </c:pt>
                <c:pt idx="1137">
                  <c:v>206.04179999999999</c:v>
                </c:pt>
                <c:pt idx="1138">
                  <c:v>206.22540000000001</c:v>
                </c:pt>
                <c:pt idx="1139">
                  <c:v>206.40890000000002</c:v>
                </c:pt>
                <c:pt idx="1140">
                  <c:v>206.5925</c:v>
                </c:pt>
                <c:pt idx="1141">
                  <c:v>206.77019999999999</c:v>
                </c:pt>
                <c:pt idx="1142">
                  <c:v>206.94219999999999</c:v>
                </c:pt>
                <c:pt idx="1143">
                  <c:v>207.11410000000001</c:v>
                </c:pt>
                <c:pt idx="1144">
                  <c:v>207.28650000000002</c:v>
                </c:pt>
                <c:pt idx="1145">
                  <c:v>207.45959999999999</c:v>
                </c:pt>
                <c:pt idx="1146">
                  <c:v>207.6327</c:v>
                </c:pt>
                <c:pt idx="1147">
                  <c:v>207.8058</c:v>
                </c:pt>
                <c:pt idx="1148">
                  <c:v>207.97889999999998</c:v>
                </c:pt>
                <c:pt idx="1149">
                  <c:v>208.15190000000001</c:v>
                </c:pt>
                <c:pt idx="1150">
                  <c:v>208.32500000000002</c:v>
                </c:pt>
                <c:pt idx="1151">
                  <c:v>208.49809999999999</c:v>
                </c:pt>
                <c:pt idx="1152">
                  <c:v>208.6712</c:v>
                </c:pt>
                <c:pt idx="1153">
                  <c:v>208.8442</c:v>
                </c:pt>
                <c:pt idx="1154">
                  <c:v>209.01729999999998</c:v>
                </c:pt>
                <c:pt idx="1155">
                  <c:v>209.19040000000001</c:v>
                </c:pt>
                <c:pt idx="1156">
                  <c:v>209.36350000000002</c:v>
                </c:pt>
                <c:pt idx="1157">
                  <c:v>209.53649999999999</c:v>
                </c:pt>
                <c:pt idx="1158">
                  <c:v>209.70959999999999</c:v>
                </c:pt>
                <c:pt idx="1159">
                  <c:v>209.8827</c:v>
                </c:pt>
                <c:pt idx="1160">
                  <c:v>210.05579999999998</c:v>
                </c:pt>
                <c:pt idx="1161">
                  <c:v>210.22890000000001</c:v>
                </c:pt>
                <c:pt idx="1162">
                  <c:v>210.40190000000001</c:v>
                </c:pt>
                <c:pt idx="1163">
                  <c:v>210.57500000000002</c:v>
                </c:pt>
                <c:pt idx="1164">
                  <c:v>210.74809999999999</c:v>
                </c:pt>
                <c:pt idx="1165">
                  <c:v>210.9212</c:v>
                </c:pt>
                <c:pt idx="1166">
                  <c:v>211.0942</c:v>
                </c:pt>
                <c:pt idx="1167">
                  <c:v>211.26729999999998</c:v>
                </c:pt>
                <c:pt idx="1168">
                  <c:v>211.44040000000001</c:v>
                </c:pt>
                <c:pt idx="1169">
                  <c:v>211.61350000000002</c:v>
                </c:pt>
                <c:pt idx="1170">
                  <c:v>211.78649999999999</c:v>
                </c:pt>
                <c:pt idx="1171">
                  <c:v>211.95939999999999</c:v>
                </c:pt>
                <c:pt idx="1172">
                  <c:v>212.13239999999999</c:v>
                </c:pt>
                <c:pt idx="1173">
                  <c:v>212.30539999999999</c:v>
                </c:pt>
                <c:pt idx="1174">
                  <c:v>212.47830000000002</c:v>
                </c:pt>
                <c:pt idx="1175">
                  <c:v>212.65129999999999</c:v>
                </c:pt>
                <c:pt idx="1176">
                  <c:v>212.82419999999999</c:v>
                </c:pt>
                <c:pt idx="1177">
                  <c:v>212.99719999999999</c:v>
                </c:pt>
                <c:pt idx="1178">
                  <c:v>213.17009999999999</c:v>
                </c:pt>
                <c:pt idx="1179">
                  <c:v>213.34310000000002</c:v>
                </c:pt>
                <c:pt idx="1180">
                  <c:v>213.51600000000002</c:v>
                </c:pt>
                <c:pt idx="1181">
                  <c:v>213.68899999999999</c:v>
                </c:pt>
                <c:pt idx="1182">
                  <c:v>213.86199999999999</c:v>
                </c:pt>
                <c:pt idx="1183">
                  <c:v>214.03489999999999</c:v>
                </c:pt>
                <c:pt idx="1184">
                  <c:v>214.2079</c:v>
                </c:pt>
                <c:pt idx="1185">
                  <c:v>214.38080000000002</c:v>
                </c:pt>
                <c:pt idx="1186">
                  <c:v>214.5538</c:v>
                </c:pt>
                <c:pt idx="1187">
                  <c:v>214.72669999999999</c:v>
                </c:pt>
                <c:pt idx="1188">
                  <c:v>214.8997</c:v>
                </c:pt>
                <c:pt idx="1189">
                  <c:v>215.07259999999999</c:v>
                </c:pt>
                <c:pt idx="1190">
                  <c:v>215.2456</c:v>
                </c:pt>
                <c:pt idx="1191">
                  <c:v>215.4186</c:v>
                </c:pt>
                <c:pt idx="1192">
                  <c:v>215.5915</c:v>
                </c:pt>
                <c:pt idx="1193">
                  <c:v>215.7645</c:v>
                </c:pt>
                <c:pt idx="1194">
                  <c:v>215.9374</c:v>
                </c:pt>
                <c:pt idx="1195">
                  <c:v>216.1104</c:v>
                </c:pt>
                <c:pt idx="1196">
                  <c:v>216.28330000000003</c:v>
                </c:pt>
                <c:pt idx="1197">
                  <c:v>216.4563</c:v>
                </c:pt>
                <c:pt idx="1198">
                  <c:v>216.6292</c:v>
                </c:pt>
                <c:pt idx="1199">
                  <c:v>216.80749999999998</c:v>
                </c:pt>
                <c:pt idx="1200">
                  <c:v>216.99109999999999</c:v>
                </c:pt>
                <c:pt idx="1201">
                  <c:v>217.1747</c:v>
                </c:pt>
                <c:pt idx="1202">
                  <c:v>217.35820000000001</c:v>
                </c:pt>
                <c:pt idx="1203">
                  <c:v>217.57499999999999</c:v>
                </c:pt>
                <c:pt idx="1204">
                  <c:v>217.79319999999998</c:v>
                </c:pt>
                <c:pt idx="1205">
                  <c:v>217.9796</c:v>
                </c:pt>
                <c:pt idx="1206">
                  <c:v>218.16589999999999</c:v>
                </c:pt>
                <c:pt idx="1207">
                  <c:v>218.35229999999999</c:v>
                </c:pt>
                <c:pt idx="1208">
                  <c:v>218.5386</c:v>
                </c:pt>
                <c:pt idx="1209">
                  <c:v>218.72499999999999</c:v>
                </c:pt>
                <c:pt idx="1210">
                  <c:v>218.91140000000001</c:v>
                </c:pt>
                <c:pt idx="1211">
                  <c:v>219.0977</c:v>
                </c:pt>
                <c:pt idx="1212">
                  <c:v>219.28410000000002</c:v>
                </c:pt>
                <c:pt idx="1213">
                  <c:v>219.47050000000002</c:v>
                </c:pt>
                <c:pt idx="1214">
                  <c:v>219.6568</c:v>
                </c:pt>
                <c:pt idx="1215">
                  <c:v>219.83749999999998</c:v>
                </c:pt>
                <c:pt idx="1216">
                  <c:v>220.01249999999999</c:v>
                </c:pt>
                <c:pt idx="1217">
                  <c:v>220.1875</c:v>
                </c:pt>
                <c:pt idx="1218">
                  <c:v>220.36249999999998</c:v>
                </c:pt>
                <c:pt idx="1219">
                  <c:v>220.53749999999999</c:v>
                </c:pt>
                <c:pt idx="1220">
                  <c:v>220.71250000000001</c:v>
                </c:pt>
                <c:pt idx="1221">
                  <c:v>220.88749999999999</c:v>
                </c:pt>
                <c:pt idx="1222">
                  <c:v>221.0625</c:v>
                </c:pt>
                <c:pt idx="1223">
                  <c:v>221.2432</c:v>
                </c:pt>
                <c:pt idx="1224">
                  <c:v>221.42959999999999</c:v>
                </c:pt>
                <c:pt idx="1225">
                  <c:v>221.61590000000001</c:v>
                </c:pt>
                <c:pt idx="1226">
                  <c:v>221.8023</c:v>
                </c:pt>
                <c:pt idx="1227">
                  <c:v>221.98860000000002</c:v>
                </c:pt>
                <c:pt idx="1228">
                  <c:v>222.17500000000001</c:v>
                </c:pt>
                <c:pt idx="1229">
                  <c:v>222.36139999999997</c:v>
                </c:pt>
                <c:pt idx="1230">
                  <c:v>222.54769999999999</c:v>
                </c:pt>
                <c:pt idx="1231">
                  <c:v>222.73409999999998</c:v>
                </c:pt>
                <c:pt idx="1232">
                  <c:v>222.9205</c:v>
                </c:pt>
                <c:pt idx="1233">
                  <c:v>223.10679999999999</c:v>
                </c:pt>
                <c:pt idx="1234">
                  <c:v>223.32499999999999</c:v>
                </c:pt>
                <c:pt idx="1235">
                  <c:v>223.54180000000002</c:v>
                </c:pt>
                <c:pt idx="1236">
                  <c:v>223.72539999999998</c:v>
                </c:pt>
                <c:pt idx="1237">
                  <c:v>223.90889999999999</c:v>
                </c:pt>
                <c:pt idx="1238">
                  <c:v>224.0925</c:v>
                </c:pt>
                <c:pt idx="1239">
                  <c:v>224.27020000000002</c:v>
                </c:pt>
                <c:pt idx="1240">
                  <c:v>224.44220000000001</c:v>
                </c:pt>
                <c:pt idx="1241">
                  <c:v>224.61410000000001</c:v>
                </c:pt>
                <c:pt idx="1242">
                  <c:v>224.7893</c:v>
                </c:pt>
                <c:pt idx="1243">
                  <c:v>224.96789999999999</c:v>
                </c:pt>
                <c:pt idx="1244">
                  <c:v>225.1464</c:v>
                </c:pt>
                <c:pt idx="1245">
                  <c:v>225.32499999999999</c:v>
                </c:pt>
                <c:pt idx="1246">
                  <c:v>225.50360000000001</c:v>
                </c:pt>
                <c:pt idx="1247">
                  <c:v>225.68219999999999</c:v>
                </c:pt>
                <c:pt idx="1248">
                  <c:v>225.86070000000001</c:v>
                </c:pt>
                <c:pt idx="1249">
                  <c:v>226.0393</c:v>
                </c:pt>
                <c:pt idx="1250">
                  <c:v>226.21789999999999</c:v>
                </c:pt>
                <c:pt idx="1251">
                  <c:v>226.3964</c:v>
                </c:pt>
                <c:pt idx="1252">
                  <c:v>226.57499999999999</c:v>
                </c:pt>
                <c:pt idx="1253">
                  <c:v>226.75360000000001</c:v>
                </c:pt>
                <c:pt idx="1254">
                  <c:v>226.93219999999999</c:v>
                </c:pt>
                <c:pt idx="1255">
                  <c:v>227.11070000000001</c:v>
                </c:pt>
                <c:pt idx="1256">
                  <c:v>227.2893</c:v>
                </c:pt>
                <c:pt idx="1257">
                  <c:v>227.46790000000001</c:v>
                </c:pt>
                <c:pt idx="1258">
                  <c:v>227.6464</c:v>
                </c:pt>
                <c:pt idx="1259">
                  <c:v>227.82499999999999</c:v>
                </c:pt>
                <c:pt idx="1260">
                  <c:v>228.00360000000001</c:v>
                </c:pt>
                <c:pt idx="1261">
                  <c:v>228.18219999999999</c:v>
                </c:pt>
                <c:pt idx="1262">
                  <c:v>228.36070000000001</c:v>
                </c:pt>
                <c:pt idx="1263">
                  <c:v>228.53889999999998</c:v>
                </c:pt>
                <c:pt idx="1264">
                  <c:v>228.7166</c:v>
                </c:pt>
                <c:pt idx="1265">
                  <c:v>228.89439999999999</c:v>
                </c:pt>
                <c:pt idx="1266">
                  <c:v>229.07210000000001</c:v>
                </c:pt>
                <c:pt idx="1267">
                  <c:v>229.24979999999999</c:v>
                </c:pt>
                <c:pt idx="1268">
                  <c:v>229.42760000000001</c:v>
                </c:pt>
                <c:pt idx="1269">
                  <c:v>229.6053</c:v>
                </c:pt>
                <c:pt idx="1270">
                  <c:v>229.78299999999999</c:v>
                </c:pt>
                <c:pt idx="1271">
                  <c:v>229.96080000000001</c:v>
                </c:pt>
                <c:pt idx="1272">
                  <c:v>230.13849999999999</c:v>
                </c:pt>
                <c:pt idx="1273">
                  <c:v>230.31630000000001</c:v>
                </c:pt>
                <c:pt idx="1274">
                  <c:v>230.494</c:v>
                </c:pt>
                <c:pt idx="1275">
                  <c:v>230.67170000000002</c:v>
                </c:pt>
                <c:pt idx="1276">
                  <c:v>230.84950000000001</c:v>
                </c:pt>
                <c:pt idx="1277">
                  <c:v>231.02719999999999</c:v>
                </c:pt>
                <c:pt idx="1278">
                  <c:v>231.20499999999998</c:v>
                </c:pt>
                <c:pt idx="1279">
                  <c:v>231.3827</c:v>
                </c:pt>
                <c:pt idx="1280">
                  <c:v>231.56039999999999</c:v>
                </c:pt>
                <c:pt idx="1281">
                  <c:v>231.73820000000001</c:v>
                </c:pt>
                <c:pt idx="1282">
                  <c:v>231.91590000000002</c:v>
                </c:pt>
                <c:pt idx="1283">
                  <c:v>232.09360000000001</c:v>
                </c:pt>
                <c:pt idx="1284">
                  <c:v>232.2714</c:v>
                </c:pt>
                <c:pt idx="1285">
                  <c:v>232.44909999999999</c:v>
                </c:pt>
                <c:pt idx="1286">
                  <c:v>232.62690000000001</c:v>
                </c:pt>
                <c:pt idx="1287">
                  <c:v>232.8075</c:v>
                </c:pt>
                <c:pt idx="1288">
                  <c:v>232.99110000000002</c:v>
                </c:pt>
                <c:pt idx="1289">
                  <c:v>233.1747</c:v>
                </c:pt>
                <c:pt idx="1290">
                  <c:v>233.35819999999998</c:v>
                </c:pt>
                <c:pt idx="1291">
                  <c:v>233.57500000000002</c:v>
                </c:pt>
                <c:pt idx="1292">
                  <c:v>233.79320000000001</c:v>
                </c:pt>
                <c:pt idx="1293">
                  <c:v>233.9796</c:v>
                </c:pt>
                <c:pt idx="1294">
                  <c:v>234.16590000000002</c:v>
                </c:pt>
                <c:pt idx="1295">
                  <c:v>234.35230000000001</c:v>
                </c:pt>
                <c:pt idx="1296">
                  <c:v>234.5386</c:v>
                </c:pt>
                <c:pt idx="1297">
                  <c:v>234.72499999999999</c:v>
                </c:pt>
                <c:pt idx="1298">
                  <c:v>234.91139999999999</c:v>
                </c:pt>
                <c:pt idx="1299">
                  <c:v>235.0977</c:v>
                </c:pt>
                <c:pt idx="1300">
                  <c:v>235.2841</c:v>
                </c:pt>
                <c:pt idx="1301">
                  <c:v>235.47049999999999</c:v>
                </c:pt>
                <c:pt idx="1302">
                  <c:v>235.6568</c:v>
                </c:pt>
                <c:pt idx="1303">
                  <c:v>235.83750000000001</c:v>
                </c:pt>
                <c:pt idx="1304">
                  <c:v>236.01249999999999</c:v>
                </c:pt>
                <c:pt idx="1305">
                  <c:v>236.1875</c:v>
                </c:pt>
                <c:pt idx="1306">
                  <c:v>236.36250000000001</c:v>
                </c:pt>
                <c:pt idx="1307">
                  <c:v>236.53750000000002</c:v>
                </c:pt>
                <c:pt idx="1308">
                  <c:v>236.71250000000001</c:v>
                </c:pt>
                <c:pt idx="1309">
                  <c:v>236.88749999999999</c:v>
                </c:pt>
                <c:pt idx="1310">
                  <c:v>237.0625</c:v>
                </c:pt>
                <c:pt idx="1311">
                  <c:v>237.2432</c:v>
                </c:pt>
                <c:pt idx="1312">
                  <c:v>237.42959999999999</c:v>
                </c:pt>
                <c:pt idx="1313">
                  <c:v>237.61589999999998</c:v>
                </c:pt>
                <c:pt idx="1314">
                  <c:v>237.8023</c:v>
                </c:pt>
                <c:pt idx="1315">
                  <c:v>237.98859999999999</c:v>
                </c:pt>
                <c:pt idx="1316">
                  <c:v>238.17500000000001</c:v>
                </c:pt>
                <c:pt idx="1317">
                  <c:v>238.3614</c:v>
                </c:pt>
                <c:pt idx="1318">
                  <c:v>238.54769999999999</c:v>
                </c:pt>
                <c:pt idx="1319">
                  <c:v>238.73410000000001</c:v>
                </c:pt>
                <c:pt idx="1320">
                  <c:v>238.9205</c:v>
                </c:pt>
                <c:pt idx="1321">
                  <c:v>239.10680000000002</c:v>
                </c:pt>
                <c:pt idx="1322">
                  <c:v>239.32500000000002</c:v>
                </c:pt>
                <c:pt idx="1323">
                  <c:v>239.54179999999999</c:v>
                </c:pt>
                <c:pt idx="1324">
                  <c:v>239.72540000000001</c:v>
                </c:pt>
                <c:pt idx="1325">
                  <c:v>239.90890000000002</c:v>
                </c:pt>
                <c:pt idx="1326">
                  <c:v>240.09249999999997</c:v>
                </c:pt>
                <c:pt idx="1327">
                  <c:v>240.27680000000001</c:v>
                </c:pt>
                <c:pt idx="1328">
                  <c:v>240.46190000000001</c:v>
                </c:pt>
                <c:pt idx="1329">
                  <c:v>240.64699999999999</c:v>
                </c:pt>
                <c:pt idx="1330">
                  <c:v>240.8321</c:v>
                </c:pt>
                <c:pt idx="1331">
                  <c:v>241.01719999999997</c:v>
                </c:pt>
                <c:pt idx="1332">
                  <c:v>241.2022</c:v>
                </c:pt>
                <c:pt idx="1333">
                  <c:v>241.38730000000001</c:v>
                </c:pt>
                <c:pt idx="1334">
                  <c:v>241.57239999999999</c:v>
                </c:pt>
                <c:pt idx="1335">
                  <c:v>241.75749999999999</c:v>
                </c:pt>
                <c:pt idx="1336">
                  <c:v>241.94579999999999</c:v>
                </c:pt>
                <c:pt idx="1337">
                  <c:v>242.13750000000002</c:v>
                </c:pt>
                <c:pt idx="1338">
                  <c:v>242.32919999999999</c:v>
                </c:pt>
                <c:pt idx="1339">
                  <c:v>242.52080000000001</c:v>
                </c:pt>
                <c:pt idx="1340">
                  <c:v>242.71250000000001</c:v>
                </c:pt>
                <c:pt idx="1341">
                  <c:v>242.90419999999997</c:v>
                </c:pt>
                <c:pt idx="1342">
                  <c:v>243.08599999999998</c:v>
                </c:pt>
                <c:pt idx="1343">
                  <c:v>243.25790000000001</c:v>
                </c:pt>
                <c:pt idx="1344">
                  <c:v>243.4298</c:v>
                </c:pt>
                <c:pt idx="1345">
                  <c:v>243.63290000000001</c:v>
                </c:pt>
                <c:pt idx="1346">
                  <c:v>243.83689999999999</c:v>
                </c:pt>
                <c:pt idx="1347">
                  <c:v>244.01049999999998</c:v>
                </c:pt>
                <c:pt idx="1348">
                  <c:v>244.1842</c:v>
                </c:pt>
                <c:pt idx="1349">
                  <c:v>244.3579</c:v>
                </c:pt>
                <c:pt idx="1350">
                  <c:v>244.5316</c:v>
                </c:pt>
                <c:pt idx="1351">
                  <c:v>244.70529999999999</c:v>
                </c:pt>
                <c:pt idx="1352">
                  <c:v>244.87900000000002</c:v>
                </c:pt>
                <c:pt idx="1353">
                  <c:v>245.05260000000001</c:v>
                </c:pt>
                <c:pt idx="1354">
                  <c:v>245.22630000000001</c:v>
                </c:pt>
                <c:pt idx="1355">
                  <c:v>245.4</c:v>
                </c:pt>
                <c:pt idx="1356">
                  <c:v>245.5737</c:v>
                </c:pt>
                <c:pt idx="1357">
                  <c:v>245.7474</c:v>
                </c:pt>
                <c:pt idx="1358">
                  <c:v>245.9211</c:v>
                </c:pt>
                <c:pt idx="1359">
                  <c:v>246.09469999999999</c:v>
                </c:pt>
                <c:pt idx="1360">
                  <c:v>246.26839999999999</c:v>
                </c:pt>
                <c:pt idx="1361">
                  <c:v>246.44210000000001</c:v>
                </c:pt>
                <c:pt idx="1362">
                  <c:v>246.61580000000001</c:v>
                </c:pt>
                <c:pt idx="1363">
                  <c:v>246.7895</c:v>
                </c:pt>
                <c:pt idx="1364">
                  <c:v>246.9632</c:v>
                </c:pt>
                <c:pt idx="1365">
                  <c:v>247.1369</c:v>
                </c:pt>
                <c:pt idx="1366">
                  <c:v>247.31049999999999</c:v>
                </c:pt>
                <c:pt idx="1367">
                  <c:v>247.48419999999999</c:v>
                </c:pt>
                <c:pt idx="1368">
                  <c:v>247.65789999999998</c:v>
                </c:pt>
                <c:pt idx="1369">
                  <c:v>247.83160000000001</c:v>
                </c:pt>
                <c:pt idx="1370">
                  <c:v>248.00530000000001</c:v>
                </c:pt>
                <c:pt idx="1371">
                  <c:v>248.179</c:v>
                </c:pt>
                <c:pt idx="1372">
                  <c:v>248.3526</c:v>
                </c:pt>
                <c:pt idx="1373">
                  <c:v>248.52629999999999</c:v>
                </c:pt>
                <c:pt idx="1374">
                  <c:v>248.70000000000002</c:v>
                </c:pt>
                <c:pt idx="1375">
                  <c:v>248.87370000000001</c:v>
                </c:pt>
                <c:pt idx="1376">
                  <c:v>249.04740000000001</c:v>
                </c:pt>
                <c:pt idx="1377">
                  <c:v>249.22110000000001</c:v>
                </c:pt>
                <c:pt idx="1378">
                  <c:v>249.3947</c:v>
                </c:pt>
                <c:pt idx="1379">
                  <c:v>249.5684</c:v>
                </c:pt>
                <c:pt idx="1380">
                  <c:v>249.74209999999999</c:v>
                </c:pt>
                <c:pt idx="1381">
                  <c:v>249.91579999999999</c:v>
                </c:pt>
                <c:pt idx="1382">
                  <c:v>250.08950000000002</c:v>
                </c:pt>
                <c:pt idx="1383">
                  <c:v>250.26320000000001</c:v>
                </c:pt>
                <c:pt idx="1384">
                  <c:v>250.43639999999999</c:v>
                </c:pt>
                <c:pt idx="1385">
                  <c:v>250.60909999999998</c:v>
                </c:pt>
                <c:pt idx="1386">
                  <c:v>250.7818</c:v>
                </c:pt>
                <c:pt idx="1387">
                  <c:v>250.95460000000003</c:v>
                </c:pt>
                <c:pt idx="1388">
                  <c:v>251.12729999999999</c:v>
                </c:pt>
                <c:pt idx="1389">
                  <c:v>251.3</c:v>
                </c:pt>
                <c:pt idx="1390">
                  <c:v>251.4727</c:v>
                </c:pt>
                <c:pt idx="1391">
                  <c:v>251.64550000000003</c:v>
                </c:pt>
                <c:pt idx="1392">
                  <c:v>251.81819999999999</c:v>
                </c:pt>
                <c:pt idx="1393">
                  <c:v>251.99090000000001</c:v>
                </c:pt>
                <c:pt idx="1394">
                  <c:v>252.16359999999997</c:v>
                </c:pt>
                <c:pt idx="1395">
                  <c:v>252.33640000000003</c:v>
                </c:pt>
                <c:pt idx="1396">
                  <c:v>252.50909999999999</c:v>
                </c:pt>
                <c:pt idx="1397">
                  <c:v>252.68180000000001</c:v>
                </c:pt>
                <c:pt idx="1398">
                  <c:v>252.85459999999998</c:v>
                </c:pt>
                <c:pt idx="1399">
                  <c:v>253.0273</c:v>
                </c:pt>
                <c:pt idx="1400">
                  <c:v>253.2</c:v>
                </c:pt>
                <c:pt idx="1401">
                  <c:v>253.37270000000001</c:v>
                </c:pt>
                <c:pt idx="1402">
                  <c:v>253.54549999999998</c:v>
                </c:pt>
                <c:pt idx="1403">
                  <c:v>253.7182</c:v>
                </c:pt>
                <c:pt idx="1404">
                  <c:v>253.89089999999999</c:v>
                </c:pt>
                <c:pt idx="1405">
                  <c:v>254.06360000000001</c:v>
                </c:pt>
                <c:pt idx="1406">
                  <c:v>254.23689999999999</c:v>
                </c:pt>
                <c:pt idx="1407">
                  <c:v>254.41049999999998</c:v>
                </c:pt>
                <c:pt idx="1408">
                  <c:v>254.58419999999998</c:v>
                </c:pt>
                <c:pt idx="1409">
                  <c:v>254.75789999999998</c:v>
                </c:pt>
                <c:pt idx="1410">
                  <c:v>254.93159999999997</c:v>
                </c:pt>
                <c:pt idx="1411">
                  <c:v>255.10529999999997</c:v>
                </c:pt>
                <c:pt idx="1412">
                  <c:v>255.27899999999997</c:v>
                </c:pt>
                <c:pt idx="1413">
                  <c:v>255.45259999999996</c:v>
                </c:pt>
                <c:pt idx="1414">
                  <c:v>255.62629999999999</c:v>
                </c:pt>
                <c:pt idx="1415">
                  <c:v>255.80000000000004</c:v>
                </c:pt>
                <c:pt idx="1416">
                  <c:v>255.97370000000004</c:v>
                </c:pt>
                <c:pt idx="1417">
                  <c:v>256.1474</c:v>
                </c:pt>
                <c:pt idx="1418">
                  <c:v>256.3211</c:v>
                </c:pt>
                <c:pt idx="1419">
                  <c:v>256.49470000000002</c:v>
                </c:pt>
                <c:pt idx="1420">
                  <c:v>256.66840000000002</c:v>
                </c:pt>
                <c:pt idx="1421">
                  <c:v>256.84210000000002</c:v>
                </c:pt>
                <c:pt idx="1422">
                  <c:v>257.01580000000001</c:v>
                </c:pt>
                <c:pt idx="1423">
                  <c:v>257.18950000000001</c:v>
                </c:pt>
                <c:pt idx="1424">
                  <c:v>257.36320000000001</c:v>
                </c:pt>
                <c:pt idx="1425">
                  <c:v>257.5369</c:v>
                </c:pt>
                <c:pt idx="1426">
                  <c:v>257.71050000000002</c:v>
                </c:pt>
                <c:pt idx="1427">
                  <c:v>257.88420000000002</c:v>
                </c:pt>
                <c:pt idx="1428">
                  <c:v>258.05790000000002</c:v>
                </c:pt>
                <c:pt idx="1429">
                  <c:v>258.23160000000001</c:v>
                </c:pt>
                <c:pt idx="1430">
                  <c:v>258.40530000000001</c:v>
                </c:pt>
                <c:pt idx="1431">
                  <c:v>258.57900000000001</c:v>
                </c:pt>
                <c:pt idx="1432">
                  <c:v>258.75259999999997</c:v>
                </c:pt>
                <c:pt idx="1433">
                  <c:v>258.92630000000003</c:v>
                </c:pt>
                <c:pt idx="1434">
                  <c:v>259.10000000000002</c:v>
                </c:pt>
                <c:pt idx="1435">
                  <c:v>259.27370000000002</c:v>
                </c:pt>
                <c:pt idx="1436">
                  <c:v>259.44740000000002</c:v>
                </c:pt>
                <c:pt idx="1437">
                  <c:v>259.62110000000001</c:v>
                </c:pt>
                <c:pt idx="1438">
                  <c:v>259.79469999999998</c:v>
                </c:pt>
                <c:pt idx="1439">
                  <c:v>259.96839999999997</c:v>
                </c:pt>
                <c:pt idx="1440">
                  <c:v>260.14209999999997</c:v>
                </c:pt>
                <c:pt idx="1441">
                  <c:v>260.31579999999997</c:v>
                </c:pt>
                <c:pt idx="1442">
                  <c:v>260.48949999999996</c:v>
                </c:pt>
                <c:pt idx="1443">
                  <c:v>260.66319999999996</c:v>
                </c:pt>
                <c:pt idx="1444">
                  <c:v>260.86720000000003</c:v>
                </c:pt>
                <c:pt idx="1445">
                  <c:v>261.07029999999997</c:v>
                </c:pt>
                <c:pt idx="1446">
                  <c:v>261.24219999999997</c:v>
                </c:pt>
                <c:pt idx="1447">
                  <c:v>261.41409999999996</c:v>
                </c:pt>
              </c:numCache>
            </c:numRef>
          </c:xVal>
          <c:yVal>
            <c:numRef>
              <c:f>'01w'!$C$8:$C$1455</c:f>
              <c:numCache>
                <c:formatCode>0.00E+00</c:formatCode>
                <c:ptCount val="1448"/>
                <c:pt idx="0">
                  <c:v>2.493006E-7</c:v>
                </c:pt>
                <c:pt idx="1">
                  <c:v>2.4894943000000001E-7</c:v>
                </c:pt>
                <c:pt idx="2">
                  <c:v>2.4399347999999997E-7</c:v>
                </c:pt>
                <c:pt idx="3">
                  <c:v>2.2510255000000001E-7</c:v>
                </c:pt>
                <c:pt idx="4">
                  <c:v>1.4357537000000001E-7</c:v>
                </c:pt>
                <c:pt idx="5">
                  <c:v>8.6837165000000002E-8</c:v>
                </c:pt>
                <c:pt idx="6">
                  <c:v>2.5978568000000002E-7</c:v>
                </c:pt>
                <c:pt idx="7">
                  <c:v>3.0319774000000002E-7</c:v>
                </c:pt>
                <c:pt idx="8">
                  <c:v>9.593963E-7</c:v>
                </c:pt>
                <c:pt idx="9">
                  <c:v>9.4746828999999999E-7</c:v>
                </c:pt>
                <c:pt idx="10">
                  <c:v>2.0374231000000001E-6</c:v>
                </c:pt>
                <c:pt idx="11">
                  <c:v>1.8807299000000001E-6</c:v>
                </c:pt>
                <c:pt idx="12">
                  <c:v>3.6644375000000001E-6</c:v>
                </c:pt>
                <c:pt idx="13">
                  <c:v>3.2834066999999999E-6</c:v>
                </c:pt>
                <c:pt idx="14">
                  <c:v>5.5059980999999998E-6</c:v>
                </c:pt>
                <c:pt idx="15">
                  <c:v>5.8106542E-6</c:v>
                </c:pt>
                <c:pt idx="16">
                  <c:v>8.4028466000000007E-6</c:v>
                </c:pt>
                <c:pt idx="17">
                  <c:v>9.2707258000000004E-6</c:v>
                </c:pt>
                <c:pt idx="18">
                  <c:v>1.2576582999999999E-5</c:v>
                </c:pt>
                <c:pt idx="19">
                  <c:v>1.4324684E-5</c:v>
                </c:pt>
                <c:pt idx="20">
                  <c:v>1.8517153000000001E-5</c:v>
                </c:pt>
                <c:pt idx="21">
                  <c:v>2.0601195000000002E-5</c:v>
                </c:pt>
                <c:pt idx="22">
                  <c:v>2.4642003E-5</c:v>
                </c:pt>
                <c:pt idx="23">
                  <c:v>3.0191544000000001E-5</c:v>
                </c:pt>
                <c:pt idx="24">
                  <c:v>3.4224167E-5</c:v>
                </c:pt>
                <c:pt idx="25">
                  <c:v>4.0644715000000002E-5</c:v>
                </c:pt>
                <c:pt idx="26">
                  <c:v>4.8754911E-5</c:v>
                </c:pt>
                <c:pt idx="27">
                  <c:v>5.6167195E-5</c:v>
                </c:pt>
                <c:pt idx="28">
                  <c:v>6.3353988999999993E-5</c:v>
                </c:pt>
                <c:pt idx="29">
                  <c:v>8.0191461000000006E-5</c:v>
                </c:pt>
                <c:pt idx="30">
                  <c:v>8.5687287E-5</c:v>
                </c:pt>
                <c:pt idx="31">
                  <c:v>1.0783858000000001E-4</c:v>
                </c:pt>
                <c:pt idx="32">
                  <c:v>1.1453232E-4</c:v>
                </c:pt>
                <c:pt idx="33">
                  <c:v>1.4385328000000001E-4</c:v>
                </c:pt>
                <c:pt idx="34">
                  <c:v>1.5243995000000001E-4</c:v>
                </c:pt>
                <c:pt idx="35">
                  <c:v>1.9164187000000001E-4</c:v>
                </c:pt>
                <c:pt idx="36">
                  <c:v>2.0266441000000001E-4</c:v>
                </c:pt>
                <c:pt idx="37">
                  <c:v>2.4702186000000002E-4</c:v>
                </c:pt>
                <c:pt idx="38">
                  <c:v>2.7655335999999999E-4</c:v>
                </c:pt>
                <c:pt idx="39">
                  <c:v>3.1642755000000001E-4</c:v>
                </c:pt>
                <c:pt idx="40">
                  <c:v>3.6454209E-4</c:v>
                </c:pt>
                <c:pt idx="41">
                  <c:v>4.1516378E-4</c:v>
                </c:pt>
                <c:pt idx="42">
                  <c:v>4.9637068999999995E-4</c:v>
                </c:pt>
                <c:pt idx="43">
                  <c:v>5.3066767E-4</c:v>
                </c:pt>
                <c:pt idx="44">
                  <c:v>6.6807105999999998E-4</c:v>
                </c:pt>
                <c:pt idx="45">
                  <c:v>6.9333711000000003E-4</c:v>
                </c:pt>
                <c:pt idx="46">
                  <c:v>8.6135689999999995E-4</c:v>
                </c:pt>
                <c:pt idx="47">
                  <c:v>9.1111684999999997E-4</c:v>
                </c:pt>
                <c:pt idx="48">
                  <c:v>1.1132405999999999E-3</c:v>
                </c:pt>
                <c:pt idx="49">
                  <c:v>1.1514968E-3</c:v>
                </c:pt>
                <c:pt idx="50">
                  <c:v>1.4266140000000001E-3</c:v>
                </c:pt>
                <c:pt idx="51">
                  <c:v>1.4741206E-3</c:v>
                </c:pt>
                <c:pt idx="52">
                  <c:v>1.787898E-3</c:v>
                </c:pt>
                <c:pt idx="53">
                  <c:v>1.7172129E-3</c:v>
                </c:pt>
                <c:pt idx="54">
                  <c:v>2.2953830999999998E-3</c:v>
                </c:pt>
                <c:pt idx="55">
                  <c:v>2.1902038000000002E-3</c:v>
                </c:pt>
                <c:pt idx="56">
                  <c:v>2.7328347999999998E-3</c:v>
                </c:pt>
                <c:pt idx="57">
                  <c:v>2.7225902000000001E-3</c:v>
                </c:pt>
                <c:pt idx="58">
                  <c:v>3.1029353999999999E-3</c:v>
                </c:pt>
                <c:pt idx="59">
                  <c:v>3.4024112999999998E-3</c:v>
                </c:pt>
                <c:pt idx="60">
                  <c:v>3.6191245000000002E-3</c:v>
                </c:pt>
                <c:pt idx="61">
                  <c:v>3.9538066E-3</c:v>
                </c:pt>
                <c:pt idx="62">
                  <c:v>4.1201438999999996E-3</c:v>
                </c:pt>
                <c:pt idx="63">
                  <c:v>4.7782518999999997E-3</c:v>
                </c:pt>
                <c:pt idx="64">
                  <c:v>4.6505929999999997E-3</c:v>
                </c:pt>
                <c:pt idx="65">
                  <c:v>5.5220292000000004E-3</c:v>
                </c:pt>
                <c:pt idx="66">
                  <c:v>5.1726363000000001E-3</c:v>
                </c:pt>
                <c:pt idx="67">
                  <c:v>6.3422449000000002E-3</c:v>
                </c:pt>
                <c:pt idx="68">
                  <c:v>5.7758198E-3</c:v>
                </c:pt>
                <c:pt idx="69">
                  <c:v>7.1147896E-3</c:v>
                </c:pt>
                <c:pt idx="70">
                  <c:v>6.3778853999999999E-3</c:v>
                </c:pt>
                <c:pt idx="71">
                  <c:v>7.8672428999999999E-3</c:v>
                </c:pt>
                <c:pt idx="72">
                  <c:v>7.0338596999999997E-3</c:v>
                </c:pt>
                <c:pt idx="73">
                  <c:v>8.5475910999999998E-3</c:v>
                </c:pt>
                <c:pt idx="74">
                  <c:v>7.7824729000000002E-3</c:v>
                </c:pt>
                <c:pt idx="75">
                  <c:v>9.1794575999999996E-3</c:v>
                </c:pt>
                <c:pt idx="76">
                  <c:v>8.5578909000000002E-3</c:v>
                </c:pt>
                <c:pt idx="77">
                  <c:v>9.7471352999999993E-3</c:v>
                </c:pt>
                <c:pt idx="78">
                  <c:v>9.3782631000000009E-3</c:v>
                </c:pt>
                <c:pt idx="79">
                  <c:v>1.0313330000000001E-2</c:v>
                </c:pt>
                <c:pt idx="80">
                  <c:v>1.0241067E-2</c:v>
                </c:pt>
                <c:pt idx="81">
                  <c:v>1.0847867000000001E-2</c:v>
                </c:pt>
                <c:pt idx="82">
                  <c:v>1.1148856E-2</c:v>
                </c:pt>
                <c:pt idx="83">
                  <c:v>1.1413243999999999E-2</c:v>
                </c:pt>
                <c:pt idx="84">
                  <c:v>1.203098E-2</c:v>
                </c:pt>
                <c:pt idx="85">
                  <c:v>1.2056256E-2</c:v>
                </c:pt>
                <c:pt idx="86">
                  <c:v>1.2840424E-2</c:v>
                </c:pt>
                <c:pt idx="87">
                  <c:v>1.2719632999999999E-2</c:v>
                </c:pt>
                <c:pt idx="88">
                  <c:v>1.3638091999999999E-2</c:v>
                </c:pt>
                <c:pt idx="89">
                  <c:v>1.3365881E-2</c:v>
                </c:pt>
                <c:pt idx="90">
                  <c:v>1.4464303E-2</c:v>
                </c:pt>
                <c:pt idx="91">
                  <c:v>1.3994281000000001E-2</c:v>
                </c:pt>
                <c:pt idx="92">
                  <c:v>1.5224681E-2</c:v>
                </c:pt>
                <c:pt idx="93">
                  <c:v>1.4689127999999999E-2</c:v>
                </c:pt>
                <c:pt idx="94">
                  <c:v>1.5811097E-2</c:v>
                </c:pt>
                <c:pt idx="95">
                  <c:v>1.5536453E-2</c:v>
                </c:pt>
                <c:pt idx="96">
                  <c:v>1.6305037000000001E-2</c:v>
                </c:pt>
                <c:pt idx="97">
                  <c:v>1.6491492E-2</c:v>
                </c:pt>
                <c:pt idx="98">
                  <c:v>1.6683797E-2</c:v>
                </c:pt>
                <c:pt idx="99">
                  <c:v>1.7577144999999999E-2</c:v>
                </c:pt>
                <c:pt idx="100">
                  <c:v>1.7003381000000001E-2</c:v>
                </c:pt>
                <c:pt idx="101">
                  <c:v>1.8698289E-2</c:v>
                </c:pt>
                <c:pt idx="102">
                  <c:v>1.7444006000000001E-2</c:v>
                </c:pt>
                <c:pt idx="103">
                  <c:v>2.043851E-2</c:v>
                </c:pt>
                <c:pt idx="104">
                  <c:v>1.7500294999999999E-2</c:v>
                </c:pt>
                <c:pt idx="105">
                  <c:v>2.0958976000000001E-2</c:v>
                </c:pt>
                <c:pt idx="106">
                  <c:v>1.8567113999999999E-2</c:v>
                </c:pt>
                <c:pt idx="107">
                  <c:v>2.0852793000000001E-2</c:v>
                </c:pt>
                <c:pt idx="108">
                  <c:v>2.1314954000000001E-2</c:v>
                </c:pt>
                <c:pt idx="109">
                  <c:v>1.9820014E-2</c:v>
                </c:pt>
                <c:pt idx="110">
                  <c:v>2.2009218000000001E-2</c:v>
                </c:pt>
                <c:pt idx="111">
                  <c:v>2.1727440000000001E-2</c:v>
                </c:pt>
                <c:pt idx="112">
                  <c:v>2.1109266000000002E-2</c:v>
                </c:pt>
                <c:pt idx="113">
                  <c:v>2.3825447E-2</c:v>
                </c:pt>
                <c:pt idx="114">
                  <c:v>2.1418073999999999E-2</c:v>
                </c:pt>
                <c:pt idx="115">
                  <c:v>2.4134023000000001E-2</c:v>
                </c:pt>
                <c:pt idx="116">
                  <c:v>2.2994706E-2</c:v>
                </c:pt>
                <c:pt idx="117">
                  <c:v>2.3144245000000001E-2</c:v>
                </c:pt>
                <c:pt idx="118">
                  <c:v>2.5301732E-2</c:v>
                </c:pt>
                <c:pt idx="119">
                  <c:v>2.3389573E-2</c:v>
                </c:pt>
                <c:pt idx="120">
                  <c:v>2.4772723E-2</c:v>
                </c:pt>
                <c:pt idx="121">
                  <c:v>2.542925E-2</c:v>
                </c:pt>
                <c:pt idx="122">
                  <c:v>2.4541302000000001E-2</c:v>
                </c:pt>
                <c:pt idx="123">
                  <c:v>2.6177302E-2</c:v>
                </c:pt>
                <c:pt idx="124">
                  <c:v>2.6049505000000001E-2</c:v>
                </c:pt>
                <c:pt idx="125">
                  <c:v>2.5333839E-2</c:v>
                </c:pt>
                <c:pt idx="126">
                  <c:v>2.6546383999999999E-2</c:v>
                </c:pt>
                <c:pt idx="127">
                  <c:v>2.6718764999999998E-2</c:v>
                </c:pt>
                <c:pt idx="128">
                  <c:v>2.5853096999999998E-2</c:v>
                </c:pt>
                <c:pt idx="129">
                  <c:v>2.6684833000000002E-2</c:v>
                </c:pt>
                <c:pt idx="130">
                  <c:v>2.7044044999999999E-2</c:v>
                </c:pt>
                <c:pt idx="131">
                  <c:v>2.602196E-2</c:v>
                </c:pt>
                <c:pt idx="132">
                  <c:v>2.6527221E-2</c:v>
                </c:pt>
                <c:pt idx="133">
                  <c:v>2.6646922999999999E-2</c:v>
                </c:pt>
                <c:pt idx="134">
                  <c:v>2.5982198000000001E-2</c:v>
                </c:pt>
                <c:pt idx="135">
                  <c:v>2.6363811000000001E-2</c:v>
                </c:pt>
                <c:pt idx="136">
                  <c:v>2.5532817999999999E-2</c:v>
                </c:pt>
                <c:pt idx="137">
                  <c:v>2.5873024000000001E-2</c:v>
                </c:pt>
                <c:pt idx="138">
                  <c:v>2.4954410999999999E-2</c:v>
                </c:pt>
                <c:pt idx="139">
                  <c:v>2.5185998000000001E-2</c:v>
                </c:pt>
                <c:pt idx="140">
                  <c:v>2.4267265999999999E-2</c:v>
                </c:pt>
                <c:pt idx="141">
                  <c:v>2.4470322999999999E-2</c:v>
                </c:pt>
                <c:pt idx="142">
                  <c:v>2.3266998000000001E-2</c:v>
                </c:pt>
                <c:pt idx="143">
                  <c:v>2.3308671999999999E-2</c:v>
                </c:pt>
                <c:pt idx="144">
                  <c:v>2.2991794999999999E-2</c:v>
                </c:pt>
                <c:pt idx="145">
                  <c:v>2.1890024000000001E-2</c:v>
                </c:pt>
                <c:pt idx="146">
                  <c:v>2.2078365999999999E-2</c:v>
                </c:pt>
                <c:pt idx="147">
                  <c:v>2.1571109000000002E-2</c:v>
                </c:pt>
                <c:pt idx="148">
                  <c:v>2.0623366000000001E-2</c:v>
                </c:pt>
                <c:pt idx="149">
                  <c:v>2.1029147000000002E-2</c:v>
                </c:pt>
                <c:pt idx="150">
                  <c:v>2.0418756999999999E-2</c:v>
                </c:pt>
                <c:pt idx="151">
                  <c:v>1.9608484999999998E-2</c:v>
                </c:pt>
                <c:pt idx="152">
                  <c:v>2.0235817E-2</c:v>
                </c:pt>
                <c:pt idx="153">
                  <c:v>1.9121497000000001E-2</c:v>
                </c:pt>
                <c:pt idx="154">
                  <c:v>1.9714367E-2</c:v>
                </c:pt>
                <c:pt idx="155">
                  <c:v>1.9839374999999999E-2</c:v>
                </c:pt>
                <c:pt idx="156">
                  <c:v>1.8444011999999999E-2</c:v>
                </c:pt>
                <c:pt idx="157">
                  <c:v>2.0384342999999999E-2</c:v>
                </c:pt>
                <c:pt idx="158">
                  <c:v>1.8700437E-2</c:v>
                </c:pt>
                <c:pt idx="159">
                  <c:v>2.0567248999999999E-2</c:v>
                </c:pt>
                <c:pt idx="160">
                  <c:v>1.8833771999999999E-2</c:v>
                </c:pt>
                <c:pt idx="161">
                  <c:v>2.0939505000000001E-2</c:v>
                </c:pt>
                <c:pt idx="162">
                  <c:v>1.9540246000000001E-2</c:v>
                </c:pt>
                <c:pt idx="163">
                  <c:v>2.1257782999999999E-2</c:v>
                </c:pt>
                <c:pt idx="164">
                  <c:v>2.0887132999999999E-2</c:v>
                </c:pt>
                <c:pt idx="165">
                  <c:v>2.0810810999999999E-2</c:v>
                </c:pt>
                <c:pt idx="166">
                  <c:v>2.2502179000000001E-2</c:v>
                </c:pt>
                <c:pt idx="167">
                  <c:v>2.1201691000000002E-2</c:v>
                </c:pt>
                <c:pt idx="168">
                  <c:v>2.3651416000000001E-2</c:v>
                </c:pt>
                <c:pt idx="169">
                  <c:v>2.2493326000000001E-2</c:v>
                </c:pt>
                <c:pt idx="170">
                  <c:v>2.3981951000000001E-2</c:v>
                </c:pt>
                <c:pt idx="171">
                  <c:v>2.4270189000000001E-2</c:v>
                </c:pt>
                <c:pt idx="172">
                  <c:v>2.4348399E-2</c:v>
                </c:pt>
                <c:pt idx="173">
                  <c:v>2.6317179E-2</c:v>
                </c:pt>
                <c:pt idx="174">
                  <c:v>2.5157547999999998E-2</c:v>
                </c:pt>
                <c:pt idx="175">
                  <c:v>2.7435082999999999E-2</c:v>
                </c:pt>
                <c:pt idx="176">
                  <c:v>2.6579710999999999E-2</c:v>
                </c:pt>
                <c:pt idx="177">
                  <c:v>2.8205280999999999E-2</c:v>
                </c:pt>
                <c:pt idx="178">
                  <c:v>2.8797689000000001E-2</c:v>
                </c:pt>
                <c:pt idx="179">
                  <c:v>2.9017254999999999E-2</c:v>
                </c:pt>
                <c:pt idx="180">
                  <c:v>3.0634973999999999E-2</c:v>
                </c:pt>
                <c:pt idx="181">
                  <c:v>2.9987719999999999E-2</c:v>
                </c:pt>
                <c:pt idx="182">
                  <c:v>3.2220713999999998E-2</c:v>
                </c:pt>
                <c:pt idx="183">
                  <c:v>3.1420969E-2</c:v>
                </c:pt>
                <c:pt idx="184">
                  <c:v>3.3584165999999999E-2</c:v>
                </c:pt>
                <c:pt idx="185">
                  <c:v>3.3132397000000001E-2</c:v>
                </c:pt>
                <c:pt idx="186">
                  <c:v>3.4679659000000002E-2</c:v>
                </c:pt>
                <c:pt idx="187">
                  <c:v>3.5114799000000002E-2</c:v>
                </c:pt>
                <c:pt idx="188">
                  <c:v>3.5618736999999998E-2</c:v>
                </c:pt>
                <c:pt idx="189">
                  <c:v>3.7250114000000001E-2</c:v>
                </c:pt>
                <c:pt idx="190">
                  <c:v>3.6921981E-2</c:v>
                </c:pt>
                <c:pt idx="191">
                  <c:v>3.8904774000000003E-2</c:v>
                </c:pt>
                <c:pt idx="192">
                  <c:v>3.8419145000000002E-2</c:v>
                </c:pt>
                <c:pt idx="193">
                  <c:v>4.0234064E-2</c:v>
                </c:pt>
                <c:pt idx="194">
                  <c:v>4.0288065999999997E-2</c:v>
                </c:pt>
                <c:pt idx="195">
                  <c:v>4.1454988999999998E-2</c:v>
                </c:pt>
                <c:pt idx="196">
                  <c:v>4.2321548000000001E-2</c:v>
                </c:pt>
                <c:pt idx="197">
                  <c:v>4.2848115999999999E-2</c:v>
                </c:pt>
                <c:pt idx="198">
                  <c:v>4.4152054000000003E-2</c:v>
                </c:pt>
                <c:pt idx="199">
                  <c:v>4.4290225000000003E-2</c:v>
                </c:pt>
                <c:pt idx="200">
                  <c:v>4.5321374999999997E-2</c:v>
                </c:pt>
                <c:pt idx="201">
                  <c:v>4.6297137000000002E-2</c:v>
                </c:pt>
                <c:pt idx="202">
                  <c:v>4.6991560000000002E-2</c:v>
                </c:pt>
                <c:pt idx="203">
                  <c:v>4.8083523000000003E-2</c:v>
                </c:pt>
                <c:pt idx="204">
                  <c:v>4.8637289E-2</c:v>
                </c:pt>
                <c:pt idx="205">
                  <c:v>4.9592548E-2</c:v>
                </c:pt>
                <c:pt idx="206">
                  <c:v>5.0524305999999998E-2</c:v>
                </c:pt>
                <c:pt idx="207">
                  <c:v>5.1002868E-2</c:v>
                </c:pt>
                <c:pt idx="208">
                  <c:v>5.1740381000000002E-2</c:v>
                </c:pt>
                <c:pt idx="209">
                  <c:v>5.2518771999999998E-2</c:v>
                </c:pt>
                <c:pt idx="210">
                  <c:v>5.3141467999999997E-2</c:v>
                </c:pt>
                <c:pt idx="211">
                  <c:v>5.3587962000000003E-2</c:v>
                </c:pt>
                <c:pt idx="212">
                  <c:v>5.4188776000000001E-2</c:v>
                </c:pt>
                <c:pt idx="213">
                  <c:v>5.4861449E-2</c:v>
                </c:pt>
                <c:pt idx="214">
                  <c:v>5.5009792000000002E-2</c:v>
                </c:pt>
                <c:pt idx="215">
                  <c:v>5.5471432000000001E-2</c:v>
                </c:pt>
                <c:pt idx="216">
                  <c:v>5.5773672000000003E-2</c:v>
                </c:pt>
                <c:pt idx="217">
                  <c:v>5.5915689999999997E-2</c:v>
                </c:pt>
                <c:pt idx="218">
                  <c:v>5.6156576E-2</c:v>
                </c:pt>
                <c:pt idx="219">
                  <c:v>5.6082819999999999E-2</c:v>
                </c:pt>
                <c:pt idx="220">
                  <c:v>5.6274102999999999E-2</c:v>
                </c:pt>
                <c:pt idx="221">
                  <c:v>5.5977603000000001E-2</c:v>
                </c:pt>
                <c:pt idx="222">
                  <c:v>5.6134877E-2</c:v>
                </c:pt>
                <c:pt idx="223">
                  <c:v>5.5526613000000002E-2</c:v>
                </c:pt>
                <c:pt idx="224">
                  <c:v>5.5767941000000001E-2</c:v>
                </c:pt>
                <c:pt idx="225">
                  <c:v>5.5294011999999997E-2</c:v>
                </c:pt>
                <c:pt idx="226">
                  <c:v>5.4576789000000001E-2</c:v>
                </c:pt>
                <c:pt idx="227">
                  <c:v>5.4686076E-2</c:v>
                </c:pt>
                <c:pt idx="228">
                  <c:v>5.4206944999999999E-2</c:v>
                </c:pt>
                <c:pt idx="229">
                  <c:v>5.3300810999999997E-2</c:v>
                </c:pt>
                <c:pt idx="230">
                  <c:v>5.3273631000000002E-2</c:v>
                </c:pt>
                <c:pt idx="231">
                  <c:v>5.2878890999999997E-2</c:v>
                </c:pt>
                <c:pt idx="232">
                  <c:v>5.1878427999999997E-2</c:v>
                </c:pt>
                <c:pt idx="233">
                  <c:v>5.1655451999999998E-2</c:v>
                </c:pt>
                <c:pt idx="234">
                  <c:v>5.1206422000000001E-2</c:v>
                </c:pt>
                <c:pt idx="235">
                  <c:v>5.0197515999999998E-2</c:v>
                </c:pt>
                <c:pt idx="236">
                  <c:v>5.0146710999999997E-2</c:v>
                </c:pt>
                <c:pt idx="237">
                  <c:v>4.9543602999999999E-2</c:v>
                </c:pt>
                <c:pt idx="238">
                  <c:v>4.8451075000000003E-2</c:v>
                </c:pt>
                <c:pt idx="239">
                  <c:v>4.9049596000000001E-2</c:v>
                </c:pt>
                <c:pt idx="240">
                  <c:v>4.7428262999999998E-2</c:v>
                </c:pt>
                <c:pt idx="241">
                  <c:v>4.8336069000000002E-2</c:v>
                </c:pt>
                <c:pt idx="242">
                  <c:v>4.6249968000000002E-2</c:v>
                </c:pt>
                <c:pt idx="243">
                  <c:v>4.7418930999999997E-2</c:v>
                </c:pt>
                <c:pt idx="244">
                  <c:v>4.5861494000000003E-2</c:v>
                </c:pt>
                <c:pt idx="245">
                  <c:v>4.6039453000000001E-2</c:v>
                </c:pt>
                <c:pt idx="246">
                  <c:v>4.5769194999999999E-2</c:v>
                </c:pt>
                <c:pt idx="247">
                  <c:v>4.3828944000000002E-2</c:v>
                </c:pt>
                <c:pt idx="248">
                  <c:v>4.5665346000000002E-2</c:v>
                </c:pt>
                <c:pt idx="249">
                  <c:v>4.3075126999999998E-2</c:v>
                </c:pt>
                <c:pt idx="250">
                  <c:v>4.4614537000000003E-2</c:v>
                </c:pt>
                <c:pt idx="251">
                  <c:v>4.3391144999999999E-2</c:v>
                </c:pt>
                <c:pt idx="252">
                  <c:v>4.2442488E-2</c:v>
                </c:pt>
                <c:pt idx="253">
                  <c:v>4.3786535000000001E-2</c:v>
                </c:pt>
                <c:pt idx="254">
                  <c:v>4.0771591000000003E-2</c:v>
                </c:pt>
                <c:pt idx="255">
                  <c:v>4.3559486000000001E-2</c:v>
                </c:pt>
                <c:pt idx="256">
                  <c:v>4.0886612000000003E-2</c:v>
                </c:pt>
                <c:pt idx="257">
                  <c:v>4.1731400000000002E-2</c:v>
                </c:pt>
                <c:pt idx="258">
                  <c:v>4.1653911000000002E-2</c:v>
                </c:pt>
                <c:pt idx="259">
                  <c:v>3.9611839000000003E-2</c:v>
                </c:pt>
                <c:pt idx="260">
                  <c:v>4.2269190999999998E-2</c:v>
                </c:pt>
                <c:pt idx="261">
                  <c:v>3.8771055999999998E-2</c:v>
                </c:pt>
                <c:pt idx="262">
                  <c:v>4.1707325000000003E-2</c:v>
                </c:pt>
                <c:pt idx="263">
                  <c:v>3.8980333999999998E-2</c:v>
                </c:pt>
                <c:pt idx="264">
                  <c:v>4.0208424E-2</c:v>
                </c:pt>
                <c:pt idx="265">
                  <c:v>3.9740101E-2</c:v>
                </c:pt>
                <c:pt idx="266">
                  <c:v>3.8695241999999998E-2</c:v>
                </c:pt>
                <c:pt idx="267">
                  <c:v>4.0468197999999997E-2</c:v>
                </c:pt>
                <c:pt idx="268">
                  <c:v>3.7743479000000003E-2</c:v>
                </c:pt>
                <c:pt idx="269">
                  <c:v>4.0472636999999999E-2</c:v>
                </c:pt>
                <c:pt idx="270">
                  <c:v>3.7546644999999997E-2</c:v>
                </c:pt>
                <c:pt idx="271">
                  <c:v>3.9798106999999999E-2</c:v>
                </c:pt>
                <c:pt idx="272">
                  <c:v>3.8204057E-2</c:v>
                </c:pt>
                <c:pt idx="273">
                  <c:v>3.8732958999999997E-2</c:v>
                </c:pt>
                <c:pt idx="274">
                  <c:v>3.9148785999999998E-2</c:v>
                </c:pt>
                <c:pt idx="275">
                  <c:v>3.7750989999999998E-2</c:v>
                </c:pt>
                <c:pt idx="276">
                  <c:v>3.9619289000000002E-2</c:v>
                </c:pt>
                <c:pt idx="277">
                  <c:v>3.7396932000000001E-2</c:v>
                </c:pt>
                <c:pt idx="278">
                  <c:v>3.9557848999999999E-2</c:v>
                </c:pt>
                <c:pt idx="279">
                  <c:v>3.7701440000000003E-2</c:v>
                </c:pt>
                <c:pt idx="280">
                  <c:v>3.9266948000000003E-2</c:v>
                </c:pt>
                <c:pt idx="281">
                  <c:v>3.8807305E-2</c:v>
                </c:pt>
                <c:pt idx="282">
                  <c:v>3.8138142999999999E-2</c:v>
                </c:pt>
                <c:pt idx="283">
                  <c:v>3.9624543999999998E-2</c:v>
                </c:pt>
                <c:pt idx="284">
                  <c:v>3.8411123999999998E-2</c:v>
                </c:pt>
                <c:pt idx="285">
                  <c:v>3.9251527000000001E-2</c:v>
                </c:pt>
                <c:pt idx="286">
                  <c:v>3.9727496000000001E-2</c:v>
                </c:pt>
                <c:pt idx="287">
                  <c:v>3.8756350000000002E-2</c:v>
                </c:pt>
                <c:pt idx="288">
                  <c:v>3.9933352999999998E-2</c:v>
                </c:pt>
                <c:pt idx="289">
                  <c:v>4.0310869999999999E-2</c:v>
                </c:pt>
                <c:pt idx="290">
                  <c:v>3.9459602000000003E-2</c:v>
                </c:pt>
                <c:pt idx="291">
                  <c:v>4.0494307E-2</c:v>
                </c:pt>
                <c:pt idx="292">
                  <c:v>4.1117925999999999E-2</c:v>
                </c:pt>
                <c:pt idx="293">
                  <c:v>4.0318695000000002E-2</c:v>
                </c:pt>
                <c:pt idx="294">
                  <c:v>4.1266641E-2</c:v>
                </c:pt>
                <c:pt idx="295">
                  <c:v>4.2149152000000002E-2</c:v>
                </c:pt>
                <c:pt idx="296">
                  <c:v>4.14017E-2</c:v>
                </c:pt>
                <c:pt idx="297">
                  <c:v>4.2511249000000001E-2</c:v>
                </c:pt>
                <c:pt idx="298">
                  <c:v>4.2617153999999997E-2</c:v>
                </c:pt>
                <c:pt idx="299">
                  <c:v>4.3226236000000001E-2</c:v>
                </c:pt>
                <c:pt idx="300">
                  <c:v>4.3642946000000002E-2</c:v>
                </c:pt>
                <c:pt idx="301">
                  <c:v>4.4042293000000003E-2</c:v>
                </c:pt>
                <c:pt idx="302">
                  <c:v>4.4753134999999999E-2</c:v>
                </c:pt>
                <c:pt idx="303">
                  <c:v>4.4983944999999997E-2</c:v>
                </c:pt>
                <c:pt idx="304">
                  <c:v>4.5951027999999998E-2</c:v>
                </c:pt>
                <c:pt idx="305">
                  <c:v>4.6115858000000003E-2</c:v>
                </c:pt>
                <c:pt idx="306">
                  <c:v>4.7398879999999997E-2</c:v>
                </c:pt>
                <c:pt idx="307">
                  <c:v>4.7490727000000003E-2</c:v>
                </c:pt>
                <c:pt idx="308">
                  <c:v>4.8118192999999997E-2</c:v>
                </c:pt>
                <c:pt idx="309">
                  <c:v>4.9381739000000001E-2</c:v>
                </c:pt>
                <c:pt idx="310">
                  <c:v>4.9751931999999999E-2</c:v>
                </c:pt>
                <c:pt idx="311">
                  <c:v>5.0308568999999997E-2</c:v>
                </c:pt>
                <c:pt idx="312">
                  <c:v>5.1583570000000002E-2</c:v>
                </c:pt>
                <c:pt idx="313">
                  <c:v>5.2053861E-2</c:v>
                </c:pt>
                <c:pt idx="314">
                  <c:v>5.2647198999999999E-2</c:v>
                </c:pt>
                <c:pt idx="315">
                  <c:v>5.3915298E-2</c:v>
                </c:pt>
                <c:pt idx="316">
                  <c:v>5.4500224E-2</c:v>
                </c:pt>
                <c:pt idx="317">
                  <c:v>5.5395012E-2</c:v>
                </c:pt>
                <c:pt idx="318">
                  <c:v>5.6606417999999999E-2</c:v>
                </c:pt>
                <c:pt idx="319">
                  <c:v>5.6916069E-2</c:v>
                </c:pt>
                <c:pt idx="320">
                  <c:v>5.8106090999999999E-2</c:v>
                </c:pt>
                <c:pt idx="321">
                  <c:v>5.8640139000000001E-2</c:v>
                </c:pt>
                <c:pt idx="322">
                  <c:v>5.9746401999999997E-2</c:v>
                </c:pt>
                <c:pt idx="323">
                  <c:v>6.0058057999999998E-2</c:v>
                </c:pt>
                <c:pt idx="324">
                  <c:v>6.1259678999999997E-2</c:v>
                </c:pt>
                <c:pt idx="325">
                  <c:v>6.1681791E-2</c:v>
                </c:pt>
                <c:pt idx="326">
                  <c:v>6.2916243999999996E-2</c:v>
                </c:pt>
                <c:pt idx="327">
                  <c:v>6.3324510000000001E-2</c:v>
                </c:pt>
                <c:pt idx="328">
                  <c:v>6.4482903999999994E-2</c:v>
                </c:pt>
                <c:pt idx="329">
                  <c:v>6.5342127999999999E-2</c:v>
                </c:pt>
                <c:pt idx="330">
                  <c:v>6.5713993999999998E-2</c:v>
                </c:pt>
                <c:pt idx="331">
                  <c:v>6.7079269999999996E-2</c:v>
                </c:pt>
                <c:pt idx="332">
                  <c:v>6.7341993000000003E-2</c:v>
                </c:pt>
                <c:pt idx="333">
                  <c:v>6.8782942E-2</c:v>
                </c:pt>
                <c:pt idx="334">
                  <c:v>6.9332633000000005E-2</c:v>
                </c:pt>
                <c:pt idx="335">
                  <c:v>7.0023424000000001E-2</c:v>
                </c:pt>
                <c:pt idx="336">
                  <c:v>7.1242957999999995E-2</c:v>
                </c:pt>
                <c:pt idx="337">
                  <c:v>7.1360677999999997E-2</c:v>
                </c:pt>
                <c:pt idx="338">
                  <c:v>7.2938891000000006E-2</c:v>
                </c:pt>
                <c:pt idx="339">
                  <c:v>7.3495812999999993E-2</c:v>
                </c:pt>
                <c:pt idx="340">
                  <c:v>7.4174796000000001E-2</c:v>
                </c:pt>
                <c:pt idx="341">
                  <c:v>7.5618254999999995E-2</c:v>
                </c:pt>
                <c:pt idx="342">
                  <c:v>7.5495227999999998E-2</c:v>
                </c:pt>
                <c:pt idx="343">
                  <c:v>7.7177150999999999E-2</c:v>
                </c:pt>
                <c:pt idx="344">
                  <c:v>7.7334554E-2</c:v>
                </c:pt>
                <c:pt idx="345">
                  <c:v>7.8460569999999993E-2</c:v>
                </c:pt>
                <c:pt idx="346">
                  <c:v>7.9636837000000002E-2</c:v>
                </c:pt>
                <c:pt idx="347">
                  <c:v>7.9560868000000007E-2</c:v>
                </c:pt>
                <c:pt idx="348">
                  <c:v>8.1746664999999996E-2</c:v>
                </c:pt>
                <c:pt idx="349">
                  <c:v>8.1034880000000004E-2</c:v>
                </c:pt>
                <c:pt idx="350">
                  <c:v>8.3292476000000004E-2</c:v>
                </c:pt>
                <c:pt idx="351">
                  <c:v>8.2976752000000001E-2</c:v>
                </c:pt>
                <c:pt idx="352">
                  <c:v>8.4272611999999997E-2</c:v>
                </c:pt>
                <c:pt idx="353">
                  <c:v>8.5448511000000005E-2</c:v>
                </c:pt>
                <c:pt idx="354">
                  <c:v>8.5142095000000001E-2</c:v>
                </c:pt>
                <c:pt idx="355">
                  <c:v>8.7661775999999997E-2</c:v>
                </c:pt>
                <c:pt idx="356">
                  <c:v>8.6515684999999995E-2</c:v>
                </c:pt>
                <c:pt idx="357">
                  <c:v>8.9251437000000003E-2</c:v>
                </c:pt>
                <c:pt idx="358">
                  <c:v>8.8518886000000005E-2</c:v>
                </c:pt>
                <c:pt idx="359">
                  <c:v>9.0228419000000004E-2</c:v>
                </c:pt>
                <c:pt idx="360">
                  <c:v>9.0950616999999997E-2</c:v>
                </c:pt>
                <c:pt idx="361">
                  <c:v>9.0960981999999996E-2</c:v>
                </c:pt>
                <c:pt idx="362">
                  <c:v>9.3257313999999994E-2</c:v>
                </c:pt>
                <c:pt idx="363">
                  <c:v>9.2310672999999996E-2</c:v>
                </c:pt>
                <c:pt idx="364">
                  <c:v>9.4587974000000005E-2</c:v>
                </c:pt>
                <c:pt idx="365">
                  <c:v>9.4927675000000003E-2</c:v>
                </c:pt>
                <c:pt idx="366">
                  <c:v>9.5048389999999996E-2</c:v>
                </c:pt>
                <c:pt idx="367">
                  <c:v>9.7156451000000005E-2</c:v>
                </c:pt>
                <c:pt idx="368">
                  <c:v>9.7090139000000006E-2</c:v>
                </c:pt>
                <c:pt idx="369">
                  <c:v>9.8386524000000003E-2</c:v>
                </c:pt>
                <c:pt idx="370">
                  <c:v>9.9792033000000002E-2</c:v>
                </c:pt>
                <c:pt idx="371">
                  <c:v>9.9672190999999993E-2</c:v>
                </c:pt>
                <c:pt idx="372">
                  <c:v>0.10089666999999999</c:v>
                </c:pt>
                <c:pt idx="373">
                  <c:v>0.10224674</c:v>
                </c:pt>
                <c:pt idx="374">
                  <c:v>0.1022912</c:v>
                </c:pt>
                <c:pt idx="375">
                  <c:v>0.10341479000000001</c:v>
                </c:pt>
                <c:pt idx="376">
                  <c:v>0.10475168</c:v>
                </c:pt>
                <c:pt idx="377">
                  <c:v>0.10497914</c:v>
                </c:pt>
                <c:pt idx="378">
                  <c:v>0.10598283</c:v>
                </c:pt>
                <c:pt idx="379">
                  <c:v>0.10732089</c:v>
                </c:pt>
                <c:pt idx="380">
                  <c:v>0.10750276</c:v>
                </c:pt>
                <c:pt idx="381">
                  <c:v>0.10899373</c:v>
                </c:pt>
                <c:pt idx="382">
                  <c:v>0.10927937</c:v>
                </c:pt>
                <c:pt idx="383">
                  <c:v>0.1107041</c:v>
                </c:pt>
                <c:pt idx="384">
                  <c:v>0.11111827000000001</c:v>
                </c:pt>
                <c:pt idx="385">
                  <c:v>0.11246063000000001</c:v>
                </c:pt>
                <c:pt idx="386">
                  <c:v>0.11299935</c:v>
                </c:pt>
                <c:pt idx="387">
                  <c:v>0.11418188999999999</c:v>
                </c:pt>
                <c:pt idx="388">
                  <c:v>0.11521115</c:v>
                </c:pt>
                <c:pt idx="389">
                  <c:v>0.11605</c:v>
                </c:pt>
                <c:pt idx="390">
                  <c:v>0.11711952</c:v>
                </c:pt>
                <c:pt idx="391">
                  <c:v>0.11830818</c:v>
                </c:pt>
                <c:pt idx="392">
                  <c:v>0.11913757</c:v>
                </c:pt>
                <c:pt idx="393">
                  <c:v>0.12013451999999999</c:v>
                </c:pt>
                <c:pt idx="394">
                  <c:v>0.12143497</c:v>
                </c:pt>
                <c:pt idx="395">
                  <c:v>0.12227898</c:v>
                </c:pt>
                <c:pt idx="396">
                  <c:v>0.12319242</c:v>
                </c:pt>
                <c:pt idx="397">
                  <c:v>0.12453665</c:v>
                </c:pt>
                <c:pt idx="398">
                  <c:v>0.12567132</c:v>
                </c:pt>
                <c:pt idx="399">
                  <c:v>0.12640127000000001</c:v>
                </c:pt>
                <c:pt idx="400">
                  <c:v>0.12806112</c:v>
                </c:pt>
                <c:pt idx="401">
                  <c:v>0.12893684</c:v>
                </c:pt>
                <c:pt idx="402">
                  <c:v>0.12950389000000001</c:v>
                </c:pt>
                <c:pt idx="403">
                  <c:v>0.13126731</c:v>
                </c:pt>
                <c:pt idx="404">
                  <c:v>0.13131493999999999</c:v>
                </c:pt>
                <c:pt idx="405">
                  <c:v>0.13296436</c:v>
                </c:pt>
                <c:pt idx="406">
                  <c:v>0.13326173999999999</c:v>
                </c:pt>
                <c:pt idx="407">
                  <c:v>0.13514855000000001</c:v>
                </c:pt>
                <c:pt idx="408">
                  <c:v>0.13475101</c:v>
                </c:pt>
                <c:pt idx="409">
                  <c:v>0.13731243000000001</c:v>
                </c:pt>
                <c:pt idx="410">
                  <c:v>0.13652663000000001</c:v>
                </c:pt>
                <c:pt idx="411">
                  <c:v>0.13911641999999999</c:v>
                </c:pt>
                <c:pt idx="412">
                  <c:v>0.13878644000000001</c:v>
                </c:pt>
                <c:pt idx="413">
                  <c:v>0.14049312</c:v>
                </c:pt>
                <c:pt idx="414">
                  <c:v>0.14127723</c:v>
                </c:pt>
                <c:pt idx="415">
                  <c:v>0.14172006000000001</c:v>
                </c:pt>
                <c:pt idx="416">
                  <c:v>0.14370166000000001</c:v>
                </c:pt>
                <c:pt idx="417">
                  <c:v>0.14296439</c:v>
                </c:pt>
                <c:pt idx="418">
                  <c:v>0.14591323</c:v>
                </c:pt>
                <c:pt idx="419">
                  <c:v>0.14471553000000001</c:v>
                </c:pt>
                <c:pt idx="420">
                  <c:v>0.14762117999999999</c:v>
                </c:pt>
                <c:pt idx="421">
                  <c:v>0.14691824000000001</c:v>
                </c:pt>
                <c:pt idx="422">
                  <c:v>0.14889398000000001</c:v>
                </c:pt>
                <c:pt idx="423">
                  <c:v>0.14928799000000001</c:v>
                </c:pt>
                <c:pt idx="424">
                  <c:v>0.14989854999999999</c:v>
                </c:pt>
                <c:pt idx="425">
                  <c:v>0.15169605999999999</c:v>
                </c:pt>
                <c:pt idx="426">
                  <c:v>0.15118255</c:v>
                </c:pt>
                <c:pt idx="427">
                  <c:v>0.15371373999999999</c:v>
                </c:pt>
                <c:pt idx="428">
                  <c:v>0.15302673999999999</c:v>
                </c:pt>
                <c:pt idx="429">
                  <c:v>0.15533458</c:v>
                </c:pt>
                <c:pt idx="430">
                  <c:v>0.15496343000000001</c:v>
                </c:pt>
                <c:pt idx="431">
                  <c:v>0.15681297999999999</c:v>
                </c:pt>
                <c:pt idx="432">
                  <c:v>0.15691350000000001</c:v>
                </c:pt>
                <c:pt idx="433">
                  <c:v>0.15816041</c:v>
                </c:pt>
                <c:pt idx="434">
                  <c:v>0.15894372000000001</c:v>
                </c:pt>
                <c:pt idx="435">
                  <c:v>0.1595319</c:v>
                </c:pt>
                <c:pt idx="436">
                  <c:v>0.16087414999999999</c:v>
                </c:pt>
                <c:pt idx="437">
                  <c:v>0.16110213000000001</c:v>
                </c:pt>
                <c:pt idx="438">
                  <c:v>0.16258506</c:v>
                </c:pt>
                <c:pt idx="439">
                  <c:v>0.16282952000000001</c:v>
                </c:pt>
                <c:pt idx="440">
                  <c:v>0.16413004</c:v>
                </c:pt>
                <c:pt idx="441">
                  <c:v>0.16460352</c:v>
                </c:pt>
                <c:pt idx="442">
                  <c:v>0.16560052</c:v>
                </c:pt>
                <c:pt idx="443">
                  <c:v>0.16637715</c:v>
                </c:pt>
                <c:pt idx="444">
                  <c:v>0.16709165000000001</c:v>
                </c:pt>
                <c:pt idx="445">
                  <c:v>0.16804422999999999</c:v>
                </c:pt>
                <c:pt idx="446">
                  <c:v>0.16867229</c:v>
                </c:pt>
                <c:pt idx="447">
                  <c:v>0.16962390999999999</c:v>
                </c:pt>
                <c:pt idx="448">
                  <c:v>0.17030857999999999</c:v>
                </c:pt>
                <c:pt idx="449">
                  <c:v>0.17110876999999999</c:v>
                </c:pt>
                <c:pt idx="450">
                  <c:v>0.17198015</c:v>
                </c:pt>
                <c:pt idx="451">
                  <c:v>0.17257364</c:v>
                </c:pt>
                <c:pt idx="452">
                  <c:v>0.17354358</c:v>
                </c:pt>
                <c:pt idx="453">
                  <c:v>0.17427186</c:v>
                </c:pt>
                <c:pt idx="454">
                  <c:v>0.17499255</c:v>
                </c:pt>
                <c:pt idx="455">
                  <c:v>0.17606308000000001</c:v>
                </c:pt>
                <c:pt idx="456">
                  <c:v>0.17680454000000001</c:v>
                </c:pt>
                <c:pt idx="457">
                  <c:v>0.17765927000000001</c:v>
                </c:pt>
                <c:pt idx="458">
                  <c:v>0.17863659000000001</c:v>
                </c:pt>
                <c:pt idx="459">
                  <c:v>0.17918344</c:v>
                </c:pt>
                <c:pt idx="460">
                  <c:v>0.1800726</c:v>
                </c:pt>
                <c:pt idx="461">
                  <c:v>0.18101421000000001</c:v>
                </c:pt>
                <c:pt idx="462">
                  <c:v>0.18162618999999999</c:v>
                </c:pt>
                <c:pt idx="463">
                  <c:v>0.18252239000000001</c:v>
                </c:pt>
                <c:pt idx="464">
                  <c:v>0.18347437</c:v>
                </c:pt>
                <c:pt idx="465">
                  <c:v>0.18413468999999999</c:v>
                </c:pt>
                <c:pt idx="466">
                  <c:v>0.18511804000000001</c:v>
                </c:pt>
                <c:pt idx="467">
                  <c:v>0.18608321</c:v>
                </c:pt>
                <c:pt idx="468">
                  <c:v>0.18674562</c:v>
                </c:pt>
                <c:pt idx="469">
                  <c:v>0.1878185</c:v>
                </c:pt>
                <c:pt idx="470">
                  <c:v>0.18855747</c:v>
                </c:pt>
                <c:pt idx="471">
                  <c:v>0.18965117000000001</c:v>
                </c:pt>
                <c:pt idx="472">
                  <c:v>0.19047317999999999</c:v>
                </c:pt>
                <c:pt idx="473">
                  <c:v>0.19159182999999999</c:v>
                </c:pt>
                <c:pt idx="474">
                  <c:v>0.19247684000000001</c:v>
                </c:pt>
                <c:pt idx="475">
                  <c:v>0.19386753000000001</c:v>
                </c:pt>
                <c:pt idx="476">
                  <c:v>0.19425123999999999</c:v>
                </c:pt>
                <c:pt idx="477">
                  <c:v>0.19607691999999999</c:v>
                </c:pt>
                <c:pt idx="478">
                  <c:v>0.19732827999999999</c:v>
                </c:pt>
                <c:pt idx="479">
                  <c:v>0.19761609999999999</c:v>
                </c:pt>
                <c:pt idx="480">
                  <c:v>0.19965532999999999</c:v>
                </c:pt>
                <c:pt idx="481">
                  <c:v>0.20085604000000001</c:v>
                </c:pt>
                <c:pt idx="482">
                  <c:v>0.20118970999999999</c:v>
                </c:pt>
                <c:pt idx="483">
                  <c:v>0.20326564999999999</c:v>
                </c:pt>
                <c:pt idx="484">
                  <c:v>0.20439851000000001</c:v>
                </c:pt>
                <c:pt idx="485">
                  <c:v>0.20485998999999999</c:v>
                </c:pt>
                <c:pt idx="486">
                  <c:v>0.20707648000000001</c:v>
                </c:pt>
                <c:pt idx="487">
                  <c:v>0.20809922</c:v>
                </c:pt>
                <c:pt idx="488">
                  <c:v>0.20900368</c:v>
                </c:pt>
                <c:pt idx="489">
                  <c:v>0.21100384999999999</c:v>
                </c:pt>
                <c:pt idx="490">
                  <c:v>0.21146418</c:v>
                </c:pt>
                <c:pt idx="491">
                  <c:v>0.21308141</c:v>
                </c:pt>
                <c:pt idx="492">
                  <c:v>0.21365667999999999</c:v>
                </c:pt>
                <c:pt idx="493">
                  <c:v>0.21525358999999999</c:v>
                </c:pt>
                <c:pt idx="494">
                  <c:v>0.21595925999999999</c:v>
                </c:pt>
                <c:pt idx="495">
                  <c:v>0.21737978999999999</c:v>
                </c:pt>
                <c:pt idx="496">
                  <c:v>0.21826914</c:v>
                </c:pt>
                <c:pt idx="497">
                  <c:v>0.21953643</c:v>
                </c:pt>
                <c:pt idx="498">
                  <c:v>0.22044781999999999</c:v>
                </c:pt>
                <c:pt idx="499">
                  <c:v>0.22171932</c:v>
                </c:pt>
                <c:pt idx="500">
                  <c:v>0.22254009</c:v>
                </c:pt>
                <c:pt idx="501">
                  <c:v>0.22397107999999999</c:v>
                </c:pt>
                <c:pt idx="502">
                  <c:v>0.22461328</c:v>
                </c:pt>
                <c:pt idx="503">
                  <c:v>0.22614332000000001</c:v>
                </c:pt>
                <c:pt idx="504">
                  <c:v>0.22678203</c:v>
                </c:pt>
                <c:pt idx="505">
                  <c:v>0.22813264</c:v>
                </c:pt>
                <c:pt idx="506">
                  <c:v>0.22900580000000001</c:v>
                </c:pt>
                <c:pt idx="507">
                  <c:v>0.22999412999999999</c:v>
                </c:pt>
                <c:pt idx="508">
                  <c:v>0.23128228000000001</c:v>
                </c:pt>
                <c:pt idx="509">
                  <c:v>0.23178947999999999</c:v>
                </c:pt>
                <c:pt idx="510">
                  <c:v>0.23350883</c:v>
                </c:pt>
                <c:pt idx="511">
                  <c:v>0.23377185</c:v>
                </c:pt>
                <c:pt idx="512">
                  <c:v>0.23541570000000001</c:v>
                </c:pt>
                <c:pt idx="513">
                  <c:v>0.23589878</c:v>
                </c:pt>
                <c:pt idx="514">
                  <c:v>0.23717827</c:v>
                </c:pt>
                <c:pt idx="515">
                  <c:v>0.23800646</c:v>
                </c:pt>
                <c:pt idx="516">
                  <c:v>0.23899085</c:v>
                </c:pt>
                <c:pt idx="517">
                  <c:v>0.24006445000000001</c:v>
                </c:pt>
                <c:pt idx="518">
                  <c:v>0.24082566999999999</c:v>
                </c:pt>
                <c:pt idx="519">
                  <c:v>0.24199266999999999</c:v>
                </c:pt>
                <c:pt idx="520">
                  <c:v>0.24274767999999999</c:v>
                </c:pt>
                <c:pt idx="521">
                  <c:v>0.24376336000000001</c:v>
                </c:pt>
                <c:pt idx="522">
                  <c:v>0.24468456</c:v>
                </c:pt>
                <c:pt idx="523">
                  <c:v>0.24548964000000001</c:v>
                </c:pt>
                <c:pt idx="524">
                  <c:v>0.24658479</c:v>
                </c:pt>
                <c:pt idx="525">
                  <c:v>0.24724800999999999</c:v>
                </c:pt>
                <c:pt idx="526">
                  <c:v>0.2483959</c:v>
                </c:pt>
                <c:pt idx="527">
                  <c:v>0.24906289000000001</c:v>
                </c:pt>
                <c:pt idx="528">
                  <c:v>0.25010851000000001</c:v>
                </c:pt>
                <c:pt idx="529">
                  <c:v>0.25094522000000002</c:v>
                </c:pt>
                <c:pt idx="530">
                  <c:v>0.25170295999999998</c:v>
                </c:pt>
                <c:pt idx="531">
                  <c:v>0.25285943</c:v>
                </c:pt>
                <c:pt idx="532">
                  <c:v>0.25327028000000001</c:v>
                </c:pt>
                <c:pt idx="533">
                  <c:v>0.25465747</c:v>
                </c:pt>
                <c:pt idx="534">
                  <c:v>0.25489877999999999</c:v>
                </c:pt>
                <c:pt idx="535">
                  <c:v>0.25633201999999999</c:v>
                </c:pt>
                <c:pt idx="536">
                  <c:v>0.25659428000000001</c:v>
                </c:pt>
                <c:pt idx="537">
                  <c:v>0.25788823999999999</c:v>
                </c:pt>
                <c:pt idx="538">
                  <c:v>0.25836111</c:v>
                </c:pt>
                <c:pt idx="539">
                  <c:v>0.2593683</c:v>
                </c:pt>
                <c:pt idx="540">
                  <c:v>0.26044089999999998</c:v>
                </c:pt>
                <c:pt idx="541">
                  <c:v>0.26068762000000001</c:v>
                </c:pt>
                <c:pt idx="542">
                  <c:v>0.26192841</c:v>
                </c:pt>
                <c:pt idx="543">
                  <c:v>0.26277884000000001</c:v>
                </c:pt>
                <c:pt idx="544">
                  <c:v>0.26364099000000002</c:v>
                </c:pt>
                <c:pt idx="545">
                  <c:v>0.26471391999999999</c:v>
                </c:pt>
                <c:pt idx="546">
                  <c:v>0.26538940999999999</c:v>
                </c:pt>
                <c:pt idx="547">
                  <c:v>0.26611715000000002</c:v>
                </c:pt>
                <c:pt idx="548">
                  <c:v>0.26718376999999999</c:v>
                </c:pt>
                <c:pt idx="549">
                  <c:v>0.26790486000000002</c:v>
                </c:pt>
                <c:pt idx="550">
                  <c:v>0.26864171999999997</c:v>
                </c:pt>
                <c:pt idx="551">
                  <c:v>0.26971183999999998</c:v>
                </c:pt>
                <c:pt idx="552">
                  <c:v>0.27053430000000001</c:v>
                </c:pt>
                <c:pt idx="553">
                  <c:v>0.27132587000000002</c:v>
                </c:pt>
                <c:pt idx="554">
                  <c:v>0.27237855999999999</c:v>
                </c:pt>
                <c:pt idx="555">
                  <c:v>0.27317835000000001</c:v>
                </c:pt>
                <c:pt idx="556">
                  <c:v>0.27425136</c:v>
                </c:pt>
                <c:pt idx="557">
                  <c:v>0.27504299999999998</c:v>
                </c:pt>
                <c:pt idx="558">
                  <c:v>0.27618725999999999</c:v>
                </c:pt>
                <c:pt idx="559">
                  <c:v>0.27702851000000001</c:v>
                </c:pt>
                <c:pt idx="560">
                  <c:v>0.27826753999999998</c:v>
                </c:pt>
                <c:pt idx="561">
                  <c:v>0.27912409999999999</c:v>
                </c:pt>
                <c:pt idx="562">
                  <c:v>0.28047296999999999</c:v>
                </c:pt>
                <c:pt idx="563">
                  <c:v>0.28135928999999998</c:v>
                </c:pt>
                <c:pt idx="564">
                  <c:v>0.28289695999999998</c:v>
                </c:pt>
                <c:pt idx="565">
                  <c:v>0.28401953000000002</c:v>
                </c:pt>
                <c:pt idx="566">
                  <c:v>0.28507490000000002</c:v>
                </c:pt>
                <c:pt idx="567">
                  <c:v>0.28681230000000002</c:v>
                </c:pt>
                <c:pt idx="568">
                  <c:v>0.28786400000000001</c:v>
                </c:pt>
                <c:pt idx="569">
                  <c:v>0.28901834999999998</c:v>
                </c:pt>
                <c:pt idx="570">
                  <c:v>0.29085413999999998</c:v>
                </c:pt>
                <c:pt idx="571">
                  <c:v>0.29176238999999998</c:v>
                </c:pt>
                <c:pt idx="572">
                  <c:v>0.2930644</c:v>
                </c:pt>
                <c:pt idx="573">
                  <c:v>0.29490514000000001</c:v>
                </c:pt>
                <c:pt idx="574">
                  <c:v>0.29585024999999998</c:v>
                </c:pt>
                <c:pt idx="575">
                  <c:v>0.29783081</c:v>
                </c:pt>
                <c:pt idx="576">
                  <c:v>0.29912272000000001</c:v>
                </c:pt>
                <c:pt idx="577">
                  <c:v>0.29999480000000001</c:v>
                </c:pt>
                <c:pt idx="578">
                  <c:v>0.30199166999999999</c:v>
                </c:pt>
                <c:pt idx="579">
                  <c:v>0.30246091000000003</c:v>
                </c:pt>
                <c:pt idx="580">
                  <c:v>0.30449148999999998</c:v>
                </c:pt>
                <c:pt idx="581">
                  <c:v>0.30485326000000001</c:v>
                </c:pt>
                <c:pt idx="582">
                  <c:v>0.30688168999999998</c:v>
                </c:pt>
                <c:pt idx="583">
                  <c:v>0.30732112</c:v>
                </c:pt>
                <c:pt idx="584">
                  <c:v>0.30936601000000002</c:v>
                </c:pt>
                <c:pt idx="585">
                  <c:v>0.30978654999999999</c:v>
                </c:pt>
                <c:pt idx="586">
                  <c:v>0.31167559</c:v>
                </c:pt>
                <c:pt idx="587">
                  <c:v>0.31229469999999998</c:v>
                </c:pt>
                <c:pt idx="588">
                  <c:v>0.31387320000000002</c:v>
                </c:pt>
                <c:pt idx="589">
                  <c:v>0.31491477000000001</c:v>
                </c:pt>
                <c:pt idx="590">
                  <c:v>0.31607471999999998</c:v>
                </c:pt>
                <c:pt idx="591">
                  <c:v>0.31743555000000001</c:v>
                </c:pt>
                <c:pt idx="592">
                  <c:v>0.31825822999999998</c:v>
                </c:pt>
                <c:pt idx="593">
                  <c:v>0.31982210999999999</c:v>
                </c:pt>
                <c:pt idx="594">
                  <c:v>0.32043050000000001</c:v>
                </c:pt>
                <c:pt idx="595">
                  <c:v>0.32206466</c:v>
                </c:pt>
                <c:pt idx="596">
                  <c:v>0.32275041999999998</c:v>
                </c:pt>
                <c:pt idx="597">
                  <c:v>0.32426483</c:v>
                </c:pt>
                <c:pt idx="598">
                  <c:v>0.32508405000000001</c:v>
                </c:pt>
                <c:pt idx="599">
                  <c:v>0.32638009000000001</c:v>
                </c:pt>
                <c:pt idx="600">
                  <c:v>0.32728239999999997</c:v>
                </c:pt>
                <c:pt idx="601">
                  <c:v>0.32845228999999998</c:v>
                </c:pt>
                <c:pt idx="602">
                  <c:v>0.32942669000000002</c:v>
                </c:pt>
                <c:pt idx="603">
                  <c:v>0.33053380999999998</c:v>
                </c:pt>
                <c:pt idx="604">
                  <c:v>0.33153958</c:v>
                </c:pt>
                <c:pt idx="605">
                  <c:v>0.33263930000000003</c:v>
                </c:pt>
                <c:pt idx="606">
                  <c:v>0.33355666</c:v>
                </c:pt>
                <c:pt idx="607">
                  <c:v>0.33466900999999999</c:v>
                </c:pt>
                <c:pt idx="608">
                  <c:v>0.3355012</c:v>
                </c:pt>
                <c:pt idx="609">
                  <c:v>0.3366111</c:v>
                </c:pt>
                <c:pt idx="610">
                  <c:v>0.33743765999999997</c:v>
                </c:pt>
                <c:pt idx="611">
                  <c:v>0.33848435999999998</c:v>
                </c:pt>
                <c:pt idx="612">
                  <c:v>0.33938129</c:v>
                </c:pt>
                <c:pt idx="613">
                  <c:v>0.34034016</c:v>
                </c:pt>
                <c:pt idx="614">
                  <c:v>0.34130769999999999</c:v>
                </c:pt>
                <c:pt idx="615">
                  <c:v>0.34215119999999999</c:v>
                </c:pt>
                <c:pt idx="616">
                  <c:v>0.34316530000000001</c:v>
                </c:pt>
                <c:pt idx="617">
                  <c:v>0.34388600000000002</c:v>
                </c:pt>
                <c:pt idx="618">
                  <c:v>0.34495076000000002</c:v>
                </c:pt>
                <c:pt idx="619">
                  <c:v>0.34557972999999997</c:v>
                </c:pt>
                <c:pt idx="620">
                  <c:v>0.34666142</c:v>
                </c:pt>
                <c:pt idx="621">
                  <c:v>0.34727546999999998</c:v>
                </c:pt>
                <c:pt idx="622">
                  <c:v>0.34836025999999998</c:v>
                </c:pt>
                <c:pt idx="623">
                  <c:v>0.34891986000000003</c:v>
                </c:pt>
                <c:pt idx="624">
                  <c:v>0.35003458999999998</c:v>
                </c:pt>
                <c:pt idx="625">
                  <c:v>0.35053361</c:v>
                </c:pt>
                <c:pt idx="626">
                  <c:v>0.35160390000000002</c:v>
                </c:pt>
                <c:pt idx="627">
                  <c:v>0.35214214999999999</c:v>
                </c:pt>
                <c:pt idx="628">
                  <c:v>0.35306578999999999</c:v>
                </c:pt>
                <c:pt idx="629">
                  <c:v>0.35398152999999999</c:v>
                </c:pt>
                <c:pt idx="630">
                  <c:v>0.35459462000000003</c:v>
                </c:pt>
                <c:pt idx="631">
                  <c:v>0.35566933000000001</c:v>
                </c:pt>
                <c:pt idx="632">
                  <c:v>0.35642762</c:v>
                </c:pt>
                <c:pt idx="633">
                  <c:v>0.35744229999999999</c:v>
                </c:pt>
                <c:pt idx="634">
                  <c:v>0.35833832999999998</c:v>
                </c:pt>
                <c:pt idx="635">
                  <c:v>0.35895166000000001</c:v>
                </c:pt>
                <c:pt idx="636">
                  <c:v>0.36004289</c:v>
                </c:pt>
                <c:pt idx="637">
                  <c:v>0.36089945000000001</c:v>
                </c:pt>
                <c:pt idx="638">
                  <c:v>0.36166304999999999</c:v>
                </c:pt>
                <c:pt idx="639">
                  <c:v>0.36287506000000003</c:v>
                </c:pt>
                <c:pt idx="640">
                  <c:v>0.36378660000000002</c:v>
                </c:pt>
                <c:pt idx="641">
                  <c:v>0.36475741</c:v>
                </c:pt>
                <c:pt idx="642">
                  <c:v>0.36610768999999999</c:v>
                </c:pt>
                <c:pt idx="643">
                  <c:v>0.36709498000000002</c:v>
                </c:pt>
                <c:pt idx="644">
                  <c:v>0.36848971000000003</c:v>
                </c:pt>
                <c:pt idx="645">
                  <c:v>0.36957701999999998</c:v>
                </c:pt>
                <c:pt idx="646">
                  <c:v>0.37118065</c:v>
                </c:pt>
                <c:pt idx="647">
                  <c:v>0.3723709</c:v>
                </c:pt>
                <c:pt idx="648">
                  <c:v>0.37418378000000002</c:v>
                </c:pt>
                <c:pt idx="649">
                  <c:v>0.37548721000000002</c:v>
                </c:pt>
                <c:pt idx="650">
                  <c:v>0.37751741</c:v>
                </c:pt>
                <c:pt idx="651">
                  <c:v>0.37901490999999998</c:v>
                </c:pt>
                <c:pt idx="652">
                  <c:v>0.38110977000000001</c:v>
                </c:pt>
                <c:pt idx="653">
                  <c:v>0.38321620000000001</c:v>
                </c:pt>
                <c:pt idx="654">
                  <c:v>0.38495882999999997</c:v>
                </c:pt>
                <c:pt idx="655">
                  <c:v>0.38735661999999998</c:v>
                </c:pt>
                <c:pt idx="656">
                  <c:v>0.38951766999999998</c:v>
                </c:pt>
                <c:pt idx="657">
                  <c:v>0.39139421000000002</c:v>
                </c:pt>
                <c:pt idx="658">
                  <c:v>0.39397847000000003</c:v>
                </c:pt>
                <c:pt idx="659">
                  <c:v>0.39605685000000002</c:v>
                </c:pt>
                <c:pt idx="660">
                  <c:v>0.39808270000000001</c:v>
                </c:pt>
                <c:pt idx="661">
                  <c:v>0.40072532</c:v>
                </c:pt>
                <c:pt idx="662">
                  <c:v>0.40299590000000002</c:v>
                </c:pt>
                <c:pt idx="663">
                  <c:v>0.40574028000000001</c:v>
                </c:pt>
                <c:pt idx="664">
                  <c:v>0.40808364000000003</c:v>
                </c:pt>
                <c:pt idx="665">
                  <c:v>0.41009656</c:v>
                </c:pt>
                <c:pt idx="666">
                  <c:v>0.41248707000000001</c:v>
                </c:pt>
                <c:pt idx="667">
                  <c:v>0.41439875999999998</c:v>
                </c:pt>
                <c:pt idx="668">
                  <c:v>0.41666842999999998</c:v>
                </c:pt>
                <c:pt idx="669">
                  <c:v>0.41850424000000003</c:v>
                </c:pt>
                <c:pt idx="670">
                  <c:v>0.42072323</c:v>
                </c:pt>
                <c:pt idx="671">
                  <c:v>0.42266239</c:v>
                </c:pt>
                <c:pt idx="672">
                  <c:v>0.42496573999999998</c:v>
                </c:pt>
                <c:pt idx="673">
                  <c:v>0.42672653999999999</c:v>
                </c:pt>
                <c:pt idx="674">
                  <c:v>0.42913970000000001</c:v>
                </c:pt>
                <c:pt idx="675">
                  <c:v>0.43074551</c:v>
                </c:pt>
                <c:pt idx="676">
                  <c:v>0.43324948000000002</c:v>
                </c:pt>
                <c:pt idx="677">
                  <c:v>0.43485683000000003</c:v>
                </c:pt>
                <c:pt idx="678">
                  <c:v>0.4372355</c:v>
                </c:pt>
                <c:pt idx="679">
                  <c:v>0.43894248000000002</c:v>
                </c:pt>
                <c:pt idx="680">
                  <c:v>0.44109661999999999</c:v>
                </c:pt>
                <c:pt idx="681">
                  <c:v>0.44299511000000003</c:v>
                </c:pt>
                <c:pt idx="682">
                  <c:v>0.44492111000000001</c:v>
                </c:pt>
                <c:pt idx="683">
                  <c:v>0.44699362999999998</c:v>
                </c:pt>
                <c:pt idx="684">
                  <c:v>0.44872941</c:v>
                </c:pt>
                <c:pt idx="685">
                  <c:v>0.45093073</c:v>
                </c:pt>
                <c:pt idx="686">
                  <c:v>0.45250907000000001</c:v>
                </c:pt>
                <c:pt idx="687">
                  <c:v>0.45468150000000002</c:v>
                </c:pt>
                <c:pt idx="688">
                  <c:v>0.45637460000000002</c:v>
                </c:pt>
                <c:pt idx="689">
                  <c:v>0.45841433999999998</c:v>
                </c:pt>
                <c:pt idx="690">
                  <c:v>0.46013080000000001</c:v>
                </c:pt>
                <c:pt idx="691">
                  <c:v>0.46212353</c:v>
                </c:pt>
                <c:pt idx="692">
                  <c:v>0.46376284000000001</c:v>
                </c:pt>
                <c:pt idx="693">
                  <c:v>0.46573754000000001</c:v>
                </c:pt>
                <c:pt idx="694">
                  <c:v>0.46732797999999998</c:v>
                </c:pt>
                <c:pt idx="695">
                  <c:v>0.46937072000000002</c:v>
                </c:pt>
                <c:pt idx="696">
                  <c:v>0.47082995999999999</c:v>
                </c:pt>
                <c:pt idx="697">
                  <c:v>0.47296779999999999</c:v>
                </c:pt>
                <c:pt idx="698">
                  <c:v>0.47430916000000001</c:v>
                </c:pt>
                <c:pt idx="699">
                  <c:v>0.47643443000000002</c:v>
                </c:pt>
                <c:pt idx="700">
                  <c:v>0.47776047999999999</c:v>
                </c:pt>
                <c:pt idx="701">
                  <c:v>0.47973331000000002</c:v>
                </c:pt>
                <c:pt idx="702">
                  <c:v>0.48117500000000002</c:v>
                </c:pt>
                <c:pt idx="703">
                  <c:v>0.48303041000000002</c:v>
                </c:pt>
                <c:pt idx="704">
                  <c:v>0.48460003000000001</c:v>
                </c:pt>
                <c:pt idx="705">
                  <c:v>0.48619837999999999</c:v>
                </c:pt>
                <c:pt idx="706">
                  <c:v>0.48797065000000001</c:v>
                </c:pt>
                <c:pt idx="707">
                  <c:v>0.48939296999999998</c:v>
                </c:pt>
                <c:pt idx="708">
                  <c:v>0.49118115000000001</c:v>
                </c:pt>
                <c:pt idx="709">
                  <c:v>0.49246160999999999</c:v>
                </c:pt>
                <c:pt idx="710">
                  <c:v>0.49435700999999999</c:v>
                </c:pt>
                <c:pt idx="711">
                  <c:v>0.49552172999999999</c:v>
                </c:pt>
                <c:pt idx="712">
                  <c:v>0.49740764999999998</c:v>
                </c:pt>
                <c:pt idx="713">
                  <c:v>0.49861080000000002</c:v>
                </c:pt>
                <c:pt idx="714">
                  <c:v>0.50039723000000003</c:v>
                </c:pt>
                <c:pt idx="715">
                  <c:v>0.50161694999999995</c:v>
                </c:pt>
                <c:pt idx="716">
                  <c:v>0.50340494000000002</c:v>
                </c:pt>
                <c:pt idx="717">
                  <c:v>0.50479257</c:v>
                </c:pt>
                <c:pt idx="718">
                  <c:v>0.50622935000000002</c:v>
                </c:pt>
                <c:pt idx="719">
                  <c:v>0.50811446000000005</c:v>
                </c:pt>
                <c:pt idx="720">
                  <c:v>0.50975623999999997</c:v>
                </c:pt>
                <c:pt idx="721">
                  <c:v>0.51151060000000004</c:v>
                </c:pt>
                <c:pt idx="722">
                  <c:v>0.51298818000000002</c:v>
                </c:pt>
                <c:pt idx="723">
                  <c:v>0.51443715000000001</c:v>
                </c:pt>
                <c:pt idx="724">
                  <c:v>0.51624764999999995</c:v>
                </c:pt>
                <c:pt idx="725">
                  <c:v>0.51772459000000004</c:v>
                </c:pt>
                <c:pt idx="726">
                  <c:v>0.51935313999999999</c:v>
                </c:pt>
                <c:pt idx="727">
                  <c:v>0.52124970000000004</c:v>
                </c:pt>
                <c:pt idx="728">
                  <c:v>0.52289315999999997</c:v>
                </c:pt>
                <c:pt idx="729">
                  <c:v>0.52471579999999995</c:v>
                </c:pt>
                <c:pt idx="730">
                  <c:v>0.52676791999999995</c:v>
                </c:pt>
                <c:pt idx="731">
                  <c:v>0.52864332999999997</c:v>
                </c:pt>
                <c:pt idx="732">
                  <c:v>0.53070096</c:v>
                </c:pt>
                <c:pt idx="733">
                  <c:v>0.53275295</c:v>
                </c:pt>
                <c:pt idx="734">
                  <c:v>0.53491907000000005</c:v>
                </c:pt>
                <c:pt idx="735">
                  <c:v>0.53730807999999997</c:v>
                </c:pt>
                <c:pt idx="736">
                  <c:v>0.53957920999999998</c:v>
                </c:pt>
                <c:pt idx="737">
                  <c:v>0.54226757000000003</c:v>
                </c:pt>
                <c:pt idx="738">
                  <c:v>0.54462648000000002</c:v>
                </c:pt>
                <c:pt idx="739">
                  <c:v>0.54764327000000002</c:v>
                </c:pt>
                <c:pt idx="740">
                  <c:v>0.55048954999999999</c:v>
                </c:pt>
                <c:pt idx="741">
                  <c:v>0.55339936000000001</c:v>
                </c:pt>
                <c:pt idx="742">
                  <c:v>0.55678240000000001</c:v>
                </c:pt>
                <c:pt idx="743">
                  <c:v>0.55976939000000003</c:v>
                </c:pt>
                <c:pt idx="744">
                  <c:v>0.56293172000000002</c:v>
                </c:pt>
                <c:pt idx="745">
                  <c:v>0.56646874000000003</c:v>
                </c:pt>
                <c:pt idx="746">
                  <c:v>0.56948021999999998</c:v>
                </c:pt>
                <c:pt idx="747">
                  <c:v>0.57284005000000005</c:v>
                </c:pt>
                <c:pt idx="748">
                  <c:v>0.57638829000000003</c:v>
                </c:pt>
                <c:pt idx="749">
                  <c:v>0.57942136</c:v>
                </c:pt>
                <c:pt idx="750">
                  <c:v>0.58344602999999995</c:v>
                </c:pt>
                <c:pt idx="751">
                  <c:v>0.58728769999999997</c:v>
                </c:pt>
                <c:pt idx="752">
                  <c:v>0.59065411999999995</c:v>
                </c:pt>
                <c:pt idx="753">
                  <c:v>0.59390938999999998</c:v>
                </c:pt>
                <c:pt idx="754">
                  <c:v>0.59709999999999996</c:v>
                </c:pt>
                <c:pt idx="755">
                  <c:v>0.60039757999999999</c:v>
                </c:pt>
                <c:pt idx="756">
                  <c:v>0.60323782000000004</c:v>
                </c:pt>
                <c:pt idx="757">
                  <c:v>0.60633119999999996</c:v>
                </c:pt>
                <c:pt idx="758">
                  <c:v>0.60935362999999998</c:v>
                </c:pt>
                <c:pt idx="759">
                  <c:v>0.61240222</c:v>
                </c:pt>
                <c:pt idx="760">
                  <c:v>0.61542980000000003</c:v>
                </c:pt>
                <c:pt idx="761">
                  <c:v>0.61845128999999999</c:v>
                </c:pt>
                <c:pt idx="762">
                  <c:v>0.62146603</c:v>
                </c:pt>
                <c:pt idx="763">
                  <c:v>0.62438689999999997</c:v>
                </c:pt>
                <c:pt idx="764">
                  <c:v>0.62747125000000004</c:v>
                </c:pt>
                <c:pt idx="765">
                  <c:v>0.63024374000000005</c:v>
                </c:pt>
                <c:pt idx="766">
                  <c:v>0.63337569999999999</c:v>
                </c:pt>
                <c:pt idx="767">
                  <c:v>0.6360382</c:v>
                </c:pt>
                <c:pt idx="768">
                  <c:v>0.63915849000000002</c:v>
                </c:pt>
                <c:pt idx="769">
                  <c:v>0.64181701000000002</c:v>
                </c:pt>
                <c:pt idx="770">
                  <c:v>0.64482666</c:v>
                </c:pt>
                <c:pt idx="771">
                  <c:v>0.64756135000000004</c:v>
                </c:pt>
                <c:pt idx="772">
                  <c:v>0.65041603999999997</c:v>
                </c:pt>
                <c:pt idx="773">
                  <c:v>0.65321346000000002</c:v>
                </c:pt>
                <c:pt idx="774">
                  <c:v>0.65595930999999996</c:v>
                </c:pt>
                <c:pt idx="775">
                  <c:v>0.65877439999999998</c:v>
                </c:pt>
                <c:pt idx="776">
                  <c:v>0.66150001000000003</c:v>
                </c:pt>
                <c:pt idx="777">
                  <c:v>0.66418882000000001</c:v>
                </c:pt>
                <c:pt idx="778">
                  <c:v>0.66700490999999995</c:v>
                </c:pt>
                <c:pt idx="779">
                  <c:v>0.66950854999999998</c:v>
                </c:pt>
                <c:pt idx="780">
                  <c:v>0.67251077000000004</c:v>
                </c:pt>
                <c:pt idx="781">
                  <c:v>0.67473090999999996</c:v>
                </c:pt>
                <c:pt idx="782">
                  <c:v>0.67785105000000001</c:v>
                </c:pt>
                <c:pt idx="783">
                  <c:v>0.68002817999999998</c:v>
                </c:pt>
                <c:pt idx="784">
                  <c:v>0.68305932999999996</c:v>
                </c:pt>
                <c:pt idx="785">
                  <c:v>0.68527731000000003</c:v>
                </c:pt>
                <c:pt idx="786">
                  <c:v>0.68810344999999995</c:v>
                </c:pt>
                <c:pt idx="787">
                  <c:v>0.69047196</c:v>
                </c:pt>
                <c:pt idx="788">
                  <c:v>0.69314830000000005</c:v>
                </c:pt>
                <c:pt idx="789">
                  <c:v>0.69559269999999995</c:v>
                </c:pt>
                <c:pt idx="790">
                  <c:v>0.69806747999999996</c:v>
                </c:pt>
                <c:pt idx="791">
                  <c:v>0.70063931000000002</c:v>
                </c:pt>
                <c:pt idx="792">
                  <c:v>0.70300503000000003</c:v>
                </c:pt>
                <c:pt idx="793">
                  <c:v>0.70553471999999995</c:v>
                </c:pt>
                <c:pt idx="794">
                  <c:v>0.70789005000000005</c:v>
                </c:pt>
                <c:pt idx="795">
                  <c:v>0.71031860000000002</c:v>
                </c:pt>
                <c:pt idx="796">
                  <c:v>0.71271472999999996</c:v>
                </c:pt>
                <c:pt idx="797">
                  <c:v>0.71502750000000004</c:v>
                </c:pt>
                <c:pt idx="798">
                  <c:v>0.71742879000000004</c:v>
                </c:pt>
                <c:pt idx="799">
                  <c:v>0.71968900000000002</c:v>
                </c:pt>
                <c:pt idx="800">
                  <c:v>0.72201660999999995</c:v>
                </c:pt>
                <c:pt idx="801">
                  <c:v>0.72430088000000004</c:v>
                </c:pt>
                <c:pt idx="802">
                  <c:v>0.72648626999999999</c:v>
                </c:pt>
                <c:pt idx="803">
                  <c:v>0.72884983000000003</c:v>
                </c:pt>
                <c:pt idx="804">
                  <c:v>0.73085053</c:v>
                </c:pt>
                <c:pt idx="805">
                  <c:v>0.73329847000000004</c:v>
                </c:pt>
                <c:pt idx="806">
                  <c:v>0.73515405</c:v>
                </c:pt>
                <c:pt idx="807">
                  <c:v>0.73760159999999997</c:v>
                </c:pt>
                <c:pt idx="808">
                  <c:v>0.73942366999999998</c:v>
                </c:pt>
                <c:pt idx="809">
                  <c:v>0.74176655000000002</c:v>
                </c:pt>
                <c:pt idx="810">
                  <c:v>0.74401505999999995</c:v>
                </c:pt>
                <c:pt idx="811">
                  <c:v>0.74588403000000003</c:v>
                </c:pt>
                <c:pt idx="812">
                  <c:v>0.74831875000000003</c:v>
                </c:pt>
                <c:pt idx="813">
                  <c:v>0.75064597</c:v>
                </c:pt>
                <c:pt idx="814">
                  <c:v>0.7531793</c:v>
                </c:pt>
                <c:pt idx="815">
                  <c:v>0.75561679999999998</c:v>
                </c:pt>
                <c:pt idx="816">
                  <c:v>0.75776421999999999</c:v>
                </c:pt>
                <c:pt idx="817">
                  <c:v>0.75981783999999997</c:v>
                </c:pt>
                <c:pt idx="818">
                  <c:v>0.76230295000000003</c:v>
                </c:pt>
                <c:pt idx="819">
                  <c:v>0.76474925999999999</c:v>
                </c:pt>
                <c:pt idx="820">
                  <c:v>0.76689657</c:v>
                </c:pt>
                <c:pt idx="821">
                  <c:v>0.76956471999999998</c:v>
                </c:pt>
                <c:pt idx="822">
                  <c:v>0.77233697000000001</c:v>
                </c:pt>
                <c:pt idx="823">
                  <c:v>0.77480848999999996</c:v>
                </c:pt>
                <c:pt idx="824">
                  <c:v>0.77784182000000002</c:v>
                </c:pt>
                <c:pt idx="825">
                  <c:v>0.78087585999999998</c:v>
                </c:pt>
                <c:pt idx="826">
                  <c:v>0.78380642</c:v>
                </c:pt>
                <c:pt idx="827">
                  <c:v>0.78707711999999996</c:v>
                </c:pt>
                <c:pt idx="828">
                  <c:v>0.79043337000000002</c:v>
                </c:pt>
                <c:pt idx="829">
                  <c:v>0.79396261999999995</c:v>
                </c:pt>
                <c:pt idx="830">
                  <c:v>0.79782302000000005</c:v>
                </c:pt>
                <c:pt idx="831">
                  <c:v>0.80161134000000001</c:v>
                </c:pt>
                <c:pt idx="832">
                  <c:v>0.80591785999999999</c:v>
                </c:pt>
                <c:pt idx="833">
                  <c:v>0.81012810000000002</c:v>
                </c:pt>
                <c:pt idx="834">
                  <c:v>0.81495536999999996</c:v>
                </c:pt>
                <c:pt idx="835">
                  <c:v>0.81978609000000002</c:v>
                </c:pt>
                <c:pt idx="836">
                  <c:v>0.82477334999999996</c:v>
                </c:pt>
                <c:pt idx="837">
                  <c:v>0.82998276999999998</c:v>
                </c:pt>
                <c:pt idx="838">
                  <c:v>0.83506038999999999</c:v>
                </c:pt>
                <c:pt idx="839">
                  <c:v>0.84035386000000001</c:v>
                </c:pt>
                <c:pt idx="840">
                  <c:v>0.84586097999999998</c:v>
                </c:pt>
                <c:pt idx="841">
                  <c:v>0.85110443999999996</c:v>
                </c:pt>
                <c:pt idx="842">
                  <c:v>0.85652397000000002</c:v>
                </c:pt>
                <c:pt idx="843">
                  <c:v>0.86206252999999999</c:v>
                </c:pt>
                <c:pt idx="844">
                  <c:v>0.86832635000000002</c:v>
                </c:pt>
                <c:pt idx="845">
                  <c:v>0.87472066000000004</c:v>
                </c:pt>
                <c:pt idx="846">
                  <c:v>0.88022798999999996</c:v>
                </c:pt>
                <c:pt idx="847">
                  <c:v>0.88559341000000003</c:v>
                </c:pt>
                <c:pt idx="848">
                  <c:v>0.89087784000000003</c:v>
                </c:pt>
                <c:pt idx="849">
                  <c:v>0.89616143999999998</c:v>
                </c:pt>
                <c:pt idx="850">
                  <c:v>0.90101690999999995</c:v>
                </c:pt>
                <c:pt idx="851">
                  <c:v>0.90616419000000004</c:v>
                </c:pt>
                <c:pt idx="852">
                  <c:v>0.91095868999999996</c:v>
                </c:pt>
                <c:pt idx="853">
                  <c:v>0.91621392000000001</c:v>
                </c:pt>
                <c:pt idx="854">
                  <c:v>0.92115464000000002</c:v>
                </c:pt>
                <c:pt idx="855">
                  <c:v>0.92614492000000004</c:v>
                </c:pt>
                <c:pt idx="856">
                  <c:v>0.93119076000000001</c:v>
                </c:pt>
                <c:pt idx="857">
                  <c:v>0.93609281</c:v>
                </c:pt>
                <c:pt idx="858">
                  <c:v>0.94105671999999996</c:v>
                </c:pt>
                <c:pt idx="859">
                  <c:v>0.94598015000000002</c:v>
                </c:pt>
                <c:pt idx="860">
                  <c:v>0.95071148000000005</c:v>
                </c:pt>
                <c:pt idx="861">
                  <c:v>0.95578987999999998</c:v>
                </c:pt>
                <c:pt idx="862">
                  <c:v>0.96018018000000005</c:v>
                </c:pt>
                <c:pt idx="863">
                  <c:v>0.96547298000000004</c:v>
                </c:pt>
                <c:pt idx="864">
                  <c:v>0.96967139999999996</c:v>
                </c:pt>
                <c:pt idx="865">
                  <c:v>0.97489678999999996</c:v>
                </c:pt>
                <c:pt idx="866">
                  <c:v>0.97916515000000004</c:v>
                </c:pt>
                <c:pt idx="867">
                  <c:v>0.98411769000000004</c:v>
                </c:pt>
                <c:pt idx="868">
                  <c:v>0.98860923000000001</c:v>
                </c:pt>
                <c:pt idx="869">
                  <c:v>0.99318024000000005</c:v>
                </c:pt>
                <c:pt idx="870">
                  <c:v>0.99787481</c:v>
                </c:pt>
                <c:pt idx="871">
                  <c:v>1.0022757</c:v>
                </c:pt>
                <c:pt idx="872">
                  <c:v>1.0069090999999999</c:v>
                </c:pt>
                <c:pt idx="873">
                  <c:v>1.0113889</c:v>
                </c:pt>
                <c:pt idx="874">
                  <c:v>1.0157219</c:v>
                </c:pt>
                <c:pt idx="875">
                  <c:v>1.0203739999999999</c:v>
                </c:pt>
                <c:pt idx="876">
                  <c:v>1.0244708</c:v>
                </c:pt>
                <c:pt idx="877">
                  <c:v>1.0291391000000001</c:v>
                </c:pt>
                <c:pt idx="878">
                  <c:v>1.0332612999999999</c:v>
                </c:pt>
                <c:pt idx="879">
                  <c:v>1.0376609999999999</c:v>
                </c:pt>
                <c:pt idx="880">
                  <c:v>1.0420125</c:v>
                </c:pt>
                <c:pt idx="881">
                  <c:v>1.0460951999999999</c:v>
                </c:pt>
                <c:pt idx="882">
                  <c:v>1.0505088</c:v>
                </c:pt>
                <c:pt idx="883">
                  <c:v>1.0545024999999999</c:v>
                </c:pt>
                <c:pt idx="884">
                  <c:v>1.0588518</c:v>
                </c:pt>
                <c:pt idx="885">
                  <c:v>1.0629054</c:v>
                </c:pt>
                <c:pt idx="886">
                  <c:v>1.0669784</c:v>
                </c:pt>
                <c:pt idx="887">
                  <c:v>1.0712545</c:v>
                </c:pt>
                <c:pt idx="888">
                  <c:v>1.0750143999999999</c:v>
                </c:pt>
                <c:pt idx="889">
                  <c:v>1.0793581000000001</c:v>
                </c:pt>
                <c:pt idx="890">
                  <c:v>1.0830256</c:v>
                </c:pt>
                <c:pt idx="891">
                  <c:v>1.087216</c:v>
                </c:pt>
                <c:pt idx="892">
                  <c:v>1.0909949000000001</c:v>
                </c:pt>
                <c:pt idx="893">
                  <c:v>1.0949434</c:v>
                </c:pt>
                <c:pt idx="894">
                  <c:v>1.0988511000000001</c:v>
                </c:pt>
                <c:pt idx="895">
                  <c:v>1.1025590999999999</c:v>
                </c:pt>
                <c:pt idx="896">
                  <c:v>1.1065071</c:v>
                </c:pt>
                <c:pt idx="897">
                  <c:v>1.1101300999999999</c:v>
                </c:pt>
                <c:pt idx="898">
                  <c:v>1.1139513999999999</c:v>
                </c:pt>
                <c:pt idx="899">
                  <c:v>1.1176299999999999</c:v>
                </c:pt>
                <c:pt idx="900">
                  <c:v>1.1212953999999999</c:v>
                </c:pt>
                <c:pt idx="901">
                  <c:v>1.1249450999999999</c:v>
                </c:pt>
                <c:pt idx="902">
                  <c:v>1.1285518000000001</c:v>
                </c:pt>
                <c:pt idx="903">
                  <c:v>1.1321458</c:v>
                </c:pt>
                <c:pt idx="904">
                  <c:v>1.1359089</c:v>
                </c:pt>
                <c:pt idx="905">
                  <c:v>1.1396162000000001</c:v>
                </c:pt>
                <c:pt idx="906">
                  <c:v>1.1431811000000001</c:v>
                </c:pt>
                <c:pt idx="907">
                  <c:v>1.1475422</c:v>
                </c:pt>
                <c:pt idx="908">
                  <c:v>1.1518041999999999</c:v>
                </c:pt>
                <c:pt idx="909">
                  <c:v>1.155691</c:v>
                </c:pt>
                <c:pt idx="910">
                  <c:v>1.1595335</c:v>
                </c:pt>
                <c:pt idx="911">
                  <c:v>1.1631655000000001</c:v>
                </c:pt>
                <c:pt idx="912">
                  <c:v>1.1671815999999999</c:v>
                </c:pt>
                <c:pt idx="913">
                  <c:v>1.1710597</c:v>
                </c:pt>
                <c:pt idx="914">
                  <c:v>1.1750341</c:v>
                </c:pt>
                <c:pt idx="915">
                  <c:v>1.1792788999999999</c:v>
                </c:pt>
                <c:pt idx="916">
                  <c:v>1.1835127999999999</c:v>
                </c:pt>
                <c:pt idx="917">
                  <c:v>1.1879808000000001</c:v>
                </c:pt>
                <c:pt idx="918">
                  <c:v>1.1926403000000001</c:v>
                </c:pt>
                <c:pt idx="919">
                  <c:v>1.1974084</c:v>
                </c:pt>
                <c:pt idx="920">
                  <c:v>1.2021411</c:v>
                </c:pt>
                <c:pt idx="921">
                  <c:v>1.2072278000000001</c:v>
                </c:pt>
                <c:pt idx="922">
                  <c:v>1.2124111</c:v>
                </c:pt>
                <c:pt idx="923">
                  <c:v>1.2179669</c:v>
                </c:pt>
                <c:pt idx="924">
                  <c:v>1.2236959000000001</c:v>
                </c:pt>
                <c:pt idx="925">
                  <c:v>1.2296800999999999</c:v>
                </c:pt>
                <c:pt idx="926">
                  <c:v>1.2359834000000001</c:v>
                </c:pt>
                <c:pt idx="927">
                  <c:v>1.242521</c:v>
                </c:pt>
                <c:pt idx="928">
                  <c:v>1.2496385000000001</c:v>
                </c:pt>
                <c:pt idx="929">
                  <c:v>1.2569328</c:v>
                </c:pt>
                <c:pt idx="930">
                  <c:v>1.2642935</c:v>
                </c:pt>
                <c:pt idx="931">
                  <c:v>1.2720811999999999</c:v>
                </c:pt>
                <c:pt idx="932">
                  <c:v>1.2796563999999999</c:v>
                </c:pt>
                <c:pt idx="933">
                  <c:v>1.2875315000000001</c:v>
                </c:pt>
                <c:pt idx="934">
                  <c:v>1.2953686</c:v>
                </c:pt>
                <c:pt idx="935">
                  <c:v>1.3034380000000001</c:v>
                </c:pt>
                <c:pt idx="936">
                  <c:v>1.3114271</c:v>
                </c:pt>
                <c:pt idx="937">
                  <c:v>1.3193721</c:v>
                </c:pt>
                <c:pt idx="938">
                  <c:v>1.3286787</c:v>
                </c:pt>
                <c:pt idx="939">
                  <c:v>1.3382335000000001</c:v>
                </c:pt>
                <c:pt idx="940">
                  <c:v>1.3462057999999999</c:v>
                </c:pt>
                <c:pt idx="941">
                  <c:v>1.3540272</c:v>
                </c:pt>
                <c:pt idx="942">
                  <c:v>1.3620209999999999</c:v>
                </c:pt>
                <c:pt idx="943">
                  <c:v>1.3696275</c:v>
                </c:pt>
                <c:pt idx="944">
                  <c:v>1.3769411</c:v>
                </c:pt>
                <c:pt idx="945">
                  <c:v>1.3843734999999999</c:v>
                </c:pt>
                <c:pt idx="946">
                  <c:v>1.3915938999999999</c:v>
                </c:pt>
                <c:pt idx="947">
                  <c:v>1.3990665</c:v>
                </c:pt>
                <c:pt idx="948">
                  <c:v>1.4065004999999999</c:v>
                </c:pt>
                <c:pt idx="949">
                  <c:v>1.4137312</c:v>
                </c:pt>
                <c:pt idx="950">
                  <c:v>1.4211339999999999</c:v>
                </c:pt>
                <c:pt idx="951">
                  <c:v>1.4283024</c:v>
                </c:pt>
                <c:pt idx="952">
                  <c:v>1.4355471</c:v>
                </c:pt>
                <c:pt idx="953">
                  <c:v>1.4426966000000001</c:v>
                </c:pt>
                <c:pt idx="954">
                  <c:v>1.4498295000000001</c:v>
                </c:pt>
                <c:pt idx="955">
                  <c:v>1.4568128</c:v>
                </c:pt>
                <c:pt idx="956">
                  <c:v>1.4639399</c:v>
                </c:pt>
                <c:pt idx="957">
                  <c:v>1.4706878999999999</c:v>
                </c:pt>
                <c:pt idx="958">
                  <c:v>1.4779150999999999</c:v>
                </c:pt>
                <c:pt idx="959">
                  <c:v>1.4845250000000001</c:v>
                </c:pt>
                <c:pt idx="960">
                  <c:v>1.4914741</c:v>
                </c:pt>
                <c:pt idx="961">
                  <c:v>1.4982409000000001</c:v>
                </c:pt>
                <c:pt idx="962">
                  <c:v>1.5048162</c:v>
                </c:pt>
                <c:pt idx="963">
                  <c:v>1.5117193</c:v>
                </c:pt>
                <c:pt idx="964">
                  <c:v>1.5180274</c:v>
                </c:pt>
                <c:pt idx="965">
                  <c:v>1.5249227999999999</c:v>
                </c:pt>
                <c:pt idx="966">
                  <c:v>1.5311732</c:v>
                </c:pt>
                <c:pt idx="967">
                  <c:v>1.5379503999999999</c:v>
                </c:pt>
                <c:pt idx="968">
                  <c:v>1.5441111000000001</c:v>
                </c:pt>
                <c:pt idx="969">
                  <c:v>1.5507143999999999</c:v>
                </c:pt>
                <c:pt idx="970">
                  <c:v>1.5569470000000001</c:v>
                </c:pt>
                <c:pt idx="971">
                  <c:v>1.5632699999999999</c:v>
                </c:pt>
                <c:pt idx="972">
                  <c:v>1.5696323000000001</c:v>
                </c:pt>
                <c:pt idx="973">
                  <c:v>1.5756687</c:v>
                </c:pt>
                <c:pt idx="974">
                  <c:v>1.582068</c:v>
                </c:pt>
                <c:pt idx="975">
                  <c:v>1.5879695</c:v>
                </c:pt>
                <c:pt idx="976">
                  <c:v>1.5942223</c:v>
                </c:pt>
                <c:pt idx="977">
                  <c:v>1.6001635999999999</c:v>
                </c:pt>
                <c:pt idx="978">
                  <c:v>1.6061810999999999</c:v>
                </c:pt>
                <c:pt idx="979">
                  <c:v>1.6122513000000001</c:v>
                </c:pt>
                <c:pt idx="980">
                  <c:v>1.6180188</c:v>
                </c:pt>
                <c:pt idx="981">
                  <c:v>1.6240341</c:v>
                </c:pt>
                <c:pt idx="982">
                  <c:v>1.6296965000000001</c:v>
                </c:pt>
                <c:pt idx="983">
                  <c:v>1.6356606</c:v>
                </c:pt>
                <c:pt idx="984">
                  <c:v>1.6412823000000001</c:v>
                </c:pt>
                <c:pt idx="985">
                  <c:v>1.6471302999999999</c:v>
                </c:pt>
                <c:pt idx="986">
                  <c:v>1.6526160999999999</c:v>
                </c:pt>
                <c:pt idx="987">
                  <c:v>1.6583471000000001</c:v>
                </c:pt>
                <c:pt idx="988">
                  <c:v>1.6639191</c:v>
                </c:pt>
                <c:pt idx="989">
                  <c:v>1.6693587999999999</c:v>
                </c:pt>
                <c:pt idx="990">
                  <c:v>1.6749687</c:v>
                </c:pt>
                <c:pt idx="991">
                  <c:v>1.6802119</c:v>
                </c:pt>
                <c:pt idx="992">
                  <c:v>1.6858325999999999</c:v>
                </c:pt>
                <c:pt idx="993">
                  <c:v>1.6909168000000001</c:v>
                </c:pt>
                <c:pt idx="994">
                  <c:v>1.6964182999999999</c:v>
                </c:pt>
                <c:pt idx="995">
                  <c:v>1.7014499000000001</c:v>
                </c:pt>
                <c:pt idx="996">
                  <c:v>1.7067714</c:v>
                </c:pt>
                <c:pt idx="997">
                  <c:v>1.711824</c:v>
                </c:pt>
                <c:pt idx="998">
                  <c:v>1.7169734000000001</c:v>
                </c:pt>
                <c:pt idx="999">
                  <c:v>1.7219987999999999</c:v>
                </c:pt>
                <c:pt idx="1000">
                  <c:v>1.7269836000000001</c:v>
                </c:pt>
                <c:pt idx="1001">
                  <c:v>1.7319412000000001</c:v>
                </c:pt>
                <c:pt idx="1002">
                  <c:v>1.7368488</c:v>
                </c:pt>
                <c:pt idx="1003">
                  <c:v>1.7418146999999999</c:v>
                </c:pt>
                <c:pt idx="1004">
                  <c:v>1.7468802999999999</c:v>
                </c:pt>
                <c:pt idx="1005">
                  <c:v>1.7519079</c:v>
                </c:pt>
                <c:pt idx="1006">
                  <c:v>1.7569547000000001</c:v>
                </c:pt>
                <c:pt idx="1007">
                  <c:v>1.7626808</c:v>
                </c:pt>
                <c:pt idx="1008">
                  <c:v>1.7688105999999999</c:v>
                </c:pt>
                <c:pt idx="1009">
                  <c:v>1.7740768</c:v>
                </c:pt>
                <c:pt idx="1010">
                  <c:v>1.7793687</c:v>
                </c:pt>
                <c:pt idx="1011">
                  <c:v>1.7845675000000001</c:v>
                </c:pt>
                <c:pt idx="1012">
                  <c:v>1.7900602000000001</c:v>
                </c:pt>
                <c:pt idx="1013">
                  <c:v>1.7956840000000001</c:v>
                </c:pt>
                <c:pt idx="1014">
                  <c:v>1.801528</c:v>
                </c:pt>
                <c:pt idx="1015">
                  <c:v>1.8076177</c:v>
                </c:pt>
                <c:pt idx="1016">
                  <c:v>1.8138069000000001</c:v>
                </c:pt>
                <c:pt idx="1017">
                  <c:v>1.8206083</c:v>
                </c:pt>
                <c:pt idx="1018">
                  <c:v>1.8277302</c:v>
                </c:pt>
                <c:pt idx="1019">
                  <c:v>1.8349422</c:v>
                </c:pt>
                <c:pt idx="1020">
                  <c:v>1.8424818999999999</c:v>
                </c:pt>
                <c:pt idx="1021">
                  <c:v>1.8504212</c:v>
                </c:pt>
                <c:pt idx="1022">
                  <c:v>1.8587895000000001</c:v>
                </c:pt>
                <c:pt idx="1023">
                  <c:v>1.8677412</c:v>
                </c:pt>
                <c:pt idx="1024">
                  <c:v>1.8771724999999999</c:v>
                </c:pt>
                <c:pt idx="1025">
                  <c:v>1.8870235</c:v>
                </c:pt>
                <c:pt idx="1026">
                  <c:v>1.8972681</c:v>
                </c:pt>
                <c:pt idx="1027">
                  <c:v>1.9085392000000001</c:v>
                </c:pt>
                <c:pt idx="1028">
                  <c:v>1.9203365999999999</c:v>
                </c:pt>
                <c:pt idx="1029">
                  <c:v>1.9326547000000001</c:v>
                </c:pt>
                <c:pt idx="1030">
                  <c:v>1.9453585</c:v>
                </c:pt>
                <c:pt idx="1031">
                  <c:v>1.9582406000000001</c:v>
                </c:pt>
                <c:pt idx="1032">
                  <c:v>1.9715480999999999</c:v>
                </c:pt>
                <c:pt idx="1033">
                  <c:v>1.9848334999999999</c:v>
                </c:pt>
                <c:pt idx="1034">
                  <c:v>1.9985462000000001</c:v>
                </c:pt>
                <c:pt idx="1035">
                  <c:v>2.0120399</c:v>
                </c:pt>
                <c:pt idx="1036">
                  <c:v>2.0260169000000001</c:v>
                </c:pt>
                <c:pt idx="1037">
                  <c:v>2.0397471999999999</c:v>
                </c:pt>
                <c:pt idx="1038">
                  <c:v>2.0558182999999999</c:v>
                </c:pt>
                <c:pt idx="1039">
                  <c:v>2.0722021000000002</c:v>
                </c:pt>
                <c:pt idx="1040">
                  <c:v>2.0860145999999999</c:v>
                </c:pt>
                <c:pt idx="1041">
                  <c:v>2.0996101999999999</c:v>
                </c:pt>
                <c:pt idx="1042">
                  <c:v>2.1134263999999998</c:v>
                </c:pt>
                <c:pt idx="1043">
                  <c:v>2.1264649000000002</c:v>
                </c:pt>
                <c:pt idx="1044">
                  <c:v>2.1393754</c:v>
                </c:pt>
                <c:pt idx="1045">
                  <c:v>2.1520568999999998</c:v>
                </c:pt>
                <c:pt idx="1046">
                  <c:v>2.1647428999999998</c:v>
                </c:pt>
                <c:pt idx="1047">
                  <c:v>2.1778536000000002</c:v>
                </c:pt>
                <c:pt idx="1048">
                  <c:v>2.1906051</c:v>
                </c:pt>
                <c:pt idx="1049">
                  <c:v>2.2035391999999998</c:v>
                </c:pt>
                <c:pt idx="1050">
                  <c:v>2.2163719</c:v>
                </c:pt>
                <c:pt idx="1051">
                  <c:v>2.2288923</c:v>
                </c:pt>
                <c:pt idx="1052">
                  <c:v>2.2416596000000002</c:v>
                </c:pt>
                <c:pt idx="1053">
                  <c:v>2.2542057</c:v>
                </c:pt>
                <c:pt idx="1054">
                  <c:v>2.2666447999999999</c:v>
                </c:pt>
                <c:pt idx="1055">
                  <c:v>2.2789807</c:v>
                </c:pt>
                <c:pt idx="1056">
                  <c:v>2.2913703000000001</c:v>
                </c:pt>
                <c:pt idx="1057">
                  <c:v>2.3035530999999998</c:v>
                </c:pt>
                <c:pt idx="1058">
                  <c:v>2.3156446000000002</c:v>
                </c:pt>
                <c:pt idx="1059">
                  <c:v>2.3277131</c:v>
                </c:pt>
                <c:pt idx="1060">
                  <c:v>2.3397209999999999</c:v>
                </c:pt>
                <c:pt idx="1061">
                  <c:v>2.3515372000000001</c:v>
                </c:pt>
                <c:pt idx="1062">
                  <c:v>2.3633502000000002</c:v>
                </c:pt>
                <c:pt idx="1063">
                  <c:v>2.3751055999999999</c:v>
                </c:pt>
                <c:pt idx="1064">
                  <c:v>2.3867398999999998</c:v>
                </c:pt>
                <c:pt idx="1065">
                  <c:v>2.3982863999999999</c:v>
                </c:pt>
                <c:pt idx="1066">
                  <c:v>2.4097710000000001</c:v>
                </c:pt>
                <c:pt idx="1067">
                  <c:v>2.4211320999999999</c:v>
                </c:pt>
                <c:pt idx="1068">
                  <c:v>2.4325714999999999</c:v>
                </c:pt>
                <c:pt idx="1069">
                  <c:v>2.4437047000000001</c:v>
                </c:pt>
                <c:pt idx="1070">
                  <c:v>2.4550135000000002</c:v>
                </c:pt>
                <c:pt idx="1071">
                  <c:v>2.4660304000000002</c:v>
                </c:pt>
                <c:pt idx="1072">
                  <c:v>2.4770948000000002</c:v>
                </c:pt>
                <c:pt idx="1073">
                  <c:v>2.4880447000000001</c:v>
                </c:pt>
                <c:pt idx="1074">
                  <c:v>2.4988288999999999</c:v>
                </c:pt>
                <c:pt idx="1075">
                  <c:v>2.5097634000000002</c:v>
                </c:pt>
                <c:pt idx="1076">
                  <c:v>2.5203389999999999</c:v>
                </c:pt>
                <c:pt idx="1077">
                  <c:v>2.5310752000000001</c:v>
                </c:pt>
                <c:pt idx="1078">
                  <c:v>2.5416379</c:v>
                </c:pt>
                <c:pt idx="1079">
                  <c:v>2.5521020000000001</c:v>
                </c:pt>
                <c:pt idx="1080">
                  <c:v>2.5625526000000001</c:v>
                </c:pt>
                <c:pt idx="1081">
                  <c:v>2.5728453</c:v>
                </c:pt>
                <c:pt idx="1082">
                  <c:v>2.5832035000000002</c:v>
                </c:pt>
                <c:pt idx="1083">
                  <c:v>2.5932944</c:v>
                </c:pt>
                <c:pt idx="1084">
                  <c:v>2.6035292000000001</c:v>
                </c:pt>
                <c:pt idx="1085">
                  <c:v>2.6135088</c:v>
                </c:pt>
                <c:pt idx="1086">
                  <c:v>2.6233906</c:v>
                </c:pt>
                <c:pt idx="1087">
                  <c:v>2.6333806000000002</c:v>
                </c:pt>
                <c:pt idx="1088">
                  <c:v>2.6430745</c:v>
                </c:pt>
                <c:pt idx="1089">
                  <c:v>2.6529424000000001</c:v>
                </c:pt>
                <c:pt idx="1090">
                  <c:v>2.6623299</c:v>
                </c:pt>
                <c:pt idx="1091">
                  <c:v>2.6720331000000002</c:v>
                </c:pt>
                <c:pt idx="1092">
                  <c:v>2.6814827000000001</c:v>
                </c:pt>
                <c:pt idx="1093">
                  <c:v>2.6907312000000001</c:v>
                </c:pt>
                <c:pt idx="1094">
                  <c:v>2.700129</c:v>
                </c:pt>
                <c:pt idx="1095">
                  <c:v>2.7093308</c:v>
                </c:pt>
                <c:pt idx="1096">
                  <c:v>2.7182876999999999</c:v>
                </c:pt>
                <c:pt idx="1097">
                  <c:v>2.7275197000000002</c:v>
                </c:pt>
                <c:pt idx="1098">
                  <c:v>2.7363127999999999</c:v>
                </c:pt>
                <c:pt idx="1099">
                  <c:v>2.7452692000000001</c:v>
                </c:pt>
                <c:pt idx="1100">
                  <c:v>2.7539826000000001</c:v>
                </c:pt>
                <c:pt idx="1101">
                  <c:v>2.7629812999999999</c:v>
                </c:pt>
                <c:pt idx="1102">
                  <c:v>2.7718788999999999</c:v>
                </c:pt>
                <c:pt idx="1103">
                  <c:v>2.7808844000000001</c:v>
                </c:pt>
                <c:pt idx="1104">
                  <c:v>2.7897916</c:v>
                </c:pt>
                <c:pt idx="1105">
                  <c:v>2.7999521000000001</c:v>
                </c:pt>
                <c:pt idx="1106">
                  <c:v>2.8108938999999999</c:v>
                </c:pt>
                <c:pt idx="1107">
                  <c:v>2.8199713000000002</c:v>
                </c:pt>
                <c:pt idx="1108">
                  <c:v>2.8289892999999999</c:v>
                </c:pt>
                <c:pt idx="1109">
                  <c:v>2.8383419000000001</c:v>
                </c:pt>
                <c:pt idx="1110">
                  <c:v>2.8475790000000001</c:v>
                </c:pt>
                <c:pt idx="1111">
                  <c:v>2.8572408</c:v>
                </c:pt>
                <c:pt idx="1112">
                  <c:v>2.8667729999999998</c:v>
                </c:pt>
                <c:pt idx="1113">
                  <c:v>2.8769114999999998</c:v>
                </c:pt>
                <c:pt idx="1114">
                  <c:v>2.8872317000000001</c:v>
                </c:pt>
                <c:pt idx="1115">
                  <c:v>2.8980172999999998</c:v>
                </c:pt>
                <c:pt idx="1116">
                  <c:v>2.9091515999999999</c:v>
                </c:pt>
                <c:pt idx="1117">
                  <c:v>2.9204732999999998</c:v>
                </c:pt>
                <c:pt idx="1118">
                  <c:v>2.9320369999999998</c:v>
                </c:pt>
                <c:pt idx="1119">
                  <c:v>2.9440423999999998</c:v>
                </c:pt>
                <c:pt idx="1120">
                  <c:v>2.9565861</c:v>
                </c:pt>
                <c:pt idx="1121">
                  <c:v>2.9697293999999999</c:v>
                </c:pt>
                <c:pt idx="1122">
                  <c:v>2.9834168000000001</c:v>
                </c:pt>
                <c:pt idx="1123">
                  <c:v>2.9977941000000001</c:v>
                </c:pt>
                <c:pt idx="1124">
                  <c:v>3.0124639000000002</c:v>
                </c:pt>
                <c:pt idx="1125">
                  <c:v>3.0282334</c:v>
                </c:pt>
                <c:pt idx="1126">
                  <c:v>3.0449514</c:v>
                </c:pt>
                <c:pt idx="1127">
                  <c:v>3.0621836999999998</c:v>
                </c:pt>
                <c:pt idx="1128">
                  <c:v>3.0797604999999999</c:v>
                </c:pt>
                <c:pt idx="1129">
                  <c:v>3.0976647000000002</c:v>
                </c:pt>
                <c:pt idx="1130">
                  <c:v>3.1158082999999999</c:v>
                </c:pt>
                <c:pt idx="1131">
                  <c:v>3.1341413999999999</c:v>
                </c:pt>
                <c:pt idx="1132">
                  <c:v>3.1526575999999999</c:v>
                </c:pt>
                <c:pt idx="1133">
                  <c:v>3.171189</c:v>
                </c:pt>
                <c:pt idx="1134">
                  <c:v>3.1898181000000001</c:v>
                </c:pt>
                <c:pt idx="1135">
                  <c:v>3.2085637999999999</c:v>
                </c:pt>
                <c:pt idx="1136">
                  <c:v>3.2299918999999999</c:v>
                </c:pt>
                <c:pt idx="1137">
                  <c:v>3.2520617000000001</c:v>
                </c:pt>
                <c:pt idx="1138">
                  <c:v>3.2705901000000002</c:v>
                </c:pt>
                <c:pt idx="1139">
                  <c:v>3.2887664999999999</c:v>
                </c:pt>
                <c:pt idx="1140">
                  <c:v>3.3070002000000001</c:v>
                </c:pt>
                <c:pt idx="1141">
                  <c:v>3.3245941000000001</c:v>
                </c:pt>
                <c:pt idx="1142">
                  <c:v>3.3415271</c:v>
                </c:pt>
                <c:pt idx="1143">
                  <c:v>3.3583430999999999</c:v>
                </c:pt>
                <c:pt idx="1144">
                  <c:v>3.3751764</c:v>
                </c:pt>
                <c:pt idx="1145">
                  <c:v>3.3918742000000002</c:v>
                </c:pt>
                <c:pt idx="1146">
                  <c:v>3.4087147999999998</c:v>
                </c:pt>
                <c:pt idx="1147">
                  <c:v>3.4252109000000002</c:v>
                </c:pt>
                <c:pt idx="1148">
                  <c:v>3.4418133000000002</c:v>
                </c:pt>
                <c:pt idx="1149">
                  <c:v>3.458275</c:v>
                </c:pt>
                <c:pt idx="1150">
                  <c:v>3.4746869</c:v>
                </c:pt>
                <c:pt idx="1151">
                  <c:v>3.4909903</c:v>
                </c:pt>
                <c:pt idx="1152">
                  <c:v>3.5070361000000001</c:v>
                </c:pt>
                <c:pt idx="1153">
                  <c:v>3.5230812</c:v>
                </c:pt>
                <c:pt idx="1154">
                  <c:v>3.5390109999999999</c:v>
                </c:pt>
                <c:pt idx="1155">
                  <c:v>3.5545051999999999</c:v>
                </c:pt>
                <c:pt idx="1156">
                  <c:v>3.5700731999999999</c:v>
                </c:pt>
                <c:pt idx="1157">
                  <c:v>3.5855830000000002</c:v>
                </c:pt>
                <c:pt idx="1158">
                  <c:v>3.6005329000000001</c:v>
                </c:pt>
                <c:pt idx="1159">
                  <c:v>3.6156776000000002</c:v>
                </c:pt>
                <c:pt idx="1160">
                  <c:v>3.6307054000000001</c:v>
                </c:pt>
                <c:pt idx="1161">
                  <c:v>3.6453429000000002</c:v>
                </c:pt>
                <c:pt idx="1162">
                  <c:v>3.6600419</c:v>
                </c:pt>
                <c:pt idx="1163">
                  <c:v>3.6746208</c:v>
                </c:pt>
                <c:pt idx="1164">
                  <c:v>3.6887498000000001</c:v>
                </c:pt>
                <c:pt idx="1165">
                  <c:v>3.7032466999999998</c:v>
                </c:pt>
                <c:pt idx="1166">
                  <c:v>3.7172741999999999</c:v>
                </c:pt>
                <c:pt idx="1167">
                  <c:v>3.7311421999999999</c:v>
                </c:pt>
                <c:pt idx="1168">
                  <c:v>3.7451900999999999</c:v>
                </c:pt>
                <c:pt idx="1169">
                  <c:v>3.7588322999999999</c:v>
                </c:pt>
                <c:pt idx="1170">
                  <c:v>3.7723616</c:v>
                </c:pt>
                <c:pt idx="1171">
                  <c:v>3.7860029000000002</c:v>
                </c:pt>
                <c:pt idx="1172">
                  <c:v>3.7991666999999998</c:v>
                </c:pt>
                <c:pt idx="1173">
                  <c:v>3.8124886</c:v>
                </c:pt>
                <c:pt idx="1174">
                  <c:v>3.8256953</c:v>
                </c:pt>
                <c:pt idx="1175">
                  <c:v>3.8385189</c:v>
                </c:pt>
                <c:pt idx="1176">
                  <c:v>3.8514819999999999</c:v>
                </c:pt>
                <c:pt idx="1177">
                  <c:v>3.8643190999999999</c:v>
                </c:pt>
                <c:pt idx="1178">
                  <c:v>3.8767746000000001</c:v>
                </c:pt>
                <c:pt idx="1179">
                  <c:v>3.8894004</c:v>
                </c:pt>
                <c:pt idx="1180">
                  <c:v>3.9017529999999998</c:v>
                </c:pt>
                <c:pt idx="1181">
                  <c:v>3.9139289000000002</c:v>
                </c:pt>
                <c:pt idx="1182">
                  <c:v>3.9262321999999998</c:v>
                </c:pt>
                <c:pt idx="1183">
                  <c:v>3.9380970999999998</c:v>
                </c:pt>
                <c:pt idx="1184">
                  <c:v>3.9500777</c:v>
                </c:pt>
                <c:pt idx="1185">
                  <c:v>3.9618074000000001</c:v>
                </c:pt>
                <c:pt idx="1186">
                  <c:v>3.9734120000000002</c:v>
                </c:pt>
                <c:pt idx="1187">
                  <c:v>3.9849603999999998</c:v>
                </c:pt>
                <c:pt idx="1188">
                  <c:v>3.9963479</c:v>
                </c:pt>
                <c:pt idx="1189">
                  <c:v>4.0074632000000001</c:v>
                </c:pt>
                <c:pt idx="1190">
                  <c:v>4.0187255000000004</c:v>
                </c:pt>
                <c:pt idx="1191">
                  <c:v>4.0296291999999996</c:v>
                </c:pt>
                <c:pt idx="1192">
                  <c:v>4.0404999000000004</c:v>
                </c:pt>
                <c:pt idx="1193">
                  <c:v>4.0513154</c:v>
                </c:pt>
                <c:pt idx="1194">
                  <c:v>4.0617096000000004</c:v>
                </c:pt>
                <c:pt idx="1195">
                  <c:v>4.0723421000000002</c:v>
                </c:pt>
                <c:pt idx="1196">
                  <c:v>4.0827207999999997</c:v>
                </c:pt>
                <c:pt idx="1197">
                  <c:v>4.0928449999999996</c:v>
                </c:pt>
                <c:pt idx="1198">
                  <c:v>4.1030594000000002</c:v>
                </c:pt>
                <c:pt idx="1199">
                  <c:v>4.113175</c:v>
                </c:pt>
                <c:pt idx="1200">
                  <c:v>4.1237271</c:v>
                </c:pt>
                <c:pt idx="1201">
                  <c:v>4.1341821999999997</c:v>
                </c:pt>
                <c:pt idx="1202">
                  <c:v>4.1444960000000002</c:v>
                </c:pt>
                <c:pt idx="1203">
                  <c:v>4.1560063999999999</c:v>
                </c:pt>
                <c:pt idx="1204">
                  <c:v>4.1686712000000004</c:v>
                </c:pt>
                <c:pt idx="1205">
                  <c:v>4.1790016999999997</c:v>
                </c:pt>
                <c:pt idx="1206">
                  <c:v>4.1894277999999998</c:v>
                </c:pt>
                <c:pt idx="1207">
                  <c:v>4.1999228000000004</c:v>
                </c:pt>
                <c:pt idx="1208">
                  <c:v>4.2104086000000001</c:v>
                </c:pt>
                <c:pt idx="1209">
                  <c:v>4.2210539000000002</c:v>
                </c:pt>
                <c:pt idx="1210">
                  <c:v>4.2320608999999996</c:v>
                </c:pt>
                <c:pt idx="1211">
                  <c:v>4.2433322000000002</c:v>
                </c:pt>
                <c:pt idx="1212">
                  <c:v>4.2547835000000003</c:v>
                </c:pt>
                <c:pt idx="1213">
                  <c:v>4.2667425999999997</c:v>
                </c:pt>
                <c:pt idx="1214">
                  <c:v>4.2790800000000004</c:v>
                </c:pt>
                <c:pt idx="1215">
                  <c:v>4.2918124000000004</c:v>
                </c:pt>
                <c:pt idx="1216">
                  <c:v>4.3044210999999999</c:v>
                </c:pt>
                <c:pt idx="1217">
                  <c:v>4.3176642000000003</c:v>
                </c:pt>
                <c:pt idx="1218">
                  <c:v>4.3315530000000004</c:v>
                </c:pt>
                <c:pt idx="1219">
                  <c:v>4.3459250999999997</c:v>
                </c:pt>
                <c:pt idx="1220">
                  <c:v>4.3609175999999996</c:v>
                </c:pt>
                <c:pt idx="1221">
                  <c:v>4.3765612999999997</c:v>
                </c:pt>
                <c:pt idx="1222">
                  <c:v>4.3926227000000004</c:v>
                </c:pt>
                <c:pt idx="1223">
                  <c:v>4.4097016</c:v>
                </c:pt>
                <c:pt idx="1224">
                  <c:v>4.4279264999999999</c:v>
                </c:pt>
                <c:pt idx="1225">
                  <c:v>4.4465364000000003</c:v>
                </c:pt>
                <c:pt idx="1226">
                  <c:v>4.4655214000000001</c:v>
                </c:pt>
                <c:pt idx="1227">
                  <c:v>4.4848062000000004</c:v>
                </c:pt>
                <c:pt idx="1228">
                  <c:v>4.5041966999999996</c:v>
                </c:pt>
                <c:pt idx="1229">
                  <c:v>4.523981</c:v>
                </c:pt>
                <c:pt idx="1230">
                  <c:v>4.5434777999999998</c:v>
                </c:pt>
                <c:pt idx="1231">
                  <c:v>4.5634435</c:v>
                </c:pt>
                <c:pt idx="1232">
                  <c:v>4.5831093999999997</c:v>
                </c:pt>
                <c:pt idx="1233">
                  <c:v>4.6028849999999997</c:v>
                </c:pt>
                <c:pt idx="1234">
                  <c:v>4.6253136000000001</c:v>
                </c:pt>
                <c:pt idx="1235">
                  <c:v>4.6485960999999998</c:v>
                </c:pt>
                <c:pt idx="1236">
                  <c:v>4.6678161999999999</c:v>
                </c:pt>
                <c:pt idx="1237">
                  <c:v>4.6868882999999997</c:v>
                </c:pt>
                <c:pt idx="1238">
                  <c:v>4.7057520999999998</c:v>
                </c:pt>
                <c:pt idx="1239">
                  <c:v>4.7241717000000003</c:v>
                </c:pt>
                <c:pt idx="1240">
                  <c:v>4.7412027999999999</c:v>
                </c:pt>
                <c:pt idx="1241">
                  <c:v>4.7587069</c:v>
                </c:pt>
                <c:pt idx="1242">
                  <c:v>4.7760799</c:v>
                </c:pt>
                <c:pt idx="1243">
                  <c:v>4.7935748</c:v>
                </c:pt>
                <c:pt idx="1244">
                  <c:v>4.8109555999999998</c:v>
                </c:pt>
                <c:pt idx="1245">
                  <c:v>4.8280801000000002</c:v>
                </c:pt>
                <c:pt idx="1246">
                  <c:v>4.8453568999999996</c:v>
                </c:pt>
                <c:pt idx="1247">
                  <c:v>4.8623640000000004</c:v>
                </c:pt>
                <c:pt idx="1248">
                  <c:v>4.8790126999999996</c:v>
                </c:pt>
                <c:pt idx="1249">
                  <c:v>4.8958573000000003</c:v>
                </c:pt>
                <c:pt idx="1250">
                  <c:v>4.9124444</c:v>
                </c:pt>
                <c:pt idx="1251">
                  <c:v>4.9281756999999997</c:v>
                </c:pt>
                <c:pt idx="1252">
                  <c:v>4.9455726999999996</c:v>
                </c:pt>
                <c:pt idx="1253">
                  <c:v>4.9623198999999998</c:v>
                </c:pt>
                <c:pt idx="1254">
                  <c:v>4.9773027000000001</c:v>
                </c:pt>
                <c:pt idx="1255">
                  <c:v>4.9923647000000004</c:v>
                </c:pt>
                <c:pt idx="1256">
                  <c:v>5.0078581</c:v>
                </c:pt>
                <c:pt idx="1257">
                  <c:v>5.0231127999999998</c:v>
                </c:pt>
                <c:pt idx="1258">
                  <c:v>5.0378417000000004</c:v>
                </c:pt>
                <c:pt idx="1259">
                  <c:v>5.0525774999999999</c:v>
                </c:pt>
                <c:pt idx="1260">
                  <c:v>5.0666650000000004</c:v>
                </c:pt>
                <c:pt idx="1261">
                  <c:v>5.0806237000000003</c:v>
                </c:pt>
                <c:pt idx="1262">
                  <c:v>5.0946490999999998</c:v>
                </c:pt>
                <c:pt idx="1263">
                  <c:v>5.1082694000000002</c:v>
                </c:pt>
                <c:pt idx="1264">
                  <c:v>5.1218494000000003</c:v>
                </c:pt>
                <c:pt idx="1265">
                  <c:v>5.1348851</c:v>
                </c:pt>
                <c:pt idx="1266">
                  <c:v>5.1479507</c:v>
                </c:pt>
                <c:pt idx="1267">
                  <c:v>5.1605151999999999</c:v>
                </c:pt>
                <c:pt idx="1268">
                  <c:v>5.1731207000000001</c:v>
                </c:pt>
                <c:pt idx="1269">
                  <c:v>5.1853033999999996</c:v>
                </c:pt>
                <c:pt idx="1270">
                  <c:v>5.1974589</c:v>
                </c:pt>
                <c:pt idx="1271">
                  <c:v>5.2092704000000003</c:v>
                </c:pt>
                <c:pt idx="1272">
                  <c:v>5.2209459999999996</c:v>
                </c:pt>
                <c:pt idx="1273">
                  <c:v>5.2322240000000004</c:v>
                </c:pt>
                <c:pt idx="1274">
                  <c:v>5.2435200999999996</c:v>
                </c:pt>
                <c:pt idx="1275">
                  <c:v>5.2544636999999996</c:v>
                </c:pt>
                <c:pt idx="1276">
                  <c:v>5.2651655000000002</c:v>
                </c:pt>
                <c:pt idx="1277">
                  <c:v>5.2756734999999999</c:v>
                </c:pt>
                <c:pt idx="1278">
                  <c:v>5.2859851000000004</c:v>
                </c:pt>
                <c:pt idx="1279">
                  <c:v>5.2960200999999998</c:v>
                </c:pt>
                <c:pt idx="1280">
                  <c:v>5.3056577999999996</c:v>
                </c:pt>
                <c:pt idx="1281">
                  <c:v>5.3155105000000002</c:v>
                </c:pt>
                <c:pt idx="1282">
                  <c:v>5.3246083000000004</c:v>
                </c:pt>
                <c:pt idx="1283">
                  <c:v>5.3337801999999996</c:v>
                </c:pt>
                <c:pt idx="1284">
                  <c:v>5.3425114999999996</c:v>
                </c:pt>
                <c:pt idx="1285">
                  <c:v>5.3513541</c:v>
                </c:pt>
                <c:pt idx="1286">
                  <c:v>5.3595857999999996</c:v>
                </c:pt>
                <c:pt idx="1287">
                  <c:v>5.3680538999999996</c:v>
                </c:pt>
                <c:pt idx="1288">
                  <c:v>5.3764314999999998</c:v>
                </c:pt>
                <c:pt idx="1289">
                  <c:v>5.3846464000000003</c:v>
                </c:pt>
                <c:pt idx="1290">
                  <c:v>5.3930071000000002</c:v>
                </c:pt>
                <c:pt idx="1291">
                  <c:v>5.4015795000000004</c:v>
                </c:pt>
                <c:pt idx="1292">
                  <c:v>5.4124216000000001</c:v>
                </c:pt>
                <c:pt idx="1293">
                  <c:v>5.4209456999999999</c:v>
                </c:pt>
                <c:pt idx="1294">
                  <c:v>5.4300366999999996</c:v>
                </c:pt>
                <c:pt idx="1295">
                  <c:v>5.4394618000000001</c:v>
                </c:pt>
                <c:pt idx="1296">
                  <c:v>5.4501344999999999</c:v>
                </c:pt>
                <c:pt idx="1297">
                  <c:v>5.4607802000000003</c:v>
                </c:pt>
                <c:pt idx="1298">
                  <c:v>5.4736384999999999</c:v>
                </c:pt>
                <c:pt idx="1299">
                  <c:v>5.4872797000000002</c:v>
                </c:pt>
                <c:pt idx="1300">
                  <c:v>5.5031258999999997</c:v>
                </c:pt>
                <c:pt idx="1301">
                  <c:v>5.5209967000000004</c:v>
                </c:pt>
                <c:pt idx="1302">
                  <c:v>5.5410442</c:v>
                </c:pt>
                <c:pt idx="1303">
                  <c:v>5.5642576999999998</c:v>
                </c:pt>
                <c:pt idx="1304">
                  <c:v>5.5886718999999996</c:v>
                </c:pt>
                <c:pt idx="1305">
                  <c:v>5.6168037000000002</c:v>
                </c:pt>
                <c:pt idx="1306">
                  <c:v>5.6482279000000002</c:v>
                </c:pt>
                <c:pt idx="1307">
                  <c:v>5.6831339999999999</c:v>
                </c:pt>
                <c:pt idx="1308">
                  <c:v>5.7216154000000001</c:v>
                </c:pt>
                <c:pt idx="1309">
                  <c:v>5.7636253000000002</c:v>
                </c:pt>
                <c:pt idx="1310">
                  <c:v>5.8090314999999997</c:v>
                </c:pt>
                <c:pt idx="1311">
                  <c:v>5.8587863000000002</c:v>
                </c:pt>
                <c:pt idx="1312">
                  <c:v>5.9133943000000002</c:v>
                </c:pt>
                <c:pt idx="1313">
                  <c:v>5.9703784000000004</c:v>
                </c:pt>
                <c:pt idx="1314">
                  <c:v>6.0293047</c:v>
                </c:pt>
                <c:pt idx="1315">
                  <c:v>6.0896077000000002</c:v>
                </c:pt>
                <c:pt idx="1316">
                  <c:v>6.1508086999999998</c:v>
                </c:pt>
                <c:pt idx="1317">
                  <c:v>6.2124302</c:v>
                </c:pt>
                <c:pt idx="1318">
                  <c:v>6.2739577000000004</c:v>
                </c:pt>
                <c:pt idx="1319">
                  <c:v>6.3350647999999996</c:v>
                </c:pt>
                <c:pt idx="1320">
                  <c:v>6.3954265000000001</c:v>
                </c:pt>
                <c:pt idx="1321">
                  <c:v>6.4548204</c:v>
                </c:pt>
                <c:pt idx="1322">
                  <c:v>6.5217292999999996</c:v>
                </c:pt>
                <c:pt idx="1323">
                  <c:v>6.5886788999999997</c:v>
                </c:pt>
                <c:pt idx="1324">
                  <c:v>6.6428855999999996</c:v>
                </c:pt>
                <c:pt idx="1325">
                  <c:v>6.6956341000000004</c:v>
                </c:pt>
                <c:pt idx="1326">
                  <c:v>6.7467838999999996</c:v>
                </c:pt>
                <c:pt idx="1327">
                  <c:v>6.7967839000000003</c:v>
                </c:pt>
                <c:pt idx="1328">
                  <c:v>6.8453081999999998</c:v>
                </c:pt>
                <c:pt idx="1329">
                  <c:v>6.8922550999999999</c:v>
                </c:pt>
                <c:pt idx="1330">
                  <c:v>6.9379273000000001</c:v>
                </c:pt>
                <c:pt idx="1331">
                  <c:v>6.9817603999999998</c:v>
                </c:pt>
                <c:pt idx="1332">
                  <c:v>7.0243665000000002</c:v>
                </c:pt>
                <c:pt idx="1333">
                  <c:v>7.0652698000000003</c:v>
                </c:pt>
                <c:pt idx="1334">
                  <c:v>7.1049528000000004</c:v>
                </c:pt>
                <c:pt idx="1335">
                  <c:v>7.1431060999999998</c:v>
                </c:pt>
                <c:pt idx="1336">
                  <c:v>7.1808246000000002</c:v>
                </c:pt>
                <c:pt idx="1337">
                  <c:v>7.2173588000000004</c:v>
                </c:pt>
                <c:pt idx="1338">
                  <c:v>7.2529285000000003</c:v>
                </c:pt>
                <c:pt idx="1339">
                  <c:v>7.2869900999999997</c:v>
                </c:pt>
                <c:pt idx="1340">
                  <c:v>7.3202517</c:v>
                </c:pt>
                <c:pt idx="1341">
                  <c:v>7.3512507999999999</c:v>
                </c:pt>
                <c:pt idx="1342">
                  <c:v>7.381888</c:v>
                </c:pt>
                <c:pt idx="1343">
                  <c:v>7.4085340000000004</c:v>
                </c:pt>
                <c:pt idx="1344">
                  <c:v>7.435594</c:v>
                </c:pt>
                <c:pt idx="1345">
                  <c:v>7.4580938999999997</c:v>
                </c:pt>
                <c:pt idx="1346">
                  <c:v>7.4841167000000004</c:v>
                </c:pt>
                <c:pt idx="1347">
                  <c:v>7.502669</c:v>
                </c:pt>
                <c:pt idx="1348">
                  <c:v>7.5204979999999999</c:v>
                </c:pt>
                <c:pt idx="1349">
                  <c:v>7.5385267999999996</c:v>
                </c:pt>
                <c:pt idx="1350">
                  <c:v>7.5543640999999999</c:v>
                </c:pt>
                <c:pt idx="1351">
                  <c:v>7.5730841</c:v>
                </c:pt>
                <c:pt idx="1352">
                  <c:v>7.5879903999999998</c:v>
                </c:pt>
                <c:pt idx="1353">
                  <c:v>7.6012608999999998</c:v>
                </c:pt>
                <c:pt idx="1354">
                  <c:v>7.6139375999999999</c:v>
                </c:pt>
                <c:pt idx="1355">
                  <c:v>7.6260630000000003</c:v>
                </c:pt>
                <c:pt idx="1356">
                  <c:v>7.6377474000000003</c:v>
                </c:pt>
                <c:pt idx="1357">
                  <c:v>7.6468097000000004</c:v>
                </c:pt>
                <c:pt idx="1358">
                  <c:v>7.6542386999999996</c:v>
                </c:pt>
                <c:pt idx="1359">
                  <c:v>7.6613889999999998</c:v>
                </c:pt>
                <c:pt idx="1360">
                  <c:v>7.6687548000000003</c:v>
                </c:pt>
                <c:pt idx="1361">
                  <c:v>7.6732059000000001</c:v>
                </c:pt>
                <c:pt idx="1362">
                  <c:v>7.6772353999999998</c:v>
                </c:pt>
                <c:pt idx="1363">
                  <c:v>7.6807805</c:v>
                </c:pt>
                <c:pt idx="1364">
                  <c:v>7.6824963999999998</c:v>
                </c:pt>
                <c:pt idx="1365">
                  <c:v>7.6835547999999996</c:v>
                </c:pt>
                <c:pt idx="1366">
                  <c:v>7.6831341000000002</c:v>
                </c:pt>
                <c:pt idx="1367">
                  <c:v>7.6821647000000004</c:v>
                </c:pt>
                <c:pt idx="1368">
                  <c:v>7.6798890999999996</c:v>
                </c:pt>
                <c:pt idx="1369">
                  <c:v>7.6763748999999999</c:v>
                </c:pt>
                <c:pt idx="1370">
                  <c:v>7.6719033999999997</c:v>
                </c:pt>
                <c:pt idx="1371">
                  <c:v>7.6662433999999999</c:v>
                </c:pt>
                <c:pt idx="1372">
                  <c:v>7.6596805000000003</c:v>
                </c:pt>
                <c:pt idx="1373">
                  <c:v>7.6517742000000002</c:v>
                </c:pt>
                <c:pt idx="1374">
                  <c:v>7.6424061999999999</c:v>
                </c:pt>
                <c:pt idx="1375">
                  <c:v>7.6315650000000002</c:v>
                </c:pt>
                <c:pt idx="1376">
                  <c:v>7.6197698000000003</c:v>
                </c:pt>
                <c:pt idx="1377">
                  <c:v>7.6065902999999997</c:v>
                </c:pt>
                <c:pt idx="1378">
                  <c:v>7.5915939999999997</c:v>
                </c:pt>
                <c:pt idx="1379">
                  <c:v>7.5749985000000004</c:v>
                </c:pt>
                <c:pt idx="1380">
                  <c:v>7.5560818000000003</c:v>
                </c:pt>
                <c:pt idx="1381">
                  <c:v>7.5363920000000002</c:v>
                </c:pt>
                <c:pt idx="1382">
                  <c:v>7.5124301000000004</c:v>
                </c:pt>
                <c:pt idx="1383">
                  <c:v>7.4873684999999996</c:v>
                </c:pt>
                <c:pt idx="1384">
                  <c:v>7.4591272000000002</c:v>
                </c:pt>
                <c:pt idx="1385">
                  <c:v>7.4269162</c:v>
                </c:pt>
                <c:pt idx="1386">
                  <c:v>7.3903258000000003</c:v>
                </c:pt>
                <c:pt idx="1387">
                  <c:v>7.3475076000000001</c:v>
                </c:pt>
                <c:pt idx="1388">
                  <c:v>7.2975365999999999</c:v>
                </c:pt>
                <c:pt idx="1389">
                  <c:v>7.2341018000000004</c:v>
                </c:pt>
                <c:pt idx="1390">
                  <c:v>7.1565500000000002</c:v>
                </c:pt>
                <c:pt idx="1391">
                  <c:v>7.0494449000000001</c:v>
                </c:pt>
                <c:pt idx="1392">
                  <c:v>6.9100903999999996</c:v>
                </c:pt>
                <c:pt idx="1393">
                  <c:v>6.7332397999999998</c:v>
                </c:pt>
                <c:pt idx="1394">
                  <c:v>6.5079748000000004</c:v>
                </c:pt>
                <c:pt idx="1395">
                  <c:v>6.2599128999999998</c:v>
                </c:pt>
                <c:pt idx="1396">
                  <c:v>5.9915358999999997</c:v>
                </c:pt>
                <c:pt idx="1397">
                  <c:v>5.6522430999999997</c:v>
                </c:pt>
                <c:pt idx="1398">
                  <c:v>5.3108250000000004</c:v>
                </c:pt>
                <c:pt idx="1399">
                  <c:v>4.9871290999999998</c:v>
                </c:pt>
                <c:pt idx="1400">
                  <c:v>4.6640854000000003</c:v>
                </c:pt>
                <c:pt idx="1401">
                  <c:v>4.3776609999999998</c:v>
                </c:pt>
                <c:pt idx="1402">
                  <c:v>4.1217226</c:v>
                </c:pt>
                <c:pt idx="1403">
                  <c:v>3.8914265000000001</c:v>
                </c:pt>
                <c:pt idx="1404">
                  <c:v>3.6893992</c:v>
                </c:pt>
                <c:pt idx="1405">
                  <c:v>3.5129117999999999</c:v>
                </c:pt>
                <c:pt idx="1406">
                  <c:v>3.3634387000000001</c:v>
                </c:pt>
                <c:pt idx="1407">
                  <c:v>3.2359627999999998</c:v>
                </c:pt>
                <c:pt idx="1408">
                  <c:v>3.1297674</c:v>
                </c:pt>
                <c:pt idx="1409">
                  <c:v>3.0414865</c:v>
                </c:pt>
                <c:pt idx="1410">
                  <c:v>2.9662679000000001</c:v>
                </c:pt>
                <c:pt idx="1411">
                  <c:v>2.9045152999999999</c:v>
                </c:pt>
                <c:pt idx="1412">
                  <c:v>2.8503997000000001</c:v>
                </c:pt>
                <c:pt idx="1413">
                  <c:v>2.8067546000000001</c:v>
                </c:pt>
                <c:pt idx="1414">
                  <c:v>2.7613354000000001</c:v>
                </c:pt>
                <c:pt idx="1415">
                  <c:v>2.7224081</c:v>
                </c:pt>
                <c:pt idx="1416">
                  <c:v>2.6879249999999999</c:v>
                </c:pt>
                <c:pt idx="1417">
                  <c:v>2.6454900000000001</c:v>
                </c:pt>
                <c:pt idx="1418">
                  <c:v>2.6051628999999998</c:v>
                </c:pt>
                <c:pt idx="1419">
                  <c:v>2.5640065999999999</c:v>
                </c:pt>
                <c:pt idx="1420">
                  <c:v>2.5219889000000002</c:v>
                </c:pt>
                <c:pt idx="1421">
                  <c:v>2.4759517</c:v>
                </c:pt>
                <c:pt idx="1422">
                  <c:v>2.4253648999999999</c:v>
                </c:pt>
                <c:pt idx="1423">
                  <c:v>2.3729068999999998</c:v>
                </c:pt>
                <c:pt idx="1424">
                  <c:v>2.3168744000000001</c:v>
                </c:pt>
                <c:pt idx="1425">
                  <c:v>2.2584042000000002</c:v>
                </c:pt>
                <c:pt idx="1426">
                  <c:v>2.1964746000000002</c:v>
                </c:pt>
                <c:pt idx="1427">
                  <c:v>2.1321531999999999</c:v>
                </c:pt>
                <c:pt idx="1428">
                  <c:v>2.0658161000000002</c:v>
                </c:pt>
                <c:pt idx="1429">
                  <c:v>1.9974491000000001</c:v>
                </c:pt>
                <c:pt idx="1430">
                  <c:v>1.9274973</c:v>
                </c:pt>
                <c:pt idx="1431">
                  <c:v>1.8562329</c:v>
                </c:pt>
                <c:pt idx="1432">
                  <c:v>1.7836468000000001</c:v>
                </c:pt>
                <c:pt idx="1433">
                  <c:v>1.7092955999999999</c:v>
                </c:pt>
                <c:pt idx="1434">
                  <c:v>1.6327655000000001</c:v>
                </c:pt>
                <c:pt idx="1435">
                  <c:v>1.5584357</c:v>
                </c:pt>
                <c:pt idx="1436">
                  <c:v>1.4839916</c:v>
                </c:pt>
                <c:pt idx="1437">
                  <c:v>1.4109328000000001</c:v>
                </c:pt>
                <c:pt idx="1438">
                  <c:v>1.3417467000000001</c:v>
                </c:pt>
                <c:pt idx="1439">
                  <c:v>1.2713721</c:v>
                </c:pt>
                <c:pt idx="1440">
                  <c:v>1.2033688</c:v>
                </c:pt>
                <c:pt idx="1441">
                  <c:v>1.1476374</c:v>
                </c:pt>
                <c:pt idx="1442">
                  <c:v>1.0914644</c:v>
                </c:pt>
                <c:pt idx="1443">
                  <c:v>1.0430263</c:v>
                </c:pt>
                <c:pt idx="1444">
                  <c:v>0.98819014999999999</c:v>
                </c:pt>
                <c:pt idx="1445">
                  <c:v>0.94793198999999995</c:v>
                </c:pt>
                <c:pt idx="1446">
                  <c:v>0.92246322999999997</c:v>
                </c:pt>
                <c:pt idx="1447">
                  <c:v>0.90471816999999999</c:v>
                </c:pt>
              </c:numCache>
            </c:numRef>
          </c:yVal>
          <c:smooth val="1"/>
        </c:ser>
        <c:dLbls>
          <c:showLegendKey val="0"/>
          <c:showVal val="0"/>
          <c:showCatName val="0"/>
          <c:showSerName val="0"/>
          <c:showPercent val="0"/>
          <c:showBubbleSize val="0"/>
        </c:dLbls>
        <c:axId val="341181880"/>
        <c:axId val="341183056"/>
      </c:scatterChart>
      <c:valAx>
        <c:axId val="341181880"/>
        <c:scaling>
          <c:orientation val="minMax"/>
          <c:max val="265"/>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fr-FR"/>
                  <a:t>z(mm)</a:t>
                </a:r>
              </a:p>
            </c:rich>
          </c:tx>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title>
        <c:numFmt formatCode="General"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41183056"/>
        <c:crosses val="autoZero"/>
        <c:crossBetween val="midCat"/>
      </c:valAx>
      <c:valAx>
        <c:axId val="341183056"/>
        <c:scaling>
          <c:orientation val="minMax"/>
          <c:max val="8"/>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fr-FR"/>
                  <a:t>Current (A)</a:t>
                </a:r>
              </a:p>
            </c:rich>
          </c:tx>
          <c:layout>
            <c:manualLayout>
              <c:xMode val="edge"/>
              <c:yMode val="edge"/>
              <c:x val="6.6194858172848869E-2"/>
              <c:y val="0.37271794108434819"/>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title>
        <c:numFmt formatCode="General"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41181880"/>
        <c:crosses val="autoZero"/>
        <c:crossBetween val="midCat"/>
        <c:minorUnit val="2"/>
      </c:valAx>
      <c:spPr>
        <a:noFill/>
        <a:ln>
          <a:noFill/>
        </a:ln>
        <a:effectLst/>
      </c:spPr>
    </c:plotArea>
    <c:plotVisOnly val="1"/>
    <c:dispBlanksAs val="gap"/>
    <c:showDLblsOverMax val="0"/>
  </c:chart>
  <c:spPr>
    <a:noFill/>
    <a:ln>
      <a:noFill/>
    </a:ln>
    <a:effectLst/>
  </c:spPr>
  <c:txPr>
    <a:bodyPr/>
    <a:lstStyle/>
    <a:p>
      <a:pPr>
        <a:defRPr sz="900"/>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013011-8574-4E20-A6AC-4B981D7672D3}" type="datetimeFigureOut">
              <a:rPr lang="fr-FR" smtClean="0"/>
              <a:t>09/05/2016</a:t>
            </a:fld>
            <a:endParaRPr lang="fr-F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85D6E2-A00E-49E2-88AF-FC9773CDF35C}" type="slidenum">
              <a:rPr lang="fr-FR" smtClean="0"/>
              <a:t>‹#›</a:t>
            </a:fld>
            <a:endParaRPr lang="fr-FR"/>
          </a:p>
        </p:txBody>
      </p:sp>
    </p:spTree>
    <p:extLst>
      <p:ext uri="{BB962C8B-B14F-4D97-AF65-F5344CB8AC3E}">
        <p14:creationId xmlns:p14="http://schemas.microsoft.com/office/powerpoint/2010/main" val="123589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2A1B1EF-717F-47B1-B69D-1FA6F6A7CC3B}" type="slidenum">
              <a:rPr lang="fr-FR" smtClean="0"/>
              <a:t>1</a:t>
            </a:fld>
            <a:endParaRPr lang="fr-FR"/>
          </a:p>
        </p:txBody>
      </p:sp>
    </p:spTree>
    <p:extLst>
      <p:ext uri="{BB962C8B-B14F-4D97-AF65-F5344CB8AC3E}">
        <p14:creationId xmlns:p14="http://schemas.microsoft.com/office/powerpoint/2010/main" val="9266512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noProof="0" dirty="0"/>
          </a:p>
        </p:txBody>
      </p:sp>
      <p:sp>
        <p:nvSpPr>
          <p:cNvPr id="4" name="Espace réservé du numéro de diapositive 3"/>
          <p:cNvSpPr>
            <a:spLocks noGrp="1"/>
          </p:cNvSpPr>
          <p:nvPr>
            <p:ph type="sldNum" sz="quarter" idx="10"/>
          </p:nvPr>
        </p:nvSpPr>
        <p:spPr/>
        <p:txBody>
          <a:bodyPr/>
          <a:lstStyle/>
          <a:p>
            <a:fld id="{CAE7E90B-FC1D-426B-902B-8FBC754D92FA}" type="slidenum">
              <a:rPr lang="fr-FR" smtClean="0"/>
              <a:t>13</a:t>
            </a:fld>
            <a:endParaRPr lang="fr-FR"/>
          </a:p>
        </p:txBody>
      </p:sp>
    </p:spTree>
    <p:extLst>
      <p:ext uri="{BB962C8B-B14F-4D97-AF65-F5344CB8AC3E}">
        <p14:creationId xmlns:p14="http://schemas.microsoft.com/office/powerpoint/2010/main" val="25420611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noProof="0" dirty="0"/>
          </a:p>
        </p:txBody>
      </p:sp>
      <p:sp>
        <p:nvSpPr>
          <p:cNvPr id="4" name="Espace réservé du numéro de diapositive 3"/>
          <p:cNvSpPr>
            <a:spLocks noGrp="1"/>
          </p:cNvSpPr>
          <p:nvPr>
            <p:ph type="sldNum" sz="quarter" idx="10"/>
          </p:nvPr>
        </p:nvSpPr>
        <p:spPr/>
        <p:txBody>
          <a:bodyPr/>
          <a:lstStyle/>
          <a:p>
            <a:fld id="{CAE7E90B-FC1D-426B-902B-8FBC754D92FA}" type="slidenum">
              <a:rPr lang="fr-FR" smtClean="0"/>
              <a:t>15</a:t>
            </a:fld>
            <a:endParaRPr lang="fr-FR" dirty="0"/>
          </a:p>
        </p:txBody>
      </p:sp>
    </p:spTree>
    <p:extLst>
      <p:ext uri="{BB962C8B-B14F-4D97-AF65-F5344CB8AC3E}">
        <p14:creationId xmlns:p14="http://schemas.microsoft.com/office/powerpoint/2010/main" val="929544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B2A1B1EF-717F-47B1-B69D-1FA6F6A7CC3B}" type="slidenum">
              <a:rPr lang="fr-FR" smtClean="0"/>
              <a:t>16</a:t>
            </a:fld>
            <a:endParaRPr lang="fr-FR"/>
          </a:p>
        </p:txBody>
      </p:sp>
    </p:spTree>
    <p:extLst>
      <p:ext uri="{BB962C8B-B14F-4D97-AF65-F5344CB8AC3E}">
        <p14:creationId xmlns:p14="http://schemas.microsoft.com/office/powerpoint/2010/main" val="31905053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2A1B1EF-717F-47B1-B69D-1FA6F6A7CC3B}" type="slidenum">
              <a:rPr lang="fr-FR" smtClean="0"/>
              <a:t>18</a:t>
            </a:fld>
            <a:endParaRPr lang="fr-FR"/>
          </a:p>
        </p:txBody>
      </p:sp>
    </p:spTree>
    <p:extLst>
      <p:ext uri="{BB962C8B-B14F-4D97-AF65-F5344CB8AC3E}">
        <p14:creationId xmlns:p14="http://schemas.microsoft.com/office/powerpoint/2010/main" val="4050966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2A1B1EF-717F-47B1-B69D-1FA6F6A7CC3B}" type="slidenum">
              <a:rPr lang="fr-FR" smtClean="0"/>
              <a:t>19</a:t>
            </a:fld>
            <a:endParaRPr lang="fr-FR"/>
          </a:p>
        </p:txBody>
      </p:sp>
    </p:spTree>
    <p:extLst>
      <p:ext uri="{BB962C8B-B14F-4D97-AF65-F5344CB8AC3E}">
        <p14:creationId xmlns:p14="http://schemas.microsoft.com/office/powerpoint/2010/main" val="7246381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2A1B1EF-717F-47B1-B69D-1FA6F6A7CC3B}" type="slidenum">
              <a:rPr lang="fr-FR" smtClean="0"/>
              <a:t>20</a:t>
            </a:fld>
            <a:endParaRPr lang="fr-FR"/>
          </a:p>
        </p:txBody>
      </p:sp>
    </p:spTree>
    <p:extLst>
      <p:ext uri="{BB962C8B-B14F-4D97-AF65-F5344CB8AC3E}">
        <p14:creationId xmlns:p14="http://schemas.microsoft.com/office/powerpoint/2010/main" val="779098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10"/>
          </p:nvPr>
        </p:nvSpPr>
        <p:spPr/>
        <p:txBody>
          <a:bodyPr/>
          <a:lstStyle/>
          <a:p>
            <a:fld id="{B2A1B1EF-717F-47B1-B69D-1FA6F6A7CC3B}" type="slidenum">
              <a:rPr lang="fr-FR" smtClean="0"/>
              <a:t>24</a:t>
            </a:fld>
            <a:endParaRPr lang="fr-FR"/>
          </a:p>
        </p:txBody>
      </p:sp>
    </p:spTree>
    <p:extLst>
      <p:ext uri="{BB962C8B-B14F-4D97-AF65-F5344CB8AC3E}">
        <p14:creationId xmlns:p14="http://schemas.microsoft.com/office/powerpoint/2010/main" val="16805438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B2A1B1EF-717F-47B1-B69D-1FA6F6A7CC3B}" type="slidenum">
              <a:rPr lang="fr-FR" smtClean="0">
                <a:solidFill>
                  <a:prstClr val="black"/>
                </a:solidFill>
              </a:rPr>
              <a:pPr/>
              <a:t>25</a:t>
            </a:fld>
            <a:endParaRPr lang="fr-FR">
              <a:solidFill>
                <a:prstClr val="black"/>
              </a:solidFill>
            </a:endParaRPr>
          </a:p>
        </p:txBody>
      </p:sp>
    </p:spTree>
    <p:extLst>
      <p:ext uri="{BB962C8B-B14F-4D97-AF65-F5344CB8AC3E}">
        <p14:creationId xmlns:p14="http://schemas.microsoft.com/office/powerpoint/2010/main" val="38233738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B2A1B1EF-717F-47B1-B69D-1FA6F6A7CC3B}" type="slidenum">
              <a:rPr lang="fr-FR" smtClean="0"/>
              <a:t>27</a:t>
            </a:fld>
            <a:endParaRPr lang="fr-FR"/>
          </a:p>
        </p:txBody>
      </p:sp>
    </p:spTree>
    <p:extLst>
      <p:ext uri="{BB962C8B-B14F-4D97-AF65-F5344CB8AC3E}">
        <p14:creationId xmlns:p14="http://schemas.microsoft.com/office/powerpoint/2010/main" val="8391937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2A1B1EF-717F-47B1-B69D-1FA6F6A7CC3B}" type="slidenum">
              <a:rPr lang="fr-FR" smtClean="0"/>
              <a:t>28</a:t>
            </a:fld>
            <a:endParaRPr lang="fr-FR"/>
          </a:p>
        </p:txBody>
      </p:sp>
    </p:spTree>
    <p:extLst>
      <p:ext uri="{BB962C8B-B14F-4D97-AF65-F5344CB8AC3E}">
        <p14:creationId xmlns:p14="http://schemas.microsoft.com/office/powerpoint/2010/main" val="1357697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2A1B1EF-717F-47B1-B69D-1FA6F6A7CC3B}" type="slidenum">
              <a:rPr lang="fr-FR" smtClean="0">
                <a:solidFill>
                  <a:prstClr val="black"/>
                </a:solidFill>
              </a:rPr>
              <a:pPr/>
              <a:t>2</a:t>
            </a:fld>
            <a:endParaRPr lang="fr-FR" dirty="0">
              <a:solidFill>
                <a:prstClr val="black"/>
              </a:solidFill>
            </a:endParaRPr>
          </a:p>
        </p:txBody>
      </p:sp>
    </p:spTree>
    <p:extLst>
      <p:ext uri="{BB962C8B-B14F-4D97-AF65-F5344CB8AC3E}">
        <p14:creationId xmlns:p14="http://schemas.microsoft.com/office/powerpoint/2010/main" val="18667708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1D85D6E2-A00E-49E2-88AF-FC9773CDF35C}" type="slidenum">
              <a:rPr lang="fr-FR" smtClean="0"/>
              <a:t>29</a:t>
            </a:fld>
            <a:endParaRPr lang="fr-FR"/>
          </a:p>
        </p:txBody>
      </p:sp>
    </p:spTree>
    <p:extLst>
      <p:ext uri="{BB962C8B-B14F-4D97-AF65-F5344CB8AC3E}">
        <p14:creationId xmlns:p14="http://schemas.microsoft.com/office/powerpoint/2010/main" val="10897446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B2A1B1EF-717F-47B1-B69D-1FA6F6A7CC3B}" type="slidenum">
              <a:rPr lang="fr-FR" smtClean="0"/>
              <a:t>30</a:t>
            </a:fld>
            <a:endParaRPr lang="fr-FR"/>
          </a:p>
        </p:txBody>
      </p:sp>
    </p:spTree>
    <p:extLst>
      <p:ext uri="{BB962C8B-B14F-4D97-AF65-F5344CB8AC3E}">
        <p14:creationId xmlns:p14="http://schemas.microsoft.com/office/powerpoint/2010/main" val="27883476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B2A1B1EF-717F-47B1-B69D-1FA6F6A7CC3B}" type="slidenum">
              <a:rPr lang="fr-FR" smtClean="0"/>
              <a:t>31</a:t>
            </a:fld>
            <a:endParaRPr lang="fr-FR"/>
          </a:p>
        </p:txBody>
      </p:sp>
    </p:spTree>
    <p:extLst>
      <p:ext uri="{BB962C8B-B14F-4D97-AF65-F5344CB8AC3E}">
        <p14:creationId xmlns:p14="http://schemas.microsoft.com/office/powerpoint/2010/main" val="8332003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B2A1B1EF-717F-47B1-B69D-1FA6F6A7CC3B}" type="slidenum">
              <a:rPr lang="fr-FR" smtClean="0"/>
              <a:t>32</a:t>
            </a:fld>
            <a:endParaRPr lang="fr-FR"/>
          </a:p>
        </p:txBody>
      </p:sp>
    </p:spTree>
    <p:extLst>
      <p:ext uri="{BB962C8B-B14F-4D97-AF65-F5344CB8AC3E}">
        <p14:creationId xmlns:p14="http://schemas.microsoft.com/office/powerpoint/2010/main" val="3567211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2A1B1EF-717F-47B1-B69D-1FA6F6A7CC3B}" type="slidenum">
              <a:rPr lang="fr-FR" smtClean="0"/>
              <a:t>4</a:t>
            </a:fld>
            <a:endParaRPr lang="fr-FR"/>
          </a:p>
        </p:txBody>
      </p:sp>
    </p:spTree>
    <p:extLst>
      <p:ext uri="{BB962C8B-B14F-4D97-AF65-F5344CB8AC3E}">
        <p14:creationId xmlns:p14="http://schemas.microsoft.com/office/powerpoint/2010/main" val="2589003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CAE7E90B-FC1D-426B-902B-8FBC754D92FA}" type="slidenum">
              <a:rPr lang="fr-FR" smtClean="0"/>
              <a:t>5</a:t>
            </a:fld>
            <a:endParaRPr lang="fr-FR"/>
          </a:p>
        </p:txBody>
      </p:sp>
    </p:spTree>
    <p:extLst>
      <p:ext uri="{BB962C8B-B14F-4D97-AF65-F5344CB8AC3E}">
        <p14:creationId xmlns:p14="http://schemas.microsoft.com/office/powerpoint/2010/main" val="2495745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2A1B1EF-717F-47B1-B69D-1FA6F6A7CC3B}" type="slidenum">
              <a:rPr lang="fr-FR" smtClean="0"/>
              <a:t>7</a:t>
            </a:fld>
            <a:endParaRPr lang="fr-FR"/>
          </a:p>
        </p:txBody>
      </p:sp>
    </p:spTree>
    <p:extLst>
      <p:ext uri="{BB962C8B-B14F-4D97-AF65-F5344CB8AC3E}">
        <p14:creationId xmlns:p14="http://schemas.microsoft.com/office/powerpoint/2010/main" val="2611772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2A1B1EF-717F-47B1-B69D-1FA6F6A7CC3B}" type="slidenum">
              <a:rPr lang="fr-FR" smtClean="0"/>
              <a:t>8</a:t>
            </a:fld>
            <a:endParaRPr lang="fr-FR"/>
          </a:p>
        </p:txBody>
      </p:sp>
    </p:spTree>
    <p:extLst>
      <p:ext uri="{BB962C8B-B14F-4D97-AF65-F5344CB8AC3E}">
        <p14:creationId xmlns:p14="http://schemas.microsoft.com/office/powerpoint/2010/main" val="2169740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3200" b="0" i="0" u="none" dirty="0" smtClean="0">
                <a:solidFill>
                  <a:srgbClr val="FF0000"/>
                </a:solidFill>
              </a:rPr>
              <a:t>Electric</a:t>
            </a:r>
            <a:r>
              <a:rPr lang="en-US" sz="3200" b="0" i="0" u="none" baseline="0" dirty="0" smtClean="0">
                <a:solidFill>
                  <a:srgbClr val="FF0000"/>
                </a:solidFill>
              </a:rPr>
              <a:t> field </a:t>
            </a:r>
          </a:p>
          <a:p>
            <a:r>
              <a:rPr lang="en-US" sz="3200" b="0" i="0" u="none" baseline="0" dirty="0" smtClean="0">
                <a:solidFill>
                  <a:srgbClr val="FF0000"/>
                </a:solidFill>
              </a:rPr>
              <a:t>Parameters computed with HFSS</a:t>
            </a:r>
            <a:endParaRPr lang="en-US" sz="3200" b="0" i="0" u="none" dirty="0">
              <a:solidFill>
                <a:srgbClr val="FF0000"/>
              </a:solidFill>
            </a:endParaRPr>
          </a:p>
        </p:txBody>
      </p:sp>
      <p:sp>
        <p:nvSpPr>
          <p:cNvPr id="4" name="Espace réservé du numéro de diapositive 3"/>
          <p:cNvSpPr>
            <a:spLocks noGrp="1"/>
          </p:cNvSpPr>
          <p:nvPr>
            <p:ph type="sldNum" sz="quarter" idx="10"/>
          </p:nvPr>
        </p:nvSpPr>
        <p:spPr/>
        <p:txBody>
          <a:bodyPr/>
          <a:lstStyle/>
          <a:p>
            <a:fld id="{CAE7E90B-FC1D-426B-902B-8FBC754D92FA}" type="slidenum">
              <a:rPr lang="fr-FR" smtClean="0"/>
              <a:t>9</a:t>
            </a:fld>
            <a:endParaRPr lang="fr-FR"/>
          </a:p>
        </p:txBody>
      </p:sp>
    </p:spTree>
    <p:extLst>
      <p:ext uri="{BB962C8B-B14F-4D97-AF65-F5344CB8AC3E}">
        <p14:creationId xmlns:p14="http://schemas.microsoft.com/office/powerpoint/2010/main" val="3852266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AE7E90B-FC1D-426B-902B-8FBC754D92FA}" type="slidenum">
              <a:rPr lang="fr-FR" smtClean="0"/>
              <a:t>11</a:t>
            </a:fld>
            <a:endParaRPr lang="fr-FR"/>
          </a:p>
        </p:txBody>
      </p:sp>
    </p:spTree>
    <p:extLst>
      <p:ext uri="{BB962C8B-B14F-4D97-AF65-F5344CB8AC3E}">
        <p14:creationId xmlns:p14="http://schemas.microsoft.com/office/powerpoint/2010/main" val="1562349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2A1B1EF-717F-47B1-B69D-1FA6F6A7CC3B}" type="slidenum">
              <a:rPr lang="fr-FR" smtClean="0"/>
              <a:t>12</a:t>
            </a:fld>
            <a:endParaRPr lang="fr-FR"/>
          </a:p>
        </p:txBody>
      </p:sp>
    </p:spTree>
    <p:extLst>
      <p:ext uri="{BB962C8B-B14F-4D97-AF65-F5344CB8AC3E}">
        <p14:creationId xmlns:p14="http://schemas.microsoft.com/office/powerpoint/2010/main" val="3651230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fr-F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p:txBody>
          <a:bodyPr/>
          <a:lstStyle/>
          <a:p>
            <a:r>
              <a:rPr lang="fr-FR" smtClean="0"/>
              <a:t>Antoine Mollard – JDD Pheniics 2016</a:t>
            </a:r>
            <a:endParaRPr lang="fr-FR"/>
          </a:p>
        </p:txBody>
      </p:sp>
      <p:sp>
        <p:nvSpPr>
          <p:cNvPr id="6" name="Slide Number Placeholder 5"/>
          <p:cNvSpPr>
            <a:spLocks noGrp="1"/>
          </p:cNvSpPr>
          <p:nvPr>
            <p:ph type="sldNum" sz="quarter" idx="12"/>
          </p:nvPr>
        </p:nvSpPr>
        <p:spPr/>
        <p:txBody>
          <a:bodyPr/>
          <a:lstStyle/>
          <a:p>
            <a:fld id="{D34AD195-6A41-49ED-B6E1-201307185D0C}" type="slidenum">
              <a:rPr lang="fr-FR" smtClean="0"/>
              <a:t>‹#›</a:t>
            </a:fld>
            <a:endParaRPr lang="fr-FR"/>
          </a:p>
        </p:txBody>
      </p:sp>
    </p:spTree>
    <p:extLst>
      <p:ext uri="{BB962C8B-B14F-4D97-AF65-F5344CB8AC3E}">
        <p14:creationId xmlns:p14="http://schemas.microsoft.com/office/powerpoint/2010/main" val="770829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p:txBody>
          <a:bodyPr/>
          <a:lstStyle/>
          <a:p>
            <a:r>
              <a:rPr lang="fr-FR" smtClean="0"/>
              <a:t>Antoine Mollard – JDD Pheniics 2016</a:t>
            </a:r>
            <a:endParaRPr lang="fr-FR"/>
          </a:p>
        </p:txBody>
      </p:sp>
      <p:sp>
        <p:nvSpPr>
          <p:cNvPr id="6" name="Slide Number Placeholder 5"/>
          <p:cNvSpPr>
            <a:spLocks noGrp="1"/>
          </p:cNvSpPr>
          <p:nvPr>
            <p:ph type="sldNum" sz="quarter" idx="12"/>
          </p:nvPr>
        </p:nvSpPr>
        <p:spPr/>
        <p:txBody>
          <a:bodyPr/>
          <a:lstStyle/>
          <a:p>
            <a:fld id="{D34AD195-6A41-49ED-B6E1-201307185D0C}" type="slidenum">
              <a:rPr lang="fr-FR" smtClean="0"/>
              <a:t>‹#›</a:t>
            </a:fld>
            <a:endParaRPr lang="fr-FR"/>
          </a:p>
        </p:txBody>
      </p:sp>
    </p:spTree>
    <p:extLst>
      <p:ext uri="{BB962C8B-B14F-4D97-AF65-F5344CB8AC3E}">
        <p14:creationId xmlns:p14="http://schemas.microsoft.com/office/powerpoint/2010/main" val="1242788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p:txBody>
          <a:bodyPr/>
          <a:lstStyle/>
          <a:p>
            <a:r>
              <a:rPr lang="fr-FR" smtClean="0"/>
              <a:t>Antoine Mollard – JDD Pheniics 2016</a:t>
            </a:r>
            <a:endParaRPr lang="fr-FR"/>
          </a:p>
        </p:txBody>
      </p:sp>
      <p:sp>
        <p:nvSpPr>
          <p:cNvPr id="6" name="Slide Number Placeholder 5"/>
          <p:cNvSpPr>
            <a:spLocks noGrp="1"/>
          </p:cNvSpPr>
          <p:nvPr>
            <p:ph type="sldNum" sz="quarter" idx="12"/>
          </p:nvPr>
        </p:nvSpPr>
        <p:spPr/>
        <p:txBody>
          <a:bodyPr/>
          <a:lstStyle/>
          <a:p>
            <a:fld id="{D34AD195-6A41-49ED-B6E1-201307185D0C}" type="slidenum">
              <a:rPr lang="fr-FR" smtClean="0"/>
              <a:t>‹#›</a:t>
            </a:fld>
            <a:endParaRPr lang="fr-FR"/>
          </a:p>
        </p:txBody>
      </p:sp>
    </p:spTree>
    <p:extLst>
      <p:ext uri="{BB962C8B-B14F-4D97-AF65-F5344CB8AC3E}">
        <p14:creationId xmlns:p14="http://schemas.microsoft.com/office/powerpoint/2010/main" val="25535796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Titre">
    <p:spTree>
      <p:nvGrpSpPr>
        <p:cNvPr id="1" name=""/>
        <p:cNvGrpSpPr/>
        <p:nvPr/>
      </p:nvGrpSpPr>
      <p:grpSpPr>
        <a:xfrm>
          <a:off x="0" y="0"/>
          <a:ext cx="0" cy="0"/>
          <a:chOff x="0" y="0"/>
          <a:chExt cx="0" cy="0"/>
        </a:xfrm>
      </p:grpSpPr>
      <p:sp>
        <p:nvSpPr>
          <p:cNvPr id="2" name="Titre 1"/>
          <p:cNvSpPr>
            <a:spLocks noGrp="1"/>
          </p:cNvSpPr>
          <p:nvPr>
            <p:ph type="ctrTitle"/>
          </p:nvPr>
        </p:nvSpPr>
        <p:spPr>
          <a:xfrm>
            <a:off x="3960000" y="1855288"/>
            <a:ext cx="4788464" cy="2653832"/>
          </a:xfrm>
        </p:spPr>
        <p:txBody>
          <a:bodyPr anchor="t" anchorCtr="0"/>
          <a:lstStyle>
            <a:lvl1pPr>
              <a:lnSpc>
                <a:spcPts val="3800"/>
              </a:lnSpc>
              <a:defRPr sz="2800" b="0" cap="all" baseline="0">
                <a:solidFill>
                  <a:srgbClr val="666666"/>
                </a:solidFill>
              </a:defRPr>
            </a:lvl1pPr>
          </a:lstStyle>
          <a:p>
            <a:r>
              <a:rPr lang="fr-FR" smtClean="0"/>
              <a:t>Modifiez le style du titre</a:t>
            </a:r>
            <a:endParaRPr lang="fr-FR" dirty="0"/>
          </a:p>
        </p:txBody>
      </p:sp>
      <p:sp>
        <p:nvSpPr>
          <p:cNvPr id="3" name="Sous-titre 2"/>
          <p:cNvSpPr>
            <a:spLocks noGrp="1"/>
          </p:cNvSpPr>
          <p:nvPr>
            <p:ph type="subTitle" idx="1"/>
          </p:nvPr>
        </p:nvSpPr>
        <p:spPr>
          <a:xfrm>
            <a:off x="3960000" y="5805264"/>
            <a:ext cx="4788464" cy="504056"/>
          </a:xfrm>
        </p:spPr>
        <p:txBody>
          <a:bodyPr anchor="b" anchorCtr="0"/>
          <a:lstStyle>
            <a:lvl1pPr marL="0" indent="0" algn="l">
              <a:buNone/>
              <a:defRPr sz="1550" cap="all" baseline="0">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
        <p:nvSpPr>
          <p:cNvPr id="9" name="Espace réservé du texte 8"/>
          <p:cNvSpPr>
            <a:spLocks noGrp="1"/>
          </p:cNvSpPr>
          <p:nvPr>
            <p:ph type="body" sz="quarter" idx="13" hasCustomPrompt="1"/>
          </p:nvPr>
        </p:nvSpPr>
        <p:spPr>
          <a:xfrm>
            <a:off x="3960000" y="4509120"/>
            <a:ext cx="4788464" cy="1224136"/>
          </a:xfrm>
        </p:spPr>
        <p:txBody>
          <a:bodyPr anchor="b" anchorCtr="0"/>
          <a:lstStyle>
            <a:lvl1pPr marL="0" indent="0">
              <a:buFont typeface="Arial" pitchFamily="34" charset="0"/>
              <a:buNone/>
              <a:defRPr sz="850" b="0">
                <a:solidFill>
                  <a:srgbClr val="666666"/>
                </a:solidFill>
              </a:defRPr>
            </a:lvl1pPr>
          </a:lstStyle>
          <a:p>
            <a:pPr lvl="0"/>
            <a:r>
              <a:rPr lang="fr-FR" dirty="0" smtClean="0"/>
              <a:t>Nom événement | Prénom Nom</a:t>
            </a:r>
            <a:endParaRPr lang="fr-FR" dirty="0"/>
          </a:p>
        </p:txBody>
      </p:sp>
      <p:sp>
        <p:nvSpPr>
          <p:cNvPr id="11" name="Espace réservé de la date 10"/>
          <p:cNvSpPr>
            <a:spLocks noGrp="1"/>
          </p:cNvSpPr>
          <p:nvPr>
            <p:ph type="dt" sz="half" idx="14"/>
          </p:nvPr>
        </p:nvSpPr>
        <p:spPr>
          <a:xfrm>
            <a:off x="3960000" y="6305192"/>
            <a:ext cx="1450504" cy="365125"/>
          </a:xfrm>
        </p:spPr>
        <p:txBody>
          <a:bodyPr/>
          <a:lstStyle/>
          <a:p>
            <a:endParaRPr lang="fr-FR"/>
          </a:p>
        </p:txBody>
      </p:sp>
      <p:sp>
        <p:nvSpPr>
          <p:cNvPr id="12" name="Espace réservé du numéro de diapositive 11"/>
          <p:cNvSpPr>
            <a:spLocks noGrp="1"/>
          </p:cNvSpPr>
          <p:nvPr>
            <p:ph type="sldNum" sz="quarter" idx="15"/>
          </p:nvPr>
        </p:nvSpPr>
        <p:spPr/>
        <p:txBody>
          <a:bodyPr/>
          <a:lstStyle>
            <a:lvl1pPr>
              <a:defRPr>
                <a:solidFill>
                  <a:schemeClr val="bg1"/>
                </a:solidFill>
              </a:defRPr>
            </a:lvl1pPr>
          </a:lstStyle>
          <a:p>
            <a:fld id="{296A5B4F-8806-49AF-ADC2-F53C548500B7}" type="slidenum">
              <a:rPr lang="fr-FR" smtClean="0"/>
              <a:t>‹#›</a:t>
            </a:fld>
            <a:endParaRPr lang="fr-FR"/>
          </a:p>
        </p:txBody>
      </p:sp>
      <p:sp>
        <p:nvSpPr>
          <p:cNvPr id="13" name="Espace réservé du pied de page 12"/>
          <p:cNvSpPr>
            <a:spLocks noGrp="1"/>
          </p:cNvSpPr>
          <p:nvPr>
            <p:ph type="ftr" sz="quarter" idx="16"/>
          </p:nvPr>
        </p:nvSpPr>
        <p:spPr>
          <a:xfrm>
            <a:off x="5436096" y="6305192"/>
            <a:ext cx="2555448" cy="365125"/>
          </a:xfrm>
        </p:spPr>
        <p:txBody>
          <a:bodyPr/>
          <a:lstStyle>
            <a:lvl1pPr>
              <a:defRPr>
                <a:solidFill>
                  <a:schemeClr val="bg1"/>
                </a:solidFill>
              </a:defRPr>
            </a:lvl1pPr>
          </a:lstStyle>
          <a:p>
            <a:r>
              <a:rPr lang="fr-FR" smtClean="0"/>
              <a:t>Antoine Mollard – JDD Pheniics 2016</a:t>
            </a:r>
            <a:endParaRPr lang="fr-FR"/>
          </a:p>
        </p:txBody>
      </p:sp>
      <p:sp>
        <p:nvSpPr>
          <p:cNvPr id="14" name="ZoneTexte 13"/>
          <p:cNvSpPr txBox="1"/>
          <p:nvPr/>
        </p:nvSpPr>
        <p:spPr>
          <a:xfrm>
            <a:off x="1259632" y="6093296"/>
            <a:ext cx="936104" cy="261610"/>
          </a:xfrm>
          <a:prstGeom prst="rect">
            <a:avLst/>
          </a:prstGeom>
          <a:noFill/>
        </p:spPr>
        <p:txBody>
          <a:bodyPr wrap="square" rtlCol="0">
            <a:spAutoFit/>
          </a:bodyPr>
          <a:lstStyle/>
          <a:p>
            <a:pPr algn="ctr"/>
            <a:r>
              <a:rPr lang="fr-FR" sz="1100" dirty="0" smtClean="0">
                <a:solidFill>
                  <a:schemeClr val="bg1"/>
                </a:solidFill>
                <a:latin typeface="+mj-lt"/>
              </a:rPr>
              <a:t>www.cea.fr</a:t>
            </a:r>
            <a:endParaRPr lang="fr-FR" sz="1100" dirty="0">
              <a:solidFill>
                <a:schemeClr val="bg1"/>
              </a:solidFill>
              <a:latin typeface="+mj-lt"/>
            </a:endParaRPr>
          </a:p>
        </p:txBody>
      </p:sp>
      <p:grpSp>
        <p:nvGrpSpPr>
          <p:cNvPr id="19" name="Groupe 18"/>
          <p:cNvGrpSpPr/>
          <p:nvPr/>
        </p:nvGrpSpPr>
        <p:grpSpPr>
          <a:xfrm>
            <a:off x="1" y="-12700"/>
            <a:ext cx="3347864" cy="6870700"/>
            <a:chOff x="1" y="-12700"/>
            <a:chExt cx="3347864" cy="6870700"/>
          </a:xfrm>
        </p:grpSpPr>
        <p:grpSp>
          <p:nvGrpSpPr>
            <p:cNvPr id="17" name="Groupe 16"/>
            <p:cNvGrpSpPr/>
            <p:nvPr userDrawn="1"/>
          </p:nvGrpSpPr>
          <p:grpSpPr>
            <a:xfrm>
              <a:off x="1" y="-12700"/>
              <a:ext cx="3347864" cy="6870700"/>
              <a:chOff x="1" y="-12700"/>
              <a:chExt cx="3347864" cy="6870700"/>
            </a:xfrm>
          </p:grpSpPr>
          <p:pic>
            <p:nvPicPr>
              <p:cNvPr id="1026" name="Picture 2" descr="S:\CHARTE - LOGOS 2012\Fond dégradé Logo CEA 2012.jpg"/>
              <p:cNvPicPr>
                <a:picLocks noChangeAspect="1" noChangeArrowheads="1"/>
              </p:cNvPicPr>
              <p:nvPr userDrawn="1"/>
            </p:nvPicPr>
            <p:blipFill>
              <a:blip r:embed="rId2" cstate="print"/>
              <a:srcRect/>
              <a:stretch>
                <a:fillRect/>
              </a:stretch>
            </p:blipFill>
            <p:spPr bwMode="auto">
              <a:xfrm>
                <a:off x="1" y="-12700"/>
                <a:ext cx="3347864" cy="6870700"/>
              </a:xfrm>
              <a:prstGeom prst="rect">
                <a:avLst/>
              </a:prstGeom>
              <a:noFill/>
            </p:spPr>
          </p:pic>
          <p:pic>
            <p:nvPicPr>
              <p:cNvPr id="16" name="Picture 3" descr="S:\CHARTE - LOGOS 2012\Logo\Logo anglais\CEA_GB_logotype_4c_defonce.png"/>
              <p:cNvPicPr>
                <a:picLocks noChangeAspect="1" noChangeArrowheads="1"/>
              </p:cNvPicPr>
              <p:nvPr userDrawn="1"/>
            </p:nvPicPr>
            <p:blipFill>
              <a:blip r:embed="rId3" cstate="print"/>
              <a:srcRect/>
              <a:stretch>
                <a:fillRect/>
              </a:stretch>
            </p:blipFill>
            <p:spPr bwMode="auto">
              <a:xfrm>
                <a:off x="72008" y="548680"/>
                <a:ext cx="3203848" cy="2608045"/>
              </a:xfrm>
              <a:prstGeom prst="rect">
                <a:avLst/>
              </a:prstGeom>
              <a:noFill/>
            </p:spPr>
          </p:pic>
        </p:grpSp>
        <p:sp>
          <p:nvSpPr>
            <p:cNvPr id="18" name="ZoneTexte 17"/>
            <p:cNvSpPr txBox="1"/>
            <p:nvPr userDrawn="1"/>
          </p:nvSpPr>
          <p:spPr>
            <a:xfrm>
              <a:off x="1412032" y="6245696"/>
              <a:ext cx="936104" cy="261610"/>
            </a:xfrm>
            <a:prstGeom prst="rect">
              <a:avLst/>
            </a:prstGeom>
            <a:noFill/>
          </p:spPr>
          <p:txBody>
            <a:bodyPr wrap="square" rtlCol="0">
              <a:spAutoFit/>
            </a:bodyPr>
            <a:lstStyle/>
            <a:p>
              <a:pPr algn="ctr"/>
              <a:r>
                <a:rPr lang="fr-FR" sz="1100" dirty="0" smtClean="0">
                  <a:solidFill>
                    <a:schemeClr val="bg1"/>
                  </a:solidFill>
                  <a:latin typeface="+mj-lt"/>
                </a:rPr>
                <a:t>www.cea.fr</a:t>
              </a:r>
              <a:endParaRPr lang="fr-FR" sz="1100" dirty="0">
                <a:solidFill>
                  <a:schemeClr val="bg1"/>
                </a:solidFill>
                <a:latin typeface="+mj-lt"/>
              </a:endParaRPr>
            </a:p>
          </p:txBody>
        </p:sp>
      </p:grpSp>
    </p:spTree>
    <p:extLst>
      <p:ext uri="{BB962C8B-B14F-4D97-AF65-F5344CB8AC3E}">
        <p14:creationId xmlns:p14="http://schemas.microsoft.com/office/powerpoint/2010/main" val="9194097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itre">
    <p:spTree>
      <p:nvGrpSpPr>
        <p:cNvPr id="1" name=""/>
        <p:cNvGrpSpPr/>
        <p:nvPr/>
      </p:nvGrpSpPr>
      <p:grpSpPr>
        <a:xfrm>
          <a:off x="0" y="0"/>
          <a:ext cx="0" cy="0"/>
          <a:chOff x="0" y="0"/>
          <a:chExt cx="0" cy="0"/>
        </a:xfrm>
      </p:grpSpPr>
      <p:sp>
        <p:nvSpPr>
          <p:cNvPr id="2" name="Titre 1"/>
          <p:cNvSpPr>
            <a:spLocks noGrp="1"/>
          </p:cNvSpPr>
          <p:nvPr>
            <p:ph type="ctrTitle"/>
          </p:nvPr>
        </p:nvSpPr>
        <p:spPr>
          <a:xfrm>
            <a:off x="3960000" y="1855288"/>
            <a:ext cx="4788464" cy="2653832"/>
          </a:xfrm>
        </p:spPr>
        <p:txBody>
          <a:bodyPr anchor="t" anchorCtr="0"/>
          <a:lstStyle>
            <a:lvl1pPr>
              <a:lnSpc>
                <a:spcPts val="3800"/>
              </a:lnSpc>
              <a:defRPr sz="2800" b="0" cap="all" baseline="0">
                <a:solidFill>
                  <a:srgbClr val="666666"/>
                </a:solidFill>
              </a:defRPr>
            </a:lvl1pPr>
          </a:lstStyle>
          <a:p>
            <a:r>
              <a:rPr lang="fr-FR" smtClean="0"/>
              <a:t>Modifiez le style du titre</a:t>
            </a:r>
            <a:endParaRPr lang="fr-FR" dirty="0"/>
          </a:p>
        </p:txBody>
      </p:sp>
      <p:sp>
        <p:nvSpPr>
          <p:cNvPr id="3" name="Sous-titre 2"/>
          <p:cNvSpPr>
            <a:spLocks noGrp="1"/>
          </p:cNvSpPr>
          <p:nvPr>
            <p:ph type="subTitle" idx="1"/>
          </p:nvPr>
        </p:nvSpPr>
        <p:spPr>
          <a:xfrm>
            <a:off x="3960000" y="5805264"/>
            <a:ext cx="4788464" cy="504056"/>
          </a:xfrm>
        </p:spPr>
        <p:txBody>
          <a:bodyPr anchor="b" anchorCtr="0"/>
          <a:lstStyle>
            <a:lvl1pPr marL="0" indent="0" algn="l">
              <a:buNone/>
              <a:defRPr sz="1550" cap="all" baseline="0">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
        <p:nvSpPr>
          <p:cNvPr id="9" name="Espace réservé du texte 8"/>
          <p:cNvSpPr>
            <a:spLocks noGrp="1"/>
          </p:cNvSpPr>
          <p:nvPr>
            <p:ph type="body" sz="quarter" idx="13" hasCustomPrompt="1"/>
          </p:nvPr>
        </p:nvSpPr>
        <p:spPr>
          <a:xfrm>
            <a:off x="3960000" y="4509120"/>
            <a:ext cx="4788464" cy="1224136"/>
          </a:xfrm>
        </p:spPr>
        <p:txBody>
          <a:bodyPr anchor="b" anchorCtr="0"/>
          <a:lstStyle>
            <a:lvl1pPr marL="0" indent="0">
              <a:buFont typeface="Arial" pitchFamily="34" charset="0"/>
              <a:buNone/>
              <a:defRPr sz="850" b="0">
                <a:solidFill>
                  <a:srgbClr val="666666"/>
                </a:solidFill>
              </a:defRPr>
            </a:lvl1pPr>
          </a:lstStyle>
          <a:p>
            <a:pPr lvl="0"/>
            <a:r>
              <a:rPr lang="fr-FR" dirty="0" smtClean="0"/>
              <a:t>Nom événement | Prénom Nom</a:t>
            </a:r>
            <a:endParaRPr lang="fr-FR" dirty="0"/>
          </a:p>
        </p:txBody>
      </p:sp>
      <p:sp>
        <p:nvSpPr>
          <p:cNvPr id="11" name="Espace réservé de la date 10"/>
          <p:cNvSpPr>
            <a:spLocks noGrp="1"/>
          </p:cNvSpPr>
          <p:nvPr>
            <p:ph type="dt" sz="half" idx="14"/>
          </p:nvPr>
        </p:nvSpPr>
        <p:spPr>
          <a:xfrm>
            <a:off x="3960000" y="6305192"/>
            <a:ext cx="1450504" cy="365125"/>
          </a:xfrm>
        </p:spPr>
        <p:txBody>
          <a:bodyPr/>
          <a:lstStyle/>
          <a:p>
            <a:endParaRPr lang="fr-FR">
              <a:solidFill>
                <a:prstClr val="white"/>
              </a:solidFill>
            </a:endParaRPr>
          </a:p>
        </p:txBody>
      </p:sp>
      <p:sp>
        <p:nvSpPr>
          <p:cNvPr id="12" name="Espace réservé du numéro de diapositive 11"/>
          <p:cNvSpPr>
            <a:spLocks noGrp="1"/>
          </p:cNvSpPr>
          <p:nvPr>
            <p:ph type="sldNum" sz="quarter" idx="15"/>
          </p:nvPr>
        </p:nvSpPr>
        <p:spPr/>
        <p:txBody>
          <a:bodyPr/>
          <a:lstStyle>
            <a:lvl1pPr>
              <a:defRPr>
                <a:solidFill>
                  <a:schemeClr val="bg1"/>
                </a:solidFill>
              </a:defRPr>
            </a:lvl1pPr>
          </a:lstStyle>
          <a:p>
            <a:fld id="{296A5B4F-8806-49AF-ADC2-F53C548500B7}" type="slidenum">
              <a:rPr lang="fr-FR" smtClean="0">
                <a:solidFill>
                  <a:prstClr val="white"/>
                </a:solidFill>
              </a:rPr>
              <a:pPr/>
              <a:t>‹#›</a:t>
            </a:fld>
            <a:endParaRPr lang="fr-FR">
              <a:solidFill>
                <a:prstClr val="white"/>
              </a:solidFill>
            </a:endParaRPr>
          </a:p>
        </p:txBody>
      </p:sp>
      <p:sp>
        <p:nvSpPr>
          <p:cNvPr id="13" name="Espace réservé du pied de page 12"/>
          <p:cNvSpPr>
            <a:spLocks noGrp="1"/>
          </p:cNvSpPr>
          <p:nvPr>
            <p:ph type="ftr" sz="quarter" idx="16"/>
          </p:nvPr>
        </p:nvSpPr>
        <p:spPr>
          <a:xfrm>
            <a:off x="5436096" y="6305192"/>
            <a:ext cx="2555448" cy="365125"/>
          </a:xfrm>
        </p:spPr>
        <p:txBody>
          <a:bodyPr/>
          <a:lstStyle>
            <a:lvl1pPr>
              <a:defRPr>
                <a:solidFill>
                  <a:schemeClr val="bg1"/>
                </a:solidFill>
              </a:defRPr>
            </a:lvl1pPr>
          </a:lstStyle>
          <a:p>
            <a:r>
              <a:rPr lang="fr-FR" smtClean="0">
                <a:solidFill>
                  <a:prstClr val="white"/>
                </a:solidFill>
              </a:rPr>
              <a:t>Antoine Mollard – JDD Pheniics 2016</a:t>
            </a:r>
            <a:endParaRPr lang="fr-FR">
              <a:solidFill>
                <a:prstClr val="white"/>
              </a:solidFill>
            </a:endParaRPr>
          </a:p>
        </p:txBody>
      </p:sp>
      <p:sp>
        <p:nvSpPr>
          <p:cNvPr id="14" name="ZoneTexte 13"/>
          <p:cNvSpPr txBox="1"/>
          <p:nvPr/>
        </p:nvSpPr>
        <p:spPr>
          <a:xfrm>
            <a:off x="1259632" y="6093296"/>
            <a:ext cx="936104" cy="261610"/>
          </a:xfrm>
          <a:prstGeom prst="rect">
            <a:avLst/>
          </a:prstGeom>
          <a:noFill/>
        </p:spPr>
        <p:txBody>
          <a:bodyPr wrap="square" rtlCol="0">
            <a:spAutoFit/>
          </a:bodyPr>
          <a:lstStyle/>
          <a:p>
            <a:pPr algn="ctr"/>
            <a:r>
              <a:rPr lang="fr-FR" sz="1100" dirty="0">
                <a:solidFill>
                  <a:prstClr val="white"/>
                </a:solidFill>
              </a:rPr>
              <a:t>www.cea.fr</a:t>
            </a:r>
          </a:p>
        </p:txBody>
      </p:sp>
      <p:grpSp>
        <p:nvGrpSpPr>
          <p:cNvPr id="19" name="Groupe 18"/>
          <p:cNvGrpSpPr/>
          <p:nvPr/>
        </p:nvGrpSpPr>
        <p:grpSpPr>
          <a:xfrm>
            <a:off x="1" y="-12700"/>
            <a:ext cx="3347864" cy="6870700"/>
            <a:chOff x="1" y="-12700"/>
            <a:chExt cx="3347864" cy="6870700"/>
          </a:xfrm>
        </p:grpSpPr>
        <p:grpSp>
          <p:nvGrpSpPr>
            <p:cNvPr id="17" name="Groupe 16"/>
            <p:cNvGrpSpPr/>
            <p:nvPr userDrawn="1"/>
          </p:nvGrpSpPr>
          <p:grpSpPr>
            <a:xfrm>
              <a:off x="1" y="-12700"/>
              <a:ext cx="3347864" cy="6870700"/>
              <a:chOff x="1" y="-12700"/>
              <a:chExt cx="3347864" cy="6870700"/>
            </a:xfrm>
          </p:grpSpPr>
          <p:pic>
            <p:nvPicPr>
              <p:cNvPr id="1026" name="Picture 2" descr="S:\CHARTE - LOGOS 2012\Fond dégradé Logo CEA 2012.jpg"/>
              <p:cNvPicPr>
                <a:picLocks noChangeAspect="1" noChangeArrowheads="1"/>
              </p:cNvPicPr>
              <p:nvPr userDrawn="1"/>
            </p:nvPicPr>
            <p:blipFill>
              <a:blip r:embed="rId2" cstate="print"/>
              <a:srcRect/>
              <a:stretch>
                <a:fillRect/>
              </a:stretch>
            </p:blipFill>
            <p:spPr bwMode="auto">
              <a:xfrm>
                <a:off x="1" y="-12700"/>
                <a:ext cx="3347864" cy="6870700"/>
              </a:xfrm>
              <a:prstGeom prst="rect">
                <a:avLst/>
              </a:prstGeom>
              <a:noFill/>
            </p:spPr>
          </p:pic>
          <p:pic>
            <p:nvPicPr>
              <p:cNvPr id="16" name="Picture 3" descr="S:\CHARTE - LOGOS 2012\Logo\Logo anglais\CEA_GB_logotype_4c_defonce.png"/>
              <p:cNvPicPr>
                <a:picLocks noChangeAspect="1" noChangeArrowheads="1"/>
              </p:cNvPicPr>
              <p:nvPr userDrawn="1"/>
            </p:nvPicPr>
            <p:blipFill>
              <a:blip r:embed="rId3" cstate="print"/>
              <a:srcRect/>
              <a:stretch>
                <a:fillRect/>
              </a:stretch>
            </p:blipFill>
            <p:spPr bwMode="auto">
              <a:xfrm>
                <a:off x="72008" y="548680"/>
                <a:ext cx="3203848" cy="2608045"/>
              </a:xfrm>
              <a:prstGeom prst="rect">
                <a:avLst/>
              </a:prstGeom>
              <a:noFill/>
            </p:spPr>
          </p:pic>
        </p:grpSp>
        <p:sp>
          <p:nvSpPr>
            <p:cNvPr id="18" name="ZoneTexte 17"/>
            <p:cNvSpPr txBox="1"/>
            <p:nvPr userDrawn="1"/>
          </p:nvSpPr>
          <p:spPr>
            <a:xfrm>
              <a:off x="1412032" y="6245696"/>
              <a:ext cx="936104" cy="261610"/>
            </a:xfrm>
            <a:prstGeom prst="rect">
              <a:avLst/>
            </a:prstGeom>
            <a:noFill/>
          </p:spPr>
          <p:txBody>
            <a:bodyPr wrap="square" rtlCol="0">
              <a:spAutoFit/>
            </a:bodyPr>
            <a:lstStyle/>
            <a:p>
              <a:pPr algn="ctr"/>
              <a:r>
                <a:rPr lang="fr-FR" sz="1100" dirty="0">
                  <a:solidFill>
                    <a:prstClr val="white"/>
                  </a:solidFill>
                </a:rPr>
                <a:t>www.cea.fr</a:t>
              </a:r>
            </a:p>
          </p:txBody>
        </p:sp>
      </p:grpSp>
    </p:spTree>
    <p:extLst>
      <p:ext uri="{BB962C8B-B14F-4D97-AF65-F5344CB8AC3E}">
        <p14:creationId xmlns:p14="http://schemas.microsoft.com/office/powerpoint/2010/main" val="33016180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re 1 visuel">
    <p:spTree>
      <p:nvGrpSpPr>
        <p:cNvPr id="1" name=""/>
        <p:cNvGrpSpPr/>
        <p:nvPr/>
      </p:nvGrpSpPr>
      <p:grpSpPr>
        <a:xfrm>
          <a:off x="0" y="0"/>
          <a:ext cx="0" cy="0"/>
          <a:chOff x="0" y="0"/>
          <a:chExt cx="0" cy="0"/>
        </a:xfrm>
      </p:grpSpPr>
      <p:sp>
        <p:nvSpPr>
          <p:cNvPr id="2" name="Titre 1"/>
          <p:cNvSpPr>
            <a:spLocks noGrp="1"/>
          </p:cNvSpPr>
          <p:nvPr>
            <p:ph type="ctrTitle"/>
          </p:nvPr>
        </p:nvSpPr>
        <p:spPr>
          <a:xfrm>
            <a:off x="3960000" y="1855288"/>
            <a:ext cx="4788464" cy="1429696"/>
          </a:xfrm>
        </p:spPr>
        <p:txBody>
          <a:bodyPr anchor="t" anchorCtr="0"/>
          <a:lstStyle>
            <a:lvl1pPr>
              <a:lnSpc>
                <a:spcPts val="3800"/>
              </a:lnSpc>
              <a:defRPr sz="2800" b="0" cap="all" baseline="0">
                <a:solidFill>
                  <a:srgbClr val="666666"/>
                </a:solidFill>
              </a:defRPr>
            </a:lvl1pPr>
          </a:lstStyle>
          <a:p>
            <a:r>
              <a:rPr lang="fr-FR" smtClean="0"/>
              <a:t>Modifiez le style du titre</a:t>
            </a:r>
            <a:endParaRPr lang="fr-FR" dirty="0"/>
          </a:p>
        </p:txBody>
      </p:sp>
      <p:sp>
        <p:nvSpPr>
          <p:cNvPr id="3" name="Sous-titre 2"/>
          <p:cNvSpPr>
            <a:spLocks noGrp="1"/>
          </p:cNvSpPr>
          <p:nvPr>
            <p:ph type="subTitle" idx="1"/>
          </p:nvPr>
        </p:nvSpPr>
        <p:spPr>
          <a:xfrm>
            <a:off x="3960000" y="5805264"/>
            <a:ext cx="4788464" cy="504056"/>
          </a:xfrm>
        </p:spPr>
        <p:txBody>
          <a:bodyPr anchor="b" anchorCtr="0"/>
          <a:lstStyle>
            <a:lvl1pPr marL="0" indent="0" algn="l">
              <a:buNone/>
              <a:defRPr sz="1550" cap="all" baseline="0">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
        <p:nvSpPr>
          <p:cNvPr id="9" name="Espace réservé du texte 8"/>
          <p:cNvSpPr>
            <a:spLocks noGrp="1"/>
          </p:cNvSpPr>
          <p:nvPr>
            <p:ph type="body" sz="quarter" idx="13" hasCustomPrompt="1"/>
          </p:nvPr>
        </p:nvSpPr>
        <p:spPr>
          <a:xfrm>
            <a:off x="3960000" y="5445224"/>
            <a:ext cx="4788464" cy="288032"/>
          </a:xfrm>
        </p:spPr>
        <p:txBody>
          <a:bodyPr anchor="b" anchorCtr="0"/>
          <a:lstStyle>
            <a:lvl1pPr marL="0" indent="0">
              <a:buFont typeface="Arial" pitchFamily="34" charset="0"/>
              <a:buNone/>
              <a:defRPr sz="850" b="0">
                <a:solidFill>
                  <a:srgbClr val="666666"/>
                </a:solidFill>
              </a:defRPr>
            </a:lvl1pPr>
          </a:lstStyle>
          <a:p>
            <a:pPr lvl="0"/>
            <a:r>
              <a:rPr lang="fr-FR" dirty="0" smtClean="0"/>
              <a:t>Nom événement | Prénom Nom</a:t>
            </a:r>
            <a:endParaRPr lang="fr-FR" dirty="0"/>
          </a:p>
        </p:txBody>
      </p:sp>
      <p:sp>
        <p:nvSpPr>
          <p:cNvPr id="12" name="Espace réservé pour une image  11"/>
          <p:cNvSpPr>
            <a:spLocks noGrp="1"/>
          </p:cNvSpPr>
          <p:nvPr>
            <p:ph type="pic" sz="quarter" idx="14" hasCustomPrompt="1"/>
          </p:nvPr>
        </p:nvSpPr>
        <p:spPr>
          <a:xfrm>
            <a:off x="3311999" y="3311999"/>
            <a:ext cx="5832000" cy="2124000"/>
          </a:xfrm>
          <a:solidFill>
            <a:srgbClr val="666666"/>
          </a:solidFill>
        </p:spPr>
        <p:txBody>
          <a:bodyPr anchor="ctr"/>
          <a:lstStyle>
            <a:lvl1pPr marL="0" indent="0" algn="ctr">
              <a:defRPr sz="1200">
                <a:solidFill>
                  <a:schemeClr val="bg1"/>
                </a:solidFill>
              </a:defRPr>
            </a:lvl1pPr>
          </a:lstStyle>
          <a:p>
            <a:r>
              <a:rPr lang="fr-FR" dirty="0" smtClean="0"/>
              <a:t> Visuel</a:t>
            </a:r>
            <a:endParaRPr lang="fr-FR" dirty="0"/>
          </a:p>
        </p:txBody>
      </p:sp>
      <p:sp>
        <p:nvSpPr>
          <p:cNvPr id="13" name="Espace réservé de la date 12"/>
          <p:cNvSpPr>
            <a:spLocks noGrp="1"/>
          </p:cNvSpPr>
          <p:nvPr>
            <p:ph type="dt" sz="half" idx="15"/>
          </p:nvPr>
        </p:nvSpPr>
        <p:spPr>
          <a:xfrm>
            <a:off x="3960000" y="6305192"/>
            <a:ext cx="1450504" cy="365125"/>
          </a:xfrm>
        </p:spPr>
        <p:txBody>
          <a:bodyPr/>
          <a:lstStyle/>
          <a:p>
            <a:endParaRPr lang="fr-FR">
              <a:solidFill>
                <a:prstClr val="white"/>
              </a:solidFill>
            </a:endParaRPr>
          </a:p>
        </p:txBody>
      </p:sp>
      <p:sp>
        <p:nvSpPr>
          <p:cNvPr id="14" name="Espace réservé du numéro de diapositive 13"/>
          <p:cNvSpPr>
            <a:spLocks noGrp="1"/>
          </p:cNvSpPr>
          <p:nvPr>
            <p:ph type="sldNum" sz="quarter" idx="16"/>
          </p:nvPr>
        </p:nvSpPr>
        <p:spPr/>
        <p:txBody>
          <a:bodyPr/>
          <a:lstStyle>
            <a:lvl1pPr>
              <a:defRPr>
                <a:solidFill>
                  <a:schemeClr val="bg1"/>
                </a:solidFill>
              </a:defRPr>
            </a:lvl1pPr>
          </a:lstStyle>
          <a:p>
            <a:fld id="{296A5B4F-8806-49AF-ADC2-F53C548500B7}" type="slidenum">
              <a:rPr lang="fr-FR" smtClean="0">
                <a:solidFill>
                  <a:prstClr val="white"/>
                </a:solidFill>
              </a:rPr>
              <a:pPr/>
              <a:t>‹#›</a:t>
            </a:fld>
            <a:endParaRPr lang="fr-FR">
              <a:solidFill>
                <a:prstClr val="white"/>
              </a:solidFill>
            </a:endParaRPr>
          </a:p>
        </p:txBody>
      </p:sp>
      <p:sp>
        <p:nvSpPr>
          <p:cNvPr id="15" name="Espace réservé du pied de page 14"/>
          <p:cNvSpPr>
            <a:spLocks noGrp="1"/>
          </p:cNvSpPr>
          <p:nvPr>
            <p:ph type="ftr" sz="quarter" idx="17"/>
          </p:nvPr>
        </p:nvSpPr>
        <p:spPr>
          <a:xfrm>
            <a:off x="5436096" y="6305192"/>
            <a:ext cx="2555448" cy="365125"/>
          </a:xfrm>
        </p:spPr>
        <p:txBody>
          <a:bodyPr/>
          <a:lstStyle>
            <a:lvl1pPr>
              <a:defRPr>
                <a:solidFill>
                  <a:schemeClr val="bg1"/>
                </a:solidFill>
              </a:defRPr>
            </a:lvl1pPr>
          </a:lstStyle>
          <a:p>
            <a:r>
              <a:rPr lang="fr-FR" smtClean="0">
                <a:solidFill>
                  <a:prstClr val="white"/>
                </a:solidFill>
              </a:rPr>
              <a:t>Antoine Mollard – JDD Pheniics 2016</a:t>
            </a:r>
            <a:endParaRPr lang="fr-FR">
              <a:solidFill>
                <a:prstClr val="white"/>
              </a:solidFill>
            </a:endParaRPr>
          </a:p>
        </p:txBody>
      </p:sp>
      <p:grpSp>
        <p:nvGrpSpPr>
          <p:cNvPr id="24" name="Groupe 23"/>
          <p:cNvGrpSpPr/>
          <p:nvPr/>
        </p:nvGrpSpPr>
        <p:grpSpPr>
          <a:xfrm>
            <a:off x="1" y="-12700"/>
            <a:ext cx="3347864" cy="6870700"/>
            <a:chOff x="1" y="-12700"/>
            <a:chExt cx="3347864" cy="6870700"/>
          </a:xfrm>
        </p:grpSpPr>
        <p:grpSp>
          <p:nvGrpSpPr>
            <p:cNvPr id="25" name="Groupe 16"/>
            <p:cNvGrpSpPr/>
            <p:nvPr userDrawn="1"/>
          </p:nvGrpSpPr>
          <p:grpSpPr>
            <a:xfrm>
              <a:off x="1" y="-12700"/>
              <a:ext cx="3347864" cy="6870700"/>
              <a:chOff x="1" y="-12700"/>
              <a:chExt cx="3347864" cy="6870700"/>
            </a:xfrm>
          </p:grpSpPr>
          <p:pic>
            <p:nvPicPr>
              <p:cNvPr id="27" name="Picture 2" descr="S:\CHARTE - LOGOS 2012\Fond dégradé Logo CEA 2012.jpg"/>
              <p:cNvPicPr>
                <a:picLocks noChangeAspect="1" noChangeArrowheads="1"/>
              </p:cNvPicPr>
              <p:nvPr userDrawn="1"/>
            </p:nvPicPr>
            <p:blipFill>
              <a:blip r:embed="rId2" cstate="print"/>
              <a:srcRect/>
              <a:stretch>
                <a:fillRect/>
              </a:stretch>
            </p:blipFill>
            <p:spPr bwMode="auto">
              <a:xfrm>
                <a:off x="1" y="-12700"/>
                <a:ext cx="3347864" cy="6870700"/>
              </a:xfrm>
              <a:prstGeom prst="rect">
                <a:avLst/>
              </a:prstGeom>
              <a:noFill/>
            </p:spPr>
          </p:pic>
          <p:pic>
            <p:nvPicPr>
              <p:cNvPr id="28" name="Picture 3" descr="S:\CHARTE - LOGOS 2012\Logo\Logo anglais\CEA_GB_logotype_4c_defonce.png"/>
              <p:cNvPicPr>
                <a:picLocks noChangeAspect="1" noChangeArrowheads="1"/>
              </p:cNvPicPr>
              <p:nvPr userDrawn="1"/>
            </p:nvPicPr>
            <p:blipFill>
              <a:blip r:embed="rId3" cstate="print"/>
              <a:srcRect/>
              <a:stretch>
                <a:fillRect/>
              </a:stretch>
            </p:blipFill>
            <p:spPr bwMode="auto">
              <a:xfrm>
                <a:off x="72008" y="548680"/>
                <a:ext cx="3203848" cy="2608045"/>
              </a:xfrm>
              <a:prstGeom prst="rect">
                <a:avLst/>
              </a:prstGeom>
              <a:noFill/>
            </p:spPr>
          </p:pic>
        </p:grpSp>
        <p:sp>
          <p:nvSpPr>
            <p:cNvPr id="26" name="ZoneTexte 25"/>
            <p:cNvSpPr txBox="1"/>
            <p:nvPr userDrawn="1"/>
          </p:nvSpPr>
          <p:spPr>
            <a:xfrm>
              <a:off x="1412032" y="6245696"/>
              <a:ext cx="936104" cy="261610"/>
            </a:xfrm>
            <a:prstGeom prst="rect">
              <a:avLst/>
            </a:prstGeom>
            <a:noFill/>
          </p:spPr>
          <p:txBody>
            <a:bodyPr wrap="square" rtlCol="0">
              <a:spAutoFit/>
            </a:bodyPr>
            <a:lstStyle/>
            <a:p>
              <a:pPr algn="ctr"/>
              <a:r>
                <a:rPr lang="fr-FR" sz="1100" dirty="0">
                  <a:solidFill>
                    <a:prstClr val="white"/>
                  </a:solidFill>
                </a:rPr>
                <a:t>www.cea.fr</a:t>
              </a:r>
            </a:p>
          </p:txBody>
        </p:sp>
      </p:grpSp>
    </p:spTree>
    <p:extLst>
      <p:ext uri="{BB962C8B-B14F-4D97-AF65-F5344CB8AC3E}">
        <p14:creationId xmlns:p14="http://schemas.microsoft.com/office/powerpoint/2010/main" val="25190139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itre 3 visuels">
    <p:spTree>
      <p:nvGrpSpPr>
        <p:cNvPr id="1" name=""/>
        <p:cNvGrpSpPr/>
        <p:nvPr/>
      </p:nvGrpSpPr>
      <p:grpSpPr>
        <a:xfrm>
          <a:off x="0" y="0"/>
          <a:ext cx="0" cy="0"/>
          <a:chOff x="0" y="0"/>
          <a:chExt cx="0" cy="0"/>
        </a:xfrm>
      </p:grpSpPr>
      <p:sp>
        <p:nvSpPr>
          <p:cNvPr id="2" name="Titre 1"/>
          <p:cNvSpPr>
            <a:spLocks noGrp="1"/>
          </p:cNvSpPr>
          <p:nvPr>
            <p:ph type="ctrTitle"/>
          </p:nvPr>
        </p:nvSpPr>
        <p:spPr>
          <a:xfrm>
            <a:off x="3960000" y="1855288"/>
            <a:ext cx="4788464" cy="1429696"/>
          </a:xfrm>
        </p:spPr>
        <p:txBody>
          <a:bodyPr anchor="t" anchorCtr="0"/>
          <a:lstStyle>
            <a:lvl1pPr>
              <a:lnSpc>
                <a:spcPts val="3800"/>
              </a:lnSpc>
              <a:defRPr sz="2800" b="0" cap="all" baseline="0">
                <a:solidFill>
                  <a:srgbClr val="666666"/>
                </a:solidFill>
              </a:defRPr>
            </a:lvl1pPr>
          </a:lstStyle>
          <a:p>
            <a:r>
              <a:rPr lang="fr-FR" smtClean="0"/>
              <a:t>Modifiez le style du titre</a:t>
            </a:r>
            <a:endParaRPr lang="fr-FR" dirty="0"/>
          </a:p>
        </p:txBody>
      </p:sp>
      <p:sp>
        <p:nvSpPr>
          <p:cNvPr id="3" name="Sous-titre 2"/>
          <p:cNvSpPr>
            <a:spLocks noGrp="1"/>
          </p:cNvSpPr>
          <p:nvPr>
            <p:ph type="subTitle" idx="1"/>
          </p:nvPr>
        </p:nvSpPr>
        <p:spPr>
          <a:xfrm>
            <a:off x="3960000" y="5805264"/>
            <a:ext cx="4788464" cy="504056"/>
          </a:xfrm>
        </p:spPr>
        <p:txBody>
          <a:bodyPr anchor="b" anchorCtr="0"/>
          <a:lstStyle>
            <a:lvl1pPr marL="0" indent="0" algn="l">
              <a:buNone/>
              <a:defRPr sz="1550" cap="all" baseline="0">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
        <p:nvSpPr>
          <p:cNvPr id="9" name="Espace réservé du texte 8"/>
          <p:cNvSpPr>
            <a:spLocks noGrp="1"/>
          </p:cNvSpPr>
          <p:nvPr>
            <p:ph type="body" sz="quarter" idx="13" hasCustomPrompt="1"/>
          </p:nvPr>
        </p:nvSpPr>
        <p:spPr>
          <a:xfrm>
            <a:off x="3960000" y="5445224"/>
            <a:ext cx="4788464" cy="288032"/>
          </a:xfrm>
        </p:spPr>
        <p:txBody>
          <a:bodyPr anchor="b" anchorCtr="0"/>
          <a:lstStyle>
            <a:lvl1pPr marL="0" indent="0">
              <a:buFont typeface="Arial" pitchFamily="34" charset="0"/>
              <a:buNone/>
              <a:defRPr sz="850" b="0">
                <a:solidFill>
                  <a:srgbClr val="666666"/>
                </a:solidFill>
              </a:defRPr>
            </a:lvl1pPr>
          </a:lstStyle>
          <a:p>
            <a:pPr lvl="0"/>
            <a:r>
              <a:rPr lang="fr-FR" dirty="0" smtClean="0"/>
              <a:t>Nom événement | Prénom Nom</a:t>
            </a:r>
            <a:endParaRPr lang="fr-FR" dirty="0"/>
          </a:p>
        </p:txBody>
      </p:sp>
      <p:sp>
        <p:nvSpPr>
          <p:cNvPr id="14" name="Espace réservé de la date 13"/>
          <p:cNvSpPr>
            <a:spLocks noGrp="1"/>
          </p:cNvSpPr>
          <p:nvPr>
            <p:ph type="dt" sz="half" idx="17"/>
          </p:nvPr>
        </p:nvSpPr>
        <p:spPr>
          <a:xfrm>
            <a:off x="3960000" y="6305192"/>
            <a:ext cx="1450504" cy="365125"/>
          </a:xfrm>
        </p:spPr>
        <p:txBody>
          <a:bodyPr/>
          <a:lstStyle/>
          <a:p>
            <a:endParaRPr lang="fr-FR">
              <a:solidFill>
                <a:prstClr val="white"/>
              </a:solidFill>
            </a:endParaRPr>
          </a:p>
        </p:txBody>
      </p:sp>
      <p:sp>
        <p:nvSpPr>
          <p:cNvPr id="15" name="Espace réservé du numéro de diapositive 14"/>
          <p:cNvSpPr>
            <a:spLocks noGrp="1"/>
          </p:cNvSpPr>
          <p:nvPr>
            <p:ph type="sldNum" sz="quarter" idx="18"/>
          </p:nvPr>
        </p:nvSpPr>
        <p:spPr/>
        <p:txBody>
          <a:bodyPr/>
          <a:lstStyle>
            <a:lvl1pPr>
              <a:defRPr>
                <a:solidFill>
                  <a:schemeClr val="bg1"/>
                </a:solidFill>
              </a:defRPr>
            </a:lvl1pPr>
          </a:lstStyle>
          <a:p>
            <a:fld id="{296A5B4F-8806-49AF-ADC2-F53C548500B7}" type="slidenum">
              <a:rPr lang="fr-FR" smtClean="0">
                <a:solidFill>
                  <a:prstClr val="white"/>
                </a:solidFill>
              </a:rPr>
              <a:pPr/>
              <a:t>‹#›</a:t>
            </a:fld>
            <a:endParaRPr lang="fr-FR">
              <a:solidFill>
                <a:prstClr val="white"/>
              </a:solidFill>
            </a:endParaRPr>
          </a:p>
        </p:txBody>
      </p:sp>
      <p:sp>
        <p:nvSpPr>
          <p:cNvPr id="16" name="Espace réservé du pied de page 15"/>
          <p:cNvSpPr>
            <a:spLocks noGrp="1"/>
          </p:cNvSpPr>
          <p:nvPr>
            <p:ph type="ftr" sz="quarter" idx="19"/>
          </p:nvPr>
        </p:nvSpPr>
        <p:spPr>
          <a:xfrm>
            <a:off x="5436096" y="6305192"/>
            <a:ext cx="2555448" cy="365125"/>
          </a:xfrm>
        </p:spPr>
        <p:txBody>
          <a:bodyPr/>
          <a:lstStyle>
            <a:lvl1pPr>
              <a:defRPr>
                <a:solidFill>
                  <a:schemeClr val="bg1"/>
                </a:solidFill>
              </a:defRPr>
            </a:lvl1pPr>
          </a:lstStyle>
          <a:p>
            <a:r>
              <a:rPr lang="fr-FR" smtClean="0">
                <a:solidFill>
                  <a:prstClr val="white"/>
                </a:solidFill>
              </a:rPr>
              <a:t>Antoine Mollard – JDD Pheniics 2016</a:t>
            </a:r>
            <a:endParaRPr lang="fr-FR">
              <a:solidFill>
                <a:prstClr val="white"/>
              </a:solidFill>
            </a:endParaRPr>
          </a:p>
        </p:txBody>
      </p:sp>
      <p:sp>
        <p:nvSpPr>
          <p:cNvPr id="21" name="Espace réservé du contenu 20"/>
          <p:cNvSpPr>
            <a:spLocks noGrp="1"/>
          </p:cNvSpPr>
          <p:nvPr>
            <p:ph sz="quarter" idx="20" hasCustomPrompt="1"/>
          </p:nvPr>
        </p:nvSpPr>
        <p:spPr>
          <a:xfrm>
            <a:off x="3312000" y="3312000"/>
            <a:ext cx="1944000" cy="2124000"/>
          </a:xfrm>
          <a:solidFill>
            <a:srgbClr val="666666"/>
          </a:solidFill>
        </p:spPr>
        <p:txBody>
          <a:bodyPr anchor="ctr"/>
          <a:lstStyle>
            <a:lvl1pPr marL="0" indent="0" algn="ctr">
              <a:defRPr sz="1200">
                <a:solidFill>
                  <a:schemeClr val="bg1"/>
                </a:solidFill>
              </a:defRPr>
            </a:lvl1pPr>
          </a:lstStyle>
          <a:p>
            <a:r>
              <a:rPr lang="fr-FR" dirty="0" smtClean="0"/>
              <a:t>Visuel</a:t>
            </a:r>
            <a:endParaRPr lang="fr-FR" dirty="0"/>
          </a:p>
        </p:txBody>
      </p:sp>
      <p:sp>
        <p:nvSpPr>
          <p:cNvPr id="22" name="Espace réservé du contenu 20"/>
          <p:cNvSpPr>
            <a:spLocks noGrp="1"/>
          </p:cNvSpPr>
          <p:nvPr>
            <p:ph sz="quarter" idx="21" hasCustomPrompt="1"/>
          </p:nvPr>
        </p:nvSpPr>
        <p:spPr>
          <a:xfrm>
            <a:off x="5256000" y="3312000"/>
            <a:ext cx="1944000" cy="2124000"/>
          </a:xfrm>
          <a:solidFill>
            <a:srgbClr val="808080"/>
          </a:solidFill>
        </p:spPr>
        <p:txBody>
          <a:bodyPr anchor="ctr"/>
          <a:lstStyle>
            <a:lvl1pPr marL="0" indent="0" algn="ctr">
              <a:defRPr sz="1200">
                <a:solidFill>
                  <a:schemeClr val="bg1"/>
                </a:solidFill>
              </a:defRPr>
            </a:lvl1pPr>
          </a:lstStyle>
          <a:p>
            <a:r>
              <a:rPr lang="fr-FR" dirty="0" smtClean="0"/>
              <a:t>Visuel</a:t>
            </a:r>
            <a:endParaRPr lang="fr-FR" dirty="0"/>
          </a:p>
        </p:txBody>
      </p:sp>
      <p:sp>
        <p:nvSpPr>
          <p:cNvPr id="23" name="Espace réservé du contenu 20"/>
          <p:cNvSpPr>
            <a:spLocks noGrp="1"/>
          </p:cNvSpPr>
          <p:nvPr>
            <p:ph sz="quarter" idx="22" hasCustomPrompt="1"/>
          </p:nvPr>
        </p:nvSpPr>
        <p:spPr>
          <a:xfrm>
            <a:off x="7200000" y="3312000"/>
            <a:ext cx="1944000" cy="2124000"/>
          </a:xfrm>
          <a:solidFill>
            <a:srgbClr val="B2B2B2"/>
          </a:solidFill>
        </p:spPr>
        <p:txBody>
          <a:bodyPr anchor="ctr"/>
          <a:lstStyle>
            <a:lvl1pPr marL="0" indent="0" algn="ctr">
              <a:defRPr sz="1200">
                <a:solidFill>
                  <a:schemeClr val="bg1"/>
                </a:solidFill>
              </a:defRPr>
            </a:lvl1pPr>
          </a:lstStyle>
          <a:p>
            <a:r>
              <a:rPr lang="fr-FR" dirty="0" smtClean="0"/>
              <a:t>Visuel</a:t>
            </a:r>
            <a:endParaRPr lang="fr-FR" dirty="0"/>
          </a:p>
        </p:txBody>
      </p:sp>
      <p:grpSp>
        <p:nvGrpSpPr>
          <p:cNvPr id="19" name="Groupe 18"/>
          <p:cNvGrpSpPr/>
          <p:nvPr/>
        </p:nvGrpSpPr>
        <p:grpSpPr>
          <a:xfrm>
            <a:off x="1" y="-12700"/>
            <a:ext cx="3347864" cy="6870700"/>
            <a:chOff x="1" y="-12700"/>
            <a:chExt cx="3347864" cy="6870700"/>
          </a:xfrm>
        </p:grpSpPr>
        <p:grpSp>
          <p:nvGrpSpPr>
            <p:cNvPr id="20" name="Groupe 16"/>
            <p:cNvGrpSpPr/>
            <p:nvPr userDrawn="1"/>
          </p:nvGrpSpPr>
          <p:grpSpPr>
            <a:xfrm>
              <a:off x="1" y="-12700"/>
              <a:ext cx="3347864" cy="6870700"/>
              <a:chOff x="1" y="-12700"/>
              <a:chExt cx="3347864" cy="6870700"/>
            </a:xfrm>
          </p:grpSpPr>
          <p:pic>
            <p:nvPicPr>
              <p:cNvPr id="25" name="Picture 2" descr="S:\CHARTE - LOGOS 2012\Fond dégradé Logo CEA 2012.jpg"/>
              <p:cNvPicPr>
                <a:picLocks noChangeAspect="1" noChangeArrowheads="1"/>
              </p:cNvPicPr>
              <p:nvPr userDrawn="1"/>
            </p:nvPicPr>
            <p:blipFill>
              <a:blip r:embed="rId2" cstate="print"/>
              <a:srcRect/>
              <a:stretch>
                <a:fillRect/>
              </a:stretch>
            </p:blipFill>
            <p:spPr bwMode="auto">
              <a:xfrm>
                <a:off x="1" y="-12700"/>
                <a:ext cx="3347864" cy="6870700"/>
              </a:xfrm>
              <a:prstGeom prst="rect">
                <a:avLst/>
              </a:prstGeom>
              <a:noFill/>
            </p:spPr>
          </p:pic>
          <p:pic>
            <p:nvPicPr>
              <p:cNvPr id="26" name="Picture 3" descr="S:\CHARTE - LOGOS 2012\Logo\Logo anglais\CEA_GB_logotype_4c_defonce.png"/>
              <p:cNvPicPr>
                <a:picLocks noChangeAspect="1" noChangeArrowheads="1"/>
              </p:cNvPicPr>
              <p:nvPr userDrawn="1"/>
            </p:nvPicPr>
            <p:blipFill>
              <a:blip r:embed="rId3" cstate="print"/>
              <a:srcRect/>
              <a:stretch>
                <a:fillRect/>
              </a:stretch>
            </p:blipFill>
            <p:spPr bwMode="auto">
              <a:xfrm>
                <a:off x="72008" y="548680"/>
                <a:ext cx="3203848" cy="2608045"/>
              </a:xfrm>
              <a:prstGeom prst="rect">
                <a:avLst/>
              </a:prstGeom>
              <a:noFill/>
            </p:spPr>
          </p:pic>
        </p:grpSp>
        <p:sp>
          <p:nvSpPr>
            <p:cNvPr id="24" name="ZoneTexte 23"/>
            <p:cNvSpPr txBox="1"/>
            <p:nvPr userDrawn="1"/>
          </p:nvSpPr>
          <p:spPr>
            <a:xfrm>
              <a:off x="1412032" y="6245696"/>
              <a:ext cx="936104" cy="261610"/>
            </a:xfrm>
            <a:prstGeom prst="rect">
              <a:avLst/>
            </a:prstGeom>
            <a:noFill/>
          </p:spPr>
          <p:txBody>
            <a:bodyPr wrap="square" rtlCol="0">
              <a:spAutoFit/>
            </a:bodyPr>
            <a:lstStyle/>
            <a:p>
              <a:pPr algn="ctr"/>
              <a:r>
                <a:rPr lang="fr-FR" sz="1100" dirty="0">
                  <a:solidFill>
                    <a:prstClr val="white"/>
                  </a:solidFill>
                </a:rPr>
                <a:t>www.cea.fr</a:t>
              </a:r>
            </a:p>
          </p:txBody>
        </p:sp>
      </p:grpSp>
    </p:spTree>
    <p:extLst>
      <p:ext uri="{BB962C8B-B14F-4D97-AF65-F5344CB8AC3E}">
        <p14:creationId xmlns:p14="http://schemas.microsoft.com/office/powerpoint/2010/main" val="31616256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Intercalaires">
    <p:spTree>
      <p:nvGrpSpPr>
        <p:cNvPr id="1" name=""/>
        <p:cNvGrpSpPr/>
        <p:nvPr/>
      </p:nvGrpSpPr>
      <p:grpSpPr>
        <a:xfrm>
          <a:off x="0" y="0"/>
          <a:ext cx="0" cy="0"/>
          <a:chOff x="0" y="0"/>
          <a:chExt cx="0" cy="0"/>
        </a:xfrm>
      </p:grpSpPr>
      <p:pic>
        <p:nvPicPr>
          <p:cNvPr id="12" name="Image 11" descr="bandeau_intercalaire.png"/>
          <p:cNvPicPr>
            <a:picLocks noChangeAspect="1"/>
          </p:cNvPicPr>
          <p:nvPr/>
        </p:nvPicPr>
        <p:blipFill>
          <a:blip r:embed="rId2" cstate="print"/>
          <a:stretch>
            <a:fillRect/>
          </a:stretch>
        </p:blipFill>
        <p:spPr>
          <a:xfrm>
            <a:off x="3310128" y="0"/>
            <a:ext cx="5833872" cy="6858000"/>
          </a:xfrm>
          <a:prstGeom prst="rect">
            <a:avLst/>
          </a:prstGeom>
        </p:spPr>
      </p:pic>
      <p:sp>
        <p:nvSpPr>
          <p:cNvPr id="2" name="Titre 1"/>
          <p:cNvSpPr>
            <a:spLocks noGrp="1"/>
          </p:cNvSpPr>
          <p:nvPr>
            <p:ph type="title"/>
          </p:nvPr>
        </p:nvSpPr>
        <p:spPr>
          <a:xfrm>
            <a:off x="3672000" y="1949598"/>
            <a:ext cx="5364496" cy="4719761"/>
          </a:xfrm>
        </p:spPr>
        <p:txBody>
          <a:bodyPr anchor="t"/>
          <a:lstStyle>
            <a:lvl1pPr algn="l">
              <a:lnSpc>
                <a:spcPts val="2800"/>
              </a:lnSpc>
              <a:defRPr sz="2200" b="1" cap="all"/>
            </a:lvl1pPr>
          </a:lstStyle>
          <a:p>
            <a:r>
              <a:rPr lang="fr-FR" smtClean="0"/>
              <a:t>Modifiez le style du titre</a:t>
            </a:r>
            <a:endParaRPr lang="fr-FR" dirty="0"/>
          </a:p>
        </p:txBody>
      </p:sp>
      <p:sp>
        <p:nvSpPr>
          <p:cNvPr id="3" name="Espace réservé du texte 2"/>
          <p:cNvSpPr>
            <a:spLocks noGrp="1"/>
          </p:cNvSpPr>
          <p:nvPr>
            <p:ph type="body" idx="1"/>
          </p:nvPr>
        </p:nvSpPr>
        <p:spPr>
          <a:xfrm>
            <a:off x="3672000" y="260649"/>
            <a:ext cx="5292488" cy="1584176"/>
          </a:xfrm>
        </p:spPr>
        <p:txBody>
          <a:bodyPr anchor="t" anchorCtr="0"/>
          <a:lstStyle>
            <a:lvl1pPr marL="0" indent="0">
              <a:lnSpc>
                <a:spcPts val="1200"/>
              </a:lnSpc>
              <a:spcAft>
                <a:spcPts val="0"/>
              </a:spcAft>
              <a:buNone/>
              <a:defRPr sz="85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7" name="Espace réservé de la date 6"/>
          <p:cNvSpPr>
            <a:spLocks noGrp="1"/>
          </p:cNvSpPr>
          <p:nvPr>
            <p:ph type="dt" sz="half" idx="10"/>
          </p:nvPr>
        </p:nvSpPr>
        <p:spPr/>
        <p:txBody>
          <a:bodyPr/>
          <a:lstStyle/>
          <a:p>
            <a:endParaRPr lang="fr-FR">
              <a:solidFill>
                <a:prstClr val="white"/>
              </a:solidFill>
            </a:endParaRPr>
          </a:p>
        </p:txBody>
      </p:sp>
      <p:sp>
        <p:nvSpPr>
          <p:cNvPr id="8" name="Espace réservé du numéro de diapositive 7"/>
          <p:cNvSpPr>
            <a:spLocks noGrp="1"/>
          </p:cNvSpPr>
          <p:nvPr>
            <p:ph type="sldNum" sz="quarter" idx="11"/>
          </p:nvPr>
        </p:nvSpPr>
        <p:spPr>
          <a:xfrm>
            <a:off x="576000" y="5877272"/>
            <a:ext cx="2699856" cy="365125"/>
          </a:xfrm>
        </p:spPr>
        <p:txBody>
          <a:bodyPr/>
          <a:lstStyle>
            <a:lvl1pPr>
              <a:defRPr>
                <a:solidFill>
                  <a:schemeClr val="bg1"/>
                </a:solidFill>
              </a:defRPr>
            </a:lvl1pPr>
          </a:lstStyle>
          <a:p>
            <a:fld id="{296A5B4F-8806-49AF-ADC2-F53C548500B7}" type="slidenum">
              <a:rPr lang="fr-FR" smtClean="0">
                <a:solidFill>
                  <a:prstClr val="white"/>
                </a:solidFill>
              </a:rPr>
              <a:pPr/>
              <a:t>‹#›</a:t>
            </a:fld>
            <a:endParaRPr lang="fr-FR">
              <a:solidFill>
                <a:prstClr val="white"/>
              </a:solidFill>
            </a:endParaRPr>
          </a:p>
        </p:txBody>
      </p:sp>
      <p:sp>
        <p:nvSpPr>
          <p:cNvPr id="9" name="Espace réservé du pied de page 8"/>
          <p:cNvSpPr>
            <a:spLocks noGrp="1"/>
          </p:cNvSpPr>
          <p:nvPr>
            <p:ph type="ftr" sz="quarter" idx="12"/>
          </p:nvPr>
        </p:nvSpPr>
        <p:spPr>
          <a:xfrm>
            <a:off x="576000" y="5445224"/>
            <a:ext cx="2699856" cy="365125"/>
          </a:xfrm>
        </p:spPr>
        <p:txBody>
          <a:bodyPr/>
          <a:lstStyle>
            <a:lvl1pPr>
              <a:defRPr>
                <a:solidFill>
                  <a:schemeClr val="bg1"/>
                </a:solidFill>
              </a:defRPr>
            </a:lvl1pPr>
          </a:lstStyle>
          <a:p>
            <a:r>
              <a:rPr lang="fr-FR" smtClean="0">
                <a:solidFill>
                  <a:prstClr val="white"/>
                </a:solidFill>
              </a:rPr>
              <a:t>Antoine Mollard – JDD Pheniics 2016</a:t>
            </a:r>
            <a:endParaRPr lang="fr-FR">
              <a:solidFill>
                <a:prstClr val="white"/>
              </a:solidFill>
            </a:endParaRPr>
          </a:p>
        </p:txBody>
      </p:sp>
    </p:spTree>
    <p:extLst>
      <p:ext uri="{BB962C8B-B14F-4D97-AF65-F5344CB8AC3E}">
        <p14:creationId xmlns:p14="http://schemas.microsoft.com/office/powerpoint/2010/main" val="2879705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Sommair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dirty="0"/>
          </a:p>
        </p:txBody>
      </p:sp>
      <p:sp>
        <p:nvSpPr>
          <p:cNvPr id="3" name="Espace réservé du contenu 2"/>
          <p:cNvSpPr>
            <a:spLocks noGrp="1"/>
          </p:cNvSpPr>
          <p:nvPr>
            <p:ph idx="1"/>
          </p:nvPr>
        </p:nvSpPr>
        <p:spPr/>
        <p:txBody>
          <a:bodyPr/>
          <a:lstStyle>
            <a:lvl1pPr>
              <a:spcBef>
                <a:spcPts val="2000"/>
              </a:spcBef>
              <a:spcAft>
                <a:spcPts val="1500"/>
              </a:spcAft>
              <a:defRPr/>
            </a:lvl1pPr>
            <a:lvl2pPr marL="361950" indent="0">
              <a:lnSpc>
                <a:spcPts val="2800"/>
              </a:lnSpc>
              <a:buFont typeface="Arial" pitchFamily="34" charset="0"/>
              <a:buNone/>
              <a:tabLst>
                <a:tab pos="8077200" algn="r"/>
              </a:tabLst>
              <a:defRPr sz="2200"/>
            </a:lvl2pPr>
            <a:lvl3pPr marL="361950" indent="0">
              <a:lnSpc>
                <a:spcPts val="2800"/>
              </a:lnSpc>
              <a:buFont typeface="Arial" pitchFamily="34" charset="0"/>
              <a:buNone/>
              <a:tabLst>
                <a:tab pos="8077200" algn="r"/>
              </a:tabLst>
              <a:defRPr sz="2200"/>
            </a:lvl3pPr>
            <a:lvl4pPr marL="361950" indent="0">
              <a:lnSpc>
                <a:spcPts val="2800"/>
              </a:lnSpc>
              <a:buFont typeface="Arial" pitchFamily="34" charset="0"/>
              <a:buNone/>
              <a:tabLst>
                <a:tab pos="8077200" algn="r"/>
              </a:tabLst>
              <a:defRPr sz="2200"/>
            </a:lvl4pPr>
            <a:lvl5pPr marL="361950" indent="0">
              <a:lnSpc>
                <a:spcPts val="2800"/>
              </a:lnSpc>
              <a:buNone/>
              <a:tabLst>
                <a:tab pos="8077200" algn="r"/>
              </a:tabLst>
              <a:defRPr sz="22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0" name="Espace réservé de la date 9"/>
          <p:cNvSpPr>
            <a:spLocks noGrp="1"/>
          </p:cNvSpPr>
          <p:nvPr>
            <p:ph type="dt" sz="half" idx="10"/>
          </p:nvPr>
        </p:nvSpPr>
        <p:spPr/>
        <p:txBody>
          <a:bodyPr/>
          <a:lstStyle/>
          <a:p>
            <a:endParaRPr lang="fr-FR">
              <a:solidFill>
                <a:prstClr val="white"/>
              </a:solidFill>
            </a:endParaRPr>
          </a:p>
        </p:txBody>
      </p:sp>
      <p:sp>
        <p:nvSpPr>
          <p:cNvPr id="11" name="Espace réservé du numéro de diapositive 10"/>
          <p:cNvSpPr>
            <a:spLocks noGrp="1"/>
          </p:cNvSpPr>
          <p:nvPr>
            <p:ph type="sldNum" sz="quarter" idx="11"/>
          </p:nvPr>
        </p:nvSpPr>
        <p:spPr/>
        <p:txBody>
          <a:bodyPr/>
          <a:lstStyle/>
          <a:p>
            <a:fld id="{296A5B4F-8806-49AF-ADC2-F53C548500B7}" type="slidenum">
              <a:rPr lang="fr-FR" smtClean="0"/>
              <a:pPr/>
              <a:t>‹#›</a:t>
            </a:fld>
            <a:endParaRPr lang="fr-FR"/>
          </a:p>
        </p:txBody>
      </p:sp>
      <p:sp>
        <p:nvSpPr>
          <p:cNvPr id="12" name="Espace réservé du pied de page 11"/>
          <p:cNvSpPr>
            <a:spLocks noGrp="1"/>
          </p:cNvSpPr>
          <p:nvPr>
            <p:ph type="ftr" sz="quarter" idx="12"/>
          </p:nvPr>
        </p:nvSpPr>
        <p:spPr/>
        <p:txBody>
          <a:bodyPr/>
          <a:lstStyle/>
          <a:p>
            <a:r>
              <a:rPr lang="fr-FR" smtClean="0"/>
              <a:t>Antoine Mollard – JDD Pheniics 2016</a:t>
            </a:r>
            <a:endParaRPr lang="fr-FR"/>
          </a:p>
        </p:txBody>
      </p:sp>
    </p:spTree>
    <p:extLst>
      <p:ext uri="{BB962C8B-B14F-4D97-AF65-F5344CB8AC3E}">
        <p14:creationId xmlns:p14="http://schemas.microsoft.com/office/powerpoint/2010/main" val="1885273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10" name="Espace réservé de la date 9"/>
          <p:cNvSpPr>
            <a:spLocks noGrp="1"/>
          </p:cNvSpPr>
          <p:nvPr>
            <p:ph type="dt" sz="half" idx="10"/>
          </p:nvPr>
        </p:nvSpPr>
        <p:spPr/>
        <p:txBody>
          <a:bodyPr/>
          <a:lstStyle/>
          <a:p>
            <a:endParaRPr lang="fr-FR">
              <a:solidFill>
                <a:prstClr val="white"/>
              </a:solidFill>
            </a:endParaRPr>
          </a:p>
        </p:txBody>
      </p:sp>
      <p:sp>
        <p:nvSpPr>
          <p:cNvPr id="11" name="Espace réservé du numéro de diapositive 10"/>
          <p:cNvSpPr>
            <a:spLocks noGrp="1"/>
          </p:cNvSpPr>
          <p:nvPr>
            <p:ph type="sldNum" sz="quarter" idx="11"/>
          </p:nvPr>
        </p:nvSpPr>
        <p:spPr/>
        <p:txBody>
          <a:bodyPr/>
          <a:lstStyle/>
          <a:p>
            <a:fld id="{296A5B4F-8806-49AF-ADC2-F53C548500B7}" type="slidenum">
              <a:rPr lang="fr-FR" smtClean="0"/>
              <a:pPr/>
              <a:t>‹#›</a:t>
            </a:fld>
            <a:endParaRPr lang="fr-FR"/>
          </a:p>
        </p:txBody>
      </p:sp>
      <p:sp>
        <p:nvSpPr>
          <p:cNvPr id="12" name="Espace réservé du pied de page 11"/>
          <p:cNvSpPr>
            <a:spLocks noGrp="1"/>
          </p:cNvSpPr>
          <p:nvPr>
            <p:ph type="ftr" sz="quarter" idx="12"/>
          </p:nvPr>
        </p:nvSpPr>
        <p:spPr/>
        <p:txBody>
          <a:bodyPr/>
          <a:lstStyle/>
          <a:p>
            <a:r>
              <a:rPr lang="fr-FR" smtClean="0"/>
              <a:t>Antoine Mollard – JDD Pheniics 2016</a:t>
            </a:r>
            <a:endParaRPr lang="fr-FR"/>
          </a:p>
        </p:txBody>
      </p:sp>
    </p:spTree>
    <p:extLst>
      <p:ext uri="{BB962C8B-B14F-4D97-AF65-F5344CB8AC3E}">
        <p14:creationId xmlns:p14="http://schemas.microsoft.com/office/powerpoint/2010/main" val="40479553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exte 1 visue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a:xfrm>
            <a:off x="576000" y="1268760"/>
            <a:ext cx="4428048" cy="496855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2" name="Espace réservé de la date 11"/>
          <p:cNvSpPr>
            <a:spLocks noGrp="1"/>
          </p:cNvSpPr>
          <p:nvPr>
            <p:ph type="dt" sz="half" idx="16"/>
          </p:nvPr>
        </p:nvSpPr>
        <p:spPr/>
        <p:txBody>
          <a:bodyPr/>
          <a:lstStyle/>
          <a:p>
            <a:endParaRPr lang="fr-FR">
              <a:solidFill>
                <a:prstClr val="white"/>
              </a:solidFill>
            </a:endParaRPr>
          </a:p>
        </p:txBody>
      </p:sp>
      <p:sp>
        <p:nvSpPr>
          <p:cNvPr id="13" name="Espace réservé du numéro de diapositive 12"/>
          <p:cNvSpPr>
            <a:spLocks noGrp="1"/>
          </p:cNvSpPr>
          <p:nvPr>
            <p:ph type="sldNum" sz="quarter" idx="17"/>
          </p:nvPr>
        </p:nvSpPr>
        <p:spPr/>
        <p:txBody>
          <a:bodyPr/>
          <a:lstStyle/>
          <a:p>
            <a:fld id="{296A5B4F-8806-49AF-ADC2-F53C548500B7}" type="slidenum">
              <a:rPr lang="fr-FR" smtClean="0"/>
              <a:pPr/>
              <a:t>‹#›</a:t>
            </a:fld>
            <a:endParaRPr lang="fr-FR"/>
          </a:p>
        </p:txBody>
      </p:sp>
      <p:sp>
        <p:nvSpPr>
          <p:cNvPr id="14" name="Espace réservé du pied de page 13"/>
          <p:cNvSpPr>
            <a:spLocks noGrp="1"/>
          </p:cNvSpPr>
          <p:nvPr>
            <p:ph type="ftr" sz="quarter" idx="18"/>
          </p:nvPr>
        </p:nvSpPr>
        <p:spPr/>
        <p:txBody>
          <a:bodyPr/>
          <a:lstStyle/>
          <a:p>
            <a:r>
              <a:rPr lang="fr-FR" smtClean="0"/>
              <a:t>Antoine Mollard – JDD Pheniics 2016</a:t>
            </a:r>
            <a:endParaRPr lang="fr-FR"/>
          </a:p>
        </p:txBody>
      </p:sp>
      <p:sp>
        <p:nvSpPr>
          <p:cNvPr id="11" name="Espace réservé du contenu 20"/>
          <p:cNvSpPr>
            <a:spLocks noGrp="1"/>
          </p:cNvSpPr>
          <p:nvPr>
            <p:ph sz="quarter" idx="20" hasCustomPrompt="1"/>
          </p:nvPr>
        </p:nvSpPr>
        <p:spPr>
          <a:xfrm>
            <a:off x="5148000" y="2016000"/>
            <a:ext cx="3492000" cy="3690000"/>
          </a:xfrm>
          <a:solidFill>
            <a:srgbClr val="666666"/>
          </a:solidFill>
        </p:spPr>
        <p:txBody>
          <a:bodyPr anchor="ctr"/>
          <a:lstStyle>
            <a:lvl1pPr marL="0" indent="0" algn="ctr">
              <a:defRPr sz="1200">
                <a:solidFill>
                  <a:schemeClr val="bg1"/>
                </a:solidFill>
              </a:defRPr>
            </a:lvl1pPr>
          </a:lstStyle>
          <a:p>
            <a:r>
              <a:rPr lang="fr-FR" dirty="0" smtClean="0"/>
              <a:t>Visuel</a:t>
            </a:r>
            <a:endParaRPr lang="fr-FR" dirty="0"/>
          </a:p>
        </p:txBody>
      </p:sp>
    </p:spTree>
    <p:extLst>
      <p:ext uri="{BB962C8B-B14F-4D97-AF65-F5344CB8AC3E}">
        <p14:creationId xmlns:p14="http://schemas.microsoft.com/office/powerpoint/2010/main" val="416661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p:txBody>
          <a:bodyPr/>
          <a:lstStyle/>
          <a:p>
            <a:r>
              <a:rPr lang="fr-FR" smtClean="0"/>
              <a:t>Antoine Mollard – JDD Pheniics 2016</a:t>
            </a:r>
            <a:endParaRPr lang="fr-FR"/>
          </a:p>
        </p:txBody>
      </p:sp>
      <p:sp>
        <p:nvSpPr>
          <p:cNvPr id="6" name="Slide Number Placeholder 5"/>
          <p:cNvSpPr>
            <a:spLocks noGrp="1"/>
          </p:cNvSpPr>
          <p:nvPr>
            <p:ph type="sldNum" sz="quarter" idx="12"/>
          </p:nvPr>
        </p:nvSpPr>
        <p:spPr/>
        <p:txBody>
          <a:bodyPr/>
          <a:lstStyle/>
          <a:p>
            <a:fld id="{D34AD195-6A41-49ED-B6E1-201307185D0C}" type="slidenum">
              <a:rPr lang="fr-FR" smtClean="0"/>
              <a:t>‹#›</a:t>
            </a:fld>
            <a:endParaRPr lang="fr-FR"/>
          </a:p>
        </p:txBody>
      </p:sp>
    </p:spTree>
    <p:extLst>
      <p:ext uri="{BB962C8B-B14F-4D97-AF65-F5344CB8AC3E}">
        <p14:creationId xmlns:p14="http://schemas.microsoft.com/office/powerpoint/2010/main" val="27802095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exte 3 visuel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a:xfrm>
            <a:off x="576000" y="1268760"/>
            <a:ext cx="4428048" cy="496855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2" name="Espace réservé de la date 11"/>
          <p:cNvSpPr>
            <a:spLocks noGrp="1"/>
          </p:cNvSpPr>
          <p:nvPr>
            <p:ph type="dt" sz="half" idx="18"/>
          </p:nvPr>
        </p:nvSpPr>
        <p:spPr/>
        <p:txBody>
          <a:bodyPr/>
          <a:lstStyle/>
          <a:p>
            <a:endParaRPr lang="fr-FR">
              <a:solidFill>
                <a:prstClr val="white"/>
              </a:solidFill>
            </a:endParaRPr>
          </a:p>
        </p:txBody>
      </p:sp>
      <p:sp>
        <p:nvSpPr>
          <p:cNvPr id="13" name="Espace réservé du numéro de diapositive 12"/>
          <p:cNvSpPr>
            <a:spLocks noGrp="1"/>
          </p:cNvSpPr>
          <p:nvPr>
            <p:ph type="sldNum" sz="quarter" idx="19"/>
          </p:nvPr>
        </p:nvSpPr>
        <p:spPr/>
        <p:txBody>
          <a:bodyPr/>
          <a:lstStyle/>
          <a:p>
            <a:fld id="{296A5B4F-8806-49AF-ADC2-F53C548500B7}" type="slidenum">
              <a:rPr lang="fr-FR" smtClean="0"/>
              <a:pPr/>
              <a:t>‹#›</a:t>
            </a:fld>
            <a:endParaRPr lang="fr-FR"/>
          </a:p>
        </p:txBody>
      </p:sp>
      <p:sp>
        <p:nvSpPr>
          <p:cNvPr id="14" name="Espace réservé du pied de page 13"/>
          <p:cNvSpPr>
            <a:spLocks noGrp="1"/>
          </p:cNvSpPr>
          <p:nvPr>
            <p:ph type="ftr" sz="quarter" idx="20"/>
          </p:nvPr>
        </p:nvSpPr>
        <p:spPr/>
        <p:txBody>
          <a:bodyPr/>
          <a:lstStyle/>
          <a:p>
            <a:r>
              <a:rPr lang="fr-FR" smtClean="0"/>
              <a:t>Antoine Mollard – JDD Pheniics 2016</a:t>
            </a:r>
            <a:endParaRPr lang="fr-FR"/>
          </a:p>
        </p:txBody>
      </p:sp>
      <p:sp>
        <p:nvSpPr>
          <p:cNvPr id="15" name="Espace réservé du contenu 20"/>
          <p:cNvSpPr>
            <a:spLocks noGrp="1"/>
          </p:cNvSpPr>
          <p:nvPr>
            <p:ph sz="quarter" idx="21" hasCustomPrompt="1"/>
          </p:nvPr>
        </p:nvSpPr>
        <p:spPr>
          <a:xfrm>
            <a:off x="5148000" y="2016000"/>
            <a:ext cx="3492000" cy="1980000"/>
          </a:xfrm>
          <a:solidFill>
            <a:srgbClr val="666666"/>
          </a:solidFill>
        </p:spPr>
        <p:txBody>
          <a:bodyPr anchor="ctr"/>
          <a:lstStyle>
            <a:lvl1pPr marL="0" indent="0" algn="ctr">
              <a:defRPr sz="1200">
                <a:solidFill>
                  <a:schemeClr val="bg1"/>
                </a:solidFill>
              </a:defRPr>
            </a:lvl1pPr>
          </a:lstStyle>
          <a:p>
            <a:r>
              <a:rPr lang="fr-FR" dirty="0" smtClean="0"/>
              <a:t>Visuel</a:t>
            </a:r>
            <a:endParaRPr lang="fr-FR" dirty="0"/>
          </a:p>
        </p:txBody>
      </p:sp>
      <p:sp>
        <p:nvSpPr>
          <p:cNvPr id="16" name="Espace réservé du contenu 20"/>
          <p:cNvSpPr>
            <a:spLocks noGrp="1"/>
          </p:cNvSpPr>
          <p:nvPr>
            <p:ph sz="quarter" idx="22" hasCustomPrompt="1"/>
          </p:nvPr>
        </p:nvSpPr>
        <p:spPr>
          <a:xfrm>
            <a:off x="5148000" y="3999600"/>
            <a:ext cx="1746000" cy="1695600"/>
          </a:xfrm>
          <a:solidFill>
            <a:srgbClr val="808080"/>
          </a:solidFill>
        </p:spPr>
        <p:txBody>
          <a:bodyPr anchor="ctr"/>
          <a:lstStyle>
            <a:lvl1pPr marL="0" indent="0" algn="ctr">
              <a:defRPr sz="1200">
                <a:solidFill>
                  <a:schemeClr val="bg1"/>
                </a:solidFill>
              </a:defRPr>
            </a:lvl1pPr>
          </a:lstStyle>
          <a:p>
            <a:r>
              <a:rPr lang="fr-FR" dirty="0" smtClean="0"/>
              <a:t>Visuel</a:t>
            </a:r>
            <a:endParaRPr lang="fr-FR" dirty="0"/>
          </a:p>
        </p:txBody>
      </p:sp>
      <p:sp>
        <p:nvSpPr>
          <p:cNvPr id="17" name="Espace réservé du contenu 20"/>
          <p:cNvSpPr>
            <a:spLocks noGrp="1"/>
          </p:cNvSpPr>
          <p:nvPr>
            <p:ph sz="quarter" idx="23" hasCustomPrompt="1"/>
          </p:nvPr>
        </p:nvSpPr>
        <p:spPr>
          <a:xfrm>
            <a:off x="6894000" y="3999600"/>
            <a:ext cx="1746000" cy="1695600"/>
          </a:xfrm>
          <a:solidFill>
            <a:srgbClr val="B2B2B2"/>
          </a:solidFill>
        </p:spPr>
        <p:txBody>
          <a:bodyPr anchor="ctr"/>
          <a:lstStyle>
            <a:lvl1pPr marL="0" indent="0" algn="ctr">
              <a:defRPr sz="1200">
                <a:solidFill>
                  <a:schemeClr val="bg1"/>
                </a:solidFill>
              </a:defRPr>
            </a:lvl1pPr>
          </a:lstStyle>
          <a:p>
            <a:r>
              <a:rPr lang="fr-FR" dirty="0" smtClean="0"/>
              <a:t>Visuel</a:t>
            </a:r>
            <a:endParaRPr lang="fr-FR" dirty="0"/>
          </a:p>
        </p:txBody>
      </p:sp>
    </p:spTree>
    <p:extLst>
      <p:ext uri="{BB962C8B-B14F-4D97-AF65-F5344CB8AC3E}">
        <p14:creationId xmlns:p14="http://schemas.microsoft.com/office/powerpoint/2010/main" val="5451418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exte graphiqu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a:xfrm>
            <a:off x="576000" y="3707506"/>
            <a:ext cx="8172464" cy="252980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0" name="Espace réservé de la date 9"/>
          <p:cNvSpPr>
            <a:spLocks noGrp="1"/>
          </p:cNvSpPr>
          <p:nvPr>
            <p:ph type="dt" sz="half" idx="10"/>
          </p:nvPr>
        </p:nvSpPr>
        <p:spPr/>
        <p:txBody>
          <a:bodyPr/>
          <a:lstStyle/>
          <a:p>
            <a:endParaRPr lang="fr-FR">
              <a:solidFill>
                <a:prstClr val="white"/>
              </a:solidFill>
            </a:endParaRPr>
          </a:p>
        </p:txBody>
      </p:sp>
      <p:sp>
        <p:nvSpPr>
          <p:cNvPr id="11" name="Espace réservé du numéro de diapositive 10"/>
          <p:cNvSpPr>
            <a:spLocks noGrp="1"/>
          </p:cNvSpPr>
          <p:nvPr>
            <p:ph type="sldNum" sz="quarter" idx="11"/>
          </p:nvPr>
        </p:nvSpPr>
        <p:spPr/>
        <p:txBody>
          <a:bodyPr/>
          <a:lstStyle/>
          <a:p>
            <a:fld id="{296A5B4F-8806-49AF-ADC2-F53C548500B7}" type="slidenum">
              <a:rPr lang="fr-FR" smtClean="0"/>
              <a:pPr/>
              <a:t>‹#›</a:t>
            </a:fld>
            <a:endParaRPr lang="fr-FR"/>
          </a:p>
        </p:txBody>
      </p:sp>
      <p:sp>
        <p:nvSpPr>
          <p:cNvPr id="12" name="Espace réservé du pied de page 11"/>
          <p:cNvSpPr>
            <a:spLocks noGrp="1"/>
          </p:cNvSpPr>
          <p:nvPr>
            <p:ph type="ftr" sz="quarter" idx="12"/>
          </p:nvPr>
        </p:nvSpPr>
        <p:spPr/>
        <p:txBody>
          <a:bodyPr/>
          <a:lstStyle/>
          <a:p>
            <a:r>
              <a:rPr lang="fr-FR" smtClean="0"/>
              <a:t>Antoine Mollard – JDD Pheniics 2016</a:t>
            </a:r>
            <a:endParaRPr lang="fr-FR"/>
          </a:p>
        </p:txBody>
      </p:sp>
      <p:sp>
        <p:nvSpPr>
          <p:cNvPr id="9" name="Espace réservé du contenu 20"/>
          <p:cNvSpPr>
            <a:spLocks noGrp="1"/>
          </p:cNvSpPr>
          <p:nvPr>
            <p:ph sz="quarter" idx="21" hasCustomPrompt="1"/>
          </p:nvPr>
        </p:nvSpPr>
        <p:spPr>
          <a:xfrm>
            <a:off x="576000" y="1458000"/>
            <a:ext cx="8064000" cy="1908000"/>
          </a:xfrm>
          <a:solidFill>
            <a:srgbClr val="666666"/>
          </a:solidFill>
        </p:spPr>
        <p:txBody>
          <a:bodyPr anchor="ctr"/>
          <a:lstStyle>
            <a:lvl1pPr marL="0" indent="0" algn="ctr">
              <a:defRPr sz="1200">
                <a:solidFill>
                  <a:schemeClr val="bg1"/>
                </a:solidFill>
              </a:defRPr>
            </a:lvl1pPr>
          </a:lstStyle>
          <a:p>
            <a:r>
              <a:rPr lang="fr-FR" dirty="0" smtClean="0"/>
              <a:t>Visuel</a:t>
            </a:r>
            <a:endParaRPr lang="fr-FR" dirty="0"/>
          </a:p>
        </p:txBody>
      </p:sp>
    </p:spTree>
    <p:extLst>
      <p:ext uri="{BB962C8B-B14F-4D97-AF65-F5344CB8AC3E}">
        <p14:creationId xmlns:p14="http://schemas.microsoft.com/office/powerpoint/2010/main" val="36845794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Page vierge">
    <p:spTree>
      <p:nvGrpSpPr>
        <p:cNvPr id="1" name=""/>
        <p:cNvGrpSpPr/>
        <p:nvPr/>
      </p:nvGrpSpPr>
      <p:grpSpPr>
        <a:xfrm>
          <a:off x="0" y="0"/>
          <a:ext cx="0" cy="0"/>
          <a:chOff x="0" y="0"/>
          <a:chExt cx="0" cy="0"/>
        </a:xfrm>
      </p:grpSpPr>
      <p:pic>
        <p:nvPicPr>
          <p:cNvPr id="9" name="Image 8" descr="bandeau_page_carte.png"/>
          <p:cNvPicPr>
            <a:picLocks noChangeAspect="1"/>
          </p:cNvPicPr>
          <p:nvPr/>
        </p:nvPicPr>
        <p:blipFill>
          <a:blip r:embed="rId2" cstate="print"/>
          <a:stretch>
            <a:fillRect/>
          </a:stretch>
        </p:blipFill>
        <p:spPr>
          <a:xfrm>
            <a:off x="0" y="0"/>
            <a:ext cx="9144000" cy="251460"/>
          </a:xfrm>
          <a:prstGeom prst="rect">
            <a:avLst/>
          </a:prstGeom>
        </p:spPr>
      </p:pic>
      <p:sp>
        <p:nvSpPr>
          <p:cNvPr id="6" name="Espace réservé de la date 5"/>
          <p:cNvSpPr>
            <a:spLocks noGrp="1"/>
          </p:cNvSpPr>
          <p:nvPr>
            <p:ph type="dt" sz="half" idx="10"/>
          </p:nvPr>
        </p:nvSpPr>
        <p:spPr/>
        <p:txBody>
          <a:bodyPr/>
          <a:lstStyle/>
          <a:p>
            <a:endParaRPr lang="fr-FR">
              <a:solidFill>
                <a:prstClr val="white"/>
              </a:solidFill>
            </a:endParaRPr>
          </a:p>
        </p:txBody>
      </p:sp>
      <p:sp>
        <p:nvSpPr>
          <p:cNvPr id="7" name="Espace réservé du numéro de diapositive 6"/>
          <p:cNvSpPr>
            <a:spLocks noGrp="1"/>
          </p:cNvSpPr>
          <p:nvPr>
            <p:ph type="sldNum" sz="quarter" idx="11"/>
          </p:nvPr>
        </p:nvSpPr>
        <p:spPr/>
        <p:txBody>
          <a:bodyPr/>
          <a:lstStyle/>
          <a:p>
            <a:fld id="{296A5B4F-8806-49AF-ADC2-F53C548500B7}" type="slidenum">
              <a:rPr lang="fr-FR" smtClean="0"/>
              <a:pPr/>
              <a:t>‹#›</a:t>
            </a:fld>
            <a:endParaRPr lang="fr-FR"/>
          </a:p>
        </p:txBody>
      </p:sp>
      <p:sp>
        <p:nvSpPr>
          <p:cNvPr id="8" name="Espace réservé du pied de page 7"/>
          <p:cNvSpPr>
            <a:spLocks noGrp="1"/>
          </p:cNvSpPr>
          <p:nvPr>
            <p:ph type="ftr" sz="quarter" idx="12"/>
          </p:nvPr>
        </p:nvSpPr>
        <p:spPr/>
        <p:txBody>
          <a:bodyPr/>
          <a:lstStyle/>
          <a:p>
            <a:r>
              <a:rPr lang="fr-FR" smtClean="0"/>
              <a:t>Antoine Mollard – JDD Pheniics 2016</a:t>
            </a:r>
            <a:endParaRPr lang="fr-FR"/>
          </a:p>
        </p:txBody>
      </p:sp>
      <p:sp>
        <p:nvSpPr>
          <p:cNvPr id="17" name="Espace réservé du contenu 15"/>
          <p:cNvSpPr>
            <a:spLocks noGrp="1"/>
          </p:cNvSpPr>
          <p:nvPr>
            <p:ph sz="quarter" idx="15"/>
          </p:nvPr>
        </p:nvSpPr>
        <p:spPr>
          <a:xfrm>
            <a:off x="378000" y="836613"/>
            <a:ext cx="8460000" cy="518477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9832264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Carte">
    <p:spTree>
      <p:nvGrpSpPr>
        <p:cNvPr id="1" name=""/>
        <p:cNvGrpSpPr/>
        <p:nvPr/>
      </p:nvGrpSpPr>
      <p:grpSpPr>
        <a:xfrm>
          <a:off x="0" y="0"/>
          <a:ext cx="0" cy="0"/>
          <a:chOff x="0" y="0"/>
          <a:chExt cx="0" cy="0"/>
        </a:xfrm>
      </p:grpSpPr>
      <p:pic>
        <p:nvPicPr>
          <p:cNvPr id="10" name="Image 9" descr="carte.png"/>
          <p:cNvPicPr>
            <a:picLocks noChangeAspect="1"/>
          </p:cNvPicPr>
          <p:nvPr/>
        </p:nvPicPr>
        <p:blipFill>
          <a:blip r:embed="rId2" cstate="print"/>
          <a:stretch>
            <a:fillRect/>
          </a:stretch>
        </p:blipFill>
        <p:spPr>
          <a:xfrm>
            <a:off x="376486" y="846237"/>
            <a:ext cx="8460000" cy="4156911"/>
          </a:xfrm>
          <a:prstGeom prst="rect">
            <a:avLst/>
          </a:prstGeom>
        </p:spPr>
      </p:pic>
      <p:pic>
        <p:nvPicPr>
          <p:cNvPr id="9" name="Image 8" descr="bandeau_page_carte.png"/>
          <p:cNvPicPr>
            <a:picLocks noChangeAspect="1"/>
          </p:cNvPicPr>
          <p:nvPr/>
        </p:nvPicPr>
        <p:blipFill>
          <a:blip r:embed="rId3" cstate="print"/>
          <a:stretch>
            <a:fillRect/>
          </a:stretch>
        </p:blipFill>
        <p:spPr>
          <a:xfrm>
            <a:off x="0" y="0"/>
            <a:ext cx="9144000" cy="251460"/>
          </a:xfrm>
          <a:prstGeom prst="rect">
            <a:avLst/>
          </a:prstGeom>
        </p:spPr>
      </p:pic>
      <p:sp>
        <p:nvSpPr>
          <p:cNvPr id="6" name="Espace réservé de la date 5"/>
          <p:cNvSpPr>
            <a:spLocks noGrp="1"/>
          </p:cNvSpPr>
          <p:nvPr>
            <p:ph type="dt" sz="half" idx="10"/>
          </p:nvPr>
        </p:nvSpPr>
        <p:spPr/>
        <p:txBody>
          <a:bodyPr/>
          <a:lstStyle/>
          <a:p>
            <a:endParaRPr lang="fr-FR">
              <a:solidFill>
                <a:prstClr val="white"/>
              </a:solidFill>
            </a:endParaRPr>
          </a:p>
        </p:txBody>
      </p:sp>
      <p:sp>
        <p:nvSpPr>
          <p:cNvPr id="7" name="Espace réservé du numéro de diapositive 6"/>
          <p:cNvSpPr>
            <a:spLocks noGrp="1"/>
          </p:cNvSpPr>
          <p:nvPr>
            <p:ph type="sldNum" sz="quarter" idx="11"/>
          </p:nvPr>
        </p:nvSpPr>
        <p:spPr/>
        <p:txBody>
          <a:bodyPr/>
          <a:lstStyle/>
          <a:p>
            <a:fld id="{296A5B4F-8806-49AF-ADC2-F53C548500B7}" type="slidenum">
              <a:rPr lang="fr-FR" smtClean="0"/>
              <a:pPr/>
              <a:t>‹#›</a:t>
            </a:fld>
            <a:endParaRPr lang="fr-FR"/>
          </a:p>
        </p:txBody>
      </p:sp>
      <p:sp>
        <p:nvSpPr>
          <p:cNvPr id="8" name="Espace réservé du pied de page 7"/>
          <p:cNvSpPr>
            <a:spLocks noGrp="1"/>
          </p:cNvSpPr>
          <p:nvPr>
            <p:ph type="ftr" sz="quarter" idx="12"/>
          </p:nvPr>
        </p:nvSpPr>
        <p:spPr/>
        <p:txBody>
          <a:bodyPr/>
          <a:lstStyle/>
          <a:p>
            <a:r>
              <a:rPr lang="fr-FR" smtClean="0"/>
              <a:t>Antoine Mollard – JDD Pheniics 2016</a:t>
            </a:r>
            <a:endParaRPr lang="fr-FR"/>
          </a:p>
        </p:txBody>
      </p:sp>
      <p:sp>
        <p:nvSpPr>
          <p:cNvPr id="33" name="Espace réservé du graphique 32"/>
          <p:cNvSpPr>
            <a:spLocks noGrp="1"/>
          </p:cNvSpPr>
          <p:nvPr>
            <p:ph type="chart" sz="quarter" idx="13" hasCustomPrompt="1"/>
          </p:nvPr>
        </p:nvSpPr>
        <p:spPr>
          <a:xfrm>
            <a:off x="899592" y="5157788"/>
            <a:ext cx="3240360" cy="863600"/>
          </a:xfrm>
        </p:spPr>
        <p:txBody>
          <a:bodyPr anchor="ctr"/>
          <a:lstStyle>
            <a:lvl1pPr marL="0" indent="0" algn="ctr">
              <a:defRPr sz="1200"/>
            </a:lvl1pPr>
          </a:lstStyle>
          <a:p>
            <a:r>
              <a:rPr lang="fr-FR" dirty="0" smtClean="0"/>
              <a:t> Graphique</a:t>
            </a:r>
            <a:endParaRPr lang="fr-FR" dirty="0"/>
          </a:p>
        </p:txBody>
      </p:sp>
    </p:spTree>
    <p:extLst>
      <p:ext uri="{BB962C8B-B14F-4D97-AF65-F5344CB8AC3E}">
        <p14:creationId xmlns:p14="http://schemas.microsoft.com/office/powerpoint/2010/main" val="3218939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1_Texte">
    <p:spTree>
      <p:nvGrpSpPr>
        <p:cNvPr id="1" name=""/>
        <p:cNvGrpSpPr/>
        <p:nvPr/>
      </p:nvGrpSpPr>
      <p:grpSpPr>
        <a:xfrm>
          <a:off x="0" y="0"/>
          <a:ext cx="0" cy="0"/>
          <a:chOff x="0" y="0"/>
          <a:chExt cx="0" cy="0"/>
        </a:xfrm>
      </p:grpSpPr>
      <p:pic>
        <p:nvPicPr>
          <p:cNvPr id="8" name="Image 7" descr="bandeau_intercalaire.png"/>
          <p:cNvPicPr>
            <a:picLocks noChangeAspect="1"/>
          </p:cNvPicPr>
          <p:nvPr/>
        </p:nvPicPr>
        <p:blipFill>
          <a:blip r:embed="rId2" cstate="print"/>
          <a:stretch>
            <a:fillRect/>
          </a:stretch>
        </p:blipFill>
        <p:spPr>
          <a:xfrm>
            <a:off x="3310128" y="0"/>
            <a:ext cx="5833872" cy="6858000"/>
          </a:xfrm>
          <a:prstGeom prst="rect">
            <a:avLst/>
          </a:prstGeom>
        </p:spPr>
      </p:pic>
      <p:pic>
        <p:nvPicPr>
          <p:cNvPr id="7" name="Image 6" descr="bandeau_dernière.png"/>
          <p:cNvPicPr>
            <a:picLocks noChangeAspect="1"/>
          </p:cNvPicPr>
          <p:nvPr/>
        </p:nvPicPr>
        <p:blipFill>
          <a:blip r:embed="rId3" cstate="print"/>
          <a:srcRect b="15350"/>
          <a:stretch>
            <a:fillRect/>
          </a:stretch>
        </p:blipFill>
        <p:spPr>
          <a:xfrm>
            <a:off x="3310128" y="0"/>
            <a:ext cx="5833872" cy="5805264"/>
          </a:xfrm>
          <a:prstGeom prst="rect">
            <a:avLst/>
          </a:prstGeom>
        </p:spPr>
      </p:pic>
      <p:sp>
        <p:nvSpPr>
          <p:cNvPr id="2" name="Titre 1"/>
          <p:cNvSpPr>
            <a:spLocks noGrp="1"/>
          </p:cNvSpPr>
          <p:nvPr>
            <p:ph type="title"/>
          </p:nvPr>
        </p:nvSpPr>
        <p:spPr>
          <a:xfrm>
            <a:off x="7138800" y="5799600"/>
            <a:ext cx="1897200" cy="943200"/>
          </a:xfrm>
        </p:spPr>
        <p:txBody>
          <a:bodyPr anchor="t" anchorCtr="0"/>
          <a:lstStyle>
            <a:lvl1pPr>
              <a:lnSpc>
                <a:spcPts val="1200"/>
              </a:lnSpc>
              <a:defRPr sz="850" b="0" cap="none" baseline="0">
                <a:solidFill>
                  <a:schemeClr val="bg2"/>
                </a:solidFill>
              </a:defRPr>
            </a:lvl1pPr>
          </a:lstStyle>
          <a:p>
            <a:r>
              <a:rPr lang="fr-FR" smtClean="0"/>
              <a:t>Modifiez le style du titre</a:t>
            </a:r>
            <a:endParaRPr lang="fr-FR" dirty="0"/>
          </a:p>
        </p:txBody>
      </p:sp>
      <p:sp>
        <p:nvSpPr>
          <p:cNvPr id="3" name="Espace réservé du contenu 2"/>
          <p:cNvSpPr>
            <a:spLocks noGrp="1"/>
          </p:cNvSpPr>
          <p:nvPr>
            <p:ph idx="1"/>
          </p:nvPr>
        </p:nvSpPr>
        <p:spPr>
          <a:xfrm>
            <a:off x="3539505" y="5799600"/>
            <a:ext cx="3552775" cy="943200"/>
          </a:xfrm>
        </p:spPr>
        <p:txBody>
          <a:bodyPr/>
          <a:lstStyle>
            <a:lvl1pPr marL="0" indent="0">
              <a:lnSpc>
                <a:spcPts val="1200"/>
              </a:lnSpc>
              <a:spcAft>
                <a:spcPts val="0"/>
              </a:spcAft>
              <a:buFont typeface="Arial" pitchFamily="34" charset="0"/>
              <a:buNone/>
              <a:defRPr sz="800">
                <a:solidFill>
                  <a:schemeClr val="bg1"/>
                </a:solidFill>
              </a:defRPr>
            </a:lvl1pPr>
            <a:lvl2pPr marL="0" indent="0">
              <a:lnSpc>
                <a:spcPts val="1200"/>
              </a:lnSpc>
              <a:spcBef>
                <a:spcPts val="800"/>
              </a:spcBef>
              <a:buFont typeface="Arial" pitchFamily="34" charset="0"/>
              <a:buNone/>
              <a:defRPr sz="650">
                <a:solidFill>
                  <a:schemeClr val="bg1"/>
                </a:solidFill>
              </a:defRPr>
            </a:lvl2pPr>
            <a:lvl3pPr marL="0" indent="0">
              <a:lnSpc>
                <a:spcPts val="1200"/>
              </a:lnSpc>
              <a:buFont typeface="Arial" pitchFamily="34" charset="0"/>
              <a:buNone/>
              <a:defRPr sz="650">
                <a:solidFill>
                  <a:schemeClr val="bg1"/>
                </a:solidFill>
              </a:defRPr>
            </a:lvl3pPr>
            <a:lvl4pPr marL="0" indent="0">
              <a:lnSpc>
                <a:spcPts val="1200"/>
              </a:lnSpc>
              <a:buFont typeface="Arial" pitchFamily="34" charset="0"/>
              <a:buNone/>
              <a:defRPr sz="650">
                <a:solidFill>
                  <a:schemeClr val="bg1"/>
                </a:solidFill>
              </a:defRPr>
            </a:lvl4pPr>
            <a:lvl5pPr marL="0" indent="0">
              <a:lnSpc>
                <a:spcPts val="1200"/>
              </a:lnSpc>
              <a:buFont typeface="Arial" pitchFamily="34" charset="0"/>
              <a:buNone/>
              <a:defRPr sz="650">
                <a:solidFill>
                  <a:schemeClr val="bg1"/>
                </a:solidFil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0" name="Espace réservé de la date 9"/>
          <p:cNvSpPr>
            <a:spLocks noGrp="1"/>
          </p:cNvSpPr>
          <p:nvPr>
            <p:ph type="dt" sz="half" idx="10"/>
          </p:nvPr>
        </p:nvSpPr>
        <p:spPr/>
        <p:txBody>
          <a:bodyPr/>
          <a:lstStyle/>
          <a:p>
            <a:endParaRPr lang="fr-FR">
              <a:solidFill>
                <a:prstClr val="white"/>
              </a:solidFill>
            </a:endParaRPr>
          </a:p>
        </p:txBody>
      </p:sp>
      <p:sp>
        <p:nvSpPr>
          <p:cNvPr id="11" name="Espace réservé du numéro de diapositive 10"/>
          <p:cNvSpPr>
            <a:spLocks noGrp="1"/>
          </p:cNvSpPr>
          <p:nvPr>
            <p:ph type="sldNum" sz="quarter" idx="11"/>
          </p:nvPr>
        </p:nvSpPr>
        <p:spPr>
          <a:xfrm>
            <a:off x="576000" y="5445224"/>
            <a:ext cx="1118696" cy="365125"/>
          </a:xfrm>
        </p:spPr>
        <p:txBody>
          <a:bodyPr/>
          <a:lstStyle>
            <a:lvl1pPr algn="l">
              <a:defRPr>
                <a:solidFill>
                  <a:schemeClr val="bg1"/>
                </a:solidFill>
              </a:defRPr>
            </a:lvl1pPr>
          </a:lstStyle>
          <a:p>
            <a:fld id="{296A5B4F-8806-49AF-ADC2-F53C548500B7}" type="slidenum">
              <a:rPr lang="fr-FR" smtClean="0">
                <a:solidFill>
                  <a:prstClr val="white"/>
                </a:solidFill>
              </a:rPr>
              <a:pPr/>
              <a:t>‹#›</a:t>
            </a:fld>
            <a:endParaRPr lang="fr-FR">
              <a:solidFill>
                <a:prstClr val="white"/>
              </a:solidFill>
            </a:endParaRPr>
          </a:p>
        </p:txBody>
      </p:sp>
      <p:sp>
        <p:nvSpPr>
          <p:cNvPr id="12" name="Espace réservé du pied de page 11"/>
          <p:cNvSpPr>
            <a:spLocks noGrp="1"/>
          </p:cNvSpPr>
          <p:nvPr>
            <p:ph type="ftr" sz="quarter" idx="12"/>
          </p:nvPr>
        </p:nvSpPr>
        <p:spPr>
          <a:xfrm>
            <a:off x="576000" y="5877272"/>
            <a:ext cx="2664296" cy="365125"/>
          </a:xfrm>
        </p:spPr>
        <p:txBody>
          <a:bodyPr/>
          <a:lstStyle>
            <a:lvl1pPr algn="l">
              <a:defRPr>
                <a:solidFill>
                  <a:schemeClr val="bg1"/>
                </a:solidFill>
              </a:defRPr>
            </a:lvl1pPr>
          </a:lstStyle>
          <a:p>
            <a:r>
              <a:rPr lang="fr-FR" smtClean="0">
                <a:solidFill>
                  <a:prstClr val="white"/>
                </a:solidFill>
              </a:rPr>
              <a:t>Antoine Mollard – JDD Pheniics 2016</a:t>
            </a:r>
            <a:endParaRPr lang="fr-FR">
              <a:solidFill>
                <a:prstClr val="white"/>
              </a:solidFill>
            </a:endParaRPr>
          </a:p>
        </p:txBody>
      </p:sp>
    </p:spTree>
    <p:extLst>
      <p:ext uri="{BB962C8B-B14F-4D97-AF65-F5344CB8AC3E}">
        <p14:creationId xmlns:p14="http://schemas.microsoft.com/office/powerpoint/2010/main" val="20577492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endParaRPr lang="fr-FR">
              <a:solidFill>
                <a:prstClr val="white"/>
              </a:solidFill>
            </a:endParaRPr>
          </a:p>
        </p:txBody>
      </p:sp>
      <p:sp>
        <p:nvSpPr>
          <p:cNvPr id="5" name="Espace réservé du pied de page 4"/>
          <p:cNvSpPr>
            <a:spLocks noGrp="1"/>
          </p:cNvSpPr>
          <p:nvPr>
            <p:ph type="ftr" sz="quarter" idx="11"/>
          </p:nvPr>
        </p:nvSpPr>
        <p:spPr/>
        <p:txBody>
          <a:bodyPr/>
          <a:lstStyle/>
          <a:p>
            <a:r>
              <a:rPr lang="fr-FR" smtClean="0"/>
              <a:t>Antoine Mollard – JDD Pheniics 2016</a:t>
            </a:r>
            <a:endParaRPr lang="fr-FR"/>
          </a:p>
        </p:txBody>
      </p:sp>
      <p:sp>
        <p:nvSpPr>
          <p:cNvPr id="6" name="Espace réservé du numéro de diapositive 5"/>
          <p:cNvSpPr>
            <a:spLocks noGrp="1"/>
          </p:cNvSpPr>
          <p:nvPr>
            <p:ph type="sldNum" sz="quarter" idx="12"/>
          </p:nvPr>
        </p:nvSpPr>
        <p:spPr/>
        <p:txBody>
          <a:bodyPr/>
          <a:lstStyle/>
          <a:p>
            <a:fld id="{296A5B4F-8806-49AF-ADC2-F53C548500B7}" type="slidenum">
              <a:rPr lang="fr-FR" smtClean="0"/>
              <a:pPr/>
              <a:t>‹#›</a:t>
            </a:fld>
            <a:endParaRPr lang="fr-FR"/>
          </a:p>
        </p:txBody>
      </p:sp>
    </p:spTree>
    <p:extLst>
      <p:ext uri="{BB962C8B-B14F-4D97-AF65-F5344CB8AC3E}">
        <p14:creationId xmlns:p14="http://schemas.microsoft.com/office/powerpoint/2010/main" val="32797043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fr-FR">
              <a:solidFill>
                <a:prstClr val="white"/>
              </a:solidFill>
            </a:endParaRPr>
          </a:p>
        </p:txBody>
      </p:sp>
      <p:sp>
        <p:nvSpPr>
          <p:cNvPr id="3" name="Footer Placeholder 2"/>
          <p:cNvSpPr>
            <a:spLocks noGrp="1"/>
          </p:cNvSpPr>
          <p:nvPr>
            <p:ph type="ftr" sz="quarter" idx="11"/>
          </p:nvPr>
        </p:nvSpPr>
        <p:spPr/>
        <p:txBody>
          <a:bodyPr/>
          <a:lstStyle/>
          <a:p>
            <a:r>
              <a:rPr lang="fr-FR" smtClean="0"/>
              <a:t>Antoine Mollard – JDD Pheniics 2016</a:t>
            </a:r>
            <a:endParaRPr lang="fr-FR"/>
          </a:p>
        </p:txBody>
      </p:sp>
      <p:sp>
        <p:nvSpPr>
          <p:cNvPr id="4" name="Slide Number Placeholder 3"/>
          <p:cNvSpPr>
            <a:spLocks noGrp="1"/>
          </p:cNvSpPr>
          <p:nvPr>
            <p:ph type="sldNum" sz="quarter" idx="12"/>
          </p:nvPr>
        </p:nvSpPr>
        <p:spPr/>
        <p:txBody>
          <a:bodyPr/>
          <a:lstStyle/>
          <a:p>
            <a:fld id="{DB4703EE-2008-4175-B760-65258EFAA828}" type="slidenum">
              <a:rPr lang="fr-FR" smtClean="0"/>
              <a:pPr/>
              <a:t>‹#›</a:t>
            </a:fld>
            <a:endParaRPr lang="fr-FR"/>
          </a:p>
        </p:txBody>
      </p:sp>
    </p:spTree>
    <p:extLst>
      <p:ext uri="{BB962C8B-B14F-4D97-AF65-F5344CB8AC3E}">
        <p14:creationId xmlns:p14="http://schemas.microsoft.com/office/powerpoint/2010/main" val="25876868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AD texte">
    <p:spTree>
      <p:nvGrpSpPr>
        <p:cNvPr id="1" name=""/>
        <p:cNvGrpSpPr/>
        <p:nvPr/>
      </p:nvGrpSpPr>
      <p:grpSpPr>
        <a:xfrm>
          <a:off x="0" y="0"/>
          <a:ext cx="0" cy="0"/>
          <a:chOff x="0" y="0"/>
          <a:chExt cx="0" cy="0"/>
        </a:xfrm>
      </p:grpSpPr>
      <p:sp>
        <p:nvSpPr>
          <p:cNvPr id="9" name="Espace réservé du contenu 2"/>
          <p:cNvSpPr>
            <a:spLocks noGrp="1"/>
          </p:cNvSpPr>
          <p:nvPr>
            <p:ph idx="1"/>
          </p:nvPr>
        </p:nvSpPr>
        <p:spPr>
          <a:xfrm>
            <a:off x="576000" y="1270000"/>
            <a:ext cx="8172464" cy="4967311"/>
          </a:xfrm>
          <a:prstGeom prst="rect">
            <a:avLst/>
          </a:prstGeom>
        </p:spPr>
        <p:txBody>
          <a:bodyPr/>
          <a:lstStyle>
            <a:lvl1pPr marL="0" algn="l">
              <a:defRPr sz="2000">
                <a:solidFill>
                  <a:schemeClr val="tx1">
                    <a:lumMod val="65000"/>
                    <a:lumOff val="35000"/>
                  </a:schemeClr>
                </a:solidFill>
              </a:defRPr>
            </a:lvl1pPr>
            <a:lvl2pPr marL="432000">
              <a:spcAft>
                <a:spcPts val="600"/>
              </a:spcAft>
              <a:buSzPct val="75000"/>
              <a:defRPr sz="1800"/>
            </a:lvl2pPr>
            <a:lvl3pPr marL="647700" indent="-285750">
              <a:spcAft>
                <a:spcPts val="300"/>
              </a:spcAft>
              <a:buClr>
                <a:schemeClr val="bg2">
                  <a:lumMod val="75000"/>
                </a:schemeClr>
              </a:buClr>
              <a:buSzPct val="100000"/>
              <a:buFont typeface="Wingdings" panose="05000000000000000000" pitchFamily="2" charset="2"/>
              <a:buChar char="ü"/>
              <a:defRPr/>
            </a:lvl3pPr>
            <a:lvl4pPr>
              <a:spcAft>
                <a:spcPts val="300"/>
              </a:spcAft>
              <a:defRPr/>
            </a:lvl4pPr>
            <a:lvl5pPr marL="129600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endParaRPr lang="en-US" dirty="0">
              <a:solidFill>
                <a:prstClr val="white"/>
              </a:solidFill>
            </a:endParaRPr>
          </a:p>
        </p:txBody>
      </p:sp>
      <p:sp>
        <p:nvSpPr>
          <p:cNvPr id="5" name="Espace réservé du numéro de diapositive 4"/>
          <p:cNvSpPr>
            <a:spLocks noGrp="1"/>
          </p:cNvSpPr>
          <p:nvPr>
            <p:ph type="sldNum" sz="quarter" idx="12"/>
          </p:nvPr>
        </p:nvSpPr>
        <p:spPr/>
        <p:txBody>
          <a:bodyPr/>
          <a:lstStyle/>
          <a:p>
            <a:fld id="{AEFB9B6D-867A-40B8-ACB0-35CC9F272C9C}" type="slidenum">
              <a:rPr lang="fr-FR" smtClean="0"/>
              <a:pPr/>
              <a:t>‹#›</a:t>
            </a:fld>
            <a:endParaRPr lang="fr-FR" dirty="0"/>
          </a:p>
        </p:txBody>
      </p:sp>
    </p:spTree>
    <p:extLst>
      <p:ext uri="{BB962C8B-B14F-4D97-AF65-F5344CB8AC3E}">
        <p14:creationId xmlns:p14="http://schemas.microsoft.com/office/powerpoint/2010/main" val="1653658343"/>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Titre">
    <p:spTree>
      <p:nvGrpSpPr>
        <p:cNvPr id="1" name=""/>
        <p:cNvGrpSpPr/>
        <p:nvPr/>
      </p:nvGrpSpPr>
      <p:grpSpPr>
        <a:xfrm>
          <a:off x="0" y="0"/>
          <a:ext cx="0" cy="0"/>
          <a:chOff x="0" y="0"/>
          <a:chExt cx="0" cy="0"/>
        </a:xfrm>
      </p:grpSpPr>
      <p:sp>
        <p:nvSpPr>
          <p:cNvPr id="2" name="Titre 1"/>
          <p:cNvSpPr>
            <a:spLocks noGrp="1"/>
          </p:cNvSpPr>
          <p:nvPr>
            <p:ph type="ctrTitle"/>
          </p:nvPr>
        </p:nvSpPr>
        <p:spPr>
          <a:xfrm>
            <a:off x="3960000" y="1855288"/>
            <a:ext cx="4788464" cy="2653832"/>
          </a:xfrm>
        </p:spPr>
        <p:txBody>
          <a:bodyPr anchor="t" anchorCtr="0"/>
          <a:lstStyle>
            <a:lvl1pPr>
              <a:lnSpc>
                <a:spcPts val="3800"/>
              </a:lnSpc>
              <a:defRPr sz="2800" b="0" cap="all" baseline="0">
                <a:solidFill>
                  <a:srgbClr val="666666"/>
                </a:solidFill>
              </a:defRPr>
            </a:lvl1pPr>
          </a:lstStyle>
          <a:p>
            <a:r>
              <a:rPr lang="fr-FR" smtClean="0"/>
              <a:t>Modifiez le style du titre</a:t>
            </a:r>
            <a:endParaRPr lang="fr-FR" dirty="0"/>
          </a:p>
        </p:txBody>
      </p:sp>
      <p:sp>
        <p:nvSpPr>
          <p:cNvPr id="3" name="Sous-titre 2"/>
          <p:cNvSpPr>
            <a:spLocks noGrp="1"/>
          </p:cNvSpPr>
          <p:nvPr>
            <p:ph type="subTitle" idx="1"/>
          </p:nvPr>
        </p:nvSpPr>
        <p:spPr>
          <a:xfrm>
            <a:off x="3960000" y="5805264"/>
            <a:ext cx="4788464" cy="504056"/>
          </a:xfrm>
        </p:spPr>
        <p:txBody>
          <a:bodyPr anchor="b" anchorCtr="0"/>
          <a:lstStyle>
            <a:lvl1pPr marL="0" indent="0" algn="l">
              <a:buNone/>
              <a:defRPr sz="1550" cap="all" baseline="0">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
        <p:nvSpPr>
          <p:cNvPr id="9" name="Espace réservé du texte 8"/>
          <p:cNvSpPr>
            <a:spLocks noGrp="1"/>
          </p:cNvSpPr>
          <p:nvPr>
            <p:ph type="body" sz="quarter" idx="13" hasCustomPrompt="1"/>
          </p:nvPr>
        </p:nvSpPr>
        <p:spPr>
          <a:xfrm>
            <a:off x="3960000" y="4509120"/>
            <a:ext cx="4788464" cy="1224136"/>
          </a:xfrm>
        </p:spPr>
        <p:txBody>
          <a:bodyPr anchor="b" anchorCtr="0"/>
          <a:lstStyle>
            <a:lvl1pPr marL="0" indent="0">
              <a:buFont typeface="Arial" pitchFamily="34" charset="0"/>
              <a:buNone/>
              <a:defRPr sz="850" b="0">
                <a:solidFill>
                  <a:srgbClr val="666666"/>
                </a:solidFill>
              </a:defRPr>
            </a:lvl1pPr>
          </a:lstStyle>
          <a:p>
            <a:pPr lvl="0"/>
            <a:r>
              <a:rPr lang="fr-FR" dirty="0" smtClean="0"/>
              <a:t>Nom événement | Prénom Nom</a:t>
            </a:r>
            <a:endParaRPr lang="fr-FR" dirty="0"/>
          </a:p>
        </p:txBody>
      </p:sp>
      <p:sp>
        <p:nvSpPr>
          <p:cNvPr id="11" name="Espace réservé de la date 10"/>
          <p:cNvSpPr>
            <a:spLocks noGrp="1"/>
          </p:cNvSpPr>
          <p:nvPr>
            <p:ph type="dt" sz="half" idx="14"/>
          </p:nvPr>
        </p:nvSpPr>
        <p:spPr>
          <a:xfrm>
            <a:off x="3960000" y="6305192"/>
            <a:ext cx="1450504" cy="365125"/>
          </a:xfrm>
        </p:spPr>
        <p:txBody>
          <a:bodyPr/>
          <a:lstStyle/>
          <a:p>
            <a:endParaRPr lang="fr-FR">
              <a:solidFill>
                <a:prstClr val="white"/>
              </a:solidFill>
            </a:endParaRPr>
          </a:p>
        </p:txBody>
      </p:sp>
      <p:sp>
        <p:nvSpPr>
          <p:cNvPr id="12" name="Espace réservé du numéro de diapositive 11"/>
          <p:cNvSpPr>
            <a:spLocks noGrp="1"/>
          </p:cNvSpPr>
          <p:nvPr>
            <p:ph type="sldNum" sz="quarter" idx="15"/>
          </p:nvPr>
        </p:nvSpPr>
        <p:spPr/>
        <p:txBody>
          <a:bodyPr/>
          <a:lstStyle>
            <a:lvl1pPr>
              <a:defRPr>
                <a:solidFill>
                  <a:schemeClr val="bg1"/>
                </a:solidFill>
              </a:defRPr>
            </a:lvl1pPr>
          </a:lstStyle>
          <a:p>
            <a:fld id="{296A5B4F-8806-49AF-ADC2-F53C548500B7}" type="slidenum">
              <a:rPr lang="fr-FR" smtClean="0">
                <a:solidFill>
                  <a:prstClr val="white"/>
                </a:solidFill>
              </a:rPr>
              <a:pPr/>
              <a:t>‹#›</a:t>
            </a:fld>
            <a:endParaRPr lang="fr-FR">
              <a:solidFill>
                <a:prstClr val="white"/>
              </a:solidFill>
            </a:endParaRPr>
          </a:p>
        </p:txBody>
      </p:sp>
      <p:sp>
        <p:nvSpPr>
          <p:cNvPr id="13" name="Espace réservé du pied de page 12"/>
          <p:cNvSpPr>
            <a:spLocks noGrp="1"/>
          </p:cNvSpPr>
          <p:nvPr>
            <p:ph type="ftr" sz="quarter" idx="16"/>
          </p:nvPr>
        </p:nvSpPr>
        <p:spPr>
          <a:xfrm>
            <a:off x="5436096" y="6305192"/>
            <a:ext cx="2555448" cy="365125"/>
          </a:xfrm>
        </p:spPr>
        <p:txBody>
          <a:bodyPr/>
          <a:lstStyle>
            <a:lvl1pPr>
              <a:defRPr>
                <a:solidFill>
                  <a:schemeClr val="bg1"/>
                </a:solidFill>
              </a:defRPr>
            </a:lvl1pPr>
          </a:lstStyle>
          <a:p>
            <a:r>
              <a:rPr lang="fr-FR" smtClean="0">
                <a:solidFill>
                  <a:prstClr val="white"/>
                </a:solidFill>
              </a:rPr>
              <a:t>Antoine Mollard – JDD Pheniics 2016</a:t>
            </a:r>
            <a:endParaRPr lang="fr-FR">
              <a:solidFill>
                <a:prstClr val="white"/>
              </a:solidFill>
            </a:endParaRPr>
          </a:p>
        </p:txBody>
      </p:sp>
      <p:sp>
        <p:nvSpPr>
          <p:cNvPr id="14" name="ZoneTexte 13"/>
          <p:cNvSpPr txBox="1"/>
          <p:nvPr/>
        </p:nvSpPr>
        <p:spPr>
          <a:xfrm>
            <a:off x="1259632" y="6093296"/>
            <a:ext cx="936104" cy="261610"/>
          </a:xfrm>
          <a:prstGeom prst="rect">
            <a:avLst/>
          </a:prstGeom>
          <a:noFill/>
        </p:spPr>
        <p:txBody>
          <a:bodyPr wrap="square" rtlCol="0">
            <a:spAutoFit/>
          </a:bodyPr>
          <a:lstStyle/>
          <a:p>
            <a:pPr algn="ctr"/>
            <a:r>
              <a:rPr lang="fr-FR" sz="1100" dirty="0" smtClean="0">
                <a:solidFill>
                  <a:prstClr val="white"/>
                </a:solidFill>
              </a:rPr>
              <a:t>www.cea.fr</a:t>
            </a:r>
            <a:endParaRPr lang="fr-FR" sz="1100" dirty="0">
              <a:solidFill>
                <a:prstClr val="white"/>
              </a:solidFill>
            </a:endParaRPr>
          </a:p>
        </p:txBody>
      </p:sp>
      <p:grpSp>
        <p:nvGrpSpPr>
          <p:cNvPr id="19" name="Groupe 18"/>
          <p:cNvGrpSpPr/>
          <p:nvPr/>
        </p:nvGrpSpPr>
        <p:grpSpPr>
          <a:xfrm>
            <a:off x="1" y="-12700"/>
            <a:ext cx="3347864" cy="6870700"/>
            <a:chOff x="1" y="-12700"/>
            <a:chExt cx="3347864" cy="6870700"/>
          </a:xfrm>
        </p:grpSpPr>
        <p:grpSp>
          <p:nvGrpSpPr>
            <p:cNvPr id="17" name="Groupe 16"/>
            <p:cNvGrpSpPr/>
            <p:nvPr userDrawn="1"/>
          </p:nvGrpSpPr>
          <p:grpSpPr>
            <a:xfrm>
              <a:off x="1" y="-12700"/>
              <a:ext cx="3347864" cy="6870700"/>
              <a:chOff x="1" y="-12700"/>
              <a:chExt cx="3347864" cy="6870700"/>
            </a:xfrm>
          </p:grpSpPr>
          <p:pic>
            <p:nvPicPr>
              <p:cNvPr id="1026" name="Picture 2" descr="S:\CHARTE - LOGOS 2012\Fond dégradé Logo CEA 2012.jpg"/>
              <p:cNvPicPr>
                <a:picLocks noChangeAspect="1" noChangeArrowheads="1"/>
              </p:cNvPicPr>
              <p:nvPr userDrawn="1"/>
            </p:nvPicPr>
            <p:blipFill>
              <a:blip r:embed="rId2" cstate="print"/>
              <a:srcRect/>
              <a:stretch>
                <a:fillRect/>
              </a:stretch>
            </p:blipFill>
            <p:spPr bwMode="auto">
              <a:xfrm>
                <a:off x="1" y="-12700"/>
                <a:ext cx="3347864" cy="6870700"/>
              </a:xfrm>
              <a:prstGeom prst="rect">
                <a:avLst/>
              </a:prstGeom>
              <a:noFill/>
            </p:spPr>
          </p:pic>
          <p:pic>
            <p:nvPicPr>
              <p:cNvPr id="16" name="Picture 3" descr="S:\CHARTE - LOGOS 2012\Logo\Logo anglais\CEA_GB_logotype_4c_defonce.png"/>
              <p:cNvPicPr>
                <a:picLocks noChangeAspect="1" noChangeArrowheads="1"/>
              </p:cNvPicPr>
              <p:nvPr userDrawn="1"/>
            </p:nvPicPr>
            <p:blipFill>
              <a:blip r:embed="rId3" cstate="print"/>
              <a:srcRect/>
              <a:stretch>
                <a:fillRect/>
              </a:stretch>
            </p:blipFill>
            <p:spPr bwMode="auto">
              <a:xfrm>
                <a:off x="72008" y="548680"/>
                <a:ext cx="3203848" cy="2608045"/>
              </a:xfrm>
              <a:prstGeom prst="rect">
                <a:avLst/>
              </a:prstGeom>
              <a:noFill/>
            </p:spPr>
          </p:pic>
        </p:grpSp>
        <p:sp>
          <p:nvSpPr>
            <p:cNvPr id="18" name="ZoneTexte 17"/>
            <p:cNvSpPr txBox="1"/>
            <p:nvPr userDrawn="1"/>
          </p:nvSpPr>
          <p:spPr>
            <a:xfrm>
              <a:off x="1412032" y="6245696"/>
              <a:ext cx="936104" cy="261610"/>
            </a:xfrm>
            <a:prstGeom prst="rect">
              <a:avLst/>
            </a:prstGeom>
            <a:noFill/>
          </p:spPr>
          <p:txBody>
            <a:bodyPr wrap="square" rtlCol="0">
              <a:spAutoFit/>
            </a:bodyPr>
            <a:lstStyle/>
            <a:p>
              <a:pPr algn="ctr"/>
              <a:r>
                <a:rPr lang="fr-FR" sz="1100" dirty="0" smtClean="0">
                  <a:solidFill>
                    <a:prstClr val="white"/>
                  </a:solidFill>
                </a:rPr>
                <a:t>www.cea.fr</a:t>
              </a:r>
              <a:endParaRPr lang="fr-FR" sz="1100" dirty="0">
                <a:solidFill>
                  <a:prstClr val="white"/>
                </a:solidFill>
              </a:endParaRPr>
            </a:p>
          </p:txBody>
        </p:sp>
      </p:grpSp>
    </p:spTree>
    <p:extLst>
      <p:ext uri="{BB962C8B-B14F-4D97-AF65-F5344CB8AC3E}">
        <p14:creationId xmlns:p14="http://schemas.microsoft.com/office/powerpoint/2010/main" val="32126665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Titre 1 visuel">
    <p:spTree>
      <p:nvGrpSpPr>
        <p:cNvPr id="1" name=""/>
        <p:cNvGrpSpPr/>
        <p:nvPr/>
      </p:nvGrpSpPr>
      <p:grpSpPr>
        <a:xfrm>
          <a:off x="0" y="0"/>
          <a:ext cx="0" cy="0"/>
          <a:chOff x="0" y="0"/>
          <a:chExt cx="0" cy="0"/>
        </a:xfrm>
      </p:grpSpPr>
      <p:sp>
        <p:nvSpPr>
          <p:cNvPr id="2" name="Titre 1"/>
          <p:cNvSpPr>
            <a:spLocks noGrp="1"/>
          </p:cNvSpPr>
          <p:nvPr>
            <p:ph type="ctrTitle"/>
          </p:nvPr>
        </p:nvSpPr>
        <p:spPr>
          <a:xfrm>
            <a:off x="3960000" y="1855288"/>
            <a:ext cx="4788464" cy="1429696"/>
          </a:xfrm>
        </p:spPr>
        <p:txBody>
          <a:bodyPr anchor="t" anchorCtr="0"/>
          <a:lstStyle>
            <a:lvl1pPr>
              <a:lnSpc>
                <a:spcPts val="3800"/>
              </a:lnSpc>
              <a:defRPr sz="2800" b="0" cap="all" baseline="0">
                <a:solidFill>
                  <a:srgbClr val="666666"/>
                </a:solidFill>
              </a:defRPr>
            </a:lvl1pPr>
          </a:lstStyle>
          <a:p>
            <a:r>
              <a:rPr lang="fr-FR" smtClean="0"/>
              <a:t>Modifiez le style du titre</a:t>
            </a:r>
            <a:endParaRPr lang="fr-FR" dirty="0"/>
          </a:p>
        </p:txBody>
      </p:sp>
      <p:sp>
        <p:nvSpPr>
          <p:cNvPr id="3" name="Sous-titre 2"/>
          <p:cNvSpPr>
            <a:spLocks noGrp="1"/>
          </p:cNvSpPr>
          <p:nvPr>
            <p:ph type="subTitle" idx="1"/>
          </p:nvPr>
        </p:nvSpPr>
        <p:spPr>
          <a:xfrm>
            <a:off x="3960000" y="5805264"/>
            <a:ext cx="4788464" cy="504056"/>
          </a:xfrm>
        </p:spPr>
        <p:txBody>
          <a:bodyPr anchor="b" anchorCtr="0"/>
          <a:lstStyle>
            <a:lvl1pPr marL="0" indent="0" algn="l">
              <a:buNone/>
              <a:defRPr sz="1550" cap="all" baseline="0">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
        <p:nvSpPr>
          <p:cNvPr id="9" name="Espace réservé du texte 8"/>
          <p:cNvSpPr>
            <a:spLocks noGrp="1"/>
          </p:cNvSpPr>
          <p:nvPr>
            <p:ph type="body" sz="quarter" idx="13" hasCustomPrompt="1"/>
          </p:nvPr>
        </p:nvSpPr>
        <p:spPr>
          <a:xfrm>
            <a:off x="3960000" y="5445224"/>
            <a:ext cx="4788464" cy="288032"/>
          </a:xfrm>
        </p:spPr>
        <p:txBody>
          <a:bodyPr anchor="b" anchorCtr="0"/>
          <a:lstStyle>
            <a:lvl1pPr marL="0" indent="0">
              <a:buFont typeface="Arial" pitchFamily="34" charset="0"/>
              <a:buNone/>
              <a:defRPr sz="850" b="0">
                <a:solidFill>
                  <a:srgbClr val="666666"/>
                </a:solidFill>
              </a:defRPr>
            </a:lvl1pPr>
          </a:lstStyle>
          <a:p>
            <a:pPr lvl="0"/>
            <a:r>
              <a:rPr lang="fr-FR" dirty="0" smtClean="0"/>
              <a:t>Nom événement | Prénom Nom</a:t>
            </a:r>
            <a:endParaRPr lang="fr-FR" dirty="0"/>
          </a:p>
        </p:txBody>
      </p:sp>
      <p:sp>
        <p:nvSpPr>
          <p:cNvPr id="12" name="Espace réservé pour une image  11"/>
          <p:cNvSpPr>
            <a:spLocks noGrp="1"/>
          </p:cNvSpPr>
          <p:nvPr>
            <p:ph type="pic" sz="quarter" idx="14" hasCustomPrompt="1"/>
          </p:nvPr>
        </p:nvSpPr>
        <p:spPr>
          <a:xfrm>
            <a:off x="3311999" y="3311999"/>
            <a:ext cx="5832000" cy="2124000"/>
          </a:xfrm>
          <a:solidFill>
            <a:srgbClr val="666666"/>
          </a:solidFill>
        </p:spPr>
        <p:txBody>
          <a:bodyPr anchor="ctr"/>
          <a:lstStyle>
            <a:lvl1pPr marL="0" indent="0" algn="ctr">
              <a:defRPr sz="1200">
                <a:solidFill>
                  <a:schemeClr val="bg1"/>
                </a:solidFill>
              </a:defRPr>
            </a:lvl1pPr>
          </a:lstStyle>
          <a:p>
            <a:r>
              <a:rPr lang="fr-FR" dirty="0" smtClean="0"/>
              <a:t> Visuel</a:t>
            </a:r>
            <a:endParaRPr lang="fr-FR" dirty="0"/>
          </a:p>
        </p:txBody>
      </p:sp>
      <p:sp>
        <p:nvSpPr>
          <p:cNvPr id="13" name="Espace réservé de la date 12"/>
          <p:cNvSpPr>
            <a:spLocks noGrp="1"/>
          </p:cNvSpPr>
          <p:nvPr>
            <p:ph type="dt" sz="half" idx="15"/>
          </p:nvPr>
        </p:nvSpPr>
        <p:spPr>
          <a:xfrm>
            <a:off x="3960000" y="6305192"/>
            <a:ext cx="1450504" cy="365125"/>
          </a:xfrm>
        </p:spPr>
        <p:txBody>
          <a:bodyPr/>
          <a:lstStyle/>
          <a:p>
            <a:endParaRPr lang="fr-FR">
              <a:solidFill>
                <a:prstClr val="white"/>
              </a:solidFill>
            </a:endParaRPr>
          </a:p>
        </p:txBody>
      </p:sp>
      <p:sp>
        <p:nvSpPr>
          <p:cNvPr id="14" name="Espace réservé du numéro de diapositive 13"/>
          <p:cNvSpPr>
            <a:spLocks noGrp="1"/>
          </p:cNvSpPr>
          <p:nvPr>
            <p:ph type="sldNum" sz="quarter" idx="16"/>
          </p:nvPr>
        </p:nvSpPr>
        <p:spPr/>
        <p:txBody>
          <a:bodyPr/>
          <a:lstStyle>
            <a:lvl1pPr>
              <a:defRPr>
                <a:solidFill>
                  <a:schemeClr val="bg1"/>
                </a:solidFill>
              </a:defRPr>
            </a:lvl1pPr>
          </a:lstStyle>
          <a:p>
            <a:fld id="{296A5B4F-8806-49AF-ADC2-F53C548500B7}" type="slidenum">
              <a:rPr lang="fr-FR" smtClean="0">
                <a:solidFill>
                  <a:prstClr val="white"/>
                </a:solidFill>
              </a:rPr>
              <a:pPr/>
              <a:t>‹#›</a:t>
            </a:fld>
            <a:endParaRPr lang="fr-FR">
              <a:solidFill>
                <a:prstClr val="white"/>
              </a:solidFill>
            </a:endParaRPr>
          </a:p>
        </p:txBody>
      </p:sp>
      <p:sp>
        <p:nvSpPr>
          <p:cNvPr id="15" name="Espace réservé du pied de page 14"/>
          <p:cNvSpPr>
            <a:spLocks noGrp="1"/>
          </p:cNvSpPr>
          <p:nvPr>
            <p:ph type="ftr" sz="quarter" idx="17"/>
          </p:nvPr>
        </p:nvSpPr>
        <p:spPr>
          <a:xfrm>
            <a:off x="5436096" y="6305192"/>
            <a:ext cx="2555448" cy="365125"/>
          </a:xfrm>
        </p:spPr>
        <p:txBody>
          <a:bodyPr/>
          <a:lstStyle>
            <a:lvl1pPr>
              <a:defRPr>
                <a:solidFill>
                  <a:schemeClr val="bg1"/>
                </a:solidFill>
              </a:defRPr>
            </a:lvl1pPr>
          </a:lstStyle>
          <a:p>
            <a:r>
              <a:rPr lang="fr-FR" smtClean="0">
                <a:solidFill>
                  <a:prstClr val="white"/>
                </a:solidFill>
              </a:rPr>
              <a:t>Antoine Mollard – JDD Pheniics 2016</a:t>
            </a:r>
            <a:endParaRPr lang="fr-FR">
              <a:solidFill>
                <a:prstClr val="white"/>
              </a:solidFill>
            </a:endParaRPr>
          </a:p>
        </p:txBody>
      </p:sp>
      <p:grpSp>
        <p:nvGrpSpPr>
          <p:cNvPr id="24" name="Groupe 23"/>
          <p:cNvGrpSpPr/>
          <p:nvPr/>
        </p:nvGrpSpPr>
        <p:grpSpPr>
          <a:xfrm>
            <a:off x="1" y="-12700"/>
            <a:ext cx="3347864" cy="6870700"/>
            <a:chOff x="1" y="-12700"/>
            <a:chExt cx="3347864" cy="6870700"/>
          </a:xfrm>
        </p:grpSpPr>
        <p:grpSp>
          <p:nvGrpSpPr>
            <p:cNvPr id="25" name="Groupe 16"/>
            <p:cNvGrpSpPr/>
            <p:nvPr userDrawn="1"/>
          </p:nvGrpSpPr>
          <p:grpSpPr>
            <a:xfrm>
              <a:off x="1" y="-12700"/>
              <a:ext cx="3347864" cy="6870700"/>
              <a:chOff x="1" y="-12700"/>
              <a:chExt cx="3347864" cy="6870700"/>
            </a:xfrm>
          </p:grpSpPr>
          <p:pic>
            <p:nvPicPr>
              <p:cNvPr id="27" name="Picture 2" descr="S:\CHARTE - LOGOS 2012\Fond dégradé Logo CEA 2012.jpg"/>
              <p:cNvPicPr>
                <a:picLocks noChangeAspect="1" noChangeArrowheads="1"/>
              </p:cNvPicPr>
              <p:nvPr userDrawn="1"/>
            </p:nvPicPr>
            <p:blipFill>
              <a:blip r:embed="rId2" cstate="print"/>
              <a:srcRect/>
              <a:stretch>
                <a:fillRect/>
              </a:stretch>
            </p:blipFill>
            <p:spPr bwMode="auto">
              <a:xfrm>
                <a:off x="1" y="-12700"/>
                <a:ext cx="3347864" cy="6870700"/>
              </a:xfrm>
              <a:prstGeom prst="rect">
                <a:avLst/>
              </a:prstGeom>
              <a:noFill/>
            </p:spPr>
          </p:pic>
          <p:pic>
            <p:nvPicPr>
              <p:cNvPr id="28" name="Picture 3" descr="S:\CHARTE - LOGOS 2012\Logo\Logo anglais\CEA_GB_logotype_4c_defonce.png"/>
              <p:cNvPicPr>
                <a:picLocks noChangeAspect="1" noChangeArrowheads="1"/>
              </p:cNvPicPr>
              <p:nvPr userDrawn="1"/>
            </p:nvPicPr>
            <p:blipFill>
              <a:blip r:embed="rId3" cstate="print"/>
              <a:srcRect/>
              <a:stretch>
                <a:fillRect/>
              </a:stretch>
            </p:blipFill>
            <p:spPr bwMode="auto">
              <a:xfrm>
                <a:off x="72008" y="548680"/>
                <a:ext cx="3203848" cy="2608045"/>
              </a:xfrm>
              <a:prstGeom prst="rect">
                <a:avLst/>
              </a:prstGeom>
              <a:noFill/>
            </p:spPr>
          </p:pic>
        </p:grpSp>
        <p:sp>
          <p:nvSpPr>
            <p:cNvPr id="26" name="ZoneTexte 25"/>
            <p:cNvSpPr txBox="1"/>
            <p:nvPr userDrawn="1"/>
          </p:nvSpPr>
          <p:spPr>
            <a:xfrm>
              <a:off x="1412032" y="6245696"/>
              <a:ext cx="936104" cy="261610"/>
            </a:xfrm>
            <a:prstGeom prst="rect">
              <a:avLst/>
            </a:prstGeom>
            <a:noFill/>
          </p:spPr>
          <p:txBody>
            <a:bodyPr wrap="square" rtlCol="0">
              <a:spAutoFit/>
            </a:bodyPr>
            <a:lstStyle/>
            <a:p>
              <a:pPr algn="ctr"/>
              <a:r>
                <a:rPr lang="fr-FR" sz="1100" dirty="0" smtClean="0">
                  <a:solidFill>
                    <a:prstClr val="white"/>
                  </a:solidFill>
                </a:rPr>
                <a:t>www.cea.fr</a:t>
              </a:r>
              <a:endParaRPr lang="fr-FR" sz="1100" dirty="0">
                <a:solidFill>
                  <a:prstClr val="white"/>
                </a:solidFill>
              </a:endParaRPr>
            </a:p>
          </p:txBody>
        </p:sp>
      </p:grpSp>
    </p:spTree>
    <p:extLst>
      <p:ext uri="{BB962C8B-B14F-4D97-AF65-F5344CB8AC3E}">
        <p14:creationId xmlns:p14="http://schemas.microsoft.com/office/powerpoint/2010/main" val="1994560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852737"/>
          </a:xfrm>
        </p:spPr>
        <p:txBody>
          <a:bodyPr anchor="b"/>
          <a:lstStyle>
            <a:lvl1pPr>
              <a:defRPr sz="4500"/>
            </a:lvl1pPr>
          </a:lstStyle>
          <a:p>
            <a:r>
              <a:rPr lang="en-US" smtClean="0"/>
              <a:t>Click to edit Master title style</a:t>
            </a:r>
            <a:endParaRPr lang="fr-FR"/>
          </a:p>
        </p:txBody>
      </p:sp>
      <p:sp>
        <p:nvSpPr>
          <p:cNvPr id="3" name="Text Placeholder 2"/>
          <p:cNvSpPr>
            <a:spLocks noGrp="1"/>
          </p:cNvSpPr>
          <p:nvPr>
            <p:ph type="body" idx="1"/>
          </p:nvPr>
        </p:nvSpPr>
        <p:spPr>
          <a:xfrm>
            <a:off x="623888" y="4589468"/>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p:txBody>
          <a:bodyPr/>
          <a:lstStyle/>
          <a:p>
            <a:r>
              <a:rPr lang="fr-FR" smtClean="0"/>
              <a:t>Antoine Mollard – JDD Pheniics 2016</a:t>
            </a:r>
            <a:endParaRPr lang="fr-FR"/>
          </a:p>
        </p:txBody>
      </p:sp>
      <p:sp>
        <p:nvSpPr>
          <p:cNvPr id="6" name="Slide Number Placeholder 5"/>
          <p:cNvSpPr>
            <a:spLocks noGrp="1"/>
          </p:cNvSpPr>
          <p:nvPr>
            <p:ph type="sldNum" sz="quarter" idx="12"/>
          </p:nvPr>
        </p:nvSpPr>
        <p:spPr/>
        <p:txBody>
          <a:bodyPr/>
          <a:lstStyle/>
          <a:p>
            <a:fld id="{D34AD195-6A41-49ED-B6E1-201307185D0C}" type="slidenum">
              <a:rPr lang="fr-FR" smtClean="0"/>
              <a:t>‹#›</a:t>
            </a:fld>
            <a:endParaRPr lang="fr-FR"/>
          </a:p>
        </p:txBody>
      </p:sp>
    </p:spTree>
    <p:extLst>
      <p:ext uri="{BB962C8B-B14F-4D97-AF65-F5344CB8AC3E}">
        <p14:creationId xmlns:p14="http://schemas.microsoft.com/office/powerpoint/2010/main" val="29900557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Titre 3 visuels">
    <p:spTree>
      <p:nvGrpSpPr>
        <p:cNvPr id="1" name=""/>
        <p:cNvGrpSpPr/>
        <p:nvPr/>
      </p:nvGrpSpPr>
      <p:grpSpPr>
        <a:xfrm>
          <a:off x="0" y="0"/>
          <a:ext cx="0" cy="0"/>
          <a:chOff x="0" y="0"/>
          <a:chExt cx="0" cy="0"/>
        </a:xfrm>
      </p:grpSpPr>
      <p:sp>
        <p:nvSpPr>
          <p:cNvPr id="2" name="Titre 1"/>
          <p:cNvSpPr>
            <a:spLocks noGrp="1"/>
          </p:cNvSpPr>
          <p:nvPr>
            <p:ph type="ctrTitle"/>
          </p:nvPr>
        </p:nvSpPr>
        <p:spPr>
          <a:xfrm>
            <a:off x="3960000" y="1855288"/>
            <a:ext cx="4788464" cy="1429696"/>
          </a:xfrm>
        </p:spPr>
        <p:txBody>
          <a:bodyPr anchor="t" anchorCtr="0"/>
          <a:lstStyle>
            <a:lvl1pPr>
              <a:lnSpc>
                <a:spcPts val="3800"/>
              </a:lnSpc>
              <a:defRPr sz="2800" b="0" cap="all" baseline="0">
                <a:solidFill>
                  <a:srgbClr val="666666"/>
                </a:solidFill>
              </a:defRPr>
            </a:lvl1pPr>
          </a:lstStyle>
          <a:p>
            <a:r>
              <a:rPr lang="fr-FR" smtClean="0"/>
              <a:t>Modifiez le style du titre</a:t>
            </a:r>
            <a:endParaRPr lang="fr-FR" dirty="0"/>
          </a:p>
        </p:txBody>
      </p:sp>
      <p:sp>
        <p:nvSpPr>
          <p:cNvPr id="3" name="Sous-titre 2"/>
          <p:cNvSpPr>
            <a:spLocks noGrp="1"/>
          </p:cNvSpPr>
          <p:nvPr>
            <p:ph type="subTitle" idx="1"/>
          </p:nvPr>
        </p:nvSpPr>
        <p:spPr>
          <a:xfrm>
            <a:off x="3960000" y="5805264"/>
            <a:ext cx="4788464" cy="504056"/>
          </a:xfrm>
        </p:spPr>
        <p:txBody>
          <a:bodyPr anchor="b" anchorCtr="0"/>
          <a:lstStyle>
            <a:lvl1pPr marL="0" indent="0" algn="l">
              <a:buNone/>
              <a:defRPr sz="1550" cap="all" baseline="0">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
        <p:nvSpPr>
          <p:cNvPr id="9" name="Espace réservé du texte 8"/>
          <p:cNvSpPr>
            <a:spLocks noGrp="1"/>
          </p:cNvSpPr>
          <p:nvPr>
            <p:ph type="body" sz="quarter" idx="13" hasCustomPrompt="1"/>
          </p:nvPr>
        </p:nvSpPr>
        <p:spPr>
          <a:xfrm>
            <a:off x="3960000" y="5445224"/>
            <a:ext cx="4788464" cy="288032"/>
          </a:xfrm>
        </p:spPr>
        <p:txBody>
          <a:bodyPr anchor="b" anchorCtr="0"/>
          <a:lstStyle>
            <a:lvl1pPr marL="0" indent="0">
              <a:buFont typeface="Arial" pitchFamily="34" charset="0"/>
              <a:buNone/>
              <a:defRPr sz="850" b="0">
                <a:solidFill>
                  <a:srgbClr val="666666"/>
                </a:solidFill>
              </a:defRPr>
            </a:lvl1pPr>
          </a:lstStyle>
          <a:p>
            <a:pPr lvl="0"/>
            <a:r>
              <a:rPr lang="fr-FR" dirty="0" smtClean="0"/>
              <a:t>Nom événement | Prénom Nom</a:t>
            </a:r>
            <a:endParaRPr lang="fr-FR" dirty="0"/>
          </a:p>
        </p:txBody>
      </p:sp>
      <p:sp>
        <p:nvSpPr>
          <p:cNvPr id="14" name="Espace réservé de la date 13"/>
          <p:cNvSpPr>
            <a:spLocks noGrp="1"/>
          </p:cNvSpPr>
          <p:nvPr>
            <p:ph type="dt" sz="half" idx="17"/>
          </p:nvPr>
        </p:nvSpPr>
        <p:spPr>
          <a:xfrm>
            <a:off x="3960000" y="6305192"/>
            <a:ext cx="1450504" cy="365125"/>
          </a:xfrm>
        </p:spPr>
        <p:txBody>
          <a:bodyPr/>
          <a:lstStyle/>
          <a:p>
            <a:endParaRPr lang="fr-FR">
              <a:solidFill>
                <a:prstClr val="white"/>
              </a:solidFill>
            </a:endParaRPr>
          </a:p>
        </p:txBody>
      </p:sp>
      <p:sp>
        <p:nvSpPr>
          <p:cNvPr id="15" name="Espace réservé du numéro de diapositive 14"/>
          <p:cNvSpPr>
            <a:spLocks noGrp="1"/>
          </p:cNvSpPr>
          <p:nvPr>
            <p:ph type="sldNum" sz="quarter" idx="18"/>
          </p:nvPr>
        </p:nvSpPr>
        <p:spPr/>
        <p:txBody>
          <a:bodyPr/>
          <a:lstStyle>
            <a:lvl1pPr>
              <a:defRPr>
                <a:solidFill>
                  <a:schemeClr val="bg1"/>
                </a:solidFill>
              </a:defRPr>
            </a:lvl1pPr>
          </a:lstStyle>
          <a:p>
            <a:fld id="{296A5B4F-8806-49AF-ADC2-F53C548500B7}" type="slidenum">
              <a:rPr lang="fr-FR" smtClean="0">
                <a:solidFill>
                  <a:prstClr val="white"/>
                </a:solidFill>
              </a:rPr>
              <a:pPr/>
              <a:t>‹#›</a:t>
            </a:fld>
            <a:endParaRPr lang="fr-FR">
              <a:solidFill>
                <a:prstClr val="white"/>
              </a:solidFill>
            </a:endParaRPr>
          </a:p>
        </p:txBody>
      </p:sp>
      <p:sp>
        <p:nvSpPr>
          <p:cNvPr id="16" name="Espace réservé du pied de page 15"/>
          <p:cNvSpPr>
            <a:spLocks noGrp="1"/>
          </p:cNvSpPr>
          <p:nvPr>
            <p:ph type="ftr" sz="quarter" idx="19"/>
          </p:nvPr>
        </p:nvSpPr>
        <p:spPr>
          <a:xfrm>
            <a:off x="5436096" y="6305192"/>
            <a:ext cx="2555448" cy="365125"/>
          </a:xfrm>
        </p:spPr>
        <p:txBody>
          <a:bodyPr/>
          <a:lstStyle>
            <a:lvl1pPr>
              <a:defRPr>
                <a:solidFill>
                  <a:schemeClr val="bg1"/>
                </a:solidFill>
              </a:defRPr>
            </a:lvl1pPr>
          </a:lstStyle>
          <a:p>
            <a:r>
              <a:rPr lang="fr-FR" smtClean="0">
                <a:solidFill>
                  <a:prstClr val="white"/>
                </a:solidFill>
              </a:rPr>
              <a:t>Antoine Mollard – JDD Pheniics 2016</a:t>
            </a:r>
            <a:endParaRPr lang="fr-FR">
              <a:solidFill>
                <a:prstClr val="white"/>
              </a:solidFill>
            </a:endParaRPr>
          </a:p>
        </p:txBody>
      </p:sp>
      <p:sp>
        <p:nvSpPr>
          <p:cNvPr id="21" name="Espace réservé du contenu 20"/>
          <p:cNvSpPr>
            <a:spLocks noGrp="1"/>
          </p:cNvSpPr>
          <p:nvPr>
            <p:ph sz="quarter" idx="20" hasCustomPrompt="1"/>
          </p:nvPr>
        </p:nvSpPr>
        <p:spPr>
          <a:xfrm>
            <a:off x="3312000" y="3312000"/>
            <a:ext cx="1944000" cy="2124000"/>
          </a:xfrm>
          <a:solidFill>
            <a:srgbClr val="666666"/>
          </a:solidFill>
        </p:spPr>
        <p:txBody>
          <a:bodyPr anchor="ctr"/>
          <a:lstStyle>
            <a:lvl1pPr marL="0" indent="0" algn="ctr">
              <a:defRPr sz="1200">
                <a:solidFill>
                  <a:schemeClr val="bg1"/>
                </a:solidFill>
              </a:defRPr>
            </a:lvl1pPr>
          </a:lstStyle>
          <a:p>
            <a:r>
              <a:rPr lang="fr-FR" dirty="0" smtClean="0"/>
              <a:t>Visuel</a:t>
            </a:r>
            <a:endParaRPr lang="fr-FR" dirty="0"/>
          </a:p>
        </p:txBody>
      </p:sp>
      <p:sp>
        <p:nvSpPr>
          <p:cNvPr id="22" name="Espace réservé du contenu 20"/>
          <p:cNvSpPr>
            <a:spLocks noGrp="1"/>
          </p:cNvSpPr>
          <p:nvPr>
            <p:ph sz="quarter" idx="21" hasCustomPrompt="1"/>
          </p:nvPr>
        </p:nvSpPr>
        <p:spPr>
          <a:xfrm>
            <a:off x="5256000" y="3312000"/>
            <a:ext cx="1944000" cy="2124000"/>
          </a:xfrm>
          <a:solidFill>
            <a:srgbClr val="808080"/>
          </a:solidFill>
        </p:spPr>
        <p:txBody>
          <a:bodyPr anchor="ctr"/>
          <a:lstStyle>
            <a:lvl1pPr marL="0" indent="0" algn="ctr">
              <a:defRPr sz="1200">
                <a:solidFill>
                  <a:schemeClr val="bg1"/>
                </a:solidFill>
              </a:defRPr>
            </a:lvl1pPr>
          </a:lstStyle>
          <a:p>
            <a:r>
              <a:rPr lang="fr-FR" dirty="0" smtClean="0"/>
              <a:t>Visuel</a:t>
            </a:r>
            <a:endParaRPr lang="fr-FR" dirty="0"/>
          </a:p>
        </p:txBody>
      </p:sp>
      <p:sp>
        <p:nvSpPr>
          <p:cNvPr id="23" name="Espace réservé du contenu 20"/>
          <p:cNvSpPr>
            <a:spLocks noGrp="1"/>
          </p:cNvSpPr>
          <p:nvPr>
            <p:ph sz="quarter" idx="22" hasCustomPrompt="1"/>
          </p:nvPr>
        </p:nvSpPr>
        <p:spPr>
          <a:xfrm>
            <a:off x="7200000" y="3312000"/>
            <a:ext cx="1944000" cy="2124000"/>
          </a:xfrm>
          <a:solidFill>
            <a:srgbClr val="B2B2B2"/>
          </a:solidFill>
        </p:spPr>
        <p:txBody>
          <a:bodyPr anchor="ctr"/>
          <a:lstStyle>
            <a:lvl1pPr marL="0" indent="0" algn="ctr">
              <a:defRPr sz="1200">
                <a:solidFill>
                  <a:schemeClr val="bg1"/>
                </a:solidFill>
              </a:defRPr>
            </a:lvl1pPr>
          </a:lstStyle>
          <a:p>
            <a:r>
              <a:rPr lang="fr-FR" dirty="0" smtClean="0"/>
              <a:t>Visuel</a:t>
            </a:r>
            <a:endParaRPr lang="fr-FR" dirty="0"/>
          </a:p>
        </p:txBody>
      </p:sp>
      <p:grpSp>
        <p:nvGrpSpPr>
          <p:cNvPr id="19" name="Groupe 18"/>
          <p:cNvGrpSpPr/>
          <p:nvPr/>
        </p:nvGrpSpPr>
        <p:grpSpPr>
          <a:xfrm>
            <a:off x="1" y="-12700"/>
            <a:ext cx="3347864" cy="6870700"/>
            <a:chOff x="1" y="-12700"/>
            <a:chExt cx="3347864" cy="6870700"/>
          </a:xfrm>
        </p:grpSpPr>
        <p:grpSp>
          <p:nvGrpSpPr>
            <p:cNvPr id="20" name="Groupe 16"/>
            <p:cNvGrpSpPr/>
            <p:nvPr userDrawn="1"/>
          </p:nvGrpSpPr>
          <p:grpSpPr>
            <a:xfrm>
              <a:off x="1" y="-12700"/>
              <a:ext cx="3347864" cy="6870700"/>
              <a:chOff x="1" y="-12700"/>
              <a:chExt cx="3347864" cy="6870700"/>
            </a:xfrm>
          </p:grpSpPr>
          <p:pic>
            <p:nvPicPr>
              <p:cNvPr id="25" name="Picture 2" descr="S:\CHARTE - LOGOS 2012\Fond dégradé Logo CEA 2012.jpg"/>
              <p:cNvPicPr>
                <a:picLocks noChangeAspect="1" noChangeArrowheads="1"/>
              </p:cNvPicPr>
              <p:nvPr userDrawn="1"/>
            </p:nvPicPr>
            <p:blipFill>
              <a:blip r:embed="rId2" cstate="print"/>
              <a:srcRect/>
              <a:stretch>
                <a:fillRect/>
              </a:stretch>
            </p:blipFill>
            <p:spPr bwMode="auto">
              <a:xfrm>
                <a:off x="1" y="-12700"/>
                <a:ext cx="3347864" cy="6870700"/>
              </a:xfrm>
              <a:prstGeom prst="rect">
                <a:avLst/>
              </a:prstGeom>
              <a:noFill/>
            </p:spPr>
          </p:pic>
          <p:pic>
            <p:nvPicPr>
              <p:cNvPr id="26" name="Picture 3" descr="S:\CHARTE - LOGOS 2012\Logo\Logo anglais\CEA_GB_logotype_4c_defonce.png"/>
              <p:cNvPicPr>
                <a:picLocks noChangeAspect="1" noChangeArrowheads="1"/>
              </p:cNvPicPr>
              <p:nvPr userDrawn="1"/>
            </p:nvPicPr>
            <p:blipFill>
              <a:blip r:embed="rId3" cstate="print"/>
              <a:srcRect/>
              <a:stretch>
                <a:fillRect/>
              </a:stretch>
            </p:blipFill>
            <p:spPr bwMode="auto">
              <a:xfrm>
                <a:off x="72008" y="548680"/>
                <a:ext cx="3203848" cy="2608045"/>
              </a:xfrm>
              <a:prstGeom prst="rect">
                <a:avLst/>
              </a:prstGeom>
              <a:noFill/>
            </p:spPr>
          </p:pic>
        </p:grpSp>
        <p:sp>
          <p:nvSpPr>
            <p:cNvPr id="24" name="ZoneTexte 23"/>
            <p:cNvSpPr txBox="1"/>
            <p:nvPr userDrawn="1"/>
          </p:nvSpPr>
          <p:spPr>
            <a:xfrm>
              <a:off x="1412032" y="6245696"/>
              <a:ext cx="936104" cy="261610"/>
            </a:xfrm>
            <a:prstGeom prst="rect">
              <a:avLst/>
            </a:prstGeom>
            <a:noFill/>
          </p:spPr>
          <p:txBody>
            <a:bodyPr wrap="square" rtlCol="0">
              <a:spAutoFit/>
            </a:bodyPr>
            <a:lstStyle/>
            <a:p>
              <a:pPr algn="ctr"/>
              <a:r>
                <a:rPr lang="fr-FR" sz="1100" dirty="0" smtClean="0">
                  <a:solidFill>
                    <a:prstClr val="white"/>
                  </a:solidFill>
                </a:rPr>
                <a:t>www.cea.fr</a:t>
              </a:r>
              <a:endParaRPr lang="fr-FR" sz="1100" dirty="0">
                <a:solidFill>
                  <a:prstClr val="white"/>
                </a:solidFill>
              </a:endParaRPr>
            </a:p>
          </p:txBody>
        </p:sp>
      </p:grpSp>
    </p:spTree>
    <p:extLst>
      <p:ext uri="{BB962C8B-B14F-4D97-AF65-F5344CB8AC3E}">
        <p14:creationId xmlns:p14="http://schemas.microsoft.com/office/powerpoint/2010/main" val="27819429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secHead" preserve="1">
  <p:cSld name="Intercalaires">
    <p:spTree>
      <p:nvGrpSpPr>
        <p:cNvPr id="1" name=""/>
        <p:cNvGrpSpPr/>
        <p:nvPr/>
      </p:nvGrpSpPr>
      <p:grpSpPr>
        <a:xfrm>
          <a:off x="0" y="0"/>
          <a:ext cx="0" cy="0"/>
          <a:chOff x="0" y="0"/>
          <a:chExt cx="0" cy="0"/>
        </a:xfrm>
      </p:grpSpPr>
      <p:pic>
        <p:nvPicPr>
          <p:cNvPr id="12" name="Image 11" descr="bandeau_intercalaire.png"/>
          <p:cNvPicPr>
            <a:picLocks noChangeAspect="1"/>
          </p:cNvPicPr>
          <p:nvPr/>
        </p:nvPicPr>
        <p:blipFill>
          <a:blip r:embed="rId2" cstate="print"/>
          <a:stretch>
            <a:fillRect/>
          </a:stretch>
        </p:blipFill>
        <p:spPr>
          <a:xfrm>
            <a:off x="3310128" y="0"/>
            <a:ext cx="5833872" cy="6858000"/>
          </a:xfrm>
          <a:prstGeom prst="rect">
            <a:avLst/>
          </a:prstGeom>
        </p:spPr>
      </p:pic>
      <p:sp>
        <p:nvSpPr>
          <p:cNvPr id="2" name="Titre 1"/>
          <p:cNvSpPr>
            <a:spLocks noGrp="1"/>
          </p:cNvSpPr>
          <p:nvPr>
            <p:ph type="title"/>
          </p:nvPr>
        </p:nvSpPr>
        <p:spPr>
          <a:xfrm>
            <a:off x="3672000" y="1949598"/>
            <a:ext cx="5364496" cy="4719761"/>
          </a:xfrm>
        </p:spPr>
        <p:txBody>
          <a:bodyPr anchor="t"/>
          <a:lstStyle>
            <a:lvl1pPr algn="l">
              <a:lnSpc>
                <a:spcPts val="2800"/>
              </a:lnSpc>
              <a:defRPr sz="2200" b="1" cap="all"/>
            </a:lvl1pPr>
          </a:lstStyle>
          <a:p>
            <a:r>
              <a:rPr lang="fr-FR" smtClean="0"/>
              <a:t>Modifiez le style du titre</a:t>
            </a:r>
            <a:endParaRPr lang="fr-FR" dirty="0"/>
          </a:p>
        </p:txBody>
      </p:sp>
      <p:sp>
        <p:nvSpPr>
          <p:cNvPr id="3" name="Espace réservé du texte 2"/>
          <p:cNvSpPr>
            <a:spLocks noGrp="1"/>
          </p:cNvSpPr>
          <p:nvPr>
            <p:ph type="body" idx="1"/>
          </p:nvPr>
        </p:nvSpPr>
        <p:spPr>
          <a:xfrm>
            <a:off x="3672000" y="260649"/>
            <a:ext cx="5292488" cy="1584176"/>
          </a:xfrm>
        </p:spPr>
        <p:txBody>
          <a:bodyPr anchor="t" anchorCtr="0"/>
          <a:lstStyle>
            <a:lvl1pPr marL="0" indent="0">
              <a:lnSpc>
                <a:spcPts val="1200"/>
              </a:lnSpc>
              <a:spcAft>
                <a:spcPts val="0"/>
              </a:spcAft>
              <a:buNone/>
              <a:defRPr sz="85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7" name="Espace réservé de la date 6"/>
          <p:cNvSpPr>
            <a:spLocks noGrp="1"/>
          </p:cNvSpPr>
          <p:nvPr>
            <p:ph type="dt" sz="half" idx="10"/>
          </p:nvPr>
        </p:nvSpPr>
        <p:spPr/>
        <p:txBody>
          <a:bodyPr/>
          <a:lstStyle/>
          <a:p>
            <a:endParaRPr lang="fr-FR">
              <a:solidFill>
                <a:prstClr val="white"/>
              </a:solidFill>
            </a:endParaRPr>
          </a:p>
        </p:txBody>
      </p:sp>
      <p:sp>
        <p:nvSpPr>
          <p:cNvPr id="8" name="Espace réservé du numéro de diapositive 7"/>
          <p:cNvSpPr>
            <a:spLocks noGrp="1"/>
          </p:cNvSpPr>
          <p:nvPr>
            <p:ph type="sldNum" sz="quarter" idx="11"/>
          </p:nvPr>
        </p:nvSpPr>
        <p:spPr>
          <a:xfrm>
            <a:off x="576000" y="5877272"/>
            <a:ext cx="2699856" cy="365125"/>
          </a:xfrm>
        </p:spPr>
        <p:txBody>
          <a:bodyPr/>
          <a:lstStyle>
            <a:lvl1pPr>
              <a:defRPr>
                <a:solidFill>
                  <a:schemeClr val="bg1"/>
                </a:solidFill>
              </a:defRPr>
            </a:lvl1pPr>
          </a:lstStyle>
          <a:p>
            <a:fld id="{296A5B4F-8806-49AF-ADC2-F53C548500B7}" type="slidenum">
              <a:rPr lang="fr-FR" smtClean="0">
                <a:solidFill>
                  <a:prstClr val="white"/>
                </a:solidFill>
              </a:rPr>
              <a:pPr/>
              <a:t>‹#›</a:t>
            </a:fld>
            <a:endParaRPr lang="fr-FR">
              <a:solidFill>
                <a:prstClr val="white"/>
              </a:solidFill>
            </a:endParaRPr>
          </a:p>
        </p:txBody>
      </p:sp>
      <p:sp>
        <p:nvSpPr>
          <p:cNvPr id="9" name="Espace réservé du pied de page 8"/>
          <p:cNvSpPr>
            <a:spLocks noGrp="1"/>
          </p:cNvSpPr>
          <p:nvPr>
            <p:ph type="ftr" sz="quarter" idx="12"/>
          </p:nvPr>
        </p:nvSpPr>
        <p:spPr>
          <a:xfrm>
            <a:off x="576000" y="5445224"/>
            <a:ext cx="2699856" cy="365125"/>
          </a:xfrm>
        </p:spPr>
        <p:txBody>
          <a:bodyPr/>
          <a:lstStyle>
            <a:lvl1pPr>
              <a:defRPr>
                <a:solidFill>
                  <a:schemeClr val="bg1"/>
                </a:solidFill>
              </a:defRPr>
            </a:lvl1pPr>
          </a:lstStyle>
          <a:p>
            <a:r>
              <a:rPr lang="fr-FR" smtClean="0">
                <a:solidFill>
                  <a:prstClr val="white"/>
                </a:solidFill>
              </a:rPr>
              <a:t>Antoine Mollard – JDD Pheniics 2016</a:t>
            </a:r>
            <a:endParaRPr lang="fr-FR">
              <a:solidFill>
                <a:prstClr val="white"/>
              </a:solidFill>
            </a:endParaRPr>
          </a:p>
        </p:txBody>
      </p:sp>
    </p:spTree>
    <p:extLst>
      <p:ext uri="{BB962C8B-B14F-4D97-AF65-F5344CB8AC3E}">
        <p14:creationId xmlns:p14="http://schemas.microsoft.com/office/powerpoint/2010/main" val="15871924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Sommair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dirty="0"/>
          </a:p>
        </p:txBody>
      </p:sp>
      <p:sp>
        <p:nvSpPr>
          <p:cNvPr id="3" name="Espace réservé du contenu 2"/>
          <p:cNvSpPr>
            <a:spLocks noGrp="1"/>
          </p:cNvSpPr>
          <p:nvPr>
            <p:ph idx="1"/>
          </p:nvPr>
        </p:nvSpPr>
        <p:spPr/>
        <p:txBody>
          <a:bodyPr/>
          <a:lstStyle>
            <a:lvl1pPr>
              <a:spcBef>
                <a:spcPts val="2000"/>
              </a:spcBef>
              <a:spcAft>
                <a:spcPts val="1500"/>
              </a:spcAft>
              <a:defRPr/>
            </a:lvl1pPr>
            <a:lvl2pPr marL="361950" indent="0">
              <a:lnSpc>
                <a:spcPts val="2800"/>
              </a:lnSpc>
              <a:buFont typeface="Arial" pitchFamily="34" charset="0"/>
              <a:buNone/>
              <a:tabLst>
                <a:tab pos="8077200" algn="r"/>
              </a:tabLst>
              <a:defRPr sz="2200"/>
            </a:lvl2pPr>
            <a:lvl3pPr marL="361950" indent="0">
              <a:lnSpc>
                <a:spcPts val="2800"/>
              </a:lnSpc>
              <a:buFont typeface="Arial" pitchFamily="34" charset="0"/>
              <a:buNone/>
              <a:tabLst>
                <a:tab pos="8077200" algn="r"/>
              </a:tabLst>
              <a:defRPr sz="2200"/>
            </a:lvl3pPr>
            <a:lvl4pPr marL="361950" indent="0">
              <a:lnSpc>
                <a:spcPts val="2800"/>
              </a:lnSpc>
              <a:buFont typeface="Arial" pitchFamily="34" charset="0"/>
              <a:buNone/>
              <a:tabLst>
                <a:tab pos="8077200" algn="r"/>
              </a:tabLst>
              <a:defRPr sz="2200"/>
            </a:lvl4pPr>
            <a:lvl5pPr marL="361950" indent="0">
              <a:lnSpc>
                <a:spcPts val="2800"/>
              </a:lnSpc>
              <a:buNone/>
              <a:tabLst>
                <a:tab pos="8077200" algn="r"/>
              </a:tabLst>
              <a:defRPr sz="22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0" name="Espace réservé de la date 9"/>
          <p:cNvSpPr>
            <a:spLocks noGrp="1"/>
          </p:cNvSpPr>
          <p:nvPr>
            <p:ph type="dt" sz="half" idx="10"/>
          </p:nvPr>
        </p:nvSpPr>
        <p:spPr/>
        <p:txBody>
          <a:bodyPr/>
          <a:lstStyle/>
          <a:p>
            <a:endParaRPr lang="fr-FR">
              <a:solidFill>
                <a:prstClr val="white"/>
              </a:solidFill>
            </a:endParaRPr>
          </a:p>
        </p:txBody>
      </p:sp>
      <p:sp>
        <p:nvSpPr>
          <p:cNvPr id="11" name="Espace réservé du numéro de diapositive 10"/>
          <p:cNvSpPr>
            <a:spLocks noGrp="1"/>
          </p:cNvSpPr>
          <p:nvPr>
            <p:ph type="sldNum" sz="quarter" idx="11"/>
          </p:nvPr>
        </p:nvSpPr>
        <p:spPr/>
        <p:txBody>
          <a:bodyPr/>
          <a:lstStyle/>
          <a:p>
            <a:fld id="{296A5B4F-8806-49AF-ADC2-F53C548500B7}" type="slidenum">
              <a:rPr lang="fr-FR" smtClean="0"/>
              <a:pPr/>
              <a:t>‹#›</a:t>
            </a:fld>
            <a:endParaRPr lang="fr-FR"/>
          </a:p>
        </p:txBody>
      </p:sp>
      <p:sp>
        <p:nvSpPr>
          <p:cNvPr id="12" name="Espace réservé du pied de page 11"/>
          <p:cNvSpPr>
            <a:spLocks noGrp="1"/>
          </p:cNvSpPr>
          <p:nvPr>
            <p:ph type="ftr" sz="quarter" idx="12"/>
          </p:nvPr>
        </p:nvSpPr>
        <p:spPr/>
        <p:txBody>
          <a:bodyPr/>
          <a:lstStyle/>
          <a:p>
            <a:r>
              <a:rPr lang="fr-FR" smtClean="0"/>
              <a:t>Antoine Mollard – JDD Pheniics 2016</a:t>
            </a:r>
            <a:endParaRPr lang="fr-FR"/>
          </a:p>
        </p:txBody>
      </p:sp>
    </p:spTree>
    <p:extLst>
      <p:ext uri="{BB962C8B-B14F-4D97-AF65-F5344CB8AC3E}">
        <p14:creationId xmlns:p14="http://schemas.microsoft.com/office/powerpoint/2010/main" val="39531911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10" name="Espace réservé de la date 9"/>
          <p:cNvSpPr>
            <a:spLocks noGrp="1"/>
          </p:cNvSpPr>
          <p:nvPr>
            <p:ph type="dt" sz="half" idx="10"/>
          </p:nvPr>
        </p:nvSpPr>
        <p:spPr/>
        <p:txBody>
          <a:bodyPr/>
          <a:lstStyle/>
          <a:p>
            <a:endParaRPr lang="fr-FR">
              <a:solidFill>
                <a:prstClr val="white"/>
              </a:solidFill>
            </a:endParaRPr>
          </a:p>
        </p:txBody>
      </p:sp>
      <p:sp>
        <p:nvSpPr>
          <p:cNvPr id="11" name="Espace réservé du numéro de diapositive 10"/>
          <p:cNvSpPr>
            <a:spLocks noGrp="1"/>
          </p:cNvSpPr>
          <p:nvPr>
            <p:ph type="sldNum" sz="quarter" idx="11"/>
          </p:nvPr>
        </p:nvSpPr>
        <p:spPr/>
        <p:txBody>
          <a:bodyPr/>
          <a:lstStyle/>
          <a:p>
            <a:fld id="{296A5B4F-8806-49AF-ADC2-F53C548500B7}" type="slidenum">
              <a:rPr lang="fr-FR" smtClean="0"/>
              <a:pPr/>
              <a:t>‹#›</a:t>
            </a:fld>
            <a:endParaRPr lang="fr-FR"/>
          </a:p>
        </p:txBody>
      </p:sp>
      <p:sp>
        <p:nvSpPr>
          <p:cNvPr id="12" name="Espace réservé du pied de page 11"/>
          <p:cNvSpPr>
            <a:spLocks noGrp="1"/>
          </p:cNvSpPr>
          <p:nvPr>
            <p:ph type="ftr" sz="quarter" idx="12"/>
          </p:nvPr>
        </p:nvSpPr>
        <p:spPr/>
        <p:txBody>
          <a:bodyPr/>
          <a:lstStyle/>
          <a:p>
            <a:r>
              <a:rPr lang="fr-FR" smtClean="0"/>
              <a:t>Antoine Mollard – JDD Pheniics 2016</a:t>
            </a:r>
            <a:endParaRPr lang="fr-FR"/>
          </a:p>
        </p:txBody>
      </p:sp>
    </p:spTree>
    <p:extLst>
      <p:ext uri="{BB962C8B-B14F-4D97-AF65-F5344CB8AC3E}">
        <p14:creationId xmlns:p14="http://schemas.microsoft.com/office/powerpoint/2010/main" val="14187362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exte 1 visue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a:xfrm>
            <a:off x="576000" y="1268760"/>
            <a:ext cx="4428048" cy="496855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2" name="Espace réservé de la date 11"/>
          <p:cNvSpPr>
            <a:spLocks noGrp="1"/>
          </p:cNvSpPr>
          <p:nvPr>
            <p:ph type="dt" sz="half" idx="16"/>
          </p:nvPr>
        </p:nvSpPr>
        <p:spPr/>
        <p:txBody>
          <a:bodyPr/>
          <a:lstStyle/>
          <a:p>
            <a:endParaRPr lang="fr-FR">
              <a:solidFill>
                <a:prstClr val="white"/>
              </a:solidFill>
            </a:endParaRPr>
          </a:p>
        </p:txBody>
      </p:sp>
      <p:sp>
        <p:nvSpPr>
          <p:cNvPr id="13" name="Espace réservé du numéro de diapositive 12"/>
          <p:cNvSpPr>
            <a:spLocks noGrp="1"/>
          </p:cNvSpPr>
          <p:nvPr>
            <p:ph type="sldNum" sz="quarter" idx="17"/>
          </p:nvPr>
        </p:nvSpPr>
        <p:spPr/>
        <p:txBody>
          <a:bodyPr/>
          <a:lstStyle/>
          <a:p>
            <a:fld id="{296A5B4F-8806-49AF-ADC2-F53C548500B7}" type="slidenum">
              <a:rPr lang="fr-FR" smtClean="0"/>
              <a:pPr/>
              <a:t>‹#›</a:t>
            </a:fld>
            <a:endParaRPr lang="fr-FR"/>
          </a:p>
        </p:txBody>
      </p:sp>
      <p:sp>
        <p:nvSpPr>
          <p:cNvPr id="14" name="Espace réservé du pied de page 13"/>
          <p:cNvSpPr>
            <a:spLocks noGrp="1"/>
          </p:cNvSpPr>
          <p:nvPr>
            <p:ph type="ftr" sz="quarter" idx="18"/>
          </p:nvPr>
        </p:nvSpPr>
        <p:spPr/>
        <p:txBody>
          <a:bodyPr/>
          <a:lstStyle/>
          <a:p>
            <a:r>
              <a:rPr lang="fr-FR" smtClean="0"/>
              <a:t>Antoine Mollard – JDD Pheniics 2016</a:t>
            </a:r>
            <a:endParaRPr lang="fr-FR"/>
          </a:p>
        </p:txBody>
      </p:sp>
      <p:sp>
        <p:nvSpPr>
          <p:cNvPr id="11" name="Espace réservé du contenu 20"/>
          <p:cNvSpPr>
            <a:spLocks noGrp="1"/>
          </p:cNvSpPr>
          <p:nvPr>
            <p:ph sz="quarter" idx="20" hasCustomPrompt="1"/>
          </p:nvPr>
        </p:nvSpPr>
        <p:spPr>
          <a:xfrm>
            <a:off x="5148000" y="2016000"/>
            <a:ext cx="3492000" cy="3690000"/>
          </a:xfrm>
          <a:solidFill>
            <a:srgbClr val="666666"/>
          </a:solidFill>
        </p:spPr>
        <p:txBody>
          <a:bodyPr anchor="ctr"/>
          <a:lstStyle>
            <a:lvl1pPr marL="0" indent="0" algn="ctr">
              <a:defRPr sz="1200">
                <a:solidFill>
                  <a:schemeClr val="bg1"/>
                </a:solidFill>
              </a:defRPr>
            </a:lvl1pPr>
          </a:lstStyle>
          <a:p>
            <a:r>
              <a:rPr lang="fr-FR" dirty="0" smtClean="0"/>
              <a:t>Visuel</a:t>
            </a:r>
            <a:endParaRPr lang="fr-FR" dirty="0"/>
          </a:p>
        </p:txBody>
      </p:sp>
    </p:spTree>
    <p:extLst>
      <p:ext uri="{BB962C8B-B14F-4D97-AF65-F5344CB8AC3E}">
        <p14:creationId xmlns:p14="http://schemas.microsoft.com/office/powerpoint/2010/main" val="34804528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exte 3 visuel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a:xfrm>
            <a:off x="576000" y="1268760"/>
            <a:ext cx="4428048" cy="496855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2" name="Espace réservé de la date 11"/>
          <p:cNvSpPr>
            <a:spLocks noGrp="1"/>
          </p:cNvSpPr>
          <p:nvPr>
            <p:ph type="dt" sz="half" idx="18"/>
          </p:nvPr>
        </p:nvSpPr>
        <p:spPr/>
        <p:txBody>
          <a:bodyPr/>
          <a:lstStyle/>
          <a:p>
            <a:endParaRPr lang="fr-FR">
              <a:solidFill>
                <a:prstClr val="white"/>
              </a:solidFill>
            </a:endParaRPr>
          </a:p>
        </p:txBody>
      </p:sp>
      <p:sp>
        <p:nvSpPr>
          <p:cNvPr id="13" name="Espace réservé du numéro de diapositive 12"/>
          <p:cNvSpPr>
            <a:spLocks noGrp="1"/>
          </p:cNvSpPr>
          <p:nvPr>
            <p:ph type="sldNum" sz="quarter" idx="19"/>
          </p:nvPr>
        </p:nvSpPr>
        <p:spPr/>
        <p:txBody>
          <a:bodyPr/>
          <a:lstStyle/>
          <a:p>
            <a:fld id="{296A5B4F-8806-49AF-ADC2-F53C548500B7}" type="slidenum">
              <a:rPr lang="fr-FR" smtClean="0"/>
              <a:pPr/>
              <a:t>‹#›</a:t>
            </a:fld>
            <a:endParaRPr lang="fr-FR"/>
          </a:p>
        </p:txBody>
      </p:sp>
      <p:sp>
        <p:nvSpPr>
          <p:cNvPr id="14" name="Espace réservé du pied de page 13"/>
          <p:cNvSpPr>
            <a:spLocks noGrp="1"/>
          </p:cNvSpPr>
          <p:nvPr>
            <p:ph type="ftr" sz="quarter" idx="20"/>
          </p:nvPr>
        </p:nvSpPr>
        <p:spPr/>
        <p:txBody>
          <a:bodyPr/>
          <a:lstStyle/>
          <a:p>
            <a:r>
              <a:rPr lang="fr-FR" smtClean="0"/>
              <a:t>Antoine Mollard – JDD Pheniics 2016</a:t>
            </a:r>
            <a:endParaRPr lang="fr-FR"/>
          </a:p>
        </p:txBody>
      </p:sp>
      <p:sp>
        <p:nvSpPr>
          <p:cNvPr id="15" name="Espace réservé du contenu 20"/>
          <p:cNvSpPr>
            <a:spLocks noGrp="1"/>
          </p:cNvSpPr>
          <p:nvPr>
            <p:ph sz="quarter" idx="21" hasCustomPrompt="1"/>
          </p:nvPr>
        </p:nvSpPr>
        <p:spPr>
          <a:xfrm>
            <a:off x="5148000" y="2016000"/>
            <a:ext cx="3492000" cy="1980000"/>
          </a:xfrm>
          <a:solidFill>
            <a:srgbClr val="666666"/>
          </a:solidFill>
        </p:spPr>
        <p:txBody>
          <a:bodyPr anchor="ctr"/>
          <a:lstStyle>
            <a:lvl1pPr marL="0" indent="0" algn="ctr">
              <a:defRPr sz="1200">
                <a:solidFill>
                  <a:schemeClr val="bg1"/>
                </a:solidFill>
              </a:defRPr>
            </a:lvl1pPr>
          </a:lstStyle>
          <a:p>
            <a:r>
              <a:rPr lang="fr-FR" dirty="0" smtClean="0"/>
              <a:t>Visuel</a:t>
            </a:r>
            <a:endParaRPr lang="fr-FR" dirty="0"/>
          </a:p>
        </p:txBody>
      </p:sp>
      <p:sp>
        <p:nvSpPr>
          <p:cNvPr id="16" name="Espace réservé du contenu 20"/>
          <p:cNvSpPr>
            <a:spLocks noGrp="1"/>
          </p:cNvSpPr>
          <p:nvPr>
            <p:ph sz="quarter" idx="22" hasCustomPrompt="1"/>
          </p:nvPr>
        </p:nvSpPr>
        <p:spPr>
          <a:xfrm>
            <a:off x="5148000" y="3999600"/>
            <a:ext cx="1746000" cy="1695600"/>
          </a:xfrm>
          <a:solidFill>
            <a:srgbClr val="808080"/>
          </a:solidFill>
        </p:spPr>
        <p:txBody>
          <a:bodyPr anchor="ctr"/>
          <a:lstStyle>
            <a:lvl1pPr marL="0" indent="0" algn="ctr">
              <a:defRPr sz="1200">
                <a:solidFill>
                  <a:schemeClr val="bg1"/>
                </a:solidFill>
              </a:defRPr>
            </a:lvl1pPr>
          </a:lstStyle>
          <a:p>
            <a:r>
              <a:rPr lang="fr-FR" dirty="0" smtClean="0"/>
              <a:t>Visuel</a:t>
            </a:r>
            <a:endParaRPr lang="fr-FR" dirty="0"/>
          </a:p>
        </p:txBody>
      </p:sp>
      <p:sp>
        <p:nvSpPr>
          <p:cNvPr id="17" name="Espace réservé du contenu 20"/>
          <p:cNvSpPr>
            <a:spLocks noGrp="1"/>
          </p:cNvSpPr>
          <p:nvPr>
            <p:ph sz="quarter" idx="23" hasCustomPrompt="1"/>
          </p:nvPr>
        </p:nvSpPr>
        <p:spPr>
          <a:xfrm>
            <a:off x="6894000" y="3999600"/>
            <a:ext cx="1746000" cy="1695600"/>
          </a:xfrm>
          <a:solidFill>
            <a:srgbClr val="B2B2B2"/>
          </a:solidFill>
        </p:spPr>
        <p:txBody>
          <a:bodyPr anchor="ctr"/>
          <a:lstStyle>
            <a:lvl1pPr marL="0" indent="0" algn="ctr">
              <a:defRPr sz="1200">
                <a:solidFill>
                  <a:schemeClr val="bg1"/>
                </a:solidFill>
              </a:defRPr>
            </a:lvl1pPr>
          </a:lstStyle>
          <a:p>
            <a:r>
              <a:rPr lang="fr-FR" dirty="0" smtClean="0"/>
              <a:t>Visuel</a:t>
            </a:r>
            <a:endParaRPr lang="fr-FR" dirty="0"/>
          </a:p>
        </p:txBody>
      </p:sp>
    </p:spTree>
    <p:extLst>
      <p:ext uri="{BB962C8B-B14F-4D97-AF65-F5344CB8AC3E}">
        <p14:creationId xmlns:p14="http://schemas.microsoft.com/office/powerpoint/2010/main" val="28162661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exte graphiqu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a:xfrm>
            <a:off x="576000" y="3707506"/>
            <a:ext cx="8172464" cy="252980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0" name="Espace réservé de la date 9"/>
          <p:cNvSpPr>
            <a:spLocks noGrp="1"/>
          </p:cNvSpPr>
          <p:nvPr>
            <p:ph type="dt" sz="half" idx="10"/>
          </p:nvPr>
        </p:nvSpPr>
        <p:spPr/>
        <p:txBody>
          <a:bodyPr/>
          <a:lstStyle/>
          <a:p>
            <a:endParaRPr lang="fr-FR">
              <a:solidFill>
                <a:prstClr val="white"/>
              </a:solidFill>
            </a:endParaRPr>
          </a:p>
        </p:txBody>
      </p:sp>
      <p:sp>
        <p:nvSpPr>
          <p:cNvPr id="11" name="Espace réservé du numéro de diapositive 10"/>
          <p:cNvSpPr>
            <a:spLocks noGrp="1"/>
          </p:cNvSpPr>
          <p:nvPr>
            <p:ph type="sldNum" sz="quarter" idx="11"/>
          </p:nvPr>
        </p:nvSpPr>
        <p:spPr/>
        <p:txBody>
          <a:bodyPr/>
          <a:lstStyle/>
          <a:p>
            <a:fld id="{296A5B4F-8806-49AF-ADC2-F53C548500B7}" type="slidenum">
              <a:rPr lang="fr-FR" smtClean="0"/>
              <a:pPr/>
              <a:t>‹#›</a:t>
            </a:fld>
            <a:endParaRPr lang="fr-FR"/>
          </a:p>
        </p:txBody>
      </p:sp>
      <p:sp>
        <p:nvSpPr>
          <p:cNvPr id="12" name="Espace réservé du pied de page 11"/>
          <p:cNvSpPr>
            <a:spLocks noGrp="1"/>
          </p:cNvSpPr>
          <p:nvPr>
            <p:ph type="ftr" sz="quarter" idx="12"/>
          </p:nvPr>
        </p:nvSpPr>
        <p:spPr/>
        <p:txBody>
          <a:bodyPr/>
          <a:lstStyle/>
          <a:p>
            <a:r>
              <a:rPr lang="fr-FR" smtClean="0"/>
              <a:t>Antoine Mollard – JDD Pheniics 2016</a:t>
            </a:r>
            <a:endParaRPr lang="fr-FR"/>
          </a:p>
        </p:txBody>
      </p:sp>
      <p:sp>
        <p:nvSpPr>
          <p:cNvPr id="9" name="Espace réservé du contenu 20"/>
          <p:cNvSpPr>
            <a:spLocks noGrp="1"/>
          </p:cNvSpPr>
          <p:nvPr>
            <p:ph sz="quarter" idx="21" hasCustomPrompt="1"/>
          </p:nvPr>
        </p:nvSpPr>
        <p:spPr>
          <a:xfrm>
            <a:off x="576000" y="1458000"/>
            <a:ext cx="8064000" cy="1908000"/>
          </a:xfrm>
          <a:solidFill>
            <a:srgbClr val="666666"/>
          </a:solidFill>
        </p:spPr>
        <p:txBody>
          <a:bodyPr anchor="ctr"/>
          <a:lstStyle>
            <a:lvl1pPr marL="0" indent="0" algn="ctr">
              <a:defRPr sz="1200">
                <a:solidFill>
                  <a:schemeClr val="bg1"/>
                </a:solidFill>
              </a:defRPr>
            </a:lvl1pPr>
          </a:lstStyle>
          <a:p>
            <a:r>
              <a:rPr lang="fr-FR" dirty="0" smtClean="0"/>
              <a:t>Visuel</a:t>
            </a:r>
            <a:endParaRPr lang="fr-FR" dirty="0"/>
          </a:p>
        </p:txBody>
      </p:sp>
    </p:spTree>
    <p:extLst>
      <p:ext uri="{BB962C8B-B14F-4D97-AF65-F5344CB8AC3E}">
        <p14:creationId xmlns:p14="http://schemas.microsoft.com/office/powerpoint/2010/main" val="12994900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Page vierge">
    <p:spTree>
      <p:nvGrpSpPr>
        <p:cNvPr id="1" name=""/>
        <p:cNvGrpSpPr/>
        <p:nvPr/>
      </p:nvGrpSpPr>
      <p:grpSpPr>
        <a:xfrm>
          <a:off x="0" y="0"/>
          <a:ext cx="0" cy="0"/>
          <a:chOff x="0" y="0"/>
          <a:chExt cx="0" cy="0"/>
        </a:xfrm>
      </p:grpSpPr>
      <p:pic>
        <p:nvPicPr>
          <p:cNvPr id="9" name="Image 8" descr="bandeau_page_carte.png"/>
          <p:cNvPicPr>
            <a:picLocks noChangeAspect="1"/>
          </p:cNvPicPr>
          <p:nvPr/>
        </p:nvPicPr>
        <p:blipFill>
          <a:blip r:embed="rId2" cstate="print"/>
          <a:stretch>
            <a:fillRect/>
          </a:stretch>
        </p:blipFill>
        <p:spPr>
          <a:xfrm>
            <a:off x="0" y="0"/>
            <a:ext cx="9144000" cy="251460"/>
          </a:xfrm>
          <a:prstGeom prst="rect">
            <a:avLst/>
          </a:prstGeom>
        </p:spPr>
      </p:pic>
      <p:sp>
        <p:nvSpPr>
          <p:cNvPr id="6" name="Espace réservé de la date 5"/>
          <p:cNvSpPr>
            <a:spLocks noGrp="1"/>
          </p:cNvSpPr>
          <p:nvPr>
            <p:ph type="dt" sz="half" idx="10"/>
          </p:nvPr>
        </p:nvSpPr>
        <p:spPr/>
        <p:txBody>
          <a:bodyPr/>
          <a:lstStyle/>
          <a:p>
            <a:endParaRPr lang="fr-FR">
              <a:solidFill>
                <a:prstClr val="white"/>
              </a:solidFill>
            </a:endParaRPr>
          </a:p>
        </p:txBody>
      </p:sp>
      <p:sp>
        <p:nvSpPr>
          <p:cNvPr id="7" name="Espace réservé du numéro de diapositive 6"/>
          <p:cNvSpPr>
            <a:spLocks noGrp="1"/>
          </p:cNvSpPr>
          <p:nvPr>
            <p:ph type="sldNum" sz="quarter" idx="11"/>
          </p:nvPr>
        </p:nvSpPr>
        <p:spPr/>
        <p:txBody>
          <a:bodyPr/>
          <a:lstStyle/>
          <a:p>
            <a:fld id="{296A5B4F-8806-49AF-ADC2-F53C548500B7}" type="slidenum">
              <a:rPr lang="fr-FR" smtClean="0"/>
              <a:pPr/>
              <a:t>‹#›</a:t>
            </a:fld>
            <a:endParaRPr lang="fr-FR"/>
          </a:p>
        </p:txBody>
      </p:sp>
      <p:sp>
        <p:nvSpPr>
          <p:cNvPr id="8" name="Espace réservé du pied de page 7"/>
          <p:cNvSpPr>
            <a:spLocks noGrp="1"/>
          </p:cNvSpPr>
          <p:nvPr>
            <p:ph type="ftr" sz="quarter" idx="12"/>
          </p:nvPr>
        </p:nvSpPr>
        <p:spPr/>
        <p:txBody>
          <a:bodyPr/>
          <a:lstStyle/>
          <a:p>
            <a:r>
              <a:rPr lang="fr-FR" smtClean="0"/>
              <a:t>Antoine Mollard – JDD Pheniics 2016</a:t>
            </a:r>
            <a:endParaRPr lang="fr-FR"/>
          </a:p>
        </p:txBody>
      </p:sp>
      <p:sp>
        <p:nvSpPr>
          <p:cNvPr id="17" name="Espace réservé du contenu 15"/>
          <p:cNvSpPr>
            <a:spLocks noGrp="1"/>
          </p:cNvSpPr>
          <p:nvPr>
            <p:ph sz="quarter" idx="15"/>
          </p:nvPr>
        </p:nvSpPr>
        <p:spPr>
          <a:xfrm>
            <a:off x="378000" y="836613"/>
            <a:ext cx="8460000" cy="518477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0317113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Carte">
    <p:spTree>
      <p:nvGrpSpPr>
        <p:cNvPr id="1" name=""/>
        <p:cNvGrpSpPr/>
        <p:nvPr/>
      </p:nvGrpSpPr>
      <p:grpSpPr>
        <a:xfrm>
          <a:off x="0" y="0"/>
          <a:ext cx="0" cy="0"/>
          <a:chOff x="0" y="0"/>
          <a:chExt cx="0" cy="0"/>
        </a:xfrm>
      </p:grpSpPr>
      <p:pic>
        <p:nvPicPr>
          <p:cNvPr id="10" name="Image 9" descr="carte.png"/>
          <p:cNvPicPr>
            <a:picLocks noChangeAspect="1"/>
          </p:cNvPicPr>
          <p:nvPr/>
        </p:nvPicPr>
        <p:blipFill>
          <a:blip r:embed="rId2" cstate="print"/>
          <a:stretch>
            <a:fillRect/>
          </a:stretch>
        </p:blipFill>
        <p:spPr>
          <a:xfrm>
            <a:off x="376486" y="846237"/>
            <a:ext cx="8460000" cy="4156911"/>
          </a:xfrm>
          <a:prstGeom prst="rect">
            <a:avLst/>
          </a:prstGeom>
        </p:spPr>
      </p:pic>
      <p:pic>
        <p:nvPicPr>
          <p:cNvPr id="9" name="Image 8" descr="bandeau_page_carte.png"/>
          <p:cNvPicPr>
            <a:picLocks noChangeAspect="1"/>
          </p:cNvPicPr>
          <p:nvPr/>
        </p:nvPicPr>
        <p:blipFill>
          <a:blip r:embed="rId3" cstate="print"/>
          <a:stretch>
            <a:fillRect/>
          </a:stretch>
        </p:blipFill>
        <p:spPr>
          <a:xfrm>
            <a:off x="0" y="0"/>
            <a:ext cx="9144000" cy="251460"/>
          </a:xfrm>
          <a:prstGeom prst="rect">
            <a:avLst/>
          </a:prstGeom>
        </p:spPr>
      </p:pic>
      <p:sp>
        <p:nvSpPr>
          <p:cNvPr id="6" name="Espace réservé de la date 5"/>
          <p:cNvSpPr>
            <a:spLocks noGrp="1"/>
          </p:cNvSpPr>
          <p:nvPr>
            <p:ph type="dt" sz="half" idx="10"/>
          </p:nvPr>
        </p:nvSpPr>
        <p:spPr/>
        <p:txBody>
          <a:bodyPr/>
          <a:lstStyle/>
          <a:p>
            <a:endParaRPr lang="fr-FR">
              <a:solidFill>
                <a:prstClr val="white"/>
              </a:solidFill>
            </a:endParaRPr>
          </a:p>
        </p:txBody>
      </p:sp>
      <p:sp>
        <p:nvSpPr>
          <p:cNvPr id="7" name="Espace réservé du numéro de diapositive 6"/>
          <p:cNvSpPr>
            <a:spLocks noGrp="1"/>
          </p:cNvSpPr>
          <p:nvPr>
            <p:ph type="sldNum" sz="quarter" idx="11"/>
          </p:nvPr>
        </p:nvSpPr>
        <p:spPr/>
        <p:txBody>
          <a:bodyPr/>
          <a:lstStyle/>
          <a:p>
            <a:fld id="{296A5B4F-8806-49AF-ADC2-F53C548500B7}" type="slidenum">
              <a:rPr lang="fr-FR" smtClean="0"/>
              <a:pPr/>
              <a:t>‹#›</a:t>
            </a:fld>
            <a:endParaRPr lang="fr-FR"/>
          </a:p>
        </p:txBody>
      </p:sp>
      <p:sp>
        <p:nvSpPr>
          <p:cNvPr id="8" name="Espace réservé du pied de page 7"/>
          <p:cNvSpPr>
            <a:spLocks noGrp="1"/>
          </p:cNvSpPr>
          <p:nvPr>
            <p:ph type="ftr" sz="quarter" idx="12"/>
          </p:nvPr>
        </p:nvSpPr>
        <p:spPr/>
        <p:txBody>
          <a:bodyPr/>
          <a:lstStyle/>
          <a:p>
            <a:r>
              <a:rPr lang="fr-FR" smtClean="0"/>
              <a:t>Antoine Mollard – JDD Pheniics 2016</a:t>
            </a:r>
            <a:endParaRPr lang="fr-FR"/>
          </a:p>
        </p:txBody>
      </p:sp>
      <p:sp>
        <p:nvSpPr>
          <p:cNvPr id="33" name="Espace réservé du graphique 32"/>
          <p:cNvSpPr>
            <a:spLocks noGrp="1"/>
          </p:cNvSpPr>
          <p:nvPr>
            <p:ph type="chart" sz="quarter" idx="13" hasCustomPrompt="1"/>
          </p:nvPr>
        </p:nvSpPr>
        <p:spPr>
          <a:xfrm>
            <a:off x="899592" y="5157788"/>
            <a:ext cx="3240360" cy="863600"/>
          </a:xfrm>
        </p:spPr>
        <p:txBody>
          <a:bodyPr anchor="ctr"/>
          <a:lstStyle>
            <a:lvl1pPr marL="0" indent="0" algn="ctr">
              <a:defRPr sz="1200"/>
            </a:lvl1pPr>
          </a:lstStyle>
          <a:p>
            <a:r>
              <a:rPr lang="fr-FR" dirty="0" smtClean="0"/>
              <a:t> Graphique</a:t>
            </a:r>
            <a:endParaRPr lang="fr-FR" dirty="0"/>
          </a:p>
        </p:txBody>
      </p:sp>
    </p:spTree>
    <p:extLst>
      <p:ext uri="{BB962C8B-B14F-4D97-AF65-F5344CB8AC3E}">
        <p14:creationId xmlns:p14="http://schemas.microsoft.com/office/powerpoint/2010/main" val="14438116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obj" preserve="1">
  <p:cSld name="1_Texte">
    <p:spTree>
      <p:nvGrpSpPr>
        <p:cNvPr id="1" name=""/>
        <p:cNvGrpSpPr/>
        <p:nvPr/>
      </p:nvGrpSpPr>
      <p:grpSpPr>
        <a:xfrm>
          <a:off x="0" y="0"/>
          <a:ext cx="0" cy="0"/>
          <a:chOff x="0" y="0"/>
          <a:chExt cx="0" cy="0"/>
        </a:xfrm>
      </p:grpSpPr>
      <p:pic>
        <p:nvPicPr>
          <p:cNvPr id="8" name="Image 7" descr="bandeau_intercalaire.png"/>
          <p:cNvPicPr>
            <a:picLocks noChangeAspect="1"/>
          </p:cNvPicPr>
          <p:nvPr/>
        </p:nvPicPr>
        <p:blipFill>
          <a:blip r:embed="rId2" cstate="print"/>
          <a:stretch>
            <a:fillRect/>
          </a:stretch>
        </p:blipFill>
        <p:spPr>
          <a:xfrm>
            <a:off x="3310128" y="0"/>
            <a:ext cx="5833872" cy="6858000"/>
          </a:xfrm>
          <a:prstGeom prst="rect">
            <a:avLst/>
          </a:prstGeom>
        </p:spPr>
      </p:pic>
      <p:pic>
        <p:nvPicPr>
          <p:cNvPr id="7" name="Image 6" descr="bandeau_dernière.png"/>
          <p:cNvPicPr>
            <a:picLocks noChangeAspect="1"/>
          </p:cNvPicPr>
          <p:nvPr/>
        </p:nvPicPr>
        <p:blipFill>
          <a:blip r:embed="rId3" cstate="print"/>
          <a:srcRect b="15350"/>
          <a:stretch>
            <a:fillRect/>
          </a:stretch>
        </p:blipFill>
        <p:spPr>
          <a:xfrm>
            <a:off x="3310128" y="0"/>
            <a:ext cx="5833872" cy="5805264"/>
          </a:xfrm>
          <a:prstGeom prst="rect">
            <a:avLst/>
          </a:prstGeom>
        </p:spPr>
      </p:pic>
      <p:sp>
        <p:nvSpPr>
          <p:cNvPr id="2" name="Titre 1"/>
          <p:cNvSpPr>
            <a:spLocks noGrp="1"/>
          </p:cNvSpPr>
          <p:nvPr>
            <p:ph type="title"/>
          </p:nvPr>
        </p:nvSpPr>
        <p:spPr>
          <a:xfrm>
            <a:off x="7138800" y="5799600"/>
            <a:ext cx="1897200" cy="943200"/>
          </a:xfrm>
        </p:spPr>
        <p:txBody>
          <a:bodyPr anchor="t" anchorCtr="0"/>
          <a:lstStyle>
            <a:lvl1pPr>
              <a:lnSpc>
                <a:spcPts val="1200"/>
              </a:lnSpc>
              <a:defRPr sz="850" b="0" cap="none" baseline="0">
                <a:solidFill>
                  <a:schemeClr val="bg2"/>
                </a:solidFill>
              </a:defRPr>
            </a:lvl1pPr>
          </a:lstStyle>
          <a:p>
            <a:r>
              <a:rPr lang="fr-FR" smtClean="0"/>
              <a:t>Modifiez le style du titre</a:t>
            </a:r>
            <a:endParaRPr lang="fr-FR" dirty="0"/>
          </a:p>
        </p:txBody>
      </p:sp>
      <p:sp>
        <p:nvSpPr>
          <p:cNvPr id="3" name="Espace réservé du contenu 2"/>
          <p:cNvSpPr>
            <a:spLocks noGrp="1"/>
          </p:cNvSpPr>
          <p:nvPr>
            <p:ph idx="1"/>
          </p:nvPr>
        </p:nvSpPr>
        <p:spPr>
          <a:xfrm>
            <a:off x="3539505" y="5799600"/>
            <a:ext cx="3552775" cy="943200"/>
          </a:xfrm>
        </p:spPr>
        <p:txBody>
          <a:bodyPr/>
          <a:lstStyle>
            <a:lvl1pPr marL="0" indent="0">
              <a:lnSpc>
                <a:spcPts val="1200"/>
              </a:lnSpc>
              <a:spcAft>
                <a:spcPts val="0"/>
              </a:spcAft>
              <a:buFont typeface="Arial" pitchFamily="34" charset="0"/>
              <a:buNone/>
              <a:defRPr sz="800">
                <a:solidFill>
                  <a:schemeClr val="bg1"/>
                </a:solidFill>
              </a:defRPr>
            </a:lvl1pPr>
            <a:lvl2pPr marL="0" indent="0">
              <a:lnSpc>
                <a:spcPts val="1200"/>
              </a:lnSpc>
              <a:spcBef>
                <a:spcPts val="800"/>
              </a:spcBef>
              <a:buFont typeface="Arial" pitchFamily="34" charset="0"/>
              <a:buNone/>
              <a:defRPr sz="650">
                <a:solidFill>
                  <a:schemeClr val="bg1"/>
                </a:solidFill>
              </a:defRPr>
            </a:lvl2pPr>
            <a:lvl3pPr marL="0" indent="0">
              <a:lnSpc>
                <a:spcPts val="1200"/>
              </a:lnSpc>
              <a:buFont typeface="Arial" pitchFamily="34" charset="0"/>
              <a:buNone/>
              <a:defRPr sz="650">
                <a:solidFill>
                  <a:schemeClr val="bg1"/>
                </a:solidFill>
              </a:defRPr>
            </a:lvl3pPr>
            <a:lvl4pPr marL="0" indent="0">
              <a:lnSpc>
                <a:spcPts val="1200"/>
              </a:lnSpc>
              <a:buFont typeface="Arial" pitchFamily="34" charset="0"/>
              <a:buNone/>
              <a:defRPr sz="650">
                <a:solidFill>
                  <a:schemeClr val="bg1"/>
                </a:solidFill>
              </a:defRPr>
            </a:lvl4pPr>
            <a:lvl5pPr marL="0" indent="0">
              <a:lnSpc>
                <a:spcPts val="1200"/>
              </a:lnSpc>
              <a:buFont typeface="Arial" pitchFamily="34" charset="0"/>
              <a:buNone/>
              <a:defRPr sz="650">
                <a:solidFill>
                  <a:schemeClr val="bg1"/>
                </a:solidFil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0" name="Espace réservé de la date 9"/>
          <p:cNvSpPr>
            <a:spLocks noGrp="1"/>
          </p:cNvSpPr>
          <p:nvPr>
            <p:ph type="dt" sz="half" idx="10"/>
          </p:nvPr>
        </p:nvSpPr>
        <p:spPr/>
        <p:txBody>
          <a:bodyPr/>
          <a:lstStyle/>
          <a:p>
            <a:endParaRPr lang="fr-FR">
              <a:solidFill>
                <a:prstClr val="white"/>
              </a:solidFill>
            </a:endParaRPr>
          </a:p>
        </p:txBody>
      </p:sp>
      <p:sp>
        <p:nvSpPr>
          <p:cNvPr id="11" name="Espace réservé du numéro de diapositive 10"/>
          <p:cNvSpPr>
            <a:spLocks noGrp="1"/>
          </p:cNvSpPr>
          <p:nvPr>
            <p:ph type="sldNum" sz="quarter" idx="11"/>
          </p:nvPr>
        </p:nvSpPr>
        <p:spPr>
          <a:xfrm>
            <a:off x="576000" y="5445224"/>
            <a:ext cx="1118696" cy="365125"/>
          </a:xfrm>
        </p:spPr>
        <p:txBody>
          <a:bodyPr/>
          <a:lstStyle>
            <a:lvl1pPr algn="l">
              <a:defRPr>
                <a:solidFill>
                  <a:schemeClr val="bg1"/>
                </a:solidFill>
              </a:defRPr>
            </a:lvl1pPr>
          </a:lstStyle>
          <a:p>
            <a:fld id="{296A5B4F-8806-49AF-ADC2-F53C548500B7}" type="slidenum">
              <a:rPr lang="fr-FR" smtClean="0">
                <a:solidFill>
                  <a:prstClr val="white"/>
                </a:solidFill>
              </a:rPr>
              <a:pPr/>
              <a:t>‹#›</a:t>
            </a:fld>
            <a:endParaRPr lang="fr-FR">
              <a:solidFill>
                <a:prstClr val="white"/>
              </a:solidFill>
            </a:endParaRPr>
          </a:p>
        </p:txBody>
      </p:sp>
      <p:sp>
        <p:nvSpPr>
          <p:cNvPr id="12" name="Espace réservé du pied de page 11"/>
          <p:cNvSpPr>
            <a:spLocks noGrp="1"/>
          </p:cNvSpPr>
          <p:nvPr>
            <p:ph type="ftr" sz="quarter" idx="12"/>
          </p:nvPr>
        </p:nvSpPr>
        <p:spPr>
          <a:xfrm>
            <a:off x="576000" y="5877272"/>
            <a:ext cx="2664296" cy="365125"/>
          </a:xfrm>
        </p:spPr>
        <p:txBody>
          <a:bodyPr/>
          <a:lstStyle>
            <a:lvl1pPr algn="l">
              <a:defRPr>
                <a:solidFill>
                  <a:schemeClr val="bg1"/>
                </a:solidFill>
              </a:defRPr>
            </a:lvl1pPr>
          </a:lstStyle>
          <a:p>
            <a:r>
              <a:rPr lang="fr-FR" smtClean="0">
                <a:solidFill>
                  <a:prstClr val="white"/>
                </a:solidFill>
              </a:rPr>
              <a:t>Antoine Mollard – JDD Pheniics 2016</a:t>
            </a:r>
            <a:endParaRPr lang="fr-FR">
              <a:solidFill>
                <a:prstClr val="white"/>
              </a:solidFill>
            </a:endParaRPr>
          </a:p>
        </p:txBody>
      </p:sp>
    </p:spTree>
    <p:extLst>
      <p:ext uri="{BB962C8B-B14F-4D97-AF65-F5344CB8AC3E}">
        <p14:creationId xmlns:p14="http://schemas.microsoft.com/office/powerpoint/2010/main" val="4168477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endParaRPr lang="fr-FR"/>
          </a:p>
        </p:txBody>
      </p:sp>
      <p:sp>
        <p:nvSpPr>
          <p:cNvPr id="6" name="Footer Placeholder 5"/>
          <p:cNvSpPr>
            <a:spLocks noGrp="1"/>
          </p:cNvSpPr>
          <p:nvPr>
            <p:ph type="ftr" sz="quarter" idx="11"/>
          </p:nvPr>
        </p:nvSpPr>
        <p:spPr/>
        <p:txBody>
          <a:bodyPr/>
          <a:lstStyle/>
          <a:p>
            <a:r>
              <a:rPr lang="fr-FR" smtClean="0"/>
              <a:t>Antoine Mollard – JDD Pheniics 2016</a:t>
            </a:r>
            <a:endParaRPr lang="fr-FR"/>
          </a:p>
        </p:txBody>
      </p:sp>
      <p:sp>
        <p:nvSpPr>
          <p:cNvPr id="7" name="Slide Number Placeholder 6"/>
          <p:cNvSpPr>
            <a:spLocks noGrp="1"/>
          </p:cNvSpPr>
          <p:nvPr>
            <p:ph type="sldNum" sz="quarter" idx="12"/>
          </p:nvPr>
        </p:nvSpPr>
        <p:spPr/>
        <p:txBody>
          <a:bodyPr/>
          <a:lstStyle/>
          <a:p>
            <a:fld id="{D34AD195-6A41-49ED-B6E1-201307185D0C}" type="slidenum">
              <a:rPr lang="fr-FR" smtClean="0"/>
              <a:t>‹#›</a:t>
            </a:fld>
            <a:endParaRPr lang="fr-FR"/>
          </a:p>
        </p:txBody>
      </p:sp>
    </p:spTree>
    <p:extLst>
      <p:ext uri="{BB962C8B-B14F-4D97-AF65-F5344CB8AC3E}">
        <p14:creationId xmlns:p14="http://schemas.microsoft.com/office/powerpoint/2010/main" val="32857250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endParaRPr lang="fr-FR">
              <a:solidFill>
                <a:prstClr val="white"/>
              </a:solidFill>
            </a:endParaRPr>
          </a:p>
        </p:txBody>
      </p:sp>
      <p:sp>
        <p:nvSpPr>
          <p:cNvPr id="5" name="Espace réservé du pied de page 4"/>
          <p:cNvSpPr>
            <a:spLocks noGrp="1"/>
          </p:cNvSpPr>
          <p:nvPr>
            <p:ph type="ftr" sz="quarter" idx="11"/>
          </p:nvPr>
        </p:nvSpPr>
        <p:spPr/>
        <p:txBody>
          <a:bodyPr/>
          <a:lstStyle/>
          <a:p>
            <a:r>
              <a:rPr lang="fr-FR" smtClean="0"/>
              <a:t>Antoine Mollard – JDD Pheniics 2016</a:t>
            </a:r>
            <a:endParaRPr lang="fr-FR"/>
          </a:p>
        </p:txBody>
      </p:sp>
      <p:sp>
        <p:nvSpPr>
          <p:cNvPr id="6" name="Espace réservé du numéro de diapositive 5"/>
          <p:cNvSpPr>
            <a:spLocks noGrp="1"/>
          </p:cNvSpPr>
          <p:nvPr>
            <p:ph type="sldNum" sz="quarter" idx="12"/>
          </p:nvPr>
        </p:nvSpPr>
        <p:spPr/>
        <p:txBody>
          <a:bodyPr/>
          <a:lstStyle/>
          <a:p>
            <a:fld id="{296A5B4F-8806-49AF-ADC2-F53C548500B7}" type="slidenum">
              <a:rPr lang="fr-FR" smtClean="0"/>
              <a:pPr/>
              <a:t>‹#›</a:t>
            </a:fld>
            <a:endParaRPr lang="fr-FR"/>
          </a:p>
        </p:txBody>
      </p:sp>
    </p:spTree>
    <p:extLst>
      <p:ext uri="{BB962C8B-B14F-4D97-AF65-F5344CB8AC3E}">
        <p14:creationId xmlns:p14="http://schemas.microsoft.com/office/powerpoint/2010/main" val="16596905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fr-FR">
              <a:solidFill>
                <a:prstClr val="white"/>
              </a:solidFill>
            </a:endParaRPr>
          </a:p>
        </p:txBody>
      </p:sp>
      <p:sp>
        <p:nvSpPr>
          <p:cNvPr id="3" name="Footer Placeholder 2"/>
          <p:cNvSpPr>
            <a:spLocks noGrp="1"/>
          </p:cNvSpPr>
          <p:nvPr>
            <p:ph type="ftr" sz="quarter" idx="11"/>
          </p:nvPr>
        </p:nvSpPr>
        <p:spPr/>
        <p:txBody>
          <a:bodyPr/>
          <a:lstStyle/>
          <a:p>
            <a:r>
              <a:rPr lang="fr-FR" smtClean="0"/>
              <a:t>Antoine Mollard – JDD Pheniics 2016</a:t>
            </a:r>
            <a:endParaRPr lang="fr-FR"/>
          </a:p>
        </p:txBody>
      </p:sp>
      <p:sp>
        <p:nvSpPr>
          <p:cNvPr id="4" name="Slide Number Placeholder 3"/>
          <p:cNvSpPr>
            <a:spLocks noGrp="1"/>
          </p:cNvSpPr>
          <p:nvPr>
            <p:ph type="sldNum" sz="quarter" idx="12"/>
          </p:nvPr>
        </p:nvSpPr>
        <p:spPr/>
        <p:txBody>
          <a:bodyPr/>
          <a:lstStyle/>
          <a:p>
            <a:fld id="{DB4703EE-2008-4175-B760-65258EFAA828}" type="slidenum">
              <a:rPr lang="fr-FR" smtClean="0"/>
              <a:pPr/>
              <a:t>‹#›</a:t>
            </a:fld>
            <a:endParaRPr lang="fr-FR"/>
          </a:p>
        </p:txBody>
      </p:sp>
    </p:spTree>
    <p:extLst>
      <p:ext uri="{BB962C8B-B14F-4D97-AF65-F5344CB8AC3E}">
        <p14:creationId xmlns:p14="http://schemas.microsoft.com/office/powerpoint/2010/main" val="19454325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AD texte">
    <p:spTree>
      <p:nvGrpSpPr>
        <p:cNvPr id="1" name=""/>
        <p:cNvGrpSpPr/>
        <p:nvPr/>
      </p:nvGrpSpPr>
      <p:grpSpPr>
        <a:xfrm>
          <a:off x="0" y="0"/>
          <a:ext cx="0" cy="0"/>
          <a:chOff x="0" y="0"/>
          <a:chExt cx="0" cy="0"/>
        </a:xfrm>
      </p:grpSpPr>
      <p:sp>
        <p:nvSpPr>
          <p:cNvPr id="9" name="Espace réservé du contenu 2"/>
          <p:cNvSpPr>
            <a:spLocks noGrp="1"/>
          </p:cNvSpPr>
          <p:nvPr>
            <p:ph idx="1"/>
          </p:nvPr>
        </p:nvSpPr>
        <p:spPr>
          <a:xfrm>
            <a:off x="576000" y="1270000"/>
            <a:ext cx="8172464" cy="4967311"/>
          </a:xfrm>
          <a:prstGeom prst="rect">
            <a:avLst/>
          </a:prstGeom>
        </p:spPr>
        <p:txBody>
          <a:bodyPr/>
          <a:lstStyle>
            <a:lvl1pPr marL="0" algn="l">
              <a:defRPr sz="2000">
                <a:solidFill>
                  <a:schemeClr val="tx1">
                    <a:lumMod val="65000"/>
                    <a:lumOff val="35000"/>
                  </a:schemeClr>
                </a:solidFill>
              </a:defRPr>
            </a:lvl1pPr>
            <a:lvl2pPr marL="432000">
              <a:spcAft>
                <a:spcPts val="600"/>
              </a:spcAft>
              <a:buSzPct val="75000"/>
              <a:defRPr sz="1800"/>
            </a:lvl2pPr>
            <a:lvl3pPr marL="647700" indent="-285750">
              <a:spcAft>
                <a:spcPts val="300"/>
              </a:spcAft>
              <a:buClr>
                <a:schemeClr val="bg2">
                  <a:lumMod val="75000"/>
                </a:schemeClr>
              </a:buClr>
              <a:buSzPct val="100000"/>
              <a:buFont typeface="Wingdings" panose="05000000000000000000" pitchFamily="2" charset="2"/>
              <a:buChar char="ü"/>
              <a:defRPr/>
            </a:lvl3pPr>
            <a:lvl4pPr>
              <a:spcAft>
                <a:spcPts val="300"/>
              </a:spcAft>
              <a:defRPr/>
            </a:lvl4pPr>
            <a:lvl5pPr marL="129600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endParaRPr lang="en-US" dirty="0">
              <a:solidFill>
                <a:prstClr val="white"/>
              </a:solidFill>
            </a:endParaRPr>
          </a:p>
        </p:txBody>
      </p:sp>
      <p:sp>
        <p:nvSpPr>
          <p:cNvPr id="5" name="Espace réservé du numéro de diapositive 4"/>
          <p:cNvSpPr>
            <a:spLocks noGrp="1"/>
          </p:cNvSpPr>
          <p:nvPr>
            <p:ph type="sldNum" sz="quarter" idx="12"/>
          </p:nvPr>
        </p:nvSpPr>
        <p:spPr/>
        <p:txBody>
          <a:bodyPr/>
          <a:lstStyle/>
          <a:p>
            <a:fld id="{AEFB9B6D-867A-40B8-ACB0-35CC9F272C9C}" type="slidenum">
              <a:rPr lang="fr-FR" smtClean="0"/>
              <a:pPr/>
              <a:t>‹#›</a:t>
            </a:fld>
            <a:endParaRPr lang="fr-FR" dirty="0"/>
          </a:p>
        </p:txBody>
      </p:sp>
    </p:spTree>
    <p:extLst>
      <p:ext uri="{BB962C8B-B14F-4D97-AF65-F5344CB8AC3E}">
        <p14:creationId xmlns:p14="http://schemas.microsoft.com/office/powerpoint/2010/main" val="384981363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fr-F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endParaRPr lang="fr-FR"/>
          </a:p>
        </p:txBody>
      </p:sp>
      <p:sp>
        <p:nvSpPr>
          <p:cNvPr id="8" name="Footer Placeholder 7"/>
          <p:cNvSpPr>
            <a:spLocks noGrp="1"/>
          </p:cNvSpPr>
          <p:nvPr>
            <p:ph type="ftr" sz="quarter" idx="11"/>
          </p:nvPr>
        </p:nvSpPr>
        <p:spPr/>
        <p:txBody>
          <a:bodyPr/>
          <a:lstStyle/>
          <a:p>
            <a:r>
              <a:rPr lang="fr-FR" smtClean="0"/>
              <a:t>Antoine Mollard – JDD Pheniics 2016</a:t>
            </a:r>
            <a:endParaRPr lang="fr-FR"/>
          </a:p>
        </p:txBody>
      </p:sp>
      <p:sp>
        <p:nvSpPr>
          <p:cNvPr id="9" name="Slide Number Placeholder 8"/>
          <p:cNvSpPr>
            <a:spLocks noGrp="1"/>
          </p:cNvSpPr>
          <p:nvPr>
            <p:ph type="sldNum" sz="quarter" idx="12"/>
          </p:nvPr>
        </p:nvSpPr>
        <p:spPr/>
        <p:txBody>
          <a:bodyPr/>
          <a:lstStyle/>
          <a:p>
            <a:fld id="{D34AD195-6A41-49ED-B6E1-201307185D0C}" type="slidenum">
              <a:rPr lang="fr-FR" smtClean="0"/>
              <a:t>‹#›</a:t>
            </a:fld>
            <a:endParaRPr lang="fr-FR"/>
          </a:p>
        </p:txBody>
      </p:sp>
    </p:spTree>
    <p:extLst>
      <p:ext uri="{BB962C8B-B14F-4D97-AF65-F5344CB8AC3E}">
        <p14:creationId xmlns:p14="http://schemas.microsoft.com/office/powerpoint/2010/main" val="862389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endParaRPr lang="fr-FR"/>
          </a:p>
        </p:txBody>
      </p:sp>
      <p:sp>
        <p:nvSpPr>
          <p:cNvPr id="4" name="Footer Placeholder 3"/>
          <p:cNvSpPr>
            <a:spLocks noGrp="1"/>
          </p:cNvSpPr>
          <p:nvPr>
            <p:ph type="ftr" sz="quarter" idx="11"/>
          </p:nvPr>
        </p:nvSpPr>
        <p:spPr/>
        <p:txBody>
          <a:bodyPr/>
          <a:lstStyle/>
          <a:p>
            <a:r>
              <a:rPr lang="fr-FR" smtClean="0"/>
              <a:t>Antoine Mollard – JDD Pheniics 2016</a:t>
            </a:r>
            <a:endParaRPr lang="fr-FR"/>
          </a:p>
        </p:txBody>
      </p:sp>
      <p:sp>
        <p:nvSpPr>
          <p:cNvPr id="5" name="Slide Number Placeholder 4"/>
          <p:cNvSpPr>
            <a:spLocks noGrp="1"/>
          </p:cNvSpPr>
          <p:nvPr>
            <p:ph type="sldNum" sz="quarter" idx="12"/>
          </p:nvPr>
        </p:nvSpPr>
        <p:spPr/>
        <p:txBody>
          <a:bodyPr/>
          <a:lstStyle/>
          <a:p>
            <a:fld id="{D34AD195-6A41-49ED-B6E1-201307185D0C}" type="slidenum">
              <a:rPr lang="fr-FR" smtClean="0"/>
              <a:t>‹#›</a:t>
            </a:fld>
            <a:endParaRPr lang="fr-FR"/>
          </a:p>
        </p:txBody>
      </p:sp>
    </p:spTree>
    <p:extLst>
      <p:ext uri="{BB962C8B-B14F-4D97-AF65-F5344CB8AC3E}">
        <p14:creationId xmlns:p14="http://schemas.microsoft.com/office/powerpoint/2010/main" val="12580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fr-FR"/>
          </a:p>
        </p:txBody>
      </p:sp>
      <p:sp>
        <p:nvSpPr>
          <p:cNvPr id="3" name="Footer Placeholder 2"/>
          <p:cNvSpPr>
            <a:spLocks noGrp="1"/>
          </p:cNvSpPr>
          <p:nvPr>
            <p:ph type="ftr" sz="quarter" idx="11"/>
          </p:nvPr>
        </p:nvSpPr>
        <p:spPr/>
        <p:txBody>
          <a:bodyPr/>
          <a:lstStyle/>
          <a:p>
            <a:r>
              <a:rPr lang="fr-FR" smtClean="0"/>
              <a:t>Antoine Mollard – JDD Pheniics 2016</a:t>
            </a:r>
            <a:endParaRPr lang="fr-FR"/>
          </a:p>
        </p:txBody>
      </p:sp>
      <p:sp>
        <p:nvSpPr>
          <p:cNvPr id="4" name="Slide Number Placeholder 3"/>
          <p:cNvSpPr>
            <a:spLocks noGrp="1"/>
          </p:cNvSpPr>
          <p:nvPr>
            <p:ph type="sldNum" sz="quarter" idx="12"/>
          </p:nvPr>
        </p:nvSpPr>
        <p:spPr/>
        <p:txBody>
          <a:bodyPr/>
          <a:lstStyle/>
          <a:p>
            <a:fld id="{D34AD195-6A41-49ED-B6E1-201307185D0C}" type="slidenum">
              <a:rPr lang="fr-FR" smtClean="0"/>
              <a:t>‹#›</a:t>
            </a:fld>
            <a:endParaRPr lang="fr-FR"/>
          </a:p>
        </p:txBody>
      </p:sp>
    </p:spTree>
    <p:extLst>
      <p:ext uri="{BB962C8B-B14F-4D97-AF65-F5344CB8AC3E}">
        <p14:creationId xmlns:p14="http://schemas.microsoft.com/office/powerpoint/2010/main" val="269630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fr-FR"/>
          </a:p>
        </p:txBody>
      </p:sp>
      <p:sp>
        <p:nvSpPr>
          <p:cNvPr id="3" name="Content Placeholder 2"/>
          <p:cNvSpPr>
            <a:spLocks noGrp="1"/>
          </p:cNvSpPr>
          <p:nvPr>
            <p:ph idx="1"/>
          </p:nvPr>
        </p:nvSpPr>
        <p:spPr>
          <a:xfrm>
            <a:off x="3887391" y="987430"/>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fr-FR"/>
          </a:p>
        </p:txBody>
      </p:sp>
      <p:sp>
        <p:nvSpPr>
          <p:cNvPr id="6" name="Footer Placeholder 5"/>
          <p:cNvSpPr>
            <a:spLocks noGrp="1"/>
          </p:cNvSpPr>
          <p:nvPr>
            <p:ph type="ftr" sz="quarter" idx="11"/>
          </p:nvPr>
        </p:nvSpPr>
        <p:spPr/>
        <p:txBody>
          <a:bodyPr/>
          <a:lstStyle/>
          <a:p>
            <a:r>
              <a:rPr lang="fr-FR" smtClean="0"/>
              <a:t>Antoine Mollard – JDD Pheniics 2016</a:t>
            </a:r>
            <a:endParaRPr lang="fr-FR"/>
          </a:p>
        </p:txBody>
      </p:sp>
      <p:sp>
        <p:nvSpPr>
          <p:cNvPr id="7" name="Slide Number Placeholder 6"/>
          <p:cNvSpPr>
            <a:spLocks noGrp="1"/>
          </p:cNvSpPr>
          <p:nvPr>
            <p:ph type="sldNum" sz="quarter" idx="12"/>
          </p:nvPr>
        </p:nvSpPr>
        <p:spPr/>
        <p:txBody>
          <a:bodyPr/>
          <a:lstStyle/>
          <a:p>
            <a:fld id="{D34AD195-6A41-49ED-B6E1-201307185D0C}" type="slidenum">
              <a:rPr lang="fr-FR" smtClean="0"/>
              <a:t>‹#›</a:t>
            </a:fld>
            <a:endParaRPr lang="fr-FR"/>
          </a:p>
        </p:txBody>
      </p:sp>
    </p:spTree>
    <p:extLst>
      <p:ext uri="{BB962C8B-B14F-4D97-AF65-F5344CB8AC3E}">
        <p14:creationId xmlns:p14="http://schemas.microsoft.com/office/powerpoint/2010/main" val="2386730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fr-FR"/>
          </a:p>
        </p:txBody>
      </p:sp>
      <p:sp>
        <p:nvSpPr>
          <p:cNvPr id="3" name="Picture Placeholder 2"/>
          <p:cNvSpPr>
            <a:spLocks noGrp="1"/>
          </p:cNvSpPr>
          <p:nvPr>
            <p:ph type="pic" idx="1"/>
          </p:nvPr>
        </p:nvSpPr>
        <p:spPr>
          <a:xfrm>
            <a:off x="3887391" y="987430"/>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fr-F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fr-FR"/>
          </a:p>
        </p:txBody>
      </p:sp>
      <p:sp>
        <p:nvSpPr>
          <p:cNvPr id="6" name="Footer Placeholder 5"/>
          <p:cNvSpPr>
            <a:spLocks noGrp="1"/>
          </p:cNvSpPr>
          <p:nvPr>
            <p:ph type="ftr" sz="quarter" idx="11"/>
          </p:nvPr>
        </p:nvSpPr>
        <p:spPr/>
        <p:txBody>
          <a:bodyPr/>
          <a:lstStyle/>
          <a:p>
            <a:r>
              <a:rPr lang="fr-FR" smtClean="0"/>
              <a:t>Antoine Mollard – JDD Pheniics 2016</a:t>
            </a:r>
            <a:endParaRPr lang="fr-FR"/>
          </a:p>
        </p:txBody>
      </p:sp>
      <p:sp>
        <p:nvSpPr>
          <p:cNvPr id="7" name="Slide Number Placeholder 6"/>
          <p:cNvSpPr>
            <a:spLocks noGrp="1"/>
          </p:cNvSpPr>
          <p:nvPr>
            <p:ph type="sldNum" sz="quarter" idx="12"/>
          </p:nvPr>
        </p:nvSpPr>
        <p:spPr/>
        <p:txBody>
          <a:bodyPr/>
          <a:lstStyle/>
          <a:p>
            <a:fld id="{D34AD195-6A41-49ED-B6E1-201307185D0C}" type="slidenum">
              <a:rPr lang="fr-FR" smtClean="0"/>
              <a:t>‹#›</a:t>
            </a:fld>
            <a:endParaRPr lang="fr-FR"/>
          </a:p>
        </p:txBody>
      </p:sp>
    </p:spTree>
    <p:extLst>
      <p:ext uri="{BB962C8B-B14F-4D97-AF65-F5344CB8AC3E}">
        <p14:creationId xmlns:p14="http://schemas.microsoft.com/office/powerpoint/2010/main" val="2251761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1.jpeg"/><Relationship Id="rId2" Type="http://schemas.openxmlformats.org/officeDocument/2006/relationships/slideLayout" Target="../slideLayouts/slideLayout14.xml"/><Relationship Id="rId16" Type="http://schemas.openxmlformats.org/officeDocument/2006/relationships/theme" Target="../theme/theme2.xml"/><Relationship Id="rId20"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image" Target="../media/image3.pn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image" Target="../media/image2.pn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image" Target="../media/image1.jpeg"/><Relationship Id="rId2" Type="http://schemas.openxmlformats.org/officeDocument/2006/relationships/slideLayout" Target="../slideLayouts/slideLayout29.xml"/><Relationship Id="rId16" Type="http://schemas.openxmlformats.org/officeDocument/2006/relationships/theme" Target="../theme/theme3.xml"/><Relationship Id="rId20" Type="http://schemas.openxmlformats.org/officeDocument/2006/relationships/image" Target="../media/image4.pn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image" Target="../media/image3.png"/><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5" name="Footer Placeholder 4"/>
          <p:cNvSpPr>
            <a:spLocks noGrp="1"/>
          </p:cNvSpPr>
          <p:nvPr>
            <p:ph type="ftr" sz="quarter" idx="3"/>
          </p:nvPr>
        </p:nvSpPr>
        <p:spPr>
          <a:xfrm>
            <a:off x="3028950" y="6356355"/>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fr-FR" smtClean="0"/>
              <a:t>Antoine Mollard – JDD Pheniics 2016</a:t>
            </a:r>
            <a:endParaRPr lang="fr-FR"/>
          </a:p>
        </p:txBody>
      </p:sp>
      <p:sp>
        <p:nvSpPr>
          <p:cNvPr id="6" name="Slide Number Placeholder 5"/>
          <p:cNvSpPr>
            <a:spLocks noGrp="1"/>
          </p:cNvSpPr>
          <p:nvPr>
            <p:ph type="sldNum" sz="quarter" idx="4"/>
          </p:nvPr>
        </p:nvSpPr>
        <p:spPr>
          <a:xfrm>
            <a:off x="6457950" y="6356355"/>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34AD195-6A41-49ED-B6E1-201307185D0C}" type="slidenum">
              <a:rPr lang="fr-FR" smtClean="0"/>
              <a:t>‹#›</a:t>
            </a:fld>
            <a:endParaRPr lang="fr-FR"/>
          </a:p>
        </p:txBody>
      </p:sp>
    </p:spTree>
    <p:extLst>
      <p:ext uri="{BB962C8B-B14F-4D97-AF65-F5344CB8AC3E}">
        <p14:creationId xmlns:p14="http://schemas.microsoft.com/office/powerpoint/2010/main" val="393464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512000" y="44624"/>
            <a:ext cx="7236464" cy="936104"/>
          </a:xfrm>
          <a:prstGeom prst="rect">
            <a:avLst/>
          </a:prstGeom>
        </p:spPr>
        <p:txBody>
          <a:bodyPr vert="horz" lIns="0" tIns="0" rIns="0" bIns="0" rtlCol="0" anchor="ctr" anchorCtr="0">
            <a:noAutofit/>
          </a:bodyPr>
          <a:lstStyle/>
          <a:p>
            <a:r>
              <a:rPr lang="fr-FR" dirty="0" smtClean="0"/>
              <a:t>Cliquez pour modifier le style du titre</a:t>
            </a:r>
            <a:endParaRPr lang="fr-FR" dirty="0"/>
          </a:p>
        </p:txBody>
      </p:sp>
      <p:sp>
        <p:nvSpPr>
          <p:cNvPr id="3" name="Espace réservé du texte 2"/>
          <p:cNvSpPr>
            <a:spLocks noGrp="1"/>
          </p:cNvSpPr>
          <p:nvPr>
            <p:ph type="body" idx="1"/>
          </p:nvPr>
        </p:nvSpPr>
        <p:spPr>
          <a:xfrm>
            <a:off x="576000" y="1268760"/>
            <a:ext cx="8172464" cy="4968552"/>
          </a:xfrm>
          <a:prstGeom prst="rect">
            <a:avLst/>
          </a:prstGeom>
        </p:spPr>
        <p:txBody>
          <a:bodyPr vert="horz" lIns="0" tIns="0" rIns="0" bIns="0" rtlCol="0">
            <a:no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a:xfrm>
            <a:off x="576000" y="6305192"/>
            <a:ext cx="1450504" cy="365125"/>
          </a:xfrm>
          <a:prstGeom prst="rect">
            <a:avLst/>
          </a:prstGeom>
        </p:spPr>
        <p:txBody>
          <a:bodyPr vert="horz" lIns="0" tIns="0" rIns="0" bIns="0" rtlCol="0" anchor="ctr"/>
          <a:lstStyle>
            <a:lvl1pPr algn="l">
              <a:defRPr sz="1000" cap="all" baseline="0">
                <a:solidFill>
                  <a:schemeClr val="bg1"/>
                </a:solidFill>
              </a:defRPr>
            </a:lvl1pPr>
          </a:lstStyle>
          <a:p>
            <a:endParaRPr lang="fr-FR">
              <a:solidFill>
                <a:prstClr val="white"/>
              </a:solidFill>
            </a:endParaRPr>
          </a:p>
        </p:txBody>
      </p:sp>
      <p:sp>
        <p:nvSpPr>
          <p:cNvPr id="5" name="Espace réservé du pied de page 4"/>
          <p:cNvSpPr>
            <a:spLocks noGrp="1"/>
          </p:cNvSpPr>
          <p:nvPr>
            <p:ph type="ftr" sz="quarter" idx="3"/>
          </p:nvPr>
        </p:nvSpPr>
        <p:spPr>
          <a:xfrm>
            <a:off x="2051720" y="6305192"/>
            <a:ext cx="5939824" cy="365125"/>
          </a:xfrm>
          <a:prstGeom prst="rect">
            <a:avLst/>
          </a:prstGeom>
        </p:spPr>
        <p:txBody>
          <a:bodyPr vert="horz" lIns="0" tIns="0" rIns="0" bIns="0" rtlCol="0" anchor="ctr"/>
          <a:lstStyle>
            <a:lvl1pPr algn="r">
              <a:defRPr sz="1000">
                <a:solidFill>
                  <a:srgbClr val="666666"/>
                </a:solidFill>
              </a:defRPr>
            </a:lvl1pPr>
          </a:lstStyle>
          <a:p>
            <a:r>
              <a:rPr lang="fr-FR" smtClean="0"/>
              <a:t>Antoine Mollard – JDD Pheniics 2016</a:t>
            </a:r>
            <a:endParaRPr lang="fr-FR"/>
          </a:p>
        </p:txBody>
      </p:sp>
      <p:sp>
        <p:nvSpPr>
          <p:cNvPr id="6" name="Espace réservé du numéro de diapositive 5"/>
          <p:cNvSpPr>
            <a:spLocks noGrp="1"/>
          </p:cNvSpPr>
          <p:nvPr>
            <p:ph type="sldNum" sz="quarter" idx="4"/>
          </p:nvPr>
        </p:nvSpPr>
        <p:spPr>
          <a:xfrm>
            <a:off x="8025304" y="6303598"/>
            <a:ext cx="1118696" cy="365125"/>
          </a:xfrm>
          <a:prstGeom prst="rect">
            <a:avLst/>
          </a:prstGeom>
        </p:spPr>
        <p:txBody>
          <a:bodyPr vert="horz" lIns="0" tIns="0" rIns="0" bIns="0" rtlCol="0" anchor="ctr"/>
          <a:lstStyle>
            <a:lvl1pPr algn="l">
              <a:defRPr sz="1000">
                <a:solidFill>
                  <a:srgbClr val="666666"/>
                </a:solidFill>
              </a:defRPr>
            </a:lvl1pPr>
          </a:lstStyle>
          <a:p>
            <a:fld id="{296A5B4F-8806-49AF-ADC2-F53C548500B7}" type="slidenum">
              <a:rPr lang="fr-FR" smtClean="0"/>
              <a:pPr/>
              <a:t>‹#›</a:t>
            </a:fld>
            <a:endParaRPr lang="fr-FR"/>
          </a:p>
        </p:txBody>
      </p:sp>
      <p:pic>
        <p:nvPicPr>
          <p:cNvPr id="2050" name="Picture 2" descr="S:\CHARTE - LOGOS 2012\Fond dégradé Logo CEA 2012.jpg"/>
          <p:cNvPicPr preferRelativeResize="0">
            <a:picLocks noChangeArrowheads="1"/>
          </p:cNvPicPr>
          <p:nvPr/>
        </p:nvPicPr>
        <p:blipFill>
          <a:blip r:embed="rId17" cstate="print"/>
          <a:srcRect/>
          <a:stretch>
            <a:fillRect/>
          </a:stretch>
        </p:blipFill>
        <p:spPr bwMode="auto">
          <a:xfrm>
            <a:off x="0" y="0"/>
            <a:ext cx="9144000" cy="954000"/>
          </a:xfrm>
          <a:prstGeom prst="rect">
            <a:avLst/>
          </a:prstGeom>
          <a:noFill/>
        </p:spPr>
      </p:pic>
      <p:pic>
        <p:nvPicPr>
          <p:cNvPr id="14" name="Picture 3" descr="S:\CHARTE - LOGOS 2012\Logo\Logo anglais\CEA_GB_logotype_4c_defonce.png"/>
          <p:cNvPicPr>
            <a:picLocks noChangeAspect="1" noChangeArrowheads="1"/>
          </p:cNvPicPr>
          <p:nvPr/>
        </p:nvPicPr>
        <p:blipFill>
          <a:blip r:embed="rId18" cstate="print"/>
          <a:srcRect/>
          <a:stretch>
            <a:fillRect/>
          </a:stretch>
        </p:blipFill>
        <p:spPr bwMode="auto">
          <a:xfrm>
            <a:off x="71309" y="44624"/>
            <a:ext cx="1045006" cy="850672"/>
          </a:xfrm>
          <a:prstGeom prst="rect">
            <a:avLst/>
          </a:prstGeom>
          <a:noFill/>
        </p:spPr>
      </p:pic>
    </p:spTree>
    <p:extLst>
      <p:ext uri="{BB962C8B-B14F-4D97-AF65-F5344CB8AC3E}">
        <p14:creationId xmlns:p14="http://schemas.microsoft.com/office/powerpoint/2010/main" val="41414910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Lst>
  <p:hf hdr="0" dt="0"/>
  <p:txStyles>
    <p:titleStyle>
      <a:lvl1pPr algn="l" defTabSz="914400" rtl="0" eaLnBrk="1" latinLnBrk="0" hangingPunct="1">
        <a:spcBef>
          <a:spcPct val="0"/>
        </a:spcBef>
        <a:buNone/>
        <a:defRPr sz="2200" b="1" kern="1200" cap="all" baseline="0">
          <a:solidFill>
            <a:schemeClr val="bg1"/>
          </a:solidFill>
          <a:latin typeface="+mj-lt"/>
          <a:ea typeface="+mj-ea"/>
          <a:cs typeface="+mj-cs"/>
        </a:defRPr>
      </a:lvl1pPr>
    </p:titleStyle>
    <p:bodyStyle>
      <a:lvl1pPr marL="923925" indent="0" algn="l" defTabSz="914400" rtl="0" eaLnBrk="1" latinLnBrk="0" hangingPunct="1">
        <a:lnSpc>
          <a:spcPct val="100000"/>
        </a:lnSpc>
        <a:spcBef>
          <a:spcPts val="0"/>
        </a:spcBef>
        <a:spcAft>
          <a:spcPts val="400"/>
        </a:spcAft>
        <a:buFont typeface="Arial" pitchFamily="34" charset="0"/>
        <a:buNone/>
        <a:defRPr sz="2200" kern="1200">
          <a:solidFill>
            <a:schemeClr val="tx2"/>
          </a:solidFill>
          <a:latin typeface="+mn-lt"/>
          <a:ea typeface="+mn-ea"/>
          <a:cs typeface="+mn-cs"/>
        </a:defRPr>
      </a:lvl1pPr>
      <a:lvl2pPr marL="360363" indent="-360363" algn="l" defTabSz="914400" rtl="0" eaLnBrk="1" latinLnBrk="0" hangingPunct="1">
        <a:lnSpc>
          <a:spcPts val="2000"/>
        </a:lnSpc>
        <a:spcBef>
          <a:spcPts val="0"/>
        </a:spcBef>
        <a:buSzPct val="90000"/>
        <a:buFontTx/>
        <a:buBlip>
          <a:blip r:embed="rId19"/>
        </a:buBlip>
        <a:defRPr sz="1600" kern="1200">
          <a:solidFill>
            <a:srgbClr val="666666"/>
          </a:solidFill>
          <a:latin typeface="+mn-lt"/>
          <a:ea typeface="+mn-ea"/>
          <a:cs typeface="+mn-cs"/>
        </a:defRPr>
      </a:lvl2pPr>
      <a:lvl3pPr marL="361950" indent="0" algn="l" defTabSz="914400" rtl="0" eaLnBrk="1" latinLnBrk="0" hangingPunct="1">
        <a:lnSpc>
          <a:spcPts val="2000"/>
        </a:lnSpc>
        <a:spcBef>
          <a:spcPts val="0"/>
        </a:spcBef>
        <a:buSzPct val="36000"/>
        <a:buFont typeface="Arial" pitchFamily="34" charset="0"/>
        <a:buNone/>
        <a:defRPr sz="1600" kern="1200">
          <a:solidFill>
            <a:srgbClr val="666666"/>
          </a:solidFill>
          <a:latin typeface="+mn-lt"/>
          <a:ea typeface="+mn-ea"/>
          <a:cs typeface="+mn-cs"/>
        </a:defRPr>
      </a:lvl3pPr>
      <a:lvl4pPr marL="1009650" indent="-238125" algn="l" defTabSz="914400" rtl="0" eaLnBrk="1" latinLnBrk="0" hangingPunct="1">
        <a:lnSpc>
          <a:spcPts val="2000"/>
        </a:lnSpc>
        <a:spcBef>
          <a:spcPts val="0"/>
        </a:spcBef>
        <a:buClr>
          <a:srgbClr val="666666"/>
        </a:buClr>
        <a:buSzPct val="36000"/>
        <a:buFontTx/>
        <a:buBlip>
          <a:blip r:embed="rId20"/>
        </a:buBlip>
        <a:defRPr sz="1600" kern="1200">
          <a:solidFill>
            <a:srgbClr val="666666"/>
          </a:solidFill>
          <a:latin typeface="+mn-lt"/>
          <a:ea typeface="+mn-ea"/>
          <a:cs typeface="+mn-cs"/>
        </a:defRPr>
      </a:lvl4pPr>
      <a:lvl5pPr marL="1133475" indent="-114300" algn="l" defTabSz="914400" rtl="0" eaLnBrk="1" latinLnBrk="0" hangingPunct="1">
        <a:lnSpc>
          <a:spcPts val="2000"/>
        </a:lnSpc>
        <a:spcBef>
          <a:spcPts val="0"/>
        </a:spcBef>
        <a:buClr>
          <a:srgbClr val="666666"/>
        </a:buClr>
        <a:buFont typeface="Arial" pitchFamily="34" charset="0"/>
        <a:buChar char="-"/>
        <a:defRPr sz="1600" kern="1200">
          <a:solidFill>
            <a:srgbClr val="66666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512000" y="44624"/>
            <a:ext cx="7236464" cy="936104"/>
          </a:xfrm>
          <a:prstGeom prst="rect">
            <a:avLst/>
          </a:prstGeom>
        </p:spPr>
        <p:txBody>
          <a:bodyPr vert="horz" lIns="0" tIns="0" rIns="0" bIns="0" rtlCol="0" anchor="ctr" anchorCtr="0">
            <a:noAutofit/>
          </a:bodyPr>
          <a:lstStyle/>
          <a:p>
            <a:r>
              <a:rPr lang="fr-FR" dirty="0" smtClean="0"/>
              <a:t>Cliquez pour modifier le style du titre</a:t>
            </a:r>
            <a:endParaRPr lang="fr-FR" dirty="0"/>
          </a:p>
        </p:txBody>
      </p:sp>
      <p:sp>
        <p:nvSpPr>
          <p:cNvPr id="3" name="Espace réservé du texte 2"/>
          <p:cNvSpPr>
            <a:spLocks noGrp="1"/>
          </p:cNvSpPr>
          <p:nvPr>
            <p:ph type="body" idx="1"/>
          </p:nvPr>
        </p:nvSpPr>
        <p:spPr>
          <a:xfrm>
            <a:off x="576000" y="1268760"/>
            <a:ext cx="8172464" cy="4968552"/>
          </a:xfrm>
          <a:prstGeom prst="rect">
            <a:avLst/>
          </a:prstGeom>
        </p:spPr>
        <p:txBody>
          <a:bodyPr vert="horz" lIns="0" tIns="0" rIns="0" bIns="0" rtlCol="0">
            <a:no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a:xfrm>
            <a:off x="576000" y="6305192"/>
            <a:ext cx="1450504" cy="365125"/>
          </a:xfrm>
          <a:prstGeom prst="rect">
            <a:avLst/>
          </a:prstGeom>
        </p:spPr>
        <p:txBody>
          <a:bodyPr vert="horz" lIns="0" tIns="0" rIns="0" bIns="0" rtlCol="0" anchor="ctr"/>
          <a:lstStyle>
            <a:lvl1pPr algn="l">
              <a:defRPr sz="1000" cap="all" baseline="0">
                <a:solidFill>
                  <a:schemeClr val="bg1"/>
                </a:solidFill>
              </a:defRPr>
            </a:lvl1pPr>
          </a:lstStyle>
          <a:p>
            <a:endParaRPr lang="fr-FR">
              <a:solidFill>
                <a:prstClr val="white"/>
              </a:solidFill>
            </a:endParaRPr>
          </a:p>
        </p:txBody>
      </p:sp>
      <p:sp>
        <p:nvSpPr>
          <p:cNvPr id="5" name="Espace réservé du pied de page 4"/>
          <p:cNvSpPr>
            <a:spLocks noGrp="1"/>
          </p:cNvSpPr>
          <p:nvPr>
            <p:ph type="ftr" sz="quarter" idx="3"/>
          </p:nvPr>
        </p:nvSpPr>
        <p:spPr>
          <a:xfrm>
            <a:off x="2051720" y="6305192"/>
            <a:ext cx="5939824" cy="365125"/>
          </a:xfrm>
          <a:prstGeom prst="rect">
            <a:avLst/>
          </a:prstGeom>
        </p:spPr>
        <p:txBody>
          <a:bodyPr vert="horz" lIns="0" tIns="0" rIns="0" bIns="0" rtlCol="0" anchor="ctr"/>
          <a:lstStyle>
            <a:lvl1pPr algn="r">
              <a:defRPr sz="1000">
                <a:solidFill>
                  <a:srgbClr val="666666"/>
                </a:solidFill>
              </a:defRPr>
            </a:lvl1pPr>
          </a:lstStyle>
          <a:p>
            <a:r>
              <a:rPr lang="fr-FR" smtClean="0"/>
              <a:t>Antoine Mollard – JDD Pheniics 2016</a:t>
            </a:r>
            <a:endParaRPr lang="fr-FR"/>
          </a:p>
        </p:txBody>
      </p:sp>
      <p:sp>
        <p:nvSpPr>
          <p:cNvPr id="6" name="Espace réservé du numéro de diapositive 5"/>
          <p:cNvSpPr>
            <a:spLocks noGrp="1"/>
          </p:cNvSpPr>
          <p:nvPr>
            <p:ph type="sldNum" sz="quarter" idx="4"/>
          </p:nvPr>
        </p:nvSpPr>
        <p:spPr>
          <a:xfrm>
            <a:off x="8025304" y="6303598"/>
            <a:ext cx="1118696" cy="365125"/>
          </a:xfrm>
          <a:prstGeom prst="rect">
            <a:avLst/>
          </a:prstGeom>
        </p:spPr>
        <p:txBody>
          <a:bodyPr vert="horz" lIns="0" tIns="0" rIns="0" bIns="0" rtlCol="0" anchor="ctr"/>
          <a:lstStyle>
            <a:lvl1pPr algn="l">
              <a:defRPr sz="1000">
                <a:solidFill>
                  <a:srgbClr val="666666"/>
                </a:solidFill>
              </a:defRPr>
            </a:lvl1pPr>
          </a:lstStyle>
          <a:p>
            <a:fld id="{296A5B4F-8806-49AF-ADC2-F53C548500B7}" type="slidenum">
              <a:rPr lang="fr-FR" smtClean="0"/>
              <a:pPr/>
              <a:t>‹#›</a:t>
            </a:fld>
            <a:endParaRPr lang="fr-FR"/>
          </a:p>
        </p:txBody>
      </p:sp>
      <p:pic>
        <p:nvPicPr>
          <p:cNvPr id="2050" name="Picture 2" descr="S:\CHARTE - LOGOS 2012\Fond dégradé Logo CEA 2012.jpg"/>
          <p:cNvPicPr preferRelativeResize="0">
            <a:picLocks noChangeArrowheads="1"/>
          </p:cNvPicPr>
          <p:nvPr/>
        </p:nvPicPr>
        <p:blipFill>
          <a:blip r:embed="rId17" cstate="print"/>
          <a:srcRect/>
          <a:stretch>
            <a:fillRect/>
          </a:stretch>
        </p:blipFill>
        <p:spPr bwMode="auto">
          <a:xfrm>
            <a:off x="0" y="0"/>
            <a:ext cx="9144000" cy="954000"/>
          </a:xfrm>
          <a:prstGeom prst="rect">
            <a:avLst/>
          </a:prstGeom>
          <a:noFill/>
        </p:spPr>
      </p:pic>
      <p:pic>
        <p:nvPicPr>
          <p:cNvPr id="14" name="Picture 3" descr="S:\CHARTE - LOGOS 2012\Logo\Logo anglais\CEA_GB_logotype_4c_defonce.png"/>
          <p:cNvPicPr>
            <a:picLocks noChangeAspect="1" noChangeArrowheads="1"/>
          </p:cNvPicPr>
          <p:nvPr/>
        </p:nvPicPr>
        <p:blipFill>
          <a:blip r:embed="rId18" cstate="print"/>
          <a:srcRect/>
          <a:stretch>
            <a:fillRect/>
          </a:stretch>
        </p:blipFill>
        <p:spPr bwMode="auto">
          <a:xfrm>
            <a:off x="71309" y="44624"/>
            <a:ext cx="1045006" cy="850672"/>
          </a:xfrm>
          <a:prstGeom prst="rect">
            <a:avLst/>
          </a:prstGeom>
          <a:noFill/>
        </p:spPr>
      </p:pic>
    </p:spTree>
    <p:extLst>
      <p:ext uri="{BB962C8B-B14F-4D97-AF65-F5344CB8AC3E}">
        <p14:creationId xmlns:p14="http://schemas.microsoft.com/office/powerpoint/2010/main" val="377648415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Lst>
  <p:hf hdr="0" dt="0"/>
  <p:txStyles>
    <p:titleStyle>
      <a:lvl1pPr algn="l" defTabSz="914400" rtl="0" eaLnBrk="1" latinLnBrk="0" hangingPunct="1">
        <a:spcBef>
          <a:spcPct val="0"/>
        </a:spcBef>
        <a:buNone/>
        <a:defRPr sz="2200" b="1" kern="1200" cap="all" baseline="0">
          <a:solidFill>
            <a:schemeClr val="bg1"/>
          </a:solidFill>
          <a:latin typeface="+mj-lt"/>
          <a:ea typeface="+mj-ea"/>
          <a:cs typeface="+mj-cs"/>
        </a:defRPr>
      </a:lvl1pPr>
    </p:titleStyle>
    <p:bodyStyle>
      <a:lvl1pPr marL="923925" indent="0" algn="l" defTabSz="914400" rtl="0" eaLnBrk="1" latinLnBrk="0" hangingPunct="1">
        <a:lnSpc>
          <a:spcPct val="100000"/>
        </a:lnSpc>
        <a:spcBef>
          <a:spcPts val="0"/>
        </a:spcBef>
        <a:spcAft>
          <a:spcPts val="400"/>
        </a:spcAft>
        <a:buFont typeface="Arial" pitchFamily="34" charset="0"/>
        <a:buNone/>
        <a:defRPr sz="2200" kern="1200">
          <a:solidFill>
            <a:schemeClr val="tx2"/>
          </a:solidFill>
          <a:latin typeface="+mn-lt"/>
          <a:ea typeface="+mn-ea"/>
          <a:cs typeface="+mn-cs"/>
        </a:defRPr>
      </a:lvl1pPr>
      <a:lvl2pPr marL="360363" indent="-360363" algn="l" defTabSz="914400" rtl="0" eaLnBrk="1" latinLnBrk="0" hangingPunct="1">
        <a:lnSpc>
          <a:spcPts val="2000"/>
        </a:lnSpc>
        <a:spcBef>
          <a:spcPts val="0"/>
        </a:spcBef>
        <a:buSzPct val="90000"/>
        <a:buFontTx/>
        <a:buBlip>
          <a:blip r:embed="rId19"/>
        </a:buBlip>
        <a:defRPr sz="1600" kern="1200">
          <a:solidFill>
            <a:srgbClr val="666666"/>
          </a:solidFill>
          <a:latin typeface="+mn-lt"/>
          <a:ea typeface="+mn-ea"/>
          <a:cs typeface="+mn-cs"/>
        </a:defRPr>
      </a:lvl2pPr>
      <a:lvl3pPr marL="361950" indent="0" algn="l" defTabSz="914400" rtl="0" eaLnBrk="1" latinLnBrk="0" hangingPunct="1">
        <a:lnSpc>
          <a:spcPts val="2000"/>
        </a:lnSpc>
        <a:spcBef>
          <a:spcPts val="0"/>
        </a:spcBef>
        <a:buSzPct val="36000"/>
        <a:buFont typeface="Arial" pitchFamily="34" charset="0"/>
        <a:buNone/>
        <a:defRPr sz="1600" kern="1200">
          <a:solidFill>
            <a:srgbClr val="666666"/>
          </a:solidFill>
          <a:latin typeface="+mn-lt"/>
          <a:ea typeface="+mn-ea"/>
          <a:cs typeface="+mn-cs"/>
        </a:defRPr>
      </a:lvl3pPr>
      <a:lvl4pPr marL="1009650" indent="-238125" algn="l" defTabSz="914400" rtl="0" eaLnBrk="1" latinLnBrk="0" hangingPunct="1">
        <a:lnSpc>
          <a:spcPts val="2000"/>
        </a:lnSpc>
        <a:spcBef>
          <a:spcPts val="0"/>
        </a:spcBef>
        <a:buClr>
          <a:srgbClr val="666666"/>
        </a:buClr>
        <a:buSzPct val="36000"/>
        <a:buFontTx/>
        <a:buBlip>
          <a:blip r:embed="rId20"/>
        </a:buBlip>
        <a:defRPr sz="1600" kern="1200">
          <a:solidFill>
            <a:srgbClr val="666666"/>
          </a:solidFill>
          <a:latin typeface="+mn-lt"/>
          <a:ea typeface="+mn-ea"/>
          <a:cs typeface="+mn-cs"/>
        </a:defRPr>
      </a:lvl4pPr>
      <a:lvl5pPr marL="1133475" indent="-114300" algn="l" defTabSz="914400" rtl="0" eaLnBrk="1" latinLnBrk="0" hangingPunct="1">
        <a:lnSpc>
          <a:spcPts val="2000"/>
        </a:lnSpc>
        <a:spcBef>
          <a:spcPts val="0"/>
        </a:spcBef>
        <a:buClr>
          <a:srgbClr val="666666"/>
        </a:buClr>
        <a:buFont typeface="Arial" pitchFamily="34" charset="0"/>
        <a:buChar char="-"/>
        <a:defRPr sz="1600" kern="1200">
          <a:solidFill>
            <a:srgbClr val="66666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ntoine.mollard@cea.fr"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10.jpe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27.xml"/><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39.gif"/><Relationship Id="rId4" Type="http://schemas.openxmlformats.org/officeDocument/2006/relationships/image" Target="../media/image38.jpeg"/></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8.xml"/><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3.xml"/><Relationship Id="rId1" Type="http://schemas.openxmlformats.org/officeDocument/2006/relationships/slideLayout" Target="../slideLayouts/slideLayout18.xml"/><Relationship Id="rId5" Type="http://schemas.openxmlformats.org/officeDocument/2006/relationships/image" Target="../media/image45.jpeg"/><Relationship Id="rId4" Type="http://schemas.openxmlformats.org/officeDocument/2006/relationships/image" Target="../media/image44.jpeg"/></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18.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7.xml"/><Relationship Id="rId1" Type="http://schemas.openxmlformats.org/officeDocument/2006/relationships/slideLayout" Target="../slideLayouts/slideLayout33.xml"/><Relationship Id="rId4" Type="http://schemas.openxmlformats.org/officeDocument/2006/relationships/image" Target="../media/image54.png"/></Relationships>
</file>

<file path=ppt/slides/_rels/slide2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8.xml"/><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1.xml"/><Relationship Id="rId1" Type="http://schemas.openxmlformats.org/officeDocument/2006/relationships/slideLayout" Target="../slideLayouts/slideLayout18.xml"/><Relationship Id="rId4" Type="http://schemas.openxmlformats.org/officeDocument/2006/relationships/image" Target="../media/image58.png"/></Relationships>
</file>

<file path=ppt/slides/_rels/slide3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2.xml"/><Relationship Id="rId1" Type="http://schemas.openxmlformats.org/officeDocument/2006/relationships/slideLayout" Target="../slideLayouts/slideLayout18.xml"/><Relationship Id="rId4" Type="http://schemas.openxmlformats.org/officeDocument/2006/relationships/image" Target="../media/image58.png"/></Relationships>
</file>

<file path=ppt/slides/_rels/slide3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3.xml"/><Relationship Id="rId1" Type="http://schemas.openxmlformats.org/officeDocument/2006/relationships/slideLayout" Target="../slideLayouts/slideLayout18.xml"/><Relationship Id="rId6" Type="http://schemas.openxmlformats.org/officeDocument/2006/relationships/image" Target="../media/image60.png"/><Relationship Id="rId5" Type="http://schemas.openxmlformats.org/officeDocument/2006/relationships/image" Target="../media/image58.png"/><Relationship Id="rId4" Type="http://schemas.openxmlformats.org/officeDocument/2006/relationships/image" Target="../media/image59.png"/></Relationships>
</file>

<file path=ppt/slides/_rels/slide3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61.png"/><Relationship Id="rId1" Type="http://schemas.openxmlformats.org/officeDocument/2006/relationships/slideLayout" Target="../slideLayouts/slideLayout33.xml"/><Relationship Id="rId4" Type="http://schemas.openxmlformats.org/officeDocument/2006/relationships/image" Target="../media/image62.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1.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notesSlide" Target="../notesSlides/notesSlide6.xml"/><Relationship Id="rId7" Type="http://schemas.openxmlformats.org/officeDocument/2006/relationships/oleObject" Target="../embeddings/oleObject1.bin"/><Relationship Id="rId2" Type="http://schemas.openxmlformats.org/officeDocument/2006/relationships/slideLayout" Target="../slideLayouts/slideLayout19.xml"/><Relationship Id="rId1" Type="http://schemas.openxmlformats.org/officeDocument/2006/relationships/vmlDrawing" Target="../drawings/vmlDrawing1.v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7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lstStyle/>
          <a:p>
            <a:pPr algn="r"/>
            <a:r>
              <a:rPr lang="en-US" sz="3200" dirty="0"/>
              <a:t>High-Efficiency </a:t>
            </a:r>
            <a:r>
              <a:rPr lang="en-US" sz="3200" dirty="0" smtClean="0"/>
              <a:t/>
            </a:r>
            <a:br>
              <a:rPr lang="en-US" sz="3200" dirty="0" smtClean="0"/>
            </a:br>
            <a:r>
              <a:rPr lang="en-US" sz="3200" dirty="0" smtClean="0"/>
              <a:t>Klystron </a:t>
            </a:r>
            <a:r>
              <a:rPr lang="en-US" sz="3200" dirty="0"/>
              <a:t>Design </a:t>
            </a:r>
            <a:r>
              <a:rPr lang="en-US" sz="3200" dirty="0" smtClean="0"/>
              <a:t/>
            </a:r>
            <a:br>
              <a:rPr lang="en-US" sz="3200" dirty="0" smtClean="0"/>
            </a:br>
            <a:r>
              <a:rPr lang="en-US" sz="3200" dirty="0" smtClean="0"/>
              <a:t>for </a:t>
            </a:r>
            <a:r>
              <a:rPr lang="en-US" sz="3200" dirty="0"/>
              <a:t>the CLIC Project</a:t>
            </a:r>
          </a:p>
        </p:txBody>
      </p:sp>
      <p:sp>
        <p:nvSpPr>
          <p:cNvPr id="5" name="Sous-titre 4"/>
          <p:cNvSpPr>
            <a:spLocks noGrp="1"/>
          </p:cNvSpPr>
          <p:nvPr>
            <p:ph type="subTitle" idx="1"/>
          </p:nvPr>
        </p:nvSpPr>
        <p:spPr>
          <a:xfrm>
            <a:off x="3870614" y="4200524"/>
            <a:ext cx="4787611" cy="1920585"/>
          </a:xfrm>
        </p:spPr>
        <p:txBody>
          <a:bodyPr>
            <a:normAutofit fontScale="55000" lnSpcReduction="20000"/>
          </a:bodyPr>
          <a:lstStyle/>
          <a:p>
            <a:pPr algn="ctr">
              <a:lnSpc>
                <a:spcPct val="120000"/>
              </a:lnSpc>
              <a:spcBef>
                <a:spcPts val="0"/>
              </a:spcBef>
            </a:pPr>
            <a:r>
              <a:rPr lang="en-US" sz="2400" b="1" i="1" spc="-10" dirty="0">
                <a:latin typeface="Helvetica" panose="020B0604020202020204" pitchFamily="34" charset="0"/>
                <a:ea typeface="Times New Roman" panose="02020603050405020304" pitchFamily="18" charset="0"/>
                <a:cs typeface="Times New Roman" panose="02020603050405020304" pitchFamily="18" charset="0"/>
              </a:rPr>
              <a:t>Antoine Mollard</a:t>
            </a:r>
            <a:r>
              <a:rPr lang="en-US" sz="2400" b="1" i="1" spc="-10" baseline="30000" dirty="0">
                <a:latin typeface="Helvetica" panose="020B0604020202020204" pitchFamily="34" charset="0"/>
                <a:ea typeface="Times New Roman" panose="02020603050405020304" pitchFamily="18" charset="0"/>
                <a:cs typeface="Times New Roman" panose="02020603050405020304" pitchFamily="18" charset="0"/>
              </a:rPr>
              <a:t>1</a:t>
            </a:r>
            <a:r>
              <a:rPr lang="en-US" sz="2400" b="1" i="1" spc="-10" dirty="0">
                <a:latin typeface="Helvetica" panose="020B0604020202020204" pitchFamily="34" charset="0"/>
                <a:ea typeface="Times New Roman" panose="02020603050405020304" pitchFamily="18" charset="0"/>
                <a:cs typeface="Times New Roman" panose="02020603050405020304" pitchFamily="18" charset="0"/>
              </a:rPr>
              <a:t>, Claude Marchand</a:t>
            </a:r>
            <a:r>
              <a:rPr lang="en-US" sz="2400" b="1" i="1" spc="-10" baseline="30000" dirty="0">
                <a:latin typeface="Helvetica" panose="020B0604020202020204" pitchFamily="34" charset="0"/>
                <a:ea typeface="Times New Roman" panose="02020603050405020304" pitchFamily="18" charset="0"/>
                <a:cs typeface="Times New Roman" panose="02020603050405020304" pitchFamily="18" charset="0"/>
              </a:rPr>
              <a:t>1</a:t>
            </a:r>
            <a:r>
              <a:rPr lang="en-US" sz="2400" b="1" i="1" spc="-10" dirty="0">
                <a:latin typeface="Helvetica" panose="020B0604020202020204" pitchFamily="34" charset="0"/>
                <a:ea typeface="Times New Roman" panose="02020603050405020304" pitchFamily="18" charset="0"/>
                <a:cs typeface="Times New Roman" panose="02020603050405020304" pitchFamily="18" charset="0"/>
              </a:rPr>
              <a:t>, </a:t>
            </a:r>
            <a:r>
              <a:rPr lang="en-US" sz="2400" b="1" i="1" spc="-10" dirty="0" smtClean="0">
                <a:latin typeface="Helvetica" panose="020B0604020202020204" pitchFamily="34" charset="0"/>
                <a:ea typeface="Times New Roman" panose="02020603050405020304" pitchFamily="18" charset="0"/>
                <a:cs typeface="Times New Roman" panose="02020603050405020304" pitchFamily="18" charset="0"/>
              </a:rPr>
              <a:t/>
            </a:r>
            <a:br>
              <a:rPr lang="en-US" sz="2400" b="1" i="1" spc="-10" dirty="0" smtClean="0">
                <a:latin typeface="Helvetica" panose="020B0604020202020204" pitchFamily="34" charset="0"/>
                <a:ea typeface="Times New Roman" panose="02020603050405020304" pitchFamily="18" charset="0"/>
                <a:cs typeface="Times New Roman" panose="02020603050405020304" pitchFamily="18" charset="0"/>
              </a:rPr>
            </a:br>
            <a:r>
              <a:rPr lang="en-US" sz="2400" b="1" i="1" spc="-10" dirty="0" smtClean="0">
                <a:latin typeface="Helvetica" panose="020B0604020202020204" pitchFamily="34" charset="0"/>
                <a:ea typeface="Times New Roman" panose="02020603050405020304" pitchFamily="18" charset="0"/>
                <a:cs typeface="Times New Roman" panose="02020603050405020304" pitchFamily="18" charset="0"/>
              </a:rPr>
              <a:t>Franck </a:t>
            </a:r>
            <a:r>
              <a:rPr lang="en-US" sz="2400" b="1" i="1" spc="-10" dirty="0">
                <a:latin typeface="Helvetica" panose="020B0604020202020204" pitchFamily="34" charset="0"/>
                <a:ea typeface="Times New Roman" panose="02020603050405020304" pitchFamily="18" charset="0"/>
                <a:cs typeface="Times New Roman" panose="02020603050405020304" pitchFamily="18" charset="0"/>
              </a:rPr>
              <a:t>Peauger</a:t>
            </a:r>
            <a:r>
              <a:rPr lang="en-US" sz="2400" b="1" i="1" spc="-10" baseline="30000" dirty="0">
                <a:latin typeface="Helvetica" panose="020B0604020202020204" pitchFamily="34" charset="0"/>
                <a:ea typeface="Times New Roman" panose="02020603050405020304" pitchFamily="18" charset="0"/>
                <a:cs typeface="Times New Roman" panose="02020603050405020304" pitchFamily="18" charset="0"/>
              </a:rPr>
              <a:t>1</a:t>
            </a:r>
            <a:r>
              <a:rPr lang="en-US" sz="2400" b="1" i="1" spc="-10" dirty="0">
                <a:latin typeface="Helvetica" panose="020B0604020202020204" pitchFamily="34" charset="0"/>
                <a:ea typeface="Times New Roman" panose="02020603050405020304" pitchFamily="18" charset="0"/>
                <a:cs typeface="Times New Roman" panose="02020603050405020304" pitchFamily="18" charset="0"/>
              </a:rPr>
              <a:t>, Juliette Plouin</a:t>
            </a:r>
            <a:r>
              <a:rPr lang="en-US" sz="2400" b="1" i="1" spc="-10" baseline="30000" dirty="0">
                <a:latin typeface="Helvetica" panose="020B0604020202020204" pitchFamily="34" charset="0"/>
                <a:ea typeface="Times New Roman" panose="02020603050405020304" pitchFamily="18" charset="0"/>
                <a:cs typeface="Times New Roman" panose="02020603050405020304" pitchFamily="18" charset="0"/>
              </a:rPr>
              <a:t>1</a:t>
            </a:r>
            <a:r>
              <a:rPr lang="en-US" sz="2400" b="1" i="1" spc="-10" dirty="0">
                <a:latin typeface="Helvetica" panose="020B0604020202020204" pitchFamily="34" charset="0"/>
                <a:ea typeface="Times New Roman" panose="02020603050405020304" pitchFamily="18" charset="0"/>
                <a:cs typeface="Times New Roman" panose="02020603050405020304" pitchFamily="18" charset="0"/>
              </a:rPr>
              <a:t/>
            </a:r>
            <a:br>
              <a:rPr lang="en-US" sz="2400" b="1" i="1" spc="-10" dirty="0">
                <a:latin typeface="Helvetica" panose="020B0604020202020204" pitchFamily="34" charset="0"/>
                <a:ea typeface="Times New Roman" panose="02020603050405020304" pitchFamily="18" charset="0"/>
                <a:cs typeface="Times New Roman" panose="02020603050405020304" pitchFamily="18" charset="0"/>
              </a:rPr>
            </a:br>
            <a:r>
              <a:rPr lang="en-US" sz="2400" b="1" i="1" spc="-10" dirty="0" err="1">
                <a:latin typeface="Helvetica" panose="020B0604020202020204" pitchFamily="34" charset="0"/>
                <a:ea typeface="Times New Roman" panose="02020603050405020304" pitchFamily="18" charset="0"/>
                <a:cs typeface="Times New Roman" panose="02020603050405020304" pitchFamily="18" charset="0"/>
              </a:rPr>
              <a:t>Armel</a:t>
            </a:r>
            <a:r>
              <a:rPr lang="en-US" sz="2400" b="1" i="1" spc="-10" dirty="0">
                <a:latin typeface="Helvetica" panose="020B0604020202020204" pitchFamily="34" charset="0"/>
                <a:ea typeface="Times New Roman" panose="02020603050405020304" pitchFamily="18" charset="0"/>
                <a:cs typeface="Times New Roman" panose="02020603050405020304" pitchFamily="18" charset="0"/>
              </a:rPr>
              <a:t> Beunas</a:t>
            </a:r>
            <a:r>
              <a:rPr lang="en-US" sz="2400" b="1" i="1" spc="-10" baseline="30000" dirty="0">
                <a:latin typeface="Helvetica" panose="020B0604020202020204" pitchFamily="34" charset="0"/>
                <a:ea typeface="Times New Roman" panose="02020603050405020304" pitchFamily="18" charset="0"/>
                <a:cs typeface="Times New Roman" panose="02020603050405020304" pitchFamily="18" charset="0"/>
              </a:rPr>
              <a:t>2</a:t>
            </a:r>
            <a:r>
              <a:rPr lang="en-US" sz="2400" b="1" i="1" spc="-10" dirty="0">
                <a:latin typeface="Helvetica" panose="020B0604020202020204" pitchFamily="34" charset="0"/>
                <a:ea typeface="Times New Roman" panose="02020603050405020304" pitchFamily="18" charset="0"/>
                <a:cs typeface="Times New Roman" panose="02020603050405020304" pitchFamily="18" charset="0"/>
              </a:rPr>
              <a:t>, Rodolphe </a:t>
            </a:r>
            <a:r>
              <a:rPr lang="en-US" sz="2400" b="1" i="1" spc="-10" dirty="0" smtClean="0">
                <a:latin typeface="Helvetica" panose="020B0604020202020204" pitchFamily="34" charset="0"/>
                <a:ea typeface="Times New Roman" panose="02020603050405020304" pitchFamily="18" charset="0"/>
                <a:cs typeface="Times New Roman" panose="02020603050405020304" pitchFamily="18" charset="0"/>
              </a:rPr>
              <a:t>Marchesin</a:t>
            </a:r>
            <a:r>
              <a:rPr lang="en-US" sz="2400" b="1" i="1" spc="-10" baseline="30000" dirty="0" smtClean="0">
                <a:latin typeface="Helvetica" panose="020B0604020202020204" pitchFamily="34" charset="0"/>
                <a:ea typeface="Times New Roman" panose="02020603050405020304" pitchFamily="18" charset="0"/>
                <a:cs typeface="Times New Roman" panose="02020603050405020304" pitchFamily="18" charset="0"/>
              </a:rPr>
              <a:t>2</a:t>
            </a:r>
          </a:p>
          <a:p>
            <a:pPr algn="ctr">
              <a:lnSpc>
                <a:spcPct val="120000"/>
              </a:lnSpc>
              <a:spcBef>
                <a:spcPts val="0"/>
              </a:spcBef>
            </a:pPr>
            <a:endParaRPr lang="fr-FR" sz="2400" spc="-10" dirty="0">
              <a:latin typeface="Helvetica" panose="020B0604020202020204" pitchFamily="34" charset="0"/>
              <a:ea typeface="Times New Roman" panose="02020603050405020304" pitchFamily="18" charset="0"/>
              <a:cs typeface="Times New Roman" panose="02020603050405020304" pitchFamily="18" charset="0"/>
            </a:endParaRPr>
          </a:p>
          <a:p>
            <a:pPr algn="ctr">
              <a:lnSpc>
                <a:spcPct val="120000"/>
              </a:lnSpc>
              <a:spcBef>
                <a:spcPts val="0"/>
              </a:spcBef>
            </a:pPr>
            <a:r>
              <a:rPr lang="en-US" sz="1600" spc="-10" baseline="30000" dirty="0" smtClean="0">
                <a:latin typeface="Helvetica" panose="020B0604020202020204" pitchFamily="34" charset="0"/>
                <a:ea typeface="Times New Roman" panose="02020603050405020304" pitchFamily="18" charset="0"/>
                <a:cs typeface="Times New Roman" panose="02020603050405020304" pitchFamily="18" charset="0"/>
              </a:rPr>
              <a:t>1</a:t>
            </a:r>
            <a:r>
              <a:rPr lang="en-US" sz="1600" spc="-10" dirty="0" smtClean="0">
                <a:latin typeface="Helvetica" panose="020B0604020202020204" pitchFamily="34" charset="0"/>
                <a:ea typeface="Times New Roman" panose="02020603050405020304" pitchFamily="18" charset="0"/>
                <a:cs typeface="Times New Roman" panose="02020603050405020304" pitchFamily="18" charset="0"/>
              </a:rPr>
              <a:t>DRF/</a:t>
            </a:r>
            <a:r>
              <a:rPr lang="en-US" sz="1600" spc="-10" dirty="0" err="1" smtClean="0">
                <a:latin typeface="Helvetica" panose="020B0604020202020204" pitchFamily="34" charset="0"/>
                <a:ea typeface="Times New Roman" panose="02020603050405020304" pitchFamily="18" charset="0"/>
                <a:cs typeface="Times New Roman" panose="02020603050405020304" pitchFamily="18" charset="0"/>
              </a:rPr>
              <a:t>Irfu</a:t>
            </a:r>
            <a:r>
              <a:rPr lang="en-US" sz="1600" spc="-10" dirty="0" smtClean="0">
                <a:latin typeface="Helvetica" panose="020B0604020202020204" pitchFamily="34" charset="0"/>
                <a:ea typeface="Times New Roman" panose="02020603050405020304" pitchFamily="18" charset="0"/>
                <a:cs typeface="Times New Roman" panose="02020603050405020304" pitchFamily="18" charset="0"/>
              </a:rPr>
              <a:t>/SACM/</a:t>
            </a:r>
            <a:r>
              <a:rPr lang="en-US" sz="1600" spc="-10" dirty="0" err="1" smtClean="0">
                <a:latin typeface="Helvetica" panose="020B0604020202020204" pitchFamily="34" charset="0"/>
                <a:ea typeface="Times New Roman" panose="02020603050405020304" pitchFamily="18" charset="0"/>
                <a:cs typeface="Times New Roman" panose="02020603050405020304" pitchFamily="18" charset="0"/>
              </a:rPr>
              <a:t>Lisah</a:t>
            </a:r>
            <a:endParaRPr lang="fr-FR" sz="1600" spc="-10" dirty="0">
              <a:latin typeface="Helvetica" panose="020B0604020202020204" pitchFamily="34" charset="0"/>
              <a:ea typeface="Times New Roman" panose="02020603050405020304" pitchFamily="18" charset="0"/>
              <a:cs typeface="Times New Roman" panose="02020603050405020304" pitchFamily="18" charset="0"/>
            </a:endParaRPr>
          </a:p>
          <a:p>
            <a:pPr algn="ctr">
              <a:lnSpc>
                <a:spcPct val="120000"/>
              </a:lnSpc>
              <a:spcBef>
                <a:spcPts val="0"/>
              </a:spcBef>
            </a:pPr>
            <a:r>
              <a:rPr lang="en-US" sz="1600" spc="-10" dirty="0">
                <a:latin typeface="Helvetica" panose="020B0604020202020204" pitchFamily="34" charset="0"/>
                <a:ea typeface="Times New Roman" panose="02020603050405020304" pitchFamily="18" charset="0"/>
                <a:cs typeface="Times New Roman" panose="02020603050405020304" pitchFamily="18" charset="0"/>
              </a:rPr>
              <a:t>CEA </a:t>
            </a:r>
            <a:r>
              <a:rPr lang="en-US" sz="1600" spc="-10" dirty="0" err="1">
                <a:latin typeface="Helvetica" panose="020B0604020202020204" pitchFamily="34" charset="0"/>
                <a:ea typeface="Times New Roman" panose="02020603050405020304" pitchFamily="18" charset="0"/>
                <a:cs typeface="Times New Roman" panose="02020603050405020304" pitchFamily="18" charset="0"/>
              </a:rPr>
              <a:t>Saclay</a:t>
            </a:r>
            <a:r>
              <a:rPr lang="en-US" sz="1600" spc="-10" dirty="0">
                <a:latin typeface="Helvetica" panose="020B0604020202020204" pitchFamily="34" charset="0"/>
                <a:ea typeface="Times New Roman" panose="02020603050405020304" pitchFamily="18" charset="0"/>
                <a:cs typeface="Times New Roman" panose="02020603050405020304" pitchFamily="18" charset="0"/>
              </a:rPr>
              <a:t/>
            </a:r>
            <a:br>
              <a:rPr lang="en-US" sz="1600" spc="-10" dirty="0">
                <a:latin typeface="Helvetica" panose="020B0604020202020204" pitchFamily="34" charset="0"/>
                <a:ea typeface="Times New Roman" panose="02020603050405020304" pitchFamily="18" charset="0"/>
                <a:cs typeface="Times New Roman" panose="02020603050405020304" pitchFamily="18" charset="0"/>
              </a:rPr>
            </a:br>
            <a:r>
              <a:rPr lang="en-US" sz="1600" spc="-10" dirty="0">
                <a:latin typeface="Helvetica" panose="020B0604020202020204" pitchFamily="34" charset="0"/>
                <a:ea typeface="Times New Roman" panose="02020603050405020304" pitchFamily="18" charset="0"/>
                <a:cs typeface="Times New Roman" panose="02020603050405020304" pitchFamily="18" charset="0"/>
              </a:rPr>
              <a:t>91191 Gif-sur-Yvette </a:t>
            </a:r>
            <a:r>
              <a:rPr lang="en-US" sz="1600" spc="-10" dirty="0" err="1" smtClean="0">
                <a:latin typeface="Helvetica" panose="020B0604020202020204" pitchFamily="34" charset="0"/>
                <a:ea typeface="Times New Roman" panose="02020603050405020304" pitchFamily="18" charset="0"/>
                <a:cs typeface="Times New Roman" panose="02020603050405020304" pitchFamily="18" charset="0"/>
              </a:rPr>
              <a:t>Cedex</a:t>
            </a:r>
            <a:endParaRPr lang="en-US" sz="1600" spc="-10" dirty="0" smtClean="0">
              <a:latin typeface="Helvetica" panose="020B0604020202020204" pitchFamily="34" charset="0"/>
              <a:ea typeface="Times New Roman" panose="02020603050405020304" pitchFamily="18" charset="0"/>
              <a:cs typeface="Times New Roman" panose="02020603050405020304" pitchFamily="18" charset="0"/>
            </a:endParaRPr>
          </a:p>
          <a:p>
            <a:pPr algn="ctr">
              <a:lnSpc>
                <a:spcPct val="120000"/>
              </a:lnSpc>
              <a:spcBef>
                <a:spcPts val="0"/>
              </a:spcBef>
            </a:pPr>
            <a:endParaRPr lang="fr-FR" sz="1600" spc="-10" dirty="0">
              <a:latin typeface="Helvetica" panose="020B0604020202020204" pitchFamily="34" charset="0"/>
              <a:ea typeface="Times New Roman" panose="02020603050405020304" pitchFamily="18" charset="0"/>
              <a:cs typeface="Times New Roman" panose="02020603050405020304" pitchFamily="18" charset="0"/>
            </a:endParaRPr>
          </a:p>
          <a:p>
            <a:pPr algn="ctr">
              <a:lnSpc>
                <a:spcPct val="120000"/>
              </a:lnSpc>
              <a:spcBef>
                <a:spcPts val="0"/>
              </a:spcBef>
            </a:pPr>
            <a:r>
              <a:rPr lang="fr-FR" sz="1600" spc="-10" baseline="30000" dirty="0">
                <a:latin typeface="Helvetica" panose="020B0604020202020204" pitchFamily="34" charset="0"/>
                <a:ea typeface="Times New Roman" panose="02020603050405020304" pitchFamily="18" charset="0"/>
                <a:cs typeface="Times New Roman" panose="02020603050405020304" pitchFamily="18" charset="0"/>
              </a:rPr>
              <a:t>2</a:t>
            </a:r>
            <a:r>
              <a:rPr lang="fr-FR" sz="1600" spc="-10" dirty="0">
                <a:latin typeface="Helvetica" panose="020B0604020202020204" pitchFamily="34" charset="0"/>
                <a:ea typeface="Times New Roman" panose="02020603050405020304" pitchFamily="18" charset="0"/>
                <a:cs typeface="Times New Roman" panose="02020603050405020304" pitchFamily="18" charset="0"/>
              </a:rPr>
              <a:t>Thales Electron Devices</a:t>
            </a:r>
            <a:br>
              <a:rPr lang="fr-FR" sz="1600" spc="-10" dirty="0">
                <a:latin typeface="Helvetica" panose="020B0604020202020204" pitchFamily="34" charset="0"/>
                <a:ea typeface="Times New Roman" panose="02020603050405020304" pitchFamily="18" charset="0"/>
                <a:cs typeface="Times New Roman" panose="02020603050405020304" pitchFamily="18" charset="0"/>
              </a:rPr>
            </a:br>
            <a:r>
              <a:rPr lang="fr-FR" sz="1600" spc="-10" dirty="0">
                <a:latin typeface="Helvetica" panose="020B0604020202020204" pitchFamily="34" charset="0"/>
                <a:ea typeface="Times New Roman" panose="02020603050405020304" pitchFamily="18" charset="0"/>
                <a:cs typeface="Times New Roman" panose="02020603050405020304" pitchFamily="18" charset="0"/>
              </a:rPr>
              <a:t>2 Rue Marcel Dassault</a:t>
            </a:r>
            <a:br>
              <a:rPr lang="fr-FR" sz="1600" spc="-10" dirty="0">
                <a:latin typeface="Helvetica" panose="020B0604020202020204" pitchFamily="34" charset="0"/>
                <a:ea typeface="Times New Roman" panose="02020603050405020304" pitchFamily="18" charset="0"/>
                <a:cs typeface="Times New Roman" panose="02020603050405020304" pitchFamily="18" charset="0"/>
              </a:rPr>
            </a:br>
            <a:r>
              <a:rPr lang="fr-FR" sz="1600" spc="-10" dirty="0">
                <a:latin typeface="Helvetica" panose="020B0604020202020204" pitchFamily="34" charset="0"/>
                <a:ea typeface="Times New Roman" panose="02020603050405020304" pitchFamily="18" charset="0"/>
                <a:cs typeface="Times New Roman" panose="02020603050405020304" pitchFamily="18" charset="0"/>
              </a:rPr>
              <a:t>78140 Vélizy-Villacoublay</a:t>
            </a:r>
          </a:p>
          <a:p>
            <a:pPr>
              <a:lnSpc>
                <a:spcPct val="120000"/>
              </a:lnSpc>
            </a:pPr>
            <a:endParaRPr lang="fr-FR" dirty="0"/>
          </a:p>
        </p:txBody>
      </p:sp>
      <p:sp>
        <p:nvSpPr>
          <p:cNvPr id="6" name="Espace réservé du texte 5"/>
          <p:cNvSpPr>
            <a:spLocks noGrp="1"/>
          </p:cNvSpPr>
          <p:nvPr>
            <p:ph type="body" sz="quarter" idx="13"/>
          </p:nvPr>
        </p:nvSpPr>
        <p:spPr>
          <a:xfrm>
            <a:off x="3960000" y="5241924"/>
            <a:ext cx="4788464" cy="1224136"/>
          </a:xfrm>
        </p:spPr>
        <p:txBody>
          <a:bodyPr/>
          <a:lstStyle/>
          <a:p>
            <a:r>
              <a:rPr lang="en-US" b="1" dirty="0" err="1" smtClean="0"/>
              <a:t>Journée</a:t>
            </a:r>
            <a:r>
              <a:rPr lang="en-US" b="1" dirty="0" smtClean="0"/>
              <a:t> des </a:t>
            </a:r>
            <a:r>
              <a:rPr lang="en-US" b="1" dirty="0" err="1" smtClean="0"/>
              <a:t>Doctorants</a:t>
            </a:r>
            <a:r>
              <a:rPr lang="en-US" b="1" dirty="0" smtClean="0"/>
              <a:t> </a:t>
            </a:r>
            <a:r>
              <a:rPr lang="en-US" b="1" dirty="0" err="1" smtClean="0"/>
              <a:t>Pheniics</a:t>
            </a:r>
            <a:r>
              <a:rPr lang="en-US" b="1" dirty="0" smtClean="0"/>
              <a:t> 2016</a:t>
            </a:r>
            <a:r>
              <a:rPr lang="fr-FR" dirty="0" smtClean="0"/>
              <a:t>| </a:t>
            </a:r>
            <a:r>
              <a:rPr lang="fr-FR" i="1" dirty="0" smtClean="0"/>
              <a:t>Mollard Antoine </a:t>
            </a:r>
            <a:r>
              <a:rPr lang="fr-FR" dirty="0">
                <a:hlinkClick r:id="rId3"/>
              </a:rPr>
              <a:t>antoine.mollard@cea.fr</a:t>
            </a:r>
            <a:endParaRPr lang="fr-FR" i="1" dirty="0"/>
          </a:p>
        </p:txBody>
      </p:sp>
      <p:sp>
        <p:nvSpPr>
          <p:cNvPr id="2" name="Espace réservé du numéro de diapositive 1"/>
          <p:cNvSpPr>
            <a:spLocks noGrp="1"/>
          </p:cNvSpPr>
          <p:nvPr>
            <p:ph type="sldNum" sz="quarter" idx="15"/>
          </p:nvPr>
        </p:nvSpPr>
        <p:spPr/>
        <p:txBody>
          <a:bodyPr/>
          <a:lstStyle/>
          <a:p>
            <a:fld id="{296A5B4F-8806-49AF-ADC2-F53C548500B7}" type="slidenum">
              <a:rPr lang="fr-FR" smtClean="0"/>
              <a:t>1</a:t>
            </a:fld>
            <a:endParaRPr lang="fr-FR" dirty="0"/>
          </a:p>
        </p:txBody>
      </p:sp>
      <p:sp>
        <p:nvSpPr>
          <p:cNvPr id="3" name="Espace réservé du pied de page 2"/>
          <p:cNvSpPr>
            <a:spLocks noGrp="1"/>
          </p:cNvSpPr>
          <p:nvPr>
            <p:ph type="ftr" sz="quarter" idx="16"/>
          </p:nvPr>
        </p:nvSpPr>
        <p:spPr/>
        <p:txBody>
          <a:bodyPr/>
          <a:lstStyle/>
          <a:p>
            <a:r>
              <a:rPr lang="fr-FR" smtClean="0"/>
              <a:t>Antoine Mollard – JDD Pheniics 2016</a:t>
            </a:r>
            <a:endParaRPr lang="fr-FR"/>
          </a:p>
        </p:txBody>
      </p:sp>
      <p:pic>
        <p:nvPicPr>
          <p:cNvPr id="8" name="Picture 2" descr="\\cern.ch\dfs\Users\a\ASZEBERE\Documents\DG-EU\EuCARD2\EuCARD2-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13820" y="296758"/>
            <a:ext cx="1694660" cy="119753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9" descr="http://www.carrieres-juridiques.com/uploads/employeurs/logos/501_20130916_thales_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44328" y="605269"/>
            <a:ext cx="2353912" cy="580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57657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pPr marL="457200" indent="-457200">
              <a:buFont typeface="+mj-lt"/>
              <a:buAutoNum type="arabicPeriod" startAt="3"/>
            </a:pPr>
            <a:r>
              <a:rPr lang="en-US" dirty="0"/>
              <a:t>Kladistron (high-efficiency klystron) principle</a:t>
            </a:r>
          </a:p>
        </p:txBody>
      </p:sp>
      <p:sp>
        <p:nvSpPr>
          <p:cNvPr id="5" name="Espace réservé du texte 4"/>
          <p:cNvSpPr>
            <a:spLocks noGrp="1"/>
          </p:cNvSpPr>
          <p:nvPr>
            <p:ph type="body" idx="1"/>
          </p:nvPr>
        </p:nvSpPr>
        <p:spPr/>
        <p:txBody>
          <a:bodyPr/>
          <a:lstStyle/>
          <a:p>
            <a:endParaRPr lang="fr-FR"/>
          </a:p>
        </p:txBody>
      </p:sp>
      <p:sp>
        <p:nvSpPr>
          <p:cNvPr id="2" name="Espace réservé du numéro de diapositive 1"/>
          <p:cNvSpPr>
            <a:spLocks noGrp="1"/>
          </p:cNvSpPr>
          <p:nvPr>
            <p:ph type="sldNum" sz="quarter" idx="11"/>
          </p:nvPr>
        </p:nvSpPr>
        <p:spPr/>
        <p:txBody>
          <a:bodyPr/>
          <a:lstStyle/>
          <a:p>
            <a:fld id="{296A5B4F-8806-49AF-ADC2-F53C548500B7}" type="slidenum">
              <a:rPr lang="fr-FR" smtClean="0"/>
              <a:t>10</a:t>
            </a:fld>
            <a:endParaRPr lang="fr-FR"/>
          </a:p>
        </p:txBody>
      </p:sp>
      <p:sp>
        <p:nvSpPr>
          <p:cNvPr id="3" name="Espace réservé du pied de page 2"/>
          <p:cNvSpPr>
            <a:spLocks noGrp="1"/>
          </p:cNvSpPr>
          <p:nvPr>
            <p:ph type="ftr" sz="quarter" idx="12"/>
          </p:nvPr>
        </p:nvSpPr>
        <p:spPr/>
        <p:txBody>
          <a:bodyPr/>
          <a:lstStyle/>
          <a:p>
            <a:r>
              <a:rPr lang="fr-FR" smtClean="0"/>
              <a:t>Antoine Mollard – JDD Pheniics 2016</a:t>
            </a:r>
            <a:endParaRPr lang="fr-FR"/>
          </a:p>
        </p:txBody>
      </p:sp>
    </p:spTree>
    <p:extLst>
      <p:ext uri="{BB962C8B-B14F-4D97-AF65-F5344CB8AC3E}">
        <p14:creationId xmlns:p14="http://schemas.microsoft.com/office/powerpoint/2010/main" val="21241668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e 7"/>
          <p:cNvGrpSpPr/>
          <p:nvPr/>
        </p:nvGrpSpPr>
        <p:grpSpPr>
          <a:xfrm>
            <a:off x="117130" y="1123608"/>
            <a:ext cx="4790383" cy="1780208"/>
            <a:chOff x="35496" y="1165123"/>
            <a:chExt cx="4790383" cy="1780208"/>
          </a:xfrm>
        </p:grpSpPr>
        <p:pic>
          <p:nvPicPr>
            <p:cNvPr id="21511"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t="38039"/>
            <a:stretch/>
          </p:blipFill>
          <p:spPr bwMode="auto">
            <a:xfrm>
              <a:off x="35496" y="1165123"/>
              <a:ext cx="4790383" cy="1780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610046" y="1212783"/>
              <a:ext cx="1224136" cy="43526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610046" y="2420888"/>
              <a:ext cx="1224136" cy="43526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e 9"/>
          <p:cNvGrpSpPr/>
          <p:nvPr/>
        </p:nvGrpSpPr>
        <p:grpSpPr>
          <a:xfrm>
            <a:off x="244069" y="4244052"/>
            <a:ext cx="4536504" cy="1756276"/>
            <a:chOff x="117130" y="2988253"/>
            <a:chExt cx="4536504" cy="1756276"/>
          </a:xfrm>
        </p:grpSpPr>
        <p:pic>
          <p:nvPicPr>
            <p:cNvPr id="2150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7130" y="2988253"/>
              <a:ext cx="4536504" cy="175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1612950" y="3018181"/>
              <a:ext cx="1224136" cy="43526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611345" y="4258236"/>
              <a:ext cx="1224136" cy="43526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itre 3"/>
          <p:cNvSpPr>
            <a:spLocks noGrp="1"/>
          </p:cNvSpPr>
          <p:nvPr>
            <p:ph type="title"/>
          </p:nvPr>
        </p:nvSpPr>
        <p:spPr/>
        <p:txBody>
          <a:bodyPr/>
          <a:lstStyle/>
          <a:p>
            <a:r>
              <a:rPr lang="en-US" dirty="0" smtClean="0"/>
              <a:t>Kladistron</a:t>
            </a:r>
            <a:endParaRPr lang="en-US" dirty="0"/>
          </a:p>
        </p:txBody>
      </p:sp>
      <p:sp>
        <p:nvSpPr>
          <p:cNvPr id="19" name="Espace réservé du numéro de diapositive 18"/>
          <p:cNvSpPr>
            <a:spLocks noGrp="1"/>
          </p:cNvSpPr>
          <p:nvPr>
            <p:ph type="sldNum" sz="quarter" idx="11"/>
          </p:nvPr>
        </p:nvSpPr>
        <p:spPr/>
        <p:txBody>
          <a:bodyPr/>
          <a:lstStyle/>
          <a:p>
            <a:fld id="{FF5526D9-4F5E-491D-9673-DD1C20B2378B}" type="slidenum">
              <a:rPr lang="fr-FR" smtClean="0"/>
              <a:t>11</a:t>
            </a:fld>
            <a:endParaRPr lang="fr-FR"/>
          </a:p>
        </p:txBody>
      </p:sp>
      <p:sp>
        <p:nvSpPr>
          <p:cNvPr id="16" name="ZoneTexte 15"/>
          <p:cNvSpPr txBox="1"/>
          <p:nvPr/>
        </p:nvSpPr>
        <p:spPr>
          <a:xfrm>
            <a:off x="5334000" y="1606536"/>
            <a:ext cx="3429000" cy="2554545"/>
          </a:xfrm>
          <a:prstGeom prst="rect">
            <a:avLst/>
          </a:prstGeom>
          <a:noFill/>
        </p:spPr>
        <p:txBody>
          <a:bodyPr wrap="square" rtlCol="0">
            <a:spAutoFit/>
          </a:bodyPr>
          <a:lstStyle/>
          <a:p>
            <a:pPr algn="just"/>
            <a:r>
              <a:rPr lang="en-US" sz="1600" dirty="0" smtClean="0">
                <a:solidFill>
                  <a:schemeClr val="tx2"/>
                </a:solidFill>
              </a:rPr>
              <a:t>A Kladistron (Kl-</a:t>
            </a:r>
            <a:r>
              <a:rPr lang="en-US" sz="1600" dirty="0" err="1" smtClean="0">
                <a:solidFill>
                  <a:schemeClr val="tx2"/>
                </a:solidFill>
              </a:rPr>
              <a:t>adi</a:t>
            </a:r>
            <a:r>
              <a:rPr lang="en-US" sz="1600" dirty="0" smtClean="0">
                <a:solidFill>
                  <a:schemeClr val="tx2"/>
                </a:solidFill>
              </a:rPr>
              <a:t>(adiabatic)-</a:t>
            </a:r>
            <a:r>
              <a:rPr lang="en-US" sz="1600" dirty="0" err="1" smtClean="0">
                <a:solidFill>
                  <a:schemeClr val="tx2"/>
                </a:solidFill>
              </a:rPr>
              <a:t>stron</a:t>
            </a:r>
            <a:r>
              <a:rPr lang="en-US" sz="1600" dirty="0" smtClean="0">
                <a:solidFill>
                  <a:schemeClr val="tx2"/>
                </a:solidFill>
              </a:rPr>
              <a:t>) is a high-efficiency klystron with a large number of cavities (at least twice as many as in a classical klystron).</a:t>
            </a:r>
          </a:p>
          <a:p>
            <a:pPr algn="just"/>
            <a:endParaRPr lang="en-US" sz="1600" dirty="0" smtClean="0">
              <a:solidFill>
                <a:schemeClr val="tx2"/>
              </a:solidFill>
            </a:endParaRPr>
          </a:p>
          <a:p>
            <a:pPr algn="just"/>
            <a:r>
              <a:rPr lang="en-US" sz="1600" dirty="0" smtClean="0">
                <a:solidFill>
                  <a:schemeClr val="tx2"/>
                </a:solidFill>
              </a:rPr>
              <a:t>Inspired by Radio Frequency </a:t>
            </a:r>
            <a:r>
              <a:rPr lang="fr-FR" sz="1600" dirty="0" err="1" smtClean="0">
                <a:solidFill>
                  <a:schemeClr val="tx2"/>
                </a:solidFill>
              </a:rPr>
              <a:t>Quadrupole</a:t>
            </a:r>
            <a:r>
              <a:rPr lang="fr-FR" sz="1600" dirty="0" smtClean="0">
                <a:solidFill>
                  <a:schemeClr val="tx2"/>
                </a:solidFill>
              </a:rPr>
              <a:t> (RFQ), t</a:t>
            </a:r>
            <a:r>
              <a:rPr lang="en-US" sz="1600" dirty="0" smtClean="0">
                <a:solidFill>
                  <a:schemeClr val="tx2"/>
                </a:solidFill>
              </a:rPr>
              <a:t>his architecture leads us to a smoother bunching and also a higher efficiency.</a:t>
            </a:r>
            <a:endParaRPr lang="en-US" sz="1600" dirty="0">
              <a:solidFill>
                <a:schemeClr val="tx2"/>
              </a:solidFill>
            </a:endParaRPr>
          </a:p>
        </p:txBody>
      </p:sp>
      <p:sp>
        <p:nvSpPr>
          <p:cNvPr id="2" name="Espace réservé du pied de page 1"/>
          <p:cNvSpPr>
            <a:spLocks noGrp="1"/>
          </p:cNvSpPr>
          <p:nvPr>
            <p:ph type="ftr" sz="quarter" idx="12"/>
          </p:nvPr>
        </p:nvSpPr>
        <p:spPr/>
        <p:txBody>
          <a:bodyPr/>
          <a:lstStyle/>
          <a:p>
            <a:r>
              <a:rPr lang="fr-FR" smtClean="0"/>
              <a:t>Antoine Mollard – JDD Pheniics 2016</a:t>
            </a:r>
            <a:endParaRPr lang="fr-FR" dirty="0"/>
          </a:p>
        </p:txBody>
      </p:sp>
      <mc:AlternateContent xmlns:mc="http://schemas.openxmlformats.org/markup-compatibility/2006">
        <mc:Choice xmlns:a14="http://schemas.microsoft.com/office/drawing/2010/main" Requires="a14">
          <p:sp>
            <p:nvSpPr>
              <p:cNvPr id="17" name="ZoneTexte 20"/>
              <p:cNvSpPr txBox="1"/>
              <p:nvPr/>
            </p:nvSpPr>
            <p:spPr>
              <a:xfrm>
                <a:off x="670560" y="2988966"/>
                <a:ext cx="4984184" cy="976614"/>
              </a:xfrm>
              <a:prstGeom prst="rect">
                <a:avLst/>
              </a:prstGeom>
              <a:noFill/>
            </p:spPr>
            <p:txBody>
              <a:bodyPr wrap="square" rtlCol="0" anchor="ctr">
                <a:spAutoFit/>
              </a:bodyPr>
              <a:lstStyle/>
              <a:p>
                <a14:m>
                  <m:oMath xmlns:m="http://schemas.openxmlformats.org/officeDocument/2006/math">
                    <m:d>
                      <m:dPr>
                        <m:begChr m:val="{"/>
                        <m:endChr m:val=""/>
                        <m:ctrlPr>
                          <a:rPr lang="fr-FR" b="1" i="1" smtClean="0">
                            <a:solidFill>
                              <a:srgbClr val="DC0528"/>
                            </a:solidFill>
                            <a:latin typeface="Cambria Math" panose="02040503050406030204" pitchFamily="18" charset="0"/>
                          </a:rPr>
                        </m:ctrlPr>
                      </m:dPr>
                      <m:e>
                        <m:eqArr>
                          <m:eqArrPr>
                            <m:ctrlPr>
                              <a:rPr lang="fr-FR" b="1" i="1">
                                <a:solidFill>
                                  <a:srgbClr val="DC0528"/>
                                </a:solidFill>
                                <a:latin typeface="Cambria Math" panose="02040503050406030204" pitchFamily="18" charset="0"/>
                              </a:rPr>
                            </m:ctrlPr>
                          </m:eqArrPr>
                          <m:e>
                            <m:sSub>
                              <m:sSubPr>
                                <m:ctrlPr>
                                  <a:rPr lang="fr-FR" b="1" i="1">
                                    <a:solidFill>
                                      <a:srgbClr val="DC0528"/>
                                    </a:solidFill>
                                    <a:latin typeface="Cambria Math" panose="02040503050406030204" pitchFamily="18" charset="0"/>
                                  </a:rPr>
                                </m:ctrlPr>
                              </m:sSubPr>
                              <m:e>
                                <m:r>
                                  <m:rPr>
                                    <m:nor/>
                                  </m:rPr>
                                  <a:rPr lang="fr-FR" b="1">
                                    <a:solidFill>
                                      <a:srgbClr val="DC0528"/>
                                    </a:solidFill>
                                  </a:rPr>
                                  <m:t>N</m:t>
                                </m:r>
                              </m:e>
                              <m:sub>
                                <m:r>
                                  <m:rPr>
                                    <m:nor/>
                                  </m:rPr>
                                  <a:rPr lang="fr-FR" b="1">
                                    <a:solidFill>
                                      <a:srgbClr val="DC0528"/>
                                    </a:solidFill>
                                  </a:rPr>
                                  <m:t>cavities</m:t>
                                </m:r>
                              </m:sub>
                            </m:sSub>
                            <m:r>
                              <m:rPr>
                                <m:nor/>
                              </m:rPr>
                              <a:rPr lang="fr-FR" b="1">
                                <a:solidFill>
                                  <a:srgbClr val="DC0528"/>
                                </a:solidFill>
                              </a:rPr>
                              <m:t>↗</m:t>
                            </m:r>
                          </m:e>
                          <m:e>
                            <m:f>
                              <m:fPr>
                                <m:ctrlPr>
                                  <a:rPr lang="fr-FR" b="1" i="1">
                                    <a:solidFill>
                                      <a:srgbClr val="DC0528"/>
                                    </a:solidFill>
                                    <a:latin typeface="Cambria Math" panose="02040503050406030204" pitchFamily="18" charset="0"/>
                                  </a:rPr>
                                </m:ctrlPr>
                              </m:fPr>
                              <m:num>
                                <m:r>
                                  <a:rPr lang="fr-FR" b="1" i="1">
                                    <a:solidFill>
                                      <a:srgbClr val="DC0528"/>
                                    </a:solidFill>
                                    <a:latin typeface="Cambria Math"/>
                                  </a:rPr>
                                  <m:t>𝑹</m:t>
                                </m:r>
                              </m:num>
                              <m:den>
                                <m:r>
                                  <a:rPr lang="fr-FR" b="1" i="1">
                                    <a:solidFill>
                                      <a:srgbClr val="DC0528"/>
                                    </a:solidFill>
                                    <a:latin typeface="Cambria Math"/>
                                  </a:rPr>
                                  <m:t>𝑸</m:t>
                                </m:r>
                              </m:den>
                            </m:f>
                            <m:r>
                              <m:rPr>
                                <m:nor/>
                              </m:rPr>
                              <a:rPr lang="fr-FR" b="1">
                                <a:solidFill>
                                  <a:srgbClr val="DC0528"/>
                                </a:solidFill>
                              </a:rPr>
                              <m:t>↘</m:t>
                            </m:r>
                          </m:e>
                        </m:eqArr>
                      </m:e>
                    </m:d>
                  </m:oMath>
                </a14:m>
                <a:r>
                  <a:rPr lang="fr-FR" b="1" dirty="0">
                    <a:solidFill>
                      <a:srgbClr val="DC0528"/>
                    </a:solidFill>
                  </a:rPr>
                  <a:t> </a:t>
                </a:r>
                <a:r>
                  <a:rPr lang="el-GR" b="1" dirty="0">
                    <a:solidFill>
                      <a:srgbClr val="DC0528"/>
                    </a:solidFill>
                  </a:rPr>
                  <a:t>=&gt;</a:t>
                </a:r>
                <a:r>
                  <a:rPr lang="fr-FR" b="1" dirty="0">
                    <a:solidFill>
                      <a:srgbClr val="DC0528"/>
                    </a:solidFill>
                  </a:rPr>
                  <a:t>  </a:t>
                </a:r>
                <a:r>
                  <a:rPr lang="en-US" b="1" dirty="0">
                    <a:solidFill>
                      <a:srgbClr val="DC0528"/>
                    </a:solidFill>
                  </a:rPr>
                  <a:t>Efficiency</a:t>
                </a:r>
                <a:r>
                  <a:rPr lang="fr-FR" b="1" dirty="0">
                    <a:solidFill>
                      <a:srgbClr val="DC0528"/>
                    </a:solidFill>
                  </a:rPr>
                  <a:t> (</a:t>
                </a:r>
                <a:r>
                  <a:rPr lang="el-GR" b="1" dirty="0" smtClean="0">
                    <a:solidFill>
                      <a:srgbClr val="DC0528"/>
                    </a:solidFill>
                  </a:rPr>
                  <a:t>η</a:t>
                </a:r>
                <a:r>
                  <a:rPr lang="en-US" b="1" dirty="0" smtClean="0">
                    <a:solidFill>
                      <a:srgbClr val="DC0528"/>
                    </a:solidFill>
                  </a:rPr>
                  <a:t>=</a:t>
                </a:r>
                <a14:m>
                  <m:oMath xmlns:m="http://schemas.openxmlformats.org/officeDocument/2006/math">
                    <m:f>
                      <m:fPr>
                        <m:ctrlPr>
                          <a:rPr lang="fr-FR" sz="2400" b="1" i="1">
                            <a:solidFill>
                              <a:srgbClr val="DC0528"/>
                            </a:solidFill>
                            <a:latin typeface="Cambria Math" panose="02040503050406030204" pitchFamily="18" charset="0"/>
                          </a:rPr>
                        </m:ctrlPr>
                      </m:fPr>
                      <m:num>
                        <m:sSub>
                          <m:sSubPr>
                            <m:ctrlPr>
                              <a:rPr lang="fr-FR" sz="2400" b="1" i="1" smtClean="0">
                                <a:solidFill>
                                  <a:srgbClr val="002060"/>
                                </a:solidFill>
                                <a:latin typeface="Cambria Math" panose="02040503050406030204" pitchFamily="18" charset="0"/>
                              </a:rPr>
                            </m:ctrlPr>
                          </m:sSubPr>
                          <m:e>
                            <m:r>
                              <a:rPr lang="en-US" sz="2400" b="1" i="1" smtClean="0">
                                <a:solidFill>
                                  <a:srgbClr val="002060"/>
                                </a:solidFill>
                                <a:latin typeface="Cambria Math" panose="02040503050406030204" pitchFamily="18" charset="0"/>
                              </a:rPr>
                              <m:t>𝑷</m:t>
                            </m:r>
                          </m:e>
                          <m:sub>
                            <m:r>
                              <a:rPr lang="en-US" sz="2400" b="1" i="1" smtClean="0">
                                <a:solidFill>
                                  <a:srgbClr val="002060"/>
                                </a:solidFill>
                                <a:latin typeface="Cambria Math" panose="02040503050406030204" pitchFamily="18" charset="0"/>
                              </a:rPr>
                              <m:t>𝒐𝒖𝒕</m:t>
                            </m:r>
                          </m:sub>
                        </m:sSub>
                      </m:num>
                      <m:den>
                        <m:sSub>
                          <m:sSubPr>
                            <m:ctrlPr>
                              <a:rPr lang="fr-FR" sz="2400" b="1" i="1" smtClean="0">
                                <a:solidFill>
                                  <a:srgbClr val="DC0528"/>
                                </a:solidFill>
                                <a:latin typeface="Cambria Math" panose="02040503050406030204" pitchFamily="18" charset="0"/>
                              </a:rPr>
                            </m:ctrlPr>
                          </m:sSubPr>
                          <m:e>
                            <m:r>
                              <a:rPr lang="en-US" sz="2400" b="1" i="1" smtClean="0">
                                <a:solidFill>
                                  <a:srgbClr val="DC0528"/>
                                </a:solidFill>
                                <a:latin typeface="Cambria Math" panose="02040503050406030204" pitchFamily="18" charset="0"/>
                              </a:rPr>
                              <m:t>𝑽</m:t>
                            </m:r>
                          </m:e>
                          <m:sub>
                            <m:r>
                              <a:rPr lang="en-US" sz="2400" b="1" i="1" smtClean="0">
                                <a:solidFill>
                                  <a:srgbClr val="DC0528"/>
                                </a:solidFill>
                                <a:latin typeface="Cambria Math" panose="02040503050406030204" pitchFamily="18" charset="0"/>
                              </a:rPr>
                              <m:t>𝒌</m:t>
                            </m:r>
                          </m:sub>
                        </m:sSub>
                        <m:r>
                          <a:rPr lang="fr-FR" sz="2400" b="1" i="1" smtClean="0">
                            <a:solidFill>
                              <a:srgbClr val="DC0528"/>
                            </a:solidFill>
                            <a:latin typeface="Cambria Math" panose="02040503050406030204" pitchFamily="18" charset="0"/>
                          </a:rPr>
                          <m:t>∗</m:t>
                        </m:r>
                        <m:sSub>
                          <m:sSubPr>
                            <m:ctrlPr>
                              <a:rPr lang="fr-FR" sz="2400" b="1" i="1" smtClean="0">
                                <a:solidFill>
                                  <a:srgbClr val="DC0528"/>
                                </a:solidFill>
                                <a:latin typeface="Cambria Math" panose="02040503050406030204" pitchFamily="18" charset="0"/>
                              </a:rPr>
                            </m:ctrlPr>
                          </m:sSubPr>
                          <m:e>
                            <m:r>
                              <a:rPr lang="fr-FR" sz="2400" b="1" i="1" smtClean="0">
                                <a:solidFill>
                                  <a:srgbClr val="DC0528"/>
                                </a:solidFill>
                                <a:latin typeface="Cambria Math" panose="02040503050406030204" pitchFamily="18" charset="0"/>
                              </a:rPr>
                              <m:t>𝑰</m:t>
                            </m:r>
                          </m:e>
                          <m:sub>
                            <m:r>
                              <a:rPr lang="fr-FR" sz="2400" b="1" i="1" smtClean="0">
                                <a:solidFill>
                                  <a:srgbClr val="DC0528"/>
                                </a:solidFill>
                                <a:latin typeface="Cambria Math" panose="02040503050406030204" pitchFamily="18" charset="0"/>
                              </a:rPr>
                              <m:t>𝒃𝒆𝒂𝒎</m:t>
                            </m:r>
                          </m:sub>
                        </m:sSub>
                      </m:den>
                    </m:f>
                  </m:oMath>
                </a14:m>
                <a:r>
                  <a:rPr lang="fr-FR" b="1" dirty="0" smtClean="0">
                    <a:solidFill>
                      <a:srgbClr val="DC0528"/>
                    </a:solidFill>
                  </a:rPr>
                  <a:t>) </a:t>
                </a:r>
                <a14:m>
                  <m:oMath xmlns:m="http://schemas.openxmlformats.org/officeDocument/2006/math">
                    <m:r>
                      <m:rPr>
                        <m:nor/>
                      </m:rPr>
                      <a:rPr lang="fr-FR" b="1">
                        <a:solidFill>
                          <a:srgbClr val="DC0528"/>
                        </a:solidFill>
                      </a:rPr>
                      <m:t>↗</m:t>
                    </m:r>
                  </m:oMath>
                </a14:m>
                <a:endParaRPr lang="fr-FR" b="1" dirty="0">
                  <a:solidFill>
                    <a:srgbClr val="DC0528"/>
                  </a:solidFill>
                </a:endParaRPr>
              </a:p>
            </p:txBody>
          </p:sp>
        </mc:Choice>
        <mc:Fallback>
          <p:sp>
            <p:nvSpPr>
              <p:cNvPr id="17" name="ZoneTexte 20"/>
              <p:cNvSpPr txBox="1">
                <a:spLocks noRot="1" noChangeAspect="1" noMove="1" noResize="1" noEditPoints="1" noAdjustHandles="1" noChangeArrowheads="1" noChangeShapeType="1" noTextEdit="1"/>
              </p:cNvSpPr>
              <p:nvPr/>
            </p:nvSpPr>
            <p:spPr>
              <a:xfrm>
                <a:off x="670560" y="2988966"/>
                <a:ext cx="4984184" cy="976614"/>
              </a:xfrm>
              <a:prstGeom prst="rect">
                <a:avLst/>
              </a:prstGeom>
              <a:blipFill rotWithShape="0">
                <a:blip r:embed="rId5"/>
                <a:stretch>
                  <a:fillRect/>
                </a:stretch>
              </a:blipFill>
            </p:spPr>
            <p:txBody>
              <a:bodyPr/>
              <a:lstStyle/>
              <a:p>
                <a:r>
                  <a:rPr lang="fr-FR">
                    <a:noFill/>
                  </a:rPr>
                  <a:t> </a:t>
                </a:r>
              </a:p>
            </p:txBody>
          </p:sp>
        </mc:Fallback>
      </mc:AlternateContent>
      <p:sp>
        <p:nvSpPr>
          <p:cNvPr id="18" name="Curved Right Arrow 17"/>
          <p:cNvSpPr/>
          <p:nvPr/>
        </p:nvSpPr>
        <p:spPr>
          <a:xfrm>
            <a:off x="61189" y="2425093"/>
            <a:ext cx="897436" cy="2329875"/>
          </a:xfrm>
          <a:prstGeom prst="curved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mc:AlternateContent xmlns:mc="http://schemas.openxmlformats.org/markup-compatibility/2006">
        <mc:Choice xmlns:a14="http://schemas.microsoft.com/office/drawing/2010/main" Requires="a14">
          <p:sp>
            <p:nvSpPr>
              <p:cNvPr id="22" name="TextBox 21"/>
              <p:cNvSpPr txBox="1"/>
              <p:nvPr/>
            </p:nvSpPr>
            <p:spPr>
              <a:xfrm>
                <a:off x="1116272" y="5424194"/>
                <a:ext cx="7914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fr-FR" b="1" i="1">
                              <a:solidFill>
                                <a:srgbClr val="DC0528"/>
                              </a:solidFill>
                              <a:latin typeface="Cambria Math" panose="02040503050406030204" pitchFamily="18" charset="0"/>
                            </a:rPr>
                          </m:ctrlPr>
                        </m:sSubPr>
                        <m:e>
                          <m:r>
                            <a:rPr lang="en-US" b="1" i="1">
                              <a:solidFill>
                                <a:srgbClr val="DC0528"/>
                              </a:solidFill>
                              <a:latin typeface="Cambria Math" panose="02040503050406030204" pitchFamily="18" charset="0"/>
                            </a:rPr>
                            <m:t>𝑽</m:t>
                          </m:r>
                        </m:e>
                        <m:sub>
                          <m:r>
                            <a:rPr lang="en-US" b="1" i="1">
                              <a:solidFill>
                                <a:srgbClr val="DC0528"/>
                              </a:solidFill>
                              <a:latin typeface="Cambria Math" panose="02040503050406030204" pitchFamily="18" charset="0"/>
                            </a:rPr>
                            <m:t>𝒌</m:t>
                          </m:r>
                        </m:sub>
                      </m:sSub>
                    </m:oMath>
                  </m:oMathPara>
                </a14:m>
                <a:endParaRPr lang="fr-FR" dirty="0"/>
              </a:p>
            </p:txBody>
          </p:sp>
        </mc:Choice>
        <mc:Fallback>
          <p:sp>
            <p:nvSpPr>
              <p:cNvPr id="22" name="TextBox 21"/>
              <p:cNvSpPr txBox="1">
                <a:spLocks noRot="1" noChangeAspect="1" noMove="1" noResize="1" noEditPoints="1" noAdjustHandles="1" noChangeArrowheads="1" noChangeShapeType="1" noTextEdit="1"/>
              </p:cNvSpPr>
              <p:nvPr/>
            </p:nvSpPr>
            <p:spPr>
              <a:xfrm>
                <a:off x="1116272" y="5424194"/>
                <a:ext cx="791456" cy="369332"/>
              </a:xfrm>
              <a:prstGeom prst="rect">
                <a:avLst/>
              </a:prstGeom>
              <a:blipFill rotWithShape="0">
                <a:blip r:embed="rId6"/>
                <a:stretch>
                  <a:fillRect b="-3333"/>
                </a:stretch>
              </a:blipFill>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23" name="TextBox 22"/>
              <p:cNvSpPr txBox="1"/>
              <p:nvPr/>
            </p:nvSpPr>
            <p:spPr>
              <a:xfrm>
                <a:off x="1033046" y="2341991"/>
                <a:ext cx="7914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fr-FR" b="1" i="1">
                              <a:solidFill>
                                <a:srgbClr val="DC0528"/>
                              </a:solidFill>
                              <a:latin typeface="Cambria Math" panose="02040503050406030204" pitchFamily="18" charset="0"/>
                            </a:rPr>
                          </m:ctrlPr>
                        </m:sSubPr>
                        <m:e>
                          <m:r>
                            <a:rPr lang="en-US" b="1" i="1">
                              <a:solidFill>
                                <a:srgbClr val="DC0528"/>
                              </a:solidFill>
                              <a:latin typeface="Cambria Math" panose="02040503050406030204" pitchFamily="18" charset="0"/>
                            </a:rPr>
                            <m:t>𝑽</m:t>
                          </m:r>
                        </m:e>
                        <m:sub>
                          <m:r>
                            <a:rPr lang="en-US" b="1" i="1">
                              <a:solidFill>
                                <a:srgbClr val="DC0528"/>
                              </a:solidFill>
                              <a:latin typeface="Cambria Math" panose="02040503050406030204" pitchFamily="18" charset="0"/>
                            </a:rPr>
                            <m:t>𝒌</m:t>
                          </m:r>
                        </m:sub>
                      </m:sSub>
                    </m:oMath>
                  </m:oMathPara>
                </a14:m>
                <a:endParaRPr lang="fr-FR" dirty="0"/>
              </a:p>
            </p:txBody>
          </p:sp>
        </mc:Choice>
        <mc:Fallback>
          <p:sp>
            <p:nvSpPr>
              <p:cNvPr id="23" name="TextBox 22"/>
              <p:cNvSpPr txBox="1">
                <a:spLocks noRot="1" noChangeAspect="1" noMove="1" noResize="1" noEditPoints="1" noAdjustHandles="1" noChangeArrowheads="1" noChangeShapeType="1" noTextEdit="1"/>
              </p:cNvSpPr>
              <p:nvPr/>
            </p:nvSpPr>
            <p:spPr>
              <a:xfrm>
                <a:off x="1033046" y="2341991"/>
                <a:ext cx="791456" cy="369332"/>
              </a:xfrm>
              <a:prstGeom prst="rect">
                <a:avLst/>
              </a:prstGeom>
              <a:blipFill rotWithShape="0">
                <a:blip r:embed="rId7"/>
                <a:stretch>
                  <a:fillRect b="-1639"/>
                </a:stretch>
              </a:blipFill>
            </p:spPr>
            <p:txBody>
              <a:bodyPr/>
              <a:lstStyle/>
              <a:p>
                <a:r>
                  <a:rPr lang="fr-FR">
                    <a:noFill/>
                  </a:rPr>
                  <a:t> </a:t>
                </a:r>
              </a:p>
            </p:txBody>
          </p:sp>
        </mc:Fallback>
      </mc:AlternateContent>
      <p:sp>
        <p:nvSpPr>
          <p:cNvPr id="24" name="Flèche vers le bas 89"/>
          <p:cNvSpPr/>
          <p:nvPr/>
        </p:nvSpPr>
        <p:spPr>
          <a:xfrm flipV="1">
            <a:off x="2971757" y="1409014"/>
            <a:ext cx="218893" cy="322457"/>
          </a:xfrm>
          <a:prstGeom prst="downArrow">
            <a:avLst/>
          </a:prstGeom>
          <a:solidFill>
            <a:srgbClr val="00206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25" name="Flèche vers le bas 89"/>
          <p:cNvSpPr/>
          <p:nvPr/>
        </p:nvSpPr>
        <p:spPr>
          <a:xfrm flipV="1">
            <a:off x="2971757" y="4494049"/>
            <a:ext cx="218893" cy="322457"/>
          </a:xfrm>
          <a:prstGeom prst="downArrow">
            <a:avLst/>
          </a:prstGeom>
          <a:solidFill>
            <a:srgbClr val="00206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mc:AlternateContent xmlns:mc="http://schemas.openxmlformats.org/markup-compatibility/2006">
        <mc:Choice xmlns:a14="http://schemas.microsoft.com/office/drawing/2010/main" Requires="a14">
          <p:sp>
            <p:nvSpPr>
              <p:cNvPr id="26" name="TextBox 25"/>
              <p:cNvSpPr txBox="1"/>
              <p:nvPr/>
            </p:nvSpPr>
            <p:spPr>
              <a:xfrm>
                <a:off x="3206318" y="1409014"/>
                <a:ext cx="5431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fr-FR" b="1" i="1">
                              <a:solidFill>
                                <a:srgbClr val="002060"/>
                              </a:solidFill>
                              <a:latin typeface="Cambria Math" panose="02040503050406030204" pitchFamily="18" charset="0"/>
                            </a:rPr>
                          </m:ctrlPr>
                        </m:sSubPr>
                        <m:e>
                          <m:r>
                            <a:rPr lang="en-US" b="1" i="1">
                              <a:solidFill>
                                <a:srgbClr val="002060"/>
                              </a:solidFill>
                              <a:latin typeface="Cambria Math" panose="02040503050406030204" pitchFamily="18" charset="0"/>
                            </a:rPr>
                            <m:t>𝑷</m:t>
                          </m:r>
                        </m:e>
                        <m:sub>
                          <m:r>
                            <a:rPr lang="en-US" b="1" i="1">
                              <a:solidFill>
                                <a:srgbClr val="002060"/>
                              </a:solidFill>
                              <a:latin typeface="Cambria Math" panose="02040503050406030204" pitchFamily="18" charset="0"/>
                            </a:rPr>
                            <m:t>𝒐𝒖𝒕</m:t>
                          </m:r>
                        </m:sub>
                      </m:sSub>
                    </m:oMath>
                  </m:oMathPara>
                </a14:m>
                <a:endParaRPr lang="fr-FR" dirty="0"/>
              </a:p>
            </p:txBody>
          </p:sp>
        </mc:Choice>
        <mc:Fallback>
          <p:sp>
            <p:nvSpPr>
              <p:cNvPr id="26" name="TextBox 25"/>
              <p:cNvSpPr txBox="1">
                <a:spLocks noRot="1" noChangeAspect="1" noMove="1" noResize="1" noEditPoints="1" noAdjustHandles="1" noChangeArrowheads="1" noChangeShapeType="1" noTextEdit="1"/>
              </p:cNvSpPr>
              <p:nvPr/>
            </p:nvSpPr>
            <p:spPr>
              <a:xfrm>
                <a:off x="3206318" y="1409014"/>
                <a:ext cx="543150" cy="369332"/>
              </a:xfrm>
              <a:prstGeom prst="rect">
                <a:avLst/>
              </a:prstGeom>
              <a:blipFill rotWithShape="0">
                <a:blip r:embed="rId8"/>
                <a:stretch>
                  <a:fillRect r="-7865"/>
                </a:stretch>
              </a:blipFill>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27" name="TextBox 26"/>
              <p:cNvSpPr txBox="1"/>
              <p:nvPr/>
            </p:nvSpPr>
            <p:spPr>
              <a:xfrm>
                <a:off x="3176266" y="4524582"/>
                <a:ext cx="5431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fr-FR" b="1" i="1" smtClean="0">
                              <a:solidFill>
                                <a:srgbClr val="002060"/>
                              </a:solidFill>
                              <a:latin typeface="Cambria Math" panose="02040503050406030204" pitchFamily="18" charset="0"/>
                            </a:rPr>
                          </m:ctrlPr>
                        </m:sSubPr>
                        <m:e>
                          <m:r>
                            <a:rPr lang="en-US" b="1" i="1">
                              <a:solidFill>
                                <a:srgbClr val="002060"/>
                              </a:solidFill>
                              <a:latin typeface="Cambria Math" panose="02040503050406030204" pitchFamily="18" charset="0"/>
                            </a:rPr>
                            <m:t>𝑷</m:t>
                          </m:r>
                          <m:r>
                            <a:rPr lang="fr-FR" b="1" i="1" smtClean="0">
                              <a:solidFill>
                                <a:srgbClr val="002060"/>
                              </a:solidFill>
                              <a:latin typeface="Cambria Math" panose="02040503050406030204" pitchFamily="18" charset="0"/>
                            </a:rPr>
                            <m:t>′</m:t>
                          </m:r>
                        </m:e>
                        <m:sub>
                          <m:r>
                            <a:rPr lang="en-US" b="1" i="1">
                              <a:solidFill>
                                <a:srgbClr val="002060"/>
                              </a:solidFill>
                              <a:latin typeface="Cambria Math" panose="02040503050406030204" pitchFamily="18" charset="0"/>
                            </a:rPr>
                            <m:t>𝒐𝒖𝒕</m:t>
                          </m:r>
                        </m:sub>
                      </m:sSub>
                    </m:oMath>
                  </m:oMathPara>
                </a14:m>
                <a:endParaRPr lang="fr-FR" dirty="0"/>
              </a:p>
            </p:txBody>
          </p:sp>
        </mc:Choice>
        <mc:Fallback>
          <p:sp>
            <p:nvSpPr>
              <p:cNvPr id="27" name="TextBox 26"/>
              <p:cNvSpPr txBox="1">
                <a:spLocks noRot="1" noChangeAspect="1" noMove="1" noResize="1" noEditPoints="1" noAdjustHandles="1" noChangeArrowheads="1" noChangeShapeType="1" noTextEdit="1"/>
              </p:cNvSpPr>
              <p:nvPr/>
            </p:nvSpPr>
            <p:spPr>
              <a:xfrm>
                <a:off x="3176266" y="4524582"/>
                <a:ext cx="543150" cy="369332"/>
              </a:xfrm>
              <a:prstGeom prst="rect">
                <a:avLst/>
              </a:prstGeom>
              <a:blipFill rotWithShape="0">
                <a:blip r:embed="rId9"/>
                <a:stretch>
                  <a:fillRect r="-17978"/>
                </a:stretch>
              </a:blipFill>
            </p:spPr>
            <p:txBody>
              <a:bodyPr/>
              <a:lstStyle/>
              <a:p>
                <a:r>
                  <a:rPr lang="fr-FR">
                    <a:noFill/>
                  </a:rPr>
                  <a:t> </a:t>
                </a:r>
              </a:p>
            </p:txBody>
          </p:sp>
        </mc:Fallback>
      </mc:AlternateContent>
    </p:spTree>
    <p:extLst>
      <p:ext uri="{BB962C8B-B14F-4D97-AF65-F5344CB8AC3E}">
        <p14:creationId xmlns:p14="http://schemas.microsoft.com/office/powerpoint/2010/main" val="11394174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729" t="15542" r="35733" b="27899"/>
          <a:stretch/>
        </p:blipFill>
        <p:spPr bwMode="auto">
          <a:xfrm>
            <a:off x="4894647" y="1222521"/>
            <a:ext cx="3816424" cy="3729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3292" t="11966" r="54275" b="47515"/>
          <a:stretch/>
        </p:blipFill>
        <p:spPr bwMode="auto">
          <a:xfrm>
            <a:off x="205921" y="1202912"/>
            <a:ext cx="3714265" cy="3773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ZoneTexte 6"/>
          <p:cNvSpPr txBox="1"/>
          <p:nvPr/>
        </p:nvSpPr>
        <p:spPr>
          <a:xfrm>
            <a:off x="352787" y="4938731"/>
            <a:ext cx="3420532" cy="1077218"/>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1600" b="1" dirty="0" smtClean="0"/>
              <a:t>10 </a:t>
            </a:r>
            <a:r>
              <a:rPr lang="en-US" sz="1600" b="1" dirty="0"/>
              <a:t>cavities – 12GHz</a:t>
            </a:r>
          </a:p>
          <a:p>
            <a:r>
              <a:rPr lang="en-US" sz="1600" b="1" dirty="0"/>
              <a:t>µP = 1.5 A.V^-</a:t>
            </a:r>
            <a:r>
              <a:rPr lang="en-US" sz="1600" b="1" dirty="0" smtClean="0"/>
              <a:t>3/2</a:t>
            </a:r>
          </a:p>
          <a:p>
            <a:r>
              <a:rPr lang="en-US" sz="1600" b="1" dirty="0" smtClean="0">
                <a:solidFill>
                  <a:srgbClr val="FF0000"/>
                </a:solidFill>
              </a:rPr>
              <a:t>Efficiency 67.2 %</a:t>
            </a:r>
          </a:p>
          <a:p>
            <a:r>
              <a:rPr lang="en-US" sz="1600" dirty="0" smtClean="0"/>
              <a:t>Length 197 mm</a:t>
            </a:r>
            <a:endParaRPr lang="en-US" sz="1600" dirty="0"/>
          </a:p>
        </p:txBody>
      </p:sp>
      <p:sp>
        <p:nvSpPr>
          <p:cNvPr id="8" name="ZoneTexte 7"/>
          <p:cNvSpPr txBox="1"/>
          <p:nvPr/>
        </p:nvSpPr>
        <p:spPr>
          <a:xfrm>
            <a:off x="5092593" y="4929422"/>
            <a:ext cx="3420532" cy="1077218"/>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1600" b="1" dirty="0"/>
              <a:t>20 cavities – 12GHz</a:t>
            </a:r>
          </a:p>
          <a:p>
            <a:r>
              <a:rPr lang="en-US" sz="1600" b="1" dirty="0"/>
              <a:t>µP = 1.5 A.V^-3/2</a:t>
            </a:r>
            <a:br>
              <a:rPr lang="en-US" sz="1600" b="1" dirty="0"/>
            </a:br>
            <a:r>
              <a:rPr lang="en-US" sz="1600" b="1" dirty="0"/>
              <a:t> </a:t>
            </a:r>
            <a:r>
              <a:rPr lang="en-US" sz="1600" b="1" dirty="0" smtClean="0">
                <a:solidFill>
                  <a:srgbClr val="FF0000"/>
                </a:solidFill>
              </a:rPr>
              <a:t>Efficiency 78 %</a:t>
            </a:r>
          </a:p>
          <a:p>
            <a:r>
              <a:rPr lang="en-US" sz="1600" dirty="0" smtClean="0"/>
              <a:t>Length 285 mm</a:t>
            </a:r>
            <a:endParaRPr lang="en-US" sz="1600" dirty="0"/>
          </a:p>
        </p:txBody>
      </p:sp>
      <p:sp>
        <p:nvSpPr>
          <p:cNvPr id="9" name="ZoneTexte 8"/>
          <p:cNvSpPr txBox="1"/>
          <p:nvPr/>
        </p:nvSpPr>
        <p:spPr>
          <a:xfrm>
            <a:off x="705567" y="6169415"/>
            <a:ext cx="7735023" cy="523220"/>
          </a:xfrm>
          <a:prstGeom prst="rect">
            <a:avLst/>
          </a:prstGeom>
          <a:noFill/>
        </p:spPr>
        <p:txBody>
          <a:bodyPr wrap="square" rtlCol="0">
            <a:spAutoFit/>
          </a:bodyPr>
          <a:lstStyle/>
          <a:p>
            <a:r>
              <a:rPr lang="en-US" sz="1400" dirty="0" smtClean="0"/>
              <a:t>In the design proposed, the cavities are weakly coupled to the beam (low R/Q) and largely detuned to avoid strong bunching.</a:t>
            </a:r>
          </a:p>
        </p:txBody>
      </p:sp>
      <p:sp>
        <p:nvSpPr>
          <p:cNvPr id="10" name="Titre 2"/>
          <p:cNvSpPr>
            <a:spLocks noGrp="1"/>
          </p:cNvSpPr>
          <p:nvPr>
            <p:ph type="title"/>
          </p:nvPr>
        </p:nvSpPr>
        <p:spPr/>
        <p:txBody>
          <a:bodyPr/>
          <a:lstStyle/>
          <a:p>
            <a:r>
              <a:rPr lang="en-US" dirty="0" smtClean="0"/>
              <a:t>AJDisk 1D-simulations of a 12GHz-Kladistron</a:t>
            </a:r>
            <a:endParaRPr lang="en-US" dirty="0"/>
          </a:p>
        </p:txBody>
      </p:sp>
      <p:sp>
        <p:nvSpPr>
          <p:cNvPr id="13" name="Espace réservé du numéro de diapositive 12"/>
          <p:cNvSpPr>
            <a:spLocks noGrp="1"/>
          </p:cNvSpPr>
          <p:nvPr>
            <p:ph type="sldNum" sz="quarter" idx="12"/>
          </p:nvPr>
        </p:nvSpPr>
        <p:spPr/>
        <p:txBody>
          <a:bodyPr/>
          <a:lstStyle/>
          <a:p>
            <a:fld id="{AEFB9B6D-867A-40B8-ACB0-35CC9F272C9C}" type="slidenum">
              <a:rPr lang="fr-FR" smtClean="0"/>
              <a:pPr/>
              <a:t>12</a:t>
            </a:fld>
            <a:endParaRPr lang="fr-FR" dirty="0"/>
          </a:p>
        </p:txBody>
      </p:sp>
    </p:spTree>
    <p:extLst>
      <p:ext uri="{BB962C8B-B14F-4D97-AF65-F5344CB8AC3E}">
        <p14:creationId xmlns:p14="http://schemas.microsoft.com/office/powerpoint/2010/main" val="23438280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1"/>
          </p:nvPr>
        </p:nvSpPr>
        <p:spPr/>
        <p:txBody>
          <a:bodyPr/>
          <a:lstStyle/>
          <a:p>
            <a:fld id="{FF5526D9-4F5E-491D-9673-DD1C20B2378B}" type="slidenum">
              <a:rPr lang="fr-FR" smtClean="0"/>
              <a:t>13</a:t>
            </a:fld>
            <a:endParaRPr lang="fr-FR"/>
          </a:p>
        </p:txBody>
      </p:sp>
      <p:pic>
        <p:nvPicPr>
          <p:cNvPr id="13"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26779" t="20688" r="26329" b="9484"/>
          <a:stretch/>
        </p:blipFill>
        <p:spPr bwMode="auto">
          <a:xfrm>
            <a:off x="1805573" y="1000275"/>
            <a:ext cx="5884697" cy="492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6" name="Straight Arrow Connector 9"/>
          <p:cNvCxnSpPr>
            <a:stCxn id="15" idx="3"/>
          </p:cNvCxnSpPr>
          <p:nvPr/>
        </p:nvCxnSpPr>
        <p:spPr>
          <a:xfrm>
            <a:off x="2163274" y="1628822"/>
            <a:ext cx="2903305" cy="1401005"/>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sp>
        <p:nvSpPr>
          <p:cNvPr id="9" name="Étoile à 5 branches 9"/>
          <p:cNvSpPr/>
          <p:nvPr/>
        </p:nvSpPr>
        <p:spPr>
          <a:xfrm>
            <a:off x="3657600" y="2082850"/>
            <a:ext cx="131954" cy="129754"/>
          </a:xfrm>
          <a:prstGeom prst="star5">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cxnSp>
        <p:nvCxnSpPr>
          <p:cNvPr id="11" name="Straight Arrow Connector 9"/>
          <p:cNvCxnSpPr>
            <a:stCxn id="10" idx="3"/>
            <a:endCxn id="9" idx="2"/>
          </p:cNvCxnSpPr>
          <p:nvPr/>
        </p:nvCxnSpPr>
        <p:spPr>
          <a:xfrm flipV="1">
            <a:off x="2163273" y="2212604"/>
            <a:ext cx="1519528" cy="1461344"/>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sp>
        <p:nvSpPr>
          <p:cNvPr id="18" name="Titre 1"/>
          <p:cNvSpPr>
            <a:spLocks noGrp="1"/>
          </p:cNvSpPr>
          <p:nvPr>
            <p:ph type="title"/>
          </p:nvPr>
        </p:nvSpPr>
        <p:spPr>
          <a:xfrm>
            <a:off x="1512000" y="44624"/>
            <a:ext cx="7236464" cy="936104"/>
          </a:xfrm>
        </p:spPr>
        <p:txBody>
          <a:bodyPr/>
          <a:lstStyle/>
          <a:p>
            <a:r>
              <a:rPr lang="en-US" dirty="0" smtClean="0"/>
              <a:t>Kladistron and classical klystrons</a:t>
            </a:r>
            <a:endParaRPr lang="en-US" dirty="0"/>
          </a:p>
        </p:txBody>
      </p:sp>
      <p:sp>
        <p:nvSpPr>
          <p:cNvPr id="2" name="Espace réservé du pied de page 1"/>
          <p:cNvSpPr>
            <a:spLocks noGrp="1"/>
          </p:cNvSpPr>
          <p:nvPr>
            <p:ph type="ftr" sz="quarter" idx="12"/>
          </p:nvPr>
        </p:nvSpPr>
        <p:spPr/>
        <p:txBody>
          <a:bodyPr/>
          <a:lstStyle/>
          <a:p>
            <a:r>
              <a:rPr lang="fr-FR" smtClean="0"/>
              <a:t>Antoine Mollard – JDD Pheniics 2016</a:t>
            </a:r>
            <a:endParaRPr lang="fr-FR"/>
          </a:p>
        </p:txBody>
      </p:sp>
      <p:pic>
        <p:nvPicPr>
          <p:cNvPr id="12"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26779" t="20688" r="26329" b="9484"/>
          <a:stretch/>
        </p:blipFill>
        <p:spPr bwMode="auto">
          <a:xfrm>
            <a:off x="1805573" y="1000275"/>
            <a:ext cx="5884697" cy="492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Étoile à 5 branches 9"/>
          <p:cNvSpPr/>
          <p:nvPr/>
        </p:nvSpPr>
        <p:spPr>
          <a:xfrm>
            <a:off x="4247853" y="2275498"/>
            <a:ext cx="131954" cy="129754"/>
          </a:xfrm>
          <a:prstGeom prst="star5">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cxnSp>
        <p:nvCxnSpPr>
          <p:cNvPr id="20" name="Straight Arrow Connector 9"/>
          <p:cNvCxnSpPr>
            <a:endCxn id="17" idx="1"/>
          </p:cNvCxnSpPr>
          <p:nvPr/>
        </p:nvCxnSpPr>
        <p:spPr>
          <a:xfrm>
            <a:off x="2163274" y="1628822"/>
            <a:ext cx="2084579" cy="696237"/>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sp>
        <p:nvSpPr>
          <p:cNvPr id="21" name="Étoile à 5 branches 9"/>
          <p:cNvSpPr/>
          <p:nvPr/>
        </p:nvSpPr>
        <p:spPr>
          <a:xfrm>
            <a:off x="3668154" y="2405252"/>
            <a:ext cx="131954" cy="129754"/>
          </a:xfrm>
          <a:prstGeom prst="star5">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cxnSp>
        <p:nvCxnSpPr>
          <p:cNvPr id="23" name="Straight Arrow Connector 9"/>
          <p:cNvCxnSpPr>
            <a:endCxn id="21" idx="2"/>
          </p:cNvCxnSpPr>
          <p:nvPr/>
        </p:nvCxnSpPr>
        <p:spPr>
          <a:xfrm flipV="1">
            <a:off x="2163273" y="2535006"/>
            <a:ext cx="1530082" cy="1138942"/>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sp>
        <p:nvSpPr>
          <p:cNvPr id="24" name="Rectangle 23"/>
          <p:cNvSpPr/>
          <p:nvPr/>
        </p:nvSpPr>
        <p:spPr>
          <a:xfrm>
            <a:off x="4255177" y="2336345"/>
            <a:ext cx="117307" cy="1168855"/>
          </a:xfrm>
          <a:prstGeom prst="rect">
            <a:avLst/>
          </a:prstGeom>
          <a:solidFill>
            <a:schemeClr val="tx2">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p:cNvSpPr/>
          <p:nvPr/>
        </p:nvSpPr>
        <p:spPr>
          <a:xfrm>
            <a:off x="3682801" y="2509194"/>
            <a:ext cx="117307" cy="466979"/>
          </a:xfrm>
          <a:prstGeom prst="rect">
            <a:avLst/>
          </a:prstGeom>
          <a:solidFill>
            <a:schemeClr val="bg2">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152399" y="1336434"/>
            <a:ext cx="2010875" cy="584775"/>
          </a:xfrm>
          <a:prstGeom prst="rect">
            <a:avLst/>
          </a:prstGeom>
          <a:noFill/>
        </p:spPr>
        <p:txBody>
          <a:bodyPr wrap="square">
            <a:spAutoFit/>
          </a:bodyPr>
          <a:lstStyle/>
          <a:p>
            <a:pPr algn="ctr"/>
            <a:r>
              <a:rPr lang="fr-FR" sz="1600" dirty="0">
                <a:solidFill>
                  <a:srgbClr val="C00000"/>
                </a:solidFill>
              </a:rPr>
              <a:t>12GHz </a:t>
            </a:r>
          </a:p>
          <a:p>
            <a:pPr algn="ctr"/>
            <a:r>
              <a:rPr lang="fr-FR" sz="1600" dirty="0" smtClean="0">
                <a:solidFill>
                  <a:srgbClr val="C00000"/>
                </a:solidFill>
              </a:rPr>
              <a:t>«</a:t>
            </a:r>
            <a:r>
              <a:rPr lang="fr-FR" sz="1600" dirty="0">
                <a:solidFill>
                  <a:srgbClr val="C00000"/>
                </a:solidFill>
              </a:rPr>
              <a:t> KLADISTRON </a:t>
            </a:r>
            <a:r>
              <a:rPr lang="fr-FR" sz="1600" dirty="0" smtClean="0">
                <a:solidFill>
                  <a:srgbClr val="C00000"/>
                </a:solidFill>
              </a:rPr>
              <a:t>»</a:t>
            </a:r>
            <a:endParaRPr lang="fr-FR" sz="1600" dirty="0">
              <a:solidFill>
                <a:srgbClr val="C00000"/>
              </a:solidFill>
            </a:endParaRPr>
          </a:p>
        </p:txBody>
      </p:sp>
      <p:sp>
        <p:nvSpPr>
          <p:cNvPr id="10" name="Rectangle 9"/>
          <p:cNvSpPr/>
          <p:nvPr/>
        </p:nvSpPr>
        <p:spPr>
          <a:xfrm>
            <a:off x="152398" y="3135339"/>
            <a:ext cx="2010875" cy="1077218"/>
          </a:xfrm>
          <a:prstGeom prst="rect">
            <a:avLst/>
          </a:prstGeom>
          <a:noFill/>
        </p:spPr>
        <p:txBody>
          <a:bodyPr wrap="square">
            <a:spAutoFit/>
          </a:bodyPr>
          <a:lstStyle/>
          <a:p>
            <a:pPr algn="ctr"/>
            <a:r>
              <a:rPr lang="en-US" sz="1600" dirty="0">
                <a:solidFill>
                  <a:schemeClr val="accent5"/>
                </a:solidFill>
              </a:rPr>
              <a:t> 4.9GHz </a:t>
            </a:r>
            <a:br>
              <a:rPr lang="en-US" sz="1600" dirty="0">
                <a:solidFill>
                  <a:schemeClr val="accent5"/>
                </a:solidFill>
              </a:rPr>
            </a:br>
            <a:r>
              <a:rPr lang="en-US" sz="1600" dirty="0">
                <a:solidFill>
                  <a:schemeClr val="accent5"/>
                </a:solidFill>
              </a:rPr>
              <a:t> «</a:t>
            </a:r>
            <a:r>
              <a:rPr lang="en-US" sz="1600" dirty="0" smtClean="0">
                <a:solidFill>
                  <a:schemeClr val="accent5"/>
                </a:solidFill>
              </a:rPr>
              <a:t> KLADISTRON »</a:t>
            </a:r>
            <a:br>
              <a:rPr lang="en-US" sz="1600" dirty="0" smtClean="0">
                <a:solidFill>
                  <a:schemeClr val="accent5"/>
                </a:solidFill>
              </a:rPr>
            </a:br>
            <a:r>
              <a:rPr lang="en-US" sz="1600" dirty="0" smtClean="0">
                <a:solidFill>
                  <a:schemeClr val="accent5"/>
                </a:solidFill>
              </a:rPr>
              <a:t>(technical demonstration)</a:t>
            </a:r>
            <a:endParaRPr lang="en-US" sz="1600" dirty="0">
              <a:solidFill>
                <a:schemeClr val="accent5"/>
              </a:solidFill>
            </a:endParaRPr>
          </a:p>
        </p:txBody>
      </p:sp>
    </p:spTree>
    <p:extLst>
      <p:ext uri="{BB962C8B-B14F-4D97-AF65-F5344CB8AC3E}">
        <p14:creationId xmlns:p14="http://schemas.microsoft.com/office/powerpoint/2010/main" val="1917793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7" grpId="0" animBg="1"/>
      <p:bldP spid="21" grpId="0" animBg="1"/>
      <p:bldP spid="15"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pPr marL="457200" indent="-457200">
              <a:buFont typeface="+mj-lt"/>
              <a:buAutoNum type="arabicPeriod" startAt="4"/>
            </a:pPr>
            <a:r>
              <a:rPr lang="en-US" dirty="0"/>
              <a:t>TH2166 klystron and the kladistron prototype design</a:t>
            </a:r>
          </a:p>
        </p:txBody>
      </p:sp>
      <p:sp>
        <p:nvSpPr>
          <p:cNvPr id="5" name="Espace réservé du texte 4"/>
          <p:cNvSpPr>
            <a:spLocks noGrp="1"/>
          </p:cNvSpPr>
          <p:nvPr>
            <p:ph type="body" idx="1"/>
          </p:nvPr>
        </p:nvSpPr>
        <p:spPr/>
        <p:txBody>
          <a:bodyPr/>
          <a:lstStyle/>
          <a:p>
            <a:endParaRPr lang="fr-FR"/>
          </a:p>
        </p:txBody>
      </p:sp>
      <p:sp>
        <p:nvSpPr>
          <p:cNvPr id="2" name="Espace réservé du numéro de diapositive 1"/>
          <p:cNvSpPr>
            <a:spLocks noGrp="1"/>
          </p:cNvSpPr>
          <p:nvPr>
            <p:ph type="sldNum" sz="quarter" idx="11"/>
          </p:nvPr>
        </p:nvSpPr>
        <p:spPr/>
        <p:txBody>
          <a:bodyPr/>
          <a:lstStyle/>
          <a:p>
            <a:fld id="{296A5B4F-8806-49AF-ADC2-F53C548500B7}" type="slidenum">
              <a:rPr lang="fr-FR" smtClean="0"/>
              <a:t>14</a:t>
            </a:fld>
            <a:endParaRPr lang="fr-FR"/>
          </a:p>
        </p:txBody>
      </p:sp>
      <p:sp>
        <p:nvSpPr>
          <p:cNvPr id="3" name="Espace réservé du pied de page 2"/>
          <p:cNvSpPr>
            <a:spLocks noGrp="1"/>
          </p:cNvSpPr>
          <p:nvPr>
            <p:ph type="ftr" sz="quarter" idx="12"/>
          </p:nvPr>
        </p:nvSpPr>
        <p:spPr/>
        <p:txBody>
          <a:bodyPr/>
          <a:lstStyle/>
          <a:p>
            <a:r>
              <a:rPr lang="fr-FR" smtClean="0"/>
              <a:t>Antoine Mollard – JDD Pheniics 2016</a:t>
            </a:r>
            <a:endParaRPr lang="fr-FR"/>
          </a:p>
        </p:txBody>
      </p:sp>
    </p:spTree>
    <p:extLst>
      <p:ext uri="{BB962C8B-B14F-4D97-AF65-F5344CB8AC3E}">
        <p14:creationId xmlns:p14="http://schemas.microsoft.com/office/powerpoint/2010/main" val="2666737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12000" y="44624"/>
            <a:ext cx="5028242" cy="936104"/>
          </a:xfrm>
        </p:spPr>
        <p:txBody>
          <a:bodyPr>
            <a:normAutofit/>
          </a:bodyPr>
          <a:lstStyle/>
          <a:p>
            <a:r>
              <a:rPr lang="fr-FR" dirty="0" smtClean="0"/>
              <a:t>TH2166 Klystron</a:t>
            </a:r>
            <a:endParaRPr lang="fr-FR" dirty="0"/>
          </a:p>
        </p:txBody>
      </p:sp>
      <p:pic>
        <p:nvPicPr>
          <p:cNvPr id="11" name="Espace réservé du contenu 10"/>
          <p:cNvPicPr>
            <a:picLocks noGrp="1" noChangeAspect="1"/>
          </p:cNvPicPr>
          <p:nvPr>
            <p:ph sz="quarter" idx="20"/>
          </p:nvPr>
        </p:nvPicPr>
        <p:blipFill>
          <a:blip r:embed="rId3" cstate="print">
            <a:extLst>
              <a:ext uri="{28A0092B-C50C-407E-A947-70E740481C1C}">
                <a14:useLocalDpi xmlns:a14="http://schemas.microsoft.com/office/drawing/2010/main" val="0"/>
              </a:ext>
            </a:extLst>
          </a:blip>
          <a:stretch>
            <a:fillRect/>
          </a:stretch>
        </p:blipFill>
        <p:spPr>
          <a:xfrm>
            <a:off x="5161167" y="990600"/>
            <a:ext cx="3865054" cy="5281256"/>
          </a:xfrm>
        </p:spPr>
      </p:pic>
      <p:sp>
        <p:nvSpPr>
          <p:cNvPr id="3" name="Espace réservé du numéro de diapositive 2"/>
          <p:cNvSpPr>
            <a:spLocks noGrp="1"/>
          </p:cNvSpPr>
          <p:nvPr>
            <p:ph type="sldNum" sz="quarter" idx="17"/>
          </p:nvPr>
        </p:nvSpPr>
        <p:spPr/>
        <p:txBody>
          <a:bodyPr/>
          <a:lstStyle/>
          <a:p>
            <a:fld id="{FF5526D9-4F5E-491D-9673-DD1C20B2378B}" type="slidenum">
              <a:rPr lang="fr-FR" smtClean="0"/>
              <a:t>15</a:t>
            </a:fld>
            <a:endParaRPr lang="fr-FR" dirty="0"/>
          </a:p>
        </p:txBody>
      </p:sp>
      <p:graphicFrame>
        <p:nvGraphicFramePr>
          <p:cNvPr id="7" name="Espace réservé du contenu 6"/>
          <p:cNvGraphicFramePr>
            <a:graphicFrameLocks noGrp="1"/>
          </p:cNvGraphicFramePr>
          <p:nvPr>
            <p:ph idx="1"/>
            <p:extLst/>
          </p:nvPr>
        </p:nvGraphicFramePr>
        <p:xfrm>
          <a:off x="161607" y="2206558"/>
          <a:ext cx="5001260" cy="3708400"/>
        </p:xfrm>
        <a:graphic>
          <a:graphicData uri="http://schemas.openxmlformats.org/drawingml/2006/table">
            <a:tbl>
              <a:tblPr firstRow="1" bandRow="1">
                <a:tableStyleId>{08FB837D-C827-4EFA-A057-4D05807E0F7C}</a:tableStyleId>
              </a:tblPr>
              <a:tblGrid>
                <a:gridCol w="3916680"/>
                <a:gridCol w="1084580"/>
              </a:tblGrid>
              <a:tr h="370840">
                <a:tc gridSpan="2">
                  <a:txBody>
                    <a:bodyPr/>
                    <a:lstStyle/>
                    <a:p>
                      <a:r>
                        <a:rPr lang="en-US" noProof="0" dirty="0" smtClean="0"/>
                        <a:t>Features</a:t>
                      </a:r>
                      <a:endParaRPr lang="en-US" noProof="0" dirty="0"/>
                    </a:p>
                  </a:txBody>
                  <a:tcPr/>
                </a:tc>
                <a:tc hMerge="1">
                  <a:txBody>
                    <a:bodyPr/>
                    <a:lstStyle/>
                    <a:p>
                      <a:endParaRPr lang="fr-FR" dirty="0"/>
                    </a:p>
                  </a:txBody>
                  <a:tcPr/>
                </a:tc>
              </a:tr>
              <a:tr h="370840">
                <a:tc>
                  <a:txBody>
                    <a:bodyPr/>
                    <a:lstStyle/>
                    <a:p>
                      <a:r>
                        <a:rPr lang="en-US" b="1" noProof="0" dirty="0" smtClean="0"/>
                        <a:t>Frequency</a:t>
                      </a:r>
                      <a:endParaRPr lang="en-US" b="1" noProof="0" dirty="0"/>
                    </a:p>
                  </a:txBody>
                  <a:tcPr/>
                </a:tc>
                <a:tc>
                  <a:txBody>
                    <a:bodyPr/>
                    <a:lstStyle/>
                    <a:p>
                      <a:r>
                        <a:rPr lang="fr-FR" dirty="0" smtClean="0"/>
                        <a:t>4.9</a:t>
                      </a:r>
                      <a:r>
                        <a:rPr lang="fr-FR" baseline="0" dirty="0" smtClean="0"/>
                        <a:t> GHz</a:t>
                      </a:r>
                      <a:endParaRPr lang="fr-FR" dirty="0"/>
                    </a:p>
                  </a:txBody>
                  <a:tcPr/>
                </a:tc>
              </a:tr>
              <a:tr h="370840">
                <a:tc>
                  <a:txBody>
                    <a:bodyPr/>
                    <a:lstStyle/>
                    <a:p>
                      <a:r>
                        <a:rPr lang="en-US" b="1" noProof="0" dirty="0" smtClean="0"/>
                        <a:t>Output power</a:t>
                      </a:r>
                      <a:endParaRPr lang="en-US" b="1" noProof="0" dirty="0"/>
                    </a:p>
                  </a:txBody>
                  <a:tcPr/>
                </a:tc>
                <a:tc>
                  <a:txBody>
                    <a:bodyPr/>
                    <a:lstStyle/>
                    <a:p>
                      <a:r>
                        <a:rPr lang="fr-FR" b="1" dirty="0" smtClean="0"/>
                        <a:t>56 kW</a:t>
                      </a:r>
                      <a:endParaRPr lang="fr-FR" b="1" dirty="0"/>
                    </a:p>
                  </a:txBody>
                  <a:tcPr/>
                </a:tc>
              </a:tr>
              <a:tr h="370840">
                <a:tc>
                  <a:txBody>
                    <a:bodyPr/>
                    <a:lstStyle/>
                    <a:p>
                      <a:r>
                        <a:rPr lang="en-US" b="1" noProof="0" dirty="0" smtClean="0"/>
                        <a:t>Efficiency</a:t>
                      </a:r>
                      <a:endParaRPr lang="en-US" b="1" noProof="0" dirty="0"/>
                    </a:p>
                  </a:txBody>
                  <a:tcPr/>
                </a:tc>
                <a:tc>
                  <a:txBody>
                    <a:bodyPr/>
                    <a:lstStyle/>
                    <a:p>
                      <a:r>
                        <a:rPr lang="fr-FR" b="1" dirty="0" smtClean="0"/>
                        <a:t>50%</a:t>
                      </a:r>
                      <a:endParaRPr lang="fr-FR" b="1" dirty="0"/>
                    </a:p>
                  </a:txBody>
                  <a:tcPr/>
                </a:tc>
              </a:tr>
              <a:tr h="370840">
                <a:tc>
                  <a:txBody>
                    <a:bodyPr/>
                    <a:lstStyle/>
                    <a:p>
                      <a:r>
                        <a:rPr lang="en-US" b="1" noProof="0" dirty="0" err="1" smtClean="0"/>
                        <a:t>Vk</a:t>
                      </a:r>
                      <a:endParaRPr lang="en-US" b="1" noProof="0" dirty="0"/>
                    </a:p>
                  </a:txBody>
                  <a:tcPr/>
                </a:tc>
                <a:tc>
                  <a:txBody>
                    <a:bodyPr/>
                    <a:lstStyle/>
                    <a:p>
                      <a:r>
                        <a:rPr lang="fr-FR" dirty="0" smtClean="0"/>
                        <a:t>26 kV</a:t>
                      </a:r>
                      <a:endParaRPr lang="fr-FR" dirty="0"/>
                    </a:p>
                  </a:txBody>
                  <a:tcPr/>
                </a:tc>
              </a:tr>
              <a:tr h="370840">
                <a:tc>
                  <a:txBody>
                    <a:bodyPr/>
                    <a:lstStyle/>
                    <a:p>
                      <a:r>
                        <a:rPr lang="en-US" b="1" noProof="0" dirty="0" smtClean="0"/>
                        <a:t>µP</a:t>
                      </a:r>
                      <a:endParaRPr lang="en-US" b="1" noProof="0" dirty="0"/>
                    </a:p>
                  </a:txBody>
                  <a:tcPr/>
                </a:tc>
                <a:tc>
                  <a:txBody>
                    <a:bodyPr/>
                    <a:lstStyle/>
                    <a:p>
                      <a:r>
                        <a:rPr lang="fr-FR" noProof="0" dirty="0" smtClean="0"/>
                        <a:t>1.066</a:t>
                      </a:r>
                      <a:endParaRPr lang="fr-FR" noProof="0" dirty="0"/>
                    </a:p>
                  </a:txBody>
                  <a:tcPr/>
                </a:tc>
              </a:tr>
              <a:tr h="370840">
                <a:tc>
                  <a:txBody>
                    <a:bodyPr/>
                    <a:lstStyle/>
                    <a:p>
                      <a:r>
                        <a:rPr lang="fr-FR" b="1" noProof="0" smtClean="0"/>
                        <a:t>Bmax</a:t>
                      </a:r>
                      <a:endParaRPr lang="en-US" b="1" noProof="0" dirty="0"/>
                    </a:p>
                  </a:txBody>
                  <a:tcPr/>
                </a:tc>
                <a:tc>
                  <a:txBody>
                    <a:bodyPr/>
                    <a:lstStyle/>
                    <a:p>
                      <a:r>
                        <a:rPr lang="fr-FR" dirty="0" smtClean="0"/>
                        <a:t>0.27 T</a:t>
                      </a:r>
                      <a:endParaRPr lang="fr-FR" dirty="0"/>
                    </a:p>
                  </a:txBody>
                  <a:tcPr/>
                </a:tc>
              </a:tr>
              <a:tr h="370840">
                <a:tc>
                  <a:txBody>
                    <a:bodyPr/>
                    <a:lstStyle/>
                    <a:p>
                      <a:r>
                        <a:rPr lang="en-US" b="1" noProof="0" dirty="0" smtClean="0"/>
                        <a:t>Gain</a:t>
                      </a:r>
                      <a:endParaRPr lang="en-US" b="1" noProof="0" dirty="0"/>
                    </a:p>
                  </a:txBody>
                  <a:tcPr/>
                </a:tc>
                <a:tc>
                  <a:txBody>
                    <a:bodyPr/>
                    <a:lstStyle/>
                    <a:p>
                      <a:r>
                        <a:rPr lang="fr-FR" dirty="0" smtClean="0"/>
                        <a:t>&gt;40 dB</a:t>
                      </a:r>
                      <a:endParaRPr lang="fr-FR" dirty="0"/>
                    </a:p>
                  </a:txBody>
                  <a:tcPr/>
                </a:tc>
              </a:tr>
              <a:tr h="370840">
                <a:tc>
                  <a:txBody>
                    <a:bodyPr/>
                    <a:lstStyle/>
                    <a:p>
                      <a:r>
                        <a:rPr lang="en-US" b="1" noProof="0" dirty="0" smtClean="0"/>
                        <a:t>Number of</a:t>
                      </a:r>
                      <a:r>
                        <a:rPr lang="en-US" b="1" baseline="0" noProof="0" dirty="0" smtClean="0"/>
                        <a:t> cavities</a:t>
                      </a:r>
                      <a:endParaRPr lang="en-US" b="1" noProof="0" dirty="0"/>
                    </a:p>
                  </a:txBody>
                  <a:tcPr/>
                </a:tc>
                <a:tc>
                  <a:txBody>
                    <a:bodyPr/>
                    <a:lstStyle/>
                    <a:p>
                      <a:r>
                        <a:rPr lang="fr-FR" b="1" dirty="0" smtClean="0"/>
                        <a:t>6</a:t>
                      </a:r>
                      <a:endParaRPr lang="fr-FR" b="1" dirty="0"/>
                    </a:p>
                  </a:txBody>
                  <a:tcPr/>
                </a:tc>
              </a:tr>
              <a:tr h="370840">
                <a:tc>
                  <a:txBody>
                    <a:bodyPr/>
                    <a:lstStyle/>
                    <a:p>
                      <a:r>
                        <a:rPr lang="en-US" b="1" noProof="0" dirty="0" smtClean="0"/>
                        <a:t>Interaction line length</a:t>
                      </a:r>
                      <a:endParaRPr lang="en-US" b="1" noProof="0" dirty="0"/>
                    </a:p>
                  </a:txBody>
                  <a:tcPr/>
                </a:tc>
                <a:tc>
                  <a:txBody>
                    <a:bodyPr/>
                    <a:lstStyle/>
                    <a:p>
                      <a:r>
                        <a:rPr lang="fr-FR" b="1" dirty="0" smtClean="0"/>
                        <a:t>233mm</a:t>
                      </a:r>
                      <a:endParaRPr lang="fr-FR" b="1" dirty="0"/>
                    </a:p>
                  </a:txBody>
                  <a:tcPr/>
                </a:tc>
              </a:tr>
            </a:tbl>
          </a:graphicData>
        </a:graphic>
      </p:graphicFrame>
      <p:sp>
        <p:nvSpPr>
          <p:cNvPr id="4" name="ZoneTexte 3"/>
          <p:cNvSpPr txBox="1"/>
          <p:nvPr/>
        </p:nvSpPr>
        <p:spPr>
          <a:xfrm>
            <a:off x="1219200" y="1229360"/>
            <a:ext cx="3429000" cy="923330"/>
          </a:xfrm>
          <a:prstGeom prst="rect">
            <a:avLst/>
          </a:prstGeom>
          <a:noFill/>
        </p:spPr>
        <p:txBody>
          <a:bodyPr wrap="square" rtlCol="0">
            <a:spAutoFit/>
          </a:bodyPr>
          <a:lstStyle/>
          <a:p>
            <a:r>
              <a:rPr lang="en-US" dirty="0" smtClean="0"/>
              <a:t>TH2166 klystron was designed by Thales electron devices (TED) for Mainz </a:t>
            </a:r>
            <a:r>
              <a:rPr lang="en-US" dirty="0" err="1" smtClean="0"/>
              <a:t>Microtron</a:t>
            </a:r>
            <a:r>
              <a:rPr lang="en-US" dirty="0" smtClean="0"/>
              <a:t>.</a:t>
            </a:r>
            <a:endParaRPr lang="en-US" dirty="0"/>
          </a:p>
        </p:txBody>
      </p:sp>
      <p:pic>
        <p:nvPicPr>
          <p:cNvPr id="8" name="Picture 9" descr="http://www.carrieres-juridiques.com/uploads/employeurs/logos/501_20130916_thales_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40242" y="188640"/>
            <a:ext cx="2569936" cy="63378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kph.uni-mainz.de/Bilder_allgemein/mamilogo.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68" y="995739"/>
            <a:ext cx="1149354" cy="1137861"/>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necteur droit avec flèche 8"/>
          <p:cNvCxnSpPr/>
          <p:nvPr/>
        </p:nvCxnSpPr>
        <p:spPr>
          <a:xfrm flipH="1">
            <a:off x="6519554" y="3075711"/>
            <a:ext cx="11875" cy="866899"/>
          </a:xfrm>
          <a:prstGeom prst="straightConnector1">
            <a:avLst/>
          </a:prstGeom>
          <a:ln w="22225">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5664530" y="3313216"/>
            <a:ext cx="1092530" cy="342145"/>
          </a:xfrm>
          <a:prstGeom prst="rect">
            <a:avLst/>
          </a:prstGeom>
          <a:noFill/>
        </p:spPr>
        <p:txBody>
          <a:bodyPr wrap="square" lIns="91428" tIns="45714" rIns="91428" bIns="45714" rtlCol="0">
            <a:spAutoFit/>
          </a:bodyPr>
          <a:lstStyle/>
          <a:p>
            <a:r>
              <a:rPr lang="fr-FR" sz="1600" dirty="0" smtClean="0"/>
              <a:t>233mm</a:t>
            </a:r>
            <a:endParaRPr lang="fr-FR" sz="1600" dirty="0"/>
          </a:p>
        </p:txBody>
      </p:sp>
      <p:sp>
        <p:nvSpPr>
          <p:cNvPr id="12" name="Text Box 18"/>
          <p:cNvSpPr txBox="1">
            <a:spLocks noChangeArrowheads="1"/>
          </p:cNvSpPr>
          <p:nvPr/>
        </p:nvSpPr>
        <p:spPr bwMode="auto">
          <a:xfrm>
            <a:off x="5735783" y="974255"/>
            <a:ext cx="2503929" cy="417197"/>
          </a:xfrm>
          <a:prstGeom prst="rect">
            <a:avLst/>
          </a:prstGeom>
          <a:noFill/>
          <a:ln w="9525">
            <a:noFill/>
            <a:miter lim="800000"/>
            <a:headEnd/>
            <a:tailEnd/>
          </a:ln>
        </p:spPr>
        <p:txBody>
          <a:bodyPr lIns="91428" tIns="45714" rIns="91428" bIns="45714"/>
          <a:lstStyle/>
          <a:p>
            <a:pPr algn="ctr">
              <a:spcAft>
                <a:spcPct val="30000"/>
              </a:spcAft>
              <a:tabLst>
                <a:tab pos="806342" algn="l"/>
              </a:tabLst>
              <a:defRPr/>
            </a:pPr>
            <a:r>
              <a:rPr lang="en-US" sz="1400" b="1" dirty="0" smtClean="0">
                <a:effectLst>
                  <a:outerShdw blurRad="38100" dist="38100" dir="2700000" algn="tl">
                    <a:srgbClr val="C0C0C0"/>
                  </a:outerShdw>
                </a:effectLst>
                <a:latin typeface="Calibri" pitchFamily="34" charset="0"/>
              </a:rPr>
              <a:t>TH2166 front view</a:t>
            </a:r>
            <a:endParaRPr lang="en-US" sz="1400" b="1" dirty="0">
              <a:effectLst>
                <a:outerShdw blurRad="38100" dist="38100" dir="2700000" algn="tl">
                  <a:srgbClr val="C0C0C0"/>
                </a:outerShdw>
              </a:effectLst>
              <a:latin typeface="Calibri" pitchFamily="34" charset="0"/>
            </a:endParaRPr>
          </a:p>
        </p:txBody>
      </p:sp>
      <p:sp>
        <p:nvSpPr>
          <p:cNvPr id="5" name="ZoneTexte 4"/>
          <p:cNvSpPr txBox="1"/>
          <p:nvPr/>
        </p:nvSpPr>
        <p:spPr>
          <a:xfrm>
            <a:off x="393700" y="6045200"/>
            <a:ext cx="5354783" cy="646331"/>
          </a:xfrm>
          <a:prstGeom prst="rect">
            <a:avLst/>
          </a:prstGeom>
          <a:noFill/>
        </p:spPr>
        <p:txBody>
          <a:bodyPr wrap="square" rtlCol="0">
            <a:spAutoFit/>
          </a:bodyPr>
          <a:lstStyle/>
          <a:p>
            <a:r>
              <a:rPr lang="en-US" dirty="0" smtClean="0"/>
              <a:t>This klystron will be modified to verify the kladistron principle.</a:t>
            </a:r>
            <a:endParaRPr lang="en-US" dirty="0"/>
          </a:p>
        </p:txBody>
      </p:sp>
      <p:sp>
        <p:nvSpPr>
          <p:cNvPr id="6" name="Espace réservé du pied de page 5"/>
          <p:cNvSpPr>
            <a:spLocks noGrp="1"/>
          </p:cNvSpPr>
          <p:nvPr>
            <p:ph type="ftr" sz="quarter" idx="18"/>
          </p:nvPr>
        </p:nvSpPr>
        <p:spPr/>
        <p:txBody>
          <a:bodyPr/>
          <a:lstStyle/>
          <a:p>
            <a:r>
              <a:rPr lang="fr-FR" smtClean="0"/>
              <a:t>Antoine Mollard – JDD Pheniics 2016</a:t>
            </a:r>
            <a:endParaRPr lang="fr-FR"/>
          </a:p>
        </p:txBody>
      </p:sp>
    </p:spTree>
    <p:extLst>
      <p:ext uri="{BB962C8B-B14F-4D97-AF65-F5344CB8AC3E}">
        <p14:creationId xmlns:p14="http://schemas.microsoft.com/office/powerpoint/2010/main" val="3474524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12000" y="0"/>
            <a:ext cx="7236464" cy="936104"/>
          </a:xfrm>
        </p:spPr>
        <p:txBody>
          <a:bodyPr/>
          <a:lstStyle/>
          <a:p>
            <a:r>
              <a:rPr lang="en-US" dirty="0" smtClean="0"/>
              <a:t>TH2166 efficiency as a function </a:t>
            </a:r>
            <a:br>
              <a:rPr lang="en-US" dirty="0" smtClean="0"/>
            </a:br>
            <a:r>
              <a:rPr lang="en-US" dirty="0" smtClean="0"/>
              <a:t>of the input RF power</a:t>
            </a:r>
            <a:br>
              <a:rPr lang="en-US" dirty="0" smtClean="0"/>
            </a:br>
            <a:r>
              <a:rPr lang="en-US" dirty="0" smtClean="0"/>
              <a:t>Codes validation</a:t>
            </a:r>
            <a:endParaRPr lang="en-US" dirty="0"/>
          </a:p>
        </p:txBody>
      </p:sp>
      <p:graphicFrame>
        <p:nvGraphicFramePr>
          <p:cNvPr id="8" name="Graphique 1"/>
          <p:cNvGraphicFramePr>
            <a:graphicFrameLocks noGrp="1"/>
          </p:cNvGraphicFramePr>
          <p:nvPr>
            <p:ph idx="1"/>
            <p:extLst/>
          </p:nvPr>
        </p:nvGraphicFramePr>
        <p:xfrm>
          <a:off x="576263" y="1268413"/>
          <a:ext cx="8415337" cy="4675187"/>
        </p:xfrm>
        <a:graphic>
          <a:graphicData uri="http://schemas.openxmlformats.org/drawingml/2006/chart">
            <c:chart xmlns:c="http://schemas.openxmlformats.org/drawingml/2006/chart" xmlns:r="http://schemas.openxmlformats.org/officeDocument/2006/relationships" r:id="rId3"/>
          </a:graphicData>
        </a:graphic>
      </p:graphicFrame>
      <p:sp>
        <p:nvSpPr>
          <p:cNvPr id="4" name="Espace réservé du numéro de diapositive 3"/>
          <p:cNvSpPr>
            <a:spLocks noGrp="1"/>
          </p:cNvSpPr>
          <p:nvPr>
            <p:ph type="sldNum" sz="quarter" idx="11"/>
          </p:nvPr>
        </p:nvSpPr>
        <p:spPr/>
        <p:txBody>
          <a:bodyPr/>
          <a:lstStyle/>
          <a:p>
            <a:fld id="{296A5B4F-8806-49AF-ADC2-F53C548500B7}" type="slidenum">
              <a:rPr lang="fr-FR" smtClean="0"/>
              <a:t>16</a:t>
            </a:fld>
            <a:endParaRPr lang="fr-FR"/>
          </a:p>
        </p:txBody>
      </p:sp>
      <p:sp>
        <p:nvSpPr>
          <p:cNvPr id="3" name="Espace réservé du pied de page 2"/>
          <p:cNvSpPr>
            <a:spLocks noGrp="1"/>
          </p:cNvSpPr>
          <p:nvPr>
            <p:ph type="ftr" sz="quarter" idx="12"/>
          </p:nvPr>
        </p:nvSpPr>
        <p:spPr/>
        <p:txBody>
          <a:bodyPr/>
          <a:lstStyle/>
          <a:p>
            <a:r>
              <a:rPr lang="fr-FR" smtClean="0"/>
              <a:t>Antoine Mollard – JDD Pheniics 2016</a:t>
            </a:r>
            <a:endParaRPr lang="fr-FR"/>
          </a:p>
        </p:txBody>
      </p:sp>
      <p:sp>
        <p:nvSpPr>
          <p:cNvPr id="7" name="ZoneTexte 1"/>
          <p:cNvSpPr txBox="1"/>
          <p:nvPr/>
        </p:nvSpPr>
        <p:spPr>
          <a:xfrm>
            <a:off x="152400" y="5943600"/>
            <a:ext cx="8801523" cy="369332"/>
          </a:xfrm>
          <a:prstGeom prst="rect">
            <a:avLst/>
          </a:prstGeom>
          <a:noFill/>
        </p:spPr>
        <p:txBody>
          <a:bodyPr wrap="square" rtlCol="0">
            <a:spAutoFit/>
          </a:bodyPr>
          <a:lstStyle/>
          <a:p>
            <a:r>
              <a:rPr lang="en-US" dirty="0" smtClean="0"/>
              <a:t>Our simulation results are close to tests results, with an efficiency spread of 2 points</a:t>
            </a:r>
            <a:r>
              <a:rPr lang="en-US" dirty="0"/>
              <a:t>.</a:t>
            </a:r>
          </a:p>
        </p:txBody>
      </p:sp>
    </p:spTree>
    <p:extLst>
      <p:ext uri="{BB962C8B-B14F-4D97-AF65-F5344CB8AC3E}">
        <p14:creationId xmlns:p14="http://schemas.microsoft.com/office/powerpoint/2010/main" val="40935180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296A5B4F-8806-49AF-ADC2-F53C548500B7}" type="slidenum">
              <a:rPr lang="fr-FR" smtClean="0"/>
              <a:t>17</a:t>
            </a:fld>
            <a:endParaRPr lang="fr-FR"/>
          </a:p>
        </p:txBody>
      </p:sp>
      <p:sp>
        <p:nvSpPr>
          <p:cNvPr id="5" name="Footer Placeholder 4"/>
          <p:cNvSpPr>
            <a:spLocks noGrp="1"/>
          </p:cNvSpPr>
          <p:nvPr>
            <p:ph type="ftr" sz="quarter" idx="12"/>
          </p:nvPr>
        </p:nvSpPr>
        <p:spPr/>
        <p:txBody>
          <a:bodyPr/>
          <a:lstStyle/>
          <a:p>
            <a:r>
              <a:rPr lang="fr-FR" smtClean="0"/>
              <a:t>Antoine Mollard – JDD Pheniics 2016</a:t>
            </a:r>
            <a:endParaRPr lang="fr-FR"/>
          </a:p>
        </p:txBody>
      </p:sp>
      <p:sp>
        <p:nvSpPr>
          <p:cNvPr id="6" name="Titre 1"/>
          <p:cNvSpPr>
            <a:spLocks noGrp="1"/>
          </p:cNvSpPr>
          <p:nvPr>
            <p:ph type="title"/>
          </p:nvPr>
        </p:nvSpPr>
        <p:spPr/>
        <p:txBody>
          <a:bodyPr/>
          <a:lstStyle/>
          <a:p>
            <a:r>
              <a:rPr lang="en-US" dirty="0" smtClean="0"/>
              <a:t>klystron TH2166 enhancement</a:t>
            </a:r>
            <a:br>
              <a:rPr lang="en-US" dirty="0" smtClean="0"/>
            </a:br>
            <a:r>
              <a:rPr lang="en-US" dirty="0" smtClean="0"/>
              <a:t>Modification of the interaction line</a:t>
            </a:r>
            <a:endParaRPr lang="en-US" dirty="0"/>
          </a:p>
        </p:txBody>
      </p:sp>
      <p:sp>
        <p:nvSpPr>
          <p:cNvPr id="7" name="ZoneTexte 79"/>
          <p:cNvSpPr txBox="1"/>
          <p:nvPr/>
        </p:nvSpPr>
        <p:spPr>
          <a:xfrm>
            <a:off x="6181879" y="4601636"/>
            <a:ext cx="2962693" cy="1603662"/>
          </a:xfrm>
          <a:prstGeom prst="rect">
            <a:avLst/>
          </a:prstGeom>
          <a:noFill/>
          <a:ln w="50800">
            <a:noFill/>
          </a:ln>
        </p:spPr>
        <p:txBody>
          <a:bodyPr wrap="square" rtlCol="0">
            <a:noAutofit/>
          </a:bodyPr>
          <a:lstStyle/>
          <a:p>
            <a:pPr algn="ctr">
              <a:defRPr/>
            </a:pPr>
            <a:r>
              <a:rPr lang="en-US" b="1" kern="0" dirty="0" smtClean="0">
                <a:solidFill>
                  <a:srgbClr val="333399"/>
                </a:solidFill>
                <a:latin typeface="Arial"/>
              </a:rPr>
              <a:t>CEA TH2166 kladistron</a:t>
            </a:r>
            <a:br>
              <a:rPr lang="en-US" b="1" kern="0" dirty="0" smtClean="0">
                <a:solidFill>
                  <a:srgbClr val="333399"/>
                </a:solidFill>
                <a:latin typeface="Arial"/>
              </a:rPr>
            </a:br>
            <a:r>
              <a:rPr lang="en-US" b="1" kern="0" dirty="0" smtClean="0">
                <a:solidFill>
                  <a:srgbClr val="333399"/>
                </a:solidFill>
                <a:latin typeface="Arial"/>
              </a:rPr>
              <a:t>16 cavities</a:t>
            </a:r>
          </a:p>
        </p:txBody>
      </p:sp>
      <p:sp>
        <p:nvSpPr>
          <p:cNvPr id="8" name="Rectangle 7"/>
          <p:cNvSpPr/>
          <p:nvPr/>
        </p:nvSpPr>
        <p:spPr>
          <a:xfrm>
            <a:off x="6059180" y="5942270"/>
            <a:ext cx="3041818" cy="338554"/>
          </a:xfrm>
          <a:prstGeom prst="rect">
            <a:avLst/>
          </a:prstGeom>
          <a:solidFill>
            <a:srgbClr val="0091C3">
              <a:alpha val="50000"/>
            </a:srgbClr>
          </a:solidFill>
          <a:ln>
            <a:noFill/>
          </a:ln>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002060"/>
                </a:solidFill>
                <a:effectLst/>
                <a:uLnTx/>
                <a:uFillTx/>
                <a:latin typeface="Arial"/>
              </a:rPr>
              <a:t>Thales-provided</a:t>
            </a:r>
            <a:r>
              <a:rPr kumimoji="0" lang="en-US" sz="1600" b="1" i="0" u="none" strike="noStrike" kern="0" cap="none" spc="0" normalizeH="0" noProof="0" dirty="0" smtClean="0">
                <a:ln>
                  <a:noFill/>
                </a:ln>
                <a:solidFill>
                  <a:srgbClr val="002060"/>
                </a:solidFill>
                <a:effectLst/>
                <a:uLnTx/>
                <a:uFillTx/>
                <a:latin typeface="Arial"/>
              </a:rPr>
              <a:t> elements</a:t>
            </a:r>
            <a:endParaRPr kumimoji="0" lang="en-US" sz="1600" b="1" i="0" u="none" strike="noStrike" kern="0" cap="none" spc="0" normalizeH="0" baseline="0" noProof="0" dirty="0" smtClean="0">
              <a:ln>
                <a:noFill/>
              </a:ln>
              <a:solidFill>
                <a:srgbClr val="002060"/>
              </a:solidFill>
              <a:effectLst/>
              <a:uLnTx/>
              <a:uFillTx/>
              <a:latin typeface="Arial"/>
            </a:endParaRPr>
          </a:p>
        </p:txBody>
      </p:sp>
      <p:sp>
        <p:nvSpPr>
          <p:cNvPr id="9" name="ZoneTexte 87"/>
          <p:cNvSpPr txBox="1"/>
          <p:nvPr/>
        </p:nvSpPr>
        <p:spPr>
          <a:xfrm>
            <a:off x="6634589" y="2126319"/>
            <a:ext cx="2377831" cy="1351142"/>
          </a:xfrm>
          <a:prstGeom prst="rect">
            <a:avLst/>
          </a:prstGeom>
          <a:noFill/>
          <a:ln w="50800">
            <a:noFill/>
          </a:ln>
        </p:spPr>
        <p:txBody>
          <a:bodyPr wrap="square" rtlCol="0">
            <a:noAutofit/>
          </a:bodyPr>
          <a:lstStyle/>
          <a:p>
            <a:pPr algn="ctr">
              <a:defRPr/>
            </a:pPr>
            <a:r>
              <a:rPr lang="en-US" b="1" kern="0" dirty="0" smtClean="0">
                <a:solidFill>
                  <a:srgbClr val="333399"/>
                </a:solidFill>
                <a:latin typeface="Arial"/>
              </a:rPr>
              <a:t>Thales TH2166 klystron </a:t>
            </a:r>
            <a:br>
              <a:rPr lang="en-US" b="1" kern="0" dirty="0" smtClean="0">
                <a:solidFill>
                  <a:srgbClr val="333399"/>
                </a:solidFill>
                <a:latin typeface="Arial"/>
              </a:rPr>
            </a:br>
            <a:r>
              <a:rPr lang="en-US" b="1" kern="0" dirty="0" smtClean="0">
                <a:solidFill>
                  <a:srgbClr val="333399"/>
                </a:solidFill>
                <a:latin typeface="Arial"/>
              </a:rPr>
              <a:t>6 cavities</a:t>
            </a:r>
          </a:p>
        </p:txBody>
      </p:sp>
      <p:grpSp>
        <p:nvGrpSpPr>
          <p:cNvPr id="10" name="Group 9"/>
          <p:cNvGrpSpPr/>
          <p:nvPr/>
        </p:nvGrpSpPr>
        <p:grpSpPr>
          <a:xfrm>
            <a:off x="212400" y="1236502"/>
            <a:ext cx="5969478" cy="5360961"/>
            <a:chOff x="212400" y="1236502"/>
            <a:chExt cx="5969478" cy="5360961"/>
          </a:xfrm>
        </p:grpSpPr>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400" y="4588961"/>
              <a:ext cx="5320635" cy="2008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3797490" y="5423699"/>
              <a:ext cx="1220496" cy="338554"/>
            </a:xfrm>
            <a:prstGeom prst="rect">
              <a:avLst/>
            </a:prstGeom>
            <a:solidFill>
              <a:srgbClr val="0091C3">
                <a:alpha val="50000"/>
              </a:srgbClr>
            </a:solidFill>
            <a:ln>
              <a:noFill/>
            </a:ln>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002060"/>
                  </a:solidFill>
                  <a:effectLst/>
                  <a:uLnTx/>
                  <a:uFillTx/>
                  <a:latin typeface="Arial"/>
                </a:rPr>
                <a:t>collector</a:t>
              </a:r>
            </a:p>
          </p:txBody>
        </p:sp>
        <p:sp>
          <p:nvSpPr>
            <p:cNvPr id="13" name="Rectangle 12"/>
            <p:cNvSpPr/>
            <p:nvPr/>
          </p:nvSpPr>
          <p:spPr>
            <a:xfrm>
              <a:off x="485122" y="5423699"/>
              <a:ext cx="1326625" cy="338554"/>
            </a:xfrm>
            <a:prstGeom prst="rect">
              <a:avLst/>
            </a:prstGeom>
            <a:solidFill>
              <a:srgbClr val="0091C3">
                <a:alpha val="50000"/>
              </a:srgbClr>
            </a:solidFill>
            <a:ln>
              <a:noFill/>
            </a:ln>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2060"/>
                  </a:solidFill>
                  <a:effectLst/>
                  <a:uLnTx/>
                  <a:uFillTx/>
                  <a:latin typeface="Arial"/>
                </a:rPr>
                <a:t>gun</a:t>
              </a:r>
            </a:p>
          </p:txBody>
        </p:sp>
        <p:sp>
          <p:nvSpPr>
            <p:cNvPr id="14" name="Rectangle 13"/>
            <p:cNvSpPr/>
            <p:nvPr/>
          </p:nvSpPr>
          <p:spPr>
            <a:xfrm>
              <a:off x="2125248" y="5403467"/>
              <a:ext cx="185728" cy="379018"/>
            </a:xfrm>
            <a:prstGeom prst="rect">
              <a:avLst/>
            </a:prstGeom>
            <a:solidFill>
              <a:srgbClr val="0091C3">
                <a:alpha val="50000"/>
              </a:srgbClr>
            </a:solidFill>
            <a:ln w="63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5" name="Rectangle 14"/>
            <p:cNvSpPr/>
            <p:nvPr/>
          </p:nvSpPr>
          <p:spPr>
            <a:xfrm>
              <a:off x="3479096" y="5403467"/>
              <a:ext cx="185728" cy="379018"/>
            </a:xfrm>
            <a:prstGeom prst="rect">
              <a:avLst/>
            </a:prstGeom>
            <a:solidFill>
              <a:srgbClr val="0091C3">
                <a:alpha val="50000"/>
              </a:srgbClr>
            </a:solidFill>
            <a:ln w="63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6" name="Flèche vers le bas 71"/>
            <p:cNvSpPr/>
            <p:nvPr/>
          </p:nvSpPr>
          <p:spPr>
            <a:xfrm>
              <a:off x="2211680" y="5187444"/>
              <a:ext cx="92864" cy="161228"/>
            </a:xfrm>
            <a:prstGeom prst="downArrow">
              <a:avLst/>
            </a:prstGeom>
            <a:solidFill>
              <a:srgbClr val="00206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7" name="Flèche vers le bas 72"/>
            <p:cNvSpPr/>
            <p:nvPr/>
          </p:nvSpPr>
          <p:spPr>
            <a:xfrm flipV="1">
              <a:off x="3472746" y="5043552"/>
              <a:ext cx="218893" cy="322457"/>
            </a:xfrm>
            <a:prstGeom prst="downArrow">
              <a:avLst/>
            </a:prstGeom>
            <a:solidFill>
              <a:srgbClr val="00206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8" name="ZoneTexte 73"/>
            <p:cNvSpPr txBox="1"/>
            <p:nvPr/>
          </p:nvSpPr>
          <p:spPr>
            <a:xfrm>
              <a:off x="4287315" y="4502201"/>
              <a:ext cx="1735579" cy="584775"/>
            </a:xfrm>
            <a:prstGeom prst="rect">
              <a:avLst/>
            </a:prstGeom>
            <a:solidFill>
              <a:srgbClr val="0091C3">
                <a:alpha val="50000"/>
              </a:srgbClr>
            </a:solidFill>
            <a:ln>
              <a:noFill/>
            </a:ln>
          </p:spPr>
          <p:txBody>
            <a:bodyPr wrap="square" rtlCol="0" anchor="ctr">
              <a:spAutoFit/>
            </a:bodyPr>
            <a:lstStyle>
              <a:defPPr>
                <a:defRPr lang="fr-FR"/>
              </a:defPPr>
              <a:lvl1pPr marR="0" lvl="0" indent="0" algn="ctr" fontAlgn="auto">
                <a:lnSpc>
                  <a:spcPct val="100000"/>
                </a:lnSpc>
                <a:spcBef>
                  <a:spcPts val="0"/>
                </a:spcBef>
                <a:spcAft>
                  <a:spcPts val="0"/>
                </a:spcAft>
                <a:buClrTx/>
                <a:buSzTx/>
                <a:buFontTx/>
                <a:buNone/>
                <a:tabLst/>
                <a:defRPr sz="1600" b="1">
                  <a:solidFill>
                    <a:srgbClr val="002060"/>
                  </a:solidFill>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2060"/>
                  </a:solidFill>
                  <a:effectLst/>
                  <a:uLnTx/>
                  <a:uFillTx/>
                  <a:latin typeface="Arial"/>
                </a:rPr>
                <a:t>output cavity and window</a:t>
              </a:r>
            </a:p>
          </p:txBody>
        </p:sp>
        <p:sp>
          <p:nvSpPr>
            <p:cNvPr id="19" name="Rectangle 18"/>
            <p:cNvSpPr/>
            <p:nvPr/>
          </p:nvSpPr>
          <p:spPr>
            <a:xfrm>
              <a:off x="1959533" y="4748422"/>
              <a:ext cx="1495386" cy="338554"/>
            </a:xfrm>
            <a:prstGeom prst="rect">
              <a:avLst/>
            </a:prstGeom>
            <a:solidFill>
              <a:srgbClr val="0091C3">
                <a:alpha val="50000"/>
              </a:srgbClr>
            </a:solidFill>
            <a:ln>
              <a:noFill/>
            </a:ln>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smtClean="0">
                <a:ln>
                  <a:noFill/>
                </a:ln>
                <a:solidFill>
                  <a:srgbClr val="002060"/>
                </a:solidFill>
                <a:effectLst/>
                <a:uLnTx/>
                <a:uFillTx/>
                <a:latin typeface="Arial"/>
              </a:endParaRPr>
            </a:p>
          </p:txBody>
        </p:sp>
        <p:sp>
          <p:nvSpPr>
            <p:cNvPr id="20" name="Rectangle 19"/>
            <p:cNvSpPr/>
            <p:nvPr/>
          </p:nvSpPr>
          <p:spPr>
            <a:xfrm>
              <a:off x="1959533" y="6173320"/>
              <a:ext cx="1495386" cy="338554"/>
            </a:xfrm>
            <a:prstGeom prst="rect">
              <a:avLst/>
            </a:prstGeom>
            <a:solidFill>
              <a:srgbClr val="0091C3">
                <a:alpha val="50000"/>
              </a:srgbClr>
            </a:solidFill>
            <a:ln>
              <a:noFill/>
            </a:ln>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002060"/>
                  </a:solidFill>
                  <a:effectLst/>
                  <a:uLnTx/>
                  <a:uFillTx/>
                  <a:latin typeface="Arial"/>
                </a:rPr>
                <a:t>solenoid</a:t>
              </a:r>
            </a:p>
          </p:txBody>
        </p:sp>
        <p:sp>
          <p:nvSpPr>
            <p:cNvPr id="21" name="ZoneTexte 76"/>
            <p:cNvSpPr txBox="1"/>
            <p:nvPr/>
          </p:nvSpPr>
          <p:spPr>
            <a:xfrm>
              <a:off x="768033" y="4583005"/>
              <a:ext cx="907171" cy="584775"/>
            </a:xfrm>
            <a:prstGeom prst="rect">
              <a:avLst/>
            </a:prstGeom>
            <a:solidFill>
              <a:srgbClr val="0091C3">
                <a:alpha val="50000"/>
              </a:srgbClr>
            </a:solidFill>
            <a:ln>
              <a:noFill/>
            </a:ln>
          </p:spPr>
          <p:txBody>
            <a:bodyPr wrap="square" rtlCol="0" anchor="ctr">
              <a:spAutoFit/>
            </a:bodyPr>
            <a:lstStyle>
              <a:defPPr>
                <a:defRPr lang="fr-FR"/>
              </a:defPPr>
              <a:lvl1pPr marR="0" lvl="0" indent="0" algn="ctr" fontAlgn="auto">
                <a:lnSpc>
                  <a:spcPct val="100000"/>
                </a:lnSpc>
                <a:spcBef>
                  <a:spcPts val="0"/>
                </a:spcBef>
                <a:spcAft>
                  <a:spcPts val="0"/>
                </a:spcAft>
                <a:buClrTx/>
                <a:buSzTx/>
                <a:buFontTx/>
                <a:buNone/>
                <a:tabLst/>
                <a:defRPr sz="1600" b="1">
                  <a:solidFill>
                    <a:srgbClr val="002060"/>
                  </a:solidFill>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2060"/>
                  </a:solidFill>
                  <a:effectLst/>
                  <a:uLnTx/>
                  <a:uFillTx/>
                  <a:latin typeface="Arial"/>
                </a:rPr>
                <a:t>input cavity</a:t>
              </a:r>
            </a:p>
          </p:txBody>
        </p:sp>
        <p:cxnSp>
          <p:nvCxnSpPr>
            <p:cNvPr id="22" name="Connecteur droit avec flèche 77"/>
            <p:cNvCxnSpPr>
              <a:endCxn id="14" idx="0"/>
            </p:cNvCxnSpPr>
            <p:nvPr/>
          </p:nvCxnSpPr>
          <p:spPr>
            <a:xfrm>
              <a:off x="1584180" y="5043552"/>
              <a:ext cx="633932" cy="359915"/>
            </a:xfrm>
            <a:prstGeom prst="straightConnector1">
              <a:avLst/>
            </a:prstGeom>
            <a:noFill/>
            <a:ln w="9525" cap="flat" cmpd="sng" algn="ctr">
              <a:solidFill>
                <a:srgbClr val="002060"/>
              </a:solidFill>
              <a:prstDash val="solid"/>
              <a:tailEnd type="arrow"/>
            </a:ln>
            <a:effectLst/>
          </p:spPr>
        </p:cxnSp>
        <p:cxnSp>
          <p:nvCxnSpPr>
            <p:cNvPr id="23" name="Connecteur droit avec flèche 78"/>
            <p:cNvCxnSpPr/>
            <p:nvPr/>
          </p:nvCxnSpPr>
          <p:spPr>
            <a:xfrm flipH="1">
              <a:off x="3768648" y="4975873"/>
              <a:ext cx="1037334" cy="390136"/>
            </a:xfrm>
            <a:prstGeom prst="straightConnector1">
              <a:avLst/>
            </a:prstGeom>
            <a:noFill/>
            <a:ln w="9525" cap="flat" cmpd="sng" algn="ctr">
              <a:solidFill>
                <a:srgbClr val="002060"/>
              </a:solidFill>
              <a:prstDash val="solid"/>
              <a:tailEnd type="arrow"/>
            </a:ln>
            <a:effectLst/>
          </p:spPr>
        </p:cxnSp>
        <p:sp>
          <p:nvSpPr>
            <p:cNvPr id="24" name="Accolade fermante 80"/>
            <p:cNvSpPr/>
            <p:nvPr/>
          </p:nvSpPr>
          <p:spPr>
            <a:xfrm rot="16200000">
              <a:off x="2479192" y="4320948"/>
              <a:ext cx="617589" cy="1472531"/>
            </a:xfrm>
            <a:prstGeom prst="rightBrace">
              <a:avLst/>
            </a:prstGeom>
            <a:noFill/>
            <a:ln w="28575" cap="flat" cmpd="sng" algn="ctr">
              <a:solidFill>
                <a:srgbClr val="DC052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mn-ea"/>
                <a:cs typeface="+mn-cs"/>
              </a:endParaRPr>
            </a:p>
          </p:txBody>
        </p:sp>
        <p:pic>
          <p:nvPicPr>
            <p:cNvPr id="2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7967" y="1673562"/>
              <a:ext cx="5320635" cy="2008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Rectangle 27"/>
            <p:cNvSpPr/>
            <p:nvPr/>
          </p:nvSpPr>
          <p:spPr>
            <a:xfrm>
              <a:off x="3973057" y="2508300"/>
              <a:ext cx="1220496" cy="338554"/>
            </a:xfrm>
            <a:prstGeom prst="rect">
              <a:avLst/>
            </a:prstGeom>
            <a:solidFill>
              <a:srgbClr val="0091C3">
                <a:alpha val="50000"/>
              </a:srgbClr>
            </a:solidFill>
            <a:ln>
              <a:noFill/>
            </a:ln>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002060"/>
                  </a:solidFill>
                  <a:effectLst/>
                  <a:uLnTx/>
                  <a:uFillTx/>
                  <a:latin typeface="Arial"/>
                </a:rPr>
                <a:t>collector</a:t>
              </a:r>
            </a:p>
          </p:txBody>
        </p:sp>
        <p:sp>
          <p:nvSpPr>
            <p:cNvPr id="29" name="Rectangle 28"/>
            <p:cNvSpPr/>
            <p:nvPr/>
          </p:nvSpPr>
          <p:spPr>
            <a:xfrm>
              <a:off x="660689" y="2508300"/>
              <a:ext cx="1326625" cy="338554"/>
            </a:xfrm>
            <a:prstGeom prst="rect">
              <a:avLst/>
            </a:prstGeom>
            <a:solidFill>
              <a:srgbClr val="0091C3">
                <a:alpha val="50000"/>
              </a:srgbClr>
            </a:solidFill>
            <a:ln>
              <a:noFill/>
            </a:ln>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2060"/>
                  </a:solidFill>
                  <a:effectLst/>
                  <a:uLnTx/>
                  <a:uFillTx/>
                  <a:latin typeface="Arial"/>
                </a:rPr>
                <a:t>gun</a:t>
              </a:r>
            </a:p>
          </p:txBody>
        </p:sp>
        <p:sp>
          <p:nvSpPr>
            <p:cNvPr id="30" name="Flèche vers le bas 88"/>
            <p:cNvSpPr/>
            <p:nvPr/>
          </p:nvSpPr>
          <p:spPr>
            <a:xfrm>
              <a:off x="2107678" y="2289382"/>
              <a:ext cx="92864" cy="161228"/>
            </a:xfrm>
            <a:prstGeom prst="downArrow">
              <a:avLst/>
            </a:prstGeom>
            <a:solidFill>
              <a:srgbClr val="00206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31" name="Flèche vers le bas 89"/>
            <p:cNvSpPr/>
            <p:nvPr/>
          </p:nvSpPr>
          <p:spPr>
            <a:xfrm flipV="1">
              <a:off x="3648313" y="2128153"/>
              <a:ext cx="218893" cy="322457"/>
            </a:xfrm>
            <a:prstGeom prst="downArrow">
              <a:avLst/>
            </a:prstGeom>
            <a:solidFill>
              <a:srgbClr val="00206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32" name="ZoneTexte 90"/>
            <p:cNvSpPr txBox="1"/>
            <p:nvPr/>
          </p:nvSpPr>
          <p:spPr>
            <a:xfrm>
              <a:off x="4446299" y="1563497"/>
              <a:ext cx="1735579" cy="584775"/>
            </a:xfrm>
            <a:prstGeom prst="rect">
              <a:avLst/>
            </a:prstGeom>
            <a:solidFill>
              <a:srgbClr val="0091C3">
                <a:alpha val="50000"/>
              </a:srgbClr>
            </a:solidFill>
            <a:ln>
              <a:noFill/>
            </a:ln>
          </p:spPr>
          <p:txBody>
            <a:bodyPr wrap="square" rtlCol="0" anchor="ctr">
              <a:spAutoFit/>
            </a:bodyPr>
            <a:lstStyle>
              <a:defPPr>
                <a:defRPr lang="fr-FR"/>
              </a:defPPr>
              <a:lvl1pPr marR="0" lvl="0" indent="0" algn="ctr" fontAlgn="auto">
                <a:lnSpc>
                  <a:spcPct val="100000"/>
                </a:lnSpc>
                <a:spcBef>
                  <a:spcPts val="0"/>
                </a:spcBef>
                <a:spcAft>
                  <a:spcPts val="0"/>
                </a:spcAft>
                <a:buClrTx/>
                <a:buSzTx/>
                <a:buFontTx/>
                <a:buNone/>
                <a:tabLst/>
                <a:defRPr sz="1600" b="1">
                  <a:solidFill>
                    <a:srgbClr val="002060"/>
                  </a:solidFill>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2060"/>
                  </a:solidFill>
                  <a:effectLst/>
                  <a:uLnTx/>
                  <a:uFillTx/>
                  <a:latin typeface="Arial"/>
                </a:rPr>
                <a:t>output cavity and window</a:t>
              </a:r>
            </a:p>
          </p:txBody>
        </p:sp>
        <p:sp>
          <p:nvSpPr>
            <p:cNvPr id="33" name="Rectangle 32"/>
            <p:cNvSpPr/>
            <p:nvPr/>
          </p:nvSpPr>
          <p:spPr>
            <a:xfrm>
              <a:off x="2135100" y="1833023"/>
              <a:ext cx="1495386" cy="338554"/>
            </a:xfrm>
            <a:prstGeom prst="rect">
              <a:avLst/>
            </a:prstGeom>
            <a:solidFill>
              <a:srgbClr val="0091C3">
                <a:alpha val="50000"/>
              </a:srgbClr>
            </a:solidFill>
            <a:ln>
              <a:noFill/>
            </a:ln>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smtClean="0">
                <a:ln>
                  <a:noFill/>
                </a:ln>
                <a:solidFill>
                  <a:srgbClr val="002060"/>
                </a:solidFill>
                <a:effectLst/>
                <a:uLnTx/>
                <a:uFillTx/>
                <a:latin typeface="Arial"/>
              </a:endParaRPr>
            </a:p>
          </p:txBody>
        </p:sp>
        <p:sp>
          <p:nvSpPr>
            <p:cNvPr id="34" name="Rectangle 33"/>
            <p:cNvSpPr/>
            <p:nvPr/>
          </p:nvSpPr>
          <p:spPr>
            <a:xfrm>
              <a:off x="2188221" y="3223675"/>
              <a:ext cx="1393970" cy="338554"/>
            </a:xfrm>
            <a:prstGeom prst="rect">
              <a:avLst/>
            </a:prstGeom>
            <a:solidFill>
              <a:srgbClr val="0091C3">
                <a:alpha val="50000"/>
              </a:srgbClr>
            </a:solidFill>
            <a:ln>
              <a:noFill/>
            </a:ln>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002060"/>
                  </a:solidFill>
                  <a:effectLst/>
                  <a:uLnTx/>
                  <a:uFillTx/>
                  <a:latin typeface="Arial"/>
                </a:rPr>
                <a:t>solenoid</a:t>
              </a:r>
            </a:p>
          </p:txBody>
        </p:sp>
        <p:sp>
          <p:nvSpPr>
            <p:cNvPr id="35" name="ZoneTexte 93"/>
            <p:cNvSpPr txBox="1"/>
            <p:nvPr/>
          </p:nvSpPr>
          <p:spPr>
            <a:xfrm>
              <a:off x="943600" y="1667606"/>
              <a:ext cx="907171" cy="584775"/>
            </a:xfrm>
            <a:prstGeom prst="rect">
              <a:avLst/>
            </a:prstGeom>
            <a:solidFill>
              <a:srgbClr val="0091C3">
                <a:alpha val="50000"/>
              </a:srgbClr>
            </a:solidFill>
            <a:ln>
              <a:noFill/>
            </a:ln>
          </p:spPr>
          <p:txBody>
            <a:bodyPr wrap="square" rtlCol="0" anchor="ctr">
              <a:spAutoFit/>
            </a:bodyPr>
            <a:lstStyle>
              <a:defPPr>
                <a:defRPr lang="fr-FR"/>
              </a:defPPr>
              <a:lvl1pPr marR="0" lvl="0" indent="0" algn="ctr" fontAlgn="auto">
                <a:lnSpc>
                  <a:spcPct val="100000"/>
                </a:lnSpc>
                <a:spcBef>
                  <a:spcPts val="0"/>
                </a:spcBef>
                <a:spcAft>
                  <a:spcPts val="0"/>
                </a:spcAft>
                <a:buClrTx/>
                <a:buSzTx/>
                <a:buFontTx/>
                <a:buNone/>
                <a:tabLst/>
                <a:defRPr sz="1600" b="1">
                  <a:solidFill>
                    <a:srgbClr val="002060"/>
                  </a:solidFill>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2060"/>
                  </a:solidFill>
                  <a:effectLst/>
                  <a:uLnTx/>
                  <a:uFillTx/>
                  <a:latin typeface="Arial"/>
                </a:rPr>
                <a:t>input cavity</a:t>
              </a:r>
            </a:p>
          </p:txBody>
        </p:sp>
        <p:sp>
          <p:nvSpPr>
            <p:cNvPr id="36" name="ZoneTexte 94"/>
            <p:cNvSpPr txBox="1"/>
            <p:nvPr/>
          </p:nvSpPr>
          <p:spPr>
            <a:xfrm>
              <a:off x="1759748" y="1236502"/>
              <a:ext cx="2286422" cy="584775"/>
            </a:xfrm>
            <a:prstGeom prst="rect">
              <a:avLst/>
            </a:prstGeom>
            <a:noFill/>
          </p:spPr>
          <p:txBody>
            <a:bodyPr wrap="square" rtlCol="0">
              <a:spAutoFit/>
            </a:bodyPr>
            <a:lstStyle/>
            <a:p>
              <a:pPr algn="ctr"/>
              <a:r>
                <a:rPr lang="en-US" sz="1600" b="1" dirty="0" smtClean="0">
                  <a:solidFill>
                    <a:srgbClr val="87000A">
                      <a:lumMod val="60000"/>
                      <a:lumOff val="40000"/>
                    </a:srgbClr>
                  </a:solidFill>
                  <a:latin typeface="Arial"/>
                </a:rPr>
                <a:t>TH2166 intermediate cavities</a:t>
              </a:r>
              <a:endParaRPr lang="en-US" sz="1600" b="1" dirty="0">
                <a:solidFill>
                  <a:srgbClr val="87000A">
                    <a:lumMod val="60000"/>
                    <a:lumOff val="40000"/>
                  </a:srgbClr>
                </a:solidFill>
                <a:latin typeface="Arial"/>
              </a:endParaRPr>
            </a:p>
          </p:txBody>
        </p:sp>
        <p:pic>
          <p:nvPicPr>
            <p:cNvPr id="3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V="1">
              <a:off x="2343398" y="2720083"/>
              <a:ext cx="1459329" cy="191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43399" y="2474979"/>
              <a:ext cx="1454090" cy="196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Accolade fermante 97"/>
            <p:cNvSpPr/>
            <p:nvPr/>
          </p:nvSpPr>
          <p:spPr>
            <a:xfrm rot="16200000">
              <a:off x="2782467" y="1568331"/>
              <a:ext cx="617587" cy="1146967"/>
            </a:xfrm>
            <a:prstGeom prst="rightBrace">
              <a:avLst/>
            </a:prstGeom>
            <a:noFill/>
            <a:ln w="28575" cap="flat" cmpd="sng" algn="ctr">
              <a:solidFill>
                <a:srgbClr val="DC052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mn-ea"/>
                <a:cs typeface="+mn-cs"/>
              </a:endParaRPr>
            </a:p>
          </p:txBody>
        </p:sp>
        <p:cxnSp>
          <p:nvCxnSpPr>
            <p:cNvPr id="40" name="Connecteur droit avec flèche 98"/>
            <p:cNvCxnSpPr/>
            <p:nvPr/>
          </p:nvCxnSpPr>
          <p:spPr>
            <a:xfrm>
              <a:off x="1759747" y="2128153"/>
              <a:ext cx="413323" cy="591932"/>
            </a:xfrm>
            <a:prstGeom prst="straightConnector1">
              <a:avLst/>
            </a:prstGeom>
            <a:noFill/>
            <a:ln w="9525" cap="flat" cmpd="sng" algn="ctr">
              <a:solidFill>
                <a:srgbClr val="002060"/>
              </a:solidFill>
              <a:prstDash val="solid"/>
              <a:tailEnd type="arrow"/>
            </a:ln>
            <a:effectLst/>
          </p:spPr>
        </p:cxnSp>
        <p:cxnSp>
          <p:nvCxnSpPr>
            <p:cNvPr id="41" name="Connecteur droit avec flèche 99"/>
            <p:cNvCxnSpPr>
              <a:endCxn id="38" idx="3"/>
            </p:cNvCxnSpPr>
            <p:nvPr/>
          </p:nvCxnSpPr>
          <p:spPr>
            <a:xfrm flipH="1">
              <a:off x="3797489" y="2128153"/>
              <a:ext cx="785816" cy="445272"/>
            </a:xfrm>
            <a:prstGeom prst="straightConnector1">
              <a:avLst/>
            </a:prstGeom>
            <a:noFill/>
            <a:ln w="9525" cap="flat" cmpd="sng" algn="ctr">
              <a:solidFill>
                <a:srgbClr val="002060"/>
              </a:solidFill>
              <a:prstDash val="solid"/>
              <a:tailEnd type="arrow"/>
            </a:ln>
            <a:effectLst/>
          </p:spPr>
        </p:cxnSp>
        <p:sp>
          <p:nvSpPr>
            <p:cNvPr id="42" name="ZoneTexte 100"/>
            <p:cNvSpPr txBox="1"/>
            <p:nvPr/>
          </p:nvSpPr>
          <p:spPr>
            <a:xfrm>
              <a:off x="1759748" y="4127569"/>
              <a:ext cx="2286423" cy="584775"/>
            </a:xfrm>
            <a:prstGeom prst="rect">
              <a:avLst/>
            </a:prstGeom>
            <a:noFill/>
          </p:spPr>
          <p:txBody>
            <a:bodyPr wrap="square" rtlCol="0">
              <a:spAutoFit/>
            </a:bodyPr>
            <a:lstStyle/>
            <a:p>
              <a:pPr algn="ctr"/>
              <a:r>
                <a:rPr lang="en-US" sz="1600" b="1" dirty="0" err="1" smtClean="0">
                  <a:solidFill>
                    <a:srgbClr val="87000A">
                      <a:lumMod val="60000"/>
                      <a:lumOff val="40000"/>
                    </a:srgbClr>
                  </a:solidFill>
                  <a:latin typeface="Arial"/>
                </a:rPr>
                <a:t>Kladistron</a:t>
              </a:r>
              <a:r>
                <a:rPr lang="en-US" sz="1600" b="1" dirty="0" smtClean="0">
                  <a:solidFill>
                    <a:srgbClr val="87000A">
                      <a:lumMod val="60000"/>
                      <a:lumOff val="40000"/>
                    </a:srgbClr>
                  </a:solidFill>
                  <a:latin typeface="Arial"/>
                </a:rPr>
                <a:t> intermediate cavities</a:t>
              </a:r>
              <a:endParaRPr lang="en-US" sz="1600" b="1" dirty="0">
                <a:solidFill>
                  <a:srgbClr val="87000A">
                    <a:lumMod val="60000"/>
                    <a:lumOff val="40000"/>
                  </a:srgbClr>
                </a:solidFill>
                <a:latin typeface="Arial"/>
              </a:endParaRPr>
            </a:p>
          </p:txBody>
        </p:sp>
      </p:grpSp>
      <p:sp>
        <p:nvSpPr>
          <p:cNvPr id="43" name="Down Arrow 42"/>
          <p:cNvSpPr/>
          <p:nvPr/>
        </p:nvSpPr>
        <p:spPr>
          <a:xfrm>
            <a:off x="2377417" y="3785613"/>
            <a:ext cx="990600" cy="304800"/>
          </a:xfrm>
          <a:prstGeom prst="downArrow">
            <a:avLst>
              <a:gd name="adj1" fmla="val 69231"/>
              <a:gd name="adj2" fmla="val 65625"/>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391"/>
          <a:stretch/>
        </p:blipFill>
        <p:spPr bwMode="auto">
          <a:xfrm>
            <a:off x="1907704" y="5454193"/>
            <a:ext cx="1757700" cy="129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391"/>
          <a:stretch/>
        </p:blipFill>
        <p:spPr bwMode="auto">
          <a:xfrm flipV="1">
            <a:off x="1907704" y="5622541"/>
            <a:ext cx="1757700" cy="129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03021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fr-FR" dirty="0" smtClean="0"/>
              <a:t>Thales-</a:t>
            </a:r>
            <a:r>
              <a:rPr lang="fr-FR" dirty="0" err="1" smtClean="0"/>
              <a:t>provided</a:t>
            </a:r>
            <a:r>
              <a:rPr lang="fr-FR" dirty="0" smtClean="0"/>
              <a:t> </a:t>
            </a:r>
            <a:r>
              <a:rPr lang="fr-FR" dirty="0" err="1" smtClean="0"/>
              <a:t>elements</a:t>
            </a:r>
            <a:endParaRPr lang="fr-FR" dirty="0"/>
          </a:p>
        </p:txBody>
      </p:sp>
      <p:sp>
        <p:nvSpPr>
          <p:cNvPr id="4" name="Espace réservé du numéro de diapositive 3"/>
          <p:cNvSpPr>
            <a:spLocks noGrp="1"/>
          </p:cNvSpPr>
          <p:nvPr>
            <p:ph type="sldNum" sz="quarter" idx="11"/>
          </p:nvPr>
        </p:nvSpPr>
        <p:spPr/>
        <p:txBody>
          <a:bodyPr/>
          <a:lstStyle/>
          <a:p>
            <a:fld id="{296A5B4F-8806-49AF-ADC2-F53C548500B7}" type="slidenum">
              <a:rPr lang="fr-FR" smtClean="0"/>
              <a:t>18</a:t>
            </a:fld>
            <a:endParaRPr lang="fr-FR"/>
          </a:p>
        </p:txBody>
      </p:sp>
      <p:sp>
        <p:nvSpPr>
          <p:cNvPr id="2" name="Espace réservé du pied de page 1"/>
          <p:cNvSpPr>
            <a:spLocks noGrp="1"/>
          </p:cNvSpPr>
          <p:nvPr>
            <p:ph type="ftr" sz="quarter" idx="12"/>
          </p:nvPr>
        </p:nvSpPr>
        <p:spPr/>
        <p:txBody>
          <a:bodyPr/>
          <a:lstStyle/>
          <a:p>
            <a:r>
              <a:rPr lang="fr-FR" smtClean="0"/>
              <a:t>Antoine Mollard – JDD Pheniics 2016</a:t>
            </a:r>
            <a:endParaRPr lang="fr-FR" dirty="0"/>
          </a:p>
        </p:txBody>
      </p:sp>
      <p:pic>
        <p:nvPicPr>
          <p:cNvPr id="1027" name="Picture 3" descr="\\Dapdc5\jplouin\My Documents\EUCARD2\08-Docs-divers\TH2166\IMG_413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88"/>
          <a:stretch/>
        </p:blipFill>
        <p:spPr bwMode="auto">
          <a:xfrm>
            <a:off x="3429000" y="1068379"/>
            <a:ext cx="3859066" cy="25749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apdc5\jplouin\My Documents\EUCARD2\08-Docs-divers\TH2166\IMG_413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52222" b="44550"/>
          <a:stretch/>
        </p:blipFill>
        <p:spPr bwMode="auto">
          <a:xfrm>
            <a:off x="1023943" y="1853370"/>
            <a:ext cx="2055554" cy="357843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Dapdc5\jplouin\My Documents\EUCARD2\08-Docs-divers\TH2166\IMG_412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09950" y="3755696"/>
            <a:ext cx="3668162" cy="244544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023943" y="5431808"/>
            <a:ext cx="2055554" cy="369332"/>
          </a:xfrm>
          <a:prstGeom prst="rect">
            <a:avLst/>
          </a:prstGeom>
          <a:noFill/>
        </p:spPr>
        <p:txBody>
          <a:bodyPr wrap="square" rtlCol="0">
            <a:spAutoFit/>
          </a:bodyPr>
          <a:lstStyle/>
          <a:p>
            <a:r>
              <a:rPr lang="fr-FR" dirty="0" smtClean="0"/>
              <a:t>Collector</a:t>
            </a:r>
            <a:endParaRPr lang="fr-FR" dirty="0"/>
          </a:p>
        </p:txBody>
      </p:sp>
      <p:sp>
        <p:nvSpPr>
          <p:cNvPr id="10" name="TextBox 9"/>
          <p:cNvSpPr txBox="1"/>
          <p:nvPr/>
        </p:nvSpPr>
        <p:spPr>
          <a:xfrm>
            <a:off x="7088446" y="4516751"/>
            <a:ext cx="2055554" cy="923330"/>
          </a:xfrm>
          <a:prstGeom prst="rect">
            <a:avLst/>
          </a:prstGeom>
          <a:noFill/>
        </p:spPr>
        <p:txBody>
          <a:bodyPr wrap="square" rtlCol="0">
            <a:spAutoFit/>
          </a:bodyPr>
          <a:lstStyle/>
          <a:p>
            <a:r>
              <a:rPr lang="fr-FR" dirty="0" err="1" smtClean="0"/>
              <a:t>Wave</a:t>
            </a:r>
            <a:r>
              <a:rPr lang="fr-FR" dirty="0" smtClean="0"/>
              <a:t> guide,</a:t>
            </a:r>
          </a:p>
          <a:p>
            <a:r>
              <a:rPr lang="fr-FR" dirty="0" smtClean="0"/>
              <a:t>Output </a:t>
            </a:r>
            <a:r>
              <a:rPr lang="fr-FR" dirty="0" err="1" smtClean="0"/>
              <a:t>cavity</a:t>
            </a:r>
            <a:r>
              <a:rPr lang="fr-FR" dirty="0"/>
              <a:t> </a:t>
            </a:r>
            <a:r>
              <a:rPr lang="fr-FR" dirty="0" smtClean="0"/>
              <a:t>and</a:t>
            </a:r>
            <a:br>
              <a:rPr lang="fr-FR" dirty="0" smtClean="0"/>
            </a:br>
            <a:r>
              <a:rPr lang="fr-FR" dirty="0" smtClean="0"/>
              <a:t>Output </a:t>
            </a:r>
            <a:r>
              <a:rPr lang="fr-FR" dirty="0" err="1" smtClean="0"/>
              <a:t>antenna</a:t>
            </a:r>
            <a:endParaRPr lang="fr-FR" dirty="0"/>
          </a:p>
        </p:txBody>
      </p:sp>
      <p:sp>
        <p:nvSpPr>
          <p:cNvPr id="5" name="TextBox 4"/>
          <p:cNvSpPr txBox="1"/>
          <p:nvPr/>
        </p:nvSpPr>
        <p:spPr>
          <a:xfrm>
            <a:off x="7324705" y="1709524"/>
            <a:ext cx="1819295" cy="646331"/>
          </a:xfrm>
          <a:prstGeom prst="rect">
            <a:avLst/>
          </a:prstGeom>
          <a:noFill/>
        </p:spPr>
        <p:txBody>
          <a:bodyPr wrap="square" rtlCol="0">
            <a:spAutoFit/>
          </a:bodyPr>
          <a:lstStyle/>
          <a:p>
            <a:r>
              <a:rPr lang="fr-FR" dirty="0" err="1" smtClean="0"/>
              <a:t>Steel</a:t>
            </a:r>
            <a:r>
              <a:rPr lang="fr-FR" dirty="0" smtClean="0"/>
              <a:t> </a:t>
            </a:r>
            <a:r>
              <a:rPr lang="fr-FR" dirty="0" err="1" smtClean="0"/>
              <a:t>rods</a:t>
            </a:r>
            <a:r>
              <a:rPr lang="fr-FR" dirty="0" smtClean="0"/>
              <a:t> and </a:t>
            </a:r>
            <a:r>
              <a:rPr lang="fr-FR" dirty="0" err="1" smtClean="0"/>
              <a:t>Ionic</a:t>
            </a:r>
            <a:r>
              <a:rPr lang="fr-FR" dirty="0" smtClean="0"/>
              <a:t> </a:t>
            </a:r>
            <a:r>
              <a:rPr lang="fr-FR" dirty="0" err="1" smtClean="0"/>
              <a:t>pump</a:t>
            </a:r>
            <a:endParaRPr lang="fr-FR" dirty="0"/>
          </a:p>
        </p:txBody>
      </p:sp>
      <p:sp>
        <p:nvSpPr>
          <p:cNvPr id="6" name="TextBox 5"/>
          <p:cNvSpPr txBox="1"/>
          <p:nvPr/>
        </p:nvSpPr>
        <p:spPr>
          <a:xfrm>
            <a:off x="685800" y="6303598"/>
            <a:ext cx="5105400" cy="369332"/>
          </a:xfrm>
          <a:prstGeom prst="rect">
            <a:avLst/>
          </a:prstGeom>
          <a:noFill/>
        </p:spPr>
        <p:txBody>
          <a:bodyPr wrap="square" rtlCol="0">
            <a:spAutoFit/>
          </a:bodyPr>
          <a:lstStyle/>
          <a:p>
            <a:r>
              <a:rPr lang="fr-FR" dirty="0" err="1" smtClean="0"/>
              <a:t>These</a:t>
            </a:r>
            <a:r>
              <a:rPr lang="fr-FR" dirty="0" smtClean="0"/>
              <a:t> </a:t>
            </a:r>
            <a:r>
              <a:rPr lang="fr-FR" dirty="0" err="1" smtClean="0"/>
              <a:t>elements</a:t>
            </a:r>
            <a:r>
              <a:rPr lang="fr-FR" dirty="0" smtClean="0"/>
              <a:t> have </a:t>
            </a:r>
            <a:r>
              <a:rPr lang="fr-FR" dirty="0" err="1" smtClean="0"/>
              <a:t>already</a:t>
            </a:r>
            <a:r>
              <a:rPr lang="fr-FR" dirty="0" smtClean="0"/>
              <a:t> been </a:t>
            </a:r>
            <a:r>
              <a:rPr lang="fr-FR" dirty="0" err="1" smtClean="0"/>
              <a:t>delivered</a:t>
            </a:r>
            <a:r>
              <a:rPr lang="fr-FR" dirty="0"/>
              <a:t>.</a:t>
            </a:r>
          </a:p>
        </p:txBody>
      </p:sp>
    </p:spTree>
    <p:extLst>
      <p:ext uri="{BB962C8B-B14F-4D97-AF65-F5344CB8AC3E}">
        <p14:creationId xmlns:p14="http://schemas.microsoft.com/office/powerpoint/2010/main" val="27006197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klystron TH2166 enhancement</a:t>
            </a:r>
            <a:br>
              <a:rPr lang="en-US" dirty="0" smtClean="0"/>
            </a:br>
            <a:r>
              <a:rPr lang="en-US" dirty="0" smtClean="0"/>
              <a:t>Cavities preliminary design</a:t>
            </a:r>
            <a:endParaRPr lang="en-US" dirty="0"/>
          </a:p>
        </p:txBody>
      </p:sp>
      <p:sp>
        <p:nvSpPr>
          <p:cNvPr id="5" name="Espace réservé du contenu 4"/>
          <p:cNvSpPr>
            <a:spLocks noGrp="1"/>
          </p:cNvSpPr>
          <p:nvPr>
            <p:ph idx="1"/>
          </p:nvPr>
        </p:nvSpPr>
        <p:spPr>
          <a:xfrm>
            <a:off x="-533399" y="1066755"/>
            <a:ext cx="4571999" cy="5399670"/>
          </a:xfrm>
        </p:spPr>
        <p:txBody>
          <a:bodyPr>
            <a:normAutofit/>
          </a:bodyPr>
          <a:lstStyle/>
          <a:p>
            <a:endParaRPr lang="en-US" sz="1400" dirty="0" smtClean="0"/>
          </a:p>
          <a:p>
            <a:r>
              <a:rPr lang="en-US" sz="1400" dirty="0" smtClean="0"/>
              <a:t>The design we are looking for would let us :</a:t>
            </a:r>
          </a:p>
          <a:p>
            <a:pPr marL="1266825" indent="-342900">
              <a:buFont typeface="Arial" panose="020B0604020202020204" pitchFamily="34" charset="0"/>
              <a:buChar char="•"/>
            </a:pPr>
            <a:r>
              <a:rPr lang="en-US" sz="1400" dirty="0" smtClean="0"/>
              <a:t>Use the TH2166 klystron test and conditioning bench</a:t>
            </a:r>
            <a:br>
              <a:rPr lang="en-US" sz="1400" dirty="0" smtClean="0"/>
            </a:br>
            <a:r>
              <a:rPr lang="en-US" sz="1400" i="1" dirty="0">
                <a:sym typeface="Wingdings" panose="05000000000000000000" pitchFamily="2" charset="2"/>
              </a:rPr>
              <a:t> </a:t>
            </a:r>
            <a:r>
              <a:rPr lang="en-US" sz="1400" i="1" dirty="0" smtClean="0">
                <a:sym typeface="Wingdings" panose="05000000000000000000" pitchFamily="2" charset="2"/>
              </a:rPr>
              <a:t>Total interaction line length of </a:t>
            </a:r>
            <a:r>
              <a:rPr lang="en-US" sz="1400" b="1" i="1" dirty="0" smtClean="0">
                <a:sym typeface="Wingdings" panose="05000000000000000000" pitchFamily="2" charset="2"/>
              </a:rPr>
              <a:t>233mm</a:t>
            </a:r>
            <a:r>
              <a:rPr lang="en-US" sz="1400" i="1" dirty="0" smtClean="0">
                <a:sym typeface="Wingdings" panose="05000000000000000000" pitchFamily="2" charset="2"/>
              </a:rPr>
              <a:t>, s</a:t>
            </a:r>
            <a:r>
              <a:rPr lang="en-US" sz="1400" i="1" dirty="0" smtClean="0"/>
              <a:t>ame </a:t>
            </a:r>
            <a:r>
              <a:rPr lang="en-US" sz="1400" b="1" i="1" dirty="0" smtClean="0"/>
              <a:t>input </a:t>
            </a:r>
            <a:r>
              <a:rPr lang="en-US" sz="1400" b="1" i="1" dirty="0"/>
              <a:t>and output </a:t>
            </a:r>
            <a:r>
              <a:rPr lang="en-US" sz="1400" b="1" i="1" dirty="0" smtClean="0"/>
              <a:t>cavities</a:t>
            </a:r>
            <a:r>
              <a:rPr lang="en-US" sz="1400" i="1" dirty="0" smtClean="0"/>
              <a:t>, same </a:t>
            </a:r>
            <a:r>
              <a:rPr lang="en-US" sz="1400" b="1" i="1" dirty="0" smtClean="0"/>
              <a:t>solenoid</a:t>
            </a:r>
            <a:endParaRPr lang="en-US" sz="1400" b="1" dirty="0" smtClean="0"/>
          </a:p>
          <a:p>
            <a:pPr marL="1266825" indent="-342900">
              <a:buFont typeface="Arial" panose="020B0604020202020204" pitchFamily="34" charset="0"/>
              <a:buChar char="•"/>
            </a:pPr>
            <a:endParaRPr lang="en-US" sz="1400" dirty="0" smtClean="0"/>
          </a:p>
          <a:p>
            <a:pPr marL="1266825" indent="-342900">
              <a:buFont typeface="Arial" panose="020B0604020202020204" pitchFamily="34" charset="0"/>
              <a:buChar char="•"/>
            </a:pPr>
            <a:r>
              <a:rPr lang="en-US" sz="1400" dirty="0" smtClean="0"/>
              <a:t>Use </a:t>
            </a:r>
            <a:r>
              <a:rPr lang="en-US" sz="1400" dirty="0"/>
              <a:t>the TH2166 klystron electron </a:t>
            </a:r>
            <a:r>
              <a:rPr lang="en-US" sz="1400" dirty="0" smtClean="0"/>
              <a:t>gun and collector</a:t>
            </a:r>
            <a:br>
              <a:rPr lang="en-US" sz="1400" dirty="0" smtClean="0"/>
            </a:br>
            <a:r>
              <a:rPr lang="en-US" sz="1400" i="1" dirty="0">
                <a:sym typeface="Wingdings" panose="05000000000000000000" pitchFamily="2" charset="2"/>
              </a:rPr>
              <a:t> </a:t>
            </a:r>
            <a:r>
              <a:rPr lang="en-US" sz="1400" i="1" dirty="0" smtClean="0"/>
              <a:t>Same </a:t>
            </a:r>
            <a:r>
              <a:rPr lang="en-US" sz="1400" i="1" dirty="0" err="1" smtClean="0"/>
              <a:t>microperveance</a:t>
            </a:r>
            <a:r>
              <a:rPr lang="en-US" sz="1400" i="1" dirty="0" smtClean="0"/>
              <a:t> of </a:t>
            </a:r>
            <a:r>
              <a:rPr lang="en-US" sz="1400" b="1" i="1" dirty="0" smtClean="0"/>
              <a:t>1µA.V^(-3/2) </a:t>
            </a:r>
            <a:br>
              <a:rPr lang="en-US" sz="1400" b="1" i="1" dirty="0" smtClean="0"/>
            </a:br>
            <a:endParaRPr lang="en-US" sz="1400" b="1" i="1" dirty="0" smtClean="0"/>
          </a:p>
          <a:p>
            <a:pPr marL="1266825" indent="-342900">
              <a:buFont typeface="Arial" panose="020B0604020202020204" pitchFamily="34" charset="0"/>
              <a:buChar char="•"/>
            </a:pPr>
            <a:r>
              <a:rPr lang="en-US" sz="1400" dirty="0" smtClean="0"/>
              <a:t>Check the kladistron principle</a:t>
            </a:r>
            <a:br>
              <a:rPr lang="en-US" sz="1400" dirty="0" smtClean="0"/>
            </a:br>
            <a:r>
              <a:rPr lang="en-US" sz="1400" i="1" dirty="0" smtClean="0">
                <a:sym typeface="Wingdings" panose="05000000000000000000" pitchFamily="2" charset="2"/>
              </a:rPr>
              <a:t> More than</a:t>
            </a:r>
            <a:r>
              <a:rPr lang="en-US" sz="1400" i="1" dirty="0" smtClean="0"/>
              <a:t> </a:t>
            </a:r>
            <a:r>
              <a:rPr lang="en-US" sz="1400" b="1" i="1" dirty="0" smtClean="0"/>
              <a:t>6 cavities</a:t>
            </a:r>
          </a:p>
          <a:p>
            <a:pPr marL="1266825" indent="-342900">
              <a:buFont typeface="Arial" panose="020B0604020202020204" pitchFamily="34" charset="0"/>
              <a:buChar char="•"/>
            </a:pPr>
            <a:endParaRPr lang="en-US" sz="1400" dirty="0" smtClean="0"/>
          </a:p>
          <a:p>
            <a:pPr marL="1266825" indent="-342900">
              <a:buFont typeface="Arial" panose="020B0604020202020204" pitchFamily="34" charset="0"/>
              <a:buChar char="•"/>
            </a:pPr>
            <a:r>
              <a:rPr lang="en-US" sz="1400" dirty="0" smtClean="0"/>
              <a:t>Avoid cavities coupling</a:t>
            </a:r>
            <a:br>
              <a:rPr lang="en-US" sz="1400" dirty="0" smtClean="0"/>
            </a:br>
            <a:r>
              <a:rPr lang="en-US" sz="1400" i="1" dirty="0" smtClean="0">
                <a:sym typeface="Wingdings" panose="05000000000000000000" pitchFamily="2" charset="2"/>
              </a:rPr>
              <a:t> Drift space between cavities larger than </a:t>
            </a:r>
            <a:r>
              <a:rPr lang="en-US" sz="1400" b="1" i="1" dirty="0" smtClean="0">
                <a:sym typeface="Wingdings" panose="05000000000000000000" pitchFamily="2" charset="2"/>
              </a:rPr>
              <a:t>9mm</a:t>
            </a:r>
          </a:p>
          <a:p>
            <a:pPr marL="1266825" indent="-342900">
              <a:buFont typeface="Arial" panose="020B0604020202020204" pitchFamily="34" charset="0"/>
              <a:buChar char="•"/>
            </a:pPr>
            <a:endParaRPr lang="en-US" sz="1400" dirty="0" smtClean="0">
              <a:sym typeface="Wingdings" panose="05000000000000000000" pitchFamily="2" charset="2"/>
            </a:endParaRPr>
          </a:p>
          <a:p>
            <a:pPr marL="1266825" indent="-342900">
              <a:buFont typeface="Arial" panose="020B0604020202020204" pitchFamily="34" charset="0"/>
              <a:buChar char="•"/>
            </a:pPr>
            <a:r>
              <a:rPr lang="en-US" sz="1400" dirty="0" smtClean="0">
                <a:sym typeface="Wingdings" panose="05000000000000000000" pitchFamily="2" charset="2"/>
              </a:rPr>
              <a:t>Avoid gain peaks</a:t>
            </a:r>
            <a:br>
              <a:rPr lang="en-US" sz="1400" dirty="0" smtClean="0">
                <a:sym typeface="Wingdings" panose="05000000000000000000" pitchFamily="2" charset="2"/>
              </a:rPr>
            </a:br>
            <a:r>
              <a:rPr lang="en-US" sz="1400" i="1" dirty="0" smtClean="0">
                <a:sym typeface="Wingdings" panose="05000000000000000000" pitchFamily="2" charset="2"/>
              </a:rPr>
              <a:t> </a:t>
            </a:r>
            <a:r>
              <a:rPr lang="en-US" sz="1400" b="1" i="1" dirty="0" smtClean="0">
                <a:sym typeface="Wingdings" panose="05000000000000000000" pitchFamily="2" charset="2"/>
              </a:rPr>
              <a:t>Low </a:t>
            </a:r>
            <a:r>
              <a:rPr lang="en-US" sz="1400" i="1" dirty="0" smtClean="0">
                <a:sym typeface="Wingdings" panose="05000000000000000000" pitchFamily="2" charset="2"/>
              </a:rPr>
              <a:t>R/Q and Q0 values</a:t>
            </a:r>
            <a:endParaRPr lang="en-US" sz="1400" b="1" dirty="0"/>
          </a:p>
        </p:txBody>
      </p:sp>
      <p:sp>
        <p:nvSpPr>
          <p:cNvPr id="4" name="Espace réservé du numéro de diapositive 3"/>
          <p:cNvSpPr>
            <a:spLocks noGrp="1"/>
          </p:cNvSpPr>
          <p:nvPr>
            <p:ph type="sldNum" sz="quarter" idx="17"/>
          </p:nvPr>
        </p:nvSpPr>
        <p:spPr/>
        <p:txBody>
          <a:bodyPr/>
          <a:lstStyle/>
          <a:p>
            <a:fld id="{296A5B4F-8806-49AF-ADC2-F53C548500B7}" type="slidenum">
              <a:rPr lang="fr-FR" smtClean="0"/>
              <a:t>19</a:t>
            </a:fld>
            <a:endParaRPr lang="fr-FR"/>
          </a:p>
        </p:txBody>
      </p:sp>
      <p:sp>
        <p:nvSpPr>
          <p:cNvPr id="3" name="Espace réservé du pied de page 2"/>
          <p:cNvSpPr>
            <a:spLocks noGrp="1"/>
          </p:cNvSpPr>
          <p:nvPr>
            <p:ph type="ftr" sz="quarter" idx="18"/>
          </p:nvPr>
        </p:nvSpPr>
        <p:spPr/>
        <p:txBody>
          <a:bodyPr/>
          <a:lstStyle/>
          <a:p>
            <a:r>
              <a:rPr lang="fr-FR" smtClean="0"/>
              <a:t>Antoine Mollard – JDD Pheniics 2016</a:t>
            </a:r>
            <a:endParaRPr lang="fr-FR" dirty="0"/>
          </a:p>
        </p:txBody>
      </p:sp>
      <p:pic>
        <p:nvPicPr>
          <p:cNvPr id="7" name="Picture 6"/>
          <p:cNvPicPr>
            <a:picLocks noChangeAspect="1"/>
          </p:cNvPicPr>
          <p:nvPr/>
        </p:nvPicPr>
        <p:blipFill>
          <a:blip r:embed="rId3"/>
          <a:stretch>
            <a:fillRect/>
          </a:stretch>
        </p:blipFill>
        <p:spPr>
          <a:xfrm>
            <a:off x="3944480" y="1415358"/>
            <a:ext cx="5199520" cy="4684348"/>
          </a:xfrm>
          <a:prstGeom prst="rect">
            <a:avLst/>
          </a:prstGeom>
        </p:spPr>
      </p:pic>
    </p:spTree>
    <p:extLst>
      <p:ext uri="{BB962C8B-B14F-4D97-AF65-F5344CB8AC3E}">
        <p14:creationId xmlns:p14="http://schemas.microsoft.com/office/powerpoint/2010/main" val="38427696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en-US" sz="2000" dirty="0"/>
              <a:t>High-Efficiency Klystron Design </a:t>
            </a:r>
            <a:r>
              <a:rPr lang="en-US" sz="2000" dirty="0" smtClean="0"/>
              <a:t/>
            </a:r>
            <a:br>
              <a:rPr lang="en-US" sz="2000" dirty="0" smtClean="0"/>
            </a:br>
            <a:r>
              <a:rPr lang="en-US" sz="2000" dirty="0" smtClean="0"/>
              <a:t>for </a:t>
            </a:r>
            <a:r>
              <a:rPr lang="en-US" sz="2000" dirty="0"/>
              <a:t>the CLIC Project</a:t>
            </a:r>
            <a:endParaRPr lang="fr-FR" sz="2000" dirty="0"/>
          </a:p>
        </p:txBody>
      </p:sp>
      <p:sp>
        <p:nvSpPr>
          <p:cNvPr id="7" name="Espace réservé du contenu 6"/>
          <p:cNvSpPr>
            <a:spLocks noGrp="1"/>
          </p:cNvSpPr>
          <p:nvPr>
            <p:ph idx="1"/>
          </p:nvPr>
        </p:nvSpPr>
        <p:spPr/>
        <p:txBody>
          <a:bodyPr/>
          <a:lstStyle/>
          <a:p>
            <a:pPr marL="1381125" indent="-457200">
              <a:buFont typeface="+mj-lt"/>
              <a:buAutoNum type="arabicPeriod"/>
            </a:pPr>
            <a:endParaRPr lang="en-US" dirty="0" smtClean="0"/>
          </a:p>
          <a:p>
            <a:pPr marL="1381125" indent="-457200">
              <a:buFont typeface="+mj-lt"/>
              <a:buAutoNum type="arabicPeriod"/>
            </a:pPr>
            <a:r>
              <a:rPr lang="en-US" dirty="0" smtClean="0"/>
              <a:t>High-efficiency RF source design</a:t>
            </a:r>
          </a:p>
          <a:p>
            <a:pPr marL="1381125" indent="-457200">
              <a:buFont typeface="+mj-lt"/>
              <a:buAutoNum type="arabicPeriod"/>
            </a:pPr>
            <a:r>
              <a:rPr lang="en-US" dirty="0" smtClean="0"/>
              <a:t>Klystron principle</a:t>
            </a:r>
          </a:p>
          <a:p>
            <a:pPr marL="1381125" indent="-457200">
              <a:buFont typeface="+mj-lt"/>
              <a:buAutoNum type="arabicPeriod"/>
            </a:pPr>
            <a:r>
              <a:rPr lang="en-US" dirty="0" smtClean="0"/>
              <a:t>Kladistron (high-efficiency klystron) principle</a:t>
            </a:r>
          </a:p>
          <a:p>
            <a:pPr marL="1381125" indent="-457200">
              <a:buFont typeface="+mj-lt"/>
              <a:buAutoNum type="arabicPeriod"/>
            </a:pPr>
            <a:r>
              <a:rPr lang="en-US" dirty="0" smtClean="0"/>
              <a:t>TH2166 klystron and the kladistron prototype design</a:t>
            </a:r>
          </a:p>
          <a:p>
            <a:pPr marL="1381125" indent="-457200">
              <a:buFont typeface="+mj-lt"/>
              <a:buAutoNum type="arabicPeriod"/>
            </a:pPr>
            <a:r>
              <a:rPr lang="en-US" dirty="0" smtClean="0"/>
              <a:t>Cavities fabrication</a:t>
            </a:r>
          </a:p>
          <a:p>
            <a:pPr marL="1381125" indent="-457200">
              <a:buFont typeface="+mj-lt"/>
              <a:buAutoNum type="arabicPeriod"/>
            </a:pPr>
            <a:endParaRPr lang="en-US" dirty="0" smtClean="0"/>
          </a:p>
        </p:txBody>
      </p:sp>
      <p:sp>
        <p:nvSpPr>
          <p:cNvPr id="2" name="Espace réservé du numéro de diapositive 1"/>
          <p:cNvSpPr>
            <a:spLocks noGrp="1"/>
          </p:cNvSpPr>
          <p:nvPr>
            <p:ph type="sldNum" sz="quarter" idx="11"/>
          </p:nvPr>
        </p:nvSpPr>
        <p:spPr/>
        <p:txBody>
          <a:bodyPr/>
          <a:lstStyle/>
          <a:p>
            <a:fld id="{296A5B4F-8806-49AF-ADC2-F53C548500B7}" type="slidenum">
              <a:rPr lang="fr-FR" smtClean="0"/>
              <a:pPr/>
              <a:t>2</a:t>
            </a:fld>
            <a:endParaRPr lang="fr-FR" dirty="0"/>
          </a:p>
        </p:txBody>
      </p:sp>
      <p:sp>
        <p:nvSpPr>
          <p:cNvPr id="3" name="Espace réservé du pied de page 2"/>
          <p:cNvSpPr>
            <a:spLocks noGrp="1"/>
          </p:cNvSpPr>
          <p:nvPr>
            <p:ph type="ftr" sz="quarter" idx="12"/>
          </p:nvPr>
        </p:nvSpPr>
        <p:spPr/>
        <p:txBody>
          <a:bodyPr/>
          <a:lstStyle/>
          <a:p>
            <a:r>
              <a:rPr lang="fr-FR" smtClean="0"/>
              <a:t>Antoine Mollard – JDD Pheniics 2016</a:t>
            </a:r>
            <a:endParaRPr lang="fr-FR" dirty="0"/>
          </a:p>
        </p:txBody>
      </p:sp>
    </p:spTree>
    <p:extLst>
      <p:ext uri="{BB962C8B-B14F-4D97-AF65-F5344CB8AC3E}">
        <p14:creationId xmlns:p14="http://schemas.microsoft.com/office/powerpoint/2010/main" val="13333048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title"/>
          </p:nvPr>
        </p:nvSpPr>
        <p:spPr/>
        <p:txBody>
          <a:bodyPr/>
          <a:lstStyle/>
          <a:p>
            <a:r>
              <a:rPr lang="en-US" dirty="0"/>
              <a:t>klystron TH2166 enhancement</a:t>
            </a:r>
            <a:br>
              <a:rPr lang="en-US" dirty="0"/>
            </a:br>
            <a:r>
              <a:rPr lang="en-US" dirty="0"/>
              <a:t>Cavities </a:t>
            </a:r>
            <a:r>
              <a:rPr lang="en-US" dirty="0" smtClean="0"/>
              <a:t>preliminary design</a:t>
            </a:r>
            <a:endParaRPr lang="fr-FR" dirty="0"/>
          </a:p>
        </p:txBody>
      </p:sp>
      <p:sp>
        <p:nvSpPr>
          <p:cNvPr id="4" name="Espace réservé du numéro de diapositive 3"/>
          <p:cNvSpPr>
            <a:spLocks noGrp="1"/>
          </p:cNvSpPr>
          <p:nvPr>
            <p:ph type="sldNum" sz="quarter" idx="11"/>
          </p:nvPr>
        </p:nvSpPr>
        <p:spPr/>
        <p:txBody>
          <a:bodyPr/>
          <a:lstStyle/>
          <a:p>
            <a:fld id="{296A5B4F-8806-49AF-ADC2-F53C548500B7}" type="slidenum">
              <a:rPr lang="fr-FR" smtClean="0"/>
              <a:t>20</a:t>
            </a:fld>
            <a:endParaRPr lang="fr-FR"/>
          </a:p>
        </p:txBody>
      </p:sp>
      <p:sp>
        <p:nvSpPr>
          <p:cNvPr id="27" name="ZoneTexte 26"/>
          <p:cNvSpPr txBox="1"/>
          <p:nvPr/>
        </p:nvSpPr>
        <p:spPr>
          <a:xfrm>
            <a:off x="1066800" y="4945225"/>
            <a:ext cx="1177403" cy="369332"/>
          </a:xfrm>
          <a:prstGeom prst="rect">
            <a:avLst/>
          </a:prstGeom>
          <a:noFill/>
        </p:spPr>
        <p:txBody>
          <a:bodyPr wrap="square" rtlCol="0">
            <a:spAutoFit/>
          </a:bodyPr>
          <a:lstStyle/>
          <a:p>
            <a:r>
              <a:rPr lang="fr-FR" dirty="0" smtClean="0"/>
              <a:t>Type 1</a:t>
            </a:r>
            <a:endParaRPr lang="fr-FR" dirty="0"/>
          </a:p>
        </p:txBody>
      </p:sp>
      <p:sp>
        <p:nvSpPr>
          <p:cNvPr id="28" name="ZoneTexte 27"/>
          <p:cNvSpPr txBox="1"/>
          <p:nvPr/>
        </p:nvSpPr>
        <p:spPr>
          <a:xfrm>
            <a:off x="3927997" y="4923924"/>
            <a:ext cx="1177403" cy="369332"/>
          </a:xfrm>
          <a:prstGeom prst="rect">
            <a:avLst/>
          </a:prstGeom>
          <a:noFill/>
        </p:spPr>
        <p:txBody>
          <a:bodyPr wrap="square" rtlCol="0">
            <a:spAutoFit/>
          </a:bodyPr>
          <a:lstStyle/>
          <a:p>
            <a:r>
              <a:rPr lang="fr-FR" dirty="0" smtClean="0"/>
              <a:t>Type 2</a:t>
            </a:r>
            <a:endParaRPr lang="fr-FR" dirty="0"/>
          </a:p>
        </p:txBody>
      </p:sp>
      <p:sp>
        <p:nvSpPr>
          <p:cNvPr id="29" name="ZoneTexte 28"/>
          <p:cNvSpPr txBox="1"/>
          <p:nvPr/>
        </p:nvSpPr>
        <p:spPr>
          <a:xfrm>
            <a:off x="6470965" y="4945225"/>
            <a:ext cx="1177403" cy="369332"/>
          </a:xfrm>
          <a:prstGeom prst="rect">
            <a:avLst/>
          </a:prstGeom>
          <a:noFill/>
        </p:spPr>
        <p:txBody>
          <a:bodyPr wrap="square" rtlCol="0">
            <a:spAutoFit/>
          </a:bodyPr>
          <a:lstStyle/>
          <a:p>
            <a:r>
              <a:rPr lang="fr-FR" dirty="0" smtClean="0"/>
              <a:t>Type 3</a:t>
            </a:r>
            <a:endParaRPr lang="fr-FR" dirty="0"/>
          </a:p>
        </p:txBody>
      </p:sp>
      <p:pic>
        <p:nvPicPr>
          <p:cNvPr id="24" name="Image 23"/>
          <p:cNvPicPr>
            <a:picLocks noChangeAspect="1"/>
          </p:cNvPicPr>
          <p:nvPr/>
        </p:nvPicPr>
        <p:blipFill rotWithShape="1">
          <a:blip r:embed="rId3"/>
          <a:srcRect r="18883"/>
          <a:stretch/>
        </p:blipFill>
        <p:spPr>
          <a:xfrm rot="16200000">
            <a:off x="820466" y="2994270"/>
            <a:ext cx="1397483" cy="2276413"/>
          </a:xfrm>
          <a:prstGeom prst="rect">
            <a:avLst/>
          </a:prstGeom>
        </p:spPr>
      </p:pic>
      <p:pic>
        <p:nvPicPr>
          <p:cNvPr id="25" name="Image 24"/>
          <p:cNvPicPr>
            <a:picLocks noChangeAspect="1"/>
          </p:cNvPicPr>
          <p:nvPr/>
        </p:nvPicPr>
        <p:blipFill rotWithShape="1">
          <a:blip r:embed="rId4"/>
          <a:srcRect t="12130" r="9873" b="18954"/>
          <a:stretch/>
        </p:blipFill>
        <p:spPr>
          <a:xfrm rot="16200000">
            <a:off x="3459959" y="3307321"/>
            <a:ext cx="1719205" cy="1299202"/>
          </a:xfrm>
          <a:prstGeom prst="rect">
            <a:avLst/>
          </a:prstGeom>
        </p:spPr>
      </p:pic>
      <p:pic>
        <p:nvPicPr>
          <p:cNvPr id="26" name="Image 25"/>
          <p:cNvPicPr>
            <a:picLocks noChangeAspect="1"/>
          </p:cNvPicPr>
          <p:nvPr/>
        </p:nvPicPr>
        <p:blipFill rotWithShape="1">
          <a:blip r:embed="rId5"/>
          <a:srcRect l="38124" t="34948" r="34450" b="24839"/>
          <a:stretch/>
        </p:blipFill>
        <p:spPr>
          <a:xfrm rot="16200000">
            <a:off x="5953193" y="3327238"/>
            <a:ext cx="1748593" cy="1280221"/>
          </a:xfrm>
          <a:prstGeom prst="rect">
            <a:avLst/>
          </a:prstGeom>
        </p:spPr>
      </p:pic>
      <p:sp>
        <p:nvSpPr>
          <p:cNvPr id="2" name="Rectangle 1"/>
          <p:cNvSpPr/>
          <p:nvPr/>
        </p:nvSpPr>
        <p:spPr>
          <a:xfrm>
            <a:off x="152400" y="3093051"/>
            <a:ext cx="2743200" cy="2403596"/>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extBox 4"/>
          <p:cNvSpPr txBox="1"/>
          <p:nvPr/>
        </p:nvSpPr>
        <p:spPr>
          <a:xfrm>
            <a:off x="316832" y="3067050"/>
            <a:ext cx="2514600" cy="369332"/>
          </a:xfrm>
          <a:prstGeom prst="rect">
            <a:avLst/>
          </a:prstGeom>
          <a:noFill/>
        </p:spPr>
        <p:txBody>
          <a:bodyPr wrap="square" rtlCol="0">
            <a:spAutoFit/>
          </a:bodyPr>
          <a:lstStyle/>
          <a:p>
            <a:r>
              <a:rPr lang="en-US" dirty="0" smtClean="0"/>
              <a:t>TH2166 cavity shape</a:t>
            </a:r>
            <a:endParaRPr lang="en-US" dirty="0"/>
          </a:p>
        </p:txBody>
      </p:sp>
      <p:sp>
        <p:nvSpPr>
          <p:cNvPr id="32" name="Rectangle 31"/>
          <p:cNvSpPr/>
          <p:nvPr/>
        </p:nvSpPr>
        <p:spPr>
          <a:xfrm>
            <a:off x="3300956" y="3103145"/>
            <a:ext cx="4572000" cy="2403596"/>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TextBox 32"/>
          <p:cNvSpPr txBox="1"/>
          <p:nvPr/>
        </p:nvSpPr>
        <p:spPr>
          <a:xfrm>
            <a:off x="4683295" y="3108173"/>
            <a:ext cx="1717505" cy="646331"/>
          </a:xfrm>
          <a:prstGeom prst="rect">
            <a:avLst/>
          </a:prstGeom>
          <a:noFill/>
        </p:spPr>
        <p:txBody>
          <a:bodyPr wrap="square" rtlCol="0">
            <a:spAutoFit/>
          </a:bodyPr>
          <a:lstStyle/>
          <a:p>
            <a:r>
              <a:rPr lang="en-US" dirty="0" smtClean="0"/>
              <a:t>Low-coupling cavity shapes</a:t>
            </a:r>
            <a:endParaRPr lang="en-US" dirty="0"/>
          </a:p>
        </p:txBody>
      </p:sp>
      <p:grpSp>
        <p:nvGrpSpPr>
          <p:cNvPr id="8" name="Group 7"/>
          <p:cNvGrpSpPr/>
          <p:nvPr/>
        </p:nvGrpSpPr>
        <p:grpSpPr>
          <a:xfrm>
            <a:off x="821009" y="1141928"/>
            <a:ext cx="5280308" cy="299945"/>
            <a:chOff x="1939294" y="2526583"/>
            <a:chExt cx="5732612" cy="277934"/>
          </a:xfrm>
        </p:grpSpPr>
        <p:sp>
          <p:nvSpPr>
            <p:cNvPr id="18" name="ZoneTexte 17"/>
            <p:cNvSpPr txBox="1"/>
            <p:nvPr/>
          </p:nvSpPr>
          <p:spPr>
            <a:xfrm>
              <a:off x="1939294" y="2526583"/>
              <a:ext cx="783471" cy="256672"/>
            </a:xfrm>
            <a:prstGeom prst="rect">
              <a:avLst/>
            </a:prstGeom>
            <a:noFill/>
          </p:spPr>
          <p:txBody>
            <a:bodyPr wrap="square" rtlCol="0">
              <a:spAutoFit/>
            </a:bodyPr>
            <a:lstStyle/>
            <a:p>
              <a:r>
                <a:rPr lang="fr-FR" sz="1200" b="1" dirty="0" smtClean="0">
                  <a:solidFill>
                    <a:schemeClr val="tx2"/>
                  </a:solidFill>
                </a:rPr>
                <a:t>Type 1</a:t>
              </a:r>
              <a:endParaRPr lang="fr-FR" sz="1200" b="1" dirty="0">
                <a:solidFill>
                  <a:schemeClr val="tx2"/>
                </a:solidFill>
              </a:endParaRPr>
            </a:p>
          </p:txBody>
        </p:sp>
        <p:sp>
          <p:nvSpPr>
            <p:cNvPr id="19" name="ZoneTexte 18"/>
            <p:cNvSpPr txBox="1"/>
            <p:nvPr/>
          </p:nvSpPr>
          <p:spPr>
            <a:xfrm>
              <a:off x="6934006" y="2526583"/>
              <a:ext cx="737900" cy="227013"/>
            </a:xfrm>
            <a:prstGeom prst="rect">
              <a:avLst/>
            </a:prstGeom>
            <a:noFill/>
          </p:spPr>
          <p:txBody>
            <a:bodyPr wrap="square" rtlCol="0">
              <a:spAutoFit/>
            </a:bodyPr>
            <a:lstStyle/>
            <a:p>
              <a:r>
                <a:rPr lang="fr-FR" sz="1200" b="1" dirty="0">
                  <a:solidFill>
                    <a:schemeClr val="tx2"/>
                  </a:solidFill>
                </a:rPr>
                <a:t>Type 1</a:t>
              </a:r>
            </a:p>
          </p:txBody>
        </p:sp>
        <p:sp>
          <p:nvSpPr>
            <p:cNvPr id="20" name="ZoneTexte 19"/>
            <p:cNvSpPr txBox="1"/>
            <p:nvPr/>
          </p:nvSpPr>
          <p:spPr>
            <a:xfrm>
              <a:off x="3032166" y="2547845"/>
              <a:ext cx="1031405" cy="256672"/>
            </a:xfrm>
            <a:prstGeom prst="rect">
              <a:avLst/>
            </a:prstGeom>
            <a:noFill/>
          </p:spPr>
          <p:txBody>
            <a:bodyPr wrap="square" rtlCol="0">
              <a:spAutoFit/>
            </a:bodyPr>
            <a:lstStyle/>
            <a:p>
              <a:r>
                <a:rPr lang="fr-FR" sz="1200" b="1" dirty="0" smtClean="0">
                  <a:solidFill>
                    <a:schemeClr val="bg2"/>
                  </a:solidFill>
                </a:rPr>
                <a:t>Type 2</a:t>
              </a:r>
              <a:endParaRPr lang="fr-FR" sz="1200" b="1" dirty="0">
                <a:solidFill>
                  <a:schemeClr val="bg2"/>
                </a:solidFill>
              </a:endParaRPr>
            </a:p>
          </p:txBody>
        </p:sp>
        <p:sp>
          <p:nvSpPr>
            <p:cNvPr id="21" name="ZoneTexte 20"/>
            <p:cNvSpPr txBox="1"/>
            <p:nvPr/>
          </p:nvSpPr>
          <p:spPr>
            <a:xfrm>
              <a:off x="5285455" y="2526587"/>
              <a:ext cx="795617" cy="256672"/>
            </a:xfrm>
            <a:prstGeom prst="rect">
              <a:avLst/>
            </a:prstGeom>
            <a:noFill/>
          </p:spPr>
          <p:txBody>
            <a:bodyPr wrap="square" rtlCol="0">
              <a:spAutoFit/>
            </a:bodyPr>
            <a:lstStyle/>
            <a:p>
              <a:r>
                <a:rPr lang="fr-FR" sz="1200" b="1" dirty="0">
                  <a:solidFill>
                    <a:schemeClr val="bg2"/>
                  </a:solidFill>
                </a:rPr>
                <a:t>Type 3</a:t>
              </a:r>
            </a:p>
          </p:txBody>
        </p:sp>
      </p:grpSp>
      <p:sp>
        <p:nvSpPr>
          <p:cNvPr id="3" name="Espace réservé du pied de page 2"/>
          <p:cNvSpPr>
            <a:spLocks noGrp="1"/>
          </p:cNvSpPr>
          <p:nvPr>
            <p:ph type="ftr" sz="quarter" idx="12"/>
          </p:nvPr>
        </p:nvSpPr>
        <p:spPr/>
        <p:txBody>
          <a:bodyPr/>
          <a:lstStyle/>
          <a:p>
            <a:r>
              <a:rPr lang="fr-FR" smtClean="0"/>
              <a:t>Antoine Mollard – JDD Pheniics 2016</a:t>
            </a:r>
            <a:endParaRPr lang="fr-FR"/>
          </a:p>
        </p:txBody>
      </p:sp>
      <p:sp>
        <p:nvSpPr>
          <p:cNvPr id="7" name="TextBox 6"/>
          <p:cNvSpPr txBox="1"/>
          <p:nvPr/>
        </p:nvSpPr>
        <p:spPr>
          <a:xfrm>
            <a:off x="180040" y="5657850"/>
            <a:ext cx="8887760" cy="923330"/>
          </a:xfrm>
          <a:prstGeom prst="rect">
            <a:avLst/>
          </a:prstGeom>
          <a:noFill/>
        </p:spPr>
        <p:txBody>
          <a:bodyPr wrap="square" rtlCol="0">
            <a:spAutoFit/>
          </a:bodyPr>
          <a:lstStyle/>
          <a:p>
            <a:r>
              <a:rPr lang="en-US" dirty="0" smtClean="0"/>
              <a:t>According to our COMSOL simulations, these low-coupling cavities are fit for smooth electron bunching. On the other hand, the strong electric fields and narrow cavities gap are responsible for multipactor phenomenon.	 </a:t>
            </a:r>
            <a:endParaRPr lang="en-US" dirty="0"/>
          </a:p>
        </p:txBody>
      </p:sp>
      <p:pic>
        <p:nvPicPr>
          <p:cNvPr id="9" name="Imag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4241" y="1753817"/>
            <a:ext cx="5263138" cy="1300710"/>
          </a:xfrm>
          <a:prstGeom prst="rect">
            <a:avLst/>
          </a:prstGeom>
        </p:spPr>
      </p:pic>
      <p:sp>
        <p:nvSpPr>
          <p:cNvPr id="35" name="Accolade ouvrante 34"/>
          <p:cNvSpPr/>
          <p:nvPr/>
        </p:nvSpPr>
        <p:spPr>
          <a:xfrm rot="5400000">
            <a:off x="4155953" y="758212"/>
            <a:ext cx="227253" cy="1776412"/>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fr-FR" sz="1200"/>
          </a:p>
        </p:txBody>
      </p:sp>
      <p:sp>
        <p:nvSpPr>
          <p:cNvPr id="36" name="Accolade ouvrante 35"/>
          <p:cNvSpPr/>
          <p:nvPr/>
        </p:nvSpPr>
        <p:spPr>
          <a:xfrm rot="5400000">
            <a:off x="2189041" y="747896"/>
            <a:ext cx="227253" cy="1776412"/>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fr-FR" sz="1200"/>
          </a:p>
        </p:txBody>
      </p:sp>
    </p:spTree>
    <p:extLst>
      <p:ext uri="{BB962C8B-B14F-4D97-AF65-F5344CB8AC3E}">
        <p14:creationId xmlns:p14="http://schemas.microsoft.com/office/powerpoint/2010/main" val="21098462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296A5B4F-8806-49AF-ADC2-F53C548500B7}" type="slidenum">
              <a:rPr lang="fr-FR" smtClean="0"/>
              <a:pPr/>
              <a:t>21</a:t>
            </a:fld>
            <a:endParaRPr lang="fr-FR"/>
          </a:p>
        </p:txBody>
      </p:sp>
      <p:sp>
        <p:nvSpPr>
          <p:cNvPr id="5" name="Footer Placeholder 4"/>
          <p:cNvSpPr>
            <a:spLocks noGrp="1"/>
          </p:cNvSpPr>
          <p:nvPr>
            <p:ph type="ftr" sz="quarter" idx="12"/>
          </p:nvPr>
        </p:nvSpPr>
        <p:spPr/>
        <p:txBody>
          <a:bodyPr/>
          <a:lstStyle/>
          <a:p>
            <a:r>
              <a:rPr lang="fr-FR" smtClean="0"/>
              <a:t>Antoine Mollard – JDD Pheniics 2016</a:t>
            </a:r>
            <a:endParaRPr lang="fr-FR"/>
          </a:p>
        </p:txBody>
      </p:sp>
      <p:sp>
        <p:nvSpPr>
          <p:cNvPr id="6" name="Titre 1"/>
          <p:cNvSpPr>
            <a:spLocks noGrp="1"/>
          </p:cNvSpPr>
          <p:nvPr>
            <p:ph type="title"/>
          </p:nvPr>
        </p:nvSpPr>
        <p:spPr/>
        <p:txBody>
          <a:bodyPr/>
          <a:lstStyle/>
          <a:p>
            <a:r>
              <a:rPr lang="en-US" dirty="0" smtClean="0"/>
              <a:t>Th2166 Klystron and Kladistron Comparison</a:t>
            </a:r>
            <a:br>
              <a:rPr lang="en-US" dirty="0" smtClean="0"/>
            </a:br>
            <a:r>
              <a:rPr lang="en-US" dirty="0" smtClean="0"/>
              <a:t>MAGIC2D Simulations</a:t>
            </a:r>
            <a:endParaRPr lang="en-US" dirty="0"/>
          </a:p>
        </p:txBody>
      </p:sp>
      <p:graphicFrame>
        <p:nvGraphicFramePr>
          <p:cNvPr id="7" name="Content Placeholder 6"/>
          <p:cNvGraphicFramePr>
            <a:graphicFrameLocks noGrp="1"/>
          </p:cNvGraphicFramePr>
          <p:nvPr>
            <p:ph idx="1"/>
            <p:extLst/>
          </p:nvPr>
        </p:nvGraphicFramePr>
        <p:xfrm>
          <a:off x="576263" y="1268414"/>
          <a:ext cx="8172450" cy="4141786"/>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990600" y="5410200"/>
            <a:ext cx="7034704" cy="646331"/>
          </a:xfrm>
          <a:prstGeom prst="rect">
            <a:avLst/>
          </a:prstGeom>
          <a:noFill/>
        </p:spPr>
        <p:txBody>
          <a:bodyPr wrap="square" rtlCol="0">
            <a:spAutoFit/>
          </a:bodyPr>
          <a:lstStyle/>
          <a:p>
            <a:r>
              <a:rPr lang="en-US" dirty="0" smtClean="0">
                <a:solidFill>
                  <a:prstClr val="black"/>
                </a:solidFill>
              </a:rPr>
              <a:t>For the moment, our kladistron simulation results reach an efficiency of six points above TH2166 simulation results.</a:t>
            </a:r>
            <a:endParaRPr lang="en-US" dirty="0">
              <a:solidFill>
                <a:prstClr val="black"/>
              </a:solidFill>
            </a:endParaRPr>
          </a:p>
        </p:txBody>
      </p:sp>
    </p:spTree>
    <p:extLst>
      <p:ext uri="{BB962C8B-B14F-4D97-AF65-F5344CB8AC3E}">
        <p14:creationId xmlns:p14="http://schemas.microsoft.com/office/powerpoint/2010/main" val="26037582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pPr marL="457200" indent="-457200">
              <a:buFont typeface="+mj-lt"/>
              <a:buAutoNum type="arabicPeriod" startAt="5"/>
            </a:pPr>
            <a:r>
              <a:rPr lang="en-US" dirty="0"/>
              <a:t>Cavities fabrication</a:t>
            </a:r>
          </a:p>
        </p:txBody>
      </p:sp>
      <p:sp>
        <p:nvSpPr>
          <p:cNvPr id="5" name="Espace réservé du texte 4"/>
          <p:cNvSpPr>
            <a:spLocks noGrp="1"/>
          </p:cNvSpPr>
          <p:nvPr>
            <p:ph type="body" idx="1"/>
          </p:nvPr>
        </p:nvSpPr>
        <p:spPr/>
        <p:txBody>
          <a:bodyPr/>
          <a:lstStyle/>
          <a:p>
            <a:endParaRPr lang="fr-FR"/>
          </a:p>
        </p:txBody>
      </p:sp>
      <p:sp>
        <p:nvSpPr>
          <p:cNvPr id="2" name="Espace réservé du numéro de diapositive 1"/>
          <p:cNvSpPr>
            <a:spLocks noGrp="1"/>
          </p:cNvSpPr>
          <p:nvPr>
            <p:ph type="sldNum" sz="quarter" idx="11"/>
          </p:nvPr>
        </p:nvSpPr>
        <p:spPr/>
        <p:txBody>
          <a:bodyPr/>
          <a:lstStyle/>
          <a:p>
            <a:fld id="{296A5B4F-8806-49AF-ADC2-F53C548500B7}" type="slidenum">
              <a:rPr lang="fr-FR" smtClean="0"/>
              <a:t>22</a:t>
            </a:fld>
            <a:endParaRPr lang="fr-FR"/>
          </a:p>
        </p:txBody>
      </p:sp>
      <p:sp>
        <p:nvSpPr>
          <p:cNvPr id="3" name="Espace réservé du pied de page 2"/>
          <p:cNvSpPr>
            <a:spLocks noGrp="1"/>
          </p:cNvSpPr>
          <p:nvPr>
            <p:ph type="ftr" sz="quarter" idx="12"/>
          </p:nvPr>
        </p:nvSpPr>
        <p:spPr/>
        <p:txBody>
          <a:bodyPr/>
          <a:lstStyle/>
          <a:p>
            <a:r>
              <a:rPr lang="fr-FR" smtClean="0"/>
              <a:t>Antoine Mollard – JDD Pheniics 2016</a:t>
            </a:r>
            <a:endParaRPr lang="fr-FR"/>
          </a:p>
        </p:txBody>
      </p:sp>
    </p:spTree>
    <p:extLst>
      <p:ext uri="{BB962C8B-B14F-4D97-AF65-F5344CB8AC3E}">
        <p14:creationId xmlns:p14="http://schemas.microsoft.com/office/powerpoint/2010/main" val="18342271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 name="Espace réservé du contenu 6"/>
          <p:cNvPicPr>
            <a:picLocks noChangeAspect="1"/>
          </p:cNvPicPr>
          <p:nvPr/>
        </p:nvPicPr>
        <p:blipFill>
          <a:blip r:embed="rId2"/>
          <a:stretch>
            <a:fillRect/>
          </a:stretch>
        </p:blipFill>
        <p:spPr>
          <a:xfrm rot="16200000">
            <a:off x="-211431" y="1696648"/>
            <a:ext cx="4433878" cy="3401414"/>
          </a:xfrm>
          <a:prstGeom prst="rect">
            <a:avLst/>
          </a:prstGeom>
        </p:spPr>
      </p:pic>
      <p:sp>
        <p:nvSpPr>
          <p:cNvPr id="4" name="Slide Number Placeholder 3"/>
          <p:cNvSpPr>
            <a:spLocks noGrp="1"/>
          </p:cNvSpPr>
          <p:nvPr>
            <p:ph type="sldNum" sz="quarter" idx="11"/>
          </p:nvPr>
        </p:nvSpPr>
        <p:spPr/>
        <p:txBody>
          <a:bodyPr/>
          <a:lstStyle/>
          <a:p>
            <a:fld id="{296A5B4F-8806-49AF-ADC2-F53C548500B7}" type="slidenum">
              <a:rPr lang="fr-FR" smtClean="0"/>
              <a:t>23</a:t>
            </a:fld>
            <a:endParaRPr lang="fr-FR"/>
          </a:p>
        </p:txBody>
      </p:sp>
      <p:sp>
        <p:nvSpPr>
          <p:cNvPr id="5" name="Footer Placeholder 4"/>
          <p:cNvSpPr>
            <a:spLocks noGrp="1"/>
          </p:cNvSpPr>
          <p:nvPr>
            <p:ph type="ftr" sz="quarter" idx="12"/>
          </p:nvPr>
        </p:nvSpPr>
        <p:spPr/>
        <p:txBody>
          <a:bodyPr/>
          <a:lstStyle/>
          <a:p>
            <a:r>
              <a:rPr lang="fr-FR" smtClean="0"/>
              <a:t>Antoine Mollard – JDD Pheniics 2016</a:t>
            </a:r>
            <a:endParaRPr lang="fr-FR"/>
          </a:p>
        </p:txBody>
      </p:sp>
      <p:sp>
        <p:nvSpPr>
          <p:cNvPr id="6" name="Title 1"/>
          <p:cNvSpPr>
            <a:spLocks noGrp="1"/>
          </p:cNvSpPr>
          <p:nvPr>
            <p:ph type="title"/>
          </p:nvPr>
        </p:nvSpPr>
        <p:spPr/>
        <p:txBody>
          <a:bodyPr/>
          <a:lstStyle/>
          <a:p>
            <a:r>
              <a:rPr lang="fr-FR" dirty="0" err="1" smtClean="0"/>
              <a:t>Frequency</a:t>
            </a:r>
            <a:r>
              <a:rPr lang="fr-FR" dirty="0" smtClean="0"/>
              <a:t> shift :</a:t>
            </a:r>
            <a:br>
              <a:rPr lang="fr-FR" dirty="0" smtClean="0"/>
            </a:br>
            <a:r>
              <a:rPr lang="fr-FR" dirty="0" smtClean="0"/>
              <a:t>a </a:t>
            </a:r>
            <a:r>
              <a:rPr lang="fr-FR" dirty="0" err="1" smtClean="0"/>
              <a:t>reliable</a:t>
            </a:r>
            <a:r>
              <a:rPr lang="fr-FR" dirty="0" smtClean="0"/>
              <a:t> </a:t>
            </a:r>
            <a:r>
              <a:rPr lang="fr-FR" dirty="0" err="1" smtClean="0"/>
              <a:t>tuning</a:t>
            </a:r>
            <a:r>
              <a:rPr lang="fr-FR" dirty="0" smtClean="0"/>
              <a:t> system </a:t>
            </a:r>
            <a:r>
              <a:rPr lang="fr-FR" dirty="0" err="1" smtClean="0"/>
              <a:t>is</a:t>
            </a:r>
            <a:r>
              <a:rPr lang="fr-FR" dirty="0" smtClean="0"/>
              <a:t> </a:t>
            </a:r>
            <a:r>
              <a:rPr lang="fr-FR" dirty="0" err="1" smtClean="0"/>
              <a:t>required</a:t>
            </a:r>
            <a:endParaRPr lang="fr-FR" dirty="0"/>
          </a:p>
        </p:txBody>
      </p:sp>
      <p:sp>
        <p:nvSpPr>
          <p:cNvPr id="10" name="TextBox 9"/>
          <p:cNvSpPr txBox="1"/>
          <p:nvPr/>
        </p:nvSpPr>
        <p:spPr>
          <a:xfrm>
            <a:off x="5486400" y="5649684"/>
            <a:ext cx="2438400" cy="369332"/>
          </a:xfrm>
          <a:prstGeom prst="rect">
            <a:avLst/>
          </a:prstGeom>
          <a:noFill/>
        </p:spPr>
        <p:txBody>
          <a:bodyPr wrap="square" rtlCol="0">
            <a:spAutoFit/>
          </a:bodyPr>
          <a:lstStyle/>
          <a:p>
            <a:r>
              <a:rPr lang="fr-FR" dirty="0" smtClean="0"/>
              <a:t>Type 3</a:t>
            </a:r>
            <a:endParaRPr lang="fr-FR" dirty="0"/>
          </a:p>
        </p:txBody>
      </p:sp>
      <p:cxnSp>
        <p:nvCxnSpPr>
          <p:cNvPr id="57" name="Connecteur droit 30"/>
          <p:cNvCxnSpPr/>
          <p:nvPr/>
        </p:nvCxnSpPr>
        <p:spPr>
          <a:xfrm>
            <a:off x="1889759" y="1199598"/>
            <a:ext cx="1" cy="4324518"/>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58" name="Connecteur droit avec flèche 39"/>
          <p:cNvCxnSpPr/>
          <p:nvPr/>
        </p:nvCxnSpPr>
        <p:spPr>
          <a:xfrm>
            <a:off x="1864003" y="4041065"/>
            <a:ext cx="236226" cy="1"/>
          </a:xfrm>
          <a:prstGeom prst="straightConnector1">
            <a:avLst/>
          </a:prstGeom>
          <a:ln w="19050">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9" name="ZoneTexte 51"/>
          <p:cNvSpPr txBox="1"/>
          <p:nvPr/>
        </p:nvSpPr>
        <p:spPr>
          <a:xfrm>
            <a:off x="2073634" y="3852446"/>
            <a:ext cx="701824" cy="338554"/>
          </a:xfrm>
          <a:prstGeom prst="rect">
            <a:avLst/>
          </a:prstGeom>
          <a:noFill/>
        </p:spPr>
        <p:txBody>
          <a:bodyPr wrap="square" rtlCol="0">
            <a:spAutoFit/>
          </a:bodyPr>
          <a:lstStyle/>
          <a:p>
            <a:r>
              <a:rPr lang="fr-FR" sz="1600" b="1" dirty="0" err="1" smtClean="0"/>
              <a:t>Zgap</a:t>
            </a:r>
            <a:endParaRPr lang="fr-FR" sz="1600" b="1" dirty="0"/>
          </a:p>
        </p:txBody>
      </p:sp>
      <p:sp>
        <p:nvSpPr>
          <p:cNvPr id="66" name="TextBox 65"/>
          <p:cNvSpPr txBox="1"/>
          <p:nvPr/>
        </p:nvSpPr>
        <p:spPr>
          <a:xfrm>
            <a:off x="1524000" y="5655453"/>
            <a:ext cx="2438400" cy="369332"/>
          </a:xfrm>
          <a:prstGeom prst="rect">
            <a:avLst/>
          </a:prstGeom>
          <a:noFill/>
        </p:spPr>
        <p:txBody>
          <a:bodyPr wrap="square" rtlCol="0">
            <a:spAutoFit/>
          </a:bodyPr>
          <a:lstStyle/>
          <a:p>
            <a:r>
              <a:rPr lang="fr-FR" dirty="0" smtClean="0"/>
              <a:t>Type 2</a:t>
            </a:r>
            <a:endParaRPr lang="fr-FR" dirty="0"/>
          </a:p>
        </p:txBody>
      </p:sp>
      <p:pic>
        <p:nvPicPr>
          <p:cNvPr id="67" name="Espace réservé du contenu 4"/>
          <p:cNvPicPr>
            <a:picLocks noGrp="1" noChangeAspect="1"/>
          </p:cNvPicPr>
          <p:nvPr>
            <p:ph sz="half" idx="4294967295"/>
          </p:nvPr>
        </p:nvPicPr>
        <p:blipFill>
          <a:blip r:embed="rId3"/>
          <a:stretch>
            <a:fillRect/>
          </a:stretch>
        </p:blipFill>
        <p:spPr>
          <a:xfrm rot="16200000">
            <a:off x="3578253" y="1498711"/>
            <a:ext cx="4625150" cy="3704455"/>
          </a:xfrm>
          <a:prstGeom prst="rect">
            <a:avLst/>
          </a:prstGeom>
        </p:spPr>
      </p:pic>
      <p:cxnSp>
        <p:nvCxnSpPr>
          <p:cNvPr id="85" name="Connecteur droit 30"/>
          <p:cNvCxnSpPr/>
          <p:nvPr/>
        </p:nvCxnSpPr>
        <p:spPr>
          <a:xfrm>
            <a:off x="5920740" y="1181100"/>
            <a:ext cx="1" cy="4324518"/>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91" name="Connecteur droit avec flèche 39"/>
          <p:cNvCxnSpPr/>
          <p:nvPr/>
        </p:nvCxnSpPr>
        <p:spPr>
          <a:xfrm>
            <a:off x="5895975" y="4041065"/>
            <a:ext cx="236226" cy="1"/>
          </a:xfrm>
          <a:prstGeom prst="straightConnector1">
            <a:avLst/>
          </a:prstGeom>
          <a:ln w="19050">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2" name="ZoneTexte 51"/>
          <p:cNvSpPr txBox="1"/>
          <p:nvPr/>
        </p:nvSpPr>
        <p:spPr>
          <a:xfrm>
            <a:off x="6105606" y="3852446"/>
            <a:ext cx="701824" cy="338554"/>
          </a:xfrm>
          <a:prstGeom prst="rect">
            <a:avLst/>
          </a:prstGeom>
          <a:noFill/>
        </p:spPr>
        <p:txBody>
          <a:bodyPr wrap="square" rtlCol="0">
            <a:spAutoFit/>
          </a:bodyPr>
          <a:lstStyle/>
          <a:p>
            <a:r>
              <a:rPr lang="fr-FR" sz="1600" b="1" dirty="0" err="1" smtClean="0"/>
              <a:t>Zgap</a:t>
            </a:r>
            <a:endParaRPr lang="fr-FR" sz="1600" b="1" dirty="0"/>
          </a:p>
        </p:txBody>
      </p:sp>
      <p:sp>
        <p:nvSpPr>
          <p:cNvPr id="93" name="TextBox 92"/>
          <p:cNvSpPr txBox="1"/>
          <p:nvPr/>
        </p:nvSpPr>
        <p:spPr>
          <a:xfrm>
            <a:off x="2775458" y="6047518"/>
            <a:ext cx="2545842" cy="369332"/>
          </a:xfrm>
          <a:prstGeom prst="rect">
            <a:avLst/>
          </a:prstGeom>
          <a:noFill/>
        </p:spPr>
        <p:txBody>
          <a:bodyPr wrap="square" rtlCol="0">
            <a:spAutoFit/>
          </a:bodyPr>
          <a:lstStyle/>
          <a:p>
            <a:r>
              <a:rPr lang="el-GR" dirty="0" smtClean="0"/>
              <a:t>Δ</a:t>
            </a:r>
            <a:r>
              <a:rPr lang="fr-FR" dirty="0" smtClean="0"/>
              <a:t>f/</a:t>
            </a:r>
            <a:r>
              <a:rPr lang="el-GR" dirty="0" smtClean="0"/>
              <a:t>Δ</a:t>
            </a:r>
            <a:r>
              <a:rPr lang="fr-FR" dirty="0" err="1" smtClean="0"/>
              <a:t>zgap</a:t>
            </a:r>
            <a:r>
              <a:rPr lang="fr-FR" dirty="0" smtClean="0"/>
              <a:t> ≈ 2.5MHz/µm</a:t>
            </a:r>
            <a:endParaRPr lang="fr-FR" dirty="0"/>
          </a:p>
        </p:txBody>
      </p:sp>
    </p:spTree>
    <p:extLst>
      <p:ext uri="{BB962C8B-B14F-4D97-AF65-F5344CB8AC3E}">
        <p14:creationId xmlns:p14="http://schemas.microsoft.com/office/powerpoint/2010/main" val="943726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Frequency</a:t>
            </a:r>
            <a:r>
              <a:rPr lang="fr-FR" dirty="0" smtClean="0"/>
              <a:t> shift :</a:t>
            </a:r>
            <a:br>
              <a:rPr lang="fr-FR" dirty="0" smtClean="0"/>
            </a:br>
            <a:r>
              <a:rPr lang="fr-FR" dirty="0" smtClean="0"/>
              <a:t>a </a:t>
            </a:r>
            <a:r>
              <a:rPr lang="fr-FR" dirty="0" err="1" smtClean="0"/>
              <a:t>reliable</a:t>
            </a:r>
            <a:r>
              <a:rPr lang="fr-FR" dirty="0" smtClean="0"/>
              <a:t> </a:t>
            </a:r>
            <a:r>
              <a:rPr lang="fr-FR" dirty="0" err="1" smtClean="0"/>
              <a:t>tuning</a:t>
            </a:r>
            <a:r>
              <a:rPr lang="fr-FR" dirty="0" smtClean="0"/>
              <a:t> system </a:t>
            </a:r>
            <a:r>
              <a:rPr lang="fr-FR" dirty="0" err="1" smtClean="0"/>
              <a:t>is</a:t>
            </a:r>
            <a:r>
              <a:rPr lang="fr-FR" dirty="0" smtClean="0"/>
              <a:t> </a:t>
            </a:r>
            <a:r>
              <a:rPr lang="fr-FR" dirty="0" err="1" smtClean="0"/>
              <a:t>required</a:t>
            </a:r>
            <a:endParaRPr lang="fr-FR" dirty="0"/>
          </a:p>
        </p:txBody>
      </p:sp>
      <p:sp>
        <p:nvSpPr>
          <p:cNvPr id="4" name="Slide Number Placeholder 3"/>
          <p:cNvSpPr>
            <a:spLocks noGrp="1"/>
          </p:cNvSpPr>
          <p:nvPr>
            <p:ph type="sldNum" sz="quarter" idx="11"/>
          </p:nvPr>
        </p:nvSpPr>
        <p:spPr/>
        <p:txBody>
          <a:bodyPr/>
          <a:lstStyle/>
          <a:p>
            <a:fld id="{296A5B4F-8806-49AF-ADC2-F53C548500B7}" type="slidenum">
              <a:rPr lang="fr-FR" smtClean="0"/>
              <a:t>24</a:t>
            </a:fld>
            <a:endParaRPr lang="fr-FR"/>
          </a:p>
        </p:txBody>
      </p:sp>
      <p:sp>
        <p:nvSpPr>
          <p:cNvPr id="5" name="Footer Placeholder 4"/>
          <p:cNvSpPr>
            <a:spLocks noGrp="1"/>
          </p:cNvSpPr>
          <p:nvPr>
            <p:ph type="ftr" sz="quarter" idx="12"/>
          </p:nvPr>
        </p:nvSpPr>
        <p:spPr/>
        <p:txBody>
          <a:bodyPr/>
          <a:lstStyle/>
          <a:p>
            <a:r>
              <a:rPr lang="fr-FR" smtClean="0"/>
              <a:t>Antoine Mollard – JDD Pheniics 2016</a:t>
            </a:r>
            <a:endParaRPr lang="fr-FR"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502988851"/>
              </p:ext>
            </p:extLst>
          </p:nvPr>
        </p:nvGraphicFramePr>
        <p:xfrm>
          <a:off x="0" y="1425097"/>
          <a:ext cx="7734300" cy="3892443"/>
        </p:xfrm>
        <a:graphic>
          <a:graphicData uri="http://schemas.openxmlformats.org/drawingml/2006/chart">
            <c:chart xmlns:c="http://schemas.openxmlformats.org/drawingml/2006/chart" xmlns:r="http://schemas.openxmlformats.org/officeDocument/2006/relationships" r:id="rId3"/>
          </a:graphicData>
        </a:graphic>
      </p:graphicFrame>
      <p:sp>
        <p:nvSpPr>
          <p:cNvPr id="38" name="TextBox 37"/>
          <p:cNvSpPr txBox="1"/>
          <p:nvPr/>
        </p:nvSpPr>
        <p:spPr>
          <a:xfrm>
            <a:off x="1295399" y="5285831"/>
            <a:ext cx="7134497" cy="923330"/>
          </a:xfrm>
          <a:prstGeom prst="rect">
            <a:avLst/>
          </a:prstGeom>
          <a:noFill/>
        </p:spPr>
        <p:txBody>
          <a:bodyPr wrap="square" rtlCol="0">
            <a:spAutoFit/>
          </a:bodyPr>
          <a:lstStyle/>
          <a:p>
            <a:pPr algn="just"/>
            <a:r>
              <a:rPr lang="en-US" dirty="0" smtClean="0"/>
              <a:t>For each computation we shift the frequency of one of the cavities.</a:t>
            </a:r>
          </a:p>
          <a:p>
            <a:pPr algn="just"/>
            <a:r>
              <a:rPr lang="en-US" dirty="0" smtClean="0"/>
              <a:t>Kladistron efficiency is sensitive to its cavities frequency shifts, especially at the end of the interaction line.</a:t>
            </a:r>
            <a:endParaRPr lang="en-US" dirty="0"/>
          </a:p>
        </p:txBody>
      </p:sp>
      <p:sp>
        <p:nvSpPr>
          <p:cNvPr id="3" name="TextBox 2"/>
          <p:cNvSpPr txBox="1"/>
          <p:nvPr/>
        </p:nvSpPr>
        <p:spPr>
          <a:xfrm>
            <a:off x="7543799" y="2823477"/>
            <a:ext cx="1521823" cy="307777"/>
          </a:xfrm>
          <a:prstGeom prst="rect">
            <a:avLst/>
          </a:prstGeom>
          <a:noFill/>
        </p:spPr>
        <p:txBody>
          <a:bodyPr wrap="square" rtlCol="0">
            <a:spAutoFit/>
          </a:bodyPr>
          <a:lstStyle/>
          <a:p>
            <a:r>
              <a:rPr lang="fr-FR" sz="1400" dirty="0" smtClean="0"/>
              <a:t>→</a:t>
            </a:r>
            <a:r>
              <a:rPr lang="el-GR" sz="1400" dirty="0"/>
              <a:t>Δ</a:t>
            </a:r>
            <a:r>
              <a:rPr lang="fr-FR" sz="1400" dirty="0" err="1" smtClean="0"/>
              <a:t>zgap</a:t>
            </a:r>
            <a:r>
              <a:rPr lang="fr-FR" sz="1400" dirty="0" smtClean="0"/>
              <a:t> ≈ -4µm</a:t>
            </a:r>
            <a:endParaRPr lang="fr-FR" sz="1400" dirty="0"/>
          </a:p>
        </p:txBody>
      </p:sp>
    </p:spTree>
    <p:extLst>
      <p:ext uri="{BB962C8B-B14F-4D97-AF65-F5344CB8AC3E}">
        <p14:creationId xmlns:p14="http://schemas.microsoft.com/office/powerpoint/2010/main" val="5907047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7066" y="1083438"/>
            <a:ext cx="3818294" cy="2669804"/>
          </a:xfrm>
          <a:prstGeom prst="rect">
            <a:avLst/>
          </a:prstGeom>
        </p:spPr>
      </p:pic>
      <p:sp>
        <p:nvSpPr>
          <p:cNvPr id="10" name="Titre 1"/>
          <p:cNvSpPr>
            <a:spLocks noGrp="1"/>
          </p:cNvSpPr>
          <p:nvPr>
            <p:ph type="title"/>
          </p:nvPr>
        </p:nvSpPr>
        <p:spPr/>
        <p:txBody>
          <a:bodyPr/>
          <a:lstStyle/>
          <a:p>
            <a:r>
              <a:rPr lang="en-US" dirty="0" smtClean="0"/>
              <a:t>Cavities and tuning system preliminary design</a:t>
            </a:r>
            <a:endParaRPr lang="en-US" dirty="0"/>
          </a:p>
        </p:txBody>
      </p:sp>
      <p:sp>
        <p:nvSpPr>
          <p:cNvPr id="4" name="Espace réservé du numéro de diapositive 3"/>
          <p:cNvSpPr>
            <a:spLocks noGrp="1"/>
          </p:cNvSpPr>
          <p:nvPr>
            <p:ph type="sldNum" sz="quarter" idx="11"/>
          </p:nvPr>
        </p:nvSpPr>
        <p:spPr/>
        <p:txBody>
          <a:bodyPr/>
          <a:lstStyle/>
          <a:p>
            <a:fld id="{296A5B4F-8806-49AF-ADC2-F53C548500B7}" type="slidenum">
              <a:rPr lang="fr-FR" smtClean="0"/>
              <a:pPr/>
              <a:t>25</a:t>
            </a:fld>
            <a:endParaRPr lang="fr-FR"/>
          </a:p>
        </p:txBody>
      </p:sp>
      <p:sp>
        <p:nvSpPr>
          <p:cNvPr id="16" name="Rectangle 15"/>
          <p:cNvSpPr/>
          <p:nvPr/>
        </p:nvSpPr>
        <p:spPr>
          <a:xfrm>
            <a:off x="5673796" y="1000738"/>
            <a:ext cx="3165403" cy="369332"/>
          </a:xfrm>
          <a:prstGeom prst="rect">
            <a:avLst/>
          </a:prstGeom>
        </p:spPr>
        <p:txBody>
          <a:bodyPr wrap="square">
            <a:spAutoFit/>
          </a:bodyPr>
          <a:lstStyle/>
          <a:p>
            <a:r>
              <a:rPr lang="en-US" dirty="0" smtClean="0">
                <a:solidFill>
                  <a:srgbClr val="87000A">
                    <a:lumMod val="75000"/>
                  </a:srgbClr>
                </a:solidFill>
              </a:rPr>
              <a:t>Cooling system channels (4)</a:t>
            </a:r>
            <a:endParaRPr lang="en-US" dirty="0">
              <a:solidFill>
                <a:srgbClr val="87000A">
                  <a:lumMod val="75000"/>
                </a:srgbClr>
              </a:solidFill>
            </a:endParaRPr>
          </a:p>
        </p:txBody>
      </p:sp>
      <p:cxnSp>
        <p:nvCxnSpPr>
          <p:cNvPr id="17" name="Connecteur droit avec flèche 7"/>
          <p:cNvCxnSpPr>
            <a:stCxn id="16" idx="1"/>
          </p:cNvCxnSpPr>
          <p:nvPr/>
        </p:nvCxnSpPr>
        <p:spPr>
          <a:xfrm flipH="1">
            <a:off x="3657602" y="1185404"/>
            <a:ext cx="2016194" cy="751922"/>
          </a:xfrm>
          <a:prstGeom prst="straightConnector1">
            <a:avLst/>
          </a:prstGeom>
          <a:ln w="317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22"/>
          <p:cNvCxnSpPr>
            <a:stCxn id="16" idx="1"/>
          </p:cNvCxnSpPr>
          <p:nvPr/>
        </p:nvCxnSpPr>
        <p:spPr>
          <a:xfrm flipH="1">
            <a:off x="2286002" y="1185404"/>
            <a:ext cx="3387794" cy="939382"/>
          </a:xfrm>
          <a:prstGeom prst="straightConnector1">
            <a:avLst/>
          </a:prstGeom>
          <a:ln w="317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1607550" y="6308539"/>
            <a:ext cx="2808205" cy="369332"/>
          </a:xfrm>
          <a:prstGeom prst="rect">
            <a:avLst/>
          </a:prstGeom>
        </p:spPr>
        <p:txBody>
          <a:bodyPr wrap="none">
            <a:spAutoFit/>
          </a:bodyPr>
          <a:lstStyle/>
          <a:p>
            <a:r>
              <a:rPr lang="en-US" dirty="0" smtClean="0">
                <a:solidFill>
                  <a:srgbClr val="00B050"/>
                </a:solidFill>
              </a:rPr>
              <a:t>Tuning system (x4 at 60°)</a:t>
            </a:r>
            <a:endParaRPr lang="en-US" dirty="0">
              <a:solidFill>
                <a:srgbClr val="87000A">
                  <a:lumMod val="75000"/>
                </a:srgbClr>
              </a:solidFill>
            </a:endParaRPr>
          </a:p>
        </p:txBody>
      </p:sp>
      <p:sp>
        <p:nvSpPr>
          <p:cNvPr id="22" name="Rectangle 21"/>
          <p:cNvSpPr/>
          <p:nvPr/>
        </p:nvSpPr>
        <p:spPr>
          <a:xfrm>
            <a:off x="5673797" y="2474329"/>
            <a:ext cx="941283" cy="369332"/>
          </a:xfrm>
          <a:prstGeom prst="rect">
            <a:avLst/>
          </a:prstGeom>
        </p:spPr>
        <p:txBody>
          <a:bodyPr wrap="none">
            <a:spAutoFit/>
          </a:bodyPr>
          <a:lstStyle/>
          <a:p>
            <a:r>
              <a:rPr lang="en-US" dirty="0">
                <a:solidFill>
                  <a:srgbClr val="990000"/>
                </a:solidFill>
              </a:rPr>
              <a:t>C</a:t>
            </a:r>
            <a:r>
              <a:rPr lang="en-US" dirty="0" smtClean="0">
                <a:solidFill>
                  <a:srgbClr val="990000"/>
                </a:solidFill>
              </a:rPr>
              <a:t>opper</a:t>
            </a:r>
            <a:endParaRPr lang="en-US" dirty="0">
              <a:solidFill>
                <a:srgbClr val="990000"/>
              </a:solidFill>
            </a:endParaRPr>
          </a:p>
        </p:txBody>
      </p:sp>
      <p:sp>
        <p:nvSpPr>
          <p:cNvPr id="2" name="TextBox 1"/>
          <p:cNvSpPr txBox="1"/>
          <p:nvPr/>
        </p:nvSpPr>
        <p:spPr>
          <a:xfrm>
            <a:off x="5811333" y="3609447"/>
            <a:ext cx="3057599" cy="2462213"/>
          </a:xfrm>
          <a:prstGeom prst="rect">
            <a:avLst/>
          </a:prstGeom>
          <a:noFill/>
        </p:spPr>
        <p:txBody>
          <a:bodyPr wrap="square" rtlCol="0">
            <a:spAutoFit/>
          </a:bodyPr>
          <a:lstStyle/>
          <a:p>
            <a:pPr algn="just"/>
            <a:r>
              <a:rPr lang="fr-FR" sz="1400" dirty="0" smtClean="0">
                <a:solidFill>
                  <a:prstClr val="black"/>
                </a:solidFill>
              </a:rPr>
              <a:t>This </a:t>
            </a:r>
            <a:r>
              <a:rPr lang="fr-FR" sz="1400" dirty="0" err="1" smtClean="0">
                <a:solidFill>
                  <a:prstClr val="black"/>
                </a:solidFill>
              </a:rPr>
              <a:t>preliminary</a:t>
            </a:r>
            <a:r>
              <a:rPr lang="fr-FR" sz="1400" dirty="0" smtClean="0">
                <a:solidFill>
                  <a:prstClr val="black"/>
                </a:solidFill>
              </a:rPr>
              <a:t> design </a:t>
            </a:r>
            <a:r>
              <a:rPr lang="fr-FR" sz="1400" dirty="0" err="1" smtClean="0">
                <a:solidFill>
                  <a:prstClr val="black"/>
                </a:solidFill>
              </a:rPr>
              <a:t>is</a:t>
            </a:r>
            <a:r>
              <a:rPr lang="fr-FR" sz="1400" dirty="0" smtClean="0">
                <a:solidFill>
                  <a:prstClr val="black"/>
                </a:solidFill>
              </a:rPr>
              <a:t> </a:t>
            </a:r>
            <a:r>
              <a:rPr lang="fr-FR" sz="1400" dirty="0" err="1" smtClean="0">
                <a:solidFill>
                  <a:prstClr val="black"/>
                </a:solidFill>
              </a:rPr>
              <a:t>under</a:t>
            </a:r>
            <a:r>
              <a:rPr lang="fr-FR" sz="1400" dirty="0" smtClean="0">
                <a:solidFill>
                  <a:prstClr val="black"/>
                </a:solidFill>
              </a:rPr>
              <a:t> </a:t>
            </a:r>
            <a:r>
              <a:rPr lang="fr-FR" sz="1400" dirty="0" err="1" smtClean="0">
                <a:solidFill>
                  <a:prstClr val="black"/>
                </a:solidFill>
              </a:rPr>
              <a:t>study</a:t>
            </a:r>
            <a:r>
              <a:rPr lang="fr-FR" sz="1400" dirty="0" smtClean="0">
                <a:solidFill>
                  <a:prstClr val="black"/>
                </a:solidFill>
              </a:rPr>
              <a:t> and </a:t>
            </a:r>
            <a:r>
              <a:rPr lang="fr-FR" sz="1400" dirty="0" err="1" smtClean="0">
                <a:solidFill>
                  <a:prstClr val="black"/>
                </a:solidFill>
              </a:rPr>
              <a:t>it</a:t>
            </a:r>
            <a:r>
              <a:rPr lang="fr-FR" sz="1400" dirty="0" smtClean="0">
                <a:solidFill>
                  <a:prstClr val="black"/>
                </a:solidFill>
              </a:rPr>
              <a:t> </a:t>
            </a:r>
            <a:r>
              <a:rPr lang="fr-FR" sz="1400" dirty="0" err="1" smtClean="0">
                <a:solidFill>
                  <a:prstClr val="black"/>
                </a:solidFill>
              </a:rPr>
              <a:t>is</a:t>
            </a:r>
            <a:r>
              <a:rPr lang="fr-FR" sz="1400" dirty="0" smtClean="0">
                <a:solidFill>
                  <a:prstClr val="black"/>
                </a:solidFill>
              </a:rPr>
              <a:t> </a:t>
            </a:r>
            <a:r>
              <a:rPr lang="fr-FR" sz="1400" dirty="0" err="1" smtClean="0">
                <a:solidFill>
                  <a:prstClr val="black"/>
                </a:solidFill>
              </a:rPr>
              <a:t>considering</a:t>
            </a:r>
            <a:r>
              <a:rPr lang="fr-FR" sz="1400" dirty="0" smtClean="0">
                <a:solidFill>
                  <a:prstClr val="black"/>
                </a:solidFill>
              </a:rPr>
              <a:t> the </a:t>
            </a:r>
            <a:r>
              <a:rPr lang="fr-FR" sz="1400" dirty="0" err="1" smtClean="0">
                <a:solidFill>
                  <a:prstClr val="black"/>
                </a:solidFill>
              </a:rPr>
              <a:t>surrounding</a:t>
            </a:r>
            <a:r>
              <a:rPr lang="fr-FR" sz="1400" dirty="0" smtClean="0">
                <a:solidFill>
                  <a:prstClr val="black"/>
                </a:solidFill>
              </a:rPr>
              <a:t> of the </a:t>
            </a:r>
            <a:r>
              <a:rPr lang="fr-FR" sz="1400" dirty="0" err="1" smtClean="0">
                <a:solidFill>
                  <a:prstClr val="black"/>
                </a:solidFill>
              </a:rPr>
              <a:t>cavities</a:t>
            </a:r>
            <a:r>
              <a:rPr lang="fr-FR" sz="1400" dirty="0" smtClean="0">
                <a:solidFill>
                  <a:prstClr val="black"/>
                </a:solidFill>
              </a:rPr>
              <a:t> (</a:t>
            </a:r>
            <a:r>
              <a:rPr lang="fr-FR" sz="1400" dirty="0" err="1" smtClean="0">
                <a:solidFill>
                  <a:prstClr val="black"/>
                </a:solidFill>
              </a:rPr>
              <a:t>cooling</a:t>
            </a:r>
            <a:r>
              <a:rPr lang="fr-FR" sz="1400" dirty="0" smtClean="0">
                <a:solidFill>
                  <a:prstClr val="black"/>
                </a:solidFill>
              </a:rPr>
              <a:t> system, </a:t>
            </a:r>
            <a:r>
              <a:rPr lang="fr-FR" sz="1400" dirty="0" err="1" smtClean="0">
                <a:solidFill>
                  <a:prstClr val="black"/>
                </a:solidFill>
              </a:rPr>
              <a:t>solenoid</a:t>
            </a:r>
            <a:r>
              <a:rPr lang="fr-FR" sz="1400" dirty="0" smtClean="0">
                <a:solidFill>
                  <a:prstClr val="black"/>
                </a:solidFill>
              </a:rPr>
              <a:t>,…). </a:t>
            </a:r>
          </a:p>
          <a:p>
            <a:pPr algn="just"/>
            <a:endParaRPr lang="fr-FR" sz="1400" dirty="0" smtClean="0">
              <a:solidFill>
                <a:prstClr val="black"/>
              </a:solidFill>
            </a:endParaRPr>
          </a:p>
          <a:p>
            <a:pPr algn="just"/>
            <a:r>
              <a:rPr lang="fr-FR" sz="1400" dirty="0" smtClean="0">
                <a:solidFill>
                  <a:prstClr val="black"/>
                </a:solidFill>
              </a:rPr>
              <a:t>The </a:t>
            </a:r>
            <a:r>
              <a:rPr lang="fr-FR" sz="1400" dirty="0" err="1" smtClean="0">
                <a:solidFill>
                  <a:prstClr val="black"/>
                </a:solidFill>
              </a:rPr>
              <a:t>tuning</a:t>
            </a:r>
            <a:r>
              <a:rPr lang="fr-FR" sz="1400" dirty="0" smtClean="0">
                <a:solidFill>
                  <a:prstClr val="black"/>
                </a:solidFill>
              </a:rPr>
              <a:t> system </a:t>
            </a:r>
            <a:r>
              <a:rPr lang="fr-FR" sz="1400" dirty="0" err="1" smtClean="0">
                <a:solidFill>
                  <a:prstClr val="black"/>
                </a:solidFill>
              </a:rPr>
              <a:t>is</a:t>
            </a:r>
            <a:r>
              <a:rPr lang="fr-FR" sz="1400" dirty="0" smtClean="0">
                <a:solidFill>
                  <a:prstClr val="black"/>
                </a:solidFill>
              </a:rPr>
              <a:t> </a:t>
            </a:r>
            <a:r>
              <a:rPr lang="fr-FR" sz="1400" dirty="0" err="1" smtClean="0">
                <a:solidFill>
                  <a:prstClr val="black"/>
                </a:solidFill>
              </a:rPr>
              <a:t>inspired</a:t>
            </a:r>
            <a:r>
              <a:rPr lang="fr-FR" sz="1400" dirty="0" smtClean="0">
                <a:solidFill>
                  <a:prstClr val="black"/>
                </a:solidFill>
              </a:rPr>
              <a:t> by CLIC </a:t>
            </a:r>
            <a:r>
              <a:rPr lang="fr-FR" sz="1400" dirty="0" err="1" smtClean="0">
                <a:solidFill>
                  <a:prstClr val="black"/>
                </a:solidFill>
              </a:rPr>
              <a:t>accelerating</a:t>
            </a:r>
            <a:r>
              <a:rPr lang="fr-FR" sz="1400" dirty="0" smtClean="0">
                <a:solidFill>
                  <a:prstClr val="black"/>
                </a:solidFill>
              </a:rPr>
              <a:t> </a:t>
            </a:r>
            <a:r>
              <a:rPr lang="fr-FR" sz="1400" dirty="0" err="1" smtClean="0">
                <a:solidFill>
                  <a:prstClr val="black"/>
                </a:solidFill>
              </a:rPr>
              <a:t>cavities</a:t>
            </a:r>
            <a:r>
              <a:rPr lang="fr-FR" sz="1400" dirty="0" smtClean="0">
                <a:solidFill>
                  <a:prstClr val="black"/>
                </a:solidFill>
              </a:rPr>
              <a:t> design; a </a:t>
            </a:r>
            <a:r>
              <a:rPr lang="fr-FR" sz="1400" dirty="0" err="1" smtClean="0">
                <a:solidFill>
                  <a:prstClr val="black"/>
                </a:solidFill>
              </a:rPr>
              <a:t>thigh</a:t>
            </a:r>
            <a:r>
              <a:rPr lang="fr-FR" sz="1400" dirty="0" smtClean="0">
                <a:solidFill>
                  <a:prstClr val="black"/>
                </a:solidFill>
              </a:rPr>
              <a:t> </a:t>
            </a:r>
            <a:r>
              <a:rPr lang="fr-FR" sz="1400" dirty="0" err="1" smtClean="0">
                <a:solidFill>
                  <a:prstClr val="black"/>
                </a:solidFill>
              </a:rPr>
              <a:t>copper</a:t>
            </a:r>
            <a:r>
              <a:rPr lang="fr-FR" sz="1400" dirty="0" smtClean="0">
                <a:solidFill>
                  <a:prstClr val="black"/>
                </a:solidFill>
              </a:rPr>
              <a:t> membrane </a:t>
            </a:r>
            <a:r>
              <a:rPr lang="fr-FR" sz="1400" dirty="0" err="1" smtClean="0">
                <a:solidFill>
                  <a:prstClr val="black"/>
                </a:solidFill>
              </a:rPr>
              <a:t>is</a:t>
            </a:r>
            <a:r>
              <a:rPr lang="fr-FR" sz="1400" dirty="0" smtClean="0">
                <a:solidFill>
                  <a:prstClr val="black"/>
                </a:solidFill>
              </a:rPr>
              <a:t> </a:t>
            </a:r>
            <a:r>
              <a:rPr lang="fr-FR" sz="1400" dirty="0" err="1" smtClean="0">
                <a:solidFill>
                  <a:prstClr val="black"/>
                </a:solidFill>
              </a:rPr>
              <a:t>misshaped</a:t>
            </a:r>
            <a:r>
              <a:rPr lang="fr-FR" sz="1400" dirty="0" smtClean="0">
                <a:solidFill>
                  <a:prstClr val="black"/>
                </a:solidFill>
              </a:rPr>
              <a:t> to </a:t>
            </a:r>
            <a:r>
              <a:rPr lang="fr-FR" sz="1400" dirty="0" err="1" smtClean="0">
                <a:solidFill>
                  <a:prstClr val="black"/>
                </a:solidFill>
              </a:rPr>
              <a:t>adjust</a:t>
            </a:r>
            <a:r>
              <a:rPr lang="fr-FR" sz="1400" dirty="0" smtClean="0">
                <a:solidFill>
                  <a:prstClr val="black"/>
                </a:solidFill>
              </a:rPr>
              <a:t> </a:t>
            </a:r>
            <a:r>
              <a:rPr lang="fr-FR" sz="1400" dirty="0" err="1" smtClean="0">
                <a:solidFill>
                  <a:prstClr val="black"/>
                </a:solidFill>
              </a:rPr>
              <a:t>cavities</a:t>
            </a:r>
            <a:r>
              <a:rPr lang="fr-FR" sz="1400" dirty="0" smtClean="0">
                <a:solidFill>
                  <a:prstClr val="black"/>
                </a:solidFill>
              </a:rPr>
              <a:t> </a:t>
            </a:r>
            <a:r>
              <a:rPr lang="fr-FR" sz="1400" dirty="0" err="1" smtClean="0">
                <a:solidFill>
                  <a:prstClr val="black"/>
                </a:solidFill>
              </a:rPr>
              <a:t>frequencies</a:t>
            </a:r>
            <a:r>
              <a:rPr lang="fr-FR" sz="1400" dirty="0" smtClean="0">
                <a:solidFill>
                  <a:prstClr val="black"/>
                </a:solidFill>
              </a:rPr>
              <a:t>. This </a:t>
            </a:r>
            <a:r>
              <a:rPr lang="fr-FR" sz="1400" dirty="0" err="1" smtClean="0">
                <a:solidFill>
                  <a:prstClr val="black"/>
                </a:solidFill>
              </a:rPr>
              <a:t>strain</a:t>
            </a:r>
            <a:r>
              <a:rPr lang="fr-FR" sz="1400" dirty="0" smtClean="0">
                <a:solidFill>
                  <a:prstClr val="black"/>
                </a:solidFill>
              </a:rPr>
              <a:t> </a:t>
            </a:r>
            <a:r>
              <a:rPr lang="fr-FR" sz="1400" dirty="0" err="1" smtClean="0">
                <a:solidFill>
                  <a:prstClr val="black"/>
                </a:solidFill>
              </a:rPr>
              <a:t>is</a:t>
            </a:r>
            <a:r>
              <a:rPr lang="fr-FR" sz="1400" dirty="0" smtClean="0">
                <a:solidFill>
                  <a:prstClr val="black"/>
                </a:solidFill>
              </a:rPr>
              <a:t> </a:t>
            </a:r>
            <a:r>
              <a:rPr lang="fr-FR" sz="1400" dirty="0" err="1" smtClean="0">
                <a:solidFill>
                  <a:prstClr val="black"/>
                </a:solidFill>
              </a:rPr>
              <a:t>controlled</a:t>
            </a:r>
            <a:r>
              <a:rPr lang="fr-FR" sz="1400" dirty="0" smtClean="0">
                <a:solidFill>
                  <a:prstClr val="black"/>
                </a:solidFill>
              </a:rPr>
              <a:t> by an </a:t>
            </a:r>
            <a:r>
              <a:rPr lang="fr-FR" sz="1400" dirty="0" err="1" smtClean="0">
                <a:solidFill>
                  <a:prstClr val="black"/>
                </a:solidFill>
              </a:rPr>
              <a:t>accurate</a:t>
            </a:r>
            <a:r>
              <a:rPr lang="fr-FR" sz="1400" dirty="0" smtClean="0">
                <a:solidFill>
                  <a:prstClr val="black"/>
                </a:solidFill>
              </a:rPr>
              <a:t> </a:t>
            </a:r>
            <a:r>
              <a:rPr lang="fr-FR" sz="1400" dirty="0" err="1" smtClean="0">
                <a:solidFill>
                  <a:prstClr val="black"/>
                </a:solidFill>
              </a:rPr>
              <a:t>screw</a:t>
            </a:r>
            <a:r>
              <a:rPr lang="fr-FR" sz="1400" dirty="0" smtClean="0">
                <a:solidFill>
                  <a:prstClr val="black"/>
                </a:solidFill>
              </a:rPr>
              <a:t> thread.</a:t>
            </a:r>
            <a:endParaRPr lang="fr-FR" sz="1400" dirty="0">
              <a:solidFill>
                <a:prstClr val="black"/>
              </a:solidFill>
            </a:endParaRPr>
          </a:p>
        </p:txBody>
      </p:sp>
      <p:cxnSp>
        <p:nvCxnSpPr>
          <p:cNvPr id="30" name="Straight Arrow Connector 29"/>
          <p:cNvCxnSpPr>
            <a:stCxn id="22" idx="1"/>
          </p:cNvCxnSpPr>
          <p:nvPr/>
        </p:nvCxnSpPr>
        <p:spPr>
          <a:xfrm flipH="1">
            <a:off x="3886201" y="2658995"/>
            <a:ext cx="1787596" cy="6799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 name="Espace réservé du pied de page 4"/>
          <p:cNvSpPr>
            <a:spLocks noGrp="1"/>
          </p:cNvSpPr>
          <p:nvPr>
            <p:ph type="ftr" sz="quarter" idx="12"/>
          </p:nvPr>
        </p:nvSpPr>
        <p:spPr/>
        <p:txBody>
          <a:bodyPr/>
          <a:lstStyle/>
          <a:p>
            <a:r>
              <a:rPr lang="fr-FR" smtClean="0"/>
              <a:t>Antoine Mollard – JDD Pheniics 2016</a:t>
            </a:r>
            <a:endParaRPr lang="fr-FR" dirty="0"/>
          </a:p>
        </p:txBody>
      </p:sp>
      <p:sp>
        <p:nvSpPr>
          <p:cNvPr id="27" name="TextBox 26"/>
          <p:cNvSpPr txBox="1"/>
          <p:nvPr/>
        </p:nvSpPr>
        <p:spPr>
          <a:xfrm>
            <a:off x="5783296" y="1691054"/>
            <a:ext cx="2524200" cy="369332"/>
          </a:xfrm>
          <a:prstGeom prst="rect">
            <a:avLst/>
          </a:prstGeom>
          <a:noFill/>
        </p:spPr>
        <p:txBody>
          <a:bodyPr wrap="square" rtlCol="0">
            <a:spAutoFit/>
          </a:bodyPr>
          <a:lstStyle/>
          <a:p>
            <a:r>
              <a:rPr lang="fr-FR" dirty="0" err="1" smtClean="0">
                <a:solidFill>
                  <a:prstClr val="black"/>
                </a:solidFill>
              </a:rPr>
              <a:t>Beam</a:t>
            </a:r>
            <a:r>
              <a:rPr lang="fr-FR" dirty="0" smtClean="0">
                <a:solidFill>
                  <a:prstClr val="black"/>
                </a:solidFill>
              </a:rPr>
              <a:t> drift tube</a:t>
            </a:r>
            <a:endParaRPr lang="fr-FR" dirty="0">
              <a:solidFill>
                <a:prstClr val="black"/>
              </a:solidFill>
            </a:endParaRPr>
          </a:p>
        </p:txBody>
      </p:sp>
      <p:cxnSp>
        <p:nvCxnSpPr>
          <p:cNvPr id="29" name="Straight Arrow Connector 28"/>
          <p:cNvCxnSpPr>
            <a:stCxn id="27" idx="1"/>
          </p:cNvCxnSpPr>
          <p:nvPr/>
        </p:nvCxnSpPr>
        <p:spPr>
          <a:xfrm flipH="1">
            <a:off x="3075510" y="1875720"/>
            <a:ext cx="2707786" cy="524170"/>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pic>
        <p:nvPicPr>
          <p:cNvPr id="18" name="Image 17"/>
          <p:cNvPicPr>
            <a:picLocks noChangeAspect="1"/>
          </p:cNvPicPr>
          <p:nvPr/>
        </p:nvPicPr>
        <p:blipFill>
          <a:blip r:embed="rId4"/>
          <a:stretch>
            <a:fillRect/>
          </a:stretch>
        </p:blipFill>
        <p:spPr>
          <a:xfrm>
            <a:off x="93397" y="4545435"/>
            <a:ext cx="5434466" cy="1040882"/>
          </a:xfrm>
          <a:prstGeom prst="rect">
            <a:avLst/>
          </a:prstGeom>
        </p:spPr>
      </p:pic>
      <p:sp>
        <p:nvSpPr>
          <p:cNvPr id="61" name="Flèche courbée vers le bas 60"/>
          <p:cNvSpPr/>
          <p:nvPr/>
        </p:nvSpPr>
        <p:spPr>
          <a:xfrm>
            <a:off x="5196898" y="4724402"/>
            <a:ext cx="365760" cy="194205"/>
          </a:xfrm>
          <a:prstGeom prst="curvedDownArrow">
            <a:avLst>
              <a:gd name="adj1" fmla="val 41608"/>
              <a:gd name="adj2" fmla="val 69819"/>
              <a:gd name="adj3" fmla="val 36035"/>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62" name="Flèche courbée vers le bas 61"/>
          <p:cNvSpPr/>
          <p:nvPr/>
        </p:nvSpPr>
        <p:spPr>
          <a:xfrm flipV="1">
            <a:off x="5196898" y="5283730"/>
            <a:ext cx="365760" cy="194205"/>
          </a:xfrm>
          <a:prstGeom prst="curvedDownArrow">
            <a:avLst>
              <a:gd name="adj1" fmla="val 41608"/>
              <a:gd name="adj2" fmla="val 69819"/>
              <a:gd name="adj3" fmla="val 36035"/>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66" name="Double flèche horizontale 65"/>
          <p:cNvSpPr/>
          <p:nvPr/>
        </p:nvSpPr>
        <p:spPr>
          <a:xfrm>
            <a:off x="3767372" y="5305915"/>
            <a:ext cx="350043" cy="113870"/>
          </a:xfrm>
          <a:prstGeom prst="leftRightArrow">
            <a:avLst/>
          </a:prstGeom>
          <a:solidFill>
            <a:schemeClr val="tx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0" name="Connecteur droit avec flèche 69"/>
          <p:cNvCxnSpPr>
            <a:stCxn id="71" idx="0"/>
          </p:cNvCxnSpPr>
          <p:nvPr/>
        </p:nvCxnSpPr>
        <p:spPr>
          <a:xfrm flipH="1" flipV="1">
            <a:off x="4264828" y="5180825"/>
            <a:ext cx="238128" cy="6138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1" name="ZoneTexte 70"/>
          <p:cNvSpPr txBox="1"/>
          <p:nvPr/>
        </p:nvSpPr>
        <p:spPr>
          <a:xfrm>
            <a:off x="3940951" y="5794661"/>
            <a:ext cx="1124009" cy="276999"/>
          </a:xfrm>
          <a:prstGeom prst="rect">
            <a:avLst/>
          </a:prstGeom>
          <a:noFill/>
        </p:spPr>
        <p:txBody>
          <a:bodyPr wrap="square" rtlCol="0">
            <a:spAutoFit/>
          </a:bodyPr>
          <a:lstStyle/>
          <a:p>
            <a:r>
              <a:rPr lang="fr-FR" sz="1200" dirty="0" err="1" smtClean="0"/>
              <a:t>Screw</a:t>
            </a:r>
            <a:r>
              <a:rPr lang="fr-FR" sz="1200" dirty="0" smtClean="0"/>
              <a:t> thread</a:t>
            </a:r>
            <a:endParaRPr lang="fr-FR" sz="1200" dirty="0"/>
          </a:p>
        </p:txBody>
      </p:sp>
      <p:sp>
        <p:nvSpPr>
          <p:cNvPr id="72" name="ZoneTexte 71"/>
          <p:cNvSpPr txBox="1"/>
          <p:nvPr/>
        </p:nvSpPr>
        <p:spPr>
          <a:xfrm>
            <a:off x="3604488" y="3891550"/>
            <a:ext cx="1169239" cy="646331"/>
          </a:xfrm>
          <a:prstGeom prst="rect">
            <a:avLst/>
          </a:prstGeom>
          <a:noFill/>
        </p:spPr>
        <p:txBody>
          <a:bodyPr wrap="square" rtlCol="0">
            <a:spAutoFit/>
          </a:bodyPr>
          <a:lstStyle/>
          <a:p>
            <a:r>
              <a:rPr lang="fr-FR" sz="1200" dirty="0" smtClean="0"/>
              <a:t>Thread </a:t>
            </a:r>
            <a:r>
              <a:rPr lang="fr-FR" sz="1200" dirty="0" err="1" smtClean="0"/>
              <a:t>steel</a:t>
            </a:r>
            <a:r>
              <a:rPr lang="fr-FR" sz="1200" dirty="0" smtClean="0"/>
              <a:t> pin </a:t>
            </a:r>
            <a:r>
              <a:rPr lang="fr-FR" sz="1200" dirty="0" err="1" smtClean="0"/>
              <a:t>brazed</a:t>
            </a:r>
            <a:r>
              <a:rPr lang="fr-FR" sz="1200" dirty="0" smtClean="0"/>
              <a:t> on the membrane </a:t>
            </a:r>
          </a:p>
        </p:txBody>
      </p:sp>
      <p:cxnSp>
        <p:nvCxnSpPr>
          <p:cNvPr id="73" name="Connecteur droit avec flèche 72"/>
          <p:cNvCxnSpPr/>
          <p:nvPr/>
        </p:nvCxnSpPr>
        <p:spPr>
          <a:xfrm flipH="1">
            <a:off x="3993458" y="4537882"/>
            <a:ext cx="174682" cy="5482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7" name="ZoneTexte 76"/>
          <p:cNvSpPr txBox="1"/>
          <p:nvPr/>
        </p:nvSpPr>
        <p:spPr>
          <a:xfrm>
            <a:off x="2788859" y="5748851"/>
            <a:ext cx="946608" cy="461665"/>
          </a:xfrm>
          <a:prstGeom prst="rect">
            <a:avLst/>
          </a:prstGeom>
          <a:noFill/>
        </p:spPr>
        <p:txBody>
          <a:bodyPr wrap="square" rtlCol="0">
            <a:spAutoFit/>
          </a:bodyPr>
          <a:lstStyle/>
          <a:p>
            <a:r>
              <a:rPr lang="fr-FR" sz="1200" dirty="0" err="1" smtClean="0"/>
              <a:t>Misshaped</a:t>
            </a:r>
            <a:r>
              <a:rPr lang="fr-FR" sz="1200" dirty="0" smtClean="0"/>
              <a:t> membrane</a:t>
            </a:r>
            <a:endParaRPr lang="fr-FR" sz="1200" dirty="0"/>
          </a:p>
        </p:txBody>
      </p:sp>
      <p:cxnSp>
        <p:nvCxnSpPr>
          <p:cNvPr id="78" name="Connecteur droit avec flèche 77"/>
          <p:cNvCxnSpPr>
            <a:stCxn id="77" idx="0"/>
          </p:cNvCxnSpPr>
          <p:nvPr/>
        </p:nvCxnSpPr>
        <p:spPr>
          <a:xfrm flipV="1">
            <a:off x="3262163" y="5086149"/>
            <a:ext cx="362825" cy="6627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8" name="ZoneTexte 87"/>
          <p:cNvSpPr txBox="1"/>
          <p:nvPr/>
        </p:nvSpPr>
        <p:spPr>
          <a:xfrm>
            <a:off x="2832957" y="4048670"/>
            <a:ext cx="754339" cy="276999"/>
          </a:xfrm>
          <a:prstGeom prst="rect">
            <a:avLst/>
          </a:prstGeom>
          <a:noFill/>
        </p:spPr>
        <p:txBody>
          <a:bodyPr wrap="square" rtlCol="0">
            <a:spAutoFit/>
          </a:bodyPr>
          <a:lstStyle/>
          <a:p>
            <a:r>
              <a:rPr lang="fr-FR" sz="1200" dirty="0" err="1" smtClean="0"/>
              <a:t>Cavity</a:t>
            </a:r>
            <a:endParaRPr lang="fr-FR" dirty="0"/>
          </a:p>
        </p:txBody>
      </p:sp>
      <p:sp>
        <p:nvSpPr>
          <p:cNvPr id="89" name="Accolade ouvrante 88"/>
          <p:cNvSpPr/>
          <p:nvPr/>
        </p:nvSpPr>
        <p:spPr>
          <a:xfrm rot="5400000">
            <a:off x="3045782" y="4242272"/>
            <a:ext cx="580808" cy="747603"/>
          </a:xfrm>
          <a:prstGeom prst="leftBrace">
            <a:avLst>
              <a:gd name="adj1" fmla="val 11224"/>
              <a:gd name="adj2" fmla="val 7490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90" name="TextBox 26"/>
          <p:cNvSpPr txBox="1"/>
          <p:nvPr/>
        </p:nvSpPr>
        <p:spPr>
          <a:xfrm>
            <a:off x="1915998" y="5745503"/>
            <a:ext cx="1200990" cy="461665"/>
          </a:xfrm>
          <a:prstGeom prst="rect">
            <a:avLst/>
          </a:prstGeom>
          <a:noFill/>
        </p:spPr>
        <p:txBody>
          <a:bodyPr wrap="square" rtlCol="0">
            <a:spAutoFit/>
          </a:bodyPr>
          <a:lstStyle/>
          <a:p>
            <a:r>
              <a:rPr lang="fr-FR" sz="1200" dirty="0" err="1" smtClean="0">
                <a:solidFill>
                  <a:prstClr val="black"/>
                </a:solidFill>
              </a:rPr>
              <a:t>Beam</a:t>
            </a:r>
            <a:r>
              <a:rPr lang="fr-FR" sz="1200" dirty="0" smtClean="0">
                <a:solidFill>
                  <a:prstClr val="black"/>
                </a:solidFill>
              </a:rPr>
              <a:t> drift tube</a:t>
            </a:r>
            <a:endParaRPr lang="fr-FR" sz="1200" dirty="0">
              <a:solidFill>
                <a:prstClr val="black"/>
              </a:solidFill>
            </a:endParaRPr>
          </a:p>
        </p:txBody>
      </p:sp>
      <p:cxnSp>
        <p:nvCxnSpPr>
          <p:cNvPr id="92" name="Connecteur droit avec flèche 91"/>
          <p:cNvCxnSpPr>
            <a:stCxn id="90" idx="0"/>
          </p:cNvCxnSpPr>
          <p:nvPr/>
        </p:nvCxnSpPr>
        <p:spPr>
          <a:xfrm flipV="1">
            <a:off x="2516493" y="5430412"/>
            <a:ext cx="272366" cy="3150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ZoneTexte 24"/>
          <p:cNvSpPr txBox="1"/>
          <p:nvPr/>
        </p:nvSpPr>
        <p:spPr>
          <a:xfrm>
            <a:off x="4854100" y="3999570"/>
            <a:ext cx="708558" cy="461665"/>
          </a:xfrm>
          <a:prstGeom prst="rect">
            <a:avLst/>
          </a:prstGeom>
          <a:noFill/>
        </p:spPr>
        <p:txBody>
          <a:bodyPr wrap="square" rtlCol="0">
            <a:spAutoFit/>
          </a:bodyPr>
          <a:lstStyle/>
          <a:p>
            <a:r>
              <a:rPr lang="en-US" sz="1200" dirty="0" smtClean="0"/>
              <a:t>Bronze bearing</a:t>
            </a:r>
            <a:endParaRPr lang="en-US" sz="1200" dirty="0"/>
          </a:p>
        </p:txBody>
      </p:sp>
      <p:cxnSp>
        <p:nvCxnSpPr>
          <p:cNvPr id="32" name="Connecteur droit avec flèche 21"/>
          <p:cNvCxnSpPr>
            <a:stCxn id="31" idx="2"/>
          </p:cNvCxnSpPr>
          <p:nvPr/>
        </p:nvCxnSpPr>
        <p:spPr>
          <a:xfrm flipH="1">
            <a:off x="4733511" y="4461235"/>
            <a:ext cx="474868" cy="3440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625693" y="5059455"/>
            <a:ext cx="0" cy="86521"/>
          </a:xfrm>
          <a:prstGeom prst="line">
            <a:avLst/>
          </a:prstGeom>
          <a:ln w="28575">
            <a:solidFill>
              <a:schemeClr val="accent2">
                <a:lumMod val="75000"/>
              </a:schemeClr>
            </a:solidFill>
          </a:ln>
        </p:spPr>
        <p:style>
          <a:lnRef idx="1">
            <a:schemeClr val="accent2"/>
          </a:lnRef>
          <a:fillRef idx="0">
            <a:schemeClr val="accent2"/>
          </a:fillRef>
          <a:effectRef idx="0">
            <a:schemeClr val="accent2"/>
          </a:effectRef>
          <a:fontRef idx="minor">
            <a:schemeClr val="tx1"/>
          </a:fontRef>
        </p:style>
      </p:cxnSp>
      <p:cxnSp>
        <p:nvCxnSpPr>
          <p:cNvPr id="35" name="Straight Connector 34"/>
          <p:cNvCxnSpPr/>
          <p:nvPr/>
        </p:nvCxnSpPr>
        <p:spPr>
          <a:xfrm flipH="1">
            <a:off x="3695655" y="4928703"/>
            <a:ext cx="591078" cy="0"/>
          </a:xfrm>
          <a:prstGeom prst="line">
            <a:avLst/>
          </a:prstGeom>
          <a:ln w="28575">
            <a:solidFill>
              <a:schemeClr val="accent2">
                <a:lumMod val="75000"/>
              </a:schemeClr>
            </a:solidFill>
          </a:ln>
        </p:spPr>
        <p:style>
          <a:lnRef idx="1">
            <a:schemeClr val="accent2"/>
          </a:lnRef>
          <a:fillRef idx="0">
            <a:schemeClr val="accent2"/>
          </a:fillRef>
          <a:effectRef idx="0">
            <a:schemeClr val="accent2"/>
          </a:effectRef>
          <a:fontRef idx="minor">
            <a:schemeClr val="tx1"/>
          </a:fontRef>
        </p:style>
      </p:cxnSp>
      <p:cxnSp>
        <p:nvCxnSpPr>
          <p:cNvPr id="36" name="Straight Connector 35"/>
          <p:cNvCxnSpPr/>
          <p:nvPr/>
        </p:nvCxnSpPr>
        <p:spPr>
          <a:xfrm>
            <a:off x="4297176" y="4773346"/>
            <a:ext cx="0" cy="155931"/>
          </a:xfrm>
          <a:prstGeom prst="line">
            <a:avLst/>
          </a:prstGeom>
          <a:ln w="28575">
            <a:solidFill>
              <a:schemeClr val="accent2">
                <a:lumMod val="75000"/>
              </a:schemeClr>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2049684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296A5B4F-8806-49AF-ADC2-F53C548500B7}" type="slidenum">
              <a:rPr lang="fr-FR" smtClean="0"/>
              <a:t>26</a:t>
            </a:fld>
            <a:endParaRPr lang="fr-FR"/>
          </a:p>
        </p:txBody>
      </p:sp>
      <p:sp>
        <p:nvSpPr>
          <p:cNvPr id="5" name="Footer Placeholder 4"/>
          <p:cNvSpPr>
            <a:spLocks noGrp="1"/>
          </p:cNvSpPr>
          <p:nvPr>
            <p:ph type="ftr" sz="quarter" idx="12"/>
          </p:nvPr>
        </p:nvSpPr>
        <p:spPr/>
        <p:txBody>
          <a:bodyPr/>
          <a:lstStyle/>
          <a:p>
            <a:r>
              <a:rPr lang="fr-FR" smtClean="0"/>
              <a:t>Antoine Mollard – JDD Pheniics 2016</a:t>
            </a:r>
            <a:endParaRPr lang="fr-FR"/>
          </a:p>
        </p:txBody>
      </p:sp>
      <p:sp>
        <p:nvSpPr>
          <p:cNvPr id="6" name="Titre 1"/>
          <p:cNvSpPr>
            <a:spLocks noGrp="1"/>
          </p:cNvSpPr>
          <p:nvPr>
            <p:ph type="title"/>
          </p:nvPr>
        </p:nvSpPr>
        <p:spPr/>
        <p:txBody>
          <a:bodyPr/>
          <a:lstStyle/>
          <a:p>
            <a:r>
              <a:rPr lang="en-US" dirty="0" smtClean="0"/>
              <a:t>Tuning system preliminary design</a:t>
            </a:r>
            <a:br>
              <a:rPr lang="en-US" dirty="0" smtClean="0"/>
            </a:br>
            <a:r>
              <a:rPr lang="en-US" dirty="0" smtClean="0"/>
              <a:t>COMSOL simulations</a:t>
            </a:r>
            <a:endParaRPr lang="en-US" dirty="0"/>
          </a:p>
        </p:txBody>
      </p:sp>
      <p:pic>
        <p:nvPicPr>
          <p:cNvPr id="7" name="Image 2"/>
          <p:cNvPicPr>
            <a:picLocks noGrp="1" noChangeAspect="1"/>
          </p:cNvPicPr>
          <p:nvPr>
            <p:ph idx="1"/>
          </p:nvPr>
        </p:nvPicPr>
        <p:blipFill>
          <a:blip r:embed="rId2"/>
          <a:stretch>
            <a:fillRect/>
          </a:stretch>
        </p:blipFill>
        <p:spPr>
          <a:xfrm>
            <a:off x="2621523" y="980728"/>
            <a:ext cx="4800217" cy="4289046"/>
          </a:xfrm>
          <a:prstGeom prst="rect">
            <a:avLst/>
          </a:prstGeom>
        </p:spPr>
      </p:pic>
      <p:graphicFrame>
        <p:nvGraphicFramePr>
          <p:cNvPr id="8" name="Table 7"/>
          <p:cNvGraphicFramePr>
            <a:graphicFrameLocks noGrp="1"/>
          </p:cNvGraphicFramePr>
          <p:nvPr>
            <p:extLst/>
          </p:nvPr>
        </p:nvGraphicFramePr>
        <p:xfrm>
          <a:off x="762000" y="5194958"/>
          <a:ext cx="8215065" cy="1010920"/>
        </p:xfrm>
        <a:graphic>
          <a:graphicData uri="http://schemas.openxmlformats.org/drawingml/2006/table">
            <a:tbl>
              <a:tblPr firstRow="1" bandRow="1">
                <a:tableStyleId>{5C22544A-7EE6-4342-B048-85BDC9FD1C3A}</a:tableStyleId>
              </a:tblPr>
              <a:tblGrid>
                <a:gridCol w="2738355"/>
                <a:gridCol w="2738355"/>
                <a:gridCol w="2738355"/>
              </a:tblGrid>
              <a:tr h="320040">
                <a:tc>
                  <a:txBody>
                    <a:bodyPr/>
                    <a:lstStyle/>
                    <a:p>
                      <a:pPr algn="ctr"/>
                      <a:r>
                        <a:rPr lang="fr-FR" dirty="0" err="1" smtClean="0"/>
                        <a:t>Displacement</a:t>
                      </a:r>
                      <a:r>
                        <a:rPr lang="fr-FR" dirty="0" smtClean="0"/>
                        <a:t> (mm)</a:t>
                      </a:r>
                      <a:endParaRPr lang="fr-FR" dirty="0"/>
                    </a:p>
                  </a:txBody>
                  <a:tcPr/>
                </a:tc>
                <a:tc>
                  <a:txBody>
                    <a:bodyPr/>
                    <a:lstStyle/>
                    <a:p>
                      <a:pPr algn="ctr"/>
                      <a:r>
                        <a:rPr lang="el-GR" dirty="0" smtClean="0"/>
                        <a:t>Δ</a:t>
                      </a:r>
                      <a:r>
                        <a:rPr lang="fr-FR" dirty="0" smtClean="0"/>
                        <a:t>f (for </a:t>
                      </a:r>
                      <a:r>
                        <a:rPr lang="fr-FR" dirty="0" err="1" smtClean="0"/>
                        <a:t>each</a:t>
                      </a:r>
                      <a:r>
                        <a:rPr lang="fr-FR" dirty="0" smtClean="0"/>
                        <a:t> </a:t>
                      </a:r>
                      <a:r>
                        <a:rPr lang="fr-FR" dirty="0" err="1" smtClean="0"/>
                        <a:t>tuning</a:t>
                      </a:r>
                      <a:r>
                        <a:rPr lang="fr-FR" dirty="0" smtClean="0"/>
                        <a:t> system) (MHz)</a:t>
                      </a:r>
                      <a:endParaRPr lang="fr-FR"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dirty="0" smtClean="0"/>
                        <a:t>Δ</a:t>
                      </a:r>
                      <a:r>
                        <a:rPr lang="fr-FR" dirty="0" smtClean="0"/>
                        <a:t>f (for 4</a:t>
                      </a:r>
                      <a:r>
                        <a:rPr lang="fr-FR" baseline="0" dirty="0" smtClean="0"/>
                        <a:t> </a:t>
                      </a:r>
                      <a:r>
                        <a:rPr lang="fr-FR" dirty="0" err="1" smtClean="0"/>
                        <a:t>tuning</a:t>
                      </a:r>
                      <a:r>
                        <a:rPr lang="fr-FR" dirty="0" smtClean="0"/>
                        <a:t> </a:t>
                      </a:r>
                      <a:r>
                        <a:rPr lang="fr-FR" dirty="0" err="1" smtClean="0"/>
                        <a:t>systems</a:t>
                      </a:r>
                      <a:r>
                        <a:rPr lang="fr-FR" dirty="0" smtClean="0"/>
                        <a:t>) (MHz)</a:t>
                      </a:r>
                    </a:p>
                  </a:txBody>
                  <a:tcPr/>
                </a:tc>
              </a:tr>
              <a:tr h="370840">
                <a:tc>
                  <a:txBody>
                    <a:bodyPr/>
                    <a:lstStyle/>
                    <a:p>
                      <a:pPr algn="ctr"/>
                      <a:r>
                        <a:rPr lang="fr-FR" dirty="0" smtClean="0"/>
                        <a:t>0.26</a:t>
                      </a:r>
                      <a:endParaRPr lang="fr-FR" dirty="0"/>
                    </a:p>
                  </a:txBody>
                  <a:tcPr/>
                </a:tc>
                <a:tc>
                  <a:txBody>
                    <a:bodyPr/>
                    <a:lstStyle/>
                    <a:p>
                      <a:pPr algn="ctr"/>
                      <a:r>
                        <a:rPr lang="fr-FR" dirty="0" smtClean="0"/>
                        <a:t>4.02</a:t>
                      </a:r>
                      <a:endParaRPr lang="fr-FR" dirty="0"/>
                    </a:p>
                  </a:txBody>
                  <a:tcPr/>
                </a:tc>
                <a:tc>
                  <a:txBody>
                    <a:bodyPr/>
                    <a:lstStyle/>
                    <a:p>
                      <a:pPr algn="ctr"/>
                      <a:r>
                        <a:rPr lang="fr-FR" dirty="0" smtClean="0"/>
                        <a:t>16.03</a:t>
                      </a:r>
                      <a:endParaRPr lang="fr-FR" dirty="0"/>
                    </a:p>
                  </a:txBody>
                  <a:tcPr/>
                </a:tc>
              </a:tr>
            </a:tbl>
          </a:graphicData>
        </a:graphic>
      </p:graphicFrame>
    </p:spTree>
    <p:extLst>
      <p:ext uri="{BB962C8B-B14F-4D97-AF65-F5344CB8AC3E}">
        <p14:creationId xmlns:p14="http://schemas.microsoft.com/office/powerpoint/2010/main" val="36208384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Next</a:t>
            </a:r>
            <a:r>
              <a:rPr lang="fr-FR" dirty="0" smtClean="0"/>
              <a:t> </a:t>
            </a:r>
            <a:r>
              <a:rPr lang="fr-FR" dirty="0" err="1" smtClean="0"/>
              <a:t>step</a:t>
            </a:r>
            <a:r>
              <a:rPr lang="fr-FR" dirty="0" smtClean="0"/>
              <a:t> : Prototype </a:t>
            </a:r>
            <a:r>
              <a:rPr lang="fr-FR" dirty="0" err="1" smtClean="0"/>
              <a:t>cavities</a:t>
            </a:r>
            <a:r>
              <a:rPr lang="fr-FR" dirty="0" smtClean="0"/>
              <a:t> to test</a:t>
            </a:r>
            <a:endParaRPr lang="fr-FR" dirty="0"/>
          </a:p>
        </p:txBody>
      </p:sp>
      <p:sp>
        <p:nvSpPr>
          <p:cNvPr id="4" name="Slide Number Placeholder 3"/>
          <p:cNvSpPr>
            <a:spLocks noGrp="1"/>
          </p:cNvSpPr>
          <p:nvPr>
            <p:ph type="sldNum" sz="quarter" idx="11"/>
          </p:nvPr>
        </p:nvSpPr>
        <p:spPr/>
        <p:txBody>
          <a:bodyPr/>
          <a:lstStyle/>
          <a:p>
            <a:fld id="{296A5B4F-8806-49AF-ADC2-F53C548500B7}" type="slidenum">
              <a:rPr lang="fr-FR" smtClean="0"/>
              <a:t>27</a:t>
            </a:fld>
            <a:endParaRPr lang="fr-FR"/>
          </a:p>
        </p:txBody>
      </p:sp>
      <p:sp>
        <p:nvSpPr>
          <p:cNvPr id="5" name="Footer Placeholder 4"/>
          <p:cNvSpPr>
            <a:spLocks noGrp="1"/>
          </p:cNvSpPr>
          <p:nvPr>
            <p:ph type="ftr" sz="quarter" idx="12"/>
          </p:nvPr>
        </p:nvSpPr>
        <p:spPr/>
        <p:txBody>
          <a:bodyPr/>
          <a:lstStyle/>
          <a:p>
            <a:r>
              <a:rPr lang="fr-FR" smtClean="0"/>
              <a:t>Antoine Mollard – JDD Pheniics 2016</a:t>
            </a:r>
            <a:endParaRPr lang="fr-FR"/>
          </a:p>
        </p:txBody>
      </p:sp>
      <p:sp>
        <p:nvSpPr>
          <p:cNvPr id="9" name="TextBox 8"/>
          <p:cNvSpPr txBox="1"/>
          <p:nvPr/>
        </p:nvSpPr>
        <p:spPr>
          <a:xfrm>
            <a:off x="1512000" y="5595738"/>
            <a:ext cx="3098252" cy="369332"/>
          </a:xfrm>
          <a:prstGeom prst="rect">
            <a:avLst/>
          </a:prstGeom>
          <a:noFill/>
        </p:spPr>
        <p:txBody>
          <a:bodyPr wrap="square" rtlCol="0">
            <a:spAutoFit/>
          </a:bodyPr>
          <a:lstStyle/>
          <a:p>
            <a:r>
              <a:rPr lang="fr-FR" dirty="0"/>
              <a:t>P</a:t>
            </a:r>
            <a:r>
              <a:rPr lang="fr-FR" dirty="0" smtClean="0"/>
              <a:t>rototype test </a:t>
            </a:r>
            <a:r>
              <a:rPr lang="fr-FR" dirty="0" err="1" smtClean="0"/>
              <a:t>bench</a:t>
            </a:r>
            <a:endParaRPr lang="fr-FR" dirty="0"/>
          </a:p>
        </p:txBody>
      </p:sp>
      <p:sp>
        <p:nvSpPr>
          <p:cNvPr id="3" name="TextBox 2"/>
          <p:cNvSpPr txBox="1"/>
          <p:nvPr/>
        </p:nvSpPr>
        <p:spPr>
          <a:xfrm>
            <a:off x="5196840" y="2184918"/>
            <a:ext cx="3680460" cy="1200329"/>
          </a:xfrm>
          <a:prstGeom prst="rect">
            <a:avLst/>
          </a:prstGeom>
          <a:noFill/>
        </p:spPr>
        <p:txBody>
          <a:bodyPr wrap="square" rtlCol="0">
            <a:spAutoFit/>
          </a:bodyPr>
          <a:lstStyle/>
          <a:p>
            <a:r>
              <a:rPr lang="fr-FR" dirty="0" smtClean="0"/>
              <a:t>Type 2 and type 3 prototype </a:t>
            </a:r>
            <a:r>
              <a:rPr lang="fr-FR" dirty="0" err="1" smtClean="0"/>
              <a:t>cavities</a:t>
            </a:r>
            <a:r>
              <a:rPr lang="fr-FR" dirty="0" smtClean="0"/>
              <a:t> to </a:t>
            </a:r>
            <a:r>
              <a:rPr lang="fr-FR" dirty="0" err="1" smtClean="0"/>
              <a:t>be</a:t>
            </a:r>
            <a:r>
              <a:rPr lang="fr-FR" dirty="0" smtClean="0"/>
              <a:t> </a:t>
            </a:r>
            <a:r>
              <a:rPr lang="fr-FR" dirty="0" err="1" smtClean="0"/>
              <a:t>tested</a:t>
            </a:r>
            <a:r>
              <a:rPr lang="fr-FR" dirty="0" smtClean="0"/>
              <a:t> to </a:t>
            </a:r>
            <a:r>
              <a:rPr lang="fr-FR" dirty="0" err="1" smtClean="0"/>
              <a:t>validate</a:t>
            </a:r>
            <a:r>
              <a:rPr lang="fr-FR" dirty="0" smtClean="0"/>
              <a:t> </a:t>
            </a:r>
            <a:r>
              <a:rPr lang="fr-FR" dirty="0" err="1" smtClean="0"/>
              <a:t>tuning</a:t>
            </a:r>
            <a:r>
              <a:rPr lang="fr-FR" dirty="0" smtClean="0"/>
              <a:t> system (and </a:t>
            </a:r>
            <a:r>
              <a:rPr lang="fr-FR" dirty="0" err="1" smtClean="0"/>
              <a:t>tuning</a:t>
            </a:r>
            <a:r>
              <a:rPr lang="fr-FR" dirty="0" smtClean="0"/>
              <a:t> range &amp; </a:t>
            </a:r>
            <a:r>
              <a:rPr lang="fr-FR" dirty="0" err="1" smtClean="0"/>
              <a:t>resolution</a:t>
            </a:r>
            <a:r>
              <a:rPr lang="fr-FR" dirty="0" smtClean="0"/>
              <a:t>) and </a:t>
            </a:r>
            <a:r>
              <a:rPr lang="fr-FR" dirty="0" err="1" smtClean="0"/>
              <a:t>brazing</a:t>
            </a:r>
            <a:r>
              <a:rPr lang="fr-FR" dirty="0" smtClean="0"/>
              <a:t> </a:t>
            </a:r>
            <a:r>
              <a:rPr lang="fr-FR" dirty="0" err="1" smtClean="0"/>
              <a:t>process</a:t>
            </a:r>
            <a:r>
              <a:rPr lang="fr-FR" dirty="0" smtClean="0"/>
              <a:t>.</a:t>
            </a:r>
            <a:endParaRPr lang="fr-FR" dirty="0"/>
          </a:p>
        </p:txBody>
      </p:sp>
      <p:pic>
        <p:nvPicPr>
          <p:cNvPr id="8" name="Image 7"/>
          <p:cNvPicPr/>
          <p:nvPr/>
        </p:nvPicPr>
        <p:blipFill>
          <a:blip r:embed="rId3" cstate="print">
            <a:extLst>
              <a:ext uri="{28A0092B-C50C-407E-A947-70E740481C1C}">
                <a14:useLocalDpi xmlns:a14="http://schemas.microsoft.com/office/drawing/2010/main" val="0"/>
              </a:ext>
            </a:extLst>
          </a:blip>
          <a:stretch>
            <a:fillRect/>
          </a:stretch>
        </p:blipFill>
        <p:spPr>
          <a:xfrm>
            <a:off x="609600" y="1110325"/>
            <a:ext cx="4206542" cy="4540482"/>
          </a:xfrm>
          <a:prstGeom prst="rect">
            <a:avLst/>
          </a:prstGeom>
        </p:spPr>
      </p:pic>
    </p:spTree>
    <p:extLst>
      <p:ext uri="{BB962C8B-B14F-4D97-AF65-F5344CB8AC3E}">
        <p14:creationId xmlns:p14="http://schemas.microsoft.com/office/powerpoint/2010/main" val="15500791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Conclusion and </a:t>
            </a:r>
            <a:r>
              <a:rPr lang="fr-FR" dirty="0" err="1" smtClean="0"/>
              <a:t>outlook</a:t>
            </a:r>
            <a:endParaRPr lang="fr-FR" dirty="0"/>
          </a:p>
        </p:txBody>
      </p:sp>
      <p:sp>
        <p:nvSpPr>
          <p:cNvPr id="6" name="Espace réservé du contenu 5"/>
          <p:cNvSpPr>
            <a:spLocks noGrp="1"/>
          </p:cNvSpPr>
          <p:nvPr>
            <p:ph idx="1"/>
          </p:nvPr>
        </p:nvSpPr>
        <p:spPr/>
        <p:txBody>
          <a:bodyPr numCol="1">
            <a:normAutofit/>
          </a:bodyPr>
          <a:lstStyle/>
          <a:p>
            <a:pPr marL="1266825" indent="-342900">
              <a:buFont typeface="Wingdings" panose="05000000000000000000" pitchFamily="2" charset="2"/>
              <a:buChar char="ü"/>
            </a:pPr>
            <a:r>
              <a:rPr lang="en-US" i="1" dirty="0" smtClean="0"/>
              <a:t>TH2166 klystron study and codes validation</a:t>
            </a:r>
          </a:p>
          <a:p>
            <a:pPr marL="1266825" indent="-342900">
              <a:buFont typeface="Wingdings" panose="05000000000000000000" pitchFamily="2" charset="2"/>
              <a:buChar char="ü"/>
            </a:pPr>
            <a:r>
              <a:rPr lang="en-US" i="1" dirty="0" smtClean="0"/>
              <a:t>TH2166 kladistron preliminary design</a:t>
            </a:r>
          </a:p>
          <a:p>
            <a:pPr marL="1266825" indent="-342900">
              <a:buFont typeface="Wingdings" panose="05000000000000000000" pitchFamily="2" charset="2"/>
              <a:buChar char="Ø"/>
            </a:pPr>
            <a:r>
              <a:rPr lang="en-US" b="1" dirty="0" smtClean="0"/>
              <a:t>TH2166 </a:t>
            </a:r>
            <a:r>
              <a:rPr lang="en-US" b="1" dirty="0" err="1" smtClean="0"/>
              <a:t>kladistron’s</a:t>
            </a:r>
            <a:r>
              <a:rPr lang="en-US" b="1" dirty="0" smtClean="0"/>
              <a:t> cavities design started</a:t>
            </a:r>
            <a:br>
              <a:rPr lang="en-US" b="1" dirty="0" smtClean="0"/>
            </a:br>
            <a:r>
              <a:rPr lang="en-US" b="1" dirty="0" smtClean="0"/>
              <a:t>We will </a:t>
            </a:r>
            <a:r>
              <a:rPr lang="en-US" b="1" dirty="0"/>
              <a:t>soon</a:t>
            </a:r>
            <a:r>
              <a:rPr lang="en-US" b="1" dirty="0" smtClean="0"/>
              <a:t> test two first prototype cavities</a:t>
            </a:r>
            <a:br>
              <a:rPr lang="en-US" b="1" dirty="0" smtClean="0"/>
            </a:br>
            <a:r>
              <a:rPr lang="en-US" b="1" dirty="0" smtClean="0"/>
              <a:t>(June 2016)</a:t>
            </a:r>
          </a:p>
          <a:p>
            <a:pPr marL="1266825" indent="-342900">
              <a:buFont typeface="Wingdings" panose="05000000000000000000" pitchFamily="2" charset="2"/>
              <a:buChar char="q"/>
            </a:pPr>
            <a:r>
              <a:rPr lang="en-US" dirty="0" smtClean="0"/>
              <a:t>Further multipactor studies</a:t>
            </a:r>
          </a:p>
          <a:p>
            <a:pPr marL="1266825" indent="-342900">
              <a:buFont typeface="Wingdings" panose="05000000000000000000" pitchFamily="2" charset="2"/>
              <a:buChar char="q"/>
            </a:pPr>
            <a:r>
              <a:rPr lang="en-US" dirty="0" smtClean="0"/>
              <a:t>TH2166 Kladistron assembled and tested by the end of the year.</a:t>
            </a:r>
          </a:p>
        </p:txBody>
      </p:sp>
      <p:sp>
        <p:nvSpPr>
          <p:cNvPr id="4" name="Espace réservé du numéro de diapositive 3"/>
          <p:cNvSpPr>
            <a:spLocks noGrp="1"/>
          </p:cNvSpPr>
          <p:nvPr>
            <p:ph type="sldNum" sz="quarter" idx="11"/>
          </p:nvPr>
        </p:nvSpPr>
        <p:spPr/>
        <p:txBody>
          <a:bodyPr/>
          <a:lstStyle/>
          <a:p>
            <a:fld id="{296A5B4F-8806-49AF-ADC2-F53C548500B7}" type="slidenum">
              <a:rPr lang="fr-FR" smtClean="0"/>
              <a:t>28</a:t>
            </a:fld>
            <a:endParaRPr lang="fr-FR" dirty="0"/>
          </a:p>
        </p:txBody>
      </p:sp>
      <p:sp>
        <p:nvSpPr>
          <p:cNvPr id="2" name="Espace réservé du pied de page 1"/>
          <p:cNvSpPr>
            <a:spLocks noGrp="1"/>
          </p:cNvSpPr>
          <p:nvPr>
            <p:ph type="ftr" sz="quarter" idx="12"/>
          </p:nvPr>
        </p:nvSpPr>
        <p:spPr/>
        <p:txBody>
          <a:bodyPr/>
          <a:lstStyle/>
          <a:p>
            <a:r>
              <a:rPr lang="fr-FR" smtClean="0"/>
              <a:t>Antoine Mollard – JDD Pheniics 2016</a:t>
            </a:r>
            <a:endParaRPr lang="fr-FR" dirty="0"/>
          </a:p>
        </p:txBody>
      </p:sp>
    </p:spTree>
    <p:extLst>
      <p:ext uri="{BB962C8B-B14F-4D97-AF65-F5344CB8AC3E}">
        <p14:creationId xmlns:p14="http://schemas.microsoft.com/office/powerpoint/2010/main" val="39699525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1"/>
          </p:nvPr>
        </p:nvSpPr>
        <p:spPr/>
        <p:txBody>
          <a:bodyPr/>
          <a:lstStyle/>
          <a:p>
            <a:fld id="{296A5B4F-8806-49AF-ADC2-F53C548500B7}" type="slidenum">
              <a:rPr lang="fr-FR" smtClean="0"/>
              <a:t>29</a:t>
            </a:fld>
            <a:endParaRPr lang="fr-FR"/>
          </a:p>
        </p:txBody>
      </p:sp>
      <p:sp>
        <p:nvSpPr>
          <p:cNvPr id="5" name="Espace réservé du contenu 4"/>
          <p:cNvSpPr>
            <a:spLocks noGrp="1"/>
          </p:cNvSpPr>
          <p:nvPr>
            <p:ph sz="quarter" idx="15"/>
          </p:nvPr>
        </p:nvSpPr>
        <p:spPr/>
        <p:txBody>
          <a:bodyPr anchor="ctr"/>
          <a:lstStyle/>
          <a:p>
            <a:r>
              <a:rPr lang="en-US" sz="4400" dirty="0" smtClean="0"/>
              <a:t>Thank you for your attention</a:t>
            </a:r>
            <a:endParaRPr lang="en-US" sz="4400" dirty="0"/>
          </a:p>
        </p:txBody>
      </p:sp>
      <p:sp>
        <p:nvSpPr>
          <p:cNvPr id="2" name="Espace réservé du pied de page 1"/>
          <p:cNvSpPr>
            <a:spLocks noGrp="1"/>
          </p:cNvSpPr>
          <p:nvPr>
            <p:ph type="ftr" sz="quarter" idx="12"/>
          </p:nvPr>
        </p:nvSpPr>
        <p:spPr/>
        <p:txBody>
          <a:bodyPr/>
          <a:lstStyle/>
          <a:p>
            <a:r>
              <a:rPr lang="fr-FR" smtClean="0"/>
              <a:t>Antoine Mollard – JDD Pheniics 2016</a:t>
            </a:r>
            <a:endParaRPr lang="fr-FR"/>
          </a:p>
        </p:txBody>
      </p:sp>
    </p:spTree>
    <p:extLst>
      <p:ext uri="{BB962C8B-B14F-4D97-AF65-F5344CB8AC3E}">
        <p14:creationId xmlns:p14="http://schemas.microsoft.com/office/powerpoint/2010/main" val="31250208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pPr marL="457200" indent="-457200">
              <a:buFont typeface="+mj-lt"/>
              <a:buAutoNum type="arabicPeriod"/>
            </a:pPr>
            <a:r>
              <a:rPr lang="en-US" dirty="0" smtClean="0"/>
              <a:t>High-efficiency RF source Design</a:t>
            </a:r>
            <a:endParaRPr lang="en-US" dirty="0"/>
          </a:p>
        </p:txBody>
      </p:sp>
      <p:sp>
        <p:nvSpPr>
          <p:cNvPr id="5" name="Espace réservé du texte 4"/>
          <p:cNvSpPr>
            <a:spLocks noGrp="1"/>
          </p:cNvSpPr>
          <p:nvPr>
            <p:ph type="body" idx="1"/>
          </p:nvPr>
        </p:nvSpPr>
        <p:spPr/>
        <p:txBody>
          <a:bodyPr/>
          <a:lstStyle/>
          <a:p>
            <a:endParaRPr lang="fr-FR" dirty="0"/>
          </a:p>
        </p:txBody>
      </p:sp>
      <p:sp>
        <p:nvSpPr>
          <p:cNvPr id="2" name="Espace réservé du numéro de diapositive 1"/>
          <p:cNvSpPr>
            <a:spLocks noGrp="1"/>
          </p:cNvSpPr>
          <p:nvPr>
            <p:ph type="sldNum" sz="quarter" idx="11"/>
          </p:nvPr>
        </p:nvSpPr>
        <p:spPr/>
        <p:txBody>
          <a:bodyPr/>
          <a:lstStyle/>
          <a:p>
            <a:fld id="{296A5B4F-8806-49AF-ADC2-F53C548500B7}" type="slidenum">
              <a:rPr lang="fr-FR" smtClean="0"/>
              <a:t>3</a:t>
            </a:fld>
            <a:endParaRPr lang="fr-FR" dirty="0"/>
          </a:p>
        </p:txBody>
      </p:sp>
      <p:sp>
        <p:nvSpPr>
          <p:cNvPr id="3" name="Espace réservé du pied de page 2"/>
          <p:cNvSpPr>
            <a:spLocks noGrp="1"/>
          </p:cNvSpPr>
          <p:nvPr>
            <p:ph type="ftr" sz="quarter" idx="12"/>
          </p:nvPr>
        </p:nvSpPr>
        <p:spPr/>
        <p:txBody>
          <a:bodyPr/>
          <a:lstStyle/>
          <a:p>
            <a:r>
              <a:rPr lang="fr-FR" smtClean="0"/>
              <a:t>Antoine Mollard – JDD Pheniics 2016</a:t>
            </a:r>
            <a:endParaRPr lang="fr-FR"/>
          </a:p>
        </p:txBody>
      </p:sp>
    </p:spTree>
    <p:extLst>
      <p:ext uri="{BB962C8B-B14F-4D97-AF65-F5344CB8AC3E}">
        <p14:creationId xmlns:p14="http://schemas.microsoft.com/office/powerpoint/2010/main" val="17822345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Th2166 Klystron and </a:t>
            </a:r>
            <a:r>
              <a:rPr lang="en-US" dirty="0"/>
              <a:t>Kladistron Comparison</a:t>
            </a:r>
            <a:br>
              <a:rPr lang="en-US" dirty="0"/>
            </a:br>
            <a:r>
              <a:rPr lang="en-US" dirty="0"/>
              <a:t>MAGIC2D </a:t>
            </a:r>
            <a:r>
              <a:rPr lang="en-US" dirty="0" smtClean="0"/>
              <a:t>Simulations</a:t>
            </a:r>
            <a:endParaRPr lang="en-US" dirty="0"/>
          </a:p>
        </p:txBody>
      </p:sp>
      <p:sp>
        <p:nvSpPr>
          <p:cNvPr id="4" name="Espace réservé du numéro de diapositive 3"/>
          <p:cNvSpPr>
            <a:spLocks noGrp="1"/>
          </p:cNvSpPr>
          <p:nvPr>
            <p:ph type="sldNum" sz="quarter" idx="11"/>
          </p:nvPr>
        </p:nvSpPr>
        <p:spPr/>
        <p:txBody>
          <a:bodyPr/>
          <a:lstStyle/>
          <a:p>
            <a:fld id="{296A5B4F-8806-49AF-ADC2-F53C548500B7}" type="slidenum">
              <a:rPr lang="fr-FR" smtClean="0"/>
              <a:t>30</a:t>
            </a:fld>
            <a:endParaRPr lang="fr-FR"/>
          </a:p>
        </p:txBody>
      </p:sp>
      <p:sp>
        <p:nvSpPr>
          <p:cNvPr id="3" name="Espace réservé du pied de page 2"/>
          <p:cNvSpPr>
            <a:spLocks noGrp="1"/>
          </p:cNvSpPr>
          <p:nvPr>
            <p:ph type="ftr" sz="quarter" idx="12"/>
          </p:nvPr>
        </p:nvSpPr>
        <p:spPr/>
        <p:txBody>
          <a:bodyPr/>
          <a:lstStyle/>
          <a:p>
            <a:r>
              <a:rPr lang="fr-FR" smtClean="0"/>
              <a:t>Antoine Mollard – JDD Pheniics 2016</a:t>
            </a:r>
            <a:endParaRPr lang="fr-F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250" t="6667" r="5000" b="18332"/>
          <a:stretch/>
        </p:blipFill>
        <p:spPr>
          <a:xfrm>
            <a:off x="403690" y="3520317"/>
            <a:ext cx="5427050" cy="3132743"/>
          </a:xfrm>
          <a:prstGeom prst="rect">
            <a:avLst/>
          </a:prstGeom>
        </p:spPr>
      </p:pic>
      <p:sp>
        <p:nvSpPr>
          <p:cNvPr id="6" name="TextBox 5"/>
          <p:cNvSpPr txBox="1"/>
          <p:nvPr/>
        </p:nvSpPr>
        <p:spPr>
          <a:xfrm>
            <a:off x="6477000" y="2722051"/>
            <a:ext cx="2514600" cy="646331"/>
          </a:xfrm>
          <a:prstGeom prst="rect">
            <a:avLst/>
          </a:prstGeom>
          <a:noFill/>
        </p:spPr>
        <p:txBody>
          <a:bodyPr wrap="square" rtlCol="0">
            <a:spAutoFit/>
          </a:bodyPr>
          <a:lstStyle/>
          <a:p>
            <a:r>
              <a:rPr lang="en-US" dirty="0" smtClean="0"/>
              <a:t>Electron bunching improvement.</a:t>
            </a:r>
            <a:endParaRPr lang="en-US" dirty="0"/>
          </a:p>
        </p:txBody>
      </p:sp>
      <p:pic>
        <p:nvPicPr>
          <p:cNvPr id="11" name="Image 10"/>
          <p:cNvPicPr>
            <a:picLocks noChangeAspect="1"/>
          </p:cNvPicPr>
          <p:nvPr/>
        </p:nvPicPr>
        <p:blipFill rotWithShape="1">
          <a:blip r:embed="rId4">
            <a:extLst>
              <a:ext uri="{28A0092B-C50C-407E-A947-70E740481C1C}">
                <a14:useLocalDpi xmlns:a14="http://schemas.microsoft.com/office/drawing/2010/main" val="0"/>
              </a:ext>
            </a:extLst>
          </a:blip>
          <a:srcRect t="7283" b="19383"/>
          <a:stretch/>
        </p:blipFill>
        <p:spPr>
          <a:xfrm>
            <a:off x="227330" y="990600"/>
            <a:ext cx="6011814" cy="2372760"/>
          </a:xfrm>
          <a:prstGeom prst="rect">
            <a:avLst/>
          </a:prstGeom>
        </p:spPr>
      </p:pic>
    </p:spTree>
    <p:extLst>
      <p:ext uri="{BB962C8B-B14F-4D97-AF65-F5344CB8AC3E}">
        <p14:creationId xmlns:p14="http://schemas.microsoft.com/office/powerpoint/2010/main" val="2106140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Th2166 Klystron and </a:t>
            </a:r>
            <a:r>
              <a:rPr lang="en-US" dirty="0"/>
              <a:t>Kladistron Comparison</a:t>
            </a:r>
            <a:br>
              <a:rPr lang="en-US" dirty="0"/>
            </a:br>
            <a:r>
              <a:rPr lang="en-US" dirty="0"/>
              <a:t>MAGIC2D </a:t>
            </a:r>
            <a:r>
              <a:rPr lang="en-US" dirty="0" smtClean="0"/>
              <a:t>Simulations</a:t>
            </a:r>
            <a:endParaRPr lang="en-US" dirty="0"/>
          </a:p>
        </p:txBody>
      </p:sp>
      <p:sp>
        <p:nvSpPr>
          <p:cNvPr id="4" name="Espace réservé du numéro de diapositive 3"/>
          <p:cNvSpPr>
            <a:spLocks noGrp="1"/>
          </p:cNvSpPr>
          <p:nvPr>
            <p:ph type="sldNum" sz="quarter" idx="11"/>
          </p:nvPr>
        </p:nvSpPr>
        <p:spPr/>
        <p:txBody>
          <a:bodyPr/>
          <a:lstStyle/>
          <a:p>
            <a:fld id="{296A5B4F-8806-49AF-ADC2-F53C548500B7}" type="slidenum">
              <a:rPr lang="fr-FR" smtClean="0"/>
              <a:t>31</a:t>
            </a:fld>
            <a:endParaRPr lang="fr-FR"/>
          </a:p>
        </p:txBody>
      </p:sp>
      <p:sp>
        <p:nvSpPr>
          <p:cNvPr id="3" name="Espace réservé du pied de page 2"/>
          <p:cNvSpPr>
            <a:spLocks noGrp="1"/>
          </p:cNvSpPr>
          <p:nvPr>
            <p:ph type="ftr" sz="quarter" idx="12"/>
          </p:nvPr>
        </p:nvSpPr>
        <p:spPr/>
        <p:txBody>
          <a:bodyPr/>
          <a:lstStyle/>
          <a:p>
            <a:r>
              <a:rPr lang="fr-FR" smtClean="0"/>
              <a:t>Antoine Mollard – JDD Pheniics 2016</a:t>
            </a:r>
            <a:endParaRPr lang="fr-F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250" t="6667" r="5000" b="18332"/>
          <a:stretch/>
        </p:blipFill>
        <p:spPr>
          <a:xfrm>
            <a:off x="403690" y="3520317"/>
            <a:ext cx="5427050" cy="3132743"/>
          </a:xfrm>
          <a:prstGeom prst="rect">
            <a:avLst/>
          </a:prstGeom>
        </p:spPr>
      </p:pic>
      <p:sp>
        <p:nvSpPr>
          <p:cNvPr id="6" name="TextBox 5"/>
          <p:cNvSpPr txBox="1"/>
          <p:nvPr/>
        </p:nvSpPr>
        <p:spPr>
          <a:xfrm>
            <a:off x="6477000" y="2722051"/>
            <a:ext cx="2514600" cy="646331"/>
          </a:xfrm>
          <a:prstGeom prst="rect">
            <a:avLst/>
          </a:prstGeom>
          <a:noFill/>
        </p:spPr>
        <p:txBody>
          <a:bodyPr wrap="square" rtlCol="0">
            <a:spAutoFit/>
          </a:bodyPr>
          <a:lstStyle/>
          <a:p>
            <a:r>
              <a:rPr lang="en-US" dirty="0" smtClean="0"/>
              <a:t>Electron bunching improvement.</a:t>
            </a:r>
            <a:endParaRPr lang="en-US" dirty="0"/>
          </a:p>
        </p:txBody>
      </p:sp>
      <p:sp>
        <p:nvSpPr>
          <p:cNvPr id="9" name="Rectangle 8"/>
          <p:cNvSpPr/>
          <p:nvPr/>
        </p:nvSpPr>
        <p:spPr>
          <a:xfrm>
            <a:off x="4800600" y="3581400"/>
            <a:ext cx="992039" cy="2590800"/>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p:cNvPicPr>
            <a:picLocks noChangeAspect="1"/>
          </p:cNvPicPr>
          <p:nvPr/>
        </p:nvPicPr>
        <p:blipFill rotWithShape="1">
          <a:blip r:embed="rId4">
            <a:extLst>
              <a:ext uri="{28A0092B-C50C-407E-A947-70E740481C1C}">
                <a14:useLocalDpi xmlns:a14="http://schemas.microsoft.com/office/drawing/2010/main" val="0"/>
              </a:ext>
            </a:extLst>
          </a:blip>
          <a:srcRect t="7283" b="19383"/>
          <a:stretch/>
        </p:blipFill>
        <p:spPr>
          <a:xfrm>
            <a:off x="227330" y="990600"/>
            <a:ext cx="6011814" cy="2372760"/>
          </a:xfrm>
          <a:prstGeom prst="rect">
            <a:avLst/>
          </a:prstGeom>
        </p:spPr>
      </p:pic>
      <p:sp>
        <p:nvSpPr>
          <p:cNvPr id="11" name="Rectangle 10"/>
          <p:cNvSpPr/>
          <p:nvPr/>
        </p:nvSpPr>
        <p:spPr>
          <a:xfrm>
            <a:off x="4800600" y="1041811"/>
            <a:ext cx="1061453" cy="1982943"/>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727602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Th2166 Klystron and </a:t>
            </a:r>
            <a:r>
              <a:rPr lang="en-US" dirty="0"/>
              <a:t>Kladistron Comparison</a:t>
            </a:r>
            <a:br>
              <a:rPr lang="en-US" dirty="0"/>
            </a:br>
            <a:r>
              <a:rPr lang="en-US" dirty="0"/>
              <a:t>MAGIC2D </a:t>
            </a:r>
            <a:r>
              <a:rPr lang="en-US" dirty="0" smtClean="0"/>
              <a:t>Simulations</a:t>
            </a:r>
            <a:endParaRPr lang="en-US" dirty="0"/>
          </a:p>
        </p:txBody>
      </p:sp>
      <p:sp>
        <p:nvSpPr>
          <p:cNvPr id="4" name="Espace réservé du numéro de diapositive 3"/>
          <p:cNvSpPr>
            <a:spLocks noGrp="1"/>
          </p:cNvSpPr>
          <p:nvPr>
            <p:ph type="sldNum" sz="quarter" idx="11"/>
          </p:nvPr>
        </p:nvSpPr>
        <p:spPr/>
        <p:txBody>
          <a:bodyPr/>
          <a:lstStyle/>
          <a:p>
            <a:fld id="{296A5B4F-8806-49AF-ADC2-F53C548500B7}" type="slidenum">
              <a:rPr lang="fr-FR" smtClean="0"/>
              <a:t>32</a:t>
            </a:fld>
            <a:endParaRPr lang="fr-FR"/>
          </a:p>
        </p:txBody>
      </p:sp>
      <p:sp>
        <p:nvSpPr>
          <p:cNvPr id="3" name="Espace réservé du pied de page 2"/>
          <p:cNvSpPr>
            <a:spLocks noGrp="1"/>
          </p:cNvSpPr>
          <p:nvPr>
            <p:ph type="ftr" sz="quarter" idx="12"/>
          </p:nvPr>
        </p:nvSpPr>
        <p:spPr/>
        <p:txBody>
          <a:bodyPr/>
          <a:lstStyle/>
          <a:p>
            <a:r>
              <a:rPr lang="fr-FR" smtClean="0"/>
              <a:t>Antoine Mollard – JDD Pheniics 2016</a:t>
            </a:r>
            <a:endParaRPr lang="fr-F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250" t="6667" r="5000" b="18332"/>
          <a:stretch/>
        </p:blipFill>
        <p:spPr>
          <a:xfrm>
            <a:off x="403690" y="3520317"/>
            <a:ext cx="5427050" cy="3132743"/>
          </a:xfrm>
          <a:prstGeom prst="rect">
            <a:avLst/>
          </a:prstGeom>
        </p:spPr>
      </p:pic>
      <p:sp>
        <p:nvSpPr>
          <p:cNvPr id="6" name="TextBox 5"/>
          <p:cNvSpPr txBox="1"/>
          <p:nvPr/>
        </p:nvSpPr>
        <p:spPr>
          <a:xfrm>
            <a:off x="6477000" y="2722051"/>
            <a:ext cx="2514600" cy="646331"/>
          </a:xfrm>
          <a:prstGeom prst="rect">
            <a:avLst/>
          </a:prstGeom>
          <a:noFill/>
        </p:spPr>
        <p:txBody>
          <a:bodyPr wrap="square" rtlCol="0">
            <a:spAutoFit/>
          </a:bodyPr>
          <a:lstStyle/>
          <a:p>
            <a:r>
              <a:rPr lang="en-US" dirty="0" smtClean="0"/>
              <a:t>Electron bunching improvement.</a:t>
            </a:r>
            <a:endParaRPr lang="en-US" dirty="0"/>
          </a:p>
        </p:txBody>
      </p:sp>
      <p:sp>
        <p:nvSpPr>
          <p:cNvPr id="9" name="Rectangle 8"/>
          <p:cNvSpPr/>
          <p:nvPr/>
        </p:nvSpPr>
        <p:spPr>
          <a:xfrm>
            <a:off x="4800600" y="3581400"/>
            <a:ext cx="992039" cy="2590800"/>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t="7075" r="3039" b="17161"/>
          <a:stretch/>
        </p:blipFill>
        <p:spPr>
          <a:xfrm>
            <a:off x="2946890" y="4066580"/>
            <a:ext cx="4633144" cy="2715220"/>
          </a:xfrm>
          <a:prstGeom prst="rect">
            <a:avLst/>
          </a:prstGeom>
          <a:ln w="19050">
            <a:solidFill>
              <a:schemeClr val="bg2"/>
            </a:solidFill>
          </a:ln>
        </p:spPr>
      </p:pic>
      <p:pic>
        <p:nvPicPr>
          <p:cNvPr id="11" name="Image 10"/>
          <p:cNvPicPr>
            <a:picLocks noChangeAspect="1"/>
          </p:cNvPicPr>
          <p:nvPr/>
        </p:nvPicPr>
        <p:blipFill rotWithShape="1">
          <a:blip r:embed="rId5">
            <a:extLst>
              <a:ext uri="{28A0092B-C50C-407E-A947-70E740481C1C}">
                <a14:useLocalDpi xmlns:a14="http://schemas.microsoft.com/office/drawing/2010/main" val="0"/>
              </a:ext>
            </a:extLst>
          </a:blip>
          <a:srcRect t="7283" b="19383"/>
          <a:stretch/>
        </p:blipFill>
        <p:spPr>
          <a:xfrm>
            <a:off x="227330" y="990600"/>
            <a:ext cx="6011814" cy="2372760"/>
          </a:xfrm>
          <a:prstGeom prst="rect">
            <a:avLst/>
          </a:prstGeom>
        </p:spPr>
      </p:pic>
      <p:sp>
        <p:nvSpPr>
          <p:cNvPr id="12" name="Rectangle 11"/>
          <p:cNvSpPr/>
          <p:nvPr/>
        </p:nvSpPr>
        <p:spPr>
          <a:xfrm>
            <a:off x="4800600" y="1041811"/>
            <a:ext cx="1061453" cy="1982943"/>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p:cNvPicPr>
            <a:picLocks noChangeAspect="1"/>
          </p:cNvPicPr>
          <p:nvPr/>
        </p:nvPicPr>
        <p:blipFill rotWithShape="1">
          <a:blip r:embed="rId6">
            <a:extLst>
              <a:ext uri="{28A0092B-C50C-407E-A947-70E740481C1C}">
                <a14:useLocalDpi xmlns:a14="http://schemas.microsoft.com/office/drawing/2010/main" val="0"/>
              </a:ext>
            </a:extLst>
          </a:blip>
          <a:srcRect l="1250" t="8333" r="5000" b="18334"/>
          <a:stretch/>
        </p:blipFill>
        <p:spPr>
          <a:xfrm>
            <a:off x="2925507" y="1079345"/>
            <a:ext cx="4654527" cy="2730655"/>
          </a:xfrm>
          <a:prstGeom prst="rect">
            <a:avLst/>
          </a:prstGeom>
          <a:ln w="28575">
            <a:solidFill>
              <a:schemeClr val="accent3">
                <a:lumMod val="75000"/>
              </a:schemeClr>
            </a:solidFill>
          </a:ln>
        </p:spPr>
      </p:pic>
    </p:spTree>
    <p:extLst>
      <p:ext uri="{BB962C8B-B14F-4D97-AF65-F5344CB8AC3E}">
        <p14:creationId xmlns:p14="http://schemas.microsoft.com/office/powerpoint/2010/main" val="3961466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Th2166 Klystron and Kladistron Comparison</a:t>
            </a:r>
            <a:br>
              <a:rPr lang="en-US" dirty="0" smtClean="0"/>
            </a:br>
            <a:r>
              <a:rPr lang="en-US" dirty="0" smtClean="0"/>
              <a:t>MAGIC2D Simulations</a:t>
            </a:r>
            <a:endParaRPr lang="en-US" dirty="0"/>
          </a:p>
        </p:txBody>
      </p:sp>
      <p:sp>
        <p:nvSpPr>
          <p:cNvPr id="4" name="Espace réservé du numéro de diapositive 3"/>
          <p:cNvSpPr>
            <a:spLocks noGrp="1"/>
          </p:cNvSpPr>
          <p:nvPr>
            <p:ph type="sldNum" sz="quarter" idx="11"/>
          </p:nvPr>
        </p:nvSpPr>
        <p:spPr/>
        <p:txBody>
          <a:bodyPr/>
          <a:lstStyle/>
          <a:p>
            <a:fld id="{296A5B4F-8806-49AF-ADC2-F53C548500B7}" type="slidenum">
              <a:rPr lang="fr-FR" smtClean="0"/>
              <a:pPr/>
              <a:t>33</a:t>
            </a:fld>
            <a:endParaRPr lang="fr-FR"/>
          </a:p>
        </p:txBody>
      </p:sp>
      <p:pic>
        <p:nvPicPr>
          <p:cNvPr id="7" name="Image 6"/>
          <p:cNvPicPr>
            <a:picLocks noChangeAspect="1"/>
          </p:cNvPicPr>
          <p:nvPr/>
        </p:nvPicPr>
        <p:blipFill rotWithShape="1">
          <a:blip r:embed="rId2">
            <a:extLst>
              <a:ext uri="{28A0092B-C50C-407E-A947-70E740481C1C}">
                <a14:useLocalDpi xmlns:a14="http://schemas.microsoft.com/office/drawing/2010/main" val="0"/>
              </a:ext>
            </a:extLst>
          </a:blip>
          <a:srcRect l="1751" t="6666" r="4500" b="18333"/>
          <a:stretch/>
        </p:blipFill>
        <p:spPr>
          <a:xfrm>
            <a:off x="362331" y="958814"/>
            <a:ext cx="5602392" cy="2599436"/>
          </a:xfrm>
          <a:prstGeom prst="rect">
            <a:avLst/>
          </a:prstGeom>
        </p:spPr>
      </p:pic>
      <p:graphicFrame>
        <p:nvGraphicFramePr>
          <p:cNvPr id="12" name="Espace réservé du contenu 4"/>
          <p:cNvGraphicFramePr>
            <a:graphicFrameLocks noGrp="1"/>
          </p:cNvGraphicFramePr>
          <p:nvPr>
            <p:ph idx="1"/>
            <p:extLst/>
          </p:nvPr>
        </p:nvGraphicFramePr>
        <p:xfrm>
          <a:off x="-152400" y="3494775"/>
          <a:ext cx="6324600" cy="2579688"/>
        </p:xfrm>
        <a:graphic>
          <a:graphicData uri="http://schemas.openxmlformats.org/drawingml/2006/chart">
            <c:chart xmlns:c="http://schemas.openxmlformats.org/drawingml/2006/chart" xmlns:r="http://schemas.openxmlformats.org/officeDocument/2006/relationships" r:id="rId3"/>
          </a:graphicData>
        </a:graphic>
      </p:graphicFrame>
      <p:pic>
        <p:nvPicPr>
          <p:cNvPr id="13"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391"/>
          <a:stretch/>
        </p:blipFill>
        <p:spPr bwMode="auto">
          <a:xfrm>
            <a:off x="838199" y="6128008"/>
            <a:ext cx="4876801" cy="425192"/>
          </a:xfrm>
          <a:prstGeom prst="rect">
            <a:avLst/>
          </a:prstGeom>
          <a:noFill/>
          <a:ln>
            <a:noFill/>
          </a:ln>
          <a:effectLst/>
          <a:extLst/>
        </p:spPr>
      </p:pic>
      <p:sp>
        <p:nvSpPr>
          <p:cNvPr id="3" name="Espace réservé du pied de page 2"/>
          <p:cNvSpPr>
            <a:spLocks noGrp="1"/>
          </p:cNvSpPr>
          <p:nvPr>
            <p:ph type="ftr" sz="quarter" idx="12"/>
          </p:nvPr>
        </p:nvSpPr>
        <p:spPr/>
        <p:txBody>
          <a:bodyPr/>
          <a:lstStyle/>
          <a:p>
            <a:r>
              <a:rPr lang="fr-FR" smtClean="0"/>
              <a:t>Antoine Mollard – JDD Pheniics 2016</a:t>
            </a:r>
            <a:endParaRPr lang="fr-FR"/>
          </a:p>
        </p:txBody>
      </p:sp>
      <p:sp>
        <p:nvSpPr>
          <p:cNvPr id="9" name="TextBox 8"/>
          <p:cNvSpPr txBox="1"/>
          <p:nvPr/>
        </p:nvSpPr>
        <p:spPr>
          <a:xfrm>
            <a:off x="6477000" y="2722051"/>
            <a:ext cx="2514600" cy="646331"/>
          </a:xfrm>
          <a:prstGeom prst="rect">
            <a:avLst/>
          </a:prstGeom>
          <a:noFill/>
        </p:spPr>
        <p:txBody>
          <a:bodyPr wrap="square" rtlCol="0">
            <a:spAutoFit/>
          </a:bodyPr>
          <a:lstStyle/>
          <a:p>
            <a:r>
              <a:rPr lang="en-US" dirty="0" smtClean="0">
                <a:solidFill>
                  <a:prstClr val="black"/>
                </a:solidFill>
              </a:rPr>
              <a:t>Beam current improvement.</a:t>
            </a:r>
            <a:endParaRPr lang="en-US" dirty="0">
              <a:solidFill>
                <a:prstClr val="black"/>
              </a:solidFill>
            </a:endParaRPr>
          </a:p>
        </p:txBody>
      </p:sp>
    </p:spTree>
    <p:extLst>
      <p:ext uri="{BB962C8B-B14F-4D97-AF65-F5344CB8AC3E}">
        <p14:creationId xmlns:p14="http://schemas.microsoft.com/office/powerpoint/2010/main" val="1076277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1512001" y="52752"/>
            <a:ext cx="4368099" cy="908720"/>
          </a:xfrm>
        </p:spPr>
        <p:txBody>
          <a:bodyPr/>
          <a:lstStyle/>
          <a:p>
            <a:r>
              <a:rPr lang="en-US" dirty="0" smtClean="0"/>
              <a:t>The CLIC project</a:t>
            </a:r>
            <a:endParaRPr lang="en-US" dirty="0"/>
          </a:p>
        </p:txBody>
      </p:sp>
      <p:sp>
        <p:nvSpPr>
          <p:cNvPr id="4" name="Espace réservé du numéro de diapositive 3"/>
          <p:cNvSpPr>
            <a:spLocks noGrp="1"/>
          </p:cNvSpPr>
          <p:nvPr>
            <p:ph type="sldNum" sz="quarter" idx="11"/>
          </p:nvPr>
        </p:nvSpPr>
        <p:spPr/>
        <p:txBody>
          <a:bodyPr/>
          <a:lstStyle/>
          <a:p>
            <a:fld id="{296A5B4F-8806-49AF-ADC2-F53C548500B7}" type="slidenum">
              <a:rPr lang="fr-FR" smtClean="0"/>
              <a:t>4</a:t>
            </a:fld>
            <a:endParaRPr lang="fr-FR"/>
          </a:p>
        </p:txBody>
      </p:sp>
      <p:pic>
        <p:nvPicPr>
          <p:cNvPr id="1026" name="Picture 2" descr="http://clic-study.web.cern.ch/sites/clic-study.web.cern.ch/themes/cliccern/img/logos/CLIC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18063" y="-207330"/>
            <a:ext cx="1377824" cy="13778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ese.fnal.gov/FPix/CERNlogoB.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59614" y="0"/>
            <a:ext cx="950692" cy="950692"/>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9"/>
          <p:cNvGrpSpPr>
            <a:grpSpLocks noChangeAspect="1"/>
          </p:cNvGrpSpPr>
          <p:nvPr/>
        </p:nvGrpSpPr>
        <p:grpSpPr bwMode="auto">
          <a:xfrm>
            <a:off x="23750" y="1453613"/>
            <a:ext cx="5058887" cy="3578309"/>
            <a:chOff x="1205" y="673"/>
            <a:chExt cx="3410" cy="2412"/>
          </a:xfrm>
        </p:grpSpPr>
        <p:sp>
          <p:nvSpPr>
            <p:cNvPr id="9" name="AutoShape 8"/>
            <p:cNvSpPr>
              <a:spLocks noChangeAspect="1" noChangeArrowheads="1" noTextEdit="1"/>
            </p:cNvSpPr>
            <p:nvPr/>
          </p:nvSpPr>
          <p:spPr bwMode="auto">
            <a:xfrm>
              <a:off x="1205" y="673"/>
              <a:ext cx="3410" cy="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nvGrpSpPr>
            <p:cNvPr id="10" name="Group 210"/>
            <p:cNvGrpSpPr>
              <a:grpSpLocks/>
            </p:cNvGrpSpPr>
            <p:nvPr/>
          </p:nvGrpSpPr>
          <p:grpSpPr bwMode="auto">
            <a:xfrm>
              <a:off x="1208" y="678"/>
              <a:ext cx="3406" cy="2362"/>
              <a:chOff x="1208" y="678"/>
              <a:chExt cx="3406" cy="2362"/>
            </a:xfrm>
          </p:grpSpPr>
          <p:pic>
            <p:nvPicPr>
              <p:cNvPr id="1354"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08" y="678"/>
                <a:ext cx="3406" cy="1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5" name="Rectangle 11"/>
              <p:cNvSpPr>
                <a:spLocks noChangeArrowheads="1"/>
              </p:cNvSpPr>
              <p:nvPr/>
            </p:nvSpPr>
            <p:spPr bwMode="auto">
              <a:xfrm>
                <a:off x="1241" y="1652"/>
                <a:ext cx="35"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D</a:t>
                </a:r>
                <a:endParaRPr lang="fr-FR" altLang="fr-FR"/>
              </a:p>
            </p:txBody>
          </p:sp>
          <p:sp>
            <p:nvSpPr>
              <p:cNvPr id="1356" name="Rectangle 12"/>
              <p:cNvSpPr>
                <a:spLocks noChangeArrowheads="1"/>
              </p:cNvSpPr>
              <p:nvPr/>
            </p:nvSpPr>
            <p:spPr bwMode="auto">
              <a:xfrm>
                <a:off x="1274" y="1652"/>
                <a:ext cx="32"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R</a:t>
                </a:r>
                <a:endParaRPr lang="fr-FR" altLang="fr-FR"/>
              </a:p>
            </p:txBody>
          </p:sp>
          <p:sp>
            <p:nvSpPr>
              <p:cNvPr id="1357" name="Rectangle 13"/>
              <p:cNvSpPr>
                <a:spLocks noChangeArrowheads="1"/>
              </p:cNvSpPr>
              <p:nvPr/>
            </p:nvSpPr>
            <p:spPr bwMode="auto">
              <a:xfrm>
                <a:off x="1305" y="1652"/>
                <a:ext cx="13"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I</a:t>
                </a:r>
                <a:endParaRPr lang="fr-FR" altLang="fr-FR"/>
              </a:p>
            </p:txBody>
          </p:sp>
          <p:sp>
            <p:nvSpPr>
              <p:cNvPr id="1358" name="Rectangle 14"/>
              <p:cNvSpPr>
                <a:spLocks noChangeArrowheads="1"/>
              </p:cNvSpPr>
              <p:nvPr/>
            </p:nvSpPr>
            <p:spPr bwMode="auto">
              <a:xfrm>
                <a:off x="1317" y="1652"/>
                <a:ext cx="29"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V</a:t>
                </a:r>
                <a:endParaRPr lang="fr-FR" altLang="fr-FR"/>
              </a:p>
            </p:txBody>
          </p:sp>
          <p:sp>
            <p:nvSpPr>
              <p:cNvPr id="1359" name="Rectangle 15"/>
              <p:cNvSpPr>
                <a:spLocks noChangeArrowheads="1"/>
              </p:cNvSpPr>
              <p:nvPr/>
            </p:nvSpPr>
            <p:spPr bwMode="auto">
              <a:xfrm>
                <a:off x="1345" y="1652"/>
                <a:ext cx="30"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E</a:t>
                </a:r>
                <a:endParaRPr lang="fr-FR" altLang="fr-FR"/>
              </a:p>
            </p:txBody>
          </p:sp>
          <p:sp>
            <p:nvSpPr>
              <p:cNvPr id="1360" name="Rectangle 16"/>
              <p:cNvSpPr>
                <a:spLocks noChangeArrowheads="1"/>
              </p:cNvSpPr>
              <p:nvPr/>
            </p:nvSpPr>
            <p:spPr bwMode="auto">
              <a:xfrm>
                <a:off x="1374" y="1652"/>
                <a:ext cx="1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 </a:t>
                </a:r>
                <a:endParaRPr lang="fr-FR" altLang="fr-FR"/>
              </a:p>
            </p:txBody>
          </p:sp>
          <p:sp>
            <p:nvSpPr>
              <p:cNvPr id="1361" name="Rectangle 17"/>
              <p:cNvSpPr>
                <a:spLocks noChangeArrowheads="1"/>
              </p:cNvSpPr>
              <p:nvPr/>
            </p:nvSpPr>
            <p:spPr bwMode="auto">
              <a:xfrm>
                <a:off x="1389" y="1652"/>
                <a:ext cx="32"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B</a:t>
                </a:r>
                <a:endParaRPr lang="fr-FR" altLang="fr-FR"/>
              </a:p>
            </p:txBody>
          </p:sp>
          <p:sp>
            <p:nvSpPr>
              <p:cNvPr id="1362" name="Rectangle 18"/>
              <p:cNvSpPr>
                <a:spLocks noChangeArrowheads="1"/>
              </p:cNvSpPr>
              <p:nvPr/>
            </p:nvSpPr>
            <p:spPr bwMode="auto">
              <a:xfrm>
                <a:off x="1420" y="1652"/>
                <a:ext cx="30"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E</a:t>
                </a:r>
                <a:endParaRPr lang="fr-FR" altLang="fr-FR"/>
              </a:p>
            </p:txBody>
          </p:sp>
          <p:sp>
            <p:nvSpPr>
              <p:cNvPr id="1363" name="Rectangle 19"/>
              <p:cNvSpPr>
                <a:spLocks noChangeArrowheads="1"/>
              </p:cNvSpPr>
              <p:nvPr/>
            </p:nvSpPr>
            <p:spPr bwMode="auto">
              <a:xfrm>
                <a:off x="1449" y="1652"/>
                <a:ext cx="31"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A</a:t>
                </a:r>
                <a:endParaRPr lang="fr-FR" altLang="fr-FR"/>
              </a:p>
            </p:txBody>
          </p:sp>
          <p:sp>
            <p:nvSpPr>
              <p:cNvPr id="1364" name="Rectangle 20"/>
              <p:cNvSpPr>
                <a:spLocks noChangeArrowheads="1"/>
              </p:cNvSpPr>
              <p:nvPr/>
            </p:nvSpPr>
            <p:spPr bwMode="auto">
              <a:xfrm>
                <a:off x="1478" y="1652"/>
                <a:ext cx="39"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M</a:t>
                </a:r>
                <a:endParaRPr lang="fr-FR" altLang="fr-FR"/>
              </a:p>
            </p:txBody>
          </p:sp>
          <p:sp>
            <p:nvSpPr>
              <p:cNvPr id="1365" name="Rectangle 21"/>
              <p:cNvSpPr>
                <a:spLocks noChangeArrowheads="1"/>
              </p:cNvSpPr>
              <p:nvPr/>
            </p:nvSpPr>
            <p:spPr bwMode="auto">
              <a:xfrm>
                <a:off x="1516" y="1652"/>
                <a:ext cx="1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 </a:t>
                </a:r>
                <a:endParaRPr lang="fr-FR" altLang="fr-FR"/>
              </a:p>
            </p:txBody>
          </p:sp>
          <p:sp>
            <p:nvSpPr>
              <p:cNvPr id="1366" name="Rectangle 22"/>
              <p:cNvSpPr>
                <a:spLocks noChangeArrowheads="1"/>
              </p:cNvSpPr>
              <p:nvPr/>
            </p:nvSpPr>
            <p:spPr bwMode="auto">
              <a:xfrm>
                <a:off x="1531" y="1652"/>
                <a:ext cx="2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L</a:t>
                </a:r>
                <a:endParaRPr lang="fr-FR" altLang="fr-FR"/>
              </a:p>
            </p:txBody>
          </p:sp>
          <p:sp>
            <p:nvSpPr>
              <p:cNvPr id="1367" name="Rectangle 23"/>
              <p:cNvSpPr>
                <a:spLocks noChangeArrowheads="1"/>
              </p:cNvSpPr>
              <p:nvPr/>
            </p:nvSpPr>
            <p:spPr bwMode="auto">
              <a:xfrm>
                <a:off x="1556" y="1652"/>
                <a:ext cx="3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O</a:t>
                </a:r>
                <a:endParaRPr lang="fr-FR" altLang="fr-FR"/>
              </a:p>
            </p:txBody>
          </p:sp>
          <p:sp>
            <p:nvSpPr>
              <p:cNvPr id="1368" name="Rectangle 24"/>
              <p:cNvSpPr>
                <a:spLocks noChangeArrowheads="1"/>
              </p:cNvSpPr>
              <p:nvPr/>
            </p:nvSpPr>
            <p:spPr bwMode="auto">
              <a:xfrm>
                <a:off x="1591" y="1652"/>
                <a:ext cx="3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O</a:t>
                </a:r>
                <a:endParaRPr lang="fr-FR" altLang="fr-FR"/>
              </a:p>
            </p:txBody>
          </p:sp>
          <p:sp>
            <p:nvSpPr>
              <p:cNvPr id="1369" name="Rectangle 25"/>
              <p:cNvSpPr>
                <a:spLocks noChangeArrowheads="1"/>
              </p:cNvSpPr>
              <p:nvPr/>
            </p:nvSpPr>
            <p:spPr bwMode="auto">
              <a:xfrm>
                <a:off x="1626" y="1652"/>
                <a:ext cx="31"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P</a:t>
                </a:r>
                <a:endParaRPr lang="fr-FR" altLang="fr-FR"/>
              </a:p>
            </p:txBody>
          </p:sp>
          <p:sp>
            <p:nvSpPr>
              <p:cNvPr id="1370" name="Rectangle 26"/>
              <p:cNvSpPr>
                <a:spLocks noChangeArrowheads="1"/>
              </p:cNvSpPr>
              <p:nvPr/>
            </p:nvSpPr>
            <p:spPr bwMode="auto">
              <a:xfrm>
                <a:off x="1656" y="1652"/>
                <a:ext cx="30"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S</a:t>
                </a:r>
                <a:endParaRPr lang="fr-FR" altLang="fr-FR"/>
              </a:p>
            </p:txBody>
          </p:sp>
          <p:sp>
            <p:nvSpPr>
              <p:cNvPr id="1371" name="Rectangle 27"/>
              <p:cNvSpPr>
                <a:spLocks noChangeArrowheads="1"/>
              </p:cNvSpPr>
              <p:nvPr/>
            </p:nvSpPr>
            <p:spPr bwMode="auto">
              <a:xfrm>
                <a:off x="1888" y="1138"/>
                <a:ext cx="35"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D</a:t>
                </a:r>
                <a:endParaRPr lang="fr-FR" altLang="fr-FR"/>
              </a:p>
            </p:txBody>
          </p:sp>
          <p:sp>
            <p:nvSpPr>
              <p:cNvPr id="1372" name="Rectangle 28"/>
              <p:cNvSpPr>
                <a:spLocks noChangeArrowheads="1"/>
              </p:cNvSpPr>
              <p:nvPr/>
            </p:nvSpPr>
            <p:spPr bwMode="auto">
              <a:xfrm>
                <a:off x="1921" y="1138"/>
                <a:ext cx="32"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R</a:t>
                </a:r>
                <a:endParaRPr lang="fr-FR" altLang="fr-FR"/>
              </a:p>
            </p:txBody>
          </p:sp>
          <p:sp>
            <p:nvSpPr>
              <p:cNvPr id="1373" name="Rectangle 29"/>
              <p:cNvSpPr>
                <a:spLocks noChangeArrowheads="1"/>
              </p:cNvSpPr>
              <p:nvPr/>
            </p:nvSpPr>
            <p:spPr bwMode="auto">
              <a:xfrm>
                <a:off x="1952" y="1138"/>
                <a:ext cx="13"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I</a:t>
                </a:r>
                <a:endParaRPr lang="fr-FR" altLang="fr-FR"/>
              </a:p>
            </p:txBody>
          </p:sp>
          <p:sp>
            <p:nvSpPr>
              <p:cNvPr id="1374" name="Rectangle 30"/>
              <p:cNvSpPr>
                <a:spLocks noChangeArrowheads="1"/>
              </p:cNvSpPr>
              <p:nvPr/>
            </p:nvSpPr>
            <p:spPr bwMode="auto">
              <a:xfrm>
                <a:off x="1964" y="1138"/>
                <a:ext cx="29"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V</a:t>
                </a:r>
                <a:endParaRPr lang="fr-FR" altLang="fr-FR"/>
              </a:p>
            </p:txBody>
          </p:sp>
          <p:sp>
            <p:nvSpPr>
              <p:cNvPr id="1375" name="Rectangle 31"/>
              <p:cNvSpPr>
                <a:spLocks noChangeArrowheads="1"/>
              </p:cNvSpPr>
              <p:nvPr/>
            </p:nvSpPr>
            <p:spPr bwMode="auto">
              <a:xfrm>
                <a:off x="1992" y="1138"/>
                <a:ext cx="30"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E</a:t>
                </a:r>
                <a:endParaRPr lang="fr-FR" altLang="fr-FR"/>
              </a:p>
            </p:txBody>
          </p:sp>
          <p:sp>
            <p:nvSpPr>
              <p:cNvPr id="1376" name="Rectangle 32"/>
              <p:cNvSpPr>
                <a:spLocks noChangeArrowheads="1"/>
              </p:cNvSpPr>
              <p:nvPr/>
            </p:nvSpPr>
            <p:spPr bwMode="auto">
              <a:xfrm>
                <a:off x="2020" y="1138"/>
                <a:ext cx="1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 </a:t>
                </a:r>
                <a:endParaRPr lang="fr-FR" altLang="fr-FR"/>
              </a:p>
            </p:txBody>
          </p:sp>
          <p:sp>
            <p:nvSpPr>
              <p:cNvPr id="1377" name="Rectangle 33"/>
              <p:cNvSpPr>
                <a:spLocks noChangeArrowheads="1"/>
              </p:cNvSpPr>
              <p:nvPr/>
            </p:nvSpPr>
            <p:spPr bwMode="auto">
              <a:xfrm>
                <a:off x="2036" y="1138"/>
                <a:ext cx="32"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dirty="0">
                    <a:solidFill>
                      <a:srgbClr val="000000"/>
                    </a:solidFill>
                    <a:latin typeface="Gulim" panose="020B0600000101010101" pitchFamily="34" charset="-127"/>
                  </a:rPr>
                  <a:t>B</a:t>
                </a:r>
                <a:endParaRPr lang="fr-FR" altLang="fr-FR" dirty="0"/>
              </a:p>
            </p:txBody>
          </p:sp>
          <p:sp>
            <p:nvSpPr>
              <p:cNvPr id="1378" name="Rectangle 34"/>
              <p:cNvSpPr>
                <a:spLocks noChangeArrowheads="1"/>
              </p:cNvSpPr>
              <p:nvPr/>
            </p:nvSpPr>
            <p:spPr bwMode="auto">
              <a:xfrm>
                <a:off x="2067" y="1138"/>
                <a:ext cx="30"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E</a:t>
                </a:r>
                <a:endParaRPr lang="fr-FR" altLang="fr-FR"/>
              </a:p>
            </p:txBody>
          </p:sp>
          <p:sp>
            <p:nvSpPr>
              <p:cNvPr id="1379" name="Rectangle 35"/>
              <p:cNvSpPr>
                <a:spLocks noChangeArrowheads="1"/>
              </p:cNvSpPr>
              <p:nvPr/>
            </p:nvSpPr>
            <p:spPr bwMode="auto">
              <a:xfrm>
                <a:off x="2095" y="1138"/>
                <a:ext cx="31"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A</a:t>
                </a:r>
                <a:endParaRPr lang="fr-FR" altLang="fr-FR"/>
              </a:p>
            </p:txBody>
          </p:sp>
          <p:sp>
            <p:nvSpPr>
              <p:cNvPr id="1380" name="Rectangle 36"/>
              <p:cNvSpPr>
                <a:spLocks noChangeArrowheads="1"/>
              </p:cNvSpPr>
              <p:nvPr/>
            </p:nvSpPr>
            <p:spPr bwMode="auto">
              <a:xfrm>
                <a:off x="2125" y="1138"/>
                <a:ext cx="39"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M</a:t>
                </a:r>
                <a:endParaRPr lang="fr-FR" altLang="fr-FR"/>
              </a:p>
            </p:txBody>
          </p:sp>
          <p:sp>
            <p:nvSpPr>
              <p:cNvPr id="1381" name="Rectangle 37"/>
              <p:cNvSpPr>
                <a:spLocks noChangeArrowheads="1"/>
              </p:cNvSpPr>
              <p:nvPr/>
            </p:nvSpPr>
            <p:spPr bwMode="auto">
              <a:xfrm>
                <a:off x="2162" y="1138"/>
                <a:ext cx="1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 </a:t>
                </a:r>
                <a:endParaRPr lang="fr-FR" altLang="fr-FR"/>
              </a:p>
            </p:txBody>
          </p:sp>
          <p:sp>
            <p:nvSpPr>
              <p:cNvPr id="1382" name="Rectangle 38"/>
              <p:cNvSpPr>
                <a:spLocks noChangeArrowheads="1"/>
              </p:cNvSpPr>
              <p:nvPr/>
            </p:nvSpPr>
            <p:spPr bwMode="auto">
              <a:xfrm>
                <a:off x="2178" y="1138"/>
                <a:ext cx="13"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I</a:t>
                </a:r>
                <a:endParaRPr lang="fr-FR" altLang="fr-FR"/>
              </a:p>
            </p:txBody>
          </p:sp>
          <p:sp>
            <p:nvSpPr>
              <p:cNvPr id="1383" name="Rectangle 39"/>
              <p:cNvSpPr>
                <a:spLocks noChangeArrowheads="1"/>
              </p:cNvSpPr>
              <p:nvPr/>
            </p:nvSpPr>
            <p:spPr bwMode="auto">
              <a:xfrm>
                <a:off x="2190" y="1138"/>
                <a:ext cx="3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N</a:t>
                </a:r>
                <a:endParaRPr lang="fr-FR" altLang="fr-FR"/>
              </a:p>
            </p:txBody>
          </p:sp>
          <p:sp>
            <p:nvSpPr>
              <p:cNvPr id="1384" name="Rectangle 40"/>
              <p:cNvSpPr>
                <a:spLocks noChangeArrowheads="1"/>
              </p:cNvSpPr>
              <p:nvPr/>
            </p:nvSpPr>
            <p:spPr bwMode="auto">
              <a:xfrm>
                <a:off x="2222" y="1138"/>
                <a:ext cx="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J</a:t>
                </a:r>
                <a:endParaRPr lang="fr-FR" altLang="fr-FR"/>
              </a:p>
            </p:txBody>
          </p:sp>
          <p:sp>
            <p:nvSpPr>
              <p:cNvPr id="1385" name="Rectangle 41"/>
              <p:cNvSpPr>
                <a:spLocks noChangeArrowheads="1"/>
              </p:cNvSpPr>
              <p:nvPr/>
            </p:nvSpPr>
            <p:spPr bwMode="auto">
              <a:xfrm>
                <a:off x="2245" y="1138"/>
                <a:ext cx="30"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E</a:t>
                </a:r>
                <a:endParaRPr lang="fr-FR" altLang="fr-FR"/>
              </a:p>
            </p:txBody>
          </p:sp>
          <p:sp>
            <p:nvSpPr>
              <p:cNvPr id="1386" name="Rectangle 42"/>
              <p:cNvSpPr>
                <a:spLocks noChangeArrowheads="1"/>
              </p:cNvSpPr>
              <p:nvPr/>
            </p:nvSpPr>
            <p:spPr bwMode="auto">
              <a:xfrm>
                <a:off x="2274" y="1138"/>
                <a:ext cx="3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C</a:t>
                </a:r>
                <a:endParaRPr lang="fr-FR" altLang="fr-FR"/>
              </a:p>
            </p:txBody>
          </p:sp>
          <p:sp>
            <p:nvSpPr>
              <p:cNvPr id="1387" name="Rectangle 43"/>
              <p:cNvSpPr>
                <a:spLocks noChangeArrowheads="1"/>
              </p:cNvSpPr>
              <p:nvPr/>
            </p:nvSpPr>
            <p:spPr bwMode="auto">
              <a:xfrm>
                <a:off x="2307" y="1138"/>
                <a:ext cx="2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T</a:t>
                </a:r>
                <a:endParaRPr lang="fr-FR" altLang="fr-FR"/>
              </a:p>
            </p:txBody>
          </p:sp>
          <p:sp>
            <p:nvSpPr>
              <p:cNvPr id="1388" name="Rectangle 44"/>
              <p:cNvSpPr>
                <a:spLocks noChangeArrowheads="1"/>
              </p:cNvSpPr>
              <p:nvPr/>
            </p:nvSpPr>
            <p:spPr bwMode="auto">
              <a:xfrm>
                <a:off x="2333" y="1138"/>
                <a:ext cx="3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O</a:t>
                </a:r>
                <a:endParaRPr lang="fr-FR" altLang="fr-FR"/>
              </a:p>
            </p:txBody>
          </p:sp>
          <p:sp>
            <p:nvSpPr>
              <p:cNvPr id="1389" name="Rectangle 45"/>
              <p:cNvSpPr>
                <a:spLocks noChangeArrowheads="1"/>
              </p:cNvSpPr>
              <p:nvPr/>
            </p:nvSpPr>
            <p:spPr bwMode="auto">
              <a:xfrm>
                <a:off x="2369" y="1138"/>
                <a:ext cx="32"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R</a:t>
                </a:r>
                <a:endParaRPr lang="fr-FR" altLang="fr-FR"/>
              </a:p>
            </p:txBody>
          </p:sp>
          <p:sp>
            <p:nvSpPr>
              <p:cNvPr id="1390" name="Rectangle 46"/>
              <p:cNvSpPr>
                <a:spLocks noChangeArrowheads="1"/>
              </p:cNvSpPr>
              <p:nvPr/>
            </p:nvSpPr>
            <p:spPr bwMode="auto">
              <a:xfrm>
                <a:off x="3761" y="1503"/>
                <a:ext cx="32"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B</a:t>
                </a:r>
                <a:endParaRPr lang="fr-FR" altLang="fr-FR"/>
              </a:p>
            </p:txBody>
          </p:sp>
          <p:sp>
            <p:nvSpPr>
              <p:cNvPr id="1391" name="Rectangle 47"/>
              <p:cNvSpPr>
                <a:spLocks noChangeArrowheads="1"/>
              </p:cNvSpPr>
              <p:nvPr/>
            </p:nvSpPr>
            <p:spPr bwMode="auto">
              <a:xfrm>
                <a:off x="3792" y="1503"/>
                <a:ext cx="30"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Y</a:t>
                </a:r>
                <a:endParaRPr lang="fr-FR" altLang="fr-FR"/>
              </a:p>
            </p:txBody>
          </p:sp>
          <p:sp>
            <p:nvSpPr>
              <p:cNvPr id="1392" name="Rectangle 48"/>
              <p:cNvSpPr>
                <a:spLocks noChangeArrowheads="1"/>
              </p:cNvSpPr>
              <p:nvPr/>
            </p:nvSpPr>
            <p:spPr bwMode="auto">
              <a:xfrm>
                <a:off x="3821" y="1503"/>
                <a:ext cx="31"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P</a:t>
                </a:r>
                <a:endParaRPr lang="fr-FR" altLang="fr-FR"/>
              </a:p>
            </p:txBody>
          </p:sp>
          <p:sp>
            <p:nvSpPr>
              <p:cNvPr id="1393" name="Rectangle 49"/>
              <p:cNvSpPr>
                <a:spLocks noChangeArrowheads="1"/>
              </p:cNvSpPr>
              <p:nvPr/>
            </p:nvSpPr>
            <p:spPr bwMode="auto">
              <a:xfrm>
                <a:off x="3850" y="1503"/>
                <a:ext cx="31"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A</a:t>
                </a:r>
                <a:endParaRPr lang="fr-FR" altLang="fr-FR"/>
              </a:p>
            </p:txBody>
          </p:sp>
          <p:sp>
            <p:nvSpPr>
              <p:cNvPr id="1394" name="Rectangle 50"/>
              <p:cNvSpPr>
                <a:spLocks noChangeArrowheads="1"/>
              </p:cNvSpPr>
              <p:nvPr/>
            </p:nvSpPr>
            <p:spPr bwMode="auto">
              <a:xfrm>
                <a:off x="3880" y="1503"/>
                <a:ext cx="30"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S</a:t>
                </a:r>
                <a:endParaRPr lang="fr-FR" altLang="fr-FR"/>
              </a:p>
            </p:txBody>
          </p:sp>
          <p:sp>
            <p:nvSpPr>
              <p:cNvPr id="1395" name="Rectangle 51"/>
              <p:cNvSpPr>
                <a:spLocks noChangeArrowheads="1"/>
              </p:cNvSpPr>
              <p:nvPr/>
            </p:nvSpPr>
            <p:spPr bwMode="auto">
              <a:xfrm>
                <a:off x="3909" y="1503"/>
                <a:ext cx="30"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S</a:t>
                </a:r>
                <a:endParaRPr lang="fr-FR" altLang="fr-FR"/>
              </a:p>
            </p:txBody>
          </p:sp>
          <p:sp>
            <p:nvSpPr>
              <p:cNvPr id="1396" name="Rectangle 52"/>
              <p:cNvSpPr>
                <a:spLocks noChangeArrowheads="1"/>
              </p:cNvSpPr>
              <p:nvPr/>
            </p:nvSpPr>
            <p:spPr bwMode="auto">
              <a:xfrm>
                <a:off x="3938" y="1503"/>
                <a:ext cx="1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 </a:t>
                </a:r>
                <a:endParaRPr lang="fr-FR" altLang="fr-FR"/>
              </a:p>
            </p:txBody>
          </p:sp>
          <p:sp>
            <p:nvSpPr>
              <p:cNvPr id="1397" name="Rectangle 53"/>
              <p:cNvSpPr>
                <a:spLocks noChangeArrowheads="1"/>
              </p:cNvSpPr>
              <p:nvPr/>
            </p:nvSpPr>
            <p:spPr bwMode="auto">
              <a:xfrm>
                <a:off x="3953" y="1503"/>
                <a:ext cx="2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T</a:t>
                </a:r>
                <a:endParaRPr lang="fr-FR" altLang="fr-FR"/>
              </a:p>
            </p:txBody>
          </p:sp>
          <p:sp>
            <p:nvSpPr>
              <p:cNvPr id="1398" name="Rectangle 54"/>
              <p:cNvSpPr>
                <a:spLocks noChangeArrowheads="1"/>
              </p:cNvSpPr>
              <p:nvPr/>
            </p:nvSpPr>
            <p:spPr bwMode="auto">
              <a:xfrm>
                <a:off x="3980" y="1503"/>
                <a:ext cx="3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U</a:t>
                </a:r>
                <a:endParaRPr lang="fr-FR" altLang="fr-FR"/>
              </a:p>
            </p:txBody>
          </p:sp>
          <p:sp>
            <p:nvSpPr>
              <p:cNvPr id="1399" name="Rectangle 55"/>
              <p:cNvSpPr>
                <a:spLocks noChangeArrowheads="1"/>
              </p:cNvSpPr>
              <p:nvPr/>
            </p:nvSpPr>
            <p:spPr bwMode="auto">
              <a:xfrm>
                <a:off x="4012" y="1503"/>
                <a:ext cx="3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N</a:t>
                </a:r>
                <a:endParaRPr lang="fr-FR" altLang="fr-FR"/>
              </a:p>
            </p:txBody>
          </p:sp>
          <p:sp>
            <p:nvSpPr>
              <p:cNvPr id="1400" name="Rectangle 56"/>
              <p:cNvSpPr>
                <a:spLocks noChangeArrowheads="1"/>
              </p:cNvSpPr>
              <p:nvPr/>
            </p:nvSpPr>
            <p:spPr bwMode="auto">
              <a:xfrm>
                <a:off x="4044" y="1503"/>
                <a:ext cx="3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N</a:t>
                </a:r>
                <a:endParaRPr lang="fr-FR" altLang="fr-FR"/>
              </a:p>
            </p:txBody>
          </p:sp>
          <p:sp>
            <p:nvSpPr>
              <p:cNvPr id="1401" name="Rectangle 57"/>
              <p:cNvSpPr>
                <a:spLocks noChangeArrowheads="1"/>
              </p:cNvSpPr>
              <p:nvPr/>
            </p:nvSpPr>
            <p:spPr bwMode="auto">
              <a:xfrm>
                <a:off x="4076" y="1503"/>
                <a:ext cx="30"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E</a:t>
                </a:r>
                <a:endParaRPr lang="fr-FR" altLang="fr-FR"/>
              </a:p>
            </p:txBody>
          </p:sp>
          <p:sp>
            <p:nvSpPr>
              <p:cNvPr id="1402" name="Rectangle 58"/>
              <p:cNvSpPr>
                <a:spLocks noChangeArrowheads="1"/>
              </p:cNvSpPr>
              <p:nvPr/>
            </p:nvSpPr>
            <p:spPr bwMode="auto">
              <a:xfrm>
                <a:off x="4105" y="1503"/>
                <a:ext cx="2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L</a:t>
                </a:r>
                <a:endParaRPr lang="fr-FR" altLang="fr-FR"/>
              </a:p>
            </p:txBody>
          </p:sp>
          <p:sp>
            <p:nvSpPr>
              <p:cNvPr id="1403" name="Rectangle 59"/>
              <p:cNvSpPr>
                <a:spLocks noChangeArrowheads="1"/>
              </p:cNvSpPr>
              <p:nvPr/>
            </p:nvSpPr>
            <p:spPr bwMode="auto">
              <a:xfrm>
                <a:off x="2408" y="905"/>
                <a:ext cx="41"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900">
                    <a:solidFill>
                      <a:srgbClr val="000000"/>
                    </a:solidFill>
                    <a:latin typeface="Gulim" panose="020B0600000101010101" pitchFamily="34" charset="-127"/>
                  </a:rPr>
                  <a:t>e</a:t>
                </a:r>
                <a:endParaRPr lang="fr-FR" altLang="fr-FR"/>
              </a:p>
            </p:txBody>
          </p:sp>
          <p:sp>
            <p:nvSpPr>
              <p:cNvPr id="1404" name="Rectangle 60"/>
              <p:cNvSpPr>
                <a:spLocks noChangeArrowheads="1"/>
              </p:cNvSpPr>
              <p:nvPr/>
            </p:nvSpPr>
            <p:spPr bwMode="auto">
              <a:xfrm>
                <a:off x="2447" y="905"/>
                <a:ext cx="4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900">
                    <a:solidFill>
                      <a:srgbClr val="000000"/>
                    </a:solidFill>
                    <a:latin typeface="Gulim" panose="020B0600000101010101" pitchFamily="34" charset="-127"/>
                  </a:rPr>
                  <a:t>-</a:t>
                </a:r>
                <a:endParaRPr lang="fr-FR" altLang="fr-FR"/>
              </a:p>
            </p:txBody>
          </p:sp>
          <p:sp>
            <p:nvSpPr>
              <p:cNvPr id="1405" name="Rectangle 61"/>
              <p:cNvSpPr>
                <a:spLocks noChangeArrowheads="1"/>
              </p:cNvSpPr>
              <p:nvPr/>
            </p:nvSpPr>
            <p:spPr bwMode="auto">
              <a:xfrm>
                <a:off x="2490" y="905"/>
                <a:ext cx="2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900">
                    <a:solidFill>
                      <a:srgbClr val="000000"/>
                    </a:solidFill>
                    <a:latin typeface="Gulim" panose="020B0600000101010101" pitchFamily="34" charset="-127"/>
                  </a:rPr>
                  <a:t> </a:t>
                </a:r>
                <a:endParaRPr lang="fr-FR" altLang="fr-FR"/>
              </a:p>
            </p:txBody>
          </p:sp>
          <p:sp>
            <p:nvSpPr>
              <p:cNvPr id="1406" name="Rectangle 62"/>
              <p:cNvSpPr>
                <a:spLocks noChangeArrowheads="1"/>
              </p:cNvSpPr>
              <p:nvPr/>
            </p:nvSpPr>
            <p:spPr bwMode="auto">
              <a:xfrm>
                <a:off x="2513" y="925"/>
                <a:ext cx="13"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I</a:t>
                </a:r>
                <a:endParaRPr lang="fr-FR" altLang="fr-FR"/>
              </a:p>
            </p:txBody>
          </p:sp>
          <p:sp>
            <p:nvSpPr>
              <p:cNvPr id="1407" name="Rectangle 63"/>
              <p:cNvSpPr>
                <a:spLocks noChangeArrowheads="1"/>
              </p:cNvSpPr>
              <p:nvPr/>
            </p:nvSpPr>
            <p:spPr bwMode="auto">
              <a:xfrm>
                <a:off x="2525" y="925"/>
                <a:ext cx="3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N</a:t>
                </a:r>
                <a:endParaRPr lang="fr-FR" altLang="fr-FR"/>
              </a:p>
            </p:txBody>
          </p:sp>
          <p:sp>
            <p:nvSpPr>
              <p:cNvPr id="1408" name="Rectangle 64"/>
              <p:cNvSpPr>
                <a:spLocks noChangeArrowheads="1"/>
              </p:cNvSpPr>
              <p:nvPr/>
            </p:nvSpPr>
            <p:spPr bwMode="auto">
              <a:xfrm>
                <a:off x="2557" y="925"/>
                <a:ext cx="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J</a:t>
                </a:r>
                <a:endParaRPr lang="fr-FR" altLang="fr-FR"/>
              </a:p>
            </p:txBody>
          </p:sp>
          <p:sp>
            <p:nvSpPr>
              <p:cNvPr id="1409" name="Rectangle 65"/>
              <p:cNvSpPr>
                <a:spLocks noChangeArrowheads="1"/>
              </p:cNvSpPr>
              <p:nvPr/>
            </p:nvSpPr>
            <p:spPr bwMode="auto">
              <a:xfrm>
                <a:off x="2580" y="925"/>
                <a:ext cx="30"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E</a:t>
                </a:r>
                <a:endParaRPr lang="fr-FR" altLang="fr-FR"/>
              </a:p>
            </p:txBody>
          </p:sp>
          <p:sp>
            <p:nvSpPr>
              <p:cNvPr id="1410" name="Rectangle 66"/>
              <p:cNvSpPr>
                <a:spLocks noChangeArrowheads="1"/>
              </p:cNvSpPr>
              <p:nvPr/>
            </p:nvSpPr>
            <p:spPr bwMode="auto">
              <a:xfrm>
                <a:off x="2609" y="925"/>
                <a:ext cx="3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C</a:t>
                </a:r>
                <a:endParaRPr lang="fr-FR" altLang="fr-FR"/>
              </a:p>
            </p:txBody>
          </p:sp>
          <p:sp>
            <p:nvSpPr>
              <p:cNvPr id="1411" name="Rectangle 67"/>
              <p:cNvSpPr>
                <a:spLocks noChangeArrowheads="1"/>
              </p:cNvSpPr>
              <p:nvPr/>
            </p:nvSpPr>
            <p:spPr bwMode="auto">
              <a:xfrm>
                <a:off x="2642" y="925"/>
                <a:ext cx="2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T</a:t>
                </a:r>
                <a:endParaRPr lang="fr-FR" altLang="fr-FR"/>
              </a:p>
            </p:txBody>
          </p:sp>
          <p:sp>
            <p:nvSpPr>
              <p:cNvPr id="1412" name="Rectangle 68"/>
              <p:cNvSpPr>
                <a:spLocks noChangeArrowheads="1"/>
              </p:cNvSpPr>
              <p:nvPr/>
            </p:nvSpPr>
            <p:spPr bwMode="auto">
              <a:xfrm>
                <a:off x="2668" y="925"/>
                <a:ext cx="13"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I</a:t>
                </a:r>
                <a:endParaRPr lang="fr-FR" altLang="fr-FR"/>
              </a:p>
            </p:txBody>
          </p:sp>
          <p:sp>
            <p:nvSpPr>
              <p:cNvPr id="1413" name="Rectangle 69"/>
              <p:cNvSpPr>
                <a:spLocks noChangeArrowheads="1"/>
              </p:cNvSpPr>
              <p:nvPr/>
            </p:nvSpPr>
            <p:spPr bwMode="auto">
              <a:xfrm>
                <a:off x="2681" y="925"/>
                <a:ext cx="3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O</a:t>
                </a:r>
                <a:endParaRPr lang="fr-FR" altLang="fr-FR"/>
              </a:p>
            </p:txBody>
          </p:sp>
          <p:sp>
            <p:nvSpPr>
              <p:cNvPr id="1414" name="Rectangle 70"/>
              <p:cNvSpPr>
                <a:spLocks noChangeArrowheads="1"/>
              </p:cNvSpPr>
              <p:nvPr/>
            </p:nvSpPr>
            <p:spPr bwMode="auto">
              <a:xfrm>
                <a:off x="2716" y="925"/>
                <a:ext cx="3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N</a:t>
                </a:r>
                <a:endParaRPr lang="fr-FR" altLang="fr-FR"/>
              </a:p>
            </p:txBody>
          </p:sp>
          <p:sp>
            <p:nvSpPr>
              <p:cNvPr id="1415" name="Rectangle 71"/>
              <p:cNvSpPr>
                <a:spLocks noChangeArrowheads="1"/>
              </p:cNvSpPr>
              <p:nvPr/>
            </p:nvSpPr>
            <p:spPr bwMode="auto">
              <a:xfrm>
                <a:off x="2748" y="925"/>
                <a:ext cx="1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 </a:t>
                </a:r>
                <a:endParaRPr lang="fr-FR" altLang="fr-FR"/>
              </a:p>
            </p:txBody>
          </p:sp>
          <p:sp>
            <p:nvSpPr>
              <p:cNvPr id="1416" name="Rectangle 72"/>
              <p:cNvSpPr>
                <a:spLocks noChangeArrowheads="1"/>
              </p:cNvSpPr>
              <p:nvPr/>
            </p:nvSpPr>
            <p:spPr bwMode="auto">
              <a:xfrm>
                <a:off x="2764" y="925"/>
                <a:ext cx="35"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D</a:t>
                </a:r>
                <a:endParaRPr lang="fr-FR" altLang="fr-FR"/>
              </a:p>
            </p:txBody>
          </p:sp>
          <p:sp>
            <p:nvSpPr>
              <p:cNvPr id="1417" name="Rectangle 73"/>
              <p:cNvSpPr>
                <a:spLocks noChangeArrowheads="1"/>
              </p:cNvSpPr>
              <p:nvPr/>
            </p:nvSpPr>
            <p:spPr bwMode="auto">
              <a:xfrm>
                <a:off x="2797" y="925"/>
                <a:ext cx="30"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E</a:t>
                </a:r>
                <a:endParaRPr lang="fr-FR" altLang="fr-FR"/>
              </a:p>
            </p:txBody>
          </p:sp>
          <p:sp>
            <p:nvSpPr>
              <p:cNvPr id="1418" name="Rectangle 74"/>
              <p:cNvSpPr>
                <a:spLocks noChangeArrowheads="1"/>
              </p:cNvSpPr>
              <p:nvPr/>
            </p:nvSpPr>
            <p:spPr bwMode="auto">
              <a:xfrm>
                <a:off x="2825" y="925"/>
                <a:ext cx="30"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S</a:t>
                </a:r>
                <a:endParaRPr lang="fr-FR" altLang="fr-FR"/>
              </a:p>
            </p:txBody>
          </p:sp>
          <p:sp>
            <p:nvSpPr>
              <p:cNvPr id="1419" name="Rectangle 75"/>
              <p:cNvSpPr>
                <a:spLocks noChangeArrowheads="1"/>
              </p:cNvSpPr>
              <p:nvPr/>
            </p:nvSpPr>
            <p:spPr bwMode="auto">
              <a:xfrm>
                <a:off x="2854" y="925"/>
                <a:ext cx="3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C</a:t>
                </a:r>
                <a:endParaRPr lang="fr-FR" altLang="fr-FR"/>
              </a:p>
            </p:txBody>
          </p:sp>
          <p:sp>
            <p:nvSpPr>
              <p:cNvPr id="1420" name="Rectangle 76"/>
              <p:cNvSpPr>
                <a:spLocks noChangeArrowheads="1"/>
              </p:cNvSpPr>
              <p:nvPr/>
            </p:nvSpPr>
            <p:spPr bwMode="auto">
              <a:xfrm>
                <a:off x="2887" y="925"/>
                <a:ext cx="30"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E</a:t>
                </a:r>
                <a:endParaRPr lang="fr-FR" altLang="fr-FR"/>
              </a:p>
            </p:txBody>
          </p:sp>
          <p:sp>
            <p:nvSpPr>
              <p:cNvPr id="1421" name="Rectangle 77"/>
              <p:cNvSpPr>
                <a:spLocks noChangeArrowheads="1"/>
              </p:cNvSpPr>
              <p:nvPr/>
            </p:nvSpPr>
            <p:spPr bwMode="auto">
              <a:xfrm>
                <a:off x="2916" y="925"/>
                <a:ext cx="3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N</a:t>
                </a:r>
                <a:endParaRPr lang="fr-FR" altLang="fr-FR"/>
              </a:p>
            </p:txBody>
          </p:sp>
          <p:sp>
            <p:nvSpPr>
              <p:cNvPr id="1422" name="Rectangle 78"/>
              <p:cNvSpPr>
                <a:spLocks noChangeArrowheads="1"/>
              </p:cNvSpPr>
              <p:nvPr/>
            </p:nvSpPr>
            <p:spPr bwMode="auto">
              <a:xfrm>
                <a:off x="2948" y="925"/>
                <a:ext cx="2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T</a:t>
                </a:r>
                <a:endParaRPr lang="fr-FR" altLang="fr-FR"/>
              </a:p>
            </p:txBody>
          </p:sp>
          <p:sp>
            <p:nvSpPr>
              <p:cNvPr id="1423" name="Rectangle 79"/>
              <p:cNvSpPr>
                <a:spLocks noChangeArrowheads="1"/>
              </p:cNvSpPr>
              <p:nvPr/>
            </p:nvSpPr>
            <p:spPr bwMode="auto">
              <a:xfrm>
                <a:off x="2975" y="925"/>
                <a:ext cx="1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 </a:t>
                </a:r>
                <a:endParaRPr lang="fr-FR" altLang="fr-FR"/>
              </a:p>
            </p:txBody>
          </p:sp>
          <p:sp>
            <p:nvSpPr>
              <p:cNvPr id="1424" name="Rectangle 80"/>
              <p:cNvSpPr>
                <a:spLocks noChangeArrowheads="1"/>
              </p:cNvSpPr>
              <p:nvPr/>
            </p:nvSpPr>
            <p:spPr bwMode="auto">
              <a:xfrm>
                <a:off x="2990" y="925"/>
                <a:ext cx="2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T</a:t>
                </a:r>
                <a:endParaRPr lang="fr-FR" altLang="fr-FR"/>
              </a:p>
            </p:txBody>
          </p:sp>
          <p:sp>
            <p:nvSpPr>
              <p:cNvPr id="1425" name="Rectangle 81"/>
              <p:cNvSpPr>
                <a:spLocks noChangeArrowheads="1"/>
              </p:cNvSpPr>
              <p:nvPr/>
            </p:nvSpPr>
            <p:spPr bwMode="auto">
              <a:xfrm>
                <a:off x="3017" y="925"/>
                <a:ext cx="3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U</a:t>
                </a:r>
                <a:endParaRPr lang="fr-FR" altLang="fr-FR"/>
              </a:p>
            </p:txBody>
          </p:sp>
          <p:sp>
            <p:nvSpPr>
              <p:cNvPr id="1426" name="Rectangle 82"/>
              <p:cNvSpPr>
                <a:spLocks noChangeArrowheads="1"/>
              </p:cNvSpPr>
              <p:nvPr/>
            </p:nvSpPr>
            <p:spPr bwMode="auto">
              <a:xfrm>
                <a:off x="3049" y="925"/>
                <a:ext cx="3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N</a:t>
                </a:r>
                <a:endParaRPr lang="fr-FR" altLang="fr-FR"/>
              </a:p>
            </p:txBody>
          </p:sp>
          <p:sp>
            <p:nvSpPr>
              <p:cNvPr id="1427" name="Rectangle 83"/>
              <p:cNvSpPr>
                <a:spLocks noChangeArrowheads="1"/>
              </p:cNvSpPr>
              <p:nvPr/>
            </p:nvSpPr>
            <p:spPr bwMode="auto">
              <a:xfrm>
                <a:off x="3082" y="925"/>
                <a:ext cx="3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N</a:t>
                </a:r>
                <a:endParaRPr lang="fr-FR" altLang="fr-FR"/>
              </a:p>
            </p:txBody>
          </p:sp>
          <p:sp>
            <p:nvSpPr>
              <p:cNvPr id="1428" name="Rectangle 84"/>
              <p:cNvSpPr>
                <a:spLocks noChangeArrowheads="1"/>
              </p:cNvSpPr>
              <p:nvPr/>
            </p:nvSpPr>
            <p:spPr bwMode="auto">
              <a:xfrm>
                <a:off x="3114" y="925"/>
                <a:ext cx="30"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E</a:t>
                </a:r>
                <a:endParaRPr lang="fr-FR" altLang="fr-FR"/>
              </a:p>
            </p:txBody>
          </p:sp>
          <p:sp>
            <p:nvSpPr>
              <p:cNvPr id="1429" name="Rectangle 85"/>
              <p:cNvSpPr>
                <a:spLocks noChangeArrowheads="1"/>
              </p:cNvSpPr>
              <p:nvPr/>
            </p:nvSpPr>
            <p:spPr bwMode="auto">
              <a:xfrm>
                <a:off x="3142" y="925"/>
                <a:ext cx="2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L</a:t>
                </a:r>
                <a:endParaRPr lang="fr-FR" altLang="fr-FR"/>
              </a:p>
            </p:txBody>
          </p:sp>
          <p:sp>
            <p:nvSpPr>
              <p:cNvPr id="1430" name="Rectangle 86"/>
              <p:cNvSpPr>
                <a:spLocks noChangeArrowheads="1"/>
              </p:cNvSpPr>
              <p:nvPr/>
            </p:nvSpPr>
            <p:spPr bwMode="auto">
              <a:xfrm>
                <a:off x="3127" y="1826"/>
                <a:ext cx="35"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D</a:t>
                </a:r>
                <a:endParaRPr lang="fr-FR" altLang="fr-FR"/>
              </a:p>
            </p:txBody>
          </p:sp>
          <p:sp>
            <p:nvSpPr>
              <p:cNvPr id="1431" name="Rectangle 87"/>
              <p:cNvSpPr>
                <a:spLocks noChangeArrowheads="1"/>
              </p:cNvSpPr>
              <p:nvPr/>
            </p:nvSpPr>
            <p:spPr bwMode="auto">
              <a:xfrm>
                <a:off x="3160" y="1826"/>
                <a:ext cx="31"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A</a:t>
                </a:r>
                <a:endParaRPr lang="fr-FR" altLang="fr-FR"/>
              </a:p>
            </p:txBody>
          </p:sp>
          <p:sp>
            <p:nvSpPr>
              <p:cNvPr id="1432" name="Rectangle 88"/>
              <p:cNvSpPr>
                <a:spLocks noChangeArrowheads="1"/>
              </p:cNvSpPr>
              <p:nvPr/>
            </p:nvSpPr>
            <p:spPr bwMode="auto">
              <a:xfrm>
                <a:off x="3189" y="1826"/>
                <a:ext cx="39"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M</a:t>
                </a:r>
                <a:endParaRPr lang="fr-FR" altLang="fr-FR"/>
              </a:p>
            </p:txBody>
          </p:sp>
          <p:sp>
            <p:nvSpPr>
              <p:cNvPr id="1433" name="Rectangle 89"/>
              <p:cNvSpPr>
                <a:spLocks noChangeArrowheads="1"/>
              </p:cNvSpPr>
              <p:nvPr/>
            </p:nvSpPr>
            <p:spPr bwMode="auto">
              <a:xfrm>
                <a:off x="3227" y="1826"/>
                <a:ext cx="31"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P</a:t>
                </a:r>
                <a:endParaRPr lang="fr-FR" altLang="fr-FR"/>
              </a:p>
            </p:txBody>
          </p:sp>
          <p:sp>
            <p:nvSpPr>
              <p:cNvPr id="1434" name="Rectangle 90"/>
              <p:cNvSpPr>
                <a:spLocks noChangeArrowheads="1"/>
              </p:cNvSpPr>
              <p:nvPr/>
            </p:nvSpPr>
            <p:spPr bwMode="auto">
              <a:xfrm>
                <a:off x="3256" y="1826"/>
                <a:ext cx="13"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I</a:t>
                </a:r>
                <a:endParaRPr lang="fr-FR" altLang="fr-FR"/>
              </a:p>
            </p:txBody>
          </p:sp>
          <p:sp>
            <p:nvSpPr>
              <p:cNvPr id="1435" name="Rectangle 91"/>
              <p:cNvSpPr>
                <a:spLocks noChangeArrowheads="1"/>
              </p:cNvSpPr>
              <p:nvPr/>
            </p:nvSpPr>
            <p:spPr bwMode="auto">
              <a:xfrm>
                <a:off x="3268" y="1826"/>
                <a:ext cx="3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N</a:t>
                </a:r>
                <a:endParaRPr lang="fr-FR" altLang="fr-FR"/>
              </a:p>
            </p:txBody>
          </p:sp>
          <p:sp>
            <p:nvSpPr>
              <p:cNvPr id="1436" name="Rectangle 92"/>
              <p:cNvSpPr>
                <a:spLocks noChangeArrowheads="1"/>
              </p:cNvSpPr>
              <p:nvPr/>
            </p:nvSpPr>
            <p:spPr bwMode="auto">
              <a:xfrm>
                <a:off x="3300" y="1826"/>
                <a:ext cx="3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G</a:t>
                </a:r>
                <a:endParaRPr lang="fr-FR" altLang="fr-FR"/>
              </a:p>
            </p:txBody>
          </p:sp>
          <p:sp>
            <p:nvSpPr>
              <p:cNvPr id="1437" name="Rectangle 93"/>
              <p:cNvSpPr>
                <a:spLocks noChangeArrowheads="1"/>
              </p:cNvSpPr>
              <p:nvPr/>
            </p:nvSpPr>
            <p:spPr bwMode="auto">
              <a:xfrm>
                <a:off x="3336" y="1826"/>
                <a:ext cx="1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 </a:t>
                </a:r>
                <a:endParaRPr lang="fr-FR" altLang="fr-FR"/>
              </a:p>
            </p:txBody>
          </p:sp>
          <p:sp>
            <p:nvSpPr>
              <p:cNvPr id="1438" name="Rectangle 94"/>
              <p:cNvSpPr>
                <a:spLocks noChangeArrowheads="1"/>
              </p:cNvSpPr>
              <p:nvPr/>
            </p:nvSpPr>
            <p:spPr bwMode="auto">
              <a:xfrm>
                <a:off x="3351" y="1826"/>
                <a:ext cx="32"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R</a:t>
                </a:r>
                <a:endParaRPr lang="fr-FR" altLang="fr-FR"/>
              </a:p>
            </p:txBody>
          </p:sp>
          <p:sp>
            <p:nvSpPr>
              <p:cNvPr id="1439" name="Rectangle 95"/>
              <p:cNvSpPr>
                <a:spLocks noChangeArrowheads="1"/>
              </p:cNvSpPr>
              <p:nvPr/>
            </p:nvSpPr>
            <p:spPr bwMode="auto">
              <a:xfrm>
                <a:off x="3381" y="1826"/>
                <a:ext cx="13"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I</a:t>
                </a:r>
                <a:endParaRPr lang="fr-FR" altLang="fr-FR"/>
              </a:p>
            </p:txBody>
          </p:sp>
          <p:sp>
            <p:nvSpPr>
              <p:cNvPr id="1440" name="Rectangle 96"/>
              <p:cNvSpPr>
                <a:spLocks noChangeArrowheads="1"/>
              </p:cNvSpPr>
              <p:nvPr/>
            </p:nvSpPr>
            <p:spPr bwMode="auto">
              <a:xfrm>
                <a:off x="3394" y="1826"/>
                <a:ext cx="3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N</a:t>
                </a:r>
                <a:endParaRPr lang="fr-FR" altLang="fr-FR"/>
              </a:p>
            </p:txBody>
          </p:sp>
          <p:sp>
            <p:nvSpPr>
              <p:cNvPr id="1441" name="Rectangle 97"/>
              <p:cNvSpPr>
                <a:spLocks noChangeArrowheads="1"/>
              </p:cNvSpPr>
              <p:nvPr/>
            </p:nvSpPr>
            <p:spPr bwMode="auto">
              <a:xfrm>
                <a:off x="3426" y="1826"/>
                <a:ext cx="3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G</a:t>
                </a:r>
                <a:endParaRPr lang="fr-FR" altLang="fr-FR"/>
              </a:p>
            </p:txBody>
          </p:sp>
          <p:sp>
            <p:nvSpPr>
              <p:cNvPr id="1442" name="Rectangle 98"/>
              <p:cNvSpPr>
                <a:spLocks noChangeArrowheads="1"/>
              </p:cNvSpPr>
              <p:nvPr/>
            </p:nvSpPr>
            <p:spPr bwMode="auto">
              <a:xfrm>
                <a:off x="3461" y="1826"/>
                <a:ext cx="30"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S</a:t>
                </a:r>
                <a:endParaRPr lang="fr-FR" altLang="fr-FR"/>
              </a:p>
            </p:txBody>
          </p:sp>
          <p:sp>
            <p:nvSpPr>
              <p:cNvPr id="1443" name="Rectangle 99"/>
              <p:cNvSpPr>
                <a:spLocks noChangeArrowheads="1"/>
              </p:cNvSpPr>
              <p:nvPr/>
            </p:nvSpPr>
            <p:spPr bwMode="auto">
              <a:xfrm>
                <a:off x="3330" y="1712"/>
                <a:ext cx="39"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M</a:t>
                </a:r>
                <a:endParaRPr lang="fr-FR" altLang="fr-FR"/>
              </a:p>
            </p:txBody>
          </p:sp>
          <p:sp>
            <p:nvSpPr>
              <p:cNvPr id="1444" name="Rectangle 100"/>
              <p:cNvSpPr>
                <a:spLocks noChangeArrowheads="1"/>
              </p:cNvSpPr>
              <p:nvPr/>
            </p:nvSpPr>
            <p:spPr bwMode="auto">
              <a:xfrm>
                <a:off x="3367" y="1712"/>
                <a:ext cx="31"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A</a:t>
                </a:r>
                <a:endParaRPr lang="fr-FR" altLang="fr-FR"/>
              </a:p>
            </p:txBody>
          </p:sp>
          <p:sp>
            <p:nvSpPr>
              <p:cNvPr id="1445" name="Rectangle 101"/>
              <p:cNvSpPr>
                <a:spLocks noChangeArrowheads="1"/>
              </p:cNvSpPr>
              <p:nvPr/>
            </p:nvSpPr>
            <p:spPr bwMode="auto">
              <a:xfrm>
                <a:off x="3397" y="1712"/>
                <a:ext cx="13"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I</a:t>
                </a:r>
                <a:endParaRPr lang="fr-FR" altLang="fr-FR"/>
              </a:p>
            </p:txBody>
          </p:sp>
          <p:sp>
            <p:nvSpPr>
              <p:cNvPr id="1446" name="Rectangle 102"/>
              <p:cNvSpPr>
                <a:spLocks noChangeArrowheads="1"/>
              </p:cNvSpPr>
              <p:nvPr/>
            </p:nvSpPr>
            <p:spPr bwMode="auto">
              <a:xfrm>
                <a:off x="3409" y="1712"/>
                <a:ext cx="3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N</a:t>
                </a:r>
                <a:endParaRPr lang="fr-FR" altLang="fr-FR"/>
              </a:p>
            </p:txBody>
          </p:sp>
          <p:sp>
            <p:nvSpPr>
              <p:cNvPr id="1447" name="Rectangle 103"/>
              <p:cNvSpPr>
                <a:spLocks noChangeArrowheads="1"/>
              </p:cNvSpPr>
              <p:nvPr/>
            </p:nvSpPr>
            <p:spPr bwMode="auto">
              <a:xfrm>
                <a:off x="3441" y="1712"/>
                <a:ext cx="1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 </a:t>
                </a:r>
                <a:endParaRPr lang="fr-FR" altLang="fr-FR"/>
              </a:p>
            </p:txBody>
          </p:sp>
          <p:sp>
            <p:nvSpPr>
              <p:cNvPr id="1448" name="Rectangle 104"/>
              <p:cNvSpPr>
                <a:spLocks noChangeArrowheads="1"/>
              </p:cNvSpPr>
              <p:nvPr/>
            </p:nvSpPr>
            <p:spPr bwMode="auto">
              <a:xfrm>
                <a:off x="3456" y="1712"/>
                <a:ext cx="32"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B</a:t>
                </a:r>
                <a:endParaRPr lang="fr-FR" altLang="fr-FR"/>
              </a:p>
            </p:txBody>
          </p:sp>
          <p:sp>
            <p:nvSpPr>
              <p:cNvPr id="1449" name="Rectangle 105"/>
              <p:cNvSpPr>
                <a:spLocks noChangeArrowheads="1"/>
              </p:cNvSpPr>
              <p:nvPr/>
            </p:nvSpPr>
            <p:spPr bwMode="auto">
              <a:xfrm>
                <a:off x="3488" y="1712"/>
                <a:ext cx="30"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E</a:t>
                </a:r>
                <a:endParaRPr lang="fr-FR" altLang="fr-FR"/>
              </a:p>
            </p:txBody>
          </p:sp>
          <p:sp>
            <p:nvSpPr>
              <p:cNvPr id="1450" name="Rectangle 106"/>
              <p:cNvSpPr>
                <a:spLocks noChangeArrowheads="1"/>
              </p:cNvSpPr>
              <p:nvPr/>
            </p:nvSpPr>
            <p:spPr bwMode="auto">
              <a:xfrm>
                <a:off x="3516" y="1712"/>
                <a:ext cx="31"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A</a:t>
                </a:r>
                <a:endParaRPr lang="fr-FR" altLang="fr-FR"/>
              </a:p>
            </p:txBody>
          </p:sp>
          <p:sp>
            <p:nvSpPr>
              <p:cNvPr id="1451" name="Rectangle 107"/>
              <p:cNvSpPr>
                <a:spLocks noChangeArrowheads="1"/>
              </p:cNvSpPr>
              <p:nvPr/>
            </p:nvSpPr>
            <p:spPr bwMode="auto">
              <a:xfrm>
                <a:off x="3546" y="1712"/>
                <a:ext cx="39"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M</a:t>
                </a:r>
                <a:endParaRPr lang="fr-FR" altLang="fr-FR"/>
              </a:p>
            </p:txBody>
          </p:sp>
          <p:sp>
            <p:nvSpPr>
              <p:cNvPr id="1452" name="Rectangle 108"/>
              <p:cNvSpPr>
                <a:spLocks noChangeArrowheads="1"/>
              </p:cNvSpPr>
              <p:nvPr/>
            </p:nvSpPr>
            <p:spPr bwMode="auto">
              <a:xfrm>
                <a:off x="3583" y="1712"/>
                <a:ext cx="1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 </a:t>
                </a:r>
                <a:endParaRPr lang="fr-FR" altLang="fr-FR"/>
              </a:p>
            </p:txBody>
          </p:sp>
          <p:sp>
            <p:nvSpPr>
              <p:cNvPr id="1453" name="Rectangle 109"/>
              <p:cNvSpPr>
                <a:spLocks noChangeArrowheads="1"/>
              </p:cNvSpPr>
              <p:nvPr/>
            </p:nvSpPr>
            <p:spPr bwMode="auto">
              <a:xfrm>
                <a:off x="3598" y="1712"/>
                <a:ext cx="13"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I</a:t>
                </a:r>
                <a:endParaRPr lang="fr-FR" altLang="fr-FR"/>
              </a:p>
            </p:txBody>
          </p:sp>
          <p:sp>
            <p:nvSpPr>
              <p:cNvPr id="1454" name="Rectangle 110"/>
              <p:cNvSpPr>
                <a:spLocks noChangeArrowheads="1"/>
              </p:cNvSpPr>
              <p:nvPr/>
            </p:nvSpPr>
            <p:spPr bwMode="auto">
              <a:xfrm>
                <a:off x="3611" y="1712"/>
                <a:ext cx="3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N</a:t>
                </a:r>
                <a:endParaRPr lang="fr-FR" altLang="fr-FR"/>
              </a:p>
            </p:txBody>
          </p:sp>
          <p:sp>
            <p:nvSpPr>
              <p:cNvPr id="1455" name="Rectangle 111"/>
              <p:cNvSpPr>
                <a:spLocks noChangeArrowheads="1"/>
              </p:cNvSpPr>
              <p:nvPr/>
            </p:nvSpPr>
            <p:spPr bwMode="auto">
              <a:xfrm>
                <a:off x="3643" y="1712"/>
                <a:ext cx="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J</a:t>
                </a:r>
                <a:endParaRPr lang="fr-FR" altLang="fr-FR"/>
              </a:p>
            </p:txBody>
          </p:sp>
          <p:sp>
            <p:nvSpPr>
              <p:cNvPr id="1456" name="Rectangle 112"/>
              <p:cNvSpPr>
                <a:spLocks noChangeArrowheads="1"/>
              </p:cNvSpPr>
              <p:nvPr/>
            </p:nvSpPr>
            <p:spPr bwMode="auto">
              <a:xfrm>
                <a:off x="3666" y="1712"/>
                <a:ext cx="30"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E</a:t>
                </a:r>
                <a:endParaRPr lang="fr-FR" altLang="fr-FR"/>
              </a:p>
            </p:txBody>
          </p:sp>
          <p:sp>
            <p:nvSpPr>
              <p:cNvPr id="1457" name="Rectangle 113"/>
              <p:cNvSpPr>
                <a:spLocks noChangeArrowheads="1"/>
              </p:cNvSpPr>
              <p:nvPr/>
            </p:nvSpPr>
            <p:spPr bwMode="auto">
              <a:xfrm>
                <a:off x="3695" y="1712"/>
                <a:ext cx="3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C</a:t>
                </a:r>
                <a:endParaRPr lang="fr-FR" altLang="fr-FR"/>
              </a:p>
            </p:txBody>
          </p:sp>
          <p:sp>
            <p:nvSpPr>
              <p:cNvPr id="1458" name="Rectangle 114"/>
              <p:cNvSpPr>
                <a:spLocks noChangeArrowheads="1"/>
              </p:cNvSpPr>
              <p:nvPr/>
            </p:nvSpPr>
            <p:spPr bwMode="auto">
              <a:xfrm>
                <a:off x="3727" y="1712"/>
                <a:ext cx="2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T</a:t>
                </a:r>
                <a:endParaRPr lang="fr-FR" altLang="fr-FR"/>
              </a:p>
            </p:txBody>
          </p:sp>
          <p:sp>
            <p:nvSpPr>
              <p:cNvPr id="1459" name="Rectangle 115"/>
              <p:cNvSpPr>
                <a:spLocks noChangeArrowheads="1"/>
              </p:cNvSpPr>
              <p:nvPr/>
            </p:nvSpPr>
            <p:spPr bwMode="auto">
              <a:xfrm>
                <a:off x="3754" y="1712"/>
                <a:ext cx="3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O</a:t>
                </a:r>
                <a:endParaRPr lang="fr-FR" altLang="fr-FR"/>
              </a:p>
            </p:txBody>
          </p:sp>
          <p:sp>
            <p:nvSpPr>
              <p:cNvPr id="1460" name="Rectangle 116"/>
              <p:cNvSpPr>
                <a:spLocks noChangeArrowheads="1"/>
              </p:cNvSpPr>
              <p:nvPr/>
            </p:nvSpPr>
            <p:spPr bwMode="auto">
              <a:xfrm>
                <a:off x="3790" y="1712"/>
                <a:ext cx="32"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R</a:t>
                </a:r>
                <a:endParaRPr lang="fr-FR" altLang="fr-FR"/>
              </a:p>
            </p:txBody>
          </p:sp>
          <p:sp>
            <p:nvSpPr>
              <p:cNvPr id="1461" name="Rectangle 117"/>
              <p:cNvSpPr>
                <a:spLocks noChangeArrowheads="1"/>
              </p:cNvSpPr>
              <p:nvPr/>
            </p:nvSpPr>
            <p:spPr bwMode="auto">
              <a:xfrm>
                <a:off x="3517" y="1613"/>
                <a:ext cx="13"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I</a:t>
                </a:r>
                <a:endParaRPr lang="fr-FR" altLang="fr-FR"/>
              </a:p>
            </p:txBody>
          </p:sp>
          <p:sp>
            <p:nvSpPr>
              <p:cNvPr id="1462" name="Rectangle 118"/>
              <p:cNvSpPr>
                <a:spLocks noChangeArrowheads="1"/>
              </p:cNvSpPr>
              <p:nvPr/>
            </p:nvSpPr>
            <p:spPr bwMode="auto">
              <a:xfrm>
                <a:off x="3530" y="1613"/>
                <a:ext cx="3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N</a:t>
                </a:r>
                <a:endParaRPr lang="fr-FR" altLang="fr-FR"/>
              </a:p>
            </p:txBody>
          </p:sp>
          <p:sp>
            <p:nvSpPr>
              <p:cNvPr id="1463" name="Rectangle 119"/>
              <p:cNvSpPr>
                <a:spLocks noChangeArrowheads="1"/>
              </p:cNvSpPr>
              <p:nvPr/>
            </p:nvSpPr>
            <p:spPr bwMode="auto">
              <a:xfrm>
                <a:off x="3562" y="1613"/>
                <a:ext cx="2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T</a:t>
                </a:r>
                <a:endParaRPr lang="fr-FR" altLang="fr-FR"/>
              </a:p>
            </p:txBody>
          </p:sp>
          <p:sp>
            <p:nvSpPr>
              <p:cNvPr id="1464" name="Rectangle 120"/>
              <p:cNvSpPr>
                <a:spLocks noChangeArrowheads="1"/>
              </p:cNvSpPr>
              <p:nvPr/>
            </p:nvSpPr>
            <p:spPr bwMode="auto">
              <a:xfrm>
                <a:off x="3588" y="1613"/>
                <a:ext cx="30"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E</a:t>
                </a:r>
                <a:endParaRPr lang="fr-FR" altLang="fr-FR"/>
              </a:p>
            </p:txBody>
          </p:sp>
          <p:sp>
            <p:nvSpPr>
              <p:cNvPr id="1465" name="Rectangle 121"/>
              <p:cNvSpPr>
                <a:spLocks noChangeArrowheads="1"/>
              </p:cNvSpPr>
              <p:nvPr/>
            </p:nvSpPr>
            <p:spPr bwMode="auto">
              <a:xfrm>
                <a:off x="3617" y="1613"/>
                <a:ext cx="32"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R</a:t>
                </a:r>
                <a:endParaRPr lang="fr-FR" altLang="fr-FR"/>
              </a:p>
            </p:txBody>
          </p:sp>
          <p:sp>
            <p:nvSpPr>
              <p:cNvPr id="1466" name="Rectangle 122"/>
              <p:cNvSpPr>
                <a:spLocks noChangeArrowheads="1"/>
              </p:cNvSpPr>
              <p:nvPr/>
            </p:nvSpPr>
            <p:spPr bwMode="auto">
              <a:xfrm>
                <a:off x="3647" y="1613"/>
                <a:ext cx="31"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A</a:t>
                </a:r>
                <a:endParaRPr lang="fr-FR" altLang="fr-FR"/>
              </a:p>
            </p:txBody>
          </p:sp>
          <p:sp>
            <p:nvSpPr>
              <p:cNvPr id="1467" name="Rectangle 123"/>
              <p:cNvSpPr>
                <a:spLocks noChangeArrowheads="1"/>
              </p:cNvSpPr>
              <p:nvPr/>
            </p:nvSpPr>
            <p:spPr bwMode="auto">
              <a:xfrm>
                <a:off x="3677" y="1613"/>
                <a:ext cx="3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C</a:t>
                </a:r>
                <a:endParaRPr lang="fr-FR" altLang="fr-FR"/>
              </a:p>
            </p:txBody>
          </p:sp>
          <p:sp>
            <p:nvSpPr>
              <p:cNvPr id="1468" name="Rectangle 124"/>
              <p:cNvSpPr>
                <a:spLocks noChangeArrowheads="1"/>
              </p:cNvSpPr>
              <p:nvPr/>
            </p:nvSpPr>
            <p:spPr bwMode="auto">
              <a:xfrm>
                <a:off x="3710" y="1613"/>
                <a:ext cx="2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T</a:t>
                </a:r>
                <a:endParaRPr lang="fr-FR" altLang="fr-FR"/>
              </a:p>
            </p:txBody>
          </p:sp>
          <p:sp>
            <p:nvSpPr>
              <p:cNvPr id="1469" name="Rectangle 125"/>
              <p:cNvSpPr>
                <a:spLocks noChangeArrowheads="1"/>
              </p:cNvSpPr>
              <p:nvPr/>
            </p:nvSpPr>
            <p:spPr bwMode="auto">
              <a:xfrm>
                <a:off x="3737" y="1613"/>
                <a:ext cx="13"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I</a:t>
                </a:r>
                <a:endParaRPr lang="fr-FR" altLang="fr-FR"/>
              </a:p>
            </p:txBody>
          </p:sp>
          <p:sp>
            <p:nvSpPr>
              <p:cNvPr id="1470" name="Rectangle 126"/>
              <p:cNvSpPr>
                <a:spLocks noChangeArrowheads="1"/>
              </p:cNvSpPr>
              <p:nvPr/>
            </p:nvSpPr>
            <p:spPr bwMode="auto">
              <a:xfrm>
                <a:off x="3749" y="1613"/>
                <a:ext cx="3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O</a:t>
                </a:r>
                <a:endParaRPr lang="fr-FR" altLang="fr-FR"/>
              </a:p>
            </p:txBody>
          </p:sp>
          <p:sp>
            <p:nvSpPr>
              <p:cNvPr id="1471" name="Rectangle 127"/>
              <p:cNvSpPr>
                <a:spLocks noChangeArrowheads="1"/>
              </p:cNvSpPr>
              <p:nvPr/>
            </p:nvSpPr>
            <p:spPr bwMode="auto">
              <a:xfrm>
                <a:off x="3784" y="1613"/>
                <a:ext cx="3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N</a:t>
                </a:r>
                <a:endParaRPr lang="fr-FR" altLang="fr-FR"/>
              </a:p>
            </p:txBody>
          </p:sp>
          <p:sp>
            <p:nvSpPr>
              <p:cNvPr id="1472" name="Rectangle 128"/>
              <p:cNvSpPr>
                <a:spLocks noChangeArrowheads="1"/>
              </p:cNvSpPr>
              <p:nvPr/>
            </p:nvSpPr>
            <p:spPr bwMode="auto">
              <a:xfrm>
                <a:off x="3817" y="1613"/>
                <a:ext cx="1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 </a:t>
                </a:r>
                <a:endParaRPr lang="fr-FR" altLang="fr-FR"/>
              </a:p>
            </p:txBody>
          </p:sp>
          <p:sp>
            <p:nvSpPr>
              <p:cNvPr id="1473" name="Rectangle 129"/>
              <p:cNvSpPr>
                <a:spLocks noChangeArrowheads="1"/>
              </p:cNvSpPr>
              <p:nvPr/>
            </p:nvSpPr>
            <p:spPr bwMode="auto">
              <a:xfrm>
                <a:off x="3832" y="1613"/>
                <a:ext cx="32"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R</a:t>
                </a:r>
                <a:endParaRPr lang="fr-FR" altLang="fr-FR"/>
              </a:p>
            </p:txBody>
          </p:sp>
          <p:sp>
            <p:nvSpPr>
              <p:cNvPr id="1474" name="Rectangle 130"/>
              <p:cNvSpPr>
                <a:spLocks noChangeArrowheads="1"/>
              </p:cNvSpPr>
              <p:nvPr/>
            </p:nvSpPr>
            <p:spPr bwMode="auto">
              <a:xfrm>
                <a:off x="3862" y="1613"/>
                <a:ext cx="30"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E</a:t>
                </a:r>
                <a:endParaRPr lang="fr-FR" altLang="fr-FR"/>
              </a:p>
            </p:txBody>
          </p:sp>
          <p:sp>
            <p:nvSpPr>
              <p:cNvPr id="1475" name="Rectangle 131"/>
              <p:cNvSpPr>
                <a:spLocks noChangeArrowheads="1"/>
              </p:cNvSpPr>
              <p:nvPr/>
            </p:nvSpPr>
            <p:spPr bwMode="auto">
              <a:xfrm>
                <a:off x="3891" y="1613"/>
                <a:ext cx="3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G</a:t>
                </a:r>
                <a:endParaRPr lang="fr-FR" altLang="fr-FR"/>
              </a:p>
            </p:txBody>
          </p:sp>
          <p:sp>
            <p:nvSpPr>
              <p:cNvPr id="1476" name="Rectangle 132"/>
              <p:cNvSpPr>
                <a:spLocks noChangeArrowheads="1"/>
              </p:cNvSpPr>
              <p:nvPr/>
            </p:nvSpPr>
            <p:spPr bwMode="auto">
              <a:xfrm>
                <a:off x="3926" y="1613"/>
                <a:ext cx="13"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I</a:t>
                </a:r>
                <a:endParaRPr lang="fr-FR" altLang="fr-FR"/>
              </a:p>
            </p:txBody>
          </p:sp>
          <p:sp>
            <p:nvSpPr>
              <p:cNvPr id="1477" name="Rectangle 133"/>
              <p:cNvSpPr>
                <a:spLocks noChangeArrowheads="1"/>
              </p:cNvSpPr>
              <p:nvPr/>
            </p:nvSpPr>
            <p:spPr bwMode="auto">
              <a:xfrm>
                <a:off x="3939" y="1613"/>
                <a:ext cx="3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O</a:t>
                </a:r>
                <a:endParaRPr lang="fr-FR" altLang="fr-FR"/>
              </a:p>
            </p:txBody>
          </p:sp>
          <p:sp>
            <p:nvSpPr>
              <p:cNvPr id="1478" name="Rectangle 134"/>
              <p:cNvSpPr>
                <a:spLocks noChangeArrowheads="1"/>
              </p:cNvSpPr>
              <p:nvPr/>
            </p:nvSpPr>
            <p:spPr bwMode="auto">
              <a:xfrm>
                <a:off x="3974" y="1613"/>
                <a:ext cx="3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N</a:t>
                </a:r>
                <a:endParaRPr lang="fr-FR" altLang="fr-FR"/>
              </a:p>
            </p:txBody>
          </p:sp>
          <p:sp>
            <p:nvSpPr>
              <p:cNvPr id="1479" name="Rectangle 135"/>
              <p:cNvSpPr>
                <a:spLocks noChangeArrowheads="1"/>
              </p:cNvSpPr>
              <p:nvPr/>
            </p:nvSpPr>
            <p:spPr bwMode="auto">
              <a:xfrm>
                <a:off x="4006" y="1613"/>
                <a:ext cx="1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 </a:t>
                </a:r>
                <a:endParaRPr lang="fr-FR" altLang="fr-FR"/>
              </a:p>
            </p:txBody>
          </p:sp>
          <p:sp>
            <p:nvSpPr>
              <p:cNvPr id="1480" name="Rectangle 136"/>
              <p:cNvSpPr>
                <a:spLocks noChangeArrowheads="1"/>
              </p:cNvSpPr>
              <p:nvPr/>
            </p:nvSpPr>
            <p:spPr bwMode="auto">
              <a:xfrm>
                <a:off x="2165" y="2189"/>
                <a:ext cx="35"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D</a:t>
                </a:r>
                <a:endParaRPr lang="fr-FR" altLang="fr-FR"/>
              </a:p>
            </p:txBody>
          </p:sp>
          <p:sp>
            <p:nvSpPr>
              <p:cNvPr id="1481" name="Rectangle 137"/>
              <p:cNvSpPr>
                <a:spLocks noChangeArrowheads="1"/>
              </p:cNvSpPr>
              <p:nvPr/>
            </p:nvSpPr>
            <p:spPr bwMode="auto">
              <a:xfrm>
                <a:off x="2198" y="2189"/>
                <a:ext cx="32"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R</a:t>
                </a:r>
                <a:endParaRPr lang="fr-FR" altLang="fr-FR"/>
              </a:p>
            </p:txBody>
          </p:sp>
          <p:sp>
            <p:nvSpPr>
              <p:cNvPr id="1482" name="Rectangle 138"/>
              <p:cNvSpPr>
                <a:spLocks noChangeArrowheads="1"/>
              </p:cNvSpPr>
              <p:nvPr/>
            </p:nvSpPr>
            <p:spPr bwMode="auto">
              <a:xfrm>
                <a:off x="2229" y="2189"/>
                <a:ext cx="13"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I</a:t>
                </a:r>
                <a:endParaRPr lang="fr-FR" altLang="fr-FR"/>
              </a:p>
            </p:txBody>
          </p:sp>
          <p:sp>
            <p:nvSpPr>
              <p:cNvPr id="1483" name="Rectangle 139"/>
              <p:cNvSpPr>
                <a:spLocks noChangeArrowheads="1"/>
              </p:cNvSpPr>
              <p:nvPr/>
            </p:nvSpPr>
            <p:spPr bwMode="auto">
              <a:xfrm>
                <a:off x="2241" y="2189"/>
                <a:ext cx="29"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V</a:t>
                </a:r>
                <a:endParaRPr lang="fr-FR" altLang="fr-FR"/>
              </a:p>
            </p:txBody>
          </p:sp>
          <p:sp>
            <p:nvSpPr>
              <p:cNvPr id="1484" name="Rectangle 140"/>
              <p:cNvSpPr>
                <a:spLocks noChangeArrowheads="1"/>
              </p:cNvSpPr>
              <p:nvPr/>
            </p:nvSpPr>
            <p:spPr bwMode="auto">
              <a:xfrm>
                <a:off x="2269" y="2189"/>
                <a:ext cx="30"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E</a:t>
                </a:r>
                <a:endParaRPr lang="fr-FR" altLang="fr-FR"/>
              </a:p>
            </p:txBody>
          </p:sp>
          <p:sp>
            <p:nvSpPr>
              <p:cNvPr id="1485" name="Rectangle 141"/>
              <p:cNvSpPr>
                <a:spLocks noChangeArrowheads="1"/>
              </p:cNvSpPr>
              <p:nvPr/>
            </p:nvSpPr>
            <p:spPr bwMode="auto">
              <a:xfrm>
                <a:off x="2297" y="2189"/>
                <a:ext cx="1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 </a:t>
                </a:r>
                <a:endParaRPr lang="fr-FR" altLang="fr-FR"/>
              </a:p>
            </p:txBody>
          </p:sp>
          <p:sp>
            <p:nvSpPr>
              <p:cNvPr id="1486" name="Rectangle 142"/>
              <p:cNvSpPr>
                <a:spLocks noChangeArrowheads="1"/>
              </p:cNvSpPr>
              <p:nvPr/>
            </p:nvSpPr>
            <p:spPr bwMode="auto">
              <a:xfrm>
                <a:off x="2313" y="2189"/>
                <a:ext cx="32"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B</a:t>
                </a:r>
                <a:endParaRPr lang="fr-FR" altLang="fr-FR"/>
              </a:p>
            </p:txBody>
          </p:sp>
          <p:sp>
            <p:nvSpPr>
              <p:cNvPr id="1487" name="Rectangle 143"/>
              <p:cNvSpPr>
                <a:spLocks noChangeArrowheads="1"/>
              </p:cNvSpPr>
              <p:nvPr/>
            </p:nvSpPr>
            <p:spPr bwMode="auto">
              <a:xfrm>
                <a:off x="2344" y="2189"/>
                <a:ext cx="30"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E</a:t>
                </a:r>
                <a:endParaRPr lang="fr-FR" altLang="fr-FR"/>
              </a:p>
            </p:txBody>
          </p:sp>
          <p:sp>
            <p:nvSpPr>
              <p:cNvPr id="1488" name="Rectangle 144"/>
              <p:cNvSpPr>
                <a:spLocks noChangeArrowheads="1"/>
              </p:cNvSpPr>
              <p:nvPr/>
            </p:nvSpPr>
            <p:spPr bwMode="auto">
              <a:xfrm>
                <a:off x="2372" y="2189"/>
                <a:ext cx="31"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A</a:t>
                </a:r>
                <a:endParaRPr lang="fr-FR" altLang="fr-FR"/>
              </a:p>
            </p:txBody>
          </p:sp>
          <p:sp>
            <p:nvSpPr>
              <p:cNvPr id="1489" name="Rectangle 145"/>
              <p:cNvSpPr>
                <a:spLocks noChangeArrowheads="1"/>
              </p:cNvSpPr>
              <p:nvPr/>
            </p:nvSpPr>
            <p:spPr bwMode="auto">
              <a:xfrm>
                <a:off x="2402" y="2189"/>
                <a:ext cx="39"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M</a:t>
                </a:r>
                <a:endParaRPr lang="fr-FR" altLang="fr-FR"/>
              </a:p>
            </p:txBody>
          </p:sp>
          <p:sp>
            <p:nvSpPr>
              <p:cNvPr id="1490" name="Rectangle 146"/>
              <p:cNvSpPr>
                <a:spLocks noChangeArrowheads="1"/>
              </p:cNvSpPr>
              <p:nvPr/>
            </p:nvSpPr>
            <p:spPr bwMode="auto">
              <a:xfrm>
                <a:off x="2439" y="2189"/>
                <a:ext cx="1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 </a:t>
                </a:r>
                <a:endParaRPr lang="fr-FR" altLang="fr-FR"/>
              </a:p>
            </p:txBody>
          </p:sp>
          <p:sp>
            <p:nvSpPr>
              <p:cNvPr id="1491" name="Rectangle 147"/>
              <p:cNvSpPr>
                <a:spLocks noChangeArrowheads="1"/>
              </p:cNvSpPr>
              <p:nvPr/>
            </p:nvSpPr>
            <p:spPr bwMode="auto">
              <a:xfrm>
                <a:off x="2455" y="2189"/>
                <a:ext cx="35"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D</a:t>
                </a:r>
                <a:endParaRPr lang="fr-FR" altLang="fr-FR"/>
              </a:p>
            </p:txBody>
          </p:sp>
          <p:sp>
            <p:nvSpPr>
              <p:cNvPr id="1492" name="Rectangle 148"/>
              <p:cNvSpPr>
                <a:spLocks noChangeArrowheads="1"/>
              </p:cNvSpPr>
              <p:nvPr/>
            </p:nvSpPr>
            <p:spPr bwMode="auto">
              <a:xfrm>
                <a:off x="2488" y="2189"/>
                <a:ext cx="3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U</a:t>
                </a:r>
                <a:endParaRPr lang="fr-FR" altLang="fr-FR"/>
              </a:p>
            </p:txBody>
          </p:sp>
          <p:sp>
            <p:nvSpPr>
              <p:cNvPr id="1493" name="Rectangle 149"/>
              <p:cNvSpPr>
                <a:spLocks noChangeArrowheads="1"/>
              </p:cNvSpPr>
              <p:nvPr/>
            </p:nvSpPr>
            <p:spPr bwMode="auto">
              <a:xfrm>
                <a:off x="2520" y="2189"/>
                <a:ext cx="39"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M</a:t>
                </a:r>
                <a:endParaRPr lang="fr-FR" altLang="fr-FR"/>
              </a:p>
            </p:txBody>
          </p:sp>
          <p:sp>
            <p:nvSpPr>
              <p:cNvPr id="1494" name="Rectangle 150"/>
              <p:cNvSpPr>
                <a:spLocks noChangeArrowheads="1"/>
              </p:cNvSpPr>
              <p:nvPr/>
            </p:nvSpPr>
            <p:spPr bwMode="auto">
              <a:xfrm>
                <a:off x="2558" y="2189"/>
                <a:ext cx="31"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P</a:t>
                </a:r>
                <a:endParaRPr lang="fr-FR" altLang="fr-FR"/>
              </a:p>
            </p:txBody>
          </p:sp>
          <p:sp>
            <p:nvSpPr>
              <p:cNvPr id="1495" name="Rectangle 151"/>
              <p:cNvSpPr>
                <a:spLocks noChangeArrowheads="1"/>
              </p:cNvSpPr>
              <p:nvPr/>
            </p:nvSpPr>
            <p:spPr bwMode="auto">
              <a:xfrm>
                <a:off x="2587" y="2189"/>
                <a:ext cx="30"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S</a:t>
                </a:r>
                <a:endParaRPr lang="fr-FR" altLang="fr-FR"/>
              </a:p>
            </p:txBody>
          </p:sp>
          <p:sp>
            <p:nvSpPr>
              <p:cNvPr id="1496" name="Rectangle 152"/>
              <p:cNvSpPr>
                <a:spLocks noChangeArrowheads="1"/>
              </p:cNvSpPr>
              <p:nvPr/>
            </p:nvSpPr>
            <p:spPr bwMode="auto">
              <a:xfrm>
                <a:off x="2641" y="1031"/>
                <a:ext cx="3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C</a:t>
                </a:r>
                <a:endParaRPr lang="fr-FR" altLang="fr-FR"/>
              </a:p>
            </p:txBody>
          </p:sp>
          <p:sp>
            <p:nvSpPr>
              <p:cNvPr id="1497" name="Rectangle 153"/>
              <p:cNvSpPr>
                <a:spLocks noChangeArrowheads="1"/>
              </p:cNvSpPr>
              <p:nvPr/>
            </p:nvSpPr>
            <p:spPr bwMode="auto">
              <a:xfrm>
                <a:off x="2674" y="1031"/>
                <a:ext cx="3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O</a:t>
                </a:r>
                <a:endParaRPr lang="fr-FR" altLang="fr-FR"/>
              </a:p>
            </p:txBody>
          </p:sp>
          <p:sp>
            <p:nvSpPr>
              <p:cNvPr id="1498" name="Rectangle 154"/>
              <p:cNvSpPr>
                <a:spLocks noChangeArrowheads="1"/>
              </p:cNvSpPr>
              <p:nvPr/>
            </p:nvSpPr>
            <p:spPr bwMode="auto">
              <a:xfrm>
                <a:off x="2709" y="1031"/>
                <a:ext cx="39"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M</a:t>
                </a:r>
                <a:endParaRPr lang="fr-FR" altLang="fr-FR"/>
              </a:p>
            </p:txBody>
          </p:sp>
          <p:sp>
            <p:nvSpPr>
              <p:cNvPr id="1499" name="Rectangle 155"/>
              <p:cNvSpPr>
                <a:spLocks noChangeArrowheads="1"/>
              </p:cNvSpPr>
              <p:nvPr/>
            </p:nvSpPr>
            <p:spPr bwMode="auto">
              <a:xfrm>
                <a:off x="2747" y="1031"/>
                <a:ext cx="32"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B</a:t>
                </a:r>
                <a:endParaRPr lang="fr-FR" altLang="fr-FR"/>
              </a:p>
            </p:txBody>
          </p:sp>
          <p:sp>
            <p:nvSpPr>
              <p:cNvPr id="1500" name="Rectangle 156"/>
              <p:cNvSpPr>
                <a:spLocks noChangeArrowheads="1"/>
              </p:cNvSpPr>
              <p:nvPr/>
            </p:nvSpPr>
            <p:spPr bwMode="auto">
              <a:xfrm>
                <a:off x="2778" y="1031"/>
                <a:ext cx="13"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I</a:t>
                </a:r>
                <a:endParaRPr lang="fr-FR" altLang="fr-FR"/>
              </a:p>
            </p:txBody>
          </p:sp>
          <p:sp>
            <p:nvSpPr>
              <p:cNvPr id="1501" name="Rectangle 157"/>
              <p:cNvSpPr>
                <a:spLocks noChangeArrowheads="1"/>
              </p:cNvSpPr>
              <p:nvPr/>
            </p:nvSpPr>
            <p:spPr bwMode="auto">
              <a:xfrm>
                <a:off x="2790" y="1031"/>
                <a:ext cx="3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N</a:t>
                </a:r>
                <a:endParaRPr lang="fr-FR" altLang="fr-FR"/>
              </a:p>
            </p:txBody>
          </p:sp>
          <p:sp>
            <p:nvSpPr>
              <p:cNvPr id="1502" name="Rectangle 158"/>
              <p:cNvSpPr>
                <a:spLocks noChangeArrowheads="1"/>
              </p:cNvSpPr>
              <p:nvPr/>
            </p:nvSpPr>
            <p:spPr bwMode="auto">
              <a:xfrm>
                <a:off x="2822" y="1031"/>
                <a:ext cx="30"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E</a:t>
                </a:r>
                <a:endParaRPr lang="fr-FR" altLang="fr-FR"/>
              </a:p>
            </p:txBody>
          </p:sp>
          <p:sp>
            <p:nvSpPr>
              <p:cNvPr id="1503" name="Rectangle 159"/>
              <p:cNvSpPr>
                <a:spLocks noChangeArrowheads="1"/>
              </p:cNvSpPr>
              <p:nvPr/>
            </p:nvSpPr>
            <p:spPr bwMode="auto">
              <a:xfrm>
                <a:off x="2851" y="1031"/>
                <a:ext cx="32"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R</a:t>
                </a:r>
                <a:endParaRPr lang="fr-FR" altLang="fr-FR"/>
              </a:p>
            </p:txBody>
          </p:sp>
          <p:sp>
            <p:nvSpPr>
              <p:cNvPr id="1504" name="Rectangle 160"/>
              <p:cNvSpPr>
                <a:spLocks noChangeArrowheads="1"/>
              </p:cNvSpPr>
              <p:nvPr/>
            </p:nvSpPr>
            <p:spPr bwMode="auto">
              <a:xfrm>
                <a:off x="2881" y="1031"/>
                <a:ext cx="1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 </a:t>
                </a:r>
                <a:endParaRPr lang="fr-FR" altLang="fr-FR"/>
              </a:p>
            </p:txBody>
          </p:sp>
          <p:sp>
            <p:nvSpPr>
              <p:cNvPr id="1505" name="Rectangle 161"/>
              <p:cNvSpPr>
                <a:spLocks noChangeArrowheads="1"/>
              </p:cNvSpPr>
              <p:nvPr/>
            </p:nvSpPr>
            <p:spPr bwMode="auto">
              <a:xfrm>
                <a:off x="2897" y="1031"/>
                <a:ext cx="32"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R</a:t>
                </a:r>
                <a:endParaRPr lang="fr-FR" altLang="fr-FR"/>
              </a:p>
            </p:txBody>
          </p:sp>
          <p:sp>
            <p:nvSpPr>
              <p:cNvPr id="1506" name="Rectangle 162"/>
              <p:cNvSpPr>
                <a:spLocks noChangeArrowheads="1"/>
              </p:cNvSpPr>
              <p:nvPr/>
            </p:nvSpPr>
            <p:spPr bwMode="auto">
              <a:xfrm>
                <a:off x="2927" y="1031"/>
                <a:ext cx="13"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I</a:t>
                </a:r>
                <a:endParaRPr lang="fr-FR" altLang="fr-FR"/>
              </a:p>
            </p:txBody>
          </p:sp>
          <p:sp>
            <p:nvSpPr>
              <p:cNvPr id="1507" name="Rectangle 163"/>
              <p:cNvSpPr>
                <a:spLocks noChangeArrowheads="1"/>
              </p:cNvSpPr>
              <p:nvPr/>
            </p:nvSpPr>
            <p:spPr bwMode="auto">
              <a:xfrm>
                <a:off x="2939" y="1031"/>
                <a:ext cx="3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N</a:t>
                </a:r>
                <a:endParaRPr lang="fr-FR" altLang="fr-FR"/>
              </a:p>
            </p:txBody>
          </p:sp>
          <p:sp>
            <p:nvSpPr>
              <p:cNvPr id="1508" name="Rectangle 164"/>
              <p:cNvSpPr>
                <a:spLocks noChangeArrowheads="1"/>
              </p:cNvSpPr>
              <p:nvPr/>
            </p:nvSpPr>
            <p:spPr bwMode="auto">
              <a:xfrm>
                <a:off x="2971" y="1031"/>
                <a:ext cx="3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G</a:t>
                </a:r>
                <a:endParaRPr lang="fr-FR" altLang="fr-FR"/>
              </a:p>
            </p:txBody>
          </p:sp>
          <p:sp>
            <p:nvSpPr>
              <p:cNvPr id="1509" name="Rectangle 165"/>
              <p:cNvSpPr>
                <a:spLocks noChangeArrowheads="1"/>
              </p:cNvSpPr>
              <p:nvPr/>
            </p:nvSpPr>
            <p:spPr bwMode="auto">
              <a:xfrm>
                <a:off x="3007" y="1031"/>
                <a:ext cx="30"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S</a:t>
                </a:r>
                <a:endParaRPr lang="fr-FR" altLang="fr-FR"/>
              </a:p>
            </p:txBody>
          </p:sp>
          <p:sp>
            <p:nvSpPr>
              <p:cNvPr id="1510" name="Rectangle 166"/>
              <p:cNvSpPr>
                <a:spLocks noChangeArrowheads="1"/>
              </p:cNvSpPr>
              <p:nvPr/>
            </p:nvSpPr>
            <p:spPr bwMode="auto">
              <a:xfrm>
                <a:off x="1761" y="2449"/>
                <a:ext cx="2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T</a:t>
                </a:r>
                <a:endParaRPr lang="fr-FR" altLang="fr-FR"/>
              </a:p>
            </p:txBody>
          </p:sp>
          <p:sp>
            <p:nvSpPr>
              <p:cNvPr id="1511" name="Rectangle 167"/>
              <p:cNvSpPr>
                <a:spLocks noChangeArrowheads="1"/>
              </p:cNvSpPr>
              <p:nvPr/>
            </p:nvSpPr>
            <p:spPr bwMode="auto">
              <a:xfrm>
                <a:off x="1787" y="2449"/>
                <a:ext cx="3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U</a:t>
                </a:r>
                <a:endParaRPr lang="fr-FR" altLang="fr-FR"/>
              </a:p>
            </p:txBody>
          </p:sp>
          <p:sp>
            <p:nvSpPr>
              <p:cNvPr id="1512" name="Rectangle 168"/>
              <p:cNvSpPr>
                <a:spLocks noChangeArrowheads="1"/>
              </p:cNvSpPr>
              <p:nvPr/>
            </p:nvSpPr>
            <p:spPr bwMode="auto">
              <a:xfrm>
                <a:off x="1820" y="2449"/>
                <a:ext cx="32"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R</a:t>
                </a:r>
                <a:endParaRPr lang="fr-FR" altLang="fr-FR"/>
              </a:p>
            </p:txBody>
          </p:sp>
          <p:sp>
            <p:nvSpPr>
              <p:cNvPr id="1513" name="Rectangle 169"/>
              <p:cNvSpPr>
                <a:spLocks noChangeArrowheads="1"/>
              </p:cNvSpPr>
              <p:nvPr/>
            </p:nvSpPr>
            <p:spPr bwMode="auto">
              <a:xfrm>
                <a:off x="1851" y="2449"/>
                <a:ext cx="3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N</a:t>
                </a:r>
                <a:endParaRPr lang="fr-FR" altLang="fr-FR"/>
              </a:p>
            </p:txBody>
          </p:sp>
          <p:sp>
            <p:nvSpPr>
              <p:cNvPr id="1514" name="Rectangle 170"/>
              <p:cNvSpPr>
                <a:spLocks noChangeArrowheads="1"/>
              </p:cNvSpPr>
              <p:nvPr/>
            </p:nvSpPr>
            <p:spPr bwMode="auto">
              <a:xfrm>
                <a:off x="1883" y="2449"/>
                <a:ext cx="1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 </a:t>
                </a:r>
                <a:endParaRPr lang="fr-FR" altLang="fr-FR"/>
              </a:p>
            </p:txBody>
          </p:sp>
          <p:sp>
            <p:nvSpPr>
              <p:cNvPr id="1515" name="Rectangle 171"/>
              <p:cNvSpPr>
                <a:spLocks noChangeArrowheads="1"/>
              </p:cNvSpPr>
              <p:nvPr/>
            </p:nvSpPr>
            <p:spPr bwMode="auto">
              <a:xfrm>
                <a:off x="1898" y="2449"/>
                <a:ext cx="31"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A</a:t>
                </a:r>
                <a:endParaRPr lang="fr-FR" altLang="fr-FR"/>
              </a:p>
            </p:txBody>
          </p:sp>
          <p:sp>
            <p:nvSpPr>
              <p:cNvPr id="1516" name="Rectangle 172"/>
              <p:cNvSpPr>
                <a:spLocks noChangeArrowheads="1"/>
              </p:cNvSpPr>
              <p:nvPr/>
            </p:nvSpPr>
            <p:spPr bwMode="auto">
              <a:xfrm>
                <a:off x="1928" y="2449"/>
                <a:ext cx="32"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R</a:t>
                </a:r>
                <a:endParaRPr lang="fr-FR" altLang="fr-FR"/>
              </a:p>
            </p:txBody>
          </p:sp>
          <p:sp>
            <p:nvSpPr>
              <p:cNvPr id="1517" name="Rectangle 173"/>
              <p:cNvSpPr>
                <a:spLocks noChangeArrowheads="1"/>
              </p:cNvSpPr>
              <p:nvPr/>
            </p:nvSpPr>
            <p:spPr bwMode="auto">
              <a:xfrm>
                <a:off x="1958" y="2449"/>
                <a:ext cx="3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O</a:t>
                </a:r>
                <a:endParaRPr lang="fr-FR" altLang="fr-FR"/>
              </a:p>
            </p:txBody>
          </p:sp>
          <p:sp>
            <p:nvSpPr>
              <p:cNvPr id="1518" name="Rectangle 174"/>
              <p:cNvSpPr>
                <a:spLocks noChangeArrowheads="1"/>
              </p:cNvSpPr>
              <p:nvPr/>
            </p:nvSpPr>
            <p:spPr bwMode="auto">
              <a:xfrm>
                <a:off x="1993" y="2449"/>
                <a:ext cx="3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U</a:t>
                </a:r>
                <a:endParaRPr lang="fr-FR" altLang="fr-FR"/>
              </a:p>
            </p:txBody>
          </p:sp>
          <p:sp>
            <p:nvSpPr>
              <p:cNvPr id="1519" name="Rectangle 175"/>
              <p:cNvSpPr>
                <a:spLocks noChangeArrowheads="1"/>
              </p:cNvSpPr>
              <p:nvPr/>
            </p:nvSpPr>
            <p:spPr bwMode="auto">
              <a:xfrm>
                <a:off x="2026" y="2449"/>
                <a:ext cx="3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N</a:t>
                </a:r>
                <a:endParaRPr lang="fr-FR" altLang="fr-FR"/>
              </a:p>
            </p:txBody>
          </p:sp>
          <p:sp>
            <p:nvSpPr>
              <p:cNvPr id="1520" name="Rectangle 176"/>
              <p:cNvSpPr>
                <a:spLocks noChangeArrowheads="1"/>
              </p:cNvSpPr>
              <p:nvPr/>
            </p:nvSpPr>
            <p:spPr bwMode="auto">
              <a:xfrm>
                <a:off x="2058" y="2449"/>
                <a:ext cx="35"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D</a:t>
                </a:r>
                <a:endParaRPr lang="fr-FR" altLang="fr-FR"/>
              </a:p>
            </p:txBody>
          </p:sp>
          <p:sp>
            <p:nvSpPr>
              <p:cNvPr id="1521" name="Rectangle 177"/>
              <p:cNvSpPr>
                <a:spLocks noChangeArrowheads="1"/>
              </p:cNvSpPr>
              <p:nvPr/>
            </p:nvSpPr>
            <p:spPr bwMode="auto">
              <a:xfrm>
                <a:off x="2776" y="816"/>
                <a:ext cx="41"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900">
                    <a:solidFill>
                      <a:srgbClr val="000000"/>
                    </a:solidFill>
                    <a:latin typeface="Gulim" panose="020B0600000101010101" pitchFamily="34" charset="-127"/>
                  </a:rPr>
                  <a:t>e</a:t>
                </a:r>
                <a:endParaRPr lang="fr-FR" altLang="fr-FR"/>
              </a:p>
            </p:txBody>
          </p:sp>
          <p:sp>
            <p:nvSpPr>
              <p:cNvPr id="1522" name="Rectangle 178"/>
              <p:cNvSpPr>
                <a:spLocks noChangeArrowheads="1"/>
              </p:cNvSpPr>
              <p:nvPr/>
            </p:nvSpPr>
            <p:spPr bwMode="auto">
              <a:xfrm>
                <a:off x="2815" y="816"/>
                <a:ext cx="4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900">
                    <a:solidFill>
                      <a:srgbClr val="000000"/>
                    </a:solidFill>
                    <a:latin typeface="Gulim" panose="020B0600000101010101" pitchFamily="34" charset="-127"/>
                  </a:rPr>
                  <a:t>+</a:t>
                </a:r>
                <a:endParaRPr lang="fr-FR" altLang="fr-FR"/>
              </a:p>
            </p:txBody>
          </p:sp>
          <p:sp>
            <p:nvSpPr>
              <p:cNvPr id="1523" name="Rectangle 179"/>
              <p:cNvSpPr>
                <a:spLocks noChangeArrowheads="1"/>
              </p:cNvSpPr>
              <p:nvPr/>
            </p:nvSpPr>
            <p:spPr bwMode="auto">
              <a:xfrm>
                <a:off x="2858" y="816"/>
                <a:ext cx="2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900">
                    <a:solidFill>
                      <a:srgbClr val="000000"/>
                    </a:solidFill>
                    <a:latin typeface="Gulim" panose="020B0600000101010101" pitchFamily="34" charset="-127"/>
                  </a:rPr>
                  <a:t> </a:t>
                </a:r>
                <a:endParaRPr lang="fr-FR" altLang="fr-FR"/>
              </a:p>
            </p:txBody>
          </p:sp>
          <p:sp>
            <p:nvSpPr>
              <p:cNvPr id="1524" name="Rectangle 180"/>
              <p:cNvSpPr>
                <a:spLocks noChangeArrowheads="1"/>
              </p:cNvSpPr>
              <p:nvPr/>
            </p:nvSpPr>
            <p:spPr bwMode="auto">
              <a:xfrm>
                <a:off x="3535" y="816"/>
                <a:ext cx="2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900">
                    <a:solidFill>
                      <a:srgbClr val="000000"/>
                    </a:solidFill>
                    <a:latin typeface="Gulim" panose="020B0600000101010101" pitchFamily="34" charset="-127"/>
                  </a:rPr>
                  <a:t> </a:t>
                </a:r>
                <a:endParaRPr lang="fr-FR" altLang="fr-FR"/>
              </a:p>
            </p:txBody>
          </p:sp>
          <p:sp>
            <p:nvSpPr>
              <p:cNvPr id="1525" name="Rectangle 181"/>
              <p:cNvSpPr>
                <a:spLocks noChangeArrowheads="1"/>
              </p:cNvSpPr>
              <p:nvPr/>
            </p:nvSpPr>
            <p:spPr bwMode="auto">
              <a:xfrm>
                <a:off x="2881" y="836"/>
                <a:ext cx="13"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I</a:t>
                </a:r>
                <a:endParaRPr lang="fr-FR" altLang="fr-FR"/>
              </a:p>
            </p:txBody>
          </p:sp>
          <p:sp>
            <p:nvSpPr>
              <p:cNvPr id="1526" name="Rectangle 182"/>
              <p:cNvSpPr>
                <a:spLocks noChangeArrowheads="1"/>
              </p:cNvSpPr>
              <p:nvPr/>
            </p:nvSpPr>
            <p:spPr bwMode="auto">
              <a:xfrm>
                <a:off x="2893" y="836"/>
                <a:ext cx="3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N</a:t>
                </a:r>
                <a:endParaRPr lang="fr-FR" altLang="fr-FR"/>
              </a:p>
            </p:txBody>
          </p:sp>
          <p:sp>
            <p:nvSpPr>
              <p:cNvPr id="1527" name="Rectangle 183"/>
              <p:cNvSpPr>
                <a:spLocks noChangeArrowheads="1"/>
              </p:cNvSpPr>
              <p:nvPr/>
            </p:nvSpPr>
            <p:spPr bwMode="auto">
              <a:xfrm>
                <a:off x="2925" y="836"/>
                <a:ext cx="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J</a:t>
                </a:r>
                <a:endParaRPr lang="fr-FR" altLang="fr-FR"/>
              </a:p>
            </p:txBody>
          </p:sp>
          <p:sp>
            <p:nvSpPr>
              <p:cNvPr id="1528" name="Rectangle 184"/>
              <p:cNvSpPr>
                <a:spLocks noChangeArrowheads="1"/>
              </p:cNvSpPr>
              <p:nvPr/>
            </p:nvSpPr>
            <p:spPr bwMode="auto">
              <a:xfrm>
                <a:off x="2948" y="836"/>
                <a:ext cx="30"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E</a:t>
                </a:r>
                <a:endParaRPr lang="fr-FR" altLang="fr-FR"/>
              </a:p>
            </p:txBody>
          </p:sp>
          <p:sp>
            <p:nvSpPr>
              <p:cNvPr id="1529" name="Rectangle 185"/>
              <p:cNvSpPr>
                <a:spLocks noChangeArrowheads="1"/>
              </p:cNvSpPr>
              <p:nvPr/>
            </p:nvSpPr>
            <p:spPr bwMode="auto">
              <a:xfrm>
                <a:off x="2977" y="836"/>
                <a:ext cx="3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C</a:t>
                </a:r>
                <a:endParaRPr lang="fr-FR" altLang="fr-FR"/>
              </a:p>
            </p:txBody>
          </p:sp>
          <p:sp>
            <p:nvSpPr>
              <p:cNvPr id="1530" name="Rectangle 186"/>
              <p:cNvSpPr>
                <a:spLocks noChangeArrowheads="1"/>
              </p:cNvSpPr>
              <p:nvPr/>
            </p:nvSpPr>
            <p:spPr bwMode="auto">
              <a:xfrm>
                <a:off x="3010" y="836"/>
                <a:ext cx="2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T</a:t>
                </a:r>
                <a:endParaRPr lang="fr-FR" altLang="fr-FR"/>
              </a:p>
            </p:txBody>
          </p:sp>
          <p:sp>
            <p:nvSpPr>
              <p:cNvPr id="1531" name="Rectangle 187"/>
              <p:cNvSpPr>
                <a:spLocks noChangeArrowheads="1"/>
              </p:cNvSpPr>
              <p:nvPr/>
            </p:nvSpPr>
            <p:spPr bwMode="auto">
              <a:xfrm>
                <a:off x="3037" y="836"/>
                <a:ext cx="13"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I</a:t>
                </a:r>
                <a:endParaRPr lang="fr-FR" altLang="fr-FR"/>
              </a:p>
            </p:txBody>
          </p:sp>
          <p:sp>
            <p:nvSpPr>
              <p:cNvPr id="1532" name="Rectangle 188"/>
              <p:cNvSpPr>
                <a:spLocks noChangeArrowheads="1"/>
              </p:cNvSpPr>
              <p:nvPr/>
            </p:nvSpPr>
            <p:spPr bwMode="auto">
              <a:xfrm>
                <a:off x="3049" y="836"/>
                <a:ext cx="3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O</a:t>
                </a:r>
                <a:endParaRPr lang="fr-FR" altLang="fr-FR"/>
              </a:p>
            </p:txBody>
          </p:sp>
          <p:sp>
            <p:nvSpPr>
              <p:cNvPr id="1533" name="Rectangle 189"/>
              <p:cNvSpPr>
                <a:spLocks noChangeArrowheads="1"/>
              </p:cNvSpPr>
              <p:nvPr/>
            </p:nvSpPr>
            <p:spPr bwMode="auto">
              <a:xfrm>
                <a:off x="3084" y="836"/>
                <a:ext cx="3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N</a:t>
                </a:r>
                <a:endParaRPr lang="fr-FR" altLang="fr-FR"/>
              </a:p>
            </p:txBody>
          </p:sp>
          <p:sp>
            <p:nvSpPr>
              <p:cNvPr id="1534" name="Rectangle 190"/>
              <p:cNvSpPr>
                <a:spLocks noChangeArrowheads="1"/>
              </p:cNvSpPr>
              <p:nvPr/>
            </p:nvSpPr>
            <p:spPr bwMode="auto">
              <a:xfrm>
                <a:off x="3116" y="836"/>
                <a:ext cx="1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 </a:t>
                </a:r>
                <a:endParaRPr lang="fr-FR" altLang="fr-FR"/>
              </a:p>
            </p:txBody>
          </p:sp>
          <p:sp>
            <p:nvSpPr>
              <p:cNvPr id="1535" name="Rectangle 191"/>
              <p:cNvSpPr>
                <a:spLocks noChangeArrowheads="1"/>
              </p:cNvSpPr>
              <p:nvPr/>
            </p:nvSpPr>
            <p:spPr bwMode="auto">
              <a:xfrm>
                <a:off x="3132" y="836"/>
                <a:ext cx="35"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D</a:t>
                </a:r>
                <a:endParaRPr lang="fr-FR" altLang="fr-FR"/>
              </a:p>
            </p:txBody>
          </p:sp>
          <p:sp>
            <p:nvSpPr>
              <p:cNvPr id="1536" name="Rectangle 192"/>
              <p:cNvSpPr>
                <a:spLocks noChangeArrowheads="1"/>
              </p:cNvSpPr>
              <p:nvPr/>
            </p:nvSpPr>
            <p:spPr bwMode="auto">
              <a:xfrm>
                <a:off x="3165" y="836"/>
                <a:ext cx="30"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E</a:t>
                </a:r>
                <a:endParaRPr lang="fr-FR" altLang="fr-FR"/>
              </a:p>
            </p:txBody>
          </p:sp>
          <p:sp>
            <p:nvSpPr>
              <p:cNvPr id="1537" name="Rectangle 193"/>
              <p:cNvSpPr>
                <a:spLocks noChangeArrowheads="1"/>
              </p:cNvSpPr>
              <p:nvPr/>
            </p:nvSpPr>
            <p:spPr bwMode="auto">
              <a:xfrm>
                <a:off x="3194" y="836"/>
                <a:ext cx="30"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S</a:t>
                </a:r>
                <a:endParaRPr lang="fr-FR" altLang="fr-FR"/>
              </a:p>
            </p:txBody>
          </p:sp>
          <p:sp>
            <p:nvSpPr>
              <p:cNvPr id="1538" name="Rectangle 194"/>
              <p:cNvSpPr>
                <a:spLocks noChangeArrowheads="1"/>
              </p:cNvSpPr>
              <p:nvPr/>
            </p:nvSpPr>
            <p:spPr bwMode="auto">
              <a:xfrm>
                <a:off x="3223" y="836"/>
                <a:ext cx="3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C</a:t>
                </a:r>
                <a:endParaRPr lang="fr-FR" altLang="fr-FR"/>
              </a:p>
            </p:txBody>
          </p:sp>
          <p:sp>
            <p:nvSpPr>
              <p:cNvPr id="1539" name="Rectangle 195"/>
              <p:cNvSpPr>
                <a:spLocks noChangeArrowheads="1"/>
              </p:cNvSpPr>
              <p:nvPr/>
            </p:nvSpPr>
            <p:spPr bwMode="auto">
              <a:xfrm>
                <a:off x="3256" y="836"/>
                <a:ext cx="30"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E</a:t>
                </a:r>
                <a:endParaRPr lang="fr-FR" altLang="fr-FR"/>
              </a:p>
            </p:txBody>
          </p:sp>
          <p:sp>
            <p:nvSpPr>
              <p:cNvPr id="1540" name="Rectangle 196"/>
              <p:cNvSpPr>
                <a:spLocks noChangeArrowheads="1"/>
              </p:cNvSpPr>
              <p:nvPr/>
            </p:nvSpPr>
            <p:spPr bwMode="auto">
              <a:xfrm>
                <a:off x="3284" y="836"/>
                <a:ext cx="3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N</a:t>
                </a:r>
                <a:endParaRPr lang="fr-FR" altLang="fr-FR"/>
              </a:p>
            </p:txBody>
          </p:sp>
          <p:sp>
            <p:nvSpPr>
              <p:cNvPr id="1541" name="Rectangle 197"/>
              <p:cNvSpPr>
                <a:spLocks noChangeArrowheads="1"/>
              </p:cNvSpPr>
              <p:nvPr/>
            </p:nvSpPr>
            <p:spPr bwMode="auto">
              <a:xfrm>
                <a:off x="3316" y="836"/>
                <a:ext cx="2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T</a:t>
                </a:r>
                <a:endParaRPr lang="fr-FR" altLang="fr-FR"/>
              </a:p>
            </p:txBody>
          </p:sp>
          <p:sp>
            <p:nvSpPr>
              <p:cNvPr id="1542" name="Rectangle 198"/>
              <p:cNvSpPr>
                <a:spLocks noChangeArrowheads="1"/>
              </p:cNvSpPr>
              <p:nvPr/>
            </p:nvSpPr>
            <p:spPr bwMode="auto">
              <a:xfrm>
                <a:off x="3343" y="836"/>
                <a:ext cx="1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 </a:t>
                </a:r>
                <a:endParaRPr lang="fr-FR" altLang="fr-FR"/>
              </a:p>
            </p:txBody>
          </p:sp>
          <p:sp>
            <p:nvSpPr>
              <p:cNvPr id="1543" name="Rectangle 199"/>
              <p:cNvSpPr>
                <a:spLocks noChangeArrowheads="1"/>
              </p:cNvSpPr>
              <p:nvPr/>
            </p:nvSpPr>
            <p:spPr bwMode="auto">
              <a:xfrm>
                <a:off x="3358" y="836"/>
                <a:ext cx="2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T</a:t>
                </a:r>
                <a:endParaRPr lang="fr-FR" altLang="fr-FR"/>
              </a:p>
            </p:txBody>
          </p:sp>
          <p:sp>
            <p:nvSpPr>
              <p:cNvPr id="1544" name="Rectangle 200"/>
              <p:cNvSpPr>
                <a:spLocks noChangeArrowheads="1"/>
              </p:cNvSpPr>
              <p:nvPr/>
            </p:nvSpPr>
            <p:spPr bwMode="auto">
              <a:xfrm>
                <a:off x="3385" y="836"/>
                <a:ext cx="3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U</a:t>
                </a:r>
                <a:endParaRPr lang="fr-FR" altLang="fr-FR"/>
              </a:p>
            </p:txBody>
          </p:sp>
          <p:sp>
            <p:nvSpPr>
              <p:cNvPr id="1545" name="Rectangle 201"/>
              <p:cNvSpPr>
                <a:spLocks noChangeArrowheads="1"/>
              </p:cNvSpPr>
              <p:nvPr/>
            </p:nvSpPr>
            <p:spPr bwMode="auto">
              <a:xfrm>
                <a:off x="3418" y="836"/>
                <a:ext cx="3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N</a:t>
                </a:r>
                <a:endParaRPr lang="fr-FR" altLang="fr-FR"/>
              </a:p>
            </p:txBody>
          </p:sp>
          <p:sp>
            <p:nvSpPr>
              <p:cNvPr id="1546" name="Rectangle 202"/>
              <p:cNvSpPr>
                <a:spLocks noChangeArrowheads="1"/>
              </p:cNvSpPr>
              <p:nvPr/>
            </p:nvSpPr>
            <p:spPr bwMode="auto">
              <a:xfrm>
                <a:off x="3450" y="836"/>
                <a:ext cx="3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N</a:t>
                </a:r>
                <a:endParaRPr lang="fr-FR" altLang="fr-FR"/>
              </a:p>
            </p:txBody>
          </p:sp>
          <p:sp>
            <p:nvSpPr>
              <p:cNvPr id="1547" name="Rectangle 203"/>
              <p:cNvSpPr>
                <a:spLocks noChangeArrowheads="1"/>
              </p:cNvSpPr>
              <p:nvPr/>
            </p:nvSpPr>
            <p:spPr bwMode="auto">
              <a:xfrm>
                <a:off x="3482" y="836"/>
                <a:ext cx="30"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E</a:t>
                </a:r>
                <a:endParaRPr lang="fr-FR" altLang="fr-FR"/>
              </a:p>
            </p:txBody>
          </p:sp>
          <p:sp>
            <p:nvSpPr>
              <p:cNvPr id="1548" name="Rectangle 204"/>
              <p:cNvSpPr>
                <a:spLocks noChangeArrowheads="1"/>
              </p:cNvSpPr>
              <p:nvPr/>
            </p:nvSpPr>
            <p:spPr bwMode="auto">
              <a:xfrm>
                <a:off x="3510" y="836"/>
                <a:ext cx="2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L</a:t>
                </a:r>
                <a:endParaRPr lang="fr-FR" altLang="fr-FR"/>
              </a:p>
            </p:txBody>
          </p:sp>
          <p:sp>
            <p:nvSpPr>
              <p:cNvPr id="1549" name="Rectangle 205"/>
              <p:cNvSpPr>
                <a:spLocks noChangeArrowheads="1"/>
              </p:cNvSpPr>
              <p:nvPr/>
            </p:nvSpPr>
            <p:spPr bwMode="auto">
              <a:xfrm>
                <a:off x="2876" y="3001"/>
                <a:ext cx="19" cy="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400">
                    <a:solidFill>
                      <a:srgbClr val="000000"/>
                    </a:solidFill>
                    <a:latin typeface="Gulim" panose="020B0600000101010101" pitchFamily="34" charset="-127"/>
                  </a:rPr>
                  <a:t>F</a:t>
                </a:r>
                <a:endParaRPr lang="fr-FR" altLang="fr-FR"/>
              </a:p>
            </p:txBody>
          </p:sp>
          <p:sp>
            <p:nvSpPr>
              <p:cNvPr id="1550" name="Rectangle 206"/>
              <p:cNvSpPr>
                <a:spLocks noChangeArrowheads="1"/>
              </p:cNvSpPr>
              <p:nvPr/>
            </p:nvSpPr>
            <p:spPr bwMode="auto">
              <a:xfrm>
                <a:off x="2895" y="3001"/>
                <a:ext cx="21" cy="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400">
                    <a:solidFill>
                      <a:srgbClr val="000000"/>
                    </a:solidFill>
                    <a:latin typeface="Gulim" panose="020B0600000101010101" pitchFamily="34" charset="-127"/>
                  </a:rPr>
                  <a:t>R</a:t>
                </a:r>
                <a:endParaRPr lang="fr-FR" altLang="fr-FR"/>
              </a:p>
            </p:txBody>
          </p:sp>
          <p:sp>
            <p:nvSpPr>
              <p:cNvPr id="1551" name="Rectangle 207"/>
              <p:cNvSpPr>
                <a:spLocks noChangeArrowheads="1"/>
              </p:cNvSpPr>
              <p:nvPr/>
            </p:nvSpPr>
            <p:spPr bwMode="auto">
              <a:xfrm>
                <a:off x="2916" y="3001"/>
                <a:ext cx="21" cy="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400">
                    <a:solidFill>
                      <a:srgbClr val="000000"/>
                    </a:solidFill>
                    <a:latin typeface="Gulim" panose="020B0600000101010101" pitchFamily="34" charset="-127"/>
                  </a:rPr>
                  <a:t>A</a:t>
                </a:r>
                <a:endParaRPr lang="fr-FR" altLang="fr-FR"/>
              </a:p>
            </p:txBody>
          </p:sp>
          <p:sp>
            <p:nvSpPr>
              <p:cNvPr id="1552" name="Rectangle 208"/>
              <p:cNvSpPr>
                <a:spLocks noChangeArrowheads="1"/>
              </p:cNvSpPr>
              <p:nvPr/>
            </p:nvSpPr>
            <p:spPr bwMode="auto">
              <a:xfrm>
                <a:off x="2936" y="3001"/>
                <a:ext cx="22" cy="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400">
                    <a:solidFill>
                      <a:srgbClr val="000000"/>
                    </a:solidFill>
                    <a:latin typeface="Gulim" panose="020B0600000101010101" pitchFamily="34" charset="-127"/>
                  </a:rPr>
                  <a:t>N</a:t>
                </a:r>
                <a:endParaRPr lang="fr-FR" altLang="fr-FR"/>
              </a:p>
            </p:txBody>
          </p:sp>
          <p:sp>
            <p:nvSpPr>
              <p:cNvPr id="1553" name="Rectangle 209"/>
              <p:cNvSpPr>
                <a:spLocks noChangeArrowheads="1"/>
              </p:cNvSpPr>
              <p:nvPr/>
            </p:nvSpPr>
            <p:spPr bwMode="auto">
              <a:xfrm>
                <a:off x="2958" y="3001"/>
                <a:ext cx="23" cy="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400">
                    <a:solidFill>
                      <a:srgbClr val="000000"/>
                    </a:solidFill>
                    <a:latin typeface="Gulim" panose="020B0600000101010101" pitchFamily="34" charset="-127"/>
                  </a:rPr>
                  <a:t>C</a:t>
                </a:r>
                <a:endParaRPr lang="fr-FR" altLang="fr-FR"/>
              </a:p>
            </p:txBody>
          </p:sp>
        </p:grpSp>
        <p:sp>
          <p:nvSpPr>
            <p:cNvPr id="12" name="Rectangle 211"/>
            <p:cNvSpPr>
              <a:spLocks noChangeArrowheads="1"/>
            </p:cNvSpPr>
            <p:nvPr/>
          </p:nvSpPr>
          <p:spPr bwMode="auto">
            <a:xfrm>
              <a:off x="2981" y="3001"/>
              <a:ext cx="20" cy="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400">
                  <a:solidFill>
                    <a:srgbClr val="000000"/>
                  </a:solidFill>
                  <a:latin typeface="Gulim" panose="020B0600000101010101" pitchFamily="34" charset="-127"/>
                </a:rPr>
                <a:t>E</a:t>
              </a:r>
              <a:endParaRPr lang="fr-FR" altLang="fr-FR"/>
            </a:p>
          </p:txBody>
        </p:sp>
        <p:sp>
          <p:nvSpPr>
            <p:cNvPr id="13" name="Rectangle 212"/>
            <p:cNvSpPr>
              <a:spLocks noChangeArrowheads="1"/>
            </p:cNvSpPr>
            <p:nvPr/>
          </p:nvSpPr>
          <p:spPr bwMode="auto">
            <a:xfrm>
              <a:off x="4260" y="2992"/>
              <a:ext cx="20" cy="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400">
                  <a:solidFill>
                    <a:srgbClr val="000000"/>
                  </a:solidFill>
                  <a:latin typeface="Gulim" panose="020B0600000101010101" pitchFamily="34" charset="-127"/>
                </a:rPr>
                <a:t>S</a:t>
              </a:r>
              <a:endParaRPr lang="fr-FR" altLang="fr-FR"/>
            </a:p>
          </p:txBody>
        </p:sp>
        <p:sp>
          <p:nvSpPr>
            <p:cNvPr id="14" name="Rectangle 213"/>
            <p:cNvSpPr>
              <a:spLocks noChangeArrowheads="1"/>
            </p:cNvSpPr>
            <p:nvPr/>
          </p:nvSpPr>
          <p:spPr bwMode="auto">
            <a:xfrm>
              <a:off x="4280" y="2992"/>
              <a:ext cx="29" cy="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400">
                  <a:solidFill>
                    <a:srgbClr val="000000"/>
                  </a:solidFill>
                  <a:latin typeface="Gulim" panose="020B0600000101010101" pitchFamily="34" charset="-127"/>
                </a:rPr>
                <a:t>W</a:t>
              </a:r>
              <a:endParaRPr lang="fr-FR" altLang="fr-FR"/>
            </a:p>
          </p:txBody>
        </p:sp>
        <p:sp>
          <p:nvSpPr>
            <p:cNvPr id="15" name="Rectangle 214"/>
            <p:cNvSpPr>
              <a:spLocks noChangeArrowheads="1"/>
            </p:cNvSpPr>
            <p:nvPr/>
          </p:nvSpPr>
          <p:spPr bwMode="auto">
            <a:xfrm>
              <a:off x="4308" y="2992"/>
              <a:ext cx="9" cy="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400">
                  <a:solidFill>
                    <a:srgbClr val="000000"/>
                  </a:solidFill>
                  <a:latin typeface="Gulim" panose="020B0600000101010101" pitchFamily="34" charset="-127"/>
                </a:rPr>
                <a:t>I</a:t>
              </a:r>
              <a:endParaRPr lang="fr-FR" altLang="fr-FR"/>
            </a:p>
          </p:txBody>
        </p:sp>
        <p:sp>
          <p:nvSpPr>
            <p:cNvPr id="16" name="Rectangle 215"/>
            <p:cNvSpPr>
              <a:spLocks noChangeArrowheads="1"/>
            </p:cNvSpPr>
            <p:nvPr/>
          </p:nvSpPr>
          <p:spPr bwMode="auto">
            <a:xfrm>
              <a:off x="4316" y="2992"/>
              <a:ext cx="19" cy="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400">
                  <a:solidFill>
                    <a:srgbClr val="000000"/>
                  </a:solidFill>
                  <a:latin typeface="Gulim" panose="020B0600000101010101" pitchFamily="34" charset="-127"/>
                </a:rPr>
                <a:t>T</a:t>
              </a:r>
              <a:endParaRPr lang="fr-FR" altLang="fr-FR"/>
            </a:p>
          </p:txBody>
        </p:sp>
        <p:sp>
          <p:nvSpPr>
            <p:cNvPr id="17" name="Rectangle 216"/>
            <p:cNvSpPr>
              <a:spLocks noChangeArrowheads="1"/>
            </p:cNvSpPr>
            <p:nvPr/>
          </p:nvSpPr>
          <p:spPr bwMode="auto">
            <a:xfrm>
              <a:off x="4335" y="2992"/>
              <a:ext cx="20" cy="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400">
                  <a:solidFill>
                    <a:srgbClr val="000000"/>
                  </a:solidFill>
                  <a:latin typeface="Gulim" panose="020B0600000101010101" pitchFamily="34" charset="-127"/>
                </a:rPr>
                <a:t>Z</a:t>
              </a:r>
              <a:endParaRPr lang="fr-FR" altLang="fr-FR"/>
            </a:p>
          </p:txBody>
        </p:sp>
        <p:sp>
          <p:nvSpPr>
            <p:cNvPr id="18" name="Rectangle 217"/>
            <p:cNvSpPr>
              <a:spLocks noChangeArrowheads="1"/>
            </p:cNvSpPr>
            <p:nvPr/>
          </p:nvSpPr>
          <p:spPr bwMode="auto">
            <a:xfrm>
              <a:off x="4355" y="2992"/>
              <a:ext cx="20" cy="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400">
                  <a:solidFill>
                    <a:srgbClr val="000000"/>
                  </a:solidFill>
                  <a:latin typeface="Gulim" panose="020B0600000101010101" pitchFamily="34" charset="-127"/>
                </a:rPr>
                <a:t>E</a:t>
              </a:r>
              <a:endParaRPr lang="fr-FR" altLang="fr-FR"/>
            </a:p>
          </p:txBody>
        </p:sp>
        <p:sp>
          <p:nvSpPr>
            <p:cNvPr id="19" name="Rectangle 218"/>
            <p:cNvSpPr>
              <a:spLocks noChangeArrowheads="1"/>
            </p:cNvSpPr>
            <p:nvPr/>
          </p:nvSpPr>
          <p:spPr bwMode="auto">
            <a:xfrm>
              <a:off x="4374" y="2992"/>
              <a:ext cx="21" cy="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400">
                  <a:solidFill>
                    <a:srgbClr val="000000"/>
                  </a:solidFill>
                  <a:latin typeface="Gulim" panose="020B0600000101010101" pitchFamily="34" charset="-127"/>
                </a:rPr>
                <a:t>R</a:t>
              </a:r>
              <a:endParaRPr lang="fr-FR" altLang="fr-FR"/>
            </a:p>
          </p:txBody>
        </p:sp>
        <p:sp>
          <p:nvSpPr>
            <p:cNvPr id="20" name="Rectangle 219"/>
            <p:cNvSpPr>
              <a:spLocks noChangeArrowheads="1"/>
            </p:cNvSpPr>
            <p:nvPr/>
          </p:nvSpPr>
          <p:spPr bwMode="auto">
            <a:xfrm>
              <a:off x="4395" y="2992"/>
              <a:ext cx="17" cy="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400">
                  <a:solidFill>
                    <a:srgbClr val="000000"/>
                  </a:solidFill>
                  <a:latin typeface="Gulim" panose="020B0600000101010101" pitchFamily="34" charset="-127"/>
                </a:rPr>
                <a:t>L</a:t>
              </a:r>
              <a:endParaRPr lang="fr-FR" altLang="fr-FR"/>
            </a:p>
          </p:txBody>
        </p:sp>
        <p:sp>
          <p:nvSpPr>
            <p:cNvPr id="21" name="Rectangle 220"/>
            <p:cNvSpPr>
              <a:spLocks noChangeArrowheads="1"/>
            </p:cNvSpPr>
            <p:nvPr/>
          </p:nvSpPr>
          <p:spPr bwMode="auto">
            <a:xfrm>
              <a:off x="4412" y="2992"/>
              <a:ext cx="21" cy="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400">
                  <a:solidFill>
                    <a:srgbClr val="000000"/>
                  </a:solidFill>
                  <a:latin typeface="Gulim" panose="020B0600000101010101" pitchFamily="34" charset="-127"/>
                </a:rPr>
                <a:t>A</a:t>
              </a:r>
              <a:endParaRPr lang="fr-FR" altLang="fr-FR"/>
            </a:p>
          </p:txBody>
        </p:sp>
        <p:sp>
          <p:nvSpPr>
            <p:cNvPr id="22" name="Rectangle 221"/>
            <p:cNvSpPr>
              <a:spLocks noChangeArrowheads="1"/>
            </p:cNvSpPr>
            <p:nvPr/>
          </p:nvSpPr>
          <p:spPr bwMode="auto">
            <a:xfrm>
              <a:off x="4433" y="2992"/>
              <a:ext cx="22" cy="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400">
                  <a:solidFill>
                    <a:srgbClr val="000000"/>
                  </a:solidFill>
                  <a:latin typeface="Gulim" panose="020B0600000101010101" pitchFamily="34" charset="-127"/>
                </a:rPr>
                <a:t>N</a:t>
              </a:r>
              <a:endParaRPr lang="fr-FR" altLang="fr-FR"/>
            </a:p>
          </p:txBody>
        </p:sp>
        <p:sp>
          <p:nvSpPr>
            <p:cNvPr id="23" name="Rectangle 222"/>
            <p:cNvSpPr>
              <a:spLocks noChangeArrowheads="1"/>
            </p:cNvSpPr>
            <p:nvPr/>
          </p:nvSpPr>
          <p:spPr bwMode="auto">
            <a:xfrm>
              <a:off x="4455" y="2992"/>
              <a:ext cx="23" cy="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400">
                  <a:solidFill>
                    <a:srgbClr val="000000"/>
                  </a:solidFill>
                  <a:latin typeface="Gulim" panose="020B0600000101010101" pitchFamily="34" charset="-127"/>
                </a:rPr>
                <a:t>D</a:t>
              </a:r>
              <a:endParaRPr lang="fr-FR" altLang="fr-FR"/>
            </a:p>
          </p:txBody>
        </p:sp>
        <p:pic>
          <p:nvPicPr>
            <p:cNvPr id="1247" name="Picture 22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03" y="2977"/>
              <a:ext cx="86"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8" name="Picture 22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59" y="2983"/>
              <a:ext cx="86"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26"/>
            <p:cNvSpPr>
              <a:spLocks noChangeArrowheads="1"/>
            </p:cNvSpPr>
            <p:nvPr/>
          </p:nvSpPr>
          <p:spPr bwMode="auto">
            <a:xfrm>
              <a:off x="1394" y="2717"/>
              <a:ext cx="99"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1700">
                  <a:solidFill>
                    <a:srgbClr val="000000"/>
                  </a:solidFill>
                  <a:latin typeface="Gulim" panose="020B0600000101010101" pitchFamily="34" charset="-127"/>
                </a:rPr>
                <a:t>C</a:t>
              </a:r>
              <a:endParaRPr lang="fr-FR" altLang="fr-FR"/>
            </a:p>
          </p:txBody>
        </p:sp>
        <p:sp>
          <p:nvSpPr>
            <p:cNvPr id="25" name="Rectangle 227"/>
            <p:cNvSpPr>
              <a:spLocks noChangeArrowheads="1"/>
            </p:cNvSpPr>
            <p:nvPr/>
          </p:nvSpPr>
          <p:spPr bwMode="auto">
            <a:xfrm>
              <a:off x="1493" y="2717"/>
              <a:ext cx="75"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1700">
                  <a:solidFill>
                    <a:srgbClr val="000000"/>
                  </a:solidFill>
                  <a:latin typeface="Gulim" panose="020B0600000101010101" pitchFamily="34" charset="-127"/>
                </a:rPr>
                <a:t>L</a:t>
              </a:r>
              <a:endParaRPr lang="fr-FR" altLang="fr-FR"/>
            </a:p>
          </p:txBody>
        </p:sp>
        <p:sp>
          <p:nvSpPr>
            <p:cNvPr id="26" name="Rectangle 228"/>
            <p:cNvSpPr>
              <a:spLocks noChangeArrowheads="1"/>
            </p:cNvSpPr>
            <p:nvPr/>
          </p:nvSpPr>
          <p:spPr bwMode="auto">
            <a:xfrm>
              <a:off x="1567" y="2717"/>
              <a:ext cx="37"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1700">
                  <a:solidFill>
                    <a:srgbClr val="000000"/>
                  </a:solidFill>
                  <a:latin typeface="Gulim" panose="020B0600000101010101" pitchFamily="34" charset="-127"/>
                </a:rPr>
                <a:t>I</a:t>
              </a:r>
              <a:endParaRPr lang="fr-FR" altLang="fr-FR"/>
            </a:p>
          </p:txBody>
        </p:sp>
        <p:sp>
          <p:nvSpPr>
            <p:cNvPr id="27" name="Rectangle 229"/>
            <p:cNvSpPr>
              <a:spLocks noChangeArrowheads="1"/>
            </p:cNvSpPr>
            <p:nvPr/>
          </p:nvSpPr>
          <p:spPr bwMode="auto">
            <a:xfrm>
              <a:off x="1605" y="2717"/>
              <a:ext cx="99"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1700">
                  <a:solidFill>
                    <a:srgbClr val="000000"/>
                  </a:solidFill>
                  <a:latin typeface="Gulim" panose="020B0600000101010101" pitchFamily="34" charset="-127"/>
                </a:rPr>
                <a:t>C</a:t>
              </a:r>
              <a:endParaRPr lang="fr-FR" altLang="fr-FR"/>
            </a:p>
          </p:txBody>
        </p:sp>
        <p:sp>
          <p:nvSpPr>
            <p:cNvPr id="28" name="Rectangle 230"/>
            <p:cNvSpPr>
              <a:spLocks noChangeArrowheads="1"/>
            </p:cNvSpPr>
            <p:nvPr/>
          </p:nvSpPr>
          <p:spPr bwMode="auto">
            <a:xfrm>
              <a:off x="1704" y="2717"/>
              <a:ext cx="45"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1700">
                  <a:solidFill>
                    <a:srgbClr val="000000"/>
                  </a:solidFill>
                  <a:latin typeface="Gulim" panose="020B0600000101010101" pitchFamily="34" charset="-127"/>
                </a:rPr>
                <a:t> </a:t>
              </a:r>
              <a:endParaRPr lang="fr-FR" altLang="fr-FR"/>
            </a:p>
          </p:txBody>
        </p:sp>
        <p:sp>
          <p:nvSpPr>
            <p:cNvPr id="29" name="Rectangle 231"/>
            <p:cNvSpPr>
              <a:spLocks noChangeArrowheads="1"/>
            </p:cNvSpPr>
            <p:nvPr/>
          </p:nvSpPr>
          <p:spPr bwMode="auto">
            <a:xfrm>
              <a:off x="1749" y="2717"/>
              <a:ext cx="87"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1700">
                  <a:solidFill>
                    <a:srgbClr val="000000"/>
                  </a:solidFill>
                  <a:latin typeface="Gulim" panose="020B0600000101010101" pitchFamily="34" charset="-127"/>
                </a:rPr>
                <a:t>S</a:t>
              </a:r>
              <a:endParaRPr lang="fr-FR" altLang="fr-FR"/>
            </a:p>
          </p:txBody>
        </p:sp>
        <p:sp>
          <p:nvSpPr>
            <p:cNvPr id="30" name="Rectangle 232"/>
            <p:cNvSpPr>
              <a:spLocks noChangeArrowheads="1"/>
            </p:cNvSpPr>
            <p:nvPr/>
          </p:nvSpPr>
          <p:spPr bwMode="auto">
            <a:xfrm>
              <a:off x="1836" y="2717"/>
              <a:ext cx="99"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1700">
                  <a:solidFill>
                    <a:srgbClr val="000000"/>
                  </a:solidFill>
                  <a:latin typeface="Gulim" panose="020B0600000101010101" pitchFamily="34" charset="-127"/>
                </a:rPr>
                <a:t>C</a:t>
              </a:r>
              <a:endParaRPr lang="fr-FR" altLang="fr-FR"/>
            </a:p>
          </p:txBody>
        </p:sp>
        <p:sp>
          <p:nvSpPr>
            <p:cNvPr id="31" name="Rectangle 233"/>
            <p:cNvSpPr>
              <a:spLocks noChangeArrowheads="1"/>
            </p:cNvSpPr>
            <p:nvPr/>
          </p:nvSpPr>
          <p:spPr bwMode="auto">
            <a:xfrm>
              <a:off x="1935" y="2717"/>
              <a:ext cx="10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1700">
                  <a:solidFill>
                    <a:srgbClr val="000000"/>
                  </a:solidFill>
                  <a:latin typeface="Gulim" panose="020B0600000101010101" pitchFamily="34" charset="-127"/>
                </a:rPr>
                <a:t>H</a:t>
              </a:r>
              <a:endParaRPr lang="fr-FR" altLang="fr-FR"/>
            </a:p>
          </p:txBody>
        </p:sp>
        <p:sp>
          <p:nvSpPr>
            <p:cNvPr id="1216" name="Rectangle 234"/>
            <p:cNvSpPr>
              <a:spLocks noChangeArrowheads="1"/>
            </p:cNvSpPr>
            <p:nvPr/>
          </p:nvSpPr>
          <p:spPr bwMode="auto">
            <a:xfrm>
              <a:off x="2036" y="2717"/>
              <a:ext cx="86"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1700">
                  <a:solidFill>
                    <a:srgbClr val="000000"/>
                  </a:solidFill>
                  <a:latin typeface="Gulim" panose="020B0600000101010101" pitchFamily="34" charset="-127"/>
                </a:rPr>
                <a:t>E</a:t>
              </a:r>
              <a:endParaRPr lang="fr-FR" altLang="fr-FR"/>
            </a:p>
          </p:txBody>
        </p:sp>
        <p:sp>
          <p:nvSpPr>
            <p:cNvPr id="1217" name="Rectangle 235"/>
            <p:cNvSpPr>
              <a:spLocks noChangeArrowheads="1"/>
            </p:cNvSpPr>
            <p:nvPr/>
          </p:nvSpPr>
          <p:spPr bwMode="auto">
            <a:xfrm>
              <a:off x="2122" y="2717"/>
              <a:ext cx="112"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1700">
                  <a:solidFill>
                    <a:srgbClr val="000000"/>
                  </a:solidFill>
                  <a:latin typeface="Gulim" panose="020B0600000101010101" pitchFamily="34" charset="-127"/>
                </a:rPr>
                <a:t>M</a:t>
              </a:r>
              <a:endParaRPr lang="fr-FR" altLang="fr-FR"/>
            </a:p>
          </p:txBody>
        </p:sp>
        <p:sp>
          <p:nvSpPr>
            <p:cNvPr id="1218" name="Rectangle 236"/>
            <p:cNvSpPr>
              <a:spLocks noChangeArrowheads="1"/>
            </p:cNvSpPr>
            <p:nvPr/>
          </p:nvSpPr>
          <p:spPr bwMode="auto">
            <a:xfrm>
              <a:off x="2234" y="2717"/>
              <a:ext cx="89"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1700">
                  <a:solidFill>
                    <a:srgbClr val="000000"/>
                  </a:solidFill>
                  <a:latin typeface="Gulim" panose="020B0600000101010101" pitchFamily="34" charset="-127"/>
                </a:rPr>
                <a:t>A</a:t>
              </a:r>
              <a:endParaRPr lang="fr-FR" altLang="fr-FR"/>
            </a:p>
          </p:txBody>
        </p:sp>
        <p:sp>
          <p:nvSpPr>
            <p:cNvPr id="1219" name="Rectangle 237"/>
            <p:cNvSpPr>
              <a:spLocks noChangeArrowheads="1"/>
            </p:cNvSpPr>
            <p:nvPr/>
          </p:nvSpPr>
          <p:spPr bwMode="auto">
            <a:xfrm>
              <a:off x="2323" y="2717"/>
              <a:ext cx="8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1700">
                  <a:solidFill>
                    <a:srgbClr val="000000"/>
                  </a:solidFill>
                  <a:latin typeface="Gulim" panose="020B0600000101010101" pitchFamily="34" charset="-127"/>
                </a:rPr>
                <a:t>T</a:t>
              </a:r>
              <a:endParaRPr lang="fr-FR" altLang="fr-FR"/>
            </a:p>
          </p:txBody>
        </p:sp>
        <p:sp>
          <p:nvSpPr>
            <p:cNvPr id="1220" name="Rectangle 238"/>
            <p:cNvSpPr>
              <a:spLocks noChangeArrowheads="1"/>
            </p:cNvSpPr>
            <p:nvPr/>
          </p:nvSpPr>
          <p:spPr bwMode="auto">
            <a:xfrm>
              <a:off x="2403" y="2717"/>
              <a:ext cx="37"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1700">
                  <a:solidFill>
                    <a:srgbClr val="000000"/>
                  </a:solidFill>
                  <a:latin typeface="Gulim" panose="020B0600000101010101" pitchFamily="34" charset="-127"/>
                </a:rPr>
                <a:t>I</a:t>
              </a:r>
              <a:endParaRPr lang="fr-FR" altLang="fr-FR"/>
            </a:p>
          </p:txBody>
        </p:sp>
        <p:sp>
          <p:nvSpPr>
            <p:cNvPr id="1221" name="Rectangle 239"/>
            <p:cNvSpPr>
              <a:spLocks noChangeArrowheads="1"/>
            </p:cNvSpPr>
            <p:nvPr/>
          </p:nvSpPr>
          <p:spPr bwMode="auto">
            <a:xfrm>
              <a:off x="2440" y="2717"/>
              <a:ext cx="99"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1700">
                  <a:solidFill>
                    <a:srgbClr val="000000"/>
                  </a:solidFill>
                  <a:latin typeface="Gulim" panose="020B0600000101010101" pitchFamily="34" charset="-127"/>
                </a:rPr>
                <a:t>C</a:t>
              </a:r>
              <a:endParaRPr lang="fr-FR" altLang="fr-FR"/>
            </a:p>
          </p:txBody>
        </p:sp>
        <p:sp>
          <p:nvSpPr>
            <p:cNvPr id="1222" name="Rectangle 240"/>
            <p:cNvSpPr>
              <a:spLocks noChangeArrowheads="1"/>
            </p:cNvSpPr>
            <p:nvPr/>
          </p:nvSpPr>
          <p:spPr bwMode="auto">
            <a:xfrm>
              <a:off x="1868" y="2855"/>
              <a:ext cx="11" cy="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400">
                  <a:solidFill>
                    <a:srgbClr val="000000"/>
                  </a:solidFill>
                </a:rPr>
                <a:t>(</a:t>
              </a:r>
              <a:endParaRPr lang="fr-FR" altLang="fr-FR"/>
            </a:p>
          </p:txBody>
        </p:sp>
        <p:sp>
          <p:nvSpPr>
            <p:cNvPr id="1223" name="Rectangle 241"/>
            <p:cNvSpPr>
              <a:spLocks noChangeArrowheads="1"/>
            </p:cNvSpPr>
            <p:nvPr/>
          </p:nvSpPr>
          <p:spPr bwMode="auto">
            <a:xfrm>
              <a:off x="1879" y="2856"/>
              <a:ext cx="19" cy="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400">
                  <a:solidFill>
                    <a:srgbClr val="000000"/>
                  </a:solidFill>
                  <a:latin typeface="Gulim" panose="020B0600000101010101" pitchFamily="34" charset="-127"/>
                </a:rPr>
                <a:t>n</a:t>
              </a:r>
              <a:endParaRPr lang="fr-FR" altLang="fr-FR"/>
            </a:p>
          </p:txBody>
        </p:sp>
        <p:sp>
          <p:nvSpPr>
            <p:cNvPr id="1224" name="Rectangle 242"/>
            <p:cNvSpPr>
              <a:spLocks noChangeArrowheads="1"/>
            </p:cNvSpPr>
            <p:nvPr/>
          </p:nvSpPr>
          <p:spPr bwMode="auto">
            <a:xfrm>
              <a:off x="1897" y="2856"/>
              <a:ext cx="19" cy="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400">
                  <a:solidFill>
                    <a:srgbClr val="000000"/>
                  </a:solidFill>
                  <a:latin typeface="Gulim" panose="020B0600000101010101" pitchFamily="34" charset="-127"/>
                </a:rPr>
                <a:t>o</a:t>
              </a:r>
              <a:endParaRPr lang="fr-FR" altLang="fr-FR"/>
            </a:p>
          </p:txBody>
        </p:sp>
        <p:sp>
          <p:nvSpPr>
            <p:cNvPr id="1225" name="Rectangle 243"/>
            <p:cNvSpPr>
              <a:spLocks noChangeArrowheads="1"/>
            </p:cNvSpPr>
            <p:nvPr/>
          </p:nvSpPr>
          <p:spPr bwMode="auto">
            <a:xfrm>
              <a:off x="1916" y="2856"/>
              <a:ext cx="10" cy="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400">
                  <a:solidFill>
                    <a:srgbClr val="000000"/>
                  </a:solidFill>
                  <a:latin typeface="Gulim" panose="020B0600000101010101" pitchFamily="34" charset="-127"/>
                </a:rPr>
                <a:t>t</a:t>
              </a:r>
              <a:endParaRPr lang="fr-FR" altLang="fr-FR"/>
            </a:p>
          </p:txBody>
        </p:sp>
        <p:sp>
          <p:nvSpPr>
            <p:cNvPr id="1226" name="Rectangle 244"/>
            <p:cNvSpPr>
              <a:spLocks noChangeArrowheads="1"/>
            </p:cNvSpPr>
            <p:nvPr/>
          </p:nvSpPr>
          <p:spPr bwMode="auto">
            <a:xfrm>
              <a:off x="1926" y="2856"/>
              <a:ext cx="11" cy="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400">
                  <a:solidFill>
                    <a:srgbClr val="000000"/>
                  </a:solidFill>
                  <a:latin typeface="Gulim" panose="020B0600000101010101" pitchFamily="34" charset="-127"/>
                </a:rPr>
                <a:t> </a:t>
              </a:r>
              <a:endParaRPr lang="fr-FR" altLang="fr-FR"/>
            </a:p>
          </p:txBody>
        </p:sp>
        <p:sp>
          <p:nvSpPr>
            <p:cNvPr id="1227" name="Rectangle 245"/>
            <p:cNvSpPr>
              <a:spLocks noChangeArrowheads="1"/>
            </p:cNvSpPr>
            <p:nvPr/>
          </p:nvSpPr>
          <p:spPr bwMode="auto">
            <a:xfrm>
              <a:off x="1936" y="2856"/>
              <a:ext cx="10" cy="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400">
                  <a:solidFill>
                    <a:srgbClr val="000000"/>
                  </a:solidFill>
                  <a:latin typeface="Gulim" panose="020B0600000101010101" pitchFamily="34" charset="-127"/>
                </a:rPr>
                <a:t>t</a:t>
              </a:r>
              <a:endParaRPr lang="fr-FR" altLang="fr-FR"/>
            </a:p>
          </p:txBody>
        </p:sp>
        <p:sp>
          <p:nvSpPr>
            <p:cNvPr id="1228" name="Rectangle 246"/>
            <p:cNvSpPr>
              <a:spLocks noChangeArrowheads="1"/>
            </p:cNvSpPr>
            <p:nvPr/>
          </p:nvSpPr>
          <p:spPr bwMode="auto">
            <a:xfrm>
              <a:off x="1946" y="2856"/>
              <a:ext cx="19" cy="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400">
                  <a:solidFill>
                    <a:srgbClr val="000000"/>
                  </a:solidFill>
                  <a:latin typeface="Gulim" panose="020B0600000101010101" pitchFamily="34" charset="-127"/>
                </a:rPr>
                <a:t>o</a:t>
              </a:r>
              <a:endParaRPr lang="fr-FR" altLang="fr-FR"/>
            </a:p>
          </p:txBody>
        </p:sp>
        <p:sp>
          <p:nvSpPr>
            <p:cNvPr id="1229" name="Rectangle 247"/>
            <p:cNvSpPr>
              <a:spLocks noChangeArrowheads="1"/>
            </p:cNvSpPr>
            <p:nvPr/>
          </p:nvSpPr>
          <p:spPr bwMode="auto">
            <a:xfrm>
              <a:off x="1965" y="2856"/>
              <a:ext cx="11" cy="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400">
                  <a:solidFill>
                    <a:srgbClr val="000000"/>
                  </a:solidFill>
                  <a:latin typeface="Gulim" panose="020B0600000101010101" pitchFamily="34" charset="-127"/>
                </a:rPr>
                <a:t> </a:t>
              </a:r>
              <a:endParaRPr lang="fr-FR" altLang="fr-FR"/>
            </a:p>
          </p:txBody>
        </p:sp>
        <p:sp>
          <p:nvSpPr>
            <p:cNvPr id="1230" name="Rectangle 248"/>
            <p:cNvSpPr>
              <a:spLocks noChangeArrowheads="1"/>
            </p:cNvSpPr>
            <p:nvPr/>
          </p:nvSpPr>
          <p:spPr bwMode="auto">
            <a:xfrm>
              <a:off x="1976" y="2856"/>
              <a:ext cx="17" cy="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400">
                  <a:solidFill>
                    <a:srgbClr val="000000"/>
                  </a:solidFill>
                  <a:latin typeface="Gulim" panose="020B0600000101010101" pitchFamily="34" charset="-127"/>
                </a:rPr>
                <a:t>s</a:t>
              </a:r>
              <a:endParaRPr lang="fr-FR" altLang="fr-FR"/>
            </a:p>
          </p:txBody>
        </p:sp>
        <p:sp>
          <p:nvSpPr>
            <p:cNvPr id="1231" name="Rectangle 249"/>
            <p:cNvSpPr>
              <a:spLocks noChangeArrowheads="1"/>
            </p:cNvSpPr>
            <p:nvPr/>
          </p:nvSpPr>
          <p:spPr bwMode="auto">
            <a:xfrm>
              <a:off x="1993" y="2856"/>
              <a:ext cx="18" cy="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400">
                  <a:solidFill>
                    <a:srgbClr val="000000"/>
                  </a:solidFill>
                  <a:latin typeface="Gulim" panose="020B0600000101010101" pitchFamily="34" charset="-127"/>
                </a:rPr>
                <a:t>c</a:t>
              </a:r>
              <a:endParaRPr lang="fr-FR" altLang="fr-FR"/>
            </a:p>
          </p:txBody>
        </p:sp>
        <p:sp>
          <p:nvSpPr>
            <p:cNvPr id="1232" name="Rectangle 250"/>
            <p:cNvSpPr>
              <a:spLocks noChangeArrowheads="1"/>
            </p:cNvSpPr>
            <p:nvPr/>
          </p:nvSpPr>
          <p:spPr bwMode="auto">
            <a:xfrm>
              <a:off x="2011" y="2856"/>
              <a:ext cx="18" cy="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400">
                  <a:solidFill>
                    <a:srgbClr val="000000"/>
                  </a:solidFill>
                  <a:latin typeface="Gulim" panose="020B0600000101010101" pitchFamily="34" charset="-127"/>
                </a:rPr>
                <a:t>a</a:t>
              </a:r>
              <a:endParaRPr lang="fr-FR" altLang="fr-FR"/>
            </a:p>
          </p:txBody>
        </p:sp>
        <p:sp>
          <p:nvSpPr>
            <p:cNvPr id="1233" name="Rectangle 251"/>
            <p:cNvSpPr>
              <a:spLocks noChangeArrowheads="1"/>
            </p:cNvSpPr>
            <p:nvPr/>
          </p:nvSpPr>
          <p:spPr bwMode="auto">
            <a:xfrm>
              <a:off x="2028" y="2856"/>
              <a:ext cx="7" cy="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400">
                  <a:solidFill>
                    <a:srgbClr val="000000"/>
                  </a:solidFill>
                  <a:latin typeface="Gulim" panose="020B0600000101010101" pitchFamily="34" charset="-127"/>
                </a:rPr>
                <a:t>l</a:t>
              </a:r>
              <a:endParaRPr lang="fr-FR" altLang="fr-FR"/>
            </a:p>
          </p:txBody>
        </p:sp>
        <p:sp>
          <p:nvSpPr>
            <p:cNvPr id="1234" name="Rectangle 252"/>
            <p:cNvSpPr>
              <a:spLocks noChangeArrowheads="1"/>
            </p:cNvSpPr>
            <p:nvPr/>
          </p:nvSpPr>
          <p:spPr bwMode="auto">
            <a:xfrm>
              <a:off x="2036" y="2856"/>
              <a:ext cx="18" cy="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400">
                  <a:solidFill>
                    <a:srgbClr val="000000"/>
                  </a:solidFill>
                  <a:latin typeface="Gulim" panose="020B0600000101010101" pitchFamily="34" charset="-127"/>
                </a:rPr>
                <a:t>e</a:t>
              </a:r>
              <a:endParaRPr lang="fr-FR" altLang="fr-FR"/>
            </a:p>
          </p:txBody>
        </p:sp>
        <p:sp>
          <p:nvSpPr>
            <p:cNvPr id="1235" name="Rectangle 253"/>
            <p:cNvSpPr>
              <a:spLocks noChangeArrowheads="1"/>
            </p:cNvSpPr>
            <p:nvPr/>
          </p:nvSpPr>
          <p:spPr bwMode="auto">
            <a:xfrm>
              <a:off x="2054" y="2855"/>
              <a:ext cx="11" cy="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400">
                  <a:solidFill>
                    <a:srgbClr val="000000"/>
                  </a:solidFill>
                </a:rPr>
                <a:t>)</a:t>
              </a:r>
              <a:endParaRPr lang="fr-FR" altLang="fr-FR"/>
            </a:p>
          </p:txBody>
        </p:sp>
        <p:sp>
          <p:nvSpPr>
            <p:cNvPr id="1236" name="Freeform 254"/>
            <p:cNvSpPr>
              <a:spLocks/>
            </p:cNvSpPr>
            <p:nvPr/>
          </p:nvSpPr>
          <p:spPr bwMode="auto">
            <a:xfrm>
              <a:off x="1345" y="2654"/>
              <a:ext cx="1237" cy="283"/>
            </a:xfrm>
            <a:custGeom>
              <a:avLst/>
              <a:gdLst>
                <a:gd name="T0" fmla="*/ 0 w 5754"/>
                <a:gd name="T1" fmla="*/ 0 h 1319"/>
                <a:gd name="T2" fmla="*/ 0 w 5754"/>
                <a:gd name="T3" fmla="*/ 0 h 1319"/>
                <a:gd name="T4" fmla="*/ 5754 w 5754"/>
                <a:gd name="T5" fmla="*/ 0 h 1319"/>
                <a:gd name="T6" fmla="*/ 5754 w 5754"/>
                <a:gd name="T7" fmla="*/ 1319 h 1319"/>
                <a:gd name="T8" fmla="*/ 0 w 5754"/>
                <a:gd name="T9" fmla="*/ 1319 h 1319"/>
                <a:gd name="T10" fmla="*/ 0 w 5754"/>
                <a:gd name="T11" fmla="*/ 0 h 1319"/>
              </a:gdLst>
              <a:ahLst/>
              <a:cxnLst>
                <a:cxn ang="0">
                  <a:pos x="T0" y="T1"/>
                </a:cxn>
                <a:cxn ang="0">
                  <a:pos x="T2" y="T3"/>
                </a:cxn>
                <a:cxn ang="0">
                  <a:pos x="T4" y="T5"/>
                </a:cxn>
                <a:cxn ang="0">
                  <a:pos x="T6" y="T7"/>
                </a:cxn>
                <a:cxn ang="0">
                  <a:pos x="T8" y="T9"/>
                </a:cxn>
                <a:cxn ang="0">
                  <a:pos x="T10" y="T11"/>
                </a:cxn>
              </a:cxnLst>
              <a:rect l="0" t="0" r="r" b="b"/>
              <a:pathLst>
                <a:path w="5754" h="1319">
                  <a:moveTo>
                    <a:pt x="0" y="0"/>
                  </a:moveTo>
                  <a:lnTo>
                    <a:pt x="0" y="0"/>
                  </a:lnTo>
                  <a:lnTo>
                    <a:pt x="5754" y="0"/>
                  </a:lnTo>
                  <a:lnTo>
                    <a:pt x="5754" y="1319"/>
                  </a:lnTo>
                  <a:lnTo>
                    <a:pt x="0" y="1319"/>
                  </a:lnTo>
                  <a:lnTo>
                    <a:pt x="0" y="0"/>
                  </a:lnTo>
                  <a:close/>
                </a:path>
              </a:pathLst>
            </a:cu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279" name="Picture 25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54" y="2252"/>
              <a:ext cx="1838" cy="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7" name="Freeform 256"/>
            <p:cNvSpPr>
              <a:spLocks/>
            </p:cNvSpPr>
            <p:nvPr/>
          </p:nvSpPr>
          <p:spPr bwMode="auto">
            <a:xfrm>
              <a:off x="2967" y="2560"/>
              <a:ext cx="66" cy="67"/>
            </a:xfrm>
            <a:custGeom>
              <a:avLst/>
              <a:gdLst>
                <a:gd name="T0" fmla="*/ 304 w 304"/>
                <a:gd name="T1" fmla="*/ 309 h 309"/>
                <a:gd name="T2" fmla="*/ 304 w 304"/>
                <a:gd name="T3" fmla="*/ 309 h 309"/>
                <a:gd name="T4" fmla="*/ 263 w 304"/>
                <a:gd name="T5" fmla="*/ 245 h 309"/>
                <a:gd name="T6" fmla="*/ 124 w 304"/>
                <a:gd name="T7" fmla="*/ 244 h 309"/>
                <a:gd name="T8" fmla="*/ 82 w 304"/>
                <a:gd name="T9" fmla="*/ 179 h 309"/>
                <a:gd name="T10" fmla="*/ 38 w 304"/>
                <a:gd name="T11" fmla="*/ 66 h 309"/>
                <a:gd name="T12" fmla="*/ 3 w 304"/>
                <a:gd name="T13" fmla="*/ 5 h 309"/>
                <a:gd name="T14" fmla="*/ 3 w 304"/>
                <a:gd name="T15" fmla="*/ 2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4" h="309">
                  <a:moveTo>
                    <a:pt x="304" y="309"/>
                  </a:moveTo>
                  <a:lnTo>
                    <a:pt x="304" y="309"/>
                  </a:lnTo>
                  <a:cubicBezTo>
                    <a:pt x="291" y="289"/>
                    <a:pt x="288" y="250"/>
                    <a:pt x="263" y="245"/>
                  </a:cubicBezTo>
                  <a:cubicBezTo>
                    <a:pt x="231" y="239"/>
                    <a:pt x="145" y="249"/>
                    <a:pt x="124" y="244"/>
                  </a:cubicBezTo>
                  <a:cubicBezTo>
                    <a:pt x="117" y="222"/>
                    <a:pt x="86" y="187"/>
                    <a:pt x="82" y="179"/>
                  </a:cubicBezTo>
                  <a:cubicBezTo>
                    <a:pt x="67" y="148"/>
                    <a:pt x="60" y="100"/>
                    <a:pt x="38" y="66"/>
                  </a:cubicBezTo>
                  <a:cubicBezTo>
                    <a:pt x="28" y="52"/>
                    <a:pt x="30" y="29"/>
                    <a:pt x="3" y="5"/>
                  </a:cubicBezTo>
                  <a:cubicBezTo>
                    <a:pt x="3" y="5"/>
                    <a:pt x="0" y="0"/>
                    <a:pt x="3" y="2"/>
                  </a:cubicBezTo>
                </a:path>
              </a:pathLst>
            </a:custGeom>
            <a:noFill/>
            <a:ln w="635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38" name="Freeform 257"/>
            <p:cNvSpPr>
              <a:spLocks/>
            </p:cNvSpPr>
            <p:nvPr/>
          </p:nvSpPr>
          <p:spPr bwMode="auto">
            <a:xfrm>
              <a:off x="3105" y="2591"/>
              <a:ext cx="46" cy="24"/>
            </a:xfrm>
            <a:custGeom>
              <a:avLst/>
              <a:gdLst>
                <a:gd name="T0" fmla="*/ 212 w 212"/>
                <a:gd name="T1" fmla="*/ 99 h 115"/>
                <a:gd name="T2" fmla="*/ 212 w 212"/>
                <a:gd name="T3" fmla="*/ 99 h 115"/>
                <a:gd name="T4" fmla="*/ 62 w 212"/>
                <a:gd name="T5" fmla="*/ 86 h 115"/>
                <a:gd name="T6" fmla="*/ 27 w 212"/>
                <a:gd name="T7" fmla="*/ 35 h 115"/>
                <a:gd name="T8" fmla="*/ 17 w 212"/>
                <a:gd name="T9" fmla="*/ 21 h 115"/>
                <a:gd name="T10" fmla="*/ 0 w 212"/>
                <a:gd name="T11" fmla="*/ 0 h 115"/>
              </a:gdLst>
              <a:ahLst/>
              <a:cxnLst>
                <a:cxn ang="0">
                  <a:pos x="T0" y="T1"/>
                </a:cxn>
                <a:cxn ang="0">
                  <a:pos x="T2" y="T3"/>
                </a:cxn>
                <a:cxn ang="0">
                  <a:pos x="T4" y="T5"/>
                </a:cxn>
                <a:cxn ang="0">
                  <a:pos x="T6" y="T7"/>
                </a:cxn>
                <a:cxn ang="0">
                  <a:pos x="T8" y="T9"/>
                </a:cxn>
                <a:cxn ang="0">
                  <a:pos x="T10" y="T11"/>
                </a:cxn>
              </a:cxnLst>
              <a:rect l="0" t="0" r="r" b="b"/>
              <a:pathLst>
                <a:path w="212" h="115">
                  <a:moveTo>
                    <a:pt x="212" y="99"/>
                  </a:moveTo>
                  <a:lnTo>
                    <a:pt x="212" y="99"/>
                  </a:lnTo>
                  <a:cubicBezTo>
                    <a:pt x="173" y="99"/>
                    <a:pt x="89" y="115"/>
                    <a:pt x="62" y="86"/>
                  </a:cubicBezTo>
                  <a:cubicBezTo>
                    <a:pt x="36" y="60"/>
                    <a:pt x="36" y="43"/>
                    <a:pt x="27" y="35"/>
                  </a:cubicBezTo>
                  <a:cubicBezTo>
                    <a:pt x="22" y="32"/>
                    <a:pt x="18" y="26"/>
                    <a:pt x="17" y="21"/>
                  </a:cubicBezTo>
                  <a:cubicBezTo>
                    <a:pt x="12" y="20"/>
                    <a:pt x="5" y="4"/>
                    <a:pt x="0" y="0"/>
                  </a:cubicBezTo>
                </a:path>
              </a:pathLst>
            </a:custGeom>
            <a:noFill/>
            <a:ln w="635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39" name="Freeform 258"/>
            <p:cNvSpPr>
              <a:spLocks/>
            </p:cNvSpPr>
            <p:nvPr/>
          </p:nvSpPr>
          <p:spPr bwMode="auto">
            <a:xfrm>
              <a:off x="3438" y="2611"/>
              <a:ext cx="90" cy="15"/>
            </a:xfrm>
            <a:custGeom>
              <a:avLst/>
              <a:gdLst>
                <a:gd name="T0" fmla="*/ 0 w 420"/>
                <a:gd name="T1" fmla="*/ 71 h 71"/>
                <a:gd name="T2" fmla="*/ 0 w 420"/>
                <a:gd name="T3" fmla="*/ 71 h 71"/>
                <a:gd name="T4" fmla="*/ 42 w 420"/>
                <a:gd name="T5" fmla="*/ 50 h 71"/>
                <a:gd name="T6" fmla="*/ 127 w 420"/>
                <a:gd name="T7" fmla="*/ 13 h 71"/>
                <a:gd name="T8" fmla="*/ 420 w 420"/>
                <a:gd name="T9" fmla="*/ 11 h 71"/>
              </a:gdLst>
              <a:ahLst/>
              <a:cxnLst>
                <a:cxn ang="0">
                  <a:pos x="T0" y="T1"/>
                </a:cxn>
                <a:cxn ang="0">
                  <a:pos x="T2" y="T3"/>
                </a:cxn>
                <a:cxn ang="0">
                  <a:pos x="T4" y="T5"/>
                </a:cxn>
                <a:cxn ang="0">
                  <a:pos x="T6" y="T7"/>
                </a:cxn>
                <a:cxn ang="0">
                  <a:pos x="T8" y="T9"/>
                </a:cxn>
              </a:cxnLst>
              <a:rect l="0" t="0" r="r" b="b"/>
              <a:pathLst>
                <a:path w="420" h="71">
                  <a:moveTo>
                    <a:pt x="0" y="71"/>
                  </a:moveTo>
                  <a:lnTo>
                    <a:pt x="0" y="71"/>
                  </a:lnTo>
                  <a:cubicBezTo>
                    <a:pt x="22" y="71"/>
                    <a:pt x="5" y="58"/>
                    <a:pt x="42" y="50"/>
                  </a:cubicBezTo>
                  <a:cubicBezTo>
                    <a:pt x="67" y="44"/>
                    <a:pt x="86" y="22"/>
                    <a:pt x="127" y="13"/>
                  </a:cubicBezTo>
                  <a:cubicBezTo>
                    <a:pt x="188" y="0"/>
                    <a:pt x="350" y="11"/>
                    <a:pt x="420" y="11"/>
                  </a:cubicBezTo>
                </a:path>
              </a:pathLst>
            </a:custGeom>
            <a:noFill/>
            <a:ln w="635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40" name="Freeform 259"/>
            <p:cNvSpPr>
              <a:spLocks/>
            </p:cNvSpPr>
            <p:nvPr/>
          </p:nvSpPr>
          <p:spPr bwMode="auto">
            <a:xfrm>
              <a:off x="3611" y="2573"/>
              <a:ext cx="146" cy="40"/>
            </a:xfrm>
            <a:custGeom>
              <a:avLst/>
              <a:gdLst>
                <a:gd name="T0" fmla="*/ 676 w 676"/>
                <a:gd name="T1" fmla="*/ 0 h 187"/>
                <a:gd name="T2" fmla="*/ 676 w 676"/>
                <a:gd name="T3" fmla="*/ 0 h 187"/>
                <a:gd name="T4" fmla="*/ 588 w 676"/>
                <a:gd name="T5" fmla="*/ 44 h 187"/>
                <a:gd name="T6" fmla="*/ 524 w 676"/>
                <a:gd name="T7" fmla="*/ 115 h 187"/>
                <a:gd name="T8" fmla="*/ 491 w 676"/>
                <a:gd name="T9" fmla="*/ 168 h 187"/>
                <a:gd name="T10" fmla="*/ 418 w 676"/>
                <a:gd name="T11" fmla="*/ 183 h 187"/>
                <a:gd name="T12" fmla="*/ 272 w 676"/>
                <a:gd name="T13" fmla="*/ 187 h 187"/>
                <a:gd name="T14" fmla="*/ 146 w 676"/>
                <a:gd name="T15" fmla="*/ 177 h 187"/>
                <a:gd name="T16" fmla="*/ 131 w 676"/>
                <a:gd name="T17" fmla="*/ 148 h 187"/>
                <a:gd name="T18" fmla="*/ 80 w 676"/>
                <a:gd name="T19" fmla="*/ 86 h 187"/>
                <a:gd name="T20" fmla="*/ 35 w 676"/>
                <a:gd name="T21" fmla="*/ 21 h 187"/>
                <a:gd name="T22" fmla="*/ 0 w 676"/>
                <a:gd name="T23"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6" h="187">
                  <a:moveTo>
                    <a:pt x="676" y="0"/>
                  </a:moveTo>
                  <a:lnTo>
                    <a:pt x="676" y="0"/>
                  </a:lnTo>
                  <a:cubicBezTo>
                    <a:pt x="646" y="10"/>
                    <a:pt x="612" y="25"/>
                    <a:pt x="588" y="44"/>
                  </a:cubicBezTo>
                  <a:cubicBezTo>
                    <a:pt x="550" y="74"/>
                    <a:pt x="543" y="97"/>
                    <a:pt x="524" y="115"/>
                  </a:cubicBezTo>
                  <a:cubicBezTo>
                    <a:pt x="523" y="117"/>
                    <a:pt x="492" y="167"/>
                    <a:pt x="491" y="168"/>
                  </a:cubicBezTo>
                  <a:cubicBezTo>
                    <a:pt x="468" y="173"/>
                    <a:pt x="493" y="183"/>
                    <a:pt x="418" y="183"/>
                  </a:cubicBezTo>
                  <a:cubicBezTo>
                    <a:pt x="374" y="183"/>
                    <a:pt x="322" y="187"/>
                    <a:pt x="272" y="187"/>
                  </a:cubicBezTo>
                  <a:cubicBezTo>
                    <a:pt x="252" y="187"/>
                    <a:pt x="152" y="186"/>
                    <a:pt x="146" y="177"/>
                  </a:cubicBezTo>
                  <a:cubicBezTo>
                    <a:pt x="143" y="172"/>
                    <a:pt x="142" y="155"/>
                    <a:pt x="131" y="148"/>
                  </a:cubicBezTo>
                  <a:cubicBezTo>
                    <a:pt x="107" y="133"/>
                    <a:pt x="93" y="110"/>
                    <a:pt x="80" y="86"/>
                  </a:cubicBezTo>
                  <a:cubicBezTo>
                    <a:pt x="64" y="55"/>
                    <a:pt x="61" y="44"/>
                    <a:pt x="35" y="21"/>
                  </a:cubicBezTo>
                  <a:cubicBezTo>
                    <a:pt x="30" y="15"/>
                    <a:pt x="3" y="9"/>
                    <a:pt x="0" y="0"/>
                  </a:cubicBezTo>
                </a:path>
              </a:pathLst>
            </a:custGeom>
            <a:noFill/>
            <a:ln w="635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41" name="Freeform 260"/>
            <p:cNvSpPr>
              <a:spLocks/>
            </p:cNvSpPr>
            <p:nvPr/>
          </p:nvSpPr>
          <p:spPr bwMode="auto">
            <a:xfrm>
              <a:off x="4446" y="2610"/>
              <a:ext cx="83" cy="17"/>
            </a:xfrm>
            <a:custGeom>
              <a:avLst/>
              <a:gdLst>
                <a:gd name="T0" fmla="*/ 382 w 382"/>
                <a:gd name="T1" fmla="*/ 4 h 77"/>
                <a:gd name="T2" fmla="*/ 382 w 382"/>
                <a:gd name="T3" fmla="*/ 4 h 77"/>
                <a:gd name="T4" fmla="*/ 209 w 382"/>
                <a:gd name="T5" fmla="*/ 7 h 77"/>
                <a:gd name="T6" fmla="*/ 67 w 382"/>
                <a:gd name="T7" fmla="*/ 18 h 77"/>
                <a:gd name="T8" fmla="*/ 52 w 382"/>
                <a:gd name="T9" fmla="*/ 29 h 77"/>
                <a:gd name="T10" fmla="*/ 11 w 382"/>
                <a:gd name="T11" fmla="*/ 73 h 77"/>
                <a:gd name="T12" fmla="*/ 0 w 382"/>
                <a:gd name="T13" fmla="*/ 76 h 77"/>
              </a:gdLst>
              <a:ahLst/>
              <a:cxnLst>
                <a:cxn ang="0">
                  <a:pos x="T0" y="T1"/>
                </a:cxn>
                <a:cxn ang="0">
                  <a:pos x="T2" y="T3"/>
                </a:cxn>
                <a:cxn ang="0">
                  <a:pos x="T4" y="T5"/>
                </a:cxn>
                <a:cxn ang="0">
                  <a:pos x="T6" y="T7"/>
                </a:cxn>
                <a:cxn ang="0">
                  <a:pos x="T8" y="T9"/>
                </a:cxn>
                <a:cxn ang="0">
                  <a:pos x="T10" y="T11"/>
                </a:cxn>
                <a:cxn ang="0">
                  <a:pos x="T12" y="T13"/>
                </a:cxn>
              </a:cxnLst>
              <a:rect l="0" t="0" r="r" b="b"/>
              <a:pathLst>
                <a:path w="382" h="77">
                  <a:moveTo>
                    <a:pt x="382" y="4"/>
                  </a:moveTo>
                  <a:lnTo>
                    <a:pt x="382" y="4"/>
                  </a:lnTo>
                  <a:cubicBezTo>
                    <a:pt x="325" y="4"/>
                    <a:pt x="265" y="0"/>
                    <a:pt x="209" y="7"/>
                  </a:cubicBezTo>
                  <a:cubicBezTo>
                    <a:pt x="183" y="11"/>
                    <a:pt x="82" y="8"/>
                    <a:pt x="67" y="18"/>
                  </a:cubicBezTo>
                  <a:cubicBezTo>
                    <a:pt x="65" y="19"/>
                    <a:pt x="54" y="21"/>
                    <a:pt x="52" y="29"/>
                  </a:cubicBezTo>
                  <a:cubicBezTo>
                    <a:pt x="50" y="29"/>
                    <a:pt x="25" y="62"/>
                    <a:pt x="11" y="73"/>
                  </a:cubicBezTo>
                  <a:cubicBezTo>
                    <a:pt x="5" y="77"/>
                    <a:pt x="1" y="72"/>
                    <a:pt x="0" y="76"/>
                  </a:cubicBezTo>
                </a:path>
              </a:pathLst>
            </a:custGeom>
            <a:noFill/>
            <a:ln w="635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42" name="Freeform 261"/>
            <p:cNvSpPr>
              <a:spLocks/>
            </p:cNvSpPr>
            <p:nvPr/>
          </p:nvSpPr>
          <p:spPr bwMode="auto">
            <a:xfrm>
              <a:off x="4185" y="2611"/>
              <a:ext cx="63" cy="15"/>
            </a:xfrm>
            <a:custGeom>
              <a:avLst/>
              <a:gdLst>
                <a:gd name="T0" fmla="*/ 293 w 293"/>
                <a:gd name="T1" fmla="*/ 9 h 71"/>
                <a:gd name="T2" fmla="*/ 293 w 293"/>
                <a:gd name="T3" fmla="*/ 9 h 71"/>
                <a:gd name="T4" fmla="*/ 83 w 293"/>
                <a:gd name="T5" fmla="*/ 14 h 71"/>
                <a:gd name="T6" fmla="*/ 45 w 293"/>
                <a:gd name="T7" fmla="*/ 40 h 71"/>
                <a:gd name="T8" fmla="*/ 29 w 293"/>
                <a:gd name="T9" fmla="*/ 49 h 71"/>
                <a:gd name="T10" fmla="*/ 0 w 293"/>
                <a:gd name="T11" fmla="*/ 71 h 71"/>
              </a:gdLst>
              <a:ahLst/>
              <a:cxnLst>
                <a:cxn ang="0">
                  <a:pos x="T0" y="T1"/>
                </a:cxn>
                <a:cxn ang="0">
                  <a:pos x="T2" y="T3"/>
                </a:cxn>
                <a:cxn ang="0">
                  <a:pos x="T4" y="T5"/>
                </a:cxn>
                <a:cxn ang="0">
                  <a:pos x="T6" y="T7"/>
                </a:cxn>
                <a:cxn ang="0">
                  <a:pos x="T8" y="T9"/>
                </a:cxn>
                <a:cxn ang="0">
                  <a:pos x="T10" y="T11"/>
                </a:cxn>
              </a:cxnLst>
              <a:rect l="0" t="0" r="r" b="b"/>
              <a:pathLst>
                <a:path w="293" h="71">
                  <a:moveTo>
                    <a:pt x="293" y="9"/>
                  </a:moveTo>
                  <a:lnTo>
                    <a:pt x="293" y="9"/>
                  </a:lnTo>
                  <a:cubicBezTo>
                    <a:pt x="255" y="9"/>
                    <a:pt x="104" y="0"/>
                    <a:pt x="83" y="14"/>
                  </a:cubicBezTo>
                  <a:cubicBezTo>
                    <a:pt x="68" y="24"/>
                    <a:pt x="69" y="26"/>
                    <a:pt x="45" y="40"/>
                  </a:cubicBezTo>
                  <a:cubicBezTo>
                    <a:pt x="40" y="43"/>
                    <a:pt x="35" y="46"/>
                    <a:pt x="29" y="49"/>
                  </a:cubicBezTo>
                  <a:cubicBezTo>
                    <a:pt x="24" y="51"/>
                    <a:pt x="7" y="71"/>
                    <a:pt x="0" y="71"/>
                  </a:cubicBezTo>
                </a:path>
              </a:pathLst>
            </a:custGeom>
            <a:noFill/>
            <a:ln w="635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43" name="Freeform 262"/>
            <p:cNvSpPr>
              <a:spLocks/>
            </p:cNvSpPr>
            <p:nvPr/>
          </p:nvSpPr>
          <p:spPr bwMode="auto">
            <a:xfrm>
              <a:off x="4331" y="2601"/>
              <a:ext cx="40" cy="40"/>
            </a:xfrm>
            <a:custGeom>
              <a:avLst/>
              <a:gdLst>
                <a:gd name="T0" fmla="*/ 0 w 188"/>
                <a:gd name="T1" fmla="*/ 0 h 185"/>
                <a:gd name="T2" fmla="*/ 0 w 188"/>
                <a:gd name="T3" fmla="*/ 0 h 185"/>
                <a:gd name="T4" fmla="*/ 23 w 188"/>
                <a:gd name="T5" fmla="*/ 46 h 185"/>
                <a:gd name="T6" fmla="*/ 139 w 188"/>
                <a:gd name="T7" fmla="*/ 52 h 185"/>
                <a:gd name="T8" fmla="*/ 151 w 188"/>
                <a:gd name="T9" fmla="*/ 90 h 185"/>
                <a:gd name="T10" fmla="*/ 157 w 188"/>
                <a:gd name="T11" fmla="*/ 110 h 185"/>
                <a:gd name="T12" fmla="*/ 188 w 188"/>
                <a:gd name="T13" fmla="*/ 185 h 185"/>
              </a:gdLst>
              <a:ahLst/>
              <a:cxnLst>
                <a:cxn ang="0">
                  <a:pos x="T0" y="T1"/>
                </a:cxn>
                <a:cxn ang="0">
                  <a:pos x="T2" y="T3"/>
                </a:cxn>
                <a:cxn ang="0">
                  <a:pos x="T4" y="T5"/>
                </a:cxn>
                <a:cxn ang="0">
                  <a:pos x="T6" y="T7"/>
                </a:cxn>
                <a:cxn ang="0">
                  <a:pos x="T8" y="T9"/>
                </a:cxn>
                <a:cxn ang="0">
                  <a:pos x="T10" y="T11"/>
                </a:cxn>
                <a:cxn ang="0">
                  <a:pos x="T12" y="T13"/>
                </a:cxn>
              </a:cxnLst>
              <a:rect l="0" t="0" r="r" b="b"/>
              <a:pathLst>
                <a:path w="188" h="185">
                  <a:moveTo>
                    <a:pt x="0" y="0"/>
                  </a:moveTo>
                  <a:lnTo>
                    <a:pt x="0" y="0"/>
                  </a:lnTo>
                  <a:cubicBezTo>
                    <a:pt x="8" y="17"/>
                    <a:pt x="13" y="31"/>
                    <a:pt x="23" y="46"/>
                  </a:cubicBezTo>
                  <a:cubicBezTo>
                    <a:pt x="37" y="48"/>
                    <a:pt x="136" y="49"/>
                    <a:pt x="139" y="52"/>
                  </a:cubicBezTo>
                  <a:cubicBezTo>
                    <a:pt x="139" y="52"/>
                    <a:pt x="149" y="85"/>
                    <a:pt x="151" y="90"/>
                  </a:cubicBezTo>
                  <a:cubicBezTo>
                    <a:pt x="152" y="91"/>
                    <a:pt x="157" y="110"/>
                    <a:pt x="157" y="110"/>
                  </a:cubicBezTo>
                  <a:cubicBezTo>
                    <a:pt x="164" y="131"/>
                    <a:pt x="183" y="164"/>
                    <a:pt x="188" y="185"/>
                  </a:cubicBezTo>
                </a:path>
              </a:pathLst>
            </a:custGeom>
            <a:noFill/>
            <a:ln w="635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44" name="Freeform 263"/>
            <p:cNvSpPr>
              <a:spLocks/>
            </p:cNvSpPr>
            <p:nvPr/>
          </p:nvSpPr>
          <p:spPr bwMode="auto">
            <a:xfrm>
              <a:off x="2885" y="2797"/>
              <a:ext cx="124" cy="77"/>
            </a:xfrm>
            <a:custGeom>
              <a:avLst/>
              <a:gdLst>
                <a:gd name="T0" fmla="*/ 0 w 577"/>
                <a:gd name="T1" fmla="*/ 0 h 358"/>
                <a:gd name="T2" fmla="*/ 0 w 577"/>
                <a:gd name="T3" fmla="*/ 0 h 358"/>
                <a:gd name="T4" fmla="*/ 181 w 577"/>
                <a:gd name="T5" fmla="*/ 113 h 358"/>
                <a:gd name="T6" fmla="*/ 310 w 577"/>
                <a:gd name="T7" fmla="*/ 192 h 358"/>
                <a:gd name="T8" fmla="*/ 577 w 577"/>
                <a:gd name="T9" fmla="*/ 358 h 358"/>
              </a:gdLst>
              <a:ahLst/>
              <a:cxnLst>
                <a:cxn ang="0">
                  <a:pos x="T0" y="T1"/>
                </a:cxn>
                <a:cxn ang="0">
                  <a:pos x="T2" y="T3"/>
                </a:cxn>
                <a:cxn ang="0">
                  <a:pos x="T4" y="T5"/>
                </a:cxn>
                <a:cxn ang="0">
                  <a:pos x="T6" y="T7"/>
                </a:cxn>
                <a:cxn ang="0">
                  <a:pos x="T8" y="T9"/>
                </a:cxn>
              </a:cxnLst>
              <a:rect l="0" t="0" r="r" b="b"/>
              <a:pathLst>
                <a:path w="577" h="358">
                  <a:moveTo>
                    <a:pt x="0" y="0"/>
                  </a:moveTo>
                  <a:lnTo>
                    <a:pt x="0" y="0"/>
                  </a:lnTo>
                  <a:lnTo>
                    <a:pt x="181" y="113"/>
                  </a:lnTo>
                  <a:lnTo>
                    <a:pt x="310" y="192"/>
                  </a:lnTo>
                  <a:lnTo>
                    <a:pt x="577" y="358"/>
                  </a:lnTo>
                </a:path>
              </a:pathLst>
            </a:custGeom>
            <a:noFill/>
            <a:ln w="19050" cap="flat">
              <a:solidFill>
                <a:srgbClr val="99009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45" name="Freeform 264"/>
            <p:cNvSpPr>
              <a:spLocks/>
            </p:cNvSpPr>
            <p:nvPr/>
          </p:nvSpPr>
          <p:spPr bwMode="auto">
            <a:xfrm>
              <a:off x="3022" y="2616"/>
              <a:ext cx="4" cy="8"/>
            </a:xfrm>
            <a:custGeom>
              <a:avLst/>
              <a:gdLst>
                <a:gd name="T0" fmla="*/ 0 w 19"/>
                <a:gd name="T1" fmla="*/ 31 h 37"/>
                <a:gd name="T2" fmla="*/ 0 w 19"/>
                <a:gd name="T3" fmla="*/ 31 h 37"/>
                <a:gd name="T4" fmla="*/ 11 w 19"/>
                <a:gd name="T5" fmla="*/ 36 h 37"/>
                <a:gd name="T6" fmla="*/ 10 w 19"/>
                <a:gd name="T7" fmla="*/ 37 h 37"/>
              </a:gdLst>
              <a:ahLst/>
              <a:cxnLst>
                <a:cxn ang="0">
                  <a:pos x="T0" y="T1"/>
                </a:cxn>
                <a:cxn ang="0">
                  <a:pos x="T2" y="T3"/>
                </a:cxn>
                <a:cxn ang="0">
                  <a:pos x="T4" y="T5"/>
                </a:cxn>
                <a:cxn ang="0">
                  <a:pos x="T6" y="T7"/>
                </a:cxn>
              </a:cxnLst>
              <a:rect l="0" t="0" r="r" b="b"/>
              <a:pathLst>
                <a:path w="19" h="37">
                  <a:moveTo>
                    <a:pt x="0" y="31"/>
                  </a:moveTo>
                  <a:lnTo>
                    <a:pt x="0" y="31"/>
                  </a:lnTo>
                  <a:cubicBezTo>
                    <a:pt x="1" y="0"/>
                    <a:pt x="19" y="31"/>
                    <a:pt x="11" y="36"/>
                  </a:cubicBezTo>
                  <a:cubicBezTo>
                    <a:pt x="10" y="37"/>
                    <a:pt x="11" y="36"/>
                    <a:pt x="10" y="37"/>
                  </a:cubicBezTo>
                </a:path>
              </a:pathLst>
            </a:custGeom>
            <a:noFill/>
            <a:ln w="3175" cap="flat">
              <a:solidFill>
                <a:srgbClr val="B3B3B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46" name="Freeform 265"/>
            <p:cNvSpPr>
              <a:spLocks/>
            </p:cNvSpPr>
            <p:nvPr/>
          </p:nvSpPr>
          <p:spPr bwMode="auto">
            <a:xfrm>
              <a:off x="3016" y="2615"/>
              <a:ext cx="15" cy="18"/>
            </a:xfrm>
            <a:custGeom>
              <a:avLst/>
              <a:gdLst>
                <a:gd name="T0" fmla="*/ 4 w 68"/>
                <a:gd name="T1" fmla="*/ 0 h 86"/>
                <a:gd name="T2" fmla="*/ 4 w 68"/>
                <a:gd name="T3" fmla="*/ 0 h 86"/>
                <a:gd name="T4" fmla="*/ 5 w 68"/>
                <a:gd name="T5" fmla="*/ 2 h 86"/>
                <a:gd name="T6" fmla="*/ 3 w 68"/>
                <a:gd name="T7" fmla="*/ 4 h 86"/>
                <a:gd name="T8" fmla="*/ 10 w 68"/>
                <a:gd name="T9" fmla="*/ 24 h 86"/>
                <a:gd name="T10" fmla="*/ 13 w 68"/>
                <a:gd name="T11" fmla="*/ 33 h 86"/>
                <a:gd name="T12" fmla="*/ 24 w 68"/>
                <a:gd name="T13" fmla="*/ 49 h 86"/>
                <a:gd name="T14" fmla="*/ 48 w 68"/>
                <a:gd name="T15" fmla="*/ 67 h 86"/>
                <a:gd name="T16" fmla="*/ 65 w 68"/>
                <a:gd name="T17" fmla="*/ 75 h 86"/>
                <a:gd name="T18" fmla="*/ 64 w 68"/>
                <a:gd name="T19" fmla="*/ 54 h 86"/>
                <a:gd name="T20" fmla="*/ 57 w 68"/>
                <a:gd name="T21" fmla="*/ 42 h 86"/>
                <a:gd name="T22" fmla="*/ 55 w 68"/>
                <a:gd name="T23" fmla="*/ 39 h 86"/>
                <a:gd name="T24" fmla="*/ 42 w 68"/>
                <a:gd name="T25" fmla="*/ 11 h 86"/>
                <a:gd name="T26" fmla="*/ 40 w 68"/>
                <a:gd name="T27" fmla="*/ 8 h 86"/>
                <a:gd name="T28" fmla="*/ 12 w 68"/>
                <a:gd name="T29" fmla="*/ 2 h 86"/>
                <a:gd name="T30" fmla="*/ 4 w 68"/>
                <a:gd name="T31" fmla="*/ 0 h 86"/>
                <a:gd name="T32" fmla="*/ 4 w 68"/>
                <a:gd name="T33"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8" h="86">
                  <a:moveTo>
                    <a:pt x="4" y="0"/>
                  </a:moveTo>
                  <a:lnTo>
                    <a:pt x="4" y="0"/>
                  </a:lnTo>
                  <a:cubicBezTo>
                    <a:pt x="5" y="1"/>
                    <a:pt x="5" y="1"/>
                    <a:pt x="5" y="2"/>
                  </a:cubicBezTo>
                  <a:cubicBezTo>
                    <a:pt x="3" y="2"/>
                    <a:pt x="4" y="3"/>
                    <a:pt x="3" y="4"/>
                  </a:cubicBezTo>
                  <a:cubicBezTo>
                    <a:pt x="0" y="17"/>
                    <a:pt x="5" y="14"/>
                    <a:pt x="10" y="24"/>
                  </a:cubicBezTo>
                  <a:cubicBezTo>
                    <a:pt x="13" y="31"/>
                    <a:pt x="11" y="26"/>
                    <a:pt x="13" y="33"/>
                  </a:cubicBezTo>
                  <a:cubicBezTo>
                    <a:pt x="15" y="40"/>
                    <a:pt x="20" y="38"/>
                    <a:pt x="24" y="49"/>
                  </a:cubicBezTo>
                  <a:cubicBezTo>
                    <a:pt x="30" y="68"/>
                    <a:pt x="30" y="61"/>
                    <a:pt x="48" y="67"/>
                  </a:cubicBezTo>
                  <a:cubicBezTo>
                    <a:pt x="54" y="69"/>
                    <a:pt x="63" y="86"/>
                    <a:pt x="65" y="75"/>
                  </a:cubicBezTo>
                  <a:cubicBezTo>
                    <a:pt x="68" y="56"/>
                    <a:pt x="66" y="65"/>
                    <a:pt x="64" y="54"/>
                  </a:cubicBezTo>
                  <a:cubicBezTo>
                    <a:pt x="63" y="53"/>
                    <a:pt x="58" y="43"/>
                    <a:pt x="57" y="42"/>
                  </a:cubicBezTo>
                  <a:cubicBezTo>
                    <a:pt x="57" y="41"/>
                    <a:pt x="56" y="40"/>
                    <a:pt x="55" y="39"/>
                  </a:cubicBezTo>
                  <a:cubicBezTo>
                    <a:pt x="51" y="38"/>
                    <a:pt x="50" y="18"/>
                    <a:pt x="42" y="11"/>
                  </a:cubicBezTo>
                  <a:cubicBezTo>
                    <a:pt x="42" y="11"/>
                    <a:pt x="40" y="9"/>
                    <a:pt x="40" y="8"/>
                  </a:cubicBezTo>
                  <a:cubicBezTo>
                    <a:pt x="32" y="7"/>
                    <a:pt x="37" y="1"/>
                    <a:pt x="12" y="2"/>
                  </a:cubicBezTo>
                  <a:cubicBezTo>
                    <a:pt x="12" y="2"/>
                    <a:pt x="4" y="0"/>
                    <a:pt x="4" y="0"/>
                  </a:cubicBezTo>
                  <a:lnTo>
                    <a:pt x="4" y="0"/>
                  </a:lnTo>
                  <a:close/>
                </a:path>
              </a:pathLst>
            </a:custGeom>
            <a:solidFill>
              <a:srgbClr val="B3B3B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024" name="Freeform 266"/>
            <p:cNvSpPr>
              <a:spLocks/>
            </p:cNvSpPr>
            <p:nvPr/>
          </p:nvSpPr>
          <p:spPr bwMode="auto">
            <a:xfrm>
              <a:off x="3016" y="2615"/>
              <a:ext cx="15" cy="18"/>
            </a:xfrm>
            <a:custGeom>
              <a:avLst/>
              <a:gdLst>
                <a:gd name="T0" fmla="*/ 4 w 68"/>
                <a:gd name="T1" fmla="*/ 0 h 86"/>
                <a:gd name="T2" fmla="*/ 4 w 68"/>
                <a:gd name="T3" fmla="*/ 0 h 86"/>
                <a:gd name="T4" fmla="*/ 5 w 68"/>
                <a:gd name="T5" fmla="*/ 2 h 86"/>
                <a:gd name="T6" fmla="*/ 3 w 68"/>
                <a:gd name="T7" fmla="*/ 4 h 86"/>
                <a:gd name="T8" fmla="*/ 10 w 68"/>
                <a:gd name="T9" fmla="*/ 24 h 86"/>
                <a:gd name="T10" fmla="*/ 13 w 68"/>
                <a:gd name="T11" fmla="*/ 33 h 86"/>
                <a:gd name="T12" fmla="*/ 24 w 68"/>
                <a:gd name="T13" fmla="*/ 49 h 86"/>
                <a:gd name="T14" fmla="*/ 48 w 68"/>
                <a:gd name="T15" fmla="*/ 67 h 86"/>
                <a:gd name="T16" fmla="*/ 65 w 68"/>
                <a:gd name="T17" fmla="*/ 75 h 86"/>
                <a:gd name="T18" fmla="*/ 64 w 68"/>
                <a:gd name="T19" fmla="*/ 54 h 86"/>
                <a:gd name="T20" fmla="*/ 57 w 68"/>
                <a:gd name="T21" fmla="*/ 42 h 86"/>
                <a:gd name="T22" fmla="*/ 55 w 68"/>
                <a:gd name="T23" fmla="*/ 39 h 86"/>
                <a:gd name="T24" fmla="*/ 42 w 68"/>
                <a:gd name="T25" fmla="*/ 11 h 86"/>
                <a:gd name="T26" fmla="*/ 40 w 68"/>
                <a:gd name="T27" fmla="*/ 8 h 86"/>
                <a:gd name="T28" fmla="*/ 12 w 68"/>
                <a:gd name="T29" fmla="*/ 2 h 86"/>
                <a:gd name="T30" fmla="*/ 4 w 68"/>
                <a:gd name="T31" fmla="*/ 0 h 86"/>
                <a:gd name="T32" fmla="*/ 4 w 68"/>
                <a:gd name="T33"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8" h="86">
                  <a:moveTo>
                    <a:pt x="4" y="0"/>
                  </a:moveTo>
                  <a:lnTo>
                    <a:pt x="4" y="0"/>
                  </a:lnTo>
                  <a:cubicBezTo>
                    <a:pt x="5" y="1"/>
                    <a:pt x="5" y="1"/>
                    <a:pt x="5" y="2"/>
                  </a:cubicBezTo>
                  <a:cubicBezTo>
                    <a:pt x="3" y="2"/>
                    <a:pt x="4" y="3"/>
                    <a:pt x="3" y="4"/>
                  </a:cubicBezTo>
                  <a:cubicBezTo>
                    <a:pt x="0" y="17"/>
                    <a:pt x="5" y="14"/>
                    <a:pt x="10" y="24"/>
                  </a:cubicBezTo>
                  <a:cubicBezTo>
                    <a:pt x="13" y="31"/>
                    <a:pt x="11" y="26"/>
                    <a:pt x="13" y="33"/>
                  </a:cubicBezTo>
                  <a:cubicBezTo>
                    <a:pt x="15" y="40"/>
                    <a:pt x="20" y="38"/>
                    <a:pt x="24" y="49"/>
                  </a:cubicBezTo>
                  <a:cubicBezTo>
                    <a:pt x="30" y="68"/>
                    <a:pt x="30" y="61"/>
                    <a:pt x="48" y="67"/>
                  </a:cubicBezTo>
                  <a:cubicBezTo>
                    <a:pt x="54" y="69"/>
                    <a:pt x="63" y="86"/>
                    <a:pt x="65" y="75"/>
                  </a:cubicBezTo>
                  <a:cubicBezTo>
                    <a:pt x="68" y="56"/>
                    <a:pt x="66" y="65"/>
                    <a:pt x="64" y="54"/>
                  </a:cubicBezTo>
                  <a:cubicBezTo>
                    <a:pt x="63" y="53"/>
                    <a:pt x="58" y="43"/>
                    <a:pt x="57" y="42"/>
                  </a:cubicBezTo>
                  <a:cubicBezTo>
                    <a:pt x="57" y="41"/>
                    <a:pt x="56" y="40"/>
                    <a:pt x="55" y="39"/>
                  </a:cubicBezTo>
                  <a:cubicBezTo>
                    <a:pt x="51" y="38"/>
                    <a:pt x="50" y="18"/>
                    <a:pt x="42" y="11"/>
                  </a:cubicBezTo>
                  <a:cubicBezTo>
                    <a:pt x="42" y="11"/>
                    <a:pt x="40" y="9"/>
                    <a:pt x="40" y="8"/>
                  </a:cubicBezTo>
                  <a:cubicBezTo>
                    <a:pt x="32" y="7"/>
                    <a:pt x="37" y="1"/>
                    <a:pt x="12" y="2"/>
                  </a:cubicBezTo>
                  <a:cubicBezTo>
                    <a:pt x="12" y="2"/>
                    <a:pt x="4" y="0"/>
                    <a:pt x="4" y="0"/>
                  </a:cubicBezTo>
                  <a:lnTo>
                    <a:pt x="4" y="0"/>
                  </a:lnTo>
                  <a:close/>
                </a:path>
              </a:pathLst>
            </a:custGeom>
            <a:noFill/>
            <a:ln w="3175" cap="flat">
              <a:solidFill>
                <a:srgbClr val="B3B3B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25" name="Freeform 267"/>
            <p:cNvSpPr>
              <a:spLocks/>
            </p:cNvSpPr>
            <p:nvPr/>
          </p:nvSpPr>
          <p:spPr bwMode="auto">
            <a:xfrm>
              <a:off x="3019" y="2614"/>
              <a:ext cx="10" cy="9"/>
            </a:xfrm>
            <a:custGeom>
              <a:avLst/>
              <a:gdLst>
                <a:gd name="T0" fmla="*/ 0 w 46"/>
                <a:gd name="T1" fmla="*/ 5 h 43"/>
                <a:gd name="T2" fmla="*/ 0 w 46"/>
                <a:gd name="T3" fmla="*/ 5 h 43"/>
                <a:gd name="T4" fmla="*/ 1 w 46"/>
                <a:gd name="T5" fmla="*/ 2 h 43"/>
                <a:gd name="T6" fmla="*/ 25 w 46"/>
                <a:gd name="T7" fmla="*/ 6 h 43"/>
                <a:gd name="T8" fmla="*/ 32 w 46"/>
                <a:gd name="T9" fmla="*/ 14 h 43"/>
                <a:gd name="T10" fmla="*/ 34 w 46"/>
                <a:gd name="T11" fmla="*/ 18 h 43"/>
                <a:gd name="T12" fmla="*/ 44 w 46"/>
                <a:gd name="T13" fmla="*/ 39 h 43"/>
                <a:gd name="T14" fmla="*/ 46 w 46"/>
                <a:gd name="T15" fmla="*/ 43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43">
                  <a:moveTo>
                    <a:pt x="0" y="5"/>
                  </a:moveTo>
                  <a:lnTo>
                    <a:pt x="0" y="5"/>
                  </a:lnTo>
                  <a:cubicBezTo>
                    <a:pt x="2" y="0"/>
                    <a:pt x="1" y="3"/>
                    <a:pt x="1" y="2"/>
                  </a:cubicBezTo>
                  <a:cubicBezTo>
                    <a:pt x="7" y="4"/>
                    <a:pt x="20" y="0"/>
                    <a:pt x="25" y="6"/>
                  </a:cubicBezTo>
                  <a:cubicBezTo>
                    <a:pt x="30" y="11"/>
                    <a:pt x="28" y="5"/>
                    <a:pt x="32" y="14"/>
                  </a:cubicBezTo>
                  <a:cubicBezTo>
                    <a:pt x="34" y="17"/>
                    <a:pt x="33" y="15"/>
                    <a:pt x="34" y="18"/>
                  </a:cubicBezTo>
                  <a:cubicBezTo>
                    <a:pt x="36" y="23"/>
                    <a:pt x="42" y="30"/>
                    <a:pt x="44" y="39"/>
                  </a:cubicBezTo>
                  <a:cubicBezTo>
                    <a:pt x="44" y="39"/>
                    <a:pt x="46" y="42"/>
                    <a:pt x="46" y="43"/>
                  </a:cubicBezTo>
                </a:path>
              </a:pathLst>
            </a:custGeom>
            <a:noFill/>
            <a:ln w="3175" cap="flat">
              <a:solidFill>
                <a:srgbClr val="B3B3B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27" name="Freeform 268"/>
            <p:cNvSpPr>
              <a:spLocks/>
            </p:cNvSpPr>
            <p:nvPr/>
          </p:nvSpPr>
          <p:spPr bwMode="auto">
            <a:xfrm>
              <a:off x="3018" y="2621"/>
              <a:ext cx="13" cy="12"/>
            </a:xfrm>
            <a:custGeom>
              <a:avLst/>
              <a:gdLst>
                <a:gd name="T0" fmla="*/ 5 w 63"/>
                <a:gd name="T1" fmla="*/ 0 h 57"/>
                <a:gd name="T2" fmla="*/ 5 w 63"/>
                <a:gd name="T3" fmla="*/ 0 h 57"/>
                <a:gd name="T4" fmla="*/ 13 w 63"/>
                <a:gd name="T5" fmla="*/ 21 h 57"/>
                <a:gd name="T6" fmla="*/ 16 w 63"/>
                <a:gd name="T7" fmla="*/ 26 h 57"/>
                <a:gd name="T8" fmla="*/ 27 w 63"/>
                <a:gd name="T9" fmla="*/ 39 h 57"/>
                <a:gd name="T10" fmla="*/ 45 w 63"/>
                <a:gd name="T11" fmla="*/ 49 h 57"/>
                <a:gd name="T12" fmla="*/ 61 w 63"/>
                <a:gd name="T13" fmla="*/ 45 h 57"/>
                <a:gd name="T14" fmla="*/ 63 w 63"/>
                <a:gd name="T15" fmla="*/ 43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57">
                  <a:moveTo>
                    <a:pt x="5" y="0"/>
                  </a:moveTo>
                  <a:lnTo>
                    <a:pt x="5" y="0"/>
                  </a:lnTo>
                  <a:cubicBezTo>
                    <a:pt x="0" y="2"/>
                    <a:pt x="10" y="14"/>
                    <a:pt x="13" y="21"/>
                  </a:cubicBezTo>
                  <a:cubicBezTo>
                    <a:pt x="14" y="21"/>
                    <a:pt x="15" y="25"/>
                    <a:pt x="16" y="26"/>
                  </a:cubicBezTo>
                  <a:cubicBezTo>
                    <a:pt x="16" y="27"/>
                    <a:pt x="22" y="39"/>
                    <a:pt x="27" y="39"/>
                  </a:cubicBezTo>
                  <a:cubicBezTo>
                    <a:pt x="29" y="39"/>
                    <a:pt x="43" y="44"/>
                    <a:pt x="45" y="49"/>
                  </a:cubicBezTo>
                  <a:cubicBezTo>
                    <a:pt x="55" y="57"/>
                    <a:pt x="56" y="48"/>
                    <a:pt x="61" y="45"/>
                  </a:cubicBezTo>
                  <a:cubicBezTo>
                    <a:pt x="61" y="44"/>
                    <a:pt x="63" y="43"/>
                    <a:pt x="63" y="43"/>
                  </a:cubicBezTo>
                </a:path>
              </a:pathLst>
            </a:custGeom>
            <a:noFill/>
            <a:ln w="3175" cap="flat">
              <a:solidFill>
                <a:srgbClr val="B3B3B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29" name="Freeform 269"/>
            <p:cNvSpPr>
              <a:spLocks/>
            </p:cNvSpPr>
            <p:nvPr/>
          </p:nvSpPr>
          <p:spPr bwMode="auto">
            <a:xfrm>
              <a:off x="3442" y="2613"/>
              <a:ext cx="89" cy="18"/>
            </a:xfrm>
            <a:custGeom>
              <a:avLst/>
              <a:gdLst>
                <a:gd name="T0" fmla="*/ 409 w 414"/>
                <a:gd name="T1" fmla="*/ 9 h 84"/>
                <a:gd name="T2" fmla="*/ 409 w 414"/>
                <a:gd name="T3" fmla="*/ 9 h 84"/>
                <a:gd name="T4" fmla="*/ 408 w 414"/>
                <a:gd name="T5" fmla="*/ 30 h 84"/>
                <a:gd name="T6" fmla="*/ 384 w 414"/>
                <a:gd name="T7" fmla="*/ 32 h 84"/>
                <a:gd name="T8" fmla="*/ 292 w 414"/>
                <a:gd name="T9" fmla="*/ 36 h 84"/>
                <a:gd name="T10" fmla="*/ 236 w 414"/>
                <a:gd name="T11" fmla="*/ 40 h 84"/>
                <a:gd name="T12" fmla="*/ 224 w 414"/>
                <a:gd name="T13" fmla="*/ 42 h 84"/>
                <a:gd name="T14" fmla="*/ 213 w 414"/>
                <a:gd name="T15" fmla="*/ 45 h 84"/>
                <a:gd name="T16" fmla="*/ 182 w 414"/>
                <a:gd name="T17" fmla="*/ 52 h 84"/>
                <a:gd name="T18" fmla="*/ 141 w 414"/>
                <a:gd name="T19" fmla="*/ 65 h 84"/>
                <a:gd name="T20" fmla="*/ 102 w 414"/>
                <a:gd name="T21" fmla="*/ 72 h 84"/>
                <a:gd name="T22" fmla="*/ 60 w 414"/>
                <a:gd name="T23" fmla="*/ 75 h 84"/>
                <a:gd name="T24" fmla="*/ 40 w 414"/>
                <a:gd name="T25" fmla="*/ 77 h 84"/>
                <a:gd name="T26" fmla="*/ 14 w 414"/>
                <a:gd name="T27" fmla="*/ 83 h 84"/>
                <a:gd name="T28" fmla="*/ 2 w 414"/>
                <a:gd name="T29" fmla="*/ 80 h 84"/>
                <a:gd name="T30" fmla="*/ 0 w 414"/>
                <a:gd name="T31" fmla="*/ 72 h 84"/>
                <a:gd name="T32" fmla="*/ 16 w 414"/>
                <a:gd name="T33" fmla="*/ 51 h 84"/>
                <a:gd name="T34" fmla="*/ 89 w 414"/>
                <a:gd name="T35" fmla="*/ 18 h 84"/>
                <a:gd name="T36" fmla="*/ 160 w 414"/>
                <a:gd name="T37" fmla="*/ 4 h 84"/>
                <a:gd name="T38" fmla="*/ 225 w 414"/>
                <a:gd name="T39" fmla="*/ 3 h 84"/>
                <a:gd name="T40" fmla="*/ 319 w 414"/>
                <a:gd name="T41" fmla="*/ 4 h 84"/>
                <a:gd name="T42" fmla="*/ 389 w 414"/>
                <a:gd name="T43" fmla="*/ 8 h 84"/>
                <a:gd name="T44" fmla="*/ 409 w 414"/>
                <a:gd name="T45" fmla="*/ 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14" h="84">
                  <a:moveTo>
                    <a:pt x="409" y="9"/>
                  </a:moveTo>
                  <a:lnTo>
                    <a:pt x="409" y="9"/>
                  </a:lnTo>
                  <a:cubicBezTo>
                    <a:pt x="414" y="12"/>
                    <a:pt x="413" y="28"/>
                    <a:pt x="408" y="30"/>
                  </a:cubicBezTo>
                  <a:cubicBezTo>
                    <a:pt x="408" y="30"/>
                    <a:pt x="387" y="32"/>
                    <a:pt x="384" y="32"/>
                  </a:cubicBezTo>
                  <a:cubicBezTo>
                    <a:pt x="353" y="32"/>
                    <a:pt x="324" y="35"/>
                    <a:pt x="292" y="36"/>
                  </a:cubicBezTo>
                  <a:cubicBezTo>
                    <a:pt x="273" y="37"/>
                    <a:pt x="257" y="37"/>
                    <a:pt x="236" y="40"/>
                  </a:cubicBezTo>
                  <a:cubicBezTo>
                    <a:pt x="233" y="40"/>
                    <a:pt x="226" y="38"/>
                    <a:pt x="224" y="42"/>
                  </a:cubicBezTo>
                  <a:cubicBezTo>
                    <a:pt x="220" y="44"/>
                    <a:pt x="225" y="43"/>
                    <a:pt x="213" y="45"/>
                  </a:cubicBezTo>
                  <a:cubicBezTo>
                    <a:pt x="194" y="49"/>
                    <a:pt x="206" y="53"/>
                    <a:pt x="182" y="52"/>
                  </a:cubicBezTo>
                  <a:cubicBezTo>
                    <a:pt x="174" y="52"/>
                    <a:pt x="156" y="64"/>
                    <a:pt x="141" y="65"/>
                  </a:cubicBezTo>
                  <a:cubicBezTo>
                    <a:pt x="134" y="65"/>
                    <a:pt x="114" y="72"/>
                    <a:pt x="102" y="72"/>
                  </a:cubicBezTo>
                  <a:cubicBezTo>
                    <a:pt x="99" y="72"/>
                    <a:pt x="71" y="75"/>
                    <a:pt x="60" y="75"/>
                  </a:cubicBezTo>
                  <a:cubicBezTo>
                    <a:pt x="53" y="76"/>
                    <a:pt x="51" y="77"/>
                    <a:pt x="40" y="77"/>
                  </a:cubicBezTo>
                  <a:cubicBezTo>
                    <a:pt x="33" y="77"/>
                    <a:pt x="19" y="81"/>
                    <a:pt x="14" y="83"/>
                  </a:cubicBezTo>
                  <a:cubicBezTo>
                    <a:pt x="11" y="84"/>
                    <a:pt x="4" y="81"/>
                    <a:pt x="2" y="80"/>
                  </a:cubicBezTo>
                  <a:cubicBezTo>
                    <a:pt x="2" y="79"/>
                    <a:pt x="1" y="72"/>
                    <a:pt x="0" y="72"/>
                  </a:cubicBezTo>
                  <a:cubicBezTo>
                    <a:pt x="0" y="65"/>
                    <a:pt x="8" y="53"/>
                    <a:pt x="16" y="51"/>
                  </a:cubicBezTo>
                  <a:cubicBezTo>
                    <a:pt x="22" y="50"/>
                    <a:pt x="85" y="19"/>
                    <a:pt x="89" y="18"/>
                  </a:cubicBezTo>
                  <a:cubicBezTo>
                    <a:pt x="126" y="0"/>
                    <a:pt x="135" y="5"/>
                    <a:pt x="160" y="4"/>
                  </a:cubicBezTo>
                  <a:cubicBezTo>
                    <a:pt x="176" y="4"/>
                    <a:pt x="216" y="3"/>
                    <a:pt x="225" y="3"/>
                  </a:cubicBezTo>
                  <a:cubicBezTo>
                    <a:pt x="233" y="4"/>
                    <a:pt x="306" y="3"/>
                    <a:pt x="319" y="4"/>
                  </a:cubicBezTo>
                  <a:cubicBezTo>
                    <a:pt x="333" y="5"/>
                    <a:pt x="380" y="6"/>
                    <a:pt x="389" y="8"/>
                  </a:cubicBezTo>
                  <a:lnTo>
                    <a:pt x="409" y="9"/>
                  </a:lnTo>
                  <a:close/>
                </a:path>
              </a:pathLst>
            </a:custGeom>
            <a:solidFill>
              <a:srgbClr val="B3B3B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1" name="Freeform 270"/>
            <p:cNvSpPr>
              <a:spLocks/>
            </p:cNvSpPr>
            <p:nvPr/>
          </p:nvSpPr>
          <p:spPr bwMode="auto">
            <a:xfrm>
              <a:off x="3442" y="2613"/>
              <a:ext cx="89" cy="18"/>
            </a:xfrm>
            <a:custGeom>
              <a:avLst/>
              <a:gdLst>
                <a:gd name="T0" fmla="*/ 409 w 414"/>
                <a:gd name="T1" fmla="*/ 9 h 84"/>
                <a:gd name="T2" fmla="*/ 409 w 414"/>
                <a:gd name="T3" fmla="*/ 9 h 84"/>
                <a:gd name="T4" fmla="*/ 408 w 414"/>
                <a:gd name="T5" fmla="*/ 30 h 84"/>
                <a:gd name="T6" fmla="*/ 384 w 414"/>
                <a:gd name="T7" fmla="*/ 32 h 84"/>
                <a:gd name="T8" fmla="*/ 292 w 414"/>
                <a:gd name="T9" fmla="*/ 36 h 84"/>
                <a:gd name="T10" fmla="*/ 236 w 414"/>
                <a:gd name="T11" fmla="*/ 40 h 84"/>
                <a:gd name="T12" fmla="*/ 224 w 414"/>
                <a:gd name="T13" fmla="*/ 42 h 84"/>
                <a:gd name="T14" fmla="*/ 213 w 414"/>
                <a:gd name="T15" fmla="*/ 45 h 84"/>
                <a:gd name="T16" fmla="*/ 182 w 414"/>
                <a:gd name="T17" fmla="*/ 52 h 84"/>
                <a:gd name="T18" fmla="*/ 141 w 414"/>
                <a:gd name="T19" fmla="*/ 65 h 84"/>
                <a:gd name="T20" fmla="*/ 102 w 414"/>
                <a:gd name="T21" fmla="*/ 72 h 84"/>
                <a:gd name="T22" fmla="*/ 60 w 414"/>
                <a:gd name="T23" fmla="*/ 75 h 84"/>
                <a:gd name="T24" fmla="*/ 40 w 414"/>
                <a:gd name="T25" fmla="*/ 77 h 84"/>
                <a:gd name="T26" fmla="*/ 14 w 414"/>
                <a:gd name="T27" fmla="*/ 83 h 84"/>
                <a:gd name="T28" fmla="*/ 2 w 414"/>
                <a:gd name="T29" fmla="*/ 80 h 84"/>
                <a:gd name="T30" fmla="*/ 0 w 414"/>
                <a:gd name="T31" fmla="*/ 72 h 84"/>
                <a:gd name="T32" fmla="*/ 16 w 414"/>
                <a:gd name="T33" fmla="*/ 51 h 84"/>
                <a:gd name="T34" fmla="*/ 89 w 414"/>
                <a:gd name="T35" fmla="*/ 18 h 84"/>
                <a:gd name="T36" fmla="*/ 160 w 414"/>
                <a:gd name="T37" fmla="*/ 4 h 84"/>
                <a:gd name="T38" fmla="*/ 225 w 414"/>
                <a:gd name="T39" fmla="*/ 3 h 84"/>
                <a:gd name="T40" fmla="*/ 319 w 414"/>
                <a:gd name="T41" fmla="*/ 4 h 84"/>
                <a:gd name="T42" fmla="*/ 389 w 414"/>
                <a:gd name="T43" fmla="*/ 8 h 84"/>
                <a:gd name="T44" fmla="*/ 409 w 414"/>
                <a:gd name="T45" fmla="*/ 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14" h="84">
                  <a:moveTo>
                    <a:pt x="409" y="9"/>
                  </a:moveTo>
                  <a:lnTo>
                    <a:pt x="409" y="9"/>
                  </a:lnTo>
                  <a:cubicBezTo>
                    <a:pt x="414" y="12"/>
                    <a:pt x="413" y="28"/>
                    <a:pt x="408" y="30"/>
                  </a:cubicBezTo>
                  <a:cubicBezTo>
                    <a:pt x="408" y="30"/>
                    <a:pt x="387" y="32"/>
                    <a:pt x="384" y="32"/>
                  </a:cubicBezTo>
                  <a:cubicBezTo>
                    <a:pt x="353" y="32"/>
                    <a:pt x="324" y="35"/>
                    <a:pt x="292" y="36"/>
                  </a:cubicBezTo>
                  <a:cubicBezTo>
                    <a:pt x="273" y="37"/>
                    <a:pt x="257" y="37"/>
                    <a:pt x="236" y="40"/>
                  </a:cubicBezTo>
                  <a:cubicBezTo>
                    <a:pt x="233" y="40"/>
                    <a:pt x="226" y="38"/>
                    <a:pt x="224" y="42"/>
                  </a:cubicBezTo>
                  <a:cubicBezTo>
                    <a:pt x="220" y="44"/>
                    <a:pt x="225" y="43"/>
                    <a:pt x="213" y="45"/>
                  </a:cubicBezTo>
                  <a:cubicBezTo>
                    <a:pt x="194" y="49"/>
                    <a:pt x="206" y="53"/>
                    <a:pt x="182" y="52"/>
                  </a:cubicBezTo>
                  <a:cubicBezTo>
                    <a:pt x="174" y="52"/>
                    <a:pt x="156" y="64"/>
                    <a:pt x="141" y="65"/>
                  </a:cubicBezTo>
                  <a:cubicBezTo>
                    <a:pt x="134" y="65"/>
                    <a:pt x="114" y="72"/>
                    <a:pt x="102" y="72"/>
                  </a:cubicBezTo>
                  <a:cubicBezTo>
                    <a:pt x="99" y="72"/>
                    <a:pt x="71" y="75"/>
                    <a:pt x="60" y="75"/>
                  </a:cubicBezTo>
                  <a:cubicBezTo>
                    <a:pt x="53" y="76"/>
                    <a:pt x="51" y="77"/>
                    <a:pt x="40" y="77"/>
                  </a:cubicBezTo>
                  <a:cubicBezTo>
                    <a:pt x="33" y="77"/>
                    <a:pt x="19" y="81"/>
                    <a:pt x="14" y="83"/>
                  </a:cubicBezTo>
                  <a:cubicBezTo>
                    <a:pt x="11" y="84"/>
                    <a:pt x="4" y="81"/>
                    <a:pt x="2" y="80"/>
                  </a:cubicBezTo>
                  <a:cubicBezTo>
                    <a:pt x="2" y="79"/>
                    <a:pt x="1" y="72"/>
                    <a:pt x="0" y="72"/>
                  </a:cubicBezTo>
                  <a:cubicBezTo>
                    <a:pt x="0" y="65"/>
                    <a:pt x="8" y="53"/>
                    <a:pt x="16" y="51"/>
                  </a:cubicBezTo>
                  <a:cubicBezTo>
                    <a:pt x="22" y="50"/>
                    <a:pt x="85" y="19"/>
                    <a:pt x="89" y="18"/>
                  </a:cubicBezTo>
                  <a:cubicBezTo>
                    <a:pt x="126" y="0"/>
                    <a:pt x="135" y="5"/>
                    <a:pt x="160" y="4"/>
                  </a:cubicBezTo>
                  <a:cubicBezTo>
                    <a:pt x="176" y="4"/>
                    <a:pt x="216" y="3"/>
                    <a:pt x="225" y="3"/>
                  </a:cubicBezTo>
                  <a:cubicBezTo>
                    <a:pt x="233" y="4"/>
                    <a:pt x="306" y="3"/>
                    <a:pt x="319" y="4"/>
                  </a:cubicBezTo>
                  <a:cubicBezTo>
                    <a:pt x="333" y="5"/>
                    <a:pt x="380" y="6"/>
                    <a:pt x="389" y="8"/>
                  </a:cubicBezTo>
                  <a:lnTo>
                    <a:pt x="409" y="9"/>
                  </a:lnTo>
                  <a:close/>
                </a:path>
              </a:pathLst>
            </a:custGeom>
            <a:noFill/>
            <a:ln w="3175" cap="flat">
              <a:solidFill>
                <a:srgbClr val="B3B3B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32" name="Freeform 271"/>
            <p:cNvSpPr>
              <a:spLocks/>
            </p:cNvSpPr>
            <p:nvPr/>
          </p:nvSpPr>
          <p:spPr bwMode="auto">
            <a:xfrm>
              <a:off x="4187" y="2613"/>
              <a:ext cx="62" cy="19"/>
            </a:xfrm>
            <a:custGeom>
              <a:avLst/>
              <a:gdLst>
                <a:gd name="T0" fmla="*/ 11 w 289"/>
                <a:gd name="T1" fmla="*/ 59 h 86"/>
                <a:gd name="T2" fmla="*/ 11 w 289"/>
                <a:gd name="T3" fmla="*/ 59 h 86"/>
                <a:gd name="T4" fmla="*/ 21 w 289"/>
                <a:gd name="T5" fmla="*/ 49 h 86"/>
                <a:gd name="T6" fmla="*/ 34 w 289"/>
                <a:gd name="T7" fmla="*/ 41 h 86"/>
                <a:gd name="T8" fmla="*/ 53 w 289"/>
                <a:gd name="T9" fmla="*/ 29 h 86"/>
                <a:gd name="T10" fmla="*/ 68 w 289"/>
                <a:gd name="T11" fmla="*/ 19 h 86"/>
                <a:gd name="T12" fmla="*/ 87 w 289"/>
                <a:gd name="T13" fmla="*/ 7 h 86"/>
                <a:gd name="T14" fmla="*/ 133 w 289"/>
                <a:gd name="T15" fmla="*/ 4 h 86"/>
                <a:gd name="T16" fmla="*/ 173 w 289"/>
                <a:gd name="T17" fmla="*/ 5 h 86"/>
                <a:gd name="T18" fmla="*/ 228 w 289"/>
                <a:gd name="T19" fmla="*/ 5 h 86"/>
                <a:gd name="T20" fmla="*/ 264 w 289"/>
                <a:gd name="T21" fmla="*/ 6 h 86"/>
                <a:gd name="T22" fmla="*/ 282 w 289"/>
                <a:gd name="T23" fmla="*/ 7 h 86"/>
                <a:gd name="T24" fmla="*/ 285 w 289"/>
                <a:gd name="T25" fmla="*/ 20 h 86"/>
                <a:gd name="T26" fmla="*/ 265 w 289"/>
                <a:gd name="T27" fmla="*/ 37 h 86"/>
                <a:gd name="T28" fmla="*/ 252 w 289"/>
                <a:gd name="T29" fmla="*/ 48 h 86"/>
                <a:gd name="T30" fmla="*/ 242 w 289"/>
                <a:gd name="T31" fmla="*/ 57 h 86"/>
                <a:gd name="T32" fmla="*/ 228 w 289"/>
                <a:gd name="T33" fmla="*/ 70 h 86"/>
                <a:gd name="T34" fmla="*/ 227 w 289"/>
                <a:gd name="T35" fmla="*/ 70 h 86"/>
                <a:gd name="T36" fmla="*/ 212 w 289"/>
                <a:gd name="T37" fmla="*/ 78 h 86"/>
                <a:gd name="T38" fmla="*/ 166 w 289"/>
                <a:gd name="T39" fmla="*/ 73 h 86"/>
                <a:gd name="T40" fmla="*/ 126 w 289"/>
                <a:gd name="T41" fmla="*/ 76 h 86"/>
                <a:gd name="T42" fmla="*/ 102 w 289"/>
                <a:gd name="T43" fmla="*/ 73 h 86"/>
                <a:gd name="T44" fmla="*/ 69 w 289"/>
                <a:gd name="T45" fmla="*/ 74 h 86"/>
                <a:gd name="T46" fmla="*/ 47 w 289"/>
                <a:gd name="T47" fmla="*/ 72 h 86"/>
                <a:gd name="T48" fmla="*/ 25 w 289"/>
                <a:gd name="T49" fmla="*/ 79 h 86"/>
                <a:gd name="T50" fmla="*/ 6 w 289"/>
                <a:gd name="T51" fmla="*/ 79 h 86"/>
                <a:gd name="T52" fmla="*/ 5 w 289"/>
                <a:gd name="T53" fmla="*/ 66 h 86"/>
                <a:gd name="T54" fmla="*/ 18 w 289"/>
                <a:gd name="T55" fmla="*/ 65 h 86"/>
                <a:gd name="T56" fmla="*/ 16 w 289"/>
                <a:gd name="T57" fmla="*/ 66 h 86"/>
                <a:gd name="T58" fmla="*/ 21 w 289"/>
                <a:gd name="T59" fmla="*/ 66 h 86"/>
                <a:gd name="T60" fmla="*/ 6 w 289"/>
                <a:gd name="T61" fmla="*/ 62 h 86"/>
                <a:gd name="T62" fmla="*/ 11 w 289"/>
                <a:gd name="T63" fmla="*/ 59 h 86"/>
                <a:gd name="T64" fmla="*/ 11 w 289"/>
                <a:gd name="T65" fmla="*/ 59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9" h="86">
                  <a:moveTo>
                    <a:pt x="11" y="59"/>
                  </a:moveTo>
                  <a:lnTo>
                    <a:pt x="11" y="59"/>
                  </a:lnTo>
                  <a:cubicBezTo>
                    <a:pt x="16" y="54"/>
                    <a:pt x="16" y="52"/>
                    <a:pt x="21" y="49"/>
                  </a:cubicBezTo>
                  <a:cubicBezTo>
                    <a:pt x="24" y="47"/>
                    <a:pt x="31" y="41"/>
                    <a:pt x="34" y="41"/>
                  </a:cubicBezTo>
                  <a:cubicBezTo>
                    <a:pt x="36" y="40"/>
                    <a:pt x="48" y="31"/>
                    <a:pt x="53" y="29"/>
                  </a:cubicBezTo>
                  <a:cubicBezTo>
                    <a:pt x="59" y="26"/>
                    <a:pt x="59" y="22"/>
                    <a:pt x="68" y="19"/>
                  </a:cubicBezTo>
                  <a:cubicBezTo>
                    <a:pt x="75" y="17"/>
                    <a:pt x="80" y="10"/>
                    <a:pt x="87" y="7"/>
                  </a:cubicBezTo>
                  <a:cubicBezTo>
                    <a:pt x="87" y="7"/>
                    <a:pt x="129" y="5"/>
                    <a:pt x="133" y="4"/>
                  </a:cubicBezTo>
                  <a:cubicBezTo>
                    <a:pt x="142" y="4"/>
                    <a:pt x="164" y="8"/>
                    <a:pt x="173" y="5"/>
                  </a:cubicBezTo>
                  <a:cubicBezTo>
                    <a:pt x="190" y="0"/>
                    <a:pt x="209" y="5"/>
                    <a:pt x="228" y="5"/>
                  </a:cubicBezTo>
                  <a:cubicBezTo>
                    <a:pt x="235" y="5"/>
                    <a:pt x="256" y="5"/>
                    <a:pt x="264" y="6"/>
                  </a:cubicBezTo>
                  <a:cubicBezTo>
                    <a:pt x="270" y="6"/>
                    <a:pt x="276" y="5"/>
                    <a:pt x="282" y="7"/>
                  </a:cubicBezTo>
                  <a:cubicBezTo>
                    <a:pt x="283" y="7"/>
                    <a:pt x="289" y="16"/>
                    <a:pt x="285" y="20"/>
                  </a:cubicBezTo>
                  <a:cubicBezTo>
                    <a:pt x="281" y="24"/>
                    <a:pt x="272" y="31"/>
                    <a:pt x="265" y="37"/>
                  </a:cubicBezTo>
                  <a:cubicBezTo>
                    <a:pt x="265" y="37"/>
                    <a:pt x="254" y="46"/>
                    <a:pt x="252" y="48"/>
                  </a:cubicBezTo>
                  <a:cubicBezTo>
                    <a:pt x="250" y="49"/>
                    <a:pt x="242" y="57"/>
                    <a:pt x="242" y="57"/>
                  </a:cubicBezTo>
                  <a:cubicBezTo>
                    <a:pt x="240" y="61"/>
                    <a:pt x="232" y="70"/>
                    <a:pt x="228" y="70"/>
                  </a:cubicBezTo>
                  <a:lnTo>
                    <a:pt x="227" y="70"/>
                  </a:lnTo>
                  <a:cubicBezTo>
                    <a:pt x="225" y="70"/>
                    <a:pt x="218" y="78"/>
                    <a:pt x="212" y="78"/>
                  </a:cubicBezTo>
                  <a:cubicBezTo>
                    <a:pt x="198" y="79"/>
                    <a:pt x="179" y="75"/>
                    <a:pt x="166" y="73"/>
                  </a:cubicBezTo>
                  <a:cubicBezTo>
                    <a:pt x="153" y="72"/>
                    <a:pt x="140" y="76"/>
                    <a:pt x="126" y="76"/>
                  </a:cubicBezTo>
                  <a:cubicBezTo>
                    <a:pt x="123" y="76"/>
                    <a:pt x="109" y="73"/>
                    <a:pt x="102" y="73"/>
                  </a:cubicBezTo>
                  <a:cubicBezTo>
                    <a:pt x="93" y="74"/>
                    <a:pt x="79" y="74"/>
                    <a:pt x="69" y="74"/>
                  </a:cubicBezTo>
                  <a:cubicBezTo>
                    <a:pt x="59" y="74"/>
                    <a:pt x="57" y="70"/>
                    <a:pt x="47" y="72"/>
                  </a:cubicBezTo>
                  <a:cubicBezTo>
                    <a:pt x="39" y="74"/>
                    <a:pt x="32" y="76"/>
                    <a:pt x="25" y="79"/>
                  </a:cubicBezTo>
                  <a:cubicBezTo>
                    <a:pt x="19" y="81"/>
                    <a:pt x="11" y="86"/>
                    <a:pt x="6" y="79"/>
                  </a:cubicBezTo>
                  <a:cubicBezTo>
                    <a:pt x="4" y="76"/>
                    <a:pt x="0" y="67"/>
                    <a:pt x="5" y="66"/>
                  </a:cubicBezTo>
                  <a:cubicBezTo>
                    <a:pt x="7" y="65"/>
                    <a:pt x="17" y="66"/>
                    <a:pt x="18" y="65"/>
                  </a:cubicBezTo>
                  <a:cubicBezTo>
                    <a:pt x="19" y="66"/>
                    <a:pt x="16" y="66"/>
                    <a:pt x="16" y="66"/>
                  </a:cubicBezTo>
                  <a:cubicBezTo>
                    <a:pt x="17" y="66"/>
                    <a:pt x="21" y="66"/>
                    <a:pt x="21" y="66"/>
                  </a:cubicBezTo>
                  <a:cubicBezTo>
                    <a:pt x="21" y="66"/>
                    <a:pt x="6" y="62"/>
                    <a:pt x="6" y="62"/>
                  </a:cubicBezTo>
                  <a:cubicBezTo>
                    <a:pt x="6" y="62"/>
                    <a:pt x="11" y="59"/>
                    <a:pt x="11" y="59"/>
                  </a:cubicBezTo>
                  <a:lnTo>
                    <a:pt x="11" y="59"/>
                  </a:lnTo>
                  <a:close/>
                </a:path>
              </a:pathLst>
            </a:custGeom>
            <a:solidFill>
              <a:srgbClr val="B3B3B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3" name="Freeform 272"/>
            <p:cNvSpPr>
              <a:spLocks/>
            </p:cNvSpPr>
            <p:nvPr/>
          </p:nvSpPr>
          <p:spPr bwMode="auto">
            <a:xfrm>
              <a:off x="4187" y="2613"/>
              <a:ext cx="62" cy="19"/>
            </a:xfrm>
            <a:custGeom>
              <a:avLst/>
              <a:gdLst>
                <a:gd name="T0" fmla="*/ 11 w 289"/>
                <a:gd name="T1" fmla="*/ 59 h 86"/>
                <a:gd name="T2" fmla="*/ 11 w 289"/>
                <a:gd name="T3" fmla="*/ 59 h 86"/>
                <a:gd name="T4" fmla="*/ 21 w 289"/>
                <a:gd name="T5" fmla="*/ 49 h 86"/>
                <a:gd name="T6" fmla="*/ 34 w 289"/>
                <a:gd name="T7" fmla="*/ 41 h 86"/>
                <a:gd name="T8" fmla="*/ 53 w 289"/>
                <a:gd name="T9" fmla="*/ 29 h 86"/>
                <a:gd name="T10" fmla="*/ 68 w 289"/>
                <a:gd name="T11" fmla="*/ 19 h 86"/>
                <a:gd name="T12" fmla="*/ 87 w 289"/>
                <a:gd name="T13" fmla="*/ 7 h 86"/>
                <a:gd name="T14" fmla="*/ 133 w 289"/>
                <a:gd name="T15" fmla="*/ 4 h 86"/>
                <a:gd name="T16" fmla="*/ 173 w 289"/>
                <a:gd name="T17" fmla="*/ 5 h 86"/>
                <a:gd name="T18" fmla="*/ 228 w 289"/>
                <a:gd name="T19" fmla="*/ 5 h 86"/>
                <a:gd name="T20" fmla="*/ 264 w 289"/>
                <a:gd name="T21" fmla="*/ 6 h 86"/>
                <a:gd name="T22" fmla="*/ 282 w 289"/>
                <a:gd name="T23" fmla="*/ 7 h 86"/>
                <a:gd name="T24" fmla="*/ 285 w 289"/>
                <a:gd name="T25" fmla="*/ 20 h 86"/>
                <a:gd name="T26" fmla="*/ 265 w 289"/>
                <a:gd name="T27" fmla="*/ 37 h 86"/>
                <a:gd name="T28" fmla="*/ 252 w 289"/>
                <a:gd name="T29" fmla="*/ 48 h 86"/>
                <a:gd name="T30" fmla="*/ 242 w 289"/>
                <a:gd name="T31" fmla="*/ 57 h 86"/>
                <a:gd name="T32" fmla="*/ 228 w 289"/>
                <a:gd name="T33" fmla="*/ 70 h 86"/>
                <a:gd name="T34" fmla="*/ 227 w 289"/>
                <a:gd name="T35" fmla="*/ 70 h 86"/>
                <a:gd name="T36" fmla="*/ 212 w 289"/>
                <a:gd name="T37" fmla="*/ 78 h 86"/>
                <a:gd name="T38" fmla="*/ 166 w 289"/>
                <a:gd name="T39" fmla="*/ 73 h 86"/>
                <a:gd name="T40" fmla="*/ 126 w 289"/>
                <a:gd name="T41" fmla="*/ 76 h 86"/>
                <a:gd name="T42" fmla="*/ 102 w 289"/>
                <a:gd name="T43" fmla="*/ 73 h 86"/>
                <a:gd name="T44" fmla="*/ 69 w 289"/>
                <a:gd name="T45" fmla="*/ 74 h 86"/>
                <a:gd name="T46" fmla="*/ 47 w 289"/>
                <a:gd name="T47" fmla="*/ 72 h 86"/>
                <a:gd name="T48" fmla="*/ 25 w 289"/>
                <a:gd name="T49" fmla="*/ 79 h 86"/>
                <a:gd name="T50" fmla="*/ 6 w 289"/>
                <a:gd name="T51" fmla="*/ 79 h 86"/>
                <a:gd name="T52" fmla="*/ 5 w 289"/>
                <a:gd name="T53" fmla="*/ 66 h 86"/>
                <a:gd name="T54" fmla="*/ 18 w 289"/>
                <a:gd name="T55" fmla="*/ 65 h 86"/>
                <a:gd name="T56" fmla="*/ 16 w 289"/>
                <a:gd name="T57" fmla="*/ 66 h 86"/>
                <a:gd name="T58" fmla="*/ 21 w 289"/>
                <a:gd name="T59" fmla="*/ 66 h 86"/>
                <a:gd name="T60" fmla="*/ 6 w 289"/>
                <a:gd name="T61" fmla="*/ 62 h 86"/>
                <a:gd name="T62" fmla="*/ 11 w 289"/>
                <a:gd name="T63" fmla="*/ 59 h 86"/>
                <a:gd name="T64" fmla="*/ 11 w 289"/>
                <a:gd name="T65" fmla="*/ 59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9" h="86">
                  <a:moveTo>
                    <a:pt x="11" y="59"/>
                  </a:moveTo>
                  <a:lnTo>
                    <a:pt x="11" y="59"/>
                  </a:lnTo>
                  <a:cubicBezTo>
                    <a:pt x="16" y="54"/>
                    <a:pt x="16" y="52"/>
                    <a:pt x="21" y="49"/>
                  </a:cubicBezTo>
                  <a:cubicBezTo>
                    <a:pt x="24" y="47"/>
                    <a:pt x="31" y="41"/>
                    <a:pt x="34" y="41"/>
                  </a:cubicBezTo>
                  <a:cubicBezTo>
                    <a:pt x="36" y="40"/>
                    <a:pt x="48" y="31"/>
                    <a:pt x="53" y="29"/>
                  </a:cubicBezTo>
                  <a:cubicBezTo>
                    <a:pt x="59" y="26"/>
                    <a:pt x="59" y="22"/>
                    <a:pt x="68" y="19"/>
                  </a:cubicBezTo>
                  <a:cubicBezTo>
                    <a:pt x="75" y="17"/>
                    <a:pt x="80" y="10"/>
                    <a:pt x="87" y="7"/>
                  </a:cubicBezTo>
                  <a:cubicBezTo>
                    <a:pt x="87" y="7"/>
                    <a:pt x="129" y="5"/>
                    <a:pt x="133" y="4"/>
                  </a:cubicBezTo>
                  <a:cubicBezTo>
                    <a:pt x="142" y="4"/>
                    <a:pt x="164" y="8"/>
                    <a:pt x="173" y="5"/>
                  </a:cubicBezTo>
                  <a:cubicBezTo>
                    <a:pt x="190" y="0"/>
                    <a:pt x="209" y="5"/>
                    <a:pt x="228" y="5"/>
                  </a:cubicBezTo>
                  <a:cubicBezTo>
                    <a:pt x="235" y="5"/>
                    <a:pt x="256" y="5"/>
                    <a:pt x="264" y="6"/>
                  </a:cubicBezTo>
                  <a:cubicBezTo>
                    <a:pt x="270" y="6"/>
                    <a:pt x="276" y="5"/>
                    <a:pt x="282" y="7"/>
                  </a:cubicBezTo>
                  <a:cubicBezTo>
                    <a:pt x="283" y="7"/>
                    <a:pt x="289" y="16"/>
                    <a:pt x="285" y="20"/>
                  </a:cubicBezTo>
                  <a:cubicBezTo>
                    <a:pt x="281" y="24"/>
                    <a:pt x="272" y="31"/>
                    <a:pt x="265" y="37"/>
                  </a:cubicBezTo>
                  <a:cubicBezTo>
                    <a:pt x="265" y="37"/>
                    <a:pt x="254" y="46"/>
                    <a:pt x="252" y="48"/>
                  </a:cubicBezTo>
                  <a:cubicBezTo>
                    <a:pt x="250" y="49"/>
                    <a:pt x="242" y="57"/>
                    <a:pt x="242" y="57"/>
                  </a:cubicBezTo>
                  <a:cubicBezTo>
                    <a:pt x="240" y="61"/>
                    <a:pt x="232" y="70"/>
                    <a:pt x="228" y="70"/>
                  </a:cubicBezTo>
                  <a:lnTo>
                    <a:pt x="227" y="70"/>
                  </a:lnTo>
                  <a:cubicBezTo>
                    <a:pt x="225" y="70"/>
                    <a:pt x="218" y="78"/>
                    <a:pt x="212" y="78"/>
                  </a:cubicBezTo>
                  <a:cubicBezTo>
                    <a:pt x="198" y="79"/>
                    <a:pt x="179" y="75"/>
                    <a:pt x="166" y="73"/>
                  </a:cubicBezTo>
                  <a:cubicBezTo>
                    <a:pt x="153" y="72"/>
                    <a:pt x="140" y="76"/>
                    <a:pt x="126" y="76"/>
                  </a:cubicBezTo>
                  <a:cubicBezTo>
                    <a:pt x="123" y="76"/>
                    <a:pt x="109" y="73"/>
                    <a:pt x="102" y="73"/>
                  </a:cubicBezTo>
                  <a:cubicBezTo>
                    <a:pt x="93" y="74"/>
                    <a:pt x="79" y="74"/>
                    <a:pt x="69" y="74"/>
                  </a:cubicBezTo>
                  <a:cubicBezTo>
                    <a:pt x="59" y="74"/>
                    <a:pt x="57" y="70"/>
                    <a:pt x="47" y="72"/>
                  </a:cubicBezTo>
                  <a:cubicBezTo>
                    <a:pt x="39" y="74"/>
                    <a:pt x="32" y="76"/>
                    <a:pt x="25" y="79"/>
                  </a:cubicBezTo>
                  <a:cubicBezTo>
                    <a:pt x="19" y="81"/>
                    <a:pt x="11" y="86"/>
                    <a:pt x="6" y="79"/>
                  </a:cubicBezTo>
                  <a:cubicBezTo>
                    <a:pt x="4" y="76"/>
                    <a:pt x="0" y="67"/>
                    <a:pt x="5" y="66"/>
                  </a:cubicBezTo>
                  <a:cubicBezTo>
                    <a:pt x="7" y="65"/>
                    <a:pt x="17" y="66"/>
                    <a:pt x="18" y="65"/>
                  </a:cubicBezTo>
                  <a:cubicBezTo>
                    <a:pt x="19" y="66"/>
                    <a:pt x="16" y="66"/>
                    <a:pt x="16" y="66"/>
                  </a:cubicBezTo>
                  <a:cubicBezTo>
                    <a:pt x="17" y="66"/>
                    <a:pt x="21" y="66"/>
                    <a:pt x="21" y="66"/>
                  </a:cubicBezTo>
                  <a:cubicBezTo>
                    <a:pt x="21" y="66"/>
                    <a:pt x="6" y="62"/>
                    <a:pt x="6" y="62"/>
                  </a:cubicBezTo>
                  <a:cubicBezTo>
                    <a:pt x="6" y="62"/>
                    <a:pt x="11" y="59"/>
                    <a:pt x="11" y="59"/>
                  </a:cubicBezTo>
                  <a:lnTo>
                    <a:pt x="11" y="59"/>
                  </a:lnTo>
                  <a:close/>
                </a:path>
              </a:pathLst>
            </a:custGeom>
            <a:noFill/>
            <a:ln w="3175" cap="flat">
              <a:solidFill>
                <a:srgbClr val="B3B3B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34" name="Freeform 273"/>
            <p:cNvSpPr>
              <a:spLocks/>
            </p:cNvSpPr>
            <p:nvPr/>
          </p:nvSpPr>
          <p:spPr bwMode="auto">
            <a:xfrm>
              <a:off x="4337" y="2612"/>
              <a:ext cx="35" cy="31"/>
            </a:xfrm>
            <a:custGeom>
              <a:avLst/>
              <a:gdLst>
                <a:gd name="T0" fmla="*/ 1 w 165"/>
                <a:gd name="T1" fmla="*/ 5 h 143"/>
                <a:gd name="T2" fmla="*/ 1 w 165"/>
                <a:gd name="T3" fmla="*/ 5 h 143"/>
                <a:gd name="T4" fmla="*/ 6 w 165"/>
                <a:gd name="T5" fmla="*/ 20 h 143"/>
                <a:gd name="T6" fmla="*/ 17 w 165"/>
                <a:gd name="T7" fmla="*/ 33 h 143"/>
                <a:gd name="T8" fmla="*/ 22 w 165"/>
                <a:gd name="T9" fmla="*/ 51 h 143"/>
                <a:gd name="T10" fmla="*/ 31 w 165"/>
                <a:gd name="T11" fmla="*/ 81 h 143"/>
                <a:gd name="T12" fmla="*/ 45 w 165"/>
                <a:gd name="T13" fmla="*/ 110 h 143"/>
                <a:gd name="T14" fmla="*/ 69 w 165"/>
                <a:gd name="T15" fmla="*/ 134 h 143"/>
                <a:gd name="T16" fmla="*/ 115 w 165"/>
                <a:gd name="T17" fmla="*/ 136 h 143"/>
                <a:gd name="T18" fmla="*/ 158 w 165"/>
                <a:gd name="T19" fmla="*/ 137 h 143"/>
                <a:gd name="T20" fmla="*/ 138 w 165"/>
                <a:gd name="T21" fmla="*/ 95 h 143"/>
                <a:gd name="T22" fmla="*/ 134 w 165"/>
                <a:gd name="T23" fmla="*/ 89 h 143"/>
                <a:gd name="T24" fmla="*/ 110 w 165"/>
                <a:gd name="T25" fmla="*/ 20 h 143"/>
                <a:gd name="T26" fmla="*/ 105 w 165"/>
                <a:gd name="T27" fmla="*/ 7 h 143"/>
                <a:gd name="T28" fmla="*/ 1 w 165"/>
                <a:gd name="T29" fmla="*/ 5 h 143"/>
                <a:gd name="T30" fmla="*/ 1 w 165"/>
                <a:gd name="T31" fmla="*/ 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5" h="143">
                  <a:moveTo>
                    <a:pt x="1" y="5"/>
                  </a:moveTo>
                  <a:lnTo>
                    <a:pt x="1" y="5"/>
                  </a:lnTo>
                  <a:cubicBezTo>
                    <a:pt x="0" y="8"/>
                    <a:pt x="3" y="19"/>
                    <a:pt x="6" y="20"/>
                  </a:cubicBezTo>
                  <a:cubicBezTo>
                    <a:pt x="6" y="22"/>
                    <a:pt x="16" y="28"/>
                    <a:pt x="17" y="33"/>
                  </a:cubicBezTo>
                  <a:cubicBezTo>
                    <a:pt x="17" y="33"/>
                    <a:pt x="21" y="46"/>
                    <a:pt x="22" y="51"/>
                  </a:cubicBezTo>
                  <a:cubicBezTo>
                    <a:pt x="23" y="57"/>
                    <a:pt x="28" y="76"/>
                    <a:pt x="31" y="81"/>
                  </a:cubicBezTo>
                  <a:cubicBezTo>
                    <a:pt x="36" y="92"/>
                    <a:pt x="37" y="99"/>
                    <a:pt x="45" y="110"/>
                  </a:cubicBezTo>
                  <a:cubicBezTo>
                    <a:pt x="47" y="118"/>
                    <a:pt x="62" y="129"/>
                    <a:pt x="69" y="134"/>
                  </a:cubicBezTo>
                  <a:cubicBezTo>
                    <a:pt x="83" y="143"/>
                    <a:pt x="99" y="131"/>
                    <a:pt x="115" y="136"/>
                  </a:cubicBezTo>
                  <a:cubicBezTo>
                    <a:pt x="119" y="136"/>
                    <a:pt x="157" y="141"/>
                    <a:pt x="158" y="137"/>
                  </a:cubicBezTo>
                  <a:cubicBezTo>
                    <a:pt x="165" y="134"/>
                    <a:pt x="138" y="97"/>
                    <a:pt x="138" y="95"/>
                  </a:cubicBezTo>
                  <a:cubicBezTo>
                    <a:pt x="135" y="95"/>
                    <a:pt x="135" y="90"/>
                    <a:pt x="134" y="89"/>
                  </a:cubicBezTo>
                  <a:cubicBezTo>
                    <a:pt x="130" y="80"/>
                    <a:pt x="113" y="24"/>
                    <a:pt x="110" y="20"/>
                  </a:cubicBezTo>
                  <a:cubicBezTo>
                    <a:pt x="110" y="20"/>
                    <a:pt x="105" y="7"/>
                    <a:pt x="105" y="7"/>
                  </a:cubicBezTo>
                  <a:cubicBezTo>
                    <a:pt x="100" y="4"/>
                    <a:pt x="3" y="0"/>
                    <a:pt x="1" y="5"/>
                  </a:cubicBezTo>
                  <a:lnTo>
                    <a:pt x="1" y="5"/>
                  </a:lnTo>
                  <a:close/>
                </a:path>
              </a:pathLst>
            </a:custGeom>
            <a:solidFill>
              <a:srgbClr val="FFFF66"/>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5" name="Freeform 274"/>
            <p:cNvSpPr>
              <a:spLocks/>
            </p:cNvSpPr>
            <p:nvPr/>
          </p:nvSpPr>
          <p:spPr bwMode="auto">
            <a:xfrm>
              <a:off x="4337" y="2612"/>
              <a:ext cx="35" cy="31"/>
            </a:xfrm>
            <a:custGeom>
              <a:avLst/>
              <a:gdLst>
                <a:gd name="T0" fmla="*/ 1 w 165"/>
                <a:gd name="T1" fmla="*/ 5 h 143"/>
                <a:gd name="T2" fmla="*/ 1 w 165"/>
                <a:gd name="T3" fmla="*/ 5 h 143"/>
                <a:gd name="T4" fmla="*/ 6 w 165"/>
                <a:gd name="T5" fmla="*/ 20 h 143"/>
                <a:gd name="T6" fmla="*/ 17 w 165"/>
                <a:gd name="T7" fmla="*/ 33 h 143"/>
                <a:gd name="T8" fmla="*/ 22 w 165"/>
                <a:gd name="T9" fmla="*/ 51 h 143"/>
                <a:gd name="T10" fmla="*/ 31 w 165"/>
                <a:gd name="T11" fmla="*/ 81 h 143"/>
                <a:gd name="T12" fmla="*/ 45 w 165"/>
                <a:gd name="T13" fmla="*/ 110 h 143"/>
                <a:gd name="T14" fmla="*/ 69 w 165"/>
                <a:gd name="T15" fmla="*/ 134 h 143"/>
                <a:gd name="T16" fmla="*/ 115 w 165"/>
                <a:gd name="T17" fmla="*/ 136 h 143"/>
                <a:gd name="T18" fmla="*/ 158 w 165"/>
                <a:gd name="T19" fmla="*/ 137 h 143"/>
                <a:gd name="T20" fmla="*/ 138 w 165"/>
                <a:gd name="T21" fmla="*/ 95 h 143"/>
                <a:gd name="T22" fmla="*/ 134 w 165"/>
                <a:gd name="T23" fmla="*/ 89 h 143"/>
                <a:gd name="T24" fmla="*/ 110 w 165"/>
                <a:gd name="T25" fmla="*/ 20 h 143"/>
                <a:gd name="T26" fmla="*/ 105 w 165"/>
                <a:gd name="T27" fmla="*/ 7 h 143"/>
                <a:gd name="T28" fmla="*/ 1 w 165"/>
                <a:gd name="T29" fmla="*/ 5 h 143"/>
                <a:gd name="T30" fmla="*/ 1 w 165"/>
                <a:gd name="T31" fmla="*/ 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5" h="143">
                  <a:moveTo>
                    <a:pt x="1" y="5"/>
                  </a:moveTo>
                  <a:lnTo>
                    <a:pt x="1" y="5"/>
                  </a:lnTo>
                  <a:cubicBezTo>
                    <a:pt x="0" y="8"/>
                    <a:pt x="3" y="19"/>
                    <a:pt x="6" y="20"/>
                  </a:cubicBezTo>
                  <a:cubicBezTo>
                    <a:pt x="6" y="22"/>
                    <a:pt x="16" y="28"/>
                    <a:pt x="17" y="33"/>
                  </a:cubicBezTo>
                  <a:cubicBezTo>
                    <a:pt x="17" y="33"/>
                    <a:pt x="21" y="46"/>
                    <a:pt x="22" y="51"/>
                  </a:cubicBezTo>
                  <a:cubicBezTo>
                    <a:pt x="23" y="57"/>
                    <a:pt x="28" y="76"/>
                    <a:pt x="31" y="81"/>
                  </a:cubicBezTo>
                  <a:cubicBezTo>
                    <a:pt x="36" y="92"/>
                    <a:pt x="37" y="99"/>
                    <a:pt x="45" y="110"/>
                  </a:cubicBezTo>
                  <a:cubicBezTo>
                    <a:pt x="47" y="118"/>
                    <a:pt x="62" y="129"/>
                    <a:pt x="69" y="134"/>
                  </a:cubicBezTo>
                  <a:cubicBezTo>
                    <a:pt x="83" y="143"/>
                    <a:pt x="99" y="131"/>
                    <a:pt x="115" y="136"/>
                  </a:cubicBezTo>
                  <a:cubicBezTo>
                    <a:pt x="119" y="136"/>
                    <a:pt x="157" y="141"/>
                    <a:pt x="158" y="137"/>
                  </a:cubicBezTo>
                  <a:cubicBezTo>
                    <a:pt x="165" y="134"/>
                    <a:pt x="138" y="97"/>
                    <a:pt x="138" y="95"/>
                  </a:cubicBezTo>
                  <a:cubicBezTo>
                    <a:pt x="135" y="95"/>
                    <a:pt x="135" y="90"/>
                    <a:pt x="134" y="89"/>
                  </a:cubicBezTo>
                  <a:cubicBezTo>
                    <a:pt x="130" y="80"/>
                    <a:pt x="113" y="24"/>
                    <a:pt x="110" y="20"/>
                  </a:cubicBezTo>
                  <a:cubicBezTo>
                    <a:pt x="110" y="20"/>
                    <a:pt x="105" y="7"/>
                    <a:pt x="105" y="7"/>
                  </a:cubicBezTo>
                  <a:cubicBezTo>
                    <a:pt x="100" y="4"/>
                    <a:pt x="3" y="0"/>
                    <a:pt x="1" y="5"/>
                  </a:cubicBezTo>
                  <a:lnTo>
                    <a:pt x="1" y="5"/>
                  </a:lnTo>
                  <a:close/>
                </a:path>
              </a:pathLst>
            </a:custGeom>
            <a:noFill/>
            <a:ln w="3175" cap="flat">
              <a:solidFill>
                <a:srgbClr val="FFFF6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36" name="Freeform 275"/>
            <p:cNvSpPr>
              <a:spLocks/>
            </p:cNvSpPr>
            <p:nvPr/>
          </p:nvSpPr>
          <p:spPr bwMode="auto">
            <a:xfrm>
              <a:off x="4453" y="2613"/>
              <a:ext cx="73" cy="36"/>
            </a:xfrm>
            <a:custGeom>
              <a:avLst/>
              <a:gdLst>
                <a:gd name="T0" fmla="*/ 331 w 340"/>
                <a:gd name="T1" fmla="*/ 4 h 168"/>
                <a:gd name="T2" fmla="*/ 331 w 340"/>
                <a:gd name="T3" fmla="*/ 4 h 168"/>
                <a:gd name="T4" fmla="*/ 323 w 340"/>
                <a:gd name="T5" fmla="*/ 1 h 168"/>
                <a:gd name="T6" fmla="*/ 174 w 340"/>
                <a:gd name="T7" fmla="*/ 3 h 168"/>
                <a:gd name="T8" fmla="*/ 120 w 340"/>
                <a:gd name="T9" fmla="*/ 6 h 168"/>
                <a:gd name="T10" fmla="*/ 68 w 340"/>
                <a:gd name="T11" fmla="*/ 11 h 168"/>
                <a:gd name="T12" fmla="*/ 28 w 340"/>
                <a:gd name="T13" fmla="*/ 21 h 168"/>
                <a:gd name="T14" fmla="*/ 5 w 340"/>
                <a:gd name="T15" fmla="*/ 64 h 168"/>
                <a:gd name="T16" fmla="*/ 47 w 340"/>
                <a:gd name="T17" fmla="*/ 89 h 168"/>
                <a:gd name="T18" fmla="*/ 78 w 340"/>
                <a:gd name="T19" fmla="*/ 101 h 168"/>
                <a:gd name="T20" fmla="*/ 113 w 340"/>
                <a:gd name="T21" fmla="*/ 144 h 168"/>
                <a:gd name="T22" fmla="*/ 114 w 340"/>
                <a:gd name="T23" fmla="*/ 147 h 168"/>
                <a:gd name="T24" fmla="*/ 180 w 340"/>
                <a:gd name="T25" fmla="*/ 168 h 168"/>
                <a:gd name="T26" fmla="*/ 237 w 340"/>
                <a:gd name="T27" fmla="*/ 152 h 168"/>
                <a:gd name="T28" fmla="*/ 249 w 340"/>
                <a:gd name="T29" fmla="*/ 137 h 168"/>
                <a:gd name="T30" fmla="*/ 264 w 340"/>
                <a:gd name="T31" fmla="*/ 119 h 168"/>
                <a:gd name="T32" fmla="*/ 279 w 340"/>
                <a:gd name="T33" fmla="*/ 96 h 168"/>
                <a:gd name="T34" fmla="*/ 282 w 340"/>
                <a:gd name="T35" fmla="*/ 92 h 168"/>
                <a:gd name="T36" fmla="*/ 291 w 340"/>
                <a:gd name="T37" fmla="*/ 85 h 168"/>
                <a:gd name="T38" fmla="*/ 317 w 340"/>
                <a:gd name="T39" fmla="*/ 45 h 168"/>
                <a:gd name="T40" fmla="*/ 331 w 340"/>
                <a:gd name="T41" fmla="*/ 3 h 168"/>
                <a:gd name="T42" fmla="*/ 331 w 340"/>
                <a:gd name="T43" fmla="*/ 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0" h="168">
                  <a:moveTo>
                    <a:pt x="331" y="4"/>
                  </a:moveTo>
                  <a:lnTo>
                    <a:pt x="331" y="4"/>
                  </a:lnTo>
                  <a:lnTo>
                    <a:pt x="323" y="1"/>
                  </a:lnTo>
                  <a:cubicBezTo>
                    <a:pt x="320" y="3"/>
                    <a:pt x="193" y="0"/>
                    <a:pt x="174" y="3"/>
                  </a:cubicBezTo>
                  <a:cubicBezTo>
                    <a:pt x="151" y="6"/>
                    <a:pt x="145" y="4"/>
                    <a:pt x="120" y="6"/>
                  </a:cubicBezTo>
                  <a:cubicBezTo>
                    <a:pt x="111" y="6"/>
                    <a:pt x="75" y="11"/>
                    <a:pt x="68" y="11"/>
                  </a:cubicBezTo>
                  <a:cubicBezTo>
                    <a:pt x="60" y="11"/>
                    <a:pt x="33" y="16"/>
                    <a:pt x="28" y="21"/>
                  </a:cubicBezTo>
                  <a:cubicBezTo>
                    <a:pt x="19" y="32"/>
                    <a:pt x="0" y="46"/>
                    <a:pt x="5" y="64"/>
                  </a:cubicBezTo>
                  <a:cubicBezTo>
                    <a:pt x="8" y="76"/>
                    <a:pt x="38" y="84"/>
                    <a:pt x="47" y="89"/>
                  </a:cubicBezTo>
                  <a:cubicBezTo>
                    <a:pt x="65" y="96"/>
                    <a:pt x="61" y="90"/>
                    <a:pt x="78" y="101"/>
                  </a:cubicBezTo>
                  <a:cubicBezTo>
                    <a:pt x="97" y="114"/>
                    <a:pt x="100" y="128"/>
                    <a:pt x="113" y="144"/>
                  </a:cubicBezTo>
                  <a:lnTo>
                    <a:pt x="114" y="147"/>
                  </a:lnTo>
                  <a:cubicBezTo>
                    <a:pt x="126" y="164"/>
                    <a:pt x="160" y="168"/>
                    <a:pt x="180" y="168"/>
                  </a:cubicBezTo>
                  <a:cubicBezTo>
                    <a:pt x="193" y="168"/>
                    <a:pt x="230" y="163"/>
                    <a:pt x="237" y="152"/>
                  </a:cubicBezTo>
                  <a:cubicBezTo>
                    <a:pt x="243" y="147"/>
                    <a:pt x="238" y="145"/>
                    <a:pt x="249" y="137"/>
                  </a:cubicBezTo>
                  <a:cubicBezTo>
                    <a:pt x="252" y="134"/>
                    <a:pt x="262" y="120"/>
                    <a:pt x="264" y="119"/>
                  </a:cubicBezTo>
                  <a:cubicBezTo>
                    <a:pt x="264" y="119"/>
                    <a:pt x="276" y="100"/>
                    <a:pt x="279" y="96"/>
                  </a:cubicBezTo>
                  <a:lnTo>
                    <a:pt x="282" y="92"/>
                  </a:lnTo>
                  <a:cubicBezTo>
                    <a:pt x="284" y="89"/>
                    <a:pt x="290" y="86"/>
                    <a:pt x="291" y="85"/>
                  </a:cubicBezTo>
                  <a:cubicBezTo>
                    <a:pt x="302" y="79"/>
                    <a:pt x="308" y="53"/>
                    <a:pt x="317" y="45"/>
                  </a:cubicBezTo>
                  <a:cubicBezTo>
                    <a:pt x="325" y="33"/>
                    <a:pt x="340" y="13"/>
                    <a:pt x="331" y="3"/>
                  </a:cubicBezTo>
                  <a:lnTo>
                    <a:pt x="331" y="4"/>
                  </a:ln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7" name="Freeform 276"/>
            <p:cNvSpPr>
              <a:spLocks/>
            </p:cNvSpPr>
            <p:nvPr/>
          </p:nvSpPr>
          <p:spPr bwMode="auto">
            <a:xfrm>
              <a:off x="4453" y="2613"/>
              <a:ext cx="73" cy="36"/>
            </a:xfrm>
            <a:custGeom>
              <a:avLst/>
              <a:gdLst>
                <a:gd name="T0" fmla="*/ 331 w 340"/>
                <a:gd name="T1" fmla="*/ 4 h 168"/>
                <a:gd name="T2" fmla="*/ 331 w 340"/>
                <a:gd name="T3" fmla="*/ 4 h 168"/>
                <a:gd name="T4" fmla="*/ 323 w 340"/>
                <a:gd name="T5" fmla="*/ 1 h 168"/>
                <a:gd name="T6" fmla="*/ 174 w 340"/>
                <a:gd name="T7" fmla="*/ 3 h 168"/>
                <a:gd name="T8" fmla="*/ 120 w 340"/>
                <a:gd name="T9" fmla="*/ 6 h 168"/>
                <a:gd name="T10" fmla="*/ 68 w 340"/>
                <a:gd name="T11" fmla="*/ 11 h 168"/>
                <a:gd name="T12" fmla="*/ 28 w 340"/>
                <a:gd name="T13" fmla="*/ 21 h 168"/>
                <a:gd name="T14" fmla="*/ 5 w 340"/>
                <a:gd name="T15" fmla="*/ 64 h 168"/>
                <a:gd name="T16" fmla="*/ 47 w 340"/>
                <a:gd name="T17" fmla="*/ 89 h 168"/>
                <a:gd name="T18" fmla="*/ 78 w 340"/>
                <a:gd name="T19" fmla="*/ 101 h 168"/>
                <a:gd name="T20" fmla="*/ 113 w 340"/>
                <a:gd name="T21" fmla="*/ 144 h 168"/>
                <a:gd name="T22" fmla="*/ 114 w 340"/>
                <a:gd name="T23" fmla="*/ 147 h 168"/>
                <a:gd name="T24" fmla="*/ 180 w 340"/>
                <a:gd name="T25" fmla="*/ 168 h 168"/>
                <a:gd name="T26" fmla="*/ 237 w 340"/>
                <a:gd name="T27" fmla="*/ 152 h 168"/>
                <a:gd name="T28" fmla="*/ 249 w 340"/>
                <a:gd name="T29" fmla="*/ 137 h 168"/>
                <a:gd name="T30" fmla="*/ 264 w 340"/>
                <a:gd name="T31" fmla="*/ 119 h 168"/>
                <a:gd name="T32" fmla="*/ 279 w 340"/>
                <a:gd name="T33" fmla="*/ 96 h 168"/>
                <a:gd name="T34" fmla="*/ 282 w 340"/>
                <a:gd name="T35" fmla="*/ 92 h 168"/>
                <a:gd name="T36" fmla="*/ 291 w 340"/>
                <a:gd name="T37" fmla="*/ 85 h 168"/>
                <a:gd name="T38" fmla="*/ 317 w 340"/>
                <a:gd name="T39" fmla="*/ 45 h 168"/>
                <a:gd name="T40" fmla="*/ 331 w 340"/>
                <a:gd name="T41" fmla="*/ 3 h 168"/>
                <a:gd name="T42" fmla="*/ 331 w 340"/>
                <a:gd name="T43" fmla="*/ 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0" h="168">
                  <a:moveTo>
                    <a:pt x="331" y="4"/>
                  </a:moveTo>
                  <a:lnTo>
                    <a:pt x="331" y="4"/>
                  </a:lnTo>
                  <a:lnTo>
                    <a:pt x="323" y="1"/>
                  </a:lnTo>
                  <a:cubicBezTo>
                    <a:pt x="320" y="3"/>
                    <a:pt x="193" y="0"/>
                    <a:pt x="174" y="3"/>
                  </a:cubicBezTo>
                  <a:cubicBezTo>
                    <a:pt x="151" y="6"/>
                    <a:pt x="145" y="4"/>
                    <a:pt x="120" y="6"/>
                  </a:cubicBezTo>
                  <a:cubicBezTo>
                    <a:pt x="111" y="6"/>
                    <a:pt x="75" y="11"/>
                    <a:pt x="68" y="11"/>
                  </a:cubicBezTo>
                  <a:cubicBezTo>
                    <a:pt x="60" y="11"/>
                    <a:pt x="33" y="16"/>
                    <a:pt x="28" y="21"/>
                  </a:cubicBezTo>
                  <a:cubicBezTo>
                    <a:pt x="19" y="32"/>
                    <a:pt x="0" y="46"/>
                    <a:pt x="5" y="64"/>
                  </a:cubicBezTo>
                  <a:cubicBezTo>
                    <a:pt x="8" y="76"/>
                    <a:pt x="38" y="84"/>
                    <a:pt x="47" y="89"/>
                  </a:cubicBezTo>
                  <a:cubicBezTo>
                    <a:pt x="65" y="96"/>
                    <a:pt x="61" y="90"/>
                    <a:pt x="78" y="101"/>
                  </a:cubicBezTo>
                  <a:cubicBezTo>
                    <a:pt x="97" y="114"/>
                    <a:pt x="100" y="128"/>
                    <a:pt x="113" y="144"/>
                  </a:cubicBezTo>
                  <a:lnTo>
                    <a:pt x="114" y="147"/>
                  </a:lnTo>
                  <a:cubicBezTo>
                    <a:pt x="126" y="164"/>
                    <a:pt x="160" y="168"/>
                    <a:pt x="180" y="168"/>
                  </a:cubicBezTo>
                  <a:cubicBezTo>
                    <a:pt x="193" y="168"/>
                    <a:pt x="230" y="163"/>
                    <a:pt x="237" y="152"/>
                  </a:cubicBezTo>
                  <a:cubicBezTo>
                    <a:pt x="243" y="147"/>
                    <a:pt x="238" y="145"/>
                    <a:pt x="249" y="137"/>
                  </a:cubicBezTo>
                  <a:cubicBezTo>
                    <a:pt x="252" y="134"/>
                    <a:pt x="262" y="120"/>
                    <a:pt x="264" y="119"/>
                  </a:cubicBezTo>
                  <a:cubicBezTo>
                    <a:pt x="264" y="119"/>
                    <a:pt x="276" y="100"/>
                    <a:pt x="279" y="96"/>
                  </a:cubicBezTo>
                  <a:lnTo>
                    <a:pt x="282" y="92"/>
                  </a:lnTo>
                  <a:cubicBezTo>
                    <a:pt x="284" y="89"/>
                    <a:pt x="290" y="86"/>
                    <a:pt x="291" y="85"/>
                  </a:cubicBezTo>
                  <a:cubicBezTo>
                    <a:pt x="302" y="79"/>
                    <a:pt x="308" y="53"/>
                    <a:pt x="317" y="45"/>
                  </a:cubicBezTo>
                  <a:cubicBezTo>
                    <a:pt x="325" y="33"/>
                    <a:pt x="340" y="13"/>
                    <a:pt x="331" y="3"/>
                  </a:cubicBezTo>
                  <a:lnTo>
                    <a:pt x="331" y="4"/>
                  </a:lnTo>
                  <a:close/>
                </a:path>
              </a:pathLst>
            </a:custGeom>
            <a:noFill/>
            <a:ln w="3175" cap="flat">
              <a:solidFill>
                <a:srgbClr val="FFFF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38" name="Rectangle 277"/>
            <p:cNvSpPr>
              <a:spLocks noChangeArrowheads="1"/>
            </p:cNvSpPr>
            <p:nvPr/>
          </p:nvSpPr>
          <p:spPr bwMode="auto">
            <a:xfrm>
              <a:off x="4239" y="2817"/>
              <a:ext cx="2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rPr>
                <a:t>e</a:t>
              </a:r>
              <a:endParaRPr lang="fr-FR" altLang="fr-FR"/>
            </a:p>
          </p:txBody>
        </p:sp>
        <p:sp>
          <p:nvSpPr>
            <p:cNvPr id="1039" name="Rectangle 278"/>
            <p:cNvSpPr>
              <a:spLocks noChangeArrowheads="1"/>
            </p:cNvSpPr>
            <p:nvPr/>
          </p:nvSpPr>
          <p:spPr bwMode="auto">
            <a:xfrm>
              <a:off x="4264" y="2817"/>
              <a:ext cx="2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rPr>
                <a:t>+</a:t>
              </a:r>
              <a:endParaRPr lang="fr-FR" altLang="fr-FR"/>
            </a:p>
          </p:txBody>
        </p:sp>
        <p:sp>
          <p:nvSpPr>
            <p:cNvPr id="1040" name="Rectangle 279"/>
            <p:cNvSpPr>
              <a:spLocks noChangeArrowheads="1"/>
            </p:cNvSpPr>
            <p:nvPr/>
          </p:nvSpPr>
          <p:spPr bwMode="auto">
            <a:xfrm>
              <a:off x="4291" y="2797"/>
              <a:ext cx="2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900">
                  <a:solidFill>
                    <a:srgbClr val="000000"/>
                  </a:solidFill>
                </a:rPr>
                <a:t> </a:t>
              </a:r>
              <a:endParaRPr lang="fr-FR" altLang="fr-FR"/>
            </a:p>
          </p:txBody>
        </p:sp>
        <p:sp>
          <p:nvSpPr>
            <p:cNvPr id="1041" name="Rectangle 280"/>
            <p:cNvSpPr>
              <a:spLocks noChangeArrowheads="1"/>
            </p:cNvSpPr>
            <p:nvPr/>
          </p:nvSpPr>
          <p:spPr bwMode="auto">
            <a:xfrm>
              <a:off x="4377" y="2797"/>
              <a:ext cx="2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900">
                  <a:solidFill>
                    <a:srgbClr val="000000"/>
                  </a:solidFill>
                </a:rPr>
                <a:t> </a:t>
              </a:r>
              <a:endParaRPr lang="fr-FR" altLang="fr-FR"/>
            </a:p>
          </p:txBody>
        </p:sp>
        <p:sp>
          <p:nvSpPr>
            <p:cNvPr id="1042" name="Rectangle 281"/>
            <p:cNvSpPr>
              <a:spLocks noChangeArrowheads="1"/>
            </p:cNvSpPr>
            <p:nvPr/>
          </p:nvSpPr>
          <p:spPr bwMode="auto">
            <a:xfrm>
              <a:off x="4310" y="2832"/>
              <a:ext cx="21" cy="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400">
                  <a:solidFill>
                    <a:srgbClr val="000000"/>
                  </a:solidFill>
                </a:rPr>
                <a:t>S</a:t>
              </a:r>
              <a:endParaRPr lang="fr-FR" altLang="fr-FR"/>
            </a:p>
          </p:txBody>
        </p:sp>
        <p:sp>
          <p:nvSpPr>
            <p:cNvPr id="1043" name="Rectangle 282"/>
            <p:cNvSpPr>
              <a:spLocks noChangeArrowheads="1"/>
            </p:cNvSpPr>
            <p:nvPr/>
          </p:nvSpPr>
          <p:spPr bwMode="auto">
            <a:xfrm>
              <a:off x="4329" y="2832"/>
              <a:ext cx="9" cy="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400">
                  <a:solidFill>
                    <a:srgbClr val="000000"/>
                  </a:solidFill>
                </a:rPr>
                <a:t>I</a:t>
              </a:r>
              <a:endParaRPr lang="fr-FR" altLang="fr-FR"/>
            </a:p>
          </p:txBody>
        </p:sp>
        <p:sp>
          <p:nvSpPr>
            <p:cNvPr id="1044" name="Rectangle 283"/>
            <p:cNvSpPr>
              <a:spLocks noChangeArrowheads="1"/>
            </p:cNvSpPr>
            <p:nvPr/>
          </p:nvSpPr>
          <p:spPr bwMode="auto">
            <a:xfrm>
              <a:off x="4338" y="2832"/>
              <a:ext cx="23" cy="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400">
                  <a:solidFill>
                    <a:srgbClr val="000000"/>
                  </a:solidFill>
                </a:rPr>
                <a:t>D</a:t>
              </a:r>
              <a:endParaRPr lang="fr-FR" altLang="fr-FR"/>
            </a:p>
          </p:txBody>
        </p:sp>
        <p:sp>
          <p:nvSpPr>
            <p:cNvPr id="1045" name="Rectangle 284"/>
            <p:cNvSpPr>
              <a:spLocks noChangeArrowheads="1"/>
            </p:cNvSpPr>
            <p:nvPr/>
          </p:nvSpPr>
          <p:spPr bwMode="auto">
            <a:xfrm>
              <a:off x="4358" y="2832"/>
              <a:ext cx="21" cy="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400">
                  <a:solidFill>
                    <a:srgbClr val="000000"/>
                  </a:solidFill>
                </a:rPr>
                <a:t>E</a:t>
              </a:r>
              <a:endParaRPr lang="fr-FR" altLang="fr-FR"/>
            </a:p>
          </p:txBody>
        </p:sp>
        <p:sp>
          <p:nvSpPr>
            <p:cNvPr id="1046" name="Rectangle 285"/>
            <p:cNvSpPr>
              <a:spLocks noChangeArrowheads="1"/>
            </p:cNvSpPr>
            <p:nvPr/>
          </p:nvSpPr>
          <p:spPr bwMode="auto">
            <a:xfrm>
              <a:off x="3004" y="2813"/>
              <a:ext cx="2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rPr>
                <a:t>e</a:t>
              </a:r>
              <a:endParaRPr lang="fr-FR" altLang="fr-FR"/>
            </a:p>
          </p:txBody>
        </p:sp>
        <p:sp>
          <p:nvSpPr>
            <p:cNvPr id="1047" name="Rectangle 286"/>
            <p:cNvSpPr>
              <a:spLocks noChangeArrowheads="1"/>
            </p:cNvSpPr>
            <p:nvPr/>
          </p:nvSpPr>
          <p:spPr bwMode="auto">
            <a:xfrm>
              <a:off x="3029" y="2813"/>
              <a:ext cx="1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rPr>
                <a:t>-</a:t>
              </a:r>
              <a:endParaRPr lang="fr-FR" altLang="fr-FR"/>
            </a:p>
          </p:txBody>
        </p:sp>
        <p:sp>
          <p:nvSpPr>
            <p:cNvPr id="1048" name="Rectangle 287"/>
            <p:cNvSpPr>
              <a:spLocks noChangeArrowheads="1"/>
            </p:cNvSpPr>
            <p:nvPr/>
          </p:nvSpPr>
          <p:spPr bwMode="auto">
            <a:xfrm>
              <a:off x="3045" y="2793"/>
              <a:ext cx="2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900">
                  <a:solidFill>
                    <a:srgbClr val="000000"/>
                  </a:solidFill>
                </a:rPr>
                <a:t> </a:t>
              </a:r>
              <a:endParaRPr lang="fr-FR" altLang="fr-FR"/>
            </a:p>
          </p:txBody>
        </p:sp>
        <p:sp>
          <p:nvSpPr>
            <p:cNvPr id="1049" name="Rectangle 288"/>
            <p:cNvSpPr>
              <a:spLocks noChangeArrowheads="1"/>
            </p:cNvSpPr>
            <p:nvPr/>
          </p:nvSpPr>
          <p:spPr bwMode="auto">
            <a:xfrm>
              <a:off x="3064" y="2828"/>
              <a:ext cx="21" cy="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400">
                  <a:solidFill>
                    <a:srgbClr val="000000"/>
                  </a:solidFill>
                </a:rPr>
                <a:t>S</a:t>
              </a:r>
              <a:endParaRPr lang="fr-FR" altLang="fr-FR"/>
            </a:p>
          </p:txBody>
        </p:sp>
        <p:sp>
          <p:nvSpPr>
            <p:cNvPr id="1050" name="Rectangle 289"/>
            <p:cNvSpPr>
              <a:spLocks noChangeArrowheads="1"/>
            </p:cNvSpPr>
            <p:nvPr/>
          </p:nvSpPr>
          <p:spPr bwMode="auto">
            <a:xfrm>
              <a:off x="3083" y="2828"/>
              <a:ext cx="9" cy="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400">
                  <a:solidFill>
                    <a:srgbClr val="000000"/>
                  </a:solidFill>
                </a:rPr>
                <a:t>I</a:t>
              </a:r>
              <a:endParaRPr lang="fr-FR" altLang="fr-FR"/>
            </a:p>
          </p:txBody>
        </p:sp>
        <p:sp>
          <p:nvSpPr>
            <p:cNvPr id="1051" name="Rectangle 290"/>
            <p:cNvSpPr>
              <a:spLocks noChangeArrowheads="1"/>
            </p:cNvSpPr>
            <p:nvPr/>
          </p:nvSpPr>
          <p:spPr bwMode="auto">
            <a:xfrm>
              <a:off x="3091" y="2828"/>
              <a:ext cx="23" cy="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400">
                  <a:solidFill>
                    <a:srgbClr val="000000"/>
                  </a:solidFill>
                </a:rPr>
                <a:t>D</a:t>
              </a:r>
              <a:endParaRPr lang="fr-FR" altLang="fr-FR"/>
            </a:p>
          </p:txBody>
        </p:sp>
        <p:sp>
          <p:nvSpPr>
            <p:cNvPr id="1052" name="Rectangle 291"/>
            <p:cNvSpPr>
              <a:spLocks noChangeArrowheads="1"/>
            </p:cNvSpPr>
            <p:nvPr/>
          </p:nvSpPr>
          <p:spPr bwMode="auto">
            <a:xfrm>
              <a:off x="3111" y="2828"/>
              <a:ext cx="21" cy="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400">
                  <a:solidFill>
                    <a:srgbClr val="000000"/>
                  </a:solidFill>
                </a:rPr>
                <a:t>E</a:t>
              </a:r>
              <a:endParaRPr lang="fr-FR" altLang="fr-FR"/>
            </a:p>
          </p:txBody>
        </p:sp>
        <p:sp>
          <p:nvSpPr>
            <p:cNvPr id="1053" name="Freeform 292"/>
            <p:cNvSpPr>
              <a:spLocks/>
            </p:cNvSpPr>
            <p:nvPr/>
          </p:nvSpPr>
          <p:spPr bwMode="auto">
            <a:xfrm>
              <a:off x="3522" y="2735"/>
              <a:ext cx="224" cy="7"/>
            </a:xfrm>
            <a:custGeom>
              <a:avLst/>
              <a:gdLst>
                <a:gd name="T0" fmla="*/ 0 w 1043"/>
                <a:gd name="T1" fmla="*/ 0 h 32"/>
                <a:gd name="T2" fmla="*/ 0 w 1043"/>
                <a:gd name="T3" fmla="*/ 0 h 32"/>
                <a:gd name="T4" fmla="*/ 1043 w 1043"/>
                <a:gd name="T5" fmla="*/ 0 h 32"/>
                <a:gd name="T6" fmla="*/ 1043 w 1043"/>
                <a:gd name="T7" fmla="*/ 32 h 32"/>
                <a:gd name="T8" fmla="*/ 0 w 1043"/>
                <a:gd name="T9" fmla="*/ 32 h 32"/>
                <a:gd name="T10" fmla="*/ 0 w 1043"/>
                <a:gd name="T11" fmla="*/ 0 h 32"/>
              </a:gdLst>
              <a:ahLst/>
              <a:cxnLst>
                <a:cxn ang="0">
                  <a:pos x="T0" y="T1"/>
                </a:cxn>
                <a:cxn ang="0">
                  <a:pos x="T2" y="T3"/>
                </a:cxn>
                <a:cxn ang="0">
                  <a:pos x="T4" y="T5"/>
                </a:cxn>
                <a:cxn ang="0">
                  <a:pos x="T6" y="T7"/>
                </a:cxn>
                <a:cxn ang="0">
                  <a:pos x="T8" y="T9"/>
                </a:cxn>
                <a:cxn ang="0">
                  <a:pos x="T10" y="T11"/>
                </a:cxn>
              </a:cxnLst>
              <a:rect l="0" t="0" r="r" b="b"/>
              <a:pathLst>
                <a:path w="1043" h="32">
                  <a:moveTo>
                    <a:pt x="0" y="0"/>
                  </a:moveTo>
                  <a:lnTo>
                    <a:pt x="0" y="0"/>
                  </a:lnTo>
                  <a:lnTo>
                    <a:pt x="1043" y="0"/>
                  </a:lnTo>
                  <a:lnTo>
                    <a:pt x="1043" y="32"/>
                  </a:lnTo>
                  <a:lnTo>
                    <a:pt x="0" y="32"/>
                  </a:lnTo>
                  <a:lnTo>
                    <a:pt x="0" y="0"/>
                  </a:lnTo>
                  <a:close/>
                </a:path>
              </a:pathLst>
            </a:custGeom>
            <a:solidFill>
              <a:srgbClr val="CAC0E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054" name="Freeform 293"/>
            <p:cNvSpPr>
              <a:spLocks/>
            </p:cNvSpPr>
            <p:nvPr/>
          </p:nvSpPr>
          <p:spPr bwMode="auto">
            <a:xfrm>
              <a:off x="3522" y="2735"/>
              <a:ext cx="224" cy="7"/>
            </a:xfrm>
            <a:custGeom>
              <a:avLst/>
              <a:gdLst>
                <a:gd name="T0" fmla="*/ 0 w 1043"/>
                <a:gd name="T1" fmla="*/ 0 h 32"/>
                <a:gd name="T2" fmla="*/ 0 w 1043"/>
                <a:gd name="T3" fmla="*/ 0 h 32"/>
                <a:gd name="T4" fmla="*/ 1043 w 1043"/>
                <a:gd name="T5" fmla="*/ 0 h 32"/>
                <a:gd name="T6" fmla="*/ 1043 w 1043"/>
                <a:gd name="T7" fmla="*/ 32 h 32"/>
                <a:gd name="T8" fmla="*/ 0 w 1043"/>
                <a:gd name="T9" fmla="*/ 32 h 32"/>
                <a:gd name="T10" fmla="*/ 0 w 1043"/>
                <a:gd name="T11" fmla="*/ 0 h 32"/>
              </a:gdLst>
              <a:ahLst/>
              <a:cxnLst>
                <a:cxn ang="0">
                  <a:pos x="T0" y="T1"/>
                </a:cxn>
                <a:cxn ang="0">
                  <a:pos x="T2" y="T3"/>
                </a:cxn>
                <a:cxn ang="0">
                  <a:pos x="T4" y="T5"/>
                </a:cxn>
                <a:cxn ang="0">
                  <a:pos x="T6" y="T7"/>
                </a:cxn>
                <a:cxn ang="0">
                  <a:pos x="T8" y="T9"/>
                </a:cxn>
                <a:cxn ang="0">
                  <a:pos x="T10" y="T11"/>
                </a:cxn>
              </a:cxnLst>
              <a:rect l="0" t="0" r="r" b="b"/>
              <a:pathLst>
                <a:path w="1043" h="32">
                  <a:moveTo>
                    <a:pt x="0" y="0"/>
                  </a:moveTo>
                  <a:lnTo>
                    <a:pt x="0" y="0"/>
                  </a:lnTo>
                  <a:lnTo>
                    <a:pt x="1043" y="0"/>
                  </a:lnTo>
                  <a:lnTo>
                    <a:pt x="1043" y="32"/>
                  </a:lnTo>
                  <a:lnTo>
                    <a:pt x="0" y="32"/>
                  </a:lnTo>
                  <a:lnTo>
                    <a:pt x="0" y="0"/>
                  </a:lnTo>
                  <a:close/>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55" name="Rectangle 294"/>
            <p:cNvSpPr>
              <a:spLocks noChangeArrowheads="1"/>
            </p:cNvSpPr>
            <p:nvPr/>
          </p:nvSpPr>
          <p:spPr bwMode="auto">
            <a:xfrm>
              <a:off x="3571" y="2710"/>
              <a:ext cx="9" cy="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200">
                  <a:solidFill>
                    <a:srgbClr val="000000"/>
                  </a:solidFill>
                </a:rPr>
                <a:t>L</a:t>
              </a:r>
              <a:endParaRPr lang="fr-FR" altLang="fr-FR"/>
            </a:p>
          </p:txBody>
        </p:sp>
        <p:sp>
          <p:nvSpPr>
            <p:cNvPr id="1250" name="Rectangle 295"/>
            <p:cNvSpPr>
              <a:spLocks noChangeArrowheads="1"/>
            </p:cNvSpPr>
            <p:nvPr/>
          </p:nvSpPr>
          <p:spPr bwMode="auto">
            <a:xfrm>
              <a:off x="3582" y="2710"/>
              <a:ext cx="12" cy="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200">
                  <a:solidFill>
                    <a:srgbClr val="000000"/>
                  </a:solidFill>
                </a:rPr>
                <a:t>H</a:t>
              </a:r>
              <a:endParaRPr lang="fr-FR" altLang="fr-FR"/>
            </a:p>
          </p:txBody>
        </p:sp>
        <p:sp>
          <p:nvSpPr>
            <p:cNvPr id="1251" name="Rectangle 296"/>
            <p:cNvSpPr>
              <a:spLocks noChangeArrowheads="1"/>
            </p:cNvSpPr>
            <p:nvPr/>
          </p:nvSpPr>
          <p:spPr bwMode="auto">
            <a:xfrm>
              <a:off x="3595" y="2710"/>
              <a:ext cx="12" cy="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200">
                  <a:solidFill>
                    <a:srgbClr val="000000"/>
                  </a:solidFill>
                </a:rPr>
                <a:t>C</a:t>
              </a:r>
              <a:endParaRPr lang="fr-FR" altLang="fr-FR"/>
            </a:p>
          </p:txBody>
        </p:sp>
        <p:sp>
          <p:nvSpPr>
            <p:cNvPr id="1252" name="Rectangle 297"/>
            <p:cNvSpPr>
              <a:spLocks noChangeArrowheads="1"/>
            </p:cNvSpPr>
            <p:nvPr/>
          </p:nvSpPr>
          <p:spPr bwMode="auto">
            <a:xfrm>
              <a:off x="3608" y="2701"/>
              <a:ext cx="7"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300">
                  <a:solidFill>
                    <a:srgbClr val="000000"/>
                  </a:solidFill>
                </a:rPr>
                <a:t> </a:t>
              </a:r>
              <a:endParaRPr lang="fr-FR" altLang="fr-FR"/>
            </a:p>
          </p:txBody>
        </p:sp>
        <p:sp>
          <p:nvSpPr>
            <p:cNvPr id="1253" name="Rectangle 298"/>
            <p:cNvSpPr>
              <a:spLocks noChangeArrowheads="1"/>
            </p:cNvSpPr>
            <p:nvPr/>
          </p:nvSpPr>
          <p:spPr bwMode="auto">
            <a:xfrm>
              <a:off x="3344" y="2637"/>
              <a:ext cx="4" cy="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200">
                  <a:solidFill>
                    <a:srgbClr val="000000"/>
                  </a:solidFill>
                </a:rPr>
                <a:t>I</a:t>
              </a:r>
              <a:endParaRPr lang="fr-FR" altLang="fr-FR"/>
            </a:p>
          </p:txBody>
        </p:sp>
        <p:sp>
          <p:nvSpPr>
            <p:cNvPr id="1254" name="Rectangle 299"/>
            <p:cNvSpPr>
              <a:spLocks noChangeArrowheads="1"/>
            </p:cNvSpPr>
            <p:nvPr/>
          </p:nvSpPr>
          <p:spPr bwMode="auto">
            <a:xfrm>
              <a:off x="3349" y="2637"/>
              <a:ext cx="12" cy="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200">
                  <a:solidFill>
                    <a:srgbClr val="000000"/>
                  </a:solidFill>
                </a:rPr>
                <a:t>N</a:t>
              </a:r>
              <a:endParaRPr lang="fr-FR" altLang="fr-FR"/>
            </a:p>
          </p:txBody>
        </p:sp>
        <p:sp>
          <p:nvSpPr>
            <p:cNvPr id="1255" name="Rectangle 300"/>
            <p:cNvSpPr>
              <a:spLocks noChangeArrowheads="1"/>
            </p:cNvSpPr>
            <p:nvPr/>
          </p:nvSpPr>
          <p:spPr bwMode="auto">
            <a:xfrm>
              <a:off x="3361" y="2637"/>
              <a:ext cx="8" cy="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200">
                  <a:solidFill>
                    <a:srgbClr val="000000"/>
                  </a:solidFill>
                </a:rPr>
                <a:t>J</a:t>
              </a:r>
              <a:endParaRPr lang="fr-FR" altLang="fr-FR"/>
            </a:p>
          </p:txBody>
        </p:sp>
        <p:sp>
          <p:nvSpPr>
            <p:cNvPr id="1256" name="Rectangle 301"/>
            <p:cNvSpPr>
              <a:spLocks noChangeArrowheads="1"/>
            </p:cNvSpPr>
            <p:nvPr/>
          </p:nvSpPr>
          <p:spPr bwMode="auto">
            <a:xfrm>
              <a:off x="3370" y="2637"/>
              <a:ext cx="11" cy="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200">
                  <a:solidFill>
                    <a:srgbClr val="000000"/>
                  </a:solidFill>
                </a:rPr>
                <a:t>E</a:t>
              </a:r>
              <a:endParaRPr lang="fr-FR" altLang="fr-FR"/>
            </a:p>
          </p:txBody>
        </p:sp>
        <p:sp>
          <p:nvSpPr>
            <p:cNvPr id="1257" name="Rectangle 302"/>
            <p:cNvSpPr>
              <a:spLocks noChangeArrowheads="1"/>
            </p:cNvSpPr>
            <p:nvPr/>
          </p:nvSpPr>
          <p:spPr bwMode="auto">
            <a:xfrm>
              <a:off x="3381" y="2637"/>
              <a:ext cx="12" cy="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200">
                  <a:solidFill>
                    <a:srgbClr val="000000"/>
                  </a:solidFill>
                </a:rPr>
                <a:t>C</a:t>
              </a:r>
              <a:endParaRPr lang="fr-FR" altLang="fr-FR"/>
            </a:p>
          </p:txBody>
        </p:sp>
        <p:sp>
          <p:nvSpPr>
            <p:cNvPr id="1258" name="Rectangle 303"/>
            <p:cNvSpPr>
              <a:spLocks noChangeArrowheads="1"/>
            </p:cNvSpPr>
            <p:nvPr/>
          </p:nvSpPr>
          <p:spPr bwMode="auto">
            <a:xfrm>
              <a:off x="3394" y="2637"/>
              <a:ext cx="10" cy="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200">
                  <a:solidFill>
                    <a:srgbClr val="000000"/>
                  </a:solidFill>
                </a:rPr>
                <a:t>T</a:t>
              </a:r>
              <a:endParaRPr lang="fr-FR" altLang="fr-FR"/>
            </a:p>
          </p:txBody>
        </p:sp>
        <p:sp>
          <p:nvSpPr>
            <p:cNvPr id="1259" name="Rectangle 304"/>
            <p:cNvSpPr>
              <a:spLocks noChangeArrowheads="1"/>
            </p:cNvSpPr>
            <p:nvPr/>
          </p:nvSpPr>
          <p:spPr bwMode="auto">
            <a:xfrm>
              <a:off x="3404" y="2637"/>
              <a:ext cx="4" cy="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200">
                  <a:solidFill>
                    <a:srgbClr val="000000"/>
                  </a:solidFill>
                </a:rPr>
                <a:t>I</a:t>
              </a:r>
              <a:endParaRPr lang="fr-FR" altLang="fr-FR"/>
            </a:p>
          </p:txBody>
        </p:sp>
        <p:sp>
          <p:nvSpPr>
            <p:cNvPr id="1260" name="Rectangle 305"/>
            <p:cNvSpPr>
              <a:spLocks noChangeArrowheads="1"/>
            </p:cNvSpPr>
            <p:nvPr/>
          </p:nvSpPr>
          <p:spPr bwMode="auto">
            <a:xfrm>
              <a:off x="3409" y="2637"/>
              <a:ext cx="12" cy="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200">
                  <a:solidFill>
                    <a:srgbClr val="000000"/>
                  </a:solidFill>
                </a:rPr>
                <a:t>O</a:t>
              </a:r>
              <a:endParaRPr lang="fr-FR" altLang="fr-FR"/>
            </a:p>
          </p:txBody>
        </p:sp>
        <p:sp>
          <p:nvSpPr>
            <p:cNvPr id="1261" name="Rectangle 306"/>
            <p:cNvSpPr>
              <a:spLocks noChangeArrowheads="1"/>
            </p:cNvSpPr>
            <p:nvPr/>
          </p:nvSpPr>
          <p:spPr bwMode="auto">
            <a:xfrm>
              <a:off x="3422" y="2637"/>
              <a:ext cx="12" cy="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200">
                  <a:solidFill>
                    <a:srgbClr val="000000"/>
                  </a:solidFill>
                </a:rPr>
                <a:t>N</a:t>
              </a:r>
              <a:endParaRPr lang="fr-FR" altLang="fr-FR"/>
            </a:p>
          </p:txBody>
        </p:sp>
        <p:sp>
          <p:nvSpPr>
            <p:cNvPr id="1262" name="Rectangle 307"/>
            <p:cNvSpPr>
              <a:spLocks noChangeArrowheads="1"/>
            </p:cNvSpPr>
            <p:nvPr/>
          </p:nvSpPr>
          <p:spPr bwMode="auto">
            <a:xfrm>
              <a:off x="3435" y="2637"/>
              <a:ext cx="4" cy="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200">
                  <a:solidFill>
                    <a:srgbClr val="000000"/>
                  </a:solidFill>
                </a:rPr>
                <a:t> </a:t>
              </a:r>
              <a:endParaRPr lang="fr-FR" altLang="fr-FR"/>
            </a:p>
          </p:txBody>
        </p:sp>
        <p:sp>
          <p:nvSpPr>
            <p:cNvPr id="1263" name="Rectangle 308"/>
            <p:cNvSpPr>
              <a:spLocks noChangeArrowheads="1"/>
            </p:cNvSpPr>
            <p:nvPr/>
          </p:nvSpPr>
          <p:spPr bwMode="auto">
            <a:xfrm>
              <a:off x="3439" y="2637"/>
              <a:ext cx="10" cy="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200">
                  <a:solidFill>
                    <a:srgbClr val="000000"/>
                  </a:solidFill>
                </a:rPr>
                <a:t>T</a:t>
              </a:r>
              <a:endParaRPr lang="fr-FR" altLang="fr-FR"/>
            </a:p>
          </p:txBody>
        </p:sp>
        <p:sp>
          <p:nvSpPr>
            <p:cNvPr id="1264" name="Rectangle 309"/>
            <p:cNvSpPr>
              <a:spLocks noChangeArrowheads="1"/>
            </p:cNvSpPr>
            <p:nvPr/>
          </p:nvSpPr>
          <p:spPr bwMode="auto">
            <a:xfrm>
              <a:off x="3450" y="2637"/>
              <a:ext cx="12" cy="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200">
                  <a:solidFill>
                    <a:srgbClr val="000000"/>
                  </a:solidFill>
                </a:rPr>
                <a:t>U</a:t>
              </a:r>
              <a:endParaRPr lang="fr-FR" altLang="fr-FR"/>
            </a:p>
          </p:txBody>
        </p:sp>
        <p:sp>
          <p:nvSpPr>
            <p:cNvPr id="1265" name="Rectangle 310"/>
            <p:cNvSpPr>
              <a:spLocks noChangeArrowheads="1"/>
            </p:cNvSpPr>
            <p:nvPr/>
          </p:nvSpPr>
          <p:spPr bwMode="auto">
            <a:xfrm>
              <a:off x="3462" y="2637"/>
              <a:ext cx="12" cy="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200">
                  <a:solidFill>
                    <a:srgbClr val="000000"/>
                  </a:solidFill>
                </a:rPr>
                <a:t>N</a:t>
              </a:r>
              <a:endParaRPr lang="fr-FR" altLang="fr-FR"/>
            </a:p>
          </p:txBody>
        </p:sp>
        <p:sp>
          <p:nvSpPr>
            <p:cNvPr id="1266" name="Rectangle 311"/>
            <p:cNvSpPr>
              <a:spLocks noChangeArrowheads="1"/>
            </p:cNvSpPr>
            <p:nvPr/>
          </p:nvSpPr>
          <p:spPr bwMode="auto">
            <a:xfrm>
              <a:off x="3475" y="2637"/>
              <a:ext cx="12" cy="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200">
                  <a:solidFill>
                    <a:srgbClr val="000000"/>
                  </a:solidFill>
                </a:rPr>
                <a:t>N</a:t>
              </a:r>
              <a:endParaRPr lang="fr-FR" altLang="fr-FR"/>
            </a:p>
          </p:txBody>
        </p:sp>
        <p:sp>
          <p:nvSpPr>
            <p:cNvPr id="1267" name="Rectangle 312"/>
            <p:cNvSpPr>
              <a:spLocks noChangeArrowheads="1"/>
            </p:cNvSpPr>
            <p:nvPr/>
          </p:nvSpPr>
          <p:spPr bwMode="auto">
            <a:xfrm>
              <a:off x="3487" y="2637"/>
              <a:ext cx="11" cy="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200">
                  <a:solidFill>
                    <a:srgbClr val="000000"/>
                  </a:solidFill>
                </a:rPr>
                <a:t>E</a:t>
              </a:r>
              <a:endParaRPr lang="fr-FR" altLang="fr-FR"/>
            </a:p>
          </p:txBody>
        </p:sp>
        <p:sp>
          <p:nvSpPr>
            <p:cNvPr id="1268" name="Rectangle 313"/>
            <p:cNvSpPr>
              <a:spLocks noChangeArrowheads="1"/>
            </p:cNvSpPr>
            <p:nvPr/>
          </p:nvSpPr>
          <p:spPr bwMode="auto">
            <a:xfrm>
              <a:off x="3499" y="2637"/>
              <a:ext cx="9" cy="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200">
                  <a:solidFill>
                    <a:srgbClr val="000000"/>
                  </a:solidFill>
                </a:rPr>
                <a:t>L</a:t>
              </a:r>
              <a:endParaRPr lang="fr-FR" altLang="fr-FR"/>
            </a:p>
          </p:txBody>
        </p:sp>
        <p:sp>
          <p:nvSpPr>
            <p:cNvPr id="1269" name="Rectangle 314"/>
            <p:cNvSpPr>
              <a:spLocks noChangeArrowheads="1"/>
            </p:cNvSpPr>
            <p:nvPr/>
          </p:nvSpPr>
          <p:spPr bwMode="auto">
            <a:xfrm>
              <a:off x="3507" y="2637"/>
              <a:ext cx="4" cy="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200">
                  <a:solidFill>
                    <a:srgbClr val="000000"/>
                  </a:solidFill>
                </a:rPr>
                <a:t> </a:t>
              </a:r>
              <a:endParaRPr lang="fr-FR" altLang="fr-FR"/>
            </a:p>
          </p:txBody>
        </p:sp>
        <p:sp>
          <p:nvSpPr>
            <p:cNvPr id="1270" name="Freeform 315"/>
            <p:cNvSpPr>
              <a:spLocks/>
            </p:cNvSpPr>
            <p:nvPr/>
          </p:nvSpPr>
          <p:spPr bwMode="auto">
            <a:xfrm>
              <a:off x="4366" y="2713"/>
              <a:ext cx="73" cy="5"/>
            </a:xfrm>
            <a:custGeom>
              <a:avLst/>
              <a:gdLst>
                <a:gd name="T0" fmla="*/ 0 w 342"/>
                <a:gd name="T1" fmla="*/ 0 h 20"/>
                <a:gd name="T2" fmla="*/ 0 w 342"/>
                <a:gd name="T3" fmla="*/ 0 h 20"/>
                <a:gd name="T4" fmla="*/ 342 w 342"/>
                <a:gd name="T5" fmla="*/ 0 h 20"/>
                <a:gd name="T6" fmla="*/ 342 w 342"/>
                <a:gd name="T7" fmla="*/ 20 h 20"/>
                <a:gd name="T8" fmla="*/ 0 w 342"/>
                <a:gd name="T9" fmla="*/ 20 h 20"/>
                <a:gd name="T10" fmla="*/ 0 w 342"/>
                <a:gd name="T11" fmla="*/ 0 h 20"/>
              </a:gdLst>
              <a:ahLst/>
              <a:cxnLst>
                <a:cxn ang="0">
                  <a:pos x="T0" y="T1"/>
                </a:cxn>
                <a:cxn ang="0">
                  <a:pos x="T2" y="T3"/>
                </a:cxn>
                <a:cxn ang="0">
                  <a:pos x="T4" y="T5"/>
                </a:cxn>
                <a:cxn ang="0">
                  <a:pos x="T6" y="T7"/>
                </a:cxn>
                <a:cxn ang="0">
                  <a:pos x="T8" y="T9"/>
                </a:cxn>
                <a:cxn ang="0">
                  <a:pos x="T10" y="T11"/>
                </a:cxn>
              </a:cxnLst>
              <a:rect l="0" t="0" r="r" b="b"/>
              <a:pathLst>
                <a:path w="342" h="20">
                  <a:moveTo>
                    <a:pt x="0" y="0"/>
                  </a:moveTo>
                  <a:lnTo>
                    <a:pt x="0" y="0"/>
                  </a:lnTo>
                  <a:lnTo>
                    <a:pt x="342" y="0"/>
                  </a:lnTo>
                  <a:lnTo>
                    <a:pt x="342" y="20"/>
                  </a:lnTo>
                  <a:lnTo>
                    <a:pt x="0" y="20"/>
                  </a:lnTo>
                  <a:lnTo>
                    <a:pt x="0" y="0"/>
                  </a:lnTo>
                  <a:close/>
                </a:path>
              </a:pathLst>
            </a:custGeom>
            <a:solidFill>
              <a:srgbClr val="00ADE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271" name="Freeform 316"/>
            <p:cNvSpPr>
              <a:spLocks/>
            </p:cNvSpPr>
            <p:nvPr/>
          </p:nvSpPr>
          <p:spPr bwMode="auto">
            <a:xfrm>
              <a:off x="4366" y="2713"/>
              <a:ext cx="73" cy="5"/>
            </a:xfrm>
            <a:custGeom>
              <a:avLst/>
              <a:gdLst>
                <a:gd name="T0" fmla="*/ 0 w 342"/>
                <a:gd name="T1" fmla="*/ 0 h 20"/>
                <a:gd name="T2" fmla="*/ 0 w 342"/>
                <a:gd name="T3" fmla="*/ 0 h 20"/>
                <a:gd name="T4" fmla="*/ 342 w 342"/>
                <a:gd name="T5" fmla="*/ 0 h 20"/>
                <a:gd name="T6" fmla="*/ 342 w 342"/>
                <a:gd name="T7" fmla="*/ 20 h 20"/>
                <a:gd name="T8" fmla="*/ 0 w 342"/>
                <a:gd name="T9" fmla="*/ 20 h 20"/>
                <a:gd name="T10" fmla="*/ 0 w 342"/>
                <a:gd name="T11" fmla="*/ 0 h 20"/>
              </a:gdLst>
              <a:ahLst/>
              <a:cxnLst>
                <a:cxn ang="0">
                  <a:pos x="T0" y="T1"/>
                </a:cxn>
                <a:cxn ang="0">
                  <a:pos x="T2" y="T3"/>
                </a:cxn>
                <a:cxn ang="0">
                  <a:pos x="T4" y="T5"/>
                </a:cxn>
                <a:cxn ang="0">
                  <a:pos x="T6" y="T7"/>
                </a:cxn>
                <a:cxn ang="0">
                  <a:pos x="T8" y="T9"/>
                </a:cxn>
                <a:cxn ang="0">
                  <a:pos x="T10" y="T11"/>
                </a:cxn>
              </a:cxnLst>
              <a:rect l="0" t="0" r="r" b="b"/>
              <a:pathLst>
                <a:path w="342" h="20">
                  <a:moveTo>
                    <a:pt x="0" y="0"/>
                  </a:moveTo>
                  <a:lnTo>
                    <a:pt x="0" y="0"/>
                  </a:lnTo>
                  <a:lnTo>
                    <a:pt x="342" y="0"/>
                  </a:lnTo>
                  <a:lnTo>
                    <a:pt x="342" y="20"/>
                  </a:lnTo>
                  <a:lnTo>
                    <a:pt x="0" y="20"/>
                  </a:lnTo>
                  <a:lnTo>
                    <a:pt x="0" y="0"/>
                  </a:lnTo>
                  <a:close/>
                </a:path>
              </a:pathLst>
            </a:custGeom>
            <a:noFill/>
            <a:ln w="158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72" name="Rectangle 317"/>
            <p:cNvSpPr>
              <a:spLocks noChangeArrowheads="1"/>
            </p:cNvSpPr>
            <p:nvPr/>
          </p:nvSpPr>
          <p:spPr bwMode="auto">
            <a:xfrm>
              <a:off x="4190" y="2456"/>
              <a:ext cx="16"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300">
                  <a:solidFill>
                    <a:srgbClr val="000000"/>
                  </a:solidFill>
                </a:rPr>
                <a:t>S</a:t>
              </a:r>
              <a:endParaRPr lang="fr-FR" altLang="fr-FR"/>
            </a:p>
          </p:txBody>
        </p:sp>
        <p:sp>
          <p:nvSpPr>
            <p:cNvPr id="1273" name="Rectangle 318"/>
            <p:cNvSpPr>
              <a:spLocks noChangeArrowheads="1"/>
            </p:cNvSpPr>
            <p:nvPr/>
          </p:nvSpPr>
          <p:spPr bwMode="auto">
            <a:xfrm>
              <a:off x="4205" y="2456"/>
              <a:ext cx="13"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300">
                  <a:solidFill>
                    <a:srgbClr val="000000"/>
                  </a:solidFill>
                </a:rPr>
                <a:t>a</a:t>
              </a:r>
              <a:endParaRPr lang="fr-FR" altLang="fr-FR"/>
            </a:p>
          </p:txBody>
        </p:sp>
        <p:sp>
          <p:nvSpPr>
            <p:cNvPr id="1274" name="Rectangle 319"/>
            <p:cNvSpPr>
              <a:spLocks noChangeArrowheads="1"/>
            </p:cNvSpPr>
            <p:nvPr/>
          </p:nvSpPr>
          <p:spPr bwMode="auto">
            <a:xfrm>
              <a:off x="4218" y="2456"/>
              <a:ext cx="13"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300">
                  <a:solidFill>
                    <a:srgbClr val="000000"/>
                  </a:solidFill>
                </a:rPr>
                <a:t>n</a:t>
              </a:r>
              <a:endParaRPr lang="fr-FR" altLang="fr-FR"/>
            </a:p>
          </p:txBody>
        </p:sp>
        <p:sp>
          <p:nvSpPr>
            <p:cNvPr id="1275" name="Rectangle 320"/>
            <p:cNvSpPr>
              <a:spLocks noChangeArrowheads="1"/>
            </p:cNvSpPr>
            <p:nvPr/>
          </p:nvSpPr>
          <p:spPr bwMode="auto">
            <a:xfrm>
              <a:off x="4231" y="2456"/>
              <a:ext cx="13"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300">
                  <a:solidFill>
                    <a:srgbClr val="000000"/>
                  </a:solidFill>
                </a:rPr>
                <a:t>d</a:t>
              </a:r>
              <a:endParaRPr lang="fr-FR" altLang="fr-FR"/>
            </a:p>
          </p:txBody>
        </p:sp>
        <p:sp>
          <p:nvSpPr>
            <p:cNvPr id="1276" name="Rectangle 321"/>
            <p:cNvSpPr>
              <a:spLocks noChangeArrowheads="1"/>
            </p:cNvSpPr>
            <p:nvPr/>
          </p:nvSpPr>
          <p:spPr bwMode="auto">
            <a:xfrm>
              <a:off x="4243" y="2456"/>
              <a:ext cx="12"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300">
                  <a:solidFill>
                    <a:srgbClr val="000000"/>
                  </a:solidFill>
                </a:rPr>
                <a:t>s</a:t>
              </a:r>
              <a:endParaRPr lang="fr-FR" altLang="fr-FR"/>
            </a:p>
          </p:txBody>
        </p:sp>
        <p:sp>
          <p:nvSpPr>
            <p:cNvPr id="1277" name="Rectangle 322"/>
            <p:cNvSpPr>
              <a:spLocks noChangeArrowheads="1"/>
            </p:cNvSpPr>
            <p:nvPr/>
          </p:nvSpPr>
          <p:spPr bwMode="auto">
            <a:xfrm>
              <a:off x="4255" y="2456"/>
              <a:ext cx="7"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300">
                  <a:solidFill>
                    <a:srgbClr val="000000"/>
                  </a:solidFill>
                </a:rPr>
                <a:t> </a:t>
              </a:r>
              <a:endParaRPr lang="fr-FR" altLang="fr-FR"/>
            </a:p>
          </p:txBody>
        </p:sp>
        <p:sp>
          <p:nvSpPr>
            <p:cNvPr id="1278" name="Rectangle 323"/>
            <p:cNvSpPr>
              <a:spLocks noChangeArrowheads="1"/>
            </p:cNvSpPr>
            <p:nvPr/>
          </p:nvSpPr>
          <p:spPr bwMode="auto">
            <a:xfrm>
              <a:off x="4261" y="2456"/>
              <a:ext cx="13"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300">
                  <a:solidFill>
                    <a:srgbClr val="000000"/>
                  </a:solidFill>
                </a:rPr>
                <a:t>a</a:t>
              </a:r>
              <a:endParaRPr lang="fr-FR" altLang="fr-FR"/>
            </a:p>
          </p:txBody>
        </p:sp>
        <p:sp>
          <p:nvSpPr>
            <p:cNvPr id="1280" name="Rectangle 324"/>
            <p:cNvSpPr>
              <a:spLocks noChangeArrowheads="1"/>
            </p:cNvSpPr>
            <p:nvPr/>
          </p:nvSpPr>
          <p:spPr bwMode="auto">
            <a:xfrm>
              <a:off x="4274" y="2456"/>
              <a:ext cx="13"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300">
                  <a:solidFill>
                    <a:srgbClr val="000000"/>
                  </a:solidFill>
                </a:rPr>
                <a:t>n</a:t>
              </a:r>
              <a:endParaRPr lang="fr-FR" altLang="fr-FR"/>
            </a:p>
          </p:txBody>
        </p:sp>
        <p:sp>
          <p:nvSpPr>
            <p:cNvPr id="1281" name="Rectangle 325"/>
            <p:cNvSpPr>
              <a:spLocks noChangeArrowheads="1"/>
            </p:cNvSpPr>
            <p:nvPr/>
          </p:nvSpPr>
          <p:spPr bwMode="auto">
            <a:xfrm>
              <a:off x="4287" y="2456"/>
              <a:ext cx="13"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300">
                  <a:solidFill>
                    <a:srgbClr val="000000"/>
                  </a:solidFill>
                </a:rPr>
                <a:t>d</a:t>
              </a:r>
              <a:endParaRPr lang="fr-FR" altLang="fr-FR"/>
            </a:p>
          </p:txBody>
        </p:sp>
        <p:sp>
          <p:nvSpPr>
            <p:cNvPr id="1282" name="Rectangle 326"/>
            <p:cNvSpPr>
              <a:spLocks noChangeArrowheads="1"/>
            </p:cNvSpPr>
            <p:nvPr/>
          </p:nvSpPr>
          <p:spPr bwMode="auto">
            <a:xfrm>
              <a:off x="4299" y="2456"/>
              <a:ext cx="7"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300">
                  <a:solidFill>
                    <a:srgbClr val="000000"/>
                  </a:solidFill>
                </a:rPr>
                <a:t> </a:t>
              </a:r>
              <a:endParaRPr lang="fr-FR" altLang="fr-FR"/>
            </a:p>
          </p:txBody>
        </p:sp>
        <p:sp>
          <p:nvSpPr>
            <p:cNvPr id="1283" name="Rectangle 327"/>
            <p:cNvSpPr>
              <a:spLocks noChangeArrowheads="1"/>
            </p:cNvSpPr>
            <p:nvPr/>
          </p:nvSpPr>
          <p:spPr bwMode="auto">
            <a:xfrm>
              <a:off x="4306" y="2456"/>
              <a:ext cx="13"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300">
                  <a:solidFill>
                    <a:srgbClr val="000000"/>
                  </a:solidFill>
                </a:rPr>
                <a:t>g</a:t>
              </a:r>
              <a:endParaRPr lang="fr-FR" altLang="fr-FR"/>
            </a:p>
          </p:txBody>
        </p:sp>
        <p:sp>
          <p:nvSpPr>
            <p:cNvPr id="1284" name="Rectangle 328"/>
            <p:cNvSpPr>
              <a:spLocks noChangeArrowheads="1"/>
            </p:cNvSpPr>
            <p:nvPr/>
          </p:nvSpPr>
          <p:spPr bwMode="auto">
            <a:xfrm>
              <a:off x="4319" y="2456"/>
              <a:ext cx="8"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300">
                  <a:solidFill>
                    <a:srgbClr val="000000"/>
                  </a:solidFill>
                </a:rPr>
                <a:t>r</a:t>
              </a:r>
              <a:endParaRPr lang="fr-FR" altLang="fr-FR"/>
            </a:p>
          </p:txBody>
        </p:sp>
        <p:sp>
          <p:nvSpPr>
            <p:cNvPr id="1285" name="Rectangle 329"/>
            <p:cNvSpPr>
              <a:spLocks noChangeArrowheads="1"/>
            </p:cNvSpPr>
            <p:nvPr/>
          </p:nvSpPr>
          <p:spPr bwMode="auto">
            <a:xfrm>
              <a:off x="4326" y="2456"/>
              <a:ext cx="13"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300">
                  <a:solidFill>
                    <a:srgbClr val="000000"/>
                  </a:solidFill>
                </a:rPr>
                <a:t>a</a:t>
              </a:r>
              <a:endParaRPr lang="fr-FR" altLang="fr-FR"/>
            </a:p>
          </p:txBody>
        </p:sp>
        <p:sp>
          <p:nvSpPr>
            <p:cNvPr id="1286" name="Rectangle 330"/>
            <p:cNvSpPr>
              <a:spLocks noChangeArrowheads="1"/>
            </p:cNvSpPr>
            <p:nvPr/>
          </p:nvSpPr>
          <p:spPr bwMode="auto">
            <a:xfrm>
              <a:off x="4339" y="2456"/>
              <a:ext cx="12"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300">
                  <a:solidFill>
                    <a:srgbClr val="000000"/>
                  </a:solidFill>
                </a:rPr>
                <a:t>v</a:t>
              </a:r>
              <a:endParaRPr lang="fr-FR" altLang="fr-FR"/>
            </a:p>
          </p:txBody>
        </p:sp>
        <p:sp>
          <p:nvSpPr>
            <p:cNvPr id="1287" name="Rectangle 331"/>
            <p:cNvSpPr>
              <a:spLocks noChangeArrowheads="1"/>
            </p:cNvSpPr>
            <p:nvPr/>
          </p:nvSpPr>
          <p:spPr bwMode="auto">
            <a:xfrm>
              <a:off x="4350" y="2456"/>
              <a:ext cx="13"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300">
                  <a:solidFill>
                    <a:srgbClr val="000000"/>
                  </a:solidFill>
                </a:rPr>
                <a:t>e</a:t>
              </a:r>
              <a:endParaRPr lang="fr-FR" altLang="fr-FR"/>
            </a:p>
          </p:txBody>
        </p:sp>
        <p:sp>
          <p:nvSpPr>
            <p:cNvPr id="1288" name="Rectangle 332"/>
            <p:cNvSpPr>
              <a:spLocks noChangeArrowheads="1"/>
            </p:cNvSpPr>
            <p:nvPr/>
          </p:nvSpPr>
          <p:spPr bwMode="auto">
            <a:xfrm>
              <a:off x="4363" y="2456"/>
              <a:ext cx="5"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300">
                  <a:solidFill>
                    <a:srgbClr val="000000"/>
                  </a:solidFill>
                </a:rPr>
                <a:t>l</a:t>
              </a:r>
              <a:endParaRPr lang="fr-FR" altLang="fr-FR"/>
            </a:p>
          </p:txBody>
        </p:sp>
        <p:sp>
          <p:nvSpPr>
            <p:cNvPr id="1289" name="Rectangle 333"/>
            <p:cNvSpPr>
              <a:spLocks noChangeArrowheads="1"/>
            </p:cNvSpPr>
            <p:nvPr/>
          </p:nvSpPr>
          <p:spPr bwMode="auto">
            <a:xfrm>
              <a:off x="4368" y="2456"/>
              <a:ext cx="12"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300">
                  <a:solidFill>
                    <a:srgbClr val="000000"/>
                  </a:solidFill>
                </a:rPr>
                <a:t>s</a:t>
              </a:r>
              <a:endParaRPr lang="fr-FR" altLang="fr-FR"/>
            </a:p>
          </p:txBody>
        </p:sp>
        <p:sp>
          <p:nvSpPr>
            <p:cNvPr id="1290" name="Rectangle 334"/>
            <p:cNvSpPr>
              <a:spLocks noChangeArrowheads="1"/>
            </p:cNvSpPr>
            <p:nvPr/>
          </p:nvSpPr>
          <p:spPr bwMode="auto">
            <a:xfrm>
              <a:off x="3122" y="2454"/>
              <a:ext cx="20"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300">
                  <a:solidFill>
                    <a:srgbClr val="000000"/>
                  </a:solidFill>
                </a:rPr>
                <a:t>M</a:t>
              </a:r>
              <a:endParaRPr lang="fr-FR" altLang="fr-FR"/>
            </a:p>
          </p:txBody>
        </p:sp>
        <p:sp>
          <p:nvSpPr>
            <p:cNvPr id="1291" name="Rectangle 335"/>
            <p:cNvSpPr>
              <a:spLocks noChangeArrowheads="1"/>
            </p:cNvSpPr>
            <p:nvPr/>
          </p:nvSpPr>
          <p:spPr bwMode="auto">
            <a:xfrm>
              <a:off x="3141" y="2454"/>
              <a:ext cx="13"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300">
                  <a:solidFill>
                    <a:srgbClr val="000000"/>
                  </a:solidFill>
                </a:rPr>
                <a:t>o</a:t>
              </a:r>
              <a:endParaRPr lang="fr-FR" altLang="fr-FR"/>
            </a:p>
          </p:txBody>
        </p:sp>
        <p:sp>
          <p:nvSpPr>
            <p:cNvPr id="1292" name="Rectangle 336"/>
            <p:cNvSpPr>
              <a:spLocks noChangeArrowheads="1"/>
            </p:cNvSpPr>
            <p:nvPr/>
          </p:nvSpPr>
          <p:spPr bwMode="auto">
            <a:xfrm>
              <a:off x="3153" y="2454"/>
              <a:ext cx="5"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300">
                  <a:solidFill>
                    <a:srgbClr val="000000"/>
                  </a:solidFill>
                </a:rPr>
                <a:t>l</a:t>
              </a:r>
              <a:endParaRPr lang="fr-FR" altLang="fr-FR"/>
            </a:p>
          </p:txBody>
        </p:sp>
        <p:sp>
          <p:nvSpPr>
            <p:cNvPr id="1293" name="Rectangle 337"/>
            <p:cNvSpPr>
              <a:spLocks noChangeArrowheads="1"/>
            </p:cNvSpPr>
            <p:nvPr/>
          </p:nvSpPr>
          <p:spPr bwMode="auto">
            <a:xfrm>
              <a:off x="3159" y="2454"/>
              <a:ext cx="13"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300">
                  <a:solidFill>
                    <a:srgbClr val="000000"/>
                  </a:solidFill>
                </a:rPr>
                <a:t>a</a:t>
              </a:r>
              <a:endParaRPr lang="fr-FR" altLang="fr-FR"/>
            </a:p>
          </p:txBody>
        </p:sp>
        <p:sp>
          <p:nvSpPr>
            <p:cNvPr id="1294" name="Rectangle 338"/>
            <p:cNvSpPr>
              <a:spLocks noChangeArrowheads="1"/>
            </p:cNvSpPr>
            <p:nvPr/>
          </p:nvSpPr>
          <p:spPr bwMode="auto">
            <a:xfrm>
              <a:off x="3171" y="2454"/>
              <a:ext cx="12"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300">
                  <a:solidFill>
                    <a:srgbClr val="000000"/>
                  </a:solidFill>
                </a:rPr>
                <a:t>s</a:t>
              </a:r>
              <a:endParaRPr lang="fr-FR" altLang="fr-FR"/>
            </a:p>
          </p:txBody>
        </p:sp>
        <p:sp>
          <p:nvSpPr>
            <p:cNvPr id="1295" name="Rectangle 339"/>
            <p:cNvSpPr>
              <a:spLocks noChangeArrowheads="1"/>
            </p:cNvSpPr>
            <p:nvPr/>
          </p:nvSpPr>
          <p:spPr bwMode="auto">
            <a:xfrm>
              <a:off x="3183" y="2454"/>
              <a:ext cx="12"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300">
                  <a:solidFill>
                    <a:srgbClr val="000000"/>
                  </a:solidFill>
                </a:rPr>
                <a:t>s</a:t>
              </a:r>
              <a:endParaRPr lang="fr-FR" altLang="fr-FR"/>
            </a:p>
          </p:txBody>
        </p:sp>
        <p:sp>
          <p:nvSpPr>
            <p:cNvPr id="1296" name="Rectangle 340"/>
            <p:cNvSpPr>
              <a:spLocks noChangeArrowheads="1"/>
            </p:cNvSpPr>
            <p:nvPr/>
          </p:nvSpPr>
          <p:spPr bwMode="auto">
            <a:xfrm>
              <a:off x="3194" y="2454"/>
              <a:ext cx="13"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300">
                  <a:solidFill>
                    <a:srgbClr val="000000"/>
                  </a:solidFill>
                </a:rPr>
                <a:t>e</a:t>
              </a:r>
              <a:endParaRPr lang="fr-FR" altLang="fr-FR"/>
            </a:p>
          </p:txBody>
        </p:sp>
        <p:sp>
          <p:nvSpPr>
            <p:cNvPr id="1297" name="Rectangle 341"/>
            <p:cNvSpPr>
              <a:spLocks noChangeArrowheads="1"/>
            </p:cNvSpPr>
            <p:nvPr/>
          </p:nvSpPr>
          <p:spPr bwMode="auto">
            <a:xfrm>
              <a:off x="2979" y="2456"/>
              <a:ext cx="20"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300">
                  <a:solidFill>
                    <a:srgbClr val="000000"/>
                  </a:solidFill>
                </a:rPr>
                <a:t>M</a:t>
              </a:r>
              <a:endParaRPr lang="fr-FR" altLang="fr-FR"/>
            </a:p>
          </p:txBody>
        </p:sp>
        <p:sp>
          <p:nvSpPr>
            <p:cNvPr id="1298" name="Rectangle 342"/>
            <p:cNvSpPr>
              <a:spLocks noChangeArrowheads="1"/>
            </p:cNvSpPr>
            <p:nvPr/>
          </p:nvSpPr>
          <p:spPr bwMode="auto">
            <a:xfrm>
              <a:off x="2999" y="2456"/>
              <a:ext cx="13"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300">
                  <a:solidFill>
                    <a:srgbClr val="000000"/>
                  </a:solidFill>
                </a:rPr>
                <a:t>o</a:t>
              </a:r>
              <a:endParaRPr lang="fr-FR" altLang="fr-FR"/>
            </a:p>
          </p:txBody>
        </p:sp>
        <p:sp>
          <p:nvSpPr>
            <p:cNvPr id="1299" name="Rectangle 343"/>
            <p:cNvSpPr>
              <a:spLocks noChangeArrowheads="1"/>
            </p:cNvSpPr>
            <p:nvPr/>
          </p:nvSpPr>
          <p:spPr bwMode="auto">
            <a:xfrm>
              <a:off x="3011" y="2456"/>
              <a:ext cx="8"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300">
                  <a:solidFill>
                    <a:srgbClr val="000000"/>
                  </a:solidFill>
                </a:rPr>
                <a:t>r</a:t>
              </a:r>
              <a:endParaRPr lang="fr-FR" altLang="fr-FR"/>
            </a:p>
          </p:txBody>
        </p:sp>
        <p:sp>
          <p:nvSpPr>
            <p:cNvPr id="1300" name="Rectangle 344"/>
            <p:cNvSpPr>
              <a:spLocks noChangeArrowheads="1"/>
            </p:cNvSpPr>
            <p:nvPr/>
          </p:nvSpPr>
          <p:spPr bwMode="auto">
            <a:xfrm>
              <a:off x="3019" y="2456"/>
              <a:ext cx="13"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300">
                  <a:solidFill>
                    <a:srgbClr val="000000"/>
                  </a:solidFill>
                </a:rPr>
                <a:t>a</a:t>
              </a:r>
              <a:endParaRPr lang="fr-FR" altLang="fr-FR"/>
            </a:p>
          </p:txBody>
        </p:sp>
        <p:sp>
          <p:nvSpPr>
            <p:cNvPr id="1301" name="Rectangle 345"/>
            <p:cNvSpPr>
              <a:spLocks noChangeArrowheads="1"/>
            </p:cNvSpPr>
            <p:nvPr/>
          </p:nvSpPr>
          <p:spPr bwMode="auto">
            <a:xfrm>
              <a:off x="3032" y="2456"/>
              <a:ext cx="5"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300">
                  <a:solidFill>
                    <a:srgbClr val="000000"/>
                  </a:solidFill>
                </a:rPr>
                <a:t>i</a:t>
              </a:r>
              <a:endParaRPr lang="fr-FR" altLang="fr-FR"/>
            </a:p>
          </p:txBody>
        </p:sp>
        <p:sp>
          <p:nvSpPr>
            <p:cNvPr id="1302" name="Rectangle 346"/>
            <p:cNvSpPr>
              <a:spLocks noChangeArrowheads="1"/>
            </p:cNvSpPr>
            <p:nvPr/>
          </p:nvSpPr>
          <p:spPr bwMode="auto">
            <a:xfrm>
              <a:off x="3037" y="2456"/>
              <a:ext cx="13"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300">
                  <a:solidFill>
                    <a:srgbClr val="000000"/>
                  </a:solidFill>
                </a:rPr>
                <a:t>n</a:t>
              </a:r>
              <a:endParaRPr lang="fr-FR" altLang="fr-FR"/>
            </a:p>
          </p:txBody>
        </p:sp>
        <p:sp>
          <p:nvSpPr>
            <p:cNvPr id="1303" name="Rectangle 347"/>
            <p:cNvSpPr>
              <a:spLocks noChangeArrowheads="1"/>
            </p:cNvSpPr>
            <p:nvPr/>
          </p:nvSpPr>
          <p:spPr bwMode="auto">
            <a:xfrm>
              <a:off x="3050" y="2456"/>
              <a:ext cx="13"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300">
                  <a:solidFill>
                    <a:srgbClr val="000000"/>
                  </a:solidFill>
                </a:rPr>
                <a:t>e</a:t>
              </a:r>
              <a:endParaRPr lang="fr-FR" altLang="fr-FR"/>
            </a:p>
          </p:txBody>
        </p:sp>
        <p:sp>
          <p:nvSpPr>
            <p:cNvPr id="1304" name="Rectangle 348"/>
            <p:cNvSpPr>
              <a:spLocks noChangeArrowheads="1"/>
            </p:cNvSpPr>
            <p:nvPr/>
          </p:nvSpPr>
          <p:spPr bwMode="auto">
            <a:xfrm>
              <a:off x="3062" y="2456"/>
              <a:ext cx="12"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300">
                  <a:solidFill>
                    <a:srgbClr val="000000"/>
                  </a:solidFill>
                </a:rPr>
                <a:t>s</a:t>
              </a:r>
              <a:endParaRPr lang="fr-FR" altLang="fr-FR"/>
            </a:p>
          </p:txBody>
        </p:sp>
        <p:sp>
          <p:nvSpPr>
            <p:cNvPr id="1305" name="Rectangle 349"/>
            <p:cNvSpPr>
              <a:spLocks noChangeArrowheads="1"/>
            </p:cNvSpPr>
            <p:nvPr/>
          </p:nvSpPr>
          <p:spPr bwMode="auto">
            <a:xfrm>
              <a:off x="2977" y="2405"/>
              <a:ext cx="13"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300">
                  <a:solidFill>
                    <a:srgbClr val="000000"/>
                  </a:solidFill>
                </a:rPr>
                <a:t>L</a:t>
              </a:r>
              <a:endParaRPr lang="fr-FR" altLang="fr-FR"/>
            </a:p>
          </p:txBody>
        </p:sp>
        <p:sp>
          <p:nvSpPr>
            <p:cNvPr id="1306" name="Rectangle 350"/>
            <p:cNvSpPr>
              <a:spLocks noChangeArrowheads="1"/>
            </p:cNvSpPr>
            <p:nvPr/>
          </p:nvSpPr>
          <p:spPr bwMode="auto">
            <a:xfrm>
              <a:off x="2989" y="2405"/>
              <a:ext cx="5"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300">
                  <a:solidFill>
                    <a:srgbClr val="000000"/>
                  </a:solidFill>
                </a:rPr>
                <a:t>i</a:t>
              </a:r>
              <a:endParaRPr lang="fr-FR" altLang="fr-FR"/>
            </a:p>
          </p:txBody>
        </p:sp>
        <p:sp>
          <p:nvSpPr>
            <p:cNvPr id="1307" name="Rectangle 351"/>
            <p:cNvSpPr>
              <a:spLocks noChangeArrowheads="1"/>
            </p:cNvSpPr>
            <p:nvPr/>
          </p:nvSpPr>
          <p:spPr bwMode="auto">
            <a:xfrm>
              <a:off x="2994" y="2405"/>
              <a:ext cx="20"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300">
                  <a:solidFill>
                    <a:srgbClr val="000000"/>
                  </a:solidFill>
                </a:rPr>
                <a:t>m</a:t>
              </a:r>
              <a:endParaRPr lang="fr-FR" altLang="fr-FR"/>
            </a:p>
          </p:txBody>
        </p:sp>
        <p:sp>
          <p:nvSpPr>
            <p:cNvPr id="1308" name="Rectangle 352"/>
            <p:cNvSpPr>
              <a:spLocks noChangeArrowheads="1"/>
            </p:cNvSpPr>
            <p:nvPr/>
          </p:nvSpPr>
          <p:spPr bwMode="auto">
            <a:xfrm>
              <a:off x="3014" y="2405"/>
              <a:ext cx="13"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300">
                  <a:solidFill>
                    <a:srgbClr val="000000"/>
                  </a:solidFill>
                </a:rPr>
                <a:t>e</a:t>
              </a:r>
              <a:endParaRPr lang="fr-FR" altLang="fr-FR"/>
            </a:p>
          </p:txBody>
        </p:sp>
        <p:sp>
          <p:nvSpPr>
            <p:cNvPr id="1309" name="Rectangle 353"/>
            <p:cNvSpPr>
              <a:spLocks noChangeArrowheads="1"/>
            </p:cNvSpPr>
            <p:nvPr/>
          </p:nvSpPr>
          <p:spPr bwMode="auto">
            <a:xfrm>
              <a:off x="3026" y="2405"/>
              <a:ext cx="12"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300">
                  <a:solidFill>
                    <a:srgbClr val="000000"/>
                  </a:solidFill>
                </a:rPr>
                <a:t>s</a:t>
              </a:r>
              <a:endParaRPr lang="fr-FR" altLang="fr-FR"/>
            </a:p>
          </p:txBody>
        </p:sp>
        <p:sp>
          <p:nvSpPr>
            <p:cNvPr id="1310" name="Rectangle 354"/>
            <p:cNvSpPr>
              <a:spLocks noChangeArrowheads="1"/>
            </p:cNvSpPr>
            <p:nvPr/>
          </p:nvSpPr>
          <p:spPr bwMode="auto">
            <a:xfrm>
              <a:off x="3038" y="2405"/>
              <a:ext cx="7"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300">
                  <a:solidFill>
                    <a:srgbClr val="000000"/>
                  </a:solidFill>
                </a:rPr>
                <a:t>t</a:t>
              </a:r>
              <a:endParaRPr lang="fr-FR" altLang="fr-FR"/>
            </a:p>
          </p:txBody>
        </p:sp>
        <p:sp>
          <p:nvSpPr>
            <p:cNvPr id="1311" name="Rectangle 355"/>
            <p:cNvSpPr>
              <a:spLocks noChangeArrowheads="1"/>
            </p:cNvSpPr>
            <p:nvPr/>
          </p:nvSpPr>
          <p:spPr bwMode="auto">
            <a:xfrm>
              <a:off x="3044" y="2405"/>
              <a:ext cx="13"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300">
                  <a:solidFill>
                    <a:srgbClr val="000000"/>
                  </a:solidFill>
                </a:rPr>
                <a:t>o</a:t>
              </a:r>
              <a:endParaRPr lang="fr-FR" altLang="fr-FR"/>
            </a:p>
          </p:txBody>
        </p:sp>
        <p:sp>
          <p:nvSpPr>
            <p:cNvPr id="1312" name="Rectangle 356"/>
            <p:cNvSpPr>
              <a:spLocks noChangeArrowheads="1"/>
            </p:cNvSpPr>
            <p:nvPr/>
          </p:nvSpPr>
          <p:spPr bwMode="auto">
            <a:xfrm>
              <a:off x="3057" y="2405"/>
              <a:ext cx="13"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300">
                  <a:solidFill>
                    <a:srgbClr val="000000"/>
                  </a:solidFill>
                </a:rPr>
                <a:t>n</a:t>
              </a:r>
              <a:endParaRPr lang="fr-FR" altLang="fr-FR"/>
            </a:p>
          </p:txBody>
        </p:sp>
        <p:sp>
          <p:nvSpPr>
            <p:cNvPr id="1313" name="Rectangle 357"/>
            <p:cNvSpPr>
              <a:spLocks noChangeArrowheads="1"/>
            </p:cNvSpPr>
            <p:nvPr/>
          </p:nvSpPr>
          <p:spPr bwMode="auto">
            <a:xfrm>
              <a:off x="3070" y="2405"/>
              <a:ext cx="13"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300">
                  <a:solidFill>
                    <a:srgbClr val="000000"/>
                  </a:solidFill>
                </a:rPr>
                <a:t>e</a:t>
              </a:r>
              <a:endParaRPr lang="fr-FR" altLang="fr-FR"/>
            </a:p>
          </p:txBody>
        </p:sp>
        <p:sp>
          <p:nvSpPr>
            <p:cNvPr id="1314" name="Rectangle 358"/>
            <p:cNvSpPr>
              <a:spLocks noChangeArrowheads="1"/>
            </p:cNvSpPr>
            <p:nvPr/>
          </p:nvSpPr>
          <p:spPr bwMode="auto">
            <a:xfrm>
              <a:off x="3082" y="2405"/>
              <a:ext cx="12"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300">
                  <a:solidFill>
                    <a:srgbClr val="000000"/>
                  </a:solidFill>
                </a:rPr>
                <a:t>s</a:t>
              </a:r>
              <a:endParaRPr lang="fr-FR" altLang="fr-FR"/>
            </a:p>
          </p:txBody>
        </p:sp>
        <p:sp>
          <p:nvSpPr>
            <p:cNvPr id="1315" name="Freeform 359"/>
            <p:cNvSpPr>
              <a:spLocks noEditPoints="1"/>
            </p:cNvSpPr>
            <p:nvPr/>
          </p:nvSpPr>
          <p:spPr bwMode="auto">
            <a:xfrm>
              <a:off x="2903" y="2425"/>
              <a:ext cx="191" cy="70"/>
            </a:xfrm>
            <a:custGeom>
              <a:avLst/>
              <a:gdLst>
                <a:gd name="T0" fmla="*/ 10 w 887"/>
                <a:gd name="T1" fmla="*/ 281 h 328"/>
                <a:gd name="T2" fmla="*/ 13 w 887"/>
                <a:gd name="T3" fmla="*/ 279 h 328"/>
                <a:gd name="T4" fmla="*/ 16 w 887"/>
                <a:gd name="T5" fmla="*/ 277 h 328"/>
                <a:gd name="T6" fmla="*/ 20 w 887"/>
                <a:gd name="T7" fmla="*/ 276 h 328"/>
                <a:gd name="T8" fmla="*/ 24 w 887"/>
                <a:gd name="T9" fmla="*/ 275 h 328"/>
                <a:gd name="T10" fmla="*/ 28 w 887"/>
                <a:gd name="T11" fmla="*/ 275 h 328"/>
                <a:gd name="T12" fmla="*/ 32 w 887"/>
                <a:gd name="T13" fmla="*/ 275 h 328"/>
                <a:gd name="T14" fmla="*/ 35 w 887"/>
                <a:gd name="T15" fmla="*/ 276 h 328"/>
                <a:gd name="T16" fmla="*/ 39 w 887"/>
                <a:gd name="T17" fmla="*/ 277 h 328"/>
                <a:gd name="T18" fmla="*/ 42 w 887"/>
                <a:gd name="T19" fmla="*/ 280 h 328"/>
                <a:gd name="T20" fmla="*/ 46 w 887"/>
                <a:gd name="T21" fmla="*/ 282 h 328"/>
                <a:gd name="T22" fmla="*/ 48 w 887"/>
                <a:gd name="T23" fmla="*/ 284 h 328"/>
                <a:gd name="T24" fmla="*/ 50 w 887"/>
                <a:gd name="T25" fmla="*/ 287 h 328"/>
                <a:gd name="T26" fmla="*/ 52 w 887"/>
                <a:gd name="T27" fmla="*/ 291 h 328"/>
                <a:gd name="T28" fmla="*/ 53 w 887"/>
                <a:gd name="T29" fmla="*/ 295 h 328"/>
                <a:gd name="T30" fmla="*/ 54 w 887"/>
                <a:gd name="T31" fmla="*/ 298 h 328"/>
                <a:gd name="T32" fmla="*/ 54 w 887"/>
                <a:gd name="T33" fmla="*/ 302 h 328"/>
                <a:gd name="T34" fmla="*/ 54 w 887"/>
                <a:gd name="T35" fmla="*/ 306 h 328"/>
                <a:gd name="T36" fmla="*/ 53 w 887"/>
                <a:gd name="T37" fmla="*/ 310 h 328"/>
                <a:gd name="T38" fmla="*/ 51 w 887"/>
                <a:gd name="T39" fmla="*/ 314 h 328"/>
                <a:gd name="T40" fmla="*/ 49 w 887"/>
                <a:gd name="T41" fmla="*/ 317 h 328"/>
                <a:gd name="T42" fmla="*/ 47 w 887"/>
                <a:gd name="T43" fmla="*/ 320 h 328"/>
                <a:gd name="T44" fmla="*/ 45 w 887"/>
                <a:gd name="T45" fmla="*/ 322 h 328"/>
                <a:gd name="T46" fmla="*/ 41 w 887"/>
                <a:gd name="T47" fmla="*/ 324 h 328"/>
                <a:gd name="T48" fmla="*/ 38 w 887"/>
                <a:gd name="T49" fmla="*/ 326 h 328"/>
                <a:gd name="T50" fmla="*/ 34 w 887"/>
                <a:gd name="T51" fmla="*/ 327 h 328"/>
                <a:gd name="T52" fmla="*/ 30 w 887"/>
                <a:gd name="T53" fmla="*/ 328 h 328"/>
                <a:gd name="T54" fmla="*/ 26 w 887"/>
                <a:gd name="T55" fmla="*/ 328 h 328"/>
                <a:gd name="T56" fmla="*/ 22 w 887"/>
                <a:gd name="T57" fmla="*/ 328 h 328"/>
                <a:gd name="T58" fmla="*/ 19 w 887"/>
                <a:gd name="T59" fmla="*/ 327 h 328"/>
                <a:gd name="T60" fmla="*/ 15 w 887"/>
                <a:gd name="T61" fmla="*/ 326 h 328"/>
                <a:gd name="T62" fmla="*/ 12 w 887"/>
                <a:gd name="T63" fmla="*/ 324 h 328"/>
                <a:gd name="T64" fmla="*/ 9 w 887"/>
                <a:gd name="T65" fmla="*/ 321 h 328"/>
                <a:gd name="T66" fmla="*/ 7 w 887"/>
                <a:gd name="T67" fmla="*/ 319 h 328"/>
                <a:gd name="T68" fmla="*/ 4 w 887"/>
                <a:gd name="T69" fmla="*/ 316 h 328"/>
                <a:gd name="T70" fmla="*/ 2 w 887"/>
                <a:gd name="T71" fmla="*/ 312 h 328"/>
                <a:gd name="T72" fmla="*/ 1 w 887"/>
                <a:gd name="T73" fmla="*/ 308 h 328"/>
                <a:gd name="T74" fmla="*/ 0 w 887"/>
                <a:gd name="T75" fmla="*/ 305 h 328"/>
                <a:gd name="T76" fmla="*/ 0 w 887"/>
                <a:gd name="T77" fmla="*/ 301 h 328"/>
                <a:gd name="T78" fmla="*/ 1 w 887"/>
                <a:gd name="T79" fmla="*/ 297 h 328"/>
                <a:gd name="T80" fmla="*/ 2 w 887"/>
                <a:gd name="T81" fmla="*/ 293 h 328"/>
                <a:gd name="T82" fmla="*/ 3 w 887"/>
                <a:gd name="T83" fmla="*/ 290 h 328"/>
                <a:gd name="T84" fmla="*/ 5 w 887"/>
                <a:gd name="T85" fmla="*/ 286 h 328"/>
                <a:gd name="T86" fmla="*/ 8 w 887"/>
                <a:gd name="T87" fmla="*/ 283 h 328"/>
                <a:gd name="T88" fmla="*/ 344 w 887"/>
                <a:gd name="T89" fmla="*/ 7 h 328"/>
                <a:gd name="T90" fmla="*/ 24 w 887"/>
                <a:gd name="T91" fmla="*/ 299 h 328"/>
                <a:gd name="T92" fmla="*/ 344 w 887"/>
                <a:gd name="T93" fmla="*/ 7 h 328"/>
                <a:gd name="T94" fmla="*/ 340 w 887"/>
                <a:gd name="T95" fmla="*/ 0 h 328"/>
                <a:gd name="T96" fmla="*/ 887 w 887"/>
                <a:gd name="T97" fmla="*/ 8 h 328"/>
                <a:gd name="T98" fmla="*/ 341 w 887"/>
                <a:gd name="T99" fmla="*/ 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87" h="328">
                  <a:moveTo>
                    <a:pt x="9" y="282"/>
                  </a:moveTo>
                  <a:lnTo>
                    <a:pt x="9" y="282"/>
                  </a:lnTo>
                  <a:lnTo>
                    <a:pt x="10" y="281"/>
                  </a:lnTo>
                  <a:lnTo>
                    <a:pt x="11" y="280"/>
                  </a:lnTo>
                  <a:lnTo>
                    <a:pt x="12" y="279"/>
                  </a:lnTo>
                  <a:lnTo>
                    <a:pt x="13" y="279"/>
                  </a:lnTo>
                  <a:lnTo>
                    <a:pt x="14" y="278"/>
                  </a:lnTo>
                  <a:lnTo>
                    <a:pt x="15" y="277"/>
                  </a:lnTo>
                  <a:lnTo>
                    <a:pt x="16" y="277"/>
                  </a:lnTo>
                  <a:lnTo>
                    <a:pt x="18" y="276"/>
                  </a:lnTo>
                  <a:lnTo>
                    <a:pt x="19" y="276"/>
                  </a:lnTo>
                  <a:lnTo>
                    <a:pt x="20" y="276"/>
                  </a:lnTo>
                  <a:lnTo>
                    <a:pt x="21" y="275"/>
                  </a:lnTo>
                  <a:lnTo>
                    <a:pt x="23" y="275"/>
                  </a:lnTo>
                  <a:lnTo>
                    <a:pt x="24" y="275"/>
                  </a:lnTo>
                  <a:lnTo>
                    <a:pt x="25" y="275"/>
                  </a:lnTo>
                  <a:lnTo>
                    <a:pt x="27" y="275"/>
                  </a:lnTo>
                  <a:lnTo>
                    <a:pt x="28" y="275"/>
                  </a:lnTo>
                  <a:lnTo>
                    <a:pt x="29" y="275"/>
                  </a:lnTo>
                  <a:lnTo>
                    <a:pt x="30" y="275"/>
                  </a:lnTo>
                  <a:lnTo>
                    <a:pt x="32" y="275"/>
                  </a:lnTo>
                  <a:lnTo>
                    <a:pt x="33" y="275"/>
                  </a:lnTo>
                  <a:lnTo>
                    <a:pt x="34" y="276"/>
                  </a:lnTo>
                  <a:lnTo>
                    <a:pt x="35" y="276"/>
                  </a:lnTo>
                  <a:lnTo>
                    <a:pt x="37" y="276"/>
                  </a:lnTo>
                  <a:lnTo>
                    <a:pt x="38" y="277"/>
                  </a:lnTo>
                  <a:lnTo>
                    <a:pt x="39" y="277"/>
                  </a:lnTo>
                  <a:lnTo>
                    <a:pt x="40" y="278"/>
                  </a:lnTo>
                  <a:lnTo>
                    <a:pt x="41" y="279"/>
                  </a:lnTo>
                  <a:lnTo>
                    <a:pt x="42" y="280"/>
                  </a:lnTo>
                  <a:lnTo>
                    <a:pt x="44" y="280"/>
                  </a:lnTo>
                  <a:lnTo>
                    <a:pt x="45" y="281"/>
                  </a:lnTo>
                  <a:lnTo>
                    <a:pt x="46" y="282"/>
                  </a:lnTo>
                  <a:lnTo>
                    <a:pt x="47" y="283"/>
                  </a:lnTo>
                  <a:lnTo>
                    <a:pt x="47" y="283"/>
                  </a:lnTo>
                  <a:lnTo>
                    <a:pt x="48" y="284"/>
                  </a:lnTo>
                  <a:lnTo>
                    <a:pt x="48" y="285"/>
                  </a:lnTo>
                  <a:lnTo>
                    <a:pt x="49" y="286"/>
                  </a:lnTo>
                  <a:lnTo>
                    <a:pt x="50" y="287"/>
                  </a:lnTo>
                  <a:lnTo>
                    <a:pt x="51" y="289"/>
                  </a:lnTo>
                  <a:lnTo>
                    <a:pt x="51" y="290"/>
                  </a:lnTo>
                  <a:lnTo>
                    <a:pt x="52" y="291"/>
                  </a:lnTo>
                  <a:lnTo>
                    <a:pt x="52" y="292"/>
                  </a:lnTo>
                  <a:lnTo>
                    <a:pt x="53" y="293"/>
                  </a:lnTo>
                  <a:lnTo>
                    <a:pt x="53" y="295"/>
                  </a:lnTo>
                  <a:lnTo>
                    <a:pt x="53" y="296"/>
                  </a:lnTo>
                  <a:lnTo>
                    <a:pt x="54" y="297"/>
                  </a:lnTo>
                  <a:lnTo>
                    <a:pt x="54" y="298"/>
                  </a:lnTo>
                  <a:lnTo>
                    <a:pt x="54" y="300"/>
                  </a:lnTo>
                  <a:lnTo>
                    <a:pt x="54" y="301"/>
                  </a:lnTo>
                  <a:lnTo>
                    <a:pt x="54" y="302"/>
                  </a:lnTo>
                  <a:lnTo>
                    <a:pt x="54" y="304"/>
                  </a:lnTo>
                  <a:lnTo>
                    <a:pt x="54" y="305"/>
                  </a:lnTo>
                  <a:lnTo>
                    <a:pt x="54" y="306"/>
                  </a:lnTo>
                  <a:lnTo>
                    <a:pt x="53" y="307"/>
                  </a:lnTo>
                  <a:lnTo>
                    <a:pt x="53" y="309"/>
                  </a:lnTo>
                  <a:lnTo>
                    <a:pt x="53" y="310"/>
                  </a:lnTo>
                  <a:lnTo>
                    <a:pt x="52" y="311"/>
                  </a:lnTo>
                  <a:lnTo>
                    <a:pt x="52" y="312"/>
                  </a:lnTo>
                  <a:lnTo>
                    <a:pt x="51" y="314"/>
                  </a:lnTo>
                  <a:lnTo>
                    <a:pt x="51" y="315"/>
                  </a:lnTo>
                  <a:lnTo>
                    <a:pt x="50" y="316"/>
                  </a:lnTo>
                  <a:lnTo>
                    <a:pt x="49" y="317"/>
                  </a:lnTo>
                  <a:lnTo>
                    <a:pt x="48" y="318"/>
                  </a:lnTo>
                  <a:lnTo>
                    <a:pt x="47" y="319"/>
                  </a:lnTo>
                  <a:lnTo>
                    <a:pt x="47" y="320"/>
                  </a:lnTo>
                  <a:lnTo>
                    <a:pt x="46" y="321"/>
                  </a:lnTo>
                  <a:lnTo>
                    <a:pt x="46" y="321"/>
                  </a:lnTo>
                  <a:lnTo>
                    <a:pt x="45" y="322"/>
                  </a:lnTo>
                  <a:lnTo>
                    <a:pt x="43" y="323"/>
                  </a:lnTo>
                  <a:lnTo>
                    <a:pt x="42" y="324"/>
                  </a:lnTo>
                  <a:lnTo>
                    <a:pt x="41" y="324"/>
                  </a:lnTo>
                  <a:lnTo>
                    <a:pt x="40" y="325"/>
                  </a:lnTo>
                  <a:lnTo>
                    <a:pt x="39" y="326"/>
                  </a:lnTo>
                  <a:lnTo>
                    <a:pt x="38" y="326"/>
                  </a:lnTo>
                  <a:lnTo>
                    <a:pt x="37" y="327"/>
                  </a:lnTo>
                  <a:lnTo>
                    <a:pt x="35" y="327"/>
                  </a:lnTo>
                  <a:lnTo>
                    <a:pt x="34" y="327"/>
                  </a:lnTo>
                  <a:lnTo>
                    <a:pt x="33" y="328"/>
                  </a:lnTo>
                  <a:lnTo>
                    <a:pt x="32" y="328"/>
                  </a:lnTo>
                  <a:lnTo>
                    <a:pt x="30" y="328"/>
                  </a:lnTo>
                  <a:lnTo>
                    <a:pt x="29" y="328"/>
                  </a:lnTo>
                  <a:lnTo>
                    <a:pt x="28" y="328"/>
                  </a:lnTo>
                  <a:lnTo>
                    <a:pt x="26" y="328"/>
                  </a:lnTo>
                  <a:lnTo>
                    <a:pt x="25" y="328"/>
                  </a:lnTo>
                  <a:lnTo>
                    <a:pt x="24" y="328"/>
                  </a:lnTo>
                  <a:lnTo>
                    <a:pt x="22" y="328"/>
                  </a:lnTo>
                  <a:lnTo>
                    <a:pt x="21" y="328"/>
                  </a:lnTo>
                  <a:lnTo>
                    <a:pt x="20" y="327"/>
                  </a:lnTo>
                  <a:lnTo>
                    <a:pt x="19" y="327"/>
                  </a:lnTo>
                  <a:lnTo>
                    <a:pt x="17" y="327"/>
                  </a:lnTo>
                  <a:lnTo>
                    <a:pt x="16" y="326"/>
                  </a:lnTo>
                  <a:lnTo>
                    <a:pt x="15" y="326"/>
                  </a:lnTo>
                  <a:lnTo>
                    <a:pt x="14" y="325"/>
                  </a:lnTo>
                  <a:lnTo>
                    <a:pt x="13" y="324"/>
                  </a:lnTo>
                  <a:lnTo>
                    <a:pt x="12" y="324"/>
                  </a:lnTo>
                  <a:lnTo>
                    <a:pt x="11" y="323"/>
                  </a:lnTo>
                  <a:lnTo>
                    <a:pt x="10" y="322"/>
                  </a:lnTo>
                  <a:lnTo>
                    <a:pt x="9" y="321"/>
                  </a:lnTo>
                  <a:lnTo>
                    <a:pt x="8" y="320"/>
                  </a:lnTo>
                  <a:lnTo>
                    <a:pt x="8" y="320"/>
                  </a:lnTo>
                  <a:lnTo>
                    <a:pt x="7" y="319"/>
                  </a:lnTo>
                  <a:lnTo>
                    <a:pt x="6" y="318"/>
                  </a:lnTo>
                  <a:lnTo>
                    <a:pt x="5" y="317"/>
                  </a:lnTo>
                  <a:lnTo>
                    <a:pt x="4" y="316"/>
                  </a:lnTo>
                  <a:lnTo>
                    <a:pt x="4" y="315"/>
                  </a:lnTo>
                  <a:lnTo>
                    <a:pt x="3" y="313"/>
                  </a:lnTo>
                  <a:lnTo>
                    <a:pt x="2" y="312"/>
                  </a:lnTo>
                  <a:lnTo>
                    <a:pt x="2" y="311"/>
                  </a:lnTo>
                  <a:lnTo>
                    <a:pt x="1" y="310"/>
                  </a:lnTo>
                  <a:lnTo>
                    <a:pt x="1" y="308"/>
                  </a:lnTo>
                  <a:lnTo>
                    <a:pt x="1" y="307"/>
                  </a:lnTo>
                  <a:lnTo>
                    <a:pt x="1" y="306"/>
                  </a:lnTo>
                  <a:lnTo>
                    <a:pt x="0" y="305"/>
                  </a:lnTo>
                  <a:lnTo>
                    <a:pt x="0" y="303"/>
                  </a:lnTo>
                  <a:lnTo>
                    <a:pt x="0" y="302"/>
                  </a:lnTo>
                  <a:lnTo>
                    <a:pt x="0" y="301"/>
                  </a:lnTo>
                  <a:lnTo>
                    <a:pt x="0" y="300"/>
                  </a:lnTo>
                  <a:lnTo>
                    <a:pt x="0" y="298"/>
                  </a:lnTo>
                  <a:lnTo>
                    <a:pt x="1" y="297"/>
                  </a:lnTo>
                  <a:lnTo>
                    <a:pt x="1" y="296"/>
                  </a:lnTo>
                  <a:lnTo>
                    <a:pt x="1" y="294"/>
                  </a:lnTo>
                  <a:lnTo>
                    <a:pt x="2" y="293"/>
                  </a:lnTo>
                  <a:lnTo>
                    <a:pt x="2" y="292"/>
                  </a:lnTo>
                  <a:lnTo>
                    <a:pt x="2" y="291"/>
                  </a:lnTo>
                  <a:lnTo>
                    <a:pt x="3" y="290"/>
                  </a:lnTo>
                  <a:lnTo>
                    <a:pt x="4" y="288"/>
                  </a:lnTo>
                  <a:lnTo>
                    <a:pt x="4" y="287"/>
                  </a:lnTo>
                  <a:lnTo>
                    <a:pt x="5" y="286"/>
                  </a:lnTo>
                  <a:lnTo>
                    <a:pt x="6" y="285"/>
                  </a:lnTo>
                  <a:lnTo>
                    <a:pt x="7" y="284"/>
                  </a:lnTo>
                  <a:lnTo>
                    <a:pt x="8" y="283"/>
                  </a:lnTo>
                  <a:lnTo>
                    <a:pt x="9" y="282"/>
                  </a:lnTo>
                  <a:lnTo>
                    <a:pt x="9" y="282"/>
                  </a:lnTo>
                  <a:close/>
                  <a:moveTo>
                    <a:pt x="344" y="7"/>
                  </a:moveTo>
                  <a:lnTo>
                    <a:pt x="344" y="7"/>
                  </a:lnTo>
                  <a:lnTo>
                    <a:pt x="30" y="304"/>
                  </a:lnTo>
                  <a:lnTo>
                    <a:pt x="24" y="299"/>
                  </a:lnTo>
                  <a:lnTo>
                    <a:pt x="339" y="1"/>
                  </a:lnTo>
                  <a:lnTo>
                    <a:pt x="341" y="0"/>
                  </a:lnTo>
                  <a:lnTo>
                    <a:pt x="344" y="7"/>
                  </a:lnTo>
                  <a:close/>
                  <a:moveTo>
                    <a:pt x="339" y="1"/>
                  </a:moveTo>
                  <a:lnTo>
                    <a:pt x="339" y="1"/>
                  </a:lnTo>
                  <a:lnTo>
                    <a:pt x="340" y="0"/>
                  </a:lnTo>
                  <a:lnTo>
                    <a:pt x="341" y="0"/>
                  </a:lnTo>
                  <a:lnTo>
                    <a:pt x="339" y="1"/>
                  </a:lnTo>
                  <a:close/>
                  <a:moveTo>
                    <a:pt x="887" y="8"/>
                  </a:moveTo>
                  <a:lnTo>
                    <a:pt x="887" y="8"/>
                  </a:lnTo>
                  <a:lnTo>
                    <a:pt x="341" y="8"/>
                  </a:lnTo>
                  <a:lnTo>
                    <a:pt x="341" y="0"/>
                  </a:lnTo>
                  <a:lnTo>
                    <a:pt x="887" y="0"/>
                  </a:lnTo>
                  <a:lnTo>
                    <a:pt x="887" y="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316" name="Freeform 360"/>
            <p:cNvSpPr>
              <a:spLocks noEditPoints="1"/>
            </p:cNvSpPr>
            <p:nvPr/>
          </p:nvSpPr>
          <p:spPr bwMode="auto">
            <a:xfrm>
              <a:off x="2945" y="2476"/>
              <a:ext cx="129" cy="105"/>
            </a:xfrm>
            <a:custGeom>
              <a:avLst/>
              <a:gdLst>
                <a:gd name="T0" fmla="*/ 2 w 598"/>
                <a:gd name="T1" fmla="*/ 453 h 488"/>
                <a:gd name="T2" fmla="*/ 3 w 598"/>
                <a:gd name="T3" fmla="*/ 449 h 488"/>
                <a:gd name="T4" fmla="*/ 5 w 598"/>
                <a:gd name="T5" fmla="*/ 446 h 488"/>
                <a:gd name="T6" fmla="*/ 8 w 598"/>
                <a:gd name="T7" fmla="*/ 443 h 488"/>
                <a:gd name="T8" fmla="*/ 11 w 598"/>
                <a:gd name="T9" fmla="*/ 440 h 488"/>
                <a:gd name="T10" fmla="*/ 14 w 598"/>
                <a:gd name="T11" fmla="*/ 438 h 488"/>
                <a:gd name="T12" fmla="*/ 18 w 598"/>
                <a:gd name="T13" fmla="*/ 436 h 488"/>
                <a:gd name="T14" fmla="*/ 21 w 598"/>
                <a:gd name="T15" fmla="*/ 435 h 488"/>
                <a:gd name="T16" fmla="*/ 25 w 598"/>
                <a:gd name="T17" fmla="*/ 435 h 488"/>
                <a:gd name="T18" fmla="*/ 29 w 598"/>
                <a:gd name="T19" fmla="*/ 435 h 488"/>
                <a:gd name="T20" fmla="*/ 33 w 598"/>
                <a:gd name="T21" fmla="*/ 435 h 488"/>
                <a:gd name="T22" fmla="*/ 36 w 598"/>
                <a:gd name="T23" fmla="*/ 436 h 488"/>
                <a:gd name="T24" fmla="*/ 40 w 598"/>
                <a:gd name="T25" fmla="*/ 438 h 488"/>
                <a:gd name="T26" fmla="*/ 43 w 598"/>
                <a:gd name="T27" fmla="*/ 440 h 488"/>
                <a:gd name="T28" fmla="*/ 46 w 598"/>
                <a:gd name="T29" fmla="*/ 442 h 488"/>
                <a:gd name="T30" fmla="*/ 49 w 598"/>
                <a:gd name="T31" fmla="*/ 445 h 488"/>
                <a:gd name="T32" fmla="*/ 51 w 598"/>
                <a:gd name="T33" fmla="*/ 449 h 488"/>
                <a:gd name="T34" fmla="*/ 52 w 598"/>
                <a:gd name="T35" fmla="*/ 452 h 488"/>
                <a:gd name="T36" fmla="*/ 53 w 598"/>
                <a:gd name="T37" fmla="*/ 456 h 488"/>
                <a:gd name="T38" fmla="*/ 54 w 598"/>
                <a:gd name="T39" fmla="*/ 460 h 488"/>
                <a:gd name="T40" fmla="*/ 54 w 598"/>
                <a:gd name="T41" fmla="*/ 464 h 488"/>
                <a:gd name="T42" fmla="*/ 53 w 598"/>
                <a:gd name="T43" fmla="*/ 468 h 488"/>
                <a:gd name="T44" fmla="*/ 52 w 598"/>
                <a:gd name="T45" fmla="*/ 470 h 488"/>
                <a:gd name="T46" fmla="*/ 51 w 598"/>
                <a:gd name="T47" fmla="*/ 474 h 488"/>
                <a:gd name="T48" fmla="*/ 49 w 598"/>
                <a:gd name="T49" fmla="*/ 477 h 488"/>
                <a:gd name="T50" fmla="*/ 46 w 598"/>
                <a:gd name="T51" fmla="*/ 480 h 488"/>
                <a:gd name="T52" fmla="*/ 43 w 598"/>
                <a:gd name="T53" fmla="*/ 483 h 488"/>
                <a:gd name="T54" fmla="*/ 40 w 598"/>
                <a:gd name="T55" fmla="*/ 485 h 488"/>
                <a:gd name="T56" fmla="*/ 37 w 598"/>
                <a:gd name="T57" fmla="*/ 487 h 488"/>
                <a:gd name="T58" fmla="*/ 33 w 598"/>
                <a:gd name="T59" fmla="*/ 488 h 488"/>
                <a:gd name="T60" fmla="*/ 29 w 598"/>
                <a:gd name="T61" fmla="*/ 488 h 488"/>
                <a:gd name="T62" fmla="*/ 25 w 598"/>
                <a:gd name="T63" fmla="*/ 488 h 488"/>
                <a:gd name="T64" fmla="*/ 21 w 598"/>
                <a:gd name="T65" fmla="*/ 488 h 488"/>
                <a:gd name="T66" fmla="*/ 18 w 598"/>
                <a:gd name="T67" fmla="*/ 487 h 488"/>
                <a:gd name="T68" fmla="*/ 15 w 598"/>
                <a:gd name="T69" fmla="*/ 485 h 488"/>
                <a:gd name="T70" fmla="*/ 11 w 598"/>
                <a:gd name="T71" fmla="*/ 483 h 488"/>
                <a:gd name="T72" fmla="*/ 8 w 598"/>
                <a:gd name="T73" fmla="*/ 481 h 488"/>
                <a:gd name="T74" fmla="*/ 6 w 598"/>
                <a:gd name="T75" fmla="*/ 478 h 488"/>
                <a:gd name="T76" fmla="*/ 4 w 598"/>
                <a:gd name="T77" fmla="*/ 474 h 488"/>
                <a:gd name="T78" fmla="*/ 2 w 598"/>
                <a:gd name="T79" fmla="*/ 471 h 488"/>
                <a:gd name="T80" fmla="*/ 1 w 598"/>
                <a:gd name="T81" fmla="*/ 467 h 488"/>
                <a:gd name="T82" fmla="*/ 0 w 598"/>
                <a:gd name="T83" fmla="*/ 463 h 488"/>
                <a:gd name="T84" fmla="*/ 0 w 598"/>
                <a:gd name="T85" fmla="*/ 459 h 488"/>
                <a:gd name="T86" fmla="*/ 1 w 598"/>
                <a:gd name="T87" fmla="*/ 455 h 488"/>
                <a:gd name="T88" fmla="*/ 163 w 598"/>
                <a:gd name="T89" fmla="*/ 5 h 488"/>
                <a:gd name="T90" fmla="*/ 23 w 598"/>
                <a:gd name="T91" fmla="*/ 460 h 488"/>
                <a:gd name="T92" fmla="*/ 163 w 598"/>
                <a:gd name="T93" fmla="*/ 5 h 488"/>
                <a:gd name="T94" fmla="*/ 157 w 598"/>
                <a:gd name="T95" fmla="*/ 0 h 488"/>
                <a:gd name="T96" fmla="*/ 598 w 598"/>
                <a:gd name="T97" fmla="*/ 8 h 488"/>
                <a:gd name="T98" fmla="*/ 160 w 598"/>
                <a:gd name="T99" fmla="*/ 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98" h="488">
                  <a:moveTo>
                    <a:pt x="1" y="454"/>
                  </a:moveTo>
                  <a:lnTo>
                    <a:pt x="1" y="454"/>
                  </a:lnTo>
                  <a:lnTo>
                    <a:pt x="2" y="453"/>
                  </a:lnTo>
                  <a:lnTo>
                    <a:pt x="2" y="451"/>
                  </a:lnTo>
                  <a:lnTo>
                    <a:pt x="3" y="450"/>
                  </a:lnTo>
                  <a:lnTo>
                    <a:pt x="3" y="449"/>
                  </a:lnTo>
                  <a:lnTo>
                    <a:pt x="4" y="448"/>
                  </a:lnTo>
                  <a:lnTo>
                    <a:pt x="5" y="447"/>
                  </a:lnTo>
                  <a:lnTo>
                    <a:pt x="5" y="446"/>
                  </a:lnTo>
                  <a:lnTo>
                    <a:pt x="6" y="445"/>
                  </a:lnTo>
                  <a:lnTo>
                    <a:pt x="7" y="444"/>
                  </a:lnTo>
                  <a:lnTo>
                    <a:pt x="8" y="443"/>
                  </a:lnTo>
                  <a:lnTo>
                    <a:pt x="9" y="442"/>
                  </a:lnTo>
                  <a:lnTo>
                    <a:pt x="10" y="441"/>
                  </a:lnTo>
                  <a:lnTo>
                    <a:pt x="11" y="440"/>
                  </a:lnTo>
                  <a:lnTo>
                    <a:pt x="12" y="439"/>
                  </a:lnTo>
                  <a:lnTo>
                    <a:pt x="13" y="439"/>
                  </a:lnTo>
                  <a:lnTo>
                    <a:pt x="14" y="438"/>
                  </a:lnTo>
                  <a:lnTo>
                    <a:pt x="15" y="437"/>
                  </a:lnTo>
                  <a:lnTo>
                    <a:pt x="16" y="437"/>
                  </a:lnTo>
                  <a:lnTo>
                    <a:pt x="18" y="436"/>
                  </a:lnTo>
                  <a:lnTo>
                    <a:pt x="19" y="436"/>
                  </a:lnTo>
                  <a:lnTo>
                    <a:pt x="20" y="436"/>
                  </a:lnTo>
                  <a:lnTo>
                    <a:pt x="21" y="435"/>
                  </a:lnTo>
                  <a:lnTo>
                    <a:pt x="23" y="435"/>
                  </a:lnTo>
                  <a:lnTo>
                    <a:pt x="24" y="435"/>
                  </a:lnTo>
                  <a:lnTo>
                    <a:pt x="25" y="435"/>
                  </a:lnTo>
                  <a:lnTo>
                    <a:pt x="27" y="435"/>
                  </a:lnTo>
                  <a:lnTo>
                    <a:pt x="28" y="435"/>
                  </a:lnTo>
                  <a:lnTo>
                    <a:pt x="29" y="435"/>
                  </a:lnTo>
                  <a:lnTo>
                    <a:pt x="31" y="435"/>
                  </a:lnTo>
                  <a:lnTo>
                    <a:pt x="32" y="435"/>
                  </a:lnTo>
                  <a:lnTo>
                    <a:pt x="33" y="435"/>
                  </a:lnTo>
                  <a:lnTo>
                    <a:pt x="35" y="436"/>
                  </a:lnTo>
                  <a:lnTo>
                    <a:pt x="35" y="436"/>
                  </a:lnTo>
                  <a:lnTo>
                    <a:pt x="36" y="436"/>
                  </a:lnTo>
                  <a:lnTo>
                    <a:pt x="37" y="437"/>
                  </a:lnTo>
                  <a:lnTo>
                    <a:pt x="38" y="437"/>
                  </a:lnTo>
                  <a:lnTo>
                    <a:pt x="40" y="438"/>
                  </a:lnTo>
                  <a:lnTo>
                    <a:pt x="41" y="438"/>
                  </a:lnTo>
                  <a:lnTo>
                    <a:pt x="42" y="439"/>
                  </a:lnTo>
                  <a:lnTo>
                    <a:pt x="43" y="440"/>
                  </a:lnTo>
                  <a:lnTo>
                    <a:pt x="44" y="441"/>
                  </a:lnTo>
                  <a:lnTo>
                    <a:pt x="45" y="442"/>
                  </a:lnTo>
                  <a:lnTo>
                    <a:pt x="46" y="442"/>
                  </a:lnTo>
                  <a:lnTo>
                    <a:pt x="47" y="443"/>
                  </a:lnTo>
                  <a:lnTo>
                    <a:pt x="48" y="444"/>
                  </a:lnTo>
                  <a:lnTo>
                    <a:pt x="49" y="445"/>
                  </a:lnTo>
                  <a:lnTo>
                    <a:pt x="49" y="446"/>
                  </a:lnTo>
                  <a:lnTo>
                    <a:pt x="50" y="447"/>
                  </a:lnTo>
                  <a:lnTo>
                    <a:pt x="51" y="449"/>
                  </a:lnTo>
                  <a:lnTo>
                    <a:pt x="51" y="450"/>
                  </a:lnTo>
                  <a:lnTo>
                    <a:pt x="52" y="451"/>
                  </a:lnTo>
                  <a:lnTo>
                    <a:pt x="52" y="452"/>
                  </a:lnTo>
                  <a:lnTo>
                    <a:pt x="53" y="453"/>
                  </a:lnTo>
                  <a:lnTo>
                    <a:pt x="53" y="455"/>
                  </a:lnTo>
                  <a:lnTo>
                    <a:pt x="53" y="456"/>
                  </a:lnTo>
                  <a:lnTo>
                    <a:pt x="54" y="457"/>
                  </a:lnTo>
                  <a:lnTo>
                    <a:pt x="54" y="458"/>
                  </a:lnTo>
                  <a:lnTo>
                    <a:pt x="54" y="460"/>
                  </a:lnTo>
                  <a:lnTo>
                    <a:pt x="54" y="461"/>
                  </a:lnTo>
                  <a:lnTo>
                    <a:pt x="54" y="462"/>
                  </a:lnTo>
                  <a:lnTo>
                    <a:pt x="54" y="464"/>
                  </a:lnTo>
                  <a:lnTo>
                    <a:pt x="54" y="465"/>
                  </a:lnTo>
                  <a:lnTo>
                    <a:pt x="54" y="466"/>
                  </a:lnTo>
                  <a:lnTo>
                    <a:pt x="53" y="468"/>
                  </a:lnTo>
                  <a:lnTo>
                    <a:pt x="53" y="469"/>
                  </a:lnTo>
                  <a:lnTo>
                    <a:pt x="53" y="469"/>
                  </a:lnTo>
                  <a:lnTo>
                    <a:pt x="52" y="470"/>
                  </a:lnTo>
                  <a:lnTo>
                    <a:pt x="52" y="472"/>
                  </a:lnTo>
                  <a:lnTo>
                    <a:pt x="51" y="473"/>
                  </a:lnTo>
                  <a:lnTo>
                    <a:pt x="51" y="474"/>
                  </a:lnTo>
                  <a:lnTo>
                    <a:pt x="50" y="475"/>
                  </a:lnTo>
                  <a:lnTo>
                    <a:pt x="50" y="476"/>
                  </a:lnTo>
                  <a:lnTo>
                    <a:pt x="49" y="477"/>
                  </a:lnTo>
                  <a:lnTo>
                    <a:pt x="48" y="478"/>
                  </a:lnTo>
                  <a:lnTo>
                    <a:pt x="47" y="479"/>
                  </a:lnTo>
                  <a:lnTo>
                    <a:pt x="46" y="480"/>
                  </a:lnTo>
                  <a:lnTo>
                    <a:pt x="45" y="481"/>
                  </a:lnTo>
                  <a:lnTo>
                    <a:pt x="44" y="482"/>
                  </a:lnTo>
                  <a:lnTo>
                    <a:pt x="43" y="483"/>
                  </a:lnTo>
                  <a:lnTo>
                    <a:pt x="42" y="484"/>
                  </a:lnTo>
                  <a:lnTo>
                    <a:pt x="41" y="484"/>
                  </a:lnTo>
                  <a:lnTo>
                    <a:pt x="40" y="485"/>
                  </a:lnTo>
                  <a:lnTo>
                    <a:pt x="39" y="486"/>
                  </a:lnTo>
                  <a:lnTo>
                    <a:pt x="38" y="486"/>
                  </a:lnTo>
                  <a:lnTo>
                    <a:pt x="37" y="487"/>
                  </a:lnTo>
                  <a:lnTo>
                    <a:pt x="35" y="487"/>
                  </a:lnTo>
                  <a:lnTo>
                    <a:pt x="34" y="487"/>
                  </a:lnTo>
                  <a:lnTo>
                    <a:pt x="33" y="488"/>
                  </a:lnTo>
                  <a:lnTo>
                    <a:pt x="32" y="488"/>
                  </a:lnTo>
                  <a:lnTo>
                    <a:pt x="30" y="488"/>
                  </a:lnTo>
                  <a:lnTo>
                    <a:pt x="29" y="488"/>
                  </a:lnTo>
                  <a:lnTo>
                    <a:pt x="28" y="488"/>
                  </a:lnTo>
                  <a:lnTo>
                    <a:pt x="26" y="488"/>
                  </a:lnTo>
                  <a:lnTo>
                    <a:pt x="25" y="488"/>
                  </a:lnTo>
                  <a:lnTo>
                    <a:pt x="24" y="488"/>
                  </a:lnTo>
                  <a:lnTo>
                    <a:pt x="22" y="488"/>
                  </a:lnTo>
                  <a:lnTo>
                    <a:pt x="21" y="488"/>
                  </a:lnTo>
                  <a:lnTo>
                    <a:pt x="20" y="487"/>
                  </a:lnTo>
                  <a:lnTo>
                    <a:pt x="20" y="487"/>
                  </a:lnTo>
                  <a:lnTo>
                    <a:pt x="18" y="487"/>
                  </a:lnTo>
                  <a:lnTo>
                    <a:pt x="17" y="486"/>
                  </a:lnTo>
                  <a:lnTo>
                    <a:pt x="16" y="486"/>
                  </a:lnTo>
                  <a:lnTo>
                    <a:pt x="15" y="485"/>
                  </a:lnTo>
                  <a:lnTo>
                    <a:pt x="13" y="485"/>
                  </a:lnTo>
                  <a:lnTo>
                    <a:pt x="12" y="484"/>
                  </a:lnTo>
                  <a:lnTo>
                    <a:pt x="11" y="483"/>
                  </a:lnTo>
                  <a:lnTo>
                    <a:pt x="10" y="482"/>
                  </a:lnTo>
                  <a:lnTo>
                    <a:pt x="9" y="482"/>
                  </a:lnTo>
                  <a:lnTo>
                    <a:pt x="8" y="481"/>
                  </a:lnTo>
                  <a:lnTo>
                    <a:pt x="7" y="480"/>
                  </a:lnTo>
                  <a:lnTo>
                    <a:pt x="6" y="479"/>
                  </a:lnTo>
                  <a:lnTo>
                    <a:pt x="6" y="478"/>
                  </a:lnTo>
                  <a:lnTo>
                    <a:pt x="5" y="477"/>
                  </a:lnTo>
                  <a:lnTo>
                    <a:pt x="4" y="476"/>
                  </a:lnTo>
                  <a:lnTo>
                    <a:pt x="4" y="474"/>
                  </a:lnTo>
                  <a:lnTo>
                    <a:pt x="3" y="473"/>
                  </a:lnTo>
                  <a:lnTo>
                    <a:pt x="2" y="472"/>
                  </a:lnTo>
                  <a:lnTo>
                    <a:pt x="2" y="471"/>
                  </a:lnTo>
                  <a:lnTo>
                    <a:pt x="2" y="470"/>
                  </a:lnTo>
                  <a:lnTo>
                    <a:pt x="1" y="469"/>
                  </a:lnTo>
                  <a:lnTo>
                    <a:pt x="1" y="467"/>
                  </a:lnTo>
                  <a:lnTo>
                    <a:pt x="1" y="466"/>
                  </a:lnTo>
                  <a:lnTo>
                    <a:pt x="0" y="465"/>
                  </a:lnTo>
                  <a:lnTo>
                    <a:pt x="0" y="463"/>
                  </a:lnTo>
                  <a:lnTo>
                    <a:pt x="0" y="462"/>
                  </a:lnTo>
                  <a:lnTo>
                    <a:pt x="0" y="461"/>
                  </a:lnTo>
                  <a:lnTo>
                    <a:pt x="0" y="459"/>
                  </a:lnTo>
                  <a:lnTo>
                    <a:pt x="0" y="458"/>
                  </a:lnTo>
                  <a:lnTo>
                    <a:pt x="1" y="457"/>
                  </a:lnTo>
                  <a:lnTo>
                    <a:pt x="1" y="455"/>
                  </a:lnTo>
                  <a:lnTo>
                    <a:pt x="1" y="454"/>
                  </a:lnTo>
                  <a:lnTo>
                    <a:pt x="1" y="454"/>
                  </a:lnTo>
                  <a:close/>
                  <a:moveTo>
                    <a:pt x="163" y="5"/>
                  </a:moveTo>
                  <a:lnTo>
                    <a:pt x="163" y="5"/>
                  </a:lnTo>
                  <a:lnTo>
                    <a:pt x="31" y="463"/>
                  </a:lnTo>
                  <a:lnTo>
                    <a:pt x="23" y="460"/>
                  </a:lnTo>
                  <a:lnTo>
                    <a:pt x="156" y="3"/>
                  </a:lnTo>
                  <a:lnTo>
                    <a:pt x="160" y="0"/>
                  </a:lnTo>
                  <a:lnTo>
                    <a:pt x="163" y="5"/>
                  </a:lnTo>
                  <a:close/>
                  <a:moveTo>
                    <a:pt x="156" y="3"/>
                  </a:moveTo>
                  <a:lnTo>
                    <a:pt x="156" y="3"/>
                  </a:lnTo>
                  <a:lnTo>
                    <a:pt x="157" y="0"/>
                  </a:lnTo>
                  <a:lnTo>
                    <a:pt x="160" y="0"/>
                  </a:lnTo>
                  <a:lnTo>
                    <a:pt x="156" y="3"/>
                  </a:lnTo>
                  <a:close/>
                  <a:moveTo>
                    <a:pt x="598" y="8"/>
                  </a:moveTo>
                  <a:lnTo>
                    <a:pt x="598" y="8"/>
                  </a:lnTo>
                  <a:lnTo>
                    <a:pt x="160" y="8"/>
                  </a:lnTo>
                  <a:lnTo>
                    <a:pt x="160" y="0"/>
                  </a:lnTo>
                  <a:lnTo>
                    <a:pt x="598" y="0"/>
                  </a:lnTo>
                  <a:lnTo>
                    <a:pt x="598" y="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317" name="Freeform 361"/>
            <p:cNvSpPr>
              <a:spLocks noEditPoints="1"/>
            </p:cNvSpPr>
            <p:nvPr/>
          </p:nvSpPr>
          <p:spPr bwMode="auto">
            <a:xfrm>
              <a:off x="3122" y="2474"/>
              <a:ext cx="115" cy="103"/>
            </a:xfrm>
            <a:custGeom>
              <a:avLst/>
              <a:gdLst>
                <a:gd name="T0" fmla="*/ 485 w 538"/>
                <a:gd name="T1" fmla="*/ 457 h 478"/>
                <a:gd name="T2" fmla="*/ 484 w 538"/>
                <a:gd name="T3" fmla="*/ 453 h 478"/>
                <a:gd name="T4" fmla="*/ 484 w 538"/>
                <a:gd name="T5" fmla="*/ 449 h 478"/>
                <a:gd name="T6" fmla="*/ 485 w 538"/>
                <a:gd name="T7" fmla="*/ 445 h 478"/>
                <a:gd name="T8" fmla="*/ 486 w 538"/>
                <a:gd name="T9" fmla="*/ 441 h 478"/>
                <a:gd name="T10" fmla="*/ 488 w 538"/>
                <a:gd name="T11" fmla="*/ 438 h 478"/>
                <a:gd name="T12" fmla="*/ 490 w 538"/>
                <a:gd name="T13" fmla="*/ 435 h 478"/>
                <a:gd name="T14" fmla="*/ 493 w 538"/>
                <a:gd name="T15" fmla="*/ 432 h 478"/>
                <a:gd name="T16" fmla="*/ 496 w 538"/>
                <a:gd name="T17" fmla="*/ 429 h 478"/>
                <a:gd name="T18" fmla="*/ 499 w 538"/>
                <a:gd name="T19" fmla="*/ 427 h 478"/>
                <a:gd name="T20" fmla="*/ 503 w 538"/>
                <a:gd name="T21" fmla="*/ 426 h 478"/>
                <a:gd name="T22" fmla="*/ 506 w 538"/>
                <a:gd name="T23" fmla="*/ 425 h 478"/>
                <a:gd name="T24" fmla="*/ 510 w 538"/>
                <a:gd name="T25" fmla="*/ 425 h 478"/>
                <a:gd name="T26" fmla="*/ 514 w 538"/>
                <a:gd name="T27" fmla="*/ 425 h 478"/>
                <a:gd name="T28" fmla="*/ 518 w 538"/>
                <a:gd name="T29" fmla="*/ 425 h 478"/>
                <a:gd name="T30" fmla="*/ 521 w 538"/>
                <a:gd name="T31" fmla="*/ 427 h 478"/>
                <a:gd name="T32" fmla="*/ 525 w 538"/>
                <a:gd name="T33" fmla="*/ 428 h 478"/>
                <a:gd name="T34" fmla="*/ 528 w 538"/>
                <a:gd name="T35" fmla="*/ 431 h 478"/>
                <a:gd name="T36" fmla="*/ 531 w 538"/>
                <a:gd name="T37" fmla="*/ 433 h 478"/>
                <a:gd name="T38" fmla="*/ 533 w 538"/>
                <a:gd name="T39" fmla="*/ 436 h 478"/>
                <a:gd name="T40" fmla="*/ 535 w 538"/>
                <a:gd name="T41" fmla="*/ 440 h 478"/>
                <a:gd name="T42" fmla="*/ 537 w 538"/>
                <a:gd name="T43" fmla="*/ 444 h 478"/>
                <a:gd name="T44" fmla="*/ 537 w 538"/>
                <a:gd name="T45" fmla="*/ 446 h 478"/>
                <a:gd name="T46" fmla="*/ 538 w 538"/>
                <a:gd name="T47" fmla="*/ 450 h 478"/>
                <a:gd name="T48" fmla="*/ 538 w 538"/>
                <a:gd name="T49" fmla="*/ 454 h 478"/>
                <a:gd name="T50" fmla="*/ 537 w 538"/>
                <a:gd name="T51" fmla="*/ 458 h 478"/>
                <a:gd name="T52" fmla="*/ 536 w 538"/>
                <a:gd name="T53" fmla="*/ 462 h 478"/>
                <a:gd name="T54" fmla="*/ 534 w 538"/>
                <a:gd name="T55" fmla="*/ 465 h 478"/>
                <a:gd name="T56" fmla="*/ 532 w 538"/>
                <a:gd name="T57" fmla="*/ 468 h 478"/>
                <a:gd name="T58" fmla="*/ 529 w 538"/>
                <a:gd name="T59" fmla="*/ 471 h 478"/>
                <a:gd name="T60" fmla="*/ 526 w 538"/>
                <a:gd name="T61" fmla="*/ 474 h 478"/>
                <a:gd name="T62" fmla="*/ 523 w 538"/>
                <a:gd name="T63" fmla="*/ 476 h 478"/>
                <a:gd name="T64" fmla="*/ 519 w 538"/>
                <a:gd name="T65" fmla="*/ 477 h 478"/>
                <a:gd name="T66" fmla="*/ 516 w 538"/>
                <a:gd name="T67" fmla="*/ 478 h 478"/>
                <a:gd name="T68" fmla="*/ 512 w 538"/>
                <a:gd name="T69" fmla="*/ 478 h 478"/>
                <a:gd name="T70" fmla="*/ 508 w 538"/>
                <a:gd name="T71" fmla="*/ 478 h 478"/>
                <a:gd name="T72" fmla="*/ 505 w 538"/>
                <a:gd name="T73" fmla="*/ 478 h 478"/>
                <a:gd name="T74" fmla="*/ 501 w 538"/>
                <a:gd name="T75" fmla="*/ 476 h 478"/>
                <a:gd name="T76" fmla="*/ 497 w 538"/>
                <a:gd name="T77" fmla="*/ 475 h 478"/>
                <a:gd name="T78" fmla="*/ 494 w 538"/>
                <a:gd name="T79" fmla="*/ 472 h 478"/>
                <a:gd name="T80" fmla="*/ 491 w 538"/>
                <a:gd name="T81" fmla="*/ 470 h 478"/>
                <a:gd name="T82" fmla="*/ 489 w 538"/>
                <a:gd name="T83" fmla="*/ 467 h 478"/>
                <a:gd name="T84" fmla="*/ 487 w 538"/>
                <a:gd name="T85" fmla="*/ 463 h 478"/>
                <a:gd name="T86" fmla="*/ 485 w 538"/>
                <a:gd name="T87" fmla="*/ 460 h 478"/>
                <a:gd name="T88" fmla="*/ 401 w 538"/>
                <a:gd name="T89" fmla="*/ 3 h 478"/>
                <a:gd name="T90" fmla="*/ 507 w 538"/>
                <a:gd name="T91" fmla="*/ 452 h 478"/>
                <a:gd name="T92" fmla="*/ 401 w 538"/>
                <a:gd name="T93" fmla="*/ 3 h 478"/>
                <a:gd name="T94" fmla="*/ 400 w 538"/>
                <a:gd name="T95" fmla="*/ 0 h 478"/>
                <a:gd name="T96" fmla="*/ 0 w 538"/>
                <a:gd name="T97" fmla="*/ 0 h 478"/>
                <a:gd name="T98" fmla="*/ 397 w 538"/>
                <a:gd name="T99" fmla="*/ 8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38" h="478">
                  <a:moveTo>
                    <a:pt x="485" y="458"/>
                  </a:moveTo>
                  <a:lnTo>
                    <a:pt x="485" y="458"/>
                  </a:lnTo>
                  <a:lnTo>
                    <a:pt x="485" y="457"/>
                  </a:lnTo>
                  <a:lnTo>
                    <a:pt x="484" y="456"/>
                  </a:lnTo>
                  <a:lnTo>
                    <a:pt x="484" y="454"/>
                  </a:lnTo>
                  <a:lnTo>
                    <a:pt x="484" y="453"/>
                  </a:lnTo>
                  <a:lnTo>
                    <a:pt x="484" y="451"/>
                  </a:lnTo>
                  <a:lnTo>
                    <a:pt x="484" y="450"/>
                  </a:lnTo>
                  <a:lnTo>
                    <a:pt x="484" y="449"/>
                  </a:lnTo>
                  <a:lnTo>
                    <a:pt x="485" y="448"/>
                  </a:lnTo>
                  <a:lnTo>
                    <a:pt x="485" y="446"/>
                  </a:lnTo>
                  <a:lnTo>
                    <a:pt x="485" y="445"/>
                  </a:lnTo>
                  <a:lnTo>
                    <a:pt x="485" y="444"/>
                  </a:lnTo>
                  <a:lnTo>
                    <a:pt x="486" y="443"/>
                  </a:lnTo>
                  <a:lnTo>
                    <a:pt x="486" y="441"/>
                  </a:lnTo>
                  <a:lnTo>
                    <a:pt x="487" y="440"/>
                  </a:lnTo>
                  <a:lnTo>
                    <a:pt x="487" y="439"/>
                  </a:lnTo>
                  <a:lnTo>
                    <a:pt x="488" y="438"/>
                  </a:lnTo>
                  <a:lnTo>
                    <a:pt x="489" y="437"/>
                  </a:lnTo>
                  <a:lnTo>
                    <a:pt x="489" y="436"/>
                  </a:lnTo>
                  <a:lnTo>
                    <a:pt x="490" y="435"/>
                  </a:lnTo>
                  <a:lnTo>
                    <a:pt x="491" y="434"/>
                  </a:lnTo>
                  <a:lnTo>
                    <a:pt x="492" y="433"/>
                  </a:lnTo>
                  <a:lnTo>
                    <a:pt x="493" y="432"/>
                  </a:lnTo>
                  <a:lnTo>
                    <a:pt x="494" y="431"/>
                  </a:lnTo>
                  <a:lnTo>
                    <a:pt x="495" y="430"/>
                  </a:lnTo>
                  <a:lnTo>
                    <a:pt x="496" y="429"/>
                  </a:lnTo>
                  <a:lnTo>
                    <a:pt x="497" y="429"/>
                  </a:lnTo>
                  <a:lnTo>
                    <a:pt x="498" y="428"/>
                  </a:lnTo>
                  <a:lnTo>
                    <a:pt x="499" y="427"/>
                  </a:lnTo>
                  <a:lnTo>
                    <a:pt x="501" y="427"/>
                  </a:lnTo>
                  <a:lnTo>
                    <a:pt x="502" y="426"/>
                  </a:lnTo>
                  <a:lnTo>
                    <a:pt x="503" y="426"/>
                  </a:lnTo>
                  <a:lnTo>
                    <a:pt x="504" y="425"/>
                  </a:lnTo>
                  <a:lnTo>
                    <a:pt x="504" y="425"/>
                  </a:lnTo>
                  <a:lnTo>
                    <a:pt x="506" y="425"/>
                  </a:lnTo>
                  <a:lnTo>
                    <a:pt x="507" y="425"/>
                  </a:lnTo>
                  <a:lnTo>
                    <a:pt x="508" y="425"/>
                  </a:lnTo>
                  <a:lnTo>
                    <a:pt x="510" y="425"/>
                  </a:lnTo>
                  <a:lnTo>
                    <a:pt x="511" y="425"/>
                  </a:lnTo>
                  <a:lnTo>
                    <a:pt x="512" y="425"/>
                  </a:lnTo>
                  <a:lnTo>
                    <a:pt x="514" y="425"/>
                  </a:lnTo>
                  <a:lnTo>
                    <a:pt x="515" y="425"/>
                  </a:lnTo>
                  <a:lnTo>
                    <a:pt x="516" y="425"/>
                  </a:lnTo>
                  <a:lnTo>
                    <a:pt x="518" y="425"/>
                  </a:lnTo>
                  <a:lnTo>
                    <a:pt x="519" y="426"/>
                  </a:lnTo>
                  <a:lnTo>
                    <a:pt x="520" y="426"/>
                  </a:lnTo>
                  <a:lnTo>
                    <a:pt x="521" y="427"/>
                  </a:lnTo>
                  <a:lnTo>
                    <a:pt x="523" y="427"/>
                  </a:lnTo>
                  <a:lnTo>
                    <a:pt x="524" y="428"/>
                  </a:lnTo>
                  <a:lnTo>
                    <a:pt x="525" y="428"/>
                  </a:lnTo>
                  <a:lnTo>
                    <a:pt x="526" y="429"/>
                  </a:lnTo>
                  <a:lnTo>
                    <a:pt x="527" y="430"/>
                  </a:lnTo>
                  <a:lnTo>
                    <a:pt x="528" y="431"/>
                  </a:lnTo>
                  <a:lnTo>
                    <a:pt x="529" y="431"/>
                  </a:lnTo>
                  <a:lnTo>
                    <a:pt x="530" y="432"/>
                  </a:lnTo>
                  <a:lnTo>
                    <a:pt x="531" y="433"/>
                  </a:lnTo>
                  <a:lnTo>
                    <a:pt x="532" y="434"/>
                  </a:lnTo>
                  <a:lnTo>
                    <a:pt x="532" y="435"/>
                  </a:lnTo>
                  <a:lnTo>
                    <a:pt x="533" y="436"/>
                  </a:lnTo>
                  <a:lnTo>
                    <a:pt x="534" y="437"/>
                  </a:lnTo>
                  <a:lnTo>
                    <a:pt x="535" y="439"/>
                  </a:lnTo>
                  <a:lnTo>
                    <a:pt x="535" y="440"/>
                  </a:lnTo>
                  <a:lnTo>
                    <a:pt x="536" y="441"/>
                  </a:lnTo>
                  <a:lnTo>
                    <a:pt x="536" y="442"/>
                  </a:lnTo>
                  <a:lnTo>
                    <a:pt x="537" y="444"/>
                  </a:lnTo>
                  <a:lnTo>
                    <a:pt x="537" y="445"/>
                  </a:lnTo>
                  <a:lnTo>
                    <a:pt x="537" y="445"/>
                  </a:lnTo>
                  <a:lnTo>
                    <a:pt x="537" y="446"/>
                  </a:lnTo>
                  <a:lnTo>
                    <a:pt x="538" y="448"/>
                  </a:lnTo>
                  <a:lnTo>
                    <a:pt x="538" y="449"/>
                  </a:lnTo>
                  <a:lnTo>
                    <a:pt x="538" y="450"/>
                  </a:lnTo>
                  <a:lnTo>
                    <a:pt x="538" y="452"/>
                  </a:lnTo>
                  <a:lnTo>
                    <a:pt x="538" y="453"/>
                  </a:lnTo>
                  <a:lnTo>
                    <a:pt x="538" y="454"/>
                  </a:lnTo>
                  <a:lnTo>
                    <a:pt x="538" y="456"/>
                  </a:lnTo>
                  <a:lnTo>
                    <a:pt x="537" y="457"/>
                  </a:lnTo>
                  <a:lnTo>
                    <a:pt x="537" y="458"/>
                  </a:lnTo>
                  <a:lnTo>
                    <a:pt x="537" y="459"/>
                  </a:lnTo>
                  <a:lnTo>
                    <a:pt x="536" y="461"/>
                  </a:lnTo>
                  <a:lnTo>
                    <a:pt x="536" y="462"/>
                  </a:lnTo>
                  <a:lnTo>
                    <a:pt x="535" y="463"/>
                  </a:lnTo>
                  <a:lnTo>
                    <a:pt x="535" y="464"/>
                  </a:lnTo>
                  <a:lnTo>
                    <a:pt x="534" y="465"/>
                  </a:lnTo>
                  <a:lnTo>
                    <a:pt x="533" y="466"/>
                  </a:lnTo>
                  <a:lnTo>
                    <a:pt x="533" y="467"/>
                  </a:lnTo>
                  <a:lnTo>
                    <a:pt x="532" y="468"/>
                  </a:lnTo>
                  <a:lnTo>
                    <a:pt x="531" y="469"/>
                  </a:lnTo>
                  <a:lnTo>
                    <a:pt x="530" y="470"/>
                  </a:lnTo>
                  <a:lnTo>
                    <a:pt x="529" y="471"/>
                  </a:lnTo>
                  <a:lnTo>
                    <a:pt x="528" y="472"/>
                  </a:lnTo>
                  <a:lnTo>
                    <a:pt x="527" y="473"/>
                  </a:lnTo>
                  <a:lnTo>
                    <a:pt x="526" y="474"/>
                  </a:lnTo>
                  <a:lnTo>
                    <a:pt x="525" y="474"/>
                  </a:lnTo>
                  <a:lnTo>
                    <a:pt x="524" y="475"/>
                  </a:lnTo>
                  <a:lnTo>
                    <a:pt x="523" y="476"/>
                  </a:lnTo>
                  <a:lnTo>
                    <a:pt x="522" y="476"/>
                  </a:lnTo>
                  <a:lnTo>
                    <a:pt x="520" y="477"/>
                  </a:lnTo>
                  <a:lnTo>
                    <a:pt x="519" y="477"/>
                  </a:lnTo>
                  <a:lnTo>
                    <a:pt x="518" y="478"/>
                  </a:lnTo>
                  <a:lnTo>
                    <a:pt x="518" y="478"/>
                  </a:lnTo>
                  <a:lnTo>
                    <a:pt x="516" y="478"/>
                  </a:lnTo>
                  <a:lnTo>
                    <a:pt x="515" y="478"/>
                  </a:lnTo>
                  <a:lnTo>
                    <a:pt x="514" y="478"/>
                  </a:lnTo>
                  <a:lnTo>
                    <a:pt x="512" y="478"/>
                  </a:lnTo>
                  <a:lnTo>
                    <a:pt x="511" y="478"/>
                  </a:lnTo>
                  <a:lnTo>
                    <a:pt x="510" y="478"/>
                  </a:lnTo>
                  <a:lnTo>
                    <a:pt x="508" y="478"/>
                  </a:lnTo>
                  <a:lnTo>
                    <a:pt x="507" y="478"/>
                  </a:lnTo>
                  <a:lnTo>
                    <a:pt x="506" y="478"/>
                  </a:lnTo>
                  <a:lnTo>
                    <a:pt x="505" y="478"/>
                  </a:lnTo>
                  <a:lnTo>
                    <a:pt x="503" y="477"/>
                  </a:lnTo>
                  <a:lnTo>
                    <a:pt x="502" y="477"/>
                  </a:lnTo>
                  <a:lnTo>
                    <a:pt x="501" y="476"/>
                  </a:lnTo>
                  <a:lnTo>
                    <a:pt x="500" y="476"/>
                  </a:lnTo>
                  <a:lnTo>
                    <a:pt x="498" y="475"/>
                  </a:lnTo>
                  <a:lnTo>
                    <a:pt x="497" y="475"/>
                  </a:lnTo>
                  <a:lnTo>
                    <a:pt x="496" y="474"/>
                  </a:lnTo>
                  <a:lnTo>
                    <a:pt x="495" y="473"/>
                  </a:lnTo>
                  <a:lnTo>
                    <a:pt x="494" y="472"/>
                  </a:lnTo>
                  <a:lnTo>
                    <a:pt x="493" y="472"/>
                  </a:lnTo>
                  <a:lnTo>
                    <a:pt x="492" y="471"/>
                  </a:lnTo>
                  <a:lnTo>
                    <a:pt x="491" y="470"/>
                  </a:lnTo>
                  <a:lnTo>
                    <a:pt x="490" y="469"/>
                  </a:lnTo>
                  <a:lnTo>
                    <a:pt x="490" y="468"/>
                  </a:lnTo>
                  <a:lnTo>
                    <a:pt x="489" y="467"/>
                  </a:lnTo>
                  <a:lnTo>
                    <a:pt x="488" y="466"/>
                  </a:lnTo>
                  <a:lnTo>
                    <a:pt x="488" y="464"/>
                  </a:lnTo>
                  <a:lnTo>
                    <a:pt x="487" y="463"/>
                  </a:lnTo>
                  <a:lnTo>
                    <a:pt x="486" y="462"/>
                  </a:lnTo>
                  <a:lnTo>
                    <a:pt x="486" y="461"/>
                  </a:lnTo>
                  <a:lnTo>
                    <a:pt x="485" y="460"/>
                  </a:lnTo>
                  <a:lnTo>
                    <a:pt x="485" y="458"/>
                  </a:lnTo>
                  <a:lnTo>
                    <a:pt x="485" y="458"/>
                  </a:lnTo>
                  <a:close/>
                  <a:moveTo>
                    <a:pt x="401" y="3"/>
                  </a:moveTo>
                  <a:lnTo>
                    <a:pt x="401" y="3"/>
                  </a:lnTo>
                  <a:lnTo>
                    <a:pt x="515" y="451"/>
                  </a:lnTo>
                  <a:lnTo>
                    <a:pt x="507" y="452"/>
                  </a:lnTo>
                  <a:lnTo>
                    <a:pt x="393" y="5"/>
                  </a:lnTo>
                  <a:lnTo>
                    <a:pt x="397" y="0"/>
                  </a:lnTo>
                  <a:lnTo>
                    <a:pt x="401" y="3"/>
                  </a:lnTo>
                  <a:close/>
                  <a:moveTo>
                    <a:pt x="397" y="0"/>
                  </a:moveTo>
                  <a:lnTo>
                    <a:pt x="397" y="0"/>
                  </a:lnTo>
                  <a:lnTo>
                    <a:pt x="400" y="0"/>
                  </a:lnTo>
                  <a:lnTo>
                    <a:pt x="401" y="3"/>
                  </a:lnTo>
                  <a:lnTo>
                    <a:pt x="397" y="0"/>
                  </a:lnTo>
                  <a:close/>
                  <a:moveTo>
                    <a:pt x="0" y="0"/>
                  </a:moveTo>
                  <a:lnTo>
                    <a:pt x="0" y="0"/>
                  </a:lnTo>
                  <a:lnTo>
                    <a:pt x="397" y="0"/>
                  </a:lnTo>
                  <a:lnTo>
                    <a:pt x="397" y="8"/>
                  </a:lnTo>
                  <a:lnTo>
                    <a:pt x="0" y="8"/>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318" name="Freeform 362"/>
            <p:cNvSpPr>
              <a:spLocks noEditPoints="1"/>
            </p:cNvSpPr>
            <p:nvPr/>
          </p:nvSpPr>
          <p:spPr bwMode="auto">
            <a:xfrm>
              <a:off x="4190" y="2476"/>
              <a:ext cx="247" cy="182"/>
            </a:xfrm>
            <a:custGeom>
              <a:avLst/>
              <a:gdLst>
                <a:gd name="T0" fmla="*/ 1099 w 1152"/>
                <a:gd name="T1" fmla="*/ 823 h 843"/>
                <a:gd name="T2" fmla="*/ 1098 w 1152"/>
                <a:gd name="T3" fmla="*/ 819 h 843"/>
                <a:gd name="T4" fmla="*/ 1098 w 1152"/>
                <a:gd name="T5" fmla="*/ 815 h 843"/>
                <a:gd name="T6" fmla="*/ 1099 w 1152"/>
                <a:gd name="T7" fmla="*/ 811 h 843"/>
                <a:gd name="T8" fmla="*/ 1100 w 1152"/>
                <a:gd name="T9" fmla="*/ 808 h 843"/>
                <a:gd name="T10" fmla="*/ 1101 w 1152"/>
                <a:gd name="T11" fmla="*/ 804 h 843"/>
                <a:gd name="T12" fmla="*/ 1103 w 1152"/>
                <a:gd name="T13" fmla="*/ 801 h 843"/>
                <a:gd name="T14" fmla="*/ 1106 w 1152"/>
                <a:gd name="T15" fmla="*/ 798 h 843"/>
                <a:gd name="T16" fmla="*/ 1109 w 1152"/>
                <a:gd name="T17" fmla="*/ 795 h 843"/>
                <a:gd name="T18" fmla="*/ 1112 w 1152"/>
                <a:gd name="T19" fmla="*/ 793 h 843"/>
                <a:gd name="T20" fmla="*/ 1116 w 1152"/>
                <a:gd name="T21" fmla="*/ 791 h 843"/>
                <a:gd name="T22" fmla="*/ 1118 w 1152"/>
                <a:gd name="T23" fmla="*/ 791 h 843"/>
                <a:gd name="T24" fmla="*/ 1122 w 1152"/>
                <a:gd name="T25" fmla="*/ 790 h 843"/>
                <a:gd name="T26" fmla="*/ 1126 w 1152"/>
                <a:gd name="T27" fmla="*/ 790 h 843"/>
                <a:gd name="T28" fmla="*/ 1130 w 1152"/>
                <a:gd name="T29" fmla="*/ 790 h 843"/>
                <a:gd name="T30" fmla="*/ 1134 w 1152"/>
                <a:gd name="T31" fmla="*/ 791 h 843"/>
                <a:gd name="T32" fmla="*/ 1138 w 1152"/>
                <a:gd name="T33" fmla="*/ 793 h 843"/>
                <a:gd name="T34" fmla="*/ 1141 w 1152"/>
                <a:gd name="T35" fmla="*/ 795 h 843"/>
                <a:gd name="T36" fmla="*/ 1144 w 1152"/>
                <a:gd name="T37" fmla="*/ 797 h 843"/>
                <a:gd name="T38" fmla="*/ 1146 w 1152"/>
                <a:gd name="T39" fmla="*/ 800 h 843"/>
                <a:gd name="T40" fmla="*/ 1149 w 1152"/>
                <a:gd name="T41" fmla="*/ 804 h 843"/>
                <a:gd name="T42" fmla="*/ 1150 w 1152"/>
                <a:gd name="T43" fmla="*/ 807 h 843"/>
                <a:gd name="T44" fmla="*/ 1151 w 1152"/>
                <a:gd name="T45" fmla="*/ 810 h 843"/>
                <a:gd name="T46" fmla="*/ 1152 w 1152"/>
                <a:gd name="T47" fmla="*/ 814 h 843"/>
                <a:gd name="T48" fmla="*/ 1152 w 1152"/>
                <a:gd name="T49" fmla="*/ 818 h 843"/>
                <a:gd name="T50" fmla="*/ 1151 w 1152"/>
                <a:gd name="T51" fmla="*/ 822 h 843"/>
                <a:gd name="T52" fmla="*/ 1150 w 1152"/>
                <a:gd name="T53" fmla="*/ 825 h 843"/>
                <a:gd name="T54" fmla="*/ 1149 w 1152"/>
                <a:gd name="T55" fmla="*/ 829 h 843"/>
                <a:gd name="T56" fmla="*/ 1147 w 1152"/>
                <a:gd name="T57" fmla="*/ 832 h 843"/>
                <a:gd name="T58" fmla="*/ 1144 w 1152"/>
                <a:gd name="T59" fmla="*/ 835 h 843"/>
                <a:gd name="T60" fmla="*/ 1141 w 1152"/>
                <a:gd name="T61" fmla="*/ 838 h 843"/>
                <a:gd name="T62" fmla="*/ 1138 w 1152"/>
                <a:gd name="T63" fmla="*/ 840 h 843"/>
                <a:gd name="T64" fmla="*/ 1134 w 1152"/>
                <a:gd name="T65" fmla="*/ 842 h 843"/>
                <a:gd name="T66" fmla="*/ 1132 w 1152"/>
                <a:gd name="T67" fmla="*/ 843 h 843"/>
                <a:gd name="T68" fmla="*/ 1128 w 1152"/>
                <a:gd name="T69" fmla="*/ 843 h 843"/>
                <a:gd name="T70" fmla="*/ 1124 w 1152"/>
                <a:gd name="T71" fmla="*/ 843 h 843"/>
                <a:gd name="T72" fmla="*/ 1120 w 1152"/>
                <a:gd name="T73" fmla="*/ 843 h 843"/>
                <a:gd name="T74" fmla="*/ 1116 w 1152"/>
                <a:gd name="T75" fmla="*/ 842 h 843"/>
                <a:gd name="T76" fmla="*/ 1113 w 1152"/>
                <a:gd name="T77" fmla="*/ 840 h 843"/>
                <a:gd name="T78" fmla="*/ 1109 w 1152"/>
                <a:gd name="T79" fmla="*/ 838 h 843"/>
                <a:gd name="T80" fmla="*/ 1106 w 1152"/>
                <a:gd name="T81" fmla="*/ 836 h 843"/>
                <a:gd name="T82" fmla="*/ 1104 w 1152"/>
                <a:gd name="T83" fmla="*/ 833 h 843"/>
                <a:gd name="T84" fmla="*/ 1102 w 1152"/>
                <a:gd name="T85" fmla="*/ 830 h 843"/>
                <a:gd name="T86" fmla="*/ 1100 w 1152"/>
                <a:gd name="T87" fmla="*/ 826 h 843"/>
                <a:gd name="T88" fmla="*/ 874 w 1152"/>
                <a:gd name="T89" fmla="*/ 3 h 843"/>
                <a:gd name="T90" fmla="*/ 1121 w 1152"/>
                <a:gd name="T91" fmla="*/ 818 h 843"/>
                <a:gd name="T92" fmla="*/ 874 w 1152"/>
                <a:gd name="T93" fmla="*/ 3 h 843"/>
                <a:gd name="T94" fmla="*/ 873 w 1152"/>
                <a:gd name="T95" fmla="*/ 0 h 843"/>
                <a:gd name="T96" fmla="*/ 0 w 1152"/>
                <a:gd name="T97" fmla="*/ 0 h 843"/>
                <a:gd name="T98" fmla="*/ 870 w 1152"/>
                <a:gd name="T99" fmla="*/ 8 h 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52" h="843">
                  <a:moveTo>
                    <a:pt x="1099" y="825"/>
                  </a:moveTo>
                  <a:lnTo>
                    <a:pt x="1099" y="825"/>
                  </a:lnTo>
                  <a:lnTo>
                    <a:pt x="1099" y="823"/>
                  </a:lnTo>
                  <a:lnTo>
                    <a:pt x="1099" y="822"/>
                  </a:lnTo>
                  <a:lnTo>
                    <a:pt x="1099" y="821"/>
                  </a:lnTo>
                  <a:lnTo>
                    <a:pt x="1098" y="819"/>
                  </a:lnTo>
                  <a:lnTo>
                    <a:pt x="1098" y="818"/>
                  </a:lnTo>
                  <a:lnTo>
                    <a:pt x="1098" y="817"/>
                  </a:lnTo>
                  <a:lnTo>
                    <a:pt x="1098" y="815"/>
                  </a:lnTo>
                  <a:lnTo>
                    <a:pt x="1098" y="814"/>
                  </a:lnTo>
                  <a:lnTo>
                    <a:pt x="1098" y="813"/>
                  </a:lnTo>
                  <a:lnTo>
                    <a:pt x="1099" y="811"/>
                  </a:lnTo>
                  <a:lnTo>
                    <a:pt x="1099" y="810"/>
                  </a:lnTo>
                  <a:lnTo>
                    <a:pt x="1099" y="809"/>
                  </a:lnTo>
                  <a:lnTo>
                    <a:pt x="1100" y="808"/>
                  </a:lnTo>
                  <a:lnTo>
                    <a:pt x="1100" y="806"/>
                  </a:lnTo>
                  <a:lnTo>
                    <a:pt x="1101" y="805"/>
                  </a:lnTo>
                  <a:lnTo>
                    <a:pt x="1101" y="804"/>
                  </a:lnTo>
                  <a:lnTo>
                    <a:pt x="1102" y="803"/>
                  </a:lnTo>
                  <a:lnTo>
                    <a:pt x="1103" y="802"/>
                  </a:lnTo>
                  <a:lnTo>
                    <a:pt x="1103" y="801"/>
                  </a:lnTo>
                  <a:lnTo>
                    <a:pt x="1104" y="800"/>
                  </a:lnTo>
                  <a:lnTo>
                    <a:pt x="1105" y="799"/>
                  </a:lnTo>
                  <a:lnTo>
                    <a:pt x="1106" y="798"/>
                  </a:lnTo>
                  <a:lnTo>
                    <a:pt x="1107" y="797"/>
                  </a:lnTo>
                  <a:lnTo>
                    <a:pt x="1108" y="796"/>
                  </a:lnTo>
                  <a:lnTo>
                    <a:pt x="1109" y="795"/>
                  </a:lnTo>
                  <a:lnTo>
                    <a:pt x="1110" y="794"/>
                  </a:lnTo>
                  <a:lnTo>
                    <a:pt x="1111" y="794"/>
                  </a:lnTo>
                  <a:lnTo>
                    <a:pt x="1112" y="793"/>
                  </a:lnTo>
                  <a:lnTo>
                    <a:pt x="1113" y="792"/>
                  </a:lnTo>
                  <a:lnTo>
                    <a:pt x="1114" y="792"/>
                  </a:lnTo>
                  <a:lnTo>
                    <a:pt x="1116" y="791"/>
                  </a:lnTo>
                  <a:lnTo>
                    <a:pt x="1117" y="791"/>
                  </a:lnTo>
                  <a:lnTo>
                    <a:pt x="1117" y="791"/>
                  </a:lnTo>
                  <a:lnTo>
                    <a:pt x="1118" y="791"/>
                  </a:lnTo>
                  <a:lnTo>
                    <a:pt x="1120" y="790"/>
                  </a:lnTo>
                  <a:lnTo>
                    <a:pt x="1121" y="790"/>
                  </a:lnTo>
                  <a:lnTo>
                    <a:pt x="1122" y="790"/>
                  </a:lnTo>
                  <a:lnTo>
                    <a:pt x="1124" y="790"/>
                  </a:lnTo>
                  <a:lnTo>
                    <a:pt x="1125" y="790"/>
                  </a:lnTo>
                  <a:lnTo>
                    <a:pt x="1126" y="790"/>
                  </a:lnTo>
                  <a:lnTo>
                    <a:pt x="1128" y="790"/>
                  </a:lnTo>
                  <a:lnTo>
                    <a:pt x="1129" y="790"/>
                  </a:lnTo>
                  <a:lnTo>
                    <a:pt x="1130" y="790"/>
                  </a:lnTo>
                  <a:lnTo>
                    <a:pt x="1131" y="790"/>
                  </a:lnTo>
                  <a:lnTo>
                    <a:pt x="1133" y="791"/>
                  </a:lnTo>
                  <a:lnTo>
                    <a:pt x="1134" y="791"/>
                  </a:lnTo>
                  <a:lnTo>
                    <a:pt x="1135" y="792"/>
                  </a:lnTo>
                  <a:lnTo>
                    <a:pt x="1136" y="792"/>
                  </a:lnTo>
                  <a:lnTo>
                    <a:pt x="1138" y="793"/>
                  </a:lnTo>
                  <a:lnTo>
                    <a:pt x="1139" y="793"/>
                  </a:lnTo>
                  <a:lnTo>
                    <a:pt x="1140" y="794"/>
                  </a:lnTo>
                  <a:lnTo>
                    <a:pt x="1141" y="795"/>
                  </a:lnTo>
                  <a:lnTo>
                    <a:pt x="1142" y="796"/>
                  </a:lnTo>
                  <a:lnTo>
                    <a:pt x="1143" y="796"/>
                  </a:lnTo>
                  <a:lnTo>
                    <a:pt x="1144" y="797"/>
                  </a:lnTo>
                  <a:lnTo>
                    <a:pt x="1145" y="798"/>
                  </a:lnTo>
                  <a:lnTo>
                    <a:pt x="1146" y="799"/>
                  </a:lnTo>
                  <a:lnTo>
                    <a:pt x="1146" y="800"/>
                  </a:lnTo>
                  <a:lnTo>
                    <a:pt x="1147" y="801"/>
                  </a:lnTo>
                  <a:lnTo>
                    <a:pt x="1148" y="802"/>
                  </a:lnTo>
                  <a:lnTo>
                    <a:pt x="1149" y="804"/>
                  </a:lnTo>
                  <a:lnTo>
                    <a:pt x="1149" y="805"/>
                  </a:lnTo>
                  <a:lnTo>
                    <a:pt x="1150" y="806"/>
                  </a:lnTo>
                  <a:lnTo>
                    <a:pt x="1150" y="807"/>
                  </a:lnTo>
                  <a:lnTo>
                    <a:pt x="1151" y="808"/>
                  </a:lnTo>
                  <a:lnTo>
                    <a:pt x="1151" y="808"/>
                  </a:lnTo>
                  <a:lnTo>
                    <a:pt x="1151" y="810"/>
                  </a:lnTo>
                  <a:lnTo>
                    <a:pt x="1151" y="811"/>
                  </a:lnTo>
                  <a:lnTo>
                    <a:pt x="1152" y="812"/>
                  </a:lnTo>
                  <a:lnTo>
                    <a:pt x="1152" y="814"/>
                  </a:lnTo>
                  <a:lnTo>
                    <a:pt x="1152" y="815"/>
                  </a:lnTo>
                  <a:lnTo>
                    <a:pt x="1152" y="816"/>
                  </a:lnTo>
                  <a:lnTo>
                    <a:pt x="1152" y="818"/>
                  </a:lnTo>
                  <a:lnTo>
                    <a:pt x="1152" y="819"/>
                  </a:lnTo>
                  <a:lnTo>
                    <a:pt x="1152" y="820"/>
                  </a:lnTo>
                  <a:lnTo>
                    <a:pt x="1151" y="822"/>
                  </a:lnTo>
                  <a:lnTo>
                    <a:pt x="1151" y="823"/>
                  </a:lnTo>
                  <a:lnTo>
                    <a:pt x="1151" y="824"/>
                  </a:lnTo>
                  <a:lnTo>
                    <a:pt x="1150" y="825"/>
                  </a:lnTo>
                  <a:lnTo>
                    <a:pt x="1150" y="827"/>
                  </a:lnTo>
                  <a:lnTo>
                    <a:pt x="1149" y="828"/>
                  </a:lnTo>
                  <a:lnTo>
                    <a:pt x="1149" y="829"/>
                  </a:lnTo>
                  <a:lnTo>
                    <a:pt x="1148" y="830"/>
                  </a:lnTo>
                  <a:lnTo>
                    <a:pt x="1148" y="831"/>
                  </a:lnTo>
                  <a:lnTo>
                    <a:pt x="1147" y="832"/>
                  </a:lnTo>
                  <a:lnTo>
                    <a:pt x="1146" y="833"/>
                  </a:lnTo>
                  <a:lnTo>
                    <a:pt x="1145" y="834"/>
                  </a:lnTo>
                  <a:lnTo>
                    <a:pt x="1144" y="835"/>
                  </a:lnTo>
                  <a:lnTo>
                    <a:pt x="1143" y="836"/>
                  </a:lnTo>
                  <a:lnTo>
                    <a:pt x="1142" y="837"/>
                  </a:lnTo>
                  <a:lnTo>
                    <a:pt x="1141" y="838"/>
                  </a:lnTo>
                  <a:lnTo>
                    <a:pt x="1140" y="839"/>
                  </a:lnTo>
                  <a:lnTo>
                    <a:pt x="1139" y="839"/>
                  </a:lnTo>
                  <a:lnTo>
                    <a:pt x="1138" y="840"/>
                  </a:lnTo>
                  <a:lnTo>
                    <a:pt x="1137" y="841"/>
                  </a:lnTo>
                  <a:lnTo>
                    <a:pt x="1136" y="841"/>
                  </a:lnTo>
                  <a:lnTo>
                    <a:pt x="1134" y="842"/>
                  </a:lnTo>
                  <a:lnTo>
                    <a:pt x="1133" y="842"/>
                  </a:lnTo>
                  <a:lnTo>
                    <a:pt x="1133" y="842"/>
                  </a:lnTo>
                  <a:lnTo>
                    <a:pt x="1132" y="843"/>
                  </a:lnTo>
                  <a:lnTo>
                    <a:pt x="1130" y="843"/>
                  </a:lnTo>
                  <a:lnTo>
                    <a:pt x="1129" y="843"/>
                  </a:lnTo>
                  <a:lnTo>
                    <a:pt x="1128" y="843"/>
                  </a:lnTo>
                  <a:lnTo>
                    <a:pt x="1126" y="843"/>
                  </a:lnTo>
                  <a:lnTo>
                    <a:pt x="1125" y="843"/>
                  </a:lnTo>
                  <a:lnTo>
                    <a:pt x="1124" y="843"/>
                  </a:lnTo>
                  <a:lnTo>
                    <a:pt x="1123" y="843"/>
                  </a:lnTo>
                  <a:lnTo>
                    <a:pt x="1121" y="843"/>
                  </a:lnTo>
                  <a:lnTo>
                    <a:pt x="1120" y="843"/>
                  </a:lnTo>
                  <a:lnTo>
                    <a:pt x="1119" y="843"/>
                  </a:lnTo>
                  <a:lnTo>
                    <a:pt x="1117" y="842"/>
                  </a:lnTo>
                  <a:lnTo>
                    <a:pt x="1116" y="842"/>
                  </a:lnTo>
                  <a:lnTo>
                    <a:pt x="1115" y="841"/>
                  </a:lnTo>
                  <a:lnTo>
                    <a:pt x="1114" y="841"/>
                  </a:lnTo>
                  <a:lnTo>
                    <a:pt x="1113" y="840"/>
                  </a:lnTo>
                  <a:lnTo>
                    <a:pt x="1112" y="840"/>
                  </a:lnTo>
                  <a:lnTo>
                    <a:pt x="1110" y="839"/>
                  </a:lnTo>
                  <a:lnTo>
                    <a:pt x="1109" y="838"/>
                  </a:lnTo>
                  <a:lnTo>
                    <a:pt x="1108" y="838"/>
                  </a:lnTo>
                  <a:lnTo>
                    <a:pt x="1107" y="837"/>
                  </a:lnTo>
                  <a:lnTo>
                    <a:pt x="1106" y="836"/>
                  </a:lnTo>
                  <a:lnTo>
                    <a:pt x="1105" y="835"/>
                  </a:lnTo>
                  <a:lnTo>
                    <a:pt x="1105" y="834"/>
                  </a:lnTo>
                  <a:lnTo>
                    <a:pt x="1104" y="833"/>
                  </a:lnTo>
                  <a:lnTo>
                    <a:pt x="1103" y="832"/>
                  </a:lnTo>
                  <a:lnTo>
                    <a:pt x="1102" y="831"/>
                  </a:lnTo>
                  <a:lnTo>
                    <a:pt x="1102" y="830"/>
                  </a:lnTo>
                  <a:lnTo>
                    <a:pt x="1101" y="828"/>
                  </a:lnTo>
                  <a:lnTo>
                    <a:pt x="1100" y="827"/>
                  </a:lnTo>
                  <a:lnTo>
                    <a:pt x="1100" y="826"/>
                  </a:lnTo>
                  <a:lnTo>
                    <a:pt x="1099" y="825"/>
                  </a:lnTo>
                  <a:lnTo>
                    <a:pt x="1099" y="825"/>
                  </a:lnTo>
                  <a:close/>
                  <a:moveTo>
                    <a:pt x="874" y="3"/>
                  </a:moveTo>
                  <a:lnTo>
                    <a:pt x="874" y="3"/>
                  </a:lnTo>
                  <a:lnTo>
                    <a:pt x="1129" y="815"/>
                  </a:lnTo>
                  <a:lnTo>
                    <a:pt x="1121" y="818"/>
                  </a:lnTo>
                  <a:lnTo>
                    <a:pt x="866" y="5"/>
                  </a:lnTo>
                  <a:lnTo>
                    <a:pt x="870" y="0"/>
                  </a:lnTo>
                  <a:lnTo>
                    <a:pt x="874" y="3"/>
                  </a:lnTo>
                  <a:close/>
                  <a:moveTo>
                    <a:pt x="870" y="0"/>
                  </a:moveTo>
                  <a:lnTo>
                    <a:pt x="870" y="0"/>
                  </a:lnTo>
                  <a:lnTo>
                    <a:pt x="873" y="0"/>
                  </a:lnTo>
                  <a:lnTo>
                    <a:pt x="874" y="3"/>
                  </a:lnTo>
                  <a:lnTo>
                    <a:pt x="870" y="0"/>
                  </a:lnTo>
                  <a:close/>
                  <a:moveTo>
                    <a:pt x="0" y="0"/>
                  </a:moveTo>
                  <a:lnTo>
                    <a:pt x="0" y="0"/>
                  </a:lnTo>
                  <a:lnTo>
                    <a:pt x="870" y="0"/>
                  </a:lnTo>
                  <a:lnTo>
                    <a:pt x="870" y="8"/>
                  </a:lnTo>
                  <a:lnTo>
                    <a:pt x="0" y="8"/>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319" name="Freeform 363"/>
            <p:cNvSpPr>
              <a:spLocks noEditPoints="1"/>
            </p:cNvSpPr>
            <p:nvPr/>
          </p:nvSpPr>
          <p:spPr bwMode="auto">
            <a:xfrm>
              <a:off x="1613" y="2406"/>
              <a:ext cx="178" cy="99"/>
            </a:xfrm>
            <a:custGeom>
              <a:avLst/>
              <a:gdLst>
                <a:gd name="T0" fmla="*/ 43 w 826"/>
                <a:gd name="T1" fmla="*/ 6 h 460"/>
                <a:gd name="T2" fmla="*/ 46 w 826"/>
                <a:gd name="T3" fmla="*/ 8 h 460"/>
                <a:gd name="T4" fmla="*/ 49 w 826"/>
                <a:gd name="T5" fmla="*/ 11 h 460"/>
                <a:gd name="T6" fmla="*/ 51 w 826"/>
                <a:gd name="T7" fmla="*/ 15 h 460"/>
                <a:gd name="T8" fmla="*/ 53 w 826"/>
                <a:gd name="T9" fmla="*/ 18 h 460"/>
                <a:gd name="T10" fmla="*/ 54 w 826"/>
                <a:gd name="T11" fmla="*/ 22 h 460"/>
                <a:gd name="T12" fmla="*/ 54 w 826"/>
                <a:gd name="T13" fmla="*/ 26 h 460"/>
                <a:gd name="T14" fmla="*/ 54 w 826"/>
                <a:gd name="T15" fmla="*/ 30 h 460"/>
                <a:gd name="T16" fmla="*/ 53 w 826"/>
                <a:gd name="T17" fmla="*/ 34 h 460"/>
                <a:gd name="T18" fmla="*/ 52 w 826"/>
                <a:gd name="T19" fmla="*/ 37 h 460"/>
                <a:gd name="T20" fmla="*/ 50 w 826"/>
                <a:gd name="T21" fmla="*/ 41 h 460"/>
                <a:gd name="T22" fmla="*/ 49 w 826"/>
                <a:gd name="T23" fmla="*/ 43 h 460"/>
                <a:gd name="T24" fmla="*/ 46 w 826"/>
                <a:gd name="T25" fmla="*/ 46 h 460"/>
                <a:gd name="T26" fmla="*/ 43 w 826"/>
                <a:gd name="T27" fmla="*/ 49 h 460"/>
                <a:gd name="T28" fmla="*/ 40 w 826"/>
                <a:gd name="T29" fmla="*/ 51 h 460"/>
                <a:gd name="T30" fmla="*/ 36 w 826"/>
                <a:gd name="T31" fmla="*/ 53 h 460"/>
                <a:gd name="T32" fmla="*/ 33 w 826"/>
                <a:gd name="T33" fmla="*/ 54 h 460"/>
                <a:gd name="T34" fmla="*/ 29 w 826"/>
                <a:gd name="T35" fmla="*/ 54 h 460"/>
                <a:gd name="T36" fmla="*/ 25 w 826"/>
                <a:gd name="T37" fmla="*/ 54 h 460"/>
                <a:gd name="T38" fmla="*/ 21 w 826"/>
                <a:gd name="T39" fmla="*/ 53 h 460"/>
                <a:gd name="T40" fmla="*/ 17 w 826"/>
                <a:gd name="T41" fmla="*/ 52 h 460"/>
                <a:gd name="T42" fmla="*/ 14 w 826"/>
                <a:gd name="T43" fmla="*/ 50 h 460"/>
                <a:gd name="T44" fmla="*/ 11 w 826"/>
                <a:gd name="T45" fmla="*/ 49 h 460"/>
                <a:gd name="T46" fmla="*/ 8 w 826"/>
                <a:gd name="T47" fmla="*/ 46 h 460"/>
                <a:gd name="T48" fmla="*/ 6 w 826"/>
                <a:gd name="T49" fmla="*/ 43 h 460"/>
                <a:gd name="T50" fmla="*/ 4 w 826"/>
                <a:gd name="T51" fmla="*/ 40 h 460"/>
                <a:gd name="T52" fmla="*/ 2 w 826"/>
                <a:gd name="T53" fmla="*/ 36 h 460"/>
                <a:gd name="T54" fmla="*/ 1 w 826"/>
                <a:gd name="T55" fmla="*/ 32 h 460"/>
                <a:gd name="T56" fmla="*/ 1 w 826"/>
                <a:gd name="T57" fmla="*/ 29 h 460"/>
                <a:gd name="T58" fmla="*/ 1 w 826"/>
                <a:gd name="T59" fmla="*/ 25 h 460"/>
                <a:gd name="T60" fmla="*/ 1 w 826"/>
                <a:gd name="T61" fmla="*/ 21 h 460"/>
                <a:gd name="T62" fmla="*/ 2 w 826"/>
                <a:gd name="T63" fmla="*/ 17 h 460"/>
                <a:gd name="T64" fmla="*/ 4 w 826"/>
                <a:gd name="T65" fmla="*/ 13 h 460"/>
                <a:gd name="T66" fmla="*/ 6 w 826"/>
                <a:gd name="T67" fmla="*/ 11 h 460"/>
                <a:gd name="T68" fmla="*/ 8 w 826"/>
                <a:gd name="T69" fmla="*/ 8 h 460"/>
                <a:gd name="T70" fmla="*/ 11 w 826"/>
                <a:gd name="T71" fmla="*/ 6 h 460"/>
                <a:gd name="T72" fmla="*/ 15 w 826"/>
                <a:gd name="T73" fmla="*/ 3 h 460"/>
                <a:gd name="T74" fmla="*/ 18 w 826"/>
                <a:gd name="T75" fmla="*/ 2 h 460"/>
                <a:gd name="T76" fmla="*/ 22 w 826"/>
                <a:gd name="T77" fmla="*/ 1 h 460"/>
                <a:gd name="T78" fmla="*/ 26 w 826"/>
                <a:gd name="T79" fmla="*/ 0 h 460"/>
                <a:gd name="T80" fmla="*/ 30 w 826"/>
                <a:gd name="T81" fmla="*/ 0 h 460"/>
                <a:gd name="T82" fmla="*/ 34 w 826"/>
                <a:gd name="T83" fmla="*/ 1 h 460"/>
                <a:gd name="T84" fmla="*/ 37 w 826"/>
                <a:gd name="T85" fmla="*/ 2 h 460"/>
                <a:gd name="T86" fmla="*/ 41 w 826"/>
                <a:gd name="T87" fmla="*/ 4 h 460"/>
                <a:gd name="T88" fmla="*/ 669 w 826"/>
                <a:gd name="T89" fmla="*/ 460 h 460"/>
                <a:gd name="T90" fmla="*/ 29 w 826"/>
                <a:gd name="T91" fmla="*/ 24 h 460"/>
                <a:gd name="T92" fmla="*/ 669 w 826"/>
                <a:gd name="T93" fmla="*/ 460 h 460"/>
                <a:gd name="T94" fmla="*/ 670 w 826"/>
                <a:gd name="T95" fmla="*/ 460 h 460"/>
                <a:gd name="T96" fmla="*/ 826 w 826"/>
                <a:gd name="T97" fmla="*/ 460 h 460"/>
                <a:gd name="T98" fmla="*/ 672 w 826"/>
                <a:gd name="T99" fmla="*/ 453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26" h="460">
                  <a:moveTo>
                    <a:pt x="42" y="5"/>
                  </a:moveTo>
                  <a:lnTo>
                    <a:pt x="42" y="5"/>
                  </a:lnTo>
                  <a:lnTo>
                    <a:pt x="43" y="6"/>
                  </a:lnTo>
                  <a:lnTo>
                    <a:pt x="44" y="6"/>
                  </a:lnTo>
                  <a:lnTo>
                    <a:pt x="45" y="7"/>
                  </a:lnTo>
                  <a:lnTo>
                    <a:pt x="46" y="8"/>
                  </a:lnTo>
                  <a:lnTo>
                    <a:pt x="47" y="9"/>
                  </a:lnTo>
                  <a:lnTo>
                    <a:pt x="48" y="10"/>
                  </a:lnTo>
                  <a:lnTo>
                    <a:pt x="49" y="11"/>
                  </a:lnTo>
                  <a:lnTo>
                    <a:pt x="50" y="12"/>
                  </a:lnTo>
                  <a:lnTo>
                    <a:pt x="50" y="14"/>
                  </a:lnTo>
                  <a:lnTo>
                    <a:pt x="51" y="15"/>
                  </a:lnTo>
                  <a:lnTo>
                    <a:pt x="52" y="16"/>
                  </a:lnTo>
                  <a:lnTo>
                    <a:pt x="52" y="17"/>
                  </a:lnTo>
                  <a:lnTo>
                    <a:pt x="53" y="18"/>
                  </a:lnTo>
                  <a:lnTo>
                    <a:pt x="53" y="19"/>
                  </a:lnTo>
                  <a:lnTo>
                    <a:pt x="53" y="21"/>
                  </a:lnTo>
                  <a:lnTo>
                    <a:pt x="54" y="22"/>
                  </a:lnTo>
                  <a:lnTo>
                    <a:pt x="54" y="23"/>
                  </a:lnTo>
                  <a:lnTo>
                    <a:pt x="54" y="24"/>
                  </a:lnTo>
                  <a:lnTo>
                    <a:pt x="54" y="26"/>
                  </a:lnTo>
                  <a:lnTo>
                    <a:pt x="54" y="27"/>
                  </a:lnTo>
                  <a:lnTo>
                    <a:pt x="54" y="28"/>
                  </a:lnTo>
                  <a:lnTo>
                    <a:pt x="54" y="30"/>
                  </a:lnTo>
                  <a:lnTo>
                    <a:pt x="54" y="31"/>
                  </a:lnTo>
                  <a:lnTo>
                    <a:pt x="54" y="32"/>
                  </a:lnTo>
                  <a:lnTo>
                    <a:pt x="53" y="34"/>
                  </a:lnTo>
                  <a:lnTo>
                    <a:pt x="53" y="35"/>
                  </a:lnTo>
                  <a:lnTo>
                    <a:pt x="53" y="36"/>
                  </a:lnTo>
                  <a:lnTo>
                    <a:pt x="52" y="37"/>
                  </a:lnTo>
                  <a:lnTo>
                    <a:pt x="52" y="39"/>
                  </a:lnTo>
                  <a:lnTo>
                    <a:pt x="51" y="40"/>
                  </a:lnTo>
                  <a:lnTo>
                    <a:pt x="50" y="41"/>
                  </a:lnTo>
                  <a:lnTo>
                    <a:pt x="50" y="42"/>
                  </a:lnTo>
                  <a:lnTo>
                    <a:pt x="50" y="42"/>
                  </a:lnTo>
                  <a:lnTo>
                    <a:pt x="49" y="43"/>
                  </a:lnTo>
                  <a:lnTo>
                    <a:pt x="48" y="44"/>
                  </a:lnTo>
                  <a:lnTo>
                    <a:pt x="47" y="45"/>
                  </a:lnTo>
                  <a:lnTo>
                    <a:pt x="46" y="46"/>
                  </a:lnTo>
                  <a:lnTo>
                    <a:pt x="45" y="47"/>
                  </a:lnTo>
                  <a:lnTo>
                    <a:pt x="44" y="48"/>
                  </a:lnTo>
                  <a:lnTo>
                    <a:pt x="43" y="49"/>
                  </a:lnTo>
                  <a:lnTo>
                    <a:pt x="42" y="50"/>
                  </a:lnTo>
                  <a:lnTo>
                    <a:pt x="41" y="50"/>
                  </a:lnTo>
                  <a:lnTo>
                    <a:pt x="40" y="51"/>
                  </a:lnTo>
                  <a:lnTo>
                    <a:pt x="39" y="52"/>
                  </a:lnTo>
                  <a:lnTo>
                    <a:pt x="38" y="52"/>
                  </a:lnTo>
                  <a:lnTo>
                    <a:pt x="36" y="53"/>
                  </a:lnTo>
                  <a:lnTo>
                    <a:pt x="35" y="53"/>
                  </a:lnTo>
                  <a:lnTo>
                    <a:pt x="34" y="53"/>
                  </a:lnTo>
                  <a:lnTo>
                    <a:pt x="33" y="54"/>
                  </a:lnTo>
                  <a:lnTo>
                    <a:pt x="31" y="54"/>
                  </a:lnTo>
                  <a:lnTo>
                    <a:pt x="30" y="54"/>
                  </a:lnTo>
                  <a:lnTo>
                    <a:pt x="29" y="54"/>
                  </a:lnTo>
                  <a:lnTo>
                    <a:pt x="27" y="54"/>
                  </a:lnTo>
                  <a:lnTo>
                    <a:pt x="26" y="54"/>
                  </a:lnTo>
                  <a:lnTo>
                    <a:pt x="25" y="54"/>
                  </a:lnTo>
                  <a:lnTo>
                    <a:pt x="24" y="54"/>
                  </a:lnTo>
                  <a:lnTo>
                    <a:pt x="22" y="54"/>
                  </a:lnTo>
                  <a:lnTo>
                    <a:pt x="21" y="53"/>
                  </a:lnTo>
                  <a:lnTo>
                    <a:pt x="20" y="53"/>
                  </a:lnTo>
                  <a:lnTo>
                    <a:pt x="18" y="53"/>
                  </a:lnTo>
                  <a:lnTo>
                    <a:pt x="17" y="52"/>
                  </a:lnTo>
                  <a:lnTo>
                    <a:pt x="16" y="52"/>
                  </a:lnTo>
                  <a:lnTo>
                    <a:pt x="15" y="51"/>
                  </a:lnTo>
                  <a:lnTo>
                    <a:pt x="14" y="50"/>
                  </a:lnTo>
                  <a:lnTo>
                    <a:pt x="12" y="50"/>
                  </a:lnTo>
                  <a:lnTo>
                    <a:pt x="12" y="50"/>
                  </a:lnTo>
                  <a:lnTo>
                    <a:pt x="11" y="49"/>
                  </a:lnTo>
                  <a:lnTo>
                    <a:pt x="10" y="48"/>
                  </a:lnTo>
                  <a:lnTo>
                    <a:pt x="9" y="47"/>
                  </a:lnTo>
                  <a:lnTo>
                    <a:pt x="8" y="46"/>
                  </a:lnTo>
                  <a:lnTo>
                    <a:pt x="7" y="45"/>
                  </a:lnTo>
                  <a:lnTo>
                    <a:pt x="6" y="44"/>
                  </a:lnTo>
                  <a:lnTo>
                    <a:pt x="6" y="43"/>
                  </a:lnTo>
                  <a:lnTo>
                    <a:pt x="5" y="42"/>
                  </a:lnTo>
                  <a:lnTo>
                    <a:pt x="4" y="41"/>
                  </a:lnTo>
                  <a:lnTo>
                    <a:pt x="4" y="40"/>
                  </a:lnTo>
                  <a:lnTo>
                    <a:pt x="3" y="39"/>
                  </a:lnTo>
                  <a:lnTo>
                    <a:pt x="2" y="37"/>
                  </a:lnTo>
                  <a:lnTo>
                    <a:pt x="2" y="36"/>
                  </a:lnTo>
                  <a:lnTo>
                    <a:pt x="2" y="35"/>
                  </a:lnTo>
                  <a:lnTo>
                    <a:pt x="1" y="34"/>
                  </a:lnTo>
                  <a:lnTo>
                    <a:pt x="1" y="32"/>
                  </a:lnTo>
                  <a:lnTo>
                    <a:pt x="1" y="31"/>
                  </a:lnTo>
                  <a:lnTo>
                    <a:pt x="1" y="30"/>
                  </a:lnTo>
                  <a:lnTo>
                    <a:pt x="1" y="29"/>
                  </a:lnTo>
                  <a:lnTo>
                    <a:pt x="0" y="27"/>
                  </a:lnTo>
                  <a:lnTo>
                    <a:pt x="0" y="26"/>
                  </a:lnTo>
                  <a:lnTo>
                    <a:pt x="1" y="25"/>
                  </a:lnTo>
                  <a:lnTo>
                    <a:pt x="1" y="23"/>
                  </a:lnTo>
                  <a:lnTo>
                    <a:pt x="1" y="22"/>
                  </a:lnTo>
                  <a:lnTo>
                    <a:pt x="1" y="21"/>
                  </a:lnTo>
                  <a:lnTo>
                    <a:pt x="2" y="20"/>
                  </a:lnTo>
                  <a:lnTo>
                    <a:pt x="2" y="18"/>
                  </a:lnTo>
                  <a:lnTo>
                    <a:pt x="2" y="17"/>
                  </a:lnTo>
                  <a:lnTo>
                    <a:pt x="3" y="16"/>
                  </a:lnTo>
                  <a:lnTo>
                    <a:pt x="4" y="15"/>
                  </a:lnTo>
                  <a:lnTo>
                    <a:pt x="4" y="13"/>
                  </a:lnTo>
                  <a:lnTo>
                    <a:pt x="5" y="12"/>
                  </a:lnTo>
                  <a:lnTo>
                    <a:pt x="5" y="12"/>
                  </a:lnTo>
                  <a:lnTo>
                    <a:pt x="6" y="11"/>
                  </a:lnTo>
                  <a:lnTo>
                    <a:pt x="7" y="10"/>
                  </a:lnTo>
                  <a:lnTo>
                    <a:pt x="7" y="9"/>
                  </a:lnTo>
                  <a:lnTo>
                    <a:pt x="8" y="8"/>
                  </a:lnTo>
                  <a:lnTo>
                    <a:pt x="9" y="7"/>
                  </a:lnTo>
                  <a:lnTo>
                    <a:pt x="10" y="6"/>
                  </a:lnTo>
                  <a:lnTo>
                    <a:pt x="11" y="6"/>
                  </a:lnTo>
                  <a:lnTo>
                    <a:pt x="13" y="5"/>
                  </a:lnTo>
                  <a:lnTo>
                    <a:pt x="14" y="4"/>
                  </a:lnTo>
                  <a:lnTo>
                    <a:pt x="15" y="3"/>
                  </a:lnTo>
                  <a:lnTo>
                    <a:pt x="16" y="3"/>
                  </a:lnTo>
                  <a:lnTo>
                    <a:pt x="17" y="2"/>
                  </a:lnTo>
                  <a:lnTo>
                    <a:pt x="18" y="2"/>
                  </a:lnTo>
                  <a:lnTo>
                    <a:pt x="20" y="2"/>
                  </a:lnTo>
                  <a:lnTo>
                    <a:pt x="21" y="1"/>
                  </a:lnTo>
                  <a:lnTo>
                    <a:pt x="22" y="1"/>
                  </a:lnTo>
                  <a:lnTo>
                    <a:pt x="23" y="1"/>
                  </a:lnTo>
                  <a:lnTo>
                    <a:pt x="25" y="0"/>
                  </a:lnTo>
                  <a:lnTo>
                    <a:pt x="26" y="0"/>
                  </a:lnTo>
                  <a:lnTo>
                    <a:pt x="27" y="0"/>
                  </a:lnTo>
                  <a:lnTo>
                    <a:pt x="29" y="0"/>
                  </a:lnTo>
                  <a:lnTo>
                    <a:pt x="30" y="0"/>
                  </a:lnTo>
                  <a:lnTo>
                    <a:pt x="31" y="1"/>
                  </a:lnTo>
                  <a:lnTo>
                    <a:pt x="32" y="1"/>
                  </a:lnTo>
                  <a:lnTo>
                    <a:pt x="34" y="1"/>
                  </a:lnTo>
                  <a:lnTo>
                    <a:pt x="35" y="1"/>
                  </a:lnTo>
                  <a:lnTo>
                    <a:pt x="36" y="2"/>
                  </a:lnTo>
                  <a:lnTo>
                    <a:pt x="37" y="2"/>
                  </a:lnTo>
                  <a:lnTo>
                    <a:pt x="39" y="3"/>
                  </a:lnTo>
                  <a:lnTo>
                    <a:pt x="40" y="3"/>
                  </a:lnTo>
                  <a:lnTo>
                    <a:pt x="41" y="4"/>
                  </a:lnTo>
                  <a:lnTo>
                    <a:pt x="42" y="5"/>
                  </a:lnTo>
                  <a:lnTo>
                    <a:pt x="42" y="5"/>
                  </a:lnTo>
                  <a:close/>
                  <a:moveTo>
                    <a:pt x="669" y="460"/>
                  </a:moveTo>
                  <a:lnTo>
                    <a:pt x="669" y="460"/>
                  </a:lnTo>
                  <a:lnTo>
                    <a:pt x="25" y="30"/>
                  </a:lnTo>
                  <a:lnTo>
                    <a:pt x="29" y="24"/>
                  </a:lnTo>
                  <a:lnTo>
                    <a:pt x="674" y="454"/>
                  </a:lnTo>
                  <a:lnTo>
                    <a:pt x="672" y="460"/>
                  </a:lnTo>
                  <a:lnTo>
                    <a:pt x="669" y="460"/>
                  </a:lnTo>
                  <a:close/>
                  <a:moveTo>
                    <a:pt x="672" y="460"/>
                  </a:moveTo>
                  <a:lnTo>
                    <a:pt x="672" y="460"/>
                  </a:lnTo>
                  <a:lnTo>
                    <a:pt x="670" y="460"/>
                  </a:lnTo>
                  <a:lnTo>
                    <a:pt x="669" y="460"/>
                  </a:lnTo>
                  <a:lnTo>
                    <a:pt x="672" y="460"/>
                  </a:lnTo>
                  <a:close/>
                  <a:moveTo>
                    <a:pt x="826" y="460"/>
                  </a:moveTo>
                  <a:lnTo>
                    <a:pt x="826" y="460"/>
                  </a:lnTo>
                  <a:lnTo>
                    <a:pt x="672" y="460"/>
                  </a:lnTo>
                  <a:lnTo>
                    <a:pt x="672" y="453"/>
                  </a:lnTo>
                  <a:lnTo>
                    <a:pt x="826" y="453"/>
                  </a:lnTo>
                  <a:lnTo>
                    <a:pt x="826" y="46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320" name="Freeform 364"/>
            <p:cNvSpPr>
              <a:spLocks noEditPoints="1"/>
            </p:cNvSpPr>
            <p:nvPr/>
          </p:nvSpPr>
          <p:spPr bwMode="auto">
            <a:xfrm>
              <a:off x="1968" y="2115"/>
              <a:ext cx="242" cy="133"/>
            </a:xfrm>
            <a:custGeom>
              <a:avLst/>
              <a:gdLst>
                <a:gd name="T0" fmla="*/ 43 w 1125"/>
                <a:gd name="T1" fmla="*/ 6 h 621"/>
                <a:gd name="T2" fmla="*/ 46 w 1125"/>
                <a:gd name="T3" fmla="*/ 8 h 621"/>
                <a:gd name="T4" fmla="*/ 49 w 1125"/>
                <a:gd name="T5" fmla="*/ 11 h 621"/>
                <a:gd name="T6" fmla="*/ 51 w 1125"/>
                <a:gd name="T7" fmla="*/ 15 h 621"/>
                <a:gd name="T8" fmla="*/ 53 w 1125"/>
                <a:gd name="T9" fmla="*/ 18 h 621"/>
                <a:gd name="T10" fmla="*/ 54 w 1125"/>
                <a:gd name="T11" fmla="*/ 22 h 621"/>
                <a:gd name="T12" fmla="*/ 54 w 1125"/>
                <a:gd name="T13" fmla="*/ 26 h 621"/>
                <a:gd name="T14" fmla="*/ 54 w 1125"/>
                <a:gd name="T15" fmla="*/ 30 h 621"/>
                <a:gd name="T16" fmla="*/ 53 w 1125"/>
                <a:gd name="T17" fmla="*/ 34 h 621"/>
                <a:gd name="T18" fmla="*/ 52 w 1125"/>
                <a:gd name="T19" fmla="*/ 37 h 621"/>
                <a:gd name="T20" fmla="*/ 50 w 1125"/>
                <a:gd name="T21" fmla="*/ 41 h 621"/>
                <a:gd name="T22" fmla="*/ 49 w 1125"/>
                <a:gd name="T23" fmla="*/ 43 h 621"/>
                <a:gd name="T24" fmla="*/ 46 w 1125"/>
                <a:gd name="T25" fmla="*/ 46 h 621"/>
                <a:gd name="T26" fmla="*/ 43 w 1125"/>
                <a:gd name="T27" fmla="*/ 49 h 621"/>
                <a:gd name="T28" fmla="*/ 40 w 1125"/>
                <a:gd name="T29" fmla="*/ 51 h 621"/>
                <a:gd name="T30" fmla="*/ 36 w 1125"/>
                <a:gd name="T31" fmla="*/ 53 h 621"/>
                <a:gd name="T32" fmla="*/ 33 w 1125"/>
                <a:gd name="T33" fmla="*/ 54 h 621"/>
                <a:gd name="T34" fmla="*/ 29 w 1125"/>
                <a:gd name="T35" fmla="*/ 54 h 621"/>
                <a:gd name="T36" fmla="*/ 25 w 1125"/>
                <a:gd name="T37" fmla="*/ 54 h 621"/>
                <a:gd name="T38" fmla="*/ 21 w 1125"/>
                <a:gd name="T39" fmla="*/ 53 h 621"/>
                <a:gd name="T40" fmla="*/ 17 w 1125"/>
                <a:gd name="T41" fmla="*/ 52 h 621"/>
                <a:gd name="T42" fmla="*/ 14 w 1125"/>
                <a:gd name="T43" fmla="*/ 50 h 621"/>
                <a:gd name="T44" fmla="*/ 11 w 1125"/>
                <a:gd name="T45" fmla="*/ 49 h 621"/>
                <a:gd name="T46" fmla="*/ 8 w 1125"/>
                <a:gd name="T47" fmla="*/ 46 h 621"/>
                <a:gd name="T48" fmla="*/ 6 w 1125"/>
                <a:gd name="T49" fmla="*/ 43 h 621"/>
                <a:gd name="T50" fmla="*/ 4 w 1125"/>
                <a:gd name="T51" fmla="*/ 40 h 621"/>
                <a:gd name="T52" fmla="*/ 2 w 1125"/>
                <a:gd name="T53" fmla="*/ 36 h 621"/>
                <a:gd name="T54" fmla="*/ 1 w 1125"/>
                <a:gd name="T55" fmla="*/ 32 h 621"/>
                <a:gd name="T56" fmla="*/ 1 w 1125"/>
                <a:gd name="T57" fmla="*/ 29 h 621"/>
                <a:gd name="T58" fmla="*/ 1 w 1125"/>
                <a:gd name="T59" fmla="*/ 25 h 621"/>
                <a:gd name="T60" fmla="*/ 1 w 1125"/>
                <a:gd name="T61" fmla="*/ 21 h 621"/>
                <a:gd name="T62" fmla="*/ 2 w 1125"/>
                <a:gd name="T63" fmla="*/ 17 h 621"/>
                <a:gd name="T64" fmla="*/ 4 w 1125"/>
                <a:gd name="T65" fmla="*/ 13 h 621"/>
                <a:gd name="T66" fmla="*/ 6 w 1125"/>
                <a:gd name="T67" fmla="*/ 11 h 621"/>
                <a:gd name="T68" fmla="*/ 8 w 1125"/>
                <a:gd name="T69" fmla="*/ 8 h 621"/>
                <a:gd name="T70" fmla="*/ 11 w 1125"/>
                <a:gd name="T71" fmla="*/ 6 h 621"/>
                <a:gd name="T72" fmla="*/ 15 w 1125"/>
                <a:gd name="T73" fmla="*/ 3 h 621"/>
                <a:gd name="T74" fmla="*/ 18 w 1125"/>
                <a:gd name="T75" fmla="*/ 2 h 621"/>
                <a:gd name="T76" fmla="*/ 22 w 1125"/>
                <a:gd name="T77" fmla="*/ 1 h 621"/>
                <a:gd name="T78" fmla="*/ 26 w 1125"/>
                <a:gd name="T79" fmla="*/ 0 h 621"/>
                <a:gd name="T80" fmla="*/ 30 w 1125"/>
                <a:gd name="T81" fmla="*/ 0 h 621"/>
                <a:gd name="T82" fmla="*/ 34 w 1125"/>
                <a:gd name="T83" fmla="*/ 1 h 621"/>
                <a:gd name="T84" fmla="*/ 37 w 1125"/>
                <a:gd name="T85" fmla="*/ 2 h 621"/>
                <a:gd name="T86" fmla="*/ 41 w 1125"/>
                <a:gd name="T87" fmla="*/ 4 h 621"/>
                <a:gd name="T88" fmla="*/ 910 w 1125"/>
                <a:gd name="T89" fmla="*/ 620 h 621"/>
                <a:gd name="T90" fmla="*/ 29 w 1125"/>
                <a:gd name="T91" fmla="*/ 24 h 621"/>
                <a:gd name="T92" fmla="*/ 910 w 1125"/>
                <a:gd name="T93" fmla="*/ 620 h 621"/>
                <a:gd name="T94" fmla="*/ 911 w 1125"/>
                <a:gd name="T95" fmla="*/ 621 h 621"/>
                <a:gd name="T96" fmla="*/ 1125 w 1125"/>
                <a:gd name="T97" fmla="*/ 621 h 621"/>
                <a:gd name="T98" fmla="*/ 912 w 1125"/>
                <a:gd name="T99" fmla="*/ 613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25" h="621">
                  <a:moveTo>
                    <a:pt x="42" y="5"/>
                  </a:moveTo>
                  <a:lnTo>
                    <a:pt x="42" y="5"/>
                  </a:lnTo>
                  <a:lnTo>
                    <a:pt x="43" y="6"/>
                  </a:lnTo>
                  <a:lnTo>
                    <a:pt x="44" y="6"/>
                  </a:lnTo>
                  <a:lnTo>
                    <a:pt x="45" y="7"/>
                  </a:lnTo>
                  <a:lnTo>
                    <a:pt x="46" y="8"/>
                  </a:lnTo>
                  <a:lnTo>
                    <a:pt x="47" y="9"/>
                  </a:lnTo>
                  <a:lnTo>
                    <a:pt x="48" y="10"/>
                  </a:lnTo>
                  <a:lnTo>
                    <a:pt x="49" y="11"/>
                  </a:lnTo>
                  <a:lnTo>
                    <a:pt x="50" y="12"/>
                  </a:lnTo>
                  <a:lnTo>
                    <a:pt x="50" y="14"/>
                  </a:lnTo>
                  <a:lnTo>
                    <a:pt x="51" y="15"/>
                  </a:lnTo>
                  <a:lnTo>
                    <a:pt x="52" y="16"/>
                  </a:lnTo>
                  <a:lnTo>
                    <a:pt x="52" y="17"/>
                  </a:lnTo>
                  <a:lnTo>
                    <a:pt x="53" y="18"/>
                  </a:lnTo>
                  <a:lnTo>
                    <a:pt x="53" y="19"/>
                  </a:lnTo>
                  <a:lnTo>
                    <a:pt x="53" y="21"/>
                  </a:lnTo>
                  <a:lnTo>
                    <a:pt x="54" y="22"/>
                  </a:lnTo>
                  <a:lnTo>
                    <a:pt x="54" y="23"/>
                  </a:lnTo>
                  <a:lnTo>
                    <a:pt x="54" y="24"/>
                  </a:lnTo>
                  <a:lnTo>
                    <a:pt x="54" y="26"/>
                  </a:lnTo>
                  <a:lnTo>
                    <a:pt x="54" y="27"/>
                  </a:lnTo>
                  <a:lnTo>
                    <a:pt x="54" y="28"/>
                  </a:lnTo>
                  <a:lnTo>
                    <a:pt x="54" y="30"/>
                  </a:lnTo>
                  <a:lnTo>
                    <a:pt x="54" y="31"/>
                  </a:lnTo>
                  <a:lnTo>
                    <a:pt x="54" y="32"/>
                  </a:lnTo>
                  <a:lnTo>
                    <a:pt x="53" y="34"/>
                  </a:lnTo>
                  <a:lnTo>
                    <a:pt x="53" y="35"/>
                  </a:lnTo>
                  <a:lnTo>
                    <a:pt x="53" y="36"/>
                  </a:lnTo>
                  <a:lnTo>
                    <a:pt x="52" y="37"/>
                  </a:lnTo>
                  <a:lnTo>
                    <a:pt x="52" y="39"/>
                  </a:lnTo>
                  <a:lnTo>
                    <a:pt x="51" y="40"/>
                  </a:lnTo>
                  <a:lnTo>
                    <a:pt x="50" y="41"/>
                  </a:lnTo>
                  <a:lnTo>
                    <a:pt x="50" y="42"/>
                  </a:lnTo>
                  <a:lnTo>
                    <a:pt x="50" y="42"/>
                  </a:lnTo>
                  <a:lnTo>
                    <a:pt x="49" y="43"/>
                  </a:lnTo>
                  <a:lnTo>
                    <a:pt x="48" y="44"/>
                  </a:lnTo>
                  <a:lnTo>
                    <a:pt x="47" y="45"/>
                  </a:lnTo>
                  <a:lnTo>
                    <a:pt x="46" y="46"/>
                  </a:lnTo>
                  <a:lnTo>
                    <a:pt x="45" y="47"/>
                  </a:lnTo>
                  <a:lnTo>
                    <a:pt x="44" y="48"/>
                  </a:lnTo>
                  <a:lnTo>
                    <a:pt x="43" y="49"/>
                  </a:lnTo>
                  <a:lnTo>
                    <a:pt x="42" y="50"/>
                  </a:lnTo>
                  <a:lnTo>
                    <a:pt x="41" y="50"/>
                  </a:lnTo>
                  <a:lnTo>
                    <a:pt x="40" y="51"/>
                  </a:lnTo>
                  <a:lnTo>
                    <a:pt x="39" y="52"/>
                  </a:lnTo>
                  <a:lnTo>
                    <a:pt x="38" y="52"/>
                  </a:lnTo>
                  <a:lnTo>
                    <a:pt x="36" y="53"/>
                  </a:lnTo>
                  <a:lnTo>
                    <a:pt x="35" y="53"/>
                  </a:lnTo>
                  <a:lnTo>
                    <a:pt x="34" y="53"/>
                  </a:lnTo>
                  <a:lnTo>
                    <a:pt x="33" y="54"/>
                  </a:lnTo>
                  <a:lnTo>
                    <a:pt x="31" y="54"/>
                  </a:lnTo>
                  <a:lnTo>
                    <a:pt x="30" y="54"/>
                  </a:lnTo>
                  <a:lnTo>
                    <a:pt x="29" y="54"/>
                  </a:lnTo>
                  <a:lnTo>
                    <a:pt x="27" y="54"/>
                  </a:lnTo>
                  <a:lnTo>
                    <a:pt x="26" y="54"/>
                  </a:lnTo>
                  <a:lnTo>
                    <a:pt x="25" y="54"/>
                  </a:lnTo>
                  <a:lnTo>
                    <a:pt x="24" y="54"/>
                  </a:lnTo>
                  <a:lnTo>
                    <a:pt x="22" y="54"/>
                  </a:lnTo>
                  <a:lnTo>
                    <a:pt x="21" y="53"/>
                  </a:lnTo>
                  <a:lnTo>
                    <a:pt x="20" y="53"/>
                  </a:lnTo>
                  <a:lnTo>
                    <a:pt x="18" y="53"/>
                  </a:lnTo>
                  <a:lnTo>
                    <a:pt x="17" y="52"/>
                  </a:lnTo>
                  <a:lnTo>
                    <a:pt x="16" y="52"/>
                  </a:lnTo>
                  <a:lnTo>
                    <a:pt x="15" y="51"/>
                  </a:lnTo>
                  <a:lnTo>
                    <a:pt x="14" y="50"/>
                  </a:lnTo>
                  <a:lnTo>
                    <a:pt x="12" y="50"/>
                  </a:lnTo>
                  <a:lnTo>
                    <a:pt x="12" y="50"/>
                  </a:lnTo>
                  <a:lnTo>
                    <a:pt x="11" y="49"/>
                  </a:lnTo>
                  <a:lnTo>
                    <a:pt x="10" y="48"/>
                  </a:lnTo>
                  <a:lnTo>
                    <a:pt x="9" y="47"/>
                  </a:lnTo>
                  <a:lnTo>
                    <a:pt x="8" y="46"/>
                  </a:lnTo>
                  <a:lnTo>
                    <a:pt x="7" y="45"/>
                  </a:lnTo>
                  <a:lnTo>
                    <a:pt x="6" y="44"/>
                  </a:lnTo>
                  <a:lnTo>
                    <a:pt x="6" y="43"/>
                  </a:lnTo>
                  <a:lnTo>
                    <a:pt x="5" y="42"/>
                  </a:lnTo>
                  <a:lnTo>
                    <a:pt x="4" y="41"/>
                  </a:lnTo>
                  <a:lnTo>
                    <a:pt x="4" y="40"/>
                  </a:lnTo>
                  <a:lnTo>
                    <a:pt x="3" y="39"/>
                  </a:lnTo>
                  <a:lnTo>
                    <a:pt x="2" y="37"/>
                  </a:lnTo>
                  <a:lnTo>
                    <a:pt x="2" y="36"/>
                  </a:lnTo>
                  <a:lnTo>
                    <a:pt x="2" y="35"/>
                  </a:lnTo>
                  <a:lnTo>
                    <a:pt x="1" y="34"/>
                  </a:lnTo>
                  <a:lnTo>
                    <a:pt x="1" y="32"/>
                  </a:lnTo>
                  <a:lnTo>
                    <a:pt x="1" y="31"/>
                  </a:lnTo>
                  <a:lnTo>
                    <a:pt x="1" y="30"/>
                  </a:lnTo>
                  <a:lnTo>
                    <a:pt x="1" y="29"/>
                  </a:lnTo>
                  <a:lnTo>
                    <a:pt x="0" y="27"/>
                  </a:lnTo>
                  <a:lnTo>
                    <a:pt x="0" y="26"/>
                  </a:lnTo>
                  <a:lnTo>
                    <a:pt x="1" y="25"/>
                  </a:lnTo>
                  <a:lnTo>
                    <a:pt x="1" y="23"/>
                  </a:lnTo>
                  <a:lnTo>
                    <a:pt x="1" y="22"/>
                  </a:lnTo>
                  <a:lnTo>
                    <a:pt x="1" y="21"/>
                  </a:lnTo>
                  <a:lnTo>
                    <a:pt x="2" y="20"/>
                  </a:lnTo>
                  <a:lnTo>
                    <a:pt x="2" y="18"/>
                  </a:lnTo>
                  <a:lnTo>
                    <a:pt x="2" y="17"/>
                  </a:lnTo>
                  <a:lnTo>
                    <a:pt x="3" y="16"/>
                  </a:lnTo>
                  <a:lnTo>
                    <a:pt x="4" y="15"/>
                  </a:lnTo>
                  <a:lnTo>
                    <a:pt x="4" y="13"/>
                  </a:lnTo>
                  <a:lnTo>
                    <a:pt x="5" y="12"/>
                  </a:lnTo>
                  <a:lnTo>
                    <a:pt x="5" y="12"/>
                  </a:lnTo>
                  <a:lnTo>
                    <a:pt x="6" y="11"/>
                  </a:lnTo>
                  <a:lnTo>
                    <a:pt x="7" y="10"/>
                  </a:lnTo>
                  <a:lnTo>
                    <a:pt x="7" y="9"/>
                  </a:lnTo>
                  <a:lnTo>
                    <a:pt x="8" y="8"/>
                  </a:lnTo>
                  <a:lnTo>
                    <a:pt x="9" y="7"/>
                  </a:lnTo>
                  <a:lnTo>
                    <a:pt x="10" y="6"/>
                  </a:lnTo>
                  <a:lnTo>
                    <a:pt x="11" y="6"/>
                  </a:lnTo>
                  <a:lnTo>
                    <a:pt x="13" y="5"/>
                  </a:lnTo>
                  <a:lnTo>
                    <a:pt x="14" y="4"/>
                  </a:lnTo>
                  <a:lnTo>
                    <a:pt x="15" y="3"/>
                  </a:lnTo>
                  <a:lnTo>
                    <a:pt x="16" y="3"/>
                  </a:lnTo>
                  <a:lnTo>
                    <a:pt x="17" y="2"/>
                  </a:lnTo>
                  <a:lnTo>
                    <a:pt x="18" y="2"/>
                  </a:lnTo>
                  <a:lnTo>
                    <a:pt x="20" y="2"/>
                  </a:lnTo>
                  <a:lnTo>
                    <a:pt x="21" y="1"/>
                  </a:lnTo>
                  <a:lnTo>
                    <a:pt x="22" y="1"/>
                  </a:lnTo>
                  <a:lnTo>
                    <a:pt x="23" y="1"/>
                  </a:lnTo>
                  <a:lnTo>
                    <a:pt x="25" y="0"/>
                  </a:lnTo>
                  <a:lnTo>
                    <a:pt x="26" y="0"/>
                  </a:lnTo>
                  <a:lnTo>
                    <a:pt x="27" y="0"/>
                  </a:lnTo>
                  <a:lnTo>
                    <a:pt x="29" y="0"/>
                  </a:lnTo>
                  <a:lnTo>
                    <a:pt x="30" y="0"/>
                  </a:lnTo>
                  <a:lnTo>
                    <a:pt x="31" y="1"/>
                  </a:lnTo>
                  <a:lnTo>
                    <a:pt x="32" y="1"/>
                  </a:lnTo>
                  <a:lnTo>
                    <a:pt x="34" y="1"/>
                  </a:lnTo>
                  <a:lnTo>
                    <a:pt x="35" y="1"/>
                  </a:lnTo>
                  <a:lnTo>
                    <a:pt x="36" y="2"/>
                  </a:lnTo>
                  <a:lnTo>
                    <a:pt x="37" y="2"/>
                  </a:lnTo>
                  <a:lnTo>
                    <a:pt x="39" y="3"/>
                  </a:lnTo>
                  <a:lnTo>
                    <a:pt x="40" y="3"/>
                  </a:lnTo>
                  <a:lnTo>
                    <a:pt x="41" y="4"/>
                  </a:lnTo>
                  <a:lnTo>
                    <a:pt x="42" y="5"/>
                  </a:lnTo>
                  <a:lnTo>
                    <a:pt x="42" y="5"/>
                  </a:lnTo>
                  <a:close/>
                  <a:moveTo>
                    <a:pt x="910" y="620"/>
                  </a:moveTo>
                  <a:lnTo>
                    <a:pt x="910" y="620"/>
                  </a:lnTo>
                  <a:lnTo>
                    <a:pt x="25" y="30"/>
                  </a:lnTo>
                  <a:lnTo>
                    <a:pt x="29" y="24"/>
                  </a:lnTo>
                  <a:lnTo>
                    <a:pt x="914" y="614"/>
                  </a:lnTo>
                  <a:lnTo>
                    <a:pt x="912" y="621"/>
                  </a:lnTo>
                  <a:lnTo>
                    <a:pt x="910" y="620"/>
                  </a:lnTo>
                  <a:close/>
                  <a:moveTo>
                    <a:pt x="912" y="621"/>
                  </a:moveTo>
                  <a:lnTo>
                    <a:pt x="912" y="621"/>
                  </a:lnTo>
                  <a:lnTo>
                    <a:pt x="911" y="621"/>
                  </a:lnTo>
                  <a:lnTo>
                    <a:pt x="910" y="620"/>
                  </a:lnTo>
                  <a:lnTo>
                    <a:pt x="912" y="621"/>
                  </a:lnTo>
                  <a:close/>
                  <a:moveTo>
                    <a:pt x="1125" y="621"/>
                  </a:moveTo>
                  <a:lnTo>
                    <a:pt x="1125" y="621"/>
                  </a:lnTo>
                  <a:lnTo>
                    <a:pt x="912" y="621"/>
                  </a:lnTo>
                  <a:lnTo>
                    <a:pt x="912" y="613"/>
                  </a:lnTo>
                  <a:lnTo>
                    <a:pt x="1125" y="613"/>
                  </a:lnTo>
                  <a:lnTo>
                    <a:pt x="1125" y="62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321" name="Freeform 365"/>
            <p:cNvSpPr>
              <a:spLocks noEditPoints="1"/>
            </p:cNvSpPr>
            <p:nvPr/>
          </p:nvSpPr>
          <p:spPr bwMode="auto">
            <a:xfrm>
              <a:off x="2849" y="1468"/>
              <a:ext cx="570" cy="310"/>
            </a:xfrm>
            <a:custGeom>
              <a:avLst/>
              <a:gdLst>
                <a:gd name="T0" fmla="*/ 43 w 2649"/>
                <a:gd name="T1" fmla="*/ 5 h 1440"/>
                <a:gd name="T2" fmla="*/ 46 w 2649"/>
                <a:gd name="T3" fmla="*/ 8 h 1440"/>
                <a:gd name="T4" fmla="*/ 49 w 2649"/>
                <a:gd name="T5" fmla="*/ 11 h 1440"/>
                <a:gd name="T6" fmla="*/ 51 w 2649"/>
                <a:gd name="T7" fmla="*/ 14 h 1440"/>
                <a:gd name="T8" fmla="*/ 52 w 2649"/>
                <a:gd name="T9" fmla="*/ 18 h 1440"/>
                <a:gd name="T10" fmla="*/ 53 w 2649"/>
                <a:gd name="T11" fmla="*/ 22 h 1440"/>
                <a:gd name="T12" fmla="*/ 54 w 2649"/>
                <a:gd name="T13" fmla="*/ 25 h 1440"/>
                <a:gd name="T14" fmla="*/ 54 w 2649"/>
                <a:gd name="T15" fmla="*/ 29 h 1440"/>
                <a:gd name="T16" fmla="*/ 53 w 2649"/>
                <a:gd name="T17" fmla="*/ 33 h 1440"/>
                <a:gd name="T18" fmla="*/ 52 w 2649"/>
                <a:gd name="T19" fmla="*/ 37 h 1440"/>
                <a:gd name="T20" fmla="*/ 50 w 2649"/>
                <a:gd name="T21" fmla="*/ 41 h 1440"/>
                <a:gd name="T22" fmla="*/ 49 w 2649"/>
                <a:gd name="T23" fmla="*/ 43 h 1440"/>
                <a:gd name="T24" fmla="*/ 46 w 2649"/>
                <a:gd name="T25" fmla="*/ 46 h 1440"/>
                <a:gd name="T26" fmla="*/ 43 w 2649"/>
                <a:gd name="T27" fmla="*/ 49 h 1440"/>
                <a:gd name="T28" fmla="*/ 40 w 2649"/>
                <a:gd name="T29" fmla="*/ 51 h 1440"/>
                <a:gd name="T30" fmla="*/ 36 w 2649"/>
                <a:gd name="T31" fmla="*/ 52 h 1440"/>
                <a:gd name="T32" fmla="*/ 32 w 2649"/>
                <a:gd name="T33" fmla="*/ 53 h 1440"/>
                <a:gd name="T34" fmla="*/ 28 w 2649"/>
                <a:gd name="T35" fmla="*/ 54 h 1440"/>
                <a:gd name="T36" fmla="*/ 25 w 2649"/>
                <a:gd name="T37" fmla="*/ 54 h 1440"/>
                <a:gd name="T38" fmla="*/ 21 w 2649"/>
                <a:gd name="T39" fmla="*/ 53 h 1440"/>
                <a:gd name="T40" fmla="*/ 17 w 2649"/>
                <a:gd name="T41" fmla="*/ 52 h 1440"/>
                <a:gd name="T42" fmla="*/ 13 w 2649"/>
                <a:gd name="T43" fmla="*/ 50 h 1440"/>
                <a:gd name="T44" fmla="*/ 11 w 2649"/>
                <a:gd name="T45" fmla="*/ 48 h 1440"/>
                <a:gd name="T46" fmla="*/ 8 w 2649"/>
                <a:gd name="T47" fmla="*/ 46 h 1440"/>
                <a:gd name="T48" fmla="*/ 5 w 2649"/>
                <a:gd name="T49" fmla="*/ 43 h 1440"/>
                <a:gd name="T50" fmla="*/ 3 w 2649"/>
                <a:gd name="T51" fmla="*/ 39 h 1440"/>
                <a:gd name="T52" fmla="*/ 2 w 2649"/>
                <a:gd name="T53" fmla="*/ 36 h 1440"/>
                <a:gd name="T54" fmla="*/ 1 w 2649"/>
                <a:gd name="T55" fmla="*/ 32 h 1440"/>
                <a:gd name="T56" fmla="*/ 0 w 2649"/>
                <a:gd name="T57" fmla="*/ 28 h 1440"/>
                <a:gd name="T58" fmla="*/ 0 w 2649"/>
                <a:gd name="T59" fmla="*/ 24 h 1440"/>
                <a:gd name="T60" fmla="*/ 1 w 2649"/>
                <a:gd name="T61" fmla="*/ 21 h 1440"/>
                <a:gd name="T62" fmla="*/ 2 w 2649"/>
                <a:gd name="T63" fmla="*/ 17 h 1440"/>
                <a:gd name="T64" fmla="*/ 4 w 2649"/>
                <a:gd name="T65" fmla="*/ 13 h 1440"/>
                <a:gd name="T66" fmla="*/ 5 w 2649"/>
                <a:gd name="T67" fmla="*/ 11 h 1440"/>
                <a:gd name="T68" fmla="*/ 8 w 2649"/>
                <a:gd name="T69" fmla="*/ 8 h 1440"/>
                <a:gd name="T70" fmla="*/ 11 w 2649"/>
                <a:gd name="T71" fmla="*/ 5 h 1440"/>
                <a:gd name="T72" fmla="*/ 14 w 2649"/>
                <a:gd name="T73" fmla="*/ 3 h 1440"/>
                <a:gd name="T74" fmla="*/ 18 w 2649"/>
                <a:gd name="T75" fmla="*/ 2 h 1440"/>
                <a:gd name="T76" fmla="*/ 22 w 2649"/>
                <a:gd name="T77" fmla="*/ 1 h 1440"/>
                <a:gd name="T78" fmla="*/ 26 w 2649"/>
                <a:gd name="T79" fmla="*/ 0 h 1440"/>
                <a:gd name="T80" fmla="*/ 29 w 2649"/>
                <a:gd name="T81" fmla="*/ 0 h 1440"/>
                <a:gd name="T82" fmla="*/ 33 w 2649"/>
                <a:gd name="T83" fmla="*/ 1 h 1440"/>
                <a:gd name="T84" fmla="*/ 37 w 2649"/>
                <a:gd name="T85" fmla="*/ 2 h 1440"/>
                <a:gd name="T86" fmla="*/ 41 w 2649"/>
                <a:gd name="T87" fmla="*/ 4 h 1440"/>
                <a:gd name="T88" fmla="*/ 2139 w 2649"/>
                <a:gd name="T89" fmla="*/ 1440 h 1440"/>
                <a:gd name="T90" fmla="*/ 29 w 2649"/>
                <a:gd name="T91" fmla="*/ 24 h 1440"/>
                <a:gd name="T92" fmla="*/ 2139 w 2649"/>
                <a:gd name="T93" fmla="*/ 1440 h 1440"/>
                <a:gd name="T94" fmla="*/ 2140 w 2649"/>
                <a:gd name="T95" fmla="*/ 1440 h 1440"/>
                <a:gd name="T96" fmla="*/ 2649 w 2649"/>
                <a:gd name="T97" fmla="*/ 1440 h 1440"/>
                <a:gd name="T98" fmla="*/ 2141 w 2649"/>
                <a:gd name="T99" fmla="*/ 1433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49" h="1440">
                  <a:moveTo>
                    <a:pt x="42" y="5"/>
                  </a:moveTo>
                  <a:lnTo>
                    <a:pt x="42" y="5"/>
                  </a:lnTo>
                  <a:lnTo>
                    <a:pt x="43" y="5"/>
                  </a:lnTo>
                  <a:lnTo>
                    <a:pt x="44" y="6"/>
                  </a:lnTo>
                  <a:lnTo>
                    <a:pt x="45" y="7"/>
                  </a:lnTo>
                  <a:lnTo>
                    <a:pt x="46" y="8"/>
                  </a:lnTo>
                  <a:lnTo>
                    <a:pt x="47" y="9"/>
                  </a:lnTo>
                  <a:lnTo>
                    <a:pt x="48" y="10"/>
                  </a:lnTo>
                  <a:lnTo>
                    <a:pt x="49" y="11"/>
                  </a:lnTo>
                  <a:lnTo>
                    <a:pt x="49" y="12"/>
                  </a:lnTo>
                  <a:lnTo>
                    <a:pt x="50" y="13"/>
                  </a:lnTo>
                  <a:lnTo>
                    <a:pt x="51" y="14"/>
                  </a:lnTo>
                  <a:lnTo>
                    <a:pt x="51" y="16"/>
                  </a:lnTo>
                  <a:lnTo>
                    <a:pt x="52" y="17"/>
                  </a:lnTo>
                  <a:lnTo>
                    <a:pt x="52" y="18"/>
                  </a:lnTo>
                  <a:lnTo>
                    <a:pt x="53" y="19"/>
                  </a:lnTo>
                  <a:lnTo>
                    <a:pt x="53" y="20"/>
                  </a:lnTo>
                  <a:lnTo>
                    <a:pt x="53" y="22"/>
                  </a:lnTo>
                  <a:lnTo>
                    <a:pt x="54" y="23"/>
                  </a:lnTo>
                  <a:lnTo>
                    <a:pt x="54" y="24"/>
                  </a:lnTo>
                  <a:lnTo>
                    <a:pt x="54" y="25"/>
                  </a:lnTo>
                  <a:lnTo>
                    <a:pt x="54" y="27"/>
                  </a:lnTo>
                  <a:lnTo>
                    <a:pt x="54" y="28"/>
                  </a:lnTo>
                  <a:lnTo>
                    <a:pt x="54" y="29"/>
                  </a:lnTo>
                  <a:lnTo>
                    <a:pt x="54" y="31"/>
                  </a:lnTo>
                  <a:lnTo>
                    <a:pt x="53" y="32"/>
                  </a:lnTo>
                  <a:lnTo>
                    <a:pt x="53" y="33"/>
                  </a:lnTo>
                  <a:lnTo>
                    <a:pt x="53" y="35"/>
                  </a:lnTo>
                  <a:lnTo>
                    <a:pt x="52" y="36"/>
                  </a:lnTo>
                  <a:lnTo>
                    <a:pt x="52" y="37"/>
                  </a:lnTo>
                  <a:lnTo>
                    <a:pt x="51" y="38"/>
                  </a:lnTo>
                  <a:lnTo>
                    <a:pt x="51" y="39"/>
                  </a:lnTo>
                  <a:lnTo>
                    <a:pt x="50" y="41"/>
                  </a:lnTo>
                  <a:lnTo>
                    <a:pt x="49" y="42"/>
                  </a:lnTo>
                  <a:lnTo>
                    <a:pt x="49" y="42"/>
                  </a:lnTo>
                  <a:lnTo>
                    <a:pt x="49" y="43"/>
                  </a:lnTo>
                  <a:lnTo>
                    <a:pt x="48" y="44"/>
                  </a:lnTo>
                  <a:lnTo>
                    <a:pt x="47" y="45"/>
                  </a:lnTo>
                  <a:lnTo>
                    <a:pt x="46" y="46"/>
                  </a:lnTo>
                  <a:lnTo>
                    <a:pt x="45" y="47"/>
                  </a:lnTo>
                  <a:lnTo>
                    <a:pt x="44" y="48"/>
                  </a:lnTo>
                  <a:lnTo>
                    <a:pt x="43" y="49"/>
                  </a:lnTo>
                  <a:lnTo>
                    <a:pt x="42" y="49"/>
                  </a:lnTo>
                  <a:lnTo>
                    <a:pt x="41" y="50"/>
                  </a:lnTo>
                  <a:lnTo>
                    <a:pt x="40" y="51"/>
                  </a:lnTo>
                  <a:lnTo>
                    <a:pt x="38" y="51"/>
                  </a:lnTo>
                  <a:lnTo>
                    <a:pt x="37" y="52"/>
                  </a:lnTo>
                  <a:lnTo>
                    <a:pt x="36" y="52"/>
                  </a:lnTo>
                  <a:lnTo>
                    <a:pt x="35" y="53"/>
                  </a:lnTo>
                  <a:lnTo>
                    <a:pt x="34" y="53"/>
                  </a:lnTo>
                  <a:lnTo>
                    <a:pt x="32" y="53"/>
                  </a:lnTo>
                  <a:lnTo>
                    <a:pt x="31" y="53"/>
                  </a:lnTo>
                  <a:lnTo>
                    <a:pt x="30" y="54"/>
                  </a:lnTo>
                  <a:lnTo>
                    <a:pt x="28" y="54"/>
                  </a:lnTo>
                  <a:lnTo>
                    <a:pt x="27" y="54"/>
                  </a:lnTo>
                  <a:lnTo>
                    <a:pt x="26" y="54"/>
                  </a:lnTo>
                  <a:lnTo>
                    <a:pt x="25" y="54"/>
                  </a:lnTo>
                  <a:lnTo>
                    <a:pt x="23" y="54"/>
                  </a:lnTo>
                  <a:lnTo>
                    <a:pt x="22" y="53"/>
                  </a:lnTo>
                  <a:lnTo>
                    <a:pt x="21" y="53"/>
                  </a:lnTo>
                  <a:lnTo>
                    <a:pt x="19" y="53"/>
                  </a:lnTo>
                  <a:lnTo>
                    <a:pt x="18" y="52"/>
                  </a:lnTo>
                  <a:lnTo>
                    <a:pt x="17" y="52"/>
                  </a:lnTo>
                  <a:lnTo>
                    <a:pt x="16" y="51"/>
                  </a:lnTo>
                  <a:lnTo>
                    <a:pt x="14" y="51"/>
                  </a:lnTo>
                  <a:lnTo>
                    <a:pt x="13" y="50"/>
                  </a:lnTo>
                  <a:lnTo>
                    <a:pt x="12" y="49"/>
                  </a:lnTo>
                  <a:lnTo>
                    <a:pt x="12" y="49"/>
                  </a:lnTo>
                  <a:lnTo>
                    <a:pt x="11" y="48"/>
                  </a:lnTo>
                  <a:lnTo>
                    <a:pt x="10" y="48"/>
                  </a:lnTo>
                  <a:lnTo>
                    <a:pt x="9" y="47"/>
                  </a:lnTo>
                  <a:lnTo>
                    <a:pt x="8" y="46"/>
                  </a:lnTo>
                  <a:lnTo>
                    <a:pt x="7" y="45"/>
                  </a:lnTo>
                  <a:lnTo>
                    <a:pt x="6" y="44"/>
                  </a:lnTo>
                  <a:lnTo>
                    <a:pt x="5" y="43"/>
                  </a:lnTo>
                  <a:lnTo>
                    <a:pt x="5" y="42"/>
                  </a:lnTo>
                  <a:lnTo>
                    <a:pt x="4" y="41"/>
                  </a:lnTo>
                  <a:lnTo>
                    <a:pt x="3" y="39"/>
                  </a:lnTo>
                  <a:lnTo>
                    <a:pt x="3" y="38"/>
                  </a:lnTo>
                  <a:lnTo>
                    <a:pt x="2" y="37"/>
                  </a:lnTo>
                  <a:lnTo>
                    <a:pt x="2" y="36"/>
                  </a:lnTo>
                  <a:lnTo>
                    <a:pt x="1" y="35"/>
                  </a:lnTo>
                  <a:lnTo>
                    <a:pt x="1" y="33"/>
                  </a:lnTo>
                  <a:lnTo>
                    <a:pt x="1" y="32"/>
                  </a:lnTo>
                  <a:lnTo>
                    <a:pt x="0" y="31"/>
                  </a:lnTo>
                  <a:lnTo>
                    <a:pt x="0" y="30"/>
                  </a:lnTo>
                  <a:lnTo>
                    <a:pt x="0" y="28"/>
                  </a:lnTo>
                  <a:lnTo>
                    <a:pt x="0" y="27"/>
                  </a:lnTo>
                  <a:lnTo>
                    <a:pt x="0" y="26"/>
                  </a:lnTo>
                  <a:lnTo>
                    <a:pt x="0" y="24"/>
                  </a:lnTo>
                  <a:lnTo>
                    <a:pt x="0" y="23"/>
                  </a:lnTo>
                  <a:lnTo>
                    <a:pt x="1" y="22"/>
                  </a:lnTo>
                  <a:lnTo>
                    <a:pt x="1" y="21"/>
                  </a:lnTo>
                  <a:lnTo>
                    <a:pt x="1" y="19"/>
                  </a:lnTo>
                  <a:lnTo>
                    <a:pt x="2" y="18"/>
                  </a:lnTo>
                  <a:lnTo>
                    <a:pt x="2" y="17"/>
                  </a:lnTo>
                  <a:lnTo>
                    <a:pt x="3" y="16"/>
                  </a:lnTo>
                  <a:lnTo>
                    <a:pt x="3" y="14"/>
                  </a:lnTo>
                  <a:lnTo>
                    <a:pt x="4" y="13"/>
                  </a:lnTo>
                  <a:lnTo>
                    <a:pt x="5" y="12"/>
                  </a:lnTo>
                  <a:lnTo>
                    <a:pt x="5" y="12"/>
                  </a:lnTo>
                  <a:lnTo>
                    <a:pt x="5" y="11"/>
                  </a:lnTo>
                  <a:lnTo>
                    <a:pt x="6" y="10"/>
                  </a:lnTo>
                  <a:lnTo>
                    <a:pt x="7" y="9"/>
                  </a:lnTo>
                  <a:lnTo>
                    <a:pt x="8" y="8"/>
                  </a:lnTo>
                  <a:lnTo>
                    <a:pt x="9" y="7"/>
                  </a:lnTo>
                  <a:lnTo>
                    <a:pt x="10" y="6"/>
                  </a:lnTo>
                  <a:lnTo>
                    <a:pt x="11" y="5"/>
                  </a:lnTo>
                  <a:lnTo>
                    <a:pt x="12" y="4"/>
                  </a:lnTo>
                  <a:lnTo>
                    <a:pt x="13" y="4"/>
                  </a:lnTo>
                  <a:lnTo>
                    <a:pt x="14" y="3"/>
                  </a:lnTo>
                  <a:lnTo>
                    <a:pt x="16" y="3"/>
                  </a:lnTo>
                  <a:lnTo>
                    <a:pt x="17" y="2"/>
                  </a:lnTo>
                  <a:lnTo>
                    <a:pt x="18" y="2"/>
                  </a:lnTo>
                  <a:lnTo>
                    <a:pt x="19" y="1"/>
                  </a:lnTo>
                  <a:lnTo>
                    <a:pt x="21" y="1"/>
                  </a:lnTo>
                  <a:lnTo>
                    <a:pt x="22" y="1"/>
                  </a:lnTo>
                  <a:lnTo>
                    <a:pt x="23" y="0"/>
                  </a:lnTo>
                  <a:lnTo>
                    <a:pt x="24" y="0"/>
                  </a:lnTo>
                  <a:lnTo>
                    <a:pt x="26" y="0"/>
                  </a:lnTo>
                  <a:lnTo>
                    <a:pt x="27" y="0"/>
                  </a:lnTo>
                  <a:lnTo>
                    <a:pt x="28" y="0"/>
                  </a:lnTo>
                  <a:lnTo>
                    <a:pt x="29" y="0"/>
                  </a:lnTo>
                  <a:lnTo>
                    <a:pt x="31" y="0"/>
                  </a:lnTo>
                  <a:lnTo>
                    <a:pt x="32" y="1"/>
                  </a:lnTo>
                  <a:lnTo>
                    <a:pt x="33" y="1"/>
                  </a:lnTo>
                  <a:lnTo>
                    <a:pt x="35" y="1"/>
                  </a:lnTo>
                  <a:lnTo>
                    <a:pt x="36" y="2"/>
                  </a:lnTo>
                  <a:lnTo>
                    <a:pt x="37" y="2"/>
                  </a:lnTo>
                  <a:lnTo>
                    <a:pt x="38" y="3"/>
                  </a:lnTo>
                  <a:lnTo>
                    <a:pt x="40" y="3"/>
                  </a:lnTo>
                  <a:lnTo>
                    <a:pt x="41" y="4"/>
                  </a:lnTo>
                  <a:lnTo>
                    <a:pt x="42" y="5"/>
                  </a:lnTo>
                  <a:lnTo>
                    <a:pt x="42" y="5"/>
                  </a:lnTo>
                  <a:close/>
                  <a:moveTo>
                    <a:pt x="2139" y="1440"/>
                  </a:moveTo>
                  <a:lnTo>
                    <a:pt x="2139" y="1440"/>
                  </a:lnTo>
                  <a:lnTo>
                    <a:pt x="25" y="30"/>
                  </a:lnTo>
                  <a:lnTo>
                    <a:pt x="29" y="24"/>
                  </a:lnTo>
                  <a:lnTo>
                    <a:pt x="2143" y="1433"/>
                  </a:lnTo>
                  <a:lnTo>
                    <a:pt x="2141" y="1440"/>
                  </a:lnTo>
                  <a:lnTo>
                    <a:pt x="2139" y="1440"/>
                  </a:lnTo>
                  <a:close/>
                  <a:moveTo>
                    <a:pt x="2141" y="1440"/>
                  </a:moveTo>
                  <a:lnTo>
                    <a:pt x="2141" y="1440"/>
                  </a:lnTo>
                  <a:lnTo>
                    <a:pt x="2140" y="1440"/>
                  </a:lnTo>
                  <a:lnTo>
                    <a:pt x="2139" y="1440"/>
                  </a:lnTo>
                  <a:lnTo>
                    <a:pt x="2141" y="1440"/>
                  </a:lnTo>
                  <a:close/>
                  <a:moveTo>
                    <a:pt x="2649" y="1440"/>
                  </a:moveTo>
                  <a:lnTo>
                    <a:pt x="2649" y="1440"/>
                  </a:lnTo>
                  <a:lnTo>
                    <a:pt x="2141" y="1440"/>
                  </a:lnTo>
                  <a:lnTo>
                    <a:pt x="2141" y="1433"/>
                  </a:lnTo>
                  <a:lnTo>
                    <a:pt x="2649" y="1433"/>
                  </a:lnTo>
                  <a:lnTo>
                    <a:pt x="2649" y="144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322" name="Freeform 366"/>
            <p:cNvSpPr>
              <a:spLocks noEditPoints="1"/>
            </p:cNvSpPr>
            <p:nvPr/>
          </p:nvSpPr>
          <p:spPr bwMode="auto">
            <a:xfrm>
              <a:off x="2672" y="1597"/>
              <a:ext cx="522" cy="284"/>
            </a:xfrm>
            <a:custGeom>
              <a:avLst/>
              <a:gdLst>
                <a:gd name="T0" fmla="*/ 43 w 2426"/>
                <a:gd name="T1" fmla="*/ 6 h 1321"/>
                <a:gd name="T2" fmla="*/ 46 w 2426"/>
                <a:gd name="T3" fmla="*/ 8 h 1321"/>
                <a:gd name="T4" fmla="*/ 48 w 2426"/>
                <a:gd name="T5" fmla="*/ 11 h 1321"/>
                <a:gd name="T6" fmla="*/ 50 w 2426"/>
                <a:gd name="T7" fmla="*/ 15 h 1321"/>
                <a:gd name="T8" fmla="*/ 52 w 2426"/>
                <a:gd name="T9" fmla="*/ 18 h 1321"/>
                <a:gd name="T10" fmla="*/ 53 w 2426"/>
                <a:gd name="T11" fmla="*/ 22 h 1321"/>
                <a:gd name="T12" fmla="*/ 53 w 2426"/>
                <a:gd name="T13" fmla="*/ 26 h 1321"/>
                <a:gd name="T14" fmla="*/ 53 w 2426"/>
                <a:gd name="T15" fmla="*/ 30 h 1321"/>
                <a:gd name="T16" fmla="*/ 53 w 2426"/>
                <a:gd name="T17" fmla="*/ 34 h 1321"/>
                <a:gd name="T18" fmla="*/ 52 w 2426"/>
                <a:gd name="T19" fmla="*/ 37 h 1321"/>
                <a:gd name="T20" fmla="*/ 50 w 2426"/>
                <a:gd name="T21" fmla="*/ 41 h 1321"/>
                <a:gd name="T22" fmla="*/ 48 w 2426"/>
                <a:gd name="T23" fmla="*/ 43 h 1321"/>
                <a:gd name="T24" fmla="*/ 46 w 2426"/>
                <a:gd name="T25" fmla="*/ 46 h 1321"/>
                <a:gd name="T26" fmla="*/ 43 w 2426"/>
                <a:gd name="T27" fmla="*/ 49 h 1321"/>
                <a:gd name="T28" fmla="*/ 39 w 2426"/>
                <a:gd name="T29" fmla="*/ 51 h 1321"/>
                <a:gd name="T30" fmla="*/ 36 w 2426"/>
                <a:gd name="T31" fmla="*/ 53 h 1321"/>
                <a:gd name="T32" fmla="*/ 32 w 2426"/>
                <a:gd name="T33" fmla="*/ 54 h 1321"/>
                <a:gd name="T34" fmla="*/ 28 w 2426"/>
                <a:gd name="T35" fmla="*/ 54 h 1321"/>
                <a:gd name="T36" fmla="*/ 24 w 2426"/>
                <a:gd name="T37" fmla="*/ 54 h 1321"/>
                <a:gd name="T38" fmla="*/ 20 w 2426"/>
                <a:gd name="T39" fmla="*/ 53 h 1321"/>
                <a:gd name="T40" fmla="*/ 17 w 2426"/>
                <a:gd name="T41" fmla="*/ 52 h 1321"/>
                <a:gd name="T42" fmla="*/ 13 w 2426"/>
                <a:gd name="T43" fmla="*/ 50 h 1321"/>
                <a:gd name="T44" fmla="*/ 11 w 2426"/>
                <a:gd name="T45" fmla="*/ 49 h 1321"/>
                <a:gd name="T46" fmla="*/ 8 w 2426"/>
                <a:gd name="T47" fmla="*/ 46 h 1321"/>
                <a:gd name="T48" fmla="*/ 5 w 2426"/>
                <a:gd name="T49" fmla="*/ 43 h 1321"/>
                <a:gd name="T50" fmla="*/ 3 w 2426"/>
                <a:gd name="T51" fmla="*/ 40 h 1321"/>
                <a:gd name="T52" fmla="*/ 1 w 2426"/>
                <a:gd name="T53" fmla="*/ 36 h 1321"/>
                <a:gd name="T54" fmla="*/ 0 w 2426"/>
                <a:gd name="T55" fmla="*/ 33 h 1321"/>
                <a:gd name="T56" fmla="*/ 0 w 2426"/>
                <a:gd name="T57" fmla="*/ 29 h 1321"/>
                <a:gd name="T58" fmla="*/ 0 w 2426"/>
                <a:gd name="T59" fmla="*/ 25 h 1321"/>
                <a:gd name="T60" fmla="*/ 1 w 2426"/>
                <a:gd name="T61" fmla="*/ 21 h 1321"/>
                <a:gd name="T62" fmla="*/ 2 w 2426"/>
                <a:gd name="T63" fmla="*/ 17 h 1321"/>
                <a:gd name="T64" fmla="*/ 4 w 2426"/>
                <a:gd name="T65" fmla="*/ 14 h 1321"/>
                <a:gd name="T66" fmla="*/ 5 w 2426"/>
                <a:gd name="T67" fmla="*/ 11 h 1321"/>
                <a:gd name="T68" fmla="*/ 8 w 2426"/>
                <a:gd name="T69" fmla="*/ 8 h 1321"/>
                <a:gd name="T70" fmla="*/ 11 w 2426"/>
                <a:gd name="T71" fmla="*/ 6 h 1321"/>
                <a:gd name="T72" fmla="*/ 14 w 2426"/>
                <a:gd name="T73" fmla="*/ 4 h 1321"/>
                <a:gd name="T74" fmla="*/ 18 w 2426"/>
                <a:gd name="T75" fmla="*/ 2 h 1321"/>
                <a:gd name="T76" fmla="*/ 21 w 2426"/>
                <a:gd name="T77" fmla="*/ 1 h 1321"/>
                <a:gd name="T78" fmla="*/ 25 w 2426"/>
                <a:gd name="T79" fmla="*/ 1 h 1321"/>
                <a:gd name="T80" fmla="*/ 29 w 2426"/>
                <a:gd name="T81" fmla="*/ 1 h 1321"/>
                <a:gd name="T82" fmla="*/ 33 w 2426"/>
                <a:gd name="T83" fmla="*/ 1 h 1321"/>
                <a:gd name="T84" fmla="*/ 37 w 2426"/>
                <a:gd name="T85" fmla="*/ 2 h 1321"/>
                <a:gd name="T86" fmla="*/ 40 w 2426"/>
                <a:gd name="T87" fmla="*/ 4 h 1321"/>
                <a:gd name="T88" fmla="*/ 1959 w 2426"/>
                <a:gd name="T89" fmla="*/ 1320 h 1321"/>
                <a:gd name="T90" fmla="*/ 29 w 2426"/>
                <a:gd name="T91" fmla="*/ 24 h 1321"/>
                <a:gd name="T92" fmla="*/ 1959 w 2426"/>
                <a:gd name="T93" fmla="*/ 1320 h 1321"/>
                <a:gd name="T94" fmla="*/ 1960 w 2426"/>
                <a:gd name="T95" fmla="*/ 1321 h 1321"/>
                <a:gd name="T96" fmla="*/ 2426 w 2426"/>
                <a:gd name="T97" fmla="*/ 1321 h 1321"/>
                <a:gd name="T98" fmla="*/ 1961 w 2426"/>
                <a:gd name="T99" fmla="*/ 1313 h 1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26" h="1321">
                  <a:moveTo>
                    <a:pt x="42" y="5"/>
                  </a:moveTo>
                  <a:lnTo>
                    <a:pt x="42" y="5"/>
                  </a:lnTo>
                  <a:lnTo>
                    <a:pt x="43" y="6"/>
                  </a:lnTo>
                  <a:lnTo>
                    <a:pt x="44" y="7"/>
                  </a:lnTo>
                  <a:lnTo>
                    <a:pt x="45" y="7"/>
                  </a:lnTo>
                  <a:lnTo>
                    <a:pt x="46" y="8"/>
                  </a:lnTo>
                  <a:lnTo>
                    <a:pt x="47" y="9"/>
                  </a:lnTo>
                  <a:lnTo>
                    <a:pt x="47" y="10"/>
                  </a:lnTo>
                  <a:lnTo>
                    <a:pt x="48" y="11"/>
                  </a:lnTo>
                  <a:lnTo>
                    <a:pt x="49" y="13"/>
                  </a:lnTo>
                  <a:lnTo>
                    <a:pt x="50" y="14"/>
                  </a:lnTo>
                  <a:lnTo>
                    <a:pt x="50" y="15"/>
                  </a:lnTo>
                  <a:lnTo>
                    <a:pt x="51" y="16"/>
                  </a:lnTo>
                  <a:lnTo>
                    <a:pt x="51" y="17"/>
                  </a:lnTo>
                  <a:lnTo>
                    <a:pt x="52" y="18"/>
                  </a:lnTo>
                  <a:lnTo>
                    <a:pt x="52" y="20"/>
                  </a:lnTo>
                  <a:lnTo>
                    <a:pt x="53" y="21"/>
                  </a:lnTo>
                  <a:lnTo>
                    <a:pt x="53" y="22"/>
                  </a:lnTo>
                  <a:lnTo>
                    <a:pt x="53" y="23"/>
                  </a:lnTo>
                  <a:lnTo>
                    <a:pt x="53" y="25"/>
                  </a:lnTo>
                  <a:lnTo>
                    <a:pt x="53" y="26"/>
                  </a:lnTo>
                  <a:lnTo>
                    <a:pt x="53" y="27"/>
                  </a:lnTo>
                  <a:lnTo>
                    <a:pt x="53" y="28"/>
                  </a:lnTo>
                  <a:lnTo>
                    <a:pt x="53" y="30"/>
                  </a:lnTo>
                  <a:lnTo>
                    <a:pt x="53" y="31"/>
                  </a:lnTo>
                  <a:lnTo>
                    <a:pt x="53" y="32"/>
                  </a:lnTo>
                  <a:lnTo>
                    <a:pt x="53" y="34"/>
                  </a:lnTo>
                  <a:lnTo>
                    <a:pt x="52" y="35"/>
                  </a:lnTo>
                  <a:lnTo>
                    <a:pt x="52" y="36"/>
                  </a:lnTo>
                  <a:lnTo>
                    <a:pt x="52" y="37"/>
                  </a:lnTo>
                  <a:lnTo>
                    <a:pt x="51" y="39"/>
                  </a:lnTo>
                  <a:lnTo>
                    <a:pt x="50" y="40"/>
                  </a:lnTo>
                  <a:lnTo>
                    <a:pt x="50" y="41"/>
                  </a:lnTo>
                  <a:lnTo>
                    <a:pt x="49" y="42"/>
                  </a:lnTo>
                  <a:lnTo>
                    <a:pt x="49" y="42"/>
                  </a:lnTo>
                  <a:lnTo>
                    <a:pt x="48" y="43"/>
                  </a:lnTo>
                  <a:lnTo>
                    <a:pt x="47" y="44"/>
                  </a:lnTo>
                  <a:lnTo>
                    <a:pt x="46" y="45"/>
                  </a:lnTo>
                  <a:lnTo>
                    <a:pt x="46" y="46"/>
                  </a:lnTo>
                  <a:lnTo>
                    <a:pt x="45" y="47"/>
                  </a:lnTo>
                  <a:lnTo>
                    <a:pt x="44" y="48"/>
                  </a:lnTo>
                  <a:lnTo>
                    <a:pt x="43" y="49"/>
                  </a:lnTo>
                  <a:lnTo>
                    <a:pt x="41" y="50"/>
                  </a:lnTo>
                  <a:lnTo>
                    <a:pt x="40" y="50"/>
                  </a:lnTo>
                  <a:lnTo>
                    <a:pt x="39" y="51"/>
                  </a:lnTo>
                  <a:lnTo>
                    <a:pt x="38" y="52"/>
                  </a:lnTo>
                  <a:lnTo>
                    <a:pt x="37" y="52"/>
                  </a:lnTo>
                  <a:lnTo>
                    <a:pt x="36" y="53"/>
                  </a:lnTo>
                  <a:lnTo>
                    <a:pt x="34" y="53"/>
                  </a:lnTo>
                  <a:lnTo>
                    <a:pt x="33" y="53"/>
                  </a:lnTo>
                  <a:lnTo>
                    <a:pt x="32" y="54"/>
                  </a:lnTo>
                  <a:lnTo>
                    <a:pt x="31" y="54"/>
                  </a:lnTo>
                  <a:lnTo>
                    <a:pt x="29" y="54"/>
                  </a:lnTo>
                  <a:lnTo>
                    <a:pt x="28" y="54"/>
                  </a:lnTo>
                  <a:lnTo>
                    <a:pt x="27" y="54"/>
                  </a:lnTo>
                  <a:lnTo>
                    <a:pt x="25" y="54"/>
                  </a:lnTo>
                  <a:lnTo>
                    <a:pt x="24" y="54"/>
                  </a:lnTo>
                  <a:lnTo>
                    <a:pt x="23" y="54"/>
                  </a:lnTo>
                  <a:lnTo>
                    <a:pt x="22" y="54"/>
                  </a:lnTo>
                  <a:lnTo>
                    <a:pt x="20" y="53"/>
                  </a:lnTo>
                  <a:lnTo>
                    <a:pt x="19" y="53"/>
                  </a:lnTo>
                  <a:lnTo>
                    <a:pt x="18" y="53"/>
                  </a:lnTo>
                  <a:lnTo>
                    <a:pt x="17" y="52"/>
                  </a:lnTo>
                  <a:lnTo>
                    <a:pt x="15" y="52"/>
                  </a:lnTo>
                  <a:lnTo>
                    <a:pt x="14" y="51"/>
                  </a:lnTo>
                  <a:lnTo>
                    <a:pt x="13" y="50"/>
                  </a:lnTo>
                  <a:lnTo>
                    <a:pt x="12" y="50"/>
                  </a:lnTo>
                  <a:lnTo>
                    <a:pt x="12" y="50"/>
                  </a:lnTo>
                  <a:lnTo>
                    <a:pt x="11" y="49"/>
                  </a:lnTo>
                  <a:lnTo>
                    <a:pt x="10" y="48"/>
                  </a:lnTo>
                  <a:lnTo>
                    <a:pt x="8" y="47"/>
                  </a:lnTo>
                  <a:lnTo>
                    <a:pt x="8" y="46"/>
                  </a:lnTo>
                  <a:lnTo>
                    <a:pt x="7" y="45"/>
                  </a:lnTo>
                  <a:lnTo>
                    <a:pt x="6" y="44"/>
                  </a:lnTo>
                  <a:lnTo>
                    <a:pt x="5" y="43"/>
                  </a:lnTo>
                  <a:lnTo>
                    <a:pt x="4" y="42"/>
                  </a:lnTo>
                  <a:lnTo>
                    <a:pt x="4" y="41"/>
                  </a:lnTo>
                  <a:lnTo>
                    <a:pt x="3" y="40"/>
                  </a:lnTo>
                  <a:lnTo>
                    <a:pt x="2" y="39"/>
                  </a:lnTo>
                  <a:lnTo>
                    <a:pt x="2" y="38"/>
                  </a:lnTo>
                  <a:lnTo>
                    <a:pt x="1" y="36"/>
                  </a:lnTo>
                  <a:lnTo>
                    <a:pt x="1" y="35"/>
                  </a:lnTo>
                  <a:lnTo>
                    <a:pt x="1" y="34"/>
                  </a:lnTo>
                  <a:lnTo>
                    <a:pt x="0" y="33"/>
                  </a:lnTo>
                  <a:lnTo>
                    <a:pt x="0" y="31"/>
                  </a:lnTo>
                  <a:lnTo>
                    <a:pt x="0" y="30"/>
                  </a:lnTo>
                  <a:lnTo>
                    <a:pt x="0" y="29"/>
                  </a:lnTo>
                  <a:lnTo>
                    <a:pt x="0" y="27"/>
                  </a:lnTo>
                  <a:lnTo>
                    <a:pt x="0" y="26"/>
                  </a:lnTo>
                  <a:lnTo>
                    <a:pt x="0" y="25"/>
                  </a:lnTo>
                  <a:lnTo>
                    <a:pt x="0" y="24"/>
                  </a:lnTo>
                  <a:lnTo>
                    <a:pt x="0" y="22"/>
                  </a:lnTo>
                  <a:lnTo>
                    <a:pt x="1" y="21"/>
                  </a:lnTo>
                  <a:lnTo>
                    <a:pt x="1" y="20"/>
                  </a:lnTo>
                  <a:lnTo>
                    <a:pt x="1" y="18"/>
                  </a:lnTo>
                  <a:lnTo>
                    <a:pt x="2" y="17"/>
                  </a:lnTo>
                  <a:lnTo>
                    <a:pt x="2" y="16"/>
                  </a:lnTo>
                  <a:lnTo>
                    <a:pt x="3" y="15"/>
                  </a:lnTo>
                  <a:lnTo>
                    <a:pt x="4" y="14"/>
                  </a:lnTo>
                  <a:lnTo>
                    <a:pt x="4" y="12"/>
                  </a:lnTo>
                  <a:lnTo>
                    <a:pt x="4" y="12"/>
                  </a:lnTo>
                  <a:lnTo>
                    <a:pt x="5" y="11"/>
                  </a:lnTo>
                  <a:lnTo>
                    <a:pt x="6" y="10"/>
                  </a:lnTo>
                  <a:lnTo>
                    <a:pt x="7" y="9"/>
                  </a:lnTo>
                  <a:lnTo>
                    <a:pt x="8" y="8"/>
                  </a:lnTo>
                  <a:lnTo>
                    <a:pt x="9" y="7"/>
                  </a:lnTo>
                  <a:lnTo>
                    <a:pt x="10" y="6"/>
                  </a:lnTo>
                  <a:lnTo>
                    <a:pt x="11" y="6"/>
                  </a:lnTo>
                  <a:lnTo>
                    <a:pt x="12" y="5"/>
                  </a:lnTo>
                  <a:lnTo>
                    <a:pt x="13" y="4"/>
                  </a:lnTo>
                  <a:lnTo>
                    <a:pt x="14" y="4"/>
                  </a:lnTo>
                  <a:lnTo>
                    <a:pt x="15" y="3"/>
                  </a:lnTo>
                  <a:lnTo>
                    <a:pt x="16" y="2"/>
                  </a:lnTo>
                  <a:lnTo>
                    <a:pt x="18" y="2"/>
                  </a:lnTo>
                  <a:lnTo>
                    <a:pt x="19" y="2"/>
                  </a:lnTo>
                  <a:lnTo>
                    <a:pt x="20" y="1"/>
                  </a:lnTo>
                  <a:lnTo>
                    <a:pt x="21" y="1"/>
                  </a:lnTo>
                  <a:lnTo>
                    <a:pt x="23" y="1"/>
                  </a:lnTo>
                  <a:lnTo>
                    <a:pt x="24" y="1"/>
                  </a:lnTo>
                  <a:lnTo>
                    <a:pt x="25" y="1"/>
                  </a:lnTo>
                  <a:lnTo>
                    <a:pt x="26" y="0"/>
                  </a:lnTo>
                  <a:lnTo>
                    <a:pt x="28" y="0"/>
                  </a:lnTo>
                  <a:lnTo>
                    <a:pt x="29" y="1"/>
                  </a:lnTo>
                  <a:lnTo>
                    <a:pt x="30" y="1"/>
                  </a:lnTo>
                  <a:lnTo>
                    <a:pt x="32" y="1"/>
                  </a:lnTo>
                  <a:lnTo>
                    <a:pt x="33" y="1"/>
                  </a:lnTo>
                  <a:lnTo>
                    <a:pt x="34" y="2"/>
                  </a:lnTo>
                  <a:lnTo>
                    <a:pt x="35" y="2"/>
                  </a:lnTo>
                  <a:lnTo>
                    <a:pt x="37" y="2"/>
                  </a:lnTo>
                  <a:lnTo>
                    <a:pt x="38" y="3"/>
                  </a:lnTo>
                  <a:lnTo>
                    <a:pt x="39" y="4"/>
                  </a:lnTo>
                  <a:lnTo>
                    <a:pt x="40" y="4"/>
                  </a:lnTo>
                  <a:lnTo>
                    <a:pt x="42" y="5"/>
                  </a:lnTo>
                  <a:lnTo>
                    <a:pt x="42" y="5"/>
                  </a:lnTo>
                  <a:close/>
                  <a:moveTo>
                    <a:pt x="1959" y="1320"/>
                  </a:moveTo>
                  <a:lnTo>
                    <a:pt x="1959" y="1320"/>
                  </a:lnTo>
                  <a:lnTo>
                    <a:pt x="25" y="30"/>
                  </a:lnTo>
                  <a:lnTo>
                    <a:pt x="29" y="24"/>
                  </a:lnTo>
                  <a:lnTo>
                    <a:pt x="1963" y="1314"/>
                  </a:lnTo>
                  <a:lnTo>
                    <a:pt x="1961" y="1321"/>
                  </a:lnTo>
                  <a:lnTo>
                    <a:pt x="1959" y="1320"/>
                  </a:lnTo>
                  <a:close/>
                  <a:moveTo>
                    <a:pt x="1961" y="1321"/>
                  </a:moveTo>
                  <a:lnTo>
                    <a:pt x="1961" y="1321"/>
                  </a:lnTo>
                  <a:lnTo>
                    <a:pt x="1960" y="1321"/>
                  </a:lnTo>
                  <a:lnTo>
                    <a:pt x="1959" y="1320"/>
                  </a:lnTo>
                  <a:lnTo>
                    <a:pt x="1961" y="1321"/>
                  </a:lnTo>
                  <a:close/>
                  <a:moveTo>
                    <a:pt x="2426" y="1321"/>
                  </a:moveTo>
                  <a:lnTo>
                    <a:pt x="2426" y="1321"/>
                  </a:lnTo>
                  <a:lnTo>
                    <a:pt x="1961" y="1321"/>
                  </a:lnTo>
                  <a:lnTo>
                    <a:pt x="1961" y="1313"/>
                  </a:lnTo>
                  <a:lnTo>
                    <a:pt x="2426" y="1313"/>
                  </a:lnTo>
                  <a:lnTo>
                    <a:pt x="2426" y="132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323" name="Freeform 367"/>
            <p:cNvSpPr>
              <a:spLocks noEditPoints="1"/>
            </p:cNvSpPr>
            <p:nvPr/>
          </p:nvSpPr>
          <p:spPr bwMode="auto">
            <a:xfrm>
              <a:off x="3355" y="1561"/>
              <a:ext cx="188" cy="105"/>
            </a:xfrm>
            <a:custGeom>
              <a:avLst/>
              <a:gdLst>
                <a:gd name="T0" fmla="*/ 42 w 873"/>
                <a:gd name="T1" fmla="*/ 6 h 486"/>
                <a:gd name="T2" fmla="*/ 45 w 873"/>
                <a:gd name="T3" fmla="*/ 8 h 486"/>
                <a:gd name="T4" fmla="*/ 48 w 873"/>
                <a:gd name="T5" fmla="*/ 11 h 486"/>
                <a:gd name="T6" fmla="*/ 50 w 873"/>
                <a:gd name="T7" fmla="*/ 15 h 486"/>
                <a:gd name="T8" fmla="*/ 52 w 873"/>
                <a:gd name="T9" fmla="*/ 18 h 486"/>
                <a:gd name="T10" fmla="*/ 53 w 873"/>
                <a:gd name="T11" fmla="*/ 22 h 486"/>
                <a:gd name="T12" fmla="*/ 53 w 873"/>
                <a:gd name="T13" fmla="*/ 26 h 486"/>
                <a:gd name="T14" fmla="*/ 53 w 873"/>
                <a:gd name="T15" fmla="*/ 30 h 486"/>
                <a:gd name="T16" fmla="*/ 53 w 873"/>
                <a:gd name="T17" fmla="*/ 33 h 486"/>
                <a:gd name="T18" fmla="*/ 51 w 873"/>
                <a:gd name="T19" fmla="*/ 37 h 486"/>
                <a:gd name="T20" fmla="*/ 50 w 873"/>
                <a:gd name="T21" fmla="*/ 41 h 486"/>
                <a:gd name="T22" fmla="*/ 48 w 873"/>
                <a:gd name="T23" fmla="*/ 43 h 486"/>
                <a:gd name="T24" fmla="*/ 45 w 873"/>
                <a:gd name="T25" fmla="*/ 46 h 486"/>
                <a:gd name="T26" fmla="*/ 42 w 873"/>
                <a:gd name="T27" fmla="*/ 49 h 486"/>
                <a:gd name="T28" fmla="*/ 39 w 873"/>
                <a:gd name="T29" fmla="*/ 51 h 486"/>
                <a:gd name="T30" fmla="*/ 35 w 873"/>
                <a:gd name="T31" fmla="*/ 52 h 486"/>
                <a:gd name="T32" fmla="*/ 32 w 873"/>
                <a:gd name="T33" fmla="*/ 54 h 486"/>
                <a:gd name="T34" fmla="*/ 28 w 873"/>
                <a:gd name="T35" fmla="*/ 54 h 486"/>
                <a:gd name="T36" fmla="*/ 24 w 873"/>
                <a:gd name="T37" fmla="*/ 54 h 486"/>
                <a:gd name="T38" fmla="*/ 20 w 873"/>
                <a:gd name="T39" fmla="*/ 53 h 486"/>
                <a:gd name="T40" fmla="*/ 16 w 873"/>
                <a:gd name="T41" fmla="*/ 52 h 486"/>
                <a:gd name="T42" fmla="*/ 13 w 873"/>
                <a:gd name="T43" fmla="*/ 50 h 486"/>
                <a:gd name="T44" fmla="*/ 10 w 873"/>
                <a:gd name="T45" fmla="*/ 49 h 486"/>
                <a:gd name="T46" fmla="*/ 7 w 873"/>
                <a:gd name="T47" fmla="*/ 46 h 486"/>
                <a:gd name="T48" fmla="*/ 5 w 873"/>
                <a:gd name="T49" fmla="*/ 43 h 486"/>
                <a:gd name="T50" fmla="*/ 3 w 873"/>
                <a:gd name="T51" fmla="*/ 40 h 486"/>
                <a:gd name="T52" fmla="*/ 1 w 873"/>
                <a:gd name="T53" fmla="*/ 36 h 486"/>
                <a:gd name="T54" fmla="*/ 0 w 873"/>
                <a:gd name="T55" fmla="*/ 32 h 486"/>
                <a:gd name="T56" fmla="*/ 0 w 873"/>
                <a:gd name="T57" fmla="*/ 29 h 486"/>
                <a:gd name="T58" fmla="*/ 0 w 873"/>
                <a:gd name="T59" fmla="*/ 25 h 486"/>
                <a:gd name="T60" fmla="*/ 0 w 873"/>
                <a:gd name="T61" fmla="*/ 21 h 486"/>
                <a:gd name="T62" fmla="*/ 1 w 873"/>
                <a:gd name="T63" fmla="*/ 17 h 486"/>
                <a:gd name="T64" fmla="*/ 3 w 873"/>
                <a:gd name="T65" fmla="*/ 13 h 486"/>
                <a:gd name="T66" fmla="*/ 5 w 873"/>
                <a:gd name="T67" fmla="*/ 11 h 486"/>
                <a:gd name="T68" fmla="*/ 7 w 873"/>
                <a:gd name="T69" fmla="*/ 8 h 486"/>
                <a:gd name="T70" fmla="*/ 11 w 873"/>
                <a:gd name="T71" fmla="*/ 5 h 486"/>
                <a:gd name="T72" fmla="*/ 14 w 873"/>
                <a:gd name="T73" fmla="*/ 3 h 486"/>
                <a:gd name="T74" fmla="*/ 17 w 873"/>
                <a:gd name="T75" fmla="*/ 2 h 486"/>
                <a:gd name="T76" fmla="*/ 21 w 873"/>
                <a:gd name="T77" fmla="*/ 1 h 486"/>
                <a:gd name="T78" fmla="*/ 25 w 873"/>
                <a:gd name="T79" fmla="*/ 0 h 486"/>
                <a:gd name="T80" fmla="*/ 29 w 873"/>
                <a:gd name="T81" fmla="*/ 0 h 486"/>
                <a:gd name="T82" fmla="*/ 33 w 873"/>
                <a:gd name="T83" fmla="*/ 1 h 486"/>
                <a:gd name="T84" fmla="*/ 37 w 873"/>
                <a:gd name="T85" fmla="*/ 2 h 486"/>
                <a:gd name="T86" fmla="*/ 40 w 873"/>
                <a:gd name="T87" fmla="*/ 4 h 486"/>
                <a:gd name="T88" fmla="*/ 707 w 873"/>
                <a:gd name="T89" fmla="*/ 485 h 486"/>
                <a:gd name="T90" fmla="*/ 28 w 873"/>
                <a:gd name="T91" fmla="*/ 24 h 486"/>
                <a:gd name="T92" fmla="*/ 707 w 873"/>
                <a:gd name="T93" fmla="*/ 485 h 486"/>
                <a:gd name="T94" fmla="*/ 708 w 873"/>
                <a:gd name="T95" fmla="*/ 486 h 486"/>
                <a:gd name="T96" fmla="*/ 873 w 873"/>
                <a:gd name="T97" fmla="*/ 486 h 486"/>
                <a:gd name="T98" fmla="*/ 709 w 873"/>
                <a:gd name="T99" fmla="*/ 47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73" h="486">
                  <a:moveTo>
                    <a:pt x="41" y="5"/>
                  </a:moveTo>
                  <a:lnTo>
                    <a:pt x="41" y="5"/>
                  </a:lnTo>
                  <a:lnTo>
                    <a:pt x="42" y="6"/>
                  </a:lnTo>
                  <a:lnTo>
                    <a:pt x="44" y="6"/>
                  </a:lnTo>
                  <a:lnTo>
                    <a:pt x="45" y="7"/>
                  </a:lnTo>
                  <a:lnTo>
                    <a:pt x="45" y="8"/>
                  </a:lnTo>
                  <a:lnTo>
                    <a:pt x="46" y="9"/>
                  </a:lnTo>
                  <a:lnTo>
                    <a:pt x="47" y="10"/>
                  </a:lnTo>
                  <a:lnTo>
                    <a:pt x="48" y="11"/>
                  </a:lnTo>
                  <a:lnTo>
                    <a:pt x="49" y="12"/>
                  </a:lnTo>
                  <a:lnTo>
                    <a:pt x="50" y="13"/>
                  </a:lnTo>
                  <a:lnTo>
                    <a:pt x="50" y="15"/>
                  </a:lnTo>
                  <a:lnTo>
                    <a:pt x="51" y="16"/>
                  </a:lnTo>
                  <a:lnTo>
                    <a:pt x="51" y="17"/>
                  </a:lnTo>
                  <a:lnTo>
                    <a:pt x="52" y="18"/>
                  </a:lnTo>
                  <a:lnTo>
                    <a:pt x="52" y="19"/>
                  </a:lnTo>
                  <a:lnTo>
                    <a:pt x="52" y="21"/>
                  </a:lnTo>
                  <a:lnTo>
                    <a:pt x="53" y="22"/>
                  </a:lnTo>
                  <a:lnTo>
                    <a:pt x="53" y="23"/>
                  </a:lnTo>
                  <a:lnTo>
                    <a:pt x="53" y="24"/>
                  </a:lnTo>
                  <a:lnTo>
                    <a:pt x="53" y="26"/>
                  </a:lnTo>
                  <a:lnTo>
                    <a:pt x="53" y="27"/>
                  </a:lnTo>
                  <a:lnTo>
                    <a:pt x="53" y="28"/>
                  </a:lnTo>
                  <a:lnTo>
                    <a:pt x="53" y="30"/>
                  </a:lnTo>
                  <a:lnTo>
                    <a:pt x="53" y="31"/>
                  </a:lnTo>
                  <a:lnTo>
                    <a:pt x="53" y="32"/>
                  </a:lnTo>
                  <a:lnTo>
                    <a:pt x="53" y="33"/>
                  </a:lnTo>
                  <a:lnTo>
                    <a:pt x="52" y="35"/>
                  </a:lnTo>
                  <a:lnTo>
                    <a:pt x="52" y="36"/>
                  </a:lnTo>
                  <a:lnTo>
                    <a:pt x="51" y="37"/>
                  </a:lnTo>
                  <a:lnTo>
                    <a:pt x="51" y="39"/>
                  </a:lnTo>
                  <a:lnTo>
                    <a:pt x="50" y="40"/>
                  </a:lnTo>
                  <a:lnTo>
                    <a:pt x="50" y="41"/>
                  </a:lnTo>
                  <a:lnTo>
                    <a:pt x="49" y="42"/>
                  </a:lnTo>
                  <a:lnTo>
                    <a:pt x="49" y="42"/>
                  </a:lnTo>
                  <a:lnTo>
                    <a:pt x="48" y="43"/>
                  </a:lnTo>
                  <a:lnTo>
                    <a:pt x="47" y="44"/>
                  </a:lnTo>
                  <a:lnTo>
                    <a:pt x="46" y="45"/>
                  </a:lnTo>
                  <a:lnTo>
                    <a:pt x="45" y="46"/>
                  </a:lnTo>
                  <a:lnTo>
                    <a:pt x="44" y="47"/>
                  </a:lnTo>
                  <a:lnTo>
                    <a:pt x="43" y="48"/>
                  </a:lnTo>
                  <a:lnTo>
                    <a:pt x="42" y="49"/>
                  </a:lnTo>
                  <a:lnTo>
                    <a:pt x="41" y="50"/>
                  </a:lnTo>
                  <a:lnTo>
                    <a:pt x="40" y="50"/>
                  </a:lnTo>
                  <a:lnTo>
                    <a:pt x="39" y="51"/>
                  </a:lnTo>
                  <a:lnTo>
                    <a:pt x="38" y="52"/>
                  </a:lnTo>
                  <a:lnTo>
                    <a:pt x="37" y="52"/>
                  </a:lnTo>
                  <a:lnTo>
                    <a:pt x="35" y="52"/>
                  </a:lnTo>
                  <a:lnTo>
                    <a:pt x="34" y="53"/>
                  </a:lnTo>
                  <a:lnTo>
                    <a:pt x="33" y="53"/>
                  </a:lnTo>
                  <a:lnTo>
                    <a:pt x="32" y="54"/>
                  </a:lnTo>
                  <a:lnTo>
                    <a:pt x="30" y="54"/>
                  </a:lnTo>
                  <a:lnTo>
                    <a:pt x="29" y="54"/>
                  </a:lnTo>
                  <a:lnTo>
                    <a:pt x="28" y="54"/>
                  </a:lnTo>
                  <a:lnTo>
                    <a:pt x="27" y="54"/>
                  </a:lnTo>
                  <a:lnTo>
                    <a:pt x="25" y="54"/>
                  </a:lnTo>
                  <a:lnTo>
                    <a:pt x="24" y="54"/>
                  </a:lnTo>
                  <a:lnTo>
                    <a:pt x="23" y="54"/>
                  </a:lnTo>
                  <a:lnTo>
                    <a:pt x="21" y="54"/>
                  </a:lnTo>
                  <a:lnTo>
                    <a:pt x="20" y="53"/>
                  </a:lnTo>
                  <a:lnTo>
                    <a:pt x="19" y="53"/>
                  </a:lnTo>
                  <a:lnTo>
                    <a:pt x="18" y="53"/>
                  </a:lnTo>
                  <a:lnTo>
                    <a:pt x="16" y="52"/>
                  </a:lnTo>
                  <a:lnTo>
                    <a:pt x="15" y="52"/>
                  </a:lnTo>
                  <a:lnTo>
                    <a:pt x="14" y="51"/>
                  </a:lnTo>
                  <a:lnTo>
                    <a:pt x="13" y="50"/>
                  </a:lnTo>
                  <a:lnTo>
                    <a:pt x="11" y="50"/>
                  </a:lnTo>
                  <a:lnTo>
                    <a:pt x="11" y="50"/>
                  </a:lnTo>
                  <a:lnTo>
                    <a:pt x="10" y="49"/>
                  </a:lnTo>
                  <a:lnTo>
                    <a:pt x="9" y="48"/>
                  </a:lnTo>
                  <a:lnTo>
                    <a:pt x="8" y="47"/>
                  </a:lnTo>
                  <a:lnTo>
                    <a:pt x="7" y="46"/>
                  </a:lnTo>
                  <a:lnTo>
                    <a:pt x="6" y="45"/>
                  </a:lnTo>
                  <a:lnTo>
                    <a:pt x="6" y="44"/>
                  </a:lnTo>
                  <a:lnTo>
                    <a:pt x="5" y="43"/>
                  </a:lnTo>
                  <a:lnTo>
                    <a:pt x="4" y="42"/>
                  </a:lnTo>
                  <a:lnTo>
                    <a:pt x="3" y="41"/>
                  </a:lnTo>
                  <a:lnTo>
                    <a:pt x="3" y="40"/>
                  </a:lnTo>
                  <a:lnTo>
                    <a:pt x="2" y="39"/>
                  </a:lnTo>
                  <a:lnTo>
                    <a:pt x="2" y="37"/>
                  </a:lnTo>
                  <a:lnTo>
                    <a:pt x="1" y="36"/>
                  </a:lnTo>
                  <a:lnTo>
                    <a:pt x="1" y="35"/>
                  </a:lnTo>
                  <a:lnTo>
                    <a:pt x="0" y="34"/>
                  </a:lnTo>
                  <a:lnTo>
                    <a:pt x="0" y="32"/>
                  </a:lnTo>
                  <a:lnTo>
                    <a:pt x="0" y="31"/>
                  </a:lnTo>
                  <a:lnTo>
                    <a:pt x="0" y="30"/>
                  </a:lnTo>
                  <a:lnTo>
                    <a:pt x="0" y="29"/>
                  </a:lnTo>
                  <a:lnTo>
                    <a:pt x="0" y="27"/>
                  </a:lnTo>
                  <a:lnTo>
                    <a:pt x="0" y="26"/>
                  </a:lnTo>
                  <a:lnTo>
                    <a:pt x="0" y="25"/>
                  </a:lnTo>
                  <a:lnTo>
                    <a:pt x="0" y="23"/>
                  </a:lnTo>
                  <a:lnTo>
                    <a:pt x="0" y="22"/>
                  </a:lnTo>
                  <a:lnTo>
                    <a:pt x="0" y="21"/>
                  </a:lnTo>
                  <a:lnTo>
                    <a:pt x="1" y="20"/>
                  </a:lnTo>
                  <a:lnTo>
                    <a:pt x="1" y="18"/>
                  </a:lnTo>
                  <a:lnTo>
                    <a:pt x="1" y="17"/>
                  </a:lnTo>
                  <a:lnTo>
                    <a:pt x="2" y="16"/>
                  </a:lnTo>
                  <a:lnTo>
                    <a:pt x="3" y="15"/>
                  </a:lnTo>
                  <a:lnTo>
                    <a:pt x="3" y="13"/>
                  </a:lnTo>
                  <a:lnTo>
                    <a:pt x="4" y="12"/>
                  </a:lnTo>
                  <a:lnTo>
                    <a:pt x="4" y="12"/>
                  </a:lnTo>
                  <a:lnTo>
                    <a:pt x="5" y="11"/>
                  </a:lnTo>
                  <a:lnTo>
                    <a:pt x="6" y="10"/>
                  </a:lnTo>
                  <a:lnTo>
                    <a:pt x="7" y="9"/>
                  </a:lnTo>
                  <a:lnTo>
                    <a:pt x="7" y="8"/>
                  </a:lnTo>
                  <a:lnTo>
                    <a:pt x="8" y="7"/>
                  </a:lnTo>
                  <a:lnTo>
                    <a:pt x="9" y="6"/>
                  </a:lnTo>
                  <a:lnTo>
                    <a:pt x="11" y="5"/>
                  </a:lnTo>
                  <a:lnTo>
                    <a:pt x="12" y="5"/>
                  </a:lnTo>
                  <a:lnTo>
                    <a:pt x="13" y="4"/>
                  </a:lnTo>
                  <a:lnTo>
                    <a:pt x="14" y="3"/>
                  </a:lnTo>
                  <a:lnTo>
                    <a:pt x="15" y="3"/>
                  </a:lnTo>
                  <a:lnTo>
                    <a:pt x="16" y="2"/>
                  </a:lnTo>
                  <a:lnTo>
                    <a:pt x="17" y="2"/>
                  </a:lnTo>
                  <a:lnTo>
                    <a:pt x="19" y="1"/>
                  </a:lnTo>
                  <a:lnTo>
                    <a:pt x="20" y="1"/>
                  </a:lnTo>
                  <a:lnTo>
                    <a:pt x="21" y="1"/>
                  </a:lnTo>
                  <a:lnTo>
                    <a:pt x="22" y="1"/>
                  </a:lnTo>
                  <a:lnTo>
                    <a:pt x="24" y="0"/>
                  </a:lnTo>
                  <a:lnTo>
                    <a:pt x="25" y="0"/>
                  </a:lnTo>
                  <a:lnTo>
                    <a:pt x="26" y="0"/>
                  </a:lnTo>
                  <a:lnTo>
                    <a:pt x="28" y="0"/>
                  </a:lnTo>
                  <a:lnTo>
                    <a:pt x="29" y="0"/>
                  </a:lnTo>
                  <a:lnTo>
                    <a:pt x="30" y="1"/>
                  </a:lnTo>
                  <a:lnTo>
                    <a:pt x="31" y="1"/>
                  </a:lnTo>
                  <a:lnTo>
                    <a:pt x="33" y="1"/>
                  </a:lnTo>
                  <a:lnTo>
                    <a:pt x="34" y="1"/>
                  </a:lnTo>
                  <a:lnTo>
                    <a:pt x="35" y="2"/>
                  </a:lnTo>
                  <a:lnTo>
                    <a:pt x="37" y="2"/>
                  </a:lnTo>
                  <a:lnTo>
                    <a:pt x="38" y="3"/>
                  </a:lnTo>
                  <a:lnTo>
                    <a:pt x="39" y="3"/>
                  </a:lnTo>
                  <a:lnTo>
                    <a:pt x="40" y="4"/>
                  </a:lnTo>
                  <a:lnTo>
                    <a:pt x="41" y="5"/>
                  </a:lnTo>
                  <a:lnTo>
                    <a:pt x="41" y="5"/>
                  </a:lnTo>
                  <a:close/>
                  <a:moveTo>
                    <a:pt x="707" y="485"/>
                  </a:moveTo>
                  <a:lnTo>
                    <a:pt x="707" y="485"/>
                  </a:lnTo>
                  <a:lnTo>
                    <a:pt x="24" y="30"/>
                  </a:lnTo>
                  <a:lnTo>
                    <a:pt x="28" y="24"/>
                  </a:lnTo>
                  <a:lnTo>
                    <a:pt x="711" y="479"/>
                  </a:lnTo>
                  <a:lnTo>
                    <a:pt x="709" y="486"/>
                  </a:lnTo>
                  <a:lnTo>
                    <a:pt x="707" y="485"/>
                  </a:lnTo>
                  <a:close/>
                  <a:moveTo>
                    <a:pt x="709" y="486"/>
                  </a:moveTo>
                  <a:lnTo>
                    <a:pt x="709" y="486"/>
                  </a:lnTo>
                  <a:lnTo>
                    <a:pt x="708" y="486"/>
                  </a:lnTo>
                  <a:lnTo>
                    <a:pt x="707" y="485"/>
                  </a:lnTo>
                  <a:lnTo>
                    <a:pt x="709" y="486"/>
                  </a:lnTo>
                  <a:close/>
                  <a:moveTo>
                    <a:pt x="873" y="486"/>
                  </a:moveTo>
                  <a:lnTo>
                    <a:pt x="873" y="486"/>
                  </a:lnTo>
                  <a:lnTo>
                    <a:pt x="709" y="486"/>
                  </a:lnTo>
                  <a:lnTo>
                    <a:pt x="709" y="478"/>
                  </a:lnTo>
                  <a:lnTo>
                    <a:pt x="873" y="478"/>
                  </a:lnTo>
                  <a:lnTo>
                    <a:pt x="873" y="48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324" name="Freeform 368"/>
            <p:cNvSpPr>
              <a:spLocks noEditPoints="1"/>
            </p:cNvSpPr>
            <p:nvPr/>
          </p:nvSpPr>
          <p:spPr bwMode="auto">
            <a:xfrm>
              <a:off x="3441" y="1355"/>
              <a:ext cx="373" cy="204"/>
            </a:xfrm>
            <a:custGeom>
              <a:avLst/>
              <a:gdLst>
                <a:gd name="T0" fmla="*/ 43 w 1734"/>
                <a:gd name="T1" fmla="*/ 5 h 948"/>
                <a:gd name="T2" fmla="*/ 46 w 1734"/>
                <a:gd name="T3" fmla="*/ 8 h 948"/>
                <a:gd name="T4" fmla="*/ 49 w 1734"/>
                <a:gd name="T5" fmla="*/ 11 h 948"/>
                <a:gd name="T6" fmla="*/ 51 w 1734"/>
                <a:gd name="T7" fmla="*/ 14 h 948"/>
                <a:gd name="T8" fmla="*/ 53 w 1734"/>
                <a:gd name="T9" fmla="*/ 18 h 948"/>
                <a:gd name="T10" fmla="*/ 54 w 1734"/>
                <a:gd name="T11" fmla="*/ 21 h 948"/>
                <a:gd name="T12" fmla="*/ 54 w 1734"/>
                <a:gd name="T13" fmla="*/ 25 h 948"/>
                <a:gd name="T14" fmla="*/ 54 w 1734"/>
                <a:gd name="T15" fmla="*/ 29 h 948"/>
                <a:gd name="T16" fmla="*/ 53 w 1734"/>
                <a:gd name="T17" fmla="*/ 33 h 948"/>
                <a:gd name="T18" fmla="*/ 52 w 1734"/>
                <a:gd name="T19" fmla="*/ 37 h 948"/>
                <a:gd name="T20" fmla="*/ 50 w 1734"/>
                <a:gd name="T21" fmla="*/ 40 h 948"/>
                <a:gd name="T22" fmla="*/ 49 w 1734"/>
                <a:gd name="T23" fmla="*/ 43 h 948"/>
                <a:gd name="T24" fmla="*/ 46 w 1734"/>
                <a:gd name="T25" fmla="*/ 46 h 948"/>
                <a:gd name="T26" fmla="*/ 43 w 1734"/>
                <a:gd name="T27" fmla="*/ 48 h 948"/>
                <a:gd name="T28" fmla="*/ 40 w 1734"/>
                <a:gd name="T29" fmla="*/ 50 h 948"/>
                <a:gd name="T30" fmla="*/ 36 w 1734"/>
                <a:gd name="T31" fmla="*/ 52 h 948"/>
                <a:gd name="T32" fmla="*/ 33 w 1734"/>
                <a:gd name="T33" fmla="*/ 53 h 948"/>
                <a:gd name="T34" fmla="*/ 29 w 1734"/>
                <a:gd name="T35" fmla="*/ 54 h 948"/>
                <a:gd name="T36" fmla="*/ 25 w 1734"/>
                <a:gd name="T37" fmla="*/ 53 h 948"/>
                <a:gd name="T38" fmla="*/ 21 w 1734"/>
                <a:gd name="T39" fmla="*/ 53 h 948"/>
                <a:gd name="T40" fmla="*/ 17 w 1734"/>
                <a:gd name="T41" fmla="*/ 52 h 948"/>
                <a:gd name="T42" fmla="*/ 14 w 1734"/>
                <a:gd name="T43" fmla="*/ 50 h 948"/>
                <a:gd name="T44" fmla="*/ 11 w 1734"/>
                <a:gd name="T45" fmla="*/ 48 h 948"/>
                <a:gd name="T46" fmla="*/ 8 w 1734"/>
                <a:gd name="T47" fmla="*/ 46 h 948"/>
                <a:gd name="T48" fmla="*/ 6 w 1734"/>
                <a:gd name="T49" fmla="*/ 43 h 948"/>
                <a:gd name="T50" fmla="*/ 4 w 1734"/>
                <a:gd name="T51" fmla="*/ 39 h 948"/>
                <a:gd name="T52" fmla="*/ 2 w 1734"/>
                <a:gd name="T53" fmla="*/ 36 h 948"/>
                <a:gd name="T54" fmla="*/ 1 w 1734"/>
                <a:gd name="T55" fmla="*/ 32 h 948"/>
                <a:gd name="T56" fmla="*/ 1 w 1734"/>
                <a:gd name="T57" fmla="*/ 28 h 948"/>
                <a:gd name="T58" fmla="*/ 1 w 1734"/>
                <a:gd name="T59" fmla="*/ 24 h 948"/>
                <a:gd name="T60" fmla="*/ 1 w 1734"/>
                <a:gd name="T61" fmla="*/ 20 h 948"/>
                <a:gd name="T62" fmla="*/ 2 w 1734"/>
                <a:gd name="T63" fmla="*/ 17 h 948"/>
                <a:gd name="T64" fmla="*/ 4 w 1734"/>
                <a:gd name="T65" fmla="*/ 13 h 948"/>
                <a:gd name="T66" fmla="*/ 6 w 1734"/>
                <a:gd name="T67" fmla="*/ 11 h 948"/>
                <a:gd name="T68" fmla="*/ 8 w 1734"/>
                <a:gd name="T69" fmla="*/ 8 h 948"/>
                <a:gd name="T70" fmla="*/ 11 w 1734"/>
                <a:gd name="T71" fmla="*/ 5 h 948"/>
                <a:gd name="T72" fmla="*/ 15 w 1734"/>
                <a:gd name="T73" fmla="*/ 3 h 948"/>
                <a:gd name="T74" fmla="*/ 18 w 1734"/>
                <a:gd name="T75" fmla="*/ 1 h 948"/>
                <a:gd name="T76" fmla="*/ 22 w 1734"/>
                <a:gd name="T77" fmla="*/ 0 h 948"/>
                <a:gd name="T78" fmla="*/ 26 w 1734"/>
                <a:gd name="T79" fmla="*/ 0 h 948"/>
                <a:gd name="T80" fmla="*/ 30 w 1734"/>
                <a:gd name="T81" fmla="*/ 0 h 948"/>
                <a:gd name="T82" fmla="*/ 34 w 1734"/>
                <a:gd name="T83" fmla="*/ 1 h 948"/>
                <a:gd name="T84" fmla="*/ 37 w 1734"/>
                <a:gd name="T85" fmla="*/ 2 h 948"/>
                <a:gd name="T86" fmla="*/ 41 w 1734"/>
                <a:gd name="T87" fmla="*/ 4 h 948"/>
                <a:gd name="T88" fmla="*/ 1401 w 1734"/>
                <a:gd name="T89" fmla="*/ 947 h 948"/>
                <a:gd name="T90" fmla="*/ 29 w 1734"/>
                <a:gd name="T91" fmla="*/ 24 h 948"/>
                <a:gd name="T92" fmla="*/ 1401 w 1734"/>
                <a:gd name="T93" fmla="*/ 947 h 948"/>
                <a:gd name="T94" fmla="*/ 1402 w 1734"/>
                <a:gd name="T95" fmla="*/ 948 h 948"/>
                <a:gd name="T96" fmla="*/ 1734 w 1734"/>
                <a:gd name="T97" fmla="*/ 948 h 948"/>
                <a:gd name="T98" fmla="*/ 1403 w 1734"/>
                <a:gd name="T99" fmla="*/ 940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34" h="948">
                  <a:moveTo>
                    <a:pt x="42" y="4"/>
                  </a:moveTo>
                  <a:lnTo>
                    <a:pt x="42" y="4"/>
                  </a:lnTo>
                  <a:lnTo>
                    <a:pt x="43" y="5"/>
                  </a:lnTo>
                  <a:lnTo>
                    <a:pt x="44" y="6"/>
                  </a:lnTo>
                  <a:lnTo>
                    <a:pt x="45" y="7"/>
                  </a:lnTo>
                  <a:lnTo>
                    <a:pt x="46" y="8"/>
                  </a:lnTo>
                  <a:lnTo>
                    <a:pt x="47" y="9"/>
                  </a:lnTo>
                  <a:lnTo>
                    <a:pt x="48" y="10"/>
                  </a:lnTo>
                  <a:lnTo>
                    <a:pt x="49" y="11"/>
                  </a:lnTo>
                  <a:lnTo>
                    <a:pt x="50" y="12"/>
                  </a:lnTo>
                  <a:lnTo>
                    <a:pt x="50" y="13"/>
                  </a:lnTo>
                  <a:lnTo>
                    <a:pt x="51" y="14"/>
                  </a:lnTo>
                  <a:lnTo>
                    <a:pt x="52" y="15"/>
                  </a:lnTo>
                  <a:lnTo>
                    <a:pt x="52" y="17"/>
                  </a:lnTo>
                  <a:lnTo>
                    <a:pt x="53" y="18"/>
                  </a:lnTo>
                  <a:lnTo>
                    <a:pt x="53" y="19"/>
                  </a:lnTo>
                  <a:lnTo>
                    <a:pt x="53" y="20"/>
                  </a:lnTo>
                  <a:lnTo>
                    <a:pt x="54" y="21"/>
                  </a:lnTo>
                  <a:lnTo>
                    <a:pt x="54" y="23"/>
                  </a:lnTo>
                  <a:lnTo>
                    <a:pt x="54" y="24"/>
                  </a:lnTo>
                  <a:lnTo>
                    <a:pt x="54" y="25"/>
                  </a:lnTo>
                  <a:lnTo>
                    <a:pt x="54" y="27"/>
                  </a:lnTo>
                  <a:lnTo>
                    <a:pt x="54" y="28"/>
                  </a:lnTo>
                  <a:lnTo>
                    <a:pt x="54" y="29"/>
                  </a:lnTo>
                  <a:lnTo>
                    <a:pt x="54" y="30"/>
                  </a:lnTo>
                  <a:lnTo>
                    <a:pt x="54" y="32"/>
                  </a:lnTo>
                  <a:lnTo>
                    <a:pt x="53" y="33"/>
                  </a:lnTo>
                  <a:lnTo>
                    <a:pt x="53" y="34"/>
                  </a:lnTo>
                  <a:lnTo>
                    <a:pt x="53" y="36"/>
                  </a:lnTo>
                  <a:lnTo>
                    <a:pt x="52" y="37"/>
                  </a:lnTo>
                  <a:lnTo>
                    <a:pt x="52" y="38"/>
                  </a:lnTo>
                  <a:lnTo>
                    <a:pt x="51" y="39"/>
                  </a:lnTo>
                  <a:lnTo>
                    <a:pt x="50" y="40"/>
                  </a:lnTo>
                  <a:lnTo>
                    <a:pt x="50" y="42"/>
                  </a:lnTo>
                  <a:lnTo>
                    <a:pt x="50" y="42"/>
                  </a:lnTo>
                  <a:lnTo>
                    <a:pt x="49" y="43"/>
                  </a:lnTo>
                  <a:lnTo>
                    <a:pt x="48" y="44"/>
                  </a:lnTo>
                  <a:lnTo>
                    <a:pt x="47" y="45"/>
                  </a:lnTo>
                  <a:lnTo>
                    <a:pt x="46" y="46"/>
                  </a:lnTo>
                  <a:lnTo>
                    <a:pt x="45" y="47"/>
                  </a:lnTo>
                  <a:lnTo>
                    <a:pt x="44" y="48"/>
                  </a:lnTo>
                  <a:lnTo>
                    <a:pt x="43" y="48"/>
                  </a:lnTo>
                  <a:lnTo>
                    <a:pt x="42" y="49"/>
                  </a:lnTo>
                  <a:lnTo>
                    <a:pt x="41" y="50"/>
                  </a:lnTo>
                  <a:lnTo>
                    <a:pt x="40" y="50"/>
                  </a:lnTo>
                  <a:lnTo>
                    <a:pt x="39" y="51"/>
                  </a:lnTo>
                  <a:lnTo>
                    <a:pt x="38" y="52"/>
                  </a:lnTo>
                  <a:lnTo>
                    <a:pt x="36" y="52"/>
                  </a:lnTo>
                  <a:lnTo>
                    <a:pt x="35" y="52"/>
                  </a:lnTo>
                  <a:lnTo>
                    <a:pt x="34" y="53"/>
                  </a:lnTo>
                  <a:lnTo>
                    <a:pt x="33" y="53"/>
                  </a:lnTo>
                  <a:lnTo>
                    <a:pt x="31" y="53"/>
                  </a:lnTo>
                  <a:lnTo>
                    <a:pt x="30" y="53"/>
                  </a:lnTo>
                  <a:lnTo>
                    <a:pt x="29" y="54"/>
                  </a:lnTo>
                  <a:lnTo>
                    <a:pt x="27" y="54"/>
                  </a:lnTo>
                  <a:lnTo>
                    <a:pt x="26" y="54"/>
                  </a:lnTo>
                  <a:lnTo>
                    <a:pt x="25" y="53"/>
                  </a:lnTo>
                  <a:lnTo>
                    <a:pt x="24" y="53"/>
                  </a:lnTo>
                  <a:lnTo>
                    <a:pt x="22" y="53"/>
                  </a:lnTo>
                  <a:lnTo>
                    <a:pt x="21" y="53"/>
                  </a:lnTo>
                  <a:lnTo>
                    <a:pt x="20" y="53"/>
                  </a:lnTo>
                  <a:lnTo>
                    <a:pt x="18" y="52"/>
                  </a:lnTo>
                  <a:lnTo>
                    <a:pt x="17" y="52"/>
                  </a:lnTo>
                  <a:lnTo>
                    <a:pt x="16" y="51"/>
                  </a:lnTo>
                  <a:lnTo>
                    <a:pt x="15" y="50"/>
                  </a:lnTo>
                  <a:lnTo>
                    <a:pt x="14" y="50"/>
                  </a:lnTo>
                  <a:lnTo>
                    <a:pt x="12" y="49"/>
                  </a:lnTo>
                  <a:lnTo>
                    <a:pt x="12" y="49"/>
                  </a:lnTo>
                  <a:lnTo>
                    <a:pt x="11" y="48"/>
                  </a:lnTo>
                  <a:lnTo>
                    <a:pt x="10" y="47"/>
                  </a:lnTo>
                  <a:lnTo>
                    <a:pt x="9" y="47"/>
                  </a:lnTo>
                  <a:lnTo>
                    <a:pt x="8" y="46"/>
                  </a:lnTo>
                  <a:lnTo>
                    <a:pt x="7" y="45"/>
                  </a:lnTo>
                  <a:lnTo>
                    <a:pt x="6" y="44"/>
                  </a:lnTo>
                  <a:lnTo>
                    <a:pt x="6" y="43"/>
                  </a:lnTo>
                  <a:lnTo>
                    <a:pt x="5" y="42"/>
                  </a:lnTo>
                  <a:lnTo>
                    <a:pt x="4" y="40"/>
                  </a:lnTo>
                  <a:lnTo>
                    <a:pt x="4" y="39"/>
                  </a:lnTo>
                  <a:lnTo>
                    <a:pt x="3" y="38"/>
                  </a:lnTo>
                  <a:lnTo>
                    <a:pt x="3" y="37"/>
                  </a:lnTo>
                  <a:lnTo>
                    <a:pt x="2" y="36"/>
                  </a:lnTo>
                  <a:lnTo>
                    <a:pt x="2" y="34"/>
                  </a:lnTo>
                  <a:lnTo>
                    <a:pt x="1" y="33"/>
                  </a:lnTo>
                  <a:lnTo>
                    <a:pt x="1" y="32"/>
                  </a:lnTo>
                  <a:lnTo>
                    <a:pt x="1" y="31"/>
                  </a:lnTo>
                  <a:lnTo>
                    <a:pt x="1" y="29"/>
                  </a:lnTo>
                  <a:lnTo>
                    <a:pt x="1" y="28"/>
                  </a:lnTo>
                  <a:lnTo>
                    <a:pt x="0" y="27"/>
                  </a:lnTo>
                  <a:lnTo>
                    <a:pt x="1" y="26"/>
                  </a:lnTo>
                  <a:lnTo>
                    <a:pt x="1" y="24"/>
                  </a:lnTo>
                  <a:lnTo>
                    <a:pt x="1" y="23"/>
                  </a:lnTo>
                  <a:lnTo>
                    <a:pt x="1" y="22"/>
                  </a:lnTo>
                  <a:lnTo>
                    <a:pt x="1" y="20"/>
                  </a:lnTo>
                  <a:lnTo>
                    <a:pt x="2" y="19"/>
                  </a:lnTo>
                  <a:lnTo>
                    <a:pt x="2" y="18"/>
                  </a:lnTo>
                  <a:lnTo>
                    <a:pt x="2" y="17"/>
                  </a:lnTo>
                  <a:lnTo>
                    <a:pt x="3" y="15"/>
                  </a:lnTo>
                  <a:lnTo>
                    <a:pt x="4" y="14"/>
                  </a:lnTo>
                  <a:lnTo>
                    <a:pt x="4" y="13"/>
                  </a:lnTo>
                  <a:lnTo>
                    <a:pt x="5" y="12"/>
                  </a:lnTo>
                  <a:lnTo>
                    <a:pt x="5" y="12"/>
                  </a:lnTo>
                  <a:lnTo>
                    <a:pt x="6" y="11"/>
                  </a:lnTo>
                  <a:lnTo>
                    <a:pt x="7" y="10"/>
                  </a:lnTo>
                  <a:lnTo>
                    <a:pt x="8" y="9"/>
                  </a:lnTo>
                  <a:lnTo>
                    <a:pt x="8" y="8"/>
                  </a:lnTo>
                  <a:lnTo>
                    <a:pt x="9" y="7"/>
                  </a:lnTo>
                  <a:lnTo>
                    <a:pt x="10" y="6"/>
                  </a:lnTo>
                  <a:lnTo>
                    <a:pt x="11" y="5"/>
                  </a:lnTo>
                  <a:lnTo>
                    <a:pt x="13" y="4"/>
                  </a:lnTo>
                  <a:lnTo>
                    <a:pt x="14" y="4"/>
                  </a:lnTo>
                  <a:lnTo>
                    <a:pt x="15" y="3"/>
                  </a:lnTo>
                  <a:lnTo>
                    <a:pt x="16" y="2"/>
                  </a:lnTo>
                  <a:lnTo>
                    <a:pt x="17" y="2"/>
                  </a:lnTo>
                  <a:lnTo>
                    <a:pt x="18" y="1"/>
                  </a:lnTo>
                  <a:lnTo>
                    <a:pt x="20" y="1"/>
                  </a:lnTo>
                  <a:lnTo>
                    <a:pt x="21" y="1"/>
                  </a:lnTo>
                  <a:lnTo>
                    <a:pt x="22" y="0"/>
                  </a:lnTo>
                  <a:lnTo>
                    <a:pt x="23" y="0"/>
                  </a:lnTo>
                  <a:lnTo>
                    <a:pt x="25" y="0"/>
                  </a:lnTo>
                  <a:lnTo>
                    <a:pt x="26" y="0"/>
                  </a:lnTo>
                  <a:lnTo>
                    <a:pt x="27" y="0"/>
                  </a:lnTo>
                  <a:lnTo>
                    <a:pt x="29" y="0"/>
                  </a:lnTo>
                  <a:lnTo>
                    <a:pt x="30" y="0"/>
                  </a:lnTo>
                  <a:lnTo>
                    <a:pt x="31" y="0"/>
                  </a:lnTo>
                  <a:lnTo>
                    <a:pt x="32" y="0"/>
                  </a:lnTo>
                  <a:lnTo>
                    <a:pt x="34" y="1"/>
                  </a:lnTo>
                  <a:lnTo>
                    <a:pt x="35" y="1"/>
                  </a:lnTo>
                  <a:lnTo>
                    <a:pt x="36" y="1"/>
                  </a:lnTo>
                  <a:lnTo>
                    <a:pt x="37" y="2"/>
                  </a:lnTo>
                  <a:lnTo>
                    <a:pt x="39" y="2"/>
                  </a:lnTo>
                  <a:lnTo>
                    <a:pt x="40" y="3"/>
                  </a:lnTo>
                  <a:lnTo>
                    <a:pt x="41" y="4"/>
                  </a:lnTo>
                  <a:lnTo>
                    <a:pt x="42" y="4"/>
                  </a:lnTo>
                  <a:lnTo>
                    <a:pt x="42" y="4"/>
                  </a:lnTo>
                  <a:close/>
                  <a:moveTo>
                    <a:pt x="1401" y="947"/>
                  </a:moveTo>
                  <a:lnTo>
                    <a:pt x="1401" y="947"/>
                  </a:lnTo>
                  <a:lnTo>
                    <a:pt x="25" y="30"/>
                  </a:lnTo>
                  <a:lnTo>
                    <a:pt x="29" y="24"/>
                  </a:lnTo>
                  <a:lnTo>
                    <a:pt x="1405" y="941"/>
                  </a:lnTo>
                  <a:lnTo>
                    <a:pt x="1403" y="948"/>
                  </a:lnTo>
                  <a:lnTo>
                    <a:pt x="1401" y="947"/>
                  </a:lnTo>
                  <a:close/>
                  <a:moveTo>
                    <a:pt x="1403" y="948"/>
                  </a:moveTo>
                  <a:lnTo>
                    <a:pt x="1403" y="948"/>
                  </a:lnTo>
                  <a:lnTo>
                    <a:pt x="1402" y="948"/>
                  </a:lnTo>
                  <a:lnTo>
                    <a:pt x="1401" y="947"/>
                  </a:lnTo>
                  <a:lnTo>
                    <a:pt x="1403" y="948"/>
                  </a:lnTo>
                  <a:close/>
                  <a:moveTo>
                    <a:pt x="1734" y="948"/>
                  </a:moveTo>
                  <a:lnTo>
                    <a:pt x="1734" y="948"/>
                  </a:lnTo>
                  <a:lnTo>
                    <a:pt x="1403" y="948"/>
                  </a:lnTo>
                  <a:lnTo>
                    <a:pt x="1403" y="940"/>
                  </a:lnTo>
                  <a:lnTo>
                    <a:pt x="1734" y="940"/>
                  </a:lnTo>
                  <a:lnTo>
                    <a:pt x="1734" y="94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325" name="Freeform 369"/>
            <p:cNvSpPr>
              <a:spLocks noEditPoints="1"/>
            </p:cNvSpPr>
            <p:nvPr/>
          </p:nvSpPr>
          <p:spPr bwMode="auto">
            <a:xfrm>
              <a:off x="3486" y="896"/>
              <a:ext cx="208" cy="418"/>
            </a:xfrm>
            <a:custGeom>
              <a:avLst/>
              <a:gdLst>
                <a:gd name="T0" fmla="*/ 915 w 967"/>
                <a:gd name="T1" fmla="*/ 1924 h 1943"/>
                <a:gd name="T2" fmla="*/ 914 w 967"/>
                <a:gd name="T3" fmla="*/ 1920 h 1943"/>
                <a:gd name="T4" fmla="*/ 914 w 967"/>
                <a:gd name="T5" fmla="*/ 1916 h 1943"/>
                <a:gd name="T6" fmla="*/ 914 w 967"/>
                <a:gd name="T7" fmla="*/ 1912 h 1943"/>
                <a:gd name="T8" fmla="*/ 915 w 967"/>
                <a:gd name="T9" fmla="*/ 1908 h 1943"/>
                <a:gd name="T10" fmla="*/ 916 w 967"/>
                <a:gd name="T11" fmla="*/ 1905 h 1943"/>
                <a:gd name="T12" fmla="*/ 918 w 967"/>
                <a:gd name="T13" fmla="*/ 1901 h 1943"/>
                <a:gd name="T14" fmla="*/ 920 w 967"/>
                <a:gd name="T15" fmla="*/ 1898 h 1943"/>
                <a:gd name="T16" fmla="*/ 923 w 967"/>
                <a:gd name="T17" fmla="*/ 1896 h 1943"/>
                <a:gd name="T18" fmla="*/ 926 w 967"/>
                <a:gd name="T19" fmla="*/ 1893 h 1943"/>
                <a:gd name="T20" fmla="*/ 930 w 967"/>
                <a:gd name="T21" fmla="*/ 1891 h 1943"/>
                <a:gd name="T22" fmla="*/ 933 w 967"/>
                <a:gd name="T23" fmla="*/ 1890 h 1943"/>
                <a:gd name="T24" fmla="*/ 937 w 967"/>
                <a:gd name="T25" fmla="*/ 1890 h 1943"/>
                <a:gd name="T26" fmla="*/ 941 w 967"/>
                <a:gd name="T27" fmla="*/ 1889 h 1943"/>
                <a:gd name="T28" fmla="*/ 944 w 967"/>
                <a:gd name="T29" fmla="*/ 1890 h 1943"/>
                <a:gd name="T30" fmla="*/ 948 w 967"/>
                <a:gd name="T31" fmla="*/ 1890 h 1943"/>
                <a:gd name="T32" fmla="*/ 952 w 967"/>
                <a:gd name="T33" fmla="*/ 1892 h 1943"/>
                <a:gd name="T34" fmla="*/ 955 w 967"/>
                <a:gd name="T35" fmla="*/ 1894 h 1943"/>
                <a:gd name="T36" fmla="*/ 958 w 967"/>
                <a:gd name="T37" fmla="*/ 1896 h 1943"/>
                <a:gd name="T38" fmla="*/ 961 w 967"/>
                <a:gd name="T39" fmla="*/ 1899 h 1943"/>
                <a:gd name="T40" fmla="*/ 963 w 967"/>
                <a:gd name="T41" fmla="*/ 1902 h 1943"/>
                <a:gd name="T42" fmla="*/ 965 w 967"/>
                <a:gd name="T43" fmla="*/ 1906 h 1943"/>
                <a:gd name="T44" fmla="*/ 966 w 967"/>
                <a:gd name="T45" fmla="*/ 1908 h 1943"/>
                <a:gd name="T46" fmla="*/ 967 w 967"/>
                <a:gd name="T47" fmla="*/ 1912 h 1943"/>
                <a:gd name="T48" fmla="*/ 967 w 967"/>
                <a:gd name="T49" fmla="*/ 1916 h 1943"/>
                <a:gd name="T50" fmla="*/ 967 w 967"/>
                <a:gd name="T51" fmla="*/ 1920 h 1943"/>
                <a:gd name="T52" fmla="*/ 966 w 967"/>
                <a:gd name="T53" fmla="*/ 1924 h 1943"/>
                <a:gd name="T54" fmla="*/ 965 w 967"/>
                <a:gd name="T55" fmla="*/ 1928 h 1943"/>
                <a:gd name="T56" fmla="*/ 963 w 967"/>
                <a:gd name="T57" fmla="*/ 1931 h 1943"/>
                <a:gd name="T58" fmla="*/ 960 w 967"/>
                <a:gd name="T59" fmla="*/ 1934 h 1943"/>
                <a:gd name="T60" fmla="*/ 958 w 967"/>
                <a:gd name="T61" fmla="*/ 1937 h 1943"/>
                <a:gd name="T62" fmla="*/ 954 w 967"/>
                <a:gd name="T63" fmla="*/ 1939 h 1943"/>
                <a:gd name="T64" fmla="*/ 951 w 967"/>
                <a:gd name="T65" fmla="*/ 1941 h 1943"/>
                <a:gd name="T66" fmla="*/ 948 w 967"/>
                <a:gd name="T67" fmla="*/ 1942 h 1943"/>
                <a:gd name="T68" fmla="*/ 944 w 967"/>
                <a:gd name="T69" fmla="*/ 1943 h 1943"/>
                <a:gd name="T70" fmla="*/ 940 w 967"/>
                <a:gd name="T71" fmla="*/ 1943 h 1943"/>
                <a:gd name="T72" fmla="*/ 936 w 967"/>
                <a:gd name="T73" fmla="*/ 1943 h 1943"/>
                <a:gd name="T74" fmla="*/ 933 w 967"/>
                <a:gd name="T75" fmla="*/ 1942 h 1943"/>
                <a:gd name="T76" fmla="*/ 929 w 967"/>
                <a:gd name="T77" fmla="*/ 1940 h 1943"/>
                <a:gd name="T78" fmla="*/ 926 w 967"/>
                <a:gd name="T79" fmla="*/ 1939 h 1943"/>
                <a:gd name="T80" fmla="*/ 923 w 967"/>
                <a:gd name="T81" fmla="*/ 1936 h 1943"/>
                <a:gd name="T82" fmla="*/ 920 w 967"/>
                <a:gd name="T83" fmla="*/ 1933 h 1943"/>
                <a:gd name="T84" fmla="*/ 917 w 967"/>
                <a:gd name="T85" fmla="*/ 1930 h 1943"/>
                <a:gd name="T86" fmla="*/ 916 w 967"/>
                <a:gd name="T87" fmla="*/ 1927 h 1943"/>
                <a:gd name="T88" fmla="*/ 256 w 967"/>
                <a:gd name="T89" fmla="*/ 3 h 1943"/>
                <a:gd name="T90" fmla="*/ 937 w 967"/>
                <a:gd name="T91" fmla="*/ 1917 h 1943"/>
                <a:gd name="T92" fmla="*/ 256 w 967"/>
                <a:gd name="T93" fmla="*/ 3 h 1943"/>
                <a:gd name="T94" fmla="*/ 255 w 967"/>
                <a:gd name="T95" fmla="*/ 0 h 1943"/>
                <a:gd name="T96" fmla="*/ 0 w 967"/>
                <a:gd name="T97" fmla="*/ 0 h 1943"/>
                <a:gd name="T98" fmla="*/ 252 w 967"/>
                <a:gd name="T99" fmla="*/ 8 h 1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67" h="1943">
                  <a:moveTo>
                    <a:pt x="915" y="1925"/>
                  </a:moveTo>
                  <a:lnTo>
                    <a:pt x="915" y="1925"/>
                  </a:lnTo>
                  <a:lnTo>
                    <a:pt x="915" y="1924"/>
                  </a:lnTo>
                  <a:lnTo>
                    <a:pt x="914" y="1923"/>
                  </a:lnTo>
                  <a:lnTo>
                    <a:pt x="914" y="1921"/>
                  </a:lnTo>
                  <a:lnTo>
                    <a:pt x="914" y="1920"/>
                  </a:lnTo>
                  <a:lnTo>
                    <a:pt x="914" y="1919"/>
                  </a:lnTo>
                  <a:lnTo>
                    <a:pt x="914" y="1917"/>
                  </a:lnTo>
                  <a:lnTo>
                    <a:pt x="914" y="1916"/>
                  </a:lnTo>
                  <a:lnTo>
                    <a:pt x="914" y="1915"/>
                  </a:lnTo>
                  <a:lnTo>
                    <a:pt x="914" y="1913"/>
                  </a:lnTo>
                  <a:lnTo>
                    <a:pt x="914" y="1912"/>
                  </a:lnTo>
                  <a:lnTo>
                    <a:pt x="914" y="1911"/>
                  </a:lnTo>
                  <a:lnTo>
                    <a:pt x="914" y="1910"/>
                  </a:lnTo>
                  <a:lnTo>
                    <a:pt x="915" y="1908"/>
                  </a:lnTo>
                  <a:lnTo>
                    <a:pt x="915" y="1907"/>
                  </a:lnTo>
                  <a:lnTo>
                    <a:pt x="916" y="1906"/>
                  </a:lnTo>
                  <a:lnTo>
                    <a:pt x="916" y="1905"/>
                  </a:lnTo>
                  <a:lnTo>
                    <a:pt x="917" y="1904"/>
                  </a:lnTo>
                  <a:lnTo>
                    <a:pt x="917" y="1902"/>
                  </a:lnTo>
                  <a:lnTo>
                    <a:pt x="918" y="1901"/>
                  </a:lnTo>
                  <a:lnTo>
                    <a:pt x="919" y="1900"/>
                  </a:lnTo>
                  <a:lnTo>
                    <a:pt x="920" y="1899"/>
                  </a:lnTo>
                  <a:lnTo>
                    <a:pt x="920" y="1898"/>
                  </a:lnTo>
                  <a:lnTo>
                    <a:pt x="921" y="1897"/>
                  </a:lnTo>
                  <a:lnTo>
                    <a:pt x="922" y="1896"/>
                  </a:lnTo>
                  <a:lnTo>
                    <a:pt x="923" y="1896"/>
                  </a:lnTo>
                  <a:lnTo>
                    <a:pt x="924" y="1895"/>
                  </a:lnTo>
                  <a:lnTo>
                    <a:pt x="925" y="1894"/>
                  </a:lnTo>
                  <a:lnTo>
                    <a:pt x="926" y="1893"/>
                  </a:lnTo>
                  <a:lnTo>
                    <a:pt x="928" y="1893"/>
                  </a:lnTo>
                  <a:lnTo>
                    <a:pt x="929" y="1892"/>
                  </a:lnTo>
                  <a:lnTo>
                    <a:pt x="930" y="1891"/>
                  </a:lnTo>
                  <a:lnTo>
                    <a:pt x="931" y="1891"/>
                  </a:lnTo>
                  <a:lnTo>
                    <a:pt x="931" y="1891"/>
                  </a:lnTo>
                  <a:lnTo>
                    <a:pt x="933" y="1890"/>
                  </a:lnTo>
                  <a:lnTo>
                    <a:pt x="934" y="1890"/>
                  </a:lnTo>
                  <a:lnTo>
                    <a:pt x="935" y="1890"/>
                  </a:lnTo>
                  <a:lnTo>
                    <a:pt x="937" y="1890"/>
                  </a:lnTo>
                  <a:lnTo>
                    <a:pt x="938" y="1889"/>
                  </a:lnTo>
                  <a:lnTo>
                    <a:pt x="939" y="1889"/>
                  </a:lnTo>
                  <a:lnTo>
                    <a:pt x="941" y="1889"/>
                  </a:lnTo>
                  <a:lnTo>
                    <a:pt x="942" y="1889"/>
                  </a:lnTo>
                  <a:lnTo>
                    <a:pt x="943" y="1889"/>
                  </a:lnTo>
                  <a:lnTo>
                    <a:pt x="944" y="1890"/>
                  </a:lnTo>
                  <a:lnTo>
                    <a:pt x="946" y="1890"/>
                  </a:lnTo>
                  <a:lnTo>
                    <a:pt x="947" y="1890"/>
                  </a:lnTo>
                  <a:lnTo>
                    <a:pt x="948" y="1890"/>
                  </a:lnTo>
                  <a:lnTo>
                    <a:pt x="949" y="1891"/>
                  </a:lnTo>
                  <a:lnTo>
                    <a:pt x="951" y="1891"/>
                  </a:lnTo>
                  <a:lnTo>
                    <a:pt x="952" y="1892"/>
                  </a:lnTo>
                  <a:lnTo>
                    <a:pt x="953" y="1892"/>
                  </a:lnTo>
                  <a:lnTo>
                    <a:pt x="954" y="1893"/>
                  </a:lnTo>
                  <a:lnTo>
                    <a:pt x="955" y="1894"/>
                  </a:lnTo>
                  <a:lnTo>
                    <a:pt x="956" y="1895"/>
                  </a:lnTo>
                  <a:lnTo>
                    <a:pt x="957" y="1895"/>
                  </a:lnTo>
                  <a:lnTo>
                    <a:pt x="958" y="1896"/>
                  </a:lnTo>
                  <a:lnTo>
                    <a:pt x="959" y="1897"/>
                  </a:lnTo>
                  <a:lnTo>
                    <a:pt x="960" y="1898"/>
                  </a:lnTo>
                  <a:lnTo>
                    <a:pt x="961" y="1899"/>
                  </a:lnTo>
                  <a:lnTo>
                    <a:pt x="962" y="1900"/>
                  </a:lnTo>
                  <a:lnTo>
                    <a:pt x="963" y="1901"/>
                  </a:lnTo>
                  <a:lnTo>
                    <a:pt x="963" y="1902"/>
                  </a:lnTo>
                  <a:lnTo>
                    <a:pt x="964" y="1903"/>
                  </a:lnTo>
                  <a:lnTo>
                    <a:pt x="965" y="1905"/>
                  </a:lnTo>
                  <a:lnTo>
                    <a:pt x="965" y="1906"/>
                  </a:lnTo>
                  <a:lnTo>
                    <a:pt x="966" y="1907"/>
                  </a:lnTo>
                  <a:lnTo>
                    <a:pt x="966" y="1907"/>
                  </a:lnTo>
                  <a:lnTo>
                    <a:pt x="966" y="1908"/>
                  </a:lnTo>
                  <a:lnTo>
                    <a:pt x="967" y="1910"/>
                  </a:lnTo>
                  <a:lnTo>
                    <a:pt x="967" y="1911"/>
                  </a:lnTo>
                  <a:lnTo>
                    <a:pt x="967" y="1912"/>
                  </a:lnTo>
                  <a:lnTo>
                    <a:pt x="967" y="1914"/>
                  </a:lnTo>
                  <a:lnTo>
                    <a:pt x="967" y="1915"/>
                  </a:lnTo>
                  <a:lnTo>
                    <a:pt x="967" y="1916"/>
                  </a:lnTo>
                  <a:lnTo>
                    <a:pt x="967" y="1918"/>
                  </a:lnTo>
                  <a:lnTo>
                    <a:pt x="967" y="1919"/>
                  </a:lnTo>
                  <a:lnTo>
                    <a:pt x="967" y="1920"/>
                  </a:lnTo>
                  <a:lnTo>
                    <a:pt x="967" y="1921"/>
                  </a:lnTo>
                  <a:lnTo>
                    <a:pt x="966" y="1923"/>
                  </a:lnTo>
                  <a:lnTo>
                    <a:pt x="966" y="1924"/>
                  </a:lnTo>
                  <a:lnTo>
                    <a:pt x="966" y="1925"/>
                  </a:lnTo>
                  <a:lnTo>
                    <a:pt x="965" y="1926"/>
                  </a:lnTo>
                  <a:lnTo>
                    <a:pt x="965" y="1928"/>
                  </a:lnTo>
                  <a:lnTo>
                    <a:pt x="964" y="1929"/>
                  </a:lnTo>
                  <a:lnTo>
                    <a:pt x="964" y="1930"/>
                  </a:lnTo>
                  <a:lnTo>
                    <a:pt x="963" y="1931"/>
                  </a:lnTo>
                  <a:lnTo>
                    <a:pt x="962" y="1932"/>
                  </a:lnTo>
                  <a:lnTo>
                    <a:pt x="961" y="1933"/>
                  </a:lnTo>
                  <a:lnTo>
                    <a:pt x="960" y="1934"/>
                  </a:lnTo>
                  <a:lnTo>
                    <a:pt x="960" y="1935"/>
                  </a:lnTo>
                  <a:lnTo>
                    <a:pt x="959" y="1936"/>
                  </a:lnTo>
                  <a:lnTo>
                    <a:pt x="958" y="1937"/>
                  </a:lnTo>
                  <a:lnTo>
                    <a:pt x="957" y="1938"/>
                  </a:lnTo>
                  <a:lnTo>
                    <a:pt x="956" y="1938"/>
                  </a:lnTo>
                  <a:lnTo>
                    <a:pt x="954" y="1939"/>
                  </a:lnTo>
                  <a:lnTo>
                    <a:pt x="953" y="1940"/>
                  </a:lnTo>
                  <a:lnTo>
                    <a:pt x="952" y="1940"/>
                  </a:lnTo>
                  <a:lnTo>
                    <a:pt x="951" y="1941"/>
                  </a:lnTo>
                  <a:lnTo>
                    <a:pt x="950" y="1941"/>
                  </a:lnTo>
                  <a:lnTo>
                    <a:pt x="950" y="1941"/>
                  </a:lnTo>
                  <a:lnTo>
                    <a:pt x="948" y="1942"/>
                  </a:lnTo>
                  <a:lnTo>
                    <a:pt x="947" y="1942"/>
                  </a:lnTo>
                  <a:lnTo>
                    <a:pt x="946" y="1943"/>
                  </a:lnTo>
                  <a:lnTo>
                    <a:pt x="944" y="1943"/>
                  </a:lnTo>
                  <a:lnTo>
                    <a:pt x="943" y="1943"/>
                  </a:lnTo>
                  <a:lnTo>
                    <a:pt x="942" y="1943"/>
                  </a:lnTo>
                  <a:lnTo>
                    <a:pt x="940" y="1943"/>
                  </a:lnTo>
                  <a:lnTo>
                    <a:pt x="939" y="1943"/>
                  </a:lnTo>
                  <a:lnTo>
                    <a:pt x="938" y="1943"/>
                  </a:lnTo>
                  <a:lnTo>
                    <a:pt x="936" y="1943"/>
                  </a:lnTo>
                  <a:lnTo>
                    <a:pt x="935" y="1943"/>
                  </a:lnTo>
                  <a:lnTo>
                    <a:pt x="934" y="1942"/>
                  </a:lnTo>
                  <a:lnTo>
                    <a:pt x="933" y="1942"/>
                  </a:lnTo>
                  <a:lnTo>
                    <a:pt x="931" y="1941"/>
                  </a:lnTo>
                  <a:lnTo>
                    <a:pt x="930" y="1941"/>
                  </a:lnTo>
                  <a:lnTo>
                    <a:pt x="929" y="1940"/>
                  </a:lnTo>
                  <a:lnTo>
                    <a:pt x="928" y="1940"/>
                  </a:lnTo>
                  <a:lnTo>
                    <a:pt x="927" y="1939"/>
                  </a:lnTo>
                  <a:lnTo>
                    <a:pt x="926" y="1939"/>
                  </a:lnTo>
                  <a:lnTo>
                    <a:pt x="925" y="1938"/>
                  </a:lnTo>
                  <a:lnTo>
                    <a:pt x="924" y="1937"/>
                  </a:lnTo>
                  <a:lnTo>
                    <a:pt x="923" y="1936"/>
                  </a:lnTo>
                  <a:lnTo>
                    <a:pt x="922" y="1935"/>
                  </a:lnTo>
                  <a:lnTo>
                    <a:pt x="921" y="1934"/>
                  </a:lnTo>
                  <a:lnTo>
                    <a:pt x="920" y="1933"/>
                  </a:lnTo>
                  <a:lnTo>
                    <a:pt x="919" y="1932"/>
                  </a:lnTo>
                  <a:lnTo>
                    <a:pt x="918" y="1931"/>
                  </a:lnTo>
                  <a:lnTo>
                    <a:pt x="917" y="1930"/>
                  </a:lnTo>
                  <a:lnTo>
                    <a:pt x="917" y="1929"/>
                  </a:lnTo>
                  <a:lnTo>
                    <a:pt x="916" y="1928"/>
                  </a:lnTo>
                  <a:lnTo>
                    <a:pt x="916" y="1927"/>
                  </a:lnTo>
                  <a:lnTo>
                    <a:pt x="915" y="1925"/>
                  </a:lnTo>
                  <a:lnTo>
                    <a:pt x="915" y="1925"/>
                  </a:lnTo>
                  <a:close/>
                  <a:moveTo>
                    <a:pt x="256" y="3"/>
                  </a:moveTo>
                  <a:lnTo>
                    <a:pt x="256" y="3"/>
                  </a:lnTo>
                  <a:lnTo>
                    <a:pt x="944" y="1915"/>
                  </a:lnTo>
                  <a:lnTo>
                    <a:pt x="937" y="1917"/>
                  </a:lnTo>
                  <a:lnTo>
                    <a:pt x="249" y="5"/>
                  </a:lnTo>
                  <a:lnTo>
                    <a:pt x="252" y="0"/>
                  </a:lnTo>
                  <a:lnTo>
                    <a:pt x="256" y="3"/>
                  </a:lnTo>
                  <a:close/>
                  <a:moveTo>
                    <a:pt x="252" y="0"/>
                  </a:moveTo>
                  <a:lnTo>
                    <a:pt x="252" y="0"/>
                  </a:lnTo>
                  <a:lnTo>
                    <a:pt x="255" y="0"/>
                  </a:lnTo>
                  <a:lnTo>
                    <a:pt x="256" y="3"/>
                  </a:lnTo>
                  <a:lnTo>
                    <a:pt x="252" y="0"/>
                  </a:lnTo>
                  <a:close/>
                  <a:moveTo>
                    <a:pt x="0" y="0"/>
                  </a:moveTo>
                  <a:lnTo>
                    <a:pt x="0" y="0"/>
                  </a:lnTo>
                  <a:lnTo>
                    <a:pt x="252" y="0"/>
                  </a:lnTo>
                  <a:lnTo>
                    <a:pt x="252" y="8"/>
                  </a:lnTo>
                  <a:lnTo>
                    <a:pt x="0" y="8"/>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326" name="Freeform 370"/>
            <p:cNvSpPr>
              <a:spLocks noEditPoints="1"/>
            </p:cNvSpPr>
            <p:nvPr/>
          </p:nvSpPr>
          <p:spPr bwMode="auto">
            <a:xfrm>
              <a:off x="1627" y="1702"/>
              <a:ext cx="208" cy="418"/>
            </a:xfrm>
            <a:custGeom>
              <a:avLst/>
              <a:gdLst>
                <a:gd name="T0" fmla="*/ 915 w 967"/>
                <a:gd name="T1" fmla="*/ 1924 h 1943"/>
                <a:gd name="T2" fmla="*/ 914 w 967"/>
                <a:gd name="T3" fmla="*/ 1920 h 1943"/>
                <a:gd name="T4" fmla="*/ 914 w 967"/>
                <a:gd name="T5" fmla="*/ 1916 h 1943"/>
                <a:gd name="T6" fmla="*/ 914 w 967"/>
                <a:gd name="T7" fmla="*/ 1912 h 1943"/>
                <a:gd name="T8" fmla="*/ 915 w 967"/>
                <a:gd name="T9" fmla="*/ 1908 h 1943"/>
                <a:gd name="T10" fmla="*/ 916 w 967"/>
                <a:gd name="T11" fmla="*/ 1905 h 1943"/>
                <a:gd name="T12" fmla="*/ 918 w 967"/>
                <a:gd name="T13" fmla="*/ 1901 h 1943"/>
                <a:gd name="T14" fmla="*/ 920 w 967"/>
                <a:gd name="T15" fmla="*/ 1898 h 1943"/>
                <a:gd name="T16" fmla="*/ 923 w 967"/>
                <a:gd name="T17" fmla="*/ 1896 h 1943"/>
                <a:gd name="T18" fmla="*/ 926 w 967"/>
                <a:gd name="T19" fmla="*/ 1893 h 1943"/>
                <a:gd name="T20" fmla="*/ 930 w 967"/>
                <a:gd name="T21" fmla="*/ 1891 h 1943"/>
                <a:gd name="T22" fmla="*/ 933 w 967"/>
                <a:gd name="T23" fmla="*/ 1890 h 1943"/>
                <a:gd name="T24" fmla="*/ 937 w 967"/>
                <a:gd name="T25" fmla="*/ 1890 h 1943"/>
                <a:gd name="T26" fmla="*/ 941 w 967"/>
                <a:gd name="T27" fmla="*/ 1889 h 1943"/>
                <a:gd name="T28" fmla="*/ 944 w 967"/>
                <a:gd name="T29" fmla="*/ 1890 h 1943"/>
                <a:gd name="T30" fmla="*/ 948 w 967"/>
                <a:gd name="T31" fmla="*/ 1890 h 1943"/>
                <a:gd name="T32" fmla="*/ 952 w 967"/>
                <a:gd name="T33" fmla="*/ 1892 h 1943"/>
                <a:gd name="T34" fmla="*/ 955 w 967"/>
                <a:gd name="T35" fmla="*/ 1894 h 1943"/>
                <a:gd name="T36" fmla="*/ 958 w 967"/>
                <a:gd name="T37" fmla="*/ 1896 h 1943"/>
                <a:gd name="T38" fmla="*/ 961 w 967"/>
                <a:gd name="T39" fmla="*/ 1899 h 1943"/>
                <a:gd name="T40" fmla="*/ 963 w 967"/>
                <a:gd name="T41" fmla="*/ 1902 h 1943"/>
                <a:gd name="T42" fmla="*/ 965 w 967"/>
                <a:gd name="T43" fmla="*/ 1906 h 1943"/>
                <a:gd name="T44" fmla="*/ 966 w 967"/>
                <a:gd name="T45" fmla="*/ 1908 h 1943"/>
                <a:gd name="T46" fmla="*/ 967 w 967"/>
                <a:gd name="T47" fmla="*/ 1912 h 1943"/>
                <a:gd name="T48" fmla="*/ 967 w 967"/>
                <a:gd name="T49" fmla="*/ 1916 h 1943"/>
                <a:gd name="T50" fmla="*/ 967 w 967"/>
                <a:gd name="T51" fmla="*/ 1920 h 1943"/>
                <a:gd name="T52" fmla="*/ 966 w 967"/>
                <a:gd name="T53" fmla="*/ 1924 h 1943"/>
                <a:gd name="T54" fmla="*/ 965 w 967"/>
                <a:gd name="T55" fmla="*/ 1928 h 1943"/>
                <a:gd name="T56" fmla="*/ 963 w 967"/>
                <a:gd name="T57" fmla="*/ 1931 h 1943"/>
                <a:gd name="T58" fmla="*/ 960 w 967"/>
                <a:gd name="T59" fmla="*/ 1934 h 1943"/>
                <a:gd name="T60" fmla="*/ 958 w 967"/>
                <a:gd name="T61" fmla="*/ 1937 h 1943"/>
                <a:gd name="T62" fmla="*/ 954 w 967"/>
                <a:gd name="T63" fmla="*/ 1939 h 1943"/>
                <a:gd name="T64" fmla="*/ 951 w 967"/>
                <a:gd name="T65" fmla="*/ 1941 h 1943"/>
                <a:gd name="T66" fmla="*/ 948 w 967"/>
                <a:gd name="T67" fmla="*/ 1942 h 1943"/>
                <a:gd name="T68" fmla="*/ 944 w 967"/>
                <a:gd name="T69" fmla="*/ 1943 h 1943"/>
                <a:gd name="T70" fmla="*/ 940 w 967"/>
                <a:gd name="T71" fmla="*/ 1943 h 1943"/>
                <a:gd name="T72" fmla="*/ 936 w 967"/>
                <a:gd name="T73" fmla="*/ 1943 h 1943"/>
                <a:gd name="T74" fmla="*/ 933 w 967"/>
                <a:gd name="T75" fmla="*/ 1942 h 1943"/>
                <a:gd name="T76" fmla="*/ 929 w 967"/>
                <a:gd name="T77" fmla="*/ 1940 h 1943"/>
                <a:gd name="T78" fmla="*/ 926 w 967"/>
                <a:gd name="T79" fmla="*/ 1939 h 1943"/>
                <a:gd name="T80" fmla="*/ 923 w 967"/>
                <a:gd name="T81" fmla="*/ 1936 h 1943"/>
                <a:gd name="T82" fmla="*/ 920 w 967"/>
                <a:gd name="T83" fmla="*/ 1933 h 1943"/>
                <a:gd name="T84" fmla="*/ 917 w 967"/>
                <a:gd name="T85" fmla="*/ 1930 h 1943"/>
                <a:gd name="T86" fmla="*/ 916 w 967"/>
                <a:gd name="T87" fmla="*/ 1927 h 1943"/>
                <a:gd name="T88" fmla="*/ 256 w 967"/>
                <a:gd name="T89" fmla="*/ 3 h 1943"/>
                <a:gd name="T90" fmla="*/ 937 w 967"/>
                <a:gd name="T91" fmla="*/ 1917 h 1943"/>
                <a:gd name="T92" fmla="*/ 256 w 967"/>
                <a:gd name="T93" fmla="*/ 3 h 1943"/>
                <a:gd name="T94" fmla="*/ 255 w 967"/>
                <a:gd name="T95" fmla="*/ 0 h 1943"/>
                <a:gd name="T96" fmla="*/ 0 w 967"/>
                <a:gd name="T97" fmla="*/ 0 h 1943"/>
                <a:gd name="T98" fmla="*/ 252 w 967"/>
                <a:gd name="T99" fmla="*/ 8 h 1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67" h="1943">
                  <a:moveTo>
                    <a:pt x="915" y="1925"/>
                  </a:moveTo>
                  <a:lnTo>
                    <a:pt x="915" y="1925"/>
                  </a:lnTo>
                  <a:lnTo>
                    <a:pt x="915" y="1924"/>
                  </a:lnTo>
                  <a:lnTo>
                    <a:pt x="914" y="1923"/>
                  </a:lnTo>
                  <a:lnTo>
                    <a:pt x="914" y="1921"/>
                  </a:lnTo>
                  <a:lnTo>
                    <a:pt x="914" y="1920"/>
                  </a:lnTo>
                  <a:lnTo>
                    <a:pt x="914" y="1919"/>
                  </a:lnTo>
                  <a:lnTo>
                    <a:pt x="914" y="1917"/>
                  </a:lnTo>
                  <a:lnTo>
                    <a:pt x="914" y="1916"/>
                  </a:lnTo>
                  <a:lnTo>
                    <a:pt x="914" y="1915"/>
                  </a:lnTo>
                  <a:lnTo>
                    <a:pt x="914" y="1913"/>
                  </a:lnTo>
                  <a:lnTo>
                    <a:pt x="914" y="1912"/>
                  </a:lnTo>
                  <a:lnTo>
                    <a:pt x="914" y="1911"/>
                  </a:lnTo>
                  <a:lnTo>
                    <a:pt x="914" y="1910"/>
                  </a:lnTo>
                  <a:lnTo>
                    <a:pt x="915" y="1908"/>
                  </a:lnTo>
                  <a:lnTo>
                    <a:pt x="915" y="1907"/>
                  </a:lnTo>
                  <a:lnTo>
                    <a:pt x="916" y="1906"/>
                  </a:lnTo>
                  <a:lnTo>
                    <a:pt x="916" y="1905"/>
                  </a:lnTo>
                  <a:lnTo>
                    <a:pt x="917" y="1904"/>
                  </a:lnTo>
                  <a:lnTo>
                    <a:pt x="917" y="1902"/>
                  </a:lnTo>
                  <a:lnTo>
                    <a:pt x="918" y="1901"/>
                  </a:lnTo>
                  <a:lnTo>
                    <a:pt x="919" y="1900"/>
                  </a:lnTo>
                  <a:lnTo>
                    <a:pt x="920" y="1899"/>
                  </a:lnTo>
                  <a:lnTo>
                    <a:pt x="920" y="1898"/>
                  </a:lnTo>
                  <a:lnTo>
                    <a:pt x="921" y="1897"/>
                  </a:lnTo>
                  <a:lnTo>
                    <a:pt x="922" y="1896"/>
                  </a:lnTo>
                  <a:lnTo>
                    <a:pt x="923" y="1896"/>
                  </a:lnTo>
                  <a:lnTo>
                    <a:pt x="924" y="1895"/>
                  </a:lnTo>
                  <a:lnTo>
                    <a:pt x="925" y="1894"/>
                  </a:lnTo>
                  <a:lnTo>
                    <a:pt x="926" y="1893"/>
                  </a:lnTo>
                  <a:lnTo>
                    <a:pt x="928" y="1893"/>
                  </a:lnTo>
                  <a:lnTo>
                    <a:pt x="929" y="1892"/>
                  </a:lnTo>
                  <a:lnTo>
                    <a:pt x="930" y="1891"/>
                  </a:lnTo>
                  <a:lnTo>
                    <a:pt x="931" y="1891"/>
                  </a:lnTo>
                  <a:lnTo>
                    <a:pt x="931" y="1891"/>
                  </a:lnTo>
                  <a:lnTo>
                    <a:pt x="933" y="1890"/>
                  </a:lnTo>
                  <a:lnTo>
                    <a:pt x="934" y="1890"/>
                  </a:lnTo>
                  <a:lnTo>
                    <a:pt x="935" y="1890"/>
                  </a:lnTo>
                  <a:lnTo>
                    <a:pt x="937" y="1890"/>
                  </a:lnTo>
                  <a:lnTo>
                    <a:pt x="938" y="1889"/>
                  </a:lnTo>
                  <a:lnTo>
                    <a:pt x="939" y="1889"/>
                  </a:lnTo>
                  <a:lnTo>
                    <a:pt x="941" y="1889"/>
                  </a:lnTo>
                  <a:lnTo>
                    <a:pt x="942" y="1889"/>
                  </a:lnTo>
                  <a:lnTo>
                    <a:pt x="943" y="1889"/>
                  </a:lnTo>
                  <a:lnTo>
                    <a:pt x="944" y="1890"/>
                  </a:lnTo>
                  <a:lnTo>
                    <a:pt x="946" y="1890"/>
                  </a:lnTo>
                  <a:lnTo>
                    <a:pt x="947" y="1890"/>
                  </a:lnTo>
                  <a:lnTo>
                    <a:pt x="948" y="1890"/>
                  </a:lnTo>
                  <a:lnTo>
                    <a:pt x="949" y="1891"/>
                  </a:lnTo>
                  <a:lnTo>
                    <a:pt x="951" y="1891"/>
                  </a:lnTo>
                  <a:lnTo>
                    <a:pt x="952" y="1892"/>
                  </a:lnTo>
                  <a:lnTo>
                    <a:pt x="953" y="1892"/>
                  </a:lnTo>
                  <a:lnTo>
                    <a:pt x="954" y="1893"/>
                  </a:lnTo>
                  <a:lnTo>
                    <a:pt x="955" y="1894"/>
                  </a:lnTo>
                  <a:lnTo>
                    <a:pt x="956" y="1895"/>
                  </a:lnTo>
                  <a:lnTo>
                    <a:pt x="957" y="1895"/>
                  </a:lnTo>
                  <a:lnTo>
                    <a:pt x="958" y="1896"/>
                  </a:lnTo>
                  <a:lnTo>
                    <a:pt x="959" y="1897"/>
                  </a:lnTo>
                  <a:lnTo>
                    <a:pt x="960" y="1898"/>
                  </a:lnTo>
                  <a:lnTo>
                    <a:pt x="961" y="1899"/>
                  </a:lnTo>
                  <a:lnTo>
                    <a:pt x="962" y="1900"/>
                  </a:lnTo>
                  <a:lnTo>
                    <a:pt x="963" y="1901"/>
                  </a:lnTo>
                  <a:lnTo>
                    <a:pt x="963" y="1902"/>
                  </a:lnTo>
                  <a:lnTo>
                    <a:pt x="964" y="1903"/>
                  </a:lnTo>
                  <a:lnTo>
                    <a:pt x="965" y="1905"/>
                  </a:lnTo>
                  <a:lnTo>
                    <a:pt x="965" y="1906"/>
                  </a:lnTo>
                  <a:lnTo>
                    <a:pt x="966" y="1907"/>
                  </a:lnTo>
                  <a:lnTo>
                    <a:pt x="966" y="1907"/>
                  </a:lnTo>
                  <a:lnTo>
                    <a:pt x="966" y="1908"/>
                  </a:lnTo>
                  <a:lnTo>
                    <a:pt x="967" y="1910"/>
                  </a:lnTo>
                  <a:lnTo>
                    <a:pt x="967" y="1911"/>
                  </a:lnTo>
                  <a:lnTo>
                    <a:pt x="967" y="1912"/>
                  </a:lnTo>
                  <a:lnTo>
                    <a:pt x="967" y="1914"/>
                  </a:lnTo>
                  <a:lnTo>
                    <a:pt x="967" y="1915"/>
                  </a:lnTo>
                  <a:lnTo>
                    <a:pt x="967" y="1916"/>
                  </a:lnTo>
                  <a:lnTo>
                    <a:pt x="967" y="1918"/>
                  </a:lnTo>
                  <a:lnTo>
                    <a:pt x="967" y="1919"/>
                  </a:lnTo>
                  <a:lnTo>
                    <a:pt x="967" y="1920"/>
                  </a:lnTo>
                  <a:lnTo>
                    <a:pt x="967" y="1921"/>
                  </a:lnTo>
                  <a:lnTo>
                    <a:pt x="966" y="1923"/>
                  </a:lnTo>
                  <a:lnTo>
                    <a:pt x="966" y="1924"/>
                  </a:lnTo>
                  <a:lnTo>
                    <a:pt x="966" y="1925"/>
                  </a:lnTo>
                  <a:lnTo>
                    <a:pt x="965" y="1926"/>
                  </a:lnTo>
                  <a:lnTo>
                    <a:pt x="965" y="1928"/>
                  </a:lnTo>
                  <a:lnTo>
                    <a:pt x="964" y="1929"/>
                  </a:lnTo>
                  <a:lnTo>
                    <a:pt x="963" y="1930"/>
                  </a:lnTo>
                  <a:lnTo>
                    <a:pt x="963" y="1931"/>
                  </a:lnTo>
                  <a:lnTo>
                    <a:pt x="962" y="1932"/>
                  </a:lnTo>
                  <a:lnTo>
                    <a:pt x="961" y="1933"/>
                  </a:lnTo>
                  <a:lnTo>
                    <a:pt x="960" y="1934"/>
                  </a:lnTo>
                  <a:lnTo>
                    <a:pt x="960" y="1935"/>
                  </a:lnTo>
                  <a:lnTo>
                    <a:pt x="959" y="1936"/>
                  </a:lnTo>
                  <a:lnTo>
                    <a:pt x="958" y="1937"/>
                  </a:lnTo>
                  <a:lnTo>
                    <a:pt x="957" y="1938"/>
                  </a:lnTo>
                  <a:lnTo>
                    <a:pt x="956" y="1938"/>
                  </a:lnTo>
                  <a:lnTo>
                    <a:pt x="954" y="1939"/>
                  </a:lnTo>
                  <a:lnTo>
                    <a:pt x="953" y="1940"/>
                  </a:lnTo>
                  <a:lnTo>
                    <a:pt x="952" y="1940"/>
                  </a:lnTo>
                  <a:lnTo>
                    <a:pt x="951" y="1941"/>
                  </a:lnTo>
                  <a:lnTo>
                    <a:pt x="950" y="1941"/>
                  </a:lnTo>
                  <a:lnTo>
                    <a:pt x="950" y="1941"/>
                  </a:lnTo>
                  <a:lnTo>
                    <a:pt x="948" y="1942"/>
                  </a:lnTo>
                  <a:lnTo>
                    <a:pt x="947" y="1942"/>
                  </a:lnTo>
                  <a:lnTo>
                    <a:pt x="946" y="1943"/>
                  </a:lnTo>
                  <a:lnTo>
                    <a:pt x="944" y="1943"/>
                  </a:lnTo>
                  <a:lnTo>
                    <a:pt x="943" y="1943"/>
                  </a:lnTo>
                  <a:lnTo>
                    <a:pt x="942" y="1943"/>
                  </a:lnTo>
                  <a:lnTo>
                    <a:pt x="940" y="1943"/>
                  </a:lnTo>
                  <a:lnTo>
                    <a:pt x="939" y="1943"/>
                  </a:lnTo>
                  <a:lnTo>
                    <a:pt x="938" y="1943"/>
                  </a:lnTo>
                  <a:lnTo>
                    <a:pt x="936" y="1943"/>
                  </a:lnTo>
                  <a:lnTo>
                    <a:pt x="935" y="1943"/>
                  </a:lnTo>
                  <a:lnTo>
                    <a:pt x="934" y="1942"/>
                  </a:lnTo>
                  <a:lnTo>
                    <a:pt x="933" y="1942"/>
                  </a:lnTo>
                  <a:lnTo>
                    <a:pt x="931" y="1941"/>
                  </a:lnTo>
                  <a:lnTo>
                    <a:pt x="930" y="1941"/>
                  </a:lnTo>
                  <a:lnTo>
                    <a:pt x="929" y="1940"/>
                  </a:lnTo>
                  <a:lnTo>
                    <a:pt x="928" y="1940"/>
                  </a:lnTo>
                  <a:lnTo>
                    <a:pt x="927" y="1939"/>
                  </a:lnTo>
                  <a:lnTo>
                    <a:pt x="926" y="1939"/>
                  </a:lnTo>
                  <a:lnTo>
                    <a:pt x="925" y="1938"/>
                  </a:lnTo>
                  <a:lnTo>
                    <a:pt x="923" y="1937"/>
                  </a:lnTo>
                  <a:lnTo>
                    <a:pt x="923" y="1936"/>
                  </a:lnTo>
                  <a:lnTo>
                    <a:pt x="922" y="1935"/>
                  </a:lnTo>
                  <a:lnTo>
                    <a:pt x="921" y="1934"/>
                  </a:lnTo>
                  <a:lnTo>
                    <a:pt x="920" y="1933"/>
                  </a:lnTo>
                  <a:lnTo>
                    <a:pt x="919" y="1932"/>
                  </a:lnTo>
                  <a:lnTo>
                    <a:pt x="918" y="1931"/>
                  </a:lnTo>
                  <a:lnTo>
                    <a:pt x="917" y="1930"/>
                  </a:lnTo>
                  <a:lnTo>
                    <a:pt x="917" y="1929"/>
                  </a:lnTo>
                  <a:lnTo>
                    <a:pt x="916" y="1928"/>
                  </a:lnTo>
                  <a:lnTo>
                    <a:pt x="916" y="1927"/>
                  </a:lnTo>
                  <a:lnTo>
                    <a:pt x="915" y="1925"/>
                  </a:lnTo>
                  <a:lnTo>
                    <a:pt x="915" y="1925"/>
                  </a:lnTo>
                  <a:close/>
                  <a:moveTo>
                    <a:pt x="256" y="3"/>
                  </a:moveTo>
                  <a:lnTo>
                    <a:pt x="256" y="3"/>
                  </a:lnTo>
                  <a:lnTo>
                    <a:pt x="944" y="1915"/>
                  </a:lnTo>
                  <a:lnTo>
                    <a:pt x="937" y="1917"/>
                  </a:lnTo>
                  <a:lnTo>
                    <a:pt x="249" y="5"/>
                  </a:lnTo>
                  <a:lnTo>
                    <a:pt x="252" y="0"/>
                  </a:lnTo>
                  <a:lnTo>
                    <a:pt x="256" y="3"/>
                  </a:lnTo>
                  <a:close/>
                  <a:moveTo>
                    <a:pt x="252" y="0"/>
                  </a:moveTo>
                  <a:lnTo>
                    <a:pt x="252" y="0"/>
                  </a:lnTo>
                  <a:lnTo>
                    <a:pt x="255" y="0"/>
                  </a:lnTo>
                  <a:lnTo>
                    <a:pt x="256" y="3"/>
                  </a:lnTo>
                  <a:lnTo>
                    <a:pt x="252" y="0"/>
                  </a:lnTo>
                  <a:close/>
                  <a:moveTo>
                    <a:pt x="0" y="0"/>
                  </a:moveTo>
                  <a:lnTo>
                    <a:pt x="0" y="0"/>
                  </a:lnTo>
                  <a:lnTo>
                    <a:pt x="252" y="0"/>
                  </a:lnTo>
                  <a:lnTo>
                    <a:pt x="252" y="8"/>
                  </a:lnTo>
                  <a:lnTo>
                    <a:pt x="0" y="8"/>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327" name="Freeform 371"/>
            <p:cNvSpPr>
              <a:spLocks noEditPoints="1"/>
            </p:cNvSpPr>
            <p:nvPr/>
          </p:nvSpPr>
          <p:spPr bwMode="auto">
            <a:xfrm>
              <a:off x="2366" y="1187"/>
              <a:ext cx="139" cy="278"/>
            </a:xfrm>
            <a:custGeom>
              <a:avLst/>
              <a:gdLst>
                <a:gd name="T0" fmla="*/ 595 w 647"/>
                <a:gd name="T1" fmla="*/ 1274 h 1293"/>
                <a:gd name="T2" fmla="*/ 594 w 647"/>
                <a:gd name="T3" fmla="*/ 1270 h 1293"/>
                <a:gd name="T4" fmla="*/ 594 w 647"/>
                <a:gd name="T5" fmla="*/ 1266 h 1293"/>
                <a:gd name="T6" fmla="*/ 594 w 647"/>
                <a:gd name="T7" fmla="*/ 1262 h 1293"/>
                <a:gd name="T8" fmla="*/ 595 w 647"/>
                <a:gd name="T9" fmla="*/ 1258 h 1293"/>
                <a:gd name="T10" fmla="*/ 596 w 647"/>
                <a:gd name="T11" fmla="*/ 1255 h 1293"/>
                <a:gd name="T12" fmla="*/ 598 w 647"/>
                <a:gd name="T13" fmla="*/ 1251 h 1293"/>
                <a:gd name="T14" fmla="*/ 600 w 647"/>
                <a:gd name="T15" fmla="*/ 1248 h 1293"/>
                <a:gd name="T16" fmla="*/ 603 w 647"/>
                <a:gd name="T17" fmla="*/ 1246 h 1293"/>
                <a:gd name="T18" fmla="*/ 606 w 647"/>
                <a:gd name="T19" fmla="*/ 1243 h 1293"/>
                <a:gd name="T20" fmla="*/ 610 w 647"/>
                <a:gd name="T21" fmla="*/ 1241 h 1293"/>
                <a:gd name="T22" fmla="*/ 613 w 647"/>
                <a:gd name="T23" fmla="*/ 1240 h 1293"/>
                <a:gd name="T24" fmla="*/ 617 w 647"/>
                <a:gd name="T25" fmla="*/ 1240 h 1293"/>
                <a:gd name="T26" fmla="*/ 621 w 647"/>
                <a:gd name="T27" fmla="*/ 1239 h 1293"/>
                <a:gd name="T28" fmla="*/ 624 w 647"/>
                <a:gd name="T29" fmla="*/ 1240 h 1293"/>
                <a:gd name="T30" fmla="*/ 628 w 647"/>
                <a:gd name="T31" fmla="*/ 1240 h 1293"/>
                <a:gd name="T32" fmla="*/ 632 w 647"/>
                <a:gd name="T33" fmla="*/ 1242 h 1293"/>
                <a:gd name="T34" fmla="*/ 635 w 647"/>
                <a:gd name="T35" fmla="*/ 1244 h 1293"/>
                <a:gd name="T36" fmla="*/ 638 w 647"/>
                <a:gd name="T37" fmla="*/ 1246 h 1293"/>
                <a:gd name="T38" fmla="*/ 641 w 647"/>
                <a:gd name="T39" fmla="*/ 1249 h 1293"/>
                <a:gd name="T40" fmla="*/ 643 w 647"/>
                <a:gd name="T41" fmla="*/ 1252 h 1293"/>
                <a:gd name="T42" fmla="*/ 645 w 647"/>
                <a:gd name="T43" fmla="*/ 1256 h 1293"/>
                <a:gd name="T44" fmla="*/ 646 w 647"/>
                <a:gd name="T45" fmla="*/ 1258 h 1293"/>
                <a:gd name="T46" fmla="*/ 647 w 647"/>
                <a:gd name="T47" fmla="*/ 1262 h 1293"/>
                <a:gd name="T48" fmla="*/ 647 w 647"/>
                <a:gd name="T49" fmla="*/ 1266 h 1293"/>
                <a:gd name="T50" fmla="*/ 647 w 647"/>
                <a:gd name="T51" fmla="*/ 1270 h 1293"/>
                <a:gd name="T52" fmla="*/ 646 w 647"/>
                <a:gd name="T53" fmla="*/ 1274 h 1293"/>
                <a:gd name="T54" fmla="*/ 645 w 647"/>
                <a:gd name="T55" fmla="*/ 1278 h 1293"/>
                <a:gd name="T56" fmla="*/ 643 w 647"/>
                <a:gd name="T57" fmla="*/ 1281 h 1293"/>
                <a:gd name="T58" fmla="*/ 640 w 647"/>
                <a:gd name="T59" fmla="*/ 1284 h 1293"/>
                <a:gd name="T60" fmla="*/ 638 w 647"/>
                <a:gd name="T61" fmla="*/ 1287 h 1293"/>
                <a:gd name="T62" fmla="*/ 634 w 647"/>
                <a:gd name="T63" fmla="*/ 1289 h 1293"/>
                <a:gd name="T64" fmla="*/ 631 w 647"/>
                <a:gd name="T65" fmla="*/ 1291 h 1293"/>
                <a:gd name="T66" fmla="*/ 628 w 647"/>
                <a:gd name="T67" fmla="*/ 1292 h 1293"/>
                <a:gd name="T68" fmla="*/ 624 w 647"/>
                <a:gd name="T69" fmla="*/ 1293 h 1293"/>
                <a:gd name="T70" fmla="*/ 620 w 647"/>
                <a:gd name="T71" fmla="*/ 1293 h 1293"/>
                <a:gd name="T72" fmla="*/ 616 w 647"/>
                <a:gd name="T73" fmla="*/ 1293 h 1293"/>
                <a:gd name="T74" fmla="*/ 613 w 647"/>
                <a:gd name="T75" fmla="*/ 1292 h 1293"/>
                <a:gd name="T76" fmla="*/ 609 w 647"/>
                <a:gd name="T77" fmla="*/ 1290 h 1293"/>
                <a:gd name="T78" fmla="*/ 606 w 647"/>
                <a:gd name="T79" fmla="*/ 1289 h 1293"/>
                <a:gd name="T80" fmla="*/ 603 w 647"/>
                <a:gd name="T81" fmla="*/ 1286 h 1293"/>
                <a:gd name="T82" fmla="*/ 600 w 647"/>
                <a:gd name="T83" fmla="*/ 1283 h 1293"/>
                <a:gd name="T84" fmla="*/ 597 w 647"/>
                <a:gd name="T85" fmla="*/ 1280 h 1293"/>
                <a:gd name="T86" fmla="*/ 596 w 647"/>
                <a:gd name="T87" fmla="*/ 1277 h 1293"/>
                <a:gd name="T88" fmla="*/ 170 w 647"/>
                <a:gd name="T89" fmla="*/ 3 h 1293"/>
                <a:gd name="T90" fmla="*/ 617 w 647"/>
                <a:gd name="T91" fmla="*/ 1267 h 1293"/>
                <a:gd name="T92" fmla="*/ 170 w 647"/>
                <a:gd name="T93" fmla="*/ 3 h 1293"/>
                <a:gd name="T94" fmla="*/ 169 w 647"/>
                <a:gd name="T95" fmla="*/ 0 h 1293"/>
                <a:gd name="T96" fmla="*/ 0 w 647"/>
                <a:gd name="T97" fmla="*/ 0 h 1293"/>
                <a:gd name="T98" fmla="*/ 166 w 647"/>
                <a:gd name="T99" fmla="*/ 8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47" h="1293">
                  <a:moveTo>
                    <a:pt x="595" y="1275"/>
                  </a:moveTo>
                  <a:lnTo>
                    <a:pt x="595" y="1275"/>
                  </a:lnTo>
                  <a:lnTo>
                    <a:pt x="595" y="1274"/>
                  </a:lnTo>
                  <a:lnTo>
                    <a:pt x="594" y="1273"/>
                  </a:lnTo>
                  <a:lnTo>
                    <a:pt x="594" y="1271"/>
                  </a:lnTo>
                  <a:lnTo>
                    <a:pt x="594" y="1270"/>
                  </a:lnTo>
                  <a:lnTo>
                    <a:pt x="594" y="1269"/>
                  </a:lnTo>
                  <a:lnTo>
                    <a:pt x="594" y="1267"/>
                  </a:lnTo>
                  <a:lnTo>
                    <a:pt x="594" y="1266"/>
                  </a:lnTo>
                  <a:lnTo>
                    <a:pt x="594" y="1265"/>
                  </a:lnTo>
                  <a:lnTo>
                    <a:pt x="594" y="1263"/>
                  </a:lnTo>
                  <a:lnTo>
                    <a:pt x="594" y="1262"/>
                  </a:lnTo>
                  <a:lnTo>
                    <a:pt x="594" y="1261"/>
                  </a:lnTo>
                  <a:lnTo>
                    <a:pt x="594" y="1260"/>
                  </a:lnTo>
                  <a:lnTo>
                    <a:pt x="595" y="1258"/>
                  </a:lnTo>
                  <a:lnTo>
                    <a:pt x="595" y="1257"/>
                  </a:lnTo>
                  <a:lnTo>
                    <a:pt x="596" y="1256"/>
                  </a:lnTo>
                  <a:lnTo>
                    <a:pt x="596" y="1255"/>
                  </a:lnTo>
                  <a:lnTo>
                    <a:pt x="597" y="1254"/>
                  </a:lnTo>
                  <a:lnTo>
                    <a:pt x="597" y="1252"/>
                  </a:lnTo>
                  <a:lnTo>
                    <a:pt x="598" y="1251"/>
                  </a:lnTo>
                  <a:lnTo>
                    <a:pt x="599" y="1250"/>
                  </a:lnTo>
                  <a:lnTo>
                    <a:pt x="600" y="1249"/>
                  </a:lnTo>
                  <a:lnTo>
                    <a:pt x="600" y="1248"/>
                  </a:lnTo>
                  <a:lnTo>
                    <a:pt x="601" y="1247"/>
                  </a:lnTo>
                  <a:lnTo>
                    <a:pt x="602" y="1246"/>
                  </a:lnTo>
                  <a:lnTo>
                    <a:pt x="603" y="1246"/>
                  </a:lnTo>
                  <a:lnTo>
                    <a:pt x="604" y="1245"/>
                  </a:lnTo>
                  <a:lnTo>
                    <a:pt x="605" y="1244"/>
                  </a:lnTo>
                  <a:lnTo>
                    <a:pt x="606" y="1243"/>
                  </a:lnTo>
                  <a:lnTo>
                    <a:pt x="608" y="1243"/>
                  </a:lnTo>
                  <a:lnTo>
                    <a:pt x="609" y="1242"/>
                  </a:lnTo>
                  <a:lnTo>
                    <a:pt x="610" y="1241"/>
                  </a:lnTo>
                  <a:lnTo>
                    <a:pt x="611" y="1241"/>
                  </a:lnTo>
                  <a:lnTo>
                    <a:pt x="611" y="1241"/>
                  </a:lnTo>
                  <a:lnTo>
                    <a:pt x="613" y="1240"/>
                  </a:lnTo>
                  <a:lnTo>
                    <a:pt x="614" y="1240"/>
                  </a:lnTo>
                  <a:lnTo>
                    <a:pt x="615" y="1240"/>
                  </a:lnTo>
                  <a:lnTo>
                    <a:pt x="617" y="1240"/>
                  </a:lnTo>
                  <a:lnTo>
                    <a:pt x="618" y="1239"/>
                  </a:lnTo>
                  <a:lnTo>
                    <a:pt x="619" y="1239"/>
                  </a:lnTo>
                  <a:lnTo>
                    <a:pt x="621" y="1239"/>
                  </a:lnTo>
                  <a:lnTo>
                    <a:pt x="622" y="1239"/>
                  </a:lnTo>
                  <a:lnTo>
                    <a:pt x="623" y="1239"/>
                  </a:lnTo>
                  <a:lnTo>
                    <a:pt x="624" y="1240"/>
                  </a:lnTo>
                  <a:lnTo>
                    <a:pt x="626" y="1240"/>
                  </a:lnTo>
                  <a:lnTo>
                    <a:pt x="627" y="1240"/>
                  </a:lnTo>
                  <a:lnTo>
                    <a:pt x="628" y="1240"/>
                  </a:lnTo>
                  <a:lnTo>
                    <a:pt x="629" y="1241"/>
                  </a:lnTo>
                  <a:lnTo>
                    <a:pt x="631" y="1241"/>
                  </a:lnTo>
                  <a:lnTo>
                    <a:pt x="632" y="1242"/>
                  </a:lnTo>
                  <a:lnTo>
                    <a:pt x="633" y="1242"/>
                  </a:lnTo>
                  <a:lnTo>
                    <a:pt x="634" y="1243"/>
                  </a:lnTo>
                  <a:lnTo>
                    <a:pt x="635" y="1244"/>
                  </a:lnTo>
                  <a:lnTo>
                    <a:pt x="636" y="1245"/>
                  </a:lnTo>
                  <a:lnTo>
                    <a:pt x="637" y="1245"/>
                  </a:lnTo>
                  <a:lnTo>
                    <a:pt x="638" y="1246"/>
                  </a:lnTo>
                  <a:lnTo>
                    <a:pt x="639" y="1247"/>
                  </a:lnTo>
                  <a:lnTo>
                    <a:pt x="640" y="1248"/>
                  </a:lnTo>
                  <a:lnTo>
                    <a:pt x="641" y="1249"/>
                  </a:lnTo>
                  <a:lnTo>
                    <a:pt x="642" y="1250"/>
                  </a:lnTo>
                  <a:lnTo>
                    <a:pt x="643" y="1251"/>
                  </a:lnTo>
                  <a:lnTo>
                    <a:pt x="643" y="1252"/>
                  </a:lnTo>
                  <a:lnTo>
                    <a:pt x="644" y="1253"/>
                  </a:lnTo>
                  <a:lnTo>
                    <a:pt x="645" y="1255"/>
                  </a:lnTo>
                  <a:lnTo>
                    <a:pt x="645" y="1256"/>
                  </a:lnTo>
                  <a:lnTo>
                    <a:pt x="646" y="1257"/>
                  </a:lnTo>
                  <a:lnTo>
                    <a:pt x="646" y="1257"/>
                  </a:lnTo>
                  <a:lnTo>
                    <a:pt x="646" y="1258"/>
                  </a:lnTo>
                  <a:lnTo>
                    <a:pt x="647" y="1260"/>
                  </a:lnTo>
                  <a:lnTo>
                    <a:pt x="647" y="1261"/>
                  </a:lnTo>
                  <a:lnTo>
                    <a:pt x="647" y="1262"/>
                  </a:lnTo>
                  <a:lnTo>
                    <a:pt x="647" y="1264"/>
                  </a:lnTo>
                  <a:lnTo>
                    <a:pt x="647" y="1265"/>
                  </a:lnTo>
                  <a:lnTo>
                    <a:pt x="647" y="1266"/>
                  </a:lnTo>
                  <a:lnTo>
                    <a:pt x="647" y="1268"/>
                  </a:lnTo>
                  <a:lnTo>
                    <a:pt x="647" y="1269"/>
                  </a:lnTo>
                  <a:lnTo>
                    <a:pt x="647" y="1270"/>
                  </a:lnTo>
                  <a:lnTo>
                    <a:pt x="647" y="1271"/>
                  </a:lnTo>
                  <a:lnTo>
                    <a:pt x="646" y="1273"/>
                  </a:lnTo>
                  <a:lnTo>
                    <a:pt x="646" y="1274"/>
                  </a:lnTo>
                  <a:lnTo>
                    <a:pt x="646" y="1275"/>
                  </a:lnTo>
                  <a:lnTo>
                    <a:pt x="645" y="1276"/>
                  </a:lnTo>
                  <a:lnTo>
                    <a:pt x="645" y="1278"/>
                  </a:lnTo>
                  <a:lnTo>
                    <a:pt x="644" y="1279"/>
                  </a:lnTo>
                  <a:lnTo>
                    <a:pt x="644" y="1280"/>
                  </a:lnTo>
                  <a:lnTo>
                    <a:pt x="643" y="1281"/>
                  </a:lnTo>
                  <a:lnTo>
                    <a:pt x="642" y="1282"/>
                  </a:lnTo>
                  <a:lnTo>
                    <a:pt x="641" y="1283"/>
                  </a:lnTo>
                  <a:lnTo>
                    <a:pt x="640" y="1284"/>
                  </a:lnTo>
                  <a:lnTo>
                    <a:pt x="640" y="1285"/>
                  </a:lnTo>
                  <a:lnTo>
                    <a:pt x="639" y="1286"/>
                  </a:lnTo>
                  <a:lnTo>
                    <a:pt x="638" y="1287"/>
                  </a:lnTo>
                  <a:lnTo>
                    <a:pt x="637" y="1288"/>
                  </a:lnTo>
                  <a:lnTo>
                    <a:pt x="636" y="1288"/>
                  </a:lnTo>
                  <a:lnTo>
                    <a:pt x="634" y="1289"/>
                  </a:lnTo>
                  <a:lnTo>
                    <a:pt x="633" y="1290"/>
                  </a:lnTo>
                  <a:lnTo>
                    <a:pt x="632" y="1290"/>
                  </a:lnTo>
                  <a:lnTo>
                    <a:pt x="631" y="1291"/>
                  </a:lnTo>
                  <a:lnTo>
                    <a:pt x="630" y="1291"/>
                  </a:lnTo>
                  <a:lnTo>
                    <a:pt x="630" y="1291"/>
                  </a:lnTo>
                  <a:lnTo>
                    <a:pt x="628" y="1292"/>
                  </a:lnTo>
                  <a:lnTo>
                    <a:pt x="627" y="1292"/>
                  </a:lnTo>
                  <a:lnTo>
                    <a:pt x="626" y="1293"/>
                  </a:lnTo>
                  <a:lnTo>
                    <a:pt x="624" y="1293"/>
                  </a:lnTo>
                  <a:lnTo>
                    <a:pt x="623" y="1293"/>
                  </a:lnTo>
                  <a:lnTo>
                    <a:pt x="622" y="1293"/>
                  </a:lnTo>
                  <a:lnTo>
                    <a:pt x="620" y="1293"/>
                  </a:lnTo>
                  <a:lnTo>
                    <a:pt x="619" y="1293"/>
                  </a:lnTo>
                  <a:lnTo>
                    <a:pt x="618" y="1293"/>
                  </a:lnTo>
                  <a:lnTo>
                    <a:pt x="616" y="1293"/>
                  </a:lnTo>
                  <a:lnTo>
                    <a:pt x="615" y="1293"/>
                  </a:lnTo>
                  <a:lnTo>
                    <a:pt x="614" y="1292"/>
                  </a:lnTo>
                  <a:lnTo>
                    <a:pt x="613" y="1292"/>
                  </a:lnTo>
                  <a:lnTo>
                    <a:pt x="611" y="1291"/>
                  </a:lnTo>
                  <a:lnTo>
                    <a:pt x="610" y="1291"/>
                  </a:lnTo>
                  <a:lnTo>
                    <a:pt x="609" y="1290"/>
                  </a:lnTo>
                  <a:lnTo>
                    <a:pt x="608" y="1290"/>
                  </a:lnTo>
                  <a:lnTo>
                    <a:pt x="607" y="1289"/>
                  </a:lnTo>
                  <a:lnTo>
                    <a:pt x="606" y="1289"/>
                  </a:lnTo>
                  <a:lnTo>
                    <a:pt x="605" y="1288"/>
                  </a:lnTo>
                  <a:lnTo>
                    <a:pt x="604" y="1287"/>
                  </a:lnTo>
                  <a:lnTo>
                    <a:pt x="603" y="1286"/>
                  </a:lnTo>
                  <a:lnTo>
                    <a:pt x="602" y="1285"/>
                  </a:lnTo>
                  <a:lnTo>
                    <a:pt x="601" y="1284"/>
                  </a:lnTo>
                  <a:lnTo>
                    <a:pt x="600" y="1283"/>
                  </a:lnTo>
                  <a:lnTo>
                    <a:pt x="599" y="1282"/>
                  </a:lnTo>
                  <a:lnTo>
                    <a:pt x="598" y="1281"/>
                  </a:lnTo>
                  <a:lnTo>
                    <a:pt x="597" y="1280"/>
                  </a:lnTo>
                  <a:lnTo>
                    <a:pt x="597" y="1279"/>
                  </a:lnTo>
                  <a:lnTo>
                    <a:pt x="596" y="1278"/>
                  </a:lnTo>
                  <a:lnTo>
                    <a:pt x="596" y="1277"/>
                  </a:lnTo>
                  <a:lnTo>
                    <a:pt x="595" y="1275"/>
                  </a:lnTo>
                  <a:lnTo>
                    <a:pt x="595" y="1275"/>
                  </a:lnTo>
                  <a:close/>
                  <a:moveTo>
                    <a:pt x="170" y="3"/>
                  </a:moveTo>
                  <a:lnTo>
                    <a:pt x="170" y="3"/>
                  </a:lnTo>
                  <a:lnTo>
                    <a:pt x="624" y="1265"/>
                  </a:lnTo>
                  <a:lnTo>
                    <a:pt x="617" y="1267"/>
                  </a:lnTo>
                  <a:lnTo>
                    <a:pt x="163" y="5"/>
                  </a:lnTo>
                  <a:lnTo>
                    <a:pt x="166" y="0"/>
                  </a:lnTo>
                  <a:lnTo>
                    <a:pt x="170" y="3"/>
                  </a:lnTo>
                  <a:close/>
                  <a:moveTo>
                    <a:pt x="166" y="0"/>
                  </a:moveTo>
                  <a:lnTo>
                    <a:pt x="166" y="0"/>
                  </a:lnTo>
                  <a:lnTo>
                    <a:pt x="169" y="0"/>
                  </a:lnTo>
                  <a:lnTo>
                    <a:pt x="170" y="3"/>
                  </a:lnTo>
                  <a:lnTo>
                    <a:pt x="166" y="0"/>
                  </a:lnTo>
                  <a:close/>
                  <a:moveTo>
                    <a:pt x="0" y="0"/>
                  </a:moveTo>
                  <a:lnTo>
                    <a:pt x="0" y="0"/>
                  </a:lnTo>
                  <a:lnTo>
                    <a:pt x="166" y="0"/>
                  </a:lnTo>
                  <a:lnTo>
                    <a:pt x="166" y="8"/>
                  </a:lnTo>
                  <a:lnTo>
                    <a:pt x="0" y="8"/>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328" name="Freeform 372"/>
            <p:cNvSpPr>
              <a:spLocks noEditPoints="1"/>
            </p:cNvSpPr>
            <p:nvPr/>
          </p:nvSpPr>
          <p:spPr bwMode="auto">
            <a:xfrm>
              <a:off x="3012" y="1083"/>
              <a:ext cx="103" cy="205"/>
            </a:xfrm>
            <a:custGeom>
              <a:avLst/>
              <a:gdLst>
                <a:gd name="T0" fmla="*/ 427 w 479"/>
                <a:gd name="T1" fmla="*/ 931 h 950"/>
                <a:gd name="T2" fmla="*/ 426 w 479"/>
                <a:gd name="T3" fmla="*/ 927 h 950"/>
                <a:gd name="T4" fmla="*/ 425 w 479"/>
                <a:gd name="T5" fmla="*/ 923 h 950"/>
                <a:gd name="T6" fmla="*/ 426 w 479"/>
                <a:gd name="T7" fmla="*/ 919 h 950"/>
                <a:gd name="T8" fmla="*/ 427 w 479"/>
                <a:gd name="T9" fmla="*/ 915 h 950"/>
                <a:gd name="T10" fmla="*/ 428 w 479"/>
                <a:gd name="T11" fmla="*/ 911 h 950"/>
                <a:gd name="T12" fmla="*/ 430 w 479"/>
                <a:gd name="T13" fmla="*/ 908 h 950"/>
                <a:gd name="T14" fmla="*/ 432 w 479"/>
                <a:gd name="T15" fmla="*/ 905 h 950"/>
                <a:gd name="T16" fmla="*/ 435 w 479"/>
                <a:gd name="T17" fmla="*/ 902 h 950"/>
                <a:gd name="T18" fmla="*/ 438 w 479"/>
                <a:gd name="T19" fmla="*/ 900 h 950"/>
                <a:gd name="T20" fmla="*/ 442 w 479"/>
                <a:gd name="T21" fmla="*/ 898 h 950"/>
                <a:gd name="T22" fmla="*/ 445 w 479"/>
                <a:gd name="T23" fmla="*/ 897 h 950"/>
                <a:gd name="T24" fmla="*/ 449 w 479"/>
                <a:gd name="T25" fmla="*/ 896 h 950"/>
                <a:gd name="T26" fmla="*/ 452 w 479"/>
                <a:gd name="T27" fmla="*/ 896 h 950"/>
                <a:gd name="T28" fmla="*/ 456 w 479"/>
                <a:gd name="T29" fmla="*/ 896 h 950"/>
                <a:gd name="T30" fmla="*/ 460 w 479"/>
                <a:gd name="T31" fmla="*/ 897 h 950"/>
                <a:gd name="T32" fmla="*/ 464 w 479"/>
                <a:gd name="T33" fmla="*/ 898 h 950"/>
                <a:gd name="T34" fmla="*/ 467 w 479"/>
                <a:gd name="T35" fmla="*/ 900 h 950"/>
                <a:gd name="T36" fmla="*/ 470 w 479"/>
                <a:gd name="T37" fmla="*/ 903 h 950"/>
                <a:gd name="T38" fmla="*/ 473 w 479"/>
                <a:gd name="T39" fmla="*/ 905 h 950"/>
                <a:gd name="T40" fmla="*/ 475 w 479"/>
                <a:gd name="T41" fmla="*/ 909 h 950"/>
                <a:gd name="T42" fmla="*/ 477 w 479"/>
                <a:gd name="T43" fmla="*/ 912 h 950"/>
                <a:gd name="T44" fmla="*/ 478 w 479"/>
                <a:gd name="T45" fmla="*/ 915 h 950"/>
                <a:gd name="T46" fmla="*/ 479 w 479"/>
                <a:gd name="T47" fmla="*/ 919 h 950"/>
                <a:gd name="T48" fmla="*/ 479 w 479"/>
                <a:gd name="T49" fmla="*/ 923 h 950"/>
                <a:gd name="T50" fmla="*/ 479 w 479"/>
                <a:gd name="T51" fmla="*/ 927 h 950"/>
                <a:gd name="T52" fmla="*/ 478 w 479"/>
                <a:gd name="T53" fmla="*/ 931 h 950"/>
                <a:gd name="T54" fmla="*/ 477 w 479"/>
                <a:gd name="T55" fmla="*/ 934 h 950"/>
                <a:gd name="T56" fmla="*/ 475 w 479"/>
                <a:gd name="T57" fmla="*/ 938 h 950"/>
                <a:gd name="T58" fmla="*/ 472 w 479"/>
                <a:gd name="T59" fmla="*/ 941 h 950"/>
                <a:gd name="T60" fmla="*/ 470 w 479"/>
                <a:gd name="T61" fmla="*/ 943 h 950"/>
                <a:gd name="T62" fmla="*/ 466 w 479"/>
                <a:gd name="T63" fmla="*/ 946 h 950"/>
                <a:gd name="T64" fmla="*/ 463 w 479"/>
                <a:gd name="T65" fmla="*/ 948 h 950"/>
                <a:gd name="T66" fmla="*/ 460 w 479"/>
                <a:gd name="T67" fmla="*/ 948 h 950"/>
                <a:gd name="T68" fmla="*/ 456 w 479"/>
                <a:gd name="T69" fmla="*/ 949 h 950"/>
                <a:gd name="T70" fmla="*/ 452 w 479"/>
                <a:gd name="T71" fmla="*/ 950 h 950"/>
                <a:gd name="T72" fmla="*/ 448 w 479"/>
                <a:gd name="T73" fmla="*/ 949 h 950"/>
                <a:gd name="T74" fmla="*/ 445 w 479"/>
                <a:gd name="T75" fmla="*/ 948 h 950"/>
                <a:gd name="T76" fmla="*/ 441 w 479"/>
                <a:gd name="T77" fmla="*/ 947 h 950"/>
                <a:gd name="T78" fmla="*/ 438 w 479"/>
                <a:gd name="T79" fmla="*/ 945 h 950"/>
                <a:gd name="T80" fmla="*/ 434 w 479"/>
                <a:gd name="T81" fmla="*/ 943 h 950"/>
                <a:gd name="T82" fmla="*/ 432 w 479"/>
                <a:gd name="T83" fmla="*/ 940 h 950"/>
                <a:gd name="T84" fmla="*/ 429 w 479"/>
                <a:gd name="T85" fmla="*/ 937 h 950"/>
                <a:gd name="T86" fmla="*/ 428 w 479"/>
                <a:gd name="T87" fmla="*/ 933 h 950"/>
                <a:gd name="T88" fmla="*/ 125 w 479"/>
                <a:gd name="T89" fmla="*/ 2 h 950"/>
                <a:gd name="T90" fmla="*/ 449 w 479"/>
                <a:gd name="T91" fmla="*/ 924 h 950"/>
                <a:gd name="T92" fmla="*/ 125 w 479"/>
                <a:gd name="T93" fmla="*/ 2 h 950"/>
                <a:gd name="T94" fmla="*/ 124 w 479"/>
                <a:gd name="T95" fmla="*/ 0 h 950"/>
                <a:gd name="T96" fmla="*/ 0 w 479"/>
                <a:gd name="T97" fmla="*/ 0 h 950"/>
                <a:gd name="T98" fmla="*/ 122 w 479"/>
                <a:gd name="T99" fmla="*/ 7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79" h="950">
                  <a:moveTo>
                    <a:pt x="427" y="932"/>
                  </a:moveTo>
                  <a:lnTo>
                    <a:pt x="427" y="932"/>
                  </a:lnTo>
                  <a:lnTo>
                    <a:pt x="427" y="931"/>
                  </a:lnTo>
                  <a:lnTo>
                    <a:pt x="426" y="929"/>
                  </a:lnTo>
                  <a:lnTo>
                    <a:pt x="426" y="928"/>
                  </a:lnTo>
                  <a:lnTo>
                    <a:pt x="426" y="927"/>
                  </a:lnTo>
                  <a:lnTo>
                    <a:pt x="426" y="925"/>
                  </a:lnTo>
                  <a:lnTo>
                    <a:pt x="425" y="924"/>
                  </a:lnTo>
                  <a:lnTo>
                    <a:pt x="425" y="923"/>
                  </a:lnTo>
                  <a:lnTo>
                    <a:pt x="426" y="921"/>
                  </a:lnTo>
                  <a:lnTo>
                    <a:pt x="426" y="920"/>
                  </a:lnTo>
                  <a:lnTo>
                    <a:pt x="426" y="919"/>
                  </a:lnTo>
                  <a:lnTo>
                    <a:pt x="426" y="917"/>
                  </a:lnTo>
                  <a:lnTo>
                    <a:pt x="426" y="916"/>
                  </a:lnTo>
                  <a:lnTo>
                    <a:pt x="427" y="915"/>
                  </a:lnTo>
                  <a:lnTo>
                    <a:pt x="427" y="914"/>
                  </a:lnTo>
                  <a:lnTo>
                    <a:pt x="428" y="912"/>
                  </a:lnTo>
                  <a:lnTo>
                    <a:pt x="428" y="911"/>
                  </a:lnTo>
                  <a:lnTo>
                    <a:pt x="429" y="910"/>
                  </a:lnTo>
                  <a:lnTo>
                    <a:pt x="429" y="909"/>
                  </a:lnTo>
                  <a:lnTo>
                    <a:pt x="430" y="908"/>
                  </a:lnTo>
                  <a:lnTo>
                    <a:pt x="431" y="907"/>
                  </a:lnTo>
                  <a:lnTo>
                    <a:pt x="431" y="906"/>
                  </a:lnTo>
                  <a:lnTo>
                    <a:pt x="432" y="905"/>
                  </a:lnTo>
                  <a:lnTo>
                    <a:pt x="433" y="904"/>
                  </a:lnTo>
                  <a:lnTo>
                    <a:pt x="434" y="903"/>
                  </a:lnTo>
                  <a:lnTo>
                    <a:pt x="435" y="902"/>
                  </a:lnTo>
                  <a:lnTo>
                    <a:pt x="436" y="901"/>
                  </a:lnTo>
                  <a:lnTo>
                    <a:pt x="437" y="900"/>
                  </a:lnTo>
                  <a:lnTo>
                    <a:pt x="438" y="900"/>
                  </a:lnTo>
                  <a:lnTo>
                    <a:pt x="440" y="899"/>
                  </a:lnTo>
                  <a:lnTo>
                    <a:pt x="441" y="898"/>
                  </a:lnTo>
                  <a:lnTo>
                    <a:pt x="442" y="898"/>
                  </a:lnTo>
                  <a:lnTo>
                    <a:pt x="443" y="897"/>
                  </a:lnTo>
                  <a:lnTo>
                    <a:pt x="443" y="897"/>
                  </a:lnTo>
                  <a:lnTo>
                    <a:pt x="445" y="897"/>
                  </a:lnTo>
                  <a:lnTo>
                    <a:pt x="446" y="897"/>
                  </a:lnTo>
                  <a:lnTo>
                    <a:pt x="447" y="896"/>
                  </a:lnTo>
                  <a:lnTo>
                    <a:pt x="449" y="896"/>
                  </a:lnTo>
                  <a:lnTo>
                    <a:pt x="450" y="896"/>
                  </a:lnTo>
                  <a:lnTo>
                    <a:pt x="451" y="896"/>
                  </a:lnTo>
                  <a:lnTo>
                    <a:pt x="452" y="896"/>
                  </a:lnTo>
                  <a:lnTo>
                    <a:pt x="454" y="896"/>
                  </a:lnTo>
                  <a:lnTo>
                    <a:pt x="455" y="896"/>
                  </a:lnTo>
                  <a:lnTo>
                    <a:pt x="456" y="896"/>
                  </a:lnTo>
                  <a:lnTo>
                    <a:pt x="458" y="896"/>
                  </a:lnTo>
                  <a:lnTo>
                    <a:pt x="459" y="897"/>
                  </a:lnTo>
                  <a:lnTo>
                    <a:pt x="460" y="897"/>
                  </a:lnTo>
                  <a:lnTo>
                    <a:pt x="461" y="897"/>
                  </a:lnTo>
                  <a:lnTo>
                    <a:pt x="463" y="898"/>
                  </a:lnTo>
                  <a:lnTo>
                    <a:pt x="464" y="898"/>
                  </a:lnTo>
                  <a:lnTo>
                    <a:pt x="465" y="899"/>
                  </a:lnTo>
                  <a:lnTo>
                    <a:pt x="466" y="900"/>
                  </a:lnTo>
                  <a:lnTo>
                    <a:pt x="467" y="900"/>
                  </a:lnTo>
                  <a:lnTo>
                    <a:pt x="468" y="901"/>
                  </a:lnTo>
                  <a:lnTo>
                    <a:pt x="469" y="902"/>
                  </a:lnTo>
                  <a:lnTo>
                    <a:pt x="470" y="903"/>
                  </a:lnTo>
                  <a:lnTo>
                    <a:pt x="471" y="904"/>
                  </a:lnTo>
                  <a:lnTo>
                    <a:pt x="472" y="905"/>
                  </a:lnTo>
                  <a:lnTo>
                    <a:pt x="473" y="905"/>
                  </a:lnTo>
                  <a:lnTo>
                    <a:pt x="474" y="907"/>
                  </a:lnTo>
                  <a:lnTo>
                    <a:pt x="475" y="908"/>
                  </a:lnTo>
                  <a:lnTo>
                    <a:pt x="475" y="909"/>
                  </a:lnTo>
                  <a:lnTo>
                    <a:pt x="476" y="910"/>
                  </a:lnTo>
                  <a:lnTo>
                    <a:pt x="477" y="911"/>
                  </a:lnTo>
                  <a:lnTo>
                    <a:pt x="477" y="912"/>
                  </a:lnTo>
                  <a:lnTo>
                    <a:pt x="478" y="914"/>
                  </a:lnTo>
                  <a:lnTo>
                    <a:pt x="478" y="914"/>
                  </a:lnTo>
                  <a:lnTo>
                    <a:pt x="478" y="915"/>
                  </a:lnTo>
                  <a:lnTo>
                    <a:pt x="478" y="916"/>
                  </a:lnTo>
                  <a:lnTo>
                    <a:pt x="479" y="918"/>
                  </a:lnTo>
                  <a:lnTo>
                    <a:pt x="479" y="919"/>
                  </a:lnTo>
                  <a:lnTo>
                    <a:pt x="479" y="920"/>
                  </a:lnTo>
                  <a:lnTo>
                    <a:pt x="479" y="922"/>
                  </a:lnTo>
                  <a:lnTo>
                    <a:pt x="479" y="923"/>
                  </a:lnTo>
                  <a:lnTo>
                    <a:pt x="479" y="924"/>
                  </a:lnTo>
                  <a:lnTo>
                    <a:pt x="479" y="925"/>
                  </a:lnTo>
                  <a:lnTo>
                    <a:pt x="479" y="927"/>
                  </a:lnTo>
                  <a:lnTo>
                    <a:pt x="479" y="928"/>
                  </a:lnTo>
                  <a:lnTo>
                    <a:pt x="478" y="929"/>
                  </a:lnTo>
                  <a:lnTo>
                    <a:pt x="478" y="931"/>
                  </a:lnTo>
                  <a:lnTo>
                    <a:pt x="478" y="932"/>
                  </a:lnTo>
                  <a:lnTo>
                    <a:pt x="477" y="933"/>
                  </a:lnTo>
                  <a:lnTo>
                    <a:pt x="477" y="934"/>
                  </a:lnTo>
                  <a:lnTo>
                    <a:pt x="476" y="935"/>
                  </a:lnTo>
                  <a:lnTo>
                    <a:pt x="475" y="936"/>
                  </a:lnTo>
                  <a:lnTo>
                    <a:pt x="475" y="938"/>
                  </a:lnTo>
                  <a:lnTo>
                    <a:pt x="474" y="939"/>
                  </a:lnTo>
                  <a:lnTo>
                    <a:pt x="473" y="940"/>
                  </a:lnTo>
                  <a:lnTo>
                    <a:pt x="472" y="941"/>
                  </a:lnTo>
                  <a:lnTo>
                    <a:pt x="471" y="942"/>
                  </a:lnTo>
                  <a:lnTo>
                    <a:pt x="471" y="942"/>
                  </a:lnTo>
                  <a:lnTo>
                    <a:pt x="470" y="943"/>
                  </a:lnTo>
                  <a:lnTo>
                    <a:pt x="469" y="944"/>
                  </a:lnTo>
                  <a:lnTo>
                    <a:pt x="467" y="945"/>
                  </a:lnTo>
                  <a:lnTo>
                    <a:pt x="466" y="946"/>
                  </a:lnTo>
                  <a:lnTo>
                    <a:pt x="465" y="946"/>
                  </a:lnTo>
                  <a:lnTo>
                    <a:pt x="464" y="947"/>
                  </a:lnTo>
                  <a:lnTo>
                    <a:pt x="463" y="948"/>
                  </a:lnTo>
                  <a:lnTo>
                    <a:pt x="461" y="948"/>
                  </a:lnTo>
                  <a:lnTo>
                    <a:pt x="461" y="948"/>
                  </a:lnTo>
                  <a:lnTo>
                    <a:pt x="460" y="948"/>
                  </a:lnTo>
                  <a:lnTo>
                    <a:pt x="459" y="949"/>
                  </a:lnTo>
                  <a:lnTo>
                    <a:pt x="457" y="949"/>
                  </a:lnTo>
                  <a:lnTo>
                    <a:pt x="456" y="949"/>
                  </a:lnTo>
                  <a:lnTo>
                    <a:pt x="455" y="949"/>
                  </a:lnTo>
                  <a:lnTo>
                    <a:pt x="454" y="950"/>
                  </a:lnTo>
                  <a:lnTo>
                    <a:pt x="452" y="950"/>
                  </a:lnTo>
                  <a:lnTo>
                    <a:pt x="451" y="950"/>
                  </a:lnTo>
                  <a:lnTo>
                    <a:pt x="450" y="949"/>
                  </a:lnTo>
                  <a:lnTo>
                    <a:pt x="448" y="949"/>
                  </a:lnTo>
                  <a:lnTo>
                    <a:pt x="447" y="949"/>
                  </a:lnTo>
                  <a:lnTo>
                    <a:pt x="446" y="949"/>
                  </a:lnTo>
                  <a:lnTo>
                    <a:pt x="445" y="948"/>
                  </a:lnTo>
                  <a:lnTo>
                    <a:pt x="443" y="948"/>
                  </a:lnTo>
                  <a:lnTo>
                    <a:pt x="442" y="948"/>
                  </a:lnTo>
                  <a:lnTo>
                    <a:pt x="441" y="947"/>
                  </a:lnTo>
                  <a:lnTo>
                    <a:pt x="440" y="946"/>
                  </a:lnTo>
                  <a:lnTo>
                    <a:pt x="439" y="946"/>
                  </a:lnTo>
                  <a:lnTo>
                    <a:pt x="438" y="945"/>
                  </a:lnTo>
                  <a:lnTo>
                    <a:pt x="436" y="944"/>
                  </a:lnTo>
                  <a:lnTo>
                    <a:pt x="435" y="944"/>
                  </a:lnTo>
                  <a:lnTo>
                    <a:pt x="434" y="943"/>
                  </a:lnTo>
                  <a:lnTo>
                    <a:pt x="433" y="942"/>
                  </a:lnTo>
                  <a:lnTo>
                    <a:pt x="433" y="941"/>
                  </a:lnTo>
                  <a:lnTo>
                    <a:pt x="432" y="940"/>
                  </a:lnTo>
                  <a:lnTo>
                    <a:pt x="431" y="939"/>
                  </a:lnTo>
                  <a:lnTo>
                    <a:pt x="430" y="938"/>
                  </a:lnTo>
                  <a:lnTo>
                    <a:pt x="429" y="937"/>
                  </a:lnTo>
                  <a:lnTo>
                    <a:pt x="429" y="936"/>
                  </a:lnTo>
                  <a:lnTo>
                    <a:pt x="428" y="934"/>
                  </a:lnTo>
                  <a:lnTo>
                    <a:pt x="428" y="933"/>
                  </a:lnTo>
                  <a:lnTo>
                    <a:pt x="427" y="932"/>
                  </a:lnTo>
                  <a:lnTo>
                    <a:pt x="427" y="932"/>
                  </a:lnTo>
                  <a:close/>
                  <a:moveTo>
                    <a:pt x="125" y="2"/>
                  </a:moveTo>
                  <a:lnTo>
                    <a:pt x="125" y="2"/>
                  </a:lnTo>
                  <a:lnTo>
                    <a:pt x="456" y="921"/>
                  </a:lnTo>
                  <a:lnTo>
                    <a:pt x="449" y="924"/>
                  </a:lnTo>
                  <a:lnTo>
                    <a:pt x="118" y="5"/>
                  </a:lnTo>
                  <a:lnTo>
                    <a:pt x="122" y="0"/>
                  </a:lnTo>
                  <a:lnTo>
                    <a:pt x="125" y="2"/>
                  </a:lnTo>
                  <a:close/>
                  <a:moveTo>
                    <a:pt x="122" y="0"/>
                  </a:moveTo>
                  <a:lnTo>
                    <a:pt x="122" y="0"/>
                  </a:lnTo>
                  <a:lnTo>
                    <a:pt x="124" y="0"/>
                  </a:lnTo>
                  <a:lnTo>
                    <a:pt x="125" y="2"/>
                  </a:lnTo>
                  <a:lnTo>
                    <a:pt x="122" y="0"/>
                  </a:lnTo>
                  <a:close/>
                  <a:moveTo>
                    <a:pt x="0" y="0"/>
                  </a:moveTo>
                  <a:lnTo>
                    <a:pt x="0" y="0"/>
                  </a:lnTo>
                  <a:lnTo>
                    <a:pt x="122" y="0"/>
                  </a:lnTo>
                  <a:lnTo>
                    <a:pt x="122" y="7"/>
                  </a:lnTo>
                  <a:lnTo>
                    <a:pt x="0" y="7"/>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329" name="Freeform 373"/>
            <p:cNvSpPr>
              <a:spLocks noEditPoints="1"/>
            </p:cNvSpPr>
            <p:nvPr/>
          </p:nvSpPr>
          <p:spPr bwMode="auto">
            <a:xfrm>
              <a:off x="3145" y="982"/>
              <a:ext cx="106" cy="211"/>
            </a:xfrm>
            <a:custGeom>
              <a:avLst/>
              <a:gdLst>
                <a:gd name="T0" fmla="*/ 442 w 495"/>
                <a:gd name="T1" fmla="*/ 963 h 982"/>
                <a:gd name="T2" fmla="*/ 441 w 495"/>
                <a:gd name="T3" fmla="*/ 959 h 982"/>
                <a:gd name="T4" fmla="*/ 441 w 495"/>
                <a:gd name="T5" fmla="*/ 955 h 982"/>
                <a:gd name="T6" fmla="*/ 441 w 495"/>
                <a:gd name="T7" fmla="*/ 951 h 982"/>
                <a:gd name="T8" fmla="*/ 442 w 495"/>
                <a:gd name="T9" fmla="*/ 948 h 982"/>
                <a:gd name="T10" fmla="*/ 444 w 495"/>
                <a:gd name="T11" fmla="*/ 944 h 982"/>
                <a:gd name="T12" fmla="*/ 445 w 495"/>
                <a:gd name="T13" fmla="*/ 941 h 982"/>
                <a:gd name="T14" fmla="*/ 448 w 495"/>
                <a:gd name="T15" fmla="*/ 938 h 982"/>
                <a:gd name="T16" fmla="*/ 451 w 495"/>
                <a:gd name="T17" fmla="*/ 935 h 982"/>
                <a:gd name="T18" fmla="*/ 454 w 495"/>
                <a:gd name="T19" fmla="*/ 933 h 982"/>
                <a:gd name="T20" fmla="*/ 457 w 495"/>
                <a:gd name="T21" fmla="*/ 931 h 982"/>
                <a:gd name="T22" fmla="*/ 460 w 495"/>
                <a:gd name="T23" fmla="*/ 930 h 982"/>
                <a:gd name="T24" fmla="*/ 464 w 495"/>
                <a:gd name="T25" fmla="*/ 929 h 982"/>
                <a:gd name="T26" fmla="*/ 468 w 495"/>
                <a:gd name="T27" fmla="*/ 929 h 982"/>
                <a:gd name="T28" fmla="*/ 472 w 495"/>
                <a:gd name="T29" fmla="*/ 929 h 982"/>
                <a:gd name="T30" fmla="*/ 476 w 495"/>
                <a:gd name="T31" fmla="*/ 930 h 982"/>
                <a:gd name="T32" fmla="*/ 479 w 495"/>
                <a:gd name="T33" fmla="*/ 931 h 982"/>
                <a:gd name="T34" fmla="*/ 483 w 495"/>
                <a:gd name="T35" fmla="*/ 933 h 982"/>
                <a:gd name="T36" fmla="*/ 486 w 495"/>
                <a:gd name="T37" fmla="*/ 935 h 982"/>
                <a:gd name="T38" fmla="*/ 488 w 495"/>
                <a:gd name="T39" fmla="*/ 938 h 982"/>
                <a:gd name="T40" fmla="*/ 491 w 495"/>
                <a:gd name="T41" fmla="*/ 941 h 982"/>
                <a:gd name="T42" fmla="*/ 493 w 495"/>
                <a:gd name="T43" fmla="*/ 945 h 982"/>
                <a:gd name="T44" fmla="*/ 494 w 495"/>
                <a:gd name="T45" fmla="*/ 948 h 982"/>
                <a:gd name="T46" fmla="*/ 494 w 495"/>
                <a:gd name="T47" fmla="*/ 952 h 982"/>
                <a:gd name="T48" fmla="*/ 495 w 495"/>
                <a:gd name="T49" fmla="*/ 956 h 982"/>
                <a:gd name="T50" fmla="*/ 494 w 495"/>
                <a:gd name="T51" fmla="*/ 960 h 982"/>
                <a:gd name="T52" fmla="*/ 494 w 495"/>
                <a:gd name="T53" fmla="*/ 963 h 982"/>
                <a:gd name="T54" fmla="*/ 492 w 495"/>
                <a:gd name="T55" fmla="*/ 967 h 982"/>
                <a:gd name="T56" fmla="*/ 490 w 495"/>
                <a:gd name="T57" fmla="*/ 970 h 982"/>
                <a:gd name="T58" fmla="*/ 488 w 495"/>
                <a:gd name="T59" fmla="*/ 973 h 982"/>
                <a:gd name="T60" fmla="*/ 485 w 495"/>
                <a:gd name="T61" fmla="*/ 976 h 982"/>
                <a:gd name="T62" fmla="*/ 482 w 495"/>
                <a:gd name="T63" fmla="*/ 978 h 982"/>
                <a:gd name="T64" fmla="*/ 478 w 495"/>
                <a:gd name="T65" fmla="*/ 980 h 982"/>
                <a:gd name="T66" fmla="*/ 476 w 495"/>
                <a:gd name="T67" fmla="*/ 981 h 982"/>
                <a:gd name="T68" fmla="*/ 472 w 495"/>
                <a:gd name="T69" fmla="*/ 982 h 982"/>
                <a:gd name="T70" fmla="*/ 468 w 495"/>
                <a:gd name="T71" fmla="*/ 982 h 982"/>
                <a:gd name="T72" fmla="*/ 464 w 495"/>
                <a:gd name="T73" fmla="*/ 982 h 982"/>
                <a:gd name="T74" fmla="*/ 460 w 495"/>
                <a:gd name="T75" fmla="*/ 981 h 982"/>
                <a:gd name="T76" fmla="*/ 456 w 495"/>
                <a:gd name="T77" fmla="*/ 980 h 982"/>
                <a:gd name="T78" fmla="*/ 453 w 495"/>
                <a:gd name="T79" fmla="*/ 978 h 982"/>
                <a:gd name="T80" fmla="*/ 450 w 495"/>
                <a:gd name="T81" fmla="*/ 976 h 982"/>
                <a:gd name="T82" fmla="*/ 447 w 495"/>
                <a:gd name="T83" fmla="*/ 973 h 982"/>
                <a:gd name="T84" fmla="*/ 445 w 495"/>
                <a:gd name="T85" fmla="*/ 969 h 982"/>
                <a:gd name="T86" fmla="*/ 443 w 495"/>
                <a:gd name="T87" fmla="*/ 966 h 982"/>
                <a:gd name="T88" fmla="*/ 129 w 495"/>
                <a:gd name="T89" fmla="*/ 3 h 982"/>
                <a:gd name="T90" fmla="*/ 464 w 495"/>
                <a:gd name="T91" fmla="*/ 957 h 982"/>
                <a:gd name="T92" fmla="*/ 129 w 495"/>
                <a:gd name="T93" fmla="*/ 3 h 982"/>
                <a:gd name="T94" fmla="*/ 128 w 495"/>
                <a:gd name="T95" fmla="*/ 0 h 982"/>
                <a:gd name="T96" fmla="*/ 0 w 495"/>
                <a:gd name="T97" fmla="*/ 0 h 982"/>
                <a:gd name="T98" fmla="*/ 126 w 495"/>
                <a:gd name="T99" fmla="*/ 8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5" h="982">
                  <a:moveTo>
                    <a:pt x="443" y="965"/>
                  </a:moveTo>
                  <a:lnTo>
                    <a:pt x="443" y="965"/>
                  </a:lnTo>
                  <a:lnTo>
                    <a:pt x="442" y="963"/>
                  </a:lnTo>
                  <a:lnTo>
                    <a:pt x="442" y="962"/>
                  </a:lnTo>
                  <a:lnTo>
                    <a:pt x="441" y="961"/>
                  </a:lnTo>
                  <a:lnTo>
                    <a:pt x="441" y="959"/>
                  </a:lnTo>
                  <a:lnTo>
                    <a:pt x="441" y="958"/>
                  </a:lnTo>
                  <a:lnTo>
                    <a:pt x="441" y="957"/>
                  </a:lnTo>
                  <a:lnTo>
                    <a:pt x="441" y="955"/>
                  </a:lnTo>
                  <a:lnTo>
                    <a:pt x="441" y="954"/>
                  </a:lnTo>
                  <a:lnTo>
                    <a:pt x="441" y="953"/>
                  </a:lnTo>
                  <a:lnTo>
                    <a:pt x="441" y="951"/>
                  </a:lnTo>
                  <a:lnTo>
                    <a:pt x="442" y="950"/>
                  </a:lnTo>
                  <a:lnTo>
                    <a:pt x="442" y="949"/>
                  </a:lnTo>
                  <a:lnTo>
                    <a:pt x="442" y="948"/>
                  </a:lnTo>
                  <a:lnTo>
                    <a:pt x="443" y="946"/>
                  </a:lnTo>
                  <a:lnTo>
                    <a:pt x="443" y="945"/>
                  </a:lnTo>
                  <a:lnTo>
                    <a:pt x="444" y="944"/>
                  </a:lnTo>
                  <a:lnTo>
                    <a:pt x="444" y="943"/>
                  </a:lnTo>
                  <a:lnTo>
                    <a:pt x="445" y="942"/>
                  </a:lnTo>
                  <a:lnTo>
                    <a:pt x="445" y="941"/>
                  </a:lnTo>
                  <a:lnTo>
                    <a:pt x="446" y="940"/>
                  </a:lnTo>
                  <a:lnTo>
                    <a:pt x="447" y="939"/>
                  </a:lnTo>
                  <a:lnTo>
                    <a:pt x="448" y="938"/>
                  </a:lnTo>
                  <a:lnTo>
                    <a:pt x="449" y="937"/>
                  </a:lnTo>
                  <a:lnTo>
                    <a:pt x="450" y="936"/>
                  </a:lnTo>
                  <a:lnTo>
                    <a:pt x="451" y="935"/>
                  </a:lnTo>
                  <a:lnTo>
                    <a:pt x="452" y="934"/>
                  </a:lnTo>
                  <a:lnTo>
                    <a:pt x="453" y="933"/>
                  </a:lnTo>
                  <a:lnTo>
                    <a:pt x="454" y="933"/>
                  </a:lnTo>
                  <a:lnTo>
                    <a:pt x="455" y="932"/>
                  </a:lnTo>
                  <a:lnTo>
                    <a:pt x="456" y="931"/>
                  </a:lnTo>
                  <a:lnTo>
                    <a:pt x="457" y="931"/>
                  </a:lnTo>
                  <a:lnTo>
                    <a:pt x="459" y="930"/>
                  </a:lnTo>
                  <a:lnTo>
                    <a:pt x="459" y="930"/>
                  </a:lnTo>
                  <a:lnTo>
                    <a:pt x="460" y="930"/>
                  </a:lnTo>
                  <a:lnTo>
                    <a:pt x="461" y="929"/>
                  </a:lnTo>
                  <a:lnTo>
                    <a:pt x="463" y="929"/>
                  </a:lnTo>
                  <a:lnTo>
                    <a:pt x="464" y="929"/>
                  </a:lnTo>
                  <a:lnTo>
                    <a:pt x="465" y="929"/>
                  </a:lnTo>
                  <a:lnTo>
                    <a:pt x="467" y="929"/>
                  </a:lnTo>
                  <a:lnTo>
                    <a:pt x="468" y="929"/>
                  </a:lnTo>
                  <a:lnTo>
                    <a:pt x="469" y="929"/>
                  </a:lnTo>
                  <a:lnTo>
                    <a:pt x="471" y="929"/>
                  </a:lnTo>
                  <a:lnTo>
                    <a:pt x="472" y="929"/>
                  </a:lnTo>
                  <a:lnTo>
                    <a:pt x="473" y="929"/>
                  </a:lnTo>
                  <a:lnTo>
                    <a:pt x="474" y="929"/>
                  </a:lnTo>
                  <a:lnTo>
                    <a:pt x="476" y="930"/>
                  </a:lnTo>
                  <a:lnTo>
                    <a:pt x="477" y="930"/>
                  </a:lnTo>
                  <a:lnTo>
                    <a:pt x="478" y="931"/>
                  </a:lnTo>
                  <a:lnTo>
                    <a:pt x="479" y="931"/>
                  </a:lnTo>
                  <a:lnTo>
                    <a:pt x="480" y="932"/>
                  </a:lnTo>
                  <a:lnTo>
                    <a:pt x="482" y="932"/>
                  </a:lnTo>
                  <a:lnTo>
                    <a:pt x="483" y="933"/>
                  </a:lnTo>
                  <a:lnTo>
                    <a:pt x="484" y="934"/>
                  </a:lnTo>
                  <a:lnTo>
                    <a:pt x="485" y="935"/>
                  </a:lnTo>
                  <a:lnTo>
                    <a:pt x="486" y="935"/>
                  </a:lnTo>
                  <a:lnTo>
                    <a:pt x="487" y="936"/>
                  </a:lnTo>
                  <a:lnTo>
                    <a:pt x="488" y="937"/>
                  </a:lnTo>
                  <a:lnTo>
                    <a:pt x="488" y="938"/>
                  </a:lnTo>
                  <a:lnTo>
                    <a:pt x="489" y="939"/>
                  </a:lnTo>
                  <a:lnTo>
                    <a:pt x="490" y="940"/>
                  </a:lnTo>
                  <a:lnTo>
                    <a:pt x="491" y="941"/>
                  </a:lnTo>
                  <a:lnTo>
                    <a:pt x="491" y="943"/>
                  </a:lnTo>
                  <a:lnTo>
                    <a:pt x="492" y="944"/>
                  </a:lnTo>
                  <a:lnTo>
                    <a:pt x="493" y="945"/>
                  </a:lnTo>
                  <a:lnTo>
                    <a:pt x="493" y="946"/>
                  </a:lnTo>
                  <a:lnTo>
                    <a:pt x="493" y="946"/>
                  </a:lnTo>
                  <a:lnTo>
                    <a:pt x="494" y="948"/>
                  </a:lnTo>
                  <a:lnTo>
                    <a:pt x="494" y="949"/>
                  </a:lnTo>
                  <a:lnTo>
                    <a:pt x="494" y="950"/>
                  </a:lnTo>
                  <a:lnTo>
                    <a:pt x="494" y="952"/>
                  </a:lnTo>
                  <a:lnTo>
                    <a:pt x="495" y="953"/>
                  </a:lnTo>
                  <a:lnTo>
                    <a:pt x="495" y="954"/>
                  </a:lnTo>
                  <a:lnTo>
                    <a:pt x="495" y="956"/>
                  </a:lnTo>
                  <a:lnTo>
                    <a:pt x="495" y="957"/>
                  </a:lnTo>
                  <a:lnTo>
                    <a:pt x="495" y="958"/>
                  </a:lnTo>
                  <a:lnTo>
                    <a:pt x="494" y="960"/>
                  </a:lnTo>
                  <a:lnTo>
                    <a:pt x="494" y="961"/>
                  </a:lnTo>
                  <a:lnTo>
                    <a:pt x="494" y="962"/>
                  </a:lnTo>
                  <a:lnTo>
                    <a:pt x="494" y="963"/>
                  </a:lnTo>
                  <a:lnTo>
                    <a:pt x="493" y="965"/>
                  </a:lnTo>
                  <a:lnTo>
                    <a:pt x="493" y="966"/>
                  </a:lnTo>
                  <a:lnTo>
                    <a:pt x="492" y="967"/>
                  </a:lnTo>
                  <a:lnTo>
                    <a:pt x="492" y="968"/>
                  </a:lnTo>
                  <a:lnTo>
                    <a:pt x="491" y="969"/>
                  </a:lnTo>
                  <a:lnTo>
                    <a:pt x="490" y="970"/>
                  </a:lnTo>
                  <a:lnTo>
                    <a:pt x="490" y="971"/>
                  </a:lnTo>
                  <a:lnTo>
                    <a:pt x="489" y="972"/>
                  </a:lnTo>
                  <a:lnTo>
                    <a:pt x="488" y="973"/>
                  </a:lnTo>
                  <a:lnTo>
                    <a:pt x="487" y="974"/>
                  </a:lnTo>
                  <a:lnTo>
                    <a:pt x="486" y="975"/>
                  </a:lnTo>
                  <a:lnTo>
                    <a:pt x="485" y="976"/>
                  </a:lnTo>
                  <a:lnTo>
                    <a:pt x="484" y="977"/>
                  </a:lnTo>
                  <a:lnTo>
                    <a:pt x="483" y="978"/>
                  </a:lnTo>
                  <a:lnTo>
                    <a:pt x="482" y="978"/>
                  </a:lnTo>
                  <a:lnTo>
                    <a:pt x="481" y="979"/>
                  </a:lnTo>
                  <a:lnTo>
                    <a:pt x="479" y="980"/>
                  </a:lnTo>
                  <a:lnTo>
                    <a:pt x="478" y="980"/>
                  </a:lnTo>
                  <a:lnTo>
                    <a:pt x="477" y="981"/>
                  </a:lnTo>
                  <a:lnTo>
                    <a:pt x="477" y="981"/>
                  </a:lnTo>
                  <a:lnTo>
                    <a:pt x="476" y="981"/>
                  </a:lnTo>
                  <a:lnTo>
                    <a:pt x="474" y="982"/>
                  </a:lnTo>
                  <a:lnTo>
                    <a:pt x="473" y="982"/>
                  </a:lnTo>
                  <a:lnTo>
                    <a:pt x="472" y="982"/>
                  </a:lnTo>
                  <a:lnTo>
                    <a:pt x="470" y="982"/>
                  </a:lnTo>
                  <a:lnTo>
                    <a:pt x="469" y="982"/>
                  </a:lnTo>
                  <a:lnTo>
                    <a:pt x="468" y="982"/>
                  </a:lnTo>
                  <a:lnTo>
                    <a:pt x="466" y="982"/>
                  </a:lnTo>
                  <a:lnTo>
                    <a:pt x="465" y="982"/>
                  </a:lnTo>
                  <a:lnTo>
                    <a:pt x="464" y="982"/>
                  </a:lnTo>
                  <a:lnTo>
                    <a:pt x="463" y="982"/>
                  </a:lnTo>
                  <a:lnTo>
                    <a:pt x="461" y="982"/>
                  </a:lnTo>
                  <a:lnTo>
                    <a:pt x="460" y="981"/>
                  </a:lnTo>
                  <a:lnTo>
                    <a:pt x="459" y="981"/>
                  </a:lnTo>
                  <a:lnTo>
                    <a:pt x="458" y="980"/>
                  </a:lnTo>
                  <a:lnTo>
                    <a:pt x="456" y="980"/>
                  </a:lnTo>
                  <a:lnTo>
                    <a:pt x="455" y="979"/>
                  </a:lnTo>
                  <a:lnTo>
                    <a:pt x="454" y="979"/>
                  </a:lnTo>
                  <a:lnTo>
                    <a:pt x="453" y="978"/>
                  </a:lnTo>
                  <a:lnTo>
                    <a:pt x="452" y="977"/>
                  </a:lnTo>
                  <a:lnTo>
                    <a:pt x="451" y="976"/>
                  </a:lnTo>
                  <a:lnTo>
                    <a:pt x="450" y="976"/>
                  </a:lnTo>
                  <a:lnTo>
                    <a:pt x="449" y="975"/>
                  </a:lnTo>
                  <a:lnTo>
                    <a:pt x="448" y="974"/>
                  </a:lnTo>
                  <a:lnTo>
                    <a:pt x="447" y="973"/>
                  </a:lnTo>
                  <a:lnTo>
                    <a:pt x="446" y="972"/>
                  </a:lnTo>
                  <a:lnTo>
                    <a:pt x="446" y="971"/>
                  </a:lnTo>
                  <a:lnTo>
                    <a:pt x="445" y="969"/>
                  </a:lnTo>
                  <a:lnTo>
                    <a:pt x="444" y="968"/>
                  </a:lnTo>
                  <a:lnTo>
                    <a:pt x="444" y="967"/>
                  </a:lnTo>
                  <a:lnTo>
                    <a:pt x="443" y="966"/>
                  </a:lnTo>
                  <a:lnTo>
                    <a:pt x="443" y="965"/>
                  </a:lnTo>
                  <a:lnTo>
                    <a:pt x="443" y="965"/>
                  </a:lnTo>
                  <a:close/>
                  <a:moveTo>
                    <a:pt x="129" y="3"/>
                  </a:moveTo>
                  <a:lnTo>
                    <a:pt x="129" y="3"/>
                  </a:lnTo>
                  <a:lnTo>
                    <a:pt x="471" y="954"/>
                  </a:lnTo>
                  <a:lnTo>
                    <a:pt x="464" y="957"/>
                  </a:lnTo>
                  <a:lnTo>
                    <a:pt x="122" y="5"/>
                  </a:lnTo>
                  <a:lnTo>
                    <a:pt x="126" y="0"/>
                  </a:lnTo>
                  <a:lnTo>
                    <a:pt x="129" y="3"/>
                  </a:lnTo>
                  <a:close/>
                  <a:moveTo>
                    <a:pt x="126" y="0"/>
                  </a:moveTo>
                  <a:lnTo>
                    <a:pt x="126" y="0"/>
                  </a:lnTo>
                  <a:lnTo>
                    <a:pt x="128" y="0"/>
                  </a:lnTo>
                  <a:lnTo>
                    <a:pt x="129" y="3"/>
                  </a:lnTo>
                  <a:lnTo>
                    <a:pt x="126" y="0"/>
                  </a:lnTo>
                  <a:close/>
                  <a:moveTo>
                    <a:pt x="0" y="0"/>
                  </a:moveTo>
                  <a:lnTo>
                    <a:pt x="0" y="0"/>
                  </a:lnTo>
                  <a:lnTo>
                    <a:pt x="126" y="0"/>
                  </a:lnTo>
                  <a:lnTo>
                    <a:pt x="126" y="8"/>
                  </a:lnTo>
                  <a:lnTo>
                    <a:pt x="0" y="8"/>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330" name="Rectangle 374"/>
            <p:cNvSpPr>
              <a:spLocks noChangeArrowheads="1"/>
            </p:cNvSpPr>
            <p:nvPr/>
          </p:nvSpPr>
          <p:spPr bwMode="auto">
            <a:xfrm rot="20040000">
              <a:off x="2396" y="1962"/>
              <a:ext cx="2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Adobe Fangsong Std" charset="2"/>
                </a:rPr>
                <a:t>H</a:t>
              </a:r>
              <a:endParaRPr lang="fr-FR" altLang="fr-FR"/>
            </a:p>
          </p:txBody>
        </p:sp>
        <p:sp>
          <p:nvSpPr>
            <p:cNvPr id="1331" name="Rectangle 375"/>
            <p:cNvSpPr>
              <a:spLocks noChangeArrowheads="1"/>
            </p:cNvSpPr>
            <p:nvPr/>
          </p:nvSpPr>
          <p:spPr bwMode="auto">
            <a:xfrm rot="20040000">
              <a:off x="2429" y="1944"/>
              <a:ext cx="2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1</a:t>
              </a:r>
              <a:endParaRPr lang="fr-FR" altLang="fr-FR"/>
            </a:p>
          </p:txBody>
        </p:sp>
        <p:sp>
          <p:nvSpPr>
            <p:cNvPr id="1332" name="Rectangle 376"/>
            <p:cNvSpPr>
              <a:spLocks noChangeArrowheads="1"/>
            </p:cNvSpPr>
            <p:nvPr/>
          </p:nvSpPr>
          <p:spPr bwMode="auto">
            <a:xfrm rot="20040000">
              <a:off x="2453" y="1933"/>
              <a:ext cx="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k</a:t>
              </a:r>
              <a:endParaRPr lang="fr-FR" altLang="fr-FR"/>
            </a:p>
          </p:txBody>
        </p:sp>
        <p:sp>
          <p:nvSpPr>
            <p:cNvPr id="1333" name="Rectangle 377"/>
            <p:cNvSpPr>
              <a:spLocks noChangeArrowheads="1"/>
            </p:cNvSpPr>
            <p:nvPr/>
          </p:nvSpPr>
          <p:spPr bwMode="auto">
            <a:xfrm rot="20040000">
              <a:off x="2473" y="1919"/>
              <a:ext cx="41"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m</a:t>
              </a:r>
              <a:endParaRPr lang="fr-FR" altLang="fr-FR"/>
            </a:p>
          </p:txBody>
        </p:sp>
        <p:sp>
          <p:nvSpPr>
            <p:cNvPr id="1334" name="Rectangle 378"/>
            <p:cNvSpPr>
              <a:spLocks noChangeArrowheads="1"/>
            </p:cNvSpPr>
            <p:nvPr/>
          </p:nvSpPr>
          <p:spPr bwMode="auto">
            <a:xfrm rot="16080000">
              <a:off x="2477" y="1713"/>
              <a:ext cx="2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Adobe Fangsong Std" charset="2"/>
                </a:rPr>
                <a:t>H</a:t>
              </a:r>
              <a:endParaRPr lang="fr-FR" altLang="fr-FR"/>
            </a:p>
          </p:txBody>
        </p:sp>
        <p:sp>
          <p:nvSpPr>
            <p:cNvPr id="1335" name="Rectangle 379"/>
            <p:cNvSpPr>
              <a:spLocks noChangeArrowheads="1"/>
            </p:cNvSpPr>
            <p:nvPr/>
          </p:nvSpPr>
          <p:spPr bwMode="auto">
            <a:xfrm rot="16080000">
              <a:off x="2475" y="1673"/>
              <a:ext cx="2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1</a:t>
              </a:r>
              <a:endParaRPr lang="fr-FR" altLang="fr-FR"/>
            </a:p>
          </p:txBody>
        </p:sp>
        <p:sp>
          <p:nvSpPr>
            <p:cNvPr id="1336" name="Rectangle 380"/>
            <p:cNvSpPr>
              <a:spLocks noChangeArrowheads="1"/>
            </p:cNvSpPr>
            <p:nvPr/>
          </p:nvSpPr>
          <p:spPr bwMode="auto">
            <a:xfrm rot="16080000">
              <a:off x="2474" y="1647"/>
              <a:ext cx="2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0</a:t>
              </a:r>
              <a:endParaRPr lang="fr-FR" altLang="fr-FR"/>
            </a:p>
          </p:txBody>
        </p:sp>
        <p:sp>
          <p:nvSpPr>
            <p:cNvPr id="1337" name="Rectangle 381"/>
            <p:cNvSpPr>
              <a:spLocks noChangeArrowheads="1"/>
            </p:cNvSpPr>
            <p:nvPr/>
          </p:nvSpPr>
          <p:spPr bwMode="auto">
            <a:xfrm rot="16080000">
              <a:off x="2474" y="1621"/>
              <a:ext cx="2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0</a:t>
              </a:r>
              <a:endParaRPr lang="fr-FR" altLang="fr-FR"/>
            </a:p>
          </p:txBody>
        </p:sp>
        <p:sp>
          <p:nvSpPr>
            <p:cNvPr id="1338" name="Rectangle 382"/>
            <p:cNvSpPr>
              <a:spLocks noChangeArrowheads="1"/>
            </p:cNvSpPr>
            <p:nvPr/>
          </p:nvSpPr>
          <p:spPr bwMode="auto">
            <a:xfrm rot="16080000">
              <a:off x="2465" y="1587"/>
              <a:ext cx="41"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sz="600">
                  <a:solidFill>
                    <a:srgbClr val="000000"/>
                  </a:solidFill>
                  <a:latin typeface="Gulim" panose="020B0600000101010101" pitchFamily="34" charset="-127"/>
                </a:rPr>
                <a:t>m</a:t>
              </a:r>
              <a:endParaRPr lang="fr-FR" altLang="fr-FR"/>
            </a:p>
          </p:txBody>
        </p:sp>
        <p:sp>
          <p:nvSpPr>
            <p:cNvPr id="1339" name="Freeform 383"/>
            <p:cNvSpPr>
              <a:spLocks noEditPoints="1"/>
            </p:cNvSpPr>
            <p:nvPr/>
          </p:nvSpPr>
          <p:spPr bwMode="auto">
            <a:xfrm>
              <a:off x="2333" y="1933"/>
              <a:ext cx="266" cy="122"/>
            </a:xfrm>
            <a:custGeom>
              <a:avLst/>
              <a:gdLst>
                <a:gd name="T0" fmla="*/ 0 w 1240"/>
                <a:gd name="T1" fmla="*/ 568 h 568"/>
                <a:gd name="T2" fmla="*/ 69 w 1240"/>
                <a:gd name="T3" fmla="*/ 492 h 568"/>
                <a:gd name="T4" fmla="*/ 69 w 1240"/>
                <a:gd name="T5" fmla="*/ 498 h 568"/>
                <a:gd name="T6" fmla="*/ 69 w 1240"/>
                <a:gd name="T7" fmla="*/ 503 h 568"/>
                <a:gd name="T8" fmla="*/ 70 w 1240"/>
                <a:gd name="T9" fmla="*/ 509 h 568"/>
                <a:gd name="T10" fmla="*/ 71 w 1240"/>
                <a:gd name="T11" fmla="*/ 514 h 568"/>
                <a:gd name="T12" fmla="*/ 72 w 1240"/>
                <a:gd name="T13" fmla="*/ 519 h 568"/>
                <a:gd name="T14" fmla="*/ 73 w 1240"/>
                <a:gd name="T15" fmla="*/ 524 h 568"/>
                <a:gd name="T16" fmla="*/ 75 w 1240"/>
                <a:gd name="T17" fmla="*/ 529 h 568"/>
                <a:gd name="T18" fmla="*/ 77 w 1240"/>
                <a:gd name="T19" fmla="*/ 533 h 568"/>
                <a:gd name="T20" fmla="*/ 79 w 1240"/>
                <a:gd name="T21" fmla="*/ 538 h 568"/>
                <a:gd name="T22" fmla="*/ 82 w 1240"/>
                <a:gd name="T23" fmla="*/ 542 h 568"/>
                <a:gd name="T24" fmla="*/ 84 w 1240"/>
                <a:gd name="T25" fmla="*/ 546 h 568"/>
                <a:gd name="T26" fmla="*/ 87 w 1240"/>
                <a:gd name="T27" fmla="*/ 551 h 568"/>
                <a:gd name="T28" fmla="*/ 91 w 1240"/>
                <a:gd name="T29" fmla="*/ 555 h 568"/>
                <a:gd name="T30" fmla="*/ 95 w 1240"/>
                <a:gd name="T31" fmla="*/ 558 h 568"/>
                <a:gd name="T32" fmla="*/ 98 w 1240"/>
                <a:gd name="T33" fmla="*/ 562 h 568"/>
                <a:gd name="T34" fmla="*/ 103 w 1240"/>
                <a:gd name="T35" fmla="*/ 566 h 568"/>
                <a:gd name="T36" fmla="*/ 1199 w 1240"/>
                <a:gd name="T37" fmla="*/ 23 h 568"/>
                <a:gd name="T38" fmla="*/ 45 w 1240"/>
                <a:gd name="T39" fmla="*/ 552 h 568"/>
                <a:gd name="T40" fmla="*/ 1196 w 1240"/>
                <a:gd name="T41" fmla="*/ 16 h 568"/>
                <a:gd name="T42" fmla="*/ 1240 w 1240"/>
                <a:gd name="T43" fmla="*/ 0 h 568"/>
                <a:gd name="T44" fmla="*/ 1172 w 1240"/>
                <a:gd name="T45" fmla="*/ 76 h 568"/>
                <a:gd name="T46" fmla="*/ 1172 w 1240"/>
                <a:gd name="T47" fmla="*/ 70 h 568"/>
                <a:gd name="T48" fmla="*/ 1171 w 1240"/>
                <a:gd name="T49" fmla="*/ 65 h 568"/>
                <a:gd name="T50" fmla="*/ 1171 w 1240"/>
                <a:gd name="T51" fmla="*/ 60 h 568"/>
                <a:gd name="T52" fmla="*/ 1170 w 1240"/>
                <a:gd name="T53" fmla="*/ 55 h 568"/>
                <a:gd name="T54" fmla="*/ 1169 w 1240"/>
                <a:gd name="T55" fmla="*/ 50 h 568"/>
                <a:gd name="T56" fmla="*/ 1168 w 1240"/>
                <a:gd name="T57" fmla="*/ 45 h 568"/>
                <a:gd name="T58" fmla="*/ 1166 w 1240"/>
                <a:gd name="T59" fmla="*/ 40 h 568"/>
                <a:gd name="T60" fmla="*/ 1164 w 1240"/>
                <a:gd name="T61" fmla="*/ 35 h 568"/>
                <a:gd name="T62" fmla="*/ 1162 w 1240"/>
                <a:gd name="T63" fmla="*/ 31 h 568"/>
                <a:gd name="T64" fmla="*/ 1159 w 1240"/>
                <a:gd name="T65" fmla="*/ 26 h 568"/>
                <a:gd name="T66" fmla="*/ 1156 w 1240"/>
                <a:gd name="T67" fmla="*/ 22 h 568"/>
                <a:gd name="T68" fmla="*/ 1153 w 1240"/>
                <a:gd name="T69" fmla="*/ 18 h 568"/>
                <a:gd name="T70" fmla="*/ 1150 w 1240"/>
                <a:gd name="T71" fmla="*/ 14 h 568"/>
                <a:gd name="T72" fmla="*/ 1146 w 1240"/>
                <a:gd name="T73" fmla="*/ 10 h 568"/>
                <a:gd name="T74" fmla="*/ 1142 w 1240"/>
                <a:gd name="T75" fmla="*/ 6 h 568"/>
                <a:gd name="T76" fmla="*/ 1138 w 1240"/>
                <a:gd name="T77" fmla="*/ 3 h 568"/>
                <a:gd name="T78" fmla="*/ 1240 w 1240"/>
                <a:gd name="T79" fmla="*/ 0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40" h="568">
                  <a:moveTo>
                    <a:pt x="0" y="568"/>
                  </a:moveTo>
                  <a:lnTo>
                    <a:pt x="0" y="568"/>
                  </a:lnTo>
                  <a:lnTo>
                    <a:pt x="69" y="492"/>
                  </a:lnTo>
                  <a:lnTo>
                    <a:pt x="69" y="492"/>
                  </a:lnTo>
                  <a:lnTo>
                    <a:pt x="69" y="495"/>
                  </a:lnTo>
                  <a:lnTo>
                    <a:pt x="69" y="498"/>
                  </a:lnTo>
                  <a:lnTo>
                    <a:pt x="69" y="501"/>
                  </a:lnTo>
                  <a:lnTo>
                    <a:pt x="69" y="503"/>
                  </a:lnTo>
                  <a:lnTo>
                    <a:pt x="70" y="506"/>
                  </a:lnTo>
                  <a:lnTo>
                    <a:pt x="70" y="509"/>
                  </a:lnTo>
                  <a:lnTo>
                    <a:pt x="70" y="511"/>
                  </a:lnTo>
                  <a:lnTo>
                    <a:pt x="71" y="514"/>
                  </a:lnTo>
                  <a:lnTo>
                    <a:pt x="71" y="516"/>
                  </a:lnTo>
                  <a:lnTo>
                    <a:pt x="72" y="519"/>
                  </a:lnTo>
                  <a:lnTo>
                    <a:pt x="72" y="521"/>
                  </a:lnTo>
                  <a:lnTo>
                    <a:pt x="73" y="524"/>
                  </a:lnTo>
                  <a:lnTo>
                    <a:pt x="74" y="526"/>
                  </a:lnTo>
                  <a:lnTo>
                    <a:pt x="75" y="529"/>
                  </a:lnTo>
                  <a:lnTo>
                    <a:pt x="76" y="531"/>
                  </a:lnTo>
                  <a:lnTo>
                    <a:pt x="77" y="533"/>
                  </a:lnTo>
                  <a:lnTo>
                    <a:pt x="78" y="536"/>
                  </a:lnTo>
                  <a:lnTo>
                    <a:pt x="79" y="538"/>
                  </a:lnTo>
                  <a:lnTo>
                    <a:pt x="80" y="540"/>
                  </a:lnTo>
                  <a:lnTo>
                    <a:pt x="82" y="542"/>
                  </a:lnTo>
                  <a:lnTo>
                    <a:pt x="83" y="544"/>
                  </a:lnTo>
                  <a:lnTo>
                    <a:pt x="84" y="546"/>
                  </a:lnTo>
                  <a:lnTo>
                    <a:pt x="86" y="548"/>
                  </a:lnTo>
                  <a:lnTo>
                    <a:pt x="87" y="551"/>
                  </a:lnTo>
                  <a:lnTo>
                    <a:pt x="89" y="553"/>
                  </a:lnTo>
                  <a:lnTo>
                    <a:pt x="91" y="555"/>
                  </a:lnTo>
                  <a:lnTo>
                    <a:pt x="93" y="556"/>
                  </a:lnTo>
                  <a:lnTo>
                    <a:pt x="95" y="558"/>
                  </a:lnTo>
                  <a:lnTo>
                    <a:pt x="96" y="560"/>
                  </a:lnTo>
                  <a:lnTo>
                    <a:pt x="98" y="562"/>
                  </a:lnTo>
                  <a:lnTo>
                    <a:pt x="101" y="564"/>
                  </a:lnTo>
                  <a:lnTo>
                    <a:pt x="103" y="566"/>
                  </a:lnTo>
                  <a:lnTo>
                    <a:pt x="0" y="568"/>
                  </a:lnTo>
                  <a:close/>
                  <a:moveTo>
                    <a:pt x="1199" y="23"/>
                  </a:moveTo>
                  <a:lnTo>
                    <a:pt x="1199" y="23"/>
                  </a:lnTo>
                  <a:lnTo>
                    <a:pt x="45" y="552"/>
                  </a:lnTo>
                  <a:lnTo>
                    <a:pt x="42" y="545"/>
                  </a:lnTo>
                  <a:lnTo>
                    <a:pt x="1196" y="16"/>
                  </a:lnTo>
                  <a:lnTo>
                    <a:pt x="1199" y="23"/>
                  </a:lnTo>
                  <a:close/>
                  <a:moveTo>
                    <a:pt x="1240" y="0"/>
                  </a:moveTo>
                  <a:lnTo>
                    <a:pt x="1240" y="0"/>
                  </a:lnTo>
                  <a:lnTo>
                    <a:pt x="1172" y="76"/>
                  </a:lnTo>
                  <a:lnTo>
                    <a:pt x="1172" y="73"/>
                  </a:lnTo>
                  <a:lnTo>
                    <a:pt x="1172" y="70"/>
                  </a:lnTo>
                  <a:lnTo>
                    <a:pt x="1172" y="68"/>
                  </a:lnTo>
                  <a:lnTo>
                    <a:pt x="1171" y="65"/>
                  </a:lnTo>
                  <a:lnTo>
                    <a:pt x="1171" y="62"/>
                  </a:lnTo>
                  <a:lnTo>
                    <a:pt x="1171" y="60"/>
                  </a:lnTo>
                  <a:lnTo>
                    <a:pt x="1171" y="57"/>
                  </a:lnTo>
                  <a:lnTo>
                    <a:pt x="1170" y="55"/>
                  </a:lnTo>
                  <a:lnTo>
                    <a:pt x="1170" y="52"/>
                  </a:lnTo>
                  <a:lnTo>
                    <a:pt x="1169" y="50"/>
                  </a:lnTo>
                  <a:lnTo>
                    <a:pt x="1168" y="47"/>
                  </a:lnTo>
                  <a:lnTo>
                    <a:pt x="1168" y="45"/>
                  </a:lnTo>
                  <a:lnTo>
                    <a:pt x="1167" y="42"/>
                  </a:lnTo>
                  <a:lnTo>
                    <a:pt x="1166" y="40"/>
                  </a:lnTo>
                  <a:lnTo>
                    <a:pt x="1165" y="38"/>
                  </a:lnTo>
                  <a:lnTo>
                    <a:pt x="1164" y="35"/>
                  </a:lnTo>
                  <a:lnTo>
                    <a:pt x="1163" y="33"/>
                  </a:lnTo>
                  <a:lnTo>
                    <a:pt x="1162" y="31"/>
                  </a:lnTo>
                  <a:lnTo>
                    <a:pt x="1161" y="28"/>
                  </a:lnTo>
                  <a:lnTo>
                    <a:pt x="1159" y="26"/>
                  </a:lnTo>
                  <a:lnTo>
                    <a:pt x="1158" y="24"/>
                  </a:lnTo>
                  <a:lnTo>
                    <a:pt x="1156" y="22"/>
                  </a:lnTo>
                  <a:lnTo>
                    <a:pt x="1155" y="20"/>
                  </a:lnTo>
                  <a:lnTo>
                    <a:pt x="1153" y="18"/>
                  </a:lnTo>
                  <a:lnTo>
                    <a:pt x="1152" y="16"/>
                  </a:lnTo>
                  <a:lnTo>
                    <a:pt x="1150" y="14"/>
                  </a:lnTo>
                  <a:lnTo>
                    <a:pt x="1148" y="12"/>
                  </a:lnTo>
                  <a:lnTo>
                    <a:pt x="1146" y="10"/>
                  </a:lnTo>
                  <a:lnTo>
                    <a:pt x="1144" y="8"/>
                  </a:lnTo>
                  <a:lnTo>
                    <a:pt x="1142" y="6"/>
                  </a:lnTo>
                  <a:lnTo>
                    <a:pt x="1140" y="5"/>
                  </a:lnTo>
                  <a:lnTo>
                    <a:pt x="1138" y="3"/>
                  </a:lnTo>
                  <a:lnTo>
                    <a:pt x="1138" y="3"/>
                  </a:lnTo>
                  <a:lnTo>
                    <a:pt x="124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340" name="Freeform 384"/>
            <p:cNvSpPr>
              <a:spLocks noEditPoints="1"/>
            </p:cNvSpPr>
            <p:nvPr/>
          </p:nvSpPr>
          <p:spPr bwMode="auto">
            <a:xfrm>
              <a:off x="2506" y="1546"/>
              <a:ext cx="22" cy="291"/>
            </a:xfrm>
            <a:custGeom>
              <a:avLst/>
              <a:gdLst>
                <a:gd name="T0" fmla="*/ 67 w 105"/>
                <a:gd name="T1" fmla="*/ 1352 h 1352"/>
                <a:gd name="T2" fmla="*/ 25 w 105"/>
                <a:gd name="T3" fmla="*/ 1258 h 1352"/>
                <a:gd name="T4" fmla="*/ 30 w 105"/>
                <a:gd name="T5" fmla="*/ 1261 h 1352"/>
                <a:gd name="T6" fmla="*/ 35 w 105"/>
                <a:gd name="T7" fmla="*/ 1263 h 1352"/>
                <a:gd name="T8" fmla="*/ 40 w 105"/>
                <a:gd name="T9" fmla="*/ 1264 h 1352"/>
                <a:gd name="T10" fmla="*/ 45 w 105"/>
                <a:gd name="T11" fmla="*/ 1266 h 1352"/>
                <a:gd name="T12" fmla="*/ 50 w 105"/>
                <a:gd name="T13" fmla="*/ 1267 h 1352"/>
                <a:gd name="T14" fmla="*/ 55 w 105"/>
                <a:gd name="T15" fmla="*/ 1267 h 1352"/>
                <a:gd name="T16" fmla="*/ 60 w 105"/>
                <a:gd name="T17" fmla="*/ 1268 h 1352"/>
                <a:gd name="T18" fmla="*/ 65 w 105"/>
                <a:gd name="T19" fmla="*/ 1268 h 1352"/>
                <a:gd name="T20" fmla="*/ 70 w 105"/>
                <a:gd name="T21" fmla="*/ 1267 h 1352"/>
                <a:gd name="T22" fmla="*/ 75 w 105"/>
                <a:gd name="T23" fmla="*/ 1267 h 1352"/>
                <a:gd name="T24" fmla="*/ 80 w 105"/>
                <a:gd name="T25" fmla="*/ 1266 h 1352"/>
                <a:gd name="T26" fmla="*/ 85 w 105"/>
                <a:gd name="T27" fmla="*/ 1265 h 1352"/>
                <a:gd name="T28" fmla="*/ 90 w 105"/>
                <a:gd name="T29" fmla="*/ 1263 h 1352"/>
                <a:gd name="T30" fmla="*/ 95 w 105"/>
                <a:gd name="T31" fmla="*/ 1261 h 1352"/>
                <a:gd name="T32" fmla="*/ 100 w 105"/>
                <a:gd name="T33" fmla="*/ 1259 h 1352"/>
                <a:gd name="T34" fmla="*/ 105 w 105"/>
                <a:gd name="T35" fmla="*/ 1257 h 1352"/>
                <a:gd name="T36" fmla="*/ 43 w 105"/>
                <a:gd name="T37" fmla="*/ 47 h 1352"/>
                <a:gd name="T38" fmla="*/ 70 w 105"/>
                <a:gd name="T39" fmla="*/ 1304 h 1352"/>
                <a:gd name="T40" fmla="*/ 35 w 105"/>
                <a:gd name="T41" fmla="*/ 47 h 1352"/>
                <a:gd name="T42" fmla="*/ 38 w 105"/>
                <a:gd name="T43" fmla="*/ 0 h 1352"/>
                <a:gd name="T44" fmla="*/ 80 w 105"/>
                <a:gd name="T45" fmla="*/ 93 h 1352"/>
                <a:gd name="T46" fmla="*/ 75 w 105"/>
                <a:gd name="T47" fmla="*/ 91 h 1352"/>
                <a:gd name="T48" fmla="*/ 70 w 105"/>
                <a:gd name="T49" fmla="*/ 89 h 1352"/>
                <a:gd name="T50" fmla="*/ 65 w 105"/>
                <a:gd name="T51" fmla="*/ 87 h 1352"/>
                <a:gd name="T52" fmla="*/ 60 w 105"/>
                <a:gd name="T53" fmla="*/ 86 h 1352"/>
                <a:gd name="T54" fmla="*/ 55 w 105"/>
                <a:gd name="T55" fmla="*/ 85 h 1352"/>
                <a:gd name="T56" fmla="*/ 50 w 105"/>
                <a:gd name="T57" fmla="*/ 84 h 1352"/>
                <a:gd name="T58" fmla="*/ 45 w 105"/>
                <a:gd name="T59" fmla="*/ 84 h 1352"/>
                <a:gd name="T60" fmla="*/ 40 w 105"/>
                <a:gd name="T61" fmla="*/ 84 h 1352"/>
                <a:gd name="T62" fmla="*/ 35 w 105"/>
                <a:gd name="T63" fmla="*/ 84 h 1352"/>
                <a:gd name="T64" fmla="*/ 30 w 105"/>
                <a:gd name="T65" fmla="*/ 84 h 1352"/>
                <a:gd name="T66" fmla="*/ 25 w 105"/>
                <a:gd name="T67" fmla="*/ 85 h 1352"/>
                <a:gd name="T68" fmla="*/ 20 w 105"/>
                <a:gd name="T69" fmla="*/ 87 h 1352"/>
                <a:gd name="T70" fmla="*/ 15 w 105"/>
                <a:gd name="T71" fmla="*/ 88 h 1352"/>
                <a:gd name="T72" fmla="*/ 10 w 105"/>
                <a:gd name="T73" fmla="*/ 90 h 1352"/>
                <a:gd name="T74" fmla="*/ 5 w 105"/>
                <a:gd name="T75" fmla="*/ 92 h 1352"/>
                <a:gd name="T76" fmla="*/ 0 w 105"/>
                <a:gd name="T77" fmla="*/ 95 h 1352"/>
                <a:gd name="T78" fmla="*/ 38 w 105"/>
                <a:gd name="T79" fmla="*/ 0 h 1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5" h="1352">
                  <a:moveTo>
                    <a:pt x="67" y="1352"/>
                  </a:moveTo>
                  <a:lnTo>
                    <a:pt x="67" y="1352"/>
                  </a:lnTo>
                  <a:lnTo>
                    <a:pt x="25" y="1258"/>
                  </a:lnTo>
                  <a:lnTo>
                    <a:pt x="25" y="1258"/>
                  </a:lnTo>
                  <a:lnTo>
                    <a:pt x="27" y="1260"/>
                  </a:lnTo>
                  <a:lnTo>
                    <a:pt x="30" y="1261"/>
                  </a:lnTo>
                  <a:lnTo>
                    <a:pt x="32" y="1262"/>
                  </a:lnTo>
                  <a:lnTo>
                    <a:pt x="35" y="1263"/>
                  </a:lnTo>
                  <a:lnTo>
                    <a:pt x="38" y="1264"/>
                  </a:lnTo>
                  <a:lnTo>
                    <a:pt x="40" y="1264"/>
                  </a:lnTo>
                  <a:lnTo>
                    <a:pt x="43" y="1265"/>
                  </a:lnTo>
                  <a:lnTo>
                    <a:pt x="45" y="1266"/>
                  </a:lnTo>
                  <a:lnTo>
                    <a:pt x="48" y="1266"/>
                  </a:lnTo>
                  <a:lnTo>
                    <a:pt x="50" y="1267"/>
                  </a:lnTo>
                  <a:lnTo>
                    <a:pt x="53" y="1267"/>
                  </a:lnTo>
                  <a:lnTo>
                    <a:pt x="55" y="1267"/>
                  </a:lnTo>
                  <a:lnTo>
                    <a:pt x="58" y="1268"/>
                  </a:lnTo>
                  <a:lnTo>
                    <a:pt x="60" y="1268"/>
                  </a:lnTo>
                  <a:lnTo>
                    <a:pt x="63" y="1268"/>
                  </a:lnTo>
                  <a:lnTo>
                    <a:pt x="65" y="1268"/>
                  </a:lnTo>
                  <a:lnTo>
                    <a:pt x="68" y="1268"/>
                  </a:lnTo>
                  <a:lnTo>
                    <a:pt x="70" y="1267"/>
                  </a:lnTo>
                  <a:lnTo>
                    <a:pt x="73" y="1267"/>
                  </a:lnTo>
                  <a:lnTo>
                    <a:pt x="75" y="1267"/>
                  </a:lnTo>
                  <a:lnTo>
                    <a:pt x="78" y="1266"/>
                  </a:lnTo>
                  <a:lnTo>
                    <a:pt x="80" y="1266"/>
                  </a:lnTo>
                  <a:lnTo>
                    <a:pt x="83" y="1265"/>
                  </a:lnTo>
                  <a:lnTo>
                    <a:pt x="85" y="1265"/>
                  </a:lnTo>
                  <a:lnTo>
                    <a:pt x="88" y="1264"/>
                  </a:lnTo>
                  <a:lnTo>
                    <a:pt x="90" y="1263"/>
                  </a:lnTo>
                  <a:lnTo>
                    <a:pt x="93" y="1262"/>
                  </a:lnTo>
                  <a:lnTo>
                    <a:pt x="95" y="1261"/>
                  </a:lnTo>
                  <a:lnTo>
                    <a:pt x="98" y="1260"/>
                  </a:lnTo>
                  <a:lnTo>
                    <a:pt x="100" y="1259"/>
                  </a:lnTo>
                  <a:lnTo>
                    <a:pt x="103" y="1258"/>
                  </a:lnTo>
                  <a:lnTo>
                    <a:pt x="105" y="1257"/>
                  </a:lnTo>
                  <a:lnTo>
                    <a:pt x="67" y="1352"/>
                  </a:lnTo>
                  <a:close/>
                  <a:moveTo>
                    <a:pt x="43" y="47"/>
                  </a:moveTo>
                  <a:lnTo>
                    <a:pt x="43" y="47"/>
                  </a:lnTo>
                  <a:lnTo>
                    <a:pt x="70" y="1304"/>
                  </a:lnTo>
                  <a:lnTo>
                    <a:pt x="62" y="1304"/>
                  </a:lnTo>
                  <a:lnTo>
                    <a:pt x="35" y="47"/>
                  </a:lnTo>
                  <a:lnTo>
                    <a:pt x="43" y="47"/>
                  </a:lnTo>
                  <a:close/>
                  <a:moveTo>
                    <a:pt x="38" y="0"/>
                  </a:moveTo>
                  <a:lnTo>
                    <a:pt x="38" y="0"/>
                  </a:lnTo>
                  <a:lnTo>
                    <a:pt x="80" y="93"/>
                  </a:lnTo>
                  <a:lnTo>
                    <a:pt x="78" y="92"/>
                  </a:lnTo>
                  <a:lnTo>
                    <a:pt x="75" y="91"/>
                  </a:lnTo>
                  <a:lnTo>
                    <a:pt x="73" y="90"/>
                  </a:lnTo>
                  <a:lnTo>
                    <a:pt x="70" y="89"/>
                  </a:lnTo>
                  <a:lnTo>
                    <a:pt x="68" y="88"/>
                  </a:lnTo>
                  <a:lnTo>
                    <a:pt x="65" y="87"/>
                  </a:lnTo>
                  <a:lnTo>
                    <a:pt x="63" y="86"/>
                  </a:lnTo>
                  <a:lnTo>
                    <a:pt x="60" y="86"/>
                  </a:lnTo>
                  <a:lnTo>
                    <a:pt x="57" y="85"/>
                  </a:lnTo>
                  <a:lnTo>
                    <a:pt x="55" y="85"/>
                  </a:lnTo>
                  <a:lnTo>
                    <a:pt x="52" y="84"/>
                  </a:lnTo>
                  <a:lnTo>
                    <a:pt x="50" y="84"/>
                  </a:lnTo>
                  <a:lnTo>
                    <a:pt x="47" y="84"/>
                  </a:lnTo>
                  <a:lnTo>
                    <a:pt x="45" y="84"/>
                  </a:lnTo>
                  <a:lnTo>
                    <a:pt x="42" y="84"/>
                  </a:lnTo>
                  <a:lnTo>
                    <a:pt x="40" y="84"/>
                  </a:lnTo>
                  <a:lnTo>
                    <a:pt x="37" y="84"/>
                  </a:lnTo>
                  <a:lnTo>
                    <a:pt x="35" y="84"/>
                  </a:lnTo>
                  <a:lnTo>
                    <a:pt x="32" y="84"/>
                  </a:lnTo>
                  <a:lnTo>
                    <a:pt x="30" y="84"/>
                  </a:lnTo>
                  <a:lnTo>
                    <a:pt x="27" y="85"/>
                  </a:lnTo>
                  <a:lnTo>
                    <a:pt x="25" y="85"/>
                  </a:lnTo>
                  <a:lnTo>
                    <a:pt x="22" y="86"/>
                  </a:lnTo>
                  <a:lnTo>
                    <a:pt x="20" y="87"/>
                  </a:lnTo>
                  <a:lnTo>
                    <a:pt x="17" y="87"/>
                  </a:lnTo>
                  <a:lnTo>
                    <a:pt x="15" y="88"/>
                  </a:lnTo>
                  <a:lnTo>
                    <a:pt x="12" y="89"/>
                  </a:lnTo>
                  <a:lnTo>
                    <a:pt x="10" y="90"/>
                  </a:lnTo>
                  <a:lnTo>
                    <a:pt x="7" y="91"/>
                  </a:lnTo>
                  <a:lnTo>
                    <a:pt x="5" y="92"/>
                  </a:lnTo>
                  <a:lnTo>
                    <a:pt x="2" y="93"/>
                  </a:lnTo>
                  <a:lnTo>
                    <a:pt x="0" y="95"/>
                  </a:lnTo>
                  <a:lnTo>
                    <a:pt x="0" y="95"/>
                  </a:lnTo>
                  <a:lnTo>
                    <a:pt x="38"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341" name="Freeform 385"/>
            <p:cNvSpPr>
              <a:spLocks/>
            </p:cNvSpPr>
            <p:nvPr/>
          </p:nvSpPr>
          <p:spPr bwMode="auto">
            <a:xfrm>
              <a:off x="4303" y="2788"/>
              <a:ext cx="3" cy="19"/>
            </a:xfrm>
            <a:custGeom>
              <a:avLst/>
              <a:gdLst>
                <a:gd name="T0" fmla="*/ 15 w 15"/>
                <a:gd name="T1" fmla="*/ 0 h 88"/>
                <a:gd name="T2" fmla="*/ 15 w 15"/>
                <a:gd name="T3" fmla="*/ 0 h 88"/>
                <a:gd name="T4" fmla="*/ 0 w 15"/>
                <a:gd name="T5" fmla="*/ 88 h 88"/>
              </a:gdLst>
              <a:ahLst/>
              <a:cxnLst>
                <a:cxn ang="0">
                  <a:pos x="T0" y="T1"/>
                </a:cxn>
                <a:cxn ang="0">
                  <a:pos x="T2" y="T3"/>
                </a:cxn>
                <a:cxn ang="0">
                  <a:pos x="T4" y="T5"/>
                </a:cxn>
              </a:cxnLst>
              <a:rect l="0" t="0" r="r" b="b"/>
              <a:pathLst>
                <a:path w="15" h="88">
                  <a:moveTo>
                    <a:pt x="15" y="0"/>
                  </a:moveTo>
                  <a:lnTo>
                    <a:pt x="15" y="0"/>
                  </a:lnTo>
                  <a:lnTo>
                    <a:pt x="0" y="88"/>
                  </a:lnTo>
                </a:path>
              </a:pathLst>
            </a:custGeom>
            <a:noFill/>
            <a:ln w="19050" cap="flat">
              <a:solidFill>
                <a:srgbClr val="F2694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42" name="Freeform 386"/>
            <p:cNvSpPr>
              <a:spLocks/>
            </p:cNvSpPr>
            <p:nvPr/>
          </p:nvSpPr>
          <p:spPr bwMode="auto">
            <a:xfrm>
              <a:off x="4294" y="2773"/>
              <a:ext cx="8" cy="46"/>
            </a:xfrm>
            <a:custGeom>
              <a:avLst/>
              <a:gdLst>
                <a:gd name="T0" fmla="*/ 40 w 40"/>
                <a:gd name="T1" fmla="*/ 0 h 212"/>
                <a:gd name="T2" fmla="*/ 40 w 40"/>
                <a:gd name="T3" fmla="*/ 0 h 212"/>
                <a:gd name="T4" fmla="*/ 0 w 40"/>
                <a:gd name="T5" fmla="*/ 212 h 212"/>
              </a:gdLst>
              <a:ahLst/>
              <a:cxnLst>
                <a:cxn ang="0">
                  <a:pos x="T0" y="T1"/>
                </a:cxn>
                <a:cxn ang="0">
                  <a:pos x="T2" y="T3"/>
                </a:cxn>
                <a:cxn ang="0">
                  <a:pos x="T4" y="T5"/>
                </a:cxn>
              </a:cxnLst>
              <a:rect l="0" t="0" r="r" b="b"/>
              <a:pathLst>
                <a:path w="40" h="212">
                  <a:moveTo>
                    <a:pt x="40" y="0"/>
                  </a:moveTo>
                  <a:lnTo>
                    <a:pt x="40" y="0"/>
                  </a:lnTo>
                  <a:lnTo>
                    <a:pt x="0" y="212"/>
                  </a:ln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43" name="Freeform 387"/>
            <p:cNvSpPr>
              <a:spLocks/>
            </p:cNvSpPr>
            <p:nvPr/>
          </p:nvSpPr>
          <p:spPr bwMode="auto">
            <a:xfrm>
              <a:off x="4307" y="2774"/>
              <a:ext cx="9" cy="46"/>
            </a:xfrm>
            <a:custGeom>
              <a:avLst/>
              <a:gdLst>
                <a:gd name="T0" fmla="*/ 40 w 40"/>
                <a:gd name="T1" fmla="*/ 0 h 213"/>
                <a:gd name="T2" fmla="*/ 40 w 40"/>
                <a:gd name="T3" fmla="*/ 0 h 213"/>
                <a:gd name="T4" fmla="*/ 0 w 40"/>
                <a:gd name="T5" fmla="*/ 213 h 213"/>
              </a:gdLst>
              <a:ahLst/>
              <a:cxnLst>
                <a:cxn ang="0">
                  <a:pos x="T0" y="T1"/>
                </a:cxn>
                <a:cxn ang="0">
                  <a:pos x="T2" y="T3"/>
                </a:cxn>
                <a:cxn ang="0">
                  <a:pos x="T4" y="T5"/>
                </a:cxn>
              </a:cxnLst>
              <a:rect l="0" t="0" r="r" b="b"/>
              <a:pathLst>
                <a:path w="40" h="213">
                  <a:moveTo>
                    <a:pt x="40" y="0"/>
                  </a:moveTo>
                  <a:lnTo>
                    <a:pt x="40" y="0"/>
                  </a:lnTo>
                  <a:lnTo>
                    <a:pt x="0" y="213"/>
                  </a:ln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44" name="Freeform 388"/>
            <p:cNvSpPr>
              <a:spLocks/>
            </p:cNvSpPr>
            <p:nvPr/>
          </p:nvSpPr>
          <p:spPr bwMode="auto">
            <a:xfrm>
              <a:off x="3069" y="2788"/>
              <a:ext cx="3" cy="19"/>
            </a:xfrm>
            <a:custGeom>
              <a:avLst/>
              <a:gdLst>
                <a:gd name="T0" fmla="*/ 15 w 15"/>
                <a:gd name="T1" fmla="*/ 0 h 88"/>
                <a:gd name="T2" fmla="*/ 15 w 15"/>
                <a:gd name="T3" fmla="*/ 0 h 88"/>
                <a:gd name="T4" fmla="*/ 0 w 15"/>
                <a:gd name="T5" fmla="*/ 88 h 88"/>
              </a:gdLst>
              <a:ahLst/>
              <a:cxnLst>
                <a:cxn ang="0">
                  <a:pos x="T0" y="T1"/>
                </a:cxn>
                <a:cxn ang="0">
                  <a:pos x="T2" y="T3"/>
                </a:cxn>
                <a:cxn ang="0">
                  <a:pos x="T4" y="T5"/>
                </a:cxn>
              </a:cxnLst>
              <a:rect l="0" t="0" r="r" b="b"/>
              <a:pathLst>
                <a:path w="15" h="88">
                  <a:moveTo>
                    <a:pt x="15" y="0"/>
                  </a:moveTo>
                  <a:lnTo>
                    <a:pt x="15" y="0"/>
                  </a:lnTo>
                  <a:lnTo>
                    <a:pt x="0" y="88"/>
                  </a:lnTo>
                </a:path>
              </a:pathLst>
            </a:custGeom>
            <a:noFill/>
            <a:ln w="19050" cap="flat">
              <a:solidFill>
                <a:srgbClr val="F2694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45" name="Freeform 389"/>
            <p:cNvSpPr>
              <a:spLocks/>
            </p:cNvSpPr>
            <p:nvPr/>
          </p:nvSpPr>
          <p:spPr bwMode="auto">
            <a:xfrm>
              <a:off x="3073" y="2774"/>
              <a:ext cx="8" cy="45"/>
            </a:xfrm>
            <a:custGeom>
              <a:avLst/>
              <a:gdLst>
                <a:gd name="T0" fmla="*/ 40 w 40"/>
                <a:gd name="T1" fmla="*/ 0 h 212"/>
                <a:gd name="T2" fmla="*/ 40 w 40"/>
                <a:gd name="T3" fmla="*/ 0 h 212"/>
                <a:gd name="T4" fmla="*/ 0 w 40"/>
                <a:gd name="T5" fmla="*/ 212 h 212"/>
              </a:gdLst>
              <a:ahLst/>
              <a:cxnLst>
                <a:cxn ang="0">
                  <a:pos x="T0" y="T1"/>
                </a:cxn>
                <a:cxn ang="0">
                  <a:pos x="T2" y="T3"/>
                </a:cxn>
                <a:cxn ang="0">
                  <a:pos x="T4" y="T5"/>
                </a:cxn>
              </a:cxnLst>
              <a:rect l="0" t="0" r="r" b="b"/>
              <a:pathLst>
                <a:path w="40" h="212">
                  <a:moveTo>
                    <a:pt x="40" y="0"/>
                  </a:moveTo>
                  <a:lnTo>
                    <a:pt x="40" y="0"/>
                  </a:lnTo>
                  <a:lnTo>
                    <a:pt x="0" y="212"/>
                  </a:ln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46" name="Freeform 390"/>
            <p:cNvSpPr>
              <a:spLocks/>
            </p:cNvSpPr>
            <p:nvPr/>
          </p:nvSpPr>
          <p:spPr bwMode="auto">
            <a:xfrm>
              <a:off x="3060" y="2773"/>
              <a:ext cx="8" cy="46"/>
            </a:xfrm>
            <a:custGeom>
              <a:avLst/>
              <a:gdLst>
                <a:gd name="T0" fmla="*/ 40 w 40"/>
                <a:gd name="T1" fmla="*/ 0 h 212"/>
                <a:gd name="T2" fmla="*/ 40 w 40"/>
                <a:gd name="T3" fmla="*/ 0 h 212"/>
                <a:gd name="T4" fmla="*/ 0 w 40"/>
                <a:gd name="T5" fmla="*/ 212 h 212"/>
              </a:gdLst>
              <a:ahLst/>
              <a:cxnLst>
                <a:cxn ang="0">
                  <a:pos x="T0" y="T1"/>
                </a:cxn>
                <a:cxn ang="0">
                  <a:pos x="T2" y="T3"/>
                </a:cxn>
                <a:cxn ang="0">
                  <a:pos x="T4" y="T5"/>
                </a:cxn>
              </a:cxnLst>
              <a:rect l="0" t="0" r="r" b="b"/>
              <a:pathLst>
                <a:path w="40" h="212">
                  <a:moveTo>
                    <a:pt x="40" y="0"/>
                  </a:moveTo>
                  <a:lnTo>
                    <a:pt x="40" y="0"/>
                  </a:lnTo>
                  <a:lnTo>
                    <a:pt x="0" y="212"/>
                  </a:ln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47" name="Freeform 391"/>
            <p:cNvSpPr>
              <a:spLocks/>
            </p:cNvSpPr>
            <p:nvPr/>
          </p:nvSpPr>
          <p:spPr bwMode="auto">
            <a:xfrm>
              <a:off x="4097" y="1196"/>
              <a:ext cx="0" cy="79"/>
            </a:xfrm>
            <a:custGeom>
              <a:avLst/>
              <a:gdLst>
                <a:gd name="T0" fmla="*/ 0 w 2"/>
                <a:gd name="T1" fmla="*/ 0 h 364"/>
                <a:gd name="T2" fmla="*/ 0 w 2"/>
                <a:gd name="T3" fmla="*/ 0 h 364"/>
                <a:gd name="T4" fmla="*/ 2 w 2"/>
                <a:gd name="T5" fmla="*/ 364 h 364"/>
              </a:gdLst>
              <a:ahLst/>
              <a:cxnLst>
                <a:cxn ang="0">
                  <a:pos x="T0" y="T1"/>
                </a:cxn>
                <a:cxn ang="0">
                  <a:pos x="T2" y="T3"/>
                </a:cxn>
                <a:cxn ang="0">
                  <a:pos x="T4" y="T5"/>
                </a:cxn>
              </a:cxnLst>
              <a:rect l="0" t="0" r="r" b="b"/>
              <a:pathLst>
                <a:path w="2" h="364">
                  <a:moveTo>
                    <a:pt x="0" y="0"/>
                  </a:moveTo>
                  <a:lnTo>
                    <a:pt x="0" y="0"/>
                  </a:lnTo>
                  <a:lnTo>
                    <a:pt x="2" y="364"/>
                  </a:lnTo>
                </a:path>
              </a:pathLst>
            </a:custGeom>
            <a:noFill/>
            <a:ln w="38100" cap="flat">
              <a:solidFill>
                <a:srgbClr val="D1D1D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48" name="Freeform 392"/>
            <p:cNvSpPr>
              <a:spLocks/>
            </p:cNvSpPr>
            <p:nvPr/>
          </p:nvSpPr>
          <p:spPr bwMode="auto">
            <a:xfrm>
              <a:off x="2169" y="1921"/>
              <a:ext cx="45" cy="118"/>
            </a:xfrm>
            <a:custGeom>
              <a:avLst/>
              <a:gdLst>
                <a:gd name="T0" fmla="*/ 0 w 209"/>
                <a:gd name="T1" fmla="*/ 0 h 551"/>
                <a:gd name="T2" fmla="*/ 0 w 209"/>
                <a:gd name="T3" fmla="*/ 0 h 551"/>
                <a:gd name="T4" fmla="*/ 209 w 209"/>
                <a:gd name="T5" fmla="*/ 551 h 551"/>
              </a:gdLst>
              <a:ahLst/>
              <a:cxnLst>
                <a:cxn ang="0">
                  <a:pos x="T0" y="T1"/>
                </a:cxn>
                <a:cxn ang="0">
                  <a:pos x="T2" y="T3"/>
                </a:cxn>
                <a:cxn ang="0">
                  <a:pos x="T4" y="T5"/>
                </a:cxn>
              </a:cxnLst>
              <a:rect l="0" t="0" r="r" b="b"/>
              <a:pathLst>
                <a:path w="209" h="551">
                  <a:moveTo>
                    <a:pt x="0" y="0"/>
                  </a:moveTo>
                  <a:lnTo>
                    <a:pt x="0" y="0"/>
                  </a:lnTo>
                  <a:lnTo>
                    <a:pt x="209" y="551"/>
                  </a:lnTo>
                </a:path>
              </a:pathLst>
            </a:custGeom>
            <a:noFill/>
            <a:ln w="50800" cap="flat">
              <a:solidFill>
                <a:srgbClr val="FAF5F7"/>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49" name="Freeform 393"/>
            <p:cNvSpPr>
              <a:spLocks/>
            </p:cNvSpPr>
            <p:nvPr/>
          </p:nvSpPr>
          <p:spPr bwMode="auto">
            <a:xfrm>
              <a:off x="2152" y="1926"/>
              <a:ext cx="86" cy="177"/>
            </a:xfrm>
            <a:custGeom>
              <a:avLst/>
              <a:gdLst>
                <a:gd name="T0" fmla="*/ 0 w 402"/>
                <a:gd name="T1" fmla="*/ 0 h 823"/>
                <a:gd name="T2" fmla="*/ 0 w 402"/>
                <a:gd name="T3" fmla="*/ 0 h 823"/>
                <a:gd name="T4" fmla="*/ 212 w 402"/>
                <a:gd name="T5" fmla="*/ 517 h 823"/>
                <a:gd name="T6" fmla="*/ 244 w 402"/>
                <a:gd name="T7" fmla="*/ 421 h 823"/>
                <a:gd name="T8" fmla="*/ 402 w 402"/>
                <a:gd name="T9" fmla="*/ 823 h 823"/>
              </a:gdLst>
              <a:ahLst/>
              <a:cxnLst>
                <a:cxn ang="0">
                  <a:pos x="T0" y="T1"/>
                </a:cxn>
                <a:cxn ang="0">
                  <a:pos x="T2" y="T3"/>
                </a:cxn>
                <a:cxn ang="0">
                  <a:pos x="T4" y="T5"/>
                </a:cxn>
                <a:cxn ang="0">
                  <a:pos x="T6" y="T7"/>
                </a:cxn>
                <a:cxn ang="0">
                  <a:pos x="T8" y="T9"/>
                </a:cxn>
              </a:cxnLst>
              <a:rect l="0" t="0" r="r" b="b"/>
              <a:pathLst>
                <a:path w="402" h="823">
                  <a:moveTo>
                    <a:pt x="0" y="0"/>
                  </a:moveTo>
                  <a:lnTo>
                    <a:pt x="0" y="0"/>
                  </a:lnTo>
                  <a:lnTo>
                    <a:pt x="212" y="517"/>
                  </a:lnTo>
                  <a:lnTo>
                    <a:pt x="244" y="421"/>
                  </a:lnTo>
                  <a:lnTo>
                    <a:pt x="402" y="823"/>
                  </a:lnTo>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50" name="Freeform 394"/>
            <p:cNvSpPr>
              <a:spLocks/>
            </p:cNvSpPr>
            <p:nvPr/>
          </p:nvSpPr>
          <p:spPr bwMode="auto">
            <a:xfrm>
              <a:off x="2186" y="1914"/>
              <a:ext cx="78" cy="178"/>
            </a:xfrm>
            <a:custGeom>
              <a:avLst/>
              <a:gdLst>
                <a:gd name="T0" fmla="*/ 0 w 359"/>
                <a:gd name="T1" fmla="*/ 0 h 831"/>
                <a:gd name="T2" fmla="*/ 0 w 359"/>
                <a:gd name="T3" fmla="*/ 0 h 831"/>
                <a:gd name="T4" fmla="*/ 223 w 359"/>
                <a:gd name="T5" fmla="*/ 592 h 831"/>
                <a:gd name="T6" fmla="*/ 242 w 359"/>
                <a:gd name="T7" fmla="*/ 488 h 831"/>
                <a:gd name="T8" fmla="*/ 359 w 359"/>
                <a:gd name="T9" fmla="*/ 831 h 831"/>
              </a:gdLst>
              <a:ahLst/>
              <a:cxnLst>
                <a:cxn ang="0">
                  <a:pos x="T0" y="T1"/>
                </a:cxn>
                <a:cxn ang="0">
                  <a:pos x="T2" y="T3"/>
                </a:cxn>
                <a:cxn ang="0">
                  <a:pos x="T4" y="T5"/>
                </a:cxn>
                <a:cxn ang="0">
                  <a:pos x="T6" y="T7"/>
                </a:cxn>
                <a:cxn ang="0">
                  <a:pos x="T8" y="T9"/>
                </a:cxn>
              </a:cxnLst>
              <a:rect l="0" t="0" r="r" b="b"/>
              <a:pathLst>
                <a:path w="359" h="831">
                  <a:moveTo>
                    <a:pt x="0" y="0"/>
                  </a:moveTo>
                  <a:lnTo>
                    <a:pt x="0" y="0"/>
                  </a:lnTo>
                  <a:lnTo>
                    <a:pt x="223" y="592"/>
                  </a:lnTo>
                  <a:lnTo>
                    <a:pt x="242" y="488"/>
                  </a:lnTo>
                  <a:lnTo>
                    <a:pt x="359" y="831"/>
                  </a:lnTo>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51" name="Freeform 395"/>
            <p:cNvSpPr>
              <a:spLocks/>
            </p:cNvSpPr>
            <p:nvPr/>
          </p:nvSpPr>
          <p:spPr bwMode="auto">
            <a:xfrm>
              <a:off x="4090" y="1106"/>
              <a:ext cx="1" cy="101"/>
            </a:xfrm>
            <a:custGeom>
              <a:avLst/>
              <a:gdLst>
                <a:gd name="T0" fmla="*/ 0 w 6"/>
                <a:gd name="T1" fmla="*/ 0 h 468"/>
                <a:gd name="T2" fmla="*/ 0 w 6"/>
                <a:gd name="T3" fmla="*/ 0 h 468"/>
                <a:gd name="T4" fmla="*/ 6 w 6"/>
                <a:gd name="T5" fmla="*/ 468 h 468"/>
              </a:gdLst>
              <a:ahLst/>
              <a:cxnLst>
                <a:cxn ang="0">
                  <a:pos x="T0" y="T1"/>
                </a:cxn>
                <a:cxn ang="0">
                  <a:pos x="T2" y="T3"/>
                </a:cxn>
                <a:cxn ang="0">
                  <a:pos x="T4" y="T5"/>
                </a:cxn>
              </a:cxnLst>
              <a:rect l="0" t="0" r="r" b="b"/>
              <a:pathLst>
                <a:path w="6" h="468">
                  <a:moveTo>
                    <a:pt x="0" y="0"/>
                  </a:moveTo>
                  <a:lnTo>
                    <a:pt x="0" y="0"/>
                  </a:lnTo>
                  <a:lnTo>
                    <a:pt x="6" y="468"/>
                  </a:lnTo>
                </a:path>
              </a:pathLst>
            </a:custGeom>
            <a:noFill/>
            <a:ln w="63500" cap="flat">
              <a:solidFill>
                <a:srgbClr val="C7C4C7"/>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52" name="Freeform 396"/>
            <p:cNvSpPr>
              <a:spLocks/>
            </p:cNvSpPr>
            <p:nvPr/>
          </p:nvSpPr>
          <p:spPr bwMode="auto">
            <a:xfrm>
              <a:off x="4071" y="1102"/>
              <a:ext cx="15" cy="172"/>
            </a:xfrm>
            <a:custGeom>
              <a:avLst/>
              <a:gdLst>
                <a:gd name="T0" fmla="*/ 70 w 70"/>
                <a:gd name="T1" fmla="*/ 803 h 803"/>
                <a:gd name="T2" fmla="*/ 70 w 70"/>
                <a:gd name="T3" fmla="*/ 803 h 803"/>
                <a:gd name="T4" fmla="*/ 63 w 70"/>
                <a:gd name="T5" fmla="*/ 459 h 803"/>
                <a:gd name="T6" fmla="*/ 17 w 70"/>
                <a:gd name="T7" fmla="*/ 548 h 803"/>
                <a:gd name="T8" fmla="*/ 1 w 70"/>
                <a:gd name="T9" fmla="*/ 80 h 803"/>
                <a:gd name="T10" fmla="*/ 0 w 70"/>
                <a:gd name="T11" fmla="*/ 0 h 803"/>
              </a:gdLst>
              <a:ahLst/>
              <a:cxnLst>
                <a:cxn ang="0">
                  <a:pos x="T0" y="T1"/>
                </a:cxn>
                <a:cxn ang="0">
                  <a:pos x="T2" y="T3"/>
                </a:cxn>
                <a:cxn ang="0">
                  <a:pos x="T4" y="T5"/>
                </a:cxn>
                <a:cxn ang="0">
                  <a:pos x="T6" y="T7"/>
                </a:cxn>
                <a:cxn ang="0">
                  <a:pos x="T8" y="T9"/>
                </a:cxn>
                <a:cxn ang="0">
                  <a:pos x="T10" y="T11"/>
                </a:cxn>
              </a:cxnLst>
              <a:rect l="0" t="0" r="r" b="b"/>
              <a:pathLst>
                <a:path w="70" h="803">
                  <a:moveTo>
                    <a:pt x="70" y="803"/>
                  </a:moveTo>
                  <a:lnTo>
                    <a:pt x="70" y="803"/>
                  </a:lnTo>
                  <a:lnTo>
                    <a:pt x="63" y="459"/>
                  </a:lnTo>
                  <a:lnTo>
                    <a:pt x="17" y="548"/>
                  </a:lnTo>
                  <a:lnTo>
                    <a:pt x="1" y="80"/>
                  </a:lnTo>
                  <a:lnTo>
                    <a:pt x="0" y="0"/>
                  </a:lnTo>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53" name="Freeform 397"/>
            <p:cNvSpPr>
              <a:spLocks/>
            </p:cNvSpPr>
            <p:nvPr/>
          </p:nvSpPr>
          <p:spPr bwMode="auto">
            <a:xfrm>
              <a:off x="4109" y="1104"/>
              <a:ext cx="15" cy="173"/>
            </a:xfrm>
            <a:custGeom>
              <a:avLst/>
              <a:gdLst>
                <a:gd name="T0" fmla="*/ 71 w 71"/>
                <a:gd name="T1" fmla="*/ 803 h 803"/>
                <a:gd name="T2" fmla="*/ 71 w 71"/>
                <a:gd name="T3" fmla="*/ 803 h 803"/>
                <a:gd name="T4" fmla="*/ 63 w 71"/>
                <a:gd name="T5" fmla="*/ 459 h 803"/>
                <a:gd name="T6" fmla="*/ 18 w 71"/>
                <a:gd name="T7" fmla="*/ 547 h 803"/>
                <a:gd name="T8" fmla="*/ 2 w 71"/>
                <a:gd name="T9" fmla="*/ 79 h 803"/>
                <a:gd name="T10" fmla="*/ 0 w 71"/>
                <a:gd name="T11" fmla="*/ 0 h 803"/>
              </a:gdLst>
              <a:ahLst/>
              <a:cxnLst>
                <a:cxn ang="0">
                  <a:pos x="T0" y="T1"/>
                </a:cxn>
                <a:cxn ang="0">
                  <a:pos x="T2" y="T3"/>
                </a:cxn>
                <a:cxn ang="0">
                  <a:pos x="T4" y="T5"/>
                </a:cxn>
                <a:cxn ang="0">
                  <a:pos x="T6" y="T7"/>
                </a:cxn>
                <a:cxn ang="0">
                  <a:pos x="T8" y="T9"/>
                </a:cxn>
                <a:cxn ang="0">
                  <a:pos x="T10" y="T11"/>
                </a:cxn>
              </a:cxnLst>
              <a:rect l="0" t="0" r="r" b="b"/>
              <a:pathLst>
                <a:path w="71" h="803">
                  <a:moveTo>
                    <a:pt x="71" y="803"/>
                  </a:moveTo>
                  <a:lnTo>
                    <a:pt x="71" y="803"/>
                  </a:lnTo>
                  <a:lnTo>
                    <a:pt x="63" y="459"/>
                  </a:lnTo>
                  <a:lnTo>
                    <a:pt x="18" y="547"/>
                  </a:lnTo>
                  <a:lnTo>
                    <a:pt x="2" y="79"/>
                  </a:lnTo>
                  <a:lnTo>
                    <a:pt x="0" y="0"/>
                  </a:lnTo>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pic>
        <p:nvPicPr>
          <p:cNvPr id="396" name="Picture 2" descr="http://clic-study.web.cern.ch/sites/clic-study.web.cern.ch/themes/cliccern/img/logos/CTF3logo.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862269" y="-208777"/>
            <a:ext cx="1379271" cy="1379271"/>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5095990" y="1272231"/>
            <a:ext cx="4037658" cy="1323439"/>
          </a:xfrm>
          <a:prstGeom prst="rect">
            <a:avLst/>
          </a:prstGeom>
          <a:noFill/>
        </p:spPr>
        <p:txBody>
          <a:bodyPr wrap="square" rtlCol="0">
            <a:spAutoFit/>
          </a:bodyPr>
          <a:lstStyle/>
          <a:p>
            <a:pPr marL="285750" indent="-285750" algn="just">
              <a:buFont typeface="Arial" panose="020B0604020202020204" pitchFamily="34" charset="0"/>
              <a:buChar char="•"/>
            </a:pPr>
            <a:r>
              <a:rPr lang="en-US" sz="1600" dirty="0" smtClean="0">
                <a:solidFill>
                  <a:schemeClr val="tx2"/>
                </a:solidFill>
              </a:rPr>
              <a:t>CLIC accelerator is designed with several cavities (about </a:t>
            </a:r>
            <a:r>
              <a:rPr lang="en-US" sz="1600" b="1" dirty="0" smtClean="0">
                <a:solidFill>
                  <a:schemeClr val="tx2"/>
                </a:solidFill>
              </a:rPr>
              <a:t>120000)</a:t>
            </a:r>
          </a:p>
          <a:p>
            <a:pPr marL="285750" indent="-285750" algn="just">
              <a:buFont typeface="Arial" panose="020B0604020202020204" pitchFamily="34" charset="0"/>
              <a:buChar char="•"/>
            </a:pPr>
            <a:r>
              <a:rPr lang="en-US" sz="1600" dirty="0" smtClean="0">
                <a:solidFill>
                  <a:schemeClr val="tx2"/>
                </a:solidFill>
              </a:rPr>
              <a:t>These cavities need conditioning on specific benches with high-power RF source</a:t>
            </a:r>
            <a:r>
              <a:rPr lang="en-US" sz="1600" dirty="0">
                <a:solidFill>
                  <a:schemeClr val="tx2"/>
                </a:solidFill>
              </a:rPr>
              <a:t> </a:t>
            </a:r>
            <a:r>
              <a:rPr lang="en-US" sz="1600" dirty="0" smtClean="0">
                <a:solidFill>
                  <a:schemeClr val="tx2"/>
                </a:solidFill>
              </a:rPr>
              <a:t>(klystron).</a:t>
            </a:r>
          </a:p>
        </p:txBody>
      </p:sp>
      <p:sp>
        <p:nvSpPr>
          <p:cNvPr id="3" name="ZoneTexte 2"/>
          <p:cNvSpPr txBox="1"/>
          <p:nvPr/>
        </p:nvSpPr>
        <p:spPr>
          <a:xfrm>
            <a:off x="0" y="973776"/>
            <a:ext cx="5320146" cy="523220"/>
          </a:xfrm>
          <a:prstGeom prst="rect">
            <a:avLst/>
          </a:prstGeom>
          <a:noFill/>
        </p:spPr>
        <p:txBody>
          <a:bodyPr wrap="square" rtlCol="0">
            <a:spAutoFit/>
          </a:bodyPr>
          <a:lstStyle/>
          <a:p>
            <a:r>
              <a:rPr lang="en-US" sz="1400" dirty="0" smtClean="0"/>
              <a:t>CLIC : Compact </a:t>
            </a:r>
            <a:r>
              <a:rPr lang="en-US" sz="1400" dirty="0" err="1" smtClean="0"/>
              <a:t>LInear</a:t>
            </a:r>
            <a:r>
              <a:rPr lang="en-US" sz="1400" dirty="0" smtClean="0"/>
              <a:t> Collider </a:t>
            </a:r>
            <a:br>
              <a:rPr lang="en-US" sz="1400" dirty="0" smtClean="0"/>
            </a:br>
            <a:r>
              <a:rPr lang="en-US" sz="1400" b="1" dirty="0" smtClean="0"/>
              <a:t>3TeV</a:t>
            </a:r>
            <a:r>
              <a:rPr lang="en-US" sz="1400" dirty="0" smtClean="0"/>
              <a:t> </a:t>
            </a:r>
            <a:r>
              <a:rPr lang="en-US" sz="1400" b="1" dirty="0" smtClean="0"/>
              <a:t>50km-long</a:t>
            </a:r>
            <a:r>
              <a:rPr lang="en-US" sz="1400" dirty="0" smtClean="0"/>
              <a:t> electron/positon collider</a:t>
            </a:r>
            <a:endParaRPr lang="en-US" sz="1400" b="1" dirty="0"/>
          </a:p>
        </p:txBody>
      </p:sp>
      <p:pic>
        <p:nvPicPr>
          <p:cNvPr id="40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21051" y="3106190"/>
            <a:ext cx="4809194" cy="3192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95003" y="5313402"/>
            <a:ext cx="3871355" cy="584775"/>
          </a:xfrm>
          <a:prstGeom prst="rect">
            <a:avLst/>
          </a:prstGeom>
        </p:spPr>
        <p:txBody>
          <a:bodyPr wrap="square">
            <a:spAutoFit/>
          </a:bodyPr>
          <a:lstStyle/>
          <a:p>
            <a:pPr algn="just"/>
            <a:r>
              <a:rPr lang="en-US" sz="1600" dirty="0" smtClean="0">
                <a:solidFill>
                  <a:schemeClr val="tx2"/>
                </a:solidFill>
              </a:rPr>
              <a:t>A high-efficiency klystron would lead us to a cheaper solution.</a:t>
            </a:r>
            <a:endParaRPr lang="en-US" sz="1600" dirty="0">
              <a:solidFill>
                <a:schemeClr val="tx2"/>
              </a:solidFill>
            </a:endParaRPr>
          </a:p>
        </p:txBody>
      </p:sp>
      <p:sp>
        <p:nvSpPr>
          <p:cNvPr id="402" name="ZoneTexte 401"/>
          <p:cNvSpPr txBox="1"/>
          <p:nvPr/>
        </p:nvSpPr>
        <p:spPr>
          <a:xfrm>
            <a:off x="4325346" y="5217857"/>
            <a:ext cx="1647941" cy="461665"/>
          </a:xfrm>
          <a:prstGeom prst="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defRPr/>
            </a:pPr>
            <a:r>
              <a:rPr lang="en-US" sz="1200" b="1" dirty="0" smtClean="0">
                <a:solidFill>
                  <a:schemeClr val="bg1"/>
                </a:solidFill>
              </a:rPr>
              <a:t>Decelerated Drive Beam 100 A</a:t>
            </a:r>
            <a:endParaRPr lang="en-US" sz="1200" b="1" dirty="0">
              <a:solidFill>
                <a:schemeClr val="bg1"/>
              </a:solidFill>
            </a:endParaRPr>
          </a:p>
        </p:txBody>
      </p:sp>
      <p:sp>
        <p:nvSpPr>
          <p:cNvPr id="403" name="ZoneTexte 402"/>
          <p:cNvSpPr txBox="1"/>
          <p:nvPr/>
        </p:nvSpPr>
        <p:spPr>
          <a:xfrm>
            <a:off x="7217809" y="5494003"/>
            <a:ext cx="1427427" cy="461665"/>
          </a:xfrm>
          <a:prstGeom prst="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defRPr/>
            </a:pPr>
            <a:r>
              <a:rPr lang="en-US" sz="1200" b="1" dirty="0" smtClean="0">
                <a:solidFill>
                  <a:schemeClr val="bg1"/>
                </a:solidFill>
              </a:rPr>
              <a:t>Accelerated Main Beam 1 </a:t>
            </a:r>
            <a:r>
              <a:rPr lang="en-US" sz="1200" b="1" dirty="0">
                <a:solidFill>
                  <a:schemeClr val="bg1"/>
                </a:solidFill>
              </a:rPr>
              <a:t>A</a:t>
            </a:r>
            <a:endParaRPr lang="en-US" sz="1200" b="1" dirty="0" smtClean="0">
              <a:solidFill>
                <a:schemeClr val="bg1"/>
              </a:solidFill>
            </a:endParaRPr>
          </a:p>
        </p:txBody>
      </p:sp>
      <p:sp>
        <p:nvSpPr>
          <p:cNvPr id="404" name="Flèche droite 403"/>
          <p:cNvSpPr/>
          <p:nvPr/>
        </p:nvSpPr>
        <p:spPr>
          <a:xfrm rot="19630577">
            <a:off x="7087615" y="5093745"/>
            <a:ext cx="521926" cy="349658"/>
          </a:xfrm>
          <a:prstGeom prst="rightArrow">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n>
                <a:solidFill>
                  <a:schemeClr val="accent2"/>
                </a:solidFill>
              </a:ln>
            </a:endParaRPr>
          </a:p>
        </p:txBody>
      </p:sp>
      <p:sp>
        <p:nvSpPr>
          <p:cNvPr id="405" name="Flèche droite 404"/>
          <p:cNvSpPr/>
          <p:nvPr/>
        </p:nvSpPr>
        <p:spPr>
          <a:xfrm rot="20184760">
            <a:off x="4486780" y="4754603"/>
            <a:ext cx="521926" cy="342266"/>
          </a:xfrm>
          <a:prstGeom prst="rightArrow">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n>
                <a:solidFill>
                  <a:schemeClr val="accent2"/>
                </a:solidFill>
              </a:ln>
            </a:endParaRPr>
          </a:p>
        </p:txBody>
      </p:sp>
      <p:sp>
        <p:nvSpPr>
          <p:cNvPr id="406" name="Flèche droite 405"/>
          <p:cNvSpPr/>
          <p:nvPr/>
        </p:nvSpPr>
        <p:spPr>
          <a:xfrm rot="1327327">
            <a:off x="5407839" y="3642518"/>
            <a:ext cx="319600" cy="291681"/>
          </a:xfrm>
          <a:prstGeom prst="rightArrow">
            <a:avLst/>
          </a:prstGeom>
          <a:solidFill>
            <a:srgbClr val="007E3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n>
                <a:solidFill>
                  <a:schemeClr val="accent2"/>
                </a:solidFill>
              </a:ln>
            </a:endParaRPr>
          </a:p>
        </p:txBody>
      </p:sp>
      <p:sp>
        <p:nvSpPr>
          <p:cNvPr id="407" name="ZoneTexte 406"/>
          <p:cNvSpPr txBox="1"/>
          <p:nvPr/>
        </p:nvSpPr>
        <p:spPr>
          <a:xfrm>
            <a:off x="5275946" y="3115970"/>
            <a:ext cx="1231731" cy="461665"/>
          </a:xfrm>
          <a:prstGeom prst="rect">
            <a:avLst/>
          </a:prstGeom>
          <a:solidFill>
            <a:srgbClr val="007E3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defRPr/>
            </a:pPr>
            <a:r>
              <a:rPr lang="fr-FR" sz="1200" b="1" dirty="0" smtClean="0">
                <a:solidFill>
                  <a:schemeClr val="bg1"/>
                </a:solidFill>
              </a:rPr>
              <a:t>RF Power (120 MW)</a:t>
            </a:r>
            <a:endParaRPr lang="fr-FR" sz="1200" b="1" dirty="0">
              <a:solidFill>
                <a:schemeClr val="bg1"/>
              </a:solidFill>
            </a:endParaRPr>
          </a:p>
        </p:txBody>
      </p:sp>
      <p:sp>
        <p:nvSpPr>
          <p:cNvPr id="408" name="Rectangle à coins arrondis 407"/>
          <p:cNvSpPr/>
          <p:nvPr/>
        </p:nvSpPr>
        <p:spPr>
          <a:xfrm>
            <a:off x="4132613" y="2749930"/>
            <a:ext cx="4833257" cy="3610098"/>
          </a:xfrm>
          <a:prstGeom prst="roundRect">
            <a:avLst>
              <a:gd name="adj" fmla="val 911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9" name="Rectangle 408"/>
          <p:cNvSpPr/>
          <p:nvPr/>
        </p:nvSpPr>
        <p:spPr>
          <a:xfrm>
            <a:off x="7023809" y="2943341"/>
            <a:ext cx="1277044" cy="4958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0" name="Rectangle 409"/>
          <p:cNvSpPr/>
          <p:nvPr/>
        </p:nvSpPr>
        <p:spPr>
          <a:xfrm>
            <a:off x="5406786" y="3950765"/>
            <a:ext cx="744632" cy="4958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1" name="Rectangle 410"/>
          <p:cNvSpPr/>
          <p:nvPr/>
        </p:nvSpPr>
        <p:spPr>
          <a:xfrm>
            <a:off x="7508718" y="3284319"/>
            <a:ext cx="1124643" cy="7347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2" name="Text Box 18"/>
          <p:cNvSpPr txBox="1">
            <a:spLocks noChangeArrowheads="1"/>
          </p:cNvSpPr>
          <p:nvPr/>
        </p:nvSpPr>
        <p:spPr bwMode="auto">
          <a:xfrm>
            <a:off x="4868884" y="2726657"/>
            <a:ext cx="3829050" cy="406499"/>
          </a:xfrm>
          <a:prstGeom prst="rect">
            <a:avLst/>
          </a:prstGeom>
          <a:noFill/>
          <a:ln w="9525">
            <a:noFill/>
            <a:miter lim="800000"/>
            <a:headEnd/>
            <a:tailEnd/>
          </a:ln>
        </p:spPr>
        <p:txBody>
          <a:bodyPr/>
          <a:lstStyle/>
          <a:p>
            <a:pPr algn="ctr">
              <a:spcAft>
                <a:spcPct val="30000"/>
              </a:spcAft>
              <a:tabLst>
                <a:tab pos="806450" algn="l"/>
              </a:tabLst>
              <a:defRPr/>
            </a:pPr>
            <a:r>
              <a:rPr lang="en-US" sz="1400" b="1" dirty="0" smtClean="0">
                <a:effectLst>
                  <a:outerShdw blurRad="38100" dist="38100" dir="2700000" algn="tl">
                    <a:srgbClr val="C0C0C0"/>
                  </a:outerShdw>
                </a:effectLst>
                <a:latin typeface="Calibri" pitchFamily="34" charset="0"/>
              </a:rPr>
              <a:t>CLIC accelerator RF cell</a:t>
            </a:r>
          </a:p>
        </p:txBody>
      </p:sp>
      <p:sp>
        <p:nvSpPr>
          <p:cNvPr id="6" name="Espace réservé du pied de page 5"/>
          <p:cNvSpPr>
            <a:spLocks noGrp="1"/>
          </p:cNvSpPr>
          <p:nvPr>
            <p:ph type="ftr" sz="quarter" idx="12"/>
          </p:nvPr>
        </p:nvSpPr>
        <p:spPr/>
        <p:txBody>
          <a:bodyPr/>
          <a:lstStyle/>
          <a:p>
            <a:r>
              <a:rPr lang="fr-FR" smtClean="0"/>
              <a:t>Antoine Mollard – JDD Pheniics 2016</a:t>
            </a:r>
            <a:endParaRPr lang="fr-FR" dirty="0"/>
          </a:p>
        </p:txBody>
      </p:sp>
    </p:spTree>
    <p:extLst>
      <p:ext uri="{BB962C8B-B14F-4D97-AF65-F5344CB8AC3E}">
        <p14:creationId xmlns:p14="http://schemas.microsoft.com/office/powerpoint/2010/main" val="12585987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z="2400" dirty="0"/>
              <a:t>The high-efficiency klystron project</a:t>
            </a:r>
            <a:endParaRPr lang="en-US" dirty="0"/>
          </a:p>
        </p:txBody>
      </p:sp>
      <p:sp>
        <p:nvSpPr>
          <p:cNvPr id="5" name="Sous-titre 2"/>
          <p:cNvSpPr txBox="1">
            <a:spLocks/>
          </p:cNvSpPr>
          <p:nvPr/>
        </p:nvSpPr>
        <p:spPr>
          <a:xfrm>
            <a:off x="144343" y="1706845"/>
            <a:ext cx="8999657" cy="1557081"/>
          </a:xfrm>
          <a:prstGeom prst="rect">
            <a:avLst/>
          </a:prstGeom>
        </p:spPr>
        <p:txBody>
          <a:bodyPr/>
          <a:lstStyle>
            <a:lvl1pPr marL="0" indent="0" algn="l" defTabSz="914400" rtl="0" eaLnBrk="1" latinLnBrk="0" hangingPunct="1">
              <a:lnSpc>
                <a:spcPct val="100000"/>
              </a:lnSpc>
              <a:spcBef>
                <a:spcPts val="0"/>
              </a:spcBef>
              <a:spcAft>
                <a:spcPts val="400"/>
              </a:spcAft>
              <a:buFont typeface="Arial" pitchFamily="34" charset="0"/>
              <a:buNone/>
              <a:defRPr sz="2000" kern="1200">
                <a:solidFill>
                  <a:schemeClr val="tx1">
                    <a:lumMod val="65000"/>
                    <a:lumOff val="35000"/>
                  </a:schemeClr>
                </a:solidFill>
                <a:latin typeface="+mn-lt"/>
                <a:ea typeface="+mn-ea"/>
                <a:cs typeface="+mn-cs"/>
              </a:defRPr>
            </a:lvl1pPr>
            <a:lvl2pPr marL="432000" indent="-360363" algn="l" defTabSz="914400" rtl="0" eaLnBrk="1" latinLnBrk="0" hangingPunct="1">
              <a:lnSpc>
                <a:spcPts val="2000"/>
              </a:lnSpc>
              <a:spcBef>
                <a:spcPts val="0"/>
              </a:spcBef>
              <a:spcAft>
                <a:spcPts val="600"/>
              </a:spcAft>
              <a:buSzPct val="75000"/>
              <a:buFontTx/>
              <a:buBlip>
                <a:blip r:embed="rId3"/>
              </a:buBlip>
              <a:defRPr sz="1800" kern="1200">
                <a:solidFill>
                  <a:srgbClr val="666666"/>
                </a:solidFill>
                <a:latin typeface="+mn-lt"/>
                <a:ea typeface="+mn-ea"/>
                <a:cs typeface="+mn-cs"/>
              </a:defRPr>
            </a:lvl2pPr>
            <a:lvl3pPr marL="647700" indent="-285750" algn="l" defTabSz="914400" rtl="0" eaLnBrk="1" latinLnBrk="0" hangingPunct="1">
              <a:lnSpc>
                <a:spcPts val="2000"/>
              </a:lnSpc>
              <a:spcBef>
                <a:spcPts val="0"/>
              </a:spcBef>
              <a:spcAft>
                <a:spcPts val="300"/>
              </a:spcAft>
              <a:buClr>
                <a:schemeClr val="bg2">
                  <a:lumMod val="75000"/>
                </a:schemeClr>
              </a:buClr>
              <a:buSzPct val="100000"/>
              <a:buFont typeface="Wingdings" panose="05000000000000000000" pitchFamily="2" charset="2"/>
              <a:buChar char="ü"/>
              <a:defRPr sz="1600" kern="1200">
                <a:solidFill>
                  <a:srgbClr val="666666"/>
                </a:solidFill>
                <a:latin typeface="+mn-lt"/>
                <a:ea typeface="+mn-ea"/>
                <a:cs typeface="+mn-cs"/>
              </a:defRPr>
            </a:lvl3pPr>
            <a:lvl4pPr marL="1009650" indent="-238125" algn="l" defTabSz="914400" rtl="0" eaLnBrk="1" latinLnBrk="0" hangingPunct="1">
              <a:lnSpc>
                <a:spcPts val="2000"/>
              </a:lnSpc>
              <a:spcBef>
                <a:spcPts val="0"/>
              </a:spcBef>
              <a:spcAft>
                <a:spcPts val="300"/>
              </a:spcAft>
              <a:buClr>
                <a:srgbClr val="666666"/>
              </a:buClr>
              <a:buSzPct val="36000"/>
              <a:buFontTx/>
              <a:buBlip>
                <a:blip r:embed="rId4"/>
              </a:buBlip>
              <a:defRPr sz="1600" kern="1200">
                <a:solidFill>
                  <a:srgbClr val="666666"/>
                </a:solidFill>
                <a:latin typeface="+mn-lt"/>
                <a:ea typeface="+mn-ea"/>
                <a:cs typeface="+mn-cs"/>
              </a:defRPr>
            </a:lvl4pPr>
            <a:lvl5pPr marL="1296000" indent="-114300" algn="l" defTabSz="914400" rtl="0" eaLnBrk="1" latinLnBrk="0" hangingPunct="1">
              <a:lnSpc>
                <a:spcPts val="2000"/>
              </a:lnSpc>
              <a:spcBef>
                <a:spcPts val="0"/>
              </a:spcBef>
              <a:buClr>
                <a:srgbClr val="666666"/>
              </a:buClr>
              <a:buFont typeface="Arial" pitchFamily="34" charset="0"/>
              <a:buChar char="-"/>
              <a:defRPr sz="1600" kern="1200">
                <a:solidFill>
                  <a:srgbClr val="66666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i="1" dirty="0" smtClean="0">
                <a:solidFill>
                  <a:schemeClr val="tx1"/>
                </a:solidFill>
              </a:rPr>
              <a:t>« In this sub-task, CEA will develop and search for innovative concepts of X band RF power sources and components. The objective is to propose </a:t>
            </a:r>
            <a:r>
              <a:rPr lang="en-US" sz="1600" b="1" i="1" dirty="0" smtClean="0">
                <a:solidFill>
                  <a:schemeClr val="tx2"/>
                </a:solidFill>
              </a:rPr>
              <a:t>affordable and reliable </a:t>
            </a:r>
            <a:r>
              <a:rPr lang="en-US" sz="1600" i="1" dirty="0" smtClean="0">
                <a:solidFill>
                  <a:schemeClr val="tx1"/>
                </a:solidFill>
              </a:rPr>
              <a:t>solutions for future testing capabilities for the CLIC accelerating structures. The task includes the design and the fabrication of prototype RF devices to demonstrate the feasibility of the new concepts proposed. »</a:t>
            </a:r>
            <a:br>
              <a:rPr lang="en-US" sz="1600" i="1" dirty="0" smtClean="0">
                <a:solidFill>
                  <a:schemeClr val="tx1"/>
                </a:solidFill>
              </a:rPr>
            </a:br>
            <a:r>
              <a:rPr lang="en-US" sz="1600" b="1" i="1" dirty="0" smtClean="0">
                <a:solidFill>
                  <a:schemeClr val="tx1"/>
                </a:solidFill>
              </a:rPr>
              <a:t>Budget available to build a (small) part of the RF power source or component</a:t>
            </a:r>
            <a:endParaRPr lang="en-US" sz="1600" b="1" i="1" dirty="0">
              <a:solidFill>
                <a:schemeClr val="tx1"/>
              </a:solidFill>
            </a:endParaRPr>
          </a:p>
        </p:txBody>
      </p:sp>
      <p:pic>
        <p:nvPicPr>
          <p:cNvPr id="6" name="Picture 2" descr="\\cern.ch\dfs\Users\a\ASZEBERE\Documents\DG-EU\EuCARD2\EuCARD2-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4343" y="791307"/>
            <a:ext cx="1694660" cy="1197533"/>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1842182" y="967877"/>
            <a:ext cx="4818049" cy="7329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800" kern="1200">
                <a:solidFill>
                  <a:schemeClr val="tx1">
                    <a:lumMod val="75000"/>
                  </a:schemeClr>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0" i="0" u="none" strike="noStrike" kern="1200" cap="none" spc="0" normalizeH="0" baseline="0" noProof="0" dirty="0" smtClean="0">
                <a:ln>
                  <a:noFill/>
                </a:ln>
                <a:solidFill>
                  <a:srgbClr val="0070C0">
                    <a:lumMod val="75000"/>
                  </a:srgbClr>
                </a:solidFill>
                <a:effectLst/>
                <a:uLnTx/>
                <a:uFillTx/>
                <a:latin typeface="Calibri"/>
              </a:rPr>
              <a:t>WP12 : Innovative RF Technologies</a:t>
            </a:r>
          </a:p>
          <a:p>
            <a:pPr marL="0" marR="0" lvl="0" indent="0" algn="ctr" defTabSz="914400" rtl="0" eaLnBrk="1" fontAlgn="auto" latinLnBrk="0" hangingPunct="1">
              <a:lnSpc>
                <a:spcPct val="100000"/>
              </a:lnSpc>
              <a:spcBef>
                <a:spcPct val="0"/>
              </a:spcBef>
              <a:spcAft>
                <a:spcPts val="0"/>
              </a:spcAft>
              <a:buClrTx/>
              <a:buSzTx/>
              <a:buFontTx/>
              <a:buNone/>
              <a:tabLst/>
              <a:defRPr/>
            </a:pPr>
            <a:r>
              <a:rPr lang="en-GB" sz="2000" dirty="0" smtClean="0">
                <a:solidFill>
                  <a:srgbClr val="0070C0">
                    <a:lumMod val="75000"/>
                  </a:srgbClr>
                </a:solidFill>
                <a:latin typeface="Calibri"/>
              </a:rPr>
              <a:t>2013 - 2017</a:t>
            </a:r>
            <a:endParaRPr kumimoji="0" lang="en-GB" sz="2000" b="0" i="0" u="none" strike="noStrike" kern="1200" cap="none" spc="0" normalizeH="0" baseline="0" noProof="0" dirty="0">
              <a:ln>
                <a:noFill/>
              </a:ln>
              <a:solidFill>
                <a:srgbClr val="0070C0">
                  <a:lumMod val="75000"/>
                </a:srgbClr>
              </a:solidFill>
              <a:effectLst/>
              <a:uLnTx/>
              <a:uFillTx/>
              <a:latin typeface="Calibri"/>
            </a:endParaRPr>
          </a:p>
        </p:txBody>
      </p:sp>
      <p:sp>
        <p:nvSpPr>
          <p:cNvPr id="8" name="ZoneTexte 7"/>
          <p:cNvSpPr txBox="1"/>
          <p:nvPr/>
        </p:nvSpPr>
        <p:spPr>
          <a:xfrm>
            <a:off x="2627784" y="6019800"/>
            <a:ext cx="5952703" cy="369332"/>
          </a:xfrm>
          <a:prstGeom prst="rect">
            <a:avLst/>
          </a:prstGeom>
          <a:noFill/>
        </p:spPr>
        <p:txBody>
          <a:bodyPr wrap="square" rtlCol="0">
            <a:spAutoFit/>
          </a:bodyPr>
          <a:lstStyle/>
          <a:p>
            <a:r>
              <a:rPr lang="en-US" b="1" dirty="0" smtClean="0">
                <a:solidFill>
                  <a:schemeClr val="accent5"/>
                </a:solidFill>
                <a:sym typeface="Wingdings"/>
              </a:rPr>
              <a:t> Activity f</a:t>
            </a:r>
            <a:r>
              <a:rPr lang="en-US" b="1" dirty="0" smtClean="0">
                <a:solidFill>
                  <a:schemeClr val="accent5"/>
                </a:solidFill>
              </a:rPr>
              <a:t>ully oriented towards R&amp;D</a:t>
            </a:r>
            <a:endParaRPr lang="en-US" b="1" dirty="0">
              <a:solidFill>
                <a:schemeClr val="accent5"/>
              </a:solidFill>
            </a:endParaRPr>
          </a:p>
        </p:txBody>
      </p:sp>
      <p:sp>
        <p:nvSpPr>
          <p:cNvPr id="9" name="ZoneTexte 8"/>
          <p:cNvSpPr txBox="1"/>
          <p:nvPr/>
        </p:nvSpPr>
        <p:spPr>
          <a:xfrm>
            <a:off x="2478135" y="3345568"/>
            <a:ext cx="6552728" cy="1323439"/>
          </a:xfrm>
          <a:prstGeom prst="rect">
            <a:avLst/>
          </a:prstGeom>
          <a:noFill/>
        </p:spPr>
        <p:txBody>
          <a:bodyPr wrap="square" rtlCol="0">
            <a:spAutoFit/>
          </a:bodyPr>
          <a:lstStyle/>
          <a:p>
            <a:r>
              <a:rPr lang="en-US" sz="1600" dirty="0" smtClean="0"/>
              <a:t>Collaboration with THALES ELECTRON DEVICES :</a:t>
            </a:r>
          </a:p>
          <a:p>
            <a:r>
              <a:rPr lang="en-US" sz="1600" dirty="0" smtClean="0"/>
              <a:t>PhD funding : 50% CEA/50% Thales (</a:t>
            </a:r>
            <a:r>
              <a:rPr lang="en-US" sz="1600" dirty="0" err="1" smtClean="0"/>
              <a:t>Contrat</a:t>
            </a:r>
            <a:r>
              <a:rPr lang="en-US" sz="1600" dirty="0" smtClean="0"/>
              <a:t> de </a:t>
            </a:r>
            <a:r>
              <a:rPr lang="en-US" sz="1600" dirty="0" err="1" smtClean="0"/>
              <a:t>Thèse</a:t>
            </a:r>
            <a:r>
              <a:rPr lang="en-US" sz="1600" dirty="0" smtClean="0"/>
              <a:t> CEA </a:t>
            </a:r>
            <a:r>
              <a:rPr lang="en-US" sz="1600" dirty="0" err="1" smtClean="0"/>
              <a:t>Industrie</a:t>
            </a:r>
            <a:r>
              <a:rPr lang="en-US" sz="1600" dirty="0" smtClean="0"/>
              <a:t>)</a:t>
            </a:r>
          </a:p>
          <a:p>
            <a:r>
              <a:rPr lang="en-US" sz="1600" dirty="0" smtClean="0"/>
              <a:t>Co-</a:t>
            </a:r>
            <a:r>
              <a:rPr lang="en-US" sz="1600" dirty="0" err="1" smtClean="0"/>
              <a:t>supervisation</a:t>
            </a:r>
            <a:r>
              <a:rPr lang="en-US" sz="1600" dirty="0" smtClean="0"/>
              <a:t> : </a:t>
            </a:r>
          </a:p>
          <a:p>
            <a:r>
              <a:rPr lang="en-US" sz="1600" dirty="0" smtClean="0"/>
              <a:t>Juliette Plouin/Franck </a:t>
            </a:r>
            <a:r>
              <a:rPr lang="en-US" sz="1600" dirty="0" err="1" smtClean="0"/>
              <a:t>Peauger</a:t>
            </a:r>
            <a:r>
              <a:rPr lang="en-US" sz="1600" dirty="0" smtClean="0"/>
              <a:t>/Claude Marchand @ CEA</a:t>
            </a:r>
          </a:p>
          <a:p>
            <a:r>
              <a:rPr lang="en-US" sz="1600" dirty="0" err="1" smtClean="0"/>
              <a:t>Armel</a:t>
            </a:r>
            <a:r>
              <a:rPr lang="en-US" sz="1600" dirty="0" smtClean="0"/>
              <a:t> </a:t>
            </a:r>
            <a:r>
              <a:rPr lang="en-US" sz="1600" dirty="0" err="1" smtClean="0"/>
              <a:t>Beunas</a:t>
            </a:r>
            <a:r>
              <a:rPr lang="en-US" sz="1600" dirty="0" smtClean="0"/>
              <a:t>/Rodolphe </a:t>
            </a:r>
            <a:r>
              <a:rPr lang="en-US" sz="1600" dirty="0" err="1" smtClean="0"/>
              <a:t>Marchesin</a:t>
            </a:r>
            <a:r>
              <a:rPr lang="en-US" sz="1600" dirty="0" smtClean="0"/>
              <a:t> @ Thales</a:t>
            </a:r>
            <a:endParaRPr lang="en-US" sz="1600" dirty="0"/>
          </a:p>
        </p:txBody>
      </p:sp>
      <p:sp>
        <p:nvSpPr>
          <p:cNvPr id="10" name="ZoneTexte 9"/>
          <p:cNvSpPr txBox="1"/>
          <p:nvPr/>
        </p:nvSpPr>
        <p:spPr>
          <a:xfrm>
            <a:off x="2631051" y="5157192"/>
            <a:ext cx="6284768" cy="830997"/>
          </a:xfrm>
          <a:prstGeom prst="rect">
            <a:avLst/>
          </a:prstGeom>
          <a:noFill/>
        </p:spPr>
        <p:txBody>
          <a:bodyPr wrap="square" rtlCol="0">
            <a:spAutoFit/>
          </a:bodyPr>
          <a:lstStyle/>
          <a:p>
            <a:r>
              <a:rPr lang="en-US" sz="1600" dirty="0" smtClean="0"/>
              <a:t>Collaboration with CERN  : Igor </a:t>
            </a:r>
            <a:r>
              <a:rPr lang="en-US" sz="1600" dirty="0" err="1" smtClean="0"/>
              <a:t>Syratchev</a:t>
            </a:r>
            <a:r>
              <a:rPr lang="en-US" sz="1600" dirty="0" smtClean="0"/>
              <a:t>, Walter </a:t>
            </a:r>
            <a:r>
              <a:rPr lang="en-US" sz="1600" dirty="0" err="1" smtClean="0"/>
              <a:t>Wuensch</a:t>
            </a:r>
            <a:r>
              <a:rPr lang="en-US" sz="1600" dirty="0" smtClean="0"/>
              <a:t>…</a:t>
            </a:r>
          </a:p>
          <a:p>
            <a:r>
              <a:rPr lang="en-US" sz="1600" dirty="0" smtClean="0"/>
              <a:t>MAGIC bought by CEA with </a:t>
            </a:r>
            <a:r>
              <a:rPr lang="en-US" sz="1600" i="1" dirty="0" smtClean="0"/>
              <a:t>“contribution </a:t>
            </a:r>
            <a:r>
              <a:rPr lang="en-US" sz="1600" i="1" dirty="0" err="1" smtClean="0"/>
              <a:t>exceptionnelle</a:t>
            </a:r>
            <a:r>
              <a:rPr lang="en-US" sz="1600" i="1" dirty="0" smtClean="0"/>
              <a:t> de la France au CERN”</a:t>
            </a:r>
            <a:endParaRPr lang="en-US" sz="1600" i="1" dirty="0"/>
          </a:p>
        </p:txBody>
      </p:sp>
      <p:pic>
        <p:nvPicPr>
          <p:cNvPr id="11" name="Picture 9" descr="http://www.carrieres-juridiques.com/uploads/employeurs/logos/501_20130916_thales_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848" y="3717033"/>
            <a:ext cx="2353912" cy="58051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upload.wikimedia.org/wikipedia/en/e/ed/CERN_official_logo.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6526" y="4949291"/>
            <a:ext cx="1174150" cy="1167402"/>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pied de page 2"/>
          <p:cNvSpPr>
            <a:spLocks noGrp="1"/>
          </p:cNvSpPr>
          <p:nvPr>
            <p:ph type="ftr" sz="quarter" idx="12"/>
          </p:nvPr>
        </p:nvSpPr>
        <p:spPr/>
        <p:txBody>
          <a:bodyPr/>
          <a:lstStyle/>
          <a:p>
            <a:r>
              <a:rPr lang="fr-FR" smtClean="0"/>
              <a:t>Antoine Mollard – JDD Pheniics 2016</a:t>
            </a:r>
            <a:endParaRPr lang="fr-FR" dirty="0"/>
          </a:p>
        </p:txBody>
      </p:sp>
      <p:sp>
        <p:nvSpPr>
          <p:cNvPr id="4" name="Espace réservé du numéro de diapositive 3"/>
          <p:cNvSpPr>
            <a:spLocks noGrp="1"/>
          </p:cNvSpPr>
          <p:nvPr>
            <p:ph type="sldNum" sz="quarter" idx="11"/>
          </p:nvPr>
        </p:nvSpPr>
        <p:spPr/>
        <p:txBody>
          <a:bodyPr/>
          <a:lstStyle/>
          <a:p>
            <a:fld id="{FF5526D9-4F5E-491D-9673-DD1C20B2378B}" type="slidenum">
              <a:rPr lang="fr-FR" smtClean="0"/>
              <a:t>5</a:t>
            </a:fld>
            <a:endParaRPr lang="fr-FR"/>
          </a:p>
        </p:txBody>
      </p:sp>
    </p:spTree>
    <p:extLst>
      <p:ext uri="{BB962C8B-B14F-4D97-AF65-F5344CB8AC3E}">
        <p14:creationId xmlns:p14="http://schemas.microsoft.com/office/powerpoint/2010/main" val="902551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17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pPr marL="457200" indent="-457200">
              <a:buFont typeface="+mj-lt"/>
              <a:buAutoNum type="arabicPeriod" startAt="2"/>
            </a:pPr>
            <a:r>
              <a:rPr lang="en-US" dirty="0" smtClean="0"/>
              <a:t>Klystron principle</a:t>
            </a:r>
            <a:endParaRPr lang="en-US" dirty="0"/>
          </a:p>
        </p:txBody>
      </p:sp>
      <p:sp>
        <p:nvSpPr>
          <p:cNvPr id="5" name="Espace réservé du texte 4"/>
          <p:cNvSpPr>
            <a:spLocks noGrp="1"/>
          </p:cNvSpPr>
          <p:nvPr>
            <p:ph type="body" idx="1"/>
          </p:nvPr>
        </p:nvSpPr>
        <p:spPr/>
        <p:txBody>
          <a:bodyPr/>
          <a:lstStyle/>
          <a:p>
            <a:endParaRPr lang="fr-FR" dirty="0"/>
          </a:p>
        </p:txBody>
      </p:sp>
      <p:sp>
        <p:nvSpPr>
          <p:cNvPr id="2" name="Espace réservé du numéro de diapositive 1"/>
          <p:cNvSpPr>
            <a:spLocks noGrp="1"/>
          </p:cNvSpPr>
          <p:nvPr>
            <p:ph type="sldNum" sz="quarter" idx="11"/>
          </p:nvPr>
        </p:nvSpPr>
        <p:spPr/>
        <p:txBody>
          <a:bodyPr/>
          <a:lstStyle/>
          <a:p>
            <a:fld id="{296A5B4F-8806-49AF-ADC2-F53C548500B7}" type="slidenum">
              <a:rPr lang="fr-FR" smtClean="0"/>
              <a:t>6</a:t>
            </a:fld>
            <a:endParaRPr lang="fr-FR" dirty="0"/>
          </a:p>
        </p:txBody>
      </p:sp>
      <p:sp>
        <p:nvSpPr>
          <p:cNvPr id="3" name="Espace réservé du pied de page 2"/>
          <p:cNvSpPr>
            <a:spLocks noGrp="1"/>
          </p:cNvSpPr>
          <p:nvPr>
            <p:ph type="ftr" sz="quarter" idx="12"/>
          </p:nvPr>
        </p:nvSpPr>
        <p:spPr/>
        <p:txBody>
          <a:bodyPr/>
          <a:lstStyle/>
          <a:p>
            <a:r>
              <a:rPr lang="fr-FR" smtClean="0"/>
              <a:t>Antoine Mollard – JDD Pheniics 2016</a:t>
            </a:r>
            <a:endParaRPr lang="fr-FR"/>
          </a:p>
        </p:txBody>
      </p:sp>
    </p:spTree>
    <p:extLst>
      <p:ext uri="{BB962C8B-B14F-4D97-AF65-F5344CB8AC3E}">
        <p14:creationId xmlns:p14="http://schemas.microsoft.com/office/powerpoint/2010/main" val="8030684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en-US" dirty="0" smtClean="0"/>
              <a:t>Klystron principle</a:t>
            </a:r>
            <a:endParaRPr lang="en-US" dirty="0"/>
          </a:p>
        </p:txBody>
      </p:sp>
      <p:sp>
        <p:nvSpPr>
          <p:cNvPr id="6" name="Espace réservé du contenu 5"/>
          <p:cNvSpPr>
            <a:spLocks noGrp="1"/>
          </p:cNvSpPr>
          <p:nvPr>
            <p:ph idx="1"/>
          </p:nvPr>
        </p:nvSpPr>
        <p:spPr/>
        <p:txBody>
          <a:bodyPr>
            <a:normAutofit lnSpcReduction="10000"/>
          </a:bodyPr>
          <a:lstStyle/>
          <a:p>
            <a:r>
              <a:rPr lang="en-US" sz="1500" dirty="0" smtClean="0"/>
              <a:t>Linear-beam vacuum device which is used as a narrow </a:t>
            </a:r>
            <a:r>
              <a:rPr lang="en-US" sz="1500" dirty="0"/>
              <a:t>bandwidth </a:t>
            </a:r>
            <a:r>
              <a:rPr lang="en-US" sz="1500" dirty="0" smtClean="0"/>
              <a:t>amplifier for high radio frequencies (100 MHz-100GHz)</a:t>
            </a:r>
            <a:endParaRPr lang="fr-FR" sz="1400" dirty="0"/>
          </a:p>
          <a:p>
            <a:pPr marL="1266825" indent="-342900">
              <a:buFont typeface="+mj-lt"/>
              <a:buAutoNum type="arabicPeriod"/>
            </a:pPr>
            <a:r>
              <a:rPr lang="en-US" sz="1400" dirty="0" smtClean="0"/>
              <a:t>Creation </a:t>
            </a:r>
            <a:r>
              <a:rPr lang="en-US" sz="1400" dirty="0"/>
              <a:t>of a stream of electrons by the electron gun (thermionic emission) </a:t>
            </a:r>
          </a:p>
          <a:p>
            <a:pPr marL="1266825" indent="-342900">
              <a:buFont typeface="+mj-lt"/>
              <a:buAutoNum type="arabicPeriod"/>
            </a:pPr>
            <a:r>
              <a:rPr lang="en-US" sz="1400" dirty="0" smtClean="0"/>
              <a:t>Confinement </a:t>
            </a:r>
            <a:r>
              <a:rPr lang="en-US" sz="1400" dirty="0"/>
              <a:t>by an external magnetic field </a:t>
            </a:r>
          </a:p>
          <a:p>
            <a:pPr marL="1266825" indent="-342900">
              <a:buFont typeface="+mj-lt"/>
              <a:buAutoNum type="arabicPeriod"/>
            </a:pPr>
            <a:r>
              <a:rPr lang="en-US" sz="1400" dirty="0" smtClean="0"/>
              <a:t>Triggering </a:t>
            </a:r>
            <a:r>
              <a:rPr lang="en-US" sz="1400" dirty="0"/>
              <a:t>of the beam modulation by the wave in the input cavity </a:t>
            </a:r>
          </a:p>
          <a:p>
            <a:pPr marL="1266825" indent="-342900">
              <a:buFont typeface="+mj-lt"/>
              <a:buAutoNum type="arabicPeriod"/>
            </a:pPr>
            <a:r>
              <a:rPr lang="en-US" sz="1400" dirty="0" smtClean="0"/>
              <a:t>Modulation </a:t>
            </a:r>
            <a:r>
              <a:rPr lang="en-US" sz="1400" dirty="0"/>
              <a:t>of the beam into a set of electron bunches in the gain cavity/</a:t>
            </a:r>
            <a:r>
              <a:rPr lang="en-US" sz="1400" dirty="0" err="1"/>
              <a:t>ies</a:t>
            </a:r>
            <a:r>
              <a:rPr lang="en-US" sz="1400" dirty="0"/>
              <a:t> </a:t>
            </a:r>
          </a:p>
          <a:p>
            <a:pPr marL="1266825" indent="-342900">
              <a:buFont typeface="+mj-lt"/>
              <a:buAutoNum type="arabicPeriod"/>
            </a:pPr>
            <a:r>
              <a:rPr lang="en-US" sz="1400" dirty="0" smtClean="0"/>
              <a:t>Drifting </a:t>
            </a:r>
            <a:r>
              <a:rPr lang="en-US" sz="1400" dirty="0"/>
              <a:t>of the electron bunches </a:t>
            </a:r>
          </a:p>
          <a:p>
            <a:pPr marL="1266825" indent="-342900">
              <a:buFont typeface="+mj-lt"/>
              <a:buAutoNum type="arabicPeriod"/>
            </a:pPr>
            <a:r>
              <a:rPr lang="en-US" sz="1400" dirty="0" smtClean="0"/>
              <a:t>Energy </a:t>
            </a:r>
            <a:r>
              <a:rPr lang="en-US" sz="1400" dirty="0"/>
              <a:t>transfer between the bunches and the output antenna </a:t>
            </a:r>
          </a:p>
          <a:p>
            <a:pPr marL="1266825" indent="-342900">
              <a:buFont typeface="+mj-lt"/>
              <a:buAutoNum type="arabicPeriod"/>
            </a:pPr>
            <a:r>
              <a:rPr lang="en-US" sz="1400" dirty="0" smtClean="0"/>
              <a:t>Absorption </a:t>
            </a:r>
            <a:r>
              <a:rPr lang="en-US" sz="1400" dirty="0"/>
              <a:t>of the lower energy electron beam by the collector </a:t>
            </a:r>
          </a:p>
          <a:p>
            <a:r>
              <a:rPr lang="fr-FR" sz="1400" dirty="0"/>
              <a:t>	</a:t>
            </a:r>
          </a:p>
          <a:p>
            <a:r>
              <a:rPr lang="en-US" sz="1500" dirty="0" smtClean="0"/>
              <a:t>Klystron efficiency is the ratio of the output power to the electron gun supply power.</a:t>
            </a:r>
            <a:endParaRPr lang="en-US" sz="1500" dirty="0"/>
          </a:p>
        </p:txBody>
      </p:sp>
      <p:pic>
        <p:nvPicPr>
          <p:cNvPr id="2" name="Espace réservé du contenu 1"/>
          <p:cNvPicPr>
            <a:picLocks noGrp="1" noChangeAspect="1"/>
          </p:cNvPicPr>
          <p:nvPr>
            <p:ph sz="quarter" idx="20"/>
          </p:nvPr>
        </p:nvPicPr>
        <p:blipFill>
          <a:blip r:embed="rId3" cstate="print">
            <a:extLst>
              <a:ext uri="{28A0092B-C50C-407E-A947-70E740481C1C}">
                <a14:useLocalDpi xmlns:a14="http://schemas.microsoft.com/office/drawing/2010/main" val="0"/>
              </a:ext>
            </a:extLst>
          </a:blip>
          <a:stretch>
            <a:fillRect/>
          </a:stretch>
        </p:blipFill>
        <p:spPr>
          <a:xfrm>
            <a:off x="5422900" y="990600"/>
            <a:ext cx="3492500" cy="3480587"/>
          </a:xfrm>
          <a:noFill/>
        </p:spPr>
      </p:pic>
      <p:sp>
        <p:nvSpPr>
          <p:cNvPr id="3" name="Espace réservé du numéro de diapositive 2"/>
          <p:cNvSpPr>
            <a:spLocks noGrp="1"/>
          </p:cNvSpPr>
          <p:nvPr>
            <p:ph type="sldNum" sz="quarter" idx="17"/>
          </p:nvPr>
        </p:nvSpPr>
        <p:spPr/>
        <p:txBody>
          <a:bodyPr/>
          <a:lstStyle/>
          <a:p>
            <a:fld id="{296A5B4F-8806-49AF-ADC2-F53C548500B7}" type="slidenum">
              <a:rPr lang="fr-FR" smtClean="0"/>
              <a:t>7</a:t>
            </a:fld>
            <a:endParaRPr lang="fr-FR"/>
          </a:p>
        </p:txBody>
      </p:sp>
      <p:sp>
        <p:nvSpPr>
          <p:cNvPr id="5" name="ZoneTexte 4"/>
          <p:cNvSpPr txBox="1"/>
          <p:nvPr/>
        </p:nvSpPr>
        <p:spPr>
          <a:xfrm>
            <a:off x="6142037" y="1985071"/>
            <a:ext cx="304800" cy="353943"/>
          </a:xfrm>
          <a:prstGeom prst="rect">
            <a:avLst/>
          </a:prstGeom>
          <a:noFill/>
        </p:spPr>
        <p:txBody>
          <a:bodyPr wrap="square" rtlCol="0">
            <a:spAutoFit/>
          </a:bodyPr>
          <a:lstStyle/>
          <a:p>
            <a:r>
              <a:rPr lang="fr-FR" sz="1700" dirty="0" smtClean="0">
                <a:solidFill>
                  <a:schemeClr val="tx2"/>
                </a:solidFill>
              </a:rPr>
              <a:t>6</a:t>
            </a:r>
            <a:endParaRPr lang="fr-FR" sz="1700" dirty="0">
              <a:solidFill>
                <a:schemeClr val="tx2"/>
              </a:solidFill>
            </a:endParaRPr>
          </a:p>
        </p:txBody>
      </p:sp>
      <p:sp>
        <p:nvSpPr>
          <p:cNvPr id="7" name="ZoneTexte 6"/>
          <p:cNvSpPr txBox="1"/>
          <p:nvPr/>
        </p:nvSpPr>
        <p:spPr>
          <a:xfrm>
            <a:off x="7016750" y="2730893"/>
            <a:ext cx="304800" cy="353943"/>
          </a:xfrm>
          <a:prstGeom prst="rect">
            <a:avLst/>
          </a:prstGeom>
          <a:noFill/>
        </p:spPr>
        <p:txBody>
          <a:bodyPr wrap="square" rtlCol="0">
            <a:spAutoFit/>
          </a:bodyPr>
          <a:lstStyle/>
          <a:p>
            <a:r>
              <a:rPr lang="fr-FR" sz="1700" dirty="0" smtClean="0">
                <a:solidFill>
                  <a:schemeClr val="tx2"/>
                </a:solidFill>
              </a:rPr>
              <a:t>5</a:t>
            </a:r>
            <a:endParaRPr lang="fr-FR" sz="1700" dirty="0">
              <a:solidFill>
                <a:schemeClr val="tx2"/>
              </a:solidFill>
            </a:endParaRPr>
          </a:p>
        </p:txBody>
      </p:sp>
      <p:sp>
        <p:nvSpPr>
          <p:cNvPr id="8" name="ZoneTexte 7"/>
          <p:cNvSpPr txBox="1"/>
          <p:nvPr/>
        </p:nvSpPr>
        <p:spPr>
          <a:xfrm>
            <a:off x="7416465" y="2870066"/>
            <a:ext cx="304800" cy="353943"/>
          </a:xfrm>
          <a:prstGeom prst="rect">
            <a:avLst/>
          </a:prstGeom>
          <a:noFill/>
        </p:spPr>
        <p:txBody>
          <a:bodyPr wrap="square" rtlCol="0">
            <a:spAutoFit/>
          </a:bodyPr>
          <a:lstStyle/>
          <a:p>
            <a:r>
              <a:rPr lang="fr-FR" sz="1700" dirty="0" smtClean="0">
                <a:solidFill>
                  <a:schemeClr val="tx2"/>
                </a:solidFill>
              </a:rPr>
              <a:t>4</a:t>
            </a:r>
            <a:endParaRPr lang="fr-FR" sz="1700" dirty="0">
              <a:solidFill>
                <a:schemeClr val="tx2"/>
              </a:solidFill>
            </a:endParaRPr>
          </a:p>
        </p:txBody>
      </p:sp>
      <p:sp>
        <p:nvSpPr>
          <p:cNvPr id="9" name="ZoneTexte 8"/>
          <p:cNvSpPr txBox="1"/>
          <p:nvPr/>
        </p:nvSpPr>
        <p:spPr>
          <a:xfrm>
            <a:off x="5917530" y="3169252"/>
            <a:ext cx="304800" cy="353943"/>
          </a:xfrm>
          <a:prstGeom prst="rect">
            <a:avLst/>
          </a:prstGeom>
          <a:noFill/>
        </p:spPr>
        <p:txBody>
          <a:bodyPr wrap="square" rtlCol="0">
            <a:spAutoFit/>
          </a:bodyPr>
          <a:lstStyle/>
          <a:p>
            <a:r>
              <a:rPr lang="fr-FR" sz="1700" dirty="0" smtClean="0">
                <a:solidFill>
                  <a:schemeClr val="tx2"/>
                </a:solidFill>
              </a:rPr>
              <a:t>3</a:t>
            </a:r>
            <a:endParaRPr lang="fr-FR" sz="1700" dirty="0">
              <a:solidFill>
                <a:schemeClr val="tx2"/>
              </a:solidFill>
            </a:endParaRPr>
          </a:p>
        </p:txBody>
      </p:sp>
      <p:sp>
        <p:nvSpPr>
          <p:cNvPr id="10" name="ZoneTexte 9"/>
          <p:cNvSpPr txBox="1"/>
          <p:nvPr/>
        </p:nvSpPr>
        <p:spPr>
          <a:xfrm>
            <a:off x="6294437" y="2832494"/>
            <a:ext cx="304800" cy="353943"/>
          </a:xfrm>
          <a:prstGeom prst="rect">
            <a:avLst/>
          </a:prstGeom>
          <a:noFill/>
        </p:spPr>
        <p:txBody>
          <a:bodyPr wrap="square" rtlCol="0">
            <a:spAutoFit/>
          </a:bodyPr>
          <a:lstStyle/>
          <a:p>
            <a:r>
              <a:rPr lang="fr-FR" sz="1700" dirty="0" smtClean="0">
                <a:solidFill>
                  <a:schemeClr val="tx2"/>
                </a:solidFill>
              </a:rPr>
              <a:t>2</a:t>
            </a:r>
            <a:endParaRPr lang="fr-FR" sz="1700" dirty="0">
              <a:solidFill>
                <a:schemeClr val="tx2"/>
              </a:solidFill>
            </a:endParaRPr>
          </a:p>
        </p:txBody>
      </p:sp>
      <p:sp>
        <p:nvSpPr>
          <p:cNvPr id="11" name="ZoneTexte 10"/>
          <p:cNvSpPr txBox="1"/>
          <p:nvPr/>
        </p:nvSpPr>
        <p:spPr>
          <a:xfrm>
            <a:off x="7666037" y="3670694"/>
            <a:ext cx="304800" cy="353943"/>
          </a:xfrm>
          <a:prstGeom prst="rect">
            <a:avLst/>
          </a:prstGeom>
          <a:noFill/>
        </p:spPr>
        <p:txBody>
          <a:bodyPr wrap="square" rtlCol="0">
            <a:spAutoFit/>
          </a:bodyPr>
          <a:lstStyle/>
          <a:p>
            <a:r>
              <a:rPr lang="fr-FR" sz="1700" dirty="0">
                <a:solidFill>
                  <a:schemeClr val="tx2"/>
                </a:solidFill>
              </a:rPr>
              <a:t>1</a:t>
            </a:r>
          </a:p>
        </p:txBody>
      </p:sp>
      <p:sp>
        <p:nvSpPr>
          <p:cNvPr id="12" name="ZoneTexte 11"/>
          <p:cNvSpPr txBox="1"/>
          <p:nvPr/>
        </p:nvSpPr>
        <p:spPr>
          <a:xfrm>
            <a:off x="7513637" y="1622888"/>
            <a:ext cx="304800" cy="353943"/>
          </a:xfrm>
          <a:prstGeom prst="rect">
            <a:avLst/>
          </a:prstGeom>
          <a:noFill/>
        </p:spPr>
        <p:txBody>
          <a:bodyPr wrap="square" rtlCol="0">
            <a:spAutoFit/>
          </a:bodyPr>
          <a:lstStyle/>
          <a:p>
            <a:r>
              <a:rPr lang="fr-FR" sz="1700" dirty="0" smtClean="0">
                <a:solidFill>
                  <a:schemeClr val="tx2"/>
                </a:solidFill>
              </a:rPr>
              <a:t>7</a:t>
            </a:r>
            <a:endParaRPr lang="fr-FR" sz="1700" dirty="0">
              <a:solidFill>
                <a:schemeClr val="tx2"/>
              </a:solidFill>
            </a:endParaRPr>
          </a:p>
        </p:txBody>
      </p:sp>
      <p:grpSp>
        <p:nvGrpSpPr>
          <p:cNvPr id="43" name="Groupe 42"/>
          <p:cNvGrpSpPr/>
          <p:nvPr/>
        </p:nvGrpSpPr>
        <p:grpSpPr>
          <a:xfrm>
            <a:off x="5830808" y="4606084"/>
            <a:ext cx="2913142" cy="1358137"/>
            <a:chOff x="5830808" y="4606084"/>
            <a:chExt cx="2913142" cy="1358137"/>
          </a:xfrm>
        </p:grpSpPr>
        <p:grpSp>
          <p:nvGrpSpPr>
            <p:cNvPr id="39" name="Groupe 38"/>
            <p:cNvGrpSpPr/>
            <p:nvPr/>
          </p:nvGrpSpPr>
          <p:grpSpPr>
            <a:xfrm>
              <a:off x="5850177" y="4606084"/>
              <a:ext cx="2876240" cy="1082664"/>
              <a:chOff x="5850177" y="4606084"/>
              <a:chExt cx="2876240" cy="1082664"/>
            </a:xfrm>
          </p:grpSpPr>
          <p:grpSp>
            <p:nvGrpSpPr>
              <p:cNvPr id="15" name="Group 22"/>
              <p:cNvGrpSpPr>
                <a:grpSpLocks/>
              </p:cNvGrpSpPr>
              <p:nvPr/>
            </p:nvGrpSpPr>
            <p:grpSpPr bwMode="auto">
              <a:xfrm>
                <a:off x="5850177" y="4606084"/>
                <a:ext cx="1440252" cy="1081263"/>
                <a:chOff x="97835528" y="117555517"/>
                <a:chExt cx="4637111" cy="2376069"/>
              </a:xfrm>
            </p:grpSpPr>
            <p:cxnSp>
              <p:nvCxnSpPr>
                <p:cNvPr id="34" name="AutoShape 23"/>
                <p:cNvCxnSpPr>
                  <a:cxnSpLocks noChangeShapeType="1"/>
                </p:cNvCxnSpPr>
                <p:nvPr/>
              </p:nvCxnSpPr>
              <p:spPr bwMode="auto">
                <a:xfrm>
                  <a:off x="97835528" y="119931585"/>
                  <a:ext cx="3829050" cy="1"/>
                </a:xfrm>
                <a:prstGeom prst="straightConnector1">
                  <a:avLst/>
                </a:prstGeom>
                <a:noFill/>
                <a:ln w="12700" algn="ctr">
                  <a:solidFill>
                    <a:srgbClr val="7992B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35" name="AutoShape 24"/>
                <p:cNvCxnSpPr>
                  <a:cxnSpLocks noChangeShapeType="1"/>
                </p:cNvCxnSpPr>
                <p:nvPr/>
              </p:nvCxnSpPr>
              <p:spPr bwMode="auto">
                <a:xfrm flipV="1">
                  <a:off x="101663054" y="119362371"/>
                  <a:ext cx="1" cy="563270"/>
                </a:xfrm>
                <a:prstGeom prst="straightConnector1">
                  <a:avLst/>
                </a:prstGeom>
                <a:noFill/>
                <a:ln w="12700" algn="ctr">
                  <a:solidFill>
                    <a:srgbClr val="7992B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36" name="AutoShape 25"/>
                <p:cNvCxnSpPr>
                  <a:cxnSpLocks noChangeShapeType="1"/>
                </p:cNvCxnSpPr>
                <p:nvPr/>
              </p:nvCxnSpPr>
              <p:spPr bwMode="auto">
                <a:xfrm flipH="1" flipV="1">
                  <a:off x="100352658" y="118601591"/>
                  <a:ext cx="1309633" cy="751087"/>
                </a:xfrm>
                <a:prstGeom prst="straightConnector1">
                  <a:avLst/>
                </a:prstGeom>
                <a:noFill/>
                <a:ln w="12700" algn="ctr">
                  <a:solidFill>
                    <a:srgbClr val="7992B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37" name="AutoShape 26"/>
                <p:cNvCxnSpPr>
                  <a:cxnSpLocks noChangeShapeType="1"/>
                </p:cNvCxnSpPr>
                <p:nvPr/>
              </p:nvCxnSpPr>
              <p:spPr bwMode="auto">
                <a:xfrm flipV="1">
                  <a:off x="100353633" y="117555517"/>
                  <a:ext cx="1" cy="1046074"/>
                </a:xfrm>
                <a:prstGeom prst="straightConnector1">
                  <a:avLst/>
                </a:prstGeom>
                <a:noFill/>
                <a:ln w="12700" algn="ctr">
                  <a:solidFill>
                    <a:srgbClr val="7992B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38" name="AutoShape 27"/>
                <p:cNvCxnSpPr>
                  <a:cxnSpLocks noChangeShapeType="1"/>
                </p:cNvCxnSpPr>
                <p:nvPr/>
              </p:nvCxnSpPr>
              <p:spPr bwMode="auto">
                <a:xfrm>
                  <a:off x="100343589" y="117559548"/>
                  <a:ext cx="2129050" cy="0"/>
                </a:xfrm>
                <a:prstGeom prst="straightConnector1">
                  <a:avLst/>
                </a:prstGeom>
                <a:noFill/>
                <a:ln w="12700" algn="ctr">
                  <a:solidFill>
                    <a:srgbClr val="7992B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grpSp>
          <p:grpSp>
            <p:nvGrpSpPr>
              <p:cNvPr id="16" name="Group 28"/>
              <p:cNvGrpSpPr>
                <a:grpSpLocks/>
              </p:cNvGrpSpPr>
              <p:nvPr/>
            </p:nvGrpSpPr>
            <p:grpSpPr bwMode="auto">
              <a:xfrm flipH="1">
                <a:off x="7286165" y="4606938"/>
                <a:ext cx="1440252" cy="1081810"/>
                <a:chOff x="100471666" y="117642351"/>
                <a:chExt cx="4637111" cy="2377271"/>
              </a:xfrm>
            </p:grpSpPr>
            <p:cxnSp>
              <p:nvCxnSpPr>
                <p:cNvPr id="29" name="AutoShape 29"/>
                <p:cNvCxnSpPr>
                  <a:cxnSpLocks noChangeShapeType="1"/>
                </p:cNvCxnSpPr>
                <p:nvPr/>
              </p:nvCxnSpPr>
              <p:spPr bwMode="auto">
                <a:xfrm>
                  <a:off x="100471666" y="120019621"/>
                  <a:ext cx="3829050" cy="1"/>
                </a:xfrm>
                <a:prstGeom prst="straightConnector1">
                  <a:avLst/>
                </a:prstGeom>
                <a:noFill/>
                <a:ln w="12700" algn="ctr">
                  <a:solidFill>
                    <a:srgbClr val="7992B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30" name="AutoShape 30"/>
                <p:cNvCxnSpPr>
                  <a:cxnSpLocks noChangeShapeType="1"/>
                </p:cNvCxnSpPr>
                <p:nvPr/>
              </p:nvCxnSpPr>
              <p:spPr bwMode="auto">
                <a:xfrm flipV="1">
                  <a:off x="104299192" y="119450406"/>
                  <a:ext cx="1" cy="563270"/>
                </a:xfrm>
                <a:prstGeom prst="straightConnector1">
                  <a:avLst/>
                </a:prstGeom>
                <a:noFill/>
                <a:ln w="12700" algn="ctr">
                  <a:solidFill>
                    <a:srgbClr val="7992B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31" name="AutoShape 31"/>
                <p:cNvCxnSpPr>
                  <a:cxnSpLocks noChangeShapeType="1"/>
                </p:cNvCxnSpPr>
                <p:nvPr/>
              </p:nvCxnSpPr>
              <p:spPr bwMode="auto">
                <a:xfrm flipH="1" flipV="1">
                  <a:off x="102988796" y="118689626"/>
                  <a:ext cx="1309634" cy="751087"/>
                </a:xfrm>
                <a:prstGeom prst="straightConnector1">
                  <a:avLst/>
                </a:prstGeom>
                <a:noFill/>
                <a:ln w="12700" algn="ctr">
                  <a:solidFill>
                    <a:srgbClr val="7992B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32" name="AutoShape 32"/>
                <p:cNvCxnSpPr>
                  <a:cxnSpLocks noChangeShapeType="1"/>
                </p:cNvCxnSpPr>
                <p:nvPr/>
              </p:nvCxnSpPr>
              <p:spPr bwMode="auto">
                <a:xfrm flipV="1">
                  <a:off x="102989771" y="117643552"/>
                  <a:ext cx="1" cy="1046074"/>
                </a:xfrm>
                <a:prstGeom prst="straightConnector1">
                  <a:avLst/>
                </a:prstGeom>
                <a:noFill/>
                <a:ln w="12700" algn="ctr">
                  <a:solidFill>
                    <a:srgbClr val="7992B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33" name="AutoShape 33"/>
                <p:cNvCxnSpPr>
                  <a:cxnSpLocks noChangeShapeType="1"/>
                </p:cNvCxnSpPr>
                <p:nvPr/>
              </p:nvCxnSpPr>
              <p:spPr bwMode="auto">
                <a:xfrm>
                  <a:off x="102979727" y="117642351"/>
                  <a:ext cx="2129050" cy="1"/>
                </a:xfrm>
                <a:prstGeom prst="straightConnector1">
                  <a:avLst/>
                </a:prstGeom>
                <a:noFill/>
                <a:ln w="12700" algn="ctr">
                  <a:solidFill>
                    <a:srgbClr val="7992B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grpSp>
        </p:grpSp>
        <p:cxnSp>
          <p:nvCxnSpPr>
            <p:cNvPr id="17" name="AutoShape 34"/>
            <p:cNvCxnSpPr>
              <a:cxnSpLocks noChangeShapeType="1"/>
            </p:cNvCxnSpPr>
            <p:nvPr/>
          </p:nvCxnSpPr>
          <p:spPr bwMode="auto">
            <a:xfrm flipV="1">
              <a:off x="5830808" y="5958011"/>
              <a:ext cx="2913142" cy="6210"/>
            </a:xfrm>
            <a:prstGeom prst="straightConnector1">
              <a:avLst/>
            </a:prstGeom>
            <a:noFill/>
            <a:ln w="12700" algn="ctr">
              <a:solidFill>
                <a:srgbClr val="7992B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grpSp>
      <p:sp>
        <p:nvSpPr>
          <p:cNvPr id="47" name="Oval 37"/>
          <p:cNvSpPr>
            <a:spLocks noChangeArrowheads="1"/>
          </p:cNvSpPr>
          <p:nvPr/>
        </p:nvSpPr>
        <p:spPr bwMode="auto">
          <a:xfrm>
            <a:off x="5928125" y="5888587"/>
            <a:ext cx="138828" cy="138845"/>
          </a:xfrm>
          <a:prstGeom prst="ellipse">
            <a:avLst/>
          </a:prstGeom>
          <a:solidFill>
            <a:srgbClr val="DA9694"/>
          </a:solidFill>
          <a:ln w="28575" algn="in">
            <a:solidFill>
              <a:srgbClr val="C0504D"/>
            </a:solidFill>
            <a:round/>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fr-FR"/>
          </a:p>
        </p:txBody>
      </p:sp>
      <p:sp>
        <p:nvSpPr>
          <p:cNvPr id="48" name="Oval 37"/>
          <p:cNvSpPr>
            <a:spLocks noChangeArrowheads="1"/>
          </p:cNvSpPr>
          <p:nvPr/>
        </p:nvSpPr>
        <p:spPr bwMode="auto">
          <a:xfrm>
            <a:off x="6225023" y="5888588"/>
            <a:ext cx="138828" cy="138845"/>
          </a:xfrm>
          <a:prstGeom prst="ellipse">
            <a:avLst/>
          </a:prstGeom>
          <a:solidFill>
            <a:srgbClr val="DA9694"/>
          </a:solidFill>
          <a:ln w="28575" algn="in">
            <a:solidFill>
              <a:srgbClr val="C0504D"/>
            </a:solidFill>
            <a:round/>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fr-FR"/>
          </a:p>
        </p:txBody>
      </p:sp>
      <p:sp>
        <p:nvSpPr>
          <p:cNvPr id="49" name="Oval 37"/>
          <p:cNvSpPr>
            <a:spLocks noChangeArrowheads="1"/>
          </p:cNvSpPr>
          <p:nvPr/>
        </p:nvSpPr>
        <p:spPr bwMode="auto">
          <a:xfrm>
            <a:off x="6522238" y="5888588"/>
            <a:ext cx="138828" cy="138845"/>
          </a:xfrm>
          <a:prstGeom prst="ellipse">
            <a:avLst/>
          </a:prstGeom>
          <a:solidFill>
            <a:srgbClr val="DA9694"/>
          </a:solidFill>
          <a:ln w="28575" algn="in">
            <a:solidFill>
              <a:srgbClr val="C0504D"/>
            </a:solidFill>
            <a:round/>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fr-FR"/>
          </a:p>
        </p:txBody>
      </p:sp>
      <p:sp>
        <p:nvSpPr>
          <p:cNvPr id="51" name="Flèche droite 50"/>
          <p:cNvSpPr/>
          <p:nvPr/>
        </p:nvSpPr>
        <p:spPr>
          <a:xfrm flipH="1">
            <a:off x="5562600" y="2189715"/>
            <a:ext cx="594360" cy="458062"/>
          </a:xfrm>
          <a:prstGeom prst="rightArrow">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smtClean="0"/>
              <a:t>Ps</a:t>
            </a:r>
            <a:endParaRPr lang="fr-FR" sz="1000" dirty="0"/>
          </a:p>
        </p:txBody>
      </p:sp>
      <p:grpSp>
        <p:nvGrpSpPr>
          <p:cNvPr id="52" name="Groupe 51"/>
          <p:cNvGrpSpPr/>
          <p:nvPr/>
        </p:nvGrpSpPr>
        <p:grpSpPr>
          <a:xfrm>
            <a:off x="6501777" y="3146330"/>
            <a:ext cx="584823" cy="253916"/>
            <a:chOff x="6501777" y="3146330"/>
            <a:chExt cx="584823" cy="253916"/>
          </a:xfrm>
        </p:grpSpPr>
        <p:sp>
          <p:nvSpPr>
            <p:cNvPr id="53" name="Flèche droite 52"/>
            <p:cNvSpPr/>
            <p:nvPr/>
          </p:nvSpPr>
          <p:spPr>
            <a:xfrm>
              <a:off x="6867795" y="3216637"/>
              <a:ext cx="218805" cy="113303"/>
            </a:xfrm>
            <a:prstGeom prst="rightArrow">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ZoneTexte 53"/>
            <p:cNvSpPr txBox="1"/>
            <p:nvPr/>
          </p:nvSpPr>
          <p:spPr>
            <a:xfrm>
              <a:off x="6501777" y="3146330"/>
              <a:ext cx="507022" cy="253916"/>
            </a:xfrm>
            <a:prstGeom prst="rect">
              <a:avLst/>
            </a:prstGeom>
            <a:noFill/>
          </p:spPr>
          <p:txBody>
            <a:bodyPr wrap="square" rtlCol="0">
              <a:spAutoFit/>
            </a:bodyPr>
            <a:lstStyle/>
            <a:p>
              <a:pPr algn="ctr"/>
              <a:r>
                <a:rPr lang="fr-FR" sz="1050" b="1" dirty="0" err="1" smtClean="0">
                  <a:ln w="9525">
                    <a:solidFill>
                      <a:schemeClr val="tx1"/>
                    </a:solidFill>
                  </a:ln>
                  <a:solidFill>
                    <a:schemeClr val="tx2"/>
                  </a:solidFill>
                </a:rPr>
                <a:t>Pe</a:t>
              </a:r>
              <a:endParaRPr lang="fr-FR" sz="800" b="1" dirty="0">
                <a:ln w="9525">
                  <a:solidFill>
                    <a:schemeClr val="tx1"/>
                  </a:solidFill>
                </a:ln>
                <a:solidFill>
                  <a:schemeClr val="tx2"/>
                </a:solidFill>
              </a:endParaRPr>
            </a:p>
          </p:txBody>
        </p:sp>
      </p:grpSp>
      <p:sp>
        <p:nvSpPr>
          <p:cNvPr id="55" name="ZoneTexte 54"/>
          <p:cNvSpPr txBox="1"/>
          <p:nvPr/>
        </p:nvSpPr>
        <p:spPr>
          <a:xfrm>
            <a:off x="7098421" y="3804424"/>
            <a:ext cx="446258" cy="523220"/>
          </a:xfrm>
          <a:prstGeom prst="rect">
            <a:avLst/>
          </a:prstGeom>
          <a:noFill/>
        </p:spPr>
        <p:txBody>
          <a:bodyPr wrap="square" rtlCol="0">
            <a:spAutoFit/>
          </a:bodyPr>
          <a:lstStyle/>
          <a:p>
            <a:r>
              <a:rPr lang="fr-FR" sz="1400" b="1" dirty="0" err="1" smtClean="0"/>
              <a:t>Vk</a:t>
            </a:r>
            <a:r>
              <a:rPr lang="fr-FR" sz="1400" b="1" dirty="0" smtClean="0"/>
              <a:t/>
            </a:r>
            <a:br>
              <a:rPr lang="fr-FR" sz="1400" b="1" dirty="0" smtClean="0"/>
            </a:br>
            <a:r>
              <a:rPr lang="fr-FR" sz="1400" b="1" dirty="0" err="1" smtClean="0"/>
              <a:t>Ib</a:t>
            </a:r>
            <a:endParaRPr lang="fr-FR" sz="1400" b="1" dirty="0"/>
          </a:p>
        </p:txBody>
      </p:sp>
      <mc:AlternateContent xmlns:mc="http://schemas.openxmlformats.org/markup-compatibility/2006" xmlns:a14="http://schemas.microsoft.com/office/drawing/2010/main">
        <mc:Choice Requires="a14">
          <p:sp>
            <p:nvSpPr>
              <p:cNvPr id="56" name="ZoneTexte 55"/>
              <p:cNvSpPr txBox="1"/>
              <p:nvPr/>
            </p:nvSpPr>
            <p:spPr>
              <a:xfrm>
                <a:off x="4312217" y="5794350"/>
                <a:ext cx="1299843" cy="987450"/>
              </a:xfrm>
              <a:prstGeom prst="rect">
                <a:avLst/>
              </a:prstGeom>
              <a:noFill/>
            </p:spPr>
            <p:txBody>
              <a:bodyPr wrap="none" lIns="0" tIns="0" rIns="0" bIns="0" rtlCol="0">
                <a:spAutoFit/>
              </a:bodyPr>
              <a:lstStyle/>
              <a:p>
                <a:pPr/>
                <a14:m>
                  <m:oMath xmlns:m="http://schemas.openxmlformats.org/officeDocument/2006/math">
                    <m:r>
                      <a:rPr lang="fr-FR" sz="1600" i="1" smtClean="0">
                        <a:latin typeface="Cambria Math" panose="02040503050406030204" pitchFamily="18" charset="0"/>
                        <a:ea typeface="Cambria Math" panose="02040503050406030204" pitchFamily="18" charset="0"/>
                      </a:rPr>
                      <m:t>𝜂</m:t>
                    </m:r>
                    <m:r>
                      <a:rPr lang="fr-FR" sz="1600" b="0" i="1" smtClean="0">
                        <a:latin typeface="Cambria Math" panose="02040503050406030204" pitchFamily="18" charset="0"/>
                        <a:ea typeface="Cambria Math" panose="02040503050406030204" pitchFamily="18" charset="0"/>
                      </a:rPr>
                      <m:t>=</m:t>
                    </m:r>
                    <m:f>
                      <m:fPr>
                        <m:ctrlPr>
                          <a:rPr lang="fr-FR" sz="1600" b="0" i="1" smtClean="0">
                            <a:latin typeface="Cambria Math" panose="02040503050406030204" pitchFamily="18" charset="0"/>
                            <a:ea typeface="Cambria Math" panose="02040503050406030204" pitchFamily="18" charset="0"/>
                          </a:rPr>
                        </m:ctrlPr>
                      </m:fPr>
                      <m:num>
                        <m:sSub>
                          <m:sSubPr>
                            <m:ctrlPr>
                              <a:rPr lang="fr-FR" sz="1600" b="0" i="1" smtClean="0">
                                <a:latin typeface="Cambria Math" panose="02040503050406030204" pitchFamily="18" charset="0"/>
                                <a:ea typeface="Cambria Math" panose="02040503050406030204" pitchFamily="18" charset="0"/>
                              </a:rPr>
                            </m:ctrlPr>
                          </m:sSubPr>
                          <m:e>
                            <m:r>
                              <a:rPr lang="fr-FR" sz="1600" b="0" i="1" smtClean="0">
                                <a:latin typeface="Cambria Math" panose="02040503050406030204" pitchFamily="18" charset="0"/>
                                <a:ea typeface="Cambria Math" panose="02040503050406030204" pitchFamily="18" charset="0"/>
                              </a:rPr>
                              <m:t>𝑃</m:t>
                            </m:r>
                          </m:e>
                          <m:sub>
                            <m:r>
                              <a:rPr lang="fr-FR" sz="1600" b="0" i="1" smtClean="0">
                                <a:latin typeface="Cambria Math" panose="02040503050406030204" pitchFamily="18" charset="0"/>
                                <a:ea typeface="Cambria Math" panose="02040503050406030204" pitchFamily="18" charset="0"/>
                              </a:rPr>
                              <m:t>𝑜𝑢𝑡</m:t>
                            </m:r>
                          </m:sub>
                        </m:sSub>
                      </m:num>
                      <m:den>
                        <m:sSub>
                          <m:sSubPr>
                            <m:ctrlPr>
                              <a:rPr lang="fr-FR" sz="1600" b="0" i="1" smtClean="0">
                                <a:latin typeface="Cambria Math" panose="02040503050406030204" pitchFamily="18" charset="0"/>
                                <a:ea typeface="Cambria Math" panose="02040503050406030204" pitchFamily="18" charset="0"/>
                              </a:rPr>
                            </m:ctrlPr>
                          </m:sSubPr>
                          <m:e>
                            <m:r>
                              <a:rPr lang="fr-FR" sz="1600" b="0" i="1" smtClean="0">
                                <a:latin typeface="Cambria Math" panose="02040503050406030204" pitchFamily="18" charset="0"/>
                                <a:ea typeface="Cambria Math" panose="02040503050406030204" pitchFamily="18" charset="0"/>
                              </a:rPr>
                              <m:t>𝑉</m:t>
                            </m:r>
                          </m:e>
                          <m:sub>
                            <m:r>
                              <a:rPr lang="fr-FR" sz="1600" b="0" i="1" smtClean="0">
                                <a:latin typeface="Cambria Math" panose="02040503050406030204" pitchFamily="18" charset="0"/>
                                <a:ea typeface="Cambria Math" panose="02040503050406030204" pitchFamily="18" charset="0"/>
                              </a:rPr>
                              <m:t>𝑘</m:t>
                            </m:r>
                          </m:sub>
                        </m:sSub>
                        <m:r>
                          <a:rPr lang="fr-FR" sz="1600" b="0" i="1" smtClean="0">
                            <a:latin typeface="Cambria Math" panose="02040503050406030204" pitchFamily="18" charset="0"/>
                            <a:ea typeface="Cambria Math" panose="02040503050406030204" pitchFamily="18" charset="0"/>
                          </a:rPr>
                          <m:t>∗</m:t>
                        </m:r>
                        <m:sSub>
                          <m:sSubPr>
                            <m:ctrlPr>
                              <a:rPr lang="fr-FR" sz="1600" b="0" i="1" smtClean="0">
                                <a:latin typeface="Cambria Math" panose="02040503050406030204" pitchFamily="18" charset="0"/>
                                <a:ea typeface="Cambria Math" panose="02040503050406030204" pitchFamily="18" charset="0"/>
                              </a:rPr>
                            </m:ctrlPr>
                          </m:sSubPr>
                          <m:e>
                            <m:r>
                              <a:rPr lang="fr-FR" sz="1600" b="0" i="1" smtClean="0">
                                <a:latin typeface="Cambria Math" panose="02040503050406030204" pitchFamily="18" charset="0"/>
                                <a:ea typeface="Cambria Math" panose="02040503050406030204" pitchFamily="18" charset="0"/>
                              </a:rPr>
                              <m:t>𝐼</m:t>
                            </m:r>
                          </m:e>
                          <m:sub>
                            <m:r>
                              <a:rPr lang="fr-FR" sz="1600" b="0" i="1" smtClean="0">
                                <a:latin typeface="Cambria Math" panose="02040503050406030204" pitchFamily="18" charset="0"/>
                                <a:ea typeface="Cambria Math" panose="02040503050406030204" pitchFamily="18" charset="0"/>
                              </a:rPr>
                              <m:t>𝑏</m:t>
                            </m:r>
                          </m:sub>
                        </m:sSub>
                      </m:den>
                    </m:f>
                  </m:oMath>
                </a14:m>
                <a:r>
                  <a:rPr lang="fr-FR" sz="1600" dirty="0" smtClean="0"/>
                  <a:t> </a:t>
                </a:r>
                <a:br>
                  <a:rPr lang="fr-FR" sz="1600" dirty="0" smtClean="0"/>
                </a:br>
                <a14:m>
                  <m:oMathPara xmlns:m="http://schemas.openxmlformats.org/officeDocument/2006/math">
                    <m:oMathParaPr>
                      <m:jc m:val="centerGroup"/>
                    </m:oMathParaPr>
                    <m:oMath xmlns:m="http://schemas.openxmlformats.org/officeDocument/2006/math">
                      <m:r>
                        <a:rPr lang="fr-FR" sz="1600">
                          <a:latin typeface="Cambria Math"/>
                        </a:rPr>
                        <m:t>µ</m:t>
                      </m:r>
                      <m:r>
                        <a:rPr lang="fr-FR" sz="1600" b="0" i="1" smtClean="0">
                          <a:latin typeface="Cambria Math" panose="02040503050406030204" pitchFamily="18" charset="0"/>
                        </a:rPr>
                        <m:t>𝑃</m:t>
                      </m:r>
                      <m:r>
                        <a:rPr lang="fr-FR" sz="1600" b="0" i="1" smtClean="0">
                          <a:latin typeface="Cambria Math" panose="02040503050406030204" pitchFamily="18" charset="0"/>
                        </a:rPr>
                        <m:t>=</m:t>
                      </m:r>
                      <m:f>
                        <m:fPr>
                          <m:ctrlPr>
                            <a:rPr lang="fr-FR" sz="1600" b="0" i="1" smtClean="0">
                              <a:latin typeface="Cambria Math" panose="02040503050406030204" pitchFamily="18" charset="0"/>
                            </a:rPr>
                          </m:ctrlPr>
                        </m:fPr>
                        <m:num>
                          <m:sSub>
                            <m:sSubPr>
                              <m:ctrlPr>
                                <a:rPr lang="fr-FR" sz="1600" i="1">
                                  <a:latin typeface="Cambria Math" panose="02040503050406030204" pitchFamily="18" charset="0"/>
                                  <a:ea typeface="Cambria Math" panose="02040503050406030204" pitchFamily="18" charset="0"/>
                                </a:rPr>
                              </m:ctrlPr>
                            </m:sSubPr>
                            <m:e>
                              <m:r>
                                <a:rPr lang="fr-FR" sz="1600" i="1">
                                  <a:latin typeface="Cambria Math" panose="02040503050406030204" pitchFamily="18" charset="0"/>
                                  <a:ea typeface="Cambria Math" panose="02040503050406030204" pitchFamily="18" charset="0"/>
                                </a:rPr>
                                <m:t>𝐼</m:t>
                              </m:r>
                            </m:e>
                            <m:sub>
                              <m:r>
                                <a:rPr lang="fr-FR" sz="1600" i="1">
                                  <a:latin typeface="Cambria Math" panose="02040503050406030204" pitchFamily="18" charset="0"/>
                                  <a:ea typeface="Cambria Math" panose="02040503050406030204" pitchFamily="18" charset="0"/>
                                </a:rPr>
                                <m:t>𝑏</m:t>
                              </m:r>
                            </m:sub>
                          </m:sSub>
                          <m:r>
                            <a:rPr lang="fr-FR" sz="1600" b="0" i="1" smtClean="0">
                              <a:latin typeface="Cambria Math"/>
                              <a:ea typeface="Cambria Math" panose="02040503050406030204" pitchFamily="18" charset="0"/>
                            </a:rPr>
                            <m:t>∗</m:t>
                          </m:r>
                          <m:sSup>
                            <m:sSupPr>
                              <m:ctrlPr>
                                <a:rPr lang="fr-FR" sz="1600" b="0" i="1" smtClean="0">
                                  <a:latin typeface="Cambria Math" panose="02040503050406030204" pitchFamily="18" charset="0"/>
                                  <a:ea typeface="Cambria Math" panose="02040503050406030204" pitchFamily="18" charset="0"/>
                                </a:rPr>
                              </m:ctrlPr>
                            </m:sSupPr>
                            <m:e>
                              <m:r>
                                <a:rPr lang="fr-FR" sz="1600" b="0" i="1" smtClean="0">
                                  <a:latin typeface="Cambria Math"/>
                                  <a:ea typeface="Cambria Math" panose="02040503050406030204" pitchFamily="18" charset="0"/>
                                </a:rPr>
                                <m:t>10</m:t>
                              </m:r>
                            </m:e>
                            <m:sup>
                              <m:r>
                                <a:rPr lang="fr-FR" sz="1600" b="0" i="1" smtClean="0">
                                  <a:latin typeface="Cambria Math"/>
                                  <a:ea typeface="Cambria Math" panose="02040503050406030204" pitchFamily="18" charset="0"/>
                                </a:rPr>
                                <m:t>6</m:t>
                              </m:r>
                            </m:sup>
                          </m:sSup>
                        </m:num>
                        <m:den>
                          <m:sSup>
                            <m:sSupPr>
                              <m:ctrlPr>
                                <a:rPr lang="fr-FR" sz="1600" b="0" i="1" smtClean="0">
                                  <a:latin typeface="Cambria Math" panose="02040503050406030204" pitchFamily="18" charset="0"/>
                                </a:rPr>
                              </m:ctrlPr>
                            </m:sSupPr>
                            <m:e>
                              <m:sSub>
                                <m:sSubPr>
                                  <m:ctrlPr>
                                    <a:rPr lang="fr-FR" sz="1600" i="1">
                                      <a:latin typeface="Cambria Math" panose="02040503050406030204" pitchFamily="18" charset="0"/>
                                      <a:ea typeface="Cambria Math" panose="02040503050406030204" pitchFamily="18" charset="0"/>
                                    </a:rPr>
                                  </m:ctrlPr>
                                </m:sSubPr>
                                <m:e>
                                  <m:r>
                                    <a:rPr lang="fr-FR" sz="1600" i="1">
                                      <a:latin typeface="Cambria Math" panose="02040503050406030204" pitchFamily="18" charset="0"/>
                                      <a:ea typeface="Cambria Math" panose="02040503050406030204" pitchFamily="18" charset="0"/>
                                    </a:rPr>
                                    <m:t>𝑉</m:t>
                                  </m:r>
                                </m:e>
                                <m:sub>
                                  <m:r>
                                    <a:rPr lang="fr-FR" sz="1600" i="1">
                                      <a:latin typeface="Cambria Math" panose="02040503050406030204" pitchFamily="18" charset="0"/>
                                      <a:ea typeface="Cambria Math" panose="02040503050406030204" pitchFamily="18" charset="0"/>
                                    </a:rPr>
                                    <m:t>𝑘</m:t>
                                  </m:r>
                                </m:sub>
                              </m:sSub>
                            </m:e>
                            <m:sup>
                              <m:f>
                                <m:fPr>
                                  <m:type m:val="skw"/>
                                  <m:ctrlPr>
                                    <a:rPr lang="fr-FR" sz="1600" b="0" i="1" smtClean="0">
                                      <a:latin typeface="Cambria Math" panose="02040503050406030204" pitchFamily="18" charset="0"/>
                                    </a:rPr>
                                  </m:ctrlPr>
                                </m:fPr>
                                <m:num>
                                  <m:r>
                                    <a:rPr lang="fr-FR" sz="1600" b="0" i="1" smtClean="0">
                                      <a:latin typeface="Cambria Math" panose="02040503050406030204" pitchFamily="18" charset="0"/>
                                    </a:rPr>
                                    <m:t>3</m:t>
                                  </m:r>
                                </m:num>
                                <m:den>
                                  <m:r>
                                    <a:rPr lang="fr-FR" sz="1600" b="0" i="1" smtClean="0">
                                      <a:latin typeface="Cambria Math" panose="02040503050406030204" pitchFamily="18" charset="0"/>
                                    </a:rPr>
                                    <m:t>2</m:t>
                                  </m:r>
                                </m:den>
                              </m:f>
                            </m:sup>
                          </m:sSup>
                        </m:den>
                      </m:f>
                    </m:oMath>
                  </m:oMathPara>
                </a14:m>
                <a:endParaRPr lang="fr-FR" sz="1600" dirty="0"/>
              </a:p>
            </p:txBody>
          </p:sp>
        </mc:Choice>
        <mc:Fallback xmlns="">
          <p:sp>
            <p:nvSpPr>
              <p:cNvPr id="56" name="ZoneTexte 55"/>
              <p:cNvSpPr txBox="1">
                <a:spLocks noRot="1" noChangeAspect="1" noMove="1" noResize="1" noEditPoints="1" noAdjustHandles="1" noChangeArrowheads="1" noChangeShapeType="1" noTextEdit="1"/>
              </p:cNvSpPr>
              <p:nvPr/>
            </p:nvSpPr>
            <p:spPr>
              <a:xfrm>
                <a:off x="4312217" y="5794350"/>
                <a:ext cx="1299843" cy="987450"/>
              </a:xfrm>
              <a:prstGeom prst="rect">
                <a:avLst/>
              </a:prstGeom>
              <a:blipFill rotWithShape="0">
                <a:blip r:embed="rId4"/>
                <a:stretch>
                  <a:fillRect l="-5607"/>
                </a:stretch>
              </a:blipFill>
            </p:spPr>
            <p:txBody>
              <a:bodyPr/>
              <a:lstStyle/>
              <a:p>
                <a:r>
                  <a:rPr lang="fr-FR">
                    <a:noFill/>
                  </a:rPr>
                  <a:t> </a:t>
                </a:r>
              </a:p>
            </p:txBody>
          </p:sp>
        </mc:Fallback>
      </mc:AlternateContent>
      <p:sp>
        <p:nvSpPr>
          <p:cNvPr id="13" name="Rectangle 12"/>
          <p:cNvSpPr/>
          <p:nvPr/>
        </p:nvSpPr>
        <p:spPr>
          <a:xfrm>
            <a:off x="6400800" y="1028354"/>
            <a:ext cx="620798" cy="1165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fr-FR" sz="700" dirty="0" smtClean="0">
                <a:solidFill>
                  <a:schemeClr val="tx1"/>
                </a:solidFill>
              </a:rPr>
              <a:t>Cold water</a:t>
            </a:r>
            <a:endParaRPr lang="fr-FR" sz="700" dirty="0">
              <a:solidFill>
                <a:schemeClr val="tx1"/>
              </a:solidFill>
            </a:endParaRPr>
          </a:p>
        </p:txBody>
      </p:sp>
      <p:sp>
        <p:nvSpPr>
          <p:cNvPr id="41" name="Rectangle 40"/>
          <p:cNvSpPr/>
          <p:nvPr/>
        </p:nvSpPr>
        <p:spPr>
          <a:xfrm>
            <a:off x="7504032" y="1014415"/>
            <a:ext cx="620798" cy="1165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fr-FR" sz="700" dirty="0" smtClean="0">
                <a:solidFill>
                  <a:schemeClr val="tx1"/>
                </a:solidFill>
              </a:rPr>
              <a:t>Hot water</a:t>
            </a:r>
            <a:endParaRPr lang="fr-FR" sz="700" dirty="0">
              <a:solidFill>
                <a:schemeClr val="tx1"/>
              </a:solidFill>
            </a:endParaRPr>
          </a:p>
        </p:txBody>
      </p:sp>
      <p:sp>
        <p:nvSpPr>
          <p:cNvPr id="42" name="Rectangle 41"/>
          <p:cNvSpPr/>
          <p:nvPr/>
        </p:nvSpPr>
        <p:spPr>
          <a:xfrm>
            <a:off x="8077200" y="1331219"/>
            <a:ext cx="620798" cy="1165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fr-FR" sz="700" dirty="0" smtClean="0">
                <a:solidFill>
                  <a:schemeClr val="tx1"/>
                </a:solidFill>
              </a:rPr>
              <a:t>Collector</a:t>
            </a:r>
            <a:endParaRPr lang="fr-FR" sz="700" dirty="0">
              <a:solidFill>
                <a:schemeClr val="tx1"/>
              </a:solidFill>
            </a:endParaRPr>
          </a:p>
        </p:txBody>
      </p:sp>
      <p:sp>
        <p:nvSpPr>
          <p:cNvPr id="44" name="Rectangle 43"/>
          <p:cNvSpPr/>
          <p:nvPr/>
        </p:nvSpPr>
        <p:spPr>
          <a:xfrm>
            <a:off x="8036022" y="2475952"/>
            <a:ext cx="726978" cy="1165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en-US" sz="700" dirty="0" smtClean="0">
                <a:solidFill>
                  <a:schemeClr val="tx1"/>
                </a:solidFill>
              </a:rPr>
              <a:t>Middle cavity</a:t>
            </a:r>
            <a:endParaRPr lang="en-US" sz="700" dirty="0">
              <a:solidFill>
                <a:schemeClr val="tx1"/>
              </a:solidFill>
            </a:endParaRPr>
          </a:p>
        </p:txBody>
      </p:sp>
      <p:sp>
        <p:nvSpPr>
          <p:cNvPr id="45" name="Rectangle 44"/>
          <p:cNvSpPr/>
          <p:nvPr/>
        </p:nvSpPr>
        <p:spPr>
          <a:xfrm>
            <a:off x="8001000" y="3429000"/>
            <a:ext cx="967608" cy="1165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en-US" sz="700" dirty="0" smtClean="0">
                <a:solidFill>
                  <a:schemeClr val="tx1"/>
                </a:solidFill>
              </a:rPr>
              <a:t>Electron beam</a:t>
            </a:r>
            <a:endParaRPr lang="en-US" sz="700" dirty="0">
              <a:solidFill>
                <a:schemeClr val="tx1"/>
              </a:solidFill>
            </a:endParaRPr>
          </a:p>
        </p:txBody>
      </p:sp>
      <p:sp>
        <p:nvSpPr>
          <p:cNvPr id="57" name="Rectangle 56"/>
          <p:cNvSpPr/>
          <p:nvPr/>
        </p:nvSpPr>
        <p:spPr>
          <a:xfrm>
            <a:off x="5776758" y="3467104"/>
            <a:ext cx="799676" cy="1282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r"/>
            <a:r>
              <a:rPr lang="en-US" sz="700" dirty="0" smtClean="0">
                <a:solidFill>
                  <a:schemeClr val="tx1"/>
                </a:solidFill>
              </a:rPr>
              <a:t>Control anode</a:t>
            </a:r>
            <a:endParaRPr lang="en-US" sz="700" dirty="0">
              <a:solidFill>
                <a:schemeClr val="tx1"/>
              </a:solidFill>
            </a:endParaRPr>
          </a:p>
        </p:txBody>
      </p:sp>
      <p:sp>
        <p:nvSpPr>
          <p:cNvPr id="59" name="Rectangle 58"/>
          <p:cNvSpPr/>
          <p:nvPr/>
        </p:nvSpPr>
        <p:spPr>
          <a:xfrm>
            <a:off x="5399940" y="3183627"/>
            <a:ext cx="600808" cy="1282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r"/>
            <a:r>
              <a:rPr lang="en-US" sz="700" dirty="0" smtClean="0">
                <a:solidFill>
                  <a:schemeClr val="tx1"/>
                </a:solidFill>
              </a:rPr>
              <a:t>RF input</a:t>
            </a:r>
            <a:endParaRPr lang="en-US" sz="700" dirty="0">
              <a:solidFill>
                <a:schemeClr val="tx1"/>
              </a:solidFill>
            </a:endParaRPr>
          </a:p>
        </p:txBody>
      </p:sp>
      <p:sp>
        <p:nvSpPr>
          <p:cNvPr id="60" name="Rectangle 59"/>
          <p:cNvSpPr/>
          <p:nvPr/>
        </p:nvSpPr>
        <p:spPr>
          <a:xfrm>
            <a:off x="5380160" y="2809504"/>
            <a:ext cx="660889" cy="2292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r"/>
            <a:r>
              <a:rPr lang="en-US" sz="700" dirty="0" smtClean="0">
                <a:solidFill>
                  <a:schemeClr val="tx1"/>
                </a:solidFill>
              </a:rPr>
              <a:t>Solenoid</a:t>
            </a:r>
            <a:endParaRPr lang="en-US" sz="700" dirty="0">
              <a:solidFill>
                <a:schemeClr val="tx1"/>
              </a:solidFill>
            </a:endParaRPr>
          </a:p>
        </p:txBody>
      </p:sp>
      <p:sp>
        <p:nvSpPr>
          <p:cNvPr id="61" name="Rectangle 60"/>
          <p:cNvSpPr/>
          <p:nvPr/>
        </p:nvSpPr>
        <p:spPr>
          <a:xfrm>
            <a:off x="5121378" y="2024594"/>
            <a:ext cx="726978" cy="142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r"/>
            <a:r>
              <a:rPr lang="en-US" sz="700" dirty="0" smtClean="0">
                <a:solidFill>
                  <a:schemeClr val="tx1"/>
                </a:solidFill>
              </a:rPr>
              <a:t>RF output</a:t>
            </a:r>
            <a:endParaRPr lang="en-US" sz="700" dirty="0">
              <a:solidFill>
                <a:schemeClr val="tx1"/>
              </a:solidFill>
            </a:endParaRPr>
          </a:p>
        </p:txBody>
      </p:sp>
      <p:sp>
        <p:nvSpPr>
          <p:cNvPr id="62" name="Rectangle 61"/>
          <p:cNvSpPr/>
          <p:nvPr/>
        </p:nvSpPr>
        <p:spPr>
          <a:xfrm>
            <a:off x="5392837" y="1628770"/>
            <a:ext cx="726978" cy="142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r"/>
            <a:r>
              <a:rPr lang="en-US" sz="700" dirty="0" smtClean="0">
                <a:solidFill>
                  <a:schemeClr val="tx1"/>
                </a:solidFill>
              </a:rPr>
              <a:t>Ionic pump</a:t>
            </a:r>
            <a:endParaRPr lang="en-US" sz="700" dirty="0">
              <a:solidFill>
                <a:schemeClr val="tx1"/>
              </a:solidFill>
            </a:endParaRPr>
          </a:p>
        </p:txBody>
      </p:sp>
      <p:sp>
        <p:nvSpPr>
          <p:cNvPr id="14" name="Espace réservé du pied de page 13"/>
          <p:cNvSpPr>
            <a:spLocks noGrp="1"/>
          </p:cNvSpPr>
          <p:nvPr>
            <p:ph type="ftr" sz="quarter" idx="18"/>
          </p:nvPr>
        </p:nvSpPr>
        <p:spPr/>
        <p:txBody>
          <a:bodyPr/>
          <a:lstStyle/>
          <a:p>
            <a:r>
              <a:rPr lang="fr-FR" smtClean="0"/>
              <a:t>Antoine Mollard – JDD Pheniics 2016</a:t>
            </a:r>
            <a:endParaRPr lang="fr-FR"/>
          </a:p>
        </p:txBody>
      </p:sp>
    </p:spTree>
    <p:extLst>
      <p:ext uri="{BB962C8B-B14F-4D97-AF65-F5344CB8AC3E}">
        <p14:creationId xmlns:p14="http://schemas.microsoft.com/office/powerpoint/2010/main" val="65838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63" presetClass="path" presetSubtype="0" repeatCount="indefinite" accel="75000" decel="25000" fill="hold" grpId="0" nodeType="clickEffect">
                                  <p:stCondLst>
                                    <p:cond delay="0"/>
                                  </p:stCondLst>
                                  <p:childTnLst>
                                    <p:animMotion origin="layout" path="M -2.77778E-6 0.00093 L 0.26077 0.00093 " pathEditMode="relative" rAng="0" ptsTypes="AA">
                                      <p:cBhvr>
                                        <p:cTn id="60" dur="5000" fill="hold"/>
                                        <p:tgtEl>
                                          <p:spTgt spid="47"/>
                                        </p:tgtEl>
                                        <p:attrNameLst>
                                          <p:attrName>ppt_x</p:attrName>
                                          <p:attrName>ppt_y</p:attrName>
                                        </p:attrNameLst>
                                      </p:cBhvr>
                                      <p:rCtr x="13038" y="0"/>
                                    </p:animMotion>
                                  </p:childTnLst>
                                </p:cTn>
                              </p:par>
                              <p:par>
                                <p:cTn id="61" presetID="63" presetClass="path" presetSubtype="0" repeatCount="indefinite" accel="75000" decel="25000" fill="hold" grpId="0" nodeType="withEffect">
                                  <p:stCondLst>
                                    <p:cond delay="0"/>
                                  </p:stCondLst>
                                  <p:childTnLst>
                                    <p:animMotion origin="layout" path="M -0.00087 1.11022E-16 L 0.24496 0.00093 " pathEditMode="relative" rAng="0" ptsTypes="AA">
                                      <p:cBhvr>
                                        <p:cTn id="62" dur="5000" fill="hold"/>
                                        <p:tgtEl>
                                          <p:spTgt spid="48"/>
                                        </p:tgtEl>
                                        <p:attrNameLst>
                                          <p:attrName>ppt_x</p:attrName>
                                          <p:attrName>ppt_y</p:attrName>
                                        </p:attrNameLst>
                                      </p:cBhvr>
                                      <p:rCtr x="12292" y="46"/>
                                    </p:animMotion>
                                  </p:childTnLst>
                                </p:cTn>
                              </p:par>
                              <p:par>
                                <p:cTn id="63" presetID="63" presetClass="path" presetSubtype="0" repeatCount="indefinite" accel="75000" decel="25000" fill="hold" grpId="0" nodeType="withEffect">
                                  <p:stCondLst>
                                    <p:cond delay="0"/>
                                  </p:stCondLst>
                                  <p:childTnLst>
                                    <p:animMotion origin="layout" path="M -3.33333E-6 1.11022E-16 L 0.22917 1.11022E-16 " pathEditMode="relative" rAng="0" ptsTypes="AA">
                                      <p:cBhvr>
                                        <p:cTn id="64" dur="5000" fill="hold"/>
                                        <p:tgtEl>
                                          <p:spTgt spid="49"/>
                                        </p:tgtEl>
                                        <p:attrNameLst>
                                          <p:attrName>ppt_x</p:attrName>
                                          <p:attrName>ppt_y</p:attrName>
                                        </p:attrNameLst>
                                      </p:cBhvr>
                                      <p:rCtr x="11458" y="0"/>
                                    </p:animMotion>
                                  </p:childTnLst>
                                </p:cTn>
                              </p:par>
                              <p:par>
                                <p:cTn id="65" presetID="1" presetClass="entr" presetSubtype="0" fill="hold" grpId="0" nodeType="withEffect">
                                  <p:stCondLst>
                                    <p:cond delay="0"/>
                                  </p:stCondLst>
                                  <p:childTnLst>
                                    <p:set>
                                      <p:cBhvr>
                                        <p:cTn id="66"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1" grpId="0"/>
      <p:bldP spid="12" grpId="0"/>
      <p:bldP spid="47" grpId="0" animBg="1"/>
      <p:bldP spid="48" grpId="0" animBg="1"/>
      <p:bldP spid="49" grpId="0" animBg="1"/>
      <p:bldP spid="51" grpId="0" animBg="1"/>
      <p:bldP spid="55"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dirty="0" smtClean="0"/>
              <a:t>Beam/cavity </a:t>
            </a:r>
            <a:r>
              <a:rPr lang="en-US" dirty="0"/>
              <a:t>interaction </a:t>
            </a:r>
            <a:r>
              <a:rPr lang="en-US" dirty="0" smtClean="0"/>
              <a:t>model</a:t>
            </a:r>
            <a:endParaRPr lang="en-US" dirty="0"/>
          </a:p>
        </p:txBody>
      </p:sp>
      <p:sp>
        <p:nvSpPr>
          <p:cNvPr id="3" name="Espace réservé du contenu 2"/>
          <p:cNvSpPr>
            <a:spLocks noGrp="1"/>
          </p:cNvSpPr>
          <p:nvPr>
            <p:ph idx="1"/>
          </p:nvPr>
        </p:nvSpPr>
        <p:spPr/>
        <p:txBody>
          <a:bodyPr>
            <a:normAutofit/>
          </a:bodyPr>
          <a:lstStyle/>
          <a:p>
            <a:pPr marL="1266825" indent="-342900">
              <a:buFont typeface="Arial" panose="020B0604020202020204" pitchFamily="34" charset="0"/>
              <a:buChar char="•"/>
            </a:pPr>
            <a:r>
              <a:rPr lang="en-US" dirty="0" smtClean="0"/>
              <a:t>One can characterize beam/cavity interaction by a </a:t>
            </a:r>
            <a:r>
              <a:rPr lang="en-US" b="1" dirty="0" smtClean="0"/>
              <a:t>lumped circuit</a:t>
            </a:r>
            <a:r>
              <a:rPr lang="en-US" dirty="0" smtClean="0"/>
              <a:t>.</a:t>
            </a:r>
          </a:p>
          <a:p>
            <a:pPr marL="1266825" indent="-342900">
              <a:buFont typeface="Arial" panose="020B0604020202020204" pitchFamily="34" charset="0"/>
              <a:buChar char="•"/>
            </a:pPr>
            <a:endParaRPr lang="en-US" dirty="0" smtClean="0"/>
          </a:p>
          <a:p>
            <a:pPr marL="1266825" indent="-342900">
              <a:buFont typeface="Arial" panose="020B0604020202020204" pitchFamily="34" charset="0"/>
              <a:buChar char="•"/>
            </a:pPr>
            <a:r>
              <a:rPr lang="en-US" b="1" dirty="0" smtClean="0"/>
              <a:t>Circuit’s parameters </a:t>
            </a:r>
            <a:r>
              <a:rPr lang="en-US" dirty="0" smtClean="0"/>
              <a:t>are linked to the electromagnetic field and thus cavity’s </a:t>
            </a:r>
            <a:r>
              <a:rPr lang="en-US" b="1" dirty="0" smtClean="0"/>
              <a:t>dimensions and materials properties</a:t>
            </a:r>
            <a:r>
              <a:rPr lang="en-US" dirty="0" smtClean="0"/>
              <a:t>.</a:t>
            </a:r>
          </a:p>
          <a:p>
            <a:pPr marL="1266825" indent="-342900">
              <a:buFont typeface="Arial" panose="020B0604020202020204" pitchFamily="34" charset="0"/>
              <a:buChar char="•"/>
            </a:pPr>
            <a:endParaRPr lang="en-US" dirty="0" smtClean="0"/>
          </a:p>
          <a:p>
            <a:pPr marL="1266825" indent="-342900">
              <a:buFont typeface="Arial" panose="020B0604020202020204" pitchFamily="34" charset="0"/>
              <a:buChar char="•"/>
            </a:pPr>
            <a:r>
              <a:rPr lang="en-US" dirty="0" smtClean="0"/>
              <a:t>AJDisk and Klys2D are </a:t>
            </a:r>
            <a:r>
              <a:rPr lang="en-US" b="1" dirty="0" smtClean="0"/>
              <a:t>lumped circuits-based codes</a:t>
            </a:r>
            <a:r>
              <a:rPr lang="en-US" dirty="0" smtClean="0"/>
              <a:t>.</a:t>
            </a:r>
            <a:endParaRPr lang="en-US" dirty="0"/>
          </a:p>
        </p:txBody>
      </p:sp>
      <p:sp>
        <p:nvSpPr>
          <p:cNvPr id="4" name="Espace réservé du numéro de diapositive 3"/>
          <p:cNvSpPr>
            <a:spLocks noGrp="1"/>
          </p:cNvSpPr>
          <p:nvPr>
            <p:ph type="sldNum" sz="quarter" idx="17"/>
          </p:nvPr>
        </p:nvSpPr>
        <p:spPr/>
        <p:txBody>
          <a:bodyPr/>
          <a:lstStyle/>
          <a:p>
            <a:fld id="{296A5B4F-8806-49AF-ADC2-F53C548500B7}" type="slidenum">
              <a:rPr lang="fr-FR" smtClean="0"/>
              <a:t>8</a:t>
            </a:fld>
            <a:endParaRPr lang="fr-FR"/>
          </a:p>
        </p:txBody>
      </p:sp>
      <p:grpSp>
        <p:nvGrpSpPr>
          <p:cNvPr id="6" name="Group 2"/>
          <p:cNvGrpSpPr>
            <a:grpSpLocks/>
          </p:cNvGrpSpPr>
          <p:nvPr/>
        </p:nvGrpSpPr>
        <p:grpSpPr bwMode="auto">
          <a:xfrm>
            <a:off x="5688210" y="1524585"/>
            <a:ext cx="2654416" cy="1585101"/>
            <a:chOff x="99516986" y="120638477"/>
            <a:chExt cx="8370313" cy="4399166"/>
          </a:xfrm>
        </p:grpSpPr>
        <p:pic>
          <p:nvPicPr>
            <p:cNvPr id="1027" name="Picture 3" descr="https://www.dlsweb.rmit.edu.au/toolbox/electrotech/toolbox1204/resources/04diagrams/03electrical/images/symbol_resistor.gif"/>
            <p:cNvPicPr>
              <a:picLocks noChangeAspect="1" noChangeArrowheads="1"/>
            </p:cNvPicPr>
            <p:nvPr/>
          </p:nvPicPr>
          <p:blipFill>
            <a:blip r:embed="rId4">
              <a:extLst>
                <a:ext uri="{28A0092B-C50C-407E-A947-70E740481C1C}">
                  <a14:useLocalDpi xmlns:a14="http://schemas.microsoft.com/office/drawing/2010/main" val="0"/>
                </a:ext>
              </a:extLst>
            </a:blip>
            <a:srcRect l="3821" t="27701" r="4776" b="21014"/>
            <a:stretch>
              <a:fillRect/>
            </a:stretch>
          </p:blipFill>
          <p:spPr bwMode="auto">
            <a:xfrm>
              <a:off x="102830861" y="121779809"/>
              <a:ext cx="1695532" cy="9513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8" name="il_fi" descr="RTddjXbT9"/>
            <p:cNvPicPr>
              <a:picLocks noChangeAspect="1" noChangeArrowheads="1"/>
            </p:cNvPicPr>
            <p:nvPr/>
          </p:nvPicPr>
          <p:blipFill>
            <a:blip r:embed="rId5" cstate="print">
              <a:extLst>
                <a:ext uri="{28A0092B-C50C-407E-A947-70E740481C1C}">
                  <a14:useLocalDpi xmlns:a14="http://schemas.microsoft.com/office/drawing/2010/main" val="0"/>
                </a:ext>
              </a:extLst>
            </a:blip>
            <a:srcRect l="30943" t="1334" r="29210"/>
            <a:stretch>
              <a:fillRect/>
            </a:stretch>
          </p:blipFill>
          <p:spPr bwMode="auto">
            <a:xfrm>
              <a:off x="103272370" y="122915051"/>
              <a:ext cx="882567" cy="9143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9" name="il_fi" descr="RSA_IEC_Inductor_Symbol1"/>
            <p:cNvPicPr>
              <a:picLocks noChangeAspect="1" noChangeArrowheads="1"/>
            </p:cNvPicPr>
            <p:nvPr/>
          </p:nvPicPr>
          <p:blipFill>
            <a:blip r:embed="rId6" cstate="print">
              <a:extLst>
                <a:ext uri="{28A0092B-C50C-407E-A947-70E740481C1C}">
                  <a14:useLocalDpi xmlns:a14="http://schemas.microsoft.com/office/drawing/2010/main" val="0"/>
                </a:ext>
              </a:extLst>
            </a:blip>
            <a:srcRect t="33493" b="34782"/>
            <a:stretch>
              <a:fillRect/>
            </a:stretch>
          </p:blipFill>
          <p:spPr bwMode="auto">
            <a:xfrm>
              <a:off x="102435684" y="120923313"/>
              <a:ext cx="2469041" cy="7832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1030" name="AutoShape 6"/>
            <p:cNvCxnSpPr>
              <a:cxnSpLocks noChangeShapeType="1"/>
            </p:cNvCxnSpPr>
            <p:nvPr/>
          </p:nvCxnSpPr>
          <p:spPr bwMode="auto">
            <a:xfrm flipV="1">
              <a:off x="99516986" y="124425523"/>
              <a:ext cx="8370313" cy="17718"/>
            </a:xfrm>
            <a:prstGeom prst="straightConnector1">
              <a:avLst/>
            </a:prstGeom>
            <a:noFill/>
            <a:ln w="12700">
              <a:solidFill>
                <a:srgbClr val="7992B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grpSp>
          <p:nvGrpSpPr>
            <p:cNvPr id="7" name="Group 7"/>
            <p:cNvGrpSpPr>
              <a:grpSpLocks/>
            </p:cNvGrpSpPr>
            <p:nvPr/>
          </p:nvGrpSpPr>
          <p:grpSpPr bwMode="auto">
            <a:xfrm>
              <a:off x="99584202" y="120638477"/>
              <a:ext cx="4138267" cy="3084951"/>
              <a:chOff x="97707450" y="117467482"/>
              <a:chExt cx="4637111" cy="2376068"/>
            </a:xfrm>
          </p:grpSpPr>
          <p:cxnSp>
            <p:nvCxnSpPr>
              <p:cNvPr id="1032" name="AutoShape 8"/>
              <p:cNvCxnSpPr>
                <a:cxnSpLocks noChangeShapeType="1"/>
              </p:cNvCxnSpPr>
              <p:nvPr/>
            </p:nvCxnSpPr>
            <p:spPr bwMode="auto">
              <a:xfrm>
                <a:off x="97707450" y="119843550"/>
                <a:ext cx="3829050" cy="0"/>
              </a:xfrm>
              <a:prstGeom prst="straightConnector1">
                <a:avLst/>
              </a:prstGeom>
              <a:noFill/>
              <a:ln w="12700">
                <a:solidFill>
                  <a:srgbClr val="7992B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1033" name="AutoShape 9"/>
              <p:cNvCxnSpPr>
                <a:cxnSpLocks noChangeShapeType="1"/>
              </p:cNvCxnSpPr>
              <p:nvPr/>
            </p:nvCxnSpPr>
            <p:spPr bwMode="auto">
              <a:xfrm flipV="1">
                <a:off x="101534976" y="119274336"/>
                <a:ext cx="0" cy="563270"/>
              </a:xfrm>
              <a:prstGeom prst="straightConnector1">
                <a:avLst/>
              </a:prstGeom>
              <a:noFill/>
              <a:ln w="12700">
                <a:solidFill>
                  <a:srgbClr val="7992B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1034" name="AutoShape 10"/>
              <p:cNvCxnSpPr>
                <a:cxnSpLocks noChangeShapeType="1"/>
              </p:cNvCxnSpPr>
              <p:nvPr/>
            </p:nvCxnSpPr>
            <p:spPr bwMode="auto">
              <a:xfrm flipH="1" flipV="1">
                <a:off x="100224580" y="118513555"/>
                <a:ext cx="1309633" cy="751088"/>
              </a:xfrm>
              <a:prstGeom prst="straightConnector1">
                <a:avLst/>
              </a:prstGeom>
              <a:noFill/>
              <a:ln w="12700">
                <a:solidFill>
                  <a:srgbClr val="7992B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1035" name="AutoShape 11"/>
              <p:cNvCxnSpPr>
                <a:cxnSpLocks noChangeShapeType="1"/>
              </p:cNvCxnSpPr>
              <p:nvPr/>
            </p:nvCxnSpPr>
            <p:spPr bwMode="auto">
              <a:xfrm flipV="1">
                <a:off x="100225555" y="117467482"/>
                <a:ext cx="0" cy="1046073"/>
              </a:xfrm>
              <a:prstGeom prst="straightConnector1">
                <a:avLst/>
              </a:prstGeom>
              <a:noFill/>
              <a:ln w="12700">
                <a:solidFill>
                  <a:srgbClr val="7992B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1036" name="AutoShape 12"/>
              <p:cNvCxnSpPr>
                <a:cxnSpLocks noChangeShapeType="1"/>
              </p:cNvCxnSpPr>
              <p:nvPr/>
            </p:nvCxnSpPr>
            <p:spPr bwMode="auto">
              <a:xfrm>
                <a:off x="100215509" y="117473068"/>
                <a:ext cx="2129052" cy="0"/>
              </a:xfrm>
              <a:prstGeom prst="straightConnector1">
                <a:avLst/>
              </a:prstGeom>
              <a:noFill/>
              <a:ln w="12700">
                <a:solidFill>
                  <a:srgbClr val="7992B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grpSp>
        <p:grpSp>
          <p:nvGrpSpPr>
            <p:cNvPr id="8" name="Group 13"/>
            <p:cNvGrpSpPr>
              <a:grpSpLocks/>
            </p:cNvGrpSpPr>
            <p:nvPr/>
          </p:nvGrpSpPr>
          <p:grpSpPr bwMode="auto">
            <a:xfrm flipH="1">
              <a:off x="103681109" y="120643547"/>
              <a:ext cx="4138267" cy="3086512"/>
              <a:chOff x="97821750" y="117580581"/>
              <a:chExt cx="4637111" cy="2377270"/>
            </a:xfrm>
          </p:grpSpPr>
          <p:cxnSp>
            <p:nvCxnSpPr>
              <p:cNvPr id="1038" name="AutoShape 14"/>
              <p:cNvCxnSpPr>
                <a:cxnSpLocks noChangeShapeType="1"/>
              </p:cNvCxnSpPr>
              <p:nvPr/>
            </p:nvCxnSpPr>
            <p:spPr bwMode="auto">
              <a:xfrm>
                <a:off x="97821750" y="119957850"/>
                <a:ext cx="3829050" cy="1"/>
              </a:xfrm>
              <a:prstGeom prst="straightConnector1">
                <a:avLst/>
              </a:prstGeom>
              <a:noFill/>
              <a:ln w="12700" algn="ctr">
                <a:solidFill>
                  <a:srgbClr val="7992B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1039" name="AutoShape 15"/>
              <p:cNvCxnSpPr>
                <a:cxnSpLocks noChangeShapeType="1"/>
              </p:cNvCxnSpPr>
              <p:nvPr/>
            </p:nvCxnSpPr>
            <p:spPr bwMode="auto">
              <a:xfrm flipV="1">
                <a:off x="101649276" y="119388636"/>
                <a:ext cx="1" cy="563270"/>
              </a:xfrm>
              <a:prstGeom prst="straightConnector1">
                <a:avLst/>
              </a:prstGeom>
              <a:noFill/>
              <a:ln w="12700" algn="ctr">
                <a:solidFill>
                  <a:srgbClr val="7992B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1040" name="AutoShape 16"/>
              <p:cNvCxnSpPr>
                <a:cxnSpLocks noChangeShapeType="1"/>
              </p:cNvCxnSpPr>
              <p:nvPr/>
            </p:nvCxnSpPr>
            <p:spPr bwMode="auto">
              <a:xfrm flipH="1" flipV="1">
                <a:off x="100338880" y="118627855"/>
                <a:ext cx="1309633" cy="751088"/>
              </a:xfrm>
              <a:prstGeom prst="straightConnector1">
                <a:avLst/>
              </a:prstGeom>
              <a:noFill/>
              <a:ln w="12700" algn="ctr">
                <a:solidFill>
                  <a:srgbClr val="7992B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1041" name="AutoShape 17"/>
              <p:cNvCxnSpPr>
                <a:cxnSpLocks noChangeShapeType="1"/>
              </p:cNvCxnSpPr>
              <p:nvPr/>
            </p:nvCxnSpPr>
            <p:spPr bwMode="auto">
              <a:xfrm flipV="1">
                <a:off x="100339855" y="117581782"/>
                <a:ext cx="1" cy="1046073"/>
              </a:xfrm>
              <a:prstGeom prst="straightConnector1">
                <a:avLst/>
              </a:prstGeom>
              <a:noFill/>
              <a:ln w="12700" algn="ctr">
                <a:solidFill>
                  <a:srgbClr val="7992B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1042" name="AutoShape 18"/>
              <p:cNvCxnSpPr>
                <a:cxnSpLocks noChangeShapeType="1"/>
              </p:cNvCxnSpPr>
              <p:nvPr/>
            </p:nvCxnSpPr>
            <p:spPr bwMode="auto">
              <a:xfrm>
                <a:off x="100329810" y="117580581"/>
                <a:ext cx="2129051" cy="1"/>
              </a:xfrm>
              <a:prstGeom prst="straightConnector1">
                <a:avLst/>
              </a:prstGeom>
              <a:noFill/>
              <a:ln w="12700" algn="ctr">
                <a:solidFill>
                  <a:srgbClr val="7992B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grpSp>
        <p:sp>
          <p:nvSpPr>
            <p:cNvPr id="9" name="AutoShape 19"/>
            <p:cNvSpPr>
              <a:spLocks noChangeArrowheads="1"/>
            </p:cNvSpPr>
            <p:nvPr/>
          </p:nvSpPr>
          <p:spPr bwMode="auto">
            <a:xfrm>
              <a:off x="100952740" y="123883692"/>
              <a:ext cx="5517931" cy="1153951"/>
            </a:xfrm>
            <a:prstGeom prst="rightArrow">
              <a:avLst>
                <a:gd name="adj1" fmla="val 50000"/>
                <a:gd name="adj2" fmla="val 151231"/>
              </a:avLst>
            </a:prstGeom>
            <a:solidFill>
              <a:srgbClr val="F3DCDC"/>
            </a:solidFill>
            <a:ln w="3175" algn="in">
              <a:solidFill>
                <a:srgbClr val="C0504D"/>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fr-FR" altLang="fr-FR" sz="1100" dirty="0" smtClean="0">
                  <a:solidFill>
                    <a:srgbClr val="000000"/>
                  </a:solidFill>
                  <a:latin typeface="Calibri" panose="020F0502020204030204" pitchFamily="34" charset="0"/>
                </a:rPr>
                <a:t>Electron </a:t>
              </a:r>
              <a:r>
                <a:rPr lang="fr-FR" altLang="fr-FR" sz="1100" dirty="0" err="1" smtClean="0">
                  <a:solidFill>
                    <a:srgbClr val="000000"/>
                  </a:solidFill>
                  <a:latin typeface="Calibri" panose="020F0502020204030204" pitchFamily="34" charset="0"/>
                </a:rPr>
                <a:t>beam</a:t>
              </a:r>
              <a:endParaRPr kumimoji="0" lang="fr-FR" altLang="fr-FR" sz="1200" b="0" i="0" u="none" strike="noStrike" cap="none" normalizeH="0" baseline="0" dirty="0" smtClean="0">
                <a:ln>
                  <a:noFill/>
                </a:ln>
                <a:solidFill>
                  <a:schemeClr val="tx1"/>
                </a:solidFill>
                <a:effectLst/>
                <a:latin typeface="Arial" panose="020B0604020202020204" pitchFamily="34" charset="0"/>
              </a:endParaRPr>
            </a:p>
          </p:txBody>
        </p:sp>
      </p:grpSp>
      <p:graphicFrame>
        <p:nvGraphicFramePr>
          <p:cNvPr id="10" name="Objet 9"/>
          <p:cNvGraphicFramePr>
            <a:graphicFrameLocks noChangeAspect="1"/>
          </p:cNvGraphicFramePr>
          <p:nvPr>
            <p:extLst/>
          </p:nvPr>
        </p:nvGraphicFramePr>
        <p:xfrm>
          <a:off x="5955389" y="3483232"/>
          <a:ext cx="2375136" cy="2283900"/>
        </p:xfrm>
        <a:graphic>
          <a:graphicData uri="http://schemas.openxmlformats.org/presentationml/2006/ole">
            <mc:AlternateContent xmlns:mc="http://schemas.openxmlformats.org/markup-compatibility/2006">
              <mc:Choice xmlns:v="urn:schemas-microsoft-com:vml" Requires="v">
                <p:oleObj spid="_x0000_s1035" name="Équation" r:id="rId7" imgW="1726920" imgH="1663560" progId="Equation.3">
                  <p:embed/>
                </p:oleObj>
              </mc:Choice>
              <mc:Fallback>
                <p:oleObj name="Équation" r:id="rId7" imgW="1726920" imgH="1663560" progId="Equation.3">
                  <p:embed/>
                  <p:pic>
                    <p:nvPicPr>
                      <p:cNvPr id="0" name=""/>
                      <p:cNvPicPr>
                        <a:picLocks noChangeAspect="1" noChangeArrowheads="1"/>
                      </p:cNvPicPr>
                      <p:nvPr/>
                    </p:nvPicPr>
                    <p:blipFill>
                      <a:blip r:embed="rId8"/>
                      <a:srcRect/>
                      <a:stretch>
                        <a:fillRect/>
                      </a:stretch>
                    </p:blipFill>
                    <p:spPr bwMode="auto">
                      <a:xfrm>
                        <a:off x="5955389" y="3483232"/>
                        <a:ext cx="2375136" cy="2283900"/>
                      </a:xfrm>
                      <a:prstGeom prst="rect">
                        <a:avLst/>
                      </a:prstGeom>
                      <a:noFill/>
                      <a:ln>
                        <a:noFill/>
                      </a:ln>
                      <a:effectLst/>
                    </p:spPr>
                  </p:pic>
                </p:oleObj>
              </mc:Fallback>
            </mc:AlternateContent>
          </a:graphicData>
        </a:graphic>
      </p:graphicFrame>
      <p:sp>
        <p:nvSpPr>
          <p:cNvPr id="5" name="Espace réservé du pied de page 4"/>
          <p:cNvSpPr>
            <a:spLocks noGrp="1"/>
          </p:cNvSpPr>
          <p:nvPr>
            <p:ph type="ftr" sz="quarter" idx="18"/>
          </p:nvPr>
        </p:nvSpPr>
        <p:spPr/>
        <p:txBody>
          <a:bodyPr/>
          <a:lstStyle/>
          <a:p>
            <a:r>
              <a:rPr lang="fr-FR" smtClean="0"/>
              <a:t>Antoine Mollard – JDD Pheniics 2016</a:t>
            </a:r>
            <a:endParaRPr lang="fr-FR"/>
          </a:p>
        </p:txBody>
      </p:sp>
    </p:spTree>
    <p:extLst>
      <p:ext uri="{BB962C8B-B14F-4D97-AF65-F5344CB8AC3E}">
        <p14:creationId xmlns:p14="http://schemas.microsoft.com/office/powerpoint/2010/main" val="10993312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dirty="0" smtClean="0"/>
              <a:t>Klystron simulation codes </a:t>
            </a:r>
            <a:br>
              <a:rPr lang="en-US" dirty="0" smtClean="0"/>
            </a:br>
            <a:r>
              <a:rPr lang="en-US" dirty="0" smtClean="0"/>
              <a:t>used in this project</a:t>
            </a:r>
            <a:endParaRPr lang="en-US" dirty="0"/>
          </a:p>
        </p:txBody>
      </p:sp>
      <p:sp>
        <p:nvSpPr>
          <p:cNvPr id="7" name="Espace réservé du contenu 6"/>
          <p:cNvSpPr>
            <a:spLocks noGrp="1"/>
          </p:cNvSpPr>
          <p:nvPr>
            <p:ph idx="1"/>
          </p:nvPr>
        </p:nvSpPr>
        <p:spPr>
          <a:xfrm>
            <a:off x="576000" y="1268760"/>
            <a:ext cx="5327245" cy="4968552"/>
          </a:xfrm>
        </p:spPr>
        <p:txBody>
          <a:bodyPr>
            <a:normAutofit/>
          </a:bodyPr>
          <a:lstStyle/>
          <a:p>
            <a:pPr marL="1266825" indent="-342900">
              <a:buFont typeface="Arial" panose="020B0604020202020204" pitchFamily="34" charset="0"/>
              <a:buChar char="•"/>
            </a:pPr>
            <a:r>
              <a:rPr lang="en-US" i="1" dirty="0" err="1" smtClean="0"/>
              <a:t>AJDisk</a:t>
            </a:r>
            <a:endParaRPr lang="en-US" i="1" dirty="0" smtClean="0"/>
          </a:p>
          <a:p>
            <a:pPr marL="703263" lvl="1" indent="-342900">
              <a:buFont typeface="Arial" panose="020B0604020202020204" pitchFamily="34" charset="0"/>
              <a:buChar char="•"/>
            </a:pPr>
            <a:r>
              <a:rPr lang="en-US" i="1" dirty="0"/>
              <a:t>SLAC 1D-code</a:t>
            </a:r>
          </a:p>
          <a:p>
            <a:pPr marL="703263" lvl="1" indent="-342900">
              <a:buFont typeface="Arial" panose="020B0604020202020204" pitchFamily="34" charset="0"/>
              <a:buChar char="•"/>
            </a:pPr>
            <a:r>
              <a:rPr lang="fr-FR" i="1" dirty="0" smtClean="0"/>
              <a:t>No </a:t>
            </a:r>
            <a:r>
              <a:rPr lang="en-US" i="1" dirty="0" smtClean="0"/>
              <a:t>magnetic field needed</a:t>
            </a:r>
          </a:p>
          <a:p>
            <a:pPr marL="703263" lvl="1" indent="-342900">
              <a:buFont typeface="Arial" panose="020B0604020202020204" pitchFamily="34" charset="0"/>
              <a:buChar char="•"/>
            </a:pPr>
            <a:r>
              <a:rPr lang="en-GB" i="1" dirty="0" smtClean="0"/>
              <a:t>Klystron </a:t>
            </a:r>
            <a:r>
              <a:rPr lang="en-GB" i="1" dirty="0"/>
              <a:t>cavities characterized partly by lumped circuits (f, R/Q, Q0, </a:t>
            </a:r>
            <a:r>
              <a:rPr lang="en-GB" i="1" dirty="0" err="1"/>
              <a:t>Qext</a:t>
            </a:r>
            <a:r>
              <a:rPr lang="en-GB" i="1" dirty="0" smtClean="0"/>
              <a:t>)</a:t>
            </a:r>
            <a:endParaRPr lang="en-US" i="1" dirty="0" smtClean="0"/>
          </a:p>
          <a:p>
            <a:pPr marL="703263" lvl="1" indent="-342900">
              <a:buFont typeface="Arial" panose="020B0604020202020204" pitchFamily="34" charset="0"/>
              <a:buChar char="•"/>
            </a:pPr>
            <a:endParaRPr lang="fr-FR" dirty="0" smtClean="0"/>
          </a:p>
          <a:p>
            <a:pPr marL="1266825" indent="-342900">
              <a:buFont typeface="Arial" panose="020B0604020202020204" pitchFamily="34" charset="0"/>
              <a:buChar char="•"/>
            </a:pPr>
            <a:r>
              <a:rPr lang="fr-FR" dirty="0" smtClean="0"/>
              <a:t>KLYS2D</a:t>
            </a:r>
          </a:p>
          <a:p>
            <a:pPr marL="703263" lvl="1" indent="-342900">
              <a:buFont typeface="Arial" panose="020B0604020202020204" pitchFamily="34" charset="0"/>
              <a:buChar char="•"/>
            </a:pPr>
            <a:r>
              <a:rPr lang="fr-FR" dirty="0"/>
              <a:t>Thales Electron </a:t>
            </a:r>
            <a:r>
              <a:rPr lang="en-US" dirty="0"/>
              <a:t>Devices</a:t>
            </a:r>
            <a:r>
              <a:rPr lang="fr-FR" dirty="0"/>
              <a:t> (TED) 2D-code</a:t>
            </a:r>
          </a:p>
          <a:p>
            <a:pPr marL="703263" lvl="1" indent="-342900">
              <a:buFont typeface="Arial" panose="020B0604020202020204" pitchFamily="34" charset="0"/>
              <a:buChar char="•"/>
            </a:pPr>
            <a:r>
              <a:rPr lang="fr-FR" dirty="0" err="1" smtClean="0"/>
              <a:t>Magnetic</a:t>
            </a:r>
            <a:r>
              <a:rPr lang="fr-FR" dirty="0" smtClean="0"/>
              <a:t> </a:t>
            </a:r>
            <a:r>
              <a:rPr lang="fr-FR" dirty="0" err="1"/>
              <a:t>field</a:t>
            </a:r>
            <a:r>
              <a:rPr lang="fr-FR" dirty="0"/>
              <a:t> </a:t>
            </a:r>
            <a:r>
              <a:rPr lang="fr-FR" dirty="0" err="1"/>
              <a:t>needed</a:t>
            </a:r>
            <a:endParaRPr lang="fr-FR" dirty="0"/>
          </a:p>
          <a:p>
            <a:pPr marL="703263" lvl="1" indent="-342900">
              <a:buFont typeface="Arial" panose="020B0604020202020204" pitchFamily="34" charset="0"/>
              <a:buChar char="•"/>
            </a:pPr>
            <a:r>
              <a:rPr lang="en-US" dirty="0"/>
              <a:t>Klystron cavities characterized by lumped circuits (f, R/Q, Q0, </a:t>
            </a:r>
            <a:r>
              <a:rPr lang="en-US" dirty="0" err="1"/>
              <a:t>Qext</a:t>
            </a:r>
            <a:r>
              <a:rPr lang="en-US" dirty="0"/>
              <a:t>)</a:t>
            </a:r>
          </a:p>
          <a:p>
            <a:pPr marL="1266825" indent="-342900">
              <a:buFont typeface="Arial" panose="020B0604020202020204" pitchFamily="34" charset="0"/>
              <a:buChar char="•"/>
            </a:pPr>
            <a:endParaRPr lang="en-US" dirty="0" smtClean="0"/>
          </a:p>
          <a:p>
            <a:pPr marL="1266825" indent="-342900">
              <a:buFont typeface="Arial" panose="020B0604020202020204" pitchFamily="34" charset="0"/>
              <a:buChar char="•"/>
            </a:pPr>
            <a:r>
              <a:rPr lang="en-US" dirty="0" smtClean="0"/>
              <a:t>Magic2D</a:t>
            </a:r>
          </a:p>
          <a:p>
            <a:pPr marL="703263" lvl="1" indent="-342900">
              <a:buFont typeface="Arial" panose="020B0604020202020204" pitchFamily="34" charset="0"/>
              <a:buChar char="•"/>
            </a:pPr>
            <a:r>
              <a:rPr lang="fr-FR" dirty="0" smtClean="0"/>
              <a:t>ATK 2D-code</a:t>
            </a:r>
          </a:p>
          <a:p>
            <a:pPr marL="703263" lvl="1" indent="-342900">
              <a:buFont typeface="Arial" panose="020B0604020202020204" pitchFamily="34" charset="0"/>
              <a:buChar char="•"/>
            </a:pPr>
            <a:r>
              <a:rPr lang="fr-FR" dirty="0" err="1" smtClean="0"/>
              <a:t>Finite</a:t>
            </a:r>
            <a:r>
              <a:rPr lang="fr-FR" dirty="0" smtClean="0"/>
              <a:t> </a:t>
            </a:r>
            <a:r>
              <a:rPr lang="fr-FR" dirty="0" err="1" smtClean="0"/>
              <a:t>differential</a:t>
            </a:r>
            <a:r>
              <a:rPr lang="fr-FR" dirty="0" smtClean="0"/>
              <a:t> code</a:t>
            </a:r>
          </a:p>
          <a:p>
            <a:pPr marL="703263" lvl="1" indent="-342900">
              <a:buFont typeface="Arial" panose="020B0604020202020204" pitchFamily="34" charset="0"/>
              <a:buChar char="•"/>
            </a:pPr>
            <a:r>
              <a:rPr lang="fr-FR" dirty="0" err="1" smtClean="0"/>
              <a:t>Magnetic</a:t>
            </a:r>
            <a:r>
              <a:rPr lang="fr-FR" dirty="0" smtClean="0"/>
              <a:t> </a:t>
            </a:r>
            <a:r>
              <a:rPr lang="fr-FR" dirty="0" err="1" smtClean="0"/>
              <a:t>field</a:t>
            </a:r>
            <a:r>
              <a:rPr lang="fr-FR" dirty="0" smtClean="0"/>
              <a:t> </a:t>
            </a:r>
            <a:r>
              <a:rPr lang="fr-FR" dirty="0" err="1" smtClean="0"/>
              <a:t>needed</a:t>
            </a:r>
            <a:endParaRPr lang="fr-FR" dirty="0" smtClean="0"/>
          </a:p>
          <a:p>
            <a:pPr marL="703263" lvl="1" indent="-342900">
              <a:buFont typeface="Arial" panose="020B0604020202020204" pitchFamily="34" charset="0"/>
              <a:buChar char="•"/>
            </a:pPr>
            <a:r>
              <a:rPr lang="fr-FR" dirty="0" smtClean="0"/>
              <a:t>Klystron </a:t>
            </a:r>
            <a:r>
              <a:rPr lang="fr-FR" dirty="0" err="1" smtClean="0"/>
              <a:t>cavities</a:t>
            </a:r>
            <a:r>
              <a:rPr lang="fr-FR" dirty="0" smtClean="0"/>
              <a:t> dimensions </a:t>
            </a:r>
            <a:r>
              <a:rPr lang="fr-FR" dirty="0" err="1" smtClean="0"/>
              <a:t>needed</a:t>
            </a:r>
            <a:endParaRPr lang="fr-FR" dirty="0" smtClean="0"/>
          </a:p>
          <a:p>
            <a:pPr marL="1266825" indent="-342900">
              <a:buFont typeface="Arial" panose="020B0604020202020204" pitchFamily="34" charset="0"/>
              <a:buChar char="•"/>
            </a:pPr>
            <a:endParaRPr lang="en-US" dirty="0" smtClean="0"/>
          </a:p>
          <a:p>
            <a:pPr marL="703263" lvl="1" indent="-342900">
              <a:buFont typeface="Arial" panose="020B0604020202020204" pitchFamily="34" charset="0"/>
              <a:buChar char="•"/>
            </a:pPr>
            <a:endParaRPr lang="en-GB" dirty="0" smtClean="0"/>
          </a:p>
          <a:p>
            <a:pPr marL="703263" lvl="1" indent="-342900">
              <a:buFont typeface="Arial" panose="020B0604020202020204" pitchFamily="34" charset="0"/>
              <a:buChar char="•"/>
            </a:pPr>
            <a:endParaRPr lang="en-US" dirty="0"/>
          </a:p>
        </p:txBody>
      </p:sp>
      <p:sp>
        <p:nvSpPr>
          <p:cNvPr id="4" name="Espace réservé du numéro de diapositive 3"/>
          <p:cNvSpPr>
            <a:spLocks noGrp="1"/>
          </p:cNvSpPr>
          <p:nvPr>
            <p:ph type="sldNum" sz="quarter" idx="11"/>
          </p:nvPr>
        </p:nvSpPr>
        <p:spPr/>
        <p:txBody>
          <a:bodyPr/>
          <a:lstStyle/>
          <a:p>
            <a:fld id="{FF5526D9-4F5E-491D-9673-DD1C20B2378B}" type="slidenum">
              <a:rPr lang="fr-FR" smtClean="0"/>
              <a:t>9</a:t>
            </a:fld>
            <a:endParaRPr lang="fr-FR"/>
          </a:p>
        </p:txBody>
      </p:sp>
      <p:grpSp>
        <p:nvGrpSpPr>
          <p:cNvPr id="5" name="Groupe 4"/>
          <p:cNvGrpSpPr/>
          <p:nvPr/>
        </p:nvGrpSpPr>
        <p:grpSpPr>
          <a:xfrm>
            <a:off x="6324600" y="2133600"/>
            <a:ext cx="2153402" cy="1593308"/>
            <a:chOff x="5903245" y="1041340"/>
            <a:chExt cx="3012155" cy="2365813"/>
          </a:xfrm>
        </p:grpSpPr>
        <p:grpSp>
          <p:nvGrpSpPr>
            <p:cNvPr id="29" name="Groupe 28"/>
            <p:cNvGrpSpPr/>
            <p:nvPr/>
          </p:nvGrpSpPr>
          <p:grpSpPr>
            <a:xfrm>
              <a:off x="5903245" y="1041340"/>
              <a:ext cx="3012155" cy="2365813"/>
              <a:chOff x="5423689" y="1005496"/>
              <a:chExt cx="3497020" cy="2437500"/>
            </a:xfrm>
          </p:grpSpPr>
          <p:grpSp>
            <p:nvGrpSpPr>
              <p:cNvPr id="31" name="Groupe 30"/>
              <p:cNvGrpSpPr/>
              <p:nvPr/>
            </p:nvGrpSpPr>
            <p:grpSpPr>
              <a:xfrm>
                <a:off x="5423689" y="1005496"/>
                <a:ext cx="3497020" cy="1822929"/>
                <a:chOff x="6134100" y="1524000"/>
                <a:chExt cx="2190750" cy="1524000"/>
              </a:xfrm>
            </p:grpSpPr>
            <p:grpSp>
              <p:nvGrpSpPr>
                <p:cNvPr id="39" name="Groupe 38"/>
                <p:cNvGrpSpPr/>
                <p:nvPr/>
              </p:nvGrpSpPr>
              <p:grpSpPr>
                <a:xfrm>
                  <a:off x="6134100" y="1524000"/>
                  <a:ext cx="800100" cy="1524000"/>
                  <a:chOff x="6134100" y="1524000"/>
                  <a:chExt cx="800100" cy="1524000"/>
                </a:xfrm>
              </p:grpSpPr>
              <p:cxnSp>
                <p:nvCxnSpPr>
                  <p:cNvPr id="48" name="Connecteur droit 47"/>
                  <p:cNvCxnSpPr/>
                  <p:nvPr/>
                </p:nvCxnSpPr>
                <p:spPr>
                  <a:xfrm>
                    <a:off x="6400800" y="1524000"/>
                    <a:ext cx="0" cy="685800"/>
                  </a:xfrm>
                  <a:prstGeom prst="line">
                    <a:avLst/>
                  </a:prstGeom>
                  <a:ln w="19050">
                    <a:solidFill>
                      <a:schemeClr val="tx1"/>
                    </a:solidFill>
                    <a:prstDash val="lgDash"/>
                  </a:ln>
                </p:spPr>
                <p:style>
                  <a:lnRef idx="1">
                    <a:schemeClr val="dk1"/>
                  </a:lnRef>
                  <a:fillRef idx="0">
                    <a:schemeClr val="dk1"/>
                  </a:fillRef>
                  <a:effectRef idx="0">
                    <a:schemeClr val="dk1"/>
                  </a:effectRef>
                  <a:fontRef idx="minor">
                    <a:schemeClr val="tx1"/>
                  </a:fontRef>
                </p:style>
              </p:cxnSp>
              <p:cxnSp>
                <p:nvCxnSpPr>
                  <p:cNvPr id="49" name="Connecteur droit 48"/>
                  <p:cNvCxnSpPr/>
                  <p:nvPr/>
                </p:nvCxnSpPr>
                <p:spPr>
                  <a:xfrm>
                    <a:off x="6400800" y="2209800"/>
                    <a:ext cx="533400" cy="533400"/>
                  </a:xfrm>
                  <a:prstGeom prst="line">
                    <a:avLst/>
                  </a:prstGeom>
                  <a:ln w="19050">
                    <a:solidFill>
                      <a:schemeClr val="tx1"/>
                    </a:solidFill>
                    <a:prstDash val="lgDash"/>
                  </a:ln>
                </p:spPr>
                <p:style>
                  <a:lnRef idx="1">
                    <a:schemeClr val="dk1"/>
                  </a:lnRef>
                  <a:fillRef idx="0">
                    <a:schemeClr val="dk1"/>
                  </a:fillRef>
                  <a:effectRef idx="0">
                    <a:schemeClr val="dk1"/>
                  </a:effectRef>
                  <a:fontRef idx="minor">
                    <a:schemeClr val="tx1"/>
                  </a:fontRef>
                </p:style>
              </p:cxnSp>
              <p:cxnSp>
                <p:nvCxnSpPr>
                  <p:cNvPr id="54" name="Connecteur droit 53"/>
                  <p:cNvCxnSpPr/>
                  <p:nvPr/>
                </p:nvCxnSpPr>
                <p:spPr>
                  <a:xfrm>
                    <a:off x="6934200" y="2743200"/>
                    <a:ext cx="0" cy="304800"/>
                  </a:xfrm>
                  <a:prstGeom prst="line">
                    <a:avLst/>
                  </a:prstGeom>
                  <a:ln w="19050">
                    <a:solidFill>
                      <a:schemeClr val="tx1"/>
                    </a:solidFill>
                    <a:prstDash val="lgDash"/>
                  </a:ln>
                </p:spPr>
                <p:style>
                  <a:lnRef idx="1">
                    <a:schemeClr val="dk1"/>
                  </a:lnRef>
                  <a:fillRef idx="0">
                    <a:schemeClr val="dk1"/>
                  </a:fillRef>
                  <a:effectRef idx="0">
                    <a:schemeClr val="dk1"/>
                  </a:effectRef>
                  <a:fontRef idx="minor">
                    <a:schemeClr val="tx1"/>
                  </a:fontRef>
                </p:style>
              </p:cxnSp>
              <p:cxnSp>
                <p:nvCxnSpPr>
                  <p:cNvPr id="55" name="Connecteur droit 54"/>
                  <p:cNvCxnSpPr/>
                  <p:nvPr/>
                </p:nvCxnSpPr>
                <p:spPr>
                  <a:xfrm flipH="1">
                    <a:off x="6134100" y="3048000"/>
                    <a:ext cx="800100" cy="0"/>
                  </a:xfrm>
                  <a:prstGeom prst="line">
                    <a:avLst/>
                  </a:prstGeom>
                  <a:ln w="19050">
                    <a:solidFill>
                      <a:schemeClr val="tx1"/>
                    </a:solidFill>
                    <a:prstDash val="lgDash"/>
                  </a:ln>
                </p:spPr>
                <p:style>
                  <a:lnRef idx="1">
                    <a:schemeClr val="dk1"/>
                  </a:lnRef>
                  <a:fillRef idx="0">
                    <a:schemeClr val="dk1"/>
                  </a:fillRef>
                  <a:effectRef idx="0">
                    <a:schemeClr val="dk1"/>
                  </a:effectRef>
                  <a:fontRef idx="minor">
                    <a:schemeClr val="tx1"/>
                  </a:fontRef>
                </p:style>
              </p:cxnSp>
            </p:grpSp>
            <p:grpSp>
              <p:nvGrpSpPr>
                <p:cNvPr id="42" name="Groupe 41"/>
                <p:cNvGrpSpPr/>
                <p:nvPr/>
              </p:nvGrpSpPr>
              <p:grpSpPr>
                <a:xfrm flipH="1">
                  <a:off x="7524750" y="1524000"/>
                  <a:ext cx="800100" cy="1524000"/>
                  <a:chOff x="6134100" y="1524000"/>
                  <a:chExt cx="800100" cy="1524000"/>
                </a:xfrm>
              </p:grpSpPr>
              <p:cxnSp>
                <p:nvCxnSpPr>
                  <p:cNvPr id="44" name="Connecteur droit 43"/>
                  <p:cNvCxnSpPr/>
                  <p:nvPr/>
                </p:nvCxnSpPr>
                <p:spPr>
                  <a:xfrm>
                    <a:off x="6400800" y="1524000"/>
                    <a:ext cx="0" cy="685800"/>
                  </a:xfrm>
                  <a:prstGeom prst="line">
                    <a:avLst/>
                  </a:prstGeom>
                  <a:ln w="19050">
                    <a:solidFill>
                      <a:schemeClr val="tx1"/>
                    </a:solidFill>
                    <a:prstDash val="lgDash"/>
                  </a:ln>
                </p:spPr>
                <p:style>
                  <a:lnRef idx="1">
                    <a:schemeClr val="dk1"/>
                  </a:lnRef>
                  <a:fillRef idx="0">
                    <a:schemeClr val="dk1"/>
                  </a:fillRef>
                  <a:effectRef idx="0">
                    <a:schemeClr val="dk1"/>
                  </a:effectRef>
                  <a:fontRef idx="minor">
                    <a:schemeClr val="tx1"/>
                  </a:fontRef>
                </p:style>
              </p:cxnSp>
              <p:cxnSp>
                <p:nvCxnSpPr>
                  <p:cNvPr id="45" name="Connecteur droit 44"/>
                  <p:cNvCxnSpPr/>
                  <p:nvPr/>
                </p:nvCxnSpPr>
                <p:spPr>
                  <a:xfrm>
                    <a:off x="6400800" y="2209800"/>
                    <a:ext cx="533400" cy="533400"/>
                  </a:xfrm>
                  <a:prstGeom prst="line">
                    <a:avLst/>
                  </a:prstGeom>
                  <a:ln w="19050">
                    <a:solidFill>
                      <a:schemeClr val="tx1"/>
                    </a:solidFill>
                    <a:prstDash val="lgDash"/>
                  </a:ln>
                </p:spPr>
                <p:style>
                  <a:lnRef idx="1">
                    <a:schemeClr val="dk1"/>
                  </a:lnRef>
                  <a:fillRef idx="0">
                    <a:schemeClr val="dk1"/>
                  </a:fillRef>
                  <a:effectRef idx="0">
                    <a:schemeClr val="dk1"/>
                  </a:effectRef>
                  <a:fontRef idx="minor">
                    <a:schemeClr val="tx1"/>
                  </a:fontRef>
                </p:style>
              </p:cxnSp>
              <p:cxnSp>
                <p:nvCxnSpPr>
                  <p:cNvPr id="46" name="Connecteur droit 45"/>
                  <p:cNvCxnSpPr/>
                  <p:nvPr/>
                </p:nvCxnSpPr>
                <p:spPr>
                  <a:xfrm>
                    <a:off x="6934200" y="2743200"/>
                    <a:ext cx="0" cy="304800"/>
                  </a:xfrm>
                  <a:prstGeom prst="line">
                    <a:avLst/>
                  </a:prstGeom>
                  <a:ln w="19050">
                    <a:solidFill>
                      <a:schemeClr val="tx1"/>
                    </a:solidFill>
                    <a:prstDash val="lgDash"/>
                  </a:ln>
                </p:spPr>
                <p:style>
                  <a:lnRef idx="1">
                    <a:schemeClr val="dk1"/>
                  </a:lnRef>
                  <a:fillRef idx="0">
                    <a:schemeClr val="dk1"/>
                  </a:fillRef>
                  <a:effectRef idx="0">
                    <a:schemeClr val="dk1"/>
                  </a:effectRef>
                  <a:fontRef idx="minor">
                    <a:schemeClr val="tx1"/>
                  </a:fontRef>
                </p:style>
              </p:cxnSp>
              <p:cxnSp>
                <p:nvCxnSpPr>
                  <p:cNvPr id="47" name="Connecteur droit 46"/>
                  <p:cNvCxnSpPr/>
                  <p:nvPr/>
                </p:nvCxnSpPr>
                <p:spPr>
                  <a:xfrm flipH="1">
                    <a:off x="6134100" y="3048000"/>
                    <a:ext cx="800100" cy="0"/>
                  </a:xfrm>
                  <a:prstGeom prst="line">
                    <a:avLst/>
                  </a:prstGeom>
                  <a:ln w="19050">
                    <a:solidFill>
                      <a:schemeClr val="tx1"/>
                    </a:solidFill>
                    <a:prstDash val="lgDash"/>
                  </a:ln>
                </p:spPr>
                <p:style>
                  <a:lnRef idx="1">
                    <a:schemeClr val="dk1"/>
                  </a:lnRef>
                  <a:fillRef idx="0">
                    <a:schemeClr val="dk1"/>
                  </a:fillRef>
                  <a:effectRef idx="0">
                    <a:schemeClr val="dk1"/>
                  </a:effectRef>
                  <a:fontRef idx="minor">
                    <a:schemeClr val="tx1"/>
                  </a:fontRef>
                </p:style>
              </p:cxnSp>
            </p:grpSp>
            <p:cxnSp>
              <p:nvCxnSpPr>
                <p:cNvPr id="43" name="Connecteur droit 42"/>
                <p:cNvCxnSpPr/>
                <p:nvPr/>
              </p:nvCxnSpPr>
              <p:spPr>
                <a:xfrm>
                  <a:off x="6400800" y="1524000"/>
                  <a:ext cx="1657350" cy="0"/>
                </a:xfrm>
                <a:prstGeom prst="line">
                  <a:avLst/>
                </a:prstGeom>
                <a:ln w="19050">
                  <a:solidFill>
                    <a:schemeClr val="tx1"/>
                  </a:solidFill>
                  <a:prstDash val="lgDash"/>
                </a:ln>
              </p:spPr>
              <p:style>
                <a:lnRef idx="1">
                  <a:schemeClr val="dk1"/>
                </a:lnRef>
                <a:fillRef idx="0">
                  <a:schemeClr val="dk1"/>
                </a:fillRef>
                <a:effectRef idx="0">
                  <a:schemeClr val="dk1"/>
                </a:effectRef>
                <a:fontRef idx="minor">
                  <a:schemeClr val="tx1"/>
                </a:fontRef>
              </p:style>
            </p:cxnSp>
          </p:grpSp>
          <p:cxnSp>
            <p:nvCxnSpPr>
              <p:cNvPr id="32" name="Connecteur droit 31"/>
              <p:cNvCxnSpPr/>
              <p:nvPr/>
            </p:nvCxnSpPr>
            <p:spPr>
              <a:xfrm>
                <a:off x="6172200" y="3429000"/>
                <a:ext cx="2156412" cy="0"/>
              </a:xfrm>
              <a:prstGeom prst="line">
                <a:avLst/>
              </a:prstGeom>
              <a:ln>
                <a:prstDash val="dashDot"/>
              </a:ln>
            </p:spPr>
            <p:style>
              <a:lnRef idx="1">
                <a:schemeClr val="dk1"/>
              </a:lnRef>
              <a:fillRef idx="0">
                <a:schemeClr val="dk1"/>
              </a:fillRef>
              <a:effectRef idx="0">
                <a:schemeClr val="dk1"/>
              </a:effectRef>
              <a:fontRef idx="minor">
                <a:schemeClr val="tx1"/>
              </a:fontRef>
            </p:style>
          </p:cxnSp>
          <p:sp>
            <p:nvSpPr>
              <p:cNvPr id="34" name="Forme libre 33"/>
              <p:cNvSpPr/>
              <p:nvPr/>
            </p:nvSpPr>
            <p:spPr>
              <a:xfrm>
                <a:off x="6504993" y="2667000"/>
                <a:ext cx="1287624" cy="775996"/>
              </a:xfrm>
              <a:custGeom>
                <a:avLst/>
                <a:gdLst>
                  <a:gd name="connsiteX0" fmla="*/ 0 w 1287624"/>
                  <a:gd name="connsiteY0" fmla="*/ 550506 h 550506"/>
                  <a:gd name="connsiteX1" fmla="*/ 671804 w 1287624"/>
                  <a:gd name="connsiteY1" fmla="*/ 0 h 550506"/>
                  <a:gd name="connsiteX2" fmla="*/ 1287624 w 1287624"/>
                  <a:gd name="connsiteY2" fmla="*/ 550506 h 550506"/>
                </a:gdLst>
                <a:ahLst/>
                <a:cxnLst>
                  <a:cxn ang="0">
                    <a:pos x="connsiteX0" y="connsiteY0"/>
                  </a:cxn>
                  <a:cxn ang="0">
                    <a:pos x="connsiteX1" y="connsiteY1"/>
                  </a:cxn>
                  <a:cxn ang="0">
                    <a:pos x="connsiteX2" y="connsiteY2"/>
                  </a:cxn>
                </a:cxnLst>
                <a:rect l="l" t="t" r="r" b="b"/>
                <a:pathLst>
                  <a:path w="1287624" h="550506">
                    <a:moveTo>
                      <a:pt x="0" y="550506"/>
                    </a:moveTo>
                    <a:cubicBezTo>
                      <a:pt x="228600" y="275253"/>
                      <a:pt x="457200" y="0"/>
                      <a:pt x="671804" y="0"/>
                    </a:cubicBezTo>
                    <a:cubicBezTo>
                      <a:pt x="886408" y="0"/>
                      <a:pt x="1087016" y="275253"/>
                      <a:pt x="1287624" y="550506"/>
                    </a:cubicBezTo>
                  </a:path>
                </a:pathLst>
              </a:custGeom>
              <a:ln w="19050"/>
            </p:spPr>
            <p:style>
              <a:lnRef idx="1">
                <a:schemeClr val="accent4"/>
              </a:lnRef>
              <a:fillRef idx="0">
                <a:schemeClr val="accent4"/>
              </a:fillRef>
              <a:effectRef idx="0">
                <a:schemeClr val="accent4"/>
              </a:effectRef>
              <a:fontRef idx="minor">
                <a:schemeClr val="tx1"/>
              </a:fontRef>
            </p:style>
            <p:txBody>
              <a:bodyPr rtlCol="0" anchor="ctr"/>
              <a:lstStyle/>
              <a:p>
                <a:pPr algn="ctr"/>
                <a:endParaRPr lang="fr-FR"/>
              </a:p>
            </p:txBody>
          </p:sp>
          <p:sp>
            <p:nvSpPr>
              <p:cNvPr id="36" name="Rectangle 35"/>
              <p:cNvSpPr/>
              <p:nvPr/>
            </p:nvSpPr>
            <p:spPr>
              <a:xfrm>
                <a:off x="6343524" y="1077624"/>
                <a:ext cx="1657350" cy="1077032"/>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10000"/>
              </a:bodyPr>
              <a:lstStyle/>
              <a:p>
                <a:pPr algn="ctr"/>
                <a:r>
                  <a:rPr lang="en-US" sz="1200" dirty="0" smtClean="0"/>
                  <a:t>Lumped circuit (resistor, shell, capacitor)</a:t>
                </a:r>
                <a:endParaRPr lang="en-US" sz="1200" dirty="0"/>
              </a:p>
            </p:txBody>
          </p:sp>
          <mc:AlternateContent xmlns:mc="http://schemas.openxmlformats.org/markup-compatibility/2006" xmlns:a14="http://schemas.microsoft.com/office/drawing/2010/main">
            <mc:Choice Requires="a14">
              <p:sp>
                <p:nvSpPr>
                  <p:cNvPr id="37" name="ZoneTexte 36"/>
                  <p:cNvSpPr txBox="1"/>
                  <p:nvPr/>
                </p:nvSpPr>
                <p:spPr>
                  <a:xfrm>
                    <a:off x="6930338" y="2971800"/>
                    <a:ext cx="483722" cy="4029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fr-FR" i="1" smtClean="0">
                                  <a:solidFill>
                                    <a:schemeClr val="accent4"/>
                                  </a:solidFill>
                                  <a:latin typeface="Cambria Math" panose="02040503050406030204" pitchFamily="18" charset="0"/>
                                </a:rPr>
                              </m:ctrlPr>
                            </m:accPr>
                            <m:e>
                              <m:sSub>
                                <m:sSubPr>
                                  <m:ctrlPr>
                                    <a:rPr lang="fr-FR" i="1" smtClean="0">
                                      <a:solidFill>
                                        <a:schemeClr val="accent4"/>
                                      </a:solidFill>
                                      <a:latin typeface="Cambria Math" panose="02040503050406030204" pitchFamily="18" charset="0"/>
                                    </a:rPr>
                                  </m:ctrlPr>
                                </m:sSubPr>
                                <m:e>
                                  <m:r>
                                    <a:rPr lang="fr-FR" b="0" i="1" smtClean="0">
                                      <a:solidFill>
                                        <a:schemeClr val="accent4"/>
                                      </a:solidFill>
                                      <a:latin typeface="Cambria Math"/>
                                    </a:rPr>
                                    <m:t>𝐸</m:t>
                                  </m:r>
                                </m:e>
                                <m:sub>
                                  <m:r>
                                    <a:rPr lang="fr-FR" b="0" i="1" smtClean="0">
                                      <a:solidFill>
                                        <a:schemeClr val="accent4"/>
                                      </a:solidFill>
                                      <a:latin typeface="Cambria Math"/>
                                    </a:rPr>
                                    <m:t>𝑧</m:t>
                                  </m:r>
                                </m:sub>
                              </m:sSub>
                            </m:e>
                          </m:acc>
                        </m:oMath>
                      </m:oMathPara>
                    </a14:m>
                    <a:endParaRPr lang="fr-FR"/>
                  </a:p>
                </p:txBody>
              </p:sp>
            </mc:Choice>
            <mc:Fallback xmlns="">
              <p:sp>
                <p:nvSpPr>
                  <p:cNvPr id="46" name="ZoneTexte 45"/>
                  <p:cNvSpPr txBox="1">
                    <a:spLocks noRot="1" noChangeAspect="1" noMove="1" noResize="1" noEditPoints="1" noAdjustHandles="1" noChangeArrowheads="1" noChangeShapeType="1" noTextEdit="1"/>
                  </p:cNvSpPr>
                  <p:nvPr/>
                </p:nvSpPr>
                <p:spPr>
                  <a:xfrm>
                    <a:off x="6930338" y="2971800"/>
                    <a:ext cx="483722" cy="402931"/>
                  </a:xfrm>
                  <a:prstGeom prst="rect">
                    <a:avLst/>
                  </a:prstGeom>
                  <a:blipFill rotWithShape="1">
                    <a:blip r:embed="rId4"/>
                    <a:stretch>
                      <a:fillRect/>
                    </a:stretch>
                  </a:blipFill>
                </p:spPr>
                <p:txBody>
                  <a:bodyPr/>
                  <a:lstStyle/>
                  <a:p>
                    <a:r>
                      <a:rPr lang="fr-FR">
                        <a:noFill/>
                      </a:rPr>
                      <a:t> </a:t>
                    </a:r>
                  </a:p>
                </p:txBody>
              </p:sp>
            </mc:Fallback>
          </mc:AlternateContent>
        </p:grpSp>
        <p:cxnSp>
          <p:nvCxnSpPr>
            <p:cNvPr id="8" name="Connecteur droit 7"/>
            <p:cNvCxnSpPr/>
            <p:nvPr/>
          </p:nvCxnSpPr>
          <p:spPr>
            <a:xfrm flipV="1">
              <a:off x="7003336" y="2153687"/>
              <a:ext cx="0" cy="306123"/>
            </a:xfrm>
            <a:prstGeom prst="line">
              <a:avLst/>
            </a:prstGeom>
            <a:ln w="19050"/>
          </p:spPr>
          <p:style>
            <a:lnRef idx="1">
              <a:schemeClr val="dk1"/>
            </a:lnRef>
            <a:fillRef idx="0">
              <a:schemeClr val="dk1"/>
            </a:fillRef>
            <a:effectRef idx="0">
              <a:schemeClr val="dk1"/>
            </a:effectRef>
            <a:fontRef idx="minor">
              <a:schemeClr val="tx1"/>
            </a:fontRef>
          </p:style>
        </p:cxnSp>
        <p:cxnSp>
          <p:nvCxnSpPr>
            <p:cNvPr id="56" name="Connecteur droit 55"/>
            <p:cNvCxnSpPr/>
            <p:nvPr/>
          </p:nvCxnSpPr>
          <p:spPr>
            <a:xfrm flipV="1">
              <a:off x="7815942" y="2152356"/>
              <a:ext cx="0" cy="306123"/>
            </a:xfrm>
            <a:prstGeom prst="line">
              <a:avLst/>
            </a:prstGeom>
            <a:ln w="19050"/>
          </p:spPr>
          <p:style>
            <a:lnRef idx="1">
              <a:schemeClr val="dk1"/>
            </a:lnRef>
            <a:fillRef idx="0">
              <a:schemeClr val="dk1"/>
            </a:fillRef>
            <a:effectRef idx="0">
              <a:schemeClr val="dk1"/>
            </a:effectRef>
            <a:fontRef idx="minor">
              <a:schemeClr val="tx1"/>
            </a:fontRef>
          </p:style>
        </p:cxnSp>
      </p:grpSp>
      <p:cxnSp>
        <p:nvCxnSpPr>
          <p:cNvPr id="33" name="Connecteur droit 32"/>
          <p:cNvCxnSpPr/>
          <p:nvPr/>
        </p:nvCxnSpPr>
        <p:spPr>
          <a:xfrm>
            <a:off x="-14162" y="4571200"/>
            <a:ext cx="9171972" cy="0"/>
          </a:xfrm>
          <a:prstGeom prst="line">
            <a:avLst/>
          </a:prstGeom>
        </p:spPr>
        <p:style>
          <a:lnRef idx="1">
            <a:schemeClr val="dk1"/>
          </a:lnRef>
          <a:fillRef idx="0">
            <a:schemeClr val="dk1"/>
          </a:fillRef>
          <a:effectRef idx="0">
            <a:schemeClr val="dk1"/>
          </a:effectRef>
          <a:fontRef idx="minor">
            <a:schemeClr val="tx1"/>
          </a:fontRef>
        </p:style>
      </p:cxnSp>
      <p:sp>
        <p:nvSpPr>
          <p:cNvPr id="3" name="Espace réservé du pied de page 2"/>
          <p:cNvSpPr>
            <a:spLocks noGrp="1"/>
          </p:cNvSpPr>
          <p:nvPr>
            <p:ph type="ftr" sz="quarter" idx="12"/>
          </p:nvPr>
        </p:nvSpPr>
        <p:spPr/>
        <p:txBody>
          <a:bodyPr/>
          <a:lstStyle/>
          <a:p>
            <a:r>
              <a:rPr lang="fr-FR" smtClean="0"/>
              <a:t>Antoine Mollard – JDD Pheniics 2016</a:t>
            </a:r>
            <a:endParaRPr lang="fr-FR"/>
          </a:p>
        </p:txBody>
      </p:sp>
      <p:pic>
        <p:nvPicPr>
          <p:cNvPr id="6" name="Picture 5"/>
          <p:cNvPicPr>
            <a:picLocks noChangeAspect="1"/>
          </p:cNvPicPr>
          <p:nvPr/>
        </p:nvPicPr>
        <p:blipFill rotWithShape="1">
          <a:blip r:embed="rId5"/>
          <a:srcRect l="3677" t="23161" r="14273"/>
          <a:stretch/>
        </p:blipFill>
        <p:spPr>
          <a:xfrm>
            <a:off x="5486400" y="4650416"/>
            <a:ext cx="1481352" cy="1634042"/>
          </a:xfrm>
          <a:prstGeom prst="rect">
            <a:avLst/>
          </a:prstGeom>
        </p:spPr>
      </p:pic>
      <p:pic>
        <p:nvPicPr>
          <p:cNvPr id="9" name="Picture 8"/>
          <p:cNvPicPr>
            <a:picLocks noChangeAspect="1"/>
          </p:cNvPicPr>
          <p:nvPr/>
        </p:nvPicPr>
        <p:blipFill>
          <a:blip r:embed="rId6"/>
          <a:stretch>
            <a:fillRect/>
          </a:stretch>
        </p:blipFill>
        <p:spPr>
          <a:xfrm>
            <a:off x="7177795" y="4650415"/>
            <a:ext cx="1505581" cy="1639253"/>
          </a:xfrm>
          <a:prstGeom prst="rect">
            <a:avLst/>
          </a:prstGeom>
        </p:spPr>
      </p:pic>
    </p:spTree>
    <p:extLst>
      <p:ext uri="{BB962C8B-B14F-4D97-AF65-F5344CB8AC3E}">
        <p14:creationId xmlns:p14="http://schemas.microsoft.com/office/powerpoint/2010/main" val="24120680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_cea">
  <a:themeElements>
    <a:clrScheme name="CEA">
      <a:dk1>
        <a:sysClr val="windowText" lastClr="000000"/>
      </a:dk1>
      <a:lt1>
        <a:sysClr val="window" lastClr="FFFFFF"/>
      </a:lt1>
      <a:dk2>
        <a:srgbClr val="DC0528"/>
      </a:dk2>
      <a:lt2>
        <a:srgbClr val="96C31E"/>
      </a:lt2>
      <a:accent1>
        <a:srgbClr val="781469"/>
      </a:accent1>
      <a:accent2>
        <a:srgbClr val="F08728"/>
      </a:accent2>
      <a:accent3>
        <a:srgbClr val="FAB45F"/>
      </a:accent3>
      <a:accent4>
        <a:srgbClr val="0091C3"/>
      </a:accent4>
      <a:accent5>
        <a:srgbClr val="006937"/>
      </a:accent5>
      <a:accent6>
        <a:srgbClr val="87000A"/>
      </a:accent6>
      <a:hlink>
        <a:srgbClr val="0000FF"/>
      </a:hlink>
      <a:folHlink>
        <a:srgbClr val="800080"/>
      </a:folHlink>
    </a:clrScheme>
    <a:fontScheme name="CE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1_Thème_cea">
  <a:themeElements>
    <a:clrScheme name="CEA">
      <a:dk1>
        <a:sysClr val="windowText" lastClr="000000"/>
      </a:dk1>
      <a:lt1>
        <a:sysClr val="window" lastClr="FFFFFF"/>
      </a:lt1>
      <a:dk2>
        <a:srgbClr val="DC0528"/>
      </a:dk2>
      <a:lt2>
        <a:srgbClr val="96C31E"/>
      </a:lt2>
      <a:accent1>
        <a:srgbClr val="781469"/>
      </a:accent1>
      <a:accent2>
        <a:srgbClr val="F08728"/>
      </a:accent2>
      <a:accent3>
        <a:srgbClr val="FAB45F"/>
      </a:accent3>
      <a:accent4>
        <a:srgbClr val="0091C3"/>
      </a:accent4>
      <a:accent5>
        <a:srgbClr val="006937"/>
      </a:accent5>
      <a:accent6>
        <a:srgbClr val="87000A"/>
      </a:accent6>
      <a:hlink>
        <a:srgbClr val="0000FF"/>
      </a:hlink>
      <a:folHlink>
        <a:srgbClr val="800080"/>
      </a:folHlink>
    </a:clrScheme>
    <a:fontScheme name="CE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1116</TotalTime>
  <Words>1684</Words>
  <Application>Microsoft Office PowerPoint</Application>
  <PresentationFormat>On-screen Show (4:3)</PresentationFormat>
  <Paragraphs>668</Paragraphs>
  <Slides>33</Slides>
  <Notes>23</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33</vt:i4>
      </vt:variant>
    </vt:vector>
  </HeadingPairs>
  <TitlesOfParts>
    <vt:vector size="46" baseType="lpstr">
      <vt:lpstr>Gulim</vt:lpstr>
      <vt:lpstr>Adobe Fangsong Std</vt:lpstr>
      <vt:lpstr>Arial</vt:lpstr>
      <vt:lpstr>Calibri</vt:lpstr>
      <vt:lpstr>Calibri Light</vt:lpstr>
      <vt:lpstr>Cambria Math</vt:lpstr>
      <vt:lpstr>Helvetica</vt:lpstr>
      <vt:lpstr>Times New Roman</vt:lpstr>
      <vt:lpstr>Wingdings</vt:lpstr>
      <vt:lpstr>Office Theme</vt:lpstr>
      <vt:lpstr>Thème_cea</vt:lpstr>
      <vt:lpstr>1_Thème_cea</vt:lpstr>
      <vt:lpstr>Équation</vt:lpstr>
      <vt:lpstr>High-Efficiency  Klystron Design  for the CLIC Project</vt:lpstr>
      <vt:lpstr>High-Efficiency Klystron Design  for the CLIC Project</vt:lpstr>
      <vt:lpstr>High-efficiency RF source Design</vt:lpstr>
      <vt:lpstr>The CLIC project</vt:lpstr>
      <vt:lpstr>The high-efficiency klystron project</vt:lpstr>
      <vt:lpstr>Klystron principle</vt:lpstr>
      <vt:lpstr>Klystron principle</vt:lpstr>
      <vt:lpstr>Beam/cavity interaction model</vt:lpstr>
      <vt:lpstr>Klystron simulation codes  used in this project</vt:lpstr>
      <vt:lpstr>Kladistron (high-efficiency klystron) principle</vt:lpstr>
      <vt:lpstr>Kladistron</vt:lpstr>
      <vt:lpstr>AJDisk 1D-simulations of a 12GHz-Kladistron</vt:lpstr>
      <vt:lpstr>Kladistron and classical klystrons</vt:lpstr>
      <vt:lpstr>TH2166 klystron and the kladistron prototype design</vt:lpstr>
      <vt:lpstr>TH2166 Klystron</vt:lpstr>
      <vt:lpstr>TH2166 efficiency as a function  of the input RF power Codes validation</vt:lpstr>
      <vt:lpstr>klystron TH2166 enhancement Modification of the interaction line</vt:lpstr>
      <vt:lpstr>Thales-provided elements</vt:lpstr>
      <vt:lpstr>klystron TH2166 enhancement Cavities preliminary design</vt:lpstr>
      <vt:lpstr>klystron TH2166 enhancement Cavities preliminary design</vt:lpstr>
      <vt:lpstr>Th2166 Klystron and Kladistron Comparison MAGIC2D Simulations</vt:lpstr>
      <vt:lpstr>Cavities fabrication</vt:lpstr>
      <vt:lpstr>Frequency shift : a reliable tuning system is required</vt:lpstr>
      <vt:lpstr>Frequency shift : a reliable tuning system is required</vt:lpstr>
      <vt:lpstr>Cavities and tuning system preliminary design</vt:lpstr>
      <vt:lpstr>Tuning system preliminary design COMSOL simulations</vt:lpstr>
      <vt:lpstr>Next step : Prototype cavities to test</vt:lpstr>
      <vt:lpstr>Conclusion and outlook</vt:lpstr>
      <vt:lpstr>PowerPoint Presentation</vt:lpstr>
      <vt:lpstr>Th2166 Klystron and Kladistron Comparison MAGIC2D Simulations</vt:lpstr>
      <vt:lpstr>Th2166 Klystron and Kladistron Comparison MAGIC2D Simulations</vt:lpstr>
      <vt:lpstr>Th2166 Klystron and Kladistron Comparison MAGIC2D Simulations</vt:lpstr>
      <vt:lpstr>Th2166 Klystron and Kladistron Comparison MAGIC2D Simulations</vt:lpstr>
    </vt:vector>
  </TitlesOfParts>
  <Company>CEA Saclay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Progress in High Efficiency Klystron Design</dc:title>
  <dc:creator>MOLLARD Antoine</dc:creator>
  <cp:lastModifiedBy>MOLLARD Antoine</cp:lastModifiedBy>
  <cp:revision>78</cp:revision>
  <dcterms:created xsi:type="dcterms:W3CDTF">2016-04-10T09:55:21Z</dcterms:created>
  <dcterms:modified xsi:type="dcterms:W3CDTF">2016-05-09T05:21:12Z</dcterms:modified>
</cp:coreProperties>
</file>