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4"/>
  </p:notesMasterIdLst>
  <p:handoutMasterIdLst>
    <p:handoutMasterId r:id="rId25"/>
  </p:handoutMasterIdLst>
  <p:sldIdLst>
    <p:sldId id="256" r:id="rId2"/>
    <p:sldId id="297" r:id="rId3"/>
    <p:sldId id="262" r:id="rId4"/>
    <p:sldId id="263" r:id="rId5"/>
    <p:sldId id="265" r:id="rId6"/>
    <p:sldId id="264" r:id="rId7"/>
    <p:sldId id="266" r:id="rId8"/>
    <p:sldId id="267" r:id="rId9"/>
    <p:sldId id="278" r:id="rId10"/>
    <p:sldId id="280" r:id="rId11"/>
    <p:sldId id="281" r:id="rId12"/>
    <p:sldId id="284" r:id="rId13"/>
    <p:sldId id="287" r:id="rId14"/>
    <p:sldId id="269" r:id="rId15"/>
    <p:sldId id="290" r:id="rId16"/>
    <p:sldId id="270" r:id="rId17"/>
    <p:sldId id="271" r:id="rId18"/>
    <p:sldId id="289" r:id="rId19"/>
    <p:sldId id="293" r:id="rId20"/>
    <p:sldId id="294" r:id="rId21"/>
    <p:sldId id="274" r:id="rId22"/>
    <p:sldId id="298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8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-385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ED197-A1B2-42B0-98CC-86234B3BFF23}" type="datetimeFigureOut">
              <a:rPr lang="fr-FR" smtClean="0"/>
              <a:pPr/>
              <a:t>19/09/2016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24687-5322-43DC-9F5D-0489E96B525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61B5C-C283-4BDA-81F7-F4D372D3BDA3}" type="datetimeFigureOut">
              <a:rPr lang="fr-FR" smtClean="0"/>
              <a:pPr/>
              <a:t>19/09/2016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384A4-222B-44AB-BD3B-C820A10AAF8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96820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384A4-222B-44AB-BD3B-C820A10AAF8E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106803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384A4-222B-44AB-BD3B-C820A10AAF8E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634846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FB94-2437-4287-919E-616A67E3FF4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9039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0800000">
            <a:off x="946404" y="1828800"/>
            <a:ext cx="484363" cy="4351337"/>
          </a:xfrm>
        </p:spPr>
        <p:txBody>
          <a:bodyPr vert="eaVert"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FB94-2437-4287-919E-616A67E3FF4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406189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FB94-2437-4287-919E-616A67E3FF4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164274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10"/>
          <p:cNvSpPr>
            <a:spLocks noGrp="1"/>
          </p:cNvSpPr>
          <p:nvPr>
            <p:ph type="pic" sz="quarter" idx="17"/>
          </p:nvPr>
        </p:nvSpPr>
        <p:spPr>
          <a:xfrm>
            <a:off x="6498855" y="5202000"/>
            <a:ext cx="2628000" cy="16560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-26558" y="6488129"/>
            <a:ext cx="396016" cy="365126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C07DFB94-2437-4287-919E-616A67E3FF4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946150" y="1861073"/>
            <a:ext cx="5056188" cy="4631801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946404" y="365760"/>
            <a:ext cx="5055934" cy="132556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4"/>
          </p:nvPr>
        </p:nvSpPr>
        <p:spPr>
          <a:xfrm>
            <a:off x="6498855" y="0"/>
            <a:ext cx="2628000" cy="1656000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Espace réservé pour une image  10"/>
          <p:cNvSpPr>
            <a:spLocks noGrp="1"/>
          </p:cNvSpPr>
          <p:nvPr>
            <p:ph type="pic" sz="quarter" idx="15"/>
          </p:nvPr>
        </p:nvSpPr>
        <p:spPr>
          <a:xfrm>
            <a:off x="6498855" y="1726963"/>
            <a:ext cx="2628000" cy="1656000"/>
          </a:xfrm>
        </p:spPr>
        <p:txBody>
          <a:bodyPr/>
          <a:lstStyle/>
          <a:p>
            <a:endParaRPr lang="fr-FR"/>
          </a:p>
        </p:txBody>
      </p:sp>
      <p:sp>
        <p:nvSpPr>
          <p:cNvPr id="13" name="Espace réservé pour une image  10"/>
          <p:cNvSpPr>
            <a:spLocks noGrp="1"/>
          </p:cNvSpPr>
          <p:nvPr>
            <p:ph type="pic" sz="quarter" idx="16"/>
          </p:nvPr>
        </p:nvSpPr>
        <p:spPr>
          <a:xfrm>
            <a:off x="6498855" y="3453926"/>
            <a:ext cx="2628000" cy="1656000"/>
          </a:xfrm>
        </p:spPr>
        <p:txBody>
          <a:bodyPr/>
          <a:lstStyle/>
          <a:p>
            <a:endParaRPr lang="fr-FR"/>
          </a:p>
        </p:txBody>
      </p:sp>
      <p:sp>
        <p:nvSpPr>
          <p:cNvPr id="15" name="Vertical Text Placeholder 2"/>
          <p:cNvSpPr>
            <a:spLocks noGrp="1"/>
          </p:cNvSpPr>
          <p:nvPr>
            <p:ph type="body" orient="vert" idx="1"/>
          </p:nvPr>
        </p:nvSpPr>
        <p:spPr>
          <a:xfrm rot="10800000">
            <a:off x="-44645" y="365760"/>
            <a:ext cx="409061" cy="3781180"/>
          </a:xfrm>
        </p:spPr>
        <p:txBody>
          <a:bodyPr vert="eaVert"/>
          <a:lstStyle>
            <a:lvl1pPr marL="0" indent="0" algn="r">
              <a:buNone/>
              <a:defRPr b="1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18989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-26558" y="6488129"/>
            <a:ext cx="396016" cy="365126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C07DFB94-2437-4287-919E-616A67E3FF4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07892" cy="132556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946150" y="5557070"/>
            <a:ext cx="7208146" cy="9310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14"/>
          </p:nvPr>
        </p:nvSpPr>
        <p:spPr>
          <a:xfrm>
            <a:off x="945458" y="1858810"/>
            <a:ext cx="7208838" cy="3530771"/>
          </a:xfrm>
        </p:spPr>
        <p:txBody>
          <a:bodyPr/>
          <a:lstStyle/>
          <a:p>
            <a:endParaRPr lang="fr-FR"/>
          </a:p>
        </p:txBody>
      </p:sp>
      <p:sp>
        <p:nvSpPr>
          <p:cNvPr id="17" name="Vertical Text Placeholder 2"/>
          <p:cNvSpPr>
            <a:spLocks noGrp="1"/>
          </p:cNvSpPr>
          <p:nvPr>
            <p:ph type="body" orient="vert" idx="1"/>
          </p:nvPr>
        </p:nvSpPr>
        <p:spPr>
          <a:xfrm rot="10800000">
            <a:off x="-44645" y="365760"/>
            <a:ext cx="409061" cy="3781180"/>
          </a:xfrm>
        </p:spPr>
        <p:txBody>
          <a:bodyPr vert="eaVert"/>
          <a:lstStyle>
            <a:lvl1pPr marL="0" indent="0" algn="r">
              <a:buNone/>
              <a:defRPr b="1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1470677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FB94-2437-4287-919E-616A67E3FF4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920526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718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99432" y="1717185"/>
            <a:ext cx="3364992" cy="73152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lang="en-US" sz="1800" b="0" kern="1200" spc="1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FB94-2437-4287-919E-616A67E3FF4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37595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FB94-2437-4287-919E-616A67E3FF4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164875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FB94-2437-4287-919E-616A67E3FF4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600604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FB94-2437-4287-919E-616A67E3FF4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47435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  <a:blipFill>
            <a:blip r:embed="rId2" cstate="print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FB94-2437-4287-919E-616A67E3FF4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377011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31456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93255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C07DFB94-2437-4287-919E-616A67E3FF4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736225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8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hyperlink" Target="Vid&#233;os/ITW%20Final%20Maire%20de%20Caen%20V2.mp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hyperlink" Target="Vid&#233;os/ITW%20Final%20Ganil%20V2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>
            <a:normAutofit/>
          </a:bodyPr>
          <a:lstStyle/>
          <a:p>
            <a:r>
              <a:rPr lang="fr-FR" sz="5400" b="1" dirty="0" smtClean="0"/>
              <a:t>IPAC 2020</a:t>
            </a:r>
            <a:endParaRPr lang="fr-FR" sz="54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4294967295"/>
          </p:nvPr>
        </p:nvSpPr>
        <p:spPr>
          <a:xfrm>
            <a:off x="946404" y="4800600"/>
            <a:ext cx="5182253" cy="1012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 smtClean="0"/>
              <a:t>Caen-Normandy </a:t>
            </a:r>
            <a:r>
              <a:rPr lang="fr-FR" sz="3200" dirty="0" err="1" smtClean="0"/>
              <a:t>Candidacy</a:t>
            </a:r>
            <a:endParaRPr lang="fr-FR" sz="3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655" b="7240"/>
          <a:stretch/>
        </p:blipFill>
        <p:spPr>
          <a:xfrm>
            <a:off x="6517600" y="5214258"/>
            <a:ext cx="2626400" cy="164374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43"/>
          <a:stretch/>
        </p:blipFill>
        <p:spPr>
          <a:xfrm>
            <a:off x="6517600" y="3486679"/>
            <a:ext cx="2624144" cy="164667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129"/>
          <a:stretch/>
        </p:blipFill>
        <p:spPr>
          <a:xfrm>
            <a:off x="6519856" y="1738524"/>
            <a:ext cx="2624144" cy="165564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2615" b="5017"/>
          <a:stretch/>
        </p:blipFill>
        <p:spPr>
          <a:xfrm>
            <a:off x="6517600" y="0"/>
            <a:ext cx="2626400" cy="16576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1885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Espace réservé du contenu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26" y="171468"/>
            <a:ext cx="5459340" cy="5679849"/>
          </a:xfrm>
          <a:prstGeom prst="rect">
            <a:avLst/>
          </a:prstGeom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C07DFB94-2437-4287-919E-616A67E3FF4F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11" name="Espace réservé du texte vertical 10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IPAC 2020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3013615" y="5637620"/>
            <a:ext cx="1114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E N T R A N C E</a:t>
            </a:r>
            <a:endParaRPr lang="fr-FR" sz="1100" b="1" dirty="0"/>
          </a:p>
        </p:txBody>
      </p:sp>
      <p:sp>
        <p:nvSpPr>
          <p:cNvPr id="38" name="Flèche vers le haut 37"/>
          <p:cNvSpPr/>
          <p:nvPr/>
        </p:nvSpPr>
        <p:spPr>
          <a:xfrm>
            <a:off x="3286998" y="5987387"/>
            <a:ext cx="130628" cy="500742"/>
          </a:xfrm>
          <a:prstGeom prst="upArrow">
            <a:avLst/>
          </a:prstGeom>
          <a:solidFill>
            <a:schemeClr val="tx1"/>
          </a:soli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9" name="Flèche vers le haut 38"/>
          <p:cNvSpPr/>
          <p:nvPr/>
        </p:nvSpPr>
        <p:spPr>
          <a:xfrm>
            <a:off x="3725522" y="5987387"/>
            <a:ext cx="130628" cy="500742"/>
          </a:xfrm>
          <a:prstGeom prst="upArrow">
            <a:avLst/>
          </a:prstGeom>
          <a:solidFill>
            <a:schemeClr val="tx1"/>
          </a:soli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5218528" y="5651946"/>
            <a:ext cx="11318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HALL 1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874563" y="5639722"/>
            <a:ext cx="11318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HALL 3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2967265" y="1284461"/>
            <a:ext cx="11318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HALL 2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rot="16200000">
            <a:off x="2490255" y="5245065"/>
            <a:ext cx="828000" cy="21872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21009203" lon="20990934" rev="105227"/>
              </a:camera>
              <a:lightRig rig="threePt" dir="t"/>
            </a:scene3d>
          </a:bodyPr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RECEPTION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202973" y="5570294"/>
            <a:ext cx="859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OFFICE</a:t>
            </a:r>
            <a:endParaRPr lang="fr-FR" sz="1200" dirty="0"/>
          </a:p>
        </p:txBody>
      </p:sp>
      <p:sp>
        <p:nvSpPr>
          <p:cNvPr id="14" name="Rectangle 13"/>
          <p:cNvSpPr/>
          <p:nvPr/>
        </p:nvSpPr>
        <p:spPr>
          <a:xfrm>
            <a:off x="942973" y="1849685"/>
            <a:ext cx="1260000" cy="367269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PLENARY ROOM</a:t>
            </a:r>
          </a:p>
          <a:p>
            <a:pPr algn="ctr"/>
            <a:endParaRPr lang="fr-FR" sz="1200" dirty="0" smtClean="0">
              <a:solidFill>
                <a:schemeClr val="tx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496480" y="3657723"/>
            <a:ext cx="2331665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500" dirty="0" smtClean="0"/>
              <a:t>1300 </a:t>
            </a:r>
            <a:r>
              <a:rPr lang="fr-FR" sz="1500" dirty="0" err="1" smtClean="0"/>
              <a:t>delegates</a:t>
            </a:r>
            <a:r>
              <a:rPr lang="fr-FR" sz="1500" dirty="0" smtClean="0"/>
              <a:t> meeting room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5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500" dirty="0"/>
              <a:t>Christie 15000 lumens </a:t>
            </a:r>
            <a:endParaRPr lang="fr-FR" sz="15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5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500" dirty="0" smtClean="0"/>
              <a:t>4 </a:t>
            </a:r>
            <a:r>
              <a:rPr lang="fr-FR" sz="1500" dirty="0" err="1" smtClean="0"/>
              <a:t>side</a:t>
            </a:r>
            <a:r>
              <a:rPr lang="fr-FR" sz="1500" dirty="0" smtClean="0"/>
              <a:t> </a:t>
            </a:r>
            <a:r>
              <a:rPr lang="fr-FR" sz="1500" dirty="0" err="1" smtClean="0"/>
              <a:t>screens</a:t>
            </a:r>
            <a:endParaRPr lang="fr-FR" sz="15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5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500" dirty="0" smtClean="0"/>
              <a:t>Fibre </a:t>
            </a:r>
            <a:r>
              <a:rPr lang="fr-FR" sz="1500" dirty="0" err="1" smtClean="0"/>
              <a:t>optic</a:t>
            </a:r>
            <a:r>
              <a:rPr lang="fr-FR" sz="1500" dirty="0" smtClean="0"/>
              <a:t> transmission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5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500" dirty="0" err="1" smtClean="0"/>
              <a:t>Technical</a:t>
            </a:r>
            <a:r>
              <a:rPr lang="fr-FR" sz="1500" dirty="0" smtClean="0"/>
              <a:t> </a:t>
            </a:r>
            <a:r>
              <a:rPr lang="fr-FR" sz="1500" dirty="0" err="1" smtClean="0"/>
              <a:t>director</a:t>
            </a:r>
            <a:r>
              <a:rPr lang="fr-FR" sz="1500" dirty="0" smtClean="0"/>
              <a:t> and </a:t>
            </a:r>
            <a:r>
              <a:rPr lang="fr-FR" sz="1500" dirty="0" err="1" smtClean="0"/>
              <a:t>video</a:t>
            </a:r>
            <a:r>
              <a:rPr lang="fr-FR" sz="1500" dirty="0" smtClean="0"/>
              <a:t>, </a:t>
            </a:r>
            <a:r>
              <a:rPr lang="fr-FR" sz="1500" dirty="0" err="1" smtClean="0"/>
              <a:t>sound</a:t>
            </a:r>
            <a:r>
              <a:rPr lang="fr-FR" sz="1500" dirty="0" smtClean="0"/>
              <a:t> &amp; lights </a:t>
            </a:r>
            <a:r>
              <a:rPr lang="fr-FR" sz="1500" dirty="0" err="1" smtClean="0"/>
              <a:t>technicians</a:t>
            </a:r>
            <a:endParaRPr lang="fr-FR" sz="15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dirty="0" smtClean="0"/>
          </a:p>
          <a:p>
            <a:pPr>
              <a:lnSpc>
                <a:spcPct val="150000"/>
              </a:lnSpc>
            </a:pPr>
            <a:endParaRPr lang="fr-FR" dirty="0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57" b="2757"/>
          <a:stretch>
            <a:fillRect/>
          </a:stretch>
        </p:blipFill>
        <p:spPr/>
      </p:pic>
      <p:pic>
        <p:nvPicPr>
          <p:cNvPr id="9" name="Espace réservé pour une image  8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96" b="2596"/>
          <a:stretch>
            <a:fillRect/>
          </a:stretch>
        </p:blipFill>
        <p:spPr>
          <a:xfrm>
            <a:off x="6497638" y="1763713"/>
            <a:ext cx="2627312" cy="1655762"/>
          </a:xfrm>
        </p:spPr>
      </p:pic>
    </p:spTree>
    <p:extLst>
      <p:ext uri="{BB962C8B-B14F-4D97-AF65-F5344CB8AC3E}">
        <p14:creationId xmlns="" xmlns:p14="http://schemas.microsoft.com/office/powerpoint/2010/main" val="319520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Espace réservé du contenu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26" y="171468"/>
            <a:ext cx="5459340" cy="5679849"/>
          </a:xfrm>
          <a:prstGeom prst="rect">
            <a:avLst/>
          </a:prstGeom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C07DFB94-2437-4287-919E-616A67E3FF4F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11" name="Espace réservé du texte vertical 10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IPAC 2020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3013615" y="5637620"/>
            <a:ext cx="1114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E N T R A N C E</a:t>
            </a:r>
            <a:endParaRPr lang="fr-FR" sz="1100" b="1" dirty="0"/>
          </a:p>
        </p:txBody>
      </p:sp>
      <p:sp>
        <p:nvSpPr>
          <p:cNvPr id="38" name="Flèche vers le haut 37"/>
          <p:cNvSpPr/>
          <p:nvPr/>
        </p:nvSpPr>
        <p:spPr>
          <a:xfrm>
            <a:off x="3286998" y="5987387"/>
            <a:ext cx="130628" cy="500742"/>
          </a:xfrm>
          <a:prstGeom prst="upArrow">
            <a:avLst/>
          </a:prstGeom>
          <a:solidFill>
            <a:schemeClr val="tx1"/>
          </a:soli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9" name="Flèche vers le haut 38"/>
          <p:cNvSpPr/>
          <p:nvPr/>
        </p:nvSpPr>
        <p:spPr>
          <a:xfrm>
            <a:off x="3725522" y="5987387"/>
            <a:ext cx="130628" cy="500742"/>
          </a:xfrm>
          <a:prstGeom prst="upArrow">
            <a:avLst/>
          </a:prstGeom>
          <a:solidFill>
            <a:schemeClr val="tx1"/>
          </a:soli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5218528" y="5651946"/>
            <a:ext cx="11318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HALL 1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874563" y="5639722"/>
            <a:ext cx="11318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HALL 3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2967265" y="1284461"/>
            <a:ext cx="11318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HALL 2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rot="16200000">
            <a:off x="2490255" y="5245065"/>
            <a:ext cx="828000" cy="21872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21009203" lon="20990934" rev="105227"/>
              </a:camera>
              <a:lightRig rig="threePt" dir="t"/>
            </a:scene3d>
          </a:bodyPr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RECEPTION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202973" y="5570294"/>
            <a:ext cx="859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OFFICE</a:t>
            </a:r>
            <a:endParaRPr lang="fr-FR" sz="1200" dirty="0"/>
          </a:p>
        </p:txBody>
      </p:sp>
      <p:sp>
        <p:nvSpPr>
          <p:cNvPr id="51" name="ZoneTexte 50"/>
          <p:cNvSpPr txBox="1"/>
          <p:nvPr/>
        </p:nvSpPr>
        <p:spPr>
          <a:xfrm>
            <a:off x="2205000" y="167444"/>
            <a:ext cx="2525486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150 </a:t>
            </a:r>
            <a:r>
              <a:rPr lang="fr-FR" dirty="0" err="1" smtClean="0"/>
              <a:t>delegates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AV </a:t>
            </a:r>
            <a:r>
              <a:rPr lang="fr-FR" dirty="0" err="1" smtClean="0"/>
              <a:t>technician</a:t>
            </a:r>
            <a:r>
              <a:rPr lang="fr-FR" dirty="0" smtClean="0"/>
              <a:t> staff</a:t>
            </a:r>
          </a:p>
          <a:p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942973" y="1849685"/>
            <a:ext cx="1260000" cy="367269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PLENARY ROOM</a:t>
            </a:r>
          </a:p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1300 </a:t>
            </a:r>
            <a:r>
              <a:rPr lang="fr-FR" sz="1200" dirty="0" err="1" smtClean="0">
                <a:solidFill>
                  <a:schemeClr val="tx1"/>
                </a:solidFill>
              </a:rPr>
              <a:t>persons</a:t>
            </a:r>
            <a:endParaRPr lang="fr-FR" sz="1200" dirty="0" smtClean="0">
              <a:solidFill>
                <a:schemeClr val="tx1"/>
              </a:solidFill>
            </a:endParaRPr>
          </a:p>
          <a:p>
            <a:pPr algn="ctr"/>
            <a:endParaRPr lang="fr-FR" sz="1200" dirty="0" smtClean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99034" y="251305"/>
            <a:ext cx="1212560" cy="1401652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MEETING ROOMS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89664" y="251305"/>
            <a:ext cx="1413125" cy="1401652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MEETING </a:t>
            </a:r>
          </a:p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ROOM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6390832" y="171468"/>
            <a:ext cx="275316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600 </a:t>
            </a:r>
            <a:r>
              <a:rPr lang="fr-FR" dirty="0" err="1" smtClean="0"/>
              <a:t>delegates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Panasonic 5000 </a:t>
            </a:r>
            <a:r>
              <a:rPr lang="fr-FR" dirty="0" smtClean="0"/>
              <a:t>lumens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2 </a:t>
            </a:r>
            <a:r>
              <a:rPr lang="fr-FR" dirty="0" err="1" smtClean="0"/>
              <a:t>side</a:t>
            </a:r>
            <a:r>
              <a:rPr lang="fr-FR" dirty="0" smtClean="0"/>
              <a:t> </a:t>
            </a:r>
            <a:r>
              <a:rPr lang="fr-FR" dirty="0" err="1" smtClean="0"/>
              <a:t>screens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25" name="Espace réservé pour une image  24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62" b="2662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27" name="Espace réservé pour une image  10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98" b="2698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391964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15" grpId="0" animBg="1"/>
      <p:bldP spid="16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Espace réservé du contenu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26" y="171468"/>
            <a:ext cx="5459340" cy="5679849"/>
          </a:xfrm>
          <a:prstGeom prst="rect">
            <a:avLst/>
          </a:prstGeom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C07DFB94-2437-4287-919E-616A67E3FF4F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11" name="Espace réservé du texte vertical 10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IPAC 2020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3013615" y="5637620"/>
            <a:ext cx="1114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E N T R A N C E</a:t>
            </a:r>
            <a:endParaRPr lang="fr-FR" sz="1100" b="1" dirty="0"/>
          </a:p>
        </p:txBody>
      </p:sp>
      <p:sp>
        <p:nvSpPr>
          <p:cNvPr id="38" name="Flèche vers le haut 37"/>
          <p:cNvSpPr/>
          <p:nvPr/>
        </p:nvSpPr>
        <p:spPr>
          <a:xfrm>
            <a:off x="3286998" y="5987387"/>
            <a:ext cx="130628" cy="500742"/>
          </a:xfrm>
          <a:prstGeom prst="upArrow">
            <a:avLst/>
          </a:prstGeom>
          <a:solidFill>
            <a:schemeClr val="tx1"/>
          </a:soli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9" name="Flèche vers le haut 38"/>
          <p:cNvSpPr/>
          <p:nvPr/>
        </p:nvSpPr>
        <p:spPr>
          <a:xfrm>
            <a:off x="3725522" y="5987387"/>
            <a:ext cx="130628" cy="500742"/>
          </a:xfrm>
          <a:prstGeom prst="upArrow">
            <a:avLst/>
          </a:prstGeom>
          <a:solidFill>
            <a:schemeClr val="tx1"/>
          </a:soli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5218528" y="5651946"/>
            <a:ext cx="11318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HALL 1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874563" y="5639722"/>
            <a:ext cx="11318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HALL 3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2967265" y="1284461"/>
            <a:ext cx="11318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HALL 2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rot="16200000">
            <a:off x="2490255" y="5245065"/>
            <a:ext cx="828000" cy="21872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21009203" lon="20990934" rev="105227"/>
              </a:camera>
              <a:lightRig rig="threePt" dir="t"/>
            </a:scene3d>
          </a:bodyPr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RECEPTION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202973" y="5570294"/>
            <a:ext cx="859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OFFICE</a:t>
            </a:r>
            <a:endParaRPr lang="fr-FR" sz="1200" dirty="0"/>
          </a:p>
        </p:txBody>
      </p:sp>
      <p:sp>
        <p:nvSpPr>
          <p:cNvPr id="51" name="ZoneTexte 50"/>
          <p:cNvSpPr txBox="1"/>
          <p:nvPr/>
        </p:nvSpPr>
        <p:spPr>
          <a:xfrm>
            <a:off x="6550112" y="4146940"/>
            <a:ext cx="25254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6000 m²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380 posters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100 stands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942973" y="1849685"/>
            <a:ext cx="1260000" cy="367269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PLENARY ROOM</a:t>
            </a:r>
          </a:p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1300 </a:t>
            </a:r>
            <a:r>
              <a:rPr lang="fr-FR" sz="1200" dirty="0" err="1" smtClean="0">
                <a:solidFill>
                  <a:schemeClr val="tx1"/>
                </a:solidFill>
              </a:rPr>
              <a:t>persons</a:t>
            </a:r>
            <a:endParaRPr lang="fr-FR" sz="1200" dirty="0" smtClean="0">
              <a:solidFill>
                <a:schemeClr val="tx1"/>
              </a:solidFill>
            </a:endParaRPr>
          </a:p>
          <a:p>
            <a:pPr algn="ctr"/>
            <a:endParaRPr lang="fr-FR" sz="1200" dirty="0" smtClean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99034" y="251305"/>
            <a:ext cx="1212560" cy="1401652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CONVERTIBLE</a:t>
            </a:r>
          </a:p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MEETING ROOMS</a:t>
            </a:r>
          </a:p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150 </a:t>
            </a:r>
            <a:r>
              <a:rPr lang="fr-FR" sz="1200" dirty="0" err="1" smtClean="0">
                <a:solidFill>
                  <a:schemeClr val="tx1"/>
                </a:solidFill>
              </a:rPr>
              <a:t>persons</a:t>
            </a:r>
            <a:endParaRPr lang="fr-FR" sz="1200" dirty="0" smtClean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89664" y="251305"/>
            <a:ext cx="1413125" cy="1401652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MEETING </a:t>
            </a:r>
          </a:p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ROOM</a:t>
            </a:r>
          </a:p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600 </a:t>
            </a:r>
            <a:r>
              <a:rPr lang="fr-FR" sz="1200" dirty="0" err="1" smtClean="0">
                <a:solidFill>
                  <a:schemeClr val="tx1"/>
                </a:solidFill>
              </a:rPr>
              <a:t>persons</a:t>
            </a:r>
            <a:endParaRPr lang="fr-FR" sz="1200" dirty="0" smtClean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37869" y="1855467"/>
            <a:ext cx="2318657" cy="303704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EXHIBITION AREA</a:t>
            </a:r>
          </a:p>
        </p:txBody>
      </p:sp>
      <p:pic>
        <p:nvPicPr>
          <p:cNvPr id="26" name="Espace réservé pour une image  25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50" b="2550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27" name="Espace réservé pour une image  26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34" b="273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8777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Espace réservé du contenu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26" y="171468"/>
            <a:ext cx="5459340" cy="5679849"/>
          </a:xfrm>
          <a:prstGeom prst="rect">
            <a:avLst/>
          </a:prstGeom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C07DFB94-2437-4287-919E-616A67E3FF4F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11" name="Espace réservé du texte vertical 10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IPAC 2020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3013615" y="5637620"/>
            <a:ext cx="1114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E N T R A N C E</a:t>
            </a:r>
            <a:endParaRPr lang="fr-FR" sz="1100" b="1" dirty="0"/>
          </a:p>
        </p:txBody>
      </p:sp>
      <p:sp>
        <p:nvSpPr>
          <p:cNvPr id="38" name="Flèche vers le haut 37"/>
          <p:cNvSpPr/>
          <p:nvPr/>
        </p:nvSpPr>
        <p:spPr>
          <a:xfrm>
            <a:off x="3286998" y="5987387"/>
            <a:ext cx="130628" cy="500742"/>
          </a:xfrm>
          <a:prstGeom prst="upArrow">
            <a:avLst/>
          </a:prstGeom>
          <a:solidFill>
            <a:schemeClr val="tx1"/>
          </a:soli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9" name="Flèche vers le haut 38"/>
          <p:cNvSpPr/>
          <p:nvPr/>
        </p:nvSpPr>
        <p:spPr>
          <a:xfrm>
            <a:off x="3725522" y="5987387"/>
            <a:ext cx="130628" cy="500742"/>
          </a:xfrm>
          <a:prstGeom prst="upArrow">
            <a:avLst/>
          </a:prstGeom>
          <a:solidFill>
            <a:schemeClr val="tx1"/>
          </a:soli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5218528" y="5651946"/>
            <a:ext cx="11318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HALL 1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874563" y="5639722"/>
            <a:ext cx="11318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HALL 3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2967265" y="1284461"/>
            <a:ext cx="11318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HALL 2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rot="16200000">
            <a:off x="2490255" y="5245065"/>
            <a:ext cx="828000" cy="21872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21009203" lon="20990934" rev="105227"/>
              </a:camera>
              <a:lightRig rig="threePt" dir="t"/>
            </a:scene3d>
          </a:bodyPr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RECEPTION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202973" y="5570294"/>
            <a:ext cx="859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OFFICE</a:t>
            </a:r>
            <a:endParaRPr lang="fr-FR" sz="1200" dirty="0"/>
          </a:p>
        </p:txBody>
      </p:sp>
      <p:sp>
        <p:nvSpPr>
          <p:cNvPr id="51" name="ZoneTexte 50"/>
          <p:cNvSpPr txBox="1"/>
          <p:nvPr/>
        </p:nvSpPr>
        <p:spPr>
          <a:xfrm>
            <a:off x="6550112" y="5324251"/>
            <a:ext cx="2525486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3 restaurants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French </a:t>
            </a:r>
            <a:r>
              <a:rPr lang="fr-FR" dirty="0" err="1"/>
              <a:t>s</a:t>
            </a:r>
            <a:r>
              <a:rPr lang="fr-FR" dirty="0" err="1" smtClean="0"/>
              <a:t>pecialities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942973" y="1849685"/>
            <a:ext cx="1260000" cy="367269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PLENARY ROOM</a:t>
            </a:r>
          </a:p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1300 </a:t>
            </a:r>
            <a:r>
              <a:rPr lang="fr-FR" sz="1200" dirty="0" err="1" smtClean="0">
                <a:solidFill>
                  <a:schemeClr val="tx1"/>
                </a:solidFill>
              </a:rPr>
              <a:t>persons</a:t>
            </a:r>
            <a:endParaRPr lang="fr-FR" sz="1200" dirty="0" smtClean="0">
              <a:solidFill>
                <a:schemeClr val="tx1"/>
              </a:solidFill>
            </a:endParaRPr>
          </a:p>
          <a:p>
            <a:pPr algn="ctr"/>
            <a:endParaRPr lang="fr-FR" sz="1200" dirty="0" smtClean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99034" y="251305"/>
            <a:ext cx="1212560" cy="1401652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CONVERTIBLE</a:t>
            </a:r>
          </a:p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MEETING ROOMS</a:t>
            </a:r>
          </a:p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150 </a:t>
            </a:r>
            <a:r>
              <a:rPr lang="fr-FR" sz="1200" dirty="0" err="1" smtClean="0">
                <a:solidFill>
                  <a:schemeClr val="tx1"/>
                </a:solidFill>
              </a:rPr>
              <a:t>persons</a:t>
            </a:r>
            <a:endParaRPr lang="fr-FR" sz="1200" dirty="0" smtClean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89664" y="251305"/>
            <a:ext cx="1413125" cy="1401652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MEETING </a:t>
            </a:r>
          </a:p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ROOM</a:t>
            </a:r>
          </a:p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600 </a:t>
            </a:r>
            <a:r>
              <a:rPr lang="fr-FR" sz="1200" dirty="0" err="1" smtClean="0">
                <a:solidFill>
                  <a:schemeClr val="tx1"/>
                </a:solidFill>
              </a:rPr>
              <a:t>persons</a:t>
            </a:r>
            <a:endParaRPr lang="fr-FR" sz="1200" dirty="0" smtClean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37869" y="1855467"/>
            <a:ext cx="2318657" cy="303704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EXHIBITION AREA</a:t>
            </a:r>
          </a:p>
          <a:p>
            <a:pPr algn="ctr"/>
            <a:r>
              <a:rPr lang="fr-FR" sz="1200" dirty="0">
                <a:solidFill>
                  <a:schemeClr val="tx1"/>
                </a:solidFill>
              </a:rPr>
              <a:t>380 posters &amp; 100 </a:t>
            </a:r>
            <a:r>
              <a:rPr lang="fr-FR" sz="1200" dirty="0" smtClean="0">
                <a:solidFill>
                  <a:schemeClr val="tx1"/>
                </a:solidFill>
              </a:rPr>
              <a:t>stands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4233" y="1849685"/>
            <a:ext cx="1332514" cy="3672696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RESTAURANTS</a:t>
            </a: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dirty="0" smtClean="0">
              <a:solidFill>
                <a:schemeClr val="tx1"/>
              </a:solidFill>
            </a:endParaRPr>
          </a:p>
        </p:txBody>
      </p:sp>
      <p:pic>
        <p:nvPicPr>
          <p:cNvPr id="28" name="Espace réservé pour une image  27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382" r="8382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29" name="Espace réservé pour une image  28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774" r="9774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30" name="Espace réservé pour une image  29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267" b="626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8595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Espace réservé pour une image  23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14" b="3214"/>
          <a:stretch>
            <a:fillRect/>
          </a:stretch>
        </p:blipFill>
        <p:spPr/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C07DFB94-2437-4287-919E-616A67E3FF4F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Accommodation</a:t>
            </a:r>
            <a:endParaRPr lang="fr-FR" dirty="0"/>
          </a:p>
        </p:txBody>
      </p:sp>
      <p:pic>
        <p:nvPicPr>
          <p:cNvPr id="23" name="Espace réservé pour une image  22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528" b="14528"/>
          <a:stretch>
            <a:fillRect/>
          </a:stretch>
        </p:blipFill>
        <p:spPr/>
      </p:pic>
      <p:sp>
        <p:nvSpPr>
          <p:cNvPr id="11" name="Espace réservé du texte vertical 10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IPAC 2020</a:t>
            </a:r>
            <a:endParaRPr lang="fr-FR" dirty="0"/>
          </a:p>
        </p:txBody>
      </p:sp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1845378"/>
              </p:ext>
            </p:extLst>
          </p:nvPr>
        </p:nvGraphicFramePr>
        <p:xfrm>
          <a:off x="946404" y="2173963"/>
          <a:ext cx="4801092" cy="3245734"/>
        </p:xfrm>
        <a:graphic>
          <a:graphicData uri="http://schemas.openxmlformats.org/drawingml/2006/table">
            <a:tbl>
              <a:tblPr/>
              <a:tblGrid>
                <a:gridCol w="2687690"/>
                <a:gridCol w="1159027"/>
                <a:gridCol w="954375"/>
              </a:tblGrid>
              <a:tr h="434735">
                <a:tc rowSpan="2">
                  <a:txBody>
                    <a:bodyPr/>
                    <a:lstStyle/>
                    <a:p>
                      <a:r>
                        <a:rPr lang="en-US" sz="1400" b="1" noProof="0" dirty="0" smtClean="0"/>
                        <a:t> Categories</a:t>
                      </a:r>
                      <a:endParaRPr lang="en-US" sz="1400" b="1" noProof="0" dirty="0"/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noProof="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Hotel</a:t>
                      </a:r>
                      <a:r>
                        <a:rPr lang="fr-FR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400" b="1" i="0" u="none" strike="noStrike" dirty="0" err="1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capacity</a:t>
                      </a:r>
                      <a:endParaRPr lang="fr-FR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3584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err="1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Number</a:t>
                      </a:r>
                      <a:r>
                        <a:rPr lang="fr-FR" sz="14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of </a:t>
                      </a:r>
                      <a:r>
                        <a:rPr lang="fr-FR" sz="1400" b="1" i="0" u="none" strike="noStrike" dirty="0" err="1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hotels</a:t>
                      </a:r>
                      <a:r>
                        <a:rPr lang="fr-FR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&amp; </a:t>
                      </a:r>
                      <a:r>
                        <a:rPr lang="fr-FR" sz="1400" b="1" i="0" u="none" strike="noStrike" dirty="0" err="1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residences</a:t>
                      </a:r>
                      <a:endParaRPr lang="fr-FR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err="1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Number</a:t>
                      </a:r>
                      <a:r>
                        <a:rPr lang="fr-FR" sz="14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of </a:t>
                      </a:r>
                      <a:r>
                        <a:rPr lang="fr-FR" sz="1400" b="1" i="0" u="none" strike="noStrike" baseline="0" dirty="0" err="1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rooms</a:t>
                      </a:r>
                      <a:endParaRPr lang="fr-FR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0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Hotels</a:t>
                      </a:r>
                      <a:r>
                        <a:rPr lang="en-US" sz="1400" b="1" i="0" u="none" strike="noStrike" baseline="0" noProof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&amp; </a:t>
                      </a:r>
                      <a:r>
                        <a:rPr lang="en-US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Residences 5*</a:t>
                      </a:r>
                      <a:endParaRPr lang="en-US" sz="14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fr-FR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fr-FR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Hotels &amp; Residences 4 *</a:t>
                      </a:r>
                      <a:endParaRPr lang="en-US" sz="14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fr-FR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537</a:t>
                      </a:r>
                      <a:endParaRPr lang="fr-FR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Hotels &amp; Residences 3*</a:t>
                      </a:r>
                      <a:endParaRPr lang="en-US" sz="14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fr-FR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1064</a:t>
                      </a:r>
                      <a:endParaRPr lang="fr-FR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Hotels &amp; Residences</a:t>
                      </a:r>
                      <a:r>
                        <a:rPr lang="en-US" sz="1400" b="1" i="0" u="none" strike="noStrike" baseline="0" noProof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2*</a:t>
                      </a:r>
                      <a:endParaRPr lang="en-US" sz="14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endParaRPr lang="fr-FR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989</a:t>
                      </a:r>
                      <a:endParaRPr lang="fr-FR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Hotels &amp; Residences 1*</a:t>
                      </a:r>
                      <a:endParaRPr lang="en-US" sz="14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fr-FR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  <a:endParaRPr lang="fr-FR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Economic</a:t>
                      </a:r>
                      <a:r>
                        <a:rPr lang="en-US" sz="1400" b="1" i="0" u="none" strike="noStrike" baseline="0" noProof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Hotels</a:t>
                      </a:r>
                      <a:r>
                        <a:rPr lang="en-US" sz="1400" b="1" i="0" u="none" strike="noStrike" baseline="0" noProof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&amp; Residences</a:t>
                      </a:r>
                      <a:endParaRPr lang="en-US" sz="14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fr-FR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  <a:endParaRPr lang="fr-FR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Total capacity</a:t>
                      </a:r>
                      <a:endParaRPr lang="en-US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  <a:endParaRPr lang="fr-FR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3066</a:t>
                      </a:r>
                      <a:endParaRPr lang="fr-FR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Espace réservé pour une image  8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227" b="8227"/>
          <a:stretch>
            <a:fillRect/>
          </a:stretch>
        </p:blipFill>
        <p:spPr/>
      </p:pic>
      <p:pic>
        <p:nvPicPr>
          <p:cNvPr id="22" name="Espace réservé pour une image  21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88" b="2588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263969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C07DFB94-2437-4287-919E-616A67E3FF4F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9" name="Espace réservé du texte vertical 8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IPAC 2020</a:t>
            </a:r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725403" y="182880"/>
            <a:ext cx="6294845" cy="1059422"/>
          </a:xfrm>
          <a:prstGeom prst="rect">
            <a:avLst/>
          </a:prstGeom>
          <a:extLst/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000" spc="-50" baseline="0"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fr-FR" dirty="0"/>
              <a:t>2,5 km </a:t>
            </a:r>
            <a:r>
              <a:rPr lang="fr-FR" dirty="0" err="1"/>
              <a:t>between</a:t>
            </a:r>
            <a:r>
              <a:rPr lang="fr-FR" dirty="0"/>
              <a:t> </a:t>
            </a:r>
            <a:r>
              <a:rPr lang="fr-FR" dirty="0" err="1"/>
              <a:t>conference</a:t>
            </a:r>
            <a:r>
              <a:rPr lang="fr-FR" dirty="0"/>
              <a:t> centre </a:t>
            </a:r>
            <a:endParaRPr lang="fr-FR" dirty="0" smtClean="0"/>
          </a:p>
          <a:p>
            <a:pPr>
              <a:lnSpc>
                <a:spcPct val="120000"/>
              </a:lnSpc>
            </a:pPr>
            <a:r>
              <a:rPr lang="fr-FR" dirty="0" smtClean="0"/>
              <a:t>and </a:t>
            </a:r>
            <a:r>
              <a:rPr lang="fr-FR" dirty="0"/>
              <a:t>city centre </a:t>
            </a:r>
            <a:r>
              <a:rPr lang="fr-FR" dirty="0" err="1"/>
              <a:t>hotels</a:t>
            </a:r>
            <a:r>
              <a:rPr lang="fr-FR" dirty="0"/>
              <a:t> </a:t>
            </a:r>
          </a:p>
        </p:txBody>
      </p:sp>
      <p:grpSp>
        <p:nvGrpSpPr>
          <p:cNvPr id="18" name="Groupe 17"/>
          <p:cNvGrpSpPr/>
          <p:nvPr/>
        </p:nvGrpSpPr>
        <p:grpSpPr>
          <a:xfrm>
            <a:off x="725403" y="1369349"/>
            <a:ext cx="8044578" cy="5301343"/>
            <a:chOff x="725403" y="1369349"/>
            <a:chExt cx="8044578" cy="5301343"/>
          </a:xfrm>
        </p:grpSpPr>
        <p:grpSp>
          <p:nvGrpSpPr>
            <p:cNvPr id="10" name="Groupe 9"/>
            <p:cNvGrpSpPr/>
            <p:nvPr/>
          </p:nvGrpSpPr>
          <p:grpSpPr>
            <a:xfrm>
              <a:off x="725403" y="1369349"/>
              <a:ext cx="8044578" cy="5301343"/>
              <a:chOff x="725403" y="1369349"/>
              <a:chExt cx="8044578" cy="5301343"/>
            </a:xfrm>
          </p:grpSpPr>
          <p:grpSp>
            <p:nvGrpSpPr>
              <p:cNvPr id="4" name="Groupe 3"/>
              <p:cNvGrpSpPr/>
              <p:nvPr/>
            </p:nvGrpSpPr>
            <p:grpSpPr>
              <a:xfrm>
                <a:off x="725403" y="1369349"/>
                <a:ext cx="8044578" cy="5301343"/>
                <a:chOff x="725403" y="1369349"/>
                <a:chExt cx="8044578" cy="5301343"/>
              </a:xfrm>
            </p:grpSpPr>
            <p:pic>
              <p:nvPicPr>
                <p:cNvPr id="13" name="Image 12"/>
                <p:cNvPicPr>
                  <a:picLocks noChangeAspect="1"/>
                </p:cNvPicPr>
                <p:nvPr/>
              </p:nvPicPr>
              <p:blipFill rotWithShape="1">
                <a:blip r:embed="rId2" cstate="print"/>
                <a:srcRect l="20143" t="27319" r="12992" b="19189"/>
                <a:stretch/>
              </p:blipFill>
              <p:spPr>
                <a:xfrm>
                  <a:off x="725403" y="1369349"/>
                  <a:ext cx="8044578" cy="5301343"/>
                </a:xfrm>
                <a:prstGeom prst="rect">
                  <a:avLst/>
                </a:prstGeom>
              </p:spPr>
            </p:pic>
            <p:sp>
              <p:nvSpPr>
                <p:cNvPr id="2" name="Rectangle 1"/>
                <p:cNvSpPr/>
                <p:nvPr/>
              </p:nvSpPr>
              <p:spPr>
                <a:xfrm>
                  <a:off x="2351314" y="6248400"/>
                  <a:ext cx="435429" cy="4140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6" name="ZoneTexte 5"/>
              <p:cNvSpPr txBox="1"/>
              <p:nvPr/>
            </p:nvSpPr>
            <p:spPr>
              <a:xfrm>
                <a:off x="1706568" y="6293068"/>
                <a:ext cx="21662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 err="1" smtClean="0"/>
                  <a:t>Conference</a:t>
                </a:r>
                <a:r>
                  <a:rPr lang="fr-FR" b="1" dirty="0" smtClean="0"/>
                  <a:t> centre</a:t>
                </a:r>
                <a:endParaRPr lang="fr-FR" b="1" dirty="0"/>
              </a:p>
            </p:txBody>
          </p:sp>
          <p:cxnSp>
            <p:nvCxnSpPr>
              <p:cNvPr id="8" name="Connecteur droit avec flèche 7"/>
              <p:cNvCxnSpPr/>
              <p:nvPr/>
            </p:nvCxnSpPr>
            <p:spPr>
              <a:xfrm flipV="1">
                <a:off x="2525487" y="6248400"/>
                <a:ext cx="0" cy="138921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1" name="Rectangle 10"/>
            <p:cNvSpPr/>
            <p:nvPr/>
          </p:nvSpPr>
          <p:spPr>
            <a:xfrm>
              <a:off x="3712029" y="2656114"/>
              <a:ext cx="2906485" cy="206828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4" name="Connecteur droit avec flèche 13"/>
            <p:cNvCxnSpPr/>
            <p:nvPr/>
          </p:nvCxnSpPr>
          <p:spPr>
            <a:xfrm flipV="1">
              <a:off x="2688771" y="3993931"/>
              <a:ext cx="1683532" cy="192789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ZoneTexte 15"/>
            <p:cNvSpPr txBox="1"/>
            <p:nvPr/>
          </p:nvSpPr>
          <p:spPr>
            <a:xfrm>
              <a:off x="2868757" y="4501639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2,5 km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340428" y="5921829"/>
              <a:ext cx="360000" cy="324000"/>
            </a:xfrm>
            <a:prstGeom prst="rect">
              <a:avLst/>
            </a:prstGeom>
            <a:solidFill>
              <a:schemeClr val="tx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="" xmlns:p14="http://schemas.microsoft.com/office/powerpoint/2010/main" val="383539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43" y="1066801"/>
            <a:ext cx="5909314" cy="4010284"/>
          </a:xfrm>
          <a:prstGeom prst="rect">
            <a:avLst/>
          </a:prstGeom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C07DFB94-2437-4287-919E-616A67E3FF4F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1112641" y="6091202"/>
            <a:ext cx="2153073" cy="293588"/>
          </a:xfrm>
        </p:spPr>
        <p:txBody>
          <a:bodyPr>
            <a:noAutofit/>
          </a:bodyPr>
          <a:lstStyle/>
          <a:p>
            <a:r>
              <a:rPr lang="fr-FR" sz="1400" dirty="0" smtClean="0"/>
              <a:t>2 </a:t>
            </a:r>
            <a:r>
              <a:rPr lang="fr-FR" sz="1400" dirty="0" err="1" smtClean="0"/>
              <a:t>hours</a:t>
            </a:r>
            <a:r>
              <a:rPr lang="fr-FR" sz="1400" dirty="0" smtClean="0"/>
              <a:t> </a:t>
            </a:r>
            <a:r>
              <a:rPr lang="fr-FR" sz="1400" dirty="0" err="1" smtClean="0"/>
              <a:t>from</a:t>
            </a:r>
            <a:r>
              <a:rPr lang="fr-FR" sz="1400" dirty="0" smtClean="0"/>
              <a:t> Paris</a:t>
            </a:r>
            <a:endParaRPr lang="fr-FR" sz="1400"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576616" y="-263554"/>
            <a:ext cx="5378196" cy="1087120"/>
          </a:xfrm>
        </p:spPr>
        <p:txBody>
          <a:bodyPr>
            <a:normAutofit/>
          </a:bodyPr>
          <a:lstStyle/>
          <a:p>
            <a:r>
              <a:rPr lang="fr-FR" dirty="0" smtClean="0"/>
              <a:t>Access to Caen</a:t>
            </a:r>
            <a:endParaRPr lang="fr-FR" dirty="0"/>
          </a:p>
        </p:txBody>
      </p:sp>
      <p:sp>
        <p:nvSpPr>
          <p:cNvPr id="11" name="Espace réservé du texte vertical 10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IPAC 2020</a:t>
            </a:r>
            <a:endParaRPr lang="fr-FR" dirty="0"/>
          </a:p>
        </p:txBody>
      </p:sp>
      <p:pic>
        <p:nvPicPr>
          <p:cNvPr id="9" name="Espace réservé pour une image  8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72" r="5372"/>
          <a:stretch>
            <a:fillRect/>
          </a:stretch>
        </p:blipFill>
        <p:spPr/>
      </p:pic>
      <p:pic>
        <p:nvPicPr>
          <p:cNvPr id="20" name="Espace réservé pour une image  19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57" b="2757"/>
          <a:stretch>
            <a:fillRect/>
          </a:stretch>
        </p:blipFill>
        <p:spPr/>
      </p:pic>
      <p:pic>
        <p:nvPicPr>
          <p:cNvPr id="24" name="Espace réservé pour une image  23"/>
          <p:cNvPicPr>
            <a:picLocks noGrp="1" noChangeAspect="1"/>
          </p:cNvPicPr>
          <p:nvPr>
            <p:ph type="pic" sz="quarter" idx="17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" r="42"/>
          <a:stretch>
            <a:fillRect/>
          </a:stretch>
        </p:blipFill>
        <p:spPr>
          <a:xfrm>
            <a:off x="6499225" y="3454400"/>
            <a:ext cx="2627313" cy="1655763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9564"/>
          <a:stretch/>
        </p:blipFill>
        <p:spPr>
          <a:xfrm>
            <a:off x="572641" y="5992300"/>
            <a:ext cx="540000" cy="380357"/>
          </a:xfrm>
          <a:prstGeom prst="rect">
            <a:avLst/>
          </a:prstGeom>
        </p:spPr>
      </p:pic>
      <p:grpSp>
        <p:nvGrpSpPr>
          <p:cNvPr id="13" name="Groupe 12"/>
          <p:cNvGrpSpPr/>
          <p:nvPr/>
        </p:nvGrpSpPr>
        <p:grpSpPr>
          <a:xfrm>
            <a:off x="572641" y="5209065"/>
            <a:ext cx="3985481" cy="753273"/>
            <a:chOff x="572641" y="5209065"/>
            <a:chExt cx="3985481" cy="753273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641" y="5209065"/>
              <a:ext cx="540000" cy="540000"/>
            </a:xfrm>
            <a:prstGeom prst="rect">
              <a:avLst/>
            </a:prstGeom>
          </p:spPr>
        </p:pic>
        <p:sp>
          <p:nvSpPr>
            <p:cNvPr id="15" name="Espace réservé du texte 11"/>
            <p:cNvSpPr txBox="1">
              <a:spLocks/>
            </p:cNvSpPr>
            <p:nvPr/>
          </p:nvSpPr>
          <p:spPr>
            <a:xfrm>
              <a:off x="1087877" y="5314865"/>
              <a:ext cx="3470245" cy="64747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182880" indent="-182880" algn="l" defTabSz="914400" rtl="0" eaLnBrk="1" latinLnBrk="0" hangingPunct="1">
                <a:lnSpc>
                  <a:spcPct val="95000"/>
                </a:lnSpc>
                <a:spcBef>
                  <a:spcPts val="1400"/>
                </a:spcBef>
                <a:spcAft>
                  <a:spcPts val="200"/>
                </a:spcAft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1800" kern="1200" spc="1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-18288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280160" indent="-18288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00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00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00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00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400" dirty="0" smtClean="0"/>
                <a:t>1h45 </a:t>
              </a:r>
              <a:r>
                <a:rPr lang="fr-FR" sz="1400" dirty="0" err="1" smtClean="0"/>
                <a:t>from</a:t>
              </a:r>
              <a:r>
                <a:rPr lang="fr-FR" sz="1400" dirty="0" smtClean="0"/>
                <a:t> Paris St Lazare </a:t>
              </a:r>
              <a:r>
                <a:rPr lang="fr-FR" sz="1400" dirty="0" err="1" smtClean="0"/>
                <a:t>Railway</a:t>
              </a:r>
              <a:r>
                <a:rPr lang="fr-FR" sz="1400" dirty="0" smtClean="0"/>
                <a:t> Station                                                                                                       Direct bus line </a:t>
              </a:r>
              <a:r>
                <a:rPr lang="fr-FR" sz="1400" dirty="0" err="1" smtClean="0"/>
                <a:t>from</a:t>
              </a:r>
              <a:r>
                <a:rPr lang="fr-FR" sz="1400" dirty="0" smtClean="0"/>
                <a:t> Caen </a:t>
              </a:r>
              <a:r>
                <a:rPr lang="fr-FR" sz="1400" dirty="0" err="1" smtClean="0"/>
                <a:t>Railway</a:t>
              </a:r>
              <a:r>
                <a:rPr lang="fr-FR" sz="1400" dirty="0" smtClean="0"/>
                <a:t> Station </a:t>
              </a:r>
              <a:r>
                <a:rPr lang="fr-FR" sz="1400" dirty="0"/>
                <a:t>to </a:t>
              </a:r>
              <a:r>
                <a:rPr lang="fr-FR" sz="1400" dirty="0" smtClean="0"/>
                <a:t>the </a:t>
              </a:r>
              <a:r>
                <a:rPr lang="fr-FR" sz="1400" dirty="0" err="1" smtClean="0"/>
                <a:t>Conference</a:t>
              </a:r>
              <a:r>
                <a:rPr lang="fr-FR" sz="1400" dirty="0" smtClean="0"/>
                <a:t> </a:t>
              </a:r>
              <a:r>
                <a:rPr lang="fr-FR" sz="1400" dirty="0"/>
                <a:t>Centre &amp; City Centre </a:t>
              </a:r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4736371" y="5987588"/>
            <a:ext cx="4072754" cy="558673"/>
            <a:chOff x="586333" y="6289369"/>
            <a:chExt cx="4072754" cy="558673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-1" b="29385"/>
            <a:stretch/>
          </p:blipFill>
          <p:spPr>
            <a:xfrm>
              <a:off x="586333" y="6289369"/>
              <a:ext cx="540000" cy="381323"/>
            </a:xfrm>
            <a:prstGeom prst="rect">
              <a:avLst/>
            </a:prstGeom>
          </p:spPr>
        </p:pic>
        <p:sp>
          <p:nvSpPr>
            <p:cNvPr id="18" name="Espace réservé du texte 11"/>
            <p:cNvSpPr txBox="1">
              <a:spLocks/>
            </p:cNvSpPr>
            <p:nvPr/>
          </p:nvSpPr>
          <p:spPr>
            <a:xfrm>
              <a:off x="1134639" y="6392983"/>
              <a:ext cx="3524448" cy="45505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182880" indent="-182880" algn="l" defTabSz="914400" rtl="0" eaLnBrk="1" latinLnBrk="0" hangingPunct="1">
                <a:lnSpc>
                  <a:spcPct val="95000"/>
                </a:lnSpc>
                <a:spcBef>
                  <a:spcPts val="1400"/>
                </a:spcBef>
                <a:spcAft>
                  <a:spcPts val="200"/>
                </a:spcAft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1800" kern="1200" spc="1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-18288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280160" indent="-18288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00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00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00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00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400" dirty="0" smtClean="0"/>
                <a:t>Great </a:t>
              </a:r>
              <a:r>
                <a:rPr lang="fr-FR" sz="1400" dirty="0" err="1" smtClean="0"/>
                <a:t>Britain</a:t>
              </a:r>
              <a:r>
                <a:rPr lang="fr-FR" sz="1400" dirty="0" smtClean="0"/>
                <a:t>                                                                                                                                                Harbour station at 15 minutes </a:t>
              </a:r>
              <a:r>
                <a:rPr lang="fr-FR" sz="1400" dirty="0" err="1" smtClean="0"/>
                <a:t>from</a:t>
              </a:r>
              <a:r>
                <a:rPr lang="fr-FR" sz="1400" dirty="0" smtClean="0"/>
                <a:t> Caen </a:t>
              </a:r>
              <a:endParaRPr lang="fr-FR" sz="1400" dirty="0"/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4736371" y="5282308"/>
            <a:ext cx="3166658" cy="512566"/>
            <a:chOff x="4736371" y="5282308"/>
            <a:chExt cx="3166658" cy="512566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1" b="30153"/>
            <a:stretch/>
          </p:blipFill>
          <p:spPr>
            <a:xfrm>
              <a:off x="4736371" y="5282308"/>
              <a:ext cx="540000" cy="377172"/>
            </a:xfrm>
            <a:prstGeom prst="rect">
              <a:avLst/>
            </a:prstGeom>
          </p:spPr>
        </p:pic>
        <p:sp>
          <p:nvSpPr>
            <p:cNvPr id="19" name="Espace réservé du texte 11"/>
            <p:cNvSpPr txBox="1">
              <a:spLocks/>
            </p:cNvSpPr>
            <p:nvPr/>
          </p:nvSpPr>
          <p:spPr>
            <a:xfrm>
              <a:off x="5277830" y="5339815"/>
              <a:ext cx="2625199" cy="45505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182880" indent="-182880" algn="l" defTabSz="914400" rtl="0" eaLnBrk="1" latinLnBrk="0" hangingPunct="1">
                <a:lnSpc>
                  <a:spcPct val="95000"/>
                </a:lnSpc>
                <a:spcBef>
                  <a:spcPts val="1400"/>
                </a:spcBef>
                <a:spcAft>
                  <a:spcPts val="200"/>
                </a:spcAft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1800" kern="1200" spc="1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-18288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280160" indent="-18288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00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00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00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00000" indent="-228600"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400" dirty="0" smtClean="0"/>
                <a:t>1h15 London / 1h15 Lyon                                                                                                                              Airport at 10 minutes </a:t>
              </a:r>
              <a:endParaRPr lang="fr-FR" sz="14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35319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C07DFB94-2437-4287-919E-616A67E3FF4F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869948" y="1861073"/>
            <a:ext cx="5056188" cy="2939527"/>
          </a:xfrm>
        </p:spPr>
        <p:txBody>
          <a:bodyPr>
            <a:normAutofit lnSpcReduction="10000"/>
          </a:bodyPr>
          <a:lstStyle/>
          <a:p>
            <a:r>
              <a:rPr lang="en-US" smtClean="0"/>
              <a:t>Bus &amp; tram network</a:t>
            </a:r>
          </a:p>
          <a:p>
            <a:pPr lvl="1"/>
            <a:r>
              <a:rPr lang="en-US" smtClean="0"/>
              <a:t>Direct bus lines to the Conference Centre : </a:t>
            </a:r>
            <a:r>
              <a:rPr lang="en-US" sz="1400" smtClean="0"/>
              <a:t>8-11*-18-22-29-BV 9 - BV 10 (*direct from the railway station) - 4-15-23- BV 12</a:t>
            </a:r>
          </a:p>
          <a:p>
            <a:pPr marL="274320" lvl="1" indent="0">
              <a:buNone/>
            </a:pPr>
            <a:endParaRPr lang="en-US" sz="1400" smtClean="0"/>
          </a:p>
          <a:p>
            <a:pPr lvl="1">
              <a:lnSpc>
                <a:spcPct val="100000"/>
              </a:lnSpc>
            </a:pPr>
            <a:r>
              <a:rPr lang="en-US" smtClean="0"/>
              <a:t>Ticket 1,45 €</a:t>
            </a:r>
          </a:p>
          <a:p>
            <a:pPr lvl="1">
              <a:lnSpc>
                <a:spcPct val="100000"/>
              </a:lnSpc>
            </a:pPr>
            <a:r>
              <a:rPr lang="en-US" smtClean="0"/>
              <a:t>Group 1,09 €</a:t>
            </a:r>
          </a:p>
          <a:p>
            <a:pPr lvl="1">
              <a:lnSpc>
                <a:spcPct val="100000"/>
              </a:lnSpc>
            </a:pPr>
            <a:r>
              <a:rPr lang="en-US" smtClean="0"/>
              <a:t>3 days pass  7,90 €</a:t>
            </a:r>
          </a:p>
          <a:p>
            <a:pPr lvl="1"/>
            <a:endParaRPr lang="en-US" smtClean="0"/>
          </a:p>
          <a:p>
            <a:r>
              <a:rPr lang="en-US" smtClean="0"/>
              <a:t>Véol : 40 stations and more than 350 bicycles</a:t>
            </a:r>
          </a:p>
          <a:p>
            <a:endParaRPr lang="en-US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870203" y="365760"/>
            <a:ext cx="5055934" cy="1325562"/>
          </a:xfrm>
        </p:spPr>
        <p:txBody>
          <a:bodyPr>
            <a:normAutofit/>
          </a:bodyPr>
          <a:lstStyle/>
          <a:p>
            <a:r>
              <a:rPr lang="en-US" smtClean="0"/>
              <a:t>Circulate in Caen</a:t>
            </a:r>
            <a:endParaRPr lang="en-US"/>
          </a:p>
        </p:txBody>
      </p:sp>
      <p:pic>
        <p:nvPicPr>
          <p:cNvPr id="2" name="Espace réservé pour une image  1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71" r="1071"/>
          <a:stretch>
            <a:fillRect/>
          </a:stretch>
        </p:blipFill>
        <p:spPr/>
      </p:pic>
      <p:pic>
        <p:nvPicPr>
          <p:cNvPr id="3" name="Espace réservé pour une image  2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28" r="4228"/>
          <a:stretch>
            <a:fillRect/>
          </a:stretch>
        </p:blipFill>
        <p:spPr/>
      </p:pic>
      <p:pic>
        <p:nvPicPr>
          <p:cNvPr id="4" name="Espace réservé pour une image  3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986" b="7986"/>
          <a:stretch>
            <a:fillRect/>
          </a:stretch>
        </p:blipFill>
        <p:spPr/>
      </p:pic>
      <p:sp>
        <p:nvSpPr>
          <p:cNvPr id="11" name="Espace réservé du texte vertical 10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IPAC 2020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2007868" y="5642134"/>
            <a:ext cx="6150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smtClean="0"/>
              <a:t>Private shuttles from the hotels to the conference center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504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pour une image  11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986" b="7986"/>
          <a:stretch>
            <a:fillRect/>
          </a:stretch>
        </p:blipFill>
        <p:spPr/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C07DFB94-2437-4287-919E-616A67E3FF4F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791412" y="1856328"/>
            <a:ext cx="5519056" cy="4631801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US" smtClean="0"/>
          </a:p>
          <a:p>
            <a:pPr>
              <a:lnSpc>
                <a:spcPct val="150000"/>
              </a:lnSpc>
            </a:pPr>
            <a:r>
              <a:rPr lang="en-US" smtClean="0"/>
              <a:t>Normandy is Haute-Cuisine Heaven for food lovers</a:t>
            </a:r>
          </a:p>
          <a:p>
            <a:pPr>
              <a:lnSpc>
                <a:spcPct val="150000"/>
              </a:lnSpc>
            </a:pPr>
            <a:r>
              <a:rPr lang="en-US" smtClean="0"/>
              <a:t>More than 300 traditional and specialized restaurants</a:t>
            </a:r>
          </a:p>
          <a:p>
            <a:pPr>
              <a:lnSpc>
                <a:spcPct val="150000"/>
              </a:lnSpc>
            </a:pPr>
            <a:r>
              <a:rPr lang="en-US" smtClean="0"/>
              <a:t>3 Star chefs in Caen</a:t>
            </a:r>
          </a:p>
          <a:p>
            <a:pPr>
              <a:lnSpc>
                <a:spcPct val="150000"/>
              </a:lnSpc>
            </a:pPr>
            <a:r>
              <a:rPr lang="en-US" smtClean="0"/>
              <a:t>Famous normand specialities </a:t>
            </a:r>
          </a:p>
        </p:txBody>
      </p:sp>
      <p:pic>
        <p:nvPicPr>
          <p:cNvPr id="10" name="Espace réservé pour une image  9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986" b="7986"/>
          <a:stretch>
            <a:fillRect/>
          </a:stretch>
        </p:blipFill>
        <p:spPr/>
      </p:pic>
      <p:pic>
        <p:nvPicPr>
          <p:cNvPr id="11" name="Espace réservé pour une image  10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57" b="2757"/>
          <a:stretch>
            <a:fillRect/>
          </a:stretch>
        </p:blipFill>
        <p:spPr/>
      </p:pic>
      <p:sp>
        <p:nvSpPr>
          <p:cNvPr id="9" name="Espace réservé du texte vertical 8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IPAC 2020</a:t>
            </a:r>
            <a:endParaRPr lang="fr-FR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7154"/>
          <a:stretch/>
        </p:blipFill>
        <p:spPr>
          <a:xfrm>
            <a:off x="6477083" y="3453927"/>
            <a:ext cx="2645145" cy="1662360"/>
          </a:xfrm>
          <a:prstGeom prst="rect">
            <a:avLst/>
          </a:prstGeom>
        </p:spPr>
      </p:pic>
      <p:sp>
        <p:nvSpPr>
          <p:cNvPr id="13" name="Titre 9"/>
          <p:cNvSpPr txBox="1">
            <a:spLocks/>
          </p:cNvSpPr>
          <p:nvPr/>
        </p:nvSpPr>
        <p:spPr>
          <a:xfrm>
            <a:off x="870203" y="365760"/>
            <a:ext cx="5055934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French and Norman </a:t>
            </a:r>
            <a:r>
              <a:rPr lang="fr-FR" dirty="0" err="1" smtClean="0"/>
              <a:t>Gastronomy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79641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C07DFB94-2437-4287-919E-616A67E3FF4F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946404" y="2221454"/>
            <a:ext cx="5056188" cy="4631801"/>
          </a:xfrm>
        </p:spPr>
        <p:txBody>
          <a:bodyPr/>
          <a:lstStyle/>
          <a:p>
            <a:r>
              <a:rPr lang="fr-FR" dirty="0" smtClean="0"/>
              <a:t>The </a:t>
            </a:r>
            <a:r>
              <a:rPr lang="fr-FR" dirty="0" err="1"/>
              <a:t>Men's</a:t>
            </a:r>
            <a:r>
              <a:rPr lang="fr-FR" dirty="0"/>
              <a:t> </a:t>
            </a:r>
            <a:r>
              <a:rPr lang="fr-FR" dirty="0" smtClean="0"/>
              <a:t>Abb</a:t>
            </a:r>
            <a:r>
              <a:rPr lang="fr-FR" dirty="0"/>
              <a:t>e</a:t>
            </a:r>
            <a:r>
              <a:rPr lang="fr-FR" dirty="0" smtClean="0"/>
              <a:t>y, City Hall of Caen</a:t>
            </a:r>
          </a:p>
          <a:p>
            <a:endParaRPr lang="fr-FR" dirty="0"/>
          </a:p>
          <a:p>
            <a:r>
              <a:rPr lang="fr-FR" dirty="0"/>
              <a:t>Le Grand </a:t>
            </a:r>
            <a:r>
              <a:rPr lang="fr-FR" dirty="0" smtClean="0"/>
              <a:t>Hôtel of Cabourg </a:t>
            </a:r>
          </a:p>
          <a:p>
            <a:endParaRPr lang="fr-FR" dirty="0" smtClean="0"/>
          </a:p>
          <a:p>
            <a:r>
              <a:rPr lang="en-US" dirty="0"/>
              <a:t>Le Domaine de la </a:t>
            </a:r>
            <a:r>
              <a:rPr lang="en-US" dirty="0" err="1"/>
              <a:t>Baronnie</a:t>
            </a:r>
            <a:endParaRPr lang="fr-FR" dirty="0"/>
          </a:p>
          <a:p>
            <a:endParaRPr lang="fr-FR" dirty="0"/>
          </a:p>
        </p:txBody>
      </p:sp>
      <p:pic>
        <p:nvPicPr>
          <p:cNvPr id="18" name="Espace réservé pour une image  17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34" b="2734"/>
          <a:stretch>
            <a:fillRect/>
          </a:stretch>
        </p:blipFill>
        <p:spPr/>
      </p:pic>
      <p:sp>
        <p:nvSpPr>
          <p:cNvPr id="9" name="Espace réservé du texte vertical 8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IPAC 2020</a:t>
            </a:r>
            <a:endParaRPr lang="fr-FR" dirty="0"/>
          </a:p>
        </p:txBody>
      </p:sp>
      <p:pic>
        <p:nvPicPr>
          <p:cNvPr id="20" name="Espace réservé pour une image  19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986" b="7986"/>
          <a:stretch/>
        </p:blipFill>
        <p:spPr>
          <a:prstGeom prst="rect">
            <a:avLst/>
          </a:prstGeom>
        </p:spPr>
      </p:pic>
      <p:pic>
        <p:nvPicPr>
          <p:cNvPr id="22" name="Espace réservé pour une image  21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986" b="7986"/>
          <a:stretch/>
        </p:blipFill>
        <p:spPr>
          <a:xfrm>
            <a:off x="6498855" y="5180889"/>
            <a:ext cx="2628000" cy="1656000"/>
          </a:xfrm>
          <a:prstGeom prst="rect">
            <a:avLst/>
          </a:prstGeom>
        </p:spPr>
      </p:pic>
      <p:pic>
        <p:nvPicPr>
          <p:cNvPr id="6" name="Espace réservé pour une image  5"/>
          <p:cNvPicPr>
            <a:picLocks noGrp="1" noChangeAspect="1"/>
          </p:cNvPicPr>
          <p:nvPr>
            <p:ph type="pic" sz="quarter" idx="17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331" r="10331"/>
          <a:stretch>
            <a:fillRect/>
          </a:stretch>
        </p:blipFill>
        <p:spPr>
          <a:xfrm>
            <a:off x="6498855" y="1726963"/>
            <a:ext cx="2628000" cy="1656000"/>
          </a:xfrm>
        </p:spPr>
      </p:pic>
      <p:sp>
        <p:nvSpPr>
          <p:cNvPr id="10" name="Titre 9"/>
          <p:cNvSpPr txBox="1">
            <a:spLocks/>
          </p:cNvSpPr>
          <p:nvPr/>
        </p:nvSpPr>
        <p:spPr>
          <a:xfrm>
            <a:off x="870203" y="365760"/>
            <a:ext cx="5055934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/>
              <a:t>Welcome</a:t>
            </a:r>
            <a:r>
              <a:rPr lang="fr-FR" dirty="0"/>
              <a:t> cocktail and </a:t>
            </a:r>
            <a:r>
              <a:rPr lang="fr-FR" dirty="0" err="1"/>
              <a:t>Chairperson</a:t>
            </a:r>
            <a:r>
              <a:rPr lang="fr-FR" dirty="0"/>
              <a:t> </a:t>
            </a:r>
            <a:r>
              <a:rPr lang="fr-FR" dirty="0" err="1"/>
              <a:t>dinner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5600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48" y="825056"/>
            <a:ext cx="2105788" cy="118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C07DFB94-2437-4287-919E-616A67E3FF4F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1078228" y="3010504"/>
            <a:ext cx="7216215" cy="2036708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fr-FR" dirty="0" smtClean="0"/>
              <a:t>3 villes : Caen, Strasbourg and Lyon</a:t>
            </a:r>
          </a:p>
          <a:p>
            <a:pPr algn="just">
              <a:lnSpc>
                <a:spcPct val="150000"/>
              </a:lnSpc>
            </a:pPr>
            <a:r>
              <a:rPr lang="fr-FR" b="1" dirty="0" smtClean="0"/>
              <a:t>Candidature unifiée pour toute la communauté française des accélérateurs (CEA, CNRS, SOLEIL, ESRF) </a:t>
            </a:r>
            <a:endParaRPr lang="fr-FR" dirty="0" smtClean="0"/>
          </a:p>
          <a:p>
            <a:pPr algn="just">
              <a:lnSpc>
                <a:spcPct val="150000"/>
              </a:lnSpc>
            </a:pPr>
            <a:r>
              <a:rPr lang="fr-FR" dirty="0" smtClean="0"/>
              <a:t>Tous les partenaires </a:t>
            </a:r>
            <a:r>
              <a:rPr lang="fr-FR" dirty="0" smtClean="0"/>
              <a:t>s’engagent </a:t>
            </a:r>
            <a:r>
              <a:rPr lang="fr-FR" dirty="0" smtClean="0"/>
              <a:t>avec CAEN pour supporter le LOC (Local </a:t>
            </a:r>
            <a:r>
              <a:rPr lang="fr-FR" dirty="0" err="1" smtClean="0"/>
              <a:t>Organising</a:t>
            </a:r>
            <a:r>
              <a:rPr lang="fr-FR" dirty="0" smtClean="0"/>
              <a:t> </a:t>
            </a:r>
            <a:r>
              <a:rPr lang="fr-FR" dirty="0" err="1" smtClean="0"/>
              <a:t>Committee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584266" y="1113113"/>
            <a:ext cx="5055934" cy="1325562"/>
          </a:xfrm>
        </p:spPr>
        <p:txBody>
          <a:bodyPr/>
          <a:lstStyle/>
          <a:p>
            <a:r>
              <a:rPr lang="fr-FR" b="1" dirty="0" smtClean="0"/>
              <a:t>France </a:t>
            </a:r>
            <a:r>
              <a:rPr lang="fr-FR" b="1" dirty="0" err="1" smtClean="0"/>
              <a:t>bid</a:t>
            </a:r>
            <a:r>
              <a:rPr lang="fr-FR" b="1" dirty="0" smtClean="0"/>
              <a:t> for IPAC20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3600" dirty="0" smtClean="0"/>
              <a:t>The </a:t>
            </a:r>
            <a:r>
              <a:rPr lang="fr-FR" sz="3600" dirty="0" err="1" smtClean="0"/>
              <a:t>selection</a:t>
            </a:r>
            <a:r>
              <a:rPr lang="fr-FR" sz="3600" dirty="0" smtClean="0"/>
              <a:t> </a:t>
            </a:r>
            <a:r>
              <a:rPr lang="fr-FR" sz="3600" dirty="0" err="1" smtClean="0"/>
              <a:t>process</a:t>
            </a:r>
            <a:endParaRPr lang="fr-FR" sz="3600" dirty="0"/>
          </a:p>
        </p:txBody>
      </p:sp>
      <p:sp>
        <p:nvSpPr>
          <p:cNvPr id="9" name="Espace réservé du texte vertical 8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IPAC 2020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325" y="5402812"/>
            <a:ext cx="1666875" cy="8953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0278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C07DFB94-2437-4287-919E-616A67E3FF4F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Historic Sites and Monuments</a:t>
            </a:r>
          </a:p>
          <a:p>
            <a:r>
              <a:rPr lang="en-US" smtClean="0"/>
              <a:t>World heritage UNESCO </a:t>
            </a:r>
          </a:p>
          <a:p>
            <a:r>
              <a:rPr lang="en-US" smtClean="0"/>
              <a:t>Guided tour themes :</a:t>
            </a:r>
          </a:p>
          <a:p>
            <a:pPr lvl="1"/>
            <a:r>
              <a:rPr lang="en-US" smtClean="0"/>
              <a:t>D-Day </a:t>
            </a:r>
            <a:endParaRPr lang="en-US"/>
          </a:p>
          <a:p>
            <a:pPr lvl="1"/>
            <a:r>
              <a:rPr lang="en-US"/>
              <a:t>William the Conqueror </a:t>
            </a:r>
          </a:p>
          <a:p>
            <a:pPr lvl="1"/>
            <a:r>
              <a:rPr lang="en-US"/>
              <a:t>Impressionism </a:t>
            </a:r>
          </a:p>
          <a:p>
            <a:pPr lvl="1"/>
            <a:r>
              <a:rPr lang="en-US" smtClean="0"/>
              <a:t>Architecture</a:t>
            </a:r>
            <a:endParaRPr lang="en-US"/>
          </a:p>
          <a:p>
            <a:pPr lvl="1"/>
            <a:r>
              <a:rPr lang="en-US"/>
              <a:t>Gastronomy</a:t>
            </a:r>
          </a:p>
          <a:p>
            <a:endParaRPr lang="en-US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Social program	</a:t>
            </a:r>
            <a:endParaRPr lang="fr-FR" dirty="0"/>
          </a:p>
        </p:txBody>
      </p:sp>
      <p:sp>
        <p:nvSpPr>
          <p:cNvPr id="9" name="Espace réservé du texte vertical 8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IPAC 2020</a:t>
            </a:r>
            <a:endParaRPr lang="fr-FR" dirty="0"/>
          </a:p>
        </p:txBody>
      </p:sp>
      <p:pic>
        <p:nvPicPr>
          <p:cNvPr id="10" name="Placeholder 3" descr="Image 14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lum/>
          </a:blip>
          <a:srcRect t="7916" b="7916"/>
          <a:stretch>
            <a:fillRect/>
          </a:stretch>
        </p:blipFill>
        <p:spPr>
          <a:prstGeom prst="rect">
            <a:avLst/>
          </a:prstGeom>
          <a:ln>
            <a:noFill/>
          </a:ln>
        </p:spPr>
      </p:pic>
      <p:pic>
        <p:nvPicPr>
          <p:cNvPr id="11" name="Placeholder 3" descr="Image 6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lum/>
          </a:blip>
          <a:srcRect t="3191" b="3191"/>
          <a:stretch>
            <a:fillRect/>
          </a:stretch>
        </p:blipFill>
        <p:spPr>
          <a:prstGeom prst="rect">
            <a:avLst/>
          </a:prstGeom>
          <a:ln>
            <a:noFill/>
          </a:ln>
        </p:spPr>
      </p:pic>
      <p:pic>
        <p:nvPicPr>
          <p:cNvPr id="15" name="Placeholder 3" descr="Image 3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lum/>
          </a:blip>
          <a:srcRect t="2765" b="2765"/>
          <a:stretch>
            <a:fillRect/>
          </a:stretch>
        </p:blipFill>
        <p:spPr>
          <a:prstGeom prst="rect">
            <a:avLst/>
          </a:prstGeom>
          <a:ln>
            <a:noFill/>
          </a:ln>
        </p:spPr>
      </p:pic>
      <p:pic>
        <p:nvPicPr>
          <p:cNvPr id="2050" name="Picture 2" descr="Afficher l'image d'origine"/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99" r="219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0504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pour une image  6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2" b="1862"/>
          <a:stretch>
            <a:fillRect/>
          </a:stretch>
        </p:blipFill>
        <p:spPr>
          <a:xfrm>
            <a:off x="946150" y="1028541"/>
            <a:ext cx="7208838" cy="4629150"/>
          </a:xfrm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C07DFB94-2437-4287-919E-616A67E3FF4F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46404" y="-309151"/>
            <a:ext cx="7207892" cy="1325562"/>
          </a:xfrm>
        </p:spPr>
        <p:txBody>
          <a:bodyPr>
            <a:normAutofit/>
          </a:bodyPr>
          <a:lstStyle/>
          <a:p>
            <a:r>
              <a:rPr lang="fr-FR" sz="3600" dirty="0" smtClean="0">
                <a:latin typeface="+mn-lt"/>
              </a:rPr>
              <a:t>IPAC 2020</a:t>
            </a:r>
            <a:endParaRPr lang="fr-FR" sz="3600" dirty="0">
              <a:latin typeface="+mn-lt"/>
            </a:endParaRPr>
          </a:p>
        </p:txBody>
      </p:sp>
      <p:sp>
        <p:nvSpPr>
          <p:cNvPr id="16" name="Espace réservé du texte vertical 15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mtClean="0"/>
              <a:t>IPAC 2020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946150" y="5676816"/>
            <a:ext cx="7208146" cy="931060"/>
          </a:xfrm>
        </p:spPr>
        <p:txBody>
          <a:bodyPr>
            <a:normAutofit/>
          </a:bodyPr>
          <a:lstStyle/>
          <a:p>
            <a:r>
              <a:rPr lang="fr-FR" sz="3600" dirty="0" err="1" smtClean="0"/>
              <a:t>Welcome</a:t>
            </a:r>
            <a:r>
              <a:rPr lang="fr-FR" sz="3600" dirty="0" smtClean="0"/>
              <a:t> to Caen – </a:t>
            </a:r>
            <a:r>
              <a:rPr lang="fr-FR" sz="3600" dirty="0" err="1" smtClean="0"/>
              <a:t>Normandy</a:t>
            </a:r>
            <a:r>
              <a:rPr lang="fr-FR" sz="3600" dirty="0" smtClean="0"/>
              <a:t>!</a:t>
            </a:r>
            <a:endParaRPr lang="fr-FR" sz="3600" dirty="0"/>
          </a:p>
        </p:txBody>
      </p:sp>
    </p:spTree>
    <p:extLst>
      <p:ext uri="{BB962C8B-B14F-4D97-AF65-F5344CB8AC3E}">
        <p14:creationId xmlns="" xmlns:p14="http://schemas.microsoft.com/office/powerpoint/2010/main" val="360477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C07DFB94-2437-4287-919E-616A67E3FF4F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43886" y="176286"/>
            <a:ext cx="7207892" cy="56511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Prochaines étapes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63772" y="1298094"/>
            <a:ext cx="8074282" cy="4138866"/>
          </a:xfrm>
        </p:spPr>
        <p:txBody>
          <a:bodyPr>
            <a:normAutofit fontScale="70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fr-FR" sz="2400" b="1" kern="1800" dirty="0" smtClean="0">
                <a:solidFill>
                  <a:srgbClr val="7030A0"/>
                </a:solidFill>
                <a:ea typeface="Times New Roman"/>
              </a:rPr>
              <a:t> Constitution du groupe de travail</a:t>
            </a:r>
          </a:p>
          <a:p>
            <a:pPr lvl="1">
              <a:buFont typeface="Arial" pitchFamily="34" charset="0"/>
              <a:buChar char="•"/>
            </a:pPr>
            <a:r>
              <a:rPr lang="fr-FR" sz="2400" dirty="0" smtClean="0">
                <a:solidFill>
                  <a:srgbClr val="7030A0"/>
                </a:solidFill>
                <a:ea typeface="Times New Roman"/>
              </a:rPr>
              <a:t> Comité local </a:t>
            </a:r>
            <a:r>
              <a:rPr lang="fr-FR" sz="2400" dirty="0" smtClean="0">
                <a:solidFill>
                  <a:srgbClr val="7030A0"/>
                </a:solidFill>
                <a:ea typeface="Times New Roman"/>
              </a:rPr>
              <a:t>GANIL</a:t>
            </a:r>
          </a:p>
          <a:p>
            <a:pPr lvl="1">
              <a:buFont typeface="Arial" pitchFamily="34" charset="0"/>
              <a:buChar char="•"/>
            </a:pPr>
            <a:r>
              <a:rPr lang="fr-FR" sz="2400" dirty="0" smtClean="0">
                <a:solidFill>
                  <a:srgbClr val="7030A0"/>
                </a:solidFill>
                <a:ea typeface="Times New Roman"/>
              </a:rPr>
              <a:t>CEA :</a:t>
            </a:r>
            <a:r>
              <a:rPr lang="fr-FR" sz="2400" dirty="0" smtClean="0">
                <a:solidFill>
                  <a:srgbClr val="7030A0"/>
                </a:solidFill>
                <a:ea typeface="Times New Roman"/>
              </a:rPr>
              <a:t>Pierre Védrine et Antoine </a:t>
            </a:r>
            <a:r>
              <a:rPr lang="fr-FR" sz="2400" dirty="0" err="1" smtClean="0">
                <a:solidFill>
                  <a:srgbClr val="7030A0"/>
                </a:solidFill>
                <a:ea typeface="Times New Roman"/>
              </a:rPr>
              <a:t>Dael</a:t>
            </a:r>
            <a:r>
              <a:rPr lang="fr-FR" sz="2400" dirty="0" smtClean="0">
                <a:solidFill>
                  <a:srgbClr val="7030A0"/>
                </a:solidFill>
                <a:ea typeface="Times New Roman"/>
              </a:rPr>
              <a:t> (industrie)</a:t>
            </a:r>
          </a:p>
          <a:p>
            <a:pPr lvl="1">
              <a:buFont typeface="Arial" pitchFamily="34" charset="0"/>
              <a:buChar char="•"/>
            </a:pPr>
            <a:r>
              <a:rPr lang="fr-FR" sz="2400" dirty="0" smtClean="0">
                <a:solidFill>
                  <a:srgbClr val="7030A0"/>
                </a:solidFill>
                <a:ea typeface="Times New Roman"/>
              </a:rPr>
              <a:t> CNRS : JL. </a:t>
            </a:r>
            <a:r>
              <a:rPr lang="fr-FR" sz="2400" dirty="0" smtClean="0">
                <a:solidFill>
                  <a:srgbClr val="7030A0"/>
                </a:solidFill>
                <a:ea typeface="Times New Roman"/>
              </a:rPr>
              <a:t>Biarrote</a:t>
            </a:r>
            <a:endParaRPr lang="fr-FR" sz="2400" dirty="0" smtClean="0">
              <a:solidFill>
                <a:srgbClr val="7030A0"/>
              </a:solidFill>
              <a:ea typeface="Times New Roman"/>
            </a:endParaRPr>
          </a:p>
          <a:p>
            <a:pPr lvl="1">
              <a:buFont typeface="Arial" pitchFamily="34" charset="0"/>
              <a:buChar char="•"/>
            </a:pPr>
            <a:r>
              <a:rPr lang="fr-FR" sz="2400" dirty="0" smtClean="0">
                <a:solidFill>
                  <a:srgbClr val="7030A0"/>
                </a:solidFill>
                <a:ea typeface="Times New Roman"/>
              </a:rPr>
              <a:t> Caen Event et bureau des Congrès de Caen</a:t>
            </a:r>
            <a:r>
              <a:rPr lang="fr-FR" sz="2400" dirty="0" smtClean="0"/>
              <a:t/>
            </a:r>
            <a:br>
              <a:rPr lang="fr-FR" sz="2400" dirty="0" smtClean="0"/>
            </a:br>
            <a:endParaRPr lang="fr-FR" sz="2300" b="1" kern="1800" dirty="0" smtClean="0">
              <a:solidFill>
                <a:srgbClr val="7030A0"/>
              </a:solidFill>
              <a:ea typeface="Times New Roman"/>
            </a:endParaRPr>
          </a:p>
          <a:p>
            <a:pPr>
              <a:buFont typeface="Arial" pitchFamily="34" charset="0"/>
              <a:buChar char="•"/>
            </a:pPr>
            <a:r>
              <a:rPr lang="fr-FR" sz="2400" b="1" dirty="0" smtClean="0">
                <a:solidFill>
                  <a:srgbClr val="7030A0"/>
                </a:solidFill>
                <a:ea typeface="Times New Roman"/>
              </a:rPr>
              <a:t> </a:t>
            </a:r>
            <a:r>
              <a:rPr lang="fr-FR" sz="2400" b="1" dirty="0" smtClean="0">
                <a:solidFill>
                  <a:srgbClr val="7030A0"/>
                </a:solidFill>
                <a:ea typeface="Times New Roman"/>
              </a:rPr>
              <a:t>Préparation venue du </a:t>
            </a:r>
            <a:r>
              <a:rPr lang="fr-FR" sz="2400" b="1" dirty="0" err="1" smtClean="0">
                <a:solidFill>
                  <a:srgbClr val="7030A0"/>
                </a:solidFill>
                <a:ea typeface="Times New Roman"/>
              </a:rPr>
              <a:t>Scientific</a:t>
            </a:r>
            <a:r>
              <a:rPr lang="fr-FR" sz="2400" b="1" dirty="0" smtClean="0">
                <a:solidFill>
                  <a:srgbClr val="7030A0"/>
                </a:solidFill>
                <a:ea typeface="Times New Roman"/>
              </a:rPr>
              <a:t> Program </a:t>
            </a:r>
            <a:r>
              <a:rPr lang="fr-FR" sz="2400" b="1" dirty="0" err="1" smtClean="0">
                <a:solidFill>
                  <a:srgbClr val="7030A0"/>
                </a:solidFill>
                <a:ea typeface="Times New Roman"/>
              </a:rPr>
              <a:t>Committee</a:t>
            </a:r>
            <a:r>
              <a:rPr lang="fr-FR" sz="2400" b="1" dirty="0" smtClean="0">
                <a:solidFill>
                  <a:srgbClr val="7030A0"/>
                </a:solidFill>
                <a:ea typeface="Times New Roman"/>
              </a:rPr>
              <a:t> (SPC)</a:t>
            </a:r>
          </a:p>
          <a:p>
            <a:pPr lvl="1">
              <a:buFont typeface="Arial" pitchFamily="34" charset="0"/>
              <a:buChar char="•"/>
            </a:pPr>
            <a:r>
              <a:rPr lang="fr-FR" sz="2400" dirty="0" smtClean="0">
                <a:solidFill>
                  <a:srgbClr val="7030A0"/>
                </a:solidFill>
                <a:ea typeface="Times New Roman"/>
              </a:rPr>
              <a:t> A Caen du 19  au 20 janvier 2017</a:t>
            </a:r>
          </a:p>
          <a:p>
            <a:pPr lvl="1">
              <a:buFont typeface="Arial" pitchFamily="34" charset="0"/>
              <a:buChar char="•"/>
            </a:pPr>
            <a:r>
              <a:rPr lang="fr-FR" sz="2400" dirty="0" smtClean="0">
                <a:solidFill>
                  <a:srgbClr val="7030A0"/>
                </a:solidFill>
                <a:ea typeface="Times New Roman"/>
              </a:rPr>
              <a:t> 25 personnes</a:t>
            </a:r>
          </a:p>
          <a:p>
            <a:pPr lvl="1">
              <a:buFont typeface="Arial" pitchFamily="34" charset="0"/>
              <a:buChar char="•"/>
            </a:pPr>
            <a:r>
              <a:rPr lang="fr-FR" sz="2400" dirty="0" smtClean="0">
                <a:solidFill>
                  <a:srgbClr val="7030A0"/>
                </a:solidFill>
                <a:ea typeface="Times New Roman"/>
              </a:rPr>
              <a:t> Visite du site</a:t>
            </a:r>
          </a:p>
          <a:p>
            <a:pPr lvl="1">
              <a:buFont typeface="Arial" pitchFamily="34" charset="0"/>
              <a:buChar char="•"/>
            </a:pPr>
            <a:endParaRPr lang="fr-FR" sz="2400" b="1" dirty="0" smtClean="0">
              <a:solidFill>
                <a:srgbClr val="7030A0"/>
              </a:solidFill>
              <a:ea typeface="Times New Roman"/>
            </a:endParaRPr>
          </a:p>
          <a:p>
            <a:pPr>
              <a:buFont typeface="Arial" pitchFamily="34" charset="0"/>
              <a:buChar char="•"/>
            </a:pPr>
            <a:r>
              <a:rPr lang="fr-FR" sz="2400" b="1" kern="1800" dirty="0" smtClean="0">
                <a:solidFill>
                  <a:srgbClr val="7030A0"/>
                </a:solidFill>
                <a:ea typeface="Times New Roman"/>
              </a:rPr>
              <a:t> Etablissement </a:t>
            </a:r>
            <a:r>
              <a:rPr lang="fr-FR" sz="2400" b="1" kern="1800" dirty="0" smtClean="0">
                <a:solidFill>
                  <a:srgbClr val="7030A0"/>
                </a:solidFill>
                <a:ea typeface="Times New Roman"/>
              </a:rPr>
              <a:t>de la liste des fonctions (</a:t>
            </a:r>
            <a:r>
              <a:rPr lang="fr-FR" sz="2400" b="1" kern="1800" dirty="0" err="1" smtClean="0">
                <a:solidFill>
                  <a:srgbClr val="7030A0"/>
                </a:solidFill>
                <a:ea typeface="Times New Roman"/>
              </a:rPr>
              <a:t>cf</a:t>
            </a:r>
            <a:r>
              <a:rPr lang="fr-FR" sz="2400" b="1" kern="1800" dirty="0" smtClean="0">
                <a:solidFill>
                  <a:srgbClr val="7030A0"/>
                </a:solidFill>
                <a:ea typeface="Times New Roman"/>
              </a:rPr>
              <a:t> IPAC17) et Participation des autres laboratoires</a:t>
            </a:r>
          </a:p>
          <a:p>
            <a:r>
              <a:rPr lang="fr-FR" sz="2400" b="1" kern="1800" dirty="0" smtClean="0">
                <a:solidFill>
                  <a:srgbClr val="7030A0"/>
                </a:solidFill>
                <a:ea typeface="Times New Roman"/>
              </a:rPr>
              <a:t/>
            </a:r>
            <a:br>
              <a:rPr lang="fr-FR" sz="2400" b="1" kern="1800" dirty="0" smtClean="0">
                <a:solidFill>
                  <a:srgbClr val="7030A0"/>
                </a:solidFill>
                <a:ea typeface="Times New Roman"/>
              </a:rPr>
            </a:br>
            <a:r>
              <a:rPr lang="fr-FR" sz="2400" b="1" kern="1800" dirty="0" smtClean="0">
                <a:solidFill>
                  <a:srgbClr val="7030A0"/>
                </a:solidFill>
                <a:ea typeface="Times New Roman"/>
              </a:rPr>
              <a:t> </a:t>
            </a:r>
          </a:p>
        </p:txBody>
      </p:sp>
      <p:sp>
        <p:nvSpPr>
          <p:cNvPr id="6" name="Espace réservé du texte vertical 5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 fontScale="92500" lnSpcReduction="10000"/>
          </a:bodyPr>
          <a:lstStyle/>
          <a:p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601" y="3382963"/>
            <a:ext cx="4226213" cy="3485923"/>
          </a:xfrm>
          <a:prstGeom prst="rect">
            <a:avLst/>
          </a:prstGeom>
        </p:spPr>
      </p:pic>
      <p:pic>
        <p:nvPicPr>
          <p:cNvPr id="12" name="Espace réservé pour une image  11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830" b="7830"/>
          <a:stretch>
            <a:fillRect/>
          </a:stretch>
        </p:blipFill>
        <p:spPr/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C07DFB94-2437-4287-919E-616A67E3FF4F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3"/>
          </p:nvPr>
        </p:nvSpPr>
        <p:spPr>
          <a:xfrm>
            <a:off x="946150" y="1861073"/>
            <a:ext cx="4431393" cy="4631801"/>
          </a:xfrm>
        </p:spPr>
        <p:txBody>
          <a:bodyPr/>
          <a:lstStyle/>
          <a:p>
            <a:r>
              <a:rPr lang="en-US" smtClean="0"/>
              <a:t>Located in North-West of France</a:t>
            </a:r>
          </a:p>
          <a:p>
            <a:r>
              <a:rPr lang="en-US" smtClean="0"/>
              <a:t>Strong history heritage</a:t>
            </a:r>
          </a:p>
          <a:p>
            <a:r>
              <a:rPr lang="en-US" smtClean="0"/>
              <a:t>Numerous places to visit and discover</a:t>
            </a:r>
          </a:p>
          <a:p>
            <a:endParaRPr lang="en-US" sz="100" smtClean="0"/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en-US" b="1" smtClean="0"/>
              <a:t>The second touristic region most known                  in the world !</a:t>
            </a:r>
            <a:endParaRPr lang="en-US" b="1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Welcome</a:t>
            </a:r>
            <a:r>
              <a:rPr lang="fr-FR" dirty="0" smtClean="0"/>
              <a:t> to </a:t>
            </a:r>
            <a:r>
              <a:rPr lang="fr-FR" dirty="0" err="1" smtClean="0"/>
              <a:t>Normandy</a:t>
            </a:r>
            <a:endParaRPr lang="fr-FR" dirty="0"/>
          </a:p>
        </p:txBody>
      </p:sp>
      <p:pic>
        <p:nvPicPr>
          <p:cNvPr id="9" name="Espace réservé pour une image  8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830" b="7830"/>
          <a:stretch>
            <a:fillRect/>
          </a:stretch>
        </p:blipFill>
        <p:spPr/>
      </p:pic>
      <p:pic>
        <p:nvPicPr>
          <p:cNvPr id="10" name="Espace réservé pour une image  9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97" b="2697"/>
          <a:stretch>
            <a:fillRect/>
          </a:stretch>
        </p:blipFill>
        <p:spPr/>
      </p:pic>
      <p:sp>
        <p:nvSpPr>
          <p:cNvPr id="13" name="Espace réservé du texte vertical 12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IPAC 2020</a:t>
            </a:r>
            <a:endParaRPr lang="fr-FR" dirty="0"/>
          </a:p>
        </p:txBody>
      </p:sp>
      <p:pic>
        <p:nvPicPr>
          <p:cNvPr id="15" name="Picture 8" descr="http://int.rendezvousenfrance.com/sites/default/files/70e_anniversaire_debarquementcafp_photo-_stephane_deve.original_retaille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140"/>
          <a:stretch/>
        </p:blipFill>
        <p:spPr bwMode="auto">
          <a:xfrm>
            <a:off x="6493813" y="1716077"/>
            <a:ext cx="2633041" cy="16240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6059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Espace réservé pour une image  12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46" b="2846"/>
          <a:stretch>
            <a:fillRect/>
          </a:stretch>
        </p:blipFill>
        <p:spPr/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C07DFB94-2437-4287-919E-616A67E3FF4F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946404" y="2221454"/>
            <a:ext cx="5056188" cy="4631801"/>
          </a:xfrm>
        </p:spPr>
        <p:txBody>
          <a:bodyPr/>
          <a:lstStyle/>
          <a:p>
            <a:r>
              <a:rPr lang="en-US" smtClean="0"/>
              <a:t>« City of Art and History » label</a:t>
            </a:r>
          </a:p>
          <a:p>
            <a:r>
              <a:rPr lang="en-US" smtClean="0"/>
              <a:t>Exceptional environment :  marina, green areas in city centre…</a:t>
            </a:r>
          </a:p>
          <a:p>
            <a:r>
              <a:rPr lang="en-US" smtClean="0"/>
              <a:t>Gastronomic destination</a:t>
            </a:r>
          </a:p>
          <a:p>
            <a:r>
              <a:rPr lang="en-US" smtClean="0"/>
              <a:t>Home of innovation and creativity</a:t>
            </a:r>
          </a:p>
          <a:p>
            <a:endParaRPr lang="en-US" smtClean="0"/>
          </a:p>
          <a:p>
            <a:endParaRPr lang="en-US"/>
          </a:p>
        </p:txBody>
      </p:sp>
      <p:pic>
        <p:nvPicPr>
          <p:cNvPr id="8" name="Espace réservé pour une image  7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830" b="7830"/>
          <a:stretch>
            <a:fillRect/>
          </a:stretch>
        </p:blipFill>
        <p:spPr/>
      </p:pic>
      <p:pic>
        <p:nvPicPr>
          <p:cNvPr id="15" name="Espace réservé pour une image  14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67" b="2167"/>
          <a:stretch>
            <a:fillRect/>
          </a:stretch>
        </p:blipFill>
        <p:spPr/>
      </p:pic>
      <p:pic>
        <p:nvPicPr>
          <p:cNvPr id="12" name="Espace réservé pour une image  11"/>
          <p:cNvPicPr>
            <a:picLocks noGrp="1" noChangeAspect="1"/>
          </p:cNvPicPr>
          <p:nvPr>
            <p:ph type="pic" sz="quarter" idx="16"/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34" b="2734"/>
          <a:stretch>
            <a:fillRect/>
          </a:stretch>
        </p:blipFill>
        <p:spPr/>
      </p:pic>
      <p:sp>
        <p:nvSpPr>
          <p:cNvPr id="16" name="Espace réservé du texte vertical 15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IPAC 2020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1468663" y="4863446"/>
            <a:ext cx="4593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hlinkClick r:id="rId7" action="ppaction://hlinkfile"/>
              </a:rPr>
              <a:t>Joël BRUNEAU, Mayor of Caen </a:t>
            </a:r>
            <a:endParaRPr lang="fr-FR" sz="1600" b="1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276" y="6030000"/>
            <a:ext cx="628960" cy="683594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931" y="6008472"/>
            <a:ext cx="522102" cy="683594"/>
          </a:xfrm>
          <a:prstGeom prst="rect">
            <a:avLst/>
          </a:prstGeom>
        </p:spPr>
      </p:pic>
      <p:sp>
        <p:nvSpPr>
          <p:cNvPr id="19" name="Titre 3"/>
          <p:cNvSpPr txBox="1">
            <a:spLocks/>
          </p:cNvSpPr>
          <p:nvPr/>
        </p:nvSpPr>
        <p:spPr>
          <a:xfrm>
            <a:off x="946404" y="365760"/>
            <a:ext cx="5055934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 smtClean="0"/>
              <a:t>Welcome</a:t>
            </a:r>
            <a:r>
              <a:rPr lang="fr-FR" dirty="0" smtClean="0"/>
              <a:t> to Caen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28045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C07DFB94-2437-4287-919E-616A67E3FF4F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21" name="Espace réservé pour une image  20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8" t="4083" r="2768" b="11748"/>
          <a:stretch/>
        </p:blipFill>
        <p:spPr>
          <a:xfrm>
            <a:off x="1162160" y="1581637"/>
            <a:ext cx="6738692" cy="2777985"/>
          </a:xfrm>
        </p:spPr>
      </p:pic>
      <p:sp>
        <p:nvSpPr>
          <p:cNvPr id="16" name="Espace réservé du texte vertical 15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mtClean="0"/>
              <a:t>IPAC 2020</a:t>
            </a:r>
            <a:endParaRPr lang="fr-FR" dirty="0"/>
          </a:p>
        </p:txBody>
      </p:sp>
      <p:pic>
        <p:nvPicPr>
          <p:cNvPr id="7" name="Picture 2" descr="drapeau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2160" y="4370132"/>
            <a:ext cx="6740526" cy="592785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104780" y="1571127"/>
            <a:ext cx="146429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SPIRAL2</a:t>
            </a:r>
            <a:endParaRPr lang="fr-FR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42804" y="1513389"/>
            <a:ext cx="20529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Cyclotrons</a:t>
            </a:r>
            <a:endParaRPr lang="fr-FR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52674" y="5443249"/>
            <a:ext cx="4795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dirty="0" smtClean="0"/>
              <a:t>Large National </a:t>
            </a:r>
            <a:r>
              <a:rPr lang="fr-FR" sz="2400" dirty="0" err="1" smtClean="0"/>
              <a:t>Heavy</a:t>
            </a:r>
            <a:r>
              <a:rPr lang="fr-FR" sz="2400" dirty="0" smtClean="0"/>
              <a:t> </a:t>
            </a:r>
            <a:r>
              <a:rPr lang="fr-FR" sz="2400" dirty="0"/>
              <a:t>Ion Accelerator</a:t>
            </a:r>
          </a:p>
        </p:txBody>
      </p:sp>
      <p:sp>
        <p:nvSpPr>
          <p:cNvPr id="11" name="Titre 3"/>
          <p:cNvSpPr txBox="1">
            <a:spLocks/>
          </p:cNvSpPr>
          <p:nvPr/>
        </p:nvSpPr>
        <p:spPr>
          <a:xfrm>
            <a:off x="903668" y="736275"/>
            <a:ext cx="7173531" cy="6571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GANIL, strongly involved in the IPAC20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094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C07DFB94-2437-4287-919E-616A67E3FF4F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3"/>
          </p:nvPr>
        </p:nvSpPr>
        <p:spPr>
          <a:xfrm>
            <a:off x="903541" y="1854068"/>
            <a:ext cx="4704779" cy="3199715"/>
          </a:xfrm>
        </p:spPr>
        <p:txBody>
          <a:bodyPr>
            <a:normAutofit/>
          </a:bodyPr>
          <a:lstStyle/>
          <a:p>
            <a:pPr marL="0" lvl="0" indent="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dirty="0"/>
          </a:p>
          <a:p>
            <a:pPr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en-US" b="1" dirty="0"/>
              <a:t>In term of accelerators :</a:t>
            </a:r>
          </a:p>
          <a:p>
            <a:pPr lvl="1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Calibri" panose="020F0502020204030204" pitchFamily="34" charset="0"/>
              <a:buChar char="‐"/>
              <a:defRPr/>
            </a:pPr>
            <a:r>
              <a:rPr lang="en-US" dirty="0"/>
              <a:t>5 cyclotrons</a:t>
            </a:r>
          </a:p>
          <a:p>
            <a:pPr lvl="1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Calibri" panose="020F0502020204030204" pitchFamily="34" charset="0"/>
              <a:buChar char="‐"/>
              <a:defRPr/>
            </a:pPr>
            <a:r>
              <a:rPr lang="en-US" dirty="0" smtClean="0"/>
              <a:t>A </a:t>
            </a:r>
            <a:r>
              <a:rPr lang="en-US" dirty="0"/>
              <a:t>superconducting linear accelerator SPIRAL2</a:t>
            </a:r>
          </a:p>
          <a:p>
            <a:pPr lvl="1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 typeface="Calibri" panose="020F0502020204030204" pitchFamily="34" charset="0"/>
              <a:buChar char="‐"/>
              <a:defRPr/>
            </a:pPr>
            <a:r>
              <a:rPr lang="en-US" dirty="0"/>
              <a:t>12 rooms of experiences and detectors and </a:t>
            </a:r>
            <a:r>
              <a:rPr lang="en-US" dirty="0" smtClean="0"/>
              <a:t>spectrometers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dirty="0"/>
          </a:p>
          <a:p>
            <a:pPr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en-US" b="1" dirty="0" smtClean="0"/>
              <a:t>GANIL </a:t>
            </a:r>
            <a:r>
              <a:rPr lang="en-US" b="1" dirty="0"/>
              <a:t>facilities </a:t>
            </a:r>
            <a:r>
              <a:rPr lang="en-US" b="1" dirty="0" smtClean="0"/>
              <a:t>visits :</a:t>
            </a:r>
            <a:endParaRPr lang="en-US" b="1" dirty="0"/>
          </a:p>
          <a:p>
            <a:pPr marL="0" indent="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sz="600" dirty="0" smtClean="0"/>
          </a:p>
          <a:p>
            <a:pPr marL="0" indent="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sz="1600" dirty="0" smtClean="0"/>
              <a:t>A </a:t>
            </a:r>
            <a:r>
              <a:rPr lang="en-US" sz="1600" dirty="0"/>
              <a:t>great tradition : each year GANIL </a:t>
            </a:r>
            <a:r>
              <a:rPr lang="en-US" sz="1600" dirty="0" smtClean="0"/>
              <a:t>opens </a:t>
            </a:r>
            <a:r>
              <a:rPr lang="en-US" sz="1600" dirty="0"/>
              <a:t>its doors to 700 visitors on one day</a:t>
            </a:r>
            <a:r>
              <a:rPr lang="en-US" sz="1600" dirty="0" smtClean="0"/>
              <a:t>.</a:t>
            </a:r>
            <a:endParaRPr lang="en-US" dirty="0" smtClean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 smtClean="0"/>
          </a:p>
        </p:txBody>
      </p:sp>
      <p:pic>
        <p:nvPicPr>
          <p:cNvPr id="23" name="Espace réservé pour une image  22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25" b="2625"/>
          <a:stretch>
            <a:fillRect/>
          </a:stretch>
        </p:blipFill>
        <p:spPr/>
      </p:pic>
      <p:pic>
        <p:nvPicPr>
          <p:cNvPr id="25" name="Espace réservé pour une image  24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74" b="2774"/>
          <a:stretch>
            <a:fillRect/>
          </a:stretch>
        </p:blipFill>
        <p:spPr/>
      </p:pic>
      <p:sp>
        <p:nvSpPr>
          <p:cNvPr id="9" name="Espace réservé du texte vertical 8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mtClean="0"/>
              <a:t>IPAC 2020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1298036" y="5773638"/>
            <a:ext cx="5055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hlinkClick r:id="rId4" action="ppaction://hlinkfile"/>
              </a:rPr>
              <a:t>Florent STALEY, GANIL </a:t>
            </a:r>
            <a:r>
              <a:rPr lang="fr-FR" sz="1600" b="1" dirty="0" err="1" smtClean="0">
                <a:hlinkClick r:id="rId4" action="ppaction://hlinkfile"/>
              </a:rPr>
              <a:t>Director</a:t>
            </a:r>
            <a:r>
              <a:rPr lang="fr-FR" sz="1600" b="1" dirty="0" smtClean="0">
                <a:hlinkClick r:id="rId4" action="ppaction://hlinkfile"/>
              </a:rPr>
              <a:t> </a:t>
            </a:r>
            <a:endParaRPr lang="fr-FR" sz="1600" b="1" dirty="0"/>
          </a:p>
        </p:txBody>
      </p:sp>
      <p:pic>
        <p:nvPicPr>
          <p:cNvPr id="10" name="Espace réservé pour une image  9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99" b="3199"/>
          <a:stretch>
            <a:fillRect/>
          </a:stretch>
        </p:blipFill>
        <p:spPr/>
      </p:pic>
      <p:pic>
        <p:nvPicPr>
          <p:cNvPr id="14" name="Espace réservé pour une image  13"/>
          <p:cNvPicPr>
            <a:picLocks noGrp="1" noChangeAspect="1"/>
          </p:cNvPicPr>
          <p:nvPr>
            <p:ph type="pic" sz="quarter" idx="17"/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103" r="10103"/>
          <a:stretch>
            <a:fillRect/>
          </a:stretch>
        </p:blipFill>
        <p:spPr/>
      </p:pic>
      <p:sp>
        <p:nvSpPr>
          <p:cNvPr id="3" name="Rectangle 2"/>
          <p:cNvSpPr/>
          <p:nvPr/>
        </p:nvSpPr>
        <p:spPr>
          <a:xfrm>
            <a:off x="903540" y="1286668"/>
            <a:ext cx="4948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dirty="0" smtClean="0"/>
              <a:t>only at 10 </a:t>
            </a:r>
            <a:r>
              <a:rPr lang="en-US" dirty="0"/>
              <a:t>minutes from the </a:t>
            </a:r>
            <a:r>
              <a:rPr lang="en-US" dirty="0" smtClean="0"/>
              <a:t>Conference Centre</a:t>
            </a:r>
            <a:endParaRPr lang="en-US" dirty="0"/>
          </a:p>
        </p:txBody>
      </p:sp>
      <p:sp>
        <p:nvSpPr>
          <p:cNvPr id="11" name="Titre 3"/>
          <p:cNvSpPr>
            <a:spLocks noGrp="1"/>
          </p:cNvSpPr>
          <p:nvPr>
            <p:ph type="title"/>
          </p:nvPr>
        </p:nvSpPr>
        <p:spPr>
          <a:xfrm>
            <a:off x="903541" y="760010"/>
            <a:ext cx="5055934" cy="657179"/>
          </a:xfrm>
        </p:spPr>
        <p:txBody>
          <a:bodyPr/>
          <a:lstStyle/>
          <a:p>
            <a:pPr lvl="0"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dirty="0"/>
              <a:t>Visit GANIL / SPIRAL2 </a:t>
            </a:r>
          </a:p>
        </p:txBody>
      </p:sp>
    </p:spTree>
    <p:extLst>
      <p:ext uri="{BB962C8B-B14F-4D97-AF65-F5344CB8AC3E}">
        <p14:creationId xmlns="" xmlns:p14="http://schemas.microsoft.com/office/powerpoint/2010/main" val="51093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Espace réservé pour une image  15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50" y="340878"/>
            <a:ext cx="1461463" cy="146146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C07DFB94-2437-4287-919E-616A67E3FF4F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946150" y="2416629"/>
            <a:ext cx="5496863" cy="3799114"/>
          </a:xfrm>
        </p:spPr>
        <p:txBody>
          <a:bodyPr>
            <a:normAutofit lnSpcReduction="10000"/>
          </a:bodyPr>
          <a:lstStyle/>
          <a:p>
            <a:pPr algn="just"/>
            <a:r>
              <a:rPr lang="fr-FR" sz="1900" dirty="0" err="1" smtClean="0"/>
              <a:t>Delegate’s</a:t>
            </a:r>
            <a:r>
              <a:rPr lang="fr-FR" sz="1900" dirty="0" smtClean="0"/>
              <a:t> registration </a:t>
            </a:r>
            <a:endParaRPr lang="fr-FR" sz="1900" dirty="0"/>
          </a:p>
          <a:p>
            <a:pPr algn="just"/>
            <a:r>
              <a:rPr lang="fr-FR" sz="1900" dirty="0" smtClean="0"/>
              <a:t>Accommodation management</a:t>
            </a:r>
          </a:p>
          <a:p>
            <a:pPr algn="just"/>
            <a:r>
              <a:rPr lang="fr-FR" sz="1900" dirty="0" smtClean="0"/>
              <a:t>Airport and train </a:t>
            </a:r>
            <a:r>
              <a:rPr lang="fr-FR" sz="1900" dirty="0" err="1" smtClean="0"/>
              <a:t>shuttles</a:t>
            </a:r>
            <a:endParaRPr lang="fr-FR" sz="1900" dirty="0" smtClean="0"/>
          </a:p>
          <a:p>
            <a:pPr algn="just"/>
            <a:r>
              <a:rPr lang="fr-FR" sz="1900" dirty="0" smtClean="0"/>
              <a:t>Social program </a:t>
            </a:r>
            <a:r>
              <a:rPr lang="fr-FR" sz="1900" dirty="0" err="1" smtClean="0"/>
              <a:t>creation</a:t>
            </a:r>
            <a:endParaRPr lang="fr-FR" sz="1900" dirty="0"/>
          </a:p>
          <a:p>
            <a:pPr algn="just"/>
            <a:r>
              <a:rPr lang="fr-FR" sz="1900" dirty="0" smtClean="0"/>
              <a:t>General coordination and support</a:t>
            </a:r>
          </a:p>
          <a:p>
            <a:pPr marL="0" indent="0" algn="just">
              <a:buNone/>
            </a:pPr>
            <a:endParaRPr lang="fr-FR" dirty="0" smtClean="0"/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000" dirty="0" smtClean="0"/>
              <a:t>Our </a:t>
            </a:r>
            <a:r>
              <a:rPr lang="en-US" sz="2000" dirty="0"/>
              <a:t>mission </a:t>
            </a:r>
            <a:r>
              <a:rPr lang="en-US" sz="2000" dirty="0" smtClean="0"/>
              <a:t>: 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200" b="1" dirty="0" smtClean="0"/>
              <a:t>Make </a:t>
            </a:r>
            <a:r>
              <a:rPr lang="en-US" sz="2200" b="1" dirty="0"/>
              <a:t>your </a:t>
            </a:r>
            <a:r>
              <a:rPr lang="en-US" sz="2200" b="1" dirty="0" smtClean="0"/>
              <a:t>Conference a Success !</a:t>
            </a:r>
            <a:endParaRPr lang="fr-FR" sz="2200" b="1" dirty="0"/>
          </a:p>
          <a:p>
            <a:pPr algn="just"/>
            <a:endParaRPr lang="en-US" dirty="0" smtClean="0"/>
          </a:p>
          <a:p>
            <a:pPr algn="just"/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2759424" y="730316"/>
            <a:ext cx="5055935" cy="68258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3600" dirty="0" err="1" smtClean="0"/>
              <a:t>Caen’s</a:t>
            </a:r>
            <a:r>
              <a:rPr lang="fr-FR" sz="3600" dirty="0" smtClean="0"/>
              <a:t> </a:t>
            </a:r>
            <a:r>
              <a:rPr lang="fr-FR" sz="3600" dirty="0" err="1" smtClean="0"/>
              <a:t>Congress</a:t>
            </a:r>
            <a:r>
              <a:rPr lang="fr-FR" sz="3600" dirty="0" smtClean="0"/>
              <a:t> Centre</a:t>
            </a:r>
            <a:endParaRPr lang="fr-FR" sz="2700" dirty="0"/>
          </a:p>
        </p:txBody>
      </p:sp>
      <p:sp>
        <p:nvSpPr>
          <p:cNvPr id="10" name="Espace réservé du texte vertical 9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IPAC 2020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054" y="3893992"/>
            <a:ext cx="2451583" cy="27110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3879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pour une image  11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96" b="2596"/>
          <a:stretch>
            <a:fillRect/>
          </a:stretch>
        </p:blipFill>
        <p:spPr/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C07DFB94-2437-4287-919E-616A67E3FF4F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946404" y="2256350"/>
            <a:ext cx="5291110" cy="3330260"/>
          </a:xfrm>
        </p:spPr>
        <p:txBody>
          <a:bodyPr>
            <a:normAutofit/>
          </a:bodyPr>
          <a:lstStyle/>
          <a:p>
            <a:r>
              <a:rPr lang="en-US" dirty="0" smtClean="0"/>
              <a:t>Centrally </a:t>
            </a:r>
            <a:r>
              <a:rPr lang="en-US" dirty="0"/>
              <a:t>located </a:t>
            </a:r>
            <a:endParaRPr lang="en-US" dirty="0" smtClean="0"/>
          </a:p>
          <a:p>
            <a:r>
              <a:rPr lang="en-US" dirty="0" smtClean="0"/>
              <a:t>Easy </a:t>
            </a:r>
            <a:r>
              <a:rPr lang="en-US" dirty="0"/>
              <a:t>access to city center</a:t>
            </a:r>
            <a:endParaRPr lang="fr-FR" dirty="0" smtClean="0"/>
          </a:p>
          <a:p>
            <a:r>
              <a:rPr lang="en-US" dirty="0" smtClean="0"/>
              <a:t>3 flexible </a:t>
            </a:r>
            <a:r>
              <a:rPr lang="en-US" dirty="0"/>
              <a:t>main </a:t>
            </a:r>
            <a:r>
              <a:rPr lang="en-US" dirty="0" smtClean="0"/>
              <a:t>rooms</a:t>
            </a:r>
          </a:p>
          <a:p>
            <a:r>
              <a:rPr lang="en-US" dirty="0" smtClean="0"/>
              <a:t>Offering </a:t>
            </a:r>
            <a:r>
              <a:rPr lang="en-US" dirty="0"/>
              <a:t>up to </a:t>
            </a:r>
            <a:r>
              <a:rPr lang="en-US" dirty="0" smtClean="0"/>
              <a:t>170,000 </a:t>
            </a:r>
            <a:r>
              <a:rPr lang="en-US" dirty="0"/>
              <a:t>square feet of space </a:t>
            </a:r>
            <a:endParaRPr lang="en-US" dirty="0" smtClean="0"/>
          </a:p>
          <a:p>
            <a:r>
              <a:rPr lang="en-US" dirty="0" smtClean="0"/>
              <a:t>Renovated </a:t>
            </a:r>
            <a:r>
              <a:rPr lang="en-US" dirty="0"/>
              <a:t>in </a:t>
            </a:r>
            <a:r>
              <a:rPr lang="en-US" dirty="0" smtClean="0"/>
              <a:t>2014</a:t>
            </a:r>
          </a:p>
          <a:p>
            <a:r>
              <a:rPr lang="en-US" dirty="0"/>
              <a:t>Highly motivated, accessible and professional </a:t>
            </a:r>
            <a:r>
              <a:rPr lang="en-US" dirty="0" smtClean="0"/>
              <a:t>staff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Conference</a:t>
            </a:r>
            <a:r>
              <a:rPr lang="fr-FR" dirty="0" smtClean="0"/>
              <a:t> Centre</a:t>
            </a:r>
            <a:endParaRPr lang="fr-FR" dirty="0"/>
          </a:p>
        </p:txBody>
      </p:sp>
      <p:pic>
        <p:nvPicPr>
          <p:cNvPr id="16" name="Espace réservé pour une image  15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59" b="359"/>
          <a:stretch>
            <a:fillRect/>
          </a:stretch>
        </p:blipFill>
        <p:spPr/>
      </p:pic>
      <p:pic>
        <p:nvPicPr>
          <p:cNvPr id="4" name="Espace réservé pour une image  3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74" b="2674"/>
          <a:stretch>
            <a:fillRect/>
          </a:stretch>
        </p:blipFill>
        <p:spPr/>
      </p:pic>
      <p:sp>
        <p:nvSpPr>
          <p:cNvPr id="10" name="Espace réservé du texte vertical 9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IPAC 2020</a:t>
            </a:r>
          </a:p>
        </p:txBody>
      </p:sp>
      <p:sp>
        <p:nvSpPr>
          <p:cNvPr id="2" name="Espace réservé pour une image  1"/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855" y="1736173"/>
            <a:ext cx="2628000" cy="16717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9507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Espace réservé du contenu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23" y="171468"/>
            <a:ext cx="5459340" cy="5679849"/>
          </a:xfrm>
          <a:prstGeom prst="rect">
            <a:avLst/>
          </a:prstGeom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C07DFB94-2437-4287-919E-616A67E3FF4F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11" name="Espace réservé du texte vertical 10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IPAC 2020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3013612" y="5637620"/>
            <a:ext cx="1114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E N T R A N C E</a:t>
            </a:r>
            <a:endParaRPr lang="fr-FR" sz="1100" b="1" dirty="0"/>
          </a:p>
        </p:txBody>
      </p:sp>
      <p:sp>
        <p:nvSpPr>
          <p:cNvPr id="38" name="Flèche vers le haut 37"/>
          <p:cNvSpPr/>
          <p:nvPr/>
        </p:nvSpPr>
        <p:spPr>
          <a:xfrm>
            <a:off x="3284817" y="5987387"/>
            <a:ext cx="130628" cy="500742"/>
          </a:xfrm>
          <a:prstGeom prst="upArrow">
            <a:avLst/>
          </a:prstGeom>
          <a:solidFill>
            <a:schemeClr val="tx1"/>
          </a:soli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9" name="Flèche vers le haut 38"/>
          <p:cNvSpPr/>
          <p:nvPr/>
        </p:nvSpPr>
        <p:spPr>
          <a:xfrm>
            <a:off x="3723341" y="5987387"/>
            <a:ext cx="130628" cy="500742"/>
          </a:xfrm>
          <a:prstGeom prst="upArrow">
            <a:avLst/>
          </a:prstGeom>
          <a:solidFill>
            <a:schemeClr val="tx1"/>
          </a:soli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5218525" y="5651946"/>
            <a:ext cx="11318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HALL 1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874560" y="5639722"/>
            <a:ext cx="11318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HALL 3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2967262" y="1284461"/>
            <a:ext cx="11318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HALL 2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2490255" y="5245065"/>
            <a:ext cx="828000" cy="21872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21009203" lon="20990934" rev="105227"/>
              </a:camera>
              <a:lightRig rig="threePt" dir="t"/>
            </a:scene3d>
          </a:bodyPr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RECEPTION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202973" y="5570294"/>
            <a:ext cx="859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OFFICE</a:t>
            </a:r>
            <a:endParaRPr lang="fr-FR" sz="1200" dirty="0"/>
          </a:p>
        </p:txBody>
      </p:sp>
      <p:sp>
        <p:nvSpPr>
          <p:cNvPr id="14" name="ZoneTexte 13"/>
          <p:cNvSpPr txBox="1"/>
          <p:nvPr/>
        </p:nvSpPr>
        <p:spPr>
          <a:xfrm>
            <a:off x="6498855" y="3646265"/>
            <a:ext cx="281596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Reception</a:t>
            </a:r>
            <a:r>
              <a:rPr lang="fr-FR" dirty="0" smtClean="0"/>
              <a:t> desk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Organizer</a:t>
            </a:r>
            <a:r>
              <a:rPr lang="fr-FR" dirty="0" smtClean="0"/>
              <a:t> office : 150m²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Main entrance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Equipments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22" name="Espace réservé pour une image  21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96" b="2696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23" name="Espace réservé pour une image  22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691" r="17691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0751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8" grpId="0" animBg="1"/>
      <p:bldP spid="39" grpId="0" animBg="1"/>
      <p:bldP spid="45" grpId="0" animBg="1"/>
      <p:bldP spid="46" grpId="0" animBg="1"/>
      <p:bldP spid="47" grpId="0" animBg="1"/>
      <p:bldP spid="12" grpId="0" animBg="1"/>
      <p:bldP spid="13" grpId="0"/>
      <p:bldP spid="14" grpId="0"/>
    </p:bldLst>
  </p:timing>
</p:sld>
</file>

<file path=ppt/theme/theme1.xml><?xml version="1.0" encoding="utf-8"?>
<a:theme xmlns:a="http://schemas.openxmlformats.org/drawingml/2006/main" name="View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7449</TotalTime>
  <Words>756</Words>
  <Application>Microsoft Office PowerPoint</Application>
  <PresentationFormat>Affichage à l'écran (4:3)</PresentationFormat>
  <Paragraphs>260</Paragraphs>
  <Slides>22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View</vt:lpstr>
      <vt:lpstr>IPAC 2020</vt:lpstr>
      <vt:lpstr>France bid for IPAC20 The selection process</vt:lpstr>
      <vt:lpstr>Welcome to Normandy</vt:lpstr>
      <vt:lpstr>Diapositive 4</vt:lpstr>
      <vt:lpstr>Diapositive 5</vt:lpstr>
      <vt:lpstr>Visit GANIL / SPIRAL2 </vt:lpstr>
      <vt:lpstr> Caen’s Congress Centre</vt:lpstr>
      <vt:lpstr>Conference Centre</vt:lpstr>
      <vt:lpstr>Diapositive 9</vt:lpstr>
      <vt:lpstr>Diapositive 10</vt:lpstr>
      <vt:lpstr>Diapositive 11</vt:lpstr>
      <vt:lpstr>Diapositive 12</vt:lpstr>
      <vt:lpstr>Diapositive 13</vt:lpstr>
      <vt:lpstr>Accommodation</vt:lpstr>
      <vt:lpstr>Diapositive 15</vt:lpstr>
      <vt:lpstr>Access to Caen</vt:lpstr>
      <vt:lpstr>Circulate in Caen</vt:lpstr>
      <vt:lpstr>Diapositive 18</vt:lpstr>
      <vt:lpstr>Diapositive 19</vt:lpstr>
      <vt:lpstr>Social program </vt:lpstr>
      <vt:lpstr>IPAC 2020</vt:lpstr>
      <vt:lpstr>Prochaines étapes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IPAC 2020</dc:title>
  <dc:creator>Audrey VERLET - Caen Event</dc:creator>
  <cp:lastModifiedBy>Chautard</cp:lastModifiedBy>
  <cp:revision>221</cp:revision>
  <dcterms:created xsi:type="dcterms:W3CDTF">2015-11-19T09:59:17Z</dcterms:created>
  <dcterms:modified xsi:type="dcterms:W3CDTF">2016-09-19T10:00:33Z</dcterms:modified>
</cp:coreProperties>
</file>