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4" r:id="rId2"/>
    <p:sldId id="315" r:id="rId3"/>
    <p:sldId id="316" r:id="rId4"/>
    <p:sldId id="317" r:id="rId5"/>
    <p:sldId id="320" r:id="rId6"/>
    <p:sldId id="321" r:id="rId7"/>
    <p:sldId id="322" r:id="rId8"/>
    <p:sldId id="323" r:id="rId9"/>
    <p:sldId id="324" r:id="rId10"/>
    <p:sldId id="328" r:id="rId11"/>
    <p:sldId id="325" r:id="rId12"/>
    <p:sldId id="329" r:id="rId13"/>
    <p:sldId id="318" r:id="rId14"/>
    <p:sldId id="319" r:id="rId15"/>
    <p:sldId id="327" r:id="rId16"/>
    <p:sldId id="326" r:id="rId17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7703"/>
    <a:srgbClr val="FF9900"/>
    <a:srgbClr val="FF0066"/>
    <a:srgbClr val="0070C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454" autoAdjust="0"/>
  </p:normalViewPr>
  <p:slideViewPr>
    <p:cSldViewPr>
      <p:cViewPr varScale="1">
        <p:scale>
          <a:sx n="110" d="100"/>
          <a:sy n="110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AA726-94A9-8244-8D6D-ADB4B0035665}" type="datetimeFigureOut">
              <a:rPr lang="fr-FR" smtClean="0"/>
              <a:t>19/09/16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34F9E-4ACE-734E-A619-B4B25BD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0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AA6935-BDD9-4E4E-BDF2-F9B458381B18}" type="datetimeFigureOut">
              <a:rPr lang="fr-FR"/>
              <a:pPr>
                <a:defRPr/>
              </a:pPr>
              <a:t>19/09/16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F69EE42-C1D1-4352-BED1-9EECAC618D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311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41A8C-C5A5-427D-AA4D-6F0977C7A6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02C0-F31D-4844-A209-B1FC1C76C3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2FB0-3972-479B-A749-ACAB1AB73D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1966-655F-47A5-B3AB-C98A4B1F55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8A61-12B7-4CFC-A778-531CD4E5E5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2459C-29E2-4EE5-A1F8-530EADCB4A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3B2C-F501-406F-8F7F-E6704A9E33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92666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http://</a:t>
            </a:r>
            <a:r>
              <a:rPr lang="fr-FR" dirty="0" err="1" smtClean="0"/>
              <a:t>accelerateurs.fr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1A7D-866D-429C-8265-FE9959260D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http://</a:t>
            </a:r>
            <a:r>
              <a:rPr lang="fr-FR" dirty="0" err="1" smtClean="0"/>
              <a:t>accelerateurs.fr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1A7D-866D-429C-8265-FE9959260D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C125-4389-42F7-90E3-43502DA22C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76871-3BE9-4144-9899-9AD57D8A2E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92666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x-none" smtClean="0"/>
              <a:t>Rencontres Accélérateurs 2016</a:t>
            </a:r>
            <a:endParaRPr lang="fr-FR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 smtClean="0"/>
              <a:t>http://accelerateurs.fr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3B1AA5-8FFE-4D12-8DEE-C0ECFF0E71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404664"/>
            <a:ext cx="8811977" cy="271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01008"/>
            <a:ext cx="7848872" cy="2821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1900" y="1916832"/>
            <a:ext cx="5256584" cy="2520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9772" y="3140968"/>
            <a:ext cx="491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Jean-Luc </a:t>
            </a:r>
            <a:r>
              <a:rPr lang="fr-FR" sz="1600" b="1" dirty="0" err="1" smtClean="0">
                <a:solidFill>
                  <a:srgbClr val="FF0000"/>
                </a:solidFill>
              </a:rPr>
              <a:t>Revol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au nom du bureau de la Division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Contribution aux </a:t>
            </a:r>
            <a:r>
              <a:rPr lang="fr-FR" sz="2800" b="1" kern="0" dirty="0" smtClean="0">
                <a:solidFill>
                  <a:srgbClr val="0070C0"/>
                </a:solidFill>
              </a:rPr>
              <a:t>Publications </a:t>
            </a:r>
            <a:r>
              <a:rPr lang="fr-FR" sz="2800" b="1" kern="0" dirty="0" smtClean="0">
                <a:solidFill>
                  <a:srgbClr val="0070C0"/>
                </a:solidFill>
              </a:rPr>
              <a:t>de la SFP</a:t>
            </a:r>
          </a:p>
        </p:txBody>
      </p:sp>
      <p:sp>
        <p:nvSpPr>
          <p:cNvPr id="7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-162285" y="3713838"/>
            <a:ext cx="87175" cy="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611560" y="944724"/>
            <a:ext cx="7636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Contribution aux «Reflets de la Physique » 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Un article </a:t>
            </a:r>
            <a:r>
              <a:rPr lang="fr-FR" dirty="0"/>
              <a:t>sur </a:t>
            </a:r>
            <a:r>
              <a:rPr lang="fr-FR" dirty="0" err="1"/>
              <a:t>ThomX</a:t>
            </a:r>
            <a:r>
              <a:rPr lang="fr-FR" dirty="0"/>
              <a:t> sortira </a:t>
            </a:r>
            <a:r>
              <a:rPr lang="fr-FR" dirty="0" smtClean="0"/>
              <a:t>prochainement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 article </a:t>
            </a:r>
            <a:r>
              <a:rPr lang="fr-FR" dirty="0"/>
              <a:t>sur SPIRAL2 est </a:t>
            </a:r>
            <a:r>
              <a:rPr lang="fr-FR" dirty="0" smtClean="0"/>
              <a:t>en préparation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C'est </a:t>
            </a:r>
            <a:r>
              <a:rPr lang="fr-FR" dirty="0" smtClean="0"/>
              <a:t>le moment </a:t>
            </a:r>
            <a:r>
              <a:rPr lang="fr-FR" dirty="0"/>
              <a:t>pour lancer un nouvel article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sur </a:t>
            </a:r>
            <a:r>
              <a:rPr lang="fr-FR" dirty="0"/>
              <a:t>les </a:t>
            </a:r>
            <a:r>
              <a:rPr lang="fr-FR" dirty="0" smtClean="0"/>
              <a:t>accélérateurs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65841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Contribution à EDP sciences</a:t>
            </a:r>
          </a:p>
          <a:p>
            <a:endParaRPr lang="fr-FR" dirty="0"/>
          </a:p>
          <a:p>
            <a:r>
              <a:rPr lang="fr-FR" dirty="0" smtClean="0"/>
              <a:t>Le président de la SFP souhaite lancer une revue sur les grandes infrastructures</a:t>
            </a:r>
          </a:p>
        </p:txBody>
      </p:sp>
      <p:pic>
        <p:nvPicPr>
          <p:cNvPr id="1026" name="Picture 2" descr="https://www.sfpnet.fr/uploads/tinymce/PUBLI/Reflets%2044-45_CouvB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770194"/>
            <a:ext cx="1556450" cy="22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4970132"/>
            <a:ext cx="5000613" cy="511096"/>
          </a:xfrm>
          <a:prstGeom prst="rect">
            <a:avLst/>
          </a:prstGeom>
        </p:spPr>
      </p:pic>
      <p:pic>
        <p:nvPicPr>
          <p:cNvPr id="1028" name="Picture 4" descr="https://www.sfpnet.fr/uploads/tinymce/edpscienc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124" y="3901576"/>
            <a:ext cx="2198765" cy="7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3668" y="5925657"/>
            <a:ext cx="6384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Merci pour </a:t>
            </a:r>
            <a:r>
              <a:rPr lang="fr-FR" sz="2000" dirty="0" smtClean="0"/>
              <a:t>vos contributions passées </a:t>
            </a:r>
            <a:r>
              <a:rPr lang="fr-FR" sz="2000" dirty="0"/>
              <a:t>et </a:t>
            </a:r>
            <a:r>
              <a:rPr lang="fr-FR" sz="2000" dirty="0" smtClean="0"/>
              <a:t>futures !</a:t>
            </a:r>
            <a:endParaRPr lang="fr-FR" sz="20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20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32848" y="2744923"/>
            <a:ext cx="8024517" cy="3528393"/>
          </a:xfrm>
          <a:prstGeom prst="roundRect">
            <a:avLst>
              <a:gd name="adj" fmla="val 2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Enseignement</a:t>
            </a:r>
          </a:p>
        </p:txBody>
      </p:sp>
      <p:sp>
        <p:nvSpPr>
          <p:cNvPr id="7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-162285" y="3713838"/>
            <a:ext cx="87175" cy="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475656" y="4980074"/>
            <a:ext cx="72705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JUAS</a:t>
            </a:r>
          </a:p>
          <a:p>
            <a:pPr indent="268288">
              <a:tabLst>
                <a:tab pos="1165225" algn="r"/>
                <a:tab pos="1255713" algn="l"/>
              </a:tabLst>
            </a:pPr>
            <a:r>
              <a:rPr lang="fr-FR" sz="1600" dirty="0" smtClean="0"/>
              <a:t>2014 : 	7 	Français sur 48 étudiants</a:t>
            </a:r>
          </a:p>
          <a:p>
            <a:pPr indent="268288">
              <a:tabLst>
                <a:tab pos="1165225" algn="r"/>
                <a:tab pos="1255713" algn="l"/>
              </a:tabLst>
            </a:pPr>
            <a:r>
              <a:rPr lang="fr-FR" sz="1600" dirty="0" smtClean="0"/>
              <a:t>2015 : 	14 	Français sur 56 étudiants</a:t>
            </a:r>
          </a:p>
          <a:p>
            <a:pPr indent="268288">
              <a:tabLst>
                <a:tab pos="1165225" algn="r"/>
                <a:tab pos="1255713" algn="l"/>
              </a:tabLst>
            </a:pPr>
            <a:r>
              <a:rPr lang="fr-FR" sz="1600" dirty="0" smtClean="0"/>
              <a:t>2016 : 	</a:t>
            </a:r>
            <a:r>
              <a:rPr lang="fr-FR" sz="1600" dirty="0" smtClean="0"/>
              <a:t>22 </a:t>
            </a:r>
            <a:r>
              <a:rPr lang="fr-FR" sz="1600" dirty="0" smtClean="0"/>
              <a:t>	Français sur 71 étudiants </a:t>
            </a:r>
          </a:p>
          <a:p>
            <a:pPr indent="268288">
              <a:tabLst>
                <a:tab pos="1165225" algn="r"/>
                <a:tab pos="1255713" algn="l"/>
              </a:tabLst>
            </a:pPr>
            <a:r>
              <a:rPr lang="fr-FR" sz="1600" i="1" dirty="0"/>
              <a:t>	</a:t>
            </a:r>
            <a:r>
              <a:rPr lang="fr-FR" sz="1600" i="1" dirty="0" smtClean="0"/>
              <a:t>		</a:t>
            </a:r>
            <a:r>
              <a:rPr lang="fr-FR" sz="1400" i="1" dirty="0" smtClean="0"/>
              <a:t>(</a:t>
            </a:r>
            <a:r>
              <a:rPr lang="fr-FR" sz="1400" i="1" dirty="0" smtClean="0"/>
              <a:t>12 </a:t>
            </a:r>
            <a:r>
              <a:rPr lang="fr-FR" sz="1400" i="1" dirty="0" smtClean="0"/>
              <a:t>de </a:t>
            </a:r>
            <a:r>
              <a:rPr lang="fr-FR" sz="1400" i="1" dirty="0" smtClean="0"/>
              <a:t>Paris-Saclay, </a:t>
            </a:r>
            <a:r>
              <a:rPr lang="fr-FR" sz="1400" i="1" dirty="0" smtClean="0"/>
              <a:t>6 INP Grenoble, 1 CEA, 2 LPSC, 1 </a:t>
            </a:r>
            <a:r>
              <a:rPr lang="fr-FR" sz="1400" i="1" dirty="0" smtClean="0"/>
              <a:t>ESRF)</a:t>
            </a:r>
            <a:r>
              <a:rPr lang="fr-FR" sz="1400" i="1" dirty="0"/>
              <a:t>	</a:t>
            </a:r>
            <a:endParaRPr lang="fr-FR" sz="14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2" y="4498914"/>
            <a:ext cx="4739258" cy="406222"/>
          </a:xfrm>
          <a:prstGeom prst="rect">
            <a:avLst/>
          </a:prstGeom>
        </p:spPr>
      </p:pic>
      <p:pic>
        <p:nvPicPr>
          <p:cNvPr id="2050" name="Picture 2" descr="JUAS Cours 1 ( sous la neige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451" y="3863879"/>
            <a:ext cx="2360414" cy="17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15" y="724211"/>
            <a:ext cx="5962650" cy="1924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4376" y="67630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accent5">
                    <a:lumMod val="50000"/>
                  </a:schemeClr>
                </a:solidFill>
              </a:rPr>
              <a:t>(Liens sur le site de la division)</a:t>
            </a:r>
            <a:endParaRPr lang="fr-FR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732" y="3380737"/>
            <a:ext cx="3209934" cy="22011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968458" y="3001420"/>
            <a:ext cx="993561" cy="400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05912" y="3439104"/>
            <a:ext cx="506377" cy="7226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1616" y="3700430"/>
            <a:ext cx="311426" cy="5216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3683" y="5357191"/>
            <a:ext cx="234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Directeur : Philippe Lebrun</a:t>
            </a:r>
            <a:endParaRPr lang="fr-FR" sz="1200" i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88" y="2797400"/>
            <a:ext cx="1732441" cy="1208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08" y="2886514"/>
            <a:ext cx="2501212" cy="36451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3940086" y="3935479"/>
            <a:ext cx="558238" cy="47362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47365" y="2793091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Enseignement accélérateurs  mutualisée avec les universités de toute l’Europe</a:t>
            </a:r>
            <a:endParaRPr lang="fr-FR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1168" y="4058871"/>
            <a:ext cx="152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Depuis 2016</a:t>
            </a:r>
            <a:endParaRPr lang="fr-FR" sz="14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7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11" y="692696"/>
            <a:ext cx="4593989" cy="29264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16632"/>
            <a:ext cx="2819400" cy="927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5193196"/>
            <a:ext cx="6667500" cy="1511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5517" y="1541124"/>
            <a:ext cx="3958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Année 2015-2016 : 16 étudiants</a:t>
            </a:r>
          </a:p>
          <a:p>
            <a:r>
              <a:rPr lang="fr-FR" dirty="0" smtClean="0"/>
              <a:t>	</a:t>
            </a:r>
            <a:r>
              <a:rPr lang="fr-FR" sz="1200" dirty="0" smtClean="0"/>
              <a:t>12 étudiants envoyés à JUAS</a:t>
            </a:r>
          </a:p>
          <a:p>
            <a:r>
              <a:rPr lang="fr-FR" sz="1400" dirty="0" smtClean="0"/>
              <a:t>4 </a:t>
            </a:r>
            <a:r>
              <a:rPr lang="fr-FR" sz="1400" dirty="0" smtClean="0"/>
              <a:t>Ukrainiens</a:t>
            </a:r>
            <a:r>
              <a:rPr lang="fr-FR" sz="1400" dirty="0" smtClean="0"/>
              <a:t>, 1 </a:t>
            </a:r>
            <a:r>
              <a:rPr lang="fr-FR" sz="1400" dirty="0" smtClean="0"/>
              <a:t>Libanais</a:t>
            </a:r>
            <a:r>
              <a:rPr lang="fr-FR" sz="1400" dirty="0" smtClean="0"/>
              <a:t>, 3 ENS Cachan, 1 physique </a:t>
            </a:r>
            <a:r>
              <a:rPr lang="fr-FR" sz="1400" dirty="0" smtClean="0"/>
              <a:t>fondamentale, </a:t>
            </a:r>
            <a:r>
              <a:rPr lang="fr-FR" sz="1400" dirty="0" smtClean="0"/>
              <a:t>1 </a:t>
            </a:r>
            <a:r>
              <a:rPr lang="fr-FR" sz="1400" dirty="0" err="1" smtClean="0"/>
              <a:t>S</a:t>
            </a:r>
            <a:r>
              <a:rPr lang="fr-FR" sz="1400" dirty="0" err="1" smtClean="0"/>
              <a:t>upOptique</a:t>
            </a:r>
            <a:r>
              <a:rPr lang="fr-FR" sz="1400" dirty="0" smtClean="0"/>
              <a:t>, 1 </a:t>
            </a:r>
            <a:r>
              <a:rPr lang="fr-FR" sz="1400" dirty="0" smtClean="0"/>
              <a:t>ENSICAEN</a:t>
            </a:r>
            <a:r>
              <a:rPr lang="fr-FR" sz="1400" dirty="0" smtClean="0"/>
              <a:t>, 1 </a:t>
            </a:r>
            <a:r>
              <a:rPr lang="fr-FR" sz="1400" dirty="0" err="1"/>
              <a:t>P</a:t>
            </a:r>
            <a:r>
              <a:rPr lang="fr-FR" sz="1400" dirty="0" err="1" smtClean="0"/>
              <a:t>olytech</a:t>
            </a:r>
            <a:r>
              <a:rPr lang="fr-FR" sz="1400" dirty="0" smtClean="0"/>
              <a:t>, 4 physique appliquée</a:t>
            </a:r>
          </a:p>
          <a:p>
            <a:endParaRPr lang="fr-FR" sz="1400" dirty="0" smtClean="0"/>
          </a:p>
          <a:p>
            <a:r>
              <a:rPr lang="fr-FR" sz="1400" dirty="0" smtClean="0"/>
              <a:t>Stage : Princeton, PSI, Lund, </a:t>
            </a:r>
            <a:r>
              <a:rPr lang="fr-FR" sz="1400" dirty="0" smtClean="0"/>
              <a:t>SOLEIL, </a:t>
            </a:r>
            <a:r>
              <a:rPr lang="fr-FR" sz="1400" dirty="0" smtClean="0"/>
              <a:t>LAL, SACM, IPN, LSI, LOA, LASERIX, LIDYL</a:t>
            </a:r>
          </a:p>
          <a:p>
            <a:endParaRPr lang="fr-FR" sz="1400" dirty="0" smtClean="0"/>
          </a:p>
          <a:p>
            <a:r>
              <a:rPr lang="fr-FR" sz="1400" dirty="0" smtClean="0"/>
              <a:t>Débouché : thèse pour la plupart</a:t>
            </a:r>
          </a:p>
          <a:p>
            <a:endParaRPr lang="fr-FR" sz="1400" dirty="0" smtClean="0"/>
          </a:p>
          <a:p>
            <a:endParaRPr lang="fr-FR" dirty="0" smtClean="0"/>
          </a:p>
          <a:p>
            <a:r>
              <a:rPr lang="fr-FR" b="1" dirty="0" smtClean="0"/>
              <a:t>Année </a:t>
            </a:r>
            <a:r>
              <a:rPr lang="fr-FR" b="1" dirty="0" smtClean="0"/>
              <a:t>2016-2017 </a:t>
            </a:r>
            <a:r>
              <a:rPr lang="fr-FR" b="1" dirty="0" smtClean="0"/>
              <a:t>: 18 étudiants</a:t>
            </a:r>
          </a:p>
          <a:p>
            <a:r>
              <a:rPr lang="fr-FR" dirty="0" smtClean="0"/>
              <a:t>	</a:t>
            </a:r>
            <a:r>
              <a:rPr lang="fr-FR" sz="1200" dirty="0" smtClean="0"/>
              <a:t>10 étudiants envoyés à JUAS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896036" y="3645024"/>
            <a:ext cx="355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Accélérateurs -  Laser - Fusion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0239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Activités </a:t>
            </a:r>
            <a:r>
              <a:rPr lang="fr-FR" sz="2800" b="1" kern="0" dirty="0" smtClean="0">
                <a:solidFill>
                  <a:srgbClr val="0070C0"/>
                </a:solidFill>
              </a:rPr>
              <a:t>du </a:t>
            </a:r>
            <a:r>
              <a:rPr lang="fr-FR" sz="2800" b="1" kern="0" dirty="0" smtClean="0">
                <a:solidFill>
                  <a:srgbClr val="0070C0"/>
                </a:solidFill>
              </a:rPr>
              <a:t>Bureau</a:t>
            </a:r>
            <a:endParaRPr lang="fr-FR" sz="2800" b="1" kern="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728700"/>
            <a:ext cx="8597225" cy="6068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Réflexions </a:t>
            </a:r>
            <a:r>
              <a:rPr lang="fr-FR" sz="2000" dirty="0" smtClean="0"/>
              <a:t>et  </a:t>
            </a:r>
            <a:r>
              <a:rPr lang="fr-FR" sz="2000" dirty="0" smtClean="0"/>
              <a:t>initiatives </a:t>
            </a:r>
            <a:r>
              <a:rPr lang="fr-FR" sz="2000" dirty="0" smtClean="0"/>
              <a:t>sur les actions à mener pour promouvoir </a:t>
            </a:r>
            <a:br>
              <a:rPr lang="fr-FR" sz="2000" dirty="0" smtClean="0"/>
            </a:br>
            <a:r>
              <a:rPr lang="fr-FR" sz="2000" dirty="0" smtClean="0"/>
              <a:t>les activités de notre </a:t>
            </a:r>
            <a:r>
              <a:rPr lang="fr-FR" sz="2000" dirty="0"/>
              <a:t>d</a:t>
            </a:r>
            <a:r>
              <a:rPr lang="fr-FR" sz="2000" dirty="0" smtClean="0"/>
              <a:t>ivision </a:t>
            </a:r>
            <a:br>
              <a:rPr lang="fr-FR" sz="2000" dirty="0" smtClean="0"/>
            </a:br>
            <a:r>
              <a:rPr lang="fr-FR" sz="2000" dirty="0" smtClean="0"/>
              <a:t>	(</a:t>
            </a:r>
            <a:r>
              <a:rPr lang="fr-FR" sz="2000" dirty="0" smtClean="0"/>
              <a:t>communication, enseignement, </a:t>
            </a:r>
            <a:r>
              <a:rPr lang="fr-FR" sz="2000" dirty="0" smtClean="0"/>
              <a:t>publication..</a:t>
            </a:r>
            <a:r>
              <a:rPr lang="fr-FR" sz="2000" dirty="0" smtClean="0"/>
              <a:t>.</a:t>
            </a:r>
            <a:r>
              <a:rPr lang="fr-FR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Réflexion sur les missions de la division </a:t>
            </a:r>
            <a:br>
              <a:rPr lang="fr-FR" sz="2000" dirty="0" smtClean="0"/>
            </a:br>
            <a:r>
              <a:rPr lang="fr-FR" sz="2000" dirty="0" smtClean="0"/>
              <a:t>	</a:t>
            </a:r>
            <a:r>
              <a:rPr lang="fr-FR" sz="2000" dirty="0" smtClean="0"/>
              <a:t>(relations avec les industriels, information vers les étudiants,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			réseaux, </a:t>
            </a:r>
            <a:r>
              <a:rPr lang="fr-FR" sz="2000" dirty="0" smtClean="0"/>
              <a:t>mise </a:t>
            </a:r>
            <a:r>
              <a:rPr lang="fr-FR" sz="2000" dirty="0" smtClean="0"/>
              <a:t>à jour du règlement </a:t>
            </a:r>
            <a:r>
              <a:rPr lang="fr-FR" sz="2000" dirty="0" smtClean="0"/>
              <a:t>intérieur..</a:t>
            </a:r>
            <a:r>
              <a:rPr lang="fr-FR" sz="2000" dirty="0" smtClean="0"/>
              <a:t>.)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Contributions au travail de la </a:t>
            </a:r>
            <a:r>
              <a:rPr lang="fr-FR" sz="2000" dirty="0"/>
              <a:t>SFP (prix, communication, évènements…)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Préparation </a:t>
            </a:r>
            <a:r>
              <a:rPr lang="fr-FR" sz="2000" dirty="0"/>
              <a:t>des Rencontres </a:t>
            </a:r>
            <a:r>
              <a:rPr lang="fr-FR" sz="2000" dirty="0" smtClean="0"/>
              <a:t>Accélérateurs (années paires)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Préparation </a:t>
            </a:r>
            <a:r>
              <a:rPr lang="fr-FR" sz="2000" dirty="0"/>
              <a:t>des Journées </a:t>
            </a:r>
            <a:r>
              <a:rPr lang="fr-FR" sz="2000" dirty="0" smtClean="0"/>
              <a:t>Accélérateurs (années impaires)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4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11113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L’Avenir </a:t>
            </a:r>
            <a:r>
              <a:rPr lang="fr-FR" sz="2800" b="1" kern="0" dirty="0" smtClean="0">
                <a:solidFill>
                  <a:srgbClr val="0070C0"/>
                </a:solidFill>
              </a:rPr>
              <a:t>de la </a:t>
            </a:r>
            <a:r>
              <a:rPr lang="fr-FR" sz="2800" b="1" kern="0" dirty="0" smtClean="0">
                <a:solidFill>
                  <a:srgbClr val="0070C0"/>
                </a:solidFill>
              </a:rPr>
              <a:t>Physique </a:t>
            </a:r>
            <a:r>
              <a:rPr lang="fr-FR" sz="2800" b="1" kern="0" dirty="0" smtClean="0">
                <a:solidFill>
                  <a:srgbClr val="0070C0"/>
                </a:solidFill>
              </a:rPr>
              <a:t>et </a:t>
            </a:r>
            <a:r>
              <a:rPr lang="fr-FR" sz="2800" b="1" kern="0" dirty="0" smtClean="0">
                <a:solidFill>
                  <a:srgbClr val="0070C0"/>
                </a:solidFill>
              </a:rPr>
              <a:t>des Technologies </a:t>
            </a:r>
            <a:r>
              <a:rPr lang="fr-FR" sz="2800" b="1" kern="0" dirty="0" smtClean="0">
                <a:solidFill>
                  <a:srgbClr val="0070C0"/>
                </a:solidFill>
              </a:rPr>
              <a:t>des </a:t>
            </a:r>
            <a:r>
              <a:rPr lang="fr-FR" sz="2800" b="1" kern="0" dirty="0" smtClean="0">
                <a:solidFill>
                  <a:srgbClr val="0070C0"/>
                </a:solidFill>
              </a:rPr>
              <a:t>Accélérateurs </a:t>
            </a:r>
            <a:r>
              <a:rPr lang="fr-FR" sz="2800" b="1" kern="0" dirty="0" smtClean="0">
                <a:solidFill>
                  <a:srgbClr val="0070C0"/>
                </a:solidFill>
              </a:rPr>
              <a:t>en France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636" y="2024844"/>
            <a:ext cx="7092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Q1 : </a:t>
            </a:r>
            <a:r>
              <a:rPr lang="fr-FR" sz="2400" dirty="0"/>
              <a:t>Quelle est la stratégie du ministère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Q2 : </a:t>
            </a:r>
            <a:r>
              <a:rPr lang="fr-FR" sz="2400" dirty="0" smtClean="0"/>
              <a:t>Quelles </a:t>
            </a:r>
            <a:r>
              <a:rPr lang="fr-FR" sz="2400" dirty="0" smtClean="0"/>
              <a:t>sont les politiques/ perspectives  de nos tutelles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Q3 : </a:t>
            </a:r>
            <a:r>
              <a:rPr lang="fr-FR" sz="2400" dirty="0" smtClean="0"/>
              <a:t>Quel est le positionnement de l’industrie ?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Q4 : </a:t>
            </a:r>
            <a:r>
              <a:rPr lang="fr-FR" sz="2400" dirty="0" smtClean="0"/>
              <a:t>Quelle est la politique de formation?</a:t>
            </a:r>
            <a:endParaRPr lang="fr-F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3508" y="1484784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ED7703"/>
                </a:solidFill>
              </a:rPr>
              <a:t>Les </a:t>
            </a:r>
            <a:r>
              <a:rPr lang="fr-FR" sz="2400" b="1" dirty="0" smtClean="0">
                <a:solidFill>
                  <a:srgbClr val="ED7703"/>
                </a:solidFill>
              </a:rPr>
              <a:t>questions :</a:t>
            </a:r>
            <a:endParaRPr lang="fr-FR" sz="2400" b="1" dirty="0">
              <a:solidFill>
                <a:srgbClr val="ED770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9652" y="5509977"/>
            <a:ext cx="667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/>
              <a:t>Réponse et débat aujourd’hui sur la question Q1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</a:t>
            </a:r>
            <a:r>
              <a:rPr lang="fr-FR" i="1" dirty="0" smtClean="0"/>
              <a:t>avec la participation de Jean-Luc </a:t>
            </a:r>
            <a:r>
              <a:rPr lang="fr-FR" i="1" dirty="0" err="1" smtClean="0"/>
              <a:t>Biarotte</a:t>
            </a:r>
            <a:r>
              <a:rPr lang="fr-FR" i="1" dirty="0" smtClean="0"/>
              <a:t> et  Olivier </a:t>
            </a:r>
            <a:r>
              <a:rPr lang="fr-FR" i="1" dirty="0" err="1" smtClean="0"/>
              <a:t>Napoly</a:t>
            </a:r>
            <a:r>
              <a:rPr lang="fr-FR" i="1" dirty="0" smtClean="0"/>
              <a:t> !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89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11113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L’Avenir </a:t>
            </a:r>
            <a:r>
              <a:rPr lang="fr-FR" sz="2800" b="1" kern="0" dirty="0" smtClean="0">
                <a:solidFill>
                  <a:srgbClr val="0070C0"/>
                </a:solidFill>
              </a:rPr>
              <a:t>de la </a:t>
            </a:r>
            <a:r>
              <a:rPr lang="fr-FR" sz="2800" b="1" kern="0" dirty="0" smtClean="0">
                <a:solidFill>
                  <a:srgbClr val="0070C0"/>
                </a:solidFill>
              </a:rPr>
              <a:t>Physique </a:t>
            </a:r>
            <a:r>
              <a:rPr lang="fr-FR" sz="2800" b="1" kern="0" dirty="0" smtClean="0">
                <a:solidFill>
                  <a:srgbClr val="0070C0"/>
                </a:solidFill>
              </a:rPr>
              <a:t>et de la </a:t>
            </a:r>
            <a:r>
              <a:rPr lang="fr-FR" sz="2800" b="1" kern="0" dirty="0" smtClean="0">
                <a:solidFill>
                  <a:srgbClr val="0070C0"/>
                </a:solidFill>
              </a:rPr>
              <a:t>Technologie </a:t>
            </a:r>
            <a:r>
              <a:rPr lang="fr-FR" sz="2800" b="1" kern="0" dirty="0" smtClean="0">
                <a:solidFill>
                  <a:srgbClr val="0070C0"/>
                </a:solidFill>
              </a:rPr>
              <a:t>des </a:t>
            </a:r>
            <a:r>
              <a:rPr lang="fr-FR" sz="2800" b="1" kern="0" dirty="0" smtClean="0">
                <a:solidFill>
                  <a:srgbClr val="0070C0"/>
                </a:solidFill>
              </a:rPr>
              <a:t>Accélérateurs</a:t>
            </a:r>
            <a:endParaRPr lang="fr-FR" sz="2800" b="1" kern="0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124743"/>
            <a:ext cx="3852428" cy="5414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7238" y="1260647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Des rapports, une feuille de route et une stratégie nationale !!</a:t>
            </a:r>
            <a:endParaRPr lang="fr-FR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52" y="2276872"/>
            <a:ext cx="2878571" cy="4064841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71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11113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L’Avenir </a:t>
            </a:r>
            <a:r>
              <a:rPr lang="fr-FR" sz="2800" b="1" kern="0" dirty="0" smtClean="0">
                <a:solidFill>
                  <a:srgbClr val="0070C0"/>
                </a:solidFill>
              </a:rPr>
              <a:t>de la </a:t>
            </a:r>
            <a:r>
              <a:rPr lang="fr-FR" sz="2800" b="1" kern="0" dirty="0" smtClean="0">
                <a:solidFill>
                  <a:srgbClr val="0070C0"/>
                </a:solidFill>
              </a:rPr>
              <a:t>Physique </a:t>
            </a:r>
            <a:r>
              <a:rPr lang="fr-FR" sz="2800" b="1" kern="0" dirty="0" smtClean="0">
                <a:solidFill>
                  <a:srgbClr val="0070C0"/>
                </a:solidFill>
              </a:rPr>
              <a:t>et </a:t>
            </a:r>
            <a:r>
              <a:rPr lang="fr-FR" sz="2800" b="1" kern="0" dirty="0" smtClean="0">
                <a:solidFill>
                  <a:srgbClr val="0070C0"/>
                </a:solidFill>
              </a:rPr>
              <a:t>T</a:t>
            </a:r>
            <a:r>
              <a:rPr lang="fr-FR" sz="2800" b="1" kern="0" dirty="0" smtClean="0">
                <a:solidFill>
                  <a:srgbClr val="0070C0"/>
                </a:solidFill>
              </a:rPr>
              <a:t>echnologies </a:t>
            </a:r>
            <a:r>
              <a:rPr lang="fr-FR" sz="2800" b="1" kern="0" dirty="0" smtClean="0">
                <a:solidFill>
                  <a:srgbClr val="0070C0"/>
                </a:solidFill>
              </a:rPr>
              <a:t>des </a:t>
            </a:r>
            <a:r>
              <a:rPr lang="fr-FR" sz="2800" b="1" kern="0" dirty="0" smtClean="0">
                <a:solidFill>
                  <a:srgbClr val="0070C0"/>
                </a:solidFill>
              </a:rPr>
              <a:t>Accélérateurs</a:t>
            </a:r>
            <a:endParaRPr lang="fr-FR" sz="2800" b="1" kern="0" dirty="0" smtClean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" y="980728"/>
            <a:ext cx="5587460" cy="568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36"/>
          <a:stretch/>
        </p:blipFill>
        <p:spPr>
          <a:xfrm>
            <a:off x="3828331" y="2672916"/>
            <a:ext cx="524416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4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92085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La </a:t>
            </a:r>
            <a:r>
              <a:rPr lang="fr-FR" sz="3200" u="sng" dirty="0" smtClean="0"/>
              <a:t>Division Accélérateurs</a:t>
            </a:r>
            <a:r>
              <a:rPr lang="fr-FR" sz="3200" dirty="0" smtClean="0"/>
              <a:t> de la SFP</a:t>
            </a:r>
            <a:endParaRPr lang="fr-FR" sz="3200" dirty="0"/>
          </a:p>
        </p:txBody>
      </p:sp>
      <p:pic>
        <p:nvPicPr>
          <p:cNvPr id="1026" name="Picture 2" descr="https://encrypted-tbn2.gstatic.com/images?q=tbn:ANd9GcRMqjoiuTT-50qF6-I41T9MtfzvGaHi50j-PES_TfyMbsGH61TUHj4g7rhX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14175"/>
            <a:ext cx="1614183" cy="10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636" y="2564904"/>
            <a:ext cx="702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Suite à l'assemblée générale tenue à ROSCOFF et la validation du CA de la SFP, la division PATA est officiellement devenue: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D</a:t>
            </a:r>
            <a:r>
              <a:rPr lang="fr-FR" dirty="0" smtClean="0"/>
              <a:t>ivision </a:t>
            </a:r>
            <a:r>
              <a:rPr lang="fr-FR" dirty="0"/>
              <a:t>A</a:t>
            </a:r>
            <a:r>
              <a:rPr lang="fr-FR" dirty="0" smtClean="0"/>
              <a:t>ccélérateurs de la Société Française de Physique.</a:t>
            </a:r>
            <a:endParaRPr lang="fr-F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604" y="4509120"/>
            <a:ext cx="1944522" cy="194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ee original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51" y="290424"/>
            <a:ext cx="1992189" cy="16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926595" y="4704254"/>
            <a:ext cx="2178242" cy="15841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3815916" y="5157192"/>
            <a:ext cx="1224136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LogodivisionAccelérateurs_RV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509120"/>
            <a:ext cx="2268252" cy="1999561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94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3548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Composition du </a:t>
            </a:r>
            <a:r>
              <a:rPr lang="fr-FR" sz="2800" b="1" kern="0" dirty="0" smtClean="0">
                <a:solidFill>
                  <a:srgbClr val="0070C0"/>
                </a:solidFill>
              </a:rPr>
              <a:t>Bureau </a:t>
            </a:r>
            <a:r>
              <a:rPr lang="fr-FR" sz="2800" b="1" kern="0" dirty="0" smtClean="0">
                <a:solidFill>
                  <a:srgbClr val="0070C0"/>
                </a:solidFill>
              </a:rPr>
              <a:t>2015-2017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980" y="872716"/>
            <a:ext cx="836649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Jean-Luc </a:t>
            </a:r>
            <a:r>
              <a:rPr lang="fr-FR" sz="1600" dirty="0" err="1" smtClean="0">
                <a:solidFill>
                  <a:srgbClr val="141412"/>
                </a:solidFill>
                <a:latin typeface="Source Sans Pro"/>
              </a:rPr>
              <a:t>Revol</a:t>
            </a: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 (ESRF), Président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Laurent </a:t>
            </a:r>
            <a:r>
              <a:rPr lang="fr-FR" sz="1600" dirty="0" err="1" smtClean="0">
                <a:solidFill>
                  <a:srgbClr val="141412"/>
                </a:solidFill>
                <a:latin typeface="Source Sans Pro"/>
              </a:rPr>
              <a:t>Nadolski</a:t>
            </a: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 (SOLEIL), Vice-Président et Relations avec l’enseignement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Pascal Jardin (GANIL), Secrétaire et communication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Thomas </a:t>
            </a:r>
            <a:r>
              <a:rPr lang="fr-FR" sz="1600" dirty="0" err="1" smtClean="0">
                <a:solidFill>
                  <a:srgbClr val="141412"/>
                </a:solidFill>
                <a:latin typeface="Source Sans Pro"/>
              </a:rPr>
              <a:t>Thuillier</a:t>
            </a: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 (LPSC), Trésorier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Patrick </a:t>
            </a:r>
            <a:r>
              <a:rPr lang="fr-FR" sz="1600" dirty="0" err="1" smtClean="0">
                <a:solidFill>
                  <a:srgbClr val="141412"/>
                </a:solidFill>
                <a:latin typeface="Source Sans Pro"/>
              </a:rPr>
              <a:t>Ausset</a:t>
            </a: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 (IPNO), Relations avec l’enseignement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Stéphane </a:t>
            </a:r>
            <a:r>
              <a:rPr lang="fr-FR" sz="1600" dirty="0" err="1" smtClean="0">
                <a:solidFill>
                  <a:srgbClr val="141412"/>
                </a:solidFill>
                <a:latin typeface="Source Sans Pro"/>
              </a:rPr>
              <a:t>Chel</a:t>
            </a: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 (CEA/DSM/SACM), Relations avec les laboratoires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Brigitte Cros (LPGP), Relations avec le CA, [Membre du CA]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Nicolas Delerue (LAL), Communication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Vincent Le </a:t>
            </a:r>
            <a:r>
              <a:rPr lang="fr-FR" sz="1600" dirty="0" err="1" smtClean="0">
                <a:solidFill>
                  <a:srgbClr val="141412"/>
                </a:solidFill>
                <a:latin typeface="Source Sans Pro"/>
              </a:rPr>
              <a:t>Flanchec</a:t>
            </a: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 (CEA/DAM), Communication</a:t>
            </a:r>
          </a:p>
          <a:p>
            <a:pPr marL="360363" indent="-288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141412"/>
                </a:solidFill>
                <a:latin typeface="Source Sans Pro"/>
              </a:rPr>
              <a:t>Eric</a:t>
            </a: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 </a:t>
            </a:r>
            <a:r>
              <a:rPr lang="fr-FR" sz="1600" dirty="0" err="1" smtClean="0">
                <a:solidFill>
                  <a:srgbClr val="141412"/>
                </a:solidFill>
                <a:latin typeface="Source Sans Pro"/>
              </a:rPr>
              <a:t>Giguet</a:t>
            </a:r>
            <a:r>
              <a:rPr lang="fr-FR" sz="1600" dirty="0" smtClean="0">
                <a:solidFill>
                  <a:srgbClr val="141412"/>
                </a:solidFill>
                <a:latin typeface="Source Sans Pro"/>
              </a:rPr>
              <a:t> (ALSYOM), Relations avec les industriels</a:t>
            </a:r>
            <a:endParaRPr lang="fr-FR" sz="1600" b="0" i="0" dirty="0">
              <a:solidFill>
                <a:srgbClr val="141412"/>
              </a:solidFill>
              <a:effectLst/>
              <a:latin typeface="Source Sans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4977172"/>
            <a:ext cx="763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5 membres sur dix </a:t>
            </a:r>
            <a:r>
              <a:rPr lang="fr-FR" sz="2000" b="1" dirty="0" smtClean="0"/>
              <a:t>à </a:t>
            </a:r>
            <a:r>
              <a:rPr lang="fr-FR" sz="2000" b="1" dirty="0"/>
              <a:t>renouveler </a:t>
            </a:r>
            <a:r>
              <a:rPr lang="fr-FR" sz="2000" b="1" dirty="0" smtClean="0"/>
              <a:t>lors de </a:t>
            </a:r>
            <a:br>
              <a:rPr lang="fr-FR" sz="2000" b="1" dirty="0" smtClean="0"/>
            </a:br>
            <a:r>
              <a:rPr lang="fr-FR" sz="2000" b="1" dirty="0" smtClean="0"/>
              <a:t>l’assemblée générale de Roscoff 2017</a:t>
            </a:r>
            <a:endParaRPr lang="fr-FR" sz="2000" b="1" dirty="0"/>
          </a:p>
        </p:txBody>
      </p:sp>
      <p:pic>
        <p:nvPicPr>
          <p:cNvPr id="1026" name="Picture 2" descr="See original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538" y="3679067"/>
            <a:ext cx="2098913" cy="11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3982" y="5841268"/>
            <a:ext cx="65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9900"/>
                </a:solidFill>
              </a:rPr>
              <a:t>Ne pas hésiter à candidater ou …motiver des candidatures !</a:t>
            </a:r>
            <a:endParaRPr lang="fr-FR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817" y="6289162"/>
            <a:ext cx="738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N’hésitez pas à prendre contact avec le bureau pour plus d’information</a:t>
            </a:r>
            <a:endParaRPr lang="fr-FR" sz="1600" i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01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899814"/>
            <a:ext cx="896461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tabLst>
                <a:tab pos="2695575" algn="l"/>
              </a:tabLst>
            </a:pPr>
            <a:r>
              <a:rPr lang="fr-FR" sz="2000" kern="0" dirty="0" smtClean="0"/>
              <a:t>En 2010 		79 </a:t>
            </a:r>
            <a:r>
              <a:rPr lang="fr-FR" sz="1800" i="1" kern="0" dirty="0" smtClean="0"/>
              <a:t>dont 7 &lt; 35 ans</a:t>
            </a:r>
            <a:endParaRPr lang="fr-FR" sz="2000" i="1" kern="0" dirty="0" smtClean="0"/>
          </a:p>
          <a:p>
            <a:pPr eaLnBrk="1" hangingPunct="1">
              <a:tabLst>
                <a:tab pos="2695575" algn="l"/>
              </a:tabLst>
            </a:pPr>
            <a:r>
              <a:rPr lang="fr-FR" sz="2000" kern="0" dirty="0" smtClean="0"/>
              <a:t>En 2011		84 </a:t>
            </a:r>
            <a:r>
              <a:rPr lang="fr-FR" sz="1800" i="1" kern="0" dirty="0" smtClean="0"/>
              <a:t>dont 3 &lt; 35 ans</a:t>
            </a:r>
          </a:p>
          <a:p>
            <a:pPr eaLnBrk="1" hangingPunct="1">
              <a:tabLst>
                <a:tab pos="2695575" algn="l"/>
              </a:tabLst>
            </a:pPr>
            <a:r>
              <a:rPr lang="fr-FR" sz="2000" kern="0" dirty="0" smtClean="0"/>
              <a:t>En 2012		81 </a:t>
            </a:r>
            <a:r>
              <a:rPr lang="fr-FR" sz="1800" i="1" kern="0" dirty="0" smtClean="0"/>
              <a:t>dont 5 &lt; 35 ans </a:t>
            </a:r>
            <a:endParaRPr lang="fr-FR" sz="2000" i="1" kern="0" dirty="0" smtClean="0"/>
          </a:p>
          <a:p>
            <a:pPr eaLnBrk="1" hangingPunct="1">
              <a:tabLst>
                <a:tab pos="2695575" algn="l"/>
              </a:tabLst>
            </a:pPr>
            <a:r>
              <a:rPr lang="fr-FR" sz="2000" kern="0" dirty="0" smtClean="0"/>
              <a:t>En 2013		81 </a:t>
            </a:r>
            <a:r>
              <a:rPr lang="fr-FR" sz="1800" i="1" kern="0" dirty="0" smtClean="0"/>
              <a:t>dont 9 &lt;35 ans</a:t>
            </a:r>
            <a:endParaRPr lang="fr-FR" sz="2000" i="1" kern="0" dirty="0" smtClean="0"/>
          </a:p>
          <a:p>
            <a:pPr eaLnBrk="1" hangingPunct="1">
              <a:tabLst>
                <a:tab pos="2695575" algn="l"/>
              </a:tabLst>
            </a:pPr>
            <a:r>
              <a:rPr lang="fr-FR" sz="2000" kern="0" dirty="0" smtClean="0"/>
              <a:t>En 2014		86 </a:t>
            </a:r>
            <a:r>
              <a:rPr lang="fr-FR" sz="1800" i="1" kern="0" dirty="0" smtClean="0"/>
              <a:t>dont 11&lt; 35 ans, 4 étudiants</a:t>
            </a:r>
            <a:endParaRPr lang="fr-FR" sz="2000" kern="0" dirty="0" smtClean="0"/>
          </a:p>
          <a:p>
            <a:pPr eaLnBrk="1" hangingPunct="1">
              <a:tabLst>
                <a:tab pos="2695575" algn="l"/>
              </a:tabLst>
            </a:pPr>
            <a:r>
              <a:rPr lang="fr-FR" sz="2000" kern="0" dirty="0" smtClean="0"/>
              <a:t>En 2015		</a:t>
            </a:r>
            <a:r>
              <a:rPr lang="fr-FR" sz="2000" b="1" kern="0" dirty="0" smtClean="0"/>
              <a:t>84</a:t>
            </a:r>
            <a:r>
              <a:rPr lang="fr-FR" sz="2000" kern="0" dirty="0" smtClean="0"/>
              <a:t> </a:t>
            </a:r>
            <a:r>
              <a:rPr lang="fr-FR" sz="1800" i="1" kern="0" dirty="0" smtClean="0"/>
              <a:t>dont 10&lt;35 ans, 2 étudiants, 22 retraités</a:t>
            </a:r>
          </a:p>
          <a:p>
            <a:pPr eaLnBrk="1" hangingPunct="1">
              <a:tabLst>
                <a:tab pos="2695575" algn="l"/>
              </a:tabLst>
            </a:pPr>
            <a:r>
              <a:rPr lang="fr-FR" sz="2000" kern="0" dirty="0"/>
              <a:t>En </a:t>
            </a:r>
            <a:r>
              <a:rPr lang="fr-FR" sz="2000" kern="0" dirty="0" smtClean="0"/>
              <a:t>2016</a:t>
            </a:r>
            <a:r>
              <a:rPr lang="fr-FR" sz="2000" kern="0" dirty="0"/>
              <a:t>		</a:t>
            </a:r>
            <a:r>
              <a:rPr lang="fr-FR" sz="2000" b="1" kern="0" dirty="0" smtClean="0"/>
              <a:t>80</a:t>
            </a:r>
            <a:r>
              <a:rPr lang="fr-FR" sz="2000" kern="0" dirty="0" smtClean="0"/>
              <a:t> </a:t>
            </a:r>
            <a:r>
              <a:rPr lang="fr-FR" sz="1800" i="1" kern="0" dirty="0"/>
              <a:t>dont </a:t>
            </a:r>
            <a:r>
              <a:rPr lang="fr-FR" sz="1800" i="1" kern="0" dirty="0" smtClean="0"/>
              <a:t>6 &lt;35 </a:t>
            </a:r>
            <a:r>
              <a:rPr lang="fr-FR" sz="1800" i="1" kern="0" dirty="0"/>
              <a:t>ans, 2</a:t>
            </a:r>
            <a:r>
              <a:rPr lang="fr-FR" sz="1800" i="1" kern="0" dirty="0" smtClean="0"/>
              <a:t> </a:t>
            </a:r>
            <a:r>
              <a:rPr lang="fr-FR" sz="1800" i="1" kern="0" dirty="0"/>
              <a:t>étudiants, </a:t>
            </a:r>
            <a:r>
              <a:rPr lang="fr-FR" sz="1800" i="1" kern="0" dirty="0" smtClean="0"/>
              <a:t>26 retraités</a:t>
            </a:r>
            <a:br>
              <a:rPr lang="fr-FR" sz="1800" i="1" kern="0" dirty="0" smtClean="0"/>
            </a:br>
            <a:r>
              <a:rPr lang="fr-FR" sz="1800" i="1" kern="0" dirty="0" smtClean="0"/>
              <a:t>	</a:t>
            </a:r>
            <a:r>
              <a:rPr lang="fr-FR" sz="1600" i="1" kern="0" dirty="0" smtClean="0"/>
              <a:t>+ 10 en sommeil (pas </a:t>
            </a:r>
            <a:r>
              <a:rPr lang="fr-FR" sz="1600" i="1" kern="0" dirty="0" smtClean="0"/>
              <a:t>à </a:t>
            </a:r>
            <a:r>
              <a:rPr lang="fr-FR" sz="1600" i="1" kern="0" dirty="0" smtClean="0"/>
              <a:t>jour cotisation depuis 2 ans)</a:t>
            </a:r>
            <a:endParaRPr lang="fr-FR" sz="1600" i="1" kern="0" dirty="0"/>
          </a:p>
          <a:p>
            <a:pPr marL="0" indent="0" eaLnBrk="1" hangingPunct="1">
              <a:buNone/>
              <a:tabLst>
                <a:tab pos="2695575" algn="l"/>
              </a:tabLst>
            </a:pPr>
            <a:r>
              <a:rPr lang="fr-FR" sz="2000" kern="0" dirty="0" smtClean="0"/>
              <a:t>	</a:t>
            </a:r>
          </a:p>
          <a:p>
            <a:pPr eaLnBrk="1" hangingPunct="1">
              <a:buFontTx/>
              <a:buNone/>
            </a:pPr>
            <a:r>
              <a:rPr lang="fr-FR" sz="1400" kern="0" dirty="0" smtClean="0"/>
              <a:t>					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Les </a:t>
            </a:r>
            <a:r>
              <a:rPr lang="fr-FR" sz="2800" b="1" kern="0" dirty="0" smtClean="0">
                <a:solidFill>
                  <a:srgbClr val="0070C0"/>
                </a:solidFill>
              </a:rPr>
              <a:t>Membres </a:t>
            </a:r>
            <a:r>
              <a:rPr lang="fr-FR" sz="2800" b="1" kern="0" dirty="0" smtClean="0">
                <a:solidFill>
                  <a:srgbClr val="0070C0"/>
                </a:solidFill>
              </a:rPr>
              <a:t>de la Division Accélérateurs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601" y="4005064"/>
            <a:ext cx="7938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Situation stable : estimée environ 10% de la communauté</a:t>
            </a:r>
          </a:p>
          <a:p>
            <a:endParaRPr lang="fr-FR" dirty="0" smtClean="0"/>
          </a:p>
          <a:p>
            <a:r>
              <a:rPr lang="fr-FR" dirty="0" smtClean="0"/>
              <a:t>Mais éternelle question : comment augmenter le nombre de membres ??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17183" y="5049180"/>
            <a:ext cx="757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Ne pas oublier que lorsque vous êtes membre de la SFP vous pouvez adhérer à deux divisions, faites de la pub dans les </a:t>
            </a:r>
            <a:r>
              <a:rPr lang="fr-FR" dirty="0" smtClean="0"/>
              <a:t>labos !</a:t>
            </a:r>
            <a:endParaRPr lang="fr-FR" dirty="0"/>
          </a:p>
        </p:txBody>
      </p:sp>
      <p:sp>
        <p:nvSpPr>
          <p:cNvPr id="7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-162285" y="3713838"/>
            <a:ext cx="87175" cy="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See original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5229200"/>
            <a:ext cx="832246" cy="8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original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47" y="4168813"/>
            <a:ext cx="885894" cy="8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12821" y="5845964"/>
            <a:ext cx="759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Pensez à diffuser les informations à vos </a:t>
            </a:r>
            <a:r>
              <a:rPr lang="fr-FR" b="1" dirty="0" smtClean="0"/>
              <a:t>doctorants</a:t>
            </a:r>
            <a:r>
              <a:rPr lang="fr-FR" dirty="0" smtClean="0"/>
              <a:t> et </a:t>
            </a:r>
            <a:r>
              <a:rPr lang="fr-FR" b="1" dirty="0" smtClean="0"/>
              <a:t>post-doctorants</a:t>
            </a:r>
          </a:p>
          <a:p>
            <a:pPr algn="ctr"/>
            <a:r>
              <a:rPr lang="fr-FR" dirty="0" smtClean="0"/>
              <a:t>Tarif préférentiel !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66951" y="6525344"/>
            <a:ext cx="7305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TOUTE ADHÉSION OUVRE DROIT A UNE RÉDUCTION D'IMPÔT AU TAUX DE 66% DE LA PART COTISATION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692696"/>
            <a:ext cx="2592288" cy="18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1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9532" y="887524"/>
            <a:ext cx="8964613" cy="56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tabLst>
                <a:tab pos="2695575" algn="l"/>
              </a:tabLst>
            </a:pPr>
            <a:r>
              <a:rPr lang="fr-FR" sz="2400" kern="0" dirty="0" smtClean="0"/>
              <a:t>Rencontres </a:t>
            </a:r>
            <a:r>
              <a:rPr lang="fr-FR" sz="2400" kern="0" dirty="0"/>
              <a:t>Accélérateurs, </a:t>
            </a:r>
            <a:r>
              <a:rPr lang="fr-FR" sz="2400" kern="0" dirty="0" smtClean="0"/>
              <a:t>Caen </a:t>
            </a:r>
            <a:r>
              <a:rPr lang="fr-FR" sz="2000" i="1" kern="0" dirty="0" smtClean="0"/>
              <a:t>20 </a:t>
            </a:r>
            <a:r>
              <a:rPr lang="fr-FR" sz="2000" i="1" kern="0" dirty="0"/>
              <a:t>septembre 2016</a:t>
            </a:r>
            <a:r>
              <a:rPr lang="fr-FR" sz="2400" kern="0" dirty="0"/>
              <a:t>.</a:t>
            </a:r>
          </a:p>
          <a:p>
            <a:pPr eaLnBrk="1" hangingPunct="1">
              <a:tabLst>
                <a:tab pos="2695575" algn="l"/>
              </a:tabLst>
            </a:pPr>
            <a:r>
              <a:rPr lang="fr-FR" sz="2400" kern="0" dirty="0" smtClean="0"/>
              <a:t>Séminaire SFP Marne </a:t>
            </a:r>
            <a:r>
              <a:rPr lang="fr-FR" sz="2400" kern="0" dirty="0"/>
              <a:t>la </a:t>
            </a:r>
            <a:r>
              <a:rPr lang="fr-FR" sz="2400" kern="0" dirty="0" smtClean="0"/>
              <a:t>Vallée, </a:t>
            </a:r>
            <a:r>
              <a:rPr lang="fr-FR" sz="2000" i="1" kern="0" dirty="0" smtClean="0"/>
              <a:t>1 </a:t>
            </a:r>
            <a:r>
              <a:rPr lang="fr-FR" sz="2000" i="1" kern="0" dirty="0"/>
              <a:t>et 2 décembre 2016</a:t>
            </a:r>
          </a:p>
          <a:p>
            <a:pPr eaLnBrk="1" hangingPunct="1">
              <a:tabLst>
                <a:tab pos="2695575" algn="l"/>
              </a:tabLst>
            </a:pPr>
            <a:r>
              <a:rPr lang="fr-FR" sz="2400" kern="0" dirty="0" smtClean="0"/>
              <a:t>IPAC’17</a:t>
            </a:r>
            <a:r>
              <a:rPr lang="fr-FR" sz="2400" kern="0" dirty="0"/>
              <a:t>, </a:t>
            </a:r>
            <a:r>
              <a:rPr lang="fr-FR" sz="2400" kern="0" dirty="0" smtClean="0"/>
              <a:t>Copenhague, </a:t>
            </a:r>
            <a:r>
              <a:rPr lang="fr-FR" sz="2000" i="1" kern="0" dirty="0" smtClean="0"/>
              <a:t>14-19 </a:t>
            </a:r>
            <a:r>
              <a:rPr lang="fr-FR" sz="2000" i="1" kern="0" dirty="0"/>
              <a:t>mai </a:t>
            </a:r>
            <a:r>
              <a:rPr lang="fr-FR" sz="2000" i="1" kern="0" dirty="0" smtClean="0"/>
              <a:t>2017 </a:t>
            </a:r>
            <a:endParaRPr lang="fr-FR" sz="2400" i="1" kern="0" dirty="0"/>
          </a:p>
          <a:p>
            <a:pPr eaLnBrk="1" hangingPunct="1">
              <a:tabLst>
                <a:tab pos="2695575" algn="l"/>
              </a:tabLst>
            </a:pPr>
            <a:r>
              <a:rPr lang="fr-FR" sz="2400" kern="0" dirty="0" smtClean="0"/>
              <a:t>Congrès </a:t>
            </a:r>
            <a:r>
              <a:rPr lang="fr-FR" sz="2400" kern="0" dirty="0"/>
              <a:t>général de la SFP, </a:t>
            </a:r>
            <a:r>
              <a:rPr lang="fr-FR" sz="2400" kern="0" dirty="0" smtClean="0"/>
              <a:t>Orsay, </a:t>
            </a:r>
            <a:r>
              <a:rPr lang="fr-FR" sz="2000" i="1" kern="0" dirty="0" smtClean="0"/>
              <a:t>3-7 </a:t>
            </a:r>
            <a:r>
              <a:rPr lang="fr-FR" sz="2000" i="1" kern="0" dirty="0"/>
              <a:t>juillet </a:t>
            </a:r>
            <a:r>
              <a:rPr lang="fr-FR" sz="2000" i="1" kern="0" dirty="0" smtClean="0"/>
              <a:t>2017</a:t>
            </a:r>
            <a:r>
              <a:rPr lang="fr-FR" sz="2400" kern="0" dirty="0" smtClean="0"/>
              <a:t> </a:t>
            </a:r>
            <a:endParaRPr lang="fr-FR" sz="2400" kern="0" dirty="0"/>
          </a:p>
          <a:p>
            <a:pPr eaLnBrk="1" hangingPunct="1">
              <a:tabLst>
                <a:tab pos="2695575" algn="l"/>
              </a:tabLst>
            </a:pPr>
            <a:r>
              <a:rPr lang="fr-FR" sz="2400" kern="0" dirty="0" smtClean="0"/>
              <a:t>Journées </a:t>
            </a:r>
            <a:r>
              <a:rPr lang="fr-FR" sz="2400" kern="0" dirty="0"/>
              <a:t>Accélérateurs Oct. </a:t>
            </a:r>
            <a:r>
              <a:rPr lang="fr-FR" sz="2400" kern="0" dirty="0" smtClean="0"/>
              <a:t>2017,Roscoff,</a:t>
            </a:r>
            <a:r>
              <a:rPr lang="fr-FR" sz="2400" i="1" kern="0" dirty="0" smtClean="0"/>
              <a:t> </a:t>
            </a:r>
            <a:r>
              <a:rPr lang="fr-FR" sz="2000" i="1" kern="0" dirty="0" smtClean="0"/>
              <a:t>4-6 </a:t>
            </a:r>
            <a:r>
              <a:rPr lang="fr-FR" sz="2000" i="1" kern="0" dirty="0"/>
              <a:t>octobre 2017</a:t>
            </a:r>
            <a:r>
              <a:rPr lang="fr-FR" sz="2400" i="1" kern="0" dirty="0"/>
              <a:t> </a:t>
            </a:r>
          </a:p>
          <a:p>
            <a:pPr eaLnBrk="1" hangingPunct="1">
              <a:tabLst>
                <a:tab pos="2695575" algn="l"/>
              </a:tabLst>
            </a:pPr>
            <a:r>
              <a:rPr lang="fr-FR" sz="2400" kern="0" dirty="0" smtClean="0"/>
              <a:t>Workshop ARW’17, Versailles, </a:t>
            </a:r>
            <a:r>
              <a:rPr lang="fr-FR" sz="2000" i="1" kern="0" dirty="0"/>
              <a:t>15-20 octobre 2017</a:t>
            </a:r>
          </a:p>
          <a:p>
            <a:pPr eaLnBrk="1" hangingPunct="1">
              <a:tabLst>
                <a:tab pos="2695575" algn="l"/>
              </a:tabLst>
            </a:pPr>
            <a:endParaRPr lang="fr-FR" sz="2400" kern="0" dirty="0"/>
          </a:p>
          <a:p>
            <a:pPr eaLnBrk="1" hangingPunct="1">
              <a:tabLst>
                <a:tab pos="2695575" algn="l"/>
              </a:tabLst>
            </a:pPr>
            <a:r>
              <a:rPr lang="fr-FR" sz="2400" kern="0" dirty="0"/>
              <a:t>Réunions de la division </a:t>
            </a:r>
            <a:r>
              <a:rPr lang="fr-FR" sz="2400" kern="0" dirty="0" smtClean="0"/>
              <a:t>(13h30, rue </a:t>
            </a:r>
            <a:r>
              <a:rPr lang="fr-FR" sz="2400" kern="0" dirty="0" err="1" smtClean="0"/>
              <a:t>Croulebarbe</a:t>
            </a:r>
            <a:r>
              <a:rPr lang="fr-FR" sz="2400" kern="0" dirty="0" smtClean="0"/>
              <a:t>, Paris):</a:t>
            </a:r>
            <a:endParaRPr lang="fr-FR" sz="2400" kern="0" dirty="0"/>
          </a:p>
          <a:p>
            <a:pPr marL="2058988" indent="-266700" eaLnBrk="1" hangingPunct="1">
              <a:tabLst>
                <a:tab pos="2695575" algn="l"/>
              </a:tabLst>
            </a:pPr>
            <a:r>
              <a:rPr lang="fr-FR" sz="1800" i="1" kern="0" dirty="0" smtClean="0"/>
              <a:t>Lundi </a:t>
            </a:r>
            <a:r>
              <a:rPr lang="fr-FR" sz="1800" i="1" kern="0" dirty="0"/>
              <a:t>21 novembre</a:t>
            </a:r>
          </a:p>
          <a:p>
            <a:pPr marL="2058988" indent="-266700" eaLnBrk="1" hangingPunct="1">
              <a:tabLst>
                <a:tab pos="2695575" algn="l"/>
              </a:tabLst>
            </a:pPr>
            <a:r>
              <a:rPr lang="fr-FR" sz="1800" i="1" kern="0" dirty="0" smtClean="0"/>
              <a:t>Lundi </a:t>
            </a:r>
            <a:r>
              <a:rPr lang="fr-FR" sz="1800" i="1" kern="0" dirty="0"/>
              <a:t>9 janvier</a:t>
            </a:r>
          </a:p>
          <a:p>
            <a:pPr marL="2058988" indent="-266700" eaLnBrk="1" hangingPunct="1">
              <a:tabLst>
                <a:tab pos="2695575" algn="l"/>
              </a:tabLst>
            </a:pPr>
            <a:r>
              <a:rPr lang="fr-FR" sz="1800" i="1" kern="0" dirty="0" smtClean="0"/>
              <a:t>Mercredi </a:t>
            </a:r>
            <a:r>
              <a:rPr lang="fr-FR" sz="1800" i="1" kern="0" dirty="0"/>
              <a:t>8 mars</a:t>
            </a:r>
          </a:p>
          <a:p>
            <a:pPr marL="2058988" indent="-266700" eaLnBrk="1" hangingPunct="1">
              <a:tabLst>
                <a:tab pos="2695575" algn="l"/>
              </a:tabLst>
            </a:pPr>
            <a:r>
              <a:rPr lang="fr-FR" sz="1800" i="1" kern="0" dirty="0" smtClean="0"/>
              <a:t>Mercredi </a:t>
            </a:r>
            <a:r>
              <a:rPr lang="fr-FR" sz="1800" i="1" kern="0" dirty="0"/>
              <a:t>3 mai</a:t>
            </a:r>
          </a:p>
          <a:p>
            <a:pPr marL="2058988" indent="-266700" eaLnBrk="1" hangingPunct="1">
              <a:tabLst>
                <a:tab pos="2695575" algn="l"/>
              </a:tabLst>
            </a:pPr>
            <a:r>
              <a:rPr lang="fr-FR" sz="1800" i="1" kern="0" dirty="0" smtClean="0"/>
              <a:t>Lundi </a:t>
            </a:r>
            <a:r>
              <a:rPr lang="fr-FR" sz="1800" i="1" kern="0" dirty="0"/>
              <a:t>26 juin</a:t>
            </a:r>
          </a:p>
          <a:p>
            <a:pPr marL="0" indent="0" eaLnBrk="1" hangingPunct="1">
              <a:buNone/>
              <a:tabLst>
                <a:tab pos="2695575" algn="l"/>
              </a:tabLst>
            </a:pPr>
            <a:r>
              <a:rPr lang="fr-FR" sz="2400" kern="0" dirty="0" smtClean="0"/>
              <a:t>	</a:t>
            </a:r>
          </a:p>
          <a:p>
            <a:pPr eaLnBrk="1" hangingPunct="1">
              <a:buFontTx/>
              <a:buNone/>
            </a:pPr>
            <a:r>
              <a:rPr lang="fr-FR" sz="1600" kern="0" dirty="0" smtClean="0"/>
              <a:t>					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7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-162285" y="3713838"/>
            <a:ext cx="87175" cy="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2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75" y="5049180"/>
            <a:ext cx="1556137" cy="14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ee original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185" y="2671316"/>
            <a:ext cx="1808506" cy="14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original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4" y="768441"/>
            <a:ext cx="2537167" cy="190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3560" y="1196752"/>
            <a:ext cx="896461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tabLst>
                <a:tab pos="2695575" algn="l"/>
              </a:tabLst>
            </a:pPr>
            <a:r>
              <a:rPr lang="fr-FR" sz="2800" kern="0" dirty="0" smtClean="0"/>
              <a:t>                      Journées Accélérateurs 2017</a:t>
            </a:r>
            <a:endParaRPr lang="fr-FR" sz="2800" i="1" kern="0" dirty="0" smtClean="0"/>
          </a:p>
          <a:p>
            <a:pPr marL="0" indent="0" algn="ctr" eaLnBrk="1" hangingPunct="1">
              <a:buNone/>
              <a:tabLst>
                <a:tab pos="2695575" algn="l"/>
              </a:tabLst>
            </a:pPr>
            <a:r>
              <a:rPr lang="fr-FR" sz="2800" b="1" i="1" kern="0" dirty="0" smtClean="0"/>
              <a:t>                    Roscoff</a:t>
            </a:r>
          </a:p>
          <a:p>
            <a:pPr marL="0" indent="0" algn="ctr" eaLnBrk="1" hangingPunct="1">
              <a:buNone/>
              <a:tabLst>
                <a:tab pos="2695575" algn="l"/>
              </a:tabLst>
            </a:pPr>
            <a:endParaRPr lang="fr-FR" sz="2400" b="1" u="sng" kern="0" dirty="0" smtClean="0"/>
          </a:p>
          <a:p>
            <a:pPr marL="0" indent="0" algn="ctr" eaLnBrk="1" hangingPunct="1">
              <a:buNone/>
              <a:tabLst>
                <a:tab pos="2695575" algn="l"/>
              </a:tabLst>
            </a:pPr>
            <a:r>
              <a:rPr lang="fr-FR" sz="2400" b="1" u="sng" kern="0" dirty="0" smtClean="0"/>
              <a:t>Mercredi</a:t>
            </a:r>
            <a:r>
              <a:rPr lang="fr-FR" sz="2400" i="1" kern="0" dirty="0" smtClean="0"/>
              <a:t> 4 octobre 9h</a:t>
            </a:r>
          </a:p>
          <a:p>
            <a:pPr marL="0" indent="0" algn="ctr" eaLnBrk="1" hangingPunct="1">
              <a:buNone/>
              <a:tabLst>
                <a:tab pos="2695575" algn="l"/>
              </a:tabLst>
            </a:pPr>
            <a:r>
              <a:rPr lang="fr-FR" sz="2400" i="1" kern="0" dirty="0" smtClean="0"/>
              <a:t>au </a:t>
            </a:r>
          </a:p>
          <a:p>
            <a:pPr marL="0" indent="0" algn="ctr" eaLnBrk="1" hangingPunct="1">
              <a:buNone/>
              <a:tabLst>
                <a:tab pos="2695575" algn="l"/>
              </a:tabLst>
            </a:pPr>
            <a:r>
              <a:rPr lang="fr-FR" sz="2400" b="1" i="1" u="sng" kern="0" dirty="0" smtClean="0"/>
              <a:t>Vendredi</a:t>
            </a:r>
            <a:r>
              <a:rPr lang="fr-FR" sz="2400" i="1" kern="0" dirty="0" smtClean="0"/>
              <a:t> 6 octobre 2017  12h30</a:t>
            </a:r>
          </a:p>
          <a:p>
            <a:pPr marL="0" indent="0" algn="ctr" eaLnBrk="1" hangingPunct="1">
              <a:buNone/>
              <a:tabLst>
                <a:tab pos="2695575" algn="l"/>
              </a:tabLst>
            </a:pPr>
            <a:endParaRPr lang="fr-FR" sz="2400" i="1" kern="0" dirty="0"/>
          </a:p>
          <a:p>
            <a:pPr marL="0" indent="0" algn="ctr" eaLnBrk="1" hangingPunct="1">
              <a:buNone/>
              <a:tabLst>
                <a:tab pos="2695575" algn="l"/>
              </a:tabLst>
            </a:pPr>
            <a:r>
              <a:rPr lang="fr-FR" sz="1800" i="1" kern="0" dirty="0" smtClean="0"/>
              <a:t>Accueil mardi 3 octobre à partir </a:t>
            </a:r>
            <a:r>
              <a:rPr lang="fr-FR" sz="1800" i="1" kern="0" dirty="0"/>
              <a:t>de 18h </a:t>
            </a:r>
          </a:p>
          <a:p>
            <a:pPr marL="0" indent="0" algn="ctr" eaLnBrk="1" hangingPunct="1">
              <a:buNone/>
              <a:tabLst>
                <a:tab pos="2695575" algn="l"/>
              </a:tabLst>
            </a:pPr>
            <a:r>
              <a:rPr lang="fr-FR" sz="2800" kern="0" dirty="0" smtClean="0"/>
              <a:t>	</a:t>
            </a:r>
          </a:p>
          <a:p>
            <a:pPr marL="0" indent="0" algn="ctr" eaLnBrk="1" hangingPunct="1">
              <a:buNone/>
            </a:pPr>
            <a:r>
              <a:rPr lang="fr-FR" sz="1800" kern="0" dirty="0" smtClean="0"/>
              <a:t>					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Agenda : Roscoff 2017</a:t>
            </a:r>
          </a:p>
        </p:txBody>
      </p:sp>
      <p:sp>
        <p:nvSpPr>
          <p:cNvPr id="7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-162285" y="3713838"/>
            <a:ext cx="87175" cy="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267744" y="5409220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Réservez vos agendas et </a:t>
            </a:r>
            <a:r>
              <a:rPr lang="fr-FR" u="sng" dirty="0" smtClean="0"/>
              <a:t>faites de la publicité</a:t>
            </a:r>
          </a:p>
          <a:p>
            <a:r>
              <a:rPr lang="fr-FR" dirty="0" smtClean="0"/>
              <a:t>Surtout vers les plus jeunes et les non membres</a:t>
            </a:r>
          </a:p>
        </p:txBody>
      </p:sp>
      <p:pic>
        <p:nvPicPr>
          <p:cNvPr id="1026" name="Picture 2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75" y="5049180"/>
            <a:ext cx="1556137" cy="14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e original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0" y="4695944"/>
            <a:ext cx="885894" cy="8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08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Les prix SFP</a:t>
            </a:r>
          </a:p>
        </p:txBody>
      </p:sp>
      <p:sp>
        <p:nvSpPr>
          <p:cNvPr id="7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-162285" y="3713838"/>
            <a:ext cx="87175" cy="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6" descr="See original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87" y="4606232"/>
            <a:ext cx="885894" cy="8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87" y="801946"/>
            <a:ext cx="8028892" cy="3808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927" y="4726014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</a:t>
            </a:r>
            <a:r>
              <a:rPr lang="fr-FR" u="sng" dirty="0" smtClean="0"/>
              <a:t>aites de la publicité</a:t>
            </a:r>
          </a:p>
          <a:p>
            <a:r>
              <a:rPr lang="fr-FR" dirty="0" smtClean="0"/>
              <a:t>Et faites remonter des candidatures.</a:t>
            </a:r>
          </a:p>
        </p:txBody>
      </p:sp>
      <p:pic>
        <p:nvPicPr>
          <p:cNvPr id="1026" name="Picture 2" descr="jean-louis_laclar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391" y="2117462"/>
            <a:ext cx="774430" cy="10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66" y="4392388"/>
            <a:ext cx="1987444" cy="2033664"/>
          </a:xfrm>
          <a:prstGeom prst="rect">
            <a:avLst/>
          </a:prstGeom>
        </p:spPr>
      </p:pic>
      <p:pic>
        <p:nvPicPr>
          <p:cNvPr id="9" name="Picture 8" descr="See original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600" y="5940316"/>
            <a:ext cx="739119" cy="5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448329" y="5955591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2484824" y="5847599"/>
            <a:ext cx="412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2017, les candidatures devront être déposées sur le site de la SFP !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5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Mais aussi : les autres </a:t>
            </a:r>
            <a:r>
              <a:rPr lang="fr-FR" sz="2800" b="1" kern="0" dirty="0" smtClean="0">
                <a:solidFill>
                  <a:srgbClr val="0070C0"/>
                </a:solidFill>
              </a:rPr>
              <a:t>« prix thématiques »</a:t>
            </a:r>
            <a:endParaRPr lang="fr-FR" sz="2800" b="1" kern="0" dirty="0" smtClean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-162285" y="3713838"/>
            <a:ext cx="87175" cy="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007604" y="562524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autres prix peuvent aussi concerner la division, en particulier le </a:t>
            </a:r>
            <a:r>
              <a:rPr lang="fr-FR" b="1" dirty="0" smtClean="0"/>
              <a:t>prix Langevin </a:t>
            </a:r>
            <a:r>
              <a:rPr lang="fr-FR" dirty="0" smtClean="0"/>
              <a:t>(tous les 3 ans) !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728700"/>
            <a:ext cx="7469559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1540" y="121440"/>
            <a:ext cx="8229600" cy="6487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b="1" kern="0" dirty="0" smtClean="0">
                <a:solidFill>
                  <a:srgbClr val="0070C0"/>
                </a:solidFill>
              </a:rPr>
              <a:t>Et les </a:t>
            </a:r>
            <a:r>
              <a:rPr lang="fr-FR" sz="2800" b="1" kern="0" dirty="0" smtClean="0">
                <a:solidFill>
                  <a:srgbClr val="0070C0"/>
                </a:solidFill>
              </a:rPr>
              <a:t>Prix « jeunes chercheurs »</a:t>
            </a:r>
            <a:endParaRPr lang="fr-FR" sz="2800" b="1" kern="0" dirty="0" smtClean="0">
              <a:solidFill>
                <a:srgbClr val="0070C0"/>
              </a:solidFill>
            </a:endParaRPr>
          </a:p>
        </p:txBody>
      </p:sp>
      <p:sp>
        <p:nvSpPr>
          <p:cNvPr id="7" name="AutoShape 2" descr="Image result for clin d'oeil"/>
          <p:cNvSpPr>
            <a:spLocks noChangeAspect="1" noChangeArrowheads="1"/>
          </p:cNvSpPr>
          <p:nvPr/>
        </p:nvSpPr>
        <p:spPr bwMode="auto">
          <a:xfrm>
            <a:off x="-162285" y="3713838"/>
            <a:ext cx="87175" cy="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6" descr="See original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40" y="5345612"/>
            <a:ext cx="885894" cy="8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91" y="944724"/>
            <a:ext cx="7611555" cy="4002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3510" y="5229200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</a:t>
            </a:r>
            <a:r>
              <a:rPr lang="fr-FR" u="sng" dirty="0" smtClean="0"/>
              <a:t>aites de la publicité</a:t>
            </a:r>
          </a:p>
          <a:p>
            <a:r>
              <a:rPr lang="fr-FR" dirty="0" smtClean="0"/>
              <a:t>Et faites remonter des candidatures.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510" y="4699313"/>
            <a:ext cx="531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Très peu de dossiers relatifs à notre division</a:t>
            </a:r>
            <a:endParaRPr lang="fr-F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15716" y="5963218"/>
            <a:ext cx="412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candidatures devront être déposées sur le site de la SFP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6862869" y="5133737"/>
            <a:ext cx="169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ED7703"/>
                </a:solidFill>
              </a:rPr>
              <a:t>Importants pour nos jeunes !</a:t>
            </a:r>
            <a:endParaRPr lang="fr-FR" dirty="0">
              <a:solidFill>
                <a:srgbClr val="ED7703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11A7D-866D-429C-8265-FE9959260D6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4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6715</TotalTime>
  <Words>650</Words>
  <Application>Microsoft Macintosh PowerPoint</Application>
  <PresentationFormat>Présentation à l'écran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Brigitte Crob</dc:creator>
  <cp:lastModifiedBy>Laurent NADOLSKI</cp:lastModifiedBy>
  <cp:revision>359</cp:revision>
  <cp:lastPrinted>2016-09-15T14:28:54Z</cp:lastPrinted>
  <dcterms:created xsi:type="dcterms:W3CDTF">2011-12-02T12:09:38Z</dcterms:created>
  <dcterms:modified xsi:type="dcterms:W3CDTF">2016-09-20T05:18:33Z</dcterms:modified>
</cp:coreProperties>
</file>