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4"/>
  </p:notesMasterIdLst>
  <p:handoutMasterIdLst>
    <p:handoutMasterId r:id="rId15"/>
  </p:handoutMasterIdLst>
  <p:sldIdLst>
    <p:sldId id="633" r:id="rId2"/>
    <p:sldId id="691" r:id="rId3"/>
    <p:sldId id="692" r:id="rId4"/>
    <p:sldId id="693" r:id="rId5"/>
    <p:sldId id="695" r:id="rId6"/>
    <p:sldId id="697" r:id="rId7"/>
    <p:sldId id="698" r:id="rId8"/>
    <p:sldId id="699" r:id="rId9"/>
    <p:sldId id="685" r:id="rId10"/>
    <p:sldId id="701" r:id="rId11"/>
    <p:sldId id="702" r:id="rId12"/>
    <p:sldId id="700" r:id="rId13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CC0066"/>
    <a:srgbClr val="99FFCC"/>
    <a:srgbClr val="CCFF33"/>
    <a:srgbClr val="FFEB99"/>
    <a:srgbClr val="7F7F7F"/>
    <a:srgbClr val="7030A0"/>
    <a:srgbClr val="00B0F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833" autoAdjust="0"/>
  </p:normalViewPr>
  <p:slideViewPr>
    <p:cSldViewPr>
      <p:cViewPr>
        <p:scale>
          <a:sx n="76" d="100"/>
          <a:sy n="76" d="100"/>
        </p:scale>
        <p:origin x="1268" y="3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image" Target="../media/image10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19.wmf"/><Relationship Id="rId7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5.wmf"/><Relationship Id="rId7" Type="http://schemas.openxmlformats.org/officeDocument/2006/relationships/image" Target="../media/image27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26.wmf"/><Relationship Id="rId5" Type="http://schemas.openxmlformats.org/officeDocument/2006/relationships/image" Target="../media/image7.wmf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" charset="0"/>
                <a:ea typeface="Osaka" charset="-128"/>
              </a:defRPr>
            </a:lvl1pPr>
          </a:lstStyle>
          <a:p>
            <a:fld id="{76FC8790-D7F7-4DD3-91AD-40018AFCC0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213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Times" charset="0"/>
                <a:ea typeface="Osaka" charset="-128"/>
              </a:defRPr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" charset="0"/>
                <a:ea typeface="Osaka" charset="-128"/>
              </a:defRPr>
            </a:lvl1pPr>
          </a:lstStyle>
          <a:p>
            <a:fld id="{38139734-380C-4440-A128-AB9755CAEA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7135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68EFA-48E7-4012-A358-31CD47F3366A}" type="slidenum">
              <a:rPr lang="en-US" altLang="ja-JP">
                <a:solidFill>
                  <a:prstClr val="black"/>
                </a:solidFill>
              </a:rPr>
              <a:pPr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3086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9734-380C-4440-A128-AB9755CAEAC9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3015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9734-380C-4440-A128-AB9755CAEAC9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536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9734-380C-4440-A128-AB9755CAEAC9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191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9734-380C-4440-A128-AB9755CAEAC9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015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9734-380C-4440-A128-AB9755CAEAC9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01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C8CC-76A8-42DF-885A-1E4BEA6C357F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4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t>T.Takahashi   Hiroshima</a:t>
            </a:r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C687B-8099-4505-B1AE-DF442D95862F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0451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t>T.Takahashi   Hiroshima</a:t>
            </a:r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C687B-8099-4505-B1AE-DF442D95862F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99752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1C70-4BA5-4672-AE1F-671204BE14C9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2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51436-38B1-4EFC-B4DB-0E951B1C342A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9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ED43-1931-4C7F-9E3F-2C4092BEC5E1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3A241-FD1D-488C-9B99-2D8D843C3E42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9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1DD9-5512-439C-9995-201A79A2F5D1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7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3A30-CADA-4227-AB5E-0AE23FCB571A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6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t>T.Takahashi   Hiroshima</a:t>
            </a:r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C687B-8099-4505-B1AE-DF442D95862F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739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D4F6-03C9-4D38-BE37-C294568D90DC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/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7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t>T.Takahashi   Hiroshima</a:t>
            </a:r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EC687B-8099-4505-B1AE-DF442D95862F}" type="slidenum">
              <a:rPr lang="en-US" altLang="ja-JP" smtClean="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21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3.wmf"/><Relationship Id="rId26" Type="http://schemas.openxmlformats.org/officeDocument/2006/relationships/image" Target="../media/image25.png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Relationship Id="rId22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35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7.wmf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37.bin"/><Relationship Id="rId5" Type="http://schemas.openxmlformats.org/officeDocument/2006/relationships/image" Target="../media/image3.wmf"/><Relationship Id="rId15" Type="http://schemas.openxmlformats.org/officeDocument/2006/relationships/image" Target="../media/image26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wmf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5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2"/>
          <p:cNvSpPr>
            <a:spLocks noGrp="1"/>
          </p:cNvSpPr>
          <p:nvPr>
            <p:ph type="sldNum" sz="quarter" idx="12"/>
          </p:nvPr>
        </p:nvSpPr>
        <p:spPr>
          <a:xfrm>
            <a:off x="7842250" y="6400800"/>
            <a:ext cx="2063750" cy="457200"/>
          </a:xfrm>
          <a:prstGeom prst="rect">
            <a:avLst/>
          </a:prstGeom>
        </p:spPr>
        <p:txBody>
          <a:bodyPr/>
          <a:lstStyle/>
          <a:p>
            <a:fld id="{C02CC0B7-8C73-4DD4-B639-BF75B3B25542}" type="slidenum">
              <a:rPr lang="en-US" altLang="ja-JP">
                <a:solidFill>
                  <a:srgbClr val="FFFFFF"/>
                </a:solidFill>
              </a:rPr>
              <a:pPr/>
              <a:t>1</a:t>
            </a:fld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73764" name="WordArt 4"/>
          <p:cNvSpPr>
            <a:spLocks noChangeArrowheads="1" noChangeShapeType="1" noTextEdit="1"/>
          </p:cNvSpPr>
          <p:nvPr/>
        </p:nvSpPr>
        <p:spPr bwMode="auto">
          <a:xfrm>
            <a:off x="128464" y="404664"/>
            <a:ext cx="9577064" cy="2703197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altLang="ja-JP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Energy deposition</a:t>
            </a:r>
          </a:p>
          <a:p>
            <a:pPr algn="ctr"/>
            <a:r>
              <a:rPr lang="en-US" altLang="ja-JP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around </a:t>
            </a:r>
          </a:p>
          <a:p>
            <a:pPr algn="ctr"/>
            <a:r>
              <a:rPr lang="en-US" altLang="ja-JP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the conventional source target</a:t>
            </a:r>
          </a:p>
          <a:p>
            <a:pPr algn="ctr"/>
            <a:r>
              <a:rPr lang="en-US" altLang="ja-JP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-</a:t>
            </a:r>
            <a:r>
              <a:rPr lang="ja-JP" altLang="en-US" sz="6000" kern="10" dirty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 </a:t>
            </a:r>
            <a:r>
              <a:rPr lang="en-US" altLang="ja-JP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ＭＳ Ｐゴシック"/>
                <a:cs typeface="Times New Roman" panose="02020603050405020304" pitchFamily="18" charset="0"/>
              </a:rPr>
              <a:t>an update -</a:t>
            </a:r>
          </a:p>
          <a:p>
            <a:pPr algn="ctr"/>
            <a:endParaRPr lang="ja-JP" altLang="en-US" sz="6000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ea typeface="ＭＳ Ｐゴシック"/>
              <a:cs typeface="Times New Roman" panose="02020603050405020304" pitchFamily="18" charset="0"/>
            </a:endParaRPr>
          </a:p>
        </p:txBody>
      </p:sp>
      <p:sp>
        <p:nvSpPr>
          <p:cNvPr id="373766" name="Rectangle 6"/>
          <p:cNvSpPr>
            <a:spLocks noChangeArrowheads="1"/>
          </p:cNvSpPr>
          <p:nvPr/>
        </p:nvSpPr>
        <p:spPr bwMode="auto">
          <a:xfrm>
            <a:off x="6897216" y="4789037"/>
            <a:ext cx="2736304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kumimoji="0" lang="en-US" altLang="ja-JP" b="1" dirty="0" smtClean="0">
              <a:solidFill>
                <a:srgbClr val="FF00FF"/>
              </a:solidFill>
              <a:latin typeface="ＭＳ Ｐゴシック" pitchFamily="50" charset="-128"/>
              <a:ea typeface="Arial Unicode MS" pitchFamily="50" charset="-128"/>
              <a:cs typeface="Arial Unicode MS" pitchFamily="50" charset="-128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kumimoji="0" lang="en-US" altLang="ja-JP" sz="2800" b="1" dirty="0" smtClean="0">
                <a:latin typeface="Times New Roman" panose="02020603050405020304" pitchFamily="18" charset="0"/>
                <a:ea typeface="Arial Unicode MS" pitchFamily="50" charset="-128"/>
                <a:cs typeface="Times New Roman" panose="02020603050405020304" pitchFamily="18" charset="0"/>
              </a:rPr>
              <a:t>T. Takahashi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kumimoji="0" lang="en-US" altLang="ja-JP" sz="2800" b="1" dirty="0" smtClean="0">
                <a:latin typeface="Times New Roman" panose="02020603050405020304" pitchFamily="18" charset="0"/>
                <a:ea typeface="Arial Unicode MS" pitchFamily="50" charset="-128"/>
                <a:cs typeface="Times New Roman" panose="02020603050405020304" pitchFamily="18" charset="0"/>
              </a:rPr>
              <a:t>Sep. 15 2016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kumimoji="0" lang="en-US" altLang="ja-JP" sz="2800" b="1" dirty="0" smtClean="0">
                <a:latin typeface="Times New Roman" panose="02020603050405020304" pitchFamily="18" charset="0"/>
                <a:ea typeface="Arial Unicode MS" pitchFamily="50" charset="-128"/>
                <a:cs typeface="Times New Roman" panose="02020603050405020304" pitchFamily="18" charset="0"/>
              </a:rPr>
              <a:t>PosiPol2016</a:t>
            </a:r>
            <a:endParaRPr kumimoji="0" lang="ja-JP" altLang="en-US" sz="2800" b="1" dirty="0">
              <a:latin typeface="Times New Roman" panose="02020603050405020304" pitchFamily="18" charset="0"/>
              <a:ea typeface="Arial Unicode MS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kumimoji="0" lang="en-US" altLang="ja-JP" b="1" dirty="0">
              <a:solidFill>
                <a:srgbClr val="FF00FF"/>
              </a:solidFill>
              <a:latin typeface="Times New Roman" panose="02020603050405020304" pitchFamily="18" charset="0"/>
              <a:ea typeface="Arial Unicode MS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9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図 8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475" y="1652631"/>
            <a:ext cx="4528642" cy="21746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434" y="4298"/>
            <a:ext cx="8543925" cy="1325563"/>
          </a:xfrm>
        </p:spPr>
        <p:txBody>
          <a:bodyPr/>
          <a:lstStyle/>
          <a:p>
            <a:r>
              <a:rPr lang="en-US" altLang="ja-JP" dirty="0" smtClean="0"/>
              <a:t>Comparison of G4 and FLUKA</a:t>
            </a:r>
            <a:endParaRPr kumimoji="1" lang="ja-JP" altLang="en-US" dirty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39702"/>
              </p:ext>
            </p:extLst>
          </p:nvPr>
        </p:nvGraphicFramePr>
        <p:xfrm>
          <a:off x="6897216" y="239041"/>
          <a:ext cx="9715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64" name="Equation" r:id="rId5" imgW="520560" imgH="406080" progId="Equation.DSMT4">
                  <p:embed/>
                </p:oleObj>
              </mc:Choice>
              <mc:Fallback>
                <p:oleObj name="Equation" r:id="rId5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97216" y="239041"/>
                        <a:ext cx="97155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オブジェクト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83974"/>
              </p:ext>
            </p:extLst>
          </p:nvPr>
        </p:nvGraphicFramePr>
        <p:xfrm>
          <a:off x="9922110" y="764704"/>
          <a:ext cx="13255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65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22110" y="764704"/>
                        <a:ext cx="132556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88504" y="1188915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Geant4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82249" y="1224934"/>
            <a:ext cx="101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FLUKA</a:t>
            </a:r>
            <a:endParaRPr kumimoji="1" lang="ja-JP" altLang="en-US" dirty="0"/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359676"/>
              </p:ext>
            </p:extLst>
          </p:nvPr>
        </p:nvGraphicFramePr>
        <p:xfrm>
          <a:off x="5613882" y="3079786"/>
          <a:ext cx="78263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66" name="Equation" r:id="rId9" imgW="419040" imgH="177480" progId="Equation.DSMT4">
                  <p:embed/>
                </p:oleObj>
              </mc:Choice>
              <mc:Fallback>
                <p:oleObj name="Equation" r:id="rId9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13882" y="3079786"/>
                        <a:ext cx="782637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726282"/>
              </p:ext>
            </p:extLst>
          </p:nvPr>
        </p:nvGraphicFramePr>
        <p:xfrm>
          <a:off x="7432443" y="3043631"/>
          <a:ext cx="8778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67" name="Equation" r:id="rId11" imgW="469800" imgH="177480" progId="Equation.DSMT4">
                  <p:embed/>
                </p:oleObj>
              </mc:Choice>
              <mc:Fallback>
                <p:oleObj name="Equation" r:id="rId11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32443" y="3043631"/>
                        <a:ext cx="877887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178306"/>
              </p:ext>
            </p:extLst>
          </p:nvPr>
        </p:nvGraphicFramePr>
        <p:xfrm>
          <a:off x="4868539" y="2921012"/>
          <a:ext cx="7588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68"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68539" y="2921012"/>
                        <a:ext cx="758825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直線コネクタ 35"/>
          <p:cNvCxnSpPr/>
          <p:nvPr/>
        </p:nvCxnSpPr>
        <p:spPr>
          <a:xfrm>
            <a:off x="6419061" y="2901512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419061" y="2347977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223543"/>
              </p:ext>
            </p:extLst>
          </p:nvPr>
        </p:nvGraphicFramePr>
        <p:xfrm>
          <a:off x="6321152" y="2565551"/>
          <a:ext cx="7604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69" name="Equation" r:id="rId15" imgW="406080" imgH="177480" progId="Equation.DSMT4">
                  <p:embed/>
                </p:oleObj>
              </mc:Choice>
              <mc:Fallback>
                <p:oleObj name="Equation" r:id="rId15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21152" y="2565551"/>
                        <a:ext cx="760413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グループ化 39"/>
          <p:cNvGrpSpPr/>
          <p:nvPr/>
        </p:nvGrpSpPr>
        <p:grpSpPr>
          <a:xfrm>
            <a:off x="73300" y="1839333"/>
            <a:ext cx="4618708" cy="1656184"/>
            <a:chOff x="73300" y="1839333"/>
            <a:chExt cx="4618708" cy="1656184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458085" y="1839333"/>
              <a:ext cx="4233923" cy="1656184"/>
              <a:chOff x="1786879" y="2070104"/>
              <a:chExt cx="7630619" cy="3087088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1786879" y="3139490"/>
                <a:ext cx="477148" cy="85105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3998313" y="2070104"/>
                <a:ext cx="5419185" cy="3087088"/>
                <a:chOff x="5001451" y="1342042"/>
                <a:chExt cx="3891375" cy="3602239"/>
              </a:xfrm>
            </p:grpSpPr>
            <p:sp>
              <p:nvSpPr>
                <p:cNvPr id="12" name="正方形/長方形 11"/>
                <p:cNvSpPr/>
                <p:nvPr/>
              </p:nvSpPr>
              <p:spPr>
                <a:xfrm>
                  <a:off x="5001451" y="1342042"/>
                  <a:ext cx="3891375" cy="121008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正方形/長方形 61"/>
                <p:cNvSpPr/>
                <p:nvPr/>
              </p:nvSpPr>
              <p:spPr>
                <a:xfrm>
                  <a:off x="5001451" y="3694719"/>
                  <a:ext cx="3888881" cy="1249562"/>
                </a:xfrm>
                <a:custGeom>
                  <a:avLst/>
                  <a:gdLst>
                    <a:gd name="connsiteX0" fmla="*/ 0 w 5615645"/>
                    <a:gd name="connsiteY0" fmla="*/ 0 h 966588"/>
                    <a:gd name="connsiteX1" fmla="*/ 5615645 w 5615645"/>
                    <a:gd name="connsiteY1" fmla="*/ 0 h 966588"/>
                    <a:gd name="connsiteX2" fmla="*/ 5615645 w 5615645"/>
                    <a:gd name="connsiteY2" fmla="*/ 966588 h 966588"/>
                    <a:gd name="connsiteX3" fmla="*/ 0 w 5615645"/>
                    <a:gd name="connsiteY3" fmla="*/ 966588 h 966588"/>
                    <a:gd name="connsiteX4" fmla="*/ 0 w 5615645"/>
                    <a:gd name="connsiteY4" fmla="*/ 0 h 966588"/>
                    <a:gd name="connsiteX0" fmla="*/ 7334 w 5622979"/>
                    <a:gd name="connsiteY0" fmla="*/ 0 h 966588"/>
                    <a:gd name="connsiteX1" fmla="*/ 5622979 w 5622979"/>
                    <a:gd name="connsiteY1" fmla="*/ 0 h 966588"/>
                    <a:gd name="connsiteX2" fmla="*/ 5622979 w 5622979"/>
                    <a:gd name="connsiteY2" fmla="*/ 966588 h 966588"/>
                    <a:gd name="connsiteX3" fmla="*/ 0 w 5622979"/>
                    <a:gd name="connsiteY3" fmla="*/ 964143 h 966588"/>
                    <a:gd name="connsiteX4" fmla="*/ 7334 w 5622979"/>
                    <a:gd name="connsiteY4" fmla="*/ 0 h 966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22979" h="966588">
                      <a:moveTo>
                        <a:pt x="7334" y="0"/>
                      </a:moveTo>
                      <a:lnTo>
                        <a:pt x="5622979" y="0"/>
                      </a:lnTo>
                      <a:lnTo>
                        <a:pt x="5622979" y="966588"/>
                      </a:lnTo>
                      <a:lnTo>
                        <a:pt x="0" y="964143"/>
                      </a:lnTo>
                      <a:cubicBezTo>
                        <a:pt x="2445" y="642762"/>
                        <a:pt x="4889" y="321381"/>
                        <a:pt x="7334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" name="グループ化 7"/>
              <p:cNvGrpSpPr/>
              <p:nvPr/>
            </p:nvGrpSpPr>
            <p:grpSpPr>
              <a:xfrm>
                <a:off x="2333387" y="2073920"/>
                <a:ext cx="1681113" cy="3082758"/>
                <a:chOff x="2606668" y="347475"/>
                <a:chExt cx="2434908" cy="4472595"/>
              </a:xfrm>
            </p:grpSpPr>
            <p:sp>
              <p:nvSpPr>
                <p:cNvPr id="10" name="フリーフォーム 9"/>
                <p:cNvSpPr/>
                <p:nvPr/>
              </p:nvSpPr>
              <p:spPr>
                <a:xfrm>
                  <a:off x="2614103" y="347475"/>
                  <a:ext cx="2427473" cy="2128553"/>
                </a:xfrm>
                <a:custGeom>
                  <a:avLst/>
                  <a:gdLst>
                    <a:gd name="connsiteX0" fmla="*/ 0 w 1665768"/>
                    <a:gd name="connsiteY0" fmla="*/ 715925 h 715925"/>
                    <a:gd name="connsiteX1" fmla="*/ 0 w 1665768"/>
                    <a:gd name="connsiteY1" fmla="*/ 715925 h 715925"/>
                    <a:gd name="connsiteX2" fmla="*/ 14177 w 1665768"/>
                    <a:gd name="connsiteY2" fmla="*/ 28353 h 715925"/>
                    <a:gd name="connsiteX3" fmla="*/ 1665768 w 1665768"/>
                    <a:gd name="connsiteY3" fmla="*/ 0 h 715925"/>
                    <a:gd name="connsiteX4" fmla="*/ 1665768 w 1665768"/>
                    <a:gd name="connsiteY4" fmla="*/ 304800 h 715925"/>
                    <a:gd name="connsiteX5" fmla="*/ 0 w 1665768"/>
                    <a:gd name="connsiteY5" fmla="*/ 715925 h 715925"/>
                    <a:gd name="connsiteX0" fmla="*/ 0 w 1665768"/>
                    <a:gd name="connsiteY0" fmla="*/ 715925 h 715925"/>
                    <a:gd name="connsiteX1" fmla="*/ 0 w 1665768"/>
                    <a:gd name="connsiteY1" fmla="*/ 715925 h 715925"/>
                    <a:gd name="connsiteX2" fmla="*/ 3806 w 1665768"/>
                    <a:gd name="connsiteY2" fmla="*/ 2425 h 715925"/>
                    <a:gd name="connsiteX3" fmla="*/ 1665768 w 1665768"/>
                    <a:gd name="connsiteY3" fmla="*/ 0 h 715925"/>
                    <a:gd name="connsiteX4" fmla="*/ 1665768 w 1665768"/>
                    <a:gd name="connsiteY4" fmla="*/ 304800 h 715925"/>
                    <a:gd name="connsiteX5" fmla="*/ 0 w 1665768"/>
                    <a:gd name="connsiteY5" fmla="*/ 715925 h 715925"/>
                    <a:gd name="connsiteX0" fmla="*/ 0 w 1669225"/>
                    <a:gd name="connsiteY0" fmla="*/ 715925 h 715925"/>
                    <a:gd name="connsiteX1" fmla="*/ 0 w 1669225"/>
                    <a:gd name="connsiteY1" fmla="*/ 715925 h 715925"/>
                    <a:gd name="connsiteX2" fmla="*/ 3806 w 1669225"/>
                    <a:gd name="connsiteY2" fmla="*/ 2425 h 715925"/>
                    <a:gd name="connsiteX3" fmla="*/ 1665768 w 1669225"/>
                    <a:gd name="connsiteY3" fmla="*/ 0 h 715925"/>
                    <a:gd name="connsiteX4" fmla="*/ 1669225 w 1669225"/>
                    <a:gd name="connsiteY4" fmla="*/ 265044 h 715925"/>
                    <a:gd name="connsiteX5" fmla="*/ 0 w 1669225"/>
                    <a:gd name="connsiteY5" fmla="*/ 715925 h 715925"/>
                    <a:gd name="connsiteX0" fmla="*/ 1669225 w 1669225"/>
                    <a:gd name="connsiteY0" fmla="*/ 265044 h 715925"/>
                    <a:gd name="connsiteX1" fmla="*/ 0 w 1669225"/>
                    <a:gd name="connsiteY1" fmla="*/ 715925 h 715925"/>
                    <a:gd name="connsiteX2" fmla="*/ 3806 w 1669225"/>
                    <a:gd name="connsiteY2" fmla="*/ 2425 h 715925"/>
                    <a:gd name="connsiteX3" fmla="*/ 1665768 w 1669225"/>
                    <a:gd name="connsiteY3" fmla="*/ 0 h 715925"/>
                    <a:gd name="connsiteX4" fmla="*/ 1669225 w 1669225"/>
                    <a:gd name="connsiteY4" fmla="*/ 265044 h 715925"/>
                    <a:gd name="connsiteX0" fmla="*/ 1665626 w 1665626"/>
                    <a:gd name="connsiteY0" fmla="*/ 265044 h 715925"/>
                    <a:gd name="connsiteX1" fmla="*/ 3315 w 1665626"/>
                    <a:gd name="connsiteY1" fmla="*/ 715925 h 715925"/>
                    <a:gd name="connsiteX2" fmla="*/ 207 w 1665626"/>
                    <a:gd name="connsiteY2" fmla="*/ 2425 h 715925"/>
                    <a:gd name="connsiteX3" fmla="*/ 1662169 w 1665626"/>
                    <a:gd name="connsiteY3" fmla="*/ 0 h 715925"/>
                    <a:gd name="connsiteX4" fmla="*/ 1665626 w 1665626"/>
                    <a:gd name="connsiteY4" fmla="*/ 265044 h 715925"/>
                    <a:gd name="connsiteX0" fmla="*/ 1788629 w 1788629"/>
                    <a:gd name="connsiteY0" fmla="*/ 197630 h 717898"/>
                    <a:gd name="connsiteX1" fmla="*/ 124589 w 1788629"/>
                    <a:gd name="connsiteY1" fmla="*/ 715925 h 717898"/>
                    <a:gd name="connsiteX2" fmla="*/ 121481 w 1788629"/>
                    <a:gd name="connsiteY2" fmla="*/ 2425 h 717898"/>
                    <a:gd name="connsiteX3" fmla="*/ 1783443 w 1788629"/>
                    <a:gd name="connsiteY3" fmla="*/ 0 h 717898"/>
                    <a:gd name="connsiteX4" fmla="*/ 1788629 w 1788629"/>
                    <a:gd name="connsiteY4" fmla="*/ 197630 h 717898"/>
                    <a:gd name="connsiteX0" fmla="*/ 1788629 w 1788629"/>
                    <a:gd name="connsiteY0" fmla="*/ 197630 h 717898"/>
                    <a:gd name="connsiteX1" fmla="*/ 124589 w 1788629"/>
                    <a:gd name="connsiteY1" fmla="*/ 715925 h 717898"/>
                    <a:gd name="connsiteX2" fmla="*/ 121481 w 1788629"/>
                    <a:gd name="connsiteY2" fmla="*/ 2425 h 717898"/>
                    <a:gd name="connsiteX3" fmla="*/ 1783443 w 1788629"/>
                    <a:gd name="connsiteY3" fmla="*/ 0 h 717898"/>
                    <a:gd name="connsiteX4" fmla="*/ 1788629 w 1788629"/>
                    <a:gd name="connsiteY4" fmla="*/ 197630 h 717898"/>
                    <a:gd name="connsiteX0" fmla="*/ 1788629 w 1788629"/>
                    <a:gd name="connsiteY0" fmla="*/ 197630 h 715925"/>
                    <a:gd name="connsiteX1" fmla="*/ 124589 w 1788629"/>
                    <a:gd name="connsiteY1" fmla="*/ 715925 h 715925"/>
                    <a:gd name="connsiteX2" fmla="*/ 121481 w 1788629"/>
                    <a:gd name="connsiteY2" fmla="*/ 2425 h 715925"/>
                    <a:gd name="connsiteX3" fmla="*/ 1783443 w 1788629"/>
                    <a:gd name="connsiteY3" fmla="*/ 0 h 715925"/>
                    <a:gd name="connsiteX4" fmla="*/ 1788629 w 1788629"/>
                    <a:gd name="connsiteY4" fmla="*/ 197630 h 715925"/>
                    <a:gd name="connsiteX0" fmla="*/ 1667975 w 1667975"/>
                    <a:gd name="connsiteY0" fmla="*/ 197630 h 715925"/>
                    <a:gd name="connsiteX1" fmla="*/ 3935 w 1667975"/>
                    <a:gd name="connsiteY1" fmla="*/ 715925 h 715925"/>
                    <a:gd name="connsiteX2" fmla="*/ 827 w 1667975"/>
                    <a:gd name="connsiteY2" fmla="*/ 2425 h 715925"/>
                    <a:gd name="connsiteX3" fmla="*/ 1662789 w 1667975"/>
                    <a:gd name="connsiteY3" fmla="*/ 0 h 715925"/>
                    <a:gd name="connsiteX4" fmla="*/ 1667975 w 1667975"/>
                    <a:gd name="connsiteY4" fmla="*/ 197630 h 715925"/>
                    <a:gd name="connsiteX0" fmla="*/ 1667975 w 1667975"/>
                    <a:gd name="connsiteY0" fmla="*/ 119043 h 715925"/>
                    <a:gd name="connsiteX1" fmla="*/ 3935 w 1667975"/>
                    <a:gd name="connsiteY1" fmla="*/ 715925 h 715925"/>
                    <a:gd name="connsiteX2" fmla="*/ 827 w 1667975"/>
                    <a:gd name="connsiteY2" fmla="*/ 2425 h 715925"/>
                    <a:gd name="connsiteX3" fmla="*/ 1662789 w 1667975"/>
                    <a:gd name="connsiteY3" fmla="*/ 0 h 715925"/>
                    <a:gd name="connsiteX4" fmla="*/ 1667975 w 1667975"/>
                    <a:gd name="connsiteY4" fmla="*/ 119043 h 715925"/>
                    <a:gd name="connsiteX0" fmla="*/ 1664201 w 1664201"/>
                    <a:gd name="connsiteY0" fmla="*/ 104774 h 715925"/>
                    <a:gd name="connsiteX1" fmla="*/ 3935 w 1664201"/>
                    <a:gd name="connsiteY1" fmla="*/ 715925 h 715925"/>
                    <a:gd name="connsiteX2" fmla="*/ 827 w 1664201"/>
                    <a:gd name="connsiteY2" fmla="*/ 2425 h 715925"/>
                    <a:gd name="connsiteX3" fmla="*/ 1662789 w 1664201"/>
                    <a:gd name="connsiteY3" fmla="*/ 0 h 715925"/>
                    <a:gd name="connsiteX4" fmla="*/ 1664201 w 1664201"/>
                    <a:gd name="connsiteY4" fmla="*/ 104774 h 715925"/>
                    <a:gd name="connsiteX0" fmla="*/ 1664201 w 1664201"/>
                    <a:gd name="connsiteY0" fmla="*/ 79088 h 715925"/>
                    <a:gd name="connsiteX1" fmla="*/ 3935 w 1664201"/>
                    <a:gd name="connsiteY1" fmla="*/ 715925 h 715925"/>
                    <a:gd name="connsiteX2" fmla="*/ 827 w 1664201"/>
                    <a:gd name="connsiteY2" fmla="*/ 2425 h 715925"/>
                    <a:gd name="connsiteX3" fmla="*/ 1662789 w 1664201"/>
                    <a:gd name="connsiteY3" fmla="*/ 0 h 715925"/>
                    <a:gd name="connsiteX4" fmla="*/ 1664201 w 1664201"/>
                    <a:gd name="connsiteY4" fmla="*/ 79088 h 715925"/>
                    <a:gd name="connsiteX0" fmla="*/ 1664201 w 1667752"/>
                    <a:gd name="connsiteY0" fmla="*/ 625422 h 1262259"/>
                    <a:gd name="connsiteX1" fmla="*/ 3935 w 1667752"/>
                    <a:gd name="connsiteY1" fmla="*/ 1262259 h 1262259"/>
                    <a:gd name="connsiteX2" fmla="*/ 827 w 1667752"/>
                    <a:gd name="connsiteY2" fmla="*/ 548759 h 1262259"/>
                    <a:gd name="connsiteX3" fmla="*/ 1667598 w 1667752"/>
                    <a:gd name="connsiteY3" fmla="*/ 0 h 1262259"/>
                    <a:gd name="connsiteX4" fmla="*/ 1664201 w 1667752"/>
                    <a:gd name="connsiteY4" fmla="*/ 625422 h 1262259"/>
                    <a:gd name="connsiteX0" fmla="*/ 1661202 w 1664753"/>
                    <a:gd name="connsiteY0" fmla="*/ 625422 h 1262259"/>
                    <a:gd name="connsiteX1" fmla="*/ 936 w 1664753"/>
                    <a:gd name="connsiteY1" fmla="*/ 1262259 h 1262259"/>
                    <a:gd name="connsiteX2" fmla="*/ 12255 w 1664753"/>
                    <a:gd name="connsiteY2" fmla="*/ 2425 h 1262259"/>
                    <a:gd name="connsiteX3" fmla="*/ 1664599 w 1664753"/>
                    <a:gd name="connsiteY3" fmla="*/ 0 h 1262259"/>
                    <a:gd name="connsiteX4" fmla="*/ 1661202 w 1664753"/>
                    <a:gd name="connsiteY4" fmla="*/ 625422 h 1262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64753" h="1262259">
                      <a:moveTo>
                        <a:pt x="1661202" y="625422"/>
                      </a:moveTo>
                      <a:lnTo>
                        <a:pt x="936" y="1262259"/>
                      </a:lnTo>
                      <a:cubicBezTo>
                        <a:pt x="-3812" y="892659"/>
                        <a:pt x="10986" y="240258"/>
                        <a:pt x="12255" y="2425"/>
                      </a:cubicBezTo>
                      <a:lnTo>
                        <a:pt x="1664599" y="0"/>
                      </a:lnTo>
                      <a:cubicBezTo>
                        <a:pt x="1665751" y="88348"/>
                        <a:pt x="1660050" y="537074"/>
                        <a:pt x="1661202" y="625422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フリーフォーム 10"/>
                <p:cNvSpPr/>
                <p:nvPr/>
              </p:nvSpPr>
              <p:spPr>
                <a:xfrm flipV="1">
                  <a:off x="2606668" y="2640332"/>
                  <a:ext cx="2423069" cy="2179738"/>
                </a:xfrm>
                <a:custGeom>
                  <a:avLst/>
                  <a:gdLst>
                    <a:gd name="connsiteX0" fmla="*/ 0 w 1665768"/>
                    <a:gd name="connsiteY0" fmla="*/ 715925 h 715925"/>
                    <a:gd name="connsiteX1" fmla="*/ 0 w 1665768"/>
                    <a:gd name="connsiteY1" fmla="*/ 715925 h 715925"/>
                    <a:gd name="connsiteX2" fmla="*/ 14177 w 1665768"/>
                    <a:gd name="connsiteY2" fmla="*/ 28353 h 715925"/>
                    <a:gd name="connsiteX3" fmla="*/ 1665768 w 1665768"/>
                    <a:gd name="connsiteY3" fmla="*/ 0 h 715925"/>
                    <a:gd name="connsiteX4" fmla="*/ 1665768 w 1665768"/>
                    <a:gd name="connsiteY4" fmla="*/ 304800 h 715925"/>
                    <a:gd name="connsiteX5" fmla="*/ 0 w 1665768"/>
                    <a:gd name="connsiteY5" fmla="*/ 715925 h 715925"/>
                    <a:gd name="connsiteX0" fmla="*/ 0 w 1665768"/>
                    <a:gd name="connsiteY0" fmla="*/ 715925 h 715925"/>
                    <a:gd name="connsiteX1" fmla="*/ 0 w 1665768"/>
                    <a:gd name="connsiteY1" fmla="*/ 715925 h 715925"/>
                    <a:gd name="connsiteX2" fmla="*/ 3806 w 1665768"/>
                    <a:gd name="connsiteY2" fmla="*/ 2425 h 715925"/>
                    <a:gd name="connsiteX3" fmla="*/ 1665768 w 1665768"/>
                    <a:gd name="connsiteY3" fmla="*/ 0 h 715925"/>
                    <a:gd name="connsiteX4" fmla="*/ 1665768 w 1665768"/>
                    <a:gd name="connsiteY4" fmla="*/ 304800 h 715925"/>
                    <a:gd name="connsiteX5" fmla="*/ 0 w 1665768"/>
                    <a:gd name="connsiteY5" fmla="*/ 715925 h 715925"/>
                    <a:gd name="connsiteX0" fmla="*/ 0 w 1669225"/>
                    <a:gd name="connsiteY0" fmla="*/ 715925 h 715925"/>
                    <a:gd name="connsiteX1" fmla="*/ 0 w 1669225"/>
                    <a:gd name="connsiteY1" fmla="*/ 715925 h 715925"/>
                    <a:gd name="connsiteX2" fmla="*/ 3806 w 1669225"/>
                    <a:gd name="connsiteY2" fmla="*/ 2425 h 715925"/>
                    <a:gd name="connsiteX3" fmla="*/ 1665768 w 1669225"/>
                    <a:gd name="connsiteY3" fmla="*/ 0 h 715925"/>
                    <a:gd name="connsiteX4" fmla="*/ 1669225 w 1669225"/>
                    <a:gd name="connsiteY4" fmla="*/ 265044 h 715925"/>
                    <a:gd name="connsiteX5" fmla="*/ 0 w 1669225"/>
                    <a:gd name="connsiteY5" fmla="*/ 715925 h 715925"/>
                    <a:gd name="connsiteX0" fmla="*/ 1669225 w 1669225"/>
                    <a:gd name="connsiteY0" fmla="*/ 265044 h 715925"/>
                    <a:gd name="connsiteX1" fmla="*/ 0 w 1669225"/>
                    <a:gd name="connsiteY1" fmla="*/ 715925 h 715925"/>
                    <a:gd name="connsiteX2" fmla="*/ 3806 w 1669225"/>
                    <a:gd name="connsiteY2" fmla="*/ 2425 h 715925"/>
                    <a:gd name="connsiteX3" fmla="*/ 1665768 w 1669225"/>
                    <a:gd name="connsiteY3" fmla="*/ 0 h 715925"/>
                    <a:gd name="connsiteX4" fmla="*/ 1669225 w 1669225"/>
                    <a:gd name="connsiteY4" fmla="*/ 265044 h 715925"/>
                    <a:gd name="connsiteX0" fmla="*/ 1665626 w 1665626"/>
                    <a:gd name="connsiteY0" fmla="*/ 265044 h 715925"/>
                    <a:gd name="connsiteX1" fmla="*/ 3315 w 1665626"/>
                    <a:gd name="connsiteY1" fmla="*/ 715925 h 715925"/>
                    <a:gd name="connsiteX2" fmla="*/ 207 w 1665626"/>
                    <a:gd name="connsiteY2" fmla="*/ 2425 h 715925"/>
                    <a:gd name="connsiteX3" fmla="*/ 1662169 w 1665626"/>
                    <a:gd name="connsiteY3" fmla="*/ 0 h 715925"/>
                    <a:gd name="connsiteX4" fmla="*/ 1665626 w 1665626"/>
                    <a:gd name="connsiteY4" fmla="*/ 265044 h 715925"/>
                    <a:gd name="connsiteX0" fmla="*/ 1788629 w 1788629"/>
                    <a:gd name="connsiteY0" fmla="*/ 197630 h 717898"/>
                    <a:gd name="connsiteX1" fmla="*/ 124589 w 1788629"/>
                    <a:gd name="connsiteY1" fmla="*/ 715925 h 717898"/>
                    <a:gd name="connsiteX2" fmla="*/ 121481 w 1788629"/>
                    <a:gd name="connsiteY2" fmla="*/ 2425 h 717898"/>
                    <a:gd name="connsiteX3" fmla="*/ 1783443 w 1788629"/>
                    <a:gd name="connsiteY3" fmla="*/ 0 h 717898"/>
                    <a:gd name="connsiteX4" fmla="*/ 1788629 w 1788629"/>
                    <a:gd name="connsiteY4" fmla="*/ 197630 h 717898"/>
                    <a:gd name="connsiteX0" fmla="*/ 1788629 w 1788629"/>
                    <a:gd name="connsiteY0" fmla="*/ 197630 h 717898"/>
                    <a:gd name="connsiteX1" fmla="*/ 124589 w 1788629"/>
                    <a:gd name="connsiteY1" fmla="*/ 715925 h 717898"/>
                    <a:gd name="connsiteX2" fmla="*/ 121481 w 1788629"/>
                    <a:gd name="connsiteY2" fmla="*/ 2425 h 717898"/>
                    <a:gd name="connsiteX3" fmla="*/ 1783443 w 1788629"/>
                    <a:gd name="connsiteY3" fmla="*/ 0 h 717898"/>
                    <a:gd name="connsiteX4" fmla="*/ 1788629 w 1788629"/>
                    <a:gd name="connsiteY4" fmla="*/ 197630 h 717898"/>
                    <a:gd name="connsiteX0" fmla="*/ 1788629 w 1788629"/>
                    <a:gd name="connsiteY0" fmla="*/ 197630 h 715925"/>
                    <a:gd name="connsiteX1" fmla="*/ 124589 w 1788629"/>
                    <a:gd name="connsiteY1" fmla="*/ 715925 h 715925"/>
                    <a:gd name="connsiteX2" fmla="*/ 121481 w 1788629"/>
                    <a:gd name="connsiteY2" fmla="*/ 2425 h 715925"/>
                    <a:gd name="connsiteX3" fmla="*/ 1783443 w 1788629"/>
                    <a:gd name="connsiteY3" fmla="*/ 0 h 715925"/>
                    <a:gd name="connsiteX4" fmla="*/ 1788629 w 1788629"/>
                    <a:gd name="connsiteY4" fmla="*/ 197630 h 715925"/>
                    <a:gd name="connsiteX0" fmla="*/ 1667975 w 1667975"/>
                    <a:gd name="connsiteY0" fmla="*/ 197630 h 715925"/>
                    <a:gd name="connsiteX1" fmla="*/ 3935 w 1667975"/>
                    <a:gd name="connsiteY1" fmla="*/ 715925 h 715925"/>
                    <a:gd name="connsiteX2" fmla="*/ 827 w 1667975"/>
                    <a:gd name="connsiteY2" fmla="*/ 2425 h 715925"/>
                    <a:gd name="connsiteX3" fmla="*/ 1662789 w 1667975"/>
                    <a:gd name="connsiteY3" fmla="*/ 0 h 715925"/>
                    <a:gd name="connsiteX4" fmla="*/ 1667975 w 1667975"/>
                    <a:gd name="connsiteY4" fmla="*/ 197630 h 715925"/>
                    <a:gd name="connsiteX0" fmla="*/ 1667975 w 1667975"/>
                    <a:gd name="connsiteY0" fmla="*/ 119043 h 715925"/>
                    <a:gd name="connsiteX1" fmla="*/ 3935 w 1667975"/>
                    <a:gd name="connsiteY1" fmla="*/ 715925 h 715925"/>
                    <a:gd name="connsiteX2" fmla="*/ 827 w 1667975"/>
                    <a:gd name="connsiteY2" fmla="*/ 2425 h 715925"/>
                    <a:gd name="connsiteX3" fmla="*/ 1662789 w 1667975"/>
                    <a:gd name="connsiteY3" fmla="*/ 0 h 715925"/>
                    <a:gd name="connsiteX4" fmla="*/ 1667975 w 1667975"/>
                    <a:gd name="connsiteY4" fmla="*/ 119043 h 715925"/>
                    <a:gd name="connsiteX0" fmla="*/ 1664201 w 1664201"/>
                    <a:gd name="connsiteY0" fmla="*/ 104774 h 715925"/>
                    <a:gd name="connsiteX1" fmla="*/ 3935 w 1664201"/>
                    <a:gd name="connsiteY1" fmla="*/ 715925 h 715925"/>
                    <a:gd name="connsiteX2" fmla="*/ 827 w 1664201"/>
                    <a:gd name="connsiteY2" fmla="*/ 2425 h 715925"/>
                    <a:gd name="connsiteX3" fmla="*/ 1662789 w 1664201"/>
                    <a:gd name="connsiteY3" fmla="*/ 0 h 715925"/>
                    <a:gd name="connsiteX4" fmla="*/ 1664201 w 1664201"/>
                    <a:gd name="connsiteY4" fmla="*/ 104774 h 715925"/>
                    <a:gd name="connsiteX0" fmla="*/ 1664201 w 1664201"/>
                    <a:gd name="connsiteY0" fmla="*/ 79088 h 715925"/>
                    <a:gd name="connsiteX1" fmla="*/ 3935 w 1664201"/>
                    <a:gd name="connsiteY1" fmla="*/ 715925 h 715925"/>
                    <a:gd name="connsiteX2" fmla="*/ 827 w 1664201"/>
                    <a:gd name="connsiteY2" fmla="*/ 2425 h 715925"/>
                    <a:gd name="connsiteX3" fmla="*/ 1662789 w 1664201"/>
                    <a:gd name="connsiteY3" fmla="*/ 0 h 715925"/>
                    <a:gd name="connsiteX4" fmla="*/ 1664201 w 1664201"/>
                    <a:gd name="connsiteY4" fmla="*/ 79088 h 715925"/>
                    <a:gd name="connsiteX0" fmla="*/ 1664201 w 1664201"/>
                    <a:gd name="connsiteY0" fmla="*/ 650917 h 1287754"/>
                    <a:gd name="connsiteX1" fmla="*/ 3935 w 1664201"/>
                    <a:gd name="connsiteY1" fmla="*/ 1287754 h 1287754"/>
                    <a:gd name="connsiteX2" fmla="*/ 827 w 1664201"/>
                    <a:gd name="connsiteY2" fmla="*/ 574254 h 1287754"/>
                    <a:gd name="connsiteX3" fmla="*/ 1657980 w 1664201"/>
                    <a:gd name="connsiteY3" fmla="*/ 0 h 1287754"/>
                    <a:gd name="connsiteX4" fmla="*/ 1664201 w 1664201"/>
                    <a:gd name="connsiteY4" fmla="*/ 650917 h 1287754"/>
                    <a:gd name="connsiteX0" fmla="*/ 1664201 w 1664201"/>
                    <a:gd name="connsiteY0" fmla="*/ 655776 h 1292613"/>
                    <a:gd name="connsiteX1" fmla="*/ 3935 w 1664201"/>
                    <a:gd name="connsiteY1" fmla="*/ 1292613 h 1292613"/>
                    <a:gd name="connsiteX2" fmla="*/ 827 w 1664201"/>
                    <a:gd name="connsiteY2" fmla="*/ 0 h 1292613"/>
                    <a:gd name="connsiteX3" fmla="*/ 1657980 w 1664201"/>
                    <a:gd name="connsiteY3" fmla="*/ 4859 h 1292613"/>
                    <a:gd name="connsiteX4" fmla="*/ 1664201 w 1664201"/>
                    <a:gd name="connsiteY4" fmla="*/ 655776 h 12926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64201" h="1292613">
                      <a:moveTo>
                        <a:pt x="1664201" y="655776"/>
                      </a:moveTo>
                      <a:lnTo>
                        <a:pt x="3935" y="1292613"/>
                      </a:lnTo>
                      <a:cubicBezTo>
                        <a:pt x="-813" y="923013"/>
                        <a:pt x="-442" y="237833"/>
                        <a:pt x="827" y="0"/>
                      </a:cubicBezTo>
                      <a:lnTo>
                        <a:pt x="1657980" y="4859"/>
                      </a:lnTo>
                      <a:cubicBezTo>
                        <a:pt x="1659132" y="93207"/>
                        <a:pt x="1663049" y="567428"/>
                        <a:pt x="1664201" y="655776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テキスト ボックス 8"/>
              <p:cNvSpPr txBox="1"/>
              <p:nvPr/>
            </p:nvSpPr>
            <p:spPr>
              <a:xfrm>
                <a:off x="2432720" y="4293095"/>
                <a:ext cx="332933" cy="745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ja-JP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14" name="オブジェクト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355762"/>
                </p:ext>
              </p:extLst>
            </p:nvPr>
          </p:nvGraphicFramePr>
          <p:xfrm>
            <a:off x="969205" y="3065914"/>
            <a:ext cx="758825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070" name="Equation" r:id="rId17" imgW="406080" imgH="177480" progId="Equation.DSMT4">
                    <p:embed/>
                  </p:oleObj>
                </mc:Choice>
                <mc:Fallback>
                  <p:oleObj name="Equation" r:id="rId17" imgW="4060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969205" y="3065914"/>
                          <a:ext cx="758825" cy="331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オブジェクト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0900977"/>
                </p:ext>
              </p:extLst>
            </p:nvPr>
          </p:nvGraphicFramePr>
          <p:xfrm>
            <a:off x="2285901" y="3088868"/>
            <a:ext cx="901700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071" name="Equation" r:id="rId19" imgW="482400" imgH="177480" progId="Equation.DSMT4">
                    <p:embed/>
                  </p:oleObj>
                </mc:Choice>
                <mc:Fallback>
                  <p:oleObj name="Equation" r:id="rId19" imgW="4824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285901" y="3088868"/>
                          <a:ext cx="901700" cy="331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オブジェクト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8772916"/>
                </p:ext>
              </p:extLst>
            </p:nvPr>
          </p:nvGraphicFramePr>
          <p:xfrm>
            <a:off x="73300" y="2855154"/>
            <a:ext cx="782638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072" name="Equation" r:id="rId21" imgW="419040" imgH="177480" progId="Equation.DSMT4">
                    <p:embed/>
                  </p:oleObj>
                </mc:Choice>
                <mc:Fallback>
                  <p:oleObj name="Equation" r:id="rId21" imgW="419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3300" y="2855154"/>
                          <a:ext cx="782638" cy="331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直線コネクタ 18"/>
            <p:cNvCxnSpPr/>
            <p:nvPr/>
          </p:nvCxnSpPr>
          <p:spPr>
            <a:xfrm>
              <a:off x="1697317" y="2924236"/>
              <a:ext cx="52793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1697317" y="2370701"/>
              <a:ext cx="52793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2" name="オブジェクト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4821644"/>
                </p:ext>
              </p:extLst>
            </p:nvPr>
          </p:nvGraphicFramePr>
          <p:xfrm>
            <a:off x="1583683" y="2607344"/>
            <a:ext cx="784225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073" name="Equation" r:id="rId23" imgW="419040" imgH="177480" progId="Equation.DSMT4">
                    <p:embed/>
                  </p:oleObj>
                </mc:Choice>
                <mc:Fallback>
                  <p:oleObj name="Equation" r:id="rId23" imgW="419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583683" y="2607344"/>
                          <a:ext cx="784225" cy="331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3" name="図 4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64292" y="3555997"/>
            <a:ext cx="4344918" cy="2790832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2142083" y="6315774"/>
            <a:ext cx="1189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err="1" smtClean="0"/>
              <a:t>ｚ</a:t>
            </a:r>
            <a:r>
              <a:rPr kumimoji="1" lang="en-US" altLang="ja-JP" dirty="0" smtClean="0"/>
              <a:t>(mm)</a:t>
            </a:r>
            <a:endParaRPr kumimoji="1" lang="ja-JP" altLang="en-US" dirty="0"/>
          </a:p>
        </p:txBody>
      </p:sp>
      <p:grpSp>
        <p:nvGrpSpPr>
          <p:cNvPr id="67" name="グループ化 66"/>
          <p:cNvGrpSpPr/>
          <p:nvPr/>
        </p:nvGrpSpPr>
        <p:grpSpPr>
          <a:xfrm>
            <a:off x="5282249" y="4738238"/>
            <a:ext cx="4497737" cy="1490141"/>
            <a:chOff x="5282249" y="4738238"/>
            <a:chExt cx="4497737" cy="1490141"/>
          </a:xfrm>
        </p:grpSpPr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2249" y="4738514"/>
              <a:ext cx="4497737" cy="1489865"/>
            </a:xfrm>
            <a:prstGeom prst="rect">
              <a:avLst/>
            </a:prstGeom>
          </p:spPr>
        </p:pic>
        <p:sp>
          <p:nvSpPr>
            <p:cNvPr id="47" name="正方形/長方形 46"/>
            <p:cNvSpPr/>
            <p:nvPr/>
          </p:nvSpPr>
          <p:spPr>
            <a:xfrm>
              <a:off x="5673080" y="4738238"/>
              <a:ext cx="3989524" cy="1309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" name="正方形/長方形 47"/>
          <p:cNvSpPr/>
          <p:nvPr/>
        </p:nvSpPr>
        <p:spPr>
          <a:xfrm>
            <a:off x="5669633" y="3636345"/>
            <a:ext cx="4004453" cy="2536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/>
          <p:cNvGrpSpPr/>
          <p:nvPr/>
        </p:nvGrpSpPr>
        <p:grpSpPr>
          <a:xfrm>
            <a:off x="6483365" y="6093296"/>
            <a:ext cx="2379778" cy="78610"/>
            <a:chOff x="6483365" y="6243976"/>
            <a:chExt cx="2379778" cy="78610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6483365" y="6243976"/>
              <a:ext cx="0" cy="786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7276624" y="6243976"/>
              <a:ext cx="0" cy="786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8069883" y="6243976"/>
              <a:ext cx="0" cy="786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8863143" y="6243976"/>
              <a:ext cx="0" cy="786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グループ化 71"/>
          <p:cNvGrpSpPr/>
          <p:nvPr/>
        </p:nvGrpSpPr>
        <p:grpSpPr>
          <a:xfrm>
            <a:off x="5354472" y="3870147"/>
            <a:ext cx="390616" cy="2321838"/>
            <a:chOff x="5354472" y="3870147"/>
            <a:chExt cx="390616" cy="2321838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5677514" y="3870147"/>
              <a:ext cx="67574" cy="2074583"/>
              <a:chOff x="4936232" y="3870147"/>
              <a:chExt cx="67574" cy="2074583"/>
            </a:xfrm>
          </p:grpSpPr>
          <p:cxnSp>
            <p:nvCxnSpPr>
              <p:cNvPr id="57" name="直線コネクタ 56"/>
              <p:cNvCxnSpPr/>
              <p:nvPr/>
            </p:nvCxnSpPr>
            <p:spPr>
              <a:xfrm>
                <a:off x="4936232" y="4100656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4936232" y="4331165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4936232" y="4561674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>
                <a:off x="4936232" y="4792183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>
                <a:off x="4936232" y="5022692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4936232" y="5253201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>
                <a:off x="4936232" y="5483710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>
                <a:off x="4936232" y="5714219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>
                <a:off x="4936232" y="3870147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/>
              <p:nvPr/>
            </p:nvCxnSpPr>
            <p:spPr>
              <a:xfrm>
                <a:off x="4936232" y="5944730"/>
                <a:ext cx="6757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正方形/長方形 70"/>
            <p:cNvSpPr/>
            <p:nvPr/>
          </p:nvSpPr>
          <p:spPr>
            <a:xfrm>
              <a:off x="5354472" y="4701844"/>
              <a:ext cx="279547" cy="14901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6288907" y="6219572"/>
            <a:ext cx="4320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Times" panose="02020603050405020304" pitchFamily="18" charset="0"/>
                <a:cs typeface="Times" panose="02020603050405020304" pitchFamily="18" charset="0"/>
              </a:rPr>
              <a:t>200</a:t>
            </a:r>
            <a:endParaRPr kumimoji="1" lang="ja-JP" altLang="en-US" sz="1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055561" y="6219572"/>
            <a:ext cx="4320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Times" panose="02020603050405020304" pitchFamily="18" charset="0"/>
                <a:cs typeface="Times" panose="02020603050405020304" pitchFamily="18" charset="0"/>
              </a:rPr>
              <a:t>400</a:t>
            </a:r>
            <a:endParaRPr kumimoji="1" lang="ja-JP" altLang="en-US" sz="1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896851" y="6219572"/>
            <a:ext cx="4320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Times" panose="02020603050405020304" pitchFamily="18" charset="0"/>
                <a:cs typeface="Times" panose="02020603050405020304" pitchFamily="18" charset="0"/>
              </a:rPr>
              <a:t>600</a:t>
            </a:r>
            <a:endParaRPr kumimoji="1" lang="ja-JP" altLang="en-US" sz="1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671347" y="6219572"/>
            <a:ext cx="38359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Times" panose="02020603050405020304" pitchFamily="18" charset="0"/>
                <a:cs typeface="Times" panose="02020603050405020304" pitchFamily="18" charset="0"/>
              </a:rPr>
              <a:t>800</a:t>
            </a:r>
            <a:endParaRPr kumimoji="1" lang="ja-JP" altLang="en-US" sz="1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529064" y="6219572"/>
            <a:ext cx="23513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endParaRPr kumimoji="1" lang="ja-JP" altLang="en-US" sz="1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5601072" y="6174518"/>
            <a:ext cx="4178914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055561" y="6410808"/>
            <a:ext cx="1189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err="1" smtClean="0"/>
              <a:t>ｚ</a:t>
            </a:r>
            <a:r>
              <a:rPr kumimoji="1" lang="en-US" altLang="ja-JP" dirty="0" smtClean="0"/>
              <a:t>(mm)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407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0"/>
            <a:ext cx="8543925" cy="1325563"/>
          </a:xfrm>
        </p:spPr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Plan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2520" y="1196752"/>
            <a:ext cx="9217024" cy="5616624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simulation with </a:t>
            </a:r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Genat4</a:t>
            </a:r>
          </a:p>
          <a:p>
            <a:pPr lvl="1"/>
            <a:r>
              <a:rPr kumimoji="1" lang="en-US" altLang="ja-JP" sz="28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with an realistic geometry but</a:t>
            </a:r>
          </a:p>
          <a:p>
            <a:pPr lvl="1"/>
            <a:r>
              <a:rPr lang="en-US" altLang="ja-JP" sz="28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have dose estimate tools</a:t>
            </a:r>
            <a:endParaRPr kumimoji="1" lang="en-US" altLang="ja-JP" sz="287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sz="28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study, incl. beam loading </a:t>
            </a:r>
            <a:r>
              <a:rPr lang="en-US" altLang="ja-JP" sz="28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altLang="ja-JP" sz="28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is in progress</a:t>
            </a:r>
          </a:p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FLUKA is working</a:t>
            </a:r>
          </a:p>
          <a:p>
            <a:pPr lvl="1"/>
            <a:r>
              <a:rPr lang="en-US" altLang="ja-JP" sz="28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deposit is consistent with G4 even w/o EM fields</a:t>
            </a:r>
          </a:p>
          <a:p>
            <a:pPr lvl="1"/>
            <a:r>
              <a:rPr lang="en-US" altLang="ja-JP" sz="28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 have dose/residual activity estimate functionality</a:t>
            </a:r>
          </a:p>
          <a:p>
            <a:pPr lvl="2"/>
            <a:r>
              <a:rPr lang="en-US" altLang="ja-JP" sz="2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got some results and try to understand them</a:t>
            </a:r>
          </a:p>
          <a:p>
            <a:pPr lvl="2"/>
            <a:endParaRPr lang="en-US" altLang="ja-JP" sz="25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estimates w/ FLUKA seems reliable</a:t>
            </a:r>
          </a:p>
          <a:p>
            <a:pPr lvl="1"/>
            <a:r>
              <a:rPr kumimoji="1" lang="en-US" altLang="ja-JP" sz="28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detailed geometry</a:t>
            </a:r>
            <a:endParaRPr lang="en-US" altLang="ja-JP" sz="2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ja-JP" sz="2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shielding study</a:t>
            </a:r>
            <a:endParaRPr kumimoji="1" lang="en-US" altLang="ja-JP" sz="287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5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434" y="4298"/>
            <a:ext cx="8543925" cy="1325563"/>
          </a:xfrm>
        </p:spPr>
        <p:txBody>
          <a:bodyPr/>
          <a:lstStyle/>
          <a:p>
            <a:r>
              <a:rPr lang="en-US" altLang="ja-JP" dirty="0" smtClean="0"/>
              <a:t>Comparison of G4 and FLUKA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390715" y="1844824"/>
            <a:ext cx="4233923" cy="1656184"/>
            <a:chOff x="1786879" y="2070104"/>
            <a:chExt cx="7630619" cy="3087088"/>
          </a:xfrm>
        </p:grpSpPr>
        <p:sp>
          <p:nvSpPr>
            <p:cNvPr id="6" name="正方形/長方形 5"/>
            <p:cNvSpPr/>
            <p:nvPr/>
          </p:nvSpPr>
          <p:spPr>
            <a:xfrm>
              <a:off x="1786879" y="3139490"/>
              <a:ext cx="477148" cy="85105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3998313" y="2070104"/>
              <a:ext cx="5419185" cy="3087088"/>
              <a:chOff x="5001451" y="1342042"/>
              <a:chExt cx="3891375" cy="3602239"/>
            </a:xfrm>
          </p:grpSpPr>
          <p:sp>
            <p:nvSpPr>
              <p:cNvPr id="12" name="正方形/長方形 11"/>
              <p:cNvSpPr/>
              <p:nvPr/>
            </p:nvSpPr>
            <p:spPr>
              <a:xfrm>
                <a:off x="5001451" y="1342042"/>
                <a:ext cx="3891375" cy="121008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正方形/長方形 61"/>
              <p:cNvSpPr/>
              <p:nvPr/>
            </p:nvSpPr>
            <p:spPr>
              <a:xfrm>
                <a:off x="5001451" y="3694719"/>
                <a:ext cx="3888881" cy="1249562"/>
              </a:xfrm>
              <a:custGeom>
                <a:avLst/>
                <a:gdLst>
                  <a:gd name="connsiteX0" fmla="*/ 0 w 5615645"/>
                  <a:gd name="connsiteY0" fmla="*/ 0 h 966588"/>
                  <a:gd name="connsiteX1" fmla="*/ 5615645 w 5615645"/>
                  <a:gd name="connsiteY1" fmla="*/ 0 h 966588"/>
                  <a:gd name="connsiteX2" fmla="*/ 5615645 w 5615645"/>
                  <a:gd name="connsiteY2" fmla="*/ 966588 h 966588"/>
                  <a:gd name="connsiteX3" fmla="*/ 0 w 5615645"/>
                  <a:gd name="connsiteY3" fmla="*/ 966588 h 966588"/>
                  <a:gd name="connsiteX4" fmla="*/ 0 w 5615645"/>
                  <a:gd name="connsiteY4" fmla="*/ 0 h 966588"/>
                  <a:gd name="connsiteX0" fmla="*/ 7334 w 5622979"/>
                  <a:gd name="connsiteY0" fmla="*/ 0 h 966588"/>
                  <a:gd name="connsiteX1" fmla="*/ 5622979 w 5622979"/>
                  <a:gd name="connsiteY1" fmla="*/ 0 h 966588"/>
                  <a:gd name="connsiteX2" fmla="*/ 5622979 w 5622979"/>
                  <a:gd name="connsiteY2" fmla="*/ 966588 h 966588"/>
                  <a:gd name="connsiteX3" fmla="*/ 0 w 5622979"/>
                  <a:gd name="connsiteY3" fmla="*/ 964143 h 966588"/>
                  <a:gd name="connsiteX4" fmla="*/ 7334 w 5622979"/>
                  <a:gd name="connsiteY4" fmla="*/ 0 h 96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2979" h="966588">
                    <a:moveTo>
                      <a:pt x="7334" y="0"/>
                    </a:moveTo>
                    <a:lnTo>
                      <a:pt x="5622979" y="0"/>
                    </a:lnTo>
                    <a:lnTo>
                      <a:pt x="5622979" y="966588"/>
                    </a:lnTo>
                    <a:lnTo>
                      <a:pt x="0" y="964143"/>
                    </a:lnTo>
                    <a:cubicBezTo>
                      <a:pt x="2445" y="642762"/>
                      <a:pt x="4889" y="321381"/>
                      <a:pt x="7334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2333387" y="2073920"/>
              <a:ext cx="1681113" cy="3082758"/>
              <a:chOff x="2606668" y="347475"/>
              <a:chExt cx="2434908" cy="4472595"/>
            </a:xfrm>
          </p:grpSpPr>
          <p:sp>
            <p:nvSpPr>
              <p:cNvPr id="10" name="フリーフォーム 9"/>
              <p:cNvSpPr/>
              <p:nvPr/>
            </p:nvSpPr>
            <p:spPr>
              <a:xfrm>
                <a:off x="2614103" y="347475"/>
                <a:ext cx="2427473" cy="2128553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7752"/>
                  <a:gd name="connsiteY0" fmla="*/ 625422 h 1262259"/>
                  <a:gd name="connsiteX1" fmla="*/ 3935 w 1667752"/>
                  <a:gd name="connsiteY1" fmla="*/ 1262259 h 1262259"/>
                  <a:gd name="connsiteX2" fmla="*/ 827 w 1667752"/>
                  <a:gd name="connsiteY2" fmla="*/ 548759 h 1262259"/>
                  <a:gd name="connsiteX3" fmla="*/ 1667598 w 1667752"/>
                  <a:gd name="connsiteY3" fmla="*/ 0 h 1262259"/>
                  <a:gd name="connsiteX4" fmla="*/ 1664201 w 1667752"/>
                  <a:gd name="connsiteY4" fmla="*/ 625422 h 1262259"/>
                  <a:gd name="connsiteX0" fmla="*/ 1661202 w 1664753"/>
                  <a:gd name="connsiteY0" fmla="*/ 625422 h 1262259"/>
                  <a:gd name="connsiteX1" fmla="*/ 936 w 1664753"/>
                  <a:gd name="connsiteY1" fmla="*/ 1262259 h 1262259"/>
                  <a:gd name="connsiteX2" fmla="*/ 12255 w 1664753"/>
                  <a:gd name="connsiteY2" fmla="*/ 2425 h 1262259"/>
                  <a:gd name="connsiteX3" fmla="*/ 1664599 w 1664753"/>
                  <a:gd name="connsiteY3" fmla="*/ 0 h 1262259"/>
                  <a:gd name="connsiteX4" fmla="*/ 1661202 w 1664753"/>
                  <a:gd name="connsiteY4" fmla="*/ 625422 h 126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753" h="1262259">
                    <a:moveTo>
                      <a:pt x="1661202" y="625422"/>
                    </a:moveTo>
                    <a:lnTo>
                      <a:pt x="936" y="1262259"/>
                    </a:lnTo>
                    <a:cubicBezTo>
                      <a:pt x="-3812" y="892659"/>
                      <a:pt x="10986" y="240258"/>
                      <a:pt x="12255" y="2425"/>
                    </a:cubicBezTo>
                    <a:lnTo>
                      <a:pt x="1664599" y="0"/>
                    </a:lnTo>
                    <a:cubicBezTo>
                      <a:pt x="1665751" y="88348"/>
                      <a:pt x="1660050" y="537074"/>
                      <a:pt x="1661202" y="6254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フリーフォーム 10"/>
              <p:cNvSpPr/>
              <p:nvPr/>
            </p:nvSpPr>
            <p:spPr>
              <a:xfrm flipV="1">
                <a:off x="2606668" y="2640332"/>
                <a:ext cx="2423069" cy="2179738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4201"/>
                  <a:gd name="connsiteY0" fmla="*/ 650917 h 1287754"/>
                  <a:gd name="connsiteX1" fmla="*/ 3935 w 1664201"/>
                  <a:gd name="connsiteY1" fmla="*/ 1287754 h 1287754"/>
                  <a:gd name="connsiteX2" fmla="*/ 827 w 1664201"/>
                  <a:gd name="connsiteY2" fmla="*/ 574254 h 1287754"/>
                  <a:gd name="connsiteX3" fmla="*/ 1657980 w 1664201"/>
                  <a:gd name="connsiteY3" fmla="*/ 0 h 1287754"/>
                  <a:gd name="connsiteX4" fmla="*/ 1664201 w 1664201"/>
                  <a:gd name="connsiteY4" fmla="*/ 650917 h 1287754"/>
                  <a:gd name="connsiteX0" fmla="*/ 1664201 w 1664201"/>
                  <a:gd name="connsiteY0" fmla="*/ 655776 h 1292613"/>
                  <a:gd name="connsiteX1" fmla="*/ 3935 w 1664201"/>
                  <a:gd name="connsiteY1" fmla="*/ 1292613 h 1292613"/>
                  <a:gd name="connsiteX2" fmla="*/ 827 w 1664201"/>
                  <a:gd name="connsiteY2" fmla="*/ 0 h 1292613"/>
                  <a:gd name="connsiteX3" fmla="*/ 1657980 w 1664201"/>
                  <a:gd name="connsiteY3" fmla="*/ 4859 h 1292613"/>
                  <a:gd name="connsiteX4" fmla="*/ 1664201 w 1664201"/>
                  <a:gd name="connsiteY4" fmla="*/ 655776 h 129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201" h="1292613">
                    <a:moveTo>
                      <a:pt x="1664201" y="655776"/>
                    </a:moveTo>
                    <a:lnTo>
                      <a:pt x="3935" y="1292613"/>
                    </a:lnTo>
                    <a:cubicBezTo>
                      <a:pt x="-813" y="923013"/>
                      <a:pt x="-442" y="237833"/>
                      <a:pt x="827" y="0"/>
                    </a:cubicBezTo>
                    <a:lnTo>
                      <a:pt x="1657980" y="4859"/>
                    </a:lnTo>
                    <a:cubicBezTo>
                      <a:pt x="1659132" y="93207"/>
                      <a:pt x="1663049" y="567428"/>
                      <a:pt x="1664201" y="655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2432720" y="4293095"/>
              <a:ext cx="332933" cy="745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285227"/>
              </p:ext>
            </p:extLst>
          </p:nvPr>
        </p:nvGraphicFramePr>
        <p:xfrm>
          <a:off x="2901835" y="3074770"/>
          <a:ext cx="7588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34" name="Equation" r:id="rId4" imgW="406080" imgH="177480" progId="Equation.DSMT4">
                  <p:embed/>
                </p:oleObj>
              </mc:Choice>
              <mc:Fallback>
                <p:oleObj name="Equation" r:id="rId4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1835" y="3074770"/>
                        <a:ext cx="758825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443019"/>
              </p:ext>
            </p:extLst>
          </p:nvPr>
        </p:nvGraphicFramePr>
        <p:xfrm>
          <a:off x="4218531" y="3097724"/>
          <a:ext cx="9017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35" name="Equation" r:id="rId6" imgW="482400" imgH="177480" progId="Equation.DSMT4">
                  <p:embed/>
                </p:oleObj>
              </mc:Choice>
              <mc:Fallback>
                <p:oleObj name="Equation" r:id="rId6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18531" y="3097724"/>
                        <a:ext cx="901700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388733"/>
              </p:ext>
            </p:extLst>
          </p:nvPr>
        </p:nvGraphicFramePr>
        <p:xfrm>
          <a:off x="2005930" y="2864010"/>
          <a:ext cx="7826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36" name="Equation" r:id="rId8" imgW="419040" imgH="177480" progId="Equation.DSMT4">
                  <p:embed/>
                </p:oleObj>
              </mc:Choice>
              <mc:Fallback>
                <p:oleObj name="Equation" r:id="rId8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05930" y="2864010"/>
                        <a:ext cx="782638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098465"/>
              </p:ext>
            </p:extLst>
          </p:nvPr>
        </p:nvGraphicFramePr>
        <p:xfrm>
          <a:off x="1364389" y="1917457"/>
          <a:ext cx="9715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37" name="Equation" r:id="rId10" imgW="520560" imgH="406080" progId="Equation.DSMT4">
                  <p:embed/>
                </p:oleObj>
              </mc:Choice>
              <mc:Fallback>
                <p:oleObj name="Equation" r:id="rId10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64389" y="1917457"/>
                        <a:ext cx="97155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線矢印コネクタ 17"/>
          <p:cNvCxnSpPr/>
          <p:nvPr/>
        </p:nvCxnSpPr>
        <p:spPr>
          <a:xfrm>
            <a:off x="1399086" y="2676281"/>
            <a:ext cx="99162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629947" y="2933092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629947" y="2379557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353191"/>
              </p:ext>
            </p:extLst>
          </p:nvPr>
        </p:nvGraphicFramePr>
        <p:xfrm>
          <a:off x="684434" y="2816333"/>
          <a:ext cx="13255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38" name="Equation" r:id="rId12" imgW="711000" imgH="177480" progId="Equation.DSMT4">
                  <p:embed/>
                </p:oleObj>
              </mc:Choice>
              <mc:Fallback>
                <p:oleObj name="Equation" r:id="rId12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4434" y="2816333"/>
                        <a:ext cx="132556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グループ化 21"/>
          <p:cNvGrpSpPr/>
          <p:nvPr/>
        </p:nvGrpSpPr>
        <p:grpSpPr>
          <a:xfrm>
            <a:off x="2216696" y="4221088"/>
            <a:ext cx="4233923" cy="1656184"/>
            <a:chOff x="1786879" y="2070104"/>
            <a:chExt cx="7630619" cy="3087088"/>
          </a:xfrm>
        </p:grpSpPr>
        <p:sp>
          <p:nvSpPr>
            <p:cNvPr id="23" name="正方形/長方形 22"/>
            <p:cNvSpPr/>
            <p:nvPr/>
          </p:nvSpPr>
          <p:spPr>
            <a:xfrm>
              <a:off x="1786879" y="3139490"/>
              <a:ext cx="477148" cy="85105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グループ化 23"/>
            <p:cNvGrpSpPr/>
            <p:nvPr/>
          </p:nvGrpSpPr>
          <p:grpSpPr>
            <a:xfrm>
              <a:off x="3998313" y="2070104"/>
              <a:ext cx="5419185" cy="3087088"/>
              <a:chOff x="5001451" y="1342042"/>
              <a:chExt cx="3891375" cy="3602239"/>
            </a:xfrm>
          </p:grpSpPr>
          <p:sp>
            <p:nvSpPr>
              <p:cNvPr id="29" name="正方形/長方形 28"/>
              <p:cNvSpPr/>
              <p:nvPr/>
            </p:nvSpPr>
            <p:spPr>
              <a:xfrm>
                <a:off x="5001451" y="1342042"/>
                <a:ext cx="3891375" cy="121008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正方形/長方形 61"/>
              <p:cNvSpPr/>
              <p:nvPr/>
            </p:nvSpPr>
            <p:spPr>
              <a:xfrm>
                <a:off x="5001451" y="3694719"/>
                <a:ext cx="3888881" cy="1249562"/>
              </a:xfrm>
              <a:custGeom>
                <a:avLst/>
                <a:gdLst>
                  <a:gd name="connsiteX0" fmla="*/ 0 w 5615645"/>
                  <a:gd name="connsiteY0" fmla="*/ 0 h 966588"/>
                  <a:gd name="connsiteX1" fmla="*/ 5615645 w 5615645"/>
                  <a:gd name="connsiteY1" fmla="*/ 0 h 966588"/>
                  <a:gd name="connsiteX2" fmla="*/ 5615645 w 5615645"/>
                  <a:gd name="connsiteY2" fmla="*/ 966588 h 966588"/>
                  <a:gd name="connsiteX3" fmla="*/ 0 w 5615645"/>
                  <a:gd name="connsiteY3" fmla="*/ 966588 h 966588"/>
                  <a:gd name="connsiteX4" fmla="*/ 0 w 5615645"/>
                  <a:gd name="connsiteY4" fmla="*/ 0 h 966588"/>
                  <a:gd name="connsiteX0" fmla="*/ 7334 w 5622979"/>
                  <a:gd name="connsiteY0" fmla="*/ 0 h 966588"/>
                  <a:gd name="connsiteX1" fmla="*/ 5622979 w 5622979"/>
                  <a:gd name="connsiteY1" fmla="*/ 0 h 966588"/>
                  <a:gd name="connsiteX2" fmla="*/ 5622979 w 5622979"/>
                  <a:gd name="connsiteY2" fmla="*/ 966588 h 966588"/>
                  <a:gd name="connsiteX3" fmla="*/ 0 w 5622979"/>
                  <a:gd name="connsiteY3" fmla="*/ 964143 h 966588"/>
                  <a:gd name="connsiteX4" fmla="*/ 7334 w 5622979"/>
                  <a:gd name="connsiteY4" fmla="*/ 0 h 96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2979" h="966588">
                    <a:moveTo>
                      <a:pt x="7334" y="0"/>
                    </a:moveTo>
                    <a:lnTo>
                      <a:pt x="5622979" y="0"/>
                    </a:lnTo>
                    <a:lnTo>
                      <a:pt x="5622979" y="966588"/>
                    </a:lnTo>
                    <a:lnTo>
                      <a:pt x="0" y="964143"/>
                    </a:lnTo>
                    <a:cubicBezTo>
                      <a:pt x="2445" y="642762"/>
                      <a:pt x="4889" y="321381"/>
                      <a:pt x="7334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2333387" y="2073920"/>
              <a:ext cx="1681113" cy="3082758"/>
              <a:chOff x="2606668" y="347475"/>
              <a:chExt cx="2434908" cy="4472595"/>
            </a:xfrm>
          </p:grpSpPr>
          <p:sp>
            <p:nvSpPr>
              <p:cNvPr id="27" name="フリーフォーム 26"/>
              <p:cNvSpPr/>
              <p:nvPr/>
            </p:nvSpPr>
            <p:spPr>
              <a:xfrm>
                <a:off x="2614103" y="347475"/>
                <a:ext cx="2427473" cy="2128553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7752"/>
                  <a:gd name="connsiteY0" fmla="*/ 625422 h 1262259"/>
                  <a:gd name="connsiteX1" fmla="*/ 3935 w 1667752"/>
                  <a:gd name="connsiteY1" fmla="*/ 1262259 h 1262259"/>
                  <a:gd name="connsiteX2" fmla="*/ 827 w 1667752"/>
                  <a:gd name="connsiteY2" fmla="*/ 548759 h 1262259"/>
                  <a:gd name="connsiteX3" fmla="*/ 1667598 w 1667752"/>
                  <a:gd name="connsiteY3" fmla="*/ 0 h 1262259"/>
                  <a:gd name="connsiteX4" fmla="*/ 1664201 w 1667752"/>
                  <a:gd name="connsiteY4" fmla="*/ 625422 h 1262259"/>
                  <a:gd name="connsiteX0" fmla="*/ 1661202 w 1664753"/>
                  <a:gd name="connsiteY0" fmla="*/ 625422 h 1262259"/>
                  <a:gd name="connsiteX1" fmla="*/ 936 w 1664753"/>
                  <a:gd name="connsiteY1" fmla="*/ 1262259 h 1262259"/>
                  <a:gd name="connsiteX2" fmla="*/ 12255 w 1664753"/>
                  <a:gd name="connsiteY2" fmla="*/ 2425 h 1262259"/>
                  <a:gd name="connsiteX3" fmla="*/ 1664599 w 1664753"/>
                  <a:gd name="connsiteY3" fmla="*/ 0 h 1262259"/>
                  <a:gd name="connsiteX4" fmla="*/ 1661202 w 1664753"/>
                  <a:gd name="connsiteY4" fmla="*/ 625422 h 126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753" h="1262259">
                    <a:moveTo>
                      <a:pt x="1661202" y="625422"/>
                    </a:moveTo>
                    <a:lnTo>
                      <a:pt x="936" y="1262259"/>
                    </a:lnTo>
                    <a:cubicBezTo>
                      <a:pt x="-3812" y="892659"/>
                      <a:pt x="10986" y="240258"/>
                      <a:pt x="12255" y="2425"/>
                    </a:cubicBezTo>
                    <a:lnTo>
                      <a:pt x="1664599" y="0"/>
                    </a:lnTo>
                    <a:cubicBezTo>
                      <a:pt x="1665751" y="88348"/>
                      <a:pt x="1660050" y="537074"/>
                      <a:pt x="1661202" y="6254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フリーフォーム 27"/>
              <p:cNvSpPr/>
              <p:nvPr/>
            </p:nvSpPr>
            <p:spPr>
              <a:xfrm flipV="1">
                <a:off x="2606668" y="2640332"/>
                <a:ext cx="2423069" cy="2179738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4201"/>
                  <a:gd name="connsiteY0" fmla="*/ 650917 h 1287754"/>
                  <a:gd name="connsiteX1" fmla="*/ 3935 w 1664201"/>
                  <a:gd name="connsiteY1" fmla="*/ 1287754 h 1287754"/>
                  <a:gd name="connsiteX2" fmla="*/ 827 w 1664201"/>
                  <a:gd name="connsiteY2" fmla="*/ 574254 h 1287754"/>
                  <a:gd name="connsiteX3" fmla="*/ 1657980 w 1664201"/>
                  <a:gd name="connsiteY3" fmla="*/ 0 h 1287754"/>
                  <a:gd name="connsiteX4" fmla="*/ 1664201 w 1664201"/>
                  <a:gd name="connsiteY4" fmla="*/ 650917 h 1287754"/>
                  <a:gd name="connsiteX0" fmla="*/ 1664201 w 1664201"/>
                  <a:gd name="connsiteY0" fmla="*/ 655776 h 1292613"/>
                  <a:gd name="connsiteX1" fmla="*/ 3935 w 1664201"/>
                  <a:gd name="connsiteY1" fmla="*/ 1292613 h 1292613"/>
                  <a:gd name="connsiteX2" fmla="*/ 827 w 1664201"/>
                  <a:gd name="connsiteY2" fmla="*/ 0 h 1292613"/>
                  <a:gd name="connsiteX3" fmla="*/ 1657980 w 1664201"/>
                  <a:gd name="connsiteY3" fmla="*/ 4859 h 1292613"/>
                  <a:gd name="connsiteX4" fmla="*/ 1664201 w 1664201"/>
                  <a:gd name="connsiteY4" fmla="*/ 655776 h 129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201" h="1292613">
                    <a:moveTo>
                      <a:pt x="1664201" y="655776"/>
                    </a:moveTo>
                    <a:lnTo>
                      <a:pt x="3935" y="1292613"/>
                    </a:lnTo>
                    <a:cubicBezTo>
                      <a:pt x="-813" y="923013"/>
                      <a:pt x="-442" y="237833"/>
                      <a:pt x="827" y="0"/>
                    </a:cubicBezTo>
                    <a:lnTo>
                      <a:pt x="1657980" y="4859"/>
                    </a:lnTo>
                    <a:cubicBezTo>
                      <a:pt x="1659132" y="93207"/>
                      <a:pt x="1663049" y="567428"/>
                      <a:pt x="1664201" y="655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テキスト ボックス 25"/>
            <p:cNvSpPr txBox="1"/>
            <p:nvPr/>
          </p:nvSpPr>
          <p:spPr>
            <a:xfrm>
              <a:off x="2432720" y="4293095"/>
              <a:ext cx="332933" cy="745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376430"/>
              </p:ext>
            </p:extLst>
          </p:nvPr>
        </p:nvGraphicFramePr>
        <p:xfrm>
          <a:off x="2716213" y="5451475"/>
          <a:ext cx="78263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39" name="Equation" r:id="rId14" imgW="419040" imgH="177480" progId="Equation.DSMT4">
                  <p:embed/>
                </p:oleObj>
              </mc:Choice>
              <mc:Fallback>
                <p:oleObj name="Equation" r:id="rId14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16213" y="5451475"/>
                        <a:ext cx="782637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705148"/>
              </p:ext>
            </p:extLst>
          </p:nvPr>
        </p:nvGraphicFramePr>
        <p:xfrm>
          <a:off x="4218531" y="5451475"/>
          <a:ext cx="8778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40" name="Equation" r:id="rId16" imgW="469800" imgH="177480" progId="Equation.DSMT4">
                  <p:embed/>
                </p:oleObj>
              </mc:Choice>
              <mc:Fallback>
                <p:oleObj name="Equation" r:id="rId16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218531" y="5451475"/>
                        <a:ext cx="877887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041150"/>
              </p:ext>
            </p:extLst>
          </p:nvPr>
        </p:nvGraphicFramePr>
        <p:xfrm>
          <a:off x="1887538" y="5302250"/>
          <a:ext cx="7588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41" name="Equation" r:id="rId18" imgW="406080" imgH="177480" progId="Equation.DSMT4">
                  <p:embed/>
                </p:oleObj>
              </mc:Choice>
              <mc:Fallback>
                <p:oleObj name="Equation" r:id="rId18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87538" y="5302250"/>
                        <a:ext cx="758825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276299"/>
              </p:ext>
            </p:extLst>
          </p:nvPr>
        </p:nvGraphicFramePr>
        <p:xfrm>
          <a:off x="1190370" y="4293721"/>
          <a:ext cx="9715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42" name="Equation" r:id="rId20" imgW="520560" imgH="406080" progId="Equation.DSMT4">
                  <p:embed/>
                </p:oleObj>
              </mc:Choice>
              <mc:Fallback>
                <p:oleObj name="Equation" r:id="rId20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0370" y="4293721"/>
                        <a:ext cx="97155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直線矢印コネクタ 34"/>
          <p:cNvCxnSpPr/>
          <p:nvPr/>
        </p:nvCxnSpPr>
        <p:spPr>
          <a:xfrm>
            <a:off x="1225067" y="5052545"/>
            <a:ext cx="99162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455928" y="5309356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3455928" y="4755821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オブジェクト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747609"/>
              </p:ext>
            </p:extLst>
          </p:nvPr>
        </p:nvGraphicFramePr>
        <p:xfrm>
          <a:off x="510415" y="5192597"/>
          <a:ext cx="13255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43" name="Equation" r:id="rId21" imgW="711000" imgH="177480" progId="Equation.DSMT4">
                  <p:embed/>
                </p:oleObj>
              </mc:Choice>
              <mc:Fallback>
                <p:oleObj name="Equation" r:id="rId21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0415" y="5192597"/>
                        <a:ext cx="132556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84434" y="1329861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Geant4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7272" y="3724062"/>
            <a:ext cx="1013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FLUKA</a:t>
            </a:r>
            <a:endParaRPr kumimoji="1" lang="ja-JP" altLang="en-US" dirty="0"/>
          </a:p>
        </p:txBody>
      </p:sp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152963"/>
              </p:ext>
            </p:extLst>
          </p:nvPr>
        </p:nvGraphicFramePr>
        <p:xfrm>
          <a:off x="3358019" y="4973395"/>
          <a:ext cx="7604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44" name="Equation" r:id="rId22" imgW="406080" imgH="177480" progId="Equation.DSMT4">
                  <p:embed/>
                </p:oleObj>
              </mc:Choice>
              <mc:Fallback>
                <p:oleObj name="Equation" r:id="rId22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358019" y="4973395"/>
                        <a:ext cx="760413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515807"/>
              </p:ext>
            </p:extLst>
          </p:nvPr>
        </p:nvGraphicFramePr>
        <p:xfrm>
          <a:off x="3516313" y="2616200"/>
          <a:ext cx="784225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145" name="Equation" r:id="rId24" imgW="419040" imgH="177480" progId="Equation.DSMT4">
                  <p:embed/>
                </p:oleObj>
              </mc:Choice>
              <mc:Fallback>
                <p:oleObj name="Equation" r:id="rId24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516313" y="2616200"/>
                        <a:ext cx="784225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64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LCWS2015</a:t>
            </a:r>
            <a:endParaRPr kumimoji="1" lang="en-US" altLang="ja-JP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</a:p>
          <a:p>
            <a:pPr lvl="1"/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realistic geometry</a:t>
            </a:r>
          </a:p>
          <a:p>
            <a:pPr lvl="1"/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Geant4 and FLUKA</a:t>
            </a:r>
          </a:p>
          <a:p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kumimoji="1" lang="en-US" altLang="ja-JP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7" y="0"/>
            <a:ext cx="8543925" cy="1325563"/>
          </a:xfrm>
        </p:spPr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6536" y="1196752"/>
            <a:ext cx="8543925" cy="5112568"/>
          </a:xfrm>
        </p:spPr>
        <p:txBody>
          <a:bodyPr>
            <a:normAutofit/>
          </a:bodyPr>
          <a:lstStyle/>
          <a:p>
            <a:r>
              <a:rPr kumimoji="1"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deposition 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</a:t>
            </a:r>
          </a:p>
          <a:p>
            <a:pPr marL="0" indent="0">
              <a:buNone/>
            </a:pPr>
            <a:r>
              <a:rPr kumimoji="1" lang="en-US" altLang="ja-JP" sz="24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</a:p>
          <a:p>
            <a:pPr marL="0" indent="0">
              <a:buNone/>
            </a:pPr>
            <a:r>
              <a:rPr lang="en-US" altLang="ja-JP" sz="24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 concentrator</a:t>
            </a:r>
            <a:b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booster </a:t>
            </a:r>
            <a:r>
              <a:rPr lang="en-US" altLang="ja-JP" sz="247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endParaRPr lang="en-US" altLang="ja-JP" sz="247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 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(conventional) positron targets,</a:t>
            </a:r>
          </a:p>
          <a:p>
            <a:pPr marL="0" indent="0">
              <a:buNone/>
            </a:pPr>
            <a:r>
              <a:rPr lang="en-US" altLang="ja-JP" sz="24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ja-JP" sz="24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cooling </a:t>
            </a:r>
          </a:p>
          <a:p>
            <a:pPr marL="0" indent="0">
              <a:buNone/>
            </a:pPr>
            <a:r>
              <a:rPr lang="en-US" altLang="ja-JP" sz="24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radiation shielding.</a:t>
            </a:r>
          </a:p>
          <a:p>
            <a:pPr marL="0" indent="0">
              <a:buNone/>
            </a:pPr>
            <a:endParaRPr lang="en-US" altLang="ja-JP" sz="24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precise estimate.</a:t>
            </a:r>
            <a:b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8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0"/>
            <a:ext cx="8543925" cy="1325563"/>
          </a:xfrm>
        </p:spPr>
        <p:txBody>
          <a:bodyPr/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LCWS2015 in  Whistler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1484784"/>
            <a:ext cx="8543925" cy="1656184"/>
          </a:xfrm>
        </p:spPr>
        <p:txBody>
          <a:bodyPr/>
          <a:lstStyle/>
          <a:p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 simple model to get a rough estimate</a:t>
            </a:r>
          </a:p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Geant4 simulation</a:t>
            </a:r>
          </a:p>
          <a:p>
            <a:pPr lvl="1"/>
            <a:r>
              <a:rPr lang="en-US" altLang="ja-JP" sz="20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tracking with some level</a:t>
            </a:r>
          </a:p>
          <a:p>
            <a:pPr lvl="1"/>
            <a:r>
              <a:rPr lang="en-US" altLang="ja-JP" sz="20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wave RF no beam loading effect.</a:t>
            </a:r>
            <a:endParaRPr kumimoji="1" lang="ja-JP" altLang="en-US" sz="20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81038" y="3449582"/>
            <a:ext cx="8097115" cy="2664297"/>
            <a:chOff x="1401857" y="2070104"/>
            <a:chExt cx="8015640" cy="3087088"/>
          </a:xfrm>
        </p:grpSpPr>
        <p:sp>
          <p:nvSpPr>
            <p:cNvPr id="6" name="正方形/長方形 5"/>
            <p:cNvSpPr/>
            <p:nvPr/>
          </p:nvSpPr>
          <p:spPr>
            <a:xfrm>
              <a:off x="1786879" y="3139490"/>
              <a:ext cx="477148" cy="85105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3975884" y="2070104"/>
              <a:ext cx="5441613" cy="3087088"/>
              <a:chOff x="4985346" y="1342042"/>
              <a:chExt cx="3907480" cy="3602239"/>
            </a:xfrm>
          </p:grpSpPr>
          <p:sp>
            <p:nvSpPr>
              <p:cNvPr id="17" name="正方形/長方形 16"/>
              <p:cNvSpPr/>
              <p:nvPr/>
            </p:nvSpPr>
            <p:spPr>
              <a:xfrm>
                <a:off x="4996426" y="1342042"/>
                <a:ext cx="3896400" cy="94745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正方形/長方形 61"/>
              <p:cNvSpPr/>
              <p:nvPr/>
            </p:nvSpPr>
            <p:spPr>
              <a:xfrm>
                <a:off x="4985346" y="3933790"/>
                <a:ext cx="3904985" cy="1010491"/>
              </a:xfrm>
              <a:custGeom>
                <a:avLst/>
                <a:gdLst>
                  <a:gd name="connsiteX0" fmla="*/ 0 w 5615645"/>
                  <a:gd name="connsiteY0" fmla="*/ 0 h 966588"/>
                  <a:gd name="connsiteX1" fmla="*/ 5615645 w 5615645"/>
                  <a:gd name="connsiteY1" fmla="*/ 0 h 966588"/>
                  <a:gd name="connsiteX2" fmla="*/ 5615645 w 5615645"/>
                  <a:gd name="connsiteY2" fmla="*/ 966588 h 966588"/>
                  <a:gd name="connsiteX3" fmla="*/ 0 w 5615645"/>
                  <a:gd name="connsiteY3" fmla="*/ 966588 h 966588"/>
                  <a:gd name="connsiteX4" fmla="*/ 0 w 5615645"/>
                  <a:gd name="connsiteY4" fmla="*/ 0 h 966588"/>
                  <a:gd name="connsiteX0" fmla="*/ 7334 w 5622979"/>
                  <a:gd name="connsiteY0" fmla="*/ 0 h 966588"/>
                  <a:gd name="connsiteX1" fmla="*/ 5622979 w 5622979"/>
                  <a:gd name="connsiteY1" fmla="*/ 0 h 966588"/>
                  <a:gd name="connsiteX2" fmla="*/ 5622979 w 5622979"/>
                  <a:gd name="connsiteY2" fmla="*/ 966588 h 966588"/>
                  <a:gd name="connsiteX3" fmla="*/ 0 w 5622979"/>
                  <a:gd name="connsiteY3" fmla="*/ 964143 h 966588"/>
                  <a:gd name="connsiteX4" fmla="*/ 7334 w 5622979"/>
                  <a:gd name="connsiteY4" fmla="*/ 0 h 96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2979" h="966588">
                    <a:moveTo>
                      <a:pt x="7334" y="0"/>
                    </a:moveTo>
                    <a:lnTo>
                      <a:pt x="5622979" y="0"/>
                    </a:lnTo>
                    <a:lnTo>
                      <a:pt x="5622979" y="966588"/>
                    </a:lnTo>
                    <a:lnTo>
                      <a:pt x="0" y="964143"/>
                    </a:lnTo>
                    <a:cubicBezTo>
                      <a:pt x="2445" y="642762"/>
                      <a:pt x="4889" y="321381"/>
                      <a:pt x="7334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2333386" y="2073921"/>
              <a:ext cx="1657928" cy="3082756"/>
              <a:chOff x="2606668" y="347477"/>
              <a:chExt cx="2401330" cy="4472593"/>
            </a:xfrm>
          </p:grpSpPr>
          <p:sp>
            <p:nvSpPr>
              <p:cNvPr id="15" name="フリーフォーム 14"/>
              <p:cNvSpPr/>
              <p:nvPr/>
            </p:nvSpPr>
            <p:spPr>
              <a:xfrm>
                <a:off x="2614104" y="347477"/>
                <a:ext cx="2393894" cy="1860790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7752"/>
                  <a:gd name="connsiteY0" fmla="*/ 625422 h 1262259"/>
                  <a:gd name="connsiteX1" fmla="*/ 3935 w 1667752"/>
                  <a:gd name="connsiteY1" fmla="*/ 1262259 h 1262259"/>
                  <a:gd name="connsiteX2" fmla="*/ 827 w 1667752"/>
                  <a:gd name="connsiteY2" fmla="*/ 548759 h 1262259"/>
                  <a:gd name="connsiteX3" fmla="*/ 1667598 w 1667752"/>
                  <a:gd name="connsiteY3" fmla="*/ 0 h 1262259"/>
                  <a:gd name="connsiteX4" fmla="*/ 1664201 w 1667752"/>
                  <a:gd name="connsiteY4" fmla="*/ 625422 h 1262259"/>
                  <a:gd name="connsiteX0" fmla="*/ 1661202 w 1664753"/>
                  <a:gd name="connsiteY0" fmla="*/ 625422 h 1262259"/>
                  <a:gd name="connsiteX1" fmla="*/ 936 w 1664753"/>
                  <a:gd name="connsiteY1" fmla="*/ 1262259 h 1262259"/>
                  <a:gd name="connsiteX2" fmla="*/ 12255 w 1664753"/>
                  <a:gd name="connsiteY2" fmla="*/ 2425 h 1262259"/>
                  <a:gd name="connsiteX3" fmla="*/ 1664599 w 1664753"/>
                  <a:gd name="connsiteY3" fmla="*/ 0 h 1262259"/>
                  <a:gd name="connsiteX4" fmla="*/ 1661202 w 1664753"/>
                  <a:gd name="connsiteY4" fmla="*/ 625422 h 126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753" h="1262259">
                    <a:moveTo>
                      <a:pt x="1661202" y="625422"/>
                    </a:moveTo>
                    <a:lnTo>
                      <a:pt x="936" y="1262259"/>
                    </a:lnTo>
                    <a:cubicBezTo>
                      <a:pt x="-3812" y="892659"/>
                      <a:pt x="10986" y="240258"/>
                      <a:pt x="12255" y="2425"/>
                    </a:cubicBezTo>
                    <a:lnTo>
                      <a:pt x="1664599" y="0"/>
                    </a:lnTo>
                    <a:cubicBezTo>
                      <a:pt x="1665751" y="88348"/>
                      <a:pt x="1660050" y="537074"/>
                      <a:pt x="1661202" y="6254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フリーフォーム 15"/>
              <p:cNvSpPr/>
              <p:nvPr/>
            </p:nvSpPr>
            <p:spPr>
              <a:xfrm flipV="1">
                <a:off x="2606668" y="2907711"/>
                <a:ext cx="2401330" cy="1912359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4201"/>
                  <a:gd name="connsiteY0" fmla="*/ 650917 h 1287754"/>
                  <a:gd name="connsiteX1" fmla="*/ 3935 w 1664201"/>
                  <a:gd name="connsiteY1" fmla="*/ 1287754 h 1287754"/>
                  <a:gd name="connsiteX2" fmla="*/ 827 w 1664201"/>
                  <a:gd name="connsiteY2" fmla="*/ 574254 h 1287754"/>
                  <a:gd name="connsiteX3" fmla="*/ 1657980 w 1664201"/>
                  <a:gd name="connsiteY3" fmla="*/ 0 h 1287754"/>
                  <a:gd name="connsiteX4" fmla="*/ 1664201 w 1664201"/>
                  <a:gd name="connsiteY4" fmla="*/ 650917 h 1287754"/>
                  <a:gd name="connsiteX0" fmla="*/ 1664201 w 1664201"/>
                  <a:gd name="connsiteY0" fmla="*/ 655776 h 1292613"/>
                  <a:gd name="connsiteX1" fmla="*/ 3935 w 1664201"/>
                  <a:gd name="connsiteY1" fmla="*/ 1292613 h 1292613"/>
                  <a:gd name="connsiteX2" fmla="*/ 827 w 1664201"/>
                  <a:gd name="connsiteY2" fmla="*/ 0 h 1292613"/>
                  <a:gd name="connsiteX3" fmla="*/ 1657980 w 1664201"/>
                  <a:gd name="connsiteY3" fmla="*/ 4859 h 1292613"/>
                  <a:gd name="connsiteX4" fmla="*/ 1664201 w 1664201"/>
                  <a:gd name="connsiteY4" fmla="*/ 655776 h 129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201" h="1292613">
                    <a:moveTo>
                      <a:pt x="1664201" y="655776"/>
                    </a:moveTo>
                    <a:lnTo>
                      <a:pt x="3935" y="1292613"/>
                    </a:lnTo>
                    <a:cubicBezTo>
                      <a:pt x="-813" y="923013"/>
                      <a:pt x="-442" y="237833"/>
                      <a:pt x="827" y="0"/>
                    </a:cubicBezTo>
                    <a:lnTo>
                      <a:pt x="1657980" y="4859"/>
                    </a:lnTo>
                    <a:cubicBezTo>
                      <a:pt x="1659132" y="93207"/>
                      <a:pt x="1663049" y="567428"/>
                      <a:pt x="1664201" y="655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2368064" y="2277182"/>
              <a:ext cx="1501500" cy="9628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FC: a cone</a:t>
              </a:r>
            </a:p>
            <a:p>
              <a:r>
                <a:rPr kumimoji="1" lang="en-US" altLang="ja-JP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1" lang="en-US" altLang="ja-JP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Cu</a:t>
              </a:r>
              <a:endParaRPr kumimoji="1"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オブジェクト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5378476"/>
                </p:ext>
              </p:extLst>
            </p:nvPr>
          </p:nvGraphicFramePr>
          <p:xfrm>
            <a:off x="2385893" y="3406527"/>
            <a:ext cx="498475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900" name="Equation" r:id="rId3" imgW="266400" imgH="203040" progId="Equation.DSMT4">
                    <p:embed/>
                  </p:oleObj>
                </mc:Choice>
                <mc:Fallback>
                  <p:oleObj name="Equation" r:id="rId3" imgW="2664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85893" y="3406527"/>
                          <a:ext cx="498475" cy="3794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直線矢印コネクタ 10"/>
            <p:cNvCxnSpPr/>
            <p:nvPr/>
          </p:nvCxnSpPr>
          <p:spPr>
            <a:xfrm>
              <a:off x="2333386" y="3356479"/>
              <a:ext cx="0" cy="43204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>
              <a:off x="3848748" y="2961050"/>
              <a:ext cx="0" cy="120793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オブジェクト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1043255"/>
                </p:ext>
              </p:extLst>
            </p:nvPr>
          </p:nvGraphicFramePr>
          <p:xfrm>
            <a:off x="3893497" y="3454047"/>
            <a:ext cx="522287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901" name="Equation" r:id="rId5" imgW="279360" imgH="203040" progId="Equation.DSMT4">
                    <p:embed/>
                  </p:oleObj>
                </mc:Choice>
                <mc:Fallback>
                  <p:oleObj name="Equation" r:id="rId5" imgW="2793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893497" y="3454047"/>
                          <a:ext cx="522287" cy="3794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正方形/長方形 13"/>
            <p:cNvSpPr/>
            <p:nvPr/>
          </p:nvSpPr>
          <p:spPr>
            <a:xfrm>
              <a:off x="1401857" y="4293096"/>
              <a:ext cx="949458" cy="5349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Target</a:t>
              </a:r>
              <a:endPara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097613" y="4572727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94720" y="3584258"/>
            <a:ext cx="388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RF structure:  a solid tube  Cu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8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868" y="1286240"/>
            <a:ext cx="2972746" cy="279083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/>
          <a:srcRect t="1597"/>
          <a:stretch/>
        </p:blipFill>
        <p:spPr>
          <a:xfrm>
            <a:off x="1234185" y="3951810"/>
            <a:ext cx="2953940" cy="269820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6908" y="125187"/>
            <a:ext cx="7886700" cy="757733"/>
          </a:xfrm>
        </p:spPr>
        <p:txBody>
          <a:bodyPr>
            <a:noAutofit/>
          </a:bodyPr>
          <a:lstStyle/>
          <a:p>
            <a:r>
              <a:rPr lang="en-US" altLang="ja-JP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4.8GeV, target thickness 16 mm</a:t>
            </a:r>
            <a:b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sigma of E beam = 3.5mm</a:t>
            </a:r>
            <a:endParaRPr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377122" y="1381349"/>
            <a:ext cx="2627613" cy="875600"/>
            <a:chOff x="2333387" y="2070104"/>
            <a:chExt cx="7651142" cy="3382085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3998313" y="2070104"/>
              <a:ext cx="5986216" cy="3087088"/>
              <a:chOff x="5001451" y="1342042"/>
              <a:chExt cx="4298545" cy="3602239"/>
            </a:xfrm>
          </p:grpSpPr>
          <p:sp>
            <p:nvSpPr>
              <p:cNvPr id="16" name="正方形/長方形 15"/>
              <p:cNvSpPr/>
              <p:nvPr/>
            </p:nvSpPr>
            <p:spPr>
              <a:xfrm>
                <a:off x="5001451" y="1342042"/>
                <a:ext cx="4298545" cy="121008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正方形/長方形 61"/>
              <p:cNvSpPr/>
              <p:nvPr/>
            </p:nvSpPr>
            <p:spPr>
              <a:xfrm>
                <a:off x="5001451" y="3694718"/>
                <a:ext cx="4298545" cy="1249563"/>
              </a:xfrm>
              <a:custGeom>
                <a:avLst/>
                <a:gdLst>
                  <a:gd name="connsiteX0" fmla="*/ 0 w 5615645"/>
                  <a:gd name="connsiteY0" fmla="*/ 0 h 966588"/>
                  <a:gd name="connsiteX1" fmla="*/ 5615645 w 5615645"/>
                  <a:gd name="connsiteY1" fmla="*/ 0 h 966588"/>
                  <a:gd name="connsiteX2" fmla="*/ 5615645 w 5615645"/>
                  <a:gd name="connsiteY2" fmla="*/ 966588 h 966588"/>
                  <a:gd name="connsiteX3" fmla="*/ 0 w 5615645"/>
                  <a:gd name="connsiteY3" fmla="*/ 966588 h 966588"/>
                  <a:gd name="connsiteX4" fmla="*/ 0 w 5615645"/>
                  <a:gd name="connsiteY4" fmla="*/ 0 h 966588"/>
                  <a:gd name="connsiteX0" fmla="*/ 7334 w 5622979"/>
                  <a:gd name="connsiteY0" fmla="*/ 0 h 966588"/>
                  <a:gd name="connsiteX1" fmla="*/ 5622979 w 5622979"/>
                  <a:gd name="connsiteY1" fmla="*/ 0 h 966588"/>
                  <a:gd name="connsiteX2" fmla="*/ 5622979 w 5622979"/>
                  <a:gd name="connsiteY2" fmla="*/ 966588 h 966588"/>
                  <a:gd name="connsiteX3" fmla="*/ 0 w 5622979"/>
                  <a:gd name="connsiteY3" fmla="*/ 964143 h 966588"/>
                  <a:gd name="connsiteX4" fmla="*/ 7334 w 5622979"/>
                  <a:gd name="connsiteY4" fmla="*/ 0 h 96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2979" h="966588">
                    <a:moveTo>
                      <a:pt x="7334" y="0"/>
                    </a:moveTo>
                    <a:lnTo>
                      <a:pt x="5622979" y="0"/>
                    </a:lnTo>
                    <a:lnTo>
                      <a:pt x="5622979" y="966588"/>
                    </a:lnTo>
                    <a:lnTo>
                      <a:pt x="0" y="964143"/>
                    </a:lnTo>
                    <a:cubicBezTo>
                      <a:pt x="2445" y="642762"/>
                      <a:pt x="4889" y="321381"/>
                      <a:pt x="7334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2333387" y="2073920"/>
              <a:ext cx="1681113" cy="3082758"/>
              <a:chOff x="2606668" y="347475"/>
              <a:chExt cx="2434908" cy="4472595"/>
            </a:xfrm>
          </p:grpSpPr>
          <p:sp>
            <p:nvSpPr>
              <p:cNvPr id="14" name="フリーフォーム 13"/>
              <p:cNvSpPr/>
              <p:nvPr/>
            </p:nvSpPr>
            <p:spPr>
              <a:xfrm>
                <a:off x="2614103" y="347475"/>
                <a:ext cx="2427473" cy="2128553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7752"/>
                  <a:gd name="connsiteY0" fmla="*/ 625422 h 1262259"/>
                  <a:gd name="connsiteX1" fmla="*/ 3935 w 1667752"/>
                  <a:gd name="connsiteY1" fmla="*/ 1262259 h 1262259"/>
                  <a:gd name="connsiteX2" fmla="*/ 827 w 1667752"/>
                  <a:gd name="connsiteY2" fmla="*/ 548759 h 1262259"/>
                  <a:gd name="connsiteX3" fmla="*/ 1667598 w 1667752"/>
                  <a:gd name="connsiteY3" fmla="*/ 0 h 1262259"/>
                  <a:gd name="connsiteX4" fmla="*/ 1664201 w 1667752"/>
                  <a:gd name="connsiteY4" fmla="*/ 625422 h 1262259"/>
                  <a:gd name="connsiteX0" fmla="*/ 1661202 w 1664753"/>
                  <a:gd name="connsiteY0" fmla="*/ 625422 h 1262259"/>
                  <a:gd name="connsiteX1" fmla="*/ 936 w 1664753"/>
                  <a:gd name="connsiteY1" fmla="*/ 1262259 h 1262259"/>
                  <a:gd name="connsiteX2" fmla="*/ 12255 w 1664753"/>
                  <a:gd name="connsiteY2" fmla="*/ 2425 h 1262259"/>
                  <a:gd name="connsiteX3" fmla="*/ 1664599 w 1664753"/>
                  <a:gd name="connsiteY3" fmla="*/ 0 h 1262259"/>
                  <a:gd name="connsiteX4" fmla="*/ 1661202 w 1664753"/>
                  <a:gd name="connsiteY4" fmla="*/ 625422 h 126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753" h="1262259">
                    <a:moveTo>
                      <a:pt x="1661202" y="625422"/>
                    </a:moveTo>
                    <a:lnTo>
                      <a:pt x="936" y="1262259"/>
                    </a:lnTo>
                    <a:cubicBezTo>
                      <a:pt x="-3812" y="892659"/>
                      <a:pt x="10986" y="240258"/>
                      <a:pt x="12255" y="2425"/>
                    </a:cubicBezTo>
                    <a:lnTo>
                      <a:pt x="1664599" y="0"/>
                    </a:lnTo>
                    <a:cubicBezTo>
                      <a:pt x="1665751" y="88348"/>
                      <a:pt x="1660050" y="537074"/>
                      <a:pt x="1661202" y="6254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フリーフォーム 14"/>
              <p:cNvSpPr/>
              <p:nvPr/>
            </p:nvSpPr>
            <p:spPr>
              <a:xfrm flipV="1">
                <a:off x="2606668" y="2640332"/>
                <a:ext cx="2423069" cy="2179738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4201"/>
                  <a:gd name="connsiteY0" fmla="*/ 650917 h 1287754"/>
                  <a:gd name="connsiteX1" fmla="*/ 3935 w 1664201"/>
                  <a:gd name="connsiteY1" fmla="*/ 1287754 h 1287754"/>
                  <a:gd name="connsiteX2" fmla="*/ 827 w 1664201"/>
                  <a:gd name="connsiteY2" fmla="*/ 574254 h 1287754"/>
                  <a:gd name="connsiteX3" fmla="*/ 1657980 w 1664201"/>
                  <a:gd name="connsiteY3" fmla="*/ 0 h 1287754"/>
                  <a:gd name="connsiteX4" fmla="*/ 1664201 w 1664201"/>
                  <a:gd name="connsiteY4" fmla="*/ 650917 h 1287754"/>
                  <a:gd name="connsiteX0" fmla="*/ 1664201 w 1664201"/>
                  <a:gd name="connsiteY0" fmla="*/ 655776 h 1292613"/>
                  <a:gd name="connsiteX1" fmla="*/ 3935 w 1664201"/>
                  <a:gd name="connsiteY1" fmla="*/ 1292613 h 1292613"/>
                  <a:gd name="connsiteX2" fmla="*/ 827 w 1664201"/>
                  <a:gd name="connsiteY2" fmla="*/ 0 h 1292613"/>
                  <a:gd name="connsiteX3" fmla="*/ 1657980 w 1664201"/>
                  <a:gd name="connsiteY3" fmla="*/ 4859 h 1292613"/>
                  <a:gd name="connsiteX4" fmla="*/ 1664201 w 1664201"/>
                  <a:gd name="connsiteY4" fmla="*/ 655776 h 129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201" h="1292613">
                    <a:moveTo>
                      <a:pt x="1664201" y="655776"/>
                    </a:moveTo>
                    <a:lnTo>
                      <a:pt x="3935" y="1292613"/>
                    </a:lnTo>
                    <a:cubicBezTo>
                      <a:pt x="-813" y="923013"/>
                      <a:pt x="-442" y="237833"/>
                      <a:pt x="827" y="0"/>
                    </a:cubicBezTo>
                    <a:lnTo>
                      <a:pt x="1657980" y="4859"/>
                    </a:lnTo>
                    <a:cubicBezTo>
                      <a:pt x="1659132" y="93207"/>
                      <a:pt x="1663049" y="567428"/>
                      <a:pt x="1664201" y="655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2432721" y="4293095"/>
              <a:ext cx="537904" cy="115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ja-JP" altLang="en-US" sz="13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 rot="16200000">
            <a:off x="572128" y="2246199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kw/cm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6123342" y="1268760"/>
            <a:ext cx="4233923" cy="1656184"/>
            <a:chOff x="1786879" y="2070104"/>
            <a:chExt cx="7630619" cy="3087088"/>
          </a:xfrm>
        </p:grpSpPr>
        <p:sp>
          <p:nvSpPr>
            <p:cNvPr id="24" name="正方形/長方形 23"/>
            <p:cNvSpPr/>
            <p:nvPr/>
          </p:nvSpPr>
          <p:spPr>
            <a:xfrm>
              <a:off x="1786879" y="3139490"/>
              <a:ext cx="477148" cy="85105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3998313" y="2070104"/>
              <a:ext cx="5419185" cy="3087088"/>
              <a:chOff x="5001451" y="1342042"/>
              <a:chExt cx="3891375" cy="3602239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5001451" y="1342042"/>
                <a:ext cx="3891375" cy="121008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正方形/長方形 61"/>
              <p:cNvSpPr/>
              <p:nvPr/>
            </p:nvSpPr>
            <p:spPr>
              <a:xfrm>
                <a:off x="5001451" y="3694719"/>
                <a:ext cx="3888881" cy="1249562"/>
              </a:xfrm>
              <a:custGeom>
                <a:avLst/>
                <a:gdLst>
                  <a:gd name="connsiteX0" fmla="*/ 0 w 5615645"/>
                  <a:gd name="connsiteY0" fmla="*/ 0 h 966588"/>
                  <a:gd name="connsiteX1" fmla="*/ 5615645 w 5615645"/>
                  <a:gd name="connsiteY1" fmla="*/ 0 h 966588"/>
                  <a:gd name="connsiteX2" fmla="*/ 5615645 w 5615645"/>
                  <a:gd name="connsiteY2" fmla="*/ 966588 h 966588"/>
                  <a:gd name="connsiteX3" fmla="*/ 0 w 5615645"/>
                  <a:gd name="connsiteY3" fmla="*/ 966588 h 966588"/>
                  <a:gd name="connsiteX4" fmla="*/ 0 w 5615645"/>
                  <a:gd name="connsiteY4" fmla="*/ 0 h 966588"/>
                  <a:gd name="connsiteX0" fmla="*/ 7334 w 5622979"/>
                  <a:gd name="connsiteY0" fmla="*/ 0 h 966588"/>
                  <a:gd name="connsiteX1" fmla="*/ 5622979 w 5622979"/>
                  <a:gd name="connsiteY1" fmla="*/ 0 h 966588"/>
                  <a:gd name="connsiteX2" fmla="*/ 5622979 w 5622979"/>
                  <a:gd name="connsiteY2" fmla="*/ 966588 h 966588"/>
                  <a:gd name="connsiteX3" fmla="*/ 0 w 5622979"/>
                  <a:gd name="connsiteY3" fmla="*/ 964143 h 966588"/>
                  <a:gd name="connsiteX4" fmla="*/ 7334 w 5622979"/>
                  <a:gd name="connsiteY4" fmla="*/ 0 h 96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22979" h="966588">
                    <a:moveTo>
                      <a:pt x="7334" y="0"/>
                    </a:moveTo>
                    <a:lnTo>
                      <a:pt x="5622979" y="0"/>
                    </a:lnTo>
                    <a:lnTo>
                      <a:pt x="5622979" y="966588"/>
                    </a:lnTo>
                    <a:lnTo>
                      <a:pt x="0" y="964143"/>
                    </a:lnTo>
                    <a:cubicBezTo>
                      <a:pt x="2445" y="642762"/>
                      <a:pt x="4889" y="321381"/>
                      <a:pt x="7334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6" name="グループ化 25"/>
            <p:cNvGrpSpPr/>
            <p:nvPr/>
          </p:nvGrpSpPr>
          <p:grpSpPr>
            <a:xfrm>
              <a:off x="2333387" y="2073920"/>
              <a:ext cx="1681113" cy="3082758"/>
              <a:chOff x="2606668" y="347475"/>
              <a:chExt cx="2434908" cy="4472595"/>
            </a:xfrm>
          </p:grpSpPr>
          <p:sp>
            <p:nvSpPr>
              <p:cNvPr id="28" name="フリーフォーム 27"/>
              <p:cNvSpPr/>
              <p:nvPr/>
            </p:nvSpPr>
            <p:spPr>
              <a:xfrm>
                <a:off x="2614103" y="347475"/>
                <a:ext cx="2427473" cy="2128553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7752"/>
                  <a:gd name="connsiteY0" fmla="*/ 625422 h 1262259"/>
                  <a:gd name="connsiteX1" fmla="*/ 3935 w 1667752"/>
                  <a:gd name="connsiteY1" fmla="*/ 1262259 h 1262259"/>
                  <a:gd name="connsiteX2" fmla="*/ 827 w 1667752"/>
                  <a:gd name="connsiteY2" fmla="*/ 548759 h 1262259"/>
                  <a:gd name="connsiteX3" fmla="*/ 1667598 w 1667752"/>
                  <a:gd name="connsiteY3" fmla="*/ 0 h 1262259"/>
                  <a:gd name="connsiteX4" fmla="*/ 1664201 w 1667752"/>
                  <a:gd name="connsiteY4" fmla="*/ 625422 h 1262259"/>
                  <a:gd name="connsiteX0" fmla="*/ 1661202 w 1664753"/>
                  <a:gd name="connsiteY0" fmla="*/ 625422 h 1262259"/>
                  <a:gd name="connsiteX1" fmla="*/ 936 w 1664753"/>
                  <a:gd name="connsiteY1" fmla="*/ 1262259 h 1262259"/>
                  <a:gd name="connsiteX2" fmla="*/ 12255 w 1664753"/>
                  <a:gd name="connsiteY2" fmla="*/ 2425 h 1262259"/>
                  <a:gd name="connsiteX3" fmla="*/ 1664599 w 1664753"/>
                  <a:gd name="connsiteY3" fmla="*/ 0 h 1262259"/>
                  <a:gd name="connsiteX4" fmla="*/ 1661202 w 1664753"/>
                  <a:gd name="connsiteY4" fmla="*/ 625422 h 126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753" h="1262259">
                    <a:moveTo>
                      <a:pt x="1661202" y="625422"/>
                    </a:moveTo>
                    <a:lnTo>
                      <a:pt x="936" y="1262259"/>
                    </a:lnTo>
                    <a:cubicBezTo>
                      <a:pt x="-3812" y="892659"/>
                      <a:pt x="10986" y="240258"/>
                      <a:pt x="12255" y="2425"/>
                    </a:cubicBezTo>
                    <a:lnTo>
                      <a:pt x="1664599" y="0"/>
                    </a:lnTo>
                    <a:cubicBezTo>
                      <a:pt x="1665751" y="88348"/>
                      <a:pt x="1660050" y="537074"/>
                      <a:pt x="1661202" y="625422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フリーフォーム 28"/>
              <p:cNvSpPr/>
              <p:nvPr/>
            </p:nvSpPr>
            <p:spPr>
              <a:xfrm flipV="1">
                <a:off x="2606668" y="2640332"/>
                <a:ext cx="2423069" cy="2179738"/>
              </a:xfrm>
              <a:custGeom>
                <a:avLst/>
                <a:gdLst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14177 w 1665768"/>
                  <a:gd name="connsiteY2" fmla="*/ 28353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5768"/>
                  <a:gd name="connsiteY0" fmla="*/ 715925 h 715925"/>
                  <a:gd name="connsiteX1" fmla="*/ 0 w 1665768"/>
                  <a:gd name="connsiteY1" fmla="*/ 715925 h 715925"/>
                  <a:gd name="connsiteX2" fmla="*/ 3806 w 1665768"/>
                  <a:gd name="connsiteY2" fmla="*/ 2425 h 715925"/>
                  <a:gd name="connsiteX3" fmla="*/ 1665768 w 1665768"/>
                  <a:gd name="connsiteY3" fmla="*/ 0 h 715925"/>
                  <a:gd name="connsiteX4" fmla="*/ 1665768 w 1665768"/>
                  <a:gd name="connsiteY4" fmla="*/ 304800 h 715925"/>
                  <a:gd name="connsiteX5" fmla="*/ 0 w 1665768"/>
                  <a:gd name="connsiteY5" fmla="*/ 715925 h 715925"/>
                  <a:gd name="connsiteX0" fmla="*/ 0 w 1669225"/>
                  <a:gd name="connsiteY0" fmla="*/ 715925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5" fmla="*/ 0 w 1669225"/>
                  <a:gd name="connsiteY5" fmla="*/ 715925 h 715925"/>
                  <a:gd name="connsiteX0" fmla="*/ 1669225 w 1669225"/>
                  <a:gd name="connsiteY0" fmla="*/ 265044 h 715925"/>
                  <a:gd name="connsiteX1" fmla="*/ 0 w 1669225"/>
                  <a:gd name="connsiteY1" fmla="*/ 715925 h 715925"/>
                  <a:gd name="connsiteX2" fmla="*/ 3806 w 1669225"/>
                  <a:gd name="connsiteY2" fmla="*/ 2425 h 715925"/>
                  <a:gd name="connsiteX3" fmla="*/ 1665768 w 1669225"/>
                  <a:gd name="connsiteY3" fmla="*/ 0 h 715925"/>
                  <a:gd name="connsiteX4" fmla="*/ 1669225 w 1669225"/>
                  <a:gd name="connsiteY4" fmla="*/ 265044 h 715925"/>
                  <a:gd name="connsiteX0" fmla="*/ 1665626 w 1665626"/>
                  <a:gd name="connsiteY0" fmla="*/ 265044 h 715925"/>
                  <a:gd name="connsiteX1" fmla="*/ 3315 w 1665626"/>
                  <a:gd name="connsiteY1" fmla="*/ 715925 h 715925"/>
                  <a:gd name="connsiteX2" fmla="*/ 207 w 1665626"/>
                  <a:gd name="connsiteY2" fmla="*/ 2425 h 715925"/>
                  <a:gd name="connsiteX3" fmla="*/ 1662169 w 1665626"/>
                  <a:gd name="connsiteY3" fmla="*/ 0 h 715925"/>
                  <a:gd name="connsiteX4" fmla="*/ 1665626 w 1665626"/>
                  <a:gd name="connsiteY4" fmla="*/ 265044 h 715925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7898"/>
                  <a:gd name="connsiteX1" fmla="*/ 124589 w 1788629"/>
                  <a:gd name="connsiteY1" fmla="*/ 715925 h 717898"/>
                  <a:gd name="connsiteX2" fmla="*/ 121481 w 1788629"/>
                  <a:gd name="connsiteY2" fmla="*/ 2425 h 717898"/>
                  <a:gd name="connsiteX3" fmla="*/ 1783443 w 1788629"/>
                  <a:gd name="connsiteY3" fmla="*/ 0 h 717898"/>
                  <a:gd name="connsiteX4" fmla="*/ 1788629 w 1788629"/>
                  <a:gd name="connsiteY4" fmla="*/ 197630 h 717898"/>
                  <a:gd name="connsiteX0" fmla="*/ 1788629 w 1788629"/>
                  <a:gd name="connsiteY0" fmla="*/ 197630 h 715925"/>
                  <a:gd name="connsiteX1" fmla="*/ 124589 w 1788629"/>
                  <a:gd name="connsiteY1" fmla="*/ 715925 h 715925"/>
                  <a:gd name="connsiteX2" fmla="*/ 121481 w 1788629"/>
                  <a:gd name="connsiteY2" fmla="*/ 2425 h 715925"/>
                  <a:gd name="connsiteX3" fmla="*/ 1783443 w 1788629"/>
                  <a:gd name="connsiteY3" fmla="*/ 0 h 715925"/>
                  <a:gd name="connsiteX4" fmla="*/ 1788629 w 1788629"/>
                  <a:gd name="connsiteY4" fmla="*/ 197630 h 715925"/>
                  <a:gd name="connsiteX0" fmla="*/ 1667975 w 1667975"/>
                  <a:gd name="connsiteY0" fmla="*/ 197630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97630 h 715925"/>
                  <a:gd name="connsiteX0" fmla="*/ 1667975 w 1667975"/>
                  <a:gd name="connsiteY0" fmla="*/ 119043 h 715925"/>
                  <a:gd name="connsiteX1" fmla="*/ 3935 w 1667975"/>
                  <a:gd name="connsiteY1" fmla="*/ 715925 h 715925"/>
                  <a:gd name="connsiteX2" fmla="*/ 827 w 1667975"/>
                  <a:gd name="connsiteY2" fmla="*/ 2425 h 715925"/>
                  <a:gd name="connsiteX3" fmla="*/ 1662789 w 1667975"/>
                  <a:gd name="connsiteY3" fmla="*/ 0 h 715925"/>
                  <a:gd name="connsiteX4" fmla="*/ 1667975 w 1667975"/>
                  <a:gd name="connsiteY4" fmla="*/ 119043 h 715925"/>
                  <a:gd name="connsiteX0" fmla="*/ 1664201 w 1664201"/>
                  <a:gd name="connsiteY0" fmla="*/ 104774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104774 h 715925"/>
                  <a:gd name="connsiteX0" fmla="*/ 1664201 w 1664201"/>
                  <a:gd name="connsiteY0" fmla="*/ 79088 h 715925"/>
                  <a:gd name="connsiteX1" fmla="*/ 3935 w 1664201"/>
                  <a:gd name="connsiteY1" fmla="*/ 715925 h 715925"/>
                  <a:gd name="connsiteX2" fmla="*/ 827 w 1664201"/>
                  <a:gd name="connsiteY2" fmla="*/ 2425 h 715925"/>
                  <a:gd name="connsiteX3" fmla="*/ 1662789 w 1664201"/>
                  <a:gd name="connsiteY3" fmla="*/ 0 h 715925"/>
                  <a:gd name="connsiteX4" fmla="*/ 1664201 w 1664201"/>
                  <a:gd name="connsiteY4" fmla="*/ 79088 h 715925"/>
                  <a:gd name="connsiteX0" fmla="*/ 1664201 w 1664201"/>
                  <a:gd name="connsiteY0" fmla="*/ 650917 h 1287754"/>
                  <a:gd name="connsiteX1" fmla="*/ 3935 w 1664201"/>
                  <a:gd name="connsiteY1" fmla="*/ 1287754 h 1287754"/>
                  <a:gd name="connsiteX2" fmla="*/ 827 w 1664201"/>
                  <a:gd name="connsiteY2" fmla="*/ 574254 h 1287754"/>
                  <a:gd name="connsiteX3" fmla="*/ 1657980 w 1664201"/>
                  <a:gd name="connsiteY3" fmla="*/ 0 h 1287754"/>
                  <a:gd name="connsiteX4" fmla="*/ 1664201 w 1664201"/>
                  <a:gd name="connsiteY4" fmla="*/ 650917 h 1287754"/>
                  <a:gd name="connsiteX0" fmla="*/ 1664201 w 1664201"/>
                  <a:gd name="connsiteY0" fmla="*/ 655776 h 1292613"/>
                  <a:gd name="connsiteX1" fmla="*/ 3935 w 1664201"/>
                  <a:gd name="connsiteY1" fmla="*/ 1292613 h 1292613"/>
                  <a:gd name="connsiteX2" fmla="*/ 827 w 1664201"/>
                  <a:gd name="connsiteY2" fmla="*/ 0 h 1292613"/>
                  <a:gd name="connsiteX3" fmla="*/ 1657980 w 1664201"/>
                  <a:gd name="connsiteY3" fmla="*/ 4859 h 1292613"/>
                  <a:gd name="connsiteX4" fmla="*/ 1664201 w 1664201"/>
                  <a:gd name="connsiteY4" fmla="*/ 655776 h 1292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4201" h="1292613">
                    <a:moveTo>
                      <a:pt x="1664201" y="655776"/>
                    </a:moveTo>
                    <a:lnTo>
                      <a:pt x="3935" y="1292613"/>
                    </a:lnTo>
                    <a:cubicBezTo>
                      <a:pt x="-813" y="923013"/>
                      <a:pt x="-442" y="237833"/>
                      <a:pt x="827" y="0"/>
                    </a:cubicBezTo>
                    <a:lnTo>
                      <a:pt x="1657980" y="4859"/>
                    </a:lnTo>
                    <a:cubicBezTo>
                      <a:pt x="1659132" y="93207"/>
                      <a:pt x="1663049" y="567428"/>
                      <a:pt x="1664201" y="65577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" name="テキスト ボックス 26"/>
            <p:cNvSpPr txBox="1"/>
            <p:nvPr/>
          </p:nvSpPr>
          <p:spPr>
            <a:xfrm>
              <a:off x="2432720" y="4293095"/>
              <a:ext cx="332933" cy="745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114546"/>
              </p:ext>
            </p:extLst>
          </p:nvPr>
        </p:nvGraphicFramePr>
        <p:xfrm>
          <a:off x="6634462" y="2498706"/>
          <a:ext cx="7588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46" name="Equation" r:id="rId5" imgW="406080" imgH="177480" progId="Equation.DSMT4">
                  <p:embed/>
                </p:oleObj>
              </mc:Choice>
              <mc:Fallback>
                <p:oleObj name="Equation" r:id="rId5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4462" y="2498706"/>
                        <a:ext cx="758825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883636"/>
              </p:ext>
            </p:extLst>
          </p:nvPr>
        </p:nvGraphicFramePr>
        <p:xfrm>
          <a:off x="8342612" y="2486006"/>
          <a:ext cx="9017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47" name="Equation" r:id="rId7" imgW="482400" imgH="177480" progId="Equation.DSMT4">
                  <p:embed/>
                </p:oleObj>
              </mc:Choice>
              <mc:Fallback>
                <p:oleObj name="Equation" r:id="rId7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42612" y="2486006"/>
                        <a:ext cx="901700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13432"/>
              </p:ext>
            </p:extLst>
          </p:nvPr>
        </p:nvGraphicFramePr>
        <p:xfrm>
          <a:off x="5738557" y="2287946"/>
          <a:ext cx="7826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48" name="Equation" r:id="rId9" imgW="419040" imgH="177480" progId="Equation.DSMT4">
                  <p:embed/>
                </p:oleObj>
              </mc:Choice>
              <mc:Fallback>
                <p:oleObj name="Equation" r:id="rId9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38557" y="2287946"/>
                        <a:ext cx="782638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5938073" y="3740307"/>
            <a:ext cx="27503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yield:  1.55e+/e-</a:t>
            </a: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PEDD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30J/g</a:t>
            </a:r>
          </a:p>
          <a:p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67kW in first 1.27 m</a:t>
            </a: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4173658" y="4428572"/>
            <a:ext cx="746330" cy="2151238"/>
            <a:chOff x="7006663" y="3748152"/>
            <a:chExt cx="746330" cy="2151238"/>
          </a:xfrm>
        </p:grpSpPr>
        <p:sp>
          <p:nvSpPr>
            <p:cNvPr id="20" name="正方形/長方形 19"/>
            <p:cNvSpPr/>
            <p:nvPr/>
          </p:nvSpPr>
          <p:spPr>
            <a:xfrm>
              <a:off x="7006663" y="5254044"/>
              <a:ext cx="252000" cy="25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7006663" y="3748152"/>
              <a:ext cx="252000" cy="252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7006663" y="3999134"/>
              <a:ext cx="252000" cy="2520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7006663" y="4250116"/>
              <a:ext cx="252000" cy="2520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7006663" y="4752080"/>
              <a:ext cx="252000" cy="252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7006663" y="5003062"/>
              <a:ext cx="252000" cy="252000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006663" y="5505024"/>
              <a:ext cx="252000" cy="2520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7006663" y="4501098"/>
              <a:ext cx="252000" cy="252000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209254" y="3811650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2.5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7209254" y="4061534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2.0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209254" y="4311418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7209254" y="4561302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7209254" y="4811186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209254" y="5061070"/>
              <a:ext cx="441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0.1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209254" y="5310954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0.05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7209254" y="556083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0.01</a:t>
              </a:r>
              <a:endPara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1483283" y="2187789"/>
            <a:ext cx="1680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deposit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03237" y="6561923"/>
            <a:ext cx="6896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(mm)</a:t>
            </a:r>
            <a:endParaRPr lang="ja-JP" alt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608604" y="473172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r(mm)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52852" y="3981462"/>
            <a:ext cx="2483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deposit density</a:t>
            </a: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kW/cm^3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4" name="オブジェクト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417676"/>
              </p:ext>
            </p:extLst>
          </p:nvPr>
        </p:nvGraphicFramePr>
        <p:xfrm>
          <a:off x="5097016" y="1341393"/>
          <a:ext cx="9715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49" name="Equation" r:id="rId11" imgW="520560" imgH="406080" progId="Equation.DSMT4">
                  <p:embed/>
                </p:oleObj>
              </mc:Choice>
              <mc:Fallback>
                <p:oleObj name="Equation" r:id="rId11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97016" y="1341393"/>
                        <a:ext cx="97155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直線矢印コネクタ 56"/>
          <p:cNvCxnSpPr/>
          <p:nvPr/>
        </p:nvCxnSpPr>
        <p:spPr>
          <a:xfrm>
            <a:off x="5131713" y="2100217"/>
            <a:ext cx="99162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 flipV="1">
            <a:off x="1607419" y="6219500"/>
            <a:ext cx="583121" cy="24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238266" y="6082702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1.0kW/cm^3</a:t>
            </a:r>
            <a:endParaRPr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6031385" y="5310971"/>
            <a:ext cx="26642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7362574" y="2357028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7362574" y="1803493"/>
            <a:ext cx="5279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グループ化 62"/>
          <p:cNvGrpSpPr/>
          <p:nvPr/>
        </p:nvGrpSpPr>
        <p:grpSpPr>
          <a:xfrm>
            <a:off x="2196495" y="2594963"/>
            <a:ext cx="1815287" cy="915878"/>
            <a:chOff x="2570073" y="2486012"/>
            <a:chExt cx="1815287" cy="915878"/>
          </a:xfrm>
        </p:grpSpPr>
        <p:cxnSp>
          <p:nvCxnSpPr>
            <p:cNvPr id="64" name="直線コネクタ 63"/>
            <p:cNvCxnSpPr/>
            <p:nvPr/>
          </p:nvCxnSpPr>
          <p:spPr>
            <a:xfrm>
              <a:off x="2572857" y="3212976"/>
              <a:ext cx="366983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テキスト ボックス 64"/>
            <p:cNvSpPr txBox="1"/>
            <p:nvPr/>
          </p:nvSpPr>
          <p:spPr>
            <a:xfrm>
              <a:off x="2892644" y="3001780"/>
              <a:ext cx="1492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inner </a:t>
              </a:r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</a:t>
              </a:r>
              <a:r>
                <a:rPr lang="en-US" altLang="ja-JP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mm</a:t>
              </a:r>
              <a:endPara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直線コネクタ 65"/>
            <p:cNvCxnSpPr/>
            <p:nvPr/>
          </p:nvCxnSpPr>
          <p:spPr>
            <a:xfrm>
              <a:off x="2570073" y="2945308"/>
              <a:ext cx="366983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テキスト ボックス 66"/>
            <p:cNvSpPr txBox="1"/>
            <p:nvPr/>
          </p:nvSpPr>
          <p:spPr>
            <a:xfrm>
              <a:off x="2888904" y="2729612"/>
              <a:ext cx="1492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inner </a:t>
              </a:r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 </a:t>
              </a:r>
              <a:r>
                <a:rPr lang="en-US" altLang="ja-JP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mm</a:t>
              </a:r>
              <a:endPara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直線コネクタ 67"/>
            <p:cNvCxnSpPr/>
            <p:nvPr/>
          </p:nvCxnSpPr>
          <p:spPr>
            <a:xfrm>
              <a:off x="2573349" y="2722980"/>
              <a:ext cx="36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>
              <a:off x="2903599" y="2486012"/>
              <a:ext cx="6383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</a:t>
              </a:r>
              <a:endPara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70" name="オブジェクト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748161"/>
              </p:ext>
            </p:extLst>
          </p:nvPr>
        </p:nvGraphicFramePr>
        <p:xfrm>
          <a:off x="4417061" y="2240269"/>
          <a:ext cx="13255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050" name="Equation" r:id="rId13" imgW="711000" imgH="177480" progId="Equation.DSMT4">
                  <p:embed/>
                </p:oleObj>
              </mc:Choice>
              <mc:Fallback>
                <p:oleObj name="Equation" r:id="rId13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17061" y="2240269"/>
                        <a:ext cx="132556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59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0"/>
            <a:ext cx="8543925" cy="1325563"/>
          </a:xfrm>
        </p:spPr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outlook at LCWS2015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921849"/>
              </p:ext>
            </p:extLst>
          </p:nvPr>
        </p:nvGraphicFramePr>
        <p:xfrm>
          <a:off x="681038" y="1825625"/>
          <a:ext cx="916850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610"/>
                <a:gridCol w="1080120"/>
                <a:gridCol w="1080120"/>
                <a:gridCol w="1080120"/>
                <a:gridCol w="1080120"/>
                <a:gridCol w="1224136"/>
                <a:gridCol w="1008112"/>
                <a:gridCol w="151216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 </a:t>
                      </a:r>
                      <a:r>
                        <a:rPr kumimoji="1" lang="en-US" altLang="ja-JP" sz="2000" dirty="0" smtClean="0"/>
                        <a:t>electron</a:t>
                      </a:r>
                    </a:p>
                    <a:p>
                      <a:r>
                        <a:rPr kumimoji="1" lang="en-US" altLang="ja-JP" sz="2400" dirty="0" smtClean="0"/>
                        <a:t>(GeV)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 </a:t>
                      </a:r>
                      <a:r>
                        <a:rPr kumimoji="1" lang="en-US" altLang="ja-JP" sz="2000" dirty="0" smtClean="0"/>
                        <a:t>electron</a:t>
                      </a:r>
                    </a:p>
                    <a:p>
                      <a:r>
                        <a:rPr kumimoji="1" lang="en-US" altLang="ja-JP" sz="2400" dirty="0" smtClean="0"/>
                        <a:t>(kW)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sig </a:t>
                      </a:r>
                      <a:r>
                        <a:rPr kumimoji="1" lang="en-US" altLang="ja-JP" sz="2000" dirty="0" smtClean="0"/>
                        <a:t>electron</a:t>
                      </a:r>
                      <a:r>
                        <a:rPr kumimoji="1" lang="en-US" altLang="ja-JP" sz="2400" dirty="0" smtClean="0"/>
                        <a:t> </a:t>
                      </a:r>
                    </a:p>
                    <a:p>
                      <a:r>
                        <a:rPr kumimoji="1" lang="en-US" altLang="ja-JP" sz="2400" dirty="0" smtClean="0"/>
                        <a:t>(mm)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PEDD target</a:t>
                      </a:r>
                    </a:p>
                    <a:p>
                      <a:r>
                        <a:rPr kumimoji="1" lang="en-US" altLang="ja-JP" sz="2400" dirty="0" smtClean="0"/>
                        <a:t>(J/g)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</a:t>
                      </a:r>
                      <a:r>
                        <a:rPr kumimoji="1" lang="en-US" altLang="ja-JP" sz="2400" baseline="0" dirty="0" smtClean="0"/>
                        <a:t> dep.</a:t>
                      </a:r>
                    </a:p>
                    <a:p>
                      <a:r>
                        <a:rPr kumimoji="1" lang="en-US" altLang="ja-JP" sz="2400" baseline="0" dirty="0" smtClean="0"/>
                        <a:t>Target</a:t>
                      </a:r>
                    </a:p>
                    <a:p>
                      <a:r>
                        <a:rPr kumimoji="1" lang="en-US" altLang="ja-JP" sz="2400" baseline="0" dirty="0" smtClean="0"/>
                        <a:t>(kW)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 depo.</a:t>
                      </a:r>
                    </a:p>
                    <a:p>
                      <a:r>
                        <a:rPr kumimoji="1" lang="en-US" altLang="ja-JP" sz="2400" dirty="0" smtClean="0"/>
                        <a:t>FC</a:t>
                      </a:r>
                    </a:p>
                    <a:p>
                      <a:r>
                        <a:rPr kumimoji="1" lang="en-US" altLang="ja-JP" sz="2400" dirty="0" smtClean="0"/>
                        <a:t>(kW)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 dep.</a:t>
                      </a:r>
                    </a:p>
                    <a:p>
                      <a:r>
                        <a:rPr kumimoji="1" lang="en-US" altLang="ja-JP" sz="2400" dirty="0" err="1" smtClean="0"/>
                        <a:t>Acc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en-US" altLang="ja-JP" sz="2400" dirty="0" smtClean="0"/>
                        <a:t>(kW)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 dep.</a:t>
                      </a:r>
                    </a:p>
                    <a:p>
                      <a:r>
                        <a:rPr kumimoji="1" lang="en-US" altLang="ja-JP" sz="2400" dirty="0" err="1" smtClean="0"/>
                        <a:t>Acc</a:t>
                      </a:r>
                      <a:r>
                        <a:rPr kumimoji="1" lang="en-US" altLang="ja-JP" sz="2400" baseline="0" dirty="0" smtClean="0"/>
                        <a:t> 1.27m</a:t>
                      </a:r>
                    </a:p>
                    <a:p>
                      <a:r>
                        <a:rPr kumimoji="1" lang="en-US" altLang="ja-JP" sz="2400" baseline="0" dirty="0" smtClean="0"/>
                        <a:t>(kW)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6.0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292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4.0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186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92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4.8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292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4.0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128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4.8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193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</a:t>
                      </a:r>
                      <a:r>
                        <a:rPr kumimoji="1" lang="en-US" altLang="ja-JP" sz="2400" smtClean="0"/>
                        <a:t>.5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113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9104" y="1052736"/>
            <a:ext cx="920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deposition </a:t>
            </a:r>
          </a:p>
          <a:p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for 3.0×10</a:t>
            </a:r>
            <a:r>
              <a:rPr lang="en-US" altLang="ja-JP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e+/bunch after capture </a:t>
            </a:r>
            <a:r>
              <a:rPr lang="en-US" altLang="ja-JP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6536" y="4870936"/>
            <a:ext cx="77716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energy deposition around the target</a:t>
            </a:r>
          </a:p>
          <a:p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cooling, temperature control</a:t>
            </a:r>
          </a:p>
          <a:p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put more realistic geometry in the simulation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4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912" y="33317"/>
            <a:ext cx="8543925" cy="1325563"/>
          </a:xfrm>
        </p:spPr>
        <p:txBody>
          <a:bodyPr/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a realistic geometry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928664" y="4149080"/>
            <a:ext cx="1210066" cy="2212496"/>
            <a:chOff x="2117679" y="4219898"/>
            <a:chExt cx="1210066" cy="2212496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2117679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75" name="グループ化 74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79" name="正方形/長方形 78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76" name="グループ化 75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77" name="正方形/長方形 76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78" name="正方形/長方形 77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68" name="グループ化 67"/>
            <p:cNvGrpSpPr/>
            <p:nvPr/>
          </p:nvGrpSpPr>
          <p:grpSpPr>
            <a:xfrm>
              <a:off x="2722712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69" name="グループ化 68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73" name="正方形/長方形 72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70" name="グループ化 69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71" name="正方形/長方形 70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</p:grpSp>
      <p:grpSp>
        <p:nvGrpSpPr>
          <p:cNvPr id="9" name="グループ化 8"/>
          <p:cNvGrpSpPr/>
          <p:nvPr/>
        </p:nvGrpSpPr>
        <p:grpSpPr>
          <a:xfrm>
            <a:off x="869068" y="4149080"/>
            <a:ext cx="1059596" cy="2212496"/>
            <a:chOff x="1058083" y="4219898"/>
            <a:chExt cx="1059596" cy="2212496"/>
          </a:xfrm>
        </p:grpSpPr>
        <p:sp>
          <p:nvSpPr>
            <p:cNvPr id="19" name="正方形/長方形 2"/>
            <p:cNvSpPr/>
            <p:nvPr/>
          </p:nvSpPr>
          <p:spPr>
            <a:xfrm>
              <a:off x="1058083" y="4219898"/>
              <a:ext cx="1059596" cy="1035743"/>
            </a:xfrm>
            <a:custGeom>
              <a:avLst/>
              <a:gdLst>
                <a:gd name="connsiteX0" fmla="*/ 0 w 3625200"/>
                <a:gd name="connsiteY0" fmla="*/ 0 h 1620000"/>
                <a:gd name="connsiteX1" fmla="*/ 3625200 w 3625200"/>
                <a:gd name="connsiteY1" fmla="*/ 0 h 1620000"/>
                <a:gd name="connsiteX2" fmla="*/ 3625200 w 3625200"/>
                <a:gd name="connsiteY2" fmla="*/ 1620000 h 1620000"/>
                <a:gd name="connsiteX3" fmla="*/ 0 w 3625200"/>
                <a:gd name="connsiteY3" fmla="*/ 1620000 h 1620000"/>
                <a:gd name="connsiteX4" fmla="*/ 0 w 3625200"/>
                <a:gd name="connsiteY4" fmla="*/ 0 h 1620000"/>
                <a:gd name="connsiteX0" fmla="*/ 0 w 3625200"/>
                <a:gd name="connsiteY0" fmla="*/ 0 h 2022336"/>
                <a:gd name="connsiteX1" fmla="*/ 3625200 w 3625200"/>
                <a:gd name="connsiteY1" fmla="*/ 0 h 2022336"/>
                <a:gd name="connsiteX2" fmla="*/ 3625200 w 3625200"/>
                <a:gd name="connsiteY2" fmla="*/ 1620000 h 2022336"/>
                <a:gd name="connsiteX3" fmla="*/ 0 w 3625200"/>
                <a:gd name="connsiteY3" fmla="*/ 2022336 h 2022336"/>
                <a:gd name="connsiteX4" fmla="*/ 0 w 3625200"/>
                <a:gd name="connsiteY4" fmla="*/ 0 h 20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5200" h="2022336">
                  <a:moveTo>
                    <a:pt x="0" y="0"/>
                  </a:moveTo>
                  <a:lnTo>
                    <a:pt x="3625200" y="0"/>
                  </a:lnTo>
                  <a:lnTo>
                    <a:pt x="3625200" y="1620000"/>
                  </a:lnTo>
                  <a:lnTo>
                    <a:pt x="0" y="2022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/>
            </a:p>
          </p:txBody>
        </p:sp>
        <p:sp>
          <p:nvSpPr>
            <p:cNvPr id="21" name="正方形/長方形 2"/>
            <p:cNvSpPr/>
            <p:nvPr/>
          </p:nvSpPr>
          <p:spPr>
            <a:xfrm flipV="1">
              <a:off x="1058083" y="5396651"/>
              <a:ext cx="1059596" cy="1035743"/>
            </a:xfrm>
            <a:custGeom>
              <a:avLst/>
              <a:gdLst>
                <a:gd name="connsiteX0" fmla="*/ 0 w 3625200"/>
                <a:gd name="connsiteY0" fmla="*/ 0 h 1620000"/>
                <a:gd name="connsiteX1" fmla="*/ 3625200 w 3625200"/>
                <a:gd name="connsiteY1" fmla="*/ 0 h 1620000"/>
                <a:gd name="connsiteX2" fmla="*/ 3625200 w 3625200"/>
                <a:gd name="connsiteY2" fmla="*/ 1620000 h 1620000"/>
                <a:gd name="connsiteX3" fmla="*/ 0 w 3625200"/>
                <a:gd name="connsiteY3" fmla="*/ 1620000 h 1620000"/>
                <a:gd name="connsiteX4" fmla="*/ 0 w 3625200"/>
                <a:gd name="connsiteY4" fmla="*/ 0 h 1620000"/>
                <a:gd name="connsiteX0" fmla="*/ 0 w 3625200"/>
                <a:gd name="connsiteY0" fmla="*/ 0 h 2022336"/>
                <a:gd name="connsiteX1" fmla="*/ 3625200 w 3625200"/>
                <a:gd name="connsiteY1" fmla="*/ 0 h 2022336"/>
                <a:gd name="connsiteX2" fmla="*/ 3625200 w 3625200"/>
                <a:gd name="connsiteY2" fmla="*/ 1620000 h 2022336"/>
                <a:gd name="connsiteX3" fmla="*/ 0 w 3625200"/>
                <a:gd name="connsiteY3" fmla="*/ 2022336 h 2022336"/>
                <a:gd name="connsiteX4" fmla="*/ 0 w 3625200"/>
                <a:gd name="connsiteY4" fmla="*/ 0 h 20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5200" h="2022336">
                  <a:moveTo>
                    <a:pt x="0" y="0"/>
                  </a:moveTo>
                  <a:lnTo>
                    <a:pt x="3625200" y="0"/>
                  </a:lnTo>
                  <a:lnTo>
                    <a:pt x="3625200" y="1620000"/>
                  </a:lnTo>
                  <a:lnTo>
                    <a:pt x="0" y="2022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138728" y="4149080"/>
            <a:ext cx="1210066" cy="2212496"/>
            <a:chOff x="3327743" y="4219898"/>
            <a:chExt cx="1210066" cy="2212496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3327743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61" name="グループ化 60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65" name="正方形/長方形 64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62" name="グループ化 61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63" name="正方形/長方形 62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64" name="正方形/長方形 63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54" name="グループ化 53"/>
            <p:cNvGrpSpPr/>
            <p:nvPr/>
          </p:nvGrpSpPr>
          <p:grpSpPr>
            <a:xfrm>
              <a:off x="3932776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59" name="正方形/長方形 58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60" name="正方形/長方形 59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56" name="グループ化 55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57" name="正方形/長方形 56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58" name="正方形/長方形 57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</p:grpSp>
      <p:grpSp>
        <p:nvGrpSpPr>
          <p:cNvPr id="6" name="グループ化 5"/>
          <p:cNvGrpSpPr/>
          <p:nvPr/>
        </p:nvGrpSpPr>
        <p:grpSpPr>
          <a:xfrm>
            <a:off x="4348793" y="4149080"/>
            <a:ext cx="1210066" cy="2212496"/>
            <a:chOff x="4537808" y="4219898"/>
            <a:chExt cx="1210066" cy="2212496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4537808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47" name="グループ化 46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51" name="正方形/長方形 50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52" name="正方形/長方形 51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48" name="グループ化 47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49" name="正方形/長方形 48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40" name="グループ化 39"/>
            <p:cNvGrpSpPr/>
            <p:nvPr/>
          </p:nvGrpSpPr>
          <p:grpSpPr>
            <a:xfrm>
              <a:off x="5142841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41" name="グループ化 40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45" name="正方形/長方形 44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46" name="正方形/長方形 45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42" name="グループ化 41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43" name="正方形/長方形 42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44" name="正方形/長方形 43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</p:grpSp>
      <p:grpSp>
        <p:nvGrpSpPr>
          <p:cNvPr id="5" name="グループ化 4"/>
          <p:cNvGrpSpPr/>
          <p:nvPr/>
        </p:nvGrpSpPr>
        <p:grpSpPr>
          <a:xfrm>
            <a:off x="5558857" y="4149080"/>
            <a:ext cx="1210066" cy="2212496"/>
            <a:chOff x="5747872" y="4219898"/>
            <a:chExt cx="1210066" cy="221249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5747872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33" name="グループ化 32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37" name="正方形/長方形 36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34" name="グループ化 33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35" name="正方形/長方形 34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26" name="グループ化 25"/>
            <p:cNvGrpSpPr/>
            <p:nvPr/>
          </p:nvGrpSpPr>
          <p:grpSpPr>
            <a:xfrm>
              <a:off x="6352905" y="4219898"/>
              <a:ext cx="605033" cy="2212496"/>
              <a:chOff x="2706623" y="1423783"/>
              <a:chExt cx="2070000" cy="4320000"/>
            </a:xfrm>
          </p:grpSpPr>
          <p:grpSp>
            <p:nvGrpSpPr>
              <p:cNvPr id="27" name="グループ化 26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31" name="正方形/長方形 30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  <p:grpSp>
            <p:nvGrpSpPr>
              <p:cNvPr id="28" name="グループ化 27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29" name="正方形/長方形 28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2706623" y="1423783"/>
                  <a:ext cx="2070000" cy="36000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b="1"/>
                </a:p>
              </p:txBody>
            </p:sp>
          </p:grpSp>
        </p:grpSp>
      </p:grpSp>
      <p:sp>
        <p:nvSpPr>
          <p:cNvPr id="81" name="正方形/長方形 80"/>
          <p:cNvSpPr/>
          <p:nvPr/>
        </p:nvSpPr>
        <p:spPr>
          <a:xfrm>
            <a:off x="584729" y="5021890"/>
            <a:ext cx="264750" cy="45658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/>
          </a:p>
        </p:txBody>
      </p:sp>
      <p:cxnSp>
        <p:nvCxnSpPr>
          <p:cNvPr id="99" name="直線矢印コネクタ 98"/>
          <p:cNvCxnSpPr/>
          <p:nvPr/>
        </p:nvCxnSpPr>
        <p:spPr>
          <a:xfrm>
            <a:off x="2093572" y="4952052"/>
            <a:ext cx="0" cy="5798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0" name="オブジェクト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862066"/>
              </p:ext>
            </p:extLst>
          </p:nvPr>
        </p:nvGraphicFramePr>
        <p:xfrm>
          <a:off x="2148178" y="5072188"/>
          <a:ext cx="590415" cy="35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08" name="Equation" r:id="rId4" imgW="279360" imgH="203040" progId="Equation.DSMT4">
                  <p:embed/>
                </p:oleObj>
              </mc:Choice>
              <mc:Fallback>
                <p:oleObj name="Equation" r:id="rId4" imgW="279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8178" y="5072188"/>
                        <a:ext cx="590415" cy="355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オブジェクト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517758"/>
              </p:ext>
            </p:extLst>
          </p:nvPr>
        </p:nvGraphicFramePr>
        <p:xfrm>
          <a:off x="1102447" y="5081657"/>
          <a:ext cx="434117" cy="320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09" name="Equation" r:id="rId6" imgW="266400" imgH="203040" progId="Equation.DSMT4">
                  <p:embed/>
                </p:oleObj>
              </mc:Choice>
              <mc:Fallback>
                <p:oleObj name="Equation" r:id="rId6" imgW="266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02447" y="5081657"/>
                        <a:ext cx="434117" cy="320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オブジェクト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83876"/>
              </p:ext>
            </p:extLst>
          </p:nvPr>
        </p:nvGraphicFramePr>
        <p:xfrm>
          <a:off x="3495573" y="5044107"/>
          <a:ext cx="7254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10" name="Equation" r:id="rId8" imgW="342720" imgH="203040" progId="Equation.DSMT4">
                  <p:embed/>
                </p:oleObj>
              </mc:Choice>
              <mc:Fallback>
                <p:oleObj name="Equation" r:id="rId8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95573" y="5044107"/>
                        <a:ext cx="725487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直線矢印コネクタ 103"/>
          <p:cNvCxnSpPr/>
          <p:nvPr/>
        </p:nvCxnSpPr>
        <p:spPr>
          <a:xfrm flipH="1">
            <a:off x="3356049" y="4366294"/>
            <a:ext cx="0" cy="1800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/>
          <p:nvPr/>
        </p:nvCxnSpPr>
        <p:spPr>
          <a:xfrm flipV="1">
            <a:off x="2175131" y="5944865"/>
            <a:ext cx="302517" cy="3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/>
          <p:nvPr/>
        </p:nvCxnSpPr>
        <p:spPr>
          <a:xfrm flipH="1" flipV="1">
            <a:off x="2694967" y="5944865"/>
            <a:ext cx="302517" cy="3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" name="オブジェクト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68373"/>
              </p:ext>
            </p:extLst>
          </p:nvPr>
        </p:nvGraphicFramePr>
        <p:xfrm>
          <a:off x="2618076" y="6083615"/>
          <a:ext cx="590415" cy="35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011" name="Equation" r:id="rId10" imgW="279360" imgH="203040" progId="Equation.DSMT4">
                  <p:embed/>
                </p:oleObj>
              </mc:Choice>
              <mc:Fallback>
                <p:oleObj name="Equation" r:id="rId10" imgW="279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18076" y="6083615"/>
                        <a:ext cx="590415" cy="355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97404" y="1392488"/>
            <a:ext cx="22495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SLAC-PUB-11766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28" y="1896314"/>
            <a:ext cx="2673487" cy="14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グループ化 122"/>
          <p:cNvGrpSpPr/>
          <p:nvPr/>
        </p:nvGrpSpPr>
        <p:grpSpPr>
          <a:xfrm>
            <a:off x="5666284" y="1544984"/>
            <a:ext cx="4527409" cy="1466035"/>
            <a:chOff x="837073" y="1103919"/>
            <a:chExt cx="10092600" cy="2160000"/>
          </a:xfrm>
        </p:grpSpPr>
        <p:sp>
          <p:nvSpPr>
            <p:cNvPr id="124" name="正方形/長方形 2"/>
            <p:cNvSpPr/>
            <p:nvPr/>
          </p:nvSpPr>
          <p:spPr>
            <a:xfrm>
              <a:off x="837073" y="1103919"/>
              <a:ext cx="1812600" cy="1011168"/>
            </a:xfrm>
            <a:custGeom>
              <a:avLst/>
              <a:gdLst>
                <a:gd name="connsiteX0" fmla="*/ 0 w 3625200"/>
                <a:gd name="connsiteY0" fmla="*/ 0 h 1620000"/>
                <a:gd name="connsiteX1" fmla="*/ 3625200 w 3625200"/>
                <a:gd name="connsiteY1" fmla="*/ 0 h 1620000"/>
                <a:gd name="connsiteX2" fmla="*/ 3625200 w 3625200"/>
                <a:gd name="connsiteY2" fmla="*/ 1620000 h 1620000"/>
                <a:gd name="connsiteX3" fmla="*/ 0 w 3625200"/>
                <a:gd name="connsiteY3" fmla="*/ 1620000 h 1620000"/>
                <a:gd name="connsiteX4" fmla="*/ 0 w 3625200"/>
                <a:gd name="connsiteY4" fmla="*/ 0 h 1620000"/>
                <a:gd name="connsiteX0" fmla="*/ 0 w 3625200"/>
                <a:gd name="connsiteY0" fmla="*/ 0 h 2022336"/>
                <a:gd name="connsiteX1" fmla="*/ 3625200 w 3625200"/>
                <a:gd name="connsiteY1" fmla="*/ 0 h 2022336"/>
                <a:gd name="connsiteX2" fmla="*/ 3625200 w 3625200"/>
                <a:gd name="connsiteY2" fmla="*/ 1620000 h 2022336"/>
                <a:gd name="connsiteX3" fmla="*/ 0 w 3625200"/>
                <a:gd name="connsiteY3" fmla="*/ 2022336 h 2022336"/>
                <a:gd name="connsiteX4" fmla="*/ 0 w 3625200"/>
                <a:gd name="connsiteY4" fmla="*/ 0 h 20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5200" h="2022336">
                  <a:moveTo>
                    <a:pt x="0" y="0"/>
                  </a:moveTo>
                  <a:lnTo>
                    <a:pt x="3625200" y="0"/>
                  </a:lnTo>
                  <a:lnTo>
                    <a:pt x="3625200" y="1620000"/>
                  </a:lnTo>
                  <a:lnTo>
                    <a:pt x="0" y="2022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25" name="グループ化 124"/>
            <p:cNvGrpSpPr/>
            <p:nvPr/>
          </p:nvGrpSpPr>
          <p:grpSpPr>
            <a:xfrm>
              <a:off x="2649673" y="1103919"/>
              <a:ext cx="2070000" cy="2160000"/>
              <a:chOff x="5164530" y="1423783"/>
              <a:chExt cx="4140000" cy="4320000"/>
            </a:xfrm>
          </p:grpSpPr>
          <p:grpSp>
            <p:nvGrpSpPr>
              <p:cNvPr id="172" name="グループ化 171"/>
              <p:cNvGrpSpPr/>
              <p:nvPr/>
            </p:nvGrpSpPr>
            <p:grpSpPr>
              <a:xfrm>
                <a:off x="516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80" name="グループ化 179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84" name="正方形/長方形 183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85" name="正方形/長方形 184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81" name="グループ化 180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82" name="正方形/長方形 181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83" name="正方形/長方形 182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grpSp>
            <p:nvGrpSpPr>
              <p:cNvPr id="173" name="グループ化 172"/>
              <p:cNvGrpSpPr/>
              <p:nvPr/>
            </p:nvGrpSpPr>
            <p:grpSpPr>
              <a:xfrm>
                <a:off x="723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74" name="グループ化 173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78" name="正方形/長方形 177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79" name="正方形/長方形 178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75" name="グループ化 174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76" name="正方形/長方形 175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77" name="正方形/長方形 176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  <p:sp>
          <p:nvSpPr>
            <p:cNvPr id="126" name="正方形/長方形 2"/>
            <p:cNvSpPr/>
            <p:nvPr/>
          </p:nvSpPr>
          <p:spPr>
            <a:xfrm flipV="1">
              <a:off x="837073" y="2252751"/>
              <a:ext cx="1812600" cy="1011168"/>
            </a:xfrm>
            <a:custGeom>
              <a:avLst/>
              <a:gdLst>
                <a:gd name="connsiteX0" fmla="*/ 0 w 3625200"/>
                <a:gd name="connsiteY0" fmla="*/ 0 h 1620000"/>
                <a:gd name="connsiteX1" fmla="*/ 3625200 w 3625200"/>
                <a:gd name="connsiteY1" fmla="*/ 0 h 1620000"/>
                <a:gd name="connsiteX2" fmla="*/ 3625200 w 3625200"/>
                <a:gd name="connsiteY2" fmla="*/ 1620000 h 1620000"/>
                <a:gd name="connsiteX3" fmla="*/ 0 w 3625200"/>
                <a:gd name="connsiteY3" fmla="*/ 1620000 h 1620000"/>
                <a:gd name="connsiteX4" fmla="*/ 0 w 3625200"/>
                <a:gd name="connsiteY4" fmla="*/ 0 h 1620000"/>
                <a:gd name="connsiteX0" fmla="*/ 0 w 3625200"/>
                <a:gd name="connsiteY0" fmla="*/ 0 h 2022336"/>
                <a:gd name="connsiteX1" fmla="*/ 3625200 w 3625200"/>
                <a:gd name="connsiteY1" fmla="*/ 0 h 2022336"/>
                <a:gd name="connsiteX2" fmla="*/ 3625200 w 3625200"/>
                <a:gd name="connsiteY2" fmla="*/ 1620000 h 2022336"/>
                <a:gd name="connsiteX3" fmla="*/ 0 w 3625200"/>
                <a:gd name="connsiteY3" fmla="*/ 2022336 h 2022336"/>
                <a:gd name="connsiteX4" fmla="*/ 0 w 3625200"/>
                <a:gd name="connsiteY4" fmla="*/ 0 h 20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5200" h="2022336">
                  <a:moveTo>
                    <a:pt x="0" y="0"/>
                  </a:moveTo>
                  <a:lnTo>
                    <a:pt x="3625200" y="0"/>
                  </a:lnTo>
                  <a:lnTo>
                    <a:pt x="3625200" y="1620000"/>
                  </a:lnTo>
                  <a:lnTo>
                    <a:pt x="0" y="2022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27" name="グループ化 126"/>
            <p:cNvGrpSpPr/>
            <p:nvPr/>
          </p:nvGrpSpPr>
          <p:grpSpPr>
            <a:xfrm>
              <a:off x="4719673" y="1103919"/>
              <a:ext cx="2070000" cy="2160000"/>
              <a:chOff x="5164530" y="1423783"/>
              <a:chExt cx="4140000" cy="4320000"/>
            </a:xfrm>
          </p:grpSpPr>
          <p:grpSp>
            <p:nvGrpSpPr>
              <p:cNvPr id="158" name="グループ化 157"/>
              <p:cNvGrpSpPr/>
              <p:nvPr/>
            </p:nvGrpSpPr>
            <p:grpSpPr>
              <a:xfrm>
                <a:off x="516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66" name="グループ化 165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70" name="正方形/長方形 169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71" name="正方形/長方形 170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67" name="グループ化 166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68" name="正方形/長方形 167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69" name="正方形/長方形 168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grpSp>
            <p:nvGrpSpPr>
              <p:cNvPr id="159" name="グループ化 158"/>
              <p:cNvGrpSpPr/>
              <p:nvPr/>
            </p:nvGrpSpPr>
            <p:grpSpPr>
              <a:xfrm>
                <a:off x="723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60" name="グループ化 159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64" name="正方形/長方形 163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65" name="正方形/長方形 164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61" name="グループ化 160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62" name="正方形/長方形 161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63" name="正方形/長方形 162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  <p:grpSp>
          <p:nvGrpSpPr>
            <p:cNvPr id="128" name="グループ化 127"/>
            <p:cNvGrpSpPr/>
            <p:nvPr/>
          </p:nvGrpSpPr>
          <p:grpSpPr>
            <a:xfrm>
              <a:off x="6789673" y="1103919"/>
              <a:ext cx="2070000" cy="2160000"/>
              <a:chOff x="5164530" y="1423783"/>
              <a:chExt cx="4140000" cy="4320000"/>
            </a:xfrm>
          </p:grpSpPr>
          <p:grpSp>
            <p:nvGrpSpPr>
              <p:cNvPr id="144" name="グループ化 143"/>
              <p:cNvGrpSpPr/>
              <p:nvPr/>
            </p:nvGrpSpPr>
            <p:grpSpPr>
              <a:xfrm>
                <a:off x="516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52" name="グループ化 151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56" name="正方形/長方形 155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57" name="正方形/長方形 156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53" name="グループ化 152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54" name="正方形/長方形 153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55" name="正方形/長方形 154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grpSp>
            <p:nvGrpSpPr>
              <p:cNvPr id="145" name="グループ化 144"/>
              <p:cNvGrpSpPr/>
              <p:nvPr/>
            </p:nvGrpSpPr>
            <p:grpSpPr>
              <a:xfrm>
                <a:off x="723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46" name="グループ化 145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50" name="正方形/長方形 149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51" name="正方形/長方形 150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47" name="グループ化 146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48" name="正方形/長方形 147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49" name="正方形/長方形 148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  <p:grpSp>
          <p:nvGrpSpPr>
            <p:cNvPr id="129" name="グループ化 128"/>
            <p:cNvGrpSpPr/>
            <p:nvPr/>
          </p:nvGrpSpPr>
          <p:grpSpPr>
            <a:xfrm>
              <a:off x="8859673" y="1103919"/>
              <a:ext cx="2070000" cy="2160000"/>
              <a:chOff x="5164530" y="1423783"/>
              <a:chExt cx="4140000" cy="4320000"/>
            </a:xfrm>
          </p:grpSpPr>
          <p:grpSp>
            <p:nvGrpSpPr>
              <p:cNvPr id="130" name="グループ化 129"/>
              <p:cNvGrpSpPr/>
              <p:nvPr/>
            </p:nvGrpSpPr>
            <p:grpSpPr>
              <a:xfrm>
                <a:off x="516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38" name="グループ化 137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42" name="正方形/長方形 141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43" name="正方形/長方形 142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39" name="グループ化 138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40" name="正方形/長方形 139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41" name="正方形/長方形 140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grpSp>
            <p:nvGrpSpPr>
              <p:cNvPr id="131" name="グループ化 130"/>
              <p:cNvGrpSpPr/>
              <p:nvPr/>
            </p:nvGrpSpPr>
            <p:grpSpPr>
              <a:xfrm>
                <a:off x="723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32" name="グループ化 131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36" name="正方形/長方形 135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37" name="正方形/長方形 136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33" name="グループ化 132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34" name="正方形/長方形 133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35" name="正方形/長方形 134"/>
                  <p:cNvSpPr/>
                  <p:nvPr/>
                </p:nvSpPr>
                <p:spPr>
                  <a:xfrm>
                    <a:off x="2706623" y="1423783"/>
                    <a:ext cx="2070000" cy="36000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</p:grp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90"/>
          <a:stretch/>
        </p:blipFill>
        <p:spPr>
          <a:xfrm>
            <a:off x="1081501" y="3949400"/>
            <a:ext cx="3314150" cy="284470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03"/>
          <a:stretch/>
        </p:blipFill>
        <p:spPr>
          <a:xfrm>
            <a:off x="1081501" y="1132804"/>
            <a:ext cx="3300842" cy="284862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6908" y="125189"/>
            <a:ext cx="7886700" cy="757733"/>
          </a:xfrm>
        </p:spPr>
        <p:txBody>
          <a:bodyPr>
            <a:noAutofit/>
          </a:bodyPr>
          <a:lstStyle/>
          <a:p>
            <a:r>
              <a:rPr lang="en-US" altLang="ja-JP" sz="3600" dirty="0" err="1"/>
              <a:t>Ee</a:t>
            </a:r>
            <a:r>
              <a:rPr lang="en-US" altLang="ja-JP" sz="3600" dirty="0"/>
              <a:t> = 4.8GeV, target thickness 16 mm</a:t>
            </a:r>
            <a:br>
              <a:rPr lang="en-US" altLang="ja-JP" sz="3600" dirty="0"/>
            </a:br>
            <a:r>
              <a:rPr lang="en-US" altLang="ja-JP" sz="3600" dirty="0"/>
              <a:t>sigma of E beam = 3.5mm</a:t>
            </a:r>
            <a:endParaRPr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572128" y="2246199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kw/cm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346756" y="2049709"/>
            <a:ext cx="264750" cy="45658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32" name="オブジェクト 31"/>
          <p:cNvGraphicFramePr>
            <a:graphicFrameLocks noChangeAspect="1"/>
          </p:cNvGraphicFramePr>
          <p:nvPr>
            <p:extLst/>
          </p:nvPr>
        </p:nvGraphicFramePr>
        <p:xfrm>
          <a:off x="5666284" y="3043875"/>
          <a:ext cx="78263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006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66284" y="3043875"/>
                        <a:ext cx="782637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>
            <p:extLst/>
          </p:nvPr>
        </p:nvGraphicFramePr>
        <p:xfrm>
          <a:off x="6814541" y="3043876"/>
          <a:ext cx="87788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007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14541" y="3043876"/>
                        <a:ext cx="877887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>
            <p:extLst/>
          </p:nvPr>
        </p:nvGraphicFramePr>
        <p:xfrm>
          <a:off x="4961970" y="2387978"/>
          <a:ext cx="7826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008" name="Equation" r:id="rId9" imgW="419040" imgH="177480" progId="Equation.DSMT4">
                  <p:embed/>
                </p:oleObj>
              </mc:Choice>
              <mc:Fallback>
                <p:oleObj name="Equation" r:id="rId9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61970" y="2387978"/>
                        <a:ext cx="782638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1483283" y="2187789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energy deposit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03237" y="6561923"/>
            <a:ext cx="72327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z (mm)</a:t>
            </a:r>
            <a:endParaRPr lang="ja-JP" altLang="en-US" sz="1350" dirty="0"/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608606" y="4731728"/>
            <a:ext cx="86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r(mm)</a:t>
            </a:r>
            <a:endParaRPr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61164" y="3903127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energy deposit density</a:t>
            </a:r>
          </a:p>
          <a:p>
            <a:r>
              <a:rPr lang="en-US" altLang="ja-JP" dirty="0">
                <a:solidFill>
                  <a:srgbClr val="FFFF00"/>
                </a:solidFill>
              </a:rPr>
              <a:t>kW/cm^3</a:t>
            </a:r>
            <a:endParaRPr lang="ja-JP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54" name="オブジェクト 53"/>
          <p:cNvGraphicFramePr>
            <a:graphicFrameLocks noChangeAspect="1"/>
          </p:cNvGraphicFramePr>
          <p:nvPr>
            <p:extLst/>
          </p:nvPr>
        </p:nvGraphicFramePr>
        <p:xfrm>
          <a:off x="4338607" y="1406416"/>
          <a:ext cx="9715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009" name="Equation" r:id="rId11" imgW="520560" imgH="406080" progId="Equation.DSMT4">
                  <p:embed/>
                </p:oleObj>
              </mc:Choice>
              <mc:Fallback>
                <p:oleObj name="Equation" r:id="rId11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38607" y="1406416"/>
                        <a:ext cx="97155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直線矢印コネクタ 56"/>
          <p:cNvCxnSpPr/>
          <p:nvPr/>
        </p:nvCxnSpPr>
        <p:spPr>
          <a:xfrm>
            <a:off x="4355128" y="2278000"/>
            <a:ext cx="99162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 flipV="1">
            <a:off x="1607421" y="6219500"/>
            <a:ext cx="583121" cy="24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238268" y="6082702"/>
            <a:ext cx="1585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1.2kW/cm^3</a:t>
            </a:r>
            <a:endParaRPr lang="ja-JP" altLang="en-US" dirty="0"/>
          </a:p>
        </p:txBody>
      </p:sp>
      <p:grpSp>
        <p:nvGrpSpPr>
          <p:cNvPr id="60" name="グループ化 59"/>
          <p:cNvGrpSpPr/>
          <p:nvPr/>
        </p:nvGrpSpPr>
        <p:grpSpPr>
          <a:xfrm>
            <a:off x="1405375" y="1436845"/>
            <a:ext cx="2768285" cy="721084"/>
            <a:chOff x="837073" y="1103919"/>
            <a:chExt cx="9057600" cy="2160000"/>
          </a:xfrm>
        </p:grpSpPr>
        <p:sp>
          <p:nvSpPr>
            <p:cNvPr id="61" name="正方形/長方形 2"/>
            <p:cNvSpPr/>
            <p:nvPr/>
          </p:nvSpPr>
          <p:spPr>
            <a:xfrm>
              <a:off x="837073" y="1103919"/>
              <a:ext cx="1812600" cy="1011168"/>
            </a:xfrm>
            <a:custGeom>
              <a:avLst/>
              <a:gdLst>
                <a:gd name="connsiteX0" fmla="*/ 0 w 3625200"/>
                <a:gd name="connsiteY0" fmla="*/ 0 h 1620000"/>
                <a:gd name="connsiteX1" fmla="*/ 3625200 w 3625200"/>
                <a:gd name="connsiteY1" fmla="*/ 0 h 1620000"/>
                <a:gd name="connsiteX2" fmla="*/ 3625200 w 3625200"/>
                <a:gd name="connsiteY2" fmla="*/ 1620000 h 1620000"/>
                <a:gd name="connsiteX3" fmla="*/ 0 w 3625200"/>
                <a:gd name="connsiteY3" fmla="*/ 1620000 h 1620000"/>
                <a:gd name="connsiteX4" fmla="*/ 0 w 3625200"/>
                <a:gd name="connsiteY4" fmla="*/ 0 h 1620000"/>
                <a:gd name="connsiteX0" fmla="*/ 0 w 3625200"/>
                <a:gd name="connsiteY0" fmla="*/ 0 h 2022336"/>
                <a:gd name="connsiteX1" fmla="*/ 3625200 w 3625200"/>
                <a:gd name="connsiteY1" fmla="*/ 0 h 2022336"/>
                <a:gd name="connsiteX2" fmla="*/ 3625200 w 3625200"/>
                <a:gd name="connsiteY2" fmla="*/ 1620000 h 2022336"/>
                <a:gd name="connsiteX3" fmla="*/ 0 w 3625200"/>
                <a:gd name="connsiteY3" fmla="*/ 2022336 h 2022336"/>
                <a:gd name="connsiteX4" fmla="*/ 0 w 3625200"/>
                <a:gd name="connsiteY4" fmla="*/ 0 h 20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5200" h="2022336">
                  <a:moveTo>
                    <a:pt x="0" y="0"/>
                  </a:moveTo>
                  <a:lnTo>
                    <a:pt x="3625200" y="0"/>
                  </a:lnTo>
                  <a:lnTo>
                    <a:pt x="3625200" y="1620000"/>
                  </a:lnTo>
                  <a:lnTo>
                    <a:pt x="0" y="2022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62" name="グループ化 61"/>
            <p:cNvGrpSpPr/>
            <p:nvPr/>
          </p:nvGrpSpPr>
          <p:grpSpPr>
            <a:xfrm>
              <a:off x="2649673" y="1103919"/>
              <a:ext cx="2070000" cy="2160000"/>
              <a:chOff x="5164530" y="1423783"/>
              <a:chExt cx="4140000" cy="4320000"/>
            </a:xfrm>
          </p:grpSpPr>
          <p:grpSp>
            <p:nvGrpSpPr>
              <p:cNvPr id="109" name="グループ化 108"/>
              <p:cNvGrpSpPr/>
              <p:nvPr/>
            </p:nvGrpSpPr>
            <p:grpSpPr>
              <a:xfrm>
                <a:off x="516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17" name="グループ化 116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21" name="正方形/長方形 120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22" name="正方形/長方形 121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18" name="グループ化 117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19" name="正方形/長方形 118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20" name="正方形/長方形 119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grpSp>
            <p:nvGrpSpPr>
              <p:cNvPr id="110" name="グループ化 109"/>
              <p:cNvGrpSpPr/>
              <p:nvPr/>
            </p:nvGrpSpPr>
            <p:grpSpPr>
              <a:xfrm>
                <a:off x="723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11" name="グループ化 110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15" name="正方形/長方形 114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16" name="正方形/長方形 115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12" name="グループ化 111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13" name="正方形/長方形 112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14" name="正方形/長方形 113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  <p:sp>
          <p:nvSpPr>
            <p:cNvPr id="63" name="正方形/長方形 2"/>
            <p:cNvSpPr/>
            <p:nvPr/>
          </p:nvSpPr>
          <p:spPr>
            <a:xfrm flipV="1">
              <a:off x="837073" y="2252751"/>
              <a:ext cx="1812600" cy="1011168"/>
            </a:xfrm>
            <a:custGeom>
              <a:avLst/>
              <a:gdLst>
                <a:gd name="connsiteX0" fmla="*/ 0 w 3625200"/>
                <a:gd name="connsiteY0" fmla="*/ 0 h 1620000"/>
                <a:gd name="connsiteX1" fmla="*/ 3625200 w 3625200"/>
                <a:gd name="connsiteY1" fmla="*/ 0 h 1620000"/>
                <a:gd name="connsiteX2" fmla="*/ 3625200 w 3625200"/>
                <a:gd name="connsiteY2" fmla="*/ 1620000 h 1620000"/>
                <a:gd name="connsiteX3" fmla="*/ 0 w 3625200"/>
                <a:gd name="connsiteY3" fmla="*/ 1620000 h 1620000"/>
                <a:gd name="connsiteX4" fmla="*/ 0 w 3625200"/>
                <a:gd name="connsiteY4" fmla="*/ 0 h 1620000"/>
                <a:gd name="connsiteX0" fmla="*/ 0 w 3625200"/>
                <a:gd name="connsiteY0" fmla="*/ 0 h 2022336"/>
                <a:gd name="connsiteX1" fmla="*/ 3625200 w 3625200"/>
                <a:gd name="connsiteY1" fmla="*/ 0 h 2022336"/>
                <a:gd name="connsiteX2" fmla="*/ 3625200 w 3625200"/>
                <a:gd name="connsiteY2" fmla="*/ 1620000 h 2022336"/>
                <a:gd name="connsiteX3" fmla="*/ 0 w 3625200"/>
                <a:gd name="connsiteY3" fmla="*/ 2022336 h 2022336"/>
                <a:gd name="connsiteX4" fmla="*/ 0 w 3625200"/>
                <a:gd name="connsiteY4" fmla="*/ 0 h 202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5200" h="2022336">
                  <a:moveTo>
                    <a:pt x="0" y="0"/>
                  </a:moveTo>
                  <a:lnTo>
                    <a:pt x="3625200" y="0"/>
                  </a:lnTo>
                  <a:lnTo>
                    <a:pt x="3625200" y="1620000"/>
                  </a:lnTo>
                  <a:lnTo>
                    <a:pt x="0" y="2022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64" name="グループ化 63"/>
            <p:cNvGrpSpPr/>
            <p:nvPr/>
          </p:nvGrpSpPr>
          <p:grpSpPr>
            <a:xfrm>
              <a:off x="4719673" y="1103919"/>
              <a:ext cx="2070000" cy="2160000"/>
              <a:chOff x="5164530" y="1423783"/>
              <a:chExt cx="4140000" cy="4320000"/>
            </a:xfrm>
          </p:grpSpPr>
          <p:grpSp>
            <p:nvGrpSpPr>
              <p:cNvPr id="95" name="グループ化 94"/>
              <p:cNvGrpSpPr/>
              <p:nvPr/>
            </p:nvGrpSpPr>
            <p:grpSpPr>
              <a:xfrm>
                <a:off x="516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103" name="グループ化 102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07" name="正方形/長方形 106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08" name="正方形/長方形 107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104" name="グループ化 103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05" name="正方形/長方形 104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06" name="正方形/長方形 105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grpSp>
            <p:nvGrpSpPr>
              <p:cNvPr id="96" name="グループ化 95"/>
              <p:cNvGrpSpPr/>
              <p:nvPr/>
            </p:nvGrpSpPr>
            <p:grpSpPr>
              <a:xfrm>
                <a:off x="723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97" name="グループ化 96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101" name="正方形/長方形 100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02" name="正方形/長方形 101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98" name="グループ化 97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99" name="正方形/長方形 98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100" name="正方形/長方形 99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  <p:grpSp>
          <p:nvGrpSpPr>
            <p:cNvPr id="65" name="グループ化 64"/>
            <p:cNvGrpSpPr/>
            <p:nvPr/>
          </p:nvGrpSpPr>
          <p:grpSpPr>
            <a:xfrm>
              <a:off x="6789673" y="1103919"/>
              <a:ext cx="2070000" cy="2160000"/>
              <a:chOff x="5164530" y="1423783"/>
              <a:chExt cx="4140000" cy="4320000"/>
            </a:xfrm>
          </p:grpSpPr>
          <p:grpSp>
            <p:nvGrpSpPr>
              <p:cNvPr id="81" name="グループ化 80"/>
              <p:cNvGrpSpPr/>
              <p:nvPr/>
            </p:nvGrpSpPr>
            <p:grpSpPr>
              <a:xfrm>
                <a:off x="516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89" name="グループ化 88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93" name="正方形/長方形 92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94" name="正方形/長方形 93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90" name="グループ化 89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91" name="正方形/長方形 90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92" name="正方形/長方形 91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  <p:grpSp>
            <p:nvGrpSpPr>
              <p:cNvPr id="82" name="グループ化 81"/>
              <p:cNvGrpSpPr/>
              <p:nvPr/>
            </p:nvGrpSpPr>
            <p:grpSpPr>
              <a:xfrm>
                <a:off x="7234530" y="1423783"/>
                <a:ext cx="2070000" cy="4320000"/>
                <a:chOff x="2706623" y="1423783"/>
                <a:chExt cx="2070000" cy="4320000"/>
              </a:xfrm>
            </p:grpSpPr>
            <p:grpSp>
              <p:nvGrpSpPr>
                <p:cNvPr id="83" name="グループ化 82"/>
                <p:cNvGrpSpPr/>
                <p:nvPr/>
              </p:nvGrpSpPr>
              <p:grpSpPr>
                <a:xfrm>
                  <a:off x="2706623" y="14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87" name="正方形/長方形 86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88" name="正方形/長方形 87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  <p:grpSp>
              <p:nvGrpSpPr>
                <p:cNvPr id="84" name="グループ化 83"/>
                <p:cNvGrpSpPr/>
                <p:nvPr/>
              </p:nvGrpSpPr>
              <p:grpSpPr>
                <a:xfrm flipV="1">
                  <a:off x="2706623" y="4123783"/>
                  <a:ext cx="2070000" cy="1620000"/>
                  <a:chOff x="2706623" y="1423783"/>
                  <a:chExt cx="2070000" cy="1620000"/>
                </a:xfrm>
              </p:grpSpPr>
              <p:sp>
                <p:nvSpPr>
                  <p:cNvPr id="85" name="正方形/長方形 84"/>
                  <p:cNvSpPr/>
                  <p:nvPr/>
                </p:nvSpPr>
                <p:spPr>
                  <a:xfrm>
                    <a:off x="2706623" y="1423783"/>
                    <a:ext cx="360000" cy="162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  <p:sp>
                <p:nvSpPr>
                  <p:cNvPr id="86" name="正方形/長方形 85"/>
                  <p:cNvSpPr/>
                  <p:nvPr/>
                </p:nvSpPr>
                <p:spPr>
                  <a:xfrm>
                    <a:off x="2706623" y="1423783"/>
                    <a:ext cx="2070000" cy="360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/>
                  </a:p>
                </p:txBody>
              </p:sp>
            </p:grpSp>
          </p:grpSp>
        </p:grpSp>
        <p:grpSp>
          <p:nvGrpSpPr>
            <p:cNvPr id="67" name="グループ化 66"/>
            <p:cNvGrpSpPr/>
            <p:nvPr/>
          </p:nvGrpSpPr>
          <p:grpSpPr>
            <a:xfrm>
              <a:off x="8859674" y="1103919"/>
              <a:ext cx="1034999" cy="2160000"/>
              <a:chOff x="2706623" y="1423783"/>
              <a:chExt cx="2070000" cy="4320000"/>
            </a:xfrm>
          </p:grpSpPr>
          <p:grpSp>
            <p:nvGrpSpPr>
              <p:cNvPr id="75" name="グループ化 74"/>
              <p:cNvGrpSpPr/>
              <p:nvPr/>
            </p:nvGrpSpPr>
            <p:grpSpPr>
              <a:xfrm>
                <a:off x="2706623" y="14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79" name="正方形/長方形 78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grpSp>
            <p:nvGrpSpPr>
              <p:cNvPr id="76" name="グループ化 75"/>
              <p:cNvGrpSpPr/>
              <p:nvPr/>
            </p:nvGrpSpPr>
            <p:grpSpPr>
              <a:xfrm flipV="1">
                <a:off x="2706623" y="4123783"/>
                <a:ext cx="2070000" cy="1620000"/>
                <a:chOff x="2706623" y="1423783"/>
                <a:chExt cx="2070000" cy="1620000"/>
              </a:xfrm>
            </p:grpSpPr>
            <p:sp>
              <p:nvSpPr>
                <p:cNvPr id="77" name="正方形/長方形 76"/>
                <p:cNvSpPr/>
                <p:nvPr/>
              </p:nvSpPr>
              <p:spPr>
                <a:xfrm>
                  <a:off x="2706623" y="1423783"/>
                  <a:ext cx="360000" cy="162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8" name="正方形/長方形 77"/>
                <p:cNvSpPr/>
                <p:nvPr/>
              </p:nvSpPr>
              <p:spPr>
                <a:xfrm>
                  <a:off x="2706623" y="1423783"/>
                  <a:ext cx="2070000" cy="3600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</p:grpSp>
      </p:grpSp>
      <p:sp>
        <p:nvSpPr>
          <p:cNvPr id="186" name="テキスト ボックス 185"/>
          <p:cNvSpPr txBox="1"/>
          <p:nvPr/>
        </p:nvSpPr>
        <p:spPr>
          <a:xfrm>
            <a:off x="4868715" y="4146953"/>
            <a:ext cx="27503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yield:  1.55e+/e-</a:t>
            </a: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PEDD 30J/g</a:t>
            </a:r>
          </a:p>
          <a:p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67kW in first 1.27 m</a:t>
            </a: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8864" y="44624"/>
            <a:ext cx="8543925" cy="1325563"/>
          </a:xfrm>
        </p:spPr>
        <p:txBody>
          <a:bodyPr/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Geant4 VS FLUKA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6536" y="1370187"/>
            <a:ext cx="9129464" cy="4351338"/>
          </a:xfrm>
        </p:spPr>
        <p:txBody>
          <a:bodyPr/>
          <a:lstStyle/>
          <a:p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Geant4</a:t>
            </a:r>
          </a:p>
          <a:p>
            <a:pPr lvl="1"/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and nuclear interaction</a:t>
            </a:r>
          </a:p>
          <a:p>
            <a:pPr lvl="1"/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Particle tacking with time dependent EM fields</a:t>
            </a:r>
          </a:p>
          <a:p>
            <a:pPr lvl="1"/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common tools to estimate radiation dose or residual </a:t>
            </a:r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kumimoji="1"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FLUKA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and nuclear interaction</a:t>
            </a:r>
          </a:p>
          <a:p>
            <a:pPr lvl="1"/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tacking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fields</a:t>
            </a:r>
          </a:p>
          <a:p>
            <a:pPr lvl="1"/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ools </a:t>
            </a: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estimate radiation dose or residual 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available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920552" y="5589240"/>
            <a:ext cx="8640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42200" y="5614640"/>
            <a:ext cx="7327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 FLUKA is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</a:t>
            </a:r>
            <a:r>
              <a:rPr kumimoji="1"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radiation estimates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2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9713</TotalTime>
  <Words>440</Words>
  <Application>Microsoft Office PowerPoint</Application>
  <PresentationFormat>A4 210 x 297 mm</PresentationFormat>
  <Paragraphs>170</Paragraphs>
  <Slides>12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Arial Unicode MS</vt:lpstr>
      <vt:lpstr>ＭＳ Ｐゴシック</vt:lpstr>
      <vt:lpstr>Osaka</vt:lpstr>
      <vt:lpstr>Arial</vt:lpstr>
      <vt:lpstr>Calibri</vt:lpstr>
      <vt:lpstr>Calibri Light</vt:lpstr>
      <vt:lpstr>Times</vt:lpstr>
      <vt:lpstr>Times New Roman</vt:lpstr>
      <vt:lpstr>Office テーマ</vt:lpstr>
      <vt:lpstr>Equation</vt:lpstr>
      <vt:lpstr>MathType 6.0 Equation</vt:lpstr>
      <vt:lpstr>PowerPoint プレゼンテーション</vt:lpstr>
      <vt:lpstr>Contents</vt:lpstr>
      <vt:lpstr>Why</vt:lpstr>
      <vt:lpstr>At LCWS2015 in  Whistler</vt:lpstr>
      <vt:lpstr>Ee = 4.8GeV, target thickness 16 mm sigma of E beam = 3.5mm</vt:lpstr>
      <vt:lpstr>Summary and outlook at LCWS2015</vt:lpstr>
      <vt:lpstr>Going to a realistic geometry</vt:lpstr>
      <vt:lpstr>Ee = 4.8GeV, target thickness 16 mm sigma of E beam = 3.5mm</vt:lpstr>
      <vt:lpstr>Geant4 VS FLUKA</vt:lpstr>
      <vt:lpstr>Comparison of G4 and FLUKA</vt:lpstr>
      <vt:lpstr>Summary and Plan</vt:lpstr>
      <vt:lpstr>Comparison of G4 and FLUKA</vt:lpstr>
    </vt:vector>
  </TitlesOfParts>
  <Company>Kobe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ILC加速器の概要</dc:title>
  <dc:creator>Tohru Takahashi</dc:creator>
  <dc:description>2008年1月9日名古屋大学</dc:description>
  <cp:lastModifiedBy>高橋徹</cp:lastModifiedBy>
  <cp:revision>723</cp:revision>
  <cp:lastPrinted>2004-06-26T05:31:09Z</cp:lastPrinted>
  <dcterms:created xsi:type="dcterms:W3CDTF">2000-10-01T01:39:53Z</dcterms:created>
  <dcterms:modified xsi:type="dcterms:W3CDTF">2016-09-15T04:52:49Z</dcterms:modified>
</cp:coreProperties>
</file>